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0422B-E922-43FA-AB10-914C6232FB35}" type="datetimeFigureOut">
              <a:rPr lang="el-GR" smtClean="0"/>
              <a:t>16/10/2024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75B67-4711-4765-8241-F07019A24A60}" type="slidenum">
              <a:rPr lang="el-GR" smtClean="0"/>
              <a:t>‹#›</a:t>
            </a:fld>
            <a:endParaRPr lang="el-GR"/>
          </a:p>
        </p:txBody>
      </p:sp>
    </p:spTree>
    <p:extLst>
      <p:ext uri="{BB962C8B-B14F-4D97-AF65-F5344CB8AC3E}">
        <p14:creationId xmlns:p14="http://schemas.microsoft.com/office/powerpoint/2010/main" val="42399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4A75B67-4711-4765-8241-F07019A24A60}" type="slidenum">
              <a:rPr lang="el-GR" smtClean="0"/>
              <a:t>12</a:t>
            </a:fld>
            <a:endParaRPr lang="el-GR"/>
          </a:p>
        </p:txBody>
      </p:sp>
    </p:spTree>
    <p:extLst>
      <p:ext uri="{BB962C8B-B14F-4D97-AF65-F5344CB8AC3E}">
        <p14:creationId xmlns:p14="http://schemas.microsoft.com/office/powerpoint/2010/main" val="130715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49733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8760BD7-0EE7-4390-9F40-6A6AA18DC49C}"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32849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18663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89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3597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83007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12342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140600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0616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51800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408651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8760BD7-0EE7-4390-9F40-6A6AA18DC49C}"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5260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8760BD7-0EE7-4390-9F40-6A6AA18DC49C}" type="datetimeFigureOut">
              <a:rPr lang="el-GR" smtClean="0"/>
              <a:t>16/10/2024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2481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92571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363818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38760BD7-0EE7-4390-9F40-6A6AA18DC49C}" type="datetimeFigureOut">
              <a:rPr lang="el-GR" smtClean="0"/>
              <a:t>16/10/2024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06832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8760BD7-0EE7-4390-9F40-6A6AA18DC49C}" type="datetimeFigureOut">
              <a:rPr lang="el-GR" smtClean="0"/>
              <a:t>16/10/2024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285293-BF37-4D27-9258-7057ECB7BC0D}" type="slidenum">
              <a:rPr lang="el-GR" smtClean="0"/>
              <a:t>‹#›</a:t>
            </a:fld>
            <a:endParaRPr lang="el-GR"/>
          </a:p>
        </p:txBody>
      </p:sp>
    </p:spTree>
    <p:extLst>
      <p:ext uri="{BB962C8B-B14F-4D97-AF65-F5344CB8AC3E}">
        <p14:creationId xmlns:p14="http://schemas.microsoft.com/office/powerpoint/2010/main" val="26600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760BD7-0EE7-4390-9F40-6A6AA18DC49C}" type="datetimeFigureOut">
              <a:rPr lang="el-GR" smtClean="0"/>
              <a:t>16/10/2024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285293-BF37-4D27-9258-7057ECB7BC0D}" type="slidenum">
              <a:rPr lang="el-GR" smtClean="0"/>
              <a:t>‹#›</a:t>
            </a:fld>
            <a:endParaRPr lang="el-GR"/>
          </a:p>
        </p:txBody>
      </p:sp>
    </p:spTree>
    <p:extLst>
      <p:ext uri="{BB962C8B-B14F-4D97-AF65-F5344CB8AC3E}">
        <p14:creationId xmlns:p14="http://schemas.microsoft.com/office/powerpoint/2010/main" val="27064793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92B46-0A57-47CD-8813-D25B67DC6311}"/>
              </a:ext>
            </a:extLst>
          </p:cNvPr>
          <p:cNvSpPr>
            <a:spLocks noGrp="1"/>
          </p:cNvSpPr>
          <p:nvPr>
            <p:ph type="ctrTitle"/>
          </p:nvPr>
        </p:nvSpPr>
        <p:spPr>
          <a:xfrm>
            <a:off x="1154955" y="1329813"/>
            <a:ext cx="8825658" cy="3329581"/>
          </a:xfrm>
        </p:spPr>
        <p:txBody>
          <a:bodyPr/>
          <a:lstStyle/>
          <a:p>
            <a:r>
              <a:rPr lang="el-GR" dirty="0">
                <a:latin typeface="Palatino Linotype" panose="02040502050505030304" pitchFamily="18" charset="0"/>
              </a:rPr>
              <a:t>Ρωμαϊκά </a:t>
            </a:r>
            <a:r>
              <a:rPr lang="el-GR" dirty="0" err="1">
                <a:latin typeface="Palatino Linotype" panose="02040502050505030304" pitchFamily="18" charset="0"/>
              </a:rPr>
              <a:t>Επύλλια</a:t>
            </a:r>
            <a:r>
              <a:rPr lang="el-GR" dirty="0">
                <a:latin typeface="Palatino Linotype" panose="02040502050505030304" pitchFamily="18" charset="0"/>
              </a:rPr>
              <a:t> ΚΦΙ501</a:t>
            </a:r>
          </a:p>
        </p:txBody>
      </p:sp>
      <p:sp>
        <p:nvSpPr>
          <p:cNvPr id="3" name="Υπότιτλος 2">
            <a:extLst>
              <a:ext uri="{FF2B5EF4-FFF2-40B4-BE49-F238E27FC236}">
                <a16:creationId xmlns:a16="http://schemas.microsoft.com/office/drawing/2014/main" id="{6FF3CE67-FDF1-443A-8FF7-C9B06B312DDE}"/>
              </a:ext>
            </a:extLst>
          </p:cNvPr>
          <p:cNvSpPr>
            <a:spLocks noGrp="1"/>
          </p:cNvSpPr>
          <p:nvPr>
            <p:ph type="subTitle" idx="1"/>
          </p:nvPr>
        </p:nvSpPr>
        <p:spPr/>
        <p:txBody>
          <a:bodyPr/>
          <a:lstStyle/>
          <a:p>
            <a:r>
              <a:rPr lang="el-GR" dirty="0" err="1">
                <a:latin typeface="Palatino Linotype" panose="02040502050505030304" pitchFamily="18" charset="0"/>
              </a:rPr>
              <a:t>ΕισαγωγικΟ</a:t>
            </a:r>
            <a:r>
              <a:rPr lang="el-GR" dirty="0">
                <a:latin typeface="Palatino Linotype" panose="02040502050505030304" pitchFamily="18" charset="0"/>
              </a:rPr>
              <a:t> </a:t>
            </a:r>
            <a:r>
              <a:rPr lang="el-GR" dirty="0" err="1">
                <a:latin typeface="Palatino Linotype" panose="02040502050505030304" pitchFamily="18" charset="0"/>
              </a:rPr>
              <a:t>μαθημα</a:t>
            </a:r>
            <a:r>
              <a:rPr lang="en-GB" dirty="0">
                <a:latin typeface="Palatino Linotype" panose="02040502050505030304" pitchFamily="18" charset="0"/>
              </a:rPr>
              <a:t> [</a:t>
            </a:r>
            <a:r>
              <a:rPr lang="el-GR" dirty="0" err="1">
                <a:latin typeface="Palatino Linotype" panose="02040502050505030304" pitchFamily="18" charset="0"/>
              </a:rPr>
              <a:t>εβδομαδα</a:t>
            </a:r>
            <a:r>
              <a:rPr lang="el-GR" dirty="0">
                <a:latin typeface="Palatino Linotype" panose="02040502050505030304" pitchFamily="18" charset="0"/>
              </a:rPr>
              <a:t> 1</a:t>
            </a:r>
            <a:r>
              <a:rPr lang="en-GB" dirty="0">
                <a:latin typeface="Palatino Linotype" panose="02040502050505030304" pitchFamily="18" charset="0"/>
              </a:rPr>
              <a:t>]</a:t>
            </a:r>
            <a:endParaRPr lang="el-GR" dirty="0">
              <a:latin typeface="Palatino Linotype" panose="02040502050505030304" pitchFamily="18" charset="0"/>
            </a:endParaRPr>
          </a:p>
        </p:txBody>
      </p:sp>
    </p:spTree>
    <p:extLst>
      <p:ext uri="{BB962C8B-B14F-4D97-AF65-F5344CB8AC3E}">
        <p14:creationId xmlns:p14="http://schemas.microsoft.com/office/powerpoint/2010/main" val="32597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9D9F538-4E52-4C52-BE04-21E65A1E5335}"/>
              </a:ext>
            </a:extLst>
          </p:cNvPr>
          <p:cNvSpPr>
            <a:spLocks noGrp="1"/>
          </p:cNvSpPr>
          <p:nvPr>
            <p:ph idx="1"/>
          </p:nvPr>
        </p:nvSpPr>
        <p:spPr>
          <a:xfrm>
            <a:off x="0" y="0"/>
            <a:ext cx="12192000" cy="6858000"/>
          </a:xfrm>
        </p:spPr>
        <p:txBody>
          <a:bodyPr>
            <a:normAutofit/>
          </a:bodyPr>
          <a:lstStyle/>
          <a:p>
            <a:pPr marL="0" indent="0" algn="just">
              <a:buNone/>
            </a:pPr>
            <a:r>
              <a:rPr lang="el-GR" i="1" dirty="0" err="1">
                <a:latin typeface="Palatino Linotype" panose="02040502050505030304" pitchFamily="18" charset="0"/>
              </a:rPr>
              <a:t>ἐπύλλιον</a:t>
            </a:r>
            <a:r>
              <a:rPr lang="el-GR" i="1" dirty="0">
                <a:latin typeface="Palatino Linotype" panose="02040502050505030304" pitchFamily="18" charset="0"/>
              </a:rPr>
              <a:t>-</a:t>
            </a:r>
            <a:r>
              <a:rPr lang="el-GR" dirty="0">
                <a:latin typeface="Palatino Linotype" panose="02040502050505030304" pitchFamily="18" charset="0"/>
              </a:rPr>
              <a:t>ελληνικά και ρωμαϊκά </a:t>
            </a:r>
            <a:r>
              <a:rPr lang="el-GR" dirty="0" err="1">
                <a:latin typeface="Palatino Linotype" panose="02040502050505030304" pitchFamily="18" charset="0"/>
              </a:rPr>
              <a:t>επύλλια</a:t>
            </a:r>
            <a:endParaRPr lang="el-GR" dirty="0">
              <a:latin typeface="Palatino Linotype" panose="02040502050505030304" pitchFamily="18" charset="0"/>
            </a:endParaRPr>
          </a:p>
          <a:p>
            <a:pPr algn="just"/>
            <a:r>
              <a:rPr lang="el-GR" sz="1800" dirty="0">
                <a:latin typeface="Palatino Linotype" panose="02040502050505030304" pitchFamily="18" charset="0"/>
              </a:rPr>
              <a:t>η λέξη </a:t>
            </a:r>
            <a:r>
              <a:rPr lang="el-GR" sz="1800" i="1" dirty="0" err="1">
                <a:latin typeface="Palatino Linotype" panose="02040502050505030304" pitchFamily="18" charset="0"/>
              </a:rPr>
              <a:t>ἐπύλλιον</a:t>
            </a:r>
            <a:r>
              <a:rPr lang="el-GR" sz="1800" dirty="0">
                <a:latin typeface="Palatino Linotype" panose="02040502050505030304" pitchFamily="18" charset="0"/>
              </a:rPr>
              <a:t> (δηλ. «μικρό έπος») χρησιμοποιήθηκε ως τεχνικός γραμματολογικός όρος από φιλολόγους του 19ου αι. για να περιγράψει ένα σύντομο αφηγηματικό ποίημα σε δακτυλικό εξάμετρο με μυθολογικό θέμα</a:t>
            </a:r>
          </a:p>
          <a:p>
            <a:pPr algn="just"/>
            <a:r>
              <a:rPr lang="el-GR" sz="1800" dirty="0">
                <a:latin typeface="Palatino Linotype" panose="02040502050505030304" pitchFamily="18" charset="0"/>
              </a:rPr>
              <a:t>γνώρισε ιδιαίτερη άνθηση κατά την ελληνιστική και τη ρωμαϊκή περίοδο</a:t>
            </a:r>
          </a:p>
          <a:p>
            <a:pPr algn="just"/>
            <a:r>
              <a:rPr lang="el-GR" sz="1800" dirty="0">
                <a:latin typeface="Palatino Linotype" panose="02040502050505030304" pitchFamily="18" charset="0"/>
              </a:rPr>
              <a:t>κύριο μορφολογικό γνώρισμα του </a:t>
            </a:r>
            <a:r>
              <a:rPr lang="el-GR" sz="1800" dirty="0" err="1">
                <a:latin typeface="Palatino Linotype" panose="02040502050505030304" pitchFamily="18" charset="0"/>
              </a:rPr>
              <a:t>επυλλίου</a:t>
            </a:r>
            <a:r>
              <a:rPr lang="el-GR" sz="1800" dirty="0">
                <a:latin typeface="Palatino Linotype" panose="02040502050505030304" pitchFamily="18" charset="0"/>
              </a:rPr>
              <a:t>, πέρα από τον δακτυλικό εξάμετρο, είναι η </a:t>
            </a:r>
            <a:r>
              <a:rPr lang="el-GR" sz="1800" dirty="0" err="1">
                <a:latin typeface="Palatino Linotype" panose="02040502050505030304" pitchFamily="18" charset="0"/>
              </a:rPr>
              <a:t>ολιγοστιχία</a:t>
            </a:r>
            <a:r>
              <a:rPr lang="el-GR" sz="1800" dirty="0">
                <a:latin typeface="Palatino Linotype" panose="02040502050505030304" pitchFamily="18" charset="0"/>
              </a:rPr>
              <a:t> (ένα </a:t>
            </a:r>
            <a:r>
              <a:rPr lang="el-GR" sz="1800" dirty="0" err="1">
                <a:latin typeface="Palatino Linotype" panose="02040502050505030304" pitchFamily="18" charset="0"/>
              </a:rPr>
              <a:t>επύλλιο</a:t>
            </a:r>
            <a:r>
              <a:rPr lang="el-GR" sz="1800" dirty="0">
                <a:latin typeface="Palatino Linotype" panose="02040502050505030304" pitchFamily="18" charset="0"/>
              </a:rPr>
              <a:t> μπορεί να περιλαμβάνει από μερικές δεκάδες μέχρι λίγες εκατοντάδες στίχους)</a:t>
            </a:r>
          </a:p>
          <a:p>
            <a:pPr algn="just"/>
            <a:r>
              <a:rPr lang="el-GR" sz="1800" dirty="0">
                <a:latin typeface="Palatino Linotype" panose="02040502050505030304" pitchFamily="18" charset="0"/>
              </a:rPr>
              <a:t>το θέμα είναι ένα απόκρυφο επεισόδιο από τη ζωή ενός ήρωα, ενώ η πραγμάτευσή του περιλαμβάνει, εκτός από την καθαυτό αφήγηση, και άλλα επικά χαρακτηριστικά όπως η λεπτομερειακή περιγραφή ή </a:t>
            </a:r>
            <a:r>
              <a:rPr lang="el-GR" sz="1800" dirty="0" err="1">
                <a:latin typeface="Palatino Linotype" panose="02040502050505030304" pitchFamily="18" charset="0"/>
              </a:rPr>
              <a:t>ἔκφρασις</a:t>
            </a:r>
            <a:r>
              <a:rPr lang="el-GR" sz="1800" dirty="0">
                <a:latin typeface="Palatino Linotype" panose="02040502050505030304" pitchFamily="18" charset="0"/>
              </a:rPr>
              <a:t> ενός έργου τέχνης, η λόγια παρέκβαση και η παρεμβολή ευθέως λόγου τοποθετημένα σε μη επικά συμφραζόμενα</a:t>
            </a:r>
          </a:p>
          <a:p>
            <a:pPr algn="just"/>
            <a:r>
              <a:rPr lang="el-GR" sz="1800" dirty="0">
                <a:latin typeface="Palatino Linotype" panose="02040502050505030304" pitchFamily="18" charset="0"/>
              </a:rPr>
              <a:t>ως </a:t>
            </a:r>
            <a:r>
              <a:rPr lang="el-GR" sz="1800" dirty="0" err="1">
                <a:latin typeface="Palatino Linotype" panose="02040502050505030304" pitchFamily="18" charset="0"/>
              </a:rPr>
              <a:t>επύλλια</a:t>
            </a:r>
            <a:r>
              <a:rPr lang="el-GR" sz="1800" dirty="0">
                <a:latin typeface="Palatino Linotype" panose="02040502050505030304" pitchFamily="18" charset="0"/>
              </a:rPr>
              <a:t> αναγνωρίζονται από τη σύγχρονη έρευνα η </a:t>
            </a:r>
            <a:r>
              <a:rPr lang="el-GR" sz="1800" i="1" dirty="0">
                <a:latin typeface="Palatino Linotype" panose="02040502050505030304" pitchFamily="18" charset="0"/>
              </a:rPr>
              <a:t>Ἑκάλη</a:t>
            </a:r>
            <a:r>
              <a:rPr lang="el-GR" sz="1800" dirty="0">
                <a:latin typeface="Palatino Linotype" panose="02040502050505030304" pitchFamily="18" charset="0"/>
              </a:rPr>
              <a:t> του Καλλιμάχου, τα </a:t>
            </a:r>
            <a:r>
              <a:rPr lang="el-GR" sz="1800" dirty="0" err="1">
                <a:latin typeface="Palatino Linotype" panose="02040502050505030304" pitchFamily="18" charset="0"/>
              </a:rPr>
              <a:t>Θεοκρίτεια</a:t>
            </a:r>
            <a:r>
              <a:rPr lang="el-GR" sz="1800" dirty="0">
                <a:latin typeface="Palatino Linotype" panose="02040502050505030304" pitchFamily="18" charset="0"/>
              </a:rPr>
              <a:t> </a:t>
            </a:r>
            <a:r>
              <a:rPr lang="el-GR" sz="1800" i="1" dirty="0">
                <a:latin typeface="Palatino Linotype" panose="02040502050505030304" pitchFamily="18" charset="0"/>
              </a:rPr>
              <a:t>Ειδ.</a:t>
            </a:r>
            <a:r>
              <a:rPr lang="el-GR" sz="1800" dirty="0">
                <a:latin typeface="Palatino Linotype" panose="02040502050505030304" pitchFamily="18" charset="0"/>
              </a:rPr>
              <a:t> 13 και 24, η </a:t>
            </a:r>
            <a:r>
              <a:rPr lang="el-GR" sz="1800" i="1" dirty="0" err="1">
                <a:latin typeface="Palatino Linotype" panose="02040502050505030304" pitchFamily="18" charset="0"/>
              </a:rPr>
              <a:t>Εὐρώπη</a:t>
            </a:r>
            <a:r>
              <a:rPr lang="el-GR" sz="1800" dirty="0">
                <a:latin typeface="Palatino Linotype" panose="02040502050505030304" pitchFamily="18" charset="0"/>
              </a:rPr>
              <a:t> του Μόσχου, ενώ το μοναδικό σωζόμενο ρωμαϊκό </a:t>
            </a:r>
            <a:r>
              <a:rPr lang="el-GR" sz="1800" dirty="0" err="1">
                <a:latin typeface="Palatino Linotype" panose="02040502050505030304" pitchFamily="18" charset="0"/>
              </a:rPr>
              <a:t>επύλλιο</a:t>
            </a:r>
            <a:r>
              <a:rPr lang="el-GR" sz="1800" dirty="0">
                <a:latin typeface="Palatino Linotype" panose="02040502050505030304" pitchFamily="18" charset="0"/>
              </a:rPr>
              <a:t> είναι το ποίημα 64 του </a:t>
            </a:r>
            <a:r>
              <a:rPr lang="el-GR" sz="1800" dirty="0" err="1">
                <a:latin typeface="Palatino Linotype" panose="02040502050505030304" pitchFamily="18" charset="0"/>
              </a:rPr>
              <a:t>Κάτουλλου</a:t>
            </a:r>
            <a:endParaRPr lang="el-GR" sz="1800" dirty="0">
              <a:latin typeface="Palatino Linotype" panose="02040502050505030304" pitchFamily="18" charset="0"/>
            </a:endParaRPr>
          </a:p>
          <a:p>
            <a:pPr algn="just"/>
            <a:r>
              <a:rPr lang="el-GR" sz="1800" dirty="0">
                <a:latin typeface="Palatino Linotype" panose="02040502050505030304" pitchFamily="18" charset="0"/>
              </a:rPr>
              <a:t>ως </a:t>
            </a:r>
            <a:r>
              <a:rPr lang="el-GR" sz="1800" dirty="0" err="1">
                <a:latin typeface="Palatino Linotype" panose="02040502050505030304" pitchFamily="18" charset="0"/>
              </a:rPr>
              <a:t>επύλλια</a:t>
            </a:r>
            <a:r>
              <a:rPr lang="el-GR" sz="1800" dirty="0">
                <a:latin typeface="Palatino Linotype" panose="02040502050505030304" pitchFamily="18" charset="0"/>
              </a:rPr>
              <a:t> επίσης χαρακτηρίζονται και θεματικά ή δομικά αυτόνομες ενότητες μεγαλύτερων επικών ποιημάτων όπως π.χ. η ιστορία της Πασιφάης από τις </a:t>
            </a:r>
            <a:r>
              <a:rPr lang="el-GR" sz="1800" i="1" dirty="0">
                <a:latin typeface="Palatino Linotype" panose="02040502050505030304" pitchFamily="18" charset="0"/>
              </a:rPr>
              <a:t>Εκλογές</a:t>
            </a:r>
            <a:r>
              <a:rPr lang="el-GR" sz="1800" dirty="0">
                <a:latin typeface="Palatino Linotype" panose="02040502050505030304" pitchFamily="18" charset="0"/>
              </a:rPr>
              <a:t> του </a:t>
            </a:r>
            <a:r>
              <a:rPr lang="el-GR" sz="1800" dirty="0" err="1">
                <a:latin typeface="Palatino Linotype" panose="02040502050505030304" pitchFamily="18" charset="0"/>
              </a:rPr>
              <a:t>Βεργιλίου</a:t>
            </a:r>
            <a:r>
              <a:rPr lang="el-GR" sz="1800" dirty="0">
                <a:latin typeface="Palatino Linotype" panose="02040502050505030304" pitchFamily="18" charset="0"/>
              </a:rPr>
              <a:t>, το επεισόδιο του Αρισταίου από τα </a:t>
            </a:r>
            <a:r>
              <a:rPr lang="el-GR" sz="1800" i="1" dirty="0">
                <a:latin typeface="Palatino Linotype" panose="02040502050505030304" pitchFamily="18" charset="0"/>
              </a:rPr>
              <a:t>Γεωργικά</a:t>
            </a:r>
            <a:r>
              <a:rPr lang="el-GR" sz="1800" dirty="0">
                <a:latin typeface="Palatino Linotype" panose="02040502050505030304" pitchFamily="18" charset="0"/>
              </a:rPr>
              <a:t> του </a:t>
            </a:r>
            <a:r>
              <a:rPr lang="el-GR" sz="1800" dirty="0" err="1">
                <a:latin typeface="Palatino Linotype" panose="02040502050505030304" pitchFamily="18" charset="0"/>
              </a:rPr>
              <a:t>Βεργιλίου</a:t>
            </a:r>
            <a:r>
              <a:rPr lang="el-GR" sz="1800" dirty="0">
                <a:latin typeface="Palatino Linotype" panose="02040502050505030304" pitchFamily="18" charset="0"/>
              </a:rPr>
              <a:t>, η μυθολογική ιστορία του </a:t>
            </a:r>
            <a:r>
              <a:rPr lang="el-GR" sz="1800" dirty="0" err="1">
                <a:latin typeface="Palatino Linotype" panose="02040502050505030304" pitchFamily="18" charset="0"/>
              </a:rPr>
              <a:t>Νίσου</a:t>
            </a:r>
            <a:r>
              <a:rPr lang="el-GR" sz="1800" dirty="0">
                <a:latin typeface="Palatino Linotype" panose="02040502050505030304" pitchFamily="18" charset="0"/>
              </a:rPr>
              <a:t> και του </a:t>
            </a:r>
            <a:r>
              <a:rPr lang="el-GR" sz="1800" dirty="0" err="1">
                <a:latin typeface="Palatino Linotype" panose="02040502050505030304" pitchFamily="18" charset="0"/>
              </a:rPr>
              <a:t>Ευρύαλου</a:t>
            </a:r>
            <a:r>
              <a:rPr lang="el-GR" sz="1800" dirty="0">
                <a:latin typeface="Palatino Linotype" panose="02040502050505030304" pitchFamily="18" charset="0"/>
              </a:rPr>
              <a:t> από την </a:t>
            </a:r>
            <a:r>
              <a:rPr lang="el-GR" sz="1800" i="1" dirty="0" err="1">
                <a:latin typeface="Palatino Linotype" panose="02040502050505030304" pitchFamily="18" charset="0"/>
              </a:rPr>
              <a:t>Αινειάδα</a:t>
            </a:r>
            <a:r>
              <a:rPr lang="el-GR" sz="1800" i="1" dirty="0">
                <a:latin typeface="Palatino Linotype" panose="02040502050505030304" pitchFamily="18" charset="0"/>
              </a:rPr>
              <a:t>, </a:t>
            </a:r>
            <a:r>
              <a:rPr lang="el-GR" sz="1800" dirty="0">
                <a:latin typeface="Palatino Linotype" panose="02040502050505030304" pitchFamily="18" charset="0"/>
              </a:rPr>
              <a:t>το </a:t>
            </a:r>
            <a:r>
              <a:rPr lang="el-GR" sz="1800" dirty="0" err="1">
                <a:latin typeface="Palatino Linotype" panose="02040502050505030304" pitchFamily="18" charset="0"/>
              </a:rPr>
              <a:t>ψευδοβεργιλιανό</a:t>
            </a:r>
            <a:r>
              <a:rPr lang="el-GR" sz="1800" dirty="0">
                <a:latin typeface="Palatino Linotype" panose="02040502050505030304" pitchFamily="18" charset="0"/>
              </a:rPr>
              <a:t> ποίημα </a:t>
            </a:r>
            <a:r>
              <a:rPr lang="en-GB" sz="1800" i="1" dirty="0" err="1">
                <a:latin typeface="Palatino Linotype" panose="02040502050505030304" pitchFamily="18" charset="0"/>
              </a:rPr>
              <a:t>Ciris</a:t>
            </a:r>
            <a:r>
              <a:rPr lang="el-GR" sz="1800" dirty="0">
                <a:latin typeface="Palatino Linotype" panose="02040502050505030304" pitchFamily="18" charset="0"/>
              </a:rPr>
              <a:t> ή οι πολυάριθμες επιμέρους ιστορίες που συγκροτούν τις </a:t>
            </a:r>
            <a:r>
              <a:rPr lang="el-GR" sz="1800" i="1" dirty="0">
                <a:latin typeface="Palatino Linotype" panose="02040502050505030304" pitchFamily="18" charset="0"/>
              </a:rPr>
              <a:t>Μεταμορφώσεις</a:t>
            </a:r>
            <a:r>
              <a:rPr lang="el-GR" sz="1800" dirty="0">
                <a:latin typeface="Palatino Linotype" panose="02040502050505030304" pitchFamily="18" charset="0"/>
              </a:rPr>
              <a:t> του </a:t>
            </a:r>
            <a:r>
              <a:rPr lang="el-GR" sz="1800" dirty="0" err="1">
                <a:latin typeface="Palatino Linotype" panose="02040502050505030304" pitchFamily="18" charset="0"/>
              </a:rPr>
              <a:t>Οβιδίου</a:t>
            </a:r>
            <a:r>
              <a:rPr lang="el-GR" sz="1800" dirty="0">
                <a:latin typeface="Palatino Linotype" panose="02040502050505030304" pitchFamily="18" charset="0"/>
              </a:rPr>
              <a:t>.</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διαθέτουμε τέλος μόνο απλές πληροφορίες για ορισμένους ποιητές της πρώτης νεωτερικής γενιάς που συνέγραψαν </a:t>
            </a:r>
            <a:r>
              <a:rPr lang="el-GR" sz="1800" dirty="0" err="1">
                <a:latin typeface="Palatino Linotype" panose="02040502050505030304" pitchFamily="18" charset="0"/>
                <a:ea typeface="Calibri" panose="020F0502020204030204" pitchFamily="34" charset="0"/>
                <a:cs typeface="Times New Roman" panose="02020603050405020304" pitchFamily="18" charset="0"/>
              </a:rPr>
              <a:t>επύλλια</a:t>
            </a:r>
            <a:r>
              <a:rPr lang="el-GR" sz="1800" dirty="0">
                <a:latin typeface="Palatino Linotype" panose="02040502050505030304" pitchFamily="18" charset="0"/>
                <a:ea typeface="Calibri" panose="020F0502020204030204" pitchFamily="34" charset="0"/>
                <a:cs typeface="Times New Roman" panose="02020603050405020304" pitchFamily="18" charset="0"/>
              </a:rPr>
              <a:t> όπως ο </a:t>
            </a:r>
            <a:r>
              <a:rPr lang="el-GR" sz="1800" dirty="0" err="1">
                <a:latin typeface="Palatino Linotype" panose="02040502050505030304" pitchFamily="18" charset="0"/>
                <a:ea typeface="Calibri" panose="020F0502020204030204" pitchFamily="34" charset="0"/>
                <a:cs typeface="Times New Roman" panose="02020603050405020304" pitchFamily="18" charset="0"/>
              </a:rPr>
              <a:t>Λικίνιος</a:t>
            </a:r>
            <a:r>
              <a:rPr lang="el-GR" sz="1800" dirty="0">
                <a:latin typeface="Palatino Linotype" panose="02040502050505030304" pitchFamily="18" charset="0"/>
                <a:ea typeface="Calibri" panose="020F0502020204030204" pitchFamily="34" charset="0"/>
                <a:cs typeface="Times New Roman" panose="02020603050405020304" pitchFamily="18" charset="0"/>
              </a:rPr>
              <a:t> Κάλβος (</a:t>
            </a:r>
            <a:r>
              <a:rPr lang="en-GB" sz="1800" i="1" dirty="0">
                <a:latin typeface="Palatino Linotype" panose="02040502050505030304" pitchFamily="18" charset="0"/>
                <a:ea typeface="Calibri" panose="020F0502020204030204" pitchFamily="34" charset="0"/>
                <a:cs typeface="Times New Roman" panose="02020603050405020304" pitchFamily="18" charset="0"/>
              </a:rPr>
              <a:t>Io</a:t>
            </a:r>
            <a:r>
              <a:rPr lang="el-GR" sz="1800" dirty="0">
                <a:latin typeface="Palatino Linotype" panose="02040502050505030304" pitchFamily="18" charset="0"/>
                <a:ea typeface="Calibri" panose="020F0502020204030204" pitchFamily="34" charset="0"/>
                <a:cs typeface="Times New Roman" panose="02020603050405020304" pitchFamily="18" charset="0"/>
              </a:rPr>
              <a:t>)</a:t>
            </a:r>
            <a:r>
              <a:rPr lang="en-GB" sz="1800" dirty="0">
                <a:latin typeface="Palatino Linotype" panose="02040502050505030304" pitchFamily="18" charset="0"/>
                <a:ea typeface="Calibri" panose="020F0502020204030204" pitchFamily="34" charset="0"/>
                <a:cs typeface="Times New Roman" panose="02020603050405020304" pitchFamily="18" charset="0"/>
              </a:rPr>
              <a:t>, o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Καικίλιος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1800" i="1" dirty="0">
                <a:effectLst/>
                <a:latin typeface="Palatino Linotype" panose="02040502050505030304" pitchFamily="18" charset="0"/>
                <a:ea typeface="Calibri" panose="020F0502020204030204" pitchFamily="34" charset="0"/>
                <a:cs typeface="Times New Roman" panose="02020603050405020304" pitchFamily="18" charset="0"/>
              </a:rPr>
              <a:t>Magna Mater</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a:t>
            </a:r>
            <a:r>
              <a:rPr lang="el-GR" sz="1800" dirty="0">
                <a:latin typeface="Palatino Linotype" panose="02040502050505030304" pitchFamily="18" charset="0"/>
                <a:ea typeface="Calibri" panose="020F0502020204030204" pitchFamily="34" charset="0"/>
                <a:cs typeface="Times New Roman" panose="02020603050405020304" pitchFamily="18" charset="0"/>
              </a:rPr>
              <a:t> ο</a:t>
            </a:r>
            <a:r>
              <a:rPr lang="en-GB"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Έλβιος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Κίννας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1800" i="1" dirty="0" err="1">
                <a:effectLst/>
                <a:latin typeface="Palatino Linotype" panose="02040502050505030304" pitchFamily="18" charset="0"/>
                <a:ea typeface="Calibri" panose="020F0502020204030204" pitchFamily="34" charset="0"/>
                <a:cs typeface="Times New Roman" panose="02020603050405020304" pitchFamily="18" charset="0"/>
              </a:rPr>
              <a:t>Zmyrna</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ο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Κορνιφίκιος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1800" i="1" dirty="0">
                <a:effectLst/>
                <a:latin typeface="Palatino Linotype" panose="02040502050505030304" pitchFamily="18" charset="0"/>
                <a:ea typeface="Calibri" panose="020F0502020204030204" pitchFamily="34" charset="0"/>
                <a:cs typeface="Times New Roman" panose="02020603050405020304" pitchFamily="18" charset="0"/>
              </a:rPr>
              <a:t>Glaucus</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a:t>
            </a:r>
            <a:r>
              <a:rPr lang="en-GB" sz="1800" dirty="0">
                <a:latin typeface="Palatino Linotype" panose="02040502050505030304" pitchFamily="18" charset="0"/>
                <a:ea typeface="Calibri" panose="020F0502020204030204" pitchFamily="34" charset="0"/>
                <a:cs typeface="Times New Roman" panose="02020603050405020304" pitchFamily="18" charset="0"/>
              </a:rPr>
              <a:t> </a:t>
            </a:r>
            <a:r>
              <a:rPr lang="el-GR" sz="1800" dirty="0">
                <a:latin typeface="Palatino Linotype" panose="02040502050505030304" pitchFamily="18" charset="0"/>
                <a:ea typeface="Calibri" panose="020F0502020204030204" pitchFamily="34" charset="0"/>
                <a:cs typeface="Times New Roman" panose="02020603050405020304" pitchFamily="18" charset="0"/>
              </a:rPr>
              <a:t>και</a:t>
            </a:r>
            <a:r>
              <a:rPr lang="en-GB"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ο Βαλέριος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Κάτωνας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Dictynna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ή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Dianna</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18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l-GR" sz="1800" dirty="0">
              <a:latin typeface="Palatino Linotype" panose="02040502050505030304" pitchFamily="18" charset="0"/>
            </a:endParaRPr>
          </a:p>
          <a:p>
            <a:pPr algn="just"/>
            <a:endParaRPr lang="el-GR" sz="1800" dirty="0">
              <a:latin typeface="Palatino Linotype" panose="02040502050505030304" pitchFamily="18" charset="0"/>
            </a:endParaRPr>
          </a:p>
        </p:txBody>
      </p:sp>
    </p:spTree>
    <p:extLst>
      <p:ext uri="{BB962C8B-B14F-4D97-AF65-F5344CB8AC3E}">
        <p14:creationId xmlns:p14="http://schemas.microsoft.com/office/powerpoint/2010/main" val="82318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166836-19CA-4320-8445-3ACD5C464D06}"/>
              </a:ext>
            </a:extLst>
          </p:cNvPr>
          <p:cNvSpPr>
            <a:spLocks noGrp="1"/>
          </p:cNvSpPr>
          <p:nvPr>
            <p:ph idx="1"/>
          </p:nvPr>
        </p:nvSpPr>
        <p:spPr>
          <a:xfrm>
            <a:off x="0" y="0"/>
            <a:ext cx="12192000" cy="6858000"/>
          </a:xfrm>
        </p:spPr>
        <p:txBody>
          <a:bodyPr>
            <a:normAutofit fontScale="92500" lnSpcReduction="20000"/>
          </a:bodyPr>
          <a:lstStyle/>
          <a:p>
            <a:pPr marL="0" indent="0" algn="just">
              <a:buNone/>
            </a:pPr>
            <a:r>
              <a:rPr lang="el-GR" dirty="0">
                <a:latin typeface="Palatino Linotype" panose="02040502050505030304" pitchFamily="18" charset="0"/>
              </a:rPr>
              <a:t>Βασικά χαρακτηριστικά του </a:t>
            </a:r>
            <a:r>
              <a:rPr lang="el-GR" dirty="0" err="1">
                <a:latin typeface="Palatino Linotype" panose="02040502050505030304" pitchFamily="18" charset="0"/>
              </a:rPr>
              <a:t>επυλλίου</a:t>
            </a:r>
            <a:r>
              <a:rPr lang="en-GB" dirty="0">
                <a:latin typeface="Palatino Linotype" panose="02040502050505030304" pitchFamily="18" charset="0"/>
              </a:rPr>
              <a:t>-</a:t>
            </a:r>
            <a:r>
              <a:rPr lang="el-GR" dirty="0">
                <a:latin typeface="Palatino Linotype" panose="02040502050505030304" pitchFamily="18" charset="0"/>
              </a:rPr>
              <a:t> «Το </a:t>
            </a:r>
            <a:r>
              <a:rPr lang="el-GR" dirty="0" err="1">
                <a:latin typeface="Palatino Linotype" panose="02040502050505030304" pitchFamily="18" charset="0"/>
              </a:rPr>
              <a:t>επύλλιο</a:t>
            </a:r>
            <a:r>
              <a:rPr lang="el-GR" dirty="0">
                <a:latin typeface="Palatino Linotype" panose="02040502050505030304" pitchFamily="18" charset="0"/>
              </a:rPr>
              <a:t> ως Νεωτερική αριστεία»</a:t>
            </a:r>
          </a:p>
          <a:p>
            <a:pPr algn="just"/>
            <a:r>
              <a:rPr lang="el-GR" dirty="0">
                <a:latin typeface="Palatino Linotype" panose="02040502050505030304" pitchFamily="18" charset="0"/>
              </a:rPr>
              <a:t>σύντομο αφηγηματικό ποίημα σε σχέση με το μακροσκελές έπος</a:t>
            </a:r>
          </a:p>
          <a:p>
            <a:pPr algn="just"/>
            <a:r>
              <a:rPr lang="el-GR" dirty="0">
                <a:latin typeface="Palatino Linotype" panose="02040502050505030304" pitchFamily="18" charset="0"/>
              </a:rPr>
              <a:t>δακτυλικό εξάμετρο με ορισμένες σημαντικές διαφοροποιήσεις (</a:t>
            </a:r>
            <a:r>
              <a:rPr lang="el-GR" dirty="0" err="1">
                <a:latin typeface="Palatino Linotype" panose="02040502050505030304" pitchFamily="18" charset="0"/>
              </a:rPr>
              <a:t>σπονδειάζων</a:t>
            </a:r>
            <a:r>
              <a:rPr lang="el-GR" dirty="0">
                <a:latin typeface="Palatino Linotype" panose="02040502050505030304" pitchFamily="18" charset="0"/>
              </a:rPr>
              <a:t> εξάμετρος)</a:t>
            </a:r>
          </a:p>
          <a:p>
            <a:pPr algn="just"/>
            <a:r>
              <a:rPr lang="el-GR" dirty="0">
                <a:latin typeface="Palatino Linotype" panose="02040502050505030304" pitchFamily="18" charset="0"/>
              </a:rPr>
              <a:t>θέμα: απόκρυφο επεισόδιο από τη ζωή ενός ήρωα που περιθωριοποιεί/ συμπυκνώνει τα ηρωικά κατορθώματα</a:t>
            </a:r>
          </a:p>
          <a:p>
            <a:pPr algn="just"/>
            <a:r>
              <a:rPr lang="el-GR" dirty="0">
                <a:latin typeface="Palatino Linotype" panose="02040502050505030304" pitchFamily="18" charset="0"/>
              </a:rPr>
              <a:t>έμφαση στα ερωτικά παθήματα (Αριάδνη), τις λιγότερο γνωστές πτυχές του μύθου, το προσωπικό και το καθημερινό στοιχείο (Αμφιτρύωνας)</a:t>
            </a:r>
          </a:p>
          <a:p>
            <a:pPr algn="just"/>
            <a:r>
              <a:rPr lang="el-GR" dirty="0">
                <a:latin typeface="Palatino Linotype" panose="02040502050505030304" pitchFamily="18" charset="0"/>
              </a:rPr>
              <a:t>υπονόμευσης-</a:t>
            </a:r>
            <a:r>
              <a:rPr lang="el-GR" dirty="0" err="1">
                <a:latin typeface="Palatino Linotype" panose="02040502050505030304" pitchFamily="18" charset="0"/>
              </a:rPr>
              <a:t>ανοικείωση</a:t>
            </a:r>
            <a:r>
              <a:rPr lang="el-GR" dirty="0">
                <a:latin typeface="Palatino Linotype" panose="02040502050505030304" pitchFamily="18" charset="0"/>
              </a:rPr>
              <a:t> της επικής φόρμας</a:t>
            </a:r>
            <a:r>
              <a:rPr lang="en-GB" dirty="0">
                <a:latin typeface="Palatino Linotype" panose="02040502050505030304" pitchFamily="18" charset="0"/>
              </a:rPr>
              <a:t> </a:t>
            </a:r>
            <a:r>
              <a:rPr lang="el-GR" dirty="0">
                <a:latin typeface="Palatino Linotype" panose="02040502050505030304" pitchFamily="18" charset="0"/>
              </a:rPr>
              <a:t>μέσω γλώσσας και ύφους</a:t>
            </a:r>
          </a:p>
          <a:p>
            <a:pPr algn="just"/>
            <a:r>
              <a:rPr lang="el-GR" dirty="0">
                <a:latin typeface="Palatino Linotype" panose="02040502050505030304" pitchFamily="18" charset="0"/>
              </a:rPr>
              <a:t>ασυνήθιστα και βίαια συναισθήματα γυναικών της μυθολογίας (Πασιφάη/ Σμύρνα) με τα οποία επιχειρείται ενδοσκόπηση στο σκοτεινό στοιχείο της γυναικείας ψυχής</a:t>
            </a:r>
          </a:p>
          <a:p>
            <a:pPr algn="just"/>
            <a:r>
              <a:rPr lang="el-GR" dirty="0">
                <a:latin typeface="Palatino Linotype" panose="02040502050505030304" pitchFamily="18" charset="0"/>
              </a:rPr>
              <a:t>πρωτοφανής σπουδή και προσέγγιση του έρωτα σε όλες τις διαστάσεις του: από τον γήινο, τον σαρκικό μέχρι τον ιδανικό έρωτα και από το ετερόφυλο ή ομόφυλο έρωτα μέχρι το ένθεο, μανιακό, αιμομικτικό και αυτοκαταστροφικό πάθος</a:t>
            </a:r>
          </a:p>
          <a:p>
            <a:pPr algn="just"/>
            <a:r>
              <a:rPr lang="el-GR" dirty="0">
                <a:latin typeface="Palatino Linotype" panose="02040502050505030304" pitchFamily="18" charset="0"/>
              </a:rPr>
              <a:t>διάσπαση της αφηγηματικής συνοχής-επιβράδυνση κεντρικής αφήγησης-</a:t>
            </a:r>
            <a:r>
              <a:rPr lang="el-GR" i="1" dirty="0">
                <a:latin typeface="Palatino Linotype" panose="02040502050505030304" pitchFamily="18" charset="0"/>
              </a:rPr>
              <a:t> </a:t>
            </a:r>
            <a:r>
              <a:rPr lang="el-GR" i="1" dirty="0" err="1">
                <a:latin typeface="Palatino Linotype" panose="02040502050505030304" pitchFamily="18" charset="0"/>
              </a:rPr>
              <a:t>ἔκφρασις</a:t>
            </a:r>
            <a:r>
              <a:rPr lang="el-GR" dirty="0">
                <a:latin typeface="Palatino Linotype" panose="02040502050505030304" pitchFamily="18" charset="0"/>
              </a:rPr>
              <a:t> έργου τέχνης</a:t>
            </a:r>
          </a:p>
          <a:p>
            <a:pPr algn="just"/>
            <a:r>
              <a:rPr lang="el-GR" dirty="0">
                <a:latin typeface="Palatino Linotype" panose="02040502050505030304" pitchFamily="18" charset="0"/>
              </a:rPr>
              <a:t>εξωτερική και εσωτερική ιστορία (εγκιβωτισμός)</a:t>
            </a:r>
          </a:p>
          <a:p>
            <a:pPr algn="just"/>
            <a:r>
              <a:rPr lang="el-GR" dirty="0">
                <a:latin typeface="Palatino Linotype" panose="02040502050505030304" pitchFamily="18" charset="0"/>
              </a:rPr>
              <a:t>παρέμβαση του αφηγητή/ σχολιαστή/ ερμηνευτή στη ροή της αφήγησης (κυρίως στα λατινικά </a:t>
            </a:r>
            <a:r>
              <a:rPr lang="el-GR" dirty="0" err="1">
                <a:latin typeface="Palatino Linotype" panose="02040502050505030304" pitchFamily="18" charset="0"/>
              </a:rPr>
              <a:t>επύλλια</a:t>
            </a:r>
            <a:r>
              <a:rPr lang="el-GR" dirty="0">
                <a:latin typeface="Palatino Linotype" panose="02040502050505030304" pitchFamily="18" charset="0"/>
              </a:rPr>
              <a:t>)</a:t>
            </a:r>
          </a:p>
          <a:p>
            <a:pPr algn="just"/>
            <a:r>
              <a:rPr lang="el-GR" dirty="0">
                <a:latin typeface="Palatino Linotype" panose="02040502050505030304" pitchFamily="18" charset="0"/>
              </a:rPr>
              <a:t>πρόσληψη στοιχείων και από άλλα λογοτεχνικά είδη [λυρική ποίηση, δράμα, ελεγεία, βουκολική ποίηση] (ειδολογική </a:t>
            </a:r>
            <a:r>
              <a:rPr lang="el-GR" i="1" dirty="0" err="1">
                <a:latin typeface="Palatino Linotype" panose="02040502050505030304" pitchFamily="18" charset="0"/>
              </a:rPr>
              <a:t>variatio</a:t>
            </a:r>
            <a:r>
              <a:rPr lang="el-GR" dirty="0">
                <a:latin typeface="Palatino Linotype" panose="02040502050505030304" pitchFamily="18" charset="0"/>
              </a:rPr>
              <a:t>)</a:t>
            </a:r>
          </a:p>
          <a:p>
            <a:pPr algn="just"/>
            <a:r>
              <a:rPr lang="el-GR" dirty="0">
                <a:latin typeface="Palatino Linotype" panose="02040502050505030304" pitchFamily="18" charset="0"/>
              </a:rPr>
              <a:t>ποικίλοι αφηγηματικοί τρόποι (μετατόπιση αφήγησης, ελλειπτικότητα ύφους, επίδειξη ευρυμάθειας-πολυμάθειας, σπάνιες λέξεις και  περιφράσεις)</a:t>
            </a:r>
          </a:p>
          <a:p>
            <a:pPr algn="just"/>
            <a:r>
              <a:rPr lang="en-GB" i="1" dirty="0" err="1">
                <a:latin typeface="Palatino Linotype" panose="02040502050505030304" pitchFamily="18" charset="0"/>
              </a:rPr>
              <a:t>doctus</a:t>
            </a:r>
            <a:r>
              <a:rPr lang="en-GB" i="1" dirty="0">
                <a:latin typeface="Palatino Linotype" panose="02040502050505030304" pitchFamily="18" charset="0"/>
              </a:rPr>
              <a:t> </a:t>
            </a:r>
            <a:r>
              <a:rPr lang="en-GB" i="1" dirty="0" err="1">
                <a:latin typeface="Palatino Linotype" panose="02040502050505030304" pitchFamily="18" charset="0"/>
              </a:rPr>
              <a:t>poeta-doctus</a:t>
            </a:r>
            <a:r>
              <a:rPr lang="en-GB" i="1" dirty="0">
                <a:latin typeface="Palatino Linotype" panose="02040502050505030304" pitchFamily="18" charset="0"/>
              </a:rPr>
              <a:t> lector-</a:t>
            </a:r>
            <a:r>
              <a:rPr lang="en-GB" i="1" dirty="0" err="1">
                <a:latin typeface="Palatino Linotype" panose="02040502050505030304" pitchFamily="18" charset="0"/>
              </a:rPr>
              <a:t>arte</a:t>
            </a:r>
            <a:r>
              <a:rPr lang="en-GB" i="1" dirty="0">
                <a:latin typeface="Palatino Linotype" panose="02040502050505030304" pitchFamily="18" charset="0"/>
              </a:rPr>
              <a:t> allusive </a:t>
            </a:r>
            <a:r>
              <a:rPr lang="en-GB" dirty="0">
                <a:latin typeface="Palatino Linotype" panose="02040502050505030304" pitchFamily="18" charset="0"/>
              </a:rPr>
              <a:t>(</a:t>
            </a:r>
            <a:r>
              <a:rPr lang="el-GR" dirty="0">
                <a:latin typeface="Palatino Linotype" panose="02040502050505030304" pitchFamily="18" charset="0"/>
              </a:rPr>
              <a:t>διάλογος με την προγενέστερη λογοτεχνική παράδοση</a:t>
            </a:r>
            <a:r>
              <a:rPr lang="en-GB" dirty="0">
                <a:latin typeface="Palatino Linotype" panose="02040502050505030304" pitchFamily="18" charset="0"/>
              </a:rPr>
              <a:t>)</a:t>
            </a:r>
            <a:endParaRPr lang="el-GR" dirty="0">
              <a:latin typeface="Palatino Linotype" panose="02040502050505030304" pitchFamily="18" charset="0"/>
            </a:endParaRPr>
          </a:p>
          <a:p>
            <a:pPr algn="just"/>
            <a:endParaRPr lang="el-GR" dirty="0">
              <a:latin typeface="Palatino Linotype" panose="02040502050505030304" pitchFamily="18" charset="0"/>
            </a:endParaRPr>
          </a:p>
          <a:p>
            <a:pPr algn="just"/>
            <a:endParaRPr lang="el-GR" dirty="0">
              <a:latin typeface="Palatino Linotype" panose="02040502050505030304" pitchFamily="18" charset="0"/>
            </a:endParaRPr>
          </a:p>
          <a:p>
            <a:pPr algn="just"/>
            <a:endParaRPr lang="el-GR" dirty="0">
              <a:latin typeface="Palatino Linotype" panose="02040502050505030304" pitchFamily="18" charset="0"/>
            </a:endParaRPr>
          </a:p>
          <a:p>
            <a:pPr marL="0" indent="0" algn="just">
              <a:buNone/>
            </a:pPr>
            <a:endParaRPr lang="el-GR" dirty="0">
              <a:latin typeface="Palatino Linotype" panose="02040502050505030304" pitchFamily="18" charset="0"/>
            </a:endParaRPr>
          </a:p>
        </p:txBody>
      </p:sp>
    </p:spTree>
    <p:extLst>
      <p:ext uri="{BB962C8B-B14F-4D97-AF65-F5344CB8AC3E}">
        <p14:creationId xmlns:p14="http://schemas.microsoft.com/office/powerpoint/2010/main" val="400586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63" name="Picture 62">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5" name="Picture 64">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7" name="Rectangle 66">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9" name="Rectangle 68">
            <a:extLst>
              <a:ext uri="{FF2B5EF4-FFF2-40B4-BE49-F238E27FC236}">
                <a16:creationId xmlns:a16="http://schemas.microsoft.com/office/drawing/2014/main" id="{3C2168E1-C2BD-4E6B-AA64-A020775AE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284E63B-655D-4786-BE63-6BFFF5106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3" name="Freeform 15">
            <a:extLst>
              <a:ext uri="{FF2B5EF4-FFF2-40B4-BE49-F238E27FC236}">
                <a16:creationId xmlns:a16="http://schemas.microsoft.com/office/drawing/2014/main" id="{5CC17AAC-BEDA-43F6-96F9-6D5C1DCC3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3" name="Εικόνα 2">
            <a:extLst>
              <a:ext uri="{FF2B5EF4-FFF2-40B4-BE49-F238E27FC236}">
                <a16:creationId xmlns:a16="http://schemas.microsoft.com/office/drawing/2014/main" id="{06F9C0B5-89F3-147D-225D-0190F4C437D7}"/>
              </a:ext>
            </a:extLst>
          </p:cNvPr>
          <p:cNvPicPr>
            <a:picLocks noChangeAspect="1"/>
          </p:cNvPicPr>
          <p:nvPr/>
        </p:nvPicPr>
        <p:blipFill>
          <a:blip r:embed="rId8"/>
          <a:stretch>
            <a:fillRect/>
          </a:stretch>
        </p:blipFill>
        <p:spPr>
          <a:xfrm>
            <a:off x="6285703" y="1144981"/>
            <a:ext cx="3500562" cy="2782946"/>
          </a:xfrm>
          <a:prstGeom prst="rect">
            <a:avLst/>
          </a:prstGeom>
          <a:effectLst/>
        </p:spPr>
      </p:pic>
      <p:sp useBgFill="1">
        <p:nvSpPr>
          <p:cNvPr id="75" name="Freeform 5">
            <a:extLst>
              <a:ext uri="{FF2B5EF4-FFF2-40B4-BE49-F238E27FC236}">
                <a16:creationId xmlns:a16="http://schemas.microsoft.com/office/drawing/2014/main" id="{27C31358-DB76-4D08-880F-623FB14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el-GR"/>
          </a:p>
        </p:txBody>
      </p:sp>
      <p:pic>
        <p:nvPicPr>
          <p:cNvPr id="2" name="Θέση περιεχομένου 1" descr="Εικόνα που περιέχει ζωγραφική, μυθολογία, ρουχισμός, οπτικές τέχνες&#10;&#10;Περιγραφή που δημιουργήθηκε αυτόματα">
            <a:extLst>
              <a:ext uri="{FF2B5EF4-FFF2-40B4-BE49-F238E27FC236}">
                <a16:creationId xmlns:a16="http://schemas.microsoft.com/office/drawing/2014/main" id="{85B92D02-848F-CF48-FB32-DE8CC6B94299}"/>
              </a:ext>
            </a:extLst>
          </p:cNvPr>
          <p:cNvPicPr>
            <a:picLocks noGrp="1" noChangeAspect="1"/>
          </p:cNvPicPr>
          <p:nvPr>
            <p:ph idx="1"/>
          </p:nvPr>
        </p:nvPicPr>
        <p:blipFill>
          <a:blip r:embed="rId9"/>
          <a:stretch>
            <a:fillRect/>
          </a:stretch>
        </p:blipFill>
        <p:spPr>
          <a:xfrm>
            <a:off x="643855" y="636083"/>
            <a:ext cx="4719489" cy="3291844"/>
          </a:xfrm>
          <a:prstGeom prst="rect">
            <a:avLst/>
          </a:prstGeom>
          <a:effectLst/>
        </p:spPr>
      </p:pic>
    </p:spTree>
    <p:extLst>
      <p:ext uri="{BB962C8B-B14F-4D97-AF65-F5344CB8AC3E}">
        <p14:creationId xmlns:p14="http://schemas.microsoft.com/office/powerpoint/2010/main" val="365517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6343D1-A0DE-4649-9F52-9383937EC635}"/>
              </a:ext>
            </a:extLst>
          </p:cNvPr>
          <p:cNvSpPr>
            <a:spLocks noGrp="1"/>
          </p:cNvSpPr>
          <p:nvPr>
            <p:ph idx="1"/>
          </p:nvPr>
        </p:nvSpPr>
        <p:spPr>
          <a:xfrm>
            <a:off x="0" y="0"/>
            <a:ext cx="12192000" cy="6858000"/>
          </a:xfrm>
        </p:spPr>
        <p:txBody>
          <a:bodyPr/>
          <a:lstStyle/>
          <a:p>
            <a:pPr algn="just"/>
            <a:r>
              <a:rPr lang="el-GR" dirty="0">
                <a:latin typeface="Palatino Linotype" panose="02040502050505030304" pitchFamily="18" charset="0"/>
              </a:rPr>
              <a:t>Ιστορικό υπόβαθρο</a:t>
            </a:r>
          </a:p>
          <a:p>
            <a:pPr algn="just"/>
            <a:endParaRPr lang="el-GR" dirty="0"/>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ελληνιστική περίοδος: από το θάνατο του Μ. Αλεξάνδρου (323 π.Χ.) μέχρι την προσάρτηση της Αλεξάνδρειας στη ρωμαϊκή αυτοκρατορία (31 π.Χ.) </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πλήρης αποσύνθεση της πόλης-κράτους</a:t>
            </a:r>
          </a:p>
          <a:p>
            <a:pPr algn="just"/>
            <a:r>
              <a:rPr lang="el-GR" sz="1800" dirty="0">
                <a:latin typeface="Palatino Linotype" panose="02040502050505030304" pitchFamily="18" charset="0"/>
                <a:cs typeface="Times New Roman" panose="02020603050405020304" pitchFamily="18" charset="0"/>
              </a:rPr>
              <a:t>η Μακεδονία ως κέντρο των πολιτικών εξελίξεων</a:t>
            </a:r>
          </a:p>
          <a:p>
            <a:pPr algn="just"/>
            <a:r>
              <a:rPr lang="el-GR" sz="1800" dirty="0">
                <a:latin typeface="Palatino Linotype" panose="02040502050505030304" pitchFamily="18" charset="0"/>
                <a:cs typeface="Times New Roman" panose="02020603050405020304" pitchFamily="18" charset="0"/>
              </a:rPr>
              <a:t>ο Μ. Αλέξανδρος κατακτά την Περσία</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ο θάνατός του προκαλεί το χωρισμό της αυτοκρατορίας σε τέσσερα ελληνιστικά βασίλεια (Μακεδονία και Ελλάδα, Ασία, Μ. Ασία και Αίγυπτο)</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ο</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ι ελληνιστικοί μονάρχες κατέστησαν τις πρωτεύουσες τους (Πέλλα, Αντιόχεια, Πέργαμος και Αλεξάνδρεια) πολιτισμικά κέντρα</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η</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βασιλική προστασία ήταν στην ουσία πόλος έλξης για πνευματικούς ανθρώπους απ’ όλο τον ελληνικό κόσμο και κατέστησε τις ελληνιστικές πρωτεύουσες διεθνή πολιτισμικά κέντρα</a:t>
            </a:r>
            <a:r>
              <a:rPr lang="el-GR" sz="1800" dirty="0">
                <a:latin typeface="Palatino Linotype" panose="02040502050505030304" pitchFamily="18" charset="0"/>
                <a:ea typeface="Calibri" panose="020F0502020204030204" pitchFamily="34" charset="0"/>
                <a:cs typeface="Times New Roman" panose="02020603050405020304" pitchFamily="18" charset="0"/>
              </a:rPr>
              <a:t> (ελληνιστική κοινή)</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διαπιστώνεται μια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οικουμενική εξάπλωση του ελληνικού πολιτισμού που η επίδρασή του στον ρωμαϊκό υπήρξε καταλυτική.</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έχει επέλθει λοιπόν ανατροπή της παλιάς τάξης πραγμάτων στον πολιτικό τομέα και άρα και στον τρόπο ζωής</a:t>
            </a:r>
            <a:endParaRPr lang="el-GR" dirty="0"/>
          </a:p>
        </p:txBody>
      </p:sp>
    </p:spTree>
    <p:extLst>
      <p:ext uri="{BB962C8B-B14F-4D97-AF65-F5344CB8AC3E}">
        <p14:creationId xmlns:p14="http://schemas.microsoft.com/office/powerpoint/2010/main" val="129820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68FD38-90B8-4FFA-8E7F-3B30CEAE3CA7}"/>
              </a:ext>
            </a:extLst>
          </p:cNvPr>
          <p:cNvSpPr>
            <a:spLocks noGrp="1"/>
          </p:cNvSpPr>
          <p:nvPr>
            <p:ph idx="1"/>
          </p:nvPr>
        </p:nvSpPr>
        <p:spPr>
          <a:xfrm>
            <a:off x="0" y="0"/>
            <a:ext cx="12192000" cy="6858000"/>
          </a:xfrm>
        </p:spPr>
        <p:txBody>
          <a:bodyPr/>
          <a:lstStyle/>
          <a:p>
            <a:pPr algn="just"/>
            <a:r>
              <a:rPr lang="el-GR" dirty="0">
                <a:latin typeface="Palatino Linotype" panose="02040502050505030304" pitchFamily="18" charset="0"/>
              </a:rPr>
              <a:t>Λογοτεχνικό υπόβαθρο</a:t>
            </a:r>
          </a:p>
          <a:p>
            <a:pPr algn="just"/>
            <a:endParaRPr lang="el-GR" dirty="0">
              <a:latin typeface="Palatino Linotype" panose="02040502050505030304" pitchFamily="18" charset="0"/>
            </a:endParaRPr>
          </a:p>
          <a:p>
            <a:pPr algn="just"/>
            <a:r>
              <a:rPr lang="el-GR" sz="1800" dirty="0">
                <a:latin typeface="Palatino Linotype" panose="02040502050505030304" pitchFamily="18" charset="0"/>
              </a:rPr>
              <a:t>ανατροπή της παλιάς τάξης πραγμάτων στον πολιτικό τομέα και άρα και στον τρόπο ζωής επιφέρει αλλαγές και στον πολιτιστικό τομέα</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έντονη επιθυμία ανανέωσης σε διάφορους τομείς μεταξύ των οποίων και η ίδια η ποίηση</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οι άνθρωποι του τέλους του 4</a:t>
            </a:r>
            <a:r>
              <a:rPr lang="el-GR" sz="1800" baseline="30000" dirty="0">
                <a:effectLst/>
                <a:latin typeface="Palatino Linotype" panose="02040502050505030304" pitchFamily="18" charset="0"/>
                <a:ea typeface="Calibri" panose="020F0502020204030204" pitchFamily="34" charset="0"/>
                <a:cs typeface="Times New Roman" panose="02020603050405020304" pitchFamily="18" charset="0"/>
              </a:rPr>
              <a:t>ου</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αιώνα π.Χ. ζώντας ουσιαστικά πια υπό μια νέα μοναρχία συνειδητοποιούν ότι οι γνωστές μορφές ποίησης ανήκαν οριστικά στο παρελθόν</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η ίδια διάθεση ανανέωσης ισχύει και</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για το έπος με τη διαφορά ότι το είδος αυτό απολάμβανε προνομιακό καθεστώς, γιατί ταυτιζόταν όσο κανένα άλλο με τον δημιουργό του (Όμηρος)</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προς το τέλος του 5</a:t>
            </a:r>
            <a:r>
              <a:rPr lang="el-GR" sz="1800" baseline="30000" dirty="0">
                <a:effectLst/>
                <a:latin typeface="Palatino Linotype" panose="02040502050505030304" pitchFamily="18" charset="0"/>
                <a:ea typeface="Calibri" panose="020F0502020204030204" pitchFamily="34" charset="0"/>
                <a:cs typeface="Times New Roman" panose="02020603050405020304" pitchFamily="18" charset="0"/>
              </a:rPr>
              <a:t>ου</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αιώνα π.Χ. συναντούμε δύο τύπους παραδοσιακής εποποιίας με μεγάλη διάδοση στα ελληνιστικά χρόνια, το ιστορικό και το μυθολογικό έπος (ο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Χοίριλος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από τη Σάμο με τα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Περσικά</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ή την </a:t>
            </a:r>
            <a:r>
              <a:rPr lang="el-GR" sz="1800" i="1" dirty="0" err="1">
                <a:effectLst/>
                <a:latin typeface="Palatino Linotype" panose="02040502050505030304" pitchFamily="18" charset="0"/>
                <a:ea typeface="Calibri" panose="020F0502020204030204" pitchFamily="34" charset="0"/>
                <a:cs typeface="Times New Roman" panose="02020603050405020304" pitchFamily="18" charset="0"/>
              </a:rPr>
              <a:t>Περσιήδα</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και ο Αντίμαχος από την Κολοφώνα με τη </a:t>
            </a:r>
            <a:r>
              <a:rPr lang="el-GR" sz="1800" i="1" dirty="0" err="1">
                <a:effectLst/>
                <a:latin typeface="Palatino Linotype" panose="02040502050505030304" pitchFamily="18" charset="0"/>
                <a:ea typeface="Calibri" panose="020F0502020204030204" pitchFamily="34" charset="0"/>
                <a:cs typeface="Times New Roman" panose="02020603050405020304" pitchFamily="18" charset="0"/>
              </a:rPr>
              <a:t>Θηβαΐδα</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υπάρχουν μαρτυρίες για πλήθος από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Αργοναυτικά</a:t>
            </a:r>
            <a:r>
              <a:rPr lang="el-GR" sz="1800" i="1" dirty="0">
                <a:latin typeface="Palatino Linotype" panose="02040502050505030304" pitchFamily="18" charset="0"/>
                <a:ea typeface="Calibri" panose="020F0502020204030204" pitchFamily="34" charset="0"/>
                <a:cs typeface="Times New Roman" panose="02020603050405020304" pitchFamily="18" charset="0"/>
              </a:rPr>
              <a:t>,</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i="1" dirty="0" err="1">
                <a:effectLst/>
                <a:latin typeface="Palatino Linotype" panose="02040502050505030304" pitchFamily="18" charset="0"/>
                <a:ea typeface="Calibri" panose="020F0502020204030204" pitchFamily="34" charset="0"/>
                <a:cs typeface="Times New Roman" panose="02020603050405020304" pitchFamily="18" charset="0"/>
              </a:rPr>
              <a:t>Ηρακληίδες</a:t>
            </a:r>
            <a:r>
              <a:rPr lang="el-GR" sz="1800" i="1" dirty="0">
                <a:latin typeface="Palatino Linotype" panose="02040502050505030304" pitchFamily="18" charset="0"/>
                <a:ea typeface="Calibri" panose="020F0502020204030204" pitchFamily="34" charset="0"/>
                <a:cs typeface="Times New Roman" panose="02020603050405020304" pitchFamily="18" charset="0"/>
              </a:rPr>
              <a:t>,</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Ηλιακά</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Θεσσαλικά</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Μεσσηνιακά κ.α.</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κύριο χαρακτηριστικό της συγκεκριμένης ποίησης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είναι η χονδροειδής μίμηση του ομηρικού υλικού καθώς οι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ομηρίζοντες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ποιητές μετέφεραν αυτούσια εκφραστικές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μανιέρες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λογότυπους και δομικά σχήματα</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η έντονη και διάχυτη παντού επιθυμία ανανέωσης έπρεπε να ξεκινήσει κατά κύριο λόγο με την άρνηση του έπους</a:t>
            </a:r>
          </a:p>
          <a:p>
            <a:pPr algn="just"/>
            <a:endParaRPr lang="el-GR"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endParaRPr lang="el-GR" sz="1800" dirty="0">
              <a:latin typeface="Palatino Linotype" panose="02040502050505030304" pitchFamily="18" charset="0"/>
            </a:endParaRPr>
          </a:p>
        </p:txBody>
      </p:sp>
    </p:spTree>
    <p:extLst>
      <p:ext uri="{BB962C8B-B14F-4D97-AF65-F5344CB8AC3E}">
        <p14:creationId xmlns:p14="http://schemas.microsoft.com/office/powerpoint/2010/main" val="39995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889512-344D-45F2-841B-14314FB7EADE}"/>
              </a:ext>
            </a:extLst>
          </p:cNvPr>
          <p:cNvSpPr>
            <a:spLocks noGrp="1"/>
          </p:cNvSpPr>
          <p:nvPr>
            <p:ph idx="1"/>
          </p:nvPr>
        </p:nvSpPr>
        <p:spPr>
          <a:xfrm>
            <a:off x="0" y="0"/>
            <a:ext cx="12192000" cy="6858000"/>
          </a:xfrm>
        </p:spPr>
        <p:txBody>
          <a:bodyPr>
            <a:normAutofit fontScale="92500" lnSpcReduction="10000"/>
          </a:bodyPr>
          <a:lstStyle/>
          <a:p>
            <a:pPr marL="0" indent="0" algn="just">
              <a:buNone/>
            </a:pPr>
            <a:r>
              <a:rPr lang="el-GR" dirty="0">
                <a:latin typeface="Palatino Linotype" panose="02040502050505030304" pitchFamily="18" charset="0"/>
              </a:rPr>
              <a:t>«Μάχη των Βιβλίων» στην Αλεξάνδρεια</a:t>
            </a:r>
          </a:p>
          <a:p>
            <a:pPr marL="0" indent="0" algn="just">
              <a:buNone/>
            </a:pPr>
            <a:endParaRPr lang="el-GR" dirty="0">
              <a:latin typeface="Palatino Linotype" panose="02040502050505030304" pitchFamily="18" charset="0"/>
            </a:endParaRPr>
          </a:p>
          <a:p>
            <a:pPr algn="just"/>
            <a:r>
              <a:rPr lang="el-GR" sz="1800" dirty="0" err="1">
                <a:latin typeface="Palatino Linotype" panose="02040502050505030304" pitchFamily="18" charset="0"/>
              </a:rPr>
              <a:t>ομηρίζοντες</a:t>
            </a:r>
            <a:r>
              <a:rPr lang="el-GR" sz="1800" dirty="0">
                <a:latin typeface="Palatino Linotype" panose="02040502050505030304" pitchFamily="18" charset="0"/>
              </a:rPr>
              <a:t>, δηλαδή οι οπαδοί της </a:t>
            </a:r>
            <a:r>
              <a:rPr lang="el-GR" sz="1800" dirty="0" err="1">
                <a:latin typeface="Palatino Linotype" panose="02040502050505030304" pitchFamily="18" charset="0"/>
              </a:rPr>
              <a:t>ομηρίζουσας</a:t>
            </a:r>
            <a:r>
              <a:rPr lang="el-GR" sz="1800" dirty="0">
                <a:latin typeface="Palatino Linotype" panose="02040502050505030304" pitchFamily="18" charset="0"/>
              </a:rPr>
              <a:t> κυκλικής παράδοσης που με κύριο εκπρόσωπο ίσως τον Απολλώνιο Ρόδιο και άλλους πολλούς διέβλεπαν ότι το έπος μπορεί να έχει μια φυσιολογική </a:t>
            </a:r>
            <a:r>
              <a:rPr lang="el-GR" sz="1800" dirty="0" err="1">
                <a:latin typeface="Palatino Linotype" panose="02040502050505030304" pitchFamily="18" charset="0"/>
              </a:rPr>
              <a:t>μεθομηρική</a:t>
            </a:r>
            <a:r>
              <a:rPr lang="el-GR" sz="1800" dirty="0">
                <a:latin typeface="Palatino Linotype" panose="02040502050505030304" pitchFamily="18" charset="0"/>
              </a:rPr>
              <a:t> εξέλιξη (π.χ. Αντίμαχος)</a:t>
            </a:r>
          </a:p>
          <a:p>
            <a:pPr algn="just"/>
            <a:r>
              <a:rPr lang="el-GR" sz="1800" dirty="0">
                <a:latin typeface="Palatino Linotype" panose="02040502050505030304" pitchFamily="18" charset="0"/>
              </a:rPr>
              <a:t> οι ανανεωτικοί, δηλαδή οι οπαδοί της ανανέωσης της ποίησης που με κύριο εκπρόσωπο τον Καλλίμαχο και άλλους πίστευαν ότι είχε επέλθει το τέλος του «μακροσκελούς άσματος»</a:t>
            </a:r>
          </a:p>
          <a:p>
            <a:pPr algn="just"/>
            <a:r>
              <a:rPr lang="el-GR" sz="1800" dirty="0">
                <a:latin typeface="Palatino Linotype" panose="02040502050505030304" pitchFamily="18" charset="0"/>
              </a:rPr>
              <a:t>η νέα ποιητική θεωρία εκτίθεται σε πολλά μέρη του ποιητικού έργου του Καλλίμαχου μέσα από ποιητικές εικόνες και σύμβολα</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χ</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αρακτηριστικά της νέας ποιητικής είναι η αποφυγή μακροσκελών ποιημάτων, η δημιουργία νέων, ολιγόστιχων και εξαντλητικά επεξεργασμένων ποιητικών συνθέσεων και η αποφυγή της κοινοτοπίας που απαιτούσαν πνευματική καλλιέργεια, γνώση της ποιητικής τεχνικής και ευρυμάθεια από την πλευρά του δημιουργού</a:t>
            </a:r>
          </a:p>
          <a:p>
            <a:pPr algn="just"/>
            <a:r>
              <a:rPr lang="el-GR" sz="1800" dirty="0">
                <a:latin typeface="Palatino Linotype" panose="02040502050505030304" pitchFamily="18" charset="0"/>
              </a:rPr>
              <a:t>οι περισσότεροι ποιητές της ελληνιστικής εποχής υπήρξαν δεινοί κριτικοί κειμένων και είχαν γράψει πραγματείες που φανέρωναν λόγιο ενδιαφέρον, ευρυμάθεια και αποφυγή κοινοτυπίας</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νέος τύπος ποιητή-</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λογίου</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ποιητής άμα και κριτικός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που</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συνδυάζει την εξάρτυση του φιλολόγου με την αισθαντικότητα του ποιητή</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δεν πρόκειται πια για τους λίγους που συνέχονται με ορισμένους κοινωνικούς δεσμούς (όπως στην αρχαϊκή κοινωνία), ούτε για τους πολλούς που είναι οργανωμένοι μέσα σε ένα ευρύ πολιτικοκοινωνικό πλαίσιο (όπως στην πόλη-κράτος) αλλά για τους ελάχιστους που τους συνδέει η φιλολογική γνώση και το πάθος για την ποίηση και που μπορούν να κατανοήσουν τη δύσκολη γλώσσα και τα νοήματα της</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παιχνίδι με τις φόρμες και τις ειδολογικές συμβάσεις, διασταύρωση των λογοτεχνικών ειδών και ανάμειξη των λογοτεχνικών διαλέκτων με απόλυτη αυθαιρεσία στις επιλογές τους (διακειμενικότητα)</a:t>
            </a:r>
            <a:endParaRPr lang="el-GR" sz="1800" dirty="0">
              <a:latin typeface="Palatino Linotype" panose="02040502050505030304" pitchFamily="18" charset="0"/>
            </a:endParaRPr>
          </a:p>
          <a:p>
            <a:pPr algn="just"/>
            <a:endParaRPr lang="el-GR" sz="1800" dirty="0">
              <a:latin typeface="Palatino Linotype" panose="02040502050505030304" pitchFamily="18" charset="0"/>
            </a:endParaRPr>
          </a:p>
          <a:p>
            <a:pPr marL="0" indent="0" algn="just">
              <a:buNone/>
            </a:pPr>
            <a:endParaRPr lang="el-GR" dirty="0">
              <a:latin typeface="Palatino Linotype" panose="02040502050505030304" pitchFamily="18" charset="0"/>
            </a:endParaRPr>
          </a:p>
        </p:txBody>
      </p:sp>
    </p:spTree>
    <p:extLst>
      <p:ext uri="{BB962C8B-B14F-4D97-AF65-F5344CB8AC3E}">
        <p14:creationId xmlns:p14="http://schemas.microsoft.com/office/powerpoint/2010/main" val="122098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07CFE6-7129-4E33-B248-E60651D18D2B}"/>
              </a:ext>
            </a:extLst>
          </p:cNvPr>
          <p:cNvSpPr>
            <a:spLocks noGrp="1"/>
          </p:cNvSpPr>
          <p:nvPr>
            <p:ph idx="1"/>
          </p:nvPr>
        </p:nvSpPr>
        <p:spPr>
          <a:xfrm>
            <a:off x="0" y="0"/>
            <a:ext cx="12192000" cy="6858000"/>
          </a:xfrm>
        </p:spPr>
        <p:txBody>
          <a:bodyPr numCol="2">
            <a:normAutofit fontScale="85000" lnSpcReduction="20000"/>
          </a:bodyPr>
          <a:lstStyle/>
          <a:p>
            <a:pPr marL="0" indent="0" algn="just">
              <a:buNone/>
            </a:pPr>
            <a:r>
              <a:rPr lang="el-GR" sz="1600" dirty="0">
                <a:latin typeface="Palatino Linotype" panose="02040502050505030304" pitchFamily="18" charset="0"/>
              </a:rPr>
              <a:t>……]ι μοι </a:t>
            </a:r>
            <a:r>
              <a:rPr lang="el-GR" sz="1600" dirty="0" err="1">
                <a:latin typeface="Palatino Linotype" panose="02040502050505030304" pitchFamily="18" charset="0"/>
              </a:rPr>
              <a:t>Τελχῖνες</a:t>
            </a:r>
            <a:r>
              <a:rPr lang="el-GR" sz="1600" dirty="0">
                <a:latin typeface="Palatino Linotype" panose="02040502050505030304" pitchFamily="18" charset="0"/>
              </a:rPr>
              <a:t> </a:t>
            </a:r>
            <a:r>
              <a:rPr lang="el-GR" sz="1600" dirty="0" err="1">
                <a:latin typeface="Palatino Linotype" panose="02040502050505030304" pitchFamily="18" charset="0"/>
              </a:rPr>
              <a:t>ἐπιτρύζουσιν</a:t>
            </a:r>
            <a:r>
              <a:rPr lang="el-GR" sz="1600" dirty="0">
                <a:latin typeface="Palatino Linotype" panose="02040502050505030304" pitchFamily="18" charset="0"/>
              </a:rPr>
              <a:t> ἀ[</a:t>
            </a:r>
            <a:r>
              <a:rPr lang="el-GR" sz="1600" dirty="0" err="1">
                <a:latin typeface="Palatino Linotype" panose="02040502050505030304" pitchFamily="18" charset="0"/>
              </a:rPr>
              <a:t>οιδῇ</a:t>
            </a:r>
            <a:r>
              <a:rPr lang="el-GR" sz="1600" dirty="0">
                <a:latin typeface="Palatino Linotype" panose="02040502050505030304" pitchFamily="18" charset="0"/>
              </a:rPr>
              <a:t>,</a:t>
            </a:r>
          </a:p>
          <a:p>
            <a:pPr marL="0" indent="0" algn="just">
              <a:buNone/>
            </a:pPr>
            <a:r>
              <a:rPr lang="el-GR" sz="1600" dirty="0" err="1">
                <a:latin typeface="Palatino Linotype" panose="02040502050505030304" pitchFamily="18" charset="0"/>
              </a:rPr>
              <a:t>νήιδε</a:t>
            </a:r>
            <a:r>
              <a:rPr lang="el-GR" sz="1600" dirty="0">
                <a:latin typeface="Palatino Linotype" panose="02040502050505030304" pitchFamily="18" charset="0"/>
              </a:rPr>
              <a:t>]ς </a:t>
            </a:r>
            <a:r>
              <a:rPr lang="el-GR" sz="1600" dirty="0" err="1">
                <a:latin typeface="Palatino Linotype" panose="02040502050505030304" pitchFamily="18" charset="0"/>
              </a:rPr>
              <a:t>οἳ</a:t>
            </a:r>
            <a:r>
              <a:rPr lang="el-GR" sz="1600" dirty="0">
                <a:latin typeface="Palatino Linotype" panose="02040502050505030304" pitchFamily="18" charset="0"/>
              </a:rPr>
              <a:t> </a:t>
            </a:r>
            <a:r>
              <a:rPr lang="el-GR" sz="1600" dirty="0" err="1">
                <a:latin typeface="Palatino Linotype" panose="02040502050505030304" pitchFamily="18" charset="0"/>
              </a:rPr>
              <a:t>Μούσης</a:t>
            </a:r>
            <a:r>
              <a:rPr lang="el-GR" sz="1600" dirty="0">
                <a:latin typeface="Palatino Linotype" panose="02040502050505030304" pitchFamily="18" charset="0"/>
              </a:rPr>
              <a:t>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ἐγένοντο</a:t>
            </a:r>
            <a:r>
              <a:rPr lang="el-GR" sz="1600" dirty="0">
                <a:latin typeface="Palatino Linotype" panose="02040502050505030304" pitchFamily="18" charset="0"/>
              </a:rPr>
              <a:t> φίλοι,</a:t>
            </a:r>
          </a:p>
          <a:p>
            <a:pPr marL="0" indent="0" algn="just">
              <a:buNone/>
            </a:pPr>
            <a:r>
              <a:rPr lang="el-GR" sz="1600" dirty="0" err="1">
                <a:latin typeface="Palatino Linotype" panose="02040502050505030304" pitchFamily="18" charset="0"/>
              </a:rPr>
              <a:t>εἵνεκε</a:t>
            </a:r>
            <a:r>
              <a:rPr lang="el-GR" sz="1600" dirty="0">
                <a:latin typeface="Palatino Linotype" panose="02040502050505030304" pitchFamily="18" charset="0"/>
              </a:rPr>
              <a:t>]ν </a:t>
            </a:r>
            <a:r>
              <a:rPr lang="el-GR" sz="1600" dirty="0" err="1">
                <a:latin typeface="Palatino Linotype" panose="02040502050505030304" pitchFamily="18" charset="0"/>
              </a:rPr>
              <a:t>οὐχ</a:t>
            </a:r>
            <a:r>
              <a:rPr lang="el-GR" sz="1600" dirty="0">
                <a:latin typeface="Palatino Linotype" panose="02040502050505030304" pitchFamily="18" charset="0"/>
              </a:rPr>
              <a:t> </a:t>
            </a:r>
            <a:r>
              <a:rPr lang="el-GR" sz="1600" dirty="0" err="1">
                <a:latin typeface="Palatino Linotype" panose="02040502050505030304" pitchFamily="18" charset="0"/>
              </a:rPr>
              <a:t>ἓν</a:t>
            </a:r>
            <a:r>
              <a:rPr lang="el-GR" sz="1600" dirty="0">
                <a:latin typeface="Palatino Linotype" panose="02040502050505030304" pitchFamily="18" charset="0"/>
              </a:rPr>
              <a:t> </a:t>
            </a:r>
            <a:r>
              <a:rPr lang="el-GR" sz="1600" u="sng" dirty="0" err="1">
                <a:latin typeface="Palatino Linotype" panose="02040502050505030304" pitchFamily="18" charset="0"/>
              </a:rPr>
              <a:t>ἄεισμα</a:t>
            </a:r>
            <a:r>
              <a:rPr lang="el-GR" sz="1600" u="sng" dirty="0">
                <a:latin typeface="Palatino Linotype" panose="02040502050505030304" pitchFamily="18" charset="0"/>
              </a:rPr>
              <a:t> </a:t>
            </a:r>
            <a:r>
              <a:rPr lang="el-GR" sz="1600" u="sng" dirty="0" err="1">
                <a:latin typeface="Palatino Linotype" panose="02040502050505030304" pitchFamily="18" charset="0"/>
              </a:rPr>
              <a:t>διηνεκὲς</a:t>
            </a:r>
            <a:r>
              <a:rPr lang="el-GR" sz="1600" u="sng" dirty="0">
                <a:latin typeface="Palatino Linotype" panose="02040502050505030304" pitchFamily="18" charset="0"/>
              </a:rPr>
              <a:t> ἢ </a:t>
            </a:r>
            <a:r>
              <a:rPr lang="el-GR" sz="1600" u="sng" dirty="0" err="1">
                <a:latin typeface="Palatino Linotype" panose="02040502050505030304" pitchFamily="18" charset="0"/>
              </a:rPr>
              <a:t>βασιλ</a:t>
            </a:r>
            <a:r>
              <a:rPr lang="el-GR" sz="1600" u="sng" dirty="0">
                <a:latin typeface="Palatino Linotype" panose="02040502050505030304" pitchFamily="18" charset="0"/>
              </a:rPr>
              <a:t>[η</a:t>
            </a:r>
          </a:p>
          <a:p>
            <a:pPr marL="0" indent="0" algn="just">
              <a:buNone/>
            </a:pPr>
            <a:r>
              <a:rPr lang="el-GR" sz="1600" u="sng" dirty="0">
                <a:latin typeface="Palatino Linotype" panose="02040502050505030304" pitchFamily="18" charset="0"/>
              </a:rPr>
              <a:t>……]ας </a:t>
            </a:r>
            <a:r>
              <a:rPr lang="el-GR" sz="1600" u="sng" dirty="0" err="1">
                <a:latin typeface="Palatino Linotype" panose="02040502050505030304" pitchFamily="18" charset="0"/>
              </a:rPr>
              <a:t>ἐν</a:t>
            </a:r>
            <a:r>
              <a:rPr lang="el-GR" sz="1600" u="sng" dirty="0">
                <a:latin typeface="Palatino Linotype" panose="02040502050505030304" pitchFamily="18" charset="0"/>
              </a:rPr>
              <a:t> </a:t>
            </a:r>
            <a:r>
              <a:rPr lang="el-GR" sz="1600" u="sng" dirty="0" err="1">
                <a:latin typeface="Palatino Linotype" panose="02040502050505030304" pitchFamily="18" charset="0"/>
              </a:rPr>
              <a:t>πολλαῖς</a:t>
            </a:r>
            <a:r>
              <a:rPr lang="el-GR" sz="1600" u="sng" dirty="0">
                <a:latin typeface="Palatino Linotype" panose="02040502050505030304" pitchFamily="18" charset="0"/>
              </a:rPr>
              <a:t> </a:t>
            </a:r>
            <a:r>
              <a:rPr lang="el-GR" sz="1600" u="sng" dirty="0" err="1">
                <a:latin typeface="Palatino Linotype" panose="02040502050505030304" pitchFamily="18" charset="0"/>
              </a:rPr>
              <a:t>ἤνυσα</a:t>
            </a:r>
            <a:r>
              <a:rPr lang="el-GR" sz="1600" u="sng" dirty="0">
                <a:latin typeface="Palatino Linotype" panose="02040502050505030304" pitchFamily="18" charset="0"/>
              </a:rPr>
              <a:t> </a:t>
            </a:r>
            <a:r>
              <a:rPr lang="el-GR" sz="1600" u="sng" dirty="0" err="1">
                <a:latin typeface="Palatino Linotype" panose="02040502050505030304" pitchFamily="18" charset="0"/>
              </a:rPr>
              <a:t>χιλιάσιν</a:t>
            </a:r>
            <a:endParaRPr lang="el-GR" sz="1600" u="sng" dirty="0">
              <a:latin typeface="Palatino Linotype" panose="02040502050505030304" pitchFamily="18" charset="0"/>
            </a:endParaRPr>
          </a:p>
          <a:p>
            <a:pPr marL="0" indent="0" algn="just">
              <a:buNone/>
            </a:pPr>
            <a:r>
              <a:rPr lang="el-GR" sz="1600" u="sng" dirty="0">
                <a:latin typeface="Palatino Linotype" panose="02040502050505030304" pitchFamily="18" charset="0"/>
              </a:rPr>
              <a:t> ἢ…...].</a:t>
            </a:r>
            <a:r>
              <a:rPr lang="el-GR" sz="1600" u="sng" dirty="0" err="1">
                <a:latin typeface="Palatino Linotype" panose="02040502050505030304" pitchFamily="18" charset="0"/>
              </a:rPr>
              <a:t>ους</a:t>
            </a:r>
            <a:r>
              <a:rPr lang="el-GR" sz="1600" u="sng" dirty="0">
                <a:latin typeface="Palatino Linotype" panose="02040502050505030304" pitchFamily="18" charset="0"/>
              </a:rPr>
              <a:t> </a:t>
            </a:r>
            <a:r>
              <a:rPr lang="el-GR" sz="1600" u="sng" dirty="0" err="1">
                <a:latin typeface="Palatino Linotype" panose="02040502050505030304" pitchFamily="18" charset="0"/>
              </a:rPr>
              <a:t>ἥρωας</a:t>
            </a:r>
            <a:r>
              <a:rPr lang="el-GR" sz="1600" u="sng" dirty="0">
                <a:latin typeface="Palatino Linotype" panose="02040502050505030304" pitchFamily="18" charset="0"/>
              </a:rPr>
              <a:t>, </a:t>
            </a:r>
            <a:r>
              <a:rPr lang="el-GR" sz="1600" u="sng" dirty="0" err="1">
                <a:latin typeface="Palatino Linotype" panose="02040502050505030304" pitchFamily="18" charset="0"/>
              </a:rPr>
              <a:t>ἔπος</a:t>
            </a:r>
            <a:r>
              <a:rPr lang="el-GR" sz="1600" u="sng" dirty="0">
                <a:latin typeface="Palatino Linotype" panose="02040502050505030304" pitchFamily="18" charset="0"/>
              </a:rPr>
              <a:t> δ᾽ </a:t>
            </a:r>
            <a:r>
              <a:rPr lang="el-GR" sz="1600" u="sng" dirty="0" err="1">
                <a:latin typeface="Palatino Linotype" panose="02040502050505030304" pitchFamily="18" charset="0"/>
              </a:rPr>
              <a:t>ἐπὶ</a:t>
            </a:r>
            <a:r>
              <a:rPr lang="el-GR" sz="1600" u="sng" dirty="0">
                <a:latin typeface="Palatino Linotype" panose="02040502050505030304" pitchFamily="18" charset="0"/>
              </a:rPr>
              <a:t> </a:t>
            </a:r>
            <a:r>
              <a:rPr lang="el-GR" sz="1600" u="sng" dirty="0" err="1">
                <a:latin typeface="Palatino Linotype" panose="02040502050505030304" pitchFamily="18" charset="0"/>
              </a:rPr>
              <a:t>τυτθὸν</a:t>
            </a:r>
            <a:r>
              <a:rPr lang="el-GR" sz="1600" u="sng" dirty="0">
                <a:latin typeface="Palatino Linotype" panose="02040502050505030304" pitchFamily="18" charset="0"/>
              </a:rPr>
              <a:t> </a:t>
            </a:r>
            <a:r>
              <a:rPr lang="el-GR" sz="1600" u="sng" dirty="0" err="1">
                <a:latin typeface="Palatino Linotype" panose="02040502050505030304" pitchFamily="18" charset="0"/>
              </a:rPr>
              <a:t>ἑλ</a:t>
            </a:r>
            <a:r>
              <a:rPr lang="el-GR" sz="1600" u="sng" dirty="0">
                <a:latin typeface="Palatino Linotype" panose="02040502050505030304" pitchFamily="18" charset="0"/>
              </a:rPr>
              <a:t>[</a:t>
            </a:r>
            <a:r>
              <a:rPr lang="el-GR" sz="1600" u="sng" dirty="0" err="1">
                <a:latin typeface="Palatino Linotype" panose="02040502050505030304" pitchFamily="18" charset="0"/>
              </a:rPr>
              <a:t>ίσσω</a:t>
            </a:r>
            <a:r>
              <a:rPr lang="el-GR" sz="1600" u="sng" dirty="0">
                <a:latin typeface="Palatino Linotype" panose="02040502050505030304" pitchFamily="18" charset="0"/>
              </a:rPr>
              <a:t> 5</a:t>
            </a:r>
          </a:p>
          <a:p>
            <a:pPr marL="0" indent="0" algn="just">
              <a:buNone/>
            </a:pPr>
            <a:r>
              <a:rPr lang="el-GR" sz="1600" u="sng" dirty="0" err="1">
                <a:latin typeface="Palatino Linotype" panose="02040502050505030304" pitchFamily="18" charset="0"/>
              </a:rPr>
              <a:t>παῖς</a:t>
            </a:r>
            <a:r>
              <a:rPr lang="el-GR" sz="1600" u="sng" dirty="0">
                <a:latin typeface="Palatino Linotype" panose="02040502050505030304" pitchFamily="18" charset="0"/>
              </a:rPr>
              <a:t> </a:t>
            </a:r>
            <a:r>
              <a:rPr lang="el-GR" sz="1600" u="sng" dirty="0" err="1">
                <a:latin typeface="Palatino Linotype" panose="02040502050505030304" pitchFamily="18" charset="0"/>
              </a:rPr>
              <a:t>ἅτ</a:t>
            </a:r>
            <a:r>
              <a:rPr lang="el-GR" sz="1600" u="sng" dirty="0">
                <a:latin typeface="Palatino Linotype" panose="02040502050505030304" pitchFamily="18" charset="0"/>
              </a:rPr>
              <a:t>]ε</a:t>
            </a:r>
            <a:r>
              <a:rPr lang="el-GR" sz="1600" dirty="0">
                <a:latin typeface="Palatino Linotype" panose="02040502050505030304" pitchFamily="18" charset="0"/>
              </a:rPr>
              <a:t>, </a:t>
            </a:r>
            <a:r>
              <a:rPr lang="el-GR" sz="1600" dirty="0" err="1">
                <a:latin typeface="Palatino Linotype" panose="02040502050505030304" pitchFamily="18" charset="0"/>
              </a:rPr>
              <a:t>τῶν</a:t>
            </a:r>
            <a:r>
              <a:rPr lang="el-GR" sz="1600" dirty="0">
                <a:latin typeface="Palatino Linotype" panose="02040502050505030304" pitchFamily="18" charset="0"/>
              </a:rPr>
              <a:t> δ᾽ </a:t>
            </a:r>
            <a:r>
              <a:rPr lang="el-GR" sz="1600" dirty="0" err="1">
                <a:latin typeface="Palatino Linotype" panose="02040502050505030304" pitchFamily="18" charset="0"/>
              </a:rPr>
              <a:t>ἐτέων</a:t>
            </a:r>
            <a:r>
              <a:rPr lang="el-GR" sz="1600" dirty="0">
                <a:latin typeface="Palatino Linotype" panose="02040502050505030304" pitchFamily="18" charset="0"/>
              </a:rPr>
              <a:t> ἡ </a:t>
            </a:r>
            <a:r>
              <a:rPr lang="el-GR" sz="1600" dirty="0" err="1">
                <a:latin typeface="Palatino Linotype" panose="02040502050505030304" pitchFamily="18" charset="0"/>
              </a:rPr>
              <a:t>δεκὰ</a:t>
            </a:r>
            <a:r>
              <a:rPr lang="el-GR" sz="1600" dirty="0">
                <a:latin typeface="Palatino Linotype" panose="02040502050505030304" pitchFamily="18" charset="0"/>
              </a:rPr>
              <a:t>[ς]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ὀλίγη</a:t>
            </a:r>
            <a:r>
              <a:rPr lang="el-GR" sz="1600" dirty="0">
                <a:latin typeface="Palatino Linotype" panose="02040502050505030304" pitchFamily="18" charset="0"/>
              </a:rPr>
              <a:t>.</a:t>
            </a:r>
          </a:p>
          <a:p>
            <a:pPr marL="0" indent="0" algn="just">
              <a:buNone/>
            </a:pPr>
            <a:r>
              <a:rPr lang="el-GR" sz="1600" dirty="0">
                <a:latin typeface="Palatino Linotype" panose="02040502050505030304" pitchFamily="18" charset="0"/>
              </a:rPr>
              <a:t>……]. [.]και Τε[λ]</a:t>
            </a:r>
            <a:r>
              <a:rPr lang="el-GR" sz="1600" dirty="0" err="1">
                <a:latin typeface="Palatino Linotype" panose="02040502050505030304" pitchFamily="18" charset="0"/>
              </a:rPr>
              <a:t>χῖσιν</a:t>
            </a:r>
            <a:r>
              <a:rPr lang="el-GR" sz="1600" dirty="0">
                <a:latin typeface="Palatino Linotype" panose="02040502050505030304" pitchFamily="18" charset="0"/>
              </a:rPr>
              <a:t> </a:t>
            </a:r>
            <a:r>
              <a:rPr lang="el-GR" sz="1600" dirty="0" err="1">
                <a:latin typeface="Palatino Linotype" panose="02040502050505030304" pitchFamily="18" charset="0"/>
              </a:rPr>
              <a:t>ἐγὼ</a:t>
            </a:r>
            <a:r>
              <a:rPr lang="el-GR" sz="1600" dirty="0">
                <a:latin typeface="Palatino Linotype" panose="02040502050505030304" pitchFamily="18" charset="0"/>
              </a:rPr>
              <a:t> </a:t>
            </a:r>
            <a:r>
              <a:rPr lang="el-GR" sz="1600" dirty="0" err="1">
                <a:latin typeface="Palatino Linotype" panose="02040502050505030304" pitchFamily="18" charset="0"/>
              </a:rPr>
              <a:t>τόδε</a:t>
            </a:r>
            <a:r>
              <a:rPr lang="el-GR" sz="1600" dirty="0">
                <a:latin typeface="Palatino Linotype" panose="02040502050505030304" pitchFamily="18" charset="0"/>
              </a:rPr>
              <a:t>· «</a:t>
            </a:r>
            <a:r>
              <a:rPr lang="el-GR" sz="1600" dirty="0" err="1">
                <a:latin typeface="Palatino Linotype" panose="02040502050505030304" pitchFamily="18" charset="0"/>
              </a:rPr>
              <a:t>φῦλον</a:t>
            </a:r>
            <a:r>
              <a:rPr lang="el-GR" sz="1600" dirty="0">
                <a:latin typeface="Palatino Linotype" panose="02040502050505030304" pitchFamily="18" charset="0"/>
              </a:rPr>
              <a:t> α[</a:t>
            </a:r>
          </a:p>
          <a:p>
            <a:pPr marL="0" indent="0" algn="just">
              <a:buNone/>
            </a:pPr>
            <a:r>
              <a:rPr lang="el-GR" sz="1600" dirty="0">
                <a:latin typeface="Palatino Linotype" panose="02040502050505030304" pitchFamily="18" charset="0"/>
              </a:rPr>
              <a:t>……] </a:t>
            </a:r>
            <a:r>
              <a:rPr lang="el-GR" sz="1600" dirty="0" err="1">
                <a:latin typeface="Palatino Linotype" panose="02040502050505030304" pitchFamily="18" charset="0"/>
              </a:rPr>
              <a:t>τήκ</a:t>
            </a:r>
            <a:r>
              <a:rPr lang="el-GR" sz="1600" dirty="0">
                <a:latin typeface="Palatino Linotype" panose="02040502050505030304" pitchFamily="18" charset="0"/>
              </a:rPr>
              <a:t>[</a:t>
            </a:r>
            <a:r>
              <a:rPr lang="el-GR" sz="1600" dirty="0" err="1">
                <a:latin typeface="Palatino Linotype" panose="02040502050505030304" pitchFamily="18" charset="0"/>
              </a:rPr>
              <a:t>ειν</a:t>
            </a:r>
            <a:r>
              <a:rPr lang="el-GR" sz="1600" dirty="0">
                <a:latin typeface="Palatino Linotype" panose="02040502050505030304" pitchFamily="18" charset="0"/>
              </a:rPr>
              <a:t>] </a:t>
            </a:r>
            <a:r>
              <a:rPr lang="el-GR" sz="1600" dirty="0" err="1">
                <a:latin typeface="Palatino Linotype" panose="02040502050505030304" pitchFamily="18" charset="0"/>
              </a:rPr>
              <a:t>ἧπαρ</a:t>
            </a:r>
            <a:r>
              <a:rPr lang="el-GR" sz="1600" dirty="0">
                <a:latin typeface="Palatino Linotype" panose="02040502050505030304" pitchFamily="18" charset="0"/>
              </a:rPr>
              <a:t> </a:t>
            </a:r>
            <a:r>
              <a:rPr lang="el-GR" sz="1600" dirty="0" err="1">
                <a:latin typeface="Palatino Linotype" panose="02040502050505030304" pitchFamily="18" charset="0"/>
              </a:rPr>
              <a:t>ἐπιστάμενον</a:t>
            </a:r>
            <a:r>
              <a:rPr lang="el-GR" sz="1600" dirty="0">
                <a:latin typeface="Palatino Linotype" panose="02040502050505030304" pitchFamily="18" charset="0"/>
              </a:rPr>
              <a:t>,</a:t>
            </a:r>
          </a:p>
          <a:p>
            <a:pPr marL="0" indent="0" algn="just">
              <a:buNone/>
            </a:pPr>
            <a:r>
              <a:rPr lang="el-GR" sz="1600" dirty="0">
                <a:latin typeface="Palatino Linotype" panose="02040502050505030304" pitchFamily="18" charset="0"/>
              </a:rPr>
              <a:t>……].. </a:t>
            </a:r>
            <a:r>
              <a:rPr lang="el-GR" sz="1600" dirty="0" err="1">
                <a:latin typeface="Palatino Linotype" panose="02040502050505030304" pitchFamily="18" charset="0"/>
              </a:rPr>
              <a:t>ρεην</a:t>
            </a:r>
            <a:r>
              <a:rPr lang="el-GR" sz="1600" dirty="0">
                <a:latin typeface="Palatino Linotype" panose="02040502050505030304" pitchFamily="18" charset="0"/>
              </a:rPr>
              <a:t> </a:t>
            </a:r>
            <a:r>
              <a:rPr lang="el-GR" sz="1600" u="sng" dirty="0">
                <a:latin typeface="Palatino Linotype" panose="02040502050505030304" pitchFamily="18" charset="0"/>
              </a:rPr>
              <a:t>[</a:t>
            </a:r>
            <a:r>
              <a:rPr lang="el-GR" sz="1600" u="sng" dirty="0" err="1">
                <a:latin typeface="Palatino Linotype" panose="02040502050505030304" pitchFamily="18" charset="0"/>
              </a:rPr>
              <a:t>ὀλ</a:t>
            </a:r>
            <a:r>
              <a:rPr lang="el-GR" sz="1600" u="sng" dirty="0">
                <a:latin typeface="Palatino Linotype" panose="02040502050505030304" pitchFamily="18" charset="0"/>
              </a:rPr>
              <a:t>]</a:t>
            </a:r>
            <a:r>
              <a:rPr lang="el-GR" sz="1600" u="sng" dirty="0" err="1">
                <a:latin typeface="Palatino Linotype" panose="02040502050505030304" pitchFamily="18" charset="0"/>
              </a:rPr>
              <a:t>ιγόστιχος</a:t>
            </a:r>
            <a:r>
              <a:rPr lang="el-GR" sz="1600" dirty="0">
                <a:latin typeface="Palatino Linotype" panose="02040502050505030304" pitchFamily="18" charset="0"/>
              </a:rPr>
              <a:t>· </a:t>
            </a:r>
            <a:r>
              <a:rPr lang="el-GR" sz="1600" dirty="0" err="1">
                <a:latin typeface="Palatino Linotype" panose="02040502050505030304" pitchFamily="18" charset="0"/>
              </a:rPr>
              <a:t>ἀλλὰ</a:t>
            </a:r>
            <a:r>
              <a:rPr lang="el-GR" sz="1600" dirty="0">
                <a:latin typeface="Palatino Linotype" panose="02040502050505030304" pitchFamily="18" charset="0"/>
              </a:rPr>
              <a:t> </a:t>
            </a:r>
            <a:r>
              <a:rPr lang="el-GR" sz="1600" dirty="0" err="1">
                <a:latin typeface="Palatino Linotype" panose="02040502050505030304" pitchFamily="18" charset="0"/>
              </a:rPr>
              <a:t>καθέλ</a:t>
            </a:r>
            <a:r>
              <a:rPr lang="el-GR" sz="1600" dirty="0">
                <a:latin typeface="Palatino Linotype" panose="02040502050505030304" pitchFamily="18" charset="0"/>
              </a:rPr>
              <a:t>[κει</a:t>
            </a:r>
          </a:p>
          <a:p>
            <a:pPr marL="0" indent="0" algn="just">
              <a:buNone/>
            </a:pPr>
            <a:r>
              <a:rPr lang="el-GR" sz="1600" dirty="0">
                <a:latin typeface="Palatino Linotype" panose="02040502050505030304" pitchFamily="18" charset="0"/>
              </a:rPr>
              <a:t>……</a:t>
            </a:r>
            <a:r>
              <a:rPr lang="el-GR" sz="1600" dirty="0" err="1">
                <a:latin typeface="Palatino Linotype" panose="02040502050505030304" pitchFamily="18" charset="0"/>
              </a:rPr>
              <a:t>πο</a:t>
            </a:r>
            <a:r>
              <a:rPr lang="el-GR" sz="1600" dirty="0">
                <a:latin typeface="Palatino Linotype" panose="02040502050505030304" pitchFamily="18" charset="0"/>
              </a:rPr>
              <a:t>]</a:t>
            </a:r>
            <a:r>
              <a:rPr lang="el-GR" sz="1600" dirty="0" err="1">
                <a:latin typeface="Palatino Linotype" panose="02040502050505030304" pitchFamily="18" charset="0"/>
              </a:rPr>
              <a:t>λὺ</a:t>
            </a:r>
            <a:r>
              <a:rPr lang="el-GR" sz="1600" dirty="0">
                <a:latin typeface="Palatino Linotype" panose="02040502050505030304" pitchFamily="18" charset="0"/>
              </a:rPr>
              <a:t> </a:t>
            </a:r>
            <a:r>
              <a:rPr lang="el-GR" sz="1600" dirty="0" err="1">
                <a:latin typeface="Palatino Linotype" panose="02040502050505030304" pitchFamily="18" charset="0"/>
              </a:rPr>
              <a:t>τὴν</a:t>
            </a:r>
            <a:r>
              <a:rPr lang="el-GR" sz="1600" dirty="0">
                <a:latin typeface="Palatino Linotype" panose="02040502050505030304" pitchFamily="18" charset="0"/>
              </a:rPr>
              <a:t> </a:t>
            </a:r>
            <a:r>
              <a:rPr lang="el-GR" sz="1600" dirty="0" err="1">
                <a:latin typeface="Palatino Linotype" panose="02040502050505030304" pitchFamily="18" charset="0"/>
              </a:rPr>
              <a:t>μακρὴν</a:t>
            </a:r>
            <a:r>
              <a:rPr lang="el-GR" sz="1600" dirty="0">
                <a:latin typeface="Palatino Linotype" panose="02040502050505030304" pitchFamily="18" charset="0"/>
              </a:rPr>
              <a:t> </a:t>
            </a:r>
            <a:r>
              <a:rPr lang="el-GR" sz="1600" dirty="0" err="1">
                <a:latin typeface="Palatino Linotype" panose="02040502050505030304" pitchFamily="18" charset="0"/>
              </a:rPr>
              <a:t>ὄμπνια</a:t>
            </a:r>
            <a:r>
              <a:rPr lang="el-GR" sz="1600" dirty="0">
                <a:latin typeface="Palatino Linotype" panose="02040502050505030304" pitchFamily="18" charset="0"/>
              </a:rPr>
              <a:t> </a:t>
            </a:r>
            <a:r>
              <a:rPr lang="el-GR" sz="1600" dirty="0" err="1">
                <a:latin typeface="Palatino Linotype" panose="02040502050505030304" pitchFamily="18" charset="0"/>
              </a:rPr>
              <a:t>Θεσμοφόρο</a:t>
            </a:r>
            <a:r>
              <a:rPr lang="el-GR" sz="1600" dirty="0">
                <a:latin typeface="Palatino Linotype" panose="02040502050505030304" pitchFamily="18" charset="0"/>
              </a:rPr>
              <a:t>[ς· 10</a:t>
            </a:r>
          </a:p>
          <a:p>
            <a:pPr marL="0" indent="0" algn="just">
              <a:buNone/>
            </a:pPr>
            <a:r>
              <a:rPr lang="el-GR" sz="1600" dirty="0" err="1">
                <a:latin typeface="Palatino Linotype" panose="02040502050505030304" pitchFamily="18" charset="0"/>
              </a:rPr>
              <a:t>τοῖν</a:t>
            </a:r>
            <a:r>
              <a:rPr lang="el-GR" sz="1600" dirty="0">
                <a:latin typeface="Palatino Linotype" panose="02040502050505030304" pitchFamily="18" charset="0"/>
              </a:rPr>
              <a:t> </a:t>
            </a:r>
            <a:r>
              <a:rPr lang="el-GR" sz="1600" dirty="0" err="1">
                <a:latin typeface="Palatino Linotype" panose="02040502050505030304" pitchFamily="18" charset="0"/>
              </a:rPr>
              <a:t>δὲ</a:t>
            </a:r>
            <a:r>
              <a:rPr lang="el-GR" sz="1600" dirty="0">
                <a:latin typeface="Palatino Linotype" panose="02040502050505030304" pitchFamily="18" charset="0"/>
              </a:rPr>
              <a:t>] </a:t>
            </a:r>
            <a:r>
              <a:rPr lang="el-GR" sz="1600" dirty="0" err="1">
                <a:latin typeface="Palatino Linotype" panose="02040502050505030304" pitchFamily="18" charset="0"/>
              </a:rPr>
              <a:t>δ̣υ̣οῖν</a:t>
            </a:r>
            <a:r>
              <a:rPr lang="el-GR" sz="1600" dirty="0">
                <a:latin typeface="Palatino Linotype" panose="02040502050505030304" pitchFamily="18" charset="0"/>
              </a:rPr>
              <a:t> Μίμνερμος </a:t>
            </a:r>
            <a:r>
              <a:rPr lang="el-GR" sz="1600" dirty="0" err="1">
                <a:latin typeface="Palatino Linotype" panose="02040502050505030304" pitchFamily="18" charset="0"/>
              </a:rPr>
              <a:t>ὅτι</a:t>
            </a:r>
            <a:r>
              <a:rPr lang="el-GR" sz="1600" dirty="0">
                <a:latin typeface="Palatino Linotype" panose="02040502050505030304" pitchFamily="18" charset="0"/>
              </a:rPr>
              <a:t> γλυκύς, </a:t>
            </a:r>
            <a:r>
              <a:rPr lang="el-GR" sz="1600" u="sng" dirty="0">
                <a:latin typeface="Palatino Linotype" panose="02040502050505030304" pitchFamily="18" charset="0"/>
              </a:rPr>
              <a:t>α[ἱ </a:t>
            </a:r>
            <a:r>
              <a:rPr lang="el-GR" sz="1600" u="sng" dirty="0" err="1">
                <a:latin typeface="Palatino Linotype" panose="02040502050505030304" pitchFamily="18" charset="0"/>
              </a:rPr>
              <a:t>κατὰ</a:t>
            </a:r>
            <a:r>
              <a:rPr lang="el-GR" sz="1600" u="sng" dirty="0">
                <a:latin typeface="Palatino Linotype" panose="02040502050505030304" pitchFamily="18" charset="0"/>
              </a:rPr>
              <a:t> </a:t>
            </a:r>
            <a:r>
              <a:rPr lang="el-GR" sz="1600" u="sng" dirty="0" err="1">
                <a:latin typeface="Palatino Linotype" panose="02040502050505030304" pitchFamily="18" charset="0"/>
              </a:rPr>
              <a:t>λεπτόν</a:t>
            </a:r>
            <a:endParaRPr lang="el-GR" sz="1600" u="sng" dirty="0">
              <a:latin typeface="Palatino Linotype" panose="02040502050505030304" pitchFamily="18" charset="0"/>
            </a:endParaRPr>
          </a:p>
          <a:p>
            <a:pPr marL="0" indent="0" algn="just">
              <a:buNone/>
            </a:pPr>
            <a:r>
              <a:rPr lang="el-GR" sz="1600" dirty="0">
                <a:latin typeface="Palatino Linotype" panose="02040502050505030304" pitchFamily="18" charset="0"/>
              </a:rPr>
              <a:t>……] ἡ μεγάλη δ᾽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ἐδίδαξε</a:t>
            </a:r>
            <a:r>
              <a:rPr lang="el-GR" sz="1600" dirty="0">
                <a:latin typeface="Palatino Linotype" panose="02040502050505030304" pitchFamily="18" charset="0"/>
              </a:rPr>
              <a:t> γυνή.</a:t>
            </a:r>
          </a:p>
          <a:p>
            <a:pPr marL="0" indent="0" algn="just">
              <a:buNone/>
            </a:pPr>
            <a:r>
              <a:rPr lang="el-GR" sz="1600" dirty="0">
                <a:latin typeface="Palatino Linotype" panose="02040502050505030304" pitchFamily="18" charset="0"/>
              </a:rPr>
              <a:t>……]</a:t>
            </a:r>
            <a:r>
              <a:rPr lang="el-GR" sz="1600" dirty="0" err="1">
                <a:latin typeface="Palatino Linotype" panose="02040502050505030304" pitchFamily="18" charset="0"/>
              </a:rPr>
              <a:t>ο̣ν</a:t>
            </a:r>
            <a:r>
              <a:rPr lang="el-GR" sz="1600" dirty="0">
                <a:latin typeface="Palatino Linotype" panose="02040502050505030304" pitchFamily="18" charset="0"/>
              </a:rPr>
              <a:t> </a:t>
            </a:r>
            <a:r>
              <a:rPr lang="el-GR" sz="1600" dirty="0" err="1">
                <a:latin typeface="Palatino Linotype" panose="02040502050505030304" pitchFamily="18" charset="0"/>
              </a:rPr>
              <a:t>ἐπὶ</a:t>
            </a:r>
            <a:r>
              <a:rPr lang="el-GR" sz="1600" dirty="0">
                <a:latin typeface="Palatino Linotype" panose="02040502050505030304" pitchFamily="18" charset="0"/>
              </a:rPr>
              <a:t> </a:t>
            </a:r>
            <a:r>
              <a:rPr lang="el-GR" sz="1600" dirty="0" err="1">
                <a:latin typeface="Palatino Linotype" panose="02040502050505030304" pitchFamily="18" charset="0"/>
              </a:rPr>
              <a:t>Θρήϊκας</a:t>
            </a:r>
            <a:r>
              <a:rPr lang="el-GR" sz="1600" dirty="0">
                <a:latin typeface="Palatino Linotype" panose="02040502050505030304" pitchFamily="18" charset="0"/>
              </a:rPr>
              <a:t> </a:t>
            </a:r>
            <a:r>
              <a:rPr lang="el-GR" sz="1600" dirty="0" err="1">
                <a:latin typeface="Palatino Linotype" panose="02040502050505030304" pitchFamily="18" charset="0"/>
              </a:rPr>
              <a:t>ἀπ</a:t>
            </a:r>
            <a:r>
              <a:rPr lang="el-GR" sz="1600" dirty="0">
                <a:latin typeface="Palatino Linotype" panose="02040502050505030304" pitchFamily="18" charset="0"/>
              </a:rPr>
              <a:t>᾽ </a:t>
            </a:r>
            <a:r>
              <a:rPr lang="el-GR" sz="1600" dirty="0" err="1">
                <a:latin typeface="Palatino Linotype" panose="02040502050505030304" pitchFamily="18" charset="0"/>
              </a:rPr>
              <a:t>Αἰγύπτοιο</a:t>
            </a:r>
            <a:r>
              <a:rPr lang="el-GR" sz="1600" dirty="0">
                <a:latin typeface="Palatino Linotype" panose="02040502050505030304" pitchFamily="18" charset="0"/>
              </a:rPr>
              <a:t> [</a:t>
            </a:r>
            <a:r>
              <a:rPr lang="el-GR" sz="1600" dirty="0" err="1">
                <a:latin typeface="Palatino Linotype" panose="02040502050505030304" pitchFamily="18" charset="0"/>
              </a:rPr>
              <a:t>πέτοιτο</a:t>
            </a:r>
            <a:endParaRPr lang="el-GR" sz="1600" dirty="0">
              <a:latin typeface="Palatino Linotype" panose="02040502050505030304" pitchFamily="18" charset="0"/>
            </a:endParaRPr>
          </a:p>
          <a:p>
            <a:pPr marL="0" indent="0" algn="just">
              <a:buNone/>
            </a:pPr>
            <a:r>
              <a:rPr lang="el-GR" sz="1600" dirty="0" err="1">
                <a:latin typeface="Palatino Linotype" panose="02040502050505030304" pitchFamily="18" charset="0"/>
              </a:rPr>
              <a:t>αἵματ</a:t>
            </a:r>
            <a:r>
              <a:rPr lang="el-GR" sz="1600" dirty="0">
                <a:latin typeface="Palatino Linotype" panose="02040502050505030304" pitchFamily="18" charset="0"/>
              </a:rPr>
              <a:t>]ι̣ </a:t>
            </a:r>
            <a:r>
              <a:rPr lang="el-GR" sz="1600" dirty="0" err="1">
                <a:latin typeface="Palatino Linotype" panose="02040502050505030304" pitchFamily="18" charset="0"/>
              </a:rPr>
              <a:t>Π̣υ̣γ̣μαίων</a:t>
            </a:r>
            <a:r>
              <a:rPr lang="el-GR" sz="1600" dirty="0">
                <a:latin typeface="Palatino Linotype" panose="02040502050505030304" pitchFamily="18" charset="0"/>
              </a:rPr>
              <a:t> </a:t>
            </a:r>
            <a:r>
              <a:rPr lang="el-GR" sz="1600" dirty="0" err="1">
                <a:latin typeface="Palatino Linotype" panose="02040502050505030304" pitchFamily="18" charset="0"/>
              </a:rPr>
              <a:t>ἡδο̣μ̣έ̣νη</a:t>
            </a:r>
            <a:r>
              <a:rPr lang="el-GR" sz="1600" dirty="0">
                <a:latin typeface="Palatino Linotype" panose="02040502050505030304" pitchFamily="18" charset="0"/>
              </a:rPr>
              <a:t> [γ]</a:t>
            </a:r>
            <a:r>
              <a:rPr lang="el-GR" sz="1600" dirty="0" err="1">
                <a:latin typeface="Palatino Linotype" panose="02040502050505030304" pitchFamily="18" charset="0"/>
              </a:rPr>
              <a:t>έρα</a:t>
            </a:r>
            <a:r>
              <a:rPr lang="el-GR" sz="1600" dirty="0">
                <a:latin typeface="Palatino Linotype" panose="02040502050505030304" pitchFamily="18" charset="0"/>
              </a:rPr>
              <a:t>[</a:t>
            </a:r>
            <a:r>
              <a:rPr lang="el-GR" sz="1600" dirty="0" err="1">
                <a:latin typeface="Palatino Linotype" panose="02040502050505030304" pitchFamily="18" charset="0"/>
              </a:rPr>
              <a:t>νος</a:t>
            </a:r>
            <a:r>
              <a:rPr lang="el-GR" sz="1600" dirty="0">
                <a:latin typeface="Palatino Linotype" panose="02040502050505030304" pitchFamily="18" charset="0"/>
              </a:rPr>
              <a:t>,</a:t>
            </a:r>
          </a:p>
          <a:p>
            <a:pPr marL="0" indent="0" algn="just">
              <a:buNone/>
            </a:pPr>
            <a:r>
              <a:rPr lang="el-GR" sz="1600" dirty="0" err="1">
                <a:latin typeface="Palatino Linotype" panose="02040502050505030304" pitchFamily="18" charset="0"/>
              </a:rPr>
              <a:t>Μασσα</a:t>
            </a:r>
            <a:r>
              <a:rPr lang="el-GR" sz="1600" dirty="0">
                <a:latin typeface="Palatino Linotype" panose="02040502050505030304" pitchFamily="18" charset="0"/>
              </a:rPr>
              <a:t>]</a:t>
            </a:r>
            <a:r>
              <a:rPr lang="el-GR" sz="1600" dirty="0" err="1">
                <a:latin typeface="Palatino Linotype" panose="02040502050505030304" pitchFamily="18" charset="0"/>
              </a:rPr>
              <a:t>γ̣έ̣τ̣αι</a:t>
            </a:r>
            <a:r>
              <a:rPr lang="el-GR" sz="1600" dirty="0">
                <a:latin typeface="Palatino Linotype" panose="02040502050505030304" pitchFamily="18" charset="0"/>
              </a:rPr>
              <a:t> [κ]</a:t>
            </a:r>
            <a:r>
              <a:rPr lang="el-GR" sz="1600" dirty="0" err="1">
                <a:latin typeface="Palatino Linotype" panose="02040502050505030304" pitchFamily="18" charset="0"/>
              </a:rPr>
              <a:t>αὶ</a:t>
            </a:r>
            <a:r>
              <a:rPr lang="el-GR" sz="1600" dirty="0">
                <a:latin typeface="Palatino Linotype" panose="02040502050505030304" pitchFamily="18" charset="0"/>
              </a:rPr>
              <a:t> </a:t>
            </a:r>
            <a:r>
              <a:rPr lang="el-GR" sz="1600" dirty="0" err="1">
                <a:latin typeface="Palatino Linotype" panose="02040502050505030304" pitchFamily="18" charset="0"/>
              </a:rPr>
              <a:t>μακ</a:t>
            </a:r>
            <a:r>
              <a:rPr lang="el-GR" sz="1600" dirty="0">
                <a:latin typeface="Palatino Linotype" panose="02040502050505030304" pitchFamily="18" charset="0"/>
              </a:rPr>
              <a:t>[</a:t>
            </a:r>
            <a:r>
              <a:rPr lang="el-GR" sz="1600" dirty="0" err="1">
                <a:latin typeface="Palatino Linotype" panose="02040502050505030304" pitchFamily="18" charset="0"/>
              </a:rPr>
              <a:t>ρὸν</a:t>
            </a:r>
            <a:r>
              <a:rPr lang="el-GR" sz="1600" dirty="0">
                <a:latin typeface="Palatino Linotype" panose="02040502050505030304" pitchFamily="18" charset="0"/>
              </a:rPr>
              <a:t> </a:t>
            </a:r>
            <a:r>
              <a:rPr lang="el-GR" sz="1600" dirty="0" err="1">
                <a:latin typeface="Palatino Linotype" panose="02040502050505030304" pitchFamily="18" charset="0"/>
              </a:rPr>
              <a:t>ὀϊστεύ</a:t>
            </a:r>
            <a:r>
              <a:rPr lang="el-GR" sz="1600" dirty="0">
                <a:latin typeface="Palatino Linotype" panose="02040502050505030304" pitchFamily="18" charset="0"/>
              </a:rPr>
              <a:t>]</a:t>
            </a:r>
            <a:r>
              <a:rPr lang="el-GR" sz="1600" dirty="0" err="1">
                <a:latin typeface="Palatino Linotype" panose="02040502050505030304" pitchFamily="18" charset="0"/>
              </a:rPr>
              <a:t>οιεν</a:t>
            </a:r>
            <a:r>
              <a:rPr lang="el-GR" sz="1600" dirty="0">
                <a:latin typeface="Palatino Linotype" panose="02040502050505030304" pitchFamily="18" charset="0"/>
              </a:rPr>
              <a:t> </a:t>
            </a:r>
            <a:r>
              <a:rPr lang="el-GR" sz="1600" dirty="0" err="1">
                <a:latin typeface="Palatino Linotype" panose="02040502050505030304" pitchFamily="18" charset="0"/>
              </a:rPr>
              <a:t>ἐπ</a:t>
            </a:r>
            <a:r>
              <a:rPr lang="el-GR" sz="1600" dirty="0">
                <a:latin typeface="Palatino Linotype" panose="02040502050505030304" pitchFamily="18" charset="0"/>
              </a:rPr>
              <a:t>᾽ </a:t>
            </a:r>
            <a:r>
              <a:rPr lang="el-GR" sz="1600" dirty="0" err="1">
                <a:latin typeface="Palatino Linotype" panose="02040502050505030304" pitchFamily="18" charset="0"/>
              </a:rPr>
              <a:t>ἄνδρα</a:t>
            </a:r>
            <a:r>
              <a:rPr lang="el-GR" sz="1600" dirty="0">
                <a:latin typeface="Palatino Linotype" panose="02040502050505030304" pitchFamily="18" charset="0"/>
              </a:rPr>
              <a:t> 15</a:t>
            </a:r>
          </a:p>
          <a:p>
            <a:pPr marL="0" indent="0" algn="just">
              <a:buNone/>
            </a:pPr>
            <a:r>
              <a:rPr lang="el-GR" sz="1600" dirty="0" err="1">
                <a:latin typeface="Palatino Linotype" panose="02040502050505030304" pitchFamily="18" charset="0"/>
              </a:rPr>
              <a:t>Μῆδον</a:t>
            </a:r>
            <a:r>
              <a:rPr lang="el-GR" sz="1600" dirty="0">
                <a:latin typeface="Palatino Linotype" panose="02040502050505030304" pitchFamily="18" charset="0"/>
              </a:rPr>
              <a:t>]· </a:t>
            </a:r>
            <a:r>
              <a:rPr lang="el-GR" sz="1600" u="sng" dirty="0">
                <a:latin typeface="Palatino Linotype" panose="02040502050505030304" pitchFamily="18" charset="0"/>
              </a:rPr>
              <a:t>ἀ̣[</a:t>
            </a:r>
            <a:r>
              <a:rPr lang="el-GR" sz="1600" u="sng" dirty="0" err="1">
                <a:latin typeface="Palatino Linotype" panose="02040502050505030304" pitchFamily="18" charset="0"/>
              </a:rPr>
              <a:t>ηδονίδες</a:t>
            </a:r>
            <a:r>
              <a:rPr lang="el-GR" sz="1600" u="sng" dirty="0">
                <a:latin typeface="Palatino Linotype" panose="02040502050505030304" pitchFamily="18" charset="0"/>
              </a:rPr>
              <a:t>] δ᾽ </a:t>
            </a:r>
            <a:r>
              <a:rPr lang="el-GR" sz="1600" u="sng" dirty="0" err="1">
                <a:latin typeface="Palatino Linotype" panose="02040502050505030304" pitchFamily="18" charset="0"/>
              </a:rPr>
              <a:t>ὧδε</a:t>
            </a:r>
            <a:r>
              <a:rPr lang="el-GR" sz="1600" u="sng" dirty="0">
                <a:latin typeface="Palatino Linotype" panose="02040502050505030304" pitchFamily="18" charset="0"/>
              </a:rPr>
              <a:t> </a:t>
            </a:r>
            <a:r>
              <a:rPr lang="el-GR" sz="1600" u="sng" dirty="0" err="1">
                <a:latin typeface="Palatino Linotype" panose="02040502050505030304" pitchFamily="18" charset="0"/>
              </a:rPr>
              <a:t>μελιχρ</a:t>
            </a:r>
            <a:r>
              <a:rPr lang="el-GR" sz="1600" u="sng" dirty="0">
                <a:latin typeface="Palatino Linotype" panose="02040502050505030304" pitchFamily="18" charset="0"/>
              </a:rPr>
              <a:t>[ό]</a:t>
            </a:r>
            <a:r>
              <a:rPr lang="el-GR" sz="1600" u="sng" dirty="0" err="1">
                <a:latin typeface="Palatino Linotype" panose="02040502050505030304" pitchFamily="18" charset="0"/>
              </a:rPr>
              <a:t>τεραι</a:t>
            </a:r>
            <a:r>
              <a:rPr lang="el-GR" sz="1600" dirty="0">
                <a:latin typeface="Palatino Linotype" panose="02040502050505030304" pitchFamily="18" charset="0"/>
              </a:rPr>
              <a:t>.</a:t>
            </a:r>
          </a:p>
          <a:p>
            <a:pPr marL="0" indent="0" algn="just">
              <a:buNone/>
            </a:pPr>
            <a:r>
              <a:rPr lang="el-GR" sz="1600" dirty="0" err="1">
                <a:latin typeface="Palatino Linotype" panose="02040502050505030304" pitchFamily="18" charset="0"/>
              </a:rPr>
              <a:t>ἔλλετε</a:t>
            </a:r>
            <a:r>
              <a:rPr lang="el-GR" sz="1600" dirty="0">
                <a:latin typeface="Palatino Linotype" panose="02040502050505030304" pitchFamily="18" charset="0"/>
              </a:rPr>
              <a:t> </a:t>
            </a:r>
            <a:r>
              <a:rPr lang="el-GR" sz="1600" dirty="0" err="1">
                <a:latin typeface="Palatino Linotype" panose="02040502050505030304" pitchFamily="18" charset="0"/>
              </a:rPr>
              <a:t>Βασκανίη</a:t>
            </a:r>
            <a:r>
              <a:rPr lang="el-GR" sz="1600" dirty="0">
                <a:latin typeface="Palatino Linotype" panose="02040502050505030304" pitchFamily="18" charset="0"/>
              </a:rPr>
              <a:t>]ς </a:t>
            </a:r>
            <a:r>
              <a:rPr lang="el-GR" sz="1600" dirty="0" err="1">
                <a:latin typeface="Palatino Linotype" panose="02040502050505030304" pitchFamily="18" charset="0"/>
              </a:rPr>
              <a:t>ὀλοὸν</a:t>
            </a:r>
            <a:r>
              <a:rPr lang="el-GR" sz="1600" dirty="0">
                <a:latin typeface="Palatino Linotype" panose="02040502050505030304" pitchFamily="18" charset="0"/>
              </a:rPr>
              <a:t> </a:t>
            </a:r>
            <a:r>
              <a:rPr lang="el-GR" sz="1600" dirty="0" err="1">
                <a:latin typeface="Palatino Linotype" panose="02040502050505030304" pitchFamily="18" charset="0"/>
              </a:rPr>
              <a:t>γένο</a:t>
            </a:r>
            <a:r>
              <a:rPr lang="el-GR" sz="1600" dirty="0">
                <a:latin typeface="Palatino Linotype" panose="02040502050505030304" pitchFamily="18" charset="0"/>
              </a:rPr>
              <a:t>[ς]· </a:t>
            </a:r>
            <a:r>
              <a:rPr lang="el-GR" sz="1600" u="sng" dirty="0" err="1">
                <a:latin typeface="Palatino Linotype" panose="02040502050505030304" pitchFamily="18" charset="0"/>
              </a:rPr>
              <a:t>αὖθι</a:t>
            </a:r>
            <a:r>
              <a:rPr lang="el-GR" sz="1600" u="sng" dirty="0">
                <a:latin typeface="Palatino Linotype" panose="02040502050505030304" pitchFamily="18" charset="0"/>
              </a:rPr>
              <a:t> </a:t>
            </a:r>
            <a:r>
              <a:rPr lang="el-GR" sz="1600" u="sng" dirty="0" err="1">
                <a:latin typeface="Palatino Linotype" panose="02040502050505030304" pitchFamily="18" charset="0"/>
              </a:rPr>
              <a:t>δὲ</a:t>
            </a:r>
            <a:r>
              <a:rPr lang="el-GR" sz="1600" u="sng" dirty="0">
                <a:latin typeface="Palatino Linotype" panose="02040502050505030304" pitchFamily="18" charset="0"/>
              </a:rPr>
              <a:t> </a:t>
            </a:r>
            <a:r>
              <a:rPr lang="el-GR" sz="1600" u="sng" dirty="0" err="1">
                <a:latin typeface="Palatino Linotype" panose="02040502050505030304" pitchFamily="18" charset="0"/>
              </a:rPr>
              <a:t>τέχνῃ</a:t>
            </a:r>
            <a:endParaRPr lang="el-GR" sz="1600" u="sng" dirty="0">
              <a:latin typeface="Palatino Linotype" panose="02040502050505030304" pitchFamily="18" charset="0"/>
            </a:endParaRPr>
          </a:p>
          <a:p>
            <a:pPr marL="0" indent="0" algn="just">
              <a:buNone/>
            </a:pPr>
            <a:r>
              <a:rPr lang="el-GR" sz="1600" u="sng" dirty="0">
                <a:latin typeface="Palatino Linotype" panose="02040502050505030304" pitchFamily="18" charset="0"/>
              </a:rPr>
              <a:t>κρίνετε,] [</a:t>
            </a:r>
            <a:r>
              <a:rPr lang="el-GR" sz="1600" u="sng" dirty="0" err="1">
                <a:latin typeface="Palatino Linotype" panose="02040502050505030304" pitchFamily="18" charset="0"/>
              </a:rPr>
              <a:t>μὴ</a:t>
            </a:r>
            <a:r>
              <a:rPr lang="el-GR" sz="1600" u="sng" dirty="0">
                <a:latin typeface="Palatino Linotype" panose="02040502050505030304" pitchFamily="18" charset="0"/>
              </a:rPr>
              <a:t> </a:t>
            </a:r>
            <a:r>
              <a:rPr lang="el-GR" sz="1600" u="sng" dirty="0" err="1">
                <a:latin typeface="Palatino Linotype" panose="02040502050505030304" pitchFamily="18" charset="0"/>
              </a:rPr>
              <a:t>σχοίν</a:t>
            </a:r>
            <a:r>
              <a:rPr lang="el-GR" sz="1600" u="sng" dirty="0">
                <a:latin typeface="Palatino Linotype" panose="02040502050505030304" pitchFamily="18" charset="0"/>
              </a:rPr>
              <a:t>]ῳ </a:t>
            </a:r>
            <a:r>
              <a:rPr lang="el-GR" sz="1600" u="sng" dirty="0" err="1">
                <a:latin typeface="Palatino Linotype" panose="02040502050505030304" pitchFamily="18" charset="0"/>
              </a:rPr>
              <a:t>Περσίδι</a:t>
            </a:r>
            <a:r>
              <a:rPr lang="el-GR" sz="1600" u="sng" dirty="0">
                <a:latin typeface="Palatino Linotype" panose="02040502050505030304" pitchFamily="18" charset="0"/>
              </a:rPr>
              <a:t> </a:t>
            </a:r>
            <a:r>
              <a:rPr lang="el-GR" sz="1600" u="sng" dirty="0" err="1">
                <a:latin typeface="Palatino Linotype" panose="02040502050505030304" pitchFamily="18" charset="0"/>
              </a:rPr>
              <a:t>τὴ</a:t>
            </a:r>
            <a:r>
              <a:rPr lang="el-GR" sz="1600" u="sng" dirty="0">
                <a:latin typeface="Palatino Linotype" panose="02040502050505030304" pitchFamily="18" charset="0"/>
              </a:rPr>
              <a:t>[ν] </a:t>
            </a:r>
            <a:r>
              <a:rPr lang="el-GR" sz="1600" u="sng" dirty="0" err="1">
                <a:latin typeface="Palatino Linotype" panose="02040502050505030304" pitchFamily="18" charset="0"/>
              </a:rPr>
              <a:t>σοφίην</a:t>
            </a:r>
            <a:r>
              <a:rPr lang="el-GR" sz="1600" u="sng" dirty="0">
                <a:latin typeface="Palatino Linotype" panose="02040502050505030304" pitchFamily="18" charset="0"/>
              </a:rPr>
              <a:t>·</a:t>
            </a:r>
          </a:p>
          <a:p>
            <a:pPr marL="0" indent="0" algn="just">
              <a:buNone/>
            </a:pPr>
            <a:r>
              <a:rPr lang="el-GR" sz="1600" dirty="0" err="1">
                <a:latin typeface="Palatino Linotype" panose="02040502050505030304" pitchFamily="18" charset="0"/>
              </a:rPr>
              <a:t>μηδ</a:t>
            </a:r>
            <a:r>
              <a:rPr lang="el-GR" sz="1600" dirty="0">
                <a:latin typeface="Palatino Linotype" panose="02040502050505030304" pitchFamily="18" charset="0"/>
              </a:rPr>
              <a:t>᾽ </a:t>
            </a:r>
            <a:r>
              <a:rPr lang="el-GR" sz="1600" dirty="0" err="1">
                <a:latin typeface="Palatino Linotype" panose="02040502050505030304" pitchFamily="18" charset="0"/>
              </a:rPr>
              <a:t>ἀπ</a:t>
            </a:r>
            <a:r>
              <a:rPr lang="el-GR" sz="1600" dirty="0">
                <a:latin typeface="Palatino Linotype" panose="02040502050505030304" pitchFamily="18" charset="0"/>
              </a:rPr>
              <a:t>᾽ </a:t>
            </a:r>
            <a:r>
              <a:rPr lang="el-GR" sz="1600" dirty="0" err="1">
                <a:latin typeface="Palatino Linotype" panose="02040502050505030304" pitchFamily="18" charset="0"/>
              </a:rPr>
              <a:t>ἐμεῦ</a:t>
            </a:r>
            <a:r>
              <a:rPr lang="el-GR" sz="1600" dirty="0">
                <a:latin typeface="Palatino Linotype" panose="02040502050505030304" pitchFamily="18" charset="0"/>
              </a:rPr>
              <a:t> </a:t>
            </a:r>
            <a:r>
              <a:rPr lang="el-GR" sz="1600" dirty="0" err="1">
                <a:latin typeface="Palatino Linotype" panose="02040502050505030304" pitchFamily="18" charset="0"/>
              </a:rPr>
              <a:t>διφᾶ</a:t>
            </a:r>
            <a:r>
              <a:rPr lang="el-GR" sz="1600" dirty="0">
                <a:latin typeface="Palatino Linotype" panose="02040502050505030304" pitchFamily="18" charset="0"/>
              </a:rPr>
              <a:t>]τε μέγα </a:t>
            </a:r>
            <a:r>
              <a:rPr lang="el-GR" sz="1600" u="sng" dirty="0" err="1">
                <a:latin typeface="Palatino Linotype" panose="02040502050505030304" pitchFamily="18" charset="0"/>
              </a:rPr>
              <a:t>ψοφέουσαν</a:t>
            </a:r>
            <a:r>
              <a:rPr lang="el-GR" sz="1600" u="sng" dirty="0">
                <a:latin typeface="Palatino Linotype" panose="02040502050505030304" pitchFamily="18" charset="0"/>
              </a:rPr>
              <a:t> </a:t>
            </a:r>
            <a:r>
              <a:rPr lang="el-GR" sz="1600" u="sng" dirty="0" err="1">
                <a:latin typeface="Palatino Linotype" panose="02040502050505030304" pitchFamily="18" charset="0"/>
              </a:rPr>
              <a:t>ἀοιδήν</a:t>
            </a:r>
            <a:endParaRPr lang="el-GR" sz="1600" u="sng" dirty="0">
              <a:latin typeface="Palatino Linotype" panose="02040502050505030304" pitchFamily="18" charset="0"/>
            </a:endParaRPr>
          </a:p>
          <a:p>
            <a:pPr marL="0" indent="0" algn="just">
              <a:buNone/>
            </a:pPr>
            <a:r>
              <a:rPr lang="el-GR" sz="1600" dirty="0" err="1">
                <a:latin typeface="Palatino Linotype" panose="02040502050505030304" pitchFamily="18" charset="0"/>
              </a:rPr>
              <a:t>τίκτεσθαι</a:t>
            </a:r>
            <a:r>
              <a:rPr lang="el-GR" sz="1600" dirty="0">
                <a:latin typeface="Palatino Linotype" panose="02040502050505030304" pitchFamily="18" charset="0"/>
              </a:rPr>
              <a:t>· </a:t>
            </a:r>
            <a:r>
              <a:rPr lang="el-GR" sz="1600" dirty="0" err="1">
                <a:latin typeface="Palatino Linotype" panose="02040502050505030304" pitchFamily="18" charset="0"/>
              </a:rPr>
              <a:t>βροντᾶ</a:t>
            </a:r>
            <a:r>
              <a:rPr lang="el-GR" sz="1600" dirty="0">
                <a:latin typeface="Palatino Linotype" panose="02040502050505030304" pitchFamily="18" charset="0"/>
              </a:rPr>
              <a:t>]ν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ἐμόν</a:t>
            </a:r>
            <a:r>
              <a:rPr lang="el-GR" sz="1600" dirty="0">
                <a:latin typeface="Palatino Linotype" panose="02040502050505030304" pitchFamily="18" charset="0"/>
              </a:rPr>
              <a:t>, [</a:t>
            </a:r>
            <a:r>
              <a:rPr lang="el-GR" sz="1600" dirty="0" err="1">
                <a:latin typeface="Palatino Linotype" panose="02040502050505030304" pitchFamily="18" charset="0"/>
              </a:rPr>
              <a:t>ἀλλὰ</a:t>
            </a:r>
            <a:r>
              <a:rPr lang="el-GR" sz="1600" dirty="0">
                <a:latin typeface="Palatino Linotype" panose="02040502050505030304" pitchFamily="18" charset="0"/>
              </a:rPr>
              <a:t>] Διός». 20</a:t>
            </a:r>
          </a:p>
          <a:p>
            <a:pPr marL="0" indent="0" algn="just">
              <a:buNone/>
            </a:pPr>
            <a:endParaRPr lang="el-GR" sz="1600" dirty="0">
              <a:latin typeface="Palatino Linotype" panose="02040502050505030304" pitchFamily="18" charset="0"/>
            </a:endParaRPr>
          </a:p>
          <a:p>
            <a:pPr marL="0" indent="0" algn="just">
              <a:buNone/>
            </a:pPr>
            <a:endParaRPr lang="el-GR" sz="1600" dirty="0">
              <a:latin typeface="Palatino Linotype" panose="02040502050505030304" pitchFamily="18" charset="0"/>
            </a:endParaRPr>
          </a:p>
          <a:p>
            <a:pPr marL="0" indent="0" algn="just">
              <a:buNone/>
            </a:pPr>
            <a:endParaRPr lang="el-GR" sz="1600" dirty="0">
              <a:latin typeface="Palatino Linotype" panose="02040502050505030304" pitchFamily="18" charset="0"/>
            </a:endParaRPr>
          </a:p>
          <a:p>
            <a:pPr marL="0" indent="0" algn="just">
              <a:buNone/>
            </a:pPr>
            <a:r>
              <a:rPr lang="el-GR" sz="1600" dirty="0">
                <a:latin typeface="Palatino Linotype" panose="02040502050505030304" pitchFamily="18" charset="0"/>
              </a:rPr>
              <a:t>Οι </a:t>
            </a:r>
            <a:r>
              <a:rPr lang="el-GR" sz="1600" dirty="0" err="1">
                <a:latin typeface="Palatino Linotype" panose="02040502050505030304" pitchFamily="18" charset="0"/>
              </a:rPr>
              <a:t>Τελχίνες</a:t>
            </a:r>
            <a:r>
              <a:rPr lang="el-GR" sz="1600" dirty="0">
                <a:latin typeface="Palatino Linotype" panose="02040502050505030304" pitchFamily="18" charset="0"/>
              </a:rPr>
              <a:t>, αυτοί οι αδαείς που δεν αξιώθηκαν τη φιλία της Μούσας</a:t>
            </a:r>
          </a:p>
          <a:p>
            <a:pPr marL="0" indent="0" algn="just">
              <a:buNone/>
            </a:pPr>
            <a:r>
              <a:rPr lang="el-GR" sz="1600" dirty="0">
                <a:latin typeface="Palatino Linotype" panose="02040502050505030304" pitchFamily="18" charset="0"/>
              </a:rPr>
              <a:t>...μουρμουρίζουν για την ποίησή μου. Μου καταμαρτυρούν</a:t>
            </a:r>
          </a:p>
          <a:p>
            <a:pPr marL="0" indent="0" algn="just">
              <a:buNone/>
            </a:pPr>
            <a:r>
              <a:rPr lang="el-GR" sz="1600" dirty="0">
                <a:latin typeface="Palatino Linotype" panose="02040502050505030304" pitchFamily="18" charset="0"/>
              </a:rPr>
              <a:t>ότι δεν άπλωσα ποίημα ενιαίο και συνεχές</a:t>
            </a:r>
          </a:p>
          <a:p>
            <a:pPr marL="0" indent="0" algn="just">
              <a:buNone/>
            </a:pPr>
            <a:r>
              <a:rPr lang="el-GR" sz="1600" dirty="0">
                <a:latin typeface="Palatino Linotype" panose="02040502050505030304" pitchFamily="18" charset="0"/>
              </a:rPr>
              <a:t>σε πολλές χιλιάδες στίχους περί βασιλέων και ... ηρώων,</a:t>
            </a:r>
          </a:p>
          <a:p>
            <a:pPr marL="0" indent="0" algn="just">
              <a:buNone/>
            </a:pPr>
            <a:r>
              <a:rPr lang="el-GR" sz="1600" dirty="0">
                <a:latin typeface="Palatino Linotype" panose="02040502050505030304" pitchFamily="18" charset="0"/>
              </a:rPr>
              <a:t>αλλά κλώθω, λέει, του τραγουδιού το νήμα λιγοστό 			5</a:t>
            </a:r>
          </a:p>
          <a:p>
            <a:pPr marL="0" indent="0" algn="just">
              <a:buNone/>
            </a:pPr>
            <a:r>
              <a:rPr lang="el-GR" sz="1600" dirty="0">
                <a:latin typeface="Palatino Linotype" panose="02040502050505030304" pitchFamily="18" charset="0"/>
              </a:rPr>
              <a:t>σαν το μικρό παιδί, ενώ μετράω δεκαετίες ουκ ολίγες.</a:t>
            </a:r>
          </a:p>
          <a:p>
            <a:pPr marL="0" indent="0" algn="just">
              <a:buNone/>
            </a:pPr>
            <a:r>
              <a:rPr lang="el-GR" sz="1600" dirty="0">
                <a:latin typeface="Palatino Linotype" panose="02040502050505030304" pitchFamily="18" charset="0"/>
              </a:rPr>
              <a:t>Κι εγώ για τους </a:t>
            </a:r>
            <a:r>
              <a:rPr lang="el-GR" sz="1600" dirty="0" err="1">
                <a:latin typeface="Palatino Linotype" panose="02040502050505030304" pitchFamily="18" charset="0"/>
              </a:rPr>
              <a:t>Τελχίνες</a:t>
            </a:r>
            <a:r>
              <a:rPr lang="el-GR" sz="1600" dirty="0">
                <a:latin typeface="Palatino Linotype" panose="02040502050505030304" pitchFamily="18" charset="0"/>
              </a:rPr>
              <a:t> έχω την εξής απάντηση: «φύτρα ...</a:t>
            </a:r>
          </a:p>
          <a:p>
            <a:pPr marL="0" indent="0" algn="just">
              <a:buNone/>
            </a:pPr>
            <a:r>
              <a:rPr lang="el-GR" sz="1600" dirty="0">
                <a:latin typeface="Palatino Linotype" panose="02040502050505030304" pitchFamily="18" charset="0"/>
              </a:rPr>
              <a:t>ειδικευμένη στον φθόνο που τρώει τα σωθικά σας</a:t>
            </a:r>
          </a:p>
          <a:p>
            <a:pPr marL="0" indent="0" algn="just">
              <a:buNone/>
            </a:pPr>
            <a:r>
              <a:rPr lang="el-GR" sz="1600" dirty="0">
                <a:latin typeface="Palatino Linotype" panose="02040502050505030304" pitchFamily="18" charset="0"/>
              </a:rPr>
              <a:t>...</a:t>
            </a:r>
            <a:r>
              <a:rPr lang="el-GR" sz="1600" u="sng" dirty="0">
                <a:latin typeface="Palatino Linotype" panose="02040502050505030304" pitchFamily="18" charset="0"/>
              </a:rPr>
              <a:t>υπήρξα ολιγόστιχος</a:t>
            </a:r>
            <a:r>
              <a:rPr lang="el-GR" sz="1600" dirty="0">
                <a:latin typeface="Palatino Linotype" panose="02040502050505030304" pitchFamily="18" charset="0"/>
              </a:rPr>
              <a:t>· αλλά η Δήμητρα η Θρεπτική</a:t>
            </a:r>
          </a:p>
          <a:p>
            <a:pPr marL="0" indent="0" algn="just">
              <a:buNone/>
            </a:pPr>
            <a:r>
              <a:rPr lang="el-GR" sz="1600" dirty="0">
                <a:latin typeface="Palatino Linotype" panose="02040502050505030304" pitchFamily="18" charset="0"/>
              </a:rPr>
              <a:t>είναι πολύ ανώτερη από τη μακριά... 						10</a:t>
            </a:r>
          </a:p>
          <a:p>
            <a:pPr marL="0" indent="0" algn="just">
              <a:buNone/>
            </a:pPr>
            <a:r>
              <a:rPr lang="el-GR" sz="1600" dirty="0">
                <a:latin typeface="Palatino Linotype" panose="02040502050505030304" pitchFamily="18" charset="0"/>
              </a:rPr>
              <a:t>και τη γλυκιά χάρη του στίχου του Μίμνερμου</a:t>
            </a:r>
          </a:p>
          <a:p>
            <a:pPr marL="0" indent="0" algn="just">
              <a:buNone/>
            </a:pPr>
            <a:r>
              <a:rPr lang="el-GR" sz="1600" dirty="0">
                <a:latin typeface="Palatino Linotype" panose="02040502050505030304" pitchFamily="18" charset="0"/>
              </a:rPr>
              <a:t>τη διδαχτήκαμε από </a:t>
            </a:r>
            <a:r>
              <a:rPr lang="el-GR" sz="1600" u="sng" dirty="0">
                <a:latin typeface="Palatino Linotype" panose="02040502050505030304" pitchFamily="18" charset="0"/>
              </a:rPr>
              <a:t>τα «κατά </a:t>
            </a:r>
            <a:r>
              <a:rPr lang="el-GR" sz="1600" u="sng" dirty="0" err="1">
                <a:latin typeface="Palatino Linotype" panose="02040502050505030304" pitchFamily="18" charset="0"/>
              </a:rPr>
              <a:t>λεπτόν</a:t>
            </a:r>
            <a:r>
              <a:rPr lang="el-GR" sz="1600" u="sng" dirty="0">
                <a:latin typeface="Palatino Linotype" panose="02040502050505030304" pitchFamily="18" charset="0"/>
              </a:rPr>
              <a:t>»</a:t>
            </a:r>
            <a:r>
              <a:rPr lang="el-GR" sz="1600" dirty="0">
                <a:latin typeface="Palatino Linotype" panose="02040502050505030304" pitchFamily="18" charset="0"/>
              </a:rPr>
              <a:t>, όχι από τη Μεγάλη Γυναίκα. </a:t>
            </a:r>
          </a:p>
          <a:p>
            <a:pPr marL="0" indent="0" algn="just">
              <a:buNone/>
            </a:pPr>
            <a:r>
              <a:rPr lang="el-GR" sz="1600" dirty="0">
                <a:latin typeface="Palatino Linotype" panose="02040502050505030304" pitchFamily="18" charset="0"/>
              </a:rPr>
              <a:t>«ο γερανός που αίματα Πυγμαίων τον ευφραίνουν</a:t>
            </a:r>
          </a:p>
          <a:p>
            <a:pPr marL="0" indent="0" algn="just">
              <a:buNone/>
            </a:pPr>
            <a:r>
              <a:rPr lang="el-GR" sz="1600" dirty="0">
                <a:latin typeface="Palatino Linotype" panose="02040502050505030304" pitchFamily="18" charset="0"/>
              </a:rPr>
              <a:t>με τα φτερά του ας λάμνει από Αίγυπτο σε Θράκη»</a:t>
            </a:r>
          </a:p>
          <a:p>
            <a:pPr marL="0" indent="0" algn="just">
              <a:buNone/>
            </a:pPr>
            <a:r>
              <a:rPr lang="el-GR" sz="1600" dirty="0">
                <a:latin typeface="Palatino Linotype" panose="02040502050505030304" pitchFamily="18" charset="0"/>
              </a:rPr>
              <a:t>και «οι </a:t>
            </a:r>
            <a:r>
              <a:rPr lang="el-GR" sz="1600" dirty="0" err="1">
                <a:latin typeface="Palatino Linotype" panose="02040502050505030304" pitchFamily="18" charset="0"/>
              </a:rPr>
              <a:t>Μασσαγέτες</a:t>
            </a:r>
            <a:r>
              <a:rPr lang="el-GR" sz="1600" dirty="0">
                <a:latin typeface="Palatino Linotype" panose="02040502050505030304" pitchFamily="18" charset="0"/>
              </a:rPr>
              <a:t> με μακριές σαϊτιές τους </a:t>
            </a:r>
            <a:r>
              <a:rPr lang="el-GR" sz="1600" dirty="0" err="1">
                <a:latin typeface="Palatino Linotype" panose="02040502050505030304" pitchFamily="18" charset="0"/>
              </a:rPr>
              <a:t>Μήδους</a:t>
            </a:r>
            <a:r>
              <a:rPr lang="el-GR" sz="1600" dirty="0">
                <a:latin typeface="Palatino Linotype" panose="02040502050505030304" pitchFamily="18" charset="0"/>
              </a:rPr>
              <a:t> ας στοχεύουν». 15</a:t>
            </a:r>
          </a:p>
          <a:p>
            <a:pPr marL="0" indent="0" algn="just">
              <a:buNone/>
            </a:pPr>
            <a:r>
              <a:rPr lang="el-GR" sz="1600" dirty="0">
                <a:latin typeface="Palatino Linotype" panose="02040502050505030304" pitchFamily="18" charset="0"/>
              </a:rPr>
              <a:t>Έστω· αλλά τ᾽ αηδόνια, τα μικρά ποιήματα, είναι πιο γλυκά.</a:t>
            </a:r>
          </a:p>
          <a:p>
            <a:pPr marL="0" indent="0" algn="just">
              <a:buNone/>
            </a:pPr>
            <a:r>
              <a:rPr lang="el-GR" sz="1600" dirty="0">
                <a:latin typeface="Palatino Linotype" panose="02040502050505030304" pitchFamily="18" charset="0"/>
              </a:rPr>
              <a:t>Στον κόρακα από δω, φάρα κακιά και βάσκανη! </a:t>
            </a:r>
            <a:r>
              <a:rPr lang="el-GR" sz="1600" u="sng" dirty="0">
                <a:latin typeface="Palatino Linotype" panose="02040502050505030304" pitchFamily="18" charset="0"/>
              </a:rPr>
              <a:t>Και στο εξής</a:t>
            </a:r>
          </a:p>
          <a:p>
            <a:pPr marL="0" indent="0" algn="just">
              <a:buNone/>
            </a:pPr>
            <a:r>
              <a:rPr lang="el-GR" sz="1600" u="sng" dirty="0">
                <a:latin typeface="Palatino Linotype" panose="02040502050505030304" pitchFamily="18" charset="0"/>
              </a:rPr>
              <a:t>κριτήριό σας να ᾽ναι η τέχνη κι όχι το περσικό χιλιόμετρο. </a:t>
            </a:r>
          </a:p>
          <a:p>
            <a:pPr marL="0" indent="0" algn="just">
              <a:buNone/>
            </a:pPr>
            <a:r>
              <a:rPr lang="el-GR" sz="1600" dirty="0">
                <a:latin typeface="Palatino Linotype" panose="02040502050505030304" pitchFamily="18" charset="0"/>
              </a:rPr>
              <a:t>Και μη ζητάτε από μένα </a:t>
            </a:r>
            <a:r>
              <a:rPr lang="el-GR" sz="1600" u="sng" dirty="0">
                <a:latin typeface="Palatino Linotype" panose="02040502050505030304" pitchFamily="18" charset="0"/>
              </a:rPr>
              <a:t>βαρύγδουπη ωδή·</a:t>
            </a:r>
          </a:p>
          <a:p>
            <a:pPr marL="0" indent="0" algn="just">
              <a:buNone/>
            </a:pPr>
            <a:r>
              <a:rPr lang="el-GR" sz="1600" dirty="0">
                <a:latin typeface="Palatino Linotype" panose="02040502050505030304" pitchFamily="18" charset="0"/>
              </a:rPr>
              <a:t>για τις βροντές στον Δία, όχι σ᾽ εμένα». 					20</a:t>
            </a:r>
          </a:p>
          <a:p>
            <a:pPr marL="0" indent="0" algn="just">
              <a:buNone/>
            </a:pPr>
            <a:endParaRPr lang="el-GR" sz="1600" dirty="0">
              <a:latin typeface="Palatino Linotype" panose="02040502050505030304" pitchFamily="18" charset="0"/>
            </a:endParaRPr>
          </a:p>
        </p:txBody>
      </p:sp>
    </p:spTree>
    <p:extLst>
      <p:ext uri="{BB962C8B-B14F-4D97-AF65-F5344CB8AC3E}">
        <p14:creationId xmlns:p14="http://schemas.microsoft.com/office/powerpoint/2010/main" val="141709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6A0EF0-2F1C-4817-8718-19F3FE84EB81}"/>
              </a:ext>
            </a:extLst>
          </p:cNvPr>
          <p:cNvSpPr>
            <a:spLocks noGrp="1"/>
          </p:cNvSpPr>
          <p:nvPr>
            <p:ph idx="1"/>
          </p:nvPr>
        </p:nvSpPr>
        <p:spPr>
          <a:xfrm>
            <a:off x="0" y="0"/>
            <a:ext cx="12192000" cy="6858000"/>
          </a:xfrm>
        </p:spPr>
        <p:txBody>
          <a:bodyPr numCol="2">
            <a:normAutofit fontScale="70000" lnSpcReduction="20000"/>
          </a:bodyPr>
          <a:lstStyle/>
          <a:p>
            <a:pPr marL="0" indent="0" algn="just">
              <a:buNone/>
            </a:pP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ὅτ</a:t>
            </a:r>
            <a:r>
              <a:rPr lang="el-GR" dirty="0">
                <a:latin typeface="Palatino Linotype" panose="02040502050505030304" pitchFamily="18" charset="0"/>
              </a:rPr>
              <a:t>]ε </a:t>
            </a:r>
            <a:r>
              <a:rPr lang="el-GR" dirty="0" err="1">
                <a:latin typeface="Palatino Linotype" panose="02040502050505030304" pitchFamily="18" charset="0"/>
              </a:rPr>
              <a:t>πρ</a:t>
            </a:r>
            <a:r>
              <a:rPr lang="el-GR" dirty="0">
                <a:latin typeface="Palatino Linotype" panose="02040502050505030304" pitchFamily="18" charset="0"/>
              </a:rPr>
              <a:t>[ώ]</a:t>
            </a:r>
            <a:r>
              <a:rPr lang="el-GR" dirty="0" err="1">
                <a:latin typeface="Palatino Linotype" panose="02040502050505030304" pitchFamily="18" charset="0"/>
              </a:rPr>
              <a:t>τιστον</a:t>
            </a:r>
            <a:r>
              <a:rPr lang="el-GR" dirty="0">
                <a:latin typeface="Palatino Linotype" panose="02040502050505030304" pitchFamily="18" charset="0"/>
              </a:rPr>
              <a:t> </a:t>
            </a:r>
            <a:r>
              <a:rPr lang="el-GR" dirty="0" err="1">
                <a:latin typeface="Palatino Linotype" panose="02040502050505030304" pitchFamily="18" charset="0"/>
              </a:rPr>
              <a:t>ἐμοῖς</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δέλτον</a:t>
            </a:r>
            <a:r>
              <a:rPr lang="el-GR" dirty="0">
                <a:latin typeface="Palatino Linotype" panose="02040502050505030304" pitchFamily="18" charset="0"/>
              </a:rPr>
              <a:t> </a:t>
            </a:r>
            <a:r>
              <a:rPr lang="el-GR" dirty="0" err="1">
                <a:latin typeface="Palatino Linotype" panose="02040502050505030304" pitchFamily="18" charset="0"/>
              </a:rPr>
              <a:t>ἔθηκα</a:t>
            </a:r>
            <a:endParaRPr lang="el-GR" dirty="0">
              <a:latin typeface="Palatino Linotype" panose="02040502050505030304" pitchFamily="18" charset="0"/>
            </a:endParaRPr>
          </a:p>
          <a:p>
            <a:pPr marL="0" indent="0" algn="just">
              <a:buNone/>
            </a:pPr>
            <a:r>
              <a:rPr lang="el-GR" dirty="0" err="1">
                <a:latin typeface="Palatino Linotype" panose="02040502050505030304" pitchFamily="18" charset="0"/>
              </a:rPr>
              <a:t>γούνασι</a:t>
            </a:r>
            <a:r>
              <a:rPr lang="el-GR" dirty="0">
                <a:latin typeface="Palatino Linotype" panose="02040502050505030304" pitchFamily="18" charset="0"/>
              </a:rPr>
              <a:t>]ν, Ἀ[</a:t>
            </a:r>
            <a:r>
              <a:rPr lang="el-GR" dirty="0" err="1">
                <a:latin typeface="Palatino Linotype" panose="02040502050505030304" pitchFamily="18" charset="0"/>
              </a:rPr>
              <a:t>πό</a:t>
            </a:r>
            <a:r>
              <a:rPr lang="el-GR" dirty="0">
                <a:latin typeface="Palatino Linotype" panose="02040502050505030304" pitchFamily="18" charset="0"/>
              </a:rPr>
              <a:t>]</a:t>
            </a:r>
            <a:r>
              <a:rPr lang="el-GR" dirty="0" err="1">
                <a:latin typeface="Palatino Linotype" panose="02040502050505030304" pitchFamily="18" charset="0"/>
              </a:rPr>
              <a:t>λλων</a:t>
            </a:r>
            <a:r>
              <a:rPr lang="el-GR" dirty="0">
                <a:latin typeface="Palatino Linotype" panose="02040502050505030304" pitchFamily="18" charset="0"/>
              </a:rPr>
              <a:t> </a:t>
            </a:r>
            <a:r>
              <a:rPr lang="el-GR" dirty="0" err="1">
                <a:latin typeface="Palatino Linotype" panose="02040502050505030304" pitchFamily="18" charset="0"/>
              </a:rPr>
              <a:t>εἶπεν</a:t>
            </a:r>
            <a:r>
              <a:rPr lang="el-GR" dirty="0">
                <a:latin typeface="Palatino Linotype" panose="02040502050505030304" pitchFamily="18" charset="0"/>
              </a:rPr>
              <a:t> ὅ μοι </a:t>
            </a:r>
            <a:r>
              <a:rPr lang="el-GR" dirty="0" err="1">
                <a:latin typeface="Palatino Linotype" panose="02040502050505030304" pitchFamily="18" charset="0"/>
              </a:rPr>
              <a:t>Λύκιος</a:t>
            </a:r>
            <a:r>
              <a:rPr lang="el-GR" dirty="0">
                <a:latin typeface="Palatino Linotype" panose="02040502050505030304" pitchFamily="18" charset="0"/>
              </a:rPr>
              <a:t>·</a:t>
            </a:r>
          </a:p>
          <a:p>
            <a:pPr marL="0" indent="0" algn="just">
              <a:buNone/>
            </a:pPr>
            <a:r>
              <a:rPr lang="el-GR" dirty="0">
                <a:latin typeface="Palatino Linotype" panose="02040502050505030304" pitchFamily="18" charset="0"/>
              </a:rPr>
              <a:t>«……]…</a:t>
            </a:r>
            <a:r>
              <a:rPr lang="el-GR" dirty="0" err="1">
                <a:latin typeface="Palatino Linotype" panose="02040502050505030304" pitchFamily="18" charset="0"/>
              </a:rPr>
              <a:t>ἀοιδέ</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μὲν</a:t>
            </a:r>
            <a:endParaRPr lang="el-GR" dirty="0">
              <a:latin typeface="Palatino Linotype" panose="02040502050505030304" pitchFamily="18" charset="0"/>
            </a:endParaRPr>
          </a:p>
          <a:p>
            <a:pPr marL="0" indent="0" algn="just">
              <a:buNone/>
            </a:pPr>
            <a:r>
              <a:rPr lang="el-GR" dirty="0" err="1">
                <a:latin typeface="Palatino Linotype" panose="02040502050505030304" pitchFamily="18" charset="0"/>
              </a:rPr>
              <a:t>θρέψαι</a:t>
            </a:r>
            <a:r>
              <a:rPr lang="el-GR" dirty="0">
                <a:latin typeface="Palatino Linotype" panose="02040502050505030304" pitchFamily="18" charset="0"/>
              </a:rPr>
              <a:t>, </a:t>
            </a:r>
            <a:r>
              <a:rPr lang="el-GR" u="sng" dirty="0" err="1">
                <a:latin typeface="Palatino Linotype" panose="02040502050505030304" pitchFamily="18" charset="0"/>
              </a:rPr>
              <a:t>τὴ</a:t>
            </a:r>
            <a:r>
              <a:rPr lang="el-GR" u="sng" dirty="0">
                <a:latin typeface="Palatino Linotype" panose="02040502050505030304" pitchFamily="18" charset="0"/>
              </a:rPr>
              <a:t>]ν </a:t>
            </a:r>
            <a:r>
              <a:rPr lang="el-GR" u="sng" dirty="0" err="1">
                <a:latin typeface="Palatino Linotype" panose="02040502050505030304" pitchFamily="18" charset="0"/>
              </a:rPr>
              <a:t>Μοῦσαν</a:t>
            </a:r>
            <a:r>
              <a:rPr lang="el-GR" dirty="0">
                <a:latin typeface="Palatino Linotype" panose="02040502050505030304" pitchFamily="18" charset="0"/>
              </a:rPr>
              <a:t> δ᾽ </a:t>
            </a:r>
            <a:r>
              <a:rPr lang="el-GR" dirty="0" err="1">
                <a:latin typeface="Palatino Linotype" panose="02040502050505030304" pitchFamily="18" charset="0"/>
              </a:rPr>
              <a:t>ὠγαθθύος</a:t>
            </a:r>
            <a:r>
              <a:rPr lang="el-GR" dirty="0">
                <a:latin typeface="Palatino Linotype" panose="02040502050505030304" pitchFamily="18" charset="0"/>
              </a:rPr>
              <a:t> </a:t>
            </a:r>
            <a:r>
              <a:rPr lang="el-GR" dirty="0" err="1">
                <a:latin typeface="Palatino Linotype" panose="02040502050505030304" pitchFamily="18" charset="0"/>
              </a:rPr>
              <a:t>ὅττι</a:t>
            </a:r>
            <a:r>
              <a:rPr lang="el-GR" dirty="0">
                <a:latin typeface="Palatino Linotype" panose="02040502050505030304" pitchFamily="18" charset="0"/>
              </a:rPr>
              <a:t> </a:t>
            </a:r>
            <a:r>
              <a:rPr lang="el-GR" dirty="0" err="1">
                <a:latin typeface="Palatino Linotype" panose="02040502050505030304" pitchFamily="18" charset="0"/>
              </a:rPr>
              <a:t>πάχιστονὲ</a:t>
            </a:r>
            <a:r>
              <a:rPr lang="el-GR" dirty="0">
                <a:latin typeface="Palatino Linotype" panose="02040502050505030304" pitchFamily="18" charset="0"/>
              </a:rPr>
              <a:t> </a:t>
            </a:r>
            <a:r>
              <a:rPr lang="el-GR" u="sng" dirty="0" err="1">
                <a:latin typeface="Palatino Linotype" panose="02040502050505030304" pitchFamily="18" charset="0"/>
              </a:rPr>
              <a:t>λεπταλέην</a:t>
            </a:r>
            <a:r>
              <a:rPr lang="el-GR" dirty="0">
                <a:latin typeface="Palatino Linotype" panose="02040502050505030304" pitchFamily="18" charset="0"/>
              </a:rPr>
              <a:t>·</a:t>
            </a:r>
          </a:p>
          <a:p>
            <a:pPr marL="0" indent="0" algn="just">
              <a:buNone/>
            </a:pPr>
            <a:r>
              <a:rPr lang="el-GR" dirty="0" err="1">
                <a:latin typeface="Palatino Linotype" panose="02040502050505030304" pitchFamily="18" charset="0"/>
              </a:rPr>
              <a:t>πρὸς</a:t>
            </a:r>
            <a:r>
              <a:rPr lang="el-GR" dirty="0">
                <a:latin typeface="Palatino Linotype" panose="02040502050505030304" pitchFamily="18" charset="0"/>
              </a:rPr>
              <a:t> </a:t>
            </a:r>
            <a:r>
              <a:rPr lang="el-GR" dirty="0" err="1">
                <a:latin typeface="Palatino Linotype" panose="02040502050505030304" pitchFamily="18" charset="0"/>
              </a:rPr>
              <a:t>δέ</a:t>
            </a:r>
            <a:r>
              <a:rPr lang="el-GR" dirty="0">
                <a:latin typeface="Palatino Linotype" panose="02040502050505030304" pitchFamily="18" charset="0"/>
              </a:rPr>
              <a:t> σε]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τόδ</a:t>
            </a:r>
            <a:r>
              <a:rPr lang="el-GR" dirty="0">
                <a:latin typeface="Palatino Linotype" panose="02040502050505030304" pitchFamily="18" charset="0"/>
              </a:rPr>
              <a:t>᾽ </a:t>
            </a:r>
            <a:r>
              <a:rPr lang="el-GR" dirty="0" err="1">
                <a:latin typeface="Palatino Linotype" panose="02040502050505030304" pitchFamily="18" charset="0"/>
              </a:rPr>
              <a:t>ἄνωγα</a:t>
            </a:r>
            <a:r>
              <a:rPr lang="el-GR" dirty="0">
                <a:latin typeface="Palatino Linotype" panose="02040502050505030304" pitchFamily="18" charset="0"/>
              </a:rPr>
              <a:t>, </a:t>
            </a:r>
            <a:r>
              <a:rPr lang="el-GR" u="sng" dirty="0" err="1">
                <a:latin typeface="Palatino Linotype" panose="02040502050505030304" pitchFamily="18" charset="0"/>
              </a:rPr>
              <a:t>τὰ</a:t>
            </a:r>
            <a:r>
              <a:rPr lang="el-GR" u="sng" dirty="0">
                <a:latin typeface="Palatino Linotype" panose="02040502050505030304" pitchFamily="18" charset="0"/>
              </a:rPr>
              <a:t> </a:t>
            </a:r>
            <a:r>
              <a:rPr lang="el-GR" u="sng" dirty="0" err="1">
                <a:latin typeface="Palatino Linotype" panose="02040502050505030304" pitchFamily="18" charset="0"/>
              </a:rPr>
              <a:t>μὴ</a:t>
            </a:r>
            <a:r>
              <a:rPr lang="el-GR" u="sng" dirty="0">
                <a:latin typeface="Palatino Linotype" panose="02040502050505030304" pitchFamily="18" charset="0"/>
              </a:rPr>
              <a:t> </a:t>
            </a:r>
            <a:r>
              <a:rPr lang="el-GR" u="sng" dirty="0" err="1">
                <a:latin typeface="Palatino Linotype" panose="02040502050505030304" pitchFamily="18" charset="0"/>
              </a:rPr>
              <a:t>πατέουσιν</a:t>
            </a:r>
            <a:r>
              <a:rPr lang="el-GR" u="sng" dirty="0">
                <a:latin typeface="Palatino Linotype" panose="02040502050505030304" pitchFamily="18" charset="0"/>
              </a:rPr>
              <a:t> </a:t>
            </a:r>
            <a:r>
              <a:rPr lang="el-GR" u="sng" dirty="0" err="1">
                <a:latin typeface="Palatino Linotype" panose="02040502050505030304" pitchFamily="18" charset="0"/>
              </a:rPr>
              <a:t>ἅμαξαι</a:t>
            </a:r>
            <a:r>
              <a:rPr lang="el-GR" u="sng" dirty="0">
                <a:latin typeface="Palatino Linotype" panose="02040502050505030304" pitchFamily="18" charset="0"/>
              </a:rPr>
              <a:t> </a:t>
            </a:r>
            <a:r>
              <a:rPr lang="el-GR" dirty="0">
                <a:latin typeface="Palatino Linotype" panose="02040502050505030304" pitchFamily="18" charset="0"/>
              </a:rPr>
              <a:t>25</a:t>
            </a:r>
          </a:p>
          <a:p>
            <a:pPr marL="0" indent="0" algn="just">
              <a:buNone/>
            </a:pP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στείβε</a:t>
            </a:r>
            <a:r>
              <a:rPr lang="el-GR" dirty="0">
                <a:latin typeface="Palatino Linotype" panose="02040502050505030304" pitchFamily="18" charset="0"/>
              </a:rPr>
              <a:t>]</a:t>
            </a:r>
            <a:r>
              <a:rPr lang="el-GR" dirty="0" err="1">
                <a:latin typeface="Palatino Linotype" panose="02040502050505030304" pitchFamily="18" charset="0"/>
              </a:rPr>
              <a:t>ιν</a:t>
            </a:r>
            <a:r>
              <a:rPr lang="el-GR" dirty="0">
                <a:latin typeface="Palatino Linotype" panose="02040502050505030304" pitchFamily="18" charset="0"/>
              </a:rPr>
              <a:t>, </a:t>
            </a:r>
            <a:r>
              <a:rPr lang="el-GR" dirty="0" err="1">
                <a:latin typeface="Palatino Linotype" panose="02040502050505030304" pitchFamily="18" charset="0"/>
              </a:rPr>
              <a:t>ἑτέρων</a:t>
            </a:r>
            <a:r>
              <a:rPr lang="el-GR" dirty="0">
                <a:latin typeface="Palatino Linotype" panose="02040502050505030304" pitchFamily="18" charset="0"/>
              </a:rPr>
              <a:t> </a:t>
            </a:r>
            <a:r>
              <a:rPr lang="el-GR" dirty="0" err="1">
                <a:latin typeface="Palatino Linotype" panose="02040502050505030304" pitchFamily="18" charset="0"/>
              </a:rPr>
              <a:t>ἴχνια</a:t>
            </a:r>
            <a:r>
              <a:rPr lang="el-GR" dirty="0">
                <a:latin typeface="Palatino Linotype" panose="02040502050505030304" pitchFamily="18" charset="0"/>
              </a:rPr>
              <a:t> </a:t>
            </a: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καθ</a:t>
            </a:r>
            <a:r>
              <a:rPr lang="el-GR" dirty="0">
                <a:latin typeface="Palatino Linotype" panose="02040502050505030304" pitchFamily="18" charset="0"/>
              </a:rPr>
              <a:t>᾽ </a:t>
            </a:r>
            <a:r>
              <a:rPr lang="el-GR" dirty="0" err="1">
                <a:latin typeface="Palatino Linotype" panose="02040502050505030304" pitchFamily="18" charset="0"/>
              </a:rPr>
              <a:t>ὁμά</a:t>
            </a:r>
            <a:endParaRPr lang="el-GR" dirty="0">
              <a:latin typeface="Palatino Linotype" panose="02040502050505030304" pitchFamily="18" charset="0"/>
            </a:endParaRPr>
          </a:p>
          <a:p>
            <a:pPr marL="0" indent="0" algn="just">
              <a:buNone/>
            </a:pPr>
            <a:r>
              <a:rPr lang="el-GR" u="sng" dirty="0" err="1">
                <a:latin typeface="Palatino Linotype" panose="02040502050505030304" pitchFamily="18" charset="0"/>
              </a:rPr>
              <a:t>δίφρον</a:t>
            </a:r>
            <a:r>
              <a:rPr lang="el-GR" u="sng" dirty="0">
                <a:latin typeface="Palatino Linotype" panose="02040502050505030304" pitchFamily="18" charset="0"/>
              </a:rPr>
              <a:t> </a:t>
            </a:r>
            <a:r>
              <a:rPr lang="el-GR" u="sng" dirty="0" err="1">
                <a:latin typeface="Palatino Linotype" panose="02040502050505030304" pitchFamily="18" charset="0"/>
              </a:rPr>
              <a:t>ἐλ</a:t>
            </a:r>
            <a:r>
              <a:rPr lang="el-GR" u="sng" dirty="0">
                <a:latin typeface="Palatino Linotype" panose="02040502050505030304" pitchFamily="18" charset="0"/>
              </a:rPr>
              <a:t>]</a:t>
            </a:r>
            <a:r>
              <a:rPr lang="el-GR" u="sng" dirty="0" err="1">
                <a:latin typeface="Palatino Linotype" panose="02040502050505030304" pitchFamily="18" charset="0"/>
              </a:rPr>
              <a:t>ᾶ̣ν</a:t>
            </a:r>
            <a:r>
              <a:rPr lang="el-GR" u="sng" dirty="0">
                <a:latin typeface="Palatino Linotype" panose="02040502050505030304" pitchFamily="18" charset="0"/>
              </a:rPr>
              <a:t> </a:t>
            </a:r>
            <a:r>
              <a:rPr lang="el-GR" u="sng" dirty="0" err="1">
                <a:latin typeface="Palatino Linotype" panose="02040502050505030304" pitchFamily="18" charset="0"/>
              </a:rPr>
              <a:t>μηδ</a:t>
            </a:r>
            <a:r>
              <a:rPr lang="el-GR" u="sng" dirty="0">
                <a:latin typeface="Palatino Linotype" panose="02040502050505030304" pitchFamily="18" charset="0"/>
              </a:rPr>
              <a:t>᾽ </a:t>
            </a:r>
            <a:r>
              <a:rPr lang="el-GR" u="sng" dirty="0" err="1">
                <a:latin typeface="Palatino Linotype" panose="02040502050505030304" pitchFamily="18" charset="0"/>
              </a:rPr>
              <a:t>οἷμον</a:t>
            </a:r>
            <a:r>
              <a:rPr lang="el-GR" u="sng" dirty="0">
                <a:latin typeface="Palatino Linotype" panose="02040502050505030304" pitchFamily="18" charset="0"/>
              </a:rPr>
              <a:t> </a:t>
            </a:r>
            <a:r>
              <a:rPr lang="el-GR" u="sng" dirty="0" err="1">
                <a:latin typeface="Palatino Linotype" panose="02040502050505030304" pitchFamily="18" charset="0"/>
              </a:rPr>
              <a:t>ἀνὰ</a:t>
            </a:r>
            <a:r>
              <a:rPr lang="el-GR" u="sng" dirty="0">
                <a:latin typeface="Palatino Linotype" panose="02040502050505030304" pitchFamily="18" charset="0"/>
              </a:rPr>
              <a:t> </a:t>
            </a:r>
            <a:r>
              <a:rPr lang="el-GR" u="sng" dirty="0" err="1">
                <a:latin typeface="Palatino Linotype" panose="02040502050505030304" pitchFamily="18" charset="0"/>
              </a:rPr>
              <a:t>πλατύν</a:t>
            </a:r>
            <a:r>
              <a:rPr lang="el-GR" u="sng" dirty="0">
                <a:latin typeface="Palatino Linotype" panose="02040502050505030304" pitchFamily="18" charset="0"/>
              </a:rPr>
              <a:t>, </a:t>
            </a:r>
            <a:r>
              <a:rPr lang="el-GR" u="sng" dirty="0" err="1">
                <a:latin typeface="Palatino Linotype" panose="02040502050505030304" pitchFamily="18" charset="0"/>
              </a:rPr>
              <a:t>ἀλλὰ</a:t>
            </a:r>
            <a:r>
              <a:rPr lang="el-GR" u="sng" dirty="0">
                <a:latin typeface="Palatino Linotype" panose="02040502050505030304" pitchFamily="18" charset="0"/>
              </a:rPr>
              <a:t> </a:t>
            </a:r>
            <a:r>
              <a:rPr lang="el-GR" u="sng" dirty="0" err="1">
                <a:latin typeface="Palatino Linotype" panose="02040502050505030304" pitchFamily="18" charset="0"/>
              </a:rPr>
              <a:t>κελεύθους</a:t>
            </a:r>
            <a:endParaRPr lang="el-GR" u="sng" dirty="0">
              <a:latin typeface="Palatino Linotype" panose="02040502050505030304" pitchFamily="18" charset="0"/>
            </a:endParaRPr>
          </a:p>
          <a:p>
            <a:pPr marL="0" indent="0" algn="just">
              <a:buNone/>
            </a:pPr>
            <a:r>
              <a:rPr lang="el-GR" u="sng" dirty="0" err="1">
                <a:latin typeface="Palatino Linotype" panose="02040502050505030304" pitchFamily="18" charset="0"/>
              </a:rPr>
              <a:t>ἀτρίπτο</a:t>
            </a:r>
            <a:r>
              <a:rPr lang="el-GR" u="sng" dirty="0">
                <a:latin typeface="Palatino Linotype" panose="02040502050505030304" pitchFamily="18" charset="0"/>
              </a:rPr>
              <a:t>]</a:t>
            </a:r>
            <a:r>
              <a:rPr lang="el-GR" u="sng" dirty="0" err="1">
                <a:latin typeface="Palatino Linotype" panose="02040502050505030304" pitchFamily="18" charset="0"/>
              </a:rPr>
              <a:t>υ̣ς</a:t>
            </a:r>
            <a:r>
              <a:rPr lang="el-GR" u="sng" dirty="0">
                <a:latin typeface="Palatino Linotype" panose="02040502050505030304" pitchFamily="18" charset="0"/>
              </a:rPr>
              <a:t>, </a:t>
            </a:r>
            <a:r>
              <a:rPr lang="el-GR" u="sng" dirty="0" err="1">
                <a:latin typeface="Palatino Linotype" panose="02040502050505030304" pitchFamily="18" charset="0"/>
              </a:rPr>
              <a:t>εἰ</a:t>
            </a:r>
            <a:r>
              <a:rPr lang="el-GR" u="sng" dirty="0">
                <a:latin typeface="Palatino Linotype" panose="02040502050505030304" pitchFamily="18" charset="0"/>
              </a:rPr>
              <a:t> </a:t>
            </a:r>
            <a:r>
              <a:rPr lang="el-GR" u="sng" dirty="0" err="1">
                <a:latin typeface="Palatino Linotype" panose="02040502050505030304" pitchFamily="18" charset="0"/>
              </a:rPr>
              <a:t>καὶ</a:t>
            </a:r>
            <a:r>
              <a:rPr lang="el-GR" u="sng" dirty="0">
                <a:latin typeface="Palatino Linotype" panose="02040502050505030304" pitchFamily="18" charset="0"/>
              </a:rPr>
              <a:t> </a:t>
            </a:r>
            <a:r>
              <a:rPr lang="el-GR" u="sng" dirty="0" err="1">
                <a:latin typeface="Palatino Linotype" panose="02040502050505030304" pitchFamily="18" charset="0"/>
              </a:rPr>
              <a:t>στε</a:t>
            </a:r>
            <a:r>
              <a:rPr lang="el-GR" u="sng" dirty="0">
                <a:latin typeface="Palatino Linotype" panose="02040502050505030304" pitchFamily="18" charset="0"/>
              </a:rPr>
              <a:t>[ι]</a:t>
            </a:r>
            <a:r>
              <a:rPr lang="el-GR" u="sng" dirty="0" err="1">
                <a:latin typeface="Palatino Linotype" panose="02040502050505030304" pitchFamily="18" charset="0"/>
              </a:rPr>
              <a:t>ν̣οτέρην</a:t>
            </a:r>
            <a:r>
              <a:rPr lang="el-GR" u="sng" dirty="0">
                <a:latin typeface="Palatino Linotype" panose="02040502050505030304" pitchFamily="18" charset="0"/>
              </a:rPr>
              <a:t> </a:t>
            </a:r>
            <a:r>
              <a:rPr lang="el-GR" u="sng" dirty="0" err="1">
                <a:latin typeface="Palatino Linotype" panose="02040502050505030304" pitchFamily="18" charset="0"/>
              </a:rPr>
              <a:t>ἐλάσεις</a:t>
            </a:r>
            <a:r>
              <a:rPr lang="el-GR" dirty="0">
                <a:latin typeface="Palatino Linotype" panose="02040502050505030304" pitchFamily="18" charset="0"/>
              </a:rPr>
              <a:t>».</a:t>
            </a:r>
          </a:p>
          <a:p>
            <a:pPr marL="0" indent="0" algn="just">
              <a:buNone/>
            </a:pPr>
            <a:r>
              <a:rPr lang="el-GR" u="sng" dirty="0" err="1">
                <a:latin typeface="Palatino Linotype" panose="02040502050505030304" pitchFamily="18" charset="0"/>
              </a:rPr>
              <a:t>τῷ</a:t>
            </a:r>
            <a:r>
              <a:rPr lang="el-GR" u="sng" dirty="0">
                <a:latin typeface="Palatino Linotype" panose="02040502050505030304" pitchFamily="18" charset="0"/>
              </a:rPr>
              <a:t> </a:t>
            </a:r>
            <a:r>
              <a:rPr lang="el-GR" u="sng" dirty="0" err="1">
                <a:latin typeface="Palatino Linotype" panose="02040502050505030304" pitchFamily="18" charset="0"/>
              </a:rPr>
              <a:t>πιθόμη</a:t>
            </a:r>
            <a:r>
              <a:rPr lang="el-GR" u="sng" dirty="0">
                <a:latin typeface="Palatino Linotype" panose="02040502050505030304" pitchFamily="18" charset="0"/>
              </a:rPr>
              <a:t>]ν· </a:t>
            </a:r>
            <a:r>
              <a:rPr lang="el-GR" u="sng" dirty="0" err="1">
                <a:latin typeface="Palatino Linotype" panose="02040502050505030304" pitchFamily="18" charset="0"/>
              </a:rPr>
              <a:t>ἐνὶ</a:t>
            </a:r>
            <a:r>
              <a:rPr lang="el-GR" u="sng" dirty="0">
                <a:latin typeface="Palatino Linotype" panose="02040502050505030304" pitchFamily="18" charset="0"/>
              </a:rPr>
              <a:t> </a:t>
            </a:r>
            <a:r>
              <a:rPr lang="el-GR" u="sng" dirty="0" err="1">
                <a:latin typeface="Palatino Linotype" panose="02040502050505030304" pitchFamily="18" charset="0"/>
              </a:rPr>
              <a:t>τοῖς</a:t>
            </a:r>
            <a:r>
              <a:rPr lang="el-GR" u="sng" dirty="0">
                <a:latin typeface="Palatino Linotype" panose="02040502050505030304" pitchFamily="18" charset="0"/>
              </a:rPr>
              <a:t> </a:t>
            </a:r>
            <a:r>
              <a:rPr lang="el-GR" u="sng" dirty="0" err="1">
                <a:latin typeface="Palatino Linotype" panose="02040502050505030304" pitchFamily="18" charset="0"/>
              </a:rPr>
              <a:t>γὰρ</a:t>
            </a:r>
            <a:r>
              <a:rPr lang="el-GR" u="sng" dirty="0">
                <a:latin typeface="Palatino Linotype" panose="02040502050505030304" pitchFamily="18" charset="0"/>
              </a:rPr>
              <a:t> </a:t>
            </a:r>
            <a:r>
              <a:rPr lang="el-GR" u="sng" dirty="0" err="1">
                <a:latin typeface="Palatino Linotype" panose="02040502050505030304" pitchFamily="18" charset="0"/>
              </a:rPr>
              <a:t>ἀείδομεν</a:t>
            </a:r>
            <a:r>
              <a:rPr lang="el-GR" u="sng" dirty="0">
                <a:latin typeface="Palatino Linotype" panose="02040502050505030304" pitchFamily="18" charset="0"/>
              </a:rPr>
              <a:t> </a:t>
            </a:r>
            <a:r>
              <a:rPr lang="el-GR" u="sng" dirty="0" err="1">
                <a:latin typeface="Palatino Linotype" panose="02040502050505030304" pitchFamily="18" charset="0"/>
              </a:rPr>
              <a:t>οἳ</a:t>
            </a:r>
            <a:r>
              <a:rPr lang="el-GR" u="sng" dirty="0">
                <a:latin typeface="Palatino Linotype" panose="02040502050505030304" pitchFamily="18" charset="0"/>
              </a:rPr>
              <a:t> </a:t>
            </a:r>
            <a:r>
              <a:rPr lang="el-GR" u="sng" dirty="0" err="1">
                <a:latin typeface="Palatino Linotype" panose="02040502050505030304" pitchFamily="18" charset="0"/>
              </a:rPr>
              <a:t>λιγὺν</a:t>
            </a:r>
            <a:r>
              <a:rPr lang="el-GR" u="sng" dirty="0">
                <a:latin typeface="Palatino Linotype" panose="02040502050505030304" pitchFamily="18" charset="0"/>
              </a:rPr>
              <a:t> </a:t>
            </a:r>
            <a:r>
              <a:rPr lang="el-GR" u="sng" dirty="0" err="1">
                <a:latin typeface="Palatino Linotype" panose="02040502050505030304" pitchFamily="18" charset="0"/>
              </a:rPr>
              <a:t>ἦχον</a:t>
            </a:r>
            <a:endParaRPr lang="el-GR" u="sng" dirty="0">
              <a:latin typeface="Palatino Linotype" panose="02040502050505030304" pitchFamily="18" charset="0"/>
            </a:endParaRPr>
          </a:p>
          <a:p>
            <a:pPr marL="0" indent="0" algn="just">
              <a:buNone/>
            </a:pPr>
            <a:r>
              <a:rPr lang="el-GR" u="sng" dirty="0" err="1">
                <a:latin typeface="Palatino Linotype" panose="02040502050505030304" pitchFamily="18" charset="0"/>
              </a:rPr>
              <a:t>τέττιγος</a:t>
            </a:r>
            <a:r>
              <a:rPr lang="el-GR" u="sng" dirty="0">
                <a:latin typeface="Palatino Linotype" panose="02040502050505030304" pitchFamily="18" charset="0"/>
              </a:rPr>
              <a:t>, θ]</a:t>
            </a:r>
            <a:r>
              <a:rPr lang="el-GR" u="sng" dirty="0" err="1">
                <a:latin typeface="Palatino Linotype" panose="02040502050505030304" pitchFamily="18" charset="0"/>
              </a:rPr>
              <a:t>όρυβον</a:t>
            </a:r>
            <a:r>
              <a:rPr lang="el-GR" u="sng" dirty="0">
                <a:latin typeface="Palatino Linotype" panose="02040502050505030304" pitchFamily="18" charset="0"/>
              </a:rPr>
              <a:t> δ᾽ </a:t>
            </a:r>
            <a:r>
              <a:rPr lang="el-GR" u="sng" dirty="0" err="1">
                <a:latin typeface="Palatino Linotype" panose="02040502050505030304" pitchFamily="18" charset="0"/>
              </a:rPr>
              <a:t>οὐκ</a:t>
            </a:r>
            <a:r>
              <a:rPr lang="el-GR" u="sng" dirty="0">
                <a:latin typeface="Palatino Linotype" panose="02040502050505030304" pitchFamily="18" charset="0"/>
              </a:rPr>
              <a:t> </a:t>
            </a:r>
            <a:r>
              <a:rPr lang="el-GR" u="sng" dirty="0" err="1">
                <a:latin typeface="Palatino Linotype" panose="02040502050505030304" pitchFamily="18" charset="0"/>
              </a:rPr>
              <a:t>ἐφίλησαν</a:t>
            </a:r>
            <a:r>
              <a:rPr lang="el-GR" u="sng" dirty="0">
                <a:latin typeface="Palatino Linotype" panose="02040502050505030304" pitchFamily="18" charset="0"/>
              </a:rPr>
              <a:t> </a:t>
            </a:r>
            <a:r>
              <a:rPr lang="el-GR" u="sng" dirty="0" err="1">
                <a:latin typeface="Palatino Linotype" panose="02040502050505030304" pitchFamily="18" charset="0"/>
              </a:rPr>
              <a:t>ὄνων</a:t>
            </a:r>
            <a:r>
              <a:rPr lang="el-GR" u="sng" dirty="0">
                <a:latin typeface="Palatino Linotype" panose="02040502050505030304" pitchFamily="18" charset="0"/>
              </a:rPr>
              <a:t>. </a:t>
            </a:r>
            <a:r>
              <a:rPr lang="el-GR" dirty="0">
                <a:latin typeface="Palatino Linotype" panose="02040502050505030304" pitchFamily="18" charset="0"/>
              </a:rPr>
              <a:t>30</a:t>
            </a:r>
          </a:p>
          <a:p>
            <a:pPr marL="0" indent="0" algn="just">
              <a:buNone/>
            </a:pPr>
            <a:r>
              <a:rPr lang="el-GR" dirty="0" err="1">
                <a:latin typeface="Palatino Linotype" panose="02040502050505030304" pitchFamily="18" charset="0"/>
              </a:rPr>
              <a:t>θηρὶ</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ο]</a:t>
            </a:r>
            <a:r>
              <a:rPr lang="el-GR" dirty="0" err="1">
                <a:latin typeface="Palatino Linotype" panose="02040502050505030304" pitchFamily="18" charset="0"/>
              </a:rPr>
              <a:t>ὐατόεντι</a:t>
            </a:r>
            <a:r>
              <a:rPr lang="el-GR" dirty="0">
                <a:latin typeface="Palatino Linotype" panose="02040502050505030304" pitchFamily="18" charset="0"/>
              </a:rPr>
              <a:t> </a:t>
            </a:r>
            <a:r>
              <a:rPr lang="el-GR" dirty="0" err="1">
                <a:latin typeface="Palatino Linotype" panose="02040502050505030304" pitchFamily="18" charset="0"/>
              </a:rPr>
              <a:t>πανείκελον</a:t>
            </a:r>
            <a:r>
              <a:rPr lang="el-GR" dirty="0">
                <a:latin typeface="Palatino Linotype" panose="02040502050505030304" pitchFamily="18" charset="0"/>
              </a:rPr>
              <a:t> </a:t>
            </a:r>
            <a:r>
              <a:rPr lang="el-GR" dirty="0" err="1">
                <a:latin typeface="Palatino Linotype" panose="02040502050505030304" pitchFamily="18" charset="0"/>
              </a:rPr>
              <a:t>ὀγκήσαιτο</a:t>
            </a:r>
            <a:endParaRPr lang="el-GR" dirty="0">
              <a:latin typeface="Palatino Linotype" panose="02040502050505030304" pitchFamily="18" charset="0"/>
            </a:endParaRPr>
          </a:p>
          <a:p>
            <a:pPr marL="0" indent="0" algn="just">
              <a:buNone/>
            </a:pPr>
            <a:r>
              <a:rPr lang="el-GR" dirty="0" err="1">
                <a:latin typeface="Palatino Linotype" panose="02040502050505030304" pitchFamily="18" charset="0"/>
              </a:rPr>
              <a:t>ἄλλος</a:t>
            </a:r>
            <a:r>
              <a:rPr lang="el-GR" dirty="0">
                <a:latin typeface="Palatino Linotype" panose="02040502050505030304" pitchFamily="18" charset="0"/>
              </a:rPr>
              <a:t>, </a:t>
            </a:r>
            <a:r>
              <a:rPr lang="el-GR" dirty="0" err="1">
                <a:latin typeface="Palatino Linotype" panose="02040502050505030304" pitchFamily="18" charset="0"/>
              </a:rPr>
              <a:t>ἐγ</a:t>
            </a:r>
            <a:r>
              <a:rPr lang="el-GR" dirty="0">
                <a:latin typeface="Palatino Linotype" panose="02040502050505030304" pitchFamily="18" charset="0"/>
              </a:rPr>
              <a:t>]ὼ δ᾽ </a:t>
            </a:r>
            <a:r>
              <a:rPr lang="el-GR" dirty="0" err="1">
                <a:latin typeface="Palatino Linotype" panose="02040502050505030304" pitchFamily="18" charset="0"/>
              </a:rPr>
              <a:t>εἴην</a:t>
            </a:r>
            <a:r>
              <a:rPr lang="el-GR" dirty="0">
                <a:latin typeface="Palatino Linotype" panose="02040502050505030304" pitchFamily="18" charset="0"/>
              </a:rPr>
              <a:t> </a:t>
            </a:r>
            <a:r>
              <a:rPr lang="el-GR" dirty="0" err="1">
                <a:latin typeface="Palatino Linotype" panose="02040502050505030304" pitchFamily="18" charset="0"/>
              </a:rPr>
              <a:t>οὑλ</a:t>
            </a:r>
            <a:r>
              <a:rPr lang="el-GR" dirty="0">
                <a:latin typeface="Palatino Linotype" panose="02040502050505030304" pitchFamily="18" charset="0"/>
              </a:rPr>
              <a:t>̣[α]</a:t>
            </a:r>
            <a:r>
              <a:rPr lang="el-GR" dirty="0" err="1">
                <a:latin typeface="Palatino Linotype" panose="02040502050505030304" pitchFamily="18" charset="0"/>
              </a:rPr>
              <a:t>χύς</a:t>
            </a:r>
            <a:r>
              <a:rPr lang="el-GR" dirty="0">
                <a:latin typeface="Palatino Linotype" panose="02040502050505030304" pitchFamily="18" charset="0"/>
              </a:rPr>
              <a:t>, ὁ </a:t>
            </a:r>
            <a:r>
              <a:rPr lang="el-GR" dirty="0" err="1">
                <a:latin typeface="Palatino Linotype" panose="02040502050505030304" pitchFamily="18" charset="0"/>
              </a:rPr>
              <a:t>πτερόεις</a:t>
            </a:r>
            <a:r>
              <a:rPr lang="el-GR" dirty="0">
                <a:latin typeface="Palatino Linotype" panose="02040502050505030304" pitchFamily="18" charset="0"/>
              </a:rPr>
              <a:t>,</a:t>
            </a:r>
          </a:p>
          <a:p>
            <a:pPr marL="0" indent="0" algn="just">
              <a:buNone/>
            </a:pPr>
            <a:r>
              <a:rPr lang="el-GR" dirty="0">
                <a:latin typeface="Palatino Linotype" panose="02040502050505030304" pitchFamily="18" charset="0"/>
              </a:rPr>
              <a:t>ἆ </a:t>
            </a:r>
            <a:r>
              <a:rPr lang="el-GR" dirty="0" err="1">
                <a:latin typeface="Palatino Linotype" panose="02040502050505030304" pitchFamily="18" charset="0"/>
              </a:rPr>
              <a:t>πάντ</a:t>
            </a:r>
            <a:r>
              <a:rPr lang="el-GR" dirty="0">
                <a:latin typeface="Palatino Linotype" panose="02040502050505030304" pitchFamily="18" charset="0"/>
              </a:rPr>
              <a:t>]ως, </a:t>
            </a:r>
            <a:r>
              <a:rPr lang="el-GR" dirty="0" err="1">
                <a:latin typeface="Palatino Linotype" panose="02040502050505030304" pitchFamily="18" charset="0"/>
              </a:rPr>
              <a:t>ἵνα</a:t>
            </a:r>
            <a:r>
              <a:rPr lang="el-GR" dirty="0">
                <a:latin typeface="Palatino Linotype" panose="02040502050505030304" pitchFamily="18" charset="0"/>
              </a:rPr>
              <a:t> </a:t>
            </a:r>
            <a:r>
              <a:rPr lang="el-GR" dirty="0" err="1">
                <a:latin typeface="Palatino Linotype" panose="02040502050505030304" pitchFamily="18" charset="0"/>
              </a:rPr>
              <a:t>γῆρας</a:t>
            </a:r>
            <a:r>
              <a:rPr lang="el-GR" dirty="0">
                <a:latin typeface="Palatino Linotype" panose="02040502050505030304" pitchFamily="18" charset="0"/>
              </a:rPr>
              <a:t> </a:t>
            </a:r>
            <a:r>
              <a:rPr lang="el-GR" dirty="0" err="1">
                <a:latin typeface="Palatino Linotype" panose="02040502050505030304" pitchFamily="18" charset="0"/>
              </a:rPr>
              <a:t>ἵνα</a:t>
            </a:r>
            <a:r>
              <a:rPr lang="el-GR" dirty="0">
                <a:latin typeface="Palatino Linotype" panose="02040502050505030304" pitchFamily="18" charset="0"/>
              </a:rPr>
              <a:t> </a:t>
            </a:r>
            <a:r>
              <a:rPr lang="el-GR" dirty="0" err="1">
                <a:latin typeface="Palatino Linotype" panose="02040502050505030304" pitchFamily="18" charset="0"/>
              </a:rPr>
              <a:t>δρόσον</a:t>
            </a:r>
            <a:r>
              <a:rPr lang="el-GR" dirty="0">
                <a:latin typeface="Palatino Linotype" panose="02040502050505030304" pitchFamily="18" charset="0"/>
              </a:rPr>
              <a:t> </a:t>
            </a:r>
            <a:r>
              <a:rPr lang="el-GR" dirty="0" err="1">
                <a:latin typeface="Palatino Linotype" panose="02040502050505030304" pitchFamily="18" charset="0"/>
              </a:rPr>
              <a:t>ἣν</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ἀείδω</a:t>
            </a:r>
            <a:endParaRPr lang="el-GR" dirty="0">
              <a:latin typeface="Palatino Linotype" panose="02040502050505030304" pitchFamily="18" charset="0"/>
            </a:endParaRPr>
          </a:p>
          <a:p>
            <a:pPr marL="0" indent="0" algn="just">
              <a:buNone/>
            </a:pPr>
            <a:r>
              <a:rPr lang="el-GR" dirty="0" err="1">
                <a:latin typeface="Palatino Linotype" panose="02040502050505030304" pitchFamily="18" charset="0"/>
              </a:rPr>
              <a:t>πρώκιο</a:t>
            </a:r>
            <a:r>
              <a:rPr lang="el-GR" dirty="0">
                <a:latin typeface="Palatino Linotype" panose="02040502050505030304" pitchFamily="18" charset="0"/>
              </a:rPr>
              <a:t>]ν </a:t>
            </a:r>
            <a:r>
              <a:rPr lang="el-GR" dirty="0" err="1">
                <a:latin typeface="Palatino Linotype" panose="02040502050505030304" pitchFamily="18" charset="0"/>
              </a:rPr>
              <a:t>ἐκ</a:t>
            </a:r>
            <a:r>
              <a:rPr lang="el-GR" dirty="0">
                <a:latin typeface="Palatino Linotype" panose="02040502050505030304" pitchFamily="18" charset="0"/>
              </a:rPr>
              <a:t> </a:t>
            </a:r>
            <a:r>
              <a:rPr lang="el-GR" dirty="0" err="1">
                <a:latin typeface="Palatino Linotype" panose="02040502050505030304" pitchFamily="18" charset="0"/>
              </a:rPr>
              <a:t>δίης</a:t>
            </a:r>
            <a:r>
              <a:rPr lang="el-GR" dirty="0">
                <a:latin typeface="Palatino Linotype" panose="02040502050505030304" pitchFamily="18" charset="0"/>
              </a:rPr>
              <a:t> </a:t>
            </a:r>
            <a:r>
              <a:rPr lang="el-GR" dirty="0" err="1">
                <a:latin typeface="Palatino Linotype" panose="02040502050505030304" pitchFamily="18" charset="0"/>
              </a:rPr>
              <a:t>ἠέρος</a:t>
            </a:r>
            <a:r>
              <a:rPr lang="el-GR" dirty="0">
                <a:latin typeface="Palatino Linotype" panose="02040502050505030304" pitchFamily="18" charset="0"/>
              </a:rPr>
              <a:t> </a:t>
            </a:r>
            <a:r>
              <a:rPr lang="el-GR" dirty="0" err="1">
                <a:latin typeface="Palatino Linotype" panose="02040502050505030304" pitchFamily="18" charset="0"/>
              </a:rPr>
              <a:t>εἶδαρ</a:t>
            </a:r>
            <a:r>
              <a:rPr lang="el-GR" dirty="0">
                <a:latin typeface="Palatino Linotype" panose="02040502050505030304" pitchFamily="18" charset="0"/>
              </a:rPr>
              <a:t> </a:t>
            </a:r>
            <a:r>
              <a:rPr lang="el-GR" dirty="0" err="1">
                <a:latin typeface="Palatino Linotype" panose="02040502050505030304" pitchFamily="18" charset="0"/>
              </a:rPr>
              <a:t>ἔδων</a:t>
            </a:r>
            <a:r>
              <a:rPr lang="el-GR" dirty="0">
                <a:latin typeface="Palatino Linotype" panose="02040502050505030304" pitchFamily="18" charset="0"/>
              </a:rPr>
              <a:t>,</a:t>
            </a:r>
          </a:p>
          <a:p>
            <a:pPr marL="0" indent="0" algn="just">
              <a:buNone/>
            </a:pPr>
            <a:r>
              <a:rPr lang="el-GR" dirty="0" err="1">
                <a:latin typeface="Palatino Linotype" panose="02040502050505030304" pitchFamily="18" charset="0"/>
              </a:rPr>
              <a:t>αὖθι</a:t>
            </a:r>
            <a:r>
              <a:rPr lang="el-GR" dirty="0">
                <a:latin typeface="Palatino Linotype" panose="02040502050505030304" pitchFamily="18" charset="0"/>
              </a:rPr>
              <a:t> τ]ὸ̣ δ᾽ [</a:t>
            </a:r>
            <a:r>
              <a:rPr lang="el-GR" dirty="0" err="1">
                <a:latin typeface="Palatino Linotype" panose="02040502050505030304" pitchFamily="18" charset="0"/>
              </a:rPr>
              <a:t>ἐκ</a:t>
            </a:r>
            <a:r>
              <a:rPr lang="el-GR" dirty="0">
                <a:latin typeface="Palatino Linotype" panose="02040502050505030304" pitchFamily="18" charset="0"/>
              </a:rPr>
              <a:t>]</a:t>
            </a:r>
            <a:r>
              <a:rPr lang="el-GR" dirty="0" err="1">
                <a:latin typeface="Palatino Linotype" panose="02040502050505030304" pitchFamily="18" charset="0"/>
              </a:rPr>
              <a:t>δύοιμ</a:t>
            </a:r>
            <a:r>
              <a:rPr lang="el-GR" dirty="0">
                <a:latin typeface="Palatino Linotype" panose="02040502050505030304" pitchFamily="18" charset="0"/>
              </a:rPr>
              <a:t>[ι], </a:t>
            </a:r>
            <a:r>
              <a:rPr lang="el-GR" dirty="0" err="1">
                <a:latin typeface="Palatino Linotype" panose="02040502050505030304" pitchFamily="18" charset="0"/>
              </a:rPr>
              <a:t>τό</a:t>
            </a:r>
            <a:r>
              <a:rPr lang="el-GR" dirty="0">
                <a:latin typeface="Palatino Linotype" panose="02040502050505030304" pitchFamily="18" charset="0"/>
              </a:rPr>
              <a:t> μοι βάρος </a:t>
            </a:r>
            <a:r>
              <a:rPr lang="el-GR" dirty="0" err="1">
                <a:latin typeface="Palatino Linotype" panose="02040502050505030304" pitchFamily="18" charset="0"/>
              </a:rPr>
              <a:t>ὅσσον</a:t>
            </a:r>
            <a:r>
              <a:rPr lang="el-GR" dirty="0">
                <a:latin typeface="Palatino Linotype" panose="02040502050505030304" pitchFamily="18" charset="0"/>
              </a:rPr>
              <a:t> </a:t>
            </a:r>
            <a:r>
              <a:rPr lang="el-GR" dirty="0" err="1">
                <a:latin typeface="Palatino Linotype" panose="02040502050505030304" pitchFamily="18" charset="0"/>
              </a:rPr>
              <a:t>ἔπεστι</a:t>
            </a:r>
            <a:r>
              <a:rPr lang="el-GR" dirty="0">
                <a:latin typeface="Palatino Linotype" panose="02040502050505030304" pitchFamily="18" charset="0"/>
              </a:rPr>
              <a:t> 35</a:t>
            </a:r>
          </a:p>
          <a:p>
            <a:pPr marL="0" indent="0" algn="just">
              <a:buNone/>
            </a:pPr>
            <a:r>
              <a:rPr lang="el-GR" dirty="0" err="1">
                <a:latin typeface="Palatino Linotype" panose="02040502050505030304" pitchFamily="18" charset="0"/>
              </a:rPr>
              <a:t>τριγ</a:t>
            </a:r>
            <a:r>
              <a:rPr lang="el-GR" dirty="0">
                <a:latin typeface="Palatino Linotype" panose="02040502050505030304" pitchFamily="18" charset="0"/>
              </a:rPr>
              <a:t>]</a:t>
            </a:r>
            <a:r>
              <a:rPr lang="el-GR" dirty="0" err="1">
                <a:latin typeface="Palatino Linotype" panose="02040502050505030304" pitchFamily="18" charset="0"/>
              </a:rPr>
              <a:t>λ̣ώ</a:t>
            </a:r>
            <a:r>
              <a:rPr lang="el-GR" dirty="0">
                <a:latin typeface="Palatino Linotype" panose="02040502050505030304" pitchFamily="18" charset="0"/>
              </a:rPr>
              <a:t>̣[χι]ν̣ </a:t>
            </a:r>
            <a:r>
              <a:rPr lang="el-GR" dirty="0" err="1">
                <a:latin typeface="Palatino Linotype" panose="02040502050505030304" pitchFamily="18" charset="0"/>
              </a:rPr>
              <a:t>ὀλ</a:t>
            </a:r>
            <a:r>
              <a:rPr lang="el-GR" dirty="0">
                <a:latin typeface="Palatino Linotype" panose="02040502050505030304" pitchFamily="18" charset="0"/>
              </a:rPr>
              <a:t>[</a:t>
            </a:r>
            <a:r>
              <a:rPr lang="el-GR" dirty="0" err="1">
                <a:latin typeface="Palatino Linotype" panose="02040502050505030304" pitchFamily="18" charset="0"/>
              </a:rPr>
              <a:t>οῷ</a:t>
            </a:r>
            <a:r>
              <a:rPr lang="el-GR" dirty="0">
                <a:latin typeface="Palatino Linotype" panose="02040502050505030304" pitchFamily="18" charset="0"/>
              </a:rPr>
              <a:t>] </a:t>
            </a:r>
            <a:r>
              <a:rPr lang="el-GR" dirty="0" err="1">
                <a:latin typeface="Palatino Linotype" panose="02040502050505030304" pitchFamily="18" charset="0"/>
              </a:rPr>
              <a:t>νῆσος</a:t>
            </a:r>
            <a:r>
              <a:rPr lang="el-GR" dirty="0">
                <a:latin typeface="Palatino Linotype" panose="02040502050505030304" pitchFamily="18" charset="0"/>
              </a:rPr>
              <a:t> </a:t>
            </a:r>
            <a:r>
              <a:rPr lang="el-GR" dirty="0" err="1">
                <a:latin typeface="Palatino Linotype" panose="02040502050505030304" pitchFamily="18" charset="0"/>
              </a:rPr>
              <a:t>ἐπ</a:t>
            </a:r>
            <a:r>
              <a:rPr lang="el-GR" dirty="0">
                <a:latin typeface="Palatino Linotype" panose="02040502050505030304" pitchFamily="18" charset="0"/>
              </a:rPr>
              <a:t>᾽ </a:t>
            </a:r>
            <a:r>
              <a:rPr lang="el-GR" dirty="0" err="1">
                <a:latin typeface="Palatino Linotype" panose="02040502050505030304" pitchFamily="18" charset="0"/>
              </a:rPr>
              <a:t>Ἐγκελάδῳ</a:t>
            </a:r>
            <a:r>
              <a:rPr lang="el-GR" dirty="0">
                <a:latin typeface="Palatino Linotype" panose="02040502050505030304" pitchFamily="18" charset="0"/>
              </a:rPr>
              <a:t>. </a:t>
            </a:r>
          </a:p>
          <a:p>
            <a:pPr marL="0" indent="0" algn="just">
              <a:buNone/>
            </a:pPr>
            <a:r>
              <a:rPr lang="el-GR" dirty="0">
                <a:latin typeface="Palatino Linotype" panose="02040502050505030304" pitchFamily="18" charset="0"/>
              </a:rPr>
              <a:t>……</a:t>
            </a:r>
            <a:r>
              <a:rPr lang="el-GR" dirty="0" err="1">
                <a:latin typeface="Palatino Linotype" panose="02040502050505030304" pitchFamily="18" charset="0"/>
              </a:rPr>
              <a:t>Μοῦσαι</a:t>
            </a:r>
            <a:r>
              <a:rPr lang="el-GR" dirty="0">
                <a:latin typeface="Palatino Linotype" panose="02040502050505030304" pitchFamily="18" charset="0"/>
              </a:rPr>
              <a:t> γ]</a:t>
            </a:r>
            <a:r>
              <a:rPr lang="el-GR" dirty="0" err="1">
                <a:latin typeface="Palatino Linotype" panose="02040502050505030304" pitchFamily="18" charset="0"/>
              </a:rPr>
              <a:t>ὰρ</a:t>
            </a:r>
            <a:r>
              <a:rPr lang="el-GR" dirty="0">
                <a:latin typeface="Palatino Linotype" panose="02040502050505030304" pitchFamily="18" charset="0"/>
              </a:rPr>
              <a:t> </a:t>
            </a:r>
            <a:r>
              <a:rPr lang="el-GR" dirty="0" err="1">
                <a:latin typeface="Palatino Linotype" panose="02040502050505030304" pitchFamily="18" charset="0"/>
              </a:rPr>
              <a:t>ὅσους</a:t>
            </a:r>
            <a:r>
              <a:rPr lang="el-GR" dirty="0">
                <a:latin typeface="Palatino Linotype" panose="02040502050505030304" pitchFamily="18" charset="0"/>
              </a:rPr>
              <a:t> </a:t>
            </a:r>
            <a:r>
              <a:rPr lang="el-GR" dirty="0" err="1">
                <a:latin typeface="Palatino Linotype" panose="02040502050505030304" pitchFamily="18" charset="0"/>
              </a:rPr>
              <a:t>ἴδον</a:t>
            </a:r>
            <a:r>
              <a:rPr lang="el-GR" dirty="0">
                <a:latin typeface="Palatino Linotype" panose="02040502050505030304" pitchFamily="18" charset="0"/>
              </a:rPr>
              <a:t> </a:t>
            </a:r>
            <a:r>
              <a:rPr lang="el-GR" dirty="0" err="1">
                <a:latin typeface="Palatino Linotype" panose="02040502050505030304" pitchFamily="18" charset="0"/>
              </a:rPr>
              <a:t>ὄθμα</a:t>
            </a:r>
            <a:r>
              <a:rPr lang="el-GR" dirty="0">
                <a:latin typeface="Palatino Linotype" panose="02040502050505030304" pitchFamily="18" charset="0"/>
              </a:rPr>
              <a:t>[τ]ι </a:t>
            </a:r>
            <a:r>
              <a:rPr lang="el-GR" dirty="0" err="1">
                <a:latin typeface="Palatino Linotype" panose="02040502050505030304" pitchFamily="18" charset="0"/>
              </a:rPr>
              <a:t>παῖδας</a:t>
            </a:r>
            <a:endParaRPr lang="el-GR" dirty="0">
              <a:latin typeface="Palatino Linotype" panose="02040502050505030304" pitchFamily="18" charset="0"/>
            </a:endParaRPr>
          </a:p>
          <a:p>
            <a:pPr marL="0" indent="0" algn="just">
              <a:buNone/>
            </a:pP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λοξῷ</a:t>
            </a:r>
            <a:r>
              <a:rPr lang="el-GR" dirty="0">
                <a:latin typeface="Palatino Linotype" panose="02040502050505030304" pitchFamily="18" charset="0"/>
              </a:rPr>
              <a:t>, </a:t>
            </a:r>
            <a:r>
              <a:rPr lang="el-GR" dirty="0" err="1">
                <a:latin typeface="Palatino Linotype" panose="02040502050505030304" pitchFamily="18" charset="0"/>
              </a:rPr>
              <a:t>πολιοὺς</a:t>
            </a:r>
            <a:r>
              <a:rPr lang="el-GR" dirty="0">
                <a:latin typeface="Palatino Linotype" panose="02040502050505030304" pitchFamily="18" charset="0"/>
              </a:rPr>
              <a:t>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ἀπέθεντο</a:t>
            </a:r>
            <a:r>
              <a:rPr lang="el-GR" dirty="0">
                <a:latin typeface="Palatino Linotype" panose="02040502050505030304" pitchFamily="18" charset="0"/>
              </a:rPr>
              <a:t> φίλους.</a:t>
            </a:r>
          </a:p>
          <a:p>
            <a:pPr marL="0" indent="0" algn="just">
              <a:buNone/>
            </a:pPr>
            <a:endParaRPr lang="el-GR" dirty="0">
              <a:latin typeface="Palatino Linotype" panose="02040502050505030304" pitchFamily="18" charset="0"/>
            </a:endParaRPr>
          </a:p>
          <a:p>
            <a:pPr marL="0" indent="0" algn="just">
              <a:buNone/>
            </a:pPr>
            <a:endParaRPr lang="el-GR" dirty="0">
              <a:latin typeface="Palatino Linotype" panose="02040502050505030304" pitchFamily="18" charset="0"/>
            </a:endParaRPr>
          </a:p>
          <a:p>
            <a:pPr marL="0" indent="0" algn="just">
              <a:buNone/>
            </a:pPr>
            <a:endParaRPr lang="el-GR" dirty="0">
              <a:latin typeface="Palatino Linotype" panose="02040502050505030304" pitchFamily="18" charset="0"/>
            </a:endParaRPr>
          </a:p>
          <a:p>
            <a:pPr marL="0" indent="0" algn="r">
              <a:buNone/>
            </a:pPr>
            <a:r>
              <a:rPr lang="el-GR" dirty="0">
                <a:latin typeface="Palatino Linotype" panose="02040502050505030304" pitchFamily="18" charset="0"/>
              </a:rPr>
              <a:t>			Μτφ. Θ.Δ. </a:t>
            </a:r>
            <a:r>
              <a:rPr lang="el-GR" dirty="0" err="1">
                <a:latin typeface="Palatino Linotype" panose="02040502050505030304" pitchFamily="18" charset="0"/>
              </a:rPr>
              <a:t>Παπαγγελής</a:t>
            </a:r>
            <a:endParaRPr lang="el-GR" dirty="0">
              <a:latin typeface="Palatino Linotype" panose="02040502050505030304" pitchFamily="18" charset="0"/>
            </a:endParaRPr>
          </a:p>
          <a:p>
            <a:pPr marL="0" indent="0" algn="just">
              <a:buNone/>
            </a:pPr>
            <a:endParaRPr lang="el-GR" dirty="0">
              <a:latin typeface="Palatino Linotype" panose="02040502050505030304" pitchFamily="18" charset="0"/>
            </a:endParaRPr>
          </a:p>
          <a:p>
            <a:pPr marL="0" indent="0" algn="just">
              <a:buNone/>
            </a:pPr>
            <a:r>
              <a:rPr lang="el-GR" dirty="0">
                <a:latin typeface="Palatino Linotype" panose="02040502050505030304" pitchFamily="18" charset="0"/>
              </a:rPr>
              <a:t>Όταν πρωτοκάθισα να γράψω,</a:t>
            </a:r>
          </a:p>
          <a:p>
            <a:pPr marL="0" indent="0" algn="just">
              <a:buNone/>
            </a:pPr>
            <a:r>
              <a:rPr lang="el-GR" dirty="0">
                <a:latin typeface="Palatino Linotype" panose="02040502050505030304" pitchFamily="18" charset="0"/>
              </a:rPr>
              <a:t>ο </a:t>
            </a:r>
            <a:r>
              <a:rPr lang="el-GR" dirty="0" err="1">
                <a:latin typeface="Palatino Linotype" panose="02040502050505030304" pitchFamily="18" charset="0"/>
              </a:rPr>
              <a:t>Λύκιος</a:t>
            </a:r>
            <a:r>
              <a:rPr lang="el-GR" dirty="0">
                <a:latin typeface="Palatino Linotype" panose="02040502050505030304" pitchFamily="18" charset="0"/>
              </a:rPr>
              <a:t> Απόλλωνας μου είπε:</a:t>
            </a:r>
          </a:p>
          <a:p>
            <a:pPr marL="0" indent="0" algn="just">
              <a:buNone/>
            </a:pPr>
            <a:r>
              <a:rPr lang="el-GR" dirty="0">
                <a:latin typeface="Palatino Linotype" panose="02040502050505030304" pitchFamily="18" charset="0"/>
              </a:rPr>
              <a:t>«...ποιητή, για τη θυσία φρόντισε να ᾽</a:t>
            </a:r>
            <a:r>
              <a:rPr lang="el-GR" dirty="0" err="1">
                <a:latin typeface="Palatino Linotype" panose="02040502050505030304" pitchFamily="18" charset="0"/>
              </a:rPr>
              <a:t>χεις</a:t>
            </a:r>
            <a:r>
              <a:rPr lang="el-GR" dirty="0">
                <a:latin typeface="Palatino Linotype" panose="02040502050505030304" pitchFamily="18" charset="0"/>
              </a:rPr>
              <a:t> το πιο παχύ θρεφτάρι,</a:t>
            </a:r>
          </a:p>
          <a:p>
            <a:pPr marL="0" indent="0" algn="just">
              <a:buNone/>
            </a:pPr>
            <a:r>
              <a:rPr lang="el-GR" dirty="0">
                <a:latin typeface="Palatino Linotype" panose="02040502050505030304" pitchFamily="18" charset="0"/>
              </a:rPr>
              <a:t>αλλά </a:t>
            </a:r>
            <a:r>
              <a:rPr lang="el-GR" u="sng" dirty="0">
                <a:latin typeface="Palatino Linotype" panose="02040502050505030304" pitchFamily="18" charset="0"/>
              </a:rPr>
              <a:t>τη Μούσα </a:t>
            </a:r>
            <a:r>
              <a:rPr lang="el-GR" dirty="0">
                <a:latin typeface="Palatino Linotype" panose="02040502050505030304" pitchFamily="18" charset="0"/>
              </a:rPr>
              <a:t>σου, αγαπητέ μου, κράτα την </a:t>
            </a:r>
            <a:r>
              <a:rPr lang="el-GR" u="sng" dirty="0">
                <a:latin typeface="Palatino Linotype" panose="02040502050505030304" pitchFamily="18" charset="0"/>
              </a:rPr>
              <a:t>λεπτή</a:t>
            </a:r>
            <a:r>
              <a:rPr lang="el-GR" dirty="0">
                <a:latin typeface="Palatino Linotype" panose="02040502050505030304" pitchFamily="18" charset="0"/>
              </a:rPr>
              <a:t>.</a:t>
            </a:r>
          </a:p>
          <a:p>
            <a:pPr marL="0" indent="0" algn="just">
              <a:buNone/>
            </a:pPr>
            <a:r>
              <a:rPr lang="el-GR" dirty="0">
                <a:latin typeface="Palatino Linotype" panose="02040502050505030304" pitchFamily="18" charset="0"/>
              </a:rPr>
              <a:t>Σου παραγγέλνω ακόμη: </a:t>
            </a:r>
            <a:r>
              <a:rPr lang="el-GR" u="sng" dirty="0" err="1">
                <a:latin typeface="Palatino Linotype" panose="02040502050505030304" pitchFamily="18" charset="0"/>
              </a:rPr>
              <a:t>πορεύου</a:t>
            </a:r>
            <a:r>
              <a:rPr lang="el-GR" u="sng" dirty="0">
                <a:latin typeface="Palatino Linotype" panose="02040502050505030304" pitchFamily="18" charset="0"/>
              </a:rPr>
              <a:t> όπου δεν πατεί η άμαξα</a:t>
            </a:r>
            <a:r>
              <a:rPr lang="el-GR" dirty="0">
                <a:latin typeface="Palatino Linotype" panose="02040502050505030304" pitchFamily="18" charset="0"/>
              </a:rPr>
              <a:t>·		25</a:t>
            </a:r>
          </a:p>
          <a:p>
            <a:pPr marL="0" indent="0" algn="just">
              <a:buNone/>
            </a:pPr>
            <a:r>
              <a:rPr lang="el-GR" dirty="0">
                <a:latin typeface="Palatino Linotype" panose="02040502050505030304" pitchFamily="18" charset="0"/>
              </a:rPr>
              <a:t>να μην ακολουθείς τα χνάρια άλλων,</a:t>
            </a:r>
          </a:p>
          <a:p>
            <a:pPr marL="0" indent="0" algn="just">
              <a:buNone/>
            </a:pPr>
            <a:r>
              <a:rPr lang="el-GR" dirty="0">
                <a:latin typeface="Palatino Linotype" panose="02040502050505030304" pitchFamily="18" charset="0"/>
              </a:rPr>
              <a:t>ούτε και την πλατιά λεωφόρο, αλλά δρόμους</a:t>
            </a:r>
          </a:p>
          <a:p>
            <a:pPr marL="0" indent="0" algn="just">
              <a:buNone/>
            </a:pPr>
            <a:r>
              <a:rPr lang="el-GR" dirty="0">
                <a:latin typeface="Palatino Linotype" panose="02040502050505030304" pitchFamily="18" charset="0"/>
              </a:rPr>
              <a:t>ασύχναστους, κι ας είναι η πορεία σου στενή».</a:t>
            </a:r>
          </a:p>
          <a:p>
            <a:pPr marL="0" indent="0" algn="just">
              <a:buNone/>
            </a:pPr>
            <a:r>
              <a:rPr lang="el-GR" u="sng" dirty="0">
                <a:latin typeface="Palatino Linotype" panose="02040502050505030304" pitchFamily="18" charset="0"/>
              </a:rPr>
              <a:t>Εγώ υπάκουσα. Τώρα τραγουδώ για τους εραστές </a:t>
            </a:r>
          </a:p>
          <a:p>
            <a:pPr marL="0" indent="0" algn="just">
              <a:buNone/>
            </a:pPr>
            <a:r>
              <a:rPr lang="el-GR" u="sng" dirty="0">
                <a:latin typeface="Palatino Linotype" panose="02040502050505030304" pitchFamily="18" charset="0"/>
              </a:rPr>
              <a:t>της λιγυρής φωνής του τζίτζικα, για τους </a:t>
            </a:r>
            <a:r>
              <a:rPr lang="el-GR" u="sng" dirty="0" err="1">
                <a:latin typeface="Palatino Linotype" panose="02040502050505030304" pitchFamily="18" charset="0"/>
              </a:rPr>
              <a:t>μισούντες</a:t>
            </a:r>
            <a:r>
              <a:rPr lang="el-GR" u="sng" dirty="0">
                <a:latin typeface="Palatino Linotype" panose="02040502050505030304" pitchFamily="18" charset="0"/>
              </a:rPr>
              <a:t> </a:t>
            </a:r>
            <a:r>
              <a:rPr lang="el-GR" u="sng" dirty="0" err="1">
                <a:latin typeface="Palatino Linotype" panose="02040502050505030304" pitchFamily="18" charset="0"/>
              </a:rPr>
              <a:t>θόρυβον</a:t>
            </a:r>
            <a:r>
              <a:rPr lang="el-GR" u="sng" dirty="0">
                <a:latin typeface="Palatino Linotype" panose="02040502050505030304" pitchFamily="18" charset="0"/>
              </a:rPr>
              <a:t> όνου. </a:t>
            </a:r>
            <a:r>
              <a:rPr lang="el-GR" dirty="0">
                <a:latin typeface="Palatino Linotype" panose="02040502050505030304" pitchFamily="18" charset="0"/>
              </a:rPr>
              <a:t>30</a:t>
            </a:r>
          </a:p>
          <a:p>
            <a:pPr marL="0" indent="0" algn="just">
              <a:buNone/>
            </a:pPr>
            <a:r>
              <a:rPr lang="el-GR" dirty="0">
                <a:latin typeface="Palatino Linotype" panose="02040502050505030304" pitchFamily="18" charset="0"/>
              </a:rPr>
              <a:t>Το γκάρισμα του θηρίου με τα μεγάλα αυτιά</a:t>
            </a:r>
          </a:p>
          <a:p>
            <a:pPr marL="0" indent="0" algn="just">
              <a:buNone/>
            </a:pPr>
            <a:r>
              <a:rPr lang="el-GR" dirty="0">
                <a:latin typeface="Palatino Linotype" panose="02040502050505030304" pitchFamily="18" charset="0"/>
              </a:rPr>
              <a:t>ας το ζηλώσουν άλλοι· εγώ θέλω να είμαι ο ελάχιστος, ο φτερωτός-</a:t>
            </a:r>
          </a:p>
          <a:p>
            <a:pPr marL="0" indent="0" algn="just">
              <a:buNone/>
            </a:pPr>
            <a:r>
              <a:rPr lang="el-GR" dirty="0">
                <a:latin typeface="Palatino Linotype" panose="02040502050505030304" pitchFamily="18" charset="0"/>
              </a:rPr>
              <a:t>πραγματικά! τρόφιμος της δροσιάς, του θείου αιθέρα μάννα,</a:t>
            </a:r>
          </a:p>
          <a:p>
            <a:pPr marL="0" indent="0" algn="just">
              <a:buNone/>
            </a:pPr>
            <a:r>
              <a:rPr lang="el-GR" dirty="0">
                <a:latin typeface="Palatino Linotype" panose="02040502050505030304" pitchFamily="18" charset="0"/>
              </a:rPr>
              <a:t>για να μπορώ να τραγουδώ</a:t>
            </a:r>
          </a:p>
          <a:p>
            <a:pPr marL="0" indent="0" algn="just">
              <a:buNone/>
            </a:pPr>
            <a:r>
              <a:rPr lang="el-GR" dirty="0">
                <a:latin typeface="Palatino Linotype" panose="02040502050505030304" pitchFamily="18" charset="0"/>
              </a:rPr>
              <a:t>και ν᾽ αποθέσω μονομιάς αυτά τα </a:t>
            </a:r>
            <a:r>
              <a:rPr lang="el-GR" dirty="0" err="1">
                <a:latin typeface="Palatino Linotype" panose="02040502050505030304" pitchFamily="18" charset="0"/>
              </a:rPr>
              <a:t>γηρατιά</a:t>
            </a:r>
            <a:r>
              <a:rPr lang="el-GR" dirty="0">
                <a:latin typeface="Palatino Linotype" panose="02040502050505030304" pitchFamily="18" charset="0"/>
              </a:rPr>
              <a:t> που με βαραίνουν	35</a:t>
            </a:r>
          </a:p>
          <a:p>
            <a:pPr marL="0" indent="0" algn="just">
              <a:buNone/>
            </a:pPr>
            <a:r>
              <a:rPr lang="el-GR" dirty="0">
                <a:latin typeface="Palatino Linotype" panose="02040502050505030304" pitchFamily="18" charset="0"/>
              </a:rPr>
              <a:t>όσο το τρίγωνο νησί τον ολετήρα Εγκέλαδο.</a:t>
            </a:r>
          </a:p>
          <a:p>
            <a:pPr marL="0" indent="0" algn="just">
              <a:buNone/>
            </a:pPr>
            <a:r>
              <a:rPr lang="el-GR" dirty="0">
                <a:latin typeface="Palatino Linotype" panose="02040502050505030304" pitchFamily="18" charset="0"/>
              </a:rPr>
              <a:t>...αφού οι Μούσες όποιον τον παίρνουν με καλό μάτι από παιδί</a:t>
            </a:r>
          </a:p>
          <a:p>
            <a:pPr marL="0" indent="0" algn="just">
              <a:buNone/>
            </a:pPr>
            <a:r>
              <a:rPr lang="el-GR" dirty="0">
                <a:latin typeface="Palatino Linotype" panose="02040502050505030304" pitchFamily="18" charset="0"/>
              </a:rPr>
              <a:t>δεν τον απαρνιούνται όταν ασπρίζει.</a:t>
            </a:r>
          </a:p>
          <a:p>
            <a:pPr marL="0" indent="0" algn="just">
              <a:buNone/>
            </a:pPr>
            <a:endParaRPr lang="el-GR" dirty="0">
              <a:latin typeface="Palatino Linotype" panose="02040502050505030304" pitchFamily="18" charset="0"/>
            </a:endParaRPr>
          </a:p>
          <a:p>
            <a:pPr marL="0" indent="0" algn="just">
              <a:buNone/>
            </a:pPr>
            <a:endParaRPr lang="el-GR" dirty="0">
              <a:latin typeface="Palatino Linotype" panose="02040502050505030304" pitchFamily="18" charset="0"/>
            </a:endParaRPr>
          </a:p>
        </p:txBody>
      </p:sp>
    </p:spTree>
    <p:extLst>
      <p:ext uri="{BB962C8B-B14F-4D97-AF65-F5344CB8AC3E}">
        <p14:creationId xmlns:p14="http://schemas.microsoft.com/office/powerpoint/2010/main" val="82974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E0162E3-BE66-4C7F-8B02-9714CF7A8601}"/>
              </a:ext>
            </a:extLst>
          </p:cNvPr>
          <p:cNvSpPr>
            <a:spLocks noGrp="1"/>
          </p:cNvSpPr>
          <p:nvPr>
            <p:ph idx="1"/>
          </p:nvPr>
        </p:nvSpPr>
        <p:spPr>
          <a:xfrm>
            <a:off x="0" y="0"/>
            <a:ext cx="12192000" cy="6858000"/>
          </a:xfrm>
        </p:spPr>
        <p:txBody>
          <a:bodyPr>
            <a:noAutofit/>
          </a:bodyPr>
          <a:lstStyle/>
          <a:p>
            <a:pPr marL="0" indent="0">
              <a:buNone/>
            </a:pPr>
            <a:r>
              <a:rPr lang="el-GR" sz="1600" dirty="0">
                <a:latin typeface="Palatino Linotype" panose="02040502050505030304" pitchFamily="18" charset="0"/>
              </a:rPr>
              <a:t>ὁ Φθόνος </a:t>
            </a:r>
            <a:r>
              <a:rPr lang="el-GR" sz="1600" dirty="0" err="1">
                <a:latin typeface="Palatino Linotype" panose="02040502050505030304" pitchFamily="18" charset="0"/>
              </a:rPr>
              <a:t>Ἀπόλλωνος</a:t>
            </a:r>
            <a:r>
              <a:rPr lang="el-GR" sz="1600" dirty="0">
                <a:latin typeface="Palatino Linotype" panose="02040502050505030304" pitchFamily="18" charset="0"/>
              </a:rPr>
              <a:t> </a:t>
            </a:r>
            <a:r>
              <a:rPr lang="el-GR" sz="1600" dirty="0" err="1">
                <a:latin typeface="Palatino Linotype" panose="02040502050505030304" pitchFamily="18" charset="0"/>
              </a:rPr>
              <a:t>ἐπ</a:t>
            </a:r>
            <a:r>
              <a:rPr lang="el-GR" sz="1600" dirty="0">
                <a:latin typeface="Palatino Linotype" panose="02040502050505030304" pitchFamily="18" charset="0"/>
              </a:rPr>
              <a:t>᾽ </a:t>
            </a:r>
            <a:r>
              <a:rPr lang="el-GR" sz="1600" dirty="0" err="1">
                <a:latin typeface="Palatino Linotype" panose="02040502050505030304" pitchFamily="18" charset="0"/>
              </a:rPr>
              <a:t>οὔατα</a:t>
            </a:r>
            <a:r>
              <a:rPr lang="el-GR" sz="1600" dirty="0">
                <a:latin typeface="Palatino Linotype" panose="02040502050505030304" pitchFamily="18" charset="0"/>
              </a:rPr>
              <a:t> </a:t>
            </a:r>
            <a:r>
              <a:rPr lang="el-GR" sz="1600" dirty="0" err="1">
                <a:latin typeface="Palatino Linotype" panose="02040502050505030304" pitchFamily="18" charset="0"/>
              </a:rPr>
              <a:t>λάθριος</a:t>
            </a:r>
            <a:r>
              <a:rPr lang="el-GR" sz="1600" dirty="0">
                <a:latin typeface="Palatino Linotype" panose="02040502050505030304" pitchFamily="18" charset="0"/>
              </a:rPr>
              <a:t> </a:t>
            </a:r>
            <a:r>
              <a:rPr lang="el-GR" sz="1600" dirty="0" err="1">
                <a:latin typeface="Palatino Linotype" panose="02040502050505030304" pitchFamily="18" charset="0"/>
              </a:rPr>
              <a:t>εἶπεν</a:t>
            </a:r>
            <a:r>
              <a:rPr lang="el-GR" sz="1600" dirty="0">
                <a:latin typeface="Palatino Linotype" panose="02040502050505030304" pitchFamily="18" charset="0"/>
              </a:rPr>
              <a:t>·				</a:t>
            </a:r>
            <a:r>
              <a:rPr lang="en-GB" sz="1600" dirty="0" err="1">
                <a:effectLst/>
                <a:latin typeface="Palatino Linotype" panose="02040502050505030304" pitchFamily="18" charset="0"/>
                <a:ea typeface="Calibri" panose="020F0502020204030204" pitchFamily="34" charset="0"/>
              </a:rPr>
              <a:t>ἐχθ</a:t>
            </a:r>
            <a:r>
              <a:rPr lang="en-GB" sz="1600" dirty="0">
                <a:effectLst/>
                <a:latin typeface="Palatino Linotype" panose="02040502050505030304" pitchFamily="18" charset="0"/>
                <a:ea typeface="Calibri" panose="020F0502020204030204" pitchFamily="34" charset="0"/>
              </a:rPr>
              <a:t>αίρω τὸ ποίημα τὸ κυκλικόν, οὐδὲ κελεύθῳ</a:t>
            </a:r>
            <a:endParaRPr lang="el-GR" sz="1600" dirty="0">
              <a:effectLst/>
              <a:latin typeface="Palatino Linotype" panose="02040502050505030304" pitchFamily="18" charset="0"/>
              <a:ea typeface="Calibri" panose="020F0502020204030204" pitchFamily="34" charset="0"/>
            </a:endParaRPr>
          </a:p>
          <a:p>
            <a:pPr marL="0" indent="0">
              <a:buNone/>
            </a:pPr>
            <a:r>
              <a:rPr lang="el-GR" sz="1600" u="sng" dirty="0">
                <a:latin typeface="Palatino Linotype" panose="02040502050505030304" pitchFamily="18" charset="0"/>
              </a:rPr>
              <a:t>«</a:t>
            </a:r>
            <a:r>
              <a:rPr lang="el-GR" sz="1600" u="sng" dirty="0" err="1">
                <a:latin typeface="Palatino Linotype" panose="02040502050505030304" pitchFamily="18" charset="0"/>
              </a:rPr>
              <a:t>οὐκ</a:t>
            </a:r>
            <a:r>
              <a:rPr lang="el-GR" sz="1600" u="sng" dirty="0">
                <a:latin typeface="Palatino Linotype" panose="02040502050505030304" pitchFamily="18" charset="0"/>
              </a:rPr>
              <a:t> </a:t>
            </a:r>
            <a:r>
              <a:rPr lang="el-GR" sz="1600" u="sng" dirty="0" err="1">
                <a:latin typeface="Palatino Linotype" panose="02040502050505030304" pitchFamily="18" charset="0"/>
              </a:rPr>
              <a:t>ἄγαμαι</a:t>
            </a:r>
            <a:r>
              <a:rPr lang="el-GR" sz="1600" u="sng" dirty="0">
                <a:latin typeface="Palatino Linotype" panose="02040502050505030304" pitchFamily="18" charset="0"/>
              </a:rPr>
              <a:t> </a:t>
            </a:r>
            <a:r>
              <a:rPr lang="el-GR" sz="1600" u="sng" dirty="0" err="1">
                <a:latin typeface="Palatino Linotype" panose="02040502050505030304" pitchFamily="18" charset="0"/>
              </a:rPr>
              <a:t>τὸν</a:t>
            </a:r>
            <a:r>
              <a:rPr lang="el-GR" sz="1600" u="sng" dirty="0">
                <a:latin typeface="Palatino Linotype" panose="02040502050505030304" pitchFamily="18" charset="0"/>
              </a:rPr>
              <a:t> </a:t>
            </a:r>
            <a:r>
              <a:rPr lang="el-GR" sz="1600" u="sng" dirty="0" err="1">
                <a:latin typeface="Palatino Linotype" panose="02040502050505030304" pitchFamily="18" charset="0"/>
              </a:rPr>
              <a:t>ἀοιδὸν</a:t>
            </a:r>
            <a:r>
              <a:rPr lang="el-GR" sz="1600" u="sng" dirty="0">
                <a:latin typeface="Palatino Linotype" panose="02040502050505030304" pitchFamily="18" charset="0"/>
              </a:rPr>
              <a:t> </a:t>
            </a:r>
            <a:r>
              <a:rPr lang="el-GR" sz="1600" u="sng" dirty="0" err="1">
                <a:latin typeface="Palatino Linotype" panose="02040502050505030304" pitchFamily="18" charset="0"/>
              </a:rPr>
              <a:t>ὃς</a:t>
            </a:r>
            <a:r>
              <a:rPr lang="el-GR" sz="1600" u="sng" dirty="0">
                <a:latin typeface="Palatino Linotype" panose="02040502050505030304" pitchFamily="18" charset="0"/>
              </a:rPr>
              <a:t> </a:t>
            </a:r>
            <a:r>
              <a:rPr lang="el-GR" sz="1600" u="sng" dirty="0" err="1">
                <a:latin typeface="Palatino Linotype" panose="02040502050505030304" pitchFamily="18" charset="0"/>
              </a:rPr>
              <a:t>οὐδ</a:t>
            </a:r>
            <a:r>
              <a:rPr lang="el-GR" sz="1600" u="sng" dirty="0">
                <a:latin typeface="Palatino Linotype" panose="02040502050505030304" pitchFamily="18" charset="0"/>
              </a:rPr>
              <a:t>᾽ </a:t>
            </a:r>
            <a:r>
              <a:rPr lang="el-GR" sz="1600" u="sng" dirty="0" err="1">
                <a:latin typeface="Palatino Linotype" panose="02040502050505030304" pitchFamily="18" charset="0"/>
              </a:rPr>
              <a:t>ὅσα</a:t>
            </a:r>
            <a:r>
              <a:rPr lang="el-GR" sz="1600" u="sng" dirty="0">
                <a:latin typeface="Palatino Linotype" panose="02040502050505030304" pitchFamily="18" charset="0"/>
              </a:rPr>
              <a:t> πόντος </a:t>
            </a:r>
            <a:r>
              <a:rPr lang="el-GR" sz="1600" u="sng" dirty="0" err="1">
                <a:latin typeface="Palatino Linotype" panose="02040502050505030304" pitchFamily="18" charset="0"/>
              </a:rPr>
              <a:t>ἀείδει</a:t>
            </a:r>
            <a:r>
              <a:rPr lang="el-GR" sz="1600" u="sng" dirty="0">
                <a:latin typeface="Palatino Linotype" panose="02040502050505030304" pitchFamily="18" charset="0"/>
              </a:rPr>
              <a:t>.</a:t>
            </a:r>
            <a:r>
              <a:rPr lang="el-GR" sz="1600" dirty="0">
                <a:latin typeface="Palatino Linotype" panose="02040502050505030304" pitchFamily="18" charset="0"/>
              </a:rPr>
              <a:t>»			</a:t>
            </a:r>
            <a:r>
              <a:rPr lang="el-GR" sz="1600" dirty="0">
                <a:effectLst/>
                <a:latin typeface="Palatino Linotype" panose="02040502050505030304" pitchFamily="18" charset="0"/>
                <a:ea typeface="Calibri" panose="020F0502020204030204" pitchFamily="34" charset="0"/>
              </a:rPr>
              <a:t>χαίρω, τίς </a:t>
            </a:r>
            <a:r>
              <a:rPr lang="el-GR" sz="1600" dirty="0" err="1">
                <a:effectLst/>
                <a:latin typeface="Palatino Linotype" panose="02040502050505030304" pitchFamily="18" charset="0"/>
                <a:ea typeface="Calibri" panose="020F0502020204030204" pitchFamily="34" charset="0"/>
              </a:rPr>
              <a:t>πολλοὺς</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ὧδε</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καὶ</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ὧδε</a:t>
            </a:r>
            <a:r>
              <a:rPr lang="el-GR" sz="1600" dirty="0">
                <a:effectLst/>
                <a:latin typeface="Palatino Linotype" panose="02040502050505030304" pitchFamily="18" charset="0"/>
                <a:ea typeface="Calibri" panose="020F0502020204030204" pitchFamily="34" charset="0"/>
              </a:rPr>
              <a:t> φέρει·</a:t>
            </a:r>
            <a:endParaRPr lang="el-GR" sz="1600" dirty="0">
              <a:latin typeface="Palatino Linotype" panose="02040502050505030304" pitchFamily="18" charset="0"/>
            </a:endParaRPr>
          </a:p>
          <a:p>
            <a:pPr marL="0" indent="0">
              <a:buNone/>
            </a:pPr>
            <a:r>
              <a:rPr lang="el-GR" sz="1600" dirty="0" err="1">
                <a:latin typeface="Palatino Linotype" panose="02040502050505030304" pitchFamily="18" charset="0"/>
              </a:rPr>
              <a:t>τὸν</a:t>
            </a:r>
            <a:r>
              <a:rPr lang="el-GR" sz="1600" dirty="0">
                <a:latin typeface="Palatino Linotype" panose="02040502050505030304" pitchFamily="18" charset="0"/>
              </a:rPr>
              <a:t> </a:t>
            </a:r>
            <a:r>
              <a:rPr lang="el-GR" sz="1600" dirty="0" err="1">
                <a:latin typeface="Palatino Linotype" panose="02040502050505030304" pitchFamily="18" charset="0"/>
              </a:rPr>
              <a:t>Φθόνον</a:t>
            </a:r>
            <a:r>
              <a:rPr lang="el-GR" sz="1600" dirty="0">
                <a:latin typeface="Palatino Linotype" panose="02040502050505030304" pitchFamily="18" charset="0"/>
              </a:rPr>
              <a:t> </a:t>
            </a:r>
            <a:r>
              <a:rPr lang="el-GR" sz="1600" dirty="0" err="1">
                <a:latin typeface="Palatino Linotype" panose="02040502050505030304" pitchFamily="18" charset="0"/>
              </a:rPr>
              <a:t>ὡπόλλων</a:t>
            </a:r>
            <a:r>
              <a:rPr lang="el-GR" sz="1600" dirty="0">
                <a:latin typeface="Palatino Linotype" panose="02040502050505030304" pitchFamily="18" charset="0"/>
              </a:rPr>
              <a:t> </a:t>
            </a:r>
            <a:r>
              <a:rPr lang="el-GR" sz="1600" dirty="0" err="1">
                <a:latin typeface="Palatino Linotype" panose="02040502050505030304" pitchFamily="18" charset="0"/>
              </a:rPr>
              <a:t>ποδί</a:t>
            </a:r>
            <a:r>
              <a:rPr lang="el-GR" sz="1600" dirty="0">
                <a:latin typeface="Palatino Linotype" panose="02040502050505030304" pitchFamily="18" charset="0"/>
              </a:rPr>
              <a:t> τ᾽ </a:t>
            </a:r>
            <a:r>
              <a:rPr lang="el-GR" sz="1600" dirty="0" err="1">
                <a:latin typeface="Palatino Linotype" panose="02040502050505030304" pitchFamily="18" charset="0"/>
              </a:rPr>
              <a:t>ἤλασεν</a:t>
            </a:r>
            <a:r>
              <a:rPr lang="el-GR" sz="1600" dirty="0">
                <a:latin typeface="Palatino Linotype" panose="02040502050505030304" pitchFamily="18" charset="0"/>
              </a:rPr>
              <a:t> </a:t>
            </a:r>
            <a:r>
              <a:rPr lang="el-GR" sz="1600" dirty="0" err="1">
                <a:latin typeface="Palatino Linotype" panose="02040502050505030304" pitchFamily="18" charset="0"/>
              </a:rPr>
              <a:t>ὧδέ</a:t>
            </a:r>
            <a:r>
              <a:rPr lang="el-GR" sz="1600" dirty="0">
                <a:latin typeface="Palatino Linotype" panose="02040502050505030304" pitchFamily="18" charset="0"/>
              </a:rPr>
              <a:t> τ᾽ </a:t>
            </a:r>
            <a:r>
              <a:rPr lang="el-GR" sz="1600" dirty="0" err="1">
                <a:latin typeface="Palatino Linotype" panose="02040502050505030304" pitchFamily="18" charset="0"/>
              </a:rPr>
              <a:t>ἔειπεν</a:t>
            </a:r>
            <a:r>
              <a:rPr lang="el-GR" sz="1600" dirty="0">
                <a:latin typeface="Palatino Linotype" panose="02040502050505030304" pitchFamily="18" charset="0"/>
              </a:rPr>
              <a:t>·			μ</a:t>
            </a:r>
            <a:r>
              <a:rPr lang="en-GB" sz="1600" dirty="0" err="1">
                <a:effectLst/>
                <a:latin typeface="Palatino Linotype" panose="02040502050505030304" pitchFamily="18" charset="0"/>
                <a:ea typeface="Calibri" panose="020F0502020204030204" pitchFamily="34" charset="0"/>
              </a:rPr>
              <a:t>ισέω</a:t>
            </a:r>
            <a:r>
              <a:rPr lang="en-GB" sz="1600" dirty="0">
                <a:effectLst/>
                <a:latin typeface="Palatino Linotype" panose="02040502050505030304" pitchFamily="18" charset="0"/>
                <a:ea typeface="Calibri" panose="020F0502020204030204" pitchFamily="34" charset="0"/>
              </a:rPr>
              <a:t> καὶ π</a:t>
            </a:r>
            <a:r>
              <a:rPr lang="en-GB" sz="1600" dirty="0" err="1">
                <a:effectLst/>
                <a:latin typeface="Palatino Linotype" panose="02040502050505030304" pitchFamily="18" charset="0"/>
                <a:ea typeface="Calibri" panose="020F0502020204030204" pitchFamily="34" charset="0"/>
              </a:rPr>
              <a:t>ερίφοιτον</a:t>
            </a:r>
            <a:r>
              <a:rPr lang="en-GB"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ἐρώμενον</a:t>
            </a:r>
            <a:r>
              <a:rPr lang="en-GB"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οὐδ</a:t>
            </a:r>
            <a:r>
              <a:rPr lang="en-GB" sz="1600" dirty="0">
                <a:effectLst/>
                <a:latin typeface="Palatino Linotype" panose="02040502050505030304" pitchFamily="18" charset="0"/>
                <a:ea typeface="Calibri" panose="020F0502020204030204" pitchFamily="34" charset="0"/>
              </a:rPr>
              <a:t>᾽ ἀπὸ </a:t>
            </a:r>
            <a:r>
              <a:rPr lang="en-GB" sz="1600" dirty="0" err="1">
                <a:effectLst/>
                <a:latin typeface="Palatino Linotype" panose="02040502050505030304" pitchFamily="18" charset="0"/>
                <a:ea typeface="Calibri" panose="020F0502020204030204" pitchFamily="34" charset="0"/>
              </a:rPr>
              <a:t>κρήνης</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a:t>
            </a:r>
            <a:r>
              <a:rPr lang="el-GR" sz="1600" u="sng" dirty="0" err="1">
                <a:latin typeface="Palatino Linotype" panose="02040502050505030304" pitchFamily="18" charset="0"/>
              </a:rPr>
              <a:t>Ἀσσυρίου</a:t>
            </a:r>
            <a:r>
              <a:rPr lang="el-GR" sz="1600" u="sng" dirty="0">
                <a:latin typeface="Palatino Linotype" panose="02040502050505030304" pitchFamily="18" charset="0"/>
              </a:rPr>
              <a:t> </a:t>
            </a:r>
            <a:r>
              <a:rPr lang="el-GR" sz="1600" u="sng" dirty="0" err="1">
                <a:latin typeface="Palatino Linotype" panose="02040502050505030304" pitchFamily="18" charset="0"/>
              </a:rPr>
              <a:t>ποταμοῖο</a:t>
            </a:r>
            <a:r>
              <a:rPr lang="el-GR" sz="1600" u="sng" dirty="0">
                <a:latin typeface="Palatino Linotype" panose="02040502050505030304" pitchFamily="18" charset="0"/>
              </a:rPr>
              <a:t> μέγας </a:t>
            </a:r>
            <a:r>
              <a:rPr lang="el-GR" sz="1600" u="sng" dirty="0" err="1">
                <a:latin typeface="Palatino Linotype" panose="02040502050505030304" pitchFamily="18" charset="0"/>
              </a:rPr>
              <a:t>ῥόος</a:t>
            </a:r>
            <a:r>
              <a:rPr lang="el-GR" sz="1600" u="sng" dirty="0">
                <a:latin typeface="Palatino Linotype" panose="02040502050505030304" pitchFamily="18" charset="0"/>
              </a:rPr>
              <a:t>, </a:t>
            </a:r>
            <a:r>
              <a:rPr lang="el-GR" sz="1600" u="sng" dirty="0" err="1">
                <a:latin typeface="Palatino Linotype" panose="02040502050505030304" pitchFamily="18" charset="0"/>
              </a:rPr>
              <a:t>ἀλλὰ</a:t>
            </a:r>
            <a:r>
              <a:rPr lang="el-GR" sz="1600" u="sng" dirty="0">
                <a:latin typeface="Palatino Linotype" panose="02040502050505030304" pitchFamily="18" charset="0"/>
              </a:rPr>
              <a:t> </a:t>
            </a:r>
            <a:r>
              <a:rPr lang="el-GR" sz="1600" u="sng" dirty="0" err="1">
                <a:latin typeface="Palatino Linotype" panose="02040502050505030304" pitchFamily="18" charset="0"/>
              </a:rPr>
              <a:t>τὰ</a:t>
            </a:r>
            <a:r>
              <a:rPr lang="el-GR" sz="1600" u="sng" dirty="0">
                <a:latin typeface="Palatino Linotype" panose="02040502050505030304" pitchFamily="18" charset="0"/>
              </a:rPr>
              <a:t> πολλά</a:t>
            </a:r>
            <a:r>
              <a:rPr lang="el-GR" sz="1600" dirty="0">
                <a:latin typeface="Palatino Linotype" panose="02040502050505030304" pitchFamily="18" charset="0"/>
              </a:rPr>
              <a:t>			</a:t>
            </a:r>
            <a:r>
              <a:rPr lang="el-GR" sz="1600" dirty="0">
                <a:effectLst/>
                <a:latin typeface="Palatino Linotype" panose="02040502050505030304" pitchFamily="18" charset="0"/>
                <a:ea typeface="Calibri" panose="020F0502020204030204" pitchFamily="34" charset="0"/>
              </a:rPr>
              <a:t>πίνω· </a:t>
            </a:r>
            <a:r>
              <a:rPr lang="el-GR" sz="1600" dirty="0" err="1">
                <a:effectLst/>
                <a:latin typeface="Palatino Linotype" panose="02040502050505030304" pitchFamily="18" charset="0"/>
                <a:ea typeface="Calibri" panose="020F0502020204030204" pitchFamily="34" charset="0"/>
              </a:rPr>
              <a:t>σικχαίνω</a:t>
            </a:r>
            <a:r>
              <a:rPr lang="el-GR" sz="1600" dirty="0">
                <a:effectLst/>
                <a:latin typeface="Palatino Linotype" panose="02040502050505030304" pitchFamily="18" charset="0"/>
                <a:ea typeface="Calibri" panose="020F0502020204030204" pitchFamily="34" charset="0"/>
              </a:rPr>
              <a:t> πάντα </a:t>
            </a:r>
            <a:r>
              <a:rPr lang="el-GR" sz="1600" dirty="0" err="1">
                <a:effectLst/>
                <a:latin typeface="Palatino Linotype" panose="02040502050505030304" pitchFamily="18" charset="0"/>
                <a:ea typeface="Calibri" panose="020F0502020204030204" pitchFamily="34" charset="0"/>
              </a:rPr>
              <a:t>τὰ</a:t>
            </a:r>
            <a:r>
              <a:rPr lang="el-GR" sz="1600" dirty="0">
                <a:effectLst/>
                <a:latin typeface="Palatino Linotype" panose="02040502050505030304" pitchFamily="18" charset="0"/>
                <a:ea typeface="Calibri" panose="020F0502020204030204" pitchFamily="34" charset="0"/>
              </a:rPr>
              <a:t> δημόσια.</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λύματα </a:t>
            </a:r>
            <a:r>
              <a:rPr lang="el-GR" sz="1600" u="sng" dirty="0" err="1">
                <a:latin typeface="Palatino Linotype" panose="02040502050505030304" pitchFamily="18" charset="0"/>
              </a:rPr>
              <a:t>γῆς</a:t>
            </a:r>
            <a:r>
              <a:rPr lang="el-GR" sz="1600" u="sng" dirty="0">
                <a:latin typeface="Palatino Linotype" panose="02040502050505030304" pitchFamily="18" charset="0"/>
              </a:rPr>
              <a:t> </a:t>
            </a:r>
            <a:r>
              <a:rPr lang="el-GR" sz="1600" u="sng" dirty="0" err="1">
                <a:latin typeface="Palatino Linotype" panose="02040502050505030304" pitchFamily="18" charset="0"/>
              </a:rPr>
              <a:t>καὶ</a:t>
            </a:r>
            <a:r>
              <a:rPr lang="el-GR" sz="1600" u="sng" dirty="0">
                <a:latin typeface="Palatino Linotype" panose="02040502050505030304" pitchFamily="18" charset="0"/>
              </a:rPr>
              <a:t> </a:t>
            </a:r>
            <a:r>
              <a:rPr lang="el-GR" sz="1600" u="sng" dirty="0" err="1">
                <a:latin typeface="Palatino Linotype" panose="02040502050505030304" pitchFamily="18" charset="0"/>
              </a:rPr>
              <a:t>πολλὸν</a:t>
            </a:r>
            <a:r>
              <a:rPr lang="el-GR" sz="1600" u="sng" dirty="0">
                <a:latin typeface="Palatino Linotype" panose="02040502050505030304" pitchFamily="18" charset="0"/>
              </a:rPr>
              <a:t> </a:t>
            </a:r>
            <a:r>
              <a:rPr lang="el-GR" sz="1600" u="sng" dirty="0" err="1">
                <a:latin typeface="Palatino Linotype" panose="02040502050505030304" pitchFamily="18" charset="0"/>
              </a:rPr>
              <a:t>ἐφ</a:t>
            </a:r>
            <a:r>
              <a:rPr lang="el-GR" sz="1600" u="sng" dirty="0">
                <a:latin typeface="Palatino Linotype" panose="02040502050505030304" pitchFamily="18" charset="0"/>
              </a:rPr>
              <a:t>᾽ </a:t>
            </a:r>
            <a:r>
              <a:rPr lang="el-GR" sz="1600" u="sng" dirty="0" err="1">
                <a:latin typeface="Palatino Linotype" panose="02040502050505030304" pitchFamily="18" charset="0"/>
              </a:rPr>
              <a:t>ὕδατι</a:t>
            </a:r>
            <a:r>
              <a:rPr lang="el-GR" sz="1600" u="sng" dirty="0">
                <a:latin typeface="Palatino Linotype" panose="02040502050505030304" pitchFamily="18" charset="0"/>
              </a:rPr>
              <a:t> </a:t>
            </a:r>
            <a:r>
              <a:rPr lang="el-GR" sz="1600" u="sng" dirty="0" err="1">
                <a:latin typeface="Palatino Linotype" panose="02040502050505030304" pitchFamily="18" charset="0"/>
              </a:rPr>
              <a:t>συρφετὸν</a:t>
            </a:r>
            <a:r>
              <a:rPr lang="el-GR" sz="1600" u="sng" dirty="0">
                <a:latin typeface="Palatino Linotype" panose="02040502050505030304" pitchFamily="18" charset="0"/>
              </a:rPr>
              <a:t> </a:t>
            </a:r>
            <a:r>
              <a:rPr lang="el-GR" sz="1600" u="sng" dirty="0" err="1">
                <a:latin typeface="Palatino Linotype" panose="02040502050505030304" pitchFamily="18" charset="0"/>
              </a:rPr>
              <a:t>ἕλκει</a:t>
            </a:r>
            <a:r>
              <a:rPr lang="el-GR" sz="1600" dirty="0">
                <a:latin typeface="Palatino Linotype" panose="02040502050505030304" pitchFamily="18" charset="0"/>
              </a:rPr>
              <a:t>.			</a:t>
            </a:r>
            <a:r>
              <a:rPr lang="el-GR" sz="1600" dirty="0" err="1">
                <a:effectLst/>
                <a:latin typeface="Palatino Linotype" panose="02040502050505030304" pitchFamily="18" charset="0"/>
                <a:ea typeface="Calibri" panose="020F0502020204030204" pitchFamily="34" charset="0"/>
              </a:rPr>
              <a:t>Λυσανίη</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σὺ</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δὲ</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ναίχι</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καλὸς</a:t>
            </a:r>
            <a:r>
              <a:rPr lang="el-GR" sz="1600" dirty="0">
                <a:effectLst/>
                <a:latin typeface="Palatino Linotype" panose="02040502050505030304" pitchFamily="18" charset="0"/>
                <a:ea typeface="Calibri" panose="020F0502020204030204" pitchFamily="34" charset="0"/>
              </a:rPr>
              <a:t> καλός· </a:t>
            </a:r>
            <a:r>
              <a:rPr lang="el-GR" sz="1600" dirty="0" err="1">
                <a:effectLst/>
                <a:latin typeface="Palatino Linotype" panose="02040502050505030304" pitchFamily="18" charset="0"/>
                <a:ea typeface="Calibri" panose="020F0502020204030204" pitchFamily="34" charset="0"/>
              </a:rPr>
              <a:t>ἀλλὰ</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πρὶν</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εἰπεῖν</a:t>
            </a:r>
            <a:endParaRPr lang="el-GR" sz="1600" dirty="0">
              <a:latin typeface="Palatino Linotype" panose="02040502050505030304" pitchFamily="18" charset="0"/>
            </a:endParaRPr>
          </a:p>
          <a:p>
            <a:pPr marL="0" indent="0">
              <a:buNone/>
            </a:pPr>
            <a:r>
              <a:rPr lang="el-GR" sz="1600" dirty="0" err="1">
                <a:latin typeface="Palatino Linotype" panose="02040502050505030304" pitchFamily="18" charset="0"/>
              </a:rPr>
              <a:t>Δηοῖ</a:t>
            </a:r>
            <a:r>
              <a:rPr lang="el-GR" sz="1600" dirty="0">
                <a:latin typeface="Palatino Linotype" panose="02040502050505030304" pitchFamily="18" charset="0"/>
              </a:rPr>
              <a:t> δ᾽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ἀπὸ</a:t>
            </a:r>
            <a:r>
              <a:rPr lang="el-GR" sz="1600" dirty="0">
                <a:latin typeface="Palatino Linotype" panose="02040502050505030304" pitchFamily="18" charset="0"/>
              </a:rPr>
              <a:t> </a:t>
            </a:r>
            <a:r>
              <a:rPr lang="el-GR" sz="1600" dirty="0" err="1">
                <a:latin typeface="Palatino Linotype" panose="02040502050505030304" pitchFamily="18" charset="0"/>
              </a:rPr>
              <a:t>παντὸς</a:t>
            </a:r>
            <a:r>
              <a:rPr lang="el-GR" sz="1600" dirty="0">
                <a:latin typeface="Palatino Linotype" panose="02040502050505030304" pitchFamily="18" charset="0"/>
              </a:rPr>
              <a:t> </a:t>
            </a:r>
            <a:r>
              <a:rPr lang="el-GR" sz="1600" dirty="0" err="1">
                <a:latin typeface="Palatino Linotype" panose="02040502050505030304" pitchFamily="18" charset="0"/>
              </a:rPr>
              <a:t>ὕδωρ</a:t>
            </a:r>
            <a:r>
              <a:rPr lang="el-GR" sz="1600" dirty="0">
                <a:latin typeface="Palatino Linotype" panose="02040502050505030304" pitchFamily="18" charset="0"/>
              </a:rPr>
              <a:t> </a:t>
            </a:r>
            <a:r>
              <a:rPr lang="el-GR" sz="1600" dirty="0" err="1">
                <a:latin typeface="Palatino Linotype" panose="02040502050505030304" pitchFamily="18" charset="0"/>
              </a:rPr>
              <a:t>φορέουσι</a:t>
            </a:r>
            <a:r>
              <a:rPr lang="el-GR" sz="1600" dirty="0">
                <a:latin typeface="Palatino Linotype" panose="02040502050505030304" pitchFamily="18" charset="0"/>
              </a:rPr>
              <a:t> </a:t>
            </a:r>
            <a:r>
              <a:rPr lang="el-GR" sz="1600" dirty="0" err="1">
                <a:latin typeface="Palatino Linotype" panose="02040502050505030304" pitchFamily="18" charset="0"/>
              </a:rPr>
              <a:t>μέλισσαι</a:t>
            </a:r>
            <a:r>
              <a:rPr lang="el-GR" sz="1600" dirty="0">
                <a:latin typeface="Palatino Linotype" panose="02040502050505030304" pitchFamily="18" charset="0"/>
              </a:rPr>
              <a:t>,			</a:t>
            </a:r>
            <a:r>
              <a:rPr lang="el-GR" sz="1600" dirty="0" err="1">
                <a:effectLst/>
                <a:latin typeface="Palatino Linotype" panose="02040502050505030304" pitchFamily="18" charset="0"/>
                <a:ea typeface="Calibri" panose="020F0502020204030204" pitchFamily="34" charset="0"/>
              </a:rPr>
              <a:t>τοῦτο</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σαφῶς</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ἠχώ</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φησί</a:t>
            </a:r>
            <a:r>
              <a:rPr lang="el-GR" sz="1600" dirty="0">
                <a:effectLst/>
                <a:latin typeface="Palatino Linotype" panose="02040502050505030304" pitchFamily="18" charset="0"/>
                <a:ea typeface="Calibri" panose="020F0502020204030204" pitchFamily="34" charset="0"/>
              </a:rPr>
              <a:t> τις «</a:t>
            </a:r>
            <a:r>
              <a:rPr lang="el-GR" sz="1600" dirty="0" err="1">
                <a:effectLst/>
                <a:latin typeface="Palatino Linotype" panose="02040502050505030304" pitchFamily="18" charset="0"/>
                <a:ea typeface="Calibri" panose="020F0502020204030204" pitchFamily="34" charset="0"/>
              </a:rPr>
              <a:t>ἄλλος</a:t>
            </a:r>
            <a:r>
              <a:rPr lang="el-GR" sz="1600" dirty="0">
                <a:effectLst/>
                <a:latin typeface="Palatino Linotype" panose="02040502050505030304" pitchFamily="18" charset="0"/>
                <a:ea typeface="Calibri" panose="020F0502020204030204" pitchFamily="34" charset="0"/>
              </a:rPr>
              <a:t> </a:t>
            </a:r>
            <a:r>
              <a:rPr lang="el-GR" sz="1600" dirty="0" err="1">
                <a:effectLst/>
                <a:latin typeface="Palatino Linotype" panose="02040502050505030304" pitchFamily="18" charset="0"/>
                <a:ea typeface="Calibri" panose="020F0502020204030204" pitchFamily="34" charset="0"/>
              </a:rPr>
              <a:t>ἔχει</a:t>
            </a:r>
            <a:r>
              <a:rPr lang="el-GR" sz="1600" dirty="0">
                <a:effectLst/>
                <a:latin typeface="Palatino Linotype" panose="02040502050505030304" pitchFamily="18" charset="0"/>
                <a:ea typeface="Calibri" panose="020F0502020204030204" pitchFamily="34" charset="0"/>
              </a:rPr>
              <a:t>.»</a:t>
            </a:r>
            <a:endParaRPr lang="el-GR" sz="1600" dirty="0">
              <a:latin typeface="Palatino Linotype" panose="02040502050505030304" pitchFamily="18" charset="0"/>
            </a:endParaRPr>
          </a:p>
          <a:p>
            <a:pPr marL="0" indent="0">
              <a:buNone/>
            </a:pPr>
            <a:r>
              <a:rPr lang="el-GR" sz="1600" u="sng" dirty="0" err="1">
                <a:latin typeface="Palatino Linotype" panose="02040502050505030304" pitchFamily="18" charset="0"/>
              </a:rPr>
              <a:t>ἀλλ</a:t>
            </a:r>
            <a:r>
              <a:rPr lang="el-GR" sz="1600" u="sng" dirty="0">
                <a:latin typeface="Palatino Linotype" panose="02040502050505030304" pitchFamily="18" charset="0"/>
              </a:rPr>
              <a:t>᾽ </a:t>
            </a:r>
            <a:r>
              <a:rPr lang="el-GR" sz="1600" u="sng" dirty="0" err="1">
                <a:latin typeface="Palatino Linotype" panose="02040502050505030304" pitchFamily="18" charset="0"/>
              </a:rPr>
              <a:t>ἥτις</a:t>
            </a:r>
            <a:r>
              <a:rPr lang="el-GR" sz="1600" u="sng" dirty="0">
                <a:latin typeface="Palatino Linotype" panose="02040502050505030304" pitchFamily="18" charset="0"/>
              </a:rPr>
              <a:t> καθαρή τε </a:t>
            </a:r>
            <a:r>
              <a:rPr lang="el-GR" sz="1600" u="sng" dirty="0" err="1">
                <a:latin typeface="Palatino Linotype" panose="02040502050505030304" pitchFamily="18" charset="0"/>
              </a:rPr>
              <a:t>καὶ</a:t>
            </a:r>
            <a:r>
              <a:rPr lang="el-GR" sz="1600" u="sng" dirty="0">
                <a:latin typeface="Palatino Linotype" panose="02040502050505030304" pitchFamily="18" charset="0"/>
              </a:rPr>
              <a:t> </a:t>
            </a:r>
            <a:r>
              <a:rPr lang="el-GR" sz="1600" u="sng" dirty="0" err="1">
                <a:latin typeface="Palatino Linotype" panose="02040502050505030304" pitchFamily="18" charset="0"/>
              </a:rPr>
              <a:t>ἀχράαντος</a:t>
            </a:r>
            <a:r>
              <a:rPr lang="el-GR" sz="1600" u="sng" dirty="0">
                <a:latin typeface="Palatino Linotype" panose="02040502050505030304" pitchFamily="18" charset="0"/>
              </a:rPr>
              <a:t> </a:t>
            </a:r>
            <a:r>
              <a:rPr lang="el-GR" sz="1600" u="sng" dirty="0" err="1">
                <a:latin typeface="Palatino Linotype" panose="02040502050505030304" pitchFamily="18" charset="0"/>
              </a:rPr>
              <a:t>ἀνέρπει</a:t>
            </a:r>
            <a:r>
              <a:rPr lang="el-GR" sz="1600" dirty="0">
                <a:latin typeface="Palatino Linotype" panose="02040502050505030304" pitchFamily="18" charset="0"/>
              </a:rPr>
              <a:t>				</a:t>
            </a:r>
            <a:r>
              <a:rPr lang="el-GR" sz="1600" dirty="0">
                <a:effectLst/>
                <a:latin typeface="Palatino Linotype" panose="02040502050505030304" pitchFamily="18" charset="0"/>
                <a:ea typeface="Times New Roman" panose="02020603050405020304" pitchFamily="18" charset="0"/>
              </a:rPr>
              <a:t>Αντιπαθώ τις επικές σειρές, και οι δρόμοι</a:t>
            </a:r>
            <a:endParaRPr lang="el-GR" sz="1600" dirty="0">
              <a:latin typeface="Palatino Linotype" panose="02040502050505030304" pitchFamily="18" charset="0"/>
            </a:endParaRPr>
          </a:p>
          <a:p>
            <a:pPr marL="0" indent="0">
              <a:buNone/>
            </a:pPr>
            <a:r>
              <a:rPr lang="el-GR" sz="1600" u="sng" dirty="0" err="1">
                <a:latin typeface="Palatino Linotype" panose="02040502050505030304" pitchFamily="18" charset="0"/>
              </a:rPr>
              <a:t>πίδακος</a:t>
            </a:r>
            <a:r>
              <a:rPr lang="el-GR" sz="1600" u="sng" dirty="0">
                <a:latin typeface="Palatino Linotype" panose="02040502050505030304" pitchFamily="18" charset="0"/>
              </a:rPr>
              <a:t> </a:t>
            </a:r>
            <a:r>
              <a:rPr lang="el-GR" sz="1600" u="sng" dirty="0" err="1">
                <a:latin typeface="Palatino Linotype" panose="02040502050505030304" pitchFamily="18" charset="0"/>
              </a:rPr>
              <a:t>ἐξ</a:t>
            </a:r>
            <a:r>
              <a:rPr lang="el-GR" sz="1600" u="sng" dirty="0">
                <a:latin typeface="Palatino Linotype" panose="02040502050505030304" pitchFamily="18" charset="0"/>
              </a:rPr>
              <a:t> </a:t>
            </a:r>
            <a:r>
              <a:rPr lang="el-GR" sz="1600" u="sng" dirty="0" err="1">
                <a:latin typeface="Palatino Linotype" panose="02040502050505030304" pitchFamily="18" charset="0"/>
              </a:rPr>
              <a:t>ἱερῆς</a:t>
            </a:r>
            <a:r>
              <a:rPr lang="el-GR" sz="1600" u="sng" dirty="0">
                <a:latin typeface="Palatino Linotype" panose="02040502050505030304" pitchFamily="18" charset="0"/>
              </a:rPr>
              <a:t> </a:t>
            </a:r>
            <a:r>
              <a:rPr lang="el-GR" sz="1600" u="sng" dirty="0" err="1">
                <a:latin typeface="Palatino Linotype" panose="02040502050505030304" pitchFamily="18" charset="0"/>
              </a:rPr>
              <a:t>ὀλίγη</a:t>
            </a:r>
            <a:r>
              <a:rPr lang="el-GR" sz="1600" u="sng" dirty="0">
                <a:latin typeface="Palatino Linotype" panose="02040502050505030304" pitchFamily="18" charset="0"/>
              </a:rPr>
              <a:t> </a:t>
            </a:r>
            <a:r>
              <a:rPr lang="el-GR" sz="1600" u="sng" dirty="0" err="1">
                <a:latin typeface="Palatino Linotype" panose="02040502050505030304" pitchFamily="18" charset="0"/>
              </a:rPr>
              <a:t>λιβὰς</a:t>
            </a:r>
            <a:r>
              <a:rPr lang="el-GR" sz="1600" u="sng" dirty="0">
                <a:latin typeface="Palatino Linotype" panose="02040502050505030304" pitchFamily="18" charset="0"/>
              </a:rPr>
              <a:t> </a:t>
            </a:r>
            <a:r>
              <a:rPr lang="el-GR" sz="1600" u="sng" dirty="0" err="1">
                <a:latin typeface="Palatino Linotype" panose="02040502050505030304" pitchFamily="18" charset="0"/>
              </a:rPr>
              <a:t>ἄκρον</a:t>
            </a:r>
            <a:r>
              <a:rPr lang="el-GR" sz="1600" u="sng" dirty="0">
                <a:latin typeface="Palatino Linotype" panose="02040502050505030304" pitchFamily="18" charset="0"/>
              </a:rPr>
              <a:t> </a:t>
            </a:r>
            <a:r>
              <a:rPr lang="el-GR" sz="1600" u="sng" dirty="0" err="1">
                <a:latin typeface="Palatino Linotype" panose="02040502050505030304" pitchFamily="18" charset="0"/>
              </a:rPr>
              <a:t>ἄωτον</a:t>
            </a:r>
            <a:r>
              <a:rPr lang="el-GR" sz="1600" u="sng" dirty="0">
                <a:latin typeface="Palatino Linotype" panose="02040502050505030304" pitchFamily="18" charset="0"/>
              </a:rPr>
              <a:t>.»</a:t>
            </a:r>
            <a:r>
              <a:rPr lang="el-GR" sz="1600" dirty="0">
                <a:latin typeface="Palatino Linotype" panose="02040502050505030304" pitchFamily="18" charset="0"/>
              </a:rPr>
              <a:t>				</a:t>
            </a:r>
            <a:r>
              <a:rPr lang="el-GR" sz="1600" dirty="0">
                <a:effectLst/>
                <a:latin typeface="Palatino Linotype" panose="02040502050505030304" pitchFamily="18" charset="0"/>
                <a:ea typeface="Times New Roman" panose="02020603050405020304" pitchFamily="18" charset="0"/>
              </a:rPr>
              <a:t>όπου πλήθη πάνε κι έρχονται δεν μου αρέσουν.</a:t>
            </a:r>
            <a:endParaRPr lang="el-GR" sz="1600" dirty="0">
              <a:latin typeface="Palatino Linotype" panose="02040502050505030304" pitchFamily="18" charset="0"/>
            </a:endParaRPr>
          </a:p>
          <a:p>
            <a:pPr marL="0" indent="0">
              <a:buNone/>
            </a:pPr>
            <a:r>
              <a:rPr lang="el-GR" sz="1600" dirty="0">
                <a:latin typeface="Palatino Linotype" panose="02040502050505030304" pitchFamily="18" charset="0"/>
              </a:rPr>
              <a:t>Ο Φθόνος στου Απόλλωνα τ᾽ αυτιά είπε κρυφά:				</a:t>
            </a:r>
            <a:r>
              <a:rPr lang="el-GR" sz="1600" dirty="0">
                <a:effectLst/>
                <a:latin typeface="Palatino Linotype" panose="02040502050505030304" pitchFamily="18" charset="0"/>
                <a:ea typeface="Times New Roman" panose="02020603050405020304" pitchFamily="18" charset="0"/>
              </a:rPr>
              <a:t>Μισώ και τον ωραίο με τους χιλιάδες θαυμαστές· από δημόσια</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«Δε συμπαθώ τον ποιητή που δεν υμνεί τόσα πολλά</a:t>
            </a:r>
            <a:r>
              <a:rPr lang="el-GR" sz="1600" dirty="0">
                <a:latin typeface="Palatino Linotype" panose="02040502050505030304" pitchFamily="18" charset="0"/>
              </a:rPr>
              <a:t>			πηγή </a:t>
            </a:r>
            <a:r>
              <a:rPr lang="el-GR" sz="1600" dirty="0">
                <a:effectLst/>
                <a:latin typeface="Palatino Linotype" panose="02040502050505030304" pitchFamily="18" charset="0"/>
                <a:ea typeface="Times New Roman" panose="02020603050405020304" pitchFamily="18" charset="0"/>
              </a:rPr>
              <a:t>δεν πίνω. Σιχαίνομαι όλα τα κοινά και τα κοινόχρηστα.</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όσα κι ο πόντος»</a:t>
            </a:r>
            <a:r>
              <a:rPr lang="el-GR" sz="1600" dirty="0">
                <a:latin typeface="Palatino Linotype" panose="02040502050505030304" pitchFamily="18" charset="0"/>
              </a:rPr>
              <a:t>.										</a:t>
            </a:r>
            <a:r>
              <a:rPr lang="el-GR" sz="1600" dirty="0">
                <a:effectLst/>
                <a:latin typeface="Palatino Linotype" panose="02040502050505030304" pitchFamily="18" charset="0"/>
                <a:ea typeface="Times New Roman" panose="02020603050405020304" pitchFamily="18" charset="0"/>
              </a:rPr>
              <a:t>Ωραίος είσαι </a:t>
            </a:r>
            <a:r>
              <a:rPr lang="el-GR" sz="1600" dirty="0" err="1">
                <a:effectLst/>
                <a:latin typeface="Palatino Linotype" panose="02040502050505030304" pitchFamily="18" charset="0"/>
                <a:ea typeface="Times New Roman" panose="02020603050405020304" pitchFamily="18" charset="0"/>
              </a:rPr>
              <a:t>Λυσανία</a:t>
            </a:r>
            <a:r>
              <a:rPr lang="el-GR" sz="1600" dirty="0">
                <a:effectLst/>
                <a:latin typeface="Palatino Linotype" panose="02040502050505030304" pitchFamily="18" charset="0"/>
                <a:ea typeface="Times New Roman" panose="02020603050405020304" pitchFamily="18" charset="0"/>
              </a:rPr>
              <a:t> κι εσύ, ναι ωραίος! Και όμως, πριν</a:t>
            </a:r>
            <a:endParaRPr lang="el-GR" sz="1600" dirty="0">
              <a:latin typeface="Palatino Linotype" panose="02040502050505030304" pitchFamily="18" charset="0"/>
            </a:endParaRPr>
          </a:p>
          <a:p>
            <a:pPr marL="0" indent="0">
              <a:buNone/>
            </a:pPr>
            <a:r>
              <a:rPr lang="el-GR" sz="1600" dirty="0">
                <a:latin typeface="Palatino Linotype" panose="02040502050505030304" pitchFamily="18" charset="0"/>
              </a:rPr>
              <a:t>Το </a:t>
            </a:r>
            <a:r>
              <a:rPr lang="el-GR" sz="1600" dirty="0" err="1">
                <a:latin typeface="Palatino Linotype" panose="02040502050505030304" pitchFamily="18" charset="0"/>
              </a:rPr>
              <a:t>Φθόνον</a:t>
            </a:r>
            <a:r>
              <a:rPr lang="el-GR" sz="1600" dirty="0">
                <a:latin typeface="Palatino Linotype" panose="02040502050505030304" pitchFamily="18" charset="0"/>
              </a:rPr>
              <a:t> ο Απόλλωνας έσπρωξε με το πόδι, κι είπε:		</a:t>
            </a:r>
            <a:r>
              <a:rPr lang="el-GR" sz="1600" dirty="0">
                <a:effectLst/>
                <a:latin typeface="Palatino Linotype" panose="02040502050505030304" pitchFamily="18" charset="0"/>
                <a:ea typeface="Times New Roman" panose="02020603050405020304" pitchFamily="18" charset="0"/>
              </a:rPr>
              <a:t>προλάβω να το πω</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«Του </a:t>
            </a:r>
            <a:r>
              <a:rPr lang="el-GR" sz="1600" u="sng" dirty="0" err="1">
                <a:latin typeface="Palatino Linotype" panose="02040502050505030304" pitchFamily="18" charset="0"/>
              </a:rPr>
              <a:t>Ασσύριου</a:t>
            </a:r>
            <a:r>
              <a:rPr lang="el-GR" sz="1600" u="sng" dirty="0">
                <a:latin typeface="Palatino Linotype" panose="02040502050505030304" pitchFamily="18" charset="0"/>
              </a:rPr>
              <a:t> ποταμού είναι μέγα το ρεύμα, μα το πιο πολύ</a:t>
            </a:r>
            <a:r>
              <a:rPr lang="el-GR" sz="1600" dirty="0">
                <a:latin typeface="Palatino Linotype" panose="02040502050505030304" pitchFamily="18" charset="0"/>
              </a:rPr>
              <a:t>	</a:t>
            </a:r>
            <a:r>
              <a:rPr lang="en-GB" sz="1600" dirty="0" err="1">
                <a:effectLst/>
                <a:latin typeface="Palatino Linotype" panose="02040502050505030304" pitchFamily="18" charset="0"/>
                <a:ea typeface="Calibri" panose="020F0502020204030204" pitchFamily="34" charset="0"/>
              </a:rPr>
              <a:t>κά</a:t>
            </a:r>
            <a:r>
              <a:rPr lang="en-GB" sz="1600" dirty="0">
                <a:effectLst/>
                <a:latin typeface="Palatino Linotype" panose="02040502050505030304" pitchFamily="18" charset="0"/>
                <a:ea typeface="Calibri" panose="020F0502020204030204" pitchFamily="34" charset="0"/>
              </a:rPr>
              <a:t>ποιος αντίλαλος μου λέει ότι σε έχει</a:t>
            </a:r>
            <a:r>
              <a:rPr lang="el-GR"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άλλος</a:t>
            </a:r>
            <a:r>
              <a:rPr lang="en-GB"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κι</a:t>
            </a:r>
            <a:r>
              <a:rPr lang="en-GB"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όχι</a:t>
            </a:r>
            <a:r>
              <a:rPr lang="en-GB" sz="1600" dirty="0">
                <a:effectLst/>
                <a:latin typeface="Palatino Linotype" panose="02040502050505030304" pitchFamily="18" charset="0"/>
                <a:ea typeface="Calibri" panose="020F0502020204030204" pitchFamily="34" charset="0"/>
              </a:rPr>
              <a:t> </a:t>
            </a:r>
            <a:r>
              <a:rPr lang="en-GB" sz="1600" dirty="0" err="1">
                <a:effectLst/>
                <a:latin typeface="Palatino Linotype" panose="02040502050505030304" pitchFamily="18" charset="0"/>
                <a:ea typeface="Calibri" panose="020F0502020204030204" pitchFamily="34" charset="0"/>
              </a:rPr>
              <a:t>εγώ</a:t>
            </a:r>
            <a:r>
              <a:rPr lang="en-GB" sz="1600" dirty="0">
                <a:effectLst/>
                <a:latin typeface="Palatino Linotype" panose="02040502050505030304" pitchFamily="18" charset="0"/>
                <a:ea typeface="Calibri" panose="020F0502020204030204" pitchFamily="34" charset="0"/>
              </a:rPr>
              <a:t>. </a:t>
            </a:r>
            <a:endParaRPr lang="el-GR" sz="1600" dirty="0">
              <a:latin typeface="Palatino Linotype" panose="02040502050505030304" pitchFamily="18" charset="0"/>
            </a:endParaRPr>
          </a:p>
          <a:p>
            <a:pPr marL="0" indent="0">
              <a:buNone/>
            </a:pPr>
            <a:r>
              <a:rPr lang="el-GR" sz="1600" u="sng" dirty="0">
                <a:latin typeface="Palatino Linotype" panose="02040502050505030304" pitchFamily="18" charset="0"/>
              </a:rPr>
              <a:t>βρωμιές της γης και συρφετό τραβά από ακαθαρσίες στα νερά του.</a:t>
            </a:r>
          </a:p>
          <a:p>
            <a:pPr marL="0" indent="0">
              <a:buNone/>
            </a:pPr>
            <a:r>
              <a:rPr lang="el-GR" sz="1600" dirty="0">
                <a:latin typeface="Palatino Linotype" panose="02040502050505030304" pitchFamily="18" charset="0"/>
              </a:rPr>
              <a:t>Για τη </a:t>
            </a:r>
            <a:r>
              <a:rPr lang="el-GR" sz="1600" dirty="0" err="1">
                <a:latin typeface="Palatino Linotype" panose="02040502050505030304" pitchFamily="18" charset="0"/>
              </a:rPr>
              <a:t>Δηώ</a:t>
            </a:r>
            <a:r>
              <a:rPr lang="el-GR" sz="1600" dirty="0">
                <a:latin typeface="Palatino Linotype" panose="02040502050505030304" pitchFamily="18" charset="0"/>
              </a:rPr>
              <a:t> όμως οι μέλισσες δε φέρνουνε νερό </a:t>
            </a:r>
            <a:r>
              <a:rPr lang="el-GR" sz="1600" dirty="0" err="1">
                <a:latin typeface="Palatino Linotype" panose="02040502050505030304" pitchFamily="18" charset="0"/>
              </a:rPr>
              <a:t>απ</a:t>
            </a:r>
            <a:r>
              <a:rPr lang="el-GR" sz="1600" dirty="0">
                <a:latin typeface="Palatino Linotype" panose="02040502050505030304" pitchFamily="18" charset="0"/>
              </a:rPr>
              <a:t>᾽ όπου να ᾽ναι,</a:t>
            </a:r>
          </a:p>
          <a:p>
            <a:pPr marL="0" indent="0">
              <a:buNone/>
            </a:pPr>
            <a:r>
              <a:rPr lang="el-GR" sz="1600" u="sng" dirty="0">
                <a:latin typeface="Palatino Linotype" panose="02040502050505030304" pitchFamily="18" charset="0"/>
              </a:rPr>
              <a:t>αλλά λίγες σταγόνες που αναβλύζουν καθαρές και άχραντες</a:t>
            </a:r>
          </a:p>
          <a:p>
            <a:pPr marL="0" indent="0">
              <a:buNone/>
            </a:pPr>
            <a:r>
              <a:rPr lang="el-GR" sz="1600" u="sng" dirty="0">
                <a:latin typeface="Palatino Linotype" panose="02040502050505030304" pitchFamily="18" charset="0"/>
              </a:rPr>
              <a:t>από ιερή πηγή — νεράκι πεντακάθαρο».</a:t>
            </a:r>
          </a:p>
          <a:p>
            <a:pPr marL="0" indent="0" algn="r">
              <a:buNone/>
            </a:pPr>
            <a:r>
              <a:rPr lang="el-GR" sz="1600" dirty="0">
                <a:latin typeface="Palatino Linotype" panose="02040502050505030304" pitchFamily="18" charset="0"/>
              </a:rPr>
              <a:t>Μτφ. Θ.Δ. </a:t>
            </a:r>
            <a:r>
              <a:rPr lang="el-GR" sz="1600" dirty="0" err="1">
                <a:latin typeface="Palatino Linotype" panose="02040502050505030304" pitchFamily="18" charset="0"/>
              </a:rPr>
              <a:t>Παπαγγελή</a:t>
            </a:r>
            <a:endParaRPr lang="el-GR" sz="1600" dirty="0">
              <a:latin typeface="Palatino Linotype" panose="02040502050505030304" pitchFamily="18" charset="0"/>
            </a:endParaRPr>
          </a:p>
        </p:txBody>
      </p:sp>
    </p:spTree>
    <p:extLst>
      <p:ext uri="{BB962C8B-B14F-4D97-AF65-F5344CB8AC3E}">
        <p14:creationId xmlns:p14="http://schemas.microsoft.com/office/powerpoint/2010/main" val="23102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F9D03E-FC2D-44A7-B40E-E7D950E2CCA8}"/>
              </a:ext>
            </a:extLst>
          </p:cNvPr>
          <p:cNvSpPr>
            <a:spLocks noGrp="1"/>
          </p:cNvSpPr>
          <p:nvPr>
            <p:ph idx="1"/>
          </p:nvPr>
        </p:nvSpPr>
        <p:spPr>
          <a:xfrm>
            <a:off x="0" y="0"/>
            <a:ext cx="12064181" cy="6858000"/>
          </a:xfrm>
        </p:spPr>
        <p:txBody>
          <a:bodyPr>
            <a:normAutofit/>
          </a:bodyPr>
          <a:lstStyle/>
          <a:p>
            <a:pPr marL="0" indent="0" algn="just">
              <a:buNone/>
            </a:pPr>
            <a:r>
              <a:rPr lang="el-GR" dirty="0">
                <a:latin typeface="Palatino Linotype" panose="02040502050505030304" pitchFamily="18" charset="0"/>
              </a:rPr>
              <a:t>Νεωτερική Ποίηση-</a:t>
            </a:r>
            <a:r>
              <a:rPr lang="en-GB" i="1" dirty="0" err="1">
                <a:latin typeface="Palatino Linotype" panose="02040502050505030304" pitchFamily="18" charset="0"/>
              </a:rPr>
              <a:t>Poetae</a:t>
            </a:r>
            <a:r>
              <a:rPr lang="en-GB" i="1" dirty="0">
                <a:latin typeface="Palatino Linotype" panose="02040502050505030304" pitchFamily="18" charset="0"/>
              </a:rPr>
              <a:t> Novi</a:t>
            </a:r>
          </a:p>
          <a:p>
            <a:pPr marL="0" indent="0" algn="just">
              <a:buNone/>
            </a:pPr>
            <a:endParaRPr lang="en-GB" i="1" dirty="0">
              <a:latin typeface="Palatino Linotype" panose="02040502050505030304" pitchFamily="18" charset="0"/>
            </a:endParaRPr>
          </a:p>
          <a:p>
            <a:pPr algn="just"/>
            <a:r>
              <a:rPr lang="el-GR" sz="1800" dirty="0" err="1">
                <a:latin typeface="Palatino Linotype" panose="02040502050505030304" pitchFamily="18" charset="0"/>
              </a:rPr>
              <a:t>Παρθένιος</a:t>
            </a:r>
            <a:r>
              <a:rPr lang="el-GR" sz="1800" dirty="0">
                <a:latin typeface="Palatino Linotype" panose="02040502050505030304" pitchFamily="18" charset="0"/>
              </a:rPr>
              <a:t>: ο «τελευταίος» ελληνιστικός ποιητής αιχμάλωτος στη Ρώμη κατά τον 1</a:t>
            </a:r>
            <a:r>
              <a:rPr lang="el-GR" sz="1800" baseline="30000" dirty="0">
                <a:latin typeface="Palatino Linotype" panose="02040502050505030304" pitchFamily="18" charset="0"/>
              </a:rPr>
              <a:t>ο</a:t>
            </a:r>
            <a:r>
              <a:rPr lang="el-GR" sz="1800" dirty="0">
                <a:latin typeface="Palatino Linotype" panose="02040502050505030304" pitchFamily="18" charset="0"/>
              </a:rPr>
              <a:t> αιώνα π.Χ.</a:t>
            </a:r>
          </a:p>
          <a:p>
            <a:pPr algn="just"/>
            <a:r>
              <a:rPr lang="el-GR" sz="1800" dirty="0">
                <a:latin typeface="Palatino Linotype" panose="02040502050505030304" pitchFamily="18" charset="0"/>
              </a:rPr>
              <a:t>«μεταφυτεύει» τον σπόρο της ελληνιστικής ποίησης και ποιητικής στο ιταλικό έδαφος</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γύρω στο 60-40 π.Χ. συναντούμε για πρώτη φορά μια οργανωμένη και συμπαγή ομάδα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ομοφρονούντων</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νέων ποιητών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Κάτουλλος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 που συνειδητά και προγραμματικά στρέφονται προς την ελληνιστική ποίηση και ενστερνίζονται την ιδεολογία της και ιδιαίτερα αυτή των ποιητών-κριτικών της Αλεξάνδρειας (Καλλίμαχος)</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ο</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Κικέρωνας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αποκαλεί ειρωνικά αυτούς τους ποιητές «οι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Νεώτεροι</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Poetae</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Novi</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και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Cantores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Euphorionis</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οι οποίοι περιφρονούν το μεγάλο και εθνικό τους ποιητή, τον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Έννιο</a:t>
            </a:r>
            <a:endParaRPr lang="el-GR"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η</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latin typeface="Palatino Linotype" panose="02040502050505030304" pitchFamily="18" charset="0"/>
                <a:ea typeface="Calibri" panose="020F0502020204030204" pitchFamily="34" charset="0"/>
                <a:cs typeface="Times New Roman" panose="02020603050405020304" pitchFamily="18" charset="0"/>
              </a:rPr>
              <a:t>επική ποίηση του σεβαστού ποιητή </a:t>
            </a:r>
            <a:r>
              <a:rPr lang="el-GR" sz="1800" dirty="0" err="1">
                <a:latin typeface="Palatino Linotype" panose="02040502050505030304" pitchFamily="18" charset="0"/>
                <a:ea typeface="Calibri" panose="020F0502020204030204" pitchFamily="34" charset="0"/>
                <a:cs typeface="Times New Roman" panose="02020603050405020304" pitchFamily="18" charset="0"/>
              </a:rPr>
              <a:t>Ε</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ννίου</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και η σχετική επική παράδοση δεν θεωρείται πηγή ποιητικής έμπνευσης για τους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Νεωτέρους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και έχει πια μετατραπεί σε πόλο αντιπαράθεσης</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προτιμούν και υιοθετούν μικρές φόρμες, ερωτική θεματολογία, παιγνιώδες, ειρωνικό και μάλιστα συχνά αυτό-ειρωνικό και ανατρεπτικό ύφος</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η ματιά τους είναι πάντα άγρυπνη, διεισδυτική, έξυπνη, </a:t>
            </a:r>
            <a:r>
              <a:rPr lang="el-GR" sz="1800" dirty="0" err="1">
                <a:latin typeface="Palatino Linotype" panose="02040502050505030304" pitchFamily="18" charset="0"/>
                <a:ea typeface="Calibri" panose="020F0502020204030204" pitchFamily="34" charset="0"/>
                <a:cs typeface="Times New Roman" panose="02020603050405020304" pitchFamily="18" charset="0"/>
              </a:rPr>
              <a:t>λεπτολόγα</a:t>
            </a:r>
            <a:r>
              <a:rPr lang="el-GR" sz="1800" dirty="0">
                <a:latin typeface="Palatino Linotype" panose="02040502050505030304" pitchFamily="18" charset="0"/>
                <a:ea typeface="Calibri" panose="020F0502020204030204" pitchFamily="34" charset="0"/>
                <a:cs typeface="Times New Roman" panose="02020603050405020304" pitchFamily="18" charset="0"/>
              </a:rPr>
              <a:t> και πειρακτική ενώ για πρώτη φορά ίσως δοκιμάζονται και μάλιστα με επιτυχία όλα τα ελληνικά λυρικά μέτρα</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έχουμε τουλάχιστον από τον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Κάτουλλο</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μια πολυπληθή ομάδα ερωτικών ποιημάτων που αναφέρονται αποκλειστικά σε ένα και το ίδιο πρόσωπο, μια ιδέα που θα υιοθετήσουν και θα αναπτύξουν αργότερα οι κατοπινοί ελεγειακοί ποιητές (πρόδρομος της ρωμαϊκής ερωτικής ελεγείας)</a:t>
            </a:r>
            <a:endParaRPr lang="el-GR" sz="1800" dirty="0">
              <a:latin typeface="Palatino Linotype" panose="02040502050505030304" pitchFamily="18" charset="0"/>
              <a:ea typeface="Calibri" panose="020F0502020204030204" pitchFamily="34" charset="0"/>
              <a:cs typeface="Times New Roman" panose="02020603050405020304" pitchFamily="18" charset="0"/>
            </a:endParaRPr>
          </a:p>
          <a:p>
            <a:pPr algn="just"/>
            <a:endParaRPr lang="el-GR" sz="1800" dirty="0">
              <a:latin typeface="Palatino Linotype" panose="02040502050505030304" pitchFamily="18" charset="0"/>
              <a:ea typeface="Calibri" panose="020F0502020204030204" pitchFamily="34" charset="0"/>
              <a:cs typeface="Times New Roman" panose="02020603050405020304" pitchFamily="18" charset="0"/>
            </a:endParaRPr>
          </a:p>
          <a:p>
            <a:pPr algn="just"/>
            <a:endParaRPr lang="el-GR" sz="1800" dirty="0">
              <a:latin typeface="Palatino Linotype" panose="02040502050505030304" pitchFamily="18" charset="0"/>
            </a:endParaRPr>
          </a:p>
          <a:p>
            <a:pPr algn="just"/>
            <a:endParaRPr lang="en-GB" sz="1800" dirty="0">
              <a:latin typeface="Palatino Linotype" panose="02040502050505030304" pitchFamily="18" charset="0"/>
            </a:endParaRPr>
          </a:p>
          <a:p>
            <a:pPr marL="0" indent="0" algn="just">
              <a:buNone/>
            </a:pPr>
            <a:endParaRPr lang="el-GR" i="1" dirty="0">
              <a:latin typeface="Palatino Linotype" panose="02040502050505030304" pitchFamily="18" charset="0"/>
            </a:endParaRPr>
          </a:p>
        </p:txBody>
      </p:sp>
    </p:spTree>
    <p:extLst>
      <p:ext uri="{BB962C8B-B14F-4D97-AF65-F5344CB8AC3E}">
        <p14:creationId xmlns:p14="http://schemas.microsoft.com/office/powerpoint/2010/main" val="264976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E8DD6FA-6976-4982-BAFA-D775812DFD59}"/>
              </a:ext>
            </a:extLst>
          </p:cNvPr>
          <p:cNvSpPr>
            <a:spLocks noGrp="1"/>
          </p:cNvSpPr>
          <p:nvPr>
            <p:ph idx="1"/>
          </p:nvPr>
        </p:nvSpPr>
        <p:spPr>
          <a:xfrm>
            <a:off x="0" y="0"/>
            <a:ext cx="12192000" cy="6858000"/>
          </a:xfrm>
        </p:spPr>
        <p:txBody>
          <a:bodyPr>
            <a:normAutofit fontScale="92500" lnSpcReduction="20000"/>
          </a:bodyPr>
          <a:lstStyle/>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καλλιεργείται συστηματικά το επίγραμμα καθώς μέχρι τότε είχε αναπτυχθεί σχεδόν ερασιτεχνικά</a:t>
            </a:r>
            <a:endParaRPr lang="el-GR" sz="1800"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υιοθετούν την καθομιλουμένη ως γλώσσα της ποίησής τους με ιδιαίτερο χαρακτηριστικό αυτής της γλώσσας τα άφθονα υποκοριστικά</a:t>
            </a:r>
          </a:p>
          <a:p>
            <a:pPr algn="just"/>
            <a:r>
              <a:rPr lang="el-GR" sz="1800" dirty="0">
                <a:latin typeface="Palatino Linotype" panose="02040502050505030304" pitchFamily="18" charset="0"/>
                <a:ea typeface="Calibri" panose="020F0502020204030204" pitchFamily="34" charset="0"/>
                <a:cs typeface="Times New Roman" panose="02020603050405020304" pitchFamily="18" charset="0"/>
              </a:rPr>
              <a:t>πίσω από όλα τα παραπάνω</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κρύβεται ο ποιητικός μόχθος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labor</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το ξενύχτι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lucurbatio</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και η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καταλεπτολόγηση</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που αποκαλύπτουν τη Νεωτερική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doctrina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του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Κάτουλλου</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που σημαίνει γνώση και εμπέδωση της ελληνικής και λατινικής λογοτεχνικής παράδοσης </a:t>
            </a:r>
          </a:p>
          <a:p>
            <a:pPr algn="just"/>
            <a:r>
              <a:rPr lang="el-GR" sz="1800" dirty="0">
                <a:latin typeface="Palatino Linotype" panose="02040502050505030304" pitchFamily="18" charset="0"/>
                <a:cs typeface="Times New Roman" panose="02020603050405020304" pitchFamily="18" charset="0"/>
              </a:rPr>
              <a:t>πρόκειται για</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ποιητές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pii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και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doct</a:t>
            </a:r>
            <a:r>
              <a:rPr lang="en-GB" sz="1800" i="1" dirty="0">
                <a:latin typeface="Palatino Linotype" panose="02040502050505030304" pitchFamily="18" charset="0"/>
                <a:ea typeface="Calibri" panose="020F0502020204030204" pitchFamily="34" charset="0"/>
                <a:cs typeface="Times New Roman" panose="02020603050405020304" pitchFamily="18" charset="0"/>
              </a:rPr>
              <a:t>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που διαθέτουν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doctrina</a:t>
            </a:r>
            <a:r>
              <a:rPr lang="el-GR" sz="1800" i="1" dirty="0">
                <a:effectLst/>
                <a:latin typeface="Palatino Linotype" panose="02040502050505030304" pitchFamily="18" charset="0"/>
                <a:ea typeface="Calibri" panose="020F0502020204030204" pitchFamily="34" charset="0"/>
                <a:cs typeface="Times New Roman" panose="02020603050405020304" pitchFamily="18" charset="0"/>
              </a:rPr>
              <a:t>,</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δηλαδή σοφία και πολυμάθεια για να μπορέσουν να δημιουργήσουν ένα ποίημα που είναι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laboriosum</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και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vigilatum</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στηριζόμενοι στις θεμελιακές αρχές της </a:t>
            </a:r>
            <a:r>
              <a:rPr lang="el-GR" sz="1800" dirty="0" err="1">
                <a:effectLst/>
                <a:latin typeface="Palatino Linotype" panose="02040502050505030304" pitchFamily="18" charset="0"/>
                <a:ea typeface="Calibri" panose="020F0502020204030204" pitchFamily="34" charset="0"/>
                <a:cs typeface="Times New Roman" panose="02020603050405020304" pitchFamily="18" charset="0"/>
              </a:rPr>
              <a:t>ολιγοστιχίας</a:t>
            </a:r>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 της λεπτότητας, της ποικιλίας και του «πόνου»</a:t>
            </a:r>
          </a:p>
          <a:p>
            <a:pPr algn="just"/>
            <a:r>
              <a:rPr lang="el-GR" sz="1800" dirty="0">
                <a:effectLst/>
                <a:latin typeface="Palatino Linotype" panose="02040502050505030304" pitchFamily="18" charset="0"/>
                <a:ea typeface="Calibri" panose="020F0502020204030204" pitchFamily="34" charset="0"/>
                <a:cs typeface="Times New Roman" panose="02020603050405020304" pitchFamily="18" charset="0"/>
              </a:rPr>
              <a:t>η διακειμενικότητα λειτουργεί όχι μόνο ως οντολογική παράμετρο της ποίησης αλλά και ως συνειδητός καταλύτης της ποιητικής πράξης, καθώς τα κείμενα τους τείνουν να επισύρουν την προσοχή στις λογοτεχνικές πηγές τους</a:t>
            </a:r>
          </a:p>
          <a:p>
            <a:pPr marL="0" indent="0" algn="just">
              <a:buNone/>
            </a:pPr>
            <a:r>
              <a:rPr lang="it-IT" sz="1800" dirty="0">
                <a:latin typeface="Palatino Linotype" panose="02040502050505030304" pitchFamily="18" charset="0"/>
                <a:cs typeface="Times New Roman" panose="02020603050405020304" pitchFamily="18" charset="0"/>
              </a:rPr>
              <a:t>Cat. 1</a:t>
            </a:r>
          </a:p>
          <a:p>
            <a:pPr marL="0" indent="0" algn="just">
              <a:buNone/>
            </a:pPr>
            <a:r>
              <a:rPr lang="it-IT" sz="1800" dirty="0">
                <a:latin typeface="Palatino Linotype" panose="02040502050505030304" pitchFamily="18" charset="0"/>
                <a:cs typeface="Times New Roman" panose="02020603050405020304" pitchFamily="18" charset="0"/>
              </a:rPr>
              <a:t>Cui dono lepidum novum libellum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Σε ποιόν δωρίζω αυτό εδώ το κομψό, καινούριο βιβλιαράκι,</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arido modo pumice expolitum?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που μόλις πρόσφατα έχει γυαλιστεί με ξερή ελαφρόπετρα;</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Corneli, tibi: namque tu solebas </a:t>
            </a:r>
            <a:r>
              <a:rPr lang="el-GR" sz="1800" dirty="0">
                <a:latin typeface="Palatino Linotype" panose="02040502050505030304" pitchFamily="18" charset="0"/>
                <a:cs typeface="Times New Roman" panose="02020603050405020304" pitchFamily="18" charset="0"/>
              </a:rPr>
              <a:t>			</a:t>
            </a:r>
            <a:r>
              <a:rPr lang="el-GR" sz="1800" dirty="0" err="1">
                <a:effectLst/>
                <a:latin typeface="Palatino Linotype" panose="02040502050505030304" pitchFamily="18" charset="0"/>
                <a:ea typeface="Calibri" panose="020F0502020204030204" pitchFamily="34" charset="0"/>
              </a:rPr>
              <a:t>Κορνήλιε</a:t>
            </a:r>
            <a:r>
              <a:rPr lang="el-GR" sz="1800" dirty="0">
                <a:effectLst/>
                <a:latin typeface="Palatino Linotype" panose="02040502050505030304" pitchFamily="18" charset="0"/>
                <a:ea typeface="Calibri" panose="020F0502020204030204" pitchFamily="34" charset="0"/>
              </a:rPr>
              <a:t>, σε σένα∙ διότι εσύ συνήθιζες</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meas esse aliquid putare nugas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να πιστεύεις ότι τα στιχάκια μου έχουν κάποια αξία,</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iam tum, [cum ausus es unus Italorum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και μάλιστα όταν εσύ (ο ένας ανάμεσα στους Ιταλούς) τόλμησες</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omne aevum tribus explicare chartis,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να ξετυλίξεις ολόκληρο το παρελθόν σε τρεις κυλίνδρους,</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doctis, Iuppiter, et laboriosis].</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περισπούδαστους, μα τον Δία, και πολυδουλεμένους.</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quare habe tibi quidquid hoc libelli,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Πάρε λοιπόν αυτό το βιβλιαράκι ό,τι κι αν είναι</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[qualecumque est]; quod, o patrona virgo, </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και ό,τι και αν αξίζει· και μακάρι, προστάτιδά μου παρθένα,</a:t>
            </a:r>
            <a:endParaRPr lang="it-IT" sz="1800" dirty="0">
              <a:latin typeface="Palatino Linotype" panose="02040502050505030304" pitchFamily="18" charset="0"/>
              <a:cs typeface="Times New Roman" panose="02020603050405020304" pitchFamily="18" charset="0"/>
            </a:endParaRPr>
          </a:p>
          <a:p>
            <a:pPr marL="0" indent="0" algn="just">
              <a:buNone/>
            </a:pPr>
            <a:r>
              <a:rPr lang="it-IT" sz="1800" dirty="0">
                <a:latin typeface="Palatino Linotype" panose="02040502050505030304" pitchFamily="18" charset="0"/>
                <a:cs typeface="Times New Roman" panose="02020603050405020304" pitchFamily="18" charset="0"/>
              </a:rPr>
              <a:t>plus uno maneat perenne saeclo.</a:t>
            </a:r>
            <a:r>
              <a:rPr lang="el-GR" sz="1800" dirty="0">
                <a:latin typeface="Palatino Linotype" panose="02040502050505030304" pitchFamily="18" charset="0"/>
                <a:cs typeface="Times New Roman" panose="02020603050405020304" pitchFamily="18" charset="0"/>
              </a:rPr>
              <a:t>			</a:t>
            </a:r>
            <a:r>
              <a:rPr lang="el-GR" sz="1800" dirty="0">
                <a:effectLst/>
                <a:latin typeface="Palatino Linotype" panose="02040502050505030304" pitchFamily="18" charset="0"/>
                <a:ea typeface="Calibri" panose="020F0502020204030204" pitchFamily="34" charset="0"/>
              </a:rPr>
              <a:t>να κρατήσει περισσότερο από μια γενιά</a:t>
            </a:r>
          </a:p>
          <a:p>
            <a:pPr marL="0" indent="0" algn="just">
              <a:buNone/>
            </a:pPr>
            <a:endParaRPr lang="it-IT" sz="1800" dirty="0">
              <a:latin typeface="Palatino Linotype" panose="02040502050505030304" pitchFamily="18" charset="0"/>
              <a:cs typeface="Times New Roman" panose="02020603050405020304" pitchFamily="18" charset="0"/>
            </a:endParaRPr>
          </a:p>
          <a:p>
            <a:pPr marL="0" indent="0" algn="just">
              <a:buNone/>
            </a:pPr>
            <a:endParaRPr lang="el-GR" sz="1800" dirty="0">
              <a:latin typeface="Palatino Linotype" panose="02040502050505030304" pitchFamily="18" charset="0"/>
            </a:endParaRPr>
          </a:p>
        </p:txBody>
      </p:sp>
    </p:spTree>
    <p:extLst>
      <p:ext uri="{BB962C8B-B14F-4D97-AF65-F5344CB8AC3E}">
        <p14:creationId xmlns:p14="http://schemas.microsoft.com/office/powerpoint/2010/main" val="2723332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1300</TotalTime>
  <Words>2935</Words>
  <Application>Microsoft Office PowerPoint</Application>
  <PresentationFormat>Ευρεία οθόνη</PresentationFormat>
  <Paragraphs>188</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Century Gothic</vt:lpstr>
      <vt:lpstr>Palatino Linotype</vt:lpstr>
      <vt:lpstr>Wingdings 3</vt:lpstr>
      <vt:lpstr>Ιόν</vt:lpstr>
      <vt:lpstr>Ρωμαϊκά Επύλλια ΚΦΙ501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Ρωμαϊκά Επύλλια ΚΦΙ504</dc:title>
  <dc:creator>Γεώργιος Παρασκευιώτης</dc:creator>
  <cp:lastModifiedBy>Γεώργιος Παρασκευιώτης</cp:lastModifiedBy>
  <cp:revision>52</cp:revision>
  <dcterms:created xsi:type="dcterms:W3CDTF">2022-02-23T06:39:12Z</dcterms:created>
  <dcterms:modified xsi:type="dcterms:W3CDTF">2024-10-16T06:54:47Z</dcterms:modified>
</cp:coreProperties>
</file>