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77" r:id="rId5"/>
    <p:sldId id="259" r:id="rId6"/>
    <p:sldId id="260" r:id="rId7"/>
    <p:sldId id="278" r:id="rId8"/>
    <p:sldId id="261" r:id="rId9"/>
    <p:sldId id="257" r:id="rId10"/>
    <p:sldId id="262" r:id="rId11"/>
    <p:sldId id="263" r:id="rId12"/>
    <p:sldId id="264" r:id="rId13"/>
    <p:sldId id="265" r:id="rId14"/>
    <p:sldId id="266" r:id="rId15"/>
    <p:sldId id="267" r:id="rId16"/>
    <p:sldId id="268" r:id="rId17"/>
    <p:sldId id="269" r:id="rId18"/>
    <p:sldId id="270" r:id="rId19"/>
    <p:sldId id="271" r:id="rId20"/>
    <p:sldId id="273" r:id="rId21"/>
    <p:sldId id="272" r:id="rId22"/>
    <p:sldId id="275" r:id="rId23"/>
    <p:sldId id="258"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119" d="100"/>
          <a:sy n="119"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189D5-3F6A-5B4D-BA68-C450B77E4DE7}" type="doc">
      <dgm:prSet loTypeId="urn:microsoft.com/office/officeart/2008/layout/SquareAccentList" loCatId="" qsTypeId="urn:microsoft.com/office/officeart/2005/8/quickstyle/simple1" qsCatId="simple" csTypeId="urn:microsoft.com/office/officeart/2005/8/colors/accent1_2" csCatId="accent1" phldr="1"/>
      <dgm:spPr/>
      <dgm:t>
        <a:bodyPr/>
        <a:lstStyle/>
        <a:p>
          <a:endParaRPr lang="en-GB"/>
        </a:p>
      </dgm:t>
    </dgm:pt>
    <dgm:pt modelId="{FE5737D1-F022-0944-A352-3A3A0447B50E}">
      <dgm:prSet phldrT="[Text]"/>
      <dgm:spPr/>
      <dgm:t>
        <a:bodyPr/>
        <a:lstStyle/>
        <a:p>
          <a:r>
            <a:rPr lang="en-GB" dirty="0"/>
            <a:t>Semiconductors</a:t>
          </a:r>
        </a:p>
      </dgm:t>
    </dgm:pt>
    <dgm:pt modelId="{6A4EB8E6-4534-294A-A600-80A049BBAE42}" type="parTrans" cxnId="{6DE9D8D9-B8F7-374C-B6C0-D22844DCE4B5}">
      <dgm:prSet/>
      <dgm:spPr/>
      <dgm:t>
        <a:bodyPr/>
        <a:lstStyle/>
        <a:p>
          <a:endParaRPr lang="en-GB"/>
        </a:p>
      </dgm:t>
    </dgm:pt>
    <dgm:pt modelId="{26F6E1ED-E3EF-9B42-9463-83DB7054DFC8}" type="sibTrans" cxnId="{6DE9D8D9-B8F7-374C-B6C0-D22844DCE4B5}">
      <dgm:prSet/>
      <dgm:spPr/>
      <dgm:t>
        <a:bodyPr/>
        <a:lstStyle/>
        <a:p>
          <a:endParaRPr lang="en-GB"/>
        </a:p>
      </dgm:t>
    </dgm:pt>
    <dgm:pt modelId="{EA91FA73-AB7E-7B44-8F6F-F2CF435752EC}">
      <dgm:prSet phldrT="[Text]"/>
      <dgm:spPr/>
      <dgm:t>
        <a:bodyPr/>
        <a:lstStyle/>
        <a:p>
          <a:r>
            <a:rPr lang="en-GB" dirty="0"/>
            <a:t>Communications (</a:t>
          </a:r>
          <a:r>
            <a:rPr lang="en-GB" dirty="0">
              <a:solidFill>
                <a:srgbClr val="FF0000"/>
              </a:solidFill>
            </a:rPr>
            <a:t>HEMT 2000</a:t>
          </a:r>
          <a:r>
            <a:rPr lang="en-GB" dirty="0"/>
            <a:t>)</a:t>
          </a:r>
        </a:p>
      </dgm:t>
    </dgm:pt>
    <dgm:pt modelId="{6FE79913-937D-AB47-BAFE-92DCB7D5E42C}" type="parTrans" cxnId="{1451FE5E-3DE7-E84E-A97F-D70CB8FFE28D}">
      <dgm:prSet/>
      <dgm:spPr/>
      <dgm:t>
        <a:bodyPr/>
        <a:lstStyle/>
        <a:p>
          <a:endParaRPr lang="en-GB"/>
        </a:p>
      </dgm:t>
    </dgm:pt>
    <dgm:pt modelId="{7AEC4A21-5F75-B146-88AC-54B8AA31BCA1}" type="sibTrans" cxnId="{1451FE5E-3DE7-E84E-A97F-D70CB8FFE28D}">
      <dgm:prSet/>
      <dgm:spPr/>
      <dgm:t>
        <a:bodyPr/>
        <a:lstStyle/>
        <a:p>
          <a:endParaRPr lang="en-GB"/>
        </a:p>
      </dgm:t>
    </dgm:pt>
    <dgm:pt modelId="{4CE94823-239A-D44E-9F4F-2E08BF4FFBFC}">
      <dgm:prSet phldrT="[Text]"/>
      <dgm:spPr/>
      <dgm:t>
        <a:bodyPr/>
        <a:lstStyle/>
        <a:p>
          <a:r>
            <a:rPr lang="en-GB" dirty="0"/>
            <a:t>Electronics (</a:t>
          </a:r>
          <a:r>
            <a:rPr lang="en-GB" dirty="0">
              <a:solidFill>
                <a:srgbClr val="FF0000"/>
              </a:solidFill>
            </a:rPr>
            <a:t>RTD 1973, IC 2000</a:t>
          </a:r>
          <a:r>
            <a:rPr lang="en-GB" dirty="0"/>
            <a:t>)</a:t>
          </a:r>
        </a:p>
      </dgm:t>
    </dgm:pt>
    <dgm:pt modelId="{92A35F16-BABE-5C4C-A6DB-9B53DF244EE4}" type="parTrans" cxnId="{0721A112-926F-D140-B35E-B4D37A6FD369}">
      <dgm:prSet/>
      <dgm:spPr/>
      <dgm:t>
        <a:bodyPr/>
        <a:lstStyle/>
        <a:p>
          <a:endParaRPr lang="en-GB"/>
        </a:p>
      </dgm:t>
    </dgm:pt>
    <dgm:pt modelId="{F2931889-5B8C-0546-8FA4-D4672316D477}" type="sibTrans" cxnId="{0721A112-926F-D140-B35E-B4D37A6FD369}">
      <dgm:prSet/>
      <dgm:spPr/>
      <dgm:t>
        <a:bodyPr/>
        <a:lstStyle/>
        <a:p>
          <a:endParaRPr lang="en-GB"/>
        </a:p>
      </dgm:t>
    </dgm:pt>
    <dgm:pt modelId="{B8BC642B-7333-D347-AFE5-FBC814ED733A}">
      <dgm:prSet phldrT="[Text]"/>
      <dgm:spPr/>
      <dgm:t>
        <a:bodyPr/>
        <a:lstStyle/>
        <a:p>
          <a:r>
            <a:rPr lang="en-GB" dirty="0">
              <a:solidFill>
                <a:srgbClr val="FF0000"/>
              </a:solidFill>
            </a:rPr>
            <a:t>Photovoltaics (1921</a:t>
          </a:r>
          <a:r>
            <a:rPr lang="en-GB" dirty="0"/>
            <a:t>)</a:t>
          </a:r>
        </a:p>
      </dgm:t>
    </dgm:pt>
    <dgm:pt modelId="{BF8DFC39-8D2D-624A-8394-87A232DAAF17}" type="parTrans" cxnId="{A512FAF8-B29F-8849-B17F-399A8E3FAC86}">
      <dgm:prSet/>
      <dgm:spPr/>
      <dgm:t>
        <a:bodyPr/>
        <a:lstStyle/>
        <a:p>
          <a:endParaRPr lang="en-GB"/>
        </a:p>
      </dgm:t>
    </dgm:pt>
    <dgm:pt modelId="{A4D71EC9-02BE-4C4C-83D7-AFB157C29335}" type="sibTrans" cxnId="{A512FAF8-B29F-8849-B17F-399A8E3FAC86}">
      <dgm:prSet/>
      <dgm:spPr/>
      <dgm:t>
        <a:bodyPr/>
        <a:lstStyle/>
        <a:p>
          <a:endParaRPr lang="en-GB"/>
        </a:p>
      </dgm:t>
    </dgm:pt>
    <dgm:pt modelId="{11DC0915-891A-214A-B43B-23B8E2098961}">
      <dgm:prSet phldrT="[Text]"/>
      <dgm:spPr/>
      <dgm:t>
        <a:bodyPr/>
        <a:lstStyle/>
        <a:p>
          <a:r>
            <a:rPr lang="en-GB" dirty="0"/>
            <a:t>Optics-Microscopy</a:t>
          </a:r>
        </a:p>
      </dgm:t>
    </dgm:pt>
    <dgm:pt modelId="{DA3A5A63-6CDE-394A-BDE3-2DCA7F4AE04E}" type="parTrans" cxnId="{F7B1961B-F378-E34F-AACA-D25966A532EC}">
      <dgm:prSet/>
      <dgm:spPr/>
      <dgm:t>
        <a:bodyPr/>
        <a:lstStyle/>
        <a:p>
          <a:endParaRPr lang="en-GB"/>
        </a:p>
      </dgm:t>
    </dgm:pt>
    <dgm:pt modelId="{9AA1C6BE-E879-694E-BDB5-1075F2DB6556}" type="sibTrans" cxnId="{F7B1961B-F378-E34F-AACA-D25966A532EC}">
      <dgm:prSet/>
      <dgm:spPr/>
      <dgm:t>
        <a:bodyPr/>
        <a:lstStyle/>
        <a:p>
          <a:endParaRPr lang="en-GB"/>
        </a:p>
      </dgm:t>
    </dgm:pt>
    <dgm:pt modelId="{008B095A-4B9E-104D-BD43-AFB9A68A0CD5}">
      <dgm:prSet phldrT="[Text]"/>
      <dgm:spPr/>
      <dgm:t>
        <a:bodyPr/>
        <a:lstStyle/>
        <a:p>
          <a:r>
            <a:rPr lang="en-GB" dirty="0">
              <a:solidFill>
                <a:srgbClr val="FF0000"/>
              </a:solidFill>
            </a:rPr>
            <a:t>Laser (1964)</a:t>
          </a:r>
          <a:r>
            <a:rPr lang="en-GB" dirty="0"/>
            <a:t>/</a:t>
          </a:r>
          <a:r>
            <a:rPr lang="en-GB" dirty="0">
              <a:solidFill>
                <a:srgbClr val="FF0000"/>
              </a:solidFill>
            </a:rPr>
            <a:t>LED (2000)</a:t>
          </a:r>
        </a:p>
      </dgm:t>
    </dgm:pt>
    <dgm:pt modelId="{CEF56331-CCD8-7849-8389-4911742D0522}" type="parTrans" cxnId="{2B4C22F7-25AC-3847-A809-357D6FDF5A2B}">
      <dgm:prSet/>
      <dgm:spPr/>
      <dgm:t>
        <a:bodyPr/>
        <a:lstStyle/>
        <a:p>
          <a:endParaRPr lang="en-GB"/>
        </a:p>
      </dgm:t>
    </dgm:pt>
    <dgm:pt modelId="{0FCBE1AE-CAFB-8A48-8A3B-93508E14FA03}" type="sibTrans" cxnId="{2B4C22F7-25AC-3847-A809-357D6FDF5A2B}">
      <dgm:prSet/>
      <dgm:spPr/>
      <dgm:t>
        <a:bodyPr/>
        <a:lstStyle/>
        <a:p>
          <a:endParaRPr lang="en-GB"/>
        </a:p>
      </dgm:t>
    </dgm:pt>
    <dgm:pt modelId="{8B2BEF7A-6041-4A43-8F00-81A15AB416C7}">
      <dgm:prSet phldrT="[Text]"/>
      <dgm:spPr/>
      <dgm:t>
        <a:bodyPr/>
        <a:lstStyle/>
        <a:p>
          <a:r>
            <a:rPr lang="en-GB" dirty="0">
              <a:solidFill>
                <a:srgbClr val="FF0000"/>
              </a:solidFill>
            </a:rPr>
            <a:t>Scanning Electron Microscope </a:t>
          </a:r>
          <a:r>
            <a:rPr lang="en-GB" dirty="0"/>
            <a:t>(</a:t>
          </a:r>
          <a:r>
            <a:rPr lang="en-GB" dirty="0">
              <a:solidFill>
                <a:srgbClr val="FF0000"/>
              </a:solidFill>
            </a:rPr>
            <a:t>SEM 1986</a:t>
          </a:r>
          <a:r>
            <a:rPr lang="en-GB" dirty="0"/>
            <a:t>)</a:t>
          </a:r>
        </a:p>
      </dgm:t>
    </dgm:pt>
    <dgm:pt modelId="{532693F7-9E33-9040-85AC-1D4B232A4A77}" type="parTrans" cxnId="{F5C79FD5-F95F-1446-B381-71786484A204}">
      <dgm:prSet/>
      <dgm:spPr/>
      <dgm:t>
        <a:bodyPr/>
        <a:lstStyle/>
        <a:p>
          <a:endParaRPr lang="en-GB"/>
        </a:p>
      </dgm:t>
    </dgm:pt>
    <dgm:pt modelId="{4845EAD0-0E31-384C-856B-FF75C3ED0A73}" type="sibTrans" cxnId="{F5C79FD5-F95F-1446-B381-71786484A204}">
      <dgm:prSet/>
      <dgm:spPr/>
      <dgm:t>
        <a:bodyPr/>
        <a:lstStyle/>
        <a:p>
          <a:endParaRPr lang="en-GB"/>
        </a:p>
      </dgm:t>
    </dgm:pt>
    <dgm:pt modelId="{10B5C443-4A94-0B40-BEC4-4B2031E23F3D}">
      <dgm:prSet phldrT="[Text]"/>
      <dgm:spPr/>
      <dgm:t>
        <a:bodyPr/>
        <a:lstStyle/>
        <a:p>
          <a:r>
            <a:rPr lang="en-GB" dirty="0">
              <a:solidFill>
                <a:srgbClr val="FF0000"/>
              </a:solidFill>
            </a:rPr>
            <a:t>Atomic Force M./Scanning Tunnelling M. (1986)</a:t>
          </a:r>
        </a:p>
      </dgm:t>
    </dgm:pt>
    <dgm:pt modelId="{C871A0D6-AAC2-C246-BD0A-AA0AA19DC8B7}" type="parTrans" cxnId="{3AD25860-16D3-8E4D-8E0D-617765085163}">
      <dgm:prSet/>
      <dgm:spPr/>
      <dgm:t>
        <a:bodyPr/>
        <a:lstStyle/>
        <a:p>
          <a:endParaRPr lang="en-GB"/>
        </a:p>
      </dgm:t>
    </dgm:pt>
    <dgm:pt modelId="{1F088BB5-A20A-8B4C-9B3A-B47B2AD4916A}" type="sibTrans" cxnId="{3AD25860-16D3-8E4D-8E0D-617765085163}">
      <dgm:prSet/>
      <dgm:spPr/>
      <dgm:t>
        <a:bodyPr/>
        <a:lstStyle/>
        <a:p>
          <a:endParaRPr lang="en-GB"/>
        </a:p>
      </dgm:t>
    </dgm:pt>
    <dgm:pt modelId="{F76BA8A3-2168-AE46-8860-88F768D1513C}">
      <dgm:prSet/>
      <dgm:spPr/>
      <dgm:t>
        <a:bodyPr/>
        <a:lstStyle/>
        <a:p>
          <a:r>
            <a:rPr lang="en-GB" dirty="0"/>
            <a:t>Biology/Bio-inspired Devices</a:t>
          </a:r>
        </a:p>
      </dgm:t>
    </dgm:pt>
    <dgm:pt modelId="{A3C04974-F800-9544-A02E-53582AC059FB}" type="parTrans" cxnId="{AD78F7FD-74B0-9642-9509-F9612822637B}">
      <dgm:prSet/>
      <dgm:spPr/>
      <dgm:t>
        <a:bodyPr/>
        <a:lstStyle/>
        <a:p>
          <a:endParaRPr lang="en-GB"/>
        </a:p>
      </dgm:t>
    </dgm:pt>
    <dgm:pt modelId="{A85BA826-FE00-754F-BC1B-4ACDC10D5AB3}" type="sibTrans" cxnId="{AD78F7FD-74B0-9642-9509-F9612822637B}">
      <dgm:prSet/>
      <dgm:spPr/>
      <dgm:t>
        <a:bodyPr/>
        <a:lstStyle/>
        <a:p>
          <a:endParaRPr lang="en-GB"/>
        </a:p>
      </dgm:t>
    </dgm:pt>
    <dgm:pt modelId="{DD3D8C8A-9C64-5046-9B1E-E9043047098E}">
      <dgm:prSet phldrT="[Text]"/>
      <dgm:spPr/>
      <dgm:t>
        <a:bodyPr/>
        <a:lstStyle/>
        <a:p>
          <a:r>
            <a:rPr lang="en-GB" dirty="0">
              <a:solidFill>
                <a:srgbClr val="FF0000"/>
              </a:solidFill>
            </a:rPr>
            <a:t>NMR (1991)</a:t>
          </a:r>
          <a:r>
            <a:rPr lang="en-GB" dirty="0"/>
            <a:t>/</a:t>
          </a:r>
          <a:r>
            <a:rPr lang="en-GB" dirty="0">
              <a:solidFill>
                <a:srgbClr val="FF0000"/>
              </a:solidFill>
            </a:rPr>
            <a:t>MRI (2003)</a:t>
          </a:r>
          <a:r>
            <a:rPr lang="en-GB" dirty="0"/>
            <a:t>/</a:t>
          </a:r>
          <a:r>
            <a:rPr lang="en-GB" dirty="0">
              <a:solidFill>
                <a:srgbClr val="FF0000"/>
              </a:solidFill>
            </a:rPr>
            <a:t>Superconductors (1972, 1987)</a:t>
          </a:r>
        </a:p>
      </dgm:t>
    </dgm:pt>
    <dgm:pt modelId="{DBA22FD2-8ACD-D041-9103-4B5492985547}" type="parTrans" cxnId="{30F61798-3256-B14F-8FD8-9A04360ED6B0}">
      <dgm:prSet/>
      <dgm:spPr/>
      <dgm:t>
        <a:bodyPr/>
        <a:lstStyle/>
        <a:p>
          <a:endParaRPr lang="en-GB"/>
        </a:p>
      </dgm:t>
    </dgm:pt>
    <dgm:pt modelId="{2E91E36A-5E6B-1649-BA3D-719C15F26FD0}" type="sibTrans" cxnId="{30F61798-3256-B14F-8FD8-9A04360ED6B0}">
      <dgm:prSet/>
      <dgm:spPr/>
      <dgm:t>
        <a:bodyPr/>
        <a:lstStyle/>
        <a:p>
          <a:endParaRPr lang="en-GB"/>
        </a:p>
      </dgm:t>
    </dgm:pt>
    <dgm:pt modelId="{4F41E28B-800E-4748-BA34-0B6911C49DAE}">
      <dgm:prSet/>
      <dgm:spPr/>
      <dgm:t>
        <a:bodyPr/>
        <a:lstStyle/>
        <a:p>
          <a:r>
            <a:rPr lang="en-GB" dirty="0"/>
            <a:t>Chameleon, Butterfly etc. (Colours)</a:t>
          </a:r>
        </a:p>
      </dgm:t>
    </dgm:pt>
    <dgm:pt modelId="{F02B2450-04AD-A74E-8BBB-44D443ADA94A}" type="parTrans" cxnId="{51EA024A-4A5F-F14D-85F5-33D4AE5326BF}">
      <dgm:prSet/>
      <dgm:spPr/>
      <dgm:t>
        <a:bodyPr/>
        <a:lstStyle/>
        <a:p>
          <a:endParaRPr lang="en-GB"/>
        </a:p>
      </dgm:t>
    </dgm:pt>
    <dgm:pt modelId="{66F70583-E96B-1C4F-B2DE-1EECA26C79C1}" type="sibTrans" cxnId="{51EA024A-4A5F-F14D-85F5-33D4AE5326BF}">
      <dgm:prSet/>
      <dgm:spPr/>
      <dgm:t>
        <a:bodyPr/>
        <a:lstStyle/>
        <a:p>
          <a:endParaRPr lang="en-GB"/>
        </a:p>
      </dgm:t>
    </dgm:pt>
    <dgm:pt modelId="{09B16651-4B19-E249-A330-EF7F2D792114}">
      <dgm:prSet/>
      <dgm:spPr/>
      <dgm:t>
        <a:bodyPr/>
        <a:lstStyle/>
        <a:p>
          <a:r>
            <a:rPr lang="en-GB" dirty="0"/>
            <a:t> </a:t>
          </a:r>
          <a:r>
            <a:rPr lang="en-GB" dirty="0">
              <a:solidFill>
                <a:srgbClr val="FF0000"/>
              </a:solidFill>
            </a:rPr>
            <a:t>Photosynthesis (1961)</a:t>
          </a:r>
        </a:p>
      </dgm:t>
    </dgm:pt>
    <dgm:pt modelId="{229E7025-E37F-D545-AAA2-75341F6B734B}" type="parTrans" cxnId="{C57806F8-4D1E-2E4C-A037-02ECD9BBB4FB}">
      <dgm:prSet/>
      <dgm:spPr/>
      <dgm:t>
        <a:bodyPr/>
        <a:lstStyle/>
        <a:p>
          <a:endParaRPr lang="en-GB"/>
        </a:p>
      </dgm:t>
    </dgm:pt>
    <dgm:pt modelId="{0207B46D-4433-C24C-8CD6-A98D750472A5}" type="sibTrans" cxnId="{C57806F8-4D1E-2E4C-A037-02ECD9BBB4FB}">
      <dgm:prSet/>
      <dgm:spPr/>
      <dgm:t>
        <a:bodyPr/>
        <a:lstStyle/>
        <a:p>
          <a:endParaRPr lang="en-GB"/>
        </a:p>
      </dgm:t>
    </dgm:pt>
    <dgm:pt modelId="{B119EE73-298B-534F-8756-30155E4063D4}">
      <dgm:prSet/>
      <dgm:spPr/>
      <dgm:t>
        <a:bodyPr/>
        <a:lstStyle/>
        <a:p>
          <a:r>
            <a:rPr lang="en-GB" dirty="0"/>
            <a:t>Magnetic field (moving birds)</a:t>
          </a:r>
        </a:p>
      </dgm:t>
    </dgm:pt>
    <dgm:pt modelId="{F2FEECD1-BE0F-6E46-9C8C-56F289BFC4C7}" type="parTrans" cxnId="{393FB2A6-F9CA-714A-83D6-743FEF6D6008}">
      <dgm:prSet/>
      <dgm:spPr/>
      <dgm:t>
        <a:bodyPr/>
        <a:lstStyle/>
        <a:p>
          <a:endParaRPr lang="en-GB"/>
        </a:p>
      </dgm:t>
    </dgm:pt>
    <dgm:pt modelId="{AFE8E03A-172F-5A43-B28B-EBE7A7E22DE7}" type="sibTrans" cxnId="{393FB2A6-F9CA-714A-83D6-743FEF6D6008}">
      <dgm:prSet/>
      <dgm:spPr/>
      <dgm:t>
        <a:bodyPr/>
        <a:lstStyle/>
        <a:p>
          <a:endParaRPr lang="en-GB"/>
        </a:p>
      </dgm:t>
    </dgm:pt>
    <dgm:pt modelId="{A16254BA-2863-8245-B6E2-E343BF6AC9B7}">
      <dgm:prSet phldrT="[Text]"/>
      <dgm:spPr/>
      <dgm:t>
        <a:bodyPr/>
        <a:lstStyle/>
        <a:p>
          <a:r>
            <a:rPr lang="en-GB" dirty="0">
              <a:solidFill>
                <a:srgbClr val="FF0000"/>
              </a:solidFill>
            </a:rPr>
            <a:t>Q-dots</a:t>
          </a:r>
          <a:r>
            <a:rPr lang="en-GB" dirty="0"/>
            <a:t> (</a:t>
          </a:r>
          <a:r>
            <a:rPr lang="en-GB" dirty="0">
              <a:solidFill>
                <a:srgbClr val="FF0000"/>
              </a:solidFill>
            </a:rPr>
            <a:t>displays 2023</a:t>
          </a:r>
          <a:r>
            <a:rPr lang="en-GB" dirty="0"/>
            <a:t>)</a:t>
          </a:r>
        </a:p>
      </dgm:t>
    </dgm:pt>
    <dgm:pt modelId="{B70407DC-7533-6442-92A4-F38E90BC0794}" type="parTrans" cxnId="{4B44AF22-59E2-7C47-9D83-4FD9243E91C1}">
      <dgm:prSet/>
      <dgm:spPr/>
      <dgm:t>
        <a:bodyPr/>
        <a:lstStyle/>
        <a:p>
          <a:endParaRPr lang="en-GB"/>
        </a:p>
      </dgm:t>
    </dgm:pt>
    <dgm:pt modelId="{79319E71-645F-DE47-A4CB-4A243243A862}" type="sibTrans" cxnId="{4B44AF22-59E2-7C47-9D83-4FD9243E91C1}">
      <dgm:prSet/>
      <dgm:spPr/>
      <dgm:t>
        <a:bodyPr/>
        <a:lstStyle/>
        <a:p>
          <a:endParaRPr lang="en-GB"/>
        </a:p>
      </dgm:t>
    </dgm:pt>
    <dgm:pt modelId="{A7003403-4260-284C-AB42-B8F336B145C5}">
      <dgm:prSet phldrT="[Text]"/>
      <dgm:spPr/>
      <dgm:t>
        <a:bodyPr/>
        <a:lstStyle/>
        <a:p>
          <a:r>
            <a:rPr lang="en-GB" dirty="0">
              <a:solidFill>
                <a:srgbClr val="FF0000"/>
              </a:solidFill>
            </a:rPr>
            <a:t>Fluorescence (</a:t>
          </a:r>
          <a:r>
            <a:rPr lang="en-GB" dirty="0" err="1">
              <a:solidFill>
                <a:srgbClr val="FF0000"/>
              </a:solidFill>
            </a:rPr>
            <a:t>Ligth</a:t>
          </a:r>
          <a:r>
            <a:rPr lang="en-GB" dirty="0">
              <a:solidFill>
                <a:srgbClr val="FF0000"/>
              </a:solidFill>
            </a:rPr>
            <a:t> sources and Microscopy 2014)</a:t>
          </a:r>
        </a:p>
      </dgm:t>
    </dgm:pt>
    <dgm:pt modelId="{42E1F4F9-FDBE-7449-9316-D00978E293A6}" type="parTrans" cxnId="{3F4F1DC4-905E-1544-AACD-61110FECE2B5}">
      <dgm:prSet/>
      <dgm:spPr/>
      <dgm:t>
        <a:bodyPr/>
        <a:lstStyle/>
        <a:p>
          <a:endParaRPr lang="en-GB"/>
        </a:p>
      </dgm:t>
    </dgm:pt>
    <dgm:pt modelId="{FD8A2F94-4A6F-F04E-8A9D-90DC1CD8E69A}" type="sibTrans" cxnId="{3F4F1DC4-905E-1544-AACD-61110FECE2B5}">
      <dgm:prSet/>
      <dgm:spPr/>
      <dgm:t>
        <a:bodyPr/>
        <a:lstStyle/>
        <a:p>
          <a:endParaRPr lang="en-GB"/>
        </a:p>
      </dgm:t>
    </dgm:pt>
    <dgm:pt modelId="{F7739562-3B33-F64B-A713-9140AD083CFF}">
      <dgm:prSet phldrT="[Text]"/>
      <dgm:spPr/>
      <dgm:t>
        <a:bodyPr/>
        <a:lstStyle/>
        <a:p>
          <a:r>
            <a:rPr lang="en-GB" dirty="0"/>
            <a:t>Cryogenic Electronics</a:t>
          </a:r>
        </a:p>
      </dgm:t>
    </dgm:pt>
    <dgm:pt modelId="{B7D4E5A4-3A2E-3248-B1AB-A5C8ADB7E769}" type="parTrans" cxnId="{F4654511-0CA9-6541-9F6E-CC8F517B84D7}">
      <dgm:prSet/>
      <dgm:spPr/>
      <dgm:t>
        <a:bodyPr/>
        <a:lstStyle/>
        <a:p>
          <a:endParaRPr lang="en-GB"/>
        </a:p>
      </dgm:t>
    </dgm:pt>
    <dgm:pt modelId="{B1772944-EE07-0044-9A69-F14B9DC9F53E}" type="sibTrans" cxnId="{F4654511-0CA9-6541-9F6E-CC8F517B84D7}">
      <dgm:prSet/>
      <dgm:spPr/>
      <dgm:t>
        <a:bodyPr/>
        <a:lstStyle/>
        <a:p>
          <a:endParaRPr lang="en-GB"/>
        </a:p>
      </dgm:t>
    </dgm:pt>
    <dgm:pt modelId="{A365E43D-D022-144E-8478-7701F98DC484}" type="pres">
      <dgm:prSet presAssocID="{554189D5-3F6A-5B4D-BA68-C450B77E4DE7}" presName="layout" presStyleCnt="0">
        <dgm:presLayoutVars>
          <dgm:chMax/>
          <dgm:chPref/>
          <dgm:dir/>
          <dgm:resizeHandles/>
        </dgm:presLayoutVars>
      </dgm:prSet>
      <dgm:spPr/>
    </dgm:pt>
    <dgm:pt modelId="{98DA29C5-CA25-2144-8195-F09E9342EE4A}" type="pres">
      <dgm:prSet presAssocID="{FE5737D1-F022-0944-A352-3A3A0447B50E}" presName="root" presStyleCnt="0">
        <dgm:presLayoutVars>
          <dgm:chMax/>
          <dgm:chPref/>
        </dgm:presLayoutVars>
      </dgm:prSet>
      <dgm:spPr/>
    </dgm:pt>
    <dgm:pt modelId="{247B3972-EAFA-E044-849D-033D15A051C1}" type="pres">
      <dgm:prSet presAssocID="{FE5737D1-F022-0944-A352-3A3A0447B50E}" presName="rootComposite" presStyleCnt="0">
        <dgm:presLayoutVars/>
      </dgm:prSet>
      <dgm:spPr/>
    </dgm:pt>
    <dgm:pt modelId="{193BBAC6-A360-EE4C-A5E3-28B7E179404A}" type="pres">
      <dgm:prSet presAssocID="{FE5737D1-F022-0944-A352-3A3A0447B50E}" presName="ParentAccent" presStyleLbl="alignNode1" presStyleIdx="0" presStyleCnt="3"/>
      <dgm:spPr/>
    </dgm:pt>
    <dgm:pt modelId="{A6FEBAB5-AC6D-284D-81F8-D5F7CC1A8EE9}" type="pres">
      <dgm:prSet presAssocID="{FE5737D1-F022-0944-A352-3A3A0447B50E}" presName="ParentSmallAccent" presStyleLbl="fgAcc1" presStyleIdx="0" presStyleCnt="3"/>
      <dgm:spPr/>
    </dgm:pt>
    <dgm:pt modelId="{9BD6C6AB-65CD-7248-8F94-1B61E819721F}" type="pres">
      <dgm:prSet presAssocID="{FE5737D1-F022-0944-A352-3A3A0447B50E}" presName="Parent" presStyleLbl="revTx" presStyleIdx="0" presStyleCnt="16">
        <dgm:presLayoutVars>
          <dgm:chMax/>
          <dgm:chPref val="4"/>
          <dgm:bulletEnabled val="1"/>
        </dgm:presLayoutVars>
      </dgm:prSet>
      <dgm:spPr/>
    </dgm:pt>
    <dgm:pt modelId="{1B56E141-ECE3-3D49-BA1B-398AFF17D319}" type="pres">
      <dgm:prSet presAssocID="{FE5737D1-F022-0944-A352-3A3A0447B50E}" presName="childShape" presStyleCnt="0">
        <dgm:presLayoutVars>
          <dgm:chMax val="0"/>
          <dgm:chPref val="0"/>
        </dgm:presLayoutVars>
      </dgm:prSet>
      <dgm:spPr/>
    </dgm:pt>
    <dgm:pt modelId="{04682F5F-2871-9446-A1DC-4133BA86BBE7}" type="pres">
      <dgm:prSet presAssocID="{EA91FA73-AB7E-7B44-8F6F-F2CF435752EC}" presName="childComposite" presStyleCnt="0">
        <dgm:presLayoutVars>
          <dgm:chMax val="0"/>
          <dgm:chPref val="0"/>
        </dgm:presLayoutVars>
      </dgm:prSet>
      <dgm:spPr/>
    </dgm:pt>
    <dgm:pt modelId="{C959AF25-CD5A-8740-AB75-9B69A6C12E71}" type="pres">
      <dgm:prSet presAssocID="{EA91FA73-AB7E-7B44-8F6F-F2CF435752EC}" presName="ChildAccent" presStyleLbl="solidFgAcc1" presStyleIdx="0" presStyleCnt="13"/>
      <dgm:spPr/>
    </dgm:pt>
    <dgm:pt modelId="{7E0E6415-BF5C-9A4C-864D-3B39B0901C14}" type="pres">
      <dgm:prSet presAssocID="{EA91FA73-AB7E-7B44-8F6F-F2CF435752EC}" presName="Child" presStyleLbl="revTx" presStyleIdx="1" presStyleCnt="16">
        <dgm:presLayoutVars>
          <dgm:chMax val="0"/>
          <dgm:chPref val="0"/>
          <dgm:bulletEnabled val="1"/>
        </dgm:presLayoutVars>
      </dgm:prSet>
      <dgm:spPr/>
    </dgm:pt>
    <dgm:pt modelId="{480FEA88-8959-834D-8CB3-DEBB5B61072F}" type="pres">
      <dgm:prSet presAssocID="{4CE94823-239A-D44E-9F4F-2E08BF4FFBFC}" presName="childComposite" presStyleCnt="0">
        <dgm:presLayoutVars>
          <dgm:chMax val="0"/>
          <dgm:chPref val="0"/>
        </dgm:presLayoutVars>
      </dgm:prSet>
      <dgm:spPr/>
    </dgm:pt>
    <dgm:pt modelId="{8C173D6C-9DFC-0C4B-874A-574ED1B01F47}" type="pres">
      <dgm:prSet presAssocID="{4CE94823-239A-D44E-9F4F-2E08BF4FFBFC}" presName="ChildAccent" presStyleLbl="solidFgAcc1" presStyleIdx="1" presStyleCnt="13"/>
      <dgm:spPr/>
    </dgm:pt>
    <dgm:pt modelId="{D6D64D59-BDC0-084E-9B5C-F5498747470E}" type="pres">
      <dgm:prSet presAssocID="{4CE94823-239A-D44E-9F4F-2E08BF4FFBFC}" presName="Child" presStyleLbl="revTx" presStyleIdx="2" presStyleCnt="16">
        <dgm:presLayoutVars>
          <dgm:chMax val="0"/>
          <dgm:chPref val="0"/>
          <dgm:bulletEnabled val="1"/>
        </dgm:presLayoutVars>
      </dgm:prSet>
      <dgm:spPr/>
    </dgm:pt>
    <dgm:pt modelId="{42D362D2-9AD2-2543-BFA6-C160D06973CA}" type="pres">
      <dgm:prSet presAssocID="{B8BC642B-7333-D347-AFE5-FBC814ED733A}" presName="childComposite" presStyleCnt="0">
        <dgm:presLayoutVars>
          <dgm:chMax val="0"/>
          <dgm:chPref val="0"/>
        </dgm:presLayoutVars>
      </dgm:prSet>
      <dgm:spPr/>
    </dgm:pt>
    <dgm:pt modelId="{634794B8-255F-034B-8491-A1072F89FDF7}" type="pres">
      <dgm:prSet presAssocID="{B8BC642B-7333-D347-AFE5-FBC814ED733A}" presName="ChildAccent" presStyleLbl="solidFgAcc1" presStyleIdx="2" presStyleCnt="13"/>
      <dgm:spPr/>
    </dgm:pt>
    <dgm:pt modelId="{38CE8647-035C-124B-91A4-3B0922BC10EA}" type="pres">
      <dgm:prSet presAssocID="{B8BC642B-7333-D347-AFE5-FBC814ED733A}" presName="Child" presStyleLbl="revTx" presStyleIdx="3" presStyleCnt="16">
        <dgm:presLayoutVars>
          <dgm:chMax val="0"/>
          <dgm:chPref val="0"/>
          <dgm:bulletEnabled val="1"/>
        </dgm:presLayoutVars>
      </dgm:prSet>
      <dgm:spPr/>
    </dgm:pt>
    <dgm:pt modelId="{7B97921C-7577-9D48-9ECE-12BC77C3C37E}" type="pres">
      <dgm:prSet presAssocID="{F7739562-3B33-F64B-A713-9140AD083CFF}" presName="childComposite" presStyleCnt="0">
        <dgm:presLayoutVars>
          <dgm:chMax val="0"/>
          <dgm:chPref val="0"/>
        </dgm:presLayoutVars>
      </dgm:prSet>
      <dgm:spPr/>
    </dgm:pt>
    <dgm:pt modelId="{F6993F44-6B3D-7D47-BA75-B3E25C3FDC0F}" type="pres">
      <dgm:prSet presAssocID="{F7739562-3B33-F64B-A713-9140AD083CFF}" presName="ChildAccent" presStyleLbl="solidFgAcc1" presStyleIdx="3" presStyleCnt="13"/>
      <dgm:spPr/>
    </dgm:pt>
    <dgm:pt modelId="{36C12430-AD82-9047-B8EC-ECF8C2F3A2C5}" type="pres">
      <dgm:prSet presAssocID="{F7739562-3B33-F64B-A713-9140AD083CFF}" presName="Child" presStyleLbl="revTx" presStyleIdx="4" presStyleCnt="16">
        <dgm:presLayoutVars>
          <dgm:chMax val="0"/>
          <dgm:chPref val="0"/>
          <dgm:bulletEnabled val="1"/>
        </dgm:presLayoutVars>
      </dgm:prSet>
      <dgm:spPr/>
    </dgm:pt>
    <dgm:pt modelId="{9F67D735-0B53-C140-9F03-31C411BF7F88}" type="pres">
      <dgm:prSet presAssocID="{11DC0915-891A-214A-B43B-23B8E2098961}" presName="root" presStyleCnt="0">
        <dgm:presLayoutVars>
          <dgm:chMax/>
          <dgm:chPref/>
        </dgm:presLayoutVars>
      </dgm:prSet>
      <dgm:spPr/>
    </dgm:pt>
    <dgm:pt modelId="{2917E9EC-62B4-1C4F-8E6B-37F946829D6E}" type="pres">
      <dgm:prSet presAssocID="{11DC0915-891A-214A-B43B-23B8E2098961}" presName="rootComposite" presStyleCnt="0">
        <dgm:presLayoutVars/>
      </dgm:prSet>
      <dgm:spPr/>
    </dgm:pt>
    <dgm:pt modelId="{FF37A44B-3265-8940-98DB-36D0D0A44D34}" type="pres">
      <dgm:prSet presAssocID="{11DC0915-891A-214A-B43B-23B8E2098961}" presName="ParentAccent" presStyleLbl="alignNode1" presStyleIdx="1" presStyleCnt="3"/>
      <dgm:spPr/>
    </dgm:pt>
    <dgm:pt modelId="{EE2B38A3-693D-CA4E-A0DF-00F449CB3E49}" type="pres">
      <dgm:prSet presAssocID="{11DC0915-891A-214A-B43B-23B8E2098961}" presName="ParentSmallAccent" presStyleLbl="fgAcc1" presStyleIdx="1" presStyleCnt="3"/>
      <dgm:spPr/>
    </dgm:pt>
    <dgm:pt modelId="{833392D7-4470-7749-A6DB-4AA1229040D1}" type="pres">
      <dgm:prSet presAssocID="{11DC0915-891A-214A-B43B-23B8E2098961}" presName="Parent" presStyleLbl="revTx" presStyleIdx="5" presStyleCnt="16">
        <dgm:presLayoutVars>
          <dgm:chMax/>
          <dgm:chPref val="4"/>
          <dgm:bulletEnabled val="1"/>
        </dgm:presLayoutVars>
      </dgm:prSet>
      <dgm:spPr/>
    </dgm:pt>
    <dgm:pt modelId="{3BC9C7A5-70FB-F942-9C17-3ADE3E1B1BC9}" type="pres">
      <dgm:prSet presAssocID="{11DC0915-891A-214A-B43B-23B8E2098961}" presName="childShape" presStyleCnt="0">
        <dgm:presLayoutVars>
          <dgm:chMax val="0"/>
          <dgm:chPref val="0"/>
        </dgm:presLayoutVars>
      </dgm:prSet>
      <dgm:spPr/>
    </dgm:pt>
    <dgm:pt modelId="{DB83A605-3CF2-E941-8D74-C08EA5DE440A}" type="pres">
      <dgm:prSet presAssocID="{A7003403-4260-284C-AB42-B8F336B145C5}" presName="childComposite" presStyleCnt="0">
        <dgm:presLayoutVars>
          <dgm:chMax val="0"/>
          <dgm:chPref val="0"/>
        </dgm:presLayoutVars>
      </dgm:prSet>
      <dgm:spPr/>
    </dgm:pt>
    <dgm:pt modelId="{37447777-EA7D-E649-9016-A20FFF31E786}" type="pres">
      <dgm:prSet presAssocID="{A7003403-4260-284C-AB42-B8F336B145C5}" presName="ChildAccent" presStyleLbl="solidFgAcc1" presStyleIdx="4" presStyleCnt="13"/>
      <dgm:spPr/>
    </dgm:pt>
    <dgm:pt modelId="{5D2E339A-D5AF-E34E-8B77-D64134038382}" type="pres">
      <dgm:prSet presAssocID="{A7003403-4260-284C-AB42-B8F336B145C5}" presName="Child" presStyleLbl="revTx" presStyleIdx="6" presStyleCnt="16">
        <dgm:presLayoutVars>
          <dgm:chMax val="0"/>
          <dgm:chPref val="0"/>
          <dgm:bulletEnabled val="1"/>
        </dgm:presLayoutVars>
      </dgm:prSet>
      <dgm:spPr/>
    </dgm:pt>
    <dgm:pt modelId="{58D3138C-EBAA-0B43-9564-A0175BFE1674}" type="pres">
      <dgm:prSet presAssocID="{008B095A-4B9E-104D-BD43-AFB9A68A0CD5}" presName="childComposite" presStyleCnt="0">
        <dgm:presLayoutVars>
          <dgm:chMax val="0"/>
          <dgm:chPref val="0"/>
        </dgm:presLayoutVars>
      </dgm:prSet>
      <dgm:spPr/>
    </dgm:pt>
    <dgm:pt modelId="{A7839993-FC36-F94D-9E96-BC3F7FC42ECF}" type="pres">
      <dgm:prSet presAssocID="{008B095A-4B9E-104D-BD43-AFB9A68A0CD5}" presName="ChildAccent" presStyleLbl="solidFgAcc1" presStyleIdx="5" presStyleCnt="13"/>
      <dgm:spPr/>
    </dgm:pt>
    <dgm:pt modelId="{8E42CA87-7789-9E4D-9987-9431D5D3FEF1}" type="pres">
      <dgm:prSet presAssocID="{008B095A-4B9E-104D-BD43-AFB9A68A0CD5}" presName="Child" presStyleLbl="revTx" presStyleIdx="7" presStyleCnt="16">
        <dgm:presLayoutVars>
          <dgm:chMax val="0"/>
          <dgm:chPref val="0"/>
          <dgm:bulletEnabled val="1"/>
        </dgm:presLayoutVars>
      </dgm:prSet>
      <dgm:spPr/>
    </dgm:pt>
    <dgm:pt modelId="{FA8C9993-3DB2-E44A-806E-B13F26A7233F}" type="pres">
      <dgm:prSet presAssocID="{A16254BA-2863-8245-B6E2-E343BF6AC9B7}" presName="childComposite" presStyleCnt="0">
        <dgm:presLayoutVars>
          <dgm:chMax val="0"/>
          <dgm:chPref val="0"/>
        </dgm:presLayoutVars>
      </dgm:prSet>
      <dgm:spPr/>
    </dgm:pt>
    <dgm:pt modelId="{1079AA9E-DB5B-0B4C-B595-09C9C6DFE875}" type="pres">
      <dgm:prSet presAssocID="{A16254BA-2863-8245-B6E2-E343BF6AC9B7}" presName="ChildAccent" presStyleLbl="solidFgAcc1" presStyleIdx="6" presStyleCnt="13"/>
      <dgm:spPr/>
    </dgm:pt>
    <dgm:pt modelId="{5F28C5CB-9906-5F48-A8B7-5CABD966029F}" type="pres">
      <dgm:prSet presAssocID="{A16254BA-2863-8245-B6E2-E343BF6AC9B7}" presName="Child" presStyleLbl="revTx" presStyleIdx="8" presStyleCnt="16">
        <dgm:presLayoutVars>
          <dgm:chMax val="0"/>
          <dgm:chPref val="0"/>
          <dgm:bulletEnabled val="1"/>
        </dgm:presLayoutVars>
      </dgm:prSet>
      <dgm:spPr/>
    </dgm:pt>
    <dgm:pt modelId="{E1C4E1F1-47E4-C141-8106-00942CA8356B}" type="pres">
      <dgm:prSet presAssocID="{8B2BEF7A-6041-4A43-8F00-81A15AB416C7}" presName="childComposite" presStyleCnt="0">
        <dgm:presLayoutVars>
          <dgm:chMax val="0"/>
          <dgm:chPref val="0"/>
        </dgm:presLayoutVars>
      </dgm:prSet>
      <dgm:spPr/>
    </dgm:pt>
    <dgm:pt modelId="{B4E9438A-69AC-2E4A-B653-0939F4C7E598}" type="pres">
      <dgm:prSet presAssocID="{8B2BEF7A-6041-4A43-8F00-81A15AB416C7}" presName="ChildAccent" presStyleLbl="solidFgAcc1" presStyleIdx="7" presStyleCnt="13"/>
      <dgm:spPr/>
    </dgm:pt>
    <dgm:pt modelId="{3BBE6BF6-173C-304D-9CAD-CFFC3B493EE6}" type="pres">
      <dgm:prSet presAssocID="{8B2BEF7A-6041-4A43-8F00-81A15AB416C7}" presName="Child" presStyleLbl="revTx" presStyleIdx="9" presStyleCnt="16">
        <dgm:presLayoutVars>
          <dgm:chMax val="0"/>
          <dgm:chPref val="0"/>
          <dgm:bulletEnabled val="1"/>
        </dgm:presLayoutVars>
      </dgm:prSet>
      <dgm:spPr/>
    </dgm:pt>
    <dgm:pt modelId="{B1D2632D-4CF0-2048-9E98-0F8E0F261A83}" type="pres">
      <dgm:prSet presAssocID="{10B5C443-4A94-0B40-BEC4-4B2031E23F3D}" presName="childComposite" presStyleCnt="0">
        <dgm:presLayoutVars>
          <dgm:chMax val="0"/>
          <dgm:chPref val="0"/>
        </dgm:presLayoutVars>
      </dgm:prSet>
      <dgm:spPr/>
    </dgm:pt>
    <dgm:pt modelId="{9D080B48-67A5-7747-9228-1677120579F9}" type="pres">
      <dgm:prSet presAssocID="{10B5C443-4A94-0B40-BEC4-4B2031E23F3D}" presName="ChildAccent" presStyleLbl="solidFgAcc1" presStyleIdx="8" presStyleCnt="13"/>
      <dgm:spPr/>
    </dgm:pt>
    <dgm:pt modelId="{E708BBC5-AA90-DA49-855F-9FA1FC44A2BF}" type="pres">
      <dgm:prSet presAssocID="{10B5C443-4A94-0B40-BEC4-4B2031E23F3D}" presName="Child" presStyleLbl="revTx" presStyleIdx="10" presStyleCnt="16">
        <dgm:presLayoutVars>
          <dgm:chMax val="0"/>
          <dgm:chPref val="0"/>
          <dgm:bulletEnabled val="1"/>
        </dgm:presLayoutVars>
      </dgm:prSet>
      <dgm:spPr/>
    </dgm:pt>
    <dgm:pt modelId="{2753718C-C381-1D48-A1DA-BD0DC393D469}" type="pres">
      <dgm:prSet presAssocID="{DD3D8C8A-9C64-5046-9B1E-E9043047098E}" presName="childComposite" presStyleCnt="0">
        <dgm:presLayoutVars>
          <dgm:chMax val="0"/>
          <dgm:chPref val="0"/>
        </dgm:presLayoutVars>
      </dgm:prSet>
      <dgm:spPr/>
    </dgm:pt>
    <dgm:pt modelId="{C510B1BB-0236-6544-9055-343E22FB2758}" type="pres">
      <dgm:prSet presAssocID="{DD3D8C8A-9C64-5046-9B1E-E9043047098E}" presName="ChildAccent" presStyleLbl="solidFgAcc1" presStyleIdx="9" presStyleCnt="13"/>
      <dgm:spPr/>
    </dgm:pt>
    <dgm:pt modelId="{7C647F60-9BAE-4F43-9E6E-4282AC308515}" type="pres">
      <dgm:prSet presAssocID="{DD3D8C8A-9C64-5046-9B1E-E9043047098E}" presName="Child" presStyleLbl="revTx" presStyleIdx="11" presStyleCnt="16">
        <dgm:presLayoutVars>
          <dgm:chMax val="0"/>
          <dgm:chPref val="0"/>
          <dgm:bulletEnabled val="1"/>
        </dgm:presLayoutVars>
      </dgm:prSet>
      <dgm:spPr/>
    </dgm:pt>
    <dgm:pt modelId="{6270542B-D0FE-D74A-89FB-CE00C9BB5F95}" type="pres">
      <dgm:prSet presAssocID="{F76BA8A3-2168-AE46-8860-88F768D1513C}" presName="root" presStyleCnt="0">
        <dgm:presLayoutVars>
          <dgm:chMax/>
          <dgm:chPref/>
        </dgm:presLayoutVars>
      </dgm:prSet>
      <dgm:spPr/>
    </dgm:pt>
    <dgm:pt modelId="{42EE0ACF-D545-F14E-8E43-A6A1302BF480}" type="pres">
      <dgm:prSet presAssocID="{F76BA8A3-2168-AE46-8860-88F768D1513C}" presName="rootComposite" presStyleCnt="0">
        <dgm:presLayoutVars/>
      </dgm:prSet>
      <dgm:spPr/>
    </dgm:pt>
    <dgm:pt modelId="{6A344E9C-38E7-E346-A2BD-2A357FD8A0ED}" type="pres">
      <dgm:prSet presAssocID="{F76BA8A3-2168-AE46-8860-88F768D1513C}" presName="ParentAccent" presStyleLbl="alignNode1" presStyleIdx="2" presStyleCnt="3"/>
      <dgm:spPr/>
    </dgm:pt>
    <dgm:pt modelId="{7C5E781F-1920-E245-A34C-99E68324A811}" type="pres">
      <dgm:prSet presAssocID="{F76BA8A3-2168-AE46-8860-88F768D1513C}" presName="ParentSmallAccent" presStyleLbl="fgAcc1" presStyleIdx="2" presStyleCnt="3"/>
      <dgm:spPr/>
    </dgm:pt>
    <dgm:pt modelId="{E5DE58DC-510D-E547-9AE7-F34C6609ADED}" type="pres">
      <dgm:prSet presAssocID="{F76BA8A3-2168-AE46-8860-88F768D1513C}" presName="Parent" presStyleLbl="revTx" presStyleIdx="12" presStyleCnt="16">
        <dgm:presLayoutVars>
          <dgm:chMax/>
          <dgm:chPref val="4"/>
          <dgm:bulletEnabled val="1"/>
        </dgm:presLayoutVars>
      </dgm:prSet>
      <dgm:spPr/>
    </dgm:pt>
    <dgm:pt modelId="{015CBA3E-DB7F-CE47-B55C-94FD01C57A19}" type="pres">
      <dgm:prSet presAssocID="{F76BA8A3-2168-AE46-8860-88F768D1513C}" presName="childShape" presStyleCnt="0">
        <dgm:presLayoutVars>
          <dgm:chMax val="0"/>
          <dgm:chPref val="0"/>
        </dgm:presLayoutVars>
      </dgm:prSet>
      <dgm:spPr/>
    </dgm:pt>
    <dgm:pt modelId="{0088D0E9-A2F5-1449-BE88-1D1B65F773C2}" type="pres">
      <dgm:prSet presAssocID="{4F41E28B-800E-4748-BA34-0B6911C49DAE}" presName="childComposite" presStyleCnt="0">
        <dgm:presLayoutVars>
          <dgm:chMax val="0"/>
          <dgm:chPref val="0"/>
        </dgm:presLayoutVars>
      </dgm:prSet>
      <dgm:spPr/>
    </dgm:pt>
    <dgm:pt modelId="{990F3864-4312-EF40-AFAB-1887C5ABDBF6}" type="pres">
      <dgm:prSet presAssocID="{4F41E28B-800E-4748-BA34-0B6911C49DAE}" presName="ChildAccent" presStyleLbl="solidFgAcc1" presStyleIdx="10" presStyleCnt="13"/>
      <dgm:spPr/>
    </dgm:pt>
    <dgm:pt modelId="{1E03CB14-8653-1544-AD58-06670329A219}" type="pres">
      <dgm:prSet presAssocID="{4F41E28B-800E-4748-BA34-0B6911C49DAE}" presName="Child" presStyleLbl="revTx" presStyleIdx="13" presStyleCnt="16">
        <dgm:presLayoutVars>
          <dgm:chMax val="0"/>
          <dgm:chPref val="0"/>
          <dgm:bulletEnabled val="1"/>
        </dgm:presLayoutVars>
      </dgm:prSet>
      <dgm:spPr/>
    </dgm:pt>
    <dgm:pt modelId="{8B4FA641-DE46-E14C-9D24-F2E22D976B1E}" type="pres">
      <dgm:prSet presAssocID="{09B16651-4B19-E249-A330-EF7F2D792114}" presName="childComposite" presStyleCnt="0">
        <dgm:presLayoutVars>
          <dgm:chMax val="0"/>
          <dgm:chPref val="0"/>
        </dgm:presLayoutVars>
      </dgm:prSet>
      <dgm:spPr/>
    </dgm:pt>
    <dgm:pt modelId="{6FC1E94B-9548-F149-A309-7D959D918140}" type="pres">
      <dgm:prSet presAssocID="{09B16651-4B19-E249-A330-EF7F2D792114}" presName="ChildAccent" presStyleLbl="solidFgAcc1" presStyleIdx="11" presStyleCnt="13"/>
      <dgm:spPr/>
    </dgm:pt>
    <dgm:pt modelId="{FC94C8A0-5FD9-0242-9A36-81DA31852241}" type="pres">
      <dgm:prSet presAssocID="{09B16651-4B19-E249-A330-EF7F2D792114}" presName="Child" presStyleLbl="revTx" presStyleIdx="14" presStyleCnt="16">
        <dgm:presLayoutVars>
          <dgm:chMax val="0"/>
          <dgm:chPref val="0"/>
          <dgm:bulletEnabled val="1"/>
        </dgm:presLayoutVars>
      </dgm:prSet>
      <dgm:spPr/>
    </dgm:pt>
    <dgm:pt modelId="{6FB512C9-4F71-654E-A4B9-9C158EEC2064}" type="pres">
      <dgm:prSet presAssocID="{B119EE73-298B-534F-8756-30155E4063D4}" presName="childComposite" presStyleCnt="0">
        <dgm:presLayoutVars>
          <dgm:chMax val="0"/>
          <dgm:chPref val="0"/>
        </dgm:presLayoutVars>
      </dgm:prSet>
      <dgm:spPr/>
    </dgm:pt>
    <dgm:pt modelId="{C26FC657-B398-DC42-B461-5145ED34B2A7}" type="pres">
      <dgm:prSet presAssocID="{B119EE73-298B-534F-8756-30155E4063D4}" presName="ChildAccent" presStyleLbl="solidFgAcc1" presStyleIdx="12" presStyleCnt="13"/>
      <dgm:spPr/>
    </dgm:pt>
    <dgm:pt modelId="{FD190261-2CE8-1544-BBE2-7DF339029C6B}" type="pres">
      <dgm:prSet presAssocID="{B119EE73-298B-534F-8756-30155E4063D4}" presName="Child" presStyleLbl="revTx" presStyleIdx="15" presStyleCnt="16">
        <dgm:presLayoutVars>
          <dgm:chMax val="0"/>
          <dgm:chPref val="0"/>
          <dgm:bulletEnabled val="1"/>
        </dgm:presLayoutVars>
      </dgm:prSet>
      <dgm:spPr/>
    </dgm:pt>
  </dgm:ptLst>
  <dgm:cxnLst>
    <dgm:cxn modelId="{95151F0A-8DB3-4D47-AB6B-B2FFC00AA5C1}" type="presOf" srcId="{11DC0915-891A-214A-B43B-23B8E2098961}" destId="{833392D7-4470-7749-A6DB-4AA1229040D1}" srcOrd="0" destOrd="0" presId="urn:microsoft.com/office/officeart/2008/layout/SquareAccentList"/>
    <dgm:cxn modelId="{F4654511-0CA9-6541-9F6E-CC8F517B84D7}" srcId="{FE5737D1-F022-0944-A352-3A3A0447B50E}" destId="{F7739562-3B33-F64B-A713-9140AD083CFF}" srcOrd="3" destOrd="0" parTransId="{B7D4E5A4-3A2E-3248-B1AB-A5C8ADB7E769}" sibTransId="{B1772944-EE07-0044-9A69-F14B9DC9F53E}"/>
    <dgm:cxn modelId="{0721A112-926F-D140-B35E-B4D37A6FD369}" srcId="{FE5737D1-F022-0944-A352-3A3A0447B50E}" destId="{4CE94823-239A-D44E-9F4F-2E08BF4FFBFC}" srcOrd="1" destOrd="0" parTransId="{92A35F16-BABE-5C4C-A6DB-9B53DF244EE4}" sibTransId="{F2931889-5B8C-0546-8FA4-D4672316D477}"/>
    <dgm:cxn modelId="{D437C117-2658-0C4F-97EA-6F816BFF5C4A}" type="presOf" srcId="{4CE94823-239A-D44E-9F4F-2E08BF4FFBFC}" destId="{D6D64D59-BDC0-084E-9B5C-F5498747470E}" srcOrd="0" destOrd="0" presId="urn:microsoft.com/office/officeart/2008/layout/SquareAccentList"/>
    <dgm:cxn modelId="{F7B1961B-F378-E34F-AACA-D25966A532EC}" srcId="{554189D5-3F6A-5B4D-BA68-C450B77E4DE7}" destId="{11DC0915-891A-214A-B43B-23B8E2098961}" srcOrd="1" destOrd="0" parTransId="{DA3A5A63-6CDE-394A-BDE3-2DCA7F4AE04E}" sibTransId="{9AA1C6BE-E879-694E-BDB5-1075F2DB6556}"/>
    <dgm:cxn modelId="{37D5351E-D984-F444-A606-C13E5F61C940}" type="presOf" srcId="{EA91FA73-AB7E-7B44-8F6F-F2CF435752EC}" destId="{7E0E6415-BF5C-9A4C-864D-3B39B0901C14}" srcOrd="0" destOrd="0" presId="urn:microsoft.com/office/officeart/2008/layout/SquareAccentList"/>
    <dgm:cxn modelId="{4B44AF22-59E2-7C47-9D83-4FD9243E91C1}" srcId="{11DC0915-891A-214A-B43B-23B8E2098961}" destId="{A16254BA-2863-8245-B6E2-E343BF6AC9B7}" srcOrd="2" destOrd="0" parTransId="{B70407DC-7533-6442-92A4-F38E90BC0794}" sibTransId="{79319E71-645F-DE47-A4CB-4A243243A862}"/>
    <dgm:cxn modelId="{51EA024A-4A5F-F14D-85F5-33D4AE5326BF}" srcId="{F76BA8A3-2168-AE46-8860-88F768D1513C}" destId="{4F41E28B-800E-4748-BA34-0B6911C49DAE}" srcOrd="0" destOrd="0" parTransId="{F02B2450-04AD-A74E-8BBB-44D443ADA94A}" sibTransId="{66F70583-E96B-1C4F-B2DE-1EECA26C79C1}"/>
    <dgm:cxn modelId="{0DFCF25B-D206-3141-8059-8FFBBFB2457B}" type="presOf" srcId="{A16254BA-2863-8245-B6E2-E343BF6AC9B7}" destId="{5F28C5CB-9906-5F48-A8B7-5CABD966029F}" srcOrd="0" destOrd="0" presId="urn:microsoft.com/office/officeart/2008/layout/SquareAccentList"/>
    <dgm:cxn modelId="{01FB3C5D-0EC7-DD4E-804E-30A1DD990C59}" type="presOf" srcId="{F7739562-3B33-F64B-A713-9140AD083CFF}" destId="{36C12430-AD82-9047-B8EC-ECF8C2F3A2C5}" srcOrd="0" destOrd="0" presId="urn:microsoft.com/office/officeart/2008/layout/SquareAccentList"/>
    <dgm:cxn modelId="{1451FE5E-3DE7-E84E-A97F-D70CB8FFE28D}" srcId="{FE5737D1-F022-0944-A352-3A3A0447B50E}" destId="{EA91FA73-AB7E-7B44-8F6F-F2CF435752EC}" srcOrd="0" destOrd="0" parTransId="{6FE79913-937D-AB47-BAFE-92DCB7D5E42C}" sibTransId="{7AEC4A21-5F75-B146-88AC-54B8AA31BCA1}"/>
    <dgm:cxn modelId="{3AD25860-16D3-8E4D-8E0D-617765085163}" srcId="{11DC0915-891A-214A-B43B-23B8E2098961}" destId="{10B5C443-4A94-0B40-BEC4-4B2031E23F3D}" srcOrd="4" destOrd="0" parTransId="{C871A0D6-AAC2-C246-BD0A-AA0AA19DC8B7}" sibTransId="{1F088BB5-A20A-8B4C-9B3A-B47B2AD4916A}"/>
    <dgm:cxn modelId="{81B8AC7F-8CB8-E846-8837-A20BA51E76E9}" type="presOf" srcId="{FE5737D1-F022-0944-A352-3A3A0447B50E}" destId="{9BD6C6AB-65CD-7248-8F94-1B61E819721F}" srcOrd="0" destOrd="0" presId="urn:microsoft.com/office/officeart/2008/layout/SquareAccentList"/>
    <dgm:cxn modelId="{30F61798-3256-B14F-8FD8-9A04360ED6B0}" srcId="{11DC0915-891A-214A-B43B-23B8E2098961}" destId="{DD3D8C8A-9C64-5046-9B1E-E9043047098E}" srcOrd="5" destOrd="0" parTransId="{DBA22FD2-8ACD-D041-9103-4B5492985547}" sibTransId="{2E91E36A-5E6B-1649-BA3D-719C15F26FD0}"/>
    <dgm:cxn modelId="{6F732F9E-3F66-4849-A941-870B07DFC7E7}" type="presOf" srcId="{008B095A-4B9E-104D-BD43-AFB9A68A0CD5}" destId="{8E42CA87-7789-9E4D-9987-9431D5D3FEF1}" srcOrd="0" destOrd="0" presId="urn:microsoft.com/office/officeart/2008/layout/SquareAccentList"/>
    <dgm:cxn modelId="{393FB2A6-F9CA-714A-83D6-743FEF6D6008}" srcId="{F76BA8A3-2168-AE46-8860-88F768D1513C}" destId="{B119EE73-298B-534F-8756-30155E4063D4}" srcOrd="2" destOrd="0" parTransId="{F2FEECD1-BE0F-6E46-9C8C-56F289BFC4C7}" sibTransId="{AFE8E03A-172F-5A43-B28B-EBE7A7E22DE7}"/>
    <dgm:cxn modelId="{D9ED89AD-CFEE-C04E-AD14-B33E263E0693}" type="presOf" srcId="{09B16651-4B19-E249-A330-EF7F2D792114}" destId="{FC94C8A0-5FD9-0242-9A36-81DA31852241}" srcOrd="0" destOrd="0" presId="urn:microsoft.com/office/officeart/2008/layout/SquareAccentList"/>
    <dgm:cxn modelId="{C04D3EB5-3475-6E40-AF4F-C51AB16354B4}" type="presOf" srcId="{10B5C443-4A94-0B40-BEC4-4B2031E23F3D}" destId="{E708BBC5-AA90-DA49-855F-9FA1FC44A2BF}" srcOrd="0" destOrd="0" presId="urn:microsoft.com/office/officeart/2008/layout/SquareAccentList"/>
    <dgm:cxn modelId="{6E5156BC-B06B-2546-BE64-154D8263DF63}" type="presOf" srcId="{B8BC642B-7333-D347-AFE5-FBC814ED733A}" destId="{38CE8647-035C-124B-91A4-3B0922BC10EA}" srcOrd="0" destOrd="0" presId="urn:microsoft.com/office/officeart/2008/layout/SquareAccentList"/>
    <dgm:cxn modelId="{3F4F1DC4-905E-1544-AACD-61110FECE2B5}" srcId="{11DC0915-891A-214A-B43B-23B8E2098961}" destId="{A7003403-4260-284C-AB42-B8F336B145C5}" srcOrd="0" destOrd="0" parTransId="{42E1F4F9-FDBE-7449-9316-D00978E293A6}" sibTransId="{FD8A2F94-4A6F-F04E-8A9D-90DC1CD8E69A}"/>
    <dgm:cxn modelId="{DB97F6CF-1B6C-A147-BB42-1F4C45BBCE94}" type="presOf" srcId="{F76BA8A3-2168-AE46-8860-88F768D1513C}" destId="{E5DE58DC-510D-E547-9AE7-F34C6609ADED}" srcOrd="0" destOrd="0" presId="urn:microsoft.com/office/officeart/2008/layout/SquareAccentList"/>
    <dgm:cxn modelId="{F5C79FD5-F95F-1446-B381-71786484A204}" srcId="{11DC0915-891A-214A-B43B-23B8E2098961}" destId="{8B2BEF7A-6041-4A43-8F00-81A15AB416C7}" srcOrd="3" destOrd="0" parTransId="{532693F7-9E33-9040-85AC-1D4B232A4A77}" sibTransId="{4845EAD0-0E31-384C-856B-FF75C3ED0A73}"/>
    <dgm:cxn modelId="{076F87D6-45A2-ED4C-B5CB-607B2E134DFA}" type="presOf" srcId="{A7003403-4260-284C-AB42-B8F336B145C5}" destId="{5D2E339A-D5AF-E34E-8B77-D64134038382}" srcOrd="0" destOrd="0" presId="urn:microsoft.com/office/officeart/2008/layout/SquareAccentList"/>
    <dgm:cxn modelId="{6DE9D8D9-B8F7-374C-B6C0-D22844DCE4B5}" srcId="{554189D5-3F6A-5B4D-BA68-C450B77E4DE7}" destId="{FE5737D1-F022-0944-A352-3A3A0447B50E}" srcOrd="0" destOrd="0" parTransId="{6A4EB8E6-4534-294A-A600-80A049BBAE42}" sibTransId="{26F6E1ED-E3EF-9B42-9463-83DB7054DFC8}"/>
    <dgm:cxn modelId="{1FD429DA-1F28-A540-B378-130E3470D3C3}" type="presOf" srcId="{8B2BEF7A-6041-4A43-8F00-81A15AB416C7}" destId="{3BBE6BF6-173C-304D-9CAD-CFFC3B493EE6}" srcOrd="0" destOrd="0" presId="urn:microsoft.com/office/officeart/2008/layout/SquareAccentList"/>
    <dgm:cxn modelId="{E7F9A5DF-AA82-B24C-8EE2-5E43C42E7EA2}" type="presOf" srcId="{DD3D8C8A-9C64-5046-9B1E-E9043047098E}" destId="{7C647F60-9BAE-4F43-9E6E-4282AC308515}" srcOrd="0" destOrd="0" presId="urn:microsoft.com/office/officeart/2008/layout/SquareAccentList"/>
    <dgm:cxn modelId="{CE9A8EE7-FAA5-054E-AC80-D41E49B81944}" type="presOf" srcId="{4F41E28B-800E-4748-BA34-0B6911C49DAE}" destId="{1E03CB14-8653-1544-AD58-06670329A219}" srcOrd="0" destOrd="0" presId="urn:microsoft.com/office/officeart/2008/layout/SquareAccentList"/>
    <dgm:cxn modelId="{600FB1EB-E741-6041-8164-392E20E0E406}" type="presOf" srcId="{554189D5-3F6A-5B4D-BA68-C450B77E4DE7}" destId="{A365E43D-D022-144E-8478-7701F98DC484}" srcOrd="0" destOrd="0" presId="urn:microsoft.com/office/officeart/2008/layout/SquareAccentList"/>
    <dgm:cxn modelId="{85D5AFF3-60FB-5D45-8B7C-15C58063F3B8}" type="presOf" srcId="{B119EE73-298B-534F-8756-30155E4063D4}" destId="{FD190261-2CE8-1544-BBE2-7DF339029C6B}" srcOrd="0" destOrd="0" presId="urn:microsoft.com/office/officeart/2008/layout/SquareAccentList"/>
    <dgm:cxn modelId="{2B4C22F7-25AC-3847-A809-357D6FDF5A2B}" srcId="{11DC0915-891A-214A-B43B-23B8E2098961}" destId="{008B095A-4B9E-104D-BD43-AFB9A68A0CD5}" srcOrd="1" destOrd="0" parTransId="{CEF56331-CCD8-7849-8389-4911742D0522}" sibTransId="{0FCBE1AE-CAFB-8A48-8A3B-93508E14FA03}"/>
    <dgm:cxn modelId="{C57806F8-4D1E-2E4C-A037-02ECD9BBB4FB}" srcId="{F76BA8A3-2168-AE46-8860-88F768D1513C}" destId="{09B16651-4B19-E249-A330-EF7F2D792114}" srcOrd="1" destOrd="0" parTransId="{229E7025-E37F-D545-AAA2-75341F6B734B}" sibTransId="{0207B46D-4433-C24C-8CD6-A98D750472A5}"/>
    <dgm:cxn modelId="{A512FAF8-B29F-8849-B17F-399A8E3FAC86}" srcId="{FE5737D1-F022-0944-A352-3A3A0447B50E}" destId="{B8BC642B-7333-D347-AFE5-FBC814ED733A}" srcOrd="2" destOrd="0" parTransId="{BF8DFC39-8D2D-624A-8394-87A232DAAF17}" sibTransId="{A4D71EC9-02BE-4C4C-83D7-AFB157C29335}"/>
    <dgm:cxn modelId="{AD78F7FD-74B0-9642-9509-F9612822637B}" srcId="{554189D5-3F6A-5B4D-BA68-C450B77E4DE7}" destId="{F76BA8A3-2168-AE46-8860-88F768D1513C}" srcOrd="2" destOrd="0" parTransId="{A3C04974-F800-9544-A02E-53582AC059FB}" sibTransId="{A85BA826-FE00-754F-BC1B-4ACDC10D5AB3}"/>
    <dgm:cxn modelId="{1552366C-82A8-DC45-A23A-F88A505EF356}" type="presParOf" srcId="{A365E43D-D022-144E-8478-7701F98DC484}" destId="{98DA29C5-CA25-2144-8195-F09E9342EE4A}" srcOrd="0" destOrd="0" presId="urn:microsoft.com/office/officeart/2008/layout/SquareAccentList"/>
    <dgm:cxn modelId="{5354569C-114A-BF4D-9ECB-B5AC246092BD}" type="presParOf" srcId="{98DA29C5-CA25-2144-8195-F09E9342EE4A}" destId="{247B3972-EAFA-E044-849D-033D15A051C1}" srcOrd="0" destOrd="0" presId="urn:microsoft.com/office/officeart/2008/layout/SquareAccentList"/>
    <dgm:cxn modelId="{57E15C22-47C6-3E45-B4A2-65016622EA16}" type="presParOf" srcId="{247B3972-EAFA-E044-849D-033D15A051C1}" destId="{193BBAC6-A360-EE4C-A5E3-28B7E179404A}" srcOrd="0" destOrd="0" presId="urn:microsoft.com/office/officeart/2008/layout/SquareAccentList"/>
    <dgm:cxn modelId="{E31098DC-621B-3047-B4CF-7DAD11B90AD3}" type="presParOf" srcId="{247B3972-EAFA-E044-849D-033D15A051C1}" destId="{A6FEBAB5-AC6D-284D-81F8-D5F7CC1A8EE9}" srcOrd="1" destOrd="0" presId="urn:microsoft.com/office/officeart/2008/layout/SquareAccentList"/>
    <dgm:cxn modelId="{7F18F3F2-AD40-0849-859C-5C6E584EC9CA}" type="presParOf" srcId="{247B3972-EAFA-E044-849D-033D15A051C1}" destId="{9BD6C6AB-65CD-7248-8F94-1B61E819721F}" srcOrd="2" destOrd="0" presId="urn:microsoft.com/office/officeart/2008/layout/SquareAccentList"/>
    <dgm:cxn modelId="{14DB00EA-CE2F-264B-AD98-34B195776A8F}" type="presParOf" srcId="{98DA29C5-CA25-2144-8195-F09E9342EE4A}" destId="{1B56E141-ECE3-3D49-BA1B-398AFF17D319}" srcOrd="1" destOrd="0" presId="urn:microsoft.com/office/officeart/2008/layout/SquareAccentList"/>
    <dgm:cxn modelId="{9731793D-D417-9D41-ADF2-6999B9E06A0F}" type="presParOf" srcId="{1B56E141-ECE3-3D49-BA1B-398AFF17D319}" destId="{04682F5F-2871-9446-A1DC-4133BA86BBE7}" srcOrd="0" destOrd="0" presId="urn:microsoft.com/office/officeart/2008/layout/SquareAccentList"/>
    <dgm:cxn modelId="{3F399491-7FA4-E245-A6E7-82BD55768580}" type="presParOf" srcId="{04682F5F-2871-9446-A1DC-4133BA86BBE7}" destId="{C959AF25-CD5A-8740-AB75-9B69A6C12E71}" srcOrd="0" destOrd="0" presId="urn:microsoft.com/office/officeart/2008/layout/SquareAccentList"/>
    <dgm:cxn modelId="{AB7B5675-4D72-204E-B7FA-F437BCB1B5B7}" type="presParOf" srcId="{04682F5F-2871-9446-A1DC-4133BA86BBE7}" destId="{7E0E6415-BF5C-9A4C-864D-3B39B0901C14}" srcOrd="1" destOrd="0" presId="urn:microsoft.com/office/officeart/2008/layout/SquareAccentList"/>
    <dgm:cxn modelId="{FFF8CCC6-848E-F347-B6B0-099CA95CE335}" type="presParOf" srcId="{1B56E141-ECE3-3D49-BA1B-398AFF17D319}" destId="{480FEA88-8959-834D-8CB3-DEBB5B61072F}" srcOrd="1" destOrd="0" presId="urn:microsoft.com/office/officeart/2008/layout/SquareAccentList"/>
    <dgm:cxn modelId="{3CDC4B6A-964A-3C40-AD5D-F409B15A8B83}" type="presParOf" srcId="{480FEA88-8959-834D-8CB3-DEBB5B61072F}" destId="{8C173D6C-9DFC-0C4B-874A-574ED1B01F47}" srcOrd="0" destOrd="0" presId="urn:microsoft.com/office/officeart/2008/layout/SquareAccentList"/>
    <dgm:cxn modelId="{BABE034E-515C-124C-8D8E-E046BAF4CB40}" type="presParOf" srcId="{480FEA88-8959-834D-8CB3-DEBB5B61072F}" destId="{D6D64D59-BDC0-084E-9B5C-F5498747470E}" srcOrd="1" destOrd="0" presId="urn:microsoft.com/office/officeart/2008/layout/SquareAccentList"/>
    <dgm:cxn modelId="{FF633DEE-B58E-F940-8B97-CF607AE302EC}" type="presParOf" srcId="{1B56E141-ECE3-3D49-BA1B-398AFF17D319}" destId="{42D362D2-9AD2-2543-BFA6-C160D06973CA}" srcOrd="2" destOrd="0" presId="urn:microsoft.com/office/officeart/2008/layout/SquareAccentList"/>
    <dgm:cxn modelId="{26FF500E-76DB-CC44-80A4-7434F5747351}" type="presParOf" srcId="{42D362D2-9AD2-2543-BFA6-C160D06973CA}" destId="{634794B8-255F-034B-8491-A1072F89FDF7}" srcOrd="0" destOrd="0" presId="urn:microsoft.com/office/officeart/2008/layout/SquareAccentList"/>
    <dgm:cxn modelId="{2B8166CF-297F-DB45-8C91-F29F2AC51586}" type="presParOf" srcId="{42D362D2-9AD2-2543-BFA6-C160D06973CA}" destId="{38CE8647-035C-124B-91A4-3B0922BC10EA}" srcOrd="1" destOrd="0" presId="urn:microsoft.com/office/officeart/2008/layout/SquareAccentList"/>
    <dgm:cxn modelId="{A90978C5-F7C8-984C-93B3-164AD9C7CA06}" type="presParOf" srcId="{1B56E141-ECE3-3D49-BA1B-398AFF17D319}" destId="{7B97921C-7577-9D48-9ECE-12BC77C3C37E}" srcOrd="3" destOrd="0" presId="urn:microsoft.com/office/officeart/2008/layout/SquareAccentList"/>
    <dgm:cxn modelId="{5E348CD7-A387-3F4A-9360-1FD42C52BE8A}" type="presParOf" srcId="{7B97921C-7577-9D48-9ECE-12BC77C3C37E}" destId="{F6993F44-6B3D-7D47-BA75-B3E25C3FDC0F}" srcOrd="0" destOrd="0" presId="urn:microsoft.com/office/officeart/2008/layout/SquareAccentList"/>
    <dgm:cxn modelId="{0CA4B635-A5BF-384C-B392-8C2EF36BBBF9}" type="presParOf" srcId="{7B97921C-7577-9D48-9ECE-12BC77C3C37E}" destId="{36C12430-AD82-9047-B8EC-ECF8C2F3A2C5}" srcOrd="1" destOrd="0" presId="urn:microsoft.com/office/officeart/2008/layout/SquareAccentList"/>
    <dgm:cxn modelId="{0B7C2FC4-A444-9D4B-908C-08C5D8E85458}" type="presParOf" srcId="{A365E43D-D022-144E-8478-7701F98DC484}" destId="{9F67D735-0B53-C140-9F03-31C411BF7F88}" srcOrd="1" destOrd="0" presId="urn:microsoft.com/office/officeart/2008/layout/SquareAccentList"/>
    <dgm:cxn modelId="{70201EFA-0F9E-FB42-B91D-A71C49BEBAA3}" type="presParOf" srcId="{9F67D735-0B53-C140-9F03-31C411BF7F88}" destId="{2917E9EC-62B4-1C4F-8E6B-37F946829D6E}" srcOrd="0" destOrd="0" presId="urn:microsoft.com/office/officeart/2008/layout/SquareAccentList"/>
    <dgm:cxn modelId="{7387306D-AEB5-5A46-8E40-D312E17C43A0}" type="presParOf" srcId="{2917E9EC-62B4-1C4F-8E6B-37F946829D6E}" destId="{FF37A44B-3265-8940-98DB-36D0D0A44D34}" srcOrd="0" destOrd="0" presId="urn:microsoft.com/office/officeart/2008/layout/SquareAccentList"/>
    <dgm:cxn modelId="{4DC4C3FC-AFBF-F74F-850A-D32BFFD93F31}" type="presParOf" srcId="{2917E9EC-62B4-1C4F-8E6B-37F946829D6E}" destId="{EE2B38A3-693D-CA4E-A0DF-00F449CB3E49}" srcOrd="1" destOrd="0" presId="urn:microsoft.com/office/officeart/2008/layout/SquareAccentList"/>
    <dgm:cxn modelId="{97827DA7-0F9E-A84B-9359-DBB956962504}" type="presParOf" srcId="{2917E9EC-62B4-1C4F-8E6B-37F946829D6E}" destId="{833392D7-4470-7749-A6DB-4AA1229040D1}" srcOrd="2" destOrd="0" presId="urn:microsoft.com/office/officeart/2008/layout/SquareAccentList"/>
    <dgm:cxn modelId="{FD9ADB60-5C74-F141-BB57-BD0578D06387}" type="presParOf" srcId="{9F67D735-0B53-C140-9F03-31C411BF7F88}" destId="{3BC9C7A5-70FB-F942-9C17-3ADE3E1B1BC9}" srcOrd="1" destOrd="0" presId="urn:microsoft.com/office/officeart/2008/layout/SquareAccentList"/>
    <dgm:cxn modelId="{4542ABC8-30DF-4945-A332-9B5B240BEC02}" type="presParOf" srcId="{3BC9C7A5-70FB-F942-9C17-3ADE3E1B1BC9}" destId="{DB83A605-3CF2-E941-8D74-C08EA5DE440A}" srcOrd="0" destOrd="0" presId="urn:microsoft.com/office/officeart/2008/layout/SquareAccentList"/>
    <dgm:cxn modelId="{A7272C2B-0CC1-0D43-9FB1-02B756134A93}" type="presParOf" srcId="{DB83A605-3CF2-E941-8D74-C08EA5DE440A}" destId="{37447777-EA7D-E649-9016-A20FFF31E786}" srcOrd="0" destOrd="0" presId="urn:microsoft.com/office/officeart/2008/layout/SquareAccentList"/>
    <dgm:cxn modelId="{7AF06A9D-0DB8-434E-AD04-4174E863FC79}" type="presParOf" srcId="{DB83A605-3CF2-E941-8D74-C08EA5DE440A}" destId="{5D2E339A-D5AF-E34E-8B77-D64134038382}" srcOrd="1" destOrd="0" presId="urn:microsoft.com/office/officeart/2008/layout/SquareAccentList"/>
    <dgm:cxn modelId="{EF53E6D2-51B3-BE42-A8C4-0DB551FBDA27}" type="presParOf" srcId="{3BC9C7A5-70FB-F942-9C17-3ADE3E1B1BC9}" destId="{58D3138C-EBAA-0B43-9564-A0175BFE1674}" srcOrd="1" destOrd="0" presId="urn:microsoft.com/office/officeart/2008/layout/SquareAccentList"/>
    <dgm:cxn modelId="{6B3E663B-6EA7-964E-870A-27F3A8E2143F}" type="presParOf" srcId="{58D3138C-EBAA-0B43-9564-A0175BFE1674}" destId="{A7839993-FC36-F94D-9E96-BC3F7FC42ECF}" srcOrd="0" destOrd="0" presId="urn:microsoft.com/office/officeart/2008/layout/SquareAccentList"/>
    <dgm:cxn modelId="{4D44E292-BC7D-474B-8E53-CCEF5CDF2F32}" type="presParOf" srcId="{58D3138C-EBAA-0B43-9564-A0175BFE1674}" destId="{8E42CA87-7789-9E4D-9987-9431D5D3FEF1}" srcOrd="1" destOrd="0" presId="urn:microsoft.com/office/officeart/2008/layout/SquareAccentList"/>
    <dgm:cxn modelId="{C0460587-482B-D84F-B472-98FCD52BEA35}" type="presParOf" srcId="{3BC9C7A5-70FB-F942-9C17-3ADE3E1B1BC9}" destId="{FA8C9993-3DB2-E44A-806E-B13F26A7233F}" srcOrd="2" destOrd="0" presId="urn:microsoft.com/office/officeart/2008/layout/SquareAccentList"/>
    <dgm:cxn modelId="{B48DA8F9-1938-7347-A4D3-65BACC90B169}" type="presParOf" srcId="{FA8C9993-3DB2-E44A-806E-B13F26A7233F}" destId="{1079AA9E-DB5B-0B4C-B595-09C9C6DFE875}" srcOrd="0" destOrd="0" presId="urn:microsoft.com/office/officeart/2008/layout/SquareAccentList"/>
    <dgm:cxn modelId="{0287E25F-A8B0-304F-A146-6262EBF856C3}" type="presParOf" srcId="{FA8C9993-3DB2-E44A-806E-B13F26A7233F}" destId="{5F28C5CB-9906-5F48-A8B7-5CABD966029F}" srcOrd="1" destOrd="0" presId="urn:microsoft.com/office/officeart/2008/layout/SquareAccentList"/>
    <dgm:cxn modelId="{1597B8BF-5F3F-644E-B14A-4D8BEB0BB40D}" type="presParOf" srcId="{3BC9C7A5-70FB-F942-9C17-3ADE3E1B1BC9}" destId="{E1C4E1F1-47E4-C141-8106-00942CA8356B}" srcOrd="3" destOrd="0" presId="urn:microsoft.com/office/officeart/2008/layout/SquareAccentList"/>
    <dgm:cxn modelId="{6AD77002-1408-8B42-B9DF-963B7F1C6F5F}" type="presParOf" srcId="{E1C4E1F1-47E4-C141-8106-00942CA8356B}" destId="{B4E9438A-69AC-2E4A-B653-0939F4C7E598}" srcOrd="0" destOrd="0" presId="urn:microsoft.com/office/officeart/2008/layout/SquareAccentList"/>
    <dgm:cxn modelId="{47312455-824C-B94C-A5E2-09C0766943D0}" type="presParOf" srcId="{E1C4E1F1-47E4-C141-8106-00942CA8356B}" destId="{3BBE6BF6-173C-304D-9CAD-CFFC3B493EE6}" srcOrd="1" destOrd="0" presId="urn:microsoft.com/office/officeart/2008/layout/SquareAccentList"/>
    <dgm:cxn modelId="{E144E800-44C7-1442-AFB7-EC0A2F1570C0}" type="presParOf" srcId="{3BC9C7A5-70FB-F942-9C17-3ADE3E1B1BC9}" destId="{B1D2632D-4CF0-2048-9E98-0F8E0F261A83}" srcOrd="4" destOrd="0" presId="urn:microsoft.com/office/officeart/2008/layout/SquareAccentList"/>
    <dgm:cxn modelId="{349C80D4-8554-5347-BE39-C2262AAE56E9}" type="presParOf" srcId="{B1D2632D-4CF0-2048-9E98-0F8E0F261A83}" destId="{9D080B48-67A5-7747-9228-1677120579F9}" srcOrd="0" destOrd="0" presId="urn:microsoft.com/office/officeart/2008/layout/SquareAccentList"/>
    <dgm:cxn modelId="{62D73109-3371-3B42-914B-E943FFCC8DF1}" type="presParOf" srcId="{B1D2632D-4CF0-2048-9E98-0F8E0F261A83}" destId="{E708BBC5-AA90-DA49-855F-9FA1FC44A2BF}" srcOrd="1" destOrd="0" presId="urn:microsoft.com/office/officeart/2008/layout/SquareAccentList"/>
    <dgm:cxn modelId="{3BCBA843-4CF1-4344-B8C2-0408C7149C58}" type="presParOf" srcId="{3BC9C7A5-70FB-F942-9C17-3ADE3E1B1BC9}" destId="{2753718C-C381-1D48-A1DA-BD0DC393D469}" srcOrd="5" destOrd="0" presId="urn:microsoft.com/office/officeart/2008/layout/SquareAccentList"/>
    <dgm:cxn modelId="{135459C0-ADB3-8F4A-BA0E-667BDF0184D6}" type="presParOf" srcId="{2753718C-C381-1D48-A1DA-BD0DC393D469}" destId="{C510B1BB-0236-6544-9055-343E22FB2758}" srcOrd="0" destOrd="0" presId="urn:microsoft.com/office/officeart/2008/layout/SquareAccentList"/>
    <dgm:cxn modelId="{57112458-B396-784C-9A4C-A602198FA66A}" type="presParOf" srcId="{2753718C-C381-1D48-A1DA-BD0DC393D469}" destId="{7C647F60-9BAE-4F43-9E6E-4282AC308515}" srcOrd="1" destOrd="0" presId="urn:microsoft.com/office/officeart/2008/layout/SquareAccentList"/>
    <dgm:cxn modelId="{73A4E297-9ABB-BD4C-A77B-3AD4A2FB27AF}" type="presParOf" srcId="{A365E43D-D022-144E-8478-7701F98DC484}" destId="{6270542B-D0FE-D74A-89FB-CE00C9BB5F95}" srcOrd="2" destOrd="0" presId="urn:microsoft.com/office/officeart/2008/layout/SquareAccentList"/>
    <dgm:cxn modelId="{8A4744E8-4A25-B74C-A326-663CC92E09CA}" type="presParOf" srcId="{6270542B-D0FE-D74A-89FB-CE00C9BB5F95}" destId="{42EE0ACF-D545-F14E-8E43-A6A1302BF480}" srcOrd="0" destOrd="0" presId="urn:microsoft.com/office/officeart/2008/layout/SquareAccentList"/>
    <dgm:cxn modelId="{ED421E8F-81C9-DC43-891D-391E37FA63E4}" type="presParOf" srcId="{42EE0ACF-D545-F14E-8E43-A6A1302BF480}" destId="{6A344E9C-38E7-E346-A2BD-2A357FD8A0ED}" srcOrd="0" destOrd="0" presId="urn:microsoft.com/office/officeart/2008/layout/SquareAccentList"/>
    <dgm:cxn modelId="{811AB55F-EC14-9F41-BE41-80228573A976}" type="presParOf" srcId="{42EE0ACF-D545-F14E-8E43-A6A1302BF480}" destId="{7C5E781F-1920-E245-A34C-99E68324A811}" srcOrd="1" destOrd="0" presId="urn:microsoft.com/office/officeart/2008/layout/SquareAccentList"/>
    <dgm:cxn modelId="{1F328991-7507-4646-843F-44097692B2FF}" type="presParOf" srcId="{42EE0ACF-D545-F14E-8E43-A6A1302BF480}" destId="{E5DE58DC-510D-E547-9AE7-F34C6609ADED}" srcOrd="2" destOrd="0" presId="urn:microsoft.com/office/officeart/2008/layout/SquareAccentList"/>
    <dgm:cxn modelId="{25600E9C-0C11-844C-A9E2-CFDC7200173A}" type="presParOf" srcId="{6270542B-D0FE-D74A-89FB-CE00C9BB5F95}" destId="{015CBA3E-DB7F-CE47-B55C-94FD01C57A19}" srcOrd="1" destOrd="0" presId="urn:microsoft.com/office/officeart/2008/layout/SquareAccentList"/>
    <dgm:cxn modelId="{04FFF27C-6408-6147-A297-587EB87F9529}" type="presParOf" srcId="{015CBA3E-DB7F-CE47-B55C-94FD01C57A19}" destId="{0088D0E9-A2F5-1449-BE88-1D1B65F773C2}" srcOrd="0" destOrd="0" presId="urn:microsoft.com/office/officeart/2008/layout/SquareAccentList"/>
    <dgm:cxn modelId="{BD0D638D-A3BC-BD42-9102-547BA12DA23F}" type="presParOf" srcId="{0088D0E9-A2F5-1449-BE88-1D1B65F773C2}" destId="{990F3864-4312-EF40-AFAB-1887C5ABDBF6}" srcOrd="0" destOrd="0" presId="urn:microsoft.com/office/officeart/2008/layout/SquareAccentList"/>
    <dgm:cxn modelId="{D29EC7E7-4700-584C-8147-2C0E5069A1DF}" type="presParOf" srcId="{0088D0E9-A2F5-1449-BE88-1D1B65F773C2}" destId="{1E03CB14-8653-1544-AD58-06670329A219}" srcOrd="1" destOrd="0" presId="urn:microsoft.com/office/officeart/2008/layout/SquareAccentList"/>
    <dgm:cxn modelId="{A8294D35-7411-5649-9D4C-68A76DEF2A95}" type="presParOf" srcId="{015CBA3E-DB7F-CE47-B55C-94FD01C57A19}" destId="{8B4FA641-DE46-E14C-9D24-F2E22D976B1E}" srcOrd="1" destOrd="0" presId="urn:microsoft.com/office/officeart/2008/layout/SquareAccentList"/>
    <dgm:cxn modelId="{43A115A9-4BA7-3E48-81DE-FB1F4E07CB8A}" type="presParOf" srcId="{8B4FA641-DE46-E14C-9D24-F2E22D976B1E}" destId="{6FC1E94B-9548-F149-A309-7D959D918140}" srcOrd="0" destOrd="0" presId="urn:microsoft.com/office/officeart/2008/layout/SquareAccentList"/>
    <dgm:cxn modelId="{C1AA1B04-6C6A-174F-BB13-D84B828D5D9F}" type="presParOf" srcId="{8B4FA641-DE46-E14C-9D24-F2E22D976B1E}" destId="{FC94C8A0-5FD9-0242-9A36-81DA31852241}" srcOrd="1" destOrd="0" presId="urn:microsoft.com/office/officeart/2008/layout/SquareAccentList"/>
    <dgm:cxn modelId="{7765CD01-7DCB-9447-BE0A-617CF6ADCA8C}" type="presParOf" srcId="{015CBA3E-DB7F-CE47-B55C-94FD01C57A19}" destId="{6FB512C9-4F71-654E-A4B9-9C158EEC2064}" srcOrd="2" destOrd="0" presId="urn:microsoft.com/office/officeart/2008/layout/SquareAccentList"/>
    <dgm:cxn modelId="{1D147BB2-D5BE-3E41-AD66-0839780D04E5}" type="presParOf" srcId="{6FB512C9-4F71-654E-A4B9-9C158EEC2064}" destId="{C26FC657-B398-DC42-B461-5145ED34B2A7}" srcOrd="0" destOrd="0" presId="urn:microsoft.com/office/officeart/2008/layout/SquareAccentList"/>
    <dgm:cxn modelId="{A3A2EA98-3E85-564C-BAB1-870A7106B661}" type="presParOf" srcId="{6FB512C9-4F71-654E-A4B9-9C158EEC2064}" destId="{FD190261-2CE8-1544-BBE2-7DF339029C6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BBAC6-A360-EE4C-A5E3-28B7E179404A}">
      <dsp:nvSpPr>
        <dsp:cNvPr id="0" name=""/>
        <dsp:cNvSpPr/>
      </dsp:nvSpPr>
      <dsp:spPr>
        <a:xfrm>
          <a:off x="698577" y="598204"/>
          <a:ext cx="2830483" cy="3329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EBAB5-AC6D-284D-81F8-D5F7CC1A8EE9}">
      <dsp:nvSpPr>
        <dsp:cNvPr id="0" name=""/>
        <dsp:cNvSpPr/>
      </dsp:nvSpPr>
      <dsp:spPr>
        <a:xfrm>
          <a:off x="698577" y="723265"/>
          <a:ext cx="207937" cy="207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D6C6AB-65CD-7248-8F94-1B61E819721F}">
      <dsp:nvSpPr>
        <dsp:cNvPr id="0" name=""/>
        <dsp:cNvSpPr/>
      </dsp:nvSpPr>
      <dsp:spPr>
        <a:xfrm>
          <a:off x="698577" y="0"/>
          <a:ext cx="2830483" cy="59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GB" sz="1900" kern="1200" dirty="0"/>
            <a:t>Semiconductors</a:t>
          </a:r>
        </a:p>
      </dsp:txBody>
      <dsp:txXfrm>
        <a:off x="698577" y="0"/>
        <a:ext cx="2830483" cy="598204"/>
      </dsp:txXfrm>
    </dsp:sp>
    <dsp:sp modelId="{C959AF25-CD5A-8740-AB75-9B69A6C12E71}">
      <dsp:nvSpPr>
        <dsp:cNvPr id="0" name=""/>
        <dsp:cNvSpPr/>
      </dsp:nvSpPr>
      <dsp:spPr>
        <a:xfrm>
          <a:off x="698577" y="1207961"/>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0E6415-BF5C-9A4C-864D-3B39B0901C14}">
      <dsp:nvSpPr>
        <dsp:cNvPr id="0" name=""/>
        <dsp:cNvSpPr/>
      </dsp:nvSpPr>
      <dsp:spPr>
        <a:xfrm>
          <a:off x="896711" y="1069581"/>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Communications (</a:t>
          </a:r>
          <a:r>
            <a:rPr lang="en-GB" sz="1100" kern="1200" dirty="0">
              <a:solidFill>
                <a:srgbClr val="FF0000"/>
              </a:solidFill>
            </a:rPr>
            <a:t>HEMT 2000</a:t>
          </a:r>
          <a:r>
            <a:rPr lang="en-GB" sz="1100" kern="1200" dirty="0"/>
            <a:t>)</a:t>
          </a:r>
        </a:p>
      </dsp:txBody>
      <dsp:txXfrm>
        <a:off x="896711" y="1069581"/>
        <a:ext cx="2632349" cy="484690"/>
      </dsp:txXfrm>
    </dsp:sp>
    <dsp:sp modelId="{8C173D6C-9DFC-0C4B-874A-574ED1B01F47}">
      <dsp:nvSpPr>
        <dsp:cNvPr id="0" name=""/>
        <dsp:cNvSpPr/>
      </dsp:nvSpPr>
      <dsp:spPr>
        <a:xfrm>
          <a:off x="698577" y="1692652"/>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64D59-BDC0-084E-9B5C-F5498747470E}">
      <dsp:nvSpPr>
        <dsp:cNvPr id="0" name=""/>
        <dsp:cNvSpPr/>
      </dsp:nvSpPr>
      <dsp:spPr>
        <a:xfrm>
          <a:off x="896711" y="1554272"/>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Electronics (</a:t>
          </a:r>
          <a:r>
            <a:rPr lang="en-GB" sz="1100" kern="1200" dirty="0">
              <a:solidFill>
                <a:srgbClr val="FF0000"/>
              </a:solidFill>
            </a:rPr>
            <a:t>RTD 1973, IC 2000</a:t>
          </a:r>
          <a:r>
            <a:rPr lang="en-GB" sz="1100" kern="1200" dirty="0"/>
            <a:t>)</a:t>
          </a:r>
        </a:p>
      </dsp:txBody>
      <dsp:txXfrm>
        <a:off x="896711" y="1554272"/>
        <a:ext cx="2632349" cy="484690"/>
      </dsp:txXfrm>
    </dsp:sp>
    <dsp:sp modelId="{634794B8-255F-034B-8491-A1072F89FDF7}">
      <dsp:nvSpPr>
        <dsp:cNvPr id="0" name=""/>
        <dsp:cNvSpPr/>
      </dsp:nvSpPr>
      <dsp:spPr>
        <a:xfrm>
          <a:off x="698577" y="2177343"/>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E8647-035C-124B-91A4-3B0922BC10EA}">
      <dsp:nvSpPr>
        <dsp:cNvPr id="0" name=""/>
        <dsp:cNvSpPr/>
      </dsp:nvSpPr>
      <dsp:spPr>
        <a:xfrm>
          <a:off x="896711" y="2038963"/>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Photovoltaics (1921</a:t>
          </a:r>
          <a:r>
            <a:rPr lang="en-GB" sz="1100" kern="1200" dirty="0"/>
            <a:t>)</a:t>
          </a:r>
        </a:p>
      </dsp:txBody>
      <dsp:txXfrm>
        <a:off x="896711" y="2038963"/>
        <a:ext cx="2632349" cy="484690"/>
      </dsp:txXfrm>
    </dsp:sp>
    <dsp:sp modelId="{F6993F44-6B3D-7D47-BA75-B3E25C3FDC0F}">
      <dsp:nvSpPr>
        <dsp:cNvPr id="0" name=""/>
        <dsp:cNvSpPr/>
      </dsp:nvSpPr>
      <dsp:spPr>
        <a:xfrm>
          <a:off x="698577" y="2662034"/>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C12430-AD82-9047-B8EC-ECF8C2F3A2C5}">
      <dsp:nvSpPr>
        <dsp:cNvPr id="0" name=""/>
        <dsp:cNvSpPr/>
      </dsp:nvSpPr>
      <dsp:spPr>
        <a:xfrm>
          <a:off x="896711" y="2523654"/>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Cryogenic Electronics</a:t>
          </a:r>
        </a:p>
      </dsp:txBody>
      <dsp:txXfrm>
        <a:off x="896711" y="2523654"/>
        <a:ext cx="2632349" cy="484690"/>
      </dsp:txXfrm>
    </dsp:sp>
    <dsp:sp modelId="{FF37A44B-3265-8940-98DB-36D0D0A44D34}">
      <dsp:nvSpPr>
        <dsp:cNvPr id="0" name=""/>
        <dsp:cNvSpPr/>
      </dsp:nvSpPr>
      <dsp:spPr>
        <a:xfrm>
          <a:off x="3670585" y="598204"/>
          <a:ext cx="2830483" cy="3329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B38A3-693D-CA4E-A0DF-00F449CB3E49}">
      <dsp:nvSpPr>
        <dsp:cNvPr id="0" name=""/>
        <dsp:cNvSpPr/>
      </dsp:nvSpPr>
      <dsp:spPr>
        <a:xfrm>
          <a:off x="3670585" y="723265"/>
          <a:ext cx="207937" cy="207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392D7-4470-7749-A6DB-4AA1229040D1}">
      <dsp:nvSpPr>
        <dsp:cNvPr id="0" name=""/>
        <dsp:cNvSpPr/>
      </dsp:nvSpPr>
      <dsp:spPr>
        <a:xfrm>
          <a:off x="3670585" y="0"/>
          <a:ext cx="2830483" cy="59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GB" sz="1900" kern="1200" dirty="0"/>
            <a:t>Optics-Microscopy</a:t>
          </a:r>
        </a:p>
      </dsp:txBody>
      <dsp:txXfrm>
        <a:off x="3670585" y="0"/>
        <a:ext cx="2830483" cy="598204"/>
      </dsp:txXfrm>
    </dsp:sp>
    <dsp:sp modelId="{37447777-EA7D-E649-9016-A20FFF31E786}">
      <dsp:nvSpPr>
        <dsp:cNvPr id="0" name=""/>
        <dsp:cNvSpPr/>
      </dsp:nvSpPr>
      <dsp:spPr>
        <a:xfrm>
          <a:off x="3670585" y="1207961"/>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2E339A-D5AF-E34E-8B77-D64134038382}">
      <dsp:nvSpPr>
        <dsp:cNvPr id="0" name=""/>
        <dsp:cNvSpPr/>
      </dsp:nvSpPr>
      <dsp:spPr>
        <a:xfrm>
          <a:off x="3868719" y="1069581"/>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Fluorescence (</a:t>
          </a:r>
          <a:r>
            <a:rPr lang="en-GB" sz="1100" kern="1200" dirty="0" err="1">
              <a:solidFill>
                <a:srgbClr val="FF0000"/>
              </a:solidFill>
            </a:rPr>
            <a:t>Ligth</a:t>
          </a:r>
          <a:r>
            <a:rPr lang="en-GB" sz="1100" kern="1200" dirty="0">
              <a:solidFill>
                <a:srgbClr val="FF0000"/>
              </a:solidFill>
            </a:rPr>
            <a:t> sources and Microscopy 2014)</a:t>
          </a:r>
        </a:p>
      </dsp:txBody>
      <dsp:txXfrm>
        <a:off x="3868719" y="1069581"/>
        <a:ext cx="2632349" cy="484690"/>
      </dsp:txXfrm>
    </dsp:sp>
    <dsp:sp modelId="{A7839993-FC36-F94D-9E96-BC3F7FC42ECF}">
      <dsp:nvSpPr>
        <dsp:cNvPr id="0" name=""/>
        <dsp:cNvSpPr/>
      </dsp:nvSpPr>
      <dsp:spPr>
        <a:xfrm>
          <a:off x="3670585" y="1692652"/>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2CA87-7789-9E4D-9987-9431D5D3FEF1}">
      <dsp:nvSpPr>
        <dsp:cNvPr id="0" name=""/>
        <dsp:cNvSpPr/>
      </dsp:nvSpPr>
      <dsp:spPr>
        <a:xfrm>
          <a:off x="3868719" y="1554272"/>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Laser (1964)</a:t>
          </a:r>
          <a:r>
            <a:rPr lang="en-GB" sz="1100" kern="1200" dirty="0"/>
            <a:t>/</a:t>
          </a:r>
          <a:r>
            <a:rPr lang="en-GB" sz="1100" kern="1200" dirty="0">
              <a:solidFill>
                <a:srgbClr val="FF0000"/>
              </a:solidFill>
            </a:rPr>
            <a:t>LED (2000)</a:t>
          </a:r>
        </a:p>
      </dsp:txBody>
      <dsp:txXfrm>
        <a:off x="3868719" y="1554272"/>
        <a:ext cx="2632349" cy="484690"/>
      </dsp:txXfrm>
    </dsp:sp>
    <dsp:sp modelId="{1079AA9E-DB5B-0B4C-B595-09C9C6DFE875}">
      <dsp:nvSpPr>
        <dsp:cNvPr id="0" name=""/>
        <dsp:cNvSpPr/>
      </dsp:nvSpPr>
      <dsp:spPr>
        <a:xfrm>
          <a:off x="3670585" y="2177343"/>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8C5CB-9906-5F48-A8B7-5CABD966029F}">
      <dsp:nvSpPr>
        <dsp:cNvPr id="0" name=""/>
        <dsp:cNvSpPr/>
      </dsp:nvSpPr>
      <dsp:spPr>
        <a:xfrm>
          <a:off x="3868719" y="2038963"/>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Q-dots</a:t>
          </a:r>
          <a:r>
            <a:rPr lang="en-GB" sz="1100" kern="1200" dirty="0"/>
            <a:t> (</a:t>
          </a:r>
          <a:r>
            <a:rPr lang="en-GB" sz="1100" kern="1200" dirty="0">
              <a:solidFill>
                <a:srgbClr val="FF0000"/>
              </a:solidFill>
            </a:rPr>
            <a:t>displays 2023</a:t>
          </a:r>
          <a:r>
            <a:rPr lang="en-GB" sz="1100" kern="1200" dirty="0"/>
            <a:t>)</a:t>
          </a:r>
        </a:p>
      </dsp:txBody>
      <dsp:txXfrm>
        <a:off x="3868719" y="2038963"/>
        <a:ext cx="2632349" cy="484690"/>
      </dsp:txXfrm>
    </dsp:sp>
    <dsp:sp modelId="{B4E9438A-69AC-2E4A-B653-0939F4C7E598}">
      <dsp:nvSpPr>
        <dsp:cNvPr id="0" name=""/>
        <dsp:cNvSpPr/>
      </dsp:nvSpPr>
      <dsp:spPr>
        <a:xfrm>
          <a:off x="3670585" y="2662034"/>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E6BF6-173C-304D-9CAD-CFFC3B493EE6}">
      <dsp:nvSpPr>
        <dsp:cNvPr id="0" name=""/>
        <dsp:cNvSpPr/>
      </dsp:nvSpPr>
      <dsp:spPr>
        <a:xfrm>
          <a:off x="3868719" y="2523654"/>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Scanning Electron Microscope </a:t>
          </a:r>
          <a:r>
            <a:rPr lang="en-GB" sz="1100" kern="1200" dirty="0"/>
            <a:t>(</a:t>
          </a:r>
          <a:r>
            <a:rPr lang="en-GB" sz="1100" kern="1200" dirty="0">
              <a:solidFill>
                <a:srgbClr val="FF0000"/>
              </a:solidFill>
            </a:rPr>
            <a:t>SEM 1986</a:t>
          </a:r>
          <a:r>
            <a:rPr lang="en-GB" sz="1100" kern="1200" dirty="0"/>
            <a:t>)</a:t>
          </a:r>
        </a:p>
      </dsp:txBody>
      <dsp:txXfrm>
        <a:off x="3868719" y="2523654"/>
        <a:ext cx="2632349" cy="484690"/>
      </dsp:txXfrm>
    </dsp:sp>
    <dsp:sp modelId="{9D080B48-67A5-7747-9228-1677120579F9}">
      <dsp:nvSpPr>
        <dsp:cNvPr id="0" name=""/>
        <dsp:cNvSpPr/>
      </dsp:nvSpPr>
      <dsp:spPr>
        <a:xfrm>
          <a:off x="3670585" y="3146725"/>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08BBC5-AA90-DA49-855F-9FA1FC44A2BF}">
      <dsp:nvSpPr>
        <dsp:cNvPr id="0" name=""/>
        <dsp:cNvSpPr/>
      </dsp:nvSpPr>
      <dsp:spPr>
        <a:xfrm>
          <a:off x="3868719" y="3008345"/>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Atomic Force M./Scanning Tunnelling M. (1986)</a:t>
          </a:r>
        </a:p>
      </dsp:txBody>
      <dsp:txXfrm>
        <a:off x="3868719" y="3008345"/>
        <a:ext cx="2632349" cy="484690"/>
      </dsp:txXfrm>
    </dsp:sp>
    <dsp:sp modelId="{C510B1BB-0236-6544-9055-343E22FB2758}">
      <dsp:nvSpPr>
        <dsp:cNvPr id="0" name=""/>
        <dsp:cNvSpPr/>
      </dsp:nvSpPr>
      <dsp:spPr>
        <a:xfrm>
          <a:off x="3670585" y="3631416"/>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47F60-9BAE-4F43-9E6E-4282AC308515}">
      <dsp:nvSpPr>
        <dsp:cNvPr id="0" name=""/>
        <dsp:cNvSpPr/>
      </dsp:nvSpPr>
      <dsp:spPr>
        <a:xfrm>
          <a:off x="3868719" y="3493036"/>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solidFill>
                <a:srgbClr val="FF0000"/>
              </a:solidFill>
            </a:rPr>
            <a:t>NMR (1991)</a:t>
          </a:r>
          <a:r>
            <a:rPr lang="en-GB" sz="1100" kern="1200" dirty="0"/>
            <a:t>/</a:t>
          </a:r>
          <a:r>
            <a:rPr lang="en-GB" sz="1100" kern="1200" dirty="0">
              <a:solidFill>
                <a:srgbClr val="FF0000"/>
              </a:solidFill>
            </a:rPr>
            <a:t>MRI (2003)</a:t>
          </a:r>
          <a:r>
            <a:rPr lang="en-GB" sz="1100" kern="1200" dirty="0"/>
            <a:t>/</a:t>
          </a:r>
          <a:r>
            <a:rPr lang="en-GB" sz="1100" kern="1200" dirty="0">
              <a:solidFill>
                <a:srgbClr val="FF0000"/>
              </a:solidFill>
            </a:rPr>
            <a:t>Superconductors (1972, 1987)</a:t>
          </a:r>
        </a:p>
      </dsp:txBody>
      <dsp:txXfrm>
        <a:off x="3868719" y="3493036"/>
        <a:ext cx="2632349" cy="484690"/>
      </dsp:txXfrm>
    </dsp:sp>
    <dsp:sp modelId="{6A344E9C-38E7-E346-A2BD-2A357FD8A0ED}">
      <dsp:nvSpPr>
        <dsp:cNvPr id="0" name=""/>
        <dsp:cNvSpPr/>
      </dsp:nvSpPr>
      <dsp:spPr>
        <a:xfrm>
          <a:off x="6642593" y="598204"/>
          <a:ext cx="2830483" cy="33299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E781F-1920-E245-A34C-99E68324A811}">
      <dsp:nvSpPr>
        <dsp:cNvPr id="0" name=""/>
        <dsp:cNvSpPr/>
      </dsp:nvSpPr>
      <dsp:spPr>
        <a:xfrm>
          <a:off x="6642593" y="723265"/>
          <a:ext cx="207937" cy="2079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E58DC-510D-E547-9AE7-F34C6609ADED}">
      <dsp:nvSpPr>
        <dsp:cNvPr id="0" name=""/>
        <dsp:cNvSpPr/>
      </dsp:nvSpPr>
      <dsp:spPr>
        <a:xfrm>
          <a:off x="6642593" y="0"/>
          <a:ext cx="2830483" cy="59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GB" sz="1900" kern="1200" dirty="0"/>
            <a:t>Biology/Bio-inspired Devices</a:t>
          </a:r>
        </a:p>
      </dsp:txBody>
      <dsp:txXfrm>
        <a:off x="6642593" y="0"/>
        <a:ext cx="2830483" cy="598204"/>
      </dsp:txXfrm>
    </dsp:sp>
    <dsp:sp modelId="{990F3864-4312-EF40-AFAB-1887C5ABDBF6}">
      <dsp:nvSpPr>
        <dsp:cNvPr id="0" name=""/>
        <dsp:cNvSpPr/>
      </dsp:nvSpPr>
      <dsp:spPr>
        <a:xfrm>
          <a:off x="6642593" y="1207961"/>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3CB14-8653-1544-AD58-06670329A219}">
      <dsp:nvSpPr>
        <dsp:cNvPr id="0" name=""/>
        <dsp:cNvSpPr/>
      </dsp:nvSpPr>
      <dsp:spPr>
        <a:xfrm>
          <a:off x="6840727" y="1069581"/>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Chameleon, Butterfly etc. (Colours)</a:t>
          </a:r>
        </a:p>
      </dsp:txBody>
      <dsp:txXfrm>
        <a:off x="6840727" y="1069581"/>
        <a:ext cx="2632349" cy="484690"/>
      </dsp:txXfrm>
    </dsp:sp>
    <dsp:sp modelId="{6FC1E94B-9548-F149-A309-7D959D918140}">
      <dsp:nvSpPr>
        <dsp:cNvPr id="0" name=""/>
        <dsp:cNvSpPr/>
      </dsp:nvSpPr>
      <dsp:spPr>
        <a:xfrm>
          <a:off x="6642593" y="1692652"/>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94C8A0-5FD9-0242-9A36-81DA31852241}">
      <dsp:nvSpPr>
        <dsp:cNvPr id="0" name=""/>
        <dsp:cNvSpPr/>
      </dsp:nvSpPr>
      <dsp:spPr>
        <a:xfrm>
          <a:off x="6840727" y="1554272"/>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 </a:t>
          </a:r>
          <a:r>
            <a:rPr lang="en-GB" sz="1100" kern="1200" dirty="0">
              <a:solidFill>
                <a:srgbClr val="FF0000"/>
              </a:solidFill>
            </a:rPr>
            <a:t>Photosynthesis (1961)</a:t>
          </a:r>
        </a:p>
      </dsp:txBody>
      <dsp:txXfrm>
        <a:off x="6840727" y="1554272"/>
        <a:ext cx="2632349" cy="484690"/>
      </dsp:txXfrm>
    </dsp:sp>
    <dsp:sp modelId="{C26FC657-B398-DC42-B461-5145ED34B2A7}">
      <dsp:nvSpPr>
        <dsp:cNvPr id="0" name=""/>
        <dsp:cNvSpPr/>
      </dsp:nvSpPr>
      <dsp:spPr>
        <a:xfrm>
          <a:off x="6642593" y="2177343"/>
          <a:ext cx="207932" cy="2079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90261-2CE8-1544-BBE2-7DF339029C6B}">
      <dsp:nvSpPr>
        <dsp:cNvPr id="0" name=""/>
        <dsp:cNvSpPr/>
      </dsp:nvSpPr>
      <dsp:spPr>
        <a:xfrm>
          <a:off x="6840727" y="2038963"/>
          <a:ext cx="2632349" cy="48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GB" sz="1100" kern="1200" dirty="0"/>
            <a:t>Magnetic field (moving birds)</a:t>
          </a:r>
        </a:p>
      </dsp:txBody>
      <dsp:txXfrm>
        <a:off x="6840727" y="2038963"/>
        <a:ext cx="2632349" cy="484690"/>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EB1454-5FC7-D0BE-14B2-4D3ED6D881E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9E0E72D-99CE-01BB-1EE1-CDBB7BDB5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p>
        </p:txBody>
      </p:sp>
      <p:sp>
        <p:nvSpPr>
          <p:cNvPr id="6" name="Θέση αριθμού διαφάνειας 5">
            <a:extLst>
              <a:ext uri="{FF2B5EF4-FFF2-40B4-BE49-F238E27FC236}">
                <a16:creationId xmlns:a16="http://schemas.microsoft.com/office/drawing/2014/main" id="{AE128622-9121-6E42-0EC6-EE4462DFD041}"/>
              </a:ext>
            </a:extLst>
          </p:cNvPr>
          <p:cNvSpPr>
            <a:spLocks noGrp="1"/>
          </p:cNvSpPr>
          <p:nvPr>
            <p:ph type="sldNum" sz="quarter" idx="12"/>
          </p:nvPr>
        </p:nvSpPr>
        <p:spPr/>
        <p:txBody>
          <a:bodyPr/>
          <a:lstStyle/>
          <a:p>
            <a:r>
              <a:rPr lang="en-US" dirty="0">
                <a:solidFill>
                  <a:srgbClr val="0070C0"/>
                </a:solidFill>
              </a:rPr>
              <a:t>QY2. Quantum Devices</a:t>
            </a:r>
            <a:r>
              <a:rPr lang="en-US" dirty="0"/>
              <a:t>	</a:t>
            </a:r>
            <a:fld id="{0A1BA55B-CDF0-4970-85CB-10A308D67C45}" type="slidenum">
              <a:rPr lang="el-GR" smtClean="0"/>
              <a:pPr/>
              <a:t>‹#›</a:t>
            </a:fld>
            <a:endParaRPr lang="el-GR" dirty="0"/>
          </a:p>
        </p:txBody>
      </p:sp>
      <p:pic>
        <p:nvPicPr>
          <p:cNvPr id="8" name="Εικόνα 7">
            <a:extLst>
              <a:ext uri="{FF2B5EF4-FFF2-40B4-BE49-F238E27FC236}">
                <a16:creationId xmlns:a16="http://schemas.microsoft.com/office/drawing/2014/main" id="{C823627D-C21B-F02A-1170-27B872584FBF}"/>
              </a:ext>
            </a:extLst>
          </p:cNvPr>
          <p:cNvPicPr>
            <a:picLocks noChangeAspect="1"/>
          </p:cNvPicPr>
          <p:nvPr userDrawn="1"/>
        </p:nvPicPr>
        <p:blipFill>
          <a:blip r:embed="rId2"/>
          <a:stretch>
            <a:fillRect/>
          </a:stretch>
        </p:blipFill>
        <p:spPr>
          <a:xfrm>
            <a:off x="3486737" y="6172200"/>
            <a:ext cx="5123863" cy="685800"/>
          </a:xfrm>
          <a:prstGeom prst="rect">
            <a:avLst/>
          </a:prstGeom>
        </p:spPr>
      </p:pic>
    </p:spTree>
    <p:extLst>
      <p:ext uri="{BB962C8B-B14F-4D97-AF65-F5344CB8AC3E}">
        <p14:creationId xmlns:p14="http://schemas.microsoft.com/office/powerpoint/2010/main" val="407620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1E2D8C-7E06-3841-6A70-774A7CCEC3F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6D48FB-EF0E-F408-2798-DEF879E0F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FA8FB15-5A2C-6DE7-CE63-FA8363B83357}"/>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5" name="Θέση υποσέλιδου 4">
            <a:extLst>
              <a:ext uri="{FF2B5EF4-FFF2-40B4-BE49-F238E27FC236}">
                <a16:creationId xmlns:a16="http://schemas.microsoft.com/office/drawing/2014/main" id="{1A704C35-8E13-C883-68F6-D5AA08EFD2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6C7EF43-025E-5ACE-61F8-D9331FA3BE0D}"/>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13141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44F97E1-8C30-DBDF-1981-CA4A0D1E83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5C520F8-D7FD-161A-F6FA-24D704D1C14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AB1AFF-EF41-B5AF-D8E7-10F3139F5DB2}"/>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5" name="Θέση υποσέλιδου 4">
            <a:extLst>
              <a:ext uri="{FF2B5EF4-FFF2-40B4-BE49-F238E27FC236}">
                <a16:creationId xmlns:a16="http://schemas.microsoft.com/office/drawing/2014/main" id="{25396AD3-125C-5C02-9C7C-A6840065B3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0995566-D39E-8DBD-3FCA-F357DB5A984D}"/>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2232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48D0EC-F9F3-44F1-C4DB-38D00C0FD7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EC2A08C-173C-1448-9794-DDF47A6A514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pic>
        <p:nvPicPr>
          <p:cNvPr id="8" name="Εικόνα 7">
            <a:extLst>
              <a:ext uri="{FF2B5EF4-FFF2-40B4-BE49-F238E27FC236}">
                <a16:creationId xmlns:a16="http://schemas.microsoft.com/office/drawing/2014/main" id="{27B8ECB3-633F-DDFC-6CF5-F49C61A82358}"/>
              </a:ext>
            </a:extLst>
          </p:cNvPr>
          <p:cNvPicPr>
            <a:picLocks noChangeAspect="1"/>
          </p:cNvPicPr>
          <p:nvPr userDrawn="1"/>
        </p:nvPicPr>
        <p:blipFill>
          <a:blip r:embed="rId2"/>
          <a:stretch>
            <a:fillRect/>
          </a:stretch>
        </p:blipFill>
        <p:spPr>
          <a:xfrm>
            <a:off x="3534068" y="6196012"/>
            <a:ext cx="5123863" cy="685800"/>
          </a:xfrm>
          <a:prstGeom prst="rect">
            <a:avLst/>
          </a:prstGeom>
        </p:spPr>
      </p:pic>
      <p:sp>
        <p:nvSpPr>
          <p:cNvPr id="10" name="Θέση αριθμού διαφάνειας 5">
            <a:extLst>
              <a:ext uri="{FF2B5EF4-FFF2-40B4-BE49-F238E27FC236}">
                <a16:creationId xmlns:a16="http://schemas.microsoft.com/office/drawing/2014/main" id="{C249DF7F-45BE-580C-F92B-ACE7373FA85E}"/>
              </a:ext>
            </a:extLst>
          </p:cNvPr>
          <p:cNvSpPr>
            <a:spLocks noGrp="1"/>
          </p:cNvSpPr>
          <p:nvPr>
            <p:ph type="sldNum" sz="quarter" idx="12"/>
          </p:nvPr>
        </p:nvSpPr>
        <p:spPr>
          <a:xfrm>
            <a:off x="8610600" y="6356350"/>
            <a:ext cx="2743200" cy="365125"/>
          </a:xfrm>
        </p:spPr>
        <p:txBody>
          <a:bodyPr/>
          <a:lstStyle/>
          <a:p>
            <a:r>
              <a:rPr lang="en-US" dirty="0">
                <a:solidFill>
                  <a:srgbClr val="0070C0"/>
                </a:solidFill>
              </a:rPr>
              <a:t>QY2. Quantum Devices</a:t>
            </a:r>
            <a:r>
              <a:rPr lang="en-US" dirty="0"/>
              <a:t>	</a:t>
            </a:r>
            <a:fld id="{0A1BA55B-CDF0-4970-85CB-10A308D67C45}" type="slidenum">
              <a:rPr lang="el-GR" smtClean="0"/>
              <a:pPr/>
              <a:t>‹#›</a:t>
            </a:fld>
            <a:endParaRPr lang="el-GR" dirty="0"/>
          </a:p>
        </p:txBody>
      </p:sp>
      <p:sp>
        <p:nvSpPr>
          <p:cNvPr id="4" name="Θέση ημερομηνίας 3">
            <a:extLst>
              <a:ext uri="{FF2B5EF4-FFF2-40B4-BE49-F238E27FC236}">
                <a16:creationId xmlns:a16="http://schemas.microsoft.com/office/drawing/2014/main" id="{A0616E70-A92C-A1D1-7815-D1384CFAA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en-US" dirty="0"/>
              <a:t>Fall 2023</a:t>
            </a:r>
            <a:endParaRPr lang="el-GR" dirty="0"/>
          </a:p>
        </p:txBody>
      </p:sp>
    </p:spTree>
    <p:extLst>
      <p:ext uri="{BB962C8B-B14F-4D97-AF65-F5344CB8AC3E}">
        <p14:creationId xmlns:p14="http://schemas.microsoft.com/office/powerpoint/2010/main" val="180449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02625-04A8-A74F-2057-4A57F06F10A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FF389D4-166F-999C-0288-E40395F0F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pic>
        <p:nvPicPr>
          <p:cNvPr id="8" name="Εικόνα 7">
            <a:extLst>
              <a:ext uri="{FF2B5EF4-FFF2-40B4-BE49-F238E27FC236}">
                <a16:creationId xmlns:a16="http://schemas.microsoft.com/office/drawing/2014/main" id="{8C32DD41-ED3A-9AD7-988A-FC4EAF018B48}"/>
              </a:ext>
            </a:extLst>
          </p:cNvPr>
          <p:cNvPicPr>
            <a:picLocks noChangeAspect="1"/>
          </p:cNvPicPr>
          <p:nvPr userDrawn="1"/>
        </p:nvPicPr>
        <p:blipFill>
          <a:blip r:embed="rId2"/>
          <a:stretch>
            <a:fillRect/>
          </a:stretch>
        </p:blipFill>
        <p:spPr>
          <a:xfrm>
            <a:off x="3527718" y="6172200"/>
            <a:ext cx="5123863" cy="685800"/>
          </a:xfrm>
          <a:prstGeom prst="rect">
            <a:avLst/>
          </a:prstGeom>
        </p:spPr>
      </p:pic>
      <p:sp>
        <p:nvSpPr>
          <p:cNvPr id="10" name="Θέση αριθμού διαφάνειας 5">
            <a:extLst>
              <a:ext uri="{FF2B5EF4-FFF2-40B4-BE49-F238E27FC236}">
                <a16:creationId xmlns:a16="http://schemas.microsoft.com/office/drawing/2014/main" id="{569F7D97-DB0E-DA2C-E502-EAB120DFD5B4}"/>
              </a:ext>
            </a:extLst>
          </p:cNvPr>
          <p:cNvSpPr>
            <a:spLocks noGrp="1"/>
          </p:cNvSpPr>
          <p:nvPr>
            <p:ph type="sldNum" sz="quarter" idx="12"/>
          </p:nvPr>
        </p:nvSpPr>
        <p:spPr>
          <a:xfrm>
            <a:off x="8610600" y="6356350"/>
            <a:ext cx="2743200" cy="365125"/>
          </a:xfrm>
        </p:spPr>
        <p:txBody>
          <a:bodyPr/>
          <a:lstStyle/>
          <a:p>
            <a:r>
              <a:rPr lang="en-US" dirty="0">
                <a:solidFill>
                  <a:srgbClr val="0070C0"/>
                </a:solidFill>
              </a:rPr>
              <a:t>QY2. Quantum Devices</a:t>
            </a:r>
            <a:r>
              <a:rPr lang="en-US" dirty="0"/>
              <a:t>	</a:t>
            </a:r>
            <a:fld id="{0A1BA55B-CDF0-4970-85CB-10A308D67C45}" type="slidenum">
              <a:rPr lang="el-GR" smtClean="0"/>
              <a:pPr/>
              <a:t>‹#›</a:t>
            </a:fld>
            <a:endParaRPr lang="el-GR" dirty="0"/>
          </a:p>
        </p:txBody>
      </p:sp>
      <p:sp>
        <p:nvSpPr>
          <p:cNvPr id="4" name="Θέση ημερομηνίας 3">
            <a:extLst>
              <a:ext uri="{FF2B5EF4-FFF2-40B4-BE49-F238E27FC236}">
                <a16:creationId xmlns:a16="http://schemas.microsoft.com/office/drawing/2014/main" id="{C7691BF9-FD03-1F72-1E4A-0D464FB91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en-US" dirty="0"/>
              <a:t>Fall 2023</a:t>
            </a:r>
            <a:endParaRPr lang="el-GR" dirty="0"/>
          </a:p>
        </p:txBody>
      </p:sp>
    </p:spTree>
    <p:extLst>
      <p:ext uri="{BB962C8B-B14F-4D97-AF65-F5344CB8AC3E}">
        <p14:creationId xmlns:p14="http://schemas.microsoft.com/office/powerpoint/2010/main" val="86937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C8F26-B215-AD07-54DF-484965AF454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4C136D-6CCB-A029-3FE9-345A76CB175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1B16F57-4357-58F5-A35A-C20564D8E6C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BFB78A5-93F1-8351-2B5B-31DB5D79887B}"/>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6" name="Θέση υποσέλιδου 5">
            <a:extLst>
              <a:ext uri="{FF2B5EF4-FFF2-40B4-BE49-F238E27FC236}">
                <a16:creationId xmlns:a16="http://schemas.microsoft.com/office/drawing/2014/main" id="{624B70BE-58B9-6B24-135E-142D07954E8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A21DF18-F2F4-8B7B-4B9C-DFC281FA0A01}"/>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266082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9EFD47-1928-189A-F17B-E34441C15CD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051D0ED-0AE1-DFBE-EEFF-12BD6F665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303B297-3E39-71F7-2577-A66F80828F6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B6D8179-8FED-C891-31C3-40B2808A3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8330220-6913-EF4C-EC44-9F89C46BB2C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E9373D7-8444-2816-A967-50290BA1DAE3}"/>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8" name="Θέση υποσέλιδου 7">
            <a:extLst>
              <a:ext uri="{FF2B5EF4-FFF2-40B4-BE49-F238E27FC236}">
                <a16:creationId xmlns:a16="http://schemas.microsoft.com/office/drawing/2014/main" id="{2D4D64D2-750F-326A-D96D-5EBAE82B0AF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C27C878-9BED-AE5B-230F-6E1E07C54C96}"/>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315280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565B03-4BE8-3754-CE4D-2B8F937B500C}"/>
              </a:ext>
            </a:extLst>
          </p:cNvPr>
          <p:cNvSpPr>
            <a:spLocks noGrp="1"/>
          </p:cNvSpPr>
          <p:nvPr>
            <p:ph type="title"/>
          </p:nvPr>
        </p:nvSpPr>
        <p:spPr/>
        <p:txBody>
          <a:bodyPr/>
          <a:lstStyle/>
          <a:p>
            <a:r>
              <a:rPr lang="el-GR"/>
              <a:t>Κάντε κλικ για να επεξεργαστείτε τον τίτλο υποδείγματος</a:t>
            </a:r>
          </a:p>
        </p:txBody>
      </p:sp>
      <p:pic>
        <p:nvPicPr>
          <p:cNvPr id="7" name="Εικόνα 6">
            <a:extLst>
              <a:ext uri="{FF2B5EF4-FFF2-40B4-BE49-F238E27FC236}">
                <a16:creationId xmlns:a16="http://schemas.microsoft.com/office/drawing/2014/main" id="{5D960CEB-03D2-1941-F7A7-A69D0100AB02}"/>
              </a:ext>
            </a:extLst>
          </p:cNvPr>
          <p:cNvPicPr>
            <a:picLocks noChangeAspect="1"/>
          </p:cNvPicPr>
          <p:nvPr userDrawn="1"/>
        </p:nvPicPr>
        <p:blipFill>
          <a:blip r:embed="rId2"/>
          <a:stretch>
            <a:fillRect/>
          </a:stretch>
        </p:blipFill>
        <p:spPr>
          <a:xfrm>
            <a:off x="3534068" y="6149975"/>
            <a:ext cx="5123863" cy="685800"/>
          </a:xfrm>
          <a:prstGeom prst="rect">
            <a:avLst/>
          </a:prstGeom>
        </p:spPr>
      </p:pic>
      <p:sp>
        <p:nvSpPr>
          <p:cNvPr id="9" name="Θέση αριθμού διαφάνειας 5">
            <a:extLst>
              <a:ext uri="{FF2B5EF4-FFF2-40B4-BE49-F238E27FC236}">
                <a16:creationId xmlns:a16="http://schemas.microsoft.com/office/drawing/2014/main" id="{0BFCB314-134D-C672-F521-0D53DD4D9EA5}"/>
              </a:ext>
            </a:extLst>
          </p:cNvPr>
          <p:cNvSpPr>
            <a:spLocks noGrp="1"/>
          </p:cNvSpPr>
          <p:nvPr>
            <p:ph type="sldNum" sz="quarter" idx="12"/>
          </p:nvPr>
        </p:nvSpPr>
        <p:spPr>
          <a:xfrm>
            <a:off x="8610600" y="6356350"/>
            <a:ext cx="2743200" cy="365125"/>
          </a:xfrm>
        </p:spPr>
        <p:txBody>
          <a:bodyPr/>
          <a:lstStyle/>
          <a:p>
            <a:r>
              <a:rPr lang="en-US" dirty="0">
                <a:solidFill>
                  <a:srgbClr val="0070C0"/>
                </a:solidFill>
              </a:rPr>
              <a:t>QY2. Quantum Devices</a:t>
            </a:r>
            <a:r>
              <a:rPr lang="en-US" dirty="0"/>
              <a:t>	</a:t>
            </a:r>
            <a:fld id="{0A1BA55B-CDF0-4970-85CB-10A308D67C45}" type="slidenum">
              <a:rPr lang="el-GR" smtClean="0"/>
              <a:pPr/>
              <a:t>‹#›</a:t>
            </a:fld>
            <a:endParaRPr lang="el-GR" dirty="0"/>
          </a:p>
        </p:txBody>
      </p:sp>
      <p:sp>
        <p:nvSpPr>
          <p:cNvPr id="4" name="Θέση ημερομηνίας 3">
            <a:extLst>
              <a:ext uri="{FF2B5EF4-FFF2-40B4-BE49-F238E27FC236}">
                <a16:creationId xmlns:a16="http://schemas.microsoft.com/office/drawing/2014/main" id="{6FF0BA05-A85F-1710-96C9-DACEC3589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en-US" dirty="0"/>
              <a:t>Fall 2023</a:t>
            </a:r>
            <a:endParaRPr lang="el-GR" dirty="0"/>
          </a:p>
        </p:txBody>
      </p:sp>
    </p:spTree>
    <p:extLst>
      <p:ext uri="{BB962C8B-B14F-4D97-AF65-F5344CB8AC3E}">
        <p14:creationId xmlns:p14="http://schemas.microsoft.com/office/powerpoint/2010/main" val="102792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5C2F32E-CA16-DDE8-A49D-C9CBCA2F6CDD}"/>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3" name="Θέση υποσέλιδου 2">
            <a:extLst>
              <a:ext uri="{FF2B5EF4-FFF2-40B4-BE49-F238E27FC236}">
                <a16:creationId xmlns:a16="http://schemas.microsoft.com/office/drawing/2014/main" id="{D2DFD017-7CB3-87B9-F297-81416420312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F5B02E2-9942-6A8E-CC0E-E1C7B8A4E24E}"/>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197834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193E3-E0F6-596F-0D28-D581AAE3A7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FE0AE23-BAEF-D018-93ED-16327BD7F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9BBA53C-847E-75B9-C964-6E3FE9A38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E6972ED-2AA7-B09B-2F96-442BD336B38E}"/>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6" name="Θέση υποσέλιδου 5">
            <a:extLst>
              <a:ext uri="{FF2B5EF4-FFF2-40B4-BE49-F238E27FC236}">
                <a16:creationId xmlns:a16="http://schemas.microsoft.com/office/drawing/2014/main" id="{1B607BF5-1F62-D3B9-F884-B2D82923B67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B19237-F3B2-91F6-D214-96AB4E842571}"/>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257659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C2EEE-3DD7-DE27-1C7E-A48C68E8D50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25CD6A2-F723-8D89-02B7-29D66DE86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D7D6E28-D4F3-1D11-E346-FA48A4B69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E247CE3-A38B-0D5C-6852-9646C8653428}"/>
              </a:ext>
            </a:extLst>
          </p:cNvPr>
          <p:cNvSpPr>
            <a:spLocks noGrp="1"/>
          </p:cNvSpPr>
          <p:nvPr>
            <p:ph type="dt" sz="half" idx="10"/>
          </p:nvPr>
        </p:nvSpPr>
        <p:spPr/>
        <p:txBody>
          <a:bodyPr/>
          <a:lstStyle/>
          <a:p>
            <a:fld id="{0AF69F5E-AA33-4AD0-9458-ABB279BE16E2}" type="datetimeFigureOut">
              <a:rPr lang="el-GR" smtClean="0"/>
              <a:t>16/10/23</a:t>
            </a:fld>
            <a:endParaRPr lang="el-GR"/>
          </a:p>
        </p:txBody>
      </p:sp>
      <p:sp>
        <p:nvSpPr>
          <p:cNvPr id="6" name="Θέση υποσέλιδου 5">
            <a:extLst>
              <a:ext uri="{FF2B5EF4-FFF2-40B4-BE49-F238E27FC236}">
                <a16:creationId xmlns:a16="http://schemas.microsoft.com/office/drawing/2014/main" id="{5740996D-8296-6968-C527-C90666B10A2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8F2782-0249-4FC5-CF52-DC6995FB669F}"/>
              </a:ext>
            </a:extLst>
          </p:cNvPr>
          <p:cNvSpPr>
            <a:spLocks noGrp="1"/>
          </p:cNvSpPr>
          <p:nvPr>
            <p:ph type="sldNum" sz="quarter" idx="12"/>
          </p:nvPr>
        </p:nvSpPr>
        <p:spPr/>
        <p:txBody>
          <a:bodyPr/>
          <a:lstStyle/>
          <a:p>
            <a:fld id="{0A1BA55B-CDF0-4970-85CB-10A308D67C45}" type="slidenum">
              <a:rPr lang="el-GR" smtClean="0"/>
              <a:t>‹#›</a:t>
            </a:fld>
            <a:endParaRPr lang="el-GR"/>
          </a:p>
        </p:txBody>
      </p:sp>
    </p:spTree>
    <p:extLst>
      <p:ext uri="{BB962C8B-B14F-4D97-AF65-F5344CB8AC3E}">
        <p14:creationId xmlns:p14="http://schemas.microsoft.com/office/powerpoint/2010/main" val="427559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BB82FB4-6996-CE5D-BC35-AD5107234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54F0632-D722-3FEA-8674-8B54A81EC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B8D2B9B-A2A9-F4C6-49F4-9F38F86B0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r>
              <a:rPr lang="en-US" dirty="0"/>
              <a:t>Fall 2023</a:t>
            </a:r>
            <a:endParaRPr lang="el-GR" dirty="0"/>
          </a:p>
        </p:txBody>
      </p:sp>
      <p:sp>
        <p:nvSpPr>
          <p:cNvPr id="5" name="Θέση υποσέλιδου 4">
            <a:extLst>
              <a:ext uri="{FF2B5EF4-FFF2-40B4-BE49-F238E27FC236}">
                <a16:creationId xmlns:a16="http://schemas.microsoft.com/office/drawing/2014/main" id="{7703C646-B25D-0C2F-AFD5-EFF7F96DC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4BEFAD3-2BA1-C3EC-A831-009F548DA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schemeClr val="accent1"/>
                </a:solidFill>
              </a:rPr>
              <a:t>QY2 - Quantum Devices</a:t>
            </a:r>
            <a:r>
              <a:rPr lang="en-US" dirty="0"/>
              <a:t>	</a:t>
            </a:r>
            <a:fld id="{0A1BA55B-CDF0-4970-85CB-10A308D67C45}" type="slidenum">
              <a:rPr lang="el-GR" smtClean="0"/>
              <a:pPr/>
              <a:t>‹#›</a:t>
            </a:fld>
            <a:endParaRPr lang="el-GR" dirty="0"/>
          </a:p>
        </p:txBody>
      </p:sp>
    </p:spTree>
    <p:extLst>
      <p:ext uri="{BB962C8B-B14F-4D97-AF65-F5344CB8AC3E}">
        <p14:creationId xmlns:p14="http://schemas.microsoft.com/office/powerpoint/2010/main" val="207410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B4C437-E1D0-0FA4-44AE-15590D35EAE5}"/>
              </a:ext>
            </a:extLst>
          </p:cNvPr>
          <p:cNvSpPr>
            <a:spLocks noGrp="1"/>
          </p:cNvSpPr>
          <p:nvPr>
            <p:ph type="ctrTitle"/>
          </p:nvPr>
        </p:nvSpPr>
        <p:spPr/>
        <p:txBody>
          <a:bodyPr>
            <a:normAutofit/>
          </a:bodyPr>
          <a:lstStyle/>
          <a:p>
            <a:r>
              <a:rPr lang="en-US" b="1" dirty="0">
                <a:solidFill>
                  <a:srgbClr val="0070C0"/>
                </a:solidFill>
              </a:rPr>
              <a:t>QY2. Quantum Devices</a:t>
            </a:r>
            <a:endParaRPr lang="el-GR" b="1" dirty="0">
              <a:solidFill>
                <a:srgbClr val="0070C0"/>
              </a:solidFill>
            </a:endParaRPr>
          </a:p>
        </p:txBody>
      </p:sp>
      <p:sp>
        <p:nvSpPr>
          <p:cNvPr id="3" name="Υπότιτλος 2">
            <a:extLst>
              <a:ext uri="{FF2B5EF4-FFF2-40B4-BE49-F238E27FC236}">
                <a16:creationId xmlns:a16="http://schemas.microsoft.com/office/drawing/2014/main" id="{F2A2777F-CAC8-0C90-45DC-360ABD1126EB}"/>
              </a:ext>
            </a:extLst>
          </p:cNvPr>
          <p:cNvSpPr>
            <a:spLocks noGrp="1"/>
          </p:cNvSpPr>
          <p:nvPr>
            <p:ph type="subTitle" idx="1"/>
          </p:nvPr>
        </p:nvSpPr>
        <p:spPr>
          <a:xfrm>
            <a:off x="1524000" y="3602037"/>
            <a:ext cx="9144000" cy="2300619"/>
          </a:xfrm>
        </p:spPr>
        <p:txBody>
          <a:bodyPr>
            <a:normAutofit/>
          </a:bodyPr>
          <a:lstStyle/>
          <a:p>
            <a:r>
              <a:rPr lang="en-US" b="1" dirty="0"/>
              <a:t>Introduction</a:t>
            </a:r>
          </a:p>
          <a:p>
            <a:r>
              <a:rPr lang="en-US" b="1" dirty="0"/>
              <a:t>Semiconducting devices:</a:t>
            </a:r>
          </a:p>
          <a:p>
            <a:pPr marL="342900" indent="-342900">
              <a:buFont typeface="Arial" panose="020B0604020202020204" pitchFamily="34" charset="0"/>
              <a:buChar char="•"/>
            </a:pPr>
            <a:r>
              <a:rPr lang="en-US" sz="1800" b="1" dirty="0"/>
              <a:t>Basics of Semiconductors</a:t>
            </a:r>
          </a:p>
          <a:p>
            <a:r>
              <a:rPr lang="en-US" b="1" dirty="0">
                <a:solidFill>
                  <a:srgbClr val="0070C0"/>
                </a:solidFill>
              </a:rPr>
              <a:t>Dr Panagiotis </a:t>
            </a:r>
            <a:r>
              <a:rPr lang="en-US" b="1" dirty="0" err="1">
                <a:solidFill>
                  <a:srgbClr val="0070C0"/>
                </a:solidFill>
              </a:rPr>
              <a:t>Dimitrakis</a:t>
            </a:r>
            <a:endParaRPr lang="el-GR" b="1" dirty="0">
              <a:solidFill>
                <a:srgbClr val="0070C0"/>
              </a:solidFill>
            </a:endParaRPr>
          </a:p>
        </p:txBody>
      </p:sp>
    </p:spTree>
    <p:extLst>
      <p:ext uri="{BB962C8B-B14F-4D97-AF65-F5344CB8AC3E}">
        <p14:creationId xmlns:p14="http://schemas.microsoft.com/office/powerpoint/2010/main" val="37046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Energy Band Diagrams – Effective mass m*</a:t>
            </a:r>
            <a:endParaRPr lang="el-GR" dirty="0"/>
          </a:p>
        </p:txBody>
      </p:sp>
      <p:pic>
        <p:nvPicPr>
          <p:cNvPr id="3" name="Εικόνα 2">
            <a:extLst>
              <a:ext uri="{FF2B5EF4-FFF2-40B4-BE49-F238E27FC236}">
                <a16:creationId xmlns:a16="http://schemas.microsoft.com/office/drawing/2014/main" id="{8BBAF3BB-3154-789C-0173-225039E743E6}"/>
              </a:ext>
            </a:extLst>
          </p:cNvPr>
          <p:cNvPicPr>
            <a:picLocks noChangeAspect="1"/>
          </p:cNvPicPr>
          <p:nvPr/>
        </p:nvPicPr>
        <p:blipFill>
          <a:blip r:embed="rId2"/>
          <a:stretch>
            <a:fillRect/>
          </a:stretch>
        </p:blipFill>
        <p:spPr>
          <a:xfrm>
            <a:off x="838200" y="1751206"/>
            <a:ext cx="5527151" cy="4286055"/>
          </a:xfrm>
          <a:prstGeom prst="rect">
            <a:avLst/>
          </a:prstGeom>
        </p:spPr>
      </p:pic>
      <p:pic>
        <p:nvPicPr>
          <p:cNvPr id="4" name="Εικόνα 3">
            <a:extLst>
              <a:ext uri="{FF2B5EF4-FFF2-40B4-BE49-F238E27FC236}">
                <a16:creationId xmlns:a16="http://schemas.microsoft.com/office/drawing/2014/main" id="{71004E79-7353-C10D-880E-14E088DE3865}"/>
              </a:ext>
            </a:extLst>
          </p:cNvPr>
          <p:cNvPicPr>
            <a:picLocks noChangeAspect="1"/>
          </p:cNvPicPr>
          <p:nvPr/>
        </p:nvPicPr>
        <p:blipFill>
          <a:blip r:embed="rId3"/>
          <a:stretch>
            <a:fillRect/>
          </a:stretch>
        </p:blipFill>
        <p:spPr>
          <a:xfrm>
            <a:off x="6793217" y="1460883"/>
            <a:ext cx="3651256" cy="4286055"/>
          </a:xfrm>
          <a:prstGeom prst="rect">
            <a:avLst/>
          </a:prstGeom>
        </p:spPr>
      </p:pic>
      <p:pic>
        <p:nvPicPr>
          <p:cNvPr id="6" name="Εικόνα 5">
            <a:extLst>
              <a:ext uri="{FF2B5EF4-FFF2-40B4-BE49-F238E27FC236}">
                <a16:creationId xmlns:a16="http://schemas.microsoft.com/office/drawing/2014/main" id="{C265C649-FACC-7417-8A43-2680A4132CAB}"/>
              </a:ext>
            </a:extLst>
          </p:cNvPr>
          <p:cNvPicPr>
            <a:picLocks noChangeAspect="1"/>
          </p:cNvPicPr>
          <p:nvPr/>
        </p:nvPicPr>
        <p:blipFill>
          <a:blip r:embed="rId4"/>
          <a:stretch>
            <a:fillRect/>
          </a:stretch>
        </p:blipFill>
        <p:spPr>
          <a:xfrm>
            <a:off x="9872356" y="3071971"/>
            <a:ext cx="1695377" cy="1063878"/>
          </a:xfrm>
          <a:prstGeom prst="rect">
            <a:avLst/>
          </a:prstGeom>
          <a:noFill/>
          <a:ln w="50800">
            <a:solidFill>
              <a:srgbClr val="92D050"/>
            </a:solidFill>
          </a:ln>
        </p:spPr>
      </p:pic>
      <p:pic>
        <p:nvPicPr>
          <p:cNvPr id="8" name="Εικόνα 7">
            <a:extLst>
              <a:ext uri="{FF2B5EF4-FFF2-40B4-BE49-F238E27FC236}">
                <a16:creationId xmlns:a16="http://schemas.microsoft.com/office/drawing/2014/main" id="{57FB2D3F-FCC3-CCA6-18BE-3D4937FF28BF}"/>
              </a:ext>
            </a:extLst>
          </p:cNvPr>
          <p:cNvPicPr>
            <a:picLocks noChangeAspect="1"/>
          </p:cNvPicPr>
          <p:nvPr/>
        </p:nvPicPr>
        <p:blipFill>
          <a:blip r:embed="rId5"/>
          <a:stretch>
            <a:fillRect/>
          </a:stretch>
        </p:blipFill>
        <p:spPr>
          <a:xfrm>
            <a:off x="7311410" y="3570723"/>
            <a:ext cx="1272909" cy="561474"/>
          </a:xfrm>
          <a:prstGeom prst="rect">
            <a:avLst/>
          </a:prstGeom>
          <a:ln>
            <a:solidFill>
              <a:srgbClr val="FF0000"/>
            </a:solidFill>
          </a:ln>
        </p:spPr>
      </p:pic>
      <p:sp>
        <p:nvSpPr>
          <p:cNvPr id="9" name="TextBox 8">
            <a:extLst>
              <a:ext uri="{FF2B5EF4-FFF2-40B4-BE49-F238E27FC236}">
                <a16:creationId xmlns:a16="http://schemas.microsoft.com/office/drawing/2014/main" id="{F9033295-3A01-14FF-9F42-C89EDDC90836}"/>
              </a:ext>
            </a:extLst>
          </p:cNvPr>
          <p:cNvSpPr txBox="1"/>
          <p:nvPr/>
        </p:nvSpPr>
        <p:spPr>
          <a:xfrm>
            <a:off x="9144954" y="1669638"/>
            <a:ext cx="2422779" cy="369332"/>
          </a:xfrm>
          <a:prstGeom prst="rect">
            <a:avLst/>
          </a:prstGeom>
          <a:noFill/>
        </p:spPr>
        <p:txBody>
          <a:bodyPr wrap="none" rtlCol="0">
            <a:spAutoFit/>
          </a:bodyPr>
          <a:lstStyle/>
          <a:p>
            <a:r>
              <a:rPr lang="en-US" dirty="0">
                <a:solidFill>
                  <a:srgbClr val="FF0000"/>
                </a:solidFill>
              </a:rPr>
              <a:t>m</a:t>
            </a:r>
            <a:r>
              <a:rPr lang="en-US" baseline="-25000" dirty="0">
                <a:solidFill>
                  <a:srgbClr val="FF0000"/>
                </a:solidFill>
              </a:rPr>
              <a:t>0</a:t>
            </a:r>
            <a:r>
              <a:rPr lang="en-US" dirty="0">
                <a:solidFill>
                  <a:srgbClr val="FF0000"/>
                </a:solidFill>
              </a:rPr>
              <a:t> = electron rest mass</a:t>
            </a:r>
            <a:endParaRPr lang="el-GR" dirty="0">
              <a:solidFill>
                <a:srgbClr val="FF0000"/>
              </a:solidFill>
            </a:endParaRPr>
          </a:p>
        </p:txBody>
      </p:sp>
      <p:sp>
        <p:nvSpPr>
          <p:cNvPr id="5" name="TextBox 4">
            <a:extLst>
              <a:ext uri="{FF2B5EF4-FFF2-40B4-BE49-F238E27FC236}">
                <a16:creationId xmlns:a16="http://schemas.microsoft.com/office/drawing/2014/main" id="{EDE0D7B0-A46C-3EF4-F482-E2A2AD15BE22}"/>
              </a:ext>
            </a:extLst>
          </p:cNvPr>
          <p:cNvSpPr txBox="1"/>
          <p:nvPr/>
        </p:nvSpPr>
        <p:spPr>
          <a:xfrm>
            <a:off x="1323191" y="1383611"/>
            <a:ext cx="1775551" cy="369332"/>
          </a:xfrm>
          <a:prstGeom prst="rect">
            <a:avLst/>
          </a:prstGeom>
          <a:noFill/>
        </p:spPr>
        <p:txBody>
          <a:bodyPr wrap="none" rtlCol="0">
            <a:spAutoFit/>
          </a:bodyPr>
          <a:lstStyle/>
          <a:p>
            <a:r>
              <a:rPr lang="en-GR" dirty="0">
                <a:solidFill>
                  <a:srgbClr val="FF0000"/>
                </a:solidFill>
              </a:rPr>
              <a:t>Indirect Bandgap</a:t>
            </a:r>
          </a:p>
        </p:txBody>
      </p:sp>
      <p:sp>
        <p:nvSpPr>
          <p:cNvPr id="7" name="TextBox 6">
            <a:extLst>
              <a:ext uri="{FF2B5EF4-FFF2-40B4-BE49-F238E27FC236}">
                <a16:creationId xmlns:a16="http://schemas.microsoft.com/office/drawing/2014/main" id="{02A4E991-6DFF-ABE0-1251-165D7B46EB00}"/>
              </a:ext>
            </a:extLst>
          </p:cNvPr>
          <p:cNvSpPr txBox="1"/>
          <p:nvPr/>
        </p:nvSpPr>
        <p:spPr>
          <a:xfrm>
            <a:off x="4479147" y="1383611"/>
            <a:ext cx="1616853" cy="369332"/>
          </a:xfrm>
          <a:prstGeom prst="rect">
            <a:avLst/>
          </a:prstGeom>
          <a:noFill/>
        </p:spPr>
        <p:txBody>
          <a:bodyPr wrap="none" rtlCol="0">
            <a:spAutoFit/>
          </a:bodyPr>
          <a:lstStyle/>
          <a:p>
            <a:r>
              <a:rPr lang="en-GR" dirty="0">
                <a:solidFill>
                  <a:srgbClr val="FF0000"/>
                </a:solidFill>
              </a:rPr>
              <a:t>Direct Bandgap</a:t>
            </a:r>
          </a:p>
        </p:txBody>
      </p:sp>
    </p:spTree>
    <p:extLst>
      <p:ext uri="{BB962C8B-B14F-4D97-AF65-F5344CB8AC3E}">
        <p14:creationId xmlns:p14="http://schemas.microsoft.com/office/powerpoint/2010/main" val="59303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Energy Band Diagrams – Effective mass m*</a:t>
            </a:r>
            <a:endParaRPr lang="el-GR" dirty="0"/>
          </a:p>
        </p:txBody>
      </p:sp>
      <p:pic>
        <p:nvPicPr>
          <p:cNvPr id="4" name="Εικόνα 3">
            <a:extLst>
              <a:ext uri="{FF2B5EF4-FFF2-40B4-BE49-F238E27FC236}">
                <a16:creationId xmlns:a16="http://schemas.microsoft.com/office/drawing/2014/main" id="{133ADA7D-25CD-DF42-877B-EC39B79D2D9A}"/>
              </a:ext>
            </a:extLst>
          </p:cNvPr>
          <p:cNvPicPr>
            <a:picLocks noChangeAspect="1"/>
          </p:cNvPicPr>
          <p:nvPr/>
        </p:nvPicPr>
        <p:blipFill>
          <a:blip r:embed="rId2"/>
          <a:stretch>
            <a:fillRect/>
          </a:stretch>
        </p:blipFill>
        <p:spPr>
          <a:xfrm>
            <a:off x="6595719" y="1996560"/>
            <a:ext cx="3754444" cy="1780372"/>
          </a:xfrm>
          <a:prstGeom prst="rect">
            <a:avLst/>
          </a:prstGeom>
        </p:spPr>
      </p:pic>
      <p:pic>
        <p:nvPicPr>
          <p:cNvPr id="6" name="Εικόνα 5">
            <a:extLst>
              <a:ext uri="{FF2B5EF4-FFF2-40B4-BE49-F238E27FC236}">
                <a16:creationId xmlns:a16="http://schemas.microsoft.com/office/drawing/2014/main" id="{C2EE3109-25FD-2975-BD1F-1679001A3C33}"/>
              </a:ext>
            </a:extLst>
          </p:cNvPr>
          <p:cNvPicPr>
            <a:picLocks noChangeAspect="1"/>
          </p:cNvPicPr>
          <p:nvPr/>
        </p:nvPicPr>
        <p:blipFill>
          <a:blip r:embed="rId3"/>
          <a:stretch>
            <a:fillRect/>
          </a:stretch>
        </p:blipFill>
        <p:spPr>
          <a:xfrm>
            <a:off x="588214" y="1812052"/>
            <a:ext cx="3651821" cy="4285859"/>
          </a:xfrm>
          <a:prstGeom prst="rect">
            <a:avLst/>
          </a:prstGeom>
        </p:spPr>
      </p:pic>
      <p:pic>
        <p:nvPicPr>
          <p:cNvPr id="5" name="Εικόνα 4">
            <a:extLst>
              <a:ext uri="{FF2B5EF4-FFF2-40B4-BE49-F238E27FC236}">
                <a16:creationId xmlns:a16="http://schemas.microsoft.com/office/drawing/2014/main" id="{EA1C1BE4-D4D8-59D1-6C14-FD5A1A550A57}"/>
              </a:ext>
            </a:extLst>
          </p:cNvPr>
          <p:cNvPicPr>
            <a:picLocks noChangeAspect="1"/>
          </p:cNvPicPr>
          <p:nvPr/>
        </p:nvPicPr>
        <p:blipFill>
          <a:blip r:embed="rId4"/>
          <a:stretch>
            <a:fillRect/>
          </a:stretch>
        </p:blipFill>
        <p:spPr>
          <a:xfrm>
            <a:off x="3206144" y="2550400"/>
            <a:ext cx="1708000" cy="1699418"/>
          </a:xfrm>
          <a:prstGeom prst="rect">
            <a:avLst/>
          </a:prstGeom>
          <a:ln w="25400">
            <a:solidFill>
              <a:srgbClr val="92D050"/>
            </a:solidFill>
          </a:ln>
        </p:spPr>
      </p:pic>
      <p:sp>
        <p:nvSpPr>
          <p:cNvPr id="7" name="TextBox 6">
            <a:extLst>
              <a:ext uri="{FF2B5EF4-FFF2-40B4-BE49-F238E27FC236}">
                <a16:creationId xmlns:a16="http://schemas.microsoft.com/office/drawing/2014/main" id="{DC42518E-BAA2-4E2F-12E6-971A8681803D}"/>
              </a:ext>
            </a:extLst>
          </p:cNvPr>
          <p:cNvSpPr txBox="1"/>
          <p:nvPr/>
        </p:nvSpPr>
        <p:spPr>
          <a:xfrm>
            <a:off x="3031962" y="1996560"/>
            <a:ext cx="2997231" cy="461665"/>
          </a:xfrm>
          <a:prstGeom prst="rect">
            <a:avLst/>
          </a:prstGeom>
          <a:noFill/>
        </p:spPr>
        <p:txBody>
          <a:bodyPr wrap="none" rtlCol="0">
            <a:spAutoFit/>
          </a:bodyPr>
          <a:lstStyle/>
          <a:p>
            <a:r>
              <a:rPr lang="en-US" sz="2400" dirty="0">
                <a:solidFill>
                  <a:srgbClr val="FF0000"/>
                </a:solidFill>
              </a:rPr>
              <a:t>In the parabolic region</a:t>
            </a:r>
            <a:endParaRPr lang="el-GR" sz="2400" dirty="0">
              <a:solidFill>
                <a:srgbClr val="FF0000"/>
              </a:solidFill>
            </a:endParaRPr>
          </a:p>
        </p:txBody>
      </p:sp>
      <p:sp>
        <p:nvSpPr>
          <p:cNvPr id="8" name="TextBox 7">
            <a:extLst>
              <a:ext uri="{FF2B5EF4-FFF2-40B4-BE49-F238E27FC236}">
                <a16:creationId xmlns:a16="http://schemas.microsoft.com/office/drawing/2014/main" id="{A7AE4389-A539-7124-F01B-B9CECC942069}"/>
              </a:ext>
            </a:extLst>
          </p:cNvPr>
          <p:cNvSpPr txBox="1"/>
          <p:nvPr/>
        </p:nvSpPr>
        <p:spPr>
          <a:xfrm>
            <a:off x="7191807" y="1381959"/>
            <a:ext cx="3303084" cy="461665"/>
          </a:xfrm>
          <a:prstGeom prst="rect">
            <a:avLst/>
          </a:prstGeom>
          <a:noFill/>
        </p:spPr>
        <p:txBody>
          <a:bodyPr wrap="none" rtlCol="0">
            <a:spAutoFit/>
          </a:bodyPr>
          <a:lstStyle/>
          <a:p>
            <a:r>
              <a:rPr lang="en-US" sz="2400" dirty="0">
                <a:solidFill>
                  <a:srgbClr val="FF0000"/>
                </a:solidFill>
              </a:rPr>
              <a:t>Effective mass is a tensor</a:t>
            </a:r>
            <a:endParaRPr lang="el-GR" sz="2400" dirty="0">
              <a:solidFill>
                <a:srgbClr val="FF0000"/>
              </a:solidFill>
            </a:endParaRPr>
          </a:p>
        </p:txBody>
      </p:sp>
      <p:pic>
        <p:nvPicPr>
          <p:cNvPr id="10" name="Εικόνα 9">
            <a:extLst>
              <a:ext uri="{FF2B5EF4-FFF2-40B4-BE49-F238E27FC236}">
                <a16:creationId xmlns:a16="http://schemas.microsoft.com/office/drawing/2014/main" id="{64DE01AB-E583-C9F0-5FDC-AA0DC39CA42F}"/>
              </a:ext>
            </a:extLst>
          </p:cNvPr>
          <p:cNvPicPr>
            <a:picLocks noChangeAspect="1"/>
          </p:cNvPicPr>
          <p:nvPr/>
        </p:nvPicPr>
        <p:blipFill>
          <a:blip r:embed="rId5"/>
          <a:stretch>
            <a:fillRect/>
          </a:stretch>
        </p:blipFill>
        <p:spPr>
          <a:xfrm>
            <a:off x="6689362" y="5110546"/>
            <a:ext cx="4664437" cy="926112"/>
          </a:xfrm>
          <a:prstGeom prst="rect">
            <a:avLst/>
          </a:prstGeom>
          <a:ln w="50800">
            <a:solidFill>
              <a:srgbClr val="FF0000"/>
            </a:solidFill>
          </a:ln>
        </p:spPr>
      </p:pic>
      <p:sp>
        <p:nvSpPr>
          <p:cNvPr id="11" name="Βέλος: Ραβδωτό δεξιό 10">
            <a:extLst>
              <a:ext uri="{FF2B5EF4-FFF2-40B4-BE49-F238E27FC236}">
                <a16:creationId xmlns:a16="http://schemas.microsoft.com/office/drawing/2014/main" id="{65A10193-AD61-3EE8-9F44-09D945E3ECCC}"/>
              </a:ext>
            </a:extLst>
          </p:cNvPr>
          <p:cNvSpPr/>
          <p:nvPr/>
        </p:nvSpPr>
        <p:spPr>
          <a:xfrm rot="5400000">
            <a:off x="8404840" y="3982617"/>
            <a:ext cx="1043094" cy="906892"/>
          </a:xfrm>
          <a:prstGeom prst="stripedRightArrow">
            <a:avLst>
              <a:gd name="adj1" fmla="val 61071"/>
              <a:gd name="adj2" fmla="val 438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733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Energy bands (k=0) – Simple EB models </a:t>
            </a:r>
            <a:endParaRPr lang="el-GR" dirty="0">
              <a:solidFill>
                <a:srgbClr val="0070C0"/>
              </a:solidFill>
            </a:endParaRPr>
          </a:p>
        </p:txBody>
      </p:sp>
      <p:pic>
        <p:nvPicPr>
          <p:cNvPr id="3" name="Εικόνα 2">
            <a:extLst>
              <a:ext uri="{FF2B5EF4-FFF2-40B4-BE49-F238E27FC236}">
                <a16:creationId xmlns:a16="http://schemas.microsoft.com/office/drawing/2014/main" id="{F2DCB342-BAA4-6245-CD36-E7802B0E3BBF}"/>
              </a:ext>
            </a:extLst>
          </p:cNvPr>
          <p:cNvPicPr>
            <a:picLocks noChangeAspect="1"/>
          </p:cNvPicPr>
          <p:nvPr/>
        </p:nvPicPr>
        <p:blipFill>
          <a:blip r:embed="rId2"/>
          <a:stretch>
            <a:fillRect/>
          </a:stretch>
        </p:blipFill>
        <p:spPr>
          <a:xfrm>
            <a:off x="2036151" y="1606185"/>
            <a:ext cx="7925487" cy="3176291"/>
          </a:xfrm>
          <a:prstGeom prst="rect">
            <a:avLst/>
          </a:prstGeom>
        </p:spPr>
      </p:pic>
      <p:sp>
        <p:nvSpPr>
          <p:cNvPr id="5" name="TextBox 4">
            <a:extLst>
              <a:ext uri="{FF2B5EF4-FFF2-40B4-BE49-F238E27FC236}">
                <a16:creationId xmlns:a16="http://schemas.microsoft.com/office/drawing/2014/main" id="{807FFD18-D2F6-0481-B521-BEFF612B91CA}"/>
              </a:ext>
            </a:extLst>
          </p:cNvPr>
          <p:cNvSpPr txBox="1"/>
          <p:nvPr/>
        </p:nvSpPr>
        <p:spPr>
          <a:xfrm>
            <a:off x="960929" y="4903940"/>
            <a:ext cx="3667715" cy="1477328"/>
          </a:xfrm>
          <a:prstGeom prst="rect">
            <a:avLst/>
          </a:prstGeom>
          <a:noFill/>
        </p:spPr>
        <p:txBody>
          <a:bodyPr wrap="square">
            <a:spAutoFit/>
          </a:bodyPr>
          <a:lstStyle/>
          <a:p>
            <a:pPr marL="342900" indent="-342900">
              <a:buAutoNum type="alphaLcParenBoth"/>
            </a:pPr>
            <a:r>
              <a:rPr lang="en-US" b="1" dirty="0">
                <a:solidFill>
                  <a:srgbClr val="FF0000"/>
                </a:solidFill>
              </a:rPr>
              <a:t>a conductor </a:t>
            </a:r>
            <a:r>
              <a:rPr lang="en-US" dirty="0"/>
              <a:t>with two possibilities </a:t>
            </a:r>
          </a:p>
          <a:p>
            <a:r>
              <a:rPr lang="en-US" dirty="0"/>
              <a:t>(either the partially filled conduction band shown at the upper portion or the overlapping bands shown at the lower portion)</a:t>
            </a:r>
            <a:endParaRPr lang="el-GR" dirty="0"/>
          </a:p>
        </p:txBody>
      </p:sp>
      <p:sp>
        <p:nvSpPr>
          <p:cNvPr id="7" name="TextBox 6">
            <a:extLst>
              <a:ext uri="{FF2B5EF4-FFF2-40B4-BE49-F238E27FC236}">
                <a16:creationId xmlns:a16="http://schemas.microsoft.com/office/drawing/2014/main" id="{61609400-82D4-6B92-302B-F953367E50AB}"/>
              </a:ext>
            </a:extLst>
          </p:cNvPr>
          <p:cNvSpPr txBox="1"/>
          <p:nvPr/>
        </p:nvSpPr>
        <p:spPr>
          <a:xfrm>
            <a:off x="4950302" y="4903940"/>
            <a:ext cx="2275886" cy="369332"/>
          </a:xfrm>
          <a:prstGeom prst="rect">
            <a:avLst/>
          </a:prstGeom>
          <a:noFill/>
        </p:spPr>
        <p:txBody>
          <a:bodyPr wrap="square">
            <a:spAutoFit/>
          </a:bodyPr>
          <a:lstStyle/>
          <a:p>
            <a:r>
              <a:rPr lang="en-US" b="1" dirty="0">
                <a:solidFill>
                  <a:srgbClr val="FF0000"/>
                </a:solidFill>
              </a:rPr>
              <a:t>(b) a semiconductor</a:t>
            </a:r>
            <a:endParaRPr lang="el-GR" b="1" dirty="0">
              <a:solidFill>
                <a:srgbClr val="FF0000"/>
              </a:solidFill>
            </a:endParaRPr>
          </a:p>
        </p:txBody>
      </p:sp>
      <p:sp>
        <p:nvSpPr>
          <p:cNvPr id="8" name="TextBox 7">
            <a:extLst>
              <a:ext uri="{FF2B5EF4-FFF2-40B4-BE49-F238E27FC236}">
                <a16:creationId xmlns:a16="http://schemas.microsoft.com/office/drawing/2014/main" id="{1BEA651E-0929-1647-AF2E-E8BA08C4688C}"/>
              </a:ext>
            </a:extLst>
          </p:cNvPr>
          <p:cNvSpPr txBox="1"/>
          <p:nvPr/>
        </p:nvSpPr>
        <p:spPr>
          <a:xfrm>
            <a:off x="7878270" y="4903940"/>
            <a:ext cx="2275886" cy="369332"/>
          </a:xfrm>
          <a:prstGeom prst="rect">
            <a:avLst/>
          </a:prstGeom>
          <a:noFill/>
        </p:spPr>
        <p:txBody>
          <a:bodyPr wrap="square">
            <a:spAutoFit/>
          </a:bodyPr>
          <a:lstStyle/>
          <a:p>
            <a:pPr algn="ctr"/>
            <a:r>
              <a:rPr lang="en-US" b="1" dirty="0">
                <a:solidFill>
                  <a:srgbClr val="FF0000"/>
                </a:solidFill>
              </a:rPr>
              <a:t>(c) an insulator</a:t>
            </a:r>
            <a:endParaRPr lang="el-GR" b="1" dirty="0">
              <a:solidFill>
                <a:srgbClr val="FF0000"/>
              </a:solidFill>
            </a:endParaRPr>
          </a:p>
        </p:txBody>
      </p:sp>
    </p:spTree>
    <p:extLst>
      <p:ext uri="{BB962C8B-B14F-4D97-AF65-F5344CB8AC3E}">
        <p14:creationId xmlns:p14="http://schemas.microsoft.com/office/powerpoint/2010/main" val="411338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Fermi Distribution and Energy</a:t>
            </a:r>
            <a:endParaRPr lang="el-GR" dirty="0">
              <a:solidFill>
                <a:srgbClr val="0070C0"/>
              </a:solidFill>
            </a:endParaRPr>
          </a:p>
        </p:txBody>
      </p:sp>
      <p:pic>
        <p:nvPicPr>
          <p:cNvPr id="3" name="Εικόνα 2">
            <a:extLst>
              <a:ext uri="{FF2B5EF4-FFF2-40B4-BE49-F238E27FC236}">
                <a16:creationId xmlns:a16="http://schemas.microsoft.com/office/drawing/2014/main" id="{A44AA4B7-F133-8C56-A4F6-D4FE551F9B52}"/>
              </a:ext>
            </a:extLst>
          </p:cNvPr>
          <p:cNvPicPr>
            <a:picLocks noChangeAspect="1"/>
          </p:cNvPicPr>
          <p:nvPr/>
        </p:nvPicPr>
        <p:blipFill>
          <a:blip r:embed="rId2"/>
          <a:stretch>
            <a:fillRect/>
          </a:stretch>
        </p:blipFill>
        <p:spPr>
          <a:xfrm>
            <a:off x="2963214" y="1899331"/>
            <a:ext cx="5501055" cy="3870290"/>
          </a:xfrm>
          <a:prstGeom prst="rect">
            <a:avLst/>
          </a:prstGeom>
        </p:spPr>
      </p:pic>
      <p:sp>
        <p:nvSpPr>
          <p:cNvPr id="4" name="TextBox 3">
            <a:extLst>
              <a:ext uri="{FF2B5EF4-FFF2-40B4-BE49-F238E27FC236}">
                <a16:creationId xmlns:a16="http://schemas.microsoft.com/office/drawing/2014/main" id="{F7A633D5-2736-8632-4315-A4A2A6FBAB60}"/>
              </a:ext>
            </a:extLst>
          </p:cNvPr>
          <p:cNvSpPr txBox="1"/>
          <p:nvPr/>
        </p:nvSpPr>
        <p:spPr>
          <a:xfrm>
            <a:off x="8627156" y="5193737"/>
            <a:ext cx="2726644" cy="461665"/>
          </a:xfrm>
          <a:prstGeom prst="rect">
            <a:avLst/>
          </a:prstGeom>
          <a:noFill/>
        </p:spPr>
        <p:txBody>
          <a:bodyPr wrap="none" rtlCol="0">
            <a:spAutoFit/>
          </a:bodyPr>
          <a:lstStyle/>
          <a:p>
            <a:r>
              <a:rPr lang="en-US" sz="2400" dirty="0">
                <a:solidFill>
                  <a:srgbClr val="FF0000"/>
                </a:solidFill>
              </a:rPr>
              <a:t>Conduction band, E</a:t>
            </a:r>
            <a:r>
              <a:rPr lang="en-US" sz="2400" baseline="-25000" dirty="0">
                <a:solidFill>
                  <a:srgbClr val="FF0000"/>
                </a:solidFill>
              </a:rPr>
              <a:t>C</a:t>
            </a:r>
            <a:endParaRPr lang="el-GR" sz="2400" baseline="-25000" dirty="0">
              <a:solidFill>
                <a:srgbClr val="FF0000"/>
              </a:solidFill>
            </a:endParaRPr>
          </a:p>
        </p:txBody>
      </p:sp>
      <p:sp>
        <p:nvSpPr>
          <p:cNvPr id="5" name="TextBox 4">
            <a:extLst>
              <a:ext uri="{FF2B5EF4-FFF2-40B4-BE49-F238E27FC236}">
                <a16:creationId xmlns:a16="http://schemas.microsoft.com/office/drawing/2014/main" id="{4FBD4531-0928-F725-5651-442A3344AA28}"/>
              </a:ext>
            </a:extLst>
          </p:cNvPr>
          <p:cNvSpPr txBox="1"/>
          <p:nvPr/>
        </p:nvSpPr>
        <p:spPr>
          <a:xfrm>
            <a:off x="1221595" y="5193738"/>
            <a:ext cx="2275495" cy="461665"/>
          </a:xfrm>
          <a:prstGeom prst="rect">
            <a:avLst/>
          </a:prstGeom>
          <a:noFill/>
        </p:spPr>
        <p:txBody>
          <a:bodyPr wrap="none" rtlCol="0">
            <a:spAutoFit/>
          </a:bodyPr>
          <a:lstStyle/>
          <a:p>
            <a:r>
              <a:rPr lang="en-US" sz="2400" dirty="0">
                <a:solidFill>
                  <a:srgbClr val="FF0000"/>
                </a:solidFill>
              </a:rPr>
              <a:t>Valence band, E</a:t>
            </a:r>
            <a:r>
              <a:rPr lang="en-US" sz="2400" baseline="-25000" dirty="0">
                <a:solidFill>
                  <a:srgbClr val="FF0000"/>
                </a:solidFill>
              </a:rPr>
              <a:t>V</a:t>
            </a:r>
            <a:endParaRPr lang="el-GR" sz="2400" baseline="-25000" dirty="0">
              <a:solidFill>
                <a:srgbClr val="FF0000"/>
              </a:solidFill>
            </a:endParaRPr>
          </a:p>
        </p:txBody>
      </p:sp>
      <p:cxnSp>
        <p:nvCxnSpPr>
          <p:cNvPr id="7" name="Ευθύγραμμο βέλος σύνδεσης 6">
            <a:extLst>
              <a:ext uri="{FF2B5EF4-FFF2-40B4-BE49-F238E27FC236}">
                <a16:creationId xmlns:a16="http://schemas.microsoft.com/office/drawing/2014/main" id="{89B40B84-398B-09DC-091B-0D1540808952}"/>
              </a:ext>
            </a:extLst>
          </p:cNvPr>
          <p:cNvCxnSpPr/>
          <p:nvPr/>
        </p:nvCxnSpPr>
        <p:spPr>
          <a:xfrm>
            <a:off x="7549869" y="5567320"/>
            <a:ext cx="99532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B2E29385-DC45-F07A-6590-19F1F94401F8}"/>
              </a:ext>
            </a:extLst>
          </p:cNvPr>
          <p:cNvCxnSpPr>
            <a:cxnSpLocks/>
          </p:cNvCxnSpPr>
          <p:nvPr/>
        </p:nvCxnSpPr>
        <p:spPr>
          <a:xfrm flipH="1">
            <a:off x="4280687" y="5567320"/>
            <a:ext cx="856407"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4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Energy bands – Wrap-up</a:t>
            </a:r>
            <a:endParaRPr lang="el-GR" dirty="0">
              <a:solidFill>
                <a:srgbClr val="0070C0"/>
              </a:solidFill>
            </a:endParaRPr>
          </a:p>
        </p:txBody>
      </p:sp>
      <p:pic>
        <p:nvPicPr>
          <p:cNvPr id="3" name="Εικόνα 2">
            <a:extLst>
              <a:ext uri="{FF2B5EF4-FFF2-40B4-BE49-F238E27FC236}">
                <a16:creationId xmlns:a16="http://schemas.microsoft.com/office/drawing/2014/main" id="{FDD4F360-C5EF-C91E-DC7E-F858CDEC3B4E}"/>
              </a:ext>
            </a:extLst>
          </p:cNvPr>
          <p:cNvPicPr>
            <a:picLocks noChangeAspect="1"/>
          </p:cNvPicPr>
          <p:nvPr/>
        </p:nvPicPr>
        <p:blipFill rotWithShape="1">
          <a:blip r:embed="rId2"/>
          <a:srcRect b="8970"/>
          <a:stretch/>
        </p:blipFill>
        <p:spPr>
          <a:xfrm>
            <a:off x="1914771" y="1983023"/>
            <a:ext cx="7925487" cy="3074500"/>
          </a:xfrm>
          <a:prstGeom prst="rect">
            <a:avLst/>
          </a:prstGeom>
        </p:spPr>
      </p:pic>
      <p:sp>
        <p:nvSpPr>
          <p:cNvPr id="5" name="TextBox 4">
            <a:extLst>
              <a:ext uri="{FF2B5EF4-FFF2-40B4-BE49-F238E27FC236}">
                <a16:creationId xmlns:a16="http://schemas.microsoft.com/office/drawing/2014/main" id="{5B053AC9-DD22-1E77-4273-F90D443E2FEE}"/>
              </a:ext>
            </a:extLst>
          </p:cNvPr>
          <p:cNvSpPr txBox="1"/>
          <p:nvPr/>
        </p:nvSpPr>
        <p:spPr>
          <a:xfrm>
            <a:off x="3598932" y="5186995"/>
            <a:ext cx="2623843" cy="461665"/>
          </a:xfrm>
          <a:prstGeom prst="rect">
            <a:avLst/>
          </a:prstGeom>
          <a:noFill/>
        </p:spPr>
        <p:txBody>
          <a:bodyPr wrap="square">
            <a:spAutoFit/>
          </a:bodyPr>
          <a:lstStyle/>
          <a:p>
            <a:r>
              <a:rPr lang="en-US" sz="2400" b="1" dirty="0">
                <a:solidFill>
                  <a:srgbClr val="FF0000"/>
                </a:solidFill>
              </a:rPr>
              <a:t>Density of states</a:t>
            </a:r>
            <a:endParaRPr lang="el-GR" sz="2400" b="1" dirty="0">
              <a:solidFill>
                <a:srgbClr val="FF0000"/>
              </a:solidFill>
            </a:endParaRPr>
          </a:p>
        </p:txBody>
      </p:sp>
      <p:sp>
        <p:nvSpPr>
          <p:cNvPr id="7" name="TextBox 6">
            <a:extLst>
              <a:ext uri="{FF2B5EF4-FFF2-40B4-BE49-F238E27FC236}">
                <a16:creationId xmlns:a16="http://schemas.microsoft.com/office/drawing/2014/main" id="{6528F2B6-C611-6EE2-E0F7-330ABB4601FD}"/>
              </a:ext>
            </a:extLst>
          </p:cNvPr>
          <p:cNvSpPr txBox="1"/>
          <p:nvPr/>
        </p:nvSpPr>
        <p:spPr>
          <a:xfrm>
            <a:off x="7667534" y="5186994"/>
            <a:ext cx="2933031" cy="461665"/>
          </a:xfrm>
          <a:prstGeom prst="rect">
            <a:avLst/>
          </a:prstGeom>
          <a:noFill/>
        </p:spPr>
        <p:txBody>
          <a:bodyPr wrap="square">
            <a:spAutoFit/>
          </a:bodyPr>
          <a:lstStyle/>
          <a:p>
            <a:r>
              <a:rPr lang="en-US" sz="2400" b="1" dirty="0">
                <a:solidFill>
                  <a:srgbClr val="FF0000"/>
                </a:solidFill>
              </a:rPr>
              <a:t>Carrier concentration</a:t>
            </a:r>
            <a:endParaRPr lang="el-GR" sz="2400" b="1" dirty="0">
              <a:solidFill>
                <a:srgbClr val="FF0000"/>
              </a:solidFill>
            </a:endParaRPr>
          </a:p>
        </p:txBody>
      </p:sp>
    </p:spTree>
    <p:extLst>
      <p:ext uri="{BB962C8B-B14F-4D97-AF65-F5344CB8AC3E}">
        <p14:creationId xmlns:p14="http://schemas.microsoft.com/office/powerpoint/2010/main" val="123935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Doping Impurities: Donor and Acceptor Atom</a:t>
            </a:r>
            <a:endParaRPr lang="el-GR" dirty="0">
              <a:solidFill>
                <a:srgbClr val="0070C0"/>
              </a:solidFill>
            </a:endParaRPr>
          </a:p>
        </p:txBody>
      </p:sp>
      <p:pic>
        <p:nvPicPr>
          <p:cNvPr id="3" name="Εικόνα 2">
            <a:extLst>
              <a:ext uri="{FF2B5EF4-FFF2-40B4-BE49-F238E27FC236}">
                <a16:creationId xmlns:a16="http://schemas.microsoft.com/office/drawing/2014/main" id="{FA6DBFB7-52D5-10A0-7B3E-0BF8EB9A1DB4}"/>
              </a:ext>
            </a:extLst>
          </p:cNvPr>
          <p:cNvPicPr>
            <a:picLocks noChangeAspect="1"/>
          </p:cNvPicPr>
          <p:nvPr/>
        </p:nvPicPr>
        <p:blipFill rotWithShape="1">
          <a:blip r:embed="rId2"/>
          <a:srcRect b="6932"/>
          <a:stretch/>
        </p:blipFill>
        <p:spPr>
          <a:xfrm>
            <a:off x="3162713" y="1860420"/>
            <a:ext cx="5473961" cy="2656989"/>
          </a:xfrm>
          <a:prstGeom prst="rect">
            <a:avLst/>
          </a:prstGeom>
        </p:spPr>
      </p:pic>
      <p:sp>
        <p:nvSpPr>
          <p:cNvPr id="4" name="TextBox 3">
            <a:extLst>
              <a:ext uri="{FF2B5EF4-FFF2-40B4-BE49-F238E27FC236}">
                <a16:creationId xmlns:a16="http://schemas.microsoft.com/office/drawing/2014/main" id="{8B0F957B-B9CF-3D52-6690-61F5DF540B4D}"/>
              </a:ext>
            </a:extLst>
          </p:cNvPr>
          <p:cNvSpPr txBox="1"/>
          <p:nvPr/>
        </p:nvSpPr>
        <p:spPr>
          <a:xfrm>
            <a:off x="2870838" y="4517409"/>
            <a:ext cx="2581443" cy="1200329"/>
          </a:xfrm>
          <a:prstGeom prst="rect">
            <a:avLst/>
          </a:prstGeom>
          <a:noFill/>
        </p:spPr>
        <p:txBody>
          <a:bodyPr wrap="square">
            <a:spAutoFit/>
          </a:bodyPr>
          <a:lstStyle/>
          <a:p>
            <a:pPr algn="ctr"/>
            <a:r>
              <a:rPr lang="en-US" sz="2400" b="1" dirty="0">
                <a:solidFill>
                  <a:srgbClr val="FF0000"/>
                </a:solidFill>
              </a:rPr>
              <a:t>n-type</a:t>
            </a:r>
          </a:p>
          <a:p>
            <a:pPr algn="ctr"/>
            <a:r>
              <a:rPr lang="en-US" sz="2400" b="1" dirty="0">
                <a:solidFill>
                  <a:srgbClr val="FF0000"/>
                </a:solidFill>
              </a:rPr>
              <a:t>Electrons are the majority carriers</a:t>
            </a:r>
            <a:endParaRPr lang="el-GR" sz="2400" b="1" dirty="0">
              <a:solidFill>
                <a:srgbClr val="FF0000"/>
              </a:solidFill>
            </a:endParaRPr>
          </a:p>
        </p:txBody>
      </p:sp>
      <p:sp>
        <p:nvSpPr>
          <p:cNvPr id="6" name="TextBox 5">
            <a:extLst>
              <a:ext uri="{FF2B5EF4-FFF2-40B4-BE49-F238E27FC236}">
                <a16:creationId xmlns:a16="http://schemas.microsoft.com/office/drawing/2014/main" id="{96CD82BC-9924-8A38-226B-7C86C5D5A2FC}"/>
              </a:ext>
            </a:extLst>
          </p:cNvPr>
          <p:cNvSpPr txBox="1"/>
          <p:nvPr/>
        </p:nvSpPr>
        <p:spPr>
          <a:xfrm>
            <a:off x="5916563" y="4532657"/>
            <a:ext cx="2581443" cy="1200329"/>
          </a:xfrm>
          <a:prstGeom prst="rect">
            <a:avLst/>
          </a:prstGeom>
          <a:noFill/>
        </p:spPr>
        <p:txBody>
          <a:bodyPr wrap="square">
            <a:spAutoFit/>
          </a:bodyPr>
          <a:lstStyle/>
          <a:p>
            <a:pPr algn="ctr"/>
            <a:r>
              <a:rPr lang="en-US" sz="2400" b="1" dirty="0">
                <a:solidFill>
                  <a:srgbClr val="FF0000"/>
                </a:solidFill>
              </a:rPr>
              <a:t>p-type</a:t>
            </a:r>
          </a:p>
          <a:p>
            <a:pPr algn="ctr"/>
            <a:r>
              <a:rPr lang="en-US" sz="2400" b="1" dirty="0">
                <a:solidFill>
                  <a:srgbClr val="FF0000"/>
                </a:solidFill>
              </a:rPr>
              <a:t>Holes are the majority carriers</a:t>
            </a:r>
            <a:endParaRPr lang="el-GR" sz="2400" b="1" dirty="0">
              <a:solidFill>
                <a:srgbClr val="FF0000"/>
              </a:solidFill>
            </a:endParaRPr>
          </a:p>
        </p:txBody>
      </p:sp>
      <p:sp>
        <p:nvSpPr>
          <p:cNvPr id="8" name="TextBox 7">
            <a:extLst>
              <a:ext uri="{FF2B5EF4-FFF2-40B4-BE49-F238E27FC236}">
                <a16:creationId xmlns:a16="http://schemas.microsoft.com/office/drawing/2014/main" id="{10DC64AF-F530-84C9-8A6D-4BEE14A1620C}"/>
              </a:ext>
            </a:extLst>
          </p:cNvPr>
          <p:cNvSpPr txBox="1"/>
          <p:nvPr/>
        </p:nvSpPr>
        <p:spPr>
          <a:xfrm>
            <a:off x="507157" y="2681082"/>
            <a:ext cx="2581443" cy="1015663"/>
          </a:xfrm>
          <a:prstGeom prst="rect">
            <a:avLst/>
          </a:prstGeom>
          <a:noFill/>
        </p:spPr>
        <p:txBody>
          <a:bodyPr wrap="square">
            <a:spAutoFit/>
          </a:bodyPr>
          <a:lstStyle/>
          <a:p>
            <a:pPr algn="ctr"/>
            <a:r>
              <a:rPr lang="en-US" sz="2000" b="1" dirty="0">
                <a:solidFill>
                  <a:srgbClr val="FF0000"/>
                </a:solidFill>
              </a:rPr>
              <a:t>Donor Atoms</a:t>
            </a:r>
          </a:p>
          <a:p>
            <a:pPr algn="ctr"/>
            <a:r>
              <a:rPr lang="en-US" sz="2000" dirty="0">
                <a:solidFill>
                  <a:srgbClr val="FF0000"/>
                </a:solidFill>
              </a:rPr>
              <a:t>Elements in Group III of the PT</a:t>
            </a:r>
            <a:endParaRPr lang="el-GR" sz="2000" dirty="0">
              <a:solidFill>
                <a:srgbClr val="FF0000"/>
              </a:solidFill>
            </a:endParaRPr>
          </a:p>
        </p:txBody>
      </p:sp>
      <p:sp>
        <p:nvSpPr>
          <p:cNvPr id="9" name="TextBox 8">
            <a:extLst>
              <a:ext uri="{FF2B5EF4-FFF2-40B4-BE49-F238E27FC236}">
                <a16:creationId xmlns:a16="http://schemas.microsoft.com/office/drawing/2014/main" id="{6912CC1A-004F-0BF1-5532-7C8BA4769239}"/>
              </a:ext>
            </a:extLst>
          </p:cNvPr>
          <p:cNvSpPr txBox="1"/>
          <p:nvPr/>
        </p:nvSpPr>
        <p:spPr>
          <a:xfrm>
            <a:off x="8710787" y="2681082"/>
            <a:ext cx="2581443" cy="1015663"/>
          </a:xfrm>
          <a:prstGeom prst="rect">
            <a:avLst/>
          </a:prstGeom>
          <a:noFill/>
        </p:spPr>
        <p:txBody>
          <a:bodyPr wrap="square">
            <a:spAutoFit/>
          </a:bodyPr>
          <a:lstStyle/>
          <a:p>
            <a:pPr algn="ctr"/>
            <a:r>
              <a:rPr lang="en-US" sz="2000" b="1" dirty="0">
                <a:solidFill>
                  <a:srgbClr val="FF0000"/>
                </a:solidFill>
              </a:rPr>
              <a:t>Acceptor Atoms</a:t>
            </a:r>
          </a:p>
          <a:p>
            <a:pPr algn="ctr"/>
            <a:r>
              <a:rPr lang="en-US" sz="2000" dirty="0">
                <a:solidFill>
                  <a:srgbClr val="FF0000"/>
                </a:solidFill>
              </a:rPr>
              <a:t>Elements in Group III of the PT</a:t>
            </a:r>
            <a:endParaRPr lang="el-GR" sz="2000" dirty="0">
              <a:solidFill>
                <a:srgbClr val="FF0000"/>
              </a:solidFill>
            </a:endParaRPr>
          </a:p>
        </p:txBody>
      </p:sp>
    </p:spTree>
    <p:extLst>
      <p:ext uri="{BB962C8B-B14F-4D97-AF65-F5344CB8AC3E}">
        <p14:creationId xmlns:p14="http://schemas.microsoft.com/office/powerpoint/2010/main" val="398514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Energy levels of Doping impurities</a:t>
            </a:r>
            <a:endParaRPr lang="el-GR" dirty="0">
              <a:solidFill>
                <a:srgbClr val="0070C0"/>
              </a:solidFill>
            </a:endParaRPr>
          </a:p>
        </p:txBody>
      </p:sp>
      <p:pic>
        <p:nvPicPr>
          <p:cNvPr id="3" name="Εικόνα 2">
            <a:extLst>
              <a:ext uri="{FF2B5EF4-FFF2-40B4-BE49-F238E27FC236}">
                <a16:creationId xmlns:a16="http://schemas.microsoft.com/office/drawing/2014/main" id="{912D5EF6-6CC4-D492-2988-D4B9BC346703}"/>
              </a:ext>
            </a:extLst>
          </p:cNvPr>
          <p:cNvPicPr>
            <a:picLocks noChangeAspect="1"/>
          </p:cNvPicPr>
          <p:nvPr/>
        </p:nvPicPr>
        <p:blipFill rotWithShape="1">
          <a:blip r:embed="rId2"/>
          <a:srcRect b="59354"/>
          <a:stretch/>
        </p:blipFill>
        <p:spPr>
          <a:xfrm>
            <a:off x="838200" y="2291190"/>
            <a:ext cx="5171175" cy="2243695"/>
          </a:xfrm>
          <a:prstGeom prst="rect">
            <a:avLst/>
          </a:prstGeom>
        </p:spPr>
      </p:pic>
      <p:pic>
        <p:nvPicPr>
          <p:cNvPr id="4" name="Picture 6">
            <a:extLst>
              <a:ext uri="{FF2B5EF4-FFF2-40B4-BE49-F238E27FC236}">
                <a16:creationId xmlns:a16="http://schemas.microsoft.com/office/drawing/2014/main" id="{1E0C2D66-27FA-8F34-A0F1-3C6F4D11CA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47"/>
          <a:stretch/>
        </p:blipFill>
        <p:spPr bwMode="auto">
          <a:xfrm>
            <a:off x="6145775" y="2216951"/>
            <a:ext cx="4543567" cy="2317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7F25BDD3-B4B7-0F42-2397-EB89D0129415}"/>
              </a:ext>
            </a:extLst>
          </p:cNvPr>
          <p:cNvSpPr txBox="1"/>
          <p:nvPr/>
        </p:nvSpPr>
        <p:spPr>
          <a:xfrm>
            <a:off x="1526364" y="2863928"/>
            <a:ext cx="1081899" cy="461665"/>
          </a:xfrm>
          <a:prstGeom prst="rect">
            <a:avLst/>
          </a:prstGeom>
          <a:noFill/>
        </p:spPr>
        <p:txBody>
          <a:bodyPr wrap="none" rtlCol="0">
            <a:spAutoFit/>
          </a:bodyPr>
          <a:lstStyle/>
          <a:p>
            <a:r>
              <a:rPr lang="en-US" sz="2400" dirty="0">
                <a:solidFill>
                  <a:srgbClr val="FF0000"/>
                </a:solidFill>
              </a:rPr>
              <a:t>Donors</a:t>
            </a:r>
            <a:endParaRPr lang="el-GR" sz="2400" baseline="-25000" dirty="0">
              <a:solidFill>
                <a:srgbClr val="FF0000"/>
              </a:solidFill>
            </a:endParaRPr>
          </a:p>
        </p:txBody>
      </p:sp>
      <p:sp>
        <p:nvSpPr>
          <p:cNvPr id="6" name="TextBox 5">
            <a:extLst>
              <a:ext uri="{FF2B5EF4-FFF2-40B4-BE49-F238E27FC236}">
                <a16:creationId xmlns:a16="http://schemas.microsoft.com/office/drawing/2014/main" id="{6FD8E433-07B4-E329-BD10-5EEFEB4496C8}"/>
              </a:ext>
            </a:extLst>
          </p:cNvPr>
          <p:cNvSpPr txBox="1"/>
          <p:nvPr/>
        </p:nvSpPr>
        <p:spPr>
          <a:xfrm>
            <a:off x="1526364" y="3495198"/>
            <a:ext cx="1420582" cy="461665"/>
          </a:xfrm>
          <a:prstGeom prst="rect">
            <a:avLst/>
          </a:prstGeom>
          <a:noFill/>
        </p:spPr>
        <p:txBody>
          <a:bodyPr wrap="none" rtlCol="0">
            <a:spAutoFit/>
          </a:bodyPr>
          <a:lstStyle/>
          <a:p>
            <a:r>
              <a:rPr lang="en-US" sz="2400" dirty="0">
                <a:solidFill>
                  <a:srgbClr val="FF0000"/>
                </a:solidFill>
              </a:rPr>
              <a:t>Acceptors</a:t>
            </a:r>
            <a:endParaRPr lang="el-GR" sz="2400" baseline="-25000" dirty="0">
              <a:solidFill>
                <a:srgbClr val="FF0000"/>
              </a:solidFill>
            </a:endParaRPr>
          </a:p>
        </p:txBody>
      </p:sp>
    </p:spTree>
    <p:extLst>
      <p:ext uri="{BB962C8B-B14F-4D97-AF65-F5344CB8AC3E}">
        <p14:creationId xmlns:p14="http://schemas.microsoft.com/office/powerpoint/2010/main" val="121958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Conductivity modulation due to Doping</a:t>
            </a:r>
            <a:endParaRPr lang="el-GR" dirty="0">
              <a:solidFill>
                <a:srgbClr val="0070C0"/>
              </a:solidFill>
            </a:endParaRPr>
          </a:p>
        </p:txBody>
      </p:sp>
      <p:pic>
        <p:nvPicPr>
          <p:cNvPr id="3" name="Εικόνα 2">
            <a:extLst>
              <a:ext uri="{FF2B5EF4-FFF2-40B4-BE49-F238E27FC236}">
                <a16:creationId xmlns:a16="http://schemas.microsoft.com/office/drawing/2014/main" id="{FEBB5897-72D6-CAE4-DF1B-99EF5C82CEF8}"/>
              </a:ext>
            </a:extLst>
          </p:cNvPr>
          <p:cNvPicPr>
            <a:picLocks noChangeAspect="1"/>
          </p:cNvPicPr>
          <p:nvPr/>
        </p:nvPicPr>
        <p:blipFill rotWithShape="1">
          <a:blip r:embed="rId2"/>
          <a:srcRect b="15293"/>
          <a:stretch/>
        </p:blipFill>
        <p:spPr>
          <a:xfrm>
            <a:off x="2065017" y="1952183"/>
            <a:ext cx="7925487" cy="2256728"/>
          </a:xfrm>
          <a:prstGeom prst="rect">
            <a:avLst/>
          </a:prstGeom>
        </p:spPr>
      </p:pic>
      <p:sp>
        <p:nvSpPr>
          <p:cNvPr id="4" name="TextBox 3">
            <a:extLst>
              <a:ext uri="{FF2B5EF4-FFF2-40B4-BE49-F238E27FC236}">
                <a16:creationId xmlns:a16="http://schemas.microsoft.com/office/drawing/2014/main" id="{FDB94D90-BF87-20E4-7075-F8080D01FF1B}"/>
              </a:ext>
            </a:extLst>
          </p:cNvPr>
          <p:cNvSpPr txBox="1"/>
          <p:nvPr/>
        </p:nvSpPr>
        <p:spPr>
          <a:xfrm>
            <a:off x="3407746" y="4470407"/>
            <a:ext cx="4603055" cy="1569660"/>
          </a:xfrm>
          <a:prstGeom prst="rect">
            <a:avLst/>
          </a:prstGeom>
          <a:noFill/>
        </p:spPr>
        <p:txBody>
          <a:bodyPr wrap="none" rtlCol="0">
            <a:spAutoFit/>
          </a:bodyPr>
          <a:lstStyle/>
          <a:p>
            <a:r>
              <a:rPr lang="en-US" sz="2400" dirty="0"/>
              <a:t>Thermal Energy = </a:t>
            </a:r>
            <a:r>
              <a:rPr lang="en-US" sz="2400" dirty="0" err="1"/>
              <a:t>k</a:t>
            </a:r>
            <a:r>
              <a:rPr lang="en-US" sz="2400" baseline="-25000" dirty="0" err="1"/>
              <a:t>B</a:t>
            </a:r>
            <a:r>
              <a:rPr lang="en-US" sz="2400" dirty="0" err="1"/>
              <a:t>T</a:t>
            </a:r>
            <a:r>
              <a:rPr lang="en-US" sz="2400" dirty="0"/>
              <a:t>/q (=</a:t>
            </a:r>
            <a:r>
              <a:rPr lang="en-US" sz="2400" dirty="0">
                <a:solidFill>
                  <a:srgbClr val="FF0000"/>
                </a:solidFill>
              </a:rPr>
              <a:t>0.025 eV</a:t>
            </a:r>
            <a:r>
              <a:rPr lang="en-US" sz="2400" dirty="0"/>
              <a:t>)</a:t>
            </a:r>
          </a:p>
          <a:p>
            <a:r>
              <a:rPr lang="en-US" sz="2400" dirty="0"/>
              <a:t>Room Temperature T=300K</a:t>
            </a:r>
          </a:p>
          <a:p>
            <a:r>
              <a:rPr lang="en-US" sz="2400" dirty="0"/>
              <a:t>Boltzmann constant: </a:t>
            </a:r>
          </a:p>
          <a:p>
            <a:r>
              <a:rPr lang="en-US" sz="2400" dirty="0"/>
              <a:t>k</a:t>
            </a:r>
            <a:r>
              <a:rPr lang="en-US" sz="2400" baseline="-25000" dirty="0"/>
              <a:t>B</a:t>
            </a:r>
            <a:r>
              <a:rPr lang="en-US" sz="2400" dirty="0"/>
              <a:t>=1.380649 × 10</a:t>
            </a:r>
            <a:r>
              <a:rPr lang="en-US" sz="2400" baseline="30000" dirty="0"/>
              <a:t>-23</a:t>
            </a:r>
            <a:r>
              <a:rPr lang="en-US" sz="2400" dirty="0"/>
              <a:t> m</a:t>
            </a:r>
            <a:r>
              <a:rPr lang="en-US" sz="2400" baseline="30000" dirty="0"/>
              <a:t>2</a:t>
            </a:r>
            <a:r>
              <a:rPr lang="en-US" sz="2400" dirty="0"/>
              <a:t> kg s</a:t>
            </a:r>
            <a:r>
              <a:rPr lang="en-US" sz="2400" baseline="30000" dirty="0"/>
              <a:t>-2</a:t>
            </a:r>
            <a:r>
              <a:rPr lang="en-US" sz="2400" dirty="0"/>
              <a:t> K</a:t>
            </a:r>
            <a:r>
              <a:rPr lang="en-US" sz="2400" baseline="30000" dirty="0"/>
              <a:t>-1</a:t>
            </a:r>
            <a:endParaRPr lang="el-GR" sz="2400" baseline="30000" dirty="0"/>
          </a:p>
        </p:txBody>
      </p:sp>
    </p:spTree>
    <p:extLst>
      <p:ext uri="{BB962C8B-B14F-4D97-AF65-F5344CB8AC3E}">
        <p14:creationId xmlns:p14="http://schemas.microsoft.com/office/powerpoint/2010/main" val="241572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Extrinsic Semiconductor</a:t>
            </a:r>
            <a:endParaRPr lang="el-GR" dirty="0">
              <a:solidFill>
                <a:srgbClr val="0070C0"/>
              </a:solidFill>
            </a:endParaRPr>
          </a:p>
        </p:txBody>
      </p:sp>
      <p:pic>
        <p:nvPicPr>
          <p:cNvPr id="3" name="Εικόνα 2">
            <a:extLst>
              <a:ext uri="{FF2B5EF4-FFF2-40B4-BE49-F238E27FC236}">
                <a16:creationId xmlns:a16="http://schemas.microsoft.com/office/drawing/2014/main" id="{3971146E-97DC-B84C-E573-8102366D70CA}"/>
              </a:ext>
            </a:extLst>
          </p:cNvPr>
          <p:cNvPicPr>
            <a:picLocks noChangeAspect="1"/>
          </p:cNvPicPr>
          <p:nvPr/>
        </p:nvPicPr>
        <p:blipFill rotWithShape="1">
          <a:blip r:embed="rId2"/>
          <a:srcRect b="8849"/>
          <a:stretch/>
        </p:blipFill>
        <p:spPr>
          <a:xfrm>
            <a:off x="2213301" y="1478698"/>
            <a:ext cx="7925487" cy="3211972"/>
          </a:xfrm>
          <a:prstGeom prst="rect">
            <a:avLst/>
          </a:prstGeom>
        </p:spPr>
      </p:pic>
      <p:pic>
        <p:nvPicPr>
          <p:cNvPr id="5" name="Εικόνα 4">
            <a:extLst>
              <a:ext uri="{FF2B5EF4-FFF2-40B4-BE49-F238E27FC236}">
                <a16:creationId xmlns:a16="http://schemas.microsoft.com/office/drawing/2014/main" id="{1ABEE2E6-CD09-820F-D8B2-CAA6B8043234}"/>
              </a:ext>
            </a:extLst>
          </p:cNvPr>
          <p:cNvPicPr>
            <a:picLocks noChangeAspect="1"/>
          </p:cNvPicPr>
          <p:nvPr/>
        </p:nvPicPr>
        <p:blipFill>
          <a:blip r:embed="rId3"/>
          <a:stretch>
            <a:fillRect/>
          </a:stretch>
        </p:blipFill>
        <p:spPr>
          <a:xfrm>
            <a:off x="838200" y="4322016"/>
            <a:ext cx="2230049" cy="849947"/>
          </a:xfrm>
          <a:prstGeom prst="rect">
            <a:avLst/>
          </a:prstGeom>
        </p:spPr>
      </p:pic>
      <p:pic>
        <p:nvPicPr>
          <p:cNvPr id="7" name="Εικόνα 6">
            <a:extLst>
              <a:ext uri="{FF2B5EF4-FFF2-40B4-BE49-F238E27FC236}">
                <a16:creationId xmlns:a16="http://schemas.microsoft.com/office/drawing/2014/main" id="{0738B877-8CB9-BEA5-E81B-9D580CF5331D}"/>
              </a:ext>
            </a:extLst>
          </p:cNvPr>
          <p:cNvPicPr>
            <a:picLocks noChangeAspect="1"/>
          </p:cNvPicPr>
          <p:nvPr/>
        </p:nvPicPr>
        <p:blipFill>
          <a:blip r:embed="rId4"/>
          <a:stretch>
            <a:fillRect/>
          </a:stretch>
        </p:blipFill>
        <p:spPr>
          <a:xfrm>
            <a:off x="747196" y="5269877"/>
            <a:ext cx="3146601" cy="723716"/>
          </a:xfrm>
          <a:prstGeom prst="rect">
            <a:avLst/>
          </a:prstGeom>
        </p:spPr>
      </p:pic>
      <p:pic>
        <p:nvPicPr>
          <p:cNvPr id="11" name="Εικόνα 10">
            <a:extLst>
              <a:ext uri="{FF2B5EF4-FFF2-40B4-BE49-F238E27FC236}">
                <a16:creationId xmlns:a16="http://schemas.microsoft.com/office/drawing/2014/main" id="{47E853AA-9688-4648-13E2-5B60008764CA}"/>
              </a:ext>
            </a:extLst>
          </p:cNvPr>
          <p:cNvPicPr>
            <a:picLocks noChangeAspect="1"/>
          </p:cNvPicPr>
          <p:nvPr/>
        </p:nvPicPr>
        <p:blipFill>
          <a:blip r:embed="rId5"/>
          <a:stretch>
            <a:fillRect/>
          </a:stretch>
        </p:blipFill>
        <p:spPr>
          <a:xfrm>
            <a:off x="9170615" y="2604550"/>
            <a:ext cx="2535520" cy="719847"/>
          </a:xfrm>
          <a:prstGeom prst="rect">
            <a:avLst/>
          </a:prstGeom>
        </p:spPr>
      </p:pic>
      <p:sp>
        <p:nvSpPr>
          <p:cNvPr id="12" name="TextBox 11">
            <a:extLst>
              <a:ext uri="{FF2B5EF4-FFF2-40B4-BE49-F238E27FC236}">
                <a16:creationId xmlns:a16="http://schemas.microsoft.com/office/drawing/2014/main" id="{ADFD0654-9127-5B39-2009-90311DF272F3}"/>
              </a:ext>
            </a:extLst>
          </p:cNvPr>
          <p:cNvSpPr txBox="1"/>
          <p:nvPr/>
        </p:nvSpPr>
        <p:spPr>
          <a:xfrm>
            <a:off x="9340547" y="3461305"/>
            <a:ext cx="2605906" cy="369332"/>
          </a:xfrm>
          <a:prstGeom prst="rect">
            <a:avLst/>
          </a:prstGeom>
          <a:noFill/>
        </p:spPr>
        <p:txBody>
          <a:bodyPr wrap="none" rtlCol="0">
            <a:spAutoFit/>
          </a:bodyPr>
          <a:lstStyle/>
          <a:p>
            <a:r>
              <a:rPr lang="en-US" dirty="0">
                <a:solidFill>
                  <a:srgbClr val="FF0000"/>
                </a:solidFill>
              </a:rPr>
              <a:t>Effective Density of States</a:t>
            </a:r>
            <a:endParaRPr lang="el-GR" dirty="0">
              <a:solidFill>
                <a:srgbClr val="FF0000"/>
              </a:solidFill>
            </a:endParaRPr>
          </a:p>
        </p:txBody>
      </p:sp>
      <p:grpSp>
        <p:nvGrpSpPr>
          <p:cNvPr id="15" name="Ομάδα 14">
            <a:extLst>
              <a:ext uri="{FF2B5EF4-FFF2-40B4-BE49-F238E27FC236}">
                <a16:creationId xmlns:a16="http://schemas.microsoft.com/office/drawing/2014/main" id="{DABEB671-1E41-BAF4-2543-B43B7C7B5F86}"/>
              </a:ext>
            </a:extLst>
          </p:cNvPr>
          <p:cNvGrpSpPr/>
          <p:nvPr/>
        </p:nvGrpSpPr>
        <p:grpSpPr>
          <a:xfrm>
            <a:off x="4032531" y="5001746"/>
            <a:ext cx="4253714" cy="876520"/>
            <a:chOff x="4032531" y="5001746"/>
            <a:chExt cx="4253714" cy="876520"/>
          </a:xfrm>
        </p:grpSpPr>
        <p:pic>
          <p:nvPicPr>
            <p:cNvPr id="9" name="Εικόνα 8">
              <a:extLst>
                <a:ext uri="{FF2B5EF4-FFF2-40B4-BE49-F238E27FC236}">
                  <a16:creationId xmlns:a16="http://schemas.microsoft.com/office/drawing/2014/main" id="{4F7B8DE2-91A3-8594-E9AA-EBEEF8302235}"/>
                </a:ext>
              </a:extLst>
            </p:cNvPr>
            <p:cNvPicPr>
              <a:picLocks noChangeAspect="1"/>
            </p:cNvPicPr>
            <p:nvPr/>
          </p:nvPicPr>
          <p:blipFill>
            <a:blip r:embed="rId6"/>
            <a:stretch>
              <a:fillRect/>
            </a:stretch>
          </p:blipFill>
          <p:spPr>
            <a:xfrm>
              <a:off x="4032531" y="5001746"/>
              <a:ext cx="2606971" cy="849947"/>
            </a:xfrm>
            <a:prstGeom prst="rect">
              <a:avLst/>
            </a:prstGeom>
          </p:spPr>
        </p:pic>
        <p:pic>
          <p:nvPicPr>
            <p:cNvPr id="14" name="Εικόνα 13">
              <a:extLst>
                <a:ext uri="{FF2B5EF4-FFF2-40B4-BE49-F238E27FC236}">
                  <a16:creationId xmlns:a16="http://schemas.microsoft.com/office/drawing/2014/main" id="{76E51941-2707-E28F-D4ED-B366A8530533}"/>
                </a:ext>
              </a:extLst>
            </p:cNvPr>
            <p:cNvPicPr>
              <a:picLocks noChangeAspect="1"/>
            </p:cNvPicPr>
            <p:nvPr/>
          </p:nvPicPr>
          <p:blipFill>
            <a:blip r:embed="rId7"/>
            <a:stretch>
              <a:fillRect/>
            </a:stretch>
          </p:blipFill>
          <p:spPr>
            <a:xfrm>
              <a:off x="5222728" y="5038528"/>
              <a:ext cx="3063517" cy="839738"/>
            </a:xfrm>
            <a:prstGeom prst="rect">
              <a:avLst/>
            </a:prstGeom>
          </p:spPr>
        </p:pic>
      </p:grpSp>
      <p:grpSp>
        <p:nvGrpSpPr>
          <p:cNvPr id="19" name="Ομάδα 18">
            <a:extLst>
              <a:ext uri="{FF2B5EF4-FFF2-40B4-BE49-F238E27FC236}">
                <a16:creationId xmlns:a16="http://schemas.microsoft.com/office/drawing/2014/main" id="{1C845335-9283-530A-A420-D44F9C83072E}"/>
              </a:ext>
            </a:extLst>
          </p:cNvPr>
          <p:cNvGrpSpPr/>
          <p:nvPr/>
        </p:nvGrpSpPr>
        <p:grpSpPr>
          <a:xfrm>
            <a:off x="8408294" y="4894431"/>
            <a:ext cx="2837199" cy="983835"/>
            <a:chOff x="8408294" y="4894431"/>
            <a:chExt cx="2837199" cy="983835"/>
          </a:xfrm>
        </p:grpSpPr>
        <p:pic>
          <p:nvPicPr>
            <p:cNvPr id="18" name="Εικόνα 17">
              <a:extLst>
                <a:ext uri="{FF2B5EF4-FFF2-40B4-BE49-F238E27FC236}">
                  <a16:creationId xmlns:a16="http://schemas.microsoft.com/office/drawing/2014/main" id="{B476D85C-B023-D49B-920D-C560F838614C}"/>
                </a:ext>
              </a:extLst>
            </p:cNvPr>
            <p:cNvPicPr>
              <a:picLocks noChangeAspect="1"/>
            </p:cNvPicPr>
            <p:nvPr/>
          </p:nvPicPr>
          <p:blipFill rotWithShape="1">
            <a:blip r:embed="rId6"/>
            <a:srcRect r="65676"/>
            <a:stretch/>
          </p:blipFill>
          <p:spPr>
            <a:xfrm>
              <a:off x="8408294" y="4894431"/>
              <a:ext cx="1035780" cy="983835"/>
            </a:xfrm>
            <a:prstGeom prst="rect">
              <a:avLst/>
            </a:prstGeom>
          </p:spPr>
        </p:pic>
        <p:pic>
          <p:nvPicPr>
            <p:cNvPr id="17" name="Εικόνα 16">
              <a:extLst>
                <a:ext uri="{FF2B5EF4-FFF2-40B4-BE49-F238E27FC236}">
                  <a16:creationId xmlns:a16="http://schemas.microsoft.com/office/drawing/2014/main" id="{00C846E2-81AC-2581-2F3C-02B8E399ADCE}"/>
                </a:ext>
              </a:extLst>
            </p:cNvPr>
            <p:cNvPicPr>
              <a:picLocks noChangeAspect="1"/>
            </p:cNvPicPr>
            <p:nvPr/>
          </p:nvPicPr>
          <p:blipFill rotWithShape="1">
            <a:blip r:embed="rId8"/>
            <a:srcRect l="20349" b="4399"/>
            <a:stretch/>
          </p:blipFill>
          <p:spPr>
            <a:xfrm>
              <a:off x="9411037" y="4970512"/>
              <a:ext cx="1834456" cy="703139"/>
            </a:xfrm>
            <a:prstGeom prst="rect">
              <a:avLst/>
            </a:prstGeom>
          </p:spPr>
        </p:pic>
      </p:grpSp>
    </p:spTree>
    <p:extLst>
      <p:ext uri="{BB962C8B-B14F-4D97-AF65-F5344CB8AC3E}">
        <p14:creationId xmlns:p14="http://schemas.microsoft.com/office/powerpoint/2010/main" val="192822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Fermi level modulation due to doping</a:t>
            </a:r>
            <a:endParaRPr lang="el-GR" dirty="0">
              <a:solidFill>
                <a:srgbClr val="0070C0"/>
              </a:solidFill>
            </a:endParaRPr>
          </a:p>
        </p:txBody>
      </p:sp>
      <p:pic>
        <p:nvPicPr>
          <p:cNvPr id="3" name="Εικόνα 2">
            <a:extLst>
              <a:ext uri="{FF2B5EF4-FFF2-40B4-BE49-F238E27FC236}">
                <a16:creationId xmlns:a16="http://schemas.microsoft.com/office/drawing/2014/main" id="{826D08AF-409E-4ED9-6D05-56513176BCDB}"/>
              </a:ext>
            </a:extLst>
          </p:cNvPr>
          <p:cNvPicPr>
            <a:picLocks noChangeAspect="1"/>
          </p:cNvPicPr>
          <p:nvPr/>
        </p:nvPicPr>
        <p:blipFill>
          <a:blip r:embed="rId2"/>
          <a:stretch>
            <a:fillRect/>
          </a:stretch>
        </p:blipFill>
        <p:spPr>
          <a:xfrm>
            <a:off x="1499092" y="1690688"/>
            <a:ext cx="5358908" cy="3698267"/>
          </a:xfrm>
          <a:prstGeom prst="rect">
            <a:avLst/>
          </a:prstGeom>
        </p:spPr>
      </p:pic>
      <p:grpSp>
        <p:nvGrpSpPr>
          <p:cNvPr id="13" name="Ομάδα 12">
            <a:extLst>
              <a:ext uri="{FF2B5EF4-FFF2-40B4-BE49-F238E27FC236}">
                <a16:creationId xmlns:a16="http://schemas.microsoft.com/office/drawing/2014/main" id="{C96C14CE-AB2A-C7AF-C749-6C8E8CD2B8F6}"/>
              </a:ext>
            </a:extLst>
          </p:cNvPr>
          <p:cNvGrpSpPr/>
          <p:nvPr/>
        </p:nvGrpSpPr>
        <p:grpSpPr>
          <a:xfrm>
            <a:off x="7518891" y="1902925"/>
            <a:ext cx="2627803" cy="1517459"/>
            <a:chOff x="7518891" y="1902925"/>
            <a:chExt cx="2627803" cy="1517459"/>
          </a:xfrm>
        </p:grpSpPr>
        <p:pic>
          <p:nvPicPr>
            <p:cNvPr id="8" name="Εικόνα 7">
              <a:extLst>
                <a:ext uri="{FF2B5EF4-FFF2-40B4-BE49-F238E27FC236}">
                  <a16:creationId xmlns:a16="http://schemas.microsoft.com/office/drawing/2014/main" id="{1A52215B-6BE7-BFA8-B264-930BAA0CE76E}"/>
                </a:ext>
              </a:extLst>
            </p:cNvPr>
            <p:cNvPicPr>
              <a:picLocks noChangeAspect="1"/>
            </p:cNvPicPr>
            <p:nvPr/>
          </p:nvPicPr>
          <p:blipFill rotWithShape="1">
            <a:blip r:embed="rId3"/>
            <a:srcRect l="57944" t="3648"/>
            <a:stretch/>
          </p:blipFill>
          <p:spPr>
            <a:xfrm>
              <a:off x="7603707" y="2673166"/>
              <a:ext cx="2459172" cy="747218"/>
            </a:xfrm>
            <a:prstGeom prst="rect">
              <a:avLst/>
            </a:prstGeom>
            <a:ln w="50800">
              <a:solidFill>
                <a:srgbClr val="FF0000"/>
              </a:solidFill>
            </a:ln>
          </p:spPr>
        </p:pic>
        <p:pic>
          <p:nvPicPr>
            <p:cNvPr id="9" name="Εικόνα 8">
              <a:extLst>
                <a:ext uri="{FF2B5EF4-FFF2-40B4-BE49-F238E27FC236}">
                  <a16:creationId xmlns:a16="http://schemas.microsoft.com/office/drawing/2014/main" id="{E825F892-8E90-EE0D-84A6-2B44AD087250}"/>
                </a:ext>
              </a:extLst>
            </p:cNvPr>
            <p:cNvPicPr>
              <a:picLocks noChangeAspect="1"/>
            </p:cNvPicPr>
            <p:nvPr/>
          </p:nvPicPr>
          <p:blipFill rotWithShape="1">
            <a:blip r:embed="rId3"/>
            <a:srcRect t="2319" r="54439"/>
            <a:stretch/>
          </p:blipFill>
          <p:spPr>
            <a:xfrm>
              <a:off x="7518891" y="1902925"/>
              <a:ext cx="2627803" cy="747218"/>
            </a:xfrm>
            <a:prstGeom prst="rect">
              <a:avLst/>
            </a:prstGeom>
            <a:ln w="50800">
              <a:solidFill>
                <a:srgbClr val="FF0000"/>
              </a:solidFill>
            </a:ln>
          </p:spPr>
        </p:pic>
      </p:grpSp>
      <p:pic>
        <p:nvPicPr>
          <p:cNvPr id="11" name="Εικόνα 10">
            <a:extLst>
              <a:ext uri="{FF2B5EF4-FFF2-40B4-BE49-F238E27FC236}">
                <a16:creationId xmlns:a16="http://schemas.microsoft.com/office/drawing/2014/main" id="{FBC945F6-2E30-9C75-3376-B686A7454025}"/>
              </a:ext>
            </a:extLst>
          </p:cNvPr>
          <p:cNvPicPr>
            <a:picLocks noChangeAspect="1"/>
          </p:cNvPicPr>
          <p:nvPr/>
        </p:nvPicPr>
        <p:blipFill rotWithShape="1">
          <a:blip r:embed="rId4"/>
          <a:srcRect r="53051"/>
          <a:stretch/>
        </p:blipFill>
        <p:spPr>
          <a:xfrm>
            <a:off x="7619088" y="4014791"/>
            <a:ext cx="2625766" cy="747218"/>
          </a:xfrm>
          <a:prstGeom prst="rect">
            <a:avLst/>
          </a:prstGeom>
          <a:ln w="50800">
            <a:solidFill>
              <a:srgbClr val="0070C0"/>
            </a:solidFill>
          </a:ln>
        </p:spPr>
      </p:pic>
      <p:pic>
        <p:nvPicPr>
          <p:cNvPr id="12" name="Εικόνα 11">
            <a:extLst>
              <a:ext uri="{FF2B5EF4-FFF2-40B4-BE49-F238E27FC236}">
                <a16:creationId xmlns:a16="http://schemas.microsoft.com/office/drawing/2014/main" id="{CF11634A-34DE-0EBF-C60E-DAF172949B16}"/>
              </a:ext>
            </a:extLst>
          </p:cNvPr>
          <p:cNvPicPr>
            <a:picLocks noChangeAspect="1"/>
          </p:cNvPicPr>
          <p:nvPr/>
        </p:nvPicPr>
        <p:blipFill rotWithShape="1">
          <a:blip r:embed="rId4"/>
          <a:srcRect l="59271" t="-11425" b="1"/>
          <a:stretch/>
        </p:blipFill>
        <p:spPr>
          <a:xfrm>
            <a:off x="7784971" y="4818653"/>
            <a:ext cx="2277908" cy="832585"/>
          </a:xfrm>
          <a:prstGeom prst="rect">
            <a:avLst/>
          </a:prstGeom>
          <a:ln w="50800">
            <a:solidFill>
              <a:srgbClr val="0070C0"/>
            </a:solidFill>
          </a:ln>
        </p:spPr>
      </p:pic>
    </p:spTree>
    <p:extLst>
      <p:ext uri="{BB962C8B-B14F-4D97-AF65-F5344CB8AC3E}">
        <p14:creationId xmlns:p14="http://schemas.microsoft.com/office/powerpoint/2010/main" val="127458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F342-C3F5-979C-1446-CB93DA112E37}"/>
              </a:ext>
            </a:extLst>
          </p:cNvPr>
          <p:cNvSpPr>
            <a:spLocks noGrp="1"/>
          </p:cNvSpPr>
          <p:nvPr>
            <p:ph type="title"/>
          </p:nvPr>
        </p:nvSpPr>
        <p:spPr/>
        <p:txBody>
          <a:bodyPr/>
          <a:lstStyle/>
          <a:p>
            <a:r>
              <a:rPr lang="en-GR" dirty="0">
                <a:solidFill>
                  <a:schemeClr val="accent5"/>
                </a:solidFill>
              </a:rPr>
              <a:t>Quantum Technology in Everyday Life</a:t>
            </a:r>
          </a:p>
        </p:txBody>
      </p:sp>
      <p:graphicFrame>
        <p:nvGraphicFramePr>
          <p:cNvPr id="6" name="Diagram 5">
            <a:extLst>
              <a:ext uri="{FF2B5EF4-FFF2-40B4-BE49-F238E27FC236}">
                <a16:creationId xmlns:a16="http://schemas.microsoft.com/office/drawing/2014/main" id="{E0335B4F-4AFA-6B04-36D0-FBC30EFCF226}"/>
              </a:ext>
            </a:extLst>
          </p:cNvPr>
          <p:cNvGraphicFramePr/>
          <p:nvPr>
            <p:extLst>
              <p:ext uri="{D42A27DB-BD31-4B8C-83A1-F6EECF244321}">
                <p14:modId xmlns:p14="http://schemas.microsoft.com/office/powerpoint/2010/main" val="1390528884"/>
              </p:ext>
            </p:extLst>
          </p:nvPr>
        </p:nvGraphicFramePr>
        <p:xfrm>
          <a:off x="1010172" y="1823565"/>
          <a:ext cx="10171655" cy="3981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32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960FE0-72D3-2B48-0EBF-DF2D51E2784E}"/>
              </a:ext>
            </a:extLst>
          </p:cNvPr>
          <p:cNvSpPr>
            <a:spLocks noGrp="1"/>
          </p:cNvSpPr>
          <p:nvPr>
            <p:ph type="title"/>
          </p:nvPr>
        </p:nvSpPr>
        <p:spPr/>
        <p:txBody>
          <a:bodyPr/>
          <a:lstStyle/>
          <a:p>
            <a:r>
              <a:rPr lang="en-US" dirty="0">
                <a:solidFill>
                  <a:srgbClr val="0070C0"/>
                </a:solidFill>
              </a:rPr>
              <a:t>Fermi level modulation due to doping</a:t>
            </a:r>
            <a:endParaRPr lang="el-GR" dirty="0"/>
          </a:p>
        </p:txBody>
      </p:sp>
      <p:grpSp>
        <p:nvGrpSpPr>
          <p:cNvPr id="11" name="Ομάδα 10">
            <a:extLst>
              <a:ext uri="{FF2B5EF4-FFF2-40B4-BE49-F238E27FC236}">
                <a16:creationId xmlns:a16="http://schemas.microsoft.com/office/drawing/2014/main" id="{1CE09048-A89E-5BA2-F288-A2B273EB6140}"/>
              </a:ext>
            </a:extLst>
          </p:cNvPr>
          <p:cNvGrpSpPr/>
          <p:nvPr/>
        </p:nvGrpSpPr>
        <p:grpSpPr>
          <a:xfrm>
            <a:off x="3587818" y="2200882"/>
            <a:ext cx="3898060" cy="826140"/>
            <a:chOff x="2011501" y="2112171"/>
            <a:chExt cx="3898060" cy="826140"/>
          </a:xfrm>
        </p:grpSpPr>
        <p:pic>
          <p:nvPicPr>
            <p:cNvPr id="6" name="Εικόνα 5">
              <a:extLst>
                <a:ext uri="{FF2B5EF4-FFF2-40B4-BE49-F238E27FC236}">
                  <a16:creationId xmlns:a16="http://schemas.microsoft.com/office/drawing/2014/main" id="{19B7E341-4D56-A805-A18D-43F6518FEC37}"/>
                </a:ext>
              </a:extLst>
            </p:cNvPr>
            <p:cNvPicPr>
              <a:picLocks noChangeAspect="1"/>
            </p:cNvPicPr>
            <p:nvPr/>
          </p:nvPicPr>
          <p:blipFill rotWithShape="1">
            <a:blip r:embed="rId2"/>
            <a:srcRect t="65239" r="56533" b="-3948"/>
            <a:stretch/>
          </p:blipFill>
          <p:spPr>
            <a:xfrm>
              <a:off x="4584146" y="2354239"/>
              <a:ext cx="1325415" cy="468229"/>
            </a:xfrm>
            <a:prstGeom prst="rect">
              <a:avLst/>
            </a:prstGeom>
          </p:spPr>
        </p:pic>
        <p:pic>
          <p:nvPicPr>
            <p:cNvPr id="4" name="Εικόνα 3">
              <a:extLst>
                <a:ext uri="{FF2B5EF4-FFF2-40B4-BE49-F238E27FC236}">
                  <a16:creationId xmlns:a16="http://schemas.microsoft.com/office/drawing/2014/main" id="{68CF9CDB-47C6-260B-9538-A75B4D28717F}"/>
                </a:ext>
              </a:extLst>
            </p:cNvPr>
            <p:cNvPicPr>
              <a:picLocks noChangeAspect="1"/>
            </p:cNvPicPr>
            <p:nvPr/>
          </p:nvPicPr>
          <p:blipFill rotWithShape="1">
            <a:blip r:embed="rId2"/>
            <a:srcRect b="34014"/>
            <a:stretch/>
          </p:blipFill>
          <p:spPr>
            <a:xfrm>
              <a:off x="2011501" y="2112171"/>
              <a:ext cx="3156126" cy="826140"/>
            </a:xfrm>
            <a:prstGeom prst="rect">
              <a:avLst/>
            </a:prstGeom>
          </p:spPr>
        </p:pic>
      </p:grpSp>
      <p:pic>
        <p:nvPicPr>
          <p:cNvPr id="8" name="Εικόνα 7">
            <a:extLst>
              <a:ext uri="{FF2B5EF4-FFF2-40B4-BE49-F238E27FC236}">
                <a16:creationId xmlns:a16="http://schemas.microsoft.com/office/drawing/2014/main" id="{52B52662-8D3C-1692-C12A-53FF9D6119CD}"/>
              </a:ext>
            </a:extLst>
          </p:cNvPr>
          <p:cNvPicPr>
            <a:picLocks noChangeAspect="1"/>
          </p:cNvPicPr>
          <p:nvPr/>
        </p:nvPicPr>
        <p:blipFill>
          <a:blip r:embed="rId3"/>
          <a:stretch>
            <a:fillRect/>
          </a:stretch>
        </p:blipFill>
        <p:spPr>
          <a:xfrm>
            <a:off x="2837206" y="3544675"/>
            <a:ext cx="6060997" cy="826139"/>
          </a:xfrm>
          <a:prstGeom prst="rect">
            <a:avLst/>
          </a:prstGeom>
        </p:spPr>
      </p:pic>
      <p:pic>
        <p:nvPicPr>
          <p:cNvPr id="10" name="Εικόνα 9">
            <a:extLst>
              <a:ext uri="{FF2B5EF4-FFF2-40B4-BE49-F238E27FC236}">
                <a16:creationId xmlns:a16="http://schemas.microsoft.com/office/drawing/2014/main" id="{C143784E-888B-C45E-98D3-817180ECDFC8}"/>
              </a:ext>
            </a:extLst>
          </p:cNvPr>
          <p:cNvPicPr>
            <a:picLocks noChangeAspect="1"/>
          </p:cNvPicPr>
          <p:nvPr/>
        </p:nvPicPr>
        <p:blipFill>
          <a:blip r:embed="rId4"/>
          <a:stretch>
            <a:fillRect/>
          </a:stretch>
        </p:blipFill>
        <p:spPr>
          <a:xfrm>
            <a:off x="2918955" y="4719408"/>
            <a:ext cx="5897497" cy="845515"/>
          </a:xfrm>
          <a:prstGeom prst="rect">
            <a:avLst/>
          </a:prstGeom>
        </p:spPr>
      </p:pic>
      <p:sp>
        <p:nvSpPr>
          <p:cNvPr id="12" name="TextBox 11">
            <a:extLst>
              <a:ext uri="{FF2B5EF4-FFF2-40B4-BE49-F238E27FC236}">
                <a16:creationId xmlns:a16="http://schemas.microsoft.com/office/drawing/2014/main" id="{737B2CAE-6B2B-9B62-69C1-970114FDCFD9}"/>
              </a:ext>
            </a:extLst>
          </p:cNvPr>
          <p:cNvSpPr txBox="1"/>
          <p:nvPr/>
        </p:nvSpPr>
        <p:spPr>
          <a:xfrm>
            <a:off x="3486898" y="1756929"/>
            <a:ext cx="3998980" cy="461665"/>
          </a:xfrm>
          <a:prstGeom prst="rect">
            <a:avLst/>
          </a:prstGeom>
          <a:noFill/>
        </p:spPr>
        <p:txBody>
          <a:bodyPr wrap="none" rtlCol="0">
            <a:spAutoFit/>
          </a:bodyPr>
          <a:lstStyle/>
          <a:p>
            <a:r>
              <a:rPr lang="en-US" sz="2400" b="1" dirty="0">
                <a:solidFill>
                  <a:srgbClr val="FF0000"/>
                </a:solidFill>
              </a:rPr>
              <a:t>Intrinsic Carrier concentration</a:t>
            </a:r>
            <a:endParaRPr lang="el-GR" sz="2400" b="1" dirty="0">
              <a:solidFill>
                <a:srgbClr val="FF0000"/>
              </a:solidFill>
            </a:endParaRPr>
          </a:p>
        </p:txBody>
      </p:sp>
      <p:sp>
        <p:nvSpPr>
          <p:cNvPr id="13" name="TextBox 12">
            <a:extLst>
              <a:ext uri="{FF2B5EF4-FFF2-40B4-BE49-F238E27FC236}">
                <a16:creationId xmlns:a16="http://schemas.microsoft.com/office/drawing/2014/main" id="{053A6AAA-3239-4CBC-7F8E-54DCC12CDB49}"/>
              </a:ext>
            </a:extLst>
          </p:cNvPr>
          <p:cNvSpPr txBox="1"/>
          <p:nvPr/>
        </p:nvSpPr>
        <p:spPr>
          <a:xfrm>
            <a:off x="919465" y="3144783"/>
            <a:ext cx="2985433" cy="461665"/>
          </a:xfrm>
          <a:prstGeom prst="rect">
            <a:avLst/>
          </a:prstGeom>
          <a:noFill/>
        </p:spPr>
        <p:txBody>
          <a:bodyPr wrap="none" rtlCol="0">
            <a:spAutoFit/>
          </a:bodyPr>
          <a:lstStyle/>
          <a:p>
            <a:r>
              <a:rPr lang="en-US" sz="2400" b="1" dirty="0">
                <a:solidFill>
                  <a:srgbClr val="FF0000"/>
                </a:solidFill>
              </a:rPr>
              <a:t>n-type semiconductor</a:t>
            </a:r>
            <a:endParaRPr lang="el-GR" sz="2400" b="1" dirty="0">
              <a:solidFill>
                <a:srgbClr val="FF0000"/>
              </a:solidFill>
            </a:endParaRPr>
          </a:p>
        </p:txBody>
      </p:sp>
      <p:sp>
        <p:nvSpPr>
          <p:cNvPr id="15" name="TextBox 14">
            <a:extLst>
              <a:ext uri="{FF2B5EF4-FFF2-40B4-BE49-F238E27FC236}">
                <a16:creationId xmlns:a16="http://schemas.microsoft.com/office/drawing/2014/main" id="{7D26E99A-38F1-C5CA-96F0-C65BA967AA8D}"/>
              </a:ext>
            </a:extLst>
          </p:cNvPr>
          <p:cNvSpPr txBox="1"/>
          <p:nvPr/>
        </p:nvSpPr>
        <p:spPr>
          <a:xfrm>
            <a:off x="919465" y="4382302"/>
            <a:ext cx="2985433" cy="461665"/>
          </a:xfrm>
          <a:prstGeom prst="rect">
            <a:avLst/>
          </a:prstGeom>
          <a:noFill/>
        </p:spPr>
        <p:txBody>
          <a:bodyPr wrap="none" rtlCol="0">
            <a:spAutoFit/>
          </a:bodyPr>
          <a:lstStyle/>
          <a:p>
            <a:r>
              <a:rPr lang="en-US" sz="2400" b="1" dirty="0">
                <a:solidFill>
                  <a:srgbClr val="FF0000"/>
                </a:solidFill>
              </a:rPr>
              <a:t>p-type semiconductor</a:t>
            </a:r>
            <a:endParaRPr lang="el-GR" sz="2400" b="1" dirty="0">
              <a:solidFill>
                <a:srgbClr val="FF0000"/>
              </a:solidFill>
            </a:endParaRPr>
          </a:p>
        </p:txBody>
      </p:sp>
    </p:spTree>
    <p:extLst>
      <p:ext uri="{BB962C8B-B14F-4D97-AF65-F5344CB8AC3E}">
        <p14:creationId xmlns:p14="http://schemas.microsoft.com/office/powerpoint/2010/main" val="20361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Fermi level modulation due to doping and T</a:t>
            </a:r>
            <a:endParaRPr lang="el-GR" dirty="0"/>
          </a:p>
        </p:txBody>
      </p:sp>
      <p:pic>
        <p:nvPicPr>
          <p:cNvPr id="5" name="Picture 6">
            <a:extLst>
              <a:ext uri="{FF2B5EF4-FFF2-40B4-BE49-F238E27FC236}">
                <a16:creationId xmlns:a16="http://schemas.microsoft.com/office/drawing/2014/main" id="{F7EEEE6F-5837-5129-4FBB-59CD84A34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306"/>
          <a:stretch/>
        </p:blipFill>
        <p:spPr bwMode="auto">
          <a:xfrm>
            <a:off x="791274" y="2027509"/>
            <a:ext cx="4350112" cy="2802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a:extLst>
              <a:ext uri="{FF2B5EF4-FFF2-40B4-BE49-F238E27FC236}">
                <a16:creationId xmlns:a16="http://schemas.microsoft.com/office/drawing/2014/main" id="{F7EEEE6F-5837-5129-4FBB-59CD84A34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918" b="2769"/>
          <a:stretch/>
        </p:blipFill>
        <p:spPr bwMode="auto">
          <a:xfrm>
            <a:off x="7188627" y="1673828"/>
            <a:ext cx="4107853" cy="3488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Εικόνα 7">
            <a:extLst>
              <a:ext uri="{FF2B5EF4-FFF2-40B4-BE49-F238E27FC236}">
                <a16:creationId xmlns:a16="http://schemas.microsoft.com/office/drawing/2014/main" id="{14E2711D-D2BE-6444-9FC9-0065962A126E}"/>
              </a:ext>
            </a:extLst>
          </p:cNvPr>
          <p:cNvPicPr>
            <a:picLocks noChangeAspect="1"/>
          </p:cNvPicPr>
          <p:nvPr/>
        </p:nvPicPr>
        <p:blipFill>
          <a:blip r:embed="rId3"/>
          <a:stretch>
            <a:fillRect/>
          </a:stretch>
        </p:blipFill>
        <p:spPr>
          <a:xfrm>
            <a:off x="5389295" y="3105976"/>
            <a:ext cx="2047242" cy="602985"/>
          </a:xfrm>
          <a:prstGeom prst="rect">
            <a:avLst/>
          </a:prstGeom>
          <a:ln w="50800">
            <a:solidFill>
              <a:srgbClr val="FF0000"/>
            </a:solidFill>
          </a:ln>
        </p:spPr>
      </p:pic>
      <p:cxnSp>
        <p:nvCxnSpPr>
          <p:cNvPr id="12" name="Ευθύγραμμο βέλος σύνδεσης 11">
            <a:extLst>
              <a:ext uri="{FF2B5EF4-FFF2-40B4-BE49-F238E27FC236}">
                <a16:creationId xmlns:a16="http://schemas.microsoft.com/office/drawing/2014/main" id="{9B125028-5A60-B5B7-E22A-F7A42D474E39}"/>
              </a:ext>
            </a:extLst>
          </p:cNvPr>
          <p:cNvCxnSpPr/>
          <p:nvPr/>
        </p:nvCxnSpPr>
        <p:spPr>
          <a:xfrm flipH="1">
            <a:off x="4806669" y="2239537"/>
            <a:ext cx="1165253" cy="7140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290DCAF4-EC3F-DB64-6C50-3C31167B8A9D}"/>
              </a:ext>
            </a:extLst>
          </p:cNvPr>
          <p:cNvCxnSpPr>
            <a:cxnSpLocks/>
          </p:cNvCxnSpPr>
          <p:nvPr/>
        </p:nvCxnSpPr>
        <p:spPr>
          <a:xfrm>
            <a:off x="7627561" y="1878416"/>
            <a:ext cx="1165253" cy="7140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1CD9D8B3-D7D3-D709-9FFE-4FD485AD9689}"/>
              </a:ext>
            </a:extLst>
          </p:cNvPr>
          <p:cNvCxnSpPr>
            <a:cxnSpLocks/>
          </p:cNvCxnSpPr>
          <p:nvPr/>
        </p:nvCxnSpPr>
        <p:spPr>
          <a:xfrm flipV="1">
            <a:off x="7531172" y="4116434"/>
            <a:ext cx="960272" cy="457109"/>
          </a:xfrm>
          <a:prstGeom prst="straightConnector1">
            <a:avLst/>
          </a:pr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EE9A010F-2CFC-AE75-1525-4347846EB9A5}"/>
              </a:ext>
            </a:extLst>
          </p:cNvPr>
          <p:cNvCxnSpPr>
            <a:cxnSpLocks/>
          </p:cNvCxnSpPr>
          <p:nvPr/>
        </p:nvCxnSpPr>
        <p:spPr>
          <a:xfrm flipH="1" flipV="1">
            <a:off x="4456242" y="3997109"/>
            <a:ext cx="1165253" cy="714056"/>
          </a:xfrm>
          <a:prstGeom prst="straightConnector1">
            <a:avLst/>
          </a:prstGeom>
          <a:ln w="254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pic>
        <p:nvPicPr>
          <p:cNvPr id="16" name="Εικόνα 15">
            <a:extLst>
              <a:ext uri="{FF2B5EF4-FFF2-40B4-BE49-F238E27FC236}">
                <a16:creationId xmlns:a16="http://schemas.microsoft.com/office/drawing/2014/main" id="{22CF8ADA-1B58-658D-9322-D1FF5576E770}"/>
              </a:ext>
            </a:extLst>
          </p:cNvPr>
          <p:cNvPicPr>
            <a:picLocks noChangeAspect="1"/>
          </p:cNvPicPr>
          <p:nvPr/>
        </p:nvPicPr>
        <p:blipFill>
          <a:blip r:embed="rId4"/>
          <a:stretch>
            <a:fillRect/>
          </a:stretch>
        </p:blipFill>
        <p:spPr>
          <a:xfrm>
            <a:off x="5254178" y="1549104"/>
            <a:ext cx="2243911" cy="735354"/>
          </a:xfrm>
          <a:prstGeom prst="rect">
            <a:avLst/>
          </a:prstGeom>
          <a:ln w="50800">
            <a:solidFill>
              <a:srgbClr val="FF0000"/>
            </a:solidFill>
          </a:ln>
        </p:spPr>
      </p:pic>
      <p:pic>
        <p:nvPicPr>
          <p:cNvPr id="17" name="Εικόνα 16">
            <a:extLst>
              <a:ext uri="{FF2B5EF4-FFF2-40B4-BE49-F238E27FC236}">
                <a16:creationId xmlns:a16="http://schemas.microsoft.com/office/drawing/2014/main" id="{BE9A03E4-1976-2815-392F-DA3A7AD47A71}"/>
              </a:ext>
            </a:extLst>
          </p:cNvPr>
          <p:cNvPicPr>
            <a:picLocks noChangeAspect="1"/>
          </p:cNvPicPr>
          <p:nvPr/>
        </p:nvPicPr>
        <p:blipFill>
          <a:blip r:embed="rId5"/>
          <a:stretch>
            <a:fillRect/>
          </a:stretch>
        </p:blipFill>
        <p:spPr>
          <a:xfrm>
            <a:off x="5278950" y="4714740"/>
            <a:ext cx="2219139" cy="833530"/>
          </a:xfrm>
          <a:prstGeom prst="rect">
            <a:avLst/>
          </a:prstGeom>
          <a:ln w="50800">
            <a:solidFill>
              <a:srgbClr val="0070C0"/>
            </a:solidFill>
          </a:ln>
        </p:spPr>
      </p:pic>
    </p:spTree>
    <p:extLst>
      <p:ext uri="{BB962C8B-B14F-4D97-AF65-F5344CB8AC3E}">
        <p14:creationId xmlns:p14="http://schemas.microsoft.com/office/powerpoint/2010/main" val="239338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08B9-3D3A-6BDE-99B5-0EF3B28B7286}"/>
              </a:ext>
            </a:extLst>
          </p:cNvPr>
          <p:cNvSpPr>
            <a:spLocks noGrp="1"/>
          </p:cNvSpPr>
          <p:nvPr>
            <p:ph type="title"/>
          </p:nvPr>
        </p:nvSpPr>
        <p:spPr/>
        <p:txBody>
          <a:bodyPr/>
          <a:lstStyle/>
          <a:p>
            <a:r>
              <a:rPr lang="en-GR" dirty="0">
                <a:solidFill>
                  <a:schemeClr val="accent5"/>
                </a:solidFill>
              </a:rPr>
              <a:t>…to be continued</a:t>
            </a:r>
          </a:p>
        </p:txBody>
      </p:sp>
      <p:sp>
        <p:nvSpPr>
          <p:cNvPr id="4" name="TextBox 3">
            <a:extLst>
              <a:ext uri="{FF2B5EF4-FFF2-40B4-BE49-F238E27FC236}">
                <a16:creationId xmlns:a16="http://schemas.microsoft.com/office/drawing/2014/main" id="{ADC3FE03-CA8B-3078-6EA8-43A4C88ED968}"/>
              </a:ext>
            </a:extLst>
          </p:cNvPr>
          <p:cNvSpPr txBox="1"/>
          <p:nvPr/>
        </p:nvSpPr>
        <p:spPr>
          <a:xfrm>
            <a:off x="4335332" y="3334871"/>
            <a:ext cx="2993127" cy="769441"/>
          </a:xfrm>
          <a:prstGeom prst="rect">
            <a:avLst/>
          </a:prstGeom>
          <a:noFill/>
        </p:spPr>
        <p:txBody>
          <a:bodyPr wrap="none" rtlCol="0">
            <a:spAutoFit/>
          </a:bodyPr>
          <a:lstStyle/>
          <a:p>
            <a:r>
              <a:rPr lang="en-GR" sz="4400" b="1" dirty="0">
                <a:solidFill>
                  <a:schemeClr val="accent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46681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14867-D737-96C3-CB21-748719208C02}"/>
              </a:ext>
            </a:extLst>
          </p:cNvPr>
          <p:cNvSpPr>
            <a:spLocks noGrp="1"/>
          </p:cNvSpPr>
          <p:nvPr>
            <p:ph type="title"/>
          </p:nvPr>
        </p:nvSpPr>
        <p:spPr/>
        <p:txBody>
          <a:bodyPr/>
          <a:lstStyle/>
          <a:p>
            <a:r>
              <a:rPr lang="en-US" dirty="0">
                <a:solidFill>
                  <a:srgbClr val="0070C0"/>
                </a:solidFill>
              </a:rPr>
              <a:t>Semiconductor Device Structures</a:t>
            </a:r>
            <a:endParaRPr lang="el-GR" dirty="0">
              <a:solidFill>
                <a:srgbClr val="0070C0"/>
              </a:solidFill>
            </a:endParaRPr>
          </a:p>
        </p:txBody>
      </p:sp>
      <p:pic>
        <p:nvPicPr>
          <p:cNvPr id="3" name="Εικόνα 2">
            <a:extLst>
              <a:ext uri="{FF2B5EF4-FFF2-40B4-BE49-F238E27FC236}">
                <a16:creationId xmlns:a16="http://schemas.microsoft.com/office/drawing/2014/main" id="{EE2860D8-DA62-660D-589F-E1B89609978F}"/>
              </a:ext>
            </a:extLst>
          </p:cNvPr>
          <p:cNvPicPr>
            <a:picLocks noChangeAspect="1"/>
          </p:cNvPicPr>
          <p:nvPr/>
        </p:nvPicPr>
        <p:blipFill>
          <a:blip r:embed="rId2"/>
          <a:stretch>
            <a:fillRect/>
          </a:stretch>
        </p:blipFill>
        <p:spPr>
          <a:xfrm>
            <a:off x="1817242" y="1948164"/>
            <a:ext cx="8461981" cy="3316511"/>
          </a:xfrm>
          <a:prstGeom prst="rect">
            <a:avLst/>
          </a:prstGeom>
        </p:spPr>
      </p:pic>
    </p:spTree>
    <p:extLst>
      <p:ext uri="{BB962C8B-B14F-4D97-AF65-F5344CB8AC3E}">
        <p14:creationId xmlns:p14="http://schemas.microsoft.com/office/powerpoint/2010/main" val="316878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573A-C9D8-AAEB-E277-FABDF5603C5A}"/>
              </a:ext>
            </a:extLst>
          </p:cNvPr>
          <p:cNvSpPr>
            <a:spLocks noGrp="1"/>
          </p:cNvSpPr>
          <p:nvPr>
            <p:ph type="title"/>
          </p:nvPr>
        </p:nvSpPr>
        <p:spPr/>
        <p:txBody>
          <a:bodyPr/>
          <a:lstStyle/>
          <a:p>
            <a:r>
              <a:rPr lang="en-GR" dirty="0">
                <a:solidFill>
                  <a:schemeClr val="accent5"/>
                </a:solidFill>
              </a:rPr>
              <a:t>Planck’s constant (Nobel prize 1918)</a:t>
            </a:r>
          </a:p>
        </p:txBody>
      </p:sp>
      <p:sp>
        <p:nvSpPr>
          <p:cNvPr id="6" name="TextBox 5">
            <a:extLst>
              <a:ext uri="{FF2B5EF4-FFF2-40B4-BE49-F238E27FC236}">
                <a16:creationId xmlns:a16="http://schemas.microsoft.com/office/drawing/2014/main" id="{6773F7F0-A2FA-84F6-A93E-C47EB2B8828F}"/>
              </a:ext>
            </a:extLst>
          </p:cNvPr>
          <p:cNvSpPr txBox="1"/>
          <p:nvPr/>
        </p:nvSpPr>
        <p:spPr>
          <a:xfrm>
            <a:off x="838200" y="2359538"/>
            <a:ext cx="10369476" cy="923330"/>
          </a:xfrm>
          <a:prstGeom prst="rect">
            <a:avLst/>
          </a:prstGeom>
          <a:noFill/>
        </p:spPr>
        <p:txBody>
          <a:bodyPr wrap="square">
            <a:spAutoFit/>
          </a:bodyPr>
          <a:lstStyle/>
          <a:p>
            <a:r>
              <a:rPr lang="en-GR" dirty="0">
                <a:solidFill>
                  <a:schemeClr val="accent1"/>
                </a:solidFill>
              </a:rPr>
              <a:t>Planck's constant</a:t>
            </a:r>
            <a:r>
              <a:rPr lang="en-GR" dirty="0"/>
              <a:t>, symbolized as </a:t>
            </a:r>
            <a:r>
              <a:rPr lang="en-GR" i="1" dirty="0">
                <a:solidFill>
                  <a:schemeClr val="accent1"/>
                </a:solidFill>
              </a:rPr>
              <a:t>h</a:t>
            </a:r>
            <a:r>
              <a:rPr lang="en-GR" dirty="0"/>
              <a:t>, is a fundamental universal constant that defines the quantum nature of energy and relates the energy of a photon to its frequency. In the International System of Units (SI), the constant value is </a:t>
            </a:r>
            <a:r>
              <a:rPr lang="en-GR" dirty="0">
                <a:solidFill>
                  <a:schemeClr val="accent1"/>
                </a:solidFill>
              </a:rPr>
              <a:t>6.62607015×10</a:t>
            </a:r>
            <a:r>
              <a:rPr lang="en-GR" baseline="30000" dirty="0">
                <a:solidFill>
                  <a:schemeClr val="accent1"/>
                </a:solidFill>
              </a:rPr>
              <a:t>−34</a:t>
            </a:r>
            <a:r>
              <a:rPr lang="en-GR" dirty="0">
                <a:solidFill>
                  <a:schemeClr val="accent1"/>
                </a:solidFill>
              </a:rPr>
              <a:t> J</a:t>
            </a:r>
            <a:r>
              <a:rPr lang="en-GR" dirty="0">
                <a:solidFill>
                  <a:schemeClr val="accent1"/>
                </a:solidFill>
                <a:latin typeface="American Typewriter Light" panose="02090304020004020304" pitchFamily="18" charset="77"/>
              </a:rPr>
              <a:t>⋅</a:t>
            </a:r>
            <a:r>
              <a:rPr lang="en-GR" dirty="0">
                <a:solidFill>
                  <a:schemeClr val="accent1"/>
                </a:solidFill>
              </a:rPr>
              <a:t>sec</a:t>
            </a:r>
            <a:r>
              <a:rPr lang="en-GR" dirty="0"/>
              <a:t>.</a:t>
            </a:r>
          </a:p>
        </p:txBody>
      </p:sp>
      <p:sp>
        <p:nvSpPr>
          <p:cNvPr id="10" name="TextBox 9">
            <a:extLst>
              <a:ext uri="{FF2B5EF4-FFF2-40B4-BE49-F238E27FC236}">
                <a16:creationId xmlns:a16="http://schemas.microsoft.com/office/drawing/2014/main" id="{9EA087EE-1241-A912-6008-AD0EC6E8B8C7}"/>
              </a:ext>
            </a:extLst>
          </p:cNvPr>
          <p:cNvSpPr txBox="1"/>
          <p:nvPr/>
        </p:nvSpPr>
        <p:spPr>
          <a:xfrm>
            <a:off x="838200" y="3951718"/>
            <a:ext cx="10515600" cy="923330"/>
          </a:xfrm>
          <a:prstGeom prst="rect">
            <a:avLst/>
          </a:prstGeom>
          <a:noFill/>
        </p:spPr>
        <p:txBody>
          <a:bodyPr wrap="square">
            <a:spAutoFit/>
          </a:bodyPr>
          <a:lstStyle/>
          <a:p>
            <a:r>
              <a:rPr lang="en-GB" dirty="0">
                <a:solidFill>
                  <a:srgbClr val="1B1B1B"/>
                </a:solidFill>
                <a:latin typeface="-apple-system-font"/>
              </a:rPr>
              <a:t>The </a:t>
            </a:r>
            <a:r>
              <a:rPr lang="en-GB" dirty="0">
                <a:solidFill>
                  <a:schemeClr val="accent1"/>
                </a:solidFill>
                <a:latin typeface="-apple-system-font"/>
              </a:rPr>
              <a:t>reduced Planck’s constant </a:t>
            </a:r>
            <a:r>
              <a:rPr lang="en-GB" b="0" i="0" u="none" strike="noStrike" dirty="0">
                <a:solidFill>
                  <a:srgbClr val="1B1B1B"/>
                </a:solidFill>
                <a:effectLst/>
                <a:latin typeface="-apple-system-font"/>
              </a:rPr>
              <a:t>called </a:t>
            </a:r>
            <a:r>
              <a:rPr lang="en-GB" b="0" i="1" u="none" strike="noStrike" dirty="0">
                <a:solidFill>
                  <a:schemeClr val="accent1"/>
                </a:solidFill>
                <a:effectLst/>
                <a:latin typeface="-apple-system-font"/>
              </a:rPr>
              <a:t>h</a:t>
            </a:r>
            <a:r>
              <a:rPr lang="en-GB" b="0" i="0" u="none" strike="noStrike" dirty="0">
                <a:solidFill>
                  <a:schemeClr val="accent1"/>
                </a:solidFill>
                <a:effectLst/>
                <a:latin typeface="-apple-system-font"/>
              </a:rPr>
              <a:t>-bar (</a:t>
            </a:r>
            <a:r>
              <a:rPr lang="en-GB" b="0" i="0" u="none" strike="noStrike" dirty="0" err="1">
                <a:solidFill>
                  <a:schemeClr val="accent1"/>
                </a:solidFill>
                <a:effectLst/>
                <a:latin typeface="-apple-system-font"/>
              </a:rPr>
              <a:t>ℏ</a:t>
            </a:r>
            <a:r>
              <a:rPr lang="en-GB" b="0" i="0" u="none" strike="noStrike" dirty="0">
                <a:solidFill>
                  <a:schemeClr val="accent1"/>
                </a:solidFill>
                <a:effectLst/>
                <a:latin typeface="-apple-system-font"/>
              </a:rPr>
              <a:t>)</a:t>
            </a:r>
            <a:r>
              <a:rPr lang="en-GB" b="0" i="0" u="none" strike="noStrike" dirty="0">
                <a:solidFill>
                  <a:srgbClr val="1B1B1B"/>
                </a:solidFill>
                <a:effectLst/>
                <a:latin typeface="-apple-system-font"/>
              </a:rPr>
              <a:t>, is a</a:t>
            </a:r>
            <a:r>
              <a:rPr lang="en-GB" dirty="0">
                <a:solidFill>
                  <a:srgbClr val="1B1B1B"/>
                </a:solidFill>
                <a:latin typeface="-apple-system-font"/>
              </a:rPr>
              <a:t> modified form of Planck’s constant in </a:t>
            </a:r>
            <a:r>
              <a:rPr lang="en-GB" b="0" i="0" u="none" strike="noStrike" dirty="0">
                <a:solidFill>
                  <a:srgbClr val="1B1B1B"/>
                </a:solidFill>
                <a:effectLst/>
                <a:latin typeface="-apple-system-font"/>
              </a:rPr>
              <a:t>which </a:t>
            </a:r>
            <a:r>
              <a:rPr lang="en-GB" b="0" i="0" u="none" strike="noStrike" dirty="0" err="1">
                <a:solidFill>
                  <a:schemeClr val="accent1"/>
                </a:solidFill>
                <a:effectLst/>
                <a:latin typeface="-apple-system-font"/>
              </a:rPr>
              <a:t>ℏ</a:t>
            </a:r>
            <a:r>
              <a:rPr lang="en-GB" b="0" i="0" u="none" strike="noStrike" dirty="0">
                <a:solidFill>
                  <a:schemeClr val="accent1"/>
                </a:solidFill>
                <a:effectLst/>
                <a:latin typeface="-apple-system-font"/>
              </a:rPr>
              <a:t> </a:t>
            </a:r>
            <a:r>
              <a:rPr lang="en-GB" b="0" i="0" u="none" strike="noStrike" dirty="0">
                <a:solidFill>
                  <a:srgbClr val="1B1B1B"/>
                </a:solidFill>
                <a:effectLst/>
                <a:latin typeface="-apple-system-font"/>
              </a:rPr>
              <a:t>equals </a:t>
            </a:r>
            <a:r>
              <a:rPr lang="en-GB" b="0" i="1" u="none" strike="noStrike" dirty="0">
                <a:solidFill>
                  <a:schemeClr val="accent1"/>
                </a:solidFill>
                <a:effectLst/>
                <a:latin typeface="-apple-system-font"/>
              </a:rPr>
              <a:t>h</a:t>
            </a:r>
            <a:r>
              <a:rPr lang="en-GB" dirty="0">
                <a:solidFill>
                  <a:schemeClr val="accent1"/>
                </a:solidFill>
                <a:latin typeface="-apple-system-font"/>
              </a:rPr>
              <a:t>/</a:t>
            </a:r>
            <a:r>
              <a:rPr lang="en-GB" b="0" i="0" u="none" strike="noStrike" dirty="0">
                <a:solidFill>
                  <a:schemeClr val="accent1"/>
                </a:solidFill>
                <a:effectLst/>
                <a:latin typeface="-apple-system-font"/>
              </a:rPr>
              <a:t>2</a:t>
            </a:r>
            <a:r>
              <a:rPr lang="el-GR" b="0" i="0" u="none" strike="noStrike" dirty="0">
                <a:solidFill>
                  <a:schemeClr val="accent1"/>
                </a:solidFill>
                <a:effectLst/>
                <a:latin typeface="-apple-system-font"/>
              </a:rPr>
              <a:t>π</a:t>
            </a:r>
            <a:r>
              <a:rPr lang="el-GR" b="0" i="0" u="none" strike="noStrike" dirty="0">
                <a:solidFill>
                  <a:srgbClr val="1B1B1B"/>
                </a:solidFill>
                <a:effectLst/>
                <a:latin typeface="-apple-system-font"/>
              </a:rPr>
              <a:t>, </a:t>
            </a:r>
            <a:r>
              <a:rPr lang="en-GB" b="0" i="0" u="none" strike="noStrike" dirty="0">
                <a:solidFill>
                  <a:srgbClr val="1B1B1B"/>
                </a:solidFill>
                <a:effectLst/>
                <a:latin typeface="-apple-system-font"/>
              </a:rPr>
              <a:t>is the quantization of</a:t>
            </a:r>
            <a:r>
              <a:rPr lang="en-GB" b="0" i="0" u="none" strike="noStrike" dirty="0">
                <a:effectLst/>
                <a:latin typeface="-apple-system-font"/>
              </a:rPr>
              <a:t> angular momentum</a:t>
            </a:r>
            <a:r>
              <a:rPr lang="en-GB" dirty="0">
                <a:solidFill>
                  <a:srgbClr val="1B1B1B"/>
                </a:solidFill>
                <a:latin typeface="-apple-system-font"/>
              </a:rPr>
              <a:t> : </a:t>
            </a:r>
            <a:r>
              <a:rPr lang="en-GB" b="0" i="0" u="none" strike="noStrike" dirty="0">
                <a:solidFill>
                  <a:srgbClr val="1B1B1B"/>
                </a:solidFill>
                <a:effectLst/>
                <a:latin typeface="-apple-system-font"/>
              </a:rPr>
              <a:t>the angular momentum of an </a:t>
            </a:r>
            <a:r>
              <a:rPr lang="en-GB" b="0" i="0" u="none" strike="noStrike" dirty="0">
                <a:effectLst/>
                <a:latin typeface="-apple-system-font"/>
              </a:rPr>
              <a:t>electron</a:t>
            </a:r>
            <a:r>
              <a:rPr lang="en-GB" b="0" i="0" u="none" strike="noStrike" dirty="0">
                <a:solidFill>
                  <a:srgbClr val="416ED2"/>
                </a:solidFill>
                <a:effectLst/>
                <a:latin typeface="-apple-system-font"/>
              </a:rPr>
              <a:t> </a:t>
            </a:r>
            <a:r>
              <a:rPr lang="en-GB" b="0" i="0" u="none" strike="noStrike" dirty="0">
                <a:solidFill>
                  <a:srgbClr val="1B1B1B"/>
                </a:solidFill>
                <a:effectLst/>
                <a:latin typeface="-apple-system-font"/>
              </a:rPr>
              <a:t>bound to an atomic nucleus is quantized and can only be a multiple of </a:t>
            </a:r>
            <a:r>
              <a:rPr lang="en-GB" b="0" i="0" u="none" strike="noStrike" dirty="0">
                <a:solidFill>
                  <a:schemeClr val="accent1"/>
                </a:solidFill>
                <a:effectLst/>
                <a:latin typeface="-apple-system-font"/>
              </a:rPr>
              <a:t> </a:t>
            </a:r>
            <a:r>
              <a:rPr lang="en-GB" b="0" i="0" u="none" strike="noStrike" dirty="0" err="1">
                <a:solidFill>
                  <a:schemeClr val="accent1"/>
                </a:solidFill>
                <a:effectLst/>
                <a:latin typeface="-apple-system-font"/>
              </a:rPr>
              <a:t>ℏ</a:t>
            </a:r>
            <a:r>
              <a:rPr lang="en-GB" b="0" i="0" u="none" strike="noStrike" dirty="0">
                <a:solidFill>
                  <a:srgbClr val="1B1B1B"/>
                </a:solidFill>
                <a:effectLst/>
                <a:latin typeface="-apple-system-font"/>
              </a:rPr>
              <a:t>.</a:t>
            </a:r>
            <a:endParaRPr lang="en-GR" dirty="0"/>
          </a:p>
        </p:txBody>
      </p:sp>
    </p:spTree>
    <p:extLst>
      <p:ext uri="{BB962C8B-B14F-4D97-AF65-F5344CB8AC3E}">
        <p14:creationId xmlns:p14="http://schemas.microsoft.com/office/powerpoint/2010/main" val="200659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573A-C9D8-AAEB-E277-FABDF5603C5A}"/>
              </a:ext>
            </a:extLst>
          </p:cNvPr>
          <p:cNvSpPr>
            <a:spLocks noGrp="1"/>
          </p:cNvSpPr>
          <p:nvPr>
            <p:ph type="title"/>
          </p:nvPr>
        </p:nvSpPr>
        <p:spPr/>
        <p:txBody>
          <a:bodyPr/>
          <a:lstStyle/>
          <a:p>
            <a:r>
              <a:rPr lang="en-GR" dirty="0">
                <a:solidFill>
                  <a:schemeClr val="accent5"/>
                </a:solidFill>
              </a:rPr>
              <a:t>Planck’s constant</a:t>
            </a:r>
          </a:p>
        </p:txBody>
      </p:sp>
      <p:sp>
        <p:nvSpPr>
          <p:cNvPr id="4" name="TextBox 3">
            <a:extLst>
              <a:ext uri="{FF2B5EF4-FFF2-40B4-BE49-F238E27FC236}">
                <a16:creationId xmlns:a16="http://schemas.microsoft.com/office/drawing/2014/main" id="{B0AF031D-1B20-0648-AD44-6BB20D16821A}"/>
              </a:ext>
            </a:extLst>
          </p:cNvPr>
          <p:cNvSpPr txBox="1"/>
          <p:nvPr/>
        </p:nvSpPr>
        <p:spPr>
          <a:xfrm>
            <a:off x="838200" y="1357201"/>
            <a:ext cx="10364095" cy="4801314"/>
          </a:xfrm>
          <a:prstGeom prst="rect">
            <a:avLst/>
          </a:prstGeom>
          <a:noFill/>
        </p:spPr>
        <p:txBody>
          <a:bodyPr wrap="square">
            <a:spAutoFit/>
          </a:bodyPr>
          <a:lstStyle/>
          <a:p>
            <a:pPr algn="l"/>
            <a:r>
              <a:rPr lang="en-GB" b="0" i="0" u="none" strike="noStrike" dirty="0">
                <a:solidFill>
                  <a:srgbClr val="1B1B1B"/>
                </a:solidFill>
                <a:effectLst/>
                <a:latin typeface="-apple-system-font"/>
              </a:rPr>
              <a:t>The Planck units are based on four physical constants:</a:t>
            </a:r>
          </a:p>
          <a:p>
            <a:pPr algn="l">
              <a:buFont typeface="Arial" panose="020B0604020202020204" pitchFamily="34" charset="0"/>
              <a:buChar char="•"/>
            </a:pPr>
            <a:r>
              <a:rPr lang="en-GB" b="0" i="0" u="none" strike="noStrike" dirty="0">
                <a:solidFill>
                  <a:srgbClr val="1B1B1B"/>
                </a:solidFill>
                <a:effectLst/>
                <a:latin typeface="-apple-system-font"/>
              </a:rPr>
              <a:t>the </a:t>
            </a:r>
            <a:r>
              <a:rPr lang="en-GB" b="0" i="0" u="none" strike="noStrike" dirty="0">
                <a:solidFill>
                  <a:srgbClr val="416ED2"/>
                </a:solidFill>
                <a:effectLst/>
                <a:latin typeface="-apple-system-font"/>
              </a:rPr>
              <a:t>speed of light</a:t>
            </a:r>
            <a:r>
              <a:rPr lang="en-GB" b="0" i="0" u="none" strike="noStrike" dirty="0">
                <a:solidFill>
                  <a:srgbClr val="1B1B1B"/>
                </a:solidFill>
                <a:effectLst/>
                <a:latin typeface="-apple-system-font"/>
              </a:rPr>
              <a:t> in vacuum, c;</a:t>
            </a:r>
          </a:p>
          <a:p>
            <a:pPr algn="l">
              <a:buFont typeface="Arial" panose="020B0604020202020204" pitchFamily="34" charset="0"/>
              <a:buChar char="•"/>
            </a:pPr>
            <a:r>
              <a:rPr lang="en-GB" b="0" i="0" u="none" strike="noStrike" dirty="0">
                <a:solidFill>
                  <a:srgbClr val="1B1B1B"/>
                </a:solidFill>
                <a:effectLst/>
                <a:latin typeface="-apple-system-font"/>
              </a:rPr>
              <a:t>the </a:t>
            </a:r>
            <a:r>
              <a:rPr lang="en-GB" b="0" i="0" u="none" strike="noStrike" dirty="0">
                <a:solidFill>
                  <a:schemeClr val="accent1"/>
                </a:solidFill>
                <a:effectLst/>
                <a:latin typeface="-apple-system-font"/>
              </a:rPr>
              <a:t>gravitational constant</a:t>
            </a:r>
            <a:r>
              <a:rPr lang="en-GB" b="0" i="0" u="none" strike="noStrike" dirty="0">
                <a:solidFill>
                  <a:srgbClr val="1B1B1B"/>
                </a:solidFill>
                <a:effectLst/>
                <a:latin typeface="-apple-system-font"/>
              </a:rPr>
              <a:t>, G;</a:t>
            </a:r>
          </a:p>
          <a:p>
            <a:pPr algn="l">
              <a:buFont typeface="Arial" panose="020B0604020202020204" pitchFamily="34" charset="0"/>
              <a:buChar char="•"/>
            </a:pPr>
            <a:r>
              <a:rPr lang="en-GB" b="0" i="0" u="none" strike="noStrike" dirty="0">
                <a:solidFill>
                  <a:srgbClr val="1B1B1B"/>
                </a:solidFill>
                <a:effectLst/>
                <a:latin typeface="-apple-system-font"/>
              </a:rPr>
              <a:t>the </a:t>
            </a:r>
            <a:r>
              <a:rPr lang="en-GB" b="0" i="0" u="none" strike="noStrike" dirty="0">
                <a:solidFill>
                  <a:schemeClr val="accent1"/>
                </a:solidFill>
                <a:effectLst/>
                <a:latin typeface="-apple-system-font"/>
              </a:rPr>
              <a:t>reduced Planck's constant</a:t>
            </a:r>
            <a:r>
              <a:rPr lang="en-GB" b="0" i="0" u="none" strike="noStrike" dirty="0">
                <a:solidFill>
                  <a:srgbClr val="1B1B1B"/>
                </a:solidFill>
                <a:effectLst/>
                <a:latin typeface="-apple-system-font"/>
              </a:rPr>
              <a:t>, </a:t>
            </a:r>
            <a:r>
              <a:rPr lang="en-GB" b="0" i="0" u="none" strike="noStrike" dirty="0" err="1">
                <a:solidFill>
                  <a:srgbClr val="1B1B1B"/>
                </a:solidFill>
                <a:effectLst/>
                <a:latin typeface="-apple-system-font"/>
              </a:rPr>
              <a:t>ħ</a:t>
            </a:r>
            <a:r>
              <a:rPr lang="en-GB" b="0" i="0" u="none" strike="noStrike" dirty="0">
                <a:solidFill>
                  <a:srgbClr val="1B1B1B"/>
                </a:solidFill>
                <a:effectLst/>
                <a:latin typeface="-apple-system-font"/>
              </a:rPr>
              <a:t>; and</a:t>
            </a:r>
          </a:p>
          <a:p>
            <a:pPr algn="l">
              <a:buFont typeface="Arial" panose="020B0604020202020204" pitchFamily="34" charset="0"/>
              <a:buChar char="•"/>
            </a:pPr>
            <a:r>
              <a:rPr lang="en-GB" b="0" i="0" u="none" strike="noStrike" dirty="0">
                <a:solidFill>
                  <a:srgbClr val="1B1B1B"/>
                </a:solidFill>
                <a:effectLst/>
                <a:latin typeface="-apple-system-font"/>
              </a:rPr>
              <a:t>the </a:t>
            </a:r>
            <a:r>
              <a:rPr lang="en-GB" b="0" i="0" u="none" strike="noStrike" dirty="0">
                <a:solidFill>
                  <a:srgbClr val="416ED2"/>
                </a:solidFill>
                <a:effectLst/>
                <a:latin typeface="-apple-system-font"/>
              </a:rPr>
              <a:t>Boltzmann constant</a:t>
            </a:r>
            <a:r>
              <a:rPr lang="en-GB" b="0" i="0" u="none" strike="noStrike" dirty="0">
                <a:solidFill>
                  <a:srgbClr val="1B1B1B"/>
                </a:solidFill>
                <a:effectLst/>
                <a:latin typeface="-apple-system-font"/>
              </a:rPr>
              <a:t>, k</a:t>
            </a:r>
            <a:r>
              <a:rPr lang="en-GB" b="0" i="0" u="none" strike="noStrike" baseline="-25000" dirty="0">
                <a:solidFill>
                  <a:srgbClr val="1B1B1B"/>
                </a:solidFill>
                <a:effectLst/>
                <a:latin typeface="-apple-system-font"/>
              </a:rPr>
              <a:t>B</a:t>
            </a:r>
            <a:r>
              <a:rPr lang="en-GB" b="0" i="0" u="none" strike="noStrike" dirty="0">
                <a:solidFill>
                  <a:srgbClr val="1B1B1B"/>
                </a:solidFill>
                <a:effectLst/>
                <a:latin typeface="-apple-system-font"/>
              </a:rPr>
              <a:t>.</a:t>
            </a:r>
          </a:p>
          <a:p>
            <a:pPr algn="l">
              <a:buFont typeface="Arial" panose="020B0604020202020204" pitchFamily="34" charset="0"/>
              <a:buChar char="•"/>
            </a:pPr>
            <a:endParaRPr lang="en-GB" b="0" i="0" u="none" strike="noStrike" dirty="0">
              <a:solidFill>
                <a:srgbClr val="1B1B1B"/>
              </a:solidFill>
              <a:effectLst/>
              <a:latin typeface="-apple-system-font"/>
            </a:endParaRPr>
          </a:p>
          <a:p>
            <a:pPr algn="l"/>
            <a:r>
              <a:rPr lang="en-GB" b="1" i="0" u="none" strike="noStrike" dirty="0">
                <a:solidFill>
                  <a:schemeClr val="accent1"/>
                </a:solidFill>
                <a:effectLst/>
                <a:latin typeface="-apple-system-font"/>
              </a:rPr>
              <a:t>Planck length</a:t>
            </a:r>
            <a:r>
              <a:rPr lang="en-GB" b="0" i="0" u="none" strike="noStrike" dirty="0">
                <a:solidFill>
                  <a:schemeClr val="accent1"/>
                </a:solidFill>
                <a:effectLst/>
                <a:latin typeface="-apple-system-font"/>
              </a:rPr>
              <a:t> </a:t>
            </a:r>
            <a:r>
              <a:rPr lang="en-GB" b="0" i="0" u="none" strike="noStrike" dirty="0">
                <a:solidFill>
                  <a:srgbClr val="1B1B1B"/>
                </a:solidFill>
                <a:effectLst/>
                <a:latin typeface="-apple-system-font"/>
              </a:rPr>
              <a:t>is </a:t>
            </a:r>
            <a:r>
              <a:rPr lang="en-GB" b="0" i="0" u="none" strike="noStrike" dirty="0">
                <a:solidFill>
                  <a:schemeClr val="accent1"/>
                </a:solidFill>
                <a:effectLst/>
                <a:latin typeface="-apple-system-font"/>
              </a:rPr>
              <a:t>L</a:t>
            </a:r>
            <a:r>
              <a:rPr lang="en-GB" b="0" i="0" u="none" strike="noStrike" baseline="-25000" dirty="0">
                <a:solidFill>
                  <a:schemeClr val="accent1"/>
                </a:solidFill>
                <a:effectLst/>
                <a:latin typeface="-apple-system-font"/>
              </a:rPr>
              <a:t>P</a:t>
            </a:r>
            <a:r>
              <a:rPr lang="en-GB" b="0" i="0" u="none" strike="noStrike" dirty="0">
                <a:solidFill>
                  <a:schemeClr val="accent1"/>
                </a:solidFill>
                <a:effectLst/>
                <a:latin typeface="-apple-system-font"/>
              </a:rPr>
              <a:t> = (</a:t>
            </a:r>
            <a:r>
              <a:rPr lang="en-GB" b="0" i="0" u="none" strike="noStrike" dirty="0" err="1">
                <a:solidFill>
                  <a:schemeClr val="accent1"/>
                </a:solidFill>
                <a:effectLst/>
                <a:latin typeface="-apple-system-font"/>
              </a:rPr>
              <a:t>ℏG</a:t>
            </a:r>
            <a:r>
              <a:rPr lang="en-GB" b="0" i="0" u="none" strike="noStrike" dirty="0">
                <a:solidFill>
                  <a:schemeClr val="accent1"/>
                </a:solidFill>
                <a:effectLst/>
                <a:latin typeface="-apple-system-font"/>
              </a:rPr>
              <a:t>/c</a:t>
            </a:r>
            <a:r>
              <a:rPr lang="en-GB" b="0" i="0" u="none" strike="noStrike" baseline="30000" dirty="0">
                <a:solidFill>
                  <a:schemeClr val="accent1"/>
                </a:solidFill>
                <a:effectLst/>
                <a:latin typeface="-apple-system-font"/>
              </a:rPr>
              <a:t>3</a:t>
            </a:r>
            <a:r>
              <a:rPr lang="en-GB" b="0" i="0" u="none" strike="noStrike" dirty="0">
                <a:solidFill>
                  <a:schemeClr val="accent1"/>
                </a:solidFill>
                <a:effectLst/>
                <a:latin typeface="-apple-system-font"/>
              </a:rPr>
              <a:t>)</a:t>
            </a:r>
            <a:r>
              <a:rPr lang="en-GB" b="0" i="0" u="none" strike="noStrike" baseline="30000" dirty="0">
                <a:solidFill>
                  <a:schemeClr val="accent1"/>
                </a:solidFill>
                <a:effectLst/>
                <a:latin typeface="-apple-system-font"/>
              </a:rPr>
              <a:t>1/2</a:t>
            </a:r>
            <a:r>
              <a:rPr lang="en-GB" b="0" i="0" u="none" strike="noStrike" dirty="0">
                <a:solidFill>
                  <a:schemeClr val="accent1"/>
                </a:solidFill>
                <a:effectLst/>
                <a:latin typeface="-apple-system-font"/>
              </a:rPr>
              <a:t> ≈ 1.616255×10</a:t>
            </a:r>
            <a:r>
              <a:rPr lang="en-GB" b="0" i="0" u="none" strike="noStrike" baseline="30000" dirty="0">
                <a:solidFill>
                  <a:schemeClr val="accent1"/>
                </a:solidFill>
                <a:effectLst/>
                <a:latin typeface="-apple-system-font"/>
              </a:rPr>
              <a:t>−35</a:t>
            </a:r>
            <a:r>
              <a:rPr lang="en-GB" b="0" i="0" u="none" strike="noStrike" dirty="0">
                <a:solidFill>
                  <a:schemeClr val="accent1"/>
                </a:solidFill>
                <a:effectLst/>
                <a:latin typeface="-apple-system-font"/>
              </a:rPr>
              <a:t> m</a:t>
            </a:r>
            <a:r>
              <a:rPr lang="en-GB" b="0" i="0" u="none" strike="noStrike" dirty="0">
                <a:solidFill>
                  <a:srgbClr val="1B1B1B"/>
                </a:solidFill>
                <a:effectLst/>
                <a:latin typeface="-apple-system-font"/>
              </a:rPr>
              <a:t>  A Planck length is very small. At distances this small, the </a:t>
            </a:r>
            <a:r>
              <a:rPr lang="en-GB" b="0" i="0" u="none" strike="noStrike" dirty="0">
                <a:effectLst/>
                <a:latin typeface="-apple-system-font"/>
              </a:rPr>
              <a:t>Heisenberg</a:t>
            </a:r>
            <a:r>
              <a:rPr lang="en-GB" b="0" i="0" u="none" strike="noStrike" dirty="0">
                <a:solidFill>
                  <a:srgbClr val="1B1B1B"/>
                </a:solidFill>
                <a:effectLst/>
                <a:latin typeface="-apple-system-font"/>
              </a:rPr>
              <a:t> uncertainty principle takes over and conventional physics breaks down.</a:t>
            </a:r>
          </a:p>
          <a:p>
            <a:pPr algn="l"/>
            <a:r>
              <a:rPr lang="en-GB" b="1" i="0" u="none" strike="noStrike" dirty="0">
                <a:solidFill>
                  <a:schemeClr val="accent1"/>
                </a:solidFill>
                <a:effectLst/>
                <a:latin typeface="-apple-system-font"/>
              </a:rPr>
              <a:t>Planck mass</a:t>
            </a:r>
            <a:r>
              <a:rPr lang="en-GB" b="0" i="0" u="none" strike="noStrike" dirty="0">
                <a:solidFill>
                  <a:schemeClr val="accent1"/>
                </a:solidFill>
                <a:effectLst/>
                <a:latin typeface="-apple-system-font"/>
              </a:rPr>
              <a:t> </a:t>
            </a:r>
            <a:r>
              <a:rPr lang="en-GB" b="0" i="0" u="none" strike="noStrike" dirty="0">
                <a:solidFill>
                  <a:srgbClr val="1B1B1B"/>
                </a:solidFill>
                <a:effectLst/>
                <a:latin typeface="-apple-system-font"/>
              </a:rPr>
              <a:t>is </a:t>
            </a:r>
            <a:r>
              <a:rPr lang="en-GB" b="0" i="0" u="none" strike="noStrike" dirty="0">
                <a:solidFill>
                  <a:schemeClr val="accent1"/>
                </a:solidFill>
                <a:effectLst/>
                <a:latin typeface="-apple-system-font"/>
              </a:rPr>
              <a:t>M</a:t>
            </a:r>
            <a:r>
              <a:rPr lang="en-GB" b="0" i="0" u="none" strike="noStrike" baseline="-25000" dirty="0">
                <a:solidFill>
                  <a:schemeClr val="accent1"/>
                </a:solidFill>
                <a:effectLst/>
                <a:latin typeface="-apple-system-font"/>
              </a:rPr>
              <a:t>P</a:t>
            </a:r>
            <a:r>
              <a:rPr lang="en-GB" b="0" i="0" u="none" strike="noStrike" dirty="0">
                <a:solidFill>
                  <a:schemeClr val="accent1"/>
                </a:solidFill>
                <a:effectLst/>
                <a:latin typeface="-apple-system-font"/>
              </a:rPr>
              <a:t> = (</a:t>
            </a:r>
            <a:r>
              <a:rPr lang="en-GB" b="0" i="0" u="none" strike="noStrike" dirty="0" err="1">
                <a:solidFill>
                  <a:schemeClr val="accent1"/>
                </a:solidFill>
                <a:effectLst/>
                <a:latin typeface="-apple-system-font"/>
              </a:rPr>
              <a:t>ℏc</a:t>
            </a:r>
            <a:r>
              <a:rPr lang="en-GB" b="0" i="0" u="none" strike="noStrike" dirty="0">
                <a:solidFill>
                  <a:schemeClr val="accent1"/>
                </a:solidFill>
                <a:effectLst/>
                <a:latin typeface="-apple-system-font"/>
              </a:rPr>
              <a:t>/G)</a:t>
            </a:r>
            <a:r>
              <a:rPr lang="en-GB" b="0" i="0" u="none" strike="noStrike" baseline="30000" dirty="0">
                <a:solidFill>
                  <a:schemeClr val="accent1"/>
                </a:solidFill>
                <a:effectLst/>
                <a:latin typeface="-apple-system-font"/>
              </a:rPr>
              <a:t> 1/2</a:t>
            </a:r>
            <a:r>
              <a:rPr lang="en-GB" b="0" i="0" u="none" strike="noStrike" dirty="0">
                <a:solidFill>
                  <a:schemeClr val="accent1"/>
                </a:solidFill>
                <a:effectLst/>
                <a:latin typeface="-apple-system-font"/>
              </a:rPr>
              <a:t> ≈ 2.176434×10</a:t>
            </a:r>
            <a:r>
              <a:rPr lang="en-GB" b="0" i="0" u="none" strike="noStrike" baseline="30000" dirty="0">
                <a:solidFill>
                  <a:schemeClr val="accent1"/>
                </a:solidFill>
                <a:effectLst/>
                <a:latin typeface="-apple-system-font"/>
              </a:rPr>
              <a:t>−8</a:t>
            </a:r>
            <a:r>
              <a:rPr lang="en-GB" b="0" i="0" u="none" strike="noStrike" dirty="0">
                <a:solidFill>
                  <a:schemeClr val="accent1"/>
                </a:solidFill>
                <a:effectLst/>
                <a:latin typeface="-apple-system-font"/>
              </a:rPr>
              <a:t> kg</a:t>
            </a:r>
            <a:r>
              <a:rPr lang="en-GB" b="0" i="0" u="none" strike="noStrike" dirty="0">
                <a:solidFill>
                  <a:srgbClr val="1B1B1B"/>
                </a:solidFill>
                <a:effectLst/>
                <a:latin typeface="-apple-system-font"/>
              </a:rPr>
              <a:t>  A Planck mass is roughly equal to a speck of dust.</a:t>
            </a:r>
          </a:p>
          <a:p>
            <a:pPr algn="l"/>
            <a:r>
              <a:rPr lang="en-GB" b="1" i="0" u="none" strike="noStrike" dirty="0">
                <a:solidFill>
                  <a:schemeClr val="accent1"/>
                </a:solidFill>
                <a:effectLst/>
                <a:latin typeface="-apple-system-font"/>
              </a:rPr>
              <a:t>Planck time</a:t>
            </a:r>
            <a:r>
              <a:rPr lang="en-GB" b="0" i="0" u="none" strike="noStrike" dirty="0">
                <a:effectLst/>
                <a:latin typeface="-apple-system-font"/>
              </a:rPr>
              <a:t> is </a:t>
            </a:r>
            <a:r>
              <a:rPr lang="en-GB" b="0" i="0" u="none" strike="noStrike" dirty="0" err="1">
                <a:solidFill>
                  <a:schemeClr val="accent1"/>
                </a:solidFill>
                <a:effectLst/>
                <a:latin typeface="-apple-system-font"/>
              </a:rPr>
              <a:t>t</a:t>
            </a:r>
            <a:r>
              <a:rPr lang="en-GB" b="0" i="0" u="none" strike="noStrike" baseline="-25000" dirty="0" err="1">
                <a:solidFill>
                  <a:schemeClr val="accent1"/>
                </a:solidFill>
                <a:effectLst/>
                <a:latin typeface="-apple-system-font"/>
              </a:rPr>
              <a:t>P</a:t>
            </a:r>
            <a:r>
              <a:rPr lang="en-GB" b="0" i="0" u="none" strike="noStrike" dirty="0">
                <a:solidFill>
                  <a:schemeClr val="accent1"/>
                </a:solidFill>
                <a:effectLst/>
                <a:latin typeface="-apple-system-font"/>
              </a:rPr>
              <a:t> = (</a:t>
            </a:r>
            <a:r>
              <a:rPr lang="en-GB" b="0" i="0" u="none" strike="noStrike" dirty="0" err="1">
                <a:solidFill>
                  <a:schemeClr val="accent1"/>
                </a:solidFill>
                <a:effectLst/>
                <a:latin typeface="-apple-system-font"/>
              </a:rPr>
              <a:t>ℏG</a:t>
            </a:r>
            <a:r>
              <a:rPr lang="en-GB" b="0" i="0" u="none" strike="noStrike" dirty="0">
                <a:solidFill>
                  <a:schemeClr val="accent1"/>
                </a:solidFill>
                <a:effectLst/>
                <a:latin typeface="-apple-system-font"/>
              </a:rPr>
              <a:t>/c</a:t>
            </a:r>
            <a:r>
              <a:rPr lang="en-GB" b="0" i="0" u="none" strike="noStrike" baseline="30000" dirty="0">
                <a:solidFill>
                  <a:schemeClr val="accent1"/>
                </a:solidFill>
                <a:effectLst/>
                <a:latin typeface="-apple-system-font"/>
              </a:rPr>
              <a:t>5</a:t>
            </a:r>
            <a:r>
              <a:rPr lang="en-GB" b="0" i="0" u="none" strike="noStrike" dirty="0">
                <a:solidFill>
                  <a:schemeClr val="accent1"/>
                </a:solidFill>
                <a:effectLst/>
                <a:latin typeface="-apple-system-font"/>
              </a:rPr>
              <a:t>)</a:t>
            </a:r>
            <a:r>
              <a:rPr lang="en-GB" b="0" i="0" u="none" strike="noStrike" baseline="30000" dirty="0">
                <a:solidFill>
                  <a:schemeClr val="accent1"/>
                </a:solidFill>
                <a:effectLst/>
                <a:latin typeface="-apple-system-font"/>
              </a:rPr>
              <a:t> 1/2</a:t>
            </a:r>
            <a:r>
              <a:rPr lang="en-GB" b="0" i="0" u="none" strike="noStrike" dirty="0">
                <a:solidFill>
                  <a:schemeClr val="accent1"/>
                </a:solidFill>
                <a:effectLst/>
                <a:latin typeface="-apple-system-font"/>
              </a:rPr>
              <a:t> ≈ 5.391247×10</a:t>
            </a:r>
            <a:r>
              <a:rPr lang="en-GB" b="0" i="0" u="none" strike="noStrike" baseline="30000" dirty="0">
                <a:solidFill>
                  <a:schemeClr val="accent1"/>
                </a:solidFill>
                <a:effectLst/>
                <a:latin typeface="-apple-system-font"/>
              </a:rPr>
              <a:t>−44</a:t>
            </a:r>
            <a:r>
              <a:rPr lang="en-GB" b="0" i="0" u="none" strike="noStrike" dirty="0">
                <a:solidFill>
                  <a:schemeClr val="accent1"/>
                </a:solidFill>
                <a:effectLst/>
                <a:latin typeface="-apple-system-font"/>
              </a:rPr>
              <a:t> s </a:t>
            </a:r>
            <a:r>
              <a:rPr lang="en-GB" b="0" i="0" u="none" strike="noStrike" dirty="0">
                <a:solidFill>
                  <a:srgbClr val="1B1B1B"/>
                </a:solidFill>
                <a:effectLst/>
                <a:latin typeface="-apple-system-font"/>
              </a:rPr>
              <a:t> A Planck time is the amount of time it takes a photon to travel one Planck length. It is so short that the Heisenberg uncertainty principle renders shorter times meaningless. The current understanding of physics cannot accurately describe the nature of the universe for one Planck time after the Big Bang.</a:t>
            </a:r>
          </a:p>
          <a:p>
            <a:pPr algn="l"/>
            <a:r>
              <a:rPr lang="en-GB" b="1" i="0" u="none" strike="noStrike" dirty="0">
                <a:solidFill>
                  <a:schemeClr val="accent1"/>
                </a:solidFill>
                <a:effectLst/>
                <a:latin typeface="-apple-system-font"/>
              </a:rPr>
              <a:t>Planck temperature</a:t>
            </a:r>
            <a:r>
              <a:rPr lang="en-GB" b="0" i="0" u="none" strike="noStrike" dirty="0">
                <a:solidFill>
                  <a:schemeClr val="accent1"/>
                </a:solidFill>
                <a:effectLst/>
                <a:latin typeface="-apple-system-font"/>
              </a:rPr>
              <a:t> </a:t>
            </a:r>
            <a:r>
              <a:rPr lang="en-GB" b="0" i="0" u="none" strike="noStrike" dirty="0">
                <a:solidFill>
                  <a:srgbClr val="1B1B1B"/>
                </a:solidFill>
                <a:effectLst/>
                <a:latin typeface="-apple-system-font"/>
              </a:rPr>
              <a:t>is </a:t>
            </a:r>
            <a:r>
              <a:rPr lang="en-GB" b="0" i="0" u="none" strike="noStrike" dirty="0">
                <a:solidFill>
                  <a:schemeClr val="accent1"/>
                </a:solidFill>
                <a:effectLst/>
                <a:latin typeface="-apple-system-font"/>
              </a:rPr>
              <a:t>T</a:t>
            </a:r>
            <a:r>
              <a:rPr lang="en-GB" b="0" i="0" u="none" strike="noStrike" baseline="-25000" dirty="0">
                <a:solidFill>
                  <a:schemeClr val="accent1"/>
                </a:solidFill>
                <a:effectLst/>
                <a:latin typeface="-apple-system-font"/>
              </a:rPr>
              <a:t>P</a:t>
            </a:r>
            <a:r>
              <a:rPr lang="en-GB" b="0" i="0" u="none" strike="noStrike" dirty="0">
                <a:solidFill>
                  <a:schemeClr val="accent1"/>
                </a:solidFill>
                <a:effectLst/>
                <a:latin typeface="-apple-system-font"/>
              </a:rPr>
              <a:t> = (ℏc</a:t>
            </a:r>
            <a:r>
              <a:rPr lang="en-GB" b="0" i="0" u="none" strike="noStrike" baseline="30000" dirty="0">
                <a:solidFill>
                  <a:schemeClr val="accent1"/>
                </a:solidFill>
                <a:effectLst/>
                <a:latin typeface="-apple-system-font"/>
              </a:rPr>
              <a:t>5</a:t>
            </a:r>
            <a:r>
              <a:rPr lang="en-GB" b="0" i="0" u="none" strike="noStrike" dirty="0">
                <a:solidFill>
                  <a:schemeClr val="accent1"/>
                </a:solidFill>
                <a:effectLst/>
                <a:latin typeface="-apple-system-font"/>
              </a:rPr>
              <a:t>/GK</a:t>
            </a:r>
            <a:r>
              <a:rPr lang="en-GB" b="0" i="0" u="none" strike="noStrike" baseline="-25000" dirty="0">
                <a:solidFill>
                  <a:schemeClr val="accent1"/>
                </a:solidFill>
                <a:effectLst/>
                <a:latin typeface="-apple-system-font"/>
              </a:rPr>
              <a:t>B</a:t>
            </a:r>
            <a:r>
              <a:rPr lang="en-GB" b="0" i="0" u="none" strike="noStrike" baseline="30000" dirty="0">
                <a:solidFill>
                  <a:schemeClr val="accent1"/>
                </a:solidFill>
                <a:effectLst/>
                <a:latin typeface="-apple-system-font"/>
              </a:rPr>
              <a:t>2</a:t>
            </a:r>
            <a:r>
              <a:rPr lang="en-GB" b="0" i="0" u="none" strike="noStrike" dirty="0">
                <a:solidFill>
                  <a:schemeClr val="accent1"/>
                </a:solidFill>
                <a:effectLst/>
                <a:latin typeface="-apple-system-font"/>
              </a:rPr>
              <a:t>)</a:t>
            </a:r>
            <a:r>
              <a:rPr lang="en-GB" b="0" i="0" u="none" strike="noStrike" baseline="30000" dirty="0">
                <a:solidFill>
                  <a:schemeClr val="accent1"/>
                </a:solidFill>
                <a:effectLst/>
                <a:latin typeface="-apple-system-font"/>
              </a:rPr>
              <a:t> 1/2</a:t>
            </a:r>
            <a:r>
              <a:rPr lang="en-GB" b="0" i="0" u="none" strike="noStrike" dirty="0">
                <a:solidFill>
                  <a:schemeClr val="accent1"/>
                </a:solidFill>
                <a:effectLst/>
                <a:latin typeface="-apple-system-font"/>
              </a:rPr>
              <a:t> ≈ 1.416784×10</a:t>
            </a:r>
            <a:r>
              <a:rPr lang="en-GB" b="0" i="0" u="none" strike="noStrike" baseline="30000" dirty="0">
                <a:solidFill>
                  <a:schemeClr val="accent1"/>
                </a:solidFill>
                <a:effectLst/>
                <a:latin typeface="-apple-system-font"/>
              </a:rPr>
              <a:t>32</a:t>
            </a:r>
            <a:r>
              <a:rPr lang="en-GB" b="0" i="0" u="none" strike="noStrike" dirty="0">
                <a:solidFill>
                  <a:schemeClr val="accent1"/>
                </a:solidFill>
                <a:effectLst/>
                <a:latin typeface="-apple-system-font"/>
              </a:rPr>
              <a:t> K</a:t>
            </a:r>
            <a:r>
              <a:rPr lang="en-GB" b="0" i="0" u="none" strike="noStrike" dirty="0">
                <a:solidFill>
                  <a:srgbClr val="1B1B1B"/>
                </a:solidFill>
                <a:effectLst/>
                <a:latin typeface="-apple-system-font"/>
              </a:rPr>
              <a:t>  A Planck temperature is incredibly hot and is the point at which the wavelength of the light reaches the Planck length. The current understanding of physics cannot accurately describe temperatures higher than it, as at this temperature, black holes would be created by the heat energy.</a:t>
            </a:r>
          </a:p>
        </p:txBody>
      </p:sp>
    </p:spTree>
    <p:extLst>
      <p:ext uri="{BB962C8B-B14F-4D97-AF65-F5344CB8AC3E}">
        <p14:creationId xmlns:p14="http://schemas.microsoft.com/office/powerpoint/2010/main" val="375378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Introduction-Schrodinger Equation</a:t>
            </a:r>
            <a:endParaRPr lang="el-GR" dirty="0">
              <a:solidFill>
                <a:srgbClr val="0070C0"/>
              </a:solidFill>
            </a:endParaRPr>
          </a:p>
        </p:txBody>
      </p:sp>
      <p:pic>
        <p:nvPicPr>
          <p:cNvPr id="3" name="Εικόνα 2">
            <a:extLst>
              <a:ext uri="{FF2B5EF4-FFF2-40B4-BE49-F238E27FC236}">
                <a16:creationId xmlns:a16="http://schemas.microsoft.com/office/drawing/2014/main" id="{0D5205E1-FD13-CF7A-A6F3-35CCE3335179}"/>
              </a:ext>
            </a:extLst>
          </p:cNvPr>
          <p:cNvPicPr>
            <a:picLocks noChangeAspect="1"/>
          </p:cNvPicPr>
          <p:nvPr/>
        </p:nvPicPr>
        <p:blipFill>
          <a:blip r:embed="rId2"/>
          <a:stretch>
            <a:fillRect/>
          </a:stretch>
        </p:blipFill>
        <p:spPr>
          <a:xfrm>
            <a:off x="7659144" y="1919129"/>
            <a:ext cx="3999146" cy="3544153"/>
          </a:xfrm>
          <a:prstGeom prst="rect">
            <a:avLst/>
          </a:prstGeom>
        </p:spPr>
      </p:pic>
      <p:pic>
        <p:nvPicPr>
          <p:cNvPr id="4" name="Εικόνα 3">
            <a:extLst>
              <a:ext uri="{FF2B5EF4-FFF2-40B4-BE49-F238E27FC236}">
                <a16:creationId xmlns:a16="http://schemas.microsoft.com/office/drawing/2014/main" id="{39DDB27E-7CAF-BF4D-6933-7E733EA50798}"/>
              </a:ext>
            </a:extLst>
          </p:cNvPr>
          <p:cNvPicPr>
            <a:picLocks noChangeAspect="1"/>
          </p:cNvPicPr>
          <p:nvPr/>
        </p:nvPicPr>
        <p:blipFill>
          <a:blip r:embed="rId3"/>
          <a:stretch>
            <a:fillRect/>
          </a:stretch>
        </p:blipFill>
        <p:spPr>
          <a:xfrm>
            <a:off x="838200" y="1919130"/>
            <a:ext cx="6339393" cy="3544153"/>
          </a:xfrm>
          <a:prstGeom prst="rect">
            <a:avLst/>
          </a:prstGeom>
        </p:spPr>
      </p:pic>
    </p:spTree>
    <p:extLst>
      <p:ext uri="{BB962C8B-B14F-4D97-AF65-F5344CB8AC3E}">
        <p14:creationId xmlns:p14="http://schemas.microsoft.com/office/powerpoint/2010/main" val="34436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chemeClr val="accent1"/>
                </a:solidFill>
              </a:rPr>
              <a:t>Wavefunction and Basic Operators</a:t>
            </a:r>
            <a:endParaRPr lang="el-GR" dirty="0">
              <a:solidFill>
                <a:schemeClr val="accent1"/>
              </a:solidFill>
            </a:endParaRPr>
          </a:p>
        </p:txBody>
      </p:sp>
      <p:pic>
        <p:nvPicPr>
          <p:cNvPr id="3" name="Εικόνα 2">
            <a:extLst>
              <a:ext uri="{FF2B5EF4-FFF2-40B4-BE49-F238E27FC236}">
                <a16:creationId xmlns:a16="http://schemas.microsoft.com/office/drawing/2014/main" id="{63145899-1AEC-F372-2454-D6323920A792}"/>
              </a:ext>
            </a:extLst>
          </p:cNvPr>
          <p:cNvPicPr>
            <a:picLocks noChangeAspect="1"/>
          </p:cNvPicPr>
          <p:nvPr/>
        </p:nvPicPr>
        <p:blipFill>
          <a:blip r:embed="rId2"/>
          <a:stretch>
            <a:fillRect/>
          </a:stretch>
        </p:blipFill>
        <p:spPr>
          <a:xfrm>
            <a:off x="363620" y="1849721"/>
            <a:ext cx="5661559" cy="2684863"/>
          </a:xfrm>
          <a:prstGeom prst="rect">
            <a:avLst/>
          </a:prstGeom>
          <a:ln w="50800">
            <a:solidFill>
              <a:srgbClr val="0070C0"/>
            </a:solidFill>
          </a:ln>
        </p:spPr>
      </p:pic>
      <p:pic>
        <p:nvPicPr>
          <p:cNvPr id="4" name="Εικόνα 3">
            <a:extLst>
              <a:ext uri="{FF2B5EF4-FFF2-40B4-BE49-F238E27FC236}">
                <a16:creationId xmlns:a16="http://schemas.microsoft.com/office/drawing/2014/main" id="{41CBB38F-5233-BD45-392E-D1E433E572F6}"/>
              </a:ext>
            </a:extLst>
          </p:cNvPr>
          <p:cNvPicPr>
            <a:picLocks noChangeAspect="1"/>
          </p:cNvPicPr>
          <p:nvPr/>
        </p:nvPicPr>
        <p:blipFill>
          <a:blip r:embed="rId3"/>
          <a:stretch>
            <a:fillRect/>
          </a:stretch>
        </p:blipFill>
        <p:spPr>
          <a:xfrm>
            <a:off x="1348511" y="4948948"/>
            <a:ext cx="4386399" cy="1031066"/>
          </a:xfrm>
          <a:prstGeom prst="rect">
            <a:avLst/>
          </a:prstGeom>
          <a:solidFill>
            <a:schemeClr val="accent6">
              <a:lumMod val="60000"/>
              <a:lumOff val="40000"/>
            </a:schemeClr>
          </a:solidFill>
        </p:spPr>
      </p:pic>
      <p:pic>
        <p:nvPicPr>
          <p:cNvPr id="5" name="Εικόνα 4">
            <a:extLst>
              <a:ext uri="{FF2B5EF4-FFF2-40B4-BE49-F238E27FC236}">
                <a16:creationId xmlns:a16="http://schemas.microsoft.com/office/drawing/2014/main" id="{72D3CAF9-0F23-031B-4381-51A8C93F46DC}"/>
              </a:ext>
            </a:extLst>
          </p:cNvPr>
          <p:cNvPicPr>
            <a:picLocks noChangeAspect="1"/>
          </p:cNvPicPr>
          <p:nvPr/>
        </p:nvPicPr>
        <p:blipFill>
          <a:blip r:embed="rId4"/>
          <a:stretch>
            <a:fillRect/>
          </a:stretch>
        </p:blipFill>
        <p:spPr>
          <a:xfrm>
            <a:off x="6236093" y="1899170"/>
            <a:ext cx="5430447" cy="1049886"/>
          </a:xfrm>
          <a:prstGeom prst="rect">
            <a:avLst/>
          </a:prstGeom>
          <a:ln w="50800">
            <a:solidFill>
              <a:srgbClr val="FF0000"/>
            </a:solidFill>
          </a:ln>
        </p:spPr>
      </p:pic>
      <p:pic>
        <p:nvPicPr>
          <p:cNvPr id="6" name="Εικόνα 5">
            <a:extLst>
              <a:ext uri="{FF2B5EF4-FFF2-40B4-BE49-F238E27FC236}">
                <a16:creationId xmlns:a16="http://schemas.microsoft.com/office/drawing/2014/main" id="{73D1FCE3-0A3C-3CAC-CC53-8666424AACF1}"/>
              </a:ext>
            </a:extLst>
          </p:cNvPr>
          <p:cNvPicPr>
            <a:picLocks noChangeAspect="1"/>
          </p:cNvPicPr>
          <p:nvPr/>
        </p:nvPicPr>
        <p:blipFill>
          <a:blip r:embed="rId5"/>
          <a:stretch>
            <a:fillRect/>
          </a:stretch>
        </p:blipFill>
        <p:spPr>
          <a:xfrm>
            <a:off x="6236093" y="3315711"/>
            <a:ext cx="5734050" cy="1504950"/>
          </a:xfrm>
          <a:prstGeom prst="rect">
            <a:avLst/>
          </a:prstGeom>
          <a:ln w="50800">
            <a:solidFill>
              <a:srgbClr val="FF0000"/>
            </a:solidFill>
          </a:ln>
        </p:spPr>
      </p:pic>
      <p:pic>
        <p:nvPicPr>
          <p:cNvPr id="7" name="Εικόνα 6">
            <a:extLst>
              <a:ext uri="{FF2B5EF4-FFF2-40B4-BE49-F238E27FC236}">
                <a16:creationId xmlns:a16="http://schemas.microsoft.com/office/drawing/2014/main" id="{2ACB9CA1-B526-70D4-176A-810DAF693563}"/>
              </a:ext>
            </a:extLst>
          </p:cNvPr>
          <p:cNvPicPr>
            <a:picLocks noChangeAspect="1"/>
          </p:cNvPicPr>
          <p:nvPr/>
        </p:nvPicPr>
        <p:blipFill>
          <a:blip r:embed="rId6"/>
          <a:stretch>
            <a:fillRect/>
          </a:stretch>
        </p:blipFill>
        <p:spPr>
          <a:xfrm>
            <a:off x="7450193" y="4933950"/>
            <a:ext cx="3781425" cy="1466850"/>
          </a:xfrm>
          <a:prstGeom prst="rect">
            <a:avLst/>
          </a:prstGeom>
          <a:solidFill>
            <a:schemeClr val="accent6">
              <a:lumMod val="60000"/>
              <a:lumOff val="40000"/>
            </a:schemeClr>
          </a:solidFill>
        </p:spPr>
      </p:pic>
    </p:spTree>
    <p:extLst>
      <p:ext uri="{BB962C8B-B14F-4D97-AF65-F5344CB8AC3E}">
        <p14:creationId xmlns:p14="http://schemas.microsoft.com/office/powerpoint/2010/main" val="149349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60D6-A315-C616-0923-63FFB243CC91}"/>
              </a:ext>
            </a:extLst>
          </p:cNvPr>
          <p:cNvSpPr>
            <a:spLocks noGrp="1"/>
          </p:cNvSpPr>
          <p:nvPr>
            <p:ph type="title"/>
          </p:nvPr>
        </p:nvSpPr>
        <p:spPr/>
        <p:txBody>
          <a:bodyPr/>
          <a:lstStyle/>
          <a:p>
            <a:r>
              <a:rPr lang="en-GR" dirty="0">
                <a:solidFill>
                  <a:schemeClr val="accent5"/>
                </a:solidFill>
              </a:rPr>
              <a:t>Wave function </a:t>
            </a:r>
            <a:r>
              <a:rPr lang="el-GR" dirty="0">
                <a:solidFill>
                  <a:schemeClr val="accent5"/>
                </a:solidFill>
              </a:rPr>
              <a:t>Ψ(</a:t>
            </a:r>
            <a:r>
              <a:rPr lang="en-US" dirty="0">
                <a:solidFill>
                  <a:schemeClr val="accent5"/>
                </a:solidFill>
              </a:rPr>
              <a:t>x, t</a:t>
            </a:r>
            <a:r>
              <a:rPr lang="el-GR" dirty="0">
                <a:solidFill>
                  <a:schemeClr val="accent5"/>
                </a:solidFill>
              </a:rPr>
              <a:t>)</a:t>
            </a:r>
            <a:endParaRPr lang="en-GR" dirty="0">
              <a:solidFill>
                <a:schemeClr val="accent5"/>
              </a:solidFill>
            </a:endParaRPr>
          </a:p>
        </p:txBody>
      </p:sp>
      <p:sp>
        <p:nvSpPr>
          <p:cNvPr id="12" name="TextBox 11">
            <a:extLst>
              <a:ext uri="{FF2B5EF4-FFF2-40B4-BE49-F238E27FC236}">
                <a16:creationId xmlns:a16="http://schemas.microsoft.com/office/drawing/2014/main" id="{DE404B36-CBB0-1A9D-5295-7487D25802B6}"/>
              </a:ext>
            </a:extLst>
          </p:cNvPr>
          <p:cNvSpPr txBox="1"/>
          <p:nvPr/>
        </p:nvSpPr>
        <p:spPr>
          <a:xfrm>
            <a:off x="838200" y="1901993"/>
            <a:ext cx="10515600" cy="707886"/>
          </a:xfrm>
          <a:prstGeom prst="rect">
            <a:avLst/>
          </a:prstGeom>
          <a:noFill/>
        </p:spPr>
        <p:txBody>
          <a:bodyPr wrap="square">
            <a:spAutoFit/>
          </a:bodyPr>
          <a:lstStyle/>
          <a:p>
            <a:r>
              <a:rPr lang="en-GR" sz="2000" b="1" dirty="0"/>
              <a:t>Schrödinger’s equation </a:t>
            </a:r>
            <a:r>
              <a:rPr lang="en-GR" sz="2000" dirty="0"/>
              <a:t>is the equation of motion, but not for an observable like x but rather for</a:t>
            </a:r>
            <a:r>
              <a:rPr lang="el-GR" sz="2000" dirty="0"/>
              <a:t> </a:t>
            </a:r>
            <a:r>
              <a:rPr lang="en-GR" sz="2000" dirty="0"/>
              <a:t>the wave function, </a:t>
            </a:r>
            <a:r>
              <a:rPr lang="el-GR" sz="2000" dirty="0"/>
              <a:t>Ψ</a:t>
            </a:r>
            <a:r>
              <a:rPr lang="en-GR" sz="2000" dirty="0"/>
              <a:t>(x, t). And </a:t>
            </a:r>
            <a:r>
              <a:rPr lang="el-GR" sz="2000" dirty="0">
                <a:solidFill>
                  <a:schemeClr val="accent1"/>
                </a:solidFill>
              </a:rPr>
              <a:t>Ψ</a:t>
            </a:r>
            <a:r>
              <a:rPr lang="en-GR" sz="2000" dirty="0">
                <a:solidFill>
                  <a:schemeClr val="accent1"/>
                </a:solidFill>
              </a:rPr>
              <a:t>(x, t) contains all the information that can be known about</a:t>
            </a:r>
            <a:r>
              <a:rPr lang="el-GR" sz="2000" dirty="0">
                <a:solidFill>
                  <a:schemeClr val="accent1"/>
                </a:solidFill>
              </a:rPr>
              <a:t> </a:t>
            </a:r>
            <a:r>
              <a:rPr lang="en-GR" sz="2000" dirty="0">
                <a:solidFill>
                  <a:schemeClr val="accent1"/>
                </a:solidFill>
              </a:rPr>
              <a:t>the system.</a:t>
            </a:r>
          </a:p>
        </p:txBody>
      </p:sp>
      <p:pic>
        <p:nvPicPr>
          <p:cNvPr id="14" name="Picture 13">
            <a:extLst>
              <a:ext uri="{FF2B5EF4-FFF2-40B4-BE49-F238E27FC236}">
                <a16:creationId xmlns:a16="http://schemas.microsoft.com/office/drawing/2014/main" id="{96584C87-CAE7-02B4-8F2D-FAA5EB1AA010}"/>
              </a:ext>
            </a:extLst>
          </p:cNvPr>
          <p:cNvPicPr>
            <a:picLocks noChangeAspect="1"/>
          </p:cNvPicPr>
          <p:nvPr/>
        </p:nvPicPr>
        <p:blipFill>
          <a:blip r:embed="rId2"/>
          <a:stretch>
            <a:fillRect/>
          </a:stretch>
        </p:blipFill>
        <p:spPr>
          <a:xfrm>
            <a:off x="1701202" y="4419184"/>
            <a:ext cx="7670800" cy="1003300"/>
          </a:xfrm>
          <a:prstGeom prst="rect">
            <a:avLst/>
          </a:prstGeom>
        </p:spPr>
      </p:pic>
      <p:pic>
        <p:nvPicPr>
          <p:cNvPr id="15" name="Picture 14">
            <a:extLst>
              <a:ext uri="{FF2B5EF4-FFF2-40B4-BE49-F238E27FC236}">
                <a16:creationId xmlns:a16="http://schemas.microsoft.com/office/drawing/2014/main" id="{73478AC4-2E51-5C89-80E2-7555789E456D}"/>
              </a:ext>
            </a:extLst>
          </p:cNvPr>
          <p:cNvPicPr>
            <a:picLocks noChangeAspect="1"/>
          </p:cNvPicPr>
          <p:nvPr/>
        </p:nvPicPr>
        <p:blipFill rotWithShape="1">
          <a:blip r:embed="rId3"/>
          <a:srcRect r="14042"/>
          <a:stretch/>
        </p:blipFill>
        <p:spPr>
          <a:xfrm>
            <a:off x="1983063" y="3089836"/>
            <a:ext cx="6680982" cy="1032271"/>
          </a:xfrm>
          <a:prstGeom prst="rect">
            <a:avLst/>
          </a:prstGeom>
        </p:spPr>
      </p:pic>
    </p:spTree>
    <p:extLst>
      <p:ext uri="{BB962C8B-B14F-4D97-AF65-F5344CB8AC3E}">
        <p14:creationId xmlns:p14="http://schemas.microsoft.com/office/powerpoint/2010/main" val="358739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CA0E22-CEE9-30A8-60C8-13543E9006EA}"/>
              </a:ext>
            </a:extLst>
          </p:cNvPr>
          <p:cNvSpPr>
            <a:spLocks noGrp="1"/>
          </p:cNvSpPr>
          <p:nvPr>
            <p:ph type="title"/>
          </p:nvPr>
        </p:nvSpPr>
        <p:spPr/>
        <p:txBody>
          <a:bodyPr/>
          <a:lstStyle/>
          <a:p>
            <a:r>
              <a:rPr lang="en-US" dirty="0">
                <a:solidFill>
                  <a:srgbClr val="0070C0"/>
                </a:solidFill>
              </a:rPr>
              <a:t>Crystalline materials</a:t>
            </a:r>
            <a:endParaRPr lang="el-GR" dirty="0"/>
          </a:p>
        </p:txBody>
      </p:sp>
      <p:pic>
        <p:nvPicPr>
          <p:cNvPr id="3" name="Εικόνα 2">
            <a:extLst>
              <a:ext uri="{FF2B5EF4-FFF2-40B4-BE49-F238E27FC236}">
                <a16:creationId xmlns:a16="http://schemas.microsoft.com/office/drawing/2014/main" id="{511F7E86-4A59-A049-728A-E33B9BC3A931}"/>
              </a:ext>
            </a:extLst>
          </p:cNvPr>
          <p:cNvPicPr>
            <a:picLocks noChangeAspect="1"/>
          </p:cNvPicPr>
          <p:nvPr/>
        </p:nvPicPr>
        <p:blipFill>
          <a:blip r:embed="rId2"/>
          <a:stretch>
            <a:fillRect/>
          </a:stretch>
        </p:blipFill>
        <p:spPr>
          <a:xfrm>
            <a:off x="838199" y="1828799"/>
            <a:ext cx="5004562" cy="2594673"/>
          </a:xfrm>
          <a:prstGeom prst="rect">
            <a:avLst/>
          </a:prstGeom>
        </p:spPr>
      </p:pic>
      <p:pic>
        <p:nvPicPr>
          <p:cNvPr id="4" name="Εικόνα 3">
            <a:extLst>
              <a:ext uri="{FF2B5EF4-FFF2-40B4-BE49-F238E27FC236}">
                <a16:creationId xmlns:a16="http://schemas.microsoft.com/office/drawing/2014/main" id="{CB7B890C-5B22-1AB1-2AA7-5DE37A9C48DD}"/>
              </a:ext>
            </a:extLst>
          </p:cNvPr>
          <p:cNvPicPr>
            <a:picLocks noChangeAspect="1"/>
          </p:cNvPicPr>
          <p:nvPr/>
        </p:nvPicPr>
        <p:blipFill>
          <a:blip r:embed="rId3"/>
          <a:stretch>
            <a:fillRect/>
          </a:stretch>
        </p:blipFill>
        <p:spPr>
          <a:xfrm>
            <a:off x="6349240" y="1949565"/>
            <a:ext cx="5292534" cy="2353142"/>
          </a:xfrm>
          <a:prstGeom prst="rect">
            <a:avLst/>
          </a:prstGeom>
        </p:spPr>
      </p:pic>
      <p:pic>
        <p:nvPicPr>
          <p:cNvPr id="6" name="Εικόνα 5">
            <a:extLst>
              <a:ext uri="{FF2B5EF4-FFF2-40B4-BE49-F238E27FC236}">
                <a16:creationId xmlns:a16="http://schemas.microsoft.com/office/drawing/2014/main" id="{DB69F44D-3B2A-997A-CCCE-5019C104E0D8}"/>
              </a:ext>
            </a:extLst>
          </p:cNvPr>
          <p:cNvPicPr>
            <a:picLocks noChangeAspect="1"/>
          </p:cNvPicPr>
          <p:nvPr/>
        </p:nvPicPr>
        <p:blipFill>
          <a:blip r:embed="rId4"/>
          <a:stretch>
            <a:fillRect/>
          </a:stretch>
        </p:blipFill>
        <p:spPr>
          <a:xfrm>
            <a:off x="6897238" y="4302707"/>
            <a:ext cx="4456562" cy="493819"/>
          </a:xfrm>
          <a:prstGeom prst="rect">
            <a:avLst/>
          </a:prstGeom>
        </p:spPr>
      </p:pic>
      <p:pic>
        <p:nvPicPr>
          <p:cNvPr id="8" name="Εικόνα 7">
            <a:extLst>
              <a:ext uri="{FF2B5EF4-FFF2-40B4-BE49-F238E27FC236}">
                <a16:creationId xmlns:a16="http://schemas.microsoft.com/office/drawing/2014/main" id="{AEB24683-EBB7-BBF1-5ED1-998943275733}"/>
              </a:ext>
            </a:extLst>
          </p:cNvPr>
          <p:cNvPicPr>
            <a:picLocks noChangeAspect="1"/>
          </p:cNvPicPr>
          <p:nvPr/>
        </p:nvPicPr>
        <p:blipFill>
          <a:blip r:embed="rId5"/>
          <a:stretch>
            <a:fillRect/>
          </a:stretch>
        </p:blipFill>
        <p:spPr>
          <a:xfrm>
            <a:off x="720762" y="4796526"/>
            <a:ext cx="4806424" cy="793931"/>
          </a:xfrm>
          <a:prstGeom prst="rect">
            <a:avLst/>
          </a:prstGeom>
          <a:ln w="50800">
            <a:solidFill>
              <a:srgbClr val="0070C0"/>
            </a:solidFill>
          </a:ln>
        </p:spPr>
      </p:pic>
      <p:pic>
        <p:nvPicPr>
          <p:cNvPr id="10" name="Εικόνα 9">
            <a:extLst>
              <a:ext uri="{FF2B5EF4-FFF2-40B4-BE49-F238E27FC236}">
                <a16:creationId xmlns:a16="http://schemas.microsoft.com/office/drawing/2014/main" id="{C84CB6E4-467F-BBF6-3F1A-729BB829F232}"/>
              </a:ext>
            </a:extLst>
          </p:cNvPr>
          <p:cNvPicPr>
            <a:picLocks noChangeAspect="1"/>
          </p:cNvPicPr>
          <p:nvPr/>
        </p:nvPicPr>
        <p:blipFill>
          <a:blip r:embed="rId6"/>
          <a:stretch>
            <a:fillRect/>
          </a:stretch>
        </p:blipFill>
        <p:spPr>
          <a:xfrm>
            <a:off x="7063009" y="5037185"/>
            <a:ext cx="4290791" cy="440546"/>
          </a:xfrm>
          <a:prstGeom prst="rect">
            <a:avLst/>
          </a:prstGeom>
          <a:ln w="50800">
            <a:solidFill>
              <a:srgbClr val="0070C0"/>
            </a:solidFill>
          </a:ln>
        </p:spPr>
      </p:pic>
      <p:sp>
        <p:nvSpPr>
          <p:cNvPr id="5" name="TextBox 4">
            <a:extLst>
              <a:ext uri="{FF2B5EF4-FFF2-40B4-BE49-F238E27FC236}">
                <a16:creationId xmlns:a16="http://schemas.microsoft.com/office/drawing/2014/main" id="{068DB6C0-0661-C0AA-FBA6-32D7F8B629CF}"/>
              </a:ext>
            </a:extLst>
          </p:cNvPr>
          <p:cNvSpPr txBox="1"/>
          <p:nvPr/>
        </p:nvSpPr>
        <p:spPr>
          <a:xfrm>
            <a:off x="7175351" y="1459904"/>
            <a:ext cx="715260" cy="369332"/>
          </a:xfrm>
          <a:prstGeom prst="rect">
            <a:avLst/>
          </a:prstGeom>
          <a:noFill/>
        </p:spPr>
        <p:txBody>
          <a:bodyPr wrap="none" rtlCol="0">
            <a:spAutoFit/>
          </a:bodyPr>
          <a:lstStyle/>
          <a:p>
            <a:r>
              <a:rPr lang="en-GR" dirty="0">
                <a:solidFill>
                  <a:srgbClr val="FF0000"/>
                </a:solidFill>
              </a:rPr>
              <a:t>Si, Ge</a:t>
            </a:r>
          </a:p>
        </p:txBody>
      </p:sp>
      <p:sp>
        <p:nvSpPr>
          <p:cNvPr id="7" name="TextBox 6">
            <a:extLst>
              <a:ext uri="{FF2B5EF4-FFF2-40B4-BE49-F238E27FC236}">
                <a16:creationId xmlns:a16="http://schemas.microsoft.com/office/drawing/2014/main" id="{8E1967FD-DEB6-62BB-D1D7-2A7487B0FA55}"/>
              </a:ext>
            </a:extLst>
          </p:cNvPr>
          <p:cNvSpPr txBox="1"/>
          <p:nvPr/>
        </p:nvSpPr>
        <p:spPr>
          <a:xfrm>
            <a:off x="10155219" y="1459904"/>
            <a:ext cx="663964" cy="369332"/>
          </a:xfrm>
          <a:prstGeom prst="rect">
            <a:avLst/>
          </a:prstGeom>
          <a:noFill/>
        </p:spPr>
        <p:txBody>
          <a:bodyPr wrap="none" rtlCol="0">
            <a:spAutoFit/>
          </a:bodyPr>
          <a:lstStyle/>
          <a:p>
            <a:r>
              <a:rPr lang="en-GR" dirty="0">
                <a:solidFill>
                  <a:srgbClr val="FF0000"/>
                </a:solidFill>
              </a:rPr>
              <a:t>GaAs</a:t>
            </a:r>
          </a:p>
        </p:txBody>
      </p:sp>
    </p:spTree>
    <p:extLst>
      <p:ext uri="{BB962C8B-B14F-4D97-AF65-F5344CB8AC3E}">
        <p14:creationId xmlns:p14="http://schemas.microsoft.com/office/powerpoint/2010/main" val="303797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ECFA2F7-B233-6C10-94F0-6E6E302B8044}"/>
              </a:ext>
            </a:extLst>
          </p:cNvPr>
          <p:cNvSpPr>
            <a:spLocks noGrp="1"/>
          </p:cNvSpPr>
          <p:nvPr>
            <p:ph type="title"/>
          </p:nvPr>
        </p:nvSpPr>
        <p:spPr/>
        <p:txBody>
          <a:bodyPr/>
          <a:lstStyle/>
          <a:p>
            <a:r>
              <a:rPr lang="en-US" dirty="0">
                <a:solidFill>
                  <a:srgbClr val="0070C0"/>
                </a:solidFill>
              </a:rPr>
              <a:t>Energy Band Diagrams – Band gap </a:t>
            </a:r>
            <a:r>
              <a:rPr lang="en-US" dirty="0" err="1">
                <a:solidFill>
                  <a:srgbClr val="0070C0"/>
                </a:solidFill>
              </a:rPr>
              <a:t>E</a:t>
            </a:r>
            <a:r>
              <a:rPr lang="en-US" baseline="-25000" dirty="0" err="1">
                <a:solidFill>
                  <a:srgbClr val="0070C0"/>
                </a:solidFill>
              </a:rPr>
              <a:t>g</a:t>
            </a:r>
            <a:endParaRPr lang="el-GR" baseline="-25000" dirty="0">
              <a:solidFill>
                <a:srgbClr val="0070C0"/>
              </a:solidFill>
            </a:endParaRPr>
          </a:p>
        </p:txBody>
      </p:sp>
      <p:pic>
        <p:nvPicPr>
          <p:cNvPr id="6" name="Εικόνα 5">
            <a:extLst>
              <a:ext uri="{FF2B5EF4-FFF2-40B4-BE49-F238E27FC236}">
                <a16:creationId xmlns:a16="http://schemas.microsoft.com/office/drawing/2014/main" id="{FD4676E2-877D-FCA2-B8A5-75C79482F712}"/>
              </a:ext>
            </a:extLst>
          </p:cNvPr>
          <p:cNvPicPr>
            <a:picLocks noChangeAspect="1"/>
          </p:cNvPicPr>
          <p:nvPr/>
        </p:nvPicPr>
        <p:blipFill>
          <a:blip r:embed="rId2"/>
          <a:stretch>
            <a:fillRect/>
          </a:stretch>
        </p:blipFill>
        <p:spPr>
          <a:xfrm>
            <a:off x="3296165" y="1507060"/>
            <a:ext cx="5736148" cy="4539916"/>
          </a:xfrm>
          <a:prstGeom prst="rect">
            <a:avLst/>
          </a:prstGeom>
        </p:spPr>
      </p:pic>
      <p:sp>
        <p:nvSpPr>
          <p:cNvPr id="7" name="TextBox 6">
            <a:extLst>
              <a:ext uri="{FF2B5EF4-FFF2-40B4-BE49-F238E27FC236}">
                <a16:creationId xmlns:a16="http://schemas.microsoft.com/office/drawing/2014/main" id="{8A9915A5-712C-8C90-86FF-899DD8AF90A0}"/>
              </a:ext>
            </a:extLst>
          </p:cNvPr>
          <p:cNvSpPr txBox="1"/>
          <p:nvPr/>
        </p:nvSpPr>
        <p:spPr>
          <a:xfrm>
            <a:off x="3932729" y="3499500"/>
            <a:ext cx="919482" cy="369332"/>
          </a:xfrm>
          <a:prstGeom prst="rect">
            <a:avLst/>
          </a:prstGeom>
          <a:noFill/>
        </p:spPr>
        <p:txBody>
          <a:bodyPr wrap="none" rtlCol="0">
            <a:spAutoFit/>
          </a:bodyPr>
          <a:lstStyle/>
          <a:p>
            <a:r>
              <a:rPr lang="en-US" b="1" dirty="0">
                <a:solidFill>
                  <a:srgbClr val="FF0000"/>
                </a:solidFill>
              </a:rPr>
              <a:t>Indirect</a:t>
            </a:r>
            <a:endParaRPr lang="el-GR" b="1" dirty="0">
              <a:solidFill>
                <a:srgbClr val="FF0000"/>
              </a:solidFill>
            </a:endParaRPr>
          </a:p>
        </p:txBody>
      </p:sp>
      <p:sp>
        <p:nvSpPr>
          <p:cNvPr id="8" name="TextBox 7">
            <a:extLst>
              <a:ext uri="{FF2B5EF4-FFF2-40B4-BE49-F238E27FC236}">
                <a16:creationId xmlns:a16="http://schemas.microsoft.com/office/drawing/2014/main" id="{DBB86B25-3C98-AA26-C997-1F4A3283A887}"/>
              </a:ext>
            </a:extLst>
          </p:cNvPr>
          <p:cNvSpPr txBox="1"/>
          <p:nvPr/>
        </p:nvSpPr>
        <p:spPr>
          <a:xfrm>
            <a:off x="7734637" y="3684166"/>
            <a:ext cx="757580" cy="369332"/>
          </a:xfrm>
          <a:prstGeom prst="rect">
            <a:avLst/>
          </a:prstGeom>
          <a:noFill/>
        </p:spPr>
        <p:txBody>
          <a:bodyPr wrap="none" rtlCol="0">
            <a:spAutoFit/>
          </a:bodyPr>
          <a:lstStyle/>
          <a:p>
            <a:r>
              <a:rPr lang="en-US" b="1" dirty="0">
                <a:solidFill>
                  <a:srgbClr val="FF0000"/>
                </a:solidFill>
              </a:rPr>
              <a:t>Direct</a:t>
            </a:r>
            <a:endParaRPr lang="el-GR" b="1" dirty="0">
              <a:solidFill>
                <a:srgbClr val="FF0000"/>
              </a:solidFill>
            </a:endParaRPr>
          </a:p>
        </p:txBody>
      </p:sp>
    </p:spTree>
    <p:extLst>
      <p:ext uri="{BB962C8B-B14F-4D97-AF65-F5344CB8AC3E}">
        <p14:creationId xmlns:p14="http://schemas.microsoft.com/office/powerpoint/2010/main" val="14753055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766</Words>
  <Application>Microsoft Macintosh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-apple-system-font</vt:lpstr>
      <vt:lpstr>American Typewriter Light</vt:lpstr>
      <vt:lpstr>Arial</vt:lpstr>
      <vt:lpstr>Calibri</vt:lpstr>
      <vt:lpstr>Calibri Light</vt:lpstr>
      <vt:lpstr>Times New Roman</vt:lpstr>
      <vt:lpstr>Θέμα του Office</vt:lpstr>
      <vt:lpstr>QY2. Quantum Devices</vt:lpstr>
      <vt:lpstr>Quantum Technology in Everyday Life</vt:lpstr>
      <vt:lpstr>Planck’s constant (Nobel prize 1918)</vt:lpstr>
      <vt:lpstr>Planck’s constant</vt:lpstr>
      <vt:lpstr>Introduction-Schrodinger Equation</vt:lpstr>
      <vt:lpstr>Wavefunction and Basic Operators</vt:lpstr>
      <vt:lpstr>Wave function Ψ(x, t)</vt:lpstr>
      <vt:lpstr>Crystalline materials</vt:lpstr>
      <vt:lpstr>Energy Band Diagrams – Band gap Eg</vt:lpstr>
      <vt:lpstr>Energy Band Diagrams – Effective mass m*</vt:lpstr>
      <vt:lpstr>Energy Band Diagrams – Effective mass m*</vt:lpstr>
      <vt:lpstr>Energy bands (k=0) – Simple EB models </vt:lpstr>
      <vt:lpstr>Fermi Distribution and Energy</vt:lpstr>
      <vt:lpstr>Energy bands – Wrap-up</vt:lpstr>
      <vt:lpstr>Doping Impurities: Donor and Acceptor Atom</vt:lpstr>
      <vt:lpstr>Energy levels of Doping impurities</vt:lpstr>
      <vt:lpstr>Conductivity modulation due to Doping</vt:lpstr>
      <vt:lpstr>Extrinsic Semiconductor</vt:lpstr>
      <vt:lpstr>Fermi level modulation due to doping</vt:lpstr>
      <vt:lpstr>Fermi level modulation due to doping</vt:lpstr>
      <vt:lpstr>Fermi level modulation due to doping and T</vt:lpstr>
      <vt:lpstr>…to be continued</vt:lpstr>
      <vt:lpstr>Semiconductor Device 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QY2. Quantum Devices</dc:title>
  <dc:creator>p.dimitrakis</dc:creator>
  <cp:lastModifiedBy>Panagiotis Dimitrakis</cp:lastModifiedBy>
  <cp:revision>40</cp:revision>
  <dcterms:created xsi:type="dcterms:W3CDTF">2022-11-07T01:07:49Z</dcterms:created>
  <dcterms:modified xsi:type="dcterms:W3CDTF">2023-10-16T15:58:20Z</dcterms:modified>
</cp:coreProperties>
</file>