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7"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Προεπιλεγμένη ενότητα" id="{C62535A3-1660-449C-A385-F3687F09B68B}">
          <p14:sldIdLst>
            <p14:sldId id="256"/>
            <p14:sldId id="257"/>
            <p14:sldId id="259"/>
            <p14:sldId id="258"/>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D3EE249-1B0D-4294-BA09-2F877DF9BE84}" type="datetimeFigureOut">
              <a:rPr lang="el-GR" smtClean="0"/>
              <a:t>15/2/2024</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56AA618-43D1-4BEC-BFEC-4AAAAEA8CCB2}" type="slidenum">
              <a:rPr lang="el-GR" smtClean="0"/>
              <a:t>‹#›</a:t>
            </a:fld>
            <a:endParaRPr lang="el-GR"/>
          </a:p>
        </p:txBody>
      </p:sp>
    </p:spTree>
    <p:extLst>
      <p:ext uri="{BB962C8B-B14F-4D97-AF65-F5344CB8AC3E}">
        <p14:creationId xmlns:p14="http://schemas.microsoft.com/office/powerpoint/2010/main" val="3969575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D3EE249-1B0D-4294-BA09-2F877DF9BE84}" type="datetimeFigureOut">
              <a:rPr lang="el-GR" smtClean="0"/>
              <a:t>15/2/2024</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6AA618-43D1-4BEC-BFEC-4AAAAEA8CCB2}" type="slidenum">
              <a:rPr lang="el-GR" smtClean="0"/>
              <a:t>‹#›</a:t>
            </a:fld>
            <a:endParaRPr lang="el-GR"/>
          </a:p>
        </p:txBody>
      </p:sp>
    </p:spTree>
    <p:extLst>
      <p:ext uri="{BB962C8B-B14F-4D97-AF65-F5344CB8AC3E}">
        <p14:creationId xmlns:p14="http://schemas.microsoft.com/office/powerpoint/2010/main" val="2528764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D3EE249-1B0D-4294-BA09-2F877DF9BE84}" type="datetimeFigureOut">
              <a:rPr lang="el-GR" smtClean="0"/>
              <a:t>15/2/2024</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6AA618-43D1-4BEC-BFEC-4AAAAEA8CCB2}"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35055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7D3EE249-1B0D-4294-BA09-2F877DF9BE84}" type="datetimeFigureOut">
              <a:rPr lang="el-GR" smtClean="0"/>
              <a:t>15/2/2024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6AA618-43D1-4BEC-BFEC-4AAAAEA8CCB2}" type="slidenum">
              <a:rPr lang="el-GR" smtClean="0"/>
              <a:t>‹#›</a:t>
            </a:fld>
            <a:endParaRPr lang="el-GR"/>
          </a:p>
        </p:txBody>
      </p:sp>
    </p:spTree>
    <p:extLst>
      <p:ext uri="{BB962C8B-B14F-4D97-AF65-F5344CB8AC3E}">
        <p14:creationId xmlns:p14="http://schemas.microsoft.com/office/powerpoint/2010/main" val="1482770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7D3EE249-1B0D-4294-BA09-2F877DF9BE84}" type="datetimeFigureOut">
              <a:rPr lang="el-GR" smtClean="0"/>
              <a:t>15/2/2024</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6AA618-43D1-4BEC-BFEC-4AAAAEA8CCB2}"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45047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7D3EE249-1B0D-4294-BA09-2F877DF9BE84}" type="datetimeFigureOut">
              <a:rPr lang="el-GR" smtClean="0"/>
              <a:t>15/2/2024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6AA618-43D1-4BEC-BFEC-4AAAAEA8CCB2}" type="slidenum">
              <a:rPr lang="el-GR" smtClean="0"/>
              <a:t>‹#›</a:t>
            </a:fld>
            <a:endParaRPr lang="el-GR"/>
          </a:p>
        </p:txBody>
      </p:sp>
    </p:spTree>
    <p:extLst>
      <p:ext uri="{BB962C8B-B14F-4D97-AF65-F5344CB8AC3E}">
        <p14:creationId xmlns:p14="http://schemas.microsoft.com/office/powerpoint/2010/main" val="632388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D3EE249-1B0D-4294-BA09-2F877DF9BE84}" type="datetimeFigureOut">
              <a:rPr lang="el-GR" smtClean="0"/>
              <a:t>15/2/2024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6AA618-43D1-4BEC-BFEC-4AAAAEA8CCB2}" type="slidenum">
              <a:rPr lang="el-GR" smtClean="0"/>
              <a:t>‹#›</a:t>
            </a:fld>
            <a:endParaRPr lang="el-GR"/>
          </a:p>
        </p:txBody>
      </p:sp>
    </p:spTree>
    <p:extLst>
      <p:ext uri="{BB962C8B-B14F-4D97-AF65-F5344CB8AC3E}">
        <p14:creationId xmlns:p14="http://schemas.microsoft.com/office/powerpoint/2010/main" val="8685027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D3EE249-1B0D-4294-BA09-2F877DF9BE84}" type="datetimeFigureOut">
              <a:rPr lang="el-GR" smtClean="0"/>
              <a:t>15/2/2024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6AA618-43D1-4BEC-BFEC-4AAAAEA8CCB2}" type="slidenum">
              <a:rPr lang="el-GR" smtClean="0"/>
              <a:t>‹#›</a:t>
            </a:fld>
            <a:endParaRPr lang="el-GR"/>
          </a:p>
        </p:txBody>
      </p:sp>
    </p:spTree>
    <p:extLst>
      <p:ext uri="{BB962C8B-B14F-4D97-AF65-F5344CB8AC3E}">
        <p14:creationId xmlns:p14="http://schemas.microsoft.com/office/powerpoint/2010/main" val="2478143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D3EE249-1B0D-4294-BA09-2F877DF9BE84}" type="datetimeFigureOut">
              <a:rPr lang="el-GR" smtClean="0"/>
              <a:t>15/2/2024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6AA618-43D1-4BEC-BFEC-4AAAAEA8CCB2}" type="slidenum">
              <a:rPr lang="el-GR" smtClean="0"/>
              <a:t>‹#›</a:t>
            </a:fld>
            <a:endParaRPr lang="el-GR"/>
          </a:p>
        </p:txBody>
      </p:sp>
    </p:spTree>
    <p:extLst>
      <p:ext uri="{BB962C8B-B14F-4D97-AF65-F5344CB8AC3E}">
        <p14:creationId xmlns:p14="http://schemas.microsoft.com/office/powerpoint/2010/main" val="3751168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D3EE249-1B0D-4294-BA09-2F877DF9BE84}" type="datetimeFigureOut">
              <a:rPr lang="el-GR" smtClean="0"/>
              <a:t>15/2/2024</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6AA618-43D1-4BEC-BFEC-4AAAAEA8CCB2}" type="slidenum">
              <a:rPr lang="el-GR" smtClean="0"/>
              <a:t>‹#›</a:t>
            </a:fld>
            <a:endParaRPr lang="el-GR"/>
          </a:p>
        </p:txBody>
      </p:sp>
    </p:spTree>
    <p:extLst>
      <p:ext uri="{BB962C8B-B14F-4D97-AF65-F5344CB8AC3E}">
        <p14:creationId xmlns:p14="http://schemas.microsoft.com/office/powerpoint/2010/main" val="1408560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7D3EE249-1B0D-4294-BA09-2F877DF9BE84}" type="datetimeFigureOut">
              <a:rPr lang="el-GR" smtClean="0"/>
              <a:t>15/2/2024</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56AA618-43D1-4BEC-BFEC-4AAAAEA8CCB2}" type="slidenum">
              <a:rPr lang="el-GR" smtClean="0"/>
              <a:t>‹#›</a:t>
            </a:fld>
            <a:endParaRPr lang="el-GR"/>
          </a:p>
        </p:txBody>
      </p:sp>
    </p:spTree>
    <p:extLst>
      <p:ext uri="{BB962C8B-B14F-4D97-AF65-F5344CB8AC3E}">
        <p14:creationId xmlns:p14="http://schemas.microsoft.com/office/powerpoint/2010/main" val="4086561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7D3EE249-1B0D-4294-BA09-2F877DF9BE84}" type="datetimeFigureOut">
              <a:rPr lang="el-GR" smtClean="0"/>
              <a:t>15/2/2024</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56AA618-43D1-4BEC-BFEC-4AAAAEA8CCB2}" type="slidenum">
              <a:rPr lang="el-GR" smtClean="0"/>
              <a:t>‹#›</a:t>
            </a:fld>
            <a:endParaRPr lang="el-GR"/>
          </a:p>
        </p:txBody>
      </p:sp>
    </p:spTree>
    <p:extLst>
      <p:ext uri="{BB962C8B-B14F-4D97-AF65-F5344CB8AC3E}">
        <p14:creationId xmlns:p14="http://schemas.microsoft.com/office/powerpoint/2010/main" val="1136232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D3EE249-1B0D-4294-BA09-2F877DF9BE84}" type="datetimeFigureOut">
              <a:rPr lang="el-GR" smtClean="0"/>
              <a:t>15/2/2024</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56AA618-43D1-4BEC-BFEC-4AAAAEA8CCB2}" type="slidenum">
              <a:rPr lang="el-GR" smtClean="0"/>
              <a:t>‹#›</a:t>
            </a:fld>
            <a:endParaRPr lang="el-GR"/>
          </a:p>
        </p:txBody>
      </p:sp>
    </p:spTree>
    <p:extLst>
      <p:ext uri="{BB962C8B-B14F-4D97-AF65-F5344CB8AC3E}">
        <p14:creationId xmlns:p14="http://schemas.microsoft.com/office/powerpoint/2010/main" val="777583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3EE249-1B0D-4294-BA09-2F877DF9BE84}" type="datetimeFigureOut">
              <a:rPr lang="el-GR" smtClean="0"/>
              <a:t>15/2/2024</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56AA618-43D1-4BEC-BFEC-4AAAAEA8CCB2}" type="slidenum">
              <a:rPr lang="el-GR" smtClean="0"/>
              <a:t>‹#›</a:t>
            </a:fld>
            <a:endParaRPr lang="el-GR"/>
          </a:p>
        </p:txBody>
      </p:sp>
    </p:spTree>
    <p:extLst>
      <p:ext uri="{BB962C8B-B14F-4D97-AF65-F5344CB8AC3E}">
        <p14:creationId xmlns:p14="http://schemas.microsoft.com/office/powerpoint/2010/main" val="1903551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7D3EE249-1B0D-4294-BA09-2F877DF9BE84}" type="datetimeFigureOut">
              <a:rPr lang="el-GR" smtClean="0"/>
              <a:t>15/2/2024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56AA618-43D1-4BEC-BFEC-4AAAAEA8CCB2}" type="slidenum">
              <a:rPr lang="el-GR" smtClean="0"/>
              <a:t>‹#›</a:t>
            </a:fld>
            <a:endParaRPr lang="el-GR"/>
          </a:p>
        </p:txBody>
      </p:sp>
    </p:spTree>
    <p:extLst>
      <p:ext uri="{BB962C8B-B14F-4D97-AF65-F5344CB8AC3E}">
        <p14:creationId xmlns:p14="http://schemas.microsoft.com/office/powerpoint/2010/main" val="2380003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7D3EE249-1B0D-4294-BA09-2F877DF9BE84}" type="datetimeFigureOut">
              <a:rPr lang="el-GR" smtClean="0"/>
              <a:t>15/2/2024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6AA618-43D1-4BEC-BFEC-4AAAAEA8CCB2}" type="slidenum">
              <a:rPr lang="el-GR" smtClean="0"/>
              <a:t>‹#›</a:t>
            </a:fld>
            <a:endParaRPr lang="el-GR"/>
          </a:p>
        </p:txBody>
      </p:sp>
    </p:spTree>
    <p:extLst>
      <p:ext uri="{BB962C8B-B14F-4D97-AF65-F5344CB8AC3E}">
        <p14:creationId xmlns:p14="http://schemas.microsoft.com/office/powerpoint/2010/main" val="74120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D3EE249-1B0D-4294-BA09-2F877DF9BE84}" type="datetimeFigureOut">
              <a:rPr lang="el-GR" smtClean="0"/>
              <a:t>15/2/2024</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56AA618-43D1-4BEC-BFEC-4AAAAEA8CCB2}" type="slidenum">
              <a:rPr lang="el-GR" smtClean="0"/>
              <a:t>‹#›</a:t>
            </a:fld>
            <a:endParaRPr lang="el-GR"/>
          </a:p>
        </p:txBody>
      </p:sp>
    </p:spTree>
    <p:extLst>
      <p:ext uri="{BB962C8B-B14F-4D97-AF65-F5344CB8AC3E}">
        <p14:creationId xmlns:p14="http://schemas.microsoft.com/office/powerpoint/2010/main" val="3458058830"/>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 id="2147483861" r:id="rId14"/>
    <p:sldLayoutId id="2147483862" r:id="rId15"/>
    <p:sldLayoutId id="214748386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28ABD4-E9A1-547D-FDB7-2EC25D360A1C}"/>
              </a:ext>
            </a:extLst>
          </p:cNvPr>
          <p:cNvSpPr>
            <a:spLocks noGrp="1"/>
          </p:cNvSpPr>
          <p:nvPr>
            <p:ph type="ctrTitle"/>
          </p:nvPr>
        </p:nvSpPr>
        <p:spPr>
          <a:xfrm>
            <a:off x="1842181" y="507381"/>
            <a:ext cx="9131633" cy="3087772"/>
          </a:xfrm>
          <a:effectLst>
            <a:outerShdw blurRad="50800" dist="38100" dir="5400000" algn="t" rotWithShape="0">
              <a:prstClr val="black">
                <a:alpha val="40000"/>
              </a:prstClr>
            </a:outerShdw>
          </a:effectLst>
        </p:spPr>
        <p:txBody>
          <a:bodyPr>
            <a:normAutofit/>
          </a:bodyPr>
          <a:lstStyle/>
          <a:p>
            <a:pPr algn="ctr"/>
            <a:r>
              <a:rPr lang="el-GR" sz="3200" b="1" u="sng" dirty="0">
                <a:latin typeface="Aptos Display" panose="020B0004020202020204" pitchFamily="34" charset="0"/>
              </a:rPr>
              <a:t>2</a:t>
            </a:r>
            <a:r>
              <a:rPr lang="el-GR" sz="3200" b="1" u="sng" baseline="30000" dirty="0">
                <a:latin typeface="Aptos Display" panose="020B0004020202020204" pitchFamily="34" charset="0"/>
              </a:rPr>
              <a:t>ο</a:t>
            </a:r>
            <a:r>
              <a:rPr lang="el-GR" sz="3200" b="1" u="sng" dirty="0">
                <a:latin typeface="Aptos Display" panose="020B0004020202020204" pitchFamily="34" charset="0"/>
              </a:rPr>
              <a:t> Μάθημα </a:t>
            </a:r>
            <a:br>
              <a:rPr lang="el-GR" sz="3200" b="1" dirty="0">
                <a:latin typeface="Aptos Display" panose="020B0004020202020204" pitchFamily="34" charset="0"/>
              </a:rPr>
            </a:br>
            <a:r>
              <a:rPr lang="el-GR" sz="3200" b="1" dirty="0">
                <a:latin typeface="Aptos Display" panose="020B0004020202020204" pitchFamily="34" charset="0"/>
              </a:rPr>
              <a:t>Θεωρίες και ΤΠΕ Ι: </a:t>
            </a:r>
            <a:br>
              <a:rPr lang="el-GR" sz="3200" b="1" dirty="0">
                <a:latin typeface="Aptos Display" panose="020B0004020202020204" pitchFamily="34" charset="0"/>
              </a:rPr>
            </a:br>
            <a:r>
              <a:rPr lang="el-GR" sz="3200" b="1" dirty="0">
                <a:latin typeface="Aptos Display" panose="020B0004020202020204" pitchFamily="34" charset="0"/>
              </a:rPr>
              <a:t>-Ο υπολογιστής ως δάσκαλος </a:t>
            </a:r>
            <a:br>
              <a:rPr lang="el-GR" sz="3200" b="1" dirty="0">
                <a:latin typeface="Aptos Display" panose="020B0004020202020204" pitchFamily="34" charset="0"/>
              </a:rPr>
            </a:br>
            <a:r>
              <a:rPr lang="el-GR" sz="3200" b="1" dirty="0">
                <a:latin typeface="Aptos Display" panose="020B0004020202020204" pitchFamily="34" charset="0"/>
              </a:rPr>
              <a:t>-Ο υπολογιστής ως μέσο μάθησης </a:t>
            </a:r>
          </a:p>
        </p:txBody>
      </p:sp>
      <p:sp>
        <p:nvSpPr>
          <p:cNvPr id="3" name="Υπότιτλος 2">
            <a:extLst>
              <a:ext uri="{FF2B5EF4-FFF2-40B4-BE49-F238E27FC236}">
                <a16:creationId xmlns:a16="http://schemas.microsoft.com/office/drawing/2014/main" id="{12F7EC5D-6744-F678-5CBB-D593BDB49421}"/>
              </a:ext>
            </a:extLst>
          </p:cNvPr>
          <p:cNvSpPr>
            <a:spLocks noGrp="1"/>
          </p:cNvSpPr>
          <p:nvPr>
            <p:ph type="subTitle" idx="1"/>
          </p:nvPr>
        </p:nvSpPr>
        <p:spPr>
          <a:xfrm>
            <a:off x="1643590" y="5102995"/>
            <a:ext cx="4404832" cy="1114925"/>
          </a:xfrm>
          <a:effectLst>
            <a:outerShdw blurRad="50800" dist="38100" dir="16200000" rotWithShape="0">
              <a:prstClr val="black">
                <a:alpha val="40000"/>
              </a:prstClr>
            </a:outerShdw>
          </a:effectLst>
        </p:spPr>
        <p:txBody>
          <a:bodyPr/>
          <a:lstStyle/>
          <a:p>
            <a:r>
              <a:rPr lang="el-GR" b="1" dirty="0">
                <a:latin typeface="Aptos Display" panose="020B0004020202020204" pitchFamily="34" charset="0"/>
              </a:rPr>
              <a:t>ΕΕΓΛΩ327: ΓΛΩΣΣΑ ΚΑΙ ΝΕΕΣ ΤΕΧΝΟΛΟΓΙΕΣ </a:t>
            </a:r>
          </a:p>
          <a:p>
            <a:r>
              <a:rPr lang="el-GR" b="1" dirty="0">
                <a:latin typeface="Aptos Display" panose="020B0004020202020204" pitchFamily="34" charset="0"/>
              </a:rPr>
              <a:t>Δρ. Κοσκινάς Κ. Εμμανουήλ </a:t>
            </a:r>
          </a:p>
          <a:p>
            <a:endParaRPr lang="el-GR" dirty="0"/>
          </a:p>
        </p:txBody>
      </p:sp>
    </p:spTree>
    <p:extLst>
      <p:ext uri="{BB962C8B-B14F-4D97-AF65-F5344CB8AC3E}">
        <p14:creationId xmlns:p14="http://schemas.microsoft.com/office/powerpoint/2010/main" val="1983912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3B2519-AF7F-8A8E-D394-571AC9672A72}"/>
              </a:ext>
            </a:extLst>
          </p:cNvPr>
          <p:cNvSpPr>
            <a:spLocks noGrp="1"/>
          </p:cNvSpPr>
          <p:nvPr>
            <p:ph type="title"/>
          </p:nvPr>
        </p:nvSpPr>
        <p:spPr>
          <a:xfrm>
            <a:off x="2338401" y="306333"/>
            <a:ext cx="8911687" cy="1280890"/>
          </a:xfrm>
        </p:spPr>
        <p:txBody>
          <a:bodyPr>
            <a:normAutofit fontScale="90000"/>
          </a:bodyPr>
          <a:lstStyle/>
          <a:p>
            <a:pPr algn="ct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Επισκόπηση Βασικών Θεωριών μάθησης και ΤΠΕ: γνωστική θεωρία μάθησης (</a:t>
            </a:r>
            <a:r>
              <a:rPr kumimoji="0" lang="en-US"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cognitive theory) (</a:t>
            </a: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Ι</a:t>
            </a:r>
            <a:r>
              <a:rPr kumimoji="0" lang="en-US"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I)</a:t>
            </a:r>
            <a:endParaRPr lang="el-GR" dirty="0"/>
          </a:p>
        </p:txBody>
      </p:sp>
      <p:sp>
        <p:nvSpPr>
          <p:cNvPr id="3" name="Θέση περιεχομένου 2">
            <a:extLst>
              <a:ext uri="{FF2B5EF4-FFF2-40B4-BE49-F238E27FC236}">
                <a16:creationId xmlns:a16="http://schemas.microsoft.com/office/drawing/2014/main" id="{7C3F5709-056B-CDC8-5F9C-32ABB924B53A}"/>
              </a:ext>
            </a:extLst>
          </p:cNvPr>
          <p:cNvSpPr>
            <a:spLocks noGrp="1"/>
          </p:cNvSpPr>
          <p:nvPr>
            <p:ph idx="1"/>
          </p:nvPr>
        </p:nvSpPr>
        <p:spPr/>
        <p:txBody>
          <a:bodyPr/>
          <a:lstStyle/>
          <a:p>
            <a:r>
              <a:rPr lang="el-GR" dirty="0"/>
              <a:t>Σημαντικό στοιχείο της γνωστικής θεωρίας είναι και η έννοια της αντιμετώπισης των προκλήσεων και των ασυνεπειών ως ευκαιριών για την εκμάθηση. Τα άτομα εξερευνούν, αντιμετωπίζουν δυσκολίες και προσαρμόζονται στις νέες εμπειρίες προκειμένου να επεκτείνουν τη γνώση τους.</a:t>
            </a:r>
          </a:p>
          <a:p>
            <a:r>
              <a:rPr lang="el-GR" dirty="0"/>
              <a:t>η Γνωστική Θεωρία Μάθησης, που επικεντρώνεται στην κατανόηση, τη μνήμη και την επίλυση προβλημάτων. Οι ΤΠΕ ενισχύουν την προσπάθεια για βελτίωση της γνωστικής ανάπτυξης μέσω εκπαιδευτικών λογισμικών που προάγουν την αναλυτική σκέψη και τη διαδραστική εμπειρία.</a:t>
            </a:r>
          </a:p>
        </p:txBody>
      </p:sp>
    </p:spTree>
    <p:extLst>
      <p:ext uri="{BB962C8B-B14F-4D97-AF65-F5344CB8AC3E}">
        <p14:creationId xmlns:p14="http://schemas.microsoft.com/office/powerpoint/2010/main" val="3647748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60A0B-DFE3-D476-3967-4813C0B464A9}"/>
              </a:ext>
            </a:extLst>
          </p:cNvPr>
          <p:cNvSpPr>
            <a:spLocks noGrp="1"/>
          </p:cNvSpPr>
          <p:nvPr>
            <p:ph type="title"/>
          </p:nvPr>
        </p:nvSpPr>
        <p:spPr/>
        <p:txBody>
          <a:bodyPr>
            <a:normAutofit fontScale="90000"/>
          </a:bodyPr>
          <a:lstStyle/>
          <a:p>
            <a:pPr algn="ct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Επισκόπηση Βασικών Θεωριών μάθησης και ΤΠΕ: θεωρία κατασκευής της γνώσης </a:t>
            </a:r>
            <a:r>
              <a:rPr kumimoji="0" lang="en-US"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(I)</a:t>
            </a:r>
            <a:endParaRPr lang="el-GR" dirty="0"/>
          </a:p>
        </p:txBody>
      </p:sp>
      <p:sp>
        <p:nvSpPr>
          <p:cNvPr id="3" name="Θέση περιεχομένου 2">
            <a:extLst>
              <a:ext uri="{FF2B5EF4-FFF2-40B4-BE49-F238E27FC236}">
                <a16:creationId xmlns:a16="http://schemas.microsoft.com/office/drawing/2014/main" id="{0BD4F227-9818-EE28-20AB-BE271D5A7792}"/>
              </a:ext>
            </a:extLst>
          </p:cNvPr>
          <p:cNvSpPr>
            <a:spLocks noGrp="1"/>
          </p:cNvSpPr>
          <p:nvPr>
            <p:ph idx="1"/>
          </p:nvPr>
        </p:nvSpPr>
        <p:spPr/>
        <p:txBody>
          <a:bodyPr>
            <a:normAutofit/>
          </a:bodyPr>
          <a:lstStyle/>
          <a:p>
            <a:r>
              <a:rPr lang="el-GR" dirty="0"/>
              <a:t>Η Θεωρία Κατασκευής της Γνώσης (</a:t>
            </a:r>
            <a:r>
              <a:rPr lang="el-GR" dirty="0" err="1"/>
              <a:t>Constructivism</a:t>
            </a:r>
            <a:r>
              <a:rPr lang="el-GR" dirty="0"/>
              <a:t>) αποτελεί μια προσέγγιση στη θεώρηση της μάθησης, που δίνει έμφαση στον ρόλο του μαθητή ως ενεργού δημιουργού της γνώσης του. Αυτή η θεωρία θεωρεί ότι η γνώση δεν περνά απλώς από το δάσκαλο στο μαθητή, αλλά κατασκευάζεται από τον ίδιο τον μαθητή μέσω των εμπειριών, των παρατηρήσεων και των αλληλεπιδράσεων με το περιβάλλον.</a:t>
            </a:r>
          </a:p>
          <a:p>
            <a:endParaRPr lang="el-GR" dirty="0"/>
          </a:p>
          <a:p>
            <a:r>
              <a:rPr lang="el-GR" dirty="0"/>
              <a:t>Κεντρικό στοιχείο της θεωρίας αυτής είναι η έννοια του ενεργού μαθητή, ο οποίος δεν είναι απλά δέκτης πληροφοριών αλλά ενεργός συμμετέχων στη διαδικασία μάθησης. Ο μαθητής κατασκευάζει τη γνώση του με το να συνδυάζει τις νέες πληροφορίες με τις προϋπάρχουσες του γνώσεις, δημιουργώντας ένα προσωπικό πλαίσιο κατανόησης.</a:t>
            </a:r>
          </a:p>
          <a:p>
            <a:endParaRPr lang="el-GR" dirty="0"/>
          </a:p>
        </p:txBody>
      </p:sp>
    </p:spTree>
    <p:extLst>
      <p:ext uri="{BB962C8B-B14F-4D97-AF65-F5344CB8AC3E}">
        <p14:creationId xmlns:p14="http://schemas.microsoft.com/office/powerpoint/2010/main" val="3937453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523380-7233-E6F7-4C92-9806EE9B8C32}"/>
              </a:ext>
            </a:extLst>
          </p:cNvPr>
          <p:cNvSpPr>
            <a:spLocks noGrp="1"/>
          </p:cNvSpPr>
          <p:nvPr>
            <p:ph type="title"/>
          </p:nvPr>
        </p:nvSpPr>
        <p:spPr/>
        <p:txBody>
          <a:bodyPr>
            <a:normAutofit fontScale="90000"/>
          </a:bodyPr>
          <a:lstStyle/>
          <a:p>
            <a:pPr algn="ct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Επισκόπηση Βασικών Θεωριών μάθησης και ΤΠΕ: θεωρία κατασκευής της γνώσης </a:t>
            </a:r>
            <a:r>
              <a:rPr kumimoji="0" lang="en-US"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(I</a:t>
            </a: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Ι</a:t>
            </a:r>
            <a:r>
              <a:rPr kumimoji="0" lang="en-US"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a:t>
            </a:r>
            <a:endParaRPr lang="el-GR" dirty="0"/>
          </a:p>
        </p:txBody>
      </p:sp>
      <p:sp>
        <p:nvSpPr>
          <p:cNvPr id="3" name="Θέση περιεχομένου 2">
            <a:extLst>
              <a:ext uri="{FF2B5EF4-FFF2-40B4-BE49-F238E27FC236}">
                <a16:creationId xmlns:a16="http://schemas.microsoft.com/office/drawing/2014/main" id="{B4DEF312-FC7F-9575-A32F-EF711D012EC4}"/>
              </a:ext>
            </a:extLst>
          </p:cNvPr>
          <p:cNvSpPr>
            <a:spLocks noGrp="1"/>
          </p:cNvSpPr>
          <p:nvPr>
            <p:ph idx="1"/>
          </p:nvPr>
        </p:nvSpPr>
        <p:spPr/>
        <p:txBody>
          <a:bodyPr/>
          <a:lstStyle/>
          <a:p>
            <a:r>
              <a:rPr lang="el-GR" dirty="0"/>
              <a:t>Η διαδικασία της μάθησης στη θεωρία κατασκευής της γνώσης είναι συχνά αντιληπτή ως ενεργητική, συμμετοχική και εξατομικευμένη. Οι μαθητές ενθαρρύνονται να λύνουν προβλήματα, να αναζητούν απαντήσεις, και να ανακαλύπτουν συνεχώς νέες πλευρές του κόσμου γύρω τους. Η διαδικασία αυτή είναι επίσης συνδεδεμένη με την έννοια της κριτικής σκέψης, καθώς οι μαθητές προκειμένου να κατασκευάσουν τη γνώση τους πρέπει να αξιολογούν, να συγκρίνουν και να επιλύουν προβλήματα.</a:t>
            </a:r>
          </a:p>
          <a:p>
            <a:r>
              <a:rPr lang="el-GR" dirty="0"/>
              <a:t>Η Θεωρία Κατασκευής Γνώσης εστιάζει στον τρόπο που οι μαθητές δημιουργούν ενεργά τη γνώση τους. Οι ΤΠΕ παρέχουν εργαλεία όπως τα πολυμέσα, τα εργαλεία δημιουργίας περιεχομένου και οι διαδικτυακές πλατφόρμες, που επιτρέπουν στους μαθητές να δημιουργούν περιεχόμενο και να μοιράζονται τις γνώσεις τους.</a:t>
            </a:r>
          </a:p>
        </p:txBody>
      </p:sp>
    </p:spTree>
    <p:extLst>
      <p:ext uri="{BB962C8B-B14F-4D97-AF65-F5344CB8AC3E}">
        <p14:creationId xmlns:p14="http://schemas.microsoft.com/office/powerpoint/2010/main" val="1104540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4412BF-C603-0FE2-1493-D520E4DED511}"/>
              </a:ext>
            </a:extLst>
          </p:cNvPr>
          <p:cNvSpPr>
            <a:spLocks noGrp="1"/>
          </p:cNvSpPr>
          <p:nvPr>
            <p:ph type="title"/>
          </p:nvPr>
        </p:nvSpPr>
        <p:spPr/>
        <p:txBody>
          <a:bodyPr>
            <a:normAutofit fontScale="90000"/>
          </a:bodyPr>
          <a:lstStyle/>
          <a:p>
            <a:pPr algn="ct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Επισκόπηση Βασικών Θεωριών μάθησης και ΤΠΕ: θεωρία παιγνίων (</a:t>
            </a:r>
            <a:r>
              <a:rPr kumimoji="0" lang="en-US"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game theory)(</a:t>
            </a: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Ι</a:t>
            </a:r>
            <a:r>
              <a:rPr kumimoji="0" lang="en-US"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a:t>
            </a:r>
            <a:endParaRPr lang="el-GR" dirty="0"/>
          </a:p>
        </p:txBody>
      </p:sp>
      <p:sp>
        <p:nvSpPr>
          <p:cNvPr id="3" name="Θέση περιεχομένου 2">
            <a:extLst>
              <a:ext uri="{FF2B5EF4-FFF2-40B4-BE49-F238E27FC236}">
                <a16:creationId xmlns:a16="http://schemas.microsoft.com/office/drawing/2014/main" id="{7FA5DBC4-C413-6A14-6699-D1AB4A07777E}"/>
              </a:ext>
            </a:extLst>
          </p:cNvPr>
          <p:cNvSpPr>
            <a:spLocks noGrp="1"/>
          </p:cNvSpPr>
          <p:nvPr>
            <p:ph idx="1"/>
          </p:nvPr>
        </p:nvSpPr>
        <p:spPr/>
        <p:txBody>
          <a:bodyPr>
            <a:normAutofit/>
          </a:bodyPr>
          <a:lstStyle/>
          <a:p>
            <a:r>
              <a:rPr lang="el-GR" dirty="0"/>
              <a:t>Στον τομέα της μάθησης, η θεωρία παιγνίων χρησιμοποιείται για να κατανοήσει πώς οι ανθρώπινοι παίκτες λαμβάνουν αποφάσεις σε ένα περιβάλλον που είναι πολύπλοκο και αβέβαιο. Μέσω μαθηματικών μοντέλων, η θεωρία παιγνίων αναλύει τις στρατηγικές επιλογές των παικτών και τις πιθανές επιπτώσεις των αποφάσεών τους.</a:t>
            </a:r>
          </a:p>
          <a:p>
            <a:endParaRPr lang="el-GR" dirty="0"/>
          </a:p>
          <a:p>
            <a:r>
              <a:rPr lang="el-GR" dirty="0"/>
              <a:t>Σε πλαίσια μάθησης, η θεωρία παιγνίων μπορεί να εφαρμοστεί για να κατανοήσει τον τρόπο με τον οποίο οι μαθητές ανταποκρίνονται σε κίνητρα, ανταμοιβές ή συνεργατικές καταστάσεις στο πλαίσιο ενός εκπαιδευτικού περιβάλλοντος. Αναλύει τις συνέπειες των επιλογών τους σε σχέση με τις επιλογές των συμμαθητών τους και πώς αυτές οι διαδικασίες επηρεάζουν την απόδοση και τη μάθηση.</a:t>
            </a:r>
          </a:p>
          <a:p>
            <a:endParaRPr lang="el-GR" dirty="0"/>
          </a:p>
        </p:txBody>
      </p:sp>
    </p:spTree>
    <p:extLst>
      <p:ext uri="{BB962C8B-B14F-4D97-AF65-F5344CB8AC3E}">
        <p14:creationId xmlns:p14="http://schemas.microsoft.com/office/powerpoint/2010/main" val="3142802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8BC94C-DC1F-BC79-4B86-DD782F146D44}"/>
              </a:ext>
            </a:extLst>
          </p:cNvPr>
          <p:cNvSpPr>
            <a:spLocks noGrp="1"/>
          </p:cNvSpPr>
          <p:nvPr>
            <p:ph type="title"/>
          </p:nvPr>
        </p:nvSpPr>
        <p:spPr/>
        <p:txBody>
          <a:bodyPr>
            <a:normAutofit fontScale="90000"/>
          </a:bodyPr>
          <a:lstStyle/>
          <a:p>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Επισκόπηση Βασικών Θεωριών μάθησης και ΤΠΕ: θεωρία παιγνίων (</a:t>
            </a:r>
            <a:r>
              <a:rPr kumimoji="0" lang="en-US"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game theory)(I</a:t>
            </a: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Ι</a:t>
            </a:r>
            <a:r>
              <a:rPr kumimoji="0" lang="en-US"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a:t>
            </a:r>
            <a:endParaRPr lang="el-GR" dirty="0"/>
          </a:p>
        </p:txBody>
      </p:sp>
      <p:sp>
        <p:nvSpPr>
          <p:cNvPr id="3" name="Θέση περιεχομένου 2">
            <a:extLst>
              <a:ext uri="{FF2B5EF4-FFF2-40B4-BE49-F238E27FC236}">
                <a16:creationId xmlns:a16="http://schemas.microsoft.com/office/drawing/2014/main" id="{EF03343A-46CA-1EDE-E4A0-9EB9035E352C}"/>
              </a:ext>
            </a:extLst>
          </p:cNvPr>
          <p:cNvSpPr>
            <a:spLocks noGrp="1"/>
          </p:cNvSpPr>
          <p:nvPr>
            <p:ph idx="1"/>
          </p:nvPr>
        </p:nvSpPr>
        <p:spPr/>
        <p:txBody>
          <a:bodyPr/>
          <a:lstStyle/>
          <a:p>
            <a:r>
              <a:rPr lang="el-GR" dirty="0"/>
              <a:t>Η θεωρία παιγνίων στη μάθηση προσφέρει ένα εργαλείο για την κατανόηση της δυναμικής των αλληλεπιδράσεων μεταξύ των μαθητών, τους βοηθά να προβλέπουν τις επιπτώσεις των επιλογών τους και να αναπτύσσουν στρατηγικές που ενισχύουν τη μαθησιακή διαδικασία.</a:t>
            </a:r>
          </a:p>
          <a:p>
            <a:r>
              <a:rPr lang="el-GR" dirty="0"/>
              <a:t>Η Θεωρία Παιγνίων συνδυάζει το παιχνίδι και την εκπαίδευση για την ενίσχυση της μάθησης. Τα εκπαιδευτικά παιχνίδια και οι </a:t>
            </a:r>
            <a:r>
              <a:rPr lang="el-GR" dirty="0" err="1"/>
              <a:t>διαδραστικές</a:t>
            </a:r>
            <a:r>
              <a:rPr lang="el-GR" dirty="0"/>
              <a:t> προσομοιώσεις μέσω των ΤΠΕ προσφέρουν μια προσεγγιστική και ενδιαφέρουσα εμπειρία μάθησης, παρέχοντας συγχρόνως σημαντικές δεξιότητες και γνώσεις.</a:t>
            </a:r>
          </a:p>
        </p:txBody>
      </p:sp>
    </p:spTree>
    <p:extLst>
      <p:ext uri="{BB962C8B-B14F-4D97-AF65-F5344CB8AC3E}">
        <p14:creationId xmlns:p14="http://schemas.microsoft.com/office/powerpoint/2010/main" val="1409416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AE16BE-D337-C5D1-36B5-337AAF8C4019}"/>
              </a:ext>
            </a:extLst>
          </p:cNvPr>
          <p:cNvSpPr>
            <a:spLocks noGrp="1"/>
          </p:cNvSpPr>
          <p:nvPr>
            <p:ph type="title"/>
          </p:nvPr>
        </p:nvSpPr>
        <p:spPr/>
        <p:txBody>
          <a:bodyPr>
            <a:normAutofit fontScale="90000"/>
          </a:bodyPr>
          <a:lstStyle/>
          <a:p>
            <a:pPr algn="ct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Επισκόπηση Βασικών Θεωριών μάθησης και ΤΠΕ: </a:t>
            </a:r>
            <a:r>
              <a:rPr lang="el-GR" b="1" dirty="0">
                <a:solidFill>
                  <a:prstClr val="black">
                    <a:lumMod val="85000"/>
                    <a:lumOff val="15000"/>
                  </a:prstClr>
                </a:solidFill>
                <a:effectLst>
                  <a:outerShdw blurRad="38100" dist="38100" dir="2700000" algn="tl">
                    <a:srgbClr val="000000">
                      <a:alpha val="43137"/>
                    </a:srgbClr>
                  </a:outerShdw>
                </a:effectLst>
                <a:latin typeface="Century Gothic" panose="020B0502020202020204"/>
              </a:rPr>
              <a:t>πολυπολιτισμική θεωρία μάθησης (Ι)</a:t>
            </a:r>
            <a:endParaRPr lang="el-GR" dirty="0"/>
          </a:p>
        </p:txBody>
      </p:sp>
      <p:sp>
        <p:nvSpPr>
          <p:cNvPr id="3" name="Θέση περιεχομένου 2">
            <a:extLst>
              <a:ext uri="{FF2B5EF4-FFF2-40B4-BE49-F238E27FC236}">
                <a16:creationId xmlns:a16="http://schemas.microsoft.com/office/drawing/2014/main" id="{F8F34E80-8526-AA86-4004-BA869A535235}"/>
              </a:ext>
            </a:extLst>
          </p:cNvPr>
          <p:cNvSpPr>
            <a:spLocks noGrp="1"/>
          </p:cNvSpPr>
          <p:nvPr>
            <p:ph idx="1"/>
          </p:nvPr>
        </p:nvSpPr>
        <p:spPr/>
        <p:txBody>
          <a:bodyPr/>
          <a:lstStyle/>
          <a:p>
            <a:r>
              <a:rPr lang="el-GR" dirty="0"/>
              <a:t>Η πολυπολιτισμική θεωρία μάθησης επικεντρώνεται στην αναγνώριση, την αξιολόγηση και την αξιοποίηση των διαφορετικών πολιτισμικών προσεγγίσεων στην εκπαίδευση. Αυτή η θεωρία αντιλαμβάνεται τον πολυπολιτισμικό χαρακτήρα της κοινωνίας και θέτει ως στόχο την ενίσχυση της ισότητας και της δικαιοσύνης στον τομέα της εκπαίδευσης.</a:t>
            </a:r>
          </a:p>
          <a:p>
            <a:endParaRPr lang="el-GR" dirty="0"/>
          </a:p>
          <a:p>
            <a:r>
              <a:rPr lang="el-GR" dirty="0"/>
              <a:t>Κεντρική έννοια στην πολυπολιτισμική θεωρία είναι ο σεβασμός και η αποδοχή της ποικιλομορφίας πολιτισμών και γλωσσών, προωθώντας τον σεβασμό των διαφορετικών προσεγγίσεων προς τη μάθηση. Αναγνωρίζει τον πλούτο που προκύπτει από τη διαφορετική προέλευση, τα πολιτιστικά χαρακτηριστικά και τις προσωπικές εμπειρίες των μαθητών.</a:t>
            </a:r>
          </a:p>
        </p:txBody>
      </p:sp>
    </p:spTree>
    <p:extLst>
      <p:ext uri="{BB962C8B-B14F-4D97-AF65-F5344CB8AC3E}">
        <p14:creationId xmlns:p14="http://schemas.microsoft.com/office/powerpoint/2010/main" val="204965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6C1F5B-CF57-57DA-F45B-1060873C2585}"/>
              </a:ext>
            </a:extLst>
          </p:cNvPr>
          <p:cNvSpPr>
            <a:spLocks noGrp="1"/>
          </p:cNvSpPr>
          <p:nvPr>
            <p:ph type="title"/>
          </p:nvPr>
        </p:nvSpPr>
        <p:spPr/>
        <p:txBody>
          <a:bodyPr>
            <a:normAutofit fontScale="90000"/>
          </a:bodyPr>
          <a:lstStyle/>
          <a:p>
            <a:pPr algn="ct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Επισκόπηση Βασικών Θεωριών μάθησης και ΤΠΕ: </a:t>
            </a:r>
            <a:r>
              <a:rPr lang="el-GR" b="1" dirty="0">
                <a:solidFill>
                  <a:prstClr val="black">
                    <a:lumMod val="85000"/>
                    <a:lumOff val="15000"/>
                  </a:prstClr>
                </a:solidFill>
                <a:effectLst>
                  <a:outerShdw blurRad="38100" dist="38100" dir="2700000" algn="tl">
                    <a:srgbClr val="000000">
                      <a:alpha val="43137"/>
                    </a:srgbClr>
                  </a:outerShdw>
                </a:effectLst>
                <a:latin typeface="Century Gothic" panose="020B0502020202020204"/>
              </a:rPr>
              <a:t>πολυπολιτισμική θεωρία μάθησης (Ι()</a:t>
            </a:r>
            <a:endParaRPr lang="el-GR" dirty="0"/>
          </a:p>
        </p:txBody>
      </p:sp>
      <p:sp>
        <p:nvSpPr>
          <p:cNvPr id="3" name="Θέση περιεχομένου 2">
            <a:extLst>
              <a:ext uri="{FF2B5EF4-FFF2-40B4-BE49-F238E27FC236}">
                <a16:creationId xmlns:a16="http://schemas.microsoft.com/office/drawing/2014/main" id="{BBAF4CDA-6874-6092-049D-0248FBFB1E86}"/>
              </a:ext>
            </a:extLst>
          </p:cNvPr>
          <p:cNvSpPr>
            <a:spLocks noGrp="1"/>
          </p:cNvSpPr>
          <p:nvPr>
            <p:ph idx="1"/>
          </p:nvPr>
        </p:nvSpPr>
        <p:spPr/>
        <p:txBody>
          <a:bodyPr/>
          <a:lstStyle/>
          <a:p>
            <a:r>
              <a:rPr lang="el-GR" dirty="0"/>
              <a:t>Στην πράξη, η πολυπολιτισμική θεωρία μάθησης ενισχύει τη διδασκαλία και τη μάθηση με την ενσωμάτωση διάφορων πολιτισμικών προοπτικών στο εκπαιδευτικό περιβάλλον. Αναζητά </a:t>
            </a:r>
            <a:r>
              <a:rPr lang="el-GR" dirty="0" err="1"/>
              <a:t>ποικιλομορφικές</a:t>
            </a:r>
            <a:r>
              <a:rPr lang="el-GR" dirty="0"/>
              <a:t> μεθόδους διδασκαλίας που αντανακλούν τις ανάγκες και τις προτεραιότητες των διάφορων ομάδων μαθητών. Επιπλέον, υπογραμμίζει τη σημασία της ενδυνάμωσης των μαθητών, προωθώντας τη συμμετοχή τους στη μάθηση και αναγνωρίζοντας τον πολυπολιτισμικό τους πλούτο.</a:t>
            </a:r>
          </a:p>
          <a:p>
            <a:r>
              <a:rPr lang="el-GR" dirty="0"/>
              <a:t>Η πολυπολιτισμική Θεωρία Μάθησης αναδεικνύεται ως σημαντική, καθώς οι ΤΠΕ επιτρέπουν την πρόσβαση σε ποικίλα εκπαιδευτικά υλικά και πολυμέσα από διάφορες πολιτιστικές προοπτικές. Η ποικιλομορφία των πληροφοριών που παρέχονται διευρύνει τον πολιτισμικό ορίζοντα των μαθητών και ενισχύει τον πολυπολιτισμικό διάλογο.</a:t>
            </a:r>
          </a:p>
        </p:txBody>
      </p:sp>
    </p:spTree>
    <p:extLst>
      <p:ext uri="{BB962C8B-B14F-4D97-AF65-F5344CB8AC3E}">
        <p14:creationId xmlns:p14="http://schemas.microsoft.com/office/powerpoint/2010/main" val="3736670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9741F7-B72A-54BB-5902-23F50748F019}"/>
              </a:ext>
            </a:extLst>
          </p:cNvPr>
          <p:cNvSpPr>
            <a:spLocks noGrp="1"/>
          </p:cNvSpPr>
          <p:nvPr>
            <p:ph type="title"/>
          </p:nvPr>
        </p:nvSpPr>
        <p:spPr/>
        <p:txBody>
          <a:bodyPr>
            <a:normAutofit fontScale="90000"/>
          </a:bodyPr>
          <a:lstStyle/>
          <a:p>
            <a:pPr algn="ct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Επισκόπηση Βασικών Θεωριών μάθησης και ΤΠΕ: </a:t>
            </a:r>
            <a:r>
              <a:rPr lang="el-GR" b="1" dirty="0">
                <a:solidFill>
                  <a:prstClr val="black">
                    <a:lumMod val="85000"/>
                    <a:lumOff val="15000"/>
                  </a:prstClr>
                </a:solidFill>
                <a:effectLst>
                  <a:outerShdw blurRad="38100" dist="38100" dir="2700000" algn="tl">
                    <a:srgbClr val="000000">
                      <a:alpha val="43137"/>
                    </a:srgbClr>
                  </a:outerShdw>
                </a:effectLst>
                <a:latin typeface="Century Gothic" panose="020B0502020202020204"/>
              </a:rPr>
              <a:t>Κοινωνική Ανακατασκευή της Πραγματικότητας (Ι)</a:t>
            </a:r>
            <a:endParaRPr lang="el-GR" dirty="0"/>
          </a:p>
        </p:txBody>
      </p:sp>
      <p:sp>
        <p:nvSpPr>
          <p:cNvPr id="3" name="Θέση περιεχομένου 2">
            <a:extLst>
              <a:ext uri="{FF2B5EF4-FFF2-40B4-BE49-F238E27FC236}">
                <a16:creationId xmlns:a16="http://schemas.microsoft.com/office/drawing/2014/main" id="{CE19FB77-CC17-660A-E3DD-1AE12F641853}"/>
              </a:ext>
            </a:extLst>
          </p:cNvPr>
          <p:cNvSpPr>
            <a:spLocks noGrp="1"/>
          </p:cNvSpPr>
          <p:nvPr>
            <p:ph idx="1"/>
          </p:nvPr>
        </p:nvSpPr>
        <p:spPr/>
        <p:txBody>
          <a:bodyPr>
            <a:normAutofit fontScale="85000" lnSpcReduction="10000"/>
          </a:bodyPr>
          <a:lstStyle/>
          <a:p>
            <a:r>
              <a:rPr lang="el-GR" dirty="0"/>
              <a:t>Η Θεωρία της Κοινωνικής Ανακατασκευής της Πραγματικότητας (Social </a:t>
            </a:r>
            <a:r>
              <a:rPr lang="el-GR" dirty="0" err="1"/>
              <a:t>Constructionism</a:t>
            </a:r>
            <a:r>
              <a:rPr lang="el-GR" dirty="0"/>
              <a:t>) αντιλαμβάνεται τη μάθηση ως ένα κοινωνικό και πολιτισμικό φαινόμενο, στο οποίο οι άνθρωποι κατασκευάζουν τη γνώση τους μέσα από τις αλληλεπιδράσεις τους με το περιβάλλον και τους άλλους ανθρώπους.</a:t>
            </a:r>
          </a:p>
          <a:p>
            <a:endParaRPr lang="el-GR" dirty="0"/>
          </a:p>
          <a:p>
            <a:r>
              <a:rPr lang="el-GR" dirty="0"/>
              <a:t>Σύμφωνα με αυτήν τη θεωρία, η πραγματικότητα δεν είναι αντικειμενική ή προκαθορισμένη, αλλά κατασκευάζεται κοινωνικά μέσα από τις κοινωνικές συναλλαγές και τις γλωσσικές συμφωνίες. Οι άνθρωποι δημιουργούν νόημα και κατανόηση μέσα από τον διάλογο, τη συζήτηση, και τη συνεργασία με άλλους στο πλαίσιο της κοινωνίας τους.</a:t>
            </a:r>
          </a:p>
          <a:p>
            <a:endParaRPr lang="el-GR" dirty="0"/>
          </a:p>
          <a:p>
            <a:r>
              <a:rPr lang="el-GR" dirty="0"/>
              <a:t>Στην πράξη, η θεωρία αυτή αναδεικνύει τη σημασία του κοινωνικού πλαισίου στη διαμόρφωση της αντίληψης και της κατανόησης των μαθητών. Επισημαίνει πώς οι πολιτισμικές, κοινωνικές και ιστορικές συμπεριφορές παίζουν καθοριστικό ρόλο στον τρόπο με τον οποίο αντιλαμβανόμαστε τον κόσμο και αποκτούμε γνώση.</a:t>
            </a:r>
          </a:p>
        </p:txBody>
      </p:sp>
    </p:spTree>
    <p:extLst>
      <p:ext uri="{BB962C8B-B14F-4D97-AF65-F5344CB8AC3E}">
        <p14:creationId xmlns:p14="http://schemas.microsoft.com/office/powerpoint/2010/main" val="2587598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2EE79C-2EBF-DDE6-69FB-2A23A47D1EE2}"/>
              </a:ext>
            </a:extLst>
          </p:cNvPr>
          <p:cNvSpPr>
            <a:spLocks noGrp="1"/>
          </p:cNvSpPr>
          <p:nvPr>
            <p:ph type="title"/>
          </p:nvPr>
        </p:nvSpPr>
        <p:spPr/>
        <p:txBody>
          <a:bodyPr>
            <a:normAutofit fontScale="90000"/>
          </a:bodyPr>
          <a:lstStyle/>
          <a:p>
            <a:pPr algn="ct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Επισκόπηση Βασικών Θεωριών μάθησης και ΤΠΕ: </a:t>
            </a:r>
            <a:r>
              <a:rPr lang="el-GR" b="1" dirty="0">
                <a:solidFill>
                  <a:prstClr val="black">
                    <a:lumMod val="85000"/>
                    <a:lumOff val="15000"/>
                  </a:prstClr>
                </a:solidFill>
                <a:effectLst>
                  <a:outerShdw blurRad="38100" dist="38100" dir="2700000" algn="tl">
                    <a:srgbClr val="000000">
                      <a:alpha val="43137"/>
                    </a:srgbClr>
                  </a:outerShdw>
                </a:effectLst>
                <a:latin typeface="Century Gothic" panose="020B0502020202020204"/>
              </a:rPr>
              <a:t>Κοινωνική Ανακατασκευή της Πραγματικότητας (ΙΙ)</a:t>
            </a:r>
            <a:endParaRPr lang="el-GR" dirty="0"/>
          </a:p>
        </p:txBody>
      </p:sp>
      <p:sp>
        <p:nvSpPr>
          <p:cNvPr id="3" name="Θέση περιεχομένου 2">
            <a:extLst>
              <a:ext uri="{FF2B5EF4-FFF2-40B4-BE49-F238E27FC236}">
                <a16:creationId xmlns:a16="http://schemas.microsoft.com/office/drawing/2014/main" id="{D07ECB79-80B7-53AD-39A5-134F9B65C8FE}"/>
              </a:ext>
            </a:extLst>
          </p:cNvPr>
          <p:cNvSpPr>
            <a:spLocks noGrp="1"/>
          </p:cNvSpPr>
          <p:nvPr>
            <p:ph idx="1"/>
          </p:nvPr>
        </p:nvSpPr>
        <p:spPr>
          <a:xfrm>
            <a:off x="2592925" y="2633220"/>
            <a:ext cx="8915400" cy="3777622"/>
          </a:xfrm>
        </p:spPr>
        <p:txBody>
          <a:bodyPr/>
          <a:lstStyle/>
          <a:p>
            <a:r>
              <a:rPr lang="el-GR" dirty="0"/>
              <a:t>Στην πράξη, η θεωρία αυτή αναδεικνύει τη σημασία του κοινωνικού πλαισίου στη διαμόρφωση της αντίληψης και της κατανόησης των μαθητών. Επισημαίνει πώς οι πολιτισμικές, κοινωνικές και ιστορικές συμπεριφορές παίζουν καθοριστικό ρόλο στον τρόπο με τον οποίο αντιλαμβανόμαστε τον κόσμο και αποκτούμε γνώση.</a:t>
            </a:r>
          </a:p>
          <a:p>
            <a:r>
              <a:rPr lang="el-GR" dirty="0"/>
              <a:t>Οι ΤΠΕ συμβάλλουν στη δημιουργία εικονικών περιβαλλόντων, όπως η εικονική πραγματικότητα, που επιτρέπουν τη διακριτική προσέγγιση των πραγμάτων και προσφέρουν πρωτόγνωρες εμπειρίες μάθησης.</a:t>
            </a:r>
          </a:p>
        </p:txBody>
      </p:sp>
    </p:spTree>
    <p:extLst>
      <p:ext uri="{BB962C8B-B14F-4D97-AF65-F5344CB8AC3E}">
        <p14:creationId xmlns:p14="http://schemas.microsoft.com/office/powerpoint/2010/main" val="297174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5A6E7B-29FB-3145-0E4F-C025379C430D}"/>
              </a:ext>
            </a:extLst>
          </p:cNvPr>
          <p:cNvSpPr>
            <a:spLocks noGrp="1"/>
          </p:cNvSpPr>
          <p:nvPr>
            <p:ph type="title"/>
          </p:nvPr>
        </p:nvSpPr>
        <p:spPr/>
        <p:txBody>
          <a:bodyPr>
            <a:normAutofit fontScale="90000"/>
          </a:bodyPr>
          <a:lstStyle/>
          <a:p>
            <a:pPr algn="ct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Επισκόπηση Βασικών Θεωριών μάθησης και ΤΠΕ: </a:t>
            </a:r>
            <a:r>
              <a:rPr lang="en-US" b="1" dirty="0">
                <a:solidFill>
                  <a:prstClr val="black">
                    <a:lumMod val="85000"/>
                    <a:lumOff val="15000"/>
                  </a:prstClr>
                </a:solidFill>
                <a:effectLst>
                  <a:outerShdw blurRad="38100" dist="38100" dir="2700000" algn="tl">
                    <a:srgbClr val="000000">
                      <a:alpha val="43137"/>
                    </a:srgbClr>
                  </a:outerShdw>
                </a:effectLst>
                <a:latin typeface="Century Gothic" panose="020B0502020202020204"/>
              </a:rPr>
              <a:t>Authentic Activity Theory</a:t>
            </a:r>
            <a:r>
              <a:rPr lang="el-GR" b="1" dirty="0">
                <a:solidFill>
                  <a:prstClr val="black">
                    <a:lumMod val="85000"/>
                    <a:lumOff val="15000"/>
                  </a:prstClr>
                </a:solidFill>
                <a:effectLst>
                  <a:outerShdw blurRad="38100" dist="38100" dir="2700000" algn="tl">
                    <a:srgbClr val="000000">
                      <a:alpha val="43137"/>
                    </a:srgbClr>
                  </a:outerShdw>
                </a:effectLst>
                <a:latin typeface="Century Gothic" panose="020B0502020202020204"/>
              </a:rPr>
              <a:t>(Ι)</a:t>
            </a:r>
            <a:endParaRPr lang="el-GR" dirty="0"/>
          </a:p>
        </p:txBody>
      </p:sp>
      <p:sp>
        <p:nvSpPr>
          <p:cNvPr id="3" name="Θέση περιεχομένου 2">
            <a:extLst>
              <a:ext uri="{FF2B5EF4-FFF2-40B4-BE49-F238E27FC236}">
                <a16:creationId xmlns:a16="http://schemas.microsoft.com/office/drawing/2014/main" id="{0C4BFD09-3FD7-96E9-10E4-67CB0D43C5AC}"/>
              </a:ext>
            </a:extLst>
          </p:cNvPr>
          <p:cNvSpPr>
            <a:spLocks noGrp="1"/>
          </p:cNvSpPr>
          <p:nvPr>
            <p:ph idx="1"/>
          </p:nvPr>
        </p:nvSpPr>
        <p:spPr/>
        <p:txBody>
          <a:bodyPr>
            <a:normAutofit/>
          </a:bodyPr>
          <a:lstStyle/>
          <a:p>
            <a:r>
              <a:rPr lang="el-GR" dirty="0"/>
              <a:t>Η Θεωρία της Αυθεντικής Δραστηριότητας (</a:t>
            </a:r>
            <a:r>
              <a:rPr lang="el-GR" dirty="0" err="1"/>
              <a:t>Authentic</a:t>
            </a:r>
            <a:r>
              <a:rPr lang="el-GR" dirty="0"/>
              <a:t> </a:t>
            </a:r>
            <a:r>
              <a:rPr lang="el-GR" dirty="0" err="1"/>
              <a:t>Activity</a:t>
            </a:r>
            <a:r>
              <a:rPr lang="el-GR" dirty="0"/>
              <a:t> </a:t>
            </a:r>
            <a:r>
              <a:rPr lang="el-GR" dirty="0" err="1"/>
              <a:t>Theory</a:t>
            </a:r>
            <a:r>
              <a:rPr lang="el-GR" dirty="0"/>
              <a:t>) αποτελεί μια προσέγγιση στη μάθηση που δίνει έμφαση στην εφαρμογή των γνώσεων σε πραγματικές και αυθεντικές καταστάσεις. Αυτή η θεωρία θεωρεί ότι η μάθηση γίνεται πιο αποτελεσματική όταν οι μαθητές ασχολούνται με πραγματικές προκλήσεις και δραστηριότητες που αντανακλούν τον πραγματικό κόσμο.</a:t>
            </a:r>
          </a:p>
          <a:p>
            <a:endParaRPr lang="el-GR" dirty="0"/>
          </a:p>
          <a:p>
            <a:r>
              <a:rPr lang="el-GR" dirty="0"/>
              <a:t>Στην πράξη, η θεωρία αυτή προτείνει να ενσωματώνονται στη διδασκαλία προβλήματα και καταστάσεις που απαιτούν εφαρμογή γνώσεων, λύση προβλημάτων και συνεργασία μεταξύ των μαθητών. Σε αυτό το πλαίσιο, η μάθηση δεν είναι απλά αφομοίωση πληροφοριών, αλλά ενσωμάτωση γνώσεων μέσω πρακτικής εφαρμογής.</a:t>
            </a:r>
          </a:p>
          <a:p>
            <a:endParaRPr lang="el-GR" dirty="0"/>
          </a:p>
        </p:txBody>
      </p:sp>
    </p:spTree>
    <p:extLst>
      <p:ext uri="{BB962C8B-B14F-4D97-AF65-F5344CB8AC3E}">
        <p14:creationId xmlns:p14="http://schemas.microsoft.com/office/powerpoint/2010/main" val="2092815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C15FCE-243C-1116-5983-DB6E28DD62AF}"/>
              </a:ext>
            </a:extLst>
          </p:cNvPr>
          <p:cNvSpPr>
            <a:spLocks noGrp="1"/>
          </p:cNvSpPr>
          <p:nvPr>
            <p:ph type="title"/>
          </p:nvPr>
        </p:nvSpPr>
        <p:spPr>
          <a:xfrm>
            <a:off x="2592925" y="624110"/>
            <a:ext cx="8540131" cy="601375"/>
          </a:xfrm>
        </p:spPr>
        <p:txBody>
          <a:bodyPr>
            <a:normAutofit fontScale="90000"/>
          </a:bodyPr>
          <a:lstStyle/>
          <a:p>
            <a:pPr algn="ctr"/>
            <a:r>
              <a:rPr lang="el-GR" b="1" dirty="0">
                <a:effectLst>
                  <a:outerShdw blurRad="38100" dist="38100" dir="2700000" algn="tl">
                    <a:srgbClr val="000000">
                      <a:alpha val="43137"/>
                    </a:srgbClr>
                  </a:outerShdw>
                </a:effectLst>
              </a:rPr>
              <a:t>Βασικές Έννοιες χρήσης ΤΠΕ </a:t>
            </a:r>
          </a:p>
        </p:txBody>
      </p:sp>
      <p:sp>
        <p:nvSpPr>
          <p:cNvPr id="3" name="Θέση περιεχομένου 2">
            <a:extLst>
              <a:ext uri="{FF2B5EF4-FFF2-40B4-BE49-F238E27FC236}">
                <a16:creationId xmlns:a16="http://schemas.microsoft.com/office/drawing/2014/main" id="{41339D43-7C05-4084-BD79-47FA7175E2B9}"/>
              </a:ext>
            </a:extLst>
          </p:cNvPr>
          <p:cNvSpPr>
            <a:spLocks noGrp="1"/>
          </p:cNvSpPr>
          <p:nvPr>
            <p:ph idx="1"/>
          </p:nvPr>
        </p:nvSpPr>
        <p:spPr/>
        <p:txBody>
          <a:bodyPr>
            <a:noAutofit/>
          </a:bodyPr>
          <a:lstStyle/>
          <a:p>
            <a:pPr>
              <a:buFont typeface="+mj-lt"/>
              <a:buAutoNum type="arabicPeriod"/>
            </a:pPr>
            <a:r>
              <a:rPr lang="el-GR" sz="2400" dirty="0"/>
              <a:t>Δεδομένο = αποτύπωση της πραγματικότητας </a:t>
            </a:r>
          </a:p>
          <a:p>
            <a:pPr>
              <a:buFont typeface="+mj-lt"/>
              <a:buAutoNum type="arabicPeriod"/>
            </a:pPr>
            <a:r>
              <a:rPr lang="el-GR" sz="2400" dirty="0"/>
              <a:t>Πληροφορία = διαδικασία μετάδοσης ενός δεδομένου </a:t>
            </a:r>
          </a:p>
          <a:p>
            <a:pPr>
              <a:buFont typeface="+mj-lt"/>
              <a:buAutoNum type="arabicPeriod"/>
            </a:pPr>
            <a:r>
              <a:rPr lang="el-GR" sz="2400" dirty="0"/>
              <a:t>Γνώση = ολοκληρωμένη πληροφόρηση σχετικά με ένα ζήτημα (α), αποτύπωση των δυναμικών σχέσεων που προκύπτουν μεταξύ των δεδομένων (β) και εφαρμογή των συμπερασμάτων (γ)</a:t>
            </a:r>
          </a:p>
          <a:p>
            <a:pPr>
              <a:buFont typeface="+mj-lt"/>
              <a:buAutoNum type="arabicPeriod"/>
            </a:pPr>
            <a:r>
              <a:rPr lang="el-GR" sz="2400" dirty="0"/>
              <a:t>Διδασκαλία = μετάδοση γνώσεων </a:t>
            </a:r>
          </a:p>
          <a:p>
            <a:pPr>
              <a:buFont typeface="+mj-lt"/>
              <a:buAutoNum type="arabicPeriod"/>
            </a:pPr>
            <a:r>
              <a:rPr lang="el-GR" sz="2400" dirty="0"/>
              <a:t>Παιδεία = διδασκαλία και μετάδοση αρχών, αξιών και ιδανικών </a:t>
            </a:r>
          </a:p>
        </p:txBody>
      </p:sp>
    </p:spTree>
    <p:extLst>
      <p:ext uri="{BB962C8B-B14F-4D97-AF65-F5344CB8AC3E}">
        <p14:creationId xmlns:p14="http://schemas.microsoft.com/office/powerpoint/2010/main" val="4025099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93DAF3-89CA-0674-CF19-4078EF5F9749}"/>
              </a:ext>
            </a:extLst>
          </p:cNvPr>
          <p:cNvSpPr>
            <a:spLocks noGrp="1"/>
          </p:cNvSpPr>
          <p:nvPr>
            <p:ph type="title"/>
          </p:nvPr>
        </p:nvSpPr>
        <p:spPr/>
        <p:txBody>
          <a:bodyPr>
            <a:normAutofit fontScale="90000"/>
          </a:bodyPr>
          <a:lstStyle/>
          <a:p>
            <a:pPr algn="ct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Επισκόπηση Βασικών Θεωριών μάθησης και ΤΠΕ: </a:t>
            </a:r>
            <a:r>
              <a:rPr lang="en-US" b="1" dirty="0">
                <a:solidFill>
                  <a:prstClr val="black">
                    <a:lumMod val="85000"/>
                    <a:lumOff val="15000"/>
                  </a:prstClr>
                </a:solidFill>
                <a:effectLst>
                  <a:outerShdw blurRad="38100" dist="38100" dir="2700000" algn="tl">
                    <a:srgbClr val="000000">
                      <a:alpha val="43137"/>
                    </a:srgbClr>
                  </a:outerShdw>
                </a:effectLst>
                <a:latin typeface="Century Gothic" panose="020B0502020202020204"/>
              </a:rPr>
              <a:t>Authentic Activity Theory</a:t>
            </a:r>
            <a:r>
              <a:rPr lang="el-GR" b="1" dirty="0">
                <a:solidFill>
                  <a:prstClr val="black">
                    <a:lumMod val="85000"/>
                    <a:lumOff val="15000"/>
                  </a:prstClr>
                </a:solidFill>
                <a:effectLst>
                  <a:outerShdw blurRad="38100" dist="38100" dir="2700000" algn="tl">
                    <a:srgbClr val="000000">
                      <a:alpha val="43137"/>
                    </a:srgbClr>
                  </a:outerShdw>
                </a:effectLst>
                <a:latin typeface="Century Gothic" panose="020B0502020202020204"/>
              </a:rPr>
              <a:t>(</a:t>
            </a:r>
            <a:r>
              <a:rPr lang="en-US" b="1" dirty="0">
                <a:solidFill>
                  <a:prstClr val="black">
                    <a:lumMod val="85000"/>
                    <a:lumOff val="15000"/>
                  </a:prstClr>
                </a:solidFill>
                <a:effectLst>
                  <a:outerShdw blurRad="38100" dist="38100" dir="2700000" algn="tl">
                    <a:srgbClr val="000000">
                      <a:alpha val="43137"/>
                    </a:srgbClr>
                  </a:outerShdw>
                </a:effectLst>
                <a:latin typeface="Century Gothic" panose="020B0502020202020204"/>
              </a:rPr>
              <a:t>I</a:t>
            </a:r>
            <a:r>
              <a:rPr lang="el-GR" b="1" dirty="0">
                <a:solidFill>
                  <a:prstClr val="black">
                    <a:lumMod val="85000"/>
                    <a:lumOff val="15000"/>
                  </a:prstClr>
                </a:solidFill>
                <a:effectLst>
                  <a:outerShdw blurRad="38100" dist="38100" dir="2700000" algn="tl">
                    <a:srgbClr val="000000">
                      <a:alpha val="43137"/>
                    </a:srgbClr>
                  </a:outerShdw>
                </a:effectLst>
                <a:latin typeface="Century Gothic" panose="020B0502020202020204"/>
              </a:rPr>
              <a:t>Ι)</a:t>
            </a:r>
            <a:endParaRPr lang="el-GR" dirty="0"/>
          </a:p>
        </p:txBody>
      </p:sp>
      <p:sp>
        <p:nvSpPr>
          <p:cNvPr id="3" name="Θέση περιεχομένου 2">
            <a:extLst>
              <a:ext uri="{FF2B5EF4-FFF2-40B4-BE49-F238E27FC236}">
                <a16:creationId xmlns:a16="http://schemas.microsoft.com/office/drawing/2014/main" id="{A93A1CE9-8F8A-5099-2319-724C291C67C2}"/>
              </a:ext>
            </a:extLst>
          </p:cNvPr>
          <p:cNvSpPr>
            <a:spLocks noGrp="1"/>
          </p:cNvSpPr>
          <p:nvPr>
            <p:ph idx="1"/>
          </p:nvPr>
        </p:nvSpPr>
        <p:spPr/>
        <p:txBody>
          <a:bodyPr>
            <a:normAutofit fontScale="92500" lnSpcReduction="20000"/>
          </a:bodyPr>
          <a:lstStyle/>
          <a:p>
            <a:r>
              <a:rPr lang="el-GR" dirty="0"/>
              <a:t>Η θεωρία αυθεντικής δραστηριότητας επισημαίνει τη σημασία της σύνδεσης της μάθησης με την πραγματική ζωή και το περιβάλλον εργασίας. Μέσω αυθεντικών δραστηριοτήτων, οι μαθητές εκτίθενται σε πραγματικές προκλήσεις και αποκτούν δεξιότητες που μπορούν να εφαρμόσουν σε ποικίλες συναφείς καταστάσεις.</a:t>
            </a:r>
          </a:p>
          <a:p>
            <a:endParaRPr lang="el-GR" dirty="0"/>
          </a:p>
          <a:p>
            <a:r>
              <a:rPr lang="el-GR" dirty="0"/>
              <a:t>Συνολικά, η θεωρία αυθεντικής δραστηριότητας υπογραμμίζει τη σημασία της ενεργού, εφαρμοσμένης μάθησης, που επικεντρώνεται στην ανάπτυξη δεξιοτήτων και γνώσεων που έχουν άμεση σχέση με τον πραγματικό κόσμο και τις ανάγκες της κοινωνίας.</a:t>
            </a:r>
          </a:p>
          <a:p>
            <a:r>
              <a:rPr lang="el-GR" dirty="0"/>
              <a:t>Η Θεωρία της Αυθεντικής Δραστηριότητας προωθεί τη σημασία της εφαρμογής των γνώσεων σε πραγματικές καταστάσεις. Με τη χρήση των ΤΠΕ, οι μαθητές μπορούν να συμμετέχουν σε αληθινά προβλήματα και σενάρια, όπως προσομοιώσεις εργασιακών περιβαλλόντων ή σχέδια πόλεων. Αυτές οι δραστηριότητες προσδίδουν περισσότερο νόημα στη μάθηση και ενισχύουν την αυτοπεποίθηση των μαθητών.</a:t>
            </a:r>
          </a:p>
        </p:txBody>
      </p:sp>
    </p:spTree>
    <p:extLst>
      <p:ext uri="{BB962C8B-B14F-4D97-AF65-F5344CB8AC3E}">
        <p14:creationId xmlns:p14="http://schemas.microsoft.com/office/powerpoint/2010/main" val="2219327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A1CB07-4757-D8E0-A5FA-7BD8CF4549FC}"/>
              </a:ext>
            </a:extLst>
          </p:cNvPr>
          <p:cNvSpPr>
            <a:spLocks noGrp="1"/>
          </p:cNvSpPr>
          <p:nvPr>
            <p:ph type="title"/>
          </p:nvPr>
        </p:nvSpPr>
        <p:spPr>
          <a:xfrm>
            <a:off x="2489230" y="218757"/>
            <a:ext cx="8911687" cy="1280890"/>
          </a:xfrm>
        </p:spPr>
        <p:txBody>
          <a:bodyPr>
            <a:normAutofit fontScale="90000"/>
          </a:bodyPr>
          <a:lstStyle/>
          <a:p>
            <a:pPr algn="ct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Επισκόπηση Βασικών Θεωριών μάθησης και ΤΠΕ:</a:t>
            </a:r>
            <a:r>
              <a:rPr kumimoji="0" lang="en-US"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 </a:t>
            </a: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θεωρία Αναστροφής της Διαδικασίας Μάθησης (</a:t>
            </a:r>
            <a:r>
              <a:rPr kumimoji="0" lang="el-GR" sz="3600" b="1" i="0" u="none" strike="noStrike" kern="1200" cap="none" spc="0" normalizeH="0" baseline="0" noProof="0" dirty="0" err="1">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Reverse</a:t>
            </a: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 </a:t>
            </a:r>
            <a:r>
              <a:rPr kumimoji="0" lang="el-GR" sz="3600" b="1" i="0" u="none" strike="noStrike" kern="1200" cap="none" spc="0" normalizeH="0" baseline="0" noProof="0" dirty="0" err="1">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Instruction</a:t>
            </a: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 (Ι) </a:t>
            </a:r>
            <a:endParaRPr lang="el-GR" dirty="0"/>
          </a:p>
        </p:txBody>
      </p:sp>
      <p:sp>
        <p:nvSpPr>
          <p:cNvPr id="3" name="Θέση περιεχομένου 2">
            <a:extLst>
              <a:ext uri="{FF2B5EF4-FFF2-40B4-BE49-F238E27FC236}">
                <a16:creationId xmlns:a16="http://schemas.microsoft.com/office/drawing/2014/main" id="{DC1D1C03-B314-3648-3308-97BD40864626}"/>
              </a:ext>
            </a:extLst>
          </p:cNvPr>
          <p:cNvSpPr>
            <a:spLocks noGrp="1"/>
          </p:cNvSpPr>
          <p:nvPr>
            <p:ph idx="1"/>
          </p:nvPr>
        </p:nvSpPr>
        <p:spPr>
          <a:xfrm>
            <a:off x="2489230" y="2271860"/>
            <a:ext cx="9015382" cy="3639362"/>
          </a:xfrm>
        </p:spPr>
        <p:txBody>
          <a:bodyPr>
            <a:normAutofit/>
          </a:bodyPr>
          <a:lstStyle/>
          <a:p>
            <a:r>
              <a:rPr lang="el-GR" dirty="0"/>
              <a:t>ο </a:t>
            </a:r>
            <a:r>
              <a:rPr lang="el-GR" dirty="0" err="1"/>
              <a:t>Reverse</a:t>
            </a:r>
            <a:r>
              <a:rPr lang="el-GR" dirty="0"/>
              <a:t> </a:t>
            </a:r>
            <a:r>
              <a:rPr lang="el-GR" dirty="0" err="1"/>
              <a:t>Instruction</a:t>
            </a:r>
            <a:r>
              <a:rPr lang="el-GR" dirty="0"/>
              <a:t>, γνωστό επίσης ως </a:t>
            </a:r>
            <a:r>
              <a:rPr lang="el-GR" dirty="0" err="1"/>
              <a:t>Flipped</a:t>
            </a:r>
            <a:r>
              <a:rPr lang="el-GR" dirty="0"/>
              <a:t> </a:t>
            </a:r>
            <a:r>
              <a:rPr lang="el-GR" dirty="0" err="1"/>
              <a:t>Classroom</a:t>
            </a:r>
            <a:r>
              <a:rPr lang="el-GR" dirty="0"/>
              <a:t> ή Ανεστραμμένη Διδασκαλία, αποτελεί μια ενδιαφέρουσα προσέγγιση στη θεωρία μάθησης που αλλάζει τον τρόπο παρουσίασης του υλικού στο πλαίσιο της εκπαίδευσης. Στο πλαίσιο αυτό, ο όρος "ανεστραμμένη" αναφέρεται στο γεγονός ότι οι παραδοσιακοί ρόλοι της διδασκαλίας και της εκμάθησης αντιστρέφονται.</a:t>
            </a:r>
          </a:p>
          <a:p>
            <a:endParaRPr lang="el-GR" dirty="0"/>
          </a:p>
          <a:p>
            <a:r>
              <a:rPr lang="el-GR" dirty="0"/>
              <a:t>Στη μέθοδο αυτή, οι μαθητές αποκτούν πρόσβαση σε εκπαιδευτικό υλικό, συνήθως μέσω διαδικτύου, πριν από το μάθημα. Αυτό το υλικό μπορεί να περιλαμβάνει βίντεο, </a:t>
            </a:r>
            <a:r>
              <a:rPr lang="el-GR" dirty="0" err="1"/>
              <a:t>διαδραστικά</a:t>
            </a:r>
            <a:r>
              <a:rPr lang="el-GR" dirty="0"/>
              <a:t> μαθήματα, ή άλλου είδους πληροφορίες. Οι μαθητές έχουν τη δυνατότητα να αναλύσουν το υλικό αυτό με τον δικό τους ρυθμό πριν από την τάξη.</a:t>
            </a:r>
          </a:p>
          <a:p>
            <a:endParaRPr lang="el-GR" dirty="0"/>
          </a:p>
        </p:txBody>
      </p:sp>
    </p:spTree>
    <p:extLst>
      <p:ext uri="{BB962C8B-B14F-4D97-AF65-F5344CB8AC3E}">
        <p14:creationId xmlns:p14="http://schemas.microsoft.com/office/powerpoint/2010/main" val="1455085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CFD6F7-0077-FABE-69FF-545355F6B065}"/>
              </a:ext>
            </a:extLst>
          </p:cNvPr>
          <p:cNvSpPr>
            <a:spLocks noGrp="1"/>
          </p:cNvSpPr>
          <p:nvPr>
            <p:ph type="title"/>
          </p:nvPr>
        </p:nvSpPr>
        <p:spPr>
          <a:xfrm>
            <a:off x="2432670" y="306333"/>
            <a:ext cx="8911687" cy="1280890"/>
          </a:xfrm>
        </p:spPr>
        <p:txBody>
          <a:bodyPr>
            <a:normAutofit fontScale="90000"/>
          </a:bodyPr>
          <a:lstStyle/>
          <a:p>
            <a:pPr algn="ct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Επισκόπηση Βασικών Θεωριών μάθησης και ΤΠΕ:</a:t>
            </a:r>
            <a:r>
              <a:rPr kumimoji="0" lang="en-US"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 </a:t>
            </a: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θεωρία Αναστροφής της Διαδικασίας Μάθησης (</a:t>
            </a:r>
            <a:r>
              <a:rPr kumimoji="0" lang="el-GR" sz="3600" b="1" i="0" u="none" strike="noStrike" kern="1200" cap="none" spc="0" normalizeH="0" baseline="0" noProof="0" dirty="0" err="1">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Reverse</a:t>
            </a: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 </a:t>
            </a:r>
            <a:r>
              <a:rPr kumimoji="0" lang="el-GR" sz="3600" b="1" i="0" u="none" strike="noStrike" kern="1200" cap="none" spc="0" normalizeH="0" baseline="0" noProof="0" dirty="0" err="1">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Instruction</a:t>
            </a: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 (ΙΙ) </a:t>
            </a:r>
            <a:endParaRPr lang="el-GR" dirty="0"/>
          </a:p>
        </p:txBody>
      </p:sp>
      <p:sp>
        <p:nvSpPr>
          <p:cNvPr id="3" name="Θέση περιεχομένου 2">
            <a:extLst>
              <a:ext uri="{FF2B5EF4-FFF2-40B4-BE49-F238E27FC236}">
                <a16:creationId xmlns:a16="http://schemas.microsoft.com/office/drawing/2014/main" id="{E664C743-8710-B7C0-11B5-8DABA96EB004}"/>
              </a:ext>
            </a:extLst>
          </p:cNvPr>
          <p:cNvSpPr>
            <a:spLocks noGrp="1"/>
          </p:cNvSpPr>
          <p:nvPr>
            <p:ph idx="1"/>
          </p:nvPr>
        </p:nvSpPr>
        <p:spPr>
          <a:xfrm>
            <a:off x="2432670" y="2620652"/>
            <a:ext cx="9124592" cy="3931015"/>
          </a:xfrm>
        </p:spPr>
        <p:txBody>
          <a:bodyPr>
            <a:normAutofit fontScale="92500" lnSpcReduction="10000"/>
          </a:bodyPr>
          <a:lstStyle/>
          <a:p>
            <a:pPr marL="0" indent="0">
              <a:buNone/>
            </a:pPr>
            <a:r>
              <a:rPr lang="el-GR" dirty="0"/>
              <a:t>- Κατά τη διάρκεια του μαθήματος, ο εκπαιδευτικός υιοθετεί τον ρόλο του οδηγού και συνεργάτη. Ο χρόνος τάξης αφιερώνεται σε εφαρμογές, ασκήσεις, συζητήσεις και άλλες δραστηριότητες που ενισχύουν την κατανόηση και την εφαρμογή των προθέσεων που έγιναν κατά την προετοιμασία.</a:t>
            </a:r>
          </a:p>
          <a:p>
            <a:pPr marL="0" indent="0">
              <a:buNone/>
            </a:pPr>
            <a:r>
              <a:rPr lang="el-GR" dirty="0"/>
              <a:t>- Η ουσία του </a:t>
            </a:r>
            <a:r>
              <a:rPr lang="el-GR" dirty="0" err="1"/>
              <a:t>Reverse</a:t>
            </a:r>
            <a:r>
              <a:rPr lang="el-GR" dirty="0"/>
              <a:t> </a:t>
            </a:r>
            <a:r>
              <a:rPr lang="el-GR" dirty="0" err="1"/>
              <a:t>Instruction</a:t>
            </a:r>
            <a:r>
              <a:rPr lang="el-GR" dirty="0"/>
              <a:t> είναι να μεταφέρει την προετοιμασία του υλικού έξω από την τάξη, επιτρέποντας έτσι στους μαθητές να εξοικειωθούν με τη θεωρητική πλευρά του μαθήματος ανεξάρτητα. Στη συνέχεια, η τάξη χρησιμοποιείται για πιο ενεργητικές, συνεργατικές και εφαρμοσμένες μορφές μάθησης.</a:t>
            </a:r>
          </a:p>
          <a:p>
            <a:pPr marL="0" indent="0">
              <a:buNone/>
            </a:pPr>
            <a:r>
              <a:rPr lang="el-GR" dirty="0"/>
              <a:t>- Η Θεωρία της Αναστροφής της Διαδικασίας Μάθησης (</a:t>
            </a:r>
            <a:r>
              <a:rPr lang="el-GR" dirty="0" err="1"/>
              <a:t>Reverse</a:t>
            </a:r>
            <a:r>
              <a:rPr lang="el-GR" dirty="0"/>
              <a:t> </a:t>
            </a:r>
            <a:r>
              <a:rPr lang="el-GR" dirty="0" err="1"/>
              <a:t>Instruction</a:t>
            </a:r>
            <a:r>
              <a:rPr lang="el-GR" dirty="0"/>
              <a:t>) προωθεί την ιδέα του </a:t>
            </a:r>
            <a:r>
              <a:rPr lang="el-GR" dirty="0" err="1"/>
              <a:t>αντιστραμμένου</a:t>
            </a:r>
            <a:r>
              <a:rPr lang="el-GR" dirty="0"/>
              <a:t> διδασκαλίας, όπου οι μαθητές εξοικειώνονται με το υλικό πριν από την τάξη και χρησιμοποιούν την τάξη για να εφαρμόσουν τις γνώσεις τους. Οι διαδικτυακές πλατφόρμες και τα βίντεο μάθησης επιτρέπουν στους μαθητές να μελετήσουν το υλικό ανεξάρτητα, ενώ η τάξη μπορεί να χρησιμοποιηθεί για δραστηριότητες που απαιτούν συνεργασία και εφαρμογή των γνώσεων.</a:t>
            </a:r>
          </a:p>
          <a:p>
            <a:pPr marL="0" indent="0">
              <a:buNone/>
            </a:pPr>
            <a:endParaRPr lang="el-GR" dirty="0"/>
          </a:p>
        </p:txBody>
      </p:sp>
    </p:spTree>
    <p:extLst>
      <p:ext uri="{BB962C8B-B14F-4D97-AF65-F5344CB8AC3E}">
        <p14:creationId xmlns:p14="http://schemas.microsoft.com/office/powerpoint/2010/main" val="4593747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F81523-F407-9021-F1C4-68EAD62EB31E}"/>
              </a:ext>
            </a:extLst>
          </p:cNvPr>
          <p:cNvSpPr>
            <a:spLocks noGrp="1"/>
          </p:cNvSpPr>
          <p:nvPr>
            <p:ph type="title"/>
          </p:nvPr>
        </p:nvSpPr>
        <p:spPr>
          <a:xfrm>
            <a:off x="2592925" y="306333"/>
            <a:ext cx="8911687" cy="1280890"/>
          </a:xfrm>
        </p:spPr>
        <p:txBody>
          <a:bodyPr>
            <a:normAutofit fontScale="90000"/>
          </a:bodyPr>
          <a:lstStyle/>
          <a:p>
            <a:pPr algn="ct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Επισκόπηση Βασικών Θεωριών μάθησης και ΤΠΕ:</a:t>
            </a:r>
            <a:r>
              <a:rPr kumimoji="0" lang="en-US"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 </a:t>
            </a: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θεωρία του συνεργατικού μαθήματος (Ι)</a:t>
            </a:r>
            <a:endParaRPr lang="el-GR" dirty="0"/>
          </a:p>
        </p:txBody>
      </p:sp>
      <p:sp>
        <p:nvSpPr>
          <p:cNvPr id="3" name="Θέση περιεχομένου 2">
            <a:extLst>
              <a:ext uri="{FF2B5EF4-FFF2-40B4-BE49-F238E27FC236}">
                <a16:creationId xmlns:a16="http://schemas.microsoft.com/office/drawing/2014/main" id="{7E8180A8-D460-C33B-8B00-5C7DA46078E7}"/>
              </a:ext>
            </a:extLst>
          </p:cNvPr>
          <p:cNvSpPr>
            <a:spLocks noGrp="1"/>
          </p:cNvSpPr>
          <p:nvPr>
            <p:ph idx="1"/>
          </p:nvPr>
        </p:nvSpPr>
        <p:spPr>
          <a:xfrm>
            <a:off x="2413262" y="2133600"/>
            <a:ext cx="9091350" cy="4248346"/>
          </a:xfrm>
        </p:spPr>
        <p:txBody>
          <a:bodyPr>
            <a:normAutofit/>
          </a:bodyPr>
          <a:lstStyle/>
          <a:p>
            <a:r>
              <a:rPr lang="el-GR" dirty="0"/>
              <a:t>Η θεωρία του συνεργατικού μαθήματος αποτελεί μια προσέγγιση στη μάθηση που θεωρεί ότι η συνεργασία και ο διάλογος μεταξύ μαθητών ενισχύουν την κατανόηση και την απόκτηση γνώσεων. Σε αυτό το πλαίσιο, η μάθηση δεν είναι μια απομονωμένη δραστηριότητα, αλλά μια κοινωνική διαδικασία όπου οι μαθητές αλληλεπιδρούν, συνεργάζονται και μοιράζονται γνώσεις.</a:t>
            </a:r>
          </a:p>
          <a:p>
            <a:endParaRPr lang="el-GR" dirty="0"/>
          </a:p>
          <a:p>
            <a:r>
              <a:rPr lang="el-GR" dirty="0"/>
              <a:t>Σύμφωνα με αυτήν τη θεωρία, ο συνεργατικός χαρακτήρας της μάθησης ενθαρρύνει την επίτευξη </a:t>
            </a:r>
            <a:r>
              <a:rPr lang="el-GR" dirty="0" err="1"/>
              <a:t>βαθειάς</a:t>
            </a:r>
            <a:r>
              <a:rPr lang="el-GR" dirty="0"/>
              <a:t> κατανόησης και εφαρμογής των γνώσεων. Οι μαθητές εκτιμούν τη συνεισφορά των συμμαθητών τους, μαθαίνουν από τις διάφορες απόψεις και αναπτύσσουν κριτική σκέψη και κοινωνικές δεξιότητες.</a:t>
            </a:r>
          </a:p>
          <a:p>
            <a:endParaRPr lang="el-GR" dirty="0"/>
          </a:p>
        </p:txBody>
      </p:sp>
    </p:spTree>
    <p:extLst>
      <p:ext uri="{BB962C8B-B14F-4D97-AF65-F5344CB8AC3E}">
        <p14:creationId xmlns:p14="http://schemas.microsoft.com/office/powerpoint/2010/main" val="41516404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4D23D7-27F8-3B93-5AA6-2FB0A3FD3743}"/>
              </a:ext>
            </a:extLst>
          </p:cNvPr>
          <p:cNvSpPr>
            <a:spLocks noGrp="1"/>
          </p:cNvSpPr>
          <p:nvPr>
            <p:ph type="title"/>
          </p:nvPr>
        </p:nvSpPr>
        <p:spPr>
          <a:xfrm>
            <a:off x="2470099" y="313025"/>
            <a:ext cx="8911687" cy="1280890"/>
          </a:xfrm>
        </p:spPr>
        <p:txBody>
          <a:bodyPr>
            <a:normAutofit fontScale="90000"/>
          </a:bodyPr>
          <a:lstStyle/>
          <a:p>
            <a:pPr algn="ct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Επισκόπηση Βασικών Θεωριών μάθησης και ΤΠΕ:</a:t>
            </a:r>
            <a:r>
              <a:rPr kumimoji="0" lang="en-US"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 </a:t>
            </a: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θεωρία του συνεργατικού μαθήματος (ΙΙ)</a:t>
            </a:r>
            <a:endParaRPr lang="el-GR" dirty="0"/>
          </a:p>
        </p:txBody>
      </p:sp>
      <p:sp>
        <p:nvSpPr>
          <p:cNvPr id="3" name="Θέση περιεχομένου 2">
            <a:extLst>
              <a:ext uri="{FF2B5EF4-FFF2-40B4-BE49-F238E27FC236}">
                <a16:creationId xmlns:a16="http://schemas.microsoft.com/office/drawing/2014/main" id="{A3523184-B1C8-D8C8-B4A8-6648E0B4C21D}"/>
              </a:ext>
            </a:extLst>
          </p:cNvPr>
          <p:cNvSpPr>
            <a:spLocks noGrp="1"/>
          </p:cNvSpPr>
          <p:nvPr>
            <p:ph idx="1"/>
          </p:nvPr>
        </p:nvSpPr>
        <p:spPr>
          <a:xfrm>
            <a:off x="2347274" y="2133600"/>
            <a:ext cx="9157338" cy="4248346"/>
          </a:xfrm>
        </p:spPr>
        <p:txBody>
          <a:bodyPr>
            <a:normAutofit fontScale="92500" lnSpcReduction="10000"/>
          </a:bodyPr>
          <a:lstStyle/>
          <a:p>
            <a:r>
              <a:rPr lang="el-GR" dirty="0"/>
              <a:t>Κατά την εφαρμογή της συνεργατικής μάθησης, οι μαθητές συνεργάζονται σε ομάδες για να επιλύσουν προβλήματα, να αναπτύξουν έργα ή να εκτελέσουν δραστηριότητες. Η διαδικασία αυτή προωθεί την αμοιβαία εξάρτηση, την επίτευξη κοινών στόχων και την αλληλεγγύη μεταξύ των μαθητών.</a:t>
            </a:r>
          </a:p>
          <a:p>
            <a:endParaRPr lang="el-GR" dirty="0"/>
          </a:p>
          <a:p>
            <a:r>
              <a:rPr lang="el-GR" dirty="0"/>
              <a:t>Ο εκπαιδευτικός ρόλος στο πλαίσιο της συνεργατικής μάθησης μετατοπίζεται από τον παραδοσιακό διδάσκοντα σε έναν καθοδηγητικό, υποστηρικτικό, και </a:t>
            </a:r>
            <a:r>
              <a:rPr lang="el-GR" dirty="0" err="1"/>
              <a:t>κατευθυντικό</a:t>
            </a:r>
            <a:r>
              <a:rPr lang="el-GR" dirty="0"/>
              <a:t> ρόλο, ενθαρρύνοντας την </a:t>
            </a:r>
            <a:r>
              <a:rPr lang="el-GR" dirty="0" err="1"/>
              <a:t>αυτοκαθοδήγηση</a:t>
            </a:r>
            <a:r>
              <a:rPr lang="el-GR" dirty="0"/>
              <a:t> και την ευθύνη των μαθητών για την διαδικασία μάθησης.</a:t>
            </a:r>
          </a:p>
          <a:p>
            <a:r>
              <a:rPr lang="el-GR" dirty="0"/>
              <a:t>Η Θεωρία του Συνεργατικού </a:t>
            </a:r>
            <a:r>
              <a:rPr lang="el-GR" dirty="0" err="1"/>
              <a:t>Μάθηματος</a:t>
            </a:r>
            <a:r>
              <a:rPr lang="el-GR" dirty="0"/>
              <a:t> ενισχύεται σημαντικά από τις ΤΠΕ. Οι πλατφόρμες συνεργατικής εργασίας, όπως τα </a:t>
            </a:r>
            <a:r>
              <a:rPr lang="el-GR" dirty="0" err="1"/>
              <a:t>Google</a:t>
            </a:r>
            <a:r>
              <a:rPr lang="el-GR" dirty="0"/>
              <a:t> </a:t>
            </a:r>
            <a:r>
              <a:rPr lang="el-GR" dirty="0" err="1"/>
              <a:t>Docs</a:t>
            </a:r>
            <a:r>
              <a:rPr lang="el-GR" dirty="0"/>
              <a:t> και τα εργαλεία συνεργατικού διαδικτύου, επιτρέπουν στους μαθητές να συνεργαστούν εις βάθος ανεξαρτήτως της τοποθεσίας τους. Η συνεργατική προσέγγιση της μάθησης προωθεί την ανάπτυξη κοινωνικών δεξιοτήτων και τη διαμόρφωση του κοινωνικού χώρου ως χώρου μάθησης.</a:t>
            </a:r>
          </a:p>
        </p:txBody>
      </p:sp>
    </p:spTree>
    <p:extLst>
      <p:ext uri="{BB962C8B-B14F-4D97-AF65-F5344CB8AC3E}">
        <p14:creationId xmlns:p14="http://schemas.microsoft.com/office/powerpoint/2010/main" val="27509856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5965A7-8C2D-227B-007B-D730F8E13935}"/>
              </a:ext>
            </a:extLst>
          </p:cNvPr>
          <p:cNvSpPr>
            <a:spLocks noGrp="1"/>
          </p:cNvSpPr>
          <p:nvPr>
            <p:ph type="title"/>
          </p:nvPr>
        </p:nvSpPr>
        <p:spPr/>
        <p:txBody>
          <a:bodyPr>
            <a:normAutofit fontScale="90000"/>
          </a:bodyPr>
          <a:lstStyle/>
          <a:p>
            <a:pPr algn="ct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Επισκόπηση Βασικών Θεωριών μάθησης και ΤΠΕ: χρήση υπολογιστικών παιχνιδιών (Ι)</a:t>
            </a:r>
            <a:endParaRPr lang="el-GR" dirty="0"/>
          </a:p>
        </p:txBody>
      </p:sp>
      <p:sp>
        <p:nvSpPr>
          <p:cNvPr id="3" name="Θέση περιεχομένου 2">
            <a:extLst>
              <a:ext uri="{FF2B5EF4-FFF2-40B4-BE49-F238E27FC236}">
                <a16:creationId xmlns:a16="http://schemas.microsoft.com/office/drawing/2014/main" id="{206D72C3-9172-55E8-FBA2-7354BDC28D3B}"/>
              </a:ext>
            </a:extLst>
          </p:cNvPr>
          <p:cNvSpPr>
            <a:spLocks noGrp="1"/>
          </p:cNvSpPr>
          <p:nvPr>
            <p:ph idx="1"/>
          </p:nvPr>
        </p:nvSpPr>
        <p:spPr/>
        <p:txBody>
          <a:bodyPr>
            <a:normAutofit/>
          </a:bodyPr>
          <a:lstStyle/>
          <a:p>
            <a:r>
              <a:rPr lang="el-GR" dirty="0"/>
              <a:t>Η Θεωρία της Μάθησης με Χρήση Υπολογιστικών Παιχνιδιών αναφέρεται στην ιδέα ότι οι υπολογιστικοί πόροι, ειδικά τα παιχνίδια, μπορούν να χρησιμοποιηθούν ως αποτελεσματικό εργαλείο για την εκπαίδευση και την ενίσχυση της μάθησης. Η ιδέα είναι να δημιουργηθούν εκπαιδευτικά παιχνίδια που προσφέρουν διασκεδαστικές εμπειρίες ενώ ταυτόχρονα προάγουν την απόκτηση γνώσεων και δεξιοτήτων.</a:t>
            </a:r>
          </a:p>
          <a:p>
            <a:endParaRPr lang="el-GR" dirty="0"/>
          </a:p>
          <a:p>
            <a:r>
              <a:rPr lang="el-GR" dirty="0"/>
              <a:t>Τα υπολογιστικά παιχνίδια στοχεύουν στο να καταστήσουν τη μάθηση πιο ενδιαφέρουσα, αλληλεπιδραστική και συναρπαστική για τους μαθητές. Αντί να αντιμετωπίζεται η εκπαίδευση ως καθημερινή και ενίοτε βαρετή διαδικασία, τα υπολογιστικά παιχνίδια ενσωματώνουν τοις </a:t>
            </a:r>
            <a:r>
              <a:rPr lang="el-GR" dirty="0" err="1"/>
              <a:t>άλλοις</a:t>
            </a:r>
            <a:r>
              <a:rPr lang="el-GR" dirty="0"/>
              <a:t> στοιχεία διακριτικότητας, ανταμοιβής και διαγωνισμού.</a:t>
            </a:r>
          </a:p>
          <a:p>
            <a:endParaRPr lang="el-GR" dirty="0"/>
          </a:p>
          <a:p>
            <a:endParaRPr lang="el-GR" dirty="0"/>
          </a:p>
        </p:txBody>
      </p:sp>
    </p:spTree>
    <p:extLst>
      <p:ext uri="{BB962C8B-B14F-4D97-AF65-F5344CB8AC3E}">
        <p14:creationId xmlns:p14="http://schemas.microsoft.com/office/powerpoint/2010/main" val="35981941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0E2422-15B2-5B80-5ED9-01DF21512E57}"/>
              </a:ext>
            </a:extLst>
          </p:cNvPr>
          <p:cNvSpPr>
            <a:spLocks noGrp="1"/>
          </p:cNvSpPr>
          <p:nvPr>
            <p:ph type="title"/>
          </p:nvPr>
        </p:nvSpPr>
        <p:spPr/>
        <p:txBody>
          <a:bodyPr>
            <a:normAutofit fontScale="90000"/>
          </a:bodyPr>
          <a:lstStyle/>
          <a:p>
            <a:pPr algn="ct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Επισκόπηση Βασικών Θεωριών μάθησης και ΤΠΕ: χρήση υπολογιστικών παιχνιδιών (ΙΙ)</a:t>
            </a:r>
            <a:endParaRPr lang="el-GR" dirty="0"/>
          </a:p>
        </p:txBody>
      </p:sp>
      <p:sp>
        <p:nvSpPr>
          <p:cNvPr id="3" name="Θέση περιεχομένου 2">
            <a:extLst>
              <a:ext uri="{FF2B5EF4-FFF2-40B4-BE49-F238E27FC236}">
                <a16:creationId xmlns:a16="http://schemas.microsoft.com/office/drawing/2014/main" id="{A1E3C7C8-5AA1-C232-F609-7F77394ED14B}"/>
              </a:ext>
            </a:extLst>
          </p:cNvPr>
          <p:cNvSpPr>
            <a:spLocks noGrp="1"/>
          </p:cNvSpPr>
          <p:nvPr>
            <p:ph idx="1"/>
          </p:nvPr>
        </p:nvSpPr>
        <p:spPr>
          <a:xfrm>
            <a:off x="2300140" y="2356701"/>
            <a:ext cx="9081924" cy="4185501"/>
          </a:xfrm>
        </p:spPr>
        <p:txBody>
          <a:bodyPr>
            <a:normAutofit fontScale="92500" lnSpcReduction="10000"/>
          </a:bodyPr>
          <a:lstStyle/>
          <a:p>
            <a:r>
              <a:rPr lang="el-GR" dirty="0"/>
              <a:t>Οι εφαρμογές αυτές μπορούν να καλύπτουν πολλούς τομείς της μάθησης, όπως τα μαθηματικά, οι φυσικές επιστήμες, η γλώσσα, η ιστορία, και άλλοι. Επιπλέον, διαμορφώνοντας τα παιχνίδια για να είναι εκπαιδευτικά, οι σχεδιαστές παιχνιδιών συνήθως ενσωματώνουν αρχές μάθησης, όπως την πρόκληση, την ενασχόληση και την παροχή αμεσότερων ανταμοιβών για τις επιτυχίες.</a:t>
            </a:r>
          </a:p>
          <a:p>
            <a:endParaRPr lang="el-GR" dirty="0"/>
          </a:p>
          <a:p>
            <a:r>
              <a:rPr lang="el-GR" dirty="0"/>
              <a:t>Συνολικά, η Θεωρία της Μάθησης με Χρήση Υπολογιστικών Παιχνιδιών επιδιώκει να αξιοποιήσει την τεχνολογία και τα παιχνίδια για να ενισχύσει την εκπαιδευτική διαδικασία και να δημιουργήσει ένα περιβάλλον μάθησης που είναι τόσο αποτελεσματικό όσο και ενδιαφέρον.</a:t>
            </a:r>
          </a:p>
          <a:p>
            <a:r>
              <a:rPr lang="el-GR" dirty="0"/>
              <a:t>Η Θεωρία της Μάθησης με Χρήση Υπολογιστικών Παιχνιδιών επισημαίνει την αξία των εκπαιδευτικών παιχνιδιών στη μάθηση. Οι τεχνολογικά προηγμένες πλατφόρμες παιχνιδιών προσφέρουν περιβάλλοντα όπου οι μαθητές μπορούν να αναπτύξουν δεξιότητες και να λύσουν προβλήματα μέσα από προκλήσεις και ανταμοιβές.</a:t>
            </a:r>
          </a:p>
          <a:p>
            <a:endParaRPr lang="el-GR" dirty="0"/>
          </a:p>
        </p:txBody>
      </p:sp>
    </p:spTree>
    <p:extLst>
      <p:ext uri="{BB962C8B-B14F-4D97-AF65-F5344CB8AC3E}">
        <p14:creationId xmlns:p14="http://schemas.microsoft.com/office/powerpoint/2010/main" val="1570268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FAD14D-D5FA-8361-A85B-D25F6CD28EBF}"/>
              </a:ext>
            </a:extLst>
          </p:cNvPr>
          <p:cNvSpPr>
            <a:spLocks noGrp="1"/>
          </p:cNvSpPr>
          <p:nvPr>
            <p:ph type="title"/>
          </p:nvPr>
        </p:nvSpPr>
        <p:spPr/>
        <p:txBody>
          <a:bodyPr>
            <a:normAutofit fontScale="90000"/>
          </a:bodyPr>
          <a:lstStyle/>
          <a:p>
            <a:pPr algn="ct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Επισκόπηση Βασικών Θεωριών μάθησης και ΤΠΕ: χρήση μέσω κοινωνικής δικτύωσης (Ι)</a:t>
            </a:r>
            <a:endParaRPr lang="el-GR" dirty="0"/>
          </a:p>
        </p:txBody>
      </p:sp>
      <p:sp>
        <p:nvSpPr>
          <p:cNvPr id="3" name="Θέση περιεχομένου 2">
            <a:extLst>
              <a:ext uri="{FF2B5EF4-FFF2-40B4-BE49-F238E27FC236}">
                <a16:creationId xmlns:a16="http://schemas.microsoft.com/office/drawing/2014/main" id="{C5D006A7-2AE1-7E74-6B96-EB47A2887F9F}"/>
              </a:ext>
            </a:extLst>
          </p:cNvPr>
          <p:cNvSpPr>
            <a:spLocks noGrp="1"/>
          </p:cNvSpPr>
          <p:nvPr>
            <p:ph idx="1"/>
          </p:nvPr>
        </p:nvSpPr>
        <p:spPr>
          <a:xfrm>
            <a:off x="2187019" y="2133599"/>
            <a:ext cx="9317593" cy="4446309"/>
          </a:xfrm>
        </p:spPr>
        <p:txBody>
          <a:bodyPr>
            <a:normAutofit fontScale="77500" lnSpcReduction="20000"/>
          </a:bodyPr>
          <a:lstStyle/>
          <a:p>
            <a:r>
              <a:rPr lang="el-GR" dirty="0"/>
              <a:t> Θεωρία της Μάθησης με Χρήση Κοινωνικών Μέσων επικεντρώνεται στον τρόπο με τον οποίο τα κοινωνικά μέσα επικοινωνίας, όπως τα κοινωνικά δίκτυα, τα φόρουμ, τα </a:t>
            </a:r>
            <a:r>
              <a:rPr lang="el-GR" dirty="0" err="1"/>
              <a:t>blogs</a:t>
            </a:r>
            <a:r>
              <a:rPr lang="el-GR" dirty="0"/>
              <a:t> και άλλες πλατφόρμες, μπορούν να χρησιμοποιηθούν ως εργαλεία για την ενίσχυση της μάθησης. Αυτή η θεωρία αναγνωρίζει τη σημασία της κοινωνικής διάστασης στη διαδικασία μάθησης και προτείνει τη χρήση διαδικτυακών </a:t>
            </a:r>
            <a:r>
              <a:rPr lang="el-GR" dirty="0" err="1"/>
              <a:t>πλατφορμών</a:t>
            </a:r>
            <a:r>
              <a:rPr lang="el-GR" dirty="0"/>
              <a:t> ως μέσο για τη δημιουργία κοινοτήτων μάθησης.</a:t>
            </a:r>
          </a:p>
          <a:p>
            <a:endParaRPr lang="el-GR" dirty="0"/>
          </a:p>
          <a:p>
            <a:r>
              <a:rPr lang="el-GR" dirty="0"/>
              <a:t>Στο πλαίσιο αυτό, οι μαθητές έχουν τη δυνατότητα να μοιράζονται ιδέες, να συζητούν, και να συνεργάζονται μεταξύ τους, ανεξαρτήτως της γεωγραφικής τους τοποθεσίας. Τα κοινωνικά μέσα προσφέρουν τη δυνατότητα για αμοιβαία αλληλεπίδραση, ανταλλαγή απόψεων και κοινωνική συνδεσιμότητα, ενισχύοντας έτσι την εκπαιδευτική εμπειρία.</a:t>
            </a:r>
          </a:p>
          <a:p>
            <a:endParaRPr lang="el-GR" dirty="0"/>
          </a:p>
          <a:p>
            <a:r>
              <a:rPr lang="el-GR" dirty="0"/>
              <a:t>Τα κοινωνικά μέσα μπορούν να χρησιμοποιηθούν και ως εργαλεία δημιουργίας περιεχομένου, ενθαρρύνοντας τη δημιουργικότητα και την </a:t>
            </a:r>
            <a:r>
              <a:rPr lang="el-GR" dirty="0" err="1"/>
              <a:t>αυτοεκφρασία</a:t>
            </a:r>
            <a:r>
              <a:rPr lang="el-GR" dirty="0"/>
              <a:t> των μαθητών. Επιπλέον, η παρουσίαση πληροφοριών μέσα από διάφορες μορφές, όπως κείμενα, εικόνες, βίντεο και άλλες πολυμέσα, μπορεί να καλύψει διάφορες εκπαιδευτικές ανάγκες.</a:t>
            </a:r>
          </a:p>
          <a:p>
            <a:endParaRPr lang="el-GR" dirty="0"/>
          </a:p>
          <a:p>
            <a:r>
              <a:rPr lang="el-GR" dirty="0"/>
              <a:t>Συνολικά, η Θεωρία της Μάθησης με Χρήση Κοινωνικών Μέσων υπογραμμίζει τη σημασία της διασύνδεσης και της κοινωνικής συνεργασίας στη μάθηση, επιτρέποντας στους μαθητές να μοιράζονται, να επικοινωνούν και να διαμορφώνουν τη γνώση τους μέσω των ψηφιακών κοινοτήτων.</a:t>
            </a:r>
          </a:p>
          <a:p>
            <a:endParaRPr lang="el-GR" dirty="0"/>
          </a:p>
        </p:txBody>
      </p:sp>
    </p:spTree>
    <p:extLst>
      <p:ext uri="{BB962C8B-B14F-4D97-AF65-F5344CB8AC3E}">
        <p14:creationId xmlns:p14="http://schemas.microsoft.com/office/powerpoint/2010/main" val="3131724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8A8613A-E999-28D9-C5CC-5DD0F280DA9D}"/>
              </a:ext>
            </a:extLst>
          </p:cNvPr>
          <p:cNvSpPr>
            <a:spLocks noGrp="1"/>
          </p:cNvSpPr>
          <p:nvPr>
            <p:ph type="title"/>
          </p:nvPr>
        </p:nvSpPr>
        <p:spPr/>
        <p:txBody>
          <a:bodyPr>
            <a:normAutofit fontScale="90000"/>
          </a:bodyPr>
          <a:lstStyle/>
          <a:p>
            <a:pPr algn="ct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Επισκόπηση Βασικών Θεωριών μάθησης και ΤΠΕ: χρήση μέσω κοινωνικής δικτύωσης (ΙΙ)</a:t>
            </a:r>
            <a:endParaRPr lang="el-GR" dirty="0"/>
          </a:p>
        </p:txBody>
      </p:sp>
      <p:sp>
        <p:nvSpPr>
          <p:cNvPr id="3" name="Θέση περιεχομένου 2">
            <a:extLst>
              <a:ext uri="{FF2B5EF4-FFF2-40B4-BE49-F238E27FC236}">
                <a16:creationId xmlns:a16="http://schemas.microsoft.com/office/drawing/2014/main" id="{4F106DFE-A1E4-B265-446A-F6AFC47940E0}"/>
              </a:ext>
            </a:extLst>
          </p:cNvPr>
          <p:cNvSpPr>
            <a:spLocks noGrp="1"/>
          </p:cNvSpPr>
          <p:nvPr>
            <p:ph idx="1"/>
          </p:nvPr>
        </p:nvSpPr>
        <p:spPr/>
        <p:txBody>
          <a:bodyPr>
            <a:normAutofit fontScale="92500" lnSpcReduction="20000"/>
          </a:bodyPr>
          <a:lstStyle/>
          <a:p>
            <a:r>
              <a:rPr lang="el-GR" dirty="0"/>
              <a:t>Τα κοινωνικά μέσα μπορούν να χρησιμοποιηθούν και ως εργαλεία δημιουργίας περιεχομένου, ενθαρρύνοντας τη δημιουργικότητα και την </a:t>
            </a:r>
            <a:r>
              <a:rPr lang="el-GR" dirty="0" err="1"/>
              <a:t>αυτοεκφρασία</a:t>
            </a:r>
            <a:r>
              <a:rPr lang="el-GR" dirty="0"/>
              <a:t> των μαθητών. Επιπλέον, η παρουσίαση πληροφοριών μέσα από διάφορες μορφές, όπως κείμενα, εικόνες, βίντεο και άλλες πολυμέσα, μπορεί να καλύψει διάφορες εκπαιδευτικές ανάγκες.</a:t>
            </a:r>
          </a:p>
          <a:p>
            <a:endParaRPr lang="el-GR" dirty="0"/>
          </a:p>
          <a:p>
            <a:r>
              <a:rPr lang="el-GR" dirty="0"/>
              <a:t>Συνολικά, η Θεωρία της Μάθησης με Χρήση Κοινωνικών Μέσων υπογραμμίζει τη σημασία της διασύνδεσης και της κοινωνικής συνεργασίας στη μάθηση, επιτρέποντας στους μαθητές να μοιράζονται, να επικοινωνούν και να διαμορφώνουν τη γνώση τους μέσω των ψηφιακών κοινοτήτων.</a:t>
            </a:r>
          </a:p>
          <a:p>
            <a:r>
              <a:rPr lang="el-GR" dirty="0"/>
              <a:t>Επιπλέον, η Θεωρία της Μάθησης με Χρήση Κοινωνικών Μέσων επισημαίνει τον ρόλο των κοινωνικών μέσων στην εκπαιδευτική διαδικασία. Η συνεχής αλληλεπίδραση μέσω </a:t>
            </a:r>
            <a:r>
              <a:rPr lang="el-GR" dirty="0" err="1"/>
              <a:t>πλατφορμών</a:t>
            </a:r>
            <a:r>
              <a:rPr lang="el-GR" dirty="0"/>
              <a:t> κοινωνικής δικτύωσης, όπως το Facebook και το Twitter, ενθαρρύνει τη συνεργασία, τον διάλογο και την ανταλλαγή ιδεών, προωθώντας την ενίσχυση της κοινότητας της μάθησης.</a:t>
            </a:r>
          </a:p>
          <a:p>
            <a:endParaRPr lang="el-GR" dirty="0"/>
          </a:p>
        </p:txBody>
      </p:sp>
    </p:spTree>
    <p:extLst>
      <p:ext uri="{BB962C8B-B14F-4D97-AF65-F5344CB8AC3E}">
        <p14:creationId xmlns:p14="http://schemas.microsoft.com/office/powerpoint/2010/main" val="22366310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A3C476-1848-79CD-6844-DEEB25EC60FC}"/>
              </a:ext>
            </a:extLst>
          </p:cNvPr>
          <p:cNvSpPr>
            <a:spLocks noGrp="1"/>
          </p:cNvSpPr>
          <p:nvPr>
            <p:ph type="title"/>
          </p:nvPr>
        </p:nvSpPr>
        <p:spPr/>
        <p:txBody>
          <a:bodyPr>
            <a:normAutofit fontScale="90000"/>
          </a:bodyPr>
          <a:lstStyle/>
          <a:p>
            <a:pPr algn="ct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Επισκόπηση Βασικών Θεωριών μάθησης και ΤΠΕ: προσαρμοστική θεωρία μάθησης (Ι)</a:t>
            </a:r>
            <a:endParaRPr lang="el-GR" dirty="0"/>
          </a:p>
        </p:txBody>
      </p:sp>
      <p:sp>
        <p:nvSpPr>
          <p:cNvPr id="3" name="Θέση περιεχομένου 2">
            <a:extLst>
              <a:ext uri="{FF2B5EF4-FFF2-40B4-BE49-F238E27FC236}">
                <a16:creationId xmlns:a16="http://schemas.microsoft.com/office/drawing/2014/main" id="{355C3341-9AA7-A70F-5905-189CA0E4C76C}"/>
              </a:ext>
            </a:extLst>
          </p:cNvPr>
          <p:cNvSpPr>
            <a:spLocks noGrp="1"/>
          </p:cNvSpPr>
          <p:nvPr>
            <p:ph idx="1"/>
          </p:nvPr>
        </p:nvSpPr>
        <p:spPr>
          <a:xfrm>
            <a:off x="2498103" y="2133599"/>
            <a:ext cx="9006509" cy="4399175"/>
          </a:xfrm>
        </p:spPr>
        <p:txBody>
          <a:bodyPr>
            <a:normAutofit/>
          </a:bodyPr>
          <a:lstStyle/>
          <a:p>
            <a:r>
              <a:rPr lang="el-GR" dirty="0"/>
              <a:t>Η Προσαρμοστική Θεωρία Μάθησης αναφέρεται σε μια προσέγγιση της μάθησης που επικεντρώνεται στην ικανότητα του ατόμου να προσαρμόζεται στο περιβάλλον του και να αναπτύσσει δεξιότητες που είναι χρήσιμες για την επίλυση προβλημάτων και την προσαρμογή σε νέες καταστάσεις.</a:t>
            </a:r>
          </a:p>
          <a:p>
            <a:endParaRPr lang="el-GR" dirty="0"/>
          </a:p>
          <a:p>
            <a:r>
              <a:rPr lang="el-GR" dirty="0"/>
              <a:t>Σύμφωνα με αυτήν τη θεωρία, η μάθηση δεν είναι απλά η επικερδής απομνημόνευση πληροφοριών, αλλά η ικανότητα να ανταποκρίνεται σε νέες προκλήσεις και να προσαρμόζει τη συμπεριφορά του σε αλλαγές του περιβάλλοντος. Κεντρική έννοια είναι η έννοια της ευελιξίας, όπου ο μαθητής αναζητά και αναπτύσσει στρατηγικές που του επιτρέπουν να προσαρμόζεται αποτελεσματικά.</a:t>
            </a:r>
          </a:p>
          <a:p>
            <a:endParaRPr lang="el-GR" dirty="0"/>
          </a:p>
        </p:txBody>
      </p:sp>
    </p:spTree>
    <p:extLst>
      <p:ext uri="{BB962C8B-B14F-4D97-AF65-F5344CB8AC3E}">
        <p14:creationId xmlns:p14="http://schemas.microsoft.com/office/powerpoint/2010/main" val="2211560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54F28C-2116-FAB4-F96A-13263723FB2E}"/>
              </a:ext>
            </a:extLst>
          </p:cNvPr>
          <p:cNvSpPr>
            <a:spLocks noGrp="1"/>
          </p:cNvSpPr>
          <p:nvPr>
            <p:ph type="title"/>
          </p:nvPr>
        </p:nvSpPr>
        <p:spPr/>
        <p:txBody>
          <a:bodyPr/>
          <a:lstStyle/>
          <a:p>
            <a:pPr algn="ctr"/>
            <a:r>
              <a:rPr lang="el-GR" b="1" dirty="0">
                <a:effectLst>
                  <a:outerShdw blurRad="38100" dist="38100" dir="2700000" algn="tl">
                    <a:srgbClr val="000000">
                      <a:alpha val="43137"/>
                    </a:srgbClr>
                  </a:outerShdw>
                </a:effectLst>
              </a:rPr>
              <a:t>«Αρνητικά»- Δυσκολίες στη χρήση ΤΠΕ στη διδασκαλία </a:t>
            </a:r>
          </a:p>
        </p:txBody>
      </p:sp>
      <p:sp>
        <p:nvSpPr>
          <p:cNvPr id="3" name="Θέση περιεχομένου 2">
            <a:extLst>
              <a:ext uri="{FF2B5EF4-FFF2-40B4-BE49-F238E27FC236}">
                <a16:creationId xmlns:a16="http://schemas.microsoft.com/office/drawing/2014/main" id="{F3AB54D2-6607-76F5-EA8C-B4D90CEB060D}"/>
              </a:ext>
            </a:extLst>
          </p:cNvPr>
          <p:cNvSpPr>
            <a:spLocks noGrp="1"/>
          </p:cNvSpPr>
          <p:nvPr>
            <p:ph idx="1"/>
          </p:nvPr>
        </p:nvSpPr>
        <p:spPr/>
        <p:txBody>
          <a:bodyPr/>
          <a:lstStyle/>
          <a:p>
            <a:pPr>
              <a:buFont typeface="+mj-lt"/>
              <a:buAutoNum type="arabicPeriod"/>
            </a:pPr>
            <a:r>
              <a:rPr lang="el-GR" dirty="0"/>
              <a:t>Το Ελληνικό Εκπαιδευτικό Σύστημα Δευτεροβάθμιας και Πρωτοβάθμιας Εκπαίδευσης εξακολουθεί συντηρητικά στον πυρήνα του να ακολουθεί το παραδοσιακό μοντέλο (δασκαλοκεντρισμός, θεωρία, απομνημόνευση) και συνεπικουρικά χρησιμοποιεί τις ΤΠΕ- δυσκολία στην προσαρμογή </a:t>
            </a:r>
          </a:p>
          <a:p>
            <a:pPr>
              <a:buFont typeface="+mj-lt"/>
              <a:buAutoNum type="arabicPeriod"/>
            </a:pPr>
            <a:r>
              <a:rPr lang="el-GR" dirty="0"/>
              <a:t>Εκπαίδευση στις νέες τεχνολογίες εκ μέρους των εκπαιδευτικών </a:t>
            </a:r>
          </a:p>
          <a:p>
            <a:pPr>
              <a:buFont typeface="+mj-lt"/>
              <a:buAutoNum type="arabicPeriod"/>
            </a:pPr>
            <a:r>
              <a:rPr lang="el-GR" dirty="0"/>
              <a:t>Αμφισβήτηση της πρακτικής τους αξίας από μερίδα εκπαιδευτικών</a:t>
            </a:r>
          </a:p>
          <a:p>
            <a:pPr>
              <a:buFont typeface="+mj-lt"/>
              <a:buAutoNum type="arabicPeriod"/>
            </a:pPr>
            <a:r>
              <a:rPr lang="el-GR" dirty="0"/>
              <a:t>Εστίαση στη </a:t>
            </a:r>
            <a:r>
              <a:rPr lang="el-GR" dirty="0" err="1"/>
              <a:t>μεταγνώση</a:t>
            </a:r>
            <a:r>
              <a:rPr lang="el-GR" dirty="0"/>
              <a:t> και όχι στη μετάδοση πληροφοριών </a:t>
            </a:r>
          </a:p>
          <a:p>
            <a:pPr>
              <a:buFont typeface="+mj-lt"/>
              <a:buAutoNum type="arabicPeriod"/>
            </a:pPr>
            <a:r>
              <a:rPr lang="el-GR" dirty="0"/>
              <a:t>Ο εκπαιδευτικός συν-λειτουργεί στη νέα τάξη ► νέες μεθόδους για να κερδίσει το ενδιαφέρον των μαθητών </a:t>
            </a:r>
          </a:p>
          <a:p>
            <a:pPr>
              <a:buFont typeface="+mj-lt"/>
              <a:buAutoNum type="arabicPeriod"/>
            </a:pPr>
            <a:r>
              <a:rPr lang="el-GR" dirty="0"/>
              <a:t>Το χαοτικό της πληροφορίας- τι θα χρησιμοποιήσω ως εκπαιδευτικός και πώς;  </a:t>
            </a:r>
          </a:p>
          <a:p>
            <a:pPr>
              <a:buFont typeface="+mj-lt"/>
              <a:buAutoNum type="arabicPeriod"/>
            </a:pPr>
            <a:endParaRPr lang="el-GR" dirty="0"/>
          </a:p>
        </p:txBody>
      </p:sp>
    </p:spTree>
    <p:extLst>
      <p:ext uri="{BB962C8B-B14F-4D97-AF65-F5344CB8AC3E}">
        <p14:creationId xmlns:p14="http://schemas.microsoft.com/office/powerpoint/2010/main" val="125359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3A5864-CE84-1965-5AE8-C6C967A33FA7}"/>
              </a:ext>
            </a:extLst>
          </p:cNvPr>
          <p:cNvSpPr>
            <a:spLocks noGrp="1"/>
          </p:cNvSpPr>
          <p:nvPr>
            <p:ph type="title"/>
          </p:nvPr>
        </p:nvSpPr>
        <p:spPr/>
        <p:txBody>
          <a:bodyPr>
            <a:normAutofit fontScale="90000"/>
          </a:bodyPr>
          <a:lstStyle/>
          <a:p>
            <a:pPr algn="ct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Επισκόπηση Βασικών Θεωριών μάθησης και ΤΠΕ: προσαρμοστική θεωρία μάθησης (ΙΙ)</a:t>
            </a:r>
            <a:endParaRPr lang="el-GR" dirty="0"/>
          </a:p>
        </p:txBody>
      </p:sp>
      <p:sp>
        <p:nvSpPr>
          <p:cNvPr id="3" name="Θέση περιεχομένου 2">
            <a:extLst>
              <a:ext uri="{FF2B5EF4-FFF2-40B4-BE49-F238E27FC236}">
                <a16:creationId xmlns:a16="http://schemas.microsoft.com/office/drawing/2014/main" id="{F87F9E80-FD73-6F65-7CBB-C88BCEBC7DA8}"/>
              </a:ext>
            </a:extLst>
          </p:cNvPr>
          <p:cNvSpPr>
            <a:spLocks noGrp="1"/>
          </p:cNvSpPr>
          <p:nvPr>
            <p:ph idx="1"/>
          </p:nvPr>
        </p:nvSpPr>
        <p:spPr/>
        <p:txBody>
          <a:bodyPr>
            <a:normAutofit fontScale="92500" lnSpcReduction="10000"/>
          </a:bodyPr>
          <a:lstStyle/>
          <a:p>
            <a:r>
              <a:rPr lang="el-GR" dirty="0"/>
              <a:t>Στο πλαίσιο αυτό, η θεωρία προτείνει μεθόδους μάθησης που ενισχύουν τη δημιουργικότητα, την επίλυση προβλημάτων, την αναζήτηση πληροφοριών και τη συνεργασία. Επισημαίνει επίσης τη σημασία της </a:t>
            </a:r>
            <a:r>
              <a:rPr lang="el-GR" dirty="0" err="1"/>
              <a:t>αυτοκαθοδήγησης</a:t>
            </a:r>
            <a:r>
              <a:rPr lang="el-GR" dirty="0"/>
              <a:t>, όπου ο μαθητής αναλαμβάνει </a:t>
            </a:r>
            <a:r>
              <a:rPr lang="el-GR" dirty="0" err="1"/>
              <a:t>περισσότερον</a:t>
            </a:r>
            <a:r>
              <a:rPr lang="el-GR" dirty="0"/>
              <a:t> έλεγχο και ευθύνη για τη διαδικασία μάθησής του.</a:t>
            </a:r>
          </a:p>
          <a:p>
            <a:endParaRPr lang="el-GR" dirty="0"/>
          </a:p>
          <a:p>
            <a:r>
              <a:rPr lang="el-GR" dirty="0"/>
              <a:t>Η Προσαρμοστική Θεωρία Μάθησης αντικατοπτρίζει την αναγνώριση της σημασίας της διαπραγμάτευσης της γνώσης και της εκπαίδευσης πέρα από την απλή απομνημόνευση πληροφοριών, προωθώντας την ανάπτυξη ευέλικτων και βιώσιμων δεξιοτήτων.</a:t>
            </a:r>
          </a:p>
          <a:p>
            <a:r>
              <a:rPr lang="el-GR" dirty="0"/>
              <a:t>η Θεωρία της Προσαρμοστικής Μάθησης είναι ουσιαστική στην εποχή των ΤΠΕ. Οι εκπαιδευτικές πλατφόρμες, προσαρμοστικά λογισμικά και συστήματα εξατομικευμένης μάθησης αξιοποιούν τα δεδομένα για να προσαρμόσουν τη διαδικασία μάθησης στις ανάγκες και το ρυθμό κάθε μαθητή.</a:t>
            </a:r>
          </a:p>
        </p:txBody>
      </p:sp>
    </p:spTree>
    <p:extLst>
      <p:ext uri="{BB962C8B-B14F-4D97-AF65-F5344CB8AC3E}">
        <p14:creationId xmlns:p14="http://schemas.microsoft.com/office/powerpoint/2010/main" val="1220963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DCD2FA-D7FE-0EB2-1C3B-7987744F4741}"/>
              </a:ext>
            </a:extLst>
          </p:cNvPr>
          <p:cNvSpPr>
            <a:spLocks noGrp="1"/>
          </p:cNvSpPr>
          <p:nvPr>
            <p:ph type="title"/>
          </p:nvPr>
        </p:nvSpPr>
        <p:spPr/>
        <p:txBody>
          <a:bodyPr>
            <a:normAutofit/>
          </a:bodyPr>
          <a:lstStyle/>
          <a:p>
            <a:pPr algn="ctr"/>
            <a:r>
              <a:rPr lang="el-GR" b="1" dirty="0">
                <a:effectLst>
                  <a:outerShdw blurRad="38100" dist="38100" dir="2700000" algn="tl">
                    <a:srgbClr val="000000">
                      <a:alpha val="43137"/>
                    </a:srgbClr>
                  </a:outerShdw>
                </a:effectLst>
              </a:rPr>
              <a:t>Γενικό Συμπέρασμα για τα μοντέλα μάθησης μέσω ΤΠΕ </a:t>
            </a:r>
          </a:p>
        </p:txBody>
      </p:sp>
      <p:sp>
        <p:nvSpPr>
          <p:cNvPr id="3" name="Θέση περιεχομένου 2">
            <a:extLst>
              <a:ext uri="{FF2B5EF4-FFF2-40B4-BE49-F238E27FC236}">
                <a16:creationId xmlns:a16="http://schemas.microsoft.com/office/drawing/2014/main" id="{1DF0EA76-C22E-1DA5-B432-326596E745DD}"/>
              </a:ext>
            </a:extLst>
          </p:cNvPr>
          <p:cNvSpPr>
            <a:spLocks noGrp="1"/>
          </p:cNvSpPr>
          <p:nvPr>
            <p:ph idx="1"/>
          </p:nvPr>
        </p:nvSpPr>
        <p:spPr/>
        <p:txBody>
          <a:bodyPr/>
          <a:lstStyle/>
          <a:p>
            <a:r>
              <a:rPr lang="el-GR" dirty="0"/>
              <a:t>Συνοπτικά, οι ΤΠΕ έχουν εμβαθύνει και διευρύνει τις θεωρίες μάθησης, διαμορφώνοντας ένα εκπαιδευτικό πλαίσιο που επιτρέπει την </a:t>
            </a:r>
            <a:r>
              <a:rPr lang="el-GR" dirty="0" err="1"/>
              <a:t>πολυποικιλότητα</a:t>
            </a:r>
            <a:r>
              <a:rPr lang="el-GR" dirty="0"/>
              <a:t>, τη συνεργασία, τη δημιουργία και την εξατομίκευση. Οι εκπαιδευτικοί και οι μαθητές αντιμετωπίζουν νέες προκλήσεις και ευκαιρίες, δημιουργώντας ένα δυναμικό εκπαιδευτικό περιβάλλον που αντικατοπτρίζει τη σύγχρονη εκπαιδευτική πραγματικότητα.</a:t>
            </a:r>
          </a:p>
          <a:p>
            <a:r>
              <a:rPr lang="el-GR" dirty="0"/>
              <a:t>Η ενσωμάτωση των ΤΠΕ στις θεωρίες μάθησης έχει διαμορφώσει ένα νέο εκπαιδευτικό περιβάλλον όπου η κοινωνική αλληλεπίδραση, η εξατομίκευση, η δημιουργία γνώσης και το παιχνίδι αποτελούν καίρια στοιχεία. Η επίδραση των ΤΠΕ στη μάθηση αναδεικνύει τη σημασία της συνεχούς προσαρμογής και εξέλιξης της εκπαιδευτικής διαδικασίας για να ανταποκρίνεται στις σύγχρονες απαιτήσεις της κοινωνίας.</a:t>
            </a:r>
          </a:p>
        </p:txBody>
      </p:sp>
    </p:spTree>
    <p:extLst>
      <p:ext uri="{BB962C8B-B14F-4D97-AF65-F5344CB8AC3E}">
        <p14:creationId xmlns:p14="http://schemas.microsoft.com/office/powerpoint/2010/main" val="3625260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C1E76C-0480-65B9-C953-B2E7F3EBD7E0}"/>
              </a:ext>
            </a:extLst>
          </p:cNvPr>
          <p:cNvSpPr>
            <a:spLocks noGrp="1"/>
          </p:cNvSpPr>
          <p:nvPr>
            <p:ph type="title"/>
          </p:nvPr>
        </p:nvSpPr>
        <p:spPr>
          <a:xfrm>
            <a:off x="2592925" y="624110"/>
            <a:ext cx="8568411" cy="742777"/>
          </a:xfrm>
        </p:spPr>
        <p:txBody>
          <a:bodyPr/>
          <a:lstStyle/>
          <a:p>
            <a:pPr algn="ctr"/>
            <a:r>
              <a:rPr lang="el-GR" b="1" dirty="0">
                <a:effectLst>
                  <a:outerShdw blurRad="38100" dist="38100" dir="2700000" algn="tl">
                    <a:srgbClr val="000000">
                      <a:alpha val="43137"/>
                    </a:srgbClr>
                  </a:outerShdw>
                </a:effectLst>
              </a:rPr>
              <a:t>Θετικά ΤΠΕ στη διδασκαλία </a:t>
            </a:r>
          </a:p>
        </p:txBody>
      </p:sp>
      <p:sp>
        <p:nvSpPr>
          <p:cNvPr id="3" name="Θέση περιεχομένου 2">
            <a:extLst>
              <a:ext uri="{FF2B5EF4-FFF2-40B4-BE49-F238E27FC236}">
                <a16:creationId xmlns:a16="http://schemas.microsoft.com/office/drawing/2014/main" id="{A56DE057-54F2-949D-970D-803EF5E2D3E6}"/>
              </a:ext>
            </a:extLst>
          </p:cNvPr>
          <p:cNvSpPr>
            <a:spLocks noGrp="1"/>
          </p:cNvSpPr>
          <p:nvPr>
            <p:ph idx="1"/>
          </p:nvPr>
        </p:nvSpPr>
        <p:spPr/>
        <p:txBody>
          <a:bodyPr>
            <a:normAutofit lnSpcReduction="10000"/>
          </a:bodyPr>
          <a:lstStyle/>
          <a:p>
            <a:pPr>
              <a:buFont typeface="+mj-lt"/>
              <a:buAutoNum type="arabicPeriod"/>
            </a:pPr>
            <a:r>
              <a:rPr lang="el-GR" dirty="0"/>
              <a:t>Η πληροφορία καθίσταται παράταιρη- ανοίγεται πεδίο στη γνώση </a:t>
            </a:r>
          </a:p>
          <a:p>
            <a:pPr>
              <a:buFont typeface="+mj-lt"/>
              <a:buAutoNum type="arabicPeriod"/>
            </a:pPr>
            <a:r>
              <a:rPr lang="el-GR" dirty="0"/>
              <a:t>Περισσότερο ευέλικτο μάθημα- πνευματικοί πόροι στις γνωστικές δεξιότητες</a:t>
            </a:r>
          </a:p>
          <a:p>
            <a:pPr>
              <a:buFont typeface="+mj-lt"/>
              <a:buAutoNum type="arabicPeriod"/>
            </a:pPr>
            <a:r>
              <a:rPr lang="el-GR" dirty="0"/>
              <a:t>Ανταποκρίνεται στον οπτικό γραμματισμό στον οποίο είναι εξοικειωμένοι σήμερα οι νέοι περισσότερο</a:t>
            </a:r>
          </a:p>
          <a:p>
            <a:pPr>
              <a:buFont typeface="+mj-lt"/>
              <a:buAutoNum type="arabicPeriod"/>
            </a:pPr>
            <a:r>
              <a:rPr lang="el-GR" dirty="0"/>
              <a:t>Περισσότερο οικονομικό, αποτελεσματικό και ταχύτερο το διδακτικό περιεχόμενο </a:t>
            </a:r>
          </a:p>
          <a:p>
            <a:pPr>
              <a:buFont typeface="+mj-lt"/>
              <a:buAutoNum type="arabicPeriod"/>
            </a:pPr>
            <a:r>
              <a:rPr lang="el-GR" dirty="0"/>
              <a:t>Αποτελεί ένα πολύτιμο εργαλείο για τον εκπαιδευτικό. </a:t>
            </a:r>
          </a:p>
          <a:p>
            <a:pPr>
              <a:buFont typeface="+mj-lt"/>
              <a:buAutoNum type="arabicPeriod"/>
            </a:pPr>
            <a:r>
              <a:rPr lang="el-GR" dirty="0"/>
              <a:t>Εστιάζει σε δεξιότητες απαραίτητες για την  σύγχρονη αγορά εργασίας στο πλαίσιο της παγκοσμιοποίησης </a:t>
            </a:r>
          </a:p>
          <a:p>
            <a:pPr>
              <a:buFont typeface="+mj-lt"/>
              <a:buAutoNum type="arabicPeriod"/>
            </a:pPr>
            <a:r>
              <a:rPr lang="el-GR" dirty="0"/>
              <a:t>Καθιστά τον ίδιο τον εκπαιδευτικό περισσότερο ολοκληρωμένο</a:t>
            </a:r>
          </a:p>
          <a:p>
            <a:pPr>
              <a:buFont typeface="+mj-lt"/>
              <a:buAutoNum type="arabicPeriod"/>
            </a:pPr>
            <a:r>
              <a:rPr lang="el-GR" dirty="0"/>
              <a:t>Δίνει τη δυνατότητα μεγαλύτερης διάδρασης με τον μαθητή  </a:t>
            </a:r>
          </a:p>
        </p:txBody>
      </p:sp>
    </p:spTree>
    <p:extLst>
      <p:ext uri="{BB962C8B-B14F-4D97-AF65-F5344CB8AC3E}">
        <p14:creationId xmlns:p14="http://schemas.microsoft.com/office/powerpoint/2010/main" val="2742551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489B8F-0977-6975-145E-6F4D5F90AE1F}"/>
              </a:ext>
            </a:extLst>
          </p:cNvPr>
          <p:cNvSpPr>
            <a:spLocks noGrp="1"/>
          </p:cNvSpPr>
          <p:nvPr>
            <p:ph type="title"/>
          </p:nvPr>
        </p:nvSpPr>
        <p:spPr>
          <a:xfrm>
            <a:off x="2592925" y="306333"/>
            <a:ext cx="8911687" cy="1280890"/>
          </a:xfrm>
        </p:spPr>
        <p:txBody>
          <a:bodyPr>
            <a:normAutofit fontScale="90000"/>
          </a:bodyPr>
          <a:lstStyle/>
          <a:p>
            <a:pPr algn="ctr"/>
            <a:r>
              <a:rPr lang="el-GR" b="1" dirty="0">
                <a:effectLst>
                  <a:outerShdw blurRad="38100" dist="38100" dir="2700000" algn="tl">
                    <a:srgbClr val="000000">
                      <a:alpha val="43137"/>
                    </a:srgbClr>
                  </a:outerShdw>
                </a:effectLst>
              </a:rPr>
              <a:t> Επισκόπηση Βασικών Θεωριών μάθησης και ΤΠΕ: η Κοινωνική Κατασκευή της Γνώσης (Ι)</a:t>
            </a:r>
          </a:p>
        </p:txBody>
      </p:sp>
      <p:sp>
        <p:nvSpPr>
          <p:cNvPr id="3" name="Θέση περιεχομένου 2">
            <a:extLst>
              <a:ext uri="{FF2B5EF4-FFF2-40B4-BE49-F238E27FC236}">
                <a16:creationId xmlns:a16="http://schemas.microsoft.com/office/drawing/2014/main" id="{AF940670-78BD-D73C-0455-68C1F24AA6D6}"/>
              </a:ext>
            </a:extLst>
          </p:cNvPr>
          <p:cNvSpPr>
            <a:spLocks noGrp="1"/>
          </p:cNvSpPr>
          <p:nvPr>
            <p:ph idx="1"/>
          </p:nvPr>
        </p:nvSpPr>
        <p:spPr>
          <a:xfrm>
            <a:off x="2589212" y="2133600"/>
            <a:ext cx="8996330" cy="4333188"/>
          </a:xfrm>
        </p:spPr>
        <p:txBody>
          <a:bodyPr/>
          <a:lstStyle/>
          <a:p>
            <a:r>
              <a:rPr lang="el-GR" dirty="0"/>
              <a:t>Η Μαθησιακή Θεωρία της Κοινωνικής Κατασκευής της Γνώσης (Social </a:t>
            </a:r>
            <a:r>
              <a:rPr lang="el-GR" dirty="0" err="1"/>
              <a:t>Constructivism</a:t>
            </a:r>
            <a:r>
              <a:rPr lang="el-GR" dirty="0"/>
              <a:t>) ανήκει στο ευρύτερο πλαίσιο των κοινωνικών θεωριών της μάθησης και έχει αναπτυχθεί από τους θεωρητικούς </a:t>
            </a:r>
            <a:r>
              <a:rPr lang="el-GR" dirty="0" err="1"/>
              <a:t>Lev</a:t>
            </a:r>
            <a:r>
              <a:rPr lang="el-GR" dirty="0"/>
              <a:t> </a:t>
            </a:r>
            <a:r>
              <a:rPr lang="el-GR" dirty="0" err="1"/>
              <a:t>Vygotsky</a:t>
            </a:r>
            <a:r>
              <a:rPr lang="el-GR" dirty="0"/>
              <a:t> και </a:t>
            </a:r>
            <a:r>
              <a:rPr lang="el-GR" dirty="0" err="1"/>
              <a:t>Jerome</a:t>
            </a:r>
            <a:r>
              <a:rPr lang="el-GR" dirty="0"/>
              <a:t> </a:t>
            </a:r>
            <a:r>
              <a:rPr lang="el-GR" dirty="0" err="1"/>
              <a:t>Bruner</a:t>
            </a:r>
            <a:r>
              <a:rPr lang="el-GR" dirty="0"/>
              <a:t>. Σύμφωνα με αυτήν τη θεωρία, η γνώση δεν αντιλαμβάνεται ως ανεξάρτητο αντικείμενο που μεταδίδεται στον μαθητή, αλλά ως προϊόν κοινωνικών διαδικασιών και αλληλεπιδράσεων.</a:t>
            </a:r>
          </a:p>
          <a:p>
            <a:r>
              <a:rPr lang="el-GR" dirty="0"/>
              <a:t>Σύμφωνα με αυτήν τη θεωρία, η μάθηση δεν είναι απλά ένα ατομικό εγχείρημα, αλλά συνεπάγεται την κοινωνική αλληλεπίδραση και τον κοινωνικό διάλογο.</a:t>
            </a:r>
          </a:p>
          <a:p>
            <a:r>
              <a:rPr lang="el-GR" dirty="0"/>
              <a:t> Οι ΤΠΕ ενισχύουν αυτήν τη διάσταση της μάθησης, προσφέροντας εργαλεία όπως τα φόρα, τα </a:t>
            </a:r>
            <a:r>
              <a:rPr lang="el-GR" dirty="0" err="1"/>
              <a:t>blogs</a:t>
            </a:r>
            <a:r>
              <a:rPr lang="el-GR" dirty="0"/>
              <a:t> και τα δίκτυα κοινωνικής δικτύωσης, που ενθαρρύνουν τη συνεργασία και την κοινοποίηση ιδεών.</a:t>
            </a:r>
          </a:p>
          <a:p>
            <a:endParaRPr lang="el-GR" dirty="0"/>
          </a:p>
        </p:txBody>
      </p:sp>
    </p:spTree>
    <p:extLst>
      <p:ext uri="{BB962C8B-B14F-4D97-AF65-F5344CB8AC3E}">
        <p14:creationId xmlns:p14="http://schemas.microsoft.com/office/powerpoint/2010/main" val="223589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0C9E9C-E3FA-4F94-76A0-8D550D9C4C7E}"/>
              </a:ext>
            </a:extLst>
          </p:cNvPr>
          <p:cNvSpPr>
            <a:spLocks noGrp="1"/>
          </p:cNvSpPr>
          <p:nvPr>
            <p:ph type="title"/>
          </p:nvPr>
        </p:nvSpPr>
        <p:spPr/>
        <p:txBody>
          <a:bodyPr>
            <a:normAutofit fontScale="90000"/>
          </a:bodyPr>
          <a:lstStyle/>
          <a:p>
            <a:pPr algn="ctr"/>
            <a:r>
              <a:rPr kumimoji="0" lang="el-GR" sz="32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 Επισκόπηση Βασικών Θεωριών μάθησης και ΤΠΕ: η Κοινωνική Κατασκευή της Γνώσης (ΙΙ) </a:t>
            </a:r>
            <a:endParaRPr lang="el-GR" dirty="0"/>
          </a:p>
        </p:txBody>
      </p:sp>
      <p:sp>
        <p:nvSpPr>
          <p:cNvPr id="3" name="Θέση περιεχομένου 2">
            <a:extLst>
              <a:ext uri="{FF2B5EF4-FFF2-40B4-BE49-F238E27FC236}">
                <a16:creationId xmlns:a16="http://schemas.microsoft.com/office/drawing/2014/main" id="{58902AE9-EBA7-0112-A2C5-A52D3AB0B90F}"/>
              </a:ext>
            </a:extLst>
          </p:cNvPr>
          <p:cNvSpPr>
            <a:spLocks noGrp="1"/>
          </p:cNvSpPr>
          <p:nvPr>
            <p:ph idx="1"/>
          </p:nvPr>
        </p:nvSpPr>
        <p:spPr/>
        <p:txBody>
          <a:bodyPr>
            <a:normAutofit fontScale="85000" lnSpcReduction="20000"/>
          </a:bodyPr>
          <a:lstStyle/>
          <a:p>
            <a:r>
              <a:rPr lang="el-GR" dirty="0"/>
              <a:t>Ένα κεντρικό στοιχείο της θεωρίας είναι η Έννοια του Κοντινού Αναπτυξιακού Επίπεδου, που προτείνει ότι η μάθηση πρέπει να γίνεται σε ένα επίπεδο που βρίσκεται ελάχιστα πάνω από το τρέχον επίπεδο κατανόησης του μαθητή. Η κοινωνική αλληλεπίδραση με πιο έμπειρους συνομηλίκους ή εκπαιδευτικούς παρέχει την υποστήριξη και τις προκλήσεις που απαιτούνται για την ανάπτυξη καινοτόμων ιδεών και κατανοήσεων.</a:t>
            </a:r>
          </a:p>
          <a:p>
            <a:endParaRPr lang="el-GR" dirty="0"/>
          </a:p>
          <a:p>
            <a:r>
              <a:rPr lang="el-GR" dirty="0"/>
              <a:t>Σημαντική είναι επίσης η έννοια του Ζώντος Αναπτυξιακού Πεδίου, που υποδεικνύει το εύρος των δυνατοτήτων που ο μαθητής μπορεί να εξερευνήσει με τη στήριξη άλλων. Μέσα από τις </a:t>
            </a:r>
            <a:r>
              <a:rPr lang="el-GR" dirty="0" err="1"/>
              <a:t>διαδραστικές</a:t>
            </a:r>
            <a:r>
              <a:rPr lang="el-GR" dirty="0"/>
              <a:t> κοινωνικές σχέσεις, οι μαθητές διαμορφώνουν την κοινωνική τους ταυτότητα, αναπτύσσουν τις γνώσεις τους και ενσωματώνουν τις κοινωνικές πρακτικές.</a:t>
            </a:r>
          </a:p>
          <a:p>
            <a:endParaRPr lang="el-GR" dirty="0"/>
          </a:p>
          <a:p>
            <a:r>
              <a:rPr lang="el-GR" dirty="0"/>
              <a:t>Τέλος, η θεωρία υπογραμμίζει τη σημασία του περιβάλλοντος ως εργαστήριο μάθησης, όπου οι μαθητές αλληλεπιδρούν με το περιβάλλον τους για να αποκτήσουν εμπειρίες και να κατασκευάσουν τη γνώση τους. Αυτό μπορεί να συμπεριλαμβάνει τη χρήση τεχνολογιών και ποικίλων πόρων που διευρύνουν το περιβάλλον μάθησης πέρα ​​από τα φυσικά όρια της τάξης.</a:t>
            </a:r>
          </a:p>
        </p:txBody>
      </p:sp>
    </p:spTree>
    <p:extLst>
      <p:ext uri="{BB962C8B-B14F-4D97-AF65-F5344CB8AC3E}">
        <p14:creationId xmlns:p14="http://schemas.microsoft.com/office/powerpoint/2010/main" val="3146364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3913ED-317C-3974-4B55-E857BBAD6C34}"/>
              </a:ext>
            </a:extLst>
          </p:cNvPr>
          <p:cNvSpPr>
            <a:spLocks noGrp="1"/>
          </p:cNvSpPr>
          <p:nvPr>
            <p:ph type="title"/>
          </p:nvPr>
        </p:nvSpPr>
        <p:spPr/>
        <p:txBody>
          <a:bodyPr>
            <a:normAutofit fontScale="90000"/>
          </a:bodyPr>
          <a:lstStyle/>
          <a:p>
            <a:pPr algn="ct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Επισκόπηση Βασικών Θεωριών μάθησης και ΤΠΕ: θεωρία του ελέγχου κινήτρων (</a:t>
            </a:r>
            <a:r>
              <a:rPr kumimoji="0" lang="en-US"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controlled motivation) (I)</a:t>
            </a:r>
            <a:endParaRPr lang="el-GR" dirty="0"/>
          </a:p>
        </p:txBody>
      </p:sp>
      <p:sp>
        <p:nvSpPr>
          <p:cNvPr id="3" name="Θέση περιεχομένου 2">
            <a:extLst>
              <a:ext uri="{FF2B5EF4-FFF2-40B4-BE49-F238E27FC236}">
                <a16:creationId xmlns:a16="http://schemas.microsoft.com/office/drawing/2014/main" id="{C7DA0F10-B8EF-ED5C-3C6A-B385CED5A2CE}"/>
              </a:ext>
            </a:extLst>
          </p:cNvPr>
          <p:cNvSpPr>
            <a:spLocks noGrp="1"/>
          </p:cNvSpPr>
          <p:nvPr>
            <p:ph idx="1"/>
          </p:nvPr>
        </p:nvSpPr>
        <p:spPr>
          <a:xfrm>
            <a:off x="2344115" y="2303282"/>
            <a:ext cx="8915400" cy="3777622"/>
          </a:xfrm>
        </p:spPr>
        <p:txBody>
          <a:bodyPr/>
          <a:lstStyle/>
          <a:p>
            <a:r>
              <a:rPr lang="el-GR" dirty="0"/>
              <a:t>Η Μαθησιακή Θεωρία του ελέγχου Κινήτρων (</a:t>
            </a:r>
            <a:r>
              <a:rPr lang="el-GR" dirty="0" err="1"/>
              <a:t>Controlled</a:t>
            </a:r>
            <a:r>
              <a:rPr lang="el-GR" dirty="0"/>
              <a:t> </a:t>
            </a:r>
            <a:r>
              <a:rPr lang="el-GR" dirty="0" err="1"/>
              <a:t>Motivation</a:t>
            </a:r>
            <a:r>
              <a:rPr lang="el-GR" dirty="0"/>
              <a:t>) αποτελεί μια προσέγγιση στην κατανόηση της διαδικασίας μάθησης που επικεντρώνεται στον ρόλο της κινητροδότησης. Αυτή η θεωρία αναλύει την επίδραση των κινήτρων και των ενθαρρυντικών παραγόντων στην εκπαίδευση</a:t>
            </a:r>
            <a:endParaRPr lang="en-US" dirty="0"/>
          </a:p>
          <a:p>
            <a:r>
              <a:rPr lang="el-GR" dirty="0"/>
              <a:t>Κεντρικό στοιχείο της θεωρίας είναι η διάκριση μεταξύ δύο ειδών κινητροδότησης: της εξωτερικής (</a:t>
            </a:r>
            <a:r>
              <a:rPr lang="el-GR" dirty="0" err="1"/>
              <a:t>extrinsic</a:t>
            </a:r>
            <a:r>
              <a:rPr lang="el-GR" dirty="0"/>
              <a:t>) και της εσωτερικής (</a:t>
            </a:r>
            <a:r>
              <a:rPr lang="el-GR" dirty="0" err="1"/>
              <a:t>intrinsic</a:t>
            </a:r>
            <a:r>
              <a:rPr lang="el-GR" dirty="0"/>
              <a:t>) κινητροδότησης. Η εξωτερική κινητροδότηση προέρχεται από εξωτερικούς παράγοντες όπως η ανταμοιβή ή η τιμωρία, ενώ η εσωτερική κινητροδότηση προέρχεται από το εσωτερικό ενδιαφέρον και ικανοποίηση που προσφέρει η δραστηριότητα αυτή </a:t>
            </a:r>
            <a:r>
              <a:rPr lang="el-GR" dirty="0" err="1"/>
              <a:t>καθαυτή.τική</a:t>
            </a:r>
            <a:r>
              <a:rPr lang="el-GR" dirty="0"/>
              <a:t> εμπειρία και στην προσωπική ανάπτυξη του ατόμου.</a:t>
            </a:r>
          </a:p>
        </p:txBody>
      </p:sp>
    </p:spTree>
    <p:extLst>
      <p:ext uri="{BB962C8B-B14F-4D97-AF65-F5344CB8AC3E}">
        <p14:creationId xmlns:p14="http://schemas.microsoft.com/office/powerpoint/2010/main" val="207910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D4D9C4-8D7E-DA57-ACF7-8B3DC008CE38}"/>
              </a:ext>
            </a:extLst>
          </p:cNvPr>
          <p:cNvSpPr>
            <a:spLocks noGrp="1"/>
          </p:cNvSpPr>
          <p:nvPr>
            <p:ph type="title"/>
          </p:nvPr>
        </p:nvSpPr>
        <p:spPr/>
        <p:txBody>
          <a:bodyPr>
            <a:normAutofit fontScale="90000"/>
          </a:bodyPr>
          <a:lstStyle/>
          <a:p>
            <a:pPr algn="ct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Επισκόπηση Βασικών Θεωριών μάθησης και ΤΠΕ: θεωρία του ελέγχου κινήτρων (</a:t>
            </a:r>
            <a:r>
              <a:rPr kumimoji="0" lang="en-US"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controlled motivation) (</a:t>
            </a: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Ι</a:t>
            </a:r>
            <a:r>
              <a:rPr kumimoji="0" lang="en-US"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I)</a:t>
            </a:r>
            <a:endParaRPr lang="el-GR" dirty="0"/>
          </a:p>
        </p:txBody>
      </p:sp>
      <p:sp>
        <p:nvSpPr>
          <p:cNvPr id="3" name="Θέση περιεχομένου 2">
            <a:extLst>
              <a:ext uri="{FF2B5EF4-FFF2-40B4-BE49-F238E27FC236}">
                <a16:creationId xmlns:a16="http://schemas.microsoft.com/office/drawing/2014/main" id="{79DCBF2D-3CC8-98EC-0C3F-37B575942309}"/>
              </a:ext>
            </a:extLst>
          </p:cNvPr>
          <p:cNvSpPr>
            <a:spLocks noGrp="1"/>
          </p:cNvSpPr>
          <p:nvPr>
            <p:ph idx="1"/>
          </p:nvPr>
        </p:nvSpPr>
        <p:spPr/>
        <p:txBody>
          <a:bodyPr/>
          <a:lstStyle/>
          <a:p>
            <a:endParaRPr lang="el-GR" dirty="0"/>
          </a:p>
          <a:p>
            <a:r>
              <a:rPr lang="el-GR" dirty="0"/>
              <a:t>Οι ΤΠΕ παρέχουν πλήθος εκπαιδευτικών πόρων που επιτρέπουν στους μαθητές να εξερευνούν και να επιλέγουν τον τρόπο που θα μάθουν. Τα εκπαιδευτικά λογισμικά, τα διαδικτυακά μαθήματα και οι </a:t>
            </a:r>
            <a:r>
              <a:rPr lang="el-GR" dirty="0" err="1"/>
              <a:t>διαδραστικές</a:t>
            </a:r>
            <a:r>
              <a:rPr lang="el-GR" dirty="0"/>
              <a:t> πλατφόρμες παρέχουν εξατομικευμένες εμπειρίες μάθησης που προσαρμόζονται στις ανάγκες κάθε μαθητή.</a:t>
            </a:r>
          </a:p>
          <a:p>
            <a:r>
              <a:rPr lang="el-GR" dirty="0"/>
              <a:t>Οι ΤΠΕ παρέχουν πλήθος εκπαιδευτικών πόρων που επιτρέπουν στους μαθητές να εξερευνούν και να επιλέγουν τον τρόπο που θα μάθουν. Τα εκπαιδευτικά λογισμικά, τα διαδικτυακά μαθήματα και οι </a:t>
            </a:r>
            <a:r>
              <a:rPr lang="el-GR" dirty="0" err="1"/>
              <a:t>διαδραστικές</a:t>
            </a:r>
            <a:r>
              <a:rPr lang="el-GR" dirty="0"/>
              <a:t> πλατφόρμες παρέχουν εξατομικευμένες εμπειρίες μάθησης που προσαρμόζονται στις ανάγκες κάθε μαθητή.</a:t>
            </a:r>
          </a:p>
        </p:txBody>
      </p:sp>
    </p:spTree>
    <p:extLst>
      <p:ext uri="{BB962C8B-B14F-4D97-AF65-F5344CB8AC3E}">
        <p14:creationId xmlns:p14="http://schemas.microsoft.com/office/powerpoint/2010/main" val="1486554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78DF4C-188D-65E6-8F8E-D03F5FA66D5A}"/>
              </a:ext>
            </a:extLst>
          </p:cNvPr>
          <p:cNvSpPr>
            <a:spLocks noGrp="1"/>
          </p:cNvSpPr>
          <p:nvPr>
            <p:ph type="title"/>
          </p:nvPr>
        </p:nvSpPr>
        <p:spPr/>
        <p:txBody>
          <a:bodyPr>
            <a:normAutofit fontScale="90000"/>
          </a:bodyPr>
          <a:lstStyle/>
          <a:p>
            <a:pPr algn="ctr"/>
            <a:r>
              <a:rPr kumimoji="0" lang="el-GR"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Επισκόπηση Βασικών Θεωριών μάθησης και ΤΠΕ: γνωστική θεωρία μάθησης (</a:t>
            </a:r>
            <a:r>
              <a:rPr kumimoji="0" lang="en-US" sz="36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Gothic" panose="020B0502020202020204"/>
                <a:ea typeface="+mj-ea"/>
                <a:cs typeface="+mj-cs"/>
              </a:rPr>
              <a:t>cognitive theory) (I)</a:t>
            </a:r>
            <a:endParaRPr lang="el-GR" dirty="0"/>
          </a:p>
        </p:txBody>
      </p:sp>
      <p:sp>
        <p:nvSpPr>
          <p:cNvPr id="3" name="Θέση περιεχομένου 2">
            <a:extLst>
              <a:ext uri="{FF2B5EF4-FFF2-40B4-BE49-F238E27FC236}">
                <a16:creationId xmlns:a16="http://schemas.microsoft.com/office/drawing/2014/main" id="{3EDE7049-2FBC-591F-8AD5-229C0543F065}"/>
              </a:ext>
            </a:extLst>
          </p:cNvPr>
          <p:cNvSpPr>
            <a:spLocks noGrp="1"/>
          </p:cNvSpPr>
          <p:nvPr>
            <p:ph idx="1"/>
          </p:nvPr>
        </p:nvSpPr>
        <p:spPr/>
        <p:txBody>
          <a:bodyPr>
            <a:normAutofit fontScale="85000" lnSpcReduction="20000"/>
          </a:bodyPr>
          <a:lstStyle/>
          <a:p>
            <a:r>
              <a:rPr lang="el-GR" dirty="0"/>
              <a:t>Η Γνωστική Θεωρία της Μάθησης είναι μια προσέγγιση που επικεντρώνεται στην επεξεργασία της πληροφορίας και την εσωτερική κατανόηση των νέων πληροφοριών. Αυτή η θεωρία έχει διαμορφωθεί από τους ψυχολόγους </a:t>
            </a:r>
            <a:r>
              <a:rPr lang="el-GR" dirty="0" err="1"/>
              <a:t>Jean</a:t>
            </a:r>
            <a:r>
              <a:rPr lang="el-GR" dirty="0"/>
              <a:t> </a:t>
            </a:r>
            <a:r>
              <a:rPr lang="el-GR" dirty="0" err="1"/>
              <a:t>Piaget</a:t>
            </a:r>
            <a:r>
              <a:rPr lang="el-GR" dirty="0"/>
              <a:t> και </a:t>
            </a:r>
            <a:r>
              <a:rPr lang="el-GR" dirty="0" err="1"/>
              <a:t>Lev</a:t>
            </a:r>
            <a:r>
              <a:rPr lang="el-GR" dirty="0"/>
              <a:t> </a:t>
            </a:r>
            <a:r>
              <a:rPr lang="el-GR" dirty="0" err="1"/>
              <a:t>Vygotsky</a:t>
            </a:r>
            <a:r>
              <a:rPr lang="el-GR" dirty="0"/>
              <a:t>, και αντιπροσωπεύει ένα κυρίαρχο πλαίσιο στον τομέα της εκπαιδευτικής ψυχολογίας.</a:t>
            </a:r>
          </a:p>
          <a:p>
            <a:endParaRPr lang="el-GR" dirty="0"/>
          </a:p>
          <a:p>
            <a:r>
              <a:rPr lang="el-GR" dirty="0"/>
              <a:t>Κεντρική έννοια της γνωστικής θεωρίας είναι η ιδέα ότι η μάθηση είναι ένα εσωτερικό διαδικαστικό, όπου το άτομο κατασκευάζει την κατανόησή του γύρω από τον κόσμο. Σύμφωνα με τον </a:t>
            </a:r>
            <a:r>
              <a:rPr lang="el-GR" dirty="0" err="1"/>
              <a:t>Jean</a:t>
            </a:r>
            <a:r>
              <a:rPr lang="el-GR" dirty="0"/>
              <a:t> </a:t>
            </a:r>
            <a:r>
              <a:rPr lang="el-GR" dirty="0" err="1"/>
              <a:t>Piaget</a:t>
            </a:r>
            <a:r>
              <a:rPr lang="el-GR" dirty="0"/>
              <a:t>, ο οποίος επικεφαλής αυτής της θεωρίας, οι άνθρωποι περνούν από διάφορα στάδια ανάπτυξης (συστηματικά </a:t>
            </a:r>
            <a:r>
              <a:rPr lang="el-GR" dirty="0" err="1"/>
              <a:t>σταδιοποιημένα</a:t>
            </a:r>
            <a:r>
              <a:rPr lang="el-GR" dirty="0"/>
              <a:t>), κατά τη διάρκεια των οποίων αναπτύσσουν την ικανότητά τους να κατανοούν και να αντιλαμβάνονται τον κόσμο γύρω τους.</a:t>
            </a:r>
          </a:p>
          <a:p>
            <a:endParaRPr lang="el-GR" dirty="0"/>
          </a:p>
          <a:p>
            <a:r>
              <a:rPr lang="el-GR" dirty="0"/>
              <a:t>Η διαδικασία αυτή περιλαμβάνει την ανάπτυξη των γνωστικών δομών, όπως οι σχήματα, οι έννοιες και οι αφηγήσεις, και επιτρέπει στα άτομα να επεξεργάζονται, να αποθηκεύουν και να ανακαλούν πληροφορίες. Η διαδικασία αυτή της κατασκευής γνώσης επιτελείται μέσω διαφόρων προσχηματισμών, όπως η </a:t>
            </a:r>
            <a:r>
              <a:rPr lang="el-GR" dirty="0" err="1"/>
              <a:t>αναστοχαστική</a:t>
            </a:r>
            <a:r>
              <a:rPr lang="el-GR" dirty="0"/>
              <a:t> σκέψη, η εξίσωση, και η κατηγοριοποίηση.</a:t>
            </a:r>
          </a:p>
        </p:txBody>
      </p:sp>
    </p:spTree>
    <p:extLst>
      <p:ext uri="{BB962C8B-B14F-4D97-AF65-F5344CB8AC3E}">
        <p14:creationId xmlns:p14="http://schemas.microsoft.com/office/powerpoint/2010/main" val="3041649783"/>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113</TotalTime>
  <Words>3888</Words>
  <Application>Microsoft Office PowerPoint</Application>
  <PresentationFormat>Ευρεία οθόνη</PresentationFormat>
  <Paragraphs>141</Paragraphs>
  <Slides>31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31</vt:i4>
      </vt:variant>
    </vt:vector>
  </HeadingPairs>
  <TitlesOfParts>
    <vt:vector size="36" baseType="lpstr">
      <vt:lpstr>Aptos Display</vt:lpstr>
      <vt:lpstr>Arial</vt:lpstr>
      <vt:lpstr>Century Gothic</vt:lpstr>
      <vt:lpstr>Wingdings 3</vt:lpstr>
      <vt:lpstr>Θρόισμα</vt:lpstr>
      <vt:lpstr>2ο Μάθημα  Θεωρίες και ΤΠΕ Ι:  -Ο υπολογιστής ως δάσκαλος  -Ο υπολογιστής ως μέσο μάθησης </vt:lpstr>
      <vt:lpstr>Βασικές Έννοιες χρήσης ΤΠΕ </vt:lpstr>
      <vt:lpstr>«Αρνητικά»- Δυσκολίες στη χρήση ΤΠΕ στη διδασκαλία </vt:lpstr>
      <vt:lpstr>Θετικά ΤΠΕ στη διδασκαλία </vt:lpstr>
      <vt:lpstr> Επισκόπηση Βασικών Θεωριών μάθησης και ΤΠΕ: η Κοινωνική Κατασκευή της Γνώσης (Ι)</vt:lpstr>
      <vt:lpstr> Επισκόπηση Βασικών Θεωριών μάθησης και ΤΠΕ: η Κοινωνική Κατασκευή της Γνώσης (ΙΙ) </vt:lpstr>
      <vt:lpstr>Επισκόπηση Βασικών Θεωριών μάθησης και ΤΠΕ: θεωρία του ελέγχου κινήτρων (controlled motivation) (I)</vt:lpstr>
      <vt:lpstr>Επισκόπηση Βασικών Θεωριών μάθησης και ΤΠΕ: θεωρία του ελέγχου κινήτρων (controlled motivation) (ΙI)</vt:lpstr>
      <vt:lpstr>Επισκόπηση Βασικών Θεωριών μάθησης και ΤΠΕ: γνωστική θεωρία μάθησης (cognitive theory) (I)</vt:lpstr>
      <vt:lpstr>Επισκόπηση Βασικών Θεωριών μάθησης και ΤΠΕ: γνωστική θεωρία μάθησης (cognitive theory) (ΙI)</vt:lpstr>
      <vt:lpstr>Επισκόπηση Βασικών Θεωριών μάθησης και ΤΠΕ: θεωρία κατασκευής της γνώσης (I)</vt:lpstr>
      <vt:lpstr>Επισκόπηση Βασικών Θεωριών μάθησης και ΤΠΕ: θεωρία κατασκευής της γνώσης (IΙ)</vt:lpstr>
      <vt:lpstr>Επισκόπηση Βασικών Θεωριών μάθησης και ΤΠΕ: θεωρία παιγνίων (game theory)(Ι)</vt:lpstr>
      <vt:lpstr>Επισκόπηση Βασικών Θεωριών μάθησης και ΤΠΕ: θεωρία παιγνίων (game theory)(IΙ)</vt:lpstr>
      <vt:lpstr>Επισκόπηση Βασικών Θεωριών μάθησης και ΤΠΕ: πολυπολιτισμική θεωρία μάθησης (Ι)</vt:lpstr>
      <vt:lpstr>Επισκόπηση Βασικών Θεωριών μάθησης και ΤΠΕ: πολυπολιτισμική θεωρία μάθησης (Ι()</vt:lpstr>
      <vt:lpstr>Επισκόπηση Βασικών Θεωριών μάθησης και ΤΠΕ: Κοινωνική Ανακατασκευή της Πραγματικότητας (Ι)</vt:lpstr>
      <vt:lpstr>Επισκόπηση Βασικών Θεωριών μάθησης και ΤΠΕ: Κοινωνική Ανακατασκευή της Πραγματικότητας (ΙΙ)</vt:lpstr>
      <vt:lpstr>Επισκόπηση Βασικών Θεωριών μάθησης και ΤΠΕ: Authentic Activity Theory(Ι)</vt:lpstr>
      <vt:lpstr>Επισκόπηση Βασικών Θεωριών μάθησης και ΤΠΕ: Authentic Activity Theory(IΙ)</vt:lpstr>
      <vt:lpstr>Επισκόπηση Βασικών Θεωριών μάθησης και ΤΠΕ: θεωρία Αναστροφής της Διαδικασίας Μάθησης (Reverse Instruction) (Ι) </vt:lpstr>
      <vt:lpstr>Επισκόπηση Βασικών Θεωριών μάθησης και ΤΠΕ: θεωρία Αναστροφής της Διαδικασίας Μάθησης (Reverse Instruction) (ΙΙ) </vt:lpstr>
      <vt:lpstr>Επισκόπηση Βασικών Θεωριών μάθησης και ΤΠΕ: θεωρία του συνεργατικού μαθήματος (Ι)</vt:lpstr>
      <vt:lpstr>Επισκόπηση Βασικών Θεωριών μάθησης και ΤΠΕ: θεωρία του συνεργατικού μαθήματος (ΙΙ)</vt:lpstr>
      <vt:lpstr>Επισκόπηση Βασικών Θεωριών μάθησης και ΤΠΕ: χρήση υπολογιστικών παιχνιδιών (Ι)</vt:lpstr>
      <vt:lpstr>Επισκόπηση Βασικών Θεωριών μάθησης και ΤΠΕ: χρήση υπολογιστικών παιχνιδιών (ΙΙ)</vt:lpstr>
      <vt:lpstr>Επισκόπηση Βασικών Θεωριών μάθησης και ΤΠΕ: χρήση μέσω κοινωνικής δικτύωσης (Ι)</vt:lpstr>
      <vt:lpstr>Επισκόπηση Βασικών Θεωριών μάθησης και ΤΠΕ: χρήση μέσω κοινωνικής δικτύωσης (ΙΙ)</vt:lpstr>
      <vt:lpstr>Επισκόπηση Βασικών Θεωριών μάθησης και ΤΠΕ: προσαρμοστική θεωρία μάθησης (Ι)</vt:lpstr>
      <vt:lpstr>Επισκόπηση Βασικών Θεωριών μάθησης και ΤΠΕ: προσαρμοστική θεωρία μάθησης (ΙΙ)</vt:lpstr>
      <vt:lpstr>Γενικό Συμπέρασμα για τα μοντέλα μάθησης μέσω ΤΠΕ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2ο Μάθημα  Θεωρίες και ΤΠΕ Ι:  -Ο υπολογιστής ως δάσκαλος  -Ο υπολογιστής ως μέσο μάθησης </dc:title>
  <dc:creator>ΕΜΜΑΝΟΥΗΛ ΚΟΣΚΙΝΑΣ</dc:creator>
  <cp:lastModifiedBy>manolis koskinas</cp:lastModifiedBy>
  <cp:revision>7</cp:revision>
  <dcterms:created xsi:type="dcterms:W3CDTF">2024-02-07T12:21:17Z</dcterms:created>
  <dcterms:modified xsi:type="dcterms:W3CDTF">2024-02-15T15:20:24Z</dcterms:modified>
</cp:coreProperties>
</file>