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992" r:id="rId2"/>
    <p:sldId id="993" r:id="rId3"/>
    <p:sldId id="994" r:id="rId4"/>
    <p:sldId id="995" r:id="rId5"/>
    <p:sldId id="997" r:id="rId6"/>
    <p:sldId id="998" r:id="rId7"/>
    <p:sldId id="999" r:id="rId8"/>
    <p:sldId id="1000" r:id="rId9"/>
    <p:sldId id="1001" r:id="rId10"/>
    <p:sldId id="1002" r:id="rId11"/>
    <p:sldId id="1003" r:id="rId12"/>
    <p:sldId id="1004" r:id="rId13"/>
    <p:sldId id="1005" r:id="rId14"/>
    <p:sldId id="1006" r:id="rId15"/>
    <p:sldId id="1007" r:id="rId16"/>
    <p:sldId id="1008" r:id="rId17"/>
    <p:sldId id="1009" r:id="rId18"/>
    <p:sldId id="1010" r:id="rId19"/>
    <p:sldId id="1011" r:id="rId20"/>
    <p:sldId id="1022" r:id="rId21"/>
    <p:sldId id="1023" r:id="rId22"/>
    <p:sldId id="1024" r:id="rId23"/>
    <p:sldId id="1025" r:id="rId24"/>
    <p:sldId id="1026" r:id="rId25"/>
    <p:sldId id="1027" r:id="rId26"/>
    <p:sldId id="1028" r:id="rId27"/>
    <p:sldId id="1029" r:id="rId28"/>
    <p:sldId id="1039" r:id="rId29"/>
    <p:sldId id="1041" r:id="rId30"/>
    <p:sldId id="1042" r:id="rId31"/>
    <p:sldId id="1043" r:id="rId32"/>
    <p:sldId id="1044" r:id="rId33"/>
    <p:sldId id="1045" r:id="rId34"/>
    <p:sldId id="1046" r:id="rId35"/>
    <p:sldId id="1047" r:id="rId36"/>
    <p:sldId id="1048" r:id="rId37"/>
    <p:sldId id="1050" r:id="rId38"/>
    <p:sldId id="1051" r:id="rId39"/>
    <p:sldId id="1052" r:id="rId40"/>
    <p:sldId id="1053" r:id="rId41"/>
    <p:sldId id="1054" r:id="rId42"/>
    <p:sldId id="1055" r:id="rId43"/>
    <p:sldId id="1056" r:id="rId44"/>
    <p:sldId id="1059" r:id="rId45"/>
    <p:sldId id="1061" r:id="rId46"/>
    <p:sldId id="1062" r:id="rId47"/>
    <p:sldId id="1063" r:id="rId48"/>
    <p:sldId id="1064" r:id="rId49"/>
    <p:sldId id="1079" r:id="rId50"/>
    <p:sldId id="1080" r:id="rId51"/>
    <p:sldId id="1083" r:id="rId52"/>
    <p:sldId id="1085" r:id="rId53"/>
  </p:sldIdLst>
  <p:sldSz cx="9144000" cy="6858000" type="screen4x3"/>
  <p:notesSz cx="70866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FFFF00"/>
    <a:srgbClr val="FF9966"/>
    <a:srgbClr val="FF0000"/>
    <a:srgbClr val="663300"/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2" autoAdjust="0"/>
    <p:restoredTop sz="97857" autoAdjust="0"/>
  </p:normalViewPr>
  <p:slideViewPr>
    <p:cSldViewPr snapToGrid="0">
      <p:cViewPr>
        <p:scale>
          <a:sx n="75" d="100"/>
          <a:sy n="75" d="100"/>
        </p:scale>
        <p:origin x="-1792" y="-584"/>
      </p:cViewPr>
      <p:guideLst>
        <p:guide orient="horz" pos="319"/>
        <p:guide orient="horz" pos="1587"/>
        <p:guide orient="horz" pos="3946"/>
        <p:guide pos="5548"/>
        <p:guide pos="3039"/>
        <p:guide pos="47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06" y="-72"/>
      </p:cViewPr>
      <p:guideLst>
        <p:guide orient="horz" pos="666"/>
        <p:guide pos="3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de-CH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endParaRPr lang="de-CH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78988"/>
            <a:ext cx="30718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de-CH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78988"/>
            <a:ext cx="30718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9CA9513F-5663-4A34-9F94-8D0777420F39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779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1333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6163"/>
            <a:ext cx="5197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77825" y="9598025"/>
            <a:ext cx="458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868" tIns="47431" rIns="94868" bIns="47431">
            <a:spAutoFit/>
          </a:bodyPr>
          <a:lstStyle/>
          <a:p>
            <a:pPr defTabSz="949325"/>
            <a:r>
              <a:rPr lang="de-DE" sz="800"/>
              <a:t>V 6.2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45200" y="9590088"/>
            <a:ext cx="7889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905" tIns="47452" rIns="94905" bIns="47452">
            <a:spAutoFit/>
          </a:bodyPr>
          <a:lstStyle/>
          <a:p>
            <a:pPr defTabSz="949325"/>
            <a:r>
              <a:rPr lang="de-DE" sz="1000" b="1"/>
              <a:t>Seite </a:t>
            </a:r>
            <a:fld id="{A08F0CF5-D3A7-4491-9DA9-F546DB66D613}" type="slidenum">
              <a:rPr lang="de-DE" sz="1000" b="1"/>
              <a:pPr defTabSz="949325"/>
              <a:t>‹#›</a:t>
            </a:fld>
            <a:endParaRPr lang="de-DE" sz="3700" b="1"/>
          </a:p>
        </p:txBody>
      </p:sp>
    </p:spTree>
    <p:extLst>
      <p:ext uri="{BB962C8B-B14F-4D97-AF65-F5344CB8AC3E}">
        <p14:creationId xmlns:p14="http://schemas.microsoft.com/office/powerpoint/2010/main" val="260612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49" tIns="47420" rIns="94849" bIns="47420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" indent="-85725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00100"/>
            <a:ext cx="5111750" cy="3833813"/>
          </a:xfrm>
          <a:ln/>
        </p:spPr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77" tIns="47436" rIns="94877" bIns="4743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00100"/>
            <a:ext cx="5111750" cy="3833813"/>
          </a:xfrm>
          <a:ln/>
        </p:spPr>
      </p:sp>
      <p:sp>
        <p:nvSpPr>
          <p:cNvPr id="169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77" tIns="47436" rIns="94877" bIns="4743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  <p:sp>
        <p:nvSpPr>
          <p:cNvPr id="1708035" name="Text Box 3"/>
          <p:cNvSpPr txBox="1">
            <a:spLocks noChangeArrowheads="1"/>
          </p:cNvSpPr>
          <p:nvPr/>
        </p:nvSpPr>
        <p:spPr bwMode="auto">
          <a:xfrm>
            <a:off x="1181100" y="5367338"/>
            <a:ext cx="4487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87" tIns="47442" rIns="94887" bIns="47442">
            <a:spAutoFit/>
          </a:bodyPr>
          <a:lstStyle/>
          <a:p>
            <a:pPr defTabSz="949325"/>
            <a:endParaRPr lang="de-DE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ChangeArrowheads="1"/>
          </p:cNvSpPr>
          <p:nvPr/>
        </p:nvSpPr>
        <p:spPr bwMode="auto">
          <a:xfrm>
            <a:off x="3943350" y="14288"/>
            <a:ext cx="3009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320" tIns="46333" rIns="94320" bIns="46333" anchor="ctr"/>
          <a:lstStyle/>
          <a:p>
            <a:pPr defTabSz="793750">
              <a:spcBef>
                <a:spcPct val="50000"/>
              </a:spcBef>
            </a:pPr>
            <a:endParaRPr lang="de-DE" sz="2500">
              <a:latin typeface="Times New Roman" pitchFamily="18" charset="0"/>
            </a:endParaRPr>
          </a:p>
        </p:txBody>
      </p:sp>
      <p:sp>
        <p:nvSpPr>
          <p:cNvPr id="1742851" name="Rectangle 3"/>
          <p:cNvSpPr>
            <a:spLocks noChangeArrowheads="1"/>
          </p:cNvSpPr>
          <p:nvPr/>
        </p:nvSpPr>
        <p:spPr bwMode="auto">
          <a:xfrm>
            <a:off x="3943350" y="10561638"/>
            <a:ext cx="3009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858" tIns="0" rIns="19858" bIns="0" anchor="b"/>
          <a:lstStyle/>
          <a:p>
            <a:pPr algn="r" defTabSz="954088">
              <a:spcBef>
                <a:spcPct val="20000"/>
              </a:spcBef>
              <a:buFont typeface="Times New Roman" pitchFamily="18" charset="0"/>
              <a:buChar char="–"/>
            </a:pPr>
            <a:r>
              <a:rPr lang="de-DE" sz="1100" i="1">
                <a:latin typeface="CorpoS" pitchFamily="2" charset="0"/>
              </a:rPr>
              <a:t>32</a:t>
            </a:r>
          </a:p>
        </p:txBody>
      </p:sp>
      <p:sp>
        <p:nvSpPr>
          <p:cNvPr id="1742852" name="Rectangle 4"/>
          <p:cNvSpPr>
            <a:spLocks noChangeArrowheads="1"/>
          </p:cNvSpPr>
          <p:nvPr/>
        </p:nvSpPr>
        <p:spPr bwMode="auto">
          <a:xfrm>
            <a:off x="-1588" y="10561638"/>
            <a:ext cx="3009901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320" tIns="46333" rIns="94320" bIns="46333" anchor="ctr"/>
          <a:lstStyle/>
          <a:p>
            <a:pPr defTabSz="793750">
              <a:spcBef>
                <a:spcPct val="50000"/>
              </a:spcBef>
            </a:pPr>
            <a:endParaRPr lang="de-DE" sz="2500">
              <a:latin typeface="Times New Roman" pitchFamily="18" charset="0"/>
            </a:endParaRPr>
          </a:p>
        </p:txBody>
      </p:sp>
      <p:sp>
        <p:nvSpPr>
          <p:cNvPr id="1742853" name="Rectangle 5"/>
          <p:cNvSpPr>
            <a:spLocks noChangeArrowheads="1"/>
          </p:cNvSpPr>
          <p:nvPr/>
        </p:nvSpPr>
        <p:spPr bwMode="auto">
          <a:xfrm>
            <a:off x="-1588" y="14288"/>
            <a:ext cx="300990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320" tIns="46333" rIns="94320" bIns="46333" anchor="ctr"/>
          <a:lstStyle/>
          <a:p>
            <a:pPr defTabSz="793750">
              <a:spcBef>
                <a:spcPct val="50000"/>
              </a:spcBef>
            </a:pPr>
            <a:endParaRPr lang="de-DE" sz="2500">
              <a:latin typeface="Times New Roman" pitchFamily="18" charset="0"/>
            </a:endParaRPr>
          </a:p>
        </p:txBody>
      </p:sp>
      <p:sp>
        <p:nvSpPr>
          <p:cNvPr id="1742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849313"/>
            <a:ext cx="5503863" cy="41275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4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194300" cy="4598987"/>
          </a:xfrm>
        </p:spPr>
        <p:txBody>
          <a:bodyPr lIns="94887" tIns="47442" rIns="94887" bIns="47442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194300" cy="4598987"/>
          </a:xfrm>
        </p:spPr>
        <p:txBody>
          <a:bodyPr lIns="94887" tIns="47442" rIns="94887" bIns="4744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974850" y="774700"/>
            <a:ext cx="7162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069" name="Text Box 45"/>
          <p:cNvSpPr txBox="1">
            <a:spLocks noChangeArrowheads="1"/>
          </p:cNvSpPr>
          <p:nvPr userDrawn="1"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53975" y="49863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Δομή Εργου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" name="Text Box 51"/>
          <p:cNvSpPr txBox="1">
            <a:spLocks noChangeArrowheads="1"/>
          </p:cNvSpPr>
          <p:nvPr userDrawn="1"/>
        </p:nvSpPr>
        <p:spPr bwMode="auto">
          <a:xfrm>
            <a:off x="53975" y="5648325"/>
            <a:ext cx="171926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Επισκόπηση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77" name="Object 18"/>
          <p:cNvGraphicFramePr>
            <a:graphicFrameLocks noChangeAspect="1"/>
          </p:cNvGraphicFramePr>
          <p:nvPr/>
        </p:nvGraphicFramePr>
        <p:xfrm>
          <a:off x="334963" y="114300"/>
          <a:ext cx="990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Bild" r:id="rId16" imgW="1036320" imgH="1013460" progId="Word.Picture.8">
                  <p:embed/>
                </p:oleObj>
              </mc:Choice>
              <mc:Fallback>
                <p:oleObj name="Bild" r:id="rId16" imgW="1036320" imgH="1013460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14300"/>
                        <a:ext cx="9906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35200" y="141288"/>
            <a:ext cx="6769100" cy="695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err="1" smtClean="0">
                <a:solidFill>
                  <a:srgbClr val="990033"/>
                </a:solidFill>
                <a:latin typeface="Arial" charset="0"/>
              </a:rPr>
              <a:t>Ύλικά</a:t>
            </a:r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 στοιχεία ρυθμιζόμενα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από το σύστημα</a:t>
            </a:r>
            <a:r>
              <a:rPr lang="en-US" sz="2400" dirty="0">
                <a:solidFill>
                  <a:srgbClr val="990033"/>
                </a:solidFill>
                <a:latin typeface="Arial" charset="0"/>
              </a:rPr>
              <a:t>:</a:t>
            </a:r>
            <a:br>
              <a:rPr lang="en-US" sz="2400" dirty="0">
                <a:solidFill>
                  <a:srgbClr val="990033"/>
                </a:solidFill>
                <a:latin typeface="Arial" charset="0"/>
              </a:rPr>
            </a:b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1635331" name="Group 3"/>
          <p:cNvGrpSpPr>
            <a:grpSpLocks/>
          </p:cNvGrpSpPr>
          <p:nvPr/>
        </p:nvGrpSpPr>
        <p:grpSpPr bwMode="auto">
          <a:xfrm>
            <a:off x="1876425" y="1987550"/>
            <a:ext cx="7104063" cy="2713038"/>
            <a:chOff x="503" y="1396"/>
            <a:chExt cx="4973" cy="1898"/>
          </a:xfrm>
        </p:grpSpPr>
        <p:pic>
          <p:nvPicPr>
            <p:cNvPr id="16353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5" y="1636"/>
              <a:ext cx="43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5333" name="Group 5"/>
            <p:cNvGrpSpPr>
              <a:grpSpLocks/>
            </p:cNvGrpSpPr>
            <p:nvPr/>
          </p:nvGrpSpPr>
          <p:grpSpPr bwMode="auto">
            <a:xfrm rot="6768273">
              <a:off x="1265" y="2290"/>
              <a:ext cx="1146" cy="764"/>
              <a:chOff x="975" y="2476"/>
              <a:chExt cx="1146" cy="764"/>
            </a:xfrm>
          </p:grpSpPr>
          <p:sp>
            <p:nvSpPr>
              <p:cNvPr id="1635334" name="Freeform 6"/>
              <p:cNvSpPr>
                <a:spLocks/>
              </p:cNvSpPr>
              <p:nvPr/>
            </p:nvSpPr>
            <p:spPr bwMode="auto">
              <a:xfrm>
                <a:off x="1726" y="2480"/>
                <a:ext cx="395" cy="273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290" y="0"/>
                  </a:cxn>
                  <a:cxn ang="0">
                    <a:pos x="34" y="109"/>
                  </a:cxn>
                  <a:cxn ang="0">
                    <a:pos x="0" y="151"/>
                  </a:cxn>
                  <a:cxn ang="0">
                    <a:pos x="55" y="273"/>
                  </a:cxn>
                  <a:cxn ang="0">
                    <a:pos x="105" y="269"/>
                  </a:cxn>
                  <a:cxn ang="0">
                    <a:pos x="357" y="156"/>
                  </a:cxn>
                  <a:cxn ang="0">
                    <a:pos x="395" y="122"/>
                  </a:cxn>
                  <a:cxn ang="0">
                    <a:pos x="340" y="0"/>
                  </a:cxn>
                </a:cxnLst>
                <a:rect l="0" t="0" r="r" b="b"/>
                <a:pathLst>
                  <a:path w="395" h="273">
                    <a:moveTo>
                      <a:pt x="340" y="0"/>
                    </a:moveTo>
                    <a:lnTo>
                      <a:pt x="290" y="0"/>
                    </a:lnTo>
                    <a:lnTo>
                      <a:pt x="34" y="109"/>
                    </a:lnTo>
                    <a:lnTo>
                      <a:pt x="0" y="151"/>
                    </a:lnTo>
                    <a:lnTo>
                      <a:pt x="55" y="273"/>
                    </a:lnTo>
                    <a:lnTo>
                      <a:pt x="105" y="269"/>
                    </a:lnTo>
                    <a:lnTo>
                      <a:pt x="357" y="156"/>
                    </a:lnTo>
                    <a:lnTo>
                      <a:pt x="395" y="12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5" name="Freeform 7"/>
              <p:cNvSpPr>
                <a:spLocks/>
              </p:cNvSpPr>
              <p:nvPr/>
            </p:nvSpPr>
            <p:spPr bwMode="auto">
              <a:xfrm>
                <a:off x="1752" y="2543"/>
                <a:ext cx="369" cy="21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0" y="147"/>
                  </a:cxn>
                  <a:cxn ang="0">
                    <a:pos x="29" y="210"/>
                  </a:cxn>
                  <a:cxn ang="0">
                    <a:pos x="79" y="206"/>
                  </a:cxn>
                  <a:cxn ang="0">
                    <a:pos x="331" y="93"/>
                  </a:cxn>
                  <a:cxn ang="0">
                    <a:pos x="369" y="59"/>
                  </a:cxn>
                  <a:cxn ang="0">
                    <a:pos x="340" y="0"/>
                  </a:cxn>
                </a:cxnLst>
                <a:rect l="0" t="0" r="r" b="b"/>
                <a:pathLst>
                  <a:path w="369" h="210">
                    <a:moveTo>
                      <a:pt x="340" y="0"/>
                    </a:moveTo>
                    <a:lnTo>
                      <a:pt x="0" y="147"/>
                    </a:lnTo>
                    <a:lnTo>
                      <a:pt x="29" y="210"/>
                    </a:lnTo>
                    <a:lnTo>
                      <a:pt x="79" y="206"/>
                    </a:lnTo>
                    <a:lnTo>
                      <a:pt x="331" y="93"/>
                    </a:lnTo>
                    <a:lnTo>
                      <a:pt x="369" y="59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6" name="Freeform 8"/>
              <p:cNvSpPr>
                <a:spLocks/>
              </p:cNvSpPr>
              <p:nvPr/>
            </p:nvSpPr>
            <p:spPr bwMode="auto">
              <a:xfrm>
                <a:off x="1815" y="2518"/>
                <a:ext cx="222" cy="19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4" y="67"/>
                  </a:cxn>
                  <a:cxn ang="0">
                    <a:pos x="16" y="59"/>
                  </a:cxn>
                  <a:cxn ang="0">
                    <a:pos x="25" y="50"/>
                  </a:cxn>
                  <a:cxn ang="0">
                    <a:pos x="33" y="42"/>
                  </a:cxn>
                  <a:cxn ang="0">
                    <a:pos x="42" y="34"/>
                  </a:cxn>
                  <a:cxn ang="0">
                    <a:pos x="50" y="29"/>
                  </a:cxn>
                  <a:cxn ang="0">
                    <a:pos x="63" y="21"/>
                  </a:cxn>
                  <a:cxn ang="0">
                    <a:pos x="75" y="17"/>
                  </a:cxn>
                  <a:cxn ang="0">
                    <a:pos x="88" y="13"/>
                  </a:cxn>
                  <a:cxn ang="0">
                    <a:pos x="96" y="8"/>
                  </a:cxn>
                  <a:cxn ang="0">
                    <a:pos x="105" y="4"/>
                  </a:cxn>
                  <a:cxn ang="0">
                    <a:pos x="117" y="4"/>
                  </a:cxn>
                  <a:cxn ang="0">
                    <a:pos x="130" y="0"/>
                  </a:cxn>
                  <a:cxn ang="0">
                    <a:pos x="142" y="0"/>
                  </a:cxn>
                  <a:cxn ang="0">
                    <a:pos x="155" y="0"/>
                  </a:cxn>
                  <a:cxn ang="0">
                    <a:pos x="167" y="0"/>
                  </a:cxn>
                  <a:cxn ang="0">
                    <a:pos x="222" y="122"/>
                  </a:cxn>
                  <a:cxn ang="0">
                    <a:pos x="214" y="130"/>
                  </a:cxn>
                  <a:cxn ang="0">
                    <a:pos x="205" y="134"/>
                  </a:cxn>
                  <a:cxn ang="0">
                    <a:pos x="193" y="143"/>
                  </a:cxn>
                  <a:cxn ang="0">
                    <a:pos x="184" y="151"/>
                  </a:cxn>
                  <a:cxn ang="0">
                    <a:pos x="172" y="155"/>
                  </a:cxn>
                  <a:cxn ang="0">
                    <a:pos x="163" y="164"/>
                  </a:cxn>
                  <a:cxn ang="0">
                    <a:pos x="155" y="168"/>
                  </a:cxn>
                  <a:cxn ang="0">
                    <a:pos x="142" y="172"/>
                  </a:cxn>
                  <a:cxn ang="0">
                    <a:pos x="130" y="176"/>
                  </a:cxn>
                  <a:cxn ang="0">
                    <a:pos x="117" y="180"/>
                  </a:cxn>
                  <a:cxn ang="0">
                    <a:pos x="109" y="185"/>
                  </a:cxn>
                  <a:cxn ang="0">
                    <a:pos x="96" y="189"/>
                  </a:cxn>
                  <a:cxn ang="0">
                    <a:pos x="84" y="193"/>
                  </a:cxn>
                  <a:cxn ang="0">
                    <a:pos x="71" y="193"/>
                  </a:cxn>
                  <a:cxn ang="0">
                    <a:pos x="58" y="197"/>
                  </a:cxn>
                  <a:cxn ang="0">
                    <a:pos x="50" y="197"/>
                  </a:cxn>
                  <a:cxn ang="0">
                    <a:pos x="0" y="76"/>
                  </a:cxn>
                </a:cxnLst>
                <a:rect l="0" t="0" r="r" b="b"/>
                <a:pathLst>
                  <a:path w="222" h="197">
                    <a:moveTo>
                      <a:pt x="0" y="76"/>
                    </a:moveTo>
                    <a:lnTo>
                      <a:pt x="4" y="67"/>
                    </a:lnTo>
                    <a:lnTo>
                      <a:pt x="16" y="59"/>
                    </a:lnTo>
                    <a:lnTo>
                      <a:pt x="25" y="50"/>
                    </a:lnTo>
                    <a:lnTo>
                      <a:pt x="33" y="42"/>
                    </a:lnTo>
                    <a:lnTo>
                      <a:pt x="42" y="34"/>
                    </a:lnTo>
                    <a:lnTo>
                      <a:pt x="50" y="29"/>
                    </a:lnTo>
                    <a:lnTo>
                      <a:pt x="63" y="21"/>
                    </a:lnTo>
                    <a:lnTo>
                      <a:pt x="75" y="17"/>
                    </a:lnTo>
                    <a:lnTo>
                      <a:pt x="88" y="13"/>
                    </a:lnTo>
                    <a:lnTo>
                      <a:pt x="96" y="8"/>
                    </a:lnTo>
                    <a:lnTo>
                      <a:pt x="105" y="4"/>
                    </a:lnTo>
                    <a:lnTo>
                      <a:pt x="117" y="4"/>
                    </a:lnTo>
                    <a:lnTo>
                      <a:pt x="130" y="0"/>
                    </a:lnTo>
                    <a:lnTo>
                      <a:pt x="142" y="0"/>
                    </a:lnTo>
                    <a:lnTo>
                      <a:pt x="155" y="0"/>
                    </a:lnTo>
                    <a:lnTo>
                      <a:pt x="167" y="0"/>
                    </a:lnTo>
                    <a:lnTo>
                      <a:pt x="222" y="122"/>
                    </a:lnTo>
                    <a:lnTo>
                      <a:pt x="214" y="130"/>
                    </a:lnTo>
                    <a:lnTo>
                      <a:pt x="205" y="134"/>
                    </a:lnTo>
                    <a:lnTo>
                      <a:pt x="193" y="143"/>
                    </a:lnTo>
                    <a:lnTo>
                      <a:pt x="184" y="151"/>
                    </a:lnTo>
                    <a:lnTo>
                      <a:pt x="172" y="155"/>
                    </a:lnTo>
                    <a:lnTo>
                      <a:pt x="163" y="164"/>
                    </a:lnTo>
                    <a:lnTo>
                      <a:pt x="155" y="168"/>
                    </a:lnTo>
                    <a:lnTo>
                      <a:pt x="142" y="172"/>
                    </a:lnTo>
                    <a:lnTo>
                      <a:pt x="130" y="176"/>
                    </a:lnTo>
                    <a:lnTo>
                      <a:pt x="117" y="180"/>
                    </a:lnTo>
                    <a:lnTo>
                      <a:pt x="109" y="185"/>
                    </a:lnTo>
                    <a:lnTo>
                      <a:pt x="96" y="189"/>
                    </a:lnTo>
                    <a:lnTo>
                      <a:pt x="84" y="193"/>
                    </a:lnTo>
                    <a:lnTo>
                      <a:pt x="71" y="193"/>
                    </a:lnTo>
                    <a:lnTo>
                      <a:pt x="58" y="197"/>
                    </a:lnTo>
                    <a:lnTo>
                      <a:pt x="50" y="19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7" name="Freeform 9"/>
              <p:cNvSpPr>
                <a:spLocks/>
              </p:cNvSpPr>
              <p:nvPr/>
            </p:nvSpPr>
            <p:spPr bwMode="auto">
              <a:xfrm>
                <a:off x="1982" y="2476"/>
                <a:ext cx="135" cy="168"/>
              </a:xfrm>
              <a:custGeom>
                <a:avLst/>
                <a:gdLst/>
                <a:ahLst/>
                <a:cxnLst>
                  <a:cxn ang="0">
                    <a:pos x="84" y="8"/>
                  </a:cxn>
                  <a:cxn ang="0">
                    <a:pos x="68" y="4"/>
                  </a:cxn>
                  <a:cxn ang="0">
                    <a:pos x="55" y="0"/>
                  </a:cxn>
                  <a:cxn ang="0">
                    <a:pos x="42" y="0"/>
                  </a:cxn>
                  <a:cxn ang="0">
                    <a:pos x="30" y="4"/>
                  </a:cxn>
                  <a:cxn ang="0">
                    <a:pos x="21" y="13"/>
                  </a:cxn>
                  <a:cxn ang="0">
                    <a:pos x="13" y="17"/>
                  </a:cxn>
                  <a:cxn ang="0">
                    <a:pos x="5" y="29"/>
                  </a:cxn>
                  <a:cxn ang="0">
                    <a:pos x="0" y="42"/>
                  </a:cxn>
                  <a:cxn ang="0">
                    <a:pos x="51" y="164"/>
                  </a:cxn>
                  <a:cxn ang="0">
                    <a:pos x="63" y="168"/>
                  </a:cxn>
                  <a:cxn ang="0">
                    <a:pos x="76" y="168"/>
                  </a:cxn>
                  <a:cxn ang="0">
                    <a:pos x="89" y="164"/>
                  </a:cxn>
                  <a:cxn ang="0">
                    <a:pos x="101" y="160"/>
                  </a:cxn>
                  <a:cxn ang="0">
                    <a:pos x="114" y="155"/>
                  </a:cxn>
                  <a:cxn ang="0">
                    <a:pos x="122" y="147"/>
                  </a:cxn>
                  <a:cxn ang="0">
                    <a:pos x="131" y="139"/>
                  </a:cxn>
                  <a:cxn ang="0">
                    <a:pos x="135" y="126"/>
                  </a:cxn>
                  <a:cxn ang="0">
                    <a:pos x="84" y="8"/>
                  </a:cxn>
                </a:cxnLst>
                <a:rect l="0" t="0" r="r" b="b"/>
                <a:pathLst>
                  <a:path w="135" h="168">
                    <a:moveTo>
                      <a:pt x="84" y="8"/>
                    </a:moveTo>
                    <a:lnTo>
                      <a:pt x="68" y="4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0" y="4"/>
                    </a:lnTo>
                    <a:lnTo>
                      <a:pt x="21" y="13"/>
                    </a:lnTo>
                    <a:lnTo>
                      <a:pt x="13" y="17"/>
                    </a:lnTo>
                    <a:lnTo>
                      <a:pt x="5" y="29"/>
                    </a:lnTo>
                    <a:lnTo>
                      <a:pt x="0" y="42"/>
                    </a:lnTo>
                    <a:lnTo>
                      <a:pt x="51" y="164"/>
                    </a:lnTo>
                    <a:lnTo>
                      <a:pt x="63" y="168"/>
                    </a:lnTo>
                    <a:lnTo>
                      <a:pt x="76" y="168"/>
                    </a:lnTo>
                    <a:lnTo>
                      <a:pt x="89" y="164"/>
                    </a:lnTo>
                    <a:lnTo>
                      <a:pt x="101" y="160"/>
                    </a:lnTo>
                    <a:lnTo>
                      <a:pt x="114" y="155"/>
                    </a:lnTo>
                    <a:lnTo>
                      <a:pt x="122" y="147"/>
                    </a:lnTo>
                    <a:lnTo>
                      <a:pt x="131" y="139"/>
                    </a:lnTo>
                    <a:lnTo>
                      <a:pt x="135" y="126"/>
                    </a:lnTo>
                    <a:lnTo>
                      <a:pt x="84" y="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8" name="Freeform 10"/>
              <p:cNvSpPr>
                <a:spLocks/>
              </p:cNvSpPr>
              <p:nvPr/>
            </p:nvSpPr>
            <p:spPr bwMode="auto">
              <a:xfrm>
                <a:off x="1731" y="2589"/>
                <a:ext cx="134" cy="164"/>
              </a:xfrm>
              <a:custGeom>
                <a:avLst/>
                <a:gdLst/>
                <a:ahLst/>
                <a:cxnLst>
                  <a:cxn ang="0">
                    <a:pos x="84" y="5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42" y="0"/>
                  </a:cxn>
                  <a:cxn ang="0">
                    <a:pos x="33" y="0"/>
                  </a:cxn>
                  <a:cxn ang="0">
                    <a:pos x="21" y="9"/>
                  </a:cxn>
                  <a:cxn ang="0">
                    <a:pos x="12" y="13"/>
                  </a:cxn>
                  <a:cxn ang="0">
                    <a:pos x="4" y="26"/>
                  </a:cxn>
                  <a:cxn ang="0">
                    <a:pos x="0" y="42"/>
                  </a:cxn>
                  <a:cxn ang="0">
                    <a:pos x="50" y="164"/>
                  </a:cxn>
                  <a:cxn ang="0">
                    <a:pos x="63" y="164"/>
                  </a:cxn>
                  <a:cxn ang="0">
                    <a:pos x="75" y="164"/>
                  </a:cxn>
                  <a:cxn ang="0">
                    <a:pos x="88" y="164"/>
                  </a:cxn>
                  <a:cxn ang="0">
                    <a:pos x="100" y="160"/>
                  </a:cxn>
                  <a:cxn ang="0">
                    <a:pos x="113" y="151"/>
                  </a:cxn>
                  <a:cxn ang="0">
                    <a:pos x="121" y="147"/>
                  </a:cxn>
                  <a:cxn ang="0">
                    <a:pos x="130" y="135"/>
                  </a:cxn>
                  <a:cxn ang="0">
                    <a:pos x="134" y="126"/>
                  </a:cxn>
                  <a:cxn ang="0">
                    <a:pos x="84" y="5"/>
                  </a:cxn>
                </a:cxnLst>
                <a:rect l="0" t="0" r="r" b="b"/>
                <a:pathLst>
                  <a:path w="134" h="164">
                    <a:moveTo>
                      <a:pt x="84" y="5"/>
                    </a:moveTo>
                    <a:lnTo>
                      <a:pt x="67" y="0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1" y="9"/>
                    </a:lnTo>
                    <a:lnTo>
                      <a:pt x="12" y="13"/>
                    </a:lnTo>
                    <a:lnTo>
                      <a:pt x="4" y="26"/>
                    </a:lnTo>
                    <a:lnTo>
                      <a:pt x="0" y="42"/>
                    </a:lnTo>
                    <a:lnTo>
                      <a:pt x="50" y="164"/>
                    </a:lnTo>
                    <a:lnTo>
                      <a:pt x="63" y="164"/>
                    </a:lnTo>
                    <a:lnTo>
                      <a:pt x="75" y="164"/>
                    </a:lnTo>
                    <a:lnTo>
                      <a:pt x="88" y="164"/>
                    </a:lnTo>
                    <a:lnTo>
                      <a:pt x="100" y="160"/>
                    </a:lnTo>
                    <a:lnTo>
                      <a:pt x="113" y="151"/>
                    </a:lnTo>
                    <a:lnTo>
                      <a:pt x="121" y="147"/>
                    </a:lnTo>
                    <a:lnTo>
                      <a:pt x="130" y="135"/>
                    </a:lnTo>
                    <a:lnTo>
                      <a:pt x="134" y="126"/>
                    </a:lnTo>
                    <a:lnTo>
                      <a:pt x="84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9" name="Line 11"/>
              <p:cNvSpPr>
                <a:spLocks noChangeShapeType="1"/>
              </p:cNvSpPr>
              <p:nvPr/>
            </p:nvSpPr>
            <p:spPr bwMode="auto">
              <a:xfrm>
                <a:off x="1815" y="2594"/>
                <a:ext cx="50" cy="12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0" name="Line 12"/>
              <p:cNvSpPr>
                <a:spLocks noChangeShapeType="1"/>
              </p:cNvSpPr>
              <p:nvPr/>
            </p:nvSpPr>
            <p:spPr bwMode="auto">
              <a:xfrm>
                <a:off x="1982" y="2518"/>
                <a:ext cx="51" cy="1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1" name="Freeform 13"/>
              <p:cNvSpPr>
                <a:spLocks/>
              </p:cNvSpPr>
              <p:nvPr/>
            </p:nvSpPr>
            <p:spPr bwMode="auto">
              <a:xfrm>
                <a:off x="975" y="2480"/>
                <a:ext cx="336" cy="37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89" y="21"/>
                  </a:cxn>
                  <a:cxn ang="0">
                    <a:pos x="13" y="239"/>
                  </a:cxn>
                  <a:cxn ang="0">
                    <a:pos x="0" y="290"/>
                  </a:cxn>
                  <a:cxn ang="0">
                    <a:pos x="105" y="370"/>
                  </a:cxn>
                  <a:cxn ang="0">
                    <a:pos x="336" y="84"/>
                  </a:cxn>
                  <a:cxn ang="0">
                    <a:pos x="235" y="0"/>
                  </a:cxn>
                </a:cxnLst>
                <a:rect l="0" t="0" r="r" b="b"/>
                <a:pathLst>
                  <a:path w="336" h="370">
                    <a:moveTo>
                      <a:pt x="235" y="0"/>
                    </a:moveTo>
                    <a:lnTo>
                      <a:pt x="189" y="21"/>
                    </a:lnTo>
                    <a:lnTo>
                      <a:pt x="13" y="239"/>
                    </a:lnTo>
                    <a:lnTo>
                      <a:pt x="0" y="290"/>
                    </a:lnTo>
                    <a:lnTo>
                      <a:pt x="105" y="370"/>
                    </a:lnTo>
                    <a:lnTo>
                      <a:pt x="336" y="8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2" name="Freeform 14"/>
              <p:cNvSpPr>
                <a:spLocks/>
              </p:cNvSpPr>
              <p:nvPr/>
            </p:nvSpPr>
            <p:spPr bwMode="auto">
              <a:xfrm>
                <a:off x="1034" y="2552"/>
                <a:ext cx="218" cy="22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8" y="121"/>
                  </a:cxn>
                  <a:cxn ang="0">
                    <a:pos x="17" y="100"/>
                  </a:cxn>
                  <a:cxn ang="0">
                    <a:pos x="29" y="79"/>
                  </a:cxn>
                  <a:cxn ang="0">
                    <a:pos x="42" y="58"/>
                  </a:cxn>
                  <a:cxn ang="0">
                    <a:pos x="50" y="50"/>
                  </a:cxn>
                  <a:cxn ang="0">
                    <a:pos x="59" y="42"/>
                  </a:cxn>
                  <a:cxn ang="0">
                    <a:pos x="67" y="33"/>
                  </a:cxn>
                  <a:cxn ang="0">
                    <a:pos x="75" y="25"/>
                  </a:cxn>
                  <a:cxn ang="0">
                    <a:pos x="84" y="21"/>
                  </a:cxn>
                  <a:cxn ang="0">
                    <a:pos x="92" y="12"/>
                  </a:cxn>
                  <a:cxn ang="0">
                    <a:pos x="105" y="8"/>
                  </a:cxn>
                  <a:cxn ang="0">
                    <a:pos x="117" y="0"/>
                  </a:cxn>
                  <a:cxn ang="0">
                    <a:pos x="218" y="84"/>
                  </a:cxn>
                  <a:cxn ang="0">
                    <a:pos x="105" y="226"/>
                  </a:cxn>
                  <a:cxn ang="0">
                    <a:pos x="0" y="146"/>
                  </a:cxn>
                </a:cxnLst>
                <a:rect l="0" t="0" r="r" b="b"/>
                <a:pathLst>
                  <a:path w="218" h="226">
                    <a:moveTo>
                      <a:pt x="0" y="146"/>
                    </a:moveTo>
                    <a:lnTo>
                      <a:pt x="8" y="121"/>
                    </a:lnTo>
                    <a:lnTo>
                      <a:pt x="17" y="100"/>
                    </a:lnTo>
                    <a:lnTo>
                      <a:pt x="29" y="79"/>
                    </a:lnTo>
                    <a:lnTo>
                      <a:pt x="42" y="58"/>
                    </a:lnTo>
                    <a:lnTo>
                      <a:pt x="50" y="50"/>
                    </a:lnTo>
                    <a:lnTo>
                      <a:pt x="59" y="42"/>
                    </a:lnTo>
                    <a:lnTo>
                      <a:pt x="67" y="33"/>
                    </a:lnTo>
                    <a:lnTo>
                      <a:pt x="75" y="25"/>
                    </a:lnTo>
                    <a:lnTo>
                      <a:pt x="84" y="21"/>
                    </a:lnTo>
                    <a:lnTo>
                      <a:pt x="92" y="12"/>
                    </a:lnTo>
                    <a:lnTo>
                      <a:pt x="105" y="8"/>
                    </a:lnTo>
                    <a:lnTo>
                      <a:pt x="117" y="0"/>
                    </a:lnTo>
                    <a:lnTo>
                      <a:pt x="218" y="84"/>
                    </a:lnTo>
                    <a:lnTo>
                      <a:pt x="105" y="22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3" name="Freeform 15"/>
              <p:cNvSpPr>
                <a:spLocks/>
              </p:cNvSpPr>
              <p:nvPr/>
            </p:nvSpPr>
            <p:spPr bwMode="auto">
              <a:xfrm>
                <a:off x="1135" y="2636"/>
                <a:ext cx="692" cy="604"/>
              </a:xfrm>
              <a:custGeom>
                <a:avLst/>
                <a:gdLst/>
                <a:ahLst/>
                <a:cxnLst>
                  <a:cxn ang="0">
                    <a:pos x="575" y="604"/>
                  </a:cxn>
                  <a:cxn ang="0">
                    <a:pos x="604" y="600"/>
                  </a:cxn>
                  <a:cxn ang="0">
                    <a:pos x="692" y="495"/>
                  </a:cxn>
                  <a:cxn ang="0">
                    <a:pos x="692" y="461"/>
                  </a:cxn>
                  <a:cxn ang="0">
                    <a:pos x="117" y="0"/>
                  </a:cxn>
                  <a:cxn ang="0">
                    <a:pos x="0" y="142"/>
                  </a:cxn>
                  <a:cxn ang="0">
                    <a:pos x="575" y="604"/>
                  </a:cxn>
                </a:cxnLst>
                <a:rect l="0" t="0" r="r" b="b"/>
                <a:pathLst>
                  <a:path w="692" h="604">
                    <a:moveTo>
                      <a:pt x="575" y="604"/>
                    </a:moveTo>
                    <a:lnTo>
                      <a:pt x="604" y="600"/>
                    </a:lnTo>
                    <a:lnTo>
                      <a:pt x="692" y="495"/>
                    </a:lnTo>
                    <a:lnTo>
                      <a:pt x="692" y="461"/>
                    </a:lnTo>
                    <a:lnTo>
                      <a:pt x="117" y="0"/>
                    </a:lnTo>
                    <a:lnTo>
                      <a:pt x="0" y="142"/>
                    </a:lnTo>
                    <a:lnTo>
                      <a:pt x="575" y="604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4" name="Freeform 16"/>
              <p:cNvSpPr>
                <a:spLocks/>
              </p:cNvSpPr>
              <p:nvPr/>
            </p:nvSpPr>
            <p:spPr bwMode="auto">
              <a:xfrm>
                <a:off x="1139" y="2644"/>
                <a:ext cx="684" cy="596"/>
              </a:xfrm>
              <a:custGeom>
                <a:avLst/>
                <a:gdLst/>
                <a:ahLst/>
                <a:cxnLst>
                  <a:cxn ang="0">
                    <a:pos x="571" y="596"/>
                  </a:cxn>
                  <a:cxn ang="0">
                    <a:pos x="579" y="596"/>
                  </a:cxn>
                  <a:cxn ang="0">
                    <a:pos x="583" y="596"/>
                  </a:cxn>
                  <a:cxn ang="0">
                    <a:pos x="592" y="592"/>
                  </a:cxn>
                  <a:cxn ang="0">
                    <a:pos x="604" y="592"/>
                  </a:cxn>
                  <a:cxn ang="0">
                    <a:pos x="613" y="579"/>
                  </a:cxn>
                  <a:cxn ang="0">
                    <a:pos x="621" y="575"/>
                  </a:cxn>
                  <a:cxn ang="0">
                    <a:pos x="625" y="567"/>
                  </a:cxn>
                  <a:cxn ang="0">
                    <a:pos x="634" y="558"/>
                  </a:cxn>
                  <a:cxn ang="0">
                    <a:pos x="638" y="550"/>
                  </a:cxn>
                  <a:cxn ang="0">
                    <a:pos x="650" y="537"/>
                  </a:cxn>
                  <a:cxn ang="0">
                    <a:pos x="663" y="516"/>
                  </a:cxn>
                  <a:cxn ang="0">
                    <a:pos x="684" y="491"/>
                  </a:cxn>
                  <a:cxn ang="0">
                    <a:pos x="684" y="487"/>
                  </a:cxn>
                  <a:cxn ang="0">
                    <a:pos x="684" y="483"/>
                  </a:cxn>
                  <a:cxn ang="0">
                    <a:pos x="684" y="474"/>
                  </a:cxn>
                  <a:cxn ang="0">
                    <a:pos x="680" y="457"/>
                  </a:cxn>
                  <a:cxn ang="0">
                    <a:pos x="646" y="432"/>
                  </a:cxn>
                  <a:cxn ang="0">
                    <a:pos x="621" y="411"/>
                  </a:cxn>
                  <a:cxn ang="0">
                    <a:pos x="596" y="390"/>
                  </a:cxn>
                  <a:cxn ang="0">
                    <a:pos x="575" y="374"/>
                  </a:cxn>
                  <a:cxn ang="0">
                    <a:pos x="554" y="357"/>
                  </a:cxn>
                  <a:cxn ang="0">
                    <a:pos x="533" y="340"/>
                  </a:cxn>
                  <a:cxn ang="0">
                    <a:pos x="512" y="323"/>
                  </a:cxn>
                  <a:cxn ang="0">
                    <a:pos x="491" y="306"/>
                  </a:cxn>
                  <a:cxn ang="0">
                    <a:pos x="461" y="285"/>
                  </a:cxn>
                  <a:cxn ang="0">
                    <a:pos x="432" y="260"/>
                  </a:cxn>
                  <a:cxn ang="0">
                    <a:pos x="399" y="235"/>
                  </a:cxn>
                  <a:cxn ang="0">
                    <a:pos x="357" y="201"/>
                  </a:cxn>
                  <a:cxn ang="0">
                    <a:pos x="306" y="159"/>
                  </a:cxn>
                  <a:cxn ang="0">
                    <a:pos x="252" y="117"/>
                  </a:cxn>
                  <a:cxn ang="0">
                    <a:pos x="184" y="59"/>
                  </a:cxn>
                  <a:cxn ang="0">
                    <a:pos x="105" y="0"/>
                  </a:cxn>
                  <a:cxn ang="0">
                    <a:pos x="92" y="13"/>
                  </a:cxn>
                  <a:cxn ang="0">
                    <a:pos x="84" y="21"/>
                  </a:cxn>
                  <a:cxn ang="0">
                    <a:pos x="79" y="29"/>
                  </a:cxn>
                  <a:cxn ang="0">
                    <a:pos x="71" y="42"/>
                  </a:cxn>
                  <a:cxn ang="0">
                    <a:pos x="58" y="54"/>
                  </a:cxn>
                  <a:cxn ang="0">
                    <a:pos x="46" y="71"/>
                  </a:cxn>
                  <a:cxn ang="0">
                    <a:pos x="25" y="96"/>
                  </a:cxn>
                  <a:cxn ang="0">
                    <a:pos x="0" y="130"/>
                  </a:cxn>
                  <a:cxn ang="0">
                    <a:pos x="33" y="159"/>
                  </a:cxn>
                  <a:cxn ang="0">
                    <a:pos x="58" y="180"/>
                  </a:cxn>
                  <a:cxn ang="0">
                    <a:pos x="84" y="201"/>
                  </a:cxn>
                  <a:cxn ang="0">
                    <a:pos x="105" y="218"/>
                  </a:cxn>
                  <a:cxn ang="0">
                    <a:pos x="126" y="235"/>
                  </a:cxn>
                  <a:cxn ang="0">
                    <a:pos x="147" y="252"/>
                  </a:cxn>
                  <a:cxn ang="0">
                    <a:pos x="168" y="264"/>
                  </a:cxn>
                  <a:cxn ang="0">
                    <a:pos x="189" y="285"/>
                  </a:cxn>
                  <a:cxn ang="0">
                    <a:pos x="218" y="306"/>
                  </a:cxn>
                  <a:cxn ang="0">
                    <a:pos x="247" y="332"/>
                  </a:cxn>
                  <a:cxn ang="0">
                    <a:pos x="281" y="361"/>
                  </a:cxn>
                  <a:cxn ang="0">
                    <a:pos x="323" y="395"/>
                  </a:cxn>
                  <a:cxn ang="0">
                    <a:pos x="369" y="432"/>
                  </a:cxn>
                  <a:cxn ang="0">
                    <a:pos x="428" y="478"/>
                  </a:cxn>
                  <a:cxn ang="0">
                    <a:pos x="495" y="533"/>
                  </a:cxn>
                  <a:cxn ang="0">
                    <a:pos x="571" y="596"/>
                  </a:cxn>
                </a:cxnLst>
                <a:rect l="0" t="0" r="r" b="b"/>
                <a:pathLst>
                  <a:path w="684" h="596">
                    <a:moveTo>
                      <a:pt x="571" y="596"/>
                    </a:moveTo>
                    <a:lnTo>
                      <a:pt x="579" y="596"/>
                    </a:lnTo>
                    <a:lnTo>
                      <a:pt x="583" y="596"/>
                    </a:lnTo>
                    <a:lnTo>
                      <a:pt x="592" y="592"/>
                    </a:lnTo>
                    <a:lnTo>
                      <a:pt x="604" y="592"/>
                    </a:lnTo>
                    <a:lnTo>
                      <a:pt x="613" y="579"/>
                    </a:lnTo>
                    <a:lnTo>
                      <a:pt x="621" y="575"/>
                    </a:lnTo>
                    <a:lnTo>
                      <a:pt x="625" y="567"/>
                    </a:lnTo>
                    <a:lnTo>
                      <a:pt x="634" y="558"/>
                    </a:lnTo>
                    <a:lnTo>
                      <a:pt x="638" y="550"/>
                    </a:lnTo>
                    <a:lnTo>
                      <a:pt x="650" y="537"/>
                    </a:lnTo>
                    <a:lnTo>
                      <a:pt x="663" y="516"/>
                    </a:lnTo>
                    <a:lnTo>
                      <a:pt x="684" y="491"/>
                    </a:lnTo>
                    <a:lnTo>
                      <a:pt x="684" y="487"/>
                    </a:lnTo>
                    <a:lnTo>
                      <a:pt x="684" y="483"/>
                    </a:lnTo>
                    <a:lnTo>
                      <a:pt x="684" y="474"/>
                    </a:lnTo>
                    <a:lnTo>
                      <a:pt x="680" y="457"/>
                    </a:lnTo>
                    <a:lnTo>
                      <a:pt x="646" y="432"/>
                    </a:lnTo>
                    <a:lnTo>
                      <a:pt x="621" y="411"/>
                    </a:lnTo>
                    <a:lnTo>
                      <a:pt x="596" y="390"/>
                    </a:lnTo>
                    <a:lnTo>
                      <a:pt x="575" y="374"/>
                    </a:lnTo>
                    <a:lnTo>
                      <a:pt x="554" y="357"/>
                    </a:lnTo>
                    <a:lnTo>
                      <a:pt x="533" y="340"/>
                    </a:lnTo>
                    <a:lnTo>
                      <a:pt x="512" y="323"/>
                    </a:lnTo>
                    <a:lnTo>
                      <a:pt x="491" y="306"/>
                    </a:lnTo>
                    <a:lnTo>
                      <a:pt x="461" y="285"/>
                    </a:lnTo>
                    <a:lnTo>
                      <a:pt x="432" y="260"/>
                    </a:lnTo>
                    <a:lnTo>
                      <a:pt x="399" y="235"/>
                    </a:lnTo>
                    <a:lnTo>
                      <a:pt x="357" y="201"/>
                    </a:lnTo>
                    <a:lnTo>
                      <a:pt x="306" y="159"/>
                    </a:lnTo>
                    <a:lnTo>
                      <a:pt x="252" y="117"/>
                    </a:lnTo>
                    <a:lnTo>
                      <a:pt x="184" y="59"/>
                    </a:lnTo>
                    <a:lnTo>
                      <a:pt x="105" y="0"/>
                    </a:lnTo>
                    <a:lnTo>
                      <a:pt x="92" y="13"/>
                    </a:lnTo>
                    <a:lnTo>
                      <a:pt x="84" y="21"/>
                    </a:lnTo>
                    <a:lnTo>
                      <a:pt x="79" y="29"/>
                    </a:lnTo>
                    <a:lnTo>
                      <a:pt x="71" y="42"/>
                    </a:lnTo>
                    <a:lnTo>
                      <a:pt x="58" y="54"/>
                    </a:lnTo>
                    <a:lnTo>
                      <a:pt x="46" y="71"/>
                    </a:lnTo>
                    <a:lnTo>
                      <a:pt x="25" y="96"/>
                    </a:lnTo>
                    <a:lnTo>
                      <a:pt x="0" y="130"/>
                    </a:lnTo>
                    <a:lnTo>
                      <a:pt x="33" y="159"/>
                    </a:lnTo>
                    <a:lnTo>
                      <a:pt x="58" y="180"/>
                    </a:lnTo>
                    <a:lnTo>
                      <a:pt x="84" y="201"/>
                    </a:lnTo>
                    <a:lnTo>
                      <a:pt x="105" y="218"/>
                    </a:lnTo>
                    <a:lnTo>
                      <a:pt x="126" y="235"/>
                    </a:lnTo>
                    <a:lnTo>
                      <a:pt x="147" y="252"/>
                    </a:lnTo>
                    <a:lnTo>
                      <a:pt x="168" y="264"/>
                    </a:lnTo>
                    <a:lnTo>
                      <a:pt x="189" y="285"/>
                    </a:lnTo>
                    <a:lnTo>
                      <a:pt x="218" y="306"/>
                    </a:lnTo>
                    <a:lnTo>
                      <a:pt x="247" y="332"/>
                    </a:lnTo>
                    <a:lnTo>
                      <a:pt x="281" y="361"/>
                    </a:lnTo>
                    <a:lnTo>
                      <a:pt x="323" y="395"/>
                    </a:lnTo>
                    <a:lnTo>
                      <a:pt x="369" y="432"/>
                    </a:lnTo>
                    <a:lnTo>
                      <a:pt x="428" y="478"/>
                    </a:lnTo>
                    <a:lnTo>
                      <a:pt x="495" y="533"/>
                    </a:lnTo>
                    <a:lnTo>
                      <a:pt x="571" y="59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5" name="Freeform 17"/>
              <p:cNvSpPr>
                <a:spLocks/>
              </p:cNvSpPr>
              <p:nvPr/>
            </p:nvSpPr>
            <p:spPr bwMode="auto">
              <a:xfrm>
                <a:off x="1139" y="2648"/>
                <a:ext cx="680" cy="588"/>
              </a:xfrm>
              <a:custGeom>
                <a:avLst/>
                <a:gdLst/>
                <a:ahLst/>
                <a:cxnLst>
                  <a:cxn ang="0">
                    <a:pos x="575" y="588"/>
                  </a:cxn>
                  <a:cxn ang="0">
                    <a:pos x="583" y="588"/>
                  </a:cxn>
                  <a:cxn ang="0">
                    <a:pos x="587" y="588"/>
                  </a:cxn>
                  <a:cxn ang="0">
                    <a:pos x="592" y="588"/>
                  </a:cxn>
                  <a:cxn ang="0">
                    <a:pos x="604" y="584"/>
                  </a:cxn>
                  <a:cxn ang="0">
                    <a:pos x="613" y="575"/>
                  </a:cxn>
                  <a:cxn ang="0">
                    <a:pos x="621" y="567"/>
                  </a:cxn>
                  <a:cxn ang="0">
                    <a:pos x="625" y="563"/>
                  </a:cxn>
                  <a:cxn ang="0">
                    <a:pos x="629" y="554"/>
                  </a:cxn>
                  <a:cxn ang="0">
                    <a:pos x="638" y="546"/>
                  </a:cxn>
                  <a:cxn ang="0">
                    <a:pos x="646" y="533"/>
                  </a:cxn>
                  <a:cxn ang="0">
                    <a:pos x="659" y="516"/>
                  </a:cxn>
                  <a:cxn ang="0">
                    <a:pos x="680" y="495"/>
                  </a:cxn>
                  <a:cxn ang="0">
                    <a:pos x="680" y="491"/>
                  </a:cxn>
                  <a:cxn ang="0">
                    <a:pos x="680" y="483"/>
                  </a:cxn>
                  <a:cxn ang="0">
                    <a:pos x="676" y="479"/>
                  </a:cxn>
                  <a:cxn ang="0">
                    <a:pos x="676" y="462"/>
                  </a:cxn>
                  <a:cxn ang="0">
                    <a:pos x="642" y="437"/>
                  </a:cxn>
                  <a:cxn ang="0">
                    <a:pos x="613" y="416"/>
                  </a:cxn>
                  <a:cxn ang="0">
                    <a:pos x="587" y="395"/>
                  </a:cxn>
                  <a:cxn ang="0">
                    <a:pos x="566" y="378"/>
                  </a:cxn>
                  <a:cxn ang="0">
                    <a:pos x="545" y="361"/>
                  </a:cxn>
                  <a:cxn ang="0">
                    <a:pos x="524" y="344"/>
                  </a:cxn>
                  <a:cxn ang="0">
                    <a:pos x="508" y="328"/>
                  </a:cxn>
                  <a:cxn ang="0">
                    <a:pos x="482" y="311"/>
                  </a:cxn>
                  <a:cxn ang="0">
                    <a:pos x="457" y="290"/>
                  </a:cxn>
                  <a:cxn ang="0">
                    <a:pos x="428" y="265"/>
                  </a:cxn>
                  <a:cxn ang="0">
                    <a:pos x="394" y="235"/>
                  </a:cxn>
                  <a:cxn ang="0">
                    <a:pos x="352" y="202"/>
                  </a:cxn>
                  <a:cxn ang="0">
                    <a:pos x="302" y="164"/>
                  </a:cxn>
                  <a:cxn ang="0">
                    <a:pos x="247" y="118"/>
                  </a:cxn>
                  <a:cxn ang="0">
                    <a:pos x="180" y="63"/>
                  </a:cxn>
                  <a:cxn ang="0">
                    <a:pos x="100" y="0"/>
                  </a:cxn>
                  <a:cxn ang="0">
                    <a:pos x="88" y="13"/>
                  </a:cxn>
                  <a:cxn ang="0">
                    <a:pos x="84" y="25"/>
                  </a:cxn>
                  <a:cxn ang="0">
                    <a:pos x="75" y="34"/>
                  </a:cxn>
                  <a:cxn ang="0">
                    <a:pos x="67" y="42"/>
                  </a:cxn>
                  <a:cxn ang="0">
                    <a:pos x="58" y="55"/>
                  </a:cxn>
                  <a:cxn ang="0">
                    <a:pos x="46" y="67"/>
                  </a:cxn>
                  <a:cxn ang="0">
                    <a:pos x="25" y="92"/>
                  </a:cxn>
                  <a:cxn ang="0">
                    <a:pos x="0" y="126"/>
                  </a:cxn>
                  <a:cxn ang="0">
                    <a:pos x="33" y="151"/>
                  </a:cxn>
                  <a:cxn ang="0">
                    <a:pos x="63" y="176"/>
                  </a:cxn>
                  <a:cxn ang="0">
                    <a:pos x="88" y="193"/>
                  </a:cxn>
                  <a:cxn ang="0">
                    <a:pos x="109" y="210"/>
                  </a:cxn>
                  <a:cxn ang="0">
                    <a:pos x="126" y="231"/>
                  </a:cxn>
                  <a:cxn ang="0">
                    <a:pos x="147" y="244"/>
                  </a:cxn>
                  <a:cxn ang="0">
                    <a:pos x="168" y="260"/>
                  </a:cxn>
                  <a:cxn ang="0">
                    <a:pos x="193" y="281"/>
                  </a:cxn>
                  <a:cxn ang="0">
                    <a:pos x="218" y="302"/>
                  </a:cxn>
                  <a:cxn ang="0">
                    <a:pos x="247" y="323"/>
                  </a:cxn>
                  <a:cxn ang="0">
                    <a:pos x="281" y="353"/>
                  </a:cxn>
                  <a:cxn ang="0">
                    <a:pos x="323" y="386"/>
                  </a:cxn>
                  <a:cxn ang="0">
                    <a:pos x="373" y="424"/>
                  </a:cxn>
                  <a:cxn ang="0">
                    <a:pos x="428" y="470"/>
                  </a:cxn>
                  <a:cxn ang="0">
                    <a:pos x="495" y="525"/>
                  </a:cxn>
                  <a:cxn ang="0">
                    <a:pos x="575" y="588"/>
                  </a:cxn>
                </a:cxnLst>
                <a:rect l="0" t="0" r="r" b="b"/>
                <a:pathLst>
                  <a:path w="680" h="588">
                    <a:moveTo>
                      <a:pt x="575" y="588"/>
                    </a:moveTo>
                    <a:lnTo>
                      <a:pt x="583" y="588"/>
                    </a:lnTo>
                    <a:lnTo>
                      <a:pt x="587" y="588"/>
                    </a:lnTo>
                    <a:lnTo>
                      <a:pt x="592" y="588"/>
                    </a:lnTo>
                    <a:lnTo>
                      <a:pt x="604" y="584"/>
                    </a:lnTo>
                    <a:lnTo>
                      <a:pt x="613" y="575"/>
                    </a:lnTo>
                    <a:lnTo>
                      <a:pt x="621" y="567"/>
                    </a:lnTo>
                    <a:lnTo>
                      <a:pt x="625" y="563"/>
                    </a:lnTo>
                    <a:lnTo>
                      <a:pt x="629" y="554"/>
                    </a:lnTo>
                    <a:lnTo>
                      <a:pt x="638" y="546"/>
                    </a:lnTo>
                    <a:lnTo>
                      <a:pt x="646" y="533"/>
                    </a:lnTo>
                    <a:lnTo>
                      <a:pt x="659" y="516"/>
                    </a:lnTo>
                    <a:lnTo>
                      <a:pt x="680" y="495"/>
                    </a:lnTo>
                    <a:lnTo>
                      <a:pt x="680" y="491"/>
                    </a:lnTo>
                    <a:lnTo>
                      <a:pt x="680" y="483"/>
                    </a:lnTo>
                    <a:lnTo>
                      <a:pt x="676" y="479"/>
                    </a:lnTo>
                    <a:lnTo>
                      <a:pt x="676" y="462"/>
                    </a:lnTo>
                    <a:lnTo>
                      <a:pt x="642" y="437"/>
                    </a:lnTo>
                    <a:lnTo>
                      <a:pt x="613" y="416"/>
                    </a:lnTo>
                    <a:lnTo>
                      <a:pt x="587" y="395"/>
                    </a:lnTo>
                    <a:lnTo>
                      <a:pt x="566" y="378"/>
                    </a:lnTo>
                    <a:lnTo>
                      <a:pt x="545" y="361"/>
                    </a:lnTo>
                    <a:lnTo>
                      <a:pt x="524" y="344"/>
                    </a:lnTo>
                    <a:lnTo>
                      <a:pt x="508" y="328"/>
                    </a:lnTo>
                    <a:lnTo>
                      <a:pt x="482" y="311"/>
                    </a:lnTo>
                    <a:lnTo>
                      <a:pt x="457" y="290"/>
                    </a:lnTo>
                    <a:lnTo>
                      <a:pt x="428" y="265"/>
                    </a:lnTo>
                    <a:lnTo>
                      <a:pt x="394" y="235"/>
                    </a:lnTo>
                    <a:lnTo>
                      <a:pt x="352" y="202"/>
                    </a:lnTo>
                    <a:lnTo>
                      <a:pt x="302" y="164"/>
                    </a:lnTo>
                    <a:lnTo>
                      <a:pt x="247" y="118"/>
                    </a:lnTo>
                    <a:lnTo>
                      <a:pt x="180" y="63"/>
                    </a:lnTo>
                    <a:lnTo>
                      <a:pt x="100" y="0"/>
                    </a:lnTo>
                    <a:lnTo>
                      <a:pt x="88" y="13"/>
                    </a:lnTo>
                    <a:lnTo>
                      <a:pt x="84" y="25"/>
                    </a:lnTo>
                    <a:lnTo>
                      <a:pt x="75" y="34"/>
                    </a:lnTo>
                    <a:lnTo>
                      <a:pt x="67" y="42"/>
                    </a:lnTo>
                    <a:lnTo>
                      <a:pt x="58" y="55"/>
                    </a:lnTo>
                    <a:lnTo>
                      <a:pt x="46" y="67"/>
                    </a:lnTo>
                    <a:lnTo>
                      <a:pt x="25" y="92"/>
                    </a:lnTo>
                    <a:lnTo>
                      <a:pt x="0" y="126"/>
                    </a:lnTo>
                    <a:lnTo>
                      <a:pt x="33" y="151"/>
                    </a:lnTo>
                    <a:lnTo>
                      <a:pt x="63" y="176"/>
                    </a:lnTo>
                    <a:lnTo>
                      <a:pt x="88" y="193"/>
                    </a:lnTo>
                    <a:lnTo>
                      <a:pt x="109" y="210"/>
                    </a:lnTo>
                    <a:lnTo>
                      <a:pt x="126" y="231"/>
                    </a:lnTo>
                    <a:lnTo>
                      <a:pt x="147" y="244"/>
                    </a:lnTo>
                    <a:lnTo>
                      <a:pt x="168" y="260"/>
                    </a:lnTo>
                    <a:lnTo>
                      <a:pt x="193" y="281"/>
                    </a:lnTo>
                    <a:lnTo>
                      <a:pt x="218" y="302"/>
                    </a:lnTo>
                    <a:lnTo>
                      <a:pt x="247" y="323"/>
                    </a:lnTo>
                    <a:lnTo>
                      <a:pt x="281" y="353"/>
                    </a:lnTo>
                    <a:lnTo>
                      <a:pt x="323" y="386"/>
                    </a:lnTo>
                    <a:lnTo>
                      <a:pt x="373" y="424"/>
                    </a:lnTo>
                    <a:lnTo>
                      <a:pt x="428" y="470"/>
                    </a:lnTo>
                    <a:lnTo>
                      <a:pt x="495" y="525"/>
                    </a:lnTo>
                    <a:lnTo>
                      <a:pt x="575" y="588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6" name="Freeform 18"/>
              <p:cNvSpPr>
                <a:spLocks/>
              </p:cNvSpPr>
              <p:nvPr/>
            </p:nvSpPr>
            <p:spPr bwMode="auto">
              <a:xfrm>
                <a:off x="1143" y="2657"/>
                <a:ext cx="672" cy="579"/>
              </a:xfrm>
              <a:custGeom>
                <a:avLst/>
                <a:gdLst/>
                <a:ahLst/>
                <a:cxnLst>
                  <a:cxn ang="0">
                    <a:pos x="575" y="579"/>
                  </a:cxn>
                  <a:cxn ang="0">
                    <a:pos x="579" y="579"/>
                  </a:cxn>
                  <a:cxn ang="0">
                    <a:pos x="583" y="579"/>
                  </a:cxn>
                  <a:cxn ang="0">
                    <a:pos x="592" y="575"/>
                  </a:cxn>
                  <a:cxn ang="0">
                    <a:pos x="604" y="570"/>
                  </a:cxn>
                  <a:cxn ang="0">
                    <a:pos x="609" y="562"/>
                  </a:cxn>
                  <a:cxn ang="0">
                    <a:pos x="617" y="558"/>
                  </a:cxn>
                  <a:cxn ang="0">
                    <a:pos x="621" y="554"/>
                  </a:cxn>
                  <a:cxn ang="0">
                    <a:pos x="625" y="545"/>
                  </a:cxn>
                  <a:cxn ang="0">
                    <a:pos x="634" y="537"/>
                  </a:cxn>
                  <a:cxn ang="0">
                    <a:pos x="642" y="528"/>
                  </a:cxn>
                  <a:cxn ang="0">
                    <a:pos x="655" y="512"/>
                  </a:cxn>
                  <a:cxn ang="0">
                    <a:pos x="672" y="491"/>
                  </a:cxn>
                  <a:cxn ang="0">
                    <a:pos x="672" y="486"/>
                  </a:cxn>
                  <a:cxn ang="0">
                    <a:pos x="667" y="482"/>
                  </a:cxn>
                  <a:cxn ang="0">
                    <a:pos x="667" y="474"/>
                  </a:cxn>
                  <a:cxn ang="0">
                    <a:pos x="667" y="461"/>
                  </a:cxn>
                  <a:cxn ang="0">
                    <a:pos x="634" y="436"/>
                  </a:cxn>
                  <a:cxn ang="0">
                    <a:pos x="604" y="415"/>
                  </a:cxn>
                  <a:cxn ang="0">
                    <a:pos x="579" y="394"/>
                  </a:cxn>
                  <a:cxn ang="0">
                    <a:pos x="558" y="377"/>
                  </a:cxn>
                  <a:cxn ang="0">
                    <a:pos x="537" y="361"/>
                  </a:cxn>
                  <a:cxn ang="0">
                    <a:pos x="516" y="344"/>
                  </a:cxn>
                  <a:cxn ang="0">
                    <a:pos x="495" y="327"/>
                  </a:cxn>
                  <a:cxn ang="0">
                    <a:pos x="474" y="310"/>
                  </a:cxn>
                  <a:cxn ang="0">
                    <a:pos x="449" y="289"/>
                  </a:cxn>
                  <a:cxn ang="0">
                    <a:pos x="420" y="264"/>
                  </a:cxn>
                  <a:cxn ang="0">
                    <a:pos x="386" y="235"/>
                  </a:cxn>
                  <a:cxn ang="0">
                    <a:pos x="340" y="201"/>
                  </a:cxn>
                  <a:cxn ang="0">
                    <a:pos x="294" y="163"/>
                  </a:cxn>
                  <a:cxn ang="0">
                    <a:pos x="235" y="117"/>
                  </a:cxn>
                  <a:cxn ang="0">
                    <a:pos x="168" y="62"/>
                  </a:cxn>
                  <a:cxn ang="0">
                    <a:pos x="88" y="0"/>
                  </a:cxn>
                  <a:cxn ang="0">
                    <a:pos x="80" y="12"/>
                  </a:cxn>
                  <a:cxn ang="0">
                    <a:pos x="75" y="20"/>
                  </a:cxn>
                  <a:cxn ang="0">
                    <a:pos x="67" y="29"/>
                  </a:cxn>
                  <a:cxn ang="0">
                    <a:pos x="63" y="37"/>
                  </a:cxn>
                  <a:cxn ang="0">
                    <a:pos x="50" y="46"/>
                  </a:cxn>
                  <a:cxn ang="0">
                    <a:pos x="38" y="62"/>
                  </a:cxn>
                  <a:cxn ang="0">
                    <a:pos x="21" y="83"/>
                  </a:cxn>
                  <a:cxn ang="0">
                    <a:pos x="0" y="113"/>
                  </a:cxn>
                  <a:cxn ang="0">
                    <a:pos x="33" y="138"/>
                  </a:cxn>
                  <a:cxn ang="0">
                    <a:pos x="63" y="163"/>
                  </a:cxn>
                  <a:cxn ang="0">
                    <a:pos x="84" y="184"/>
                  </a:cxn>
                  <a:cxn ang="0">
                    <a:pos x="105" y="201"/>
                  </a:cxn>
                  <a:cxn ang="0">
                    <a:pos x="130" y="218"/>
                  </a:cxn>
                  <a:cxn ang="0">
                    <a:pos x="147" y="235"/>
                  </a:cxn>
                  <a:cxn ang="0">
                    <a:pos x="168" y="247"/>
                  </a:cxn>
                  <a:cxn ang="0">
                    <a:pos x="189" y="268"/>
                  </a:cxn>
                  <a:cxn ang="0">
                    <a:pos x="218" y="289"/>
                  </a:cxn>
                  <a:cxn ang="0">
                    <a:pos x="248" y="314"/>
                  </a:cxn>
                  <a:cxn ang="0">
                    <a:pos x="281" y="344"/>
                  </a:cxn>
                  <a:cxn ang="0">
                    <a:pos x="323" y="377"/>
                  </a:cxn>
                  <a:cxn ang="0">
                    <a:pos x="369" y="415"/>
                  </a:cxn>
                  <a:cxn ang="0">
                    <a:pos x="428" y="461"/>
                  </a:cxn>
                  <a:cxn ang="0">
                    <a:pos x="495" y="516"/>
                  </a:cxn>
                  <a:cxn ang="0">
                    <a:pos x="575" y="579"/>
                  </a:cxn>
                </a:cxnLst>
                <a:rect l="0" t="0" r="r" b="b"/>
                <a:pathLst>
                  <a:path w="672" h="579">
                    <a:moveTo>
                      <a:pt x="575" y="579"/>
                    </a:moveTo>
                    <a:lnTo>
                      <a:pt x="579" y="579"/>
                    </a:lnTo>
                    <a:lnTo>
                      <a:pt x="583" y="579"/>
                    </a:lnTo>
                    <a:lnTo>
                      <a:pt x="592" y="575"/>
                    </a:lnTo>
                    <a:lnTo>
                      <a:pt x="604" y="570"/>
                    </a:lnTo>
                    <a:lnTo>
                      <a:pt x="609" y="562"/>
                    </a:lnTo>
                    <a:lnTo>
                      <a:pt x="617" y="558"/>
                    </a:lnTo>
                    <a:lnTo>
                      <a:pt x="621" y="554"/>
                    </a:lnTo>
                    <a:lnTo>
                      <a:pt x="625" y="545"/>
                    </a:lnTo>
                    <a:lnTo>
                      <a:pt x="634" y="537"/>
                    </a:lnTo>
                    <a:lnTo>
                      <a:pt x="642" y="528"/>
                    </a:lnTo>
                    <a:lnTo>
                      <a:pt x="655" y="512"/>
                    </a:lnTo>
                    <a:lnTo>
                      <a:pt x="672" y="491"/>
                    </a:lnTo>
                    <a:lnTo>
                      <a:pt x="672" y="486"/>
                    </a:lnTo>
                    <a:lnTo>
                      <a:pt x="667" y="482"/>
                    </a:lnTo>
                    <a:lnTo>
                      <a:pt x="667" y="474"/>
                    </a:lnTo>
                    <a:lnTo>
                      <a:pt x="667" y="461"/>
                    </a:lnTo>
                    <a:lnTo>
                      <a:pt x="634" y="436"/>
                    </a:lnTo>
                    <a:lnTo>
                      <a:pt x="604" y="415"/>
                    </a:lnTo>
                    <a:lnTo>
                      <a:pt x="579" y="394"/>
                    </a:lnTo>
                    <a:lnTo>
                      <a:pt x="558" y="377"/>
                    </a:lnTo>
                    <a:lnTo>
                      <a:pt x="537" y="361"/>
                    </a:lnTo>
                    <a:lnTo>
                      <a:pt x="516" y="344"/>
                    </a:lnTo>
                    <a:lnTo>
                      <a:pt x="495" y="327"/>
                    </a:lnTo>
                    <a:lnTo>
                      <a:pt x="474" y="310"/>
                    </a:lnTo>
                    <a:lnTo>
                      <a:pt x="449" y="289"/>
                    </a:lnTo>
                    <a:lnTo>
                      <a:pt x="420" y="264"/>
                    </a:lnTo>
                    <a:lnTo>
                      <a:pt x="386" y="235"/>
                    </a:lnTo>
                    <a:lnTo>
                      <a:pt x="340" y="201"/>
                    </a:lnTo>
                    <a:lnTo>
                      <a:pt x="294" y="163"/>
                    </a:lnTo>
                    <a:lnTo>
                      <a:pt x="235" y="117"/>
                    </a:lnTo>
                    <a:lnTo>
                      <a:pt x="168" y="62"/>
                    </a:lnTo>
                    <a:lnTo>
                      <a:pt x="88" y="0"/>
                    </a:lnTo>
                    <a:lnTo>
                      <a:pt x="80" y="12"/>
                    </a:lnTo>
                    <a:lnTo>
                      <a:pt x="75" y="20"/>
                    </a:lnTo>
                    <a:lnTo>
                      <a:pt x="67" y="29"/>
                    </a:lnTo>
                    <a:lnTo>
                      <a:pt x="63" y="37"/>
                    </a:lnTo>
                    <a:lnTo>
                      <a:pt x="50" y="46"/>
                    </a:lnTo>
                    <a:lnTo>
                      <a:pt x="38" y="62"/>
                    </a:lnTo>
                    <a:lnTo>
                      <a:pt x="21" y="83"/>
                    </a:lnTo>
                    <a:lnTo>
                      <a:pt x="0" y="113"/>
                    </a:lnTo>
                    <a:lnTo>
                      <a:pt x="33" y="138"/>
                    </a:lnTo>
                    <a:lnTo>
                      <a:pt x="63" y="163"/>
                    </a:lnTo>
                    <a:lnTo>
                      <a:pt x="84" y="184"/>
                    </a:lnTo>
                    <a:lnTo>
                      <a:pt x="105" y="201"/>
                    </a:lnTo>
                    <a:lnTo>
                      <a:pt x="130" y="218"/>
                    </a:lnTo>
                    <a:lnTo>
                      <a:pt x="147" y="235"/>
                    </a:lnTo>
                    <a:lnTo>
                      <a:pt x="168" y="247"/>
                    </a:lnTo>
                    <a:lnTo>
                      <a:pt x="189" y="268"/>
                    </a:lnTo>
                    <a:lnTo>
                      <a:pt x="218" y="289"/>
                    </a:lnTo>
                    <a:lnTo>
                      <a:pt x="248" y="314"/>
                    </a:lnTo>
                    <a:lnTo>
                      <a:pt x="281" y="344"/>
                    </a:lnTo>
                    <a:lnTo>
                      <a:pt x="323" y="377"/>
                    </a:lnTo>
                    <a:lnTo>
                      <a:pt x="369" y="415"/>
                    </a:lnTo>
                    <a:lnTo>
                      <a:pt x="428" y="461"/>
                    </a:lnTo>
                    <a:lnTo>
                      <a:pt x="495" y="516"/>
                    </a:lnTo>
                    <a:lnTo>
                      <a:pt x="575" y="579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7" name="Freeform 19"/>
              <p:cNvSpPr>
                <a:spLocks/>
              </p:cNvSpPr>
              <p:nvPr/>
            </p:nvSpPr>
            <p:spPr bwMode="auto">
              <a:xfrm>
                <a:off x="1143" y="2661"/>
                <a:ext cx="667" cy="571"/>
              </a:xfrm>
              <a:custGeom>
                <a:avLst/>
                <a:gdLst/>
                <a:ahLst/>
                <a:cxnLst>
                  <a:cxn ang="0">
                    <a:pos x="575" y="571"/>
                  </a:cxn>
                  <a:cxn ang="0">
                    <a:pos x="579" y="571"/>
                  </a:cxn>
                  <a:cxn ang="0">
                    <a:pos x="583" y="571"/>
                  </a:cxn>
                  <a:cxn ang="0">
                    <a:pos x="592" y="571"/>
                  </a:cxn>
                  <a:cxn ang="0">
                    <a:pos x="604" y="566"/>
                  </a:cxn>
                  <a:cxn ang="0">
                    <a:pos x="617" y="554"/>
                  </a:cxn>
                  <a:cxn ang="0">
                    <a:pos x="625" y="541"/>
                  </a:cxn>
                  <a:cxn ang="0">
                    <a:pos x="642" y="524"/>
                  </a:cxn>
                  <a:cxn ang="0">
                    <a:pos x="667" y="491"/>
                  </a:cxn>
                  <a:cxn ang="0">
                    <a:pos x="663" y="487"/>
                  </a:cxn>
                  <a:cxn ang="0">
                    <a:pos x="663" y="482"/>
                  </a:cxn>
                  <a:cxn ang="0">
                    <a:pos x="659" y="478"/>
                  </a:cxn>
                  <a:cxn ang="0">
                    <a:pos x="659" y="466"/>
                  </a:cxn>
                  <a:cxn ang="0">
                    <a:pos x="625" y="436"/>
                  </a:cxn>
                  <a:cxn ang="0">
                    <a:pos x="596" y="415"/>
                  </a:cxn>
                  <a:cxn ang="0">
                    <a:pos x="575" y="398"/>
                  </a:cxn>
                  <a:cxn ang="0">
                    <a:pos x="554" y="378"/>
                  </a:cxn>
                  <a:cxn ang="0">
                    <a:pos x="529" y="365"/>
                  </a:cxn>
                  <a:cxn ang="0">
                    <a:pos x="512" y="348"/>
                  </a:cxn>
                  <a:cxn ang="0">
                    <a:pos x="491" y="331"/>
                  </a:cxn>
                  <a:cxn ang="0">
                    <a:pos x="466" y="310"/>
                  </a:cxn>
                  <a:cxn ang="0">
                    <a:pos x="441" y="289"/>
                  </a:cxn>
                  <a:cxn ang="0">
                    <a:pos x="411" y="268"/>
                  </a:cxn>
                  <a:cxn ang="0">
                    <a:pos x="378" y="239"/>
                  </a:cxn>
                  <a:cxn ang="0">
                    <a:pos x="336" y="205"/>
                  </a:cxn>
                  <a:cxn ang="0">
                    <a:pos x="285" y="168"/>
                  </a:cxn>
                  <a:cxn ang="0">
                    <a:pos x="227" y="117"/>
                  </a:cxn>
                  <a:cxn ang="0">
                    <a:pos x="159" y="63"/>
                  </a:cxn>
                  <a:cxn ang="0">
                    <a:pos x="84" y="0"/>
                  </a:cxn>
                  <a:cxn ang="0">
                    <a:pos x="75" y="12"/>
                  </a:cxn>
                  <a:cxn ang="0">
                    <a:pos x="67" y="21"/>
                  </a:cxn>
                  <a:cxn ang="0">
                    <a:pos x="63" y="29"/>
                  </a:cxn>
                  <a:cxn ang="0">
                    <a:pos x="54" y="37"/>
                  </a:cxn>
                  <a:cxn ang="0">
                    <a:pos x="46" y="46"/>
                  </a:cxn>
                  <a:cxn ang="0">
                    <a:pos x="38" y="58"/>
                  </a:cxn>
                  <a:cxn ang="0">
                    <a:pos x="21" y="79"/>
                  </a:cxn>
                  <a:cxn ang="0">
                    <a:pos x="0" y="105"/>
                  </a:cxn>
                  <a:cxn ang="0">
                    <a:pos x="33" y="130"/>
                  </a:cxn>
                  <a:cxn ang="0">
                    <a:pos x="63" y="155"/>
                  </a:cxn>
                  <a:cxn ang="0">
                    <a:pos x="88" y="176"/>
                  </a:cxn>
                  <a:cxn ang="0">
                    <a:pos x="109" y="193"/>
                  </a:cxn>
                  <a:cxn ang="0">
                    <a:pos x="130" y="210"/>
                  </a:cxn>
                  <a:cxn ang="0">
                    <a:pos x="151" y="226"/>
                  </a:cxn>
                  <a:cxn ang="0">
                    <a:pos x="168" y="243"/>
                  </a:cxn>
                  <a:cxn ang="0">
                    <a:pos x="193" y="260"/>
                  </a:cxn>
                  <a:cxn ang="0">
                    <a:pos x="218" y="281"/>
                  </a:cxn>
                  <a:cxn ang="0">
                    <a:pos x="248" y="306"/>
                  </a:cxn>
                  <a:cxn ang="0">
                    <a:pos x="281" y="336"/>
                  </a:cxn>
                  <a:cxn ang="0">
                    <a:pos x="323" y="369"/>
                  </a:cxn>
                  <a:cxn ang="0">
                    <a:pos x="374" y="407"/>
                  </a:cxn>
                  <a:cxn ang="0">
                    <a:pos x="428" y="453"/>
                  </a:cxn>
                  <a:cxn ang="0">
                    <a:pos x="495" y="508"/>
                  </a:cxn>
                  <a:cxn ang="0">
                    <a:pos x="575" y="571"/>
                  </a:cxn>
                </a:cxnLst>
                <a:rect l="0" t="0" r="r" b="b"/>
                <a:pathLst>
                  <a:path w="667" h="571">
                    <a:moveTo>
                      <a:pt x="575" y="571"/>
                    </a:moveTo>
                    <a:lnTo>
                      <a:pt x="579" y="571"/>
                    </a:lnTo>
                    <a:lnTo>
                      <a:pt x="583" y="571"/>
                    </a:lnTo>
                    <a:lnTo>
                      <a:pt x="592" y="571"/>
                    </a:lnTo>
                    <a:lnTo>
                      <a:pt x="604" y="566"/>
                    </a:lnTo>
                    <a:lnTo>
                      <a:pt x="617" y="554"/>
                    </a:lnTo>
                    <a:lnTo>
                      <a:pt x="625" y="541"/>
                    </a:lnTo>
                    <a:lnTo>
                      <a:pt x="642" y="524"/>
                    </a:lnTo>
                    <a:lnTo>
                      <a:pt x="667" y="491"/>
                    </a:lnTo>
                    <a:lnTo>
                      <a:pt x="663" y="487"/>
                    </a:lnTo>
                    <a:lnTo>
                      <a:pt x="663" y="482"/>
                    </a:lnTo>
                    <a:lnTo>
                      <a:pt x="659" y="478"/>
                    </a:lnTo>
                    <a:lnTo>
                      <a:pt x="659" y="466"/>
                    </a:lnTo>
                    <a:lnTo>
                      <a:pt x="625" y="436"/>
                    </a:lnTo>
                    <a:lnTo>
                      <a:pt x="596" y="415"/>
                    </a:lnTo>
                    <a:lnTo>
                      <a:pt x="575" y="398"/>
                    </a:lnTo>
                    <a:lnTo>
                      <a:pt x="554" y="378"/>
                    </a:lnTo>
                    <a:lnTo>
                      <a:pt x="529" y="365"/>
                    </a:lnTo>
                    <a:lnTo>
                      <a:pt x="512" y="348"/>
                    </a:lnTo>
                    <a:lnTo>
                      <a:pt x="491" y="331"/>
                    </a:lnTo>
                    <a:lnTo>
                      <a:pt x="466" y="310"/>
                    </a:lnTo>
                    <a:lnTo>
                      <a:pt x="441" y="289"/>
                    </a:lnTo>
                    <a:lnTo>
                      <a:pt x="411" y="268"/>
                    </a:lnTo>
                    <a:lnTo>
                      <a:pt x="378" y="239"/>
                    </a:lnTo>
                    <a:lnTo>
                      <a:pt x="336" y="205"/>
                    </a:lnTo>
                    <a:lnTo>
                      <a:pt x="285" y="168"/>
                    </a:lnTo>
                    <a:lnTo>
                      <a:pt x="227" y="117"/>
                    </a:lnTo>
                    <a:lnTo>
                      <a:pt x="159" y="63"/>
                    </a:lnTo>
                    <a:lnTo>
                      <a:pt x="84" y="0"/>
                    </a:lnTo>
                    <a:lnTo>
                      <a:pt x="75" y="12"/>
                    </a:lnTo>
                    <a:lnTo>
                      <a:pt x="67" y="21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6" y="46"/>
                    </a:lnTo>
                    <a:lnTo>
                      <a:pt x="38" y="58"/>
                    </a:lnTo>
                    <a:lnTo>
                      <a:pt x="21" y="79"/>
                    </a:lnTo>
                    <a:lnTo>
                      <a:pt x="0" y="105"/>
                    </a:lnTo>
                    <a:lnTo>
                      <a:pt x="33" y="130"/>
                    </a:lnTo>
                    <a:lnTo>
                      <a:pt x="63" y="155"/>
                    </a:lnTo>
                    <a:lnTo>
                      <a:pt x="88" y="176"/>
                    </a:lnTo>
                    <a:lnTo>
                      <a:pt x="109" y="193"/>
                    </a:lnTo>
                    <a:lnTo>
                      <a:pt x="130" y="210"/>
                    </a:lnTo>
                    <a:lnTo>
                      <a:pt x="151" y="226"/>
                    </a:lnTo>
                    <a:lnTo>
                      <a:pt x="168" y="243"/>
                    </a:lnTo>
                    <a:lnTo>
                      <a:pt x="193" y="260"/>
                    </a:lnTo>
                    <a:lnTo>
                      <a:pt x="218" y="281"/>
                    </a:lnTo>
                    <a:lnTo>
                      <a:pt x="248" y="306"/>
                    </a:lnTo>
                    <a:lnTo>
                      <a:pt x="281" y="336"/>
                    </a:lnTo>
                    <a:lnTo>
                      <a:pt x="323" y="369"/>
                    </a:lnTo>
                    <a:lnTo>
                      <a:pt x="374" y="407"/>
                    </a:lnTo>
                    <a:lnTo>
                      <a:pt x="428" y="453"/>
                    </a:lnTo>
                    <a:lnTo>
                      <a:pt x="495" y="508"/>
                    </a:lnTo>
                    <a:lnTo>
                      <a:pt x="575" y="571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8" name="Freeform 20"/>
              <p:cNvSpPr>
                <a:spLocks/>
              </p:cNvSpPr>
              <p:nvPr/>
            </p:nvSpPr>
            <p:spPr bwMode="auto">
              <a:xfrm>
                <a:off x="1147" y="2669"/>
                <a:ext cx="655" cy="558"/>
              </a:xfrm>
              <a:custGeom>
                <a:avLst/>
                <a:gdLst/>
                <a:ahLst/>
                <a:cxnLst>
                  <a:cxn ang="0">
                    <a:pos x="575" y="558"/>
                  </a:cxn>
                  <a:cxn ang="0">
                    <a:pos x="579" y="558"/>
                  </a:cxn>
                  <a:cxn ang="0">
                    <a:pos x="584" y="558"/>
                  </a:cxn>
                  <a:cxn ang="0">
                    <a:pos x="592" y="558"/>
                  </a:cxn>
                  <a:cxn ang="0">
                    <a:pos x="605" y="554"/>
                  </a:cxn>
                  <a:cxn ang="0">
                    <a:pos x="617" y="546"/>
                  </a:cxn>
                  <a:cxn ang="0">
                    <a:pos x="621" y="533"/>
                  </a:cxn>
                  <a:cxn ang="0">
                    <a:pos x="634" y="521"/>
                  </a:cxn>
                  <a:cxn ang="0">
                    <a:pos x="655" y="491"/>
                  </a:cxn>
                  <a:cxn ang="0">
                    <a:pos x="655" y="487"/>
                  </a:cxn>
                  <a:cxn ang="0">
                    <a:pos x="651" y="483"/>
                  </a:cxn>
                  <a:cxn ang="0">
                    <a:pos x="651" y="479"/>
                  </a:cxn>
                  <a:cxn ang="0">
                    <a:pos x="647" y="462"/>
                  </a:cxn>
                  <a:cxn ang="0">
                    <a:pos x="617" y="437"/>
                  </a:cxn>
                  <a:cxn ang="0">
                    <a:pos x="588" y="416"/>
                  </a:cxn>
                  <a:cxn ang="0">
                    <a:pos x="563" y="395"/>
                  </a:cxn>
                  <a:cxn ang="0">
                    <a:pos x="542" y="378"/>
                  </a:cxn>
                  <a:cxn ang="0">
                    <a:pos x="521" y="361"/>
                  </a:cxn>
                  <a:cxn ang="0">
                    <a:pos x="500" y="349"/>
                  </a:cxn>
                  <a:cxn ang="0">
                    <a:pos x="479" y="328"/>
                  </a:cxn>
                  <a:cxn ang="0">
                    <a:pos x="458" y="311"/>
                  </a:cxn>
                  <a:cxn ang="0">
                    <a:pos x="432" y="290"/>
                  </a:cxn>
                  <a:cxn ang="0">
                    <a:pos x="403" y="265"/>
                  </a:cxn>
                  <a:cxn ang="0">
                    <a:pos x="365" y="235"/>
                  </a:cxn>
                  <a:cxn ang="0">
                    <a:pos x="328" y="206"/>
                  </a:cxn>
                  <a:cxn ang="0">
                    <a:pos x="277" y="164"/>
                  </a:cxn>
                  <a:cxn ang="0">
                    <a:pos x="218" y="118"/>
                  </a:cxn>
                  <a:cxn ang="0">
                    <a:pos x="151" y="63"/>
                  </a:cxn>
                  <a:cxn ang="0">
                    <a:pos x="76" y="0"/>
                  </a:cxn>
                  <a:cxn ang="0">
                    <a:pos x="67" y="13"/>
                  </a:cxn>
                  <a:cxn ang="0">
                    <a:pos x="59" y="21"/>
                  </a:cxn>
                  <a:cxn ang="0">
                    <a:pos x="55" y="25"/>
                  </a:cxn>
                  <a:cxn ang="0">
                    <a:pos x="46" y="34"/>
                  </a:cxn>
                  <a:cxn ang="0">
                    <a:pos x="42" y="42"/>
                  </a:cxn>
                  <a:cxn ang="0">
                    <a:pos x="34" y="55"/>
                  </a:cxn>
                  <a:cxn ang="0">
                    <a:pos x="17" y="71"/>
                  </a:cxn>
                  <a:cxn ang="0">
                    <a:pos x="0" y="97"/>
                  </a:cxn>
                  <a:cxn ang="0">
                    <a:pos x="34" y="122"/>
                  </a:cxn>
                  <a:cxn ang="0">
                    <a:pos x="63" y="147"/>
                  </a:cxn>
                  <a:cxn ang="0">
                    <a:pos x="84" y="168"/>
                  </a:cxn>
                  <a:cxn ang="0">
                    <a:pos x="105" y="185"/>
                  </a:cxn>
                  <a:cxn ang="0">
                    <a:pos x="126" y="197"/>
                  </a:cxn>
                  <a:cxn ang="0">
                    <a:pos x="147" y="218"/>
                  </a:cxn>
                  <a:cxn ang="0">
                    <a:pos x="168" y="231"/>
                  </a:cxn>
                  <a:cxn ang="0">
                    <a:pos x="189" y="252"/>
                  </a:cxn>
                  <a:cxn ang="0">
                    <a:pos x="214" y="273"/>
                  </a:cxn>
                  <a:cxn ang="0">
                    <a:pos x="248" y="298"/>
                  </a:cxn>
                  <a:cxn ang="0">
                    <a:pos x="277" y="323"/>
                  </a:cxn>
                  <a:cxn ang="0">
                    <a:pos x="323" y="357"/>
                  </a:cxn>
                  <a:cxn ang="0">
                    <a:pos x="370" y="399"/>
                  </a:cxn>
                  <a:cxn ang="0">
                    <a:pos x="428" y="445"/>
                  </a:cxn>
                  <a:cxn ang="0">
                    <a:pos x="495" y="495"/>
                  </a:cxn>
                  <a:cxn ang="0">
                    <a:pos x="575" y="558"/>
                  </a:cxn>
                </a:cxnLst>
                <a:rect l="0" t="0" r="r" b="b"/>
                <a:pathLst>
                  <a:path w="655" h="558">
                    <a:moveTo>
                      <a:pt x="575" y="558"/>
                    </a:moveTo>
                    <a:lnTo>
                      <a:pt x="579" y="558"/>
                    </a:lnTo>
                    <a:lnTo>
                      <a:pt x="584" y="558"/>
                    </a:lnTo>
                    <a:lnTo>
                      <a:pt x="592" y="558"/>
                    </a:lnTo>
                    <a:lnTo>
                      <a:pt x="605" y="554"/>
                    </a:lnTo>
                    <a:lnTo>
                      <a:pt x="617" y="546"/>
                    </a:lnTo>
                    <a:lnTo>
                      <a:pt x="621" y="533"/>
                    </a:lnTo>
                    <a:lnTo>
                      <a:pt x="634" y="521"/>
                    </a:lnTo>
                    <a:lnTo>
                      <a:pt x="655" y="491"/>
                    </a:lnTo>
                    <a:lnTo>
                      <a:pt x="655" y="487"/>
                    </a:lnTo>
                    <a:lnTo>
                      <a:pt x="651" y="483"/>
                    </a:lnTo>
                    <a:lnTo>
                      <a:pt x="651" y="479"/>
                    </a:lnTo>
                    <a:lnTo>
                      <a:pt x="647" y="462"/>
                    </a:lnTo>
                    <a:lnTo>
                      <a:pt x="617" y="437"/>
                    </a:lnTo>
                    <a:lnTo>
                      <a:pt x="588" y="416"/>
                    </a:lnTo>
                    <a:lnTo>
                      <a:pt x="563" y="395"/>
                    </a:lnTo>
                    <a:lnTo>
                      <a:pt x="542" y="378"/>
                    </a:lnTo>
                    <a:lnTo>
                      <a:pt x="521" y="361"/>
                    </a:lnTo>
                    <a:lnTo>
                      <a:pt x="500" y="349"/>
                    </a:lnTo>
                    <a:lnTo>
                      <a:pt x="479" y="328"/>
                    </a:lnTo>
                    <a:lnTo>
                      <a:pt x="458" y="311"/>
                    </a:lnTo>
                    <a:lnTo>
                      <a:pt x="432" y="290"/>
                    </a:lnTo>
                    <a:lnTo>
                      <a:pt x="403" y="265"/>
                    </a:lnTo>
                    <a:lnTo>
                      <a:pt x="365" y="235"/>
                    </a:lnTo>
                    <a:lnTo>
                      <a:pt x="328" y="206"/>
                    </a:lnTo>
                    <a:lnTo>
                      <a:pt x="277" y="164"/>
                    </a:lnTo>
                    <a:lnTo>
                      <a:pt x="218" y="118"/>
                    </a:lnTo>
                    <a:lnTo>
                      <a:pt x="151" y="63"/>
                    </a:lnTo>
                    <a:lnTo>
                      <a:pt x="76" y="0"/>
                    </a:lnTo>
                    <a:lnTo>
                      <a:pt x="67" y="13"/>
                    </a:lnTo>
                    <a:lnTo>
                      <a:pt x="59" y="21"/>
                    </a:lnTo>
                    <a:lnTo>
                      <a:pt x="55" y="25"/>
                    </a:lnTo>
                    <a:lnTo>
                      <a:pt x="46" y="34"/>
                    </a:lnTo>
                    <a:lnTo>
                      <a:pt x="42" y="42"/>
                    </a:lnTo>
                    <a:lnTo>
                      <a:pt x="34" y="55"/>
                    </a:lnTo>
                    <a:lnTo>
                      <a:pt x="17" y="71"/>
                    </a:lnTo>
                    <a:lnTo>
                      <a:pt x="0" y="97"/>
                    </a:lnTo>
                    <a:lnTo>
                      <a:pt x="34" y="122"/>
                    </a:lnTo>
                    <a:lnTo>
                      <a:pt x="63" y="147"/>
                    </a:lnTo>
                    <a:lnTo>
                      <a:pt x="84" y="168"/>
                    </a:lnTo>
                    <a:lnTo>
                      <a:pt x="105" y="185"/>
                    </a:lnTo>
                    <a:lnTo>
                      <a:pt x="126" y="197"/>
                    </a:lnTo>
                    <a:lnTo>
                      <a:pt x="147" y="218"/>
                    </a:lnTo>
                    <a:lnTo>
                      <a:pt x="168" y="231"/>
                    </a:lnTo>
                    <a:lnTo>
                      <a:pt x="189" y="252"/>
                    </a:lnTo>
                    <a:lnTo>
                      <a:pt x="214" y="273"/>
                    </a:lnTo>
                    <a:lnTo>
                      <a:pt x="248" y="298"/>
                    </a:lnTo>
                    <a:lnTo>
                      <a:pt x="277" y="323"/>
                    </a:lnTo>
                    <a:lnTo>
                      <a:pt x="323" y="357"/>
                    </a:lnTo>
                    <a:lnTo>
                      <a:pt x="370" y="399"/>
                    </a:lnTo>
                    <a:lnTo>
                      <a:pt x="428" y="445"/>
                    </a:lnTo>
                    <a:lnTo>
                      <a:pt x="495" y="495"/>
                    </a:lnTo>
                    <a:lnTo>
                      <a:pt x="575" y="55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9" name="Freeform 21"/>
              <p:cNvSpPr>
                <a:spLocks/>
              </p:cNvSpPr>
              <p:nvPr/>
            </p:nvSpPr>
            <p:spPr bwMode="auto">
              <a:xfrm>
                <a:off x="1147" y="2677"/>
                <a:ext cx="651" cy="550"/>
              </a:xfrm>
              <a:custGeom>
                <a:avLst/>
                <a:gdLst/>
                <a:ahLst/>
                <a:cxnLst>
                  <a:cxn ang="0">
                    <a:pos x="575" y="550"/>
                  </a:cxn>
                  <a:cxn ang="0">
                    <a:pos x="584" y="550"/>
                  </a:cxn>
                  <a:cxn ang="0">
                    <a:pos x="588" y="550"/>
                  </a:cxn>
                  <a:cxn ang="0">
                    <a:pos x="592" y="546"/>
                  </a:cxn>
                  <a:cxn ang="0">
                    <a:pos x="605" y="546"/>
                  </a:cxn>
                  <a:cxn ang="0">
                    <a:pos x="617" y="534"/>
                  </a:cxn>
                  <a:cxn ang="0">
                    <a:pos x="621" y="525"/>
                  </a:cxn>
                  <a:cxn ang="0">
                    <a:pos x="634" y="513"/>
                  </a:cxn>
                  <a:cxn ang="0">
                    <a:pos x="651" y="487"/>
                  </a:cxn>
                  <a:cxn ang="0">
                    <a:pos x="647" y="483"/>
                  </a:cxn>
                  <a:cxn ang="0">
                    <a:pos x="647" y="479"/>
                  </a:cxn>
                  <a:cxn ang="0">
                    <a:pos x="647" y="475"/>
                  </a:cxn>
                  <a:cxn ang="0">
                    <a:pos x="642" y="466"/>
                  </a:cxn>
                  <a:cxn ang="0">
                    <a:pos x="613" y="437"/>
                  </a:cxn>
                  <a:cxn ang="0">
                    <a:pos x="584" y="416"/>
                  </a:cxn>
                  <a:cxn ang="0">
                    <a:pos x="558" y="395"/>
                  </a:cxn>
                  <a:cxn ang="0">
                    <a:pos x="537" y="378"/>
                  </a:cxn>
                  <a:cxn ang="0">
                    <a:pos x="516" y="362"/>
                  </a:cxn>
                  <a:cxn ang="0">
                    <a:pos x="495" y="345"/>
                  </a:cxn>
                  <a:cxn ang="0">
                    <a:pos x="474" y="328"/>
                  </a:cxn>
                  <a:cxn ang="0">
                    <a:pos x="453" y="307"/>
                  </a:cxn>
                  <a:cxn ang="0">
                    <a:pos x="424" y="290"/>
                  </a:cxn>
                  <a:cxn ang="0">
                    <a:pos x="399" y="265"/>
                  </a:cxn>
                  <a:cxn ang="0">
                    <a:pos x="361" y="236"/>
                  </a:cxn>
                  <a:cxn ang="0">
                    <a:pos x="323" y="206"/>
                  </a:cxn>
                  <a:cxn ang="0">
                    <a:pos x="273" y="164"/>
                  </a:cxn>
                  <a:cxn ang="0">
                    <a:pos x="214" y="118"/>
                  </a:cxn>
                  <a:cxn ang="0">
                    <a:pos x="147" y="63"/>
                  </a:cxn>
                  <a:cxn ang="0">
                    <a:pos x="71" y="0"/>
                  </a:cxn>
                  <a:cxn ang="0">
                    <a:pos x="63" y="9"/>
                  </a:cxn>
                  <a:cxn ang="0">
                    <a:pos x="59" y="17"/>
                  </a:cxn>
                  <a:cxn ang="0">
                    <a:pos x="50" y="21"/>
                  </a:cxn>
                  <a:cxn ang="0">
                    <a:pos x="46" y="30"/>
                  </a:cxn>
                  <a:cxn ang="0">
                    <a:pos x="38" y="38"/>
                  </a:cxn>
                  <a:cxn ang="0">
                    <a:pos x="29" y="51"/>
                  </a:cxn>
                  <a:cxn ang="0">
                    <a:pos x="17" y="63"/>
                  </a:cxn>
                  <a:cxn ang="0">
                    <a:pos x="0" y="89"/>
                  </a:cxn>
                  <a:cxn ang="0">
                    <a:pos x="34" y="114"/>
                  </a:cxn>
                  <a:cxn ang="0">
                    <a:pos x="63" y="135"/>
                  </a:cxn>
                  <a:cxn ang="0">
                    <a:pos x="84" y="156"/>
                  </a:cxn>
                  <a:cxn ang="0">
                    <a:pos x="109" y="173"/>
                  </a:cxn>
                  <a:cxn ang="0">
                    <a:pos x="130" y="189"/>
                  </a:cxn>
                  <a:cxn ang="0">
                    <a:pos x="147" y="206"/>
                  </a:cxn>
                  <a:cxn ang="0">
                    <a:pos x="172" y="223"/>
                  </a:cxn>
                  <a:cxn ang="0">
                    <a:pos x="193" y="244"/>
                  </a:cxn>
                  <a:cxn ang="0">
                    <a:pos x="218" y="261"/>
                  </a:cxn>
                  <a:cxn ang="0">
                    <a:pos x="248" y="286"/>
                  </a:cxn>
                  <a:cxn ang="0">
                    <a:pos x="281" y="315"/>
                  </a:cxn>
                  <a:cxn ang="0">
                    <a:pos x="323" y="349"/>
                  </a:cxn>
                  <a:cxn ang="0">
                    <a:pos x="374" y="387"/>
                  </a:cxn>
                  <a:cxn ang="0">
                    <a:pos x="432" y="429"/>
                  </a:cxn>
                  <a:cxn ang="0">
                    <a:pos x="500" y="487"/>
                  </a:cxn>
                  <a:cxn ang="0">
                    <a:pos x="575" y="550"/>
                  </a:cxn>
                </a:cxnLst>
                <a:rect l="0" t="0" r="r" b="b"/>
                <a:pathLst>
                  <a:path w="651" h="550">
                    <a:moveTo>
                      <a:pt x="575" y="550"/>
                    </a:moveTo>
                    <a:lnTo>
                      <a:pt x="584" y="550"/>
                    </a:lnTo>
                    <a:lnTo>
                      <a:pt x="588" y="550"/>
                    </a:lnTo>
                    <a:lnTo>
                      <a:pt x="592" y="546"/>
                    </a:lnTo>
                    <a:lnTo>
                      <a:pt x="605" y="546"/>
                    </a:lnTo>
                    <a:lnTo>
                      <a:pt x="617" y="534"/>
                    </a:lnTo>
                    <a:lnTo>
                      <a:pt x="621" y="525"/>
                    </a:lnTo>
                    <a:lnTo>
                      <a:pt x="634" y="513"/>
                    </a:lnTo>
                    <a:lnTo>
                      <a:pt x="651" y="487"/>
                    </a:lnTo>
                    <a:lnTo>
                      <a:pt x="647" y="483"/>
                    </a:lnTo>
                    <a:lnTo>
                      <a:pt x="647" y="479"/>
                    </a:lnTo>
                    <a:lnTo>
                      <a:pt x="647" y="475"/>
                    </a:lnTo>
                    <a:lnTo>
                      <a:pt x="642" y="466"/>
                    </a:lnTo>
                    <a:lnTo>
                      <a:pt x="613" y="437"/>
                    </a:lnTo>
                    <a:lnTo>
                      <a:pt x="584" y="416"/>
                    </a:lnTo>
                    <a:lnTo>
                      <a:pt x="558" y="395"/>
                    </a:lnTo>
                    <a:lnTo>
                      <a:pt x="537" y="378"/>
                    </a:lnTo>
                    <a:lnTo>
                      <a:pt x="516" y="362"/>
                    </a:lnTo>
                    <a:lnTo>
                      <a:pt x="495" y="345"/>
                    </a:lnTo>
                    <a:lnTo>
                      <a:pt x="474" y="328"/>
                    </a:lnTo>
                    <a:lnTo>
                      <a:pt x="453" y="307"/>
                    </a:lnTo>
                    <a:lnTo>
                      <a:pt x="424" y="290"/>
                    </a:lnTo>
                    <a:lnTo>
                      <a:pt x="399" y="265"/>
                    </a:lnTo>
                    <a:lnTo>
                      <a:pt x="361" y="236"/>
                    </a:lnTo>
                    <a:lnTo>
                      <a:pt x="323" y="206"/>
                    </a:lnTo>
                    <a:lnTo>
                      <a:pt x="273" y="164"/>
                    </a:lnTo>
                    <a:lnTo>
                      <a:pt x="214" y="118"/>
                    </a:lnTo>
                    <a:lnTo>
                      <a:pt x="147" y="63"/>
                    </a:lnTo>
                    <a:lnTo>
                      <a:pt x="71" y="0"/>
                    </a:lnTo>
                    <a:lnTo>
                      <a:pt x="63" y="9"/>
                    </a:lnTo>
                    <a:lnTo>
                      <a:pt x="59" y="17"/>
                    </a:lnTo>
                    <a:lnTo>
                      <a:pt x="50" y="21"/>
                    </a:lnTo>
                    <a:lnTo>
                      <a:pt x="46" y="30"/>
                    </a:lnTo>
                    <a:lnTo>
                      <a:pt x="38" y="38"/>
                    </a:lnTo>
                    <a:lnTo>
                      <a:pt x="29" y="51"/>
                    </a:lnTo>
                    <a:lnTo>
                      <a:pt x="17" y="63"/>
                    </a:lnTo>
                    <a:lnTo>
                      <a:pt x="0" y="89"/>
                    </a:lnTo>
                    <a:lnTo>
                      <a:pt x="34" y="114"/>
                    </a:lnTo>
                    <a:lnTo>
                      <a:pt x="63" y="135"/>
                    </a:lnTo>
                    <a:lnTo>
                      <a:pt x="84" y="156"/>
                    </a:lnTo>
                    <a:lnTo>
                      <a:pt x="109" y="173"/>
                    </a:lnTo>
                    <a:lnTo>
                      <a:pt x="130" y="189"/>
                    </a:lnTo>
                    <a:lnTo>
                      <a:pt x="147" y="206"/>
                    </a:lnTo>
                    <a:lnTo>
                      <a:pt x="172" y="223"/>
                    </a:lnTo>
                    <a:lnTo>
                      <a:pt x="193" y="244"/>
                    </a:lnTo>
                    <a:lnTo>
                      <a:pt x="218" y="261"/>
                    </a:lnTo>
                    <a:lnTo>
                      <a:pt x="248" y="286"/>
                    </a:lnTo>
                    <a:lnTo>
                      <a:pt x="281" y="315"/>
                    </a:lnTo>
                    <a:lnTo>
                      <a:pt x="323" y="349"/>
                    </a:lnTo>
                    <a:lnTo>
                      <a:pt x="374" y="387"/>
                    </a:lnTo>
                    <a:lnTo>
                      <a:pt x="432" y="429"/>
                    </a:lnTo>
                    <a:lnTo>
                      <a:pt x="500" y="487"/>
                    </a:lnTo>
                    <a:lnTo>
                      <a:pt x="575" y="550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0" name="Freeform 22"/>
              <p:cNvSpPr>
                <a:spLocks/>
              </p:cNvSpPr>
              <p:nvPr/>
            </p:nvSpPr>
            <p:spPr bwMode="auto">
              <a:xfrm>
                <a:off x="1151" y="2686"/>
                <a:ext cx="643" cy="537"/>
              </a:xfrm>
              <a:custGeom>
                <a:avLst/>
                <a:gdLst/>
                <a:ahLst/>
                <a:cxnLst>
                  <a:cxn ang="0">
                    <a:pos x="575" y="537"/>
                  </a:cxn>
                  <a:cxn ang="0">
                    <a:pos x="580" y="537"/>
                  </a:cxn>
                  <a:cxn ang="0">
                    <a:pos x="584" y="537"/>
                  </a:cxn>
                  <a:cxn ang="0">
                    <a:pos x="592" y="537"/>
                  </a:cxn>
                  <a:cxn ang="0">
                    <a:pos x="605" y="533"/>
                  </a:cxn>
                  <a:cxn ang="0">
                    <a:pos x="613" y="525"/>
                  </a:cxn>
                  <a:cxn ang="0">
                    <a:pos x="617" y="516"/>
                  </a:cxn>
                  <a:cxn ang="0">
                    <a:pos x="626" y="508"/>
                  </a:cxn>
                  <a:cxn ang="0">
                    <a:pos x="643" y="483"/>
                  </a:cxn>
                  <a:cxn ang="0">
                    <a:pos x="643" y="478"/>
                  </a:cxn>
                  <a:cxn ang="0">
                    <a:pos x="638" y="478"/>
                  </a:cxn>
                  <a:cxn ang="0">
                    <a:pos x="638" y="474"/>
                  </a:cxn>
                  <a:cxn ang="0">
                    <a:pos x="634" y="462"/>
                  </a:cxn>
                  <a:cxn ang="0">
                    <a:pos x="601" y="436"/>
                  </a:cxn>
                  <a:cxn ang="0">
                    <a:pos x="571" y="411"/>
                  </a:cxn>
                  <a:cxn ang="0">
                    <a:pos x="546" y="394"/>
                  </a:cxn>
                  <a:cxn ang="0">
                    <a:pos x="525" y="378"/>
                  </a:cxn>
                  <a:cxn ang="0">
                    <a:pos x="504" y="361"/>
                  </a:cxn>
                  <a:cxn ang="0">
                    <a:pos x="483" y="344"/>
                  </a:cxn>
                  <a:cxn ang="0">
                    <a:pos x="462" y="327"/>
                  </a:cxn>
                  <a:cxn ang="0">
                    <a:pos x="445" y="311"/>
                  </a:cxn>
                  <a:cxn ang="0">
                    <a:pos x="416" y="285"/>
                  </a:cxn>
                  <a:cxn ang="0">
                    <a:pos x="387" y="264"/>
                  </a:cxn>
                  <a:cxn ang="0">
                    <a:pos x="349" y="235"/>
                  </a:cxn>
                  <a:cxn ang="0">
                    <a:pos x="311" y="201"/>
                  </a:cxn>
                  <a:cxn ang="0">
                    <a:pos x="261" y="164"/>
                  </a:cxn>
                  <a:cxn ang="0">
                    <a:pos x="206" y="117"/>
                  </a:cxn>
                  <a:cxn ang="0">
                    <a:pos x="139" y="59"/>
                  </a:cxn>
                  <a:cxn ang="0">
                    <a:pos x="59" y="0"/>
                  </a:cxn>
                  <a:cxn ang="0">
                    <a:pos x="46" y="12"/>
                  </a:cxn>
                  <a:cxn ang="0">
                    <a:pos x="38" y="25"/>
                  </a:cxn>
                  <a:cxn ang="0">
                    <a:pos x="25" y="42"/>
                  </a:cxn>
                  <a:cxn ang="0">
                    <a:pos x="0" y="75"/>
                  </a:cxn>
                  <a:cxn ang="0">
                    <a:pos x="34" y="101"/>
                  </a:cxn>
                  <a:cxn ang="0">
                    <a:pos x="63" y="122"/>
                  </a:cxn>
                  <a:cxn ang="0">
                    <a:pos x="84" y="143"/>
                  </a:cxn>
                  <a:cxn ang="0">
                    <a:pos x="105" y="159"/>
                  </a:cxn>
                  <a:cxn ang="0">
                    <a:pos x="126" y="176"/>
                  </a:cxn>
                  <a:cxn ang="0">
                    <a:pos x="147" y="193"/>
                  </a:cxn>
                  <a:cxn ang="0">
                    <a:pos x="168" y="210"/>
                  </a:cxn>
                  <a:cxn ang="0">
                    <a:pos x="193" y="227"/>
                  </a:cxn>
                  <a:cxn ang="0">
                    <a:pos x="214" y="248"/>
                  </a:cxn>
                  <a:cxn ang="0">
                    <a:pos x="248" y="273"/>
                  </a:cxn>
                  <a:cxn ang="0">
                    <a:pos x="277" y="302"/>
                  </a:cxn>
                  <a:cxn ang="0">
                    <a:pos x="324" y="336"/>
                  </a:cxn>
                  <a:cxn ang="0">
                    <a:pos x="374" y="378"/>
                  </a:cxn>
                  <a:cxn ang="0">
                    <a:pos x="428" y="420"/>
                  </a:cxn>
                  <a:cxn ang="0">
                    <a:pos x="496" y="474"/>
                  </a:cxn>
                  <a:cxn ang="0">
                    <a:pos x="575" y="537"/>
                  </a:cxn>
                </a:cxnLst>
                <a:rect l="0" t="0" r="r" b="b"/>
                <a:pathLst>
                  <a:path w="643" h="537">
                    <a:moveTo>
                      <a:pt x="575" y="537"/>
                    </a:moveTo>
                    <a:lnTo>
                      <a:pt x="580" y="537"/>
                    </a:lnTo>
                    <a:lnTo>
                      <a:pt x="584" y="537"/>
                    </a:lnTo>
                    <a:lnTo>
                      <a:pt x="592" y="537"/>
                    </a:lnTo>
                    <a:lnTo>
                      <a:pt x="605" y="533"/>
                    </a:lnTo>
                    <a:lnTo>
                      <a:pt x="613" y="525"/>
                    </a:lnTo>
                    <a:lnTo>
                      <a:pt x="617" y="516"/>
                    </a:lnTo>
                    <a:lnTo>
                      <a:pt x="626" y="508"/>
                    </a:lnTo>
                    <a:lnTo>
                      <a:pt x="643" y="483"/>
                    </a:lnTo>
                    <a:lnTo>
                      <a:pt x="643" y="478"/>
                    </a:lnTo>
                    <a:lnTo>
                      <a:pt x="638" y="478"/>
                    </a:lnTo>
                    <a:lnTo>
                      <a:pt x="638" y="474"/>
                    </a:lnTo>
                    <a:lnTo>
                      <a:pt x="634" y="462"/>
                    </a:lnTo>
                    <a:lnTo>
                      <a:pt x="601" y="436"/>
                    </a:lnTo>
                    <a:lnTo>
                      <a:pt x="571" y="411"/>
                    </a:lnTo>
                    <a:lnTo>
                      <a:pt x="546" y="394"/>
                    </a:lnTo>
                    <a:lnTo>
                      <a:pt x="525" y="378"/>
                    </a:lnTo>
                    <a:lnTo>
                      <a:pt x="504" y="361"/>
                    </a:lnTo>
                    <a:lnTo>
                      <a:pt x="483" y="344"/>
                    </a:lnTo>
                    <a:lnTo>
                      <a:pt x="462" y="327"/>
                    </a:lnTo>
                    <a:lnTo>
                      <a:pt x="445" y="311"/>
                    </a:lnTo>
                    <a:lnTo>
                      <a:pt x="416" y="285"/>
                    </a:lnTo>
                    <a:lnTo>
                      <a:pt x="387" y="264"/>
                    </a:lnTo>
                    <a:lnTo>
                      <a:pt x="349" y="235"/>
                    </a:lnTo>
                    <a:lnTo>
                      <a:pt x="311" y="201"/>
                    </a:lnTo>
                    <a:lnTo>
                      <a:pt x="261" y="164"/>
                    </a:lnTo>
                    <a:lnTo>
                      <a:pt x="206" y="117"/>
                    </a:lnTo>
                    <a:lnTo>
                      <a:pt x="139" y="59"/>
                    </a:lnTo>
                    <a:lnTo>
                      <a:pt x="59" y="0"/>
                    </a:lnTo>
                    <a:lnTo>
                      <a:pt x="46" y="12"/>
                    </a:lnTo>
                    <a:lnTo>
                      <a:pt x="38" y="25"/>
                    </a:lnTo>
                    <a:lnTo>
                      <a:pt x="25" y="42"/>
                    </a:lnTo>
                    <a:lnTo>
                      <a:pt x="0" y="75"/>
                    </a:lnTo>
                    <a:lnTo>
                      <a:pt x="34" y="101"/>
                    </a:lnTo>
                    <a:lnTo>
                      <a:pt x="63" y="122"/>
                    </a:lnTo>
                    <a:lnTo>
                      <a:pt x="84" y="143"/>
                    </a:lnTo>
                    <a:lnTo>
                      <a:pt x="105" y="159"/>
                    </a:lnTo>
                    <a:lnTo>
                      <a:pt x="126" y="176"/>
                    </a:lnTo>
                    <a:lnTo>
                      <a:pt x="147" y="193"/>
                    </a:lnTo>
                    <a:lnTo>
                      <a:pt x="168" y="210"/>
                    </a:lnTo>
                    <a:lnTo>
                      <a:pt x="193" y="227"/>
                    </a:lnTo>
                    <a:lnTo>
                      <a:pt x="214" y="248"/>
                    </a:lnTo>
                    <a:lnTo>
                      <a:pt x="248" y="273"/>
                    </a:lnTo>
                    <a:lnTo>
                      <a:pt x="277" y="302"/>
                    </a:lnTo>
                    <a:lnTo>
                      <a:pt x="324" y="336"/>
                    </a:lnTo>
                    <a:lnTo>
                      <a:pt x="374" y="378"/>
                    </a:lnTo>
                    <a:lnTo>
                      <a:pt x="428" y="420"/>
                    </a:lnTo>
                    <a:lnTo>
                      <a:pt x="496" y="474"/>
                    </a:lnTo>
                    <a:lnTo>
                      <a:pt x="575" y="537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1" name="Freeform 23"/>
              <p:cNvSpPr>
                <a:spLocks/>
              </p:cNvSpPr>
              <p:nvPr/>
            </p:nvSpPr>
            <p:spPr bwMode="auto">
              <a:xfrm>
                <a:off x="1151" y="2694"/>
                <a:ext cx="638" cy="529"/>
              </a:xfrm>
              <a:custGeom>
                <a:avLst/>
                <a:gdLst/>
                <a:ahLst/>
                <a:cxnLst>
                  <a:cxn ang="0">
                    <a:pos x="575" y="529"/>
                  </a:cxn>
                  <a:cxn ang="0">
                    <a:pos x="580" y="529"/>
                  </a:cxn>
                  <a:cxn ang="0">
                    <a:pos x="584" y="529"/>
                  </a:cxn>
                  <a:cxn ang="0">
                    <a:pos x="592" y="525"/>
                  </a:cxn>
                  <a:cxn ang="0">
                    <a:pos x="605" y="525"/>
                  </a:cxn>
                  <a:cxn ang="0">
                    <a:pos x="613" y="517"/>
                  </a:cxn>
                  <a:cxn ang="0">
                    <a:pos x="617" y="508"/>
                  </a:cxn>
                  <a:cxn ang="0">
                    <a:pos x="626" y="500"/>
                  </a:cxn>
                  <a:cxn ang="0">
                    <a:pos x="638" y="483"/>
                  </a:cxn>
                  <a:cxn ang="0">
                    <a:pos x="634" y="479"/>
                  </a:cxn>
                  <a:cxn ang="0">
                    <a:pos x="634" y="475"/>
                  </a:cxn>
                  <a:cxn ang="0">
                    <a:pos x="630" y="470"/>
                  </a:cxn>
                  <a:cxn ang="0">
                    <a:pos x="626" y="462"/>
                  </a:cxn>
                  <a:cxn ang="0">
                    <a:pos x="592" y="437"/>
                  </a:cxn>
                  <a:cxn ang="0">
                    <a:pos x="567" y="412"/>
                  </a:cxn>
                  <a:cxn ang="0">
                    <a:pos x="542" y="391"/>
                  </a:cxn>
                  <a:cxn ang="0">
                    <a:pos x="521" y="374"/>
                  </a:cxn>
                  <a:cxn ang="0">
                    <a:pos x="500" y="357"/>
                  </a:cxn>
                  <a:cxn ang="0">
                    <a:pos x="479" y="345"/>
                  </a:cxn>
                  <a:cxn ang="0">
                    <a:pos x="458" y="328"/>
                  </a:cxn>
                  <a:cxn ang="0">
                    <a:pos x="437" y="307"/>
                  </a:cxn>
                  <a:cxn ang="0">
                    <a:pos x="412" y="286"/>
                  </a:cxn>
                  <a:cxn ang="0">
                    <a:pos x="382" y="265"/>
                  </a:cxn>
                  <a:cxn ang="0">
                    <a:pos x="349" y="235"/>
                  </a:cxn>
                  <a:cxn ang="0">
                    <a:pos x="307" y="202"/>
                  </a:cxn>
                  <a:cxn ang="0">
                    <a:pos x="256" y="160"/>
                  </a:cxn>
                  <a:cxn ang="0">
                    <a:pos x="198" y="118"/>
                  </a:cxn>
                  <a:cxn ang="0">
                    <a:pos x="130" y="63"/>
                  </a:cxn>
                  <a:cxn ang="0">
                    <a:pos x="55" y="0"/>
                  </a:cxn>
                  <a:cxn ang="0">
                    <a:pos x="42" y="13"/>
                  </a:cxn>
                  <a:cxn ang="0">
                    <a:pos x="34" y="21"/>
                  </a:cxn>
                  <a:cxn ang="0">
                    <a:pos x="25" y="34"/>
                  </a:cxn>
                  <a:cxn ang="0">
                    <a:pos x="0" y="63"/>
                  </a:cxn>
                  <a:cxn ang="0">
                    <a:pos x="34" y="88"/>
                  </a:cxn>
                  <a:cxn ang="0">
                    <a:pos x="63" y="114"/>
                  </a:cxn>
                  <a:cxn ang="0">
                    <a:pos x="84" y="135"/>
                  </a:cxn>
                  <a:cxn ang="0">
                    <a:pos x="109" y="151"/>
                  </a:cxn>
                  <a:cxn ang="0">
                    <a:pos x="130" y="168"/>
                  </a:cxn>
                  <a:cxn ang="0">
                    <a:pos x="147" y="185"/>
                  </a:cxn>
                  <a:cxn ang="0">
                    <a:pos x="172" y="202"/>
                  </a:cxn>
                  <a:cxn ang="0">
                    <a:pos x="193" y="219"/>
                  </a:cxn>
                  <a:cxn ang="0">
                    <a:pos x="219" y="240"/>
                  </a:cxn>
                  <a:cxn ang="0">
                    <a:pos x="248" y="265"/>
                  </a:cxn>
                  <a:cxn ang="0">
                    <a:pos x="282" y="290"/>
                  </a:cxn>
                  <a:cxn ang="0">
                    <a:pos x="324" y="328"/>
                  </a:cxn>
                  <a:cxn ang="0">
                    <a:pos x="374" y="365"/>
                  </a:cxn>
                  <a:cxn ang="0">
                    <a:pos x="433" y="407"/>
                  </a:cxn>
                  <a:cxn ang="0">
                    <a:pos x="500" y="466"/>
                  </a:cxn>
                  <a:cxn ang="0">
                    <a:pos x="575" y="529"/>
                  </a:cxn>
                </a:cxnLst>
                <a:rect l="0" t="0" r="r" b="b"/>
                <a:pathLst>
                  <a:path w="638" h="529">
                    <a:moveTo>
                      <a:pt x="575" y="529"/>
                    </a:moveTo>
                    <a:lnTo>
                      <a:pt x="580" y="529"/>
                    </a:lnTo>
                    <a:lnTo>
                      <a:pt x="584" y="529"/>
                    </a:lnTo>
                    <a:lnTo>
                      <a:pt x="592" y="525"/>
                    </a:lnTo>
                    <a:lnTo>
                      <a:pt x="605" y="525"/>
                    </a:lnTo>
                    <a:lnTo>
                      <a:pt x="613" y="517"/>
                    </a:lnTo>
                    <a:lnTo>
                      <a:pt x="617" y="508"/>
                    </a:lnTo>
                    <a:lnTo>
                      <a:pt x="626" y="500"/>
                    </a:lnTo>
                    <a:lnTo>
                      <a:pt x="638" y="483"/>
                    </a:lnTo>
                    <a:lnTo>
                      <a:pt x="634" y="479"/>
                    </a:lnTo>
                    <a:lnTo>
                      <a:pt x="634" y="475"/>
                    </a:lnTo>
                    <a:lnTo>
                      <a:pt x="630" y="470"/>
                    </a:lnTo>
                    <a:lnTo>
                      <a:pt x="626" y="462"/>
                    </a:lnTo>
                    <a:lnTo>
                      <a:pt x="592" y="437"/>
                    </a:lnTo>
                    <a:lnTo>
                      <a:pt x="567" y="412"/>
                    </a:lnTo>
                    <a:lnTo>
                      <a:pt x="542" y="391"/>
                    </a:lnTo>
                    <a:lnTo>
                      <a:pt x="521" y="374"/>
                    </a:lnTo>
                    <a:lnTo>
                      <a:pt x="500" y="357"/>
                    </a:lnTo>
                    <a:lnTo>
                      <a:pt x="479" y="345"/>
                    </a:lnTo>
                    <a:lnTo>
                      <a:pt x="458" y="328"/>
                    </a:lnTo>
                    <a:lnTo>
                      <a:pt x="437" y="307"/>
                    </a:lnTo>
                    <a:lnTo>
                      <a:pt x="412" y="286"/>
                    </a:lnTo>
                    <a:lnTo>
                      <a:pt x="382" y="265"/>
                    </a:lnTo>
                    <a:lnTo>
                      <a:pt x="349" y="235"/>
                    </a:lnTo>
                    <a:lnTo>
                      <a:pt x="307" y="202"/>
                    </a:lnTo>
                    <a:lnTo>
                      <a:pt x="256" y="160"/>
                    </a:lnTo>
                    <a:lnTo>
                      <a:pt x="198" y="118"/>
                    </a:lnTo>
                    <a:lnTo>
                      <a:pt x="130" y="63"/>
                    </a:lnTo>
                    <a:lnTo>
                      <a:pt x="55" y="0"/>
                    </a:lnTo>
                    <a:lnTo>
                      <a:pt x="42" y="13"/>
                    </a:lnTo>
                    <a:lnTo>
                      <a:pt x="34" y="21"/>
                    </a:lnTo>
                    <a:lnTo>
                      <a:pt x="25" y="34"/>
                    </a:lnTo>
                    <a:lnTo>
                      <a:pt x="0" y="63"/>
                    </a:lnTo>
                    <a:lnTo>
                      <a:pt x="34" y="88"/>
                    </a:lnTo>
                    <a:lnTo>
                      <a:pt x="63" y="114"/>
                    </a:lnTo>
                    <a:lnTo>
                      <a:pt x="84" y="135"/>
                    </a:lnTo>
                    <a:lnTo>
                      <a:pt x="109" y="151"/>
                    </a:lnTo>
                    <a:lnTo>
                      <a:pt x="130" y="168"/>
                    </a:lnTo>
                    <a:lnTo>
                      <a:pt x="147" y="185"/>
                    </a:lnTo>
                    <a:lnTo>
                      <a:pt x="172" y="202"/>
                    </a:lnTo>
                    <a:lnTo>
                      <a:pt x="193" y="219"/>
                    </a:lnTo>
                    <a:lnTo>
                      <a:pt x="219" y="240"/>
                    </a:lnTo>
                    <a:lnTo>
                      <a:pt x="248" y="265"/>
                    </a:lnTo>
                    <a:lnTo>
                      <a:pt x="282" y="290"/>
                    </a:lnTo>
                    <a:lnTo>
                      <a:pt x="324" y="328"/>
                    </a:lnTo>
                    <a:lnTo>
                      <a:pt x="374" y="365"/>
                    </a:lnTo>
                    <a:lnTo>
                      <a:pt x="433" y="407"/>
                    </a:lnTo>
                    <a:lnTo>
                      <a:pt x="500" y="466"/>
                    </a:lnTo>
                    <a:lnTo>
                      <a:pt x="575" y="529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2" name="Freeform 24"/>
              <p:cNvSpPr>
                <a:spLocks/>
              </p:cNvSpPr>
              <p:nvPr/>
            </p:nvSpPr>
            <p:spPr bwMode="auto">
              <a:xfrm>
                <a:off x="1156" y="2698"/>
                <a:ext cx="629" cy="521"/>
              </a:xfrm>
              <a:custGeom>
                <a:avLst/>
                <a:gdLst/>
                <a:ahLst/>
                <a:cxnLst>
                  <a:cxn ang="0">
                    <a:pos x="570" y="521"/>
                  </a:cxn>
                  <a:cxn ang="0">
                    <a:pos x="579" y="521"/>
                  </a:cxn>
                  <a:cxn ang="0">
                    <a:pos x="583" y="521"/>
                  </a:cxn>
                  <a:cxn ang="0">
                    <a:pos x="591" y="521"/>
                  </a:cxn>
                  <a:cxn ang="0">
                    <a:pos x="604" y="517"/>
                  </a:cxn>
                  <a:cxn ang="0">
                    <a:pos x="608" y="513"/>
                  </a:cxn>
                  <a:cxn ang="0">
                    <a:pos x="612" y="504"/>
                  </a:cxn>
                  <a:cxn ang="0">
                    <a:pos x="617" y="500"/>
                  </a:cxn>
                  <a:cxn ang="0">
                    <a:pos x="629" y="487"/>
                  </a:cxn>
                  <a:cxn ang="0">
                    <a:pos x="625" y="483"/>
                  </a:cxn>
                  <a:cxn ang="0">
                    <a:pos x="625" y="479"/>
                  </a:cxn>
                  <a:cxn ang="0">
                    <a:pos x="621" y="475"/>
                  </a:cxn>
                  <a:cxn ang="0">
                    <a:pos x="617" y="466"/>
                  </a:cxn>
                  <a:cxn ang="0">
                    <a:pos x="583" y="441"/>
                  </a:cxn>
                  <a:cxn ang="0">
                    <a:pos x="554" y="416"/>
                  </a:cxn>
                  <a:cxn ang="0">
                    <a:pos x="528" y="395"/>
                  </a:cxn>
                  <a:cxn ang="0">
                    <a:pos x="512" y="378"/>
                  </a:cxn>
                  <a:cxn ang="0">
                    <a:pos x="491" y="361"/>
                  </a:cxn>
                  <a:cxn ang="0">
                    <a:pos x="470" y="345"/>
                  </a:cxn>
                  <a:cxn ang="0">
                    <a:pos x="449" y="328"/>
                  </a:cxn>
                  <a:cxn ang="0">
                    <a:pos x="428" y="311"/>
                  </a:cxn>
                  <a:cxn ang="0">
                    <a:pos x="398" y="290"/>
                  </a:cxn>
                  <a:cxn ang="0">
                    <a:pos x="373" y="265"/>
                  </a:cxn>
                  <a:cxn ang="0">
                    <a:pos x="335" y="236"/>
                  </a:cxn>
                  <a:cxn ang="0">
                    <a:pos x="293" y="202"/>
                  </a:cxn>
                  <a:cxn ang="0">
                    <a:pos x="247" y="164"/>
                  </a:cxn>
                  <a:cxn ang="0">
                    <a:pos x="188" y="118"/>
                  </a:cxn>
                  <a:cxn ang="0">
                    <a:pos x="121" y="63"/>
                  </a:cxn>
                  <a:cxn ang="0">
                    <a:pos x="41" y="0"/>
                  </a:cxn>
                  <a:cxn ang="0">
                    <a:pos x="33" y="9"/>
                  </a:cxn>
                  <a:cxn ang="0">
                    <a:pos x="29" y="17"/>
                  </a:cxn>
                  <a:cxn ang="0">
                    <a:pos x="16" y="34"/>
                  </a:cxn>
                  <a:cxn ang="0">
                    <a:pos x="0" y="59"/>
                  </a:cxn>
                  <a:cxn ang="0">
                    <a:pos x="29" y="84"/>
                  </a:cxn>
                  <a:cxn ang="0">
                    <a:pos x="58" y="105"/>
                  </a:cxn>
                  <a:cxn ang="0">
                    <a:pos x="83" y="126"/>
                  </a:cxn>
                  <a:cxn ang="0">
                    <a:pos x="104" y="143"/>
                  </a:cxn>
                  <a:cxn ang="0">
                    <a:pos x="125" y="160"/>
                  </a:cxn>
                  <a:cxn ang="0">
                    <a:pos x="146" y="177"/>
                  </a:cxn>
                  <a:cxn ang="0">
                    <a:pos x="167" y="194"/>
                  </a:cxn>
                  <a:cxn ang="0">
                    <a:pos x="193" y="210"/>
                  </a:cxn>
                  <a:cxn ang="0">
                    <a:pos x="214" y="231"/>
                  </a:cxn>
                  <a:cxn ang="0">
                    <a:pos x="243" y="257"/>
                  </a:cxn>
                  <a:cxn ang="0">
                    <a:pos x="281" y="282"/>
                  </a:cxn>
                  <a:cxn ang="0">
                    <a:pos x="323" y="320"/>
                  </a:cxn>
                  <a:cxn ang="0">
                    <a:pos x="369" y="357"/>
                  </a:cxn>
                  <a:cxn ang="0">
                    <a:pos x="428" y="399"/>
                  </a:cxn>
                  <a:cxn ang="0">
                    <a:pos x="495" y="458"/>
                  </a:cxn>
                  <a:cxn ang="0">
                    <a:pos x="570" y="521"/>
                  </a:cxn>
                </a:cxnLst>
                <a:rect l="0" t="0" r="r" b="b"/>
                <a:pathLst>
                  <a:path w="629" h="521">
                    <a:moveTo>
                      <a:pt x="570" y="521"/>
                    </a:moveTo>
                    <a:lnTo>
                      <a:pt x="579" y="521"/>
                    </a:lnTo>
                    <a:lnTo>
                      <a:pt x="583" y="521"/>
                    </a:lnTo>
                    <a:lnTo>
                      <a:pt x="591" y="521"/>
                    </a:lnTo>
                    <a:lnTo>
                      <a:pt x="604" y="517"/>
                    </a:lnTo>
                    <a:lnTo>
                      <a:pt x="608" y="513"/>
                    </a:lnTo>
                    <a:lnTo>
                      <a:pt x="612" y="504"/>
                    </a:lnTo>
                    <a:lnTo>
                      <a:pt x="617" y="500"/>
                    </a:lnTo>
                    <a:lnTo>
                      <a:pt x="629" y="487"/>
                    </a:lnTo>
                    <a:lnTo>
                      <a:pt x="625" y="483"/>
                    </a:lnTo>
                    <a:lnTo>
                      <a:pt x="625" y="479"/>
                    </a:lnTo>
                    <a:lnTo>
                      <a:pt x="621" y="475"/>
                    </a:lnTo>
                    <a:lnTo>
                      <a:pt x="617" y="466"/>
                    </a:lnTo>
                    <a:lnTo>
                      <a:pt x="583" y="441"/>
                    </a:lnTo>
                    <a:lnTo>
                      <a:pt x="554" y="416"/>
                    </a:lnTo>
                    <a:lnTo>
                      <a:pt x="528" y="395"/>
                    </a:lnTo>
                    <a:lnTo>
                      <a:pt x="512" y="378"/>
                    </a:lnTo>
                    <a:lnTo>
                      <a:pt x="491" y="361"/>
                    </a:lnTo>
                    <a:lnTo>
                      <a:pt x="470" y="345"/>
                    </a:lnTo>
                    <a:lnTo>
                      <a:pt x="449" y="328"/>
                    </a:lnTo>
                    <a:lnTo>
                      <a:pt x="428" y="311"/>
                    </a:lnTo>
                    <a:lnTo>
                      <a:pt x="398" y="290"/>
                    </a:lnTo>
                    <a:lnTo>
                      <a:pt x="373" y="265"/>
                    </a:lnTo>
                    <a:lnTo>
                      <a:pt x="335" y="236"/>
                    </a:lnTo>
                    <a:lnTo>
                      <a:pt x="293" y="202"/>
                    </a:lnTo>
                    <a:lnTo>
                      <a:pt x="247" y="164"/>
                    </a:lnTo>
                    <a:lnTo>
                      <a:pt x="188" y="118"/>
                    </a:lnTo>
                    <a:lnTo>
                      <a:pt x="121" y="63"/>
                    </a:lnTo>
                    <a:lnTo>
                      <a:pt x="41" y="0"/>
                    </a:lnTo>
                    <a:lnTo>
                      <a:pt x="33" y="9"/>
                    </a:lnTo>
                    <a:lnTo>
                      <a:pt x="29" y="17"/>
                    </a:lnTo>
                    <a:lnTo>
                      <a:pt x="16" y="34"/>
                    </a:lnTo>
                    <a:lnTo>
                      <a:pt x="0" y="59"/>
                    </a:lnTo>
                    <a:lnTo>
                      <a:pt x="29" y="84"/>
                    </a:lnTo>
                    <a:lnTo>
                      <a:pt x="58" y="105"/>
                    </a:lnTo>
                    <a:lnTo>
                      <a:pt x="83" y="126"/>
                    </a:lnTo>
                    <a:lnTo>
                      <a:pt x="104" y="143"/>
                    </a:lnTo>
                    <a:lnTo>
                      <a:pt x="125" y="160"/>
                    </a:lnTo>
                    <a:lnTo>
                      <a:pt x="146" y="177"/>
                    </a:lnTo>
                    <a:lnTo>
                      <a:pt x="167" y="194"/>
                    </a:lnTo>
                    <a:lnTo>
                      <a:pt x="193" y="210"/>
                    </a:lnTo>
                    <a:lnTo>
                      <a:pt x="214" y="231"/>
                    </a:lnTo>
                    <a:lnTo>
                      <a:pt x="243" y="257"/>
                    </a:lnTo>
                    <a:lnTo>
                      <a:pt x="281" y="282"/>
                    </a:lnTo>
                    <a:lnTo>
                      <a:pt x="323" y="320"/>
                    </a:lnTo>
                    <a:lnTo>
                      <a:pt x="369" y="357"/>
                    </a:lnTo>
                    <a:lnTo>
                      <a:pt x="428" y="399"/>
                    </a:lnTo>
                    <a:lnTo>
                      <a:pt x="495" y="458"/>
                    </a:lnTo>
                    <a:lnTo>
                      <a:pt x="570" y="521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3" name="Freeform 25"/>
              <p:cNvSpPr>
                <a:spLocks/>
              </p:cNvSpPr>
              <p:nvPr/>
            </p:nvSpPr>
            <p:spPr bwMode="auto">
              <a:xfrm>
                <a:off x="1156" y="2707"/>
                <a:ext cx="625" cy="512"/>
              </a:xfrm>
              <a:custGeom>
                <a:avLst/>
                <a:gdLst/>
                <a:ahLst/>
                <a:cxnLst>
                  <a:cxn ang="0">
                    <a:pos x="575" y="512"/>
                  </a:cxn>
                  <a:cxn ang="0">
                    <a:pos x="579" y="512"/>
                  </a:cxn>
                  <a:cxn ang="0">
                    <a:pos x="583" y="512"/>
                  </a:cxn>
                  <a:cxn ang="0">
                    <a:pos x="591" y="508"/>
                  </a:cxn>
                  <a:cxn ang="0">
                    <a:pos x="604" y="508"/>
                  </a:cxn>
                  <a:cxn ang="0">
                    <a:pos x="608" y="504"/>
                  </a:cxn>
                  <a:cxn ang="0">
                    <a:pos x="612" y="499"/>
                  </a:cxn>
                  <a:cxn ang="0">
                    <a:pos x="617" y="491"/>
                  </a:cxn>
                  <a:cxn ang="0">
                    <a:pos x="625" y="483"/>
                  </a:cxn>
                  <a:cxn ang="0">
                    <a:pos x="621" y="478"/>
                  </a:cxn>
                  <a:cxn ang="0">
                    <a:pos x="621" y="478"/>
                  </a:cxn>
                  <a:cxn ang="0">
                    <a:pos x="617" y="474"/>
                  </a:cxn>
                  <a:cxn ang="0">
                    <a:pos x="612" y="462"/>
                  </a:cxn>
                  <a:cxn ang="0">
                    <a:pos x="579" y="436"/>
                  </a:cxn>
                  <a:cxn ang="0">
                    <a:pos x="549" y="411"/>
                  </a:cxn>
                  <a:cxn ang="0">
                    <a:pos x="524" y="390"/>
                  </a:cxn>
                  <a:cxn ang="0">
                    <a:pos x="503" y="378"/>
                  </a:cxn>
                  <a:cxn ang="0">
                    <a:pos x="482" y="361"/>
                  </a:cxn>
                  <a:cxn ang="0">
                    <a:pos x="465" y="344"/>
                  </a:cxn>
                  <a:cxn ang="0">
                    <a:pos x="440" y="327"/>
                  </a:cxn>
                  <a:cxn ang="0">
                    <a:pos x="419" y="311"/>
                  </a:cxn>
                  <a:cxn ang="0">
                    <a:pos x="394" y="290"/>
                  </a:cxn>
                  <a:cxn ang="0">
                    <a:pos x="365" y="264"/>
                  </a:cxn>
                  <a:cxn ang="0">
                    <a:pos x="331" y="235"/>
                  </a:cxn>
                  <a:cxn ang="0">
                    <a:pos x="289" y="201"/>
                  </a:cxn>
                  <a:cxn ang="0">
                    <a:pos x="239" y="164"/>
                  </a:cxn>
                  <a:cxn ang="0">
                    <a:pos x="180" y="117"/>
                  </a:cxn>
                  <a:cxn ang="0">
                    <a:pos x="117" y="63"/>
                  </a:cxn>
                  <a:cxn ang="0">
                    <a:pos x="37" y="0"/>
                  </a:cxn>
                  <a:cxn ang="0">
                    <a:pos x="29" y="8"/>
                  </a:cxn>
                  <a:cxn ang="0">
                    <a:pos x="25" y="17"/>
                  </a:cxn>
                  <a:cxn ang="0">
                    <a:pos x="16" y="25"/>
                  </a:cxn>
                  <a:cxn ang="0">
                    <a:pos x="0" y="46"/>
                  </a:cxn>
                  <a:cxn ang="0">
                    <a:pos x="33" y="71"/>
                  </a:cxn>
                  <a:cxn ang="0">
                    <a:pos x="62" y="96"/>
                  </a:cxn>
                  <a:cxn ang="0">
                    <a:pos x="83" y="117"/>
                  </a:cxn>
                  <a:cxn ang="0">
                    <a:pos x="104" y="134"/>
                  </a:cxn>
                  <a:cxn ang="0">
                    <a:pos x="130" y="151"/>
                  </a:cxn>
                  <a:cxn ang="0">
                    <a:pos x="146" y="168"/>
                  </a:cxn>
                  <a:cxn ang="0">
                    <a:pos x="167" y="185"/>
                  </a:cxn>
                  <a:cxn ang="0">
                    <a:pos x="193" y="201"/>
                  </a:cxn>
                  <a:cxn ang="0">
                    <a:pos x="218" y="222"/>
                  </a:cxn>
                  <a:cxn ang="0">
                    <a:pos x="247" y="248"/>
                  </a:cxn>
                  <a:cxn ang="0">
                    <a:pos x="281" y="273"/>
                  </a:cxn>
                  <a:cxn ang="0">
                    <a:pos x="323" y="311"/>
                  </a:cxn>
                  <a:cxn ang="0">
                    <a:pos x="373" y="348"/>
                  </a:cxn>
                  <a:cxn ang="0">
                    <a:pos x="428" y="390"/>
                  </a:cxn>
                  <a:cxn ang="0">
                    <a:pos x="495" y="449"/>
                  </a:cxn>
                  <a:cxn ang="0">
                    <a:pos x="575" y="512"/>
                  </a:cxn>
                </a:cxnLst>
                <a:rect l="0" t="0" r="r" b="b"/>
                <a:pathLst>
                  <a:path w="625" h="512">
                    <a:moveTo>
                      <a:pt x="575" y="512"/>
                    </a:moveTo>
                    <a:lnTo>
                      <a:pt x="579" y="512"/>
                    </a:lnTo>
                    <a:lnTo>
                      <a:pt x="583" y="512"/>
                    </a:lnTo>
                    <a:lnTo>
                      <a:pt x="591" y="508"/>
                    </a:lnTo>
                    <a:lnTo>
                      <a:pt x="604" y="508"/>
                    </a:lnTo>
                    <a:lnTo>
                      <a:pt x="608" y="504"/>
                    </a:lnTo>
                    <a:lnTo>
                      <a:pt x="612" y="499"/>
                    </a:lnTo>
                    <a:lnTo>
                      <a:pt x="617" y="491"/>
                    </a:lnTo>
                    <a:lnTo>
                      <a:pt x="625" y="483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17" y="474"/>
                    </a:lnTo>
                    <a:lnTo>
                      <a:pt x="612" y="462"/>
                    </a:lnTo>
                    <a:lnTo>
                      <a:pt x="579" y="436"/>
                    </a:lnTo>
                    <a:lnTo>
                      <a:pt x="549" y="411"/>
                    </a:lnTo>
                    <a:lnTo>
                      <a:pt x="524" y="390"/>
                    </a:lnTo>
                    <a:lnTo>
                      <a:pt x="503" y="378"/>
                    </a:lnTo>
                    <a:lnTo>
                      <a:pt x="482" y="361"/>
                    </a:lnTo>
                    <a:lnTo>
                      <a:pt x="465" y="344"/>
                    </a:lnTo>
                    <a:lnTo>
                      <a:pt x="440" y="327"/>
                    </a:lnTo>
                    <a:lnTo>
                      <a:pt x="419" y="311"/>
                    </a:lnTo>
                    <a:lnTo>
                      <a:pt x="394" y="290"/>
                    </a:lnTo>
                    <a:lnTo>
                      <a:pt x="365" y="264"/>
                    </a:lnTo>
                    <a:lnTo>
                      <a:pt x="331" y="235"/>
                    </a:lnTo>
                    <a:lnTo>
                      <a:pt x="289" y="201"/>
                    </a:lnTo>
                    <a:lnTo>
                      <a:pt x="239" y="164"/>
                    </a:lnTo>
                    <a:lnTo>
                      <a:pt x="180" y="117"/>
                    </a:lnTo>
                    <a:lnTo>
                      <a:pt x="117" y="63"/>
                    </a:lnTo>
                    <a:lnTo>
                      <a:pt x="37" y="0"/>
                    </a:lnTo>
                    <a:lnTo>
                      <a:pt x="29" y="8"/>
                    </a:lnTo>
                    <a:lnTo>
                      <a:pt x="25" y="17"/>
                    </a:lnTo>
                    <a:lnTo>
                      <a:pt x="16" y="25"/>
                    </a:lnTo>
                    <a:lnTo>
                      <a:pt x="0" y="46"/>
                    </a:lnTo>
                    <a:lnTo>
                      <a:pt x="33" y="71"/>
                    </a:lnTo>
                    <a:lnTo>
                      <a:pt x="62" y="96"/>
                    </a:lnTo>
                    <a:lnTo>
                      <a:pt x="83" y="117"/>
                    </a:lnTo>
                    <a:lnTo>
                      <a:pt x="104" y="134"/>
                    </a:lnTo>
                    <a:lnTo>
                      <a:pt x="130" y="151"/>
                    </a:lnTo>
                    <a:lnTo>
                      <a:pt x="146" y="168"/>
                    </a:lnTo>
                    <a:lnTo>
                      <a:pt x="167" y="185"/>
                    </a:lnTo>
                    <a:lnTo>
                      <a:pt x="193" y="201"/>
                    </a:lnTo>
                    <a:lnTo>
                      <a:pt x="218" y="222"/>
                    </a:lnTo>
                    <a:lnTo>
                      <a:pt x="247" y="248"/>
                    </a:lnTo>
                    <a:lnTo>
                      <a:pt x="281" y="273"/>
                    </a:lnTo>
                    <a:lnTo>
                      <a:pt x="323" y="311"/>
                    </a:lnTo>
                    <a:lnTo>
                      <a:pt x="373" y="348"/>
                    </a:lnTo>
                    <a:lnTo>
                      <a:pt x="428" y="390"/>
                    </a:lnTo>
                    <a:lnTo>
                      <a:pt x="495" y="449"/>
                    </a:lnTo>
                    <a:lnTo>
                      <a:pt x="575" y="512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4" name="Freeform 26"/>
              <p:cNvSpPr>
                <a:spLocks/>
              </p:cNvSpPr>
              <p:nvPr/>
            </p:nvSpPr>
            <p:spPr bwMode="auto">
              <a:xfrm>
                <a:off x="1160" y="2711"/>
                <a:ext cx="613" cy="504"/>
              </a:xfrm>
              <a:custGeom>
                <a:avLst/>
                <a:gdLst/>
                <a:ahLst/>
                <a:cxnLst>
                  <a:cxn ang="0">
                    <a:pos x="575" y="504"/>
                  </a:cxn>
                  <a:cxn ang="0">
                    <a:pos x="604" y="500"/>
                  </a:cxn>
                  <a:cxn ang="0">
                    <a:pos x="613" y="483"/>
                  </a:cxn>
                  <a:cxn ang="0">
                    <a:pos x="600" y="466"/>
                  </a:cxn>
                  <a:cxn ang="0">
                    <a:pos x="25" y="0"/>
                  </a:cxn>
                  <a:cxn ang="0">
                    <a:pos x="0" y="42"/>
                  </a:cxn>
                  <a:cxn ang="0">
                    <a:pos x="575" y="504"/>
                  </a:cxn>
                </a:cxnLst>
                <a:rect l="0" t="0" r="r" b="b"/>
                <a:pathLst>
                  <a:path w="613" h="504">
                    <a:moveTo>
                      <a:pt x="575" y="504"/>
                    </a:moveTo>
                    <a:lnTo>
                      <a:pt x="604" y="500"/>
                    </a:lnTo>
                    <a:lnTo>
                      <a:pt x="613" y="483"/>
                    </a:lnTo>
                    <a:lnTo>
                      <a:pt x="600" y="466"/>
                    </a:lnTo>
                    <a:lnTo>
                      <a:pt x="25" y="0"/>
                    </a:lnTo>
                    <a:lnTo>
                      <a:pt x="0" y="42"/>
                    </a:lnTo>
                    <a:lnTo>
                      <a:pt x="575" y="5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5" name="Freeform 27"/>
              <p:cNvSpPr>
                <a:spLocks/>
              </p:cNvSpPr>
              <p:nvPr/>
            </p:nvSpPr>
            <p:spPr bwMode="auto">
              <a:xfrm>
                <a:off x="975" y="2698"/>
                <a:ext cx="164" cy="15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6" y="0"/>
                  </a:cxn>
                  <a:cxn ang="0">
                    <a:pos x="34" y="5"/>
                  </a:cxn>
                  <a:cxn ang="0">
                    <a:pos x="21" y="13"/>
                  </a:cxn>
                  <a:cxn ang="0">
                    <a:pos x="13" y="21"/>
                  </a:cxn>
                  <a:cxn ang="0">
                    <a:pos x="8" y="30"/>
                  </a:cxn>
                  <a:cxn ang="0">
                    <a:pos x="4" y="42"/>
                  </a:cxn>
                  <a:cxn ang="0">
                    <a:pos x="0" y="55"/>
                  </a:cxn>
                  <a:cxn ang="0">
                    <a:pos x="0" y="72"/>
                  </a:cxn>
                  <a:cxn ang="0">
                    <a:pos x="105" y="152"/>
                  </a:cxn>
                  <a:cxn ang="0">
                    <a:pos x="164" y="80"/>
                  </a:cxn>
                  <a:cxn ang="0">
                    <a:pos x="59" y="0"/>
                  </a:cxn>
                </a:cxnLst>
                <a:rect l="0" t="0" r="r" b="b"/>
                <a:pathLst>
                  <a:path w="164" h="152">
                    <a:moveTo>
                      <a:pt x="59" y="0"/>
                    </a:moveTo>
                    <a:lnTo>
                      <a:pt x="46" y="0"/>
                    </a:lnTo>
                    <a:lnTo>
                      <a:pt x="34" y="5"/>
                    </a:lnTo>
                    <a:lnTo>
                      <a:pt x="21" y="13"/>
                    </a:lnTo>
                    <a:lnTo>
                      <a:pt x="13" y="21"/>
                    </a:lnTo>
                    <a:lnTo>
                      <a:pt x="8" y="30"/>
                    </a:lnTo>
                    <a:lnTo>
                      <a:pt x="4" y="42"/>
                    </a:lnTo>
                    <a:lnTo>
                      <a:pt x="0" y="55"/>
                    </a:lnTo>
                    <a:lnTo>
                      <a:pt x="0" y="72"/>
                    </a:lnTo>
                    <a:lnTo>
                      <a:pt x="105" y="152"/>
                    </a:lnTo>
                    <a:lnTo>
                      <a:pt x="164" y="8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6" name="Freeform 28"/>
              <p:cNvSpPr>
                <a:spLocks/>
              </p:cNvSpPr>
              <p:nvPr/>
            </p:nvSpPr>
            <p:spPr bwMode="auto">
              <a:xfrm>
                <a:off x="1151" y="2480"/>
                <a:ext cx="160" cy="15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2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3" y="25"/>
                  </a:cxn>
                  <a:cxn ang="0">
                    <a:pos x="5" y="34"/>
                  </a:cxn>
                  <a:cxn ang="0">
                    <a:pos x="5" y="42"/>
                  </a:cxn>
                  <a:cxn ang="0">
                    <a:pos x="0" y="55"/>
                  </a:cxn>
                  <a:cxn ang="0">
                    <a:pos x="0" y="76"/>
                  </a:cxn>
                  <a:cxn ang="0">
                    <a:pos x="101" y="156"/>
                  </a:cxn>
                  <a:cxn ang="0">
                    <a:pos x="160" y="84"/>
                  </a:cxn>
                  <a:cxn ang="0">
                    <a:pos x="59" y="0"/>
                  </a:cxn>
                </a:cxnLst>
                <a:rect l="0" t="0" r="r" b="b"/>
                <a:pathLst>
                  <a:path w="160" h="156">
                    <a:moveTo>
                      <a:pt x="59" y="0"/>
                    </a:moveTo>
                    <a:lnTo>
                      <a:pt x="42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3" y="25"/>
                    </a:lnTo>
                    <a:lnTo>
                      <a:pt x="5" y="34"/>
                    </a:lnTo>
                    <a:lnTo>
                      <a:pt x="5" y="42"/>
                    </a:lnTo>
                    <a:lnTo>
                      <a:pt x="0" y="55"/>
                    </a:lnTo>
                    <a:lnTo>
                      <a:pt x="0" y="76"/>
                    </a:lnTo>
                    <a:lnTo>
                      <a:pt x="101" y="156"/>
                    </a:lnTo>
                    <a:lnTo>
                      <a:pt x="160" y="8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7" name="Line 29"/>
              <p:cNvSpPr>
                <a:spLocks noChangeShapeType="1"/>
              </p:cNvSpPr>
              <p:nvPr/>
            </p:nvSpPr>
            <p:spPr bwMode="auto">
              <a:xfrm>
                <a:off x="1034" y="2698"/>
                <a:ext cx="105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8" name="Freeform 30"/>
              <p:cNvSpPr>
                <a:spLocks/>
              </p:cNvSpPr>
              <p:nvPr/>
            </p:nvSpPr>
            <p:spPr bwMode="auto">
              <a:xfrm>
                <a:off x="1323" y="2782"/>
                <a:ext cx="135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3"/>
                  </a:cxn>
                  <a:cxn ang="0">
                    <a:pos x="68" y="93"/>
                  </a:cxn>
                  <a:cxn ang="0">
                    <a:pos x="38" y="126"/>
                  </a:cxn>
                  <a:cxn ang="0">
                    <a:pos x="42" y="139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5" h="164">
                    <a:moveTo>
                      <a:pt x="0" y="164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3"/>
                    </a:lnTo>
                    <a:lnTo>
                      <a:pt x="68" y="93"/>
                    </a:lnTo>
                    <a:lnTo>
                      <a:pt x="38" y="126"/>
                    </a:lnTo>
                    <a:lnTo>
                      <a:pt x="42" y="139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9" name="Freeform 31"/>
              <p:cNvSpPr>
                <a:spLocks/>
              </p:cNvSpPr>
              <p:nvPr/>
            </p:nvSpPr>
            <p:spPr bwMode="auto">
              <a:xfrm>
                <a:off x="1319" y="2782"/>
                <a:ext cx="139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9" y="0"/>
                  </a:cxn>
                  <a:cxn ang="0">
                    <a:pos x="114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9" h="164">
                    <a:moveTo>
                      <a:pt x="4" y="164"/>
                    </a:moveTo>
                    <a:lnTo>
                      <a:pt x="139" y="0"/>
                    </a:lnTo>
                    <a:lnTo>
                      <a:pt x="114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0" name="Freeform 32"/>
              <p:cNvSpPr>
                <a:spLocks/>
              </p:cNvSpPr>
              <p:nvPr/>
            </p:nvSpPr>
            <p:spPr bwMode="auto">
              <a:xfrm>
                <a:off x="1684" y="3072"/>
                <a:ext cx="135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2"/>
                  </a:cxn>
                  <a:cxn ang="0">
                    <a:pos x="63" y="92"/>
                  </a:cxn>
                  <a:cxn ang="0">
                    <a:pos x="38" y="126"/>
                  </a:cxn>
                  <a:cxn ang="0">
                    <a:pos x="42" y="143"/>
                  </a:cxn>
                  <a:cxn ang="0">
                    <a:pos x="21" y="164"/>
                  </a:cxn>
                  <a:cxn ang="0">
                    <a:pos x="0" y="168"/>
                  </a:cxn>
                </a:cxnLst>
                <a:rect l="0" t="0" r="r" b="b"/>
                <a:pathLst>
                  <a:path w="135" h="168">
                    <a:moveTo>
                      <a:pt x="0" y="168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2"/>
                    </a:lnTo>
                    <a:lnTo>
                      <a:pt x="63" y="92"/>
                    </a:lnTo>
                    <a:lnTo>
                      <a:pt x="38" y="126"/>
                    </a:lnTo>
                    <a:lnTo>
                      <a:pt x="42" y="143"/>
                    </a:lnTo>
                    <a:lnTo>
                      <a:pt x="21" y="16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1" name="Freeform 33"/>
              <p:cNvSpPr>
                <a:spLocks/>
              </p:cNvSpPr>
              <p:nvPr/>
            </p:nvSpPr>
            <p:spPr bwMode="auto">
              <a:xfrm>
                <a:off x="1680" y="3072"/>
                <a:ext cx="139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9" y="0"/>
                  </a:cxn>
                  <a:cxn ang="0">
                    <a:pos x="114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9" h="168">
                    <a:moveTo>
                      <a:pt x="4" y="168"/>
                    </a:moveTo>
                    <a:lnTo>
                      <a:pt x="139" y="0"/>
                    </a:lnTo>
                    <a:lnTo>
                      <a:pt x="114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2" name="Freeform 34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7" y="96"/>
                  </a:cxn>
                  <a:cxn ang="0">
                    <a:pos x="37" y="126"/>
                  </a:cxn>
                  <a:cxn ang="0">
                    <a:pos x="42" y="142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7" y="96"/>
                    </a:lnTo>
                    <a:lnTo>
                      <a:pt x="37" y="126"/>
                    </a:lnTo>
                    <a:lnTo>
                      <a:pt x="42" y="142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3" name="Freeform 35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4" name="Freeform 36"/>
              <p:cNvSpPr>
                <a:spLocks/>
              </p:cNvSpPr>
              <p:nvPr/>
            </p:nvSpPr>
            <p:spPr bwMode="auto">
              <a:xfrm>
                <a:off x="1609" y="3018"/>
                <a:ext cx="138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8"/>
                  </a:cxn>
                  <a:cxn ang="0">
                    <a:pos x="67" y="88"/>
                  </a:cxn>
                  <a:cxn ang="0">
                    <a:pos x="42" y="125"/>
                  </a:cxn>
                  <a:cxn ang="0">
                    <a:pos x="46" y="138"/>
                  </a:cxn>
                  <a:cxn ang="0">
                    <a:pos x="25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8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8"/>
                    </a:lnTo>
                    <a:lnTo>
                      <a:pt x="67" y="88"/>
                    </a:lnTo>
                    <a:lnTo>
                      <a:pt x="42" y="125"/>
                    </a:lnTo>
                    <a:lnTo>
                      <a:pt x="46" y="138"/>
                    </a:lnTo>
                    <a:lnTo>
                      <a:pt x="25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5" name="Freeform 37"/>
              <p:cNvSpPr>
                <a:spLocks/>
              </p:cNvSpPr>
              <p:nvPr/>
            </p:nvSpPr>
            <p:spPr bwMode="auto">
              <a:xfrm>
                <a:off x="1609" y="3018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6" name="Freeform 38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4" y="17"/>
                  </a:cxn>
                  <a:cxn ang="0">
                    <a:pos x="79" y="88"/>
                  </a:cxn>
                  <a:cxn ang="0">
                    <a:pos x="67" y="88"/>
                  </a:cxn>
                  <a:cxn ang="0">
                    <a:pos x="41" y="121"/>
                  </a:cxn>
                  <a:cxn ang="0">
                    <a:pos x="41" y="138"/>
                  </a:cxn>
                  <a:cxn ang="0">
                    <a:pos x="20" y="159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4" y="17"/>
                    </a:lnTo>
                    <a:lnTo>
                      <a:pt x="79" y="88"/>
                    </a:lnTo>
                    <a:lnTo>
                      <a:pt x="67" y="88"/>
                    </a:lnTo>
                    <a:lnTo>
                      <a:pt x="41" y="121"/>
                    </a:lnTo>
                    <a:lnTo>
                      <a:pt x="41" y="138"/>
                    </a:lnTo>
                    <a:lnTo>
                      <a:pt x="20" y="159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7" name="Freeform 39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8" name="Freeform 40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39" y="25"/>
                  </a:cxn>
                  <a:cxn ang="0">
                    <a:pos x="84" y="92"/>
                  </a:cxn>
                  <a:cxn ang="0">
                    <a:pos x="67" y="92"/>
                  </a:cxn>
                  <a:cxn ang="0">
                    <a:pos x="42" y="126"/>
                  </a:cxn>
                  <a:cxn ang="0">
                    <a:pos x="46" y="138"/>
                  </a:cxn>
                  <a:cxn ang="0">
                    <a:pos x="25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39" y="25"/>
                    </a:lnTo>
                    <a:lnTo>
                      <a:pt x="84" y="92"/>
                    </a:lnTo>
                    <a:lnTo>
                      <a:pt x="67" y="92"/>
                    </a:lnTo>
                    <a:lnTo>
                      <a:pt x="42" y="126"/>
                    </a:lnTo>
                    <a:lnTo>
                      <a:pt x="46" y="138"/>
                    </a:lnTo>
                    <a:lnTo>
                      <a:pt x="25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9" name="Freeform 41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0" name="Freeform 42"/>
              <p:cNvSpPr>
                <a:spLocks/>
              </p:cNvSpPr>
              <p:nvPr/>
            </p:nvSpPr>
            <p:spPr bwMode="auto">
              <a:xfrm>
                <a:off x="1500" y="2929"/>
                <a:ext cx="138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9"/>
                  </a:cxn>
                  <a:cxn ang="0">
                    <a:pos x="67" y="93"/>
                  </a:cxn>
                  <a:cxn ang="0">
                    <a:pos x="42" y="122"/>
                  </a:cxn>
                  <a:cxn ang="0">
                    <a:pos x="42" y="139"/>
                  </a:cxn>
                  <a:cxn ang="0">
                    <a:pos x="25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8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9"/>
                    </a:lnTo>
                    <a:lnTo>
                      <a:pt x="67" y="93"/>
                    </a:lnTo>
                    <a:lnTo>
                      <a:pt x="42" y="122"/>
                    </a:lnTo>
                    <a:lnTo>
                      <a:pt x="42" y="139"/>
                    </a:lnTo>
                    <a:lnTo>
                      <a:pt x="2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1" name="Freeform 43"/>
              <p:cNvSpPr>
                <a:spLocks/>
              </p:cNvSpPr>
              <p:nvPr/>
            </p:nvSpPr>
            <p:spPr bwMode="auto">
              <a:xfrm>
                <a:off x="1500" y="2929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2" name="Freeform 44"/>
              <p:cNvSpPr>
                <a:spLocks/>
              </p:cNvSpPr>
              <p:nvPr/>
            </p:nvSpPr>
            <p:spPr bwMode="auto">
              <a:xfrm>
                <a:off x="1466" y="2896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0" y="96"/>
                  </a:cxn>
                  <a:cxn ang="0">
                    <a:pos x="67" y="96"/>
                  </a:cxn>
                  <a:cxn ang="0">
                    <a:pos x="38" y="130"/>
                  </a:cxn>
                  <a:cxn ang="0">
                    <a:pos x="42" y="143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0" y="96"/>
                    </a:lnTo>
                    <a:lnTo>
                      <a:pt x="67" y="96"/>
                    </a:lnTo>
                    <a:lnTo>
                      <a:pt x="38" y="130"/>
                    </a:lnTo>
                    <a:lnTo>
                      <a:pt x="42" y="143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3" name="Freeform 45"/>
              <p:cNvSpPr>
                <a:spLocks/>
              </p:cNvSpPr>
              <p:nvPr/>
            </p:nvSpPr>
            <p:spPr bwMode="auto">
              <a:xfrm>
                <a:off x="1462" y="2896"/>
                <a:ext cx="138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8" y="0"/>
                  </a:cxn>
                  <a:cxn ang="0">
                    <a:pos x="117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8" h="168">
                    <a:moveTo>
                      <a:pt x="4" y="168"/>
                    </a:moveTo>
                    <a:lnTo>
                      <a:pt x="138" y="0"/>
                    </a:lnTo>
                    <a:lnTo>
                      <a:pt x="117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4" name="Freeform 46"/>
              <p:cNvSpPr>
                <a:spLocks/>
              </p:cNvSpPr>
              <p:nvPr/>
            </p:nvSpPr>
            <p:spPr bwMode="auto">
              <a:xfrm>
                <a:off x="1428" y="2871"/>
                <a:ext cx="135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4" y="88"/>
                  </a:cxn>
                  <a:cxn ang="0">
                    <a:pos x="68" y="92"/>
                  </a:cxn>
                  <a:cxn ang="0">
                    <a:pos x="42" y="126"/>
                  </a:cxn>
                  <a:cxn ang="0">
                    <a:pos x="42" y="138"/>
                  </a:cxn>
                  <a:cxn ang="0">
                    <a:pos x="21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5" h="163">
                    <a:moveTo>
                      <a:pt x="0" y="163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4" y="88"/>
                    </a:lnTo>
                    <a:lnTo>
                      <a:pt x="68" y="92"/>
                    </a:lnTo>
                    <a:lnTo>
                      <a:pt x="42" y="126"/>
                    </a:lnTo>
                    <a:lnTo>
                      <a:pt x="42" y="138"/>
                    </a:lnTo>
                    <a:lnTo>
                      <a:pt x="21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5" name="Freeform 47"/>
              <p:cNvSpPr>
                <a:spLocks/>
              </p:cNvSpPr>
              <p:nvPr/>
            </p:nvSpPr>
            <p:spPr bwMode="auto">
              <a:xfrm>
                <a:off x="1424" y="2871"/>
                <a:ext cx="139" cy="163"/>
              </a:xfrm>
              <a:custGeom>
                <a:avLst/>
                <a:gdLst/>
                <a:ahLst/>
                <a:cxnLst>
                  <a:cxn ang="0">
                    <a:pos x="4" y="163"/>
                  </a:cxn>
                  <a:cxn ang="0">
                    <a:pos x="139" y="0"/>
                  </a:cxn>
                  <a:cxn ang="0">
                    <a:pos x="118" y="0"/>
                  </a:cxn>
                  <a:cxn ang="0">
                    <a:pos x="0" y="142"/>
                  </a:cxn>
                  <a:cxn ang="0">
                    <a:pos x="4" y="163"/>
                  </a:cxn>
                </a:cxnLst>
                <a:rect l="0" t="0" r="r" b="b"/>
                <a:pathLst>
                  <a:path w="139" h="163">
                    <a:moveTo>
                      <a:pt x="4" y="163"/>
                    </a:moveTo>
                    <a:lnTo>
                      <a:pt x="139" y="0"/>
                    </a:lnTo>
                    <a:lnTo>
                      <a:pt x="118" y="0"/>
                    </a:lnTo>
                    <a:lnTo>
                      <a:pt x="0" y="142"/>
                    </a:lnTo>
                    <a:lnTo>
                      <a:pt x="4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6" name="Freeform 48"/>
              <p:cNvSpPr>
                <a:spLocks/>
              </p:cNvSpPr>
              <p:nvPr/>
            </p:nvSpPr>
            <p:spPr bwMode="auto">
              <a:xfrm>
                <a:off x="1395" y="2841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4" y="21"/>
                  </a:cxn>
                  <a:cxn ang="0">
                    <a:pos x="80" y="88"/>
                  </a:cxn>
                  <a:cxn ang="0">
                    <a:pos x="67" y="93"/>
                  </a:cxn>
                  <a:cxn ang="0">
                    <a:pos x="38" y="126"/>
                  </a:cxn>
                  <a:cxn ang="0">
                    <a:pos x="42" y="135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4" y="21"/>
                    </a:lnTo>
                    <a:lnTo>
                      <a:pt x="80" y="88"/>
                    </a:lnTo>
                    <a:lnTo>
                      <a:pt x="67" y="93"/>
                    </a:lnTo>
                    <a:lnTo>
                      <a:pt x="38" y="126"/>
                    </a:lnTo>
                    <a:lnTo>
                      <a:pt x="42" y="135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7" name="Freeform 49"/>
              <p:cNvSpPr>
                <a:spLocks/>
              </p:cNvSpPr>
              <p:nvPr/>
            </p:nvSpPr>
            <p:spPr bwMode="auto">
              <a:xfrm>
                <a:off x="1391" y="2841"/>
                <a:ext cx="138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8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8" h="164">
                    <a:moveTo>
                      <a:pt x="4" y="164"/>
                    </a:moveTo>
                    <a:lnTo>
                      <a:pt x="138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8" name="Freeform 50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3" y="92"/>
                  </a:cxn>
                  <a:cxn ang="0">
                    <a:pos x="38" y="130"/>
                  </a:cxn>
                  <a:cxn ang="0">
                    <a:pos x="42" y="142"/>
                  </a:cxn>
                  <a:cxn ang="0">
                    <a:pos x="21" y="163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3" y="92"/>
                    </a:lnTo>
                    <a:lnTo>
                      <a:pt x="38" y="130"/>
                    </a:lnTo>
                    <a:lnTo>
                      <a:pt x="42" y="142"/>
                    </a:lnTo>
                    <a:lnTo>
                      <a:pt x="21" y="163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9" name="Freeform 51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0" name="Freeform 52"/>
              <p:cNvSpPr>
                <a:spLocks/>
              </p:cNvSpPr>
              <p:nvPr/>
            </p:nvSpPr>
            <p:spPr bwMode="auto">
              <a:xfrm>
                <a:off x="1135" y="2636"/>
                <a:ext cx="172" cy="159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5" y="159"/>
                  </a:cxn>
                  <a:cxn ang="0">
                    <a:pos x="29" y="142"/>
                  </a:cxn>
                  <a:cxn ang="0">
                    <a:pos x="37" y="121"/>
                  </a:cxn>
                  <a:cxn ang="0">
                    <a:pos x="46" y="100"/>
                  </a:cxn>
                  <a:cxn ang="0">
                    <a:pos x="62" y="83"/>
                  </a:cxn>
                  <a:cxn ang="0">
                    <a:pos x="88" y="67"/>
                  </a:cxn>
                  <a:cxn ang="0">
                    <a:pos x="109" y="58"/>
                  </a:cxn>
                  <a:cxn ang="0">
                    <a:pos x="142" y="50"/>
                  </a:cxn>
                  <a:cxn ang="0">
                    <a:pos x="172" y="46"/>
                  </a:cxn>
                  <a:cxn ang="0">
                    <a:pos x="117" y="0"/>
                  </a:cxn>
                  <a:cxn ang="0">
                    <a:pos x="0" y="142"/>
                  </a:cxn>
                </a:cxnLst>
                <a:rect l="0" t="0" r="r" b="b"/>
                <a:pathLst>
                  <a:path w="172" h="159">
                    <a:moveTo>
                      <a:pt x="0" y="142"/>
                    </a:moveTo>
                    <a:lnTo>
                      <a:pt x="25" y="159"/>
                    </a:lnTo>
                    <a:lnTo>
                      <a:pt x="29" y="142"/>
                    </a:lnTo>
                    <a:lnTo>
                      <a:pt x="37" y="121"/>
                    </a:lnTo>
                    <a:lnTo>
                      <a:pt x="46" y="100"/>
                    </a:lnTo>
                    <a:lnTo>
                      <a:pt x="62" y="83"/>
                    </a:lnTo>
                    <a:lnTo>
                      <a:pt x="88" y="67"/>
                    </a:lnTo>
                    <a:lnTo>
                      <a:pt x="109" y="58"/>
                    </a:lnTo>
                    <a:lnTo>
                      <a:pt x="142" y="50"/>
                    </a:lnTo>
                    <a:lnTo>
                      <a:pt x="172" y="46"/>
                    </a:lnTo>
                    <a:lnTo>
                      <a:pt x="117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1" name="Line 53"/>
              <p:cNvSpPr>
                <a:spLocks noChangeShapeType="1"/>
              </p:cNvSpPr>
              <p:nvPr/>
            </p:nvSpPr>
            <p:spPr bwMode="auto">
              <a:xfrm>
                <a:off x="1151" y="2556"/>
                <a:ext cx="101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35382" name="Group 54"/>
            <p:cNvGrpSpPr>
              <a:grpSpLocks/>
            </p:cNvGrpSpPr>
            <p:nvPr/>
          </p:nvGrpSpPr>
          <p:grpSpPr bwMode="auto">
            <a:xfrm rot="9276342">
              <a:off x="3479" y="1396"/>
              <a:ext cx="1434" cy="956"/>
              <a:chOff x="3015" y="1558"/>
              <a:chExt cx="1434" cy="956"/>
            </a:xfrm>
          </p:grpSpPr>
          <p:sp>
            <p:nvSpPr>
              <p:cNvPr id="1635383" name="Freeform 55"/>
              <p:cNvSpPr>
                <a:spLocks/>
              </p:cNvSpPr>
              <p:nvPr/>
            </p:nvSpPr>
            <p:spPr bwMode="auto">
              <a:xfrm>
                <a:off x="3955" y="1563"/>
                <a:ext cx="494" cy="342"/>
              </a:xfrm>
              <a:custGeom>
                <a:avLst/>
                <a:gdLst/>
                <a:ahLst/>
                <a:cxnLst>
                  <a:cxn ang="0">
                    <a:pos x="426" y="0"/>
                  </a:cxn>
                  <a:cxn ang="0">
                    <a:pos x="363" y="0"/>
                  </a:cxn>
                  <a:cxn ang="0">
                    <a:pos x="42" y="137"/>
                  </a:cxn>
                  <a:cxn ang="0">
                    <a:pos x="0" y="189"/>
                  </a:cxn>
                  <a:cxn ang="0">
                    <a:pos x="69" y="342"/>
                  </a:cxn>
                  <a:cxn ang="0">
                    <a:pos x="132" y="336"/>
                  </a:cxn>
                  <a:cxn ang="0">
                    <a:pos x="447" y="195"/>
                  </a:cxn>
                  <a:cxn ang="0">
                    <a:pos x="494" y="153"/>
                  </a:cxn>
                  <a:cxn ang="0">
                    <a:pos x="426" y="0"/>
                  </a:cxn>
                </a:cxnLst>
                <a:rect l="0" t="0" r="r" b="b"/>
                <a:pathLst>
                  <a:path w="494" h="342">
                    <a:moveTo>
                      <a:pt x="426" y="0"/>
                    </a:moveTo>
                    <a:lnTo>
                      <a:pt x="363" y="0"/>
                    </a:lnTo>
                    <a:lnTo>
                      <a:pt x="42" y="137"/>
                    </a:lnTo>
                    <a:lnTo>
                      <a:pt x="0" y="189"/>
                    </a:lnTo>
                    <a:lnTo>
                      <a:pt x="69" y="342"/>
                    </a:lnTo>
                    <a:lnTo>
                      <a:pt x="132" y="336"/>
                    </a:lnTo>
                    <a:lnTo>
                      <a:pt x="447" y="195"/>
                    </a:lnTo>
                    <a:lnTo>
                      <a:pt x="494" y="153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4" name="Freeform 56"/>
              <p:cNvSpPr>
                <a:spLocks/>
              </p:cNvSpPr>
              <p:nvPr/>
            </p:nvSpPr>
            <p:spPr bwMode="auto">
              <a:xfrm>
                <a:off x="3987" y="1642"/>
                <a:ext cx="462" cy="263"/>
              </a:xfrm>
              <a:custGeom>
                <a:avLst/>
                <a:gdLst/>
                <a:ahLst/>
                <a:cxnLst>
                  <a:cxn ang="0">
                    <a:pos x="425" y="0"/>
                  </a:cxn>
                  <a:cxn ang="0">
                    <a:pos x="0" y="184"/>
                  </a:cxn>
                  <a:cxn ang="0">
                    <a:pos x="37" y="263"/>
                  </a:cxn>
                  <a:cxn ang="0">
                    <a:pos x="100" y="257"/>
                  </a:cxn>
                  <a:cxn ang="0">
                    <a:pos x="415" y="116"/>
                  </a:cxn>
                  <a:cxn ang="0">
                    <a:pos x="462" y="74"/>
                  </a:cxn>
                  <a:cxn ang="0">
                    <a:pos x="425" y="0"/>
                  </a:cxn>
                </a:cxnLst>
                <a:rect l="0" t="0" r="r" b="b"/>
                <a:pathLst>
                  <a:path w="462" h="263">
                    <a:moveTo>
                      <a:pt x="425" y="0"/>
                    </a:moveTo>
                    <a:lnTo>
                      <a:pt x="0" y="184"/>
                    </a:lnTo>
                    <a:lnTo>
                      <a:pt x="37" y="263"/>
                    </a:lnTo>
                    <a:lnTo>
                      <a:pt x="100" y="257"/>
                    </a:lnTo>
                    <a:lnTo>
                      <a:pt x="415" y="116"/>
                    </a:lnTo>
                    <a:lnTo>
                      <a:pt x="462" y="74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5" name="Freeform 57"/>
              <p:cNvSpPr>
                <a:spLocks/>
              </p:cNvSpPr>
              <p:nvPr/>
            </p:nvSpPr>
            <p:spPr bwMode="auto">
              <a:xfrm>
                <a:off x="4066" y="1611"/>
                <a:ext cx="278" cy="2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" y="84"/>
                  </a:cxn>
                  <a:cxn ang="0">
                    <a:pos x="21" y="73"/>
                  </a:cxn>
                  <a:cxn ang="0">
                    <a:pos x="31" y="63"/>
                  </a:cxn>
                  <a:cxn ang="0">
                    <a:pos x="42" y="52"/>
                  </a:cxn>
                  <a:cxn ang="0">
                    <a:pos x="52" y="42"/>
                  </a:cxn>
                  <a:cxn ang="0">
                    <a:pos x="63" y="36"/>
                  </a:cxn>
                  <a:cxn ang="0">
                    <a:pos x="78" y="26"/>
                  </a:cxn>
                  <a:cxn ang="0">
                    <a:pos x="94" y="21"/>
                  </a:cxn>
                  <a:cxn ang="0">
                    <a:pos x="110" y="15"/>
                  </a:cxn>
                  <a:cxn ang="0">
                    <a:pos x="120" y="10"/>
                  </a:cxn>
                  <a:cxn ang="0">
                    <a:pos x="131" y="5"/>
                  </a:cxn>
                  <a:cxn ang="0">
                    <a:pos x="147" y="5"/>
                  </a:cxn>
                  <a:cxn ang="0">
                    <a:pos x="162" y="0"/>
                  </a:cxn>
                  <a:cxn ang="0">
                    <a:pos x="178" y="0"/>
                  </a:cxn>
                  <a:cxn ang="0">
                    <a:pos x="194" y="0"/>
                  </a:cxn>
                  <a:cxn ang="0">
                    <a:pos x="210" y="0"/>
                  </a:cxn>
                  <a:cxn ang="0">
                    <a:pos x="278" y="152"/>
                  </a:cxn>
                  <a:cxn ang="0">
                    <a:pos x="267" y="162"/>
                  </a:cxn>
                  <a:cxn ang="0">
                    <a:pos x="257" y="168"/>
                  </a:cxn>
                  <a:cxn ang="0">
                    <a:pos x="241" y="178"/>
                  </a:cxn>
                  <a:cxn ang="0">
                    <a:pos x="231" y="189"/>
                  </a:cxn>
                  <a:cxn ang="0">
                    <a:pos x="215" y="194"/>
                  </a:cxn>
                  <a:cxn ang="0">
                    <a:pos x="204" y="204"/>
                  </a:cxn>
                  <a:cxn ang="0">
                    <a:pos x="194" y="210"/>
                  </a:cxn>
                  <a:cxn ang="0">
                    <a:pos x="178" y="215"/>
                  </a:cxn>
                  <a:cxn ang="0">
                    <a:pos x="162" y="220"/>
                  </a:cxn>
                  <a:cxn ang="0">
                    <a:pos x="147" y="225"/>
                  </a:cxn>
                  <a:cxn ang="0">
                    <a:pos x="136" y="231"/>
                  </a:cxn>
                  <a:cxn ang="0">
                    <a:pos x="120" y="236"/>
                  </a:cxn>
                  <a:cxn ang="0">
                    <a:pos x="105" y="241"/>
                  </a:cxn>
                  <a:cxn ang="0">
                    <a:pos x="89" y="241"/>
                  </a:cxn>
                  <a:cxn ang="0">
                    <a:pos x="73" y="246"/>
                  </a:cxn>
                  <a:cxn ang="0">
                    <a:pos x="63" y="246"/>
                  </a:cxn>
                  <a:cxn ang="0">
                    <a:pos x="0" y="94"/>
                  </a:cxn>
                </a:cxnLst>
                <a:rect l="0" t="0" r="r" b="b"/>
                <a:pathLst>
                  <a:path w="278" h="246">
                    <a:moveTo>
                      <a:pt x="0" y="94"/>
                    </a:moveTo>
                    <a:lnTo>
                      <a:pt x="5" y="84"/>
                    </a:lnTo>
                    <a:lnTo>
                      <a:pt x="21" y="73"/>
                    </a:lnTo>
                    <a:lnTo>
                      <a:pt x="31" y="63"/>
                    </a:lnTo>
                    <a:lnTo>
                      <a:pt x="42" y="52"/>
                    </a:lnTo>
                    <a:lnTo>
                      <a:pt x="52" y="42"/>
                    </a:lnTo>
                    <a:lnTo>
                      <a:pt x="63" y="36"/>
                    </a:lnTo>
                    <a:lnTo>
                      <a:pt x="78" y="26"/>
                    </a:lnTo>
                    <a:lnTo>
                      <a:pt x="94" y="21"/>
                    </a:lnTo>
                    <a:lnTo>
                      <a:pt x="110" y="15"/>
                    </a:lnTo>
                    <a:lnTo>
                      <a:pt x="120" y="10"/>
                    </a:lnTo>
                    <a:lnTo>
                      <a:pt x="131" y="5"/>
                    </a:lnTo>
                    <a:lnTo>
                      <a:pt x="147" y="5"/>
                    </a:lnTo>
                    <a:lnTo>
                      <a:pt x="162" y="0"/>
                    </a:lnTo>
                    <a:lnTo>
                      <a:pt x="178" y="0"/>
                    </a:lnTo>
                    <a:lnTo>
                      <a:pt x="194" y="0"/>
                    </a:lnTo>
                    <a:lnTo>
                      <a:pt x="210" y="0"/>
                    </a:lnTo>
                    <a:lnTo>
                      <a:pt x="278" y="152"/>
                    </a:lnTo>
                    <a:lnTo>
                      <a:pt x="267" y="162"/>
                    </a:lnTo>
                    <a:lnTo>
                      <a:pt x="257" y="168"/>
                    </a:lnTo>
                    <a:lnTo>
                      <a:pt x="241" y="178"/>
                    </a:lnTo>
                    <a:lnTo>
                      <a:pt x="231" y="189"/>
                    </a:lnTo>
                    <a:lnTo>
                      <a:pt x="215" y="194"/>
                    </a:lnTo>
                    <a:lnTo>
                      <a:pt x="204" y="204"/>
                    </a:lnTo>
                    <a:lnTo>
                      <a:pt x="194" y="210"/>
                    </a:lnTo>
                    <a:lnTo>
                      <a:pt x="178" y="215"/>
                    </a:lnTo>
                    <a:lnTo>
                      <a:pt x="162" y="220"/>
                    </a:lnTo>
                    <a:lnTo>
                      <a:pt x="147" y="225"/>
                    </a:lnTo>
                    <a:lnTo>
                      <a:pt x="136" y="231"/>
                    </a:lnTo>
                    <a:lnTo>
                      <a:pt x="120" y="236"/>
                    </a:lnTo>
                    <a:lnTo>
                      <a:pt x="105" y="241"/>
                    </a:lnTo>
                    <a:lnTo>
                      <a:pt x="89" y="241"/>
                    </a:lnTo>
                    <a:lnTo>
                      <a:pt x="73" y="246"/>
                    </a:lnTo>
                    <a:lnTo>
                      <a:pt x="63" y="24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6" name="Freeform 58"/>
              <p:cNvSpPr>
                <a:spLocks/>
              </p:cNvSpPr>
              <p:nvPr/>
            </p:nvSpPr>
            <p:spPr bwMode="auto">
              <a:xfrm>
                <a:off x="4276" y="1558"/>
                <a:ext cx="168" cy="210"/>
              </a:xfrm>
              <a:custGeom>
                <a:avLst/>
                <a:gdLst/>
                <a:ahLst/>
                <a:cxnLst>
                  <a:cxn ang="0">
                    <a:pos x="105" y="11"/>
                  </a:cxn>
                  <a:cxn ang="0">
                    <a:pos x="84" y="5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6" y="5"/>
                  </a:cxn>
                  <a:cxn ang="0">
                    <a:pos x="26" y="16"/>
                  </a:cxn>
                  <a:cxn ang="0">
                    <a:pos x="15" y="21"/>
                  </a:cxn>
                  <a:cxn ang="0">
                    <a:pos x="5" y="37"/>
                  </a:cxn>
                  <a:cxn ang="0">
                    <a:pos x="0" y="53"/>
                  </a:cxn>
                  <a:cxn ang="0">
                    <a:pos x="63" y="205"/>
                  </a:cxn>
                  <a:cxn ang="0">
                    <a:pos x="78" y="210"/>
                  </a:cxn>
                  <a:cxn ang="0">
                    <a:pos x="94" y="210"/>
                  </a:cxn>
                  <a:cxn ang="0">
                    <a:pos x="110" y="205"/>
                  </a:cxn>
                  <a:cxn ang="0">
                    <a:pos x="126" y="200"/>
                  </a:cxn>
                  <a:cxn ang="0">
                    <a:pos x="141" y="194"/>
                  </a:cxn>
                  <a:cxn ang="0">
                    <a:pos x="152" y="184"/>
                  </a:cxn>
                  <a:cxn ang="0">
                    <a:pos x="162" y="173"/>
                  </a:cxn>
                  <a:cxn ang="0">
                    <a:pos x="168" y="158"/>
                  </a:cxn>
                  <a:cxn ang="0">
                    <a:pos x="105" y="11"/>
                  </a:cxn>
                </a:cxnLst>
                <a:rect l="0" t="0" r="r" b="b"/>
                <a:pathLst>
                  <a:path w="168" h="210">
                    <a:moveTo>
                      <a:pt x="105" y="11"/>
                    </a:moveTo>
                    <a:lnTo>
                      <a:pt x="84" y="5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6" y="5"/>
                    </a:lnTo>
                    <a:lnTo>
                      <a:pt x="26" y="16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63" y="205"/>
                    </a:lnTo>
                    <a:lnTo>
                      <a:pt x="78" y="210"/>
                    </a:lnTo>
                    <a:lnTo>
                      <a:pt x="94" y="210"/>
                    </a:lnTo>
                    <a:lnTo>
                      <a:pt x="110" y="205"/>
                    </a:lnTo>
                    <a:lnTo>
                      <a:pt x="126" y="200"/>
                    </a:lnTo>
                    <a:lnTo>
                      <a:pt x="141" y="194"/>
                    </a:lnTo>
                    <a:lnTo>
                      <a:pt x="152" y="184"/>
                    </a:lnTo>
                    <a:lnTo>
                      <a:pt x="162" y="173"/>
                    </a:lnTo>
                    <a:lnTo>
                      <a:pt x="168" y="158"/>
                    </a:lnTo>
                    <a:lnTo>
                      <a:pt x="105" y="11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7" name="Freeform 59"/>
              <p:cNvSpPr>
                <a:spLocks/>
              </p:cNvSpPr>
              <p:nvPr/>
            </p:nvSpPr>
            <p:spPr bwMode="auto">
              <a:xfrm>
                <a:off x="3960" y="1700"/>
                <a:ext cx="169" cy="205"/>
              </a:xfrm>
              <a:custGeom>
                <a:avLst/>
                <a:gdLst/>
                <a:ahLst/>
                <a:cxnLst>
                  <a:cxn ang="0">
                    <a:pos x="106" y="5"/>
                  </a:cxn>
                  <a:cxn ang="0">
                    <a:pos x="85" y="0"/>
                  </a:cxn>
                  <a:cxn ang="0">
                    <a:pos x="69" y="0"/>
                  </a:cxn>
                  <a:cxn ang="0">
                    <a:pos x="53" y="0"/>
                  </a:cxn>
                  <a:cxn ang="0">
                    <a:pos x="43" y="0"/>
                  </a:cxn>
                  <a:cxn ang="0">
                    <a:pos x="27" y="10"/>
                  </a:cxn>
                  <a:cxn ang="0">
                    <a:pos x="16" y="16"/>
                  </a:cxn>
                  <a:cxn ang="0">
                    <a:pos x="6" y="31"/>
                  </a:cxn>
                  <a:cxn ang="0">
                    <a:pos x="0" y="52"/>
                  </a:cxn>
                  <a:cxn ang="0">
                    <a:pos x="64" y="205"/>
                  </a:cxn>
                  <a:cxn ang="0">
                    <a:pos x="79" y="205"/>
                  </a:cxn>
                  <a:cxn ang="0">
                    <a:pos x="95" y="205"/>
                  </a:cxn>
                  <a:cxn ang="0">
                    <a:pos x="111" y="205"/>
                  </a:cxn>
                  <a:cxn ang="0">
                    <a:pos x="127" y="199"/>
                  </a:cxn>
                  <a:cxn ang="0">
                    <a:pos x="142" y="189"/>
                  </a:cxn>
                  <a:cxn ang="0">
                    <a:pos x="153" y="184"/>
                  </a:cxn>
                  <a:cxn ang="0">
                    <a:pos x="163" y="168"/>
                  </a:cxn>
                  <a:cxn ang="0">
                    <a:pos x="169" y="157"/>
                  </a:cxn>
                  <a:cxn ang="0">
                    <a:pos x="106" y="5"/>
                  </a:cxn>
                </a:cxnLst>
                <a:rect l="0" t="0" r="r" b="b"/>
                <a:pathLst>
                  <a:path w="169" h="205">
                    <a:moveTo>
                      <a:pt x="106" y="5"/>
                    </a:moveTo>
                    <a:lnTo>
                      <a:pt x="85" y="0"/>
                    </a:lnTo>
                    <a:lnTo>
                      <a:pt x="69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27" y="10"/>
                    </a:lnTo>
                    <a:lnTo>
                      <a:pt x="16" y="16"/>
                    </a:lnTo>
                    <a:lnTo>
                      <a:pt x="6" y="31"/>
                    </a:lnTo>
                    <a:lnTo>
                      <a:pt x="0" y="52"/>
                    </a:lnTo>
                    <a:lnTo>
                      <a:pt x="64" y="205"/>
                    </a:lnTo>
                    <a:lnTo>
                      <a:pt x="79" y="205"/>
                    </a:lnTo>
                    <a:lnTo>
                      <a:pt x="95" y="205"/>
                    </a:lnTo>
                    <a:lnTo>
                      <a:pt x="111" y="205"/>
                    </a:lnTo>
                    <a:lnTo>
                      <a:pt x="127" y="199"/>
                    </a:lnTo>
                    <a:lnTo>
                      <a:pt x="142" y="189"/>
                    </a:lnTo>
                    <a:lnTo>
                      <a:pt x="153" y="184"/>
                    </a:lnTo>
                    <a:lnTo>
                      <a:pt x="163" y="168"/>
                    </a:lnTo>
                    <a:lnTo>
                      <a:pt x="169" y="157"/>
                    </a:lnTo>
                    <a:lnTo>
                      <a:pt x="106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8" name="Line 60"/>
              <p:cNvSpPr>
                <a:spLocks noChangeShapeType="1"/>
              </p:cNvSpPr>
              <p:nvPr/>
            </p:nvSpPr>
            <p:spPr bwMode="auto">
              <a:xfrm>
                <a:off x="4066" y="1705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9" name="Line 61"/>
              <p:cNvSpPr>
                <a:spLocks noChangeShapeType="1"/>
              </p:cNvSpPr>
              <p:nvPr/>
            </p:nvSpPr>
            <p:spPr bwMode="auto">
              <a:xfrm>
                <a:off x="4276" y="1611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0" name="Freeform 62"/>
              <p:cNvSpPr>
                <a:spLocks/>
              </p:cNvSpPr>
              <p:nvPr/>
            </p:nvSpPr>
            <p:spPr bwMode="auto">
              <a:xfrm>
                <a:off x="3015" y="1563"/>
                <a:ext cx="420" cy="462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236" y="27"/>
                  </a:cxn>
                  <a:cxn ang="0">
                    <a:pos x="16" y="300"/>
                  </a:cxn>
                  <a:cxn ang="0">
                    <a:pos x="0" y="363"/>
                  </a:cxn>
                  <a:cxn ang="0">
                    <a:pos x="131" y="462"/>
                  </a:cxn>
                  <a:cxn ang="0">
                    <a:pos x="420" y="105"/>
                  </a:cxn>
                  <a:cxn ang="0">
                    <a:pos x="294" y="0"/>
                  </a:cxn>
                </a:cxnLst>
                <a:rect l="0" t="0" r="r" b="b"/>
                <a:pathLst>
                  <a:path w="420" h="462">
                    <a:moveTo>
                      <a:pt x="294" y="0"/>
                    </a:moveTo>
                    <a:lnTo>
                      <a:pt x="236" y="27"/>
                    </a:lnTo>
                    <a:lnTo>
                      <a:pt x="16" y="300"/>
                    </a:lnTo>
                    <a:lnTo>
                      <a:pt x="0" y="363"/>
                    </a:lnTo>
                    <a:lnTo>
                      <a:pt x="131" y="462"/>
                    </a:lnTo>
                    <a:lnTo>
                      <a:pt x="420" y="10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1" name="Freeform 63"/>
              <p:cNvSpPr>
                <a:spLocks/>
              </p:cNvSpPr>
              <p:nvPr/>
            </p:nvSpPr>
            <p:spPr bwMode="auto">
              <a:xfrm>
                <a:off x="3089" y="1653"/>
                <a:ext cx="273" cy="2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10" y="152"/>
                  </a:cxn>
                  <a:cxn ang="0">
                    <a:pos x="21" y="126"/>
                  </a:cxn>
                  <a:cxn ang="0">
                    <a:pos x="36" y="99"/>
                  </a:cxn>
                  <a:cxn ang="0">
                    <a:pos x="52" y="73"/>
                  </a:cxn>
                  <a:cxn ang="0">
                    <a:pos x="63" y="63"/>
                  </a:cxn>
                  <a:cxn ang="0">
                    <a:pos x="73" y="52"/>
                  </a:cxn>
                  <a:cxn ang="0">
                    <a:pos x="84" y="42"/>
                  </a:cxn>
                  <a:cxn ang="0">
                    <a:pos x="94" y="31"/>
                  </a:cxn>
                  <a:cxn ang="0">
                    <a:pos x="105" y="26"/>
                  </a:cxn>
                  <a:cxn ang="0">
                    <a:pos x="115" y="15"/>
                  </a:cxn>
                  <a:cxn ang="0">
                    <a:pos x="131" y="10"/>
                  </a:cxn>
                  <a:cxn ang="0">
                    <a:pos x="147" y="0"/>
                  </a:cxn>
                  <a:cxn ang="0">
                    <a:pos x="273" y="105"/>
                  </a:cxn>
                  <a:cxn ang="0">
                    <a:pos x="131" y="283"/>
                  </a:cxn>
                  <a:cxn ang="0">
                    <a:pos x="0" y="183"/>
                  </a:cxn>
                </a:cxnLst>
                <a:rect l="0" t="0" r="r" b="b"/>
                <a:pathLst>
                  <a:path w="273" h="283">
                    <a:moveTo>
                      <a:pt x="0" y="183"/>
                    </a:moveTo>
                    <a:lnTo>
                      <a:pt x="10" y="152"/>
                    </a:lnTo>
                    <a:lnTo>
                      <a:pt x="21" y="126"/>
                    </a:lnTo>
                    <a:lnTo>
                      <a:pt x="36" y="99"/>
                    </a:lnTo>
                    <a:lnTo>
                      <a:pt x="52" y="73"/>
                    </a:lnTo>
                    <a:lnTo>
                      <a:pt x="63" y="63"/>
                    </a:lnTo>
                    <a:lnTo>
                      <a:pt x="73" y="52"/>
                    </a:lnTo>
                    <a:lnTo>
                      <a:pt x="84" y="42"/>
                    </a:lnTo>
                    <a:lnTo>
                      <a:pt x="94" y="31"/>
                    </a:lnTo>
                    <a:lnTo>
                      <a:pt x="105" y="26"/>
                    </a:lnTo>
                    <a:lnTo>
                      <a:pt x="115" y="15"/>
                    </a:lnTo>
                    <a:lnTo>
                      <a:pt x="131" y="10"/>
                    </a:lnTo>
                    <a:lnTo>
                      <a:pt x="147" y="0"/>
                    </a:lnTo>
                    <a:lnTo>
                      <a:pt x="273" y="105"/>
                    </a:lnTo>
                    <a:lnTo>
                      <a:pt x="131" y="2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2" name="Freeform 64"/>
              <p:cNvSpPr>
                <a:spLocks/>
              </p:cNvSpPr>
              <p:nvPr/>
            </p:nvSpPr>
            <p:spPr bwMode="auto">
              <a:xfrm>
                <a:off x="3215" y="1758"/>
                <a:ext cx="866" cy="756"/>
              </a:xfrm>
              <a:custGeom>
                <a:avLst/>
                <a:gdLst/>
                <a:ahLst/>
                <a:cxnLst>
                  <a:cxn ang="0">
                    <a:pos x="719" y="756"/>
                  </a:cxn>
                  <a:cxn ang="0">
                    <a:pos x="756" y="751"/>
                  </a:cxn>
                  <a:cxn ang="0">
                    <a:pos x="866" y="619"/>
                  </a:cxn>
                  <a:cxn ang="0">
                    <a:pos x="866" y="577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719" y="756"/>
                  </a:cxn>
                </a:cxnLst>
                <a:rect l="0" t="0" r="r" b="b"/>
                <a:pathLst>
                  <a:path w="866" h="756">
                    <a:moveTo>
                      <a:pt x="719" y="756"/>
                    </a:moveTo>
                    <a:lnTo>
                      <a:pt x="756" y="751"/>
                    </a:lnTo>
                    <a:lnTo>
                      <a:pt x="866" y="619"/>
                    </a:lnTo>
                    <a:lnTo>
                      <a:pt x="866" y="577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719" y="75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3" name="Freeform 65"/>
              <p:cNvSpPr>
                <a:spLocks/>
              </p:cNvSpPr>
              <p:nvPr/>
            </p:nvSpPr>
            <p:spPr bwMode="auto">
              <a:xfrm>
                <a:off x="3220" y="1768"/>
                <a:ext cx="856" cy="746"/>
              </a:xfrm>
              <a:custGeom>
                <a:avLst/>
                <a:gdLst/>
                <a:ahLst/>
                <a:cxnLst>
                  <a:cxn ang="0">
                    <a:pos x="714" y="746"/>
                  </a:cxn>
                  <a:cxn ang="0">
                    <a:pos x="725" y="746"/>
                  </a:cxn>
                  <a:cxn ang="0">
                    <a:pos x="730" y="746"/>
                  </a:cxn>
                  <a:cxn ang="0">
                    <a:pos x="740" y="741"/>
                  </a:cxn>
                  <a:cxn ang="0">
                    <a:pos x="756" y="741"/>
                  </a:cxn>
                  <a:cxn ang="0">
                    <a:pos x="767" y="725"/>
                  </a:cxn>
                  <a:cxn ang="0">
                    <a:pos x="777" y="720"/>
                  </a:cxn>
                  <a:cxn ang="0">
                    <a:pos x="783" y="709"/>
                  </a:cxn>
                  <a:cxn ang="0">
                    <a:pos x="793" y="699"/>
                  </a:cxn>
                  <a:cxn ang="0">
                    <a:pos x="798" y="688"/>
                  </a:cxn>
                  <a:cxn ang="0">
                    <a:pos x="814" y="672"/>
                  </a:cxn>
                  <a:cxn ang="0">
                    <a:pos x="830" y="646"/>
                  </a:cxn>
                  <a:cxn ang="0">
                    <a:pos x="856" y="615"/>
                  </a:cxn>
                  <a:cxn ang="0">
                    <a:pos x="856" y="609"/>
                  </a:cxn>
                  <a:cxn ang="0">
                    <a:pos x="856" y="604"/>
                  </a:cxn>
                  <a:cxn ang="0">
                    <a:pos x="856" y="594"/>
                  </a:cxn>
                  <a:cxn ang="0">
                    <a:pos x="851" y="573"/>
                  </a:cxn>
                  <a:cxn ang="0">
                    <a:pos x="809" y="541"/>
                  </a:cxn>
                  <a:cxn ang="0">
                    <a:pos x="777" y="515"/>
                  </a:cxn>
                  <a:cxn ang="0">
                    <a:pos x="746" y="489"/>
                  </a:cxn>
                  <a:cxn ang="0">
                    <a:pos x="719" y="468"/>
                  </a:cxn>
                  <a:cxn ang="0">
                    <a:pos x="693" y="447"/>
                  </a:cxn>
                  <a:cxn ang="0">
                    <a:pos x="667" y="426"/>
                  </a:cxn>
                  <a:cxn ang="0">
                    <a:pos x="641" y="405"/>
                  </a:cxn>
                  <a:cxn ang="0">
                    <a:pos x="614" y="384"/>
                  </a:cxn>
                  <a:cxn ang="0">
                    <a:pos x="578" y="357"/>
                  </a:cxn>
                  <a:cxn ang="0">
                    <a:pos x="541" y="326"/>
                  </a:cxn>
                  <a:cxn ang="0">
                    <a:pos x="499" y="294"/>
                  </a:cxn>
                  <a:cxn ang="0">
                    <a:pos x="446" y="252"/>
                  </a:cxn>
                  <a:cxn ang="0">
                    <a:pos x="383" y="200"/>
                  </a:cxn>
                  <a:cxn ang="0">
                    <a:pos x="315" y="147"/>
                  </a:cxn>
                  <a:cxn ang="0">
                    <a:pos x="231" y="74"/>
                  </a:cxn>
                  <a:cxn ang="0">
                    <a:pos x="131" y="0"/>
                  </a:cxn>
                  <a:cxn ang="0">
                    <a:pos x="115" y="16"/>
                  </a:cxn>
                  <a:cxn ang="0">
                    <a:pos x="105" y="26"/>
                  </a:cxn>
                  <a:cxn ang="0">
                    <a:pos x="100" y="37"/>
                  </a:cxn>
                  <a:cxn ang="0">
                    <a:pos x="89" y="53"/>
                  </a:cxn>
                  <a:cxn ang="0">
                    <a:pos x="73" y="68"/>
                  </a:cxn>
                  <a:cxn ang="0">
                    <a:pos x="58" y="89"/>
                  </a:cxn>
                  <a:cxn ang="0">
                    <a:pos x="31" y="121"/>
                  </a:cxn>
                  <a:cxn ang="0">
                    <a:pos x="0" y="163"/>
                  </a:cxn>
                  <a:cxn ang="0">
                    <a:pos x="42" y="200"/>
                  </a:cxn>
                  <a:cxn ang="0">
                    <a:pos x="73" y="226"/>
                  </a:cxn>
                  <a:cxn ang="0">
                    <a:pos x="105" y="252"/>
                  </a:cxn>
                  <a:cxn ang="0">
                    <a:pos x="131" y="273"/>
                  </a:cxn>
                  <a:cxn ang="0">
                    <a:pos x="157" y="294"/>
                  </a:cxn>
                  <a:cxn ang="0">
                    <a:pos x="184" y="315"/>
                  </a:cxn>
                  <a:cxn ang="0">
                    <a:pos x="210" y="331"/>
                  </a:cxn>
                  <a:cxn ang="0">
                    <a:pos x="236" y="357"/>
                  </a:cxn>
                  <a:cxn ang="0">
                    <a:pos x="273" y="384"/>
                  </a:cxn>
                  <a:cxn ang="0">
                    <a:pos x="310" y="415"/>
                  </a:cxn>
                  <a:cxn ang="0">
                    <a:pos x="352" y="452"/>
                  </a:cxn>
                  <a:cxn ang="0">
                    <a:pos x="404" y="494"/>
                  </a:cxn>
                  <a:cxn ang="0">
                    <a:pos x="462" y="541"/>
                  </a:cxn>
                  <a:cxn ang="0">
                    <a:pos x="536" y="599"/>
                  </a:cxn>
                  <a:cxn ang="0">
                    <a:pos x="620" y="667"/>
                  </a:cxn>
                  <a:cxn ang="0">
                    <a:pos x="714" y="746"/>
                  </a:cxn>
                </a:cxnLst>
                <a:rect l="0" t="0" r="r" b="b"/>
                <a:pathLst>
                  <a:path w="856" h="746">
                    <a:moveTo>
                      <a:pt x="714" y="746"/>
                    </a:moveTo>
                    <a:lnTo>
                      <a:pt x="725" y="746"/>
                    </a:lnTo>
                    <a:lnTo>
                      <a:pt x="730" y="746"/>
                    </a:lnTo>
                    <a:lnTo>
                      <a:pt x="740" y="741"/>
                    </a:lnTo>
                    <a:lnTo>
                      <a:pt x="756" y="741"/>
                    </a:lnTo>
                    <a:lnTo>
                      <a:pt x="767" y="725"/>
                    </a:lnTo>
                    <a:lnTo>
                      <a:pt x="777" y="720"/>
                    </a:lnTo>
                    <a:lnTo>
                      <a:pt x="783" y="709"/>
                    </a:lnTo>
                    <a:lnTo>
                      <a:pt x="793" y="699"/>
                    </a:lnTo>
                    <a:lnTo>
                      <a:pt x="798" y="688"/>
                    </a:lnTo>
                    <a:lnTo>
                      <a:pt x="814" y="672"/>
                    </a:lnTo>
                    <a:lnTo>
                      <a:pt x="830" y="646"/>
                    </a:lnTo>
                    <a:lnTo>
                      <a:pt x="856" y="615"/>
                    </a:lnTo>
                    <a:lnTo>
                      <a:pt x="856" y="609"/>
                    </a:lnTo>
                    <a:lnTo>
                      <a:pt x="856" y="604"/>
                    </a:lnTo>
                    <a:lnTo>
                      <a:pt x="856" y="594"/>
                    </a:lnTo>
                    <a:lnTo>
                      <a:pt x="851" y="573"/>
                    </a:lnTo>
                    <a:lnTo>
                      <a:pt x="809" y="541"/>
                    </a:lnTo>
                    <a:lnTo>
                      <a:pt x="777" y="515"/>
                    </a:lnTo>
                    <a:lnTo>
                      <a:pt x="746" y="489"/>
                    </a:lnTo>
                    <a:lnTo>
                      <a:pt x="719" y="468"/>
                    </a:lnTo>
                    <a:lnTo>
                      <a:pt x="693" y="447"/>
                    </a:lnTo>
                    <a:lnTo>
                      <a:pt x="667" y="426"/>
                    </a:lnTo>
                    <a:lnTo>
                      <a:pt x="641" y="405"/>
                    </a:lnTo>
                    <a:lnTo>
                      <a:pt x="614" y="384"/>
                    </a:lnTo>
                    <a:lnTo>
                      <a:pt x="578" y="357"/>
                    </a:lnTo>
                    <a:lnTo>
                      <a:pt x="541" y="326"/>
                    </a:lnTo>
                    <a:lnTo>
                      <a:pt x="499" y="294"/>
                    </a:lnTo>
                    <a:lnTo>
                      <a:pt x="446" y="252"/>
                    </a:lnTo>
                    <a:lnTo>
                      <a:pt x="383" y="200"/>
                    </a:lnTo>
                    <a:lnTo>
                      <a:pt x="315" y="147"/>
                    </a:lnTo>
                    <a:lnTo>
                      <a:pt x="231" y="74"/>
                    </a:lnTo>
                    <a:lnTo>
                      <a:pt x="131" y="0"/>
                    </a:lnTo>
                    <a:lnTo>
                      <a:pt x="115" y="16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89" y="53"/>
                    </a:lnTo>
                    <a:lnTo>
                      <a:pt x="73" y="68"/>
                    </a:lnTo>
                    <a:lnTo>
                      <a:pt x="58" y="89"/>
                    </a:lnTo>
                    <a:lnTo>
                      <a:pt x="31" y="121"/>
                    </a:lnTo>
                    <a:lnTo>
                      <a:pt x="0" y="163"/>
                    </a:lnTo>
                    <a:lnTo>
                      <a:pt x="42" y="200"/>
                    </a:lnTo>
                    <a:lnTo>
                      <a:pt x="73" y="226"/>
                    </a:lnTo>
                    <a:lnTo>
                      <a:pt x="105" y="252"/>
                    </a:lnTo>
                    <a:lnTo>
                      <a:pt x="131" y="273"/>
                    </a:lnTo>
                    <a:lnTo>
                      <a:pt x="157" y="294"/>
                    </a:lnTo>
                    <a:lnTo>
                      <a:pt x="184" y="315"/>
                    </a:lnTo>
                    <a:lnTo>
                      <a:pt x="210" y="331"/>
                    </a:lnTo>
                    <a:lnTo>
                      <a:pt x="236" y="357"/>
                    </a:lnTo>
                    <a:lnTo>
                      <a:pt x="273" y="384"/>
                    </a:lnTo>
                    <a:lnTo>
                      <a:pt x="310" y="415"/>
                    </a:lnTo>
                    <a:lnTo>
                      <a:pt x="352" y="452"/>
                    </a:lnTo>
                    <a:lnTo>
                      <a:pt x="404" y="494"/>
                    </a:lnTo>
                    <a:lnTo>
                      <a:pt x="462" y="541"/>
                    </a:lnTo>
                    <a:lnTo>
                      <a:pt x="536" y="599"/>
                    </a:lnTo>
                    <a:lnTo>
                      <a:pt x="620" y="667"/>
                    </a:lnTo>
                    <a:lnTo>
                      <a:pt x="714" y="74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4" name="Freeform 66"/>
              <p:cNvSpPr>
                <a:spLocks/>
              </p:cNvSpPr>
              <p:nvPr/>
            </p:nvSpPr>
            <p:spPr bwMode="auto">
              <a:xfrm>
                <a:off x="3220" y="1773"/>
                <a:ext cx="851" cy="736"/>
              </a:xfrm>
              <a:custGeom>
                <a:avLst/>
                <a:gdLst/>
                <a:ahLst/>
                <a:cxnLst>
                  <a:cxn ang="0">
                    <a:pos x="719" y="736"/>
                  </a:cxn>
                  <a:cxn ang="0">
                    <a:pos x="730" y="736"/>
                  </a:cxn>
                  <a:cxn ang="0">
                    <a:pos x="735" y="736"/>
                  </a:cxn>
                  <a:cxn ang="0">
                    <a:pos x="740" y="736"/>
                  </a:cxn>
                  <a:cxn ang="0">
                    <a:pos x="756" y="730"/>
                  </a:cxn>
                  <a:cxn ang="0">
                    <a:pos x="767" y="720"/>
                  </a:cxn>
                  <a:cxn ang="0">
                    <a:pos x="777" y="709"/>
                  </a:cxn>
                  <a:cxn ang="0">
                    <a:pos x="783" y="704"/>
                  </a:cxn>
                  <a:cxn ang="0">
                    <a:pos x="788" y="694"/>
                  </a:cxn>
                  <a:cxn ang="0">
                    <a:pos x="798" y="683"/>
                  </a:cxn>
                  <a:cxn ang="0">
                    <a:pos x="809" y="667"/>
                  </a:cxn>
                  <a:cxn ang="0">
                    <a:pos x="825" y="646"/>
                  </a:cxn>
                  <a:cxn ang="0">
                    <a:pos x="851" y="620"/>
                  </a:cxn>
                  <a:cxn ang="0">
                    <a:pos x="851" y="615"/>
                  </a:cxn>
                  <a:cxn ang="0">
                    <a:pos x="851" y="604"/>
                  </a:cxn>
                  <a:cxn ang="0">
                    <a:pos x="846" y="599"/>
                  </a:cxn>
                  <a:cxn ang="0">
                    <a:pos x="846" y="578"/>
                  </a:cxn>
                  <a:cxn ang="0">
                    <a:pos x="804" y="547"/>
                  </a:cxn>
                  <a:cxn ang="0">
                    <a:pos x="767" y="520"/>
                  </a:cxn>
                  <a:cxn ang="0">
                    <a:pos x="735" y="494"/>
                  </a:cxn>
                  <a:cxn ang="0">
                    <a:pos x="709" y="473"/>
                  </a:cxn>
                  <a:cxn ang="0">
                    <a:pos x="683" y="452"/>
                  </a:cxn>
                  <a:cxn ang="0">
                    <a:pos x="656" y="431"/>
                  </a:cxn>
                  <a:cxn ang="0">
                    <a:pos x="635" y="410"/>
                  </a:cxn>
                  <a:cxn ang="0">
                    <a:pos x="604" y="389"/>
                  </a:cxn>
                  <a:cxn ang="0">
                    <a:pos x="572" y="363"/>
                  </a:cxn>
                  <a:cxn ang="0">
                    <a:pos x="536" y="331"/>
                  </a:cxn>
                  <a:cxn ang="0">
                    <a:pos x="494" y="295"/>
                  </a:cxn>
                  <a:cxn ang="0">
                    <a:pos x="441" y="252"/>
                  </a:cxn>
                  <a:cxn ang="0">
                    <a:pos x="378" y="205"/>
                  </a:cxn>
                  <a:cxn ang="0">
                    <a:pos x="310" y="147"/>
                  </a:cxn>
                  <a:cxn ang="0">
                    <a:pos x="226" y="79"/>
                  </a:cxn>
                  <a:cxn ang="0">
                    <a:pos x="126" y="0"/>
                  </a:cxn>
                  <a:cxn ang="0">
                    <a:pos x="110" y="16"/>
                  </a:cxn>
                  <a:cxn ang="0">
                    <a:pos x="105" y="32"/>
                  </a:cxn>
                  <a:cxn ang="0">
                    <a:pos x="94" y="42"/>
                  </a:cxn>
                  <a:cxn ang="0">
                    <a:pos x="84" y="53"/>
                  </a:cxn>
                  <a:cxn ang="0">
                    <a:pos x="73" y="69"/>
                  </a:cxn>
                  <a:cxn ang="0">
                    <a:pos x="58" y="84"/>
                  </a:cxn>
                  <a:cxn ang="0">
                    <a:pos x="31" y="116"/>
                  </a:cxn>
                  <a:cxn ang="0">
                    <a:pos x="0" y="158"/>
                  </a:cxn>
                  <a:cxn ang="0">
                    <a:pos x="42" y="189"/>
                  </a:cxn>
                  <a:cxn ang="0">
                    <a:pos x="79" y="221"/>
                  </a:cxn>
                  <a:cxn ang="0">
                    <a:pos x="110" y="242"/>
                  </a:cxn>
                  <a:cxn ang="0">
                    <a:pos x="136" y="263"/>
                  </a:cxn>
                  <a:cxn ang="0">
                    <a:pos x="157" y="289"/>
                  </a:cxn>
                  <a:cxn ang="0">
                    <a:pos x="184" y="305"/>
                  </a:cxn>
                  <a:cxn ang="0">
                    <a:pos x="210" y="326"/>
                  </a:cxn>
                  <a:cxn ang="0">
                    <a:pos x="241" y="352"/>
                  </a:cxn>
                  <a:cxn ang="0">
                    <a:pos x="273" y="379"/>
                  </a:cxn>
                  <a:cxn ang="0">
                    <a:pos x="310" y="405"/>
                  </a:cxn>
                  <a:cxn ang="0">
                    <a:pos x="352" y="442"/>
                  </a:cxn>
                  <a:cxn ang="0">
                    <a:pos x="404" y="484"/>
                  </a:cxn>
                  <a:cxn ang="0">
                    <a:pos x="467" y="531"/>
                  </a:cxn>
                  <a:cxn ang="0">
                    <a:pos x="536" y="589"/>
                  </a:cxn>
                  <a:cxn ang="0">
                    <a:pos x="620" y="657"/>
                  </a:cxn>
                  <a:cxn ang="0">
                    <a:pos x="719" y="736"/>
                  </a:cxn>
                </a:cxnLst>
                <a:rect l="0" t="0" r="r" b="b"/>
                <a:pathLst>
                  <a:path w="851" h="736">
                    <a:moveTo>
                      <a:pt x="719" y="736"/>
                    </a:moveTo>
                    <a:lnTo>
                      <a:pt x="730" y="736"/>
                    </a:lnTo>
                    <a:lnTo>
                      <a:pt x="735" y="736"/>
                    </a:lnTo>
                    <a:lnTo>
                      <a:pt x="740" y="736"/>
                    </a:lnTo>
                    <a:lnTo>
                      <a:pt x="756" y="730"/>
                    </a:lnTo>
                    <a:lnTo>
                      <a:pt x="767" y="720"/>
                    </a:lnTo>
                    <a:lnTo>
                      <a:pt x="777" y="709"/>
                    </a:lnTo>
                    <a:lnTo>
                      <a:pt x="783" y="704"/>
                    </a:lnTo>
                    <a:lnTo>
                      <a:pt x="788" y="694"/>
                    </a:lnTo>
                    <a:lnTo>
                      <a:pt x="798" y="683"/>
                    </a:lnTo>
                    <a:lnTo>
                      <a:pt x="809" y="667"/>
                    </a:lnTo>
                    <a:lnTo>
                      <a:pt x="825" y="646"/>
                    </a:lnTo>
                    <a:lnTo>
                      <a:pt x="851" y="620"/>
                    </a:lnTo>
                    <a:lnTo>
                      <a:pt x="851" y="615"/>
                    </a:lnTo>
                    <a:lnTo>
                      <a:pt x="851" y="604"/>
                    </a:lnTo>
                    <a:lnTo>
                      <a:pt x="846" y="599"/>
                    </a:lnTo>
                    <a:lnTo>
                      <a:pt x="846" y="578"/>
                    </a:lnTo>
                    <a:lnTo>
                      <a:pt x="804" y="547"/>
                    </a:lnTo>
                    <a:lnTo>
                      <a:pt x="767" y="520"/>
                    </a:lnTo>
                    <a:lnTo>
                      <a:pt x="735" y="494"/>
                    </a:lnTo>
                    <a:lnTo>
                      <a:pt x="709" y="473"/>
                    </a:lnTo>
                    <a:lnTo>
                      <a:pt x="683" y="452"/>
                    </a:lnTo>
                    <a:lnTo>
                      <a:pt x="656" y="431"/>
                    </a:lnTo>
                    <a:lnTo>
                      <a:pt x="635" y="410"/>
                    </a:lnTo>
                    <a:lnTo>
                      <a:pt x="604" y="389"/>
                    </a:lnTo>
                    <a:lnTo>
                      <a:pt x="572" y="363"/>
                    </a:lnTo>
                    <a:lnTo>
                      <a:pt x="536" y="331"/>
                    </a:lnTo>
                    <a:lnTo>
                      <a:pt x="494" y="295"/>
                    </a:lnTo>
                    <a:lnTo>
                      <a:pt x="441" y="252"/>
                    </a:lnTo>
                    <a:lnTo>
                      <a:pt x="378" y="205"/>
                    </a:lnTo>
                    <a:lnTo>
                      <a:pt x="310" y="147"/>
                    </a:lnTo>
                    <a:lnTo>
                      <a:pt x="226" y="79"/>
                    </a:lnTo>
                    <a:lnTo>
                      <a:pt x="126" y="0"/>
                    </a:lnTo>
                    <a:lnTo>
                      <a:pt x="110" y="16"/>
                    </a:lnTo>
                    <a:lnTo>
                      <a:pt x="105" y="32"/>
                    </a:lnTo>
                    <a:lnTo>
                      <a:pt x="94" y="42"/>
                    </a:lnTo>
                    <a:lnTo>
                      <a:pt x="84" y="53"/>
                    </a:lnTo>
                    <a:lnTo>
                      <a:pt x="73" y="69"/>
                    </a:lnTo>
                    <a:lnTo>
                      <a:pt x="58" y="84"/>
                    </a:lnTo>
                    <a:lnTo>
                      <a:pt x="31" y="116"/>
                    </a:lnTo>
                    <a:lnTo>
                      <a:pt x="0" y="158"/>
                    </a:lnTo>
                    <a:lnTo>
                      <a:pt x="42" y="189"/>
                    </a:lnTo>
                    <a:lnTo>
                      <a:pt x="79" y="221"/>
                    </a:lnTo>
                    <a:lnTo>
                      <a:pt x="110" y="242"/>
                    </a:lnTo>
                    <a:lnTo>
                      <a:pt x="136" y="263"/>
                    </a:lnTo>
                    <a:lnTo>
                      <a:pt x="157" y="289"/>
                    </a:lnTo>
                    <a:lnTo>
                      <a:pt x="184" y="305"/>
                    </a:lnTo>
                    <a:lnTo>
                      <a:pt x="210" y="326"/>
                    </a:lnTo>
                    <a:lnTo>
                      <a:pt x="241" y="352"/>
                    </a:lnTo>
                    <a:lnTo>
                      <a:pt x="273" y="379"/>
                    </a:lnTo>
                    <a:lnTo>
                      <a:pt x="310" y="405"/>
                    </a:lnTo>
                    <a:lnTo>
                      <a:pt x="352" y="442"/>
                    </a:lnTo>
                    <a:lnTo>
                      <a:pt x="404" y="484"/>
                    </a:lnTo>
                    <a:lnTo>
                      <a:pt x="467" y="531"/>
                    </a:lnTo>
                    <a:lnTo>
                      <a:pt x="536" y="589"/>
                    </a:lnTo>
                    <a:lnTo>
                      <a:pt x="620" y="657"/>
                    </a:lnTo>
                    <a:lnTo>
                      <a:pt x="719" y="736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5" name="Freeform 67"/>
              <p:cNvSpPr>
                <a:spLocks/>
              </p:cNvSpPr>
              <p:nvPr/>
            </p:nvSpPr>
            <p:spPr bwMode="auto">
              <a:xfrm>
                <a:off x="3225" y="1784"/>
                <a:ext cx="841" cy="725"/>
              </a:xfrm>
              <a:custGeom>
                <a:avLst/>
                <a:gdLst/>
                <a:ahLst/>
                <a:cxnLst>
                  <a:cxn ang="0">
                    <a:pos x="720" y="725"/>
                  </a:cxn>
                  <a:cxn ang="0">
                    <a:pos x="725" y="725"/>
                  </a:cxn>
                  <a:cxn ang="0">
                    <a:pos x="730" y="725"/>
                  </a:cxn>
                  <a:cxn ang="0">
                    <a:pos x="741" y="719"/>
                  </a:cxn>
                  <a:cxn ang="0">
                    <a:pos x="757" y="714"/>
                  </a:cxn>
                  <a:cxn ang="0">
                    <a:pos x="762" y="704"/>
                  </a:cxn>
                  <a:cxn ang="0">
                    <a:pos x="772" y="698"/>
                  </a:cxn>
                  <a:cxn ang="0">
                    <a:pos x="778" y="693"/>
                  </a:cxn>
                  <a:cxn ang="0">
                    <a:pos x="783" y="683"/>
                  </a:cxn>
                  <a:cxn ang="0">
                    <a:pos x="793" y="672"/>
                  </a:cxn>
                  <a:cxn ang="0">
                    <a:pos x="804" y="662"/>
                  </a:cxn>
                  <a:cxn ang="0">
                    <a:pos x="820" y="641"/>
                  </a:cxn>
                  <a:cxn ang="0">
                    <a:pos x="841" y="614"/>
                  </a:cxn>
                  <a:cxn ang="0">
                    <a:pos x="841" y="609"/>
                  </a:cxn>
                  <a:cxn ang="0">
                    <a:pos x="835" y="604"/>
                  </a:cxn>
                  <a:cxn ang="0">
                    <a:pos x="835" y="593"/>
                  </a:cxn>
                  <a:cxn ang="0">
                    <a:pos x="835" y="578"/>
                  </a:cxn>
                  <a:cxn ang="0">
                    <a:pos x="793" y="546"/>
                  </a:cxn>
                  <a:cxn ang="0">
                    <a:pos x="757" y="520"/>
                  </a:cxn>
                  <a:cxn ang="0">
                    <a:pos x="725" y="494"/>
                  </a:cxn>
                  <a:cxn ang="0">
                    <a:pos x="699" y="473"/>
                  </a:cxn>
                  <a:cxn ang="0">
                    <a:pos x="672" y="452"/>
                  </a:cxn>
                  <a:cxn ang="0">
                    <a:pos x="646" y="431"/>
                  </a:cxn>
                  <a:cxn ang="0">
                    <a:pos x="620" y="410"/>
                  </a:cxn>
                  <a:cxn ang="0">
                    <a:pos x="594" y="389"/>
                  </a:cxn>
                  <a:cxn ang="0">
                    <a:pos x="562" y="362"/>
                  </a:cxn>
                  <a:cxn ang="0">
                    <a:pos x="525" y="331"/>
                  </a:cxn>
                  <a:cxn ang="0">
                    <a:pos x="483" y="294"/>
                  </a:cxn>
                  <a:cxn ang="0">
                    <a:pos x="426" y="252"/>
                  </a:cxn>
                  <a:cxn ang="0">
                    <a:pos x="368" y="205"/>
                  </a:cxn>
                  <a:cxn ang="0">
                    <a:pos x="294" y="147"/>
                  </a:cxn>
                  <a:cxn ang="0">
                    <a:pos x="210" y="79"/>
                  </a:cxn>
                  <a:cxn ang="0">
                    <a:pos x="110" y="0"/>
                  </a:cxn>
                  <a:cxn ang="0">
                    <a:pos x="100" y="16"/>
                  </a:cxn>
                  <a:cxn ang="0">
                    <a:pos x="95" y="26"/>
                  </a:cxn>
                  <a:cxn ang="0">
                    <a:pos x="84" y="37"/>
                  </a:cxn>
                  <a:cxn ang="0">
                    <a:pos x="79" y="47"/>
                  </a:cxn>
                  <a:cxn ang="0">
                    <a:pos x="63" y="58"/>
                  </a:cxn>
                  <a:cxn ang="0">
                    <a:pos x="47" y="79"/>
                  </a:cxn>
                  <a:cxn ang="0">
                    <a:pos x="26" y="105"/>
                  </a:cxn>
                  <a:cxn ang="0">
                    <a:pos x="0" y="142"/>
                  </a:cxn>
                  <a:cxn ang="0">
                    <a:pos x="42" y="173"/>
                  </a:cxn>
                  <a:cxn ang="0">
                    <a:pos x="79" y="205"/>
                  </a:cxn>
                  <a:cxn ang="0">
                    <a:pos x="105" y="231"/>
                  </a:cxn>
                  <a:cxn ang="0">
                    <a:pos x="131" y="252"/>
                  </a:cxn>
                  <a:cxn ang="0">
                    <a:pos x="163" y="273"/>
                  </a:cxn>
                  <a:cxn ang="0">
                    <a:pos x="184" y="294"/>
                  </a:cxn>
                  <a:cxn ang="0">
                    <a:pos x="210" y="310"/>
                  </a:cxn>
                  <a:cxn ang="0">
                    <a:pos x="236" y="336"/>
                  </a:cxn>
                  <a:cxn ang="0">
                    <a:pos x="273" y="362"/>
                  </a:cxn>
                  <a:cxn ang="0">
                    <a:pos x="310" y="394"/>
                  </a:cxn>
                  <a:cxn ang="0">
                    <a:pos x="352" y="431"/>
                  </a:cxn>
                  <a:cxn ang="0">
                    <a:pos x="405" y="473"/>
                  </a:cxn>
                  <a:cxn ang="0">
                    <a:pos x="462" y="520"/>
                  </a:cxn>
                  <a:cxn ang="0">
                    <a:pos x="536" y="578"/>
                  </a:cxn>
                  <a:cxn ang="0">
                    <a:pos x="620" y="646"/>
                  </a:cxn>
                  <a:cxn ang="0">
                    <a:pos x="720" y="725"/>
                  </a:cxn>
                </a:cxnLst>
                <a:rect l="0" t="0" r="r" b="b"/>
                <a:pathLst>
                  <a:path w="841" h="725">
                    <a:moveTo>
                      <a:pt x="720" y="725"/>
                    </a:moveTo>
                    <a:lnTo>
                      <a:pt x="725" y="725"/>
                    </a:lnTo>
                    <a:lnTo>
                      <a:pt x="730" y="725"/>
                    </a:lnTo>
                    <a:lnTo>
                      <a:pt x="741" y="719"/>
                    </a:lnTo>
                    <a:lnTo>
                      <a:pt x="757" y="714"/>
                    </a:lnTo>
                    <a:lnTo>
                      <a:pt x="762" y="704"/>
                    </a:lnTo>
                    <a:lnTo>
                      <a:pt x="772" y="698"/>
                    </a:lnTo>
                    <a:lnTo>
                      <a:pt x="778" y="693"/>
                    </a:lnTo>
                    <a:lnTo>
                      <a:pt x="783" y="683"/>
                    </a:lnTo>
                    <a:lnTo>
                      <a:pt x="793" y="672"/>
                    </a:lnTo>
                    <a:lnTo>
                      <a:pt x="804" y="662"/>
                    </a:lnTo>
                    <a:lnTo>
                      <a:pt x="820" y="641"/>
                    </a:lnTo>
                    <a:lnTo>
                      <a:pt x="841" y="614"/>
                    </a:lnTo>
                    <a:lnTo>
                      <a:pt x="841" y="609"/>
                    </a:lnTo>
                    <a:lnTo>
                      <a:pt x="835" y="604"/>
                    </a:lnTo>
                    <a:lnTo>
                      <a:pt x="835" y="593"/>
                    </a:lnTo>
                    <a:lnTo>
                      <a:pt x="835" y="578"/>
                    </a:lnTo>
                    <a:lnTo>
                      <a:pt x="793" y="546"/>
                    </a:lnTo>
                    <a:lnTo>
                      <a:pt x="757" y="520"/>
                    </a:lnTo>
                    <a:lnTo>
                      <a:pt x="725" y="494"/>
                    </a:lnTo>
                    <a:lnTo>
                      <a:pt x="699" y="473"/>
                    </a:lnTo>
                    <a:lnTo>
                      <a:pt x="672" y="452"/>
                    </a:lnTo>
                    <a:lnTo>
                      <a:pt x="646" y="431"/>
                    </a:lnTo>
                    <a:lnTo>
                      <a:pt x="620" y="410"/>
                    </a:lnTo>
                    <a:lnTo>
                      <a:pt x="594" y="389"/>
                    </a:lnTo>
                    <a:lnTo>
                      <a:pt x="562" y="362"/>
                    </a:lnTo>
                    <a:lnTo>
                      <a:pt x="525" y="331"/>
                    </a:lnTo>
                    <a:lnTo>
                      <a:pt x="483" y="294"/>
                    </a:lnTo>
                    <a:lnTo>
                      <a:pt x="426" y="252"/>
                    </a:lnTo>
                    <a:lnTo>
                      <a:pt x="368" y="205"/>
                    </a:lnTo>
                    <a:lnTo>
                      <a:pt x="294" y="147"/>
                    </a:lnTo>
                    <a:lnTo>
                      <a:pt x="210" y="79"/>
                    </a:lnTo>
                    <a:lnTo>
                      <a:pt x="110" y="0"/>
                    </a:lnTo>
                    <a:lnTo>
                      <a:pt x="100" y="16"/>
                    </a:lnTo>
                    <a:lnTo>
                      <a:pt x="95" y="26"/>
                    </a:lnTo>
                    <a:lnTo>
                      <a:pt x="84" y="37"/>
                    </a:lnTo>
                    <a:lnTo>
                      <a:pt x="79" y="47"/>
                    </a:lnTo>
                    <a:lnTo>
                      <a:pt x="63" y="58"/>
                    </a:lnTo>
                    <a:lnTo>
                      <a:pt x="47" y="79"/>
                    </a:lnTo>
                    <a:lnTo>
                      <a:pt x="26" y="105"/>
                    </a:lnTo>
                    <a:lnTo>
                      <a:pt x="0" y="142"/>
                    </a:lnTo>
                    <a:lnTo>
                      <a:pt x="42" y="173"/>
                    </a:lnTo>
                    <a:lnTo>
                      <a:pt x="79" y="205"/>
                    </a:lnTo>
                    <a:lnTo>
                      <a:pt x="105" y="231"/>
                    </a:lnTo>
                    <a:lnTo>
                      <a:pt x="131" y="252"/>
                    </a:lnTo>
                    <a:lnTo>
                      <a:pt x="163" y="273"/>
                    </a:lnTo>
                    <a:lnTo>
                      <a:pt x="184" y="294"/>
                    </a:lnTo>
                    <a:lnTo>
                      <a:pt x="210" y="310"/>
                    </a:lnTo>
                    <a:lnTo>
                      <a:pt x="236" y="336"/>
                    </a:lnTo>
                    <a:lnTo>
                      <a:pt x="273" y="362"/>
                    </a:lnTo>
                    <a:lnTo>
                      <a:pt x="310" y="394"/>
                    </a:lnTo>
                    <a:lnTo>
                      <a:pt x="352" y="431"/>
                    </a:lnTo>
                    <a:lnTo>
                      <a:pt x="405" y="473"/>
                    </a:lnTo>
                    <a:lnTo>
                      <a:pt x="462" y="520"/>
                    </a:lnTo>
                    <a:lnTo>
                      <a:pt x="536" y="578"/>
                    </a:lnTo>
                    <a:lnTo>
                      <a:pt x="620" y="646"/>
                    </a:lnTo>
                    <a:lnTo>
                      <a:pt x="720" y="725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6" name="Freeform 68"/>
              <p:cNvSpPr>
                <a:spLocks/>
              </p:cNvSpPr>
              <p:nvPr/>
            </p:nvSpPr>
            <p:spPr bwMode="auto">
              <a:xfrm>
                <a:off x="3225" y="1789"/>
                <a:ext cx="835" cy="714"/>
              </a:xfrm>
              <a:custGeom>
                <a:avLst/>
                <a:gdLst/>
                <a:ahLst/>
                <a:cxnLst>
                  <a:cxn ang="0">
                    <a:pos x="720" y="714"/>
                  </a:cxn>
                  <a:cxn ang="0">
                    <a:pos x="725" y="714"/>
                  </a:cxn>
                  <a:cxn ang="0">
                    <a:pos x="730" y="714"/>
                  </a:cxn>
                  <a:cxn ang="0">
                    <a:pos x="741" y="714"/>
                  </a:cxn>
                  <a:cxn ang="0">
                    <a:pos x="757" y="709"/>
                  </a:cxn>
                  <a:cxn ang="0">
                    <a:pos x="772" y="693"/>
                  </a:cxn>
                  <a:cxn ang="0">
                    <a:pos x="783" y="678"/>
                  </a:cxn>
                  <a:cxn ang="0">
                    <a:pos x="804" y="657"/>
                  </a:cxn>
                  <a:cxn ang="0">
                    <a:pos x="835" y="615"/>
                  </a:cxn>
                  <a:cxn ang="0">
                    <a:pos x="830" y="609"/>
                  </a:cxn>
                  <a:cxn ang="0">
                    <a:pos x="830" y="604"/>
                  </a:cxn>
                  <a:cxn ang="0">
                    <a:pos x="825" y="599"/>
                  </a:cxn>
                  <a:cxn ang="0">
                    <a:pos x="825" y="583"/>
                  </a:cxn>
                  <a:cxn ang="0">
                    <a:pos x="783" y="546"/>
                  </a:cxn>
                  <a:cxn ang="0">
                    <a:pos x="746" y="520"/>
                  </a:cxn>
                  <a:cxn ang="0">
                    <a:pos x="720" y="499"/>
                  </a:cxn>
                  <a:cxn ang="0">
                    <a:pos x="693" y="473"/>
                  </a:cxn>
                  <a:cxn ang="0">
                    <a:pos x="662" y="457"/>
                  </a:cxn>
                  <a:cxn ang="0">
                    <a:pos x="641" y="436"/>
                  </a:cxn>
                  <a:cxn ang="0">
                    <a:pos x="615" y="415"/>
                  </a:cxn>
                  <a:cxn ang="0">
                    <a:pos x="583" y="389"/>
                  </a:cxn>
                  <a:cxn ang="0">
                    <a:pos x="552" y="363"/>
                  </a:cxn>
                  <a:cxn ang="0">
                    <a:pos x="515" y="336"/>
                  </a:cxn>
                  <a:cxn ang="0">
                    <a:pos x="473" y="300"/>
                  </a:cxn>
                  <a:cxn ang="0">
                    <a:pos x="420" y="258"/>
                  </a:cxn>
                  <a:cxn ang="0">
                    <a:pos x="357" y="210"/>
                  </a:cxn>
                  <a:cxn ang="0">
                    <a:pos x="284" y="147"/>
                  </a:cxn>
                  <a:cxn ang="0">
                    <a:pos x="200" y="79"/>
                  </a:cxn>
                  <a:cxn ang="0">
                    <a:pos x="105" y="0"/>
                  </a:cxn>
                  <a:cxn ang="0">
                    <a:pos x="95" y="16"/>
                  </a:cxn>
                  <a:cxn ang="0">
                    <a:pos x="84" y="26"/>
                  </a:cxn>
                  <a:cxn ang="0">
                    <a:pos x="79" y="37"/>
                  </a:cxn>
                  <a:cxn ang="0">
                    <a:pos x="68" y="47"/>
                  </a:cxn>
                  <a:cxn ang="0">
                    <a:pos x="58" y="58"/>
                  </a:cxn>
                  <a:cxn ang="0">
                    <a:pos x="47" y="74"/>
                  </a:cxn>
                  <a:cxn ang="0">
                    <a:pos x="26" y="100"/>
                  </a:cxn>
                  <a:cxn ang="0">
                    <a:pos x="0" y="131"/>
                  </a:cxn>
                  <a:cxn ang="0">
                    <a:pos x="42" y="163"/>
                  </a:cxn>
                  <a:cxn ang="0">
                    <a:pos x="79" y="194"/>
                  </a:cxn>
                  <a:cxn ang="0">
                    <a:pos x="110" y="221"/>
                  </a:cxn>
                  <a:cxn ang="0">
                    <a:pos x="137" y="242"/>
                  </a:cxn>
                  <a:cxn ang="0">
                    <a:pos x="163" y="263"/>
                  </a:cxn>
                  <a:cxn ang="0">
                    <a:pos x="189" y="284"/>
                  </a:cxn>
                  <a:cxn ang="0">
                    <a:pos x="210" y="305"/>
                  </a:cxn>
                  <a:cxn ang="0">
                    <a:pos x="242" y="326"/>
                  </a:cxn>
                  <a:cxn ang="0">
                    <a:pos x="273" y="352"/>
                  </a:cxn>
                  <a:cxn ang="0">
                    <a:pos x="310" y="384"/>
                  </a:cxn>
                  <a:cxn ang="0">
                    <a:pos x="352" y="420"/>
                  </a:cxn>
                  <a:cxn ang="0">
                    <a:pos x="405" y="462"/>
                  </a:cxn>
                  <a:cxn ang="0">
                    <a:pos x="468" y="510"/>
                  </a:cxn>
                  <a:cxn ang="0">
                    <a:pos x="536" y="567"/>
                  </a:cxn>
                  <a:cxn ang="0">
                    <a:pos x="620" y="636"/>
                  </a:cxn>
                  <a:cxn ang="0">
                    <a:pos x="720" y="714"/>
                  </a:cxn>
                </a:cxnLst>
                <a:rect l="0" t="0" r="r" b="b"/>
                <a:pathLst>
                  <a:path w="835" h="714">
                    <a:moveTo>
                      <a:pt x="720" y="714"/>
                    </a:moveTo>
                    <a:lnTo>
                      <a:pt x="725" y="714"/>
                    </a:lnTo>
                    <a:lnTo>
                      <a:pt x="730" y="714"/>
                    </a:lnTo>
                    <a:lnTo>
                      <a:pt x="741" y="714"/>
                    </a:lnTo>
                    <a:lnTo>
                      <a:pt x="757" y="709"/>
                    </a:lnTo>
                    <a:lnTo>
                      <a:pt x="772" y="693"/>
                    </a:lnTo>
                    <a:lnTo>
                      <a:pt x="783" y="678"/>
                    </a:lnTo>
                    <a:lnTo>
                      <a:pt x="804" y="657"/>
                    </a:lnTo>
                    <a:lnTo>
                      <a:pt x="835" y="615"/>
                    </a:lnTo>
                    <a:lnTo>
                      <a:pt x="830" y="609"/>
                    </a:lnTo>
                    <a:lnTo>
                      <a:pt x="830" y="604"/>
                    </a:lnTo>
                    <a:lnTo>
                      <a:pt x="825" y="599"/>
                    </a:lnTo>
                    <a:lnTo>
                      <a:pt x="825" y="583"/>
                    </a:lnTo>
                    <a:lnTo>
                      <a:pt x="783" y="546"/>
                    </a:lnTo>
                    <a:lnTo>
                      <a:pt x="746" y="520"/>
                    </a:lnTo>
                    <a:lnTo>
                      <a:pt x="720" y="499"/>
                    </a:lnTo>
                    <a:lnTo>
                      <a:pt x="693" y="473"/>
                    </a:lnTo>
                    <a:lnTo>
                      <a:pt x="662" y="457"/>
                    </a:lnTo>
                    <a:lnTo>
                      <a:pt x="641" y="436"/>
                    </a:lnTo>
                    <a:lnTo>
                      <a:pt x="615" y="415"/>
                    </a:lnTo>
                    <a:lnTo>
                      <a:pt x="583" y="389"/>
                    </a:lnTo>
                    <a:lnTo>
                      <a:pt x="552" y="363"/>
                    </a:lnTo>
                    <a:lnTo>
                      <a:pt x="515" y="336"/>
                    </a:lnTo>
                    <a:lnTo>
                      <a:pt x="473" y="300"/>
                    </a:lnTo>
                    <a:lnTo>
                      <a:pt x="420" y="258"/>
                    </a:lnTo>
                    <a:lnTo>
                      <a:pt x="357" y="210"/>
                    </a:lnTo>
                    <a:lnTo>
                      <a:pt x="284" y="147"/>
                    </a:lnTo>
                    <a:lnTo>
                      <a:pt x="200" y="79"/>
                    </a:lnTo>
                    <a:lnTo>
                      <a:pt x="105" y="0"/>
                    </a:lnTo>
                    <a:lnTo>
                      <a:pt x="95" y="16"/>
                    </a:lnTo>
                    <a:lnTo>
                      <a:pt x="84" y="26"/>
                    </a:lnTo>
                    <a:lnTo>
                      <a:pt x="79" y="37"/>
                    </a:lnTo>
                    <a:lnTo>
                      <a:pt x="68" y="47"/>
                    </a:lnTo>
                    <a:lnTo>
                      <a:pt x="58" y="58"/>
                    </a:lnTo>
                    <a:lnTo>
                      <a:pt x="47" y="74"/>
                    </a:lnTo>
                    <a:lnTo>
                      <a:pt x="26" y="100"/>
                    </a:lnTo>
                    <a:lnTo>
                      <a:pt x="0" y="131"/>
                    </a:lnTo>
                    <a:lnTo>
                      <a:pt x="42" y="163"/>
                    </a:lnTo>
                    <a:lnTo>
                      <a:pt x="79" y="194"/>
                    </a:lnTo>
                    <a:lnTo>
                      <a:pt x="110" y="221"/>
                    </a:lnTo>
                    <a:lnTo>
                      <a:pt x="137" y="242"/>
                    </a:lnTo>
                    <a:lnTo>
                      <a:pt x="163" y="263"/>
                    </a:lnTo>
                    <a:lnTo>
                      <a:pt x="189" y="284"/>
                    </a:lnTo>
                    <a:lnTo>
                      <a:pt x="210" y="305"/>
                    </a:lnTo>
                    <a:lnTo>
                      <a:pt x="242" y="326"/>
                    </a:lnTo>
                    <a:lnTo>
                      <a:pt x="273" y="352"/>
                    </a:lnTo>
                    <a:lnTo>
                      <a:pt x="310" y="384"/>
                    </a:lnTo>
                    <a:lnTo>
                      <a:pt x="352" y="420"/>
                    </a:lnTo>
                    <a:lnTo>
                      <a:pt x="405" y="462"/>
                    </a:lnTo>
                    <a:lnTo>
                      <a:pt x="468" y="510"/>
                    </a:lnTo>
                    <a:lnTo>
                      <a:pt x="536" y="567"/>
                    </a:lnTo>
                    <a:lnTo>
                      <a:pt x="620" y="636"/>
                    </a:lnTo>
                    <a:lnTo>
                      <a:pt x="720" y="714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7" name="Freeform 69"/>
              <p:cNvSpPr>
                <a:spLocks/>
              </p:cNvSpPr>
              <p:nvPr/>
            </p:nvSpPr>
            <p:spPr bwMode="auto">
              <a:xfrm>
                <a:off x="3230" y="1800"/>
                <a:ext cx="820" cy="698"/>
              </a:xfrm>
              <a:custGeom>
                <a:avLst/>
                <a:gdLst/>
                <a:ahLst/>
                <a:cxnLst>
                  <a:cxn ang="0">
                    <a:pos x="720" y="698"/>
                  </a:cxn>
                  <a:cxn ang="0">
                    <a:pos x="725" y="698"/>
                  </a:cxn>
                  <a:cxn ang="0">
                    <a:pos x="730" y="698"/>
                  </a:cxn>
                  <a:cxn ang="0">
                    <a:pos x="741" y="698"/>
                  </a:cxn>
                  <a:cxn ang="0">
                    <a:pos x="757" y="693"/>
                  </a:cxn>
                  <a:cxn ang="0">
                    <a:pos x="773" y="682"/>
                  </a:cxn>
                  <a:cxn ang="0">
                    <a:pos x="778" y="667"/>
                  </a:cxn>
                  <a:cxn ang="0">
                    <a:pos x="794" y="651"/>
                  </a:cxn>
                  <a:cxn ang="0">
                    <a:pos x="820" y="614"/>
                  </a:cxn>
                  <a:cxn ang="0">
                    <a:pos x="820" y="609"/>
                  </a:cxn>
                  <a:cxn ang="0">
                    <a:pos x="815" y="604"/>
                  </a:cxn>
                  <a:cxn ang="0">
                    <a:pos x="815" y="598"/>
                  </a:cxn>
                  <a:cxn ang="0">
                    <a:pos x="809" y="577"/>
                  </a:cxn>
                  <a:cxn ang="0">
                    <a:pos x="773" y="546"/>
                  </a:cxn>
                  <a:cxn ang="0">
                    <a:pos x="736" y="520"/>
                  </a:cxn>
                  <a:cxn ang="0">
                    <a:pos x="704" y="493"/>
                  </a:cxn>
                  <a:cxn ang="0">
                    <a:pos x="678" y="472"/>
                  </a:cxn>
                  <a:cxn ang="0">
                    <a:pos x="652" y="451"/>
                  </a:cxn>
                  <a:cxn ang="0">
                    <a:pos x="625" y="436"/>
                  </a:cxn>
                  <a:cxn ang="0">
                    <a:pos x="599" y="409"/>
                  </a:cxn>
                  <a:cxn ang="0">
                    <a:pos x="573" y="388"/>
                  </a:cxn>
                  <a:cxn ang="0">
                    <a:pos x="541" y="362"/>
                  </a:cxn>
                  <a:cxn ang="0">
                    <a:pos x="505" y="331"/>
                  </a:cxn>
                  <a:cxn ang="0">
                    <a:pos x="457" y="294"/>
                  </a:cxn>
                  <a:cxn ang="0">
                    <a:pos x="410" y="257"/>
                  </a:cxn>
                  <a:cxn ang="0">
                    <a:pos x="347" y="204"/>
                  </a:cxn>
                  <a:cxn ang="0">
                    <a:pos x="274" y="147"/>
                  </a:cxn>
                  <a:cxn ang="0">
                    <a:pos x="189" y="78"/>
                  </a:cxn>
                  <a:cxn ang="0">
                    <a:pos x="95" y="0"/>
                  </a:cxn>
                  <a:cxn ang="0">
                    <a:pos x="84" y="15"/>
                  </a:cxn>
                  <a:cxn ang="0">
                    <a:pos x="74" y="26"/>
                  </a:cxn>
                  <a:cxn ang="0">
                    <a:pos x="69" y="31"/>
                  </a:cxn>
                  <a:cxn ang="0">
                    <a:pos x="58" y="42"/>
                  </a:cxn>
                  <a:cxn ang="0">
                    <a:pos x="53" y="52"/>
                  </a:cxn>
                  <a:cxn ang="0">
                    <a:pos x="42" y="68"/>
                  </a:cxn>
                  <a:cxn ang="0">
                    <a:pos x="21" y="89"/>
                  </a:cxn>
                  <a:cxn ang="0">
                    <a:pos x="0" y="120"/>
                  </a:cxn>
                  <a:cxn ang="0">
                    <a:pos x="42" y="152"/>
                  </a:cxn>
                  <a:cxn ang="0">
                    <a:pos x="79" y="183"/>
                  </a:cxn>
                  <a:cxn ang="0">
                    <a:pos x="105" y="210"/>
                  </a:cxn>
                  <a:cxn ang="0">
                    <a:pos x="132" y="231"/>
                  </a:cxn>
                  <a:cxn ang="0">
                    <a:pos x="158" y="247"/>
                  </a:cxn>
                  <a:cxn ang="0">
                    <a:pos x="184" y="273"/>
                  </a:cxn>
                  <a:cxn ang="0">
                    <a:pos x="210" y="289"/>
                  </a:cxn>
                  <a:cxn ang="0">
                    <a:pos x="237" y="315"/>
                  </a:cxn>
                  <a:cxn ang="0">
                    <a:pos x="268" y="341"/>
                  </a:cxn>
                  <a:cxn ang="0">
                    <a:pos x="310" y="373"/>
                  </a:cxn>
                  <a:cxn ang="0">
                    <a:pos x="347" y="404"/>
                  </a:cxn>
                  <a:cxn ang="0">
                    <a:pos x="405" y="446"/>
                  </a:cxn>
                  <a:cxn ang="0">
                    <a:pos x="463" y="499"/>
                  </a:cxn>
                  <a:cxn ang="0">
                    <a:pos x="536" y="556"/>
                  </a:cxn>
                  <a:cxn ang="0">
                    <a:pos x="620" y="619"/>
                  </a:cxn>
                  <a:cxn ang="0">
                    <a:pos x="720" y="698"/>
                  </a:cxn>
                </a:cxnLst>
                <a:rect l="0" t="0" r="r" b="b"/>
                <a:pathLst>
                  <a:path w="820" h="698">
                    <a:moveTo>
                      <a:pt x="720" y="698"/>
                    </a:moveTo>
                    <a:lnTo>
                      <a:pt x="725" y="698"/>
                    </a:lnTo>
                    <a:lnTo>
                      <a:pt x="730" y="698"/>
                    </a:lnTo>
                    <a:lnTo>
                      <a:pt x="741" y="698"/>
                    </a:lnTo>
                    <a:lnTo>
                      <a:pt x="757" y="693"/>
                    </a:lnTo>
                    <a:lnTo>
                      <a:pt x="773" y="682"/>
                    </a:lnTo>
                    <a:lnTo>
                      <a:pt x="778" y="667"/>
                    </a:lnTo>
                    <a:lnTo>
                      <a:pt x="794" y="651"/>
                    </a:lnTo>
                    <a:lnTo>
                      <a:pt x="820" y="614"/>
                    </a:lnTo>
                    <a:lnTo>
                      <a:pt x="820" y="609"/>
                    </a:lnTo>
                    <a:lnTo>
                      <a:pt x="815" y="604"/>
                    </a:lnTo>
                    <a:lnTo>
                      <a:pt x="815" y="598"/>
                    </a:lnTo>
                    <a:lnTo>
                      <a:pt x="809" y="577"/>
                    </a:lnTo>
                    <a:lnTo>
                      <a:pt x="773" y="546"/>
                    </a:lnTo>
                    <a:lnTo>
                      <a:pt x="736" y="520"/>
                    </a:lnTo>
                    <a:lnTo>
                      <a:pt x="704" y="493"/>
                    </a:lnTo>
                    <a:lnTo>
                      <a:pt x="678" y="472"/>
                    </a:lnTo>
                    <a:lnTo>
                      <a:pt x="652" y="451"/>
                    </a:lnTo>
                    <a:lnTo>
                      <a:pt x="625" y="436"/>
                    </a:lnTo>
                    <a:lnTo>
                      <a:pt x="599" y="409"/>
                    </a:lnTo>
                    <a:lnTo>
                      <a:pt x="573" y="388"/>
                    </a:lnTo>
                    <a:lnTo>
                      <a:pt x="541" y="362"/>
                    </a:lnTo>
                    <a:lnTo>
                      <a:pt x="505" y="331"/>
                    </a:lnTo>
                    <a:lnTo>
                      <a:pt x="457" y="294"/>
                    </a:lnTo>
                    <a:lnTo>
                      <a:pt x="410" y="257"/>
                    </a:lnTo>
                    <a:lnTo>
                      <a:pt x="347" y="204"/>
                    </a:lnTo>
                    <a:lnTo>
                      <a:pt x="274" y="147"/>
                    </a:lnTo>
                    <a:lnTo>
                      <a:pt x="189" y="78"/>
                    </a:lnTo>
                    <a:lnTo>
                      <a:pt x="95" y="0"/>
                    </a:lnTo>
                    <a:lnTo>
                      <a:pt x="84" y="15"/>
                    </a:lnTo>
                    <a:lnTo>
                      <a:pt x="74" y="26"/>
                    </a:lnTo>
                    <a:lnTo>
                      <a:pt x="69" y="31"/>
                    </a:lnTo>
                    <a:lnTo>
                      <a:pt x="58" y="42"/>
                    </a:lnTo>
                    <a:lnTo>
                      <a:pt x="53" y="52"/>
                    </a:lnTo>
                    <a:lnTo>
                      <a:pt x="42" y="68"/>
                    </a:lnTo>
                    <a:lnTo>
                      <a:pt x="21" y="89"/>
                    </a:lnTo>
                    <a:lnTo>
                      <a:pt x="0" y="120"/>
                    </a:lnTo>
                    <a:lnTo>
                      <a:pt x="42" y="152"/>
                    </a:lnTo>
                    <a:lnTo>
                      <a:pt x="79" y="183"/>
                    </a:lnTo>
                    <a:lnTo>
                      <a:pt x="105" y="210"/>
                    </a:lnTo>
                    <a:lnTo>
                      <a:pt x="132" y="231"/>
                    </a:lnTo>
                    <a:lnTo>
                      <a:pt x="158" y="247"/>
                    </a:lnTo>
                    <a:lnTo>
                      <a:pt x="184" y="273"/>
                    </a:lnTo>
                    <a:lnTo>
                      <a:pt x="210" y="289"/>
                    </a:lnTo>
                    <a:lnTo>
                      <a:pt x="237" y="315"/>
                    </a:lnTo>
                    <a:lnTo>
                      <a:pt x="268" y="341"/>
                    </a:lnTo>
                    <a:lnTo>
                      <a:pt x="310" y="373"/>
                    </a:lnTo>
                    <a:lnTo>
                      <a:pt x="347" y="404"/>
                    </a:lnTo>
                    <a:lnTo>
                      <a:pt x="405" y="446"/>
                    </a:lnTo>
                    <a:lnTo>
                      <a:pt x="463" y="499"/>
                    </a:lnTo>
                    <a:lnTo>
                      <a:pt x="536" y="556"/>
                    </a:lnTo>
                    <a:lnTo>
                      <a:pt x="620" y="619"/>
                    </a:lnTo>
                    <a:lnTo>
                      <a:pt x="720" y="69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8" name="Freeform 70"/>
              <p:cNvSpPr>
                <a:spLocks/>
              </p:cNvSpPr>
              <p:nvPr/>
            </p:nvSpPr>
            <p:spPr bwMode="auto">
              <a:xfrm>
                <a:off x="3230" y="1810"/>
                <a:ext cx="815" cy="688"/>
              </a:xfrm>
              <a:custGeom>
                <a:avLst/>
                <a:gdLst/>
                <a:ahLst/>
                <a:cxnLst>
                  <a:cxn ang="0">
                    <a:pos x="720" y="688"/>
                  </a:cxn>
                  <a:cxn ang="0">
                    <a:pos x="730" y="688"/>
                  </a:cxn>
                  <a:cxn ang="0">
                    <a:pos x="736" y="688"/>
                  </a:cxn>
                  <a:cxn ang="0">
                    <a:pos x="741" y="683"/>
                  </a:cxn>
                  <a:cxn ang="0">
                    <a:pos x="757" y="683"/>
                  </a:cxn>
                  <a:cxn ang="0">
                    <a:pos x="773" y="667"/>
                  </a:cxn>
                  <a:cxn ang="0">
                    <a:pos x="778" y="657"/>
                  </a:cxn>
                  <a:cxn ang="0">
                    <a:pos x="794" y="641"/>
                  </a:cxn>
                  <a:cxn ang="0">
                    <a:pos x="815" y="609"/>
                  </a:cxn>
                  <a:cxn ang="0">
                    <a:pos x="809" y="604"/>
                  </a:cxn>
                  <a:cxn ang="0">
                    <a:pos x="809" y="599"/>
                  </a:cxn>
                  <a:cxn ang="0">
                    <a:pos x="809" y="594"/>
                  </a:cxn>
                  <a:cxn ang="0">
                    <a:pos x="804" y="583"/>
                  </a:cxn>
                  <a:cxn ang="0">
                    <a:pos x="767" y="546"/>
                  </a:cxn>
                  <a:cxn ang="0">
                    <a:pos x="730" y="520"/>
                  </a:cxn>
                  <a:cxn ang="0">
                    <a:pos x="699" y="494"/>
                  </a:cxn>
                  <a:cxn ang="0">
                    <a:pos x="673" y="473"/>
                  </a:cxn>
                  <a:cxn ang="0">
                    <a:pos x="646" y="452"/>
                  </a:cxn>
                  <a:cxn ang="0">
                    <a:pos x="620" y="431"/>
                  </a:cxn>
                  <a:cxn ang="0">
                    <a:pos x="594" y="410"/>
                  </a:cxn>
                  <a:cxn ang="0">
                    <a:pos x="568" y="384"/>
                  </a:cxn>
                  <a:cxn ang="0">
                    <a:pos x="531" y="363"/>
                  </a:cxn>
                  <a:cxn ang="0">
                    <a:pos x="499" y="331"/>
                  </a:cxn>
                  <a:cxn ang="0">
                    <a:pos x="452" y="294"/>
                  </a:cxn>
                  <a:cxn ang="0">
                    <a:pos x="405" y="258"/>
                  </a:cxn>
                  <a:cxn ang="0">
                    <a:pos x="342" y="205"/>
                  </a:cxn>
                  <a:cxn ang="0">
                    <a:pos x="268" y="147"/>
                  </a:cxn>
                  <a:cxn ang="0">
                    <a:pos x="184" y="79"/>
                  </a:cxn>
                  <a:cxn ang="0">
                    <a:pos x="90" y="0"/>
                  </a:cxn>
                  <a:cxn ang="0">
                    <a:pos x="79" y="11"/>
                  </a:cxn>
                  <a:cxn ang="0">
                    <a:pos x="74" y="21"/>
                  </a:cxn>
                  <a:cxn ang="0">
                    <a:pos x="63" y="26"/>
                  </a:cxn>
                  <a:cxn ang="0">
                    <a:pos x="58" y="37"/>
                  </a:cxn>
                  <a:cxn ang="0">
                    <a:pos x="48" y="47"/>
                  </a:cxn>
                  <a:cxn ang="0">
                    <a:pos x="37" y="63"/>
                  </a:cxn>
                  <a:cxn ang="0">
                    <a:pos x="21" y="79"/>
                  </a:cxn>
                  <a:cxn ang="0">
                    <a:pos x="0" y="110"/>
                  </a:cxn>
                  <a:cxn ang="0">
                    <a:pos x="42" y="142"/>
                  </a:cxn>
                  <a:cxn ang="0">
                    <a:pos x="79" y="168"/>
                  </a:cxn>
                  <a:cxn ang="0">
                    <a:pos x="105" y="194"/>
                  </a:cxn>
                  <a:cxn ang="0">
                    <a:pos x="137" y="215"/>
                  </a:cxn>
                  <a:cxn ang="0">
                    <a:pos x="163" y="237"/>
                  </a:cxn>
                  <a:cxn ang="0">
                    <a:pos x="184" y="258"/>
                  </a:cxn>
                  <a:cxn ang="0">
                    <a:pos x="216" y="279"/>
                  </a:cxn>
                  <a:cxn ang="0">
                    <a:pos x="242" y="305"/>
                  </a:cxn>
                  <a:cxn ang="0">
                    <a:pos x="274" y="326"/>
                  </a:cxn>
                  <a:cxn ang="0">
                    <a:pos x="310" y="357"/>
                  </a:cxn>
                  <a:cxn ang="0">
                    <a:pos x="352" y="394"/>
                  </a:cxn>
                  <a:cxn ang="0">
                    <a:pos x="405" y="436"/>
                  </a:cxn>
                  <a:cxn ang="0">
                    <a:pos x="468" y="483"/>
                  </a:cxn>
                  <a:cxn ang="0">
                    <a:pos x="541" y="536"/>
                  </a:cxn>
                  <a:cxn ang="0">
                    <a:pos x="625" y="609"/>
                  </a:cxn>
                  <a:cxn ang="0">
                    <a:pos x="720" y="688"/>
                  </a:cxn>
                </a:cxnLst>
                <a:rect l="0" t="0" r="r" b="b"/>
                <a:pathLst>
                  <a:path w="815" h="688">
                    <a:moveTo>
                      <a:pt x="720" y="688"/>
                    </a:moveTo>
                    <a:lnTo>
                      <a:pt x="730" y="688"/>
                    </a:lnTo>
                    <a:lnTo>
                      <a:pt x="736" y="688"/>
                    </a:lnTo>
                    <a:lnTo>
                      <a:pt x="741" y="683"/>
                    </a:lnTo>
                    <a:lnTo>
                      <a:pt x="757" y="683"/>
                    </a:lnTo>
                    <a:lnTo>
                      <a:pt x="773" y="667"/>
                    </a:lnTo>
                    <a:lnTo>
                      <a:pt x="778" y="657"/>
                    </a:lnTo>
                    <a:lnTo>
                      <a:pt x="794" y="641"/>
                    </a:lnTo>
                    <a:lnTo>
                      <a:pt x="815" y="609"/>
                    </a:lnTo>
                    <a:lnTo>
                      <a:pt x="809" y="604"/>
                    </a:lnTo>
                    <a:lnTo>
                      <a:pt x="809" y="599"/>
                    </a:lnTo>
                    <a:lnTo>
                      <a:pt x="809" y="594"/>
                    </a:lnTo>
                    <a:lnTo>
                      <a:pt x="804" y="583"/>
                    </a:lnTo>
                    <a:lnTo>
                      <a:pt x="767" y="546"/>
                    </a:lnTo>
                    <a:lnTo>
                      <a:pt x="730" y="520"/>
                    </a:lnTo>
                    <a:lnTo>
                      <a:pt x="699" y="494"/>
                    </a:lnTo>
                    <a:lnTo>
                      <a:pt x="673" y="473"/>
                    </a:lnTo>
                    <a:lnTo>
                      <a:pt x="646" y="452"/>
                    </a:lnTo>
                    <a:lnTo>
                      <a:pt x="620" y="431"/>
                    </a:lnTo>
                    <a:lnTo>
                      <a:pt x="594" y="410"/>
                    </a:lnTo>
                    <a:lnTo>
                      <a:pt x="568" y="384"/>
                    </a:lnTo>
                    <a:lnTo>
                      <a:pt x="531" y="363"/>
                    </a:lnTo>
                    <a:lnTo>
                      <a:pt x="499" y="331"/>
                    </a:lnTo>
                    <a:lnTo>
                      <a:pt x="452" y="294"/>
                    </a:lnTo>
                    <a:lnTo>
                      <a:pt x="405" y="258"/>
                    </a:lnTo>
                    <a:lnTo>
                      <a:pt x="342" y="205"/>
                    </a:lnTo>
                    <a:lnTo>
                      <a:pt x="268" y="147"/>
                    </a:lnTo>
                    <a:lnTo>
                      <a:pt x="184" y="79"/>
                    </a:lnTo>
                    <a:lnTo>
                      <a:pt x="90" y="0"/>
                    </a:lnTo>
                    <a:lnTo>
                      <a:pt x="79" y="11"/>
                    </a:lnTo>
                    <a:lnTo>
                      <a:pt x="74" y="21"/>
                    </a:lnTo>
                    <a:lnTo>
                      <a:pt x="63" y="26"/>
                    </a:lnTo>
                    <a:lnTo>
                      <a:pt x="58" y="37"/>
                    </a:lnTo>
                    <a:lnTo>
                      <a:pt x="48" y="47"/>
                    </a:lnTo>
                    <a:lnTo>
                      <a:pt x="37" y="63"/>
                    </a:lnTo>
                    <a:lnTo>
                      <a:pt x="21" y="79"/>
                    </a:lnTo>
                    <a:lnTo>
                      <a:pt x="0" y="110"/>
                    </a:lnTo>
                    <a:lnTo>
                      <a:pt x="42" y="142"/>
                    </a:lnTo>
                    <a:lnTo>
                      <a:pt x="79" y="168"/>
                    </a:lnTo>
                    <a:lnTo>
                      <a:pt x="105" y="194"/>
                    </a:lnTo>
                    <a:lnTo>
                      <a:pt x="137" y="215"/>
                    </a:lnTo>
                    <a:lnTo>
                      <a:pt x="163" y="237"/>
                    </a:lnTo>
                    <a:lnTo>
                      <a:pt x="184" y="258"/>
                    </a:lnTo>
                    <a:lnTo>
                      <a:pt x="216" y="279"/>
                    </a:lnTo>
                    <a:lnTo>
                      <a:pt x="242" y="305"/>
                    </a:lnTo>
                    <a:lnTo>
                      <a:pt x="274" y="326"/>
                    </a:lnTo>
                    <a:lnTo>
                      <a:pt x="310" y="357"/>
                    </a:lnTo>
                    <a:lnTo>
                      <a:pt x="352" y="394"/>
                    </a:lnTo>
                    <a:lnTo>
                      <a:pt x="405" y="436"/>
                    </a:lnTo>
                    <a:lnTo>
                      <a:pt x="468" y="483"/>
                    </a:lnTo>
                    <a:lnTo>
                      <a:pt x="541" y="536"/>
                    </a:lnTo>
                    <a:lnTo>
                      <a:pt x="625" y="609"/>
                    </a:lnTo>
                    <a:lnTo>
                      <a:pt x="720" y="688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9" name="Freeform 71"/>
              <p:cNvSpPr>
                <a:spLocks/>
              </p:cNvSpPr>
              <p:nvPr/>
            </p:nvSpPr>
            <p:spPr bwMode="auto">
              <a:xfrm>
                <a:off x="3236" y="1821"/>
                <a:ext cx="803" cy="672"/>
              </a:xfrm>
              <a:custGeom>
                <a:avLst/>
                <a:gdLst/>
                <a:ahLst/>
                <a:cxnLst>
                  <a:cxn ang="0">
                    <a:pos x="719" y="672"/>
                  </a:cxn>
                  <a:cxn ang="0">
                    <a:pos x="724" y="672"/>
                  </a:cxn>
                  <a:cxn ang="0">
                    <a:pos x="730" y="672"/>
                  </a:cxn>
                  <a:cxn ang="0">
                    <a:pos x="740" y="672"/>
                  </a:cxn>
                  <a:cxn ang="0">
                    <a:pos x="756" y="667"/>
                  </a:cxn>
                  <a:cxn ang="0">
                    <a:pos x="767" y="656"/>
                  </a:cxn>
                  <a:cxn ang="0">
                    <a:pos x="772" y="646"/>
                  </a:cxn>
                  <a:cxn ang="0">
                    <a:pos x="782" y="635"/>
                  </a:cxn>
                  <a:cxn ang="0">
                    <a:pos x="803" y="604"/>
                  </a:cxn>
                  <a:cxn ang="0">
                    <a:pos x="803" y="598"/>
                  </a:cxn>
                  <a:cxn ang="0">
                    <a:pos x="798" y="598"/>
                  </a:cxn>
                  <a:cxn ang="0">
                    <a:pos x="798" y="593"/>
                  </a:cxn>
                  <a:cxn ang="0">
                    <a:pos x="793" y="577"/>
                  </a:cxn>
                  <a:cxn ang="0">
                    <a:pos x="751" y="546"/>
                  </a:cxn>
                  <a:cxn ang="0">
                    <a:pos x="714" y="514"/>
                  </a:cxn>
                  <a:cxn ang="0">
                    <a:pos x="682" y="493"/>
                  </a:cxn>
                  <a:cxn ang="0">
                    <a:pos x="656" y="472"/>
                  </a:cxn>
                  <a:cxn ang="0">
                    <a:pos x="630" y="451"/>
                  </a:cxn>
                  <a:cxn ang="0">
                    <a:pos x="604" y="430"/>
                  </a:cxn>
                  <a:cxn ang="0">
                    <a:pos x="577" y="409"/>
                  </a:cxn>
                  <a:cxn ang="0">
                    <a:pos x="556" y="388"/>
                  </a:cxn>
                  <a:cxn ang="0">
                    <a:pos x="520" y="357"/>
                  </a:cxn>
                  <a:cxn ang="0">
                    <a:pos x="483" y="331"/>
                  </a:cxn>
                  <a:cxn ang="0">
                    <a:pos x="436" y="294"/>
                  </a:cxn>
                  <a:cxn ang="0">
                    <a:pos x="388" y="252"/>
                  </a:cxn>
                  <a:cxn ang="0">
                    <a:pos x="325" y="204"/>
                  </a:cxn>
                  <a:cxn ang="0">
                    <a:pos x="257" y="147"/>
                  </a:cxn>
                  <a:cxn ang="0">
                    <a:pos x="173" y="73"/>
                  </a:cxn>
                  <a:cxn ang="0">
                    <a:pos x="73" y="0"/>
                  </a:cxn>
                  <a:cxn ang="0">
                    <a:pos x="57" y="15"/>
                  </a:cxn>
                  <a:cxn ang="0">
                    <a:pos x="47" y="31"/>
                  </a:cxn>
                  <a:cxn ang="0">
                    <a:pos x="31" y="52"/>
                  </a:cxn>
                  <a:cxn ang="0">
                    <a:pos x="0" y="94"/>
                  </a:cxn>
                  <a:cxn ang="0">
                    <a:pos x="42" y="126"/>
                  </a:cxn>
                  <a:cxn ang="0">
                    <a:pos x="78" y="152"/>
                  </a:cxn>
                  <a:cxn ang="0">
                    <a:pos x="105" y="178"/>
                  </a:cxn>
                  <a:cxn ang="0">
                    <a:pos x="131" y="199"/>
                  </a:cxn>
                  <a:cxn ang="0">
                    <a:pos x="157" y="220"/>
                  </a:cxn>
                  <a:cxn ang="0">
                    <a:pos x="183" y="241"/>
                  </a:cxn>
                  <a:cxn ang="0">
                    <a:pos x="210" y="262"/>
                  </a:cxn>
                  <a:cxn ang="0">
                    <a:pos x="241" y="283"/>
                  </a:cxn>
                  <a:cxn ang="0">
                    <a:pos x="268" y="310"/>
                  </a:cxn>
                  <a:cxn ang="0">
                    <a:pos x="310" y="341"/>
                  </a:cxn>
                  <a:cxn ang="0">
                    <a:pos x="346" y="378"/>
                  </a:cxn>
                  <a:cxn ang="0">
                    <a:pos x="404" y="420"/>
                  </a:cxn>
                  <a:cxn ang="0">
                    <a:pos x="467" y="472"/>
                  </a:cxn>
                  <a:cxn ang="0">
                    <a:pos x="535" y="525"/>
                  </a:cxn>
                  <a:cxn ang="0">
                    <a:pos x="619" y="593"/>
                  </a:cxn>
                  <a:cxn ang="0">
                    <a:pos x="719" y="672"/>
                  </a:cxn>
                </a:cxnLst>
                <a:rect l="0" t="0" r="r" b="b"/>
                <a:pathLst>
                  <a:path w="803" h="672">
                    <a:moveTo>
                      <a:pt x="719" y="672"/>
                    </a:moveTo>
                    <a:lnTo>
                      <a:pt x="724" y="672"/>
                    </a:lnTo>
                    <a:lnTo>
                      <a:pt x="730" y="672"/>
                    </a:lnTo>
                    <a:lnTo>
                      <a:pt x="740" y="672"/>
                    </a:lnTo>
                    <a:lnTo>
                      <a:pt x="756" y="667"/>
                    </a:lnTo>
                    <a:lnTo>
                      <a:pt x="767" y="656"/>
                    </a:lnTo>
                    <a:lnTo>
                      <a:pt x="772" y="646"/>
                    </a:lnTo>
                    <a:lnTo>
                      <a:pt x="782" y="635"/>
                    </a:lnTo>
                    <a:lnTo>
                      <a:pt x="803" y="604"/>
                    </a:lnTo>
                    <a:lnTo>
                      <a:pt x="803" y="598"/>
                    </a:lnTo>
                    <a:lnTo>
                      <a:pt x="798" y="598"/>
                    </a:lnTo>
                    <a:lnTo>
                      <a:pt x="798" y="593"/>
                    </a:lnTo>
                    <a:lnTo>
                      <a:pt x="793" y="577"/>
                    </a:lnTo>
                    <a:lnTo>
                      <a:pt x="751" y="546"/>
                    </a:lnTo>
                    <a:lnTo>
                      <a:pt x="714" y="514"/>
                    </a:lnTo>
                    <a:lnTo>
                      <a:pt x="682" y="493"/>
                    </a:lnTo>
                    <a:lnTo>
                      <a:pt x="656" y="472"/>
                    </a:lnTo>
                    <a:lnTo>
                      <a:pt x="630" y="451"/>
                    </a:lnTo>
                    <a:lnTo>
                      <a:pt x="604" y="430"/>
                    </a:lnTo>
                    <a:lnTo>
                      <a:pt x="577" y="409"/>
                    </a:lnTo>
                    <a:lnTo>
                      <a:pt x="556" y="388"/>
                    </a:lnTo>
                    <a:lnTo>
                      <a:pt x="520" y="357"/>
                    </a:lnTo>
                    <a:lnTo>
                      <a:pt x="483" y="331"/>
                    </a:lnTo>
                    <a:lnTo>
                      <a:pt x="436" y="294"/>
                    </a:lnTo>
                    <a:lnTo>
                      <a:pt x="388" y="252"/>
                    </a:lnTo>
                    <a:lnTo>
                      <a:pt x="325" y="204"/>
                    </a:lnTo>
                    <a:lnTo>
                      <a:pt x="257" y="147"/>
                    </a:lnTo>
                    <a:lnTo>
                      <a:pt x="173" y="73"/>
                    </a:lnTo>
                    <a:lnTo>
                      <a:pt x="73" y="0"/>
                    </a:lnTo>
                    <a:lnTo>
                      <a:pt x="57" y="15"/>
                    </a:lnTo>
                    <a:lnTo>
                      <a:pt x="47" y="31"/>
                    </a:lnTo>
                    <a:lnTo>
                      <a:pt x="31" y="52"/>
                    </a:lnTo>
                    <a:lnTo>
                      <a:pt x="0" y="94"/>
                    </a:lnTo>
                    <a:lnTo>
                      <a:pt x="42" y="126"/>
                    </a:lnTo>
                    <a:lnTo>
                      <a:pt x="78" y="152"/>
                    </a:lnTo>
                    <a:lnTo>
                      <a:pt x="105" y="178"/>
                    </a:lnTo>
                    <a:lnTo>
                      <a:pt x="131" y="199"/>
                    </a:lnTo>
                    <a:lnTo>
                      <a:pt x="157" y="220"/>
                    </a:lnTo>
                    <a:lnTo>
                      <a:pt x="183" y="241"/>
                    </a:lnTo>
                    <a:lnTo>
                      <a:pt x="210" y="262"/>
                    </a:lnTo>
                    <a:lnTo>
                      <a:pt x="241" y="283"/>
                    </a:lnTo>
                    <a:lnTo>
                      <a:pt x="268" y="310"/>
                    </a:lnTo>
                    <a:lnTo>
                      <a:pt x="310" y="341"/>
                    </a:lnTo>
                    <a:lnTo>
                      <a:pt x="346" y="378"/>
                    </a:lnTo>
                    <a:lnTo>
                      <a:pt x="404" y="420"/>
                    </a:lnTo>
                    <a:lnTo>
                      <a:pt x="467" y="472"/>
                    </a:lnTo>
                    <a:lnTo>
                      <a:pt x="535" y="525"/>
                    </a:lnTo>
                    <a:lnTo>
                      <a:pt x="619" y="593"/>
                    </a:lnTo>
                    <a:lnTo>
                      <a:pt x="719" y="672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0" name="Freeform 72"/>
              <p:cNvSpPr>
                <a:spLocks/>
              </p:cNvSpPr>
              <p:nvPr/>
            </p:nvSpPr>
            <p:spPr bwMode="auto">
              <a:xfrm>
                <a:off x="3236" y="1831"/>
                <a:ext cx="798" cy="662"/>
              </a:xfrm>
              <a:custGeom>
                <a:avLst/>
                <a:gdLst/>
                <a:ahLst/>
                <a:cxnLst>
                  <a:cxn ang="0">
                    <a:pos x="719" y="662"/>
                  </a:cxn>
                  <a:cxn ang="0">
                    <a:pos x="724" y="662"/>
                  </a:cxn>
                  <a:cxn ang="0">
                    <a:pos x="730" y="662"/>
                  </a:cxn>
                  <a:cxn ang="0">
                    <a:pos x="740" y="657"/>
                  </a:cxn>
                  <a:cxn ang="0">
                    <a:pos x="756" y="657"/>
                  </a:cxn>
                  <a:cxn ang="0">
                    <a:pos x="767" y="646"/>
                  </a:cxn>
                  <a:cxn ang="0">
                    <a:pos x="772" y="636"/>
                  </a:cxn>
                  <a:cxn ang="0">
                    <a:pos x="782" y="625"/>
                  </a:cxn>
                  <a:cxn ang="0">
                    <a:pos x="798" y="604"/>
                  </a:cxn>
                  <a:cxn ang="0">
                    <a:pos x="793" y="599"/>
                  </a:cxn>
                  <a:cxn ang="0">
                    <a:pos x="793" y="594"/>
                  </a:cxn>
                  <a:cxn ang="0">
                    <a:pos x="788" y="588"/>
                  </a:cxn>
                  <a:cxn ang="0">
                    <a:pos x="782" y="578"/>
                  </a:cxn>
                  <a:cxn ang="0">
                    <a:pos x="740" y="546"/>
                  </a:cxn>
                  <a:cxn ang="0">
                    <a:pos x="709" y="515"/>
                  </a:cxn>
                  <a:cxn ang="0">
                    <a:pos x="677" y="489"/>
                  </a:cxn>
                  <a:cxn ang="0">
                    <a:pos x="651" y="468"/>
                  </a:cxn>
                  <a:cxn ang="0">
                    <a:pos x="625" y="447"/>
                  </a:cxn>
                  <a:cxn ang="0">
                    <a:pos x="598" y="431"/>
                  </a:cxn>
                  <a:cxn ang="0">
                    <a:pos x="572" y="410"/>
                  </a:cxn>
                  <a:cxn ang="0">
                    <a:pos x="546" y="384"/>
                  </a:cxn>
                  <a:cxn ang="0">
                    <a:pos x="514" y="357"/>
                  </a:cxn>
                  <a:cxn ang="0">
                    <a:pos x="478" y="331"/>
                  </a:cxn>
                  <a:cxn ang="0">
                    <a:pos x="436" y="294"/>
                  </a:cxn>
                  <a:cxn ang="0">
                    <a:pos x="383" y="252"/>
                  </a:cxn>
                  <a:cxn ang="0">
                    <a:pos x="320" y="200"/>
                  </a:cxn>
                  <a:cxn ang="0">
                    <a:pos x="246" y="147"/>
                  </a:cxn>
                  <a:cxn ang="0">
                    <a:pos x="162" y="79"/>
                  </a:cxn>
                  <a:cxn ang="0">
                    <a:pos x="68" y="0"/>
                  </a:cxn>
                  <a:cxn ang="0">
                    <a:pos x="52" y="16"/>
                  </a:cxn>
                  <a:cxn ang="0">
                    <a:pos x="42" y="26"/>
                  </a:cxn>
                  <a:cxn ang="0">
                    <a:pos x="31" y="42"/>
                  </a:cxn>
                  <a:cxn ang="0">
                    <a:pos x="0" y="79"/>
                  </a:cxn>
                  <a:cxn ang="0">
                    <a:pos x="42" y="110"/>
                  </a:cxn>
                  <a:cxn ang="0">
                    <a:pos x="78" y="142"/>
                  </a:cxn>
                  <a:cxn ang="0">
                    <a:pos x="105" y="168"/>
                  </a:cxn>
                  <a:cxn ang="0">
                    <a:pos x="136" y="189"/>
                  </a:cxn>
                  <a:cxn ang="0">
                    <a:pos x="162" y="210"/>
                  </a:cxn>
                  <a:cxn ang="0">
                    <a:pos x="183" y="231"/>
                  </a:cxn>
                  <a:cxn ang="0">
                    <a:pos x="215" y="252"/>
                  </a:cxn>
                  <a:cxn ang="0">
                    <a:pos x="241" y="273"/>
                  </a:cxn>
                  <a:cxn ang="0">
                    <a:pos x="273" y="300"/>
                  </a:cxn>
                  <a:cxn ang="0">
                    <a:pos x="310" y="331"/>
                  </a:cxn>
                  <a:cxn ang="0">
                    <a:pos x="352" y="363"/>
                  </a:cxn>
                  <a:cxn ang="0">
                    <a:pos x="404" y="410"/>
                  </a:cxn>
                  <a:cxn ang="0">
                    <a:pos x="467" y="457"/>
                  </a:cxn>
                  <a:cxn ang="0">
                    <a:pos x="541" y="510"/>
                  </a:cxn>
                  <a:cxn ang="0">
                    <a:pos x="625" y="583"/>
                  </a:cxn>
                  <a:cxn ang="0">
                    <a:pos x="719" y="662"/>
                  </a:cxn>
                </a:cxnLst>
                <a:rect l="0" t="0" r="r" b="b"/>
                <a:pathLst>
                  <a:path w="798" h="662">
                    <a:moveTo>
                      <a:pt x="719" y="662"/>
                    </a:moveTo>
                    <a:lnTo>
                      <a:pt x="724" y="662"/>
                    </a:lnTo>
                    <a:lnTo>
                      <a:pt x="730" y="662"/>
                    </a:lnTo>
                    <a:lnTo>
                      <a:pt x="740" y="657"/>
                    </a:lnTo>
                    <a:lnTo>
                      <a:pt x="756" y="657"/>
                    </a:lnTo>
                    <a:lnTo>
                      <a:pt x="767" y="646"/>
                    </a:lnTo>
                    <a:lnTo>
                      <a:pt x="772" y="636"/>
                    </a:lnTo>
                    <a:lnTo>
                      <a:pt x="782" y="625"/>
                    </a:lnTo>
                    <a:lnTo>
                      <a:pt x="798" y="604"/>
                    </a:lnTo>
                    <a:lnTo>
                      <a:pt x="793" y="599"/>
                    </a:lnTo>
                    <a:lnTo>
                      <a:pt x="793" y="594"/>
                    </a:lnTo>
                    <a:lnTo>
                      <a:pt x="788" y="588"/>
                    </a:lnTo>
                    <a:lnTo>
                      <a:pt x="782" y="578"/>
                    </a:lnTo>
                    <a:lnTo>
                      <a:pt x="740" y="546"/>
                    </a:lnTo>
                    <a:lnTo>
                      <a:pt x="709" y="515"/>
                    </a:lnTo>
                    <a:lnTo>
                      <a:pt x="677" y="489"/>
                    </a:lnTo>
                    <a:lnTo>
                      <a:pt x="651" y="468"/>
                    </a:lnTo>
                    <a:lnTo>
                      <a:pt x="625" y="447"/>
                    </a:lnTo>
                    <a:lnTo>
                      <a:pt x="598" y="431"/>
                    </a:lnTo>
                    <a:lnTo>
                      <a:pt x="572" y="410"/>
                    </a:lnTo>
                    <a:lnTo>
                      <a:pt x="546" y="384"/>
                    </a:lnTo>
                    <a:lnTo>
                      <a:pt x="514" y="357"/>
                    </a:lnTo>
                    <a:lnTo>
                      <a:pt x="478" y="331"/>
                    </a:lnTo>
                    <a:lnTo>
                      <a:pt x="436" y="294"/>
                    </a:lnTo>
                    <a:lnTo>
                      <a:pt x="383" y="252"/>
                    </a:lnTo>
                    <a:lnTo>
                      <a:pt x="320" y="200"/>
                    </a:lnTo>
                    <a:lnTo>
                      <a:pt x="246" y="147"/>
                    </a:lnTo>
                    <a:lnTo>
                      <a:pt x="162" y="79"/>
                    </a:lnTo>
                    <a:lnTo>
                      <a:pt x="68" y="0"/>
                    </a:lnTo>
                    <a:lnTo>
                      <a:pt x="52" y="16"/>
                    </a:lnTo>
                    <a:lnTo>
                      <a:pt x="42" y="26"/>
                    </a:lnTo>
                    <a:lnTo>
                      <a:pt x="31" y="42"/>
                    </a:lnTo>
                    <a:lnTo>
                      <a:pt x="0" y="79"/>
                    </a:lnTo>
                    <a:lnTo>
                      <a:pt x="42" y="110"/>
                    </a:lnTo>
                    <a:lnTo>
                      <a:pt x="78" y="142"/>
                    </a:lnTo>
                    <a:lnTo>
                      <a:pt x="105" y="168"/>
                    </a:lnTo>
                    <a:lnTo>
                      <a:pt x="136" y="189"/>
                    </a:lnTo>
                    <a:lnTo>
                      <a:pt x="162" y="210"/>
                    </a:lnTo>
                    <a:lnTo>
                      <a:pt x="183" y="231"/>
                    </a:lnTo>
                    <a:lnTo>
                      <a:pt x="215" y="252"/>
                    </a:lnTo>
                    <a:lnTo>
                      <a:pt x="241" y="273"/>
                    </a:lnTo>
                    <a:lnTo>
                      <a:pt x="273" y="300"/>
                    </a:lnTo>
                    <a:lnTo>
                      <a:pt x="310" y="331"/>
                    </a:lnTo>
                    <a:lnTo>
                      <a:pt x="352" y="363"/>
                    </a:lnTo>
                    <a:lnTo>
                      <a:pt x="404" y="410"/>
                    </a:lnTo>
                    <a:lnTo>
                      <a:pt x="467" y="457"/>
                    </a:lnTo>
                    <a:lnTo>
                      <a:pt x="541" y="510"/>
                    </a:lnTo>
                    <a:lnTo>
                      <a:pt x="625" y="583"/>
                    </a:lnTo>
                    <a:lnTo>
                      <a:pt x="719" y="66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1" name="Freeform 73"/>
              <p:cNvSpPr>
                <a:spLocks/>
              </p:cNvSpPr>
              <p:nvPr/>
            </p:nvSpPr>
            <p:spPr bwMode="auto">
              <a:xfrm>
                <a:off x="3241" y="1836"/>
                <a:ext cx="788" cy="652"/>
              </a:xfrm>
              <a:custGeom>
                <a:avLst/>
                <a:gdLst/>
                <a:ahLst/>
                <a:cxnLst>
                  <a:cxn ang="0">
                    <a:pos x="714" y="652"/>
                  </a:cxn>
                  <a:cxn ang="0">
                    <a:pos x="725" y="652"/>
                  </a:cxn>
                  <a:cxn ang="0">
                    <a:pos x="730" y="652"/>
                  </a:cxn>
                  <a:cxn ang="0">
                    <a:pos x="741" y="652"/>
                  </a:cxn>
                  <a:cxn ang="0">
                    <a:pos x="756" y="646"/>
                  </a:cxn>
                  <a:cxn ang="0">
                    <a:pos x="762" y="641"/>
                  </a:cxn>
                  <a:cxn ang="0">
                    <a:pos x="767" y="631"/>
                  </a:cxn>
                  <a:cxn ang="0">
                    <a:pos x="772" y="625"/>
                  </a:cxn>
                  <a:cxn ang="0">
                    <a:pos x="788" y="610"/>
                  </a:cxn>
                  <a:cxn ang="0">
                    <a:pos x="783" y="604"/>
                  </a:cxn>
                  <a:cxn ang="0">
                    <a:pos x="783" y="599"/>
                  </a:cxn>
                  <a:cxn ang="0">
                    <a:pos x="777" y="594"/>
                  </a:cxn>
                  <a:cxn ang="0">
                    <a:pos x="772" y="583"/>
                  </a:cxn>
                  <a:cxn ang="0">
                    <a:pos x="730" y="552"/>
                  </a:cxn>
                  <a:cxn ang="0">
                    <a:pos x="693" y="520"/>
                  </a:cxn>
                  <a:cxn ang="0">
                    <a:pos x="662" y="494"/>
                  </a:cxn>
                  <a:cxn ang="0">
                    <a:pos x="641" y="473"/>
                  </a:cxn>
                  <a:cxn ang="0">
                    <a:pos x="614" y="452"/>
                  </a:cxn>
                  <a:cxn ang="0">
                    <a:pos x="588" y="431"/>
                  </a:cxn>
                  <a:cxn ang="0">
                    <a:pos x="562" y="410"/>
                  </a:cxn>
                  <a:cxn ang="0">
                    <a:pos x="536" y="389"/>
                  </a:cxn>
                  <a:cxn ang="0">
                    <a:pos x="499" y="363"/>
                  </a:cxn>
                  <a:cxn ang="0">
                    <a:pos x="467" y="331"/>
                  </a:cxn>
                  <a:cxn ang="0">
                    <a:pos x="420" y="295"/>
                  </a:cxn>
                  <a:cxn ang="0">
                    <a:pos x="368" y="253"/>
                  </a:cxn>
                  <a:cxn ang="0">
                    <a:pos x="310" y="205"/>
                  </a:cxn>
                  <a:cxn ang="0">
                    <a:pos x="236" y="147"/>
                  </a:cxn>
                  <a:cxn ang="0">
                    <a:pos x="152" y="79"/>
                  </a:cxn>
                  <a:cxn ang="0">
                    <a:pos x="52" y="0"/>
                  </a:cxn>
                  <a:cxn ang="0">
                    <a:pos x="42" y="11"/>
                  </a:cxn>
                  <a:cxn ang="0">
                    <a:pos x="37" y="21"/>
                  </a:cxn>
                  <a:cxn ang="0">
                    <a:pos x="21" y="42"/>
                  </a:cxn>
                  <a:cxn ang="0">
                    <a:pos x="0" y="74"/>
                  </a:cxn>
                  <a:cxn ang="0">
                    <a:pos x="37" y="105"/>
                  </a:cxn>
                  <a:cxn ang="0">
                    <a:pos x="73" y="132"/>
                  </a:cxn>
                  <a:cxn ang="0">
                    <a:pos x="105" y="158"/>
                  </a:cxn>
                  <a:cxn ang="0">
                    <a:pos x="131" y="179"/>
                  </a:cxn>
                  <a:cxn ang="0">
                    <a:pos x="157" y="200"/>
                  </a:cxn>
                  <a:cxn ang="0">
                    <a:pos x="184" y="221"/>
                  </a:cxn>
                  <a:cxn ang="0">
                    <a:pos x="210" y="242"/>
                  </a:cxn>
                  <a:cxn ang="0">
                    <a:pos x="241" y="263"/>
                  </a:cxn>
                  <a:cxn ang="0">
                    <a:pos x="268" y="289"/>
                  </a:cxn>
                  <a:cxn ang="0">
                    <a:pos x="305" y="321"/>
                  </a:cxn>
                  <a:cxn ang="0">
                    <a:pos x="352" y="352"/>
                  </a:cxn>
                  <a:cxn ang="0">
                    <a:pos x="404" y="400"/>
                  </a:cxn>
                  <a:cxn ang="0">
                    <a:pos x="462" y="447"/>
                  </a:cxn>
                  <a:cxn ang="0">
                    <a:pos x="536" y="499"/>
                  </a:cxn>
                  <a:cxn ang="0">
                    <a:pos x="620" y="573"/>
                  </a:cxn>
                  <a:cxn ang="0">
                    <a:pos x="714" y="652"/>
                  </a:cxn>
                </a:cxnLst>
                <a:rect l="0" t="0" r="r" b="b"/>
                <a:pathLst>
                  <a:path w="788" h="652">
                    <a:moveTo>
                      <a:pt x="714" y="652"/>
                    </a:moveTo>
                    <a:lnTo>
                      <a:pt x="725" y="652"/>
                    </a:lnTo>
                    <a:lnTo>
                      <a:pt x="730" y="652"/>
                    </a:lnTo>
                    <a:lnTo>
                      <a:pt x="741" y="652"/>
                    </a:lnTo>
                    <a:lnTo>
                      <a:pt x="756" y="646"/>
                    </a:lnTo>
                    <a:lnTo>
                      <a:pt x="762" y="641"/>
                    </a:lnTo>
                    <a:lnTo>
                      <a:pt x="767" y="631"/>
                    </a:lnTo>
                    <a:lnTo>
                      <a:pt x="772" y="625"/>
                    </a:lnTo>
                    <a:lnTo>
                      <a:pt x="788" y="610"/>
                    </a:lnTo>
                    <a:lnTo>
                      <a:pt x="783" y="604"/>
                    </a:lnTo>
                    <a:lnTo>
                      <a:pt x="783" y="599"/>
                    </a:lnTo>
                    <a:lnTo>
                      <a:pt x="777" y="594"/>
                    </a:lnTo>
                    <a:lnTo>
                      <a:pt x="772" y="583"/>
                    </a:lnTo>
                    <a:lnTo>
                      <a:pt x="730" y="552"/>
                    </a:lnTo>
                    <a:lnTo>
                      <a:pt x="693" y="520"/>
                    </a:lnTo>
                    <a:lnTo>
                      <a:pt x="662" y="494"/>
                    </a:lnTo>
                    <a:lnTo>
                      <a:pt x="641" y="473"/>
                    </a:lnTo>
                    <a:lnTo>
                      <a:pt x="614" y="452"/>
                    </a:lnTo>
                    <a:lnTo>
                      <a:pt x="588" y="431"/>
                    </a:lnTo>
                    <a:lnTo>
                      <a:pt x="562" y="410"/>
                    </a:lnTo>
                    <a:lnTo>
                      <a:pt x="536" y="389"/>
                    </a:lnTo>
                    <a:lnTo>
                      <a:pt x="499" y="363"/>
                    </a:lnTo>
                    <a:lnTo>
                      <a:pt x="467" y="331"/>
                    </a:lnTo>
                    <a:lnTo>
                      <a:pt x="420" y="295"/>
                    </a:lnTo>
                    <a:lnTo>
                      <a:pt x="368" y="253"/>
                    </a:lnTo>
                    <a:lnTo>
                      <a:pt x="310" y="205"/>
                    </a:lnTo>
                    <a:lnTo>
                      <a:pt x="236" y="147"/>
                    </a:lnTo>
                    <a:lnTo>
                      <a:pt x="152" y="79"/>
                    </a:lnTo>
                    <a:lnTo>
                      <a:pt x="52" y="0"/>
                    </a:lnTo>
                    <a:lnTo>
                      <a:pt x="42" y="11"/>
                    </a:lnTo>
                    <a:lnTo>
                      <a:pt x="37" y="21"/>
                    </a:lnTo>
                    <a:lnTo>
                      <a:pt x="21" y="42"/>
                    </a:lnTo>
                    <a:lnTo>
                      <a:pt x="0" y="74"/>
                    </a:lnTo>
                    <a:lnTo>
                      <a:pt x="37" y="105"/>
                    </a:lnTo>
                    <a:lnTo>
                      <a:pt x="73" y="132"/>
                    </a:lnTo>
                    <a:lnTo>
                      <a:pt x="105" y="158"/>
                    </a:lnTo>
                    <a:lnTo>
                      <a:pt x="131" y="179"/>
                    </a:lnTo>
                    <a:lnTo>
                      <a:pt x="157" y="200"/>
                    </a:lnTo>
                    <a:lnTo>
                      <a:pt x="184" y="221"/>
                    </a:lnTo>
                    <a:lnTo>
                      <a:pt x="210" y="242"/>
                    </a:lnTo>
                    <a:lnTo>
                      <a:pt x="241" y="263"/>
                    </a:lnTo>
                    <a:lnTo>
                      <a:pt x="268" y="289"/>
                    </a:lnTo>
                    <a:lnTo>
                      <a:pt x="305" y="321"/>
                    </a:lnTo>
                    <a:lnTo>
                      <a:pt x="352" y="352"/>
                    </a:lnTo>
                    <a:lnTo>
                      <a:pt x="404" y="400"/>
                    </a:lnTo>
                    <a:lnTo>
                      <a:pt x="462" y="447"/>
                    </a:lnTo>
                    <a:lnTo>
                      <a:pt x="536" y="499"/>
                    </a:lnTo>
                    <a:lnTo>
                      <a:pt x="620" y="573"/>
                    </a:lnTo>
                    <a:lnTo>
                      <a:pt x="714" y="652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2" name="Freeform 74"/>
              <p:cNvSpPr>
                <a:spLocks/>
              </p:cNvSpPr>
              <p:nvPr/>
            </p:nvSpPr>
            <p:spPr bwMode="auto">
              <a:xfrm>
                <a:off x="3241" y="1847"/>
                <a:ext cx="783" cy="641"/>
              </a:xfrm>
              <a:custGeom>
                <a:avLst/>
                <a:gdLst/>
                <a:ahLst/>
                <a:cxnLst>
                  <a:cxn ang="0">
                    <a:pos x="719" y="641"/>
                  </a:cxn>
                  <a:cxn ang="0">
                    <a:pos x="725" y="641"/>
                  </a:cxn>
                  <a:cxn ang="0">
                    <a:pos x="730" y="641"/>
                  </a:cxn>
                  <a:cxn ang="0">
                    <a:pos x="741" y="635"/>
                  </a:cxn>
                  <a:cxn ang="0">
                    <a:pos x="756" y="635"/>
                  </a:cxn>
                  <a:cxn ang="0">
                    <a:pos x="762" y="630"/>
                  </a:cxn>
                  <a:cxn ang="0">
                    <a:pos x="767" y="625"/>
                  </a:cxn>
                  <a:cxn ang="0">
                    <a:pos x="772" y="614"/>
                  </a:cxn>
                  <a:cxn ang="0">
                    <a:pos x="783" y="604"/>
                  </a:cxn>
                  <a:cxn ang="0">
                    <a:pos x="777" y="599"/>
                  </a:cxn>
                  <a:cxn ang="0">
                    <a:pos x="777" y="599"/>
                  </a:cxn>
                  <a:cxn ang="0">
                    <a:pos x="772" y="593"/>
                  </a:cxn>
                  <a:cxn ang="0">
                    <a:pos x="767" y="578"/>
                  </a:cxn>
                  <a:cxn ang="0">
                    <a:pos x="725" y="546"/>
                  </a:cxn>
                  <a:cxn ang="0">
                    <a:pos x="688" y="515"/>
                  </a:cxn>
                  <a:cxn ang="0">
                    <a:pos x="656" y="488"/>
                  </a:cxn>
                  <a:cxn ang="0">
                    <a:pos x="630" y="473"/>
                  </a:cxn>
                  <a:cxn ang="0">
                    <a:pos x="604" y="452"/>
                  </a:cxn>
                  <a:cxn ang="0">
                    <a:pos x="583" y="431"/>
                  </a:cxn>
                  <a:cxn ang="0">
                    <a:pos x="551" y="410"/>
                  </a:cxn>
                  <a:cxn ang="0">
                    <a:pos x="525" y="389"/>
                  </a:cxn>
                  <a:cxn ang="0">
                    <a:pos x="494" y="362"/>
                  </a:cxn>
                  <a:cxn ang="0">
                    <a:pos x="457" y="331"/>
                  </a:cxn>
                  <a:cxn ang="0">
                    <a:pos x="415" y="294"/>
                  </a:cxn>
                  <a:cxn ang="0">
                    <a:pos x="362" y="252"/>
                  </a:cxn>
                  <a:cxn ang="0">
                    <a:pos x="299" y="205"/>
                  </a:cxn>
                  <a:cxn ang="0">
                    <a:pos x="226" y="147"/>
                  </a:cxn>
                  <a:cxn ang="0">
                    <a:pos x="147" y="79"/>
                  </a:cxn>
                  <a:cxn ang="0">
                    <a:pos x="47" y="0"/>
                  </a:cxn>
                  <a:cxn ang="0">
                    <a:pos x="37" y="10"/>
                  </a:cxn>
                  <a:cxn ang="0">
                    <a:pos x="31" y="21"/>
                  </a:cxn>
                  <a:cxn ang="0">
                    <a:pos x="21" y="31"/>
                  </a:cxn>
                  <a:cxn ang="0">
                    <a:pos x="0" y="58"/>
                  </a:cxn>
                  <a:cxn ang="0">
                    <a:pos x="42" y="89"/>
                  </a:cxn>
                  <a:cxn ang="0">
                    <a:pos x="79" y="121"/>
                  </a:cxn>
                  <a:cxn ang="0">
                    <a:pos x="105" y="147"/>
                  </a:cxn>
                  <a:cxn ang="0">
                    <a:pos x="131" y="168"/>
                  </a:cxn>
                  <a:cxn ang="0">
                    <a:pos x="163" y="189"/>
                  </a:cxn>
                  <a:cxn ang="0">
                    <a:pos x="184" y="210"/>
                  </a:cxn>
                  <a:cxn ang="0">
                    <a:pos x="210" y="231"/>
                  </a:cxn>
                  <a:cxn ang="0">
                    <a:pos x="241" y="252"/>
                  </a:cxn>
                  <a:cxn ang="0">
                    <a:pos x="273" y="278"/>
                  </a:cxn>
                  <a:cxn ang="0">
                    <a:pos x="310" y="310"/>
                  </a:cxn>
                  <a:cxn ang="0">
                    <a:pos x="352" y="341"/>
                  </a:cxn>
                  <a:cxn ang="0">
                    <a:pos x="404" y="389"/>
                  </a:cxn>
                  <a:cxn ang="0">
                    <a:pos x="467" y="436"/>
                  </a:cxn>
                  <a:cxn ang="0">
                    <a:pos x="536" y="488"/>
                  </a:cxn>
                  <a:cxn ang="0">
                    <a:pos x="620" y="562"/>
                  </a:cxn>
                  <a:cxn ang="0">
                    <a:pos x="719" y="641"/>
                  </a:cxn>
                </a:cxnLst>
                <a:rect l="0" t="0" r="r" b="b"/>
                <a:pathLst>
                  <a:path w="783" h="641">
                    <a:moveTo>
                      <a:pt x="719" y="641"/>
                    </a:moveTo>
                    <a:lnTo>
                      <a:pt x="725" y="641"/>
                    </a:lnTo>
                    <a:lnTo>
                      <a:pt x="730" y="641"/>
                    </a:lnTo>
                    <a:lnTo>
                      <a:pt x="741" y="635"/>
                    </a:lnTo>
                    <a:lnTo>
                      <a:pt x="756" y="635"/>
                    </a:lnTo>
                    <a:lnTo>
                      <a:pt x="762" y="630"/>
                    </a:lnTo>
                    <a:lnTo>
                      <a:pt x="767" y="625"/>
                    </a:lnTo>
                    <a:lnTo>
                      <a:pt x="772" y="614"/>
                    </a:lnTo>
                    <a:lnTo>
                      <a:pt x="783" y="604"/>
                    </a:lnTo>
                    <a:lnTo>
                      <a:pt x="777" y="599"/>
                    </a:lnTo>
                    <a:lnTo>
                      <a:pt x="777" y="599"/>
                    </a:lnTo>
                    <a:lnTo>
                      <a:pt x="772" y="593"/>
                    </a:lnTo>
                    <a:lnTo>
                      <a:pt x="767" y="578"/>
                    </a:lnTo>
                    <a:lnTo>
                      <a:pt x="725" y="546"/>
                    </a:lnTo>
                    <a:lnTo>
                      <a:pt x="688" y="515"/>
                    </a:lnTo>
                    <a:lnTo>
                      <a:pt x="656" y="488"/>
                    </a:lnTo>
                    <a:lnTo>
                      <a:pt x="630" y="473"/>
                    </a:lnTo>
                    <a:lnTo>
                      <a:pt x="604" y="452"/>
                    </a:lnTo>
                    <a:lnTo>
                      <a:pt x="583" y="431"/>
                    </a:lnTo>
                    <a:lnTo>
                      <a:pt x="551" y="410"/>
                    </a:lnTo>
                    <a:lnTo>
                      <a:pt x="525" y="389"/>
                    </a:lnTo>
                    <a:lnTo>
                      <a:pt x="494" y="362"/>
                    </a:lnTo>
                    <a:lnTo>
                      <a:pt x="457" y="331"/>
                    </a:lnTo>
                    <a:lnTo>
                      <a:pt x="415" y="294"/>
                    </a:lnTo>
                    <a:lnTo>
                      <a:pt x="362" y="252"/>
                    </a:lnTo>
                    <a:lnTo>
                      <a:pt x="299" y="205"/>
                    </a:lnTo>
                    <a:lnTo>
                      <a:pt x="226" y="147"/>
                    </a:lnTo>
                    <a:lnTo>
                      <a:pt x="147" y="79"/>
                    </a:lnTo>
                    <a:lnTo>
                      <a:pt x="47" y="0"/>
                    </a:lnTo>
                    <a:lnTo>
                      <a:pt x="37" y="10"/>
                    </a:lnTo>
                    <a:lnTo>
                      <a:pt x="31" y="21"/>
                    </a:lnTo>
                    <a:lnTo>
                      <a:pt x="21" y="31"/>
                    </a:lnTo>
                    <a:lnTo>
                      <a:pt x="0" y="58"/>
                    </a:lnTo>
                    <a:lnTo>
                      <a:pt x="42" y="89"/>
                    </a:lnTo>
                    <a:lnTo>
                      <a:pt x="79" y="121"/>
                    </a:lnTo>
                    <a:lnTo>
                      <a:pt x="105" y="147"/>
                    </a:lnTo>
                    <a:lnTo>
                      <a:pt x="131" y="168"/>
                    </a:lnTo>
                    <a:lnTo>
                      <a:pt x="163" y="189"/>
                    </a:lnTo>
                    <a:lnTo>
                      <a:pt x="184" y="210"/>
                    </a:lnTo>
                    <a:lnTo>
                      <a:pt x="210" y="231"/>
                    </a:lnTo>
                    <a:lnTo>
                      <a:pt x="241" y="252"/>
                    </a:lnTo>
                    <a:lnTo>
                      <a:pt x="273" y="278"/>
                    </a:lnTo>
                    <a:lnTo>
                      <a:pt x="310" y="310"/>
                    </a:lnTo>
                    <a:lnTo>
                      <a:pt x="352" y="341"/>
                    </a:lnTo>
                    <a:lnTo>
                      <a:pt x="404" y="389"/>
                    </a:lnTo>
                    <a:lnTo>
                      <a:pt x="467" y="436"/>
                    </a:lnTo>
                    <a:lnTo>
                      <a:pt x="536" y="488"/>
                    </a:lnTo>
                    <a:lnTo>
                      <a:pt x="620" y="562"/>
                    </a:lnTo>
                    <a:lnTo>
                      <a:pt x="719" y="641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3" name="Freeform 75"/>
              <p:cNvSpPr>
                <a:spLocks/>
              </p:cNvSpPr>
              <p:nvPr/>
            </p:nvSpPr>
            <p:spPr bwMode="auto">
              <a:xfrm>
                <a:off x="3246" y="1852"/>
                <a:ext cx="767" cy="630"/>
              </a:xfrm>
              <a:custGeom>
                <a:avLst/>
                <a:gdLst/>
                <a:ahLst/>
                <a:cxnLst>
                  <a:cxn ang="0">
                    <a:pos x="720" y="630"/>
                  </a:cxn>
                  <a:cxn ang="0">
                    <a:pos x="757" y="625"/>
                  </a:cxn>
                  <a:cxn ang="0">
                    <a:pos x="767" y="604"/>
                  </a:cxn>
                  <a:cxn ang="0">
                    <a:pos x="751" y="583"/>
                  </a:cxn>
                  <a:cxn ang="0">
                    <a:pos x="32" y="0"/>
                  </a:cxn>
                  <a:cxn ang="0">
                    <a:pos x="0" y="53"/>
                  </a:cxn>
                  <a:cxn ang="0">
                    <a:pos x="720" y="630"/>
                  </a:cxn>
                </a:cxnLst>
                <a:rect l="0" t="0" r="r" b="b"/>
                <a:pathLst>
                  <a:path w="767" h="630">
                    <a:moveTo>
                      <a:pt x="720" y="630"/>
                    </a:moveTo>
                    <a:lnTo>
                      <a:pt x="757" y="625"/>
                    </a:lnTo>
                    <a:lnTo>
                      <a:pt x="767" y="604"/>
                    </a:lnTo>
                    <a:lnTo>
                      <a:pt x="751" y="583"/>
                    </a:lnTo>
                    <a:lnTo>
                      <a:pt x="32" y="0"/>
                    </a:lnTo>
                    <a:lnTo>
                      <a:pt x="0" y="53"/>
                    </a:lnTo>
                    <a:lnTo>
                      <a:pt x="720" y="6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4" name="Freeform 76"/>
              <p:cNvSpPr>
                <a:spLocks/>
              </p:cNvSpPr>
              <p:nvPr/>
            </p:nvSpPr>
            <p:spPr bwMode="auto">
              <a:xfrm>
                <a:off x="3015" y="1836"/>
                <a:ext cx="205" cy="18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58" y="0"/>
                  </a:cxn>
                  <a:cxn ang="0">
                    <a:pos x="42" y="6"/>
                  </a:cxn>
                  <a:cxn ang="0">
                    <a:pos x="26" y="16"/>
                  </a:cxn>
                  <a:cxn ang="0">
                    <a:pos x="16" y="27"/>
                  </a:cxn>
                  <a:cxn ang="0">
                    <a:pos x="11" y="37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0"/>
                  </a:cxn>
                  <a:cxn ang="0">
                    <a:pos x="131" y="189"/>
                  </a:cxn>
                  <a:cxn ang="0">
                    <a:pos x="205" y="100"/>
                  </a:cxn>
                  <a:cxn ang="0">
                    <a:pos x="74" y="0"/>
                  </a:cxn>
                </a:cxnLst>
                <a:rect l="0" t="0" r="r" b="b"/>
                <a:pathLst>
                  <a:path w="205" h="189">
                    <a:moveTo>
                      <a:pt x="74" y="0"/>
                    </a:moveTo>
                    <a:lnTo>
                      <a:pt x="58" y="0"/>
                    </a:lnTo>
                    <a:lnTo>
                      <a:pt x="42" y="6"/>
                    </a:lnTo>
                    <a:lnTo>
                      <a:pt x="26" y="16"/>
                    </a:lnTo>
                    <a:lnTo>
                      <a:pt x="16" y="27"/>
                    </a:lnTo>
                    <a:lnTo>
                      <a:pt x="11" y="37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0"/>
                    </a:lnTo>
                    <a:lnTo>
                      <a:pt x="131" y="189"/>
                    </a:lnTo>
                    <a:lnTo>
                      <a:pt x="205" y="10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5" name="Freeform 77"/>
              <p:cNvSpPr>
                <a:spLocks/>
              </p:cNvSpPr>
              <p:nvPr/>
            </p:nvSpPr>
            <p:spPr bwMode="auto">
              <a:xfrm>
                <a:off x="3236" y="1563"/>
                <a:ext cx="199" cy="195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52" y="6"/>
                  </a:cxn>
                  <a:cxn ang="0">
                    <a:pos x="36" y="11"/>
                  </a:cxn>
                  <a:cxn ang="0">
                    <a:pos x="26" y="21"/>
                  </a:cxn>
                  <a:cxn ang="0">
                    <a:pos x="15" y="32"/>
                  </a:cxn>
                  <a:cxn ang="0">
                    <a:pos x="5" y="42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5"/>
                  </a:cxn>
                  <a:cxn ang="0">
                    <a:pos x="126" y="195"/>
                  </a:cxn>
                  <a:cxn ang="0">
                    <a:pos x="199" y="105"/>
                  </a:cxn>
                  <a:cxn ang="0">
                    <a:pos x="73" y="0"/>
                  </a:cxn>
                </a:cxnLst>
                <a:rect l="0" t="0" r="r" b="b"/>
                <a:pathLst>
                  <a:path w="199" h="195">
                    <a:moveTo>
                      <a:pt x="73" y="0"/>
                    </a:moveTo>
                    <a:lnTo>
                      <a:pt x="52" y="6"/>
                    </a:lnTo>
                    <a:lnTo>
                      <a:pt x="36" y="11"/>
                    </a:lnTo>
                    <a:lnTo>
                      <a:pt x="26" y="21"/>
                    </a:lnTo>
                    <a:lnTo>
                      <a:pt x="15" y="32"/>
                    </a:lnTo>
                    <a:lnTo>
                      <a:pt x="5" y="42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5"/>
                    </a:lnTo>
                    <a:lnTo>
                      <a:pt x="126" y="195"/>
                    </a:lnTo>
                    <a:lnTo>
                      <a:pt x="199" y="10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6" name="Line 78"/>
              <p:cNvSpPr>
                <a:spLocks noChangeShapeType="1"/>
              </p:cNvSpPr>
              <p:nvPr/>
            </p:nvSpPr>
            <p:spPr bwMode="auto">
              <a:xfrm>
                <a:off x="3089" y="1836"/>
                <a:ext cx="131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7" name="Freeform 79"/>
              <p:cNvSpPr>
                <a:spLocks/>
              </p:cNvSpPr>
              <p:nvPr/>
            </p:nvSpPr>
            <p:spPr bwMode="auto">
              <a:xfrm>
                <a:off x="3451" y="1941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7"/>
                  </a:cxn>
                  <a:cxn ang="0">
                    <a:pos x="100" y="116"/>
                  </a:cxn>
                  <a:cxn ang="0">
                    <a:pos x="84" y="116"/>
                  </a:cxn>
                  <a:cxn ang="0">
                    <a:pos x="47" y="158"/>
                  </a:cxn>
                  <a:cxn ang="0">
                    <a:pos x="53" y="174"/>
                  </a:cxn>
                  <a:cxn ang="0">
                    <a:pos x="26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7"/>
                    </a:lnTo>
                    <a:lnTo>
                      <a:pt x="100" y="116"/>
                    </a:lnTo>
                    <a:lnTo>
                      <a:pt x="84" y="116"/>
                    </a:lnTo>
                    <a:lnTo>
                      <a:pt x="47" y="158"/>
                    </a:lnTo>
                    <a:lnTo>
                      <a:pt x="53" y="174"/>
                    </a:lnTo>
                    <a:lnTo>
                      <a:pt x="26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8" name="Freeform 80"/>
              <p:cNvSpPr>
                <a:spLocks/>
              </p:cNvSpPr>
              <p:nvPr/>
            </p:nvSpPr>
            <p:spPr bwMode="auto">
              <a:xfrm>
                <a:off x="3446" y="1941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9" name="Freeform 81"/>
              <p:cNvSpPr>
                <a:spLocks/>
              </p:cNvSpPr>
              <p:nvPr/>
            </p:nvSpPr>
            <p:spPr bwMode="auto">
              <a:xfrm>
                <a:off x="3903" y="2304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5"/>
                  </a:cxn>
                  <a:cxn ang="0">
                    <a:pos x="79" y="115"/>
                  </a:cxn>
                  <a:cxn ang="0">
                    <a:pos x="47" y="157"/>
                  </a:cxn>
                  <a:cxn ang="0">
                    <a:pos x="52" y="178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5"/>
                    </a:lnTo>
                    <a:lnTo>
                      <a:pt x="79" y="115"/>
                    </a:lnTo>
                    <a:lnTo>
                      <a:pt x="47" y="157"/>
                    </a:lnTo>
                    <a:lnTo>
                      <a:pt x="52" y="178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0" name="Freeform 82"/>
              <p:cNvSpPr>
                <a:spLocks/>
              </p:cNvSpPr>
              <p:nvPr/>
            </p:nvSpPr>
            <p:spPr bwMode="auto">
              <a:xfrm>
                <a:off x="3897" y="2304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1" name="Freeform 83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69" y="32"/>
                  </a:cxn>
                  <a:cxn ang="0">
                    <a:pos x="105" y="116"/>
                  </a:cxn>
                  <a:cxn ang="0">
                    <a:pos x="84" y="121"/>
                  </a:cxn>
                  <a:cxn ang="0">
                    <a:pos x="48" y="158"/>
                  </a:cxn>
                  <a:cxn ang="0">
                    <a:pos x="53" y="179"/>
                  </a:cxn>
                  <a:cxn ang="0">
                    <a:pos x="27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69" y="32"/>
                    </a:lnTo>
                    <a:lnTo>
                      <a:pt x="105" y="116"/>
                    </a:lnTo>
                    <a:lnTo>
                      <a:pt x="84" y="121"/>
                    </a:lnTo>
                    <a:lnTo>
                      <a:pt x="48" y="158"/>
                    </a:lnTo>
                    <a:lnTo>
                      <a:pt x="53" y="179"/>
                    </a:lnTo>
                    <a:lnTo>
                      <a:pt x="27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2" name="Freeform 84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3" name="Freeform 85"/>
              <p:cNvSpPr>
                <a:spLocks/>
              </p:cNvSpPr>
              <p:nvPr/>
            </p:nvSpPr>
            <p:spPr bwMode="auto">
              <a:xfrm>
                <a:off x="3808" y="2236"/>
                <a:ext cx="174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74" y="26"/>
                  </a:cxn>
                  <a:cxn ang="0">
                    <a:pos x="105" y="110"/>
                  </a:cxn>
                  <a:cxn ang="0">
                    <a:pos x="84" y="110"/>
                  </a:cxn>
                  <a:cxn ang="0">
                    <a:pos x="53" y="157"/>
                  </a:cxn>
                  <a:cxn ang="0">
                    <a:pos x="58" y="173"/>
                  </a:cxn>
                  <a:cxn ang="0">
                    <a:pos x="32" y="204"/>
                  </a:cxn>
                  <a:cxn ang="0">
                    <a:pos x="0" y="204"/>
                  </a:cxn>
                </a:cxnLst>
                <a:rect l="0" t="0" r="r" b="b"/>
                <a:pathLst>
                  <a:path w="174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74" y="26"/>
                    </a:lnTo>
                    <a:lnTo>
                      <a:pt x="105" y="110"/>
                    </a:lnTo>
                    <a:lnTo>
                      <a:pt x="84" y="110"/>
                    </a:lnTo>
                    <a:lnTo>
                      <a:pt x="53" y="157"/>
                    </a:lnTo>
                    <a:lnTo>
                      <a:pt x="58" y="173"/>
                    </a:lnTo>
                    <a:lnTo>
                      <a:pt x="32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4" name="Freeform 86"/>
              <p:cNvSpPr>
                <a:spLocks/>
              </p:cNvSpPr>
              <p:nvPr/>
            </p:nvSpPr>
            <p:spPr bwMode="auto">
              <a:xfrm>
                <a:off x="3808" y="2236"/>
                <a:ext cx="168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8"/>
                  </a:cxn>
                  <a:cxn ang="0">
                    <a:pos x="0" y="204"/>
                  </a:cxn>
                </a:cxnLst>
                <a:rect l="0" t="0" r="r" b="b"/>
                <a:pathLst>
                  <a:path w="168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5" name="Freeform 87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1"/>
                  </a:cxn>
                  <a:cxn ang="0">
                    <a:pos x="100" y="110"/>
                  </a:cxn>
                  <a:cxn ang="0">
                    <a:pos x="84" y="110"/>
                  </a:cxn>
                  <a:cxn ang="0">
                    <a:pos x="52" y="152"/>
                  </a:cxn>
                  <a:cxn ang="0">
                    <a:pos x="52" y="173"/>
                  </a:cxn>
                  <a:cxn ang="0">
                    <a:pos x="26" y="200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1"/>
                    </a:lnTo>
                    <a:lnTo>
                      <a:pt x="100" y="110"/>
                    </a:lnTo>
                    <a:lnTo>
                      <a:pt x="84" y="110"/>
                    </a:lnTo>
                    <a:lnTo>
                      <a:pt x="52" y="152"/>
                    </a:lnTo>
                    <a:lnTo>
                      <a:pt x="52" y="173"/>
                    </a:lnTo>
                    <a:lnTo>
                      <a:pt x="26" y="20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6" name="Freeform 88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7" name="Freeform 89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73" y="31"/>
                  </a:cxn>
                  <a:cxn ang="0">
                    <a:pos x="105" y="115"/>
                  </a:cxn>
                  <a:cxn ang="0">
                    <a:pos x="84" y="115"/>
                  </a:cxn>
                  <a:cxn ang="0">
                    <a:pos x="52" y="157"/>
                  </a:cxn>
                  <a:cxn ang="0">
                    <a:pos x="58" y="173"/>
                  </a:cxn>
                  <a:cxn ang="0">
                    <a:pos x="31" y="210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73" y="31"/>
                    </a:lnTo>
                    <a:lnTo>
                      <a:pt x="105" y="115"/>
                    </a:lnTo>
                    <a:lnTo>
                      <a:pt x="84" y="115"/>
                    </a:lnTo>
                    <a:lnTo>
                      <a:pt x="52" y="157"/>
                    </a:lnTo>
                    <a:lnTo>
                      <a:pt x="58" y="173"/>
                    </a:lnTo>
                    <a:lnTo>
                      <a:pt x="31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8" name="Freeform 90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42" y="5"/>
                  </a:cxn>
                  <a:cxn ang="0">
                    <a:pos x="0" y="183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42" y="5"/>
                    </a:lnTo>
                    <a:lnTo>
                      <a:pt x="0" y="183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9" name="Freeform 91"/>
              <p:cNvSpPr>
                <a:spLocks/>
              </p:cNvSpPr>
              <p:nvPr/>
            </p:nvSpPr>
            <p:spPr bwMode="auto">
              <a:xfrm>
                <a:off x="3672" y="2125"/>
                <a:ext cx="173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73" y="27"/>
                  </a:cxn>
                  <a:cxn ang="0">
                    <a:pos x="105" y="111"/>
                  </a:cxn>
                  <a:cxn ang="0">
                    <a:pos x="84" y="116"/>
                  </a:cxn>
                  <a:cxn ang="0">
                    <a:pos x="52" y="153"/>
                  </a:cxn>
                  <a:cxn ang="0">
                    <a:pos x="52" y="174"/>
                  </a:cxn>
                  <a:cxn ang="0">
                    <a:pos x="31" y="205"/>
                  </a:cxn>
                  <a:cxn ang="0">
                    <a:pos x="0" y="205"/>
                  </a:cxn>
                </a:cxnLst>
                <a:rect l="0" t="0" r="r" b="b"/>
                <a:pathLst>
                  <a:path w="173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73" y="27"/>
                    </a:lnTo>
                    <a:lnTo>
                      <a:pt x="105" y="111"/>
                    </a:lnTo>
                    <a:lnTo>
                      <a:pt x="84" y="116"/>
                    </a:lnTo>
                    <a:lnTo>
                      <a:pt x="52" y="153"/>
                    </a:lnTo>
                    <a:lnTo>
                      <a:pt x="52" y="174"/>
                    </a:lnTo>
                    <a:lnTo>
                      <a:pt x="31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0" name="Freeform 92"/>
              <p:cNvSpPr>
                <a:spLocks/>
              </p:cNvSpPr>
              <p:nvPr/>
            </p:nvSpPr>
            <p:spPr bwMode="auto">
              <a:xfrm>
                <a:off x="3672" y="212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1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1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1" name="Freeform 93"/>
              <p:cNvSpPr>
                <a:spLocks/>
              </p:cNvSpPr>
              <p:nvPr/>
            </p:nvSpPr>
            <p:spPr bwMode="auto">
              <a:xfrm>
                <a:off x="3630" y="208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2"/>
                  </a:cxn>
                  <a:cxn ang="0">
                    <a:pos x="99" y="121"/>
                  </a:cxn>
                  <a:cxn ang="0">
                    <a:pos x="84" y="121"/>
                  </a:cxn>
                  <a:cxn ang="0">
                    <a:pos x="47" y="163"/>
                  </a:cxn>
                  <a:cxn ang="0">
                    <a:pos x="52" y="179"/>
                  </a:cxn>
                  <a:cxn ang="0">
                    <a:pos x="26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2"/>
                    </a:lnTo>
                    <a:lnTo>
                      <a:pt x="99" y="121"/>
                    </a:lnTo>
                    <a:lnTo>
                      <a:pt x="84" y="121"/>
                    </a:lnTo>
                    <a:lnTo>
                      <a:pt x="47" y="163"/>
                    </a:lnTo>
                    <a:lnTo>
                      <a:pt x="52" y="179"/>
                    </a:lnTo>
                    <a:lnTo>
                      <a:pt x="26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2" name="Freeform 94"/>
              <p:cNvSpPr>
                <a:spLocks/>
              </p:cNvSpPr>
              <p:nvPr/>
            </p:nvSpPr>
            <p:spPr bwMode="auto">
              <a:xfrm>
                <a:off x="3624" y="2083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7" y="6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7" y="6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3" name="Freeform 95"/>
              <p:cNvSpPr>
                <a:spLocks/>
              </p:cNvSpPr>
              <p:nvPr/>
            </p:nvSpPr>
            <p:spPr bwMode="auto">
              <a:xfrm>
                <a:off x="3582" y="205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5" y="110"/>
                  </a:cxn>
                  <a:cxn ang="0">
                    <a:pos x="84" y="115"/>
                  </a:cxn>
                  <a:cxn ang="0">
                    <a:pos x="53" y="157"/>
                  </a:cxn>
                  <a:cxn ang="0">
                    <a:pos x="53" y="173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5" y="110"/>
                    </a:lnTo>
                    <a:lnTo>
                      <a:pt x="84" y="115"/>
                    </a:lnTo>
                    <a:lnTo>
                      <a:pt x="53" y="157"/>
                    </a:lnTo>
                    <a:lnTo>
                      <a:pt x="53" y="173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4" name="Freeform 96"/>
              <p:cNvSpPr>
                <a:spLocks/>
              </p:cNvSpPr>
              <p:nvPr/>
            </p:nvSpPr>
            <p:spPr bwMode="auto">
              <a:xfrm>
                <a:off x="3577" y="2052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5" name="Freeform 97"/>
              <p:cNvSpPr>
                <a:spLocks/>
              </p:cNvSpPr>
              <p:nvPr/>
            </p:nvSpPr>
            <p:spPr bwMode="auto">
              <a:xfrm>
                <a:off x="3540" y="201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0"/>
                  </a:cxn>
                  <a:cxn ang="0">
                    <a:pos x="84" y="116"/>
                  </a:cxn>
                  <a:cxn ang="0">
                    <a:pos x="48" y="158"/>
                  </a:cxn>
                  <a:cxn ang="0">
                    <a:pos x="53" y="168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0"/>
                    </a:lnTo>
                    <a:lnTo>
                      <a:pt x="84" y="116"/>
                    </a:lnTo>
                    <a:lnTo>
                      <a:pt x="48" y="158"/>
                    </a:lnTo>
                    <a:lnTo>
                      <a:pt x="53" y="168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6" name="Freeform 98"/>
              <p:cNvSpPr>
                <a:spLocks/>
              </p:cNvSpPr>
              <p:nvPr/>
            </p:nvSpPr>
            <p:spPr bwMode="auto">
              <a:xfrm>
                <a:off x="3535" y="2015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7" name="Freeform 99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1"/>
                  </a:cxn>
                  <a:cxn ang="0">
                    <a:pos x="105" y="116"/>
                  </a:cxn>
                  <a:cxn ang="0">
                    <a:pos x="79" y="116"/>
                  </a:cxn>
                  <a:cxn ang="0">
                    <a:pos x="47" y="163"/>
                  </a:cxn>
                  <a:cxn ang="0">
                    <a:pos x="53" y="179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1"/>
                    </a:lnTo>
                    <a:lnTo>
                      <a:pt x="105" y="116"/>
                    </a:lnTo>
                    <a:lnTo>
                      <a:pt x="79" y="116"/>
                    </a:lnTo>
                    <a:lnTo>
                      <a:pt x="47" y="163"/>
                    </a:lnTo>
                    <a:lnTo>
                      <a:pt x="53" y="179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8" name="Freeform 100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9" name="Freeform 101"/>
              <p:cNvSpPr>
                <a:spLocks/>
              </p:cNvSpPr>
              <p:nvPr/>
            </p:nvSpPr>
            <p:spPr bwMode="auto">
              <a:xfrm>
                <a:off x="3215" y="1758"/>
                <a:ext cx="215" cy="19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1" y="199"/>
                  </a:cxn>
                  <a:cxn ang="0">
                    <a:pos x="36" y="178"/>
                  </a:cxn>
                  <a:cxn ang="0">
                    <a:pos x="47" y="152"/>
                  </a:cxn>
                  <a:cxn ang="0">
                    <a:pos x="57" y="126"/>
                  </a:cxn>
                  <a:cxn ang="0">
                    <a:pos x="78" y="105"/>
                  </a:cxn>
                  <a:cxn ang="0">
                    <a:pos x="110" y="84"/>
                  </a:cxn>
                  <a:cxn ang="0">
                    <a:pos x="136" y="73"/>
                  </a:cxn>
                  <a:cxn ang="0">
                    <a:pos x="178" y="63"/>
                  </a:cxn>
                  <a:cxn ang="0">
                    <a:pos x="215" y="57"/>
                  </a:cxn>
                  <a:cxn ang="0">
                    <a:pos x="147" y="0"/>
                  </a:cxn>
                  <a:cxn ang="0">
                    <a:pos x="0" y="178"/>
                  </a:cxn>
                </a:cxnLst>
                <a:rect l="0" t="0" r="r" b="b"/>
                <a:pathLst>
                  <a:path w="215" h="199">
                    <a:moveTo>
                      <a:pt x="0" y="178"/>
                    </a:moveTo>
                    <a:lnTo>
                      <a:pt x="31" y="199"/>
                    </a:lnTo>
                    <a:lnTo>
                      <a:pt x="36" y="178"/>
                    </a:lnTo>
                    <a:lnTo>
                      <a:pt x="47" y="152"/>
                    </a:lnTo>
                    <a:lnTo>
                      <a:pt x="57" y="126"/>
                    </a:lnTo>
                    <a:lnTo>
                      <a:pt x="78" y="105"/>
                    </a:lnTo>
                    <a:lnTo>
                      <a:pt x="110" y="84"/>
                    </a:lnTo>
                    <a:lnTo>
                      <a:pt x="136" y="73"/>
                    </a:lnTo>
                    <a:lnTo>
                      <a:pt x="178" y="63"/>
                    </a:lnTo>
                    <a:lnTo>
                      <a:pt x="215" y="57"/>
                    </a:lnTo>
                    <a:lnTo>
                      <a:pt x="147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0" name="Line 102"/>
              <p:cNvSpPr>
                <a:spLocks noChangeShapeType="1"/>
              </p:cNvSpPr>
              <p:nvPr/>
            </p:nvSpPr>
            <p:spPr bwMode="auto">
              <a:xfrm>
                <a:off x="3236" y="1658"/>
                <a:ext cx="126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35431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258" y="1680"/>
              <a:ext cx="1350" cy="12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Kanban</a:t>
              </a:r>
              <a:endParaRPr lang="el-G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1635432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" y="2006"/>
              <a:ext cx="60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33" name="Picture 1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2" y="2656"/>
              <a:ext cx="95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5434" name="Group 106"/>
            <p:cNvGrpSpPr>
              <a:grpSpLocks/>
            </p:cNvGrpSpPr>
            <p:nvPr/>
          </p:nvGrpSpPr>
          <p:grpSpPr bwMode="auto">
            <a:xfrm rot="5344107">
              <a:off x="4613" y="2426"/>
              <a:ext cx="972" cy="754"/>
              <a:chOff x="4335" y="2528"/>
              <a:chExt cx="978" cy="652"/>
            </a:xfrm>
          </p:grpSpPr>
          <p:sp>
            <p:nvSpPr>
              <p:cNvPr id="1635435" name="Freeform 107"/>
              <p:cNvSpPr>
                <a:spLocks/>
              </p:cNvSpPr>
              <p:nvPr/>
            </p:nvSpPr>
            <p:spPr bwMode="auto">
              <a:xfrm>
                <a:off x="4976" y="2532"/>
                <a:ext cx="337" cy="232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247" y="0"/>
                  </a:cxn>
                  <a:cxn ang="0">
                    <a:pos x="29" y="93"/>
                  </a:cxn>
                  <a:cxn ang="0">
                    <a:pos x="0" y="129"/>
                  </a:cxn>
                  <a:cxn ang="0">
                    <a:pos x="47" y="232"/>
                  </a:cxn>
                  <a:cxn ang="0">
                    <a:pos x="90" y="229"/>
                  </a:cxn>
                  <a:cxn ang="0">
                    <a:pos x="305" y="132"/>
                  </a:cxn>
                  <a:cxn ang="0">
                    <a:pos x="337" y="103"/>
                  </a:cxn>
                  <a:cxn ang="0">
                    <a:pos x="290" y="0"/>
                  </a:cxn>
                </a:cxnLst>
                <a:rect l="0" t="0" r="r" b="b"/>
                <a:pathLst>
                  <a:path w="337" h="232">
                    <a:moveTo>
                      <a:pt x="290" y="0"/>
                    </a:moveTo>
                    <a:lnTo>
                      <a:pt x="247" y="0"/>
                    </a:lnTo>
                    <a:lnTo>
                      <a:pt x="29" y="93"/>
                    </a:lnTo>
                    <a:lnTo>
                      <a:pt x="0" y="129"/>
                    </a:lnTo>
                    <a:lnTo>
                      <a:pt x="47" y="232"/>
                    </a:lnTo>
                    <a:lnTo>
                      <a:pt x="90" y="229"/>
                    </a:lnTo>
                    <a:lnTo>
                      <a:pt x="305" y="132"/>
                    </a:lnTo>
                    <a:lnTo>
                      <a:pt x="337" y="103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6" name="Freeform 108"/>
              <p:cNvSpPr>
                <a:spLocks/>
              </p:cNvSpPr>
              <p:nvPr/>
            </p:nvSpPr>
            <p:spPr bwMode="auto">
              <a:xfrm>
                <a:off x="4998" y="2585"/>
                <a:ext cx="315" cy="179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0" y="126"/>
                  </a:cxn>
                  <a:cxn ang="0">
                    <a:pos x="25" y="179"/>
                  </a:cxn>
                  <a:cxn ang="0">
                    <a:pos x="68" y="176"/>
                  </a:cxn>
                  <a:cxn ang="0">
                    <a:pos x="283" y="79"/>
                  </a:cxn>
                  <a:cxn ang="0">
                    <a:pos x="315" y="50"/>
                  </a:cxn>
                  <a:cxn ang="0">
                    <a:pos x="290" y="0"/>
                  </a:cxn>
                </a:cxnLst>
                <a:rect l="0" t="0" r="r" b="b"/>
                <a:pathLst>
                  <a:path w="315" h="179">
                    <a:moveTo>
                      <a:pt x="290" y="0"/>
                    </a:moveTo>
                    <a:lnTo>
                      <a:pt x="0" y="126"/>
                    </a:lnTo>
                    <a:lnTo>
                      <a:pt x="25" y="179"/>
                    </a:lnTo>
                    <a:lnTo>
                      <a:pt x="68" y="176"/>
                    </a:lnTo>
                    <a:lnTo>
                      <a:pt x="283" y="79"/>
                    </a:lnTo>
                    <a:lnTo>
                      <a:pt x="315" y="5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7" name="Freeform 109"/>
              <p:cNvSpPr>
                <a:spLocks/>
              </p:cNvSpPr>
              <p:nvPr/>
            </p:nvSpPr>
            <p:spPr bwMode="auto">
              <a:xfrm>
                <a:off x="5051" y="2564"/>
                <a:ext cx="190" cy="16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" y="57"/>
                  </a:cxn>
                  <a:cxn ang="0">
                    <a:pos x="15" y="50"/>
                  </a:cxn>
                  <a:cxn ang="0">
                    <a:pos x="22" y="43"/>
                  </a:cxn>
                  <a:cxn ang="0">
                    <a:pos x="29" y="36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54" y="18"/>
                  </a:cxn>
                  <a:cxn ang="0">
                    <a:pos x="65" y="14"/>
                  </a:cxn>
                  <a:cxn ang="0">
                    <a:pos x="76" y="11"/>
                  </a:cxn>
                  <a:cxn ang="0">
                    <a:pos x="83" y="7"/>
                  </a:cxn>
                  <a:cxn ang="0">
                    <a:pos x="90" y="3"/>
                  </a:cxn>
                  <a:cxn ang="0">
                    <a:pos x="101" y="3"/>
                  </a:cxn>
                  <a:cxn ang="0">
                    <a:pos x="112" y="0"/>
                  </a:cxn>
                  <a:cxn ang="0">
                    <a:pos x="122" y="0"/>
                  </a:cxn>
                  <a:cxn ang="0">
                    <a:pos x="133" y="0"/>
                  </a:cxn>
                  <a:cxn ang="0">
                    <a:pos x="144" y="0"/>
                  </a:cxn>
                  <a:cxn ang="0">
                    <a:pos x="190" y="104"/>
                  </a:cxn>
                  <a:cxn ang="0">
                    <a:pos x="183" y="111"/>
                  </a:cxn>
                  <a:cxn ang="0">
                    <a:pos x="176" y="114"/>
                  </a:cxn>
                  <a:cxn ang="0">
                    <a:pos x="165" y="122"/>
                  </a:cxn>
                  <a:cxn ang="0">
                    <a:pos x="158" y="129"/>
                  </a:cxn>
                  <a:cxn ang="0">
                    <a:pos x="147" y="132"/>
                  </a:cxn>
                  <a:cxn ang="0">
                    <a:pos x="140" y="140"/>
                  </a:cxn>
                  <a:cxn ang="0">
                    <a:pos x="133" y="143"/>
                  </a:cxn>
                  <a:cxn ang="0">
                    <a:pos x="122" y="147"/>
                  </a:cxn>
                  <a:cxn ang="0">
                    <a:pos x="112" y="150"/>
                  </a:cxn>
                  <a:cxn ang="0">
                    <a:pos x="101" y="154"/>
                  </a:cxn>
                  <a:cxn ang="0">
                    <a:pos x="94" y="157"/>
                  </a:cxn>
                  <a:cxn ang="0">
                    <a:pos x="83" y="161"/>
                  </a:cxn>
                  <a:cxn ang="0">
                    <a:pos x="72" y="165"/>
                  </a:cxn>
                  <a:cxn ang="0">
                    <a:pos x="61" y="165"/>
                  </a:cxn>
                  <a:cxn ang="0">
                    <a:pos x="51" y="168"/>
                  </a:cxn>
                  <a:cxn ang="0">
                    <a:pos x="43" y="168"/>
                  </a:cxn>
                  <a:cxn ang="0">
                    <a:pos x="0" y="64"/>
                  </a:cxn>
                </a:cxnLst>
                <a:rect l="0" t="0" r="r" b="b"/>
                <a:pathLst>
                  <a:path w="190" h="168">
                    <a:moveTo>
                      <a:pt x="0" y="64"/>
                    </a:moveTo>
                    <a:lnTo>
                      <a:pt x="4" y="57"/>
                    </a:lnTo>
                    <a:lnTo>
                      <a:pt x="15" y="50"/>
                    </a:lnTo>
                    <a:lnTo>
                      <a:pt x="22" y="43"/>
                    </a:lnTo>
                    <a:lnTo>
                      <a:pt x="29" y="36"/>
                    </a:lnTo>
                    <a:lnTo>
                      <a:pt x="36" y="28"/>
                    </a:lnTo>
                    <a:lnTo>
                      <a:pt x="43" y="25"/>
                    </a:lnTo>
                    <a:lnTo>
                      <a:pt x="54" y="18"/>
                    </a:lnTo>
                    <a:lnTo>
                      <a:pt x="65" y="14"/>
                    </a:lnTo>
                    <a:lnTo>
                      <a:pt x="76" y="11"/>
                    </a:lnTo>
                    <a:lnTo>
                      <a:pt x="83" y="7"/>
                    </a:lnTo>
                    <a:lnTo>
                      <a:pt x="90" y="3"/>
                    </a:lnTo>
                    <a:lnTo>
                      <a:pt x="101" y="3"/>
                    </a:lnTo>
                    <a:lnTo>
                      <a:pt x="112" y="0"/>
                    </a:lnTo>
                    <a:lnTo>
                      <a:pt x="122" y="0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90" y="104"/>
                    </a:lnTo>
                    <a:lnTo>
                      <a:pt x="183" y="111"/>
                    </a:lnTo>
                    <a:lnTo>
                      <a:pt x="176" y="114"/>
                    </a:lnTo>
                    <a:lnTo>
                      <a:pt x="165" y="122"/>
                    </a:lnTo>
                    <a:lnTo>
                      <a:pt x="158" y="129"/>
                    </a:lnTo>
                    <a:lnTo>
                      <a:pt x="147" y="132"/>
                    </a:lnTo>
                    <a:lnTo>
                      <a:pt x="140" y="140"/>
                    </a:lnTo>
                    <a:lnTo>
                      <a:pt x="133" y="143"/>
                    </a:lnTo>
                    <a:lnTo>
                      <a:pt x="122" y="147"/>
                    </a:lnTo>
                    <a:lnTo>
                      <a:pt x="112" y="150"/>
                    </a:lnTo>
                    <a:lnTo>
                      <a:pt x="101" y="154"/>
                    </a:lnTo>
                    <a:lnTo>
                      <a:pt x="94" y="157"/>
                    </a:lnTo>
                    <a:lnTo>
                      <a:pt x="83" y="161"/>
                    </a:lnTo>
                    <a:lnTo>
                      <a:pt x="72" y="165"/>
                    </a:lnTo>
                    <a:lnTo>
                      <a:pt x="61" y="165"/>
                    </a:lnTo>
                    <a:lnTo>
                      <a:pt x="51" y="168"/>
                    </a:lnTo>
                    <a:lnTo>
                      <a:pt x="43" y="16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8" name="Freeform 110"/>
              <p:cNvSpPr>
                <a:spLocks/>
              </p:cNvSpPr>
              <p:nvPr/>
            </p:nvSpPr>
            <p:spPr bwMode="auto">
              <a:xfrm>
                <a:off x="5195" y="2528"/>
                <a:ext cx="114" cy="143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57" y="4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5" y="4"/>
                  </a:cxn>
                  <a:cxn ang="0">
                    <a:pos x="18" y="11"/>
                  </a:cxn>
                  <a:cxn ang="0">
                    <a:pos x="11" y="14"/>
                  </a:cxn>
                  <a:cxn ang="0">
                    <a:pos x="3" y="25"/>
                  </a:cxn>
                  <a:cxn ang="0">
                    <a:pos x="0" y="36"/>
                  </a:cxn>
                  <a:cxn ang="0">
                    <a:pos x="43" y="140"/>
                  </a:cxn>
                  <a:cxn ang="0">
                    <a:pos x="54" y="143"/>
                  </a:cxn>
                  <a:cxn ang="0">
                    <a:pos x="64" y="143"/>
                  </a:cxn>
                  <a:cxn ang="0">
                    <a:pos x="75" y="140"/>
                  </a:cxn>
                  <a:cxn ang="0">
                    <a:pos x="86" y="136"/>
                  </a:cxn>
                  <a:cxn ang="0">
                    <a:pos x="97" y="133"/>
                  </a:cxn>
                  <a:cxn ang="0">
                    <a:pos x="104" y="125"/>
                  </a:cxn>
                  <a:cxn ang="0">
                    <a:pos x="111" y="118"/>
                  </a:cxn>
                  <a:cxn ang="0">
                    <a:pos x="114" y="107"/>
                  </a:cxn>
                  <a:cxn ang="0">
                    <a:pos x="71" y="7"/>
                  </a:cxn>
                </a:cxnLst>
                <a:rect l="0" t="0" r="r" b="b"/>
                <a:pathLst>
                  <a:path w="114" h="143">
                    <a:moveTo>
                      <a:pt x="71" y="7"/>
                    </a:moveTo>
                    <a:lnTo>
                      <a:pt x="57" y="4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5" y="4"/>
                    </a:lnTo>
                    <a:lnTo>
                      <a:pt x="18" y="11"/>
                    </a:lnTo>
                    <a:lnTo>
                      <a:pt x="11" y="14"/>
                    </a:lnTo>
                    <a:lnTo>
                      <a:pt x="3" y="25"/>
                    </a:lnTo>
                    <a:lnTo>
                      <a:pt x="0" y="36"/>
                    </a:lnTo>
                    <a:lnTo>
                      <a:pt x="43" y="140"/>
                    </a:lnTo>
                    <a:lnTo>
                      <a:pt x="54" y="143"/>
                    </a:lnTo>
                    <a:lnTo>
                      <a:pt x="64" y="143"/>
                    </a:lnTo>
                    <a:lnTo>
                      <a:pt x="75" y="140"/>
                    </a:lnTo>
                    <a:lnTo>
                      <a:pt x="86" y="136"/>
                    </a:lnTo>
                    <a:lnTo>
                      <a:pt x="97" y="133"/>
                    </a:lnTo>
                    <a:lnTo>
                      <a:pt x="104" y="125"/>
                    </a:lnTo>
                    <a:lnTo>
                      <a:pt x="111" y="118"/>
                    </a:lnTo>
                    <a:lnTo>
                      <a:pt x="114" y="107"/>
                    </a:lnTo>
                    <a:lnTo>
                      <a:pt x="71" y="7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9" name="Freeform 111"/>
              <p:cNvSpPr>
                <a:spLocks/>
              </p:cNvSpPr>
              <p:nvPr/>
            </p:nvSpPr>
            <p:spPr bwMode="auto">
              <a:xfrm>
                <a:off x="4980" y="2625"/>
                <a:ext cx="114" cy="139"/>
              </a:xfrm>
              <a:custGeom>
                <a:avLst/>
                <a:gdLst/>
                <a:ahLst/>
                <a:cxnLst>
                  <a:cxn ang="0">
                    <a:pos x="71" y="3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3" y="21"/>
                  </a:cxn>
                  <a:cxn ang="0">
                    <a:pos x="0" y="36"/>
                  </a:cxn>
                  <a:cxn ang="0">
                    <a:pos x="43" y="139"/>
                  </a:cxn>
                  <a:cxn ang="0">
                    <a:pos x="54" y="139"/>
                  </a:cxn>
                  <a:cxn ang="0">
                    <a:pos x="64" y="139"/>
                  </a:cxn>
                  <a:cxn ang="0">
                    <a:pos x="75" y="139"/>
                  </a:cxn>
                  <a:cxn ang="0">
                    <a:pos x="86" y="136"/>
                  </a:cxn>
                  <a:cxn ang="0">
                    <a:pos x="97" y="129"/>
                  </a:cxn>
                  <a:cxn ang="0">
                    <a:pos x="104" y="125"/>
                  </a:cxn>
                  <a:cxn ang="0">
                    <a:pos x="111" y="114"/>
                  </a:cxn>
                  <a:cxn ang="0">
                    <a:pos x="114" y="107"/>
                  </a:cxn>
                  <a:cxn ang="0">
                    <a:pos x="71" y="3"/>
                  </a:cxn>
                </a:cxnLst>
                <a:rect l="0" t="0" r="r" b="b"/>
                <a:pathLst>
                  <a:path w="114" h="139">
                    <a:moveTo>
                      <a:pt x="71" y="3"/>
                    </a:move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7"/>
                    </a:lnTo>
                    <a:lnTo>
                      <a:pt x="11" y="10"/>
                    </a:lnTo>
                    <a:lnTo>
                      <a:pt x="3" y="21"/>
                    </a:lnTo>
                    <a:lnTo>
                      <a:pt x="0" y="36"/>
                    </a:lnTo>
                    <a:lnTo>
                      <a:pt x="43" y="139"/>
                    </a:lnTo>
                    <a:lnTo>
                      <a:pt x="54" y="139"/>
                    </a:lnTo>
                    <a:lnTo>
                      <a:pt x="64" y="139"/>
                    </a:lnTo>
                    <a:lnTo>
                      <a:pt x="75" y="139"/>
                    </a:lnTo>
                    <a:lnTo>
                      <a:pt x="86" y="136"/>
                    </a:lnTo>
                    <a:lnTo>
                      <a:pt x="97" y="129"/>
                    </a:lnTo>
                    <a:lnTo>
                      <a:pt x="104" y="125"/>
                    </a:lnTo>
                    <a:lnTo>
                      <a:pt x="111" y="114"/>
                    </a:lnTo>
                    <a:lnTo>
                      <a:pt x="114" y="107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0" name="Line 112"/>
              <p:cNvSpPr>
                <a:spLocks noChangeShapeType="1"/>
              </p:cNvSpPr>
              <p:nvPr/>
            </p:nvSpPr>
            <p:spPr bwMode="auto">
              <a:xfrm>
                <a:off x="5051" y="2628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1" name="Line 113"/>
              <p:cNvSpPr>
                <a:spLocks noChangeShapeType="1"/>
              </p:cNvSpPr>
              <p:nvPr/>
            </p:nvSpPr>
            <p:spPr bwMode="auto">
              <a:xfrm>
                <a:off x="5195" y="2564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2" name="Freeform 114"/>
              <p:cNvSpPr>
                <a:spLocks/>
              </p:cNvSpPr>
              <p:nvPr/>
            </p:nvSpPr>
            <p:spPr bwMode="auto">
              <a:xfrm>
                <a:off x="4335" y="2532"/>
                <a:ext cx="287" cy="315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161" y="17"/>
                  </a:cxn>
                  <a:cxn ang="0">
                    <a:pos x="11" y="204"/>
                  </a:cxn>
                  <a:cxn ang="0">
                    <a:pos x="0" y="247"/>
                  </a:cxn>
                  <a:cxn ang="0">
                    <a:pos x="90" y="315"/>
                  </a:cxn>
                  <a:cxn ang="0">
                    <a:pos x="287" y="71"/>
                  </a:cxn>
                  <a:cxn ang="0">
                    <a:pos x="201" y="0"/>
                  </a:cxn>
                </a:cxnLst>
                <a:rect l="0" t="0" r="r" b="b"/>
                <a:pathLst>
                  <a:path w="287" h="315">
                    <a:moveTo>
                      <a:pt x="201" y="0"/>
                    </a:moveTo>
                    <a:lnTo>
                      <a:pt x="161" y="17"/>
                    </a:lnTo>
                    <a:lnTo>
                      <a:pt x="11" y="204"/>
                    </a:lnTo>
                    <a:lnTo>
                      <a:pt x="0" y="247"/>
                    </a:lnTo>
                    <a:lnTo>
                      <a:pt x="90" y="315"/>
                    </a:lnTo>
                    <a:lnTo>
                      <a:pt x="287" y="7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3" name="Freeform 115"/>
              <p:cNvSpPr>
                <a:spLocks/>
              </p:cNvSpPr>
              <p:nvPr/>
            </p:nvSpPr>
            <p:spPr bwMode="auto">
              <a:xfrm>
                <a:off x="4385" y="2592"/>
                <a:ext cx="186" cy="194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7" y="104"/>
                  </a:cxn>
                  <a:cxn ang="0">
                    <a:pos x="14" y="86"/>
                  </a:cxn>
                  <a:cxn ang="0">
                    <a:pos x="25" y="69"/>
                  </a:cxn>
                  <a:cxn ang="0">
                    <a:pos x="36" y="51"/>
                  </a:cxn>
                  <a:cxn ang="0">
                    <a:pos x="43" y="43"/>
                  </a:cxn>
                  <a:cxn ang="0">
                    <a:pos x="50" y="36"/>
                  </a:cxn>
                  <a:cxn ang="0">
                    <a:pos x="57" y="29"/>
                  </a:cxn>
                  <a:cxn ang="0">
                    <a:pos x="65" y="22"/>
                  </a:cxn>
                  <a:cxn ang="0">
                    <a:pos x="72" y="18"/>
                  </a:cxn>
                  <a:cxn ang="0">
                    <a:pos x="79" y="11"/>
                  </a:cxn>
                  <a:cxn ang="0">
                    <a:pos x="90" y="8"/>
                  </a:cxn>
                  <a:cxn ang="0">
                    <a:pos x="100" y="0"/>
                  </a:cxn>
                  <a:cxn ang="0">
                    <a:pos x="186" y="72"/>
                  </a:cxn>
                  <a:cxn ang="0">
                    <a:pos x="90" y="194"/>
                  </a:cxn>
                  <a:cxn ang="0">
                    <a:pos x="0" y="126"/>
                  </a:cxn>
                </a:cxnLst>
                <a:rect l="0" t="0" r="r" b="b"/>
                <a:pathLst>
                  <a:path w="186" h="194">
                    <a:moveTo>
                      <a:pt x="0" y="126"/>
                    </a:moveTo>
                    <a:lnTo>
                      <a:pt x="7" y="104"/>
                    </a:lnTo>
                    <a:lnTo>
                      <a:pt x="14" y="86"/>
                    </a:lnTo>
                    <a:lnTo>
                      <a:pt x="25" y="69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50" y="36"/>
                    </a:lnTo>
                    <a:lnTo>
                      <a:pt x="57" y="29"/>
                    </a:lnTo>
                    <a:lnTo>
                      <a:pt x="65" y="22"/>
                    </a:lnTo>
                    <a:lnTo>
                      <a:pt x="72" y="18"/>
                    </a:lnTo>
                    <a:lnTo>
                      <a:pt x="79" y="11"/>
                    </a:lnTo>
                    <a:lnTo>
                      <a:pt x="90" y="8"/>
                    </a:lnTo>
                    <a:lnTo>
                      <a:pt x="100" y="0"/>
                    </a:lnTo>
                    <a:lnTo>
                      <a:pt x="186" y="72"/>
                    </a:lnTo>
                    <a:lnTo>
                      <a:pt x="90" y="194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4" name="Freeform 116"/>
              <p:cNvSpPr>
                <a:spLocks/>
              </p:cNvSpPr>
              <p:nvPr/>
            </p:nvSpPr>
            <p:spPr bwMode="auto">
              <a:xfrm>
                <a:off x="4471" y="2664"/>
                <a:ext cx="591" cy="516"/>
              </a:xfrm>
              <a:custGeom>
                <a:avLst/>
                <a:gdLst/>
                <a:ahLst/>
                <a:cxnLst>
                  <a:cxn ang="0">
                    <a:pos x="491" y="516"/>
                  </a:cxn>
                  <a:cxn ang="0">
                    <a:pos x="516" y="512"/>
                  </a:cxn>
                  <a:cxn ang="0">
                    <a:pos x="591" y="423"/>
                  </a:cxn>
                  <a:cxn ang="0">
                    <a:pos x="591" y="394"/>
                  </a:cxn>
                  <a:cxn ang="0">
                    <a:pos x="100" y="0"/>
                  </a:cxn>
                  <a:cxn ang="0">
                    <a:pos x="0" y="122"/>
                  </a:cxn>
                  <a:cxn ang="0">
                    <a:pos x="491" y="516"/>
                  </a:cxn>
                </a:cxnLst>
                <a:rect l="0" t="0" r="r" b="b"/>
                <a:pathLst>
                  <a:path w="591" h="516">
                    <a:moveTo>
                      <a:pt x="491" y="516"/>
                    </a:moveTo>
                    <a:lnTo>
                      <a:pt x="516" y="512"/>
                    </a:lnTo>
                    <a:lnTo>
                      <a:pt x="591" y="423"/>
                    </a:lnTo>
                    <a:lnTo>
                      <a:pt x="591" y="394"/>
                    </a:lnTo>
                    <a:lnTo>
                      <a:pt x="100" y="0"/>
                    </a:lnTo>
                    <a:lnTo>
                      <a:pt x="0" y="122"/>
                    </a:lnTo>
                    <a:lnTo>
                      <a:pt x="491" y="51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5" name="Freeform 117"/>
              <p:cNvSpPr>
                <a:spLocks/>
              </p:cNvSpPr>
              <p:nvPr/>
            </p:nvSpPr>
            <p:spPr bwMode="auto">
              <a:xfrm>
                <a:off x="4475" y="2671"/>
                <a:ext cx="584" cy="509"/>
              </a:xfrm>
              <a:custGeom>
                <a:avLst/>
                <a:gdLst/>
                <a:ahLst/>
                <a:cxnLst>
                  <a:cxn ang="0">
                    <a:pos x="487" y="509"/>
                  </a:cxn>
                  <a:cxn ang="0">
                    <a:pos x="494" y="509"/>
                  </a:cxn>
                  <a:cxn ang="0">
                    <a:pos x="498" y="509"/>
                  </a:cxn>
                  <a:cxn ang="0">
                    <a:pos x="505" y="505"/>
                  </a:cxn>
                  <a:cxn ang="0">
                    <a:pos x="516" y="505"/>
                  </a:cxn>
                  <a:cxn ang="0">
                    <a:pos x="523" y="495"/>
                  </a:cxn>
                  <a:cxn ang="0">
                    <a:pos x="530" y="491"/>
                  </a:cxn>
                  <a:cxn ang="0">
                    <a:pos x="533" y="484"/>
                  </a:cxn>
                  <a:cxn ang="0">
                    <a:pos x="541" y="477"/>
                  </a:cxn>
                  <a:cxn ang="0">
                    <a:pos x="544" y="470"/>
                  </a:cxn>
                  <a:cxn ang="0">
                    <a:pos x="555" y="459"/>
                  </a:cxn>
                  <a:cxn ang="0">
                    <a:pos x="566" y="441"/>
                  </a:cxn>
                  <a:cxn ang="0">
                    <a:pos x="584" y="419"/>
                  </a:cxn>
                  <a:cxn ang="0">
                    <a:pos x="584" y="416"/>
                  </a:cxn>
                  <a:cxn ang="0">
                    <a:pos x="584" y="412"/>
                  </a:cxn>
                  <a:cxn ang="0">
                    <a:pos x="584" y="405"/>
                  </a:cxn>
                  <a:cxn ang="0">
                    <a:pos x="580" y="391"/>
                  </a:cxn>
                  <a:cxn ang="0">
                    <a:pos x="551" y="369"/>
                  </a:cxn>
                  <a:cxn ang="0">
                    <a:pos x="530" y="351"/>
                  </a:cxn>
                  <a:cxn ang="0">
                    <a:pos x="508" y="333"/>
                  </a:cxn>
                  <a:cxn ang="0">
                    <a:pos x="491" y="319"/>
                  </a:cxn>
                  <a:cxn ang="0">
                    <a:pos x="473" y="305"/>
                  </a:cxn>
                  <a:cxn ang="0">
                    <a:pos x="455" y="290"/>
                  </a:cxn>
                  <a:cxn ang="0">
                    <a:pos x="437" y="276"/>
                  </a:cxn>
                  <a:cxn ang="0">
                    <a:pos x="419" y="262"/>
                  </a:cxn>
                  <a:cxn ang="0">
                    <a:pos x="394" y="244"/>
                  </a:cxn>
                  <a:cxn ang="0">
                    <a:pos x="369" y="222"/>
                  </a:cxn>
                  <a:cxn ang="0">
                    <a:pos x="340" y="201"/>
                  </a:cxn>
                  <a:cxn ang="0">
                    <a:pos x="304" y="172"/>
                  </a:cxn>
                  <a:cxn ang="0">
                    <a:pos x="261" y="136"/>
                  </a:cxn>
                  <a:cxn ang="0">
                    <a:pos x="215" y="101"/>
                  </a:cxn>
                  <a:cxn ang="0">
                    <a:pos x="157" y="50"/>
                  </a:cxn>
                  <a:cxn ang="0">
                    <a:pos x="89" y="0"/>
                  </a:cxn>
                  <a:cxn ang="0">
                    <a:pos x="79" y="11"/>
                  </a:cxn>
                  <a:cxn ang="0">
                    <a:pos x="71" y="18"/>
                  </a:cxn>
                  <a:cxn ang="0">
                    <a:pos x="68" y="25"/>
                  </a:cxn>
                  <a:cxn ang="0">
                    <a:pos x="61" y="36"/>
                  </a:cxn>
                  <a:cxn ang="0">
                    <a:pos x="50" y="47"/>
                  </a:cxn>
                  <a:cxn ang="0">
                    <a:pos x="39" y="61"/>
                  </a:cxn>
                  <a:cxn ang="0">
                    <a:pos x="21" y="83"/>
                  </a:cxn>
                  <a:cxn ang="0">
                    <a:pos x="0" y="111"/>
                  </a:cxn>
                  <a:cxn ang="0">
                    <a:pos x="28" y="136"/>
                  </a:cxn>
                  <a:cxn ang="0">
                    <a:pos x="50" y="154"/>
                  </a:cxn>
                  <a:cxn ang="0">
                    <a:pos x="71" y="172"/>
                  </a:cxn>
                  <a:cxn ang="0">
                    <a:pos x="89" y="187"/>
                  </a:cxn>
                  <a:cxn ang="0">
                    <a:pos x="107" y="201"/>
                  </a:cxn>
                  <a:cxn ang="0">
                    <a:pos x="125" y="215"/>
                  </a:cxn>
                  <a:cxn ang="0">
                    <a:pos x="143" y="226"/>
                  </a:cxn>
                  <a:cxn ang="0">
                    <a:pos x="161" y="244"/>
                  </a:cxn>
                  <a:cxn ang="0">
                    <a:pos x="186" y="262"/>
                  </a:cxn>
                  <a:cxn ang="0">
                    <a:pos x="211" y="283"/>
                  </a:cxn>
                  <a:cxn ang="0">
                    <a:pos x="240" y="308"/>
                  </a:cxn>
                  <a:cxn ang="0">
                    <a:pos x="276" y="337"/>
                  </a:cxn>
                  <a:cxn ang="0">
                    <a:pos x="315" y="369"/>
                  </a:cxn>
                  <a:cxn ang="0">
                    <a:pos x="365" y="409"/>
                  </a:cxn>
                  <a:cxn ang="0">
                    <a:pos x="422" y="455"/>
                  </a:cxn>
                  <a:cxn ang="0">
                    <a:pos x="487" y="509"/>
                  </a:cxn>
                </a:cxnLst>
                <a:rect l="0" t="0" r="r" b="b"/>
                <a:pathLst>
                  <a:path w="584" h="509">
                    <a:moveTo>
                      <a:pt x="487" y="509"/>
                    </a:moveTo>
                    <a:lnTo>
                      <a:pt x="494" y="509"/>
                    </a:lnTo>
                    <a:lnTo>
                      <a:pt x="498" y="509"/>
                    </a:lnTo>
                    <a:lnTo>
                      <a:pt x="505" y="505"/>
                    </a:lnTo>
                    <a:lnTo>
                      <a:pt x="516" y="505"/>
                    </a:lnTo>
                    <a:lnTo>
                      <a:pt x="523" y="495"/>
                    </a:lnTo>
                    <a:lnTo>
                      <a:pt x="530" y="491"/>
                    </a:lnTo>
                    <a:lnTo>
                      <a:pt x="533" y="484"/>
                    </a:lnTo>
                    <a:lnTo>
                      <a:pt x="541" y="477"/>
                    </a:lnTo>
                    <a:lnTo>
                      <a:pt x="544" y="470"/>
                    </a:lnTo>
                    <a:lnTo>
                      <a:pt x="555" y="459"/>
                    </a:lnTo>
                    <a:lnTo>
                      <a:pt x="566" y="441"/>
                    </a:lnTo>
                    <a:lnTo>
                      <a:pt x="584" y="419"/>
                    </a:lnTo>
                    <a:lnTo>
                      <a:pt x="584" y="416"/>
                    </a:lnTo>
                    <a:lnTo>
                      <a:pt x="584" y="412"/>
                    </a:lnTo>
                    <a:lnTo>
                      <a:pt x="584" y="405"/>
                    </a:lnTo>
                    <a:lnTo>
                      <a:pt x="580" y="391"/>
                    </a:lnTo>
                    <a:lnTo>
                      <a:pt x="551" y="369"/>
                    </a:lnTo>
                    <a:lnTo>
                      <a:pt x="530" y="351"/>
                    </a:lnTo>
                    <a:lnTo>
                      <a:pt x="508" y="333"/>
                    </a:lnTo>
                    <a:lnTo>
                      <a:pt x="491" y="319"/>
                    </a:lnTo>
                    <a:lnTo>
                      <a:pt x="473" y="305"/>
                    </a:lnTo>
                    <a:lnTo>
                      <a:pt x="455" y="290"/>
                    </a:lnTo>
                    <a:lnTo>
                      <a:pt x="437" y="276"/>
                    </a:lnTo>
                    <a:lnTo>
                      <a:pt x="419" y="262"/>
                    </a:lnTo>
                    <a:lnTo>
                      <a:pt x="394" y="244"/>
                    </a:lnTo>
                    <a:lnTo>
                      <a:pt x="369" y="222"/>
                    </a:lnTo>
                    <a:lnTo>
                      <a:pt x="340" y="201"/>
                    </a:lnTo>
                    <a:lnTo>
                      <a:pt x="304" y="172"/>
                    </a:lnTo>
                    <a:lnTo>
                      <a:pt x="261" y="136"/>
                    </a:lnTo>
                    <a:lnTo>
                      <a:pt x="215" y="101"/>
                    </a:lnTo>
                    <a:lnTo>
                      <a:pt x="157" y="50"/>
                    </a:lnTo>
                    <a:lnTo>
                      <a:pt x="89" y="0"/>
                    </a:lnTo>
                    <a:lnTo>
                      <a:pt x="79" y="11"/>
                    </a:lnTo>
                    <a:lnTo>
                      <a:pt x="71" y="18"/>
                    </a:lnTo>
                    <a:lnTo>
                      <a:pt x="68" y="25"/>
                    </a:lnTo>
                    <a:lnTo>
                      <a:pt x="61" y="36"/>
                    </a:lnTo>
                    <a:lnTo>
                      <a:pt x="50" y="47"/>
                    </a:lnTo>
                    <a:lnTo>
                      <a:pt x="39" y="61"/>
                    </a:lnTo>
                    <a:lnTo>
                      <a:pt x="21" y="83"/>
                    </a:lnTo>
                    <a:lnTo>
                      <a:pt x="0" y="111"/>
                    </a:lnTo>
                    <a:lnTo>
                      <a:pt x="28" y="136"/>
                    </a:lnTo>
                    <a:lnTo>
                      <a:pt x="50" y="154"/>
                    </a:lnTo>
                    <a:lnTo>
                      <a:pt x="71" y="172"/>
                    </a:lnTo>
                    <a:lnTo>
                      <a:pt x="89" y="187"/>
                    </a:lnTo>
                    <a:lnTo>
                      <a:pt x="107" y="201"/>
                    </a:lnTo>
                    <a:lnTo>
                      <a:pt x="125" y="215"/>
                    </a:lnTo>
                    <a:lnTo>
                      <a:pt x="143" y="226"/>
                    </a:lnTo>
                    <a:lnTo>
                      <a:pt x="161" y="244"/>
                    </a:lnTo>
                    <a:lnTo>
                      <a:pt x="186" y="262"/>
                    </a:lnTo>
                    <a:lnTo>
                      <a:pt x="211" y="283"/>
                    </a:lnTo>
                    <a:lnTo>
                      <a:pt x="240" y="308"/>
                    </a:lnTo>
                    <a:lnTo>
                      <a:pt x="276" y="337"/>
                    </a:lnTo>
                    <a:lnTo>
                      <a:pt x="315" y="369"/>
                    </a:lnTo>
                    <a:lnTo>
                      <a:pt x="365" y="409"/>
                    </a:lnTo>
                    <a:lnTo>
                      <a:pt x="422" y="455"/>
                    </a:lnTo>
                    <a:lnTo>
                      <a:pt x="487" y="509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6" name="Freeform 118"/>
              <p:cNvSpPr>
                <a:spLocks/>
              </p:cNvSpPr>
              <p:nvPr/>
            </p:nvSpPr>
            <p:spPr bwMode="auto">
              <a:xfrm>
                <a:off x="4475" y="2675"/>
                <a:ext cx="580" cy="501"/>
              </a:xfrm>
              <a:custGeom>
                <a:avLst/>
                <a:gdLst/>
                <a:ahLst/>
                <a:cxnLst>
                  <a:cxn ang="0">
                    <a:pos x="491" y="501"/>
                  </a:cxn>
                  <a:cxn ang="0">
                    <a:pos x="498" y="501"/>
                  </a:cxn>
                  <a:cxn ang="0">
                    <a:pos x="501" y="501"/>
                  </a:cxn>
                  <a:cxn ang="0">
                    <a:pos x="505" y="501"/>
                  </a:cxn>
                  <a:cxn ang="0">
                    <a:pos x="516" y="498"/>
                  </a:cxn>
                  <a:cxn ang="0">
                    <a:pos x="523" y="491"/>
                  </a:cxn>
                  <a:cxn ang="0">
                    <a:pos x="530" y="484"/>
                  </a:cxn>
                  <a:cxn ang="0">
                    <a:pos x="533" y="480"/>
                  </a:cxn>
                  <a:cxn ang="0">
                    <a:pos x="537" y="473"/>
                  </a:cxn>
                  <a:cxn ang="0">
                    <a:pos x="544" y="466"/>
                  </a:cxn>
                  <a:cxn ang="0">
                    <a:pos x="551" y="455"/>
                  </a:cxn>
                  <a:cxn ang="0">
                    <a:pos x="562" y="441"/>
                  </a:cxn>
                  <a:cxn ang="0">
                    <a:pos x="580" y="423"/>
                  </a:cxn>
                  <a:cxn ang="0">
                    <a:pos x="580" y="419"/>
                  </a:cxn>
                  <a:cxn ang="0">
                    <a:pos x="580" y="412"/>
                  </a:cxn>
                  <a:cxn ang="0">
                    <a:pos x="576" y="408"/>
                  </a:cxn>
                  <a:cxn ang="0">
                    <a:pos x="576" y="394"/>
                  </a:cxn>
                  <a:cxn ang="0">
                    <a:pos x="548" y="372"/>
                  </a:cxn>
                  <a:cxn ang="0">
                    <a:pos x="523" y="355"/>
                  </a:cxn>
                  <a:cxn ang="0">
                    <a:pos x="501" y="337"/>
                  </a:cxn>
                  <a:cxn ang="0">
                    <a:pos x="483" y="322"/>
                  </a:cxn>
                  <a:cxn ang="0">
                    <a:pos x="465" y="308"/>
                  </a:cxn>
                  <a:cxn ang="0">
                    <a:pos x="448" y="294"/>
                  </a:cxn>
                  <a:cxn ang="0">
                    <a:pos x="433" y="279"/>
                  </a:cxn>
                  <a:cxn ang="0">
                    <a:pos x="412" y="265"/>
                  </a:cxn>
                  <a:cxn ang="0">
                    <a:pos x="390" y="247"/>
                  </a:cxn>
                  <a:cxn ang="0">
                    <a:pos x="365" y="226"/>
                  </a:cxn>
                  <a:cxn ang="0">
                    <a:pos x="336" y="200"/>
                  </a:cxn>
                  <a:cxn ang="0">
                    <a:pos x="301" y="172"/>
                  </a:cxn>
                  <a:cxn ang="0">
                    <a:pos x="258" y="140"/>
                  </a:cxn>
                  <a:cxn ang="0">
                    <a:pos x="211" y="100"/>
                  </a:cxn>
                  <a:cxn ang="0">
                    <a:pos x="154" y="54"/>
                  </a:cxn>
                  <a:cxn ang="0">
                    <a:pos x="86" y="0"/>
                  </a:cxn>
                  <a:cxn ang="0">
                    <a:pos x="75" y="11"/>
                  </a:cxn>
                  <a:cxn ang="0">
                    <a:pos x="71" y="21"/>
                  </a:cxn>
                  <a:cxn ang="0">
                    <a:pos x="64" y="29"/>
                  </a:cxn>
                  <a:cxn ang="0">
                    <a:pos x="57" y="36"/>
                  </a:cxn>
                  <a:cxn ang="0">
                    <a:pos x="50" y="46"/>
                  </a:cxn>
                  <a:cxn ang="0">
                    <a:pos x="39" y="57"/>
                  </a:cxn>
                  <a:cxn ang="0">
                    <a:pos x="21" y="79"/>
                  </a:cxn>
                  <a:cxn ang="0">
                    <a:pos x="0" y="107"/>
                  </a:cxn>
                  <a:cxn ang="0">
                    <a:pos x="28" y="129"/>
                  </a:cxn>
                  <a:cxn ang="0">
                    <a:pos x="53" y="150"/>
                  </a:cxn>
                  <a:cxn ang="0">
                    <a:pos x="75" y="165"/>
                  </a:cxn>
                  <a:cxn ang="0">
                    <a:pos x="93" y="179"/>
                  </a:cxn>
                  <a:cxn ang="0">
                    <a:pos x="107" y="197"/>
                  </a:cxn>
                  <a:cxn ang="0">
                    <a:pos x="125" y="208"/>
                  </a:cxn>
                  <a:cxn ang="0">
                    <a:pos x="143" y="222"/>
                  </a:cxn>
                  <a:cxn ang="0">
                    <a:pos x="165" y="240"/>
                  </a:cxn>
                  <a:cxn ang="0">
                    <a:pos x="186" y="258"/>
                  </a:cxn>
                  <a:cxn ang="0">
                    <a:pos x="211" y="276"/>
                  </a:cxn>
                  <a:cxn ang="0">
                    <a:pos x="240" y="301"/>
                  </a:cxn>
                  <a:cxn ang="0">
                    <a:pos x="276" y="329"/>
                  </a:cxn>
                  <a:cxn ang="0">
                    <a:pos x="319" y="362"/>
                  </a:cxn>
                  <a:cxn ang="0">
                    <a:pos x="365" y="401"/>
                  </a:cxn>
                  <a:cxn ang="0">
                    <a:pos x="422" y="448"/>
                  </a:cxn>
                  <a:cxn ang="0">
                    <a:pos x="491" y="501"/>
                  </a:cxn>
                </a:cxnLst>
                <a:rect l="0" t="0" r="r" b="b"/>
                <a:pathLst>
                  <a:path w="580" h="501">
                    <a:moveTo>
                      <a:pt x="491" y="501"/>
                    </a:moveTo>
                    <a:lnTo>
                      <a:pt x="498" y="501"/>
                    </a:lnTo>
                    <a:lnTo>
                      <a:pt x="501" y="501"/>
                    </a:lnTo>
                    <a:lnTo>
                      <a:pt x="505" y="501"/>
                    </a:lnTo>
                    <a:lnTo>
                      <a:pt x="516" y="498"/>
                    </a:lnTo>
                    <a:lnTo>
                      <a:pt x="523" y="491"/>
                    </a:lnTo>
                    <a:lnTo>
                      <a:pt x="530" y="484"/>
                    </a:lnTo>
                    <a:lnTo>
                      <a:pt x="533" y="480"/>
                    </a:lnTo>
                    <a:lnTo>
                      <a:pt x="537" y="473"/>
                    </a:lnTo>
                    <a:lnTo>
                      <a:pt x="544" y="466"/>
                    </a:lnTo>
                    <a:lnTo>
                      <a:pt x="551" y="455"/>
                    </a:lnTo>
                    <a:lnTo>
                      <a:pt x="562" y="441"/>
                    </a:lnTo>
                    <a:lnTo>
                      <a:pt x="580" y="423"/>
                    </a:lnTo>
                    <a:lnTo>
                      <a:pt x="580" y="419"/>
                    </a:lnTo>
                    <a:lnTo>
                      <a:pt x="580" y="412"/>
                    </a:lnTo>
                    <a:lnTo>
                      <a:pt x="576" y="408"/>
                    </a:lnTo>
                    <a:lnTo>
                      <a:pt x="576" y="394"/>
                    </a:lnTo>
                    <a:lnTo>
                      <a:pt x="548" y="372"/>
                    </a:lnTo>
                    <a:lnTo>
                      <a:pt x="523" y="355"/>
                    </a:lnTo>
                    <a:lnTo>
                      <a:pt x="501" y="337"/>
                    </a:lnTo>
                    <a:lnTo>
                      <a:pt x="483" y="322"/>
                    </a:lnTo>
                    <a:lnTo>
                      <a:pt x="465" y="308"/>
                    </a:lnTo>
                    <a:lnTo>
                      <a:pt x="448" y="294"/>
                    </a:lnTo>
                    <a:lnTo>
                      <a:pt x="433" y="279"/>
                    </a:lnTo>
                    <a:lnTo>
                      <a:pt x="412" y="265"/>
                    </a:lnTo>
                    <a:lnTo>
                      <a:pt x="390" y="247"/>
                    </a:lnTo>
                    <a:lnTo>
                      <a:pt x="365" y="226"/>
                    </a:lnTo>
                    <a:lnTo>
                      <a:pt x="336" y="200"/>
                    </a:lnTo>
                    <a:lnTo>
                      <a:pt x="301" y="172"/>
                    </a:lnTo>
                    <a:lnTo>
                      <a:pt x="258" y="140"/>
                    </a:lnTo>
                    <a:lnTo>
                      <a:pt x="211" y="100"/>
                    </a:lnTo>
                    <a:lnTo>
                      <a:pt x="154" y="54"/>
                    </a:lnTo>
                    <a:lnTo>
                      <a:pt x="86" y="0"/>
                    </a:lnTo>
                    <a:lnTo>
                      <a:pt x="75" y="11"/>
                    </a:lnTo>
                    <a:lnTo>
                      <a:pt x="71" y="21"/>
                    </a:lnTo>
                    <a:lnTo>
                      <a:pt x="64" y="29"/>
                    </a:lnTo>
                    <a:lnTo>
                      <a:pt x="57" y="36"/>
                    </a:lnTo>
                    <a:lnTo>
                      <a:pt x="50" y="46"/>
                    </a:lnTo>
                    <a:lnTo>
                      <a:pt x="39" y="57"/>
                    </a:lnTo>
                    <a:lnTo>
                      <a:pt x="21" y="79"/>
                    </a:lnTo>
                    <a:lnTo>
                      <a:pt x="0" y="107"/>
                    </a:lnTo>
                    <a:lnTo>
                      <a:pt x="28" y="129"/>
                    </a:lnTo>
                    <a:lnTo>
                      <a:pt x="53" y="150"/>
                    </a:lnTo>
                    <a:lnTo>
                      <a:pt x="75" y="165"/>
                    </a:lnTo>
                    <a:lnTo>
                      <a:pt x="93" y="179"/>
                    </a:lnTo>
                    <a:lnTo>
                      <a:pt x="107" y="197"/>
                    </a:lnTo>
                    <a:lnTo>
                      <a:pt x="125" y="208"/>
                    </a:lnTo>
                    <a:lnTo>
                      <a:pt x="143" y="222"/>
                    </a:lnTo>
                    <a:lnTo>
                      <a:pt x="165" y="240"/>
                    </a:lnTo>
                    <a:lnTo>
                      <a:pt x="186" y="258"/>
                    </a:lnTo>
                    <a:lnTo>
                      <a:pt x="211" y="276"/>
                    </a:lnTo>
                    <a:lnTo>
                      <a:pt x="240" y="301"/>
                    </a:lnTo>
                    <a:lnTo>
                      <a:pt x="276" y="329"/>
                    </a:lnTo>
                    <a:lnTo>
                      <a:pt x="319" y="362"/>
                    </a:lnTo>
                    <a:lnTo>
                      <a:pt x="365" y="401"/>
                    </a:lnTo>
                    <a:lnTo>
                      <a:pt x="422" y="448"/>
                    </a:lnTo>
                    <a:lnTo>
                      <a:pt x="491" y="501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7" name="Freeform 119"/>
              <p:cNvSpPr>
                <a:spLocks/>
              </p:cNvSpPr>
              <p:nvPr/>
            </p:nvSpPr>
            <p:spPr bwMode="auto">
              <a:xfrm>
                <a:off x="4478" y="2682"/>
                <a:ext cx="573" cy="494"/>
              </a:xfrm>
              <a:custGeom>
                <a:avLst/>
                <a:gdLst/>
                <a:ahLst/>
                <a:cxnLst>
                  <a:cxn ang="0">
                    <a:pos x="491" y="494"/>
                  </a:cxn>
                  <a:cxn ang="0">
                    <a:pos x="495" y="494"/>
                  </a:cxn>
                  <a:cxn ang="0">
                    <a:pos x="498" y="494"/>
                  </a:cxn>
                  <a:cxn ang="0">
                    <a:pos x="505" y="491"/>
                  </a:cxn>
                  <a:cxn ang="0">
                    <a:pos x="516" y="487"/>
                  </a:cxn>
                  <a:cxn ang="0">
                    <a:pos x="520" y="480"/>
                  </a:cxn>
                  <a:cxn ang="0">
                    <a:pos x="527" y="477"/>
                  </a:cxn>
                  <a:cxn ang="0">
                    <a:pos x="530" y="473"/>
                  </a:cxn>
                  <a:cxn ang="0">
                    <a:pos x="534" y="466"/>
                  </a:cxn>
                  <a:cxn ang="0">
                    <a:pos x="541" y="459"/>
                  </a:cxn>
                  <a:cxn ang="0">
                    <a:pos x="548" y="451"/>
                  </a:cxn>
                  <a:cxn ang="0">
                    <a:pos x="559" y="437"/>
                  </a:cxn>
                  <a:cxn ang="0">
                    <a:pos x="573" y="419"/>
                  </a:cxn>
                  <a:cxn ang="0">
                    <a:pos x="573" y="416"/>
                  </a:cxn>
                  <a:cxn ang="0">
                    <a:pos x="570" y="412"/>
                  </a:cxn>
                  <a:cxn ang="0">
                    <a:pos x="570" y="405"/>
                  </a:cxn>
                  <a:cxn ang="0">
                    <a:pos x="570" y="394"/>
                  </a:cxn>
                  <a:cxn ang="0">
                    <a:pos x="541" y="373"/>
                  </a:cxn>
                  <a:cxn ang="0">
                    <a:pos x="516" y="355"/>
                  </a:cxn>
                  <a:cxn ang="0">
                    <a:pos x="495" y="337"/>
                  </a:cxn>
                  <a:cxn ang="0">
                    <a:pos x="477" y="322"/>
                  </a:cxn>
                  <a:cxn ang="0">
                    <a:pos x="459" y="308"/>
                  </a:cxn>
                  <a:cxn ang="0">
                    <a:pos x="441" y="294"/>
                  </a:cxn>
                  <a:cxn ang="0">
                    <a:pos x="423" y="279"/>
                  </a:cxn>
                  <a:cxn ang="0">
                    <a:pos x="405" y="265"/>
                  </a:cxn>
                  <a:cxn ang="0">
                    <a:pos x="384" y="247"/>
                  </a:cxn>
                  <a:cxn ang="0">
                    <a:pos x="359" y="226"/>
                  </a:cxn>
                  <a:cxn ang="0">
                    <a:pos x="330" y="201"/>
                  </a:cxn>
                  <a:cxn ang="0">
                    <a:pos x="290" y="172"/>
                  </a:cxn>
                  <a:cxn ang="0">
                    <a:pos x="251" y="140"/>
                  </a:cxn>
                  <a:cxn ang="0">
                    <a:pos x="201" y="100"/>
                  </a:cxn>
                  <a:cxn ang="0">
                    <a:pos x="144" y="54"/>
                  </a:cxn>
                  <a:cxn ang="0">
                    <a:pos x="76" y="0"/>
                  </a:cxn>
                  <a:cxn ang="0">
                    <a:pos x="68" y="11"/>
                  </a:cxn>
                  <a:cxn ang="0">
                    <a:pos x="65" y="18"/>
                  </a:cxn>
                  <a:cxn ang="0">
                    <a:pos x="58" y="25"/>
                  </a:cxn>
                  <a:cxn ang="0">
                    <a:pos x="54" y="32"/>
                  </a:cxn>
                  <a:cxn ang="0">
                    <a:pos x="43" y="39"/>
                  </a:cxn>
                  <a:cxn ang="0">
                    <a:pos x="33" y="54"/>
                  </a:cxn>
                  <a:cxn ang="0">
                    <a:pos x="18" y="72"/>
                  </a:cxn>
                  <a:cxn ang="0">
                    <a:pos x="0" y="97"/>
                  </a:cxn>
                  <a:cxn ang="0">
                    <a:pos x="29" y="118"/>
                  </a:cxn>
                  <a:cxn ang="0">
                    <a:pos x="54" y="140"/>
                  </a:cxn>
                  <a:cxn ang="0">
                    <a:pos x="72" y="158"/>
                  </a:cxn>
                  <a:cxn ang="0">
                    <a:pos x="90" y="172"/>
                  </a:cxn>
                  <a:cxn ang="0">
                    <a:pos x="111" y="186"/>
                  </a:cxn>
                  <a:cxn ang="0">
                    <a:pos x="126" y="201"/>
                  </a:cxn>
                  <a:cxn ang="0">
                    <a:pos x="144" y="211"/>
                  </a:cxn>
                  <a:cxn ang="0">
                    <a:pos x="162" y="229"/>
                  </a:cxn>
                  <a:cxn ang="0">
                    <a:pos x="187" y="247"/>
                  </a:cxn>
                  <a:cxn ang="0">
                    <a:pos x="212" y="269"/>
                  </a:cxn>
                  <a:cxn ang="0">
                    <a:pos x="240" y="294"/>
                  </a:cxn>
                  <a:cxn ang="0">
                    <a:pos x="276" y="322"/>
                  </a:cxn>
                  <a:cxn ang="0">
                    <a:pos x="316" y="355"/>
                  </a:cxn>
                  <a:cxn ang="0">
                    <a:pos x="366" y="394"/>
                  </a:cxn>
                  <a:cxn ang="0">
                    <a:pos x="423" y="441"/>
                  </a:cxn>
                  <a:cxn ang="0">
                    <a:pos x="491" y="494"/>
                  </a:cxn>
                </a:cxnLst>
                <a:rect l="0" t="0" r="r" b="b"/>
                <a:pathLst>
                  <a:path w="573" h="494">
                    <a:moveTo>
                      <a:pt x="491" y="494"/>
                    </a:moveTo>
                    <a:lnTo>
                      <a:pt x="495" y="494"/>
                    </a:lnTo>
                    <a:lnTo>
                      <a:pt x="498" y="494"/>
                    </a:lnTo>
                    <a:lnTo>
                      <a:pt x="505" y="491"/>
                    </a:lnTo>
                    <a:lnTo>
                      <a:pt x="516" y="487"/>
                    </a:lnTo>
                    <a:lnTo>
                      <a:pt x="520" y="480"/>
                    </a:lnTo>
                    <a:lnTo>
                      <a:pt x="527" y="477"/>
                    </a:lnTo>
                    <a:lnTo>
                      <a:pt x="530" y="473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8" y="451"/>
                    </a:lnTo>
                    <a:lnTo>
                      <a:pt x="559" y="437"/>
                    </a:lnTo>
                    <a:lnTo>
                      <a:pt x="573" y="419"/>
                    </a:lnTo>
                    <a:lnTo>
                      <a:pt x="573" y="416"/>
                    </a:lnTo>
                    <a:lnTo>
                      <a:pt x="570" y="412"/>
                    </a:lnTo>
                    <a:lnTo>
                      <a:pt x="570" y="405"/>
                    </a:lnTo>
                    <a:lnTo>
                      <a:pt x="570" y="394"/>
                    </a:lnTo>
                    <a:lnTo>
                      <a:pt x="541" y="373"/>
                    </a:lnTo>
                    <a:lnTo>
                      <a:pt x="516" y="355"/>
                    </a:lnTo>
                    <a:lnTo>
                      <a:pt x="495" y="337"/>
                    </a:lnTo>
                    <a:lnTo>
                      <a:pt x="477" y="322"/>
                    </a:lnTo>
                    <a:lnTo>
                      <a:pt x="459" y="308"/>
                    </a:lnTo>
                    <a:lnTo>
                      <a:pt x="441" y="294"/>
                    </a:lnTo>
                    <a:lnTo>
                      <a:pt x="423" y="279"/>
                    </a:lnTo>
                    <a:lnTo>
                      <a:pt x="405" y="265"/>
                    </a:lnTo>
                    <a:lnTo>
                      <a:pt x="384" y="247"/>
                    </a:lnTo>
                    <a:lnTo>
                      <a:pt x="359" y="226"/>
                    </a:lnTo>
                    <a:lnTo>
                      <a:pt x="330" y="201"/>
                    </a:lnTo>
                    <a:lnTo>
                      <a:pt x="290" y="172"/>
                    </a:lnTo>
                    <a:lnTo>
                      <a:pt x="251" y="140"/>
                    </a:lnTo>
                    <a:lnTo>
                      <a:pt x="201" y="100"/>
                    </a:lnTo>
                    <a:lnTo>
                      <a:pt x="144" y="54"/>
                    </a:lnTo>
                    <a:lnTo>
                      <a:pt x="76" y="0"/>
                    </a:lnTo>
                    <a:lnTo>
                      <a:pt x="68" y="11"/>
                    </a:lnTo>
                    <a:lnTo>
                      <a:pt x="65" y="18"/>
                    </a:lnTo>
                    <a:lnTo>
                      <a:pt x="58" y="25"/>
                    </a:lnTo>
                    <a:lnTo>
                      <a:pt x="54" y="32"/>
                    </a:lnTo>
                    <a:lnTo>
                      <a:pt x="43" y="39"/>
                    </a:lnTo>
                    <a:lnTo>
                      <a:pt x="33" y="54"/>
                    </a:lnTo>
                    <a:lnTo>
                      <a:pt x="18" y="72"/>
                    </a:lnTo>
                    <a:lnTo>
                      <a:pt x="0" y="97"/>
                    </a:lnTo>
                    <a:lnTo>
                      <a:pt x="29" y="118"/>
                    </a:lnTo>
                    <a:lnTo>
                      <a:pt x="54" y="140"/>
                    </a:lnTo>
                    <a:lnTo>
                      <a:pt x="72" y="158"/>
                    </a:lnTo>
                    <a:lnTo>
                      <a:pt x="90" y="172"/>
                    </a:lnTo>
                    <a:lnTo>
                      <a:pt x="111" y="186"/>
                    </a:lnTo>
                    <a:lnTo>
                      <a:pt x="126" y="201"/>
                    </a:lnTo>
                    <a:lnTo>
                      <a:pt x="144" y="211"/>
                    </a:lnTo>
                    <a:lnTo>
                      <a:pt x="162" y="229"/>
                    </a:lnTo>
                    <a:lnTo>
                      <a:pt x="187" y="247"/>
                    </a:lnTo>
                    <a:lnTo>
                      <a:pt x="212" y="269"/>
                    </a:lnTo>
                    <a:lnTo>
                      <a:pt x="240" y="294"/>
                    </a:lnTo>
                    <a:lnTo>
                      <a:pt x="276" y="322"/>
                    </a:lnTo>
                    <a:lnTo>
                      <a:pt x="316" y="355"/>
                    </a:lnTo>
                    <a:lnTo>
                      <a:pt x="366" y="394"/>
                    </a:lnTo>
                    <a:lnTo>
                      <a:pt x="423" y="441"/>
                    </a:lnTo>
                    <a:lnTo>
                      <a:pt x="491" y="494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8" name="Freeform 120"/>
              <p:cNvSpPr>
                <a:spLocks/>
              </p:cNvSpPr>
              <p:nvPr/>
            </p:nvSpPr>
            <p:spPr bwMode="auto">
              <a:xfrm>
                <a:off x="4478" y="2686"/>
                <a:ext cx="570" cy="487"/>
              </a:xfrm>
              <a:custGeom>
                <a:avLst/>
                <a:gdLst/>
                <a:ahLst/>
                <a:cxnLst>
                  <a:cxn ang="0">
                    <a:pos x="491" y="487"/>
                  </a:cxn>
                  <a:cxn ang="0">
                    <a:pos x="495" y="487"/>
                  </a:cxn>
                  <a:cxn ang="0">
                    <a:pos x="498" y="487"/>
                  </a:cxn>
                  <a:cxn ang="0">
                    <a:pos x="505" y="487"/>
                  </a:cxn>
                  <a:cxn ang="0">
                    <a:pos x="516" y="483"/>
                  </a:cxn>
                  <a:cxn ang="0">
                    <a:pos x="527" y="473"/>
                  </a:cxn>
                  <a:cxn ang="0">
                    <a:pos x="534" y="462"/>
                  </a:cxn>
                  <a:cxn ang="0">
                    <a:pos x="548" y="447"/>
                  </a:cxn>
                  <a:cxn ang="0">
                    <a:pos x="570" y="419"/>
                  </a:cxn>
                  <a:cxn ang="0">
                    <a:pos x="566" y="415"/>
                  </a:cxn>
                  <a:cxn ang="0">
                    <a:pos x="566" y="412"/>
                  </a:cxn>
                  <a:cxn ang="0">
                    <a:pos x="563" y="408"/>
                  </a:cxn>
                  <a:cxn ang="0">
                    <a:pos x="563" y="397"/>
                  </a:cxn>
                  <a:cxn ang="0">
                    <a:pos x="534" y="372"/>
                  </a:cxn>
                  <a:cxn ang="0">
                    <a:pos x="509" y="354"/>
                  </a:cxn>
                  <a:cxn ang="0">
                    <a:pos x="491" y="340"/>
                  </a:cxn>
                  <a:cxn ang="0">
                    <a:pos x="473" y="322"/>
                  </a:cxn>
                  <a:cxn ang="0">
                    <a:pos x="452" y="311"/>
                  </a:cxn>
                  <a:cxn ang="0">
                    <a:pos x="437" y="297"/>
                  </a:cxn>
                  <a:cxn ang="0">
                    <a:pos x="419" y="283"/>
                  </a:cxn>
                  <a:cxn ang="0">
                    <a:pos x="398" y="265"/>
                  </a:cxn>
                  <a:cxn ang="0">
                    <a:pos x="376" y="247"/>
                  </a:cxn>
                  <a:cxn ang="0">
                    <a:pos x="351" y="229"/>
                  </a:cxn>
                  <a:cxn ang="0">
                    <a:pos x="323" y="204"/>
                  </a:cxn>
                  <a:cxn ang="0">
                    <a:pos x="287" y="175"/>
                  </a:cxn>
                  <a:cxn ang="0">
                    <a:pos x="244" y="143"/>
                  </a:cxn>
                  <a:cxn ang="0">
                    <a:pos x="194" y="100"/>
                  </a:cxn>
                  <a:cxn ang="0">
                    <a:pos x="136" y="53"/>
                  </a:cxn>
                  <a:cxn ang="0">
                    <a:pos x="72" y="0"/>
                  </a:cxn>
                  <a:cxn ang="0">
                    <a:pos x="65" y="10"/>
                  </a:cxn>
                  <a:cxn ang="0">
                    <a:pos x="58" y="18"/>
                  </a:cxn>
                  <a:cxn ang="0">
                    <a:pos x="54" y="25"/>
                  </a:cxn>
                  <a:cxn ang="0">
                    <a:pos x="47" y="32"/>
                  </a:cxn>
                  <a:cxn ang="0">
                    <a:pos x="40" y="39"/>
                  </a:cxn>
                  <a:cxn ang="0">
                    <a:pos x="33" y="50"/>
                  </a:cxn>
                  <a:cxn ang="0">
                    <a:pos x="18" y="68"/>
                  </a:cxn>
                  <a:cxn ang="0">
                    <a:pos x="0" y="89"/>
                  </a:cxn>
                  <a:cxn ang="0">
                    <a:pos x="29" y="111"/>
                  </a:cxn>
                  <a:cxn ang="0">
                    <a:pos x="54" y="132"/>
                  </a:cxn>
                  <a:cxn ang="0">
                    <a:pos x="76" y="150"/>
                  </a:cxn>
                  <a:cxn ang="0">
                    <a:pos x="93" y="164"/>
                  </a:cxn>
                  <a:cxn ang="0">
                    <a:pos x="111" y="179"/>
                  </a:cxn>
                  <a:cxn ang="0">
                    <a:pos x="129" y="193"/>
                  </a:cxn>
                  <a:cxn ang="0">
                    <a:pos x="144" y="207"/>
                  </a:cxn>
                  <a:cxn ang="0">
                    <a:pos x="165" y="222"/>
                  </a:cxn>
                  <a:cxn ang="0">
                    <a:pos x="187" y="240"/>
                  </a:cxn>
                  <a:cxn ang="0">
                    <a:pos x="212" y="261"/>
                  </a:cxn>
                  <a:cxn ang="0">
                    <a:pos x="240" y="286"/>
                  </a:cxn>
                  <a:cxn ang="0">
                    <a:pos x="276" y="315"/>
                  </a:cxn>
                  <a:cxn ang="0">
                    <a:pos x="319" y="347"/>
                  </a:cxn>
                  <a:cxn ang="0">
                    <a:pos x="366" y="387"/>
                  </a:cxn>
                  <a:cxn ang="0">
                    <a:pos x="423" y="433"/>
                  </a:cxn>
                  <a:cxn ang="0">
                    <a:pos x="491" y="487"/>
                  </a:cxn>
                </a:cxnLst>
                <a:rect l="0" t="0" r="r" b="b"/>
                <a:pathLst>
                  <a:path w="570" h="487">
                    <a:moveTo>
                      <a:pt x="491" y="487"/>
                    </a:moveTo>
                    <a:lnTo>
                      <a:pt x="495" y="487"/>
                    </a:lnTo>
                    <a:lnTo>
                      <a:pt x="498" y="487"/>
                    </a:lnTo>
                    <a:lnTo>
                      <a:pt x="505" y="487"/>
                    </a:lnTo>
                    <a:lnTo>
                      <a:pt x="516" y="483"/>
                    </a:lnTo>
                    <a:lnTo>
                      <a:pt x="527" y="473"/>
                    </a:lnTo>
                    <a:lnTo>
                      <a:pt x="534" y="462"/>
                    </a:lnTo>
                    <a:lnTo>
                      <a:pt x="548" y="447"/>
                    </a:lnTo>
                    <a:lnTo>
                      <a:pt x="570" y="419"/>
                    </a:lnTo>
                    <a:lnTo>
                      <a:pt x="566" y="415"/>
                    </a:lnTo>
                    <a:lnTo>
                      <a:pt x="566" y="412"/>
                    </a:lnTo>
                    <a:lnTo>
                      <a:pt x="563" y="408"/>
                    </a:lnTo>
                    <a:lnTo>
                      <a:pt x="563" y="397"/>
                    </a:lnTo>
                    <a:lnTo>
                      <a:pt x="534" y="372"/>
                    </a:lnTo>
                    <a:lnTo>
                      <a:pt x="509" y="354"/>
                    </a:lnTo>
                    <a:lnTo>
                      <a:pt x="491" y="340"/>
                    </a:lnTo>
                    <a:lnTo>
                      <a:pt x="473" y="322"/>
                    </a:lnTo>
                    <a:lnTo>
                      <a:pt x="452" y="311"/>
                    </a:lnTo>
                    <a:lnTo>
                      <a:pt x="437" y="297"/>
                    </a:lnTo>
                    <a:lnTo>
                      <a:pt x="419" y="283"/>
                    </a:lnTo>
                    <a:lnTo>
                      <a:pt x="398" y="265"/>
                    </a:lnTo>
                    <a:lnTo>
                      <a:pt x="376" y="247"/>
                    </a:lnTo>
                    <a:lnTo>
                      <a:pt x="351" y="229"/>
                    </a:lnTo>
                    <a:lnTo>
                      <a:pt x="323" y="204"/>
                    </a:lnTo>
                    <a:lnTo>
                      <a:pt x="287" y="175"/>
                    </a:lnTo>
                    <a:lnTo>
                      <a:pt x="244" y="143"/>
                    </a:lnTo>
                    <a:lnTo>
                      <a:pt x="194" y="100"/>
                    </a:lnTo>
                    <a:lnTo>
                      <a:pt x="136" y="53"/>
                    </a:lnTo>
                    <a:lnTo>
                      <a:pt x="72" y="0"/>
                    </a:lnTo>
                    <a:lnTo>
                      <a:pt x="65" y="10"/>
                    </a:lnTo>
                    <a:lnTo>
                      <a:pt x="58" y="18"/>
                    </a:lnTo>
                    <a:lnTo>
                      <a:pt x="54" y="25"/>
                    </a:lnTo>
                    <a:lnTo>
                      <a:pt x="47" y="32"/>
                    </a:lnTo>
                    <a:lnTo>
                      <a:pt x="40" y="39"/>
                    </a:lnTo>
                    <a:lnTo>
                      <a:pt x="33" y="50"/>
                    </a:lnTo>
                    <a:lnTo>
                      <a:pt x="18" y="68"/>
                    </a:lnTo>
                    <a:lnTo>
                      <a:pt x="0" y="89"/>
                    </a:lnTo>
                    <a:lnTo>
                      <a:pt x="29" y="111"/>
                    </a:lnTo>
                    <a:lnTo>
                      <a:pt x="54" y="132"/>
                    </a:lnTo>
                    <a:lnTo>
                      <a:pt x="76" y="150"/>
                    </a:lnTo>
                    <a:lnTo>
                      <a:pt x="93" y="164"/>
                    </a:lnTo>
                    <a:lnTo>
                      <a:pt x="111" y="179"/>
                    </a:lnTo>
                    <a:lnTo>
                      <a:pt x="129" y="193"/>
                    </a:lnTo>
                    <a:lnTo>
                      <a:pt x="144" y="207"/>
                    </a:lnTo>
                    <a:lnTo>
                      <a:pt x="165" y="222"/>
                    </a:lnTo>
                    <a:lnTo>
                      <a:pt x="187" y="240"/>
                    </a:lnTo>
                    <a:lnTo>
                      <a:pt x="212" y="261"/>
                    </a:lnTo>
                    <a:lnTo>
                      <a:pt x="240" y="286"/>
                    </a:lnTo>
                    <a:lnTo>
                      <a:pt x="276" y="315"/>
                    </a:lnTo>
                    <a:lnTo>
                      <a:pt x="319" y="347"/>
                    </a:lnTo>
                    <a:lnTo>
                      <a:pt x="366" y="387"/>
                    </a:lnTo>
                    <a:lnTo>
                      <a:pt x="423" y="433"/>
                    </a:lnTo>
                    <a:lnTo>
                      <a:pt x="491" y="487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9" name="Freeform 121"/>
              <p:cNvSpPr>
                <a:spLocks/>
              </p:cNvSpPr>
              <p:nvPr/>
            </p:nvSpPr>
            <p:spPr bwMode="auto">
              <a:xfrm>
                <a:off x="4482" y="2693"/>
                <a:ext cx="559" cy="476"/>
              </a:xfrm>
              <a:custGeom>
                <a:avLst/>
                <a:gdLst/>
                <a:ahLst/>
                <a:cxnLst>
                  <a:cxn ang="0">
                    <a:pos x="491" y="476"/>
                  </a:cxn>
                  <a:cxn ang="0">
                    <a:pos x="494" y="476"/>
                  </a:cxn>
                  <a:cxn ang="0">
                    <a:pos x="498" y="476"/>
                  </a:cxn>
                  <a:cxn ang="0">
                    <a:pos x="505" y="476"/>
                  </a:cxn>
                  <a:cxn ang="0">
                    <a:pos x="516" y="473"/>
                  </a:cxn>
                  <a:cxn ang="0">
                    <a:pos x="526" y="466"/>
                  </a:cxn>
                  <a:cxn ang="0">
                    <a:pos x="530" y="455"/>
                  </a:cxn>
                  <a:cxn ang="0">
                    <a:pos x="541" y="444"/>
                  </a:cxn>
                  <a:cxn ang="0">
                    <a:pos x="559" y="419"/>
                  </a:cxn>
                  <a:cxn ang="0">
                    <a:pos x="559" y="415"/>
                  </a:cxn>
                  <a:cxn ang="0">
                    <a:pos x="555" y="412"/>
                  </a:cxn>
                  <a:cxn ang="0">
                    <a:pos x="555" y="408"/>
                  </a:cxn>
                  <a:cxn ang="0">
                    <a:pos x="552" y="394"/>
                  </a:cxn>
                  <a:cxn ang="0">
                    <a:pos x="526" y="372"/>
                  </a:cxn>
                  <a:cxn ang="0">
                    <a:pos x="501" y="354"/>
                  </a:cxn>
                  <a:cxn ang="0">
                    <a:pos x="480" y="337"/>
                  </a:cxn>
                  <a:cxn ang="0">
                    <a:pos x="462" y="322"/>
                  </a:cxn>
                  <a:cxn ang="0">
                    <a:pos x="444" y="308"/>
                  </a:cxn>
                  <a:cxn ang="0">
                    <a:pos x="426" y="297"/>
                  </a:cxn>
                  <a:cxn ang="0">
                    <a:pos x="408" y="279"/>
                  </a:cxn>
                  <a:cxn ang="0">
                    <a:pos x="390" y="265"/>
                  </a:cxn>
                  <a:cxn ang="0">
                    <a:pos x="369" y="247"/>
                  </a:cxn>
                  <a:cxn ang="0">
                    <a:pos x="344" y="225"/>
                  </a:cxn>
                  <a:cxn ang="0">
                    <a:pos x="312" y="200"/>
                  </a:cxn>
                  <a:cxn ang="0">
                    <a:pos x="279" y="175"/>
                  </a:cxn>
                  <a:cxn ang="0">
                    <a:pos x="236" y="140"/>
                  </a:cxn>
                  <a:cxn ang="0">
                    <a:pos x="186" y="100"/>
                  </a:cxn>
                  <a:cxn ang="0">
                    <a:pos x="129" y="54"/>
                  </a:cxn>
                  <a:cxn ang="0">
                    <a:pos x="64" y="0"/>
                  </a:cxn>
                  <a:cxn ang="0">
                    <a:pos x="57" y="11"/>
                  </a:cxn>
                  <a:cxn ang="0">
                    <a:pos x="50" y="18"/>
                  </a:cxn>
                  <a:cxn ang="0">
                    <a:pos x="46" y="21"/>
                  </a:cxn>
                  <a:cxn ang="0">
                    <a:pos x="39" y="28"/>
                  </a:cxn>
                  <a:cxn ang="0">
                    <a:pos x="36" y="36"/>
                  </a:cxn>
                  <a:cxn ang="0">
                    <a:pos x="29" y="46"/>
                  </a:cxn>
                  <a:cxn ang="0">
                    <a:pos x="14" y="61"/>
                  </a:cxn>
                  <a:cxn ang="0">
                    <a:pos x="0" y="82"/>
                  </a:cxn>
                  <a:cxn ang="0">
                    <a:pos x="29" y="104"/>
                  </a:cxn>
                  <a:cxn ang="0">
                    <a:pos x="54" y="125"/>
                  </a:cxn>
                  <a:cxn ang="0">
                    <a:pos x="72" y="143"/>
                  </a:cxn>
                  <a:cxn ang="0">
                    <a:pos x="89" y="157"/>
                  </a:cxn>
                  <a:cxn ang="0">
                    <a:pos x="107" y="168"/>
                  </a:cxn>
                  <a:cxn ang="0">
                    <a:pos x="125" y="186"/>
                  </a:cxn>
                  <a:cxn ang="0">
                    <a:pos x="143" y="197"/>
                  </a:cxn>
                  <a:cxn ang="0">
                    <a:pos x="161" y="215"/>
                  </a:cxn>
                  <a:cxn ang="0">
                    <a:pos x="183" y="233"/>
                  </a:cxn>
                  <a:cxn ang="0">
                    <a:pos x="211" y="254"/>
                  </a:cxn>
                  <a:cxn ang="0">
                    <a:pos x="236" y="276"/>
                  </a:cxn>
                  <a:cxn ang="0">
                    <a:pos x="276" y="304"/>
                  </a:cxn>
                  <a:cxn ang="0">
                    <a:pos x="315" y="340"/>
                  </a:cxn>
                  <a:cxn ang="0">
                    <a:pos x="365" y="380"/>
                  </a:cxn>
                  <a:cxn ang="0">
                    <a:pos x="423" y="423"/>
                  </a:cxn>
                  <a:cxn ang="0">
                    <a:pos x="491" y="476"/>
                  </a:cxn>
                </a:cxnLst>
                <a:rect l="0" t="0" r="r" b="b"/>
                <a:pathLst>
                  <a:path w="559" h="476">
                    <a:moveTo>
                      <a:pt x="491" y="476"/>
                    </a:moveTo>
                    <a:lnTo>
                      <a:pt x="494" y="476"/>
                    </a:lnTo>
                    <a:lnTo>
                      <a:pt x="498" y="476"/>
                    </a:lnTo>
                    <a:lnTo>
                      <a:pt x="505" y="476"/>
                    </a:lnTo>
                    <a:lnTo>
                      <a:pt x="516" y="473"/>
                    </a:lnTo>
                    <a:lnTo>
                      <a:pt x="526" y="466"/>
                    </a:lnTo>
                    <a:lnTo>
                      <a:pt x="530" y="455"/>
                    </a:lnTo>
                    <a:lnTo>
                      <a:pt x="541" y="444"/>
                    </a:lnTo>
                    <a:lnTo>
                      <a:pt x="559" y="419"/>
                    </a:lnTo>
                    <a:lnTo>
                      <a:pt x="559" y="415"/>
                    </a:lnTo>
                    <a:lnTo>
                      <a:pt x="555" y="412"/>
                    </a:lnTo>
                    <a:lnTo>
                      <a:pt x="555" y="408"/>
                    </a:lnTo>
                    <a:lnTo>
                      <a:pt x="552" y="394"/>
                    </a:lnTo>
                    <a:lnTo>
                      <a:pt x="526" y="372"/>
                    </a:lnTo>
                    <a:lnTo>
                      <a:pt x="501" y="354"/>
                    </a:lnTo>
                    <a:lnTo>
                      <a:pt x="480" y="337"/>
                    </a:lnTo>
                    <a:lnTo>
                      <a:pt x="462" y="322"/>
                    </a:lnTo>
                    <a:lnTo>
                      <a:pt x="444" y="308"/>
                    </a:lnTo>
                    <a:lnTo>
                      <a:pt x="426" y="297"/>
                    </a:lnTo>
                    <a:lnTo>
                      <a:pt x="408" y="279"/>
                    </a:lnTo>
                    <a:lnTo>
                      <a:pt x="390" y="265"/>
                    </a:lnTo>
                    <a:lnTo>
                      <a:pt x="369" y="247"/>
                    </a:lnTo>
                    <a:lnTo>
                      <a:pt x="344" y="225"/>
                    </a:lnTo>
                    <a:lnTo>
                      <a:pt x="312" y="200"/>
                    </a:lnTo>
                    <a:lnTo>
                      <a:pt x="279" y="175"/>
                    </a:lnTo>
                    <a:lnTo>
                      <a:pt x="236" y="140"/>
                    </a:lnTo>
                    <a:lnTo>
                      <a:pt x="186" y="100"/>
                    </a:lnTo>
                    <a:lnTo>
                      <a:pt x="129" y="54"/>
                    </a:lnTo>
                    <a:lnTo>
                      <a:pt x="64" y="0"/>
                    </a:lnTo>
                    <a:lnTo>
                      <a:pt x="57" y="11"/>
                    </a:lnTo>
                    <a:lnTo>
                      <a:pt x="50" y="18"/>
                    </a:lnTo>
                    <a:lnTo>
                      <a:pt x="46" y="21"/>
                    </a:lnTo>
                    <a:lnTo>
                      <a:pt x="39" y="28"/>
                    </a:lnTo>
                    <a:lnTo>
                      <a:pt x="36" y="36"/>
                    </a:lnTo>
                    <a:lnTo>
                      <a:pt x="29" y="46"/>
                    </a:lnTo>
                    <a:lnTo>
                      <a:pt x="14" y="61"/>
                    </a:lnTo>
                    <a:lnTo>
                      <a:pt x="0" y="82"/>
                    </a:lnTo>
                    <a:lnTo>
                      <a:pt x="29" y="104"/>
                    </a:lnTo>
                    <a:lnTo>
                      <a:pt x="54" y="125"/>
                    </a:lnTo>
                    <a:lnTo>
                      <a:pt x="72" y="143"/>
                    </a:lnTo>
                    <a:lnTo>
                      <a:pt x="89" y="157"/>
                    </a:lnTo>
                    <a:lnTo>
                      <a:pt x="107" y="168"/>
                    </a:lnTo>
                    <a:lnTo>
                      <a:pt x="125" y="186"/>
                    </a:lnTo>
                    <a:lnTo>
                      <a:pt x="143" y="197"/>
                    </a:lnTo>
                    <a:lnTo>
                      <a:pt x="161" y="215"/>
                    </a:lnTo>
                    <a:lnTo>
                      <a:pt x="183" y="233"/>
                    </a:lnTo>
                    <a:lnTo>
                      <a:pt x="211" y="254"/>
                    </a:lnTo>
                    <a:lnTo>
                      <a:pt x="236" y="276"/>
                    </a:lnTo>
                    <a:lnTo>
                      <a:pt x="276" y="304"/>
                    </a:lnTo>
                    <a:lnTo>
                      <a:pt x="315" y="340"/>
                    </a:lnTo>
                    <a:lnTo>
                      <a:pt x="365" y="380"/>
                    </a:lnTo>
                    <a:lnTo>
                      <a:pt x="423" y="423"/>
                    </a:lnTo>
                    <a:lnTo>
                      <a:pt x="491" y="476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0" name="Freeform 122"/>
              <p:cNvSpPr>
                <a:spLocks/>
              </p:cNvSpPr>
              <p:nvPr/>
            </p:nvSpPr>
            <p:spPr bwMode="auto">
              <a:xfrm>
                <a:off x="4482" y="2700"/>
                <a:ext cx="555" cy="469"/>
              </a:xfrm>
              <a:custGeom>
                <a:avLst/>
                <a:gdLst/>
                <a:ahLst/>
                <a:cxnLst>
                  <a:cxn ang="0">
                    <a:pos x="491" y="469"/>
                  </a:cxn>
                  <a:cxn ang="0">
                    <a:pos x="498" y="469"/>
                  </a:cxn>
                  <a:cxn ang="0">
                    <a:pos x="501" y="469"/>
                  </a:cxn>
                  <a:cxn ang="0">
                    <a:pos x="505" y="466"/>
                  </a:cxn>
                  <a:cxn ang="0">
                    <a:pos x="516" y="466"/>
                  </a:cxn>
                  <a:cxn ang="0">
                    <a:pos x="526" y="455"/>
                  </a:cxn>
                  <a:cxn ang="0">
                    <a:pos x="530" y="448"/>
                  </a:cxn>
                  <a:cxn ang="0">
                    <a:pos x="541" y="437"/>
                  </a:cxn>
                  <a:cxn ang="0">
                    <a:pos x="555" y="416"/>
                  </a:cxn>
                  <a:cxn ang="0">
                    <a:pos x="552" y="412"/>
                  </a:cxn>
                  <a:cxn ang="0">
                    <a:pos x="552" y="408"/>
                  </a:cxn>
                  <a:cxn ang="0">
                    <a:pos x="552" y="405"/>
                  </a:cxn>
                  <a:cxn ang="0">
                    <a:pos x="548" y="398"/>
                  </a:cxn>
                  <a:cxn ang="0">
                    <a:pos x="523" y="373"/>
                  </a:cxn>
                  <a:cxn ang="0">
                    <a:pos x="498" y="355"/>
                  </a:cxn>
                  <a:cxn ang="0">
                    <a:pos x="476" y="337"/>
                  </a:cxn>
                  <a:cxn ang="0">
                    <a:pos x="458" y="322"/>
                  </a:cxn>
                  <a:cxn ang="0">
                    <a:pos x="441" y="308"/>
                  </a:cxn>
                  <a:cxn ang="0">
                    <a:pos x="423" y="294"/>
                  </a:cxn>
                  <a:cxn ang="0">
                    <a:pos x="405" y="279"/>
                  </a:cxn>
                  <a:cxn ang="0">
                    <a:pos x="387" y="261"/>
                  </a:cxn>
                  <a:cxn ang="0">
                    <a:pos x="362" y="247"/>
                  </a:cxn>
                  <a:cxn ang="0">
                    <a:pos x="340" y="226"/>
                  </a:cxn>
                  <a:cxn ang="0">
                    <a:pos x="308" y="201"/>
                  </a:cxn>
                  <a:cxn ang="0">
                    <a:pos x="276" y="175"/>
                  </a:cxn>
                  <a:cxn ang="0">
                    <a:pos x="233" y="140"/>
                  </a:cxn>
                  <a:cxn ang="0">
                    <a:pos x="183" y="100"/>
                  </a:cxn>
                  <a:cxn ang="0">
                    <a:pos x="125" y="54"/>
                  </a:cxn>
                  <a:cxn ang="0">
                    <a:pos x="61" y="0"/>
                  </a:cxn>
                  <a:cxn ang="0">
                    <a:pos x="54" y="7"/>
                  </a:cxn>
                  <a:cxn ang="0">
                    <a:pos x="50" y="14"/>
                  </a:cxn>
                  <a:cxn ang="0">
                    <a:pos x="43" y="18"/>
                  </a:cxn>
                  <a:cxn ang="0">
                    <a:pos x="39" y="25"/>
                  </a:cxn>
                  <a:cxn ang="0">
                    <a:pos x="32" y="32"/>
                  </a:cxn>
                  <a:cxn ang="0">
                    <a:pos x="25" y="43"/>
                  </a:cxn>
                  <a:cxn ang="0">
                    <a:pos x="14" y="54"/>
                  </a:cxn>
                  <a:cxn ang="0">
                    <a:pos x="0" y="75"/>
                  </a:cxn>
                  <a:cxn ang="0">
                    <a:pos x="29" y="97"/>
                  </a:cxn>
                  <a:cxn ang="0">
                    <a:pos x="54" y="115"/>
                  </a:cxn>
                  <a:cxn ang="0">
                    <a:pos x="72" y="133"/>
                  </a:cxn>
                  <a:cxn ang="0">
                    <a:pos x="93" y="147"/>
                  </a:cxn>
                  <a:cxn ang="0">
                    <a:pos x="111" y="161"/>
                  </a:cxn>
                  <a:cxn ang="0">
                    <a:pos x="125" y="175"/>
                  </a:cxn>
                  <a:cxn ang="0">
                    <a:pos x="147" y="190"/>
                  </a:cxn>
                  <a:cxn ang="0">
                    <a:pos x="165" y="208"/>
                  </a:cxn>
                  <a:cxn ang="0">
                    <a:pos x="186" y="222"/>
                  </a:cxn>
                  <a:cxn ang="0">
                    <a:pos x="211" y="244"/>
                  </a:cxn>
                  <a:cxn ang="0">
                    <a:pos x="240" y="269"/>
                  </a:cxn>
                  <a:cxn ang="0">
                    <a:pos x="276" y="297"/>
                  </a:cxn>
                  <a:cxn ang="0">
                    <a:pos x="319" y="330"/>
                  </a:cxn>
                  <a:cxn ang="0">
                    <a:pos x="369" y="365"/>
                  </a:cxn>
                  <a:cxn ang="0">
                    <a:pos x="426" y="416"/>
                  </a:cxn>
                  <a:cxn ang="0">
                    <a:pos x="491" y="469"/>
                  </a:cxn>
                </a:cxnLst>
                <a:rect l="0" t="0" r="r" b="b"/>
                <a:pathLst>
                  <a:path w="555" h="469">
                    <a:moveTo>
                      <a:pt x="491" y="469"/>
                    </a:moveTo>
                    <a:lnTo>
                      <a:pt x="498" y="469"/>
                    </a:lnTo>
                    <a:lnTo>
                      <a:pt x="501" y="469"/>
                    </a:lnTo>
                    <a:lnTo>
                      <a:pt x="505" y="466"/>
                    </a:lnTo>
                    <a:lnTo>
                      <a:pt x="516" y="466"/>
                    </a:lnTo>
                    <a:lnTo>
                      <a:pt x="526" y="455"/>
                    </a:lnTo>
                    <a:lnTo>
                      <a:pt x="530" y="448"/>
                    </a:lnTo>
                    <a:lnTo>
                      <a:pt x="541" y="437"/>
                    </a:lnTo>
                    <a:lnTo>
                      <a:pt x="555" y="416"/>
                    </a:lnTo>
                    <a:lnTo>
                      <a:pt x="552" y="412"/>
                    </a:lnTo>
                    <a:lnTo>
                      <a:pt x="552" y="408"/>
                    </a:lnTo>
                    <a:lnTo>
                      <a:pt x="552" y="405"/>
                    </a:lnTo>
                    <a:lnTo>
                      <a:pt x="548" y="398"/>
                    </a:lnTo>
                    <a:lnTo>
                      <a:pt x="523" y="373"/>
                    </a:lnTo>
                    <a:lnTo>
                      <a:pt x="498" y="355"/>
                    </a:lnTo>
                    <a:lnTo>
                      <a:pt x="476" y="337"/>
                    </a:lnTo>
                    <a:lnTo>
                      <a:pt x="458" y="322"/>
                    </a:lnTo>
                    <a:lnTo>
                      <a:pt x="441" y="308"/>
                    </a:lnTo>
                    <a:lnTo>
                      <a:pt x="423" y="294"/>
                    </a:lnTo>
                    <a:lnTo>
                      <a:pt x="405" y="279"/>
                    </a:lnTo>
                    <a:lnTo>
                      <a:pt x="387" y="261"/>
                    </a:lnTo>
                    <a:lnTo>
                      <a:pt x="362" y="247"/>
                    </a:lnTo>
                    <a:lnTo>
                      <a:pt x="340" y="226"/>
                    </a:lnTo>
                    <a:lnTo>
                      <a:pt x="308" y="201"/>
                    </a:lnTo>
                    <a:lnTo>
                      <a:pt x="276" y="175"/>
                    </a:lnTo>
                    <a:lnTo>
                      <a:pt x="233" y="140"/>
                    </a:lnTo>
                    <a:lnTo>
                      <a:pt x="183" y="100"/>
                    </a:lnTo>
                    <a:lnTo>
                      <a:pt x="125" y="54"/>
                    </a:lnTo>
                    <a:lnTo>
                      <a:pt x="61" y="0"/>
                    </a:lnTo>
                    <a:lnTo>
                      <a:pt x="54" y="7"/>
                    </a:lnTo>
                    <a:lnTo>
                      <a:pt x="50" y="14"/>
                    </a:lnTo>
                    <a:lnTo>
                      <a:pt x="43" y="18"/>
                    </a:lnTo>
                    <a:lnTo>
                      <a:pt x="39" y="25"/>
                    </a:lnTo>
                    <a:lnTo>
                      <a:pt x="32" y="32"/>
                    </a:lnTo>
                    <a:lnTo>
                      <a:pt x="25" y="43"/>
                    </a:lnTo>
                    <a:lnTo>
                      <a:pt x="14" y="54"/>
                    </a:lnTo>
                    <a:lnTo>
                      <a:pt x="0" y="75"/>
                    </a:lnTo>
                    <a:lnTo>
                      <a:pt x="29" y="97"/>
                    </a:lnTo>
                    <a:lnTo>
                      <a:pt x="54" y="115"/>
                    </a:lnTo>
                    <a:lnTo>
                      <a:pt x="72" y="133"/>
                    </a:lnTo>
                    <a:lnTo>
                      <a:pt x="93" y="147"/>
                    </a:lnTo>
                    <a:lnTo>
                      <a:pt x="111" y="161"/>
                    </a:lnTo>
                    <a:lnTo>
                      <a:pt x="125" y="175"/>
                    </a:lnTo>
                    <a:lnTo>
                      <a:pt x="147" y="190"/>
                    </a:lnTo>
                    <a:lnTo>
                      <a:pt x="165" y="208"/>
                    </a:lnTo>
                    <a:lnTo>
                      <a:pt x="186" y="222"/>
                    </a:lnTo>
                    <a:lnTo>
                      <a:pt x="211" y="244"/>
                    </a:lnTo>
                    <a:lnTo>
                      <a:pt x="240" y="269"/>
                    </a:lnTo>
                    <a:lnTo>
                      <a:pt x="276" y="297"/>
                    </a:lnTo>
                    <a:lnTo>
                      <a:pt x="319" y="330"/>
                    </a:lnTo>
                    <a:lnTo>
                      <a:pt x="369" y="365"/>
                    </a:lnTo>
                    <a:lnTo>
                      <a:pt x="426" y="416"/>
                    </a:lnTo>
                    <a:lnTo>
                      <a:pt x="491" y="469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1" name="Freeform 123"/>
              <p:cNvSpPr>
                <a:spLocks/>
              </p:cNvSpPr>
              <p:nvPr/>
            </p:nvSpPr>
            <p:spPr bwMode="auto">
              <a:xfrm>
                <a:off x="4485" y="2707"/>
                <a:ext cx="549" cy="459"/>
              </a:xfrm>
              <a:custGeom>
                <a:avLst/>
                <a:gdLst/>
                <a:ahLst/>
                <a:cxnLst>
                  <a:cxn ang="0">
                    <a:pos x="491" y="459"/>
                  </a:cxn>
                  <a:cxn ang="0">
                    <a:pos x="495" y="459"/>
                  </a:cxn>
                  <a:cxn ang="0">
                    <a:pos x="498" y="459"/>
                  </a:cxn>
                  <a:cxn ang="0">
                    <a:pos x="506" y="459"/>
                  </a:cxn>
                  <a:cxn ang="0">
                    <a:pos x="516" y="455"/>
                  </a:cxn>
                  <a:cxn ang="0">
                    <a:pos x="523" y="448"/>
                  </a:cxn>
                  <a:cxn ang="0">
                    <a:pos x="527" y="441"/>
                  </a:cxn>
                  <a:cxn ang="0">
                    <a:pos x="534" y="434"/>
                  </a:cxn>
                  <a:cxn ang="0">
                    <a:pos x="549" y="412"/>
                  </a:cxn>
                  <a:cxn ang="0">
                    <a:pos x="549" y="409"/>
                  </a:cxn>
                  <a:cxn ang="0">
                    <a:pos x="545" y="409"/>
                  </a:cxn>
                  <a:cxn ang="0">
                    <a:pos x="545" y="405"/>
                  </a:cxn>
                  <a:cxn ang="0">
                    <a:pos x="541" y="394"/>
                  </a:cxn>
                  <a:cxn ang="0">
                    <a:pos x="513" y="373"/>
                  </a:cxn>
                  <a:cxn ang="0">
                    <a:pos x="488" y="351"/>
                  </a:cxn>
                  <a:cxn ang="0">
                    <a:pos x="466" y="337"/>
                  </a:cxn>
                  <a:cxn ang="0">
                    <a:pos x="448" y="323"/>
                  </a:cxn>
                  <a:cxn ang="0">
                    <a:pos x="430" y="308"/>
                  </a:cxn>
                  <a:cxn ang="0">
                    <a:pos x="412" y="294"/>
                  </a:cxn>
                  <a:cxn ang="0">
                    <a:pos x="395" y="280"/>
                  </a:cxn>
                  <a:cxn ang="0">
                    <a:pos x="380" y="265"/>
                  </a:cxn>
                  <a:cxn ang="0">
                    <a:pos x="355" y="244"/>
                  </a:cxn>
                  <a:cxn ang="0">
                    <a:pos x="330" y="226"/>
                  </a:cxn>
                  <a:cxn ang="0">
                    <a:pos x="298" y="201"/>
                  </a:cxn>
                  <a:cxn ang="0">
                    <a:pos x="266" y="172"/>
                  </a:cxn>
                  <a:cxn ang="0">
                    <a:pos x="223" y="140"/>
                  </a:cxn>
                  <a:cxn ang="0">
                    <a:pos x="176" y="100"/>
                  </a:cxn>
                  <a:cxn ang="0">
                    <a:pos x="119" y="50"/>
                  </a:cxn>
                  <a:cxn ang="0">
                    <a:pos x="51" y="0"/>
                  </a:cxn>
                  <a:cxn ang="0">
                    <a:pos x="40" y="11"/>
                  </a:cxn>
                  <a:cxn ang="0">
                    <a:pos x="33" y="22"/>
                  </a:cxn>
                  <a:cxn ang="0">
                    <a:pos x="22" y="36"/>
                  </a:cxn>
                  <a:cxn ang="0">
                    <a:pos x="0" y="65"/>
                  </a:cxn>
                  <a:cxn ang="0">
                    <a:pos x="29" y="86"/>
                  </a:cxn>
                  <a:cxn ang="0">
                    <a:pos x="54" y="104"/>
                  </a:cxn>
                  <a:cxn ang="0">
                    <a:pos x="72" y="122"/>
                  </a:cxn>
                  <a:cxn ang="0">
                    <a:pos x="90" y="136"/>
                  </a:cxn>
                  <a:cxn ang="0">
                    <a:pos x="108" y="151"/>
                  </a:cxn>
                  <a:cxn ang="0">
                    <a:pos x="126" y="165"/>
                  </a:cxn>
                  <a:cxn ang="0">
                    <a:pos x="144" y="179"/>
                  </a:cxn>
                  <a:cxn ang="0">
                    <a:pos x="165" y="194"/>
                  </a:cxn>
                  <a:cxn ang="0">
                    <a:pos x="183" y="211"/>
                  </a:cxn>
                  <a:cxn ang="0">
                    <a:pos x="212" y="233"/>
                  </a:cxn>
                  <a:cxn ang="0">
                    <a:pos x="237" y="258"/>
                  </a:cxn>
                  <a:cxn ang="0">
                    <a:pos x="276" y="287"/>
                  </a:cxn>
                  <a:cxn ang="0">
                    <a:pos x="319" y="323"/>
                  </a:cxn>
                  <a:cxn ang="0">
                    <a:pos x="366" y="358"/>
                  </a:cxn>
                  <a:cxn ang="0">
                    <a:pos x="423" y="405"/>
                  </a:cxn>
                  <a:cxn ang="0">
                    <a:pos x="491" y="459"/>
                  </a:cxn>
                </a:cxnLst>
                <a:rect l="0" t="0" r="r" b="b"/>
                <a:pathLst>
                  <a:path w="549" h="459">
                    <a:moveTo>
                      <a:pt x="491" y="459"/>
                    </a:moveTo>
                    <a:lnTo>
                      <a:pt x="495" y="459"/>
                    </a:lnTo>
                    <a:lnTo>
                      <a:pt x="498" y="459"/>
                    </a:lnTo>
                    <a:lnTo>
                      <a:pt x="506" y="459"/>
                    </a:lnTo>
                    <a:lnTo>
                      <a:pt x="516" y="455"/>
                    </a:lnTo>
                    <a:lnTo>
                      <a:pt x="523" y="448"/>
                    </a:lnTo>
                    <a:lnTo>
                      <a:pt x="527" y="441"/>
                    </a:lnTo>
                    <a:lnTo>
                      <a:pt x="534" y="434"/>
                    </a:lnTo>
                    <a:lnTo>
                      <a:pt x="549" y="412"/>
                    </a:lnTo>
                    <a:lnTo>
                      <a:pt x="549" y="409"/>
                    </a:lnTo>
                    <a:lnTo>
                      <a:pt x="545" y="409"/>
                    </a:lnTo>
                    <a:lnTo>
                      <a:pt x="545" y="405"/>
                    </a:lnTo>
                    <a:lnTo>
                      <a:pt x="541" y="394"/>
                    </a:lnTo>
                    <a:lnTo>
                      <a:pt x="513" y="373"/>
                    </a:lnTo>
                    <a:lnTo>
                      <a:pt x="488" y="351"/>
                    </a:lnTo>
                    <a:lnTo>
                      <a:pt x="466" y="337"/>
                    </a:lnTo>
                    <a:lnTo>
                      <a:pt x="448" y="323"/>
                    </a:lnTo>
                    <a:lnTo>
                      <a:pt x="430" y="308"/>
                    </a:lnTo>
                    <a:lnTo>
                      <a:pt x="412" y="294"/>
                    </a:lnTo>
                    <a:lnTo>
                      <a:pt x="395" y="280"/>
                    </a:lnTo>
                    <a:lnTo>
                      <a:pt x="380" y="265"/>
                    </a:lnTo>
                    <a:lnTo>
                      <a:pt x="355" y="244"/>
                    </a:lnTo>
                    <a:lnTo>
                      <a:pt x="330" y="226"/>
                    </a:lnTo>
                    <a:lnTo>
                      <a:pt x="298" y="201"/>
                    </a:lnTo>
                    <a:lnTo>
                      <a:pt x="266" y="172"/>
                    </a:lnTo>
                    <a:lnTo>
                      <a:pt x="223" y="140"/>
                    </a:lnTo>
                    <a:lnTo>
                      <a:pt x="176" y="100"/>
                    </a:lnTo>
                    <a:lnTo>
                      <a:pt x="119" y="50"/>
                    </a:lnTo>
                    <a:lnTo>
                      <a:pt x="51" y="0"/>
                    </a:lnTo>
                    <a:lnTo>
                      <a:pt x="40" y="11"/>
                    </a:lnTo>
                    <a:lnTo>
                      <a:pt x="33" y="22"/>
                    </a:lnTo>
                    <a:lnTo>
                      <a:pt x="22" y="36"/>
                    </a:lnTo>
                    <a:lnTo>
                      <a:pt x="0" y="65"/>
                    </a:lnTo>
                    <a:lnTo>
                      <a:pt x="29" y="86"/>
                    </a:lnTo>
                    <a:lnTo>
                      <a:pt x="54" y="104"/>
                    </a:lnTo>
                    <a:lnTo>
                      <a:pt x="72" y="122"/>
                    </a:lnTo>
                    <a:lnTo>
                      <a:pt x="90" y="136"/>
                    </a:lnTo>
                    <a:lnTo>
                      <a:pt x="108" y="151"/>
                    </a:lnTo>
                    <a:lnTo>
                      <a:pt x="126" y="165"/>
                    </a:lnTo>
                    <a:lnTo>
                      <a:pt x="144" y="179"/>
                    </a:lnTo>
                    <a:lnTo>
                      <a:pt x="165" y="194"/>
                    </a:lnTo>
                    <a:lnTo>
                      <a:pt x="183" y="211"/>
                    </a:lnTo>
                    <a:lnTo>
                      <a:pt x="212" y="233"/>
                    </a:lnTo>
                    <a:lnTo>
                      <a:pt x="237" y="258"/>
                    </a:lnTo>
                    <a:lnTo>
                      <a:pt x="276" y="287"/>
                    </a:lnTo>
                    <a:lnTo>
                      <a:pt x="319" y="323"/>
                    </a:lnTo>
                    <a:lnTo>
                      <a:pt x="366" y="358"/>
                    </a:lnTo>
                    <a:lnTo>
                      <a:pt x="423" y="405"/>
                    </a:lnTo>
                    <a:lnTo>
                      <a:pt x="491" y="459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2" name="Freeform 124"/>
              <p:cNvSpPr>
                <a:spLocks/>
              </p:cNvSpPr>
              <p:nvPr/>
            </p:nvSpPr>
            <p:spPr bwMode="auto">
              <a:xfrm>
                <a:off x="4485" y="2714"/>
                <a:ext cx="545" cy="452"/>
              </a:xfrm>
              <a:custGeom>
                <a:avLst/>
                <a:gdLst/>
                <a:ahLst/>
                <a:cxnLst>
                  <a:cxn ang="0">
                    <a:pos x="491" y="452"/>
                  </a:cxn>
                  <a:cxn ang="0">
                    <a:pos x="495" y="452"/>
                  </a:cxn>
                  <a:cxn ang="0">
                    <a:pos x="498" y="452"/>
                  </a:cxn>
                  <a:cxn ang="0">
                    <a:pos x="506" y="448"/>
                  </a:cxn>
                  <a:cxn ang="0">
                    <a:pos x="516" y="448"/>
                  </a:cxn>
                  <a:cxn ang="0">
                    <a:pos x="523" y="441"/>
                  </a:cxn>
                  <a:cxn ang="0">
                    <a:pos x="527" y="434"/>
                  </a:cxn>
                  <a:cxn ang="0">
                    <a:pos x="534" y="427"/>
                  </a:cxn>
                  <a:cxn ang="0">
                    <a:pos x="545" y="412"/>
                  </a:cxn>
                  <a:cxn ang="0">
                    <a:pos x="541" y="409"/>
                  </a:cxn>
                  <a:cxn ang="0">
                    <a:pos x="541" y="405"/>
                  </a:cxn>
                  <a:cxn ang="0">
                    <a:pos x="538" y="402"/>
                  </a:cxn>
                  <a:cxn ang="0">
                    <a:pos x="534" y="394"/>
                  </a:cxn>
                  <a:cxn ang="0">
                    <a:pos x="506" y="373"/>
                  </a:cxn>
                  <a:cxn ang="0">
                    <a:pos x="484" y="351"/>
                  </a:cxn>
                  <a:cxn ang="0">
                    <a:pos x="463" y="333"/>
                  </a:cxn>
                  <a:cxn ang="0">
                    <a:pos x="445" y="319"/>
                  </a:cxn>
                  <a:cxn ang="0">
                    <a:pos x="427" y="305"/>
                  </a:cxn>
                  <a:cxn ang="0">
                    <a:pos x="409" y="294"/>
                  </a:cxn>
                  <a:cxn ang="0">
                    <a:pos x="391" y="280"/>
                  </a:cxn>
                  <a:cxn ang="0">
                    <a:pos x="373" y="262"/>
                  </a:cxn>
                  <a:cxn ang="0">
                    <a:pos x="352" y="244"/>
                  </a:cxn>
                  <a:cxn ang="0">
                    <a:pos x="326" y="226"/>
                  </a:cxn>
                  <a:cxn ang="0">
                    <a:pos x="298" y="201"/>
                  </a:cxn>
                  <a:cxn ang="0">
                    <a:pos x="262" y="172"/>
                  </a:cxn>
                  <a:cxn ang="0">
                    <a:pos x="219" y="136"/>
                  </a:cxn>
                  <a:cxn ang="0">
                    <a:pos x="169" y="101"/>
                  </a:cxn>
                  <a:cxn ang="0">
                    <a:pos x="112" y="54"/>
                  </a:cxn>
                  <a:cxn ang="0">
                    <a:pos x="47" y="0"/>
                  </a:cxn>
                  <a:cxn ang="0">
                    <a:pos x="36" y="11"/>
                  </a:cxn>
                  <a:cxn ang="0">
                    <a:pos x="29" y="18"/>
                  </a:cxn>
                  <a:cxn ang="0">
                    <a:pos x="22" y="29"/>
                  </a:cxn>
                  <a:cxn ang="0">
                    <a:pos x="0" y="54"/>
                  </a:cxn>
                  <a:cxn ang="0">
                    <a:pos x="29" y="76"/>
                  </a:cxn>
                  <a:cxn ang="0">
                    <a:pos x="54" y="97"/>
                  </a:cxn>
                  <a:cxn ang="0">
                    <a:pos x="72" y="115"/>
                  </a:cxn>
                  <a:cxn ang="0">
                    <a:pos x="94" y="129"/>
                  </a:cxn>
                  <a:cxn ang="0">
                    <a:pos x="112" y="144"/>
                  </a:cxn>
                  <a:cxn ang="0">
                    <a:pos x="126" y="158"/>
                  </a:cxn>
                  <a:cxn ang="0">
                    <a:pos x="147" y="172"/>
                  </a:cxn>
                  <a:cxn ang="0">
                    <a:pos x="165" y="187"/>
                  </a:cxn>
                  <a:cxn ang="0">
                    <a:pos x="187" y="204"/>
                  </a:cxn>
                  <a:cxn ang="0">
                    <a:pos x="212" y="226"/>
                  </a:cxn>
                  <a:cxn ang="0">
                    <a:pos x="240" y="247"/>
                  </a:cxn>
                  <a:cxn ang="0">
                    <a:pos x="276" y="280"/>
                  </a:cxn>
                  <a:cxn ang="0">
                    <a:pos x="319" y="312"/>
                  </a:cxn>
                  <a:cxn ang="0">
                    <a:pos x="369" y="348"/>
                  </a:cxn>
                  <a:cxn ang="0">
                    <a:pos x="427" y="398"/>
                  </a:cxn>
                  <a:cxn ang="0">
                    <a:pos x="491" y="452"/>
                  </a:cxn>
                </a:cxnLst>
                <a:rect l="0" t="0" r="r" b="b"/>
                <a:pathLst>
                  <a:path w="545" h="452">
                    <a:moveTo>
                      <a:pt x="491" y="452"/>
                    </a:moveTo>
                    <a:lnTo>
                      <a:pt x="495" y="452"/>
                    </a:lnTo>
                    <a:lnTo>
                      <a:pt x="498" y="452"/>
                    </a:lnTo>
                    <a:lnTo>
                      <a:pt x="506" y="448"/>
                    </a:lnTo>
                    <a:lnTo>
                      <a:pt x="516" y="448"/>
                    </a:lnTo>
                    <a:lnTo>
                      <a:pt x="523" y="441"/>
                    </a:lnTo>
                    <a:lnTo>
                      <a:pt x="527" y="434"/>
                    </a:lnTo>
                    <a:lnTo>
                      <a:pt x="534" y="427"/>
                    </a:lnTo>
                    <a:lnTo>
                      <a:pt x="545" y="412"/>
                    </a:lnTo>
                    <a:lnTo>
                      <a:pt x="541" y="409"/>
                    </a:lnTo>
                    <a:lnTo>
                      <a:pt x="541" y="405"/>
                    </a:lnTo>
                    <a:lnTo>
                      <a:pt x="538" y="402"/>
                    </a:lnTo>
                    <a:lnTo>
                      <a:pt x="534" y="394"/>
                    </a:lnTo>
                    <a:lnTo>
                      <a:pt x="506" y="373"/>
                    </a:lnTo>
                    <a:lnTo>
                      <a:pt x="484" y="351"/>
                    </a:lnTo>
                    <a:lnTo>
                      <a:pt x="463" y="333"/>
                    </a:lnTo>
                    <a:lnTo>
                      <a:pt x="445" y="319"/>
                    </a:lnTo>
                    <a:lnTo>
                      <a:pt x="427" y="305"/>
                    </a:lnTo>
                    <a:lnTo>
                      <a:pt x="409" y="294"/>
                    </a:lnTo>
                    <a:lnTo>
                      <a:pt x="391" y="280"/>
                    </a:lnTo>
                    <a:lnTo>
                      <a:pt x="373" y="262"/>
                    </a:lnTo>
                    <a:lnTo>
                      <a:pt x="352" y="244"/>
                    </a:lnTo>
                    <a:lnTo>
                      <a:pt x="326" y="226"/>
                    </a:lnTo>
                    <a:lnTo>
                      <a:pt x="298" y="201"/>
                    </a:lnTo>
                    <a:lnTo>
                      <a:pt x="262" y="172"/>
                    </a:lnTo>
                    <a:lnTo>
                      <a:pt x="219" y="136"/>
                    </a:lnTo>
                    <a:lnTo>
                      <a:pt x="169" y="101"/>
                    </a:lnTo>
                    <a:lnTo>
                      <a:pt x="112" y="54"/>
                    </a:lnTo>
                    <a:lnTo>
                      <a:pt x="47" y="0"/>
                    </a:lnTo>
                    <a:lnTo>
                      <a:pt x="36" y="11"/>
                    </a:lnTo>
                    <a:lnTo>
                      <a:pt x="29" y="18"/>
                    </a:lnTo>
                    <a:lnTo>
                      <a:pt x="22" y="29"/>
                    </a:lnTo>
                    <a:lnTo>
                      <a:pt x="0" y="54"/>
                    </a:lnTo>
                    <a:lnTo>
                      <a:pt x="29" y="76"/>
                    </a:lnTo>
                    <a:lnTo>
                      <a:pt x="54" y="97"/>
                    </a:lnTo>
                    <a:lnTo>
                      <a:pt x="72" y="115"/>
                    </a:lnTo>
                    <a:lnTo>
                      <a:pt x="94" y="129"/>
                    </a:lnTo>
                    <a:lnTo>
                      <a:pt x="112" y="144"/>
                    </a:lnTo>
                    <a:lnTo>
                      <a:pt x="126" y="158"/>
                    </a:lnTo>
                    <a:lnTo>
                      <a:pt x="147" y="172"/>
                    </a:lnTo>
                    <a:lnTo>
                      <a:pt x="165" y="187"/>
                    </a:lnTo>
                    <a:lnTo>
                      <a:pt x="187" y="204"/>
                    </a:lnTo>
                    <a:lnTo>
                      <a:pt x="212" y="226"/>
                    </a:lnTo>
                    <a:lnTo>
                      <a:pt x="240" y="247"/>
                    </a:lnTo>
                    <a:lnTo>
                      <a:pt x="276" y="280"/>
                    </a:lnTo>
                    <a:lnTo>
                      <a:pt x="319" y="312"/>
                    </a:lnTo>
                    <a:lnTo>
                      <a:pt x="369" y="348"/>
                    </a:lnTo>
                    <a:lnTo>
                      <a:pt x="427" y="398"/>
                    </a:lnTo>
                    <a:lnTo>
                      <a:pt x="491" y="45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3" name="Freeform 125"/>
              <p:cNvSpPr>
                <a:spLocks/>
              </p:cNvSpPr>
              <p:nvPr/>
            </p:nvSpPr>
            <p:spPr bwMode="auto">
              <a:xfrm>
                <a:off x="4489" y="2718"/>
                <a:ext cx="537" cy="444"/>
              </a:xfrm>
              <a:custGeom>
                <a:avLst/>
                <a:gdLst/>
                <a:ahLst/>
                <a:cxnLst>
                  <a:cxn ang="0">
                    <a:pos x="487" y="444"/>
                  </a:cxn>
                  <a:cxn ang="0">
                    <a:pos x="494" y="444"/>
                  </a:cxn>
                  <a:cxn ang="0">
                    <a:pos x="498" y="444"/>
                  </a:cxn>
                  <a:cxn ang="0">
                    <a:pos x="505" y="444"/>
                  </a:cxn>
                  <a:cxn ang="0">
                    <a:pos x="516" y="441"/>
                  </a:cxn>
                  <a:cxn ang="0">
                    <a:pos x="519" y="437"/>
                  </a:cxn>
                  <a:cxn ang="0">
                    <a:pos x="523" y="430"/>
                  </a:cxn>
                  <a:cxn ang="0">
                    <a:pos x="527" y="426"/>
                  </a:cxn>
                  <a:cxn ang="0">
                    <a:pos x="537" y="415"/>
                  </a:cxn>
                  <a:cxn ang="0">
                    <a:pos x="534" y="412"/>
                  </a:cxn>
                  <a:cxn ang="0">
                    <a:pos x="534" y="408"/>
                  </a:cxn>
                  <a:cxn ang="0">
                    <a:pos x="530" y="405"/>
                  </a:cxn>
                  <a:cxn ang="0">
                    <a:pos x="527" y="398"/>
                  </a:cxn>
                  <a:cxn ang="0">
                    <a:pos x="498" y="376"/>
                  </a:cxn>
                  <a:cxn ang="0">
                    <a:pos x="473" y="355"/>
                  </a:cxn>
                  <a:cxn ang="0">
                    <a:pos x="451" y="337"/>
                  </a:cxn>
                  <a:cxn ang="0">
                    <a:pos x="437" y="322"/>
                  </a:cxn>
                  <a:cxn ang="0">
                    <a:pos x="419" y="308"/>
                  </a:cxn>
                  <a:cxn ang="0">
                    <a:pos x="401" y="294"/>
                  </a:cxn>
                  <a:cxn ang="0">
                    <a:pos x="383" y="279"/>
                  </a:cxn>
                  <a:cxn ang="0">
                    <a:pos x="365" y="265"/>
                  </a:cxn>
                  <a:cxn ang="0">
                    <a:pos x="340" y="247"/>
                  </a:cxn>
                  <a:cxn ang="0">
                    <a:pos x="319" y="226"/>
                  </a:cxn>
                  <a:cxn ang="0">
                    <a:pos x="287" y="200"/>
                  </a:cxn>
                  <a:cxn ang="0">
                    <a:pos x="251" y="172"/>
                  </a:cxn>
                  <a:cxn ang="0">
                    <a:pos x="211" y="140"/>
                  </a:cxn>
                  <a:cxn ang="0">
                    <a:pos x="161" y="100"/>
                  </a:cxn>
                  <a:cxn ang="0">
                    <a:pos x="104" y="54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5" y="14"/>
                  </a:cxn>
                  <a:cxn ang="0">
                    <a:pos x="14" y="29"/>
                  </a:cxn>
                  <a:cxn ang="0">
                    <a:pos x="0" y="50"/>
                  </a:cxn>
                  <a:cxn ang="0">
                    <a:pos x="25" y="72"/>
                  </a:cxn>
                  <a:cxn ang="0">
                    <a:pos x="50" y="89"/>
                  </a:cxn>
                  <a:cxn ang="0">
                    <a:pos x="72" y="107"/>
                  </a:cxn>
                  <a:cxn ang="0">
                    <a:pos x="90" y="122"/>
                  </a:cxn>
                  <a:cxn ang="0">
                    <a:pos x="108" y="136"/>
                  </a:cxn>
                  <a:cxn ang="0">
                    <a:pos x="125" y="150"/>
                  </a:cxn>
                  <a:cxn ang="0">
                    <a:pos x="143" y="165"/>
                  </a:cxn>
                  <a:cxn ang="0">
                    <a:pos x="165" y="179"/>
                  </a:cxn>
                  <a:cxn ang="0">
                    <a:pos x="183" y="197"/>
                  </a:cxn>
                  <a:cxn ang="0">
                    <a:pos x="208" y="218"/>
                  </a:cxn>
                  <a:cxn ang="0">
                    <a:pos x="240" y="240"/>
                  </a:cxn>
                  <a:cxn ang="0">
                    <a:pos x="276" y="272"/>
                  </a:cxn>
                  <a:cxn ang="0">
                    <a:pos x="315" y="304"/>
                  </a:cxn>
                  <a:cxn ang="0">
                    <a:pos x="365" y="340"/>
                  </a:cxn>
                  <a:cxn ang="0">
                    <a:pos x="423" y="390"/>
                  </a:cxn>
                  <a:cxn ang="0">
                    <a:pos x="487" y="444"/>
                  </a:cxn>
                </a:cxnLst>
                <a:rect l="0" t="0" r="r" b="b"/>
                <a:pathLst>
                  <a:path w="537" h="444">
                    <a:moveTo>
                      <a:pt x="487" y="444"/>
                    </a:moveTo>
                    <a:lnTo>
                      <a:pt x="494" y="444"/>
                    </a:lnTo>
                    <a:lnTo>
                      <a:pt x="498" y="444"/>
                    </a:lnTo>
                    <a:lnTo>
                      <a:pt x="505" y="444"/>
                    </a:lnTo>
                    <a:lnTo>
                      <a:pt x="516" y="441"/>
                    </a:lnTo>
                    <a:lnTo>
                      <a:pt x="519" y="437"/>
                    </a:lnTo>
                    <a:lnTo>
                      <a:pt x="523" y="430"/>
                    </a:lnTo>
                    <a:lnTo>
                      <a:pt x="527" y="426"/>
                    </a:lnTo>
                    <a:lnTo>
                      <a:pt x="537" y="415"/>
                    </a:lnTo>
                    <a:lnTo>
                      <a:pt x="534" y="412"/>
                    </a:lnTo>
                    <a:lnTo>
                      <a:pt x="534" y="408"/>
                    </a:lnTo>
                    <a:lnTo>
                      <a:pt x="530" y="405"/>
                    </a:lnTo>
                    <a:lnTo>
                      <a:pt x="527" y="398"/>
                    </a:lnTo>
                    <a:lnTo>
                      <a:pt x="498" y="376"/>
                    </a:lnTo>
                    <a:lnTo>
                      <a:pt x="473" y="355"/>
                    </a:lnTo>
                    <a:lnTo>
                      <a:pt x="451" y="337"/>
                    </a:lnTo>
                    <a:lnTo>
                      <a:pt x="437" y="322"/>
                    </a:lnTo>
                    <a:lnTo>
                      <a:pt x="419" y="308"/>
                    </a:lnTo>
                    <a:lnTo>
                      <a:pt x="401" y="294"/>
                    </a:lnTo>
                    <a:lnTo>
                      <a:pt x="383" y="279"/>
                    </a:lnTo>
                    <a:lnTo>
                      <a:pt x="365" y="265"/>
                    </a:lnTo>
                    <a:lnTo>
                      <a:pt x="340" y="247"/>
                    </a:lnTo>
                    <a:lnTo>
                      <a:pt x="319" y="226"/>
                    </a:lnTo>
                    <a:lnTo>
                      <a:pt x="287" y="200"/>
                    </a:lnTo>
                    <a:lnTo>
                      <a:pt x="251" y="172"/>
                    </a:lnTo>
                    <a:lnTo>
                      <a:pt x="211" y="140"/>
                    </a:lnTo>
                    <a:lnTo>
                      <a:pt x="161" y="100"/>
                    </a:lnTo>
                    <a:lnTo>
                      <a:pt x="104" y="54"/>
                    </a:lnTo>
                    <a:lnTo>
                      <a:pt x="36" y="0"/>
                    </a:lnTo>
                    <a:lnTo>
                      <a:pt x="29" y="7"/>
                    </a:lnTo>
                    <a:lnTo>
                      <a:pt x="25" y="14"/>
                    </a:lnTo>
                    <a:lnTo>
                      <a:pt x="14" y="29"/>
                    </a:lnTo>
                    <a:lnTo>
                      <a:pt x="0" y="50"/>
                    </a:lnTo>
                    <a:lnTo>
                      <a:pt x="25" y="72"/>
                    </a:lnTo>
                    <a:lnTo>
                      <a:pt x="50" y="89"/>
                    </a:lnTo>
                    <a:lnTo>
                      <a:pt x="72" y="107"/>
                    </a:lnTo>
                    <a:lnTo>
                      <a:pt x="90" y="122"/>
                    </a:lnTo>
                    <a:lnTo>
                      <a:pt x="108" y="136"/>
                    </a:lnTo>
                    <a:lnTo>
                      <a:pt x="125" y="150"/>
                    </a:lnTo>
                    <a:lnTo>
                      <a:pt x="143" y="165"/>
                    </a:lnTo>
                    <a:lnTo>
                      <a:pt x="165" y="179"/>
                    </a:lnTo>
                    <a:lnTo>
                      <a:pt x="183" y="197"/>
                    </a:lnTo>
                    <a:lnTo>
                      <a:pt x="208" y="218"/>
                    </a:lnTo>
                    <a:lnTo>
                      <a:pt x="240" y="240"/>
                    </a:lnTo>
                    <a:lnTo>
                      <a:pt x="276" y="272"/>
                    </a:lnTo>
                    <a:lnTo>
                      <a:pt x="315" y="304"/>
                    </a:lnTo>
                    <a:lnTo>
                      <a:pt x="365" y="340"/>
                    </a:lnTo>
                    <a:lnTo>
                      <a:pt x="423" y="390"/>
                    </a:lnTo>
                    <a:lnTo>
                      <a:pt x="487" y="444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4" name="Freeform 126"/>
              <p:cNvSpPr>
                <a:spLocks/>
              </p:cNvSpPr>
              <p:nvPr/>
            </p:nvSpPr>
            <p:spPr bwMode="auto">
              <a:xfrm>
                <a:off x="4489" y="2725"/>
                <a:ext cx="534" cy="437"/>
              </a:xfrm>
              <a:custGeom>
                <a:avLst/>
                <a:gdLst/>
                <a:ahLst/>
                <a:cxnLst>
                  <a:cxn ang="0">
                    <a:pos x="491" y="437"/>
                  </a:cxn>
                  <a:cxn ang="0">
                    <a:pos x="494" y="437"/>
                  </a:cxn>
                  <a:cxn ang="0">
                    <a:pos x="498" y="437"/>
                  </a:cxn>
                  <a:cxn ang="0">
                    <a:pos x="505" y="434"/>
                  </a:cxn>
                  <a:cxn ang="0">
                    <a:pos x="516" y="434"/>
                  </a:cxn>
                  <a:cxn ang="0">
                    <a:pos x="519" y="430"/>
                  </a:cxn>
                  <a:cxn ang="0">
                    <a:pos x="523" y="426"/>
                  </a:cxn>
                  <a:cxn ang="0">
                    <a:pos x="527" y="419"/>
                  </a:cxn>
                  <a:cxn ang="0">
                    <a:pos x="534" y="412"/>
                  </a:cxn>
                  <a:cxn ang="0">
                    <a:pos x="530" y="408"/>
                  </a:cxn>
                  <a:cxn ang="0">
                    <a:pos x="530" y="408"/>
                  </a:cxn>
                  <a:cxn ang="0">
                    <a:pos x="527" y="405"/>
                  </a:cxn>
                  <a:cxn ang="0">
                    <a:pos x="523" y="394"/>
                  </a:cxn>
                  <a:cxn ang="0">
                    <a:pos x="494" y="373"/>
                  </a:cxn>
                  <a:cxn ang="0">
                    <a:pos x="469" y="351"/>
                  </a:cxn>
                  <a:cxn ang="0">
                    <a:pos x="448" y="333"/>
                  </a:cxn>
                  <a:cxn ang="0">
                    <a:pos x="430" y="322"/>
                  </a:cxn>
                  <a:cxn ang="0">
                    <a:pos x="412" y="308"/>
                  </a:cxn>
                  <a:cxn ang="0">
                    <a:pos x="398" y="294"/>
                  </a:cxn>
                  <a:cxn ang="0">
                    <a:pos x="376" y="279"/>
                  </a:cxn>
                  <a:cxn ang="0">
                    <a:pos x="358" y="265"/>
                  </a:cxn>
                  <a:cxn ang="0">
                    <a:pos x="337" y="247"/>
                  </a:cxn>
                  <a:cxn ang="0">
                    <a:pos x="312" y="226"/>
                  </a:cxn>
                  <a:cxn ang="0">
                    <a:pos x="283" y="201"/>
                  </a:cxn>
                  <a:cxn ang="0">
                    <a:pos x="247" y="172"/>
                  </a:cxn>
                  <a:cxn ang="0">
                    <a:pos x="204" y="140"/>
                  </a:cxn>
                  <a:cxn ang="0">
                    <a:pos x="154" y="100"/>
                  </a:cxn>
                  <a:cxn ang="0">
                    <a:pos x="100" y="54"/>
                  </a:cxn>
                  <a:cxn ang="0">
                    <a:pos x="32" y="0"/>
                  </a:cxn>
                  <a:cxn ang="0">
                    <a:pos x="25" y="7"/>
                  </a:cxn>
                  <a:cxn ang="0">
                    <a:pos x="22" y="14"/>
                  </a:cxn>
                  <a:cxn ang="0">
                    <a:pos x="14" y="22"/>
                  </a:cxn>
                  <a:cxn ang="0">
                    <a:pos x="0" y="39"/>
                  </a:cxn>
                  <a:cxn ang="0">
                    <a:pos x="29" y="61"/>
                  </a:cxn>
                  <a:cxn ang="0">
                    <a:pos x="54" y="82"/>
                  </a:cxn>
                  <a:cxn ang="0">
                    <a:pos x="72" y="100"/>
                  </a:cxn>
                  <a:cxn ang="0">
                    <a:pos x="90" y="115"/>
                  </a:cxn>
                  <a:cxn ang="0">
                    <a:pos x="111" y="129"/>
                  </a:cxn>
                  <a:cxn ang="0">
                    <a:pos x="125" y="143"/>
                  </a:cxn>
                  <a:cxn ang="0">
                    <a:pos x="143" y="158"/>
                  </a:cxn>
                  <a:cxn ang="0">
                    <a:pos x="165" y="172"/>
                  </a:cxn>
                  <a:cxn ang="0">
                    <a:pos x="186" y="190"/>
                  </a:cxn>
                  <a:cxn ang="0">
                    <a:pos x="211" y="211"/>
                  </a:cxn>
                  <a:cxn ang="0">
                    <a:pos x="240" y="233"/>
                  </a:cxn>
                  <a:cxn ang="0">
                    <a:pos x="276" y="265"/>
                  </a:cxn>
                  <a:cxn ang="0">
                    <a:pos x="319" y="297"/>
                  </a:cxn>
                  <a:cxn ang="0">
                    <a:pos x="365" y="333"/>
                  </a:cxn>
                  <a:cxn ang="0">
                    <a:pos x="423" y="383"/>
                  </a:cxn>
                  <a:cxn ang="0">
                    <a:pos x="491" y="437"/>
                  </a:cxn>
                </a:cxnLst>
                <a:rect l="0" t="0" r="r" b="b"/>
                <a:pathLst>
                  <a:path w="534" h="437">
                    <a:moveTo>
                      <a:pt x="491" y="437"/>
                    </a:moveTo>
                    <a:lnTo>
                      <a:pt x="494" y="437"/>
                    </a:lnTo>
                    <a:lnTo>
                      <a:pt x="498" y="437"/>
                    </a:lnTo>
                    <a:lnTo>
                      <a:pt x="505" y="434"/>
                    </a:lnTo>
                    <a:lnTo>
                      <a:pt x="516" y="434"/>
                    </a:lnTo>
                    <a:lnTo>
                      <a:pt x="519" y="430"/>
                    </a:lnTo>
                    <a:lnTo>
                      <a:pt x="523" y="426"/>
                    </a:lnTo>
                    <a:lnTo>
                      <a:pt x="527" y="419"/>
                    </a:lnTo>
                    <a:lnTo>
                      <a:pt x="534" y="412"/>
                    </a:lnTo>
                    <a:lnTo>
                      <a:pt x="530" y="408"/>
                    </a:lnTo>
                    <a:lnTo>
                      <a:pt x="530" y="408"/>
                    </a:lnTo>
                    <a:lnTo>
                      <a:pt x="527" y="405"/>
                    </a:lnTo>
                    <a:lnTo>
                      <a:pt x="523" y="394"/>
                    </a:lnTo>
                    <a:lnTo>
                      <a:pt x="494" y="373"/>
                    </a:lnTo>
                    <a:lnTo>
                      <a:pt x="469" y="351"/>
                    </a:lnTo>
                    <a:lnTo>
                      <a:pt x="448" y="333"/>
                    </a:lnTo>
                    <a:lnTo>
                      <a:pt x="430" y="322"/>
                    </a:lnTo>
                    <a:lnTo>
                      <a:pt x="412" y="308"/>
                    </a:lnTo>
                    <a:lnTo>
                      <a:pt x="398" y="294"/>
                    </a:lnTo>
                    <a:lnTo>
                      <a:pt x="376" y="279"/>
                    </a:lnTo>
                    <a:lnTo>
                      <a:pt x="358" y="265"/>
                    </a:lnTo>
                    <a:lnTo>
                      <a:pt x="337" y="247"/>
                    </a:lnTo>
                    <a:lnTo>
                      <a:pt x="312" y="226"/>
                    </a:lnTo>
                    <a:lnTo>
                      <a:pt x="283" y="201"/>
                    </a:lnTo>
                    <a:lnTo>
                      <a:pt x="247" y="172"/>
                    </a:lnTo>
                    <a:lnTo>
                      <a:pt x="204" y="140"/>
                    </a:lnTo>
                    <a:lnTo>
                      <a:pt x="154" y="100"/>
                    </a:lnTo>
                    <a:lnTo>
                      <a:pt x="100" y="54"/>
                    </a:lnTo>
                    <a:lnTo>
                      <a:pt x="32" y="0"/>
                    </a:lnTo>
                    <a:lnTo>
                      <a:pt x="25" y="7"/>
                    </a:lnTo>
                    <a:lnTo>
                      <a:pt x="22" y="14"/>
                    </a:lnTo>
                    <a:lnTo>
                      <a:pt x="14" y="22"/>
                    </a:lnTo>
                    <a:lnTo>
                      <a:pt x="0" y="39"/>
                    </a:lnTo>
                    <a:lnTo>
                      <a:pt x="29" y="61"/>
                    </a:lnTo>
                    <a:lnTo>
                      <a:pt x="54" y="82"/>
                    </a:lnTo>
                    <a:lnTo>
                      <a:pt x="72" y="100"/>
                    </a:lnTo>
                    <a:lnTo>
                      <a:pt x="90" y="115"/>
                    </a:lnTo>
                    <a:lnTo>
                      <a:pt x="111" y="129"/>
                    </a:lnTo>
                    <a:lnTo>
                      <a:pt x="125" y="143"/>
                    </a:lnTo>
                    <a:lnTo>
                      <a:pt x="143" y="158"/>
                    </a:lnTo>
                    <a:lnTo>
                      <a:pt x="165" y="172"/>
                    </a:lnTo>
                    <a:lnTo>
                      <a:pt x="186" y="190"/>
                    </a:lnTo>
                    <a:lnTo>
                      <a:pt x="211" y="211"/>
                    </a:lnTo>
                    <a:lnTo>
                      <a:pt x="240" y="233"/>
                    </a:lnTo>
                    <a:lnTo>
                      <a:pt x="276" y="265"/>
                    </a:lnTo>
                    <a:lnTo>
                      <a:pt x="319" y="297"/>
                    </a:lnTo>
                    <a:lnTo>
                      <a:pt x="365" y="333"/>
                    </a:lnTo>
                    <a:lnTo>
                      <a:pt x="423" y="383"/>
                    </a:lnTo>
                    <a:lnTo>
                      <a:pt x="491" y="437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5" name="Freeform 127"/>
              <p:cNvSpPr>
                <a:spLocks/>
              </p:cNvSpPr>
              <p:nvPr/>
            </p:nvSpPr>
            <p:spPr bwMode="auto">
              <a:xfrm>
                <a:off x="4493" y="2729"/>
                <a:ext cx="523" cy="430"/>
              </a:xfrm>
              <a:custGeom>
                <a:avLst/>
                <a:gdLst/>
                <a:ahLst/>
                <a:cxnLst>
                  <a:cxn ang="0">
                    <a:pos x="490" y="430"/>
                  </a:cxn>
                  <a:cxn ang="0">
                    <a:pos x="515" y="426"/>
                  </a:cxn>
                  <a:cxn ang="0">
                    <a:pos x="523" y="412"/>
                  </a:cxn>
                  <a:cxn ang="0">
                    <a:pos x="512" y="397"/>
                  </a:cxn>
                  <a:cxn ang="0">
                    <a:pos x="21" y="0"/>
                  </a:cxn>
                  <a:cxn ang="0">
                    <a:pos x="0" y="35"/>
                  </a:cxn>
                  <a:cxn ang="0">
                    <a:pos x="490" y="430"/>
                  </a:cxn>
                </a:cxnLst>
                <a:rect l="0" t="0" r="r" b="b"/>
                <a:pathLst>
                  <a:path w="523" h="430">
                    <a:moveTo>
                      <a:pt x="490" y="430"/>
                    </a:moveTo>
                    <a:lnTo>
                      <a:pt x="515" y="426"/>
                    </a:lnTo>
                    <a:lnTo>
                      <a:pt x="523" y="412"/>
                    </a:lnTo>
                    <a:lnTo>
                      <a:pt x="512" y="397"/>
                    </a:lnTo>
                    <a:lnTo>
                      <a:pt x="21" y="0"/>
                    </a:lnTo>
                    <a:lnTo>
                      <a:pt x="0" y="35"/>
                    </a:lnTo>
                    <a:lnTo>
                      <a:pt x="490" y="4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6" name="Freeform 128"/>
              <p:cNvSpPr>
                <a:spLocks/>
              </p:cNvSpPr>
              <p:nvPr/>
            </p:nvSpPr>
            <p:spPr bwMode="auto">
              <a:xfrm>
                <a:off x="4335" y="2718"/>
                <a:ext cx="140" cy="12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39" y="0"/>
                  </a:cxn>
                  <a:cxn ang="0">
                    <a:pos x="29" y="3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7" y="25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61"/>
                  </a:cxn>
                  <a:cxn ang="0">
                    <a:pos x="90" y="129"/>
                  </a:cxn>
                  <a:cxn ang="0">
                    <a:pos x="140" y="68"/>
                  </a:cxn>
                  <a:cxn ang="0">
                    <a:pos x="50" y="0"/>
                  </a:cxn>
                </a:cxnLst>
                <a:rect l="0" t="0" r="r" b="b"/>
                <a:pathLst>
                  <a:path w="140" h="129">
                    <a:moveTo>
                      <a:pt x="50" y="0"/>
                    </a:moveTo>
                    <a:lnTo>
                      <a:pt x="39" y="0"/>
                    </a:lnTo>
                    <a:lnTo>
                      <a:pt x="29" y="3"/>
                    </a:lnTo>
                    <a:lnTo>
                      <a:pt x="18" y="11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90" y="129"/>
                    </a:lnTo>
                    <a:lnTo>
                      <a:pt x="140" y="6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7" name="Freeform 129"/>
              <p:cNvSpPr>
                <a:spLocks/>
              </p:cNvSpPr>
              <p:nvPr/>
            </p:nvSpPr>
            <p:spPr bwMode="auto">
              <a:xfrm>
                <a:off x="4485" y="2532"/>
                <a:ext cx="137" cy="13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36" y="3"/>
                  </a:cxn>
                  <a:cxn ang="0">
                    <a:pos x="26" y="7"/>
                  </a:cxn>
                  <a:cxn ang="0">
                    <a:pos x="18" y="14"/>
                  </a:cxn>
                  <a:cxn ang="0">
                    <a:pos x="11" y="21"/>
                  </a:cxn>
                  <a:cxn ang="0">
                    <a:pos x="4" y="28"/>
                  </a:cxn>
                  <a:cxn ang="0">
                    <a:pos x="4" y="35"/>
                  </a:cxn>
                  <a:cxn ang="0">
                    <a:pos x="0" y="46"/>
                  </a:cxn>
                  <a:cxn ang="0">
                    <a:pos x="0" y="64"/>
                  </a:cxn>
                  <a:cxn ang="0">
                    <a:pos x="86" y="132"/>
                  </a:cxn>
                  <a:cxn ang="0">
                    <a:pos x="137" y="71"/>
                  </a:cxn>
                  <a:cxn ang="0">
                    <a:pos x="51" y="0"/>
                  </a:cxn>
                </a:cxnLst>
                <a:rect l="0" t="0" r="r" b="b"/>
                <a:pathLst>
                  <a:path w="137" h="132">
                    <a:moveTo>
                      <a:pt x="51" y="0"/>
                    </a:moveTo>
                    <a:lnTo>
                      <a:pt x="36" y="3"/>
                    </a:lnTo>
                    <a:lnTo>
                      <a:pt x="26" y="7"/>
                    </a:lnTo>
                    <a:lnTo>
                      <a:pt x="18" y="14"/>
                    </a:lnTo>
                    <a:lnTo>
                      <a:pt x="11" y="21"/>
                    </a:lnTo>
                    <a:lnTo>
                      <a:pt x="4" y="28"/>
                    </a:lnTo>
                    <a:lnTo>
                      <a:pt x="4" y="35"/>
                    </a:lnTo>
                    <a:lnTo>
                      <a:pt x="0" y="46"/>
                    </a:lnTo>
                    <a:lnTo>
                      <a:pt x="0" y="64"/>
                    </a:lnTo>
                    <a:lnTo>
                      <a:pt x="86" y="132"/>
                    </a:lnTo>
                    <a:lnTo>
                      <a:pt x="137" y="7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8" name="Line 130"/>
              <p:cNvSpPr>
                <a:spLocks noChangeShapeType="1"/>
              </p:cNvSpPr>
              <p:nvPr/>
            </p:nvSpPr>
            <p:spPr bwMode="auto">
              <a:xfrm>
                <a:off x="4385" y="2718"/>
                <a:ext cx="90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9" name="Freeform 131"/>
              <p:cNvSpPr>
                <a:spLocks/>
              </p:cNvSpPr>
              <p:nvPr/>
            </p:nvSpPr>
            <p:spPr bwMode="auto">
              <a:xfrm>
                <a:off x="4632" y="279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7"/>
                  </a:cxn>
                  <a:cxn ang="0">
                    <a:pos x="68" y="78"/>
                  </a:cxn>
                  <a:cxn ang="0">
                    <a:pos x="58" y="78"/>
                  </a:cxn>
                  <a:cxn ang="0">
                    <a:pos x="33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7"/>
                    </a:lnTo>
                    <a:lnTo>
                      <a:pt x="68" y="78"/>
                    </a:lnTo>
                    <a:lnTo>
                      <a:pt x="58" y="78"/>
                    </a:lnTo>
                    <a:lnTo>
                      <a:pt x="33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0" name="Freeform 132"/>
              <p:cNvSpPr>
                <a:spLocks/>
              </p:cNvSpPr>
              <p:nvPr/>
            </p:nvSpPr>
            <p:spPr bwMode="auto">
              <a:xfrm>
                <a:off x="4629" y="279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1" name="Freeform 133"/>
              <p:cNvSpPr>
                <a:spLocks/>
              </p:cNvSpPr>
              <p:nvPr/>
            </p:nvSpPr>
            <p:spPr bwMode="auto">
              <a:xfrm>
                <a:off x="4940" y="3037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9"/>
                  </a:cxn>
                  <a:cxn ang="0">
                    <a:pos x="54" y="79"/>
                  </a:cxn>
                  <a:cxn ang="0">
                    <a:pos x="33" y="107"/>
                  </a:cxn>
                  <a:cxn ang="0">
                    <a:pos x="36" y="122"/>
                  </a:cxn>
                  <a:cxn ang="0">
                    <a:pos x="18" y="139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9"/>
                    </a:lnTo>
                    <a:lnTo>
                      <a:pt x="54" y="79"/>
                    </a:lnTo>
                    <a:lnTo>
                      <a:pt x="33" y="107"/>
                    </a:lnTo>
                    <a:lnTo>
                      <a:pt x="36" y="122"/>
                    </a:lnTo>
                    <a:lnTo>
                      <a:pt x="18" y="13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2" name="Freeform 134"/>
              <p:cNvSpPr>
                <a:spLocks/>
              </p:cNvSpPr>
              <p:nvPr/>
            </p:nvSpPr>
            <p:spPr bwMode="auto">
              <a:xfrm>
                <a:off x="4937" y="3037"/>
                <a:ext cx="118" cy="143"/>
              </a:xfrm>
              <a:custGeom>
                <a:avLst/>
                <a:gdLst/>
                <a:ahLst/>
                <a:cxnLst>
                  <a:cxn ang="0">
                    <a:pos x="3" y="143"/>
                  </a:cxn>
                  <a:cxn ang="0">
                    <a:pos x="118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3" y="143"/>
                  </a:cxn>
                </a:cxnLst>
                <a:rect l="0" t="0" r="r" b="b"/>
                <a:pathLst>
                  <a:path w="118" h="143">
                    <a:moveTo>
                      <a:pt x="3" y="143"/>
                    </a:moveTo>
                    <a:lnTo>
                      <a:pt x="118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3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3" name="Freeform 135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1"/>
                  </a:cxn>
                  <a:cxn ang="0">
                    <a:pos x="72" y="78"/>
                  </a:cxn>
                  <a:cxn ang="0">
                    <a:pos x="58" y="82"/>
                  </a:cxn>
                  <a:cxn ang="0">
                    <a:pos x="32" y="107"/>
                  </a:cxn>
                  <a:cxn ang="0">
                    <a:pos x="36" y="121"/>
                  </a:cxn>
                  <a:cxn ang="0">
                    <a:pos x="18" y="143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1"/>
                    </a:lnTo>
                    <a:lnTo>
                      <a:pt x="72" y="78"/>
                    </a:lnTo>
                    <a:lnTo>
                      <a:pt x="58" y="82"/>
                    </a:lnTo>
                    <a:lnTo>
                      <a:pt x="32" y="107"/>
                    </a:lnTo>
                    <a:lnTo>
                      <a:pt x="36" y="121"/>
                    </a:lnTo>
                    <a:lnTo>
                      <a:pt x="18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4" name="Freeform 136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5" name="Freeform 137"/>
              <p:cNvSpPr>
                <a:spLocks/>
              </p:cNvSpPr>
              <p:nvPr/>
            </p:nvSpPr>
            <p:spPr bwMode="auto">
              <a:xfrm>
                <a:off x="4876" y="2990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8" y="18"/>
                  </a:cxn>
                  <a:cxn ang="0">
                    <a:pos x="72" y="75"/>
                  </a:cxn>
                  <a:cxn ang="0">
                    <a:pos x="57" y="75"/>
                  </a:cxn>
                  <a:cxn ang="0">
                    <a:pos x="36" y="108"/>
                  </a:cxn>
                  <a:cxn ang="0">
                    <a:pos x="39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8" y="18"/>
                    </a:lnTo>
                    <a:lnTo>
                      <a:pt x="72" y="75"/>
                    </a:lnTo>
                    <a:lnTo>
                      <a:pt x="57" y="75"/>
                    </a:lnTo>
                    <a:lnTo>
                      <a:pt x="36" y="108"/>
                    </a:lnTo>
                    <a:lnTo>
                      <a:pt x="39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6" name="Freeform 138"/>
              <p:cNvSpPr>
                <a:spLocks/>
              </p:cNvSpPr>
              <p:nvPr/>
            </p:nvSpPr>
            <p:spPr bwMode="auto">
              <a:xfrm>
                <a:off x="4876" y="299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7" name="Freeform 139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5" y="14"/>
                  </a:cxn>
                  <a:cxn ang="0">
                    <a:pos x="68" y="75"/>
                  </a:cxn>
                  <a:cxn ang="0">
                    <a:pos x="57" y="75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18" y="136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5" y="14"/>
                    </a:lnTo>
                    <a:lnTo>
                      <a:pt x="68" y="75"/>
                    </a:lnTo>
                    <a:lnTo>
                      <a:pt x="57" y="75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18" y="136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8" name="Freeform 140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9" name="Freeform 141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118" y="22"/>
                  </a:cxn>
                  <a:cxn ang="0">
                    <a:pos x="71" y="79"/>
                  </a:cxn>
                  <a:cxn ang="0">
                    <a:pos x="57" y="79"/>
                  </a:cxn>
                  <a:cxn ang="0">
                    <a:pos x="36" y="108"/>
                  </a:cxn>
                  <a:cxn ang="0">
                    <a:pos x="39" y="119"/>
                  </a:cxn>
                  <a:cxn ang="0">
                    <a:pos x="21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118" y="22"/>
                    </a:lnTo>
                    <a:lnTo>
                      <a:pt x="71" y="79"/>
                    </a:lnTo>
                    <a:lnTo>
                      <a:pt x="57" y="79"/>
                    </a:lnTo>
                    <a:lnTo>
                      <a:pt x="36" y="108"/>
                    </a:lnTo>
                    <a:lnTo>
                      <a:pt x="39" y="119"/>
                    </a:lnTo>
                    <a:lnTo>
                      <a:pt x="21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0" name="Freeform 142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96" y="4"/>
                  </a:cxn>
                  <a:cxn ang="0">
                    <a:pos x="0" y="126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96" y="4"/>
                    </a:lnTo>
                    <a:lnTo>
                      <a:pt x="0" y="12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1" name="Freeform 143"/>
              <p:cNvSpPr>
                <a:spLocks/>
              </p:cNvSpPr>
              <p:nvPr/>
            </p:nvSpPr>
            <p:spPr bwMode="auto">
              <a:xfrm>
                <a:off x="4783" y="2915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118" y="18"/>
                  </a:cxn>
                  <a:cxn ang="0">
                    <a:pos x="71" y="75"/>
                  </a:cxn>
                  <a:cxn ang="0">
                    <a:pos x="57" y="79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118" y="18"/>
                    </a:lnTo>
                    <a:lnTo>
                      <a:pt x="71" y="75"/>
                    </a:lnTo>
                    <a:lnTo>
                      <a:pt x="57" y="79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2" name="Freeform 144"/>
              <p:cNvSpPr>
                <a:spLocks/>
              </p:cNvSpPr>
              <p:nvPr/>
            </p:nvSpPr>
            <p:spPr bwMode="auto">
              <a:xfrm>
                <a:off x="4783" y="2915"/>
                <a:ext cx="114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4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3" name="Freeform 145"/>
              <p:cNvSpPr>
                <a:spLocks/>
              </p:cNvSpPr>
              <p:nvPr/>
            </p:nvSpPr>
            <p:spPr bwMode="auto">
              <a:xfrm>
                <a:off x="4754" y="2886"/>
                <a:ext cx="115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68" y="83"/>
                  </a:cxn>
                  <a:cxn ang="0">
                    <a:pos x="57" y="83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5" h="144">
                    <a:moveTo>
                      <a:pt x="0" y="144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68" y="83"/>
                    </a:lnTo>
                    <a:lnTo>
                      <a:pt x="57" y="83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4" name="Freeform 146"/>
              <p:cNvSpPr>
                <a:spLocks/>
              </p:cNvSpPr>
              <p:nvPr/>
            </p:nvSpPr>
            <p:spPr bwMode="auto">
              <a:xfrm>
                <a:off x="4751" y="2886"/>
                <a:ext cx="118" cy="144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18" y="0"/>
                  </a:cxn>
                  <a:cxn ang="0">
                    <a:pos x="100" y="4"/>
                  </a:cxn>
                  <a:cxn ang="0">
                    <a:pos x="0" y="126"/>
                  </a:cxn>
                  <a:cxn ang="0">
                    <a:pos x="3" y="144"/>
                  </a:cxn>
                </a:cxnLst>
                <a:rect l="0" t="0" r="r" b="b"/>
                <a:pathLst>
                  <a:path w="118" h="144">
                    <a:moveTo>
                      <a:pt x="3" y="144"/>
                    </a:moveTo>
                    <a:lnTo>
                      <a:pt x="118" y="0"/>
                    </a:lnTo>
                    <a:lnTo>
                      <a:pt x="100" y="4"/>
                    </a:lnTo>
                    <a:lnTo>
                      <a:pt x="0" y="126"/>
                    </a:lnTo>
                    <a:lnTo>
                      <a:pt x="3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5" name="Freeform 147"/>
              <p:cNvSpPr>
                <a:spLocks/>
              </p:cNvSpPr>
              <p:nvPr/>
            </p:nvSpPr>
            <p:spPr bwMode="auto">
              <a:xfrm>
                <a:off x="4722" y="2865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72" y="75"/>
                  </a:cxn>
                  <a:cxn ang="0">
                    <a:pos x="57" y="79"/>
                  </a:cxn>
                  <a:cxn ang="0">
                    <a:pos x="36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72" y="75"/>
                    </a:lnTo>
                    <a:lnTo>
                      <a:pt x="57" y="79"/>
                    </a:lnTo>
                    <a:lnTo>
                      <a:pt x="36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6" name="Freeform 148"/>
              <p:cNvSpPr>
                <a:spLocks/>
              </p:cNvSpPr>
              <p:nvPr/>
            </p:nvSpPr>
            <p:spPr bwMode="auto">
              <a:xfrm>
                <a:off x="4718" y="2865"/>
                <a:ext cx="119" cy="13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119" y="0"/>
                  </a:cxn>
                  <a:cxn ang="0">
                    <a:pos x="101" y="0"/>
                  </a:cxn>
                  <a:cxn ang="0">
                    <a:pos x="0" y="122"/>
                  </a:cxn>
                  <a:cxn ang="0">
                    <a:pos x="4" y="139"/>
                  </a:cxn>
                </a:cxnLst>
                <a:rect l="0" t="0" r="r" b="b"/>
                <a:pathLst>
                  <a:path w="119" h="139">
                    <a:moveTo>
                      <a:pt x="4" y="139"/>
                    </a:moveTo>
                    <a:lnTo>
                      <a:pt x="119" y="0"/>
                    </a:lnTo>
                    <a:lnTo>
                      <a:pt x="101" y="0"/>
                    </a:lnTo>
                    <a:lnTo>
                      <a:pt x="0" y="122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7" name="Freeform 149"/>
              <p:cNvSpPr>
                <a:spLocks/>
              </p:cNvSpPr>
              <p:nvPr/>
            </p:nvSpPr>
            <p:spPr bwMode="auto">
              <a:xfrm>
                <a:off x="4693" y="284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5"/>
                  </a:cxn>
                  <a:cxn ang="0">
                    <a:pos x="58" y="78"/>
                  </a:cxn>
                  <a:cxn ang="0">
                    <a:pos x="32" y="107"/>
                  </a:cxn>
                  <a:cxn ang="0">
                    <a:pos x="36" y="114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5"/>
                    </a:lnTo>
                    <a:lnTo>
                      <a:pt x="58" y="78"/>
                    </a:lnTo>
                    <a:lnTo>
                      <a:pt x="32" y="107"/>
                    </a:lnTo>
                    <a:lnTo>
                      <a:pt x="36" y="114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8" name="Freeform 150"/>
              <p:cNvSpPr>
                <a:spLocks/>
              </p:cNvSpPr>
              <p:nvPr/>
            </p:nvSpPr>
            <p:spPr bwMode="auto">
              <a:xfrm>
                <a:off x="4690" y="284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9" name="Freeform 151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72" y="79"/>
                  </a:cxn>
                  <a:cxn ang="0">
                    <a:pos x="54" y="79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0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72" y="79"/>
                    </a:lnTo>
                    <a:lnTo>
                      <a:pt x="54" y="79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80" name="Freeform 152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4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4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81" name="Freeform 153"/>
              <p:cNvSpPr>
                <a:spLocks/>
              </p:cNvSpPr>
              <p:nvPr/>
            </p:nvSpPr>
            <p:spPr bwMode="auto">
              <a:xfrm>
                <a:off x="4471" y="2664"/>
                <a:ext cx="147" cy="136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2" y="136"/>
                  </a:cxn>
                  <a:cxn ang="0">
                    <a:pos x="25" y="122"/>
                  </a:cxn>
                  <a:cxn ang="0">
                    <a:pos x="32" y="104"/>
                  </a:cxn>
                  <a:cxn ang="0">
                    <a:pos x="40" y="86"/>
                  </a:cxn>
                  <a:cxn ang="0">
                    <a:pos x="54" y="72"/>
                  </a:cxn>
                  <a:cxn ang="0">
                    <a:pos x="75" y="57"/>
                  </a:cxn>
                  <a:cxn ang="0">
                    <a:pos x="93" y="50"/>
                  </a:cxn>
                  <a:cxn ang="0">
                    <a:pos x="122" y="43"/>
                  </a:cxn>
                  <a:cxn ang="0">
                    <a:pos x="147" y="40"/>
                  </a:cxn>
                  <a:cxn ang="0">
                    <a:pos x="100" y="0"/>
                  </a:cxn>
                  <a:cxn ang="0">
                    <a:pos x="0" y="122"/>
                  </a:cxn>
                </a:cxnLst>
                <a:rect l="0" t="0" r="r" b="b"/>
                <a:pathLst>
                  <a:path w="147" h="136">
                    <a:moveTo>
                      <a:pt x="0" y="122"/>
                    </a:moveTo>
                    <a:lnTo>
                      <a:pt x="22" y="136"/>
                    </a:lnTo>
                    <a:lnTo>
                      <a:pt x="25" y="122"/>
                    </a:lnTo>
                    <a:lnTo>
                      <a:pt x="32" y="104"/>
                    </a:lnTo>
                    <a:lnTo>
                      <a:pt x="40" y="86"/>
                    </a:lnTo>
                    <a:lnTo>
                      <a:pt x="54" y="72"/>
                    </a:lnTo>
                    <a:lnTo>
                      <a:pt x="75" y="57"/>
                    </a:lnTo>
                    <a:lnTo>
                      <a:pt x="93" y="50"/>
                    </a:lnTo>
                    <a:lnTo>
                      <a:pt x="122" y="43"/>
                    </a:lnTo>
                    <a:lnTo>
                      <a:pt x="147" y="40"/>
                    </a:lnTo>
                    <a:lnTo>
                      <a:pt x="10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82" name="Line 154"/>
              <p:cNvSpPr>
                <a:spLocks noChangeShapeType="1"/>
              </p:cNvSpPr>
              <p:nvPr/>
            </p:nvSpPr>
            <p:spPr bwMode="auto">
              <a:xfrm>
                <a:off x="4485" y="2596"/>
                <a:ext cx="86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635483" name="Picture 1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5" y="1680"/>
              <a:ext cx="82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4" name="Picture 1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" y="2560"/>
              <a:ext cx="48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5" name="Picture 1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1" y="1754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6" name="Picture 1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1" y="3087"/>
              <a:ext cx="18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7" name="Picture 1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" y="1557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8" name="Picture 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3" y="2943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35489" name="Text Box 161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810" name="Picture 2" descr="IMG_2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975" y="1003300"/>
            <a:ext cx="6740525" cy="5664200"/>
          </a:xfrm>
          <a:prstGeom prst="rect">
            <a:avLst/>
          </a:prstGeom>
          <a:noFill/>
        </p:spPr>
      </p:pic>
      <p:sp>
        <p:nvSpPr>
          <p:cNvPr id="1655811" name="Rectangle 3"/>
          <p:cNvSpPr>
            <a:spLocks noChangeArrowheads="1"/>
          </p:cNvSpPr>
          <p:nvPr/>
        </p:nvSpPr>
        <p:spPr bwMode="auto">
          <a:xfrm>
            <a:off x="3848100" y="366713"/>
            <a:ext cx="5022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…. </a:t>
            </a:r>
            <a:r>
              <a:rPr lang="el-GR">
                <a:solidFill>
                  <a:srgbClr val="990033"/>
                </a:solidFill>
              </a:rPr>
              <a:t>Το δεύτερο</a:t>
            </a:r>
            <a:r>
              <a:rPr lang="en-US">
                <a:solidFill>
                  <a:srgbClr val="990033"/>
                </a:solidFill>
              </a:rPr>
              <a:t> ...</a:t>
            </a:r>
          </a:p>
        </p:txBody>
      </p:sp>
      <p:sp>
        <p:nvSpPr>
          <p:cNvPr id="1655812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858" name="Picture 2" descr="IMG_2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838" y="1073150"/>
            <a:ext cx="6456362" cy="4841875"/>
          </a:xfrm>
          <a:prstGeom prst="rect">
            <a:avLst/>
          </a:prstGeom>
          <a:noFill/>
        </p:spPr>
      </p:pic>
      <p:sp>
        <p:nvSpPr>
          <p:cNvPr id="1657859" name="Rectangle 3"/>
          <p:cNvSpPr>
            <a:spLocks noChangeArrowheads="1"/>
          </p:cNvSpPr>
          <p:nvPr/>
        </p:nvSpPr>
        <p:spPr bwMode="auto">
          <a:xfrm>
            <a:off x="3911600" y="150813"/>
            <a:ext cx="5022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… </a:t>
            </a:r>
            <a:r>
              <a:rPr lang="el-GR">
                <a:solidFill>
                  <a:srgbClr val="990033"/>
                </a:solidFill>
              </a:rPr>
              <a:t>και το τρίτο</a:t>
            </a:r>
            <a:r>
              <a:rPr lang="en-US">
                <a:solidFill>
                  <a:srgbClr val="990033"/>
                </a:solidFill>
              </a:rPr>
              <a:t> ...</a:t>
            </a:r>
          </a:p>
        </p:txBody>
      </p:sp>
      <p:sp>
        <p:nvSpPr>
          <p:cNvPr id="1657860" name="Rectangle 4"/>
          <p:cNvSpPr>
            <a:spLocks noChangeArrowheads="1"/>
          </p:cNvSpPr>
          <p:nvPr/>
        </p:nvSpPr>
        <p:spPr bwMode="auto">
          <a:xfrm>
            <a:off x="3111500" y="5916613"/>
            <a:ext cx="568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… </a:t>
            </a:r>
            <a:r>
              <a:rPr lang="el-GR">
                <a:solidFill>
                  <a:srgbClr val="990033"/>
                </a:solidFill>
              </a:rPr>
              <a:t>της τέλεια οργανωμένα μη προστιθέμενης αξίας</a:t>
            </a:r>
            <a:r>
              <a:rPr lang="en-US">
                <a:solidFill>
                  <a:srgbClr val="990033"/>
                </a:solidFill>
              </a:rPr>
              <a:t>!</a:t>
            </a:r>
          </a:p>
        </p:txBody>
      </p:sp>
      <p:sp>
        <p:nvSpPr>
          <p:cNvPr id="1657861" name="Rectangle 5"/>
          <p:cNvSpPr>
            <a:spLocks noChangeArrowheads="1"/>
          </p:cNvSpPr>
          <p:nvPr/>
        </p:nvSpPr>
        <p:spPr bwMode="auto">
          <a:xfrm>
            <a:off x="6642100" y="1066800"/>
            <a:ext cx="1714500" cy="609600"/>
          </a:xfrm>
          <a:prstGeom prst="rect">
            <a:avLst/>
          </a:prstGeom>
          <a:solidFill>
            <a:schemeClr val="hlink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7862" name="Rectangle 6"/>
          <p:cNvSpPr>
            <a:spLocks noChangeArrowheads="1"/>
          </p:cNvSpPr>
          <p:nvPr/>
        </p:nvSpPr>
        <p:spPr bwMode="auto">
          <a:xfrm rot="-407338">
            <a:off x="6578600" y="3949700"/>
            <a:ext cx="1270000" cy="266700"/>
          </a:xfrm>
          <a:prstGeom prst="rect">
            <a:avLst/>
          </a:prstGeom>
          <a:solidFill>
            <a:schemeClr val="hlink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7863" name="Text Box 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925" y="977900"/>
            <a:ext cx="1457325" cy="96043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5990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73638" y="141288"/>
            <a:ext cx="4013200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>
                <a:solidFill>
                  <a:srgbClr val="990033"/>
                </a:solidFill>
                <a:latin typeface="Arial" charset="0"/>
              </a:rPr>
              <a:t>Έλεγχος </a:t>
            </a:r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υλικών στοιχείων</a:t>
            </a: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1659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025" y="4865688"/>
            <a:ext cx="1843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9909" name="AutoShape 5"/>
          <p:cNvSpPr>
            <a:spLocks noChangeArrowheads="1"/>
          </p:cNvSpPr>
          <p:nvPr/>
        </p:nvSpPr>
        <p:spPr bwMode="auto">
          <a:xfrm rot="16200000">
            <a:off x="1722437" y="3619501"/>
            <a:ext cx="1590675" cy="647700"/>
          </a:xfrm>
          <a:prstGeom prst="curvedDownArrow">
            <a:avLst>
              <a:gd name="adj1" fmla="val 49118"/>
              <a:gd name="adj2" fmla="val 9823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10" name="AutoShape 6"/>
          <p:cNvSpPr>
            <a:spLocks noChangeArrowheads="1"/>
          </p:cNvSpPr>
          <p:nvPr/>
        </p:nvSpPr>
        <p:spPr bwMode="auto">
          <a:xfrm rot="5400000">
            <a:off x="1916113" y="2162175"/>
            <a:ext cx="1190625" cy="752475"/>
          </a:xfrm>
          <a:prstGeom prst="curvedUpArrow">
            <a:avLst>
              <a:gd name="adj1" fmla="val 31646"/>
              <a:gd name="adj2" fmla="val 63291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11" name="Rectangle 7"/>
          <p:cNvSpPr>
            <a:spLocks noChangeArrowheads="1"/>
          </p:cNvSpPr>
          <p:nvPr/>
        </p:nvSpPr>
        <p:spPr bwMode="auto">
          <a:xfrm>
            <a:off x="3044825" y="2078038"/>
            <a:ext cx="5073650" cy="2487612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grpSp>
        <p:nvGrpSpPr>
          <p:cNvPr id="1659912" name="Group 8"/>
          <p:cNvGrpSpPr>
            <a:grpSpLocks/>
          </p:cNvGrpSpPr>
          <p:nvPr/>
        </p:nvGrpSpPr>
        <p:grpSpPr bwMode="auto">
          <a:xfrm>
            <a:off x="3275013" y="2779713"/>
            <a:ext cx="4851400" cy="1614487"/>
            <a:chOff x="1008" y="1913"/>
            <a:chExt cx="3672" cy="1129"/>
          </a:xfrm>
        </p:grpSpPr>
        <p:sp>
          <p:nvSpPr>
            <p:cNvPr id="1659913" name="AutoShape 9"/>
            <p:cNvSpPr>
              <a:spLocks noChangeArrowheads="1"/>
            </p:cNvSpPr>
            <p:nvPr/>
          </p:nvSpPr>
          <p:spPr bwMode="auto">
            <a:xfrm>
              <a:off x="1008" y="1932"/>
              <a:ext cx="3672" cy="572"/>
            </a:xfrm>
            <a:prstGeom prst="rightArrow">
              <a:avLst>
                <a:gd name="adj1" fmla="val 72981"/>
                <a:gd name="adj2" fmla="val 16589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/>
                <a:t>Γραμμή Ροής</a:t>
              </a:r>
              <a:endParaRPr lang="de-DE" sz="2000" b="1"/>
            </a:p>
          </p:txBody>
        </p:sp>
        <p:sp>
          <p:nvSpPr>
            <p:cNvPr id="1659914" name="Line 10"/>
            <p:cNvSpPr>
              <a:spLocks noChangeShapeType="1"/>
            </p:cNvSpPr>
            <p:nvPr/>
          </p:nvSpPr>
          <p:spPr bwMode="auto">
            <a:xfrm>
              <a:off x="1408" y="192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5" name="Line 11"/>
            <p:cNvSpPr>
              <a:spLocks noChangeShapeType="1"/>
            </p:cNvSpPr>
            <p:nvPr/>
          </p:nvSpPr>
          <p:spPr bwMode="auto">
            <a:xfrm>
              <a:off x="2751" y="1937"/>
              <a:ext cx="0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6" name="Line 12"/>
            <p:cNvSpPr>
              <a:spLocks noChangeShapeType="1"/>
            </p:cNvSpPr>
            <p:nvPr/>
          </p:nvSpPr>
          <p:spPr bwMode="auto">
            <a:xfrm>
              <a:off x="3224" y="192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7" name="Line 13"/>
            <p:cNvSpPr>
              <a:spLocks noChangeShapeType="1"/>
            </p:cNvSpPr>
            <p:nvPr/>
          </p:nvSpPr>
          <p:spPr bwMode="auto">
            <a:xfrm>
              <a:off x="3699" y="1932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8" name="Line 14"/>
            <p:cNvSpPr>
              <a:spLocks noChangeShapeType="1"/>
            </p:cNvSpPr>
            <p:nvPr/>
          </p:nvSpPr>
          <p:spPr bwMode="auto">
            <a:xfrm>
              <a:off x="1830" y="192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9" name="Line 15"/>
            <p:cNvSpPr>
              <a:spLocks noChangeShapeType="1"/>
            </p:cNvSpPr>
            <p:nvPr/>
          </p:nvSpPr>
          <p:spPr bwMode="auto">
            <a:xfrm>
              <a:off x="2283" y="1913"/>
              <a:ext cx="0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59920" name="Group 16"/>
            <p:cNvGrpSpPr>
              <a:grpSpLocks/>
            </p:cNvGrpSpPr>
            <p:nvPr/>
          </p:nvGrpSpPr>
          <p:grpSpPr bwMode="auto">
            <a:xfrm>
              <a:off x="1415" y="2299"/>
              <a:ext cx="147" cy="127"/>
              <a:chOff x="918" y="3306"/>
              <a:chExt cx="342" cy="336"/>
            </a:xfrm>
          </p:grpSpPr>
          <p:sp>
            <p:nvSpPr>
              <p:cNvPr id="1659921" name="Rectangle 1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2" name="Line 1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3" name="Line 1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24" name="Group 20"/>
            <p:cNvGrpSpPr>
              <a:grpSpLocks/>
            </p:cNvGrpSpPr>
            <p:nvPr/>
          </p:nvGrpSpPr>
          <p:grpSpPr bwMode="auto">
            <a:xfrm>
              <a:off x="3079" y="2010"/>
              <a:ext cx="145" cy="126"/>
              <a:chOff x="918" y="3306"/>
              <a:chExt cx="342" cy="336"/>
            </a:xfrm>
          </p:grpSpPr>
          <p:sp>
            <p:nvSpPr>
              <p:cNvPr id="1659925" name="Rectangle 2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6" name="Line 2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7" name="Line 2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28" name="Group 24"/>
            <p:cNvGrpSpPr>
              <a:grpSpLocks/>
            </p:cNvGrpSpPr>
            <p:nvPr/>
          </p:nvGrpSpPr>
          <p:grpSpPr bwMode="auto">
            <a:xfrm>
              <a:off x="1837" y="2299"/>
              <a:ext cx="145" cy="127"/>
              <a:chOff x="918" y="3306"/>
              <a:chExt cx="342" cy="336"/>
            </a:xfrm>
          </p:grpSpPr>
          <p:sp>
            <p:nvSpPr>
              <p:cNvPr id="1659929" name="Rectangle 2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0" name="Line 2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1" name="Line 2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32" name="Group 28"/>
            <p:cNvGrpSpPr>
              <a:grpSpLocks/>
            </p:cNvGrpSpPr>
            <p:nvPr/>
          </p:nvGrpSpPr>
          <p:grpSpPr bwMode="auto">
            <a:xfrm>
              <a:off x="2290" y="2299"/>
              <a:ext cx="147" cy="127"/>
              <a:chOff x="918" y="3306"/>
              <a:chExt cx="342" cy="336"/>
            </a:xfrm>
          </p:grpSpPr>
          <p:sp>
            <p:nvSpPr>
              <p:cNvPr id="1659933" name="Rectangle 2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4" name="Line 3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5" name="Line 3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36" name="Group 32"/>
            <p:cNvGrpSpPr>
              <a:grpSpLocks/>
            </p:cNvGrpSpPr>
            <p:nvPr/>
          </p:nvGrpSpPr>
          <p:grpSpPr bwMode="auto">
            <a:xfrm>
              <a:off x="2758" y="2299"/>
              <a:ext cx="147" cy="127"/>
              <a:chOff x="918" y="3306"/>
              <a:chExt cx="342" cy="336"/>
            </a:xfrm>
          </p:grpSpPr>
          <p:sp>
            <p:nvSpPr>
              <p:cNvPr id="1659937" name="Rectangle 3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8" name="Line 3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9" name="Line 3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40" name="Group 36"/>
            <p:cNvGrpSpPr>
              <a:grpSpLocks/>
            </p:cNvGrpSpPr>
            <p:nvPr/>
          </p:nvGrpSpPr>
          <p:grpSpPr bwMode="auto">
            <a:xfrm>
              <a:off x="3224" y="2299"/>
              <a:ext cx="147" cy="127"/>
              <a:chOff x="918" y="3306"/>
              <a:chExt cx="342" cy="336"/>
            </a:xfrm>
          </p:grpSpPr>
          <p:sp>
            <p:nvSpPr>
              <p:cNvPr id="1659941" name="Rectangle 3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2" name="Line 3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3" name="Line 3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44" name="Group 40"/>
            <p:cNvGrpSpPr>
              <a:grpSpLocks/>
            </p:cNvGrpSpPr>
            <p:nvPr/>
          </p:nvGrpSpPr>
          <p:grpSpPr bwMode="auto">
            <a:xfrm>
              <a:off x="2287" y="2468"/>
              <a:ext cx="734" cy="574"/>
              <a:chOff x="2965" y="2480"/>
              <a:chExt cx="734" cy="574"/>
            </a:xfrm>
          </p:grpSpPr>
          <p:sp>
            <p:nvSpPr>
              <p:cNvPr id="1659945" name="AutoShape 41"/>
              <p:cNvSpPr>
                <a:spLocks noChangeArrowheads="1"/>
              </p:cNvSpPr>
              <p:nvPr/>
            </p:nvSpPr>
            <p:spPr bwMode="auto">
              <a:xfrm rot="10800000">
                <a:off x="2965" y="2480"/>
                <a:ext cx="646" cy="524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de-DE" sz="2000" b="1"/>
              </a:p>
            </p:txBody>
          </p:sp>
          <p:sp>
            <p:nvSpPr>
              <p:cNvPr id="1659946" name="Line 42"/>
              <p:cNvSpPr>
                <a:spLocks noChangeShapeType="1"/>
              </p:cNvSpPr>
              <p:nvPr/>
            </p:nvSpPr>
            <p:spPr bwMode="auto">
              <a:xfrm>
                <a:off x="3358" y="2571"/>
                <a:ext cx="3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7" name="Line 43"/>
              <p:cNvSpPr>
                <a:spLocks noChangeShapeType="1"/>
              </p:cNvSpPr>
              <p:nvPr/>
            </p:nvSpPr>
            <p:spPr bwMode="auto">
              <a:xfrm>
                <a:off x="3378" y="2714"/>
                <a:ext cx="3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8" name="Line 44"/>
              <p:cNvSpPr>
                <a:spLocks noChangeShapeType="1"/>
              </p:cNvSpPr>
              <p:nvPr/>
            </p:nvSpPr>
            <p:spPr bwMode="auto">
              <a:xfrm rot="5806774">
                <a:off x="3199" y="2908"/>
                <a:ext cx="29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9" name="Text Box 45"/>
              <p:cNvSpPr txBox="1">
                <a:spLocks noChangeArrowheads="1"/>
              </p:cNvSpPr>
              <p:nvPr/>
            </p:nvSpPr>
            <p:spPr bwMode="auto">
              <a:xfrm>
                <a:off x="3094" y="2834"/>
                <a:ext cx="53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 sz="800" b="1"/>
              </a:p>
            </p:txBody>
          </p:sp>
        </p:grpSp>
      </p:grpSp>
      <p:sp>
        <p:nvSpPr>
          <p:cNvPr id="1659950" name="Line 46"/>
          <p:cNvSpPr>
            <a:spLocks noChangeShapeType="1"/>
          </p:cNvSpPr>
          <p:nvPr/>
        </p:nvSpPr>
        <p:spPr bwMode="auto">
          <a:xfrm rot="2716935">
            <a:off x="5490369" y="4185444"/>
            <a:ext cx="41433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51" name="Line 47"/>
          <p:cNvSpPr>
            <a:spLocks noChangeShapeType="1"/>
          </p:cNvSpPr>
          <p:nvPr/>
        </p:nvSpPr>
        <p:spPr bwMode="auto">
          <a:xfrm rot="19607710">
            <a:off x="5035550" y="4149725"/>
            <a:ext cx="423863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52" name="AutoShape 48"/>
          <p:cNvSpPr>
            <a:spLocks noChangeArrowheads="1"/>
          </p:cNvSpPr>
          <p:nvPr/>
        </p:nvSpPr>
        <p:spPr bwMode="auto">
          <a:xfrm rot="-775129">
            <a:off x="3267075" y="3802063"/>
            <a:ext cx="538163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10</a:t>
            </a:r>
          </a:p>
        </p:txBody>
      </p:sp>
      <p:sp>
        <p:nvSpPr>
          <p:cNvPr id="1659953" name="AutoShape 49"/>
          <p:cNvSpPr>
            <a:spLocks noChangeArrowheads="1"/>
          </p:cNvSpPr>
          <p:nvPr/>
        </p:nvSpPr>
        <p:spPr bwMode="auto">
          <a:xfrm>
            <a:off x="4344988" y="3673475"/>
            <a:ext cx="538162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200</a:t>
            </a:r>
          </a:p>
        </p:txBody>
      </p:sp>
      <p:sp>
        <p:nvSpPr>
          <p:cNvPr id="1659954" name="AutoShape 50"/>
          <p:cNvSpPr>
            <a:spLocks noChangeArrowheads="1"/>
          </p:cNvSpPr>
          <p:nvPr/>
        </p:nvSpPr>
        <p:spPr bwMode="auto">
          <a:xfrm rot="-1608981">
            <a:off x="5986463" y="3802063"/>
            <a:ext cx="538162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100</a:t>
            </a:r>
          </a:p>
        </p:txBody>
      </p:sp>
      <p:sp>
        <p:nvSpPr>
          <p:cNvPr id="1659955" name="AutoShape 51"/>
          <p:cNvSpPr>
            <a:spLocks noChangeArrowheads="1"/>
          </p:cNvSpPr>
          <p:nvPr/>
        </p:nvSpPr>
        <p:spPr bwMode="auto">
          <a:xfrm rot="1914595">
            <a:off x="3203575" y="2378075"/>
            <a:ext cx="538163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50</a:t>
            </a:r>
          </a:p>
        </p:txBody>
      </p:sp>
      <p:sp>
        <p:nvSpPr>
          <p:cNvPr id="1659956" name="AutoShape 52"/>
          <p:cNvSpPr>
            <a:spLocks noChangeArrowheads="1"/>
          </p:cNvSpPr>
          <p:nvPr/>
        </p:nvSpPr>
        <p:spPr bwMode="auto">
          <a:xfrm rot="-1201861">
            <a:off x="5668963" y="2420938"/>
            <a:ext cx="538162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150</a:t>
            </a:r>
          </a:p>
        </p:txBody>
      </p:sp>
      <p:sp>
        <p:nvSpPr>
          <p:cNvPr id="1659957" name="Text Box 53"/>
          <p:cNvSpPr txBox="1">
            <a:spLocks noChangeArrowheads="1"/>
          </p:cNvSpPr>
          <p:nvPr/>
        </p:nvSpPr>
        <p:spPr bwMode="auto">
          <a:xfrm>
            <a:off x="4237038" y="2244725"/>
            <a:ext cx="1171575" cy="3365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RIP</a:t>
            </a:r>
            <a:endParaRPr lang="de-DE" sz="1600" b="1"/>
          </a:p>
        </p:txBody>
      </p:sp>
      <p:sp>
        <p:nvSpPr>
          <p:cNvPr id="1659958" name="Text Box 54"/>
          <p:cNvSpPr txBox="1">
            <a:spLocks noChangeArrowheads="1"/>
          </p:cNvSpPr>
          <p:nvPr/>
        </p:nvSpPr>
        <p:spPr bwMode="auto">
          <a:xfrm>
            <a:off x="6694488" y="3783013"/>
            <a:ext cx="1312862" cy="582612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RIP</a:t>
            </a:r>
          </a:p>
          <a:p>
            <a:pPr algn="ctr"/>
            <a:endParaRPr lang="de-DE" sz="1600" b="1"/>
          </a:p>
        </p:txBody>
      </p:sp>
      <p:sp>
        <p:nvSpPr>
          <p:cNvPr id="1659959" name="Text Box 55"/>
          <p:cNvSpPr txBox="1">
            <a:spLocks noChangeArrowheads="1"/>
          </p:cNvSpPr>
          <p:nvPr/>
        </p:nvSpPr>
        <p:spPr bwMode="auto">
          <a:xfrm>
            <a:off x="3800475" y="4140200"/>
            <a:ext cx="1171575" cy="3365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RIP</a:t>
            </a:r>
            <a:endParaRPr lang="de-DE" sz="1600" b="1"/>
          </a:p>
        </p:txBody>
      </p:sp>
      <p:pic>
        <p:nvPicPr>
          <p:cNvPr id="1659960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8663" y="2203450"/>
            <a:ext cx="776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9961" name="Line 57"/>
          <p:cNvSpPr>
            <a:spLocks noChangeShapeType="1"/>
          </p:cNvSpPr>
          <p:nvPr/>
        </p:nvSpPr>
        <p:spPr bwMode="auto">
          <a:xfrm flipH="1">
            <a:off x="4225925" y="2566988"/>
            <a:ext cx="25400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2" name="Line 58"/>
          <p:cNvSpPr>
            <a:spLocks noChangeShapeType="1"/>
          </p:cNvSpPr>
          <p:nvPr/>
        </p:nvSpPr>
        <p:spPr bwMode="auto">
          <a:xfrm>
            <a:off x="4591050" y="2566988"/>
            <a:ext cx="60325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3" name="Line 59"/>
          <p:cNvSpPr>
            <a:spLocks noChangeShapeType="1"/>
          </p:cNvSpPr>
          <p:nvPr/>
        </p:nvSpPr>
        <p:spPr bwMode="auto">
          <a:xfrm flipH="1">
            <a:off x="5026025" y="2592388"/>
            <a:ext cx="87313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4" name="Line 60"/>
          <p:cNvSpPr>
            <a:spLocks noChangeShapeType="1"/>
          </p:cNvSpPr>
          <p:nvPr/>
        </p:nvSpPr>
        <p:spPr bwMode="auto">
          <a:xfrm>
            <a:off x="5256213" y="2592388"/>
            <a:ext cx="36512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5" name="Line 61"/>
          <p:cNvSpPr>
            <a:spLocks noChangeShapeType="1"/>
          </p:cNvSpPr>
          <p:nvPr/>
        </p:nvSpPr>
        <p:spPr bwMode="auto">
          <a:xfrm flipH="1" flipV="1">
            <a:off x="3987800" y="3562350"/>
            <a:ext cx="166688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6" name="Line 62"/>
          <p:cNvSpPr>
            <a:spLocks noChangeShapeType="1"/>
          </p:cNvSpPr>
          <p:nvPr/>
        </p:nvSpPr>
        <p:spPr bwMode="auto">
          <a:xfrm flipV="1">
            <a:off x="4606925" y="3595688"/>
            <a:ext cx="268288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7" name="Line 63"/>
          <p:cNvSpPr>
            <a:spLocks noChangeShapeType="1"/>
          </p:cNvSpPr>
          <p:nvPr/>
        </p:nvSpPr>
        <p:spPr bwMode="auto">
          <a:xfrm flipV="1">
            <a:off x="4837113" y="3587750"/>
            <a:ext cx="4667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8" name="Line 64"/>
          <p:cNvSpPr>
            <a:spLocks noChangeShapeType="1"/>
          </p:cNvSpPr>
          <p:nvPr/>
        </p:nvSpPr>
        <p:spPr bwMode="auto">
          <a:xfrm flipH="1" flipV="1">
            <a:off x="6477000" y="3552825"/>
            <a:ext cx="174625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9" name="Line 65"/>
          <p:cNvSpPr>
            <a:spLocks noChangeShapeType="1"/>
          </p:cNvSpPr>
          <p:nvPr/>
        </p:nvSpPr>
        <p:spPr bwMode="auto">
          <a:xfrm flipV="1">
            <a:off x="7159625" y="3467100"/>
            <a:ext cx="149225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70" name="Text Box 66"/>
          <p:cNvSpPr txBox="1">
            <a:spLocks noChangeArrowheads="1"/>
          </p:cNvSpPr>
          <p:nvPr/>
        </p:nvSpPr>
        <p:spPr bwMode="auto">
          <a:xfrm rot="-5400000">
            <a:off x="6825457" y="3051969"/>
            <a:ext cx="289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 smtClean="0"/>
              <a:t>Αυτόματη απογραφή</a:t>
            </a:r>
            <a:endParaRPr lang="en-US" sz="1600" b="1" dirty="0"/>
          </a:p>
        </p:txBody>
      </p:sp>
      <p:sp>
        <p:nvSpPr>
          <p:cNvPr id="1659971" name="Text Box 67"/>
          <p:cNvSpPr txBox="1">
            <a:spLocks noChangeArrowheads="1"/>
          </p:cNvSpPr>
          <p:nvPr/>
        </p:nvSpPr>
        <p:spPr bwMode="auto">
          <a:xfrm>
            <a:off x="4184650" y="5591175"/>
            <a:ext cx="313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...</a:t>
            </a:r>
            <a:r>
              <a:rPr lang="el-GR" sz="1600" b="1"/>
              <a:t>και τα κέρδη που κρύβονται;</a:t>
            </a:r>
            <a:endParaRPr lang="de-DE" sz="1600" b="1"/>
          </a:p>
        </p:txBody>
      </p:sp>
      <p:sp>
        <p:nvSpPr>
          <p:cNvPr id="1659972" name="Text Box 6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0625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2850" y="1922463"/>
            <a:ext cx="173038" cy="177800"/>
          </a:xfrm>
          <a:custGeom>
            <a:avLst/>
            <a:gdLst>
              <a:gd name="T0" fmla="+- 0 17488 17481"/>
              <a:gd name="T1" fmla="*/ T0 w 478"/>
              <a:gd name="T2" fmla="+- 0 5375 5341"/>
              <a:gd name="T3" fmla="*/ 5375 h 495"/>
              <a:gd name="T4" fmla="+- 0 17485 17481"/>
              <a:gd name="T5" fmla="*/ T4 w 478"/>
              <a:gd name="T6" fmla="+- 0 5398 5341"/>
              <a:gd name="T7" fmla="*/ 5398 h 495"/>
              <a:gd name="T8" fmla="+- 0 17481 17481"/>
              <a:gd name="T9" fmla="*/ T8 w 478"/>
              <a:gd name="T10" fmla="+- 0 5420 5341"/>
              <a:gd name="T11" fmla="*/ 5420 h 495"/>
              <a:gd name="T12" fmla="+- 0 17481 17481"/>
              <a:gd name="T13" fmla="*/ T12 w 478"/>
              <a:gd name="T14" fmla="+- 0 5443 5341"/>
              <a:gd name="T15" fmla="*/ 5443 h 495"/>
              <a:gd name="T16" fmla="+- 0 17479 17481"/>
              <a:gd name="T17" fmla="*/ T16 w 478"/>
              <a:gd name="T18" fmla="+- 0 5541 5341"/>
              <a:gd name="T19" fmla="*/ 5541 h 495"/>
              <a:gd name="T20" fmla="+- 0 17487 17481"/>
              <a:gd name="T21" fmla="*/ T20 w 478"/>
              <a:gd name="T22" fmla="+- 0 5653 5341"/>
              <a:gd name="T23" fmla="*/ 5653 h 495"/>
              <a:gd name="T24" fmla="+- 0 17521 17481"/>
              <a:gd name="T25" fmla="*/ T24 w 478"/>
              <a:gd name="T26" fmla="+- 0 5746 5341"/>
              <a:gd name="T27" fmla="*/ 5746 h 495"/>
              <a:gd name="T28" fmla="+- 0 17535 17481"/>
              <a:gd name="T29" fmla="*/ T28 w 478"/>
              <a:gd name="T30" fmla="+- 0 5785 5341"/>
              <a:gd name="T31" fmla="*/ 5785 h 495"/>
              <a:gd name="T32" fmla="+- 0 17555 17481"/>
              <a:gd name="T33" fmla="*/ T32 w 478"/>
              <a:gd name="T34" fmla="+- 0 5800 5341"/>
              <a:gd name="T35" fmla="*/ 5800 h 495"/>
              <a:gd name="T36" fmla="+- 0 17588 17481"/>
              <a:gd name="T37" fmla="*/ T36 w 478"/>
              <a:gd name="T38" fmla="+- 0 5821 5341"/>
              <a:gd name="T39" fmla="*/ 5821 h 495"/>
              <a:gd name="T40" fmla="+- 0 17599 17481"/>
              <a:gd name="T41" fmla="*/ T40 w 478"/>
              <a:gd name="T42" fmla="+- 0 5829 5341"/>
              <a:gd name="T43" fmla="*/ 5829 h 495"/>
              <a:gd name="T44" fmla="+- 0 17602 17481"/>
              <a:gd name="T45" fmla="*/ T44 w 478"/>
              <a:gd name="T46" fmla="+- 0 5831 5341"/>
              <a:gd name="T47" fmla="*/ 5831 h 495"/>
              <a:gd name="T48" fmla="+- 0 17610 17481"/>
              <a:gd name="T49" fmla="*/ T48 w 478"/>
              <a:gd name="T50" fmla="+- 0 5835 5341"/>
              <a:gd name="T51" fmla="*/ 5835 h 495"/>
              <a:gd name="T52" fmla="+- 0 17626 17481"/>
              <a:gd name="T53" fmla="*/ T52 w 478"/>
              <a:gd name="T54" fmla="+- 0 5811 5341"/>
              <a:gd name="T55" fmla="*/ 5811 h 495"/>
              <a:gd name="T56" fmla="+- 0 17633 17481"/>
              <a:gd name="T57" fmla="*/ T56 w 478"/>
              <a:gd name="T58" fmla="+- 0 5786 5341"/>
              <a:gd name="T59" fmla="*/ 5786 h 495"/>
              <a:gd name="T60" fmla="+- 0 17645 17481"/>
              <a:gd name="T61" fmla="*/ T60 w 478"/>
              <a:gd name="T62" fmla="+- 0 5760 5341"/>
              <a:gd name="T63" fmla="*/ 5760 h 495"/>
              <a:gd name="T64" fmla="+- 0 17664 17481"/>
              <a:gd name="T65" fmla="*/ T64 w 478"/>
              <a:gd name="T66" fmla="+- 0 5720 5341"/>
              <a:gd name="T67" fmla="*/ 5720 h 495"/>
              <a:gd name="T68" fmla="+- 0 17683 17481"/>
              <a:gd name="T69" fmla="*/ T68 w 478"/>
              <a:gd name="T70" fmla="+- 0 5678 5341"/>
              <a:gd name="T71" fmla="*/ 5678 h 495"/>
              <a:gd name="T72" fmla="+- 0 17707 17481"/>
              <a:gd name="T73" fmla="*/ T72 w 478"/>
              <a:gd name="T74" fmla="+- 0 5640 5341"/>
              <a:gd name="T75" fmla="*/ 5640 h 495"/>
              <a:gd name="T76" fmla="+- 0 17750 17481"/>
              <a:gd name="T77" fmla="*/ T76 w 478"/>
              <a:gd name="T78" fmla="+- 0 5573 5341"/>
              <a:gd name="T79" fmla="*/ 5573 h 495"/>
              <a:gd name="T80" fmla="+- 0 17805 17481"/>
              <a:gd name="T81" fmla="*/ T80 w 478"/>
              <a:gd name="T82" fmla="+- 0 5511 5341"/>
              <a:gd name="T83" fmla="*/ 5511 h 495"/>
              <a:gd name="T84" fmla="+- 0 17858 17481"/>
              <a:gd name="T85" fmla="*/ T84 w 478"/>
              <a:gd name="T86" fmla="+- 0 5451 5341"/>
              <a:gd name="T87" fmla="*/ 5451 h 495"/>
              <a:gd name="T88" fmla="+- 0 17891 17481"/>
              <a:gd name="T89" fmla="*/ T88 w 478"/>
              <a:gd name="T90" fmla="+- 0 5414 5341"/>
              <a:gd name="T91" fmla="*/ 5414 h 495"/>
              <a:gd name="T92" fmla="+- 0 17924 17481"/>
              <a:gd name="T93" fmla="*/ T92 w 478"/>
              <a:gd name="T94" fmla="+- 0 5377 5341"/>
              <a:gd name="T95" fmla="*/ 5377 h 495"/>
              <a:gd name="T96" fmla="+- 0 17958 17481"/>
              <a:gd name="T97" fmla="*/ T96 w 478"/>
              <a:gd name="T98" fmla="+- 0 5341 5341"/>
              <a:gd name="T99" fmla="*/ 5341 h 4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78" h="495" extrusionOk="0">
                <a:moveTo>
                  <a:pt x="7" y="34"/>
                </a:moveTo>
                <a:cubicBezTo>
                  <a:pt x="4" y="57"/>
                  <a:pt x="0" y="79"/>
                  <a:pt x="0" y="102"/>
                </a:cubicBezTo>
                <a:cubicBezTo>
                  <a:pt x="-2" y="200"/>
                  <a:pt x="6" y="312"/>
                  <a:pt x="40" y="405"/>
                </a:cubicBezTo>
                <a:cubicBezTo>
                  <a:pt x="54" y="444"/>
                  <a:pt x="74" y="459"/>
                  <a:pt x="107" y="480"/>
                </a:cubicBezTo>
                <a:cubicBezTo>
                  <a:pt x="118" y="488"/>
                  <a:pt x="121" y="490"/>
                  <a:pt x="129" y="494"/>
                </a:cubicBezTo>
                <a:cubicBezTo>
                  <a:pt x="145" y="470"/>
                  <a:pt x="152" y="445"/>
                  <a:pt x="164" y="419"/>
                </a:cubicBezTo>
                <a:cubicBezTo>
                  <a:pt x="183" y="379"/>
                  <a:pt x="202" y="337"/>
                  <a:pt x="226" y="299"/>
                </a:cubicBezTo>
                <a:cubicBezTo>
                  <a:pt x="269" y="232"/>
                  <a:pt x="324" y="170"/>
                  <a:pt x="377" y="110"/>
                </a:cubicBezTo>
                <a:cubicBezTo>
                  <a:pt x="410" y="73"/>
                  <a:pt x="443" y="36"/>
                  <a:pt x="477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06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14800" y="2025650"/>
            <a:ext cx="1892300" cy="911225"/>
          </a:xfrm>
          <a:custGeom>
            <a:avLst/>
            <a:gdLst>
              <a:gd name="T0" fmla="+- 0 16654 11430"/>
              <a:gd name="T1" fmla="*/ T0 w 5258"/>
              <a:gd name="T2" fmla="+- 0 8156 5627"/>
              <a:gd name="T3" fmla="*/ 8156 h 2530"/>
              <a:gd name="T4" fmla="+- 0 16683 11430"/>
              <a:gd name="T5" fmla="*/ T4 w 5258"/>
              <a:gd name="T6" fmla="+- 0 7973 5627"/>
              <a:gd name="T7" fmla="*/ 7973 h 2530"/>
              <a:gd name="T8" fmla="+- 0 16672 11430"/>
              <a:gd name="T9" fmla="*/ T8 w 5258"/>
              <a:gd name="T10" fmla="+- 0 7746 5627"/>
              <a:gd name="T11" fmla="*/ 7746 h 2530"/>
              <a:gd name="T12" fmla="+- 0 16649 11430"/>
              <a:gd name="T13" fmla="*/ T12 w 5258"/>
              <a:gd name="T14" fmla="+- 0 7598 5627"/>
              <a:gd name="T15" fmla="*/ 7598 h 2530"/>
              <a:gd name="T16" fmla="+- 0 16200 11430"/>
              <a:gd name="T17" fmla="*/ T16 w 5258"/>
              <a:gd name="T18" fmla="+- 0 6659 5627"/>
              <a:gd name="T19" fmla="*/ 6659 h 2530"/>
              <a:gd name="T20" fmla="+- 0 16072 11430"/>
              <a:gd name="T21" fmla="*/ T20 w 5258"/>
              <a:gd name="T22" fmla="+- 0 6489 5627"/>
              <a:gd name="T23" fmla="*/ 6489 h 2530"/>
              <a:gd name="T24" fmla="+- 0 15955 11430"/>
              <a:gd name="T25" fmla="*/ T24 w 5258"/>
              <a:gd name="T26" fmla="+- 0 6356 5627"/>
              <a:gd name="T27" fmla="*/ 6356 h 2530"/>
              <a:gd name="T28" fmla="+- 0 15637 11430"/>
              <a:gd name="T29" fmla="*/ T28 w 5258"/>
              <a:gd name="T30" fmla="+- 0 6209 5627"/>
              <a:gd name="T31" fmla="*/ 6209 h 2530"/>
              <a:gd name="T32" fmla="+- 0 15221 11430"/>
              <a:gd name="T33" fmla="*/ T32 w 5258"/>
              <a:gd name="T34" fmla="+- 0 6318 5627"/>
              <a:gd name="T35" fmla="*/ 6318 h 2530"/>
              <a:gd name="T36" fmla="+- 0 14968 11430"/>
              <a:gd name="T37" fmla="*/ T36 w 5258"/>
              <a:gd name="T38" fmla="+- 0 6440 5627"/>
              <a:gd name="T39" fmla="*/ 6440 h 2530"/>
              <a:gd name="T40" fmla="+- 0 14936 11430"/>
              <a:gd name="T41" fmla="*/ T40 w 5258"/>
              <a:gd name="T42" fmla="+- 0 6447 5627"/>
              <a:gd name="T43" fmla="*/ 6447 h 2530"/>
              <a:gd name="T44" fmla="+- 0 13460 11430"/>
              <a:gd name="T45" fmla="*/ T44 w 5258"/>
              <a:gd name="T46" fmla="+- 0 7214 5627"/>
              <a:gd name="T47" fmla="*/ 7214 h 2530"/>
              <a:gd name="T48" fmla="+- 0 13465 11430"/>
              <a:gd name="T49" fmla="*/ T48 w 5258"/>
              <a:gd name="T50" fmla="+- 0 7499 5627"/>
              <a:gd name="T51" fmla="*/ 7499 h 2530"/>
              <a:gd name="T52" fmla="+- 0 13437 11430"/>
              <a:gd name="T53" fmla="*/ T52 w 5258"/>
              <a:gd name="T54" fmla="+- 0 7967 5627"/>
              <a:gd name="T55" fmla="*/ 7967 h 2530"/>
              <a:gd name="T56" fmla="+- 0 13392 11430"/>
              <a:gd name="T57" fmla="*/ T56 w 5258"/>
              <a:gd name="T58" fmla="+- 0 8031 5627"/>
              <a:gd name="T59" fmla="*/ 8031 h 2530"/>
              <a:gd name="T60" fmla="+- 0 13341 11430"/>
              <a:gd name="T61" fmla="*/ T60 w 5258"/>
              <a:gd name="T62" fmla="+- 0 7937 5627"/>
              <a:gd name="T63" fmla="*/ 7937 h 2530"/>
              <a:gd name="T64" fmla="+- 0 13399 11430"/>
              <a:gd name="T65" fmla="*/ T64 w 5258"/>
              <a:gd name="T66" fmla="+- 0 8080 5627"/>
              <a:gd name="T67" fmla="*/ 8080 h 2530"/>
              <a:gd name="T68" fmla="+- 0 13482 11430"/>
              <a:gd name="T69" fmla="*/ T68 w 5258"/>
              <a:gd name="T70" fmla="+- 0 8040 5627"/>
              <a:gd name="T71" fmla="*/ 8040 h 2530"/>
              <a:gd name="T72" fmla="+- 0 13355 11430"/>
              <a:gd name="T73" fmla="*/ T72 w 5258"/>
              <a:gd name="T74" fmla="+- 0 7448 5627"/>
              <a:gd name="T75" fmla="*/ 7448 h 2530"/>
              <a:gd name="T76" fmla="+- 0 13379 11430"/>
              <a:gd name="T77" fmla="*/ T76 w 5258"/>
              <a:gd name="T78" fmla="+- 0 7404 5627"/>
              <a:gd name="T79" fmla="*/ 7404 h 2530"/>
              <a:gd name="T80" fmla="+- 0 13490 11430"/>
              <a:gd name="T81" fmla="*/ T80 w 5258"/>
              <a:gd name="T82" fmla="+- 0 7214 5627"/>
              <a:gd name="T83" fmla="*/ 7214 h 2530"/>
              <a:gd name="T84" fmla="+- 0 13536 11430"/>
              <a:gd name="T85" fmla="*/ T84 w 5258"/>
              <a:gd name="T86" fmla="+- 0 7278 5627"/>
              <a:gd name="T87" fmla="*/ 7278 h 2530"/>
              <a:gd name="T88" fmla="+- 0 13588 11430"/>
              <a:gd name="T89" fmla="*/ T88 w 5258"/>
              <a:gd name="T90" fmla="+- 0 7416 5627"/>
              <a:gd name="T91" fmla="*/ 7416 h 2530"/>
              <a:gd name="T92" fmla="+- 0 12814 11430"/>
              <a:gd name="T93" fmla="*/ T92 w 5258"/>
              <a:gd name="T94" fmla="+- 0 5857 5627"/>
              <a:gd name="T95" fmla="*/ 5857 h 2530"/>
              <a:gd name="T96" fmla="+- 0 11585 11430"/>
              <a:gd name="T97" fmla="*/ T96 w 5258"/>
              <a:gd name="T98" fmla="+- 0 6124 5627"/>
              <a:gd name="T99" fmla="*/ 6124 h 2530"/>
              <a:gd name="T100" fmla="+- 0 12329 11430"/>
              <a:gd name="T101" fmla="*/ T100 w 5258"/>
              <a:gd name="T102" fmla="+- 0 7303 5627"/>
              <a:gd name="T103" fmla="*/ 7303 h 2530"/>
              <a:gd name="T104" fmla="+- 0 13899 11430"/>
              <a:gd name="T105" fmla="*/ T104 w 5258"/>
              <a:gd name="T106" fmla="+- 0 7350 5627"/>
              <a:gd name="T107" fmla="*/ 7350 h 2530"/>
              <a:gd name="T108" fmla="+- 0 15110 11430"/>
              <a:gd name="T109" fmla="*/ T108 w 5258"/>
              <a:gd name="T110" fmla="+- 0 6414 5627"/>
              <a:gd name="T111" fmla="*/ 6414 h 2530"/>
              <a:gd name="T112" fmla="+- 0 13961 11430"/>
              <a:gd name="T113" fmla="*/ T112 w 5258"/>
              <a:gd name="T114" fmla="+- 0 5693 5627"/>
              <a:gd name="T115" fmla="*/ 5693 h 2530"/>
              <a:gd name="T116" fmla="+- 0 12940 11430"/>
              <a:gd name="T117" fmla="*/ T116 w 5258"/>
              <a:gd name="T118" fmla="+- 0 5788 5627"/>
              <a:gd name="T119" fmla="*/ 5788 h 2530"/>
              <a:gd name="T120" fmla="+- 0 12499 11430"/>
              <a:gd name="T121" fmla="*/ T120 w 5258"/>
              <a:gd name="T122" fmla="+- 0 5981 5627"/>
              <a:gd name="T123" fmla="*/ 5981 h 2530"/>
              <a:gd name="T124" fmla="+- 0 12887 11430"/>
              <a:gd name="T125" fmla="*/ T124 w 5258"/>
              <a:gd name="T126" fmla="+- 0 6859 5627"/>
              <a:gd name="T127" fmla="*/ 6859 h 2530"/>
              <a:gd name="T128" fmla="+- 0 13114 11430"/>
              <a:gd name="T129" fmla="*/ T128 w 5258"/>
              <a:gd name="T130" fmla="+- 0 6446 5627"/>
              <a:gd name="T131" fmla="*/ 6446 h 2530"/>
              <a:gd name="T132" fmla="+- 0 13095 11430"/>
              <a:gd name="T133" fmla="*/ T132 w 5258"/>
              <a:gd name="T134" fmla="+- 0 6561 5627"/>
              <a:gd name="T135" fmla="*/ 6561 h 2530"/>
              <a:gd name="T136" fmla="+- 0 12962 11430"/>
              <a:gd name="T137" fmla="*/ T136 w 5258"/>
              <a:gd name="T138" fmla="+- 0 6836 5627"/>
              <a:gd name="T139" fmla="*/ 6836 h 2530"/>
              <a:gd name="T140" fmla="+- 0 13226 11430"/>
              <a:gd name="T141" fmla="*/ T140 w 5258"/>
              <a:gd name="T142" fmla="+- 0 6446 5627"/>
              <a:gd name="T143" fmla="*/ 6446 h 2530"/>
              <a:gd name="T144" fmla="+- 0 13266 11430"/>
              <a:gd name="T145" fmla="*/ T144 w 5258"/>
              <a:gd name="T146" fmla="+- 0 6481 5627"/>
              <a:gd name="T147" fmla="*/ 6481 h 2530"/>
              <a:gd name="T148" fmla="+- 0 13120 11430"/>
              <a:gd name="T149" fmla="*/ T148 w 5258"/>
              <a:gd name="T150" fmla="+- 0 6887 5627"/>
              <a:gd name="T151" fmla="*/ 6887 h 2530"/>
              <a:gd name="T152" fmla="+- 0 13245 11430"/>
              <a:gd name="T153" fmla="*/ T152 w 5258"/>
              <a:gd name="T154" fmla="+- 0 6629 5627"/>
              <a:gd name="T155" fmla="*/ 6629 h 2530"/>
              <a:gd name="T156" fmla="+- 0 13298 11430"/>
              <a:gd name="T157" fmla="*/ T156 w 5258"/>
              <a:gd name="T158" fmla="+- 0 6656 5627"/>
              <a:gd name="T159" fmla="*/ 6656 h 2530"/>
              <a:gd name="T160" fmla="+- 0 13216 11430"/>
              <a:gd name="T161" fmla="*/ T160 w 5258"/>
              <a:gd name="T162" fmla="+- 0 6906 5627"/>
              <a:gd name="T163" fmla="*/ 6906 h 2530"/>
              <a:gd name="T164" fmla="+- 0 13416 11430"/>
              <a:gd name="T165" fmla="*/ T164 w 5258"/>
              <a:gd name="T166" fmla="+- 0 6609 5627"/>
              <a:gd name="T167" fmla="*/ 6609 h 2530"/>
              <a:gd name="T168" fmla="+- 0 13487 11430"/>
              <a:gd name="T169" fmla="*/ T168 w 5258"/>
              <a:gd name="T170" fmla="+- 0 6676 5627"/>
              <a:gd name="T171" fmla="*/ 6676 h 2530"/>
              <a:gd name="T172" fmla="+- 0 13419 11430"/>
              <a:gd name="T173" fmla="*/ T172 w 5258"/>
              <a:gd name="T174" fmla="+- 0 6852 5627"/>
              <a:gd name="T175" fmla="*/ 6852 h 2530"/>
              <a:gd name="T176" fmla="+- 0 13639 11430"/>
              <a:gd name="T177" fmla="*/ T176 w 5258"/>
              <a:gd name="T178" fmla="+- 0 6552 5627"/>
              <a:gd name="T179" fmla="*/ 6552 h 2530"/>
              <a:gd name="T180" fmla="+- 0 13755 11430"/>
              <a:gd name="T181" fmla="*/ T180 w 5258"/>
              <a:gd name="T182" fmla="+- 0 6496 5627"/>
              <a:gd name="T183" fmla="*/ 6496 h 2530"/>
              <a:gd name="T184" fmla="+- 0 13724 11430"/>
              <a:gd name="T185" fmla="*/ T184 w 5258"/>
              <a:gd name="T186" fmla="+- 0 6719 5627"/>
              <a:gd name="T187" fmla="*/ 6719 h 2530"/>
              <a:gd name="T188" fmla="+- 0 13761 11430"/>
              <a:gd name="T189" fmla="*/ T188 w 5258"/>
              <a:gd name="T190" fmla="+- 0 6727 5627"/>
              <a:gd name="T191" fmla="*/ 6727 h 2530"/>
              <a:gd name="T192" fmla="+- 0 13955 11430"/>
              <a:gd name="T193" fmla="*/ T192 w 5258"/>
              <a:gd name="T194" fmla="+- 0 6564 5627"/>
              <a:gd name="T195" fmla="*/ 6564 h 2530"/>
              <a:gd name="T196" fmla="+- 0 13954 11430"/>
              <a:gd name="T197" fmla="*/ T196 w 5258"/>
              <a:gd name="T198" fmla="+- 0 6837 5627"/>
              <a:gd name="T199" fmla="*/ 6837 h 2530"/>
              <a:gd name="T200" fmla="+- 0 12576 11430"/>
              <a:gd name="T201" fmla="*/ T200 w 5258"/>
              <a:gd name="T202" fmla="+- 0 6028 5627"/>
              <a:gd name="T203" fmla="*/ 6028 h 2530"/>
              <a:gd name="T204" fmla="+- 0 12610 11430"/>
              <a:gd name="T205" fmla="*/ T204 w 5258"/>
              <a:gd name="T206" fmla="+- 0 6255 5627"/>
              <a:gd name="T207" fmla="*/ 6255 h 2530"/>
              <a:gd name="T208" fmla="+- 0 12658 11430"/>
              <a:gd name="T209" fmla="*/ T208 w 5258"/>
              <a:gd name="T210" fmla="+- 0 6362 5627"/>
              <a:gd name="T211" fmla="*/ 6362 h 2530"/>
              <a:gd name="T212" fmla="+- 0 12808 11430"/>
              <a:gd name="T213" fmla="*/ T212 w 5258"/>
              <a:gd name="T214" fmla="+- 0 6141 5627"/>
              <a:gd name="T215" fmla="*/ 6141 h 2530"/>
              <a:gd name="T216" fmla="+- 0 12953 11430"/>
              <a:gd name="T217" fmla="*/ T216 w 5258"/>
              <a:gd name="T218" fmla="+- 0 6031 5627"/>
              <a:gd name="T219" fmla="*/ 6031 h 253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5258" h="2530" extrusionOk="0">
                <a:moveTo>
                  <a:pt x="5244" y="2528"/>
                </a:moveTo>
                <a:cubicBezTo>
                  <a:pt x="5234" y="2525"/>
                  <a:pt x="5230" y="2524"/>
                  <a:pt x="5224" y="2529"/>
                </a:cubicBezTo>
                <a:cubicBezTo>
                  <a:pt x="5225" y="2506"/>
                  <a:pt x="5231" y="2485"/>
                  <a:pt x="5236" y="2463"/>
                </a:cubicBezTo>
                <a:cubicBezTo>
                  <a:pt x="5244" y="2424"/>
                  <a:pt x="5249" y="2385"/>
                  <a:pt x="5253" y="2346"/>
                </a:cubicBezTo>
                <a:cubicBezTo>
                  <a:pt x="5257" y="2305"/>
                  <a:pt x="5257" y="2265"/>
                  <a:pt x="5254" y="2224"/>
                </a:cubicBezTo>
                <a:cubicBezTo>
                  <a:pt x="5252" y="2189"/>
                  <a:pt x="5247" y="2154"/>
                  <a:pt x="5242" y="2119"/>
                </a:cubicBezTo>
                <a:cubicBezTo>
                  <a:pt x="5237" y="2086"/>
                  <a:pt x="5235" y="2053"/>
                  <a:pt x="5231" y="2020"/>
                </a:cubicBezTo>
                <a:cubicBezTo>
                  <a:pt x="5229" y="2003"/>
                  <a:pt x="5225" y="1987"/>
                  <a:pt x="5219" y="1971"/>
                </a:cubicBezTo>
                <a:cubicBezTo>
                  <a:pt x="5212" y="1952"/>
                  <a:pt x="5207" y="1938"/>
                  <a:pt x="5204" y="1918"/>
                </a:cubicBezTo>
              </a:path>
              <a:path w="5258" h="2530" extrusionOk="0">
                <a:moveTo>
                  <a:pt x="4770" y="1032"/>
                </a:moveTo>
                <a:cubicBezTo>
                  <a:pt x="4760" y="1019"/>
                  <a:pt x="4755" y="1014"/>
                  <a:pt x="4745" y="994"/>
                </a:cubicBezTo>
                <a:cubicBezTo>
                  <a:pt x="4719" y="944"/>
                  <a:pt x="4678" y="906"/>
                  <a:pt x="4642" y="862"/>
                </a:cubicBezTo>
                <a:cubicBezTo>
                  <a:pt x="4623" y="839"/>
                  <a:pt x="4605" y="817"/>
                  <a:pt x="4586" y="795"/>
                </a:cubicBezTo>
                <a:cubicBezTo>
                  <a:pt x="4566" y="772"/>
                  <a:pt x="4546" y="750"/>
                  <a:pt x="4525" y="729"/>
                </a:cubicBezTo>
                <a:cubicBezTo>
                  <a:pt x="4496" y="700"/>
                  <a:pt x="4464" y="675"/>
                  <a:pt x="4431" y="650"/>
                </a:cubicBezTo>
                <a:cubicBezTo>
                  <a:pt x="4364" y="600"/>
                  <a:pt x="4291" y="575"/>
                  <a:pt x="4207" y="582"/>
                </a:cubicBezTo>
                <a:cubicBezTo>
                  <a:pt x="4147" y="587"/>
                  <a:pt x="4086" y="598"/>
                  <a:pt x="4026" y="609"/>
                </a:cubicBezTo>
                <a:cubicBezTo>
                  <a:pt x="3943" y="625"/>
                  <a:pt x="3867" y="655"/>
                  <a:pt x="3791" y="691"/>
                </a:cubicBezTo>
                <a:cubicBezTo>
                  <a:pt x="3732" y="719"/>
                  <a:pt x="3673" y="747"/>
                  <a:pt x="3613" y="774"/>
                </a:cubicBezTo>
                <a:cubicBezTo>
                  <a:pt x="3587" y="785"/>
                  <a:pt x="3561" y="797"/>
                  <a:pt x="3538" y="813"/>
                </a:cubicBezTo>
                <a:cubicBezTo>
                  <a:pt x="3518" y="827"/>
                  <a:pt x="3508" y="843"/>
                  <a:pt x="3492" y="861"/>
                </a:cubicBezTo>
                <a:cubicBezTo>
                  <a:pt x="3497" y="847"/>
                  <a:pt x="3501" y="834"/>
                  <a:pt x="3506" y="820"/>
                </a:cubicBezTo>
              </a:path>
              <a:path w="5258" h="2530" extrusionOk="0">
                <a:moveTo>
                  <a:pt x="2046" y="1634"/>
                </a:moveTo>
                <a:cubicBezTo>
                  <a:pt x="2041" y="1618"/>
                  <a:pt x="2036" y="1603"/>
                  <a:pt x="2030" y="1587"/>
                </a:cubicBezTo>
                <a:cubicBezTo>
                  <a:pt x="2037" y="1619"/>
                  <a:pt x="2037" y="1650"/>
                  <a:pt x="2036" y="1683"/>
                </a:cubicBezTo>
                <a:cubicBezTo>
                  <a:pt x="2034" y="1746"/>
                  <a:pt x="2036" y="1809"/>
                  <a:pt x="2035" y="1872"/>
                </a:cubicBezTo>
                <a:cubicBezTo>
                  <a:pt x="2034" y="1947"/>
                  <a:pt x="2033" y="2023"/>
                  <a:pt x="2029" y="2098"/>
                </a:cubicBezTo>
                <a:cubicBezTo>
                  <a:pt x="2025" y="2179"/>
                  <a:pt x="2016" y="2259"/>
                  <a:pt x="2007" y="2340"/>
                </a:cubicBezTo>
                <a:cubicBezTo>
                  <a:pt x="2003" y="2375"/>
                  <a:pt x="1999" y="2411"/>
                  <a:pt x="1996" y="2446"/>
                </a:cubicBezTo>
                <a:cubicBezTo>
                  <a:pt x="1983" y="2432"/>
                  <a:pt x="1972" y="2423"/>
                  <a:pt x="1962" y="2404"/>
                </a:cubicBezTo>
                <a:cubicBezTo>
                  <a:pt x="1949" y="2380"/>
                  <a:pt x="1939" y="2354"/>
                  <a:pt x="1927" y="2330"/>
                </a:cubicBezTo>
                <a:cubicBezTo>
                  <a:pt x="1921" y="2317"/>
                  <a:pt x="1920" y="2314"/>
                  <a:pt x="1911" y="2310"/>
                </a:cubicBezTo>
                <a:cubicBezTo>
                  <a:pt x="1905" y="2345"/>
                  <a:pt x="1905" y="2365"/>
                  <a:pt x="1922" y="2400"/>
                </a:cubicBezTo>
                <a:cubicBezTo>
                  <a:pt x="1932" y="2421"/>
                  <a:pt x="1947" y="2443"/>
                  <a:pt x="1969" y="2453"/>
                </a:cubicBezTo>
                <a:cubicBezTo>
                  <a:pt x="1987" y="2461"/>
                  <a:pt x="2018" y="2468"/>
                  <a:pt x="2036" y="2454"/>
                </a:cubicBezTo>
                <a:cubicBezTo>
                  <a:pt x="2048" y="2435"/>
                  <a:pt x="2052" y="2429"/>
                  <a:pt x="2052" y="2413"/>
                </a:cubicBezTo>
              </a:path>
              <a:path w="5258" h="2530" extrusionOk="0">
                <a:moveTo>
                  <a:pt x="1953" y="1769"/>
                </a:moveTo>
                <a:cubicBezTo>
                  <a:pt x="1944" y="1786"/>
                  <a:pt x="1933" y="1803"/>
                  <a:pt x="1925" y="1821"/>
                </a:cubicBezTo>
                <a:cubicBezTo>
                  <a:pt x="1924" y="1825"/>
                  <a:pt x="1922" y="1829"/>
                  <a:pt x="1921" y="1833"/>
                </a:cubicBezTo>
                <a:cubicBezTo>
                  <a:pt x="1928" y="1812"/>
                  <a:pt x="1938" y="1796"/>
                  <a:pt x="1949" y="1777"/>
                </a:cubicBezTo>
                <a:cubicBezTo>
                  <a:pt x="1966" y="1748"/>
                  <a:pt x="1983" y="1720"/>
                  <a:pt x="2001" y="1691"/>
                </a:cubicBezTo>
                <a:cubicBezTo>
                  <a:pt x="2022" y="1657"/>
                  <a:pt x="2040" y="1621"/>
                  <a:pt x="2060" y="1587"/>
                </a:cubicBezTo>
                <a:cubicBezTo>
                  <a:pt x="2069" y="1571"/>
                  <a:pt x="2075" y="1562"/>
                  <a:pt x="2089" y="1554"/>
                </a:cubicBezTo>
                <a:cubicBezTo>
                  <a:pt x="2100" y="1586"/>
                  <a:pt x="2101" y="1618"/>
                  <a:pt x="2106" y="1651"/>
                </a:cubicBezTo>
                <a:cubicBezTo>
                  <a:pt x="2112" y="1687"/>
                  <a:pt x="2118" y="1727"/>
                  <a:pt x="2135" y="1760"/>
                </a:cubicBezTo>
                <a:cubicBezTo>
                  <a:pt x="2146" y="1778"/>
                  <a:pt x="2147" y="1782"/>
                  <a:pt x="2158" y="1789"/>
                </a:cubicBezTo>
              </a:path>
              <a:path w="5258" h="2530" extrusionOk="0">
                <a:moveTo>
                  <a:pt x="1651" y="232"/>
                </a:moveTo>
                <a:cubicBezTo>
                  <a:pt x="1558" y="224"/>
                  <a:pt x="1478" y="219"/>
                  <a:pt x="1384" y="230"/>
                </a:cubicBezTo>
                <a:cubicBezTo>
                  <a:pt x="1312" y="239"/>
                  <a:pt x="1241" y="257"/>
                  <a:pt x="1170" y="270"/>
                </a:cubicBezTo>
                <a:cubicBezTo>
                  <a:pt x="855" y="328"/>
                  <a:pt x="419" y="287"/>
                  <a:pt x="155" y="497"/>
                </a:cubicBezTo>
                <a:cubicBezTo>
                  <a:pt x="-50" y="660"/>
                  <a:pt x="-15" y="870"/>
                  <a:pt x="113" y="1059"/>
                </a:cubicBezTo>
                <a:cubicBezTo>
                  <a:pt x="322" y="1366"/>
                  <a:pt x="545" y="1562"/>
                  <a:pt x="899" y="1676"/>
                </a:cubicBezTo>
                <a:cubicBezTo>
                  <a:pt x="1102" y="1741"/>
                  <a:pt x="1279" y="1763"/>
                  <a:pt x="1492" y="1757"/>
                </a:cubicBezTo>
                <a:cubicBezTo>
                  <a:pt x="1824" y="1747"/>
                  <a:pt x="2144" y="1822"/>
                  <a:pt x="2469" y="1723"/>
                </a:cubicBezTo>
                <a:cubicBezTo>
                  <a:pt x="2707" y="1650"/>
                  <a:pt x="2924" y="1586"/>
                  <a:pt x="3120" y="1426"/>
                </a:cubicBezTo>
                <a:cubicBezTo>
                  <a:pt x="3285" y="1291"/>
                  <a:pt x="3667" y="1026"/>
                  <a:pt x="3680" y="787"/>
                </a:cubicBezTo>
                <a:cubicBezTo>
                  <a:pt x="3689" y="625"/>
                  <a:pt x="3480" y="499"/>
                  <a:pt x="3368" y="421"/>
                </a:cubicBezTo>
                <a:cubicBezTo>
                  <a:pt x="3103" y="237"/>
                  <a:pt x="2838" y="149"/>
                  <a:pt x="2531" y="66"/>
                </a:cubicBezTo>
                <a:cubicBezTo>
                  <a:pt x="2352" y="18"/>
                  <a:pt x="2213" y="-13"/>
                  <a:pt x="2029" y="28"/>
                </a:cubicBezTo>
                <a:cubicBezTo>
                  <a:pt x="1856" y="66"/>
                  <a:pt x="1680" y="113"/>
                  <a:pt x="1510" y="161"/>
                </a:cubicBezTo>
                <a:cubicBezTo>
                  <a:pt x="1374" y="200"/>
                  <a:pt x="1254" y="255"/>
                  <a:pt x="1129" y="320"/>
                </a:cubicBezTo>
                <a:cubicBezTo>
                  <a:pt x="1109" y="331"/>
                  <a:pt x="1089" y="343"/>
                  <a:pt x="1069" y="354"/>
                </a:cubicBezTo>
              </a:path>
              <a:path w="5258" h="2530" extrusionOk="0">
                <a:moveTo>
                  <a:pt x="1431" y="1356"/>
                </a:moveTo>
                <a:cubicBezTo>
                  <a:pt x="1434" y="1312"/>
                  <a:pt x="1443" y="1275"/>
                  <a:pt x="1457" y="1232"/>
                </a:cubicBezTo>
                <a:cubicBezTo>
                  <a:pt x="1470" y="1191"/>
                  <a:pt x="1483" y="1151"/>
                  <a:pt x="1501" y="1112"/>
                </a:cubicBezTo>
                <a:cubicBezTo>
                  <a:pt x="1546" y="1012"/>
                  <a:pt x="1602" y="894"/>
                  <a:pt x="1684" y="819"/>
                </a:cubicBezTo>
                <a:cubicBezTo>
                  <a:pt x="1688" y="817"/>
                  <a:pt x="1692" y="816"/>
                  <a:pt x="1696" y="814"/>
                </a:cubicBezTo>
                <a:cubicBezTo>
                  <a:pt x="1691" y="858"/>
                  <a:pt x="1684" y="889"/>
                  <a:pt x="1665" y="934"/>
                </a:cubicBezTo>
                <a:cubicBezTo>
                  <a:pt x="1640" y="993"/>
                  <a:pt x="1613" y="1052"/>
                  <a:pt x="1583" y="1109"/>
                </a:cubicBezTo>
                <a:cubicBezTo>
                  <a:pt x="1565" y="1142"/>
                  <a:pt x="1548" y="1175"/>
                  <a:pt x="1532" y="1209"/>
                </a:cubicBezTo>
                <a:cubicBezTo>
                  <a:pt x="1570" y="1155"/>
                  <a:pt x="1605" y="1098"/>
                  <a:pt x="1640" y="1042"/>
                </a:cubicBezTo>
                <a:cubicBezTo>
                  <a:pt x="1686" y="969"/>
                  <a:pt x="1732" y="878"/>
                  <a:pt x="1796" y="819"/>
                </a:cubicBezTo>
                <a:cubicBezTo>
                  <a:pt x="1810" y="806"/>
                  <a:pt x="1814" y="802"/>
                  <a:pt x="1825" y="796"/>
                </a:cubicBezTo>
                <a:cubicBezTo>
                  <a:pt x="1832" y="815"/>
                  <a:pt x="1843" y="816"/>
                  <a:pt x="1836" y="854"/>
                </a:cubicBezTo>
                <a:cubicBezTo>
                  <a:pt x="1826" y="911"/>
                  <a:pt x="1803" y="968"/>
                  <a:pt x="1783" y="1022"/>
                </a:cubicBezTo>
                <a:cubicBezTo>
                  <a:pt x="1754" y="1102"/>
                  <a:pt x="1720" y="1180"/>
                  <a:pt x="1690" y="1260"/>
                </a:cubicBezTo>
                <a:cubicBezTo>
                  <a:pt x="1704" y="1219"/>
                  <a:pt x="1721" y="1181"/>
                  <a:pt x="1739" y="1142"/>
                </a:cubicBezTo>
                <a:cubicBezTo>
                  <a:pt x="1761" y="1094"/>
                  <a:pt x="1785" y="1046"/>
                  <a:pt x="1815" y="1002"/>
                </a:cubicBezTo>
                <a:cubicBezTo>
                  <a:pt x="1831" y="978"/>
                  <a:pt x="1849" y="963"/>
                  <a:pt x="1869" y="944"/>
                </a:cubicBezTo>
                <a:cubicBezTo>
                  <a:pt x="1875" y="973"/>
                  <a:pt x="1877" y="993"/>
                  <a:pt x="1868" y="1029"/>
                </a:cubicBezTo>
                <a:cubicBezTo>
                  <a:pt x="1849" y="1102"/>
                  <a:pt x="1823" y="1174"/>
                  <a:pt x="1798" y="1246"/>
                </a:cubicBezTo>
                <a:cubicBezTo>
                  <a:pt x="1791" y="1263"/>
                  <a:pt x="1789" y="1268"/>
                  <a:pt x="1786" y="1279"/>
                </a:cubicBezTo>
                <a:cubicBezTo>
                  <a:pt x="1820" y="1220"/>
                  <a:pt x="1848" y="1159"/>
                  <a:pt x="1886" y="1102"/>
                </a:cubicBezTo>
                <a:cubicBezTo>
                  <a:pt x="1915" y="1058"/>
                  <a:pt x="1946" y="1017"/>
                  <a:pt x="1986" y="982"/>
                </a:cubicBezTo>
                <a:cubicBezTo>
                  <a:pt x="2016" y="955"/>
                  <a:pt x="2037" y="950"/>
                  <a:pt x="2069" y="942"/>
                </a:cubicBezTo>
                <a:cubicBezTo>
                  <a:pt x="2073" y="982"/>
                  <a:pt x="2071" y="1008"/>
                  <a:pt x="2057" y="1049"/>
                </a:cubicBezTo>
                <a:cubicBezTo>
                  <a:pt x="2042" y="1094"/>
                  <a:pt x="2025" y="1139"/>
                  <a:pt x="2007" y="1183"/>
                </a:cubicBezTo>
                <a:cubicBezTo>
                  <a:pt x="1997" y="1205"/>
                  <a:pt x="1994" y="1211"/>
                  <a:pt x="1989" y="1225"/>
                </a:cubicBezTo>
                <a:cubicBezTo>
                  <a:pt x="2009" y="1192"/>
                  <a:pt x="2030" y="1159"/>
                  <a:pt x="2050" y="1126"/>
                </a:cubicBezTo>
                <a:cubicBezTo>
                  <a:pt x="2095" y="1053"/>
                  <a:pt x="2146" y="984"/>
                  <a:pt x="2209" y="925"/>
                </a:cubicBezTo>
                <a:cubicBezTo>
                  <a:pt x="2233" y="903"/>
                  <a:pt x="2267" y="871"/>
                  <a:pt x="2301" y="864"/>
                </a:cubicBezTo>
                <a:cubicBezTo>
                  <a:pt x="2314" y="863"/>
                  <a:pt x="2318" y="863"/>
                  <a:pt x="2325" y="869"/>
                </a:cubicBezTo>
                <a:cubicBezTo>
                  <a:pt x="2330" y="901"/>
                  <a:pt x="2333" y="925"/>
                  <a:pt x="2326" y="959"/>
                </a:cubicBezTo>
                <a:cubicBezTo>
                  <a:pt x="2317" y="1004"/>
                  <a:pt x="2305" y="1048"/>
                  <a:pt x="2294" y="1092"/>
                </a:cubicBezTo>
                <a:cubicBezTo>
                  <a:pt x="2287" y="1120"/>
                  <a:pt x="2283" y="1145"/>
                  <a:pt x="2279" y="1173"/>
                </a:cubicBezTo>
                <a:cubicBezTo>
                  <a:pt x="2296" y="1149"/>
                  <a:pt x="2314" y="1125"/>
                  <a:pt x="2331" y="1100"/>
                </a:cubicBezTo>
                <a:cubicBezTo>
                  <a:pt x="2359" y="1060"/>
                  <a:pt x="2391" y="1020"/>
                  <a:pt x="2427" y="987"/>
                </a:cubicBezTo>
                <a:cubicBezTo>
                  <a:pt x="2459" y="958"/>
                  <a:pt x="2487" y="949"/>
                  <a:pt x="2525" y="937"/>
                </a:cubicBezTo>
                <a:cubicBezTo>
                  <a:pt x="2549" y="968"/>
                  <a:pt x="2558" y="977"/>
                  <a:pt x="2555" y="1023"/>
                </a:cubicBezTo>
                <a:cubicBezTo>
                  <a:pt x="2550" y="1085"/>
                  <a:pt x="2538" y="1149"/>
                  <a:pt x="2524" y="1210"/>
                </a:cubicBezTo>
                <a:cubicBezTo>
                  <a:pt x="2513" y="1254"/>
                  <a:pt x="2509" y="1269"/>
                  <a:pt x="2510" y="1300"/>
                </a:cubicBezTo>
              </a:path>
              <a:path w="5258" h="2530" extrusionOk="0">
                <a:moveTo>
                  <a:pt x="1146" y="401"/>
                </a:moveTo>
                <a:cubicBezTo>
                  <a:pt x="1148" y="433"/>
                  <a:pt x="1149" y="465"/>
                  <a:pt x="1153" y="497"/>
                </a:cubicBezTo>
                <a:cubicBezTo>
                  <a:pt x="1159" y="541"/>
                  <a:pt x="1167" y="585"/>
                  <a:pt x="1180" y="628"/>
                </a:cubicBezTo>
                <a:cubicBezTo>
                  <a:pt x="1189" y="658"/>
                  <a:pt x="1201" y="685"/>
                  <a:pt x="1213" y="714"/>
                </a:cubicBezTo>
                <a:cubicBezTo>
                  <a:pt x="1218" y="727"/>
                  <a:pt x="1219" y="731"/>
                  <a:pt x="1228" y="735"/>
                </a:cubicBezTo>
                <a:cubicBezTo>
                  <a:pt x="1252" y="708"/>
                  <a:pt x="1264" y="678"/>
                  <a:pt x="1284" y="647"/>
                </a:cubicBezTo>
                <a:cubicBezTo>
                  <a:pt x="1313" y="602"/>
                  <a:pt x="1344" y="555"/>
                  <a:pt x="1378" y="514"/>
                </a:cubicBezTo>
                <a:cubicBezTo>
                  <a:pt x="1405" y="482"/>
                  <a:pt x="1434" y="455"/>
                  <a:pt x="1469" y="432"/>
                </a:cubicBezTo>
                <a:cubicBezTo>
                  <a:pt x="1486" y="421"/>
                  <a:pt x="1505" y="414"/>
                  <a:pt x="1523" y="404"/>
                </a:cubicBezTo>
                <a:cubicBezTo>
                  <a:pt x="1543" y="393"/>
                  <a:pt x="1531" y="394"/>
                  <a:pt x="1542" y="40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062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1363" y="338138"/>
            <a:ext cx="323850" cy="642937"/>
          </a:xfrm>
          <a:custGeom>
            <a:avLst/>
            <a:gdLst>
              <a:gd name="T0" fmla="+- 0 6487 5587"/>
              <a:gd name="T1" fmla="*/ T0 w 901"/>
              <a:gd name="T2" fmla="+- 0 2723 941"/>
              <a:gd name="T3" fmla="*/ 2723 h 1783"/>
              <a:gd name="T4" fmla="+- 0 6451 5587"/>
              <a:gd name="T5" fmla="*/ T4 w 901"/>
              <a:gd name="T6" fmla="+- 0 2568 941"/>
              <a:gd name="T7" fmla="*/ 2568 h 1783"/>
              <a:gd name="T8" fmla="+- 0 6382 5587"/>
              <a:gd name="T9" fmla="*/ T8 w 901"/>
              <a:gd name="T10" fmla="+- 0 2440 941"/>
              <a:gd name="T11" fmla="*/ 2440 h 1783"/>
              <a:gd name="T12" fmla="+- 0 6312 5587"/>
              <a:gd name="T13" fmla="*/ T12 w 901"/>
              <a:gd name="T14" fmla="+- 0 2299 941"/>
              <a:gd name="T15" fmla="*/ 2299 h 1783"/>
              <a:gd name="T16" fmla="+- 0 6246 5587"/>
              <a:gd name="T17" fmla="*/ T16 w 901"/>
              <a:gd name="T18" fmla="+- 0 2165 941"/>
              <a:gd name="T19" fmla="*/ 2165 h 1783"/>
              <a:gd name="T20" fmla="+- 0 6203 5587"/>
              <a:gd name="T21" fmla="*/ T20 w 901"/>
              <a:gd name="T22" fmla="+- 0 2022 941"/>
              <a:gd name="T23" fmla="*/ 2022 h 1783"/>
              <a:gd name="T24" fmla="+- 0 6158 5587"/>
              <a:gd name="T25" fmla="*/ T24 w 901"/>
              <a:gd name="T26" fmla="+- 0 1880 941"/>
              <a:gd name="T27" fmla="*/ 1880 h 1783"/>
              <a:gd name="T28" fmla="+- 0 6120 5587"/>
              <a:gd name="T29" fmla="*/ T28 w 901"/>
              <a:gd name="T30" fmla="+- 0 1761 941"/>
              <a:gd name="T31" fmla="*/ 1761 h 1783"/>
              <a:gd name="T32" fmla="+- 0 6072 5587"/>
              <a:gd name="T33" fmla="*/ T32 w 901"/>
              <a:gd name="T34" fmla="+- 0 1657 941"/>
              <a:gd name="T35" fmla="*/ 1657 h 1783"/>
              <a:gd name="T36" fmla="+- 0 6002 5587"/>
              <a:gd name="T37" fmla="*/ T36 w 901"/>
              <a:gd name="T38" fmla="+- 0 1553 941"/>
              <a:gd name="T39" fmla="*/ 1553 h 1783"/>
              <a:gd name="T40" fmla="+- 0 5929 5587"/>
              <a:gd name="T41" fmla="*/ T40 w 901"/>
              <a:gd name="T42" fmla="+- 0 1446 941"/>
              <a:gd name="T43" fmla="*/ 1446 h 1783"/>
              <a:gd name="T44" fmla="+- 0 5852 5587"/>
              <a:gd name="T45" fmla="*/ T44 w 901"/>
              <a:gd name="T46" fmla="+- 0 1335 941"/>
              <a:gd name="T47" fmla="*/ 1335 h 1783"/>
              <a:gd name="T48" fmla="+- 0 5769 5587"/>
              <a:gd name="T49" fmla="*/ T48 w 901"/>
              <a:gd name="T50" fmla="+- 0 1236 941"/>
              <a:gd name="T51" fmla="*/ 1236 h 1783"/>
              <a:gd name="T52" fmla="+- 0 5713 5587"/>
              <a:gd name="T53" fmla="*/ T52 w 901"/>
              <a:gd name="T54" fmla="+- 0 1169 941"/>
              <a:gd name="T55" fmla="*/ 1169 h 1783"/>
              <a:gd name="T56" fmla="+- 0 5654 5587"/>
              <a:gd name="T57" fmla="*/ T56 w 901"/>
              <a:gd name="T58" fmla="+- 0 1110 941"/>
              <a:gd name="T59" fmla="*/ 1110 h 1783"/>
              <a:gd name="T60" fmla="+- 0 5587 5587"/>
              <a:gd name="T61" fmla="*/ T60 w 901"/>
              <a:gd name="T62" fmla="+- 0 1054 941"/>
              <a:gd name="T63" fmla="*/ 1054 h 1783"/>
              <a:gd name="T64" fmla="+- 0 5641 5587"/>
              <a:gd name="T65" fmla="*/ T64 w 901"/>
              <a:gd name="T66" fmla="+- 0 1131 941"/>
              <a:gd name="T67" fmla="*/ 1131 h 1783"/>
              <a:gd name="T68" fmla="+- 0 5700 5587"/>
              <a:gd name="T69" fmla="*/ T68 w 901"/>
              <a:gd name="T70" fmla="+- 0 1209 941"/>
              <a:gd name="T71" fmla="*/ 1209 h 1783"/>
              <a:gd name="T72" fmla="+- 0 5742 5587"/>
              <a:gd name="T73" fmla="*/ T72 w 901"/>
              <a:gd name="T74" fmla="+- 0 1294 941"/>
              <a:gd name="T75" fmla="*/ 1294 h 1783"/>
              <a:gd name="T76" fmla="+- 0 5770 5587"/>
              <a:gd name="T77" fmla="*/ T76 w 901"/>
              <a:gd name="T78" fmla="+- 0 1351 941"/>
              <a:gd name="T79" fmla="*/ 1351 h 1783"/>
              <a:gd name="T80" fmla="+- 0 5775 5587"/>
              <a:gd name="T81" fmla="*/ T80 w 901"/>
              <a:gd name="T82" fmla="+- 0 1399 941"/>
              <a:gd name="T83" fmla="*/ 1399 h 1783"/>
              <a:gd name="T84" fmla="+- 0 5777 5587"/>
              <a:gd name="T85" fmla="*/ T84 w 901"/>
              <a:gd name="T86" fmla="+- 0 1460 941"/>
              <a:gd name="T87" fmla="*/ 1460 h 1783"/>
              <a:gd name="T88" fmla="+- 0 5760 5587"/>
              <a:gd name="T89" fmla="*/ T88 w 901"/>
              <a:gd name="T90" fmla="+- 0 1426 941"/>
              <a:gd name="T91" fmla="*/ 1426 h 1783"/>
              <a:gd name="T92" fmla="+- 0 5737 5587"/>
              <a:gd name="T93" fmla="*/ T92 w 901"/>
              <a:gd name="T94" fmla="+- 0 1342 941"/>
              <a:gd name="T95" fmla="*/ 1342 h 1783"/>
              <a:gd name="T96" fmla="+- 0 5730 5587"/>
              <a:gd name="T97" fmla="*/ T96 w 901"/>
              <a:gd name="T98" fmla="+- 0 1267 941"/>
              <a:gd name="T99" fmla="*/ 1267 h 1783"/>
              <a:gd name="T100" fmla="+- 0 5720 5587"/>
              <a:gd name="T101" fmla="*/ T100 w 901"/>
              <a:gd name="T102" fmla="+- 0 1160 941"/>
              <a:gd name="T103" fmla="*/ 1160 h 1783"/>
              <a:gd name="T104" fmla="+- 0 5651 5587"/>
              <a:gd name="T105" fmla="*/ T104 w 901"/>
              <a:gd name="T106" fmla="+- 0 1086 941"/>
              <a:gd name="T107" fmla="*/ 1086 h 1783"/>
              <a:gd name="T108" fmla="+- 0 5636 5587"/>
              <a:gd name="T109" fmla="*/ T108 w 901"/>
              <a:gd name="T110" fmla="+- 0 987 941"/>
              <a:gd name="T111" fmla="*/ 987 h 1783"/>
              <a:gd name="T112" fmla="+- 0 5638 5587"/>
              <a:gd name="T113" fmla="*/ T112 w 901"/>
              <a:gd name="T114" fmla="+- 0 972 941"/>
              <a:gd name="T115" fmla="*/ 972 h 1783"/>
              <a:gd name="T116" fmla="+- 0 5640 5587"/>
              <a:gd name="T117" fmla="*/ T116 w 901"/>
              <a:gd name="T118" fmla="+- 0 956 941"/>
              <a:gd name="T119" fmla="*/ 956 h 1783"/>
              <a:gd name="T120" fmla="+- 0 5642 5587"/>
              <a:gd name="T121" fmla="*/ T120 w 901"/>
              <a:gd name="T122" fmla="+- 0 941 941"/>
              <a:gd name="T123" fmla="*/ 941 h 1783"/>
              <a:gd name="T124" fmla="+- 0 5709 5587"/>
              <a:gd name="T125" fmla="*/ T124 w 901"/>
              <a:gd name="T126" fmla="+- 0 960 941"/>
              <a:gd name="T127" fmla="*/ 960 h 1783"/>
              <a:gd name="T128" fmla="+- 0 5771 5587"/>
              <a:gd name="T129" fmla="*/ T128 w 901"/>
              <a:gd name="T130" fmla="+- 0 986 941"/>
              <a:gd name="T131" fmla="*/ 986 h 1783"/>
              <a:gd name="T132" fmla="+- 0 5837 5587"/>
              <a:gd name="T133" fmla="*/ T132 w 901"/>
              <a:gd name="T134" fmla="+- 0 1009 941"/>
              <a:gd name="T135" fmla="*/ 1009 h 1783"/>
              <a:gd name="T136" fmla="+- 0 5922 5587"/>
              <a:gd name="T137" fmla="*/ T136 w 901"/>
              <a:gd name="T138" fmla="+- 0 1039 941"/>
              <a:gd name="T139" fmla="*/ 1039 h 1783"/>
              <a:gd name="T140" fmla="+- 0 5988 5587"/>
              <a:gd name="T141" fmla="*/ T140 w 901"/>
              <a:gd name="T142" fmla="+- 0 1074 941"/>
              <a:gd name="T143" fmla="*/ 1074 h 1783"/>
              <a:gd name="T144" fmla="+- 0 5913 5587"/>
              <a:gd name="T145" fmla="*/ T144 w 901"/>
              <a:gd name="T146" fmla="+- 0 1166 941"/>
              <a:gd name="T147" fmla="*/ 1166 h 1783"/>
              <a:gd name="T148" fmla="+- 0 5861 5587"/>
              <a:gd name="T149" fmla="*/ T148 w 901"/>
              <a:gd name="T150" fmla="+- 0 1230 941"/>
              <a:gd name="T151" fmla="*/ 1230 h 1783"/>
              <a:gd name="T152" fmla="+- 0 5787 5587"/>
              <a:gd name="T153" fmla="*/ T152 w 901"/>
              <a:gd name="T154" fmla="+- 0 1285 941"/>
              <a:gd name="T155" fmla="*/ 1285 h 1783"/>
              <a:gd name="T156" fmla="+- 0 5731 5587"/>
              <a:gd name="T157" fmla="*/ T156 w 901"/>
              <a:gd name="T158" fmla="+- 0 1348 941"/>
              <a:gd name="T159" fmla="*/ 1348 h 1783"/>
              <a:gd name="T160" fmla="+- 0 5727 5587"/>
              <a:gd name="T161" fmla="*/ T160 w 901"/>
              <a:gd name="T162" fmla="+- 0 1353 941"/>
              <a:gd name="T163" fmla="*/ 1353 h 1783"/>
              <a:gd name="T164" fmla="+- 0 5722 5587"/>
              <a:gd name="T165" fmla="*/ T164 w 901"/>
              <a:gd name="T166" fmla="+- 0 1359 941"/>
              <a:gd name="T167" fmla="*/ 1359 h 1783"/>
              <a:gd name="T168" fmla="+- 0 5718 5587"/>
              <a:gd name="T169" fmla="*/ T168 w 901"/>
              <a:gd name="T170" fmla="+- 0 1364 941"/>
              <a:gd name="T171" fmla="*/ 1364 h 17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901" h="1783" extrusionOk="0">
                <a:moveTo>
                  <a:pt x="900" y="1782"/>
                </a:moveTo>
                <a:cubicBezTo>
                  <a:pt x="864" y="1627"/>
                  <a:pt x="795" y="1499"/>
                  <a:pt x="725" y="1358"/>
                </a:cubicBezTo>
                <a:cubicBezTo>
                  <a:pt x="659" y="1224"/>
                  <a:pt x="616" y="1081"/>
                  <a:pt x="571" y="939"/>
                </a:cubicBezTo>
                <a:cubicBezTo>
                  <a:pt x="533" y="820"/>
                  <a:pt x="485" y="716"/>
                  <a:pt x="415" y="612"/>
                </a:cubicBezTo>
                <a:cubicBezTo>
                  <a:pt x="342" y="505"/>
                  <a:pt x="265" y="394"/>
                  <a:pt x="182" y="295"/>
                </a:cubicBezTo>
                <a:cubicBezTo>
                  <a:pt x="126" y="228"/>
                  <a:pt x="67" y="169"/>
                  <a:pt x="0" y="113"/>
                </a:cubicBezTo>
                <a:cubicBezTo>
                  <a:pt x="54" y="190"/>
                  <a:pt x="113" y="268"/>
                  <a:pt x="155" y="353"/>
                </a:cubicBezTo>
                <a:cubicBezTo>
                  <a:pt x="183" y="410"/>
                  <a:pt x="188" y="458"/>
                  <a:pt x="190" y="519"/>
                </a:cubicBezTo>
                <a:cubicBezTo>
                  <a:pt x="173" y="485"/>
                  <a:pt x="150" y="401"/>
                  <a:pt x="143" y="326"/>
                </a:cubicBezTo>
                <a:cubicBezTo>
                  <a:pt x="133" y="219"/>
                  <a:pt x="64" y="145"/>
                  <a:pt x="49" y="46"/>
                </a:cubicBezTo>
                <a:cubicBezTo>
                  <a:pt x="51" y="31"/>
                  <a:pt x="53" y="15"/>
                  <a:pt x="55" y="0"/>
                </a:cubicBezTo>
                <a:cubicBezTo>
                  <a:pt x="122" y="19"/>
                  <a:pt x="184" y="45"/>
                  <a:pt x="250" y="68"/>
                </a:cubicBezTo>
                <a:cubicBezTo>
                  <a:pt x="335" y="98"/>
                  <a:pt x="401" y="133"/>
                  <a:pt x="326" y="225"/>
                </a:cubicBezTo>
                <a:cubicBezTo>
                  <a:pt x="274" y="289"/>
                  <a:pt x="200" y="344"/>
                  <a:pt x="144" y="407"/>
                </a:cubicBezTo>
                <a:cubicBezTo>
                  <a:pt x="140" y="412"/>
                  <a:pt x="135" y="418"/>
                  <a:pt x="131" y="42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062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73450" y="727075"/>
            <a:ext cx="3079750" cy="2322513"/>
          </a:xfrm>
          <a:custGeom>
            <a:avLst/>
            <a:gdLst>
              <a:gd name="T0" fmla="+- 0 9650 9648"/>
              <a:gd name="T1" fmla="*/ T0 w 8556"/>
              <a:gd name="T2" fmla="+- 0 2501 2018"/>
              <a:gd name="T3" fmla="*/ 2501 h 6451"/>
              <a:gd name="T4" fmla="+- 0 9806 9648"/>
              <a:gd name="T5" fmla="*/ T4 w 8556"/>
              <a:gd name="T6" fmla="+- 0 2808 2018"/>
              <a:gd name="T7" fmla="*/ 2808 h 6451"/>
              <a:gd name="T8" fmla="+- 0 15492 9648"/>
              <a:gd name="T9" fmla="*/ T8 w 8556"/>
              <a:gd name="T10" fmla="+- 0 6298 2018"/>
              <a:gd name="T11" fmla="*/ 6298 h 6451"/>
              <a:gd name="T12" fmla="+- 0 15555 9648"/>
              <a:gd name="T13" fmla="*/ T12 w 8556"/>
              <a:gd name="T14" fmla="+- 0 8253 2018"/>
              <a:gd name="T15" fmla="*/ 8253 h 6451"/>
              <a:gd name="T16" fmla="+- 0 16614 9648"/>
              <a:gd name="T17" fmla="*/ T16 w 8556"/>
              <a:gd name="T18" fmla="+- 0 6936 2018"/>
              <a:gd name="T19" fmla="*/ 6936 h 6451"/>
              <a:gd name="T20" fmla="+- 0 14637 9648"/>
              <a:gd name="T21" fmla="*/ T20 w 8556"/>
              <a:gd name="T22" fmla="+- 0 7030 2018"/>
              <a:gd name="T23" fmla="*/ 7030 h 6451"/>
              <a:gd name="T24" fmla="+- 0 16591 9648"/>
              <a:gd name="T25" fmla="*/ T24 w 8556"/>
              <a:gd name="T26" fmla="+- 0 7861 2018"/>
              <a:gd name="T27" fmla="*/ 7861 h 6451"/>
              <a:gd name="T28" fmla="+- 0 14204 9648"/>
              <a:gd name="T29" fmla="*/ T28 w 8556"/>
              <a:gd name="T30" fmla="+- 0 5917 2018"/>
              <a:gd name="T31" fmla="*/ 5917 h 6451"/>
              <a:gd name="T32" fmla="+- 0 14270 9648"/>
              <a:gd name="T33" fmla="*/ T32 w 8556"/>
              <a:gd name="T34" fmla="+- 0 6222 2018"/>
              <a:gd name="T35" fmla="*/ 6222 h 6451"/>
              <a:gd name="T36" fmla="+- 0 17279 9648"/>
              <a:gd name="T37" fmla="*/ T36 w 8556"/>
              <a:gd name="T38" fmla="+- 0 7688 2018"/>
              <a:gd name="T39" fmla="*/ 7688 h 6451"/>
              <a:gd name="T40" fmla="+- 0 17317 9648"/>
              <a:gd name="T41" fmla="*/ T40 w 8556"/>
              <a:gd name="T42" fmla="+- 0 8177 2018"/>
              <a:gd name="T43" fmla="*/ 8177 h 6451"/>
              <a:gd name="T44" fmla="+- 0 17571 9648"/>
              <a:gd name="T45" fmla="*/ T44 w 8556"/>
              <a:gd name="T46" fmla="+- 0 8148 2018"/>
              <a:gd name="T47" fmla="*/ 8148 h 6451"/>
              <a:gd name="T48" fmla="+- 0 17656 9648"/>
              <a:gd name="T49" fmla="*/ T48 w 8556"/>
              <a:gd name="T50" fmla="+- 0 7926 2018"/>
              <a:gd name="T51" fmla="*/ 7926 h 6451"/>
              <a:gd name="T52" fmla="+- 0 17662 9648"/>
              <a:gd name="T53" fmla="*/ T52 w 8556"/>
              <a:gd name="T54" fmla="+- 0 7928 2018"/>
              <a:gd name="T55" fmla="*/ 7928 h 6451"/>
              <a:gd name="T56" fmla="+- 0 17810 9648"/>
              <a:gd name="T57" fmla="*/ T56 w 8556"/>
              <a:gd name="T58" fmla="+- 0 7736 2018"/>
              <a:gd name="T59" fmla="*/ 7736 h 6451"/>
              <a:gd name="T60" fmla="+- 0 17807 9648"/>
              <a:gd name="T61" fmla="*/ T60 w 8556"/>
              <a:gd name="T62" fmla="+- 0 8117 2018"/>
              <a:gd name="T63" fmla="*/ 8117 h 6451"/>
              <a:gd name="T64" fmla="+- 0 18093 9648"/>
              <a:gd name="T65" fmla="*/ T64 w 8556"/>
              <a:gd name="T66" fmla="+- 0 8157 2018"/>
              <a:gd name="T67" fmla="*/ 8157 h 6451"/>
              <a:gd name="T68" fmla="+- 0 18169 9648"/>
              <a:gd name="T69" fmla="*/ T68 w 8556"/>
              <a:gd name="T70" fmla="+- 0 7974 2018"/>
              <a:gd name="T71" fmla="*/ 7974 h 6451"/>
              <a:gd name="T72" fmla="+- 0 12839 9648"/>
              <a:gd name="T73" fmla="*/ T72 w 8556"/>
              <a:gd name="T74" fmla="+- 0 6077 2018"/>
              <a:gd name="T75" fmla="*/ 6077 h 6451"/>
              <a:gd name="T76" fmla="+- 0 12721 9648"/>
              <a:gd name="T77" fmla="*/ T76 w 8556"/>
              <a:gd name="T78" fmla="+- 0 5256 2018"/>
              <a:gd name="T79" fmla="*/ 5256 h 6451"/>
              <a:gd name="T80" fmla="+- 0 12275 9648"/>
              <a:gd name="T81" fmla="*/ T80 w 8556"/>
              <a:gd name="T82" fmla="+- 0 4355 2018"/>
              <a:gd name="T83" fmla="*/ 4355 h 6451"/>
              <a:gd name="T84" fmla="+- 0 11371 9648"/>
              <a:gd name="T85" fmla="*/ T84 w 8556"/>
              <a:gd name="T86" fmla="+- 0 3661 2018"/>
              <a:gd name="T87" fmla="*/ 3661 h 6451"/>
              <a:gd name="T88" fmla="+- 0 11312 9648"/>
              <a:gd name="T89" fmla="*/ T88 w 8556"/>
              <a:gd name="T90" fmla="+- 0 4084 2018"/>
              <a:gd name="T91" fmla="*/ 4084 h 6451"/>
              <a:gd name="T92" fmla="+- 0 11849 9648"/>
              <a:gd name="T93" fmla="*/ T92 w 8556"/>
              <a:gd name="T94" fmla="+- 0 4148 2018"/>
              <a:gd name="T95" fmla="*/ 4148 h 6451"/>
              <a:gd name="T96" fmla="+- 0 11412 9648"/>
              <a:gd name="T97" fmla="*/ T96 w 8556"/>
              <a:gd name="T98" fmla="+- 0 3495 2018"/>
              <a:gd name="T99" fmla="*/ 3495 h 6451"/>
              <a:gd name="T100" fmla="+- 0 12150 9648"/>
              <a:gd name="T101" fmla="*/ T100 w 8556"/>
              <a:gd name="T102" fmla="+- 0 3423 2018"/>
              <a:gd name="T103" fmla="*/ 3423 h 6451"/>
              <a:gd name="T104" fmla="+- 0 12171 9648"/>
              <a:gd name="T105" fmla="*/ T104 w 8556"/>
              <a:gd name="T106" fmla="+- 0 4163 2018"/>
              <a:gd name="T107" fmla="*/ 4163 h 6451"/>
              <a:gd name="T108" fmla="+- 0 11683 9648"/>
              <a:gd name="T109" fmla="*/ T108 w 8556"/>
              <a:gd name="T110" fmla="+- 0 4214 2018"/>
              <a:gd name="T111" fmla="*/ 4214 h 6451"/>
              <a:gd name="T112" fmla="+- 0 11783 9648"/>
              <a:gd name="T113" fmla="*/ T112 w 8556"/>
              <a:gd name="T114" fmla="+- 0 4035 2018"/>
              <a:gd name="T115" fmla="*/ 4035 h 6451"/>
              <a:gd name="T116" fmla="+- 0 11905 9648"/>
              <a:gd name="T117" fmla="*/ T116 w 8556"/>
              <a:gd name="T118" fmla="+- 0 3822 2018"/>
              <a:gd name="T119" fmla="*/ 3822 h 6451"/>
              <a:gd name="T120" fmla="+- 0 12034 9648"/>
              <a:gd name="T121" fmla="*/ T120 w 8556"/>
              <a:gd name="T122" fmla="+- 0 4179 2018"/>
              <a:gd name="T123" fmla="*/ 4179 h 6451"/>
              <a:gd name="T124" fmla="+- 0 12004 9648"/>
              <a:gd name="T125" fmla="*/ T124 w 8556"/>
              <a:gd name="T126" fmla="+- 0 3762 2018"/>
              <a:gd name="T127" fmla="*/ 3762 h 6451"/>
              <a:gd name="T128" fmla="+- 0 12153 9648"/>
              <a:gd name="T129" fmla="*/ T128 w 8556"/>
              <a:gd name="T130" fmla="+- 0 3990 2018"/>
              <a:gd name="T131" fmla="*/ 3990 h 6451"/>
              <a:gd name="T132" fmla="+- 0 11262 9648"/>
              <a:gd name="T133" fmla="*/ T132 w 8556"/>
              <a:gd name="T134" fmla="+- 0 3921 2018"/>
              <a:gd name="T135" fmla="*/ 3921 h 6451"/>
              <a:gd name="T136" fmla="+- 0 10499 9648"/>
              <a:gd name="T137" fmla="*/ T136 w 8556"/>
              <a:gd name="T138" fmla="+- 0 3860 2018"/>
              <a:gd name="T139" fmla="*/ 3860 h 6451"/>
              <a:gd name="T140" fmla="+- 0 10374 9648"/>
              <a:gd name="T141" fmla="*/ T140 w 8556"/>
              <a:gd name="T142" fmla="+- 0 3837 2018"/>
              <a:gd name="T143" fmla="*/ 3837 h 6451"/>
              <a:gd name="T144" fmla="+- 0 10250 9648"/>
              <a:gd name="T145" fmla="*/ T144 w 8556"/>
              <a:gd name="T146" fmla="+- 0 3924 2018"/>
              <a:gd name="T147" fmla="*/ 3924 h 6451"/>
              <a:gd name="T148" fmla="+- 0 10402 9648"/>
              <a:gd name="T149" fmla="*/ T148 w 8556"/>
              <a:gd name="T150" fmla="+- 0 4058 2018"/>
              <a:gd name="T151" fmla="*/ 4058 h 6451"/>
              <a:gd name="T152" fmla="+- 0 10352 9648"/>
              <a:gd name="T153" fmla="*/ T152 w 8556"/>
              <a:gd name="T154" fmla="+- 0 4351 2018"/>
              <a:gd name="T155" fmla="*/ 4351 h 6451"/>
              <a:gd name="T156" fmla="+- 0 12836 9648"/>
              <a:gd name="T157" fmla="*/ T156 w 8556"/>
              <a:gd name="T158" fmla="+- 0 6087 2018"/>
              <a:gd name="T159" fmla="*/ 6087 h 6451"/>
              <a:gd name="T160" fmla="+- 0 10291 9648"/>
              <a:gd name="T161" fmla="*/ T160 w 8556"/>
              <a:gd name="T162" fmla="+- 0 2990 2018"/>
              <a:gd name="T163" fmla="*/ 2990 h 6451"/>
              <a:gd name="T164" fmla="+- 0 10631 9648"/>
              <a:gd name="T165" fmla="*/ T164 w 8556"/>
              <a:gd name="T166" fmla="+- 0 3384 2018"/>
              <a:gd name="T167" fmla="*/ 3384 h 6451"/>
              <a:gd name="T168" fmla="+- 0 10503 9648"/>
              <a:gd name="T169" fmla="*/ T168 w 8556"/>
              <a:gd name="T170" fmla="+- 0 2706 2018"/>
              <a:gd name="T171" fmla="*/ 2706 h 6451"/>
              <a:gd name="T172" fmla="+- 0 10915 9648"/>
              <a:gd name="T173" fmla="*/ T172 w 8556"/>
              <a:gd name="T174" fmla="+- 0 2872 2018"/>
              <a:gd name="T175" fmla="*/ 2872 h 6451"/>
              <a:gd name="T176" fmla="+- 0 10782 9648"/>
              <a:gd name="T177" fmla="*/ T176 w 8556"/>
              <a:gd name="T178" fmla="+- 0 3369 2018"/>
              <a:gd name="T179" fmla="*/ 3369 h 6451"/>
              <a:gd name="T180" fmla="+- 0 12798 9648"/>
              <a:gd name="T181" fmla="*/ T180 w 8556"/>
              <a:gd name="T182" fmla="+- 0 5261 2018"/>
              <a:gd name="T183" fmla="*/ 5261 h 6451"/>
              <a:gd name="T184" fmla="+- 0 12354 9648"/>
              <a:gd name="T185" fmla="*/ T184 w 8556"/>
              <a:gd name="T186" fmla="+- 0 4414 2018"/>
              <a:gd name="T187" fmla="*/ 4414 h 6451"/>
              <a:gd name="T188" fmla="+- 0 11374 9648"/>
              <a:gd name="T189" fmla="*/ T188 w 8556"/>
              <a:gd name="T190" fmla="+- 0 3792 2018"/>
              <a:gd name="T191" fmla="*/ 3792 h 6451"/>
              <a:gd name="T192" fmla="+- 0 11405 9648"/>
              <a:gd name="T193" fmla="*/ T192 w 8556"/>
              <a:gd name="T194" fmla="+- 0 4242 2018"/>
              <a:gd name="T195" fmla="*/ 4242 h 6451"/>
              <a:gd name="T196" fmla="+- 0 11949 9648"/>
              <a:gd name="T197" fmla="*/ T196 w 8556"/>
              <a:gd name="T198" fmla="+- 0 4355 2018"/>
              <a:gd name="T199" fmla="*/ 4355 h 6451"/>
              <a:gd name="T200" fmla="+- 0 11405 9648"/>
              <a:gd name="T201" fmla="*/ T200 w 8556"/>
              <a:gd name="T202" fmla="+- 0 3587 2018"/>
              <a:gd name="T203" fmla="*/ 3587 h 6451"/>
              <a:gd name="T204" fmla="+- 0 12369 9648"/>
              <a:gd name="T205" fmla="*/ T204 w 8556"/>
              <a:gd name="T206" fmla="+- 0 3486 2018"/>
              <a:gd name="T207" fmla="*/ 3486 h 6451"/>
              <a:gd name="T208" fmla="+- 0 12280 9648"/>
              <a:gd name="T209" fmla="*/ T208 w 8556"/>
              <a:gd name="T210" fmla="+- 0 4282 2018"/>
              <a:gd name="T211" fmla="*/ 4282 h 6451"/>
              <a:gd name="T212" fmla="+- 0 11911 9648"/>
              <a:gd name="T213" fmla="*/ T212 w 8556"/>
              <a:gd name="T214" fmla="+- 0 4359 2018"/>
              <a:gd name="T215" fmla="*/ 4359 h 64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8556" h="6451" extrusionOk="0">
                <a:moveTo>
                  <a:pt x="12" y="447"/>
                </a:moveTo>
                <a:cubicBezTo>
                  <a:pt x="8" y="425"/>
                  <a:pt x="6" y="404"/>
                  <a:pt x="2" y="383"/>
                </a:cubicBezTo>
                <a:cubicBezTo>
                  <a:pt x="2" y="386"/>
                  <a:pt x="2" y="390"/>
                  <a:pt x="2" y="393"/>
                </a:cubicBezTo>
                <a:cubicBezTo>
                  <a:pt x="1" y="423"/>
                  <a:pt x="0" y="453"/>
                  <a:pt x="2" y="483"/>
                </a:cubicBezTo>
                <a:cubicBezTo>
                  <a:pt x="8" y="573"/>
                  <a:pt x="26" y="664"/>
                  <a:pt x="48" y="751"/>
                </a:cubicBezTo>
                <a:cubicBezTo>
                  <a:pt x="59" y="793"/>
                  <a:pt x="66" y="869"/>
                  <a:pt x="97" y="903"/>
                </a:cubicBezTo>
                <a:cubicBezTo>
                  <a:pt x="102" y="904"/>
                  <a:pt x="108" y="904"/>
                  <a:pt x="113" y="905"/>
                </a:cubicBezTo>
                <a:cubicBezTo>
                  <a:pt x="130" y="867"/>
                  <a:pt x="146" y="830"/>
                  <a:pt x="158" y="790"/>
                </a:cubicBezTo>
                <a:cubicBezTo>
                  <a:pt x="186" y="699"/>
                  <a:pt x="215" y="610"/>
                  <a:pt x="248" y="521"/>
                </a:cubicBezTo>
                <a:cubicBezTo>
                  <a:pt x="308" y="357"/>
                  <a:pt x="370" y="195"/>
                  <a:pt x="460" y="45"/>
                </a:cubicBezTo>
                <a:cubicBezTo>
                  <a:pt x="470" y="30"/>
                  <a:pt x="479" y="15"/>
                  <a:pt x="489" y="0"/>
                </a:cubicBezTo>
              </a:path>
              <a:path w="8556" h="6451" extrusionOk="0">
                <a:moveTo>
                  <a:pt x="5844" y="4280"/>
                </a:moveTo>
                <a:cubicBezTo>
                  <a:pt x="5652" y="4308"/>
                  <a:pt x="5462" y="4334"/>
                  <a:pt x="5357" y="4518"/>
                </a:cubicBezTo>
                <a:cubicBezTo>
                  <a:pt x="5254" y="4698"/>
                  <a:pt x="5264" y="4929"/>
                  <a:pt x="5303" y="5125"/>
                </a:cubicBezTo>
                <a:cubicBezTo>
                  <a:pt x="5350" y="5360"/>
                  <a:pt x="5442" y="5551"/>
                  <a:pt x="5573" y="5748"/>
                </a:cubicBezTo>
                <a:cubicBezTo>
                  <a:pt x="5678" y="5905"/>
                  <a:pt x="5769" y="6104"/>
                  <a:pt x="5907" y="6235"/>
                </a:cubicBezTo>
                <a:cubicBezTo>
                  <a:pt x="6076" y="6396"/>
                  <a:pt x="6317" y="6428"/>
                  <a:pt x="6539" y="6445"/>
                </a:cubicBezTo>
                <a:cubicBezTo>
                  <a:pt x="6655" y="6454"/>
                  <a:pt x="6723" y="6439"/>
                  <a:pt x="6816" y="6368"/>
                </a:cubicBezTo>
                <a:cubicBezTo>
                  <a:pt x="6966" y="6254"/>
                  <a:pt x="7071" y="6067"/>
                  <a:pt x="7141" y="5897"/>
                </a:cubicBezTo>
                <a:cubicBezTo>
                  <a:pt x="7283" y="5554"/>
                  <a:pt x="7178" y="5208"/>
                  <a:pt x="6966" y="4918"/>
                </a:cubicBezTo>
                <a:cubicBezTo>
                  <a:pt x="6816" y="4713"/>
                  <a:pt x="6643" y="4498"/>
                  <a:pt x="6455" y="4327"/>
                </a:cubicBezTo>
                <a:cubicBezTo>
                  <a:pt x="6294" y="4181"/>
                  <a:pt x="6053" y="4010"/>
                  <a:pt x="5823" y="4044"/>
                </a:cubicBezTo>
                <a:cubicBezTo>
                  <a:pt x="5606" y="4076"/>
                  <a:pt x="5400" y="4286"/>
                  <a:pt x="5261" y="4441"/>
                </a:cubicBezTo>
                <a:cubicBezTo>
                  <a:pt x="5114" y="4605"/>
                  <a:pt x="4995" y="4785"/>
                  <a:pt x="4989" y="5012"/>
                </a:cubicBezTo>
                <a:cubicBezTo>
                  <a:pt x="4979" y="5359"/>
                  <a:pt x="5194" y="5703"/>
                  <a:pt x="5419" y="5951"/>
                </a:cubicBezTo>
                <a:cubicBezTo>
                  <a:pt x="5561" y="6107"/>
                  <a:pt x="5729" y="6225"/>
                  <a:pt x="5913" y="6325"/>
                </a:cubicBezTo>
                <a:cubicBezTo>
                  <a:pt x="6076" y="6413"/>
                  <a:pt x="6224" y="6459"/>
                  <a:pt x="6404" y="6393"/>
                </a:cubicBezTo>
                <a:cubicBezTo>
                  <a:pt x="6661" y="6299"/>
                  <a:pt x="6864" y="6107"/>
                  <a:pt x="6943" y="5843"/>
                </a:cubicBezTo>
                <a:cubicBezTo>
                  <a:pt x="7067" y="5426"/>
                  <a:pt x="6904" y="4947"/>
                  <a:pt x="6714" y="4577"/>
                </a:cubicBezTo>
                <a:cubicBezTo>
                  <a:pt x="6590" y="4336"/>
                  <a:pt x="6398" y="4106"/>
                  <a:pt x="6113" y="4069"/>
                </a:cubicBezTo>
                <a:cubicBezTo>
                  <a:pt x="6086" y="4069"/>
                  <a:pt x="6058" y="4068"/>
                  <a:pt x="6031" y="4068"/>
                </a:cubicBezTo>
              </a:path>
              <a:path w="8556" h="6451" extrusionOk="0">
                <a:moveTo>
                  <a:pt x="4556" y="3899"/>
                </a:moveTo>
                <a:cubicBezTo>
                  <a:pt x="4566" y="3930"/>
                  <a:pt x="4570" y="3959"/>
                  <a:pt x="4572" y="3992"/>
                </a:cubicBezTo>
                <a:cubicBezTo>
                  <a:pt x="4578" y="4091"/>
                  <a:pt x="4567" y="4189"/>
                  <a:pt x="4559" y="4287"/>
                </a:cubicBezTo>
                <a:cubicBezTo>
                  <a:pt x="4559" y="4294"/>
                  <a:pt x="4558" y="4302"/>
                  <a:pt x="4558" y="4309"/>
                </a:cubicBezTo>
                <a:cubicBezTo>
                  <a:pt x="4580" y="4281"/>
                  <a:pt x="4603" y="4240"/>
                  <a:pt x="4622" y="4204"/>
                </a:cubicBezTo>
                <a:cubicBezTo>
                  <a:pt x="4696" y="4065"/>
                  <a:pt x="4785" y="3936"/>
                  <a:pt x="4900" y="3827"/>
                </a:cubicBezTo>
                <a:cubicBezTo>
                  <a:pt x="4942" y="3787"/>
                  <a:pt x="4985" y="3752"/>
                  <a:pt x="5032" y="3718"/>
                </a:cubicBezTo>
              </a:path>
              <a:path w="8556" h="6451" extrusionOk="0">
                <a:moveTo>
                  <a:pt x="7651" y="5612"/>
                </a:moveTo>
                <a:cubicBezTo>
                  <a:pt x="7640" y="5635"/>
                  <a:pt x="7635" y="5641"/>
                  <a:pt x="7631" y="5670"/>
                </a:cubicBezTo>
                <a:cubicBezTo>
                  <a:pt x="7626" y="5709"/>
                  <a:pt x="7626" y="5749"/>
                  <a:pt x="7624" y="5788"/>
                </a:cubicBezTo>
                <a:cubicBezTo>
                  <a:pt x="7620" y="5868"/>
                  <a:pt x="7612" y="5950"/>
                  <a:pt x="7616" y="6030"/>
                </a:cubicBezTo>
                <a:cubicBezTo>
                  <a:pt x="7617" y="6050"/>
                  <a:pt x="7619" y="6072"/>
                  <a:pt x="7623" y="6092"/>
                </a:cubicBezTo>
                <a:cubicBezTo>
                  <a:pt x="7629" y="6122"/>
                  <a:pt x="7639" y="6147"/>
                  <a:pt x="7669" y="6159"/>
                </a:cubicBezTo>
                <a:cubicBezTo>
                  <a:pt x="7688" y="6167"/>
                  <a:pt x="7711" y="6166"/>
                  <a:pt x="7731" y="6165"/>
                </a:cubicBezTo>
                <a:cubicBezTo>
                  <a:pt x="7762" y="6164"/>
                  <a:pt x="7794" y="6161"/>
                  <a:pt x="7824" y="6157"/>
                </a:cubicBezTo>
                <a:cubicBezTo>
                  <a:pt x="7844" y="6154"/>
                  <a:pt x="7864" y="6151"/>
                  <a:pt x="7883" y="6147"/>
                </a:cubicBezTo>
                <a:cubicBezTo>
                  <a:pt x="7898" y="6144"/>
                  <a:pt x="7911" y="6139"/>
                  <a:pt x="7923" y="6130"/>
                </a:cubicBezTo>
                <a:cubicBezTo>
                  <a:pt x="7937" y="6120"/>
                  <a:pt x="7947" y="6106"/>
                  <a:pt x="7959" y="6094"/>
                </a:cubicBezTo>
                <a:cubicBezTo>
                  <a:pt x="7973" y="6080"/>
                  <a:pt x="7996" y="6066"/>
                  <a:pt x="8006" y="6048"/>
                </a:cubicBezTo>
                <a:cubicBezTo>
                  <a:pt x="8017" y="6028"/>
                  <a:pt x="8012" y="6001"/>
                  <a:pt x="8011" y="5980"/>
                </a:cubicBezTo>
                <a:cubicBezTo>
                  <a:pt x="8010" y="5956"/>
                  <a:pt x="8009" y="5932"/>
                  <a:pt x="8008" y="5908"/>
                </a:cubicBezTo>
                <a:cubicBezTo>
                  <a:pt x="8005" y="5862"/>
                  <a:pt x="8003" y="5819"/>
                  <a:pt x="7988" y="5775"/>
                </a:cubicBezTo>
                <a:cubicBezTo>
                  <a:pt x="7983" y="5760"/>
                  <a:pt x="7977" y="5745"/>
                  <a:pt x="7972" y="5730"/>
                </a:cubicBezTo>
                <a:cubicBezTo>
                  <a:pt x="7988" y="5742"/>
                  <a:pt x="7990" y="5745"/>
                  <a:pt x="7998" y="5775"/>
                </a:cubicBezTo>
                <a:cubicBezTo>
                  <a:pt x="8009" y="5819"/>
                  <a:pt x="8013" y="5865"/>
                  <a:pt x="8014" y="5910"/>
                </a:cubicBezTo>
                <a:cubicBezTo>
                  <a:pt x="8015" y="5957"/>
                  <a:pt x="8013" y="6005"/>
                  <a:pt x="8014" y="6052"/>
                </a:cubicBezTo>
                <a:cubicBezTo>
                  <a:pt x="8015" y="6073"/>
                  <a:pt x="8015" y="6080"/>
                  <a:pt x="8020" y="6093"/>
                </a:cubicBezTo>
              </a:path>
              <a:path w="8556" h="6451" extrusionOk="0">
                <a:moveTo>
                  <a:pt x="8176" y="5768"/>
                </a:moveTo>
                <a:cubicBezTo>
                  <a:pt x="8171" y="5751"/>
                  <a:pt x="8166" y="5735"/>
                  <a:pt x="8162" y="5718"/>
                </a:cubicBezTo>
                <a:cubicBezTo>
                  <a:pt x="8154" y="5740"/>
                  <a:pt x="8156" y="5760"/>
                  <a:pt x="8155" y="5784"/>
                </a:cubicBezTo>
                <a:cubicBezTo>
                  <a:pt x="8154" y="5820"/>
                  <a:pt x="8155" y="5857"/>
                  <a:pt x="8155" y="5893"/>
                </a:cubicBezTo>
                <a:cubicBezTo>
                  <a:pt x="8155" y="5929"/>
                  <a:pt x="8155" y="5966"/>
                  <a:pt x="8154" y="6002"/>
                </a:cubicBezTo>
                <a:cubicBezTo>
                  <a:pt x="8153" y="6030"/>
                  <a:pt x="8145" y="6073"/>
                  <a:pt x="8159" y="6099"/>
                </a:cubicBezTo>
                <a:cubicBezTo>
                  <a:pt x="8168" y="6116"/>
                  <a:pt x="8183" y="6117"/>
                  <a:pt x="8200" y="6123"/>
                </a:cubicBezTo>
                <a:cubicBezTo>
                  <a:pt x="8219" y="6129"/>
                  <a:pt x="8241" y="6129"/>
                  <a:pt x="8261" y="6129"/>
                </a:cubicBezTo>
                <a:cubicBezTo>
                  <a:pt x="8306" y="6130"/>
                  <a:pt x="8350" y="6141"/>
                  <a:pt x="8395" y="6144"/>
                </a:cubicBezTo>
                <a:cubicBezTo>
                  <a:pt x="8412" y="6145"/>
                  <a:pt x="8428" y="6142"/>
                  <a:pt x="8445" y="6139"/>
                </a:cubicBezTo>
                <a:cubicBezTo>
                  <a:pt x="8459" y="6136"/>
                  <a:pt x="8473" y="6131"/>
                  <a:pt x="8487" y="6128"/>
                </a:cubicBezTo>
                <a:cubicBezTo>
                  <a:pt x="8496" y="6126"/>
                  <a:pt x="8506" y="6125"/>
                  <a:pt x="8515" y="6124"/>
                </a:cubicBezTo>
                <a:cubicBezTo>
                  <a:pt x="8514" y="6098"/>
                  <a:pt x="8515" y="6074"/>
                  <a:pt x="8516" y="6048"/>
                </a:cubicBezTo>
                <a:cubicBezTo>
                  <a:pt x="8517" y="6017"/>
                  <a:pt x="8518" y="5987"/>
                  <a:pt x="8521" y="5956"/>
                </a:cubicBezTo>
                <a:cubicBezTo>
                  <a:pt x="8523" y="5926"/>
                  <a:pt x="8527" y="5897"/>
                  <a:pt x="8531" y="5868"/>
                </a:cubicBezTo>
                <a:cubicBezTo>
                  <a:pt x="8537" y="5824"/>
                  <a:pt x="8572" y="5738"/>
                  <a:pt x="8555" y="5694"/>
                </a:cubicBezTo>
                <a:cubicBezTo>
                  <a:pt x="8551" y="5690"/>
                  <a:pt x="8548" y="5686"/>
                  <a:pt x="8544" y="5682"/>
                </a:cubicBezTo>
              </a:path>
              <a:path w="8556" h="6451" extrusionOk="0">
                <a:moveTo>
                  <a:pt x="3191" y="4059"/>
                </a:moveTo>
                <a:cubicBezTo>
                  <a:pt x="3205" y="4013"/>
                  <a:pt x="3215" y="3967"/>
                  <a:pt x="3219" y="3918"/>
                </a:cubicBezTo>
                <a:cubicBezTo>
                  <a:pt x="3220" y="3903"/>
                  <a:pt x="3220" y="3890"/>
                  <a:pt x="3220" y="3875"/>
                </a:cubicBezTo>
                <a:cubicBezTo>
                  <a:pt x="3216" y="3744"/>
                  <a:pt x="3196" y="3615"/>
                  <a:pt x="3161" y="3489"/>
                </a:cubicBezTo>
                <a:cubicBezTo>
                  <a:pt x="3137" y="3403"/>
                  <a:pt x="3108" y="3320"/>
                  <a:pt x="3073" y="3238"/>
                </a:cubicBezTo>
                <a:cubicBezTo>
                  <a:pt x="3050" y="3184"/>
                  <a:pt x="3029" y="3130"/>
                  <a:pt x="3011" y="3074"/>
                </a:cubicBezTo>
                <a:cubicBezTo>
                  <a:pt x="2985" y="2995"/>
                  <a:pt x="2956" y="2919"/>
                  <a:pt x="2927" y="2841"/>
                </a:cubicBezTo>
                <a:cubicBezTo>
                  <a:pt x="2886" y="2732"/>
                  <a:pt x="2832" y="2629"/>
                  <a:pt x="2766" y="2533"/>
                </a:cubicBezTo>
                <a:cubicBezTo>
                  <a:pt x="2721" y="2467"/>
                  <a:pt x="2669" y="2405"/>
                  <a:pt x="2627" y="2337"/>
                </a:cubicBezTo>
                <a:cubicBezTo>
                  <a:pt x="2599" y="2291"/>
                  <a:pt x="2572" y="2250"/>
                  <a:pt x="2531" y="2214"/>
                </a:cubicBezTo>
                <a:cubicBezTo>
                  <a:pt x="2516" y="2201"/>
                  <a:pt x="2497" y="2191"/>
                  <a:pt x="2485" y="2175"/>
                </a:cubicBezTo>
                <a:cubicBezTo>
                  <a:pt x="2479" y="2163"/>
                  <a:pt x="2477" y="2160"/>
                  <a:pt x="2476" y="2152"/>
                </a:cubicBezTo>
              </a:path>
              <a:path w="8556" h="6451" extrusionOk="0">
                <a:moveTo>
                  <a:pt x="1723" y="1643"/>
                </a:moveTo>
                <a:cubicBezTo>
                  <a:pt x="1715" y="1626"/>
                  <a:pt x="1707" y="1612"/>
                  <a:pt x="1697" y="1596"/>
                </a:cubicBezTo>
                <a:cubicBezTo>
                  <a:pt x="1685" y="1615"/>
                  <a:pt x="1676" y="1628"/>
                  <a:pt x="1670" y="1654"/>
                </a:cubicBezTo>
                <a:cubicBezTo>
                  <a:pt x="1647" y="1760"/>
                  <a:pt x="1646" y="1875"/>
                  <a:pt x="1655" y="1982"/>
                </a:cubicBezTo>
                <a:cubicBezTo>
                  <a:pt x="1657" y="2010"/>
                  <a:pt x="1659" y="2038"/>
                  <a:pt x="1664" y="2066"/>
                </a:cubicBezTo>
                <a:cubicBezTo>
                  <a:pt x="1675" y="2124"/>
                  <a:pt x="1695" y="2172"/>
                  <a:pt x="1754" y="2194"/>
                </a:cubicBezTo>
                <a:cubicBezTo>
                  <a:pt x="1801" y="2212"/>
                  <a:pt x="1855" y="2206"/>
                  <a:pt x="1903" y="2197"/>
                </a:cubicBezTo>
                <a:cubicBezTo>
                  <a:pt x="1948" y="2189"/>
                  <a:pt x="1995" y="2178"/>
                  <a:pt x="2039" y="2166"/>
                </a:cubicBezTo>
                <a:cubicBezTo>
                  <a:pt x="2092" y="2151"/>
                  <a:pt x="2146" y="2139"/>
                  <a:pt x="2201" y="2130"/>
                </a:cubicBezTo>
                <a:cubicBezTo>
                  <a:pt x="2210" y="2128"/>
                  <a:pt x="2245" y="2130"/>
                  <a:pt x="2252" y="2125"/>
                </a:cubicBezTo>
                <a:cubicBezTo>
                  <a:pt x="2269" y="2114"/>
                  <a:pt x="2253" y="2116"/>
                  <a:pt x="2252" y="2100"/>
                </a:cubicBezTo>
              </a:path>
              <a:path w="8556" h="6451" extrusionOk="0">
                <a:moveTo>
                  <a:pt x="1710" y="1450"/>
                </a:moveTo>
                <a:cubicBezTo>
                  <a:pt x="1730" y="1463"/>
                  <a:pt x="1738" y="1474"/>
                  <a:pt x="1764" y="1477"/>
                </a:cubicBezTo>
                <a:cubicBezTo>
                  <a:pt x="1799" y="1480"/>
                  <a:pt x="1828" y="1469"/>
                  <a:pt x="1862" y="1461"/>
                </a:cubicBezTo>
                <a:cubicBezTo>
                  <a:pt x="1912" y="1450"/>
                  <a:pt x="1963" y="1440"/>
                  <a:pt x="2014" y="1435"/>
                </a:cubicBezTo>
                <a:cubicBezTo>
                  <a:pt x="2141" y="1422"/>
                  <a:pt x="2268" y="1436"/>
                  <a:pt x="2395" y="1415"/>
                </a:cubicBezTo>
                <a:cubicBezTo>
                  <a:pt x="2429" y="1410"/>
                  <a:pt x="2468" y="1397"/>
                  <a:pt x="2502" y="1405"/>
                </a:cubicBezTo>
                <a:cubicBezTo>
                  <a:pt x="2532" y="1412"/>
                  <a:pt x="2531" y="1431"/>
                  <a:pt x="2537" y="1458"/>
                </a:cubicBezTo>
                <a:cubicBezTo>
                  <a:pt x="2564" y="1589"/>
                  <a:pt x="2527" y="1753"/>
                  <a:pt x="2529" y="1887"/>
                </a:cubicBezTo>
                <a:cubicBezTo>
                  <a:pt x="2530" y="1947"/>
                  <a:pt x="2531" y="2009"/>
                  <a:pt x="2528" y="2069"/>
                </a:cubicBezTo>
                <a:cubicBezTo>
                  <a:pt x="2527" y="2094"/>
                  <a:pt x="2524" y="2120"/>
                  <a:pt x="2523" y="2145"/>
                </a:cubicBezTo>
                <a:cubicBezTo>
                  <a:pt x="2523" y="2150"/>
                  <a:pt x="2523" y="2156"/>
                  <a:pt x="2523" y="2161"/>
                </a:cubicBezTo>
              </a:path>
              <a:path w="8556" h="6451" extrusionOk="0">
                <a:moveTo>
                  <a:pt x="1895" y="1828"/>
                </a:moveTo>
                <a:cubicBezTo>
                  <a:pt x="1909" y="1859"/>
                  <a:pt x="1915" y="1889"/>
                  <a:pt x="1924" y="1922"/>
                </a:cubicBezTo>
                <a:cubicBezTo>
                  <a:pt x="1947" y="2012"/>
                  <a:pt x="1970" y="2130"/>
                  <a:pt x="2035" y="2196"/>
                </a:cubicBezTo>
                <a:cubicBezTo>
                  <a:pt x="2039" y="2164"/>
                  <a:pt x="2038" y="2135"/>
                  <a:pt x="2035" y="2103"/>
                </a:cubicBezTo>
                <a:cubicBezTo>
                  <a:pt x="2031" y="2063"/>
                  <a:pt x="2025" y="2022"/>
                  <a:pt x="2021" y="1982"/>
                </a:cubicBezTo>
                <a:cubicBezTo>
                  <a:pt x="2035" y="1985"/>
                  <a:pt x="2047" y="1989"/>
                  <a:pt x="2063" y="1994"/>
                </a:cubicBezTo>
                <a:cubicBezTo>
                  <a:pt x="2086" y="2002"/>
                  <a:pt x="2111" y="2012"/>
                  <a:pt x="2135" y="2017"/>
                </a:cubicBezTo>
                <a:cubicBezTo>
                  <a:pt x="2149" y="2020"/>
                  <a:pt x="2169" y="2024"/>
                  <a:pt x="2182" y="2016"/>
                </a:cubicBezTo>
                <a:cubicBezTo>
                  <a:pt x="2202" y="2004"/>
                  <a:pt x="2202" y="1988"/>
                  <a:pt x="2208" y="1967"/>
                </a:cubicBezTo>
                <a:cubicBezTo>
                  <a:pt x="2217" y="1932"/>
                  <a:pt x="2223" y="1896"/>
                  <a:pt x="2233" y="1862"/>
                </a:cubicBezTo>
                <a:cubicBezTo>
                  <a:pt x="2239" y="1843"/>
                  <a:pt x="2249" y="1822"/>
                  <a:pt x="2257" y="1804"/>
                </a:cubicBezTo>
                <a:cubicBezTo>
                  <a:pt x="2264" y="1788"/>
                  <a:pt x="2264" y="1783"/>
                  <a:pt x="2276" y="1783"/>
                </a:cubicBezTo>
                <a:cubicBezTo>
                  <a:pt x="2318" y="1844"/>
                  <a:pt x="2343" y="1914"/>
                  <a:pt x="2363" y="1985"/>
                </a:cubicBezTo>
                <a:cubicBezTo>
                  <a:pt x="2374" y="2024"/>
                  <a:pt x="2378" y="2061"/>
                  <a:pt x="2383" y="2100"/>
                </a:cubicBezTo>
                <a:cubicBezTo>
                  <a:pt x="2385" y="2121"/>
                  <a:pt x="2385" y="2140"/>
                  <a:pt x="2386" y="2161"/>
                </a:cubicBezTo>
                <a:cubicBezTo>
                  <a:pt x="2375" y="2139"/>
                  <a:pt x="2366" y="2117"/>
                  <a:pt x="2358" y="2093"/>
                </a:cubicBezTo>
                <a:cubicBezTo>
                  <a:pt x="2344" y="2053"/>
                  <a:pt x="2335" y="2011"/>
                  <a:pt x="2327" y="1970"/>
                </a:cubicBezTo>
                <a:cubicBezTo>
                  <a:pt x="2315" y="1913"/>
                  <a:pt x="2305" y="1845"/>
                  <a:pt x="2318" y="1787"/>
                </a:cubicBezTo>
                <a:cubicBezTo>
                  <a:pt x="2323" y="1764"/>
                  <a:pt x="2334" y="1752"/>
                  <a:pt x="2356" y="1744"/>
                </a:cubicBezTo>
                <a:cubicBezTo>
                  <a:pt x="2383" y="1735"/>
                  <a:pt x="2425" y="1745"/>
                  <a:pt x="2450" y="1754"/>
                </a:cubicBezTo>
                <a:cubicBezTo>
                  <a:pt x="2473" y="1762"/>
                  <a:pt x="2496" y="1771"/>
                  <a:pt x="2510" y="1792"/>
                </a:cubicBezTo>
                <a:cubicBezTo>
                  <a:pt x="2527" y="1818"/>
                  <a:pt x="2533" y="1846"/>
                  <a:pt x="2531" y="1878"/>
                </a:cubicBezTo>
                <a:cubicBezTo>
                  <a:pt x="2529" y="1910"/>
                  <a:pt x="2519" y="1943"/>
                  <a:pt x="2505" y="1972"/>
                </a:cubicBezTo>
                <a:cubicBezTo>
                  <a:pt x="2495" y="1994"/>
                  <a:pt x="2481" y="2020"/>
                  <a:pt x="2459" y="2033"/>
                </a:cubicBezTo>
                <a:cubicBezTo>
                  <a:pt x="2437" y="2046"/>
                  <a:pt x="2432" y="2032"/>
                  <a:pt x="2417" y="2016"/>
                </a:cubicBezTo>
                <a:cubicBezTo>
                  <a:pt x="2414" y="2011"/>
                  <a:pt x="2411" y="2005"/>
                  <a:pt x="2408" y="2000"/>
                </a:cubicBezTo>
              </a:path>
              <a:path w="8556" h="6451" extrusionOk="0">
                <a:moveTo>
                  <a:pt x="1614" y="1903"/>
                </a:moveTo>
                <a:cubicBezTo>
                  <a:pt x="1589" y="1878"/>
                  <a:pt x="1572" y="1864"/>
                  <a:pt x="1537" y="1849"/>
                </a:cubicBezTo>
                <a:cubicBezTo>
                  <a:pt x="1452" y="1814"/>
                  <a:pt x="1360" y="1814"/>
                  <a:pt x="1269" y="1815"/>
                </a:cubicBezTo>
                <a:cubicBezTo>
                  <a:pt x="1184" y="1816"/>
                  <a:pt x="1099" y="1822"/>
                  <a:pt x="1015" y="1828"/>
                </a:cubicBezTo>
                <a:cubicBezTo>
                  <a:pt x="960" y="1832"/>
                  <a:pt x="905" y="1835"/>
                  <a:pt x="851" y="1842"/>
                </a:cubicBezTo>
                <a:cubicBezTo>
                  <a:pt x="805" y="1847"/>
                  <a:pt x="755" y="1856"/>
                  <a:pt x="715" y="1881"/>
                </a:cubicBezTo>
                <a:cubicBezTo>
                  <a:pt x="702" y="1889"/>
                  <a:pt x="694" y="1900"/>
                  <a:pt x="683" y="1911"/>
                </a:cubicBezTo>
                <a:cubicBezTo>
                  <a:pt x="695" y="1895"/>
                  <a:pt x="694" y="1899"/>
                  <a:pt x="703" y="1881"/>
                </a:cubicBezTo>
                <a:cubicBezTo>
                  <a:pt x="713" y="1861"/>
                  <a:pt x="722" y="1841"/>
                  <a:pt x="726" y="1819"/>
                </a:cubicBezTo>
                <a:cubicBezTo>
                  <a:pt x="729" y="1806"/>
                  <a:pt x="730" y="1801"/>
                  <a:pt x="727" y="1792"/>
                </a:cubicBezTo>
                <a:cubicBezTo>
                  <a:pt x="689" y="1795"/>
                  <a:pt x="667" y="1805"/>
                  <a:pt x="633" y="1828"/>
                </a:cubicBezTo>
                <a:cubicBezTo>
                  <a:pt x="595" y="1854"/>
                  <a:pt x="563" y="1880"/>
                  <a:pt x="533" y="1914"/>
                </a:cubicBezTo>
                <a:cubicBezTo>
                  <a:pt x="558" y="1913"/>
                  <a:pt x="576" y="1911"/>
                  <a:pt x="602" y="1906"/>
                </a:cubicBezTo>
                <a:cubicBezTo>
                  <a:pt x="631" y="1901"/>
                  <a:pt x="668" y="1893"/>
                  <a:pt x="696" y="1908"/>
                </a:cubicBezTo>
                <a:cubicBezTo>
                  <a:pt x="716" y="1919"/>
                  <a:pt x="721" y="1940"/>
                  <a:pt x="728" y="1959"/>
                </a:cubicBezTo>
                <a:cubicBezTo>
                  <a:pt x="735" y="1978"/>
                  <a:pt x="743" y="2001"/>
                  <a:pt x="749" y="2021"/>
                </a:cubicBezTo>
                <a:cubicBezTo>
                  <a:pt x="751" y="2027"/>
                  <a:pt x="752" y="2034"/>
                  <a:pt x="754" y="2040"/>
                </a:cubicBezTo>
              </a:path>
              <a:path w="8556" h="6451" extrusionOk="0">
                <a:moveTo>
                  <a:pt x="779" y="2355"/>
                </a:moveTo>
                <a:cubicBezTo>
                  <a:pt x="767" y="2315"/>
                  <a:pt x="756" y="2282"/>
                  <a:pt x="750" y="2235"/>
                </a:cubicBezTo>
                <a:cubicBezTo>
                  <a:pt x="749" y="2223"/>
                  <a:pt x="749" y="2212"/>
                  <a:pt x="748" y="2200"/>
                </a:cubicBezTo>
                <a:cubicBezTo>
                  <a:pt x="719" y="2253"/>
                  <a:pt x="699" y="2257"/>
                  <a:pt x="704" y="2333"/>
                </a:cubicBezTo>
                <a:cubicBezTo>
                  <a:pt x="723" y="2639"/>
                  <a:pt x="1028" y="2890"/>
                  <a:pt x="1224" y="3090"/>
                </a:cubicBezTo>
                <a:cubicBezTo>
                  <a:pt x="1576" y="3450"/>
                  <a:pt x="2008" y="3824"/>
                  <a:pt x="2467" y="4042"/>
                </a:cubicBezTo>
                <a:cubicBezTo>
                  <a:pt x="2625" y="4117"/>
                  <a:pt x="2946" y="4183"/>
                  <a:pt x="3122" y="4114"/>
                </a:cubicBezTo>
                <a:cubicBezTo>
                  <a:pt x="3152" y="4102"/>
                  <a:pt x="3162" y="4083"/>
                  <a:pt x="3188" y="4069"/>
                </a:cubicBezTo>
              </a:path>
              <a:path w="8556" h="6451" extrusionOk="0">
                <a:moveTo>
                  <a:pt x="730" y="780"/>
                </a:moveTo>
                <a:cubicBezTo>
                  <a:pt x="707" y="774"/>
                  <a:pt x="700" y="769"/>
                  <a:pt x="679" y="789"/>
                </a:cubicBezTo>
                <a:cubicBezTo>
                  <a:pt x="658" y="809"/>
                  <a:pt x="648" y="837"/>
                  <a:pt x="643" y="865"/>
                </a:cubicBezTo>
                <a:cubicBezTo>
                  <a:pt x="636" y="900"/>
                  <a:pt x="640" y="936"/>
                  <a:pt x="643" y="972"/>
                </a:cubicBezTo>
                <a:cubicBezTo>
                  <a:pt x="646" y="1004"/>
                  <a:pt x="655" y="1033"/>
                  <a:pt x="665" y="1064"/>
                </a:cubicBezTo>
                <a:cubicBezTo>
                  <a:pt x="690" y="1141"/>
                  <a:pt x="720" y="1234"/>
                  <a:pt x="782" y="1290"/>
                </a:cubicBezTo>
                <a:cubicBezTo>
                  <a:pt x="808" y="1313"/>
                  <a:pt x="838" y="1329"/>
                  <a:pt x="871" y="1341"/>
                </a:cubicBezTo>
                <a:cubicBezTo>
                  <a:pt x="907" y="1354"/>
                  <a:pt x="945" y="1361"/>
                  <a:pt x="983" y="1366"/>
                </a:cubicBezTo>
                <a:cubicBezTo>
                  <a:pt x="1037" y="1374"/>
                  <a:pt x="1098" y="1371"/>
                  <a:pt x="1147" y="1345"/>
                </a:cubicBezTo>
                <a:cubicBezTo>
                  <a:pt x="1174" y="1331"/>
                  <a:pt x="1180" y="1322"/>
                  <a:pt x="1186" y="1295"/>
                </a:cubicBezTo>
              </a:path>
              <a:path w="8556" h="6451" extrusionOk="0">
                <a:moveTo>
                  <a:pt x="691" y="747"/>
                </a:moveTo>
                <a:cubicBezTo>
                  <a:pt x="744" y="721"/>
                  <a:pt x="798" y="702"/>
                  <a:pt x="855" y="688"/>
                </a:cubicBezTo>
                <a:cubicBezTo>
                  <a:pt x="903" y="677"/>
                  <a:pt x="949" y="672"/>
                  <a:pt x="998" y="668"/>
                </a:cubicBezTo>
                <a:cubicBezTo>
                  <a:pt x="1044" y="664"/>
                  <a:pt x="1092" y="665"/>
                  <a:pt x="1137" y="680"/>
                </a:cubicBezTo>
                <a:cubicBezTo>
                  <a:pt x="1174" y="692"/>
                  <a:pt x="1208" y="717"/>
                  <a:pt x="1231" y="748"/>
                </a:cubicBezTo>
                <a:cubicBezTo>
                  <a:pt x="1253" y="779"/>
                  <a:pt x="1263" y="817"/>
                  <a:pt x="1267" y="854"/>
                </a:cubicBezTo>
                <a:cubicBezTo>
                  <a:pt x="1271" y="896"/>
                  <a:pt x="1265" y="936"/>
                  <a:pt x="1261" y="978"/>
                </a:cubicBezTo>
                <a:cubicBezTo>
                  <a:pt x="1256" y="1030"/>
                  <a:pt x="1251" y="1083"/>
                  <a:pt x="1248" y="1135"/>
                </a:cubicBezTo>
                <a:cubicBezTo>
                  <a:pt x="1246" y="1167"/>
                  <a:pt x="1256" y="1222"/>
                  <a:pt x="1240" y="1251"/>
                </a:cubicBezTo>
                <a:cubicBezTo>
                  <a:pt x="1218" y="1292"/>
                  <a:pt x="1167" y="1320"/>
                  <a:pt x="1134" y="1351"/>
                </a:cubicBezTo>
                <a:cubicBezTo>
                  <a:pt x="1110" y="1373"/>
                  <a:pt x="1112" y="1371"/>
                  <a:pt x="1122" y="1395"/>
                </a:cubicBezTo>
                <a:cubicBezTo>
                  <a:pt x="1125" y="1396"/>
                  <a:pt x="1128" y="1397"/>
                  <a:pt x="1131" y="1398"/>
                </a:cubicBezTo>
              </a:path>
              <a:path w="8556" h="6451" extrusionOk="0">
                <a:moveTo>
                  <a:pt x="3268" y="3819"/>
                </a:moveTo>
                <a:cubicBezTo>
                  <a:pt x="3257" y="3623"/>
                  <a:pt x="3221" y="3427"/>
                  <a:pt x="3150" y="3243"/>
                </a:cubicBezTo>
                <a:cubicBezTo>
                  <a:pt x="3135" y="3204"/>
                  <a:pt x="3119" y="3165"/>
                  <a:pt x="3102" y="3127"/>
                </a:cubicBezTo>
                <a:cubicBezTo>
                  <a:pt x="3085" y="3090"/>
                  <a:pt x="3065" y="3054"/>
                  <a:pt x="3047" y="3018"/>
                </a:cubicBezTo>
                <a:cubicBezTo>
                  <a:pt x="3008" y="2940"/>
                  <a:pt x="2969" y="2863"/>
                  <a:pt x="2933" y="2783"/>
                </a:cubicBezTo>
                <a:cubicBezTo>
                  <a:pt x="2867" y="2638"/>
                  <a:pt x="2800" y="2523"/>
                  <a:pt x="2706" y="2396"/>
                </a:cubicBezTo>
                <a:cubicBezTo>
                  <a:pt x="2684" y="2366"/>
                  <a:pt x="2666" y="2336"/>
                  <a:pt x="2647" y="2304"/>
                </a:cubicBezTo>
                <a:cubicBezTo>
                  <a:pt x="2617" y="2255"/>
                  <a:pt x="2591" y="2213"/>
                  <a:pt x="2553" y="2171"/>
                </a:cubicBezTo>
              </a:path>
              <a:path w="8556" h="6451" extrusionOk="0">
                <a:moveTo>
                  <a:pt x="1757" y="1708"/>
                </a:moveTo>
                <a:cubicBezTo>
                  <a:pt x="1743" y="1731"/>
                  <a:pt x="1733" y="1747"/>
                  <a:pt x="1726" y="1774"/>
                </a:cubicBezTo>
                <a:cubicBezTo>
                  <a:pt x="1713" y="1824"/>
                  <a:pt x="1710" y="1874"/>
                  <a:pt x="1706" y="1926"/>
                </a:cubicBezTo>
                <a:cubicBezTo>
                  <a:pt x="1702" y="1975"/>
                  <a:pt x="1700" y="2023"/>
                  <a:pt x="1702" y="2072"/>
                </a:cubicBezTo>
                <a:cubicBezTo>
                  <a:pt x="1703" y="2110"/>
                  <a:pt x="1703" y="2153"/>
                  <a:pt x="1719" y="2188"/>
                </a:cubicBezTo>
                <a:cubicBezTo>
                  <a:pt x="1727" y="2206"/>
                  <a:pt x="1740" y="2215"/>
                  <a:pt x="1757" y="2224"/>
                </a:cubicBezTo>
                <a:cubicBezTo>
                  <a:pt x="1798" y="2246"/>
                  <a:pt x="1846" y="2257"/>
                  <a:pt x="1889" y="2276"/>
                </a:cubicBezTo>
                <a:cubicBezTo>
                  <a:pt x="1949" y="2304"/>
                  <a:pt x="2005" y="2341"/>
                  <a:pt x="2070" y="2356"/>
                </a:cubicBezTo>
                <a:cubicBezTo>
                  <a:pt x="2121" y="2368"/>
                  <a:pt x="2170" y="2366"/>
                  <a:pt x="2221" y="2354"/>
                </a:cubicBezTo>
                <a:cubicBezTo>
                  <a:pt x="2248" y="2348"/>
                  <a:pt x="2274" y="2340"/>
                  <a:pt x="2301" y="2337"/>
                </a:cubicBezTo>
                <a:cubicBezTo>
                  <a:pt x="2321" y="2335"/>
                  <a:pt x="2354" y="2344"/>
                  <a:pt x="2370" y="2332"/>
                </a:cubicBezTo>
                <a:cubicBezTo>
                  <a:pt x="2371" y="2328"/>
                  <a:pt x="2372" y="2324"/>
                  <a:pt x="2373" y="2320"/>
                </a:cubicBezTo>
              </a:path>
              <a:path w="8556" h="6451" extrusionOk="0">
                <a:moveTo>
                  <a:pt x="1734" y="1584"/>
                </a:moveTo>
                <a:cubicBezTo>
                  <a:pt x="1748" y="1574"/>
                  <a:pt x="1740" y="1571"/>
                  <a:pt x="1757" y="1569"/>
                </a:cubicBezTo>
                <a:cubicBezTo>
                  <a:pt x="1793" y="1564"/>
                  <a:pt x="1832" y="1569"/>
                  <a:pt x="1868" y="1569"/>
                </a:cubicBezTo>
                <a:cubicBezTo>
                  <a:pt x="1930" y="1568"/>
                  <a:pt x="1992" y="1570"/>
                  <a:pt x="2054" y="1568"/>
                </a:cubicBezTo>
                <a:cubicBezTo>
                  <a:pt x="2219" y="1562"/>
                  <a:pt x="2381" y="1542"/>
                  <a:pt x="2542" y="1506"/>
                </a:cubicBezTo>
                <a:cubicBezTo>
                  <a:pt x="2598" y="1494"/>
                  <a:pt x="2664" y="1468"/>
                  <a:pt x="2721" y="1468"/>
                </a:cubicBezTo>
                <a:cubicBezTo>
                  <a:pt x="2767" y="1468"/>
                  <a:pt x="2781" y="1478"/>
                  <a:pt x="2778" y="1526"/>
                </a:cubicBezTo>
                <a:cubicBezTo>
                  <a:pt x="2775" y="1574"/>
                  <a:pt x="2756" y="1623"/>
                  <a:pt x="2743" y="1669"/>
                </a:cubicBezTo>
                <a:cubicBezTo>
                  <a:pt x="2706" y="1799"/>
                  <a:pt x="2685" y="1930"/>
                  <a:pt x="2664" y="2064"/>
                </a:cubicBezTo>
                <a:cubicBezTo>
                  <a:pt x="2654" y="2131"/>
                  <a:pt x="2644" y="2197"/>
                  <a:pt x="2632" y="2264"/>
                </a:cubicBezTo>
                <a:cubicBezTo>
                  <a:pt x="2626" y="2300"/>
                  <a:pt x="2622" y="2317"/>
                  <a:pt x="2586" y="2333"/>
                </a:cubicBezTo>
                <a:cubicBezTo>
                  <a:pt x="2566" y="2342"/>
                  <a:pt x="2543" y="2346"/>
                  <a:pt x="2521" y="2349"/>
                </a:cubicBezTo>
                <a:cubicBezTo>
                  <a:pt x="2459" y="2358"/>
                  <a:pt x="2370" y="2380"/>
                  <a:pt x="2309" y="2365"/>
                </a:cubicBezTo>
                <a:cubicBezTo>
                  <a:pt x="2291" y="2361"/>
                  <a:pt x="2280" y="2348"/>
                  <a:pt x="2263" y="2341"/>
                </a:cubicBezTo>
                <a:cubicBezTo>
                  <a:pt x="2247" y="2334"/>
                  <a:pt x="2232" y="2326"/>
                  <a:pt x="2215" y="2321"/>
                </a:cubicBezTo>
                <a:cubicBezTo>
                  <a:pt x="2203" y="2321"/>
                  <a:pt x="2199" y="2321"/>
                  <a:pt x="2191" y="231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062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9025" y="2203450"/>
            <a:ext cx="238125" cy="227013"/>
          </a:xfrm>
          <a:custGeom>
            <a:avLst/>
            <a:gdLst>
              <a:gd name="T0" fmla="+- 0 20796 20663"/>
              <a:gd name="T1" fmla="*/ T0 w 662"/>
              <a:gd name="T2" fmla="+- 0 6199 6120"/>
              <a:gd name="T3" fmla="*/ 6199 h 633"/>
              <a:gd name="T4" fmla="+- 0 20765 20663"/>
              <a:gd name="T5" fmla="*/ T4 w 662"/>
              <a:gd name="T6" fmla="+- 0 6215 6120"/>
              <a:gd name="T7" fmla="*/ 6215 h 633"/>
              <a:gd name="T8" fmla="+- 0 20754 20663"/>
              <a:gd name="T9" fmla="*/ T8 w 662"/>
              <a:gd name="T10" fmla="+- 0 6313 6120"/>
              <a:gd name="T11" fmla="*/ 6313 h 633"/>
              <a:gd name="T12" fmla="+- 0 20755 20663"/>
              <a:gd name="T13" fmla="*/ T12 w 662"/>
              <a:gd name="T14" fmla="+- 0 6477 6120"/>
              <a:gd name="T15" fmla="*/ 6477 h 633"/>
              <a:gd name="T16" fmla="+- 0 20749 20663"/>
              <a:gd name="T17" fmla="*/ T16 w 662"/>
              <a:gd name="T18" fmla="+- 0 6662 6120"/>
              <a:gd name="T19" fmla="*/ 6662 h 633"/>
              <a:gd name="T20" fmla="+- 0 20734 20663"/>
              <a:gd name="T21" fmla="*/ T20 w 662"/>
              <a:gd name="T22" fmla="+- 0 6739 6120"/>
              <a:gd name="T23" fmla="*/ 6739 h 633"/>
              <a:gd name="T24" fmla="+- 0 20726 20663"/>
              <a:gd name="T25" fmla="*/ T24 w 662"/>
              <a:gd name="T26" fmla="+- 0 6752 6120"/>
              <a:gd name="T27" fmla="*/ 6752 h 633"/>
              <a:gd name="T28" fmla="+- 0 20687 20663"/>
              <a:gd name="T29" fmla="*/ T28 w 662"/>
              <a:gd name="T30" fmla="+- 0 6678 6120"/>
              <a:gd name="T31" fmla="*/ 6678 h 633"/>
              <a:gd name="T32" fmla="+- 0 20668 20663"/>
              <a:gd name="T33" fmla="*/ T32 w 662"/>
              <a:gd name="T34" fmla="+- 0 6535 6120"/>
              <a:gd name="T35" fmla="*/ 6535 h 633"/>
              <a:gd name="T36" fmla="+- 0 20698 20663"/>
              <a:gd name="T37" fmla="*/ T36 w 662"/>
              <a:gd name="T38" fmla="+- 0 6254 6120"/>
              <a:gd name="T39" fmla="*/ 6254 h 633"/>
              <a:gd name="T40" fmla="+- 0 20740 20663"/>
              <a:gd name="T41" fmla="*/ T40 w 662"/>
              <a:gd name="T42" fmla="+- 0 6149 6120"/>
              <a:gd name="T43" fmla="*/ 6149 h 633"/>
              <a:gd name="T44" fmla="+- 0 20818 20663"/>
              <a:gd name="T45" fmla="*/ T44 w 662"/>
              <a:gd name="T46" fmla="+- 0 6129 6120"/>
              <a:gd name="T47" fmla="*/ 6129 h 633"/>
              <a:gd name="T48" fmla="+- 0 20865 20663"/>
              <a:gd name="T49" fmla="*/ T48 w 662"/>
              <a:gd name="T50" fmla="+- 0 6187 6120"/>
              <a:gd name="T51" fmla="*/ 6187 h 633"/>
              <a:gd name="T52" fmla="+- 0 20868 20663"/>
              <a:gd name="T53" fmla="*/ T52 w 662"/>
              <a:gd name="T54" fmla="+- 0 6288 6120"/>
              <a:gd name="T55" fmla="*/ 6288 h 633"/>
              <a:gd name="T56" fmla="+- 0 20791 20663"/>
              <a:gd name="T57" fmla="*/ T56 w 662"/>
              <a:gd name="T58" fmla="+- 0 6444 6120"/>
              <a:gd name="T59" fmla="*/ 6444 h 633"/>
              <a:gd name="T60" fmla="+- 0 20701 20663"/>
              <a:gd name="T61" fmla="*/ T60 w 662"/>
              <a:gd name="T62" fmla="+- 0 6534 6120"/>
              <a:gd name="T63" fmla="*/ 6534 h 633"/>
              <a:gd name="T64" fmla="+- 0 20663 20663"/>
              <a:gd name="T65" fmla="*/ T64 w 662"/>
              <a:gd name="T66" fmla="+- 0 6567 6120"/>
              <a:gd name="T67" fmla="*/ 6567 h 633"/>
              <a:gd name="T68" fmla="+- 0 20743 20663"/>
              <a:gd name="T69" fmla="*/ T68 w 662"/>
              <a:gd name="T70" fmla="+- 0 6571 6120"/>
              <a:gd name="T71" fmla="*/ 6571 h 633"/>
              <a:gd name="T72" fmla="+- 0 20927 20663"/>
              <a:gd name="T73" fmla="*/ T72 w 662"/>
              <a:gd name="T74" fmla="+- 0 6576 6120"/>
              <a:gd name="T75" fmla="*/ 6576 h 633"/>
              <a:gd name="T76" fmla="+- 0 21039 20663"/>
              <a:gd name="T77" fmla="*/ T76 w 662"/>
              <a:gd name="T78" fmla="+- 0 6597 6120"/>
              <a:gd name="T79" fmla="*/ 6597 h 633"/>
              <a:gd name="T80" fmla="+- 0 21092 20663"/>
              <a:gd name="T81" fmla="*/ T80 w 662"/>
              <a:gd name="T82" fmla="+- 0 6635 6120"/>
              <a:gd name="T83" fmla="*/ 6635 h 633"/>
              <a:gd name="T84" fmla="+- 0 21110 20663"/>
              <a:gd name="T85" fmla="*/ T84 w 662"/>
              <a:gd name="T86" fmla="+- 0 6632 6120"/>
              <a:gd name="T87" fmla="*/ 6632 h 633"/>
              <a:gd name="T88" fmla="+- 0 21303 20663"/>
              <a:gd name="T89" fmla="*/ T88 w 662"/>
              <a:gd name="T90" fmla="+- 0 6254 6120"/>
              <a:gd name="T91" fmla="*/ 6254 h 633"/>
              <a:gd name="T92" fmla="+- 0 21316 20663"/>
              <a:gd name="T93" fmla="*/ T92 w 662"/>
              <a:gd name="T94" fmla="+- 0 6305 6120"/>
              <a:gd name="T95" fmla="*/ 6305 h 633"/>
              <a:gd name="T96" fmla="+- 0 21312 20663"/>
              <a:gd name="T97" fmla="*/ T96 w 662"/>
              <a:gd name="T98" fmla="+- 0 6416 6120"/>
              <a:gd name="T99" fmla="*/ 6416 h 633"/>
              <a:gd name="T100" fmla="+- 0 21305 20663"/>
              <a:gd name="T101" fmla="*/ T100 w 662"/>
              <a:gd name="T102" fmla="+- 0 6542 6120"/>
              <a:gd name="T103" fmla="*/ 6542 h 633"/>
              <a:gd name="T104" fmla="+- 0 21304 20663"/>
              <a:gd name="T105" fmla="*/ T104 w 662"/>
              <a:gd name="T106" fmla="+- 0 6638 6120"/>
              <a:gd name="T107" fmla="*/ 6638 h 633"/>
              <a:gd name="T108" fmla="+- 0 21324 20663"/>
              <a:gd name="T109" fmla="*/ T108 w 662"/>
              <a:gd name="T110" fmla="+- 0 6685 6120"/>
              <a:gd name="T111" fmla="*/ 6685 h 6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662" h="633" extrusionOk="0">
                <a:moveTo>
                  <a:pt x="133" y="79"/>
                </a:moveTo>
                <a:cubicBezTo>
                  <a:pt x="110" y="80"/>
                  <a:pt x="112" y="67"/>
                  <a:pt x="102" y="95"/>
                </a:cubicBezTo>
                <a:cubicBezTo>
                  <a:pt x="91" y="126"/>
                  <a:pt x="92" y="161"/>
                  <a:pt x="91" y="193"/>
                </a:cubicBezTo>
                <a:cubicBezTo>
                  <a:pt x="89" y="248"/>
                  <a:pt x="91" y="302"/>
                  <a:pt x="92" y="357"/>
                </a:cubicBezTo>
                <a:cubicBezTo>
                  <a:pt x="93" y="419"/>
                  <a:pt x="94" y="480"/>
                  <a:pt x="86" y="542"/>
                </a:cubicBezTo>
                <a:cubicBezTo>
                  <a:pt x="83" y="566"/>
                  <a:pt x="79" y="596"/>
                  <a:pt x="71" y="619"/>
                </a:cubicBezTo>
                <a:cubicBezTo>
                  <a:pt x="68" y="623"/>
                  <a:pt x="66" y="628"/>
                  <a:pt x="63" y="632"/>
                </a:cubicBezTo>
                <a:cubicBezTo>
                  <a:pt x="44" y="610"/>
                  <a:pt x="32" y="587"/>
                  <a:pt x="24" y="558"/>
                </a:cubicBezTo>
                <a:cubicBezTo>
                  <a:pt x="12" y="513"/>
                  <a:pt x="7" y="462"/>
                  <a:pt x="5" y="415"/>
                </a:cubicBezTo>
                <a:cubicBezTo>
                  <a:pt x="2" y="321"/>
                  <a:pt x="13" y="225"/>
                  <a:pt x="35" y="134"/>
                </a:cubicBezTo>
                <a:cubicBezTo>
                  <a:pt x="44" y="97"/>
                  <a:pt x="55" y="60"/>
                  <a:pt x="77" y="29"/>
                </a:cubicBezTo>
                <a:cubicBezTo>
                  <a:pt x="95" y="4"/>
                  <a:pt x="127" y="-10"/>
                  <a:pt x="155" y="9"/>
                </a:cubicBezTo>
                <a:cubicBezTo>
                  <a:pt x="176" y="24"/>
                  <a:pt x="192" y="43"/>
                  <a:pt x="202" y="67"/>
                </a:cubicBezTo>
                <a:cubicBezTo>
                  <a:pt x="215" y="99"/>
                  <a:pt x="213" y="135"/>
                  <a:pt x="205" y="168"/>
                </a:cubicBezTo>
                <a:cubicBezTo>
                  <a:pt x="191" y="226"/>
                  <a:pt x="163" y="276"/>
                  <a:pt x="128" y="324"/>
                </a:cubicBezTo>
                <a:cubicBezTo>
                  <a:pt x="103" y="358"/>
                  <a:pt x="71" y="388"/>
                  <a:pt x="38" y="414"/>
                </a:cubicBezTo>
                <a:cubicBezTo>
                  <a:pt x="24" y="425"/>
                  <a:pt x="13" y="435"/>
                  <a:pt x="0" y="447"/>
                </a:cubicBezTo>
                <a:cubicBezTo>
                  <a:pt x="27" y="450"/>
                  <a:pt x="52" y="451"/>
                  <a:pt x="80" y="451"/>
                </a:cubicBezTo>
                <a:cubicBezTo>
                  <a:pt x="141" y="452"/>
                  <a:pt x="203" y="451"/>
                  <a:pt x="264" y="456"/>
                </a:cubicBezTo>
                <a:cubicBezTo>
                  <a:pt x="300" y="459"/>
                  <a:pt x="342" y="462"/>
                  <a:pt x="376" y="477"/>
                </a:cubicBezTo>
                <a:cubicBezTo>
                  <a:pt x="392" y="484"/>
                  <a:pt x="419" y="500"/>
                  <a:pt x="429" y="515"/>
                </a:cubicBezTo>
                <a:cubicBezTo>
                  <a:pt x="447" y="542"/>
                  <a:pt x="434" y="545"/>
                  <a:pt x="447" y="512"/>
                </a:cubicBezTo>
              </a:path>
              <a:path w="662" h="633" extrusionOk="0">
                <a:moveTo>
                  <a:pt x="640" y="134"/>
                </a:moveTo>
                <a:cubicBezTo>
                  <a:pt x="660" y="142"/>
                  <a:pt x="653" y="163"/>
                  <a:pt x="653" y="185"/>
                </a:cubicBezTo>
                <a:cubicBezTo>
                  <a:pt x="654" y="222"/>
                  <a:pt x="651" y="259"/>
                  <a:pt x="649" y="296"/>
                </a:cubicBezTo>
                <a:cubicBezTo>
                  <a:pt x="647" y="338"/>
                  <a:pt x="645" y="380"/>
                  <a:pt x="642" y="422"/>
                </a:cubicBezTo>
                <a:cubicBezTo>
                  <a:pt x="640" y="454"/>
                  <a:pt x="638" y="486"/>
                  <a:pt x="641" y="518"/>
                </a:cubicBezTo>
                <a:cubicBezTo>
                  <a:pt x="643" y="539"/>
                  <a:pt x="645" y="558"/>
                  <a:pt x="661" y="56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063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72400" y="2214563"/>
            <a:ext cx="95250" cy="227012"/>
          </a:xfrm>
          <a:custGeom>
            <a:avLst/>
            <a:gdLst>
              <a:gd name="T0" fmla="+- 0 21601 21590"/>
              <a:gd name="T1" fmla="*/ T0 w 263"/>
              <a:gd name="T2" fmla="+- 0 6272 6151"/>
              <a:gd name="T3" fmla="*/ 6272 h 631"/>
              <a:gd name="T4" fmla="+- 0 21598 21590"/>
              <a:gd name="T5" fmla="*/ T4 w 263"/>
              <a:gd name="T6" fmla="+- 0 6255 6151"/>
              <a:gd name="T7" fmla="*/ 6255 h 631"/>
              <a:gd name="T8" fmla="+- 0 21598 21590"/>
              <a:gd name="T9" fmla="*/ T8 w 263"/>
              <a:gd name="T10" fmla="+- 0 6251 6151"/>
              <a:gd name="T11" fmla="*/ 6251 h 631"/>
              <a:gd name="T12" fmla="+- 0 21596 21590"/>
              <a:gd name="T13" fmla="*/ T12 w 263"/>
              <a:gd name="T14" fmla="+- 0 6240 6151"/>
              <a:gd name="T15" fmla="*/ 6240 h 631"/>
              <a:gd name="T16" fmla="+- 0 21590 21590"/>
              <a:gd name="T17" fmla="*/ T16 w 263"/>
              <a:gd name="T18" fmla="+- 0 6268 6151"/>
              <a:gd name="T19" fmla="*/ 6268 h 631"/>
              <a:gd name="T20" fmla="+- 0 21590 21590"/>
              <a:gd name="T21" fmla="*/ T20 w 263"/>
              <a:gd name="T22" fmla="+- 0 6295 6151"/>
              <a:gd name="T23" fmla="*/ 6295 h 631"/>
              <a:gd name="T24" fmla="+- 0 21590 21590"/>
              <a:gd name="T25" fmla="*/ T24 w 263"/>
              <a:gd name="T26" fmla="+- 0 6324 6151"/>
              <a:gd name="T27" fmla="*/ 6324 h 631"/>
              <a:gd name="T28" fmla="+- 0 21591 21590"/>
              <a:gd name="T29" fmla="*/ T28 w 263"/>
              <a:gd name="T30" fmla="+- 0 6376 6151"/>
              <a:gd name="T31" fmla="*/ 6376 h 631"/>
              <a:gd name="T32" fmla="+- 0 21592 21590"/>
              <a:gd name="T33" fmla="*/ T32 w 263"/>
              <a:gd name="T34" fmla="+- 0 6428 6151"/>
              <a:gd name="T35" fmla="*/ 6428 h 631"/>
              <a:gd name="T36" fmla="+- 0 21595 21590"/>
              <a:gd name="T37" fmla="*/ T36 w 263"/>
              <a:gd name="T38" fmla="+- 0 6480 6151"/>
              <a:gd name="T39" fmla="*/ 6480 h 631"/>
              <a:gd name="T40" fmla="+- 0 21600 21590"/>
              <a:gd name="T41" fmla="*/ T40 w 263"/>
              <a:gd name="T42" fmla="+- 0 6564 6151"/>
              <a:gd name="T43" fmla="*/ 6564 h 631"/>
              <a:gd name="T44" fmla="+- 0 21609 21590"/>
              <a:gd name="T45" fmla="*/ T44 w 263"/>
              <a:gd name="T46" fmla="+- 0 6644 6151"/>
              <a:gd name="T47" fmla="*/ 6644 h 631"/>
              <a:gd name="T48" fmla="+- 0 21624 21590"/>
              <a:gd name="T49" fmla="*/ T48 w 263"/>
              <a:gd name="T50" fmla="+- 0 6727 6151"/>
              <a:gd name="T51" fmla="*/ 6727 h 631"/>
              <a:gd name="T52" fmla="+- 0 21628 21590"/>
              <a:gd name="T53" fmla="*/ T52 w 263"/>
              <a:gd name="T54" fmla="+- 0 6747 6151"/>
              <a:gd name="T55" fmla="*/ 6747 h 631"/>
              <a:gd name="T56" fmla="+- 0 21648 21590"/>
              <a:gd name="T57" fmla="*/ T56 w 263"/>
              <a:gd name="T58" fmla="+- 0 6788 6151"/>
              <a:gd name="T59" fmla="*/ 6788 h 631"/>
              <a:gd name="T60" fmla="+- 0 21628 21590"/>
              <a:gd name="T61" fmla="*/ T60 w 263"/>
              <a:gd name="T62" fmla="+- 0 6767 6151"/>
              <a:gd name="T63" fmla="*/ 6767 h 631"/>
              <a:gd name="T64" fmla="+- 0 21628 21590"/>
              <a:gd name="T65" fmla="*/ T64 w 263"/>
              <a:gd name="T66" fmla="+- 0 6744 6151"/>
              <a:gd name="T67" fmla="*/ 6744 h 631"/>
              <a:gd name="T68" fmla="+- 0 21629 21590"/>
              <a:gd name="T69" fmla="*/ T68 w 263"/>
              <a:gd name="T70" fmla="+- 0 6721 6151"/>
              <a:gd name="T71" fmla="*/ 6721 h 631"/>
              <a:gd name="T72" fmla="+- 0 21630 21590"/>
              <a:gd name="T73" fmla="*/ T72 w 263"/>
              <a:gd name="T74" fmla="+- 0 6697 6151"/>
              <a:gd name="T75" fmla="*/ 6697 h 631"/>
              <a:gd name="T76" fmla="+- 0 21632 21590"/>
              <a:gd name="T77" fmla="*/ T76 w 263"/>
              <a:gd name="T78" fmla="+- 0 6663 6151"/>
              <a:gd name="T79" fmla="*/ 6663 h 631"/>
              <a:gd name="T80" fmla="+- 0 21635 21590"/>
              <a:gd name="T81" fmla="*/ T80 w 263"/>
              <a:gd name="T82" fmla="+- 0 6630 6151"/>
              <a:gd name="T83" fmla="*/ 6630 h 631"/>
              <a:gd name="T84" fmla="+- 0 21637 21590"/>
              <a:gd name="T85" fmla="*/ T84 w 263"/>
              <a:gd name="T86" fmla="+- 0 6596 6151"/>
              <a:gd name="T87" fmla="*/ 6596 h 631"/>
              <a:gd name="T88" fmla="+- 0 21639 21590"/>
              <a:gd name="T89" fmla="*/ T88 w 263"/>
              <a:gd name="T90" fmla="+- 0 6550 6151"/>
              <a:gd name="T91" fmla="*/ 6550 h 631"/>
              <a:gd name="T92" fmla="+- 0 21639 21590"/>
              <a:gd name="T93" fmla="*/ T92 w 263"/>
              <a:gd name="T94" fmla="+- 0 6506 6151"/>
              <a:gd name="T95" fmla="*/ 6506 h 631"/>
              <a:gd name="T96" fmla="+- 0 21637 21590"/>
              <a:gd name="T97" fmla="*/ T96 w 263"/>
              <a:gd name="T98" fmla="+- 0 6460 6151"/>
              <a:gd name="T99" fmla="*/ 6460 h 631"/>
              <a:gd name="T100" fmla="+- 0 21635 21590"/>
              <a:gd name="T101" fmla="*/ T100 w 263"/>
              <a:gd name="T102" fmla="+- 0 6399 6151"/>
              <a:gd name="T103" fmla="*/ 6399 h 631"/>
              <a:gd name="T104" fmla="+- 0 21632 21590"/>
              <a:gd name="T105" fmla="*/ T104 w 263"/>
              <a:gd name="T106" fmla="+- 0 6338 6151"/>
              <a:gd name="T107" fmla="*/ 6338 h 631"/>
              <a:gd name="T108" fmla="+- 0 21636 21590"/>
              <a:gd name="T109" fmla="*/ T108 w 263"/>
              <a:gd name="T110" fmla="+- 0 6277 6151"/>
              <a:gd name="T111" fmla="*/ 6277 h 631"/>
              <a:gd name="T112" fmla="+- 0 21638 21590"/>
              <a:gd name="T113" fmla="*/ T112 w 263"/>
              <a:gd name="T114" fmla="+- 0 6246 6151"/>
              <a:gd name="T115" fmla="*/ 6246 h 631"/>
              <a:gd name="T116" fmla="+- 0 21642 21590"/>
              <a:gd name="T117" fmla="*/ T116 w 263"/>
              <a:gd name="T118" fmla="+- 0 6213 6151"/>
              <a:gd name="T119" fmla="*/ 6213 h 631"/>
              <a:gd name="T120" fmla="+- 0 21654 21590"/>
              <a:gd name="T121" fmla="*/ T120 w 263"/>
              <a:gd name="T122" fmla="+- 0 6184 6151"/>
              <a:gd name="T123" fmla="*/ 6184 h 631"/>
              <a:gd name="T124" fmla="+- 0 21661 21590"/>
              <a:gd name="T125" fmla="*/ T124 w 263"/>
              <a:gd name="T126" fmla="+- 0 6167 6151"/>
              <a:gd name="T127" fmla="*/ 6167 h 631"/>
              <a:gd name="T128" fmla="+- 0 21671 21590"/>
              <a:gd name="T129" fmla="*/ T128 w 263"/>
              <a:gd name="T130" fmla="+- 0 6155 6151"/>
              <a:gd name="T131" fmla="*/ 6155 h 631"/>
              <a:gd name="T132" fmla="+- 0 21689 21590"/>
              <a:gd name="T133" fmla="*/ T132 w 263"/>
              <a:gd name="T134" fmla="+- 0 6151 6151"/>
              <a:gd name="T135" fmla="*/ 6151 h 631"/>
              <a:gd name="T136" fmla="+- 0 21704 21590"/>
              <a:gd name="T137" fmla="*/ T136 w 263"/>
              <a:gd name="T138" fmla="+- 0 6148 6151"/>
              <a:gd name="T139" fmla="*/ 6148 h 631"/>
              <a:gd name="T140" fmla="+- 0 21725 21590"/>
              <a:gd name="T141" fmla="*/ T140 w 263"/>
              <a:gd name="T142" fmla="+- 0 6152 6151"/>
              <a:gd name="T143" fmla="*/ 6152 h 631"/>
              <a:gd name="T144" fmla="+- 0 21739 21590"/>
              <a:gd name="T145" fmla="*/ T144 w 263"/>
              <a:gd name="T146" fmla="+- 0 6158 6151"/>
              <a:gd name="T147" fmla="*/ 6158 h 631"/>
              <a:gd name="T148" fmla="+- 0 21763 21590"/>
              <a:gd name="T149" fmla="*/ T148 w 263"/>
              <a:gd name="T150" fmla="+- 0 6169 6151"/>
              <a:gd name="T151" fmla="*/ 6169 h 631"/>
              <a:gd name="T152" fmla="+- 0 21780 21590"/>
              <a:gd name="T153" fmla="*/ T152 w 263"/>
              <a:gd name="T154" fmla="+- 0 6184 6151"/>
              <a:gd name="T155" fmla="*/ 6184 h 631"/>
              <a:gd name="T156" fmla="+- 0 21798 21590"/>
              <a:gd name="T157" fmla="*/ T156 w 263"/>
              <a:gd name="T158" fmla="+- 0 6203 6151"/>
              <a:gd name="T159" fmla="*/ 6203 h 631"/>
              <a:gd name="T160" fmla="+- 0 21817 21590"/>
              <a:gd name="T161" fmla="*/ T160 w 263"/>
              <a:gd name="T162" fmla="+- 0 6223 6151"/>
              <a:gd name="T163" fmla="*/ 6223 h 631"/>
              <a:gd name="T164" fmla="+- 0 21836 21590"/>
              <a:gd name="T165" fmla="*/ T164 w 263"/>
              <a:gd name="T166" fmla="+- 0 6248 6151"/>
              <a:gd name="T167" fmla="*/ 6248 h 631"/>
              <a:gd name="T168" fmla="+- 0 21845 21590"/>
              <a:gd name="T169" fmla="*/ T168 w 263"/>
              <a:gd name="T170" fmla="+- 0 6274 6151"/>
              <a:gd name="T171" fmla="*/ 6274 h 631"/>
              <a:gd name="T172" fmla="+- 0 21855 21590"/>
              <a:gd name="T173" fmla="*/ T172 w 263"/>
              <a:gd name="T174" fmla="+- 0 6304 6151"/>
              <a:gd name="T175" fmla="*/ 6304 h 631"/>
              <a:gd name="T176" fmla="+- 0 21856 21590"/>
              <a:gd name="T177" fmla="*/ T176 w 263"/>
              <a:gd name="T178" fmla="+- 0 6343 6151"/>
              <a:gd name="T179" fmla="*/ 6343 h 631"/>
              <a:gd name="T180" fmla="+- 0 21844 21590"/>
              <a:gd name="T181" fmla="*/ T180 w 263"/>
              <a:gd name="T182" fmla="+- 0 6372 6151"/>
              <a:gd name="T183" fmla="*/ 6372 h 631"/>
              <a:gd name="T184" fmla="+- 0 21834 21590"/>
              <a:gd name="T185" fmla="*/ T184 w 263"/>
              <a:gd name="T186" fmla="+- 0 6395 6151"/>
              <a:gd name="T187" fmla="*/ 6395 h 631"/>
              <a:gd name="T188" fmla="+- 0 21812 21590"/>
              <a:gd name="T189" fmla="*/ T188 w 263"/>
              <a:gd name="T190" fmla="+- 0 6422 6151"/>
              <a:gd name="T191" fmla="*/ 6422 h 631"/>
              <a:gd name="T192" fmla="+- 0 21792 21590"/>
              <a:gd name="T193" fmla="*/ T192 w 263"/>
              <a:gd name="T194" fmla="+- 0 6437 6151"/>
              <a:gd name="T195" fmla="*/ 6437 h 631"/>
              <a:gd name="T196" fmla="+- 0 21767 21590"/>
              <a:gd name="T197" fmla="*/ T196 w 263"/>
              <a:gd name="T198" fmla="+- 0 6455 6151"/>
              <a:gd name="T199" fmla="*/ 6455 h 631"/>
              <a:gd name="T200" fmla="+- 0 21735 21590"/>
              <a:gd name="T201" fmla="*/ T200 w 263"/>
              <a:gd name="T202" fmla="+- 0 6469 6151"/>
              <a:gd name="T203" fmla="*/ 6469 h 631"/>
              <a:gd name="T204" fmla="+- 0 21704 21590"/>
              <a:gd name="T205" fmla="*/ T204 w 263"/>
              <a:gd name="T206" fmla="+- 0 6469 6151"/>
              <a:gd name="T207" fmla="*/ 6469 h 631"/>
              <a:gd name="T208" fmla="+- 0 21680 21590"/>
              <a:gd name="T209" fmla="*/ T208 w 263"/>
              <a:gd name="T210" fmla="+- 0 6469 6151"/>
              <a:gd name="T211" fmla="*/ 6469 h 631"/>
              <a:gd name="T212" fmla="+- 0 21675 21590"/>
              <a:gd name="T213" fmla="*/ T212 w 263"/>
              <a:gd name="T214" fmla="+- 0 6454 6151"/>
              <a:gd name="T215" fmla="*/ 6454 h 631"/>
              <a:gd name="T216" fmla="+- 0 21661 21590"/>
              <a:gd name="T217" fmla="*/ T216 w 263"/>
              <a:gd name="T218" fmla="+- 0 6436 6151"/>
              <a:gd name="T219" fmla="*/ 6436 h 6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263" h="631" extrusionOk="0">
                <a:moveTo>
                  <a:pt x="11" y="121"/>
                </a:moveTo>
                <a:cubicBezTo>
                  <a:pt x="8" y="104"/>
                  <a:pt x="8" y="100"/>
                  <a:pt x="6" y="89"/>
                </a:cubicBezTo>
                <a:cubicBezTo>
                  <a:pt x="0" y="117"/>
                  <a:pt x="0" y="144"/>
                  <a:pt x="0" y="173"/>
                </a:cubicBezTo>
                <a:cubicBezTo>
                  <a:pt x="1" y="225"/>
                  <a:pt x="2" y="277"/>
                  <a:pt x="5" y="329"/>
                </a:cubicBezTo>
                <a:cubicBezTo>
                  <a:pt x="10" y="413"/>
                  <a:pt x="19" y="493"/>
                  <a:pt x="34" y="576"/>
                </a:cubicBezTo>
                <a:cubicBezTo>
                  <a:pt x="38" y="596"/>
                  <a:pt x="58" y="637"/>
                  <a:pt x="38" y="616"/>
                </a:cubicBezTo>
                <a:cubicBezTo>
                  <a:pt x="38" y="593"/>
                  <a:pt x="39" y="570"/>
                  <a:pt x="40" y="546"/>
                </a:cubicBezTo>
                <a:cubicBezTo>
                  <a:pt x="42" y="512"/>
                  <a:pt x="45" y="479"/>
                  <a:pt x="47" y="445"/>
                </a:cubicBezTo>
                <a:cubicBezTo>
                  <a:pt x="49" y="399"/>
                  <a:pt x="49" y="355"/>
                  <a:pt x="47" y="309"/>
                </a:cubicBezTo>
                <a:cubicBezTo>
                  <a:pt x="45" y="248"/>
                  <a:pt x="42" y="187"/>
                  <a:pt x="46" y="126"/>
                </a:cubicBezTo>
                <a:cubicBezTo>
                  <a:pt x="48" y="95"/>
                  <a:pt x="52" y="62"/>
                  <a:pt x="64" y="33"/>
                </a:cubicBezTo>
                <a:cubicBezTo>
                  <a:pt x="71" y="16"/>
                  <a:pt x="81" y="4"/>
                  <a:pt x="99" y="0"/>
                </a:cubicBezTo>
                <a:cubicBezTo>
                  <a:pt x="114" y="-3"/>
                  <a:pt x="135" y="1"/>
                  <a:pt x="149" y="7"/>
                </a:cubicBezTo>
                <a:cubicBezTo>
                  <a:pt x="173" y="18"/>
                  <a:pt x="190" y="33"/>
                  <a:pt x="208" y="52"/>
                </a:cubicBezTo>
                <a:cubicBezTo>
                  <a:pt x="227" y="72"/>
                  <a:pt x="246" y="97"/>
                  <a:pt x="255" y="123"/>
                </a:cubicBezTo>
                <a:cubicBezTo>
                  <a:pt x="265" y="153"/>
                  <a:pt x="266" y="192"/>
                  <a:pt x="254" y="221"/>
                </a:cubicBezTo>
                <a:cubicBezTo>
                  <a:pt x="244" y="244"/>
                  <a:pt x="222" y="271"/>
                  <a:pt x="202" y="286"/>
                </a:cubicBezTo>
                <a:cubicBezTo>
                  <a:pt x="177" y="304"/>
                  <a:pt x="145" y="318"/>
                  <a:pt x="114" y="318"/>
                </a:cubicBezTo>
                <a:cubicBezTo>
                  <a:pt x="90" y="318"/>
                  <a:pt x="85" y="303"/>
                  <a:pt x="71" y="28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063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6400" y="4233863"/>
            <a:ext cx="466725" cy="417512"/>
          </a:xfrm>
          <a:custGeom>
            <a:avLst/>
            <a:gdLst>
              <a:gd name="T0" fmla="+- 0 12036 11711"/>
              <a:gd name="T1" fmla="*/ T0 w 1298"/>
              <a:gd name="T2" fmla="+- 0 11767 11761"/>
              <a:gd name="T3" fmla="*/ 11767 h 1160"/>
              <a:gd name="T4" fmla="+- 0 11963 11711"/>
              <a:gd name="T5" fmla="*/ T4 w 1298"/>
              <a:gd name="T6" fmla="+- 0 11774 11761"/>
              <a:gd name="T7" fmla="*/ 11774 h 1160"/>
              <a:gd name="T8" fmla="+- 0 11864 11711"/>
              <a:gd name="T9" fmla="*/ T8 w 1298"/>
              <a:gd name="T10" fmla="+- 0 11826 11761"/>
              <a:gd name="T11" fmla="*/ 11826 h 1160"/>
              <a:gd name="T12" fmla="+- 0 11778 11711"/>
              <a:gd name="T13" fmla="*/ T12 w 1298"/>
              <a:gd name="T14" fmla="+- 0 11905 11761"/>
              <a:gd name="T15" fmla="*/ 11905 h 1160"/>
              <a:gd name="T16" fmla="+- 0 11733 11711"/>
              <a:gd name="T17" fmla="*/ T16 w 1298"/>
              <a:gd name="T18" fmla="+- 0 12025 11761"/>
              <a:gd name="T19" fmla="*/ 12025 h 1160"/>
              <a:gd name="T20" fmla="+- 0 11756 11711"/>
              <a:gd name="T21" fmla="*/ T20 w 1298"/>
              <a:gd name="T22" fmla="+- 0 12167 11761"/>
              <a:gd name="T23" fmla="*/ 12167 h 1160"/>
              <a:gd name="T24" fmla="+- 0 12045 11711"/>
              <a:gd name="T25" fmla="*/ T24 w 1298"/>
              <a:gd name="T26" fmla="+- 0 12409 11761"/>
              <a:gd name="T27" fmla="*/ 12409 h 1160"/>
              <a:gd name="T28" fmla="+- 0 12189 11711"/>
              <a:gd name="T29" fmla="*/ T28 w 1298"/>
              <a:gd name="T30" fmla="+- 0 12540 11761"/>
              <a:gd name="T31" fmla="*/ 12540 h 1160"/>
              <a:gd name="T32" fmla="+- 0 12177 11711"/>
              <a:gd name="T33" fmla="*/ T32 w 1298"/>
              <a:gd name="T34" fmla="+- 0 12705 11761"/>
              <a:gd name="T35" fmla="*/ 12705 h 1160"/>
              <a:gd name="T36" fmla="+- 0 12018 11711"/>
              <a:gd name="T37" fmla="*/ T36 w 1298"/>
              <a:gd name="T38" fmla="+- 0 12851 11761"/>
              <a:gd name="T39" fmla="*/ 12851 h 1160"/>
              <a:gd name="T40" fmla="+- 0 11752 11711"/>
              <a:gd name="T41" fmla="*/ T40 w 1298"/>
              <a:gd name="T42" fmla="+- 0 12913 11761"/>
              <a:gd name="T43" fmla="*/ 12913 h 1160"/>
              <a:gd name="T44" fmla="+- 0 11711 11711"/>
              <a:gd name="T45" fmla="*/ T44 w 1298"/>
              <a:gd name="T46" fmla="+- 0 12858 11761"/>
              <a:gd name="T47" fmla="*/ 12858 h 1160"/>
              <a:gd name="T48" fmla="+- 0 11717 11711"/>
              <a:gd name="T49" fmla="*/ T48 w 1298"/>
              <a:gd name="T50" fmla="+- 0 12823 11761"/>
              <a:gd name="T51" fmla="*/ 12823 h 1160"/>
              <a:gd name="T52" fmla="+- 0 12509 11711"/>
              <a:gd name="T53" fmla="*/ T52 w 1298"/>
              <a:gd name="T54" fmla="+- 0 11928 11761"/>
              <a:gd name="T55" fmla="*/ 11928 h 1160"/>
              <a:gd name="T56" fmla="+- 0 12482 11711"/>
              <a:gd name="T57" fmla="*/ T56 w 1298"/>
              <a:gd name="T58" fmla="+- 0 11824 11761"/>
              <a:gd name="T59" fmla="*/ 11824 h 1160"/>
              <a:gd name="T60" fmla="+- 0 12440 11711"/>
              <a:gd name="T61" fmla="*/ T60 w 1298"/>
              <a:gd name="T62" fmla="+- 0 11892 11761"/>
              <a:gd name="T63" fmla="*/ 11892 h 1160"/>
              <a:gd name="T64" fmla="+- 0 12420 11711"/>
              <a:gd name="T65" fmla="*/ T64 w 1298"/>
              <a:gd name="T66" fmla="+- 0 12084 11761"/>
              <a:gd name="T67" fmla="*/ 12084 h 1160"/>
              <a:gd name="T68" fmla="+- 0 12427 11711"/>
              <a:gd name="T69" fmla="*/ T68 w 1298"/>
              <a:gd name="T70" fmla="+- 0 12365 11761"/>
              <a:gd name="T71" fmla="*/ 12365 h 1160"/>
              <a:gd name="T72" fmla="+- 0 12448 11711"/>
              <a:gd name="T73" fmla="*/ T72 w 1298"/>
              <a:gd name="T74" fmla="+- 0 12739 11761"/>
              <a:gd name="T75" fmla="*/ 12739 h 1160"/>
              <a:gd name="T76" fmla="+- 0 12449 11711"/>
              <a:gd name="T77" fmla="*/ T76 w 1298"/>
              <a:gd name="T78" fmla="+- 0 12756 11761"/>
              <a:gd name="T79" fmla="*/ 12756 h 1160"/>
              <a:gd name="T80" fmla="+- 0 12462 11711"/>
              <a:gd name="T81" fmla="*/ T80 w 1298"/>
              <a:gd name="T82" fmla="+- 0 12597 11761"/>
              <a:gd name="T83" fmla="*/ 12597 h 1160"/>
              <a:gd name="T84" fmla="+- 0 12474 11711"/>
              <a:gd name="T85" fmla="*/ T84 w 1298"/>
              <a:gd name="T86" fmla="+- 0 12287 11761"/>
              <a:gd name="T87" fmla="*/ 12287 h 1160"/>
              <a:gd name="T88" fmla="+- 0 12482 11711"/>
              <a:gd name="T89" fmla="*/ T88 w 1298"/>
              <a:gd name="T90" fmla="+- 0 11892 11761"/>
              <a:gd name="T91" fmla="*/ 11892 h 1160"/>
              <a:gd name="T92" fmla="+- 0 12546 11711"/>
              <a:gd name="T93" fmla="*/ T92 w 1298"/>
              <a:gd name="T94" fmla="+- 0 12146 11761"/>
              <a:gd name="T95" fmla="*/ 12146 h 1160"/>
              <a:gd name="T96" fmla="+- 0 12655 11711"/>
              <a:gd name="T97" fmla="*/ T96 w 1298"/>
              <a:gd name="T98" fmla="+- 0 12425 11761"/>
              <a:gd name="T99" fmla="*/ 12425 h 1160"/>
              <a:gd name="T100" fmla="+- 0 12669 11711"/>
              <a:gd name="T101" fmla="*/ T100 w 1298"/>
              <a:gd name="T102" fmla="+- 0 12431 11761"/>
              <a:gd name="T103" fmla="*/ 12431 h 1160"/>
              <a:gd name="T104" fmla="+- 0 12724 11711"/>
              <a:gd name="T105" fmla="*/ T104 w 1298"/>
              <a:gd name="T106" fmla="+- 0 12339 11761"/>
              <a:gd name="T107" fmla="*/ 12339 h 1160"/>
              <a:gd name="T108" fmla="+- 0 12801 11711"/>
              <a:gd name="T109" fmla="*/ T108 w 1298"/>
              <a:gd name="T110" fmla="+- 0 12067 11761"/>
              <a:gd name="T111" fmla="*/ 12067 h 1160"/>
              <a:gd name="T112" fmla="+- 0 12864 11711"/>
              <a:gd name="T113" fmla="*/ T112 w 1298"/>
              <a:gd name="T114" fmla="+- 0 11992 11761"/>
              <a:gd name="T115" fmla="*/ 11992 h 1160"/>
              <a:gd name="T116" fmla="+- 0 12918 11711"/>
              <a:gd name="T117" fmla="*/ T116 w 1298"/>
              <a:gd name="T118" fmla="+- 0 12082 11761"/>
              <a:gd name="T119" fmla="*/ 12082 h 1160"/>
              <a:gd name="T120" fmla="+- 0 12953 11711"/>
              <a:gd name="T121" fmla="*/ T120 w 1298"/>
              <a:gd name="T122" fmla="+- 0 12306 11761"/>
              <a:gd name="T123" fmla="*/ 12306 h 1160"/>
              <a:gd name="T124" fmla="+- 0 12976 11711"/>
              <a:gd name="T125" fmla="*/ T124 w 1298"/>
              <a:gd name="T126" fmla="+- 0 12549 11761"/>
              <a:gd name="T127" fmla="*/ 12549 h 1160"/>
              <a:gd name="T128" fmla="+- 0 13008 11711"/>
              <a:gd name="T129" fmla="*/ T128 w 1298"/>
              <a:gd name="T130" fmla="+- 0 12677 11761"/>
              <a:gd name="T131" fmla="*/ 12677 h 11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298" h="1160" extrusionOk="0">
                <a:moveTo>
                  <a:pt x="325" y="6"/>
                </a:moveTo>
                <a:cubicBezTo>
                  <a:pt x="295" y="5"/>
                  <a:pt x="284" y="1"/>
                  <a:pt x="252" y="13"/>
                </a:cubicBezTo>
                <a:cubicBezTo>
                  <a:pt x="219" y="25"/>
                  <a:pt x="182" y="45"/>
                  <a:pt x="153" y="65"/>
                </a:cubicBezTo>
                <a:cubicBezTo>
                  <a:pt x="122" y="86"/>
                  <a:pt x="88" y="113"/>
                  <a:pt x="67" y="144"/>
                </a:cubicBezTo>
                <a:cubicBezTo>
                  <a:pt x="43" y="180"/>
                  <a:pt x="26" y="221"/>
                  <a:pt x="22" y="264"/>
                </a:cubicBezTo>
                <a:cubicBezTo>
                  <a:pt x="17" y="313"/>
                  <a:pt x="24" y="362"/>
                  <a:pt x="45" y="406"/>
                </a:cubicBezTo>
                <a:cubicBezTo>
                  <a:pt x="103" y="526"/>
                  <a:pt x="229" y="579"/>
                  <a:pt x="334" y="648"/>
                </a:cubicBezTo>
                <a:cubicBezTo>
                  <a:pt x="387" y="683"/>
                  <a:pt x="445" y="722"/>
                  <a:pt x="478" y="779"/>
                </a:cubicBezTo>
                <a:cubicBezTo>
                  <a:pt x="510" y="835"/>
                  <a:pt x="498" y="892"/>
                  <a:pt x="466" y="944"/>
                </a:cubicBezTo>
                <a:cubicBezTo>
                  <a:pt x="429" y="1005"/>
                  <a:pt x="367" y="1054"/>
                  <a:pt x="307" y="1090"/>
                </a:cubicBezTo>
                <a:cubicBezTo>
                  <a:pt x="241" y="1129"/>
                  <a:pt x="121" y="1187"/>
                  <a:pt x="41" y="1152"/>
                </a:cubicBezTo>
                <a:cubicBezTo>
                  <a:pt x="18" y="1142"/>
                  <a:pt x="3" y="1122"/>
                  <a:pt x="0" y="1097"/>
                </a:cubicBezTo>
                <a:cubicBezTo>
                  <a:pt x="0" y="1079"/>
                  <a:pt x="0" y="1073"/>
                  <a:pt x="6" y="1062"/>
                </a:cubicBezTo>
              </a:path>
              <a:path w="1298" h="1160" extrusionOk="0">
                <a:moveTo>
                  <a:pt x="798" y="167"/>
                </a:moveTo>
                <a:cubicBezTo>
                  <a:pt x="790" y="132"/>
                  <a:pt x="781" y="97"/>
                  <a:pt x="771" y="63"/>
                </a:cubicBezTo>
                <a:cubicBezTo>
                  <a:pt x="752" y="86"/>
                  <a:pt x="739" y="90"/>
                  <a:pt x="729" y="131"/>
                </a:cubicBezTo>
                <a:cubicBezTo>
                  <a:pt x="713" y="194"/>
                  <a:pt x="710" y="259"/>
                  <a:pt x="709" y="323"/>
                </a:cubicBezTo>
                <a:cubicBezTo>
                  <a:pt x="708" y="417"/>
                  <a:pt x="713" y="510"/>
                  <a:pt x="716" y="604"/>
                </a:cubicBezTo>
                <a:cubicBezTo>
                  <a:pt x="719" y="729"/>
                  <a:pt x="726" y="854"/>
                  <a:pt x="737" y="978"/>
                </a:cubicBezTo>
                <a:cubicBezTo>
                  <a:pt x="737" y="984"/>
                  <a:pt x="738" y="989"/>
                  <a:pt x="738" y="995"/>
                </a:cubicBezTo>
                <a:cubicBezTo>
                  <a:pt x="744" y="942"/>
                  <a:pt x="749" y="890"/>
                  <a:pt x="751" y="836"/>
                </a:cubicBezTo>
                <a:cubicBezTo>
                  <a:pt x="754" y="733"/>
                  <a:pt x="760" y="629"/>
                  <a:pt x="763" y="526"/>
                </a:cubicBezTo>
                <a:cubicBezTo>
                  <a:pt x="766" y="394"/>
                  <a:pt x="767" y="263"/>
                  <a:pt x="771" y="131"/>
                </a:cubicBezTo>
                <a:cubicBezTo>
                  <a:pt x="796" y="215"/>
                  <a:pt x="813" y="300"/>
                  <a:pt x="835" y="385"/>
                </a:cubicBezTo>
                <a:cubicBezTo>
                  <a:pt x="856" y="467"/>
                  <a:pt x="875" y="605"/>
                  <a:pt x="944" y="664"/>
                </a:cubicBezTo>
                <a:cubicBezTo>
                  <a:pt x="949" y="666"/>
                  <a:pt x="953" y="668"/>
                  <a:pt x="958" y="670"/>
                </a:cubicBezTo>
                <a:cubicBezTo>
                  <a:pt x="986" y="640"/>
                  <a:pt x="1000" y="621"/>
                  <a:pt x="1013" y="578"/>
                </a:cubicBezTo>
                <a:cubicBezTo>
                  <a:pt x="1041" y="488"/>
                  <a:pt x="1054" y="394"/>
                  <a:pt x="1090" y="306"/>
                </a:cubicBezTo>
                <a:cubicBezTo>
                  <a:pt x="1107" y="265"/>
                  <a:pt x="1122" y="254"/>
                  <a:pt x="1153" y="231"/>
                </a:cubicBezTo>
                <a:cubicBezTo>
                  <a:pt x="1184" y="261"/>
                  <a:pt x="1194" y="275"/>
                  <a:pt x="1207" y="321"/>
                </a:cubicBezTo>
                <a:cubicBezTo>
                  <a:pt x="1228" y="394"/>
                  <a:pt x="1234" y="470"/>
                  <a:pt x="1242" y="545"/>
                </a:cubicBezTo>
                <a:cubicBezTo>
                  <a:pt x="1250" y="626"/>
                  <a:pt x="1257" y="707"/>
                  <a:pt x="1265" y="788"/>
                </a:cubicBezTo>
                <a:cubicBezTo>
                  <a:pt x="1270" y="837"/>
                  <a:pt x="1280" y="873"/>
                  <a:pt x="1297" y="91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063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89775" y="3803650"/>
            <a:ext cx="527050" cy="644525"/>
          </a:xfrm>
          <a:custGeom>
            <a:avLst/>
            <a:gdLst>
              <a:gd name="T0" fmla="+- 0 20226 19693"/>
              <a:gd name="T1" fmla="*/ T0 w 1467"/>
              <a:gd name="T2" fmla="+- 0 10577 10566"/>
              <a:gd name="T3" fmla="*/ 10577 h 1792"/>
              <a:gd name="T4" fmla="+- 0 20162 19693"/>
              <a:gd name="T5" fmla="*/ T4 w 1467"/>
              <a:gd name="T6" fmla="+- 0 10599 10566"/>
              <a:gd name="T7" fmla="*/ 10599 h 1792"/>
              <a:gd name="T8" fmla="+- 0 20085 19693"/>
              <a:gd name="T9" fmla="*/ T8 w 1467"/>
              <a:gd name="T10" fmla="+- 0 10612 10566"/>
              <a:gd name="T11" fmla="*/ 10612 h 1792"/>
              <a:gd name="T12" fmla="+- 0 19965 19693"/>
              <a:gd name="T13" fmla="*/ T12 w 1467"/>
              <a:gd name="T14" fmla="+- 0 10648 10566"/>
              <a:gd name="T15" fmla="*/ 10648 h 1792"/>
              <a:gd name="T16" fmla="+- 0 19768 19693"/>
              <a:gd name="T17" fmla="*/ T16 w 1467"/>
              <a:gd name="T18" fmla="+- 0 10956 10566"/>
              <a:gd name="T19" fmla="*/ 10956 h 1792"/>
              <a:gd name="T20" fmla="+- 0 19786 19693"/>
              <a:gd name="T21" fmla="*/ T20 w 1467"/>
              <a:gd name="T22" fmla="+- 0 11362 10566"/>
              <a:gd name="T23" fmla="*/ 11362 h 1792"/>
              <a:gd name="T24" fmla="+- 0 19922 19693"/>
              <a:gd name="T25" fmla="*/ T24 w 1467"/>
              <a:gd name="T26" fmla="+- 0 11550 10566"/>
              <a:gd name="T27" fmla="*/ 11550 h 1792"/>
              <a:gd name="T28" fmla="+- 0 20237 19693"/>
              <a:gd name="T29" fmla="*/ T28 w 1467"/>
              <a:gd name="T30" fmla="+- 0 11813 10566"/>
              <a:gd name="T31" fmla="*/ 11813 h 1792"/>
              <a:gd name="T32" fmla="+- 0 20204 19693"/>
              <a:gd name="T33" fmla="*/ T32 w 1467"/>
              <a:gd name="T34" fmla="+- 0 12031 10566"/>
              <a:gd name="T35" fmla="*/ 12031 h 1792"/>
              <a:gd name="T36" fmla="+- 0 19835 19693"/>
              <a:gd name="T37" fmla="*/ T36 w 1467"/>
              <a:gd name="T38" fmla="+- 0 12355 10566"/>
              <a:gd name="T39" fmla="*/ 12355 h 1792"/>
              <a:gd name="T40" fmla="+- 0 19693 19693"/>
              <a:gd name="T41" fmla="*/ T40 w 1467"/>
              <a:gd name="T42" fmla="+- 0 12257 10566"/>
              <a:gd name="T43" fmla="*/ 12257 h 1792"/>
              <a:gd name="T44" fmla="+- 0 19725 19693"/>
              <a:gd name="T45" fmla="*/ T44 w 1467"/>
              <a:gd name="T46" fmla="+- 0 12116 10566"/>
              <a:gd name="T47" fmla="*/ 12116 h 1792"/>
              <a:gd name="T48" fmla="+- 0 19768 19693"/>
              <a:gd name="T49" fmla="*/ T48 w 1467"/>
              <a:gd name="T50" fmla="+- 0 12047 10566"/>
              <a:gd name="T51" fmla="*/ 12047 h 1792"/>
              <a:gd name="T52" fmla="+- 0 20713 19693"/>
              <a:gd name="T53" fmla="*/ T52 w 1467"/>
              <a:gd name="T54" fmla="+- 0 11008 10566"/>
              <a:gd name="T55" fmla="*/ 11008 h 1792"/>
              <a:gd name="T56" fmla="+- 0 20684 19693"/>
              <a:gd name="T57" fmla="*/ T56 w 1467"/>
              <a:gd name="T58" fmla="+- 0 10803 10566"/>
              <a:gd name="T59" fmla="*/ 10803 h 1792"/>
              <a:gd name="T60" fmla="+- 0 20663 19693"/>
              <a:gd name="T61" fmla="*/ T60 w 1467"/>
              <a:gd name="T62" fmla="+- 0 10733 10566"/>
              <a:gd name="T63" fmla="*/ 10733 h 1792"/>
              <a:gd name="T64" fmla="+- 0 20666 19693"/>
              <a:gd name="T65" fmla="*/ T64 w 1467"/>
              <a:gd name="T66" fmla="+- 0 10857 10566"/>
              <a:gd name="T67" fmla="*/ 10857 h 1792"/>
              <a:gd name="T68" fmla="+- 0 20721 19693"/>
              <a:gd name="T69" fmla="*/ T68 w 1467"/>
              <a:gd name="T70" fmla="+- 0 11604 10566"/>
              <a:gd name="T71" fmla="*/ 11604 h 1792"/>
              <a:gd name="T72" fmla="+- 0 20688 19693"/>
              <a:gd name="T73" fmla="*/ T72 w 1467"/>
              <a:gd name="T74" fmla="+- 0 11924 10566"/>
              <a:gd name="T75" fmla="*/ 11924 h 1792"/>
              <a:gd name="T76" fmla="+- 0 20668 19693"/>
              <a:gd name="T77" fmla="*/ T76 w 1467"/>
              <a:gd name="T78" fmla="+- 0 11918 10566"/>
              <a:gd name="T79" fmla="*/ 11918 h 1792"/>
              <a:gd name="T80" fmla="+- 0 20634 19693"/>
              <a:gd name="T81" fmla="*/ T80 w 1467"/>
              <a:gd name="T82" fmla="+- 0 11722 10566"/>
              <a:gd name="T83" fmla="*/ 11722 h 1792"/>
              <a:gd name="T84" fmla="+- 0 20606 19693"/>
              <a:gd name="T85" fmla="*/ T84 w 1467"/>
              <a:gd name="T86" fmla="+- 0 11294 10566"/>
              <a:gd name="T87" fmla="*/ 11294 h 1792"/>
              <a:gd name="T88" fmla="+- 0 20611 19693"/>
              <a:gd name="T89" fmla="*/ T88 w 1467"/>
              <a:gd name="T90" fmla="+- 0 10589 10566"/>
              <a:gd name="T91" fmla="*/ 10589 h 1792"/>
              <a:gd name="T92" fmla="+- 0 20624 19693"/>
              <a:gd name="T93" fmla="*/ T92 w 1467"/>
              <a:gd name="T94" fmla="+- 0 10566 10566"/>
              <a:gd name="T95" fmla="*/ 10566 h 1792"/>
              <a:gd name="T96" fmla="+- 0 20709 19693"/>
              <a:gd name="T97" fmla="*/ T96 w 1467"/>
              <a:gd name="T98" fmla="+- 0 10735 10566"/>
              <a:gd name="T99" fmla="*/ 10735 h 1792"/>
              <a:gd name="T100" fmla="+- 0 20916 19693"/>
              <a:gd name="T101" fmla="*/ T100 w 1467"/>
              <a:gd name="T102" fmla="+- 0 11383 10566"/>
              <a:gd name="T103" fmla="*/ 11383 h 1792"/>
              <a:gd name="T104" fmla="+- 0 20960 19693"/>
              <a:gd name="T105" fmla="*/ T104 w 1467"/>
              <a:gd name="T106" fmla="+- 0 11302 10566"/>
              <a:gd name="T107" fmla="*/ 11302 h 1792"/>
              <a:gd name="T108" fmla="+- 0 21013 19693"/>
              <a:gd name="T109" fmla="*/ T108 w 1467"/>
              <a:gd name="T110" fmla="+- 0 10994 10566"/>
              <a:gd name="T111" fmla="*/ 10994 h 1792"/>
              <a:gd name="T112" fmla="+- 0 21052 19693"/>
              <a:gd name="T113" fmla="*/ T112 w 1467"/>
              <a:gd name="T114" fmla="+- 0 10849 10566"/>
              <a:gd name="T115" fmla="*/ 10849 h 1792"/>
              <a:gd name="T116" fmla="+- 0 21102 19693"/>
              <a:gd name="T117" fmla="*/ T116 w 1467"/>
              <a:gd name="T118" fmla="+- 0 11004 10566"/>
              <a:gd name="T119" fmla="*/ 11004 h 1792"/>
              <a:gd name="T120" fmla="+- 0 21145 19693"/>
              <a:gd name="T121" fmla="*/ T120 w 1467"/>
              <a:gd name="T122" fmla="+- 0 11400 10566"/>
              <a:gd name="T123" fmla="*/ 11400 h 1792"/>
              <a:gd name="T124" fmla="+- 0 21159 19693"/>
              <a:gd name="T125" fmla="*/ T124 w 1467"/>
              <a:gd name="T126" fmla="+- 0 11772 10566"/>
              <a:gd name="T127" fmla="*/ 11772 h 1792"/>
              <a:gd name="T128" fmla="+- 0 21151 19693"/>
              <a:gd name="T129" fmla="*/ T128 w 1467"/>
              <a:gd name="T130" fmla="+- 0 11895 10566"/>
              <a:gd name="T131" fmla="*/ 11895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467" h="1792" extrusionOk="0">
                <a:moveTo>
                  <a:pt x="533" y="11"/>
                </a:moveTo>
                <a:cubicBezTo>
                  <a:pt x="510" y="20"/>
                  <a:pt x="491" y="28"/>
                  <a:pt x="469" y="33"/>
                </a:cubicBezTo>
                <a:cubicBezTo>
                  <a:pt x="444" y="39"/>
                  <a:pt x="418" y="41"/>
                  <a:pt x="392" y="46"/>
                </a:cubicBezTo>
                <a:cubicBezTo>
                  <a:pt x="351" y="54"/>
                  <a:pt x="311" y="67"/>
                  <a:pt x="272" y="82"/>
                </a:cubicBezTo>
                <a:cubicBezTo>
                  <a:pt x="145" y="132"/>
                  <a:pt x="98" y="266"/>
                  <a:pt x="75" y="390"/>
                </a:cubicBezTo>
                <a:cubicBezTo>
                  <a:pt x="51" y="521"/>
                  <a:pt x="46" y="670"/>
                  <a:pt x="93" y="796"/>
                </a:cubicBezTo>
                <a:cubicBezTo>
                  <a:pt x="122" y="873"/>
                  <a:pt x="168" y="930"/>
                  <a:pt x="229" y="984"/>
                </a:cubicBezTo>
                <a:cubicBezTo>
                  <a:pt x="326" y="1070"/>
                  <a:pt x="486" y="1123"/>
                  <a:pt x="544" y="1247"/>
                </a:cubicBezTo>
                <a:cubicBezTo>
                  <a:pt x="579" y="1322"/>
                  <a:pt x="549" y="1398"/>
                  <a:pt x="511" y="1465"/>
                </a:cubicBezTo>
                <a:cubicBezTo>
                  <a:pt x="437" y="1596"/>
                  <a:pt x="297" y="1758"/>
                  <a:pt x="142" y="1789"/>
                </a:cubicBezTo>
                <a:cubicBezTo>
                  <a:pt x="69" y="1803"/>
                  <a:pt x="11" y="1763"/>
                  <a:pt x="0" y="1691"/>
                </a:cubicBezTo>
                <a:cubicBezTo>
                  <a:pt x="-8" y="1643"/>
                  <a:pt x="12" y="1592"/>
                  <a:pt x="32" y="1550"/>
                </a:cubicBezTo>
                <a:cubicBezTo>
                  <a:pt x="52" y="1515"/>
                  <a:pt x="59" y="1503"/>
                  <a:pt x="75" y="1481"/>
                </a:cubicBezTo>
              </a:path>
              <a:path w="1467" h="1792" extrusionOk="0">
                <a:moveTo>
                  <a:pt x="1020" y="442"/>
                </a:moveTo>
                <a:cubicBezTo>
                  <a:pt x="1012" y="373"/>
                  <a:pt x="1006" y="304"/>
                  <a:pt x="991" y="237"/>
                </a:cubicBezTo>
                <a:cubicBezTo>
                  <a:pt x="986" y="212"/>
                  <a:pt x="977" y="191"/>
                  <a:pt x="970" y="167"/>
                </a:cubicBezTo>
                <a:cubicBezTo>
                  <a:pt x="968" y="208"/>
                  <a:pt x="969" y="248"/>
                  <a:pt x="973" y="291"/>
                </a:cubicBezTo>
                <a:cubicBezTo>
                  <a:pt x="996" y="540"/>
                  <a:pt x="1024" y="788"/>
                  <a:pt x="1028" y="1038"/>
                </a:cubicBezTo>
                <a:cubicBezTo>
                  <a:pt x="1029" y="1112"/>
                  <a:pt x="1050" y="1294"/>
                  <a:pt x="995" y="1358"/>
                </a:cubicBezTo>
                <a:cubicBezTo>
                  <a:pt x="984" y="1363"/>
                  <a:pt x="980" y="1363"/>
                  <a:pt x="975" y="1352"/>
                </a:cubicBezTo>
                <a:cubicBezTo>
                  <a:pt x="959" y="1287"/>
                  <a:pt x="948" y="1224"/>
                  <a:pt x="941" y="1156"/>
                </a:cubicBezTo>
                <a:cubicBezTo>
                  <a:pt x="926" y="1014"/>
                  <a:pt x="920" y="871"/>
                  <a:pt x="913" y="728"/>
                </a:cubicBezTo>
                <a:cubicBezTo>
                  <a:pt x="902" y="512"/>
                  <a:pt x="857" y="234"/>
                  <a:pt x="918" y="23"/>
                </a:cubicBezTo>
                <a:cubicBezTo>
                  <a:pt x="922" y="15"/>
                  <a:pt x="927" y="8"/>
                  <a:pt x="931" y="0"/>
                </a:cubicBezTo>
                <a:cubicBezTo>
                  <a:pt x="970" y="52"/>
                  <a:pt x="993" y="101"/>
                  <a:pt x="1016" y="169"/>
                </a:cubicBezTo>
                <a:cubicBezTo>
                  <a:pt x="1089" y="383"/>
                  <a:pt x="1127" y="613"/>
                  <a:pt x="1223" y="817"/>
                </a:cubicBezTo>
                <a:cubicBezTo>
                  <a:pt x="1249" y="795"/>
                  <a:pt x="1256" y="781"/>
                  <a:pt x="1267" y="736"/>
                </a:cubicBezTo>
                <a:cubicBezTo>
                  <a:pt x="1292" y="635"/>
                  <a:pt x="1304" y="530"/>
                  <a:pt x="1320" y="428"/>
                </a:cubicBezTo>
                <a:cubicBezTo>
                  <a:pt x="1328" y="375"/>
                  <a:pt x="1340" y="330"/>
                  <a:pt x="1359" y="283"/>
                </a:cubicBezTo>
                <a:cubicBezTo>
                  <a:pt x="1386" y="332"/>
                  <a:pt x="1398" y="377"/>
                  <a:pt x="1409" y="438"/>
                </a:cubicBezTo>
                <a:cubicBezTo>
                  <a:pt x="1432" y="569"/>
                  <a:pt x="1443" y="701"/>
                  <a:pt x="1452" y="834"/>
                </a:cubicBezTo>
                <a:cubicBezTo>
                  <a:pt x="1460" y="957"/>
                  <a:pt x="1469" y="1083"/>
                  <a:pt x="1466" y="1206"/>
                </a:cubicBezTo>
                <a:cubicBezTo>
                  <a:pt x="1462" y="1269"/>
                  <a:pt x="1461" y="1288"/>
                  <a:pt x="1458" y="13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Line 2"/>
          <p:cNvSpPr>
            <a:spLocks noChangeShapeType="1"/>
          </p:cNvSpPr>
          <p:nvPr/>
        </p:nvSpPr>
        <p:spPr bwMode="auto">
          <a:xfrm>
            <a:off x="1939925" y="5627688"/>
            <a:ext cx="1036638" cy="158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1661955" name="Line 3"/>
          <p:cNvSpPr>
            <a:spLocks noChangeShapeType="1"/>
          </p:cNvSpPr>
          <p:nvPr/>
        </p:nvSpPr>
        <p:spPr bwMode="auto">
          <a:xfrm rot="21548244" flipV="1">
            <a:off x="3365500" y="3209925"/>
            <a:ext cx="1143000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1956" name="Line 4"/>
          <p:cNvSpPr>
            <a:spLocks noChangeShapeType="1"/>
          </p:cNvSpPr>
          <p:nvPr/>
        </p:nvSpPr>
        <p:spPr bwMode="auto">
          <a:xfrm>
            <a:off x="3975100" y="3363913"/>
            <a:ext cx="1588" cy="823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1957" name="Line 5"/>
          <p:cNvSpPr>
            <a:spLocks noChangeShapeType="1"/>
          </p:cNvSpPr>
          <p:nvPr/>
        </p:nvSpPr>
        <p:spPr bwMode="auto">
          <a:xfrm>
            <a:off x="3352800" y="3973513"/>
            <a:ext cx="96043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58" name="Line 6"/>
          <p:cNvSpPr>
            <a:spLocks noChangeShapeType="1"/>
          </p:cNvSpPr>
          <p:nvPr/>
        </p:nvSpPr>
        <p:spPr bwMode="auto">
          <a:xfrm flipH="1">
            <a:off x="3365500" y="4227513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61959" name="Group 7"/>
          <p:cNvGrpSpPr>
            <a:grpSpLocks/>
          </p:cNvGrpSpPr>
          <p:nvPr/>
        </p:nvGrpSpPr>
        <p:grpSpPr bwMode="auto">
          <a:xfrm>
            <a:off x="3313113" y="3032125"/>
            <a:ext cx="479425" cy="401638"/>
            <a:chOff x="1440" y="919"/>
            <a:chExt cx="336" cy="281"/>
          </a:xfrm>
        </p:grpSpPr>
        <p:sp>
          <p:nvSpPr>
            <p:cNvPr id="1661960" name="Rectangle 8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1961" name="Text Box 9"/>
            <p:cNvSpPr txBox="1">
              <a:spLocks noChangeArrowheads="1"/>
            </p:cNvSpPr>
            <p:nvPr/>
          </p:nvSpPr>
          <p:spPr bwMode="auto">
            <a:xfrm>
              <a:off x="1526" y="919"/>
              <a:ext cx="228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61962" name="AutoShape 10"/>
          <p:cNvSpPr>
            <a:spLocks noChangeArrowheads="1"/>
          </p:cNvSpPr>
          <p:nvPr/>
        </p:nvSpPr>
        <p:spPr bwMode="auto">
          <a:xfrm rot="5214911">
            <a:off x="2656682" y="2269331"/>
            <a:ext cx="284162" cy="1190625"/>
          </a:xfrm>
          <a:prstGeom prst="curvedRightArrow">
            <a:avLst>
              <a:gd name="adj1" fmla="val 83799"/>
              <a:gd name="adj2" fmla="val 167598"/>
              <a:gd name="adj3" fmla="val 33333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10196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63" name="Rectangle 11"/>
          <p:cNvSpPr>
            <a:spLocks noChangeArrowheads="1"/>
          </p:cNvSpPr>
          <p:nvPr/>
        </p:nvSpPr>
        <p:spPr bwMode="auto">
          <a:xfrm>
            <a:off x="4902200" y="3289300"/>
            <a:ext cx="1028700" cy="892175"/>
          </a:xfrm>
          <a:prstGeom prst="rect">
            <a:avLst/>
          </a:prstGeom>
          <a:solidFill>
            <a:srgbClr val="80808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64" name="Rectangle 12"/>
          <p:cNvSpPr>
            <a:spLocks noChangeArrowheads="1"/>
          </p:cNvSpPr>
          <p:nvPr/>
        </p:nvSpPr>
        <p:spPr bwMode="auto">
          <a:xfrm>
            <a:off x="5956300" y="3289300"/>
            <a:ext cx="1028700" cy="892175"/>
          </a:xfrm>
          <a:prstGeom prst="rect">
            <a:avLst/>
          </a:prstGeom>
          <a:solidFill>
            <a:srgbClr val="80808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65" name="Text Box 13"/>
          <p:cNvSpPr txBox="1">
            <a:spLocks noChangeArrowheads="1"/>
          </p:cNvSpPr>
          <p:nvPr/>
        </p:nvSpPr>
        <p:spPr bwMode="auto">
          <a:xfrm>
            <a:off x="6918325" y="46259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1661966" name="Text Box 14"/>
          <p:cNvSpPr txBox="1">
            <a:spLocks noChangeArrowheads="1"/>
          </p:cNvSpPr>
          <p:nvPr/>
        </p:nvSpPr>
        <p:spPr bwMode="auto">
          <a:xfrm>
            <a:off x="4740275" y="1082675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/>
              <a:t>Αποθήκευση</a:t>
            </a:r>
            <a:endParaRPr lang="en-US" sz="2000" b="1"/>
          </a:p>
        </p:txBody>
      </p:sp>
      <p:grpSp>
        <p:nvGrpSpPr>
          <p:cNvPr id="1661967" name="Group 15"/>
          <p:cNvGrpSpPr>
            <a:grpSpLocks/>
          </p:cNvGrpSpPr>
          <p:nvPr/>
        </p:nvGrpSpPr>
        <p:grpSpPr bwMode="auto">
          <a:xfrm>
            <a:off x="1979613" y="3479800"/>
            <a:ext cx="946150" cy="809625"/>
            <a:chOff x="927" y="2192"/>
            <a:chExt cx="662" cy="566"/>
          </a:xfrm>
        </p:grpSpPr>
        <p:sp>
          <p:nvSpPr>
            <p:cNvPr id="1661968" name="AutoShape 16"/>
            <p:cNvSpPr>
              <a:spLocks noChangeArrowheads="1"/>
            </p:cNvSpPr>
            <p:nvPr/>
          </p:nvSpPr>
          <p:spPr bwMode="auto">
            <a:xfrm>
              <a:off x="927" y="2308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69" name="AutoShape 17"/>
            <p:cNvSpPr>
              <a:spLocks noChangeArrowheads="1"/>
            </p:cNvSpPr>
            <p:nvPr/>
          </p:nvSpPr>
          <p:spPr bwMode="auto">
            <a:xfrm>
              <a:off x="1425" y="2311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70" name="AutoShape 18"/>
            <p:cNvSpPr>
              <a:spLocks noChangeArrowheads="1"/>
            </p:cNvSpPr>
            <p:nvPr/>
          </p:nvSpPr>
          <p:spPr bwMode="auto">
            <a:xfrm>
              <a:off x="1516" y="2193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71" name="AutoShape 19"/>
            <p:cNvSpPr>
              <a:spLocks noChangeArrowheads="1"/>
            </p:cNvSpPr>
            <p:nvPr/>
          </p:nvSpPr>
          <p:spPr bwMode="auto">
            <a:xfrm>
              <a:off x="1017" y="2192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72" name="Rectangle 20"/>
            <p:cNvSpPr>
              <a:spLocks noChangeArrowheads="1"/>
            </p:cNvSpPr>
            <p:nvPr/>
          </p:nvSpPr>
          <p:spPr bwMode="auto">
            <a:xfrm>
              <a:off x="927" y="2265"/>
              <a:ext cx="576" cy="91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16078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l-GR" sz="1200" b="1"/>
                <a:t>Συναρμογή</a:t>
              </a:r>
              <a:endParaRPr lang="en-US" sz="1200" b="1"/>
            </a:p>
          </p:txBody>
        </p:sp>
      </p:grpSp>
      <p:grpSp>
        <p:nvGrpSpPr>
          <p:cNvPr id="1661973" name="Group 21"/>
          <p:cNvGrpSpPr>
            <a:grpSpLocks/>
          </p:cNvGrpSpPr>
          <p:nvPr/>
        </p:nvGrpSpPr>
        <p:grpSpPr bwMode="auto">
          <a:xfrm>
            <a:off x="3822700" y="2914650"/>
            <a:ext cx="479425" cy="396875"/>
            <a:chOff x="1776" y="1804"/>
            <a:chExt cx="336" cy="278"/>
          </a:xfrm>
        </p:grpSpPr>
        <p:sp>
          <p:nvSpPr>
            <p:cNvPr id="1661974" name="Rectangle 22"/>
            <p:cNvSpPr>
              <a:spLocks noChangeArrowheads="1"/>
            </p:cNvSpPr>
            <p:nvPr/>
          </p:nvSpPr>
          <p:spPr bwMode="auto">
            <a:xfrm rot="-934016">
              <a:off x="1776" y="1823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1975" name="Text Box 23"/>
            <p:cNvSpPr txBox="1">
              <a:spLocks noChangeArrowheads="1"/>
            </p:cNvSpPr>
            <p:nvPr/>
          </p:nvSpPr>
          <p:spPr bwMode="auto">
            <a:xfrm>
              <a:off x="1846" y="1804"/>
              <a:ext cx="228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61976" name="Text Box 24"/>
          <p:cNvSpPr txBox="1">
            <a:spLocks noChangeArrowheads="1"/>
          </p:cNvSpPr>
          <p:nvPr/>
        </p:nvSpPr>
        <p:spPr bwMode="auto">
          <a:xfrm>
            <a:off x="2387600" y="2505075"/>
            <a:ext cx="498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 b="1"/>
              <a:t>έλξη</a:t>
            </a:r>
            <a:endParaRPr lang="en-US" sz="1200" b="1"/>
          </a:p>
        </p:txBody>
      </p:sp>
      <p:sp>
        <p:nvSpPr>
          <p:cNvPr id="1661977" name="Line 25"/>
          <p:cNvSpPr>
            <a:spLocks noChangeShapeType="1"/>
          </p:cNvSpPr>
          <p:nvPr/>
        </p:nvSpPr>
        <p:spPr bwMode="auto">
          <a:xfrm>
            <a:off x="4714875" y="1028700"/>
            <a:ext cx="0" cy="5829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61978" name="Rectangle 26"/>
          <p:cNvSpPr>
            <a:spLocks noChangeArrowheads="1"/>
          </p:cNvSpPr>
          <p:nvPr/>
        </p:nvSpPr>
        <p:spPr bwMode="auto">
          <a:xfrm>
            <a:off x="7777163" y="2087563"/>
            <a:ext cx="1235075" cy="40322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79" name="Line 27"/>
          <p:cNvSpPr>
            <a:spLocks noChangeShapeType="1"/>
          </p:cNvSpPr>
          <p:nvPr/>
        </p:nvSpPr>
        <p:spPr bwMode="auto">
          <a:xfrm>
            <a:off x="7062788" y="1016000"/>
            <a:ext cx="0" cy="584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61980" name="Rectangle 28"/>
          <p:cNvSpPr>
            <a:spLocks noChangeArrowheads="1"/>
          </p:cNvSpPr>
          <p:nvPr/>
        </p:nvSpPr>
        <p:spPr bwMode="auto">
          <a:xfrm>
            <a:off x="7775575" y="2074863"/>
            <a:ext cx="1235075" cy="1006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81" name="Text Box 29"/>
          <p:cNvSpPr txBox="1">
            <a:spLocks noChangeArrowheads="1"/>
          </p:cNvSpPr>
          <p:nvPr/>
        </p:nvSpPr>
        <p:spPr bwMode="auto">
          <a:xfrm>
            <a:off x="1528763" y="1069975"/>
            <a:ext cx="270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 dirty="0"/>
              <a:t>Γραμμή συναρμογής</a:t>
            </a:r>
            <a:endParaRPr lang="en-US" sz="2000" b="1" dirty="0"/>
          </a:p>
        </p:txBody>
      </p:sp>
      <p:sp>
        <p:nvSpPr>
          <p:cNvPr id="1661982" name="Text Box 30"/>
          <p:cNvSpPr txBox="1">
            <a:spLocks noChangeArrowheads="1"/>
          </p:cNvSpPr>
          <p:nvPr/>
        </p:nvSpPr>
        <p:spPr bwMode="auto">
          <a:xfrm>
            <a:off x="7562850" y="109537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/>
              <a:t>Απόθεμα</a:t>
            </a:r>
            <a:endParaRPr lang="en-US" sz="2000" b="1"/>
          </a:p>
        </p:txBody>
      </p:sp>
      <p:sp>
        <p:nvSpPr>
          <p:cNvPr id="1661983" name="AutoShape 31"/>
          <p:cNvSpPr>
            <a:spLocks noChangeArrowheads="1"/>
          </p:cNvSpPr>
          <p:nvPr/>
        </p:nvSpPr>
        <p:spPr bwMode="auto">
          <a:xfrm rot="-5400000">
            <a:off x="5553076" y="3894137"/>
            <a:ext cx="4318000" cy="130175"/>
          </a:xfrm>
          <a:prstGeom prst="homePlate">
            <a:avLst>
              <a:gd name="adj" fmla="val 182285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61984" name="Group 32"/>
          <p:cNvGrpSpPr>
            <a:grpSpLocks/>
          </p:cNvGrpSpPr>
          <p:nvPr/>
        </p:nvGrpSpPr>
        <p:grpSpPr bwMode="auto">
          <a:xfrm>
            <a:off x="7135813" y="2073275"/>
            <a:ext cx="504825" cy="0"/>
            <a:chOff x="4422" y="1162"/>
            <a:chExt cx="318" cy="0"/>
          </a:xfrm>
        </p:grpSpPr>
        <p:sp>
          <p:nvSpPr>
            <p:cNvPr id="1661985" name="Line 33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86" name="Line 34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61987" name="Group 35"/>
          <p:cNvGrpSpPr>
            <a:grpSpLocks/>
          </p:cNvGrpSpPr>
          <p:nvPr/>
        </p:nvGrpSpPr>
        <p:grpSpPr bwMode="auto">
          <a:xfrm>
            <a:off x="7138988" y="3989388"/>
            <a:ext cx="504825" cy="0"/>
            <a:chOff x="4422" y="1162"/>
            <a:chExt cx="318" cy="0"/>
          </a:xfrm>
        </p:grpSpPr>
        <p:sp>
          <p:nvSpPr>
            <p:cNvPr id="1661988" name="Line 36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89" name="Line 37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61990" name="Group 38"/>
          <p:cNvGrpSpPr>
            <a:grpSpLocks/>
          </p:cNvGrpSpPr>
          <p:nvPr/>
        </p:nvGrpSpPr>
        <p:grpSpPr bwMode="auto">
          <a:xfrm>
            <a:off x="7142163" y="3122613"/>
            <a:ext cx="504825" cy="0"/>
            <a:chOff x="4422" y="1162"/>
            <a:chExt cx="318" cy="0"/>
          </a:xfrm>
        </p:grpSpPr>
        <p:sp>
          <p:nvSpPr>
            <p:cNvPr id="1661991" name="Line 39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92" name="Line 40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61993" name="Group 41"/>
          <p:cNvGrpSpPr>
            <a:grpSpLocks/>
          </p:cNvGrpSpPr>
          <p:nvPr/>
        </p:nvGrpSpPr>
        <p:grpSpPr bwMode="auto">
          <a:xfrm>
            <a:off x="7145338" y="4953000"/>
            <a:ext cx="504825" cy="0"/>
            <a:chOff x="4422" y="1162"/>
            <a:chExt cx="318" cy="0"/>
          </a:xfrm>
        </p:grpSpPr>
        <p:sp>
          <p:nvSpPr>
            <p:cNvPr id="1661994" name="Line 42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95" name="Line 43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61996" name="Text Box 44"/>
          <p:cNvSpPr txBox="1">
            <a:spLocks noChangeArrowheads="1"/>
          </p:cNvSpPr>
          <p:nvPr/>
        </p:nvSpPr>
        <p:spPr bwMode="auto">
          <a:xfrm>
            <a:off x="7283450" y="1852613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200</a:t>
            </a:r>
          </a:p>
        </p:txBody>
      </p:sp>
      <p:sp>
        <p:nvSpPr>
          <p:cNvPr id="1661997" name="Text Box 45"/>
          <p:cNvSpPr txBox="1">
            <a:spLocks noChangeArrowheads="1"/>
          </p:cNvSpPr>
          <p:nvPr/>
        </p:nvSpPr>
        <p:spPr bwMode="auto">
          <a:xfrm>
            <a:off x="7292975" y="287813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150</a:t>
            </a:r>
          </a:p>
        </p:txBody>
      </p:sp>
      <p:sp>
        <p:nvSpPr>
          <p:cNvPr id="1661998" name="Text Box 46"/>
          <p:cNvSpPr txBox="1">
            <a:spLocks noChangeArrowheads="1"/>
          </p:cNvSpPr>
          <p:nvPr/>
        </p:nvSpPr>
        <p:spPr bwMode="auto">
          <a:xfrm>
            <a:off x="7307263" y="3743325"/>
            <a:ext cx="436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100</a:t>
            </a:r>
          </a:p>
        </p:txBody>
      </p:sp>
      <p:sp>
        <p:nvSpPr>
          <p:cNvPr id="1661999" name="Text Box 47"/>
          <p:cNvSpPr txBox="1">
            <a:spLocks noChangeArrowheads="1"/>
          </p:cNvSpPr>
          <p:nvPr/>
        </p:nvSpPr>
        <p:spPr bwMode="auto">
          <a:xfrm>
            <a:off x="7278688" y="46783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50</a:t>
            </a:r>
          </a:p>
        </p:txBody>
      </p:sp>
      <p:sp>
        <p:nvSpPr>
          <p:cNvPr id="1662000" name="Rectangle 48"/>
          <p:cNvSpPr>
            <a:spLocks noChangeArrowheads="1"/>
          </p:cNvSpPr>
          <p:nvPr/>
        </p:nvSpPr>
        <p:spPr bwMode="auto">
          <a:xfrm>
            <a:off x="4921250" y="3267075"/>
            <a:ext cx="992188" cy="446088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62001" name="Group 49"/>
          <p:cNvGrpSpPr>
            <a:grpSpLocks/>
          </p:cNvGrpSpPr>
          <p:nvPr/>
        </p:nvGrpSpPr>
        <p:grpSpPr bwMode="auto">
          <a:xfrm>
            <a:off x="5033963" y="2841625"/>
            <a:ext cx="479425" cy="403225"/>
            <a:chOff x="2907" y="1752"/>
            <a:chExt cx="336" cy="281"/>
          </a:xfrm>
        </p:grpSpPr>
        <p:sp>
          <p:nvSpPr>
            <p:cNvPr id="1662002" name="Rectangle 50"/>
            <p:cNvSpPr>
              <a:spLocks noChangeArrowheads="1"/>
            </p:cNvSpPr>
            <p:nvPr/>
          </p:nvSpPr>
          <p:spPr bwMode="auto">
            <a:xfrm rot="-934016">
              <a:off x="2907" y="1793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2003" name="Text Box 51"/>
            <p:cNvSpPr txBox="1">
              <a:spLocks noChangeArrowheads="1"/>
            </p:cNvSpPr>
            <p:nvPr/>
          </p:nvSpPr>
          <p:spPr bwMode="auto">
            <a:xfrm>
              <a:off x="2993" y="1752"/>
              <a:ext cx="228" cy="2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662004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103563"/>
            <a:ext cx="762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2005" name="Text Box 53"/>
          <p:cNvSpPr txBox="1">
            <a:spLocks noChangeArrowheads="1"/>
          </p:cNvSpPr>
          <p:nvPr/>
        </p:nvSpPr>
        <p:spPr bwMode="auto">
          <a:xfrm>
            <a:off x="1797050" y="5589588"/>
            <a:ext cx="1601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Τελικό προϊόν</a:t>
            </a:r>
            <a:endParaRPr lang="en-US" sz="1800"/>
          </a:p>
        </p:txBody>
      </p:sp>
      <p:sp>
        <p:nvSpPr>
          <p:cNvPr id="1662006" name="Text Box 54"/>
          <p:cNvSpPr txBox="1">
            <a:spLocks noChangeArrowheads="1"/>
          </p:cNvSpPr>
          <p:nvPr/>
        </p:nvSpPr>
        <p:spPr bwMode="auto">
          <a:xfrm>
            <a:off x="3635375" y="5300663"/>
            <a:ext cx="41520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dirty="0" smtClean="0"/>
              <a:t>Αυτόματη απογραφή</a:t>
            </a:r>
            <a:r>
              <a:rPr lang="en-US" sz="1800" dirty="0" smtClean="0"/>
              <a:t> </a:t>
            </a:r>
            <a:r>
              <a:rPr lang="el-GR" sz="1800" dirty="0"/>
              <a:t>σε</a:t>
            </a:r>
            <a:r>
              <a:rPr lang="en-US" sz="1800" dirty="0"/>
              <a:t> BOM: 50 </a:t>
            </a:r>
            <a:r>
              <a:rPr lang="el-GR" sz="1800" dirty="0"/>
              <a:t>μέρη</a:t>
            </a:r>
            <a:endParaRPr lang="en-US" sz="1800" dirty="0"/>
          </a:p>
        </p:txBody>
      </p:sp>
      <p:sp>
        <p:nvSpPr>
          <p:cNvPr id="1662007" name="AutoShape 55"/>
          <p:cNvSpPr>
            <a:spLocks noChangeArrowheads="1"/>
          </p:cNvSpPr>
          <p:nvPr/>
        </p:nvSpPr>
        <p:spPr bwMode="auto">
          <a:xfrm flipH="1">
            <a:off x="3559175" y="3297238"/>
            <a:ext cx="320675" cy="184150"/>
          </a:xfrm>
          <a:prstGeom prst="flowChartPunchedCar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2008" name="Text Box 56"/>
          <p:cNvSpPr txBox="1">
            <a:spLocks noChangeArrowheads="1"/>
          </p:cNvSpPr>
          <p:nvPr/>
        </p:nvSpPr>
        <p:spPr bwMode="auto">
          <a:xfrm>
            <a:off x="1965325" y="252413"/>
            <a:ext cx="6965950" cy="396875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990033"/>
                </a:solidFill>
              </a:rPr>
              <a:t>Αυτόματη μέθοδος ενημέρωσης του αποθέματος (</a:t>
            </a:r>
            <a:r>
              <a:rPr lang="de-DE" sz="2000" dirty="0" err="1">
                <a:solidFill>
                  <a:srgbClr val="990033"/>
                </a:solidFill>
              </a:rPr>
              <a:t>backflush</a:t>
            </a:r>
            <a:r>
              <a:rPr lang="el-GR" sz="2000" dirty="0">
                <a:solidFill>
                  <a:srgbClr val="990033"/>
                </a:solidFill>
              </a:rPr>
              <a:t>)</a:t>
            </a:r>
            <a:endParaRPr lang="en-US" sz="2000" dirty="0">
              <a:solidFill>
                <a:srgbClr val="990033"/>
              </a:solidFill>
            </a:endParaRPr>
          </a:p>
        </p:txBody>
      </p:sp>
      <p:sp>
        <p:nvSpPr>
          <p:cNvPr id="1662009" name="Freeform 57"/>
          <p:cNvSpPr>
            <a:spLocks/>
          </p:cNvSpPr>
          <p:nvPr/>
        </p:nvSpPr>
        <p:spPr bwMode="auto">
          <a:xfrm rot="-487717">
            <a:off x="3686175" y="3032125"/>
            <a:ext cx="1474788" cy="1344613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317" y="1066"/>
              </a:cxn>
              <a:cxn ang="0">
                <a:pos x="998" y="113"/>
              </a:cxn>
              <a:cxn ang="0">
                <a:pos x="1360" y="386"/>
              </a:cxn>
            </a:cxnLst>
            <a:rect l="0" t="0" r="r" b="b"/>
            <a:pathLst>
              <a:path w="1360" h="1096">
                <a:moveTo>
                  <a:pt x="0" y="295"/>
                </a:moveTo>
                <a:cubicBezTo>
                  <a:pt x="75" y="695"/>
                  <a:pt x="151" y="1096"/>
                  <a:pt x="317" y="1066"/>
                </a:cubicBezTo>
                <a:cubicBezTo>
                  <a:pt x="483" y="1036"/>
                  <a:pt x="824" y="226"/>
                  <a:pt x="998" y="113"/>
                </a:cubicBezTo>
                <a:cubicBezTo>
                  <a:pt x="1172" y="0"/>
                  <a:pt x="1300" y="341"/>
                  <a:pt x="1360" y="386"/>
                </a:cubicBezTo>
              </a:path>
            </a:pathLst>
          </a:custGeom>
          <a:noFill/>
          <a:ln w="25400" cap="flat">
            <a:solidFill>
              <a:srgbClr val="80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62010" name="Text Box 5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Kanban</a:t>
            </a:r>
            <a:r>
              <a:rPr lang="de-DE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226 0.2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61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996 C 0.01754 0.08334 0.02517 0.15695 0.04236 0.14653 C 0.05938 0.13611 0.09271 -0.025 0.1125 -0.05301 C 0.13229 -0.08102 0.1467 -0.05139 0.16111 -0.02152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66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6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05243 0.022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61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019 L -0.13334 0.009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62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6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226 0.296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6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6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80" grpId="0" animBg="1"/>
      <p:bldP spid="1662000" grpId="0" animBg="1"/>
      <p:bldP spid="1662005" grpId="0"/>
      <p:bldP spid="1662006" grpId="0" animBg="1"/>
      <p:bldP spid="1662007" grpId="0" animBg="1"/>
      <p:bldP spid="16620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4225" y="73025"/>
            <a:ext cx="6819900" cy="839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800">
                <a:solidFill>
                  <a:srgbClr val="990033"/>
                </a:solidFill>
                <a:latin typeface="Arial" charset="0"/>
              </a:rPr>
              <a:t>Υπολογισμός </a:t>
            </a:r>
            <a:r>
              <a:rPr lang="en-US" sz="2800">
                <a:solidFill>
                  <a:srgbClr val="990033"/>
                </a:solidFill>
                <a:latin typeface="Arial" charset="0"/>
              </a:rPr>
              <a:t>Kanban </a:t>
            </a:r>
          </a:p>
        </p:txBody>
      </p:sp>
      <p:sp>
        <p:nvSpPr>
          <p:cNvPr id="1664003" name="Text Box 3"/>
          <p:cNvSpPr txBox="1">
            <a:spLocks noChangeArrowheads="1"/>
          </p:cNvSpPr>
          <p:nvPr/>
        </p:nvSpPr>
        <p:spPr bwMode="auto">
          <a:xfrm>
            <a:off x="2305050" y="2690813"/>
            <a:ext cx="330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Kanban</a:t>
            </a:r>
            <a:r>
              <a:rPr lang="en-US" b="1" dirty="0"/>
              <a:t> (</a:t>
            </a:r>
            <a:r>
              <a:rPr lang="el-GR" b="1" dirty="0"/>
              <a:t>ποσότητα</a:t>
            </a:r>
            <a:r>
              <a:rPr lang="en-US" b="1" dirty="0"/>
              <a:t>) =</a:t>
            </a:r>
          </a:p>
        </p:txBody>
      </p:sp>
      <p:sp>
        <p:nvSpPr>
          <p:cNvPr id="1664004" name="Text Box 4"/>
          <p:cNvSpPr txBox="1">
            <a:spLocks noChangeArrowheads="1"/>
          </p:cNvSpPr>
          <p:nvPr/>
        </p:nvSpPr>
        <p:spPr bwMode="auto">
          <a:xfrm>
            <a:off x="5605700" y="2566988"/>
            <a:ext cx="1723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b="1" u="sng" dirty="0" err="1"/>
              <a:t>Dc</a:t>
            </a:r>
            <a:r>
              <a:rPr lang="en-US" b="1" u="sng" dirty="0"/>
              <a:t> x </a:t>
            </a:r>
            <a:r>
              <a:rPr lang="de-DE" b="1" u="sng" dirty="0"/>
              <a:t>Q</a:t>
            </a:r>
            <a:r>
              <a:rPr lang="en-US" b="1" u="sng" dirty="0"/>
              <a:t> x </a:t>
            </a:r>
            <a:r>
              <a:rPr lang="en-US" b="1" u="sng" dirty="0" smtClean="0"/>
              <a:t>R</a:t>
            </a:r>
            <a:endParaRPr lang="en-US" b="1" dirty="0"/>
          </a:p>
          <a:p>
            <a:pPr algn="ctr"/>
            <a:r>
              <a:rPr lang="de-DE" b="1" dirty="0" err="1"/>
              <a:t>HxP</a:t>
            </a:r>
            <a:endParaRPr lang="en-US" sz="1600" b="1" dirty="0"/>
          </a:p>
        </p:txBody>
      </p:sp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2143125" y="3857625"/>
            <a:ext cx="5724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 dirty="0" err="1"/>
              <a:t>Dc</a:t>
            </a:r>
            <a:r>
              <a:rPr lang="en-US" sz="1600" b="1" dirty="0"/>
              <a:t> =	</a:t>
            </a:r>
            <a:r>
              <a:rPr lang="el-GR" sz="1600" b="1" dirty="0" smtClean="0"/>
              <a:t>Μεγίστη ημερήσια ζήτηση</a:t>
            </a:r>
            <a:r>
              <a:rPr lang="en-US" sz="1600" b="1" dirty="0"/>
              <a:t>	</a:t>
            </a:r>
          </a:p>
          <a:p>
            <a:r>
              <a:rPr lang="de-DE" sz="1600" b="1" dirty="0"/>
              <a:t>Q</a:t>
            </a:r>
            <a:r>
              <a:rPr lang="en-US" sz="1600" b="1" dirty="0"/>
              <a:t>   =	</a:t>
            </a:r>
            <a:r>
              <a:rPr lang="el-GR" sz="1600" b="1" dirty="0"/>
              <a:t>Ποσότητα ανά εξάρτημα (ΒΟΜ)</a:t>
            </a:r>
            <a:r>
              <a:rPr lang="en-US" sz="1600" b="1" dirty="0"/>
              <a:t>		</a:t>
            </a:r>
          </a:p>
          <a:p>
            <a:r>
              <a:rPr lang="de-DE" sz="1600" b="1" dirty="0"/>
              <a:t>R</a:t>
            </a:r>
            <a:r>
              <a:rPr lang="en-US" sz="1600" b="1" dirty="0"/>
              <a:t>   =	</a:t>
            </a:r>
            <a:r>
              <a:rPr lang="el-GR" sz="1600" b="1" dirty="0"/>
              <a:t>χρόνος ανατροφοδότησης</a:t>
            </a:r>
            <a:r>
              <a:rPr lang="en-US" sz="1600" b="1" dirty="0"/>
              <a:t>	</a:t>
            </a:r>
            <a:endParaRPr lang="el-GR" sz="1600" b="1" dirty="0" smtClean="0"/>
          </a:p>
          <a:p>
            <a:r>
              <a:rPr lang="el-GR" sz="1600" b="1" dirty="0" smtClean="0"/>
              <a:t>Η   =         Χρόνος διαθέσιμος για την ανατροφοδότηση</a:t>
            </a:r>
            <a:endParaRPr lang="en-US" sz="1600" b="1" dirty="0"/>
          </a:p>
          <a:p>
            <a:r>
              <a:rPr lang="de-DE" sz="1600" b="1" dirty="0"/>
              <a:t>P</a:t>
            </a:r>
            <a:r>
              <a:rPr lang="en-US" sz="1600" b="1" dirty="0"/>
              <a:t>   =	</a:t>
            </a:r>
            <a:r>
              <a:rPr lang="el-GR" sz="1600" b="1" dirty="0"/>
              <a:t>Ποσότητα ανά συσκευασία Προμηθευτή</a:t>
            </a:r>
            <a:r>
              <a:rPr lang="en-US" sz="1600" b="1" dirty="0"/>
              <a:t>	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1006475"/>
            <a:ext cx="16732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4007" name="Text Box 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ChangeArrowheads="1"/>
          </p:cNvSpPr>
          <p:nvPr/>
        </p:nvSpPr>
        <p:spPr bwMode="auto">
          <a:xfrm>
            <a:off x="1865313" y="1022350"/>
            <a:ext cx="7188200" cy="4419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66051" name="Line 3"/>
          <p:cNvSpPr>
            <a:spLocks noChangeShapeType="1"/>
          </p:cNvSpPr>
          <p:nvPr/>
        </p:nvSpPr>
        <p:spPr bwMode="auto">
          <a:xfrm flipV="1">
            <a:off x="2921000" y="117475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6052" name="Line 4"/>
          <p:cNvSpPr>
            <a:spLocks noChangeShapeType="1"/>
          </p:cNvSpPr>
          <p:nvPr/>
        </p:nvSpPr>
        <p:spPr bwMode="auto">
          <a:xfrm flipV="1">
            <a:off x="6346825" y="117475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6053" name="Line 5"/>
          <p:cNvSpPr>
            <a:spLocks noChangeShapeType="1"/>
          </p:cNvSpPr>
          <p:nvPr/>
        </p:nvSpPr>
        <p:spPr bwMode="auto">
          <a:xfrm flipV="1">
            <a:off x="1946275" y="1376363"/>
            <a:ext cx="8763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66054" name="Group 6"/>
          <p:cNvGrpSpPr>
            <a:grpSpLocks/>
          </p:cNvGrpSpPr>
          <p:nvPr/>
        </p:nvGrpSpPr>
        <p:grpSpPr bwMode="auto">
          <a:xfrm>
            <a:off x="3008313" y="1374775"/>
            <a:ext cx="1052512" cy="336550"/>
            <a:chOff x="1248" y="949"/>
            <a:chExt cx="720" cy="212"/>
          </a:xfrm>
        </p:grpSpPr>
        <p:sp>
          <p:nvSpPr>
            <p:cNvPr id="1666055" name="Rectangle 7"/>
            <p:cNvSpPr>
              <a:spLocks noChangeArrowheads="1"/>
            </p:cNvSpPr>
            <p:nvPr/>
          </p:nvSpPr>
          <p:spPr bwMode="auto">
            <a:xfrm>
              <a:off x="1248" y="960"/>
              <a:ext cx="720" cy="19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6056" name="Text Box 8"/>
            <p:cNvSpPr txBox="1">
              <a:spLocks noChangeArrowheads="1"/>
            </p:cNvSpPr>
            <p:nvPr/>
          </p:nvSpPr>
          <p:spPr bwMode="auto">
            <a:xfrm>
              <a:off x="1345" y="949"/>
              <a:ext cx="6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/>
                <a:t>Ζήτηση</a:t>
              </a:r>
              <a:endParaRPr lang="en-US" sz="1600" b="1"/>
            </a:p>
          </p:txBody>
        </p:sp>
      </p:grpSp>
      <p:grpSp>
        <p:nvGrpSpPr>
          <p:cNvPr id="1666057" name="Group 9"/>
          <p:cNvGrpSpPr>
            <a:grpSpLocks/>
          </p:cNvGrpSpPr>
          <p:nvPr/>
        </p:nvGrpSpPr>
        <p:grpSpPr bwMode="auto">
          <a:xfrm>
            <a:off x="2940050" y="4806950"/>
            <a:ext cx="3167063" cy="444500"/>
            <a:chOff x="1152" y="3176"/>
            <a:chExt cx="4032" cy="280"/>
          </a:xfrm>
        </p:grpSpPr>
        <p:sp>
          <p:nvSpPr>
            <p:cNvPr id="1666058" name="Line 10"/>
            <p:cNvSpPr>
              <a:spLocks noChangeShapeType="1"/>
            </p:cNvSpPr>
            <p:nvPr/>
          </p:nvSpPr>
          <p:spPr bwMode="auto">
            <a:xfrm flipV="1">
              <a:off x="1152" y="3456"/>
              <a:ext cx="4032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A50021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6059" name="Text Box 11"/>
            <p:cNvSpPr txBox="1">
              <a:spLocks noChangeArrowheads="1"/>
            </p:cNvSpPr>
            <p:nvPr/>
          </p:nvSpPr>
          <p:spPr bwMode="auto">
            <a:xfrm>
              <a:off x="1344" y="3176"/>
              <a:ext cx="28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b="1"/>
                <a:t>Συνολικό απόθεμα</a:t>
              </a:r>
              <a:endParaRPr lang="en-US" sz="1800" b="1"/>
            </a:p>
          </p:txBody>
        </p:sp>
      </p:grpSp>
      <p:sp>
        <p:nvSpPr>
          <p:cNvPr id="1666060" name="Rectangle 12"/>
          <p:cNvSpPr>
            <a:spLocks noChangeArrowheads="1"/>
          </p:cNvSpPr>
          <p:nvPr/>
        </p:nvSpPr>
        <p:spPr bwMode="auto">
          <a:xfrm>
            <a:off x="3019425" y="1925638"/>
            <a:ext cx="1174750" cy="30480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61" name="Text Box 13"/>
          <p:cNvSpPr txBox="1">
            <a:spLocks noChangeArrowheads="1"/>
          </p:cNvSpPr>
          <p:nvPr/>
        </p:nvSpPr>
        <p:spPr bwMode="auto">
          <a:xfrm>
            <a:off x="3000375" y="1895475"/>
            <a:ext cx="1144588" cy="336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Marketing</a:t>
            </a:r>
          </a:p>
        </p:txBody>
      </p:sp>
      <p:sp>
        <p:nvSpPr>
          <p:cNvPr id="1666062" name="AutoShape 14"/>
          <p:cNvSpPr>
            <a:spLocks noChangeArrowheads="1"/>
          </p:cNvSpPr>
          <p:nvPr/>
        </p:nvSpPr>
        <p:spPr bwMode="auto">
          <a:xfrm>
            <a:off x="2444750" y="1528763"/>
            <a:ext cx="492125" cy="457200"/>
          </a:xfrm>
          <a:prstGeom prst="curvedRightArrow">
            <a:avLst>
              <a:gd name="adj1" fmla="val 20000"/>
              <a:gd name="adj2" fmla="val 40000"/>
              <a:gd name="adj3" fmla="val 35880"/>
            </a:avLst>
          </a:prstGeom>
          <a:solidFill>
            <a:srgbClr val="A5002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66063" name="Group 15"/>
          <p:cNvGrpSpPr>
            <a:grpSpLocks/>
          </p:cNvGrpSpPr>
          <p:nvPr/>
        </p:nvGrpSpPr>
        <p:grpSpPr bwMode="auto">
          <a:xfrm>
            <a:off x="2444750" y="1985963"/>
            <a:ext cx="2259013" cy="836612"/>
            <a:chOff x="1365" y="1563"/>
            <a:chExt cx="1541" cy="527"/>
          </a:xfrm>
        </p:grpSpPr>
        <p:grpSp>
          <p:nvGrpSpPr>
            <p:cNvPr id="1666064" name="Group 16"/>
            <p:cNvGrpSpPr>
              <a:grpSpLocks/>
            </p:cNvGrpSpPr>
            <p:nvPr/>
          </p:nvGrpSpPr>
          <p:grpSpPr bwMode="auto">
            <a:xfrm>
              <a:off x="1749" y="1878"/>
              <a:ext cx="1157" cy="212"/>
              <a:chOff x="2352" y="1343"/>
              <a:chExt cx="720" cy="212"/>
            </a:xfrm>
          </p:grpSpPr>
          <p:sp>
            <p:nvSpPr>
              <p:cNvPr id="1666065" name="Rectangle 17"/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1666066" name="Text Box 18"/>
              <p:cNvSpPr txBox="1">
                <a:spLocks noChangeArrowheads="1"/>
              </p:cNvSpPr>
              <p:nvPr/>
            </p:nvSpPr>
            <p:spPr bwMode="auto">
              <a:xfrm>
                <a:off x="2448" y="1343"/>
                <a:ext cx="37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Αγορές</a:t>
                </a:r>
                <a:endParaRPr lang="en-US" sz="1600" b="1"/>
              </a:p>
            </p:txBody>
          </p:sp>
        </p:grpSp>
        <p:sp>
          <p:nvSpPr>
            <p:cNvPr id="1666067" name="AutoShape 19"/>
            <p:cNvSpPr>
              <a:spLocks noChangeArrowheads="1"/>
            </p:cNvSpPr>
            <p:nvPr/>
          </p:nvSpPr>
          <p:spPr bwMode="auto">
            <a:xfrm>
              <a:off x="1365" y="1563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A5002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66068" name="Group 20"/>
          <p:cNvGrpSpPr>
            <a:grpSpLocks/>
          </p:cNvGrpSpPr>
          <p:nvPr/>
        </p:nvGrpSpPr>
        <p:grpSpPr bwMode="auto">
          <a:xfrm>
            <a:off x="2444750" y="2595563"/>
            <a:ext cx="2755900" cy="792162"/>
            <a:chOff x="1365" y="1947"/>
            <a:chExt cx="1881" cy="499"/>
          </a:xfrm>
        </p:grpSpPr>
        <p:grpSp>
          <p:nvGrpSpPr>
            <p:cNvPr id="1666069" name="Group 21"/>
            <p:cNvGrpSpPr>
              <a:grpSpLocks/>
            </p:cNvGrpSpPr>
            <p:nvPr/>
          </p:nvGrpSpPr>
          <p:grpSpPr bwMode="auto">
            <a:xfrm>
              <a:off x="1749" y="2234"/>
              <a:ext cx="1497" cy="212"/>
              <a:chOff x="2352" y="1343"/>
              <a:chExt cx="720" cy="212"/>
            </a:xfrm>
          </p:grpSpPr>
          <p:sp>
            <p:nvSpPr>
              <p:cNvPr id="1666070" name="Rectangle 22"/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1666071" name="Text Box 23"/>
              <p:cNvSpPr txBox="1">
                <a:spLocks noChangeArrowheads="1"/>
              </p:cNvSpPr>
              <p:nvPr/>
            </p:nvSpPr>
            <p:spPr bwMode="auto">
              <a:xfrm>
                <a:off x="2448" y="1343"/>
                <a:ext cx="4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Προμηθευτής</a:t>
                </a:r>
                <a:endParaRPr lang="en-US" sz="1600" b="1"/>
              </a:p>
            </p:txBody>
          </p:sp>
        </p:grpSp>
        <p:sp>
          <p:nvSpPr>
            <p:cNvPr id="1666072" name="AutoShape 24"/>
            <p:cNvSpPr>
              <a:spLocks noChangeArrowheads="1"/>
            </p:cNvSpPr>
            <p:nvPr/>
          </p:nvSpPr>
          <p:spPr bwMode="auto">
            <a:xfrm>
              <a:off x="1365" y="1947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A5002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66073" name="Group 25"/>
          <p:cNvGrpSpPr>
            <a:grpSpLocks/>
          </p:cNvGrpSpPr>
          <p:nvPr/>
        </p:nvGrpSpPr>
        <p:grpSpPr bwMode="auto">
          <a:xfrm>
            <a:off x="2444750" y="3205163"/>
            <a:ext cx="3252788" cy="868362"/>
            <a:chOff x="1365" y="2331"/>
            <a:chExt cx="2220" cy="547"/>
          </a:xfrm>
        </p:grpSpPr>
        <p:grpSp>
          <p:nvGrpSpPr>
            <p:cNvPr id="1666074" name="Group 26"/>
            <p:cNvGrpSpPr>
              <a:grpSpLocks/>
            </p:cNvGrpSpPr>
            <p:nvPr/>
          </p:nvGrpSpPr>
          <p:grpSpPr bwMode="auto">
            <a:xfrm>
              <a:off x="1749" y="2666"/>
              <a:ext cx="1836" cy="212"/>
              <a:chOff x="2352" y="1343"/>
              <a:chExt cx="720" cy="212"/>
            </a:xfrm>
          </p:grpSpPr>
          <p:sp>
            <p:nvSpPr>
              <p:cNvPr id="1666075" name="Rectangle 27"/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1666076" name="Text Box 28"/>
              <p:cNvSpPr txBox="1">
                <a:spLocks noChangeArrowheads="1"/>
              </p:cNvSpPr>
              <p:nvPr/>
            </p:nvSpPr>
            <p:spPr bwMode="auto">
              <a:xfrm>
                <a:off x="2448" y="1343"/>
                <a:ext cx="3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Παραγωγή</a:t>
                </a:r>
                <a:endParaRPr lang="en-US" sz="1600" b="1"/>
              </a:p>
            </p:txBody>
          </p:sp>
        </p:grpSp>
        <p:sp>
          <p:nvSpPr>
            <p:cNvPr id="1666077" name="AutoShape 29"/>
            <p:cNvSpPr>
              <a:spLocks noChangeArrowheads="1"/>
            </p:cNvSpPr>
            <p:nvPr/>
          </p:nvSpPr>
          <p:spPr bwMode="auto">
            <a:xfrm>
              <a:off x="1365" y="2331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A5002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66078" name="Rectangle 30"/>
          <p:cNvSpPr>
            <a:spLocks noChangeArrowheads="1"/>
          </p:cNvSpPr>
          <p:nvPr/>
        </p:nvSpPr>
        <p:spPr bwMode="auto">
          <a:xfrm>
            <a:off x="4695825" y="2486025"/>
            <a:ext cx="498475" cy="314325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79" name="Rectangle 31"/>
          <p:cNvSpPr>
            <a:spLocks noChangeArrowheads="1"/>
          </p:cNvSpPr>
          <p:nvPr/>
        </p:nvSpPr>
        <p:spPr bwMode="auto">
          <a:xfrm>
            <a:off x="5187950" y="3052763"/>
            <a:ext cx="498475" cy="307975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0" name="Rectangle 32"/>
          <p:cNvSpPr>
            <a:spLocks noChangeArrowheads="1"/>
          </p:cNvSpPr>
          <p:nvPr/>
        </p:nvSpPr>
        <p:spPr bwMode="auto">
          <a:xfrm>
            <a:off x="5697538" y="3738563"/>
            <a:ext cx="474662" cy="304800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1" name="Rectangle 33"/>
          <p:cNvSpPr>
            <a:spLocks noChangeAspect="1" noChangeArrowheads="1"/>
          </p:cNvSpPr>
          <p:nvPr/>
        </p:nvSpPr>
        <p:spPr bwMode="auto">
          <a:xfrm>
            <a:off x="1765300" y="203200"/>
            <a:ext cx="7240588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Αποθεματική πολιτική</a:t>
            </a:r>
            <a:r>
              <a:rPr lang="en-US">
                <a:solidFill>
                  <a:srgbClr val="800000"/>
                </a:solidFill>
              </a:rPr>
              <a:t> = </a:t>
            </a:r>
            <a:r>
              <a:rPr lang="el-GR">
                <a:solidFill>
                  <a:srgbClr val="800000"/>
                </a:solidFill>
              </a:rPr>
              <a:t>Ασφάλεια;</a:t>
            </a:r>
            <a:r>
              <a:rPr lang="en-US">
                <a:solidFill>
                  <a:srgbClr val="800000"/>
                </a:solidFill>
              </a:rPr>
              <a:t> = </a:t>
            </a:r>
            <a:r>
              <a:rPr lang="el-GR">
                <a:solidFill>
                  <a:srgbClr val="800000"/>
                </a:solidFill>
              </a:rPr>
              <a:t>δυνατότητα;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66082" name="Rectangle 34"/>
          <p:cNvSpPr>
            <a:spLocks noChangeArrowheads="1"/>
          </p:cNvSpPr>
          <p:nvPr/>
        </p:nvSpPr>
        <p:spPr bwMode="auto">
          <a:xfrm>
            <a:off x="4149725" y="1909763"/>
            <a:ext cx="498475" cy="338137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3" name="Rectangle 35"/>
          <p:cNvSpPr>
            <a:spLocks noChangeArrowheads="1"/>
          </p:cNvSpPr>
          <p:nvPr/>
        </p:nvSpPr>
        <p:spPr bwMode="auto">
          <a:xfrm>
            <a:off x="6735763" y="1452563"/>
            <a:ext cx="2109787" cy="7524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4" name="Text Box 36"/>
          <p:cNvSpPr txBox="1">
            <a:spLocks noChangeArrowheads="1"/>
          </p:cNvSpPr>
          <p:nvPr/>
        </p:nvSpPr>
        <p:spPr bwMode="auto">
          <a:xfrm>
            <a:off x="7278688" y="1436688"/>
            <a:ext cx="15128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= </a:t>
            </a:r>
            <a:r>
              <a:rPr lang="el-GR" sz="1400" b="1"/>
              <a:t>η ασφάλεια ως πρώτη προτεραιότητα</a:t>
            </a:r>
            <a:endParaRPr lang="en-US" sz="1400" b="1"/>
          </a:p>
        </p:txBody>
      </p:sp>
      <p:sp>
        <p:nvSpPr>
          <p:cNvPr id="1666085" name="Rectangle 37"/>
          <p:cNvSpPr>
            <a:spLocks noChangeArrowheads="1"/>
          </p:cNvSpPr>
          <p:nvPr/>
        </p:nvSpPr>
        <p:spPr bwMode="auto">
          <a:xfrm>
            <a:off x="6767513" y="1617663"/>
            <a:ext cx="395287" cy="338137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6" name="AutoShape 38"/>
          <p:cNvSpPr>
            <a:spLocks noChangeArrowheads="1"/>
          </p:cNvSpPr>
          <p:nvPr/>
        </p:nvSpPr>
        <p:spPr bwMode="auto">
          <a:xfrm>
            <a:off x="1882775" y="3814763"/>
            <a:ext cx="1055688" cy="838200"/>
          </a:xfrm>
          <a:prstGeom prst="curvedRightArrow">
            <a:avLst>
              <a:gd name="adj1" fmla="val 20000"/>
              <a:gd name="adj2" fmla="val 40000"/>
              <a:gd name="adj3" fmla="val 41982"/>
            </a:avLst>
          </a:prstGeom>
          <a:solidFill>
            <a:srgbClr val="A5002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l-GR"/>
          </a:p>
        </p:txBody>
      </p:sp>
      <p:grpSp>
        <p:nvGrpSpPr>
          <p:cNvPr id="1666087" name="Group 39"/>
          <p:cNvGrpSpPr>
            <a:grpSpLocks/>
          </p:cNvGrpSpPr>
          <p:nvPr/>
        </p:nvGrpSpPr>
        <p:grpSpPr bwMode="auto">
          <a:xfrm>
            <a:off x="2997200" y="4146550"/>
            <a:ext cx="3656013" cy="612775"/>
            <a:chOff x="1888" y="2612"/>
            <a:chExt cx="2303" cy="386"/>
          </a:xfrm>
        </p:grpSpPr>
        <p:sp>
          <p:nvSpPr>
            <p:cNvPr id="1666088" name="Line 40"/>
            <p:cNvSpPr>
              <a:spLocks noChangeShapeType="1"/>
            </p:cNvSpPr>
            <p:nvPr/>
          </p:nvSpPr>
          <p:spPr bwMode="auto">
            <a:xfrm rot="16200000" flipV="1">
              <a:off x="2907" y="1593"/>
              <a:ext cx="0" cy="2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66089" name="Group 41"/>
            <p:cNvGrpSpPr>
              <a:grpSpLocks/>
            </p:cNvGrpSpPr>
            <p:nvPr/>
          </p:nvGrpSpPr>
          <p:grpSpPr bwMode="auto">
            <a:xfrm>
              <a:off x="1895" y="2786"/>
              <a:ext cx="711" cy="212"/>
              <a:chOff x="1248" y="949"/>
              <a:chExt cx="720" cy="212"/>
            </a:xfrm>
          </p:grpSpPr>
          <p:sp>
            <p:nvSpPr>
              <p:cNvPr id="1666090" name="Rectangle 42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de-DE" sz="3600" b="1"/>
              </a:p>
            </p:txBody>
          </p:sp>
          <p:sp>
            <p:nvSpPr>
              <p:cNvPr id="1666091" name="Text Box 43"/>
              <p:cNvSpPr txBox="1">
                <a:spLocks noChangeArrowheads="1"/>
              </p:cNvSpPr>
              <p:nvPr/>
            </p:nvSpPr>
            <p:spPr bwMode="auto">
              <a:xfrm>
                <a:off x="1345" y="949"/>
                <a:ext cx="5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Ζήτηση</a:t>
                </a:r>
                <a:endParaRPr lang="en-US" sz="1600" b="1"/>
              </a:p>
            </p:txBody>
          </p:sp>
        </p:grpSp>
        <p:sp>
          <p:nvSpPr>
            <p:cNvPr id="1666092" name="Rectangle 44"/>
            <p:cNvSpPr>
              <a:spLocks noChangeArrowheads="1"/>
            </p:cNvSpPr>
            <p:nvPr/>
          </p:nvSpPr>
          <p:spPr bwMode="auto">
            <a:xfrm>
              <a:off x="2592" y="2797"/>
              <a:ext cx="1305" cy="192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A5002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el-GR"/>
            </a:p>
          </p:txBody>
        </p:sp>
        <p:sp>
          <p:nvSpPr>
            <p:cNvPr id="1666093" name="Text Box 45"/>
            <p:cNvSpPr txBox="1">
              <a:spLocks noChangeArrowheads="1"/>
            </p:cNvSpPr>
            <p:nvPr/>
          </p:nvSpPr>
          <p:spPr bwMode="auto">
            <a:xfrm>
              <a:off x="2524" y="2786"/>
              <a:ext cx="16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</a:rPr>
                <a:t>(</a:t>
              </a:r>
              <a:r>
                <a:rPr lang="el-GR" sz="1600" b="1">
                  <a:solidFill>
                    <a:schemeClr val="accent1"/>
                  </a:solidFill>
                </a:rPr>
                <a:t>περισσότερη</a:t>
              </a:r>
              <a:r>
                <a:rPr lang="en-US" sz="1600" b="1">
                  <a:solidFill>
                    <a:schemeClr val="accent1"/>
                  </a:solidFill>
                </a:rPr>
                <a:t>) </a:t>
              </a:r>
              <a:r>
                <a:rPr lang="el-GR" sz="1600" b="1">
                  <a:solidFill>
                    <a:schemeClr val="accent1"/>
                  </a:solidFill>
                </a:rPr>
                <a:t>ασφάλεια;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666094" name="Rectangle 46"/>
          <p:cNvSpPr>
            <a:spLocks noChangeAspect="1" noChangeArrowheads="1"/>
          </p:cNvSpPr>
          <p:nvPr/>
        </p:nvSpPr>
        <p:spPr bwMode="auto">
          <a:xfrm>
            <a:off x="2319338" y="5870575"/>
            <a:ext cx="6567487" cy="847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Η «Ασφάλεια»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αυξάνεται σε κάθε επίπεδο;</a:t>
            </a:r>
            <a:r>
              <a:rPr lang="en-US">
                <a:solidFill>
                  <a:srgbClr val="800000"/>
                </a:solidFill>
              </a:rPr>
              <a:t>  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66095" name="Text Box 4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6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66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66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66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66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66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66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6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60" grpId="0" animBg="1"/>
      <p:bldP spid="1666061" grpId="0" animBg="1" autoUpdateAnimBg="0"/>
      <p:bldP spid="1666062" grpId="0" animBg="1"/>
      <p:bldP spid="1666078" grpId="0" animBg="1"/>
      <p:bldP spid="1666079" grpId="0" animBg="1"/>
      <p:bldP spid="16660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65500" y="23813"/>
            <a:ext cx="5524500" cy="695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Τι άλλο βρίσκεται πίσω από το </a:t>
            </a:r>
            <a:r>
              <a:rPr lang="de-DE" sz="2400">
                <a:solidFill>
                  <a:srgbClr val="990033"/>
                </a:solidFill>
                <a:latin typeface="Arial" charset="0"/>
              </a:rPr>
              <a:t>R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;</a:t>
            </a:r>
            <a:r>
              <a:rPr lang="en-US" sz="32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668099" name="Text Box 3"/>
          <p:cNvSpPr txBox="1">
            <a:spLocks noChangeArrowheads="1"/>
          </p:cNvSpPr>
          <p:nvPr/>
        </p:nvSpPr>
        <p:spPr bwMode="auto">
          <a:xfrm>
            <a:off x="3044825" y="1609725"/>
            <a:ext cx="5895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...</a:t>
            </a:r>
            <a:r>
              <a:rPr lang="el-GR" sz="1600" b="1"/>
              <a:t>διαφορετικές οδοί που μπορεί να ακολουθήσουν τις ύλες</a:t>
            </a:r>
            <a:endParaRPr lang="en-US" sz="1600" b="1"/>
          </a:p>
          <a:p>
            <a:endParaRPr lang="en-US" sz="1600" b="1"/>
          </a:p>
          <a:p>
            <a:r>
              <a:rPr lang="el-GR" sz="1600" b="1"/>
              <a:t>ορισμένο και ως «Ακολουθία Έλξης»</a:t>
            </a:r>
            <a:r>
              <a:rPr lang="en-US" sz="1600" b="1"/>
              <a:t>  (Pull Sequence)</a:t>
            </a:r>
          </a:p>
          <a:p>
            <a:endParaRPr lang="en-US" sz="1600" b="1"/>
          </a:p>
        </p:txBody>
      </p:sp>
      <p:sp>
        <p:nvSpPr>
          <p:cNvPr id="1668100" name="Rectangle 4"/>
          <p:cNvSpPr>
            <a:spLocks noChangeArrowheads="1"/>
          </p:cNvSpPr>
          <p:nvPr/>
        </p:nvSpPr>
        <p:spPr bwMode="auto">
          <a:xfrm>
            <a:off x="21590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Προμηθευτής</a:t>
            </a:r>
            <a:endParaRPr lang="en-US" sz="1600" b="1"/>
          </a:p>
        </p:txBody>
      </p:sp>
      <p:sp>
        <p:nvSpPr>
          <p:cNvPr id="1668101" name="Rectangle 5"/>
          <p:cNvSpPr>
            <a:spLocks noChangeArrowheads="1"/>
          </p:cNvSpPr>
          <p:nvPr/>
        </p:nvSpPr>
        <p:spPr bwMode="auto">
          <a:xfrm>
            <a:off x="38100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Απόθεμα</a:t>
            </a:r>
            <a:endParaRPr lang="en-US" sz="1600" b="1"/>
          </a:p>
        </p:txBody>
      </p:sp>
      <p:sp>
        <p:nvSpPr>
          <p:cNvPr id="1668102" name="Rectangle 6"/>
          <p:cNvSpPr>
            <a:spLocks noChangeArrowheads="1"/>
          </p:cNvSpPr>
          <p:nvPr/>
        </p:nvSpPr>
        <p:spPr bwMode="auto">
          <a:xfrm>
            <a:off x="54737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RIP</a:t>
            </a:r>
          </a:p>
        </p:txBody>
      </p:sp>
      <p:sp>
        <p:nvSpPr>
          <p:cNvPr id="1668103" name="Rectangle 7"/>
          <p:cNvSpPr>
            <a:spLocks noChangeArrowheads="1"/>
          </p:cNvSpPr>
          <p:nvPr/>
        </p:nvSpPr>
        <p:spPr bwMode="auto">
          <a:xfrm>
            <a:off x="71501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Γραμμή</a:t>
            </a:r>
            <a:endParaRPr lang="en-US" sz="1600" b="1"/>
          </a:p>
        </p:txBody>
      </p:sp>
      <p:sp>
        <p:nvSpPr>
          <p:cNvPr id="1668104" name="Rectangle 8"/>
          <p:cNvSpPr>
            <a:spLocks noChangeArrowheads="1"/>
          </p:cNvSpPr>
          <p:nvPr/>
        </p:nvSpPr>
        <p:spPr bwMode="auto">
          <a:xfrm>
            <a:off x="3022600" y="40005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Προμηθευτής</a:t>
            </a:r>
            <a:endParaRPr lang="en-US" sz="1600" b="1"/>
          </a:p>
        </p:txBody>
      </p:sp>
      <p:sp>
        <p:nvSpPr>
          <p:cNvPr id="1668105" name="Rectangle 9"/>
          <p:cNvSpPr>
            <a:spLocks noChangeArrowheads="1"/>
          </p:cNvSpPr>
          <p:nvPr/>
        </p:nvSpPr>
        <p:spPr bwMode="auto">
          <a:xfrm>
            <a:off x="4699000" y="40005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RIP</a:t>
            </a:r>
          </a:p>
        </p:txBody>
      </p:sp>
      <p:sp>
        <p:nvSpPr>
          <p:cNvPr id="1668106" name="Rectangle 10"/>
          <p:cNvSpPr>
            <a:spLocks noChangeArrowheads="1"/>
          </p:cNvSpPr>
          <p:nvPr/>
        </p:nvSpPr>
        <p:spPr bwMode="auto">
          <a:xfrm>
            <a:off x="6400800" y="40132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Γραμμή</a:t>
            </a:r>
            <a:endParaRPr lang="en-US" sz="1600" b="1"/>
          </a:p>
        </p:txBody>
      </p:sp>
      <p:sp>
        <p:nvSpPr>
          <p:cNvPr id="1668107" name="Rectangle 11"/>
          <p:cNvSpPr>
            <a:spLocks noChangeArrowheads="1"/>
          </p:cNvSpPr>
          <p:nvPr/>
        </p:nvSpPr>
        <p:spPr bwMode="auto">
          <a:xfrm>
            <a:off x="5613400" y="49022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Γραμμή</a:t>
            </a:r>
            <a:endParaRPr lang="en-US" sz="1600" b="1"/>
          </a:p>
        </p:txBody>
      </p:sp>
      <p:sp>
        <p:nvSpPr>
          <p:cNvPr id="1668108" name="Rectangle 12"/>
          <p:cNvSpPr>
            <a:spLocks noChangeArrowheads="1"/>
          </p:cNvSpPr>
          <p:nvPr/>
        </p:nvSpPr>
        <p:spPr bwMode="auto">
          <a:xfrm>
            <a:off x="3924300" y="4914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Προμηθευτής</a:t>
            </a:r>
            <a:endParaRPr lang="en-US" sz="1600" b="1"/>
          </a:p>
        </p:txBody>
      </p:sp>
      <p:sp>
        <p:nvSpPr>
          <p:cNvPr id="1668109" name="Line 13"/>
          <p:cNvSpPr>
            <a:spLocks noChangeShapeType="1"/>
          </p:cNvSpPr>
          <p:nvPr/>
        </p:nvSpPr>
        <p:spPr bwMode="auto">
          <a:xfrm>
            <a:off x="3454400" y="34036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0" name="Line 14"/>
          <p:cNvSpPr>
            <a:spLocks noChangeShapeType="1"/>
          </p:cNvSpPr>
          <p:nvPr/>
        </p:nvSpPr>
        <p:spPr bwMode="auto">
          <a:xfrm>
            <a:off x="5257800" y="51562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1" name="Line 15"/>
          <p:cNvSpPr>
            <a:spLocks noChangeShapeType="1"/>
          </p:cNvSpPr>
          <p:nvPr/>
        </p:nvSpPr>
        <p:spPr bwMode="auto">
          <a:xfrm>
            <a:off x="6032500" y="42418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2" name="Line 16"/>
          <p:cNvSpPr>
            <a:spLocks noChangeShapeType="1"/>
          </p:cNvSpPr>
          <p:nvPr/>
        </p:nvSpPr>
        <p:spPr bwMode="auto">
          <a:xfrm>
            <a:off x="4330700" y="42418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3" name="Line 17"/>
          <p:cNvSpPr>
            <a:spLocks noChangeShapeType="1"/>
          </p:cNvSpPr>
          <p:nvPr/>
        </p:nvSpPr>
        <p:spPr bwMode="auto">
          <a:xfrm>
            <a:off x="6794500" y="33655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4" name="Line 18"/>
          <p:cNvSpPr>
            <a:spLocks noChangeShapeType="1"/>
          </p:cNvSpPr>
          <p:nvPr/>
        </p:nvSpPr>
        <p:spPr bwMode="auto">
          <a:xfrm>
            <a:off x="5105400" y="33782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5" name="Text Box 19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AutoShape 2"/>
          <p:cNvSpPr>
            <a:spLocks noChangeArrowheads="1"/>
          </p:cNvSpPr>
          <p:nvPr/>
        </p:nvSpPr>
        <p:spPr bwMode="auto">
          <a:xfrm>
            <a:off x="1930400" y="1371600"/>
            <a:ext cx="1752600" cy="247491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40392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 b="1"/>
              <a:t>Παραγωγή</a:t>
            </a:r>
            <a:endParaRPr lang="en-US" sz="2000" b="1"/>
          </a:p>
        </p:txBody>
      </p:sp>
      <p:sp>
        <p:nvSpPr>
          <p:cNvPr id="1670147" name="Rectangle 3"/>
          <p:cNvSpPr>
            <a:spLocks noChangeArrowheads="1"/>
          </p:cNvSpPr>
          <p:nvPr/>
        </p:nvSpPr>
        <p:spPr bwMode="auto">
          <a:xfrm>
            <a:off x="4292600" y="1524000"/>
            <a:ext cx="914400" cy="2209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Βασικό</a:t>
            </a:r>
          </a:p>
          <a:p>
            <a:pPr algn="ctr"/>
            <a:r>
              <a:rPr lang="el-GR" sz="1400" b="1"/>
              <a:t>απόθεμα</a:t>
            </a:r>
            <a:endParaRPr lang="en-US" sz="1400" b="1"/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5816600" y="1219200"/>
            <a:ext cx="762000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απόθεμα</a:t>
            </a:r>
            <a:endParaRPr lang="en-US" sz="1400" b="1"/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5816600" y="2438400"/>
            <a:ext cx="762000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απόθεμα</a:t>
            </a:r>
            <a:endParaRPr lang="en-US" sz="1400" b="1"/>
          </a:p>
        </p:txBody>
      </p:sp>
      <p:sp>
        <p:nvSpPr>
          <p:cNvPr id="1670150" name="Rectangle 6"/>
          <p:cNvSpPr>
            <a:spLocks noChangeArrowheads="1"/>
          </p:cNvSpPr>
          <p:nvPr/>
        </p:nvSpPr>
        <p:spPr bwMode="auto">
          <a:xfrm>
            <a:off x="5816600" y="3657600"/>
            <a:ext cx="762000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απόθεμα</a:t>
            </a:r>
            <a:endParaRPr lang="en-US" sz="1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670151" name="Object 7"/>
          <p:cNvGraphicFramePr>
            <a:graphicFrameLocks noChangeAspect="1"/>
          </p:cNvGraphicFramePr>
          <p:nvPr/>
        </p:nvGraphicFramePr>
        <p:xfrm>
          <a:off x="7721600" y="1562100"/>
          <a:ext cx="7032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60" name="Clip" r:id="rId4" imgW="3687480" imgH="5662440" progId="">
                  <p:embed/>
                </p:oleObj>
              </mc:Choice>
              <mc:Fallback>
                <p:oleObj name="Clip" r:id="rId4" imgW="3687480" imgH="56624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1562100"/>
                        <a:ext cx="7032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152" name="Object 8"/>
          <p:cNvGraphicFramePr>
            <a:graphicFrameLocks noChangeAspect="1"/>
          </p:cNvGraphicFramePr>
          <p:nvPr/>
        </p:nvGraphicFramePr>
        <p:xfrm>
          <a:off x="8085138" y="1104900"/>
          <a:ext cx="7032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61" name="Clip" r:id="rId6" imgW="3687480" imgH="5662440" progId="">
                  <p:embed/>
                </p:oleObj>
              </mc:Choice>
              <mc:Fallback>
                <p:oleObj name="Clip" r:id="rId6" imgW="3687480" imgH="56624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138" y="1104900"/>
                        <a:ext cx="7032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153" name="Object 9"/>
          <p:cNvGraphicFramePr>
            <a:graphicFrameLocks noChangeAspect="1"/>
          </p:cNvGraphicFramePr>
          <p:nvPr/>
        </p:nvGraphicFramePr>
        <p:xfrm>
          <a:off x="8161338" y="2235200"/>
          <a:ext cx="7032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62" name="Clip" r:id="rId7" imgW="3687480" imgH="5662440" progId="">
                  <p:embed/>
                </p:oleObj>
              </mc:Choice>
              <mc:Fallback>
                <p:oleObj name="Clip" r:id="rId7" imgW="3687480" imgH="56624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338" y="2235200"/>
                        <a:ext cx="7032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154" name="Object 10"/>
          <p:cNvGraphicFramePr>
            <a:graphicFrameLocks noChangeAspect="1"/>
          </p:cNvGraphicFramePr>
          <p:nvPr/>
        </p:nvGraphicFramePr>
        <p:xfrm>
          <a:off x="8313738" y="2844800"/>
          <a:ext cx="7032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63" name="Clip" r:id="rId8" imgW="3687480" imgH="5662440" progId="">
                  <p:embed/>
                </p:oleObj>
              </mc:Choice>
              <mc:Fallback>
                <p:oleObj name="Clip" r:id="rId8" imgW="3687480" imgH="56624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738" y="2844800"/>
                        <a:ext cx="7032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55" name="Text Box 11"/>
          <p:cNvSpPr txBox="1">
            <a:spLocks noChangeArrowheads="1"/>
          </p:cNvSpPr>
          <p:nvPr/>
        </p:nvSpPr>
        <p:spPr bwMode="auto">
          <a:xfrm>
            <a:off x="7400925" y="3773488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990033"/>
                </a:solidFill>
              </a:rPr>
              <a:t>πελάτης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670156" name="Line 12"/>
          <p:cNvSpPr>
            <a:spLocks noChangeShapeType="1"/>
          </p:cNvSpPr>
          <p:nvPr/>
        </p:nvSpPr>
        <p:spPr bwMode="auto">
          <a:xfrm>
            <a:off x="3886200" y="13081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57" name="Line 13"/>
          <p:cNvSpPr>
            <a:spLocks noChangeShapeType="1"/>
          </p:cNvSpPr>
          <p:nvPr/>
        </p:nvSpPr>
        <p:spPr bwMode="auto">
          <a:xfrm>
            <a:off x="5537200" y="1295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58" name="Line 14"/>
          <p:cNvSpPr>
            <a:spLocks noChangeShapeType="1"/>
          </p:cNvSpPr>
          <p:nvPr/>
        </p:nvSpPr>
        <p:spPr bwMode="auto">
          <a:xfrm>
            <a:off x="7226300" y="13208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59" name="Text Box 15"/>
          <p:cNvSpPr txBox="1">
            <a:spLocks noChangeArrowheads="1"/>
          </p:cNvSpPr>
          <p:nvPr/>
        </p:nvSpPr>
        <p:spPr bwMode="auto">
          <a:xfrm>
            <a:off x="1762125" y="4191000"/>
            <a:ext cx="247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Ακολουθίες Έλξης</a:t>
            </a:r>
            <a:r>
              <a:rPr lang="en-US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670160" name="Text Box 16"/>
          <p:cNvSpPr txBox="1">
            <a:spLocks noChangeArrowheads="1"/>
          </p:cNvSpPr>
          <p:nvPr/>
        </p:nvSpPr>
        <p:spPr bwMode="auto">
          <a:xfrm>
            <a:off x="2295525" y="4659313"/>
            <a:ext cx="409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1:</a:t>
            </a:r>
          </a:p>
          <a:p>
            <a:r>
              <a:rPr lang="en-US" sz="2000" b="1"/>
              <a:t>2:</a:t>
            </a:r>
          </a:p>
          <a:p>
            <a:r>
              <a:rPr lang="en-US" sz="2000" b="1"/>
              <a:t>3:</a:t>
            </a:r>
          </a:p>
          <a:p>
            <a:r>
              <a:rPr lang="en-US" sz="2000" b="1"/>
              <a:t>4:</a:t>
            </a:r>
          </a:p>
        </p:txBody>
      </p:sp>
      <p:sp>
        <p:nvSpPr>
          <p:cNvPr id="1670161" name="Line 17"/>
          <p:cNvSpPr>
            <a:spLocks noChangeShapeType="1"/>
          </p:cNvSpPr>
          <p:nvPr/>
        </p:nvSpPr>
        <p:spPr bwMode="auto">
          <a:xfrm>
            <a:off x="4902200" y="48768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2" name="Line 18"/>
          <p:cNvSpPr>
            <a:spLocks noChangeShapeType="1"/>
          </p:cNvSpPr>
          <p:nvPr/>
        </p:nvSpPr>
        <p:spPr bwMode="auto">
          <a:xfrm>
            <a:off x="3225800" y="48768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3" name="Line 19"/>
          <p:cNvSpPr>
            <a:spLocks noChangeShapeType="1"/>
          </p:cNvSpPr>
          <p:nvPr/>
        </p:nvSpPr>
        <p:spPr bwMode="auto">
          <a:xfrm>
            <a:off x="6578600" y="48768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4" name="Line 20"/>
          <p:cNvSpPr>
            <a:spLocks noChangeShapeType="1"/>
          </p:cNvSpPr>
          <p:nvPr/>
        </p:nvSpPr>
        <p:spPr bwMode="auto">
          <a:xfrm>
            <a:off x="6578600" y="51816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5" name="Line 21"/>
          <p:cNvSpPr>
            <a:spLocks noChangeShapeType="1"/>
          </p:cNvSpPr>
          <p:nvPr/>
        </p:nvSpPr>
        <p:spPr bwMode="auto">
          <a:xfrm>
            <a:off x="3225800" y="5181600"/>
            <a:ext cx="31242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6" name="Line 22"/>
          <p:cNvSpPr>
            <a:spLocks noChangeShapeType="1"/>
          </p:cNvSpPr>
          <p:nvPr/>
        </p:nvSpPr>
        <p:spPr bwMode="auto">
          <a:xfrm>
            <a:off x="3225800" y="54864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7" name="Line 23"/>
          <p:cNvSpPr>
            <a:spLocks noChangeShapeType="1"/>
          </p:cNvSpPr>
          <p:nvPr/>
        </p:nvSpPr>
        <p:spPr bwMode="auto">
          <a:xfrm>
            <a:off x="5054600" y="5486400"/>
            <a:ext cx="30480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8" name="Line 24"/>
          <p:cNvSpPr>
            <a:spLocks noChangeShapeType="1"/>
          </p:cNvSpPr>
          <p:nvPr/>
        </p:nvSpPr>
        <p:spPr bwMode="auto">
          <a:xfrm>
            <a:off x="3302000" y="5791200"/>
            <a:ext cx="4800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9" name="Text Box 2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05113" y="88900"/>
            <a:ext cx="6173787" cy="709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65000"/>
              </a:lnSpc>
            </a:pPr>
            <a:r>
              <a:rPr lang="en-US" sz="2400">
                <a:solidFill>
                  <a:srgbClr val="990033"/>
                </a:solidFill>
                <a:latin typeface="Arial" charset="0"/>
              </a:rPr>
              <a:t>...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και τι συμβαίνει με τις λεγόμενες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990033"/>
                </a:solidFill>
                <a:latin typeface="Arial" charset="0"/>
              </a:rPr>
            </a:br>
            <a:r>
              <a:rPr lang="en-US" sz="2400">
                <a:solidFill>
                  <a:srgbClr val="990033"/>
                </a:solidFill>
                <a:latin typeface="Arial" charset="0"/>
              </a:rPr>
              <a:t> “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εξωτικές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” 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ή εποχικές διακυμάνσεις ζήτησης;</a:t>
            </a:r>
            <a:r>
              <a:rPr lang="en-US"/>
              <a:t> </a:t>
            </a:r>
            <a:endParaRPr lang="en-US" sz="2800">
              <a:latin typeface="Arial" charset="0"/>
            </a:endParaRP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3527425" y="1665288"/>
            <a:ext cx="37068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Μη ανανεώσιμο</a:t>
            </a:r>
            <a:r>
              <a:rPr lang="en-US" b="1"/>
              <a:t>-Kanban</a:t>
            </a:r>
          </a:p>
          <a:p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672196" name="Rectangle 4"/>
          <p:cNvSpPr>
            <a:spLocks noChangeArrowheads="1"/>
          </p:cNvSpPr>
          <p:nvPr/>
        </p:nvSpPr>
        <p:spPr bwMode="auto">
          <a:xfrm>
            <a:off x="3695700" y="2413000"/>
            <a:ext cx="3505200" cy="2286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3781425" y="3565525"/>
            <a:ext cx="2446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Μέρα έναρξης</a:t>
            </a:r>
            <a:r>
              <a:rPr lang="en-US" sz="1600" b="1"/>
              <a:t>: xx.xx.xx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3806825" y="4060825"/>
            <a:ext cx="157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Λήξη:</a:t>
            </a:r>
            <a:r>
              <a:rPr lang="en-US" sz="1600" b="1"/>
              <a:t> xx.xx.xx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819525" y="2541588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Αριθμός Υλικών</a:t>
            </a:r>
            <a:endParaRPr lang="en-US" sz="1600" b="1"/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3844925" y="3044825"/>
            <a:ext cx="554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από</a:t>
            </a:r>
            <a:endParaRPr lang="en-US" sz="1800" b="1"/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5508625" y="3070225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σε</a:t>
            </a:r>
            <a:r>
              <a:rPr lang="en-US" sz="1600"/>
              <a:t>:</a:t>
            </a:r>
            <a:endParaRPr lang="en-US" sz="1800" b="1"/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3400425" y="4941888"/>
            <a:ext cx="402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/>
              <a:t>Non replenishable Kanban</a:t>
            </a: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ChangeArrowheads="1"/>
          </p:cNvSpPr>
          <p:nvPr/>
        </p:nvSpPr>
        <p:spPr bwMode="auto">
          <a:xfrm>
            <a:off x="3040063" y="214313"/>
            <a:ext cx="4838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 2 </a:t>
            </a:r>
            <a:r>
              <a:rPr lang="el-GR">
                <a:solidFill>
                  <a:srgbClr val="990033"/>
                </a:solidFill>
              </a:rPr>
              <a:t>δοχεία</a:t>
            </a:r>
            <a:r>
              <a:rPr lang="en-GB">
                <a:solidFill>
                  <a:srgbClr val="990033"/>
                </a:solidFill>
              </a:rPr>
              <a:t> (</a:t>
            </a:r>
            <a:r>
              <a:rPr lang="el-GR">
                <a:solidFill>
                  <a:srgbClr val="990033"/>
                </a:solidFill>
              </a:rPr>
              <a:t>και περισσότερα</a:t>
            </a:r>
            <a:r>
              <a:rPr lang="en-GB">
                <a:solidFill>
                  <a:srgbClr val="990033"/>
                </a:solidFill>
              </a:rPr>
              <a:t>)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674243" name="Picture 3" descr="ELO New Racks fi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1346200"/>
            <a:ext cx="3048000" cy="2286000"/>
          </a:xfrm>
          <a:prstGeom prst="rect">
            <a:avLst/>
          </a:prstGeom>
          <a:noFill/>
        </p:spPr>
      </p:pic>
      <p:pic>
        <p:nvPicPr>
          <p:cNvPr id="1674244" name="Picture 4" descr="Line bin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688" y="3822700"/>
            <a:ext cx="30543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4245" name="Picture 5" descr="IMG_01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738" y="3835400"/>
            <a:ext cx="3298825" cy="2473325"/>
          </a:xfrm>
          <a:prstGeom prst="rect">
            <a:avLst/>
          </a:prstGeom>
          <a:noFill/>
        </p:spPr>
      </p:pic>
      <p:pic>
        <p:nvPicPr>
          <p:cNvPr id="1674246" name="Picture 6" descr="P7260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062038"/>
            <a:ext cx="3241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38700" y="179388"/>
            <a:ext cx="4022725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Ιαπωνικός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όρος για</a:t>
            </a:r>
            <a:r>
              <a:rPr lang="en-US" sz="2400" dirty="0">
                <a:solidFill>
                  <a:srgbClr val="990033"/>
                </a:solidFill>
                <a:latin typeface="Arial" charset="0"/>
              </a:rPr>
              <a:t>…</a:t>
            </a:r>
          </a:p>
        </p:txBody>
      </p:sp>
      <p:grpSp>
        <p:nvGrpSpPr>
          <p:cNvPr id="1637379" name="Group 3"/>
          <p:cNvGrpSpPr>
            <a:grpSpLocks/>
          </p:cNvGrpSpPr>
          <p:nvPr/>
        </p:nvGrpSpPr>
        <p:grpSpPr bwMode="auto">
          <a:xfrm>
            <a:off x="2111375" y="1695450"/>
            <a:ext cx="6361113" cy="3182938"/>
            <a:chOff x="1330" y="1380"/>
            <a:chExt cx="4007" cy="2005"/>
          </a:xfrm>
        </p:grpSpPr>
        <p:pic>
          <p:nvPicPr>
            <p:cNvPr id="16373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0" y="1634"/>
              <a:ext cx="348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7381" name="Group 5"/>
            <p:cNvGrpSpPr>
              <a:grpSpLocks/>
            </p:cNvGrpSpPr>
            <p:nvPr/>
          </p:nvGrpSpPr>
          <p:grpSpPr bwMode="auto">
            <a:xfrm rot="6768273">
              <a:off x="1801" y="2420"/>
              <a:ext cx="1210" cy="615"/>
              <a:chOff x="975" y="2476"/>
              <a:chExt cx="1146" cy="764"/>
            </a:xfrm>
          </p:grpSpPr>
          <p:sp>
            <p:nvSpPr>
              <p:cNvPr id="1637382" name="Freeform 6"/>
              <p:cNvSpPr>
                <a:spLocks/>
              </p:cNvSpPr>
              <p:nvPr/>
            </p:nvSpPr>
            <p:spPr bwMode="auto">
              <a:xfrm>
                <a:off x="1726" y="2480"/>
                <a:ext cx="395" cy="273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290" y="0"/>
                  </a:cxn>
                  <a:cxn ang="0">
                    <a:pos x="34" y="109"/>
                  </a:cxn>
                  <a:cxn ang="0">
                    <a:pos x="0" y="151"/>
                  </a:cxn>
                  <a:cxn ang="0">
                    <a:pos x="55" y="273"/>
                  </a:cxn>
                  <a:cxn ang="0">
                    <a:pos x="105" y="269"/>
                  </a:cxn>
                  <a:cxn ang="0">
                    <a:pos x="357" y="156"/>
                  </a:cxn>
                  <a:cxn ang="0">
                    <a:pos x="395" y="122"/>
                  </a:cxn>
                  <a:cxn ang="0">
                    <a:pos x="340" y="0"/>
                  </a:cxn>
                </a:cxnLst>
                <a:rect l="0" t="0" r="r" b="b"/>
                <a:pathLst>
                  <a:path w="395" h="273">
                    <a:moveTo>
                      <a:pt x="340" y="0"/>
                    </a:moveTo>
                    <a:lnTo>
                      <a:pt x="290" y="0"/>
                    </a:lnTo>
                    <a:lnTo>
                      <a:pt x="34" y="109"/>
                    </a:lnTo>
                    <a:lnTo>
                      <a:pt x="0" y="151"/>
                    </a:lnTo>
                    <a:lnTo>
                      <a:pt x="55" y="273"/>
                    </a:lnTo>
                    <a:lnTo>
                      <a:pt x="105" y="269"/>
                    </a:lnTo>
                    <a:lnTo>
                      <a:pt x="357" y="156"/>
                    </a:lnTo>
                    <a:lnTo>
                      <a:pt x="395" y="12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3" name="Freeform 7"/>
              <p:cNvSpPr>
                <a:spLocks/>
              </p:cNvSpPr>
              <p:nvPr/>
            </p:nvSpPr>
            <p:spPr bwMode="auto">
              <a:xfrm>
                <a:off x="1752" y="2543"/>
                <a:ext cx="369" cy="21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0" y="147"/>
                  </a:cxn>
                  <a:cxn ang="0">
                    <a:pos x="29" y="210"/>
                  </a:cxn>
                  <a:cxn ang="0">
                    <a:pos x="79" y="206"/>
                  </a:cxn>
                  <a:cxn ang="0">
                    <a:pos x="331" y="93"/>
                  </a:cxn>
                  <a:cxn ang="0">
                    <a:pos x="369" y="59"/>
                  </a:cxn>
                  <a:cxn ang="0">
                    <a:pos x="340" y="0"/>
                  </a:cxn>
                </a:cxnLst>
                <a:rect l="0" t="0" r="r" b="b"/>
                <a:pathLst>
                  <a:path w="369" h="210">
                    <a:moveTo>
                      <a:pt x="340" y="0"/>
                    </a:moveTo>
                    <a:lnTo>
                      <a:pt x="0" y="147"/>
                    </a:lnTo>
                    <a:lnTo>
                      <a:pt x="29" y="210"/>
                    </a:lnTo>
                    <a:lnTo>
                      <a:pt x="79" y="206"/>
                    </a:lnTo>
                    <a:lnTo>
                      <a:pt x="331" y="93"/>
                    </a:lnTo>
                    <a:lnTo>
                      <a:pt x="369" y="59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4" name="Freeform 8"/>
              <p:cNvSpPr>
                <a:spLocks/>
              </p:cNvSpPr>
              <p:nvPr/>
            </p:nvSpPr>
            <p:spPr bwMode="auto">
              <a:xfrm>
                <a:off x="1815" y="2518"/>
                <a:ext cx="222" cy="19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4" y="67"/>
                  </a:cxn>
                  <a:cxn ang="0">
                    <a:pos x="16" y="59"/>
                  </a:cxn>
                  <a:cxn ang="0">
                    <a:pos x="25" y="50"/>
                  </a:cxn>
                  <a:cxn ang="0">
                    <a:pos x="33" y="42"/>
                  </a:cxn>
                  <a:cxn ang="0">
                    <a:pos x="42" y="34"/>
                  </a:cxn>
                  <a:cxn ang="0">
                    <a:pos x="50" y="29"/>
                  </a:cxn>
                  <a:cxn ang="0">
                    <a:pos x="63" y="21"/>
                  </a:cxn>
                  <a:cxn ang="0">
                    <a:pos x="75" y="17"/>
                  </a:cxn>
                  <a:cxn ang="0">
                    <a:pos x="88" y="13"/>
                  </a:cxn>
                  <a:cxn ang="0">
                    <a:pos x="96" y="8"/>
                  </a:cxn>
                  <a:cxn ang="0">
                    <a:pos x="105" y="4"/>
                  </a:cxn>
                  <a:cxn ang="0">
                    <a:pos x="117" y="4"/>
                  </a:cxn>
                  <a:cxn ang="0">
                    <a:pos x="130" y="0"/>
                  </a:cxn>
                  <a:cxn ang="0">
                    <a:pos x="142" y="0"/>
                  </a:cxn>
                  <a:cxn ang="0">
                    <a:pos x="155" y="0"/>
                  </a:cxn>
                  <a:cxn ang="0">
                    <a:pos x="167" y="0"/>
                  </a:cxn>
                  <a:cxn ang="0">
                    <a:pos x="222" y="122"/>
                  </a:cxn>
                  <a:cxn ang="0">
                    <a:pos x="214" y="130"/>
                  </a:cxn>
                  <a:cxn ang="0">
                    <a:pos x="205" y="134"/>
                  </a:cxn>
                  <a:cxn ang="0">
                    <a:pos x="193" y="143"/>
                  </a:cxn>
                  <a:cxn ang="0">
                    <a:pos x="184" y="151"/>
                  </a:cxn>
                  <a:cxn ang="0">
                    <a:pos x="172" y="155"/>
                  </a:cxn>
                  <a:cxn ang="0">
                    <a:pos x="163" y="164"/>
                  </a:cxn>
                  <a:cxn ang="0">
                    <a:pos x="155" y="168"/>
                  </a:cxn>
                  <a:cxn ang="0">
                    <a:pos x="142" y="172"/>
                  </a:cxn>
                  <a:cxn ang="0">
                    <a:pos x="130" y="176"/>
                  </a:cxn>
                  <a:cxn ang="0">
                    <a:pos x="117" y="180"/>
                  </a:cxn>
                  <a:cxn ang="0">
                    <a:pos x="109" y="185"/>
                  </a:cxn>
                  <a:cxn ang="0">
                    <a:pos x="96" y="189"/>
                  </a:cxn>
                  <a:cxn ang="0">
                    <a:pos x="84" y="193"/>
                  </a:cxn>
                  <a:cxn ang="0">
                    <a:pos x="71" y="193"/>
                  </a:cxn>
                  <a:cxn ang="0">
                    <a:pos x="58" y="197"/>
                  </a:cxn>
                  <a:cxn ang="0">
                    <a:pos x="50" y="197"/>
                  </a:cxn>
                  <a:cxn ang="0">
                    <a:pos x="0" y="76"/>
                  </a:cxn>
                </a:cxnLst>
                <a:rect l="0" t="0" r="r" b="b"/>
                <a:pathLst>
                  <a:path w="222" h="197">
                    <a:moveTo>
                      <a:pt x="0" y="76"/>
                    </a:moveTo>
                    <a:lnTo>
                      <a:pt x="4" y="67"/>
                    </a:lnTo>
                    <a:lnTo>
                      <a:pt x="16" y="59"/>
                    </a:lnTo>
                    <a:lnTo>
                      <a:pt x="25" y="50"/>
                    </a:lnTo>
                    <a:lnTo>
                      <a:pt x="33" y="42"/>
                    </a:lnTo>
                    <a:lnTo>
                      <a:pt x="42" y="34"/>
                    </a:lnTo>
                    <a:lnTo>
                      <a:pt x="50" y="29"/>
                    </a:lnTo>
                    <a:lnTo>
                      <a:pt x="63" y="21"/>
                    </a:lnTo>
                    <a:lnTo>
                      <a:pt x="75" y="17"/>
                    </a:lnTo>
                    <a:lnTo>
                      <a:pt x="88" y="13"/>
                    </a:lnTo>
                    <a:lnTo>
                      <a:pt x="96" y="8"/>
                    </a:lnTo>
                    <a:lnTo>
                      <a:pt x="105" y="4"/>
                    </a:lnTo>
                    <a:lnTo>
                      <a:pt x="117" y="4"/>
                    </a:lnTo>
                    <a:lnTo>
                      <a:pt x="130" y="0"/>
                    </a:lnTo>
                    <a:lnTo>
                      <a:pt x="142" y="0"/>
                    </a:lnTo>
                    <a:lnTo>
                      <a:pt x="155" y="0"/>
                    </a:lnTo>
                    <a:lnTo>
                      <a:pt x="167" y="0"/>
                    </a:lnTo>
                    <a:lnTo>
                      <a:pt x="222" y="122"/>
                    </a:lnTo>
                    <a:lnTo>
                      <a:pt x="214" y="130"/>
                    </a:lnTo>
                    <a:lnTo>
                      <a:pt x="205" y="134"/>
                    </a:lnTo>
                    <a:lnTo>
                      <a:pt x="193" y="143"/>
                    </a:lnTo>
                    <a:lnTo>
                      <a:pt x="184" y="151"/>
                    </a:lnTo>
                    <a:lnTo>
                      <a:pt x="172" y="155"/>
                    </a:lnTo>
                    <a:lnTo>
                      <a:pt x="163" y="164"/>
                    </a:lnTo>
                    <a:lnTo>
                      <a:pt x="155" y="168"/>
                    </a:lnTo>
                    <a:lnTo>
                      <a:pt x="142" y="172"/>
                    </a:lnTo>
                    <a:lnTo>
                      <a:pt x="130" y="176"/>
                    </a:lnTo>
                    <a:lnTo>
                      <a:pt x="117" y="180"/>
                    </a:lnTo>
                    <a:lnTo>
                      <a:pt x="109" y="185"/>
                    </a:lnTo>
                    <a:lnTo>
                      <a:pt x="96" y="189"/>
                    </a:lnTo>
                    <a:lnTo>
                      <a:pt x="84" y="193"/>
                    </a:lnTo>
                    <a:lnTo>
                      <a:pt x="71" y="193"/>
                    </a:lnTo>
                    <a:lnTo>
                      <a:pt x="58" y="197"/>
                    </a:lnTo>
                    <a:lnTo>
                      <a:pt x="50" y="19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5" name="Freeform 9"/>
              <p:cNvSpPr>
                <a:spLocks/>
              </p:cNvSpPr>
              <p:nvPr/>
            </p:nvSpPr>
            <p:spPr bwMode="auto">
              <a:xfrm>
                <a:off x="1982" y="2476"/>
                <a:ext cx="135" cy="168"/>
              </a:xfrm>
              <a:custGeom>
                <a:avLst/>
                <a:gdLst/>
                <a:ahLst/>
                <a:cxnLst>
                  <a:cxn ang="0">
                    <a:pos x="84" y="8"/>
                  </a:cxn>
                  <a:cxn ang="0">
                    <a:pos x="68" y="4"/>
                  </a:cxn>
                  <a:cxn ang="0">
                    <a:pos x="55" y="0"/>
                  </a:cxn>
                  <a:cxn ang="0">
                    <a:pos x="42" y="0"/>
                  </a:cxn>
                  <a:cxn ang="0">
                    <a:pos x="30" y="4"/>
                  </a:cxn>
                  <a:cxn ang="0">
                    <a:pos x="21" y="13"/>
                  </a:cxn>
                  <a:cxn ang="0">
                    <a:pos x="13" y="17"/>
                  </a:cxn>
                  <a:cxn ang="0">
                    <a:pos x="5" y="29"/>
                  </a:cxn>
                  <a:cxn ang="0">
                    <a:pos x="0" y="42"/>
                  </a:cxn>
                  <a:cxn ang="0">
                    <a:pos x="51" y="164"/>
                  </a:cxn>
                  <a:cxn ang="0">
                    <a:pos x="63" y="168"/>
                  </a:cxn>
                  <a:cxn ang="0">
                    <a:pos x="76" y="168"/>
                  </a:cxn>
                  <a:cxn ang="0">
                    <a:pos x="89" y="164"/>
                  </a:cxn>
                  <a:cxn ang="0">
                    <a:pos x="101" y="160"/>
                  </a:cxn>
                  <a:cxn ang="0">
                    <a:pos x="114" y="155"/>
                  </a:cxn>
                  <a:cxn ang="0">
                    <a:pos x="122" y="147"/>
                  </a:cxn>
                  <a:cxn ang="0">
                    <a:pos x="131" y="139"/>
                  </a:cxn>
                  <a:cxn ang="0">
                    <a:pos x="135" y="126"/>
                  </a:cxn>
                  <a:cxn ang="0">
                    <a:pos x="84" y="8"/>
                  </a:cxn>
                </a:cxnLst>
                <a:rect l="0" t="0" r="r" b="b"/>
                <a:pathLst>
                  <a:path w="135" h="168">
                    <a:moveTo>
                      <a:pt x="84" y="8"/>
                    </a:moveTo>
                    <a:lnTo>
                      <a:pt x="68" y="4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0" y="4"/>
                    </a:lnTo>
                    <a:lnTo>
                      <a:pt x="21" y="13"/>
                    </a:lnTo>
                    <a:lnTo>
                      <a:pt x="13" y="17"/>
                    </a:lnTo>
                    <a:lnTo>
                      <a:pt x="5" y="29"/>
                    </a:lnTo>
                    <a:lnTo>
                      <a:pt x="0" y="42"/>
                    </a:lnTo>
                    <a:lnTo>
                      <a:pt x="51" y="164"/>
                    </a:lnTo>
                    <a:lnTo>
                      <a:pt x="63" y="168"/>
                    </a:lnTo>
                    <a:lnTo>
                      <a:pt x="76" y="168"/>
                    </a:lnTo>
                    <a:lnTo>
                      <a:pt x="89" y="164"/>
                    </a:lnTo>
                    <a:lnTo>
                      <a:pt x="101" y="160"/>
                    </a:lnTo>
                    <a:lnTo>
                      <a:pt x="114" y="155"/>
                    </a:lnTo>
                    <a:lnTo>
                      <a:pt x="122" y="147"/>
                    </a:lnTo>
                    <a:lnTo>
                      <a:pt x="131" y="139"/>
                    </a:lnTo>
                    <a:lnTo>
                      <a:pt x="135" y="126"/>
                    </a:lnTo>
                    <a:lnTo>
                      <a:pt x="84" y="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6" name="Freeform 10"/>
              <p:cNvSpPr>
                <a:spLocks/>
              </p:cNvSpPr>
              <p:nvPr/>
            </p:nvSpPr>
            <p:spPr bwMode="auto">
              <a:xfrm>
                <a:off x="1731" y="2589"/>
                <a:ext cx="134" cy="164"/>
              </a:xfrm>
              <a:custGeom>
                <a:avLst/>
                <a:gdLst/>
                <a:ahLst/>
                <a:cxnLst>
                  <a:cxn ang="0">
                    <a:pos x="84" y="5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42" y="0"/>
                  </a:cxn>
                  <a:cxn ang="0">
                    <a:pos x="33" y="0"/>
                  </a:cxn>
                  <a:cxn ang="0">
                    <a:pos x="21" y="9"/>
                  </a:cxn>
                  <a:cxn ang="0">
                    <a:pos x="12" y="13"/>
                  </a:cxn>
                  <a:cxn ang="0">
                    <a:pos x="4" y="26"/>
                  </a:cxn>
                  <a:cxn ang="0">
                    <a:pos x="0" y="42"/>
                  </a:cxn>
                  <a:cxn ang="0">
                    <a:pos x="50" y="164"/>
                  </a:cxn>
                  <a:cxn ang="0">
                    <a:pos x="63" y="164"/>
                  </a:cxn>
                  <a:cxn ang="0">
                    <a:pos x="75" y="164"/>
                  </a:cxn>
                  <a:cxn ang="0">
                    <a:pos x="88" y="164"/>
                  </a:cxn>
                  <a:cxn ang="0">
                    <a:pos x="100" y="160"/>
                  </a:cxn>
                  <a:cxn ang="0">
                    <a:pos x="113" y="151"/>
                  </a:cxn>
                  <a:cxn ang="0">
                    <a:pos x="121" y="147"/>
                  </a:cxn>
                  <a:cxn ang="0">
                    <a:pos x="130" y="135"/>
                  </a:cxn>
                  <a:cxn ang="0">
                    <a:pos x="134" y="126"/>
                  </a:cxn>
                  <a:cxn ang="0">
                    <a:pos x="84" y="5"/>
                  </a:cxn>
                </a:cxnLst>
                <a:rect l="0" t="0" r="r" b="b"/>
                <a:pathLst>
                  <a:path w="134" h="164">
                    <a:moveTo>
                      <a:pt x="84" y="5"/>
                    </a:moveTo>
                    <a:lnTo>
                      <a:pt x="67" y="0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1" y="9"/>
                    </a:lnTo>
                    <a:lnTo>
                      <a:pt x="12" y="13"/>
                    </a:lnTo>
                    <a:lnTo>
                      <a:pt x="4" y="26"/>
                    </a:lnTo>
                    <a:lnTo>
                      <a:pt x="0" y="42"/>
                    </a:lnTo>
                    <a:lnTo>
                      <a:pt x="50" y="164"/>
                    </a:lnTo>
                    <a:lnTo>
                      <a:pt x="63" y="164"/>
                    </a:lnTo>
                    <a:lnTo>
                      <a:pt x="75" y="164"/>
                    </a:lnTo>
                    <a:lnTo>
                      <a:pt x="88" y="164"/>
                    </a:lnTo>
                    <a:lnTo>
                      <a:pt x="100" y="160"/>
                    </a:lnTo>
                    <a:lnTo>
                      <a:pt x="113" y="151"/>
                    </a:lnTo>
                    <a:lnTo>
                      <a:pt x="121" y="147"/>
                    </a:lnTo>
                    <a:lnTo>
                      <a:pt x="130" y="135"/>
                    </a:lnTo>
                    <a:lnTo>
                      <a:pt x="134" y="126"/>
                    </a:lnTo>
                    <a:lnTo>
                      <a:pt x="84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7" name="Line 11"/>
              <p:cNvSpPr>
                <a:spLocks noChangeShapeType="1"/>
              </p:cNvSpPr>
              <p:nvPr/>
            </p:nvSpPr>
            <p:spPr bwMode="auto">
              <a:xfrm>
                <a:off x="1815" y="2594"/>
                <a:ext cx="50" cy="12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8" name="Line 12"/>
              <p:cNvSpPr>
                <a:spLocks noChangeShapeType="1"/>
              </p:cNvSpPr>
              <p:nvPr/>
            </p:nvSpPr>
            <p:spPr bwMode="auto">
              <a:xfrm>
                <a:off x="1982" y="2518"/>
                <a:ext cx="51" cy="1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9" name="Freeform 13"/>
              <p:cNvSpPr>
                <a:spLocks/>
              </p:cNvSpPr>
              <p:nvPr/>
            </p:nvSpPr>
            <p:spPr bwMode="auto">
              <a:xfrm>
                <a:off x="975" y="2480"/>
                <a:ext cx="336" cy="37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89" y="21"/>
                  </a:cxn>
                  <a:cxn ang="0">
                    <a:pos x="13" y="239"/>
                  </a:cxn>
                  <a:cxn ang="0">
                    <a:pos x="0" y="290"/>
                  </a:cxn>
                  <a:cxn ang="0">
                    <a:pos x="105" y="370"/>
                  </a:cxn>
                  <a:cxn ang="0">
                    <a:pos x="336" y="84"/>
                  </a:cxn>
                  <a:cxn ang="0">
                    <a:pos x="235" y="0"/>
                  </a:cxn>
                </a:cxnLst>
                <a:rect l="0" t="0" r="r" b="b"/>
                <a:pathLst>
                  <a:path w="336" h="370">
                    <a:moveTo>
                      <a:pt x="235" y="0"/>
                    </a:moveTo>
                    <a:lnTo>
                      <a:pt x="189" y="21"/>
                    </a:lnTo>
                    <a:lnTo>
                      <a:pt x="13" y="239"/>
                    </a:lnTo>
                    <a:lnTo>
                      <a:pt x="0" y="290"/>
                    </a:lnTo>
                    <a:lnTo>
                      <a:pt x="105" y="370"/>
                    </a:lnTo>
                    <a:lnTo>
                      <a:pt x="336" y="8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0" name="Freeform 14"/>
              <p:cNvSpPr>
                <a:spLocks/>
              </p:cNvSpPr>
              <p:nvPr/>
            </p:nvSpPr>
            <p:spPr bwMode="auto">
              <a:xfrm>
                <a:off x="1034" y="2552"/>
                <a:ext cx="218" cy="22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8" y="121"/>
                  </a:cxn>
                  <a:cxn ang="0">
                    <a:pos x="17" y="100"/>
                  </a:cxn>
                  <a:cxn ang="0">
                    <a:pos x="29" y="79"/>
                  </a:cxn>
                  <a:cxn ang="0">
                    <a:pos x="42" y="58"/>
                  </a:cxn>
                  <a:cxn ang="0">
                    <a:pos x="50" y="50"/>
                  </a:cxn>
                  <a:cxn ang="0">
                    <a:pos x="59" y="42"/>
                  </a:cxn>
                  <a:cxn ang="0">
                    <a:pos x="67" y="33"/>
                  </a:cxn>
                  <a:cxn ang="0">
                    <a:pos x="75" y="25"/>
                  </a:cxn>
                  <a:cxn ang="0">
                    <a:pos x="84" y="21"/>
                  </a:cxn>
                  <a:cxn ang="0">
                    <a:pos x="92" y="12"/>
                  </a:cxn>
                  <a:cxn ang="0">
                    <a:pos x="105" y="8"/>
                  </a:cxn>
                  <a:cxn ang="0">
                    <a:pos x="117" y="0"/>
                  </a:cxn>
                  <a:cxn ang="0">
                    <a:pos x="218" y="84"/>
                  </a:cxn>
                  <a:cxn ang="0">
                    <a:pos x="105" y="226"/>
                  </a:cxn>
                  <a:cxn ang="0">
                    <a:pos x="0" y="146"/>
                  </a:cxn>
                </a:cxnLst>
                <a:rect l="0" t="0" r="r" b="b"/>
                <a:pathLst>
                  <a:path w="218" h="226">
                    <a:moveTo>
                      <a:pt x="0" y="146"/>
                    </a:moveTo>
                    <a:lnTo>
                      <a:pt x="8" y="121"/>
                    </a:lnTo>
                    <a:lnTo>
                      <a:pt x="17" y="100"/>
                    </a:lnTo>
                    <a:lnTo>
                      <a:pt x="29" y="79"/>
                    </a:lnTo>
                    <a:lnTo>
                      <a:pt x="42" y="58"/>
                    </a:lnTo>
                    <a:lnTo>
                      <a:pt x="50" y="50"/>
                    </a:lnTo>
                    <a:lnTo>
                      <a:pt x="59" y="42"/>
                    </a:lnTo>
                    <a:lnTo>
                      <a:pt x="67" y="33"/>
                    </a:lnTo>
                    <a:lnTo>
                      <a:pt x="75" y="25"/>
                    </a:lnTo>
                    <a:lnTo>
                      <a:pt x="84" y="21"/>
                    </a:lnTo>
                    <a:lnTo>
                      <a:pt x="92" y="12"/>
                    </a:lnTo>
                    <a:lnTo>
                      <a:pt x="105" y="8"/>
                    </a:lnTo>
                    <a:lnTo>
                      <a:pt x="117" y="0"/>
                    </a:lnTo>
                    <a:lnTo>
                      <a:pt x="218" y="84"/>
                    </a:lnTo>
                    <a:lnTo>
                      <a:pt x="105" y="22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1" name="Freeform 15"/>
              <p:cNvSpPr>
                <a:spLocks/>
              </p:cNvSpPr>
              <p:nvPr/>
            </p:nvSpPr>
            <p:spPr bwMode="auto">
              <a:xfrm>
                <a:off x="1135" y="2636"/>
                <a:ext cx="692" cy="604"/>
              </a:xfrm>
              <a:custGeom>
                <a:avLst/>
                <a:gdLst/>
                <a:ahLst/>
                <a:cxnLst>
                  <a:cxn ang="0">
                    <a:pos x="575" y="604"/>
                  </a:cxn>
                  <a:cxn ang="0">
                    <a:pos x="604" y="600"/>
                  </a:cxn>
                  <a:cxn ang="0">
                    <a:pos x="692" y="495"/>
                  </a:cxn>
                  <a:cxn ang="0">
                    <a:pos x="692" y="461"/>
                  </a:cxn>
                  <a:cxn ang="0">
                    <a:pos x="117" y="0"/>
                  </a:cxn>
                  <a:cxn ang="0">
                    <a:pos x="0" y="142"/>
                  </a:cxn>
                  <a:cxn ang="0">
                    <a:pos x="575" y="604"/>
                  </a:cxn>
                </a:cxnLst>
                <a:rect l="0" t="0" r="r" b="b"/>
                <a:pathLst>
                  <a:path w="692" h="604">
                    <a:moveTo>
                      <a:pt x="575" y="604"/>
                    </a:moveTo>
                    <a:lnTo>
                      <a:pt x="604" y="600"/>
                    </a:lnTo>
                    <a:lnTo>
                      <a:pt x="692" y="495"/>
                    </a:lnTo>
                    <a:lnTo>
                      <a:pt x="692" y="461"/>
                    </a:lnTo>
                    <a:lnTo>
                      <a:pt x="117" y="0"/>
                    </a:lnTo>
                    <a:lnTo>
                      <a:pt x="0" y="142"/>
                    </a:lnTo>
                    <a:lnTo>
                      <a:pt x="575" y="604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2" name="Freeform 16"/>
              <p:cNvSpPr>
                <a:spLocks/>
              </p:cNvSpPr>
              <p:nvPr/>
            </p:nvSpPr>
            <p:spPr bwMode="auto">
              <a:xfrm>
                <a:off x="1139" y="2644"/>
                <a:ext cx="684" cy="596"/>
              </a:xfrm>
              <a:custGeom>
                <a:avLst/>
                <a:gdLst/>
                <a:ahLst/>
                <a:cxnLst>
                  <a:cxn ang="0">
                    <a:pos x="571" y="596"/>
                  </a:cxn>
                  <a:cxn ang="0">
                    <a:pos x="579" y="596"/>
                  </a:cxn>
                  <a:cxn ang="0">
                    <a:pos x="583" y="596"/>
                  </a:cxn>
                  <a:cxn ang="0">
                    <a:pos x="592" y="592"/>
                  </a:cxn>
                  <a:cxn ang="0">
                    <a:pos x="604" y="592"/>
                  </a:cxn>
                  <a:cxn ang="0">
                    <a:pos x="613" y="579"/>
                  </a:cxn>
                  <a:cxn ang="0">
                    <a:pos x="621" y="575"/>
                  </a:cxn>
                  <a:cxn ang="0">
                    <a:pos x="625" y="567"/>
                  </a:cxn>
                  <a:cxn ang="0">
                    <a:pos x="634" y="558"/>
                  </a:cxn>
                  <a:cxn ang="0">
                    <a:pos x="638" y="550"/>
                  </a:cxn>
                  <a:cxn ang="0">
                    <a:pos x="650" y="537"/>
                  </a:cxn>
                  <a:cxn ang="0">
                    <a:pos x="663" y="516"/>
                  </a:cxn>
                  <a:cxn ang="0">
                    <a:pos x="684" y="491"/>
                  </a:cxn>
                  <a:cxn ang="0">
                    <a:pos x="684" y="487"/>
                  </a:cxn>
                  <a:cxn ang="0">
                    <a:pos x="684" y="483"/>
                  </a:cxn>
                  <a:cxn ang="0">
                    <a:pos x="684" y="474"/>
                  </a:cxn>
                  <a:cxn ang="0">
                    <a:pos x="680" y="457"/>
                  </a:cxn>
                  <a:cxn ang="0">
                    <a:pos x="646" y="432"/>
                  </a:cxn>
                  <a:cxn ang="0">
                    <a:pos x="621" y="411"/>
                  </a:cxn>
                  <a:cxn ang="0">
                    <a:pos x="596" y="390"/>
                  </a:cxn>
                  <a:cxn ang="0">
                    <a:pos x="575" y="374"/>
                  </a:cxn>
                  <a:cxn ang="0">
                    <a:pos x="554" y="357"/>
                  </a:cxn>
                  <a:cxn ang="0">
                    <a:pos x="533" y="340"/>
                  </a:cxn>
                  <a:cxn ang="0">
                    <a:pos x="512" y="323"/>
                  </a:cxn>
                  <a:cxn ang="0">
                    <a:pos x="491" y="306"/>
                  </a:cxn>
                  <a:cxn ang="0">
                    <a:pos x="461" y="285"/>
                  </a:cxn>
                  <a:cxn ang="0">
                    <a:pos x="432" y="260"/>
                  </a:cxn>
                  <a:cxn ang="0">
                    <a:pos x="399" y="235"/>
                  </a:cxn>
                  <a:cxn ang="0">
                    <a:pos x="357" y="201"/>
                  </a:cxn>
                  <a:cxn ang="0">
                    <a:pos x="306" y="159"/>
                  </a:cxn>
                  <a:cxn ang="0">
                    <a:pos x="252" y="117"/>
                  </a:cxn>
                  <a:cxn ang="0">
                    <a:pos x="184" y="59"/>
                  </a:cxn>
                  <a:cxn ang="0">
                    <a:pos x="105" y="0"/>
                  </a:cxn>
                  <a:cxn ang="0">
                    <a:pos x="92" y="13"/>
                  </a:cxn>
                  <a:cxn ang="0">
                    <a:pos x="84" y="21"/>
                  </a:cxn>
                  <a:cxn ang="0">
                    <a:pos x="79" y="29"/>
                  </a:cxn>
                  <a:cxn ang="0">
                    <a:pos x="71" y="42"/>
                  </a:cxn>
                  <a:cxn ang="0">
                    <a:pos x="58" y="54"/>
                  </a:cxn>
                  <a:cxn ang="0">
                    <a:pos x="46" y="71"/>
                  </a:cxn>
                  <a:cxn ang="0">
                    <a:pos x="25" y="96"/>
                  </a:cxn>
                  <a:cxn ang="0">
                    <a:pos x="0" y="130"/>
                  </a:cxn>
                  <a:cxn ang="0">
                    <a:pos x="33" y="159"/>
                  </a:cxn>
                  <a:cxn ang="0">
                    <a:pos x="58" y="180"/>
                  </a:cxn>
                  <a:cxn ang="0">
                    <a:pos x="84" y="201"/>
                  </a:cxn>
                  <a:cxn ang="0">
                    <a:pos x="105" y="218"/>
                  </a:cxn>
                  <a:cxn ang="0">
                    <a:pos x="126" y="235"/>
                  </a:cxn>
                  <a:cxn ang="0">
                    <a:pos x="147" y="252"/>
                  </a:cxn>
                  <a:cxn ang="0">
                    <a:pos x="168" y="264"/>
                  </a:cxn>
                  <a:cxn ang="0">
                    <a:pos x="189" y="285"/>
                  </a:cxn>
                  <a:cxn ang="0">
                    <a:pos x="218" y="306"/>
                  </a:cxn>
                  <a:cxn ang="0">
                    <a:pos x="247" y="332"/>
                  </a:cxn>
                  <a:cxn ang="0">
                    <a:pos x="281" y="361"/>
                  </a:cxn>
                  <a:cxn ang="0">
                    <a:pos x="323" y="395"/>
                  </a:cxn>
                  <a:cxn ang="0">
                    <a:pos x="369" y="432"/>
                  </a:cxn>
                  <a:cxn ang="0">
                    <a:pos x="428" y="478"/>
                  </a:cxn>
                  <a:cxn ang="0">
                    <a:pos x="495" y="533"/>
                  </a:cxn>
                  <a:cxn ang="0">
                    <a:pos x="571" y="596"/>
                  </a:cxn>
                </a:cxnLst>
                <a:rect l="0" t="0" r="r" b="b"/>
                <a:pathLst>
                  <a:path w="684" h="596">
                    <a:moveTo>
                      <a:pt x="571" y="596"/>
                    </a:moveTo>
                    <a:lnTo>
                      <a:pt x="579" y="596"/>
                    </a:lnTo>
                    <a:lnTo>
                      <a:pt x="583" y="596"/>
                    </a:lnTo>
                    <a:lnTo>
                      <a:pt x="592" y="592"/>
                    </a:lnTo>
                    <a:lnTo>
                      <a:pt x="604" y="592"/>
                    </a:lnTo>
                    <a:lnTo>
                      <a:pt x="613" y="579"/>
                    </a:lnTo>
                    <a:lnTo>
                      <a:pt x="621" y="575"/>
                    </a:lnTo>
                    <a:lnTo>
                      <a:pt x="625" y="567"/>
                    </a:lnTo>
                    <a:lnTo>
                      <a:pt x="634" y="558"/>
                    </a:lnTo>
                    <a:lnTo>
                      <a:pt x="638" y="550"/>
                    </a:lnTo>
                    <a:lnTo>
                      <a:pt x="650" y="537"/>
                    </a:lnTo>
                    <a:lnTo>
                      <a:pt x="663" y="516"/>
                    </a:lnTo>
                    <a:lnTo>
                      <a:pt x="684" y="491"/>
                    </a:lnTo>
                    <a:lnTo>
                      <a:pt x="684" y="487"/>
                    </a:lnTo>
                    <a:lnTo>
                      <a:pt x="684" y="483"/>
                    </a:lnTo>
                    <a:lnTo>
                      <a:pt x="684" y="474"/>
                    </a:lnTo>
                    <a:lnTo>
                      <a:pt x="680" y="457"/>
                    </a:lnTo>
                    <a:lnTo>
                      <a:pt x="646" y="432"/>
                    </a:lnTo>
                    <a:lnTo>
                      <a:pt x="621" y="411"/>
                    </a:lnTo>
                    <a:lnTo>
                      <a:pt x="596" y="390"/>
                    </a:lnTo>
                    <a:lnTo>
                      <a:pt x="575" y="374"/>
                    </a:lnTo>
                    <a:lnTo>
                      <a:pt x="554" y="357"/>
                    </a:lnTo>
                    <a:lnTo>
                      <a:pt x="533" y="340"/>
                    </a:lnTo>
                    <a:lnTo>
                      <a:pt x="512" y="323"/>
                    </a:lnTo>
                    <a:lnTo>
                      <a:pt x="491" y="306"/>
                    </a:lnTo>
                    <a:lnTo>
                      <a:pt x="461" y="285"/>
                    </a:lnTo>
                    <a:lnTo>
                      <a:pt x="432" y="260"/>
                    </a:lnTo>
                    <a:lnTo>
                      <a:pt x="399" y="235"/>
                    </a:lnTo>
                    <a:lnTo>
                      <a:pt x="357" y="201"/>
                    </a:lnTo>
                    <a:lnTo>
                      <a:pt x="306" y="159"/>
                    </a:lnTo>
                    <a:lnTo>
                      <a:pt x="252" y="117"/>
                    </a:lnTo>
                    <a:lnTo>
                      <a:pt x="184" y="59"/>
                    </a:lnTo>
                    <a:lnTo>
                      <a:pt x="105" y="0"/>
                    </a:lnTo>
                    <a:lnTo>
                      <a:pt x="92" y="13"/>
                    </a:lnTo>
                    <a:lnTo>
                      <a:pt x="84" y="21"/>
                    </a:lnTo>
                    <a:lnTo>
                      <a:pt x="79" y="29"/>
                    </a:lnTo>
                    <a:lnTo>
                      <a:pt x="71" y="42"/>
                    </a:lnTo>
                    <a:lnTo>
                      <a:pt x="58" y="54"/>
                    </a:lnTo>
                    <a:lnTo>
                      <a:pt x="46" y="71"/>
                    </a:lnTo>
                    <a:lnTo>
                      <a:pt x="25" y="96"/>
                    </a:lnTo>
                    <a:lnTo>
                      <a:pt x="0" y="130"/>
                    </a:lnTo>
                    <a:lnTo>
                      <a:pt x="33" y="159"/>
                    </a:lnTo>
                    <a:lnTo>
                      <a:pt x="58" y="180"/>
                    </a:lnTo>
                    <a:lnTo>
                      <a:pt x="84" y="201"/>
                    </a:lnTo>
                    <a:lnTo>
                      <a:pt x="105" y="218"/>
                    </a:lnTo>
                    <a:lnTo>
                      <a:pt x="126" y="235"/>
                    </a:lnTo>
                    <a:lnTo>
                      <a:pt x="147" y="252"/>
                    </a:lnTo>
                    <a:lnTo>
                      <a:pt x="168" y="264"/>
                    </a:lnTo>
                    <a:lnTo>
                      <a:pt x="189" y="285"/>
                    </a:lnTo>
                    <a:lnTo>
                      <a:pt x="218" y="306"/>
                    </a:lnTo>
                    <a:lnTo>
                      <a:pt x="247" y="332"/>
                    </a:lnTo>
                    <a:lnTo>
                      <a:pt x="281" y="361"/>
                    </a:lnTo>
                    <a:lnTo>
                      <a:pt x="323" y="395"/>
                    </a:lnTo>
                    <a:lnTo>
                      <a:pt x="369" y="432"/>
                    </a:lnTo>
                    <a:lnTo>
                      <a:pt x="428" y="478"/>
                    </a:lnTo>
                    <a:lnTo>
                      <a:pt x="495" y="533"/>
                    </a:lnTo>
                    <a:lnTo>
                      <a:pt x="571" y="59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3" name="Freeform 17"/>
              <p:cNvSpPr>
                <a:spLocks/>
              </p:cNvSpPr>
              <p:nvPr/>
            </p:nvSpPr>
            <p:spPr bwMode="auto">
              <a:xfrm>
                <a:off x="1139" y="2648"/>
                <a:ext cx="680" cy="588"/>
              </a:xfrm>
              <a:custGeom>
                <a:avLst/>
                <a:gdLst/>
                <a:ahLst/>
                <a:cxnLst>
                  <a:cxn ang="0">
                    <a:pos x="575" y="588"/>
                  </a:cxn>
                  <a:cxn ang="0">
                    <a:pos x="583" y="588"/>
                  </a:cxn>
                  <a:cxn ang="0">
                    <a:pos x="587" y="588"/>
                  </a:cxn>
                  <a:cxn ang="0">
                    <a:pos x="592" y="588"/>
                  </a:cxn>
                  <a:cxn ang="0">
                    <a:pos x="604" y="584"/>
                  </a:cxn>
                  <a:cxn ang="0">
                    <a:pos x="613" y="575"/>
                  </a:cxn>
                  <a:cxn ang="0">
                    <a:pos x="621" y="567"/>
                  </a:cxn>
                  <a:cxn ang="0">
                    <a:pos x="625" y="563"/>
                  </a:cxn>
                  <a:cxn ang="0">
                    <a:pos x="629" y="554"/>
                  </a:cxn>
                  <a:cxn ang="0">
                    <a:pos x="638" y="546"/>
                  </a:cxn>
                  <a:cxn ang="0">
                    <a:pos x="646" y="533"/>
                  </a:cxn>
                  <a:cxn ang="0">
                    <a:pos x="659" y="516"/>
                  </a:cxn>
                  <a:cxn ang="0">
                    <a:pos x="680" y="495"/>
                  </a:cxn>
                  <a:cxn ang="0">
                    <a:pos x="680" y="491"/>
                  </a:cxn>
                  <a:cxn ang="0">
                    <a:pos x="680" y="483"/>
                  </a:cxn>
                  <a:cxn ang="0">
                    <a:pos x="676" y="479"/>
                  </a:cxn>
                  <a:cxn ang="0">
                    <a:pos x="676" y="462"/>
                  </a:cxn>
                  <a:cxn ang="0">
                    <a:pos x="642" y="437"/>
                  </a:cxn>
                  <a:cxn ang="0">
                    <a:pos x="613" y="416"/>
                  </a:cxn>
                  <a:cxn ang="0">
                    <a:pos x="587" y="395"/>
                  </a:cxn>
                  <a:cxn ang="0">
                    <a:pos x="566" y="378"/>
                  </a:cxn>
                  <a:cxn ang="0">
                    <a:pos x="545" y="361"/>
                  </a:cxn>
                  <a:cxn ang="0">
                    <a:pos x="524" y="344"/>
                  </a:cxn>
                  <a:cxn ang="0">
                    <a:pos x="508" y="328"/>
                  </a:cxn>
                  <a:cxn ang="0">
                    <a:pos x="482" y="311"/>
                  </a:cxn>
                  <a:cxn ang="0">
                    <a:pos x="457" y="290"/>
                  </a:cxn>
                  <a:cxn ang="0">
                    <a:pos x="428" y="265"/>
                  </a:cxn>
                  <a:cxn ang="0">
                    <a:pos x="394" y="235"/>
                  </a:cxn>
                  <a:cxn ang="0">
                    <a:pos x="352" y="202"/>
                  </a:cxn>
                  <a:cxn ang="0">
                    <a:pos x="302" y="164"/>
                  </a:cxn>
                  <a:cxn ang="0">
                    <a:pos x="247" y="118"/>
                  </a:cxn>
                  <a:cxn ang="0">
                    <a:pos x="180" y="63"/>
                  </a:cxn>
                  <a:cxn ang="0">
                    <a:pos x="100" y="0"/>
                  </a:cxn>
                  <a:cxn ang="0">
                    <a:pos x="88" y="13"/>
                  </a:cxn>
                  <a:cxn ang="0">
                    <a:pos x="84" y="25"/>
                  </a:cxn>
                  <a:cxn ang="0">
                    <a:pos x="75" y="34"/>
                  </a:cxn>
                  <a:cxn ang="0">
                    <a:pos x="67" y="42"/>
                  </a:cxn>
                  <a:cxn ang="0">
                    <a:pos x="58" y="55"/>
                  </a:cxn>
                  <a:cxn ang="0">
                    <a:pos x="46" y="67"/>
                  </a:cxn>
                  <a:cxn ang="0">
                    <a:pos x="25" y="92"/>
                  </a:cxn>
                  <a:cxn ang="0">
                    <a:pos x="0" y="126"/>
                  </a:cxn>
                  <a:cxn ang="0">
                    <a:pos x="33" y="151"/>
                  </a:cxn>
                  <a:cxn ang="0">
                    <a:pos x="63" y="176"/>
                  </a:cxn>
                  <a:cxn ang="0">
                    <a:pos x="88" y="193"/>
                  </a:cxn>
                  <a:cxn ang="0">
                    <a:pos x="109" y="210"/>
                  </a:cxn>
                  <a:cxn ang="0">
                    <a:pos x="126" y="231"/>
                  </a:cxn>
                  <a:cxn ang="0">
                    <a:pos x="147" y="244"/>
                  </a:cxn>
                  <a:cxn ang="0">
                    <a:pos x="168" y="260"/>
                  </a:cxn>
                  <a:cxn ang="0">
                    <a:pos x="193" y="281"/>
                  </a:cxn>
                  <a:cxn ang="0">
                    <a:pos x="218" y="302"/>
                  </a:cxn>
                  <a:cxn ang="0">
                    <a:pos x="247" y="323"/>
                  </a:cxn>
                  <a:cxn ang="0">
                    <a:pos x="281" y="353"/>
                  </a:cxn>
                  <a:cxn ang="0">
                    <a:pos x="323" y="386"/>
                  </a:cxn>
                  <a:cxn ang="0">
                    <a:pos x="373" y="424"/>
                  </a:cxn>
                  <a:cxn ang="0">
                    <a:pos x="428" y="470"/>
                  </a:cxn>
                  <a:cxn ang="0">
                    <a:pos x="495" y="525"/>
                  </a:cxn>
                  <a:cxn ang="0">
                    <a:pos x="575" y="588"/>
                  </a:cxn>
                </a:cxnLst>
                <a:rect l="0" t="0" r="r" b="b"/>
                <a:pathLst>
                  <a:path w="680" h="588">
                    <a:moveTo>
                      <a:pt x="575" y="588"/>
                    </a:moveTo>
                    <a:lnTo>
                      <a:pt x="583" y="588"/>
                    </a:lnTo>
                    <a:lnTo>
                      <a:pt x="587" y="588"/>
                    </a:lnTo>
                    <a:lnTo>
                      <a:pt x="592" y="588"/>
                    </a:lnTo>
                    <a:lnTo>
                      <a:pt x="604" y="584"/>
                    </a:lnTo>
                    <a:lnTo>
                      <a:pt x="613" y="575"/>
                    </a:lnTo>
                    <a:lnTo>
                      <a:pt x="621" y="567"/>
                    </a:lnTo>
                    <a:lnTo>
                      <a:pt x="625" y="563"/>
                    </a:lnTo>
                    <a:lnTo>
                      <a:pt x="629" y="554"/>
                    </a:lnTo>
                    <a:lnTo>
                      <a:pt x="638" y="546"/>
                    </a:lnTo>
                    <a:lnTo>
                      <a:pt x="646" y="533"/>
                    </a:lnTo>
                    <a:lnTo>
                      <a:pt x="659" y="516"/>
                    </a:lnTo>
                    <a:lnTo>
                      <a:pt x="680" y="495"/>
                    </a:lnTo>
                    <a:lnTo>
                      <a:pt x="680" y="491"/>
                    </a:lnTo>
                    <a:lnTo>
                      <a:pt x="680" y="483"/>
                    </a:lnTo>
                    <a:lnTo>
                      <a:pt x="676" y="479"/>
                    </a:lnTo>
                    <a:lnTo>
                      <a:pt x="676" y="462"/>
                    </a:lnTo>
                    <a:lnTo>
                      <a:pt x="642" y="437"/>
                    </a:lnTo>
                    <a:lnTo>
                      <a:pt x="613" y="416"/>
                    </a:lnTo>
                    <a:lnTo>
                      <a:pt x="587" y="395"/>
                    </a:lnTo>
                    <a:lnTo>
                      <a:pt x="566" y="378"/>
                    </a:lnTo>
                    <a:lnTo>
                      <a:pt x="545" y="361"/>
                    </a:lnTo>
                    <a:lnTo>
                      <a:pt x="524" y="344"/>
                    </a:lnTo>
                    <a:lnTo>
                      <a:pt x="508" y="328"/>
                    </a:lnTo>
                    <a:lnTo>
                      <a:pt x="482" y="311"/>
                    </a:lnTo>
                    <a:lnTo>
                      <a:pt x="457" y="290"/>
                    </a:lnTo>
                    <a:lnTo>
                      <a:pt x="428" y="265"/>
                    </a:lnTo>
                    <a:lnTo>
                      <a:pt x="394" y="235"/>
                    </a:lnTo>
                    <a:lnTo>
                      <a:pt x="352" y="202"/>
                    </a:lnTo>
                    <a:lnTo>
                      <a:pt x="302" y="164"/>
                    </a:lnTo>
                    <a:lnTo>
                      <a:pt x="247" y="118"/>
                    </a:lnTo>
                    <a:lnTo>
                      <a:pt x="180" y="63"/>
                    </a:lnTo>
                    <a:lnTo>
                      <a:pt x="100" y="0"/>
                    </a:lnTo>
                    <a:lnTo>
                      <a:pt x="88" y="13"/>
                    </a:lnTo>
                    <a:lnTo>
                      <a:pt x="84" y="25"/>
                    </a:lnTo>
                    <a:lnTo>
                      <a:pt x="75" y="34"/>
                    </a:lnTo>
                    <a:lnTo>
                      <a:pt x="67" y="42"/>
                    </a:lnTo>
                    <a:lnTo>
                      <a:pt x="58" y="55"/>
                    </a:lnTo>
                    <a:lnTo>
                      <a:pt x="46" y="67"/>
                    </a:lnTo>
                    <a:lnTo>
                      <a:pt x="25" y="92"/>
                    </a:lnTo>
                    <a:lnTo>
                      <a:pt x="0" y="126"/>
                    </a:lnTo>
                    <a:lnTo>
                      <a:pt x="33" y="151"/>
                    </a:lnTo>
                    <a:lnTo>
                      <a:pt x="63" y="176"/>
                    </a:lnTo>
                    <a:lnTo>
                      <a:pt x="88" y="193"/>
                    </a:lnTo>
                    <a:lnTo>
                      <a:pt x="109" y="210"/>
                    </a:lnTo>
                    <a:lnTo>
                      <a:pt x="126" y="231"/>
                    </a:lnTo>
                    <a:lnTo>
                      <a:pt x="147" y="244"/>
                    </a:lnTo>
                    <a:lnTo>
                      <a:pt x="168" y="260"/>
                    </a:lnTo>
                    <a:lnTo>
                      <a:pt x="193" y="281"/>
                    </a:lnTo>
                    <a:lnTo>
                      <a:pt x="218" y="302"/>
                    </a:lnTo>
                    <a:lnTo>
                      <a:pt x="247" y="323"/>
                    </a:lnTo>
                    <a:lnTo>
                      <a:pt x="281" y="353"/>
                    </a:lnTo>
                    <a:lnTo>
                      <a:pt x="323" y="386"/>
                    </a:lnTo>
                    <a:lnTo>
                      <a:pt x="373" y="424"/>
                    </a:lnTo>
                    <a:lnTo>
                      <a:pt x="428" y="470"/>
                    </a:lnTo>
                    <a:lnTo>
                      <a:pt x="495" y="525"/>
                    </a:lnTo>
                    <a:lnTo>
                      <a:pt x="575" y="588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4" name="Freeform 18"/>
              <p:cNvSpPr>
                <a:spLocks/>
              </p:cNvSpPr>
              <p:nvPr/>
            </p:nvSpPr>
            <p:spPr bwMode="auto">
              <a:xfrm>
                <a:off x="1143" y="2657"/>
                <a:ext cx="672" cy="579"/>
              </a:xfrm>
              <a:custGeom>
                <a:avLst/>
                <a:gdLst/>
                <a:ahLst/>
                <a:cxnLst>
                  <a:cxn ang="0">
                    <a:pos x="575" y="579"/>
                  </a:cxn>
                  <a:cxn ang="0">
                    <a:pos x="579" y="579"/>
                  </a:cxn>
                  <a:cxn ang="0">
                    <a:pos x="583" y="579"/>
                  </a:cxn>
                  <a:cxn ang="0">
                    <a:pos x="592" y="575"/>
                  </a:cxn>
                  <a:cxn ang="0">
                    <a:pos x="604" y="570"/>
                  </a:cxn>
                  <a:cxn ang="0">
                    <a:pos x="609" y="562"/>
                  </a:cxn>
                  <a:cxn ang="0">
                    <a:pos x="617" y="558"/>
                  </a:cxn>
                  <a:cxn ang="0">
                    <a:pos x="621" y="554"/>
                  </a:cxn>
                  <a:cxn ang="0">
                    <a:pos x="625" y="545"/>
                  </a:cxn>
                  <a:cxn ang="0">
                    <a:pos x="634" y="537"/>
                  </a:cxn>
                  <a:cxn ang="0">
                    <a:pos x="642" y="528"/>
                  </a:cxn>
                  <a:cxn ang="0">
                    <a:pos x="655" y="512"/>
                  </a:cxn>
                  <a:cxn ang="0">
                    <a:pos x="672" y="491"/>
                  </a:cxn>
                  <a:cxn ang="0">
                    <a:pos x="672" y="486"/>
                  </a:cxn>
                  <a:cxn ang="0">
                    <a:pos x="667" y="482"/>
                  </a:cxn>
                  <a:cxn ang="0">
                    <a:pos x="667" y="474"/>
                  </a:cxn>
                  <a:cxn ang="0">
                    <a:pos x="667" y="461"/>
                  </a:cxn>
                  <a:cxn ang="0">
                    <a:pos x="634" y="436"/>
                  </a:cxn>
                  <a:cxn ang="0">
                    <a:pos x="604" y="415"/>
                  </a:cxn>
                  <a:cxn ang="0">
                    <a:pos x="579" y="394"/>
                  </a:cxn>
                  <a:cxn ang="0">
                    <a:pos x="558" y="377"/>
                  </a:cxn>
                  <a:cxn ang="0">
                    <a:pos x="537" y="361"/>
                  </a:cxn>
                  <a:cxn ang="0">
                    <a:pos x="516" y="344"/>
                  </a:cxn>
                  <a:cxn ang="0">
                    <a:pos x="495" y="327"/>
                  </a:cxn>
                  <a:cxn ang="0">
                    <a:pos x="474" y="310"/>
                  </a:cxn>
                  <a:cxn ang="0">
                    <a:pos x="449" y="289"/>
                  </a:cxn>
                  <a:cxn ang="0">
                    <a:pos x="420" y="264"/>
                  </a:cxn>
                  <a:cxn ang="0">
                    <a:pos x="386" y="235"/>
                  </a:cxn>
                  <a:cxn ang="0">
                    <a:pos x="340" y="201"/>
                  </a:cxn>
                  <a:cxn ang="0">
                    <a:pos x="294" y="163"/>
                  </a:cxn>
                  <a:cxn ang="0">
                    <a:pos x="235" y="117"/>
                  </a:cxn>
                  <a:cxn ang="0">
                    <a:pos x="168" y="62"/>
                  </a:cxn>
                  <a:cxn ang="0">
                    <a:pos x="88" y="0"/>
                  </a:cxn>
                  <a:cxn ang="0">
                    <a:pos x="80" y="12"/>
                  </a:cxn>
                  <a:cxn ang="0">
                    <a:pos x="75" y="20"/>
                  </a:cxn>
                  <a:cxn ang="0">
                    <a:pos x="67" y="29"/>
                  </a:cxn>
                  <a:cxn ang="0">
                    <a:pos x="63" y="37"/>
                  </a:cxn>
                  <a:cxn ang="0">
                    <a:pos x="50" y="46"/>
                  </a:cxn>
                  <a:cxn ang="0">
                    <a:pos x="38" y="62"/>
                  </a:cxn>
                  <a:cxn ang="0">
                    <a:pos x="21" y="83"/>
                  </a:cxn>
                  <a:cxn ang="0">
                    <a:pos x="0" y="113"/>
                  </a:cxn>
                  <a:cxn ang="0">
                    <a:pos x="33" y="138"/>
                  </a:cxn>
                  <a:cxn ang="0">
                    <a:pos x="63" y="163"/>
                  </a:cxn>
                  <a:cxn ang="0">
                    <a:pos x="84" y="184"/>
                  </a:cxn>
                  <a:cxn ang="0">
                    <a:pos x="105" y="201"/>
                  </a:cxn>
                  <a:cxn ang="0">
                    <a:pos x="130" y="218"/>
                  </a:cxn>
                  <a:cxn ang="0">
                    <a:pos x="147" y="235"/>
                  </a:cxn>
                  <a:cxn ang="0">
                    <a:pos x="168" y="247"/>
                  </a:cxn>
                  <a:cxn ang="0">
                    <a:pos x="189" y="268"/>
                  </a:cxn>
                  <a:cxn ang="0">
                    <a:pos x="218" y="289"/>
                  </a:cxn>
                  <a:cxn ang="0">
                    <a:pos x="248" y="314"/>
                  </a:cxn>
                  <a:cxn ang="0">
                    <a:pos x="281" y="344"/>
                  </a:cxn>
                  <a:cxn ang="0">
                    <a:pos x="323" y="377"/>
                  </a:cxn>
                  <a:cxn ang="0">
                    <a:pos x="369" y="415"/>
                  </a:cxn>
                  <a:cxn ang="0">
                    <a:pos x="428" y="461"/>
                  </a:cxn>
                  <a:cxn ang="0">
                    <a:pos x="495" y="516"/>
                  </a:cxn>
                  <a:cxn ang="0">
                    <a:pos x="575" y="579"/>
                  </a:cxn>
                </a:cxnLst>
                <a:rect l="0" t="0" r="r" b="b"/>
                <a:pathLst>
                  <a:path w="672" h="579">
                    <a:moveTo>
                      <a:pt x="575" y="579"/>
                    </a:moveTo>
                    <a:lnTo>
                      <a:pt x="579" y="579"/>
                    </a:lnTo>
                    <a:lnTo>
                      <a:pt x="583" y="579"/>
                    </a:lnTo>
                    <a:lnTo>
                      <a:pt x="592" y="575"/>
                    </a:lnTo>
                    <a:lnTo>
                      <a:pt x="604" y="570"/>
                    </a:lnTo>
                    <a:lnTo>
                      <a:pt x="609" y="562"/>
                    </a:lnTo>
                    <a:lnTo>
                      <a:pt x="617" y="558"/>
                    </a:lnTo>
                    <a:lnTo>
                      <a:pt x="621" y="554"/>
                    </a:lnTo>
                    <a:lnTo>
                      <a:pt x="625" y="545"/>
                    </a:lnTo>
                    <a:lnTo>
                      <a:pt x="634" y="537"/>
                    </a:lnTo>
                    <a:lnTo>
                      <a:pt x="642" y="528"/>
                    </a:lnTo>
                    <a:lnTo>
                      <a:pt x="655" y="512"/>
                    </a:lnTo>
                    <a:lnTo>
                      <a:pt x="672" y="491"/>
                    </a:lnTo>
                    <a:lnTo>
                      <a:pt x="672" y="486"/>
                    </a:lnTo>
                    <a:lnTo>
                      <a:pt x="667" y="482"/>
                    </a:lnTo>
                    <a:lnTo>
                      <a:pt x="667" y="474"/>
                    </a:lnTo>
                    <a:lnTo>
                      <a:pt x="667" y="461"/>
                    </a:lnTo>
                    <a:lnTo>
                      <a:pt x="634" y="436"/>
                    </a:lnTo>
                    <a:lnTo>
                      <a:pt x="604" y="415"/>
                    </a:lnTo>
                    <a:lnTo>
                      <a:pt x="579" y="394"/>
                    </a:lnTo>
                    <a:lnTo>
                      <a:pt x="558" y="377"/>
                    </a:lnTo>
                    <a:lnTo>
                      <a:pt x="537" y="361"/>
                    </a:lnTo>
                    <a:lnTo>
                      <a:pt x="516" y="344"/>
                    </a:lnTo>
                    <a:lnTo>
                      <a:pt x="495" y="327"/>
                    </a:lnTo>
                    <a:lnTo>
                      <a:pt x="474" y="310"/>
                    </a:lnTo>
                    <a:lnTo>
                      <a:pt x="449" y="289"/>
                    </a:lnTo>
                    <a:lnTo>
                      <a:pt x="420" y="264"/>
                    </a:lnTo>
                    <a:lnTo>
                      <a:pt x="386" y="235"/>
                    </a:lnTo>
                    <a:lnTo>
                      <a:pt x="340" y="201"/>
                    </a:lnTo>
                    <a:lnTo>
                      <a:pt x="294" y="163"/>
                    </a:lnTo>
                    <a:lnTo>
                      <a:pt x="235" y="117"/>
                    </a:lnTo>
                    <a:lnTo>
                      <a:pt x="168" y="62"/>
                    </a:lnTo>
                    <a:lnTo>
                      <a:pt x="88" y="0"/>
                    </a:lnTo>
                    <a:lnTo>
                      <a:pt x="80" y="12"/>
                    </a:lnTo>
                    <a:lnTo>
                      <a:pt x="75" y="20"/>
                    </a:lnTo>
                    <a:lnTo>
                      <a:pt x="67" y="29"/>
                    </a:lnTo>
                    <a:lnTo>
                      <a:pt x="63" y="37"/>
                    </a:lnTo>
                    <a:lnTo>
                      <a:pt x="50" y="46"/>
                    </a:lnTo>
                    <a:lnTo>
                      <a:pt x="38" y="62"/>
                    </a:lnTo>
                    <a:lnTo>
                      <a:pt x="21" y="83"/>
                    </a:lnTo>
                    <a:lnTo>
                      <a:pt x="0" y="113"/>
                    </a:lnTo>
                    <a:lnTo>
                      <a:pt x="33" y="138"/>
                    </a:lnTo>
                    <a:lnTo>
                      <a:pt x="63" y="163"/>
                    </a:lnTo>
                    <a:lnTo>
                      <a:pt x="84" y="184"/>
                    </a:lnTo>
                    <a:lnTo>
                      <a:pt x="105" y="201"/>
                    </a:lnTo>
                    <a:lnTo>
                      <a:pt x="130" y="218"/>
                    </a:lnTo>
                    <a:lnTo>
                      <a:pt x="147" y="235"/>
                    </a:lnTo>
                    <a:lnTo>
                      <a:pt x="168" y="247"/>
                    </a:lnTo>
                    <a:lnTo>
                      <a:pt x="189" y="268"/>
                    </a:lnTo>
                    <a:lnTo>
                      <a:pt x="218" y="289"/>
                    </a:lnTo>
                    <a:lnTo>
                      <a:pt x="248" y="314"/>
                    </a:lnTo>
                    <a:lnTo>
                      <a:pt x="281" y="344"/>
                    </a:lnTo>
                    <a:lnTo>
                      <a:pt x="323" y="377"/>
                    </a:lnTo>
                    <a:lnTo>
                      <a:pt x="369" y="415"/>
                    </a:lnTo>
                    <a:lnTo>
                      <a:pt x="428" y="461"/>
                    </a:lnTo>
                    <a:lnTo>
                      <a:pt x="495" y="516"/>
                    </a:lnTo>
                    <a:lnTo>
                      <a:pt x="575" y="579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5" name="Freeform 19"/>
              <p:cNvSpPr>
                <a:spLocks/>
              </p:cNvSpPr>
              <p:nvPr/>
            </p:nvSpPr>
            <p:spPr bwMode="auto">
              <a:xfrm>
                <a:off x="1143" y="2661"/>
                <a:ext cx="667" cy="571"/>
              </a:xfrm>
              <a:custGeom>
                <a:avLst/>
                <a:gdLst/>
                <a:ahLst/>
                <a:cxnLst>
                  <a:cxn ang="0">
                    <a:pos x="575" y="571"/>
                  </a:cxn>
                  <a:cxn ang="0">
                    <a:pos x="579" y="571"/>
                  </a:cxn>
                  <a:cxn ang="0">
                    <a:pos x="583" y="571"/>
                  </a:cxn>
                  <a:cxn ang="0">
                    <a:pos x="592" y="571"/>
                  </a:cxn>
                  <a:cxn ang="0">
                    <a:pos x="604" y="566"/>
                  </a:cxn>
                  <a:cxn ang="0">
                    <a:pos x="617" y="554"/>
                  </a:cxn>
                  <a:cxn ang="0">
                    <a:pos x="625" y="541"/>
                  </a:cxn>
                  <a:cxn ang="0">
                    <a:pos x="642" y="524"/>
                  </a:cxn>
                  <a:cxn ang="0">
                    <a:pos x="667" y="491"/>
                  </a:cxn>
                  <a:cxn ang="0">
                    <a:pos x="663" y="487"/>
                  </a:cxn>
                  <a:cxn ang="0">
                    <a:pos x="663" y="482"/>
                  </a:cxn>
                  <a:cxn ang="0">
                    <a:pos x="659" y="478"/>
                  </a:cxn>
                  <a:cxn ang="0">
                    <a:pos x="659" y="466"/>
                  </a:cxn>
                  <a:cxn ang="0">
                    <a:pos x="625" y="436"/>
                  </a:cxn>
                  <a:cxn ang="0">
                    <a:pos x="596" y="415"/>
                  </a:cxn>
                  <a:cxn ang="0">
                    <a:pos x="575" y="398"/>
                  </a:cxn>
                  <a:cxn ang="0">
                    <a:pos x="554" y="378"/>
                  </a:cxn>
                  <a:cxn ang="0">
                    <a:pos x="529" y="365"/>
                  </a:cxn>
                  <a:cxn ang="0">
                    <a:pos x="512" y="348"/>
                  </a:cxn>
                  <a:cxn ang="0">
                    <a:pos x="491" y="331"/>
                  </a:cxn>
                  <a:cxn ang="0">
                    <a:pos x="466" y="310"/>
                  </a:cxn>
                  <a:cxn ang="0">
                    <a:pos x="441" y="289"/>
                  </a:cxn>
                  <a:cxn ang="0">
                    <a:pos x="411" y="268"/>
                  </a:cxn>
                  <a:cxn ang="0">
                    <a:pos x="378" y="239"/>
                  </a:cxn>
                  <a:cxn ang="0">
                    <a:pos x="336" y="205"/>
                  </a:cxn>
                  <a:cxn ang="0">
                    <a:pos x="285" y="168"/>
                  </a:cxn>
                  <a:cxn ang="0">
                    <a:pos x="227" y="117"/>
                  </a:cxn>
                  <a:cxn ang="0">
                    <a:pos x="159" y="63"/>
                  </a:cxn>
                  <a:cxn ang="0">
                    <a:pos x="84" y="0"/>
                  </a:cxn>
                  <a:cxn ang="0">
                    <a:pos x="75" y="12"/>
                  </a:cxn>
                  <a:cxn ang="0">
                    <a:pos x="67" y="21"/>
                  </a:cxn>
                  <a:cxn ang="0">
                    <a:pos x="63" y="29"/>
                  </a:cxn>
                  <a:cxn ang="0">
                    <a:pos x="54" y="37"/>
                  </a:cxn>
                  <a:cxn ang="0">
                    <a:pos x="46" y="46"/>
                  </a:cxn>
                  <a:cxn ang="0">
                    <a:pos x="38" y="58"/>
                  </a:cxn>
                  <a:cxn ang="0">
                    <a:pos x="21" y="79"/>
                  </a:cxn>
                  <a:cxn ang="0">
                    <a:pos x="0" y="105"/>
                  </a:cxn>
                  <a:cxn ang="0">
                    <a:pos x="33" y="130"/>
                  </a:cxn>
                  <a:cxn ang="0">
                    <a:pos x="63" y="155"/>
                  </a:cxn>
                  <a:cxn ang="0">
                    <a:pos x="88" y="176"/>
                  </a:cxn>
                  <a:cxn ang="0">
                    <a:pos x="109" y="193"/>
                  </a:cxn>
                  <a:cxn ang="0">
                    <a:pos x="130" y="210"/>
                  </a:cxn>
                  <a:cxn ang="0">
                    <a:pos x="151" y="226"/>
                  </a:cxn>
                  <a:cxn ang="0">
                    <a:pos x="168" y="243"/>
                  </a:cxn>
                  <a:cxn ang="0">
                    <a:pos x="193" y="260"/>
                  </a:cxn>
                  <a:cxn ang="0">
                    <a:pos x="218" y="281"/>
                  </a:cxn>
                  <a:cxn ang="0">
                    <a:pos x="248" y="306"/>
                  </a:cxn>
                  <a:cxn ang="0">
                    <a:pos x="281" y="336"/>
                  </a:cxn>
                  <a:cxn ang="0">
                    <a:pos x="323" y="369"/>
                  </a:cxn>
                  <a:cxn ang="0">
                    <a:pos x="374" y="407"/>
                  </a:cxn>
                  <a:cxn ang="0">
                    <a:pos x="428" y="453"/>
                  </a:cxn>
                  <a:cxn ang="0">
                    <a:pos x="495" y="508"/>
                  </a:cxn>
                  <a:cxn ang="0">
                    <a:pos x="575" y="571"/>
                  </a:cxn>
                </a:cxnLst>
                <a:rect l="0" t="0" r="r" b="b"/>
                <a:pathLst>
                  <a:path w="667" h="571">
                    <a:moveTo>
                      <a:pt x="575" y="571"/>
                    </a:moveTo>
                    <a:lnTo>
                      <a:pt x="579" y="571"/>
                    </a:lnTo>
                    <a:lnTo>
                      <a:pt x="583" y="571"/>
                    </a:lnTo>
                    <a:lnTo>
                      <a:pt x="592" y="571"/>
                    </a:lnTo>
                    <a:lnTo>
                      <a:pt x="604" y="566"/>
                    </a:lnTo>
                    <a:lnTo>
                      <a:pt x="617" y="554"/>
                    </a:lnTo>
                    <a:lnTo>
                      <a:pt x="625" y="541"/>
                    </a:lnTo>
                    <a:lnTo>
                      <a:pt x="642" y="524"/>
                    </a:lnTo>
                    <a:lnTo>
                      <a:pt x="667" y="491"/>
                    </a:lnTo>
                    <a:lnTo>
                      <a:pt x="663" y="487"/>
                    </a:lnTo>
                    <a:lnTo>
                      <a:pt x="663" y="482"/>
                    </a:lnTo>
                    <a:lnTo>
                      <a:pt x="659" y="478"/>
                    </a:lnTo>
                    <a:lnTo>
                      <a:pt x="659" y="466"/>
                    </a:lnTo>
                    <a:lnTo>
                      <a:pt x="625" y="436"/>
                    </a:lnTo>
                    <a:lnTo>
                      <a:pt x="596" y="415"/>
                    </a:lnTo>
                    <a:lnTo>
                      <a:pt x="575" y="398"/>
                    </a:lnTo>
                    <a:lnTo>
                      <a:pt x="554" y="378"/>
                    </a:lnTo>
                    <a:lnTo>
                      <a:pt x="529" y="365"/>
                    </a:lnTo>
                    <a:lnTo>
                      <a:pt x="512" y="348"/>
                    </a:lnTo>
                    <a:lnTo>
                      <a:pt x="491" y="331"/>
                    </a:lnTo>
                    <a:lnTo>
                      <a:pt x="466" y="310"/>
                    </a:lnTo>
                    <a:lnTo>
                      <a:pt x="441" y="289"/>
                    </a:lnTo>
                    <a:lnTo>
                      <a:pt x="411" y="268"/>
                    </a:lnTo>
                    <a:lnTo>
                      <a:pt x="378" y="239"/>
                    </a:lnTo>
                    <a:lnTo>
                      <a:pt x="336" y="205"/>
                    </a:lnTo>
                    <a:lnTo>
                      <a:pt x="285" y="168"/>
                    </a:lnTo>
                    <a:lnTo>
                      <a:pt x="227" y="117"/>
                    </a:lnTo>
                    <a:lnTo>
                      <a:pt x="159" y="63"/>
                    </a:lnTo>
                    <a:lnTo>
                      <a:pt x="84" y="0"/>
                    </a:lnTo>
                    <a:lnTo>
                      <a:pt x="75" y="12"/>
                    </a:lnTo>
                    <a:lnTo>
                      <a:pt x="67" y="21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6" y="46"/>
                    </a:lnTo>
                    <a:lnTo>
                      <a:pt x="38" y="58"/>
                    </a:lnTo>
                    <a:lnTo>
                      <a:pt x="21" y="79"/>
                    </a:lnTo>
                    <a:lnTo>
                      <a:pt x="0" y="105"/>
                    </a:lnTo>
                    <a:lnTo>
                      <a:pt x="33" y="130"/>
                    </a:lnTo>
                    <a:lnTo>
                      <a:pt x="63" y="155"/>
                    </a:lnTo>
                    <a:lnTo>
                      <a:pt x="88" y="176"/>
                    </a:lnTo>
                    <a:lnTo>
                      <a:pt x="109" y="193"/>
                    </a:lnTo>
                    <a:lnTo>
                      <a:pt x="130" y="210"/>
                    </a:lnTo>
                    <a:lnTo>
                      <a:pt x="151" y="226"/>
                    </a:lnTo>
                    <a:lnTo>
                      <a:pt x="168" y="243"/>
                    </a:lnTo>
                    <a:lnTo>
                      <a:pt x="193" y="260"/>
                    </a:lnTo>
                    <a:lnTo>
                      <a:pt x="218" y="281"/>
                    </a:lnTo>
                    <a:lnTo>
                      <a:pt x="248" y="306"/>
                    </a:lnTo>
                    <a:lnTo>
                      <a:pt x="281" y="336"/>
                    </a:lnTo>
                    <a:lnTo>
                      <a:pt x="323" y="369"/>
                    </a:lnTo>
                    <a:lnTo>
                      <a:pt x="374" y="407"/>
                    </a:lnTo>
                    <a:lnTo>
                      <a:pt x="428" y="453"/>
                    </a:lnTo>
                    <a:lnTo>
                      <a:pt x="495" y="508"/>
                    </a:lnTo>
                    <a:lnTo>
                      <a:pt x="575" y="571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6" name="Freeform 20"/>
              <p:cNvSpPr>
                <a:spLocks/>
              </p:cNvSpPr>
              <p:nvPr/>
            </p:nvSpPr>
            <p:spPr bwMode="auto">
              <a:xfrm>
                <a:off x="1147" y="2669"/>
                <a:ext cx="655" cy="558"/>
              </a:xfrm>
              <a:custGeom>
                <a:avLst/>
                <a:gdLst/>
                <a:ahLst/>
                <a:cxnLst>
                  <a:cxn ang="0">
                    <a:pos x="575" y="558"/>
                  </a:cxn>
                  <a:cxn ang="0">
                    <a:pos x="579" y="558"/>
                  </a:cxn>
                  <a:cxn ang="0">
                    <a:pos x="584" y="558"/>
                  </a:cxn>
                  <a:cxn ang="0">
                    <a:pos x="592" y="558"/>
                  </a:cxn>
                  <a:cxn ang="0">
                    <a:pos x="605" y="554"/>
                  </a:cxn>
                  <a:cxn ang="0">
                    <a:pos x="617" y="546"/>
                  </a:cxn>
                  <a:cxn ang="0">
                    <a:pos x="621" y="533"/>
                  </a:cxn>
                  <a:cxn ang="0">
                    <a:pos x="634" y="521"/>
                  </a:cxn>
                  <a:cxn ang="0">
                    <a:pos x="655" y="491"/>
                  </a:cxn>
                  <a:cxn ang="0">
                    <a:pos x="655" y="487"/>
                  </a:cxn>
                  <a:cxn ang="0">
                    <a:pos x="651" y="483"/>
                  </a:cxn>
                  <a:cxn ang="0">
                    <a:pos x="651" y="479"/>
                  </a:cxn>
                  <a:cxn ang="0">
                    <a:pos x="647" y="462"/>
                  </a:cxn>
                  <a:cxn ang="0">
                    <a:pos x="617" y="437"/>
                  </a:cxn>
                  <a:cxn ang="0">
                    <a:pos x="588" y="416"/>
                  </a:cxn>
                  <a:cxn ang="0">
                    <a:pos x="563" y="395"/>
                  </a:cxn>
                  <a:cxn ang="0">
                    <a:pos x="542" y="378"/>
                  </a:cxn>
                  <a:cxn ang="0">
                    <a:pos x="521" y="361"/>
                  </a:cxn>
                  <a:cxn ang="0">
                    <a:pos x="500" y="349"/>
                  </a:cxn>
                  <a:cxn ang="0">
                    <a:pos x="479" y="328"/>
                  </a:cxn>
                  <a:cxn ang="0">
                    <a:pos x="458" y="311"/>
                  </a:cxn>
                  <a:cxn ang="0">
                    <a:pos x="432" y="290"/>
                  </a:cxn>
                  <a:cxn ang="0">
                    <a:pos x="403" y="265"/>
                  </a:cxn>
                  <a:cxn ang="0">
                    <a:pos x="365" y="235"/>
                  </a:cxn>
                  <a:cxn ang="0">
                    <a:pos x="328" y="206"/>
                  </a:cxn>
                  <a:cxn ang="0">
                    <a:pos x="277" y="164"/>
                  </a:cxn>
                  <a:cxn ang="0">
                    <a:pos x="218" y="118"/>
                  </a:cxn>
                  <a:cxn ang="0">
                    <a:pos x="151" y="63"/>
                  </a:cxn>
                  <a:cxn ang="0">
                    <a:pos x="76" y="0"/>
                  </a:cxn>
                  <a:cxn ang="0">
                    <a:pos x="67" y="13"/>
                  </a:cxn>
                  <a:cxn ang="0">
                    <a:pos x="59" y="21"/>
                  </a:cxn>
                  <a:cxn ang="0">
                    <a:pos x="55" y="25"/>
                  </a:cxn>
                  <a:cxn ang="0">
                    <a:pos x="46" y="34"/>
                  </a:cxn>
                  <a:cxn ang="0">
                    <a:pos x="42" y="42"/>
                  </a:cxn>
                  <a:cxn ang="0">
                    <a:pos x="34" y="55"/>
                  </a:cxn>
                  <a:cxn ang="0">
                    <a:pos x="17" y="71"/>
                  </a:cxn>
                  <a:cxn ang="0">
                    <a:pos x="0" y="97"/>
                  </a:cxn>
                  <a:cxn ang="0">
                    <a:pos x="34" y="122"/>
                  </a:cxn>
                  <a:cxn ang="0">
                    <a:pos x="63" y="147"/>
                  </a:cxn>
                  <a:cxn ang="0">
                    <a:pos x="84" y="168"/>
                  </a:cxn>
                  <a:cxn ang="0">
                    <a:pos x="105" y="185"/>
                  </a:cxn>
                  <a:cxn ang="0">
                    <a:pos x="126" y="197"/>
                  </a:cxn>
                  <a:cxn ang="0">
                    <a:pos x="147" y="218"/>
                  </a:cxn>
                  <a:cxn ang="0">
                    <a:pos x="168" y="231"/>
                  </a:cxn>
                  <a:cxn ang="0">
                    <a:pos x="189" y="252"/>
                  </a:cxn>
                  <a:cxn ang="0">
                    <a:pos x="214" y="273"/>
                  </a:cxn>
                  <a:cxn ang="0">
                    <a:pos x="248" y="298"/>
                  </a:cxn>
                  <a:cxn ang="0">
                    <a:pos x="277" y="323"/>
                  </a:cxn>
                  <a:cxn ang="0">
                    <a:pos x="323" y="357"/>
                  </a:cxn>
                  <a:cxn ang="0">
                    <a:pos x="370" y="399"/>
                  </a:cxn>
                  <a:cxn ang="0">
                    <a:pos x="428" y="445"/>
                  </a:cxn>
                  <a:cxn ang="0">
                    <a:pos x="495" y="495"/>
                  </a:cxn>
                  <a:cxn ang="0">
                    <a:pos x="575" y="558"/>
                  </a:cxn>
                </a:cxnLst>
                <a:rect l="0" t="0" r="r" b="b"/>
                <a:pathLst>
                  <a:path w="655" h="558">
                    <a:moveTo>
                      <a:pt x="575" y="558"/>
                    </a:moveTo>
                    <a:lnTo>
                      <a:pt x="579" y="558"/>
                    </a:lnTo>
                    <a:lnTo>
                      <a:pt x="584" y="558"/>
                    </a:lnTo>
                    <a:lnTo>
                      <a:pt x="592" y="558"/>
                    </a:lnTo>
                    <a:lnTo>
                      <a:pt x="605" y="554"/>
                    </a:lnTo>
                    <a:lnTo>
                      <a:pt x="617" y="546"/>
                    </a:lnTo>
                    <a:lnTo>
                      <a:pt x="621" y="533"/>
                    </a:lnTo>
                    <a:lnTo>
                      <a:pt x="634" y="521"/>
                    </a:lnTo>
                    <a:lnTo>
                      <a:pt x="655" y="491"/>
                    </a:lnTo>
                    <a:lnTo>
                      <a:pt x="655" y="487"/>
                    </a:lnTo>
                    <a:lnTo>
                      <a:pt x="651" y="483"/>
                    </a:lnTo>
                    <a:lnTo>
                      <a:pt x="651" y="479"/>
                    </a:lnTo>
                    <a:lnTo>
                      <a:pt x="647" y="462"/>
                    </a:lnTo>
                    <a:lnTo>
                      <a:pt x="617" y="437"/>
                    </a:lnTo>
                    <a:lnTo>
                      <a:pt x="588" y="416"/>
                    </a:lnTo>
                    <a:lnTo>
                      <a:pt x="563" y="395"/>
                    </a:lnTo>
                    <a:lnTo>
                      <a:pt x="542" y="378"/>
                    </a:lnTo>
                    <a:lnTo>
                      <a:pt x="521" y="361"/>
                    </a:lnTo>
                    <a:lnTo>
                      <a:pt x="500" y="349"/>
                    </a:lnTo>
                    <a:lnTo>
                      <a:pt x="479" y="328"/>
                    </a:lnTo>
                    <a:lnTo>
                      <a:pt x="458" y="311"/>
                    </a:lnTo>
                    <a:lnTo>
                      <a:pt x="432" y="290"/>
                    </a:lnTo>
                    <a:lnTo>
                      <a:pt x="403" y="265"/>
                    </a:lnTo>
                    <a:lnTo>
                      <a:pt x="365" y="235"/>
                    </a:lnTo>
                    <a:lnTo>
                      <a:pt x="328" y="206"/>
                    </a:lnTo>
                    <a:lnTo>
                      <a:pt x="277" y="164"/>
                    </a:lnTo>
                    <a:lnTo>
                      <a:pt x="218" y="118"/>
                    </a:lnTo>
                    <a:lnTo>
                      <a:pt x="151" y="63"/>
                    </a:lnTo>
                    <a:lnTo>
                      <a:pt x="76" y="0"/>
                    </a:lnTo>
                    <a:lnTo>
                      <a:pt x="67" y="13"/>
                    </a:lnTo>
                    <a:lnTo>
                      <a:pt x="59" y="21"/>
                    </a:lnTo>
                    <a:lnTo>
                      <a:pt x="55" y="25"/>
                    </a:lnTo>
                    <a:lnTo>
                      <a:pt x="46" y="34"/>
                    </a:lnTo>
                    <a:lnTo>
                      <a:pt x="42" y="42"/>
                    </a:lnTo>
                    <a:lnTo>
                      <a:pt x="34" y="55"/>
                    </a:lnTo>
                    <a:lnTo>
                      <a:pt x="17" y="71"/>
                    </a:lnTo>
                    <a:lnTo>
                      <a:pt x="0" y="97"/>
                    </a:lnTo>
                    <a:lnTo>
                      <a:pt x="34" y="122"/>
                    </a:lnTo>
                    <a:lnTo>
                      <a:pt x="63" y="147"/>
                    </a:lnTo>
                    <a:lnTo>
                      <a:pt x="84" y="168"/>
                    </a:lnTo>
                    <a:lnTo>
                      <a:pt x="105" y="185"/>
                    </a:lnTo>
                    <a:lnTo>
                      <a:pt x="126" y="197"/>
                    </a:lnTo>
                    <a:lnTo>
                      <a:pt x="147" y="218"/>
                    </a:lnTo>
                    <a:lnTo>
                      <a:pt x="168" y="231"/>
                    </a:lnTo>
                    <a:lnTo>
                      <a:pt x="189" y="252"/>
                    </a:lnTo>
                    <a:lnTo>
                      <a:pt x="214" y="273"/>
                    </a:lnTo>
                    <a:lnTo>
                      <a:pt x="248" y="298"/>
                    </a:lnTo>
                    <a:lnTo>
                      <a:pt x="277" y="323"/>
                    </a:lnTo>
                    <a:lnTo>
                      <a:pt x="323" y="357"/>
                    </a:lnTo>
                    <a:lnTo>
                      <a:pt x="370" y="399"/>
                    </a:lnTo>
                    <a:lnTo>
                      <a:pt x="428" y="445"/>
                    </a:lnTo>
                    <a:lnTo>
                      <a:pt x="495" y="495"/>
                    </a:lnTo>
                    <a:lnTo>
                      <a:pt x="575" y="55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7" name="Freeform 21"/>
              <p:cNvSpPr>
                <a:spLocks/>
              </p:cNvSpPr>
              <p:nvPr/>
            </p:nvSpPr>
            <p:spPr bwMode="auto">
              <a:xfrm>
                <a:off x="1147" y="2677"/>
                <a:ext cx="651" cy="550"/>
              </a:xfrm>
              <a:custGeom>
                <a:avLst/>
                <a:gdLst/>
                <a:ahLst/>
                <a:cxnLst>
                  <a:cxn ang="0">
                    <a:pos x="575" y="550"/>
                  </a:cxn>
                  <a:cxn ang="0">
                    <a:pos x="584" y="550"/>
                  </a:cxn>
                  <a:cxn ang="0">
                    <a:pos x="588" y="550"/>
                  </a:cxn>
                  <a:cxn ang="0">
                    <a:pos x="592" y="546"/>
                  </a:cxn>
                  <a:cxn ang="0">
                    <a:pos x="605" y="546"/>
                  </a:cxn>
                  <a:cxn ang="0">
                    <a:pos x="617" y="534"/>
                  </a:cxn>
                  <a:cxn ang="0">
                    <a:pos x="621" y="525"/>
                  </a:cxn>
                  <a:cxn ang="0">
                    <a:pos x="634" y="513"/>
                  </a:cxn>
                  <a:cxn ang="0">
                    <a:pos x="651" y="487"/>
                  </a:cxn>
                  <a:cxn ang="0">
                    <a:pos x="647" y="483"/>
                  </a:cxn>
                  <a:cxn ang="0">
                    <a:pos x="647" y="479"/>
                  </a:cxn>
                  <a:cxn ang="0">
                    <a:pos x="647" y="475"/>
                  </a:cxn>
                  <a:cxn ang="0">
                    <a:pos x="642" y="466"/>
                  </a:cxn>
                  <a:cxn ang="0">
                    <a:pos x="613" y="437"/>
                  </a:cxn>
                  <a:cxn ang="0">
                    <a:pos x="584" y="416"/>
                  </a:cxn>
                  <a:cxn ang="0">
                    <a:pos x="558" y="395"/>
                  </a:cxn>
                  <a:cxn ang="0">
                    <a:pos x="537" y="378"/>
                  </a:cxn>
                  <a:cxn ang="0">
                    <a:pos x="516" y="362"/>
                  </a:cxn>
                  <a:cxn ang="0">
                    <a:pos x="495" y="345"/>
                  </a:cxn>
                  <a:cxn ang="0">
                    <a:pos x="474" y="328"/>
                  </a:cxn>
                  <a:cxn ang="0">
                    <a:pos x="453" y="307"/>
                  </a:cxn>
                  <a:cxn ang="0">
                    <a:pos x="424" y="290"/>
                  </a:cxn>
                  <a:cxn ang="0">
                    <a:pos x="399" y="265"/>
                  </a:cxn>
                  <a:cxn ang="0">
                    <a:pos x="361" y="236"/>
                  </a:cxn>
                  <a:cxn ang="0">
                    <a:pos x="323" y="206"/>
                  </a:cxn>
                  <a:cxn ang="0">
                    <a:pos x="273" y="164"/>
                  </a:cxn>
                  <a:cxn ang="0">
                    <a:pos x="214" y="118"/>
                  </a:cxn>
                  <a:cxn ang="0">
                    <a:pos x="147" y="63"/>
                  </a:cxn>
                  <a:cxn ang="0">
                    <a:pos x="71" y="0"/>
                  </a:cxn>
                  <a:cxn ang="0">
                    <a:pos x="63" y="9"/>
                  </a:cxn>
                  <a:cxn ang="0">
                    <a:pos x="59" y="17"/>
                  </a:cxn>
                  <a:cxn ang="0">
                    <a:pos x="50" y="21"/>
                  </a:cxn>
                  <a:cxn ang="0">
                    <a:pos x="46" y="30"/>
                  </a:cxn>
                  <a:cxn ang="0">
                    <a:pos x="38" y="38"/>
                  </a:cxn>
                  <a:cxn ang="0">
                    <a:pos x="29" y="51"/>
                  </a:cxn>
                  <a:cxn ang="0">
                    <a:pos x="17" y="63"/>
                  </a:cxn>
                  <a:cxn ang="0">
                    <a:pos x="0" y="89"/>
                  </a:cxn>
                  <a:cxn ang="0">
                    <a:pos x="34" y="114"/>
                  </a:cxn>
                  <a:cxn ang="0">
                    <a:pos x="63" y="135"/>
                  </a:cxn>
                  <a:cxn ang="0">
                    <a:pos x="84" y="156"/>
                  </a:cxn>
                  <a:cxn ang="0">
                    <a:pos x="109" y="173"/>
                  </a:cxn>
                  <a:cxn ang="0">
                    <a:pos x="130" y="189"/>
                  </a:cxn>
                  <a:cxn ang="0">
                    <a:pos x="147" y="206"/>
                  </a:cxn>
                  <a:cxn ang="0">
                    <a:pos x="172" y="223"/>
                  </a:cxn>
                  <a:cxn ang="0">
                    <a:pos x="193" y="244"/>
                  </a:cxn>
                  <a:cxn ang="0">
                    <a:pos x="218" y="261"/>
                  </a:cxn>
                  <a:cxn ang="0">
                    <a:pos x="248" y="286"/>
                  </a:cxn>
                  <a:cxn ang="0">
                    <a:pos x="281" y="315"/>
                  </a:cxn>
                  <a:cxn ang="0">
                    <a:pos x="323" y="349"/>
                  </a:cxn>
                  <a:cxn ang="0">
                    <a:pos x="374" y="387"/>
                  </a:cxn>
                  <a:cxn ang="0">
                    <a:pos x="432" y="429"/>
                  </a:cxn>
                  <a:cxn ang="0">
                    <a:pos x="500" y="487"/>
                  </a:cxn>
                  <a:cxn ang="0">
                    <a:pos x="575" y="550"/>
                  </a:cxn>
                </a:cxnLst>
                <a:rect l="0" t="0" r="r" b="b"/>
                <a:pathLst>
                  <a:path w="651" h="550">
                    <a:moveTo>
                      <a:pt x="575" y="550"/>
                    </a:moveTo>
                    <a:lnTo>
                      <a:pt x="584" y="550"/>
                    </a:lnTo>
                    <a:lnTo>
                      <a:pt x="588" y="550"/>
                    </a:lnTo>
                    <a:lnTo>
                      <a:pt x="592" y="546"/>
                    </a:lnTo>
                    <a:lnTo>
                      <a:pt x="605" y="546"/>
                    </a:lnTo>
                    <a:lnTo>
                      <a:pt x="617" y="534"/>
                    </a:lnTo>
                    <a:lnTo>
                      <a:pt x="621" y="525"/>
                    </a:lnTo>
                    <a:lnTo>
                      <a:pt x="634" y="513"/>
                    </a:lnTo>
                    <a:lnTo>
                      <a:pt x="651" y="487"/>
                    </a:lnTo>
                    <a:lnTo>
                      <a:pt x="647" y="483"/>
                    </a:lnTo>
                    <a:lnTo>
                      <a:pt x="647" y="479"/>
                    </a:lnTo>
                    <a:lnTo>
                      <a:pt x="647" y="475"/>
                    </a:lnTo>
                    <a:lnTo>
                      <a:pt x="642" y="466"/>
                    </a:lnTo>
                    <a:lnTo>
                      <a:pt x="613" y="437"/>
                    </a:lnTo>
                    <a:lnTo>
                      <a:pt x="584" y="416"/>
                    </a:lnTo>
                    <a:lnTo>
                      <a:pt x="558" y="395"/>
                    </a:lnTo>
                    <a:lnTo>
                      <a:pt x="537" y="378"/>
                    </a:lnTo>
                    <a:lnTo>
                      <a:pt x="516" y="362"/>
                    </a:lnTo>
                    <a:lnTo>
                      <a:pt x="495" y="345"/>
                    </a:lnTo>
                    <a:lnTo>
                      <a:pt x="474" y="328"/>
                    </a:lnTo>
                    <a:lnTo>
                      <a:pt x="453" y="307"/>
                    </a:lnTo>
                    <a:lnTo>
                      <a:pt x="424" y="290"/>
                    </a:lnTo>
                    <a:lnTo>
                      <a:pt x="399" y="265"/>
                    </a:lnTo>
                    <a:lnTo>
                      <a:pt x="361" y="236"/>
                    </a:lnTo>
                    <a:lnTo>
                      <a:pt x="323" y="206"/>
                    </a:lnTo>
                    <a:lnTo>
                      <a:pt x="273" y="164"/>
                    </a:lnTo>
                    <a:lnTo>
                      <a:pt x="214" y="118"/>
                    </a:lnTo>
                    <a:lnTo>
                      <a:pt x="147" y="63"/>
                    </a:lnTo>
                    <a:lnTo>
                      <a:pt x="71" y="0"/>
                    </a:lnTo>
                    <a:lnTo>
                      <a:pt x="63" y="9"/>
                    </a:lnTo>
                    <a:lnTo>
                      <a:pt x="59" y="17"/>
                    </a:lnTo>
                    <a:lnTo>
                      <a:pt x="50" y="21"/>
                    </a:lnTo>
                    <a:lnTo>
                      <a:pt x="46" y="30"/>
                    </a:lnTo>
                    <a:lnTo>
                      <a:pt x="38" y="38"/>
                    </a:lnTo>
                    <a:lnTo>
                      <a:pt x="29" y="51"/>
                    </a:lnTo>
                    <a:lnTo>
                      <a:pt x="17" y="63"/>
                    </a:lnTo>
                    <a:lnTo>
                      <a:pt x="0" y="89"/>
                    </a:lnTo>
                    <a:lnTo>
                      <a:pt x="34" y="114"/>
                    </a:lnTo>
                    <a:lnTo>
                      <a:pt x="63" y="135"/>
                    </a:lnTo>
                    <a:lnTo>
                      <a:pt x="84" y="156"/>
                    </a:lnTo>
                    <a:lnTo>
                      <a:pt x="109" y="173"/>
                    </a:lnTo>
                    <a:lnTo>
                      <a:pt x="130" y="189"/>
                    </a:lnTo>
                    <a:lnTo>
                      <a:pt x="147" y="206"/>
                    </a:lnTo>
                    <a:lnTo>
                      <a:pt x="172" y="223"/>
                    </a:lnTo>
                    <a:lnTo>
                      <a:pt x="193" y="244"/>
                    </a:lnTo>
                    <a:lnTo>
                      <a:pt x="218" y="261"/>
                    </a:lnTo>
                    <a:lnTo>
                      <a:pt x="248" y="286"/>
                    </a:lnTo>
                    <a:lnTo>
                      <a:pt x="281" y="315"/>
                    </a:lnTo>
                    <a:lnTo>
                      <a:pt x="323" y="349"/>
                    </a:lnTo>
                    <a:lnTo>
                      <a:pt x="374" y="387"/>
                    </a:lnTo>
                    <a:lnTo>
                      <a:pt x="432" y="429"/>
                    </a:lnTo>
                    <a:lnTo>
                      <a:pt x="500" y="487"/>
                    </a:lnTo>
                    <a:lnTo>
                      <a:pt x="575" y="550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8" name="Freeform 22"/>
              <p:cNvSpPr>
                <a:spLocks/>
              </p:cNvSpPr>
              <p:nvPr/>
            </p:nvSpPr>
            <p:spPr bwMode="auto">
              <a:xfrm>
                <a:off x="1151" y="2686"/>
                <a:ext cx="643" cy="537"/>
              </a:xfrm>
              <a:custGeom>
                <a:avLst/>
                <a:gdLst/>
                <a:ahLst/>
                <a:cxnLst>
                  <a:cxn ang="0">
                    <a:pos x="575" y="537"/>
                  </a:cxn>
                  <a:cxn ang="0">
                    <a:pos x="580" y="537"/>
                  </a:cxn>
                  <a:cxn ang="0">
                    <a:pos x="584" y="537"/>
                  </a:cxn>
                  <a:cxn ang="0">
                    <a:pos x="592" y="537"/>
                  </a:cxn>
                  <a:cxn ang="0">
                    <a:pos x="605" y="533"/>
                  </a:cxn>
                  <a:cxn ang="0">
                    <a:pos x="613" y="525"/>
                  </a:cxn>
                  <a:cxn ang="0">
                    <a:pos x="617" y="516"/>
                  </a:cxn>
                  <a:cxn ang="0">
                    <a:pos x="626" y="508"/>
                  </a:cxn>
                  <a:cxn ang="0">
                    <a:pos x="643" y="483"/>
                  </a:cxn>
                  <a:cxn ang="0">
                    <a:pos x="643" y="478"/>
                  </a:cxn>
                  <a:cxn ang="0">
                    <a:pos x="638" y="478"/>
                  </a:cxn>
                  <a:cxn ang="0">
                    <a:pos x="638" y="474"/>
                  </a:cxn>
                  <a:cxn ang="0">
                    <a:pos x="634" y="462"/>
                  </a:cxn>
                  <a:cxn ang="0">
                    <a:pos x="601" y="436"/>
                  </a:cxn>
                  <a:cxn ang="0">
                    <a:pos x="571" y="411"/>
                  </a:cxn>
                  <a:cxn ang="0">
                    <a:pos x="546" y="394"/>
                  </a:cxn>
                  <a:cxn ang="0">
                    <a:pos x="525" y="378"/>
                  </a:cxn>
                  <a:cxn ang="0">
                    <a:pos x="504" y="361"/>
                  </a:cxn>
                  <a:cxn ang="0">
                    <a:pos x="483" y="344"/>
                  </a:cxn>
                  <a:cxn ang="0">
                    <a:pos x="462" y="327"/>
                  </a:cxn>
                  <a:cxn ang="0">
                    <a:pos x="445" y="311"/>
                  </a:cxn>
                  <a:cxn ang="0">
                    <a:pos x="416" y="285"/>
                  </a:cxn>
                  <a:cxn ang="0">
                    <a:pos x="387" y="264"/>
                  </a:cxn>
                  <a:cxn ang="0">
                    <a:pos x="349" y="235"/>
                  </a:cxn>
                  <a:cxn ang="0">
                    <a:pos x="311" y="201"/>
                  </a:cxn>
                  <a:cxn ang="0">
                    <a:pos x="261" y="164"/>
                  </a:cxn>
                  <a:cxn ang="0">
                    <a:pos x="206" y="117"/>
                  </a:cxn>
                  <a:cxn ang="0">
                    <a:pos x="139" y="59"/>
                  </a:cxn>
                  <a:cxn ang="0">
                    <a:pos x="59" y="0"/>
                  </a:cxn>
                  <a:cxn ang="0">
                    <a:pos x="46" y="12"/>
                  </a:cxn>
                  <a:cxn ang="0">
                    <a:pos x="38" y="25"/>
                  </a:cxn>
                  <a:cxn ang="0">
                    <a:pos x="25" y="42"/>
                  </a:cxn>
                  <a:cxn ang="0">
                    <a:pos x="0" y="75"/>
                  </a:cxn>
                  <a:cxn ang="0">
                    <a:pos x="34" y="101"/>
                  </a:cxn>
                  <a:cxn ang="0">
                    <a:pos x="63" y="122"/>
                  </a:cxn>
                  <a:cxn ang="0">
                    <a:pos x="84" y="143"/>
                  </a:cxn>
                  <a:cxn ang="0">
                    <a:pos x="105" y="159"/>
                  </a:cxn>
                  <a:cxn ang="0">
                    <a:pos x="126" y="176"/>
                  </a:cxn>
                  <a:cxn ang="0">
                    <a:pos x="147" y="193"/>
                  </a:cxn>
                  <a:cxn ang="0">
                    <a:pos x="168" y="210"/>
                  </a:cxn>
                  <a:cxn ang="0">
                    <a:pos x="193" y="227"/>
                  </a:cxn>
                  <a:cxn ang="0">
                    <a:pos x="214" y="248"/>
                  </a:cxn>
                  <a:cxn ang="0">
                    <a:pos x="248" y="273"/>
                  </a:cxn>
                  <a:cxn ang="0">
                    <a:pos x="277" y="302"/>
                  </a:cxn>
                  <a:cxn ang="0">
                    <a:pos x="324" y="336"/>
                  </a:cxn>
                  <a:cxn ang="0">
                    <a:pos x="374" y="378"/>
                  </a:cxn>
                  <a:cxn ang="0">
                    <a:pos x="428" y="420"/>
                  </a:cxn>
                  <a:cxn ang="0">
                    <a:pos x="496" y="474"/>
                  </a:cxn>
                  <a:cxn ang="0">
                    <a:pos x="575" y="537"/>
                  </a:cxn>
                </a:cxnLst>
                <a:rect l="0" t="0" r="r" b="b"/>
                <a:pathLst>
                  <a:path w="643" h="537">
                    <a:moveTo>
                      <a:pt x="575" y="537"/>
                    </a:moveTo>
                    <a:lnTo>
                      <a:pt x="580" y="537"/>
                    </a:lnTo>
                    <a:lnTo>
                      <a:pt x="584" y="537"/>
                    </a:lnTo>
                    <a:lnTo>
                      <a:pt x="592" y="537"/>
                    </a:lnTo>
                    <a:lnTo>
                      <a:pt x="605" y="533"/>
                    </a:lnTo>
                    <a:lnTo>
                      <a:pt x="613" y="525"/>
                    </a:lnTo>
                    <a:lnTo>
                      <a:pt x="617" y="516"/>
                    </a:lnTo>
                    <a:lnTo>
                      <a:pt x="626" y="508"/>
                    </a:lnTo>
                    <a:lnTo>
                      <a:pt x="643" y="483"/>
                    </a:lnTo>
                    <a:lnTo>
                      <a:pt x="643" y="478"/>
                    </a:lnTo>
                    <a:lnTo>
                      <a:pt x="638" y="478"/>
                    </a:lnTo>
                    <a:lnTo>
                      <a:pt x="638" y="474"/>
                    </a:lnTo>
                    <a:lnTo>
                      <a:pt x="634" y="462"/>
                    </a:lnTo>
                    <a:lnTo>
                      <a:pt x="601" y="436"/>
                    </a:lnTo>
                    <a:lnTo>
                      <a:pt x="571" y="411"/>
                    </a:lnTo>
                    <a:lnTo>
                      <a:pt x="546" y="394"/>
                    </a:lnTo>
                    <a:lnTo>
                      <a:pt x="525" y="378"/>
                    </a:lnTo>
                    <a:lnTo>
                      <a:pt x="504" y="361"/>
                    </a:lnTo>
                    <a:lnTo>
                      <a:pt x="483" y="344"/>
                    </a:lnTo>
                    <a:lnTo>
                      <a:pt x="462" y="327"/>
                    </a:lnTo>
                    <a:lnTo>
                      <a:pt x="445" y="311"/>
                    </a:lnTo>
                    <a:lnTo>
                      <a:pt x="416" y="285"/>
                    </a:lnTo>
                    <a:lnTo>
                      <a:pt x="387" y="264"/>
                    </a:lnTo>
                    <a:lnTo>
                      <a:pt x="349" y="235"/>
                    </a:lnTo>
                    <a:lnTo>
                      <a:pt x="311" y="201"/>
                    </a:lnTo>
                    <a:lnTo>
                      <a:pt x="261" y="164"/>
                    </a:lnTo>
                    <a:lnTo>
                      <a:pt x="206" y="117"/>
                    </a:lnTo>
                    <a:lnTo>
                      <a:pt x="139" y="59"/>
                    </a:lnTo>
                    <a:lnTo>
                      <a:pt x="59" y="0"/>
                    </a:lnTo>
                    <a:lnTo>
                      <a:pt x="46" y="12"/>
                    </a:lnTo>
                    <a:lnTo>
                      <a:pt x="38" y="25"/>
                    </a:lnTo>
                    <a:lnTo>
                      <a:pt x="25" y="42"/>
                    </a:lnTo>
                    <a:lnTo>
                      <a:pt x="0" y="75"/>
                    </a:lnTo>
                    <a:lnTo>
                      <a:pt x="34" y="101"/>
                    </a:lnTo>
                    <a:lnTo>
                      <a:pt x="63" y="122"/>
                    </a:lnTo>
                    <a:lnTo>
                      <a:pt x="84" y="143"/>
                    </a:lnTo>
                    <a:lnTo>
                      <a:pt x="105" y="159"/>
                    </a:lnTo>
                    <a:lnTo>
                      <a:pt x="126" y="176"/>
                    </a:lnTo>
                    <a:lnTo>
                      <a:pt x="147" y="193"/>
                    </a:lnTo>
                    <a:lnTo>
                      <a:pt x="168" y="210"/>
                    </a:lnTo>
                    <a:lnTo>
                      <a:pt x="193" y="227"/>
                    </a:lnTo>
                    <a:lnTo>
                      <a:pt x="214" y="248"/>
                    </a:lnTo>
                    <a:lnTo>
                      <a:pt x="248" y="273"/>
                    </a:lnTo>
                    <a:lnTo>
                      <a:pt x="277" y="302"/>
                    </a:lnTo>
                    <a:lnTo>
                      <a:pt x="324" y="336"/>
                    </a:lnTo>
                    <a:lnTo>
                      <a:pt x="374" y="378"/>
                    </a:lnTo>
                    <a:lnTo>
                      <a:pt x="428" y="420"/>
                    </a:lnTo>
                    <a:lnTo>
                      <a:pt x="496" y="474"/>
                    </a:lnTo>
                    <a:lnTo>
                      <a:pt x="575" y="537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9" name="Freeform 23"/>
              <p:cNvSpPr>
                <a:spLocks/>
              </p:cNvSpPr>
              <p:nvPr/>
            </p:nvSpPr>
            <p:spPr bwMode="auto">
              <a:xfrm>
                <a:off x="1151" y="2694"/>
                <a:ext cx="638" cy="529"/>
              </a:xfrm>
              <a:custGeom>
                <a:avLst/>
                <a:gdLst/>
                <a:ahLst/>
                <a:cxnLst>
                  <a:cxn ang="0">
                    <a:pos x="575" y="529"/>
                  </a:cxn>
                  <a:cxn ang="0">
                    <a:pos x="580" y="529"/>
                  </a:cxn>
                  <a:cxn ang="0">
                    <a:pos x="584" y="529"/>
                  </a:cxn>
                  <a:cxn ang="0">
                    <a:pos x="592" y="525"/>
                  </a:cxn>
                  <a:cxn ang="0">
                    <a:pos x="605" y="525"/>
                  </a:cxn>
                  <a:cxn ang="0">
                    <a:pos x="613" y="517"/>
                  </a:cxn>
                  <a:cxn ang="0">
                    <a:pos x="617" y="508"/>
                  </a:cxn>
                  <a:cxn ang="0">
                    <a:pos x="626" y="500"/>
                  </a:cxn>
                  <a:cxn ang="0">
                    <a:pos x="638" y="483"/>
                  </a:cxn>
                  <a:cxn ang="0">
                    <a:pos x="634" y="479"/>
                  </a:cxn>
                  <a:cxn ang="0">
                    <a:pos x="634" y="475"/>
                  </a:cxn>
                  <a:cxn ang="0">
                    <a:pos x="630" y="470"/>
                  </a:cxn>
                  <a:cxn ang="0">
                    <a:pos x="626" y="462"/>
                  </a:cxn>
                  <a:cxn ang="0">
                    <a:pos x="592" y="437"/>
                  </a:cxn>
                  <a:cxn ang="0">
                    <a:pos x="567" y="412"/>
                  </a:cxn>
                  <a:cxn ang="0">
                    <a:pos x="542" y="391"/>
                  </a:cxn>
                  <a:cxn ang="0">
                    <a:pos x="521" y="374"/>
                  </a:cxn>
                  <a:cxn ang="0">
                    <a:pos x="500" y="357"/>
                  </a:cxn>
                  <a:cxn ang="0">
                    <a:pos x="479" y="345"/>
                  </a:cxn>
                  <a:cxn ang="0">
                    <a:pos x="458" y="328"/>
                  </a:cxn>
                  <a:cxn ang="0">
                    <a:pos x="437" y="307"/>
                  </a:cxn>
                  <a:cxn ang="0">
                    <a:pos x="412" y="286"/>
                  </a:cxn>
                  <a:cxn ang="0">
                    <a:pos x="382" y="265"/>
                  </a:cxn>
                  <a:cxn ang="0">
                    <a:pos x="349" y="235"/>
                  </a:cxn>
                  <a:cxn ang="0">
                    <a:pos x="307" y="202"/>
                  </a:cxn>
                  <a:cxn ang="0">
                    <a:pos x="256" y="160"/>
                  </a:cxn>
                  <a:cxn ang="0">
                    <a:pos x="198" y="118"/>
                  </a:cxn>
                  <a:cxn ang="0">
                    <a:pos x="130" y="63"/>
                  </a:cxn>
                  <a:cxn ang="0">
                    <a:pos x="55" y="0"/>
                  </a:cxn>
                  <a:cxn ang="0">
                    <a:pos x="42" y="13"/>
                  </a:cxn>
                  <a:cxn ang="0">
                    <a:pos x="34" y="21"/>
                  </a:cxn>
                  <a:cxn ang="0">
                    <a:pos x="25" y="34"/>
                  </a:cxn>
                  <a:cxn ang="0">
                    <a:pos x="0" y="63"/>
                  </a:cxn>
                  <a:cxn ang="0">
                    <a:pos x="34" y="88"/>
                  </a:cxn>
                  <a:cxn ang="0">
                    <a:pos x="63" y="114"/>
                  </a:cxn>
                  <a:cxn ang="0">
                    <a:pos x="84" y="135"/>
                  </a:cxn>
                  <a:cxn ang="0">
                    <a:pos x="109" y="151"/>
                  </a:cxn>
                  <a:cxn ang="0">
                    <a:pos x="130" y="168"/>
                  </a:cxn>
                  <a:cxn ang="0">
                    <a:pos x="147" y="185"/>
                  </a:cxn>
                  <a:cxn ang="0">
                    <a:pos x="172" y="202"/>
                  </a:cxn>
                  <a:cxn ang="0">
                    <a:pos x="193" y="219"/>
                  </a:cxn>
                  <a:cxn ang="0">
                    <a:pos x="219" y="240"/>
                  </a:cxn>
                  <a:cxn ang="0">
                    <a:pos x="248" y="265"/>
                  </a:cxn>
                  <a:cxn ang="0">
                    <a:pos x="282" y="290"/>
                  </a:cxn>
                  <a:cxn ang="0">
                    <a:pos x="324" y="328"/>
                  </a:cxn>
                  <a:cxn ang="0">
                    <a:pos x="374" y="365"/>
                  </a:cxn>
                  <a:cxn ang="0">
                    <a:pos x="433" y="407"/>
                  </a:cxn>
                  <a:cxn ang="0">
                    <a:pos x="500" y="466"/>
                  </a:cxn>
                  <a:cxn ang="0">
                    <a:pos x="575" y="529"/>
                  </a:cxn>
                </a:cxnLst>
                <a:rect l="0" t="0" r="r" b="b"/>
                <a:pathLst>
                  <a:path w="638" h="529">
                    <a:moveTo>
                      <a:pt x="575" y="529"/>
                    </a:moveTo>
                    <a:lnTo>
                      <a:pt x="580" y="529"/>
                    </a:lnTo>
                    <a:lnTo>
                      <a:pt x="584" y="529"/>
                    </a:lnTo>
                    <a:lnTo>
                      <a:pt x="592" y="525"/>
                    </a:lnTo>
                    <a:lnTo>
                      <a:pt x="605" y="525"/>
                    </a:lnTo>
                    <a:lnTo>
                      <a:pt x="613" y="517"/>
                    </a:lnTo>
                    <a:lnTo>
                      <a:pt x="617" y="508"/>
                    </a:lnTo>
                    <a:lnTo>
                      <a:pt x="626" y="500"/>
                    </a:lnTo>
                    <a:lnTo>
                      <a:pt x="638" y="483"/>
                    </a:lnTo>
                    <a:lnTo>
                      <a:pt x="634" y="479"/>
                    </a:lnTo>
                    <a:lnTo>
                      <a:pt x="634" y="475"/>
                    </a:lnTo>
                    <a:lnTo>
                      <a:pt x="630" y="470"/>
                    </a:lnTo>
                    <a:lnTo>
                      <a:pt x="626" y="462"/>
                    </a:lnTo>
                    <a:lnTo>
                      <a:pt x="592" y="437"/>
                    </a:lnTo>
                    <a:lnTo>
                      <a:pt x="567" y="412"/>
                    </a:lnTo>
                    <a:lnTo>
                      <a:pt x="542" y="391"/>
                    </a:lnTo>
                    <a:lnTo>
                      <a:pt x="521" y="374"/>
                    </a:lnTo>
                    <a:lnTo>
                      <a:pt x="500" y="357"/>
                    </a:lnTo>
                    <a:lnTo>
                      <a:pt x="479" y="345"/>
                    </a:lnTo>
                    <a:lnTo>
                      <a:pt x="458" y="328"/>
                    </a:lnTo>
                    <a:lnTo>
                      <a:pt x="437" y="307"/>
                    </a:lnTo>
                    <a:lnTo>
                      <a:pt x="412" y="286"/>
                    </a:lnTo>
                    <a:lnTo>
                      <a:pt x="382" y="265"/>
                    </a:lnTo>
                    <a:lnTo>
                      <a:pt x="349" y="235"/>
                    </a:lnTo>
                    <a:lnTo>
                      <a:pt x="307" y="202"/>
                    </a:lnTo>
                    <a:lnTo>
                      <a:pt x="256" y="160"/>
                    </a:lnTo>
                    <a:lnTo>
                      <a:pt x="198" y="118"/>
                    </a:lnTo>
                    <a:lnTo>
                      <a:pt x="130" y="63"/>
                    </a:lnTo>
                    <a:lnTo>
                      <a:pt x="55" y="0"/>
                    </a:lnTo>
                    <a:lnTo>
                      <a:pt x="42" y="13"/>
                    </a:lnTo>
                    <a:lnTo>
                      <a:pt x="34" y="21"/>
                    </a:lnTo>
                    <a:lnTo>
                      <a:pt x="25" y="34"/>
                    </a:lnTo>
                    <a:lnTo>
                      <a:pt x="0" y="63"/>
                    </a:lnTo>
                    <a:lnTo>
                      <a:pt x="34" y="88"/>
                    </a:lnTo>
                    <a:lnTo>
                      <a:pt x="63" y="114"/>
                    </a:lnTo>
                    <a:lnTo>
                      <a:pt x="84" y="135"/>
                    </a:lnTo>
                    <a:lnTo>
                      <a:pt x="109" y="151"/>
                    </a:lnTo>
                    <a:lnTo>
                      <a:pt x="130" y="168"/>
                    </a:lnTo>
                    <a:lnTo>
                      <a:pt x="147" y="185"/>
                    </a:lnTo>
                    <a:lnTo>
                      <a:pt x="172" y="202"/>
                    </a:lnTo>
                    <a:lnTo>
                      <a:pt x="193" y="219"/>
                    </a:lnTo>
                    <a:lnTo>
                      <a:pt x="219" y="240"/>
                    </a:lnTo>
                    <a:lnTo>
                      <a:pt x="248" y="265"/>
                    </a:lnTo>
                    <a:lnTo>
                      <a:pt x="282" y="290"/>
                    </a:lnTo>
                    <a:lnTo>
                      <a:pt x="324" y="328"/>
                    </a:lnTo>
                    <a:lnTo>
                      <a:pt x="374" y="365"/>
                    </a:lnTo>
                    <a:lnTo>
                      <a:pt x="433" y="407"/>
                    </a:lnTo>
                    <a:lnTo>
                      <a:pt x="500" y="466"/>
                    </a:lnTo>
                    <a:lnTo>
                      <a:pt x="575" y="529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0" name="Freeform 24"/>
              <p:cNvSpPr>
                <a:spLocks/>
              </p:cNvSpPr>
              <p:nvPr/>
            </p:nvSpPr>
            <p:spPr bwMode="auto">
              <a:xfrm>
                <a:off x="1156" y="2698"/>
                <a:ext cx="629" cy="521"/>
              </a:xfrm>
              <a:custGeom>
                <a:avLst/>
                <a:gdLst/>
                <a:ahLst/>
                <a:cxnLst>
                  <a:cxn ang="0">
                    <a:pos x="570" y="521"/>
                  </a:cxn>
                  <a:cxn ang="0">
                    <a:pos x="579" y="521"/>
                  </a:cxn>
                  <a:cxn ang="0">
                    <a:pos x="583" y="521"/>
                  </a:cxn>
                  <a:cxn ang="0">
                    <a:pos x="591" y="521"/>
                  </a:cxn>
                  <a:cxn ang="0">
                    <a:pos x="604" y="517"/>
                  </a:cxn>
                  <a:cxn ang="0">
                    <a:pos x="608" y="513"/>
                  </a:cxn>
                  <a:cxn ang="0">
                    <a:pos x="612" y="504"/>
                  </a:cxn>
                  <a:cxn ang="0">
                    <a:pos x="617" y="500"/>
                  </a:cxn>
                  <a:cxn ang="0">
                    <a:pos x="629" y="487"/>
                  </a:cxn>
                  <a:cxn ang="0">
                    <a:pos x="625" y="483"/>
                  </a:cxn>
                  <a:cxn ang="0">
                    <a:pos x="625" y="479"/>
                  </a:cxn>
                  <a:cxn ang="0">
                    <a:pos x="621" y="475"/>
                  </a:cxn>
                  <a:cxn ang="0">
                    <a:pos x="617" y="466"/>
                  </a:cxn>
                  <a:cxn ang="0">
                    <a:pos x="583" y="441"/>
                  </a:cxn>
                  <a:cxn ang="0">
                    <a:pos x="554" y="416"/>
                  </a:cxn>
                  <a:cxn ang="0">
                    <a:pos x="528" y="395"/>
                  </a:cxn>
                  <a:cxn ang="0">
                    <a:pos x="512" y="378"/>
                  </a:cxn>
                  <a:cxn ang="0">
                    <a:pos x="491" y="361"/>
                  </a:cxn>
                  <a:cxn ang="0">
                    <a:pos x="470" y="345"/>
                  </a:cxn>
                  <a:cxn ang="0">
                    <a:pos x="449" y="328"/>
                  </a:cxn>
                  <a:cxn ang="0">
                    <a:pos x="428" y="311"/>
                  </a:cxn>
                  <a:cxn ang="0">
                    <a:pos x="398" y="290"/>
                  </a:cxn>
                  <a:cxn ang="0">
                    <a:pos x="373" y="265"/>
                  </a:cxn>
                  <a:cxn ang="0">
                    <a:pos x="335" y="236"/>
                  </a:cxn>
                  <a:cxn ang="0">
                    <a:pos x="293" y="202"/>
                  </a:cxn>
                  <a:cxn ang="0">
                    <a:pos x="247" y="164"/>
                  </a:cxn>
                  <a:cxn ang="0">
                    <a:pos x="188" y="118"/>
                  </a:cxn>
                  <a:cxn ang="0">
                    <a:pos x="121" y="63"/>
                  </a:cxn>
                  <a:cxn ang="0">
                    <a:pos x="41" y="0"/>
                  </a:cxn>
                  <a:cxn ang="0">
                    <a:pos x="33" y="9"/>
                  </a:cxn>
                  <a:cxn ang="0">
                    <a:pos x="29" y="17"/>
                  </a:cxn>
                  <a:cxn ang="0">
                    <a:pos x="16" y="34"/>
                  </a:cxn>
                  <a:cxn ang="0">
                    <a:pos x="0" y="59"/>
                  </a:cxn>
                  <a:cxn ang="0">
                    <a:pos x="29" y="84"/>
                  </a:cxn>
                  <a:cxn ang="0">
                    <a:pos x="58" y="105"/>
                  </a:cxn>
                  <a:cxn ang="0">
                    <a:pos x="83" y="126"/>
                  </a:cxn>
                  <a:cxn ang="0">
                    <a:pos x="104" y="143"/>
                  </a:cxn>
                  <a:cxn ang="0">
                    <a:pos x="125" y="160"/>
                  </a:cxn>
                  <a:cxn ang="0">
                    <a:pos x="146" y="177"/>
                  </a:cxn>
                  <a:cxn ang="0">
                    <a:pos x="167" y="194"/>
                  </a:cxn>
                  <a:cxn ang="0">
                    <a:pos x="193" y="210"/>
                  </a:cxn>
                  <a:cxn ang="0">
                    <a:pos x="214" y="231"/>
                  </a:cxn>
                  <a:cxn ang="0">
                    <a:pos x="243" y="257"/>
                  </a:cxn>
                  <a:cxn ang="0">
                    <a:pos x="281" y="282"/>
                  </a:cxn>
                  <a:cxn ang="0">
                    <a:pos x="323" y="320"/>
                  </a:cxn>
                  <a:cxn ang="0">
                    <a:pos x="369" y="357"/>
                  </a:cxn>
                  <a:cxn ang="0">
                    <a:pos x="428" y="399"/>
                  </a:cxn>
                  <a:cxn ang="0">
                    <a:pos x="495" y="458"/>
                  </a:cxn>
                  <a:cxn ang="0">
                    <a:pos x="570" y="521"/>
                  </a:cxn>
                </a:cxnLst>
                <a:rect l="0" t="0" r="r" b="b"/>
                <a:pathLst>
                  <a:path w="629" h="521">
                    <a:moveTo>
                      <a:pt x="570" y="521"/>
                    </a:moveTo>
                    <a:lnTo>
                      <a:pt x="579" y="521"/>
                    </a:lnTo>
                    <a:lnTo>
                      <a:pt x="583" y="521"/>
                    </a:lnTo>
                    <a:lnTo>
                      <a:pt x="591" y="521"/>
                    </a:lnTo>
                    <a:lnTo>
                      <a:pt x="604" y="517"/>
                    </a:lnTo>
                    <a:lnTo>
                      <a:pt x="608" y="513"/>
                    </a:lnTo>
                    <a:lnTo>
                      <a:pt x="612" y="504"/>
                    </a:lnTo>
                    <a:lnTo>
                      <a:pt x="617" y="500"/>
                    </a:lnTo>
                    <a:lnTo>
                      <a:pt x="629" y="487"/>
                    </a:lnTo>
                    <a:lnTo>
                      <a:pt x="625" y="483"/>
                    </a:lnTo>
                    <a:lnTo>
                      <a:pt x="625" y="479"/>
                    </a:lnTo>
                    <a:lnTo>
                      <a:pt x="621" y="475"/>
                    </a:lnTo>
                    <a:lnTo>
                      <a:pt x="617" y="466"/>
                    </a:lnTo>
                    <a:lnTo>
                      <a:pt x="583" y="441"/>
                    </a:lnTo>
                    <a:lnTo>
                      <a:pt x="554" y="416"/>
                    </a:lnTo>
                    <a:lnTo>
                      <a:pt x="528" y="395"/>
                    </a:lnTo>
                    <a:lnTo>
                      <a:pt x="512" y="378"/>
                    </a:lnTo>
                    <a:lnTo>
                      <a:pt x="491" y="361"/>
                    </a:lnTo>
                    <a:lnTo>
                      <a:pt x="470" y="345"/>
                    </a:lnTo>
                    <a:lnTo>
                      <a:pt x="449" y="328"/>
                    </a:lnTo>
                    <a:lnTo>
                      <a:pt x="428" y="311"/>
                    </a:lnTo>
                    <a:lnTo>
                      <a:pt x="398" y="290"/>
                    </a:lnTo>
                    <a:lnTo>
                      <a:pt x="373" y="265"/>
                    </a:lnTo>
                    <a:lnTo>
                      <a:pt x="335" y="236"/>
                    </a:lnTo>
                    <a:lnTo>
                      <a:pt x="293" y="202"/>
                    </a:lnTo>
                    <a:lnTo>
                      <a:pt x="247" y="164"/>
                    </a:lnTo>
                    <a:lnTo>
                      <a:pt x="188" y="118"/>
                    </a:lnTo>
                    <a:lnTo>
                      <a:pt x="121" y="63"/>
                    </a:lnTo>
                    <a:lnTo>
                      <a:pt x="41" y="0"/>
                    </a:lnTo>
                    <a:lnTo>
                      <a:pt x="33" y="9"/>
                    </a:lnTo>
                    <a:lnTo>
                      <a:pt x="29" y="17"/>
                    </a:lnTo>
                    <a:lnTo>
                      <a:pt x="16" y="34"/>
                    </a:lnTo>
                    <a:lnTo>
                      <a:pt x="0" y="59"/>
                    </a:lnTo>
                    <a:lnTo>
                      <a:pt x="29" y="84"/>
                    </a:lnTo>
                    <a:lnTo>
                      <a:pt x="58" y="105"/>
                    </a:lnTo>
                    <a:lnTo>
                      <a:pt x="83" y="126"/>
                    </a:lnTo>
                    <a:lnTo>
                      <a:pt x="104" y="143"/>
                    </a:lnTo>
                    <a:lnTo>
                      <a:pt x="125" y="160"/>
                    </a:lnTo>
                    <a:lnTo>
                      <a:pt x="146" y="177"/>
                    </a:lnTo>
                    <a:lnTo>
                      <a:pt x="167" y="194"/>
                    </a:lnTo>
                    <a:lnTo>
                      <a:pt x="193" y="210"/>
                    </a:lnTo>
                    <a:lnTo>
                      <a:pt x="214" y="231"/>
                    </a:lnTo>
                    <a:lnTo>
                      <a:pt x="243" y="257"/>
                    </a:lnTo>
                    <a:lnTo>
                      <a:pt x="281" y="282"/>
                    </a:lnTo>
                    <a:lnTo>
                      <a:pt x="323" y="320"/>
                    </a:lnTo>
                    <a:lnTo>
                      <a:pt x="369" y="357"/>
                    </a:lnTo>
                    <a:lnTo>
                      <a:pt x="428" y="399"/>
                    </a:lnTo>
                    <a:lnTo>
                      <a:pt x="495" y="458"/>
                    </a:lnTo>
                    <a:lnTo>
                      <a:pt x="570" y="521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1" name="Freeform 25"/>
              <p:cNvSpPr>
                <a:spLocks/>
              </p:cNvSpPr>
              <p:nvPr/>
            </p:nvSpPr>
            <p:spPr bwMode="auto">
              <a:xfrm>
                <a:off x="1156" y="2707"/>
                <a:ext cx="625" cy="512"/>
              </a:xfrm>
              <a:custGeom>
                <a:avLst/>
                <a:gdLst/>
                <a:ahLst/>
                <a:cxnLst>
                  <a:cxn ang="0">
                    <a:pos x="575" y="512"/>
                  </a:cxn>
                  <a:cxn ang="0">
                    <a:pos x="579" y="512"/>
                  </a:cxn>
                  <a:cxn ang="0">
                    <a:pos x="583" y="512"/>
                  </a:cxn>
                  <a:cxn ang="0">
                    <a:pos x="591" y="508"/>
                  </a:cxn>
                  <a:cxn ang="0">
                    <a:pos x="604" y="508"/>
                  </a:cxn>
                  <a:cxn ang="0">
                    <a:pos x="608" y="504"/>
                  </a:cxn>
                  <a:cxn ang="0">
                    <a:pos x="612" y="499"/>
                  </a:cxn>
                  <a:cxn ang="0">
                    <a:pos x="617" y="491"/>
                  </a:cxn>
                  <a:cxn ang="0">
                    <a:pos x="625" y="483"/>
                  </a:cxn>
                  <a:cxn ang="0">
                    <a:pos x="621" y="478"/>
                  </a:cxn>
                  <a:cxn ang="0">
                    <a:pos x="621" y="478"/>
                  </a:cxn>
                  <a:cxn ang="0">
                    <a:pos x="617" y="474"/>
                  </a:cxn>
                  <a:cxn ang="0">
                    <a:pos x="612" y="462"/>
                  </a:cxn>
                  <a:cxn ang="0">
                    <a:pos x="579" y="436"/>
                  </a:cxn>
                  <a:cxn ang="0">
                    <a:pos x="549" y="411"/>
                  </a:cxn>
                  <a:cxn ang="0">
                    <a:pos x="524" y="390"/>
                  </a:cxn>
                  <a:cxn ang="0">
                    <a:pos x="503" y="378"/>
                  </a:cxn>
                  <a:cxn ang="0">
                    <a:pos x="482" y="361"/>
                  </a:cxn>
                  <a:cxn ang="0">
                    <a:pos x="465" y="344"/>
                  </a:cxn>
                  <a:cxn ang="0">
                    <a:pos x="440" y="327"/>
                  </a:cxn>
                  <a:cxn ang="0">
                    <a:pos x="419" y="311"/>
                  </a:cxn>
                  <a:cxn ang="0">
                    <a:pos x="394" y="290"/>
                  </a:cxn>
                  <a:cxn ang="0">
                    <a:pos x="365" y="264"/>
                  </a:cxn>
                  <a:cxn ang="0">
                    <a:pos x="331" y="235"/>
                  </a:cxn>
                  <a:cxn ang="0">
                    <a:pos x="289" y="201"/>
                  </a:cxn>
                  <a:cxn ang="0">
                    <a:pos x="239" y="164"/>
                  </a:cxn>
                  <a:cxn ang="0">
                    <a:pos x="180" y="117"/>
                  </a:cxn>
                  <a:cxn ang="0">
                    <a:pos x="117" y="63"/>
                  </a:cxn>
                  <a:cxn ang="0">
                    <a:pos x="37" y="0"/>
                  </a:cxn>
                  <a:cxn ang="0">
                    <a:pos x="29" y="8"/>
                  </a:cxn>
                  <a:cxn ang="0">
                    <a:pos x="25" y="17"/>
                  </a:cxn>
                  <a:cxn ang="0">
                    <a:pos x="16" y="25"/>
                  </a:cxn>
                  <a:cxn ang="0">
                    <a:pos x="0" y="46"/>
                  </a:cxn>
                  <a:cxn ang="0">
                    <a:pos x="33" y="71"/>
                  </a:cxn>
                  <a:cxn ang="0">
                    <a:pos x="62" y="96"/>
                  </a:cxn>
                  <a:cxn ang="0">
                    <a:pos x="83" y="117"/>
                  </a:cxn>
                  <a:cxn ang="0">
                    <a:pos x="104" y="134"/>
                  </a:cxn>
                  <a:cxn ang="0">
                    <a:pos x="130" y="151"/>
                  </a:cxn>
                  <a:cxn ang="0">
                    <a:pos x="146" y="168"/>
                  </a:cxn>
                  <a:cxn ang="0">
                    <a:pos x="167" y="185"/>
                  </a:cxn>
                  <a:cxn ang="0">
                    <a:pos x="193" y="201"/>
                  </a:cxn>
                  <a:cxn ang="0">
                    <a:pos x="218" y="222"/>
                  </a:cxn>
                  <a:cxn ang="0">
                    <a:pos x="247" y="248"/>
                  </a:cxn>
                  <a:cxn ang="0">
                    <a:pos x="281" y="273"/>
                  </a:cxn>
                  <a:cxn ang="0">
                    <a:pos x="323" y="311"/>
                  </a:cxn>
                  <a:cxn ang="0">
                    <a:pos x="373" y="348"/>
                  </a:cxn>
                  <a:cxn ang="0">
                    <a:pos x="428" y="390"/>
                  </a:cxn>
                  <a:cxn ang="0">
                    <a:pos x="495" y="449"/>
                  </a:cxn>
                  <a:cxn ang="0">
                    <a:pos x="575" y="512"/>
                  </a:cxn>
                </a:cxnLst>
                <a:rect l="0" t="0" r="r" b="b"/>
                <a:pathLst>
                  <a:path w="625" h="512">
                    <a:moveTo>
                      <a:pt x="575" y="512"/>
                    </a:moveTo>
                    <a:lnTo>
                      <a:pt x="579" y="512"/>
                    </a:lnTo>
                    <a:lnTo>
                      <a:pt x="583" y="512"/>
                    </a:lnTo>
                    <a:lnTo>
                      <a:pt x="591" y="508"/>
                    </a:lnTo>
                    <a:lnTo>
                      <a:pt x="604" y="508"/>
                    </a:lnTo>
                    <a:lnTo>
                      <a:pt x="608" y="504"/>
                    </a:lnTo>
                    <a:lnTo>
                      <a:pt x="612" y="499"/>
                    </a:lnTo>
                    <a:lnTo>
                      <a:pt x="617" y="491"/>
                    </a:lnTo>
                    <a:lnTo>
                      <a:pt x="625" y="483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17" y="474"/>
                    </a:lnTo>
                    <a:lnTo>
                      <a:pt x="612" y="462"/>
                    </a:lnTo>
                    <a:lnTo>
                      <a:pt x="579" y="436"/>
                    </a:lnTo>
                    <a:lnTo>
                      <a:pt x="549" y="411"/>
                    </a:lnTo>
                    <a:lnTo>
                      <a:pt x="524" y="390"/>
                    </a:lnTo>
                    <a:lnTo>
                      <a:pt x="503" y="378"/>
                    </a:lnTo>
                    <a:lnTo>
                      <a:pt x="482" y="361"/>
                    </a:lnTo>
                    <a:lnTo>
                      <a:pt x="465" y="344"/>
                    </a:lnTo>
                    <a:lnTo>
                      <a:pt x="440" y="327"/>
                    </a:lnTo>
                    <a:lnTo>
                      <a:pt x="419" y="311"/>
                    </a:lnTo>
                    <a:lnTo>
                      <a:pt x="394" y="290"/>
                    </a:lnTo>
                    <a:lnTo>
                      <a:pt x="365" y="264"/>
                    </a:lnTo>
                    <a:lnTo>
                      <a:pt x="331" y="235"/>
                    </a:lnTo>
                    <a:lnTo>
                      <a:pt x="289" y="201"/>
                    </a:lnTo>
                    <a:lnTo>
                      <a:pt x="239" y="164"/>
                    </a:lnTo>
                    <a:lnTo>
                      <a:pt x="180" y="117"/>
                    </a:lnTo>
                    <a:lnTo>
                      <a:pt x="117" y="63"/>
                    </a:lnTo>
                    <a:lnTo>
                      <a:pt x="37" y="0"/>
                    </a:lnTo>
                    <a:lnTo>
                      <a:pt x="29" y="8"/>
                    </a:lnTo>
                    <a:lnTo>
                      <a:pt x="25" y="17"/>
                    </a:lnTo>
                    <a:lnTo>
                      <a:pt x="16" y="25"/>
                    </a:lnTo>
                    <a:lnTo>
                      <a:pt x="0" y="46"/>
                    </a:lnTo>
                    <a:lnTo>
                      <a:pt x="33" y="71"/>
                    </a:lnTo>
                    <a:lnTo>
                      <a:pt x="62" y="96"/>
                    </a:lnTo>
                    <a:lnTo>
                      <a:pt x="83" y="117"/>
                    </a:lnTo>
                    <a:lnTo>
                      <a:pt x="104" y="134"/>
                    </a:lnTo>
                    <a:lnTo>
                      <a:pt x="130" y="151"/>
                    </a:lnTo>
                    <a:lnTo>
                      <a:pt x="146" y="168"/>
                    </a:lnTo>
                    <a:lnTo>
                      <a:pt x="167" y="185"/>
                    </a:lnTo>
                    <a:lnTo>
                      <a:pt x="193" y="201"/>
                    </a:lnTo>
                    <a:lnTo>
                      <a:pt x="218" y="222"/>
                    </a:lnTo>
                    <a:lnTo>
                      <a:pt x="247" y="248"/>
                    </a:lnTo>
                    <a:lnTo>
                      <a:pt x="281" y="273"/>
                    </a:lnTo>
                    <a:lnTo>
                      <a:pt x="323" y="311"/>
                    </a:lnTo>
                    <a:lnTo>
                      <a:pt x="373" y="348"/>
                    </a:lnTo>
                    <a:lnTo>
                      <a:pt x="428" y="390"/>
                    </a:lnTo>
                    <a:lnTo>
                      <a:pt x="495" y="449"/>
                    </a:lnTo>
                    <a:lnTo>
                      <a:pt x="575" y="512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2" name="Freeform 26"/>
              <p:cNvSpPr>
                <a:spLocks/>
              </p:cNvSpPr>
              <p:nvPr/>
            </p:nvSpPr>
            <p:spPr bwMode="auto">
              <a:xfrm>
                <a:off x="1160" y="2711"/>
                <a:ext cx="613" cy="504"/>
              </a:xfrm>
              <a:custGeom>
                <a:avLst/>
                <a:gdLst/>
                <a:ahLst/>
                <a:cxnLst>
                  <a:cxn ang="0">
                    <a:pos x="575" y="504"/>
                  </a:cxn>
                  <a:cxn ang="0">
                    <a:pos x="604" y="500"/>
                  </a:cxn>
                  <a:cxn ang="0">
                    <a:pos x="613" y="483"/>
                  </a:cxn>
                  <a:cxn ang="0">
                    <a:pos x="600" y="466"/>
                  </a:cxn>
                  <a:cxn ang="0">
                    <a:pos x="25" y="0"/>
                  </a:cxn>
                  <a:cxn ang="0">
                    <a:pos x="0" y="42"/>
                  </a:cxn>
                  <a:cxn ang="0">
                    <a:pos x="575" y="504"/>
                  </a:cxn>
                </a:cxnLst>
                <a:rect l="0" t="0" r="r" b="b"/>
                <a:pathLst>
                  <a:path w="613" h="504">
                    <a:moveTo>
                      <a:pt x="575" y="504"/>
                    </a:moveTo>
                    <a:lnTo>
                      <a:pt x="604" y="500"/>
                    </a:lnTo>
                    <a:lnTo>
                      <a:pt x="613" y="483"/>
                    </a:lnTo>
                    <a:lnTo>
                      <a:pt x="600" y="466"/>
                    </a:lnTo>
                    <a:lnTo>
                      <a:pt x="25" y="0"/>
                    </a:lnTo>
                    <a:lnTo>
                      <a:pt x="0" y="42"/>
                    </a:lnTo>
                    <a:lnTo>
                      <a:pt x="575" y="5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3" name="Freeform 27"/>
              <p:cNvSpPr>
                <a:spLocks/>
              </p:cNvSpPr>
              <p:nvPr/>
            </p:nvSpPr>
            <p:spPr bwMode="auto">
              <a:xfrm>
                <a:off x="975" y="2698"/>
                <a:ext cx="164" cy="15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6" y="0"/>
                  </a:cxn>
                  <a:cxn ang="0">
                    <a:pos x="34" y="5"/>
                  </a:cxn>
                  <a:cxn ang="0">
                    <a:pos x="21" y="13"/>
                  </a:cxn>
                  <a:cxn ang="0">
                    <a:pos x="13" y="21"/>
                  </a:cxn>
                  <a:cxn ang="0">
                    <a:pos x="8" y="30"/>
                  </a:cxn>
                  <a:cxn ang="0">
                    <a:pos x="4" y="42"/>
                  </a:cxn>
                  <a:cxn ang="0">
                    <a:pos x="0" y="55"/>
                  </a:cxn>
                  <a:cxn ang="0">
                    <a:pos x="0" y="72"/>
                  </a:cxn>
                  <a:cxn ang="0">
                    <a:pos x="105" y="152"/>
                  </a:cxn>
                  <a:cxn ang="0">
                    <a:pos x="164" y="80"/>
                  </a:cxn>
                  <a:cxn ang="0">
                    <a:pos x="59" y="0"/>
                  </a:cxn>
                </a:cxnLst>
                <a:rect l="0" t="0" r="r" b="b"/>
                <a:pathLst>
                  <a:path w="164" h="152">
                    <a:moveTo>
                      <a:pt x="59" y="0"/>
                    </a:moveTo>
                    <a:lnTo>
                      <a:pt x="46" y="0"/>
                    </a:lnTo>
                    <a:lnTo>
                      <a:pt x="34" y="5"/>
                    </a:lnTo>
                    <a:lnTo>
                      <a:pt x="21" y="13"/>
                    </a:lnTo>
                    <a:lnTo>
                      <a:pt x="13" y="21"/>
                    </a:lnTo>
                    <a:lnTo>
                      <a:pt x="8" y="30"/>
                    </a:lnTo>
                    <a:lnTo>
                      <a:pt x="4" y="42"/>
                    </a:lnTo>
                    <a:lnTo>
                      <a:pt x="0" y="55"/>
                    </a:lnTo>
                    <a:lnTo>
                      <a:pt x="0" y="72"/>
                    </a:lnTo>
                    <a:lnTo>
                      <a:pt x="105" y="152"/>
                    </a:lnTo>
                    <a:lnTo>
                      <a:pt x="164" y="8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4" name="Freeform 28"/>
              <p:cNvSpPr>
                <a:spLocks/>
              </p:cNvSpPr>
              <p:nvPr/>
            </p:nvSpPr>
            <p:spPr bwMode="auto">
              <a:xfrm>
                <a:off x="1151" y="2480"/>
                <a:ext cx="160" cy="15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2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3" y="25"/>
                  </a:cxn>
                  <a:cxn ang="0">
                    <a:pos x="5" y="34"/>
                  </a:cxn>
                  <a:cxn ang="0">
                    <a:pos x="5" y="42"/>
                  </a:cxn>
                  <a:cxn ang="0">
                    <a:pos x="0" y="55"/>
                  </a:cxn>
                  <a:cxn ang="0">
                    <a:pos x="0" y="76"/>
                  </a:cxn>
                  <a:cxn ang="0">
                    <a:pos x="101" y="156"/>
                  </a:cxn>
                  <a:cxn ang="0">
                    <a:pos x="160" y="84"/>
                  </a:cxn>
                  <a:cxn ang="0">
                    <a:pos x="59" y="0"/>
                  </a:cxn>
                </a:cxnLst>
                <a:rect l="0" t="0" r="r" b="b"/>
                <a:pathLst>
                  <a:path w="160" h="156">
                    <a:moveTo>
                      <a:pt x="59" y="0"/>
                    </a:moveTo>
                    <a:lnTo>
                      <a:pt x="42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3" y="25"/>
                    </a:lnTo>
                    <a:lnTo>
                      <a:pt x="5" y="34"/>
                    </a:lnTo>
                    <a:lnTo>
                      <a:pt x="5" y="42"/>
                    </a:lnTo>
                    <a:lnTo>
                      <a:pt x="0" y="55"/>
                    </a:lnTo>
                    <a:lnTo>
                      <a:pt x="0" y="76"/>
                    </a:lnTo>
                    <a:lnTo>
                      <a:pt x="101" y="156"/>
                    </a:lnTo>
                    <a:lnTo>
                      <a:pt x="160" y="8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5" name="Line 29"/>
              <p:cNvSpPr>
                <a:spLocks noChangeShapeType="1"/>
              </p:cNvSpPr>
              <p:nvPr/>
            </p:nvSpPr>
            <p:spPr bwMode="auto">
              <a:xfrm>
                <a:off x="1034" y="2698"/>
                <a:ext cx="105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6" name="Freeform 30"/>
              <p:cNvSpPr>
                <a:spLocks/>
              </p:cNvSpPr>
              <p:nvPr/>
            </p:nvSpPr>
            <p:spPr bwMode="auto">
              <a:xfrm>
                <a:off x="1323" y="2782"/>
                <a:ext cx="135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3"/>
                  </a:cxn>
                  <a:cxn ang="0">
                    <a:pos x="68" y="93"/>
                  </a:cxn>
                  <a:cxn ang="0">
                    <a:pos x="38" y="126"/>
                  </a:cxn>
                  <a:cxn ang="0">
                    <a:pos x="42" y="139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5" h="164">
                    <a:moveTo>
                      <a:pt x="0" y="164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3"/>
                    </a:lnTo>
                    <a:lnTo>
                      <a:pt x="68" y="93"/>
                    </a:lnTo>
                    <a:lnTo>
                      <a:pt x="38" y="126"/>
                    </a:lnTo>
                    <a:lnTo>
                      <a:pt x="42" y="139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7" name="Freeform 31"/>
              <p:cNvSpPr>
                <a:spLocks/>
              </p:cNvSpPr>
              <p:nvPr/>
            </p:nvSpPr>
            <p:spPr bwMode="auto">
              <a:xfrm>
                <a:off x="1319" y="2782"/>
                <a:ext cx="139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9" y="0"/>
                  </a:cxn>
                  <a:cxn ang="0">
                    <a:pos x="114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9" h="164">
                    <a:moveTo>
                      <a:pt x="4" y="164"/>
                    </a:moveTo>
                    <a:lnTo>
                      <a:pt x="139" y="0"/>
                    </a:lnTo>
                    <a:lnTo>
                      <a:pt x="114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8" name="Freeform 32"/>
              <p:cNvSpPr>
                <a:spLocks/>
              </p:cNvSpPr>
              <p:nvPr/>
            </p:nvSpPr>
            <p:spPr bwMode="auto">
              <a:xfrm>
                <a:off x="1684" y="3072"/>
                <a:ext cx="135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2"/>
                  </a:cxn>
                  <a:cxn ang="0">
                    <a:pos x="63" y="92"/>
                  </a:cxn>
                  <a:cxn ang="0">
                    <a:pos x="38" y="126"/>
                  </a:cxn>
                  <a:cxn ang="0">
                    <a:pos x="42" y="143"/>
                  </a:cxn>
                  <a:cxn ang="0">
                    <a:pos x="21" y="164"/>
                  </a:cxn>
                  <a:cxn ang="0">
                    <a:pos x="0" y="168"/>
                  </a:cxn>
                </a:cxnLst>
                <a:rect l="0" t="0" r="r" b="b"/>
                <a:pathLst>
                  <a:path w="135" h="168">
                    <a:moveTo>
                      <a:pt x="0" y="168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2"/>
                    </a:lnTo>
                    <a:lnTo>
                      <a:pt x="63" y="92"/>
                    </a:lnTo>
                    <a:lnTo>
                      <a:pt x="38" y="126"/>
                    </a:lnTo>
                    <a:lnTo>
                      <a:pt x="42" y="143"/>
                    </a:lnTo>
                    <a:lnTo>
                      <a:pt x="21" y="16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9" name="Freeform 33"/>
              <p:cNvSpPr>
                <a:spLocks/>
              </p:cNvSpPr>
              <p:nvPr/>
            </p:nvSpPr>
            <p:spPr bwMode="auto">
              <a:xfrm>
                <a:off x="1680" y="3072"/>
                <a:ext cx="139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9" y="0"/>
                  </a:cxn>
                  <a:cxn ang="0">
                    <a:pos x="114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9" h="168">
                    <a:moveTo>
                      <a:pt x="4" y="168"/>
                    </a:moveTo>
                    <a:lnTo>
                      <a:pt x="139" y="0"/>
                    </a:lnTo>
                    <a:lnTo>
                      <a:pt x="114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0" name="Freeform 34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7" y="96"/>
                  </a:cxn>
                  <a:cxn ang="0">
                    <a:pos x="37" y="126"/>
                  </a:cxn>
                  <a:cxn ang="0">
                    <a:pos x="42" y="142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7" y="96"/>
                    </a:lnTo>
                    <a:lnTo>
                      <a:pt x="37" y="126"/>
                    </a:lnTo>
                    <a:lnTo>
                      <a:pt x="42" y="142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1" name="Freeform 35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2" name="Freeform 36"/>
              <p:cNvSpPr>
                <a:spLocks/>
              </p:cNvSpPr>
              <p:nvPr/>
            </p:nvSpPr>
            <p:spPr bwMode="auto">
              <a:xfrm>
                <a:off x="1609" y="3018"/>
                <a:ext cx="138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8"/>
                  </a:cxn>
                  <a:cxn ang="0">
                    <a:pos x="67" y="88"/>
                  </a:cxn>
                  <a:cxn ang="0">
                    <a:pos x="42" y="125"/>
                  </a:cxn>
                  <a:cxn ang="0">
                    <a:pos x="46" y="138"/>
                  </a:cxn>
                  <a:cxn ang="0">
                    <a:pos x="25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8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8"/>
                    </a:lnTo>
                    <a:lnTo>
                      <a:pt x="67" y="88"/>
                    </a:lnTo>
                    <a:lnTo>
                      <a:pt x="42" y="125"/>
                    </a:lnTo>
                    <a:lnTo>
                      <a:pt x="46" y="138"/>
                    </a:lnTo>
                    <a:lnTo>
                      <a:pt x="25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3" name="Freeform 37"/>
              <p:cNvSpPr>
                <a:spLocks/>
              </p:cNvSpPr>
              <p:nvPr/>
            </p:nvSpPr>
            <p:spPr bwMode="auto">
              <a:xfrm>
                <a:off x="1609" y="3018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4" name="Freeform 38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4" y="17"/>
                  </a:cxn>
                  <a:cxn ang="0">
                    <a:pos x="79" y="88"/>
                  </a:cxn>
                  <a:cxn ang="0">
                    <a:pos x="67" y="88"/>
                  </a:cxn>
                  <a:cxn ang="0">
                    <a:pos x="41" y="121"/>
                  </a:cxn>
                  <a:cxn ang="0">
                    <a:pos x="41" y="138"/>
                  </a:cxn>
                  <a:cxn ang="0">
                    <a:pos x="20" y="159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4" y="17"/>
                    </a:lnTo>
                    <a:lnTo>
                      <a:pt x="79" y="88"/>
                    </a:lnTo>
                    <a:lnTo>
                      <a:pt x="67" y="88"/>
                    </a:lnTo>
                    <a:lnTo>
                      <a:pt x="41" y="121"/>
                    </a:lnTo>
                    <a:lnTo>
                      <a:pt x="41" y="138"/>
                    </a:lnTo>
                    <a:lnTo>
                      <a:pt x="20" y="159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5" name="Freeform 39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6" name="Freeform 40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39" y="25"/>
                  </a:cxn>
                  <a:cxn ang="0">
                    <a:pos x="84" y="92"/>
                  </a:cxn>
                  <a:cxn ang="0">
                    <a:pos x="67" y="92"/>
                  </a:cxn>
                  <a:cxn ang="0">
                    <a:pos x="42" y="126"/>
                  </a:cxn>
                  <a:cxn ang="0">
                    <a:pos x="46" y="138"/>
                  </a:cxn>
                  <a:cxn ang="0">
                    <a:pos x="25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39" y="25"/>
                    </a:lnTo>
                    <a:lnTo>
                      <a:pt x="84" y="92"/>
                    </a:lnTo>
                    <a:lnTo>
                      <a:pt x="67" y="92"/>
                    </a:lnTo>
                    <a:lnTo>
                      <a:pt x="42" y="126"/>
                    </a:lnTo>
                    <a:lnTo>
                      <a:pt x="46" y="138"/>
                    </a:lnTo>
                    <a:lnTo>
                      <a:pt x="25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7" name="Freeform 41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8" name="Freeform 42"/>
              <p:cNvSpPr>
                <a:spLocks/>
              </p:cNvSpPr>
              <p:nvPr/>
            </p:nvSpPr>
            <p:spPr bwMode="auto">
              <a:xfrm>
                <a:off x="1500" y="2929"/>
                <a:ext cx="138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9"/>
                  </a:cxn>
                  <a:cxn ang="0">
                    <a:pos x="67" y="93"/>
                  </a:cxn>
                  <a:cxn ang="0">
                    <a:pos x="42" y="122"/>
                  </a:cxn>
                  <a:cxn ang="0">
                    <a:pos x="42" y="139"/>
                  </a:cxn>
                  <a:cxn ang="0">
                    <a:pos x="25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8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9"/>
                    </a:lnTo>
                    <a:lnTo>
                      <a:pt x="67" y="93"/>
                    </a:lnTo>
                    <a:lnTo>
                      <a:pt x="42" y="122"/>
                    </a:lnTo>
                    <a:lnTo>
                      <a:pt x="42" y="139"/>
                    </a:lnTo>
                    <a:lnTo>
                      <a:pt x="2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9" name="Freeform 43"/>
              <p:cNvSpPr>
                <a:spLocks/>
              </p:cNvSpPr>
              <p:nvPr/>
            </p:nvSpPr>
            <p:spPr bwMode="auto">
              <a:xfrm>
                <a:off x="1500" y="2929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0" name="Freeform 44"/>
              <p:cNvSpPr>
                <a:spLocks/>
              </p:cNvSpPr>
              <p:nvPr/>
            </p:nvSpPr>
            <p:spPr bwMode="auto">
              <a:xfrm>
                <a:off x="1466" y="2896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0" y="96"/>
                  </a:cxn>
                  <a:cxn ang="0">
                    <a:pos x="67" y="96"/>
                  </a:cxn>
                  <a:cxn ang="0">
                    <a:pos x="38" y="130"/>
                  </a:cxn>
                  <a:cxn ang="0">
                    <a:pos x="42" y="143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0" y="96"/>
                    </a:lnTo>
                    <a:lnTo>
                      <a:pt x="67" y="96"/>
                    </a:lnTo>
                    <a:lnTo>
                      <a:pt x="38" y="130"/>
                    </a:lnTo>
                    <a:lnTo>
                      <a:pt x="42" y="143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1" name="Freeform 45"/>
              <p:cNvSpPr>
                <a:spLocks/>
              </p:cNvSpPr>
              <p:nvPr/>
            </p:nvSpPr>
            <p:spPr bwMode="auto">
              <a:xfrm>
                <a:off x="1462" y="2896"/>
                <a:ext cx="138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8" y="0"/>
                  </a:cxn>
                  <a:cxn ang="0">
                    <a:pos x="117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8" h="168">
                    <a:moveTo>
                      <a:pt x="4" y="168"/>
                    </a:moveTo>
                    <a:lnTo>
                      <a:pt x="138" y="0"/>
                    </a:lnTo>
                    <a:lnTo>
                      <a:pt x="117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2" name="Freeform 46"/>
              <p:cNvSpPr>
                <a:spLocks/>
              </p:cNvSpPr>
              <p:nvPr/>
            </p:nvSpPr>
            <p:spPr bwMode="auto">
              <a:xfrm>
                <a:off x="1428" y="2871"/>
                <a:ext cx="135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4" y="88"/>
                  </a:cxn>
                  <a:cxn ang="0">
                    <a:pos x="68" y="92"/>
                  </a:cxn>
                  <a:cxn ang="0">
                    <a:pos x="42" y="126"/>
                  </a:cxn>
                  <a:cxn ang="0">
                    <a:pos x="42" y="138"/>
                  </a:cxn>
                  <a:cxn ang="0">
                    <a:pos x="21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5" h="163">
                    <a:moveTo>
                      <a:pt x="0" y="163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4" y="88"/>
                    </a:lnTo>
                    <a:lnTo>
                      <a:pt x="68" y="92"/>
                    </a:lnTo>
                    <a:lnTo>
                      <a:pt x="42" y="126"/>
                    </a:lnTo>
                    <a:lnTo>
                      <a:pt x="42" y="138"/>
                    </a:lnTo>
                    <a:lnTo>
                      <a:pt x="21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3" name="Freeform 47"/>
              <p:cNvSpPr>
                <a:spLocks/>
              </p:cNvSpPr>
              <p:nvPr/>
            </p:nvSpPr>
            <p:spPr bwMode="auto">
              <a:xfrm>
                <a:off x="1424" y="2871"/>
                <a:ext cx="139" cy="163"/>
              </a:xfrm>
              <a:custGeom>
                <a:avLst/>
                <a:gdLst/>
                <a:ahLst/>
                <a:cxnLst>
                  <a:cxn ang="0">
                    <a:pos x="4" y="163"/>
                  </a:cxn>
                  <a:cxn ang="0">
                    <a:pos x="139" y="0"/>
                  </a:cxn>
                  <a:cxn ang="0">
                    <a:pos x="118" y="0"/>
                  </a:cxn>
                  <a:cxn ang="0">
                    <a:pos x="0" y="142"/>
                  </a:cxn>
                  <a:cxn ang="0">
                    <a:pos x="4" y="163"/>
                  </a:cxn>
                </a:cxnLst>
                <a:rect l="0" t="0" r="r" b="b"/>
                <a:pathLst>
                  <a:path w="139" h="163">
                    <a:moveTo>
                      <a:pt x="4" y="163"/>
                    </a:moveTo>
                    <a:lnTo>
                      <a:pt x="139" y="0"/>
                    </a:lnTo>
                    <a:lnTo>
                      <a:pt x="118" y="0"/>
                    </a:lnTo>
                    <a:lnTo>
                      <a:pt x="0" y="142"/>
                    </a:lnTo>
                    <a:lnTo>
                      <a:pt x="4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4" name="Freeform 48"/>
              <p:cNvSpPr>
                <a:spLocks/>
              </p:cNvSpPr>
              <p:nvPr/>
            </p:nvSpPr>
            <p:spPr bwMode="auto">
              <a:xfrm>
                <a:off x="1395" y="2841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4" y="21"/>
                  </a:cxn>
                  <a:cxn ang="0">
                    <a:pos x="80" y="88"/>
                  </a:cxn>
                  <a:cxn ang="0">
                    <a:pos x="67" y="93"/>
                  </a:cxn>
                  <a:cxn ang="0">
                    <a:pos x="38" y="126"/>
                  </a:cxn>
                  <a:cxn ang="0">
                    <a:pos x="42" y="135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4" y="21"/>
                    </a:lnTo>
                    <a:lnTo>
                      <a:pt x="80" y="88"/>
                    </a:lnTo>
                    <a:lnTo>
                      <a:pt x="67" y="93"/>
                    </a:lnTo>
                    <a:lnTo>
                      <a:pt x="38" y="126"/>
                    </a:lnTo>
                    <a:lnTo>
                      <a:pt x="42" y="135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5" name="Freeform 49"/>
              <p:cNvSpPr>
                <a:spLocks/>
              </p:cNvSpPr>
              <p:nvPr/>
            </p:nvSpPr>
            <p:spPr bwMode="auto">
              <a:xfrm>
                <a:off x="1391" y="2841"/>
                <a:ext cx="138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8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8" h="164">
                    <a:moveTo>
                      <a:pt x="4" y="164"/>
                    </a:moveTo>
                    <a:lnTo>
                      <a:pt x="138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6" name="Freeform 50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3" y="92"/>
                  </a:cxn>
                  <a:cxn ang="0">
                    <a:pos x="38" y="130"/>
                  </a:cxn>
                  <a:cxn ang="0">
                    <a:pos x="42" y="142"/>
                  </a:cxn>
                  <a:cxn ang="0">
                    <a:pos x="21" y="163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3" y="92"/>
                    </a:lnTo>
                    <a:lnTo>
                      <a:pt x="38" y="130"/>
                    </a:lnTo>
                    <a:lnTo>
                      <a:pt x="42" y="142"/>
                    </a:lnTo>
                    <a:lnTo>
                      <a:pt x="21" y="163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7" name="Freeform 51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8" name="Freeform 52"/>
              <p:cNvSpPr>
                <a:spLocks/>
              </p:cNvSpPr>
              <p:nvPr/>
            </p:nvSpPr>
            <p:spPr bwMode="auto">
              <a:xfrm>
                <a:off x="1135" y="2636"/>
                <a:ext cx="172" cy="159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5" y="159"/>
                  </a:cxn>
                  <a:cxn ang="0">
                    <a:pos x="29" y="142"/>
                  </a:cxn>
                  <a:cxn ang="0">
                    <a:pos x="37" y="121"/>
                  </a:cxn>
                  <a:cxn ang="0">
                    <a:pos x="46" y="100"/>
                  </a:cxn>
                  <a:cxn ang="0">
                    <a:pos x="62" y="83"/>
                  </a:cxn>
                  <a:cxn ang="0">
                    <a:pos x="88" y="67"/>
                  </a:cxn>
                  <a:cxn ang="0">
                    <a:pos x="109" y="58"/>
                  </a:cxn>
                  <a:cxn ang="0">
                    <a:pos x="142" y="50"/>
                  </a:cxn>
                  <a:cxn ang="0">
                    <a:pos x="172" y="46"/>
                  </a:cxn>
                  <a:cxn ang="0">
                    <a:pos x="117" y="0"/>
                  </a:cxn>
                  <a:cxn ang="0">
                    <a:pos x="0" y="142"/>
                  </a:cxn>
                </a:cxnLst>
                <a:rect l="0" t="0" r="r" b="b"/>
                <a:pathLst>
                  <a:path w="172" h="159">
                    <a:moveTo>
                      <a:pt x="0" y="142"/>
                    </a:moveTo>
                    <a:lnTo>
                      <a:pt x="25" y="159"/>
                    </a:lnTo>
                    <a:lnTo>
                      <a:pt x="29" y="142"/>
                    </a:lnTo>
                    <a:lnTo>
                      <a:pt x="37" y="121"/>
                    </a:lnTo>
                    <a:lnTo>
                      <a:pt x="46" y="100"/>
                    </a:lnTo>
                    <a:lnTo>
                      <a:pt x="62" y="83"/>
                    </a:lnTo>
                    <a:lnTo>
                      <a:pt x="88" y="67"/>
                    </a:lnTo>
                    <a:lnTo>
                      <a:pt x="109" y="58"/>
                    </a:lnTo>
                    <a:lnTo>
                      <a:pt x="142" y="50"/>
                    </a:lnTo>
                    <a:lnTo>
                      <a:pt x="172" y="46"/>
                    </a:lnTo>
                    <a:lnTo>
                      <a:pt x="117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9" name="Line 53"/>
              <p:cNvSpPr>
                <a:spLocks noChangeShapeType="1"/>
              </p:cNvSpPr>
              <p:nvPr/>
            </p:nvSpPr>
            <p:spPr bwMode="auto">
              <a:xfrm>
                <a:off x="1151" y="2556"/>
                <a:ext cx="101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37430" name="Group 54"/>
            <p:cNvGrpSpPr>
              <a:grpSpLocks/>
            </p:cNvGrpSpPr>
            <p:nvPr/>
          </p:nvGrpSpPr>
          <p:grpSpPr bwMode="auto">
            <a:xfrm rot="9276342">
              <a:off x="3728" y="1380"/>
              <a:ext cx="1155" cy="1010"/>
              <a:chOff x="3015" y="1558"/>
              <a:chExt cx="1434" cy="956"/>
            </a:xfrm>
          </p:grpSpPr>
          <p:sp>
            <p:nvSpPr>
              <p:cNvPr id="1637431" name="Freeform 55"/>
              <p:cNvSpPr>
                <a:spLocks/>
              </p:cNvSpPr>
              <p:nvPr/>
            </p:nvSpPr>
            <p:spPr bwMode="auto">
              <a:xfrm>
                <a:off x="3955" y="1563"/>
                <a:ext cx="494" cy="342"/>
              </a:xfrm>
              <a:custGeom>
                <a:avLst/>
                <a:gdLst/>
                <a:ahLst/>
                <a:cxnLst>
                  <a:cxn ang="0">
                    <a:pos x="426" y="0"/>
                  </a:cxn>
                  <a:cxn ang="0">
                    <a:pos x="363" y="0"/>
                  </a:cxn>
                  <a:cxn ang="0">
                    <a:pos x="42" y="137"/>
                  </a:cxn>
                  <a:cxn ang="0">
                    <a:pos x="0" y="189"/>
                  </a:cxn>
                  <a:cxn ang="0">
                    <a:pos x="69" y="342"/>
                  </a:cxn>
                  <a:cxn ang="0">
                    <a:pos x="132" y="336"/>
                  </a:cxn>
                  <a:cxn ang="0">
                    <a:pos x="447" y="195"/>
                  </a:cxn>
                  <a:cxn ang="0">
                    <a:pos x="494" y="153"/>
                  </a:cxn>
                  <a:cxn ang="0">
                    <a:pos x="426" y="0"/>
                  </a:cxn>
                </a:cxnLst>
                <a:rect l="0" t="0" r="r" b="b"/>
                <a:pathLst>
                  <a:path w="494" h="342">
                    <a:moveTo>
                      <a:pt x="426" y="0"/>
                    </a:moveTo>
                    <a:lnTo>
                      <a:pt x="363" y="0"/>
                    </a:lnTo>
                    <a:lnTo>
                      <a:pt x="42" y="137"/>
                    </a:lnTo>
                    <a:lnTo>
                      <a:pt x="0" y="189"/>
                    </a:lnTo>
                    <a:lnTo>
                      <a:pt x="69" y="342"/>
                    </a:lnTo>
                    <a:lnTo>
                      <a:pt x="132" y="336"/>
                    </a:lnTo>
                    <a:lnTo>
                      <a:pt x="447" y="195"/>
                    </a:lnTo>
                    <a:lnTo>
                      <a:pt x="494" y="153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2" name="Freeform 56"/>
              <p:cNvSpPr>
                <a:spLocks/>
              </p:cNvSpPr>
              <p:nvPr/>
            </p:nvSpPr>
            <p:spPr bwMode="auto">
              <a:xfrm>
                <a:off x="3987" y="1642"/>
                <a:ext cx="462" cy="263"/>
              </a:xfrm>
              <a:custGeom>
                <a:avLst/>
                <a:gdLst/>
                <a:ahLst/>
                <a:cxnLst>
                  <a:cxn ang="0">
                    <a:pos x="425" y="0"/>
                  </a:cxn>
                  <a:cxn ang="0">
                    <a:pos x="0" y="184"/>
                  </a:cxn>
                  <a:cxn ang="0">
                    <a:pos x="37" y="263"/>
                  </a:cxn>
                  <a:cxn ang="0">
                    <a:pos x="100" y="257"/>
                  </a:cxn>
                  <a:cxn ang="0">
                    <a:pos x="415" y="116"/>
                  </a:cxn>
                  <a:cxn ang="0">
                    <a:pos x="462" y="74"/>
                  </a:cxn>
                  <a:cxn ang="0">
                    <a:pos x="425" y="0"/>
                  </a:cxn>
                </a:cxnLst>
                <a:rect l="0" t="0" r="r" b="b"/>
                <a:pathLst>
                  <a:path w="462" h="263">
                    <a:moveTo>
                      <a:pt x="425" y="0"/>
                    </a:moveTo>
                    <a:lnTo>
                      <a:pt x="0" y="184"/>
                    </a:lnTo>
                    <a:lnTo>
                      <a:pt x="37" y="263"/>
                    </a:lnTo>
                    <a:lnTo>
                      <a:pt x="100" y="257"/>
                    </a:lnTo>
                    <a:lnTo>
                      <a:pt x="415" y="116"/>
                    </a:lnTo>
                    <a:lnTo>
                      <a:pt x="462" y="74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3" name="Freeform 57"/>
              <p:cNvSpPr>
                <a:spLocks/>
              </p:cNvSpPr>
              <p:nvPr/>
            </p:nvSpPr>
            <p:spPr bwMode="auto">
              <a:xfrm>
                <a:off x="4066" y="1611"/>
                <a:ext cx="278" cy="2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" y="84"/>
                  </a:cxn>
                  <a:cxn ang="0">
                    <a:pos x="21" y="73"/>
                  </a:cxn>
                  <a:cxn ang="0">
                    <a:pos x="31" y="63"/>
                  </a:cxn>
                  <a:cxn ang="0">
                    <a:pos x="42" y="52"/>
                  </a:cxn>
                  <a:cxn ang="0">
                    <a:pos x="52" y="42"/>
                  </a:cxn>
                  <a:cxn ang="0">
                    <a:pos x="63" y="36"/>
                  </a:cxn>
                  <a:cxn ang="0">
                    <a:pos x="78" y="26"/>
                  </a:cxn>
                  <a:cxn ang="0">
                    <a:pos x="94" y="21"/>
                  </a:cxn>
                  <a:cxn ang="0">
                    <a:pos x="110" y="15"/>
                  </a:cxn>
                  <a:cxn ang="0">
                    <a:pos x="120" y="10"/>
                  </a:cxn>
                  <a:cxn ang="0">
                    <a:pos x="131" y="5"/>
                  </a:cxn>
                  <a:cxn ang="0">
                    <a:pos x="147" y="5"/>
                  </a:cxn>
                  <a:cxn ang="0">
                    <a:pos x="162" y="0"/>
                  </a:cxn>
                  <a:cxn ang="0">
                    <a:pos x="178" y="0"/>
                  </a:cxn>
                  <a:cxn ang="0">
                    <a:pos x="194" y="0"/>
                  </a:cxn>
                  <a:cxn ang="0">
                    <a:pos x="210" y="0"/>
                  </a:cxn>
                  <a:cxn ang="0">
                    <a:pos x="278" y="152"/>
                  </a:cxn>
                  <a:cxn ang="0">
                    <a:pos x="267" y="162"/>
                  </a:cxn>
                  <a:cxn ang="0">
                    <a:pos x="257" y="168"/>
                  </a:cxn>
                  <a:cxn ang="0">
                    <a:pos x="241" y="178"/>
                  </a:cxn>
                  <a:cxn ang="0">
                    <a:pos x="231" y="189"/>
                  </a:cxn>
                  <a:cxn ang="0">
                    <a:pos x="215" y="194"/>
                  </a:cxn>
                  <a:cxn ang="0">
                    <a:pos x="204" y="204"/>
                  </a:cxn>
                  <a:cxn ang="0">
                    <a:pos x="194" y="210"/>
                  </a:cxn>
                  <a:cxn ang="0">
                    <a:pos x="178" y="215"/>
                  </a:cxn>
                  <a:cxn ang="0">
                    <a:pos x="162" y="220"/>
                  </a:cxn>
                  <a:cxn ang="0">
                    <a:pos x="147" y="225"/>
                  </a:cxn>
                  <a:cxn ang="0">
                    <a:pos x="136" y="231"/>
                  </a:cxn>
                  <a:cxn ang="0">
                    <a:pos x="120" y="236"/>
                  </a:cxn>
                  <a:cxn ang="0">
                    <a:pos x="105" y="241"/>
                  </a:cxn>
                  <a:cxn ang="0">
                    <a:pos x="89" y="241"/>
                  </a:cxn>
                  <a:cxn ang="0">
                    <a:pos x="73" y="246"/>
                  </a:cxn>
                  <a:cxn ang="0">
                    <a:pos x="63" y="246"/>
                  </a:cxn>
                  <a:cxn ang="0">
                    <a:pos x="0" y="94"/>
                  </a:cxn>
                </a:cxnLst>
                <a:rect l="0" t="0" r="r" b="b"/>
                <a:pathLst>
                  <a:path w="278" h="246">
                    <a:moveTo>
                      <a:pt x="0" y="94"/>
                    </a:moveTo>
                    <a:lnTo>
                      <a:pt x="5" y="84"/>
                    </a:lnTo>
                    <a:lnTo>
                      <a:pt x="21" y="73"/>
                    </a:lnTo>
                    <a:lnTo>
                      <a:pt x="31" y="63"/>
                    </a:lnTo>
                    <a:lnTo>
                      <a:pt x="42" y="52"/>
                    </a:lnTo>
                    <a:lnTo>
                      <a:pt x="52" y="42"/>
                    </a:lnTo>
                    <a:lnTo>
                      <a:pt x="63" y="36"/>
                    </a:lnTo>
                    <a:lnTo>
                      <a:pt x="78" y="26"/>
                    </a:lnTo>
                    <a:lnTo>
                      <a:pt x="94" y="21"/>
                    </a:lnTo>
                    <a:lnTo>
                      <a:pt x="110" y="15"/>
                    </a:lnTo>
                    <a:lnTo>
                      <a:pt x="120" y="10"/>
                    </a:lnTo>
                    <a:lnTo>
                      <a:pt x="131" y="5"/>
                    </a:lnTo>
                    <a:lnTo>
                      <a:pt x="147" y="5"/>
                    </a:lnTo>
                    <a:lnTo>
                      <a:pt x="162" y="0"/>
                    </a:lnTo>
                    <a:lnTo>
                      <a:pt x="178" y="0"/>
                    </a:lnTo>
                    <a:lnTo>
                      <a:pt x="194" y="0"/>
                    </a:lnTo>
                    <a:lnTo>
                      <a:pt x="210" y="0"/>
                    </a:lnTo>
                    <a:lnTo>
                      <a:pt x="278" y="152"/>
                    </a:lnTo>
                    <a:lnTo>
                      <a:pt x="267" y="162"/>
                    </a:lnTo>
                    <a:lnTo>
                      <a:pt x="257" y="168"/>
                    </a:lnTo>
                    <a:lnTo>
                      <a:pt x="241" y="178"/>
                    </a:lnTo>
                    <a:lnTo>
                      <a:pt x="231" y="189"/>
                    </a:lnTo>
                    <a:lnTo>
                      <a:pt x="215" y="194"/>
                    </a:lnTo>
                    <a:lnTo>
                      <a:pt x="204" y="204"/>
                    </a:lnTo>
                    <a:lnTo>
                      <a:pt x="194" y="210"/>
                    </a:lnTo>
                    <a:lnTo>
                      <a:pt x="178" y="215"/>
                    </a:lnTo>
                    <a:lnTo>
                      <a:pt x="162" y="220"/>
                    </a:lnTo>
                    <a:lnTo>
                      <a:pt x="147" y="225"/>
                    </a:lnTo>
                    <a:lnTo>
                      <a:pt x="136" y="231"/>
                    </a:lnTo>
                    <a:lnTo>
                      <a:pt x="120" y="236"/>
                    </a:lnTo>
                    <a:lnTo>
                      <a:pt x="105" y="241"/>
                    </a:lnTo>
                    <a:lnTo>
                      <a:pt x="89" y="241"/>
                    </a:lnTo>
                    <a:lnTo>
                      <a:pt x="73" y="246"/>
                    </a:lnTo>
                    <a:lnTo>
                      <a:pt x="63" y="24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4" name="Freeform 58"/>
              <p:cNvSpPr>
                <a:spLocks/>
              </p:cNvSpPr>
              <p:nvPr/>
            </p:nvSpPr>
            <p:spPr bwMode="auto">
              <a:xfrm>
                <a:off x="4276" y="1558"/>
                <a:ext cx="168" cy="210"/>
              </a:xfrm>
              <a:custGeom>
                <a:avLst/>
                <a:gdLst/>
                <a:ahLst/>
                <a:cxnLst>
                  <a:cxn ang="0">
                    <a:pos x="105" y="11"/>
                  </a:cxn>
                  <a:cxn ang="0">
                    <a:pos x="84" y="5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6" y="5"/>
                  </a:cxn>
                  <a:cxn ang="0">
                    <a:pos x="26" y="16"/>
                  </a:cxn>
                  <a:cxn ang="0">
                    <a:pos x="15" y="21"/>
                  </a:cxn>
                  <a:cxn ang="0">
                    <a:pos x="5" y="37"/>
                  </a:cxn>
                  <a:cxn ang="0">
                    <a:pos x="0" y="53"/>
                  </a:cxn>
                  <a:cxn ang="0">
                    <a:pos x="63" y="205"/>
                  </a:cxn>
                  <a:cxn ang="0">
                    <a:pos x="78" y="210"/>
                  </a:cxn>
                  <a:cxn ang="0">
                    <a:pos x="94" y="210"/>
                  </a:cxn>
                  <a:cxn ang="0">
                    <a:pos x="110" y="205"/>
                  </a:cxn>
                  <a:cxn ang="0">
                    <a:pos x="126" y="200"/>
                  </a:cxn>
                  <a:cxn ang="0">
                    <a:pos x="141" y="194"/>
                  </a:cxn>
                  <a:cxn ang="0">
                    <a:pos x="152" y="184"/>
                  </a:cxn>
                  <a:cxn ang="0">
                    <a:pos x="162" y="173"/>
                  </a:cxn>
                  <a:cxn ang="0">
                    <a:pos x="168" y="158"/>
                  </a:cxn>
                  <a:cxn ang="0">
                    <a:pos x="105" y="11"/>
                  </a:cxn>
                </a:cxnLst>
                <a:rect l="0" t="0" r="r" b="b"/>
                <a:pathLst>
                  <a:path w="168" h="210">
                    <a:moveTo>
                      <a:pt x="105" y="11"/>
                    </a:moveTo>
                    <a:lnTo>
                      <a:pt x="84" y="5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6" y="5"/>
                    </a:lnTo>
                    <a:lnTo>
                      <a:pt x="26" y="16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63" y="205"/>
                    </a:lnTo>
                    <a:lnTo>
                      <a:pt x="78" y="210"/>
                    </a:lnTo>
                    <a:lnTo>
                      <a:pt x="94" y="210"/>
                    </a:lnTo>
                    <a:lnTo>
                      <a:pt x="110" y="205"/>
                    </a:lnTo>
                    <a:lnTo>
                      <a:pt x="126" y="200"/>
                    </a:lnTo>
                    <a:lnTo>
                      <a:pt x="141" y="194"/>
                    </a:lnTo>
                    <a:lnTo>
                      <a:pt x="152" y="184"/>
                    </a:lnTo>
                    <a:lnTo>
                      <a:pt x="162" y="173"/>
                    </a:lnTo>
                    <a:lnTo>
                      <a:pt x="168" y="158"/>
                    </a:lnTo>
                    <a:lnTo>
                      <a:pt x="105" y="11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5" name="Freeform 59"/>
              <p:cNvSpPr>
                <a:spLocks/>
              </p:cNvSpPr>
              <p:nvPr/>
            </p:nvSpPr>
            <p:spPr bwMode="auto">
              <a:xfrm>
                <a:off x="3960" y="1700"/>
                <a:ext cx="169" cy="205"/>
              </a:xfrm>
              <a:custGeom>
                <a:avLst/>
                <a:gdLst/>
                <a:ahLst/>
                <a:cxnLst>
                  <a:cxn ang="0">
                    <a:pos x="106" y="5"/>
                  </a:cxn>
                  <a:cxn ang="0">
                    <a:pos x="85" y="0"/>
                  </a:cxn>
                  <a:cxn ang="0">
                    <a:pos x="69" y="0"/>
                  </a:cxn>
                  <a:cxn ang="0">
                    <a:pos x="53" y="0"/>
                  </a:cxn>
                  <a:cxn ang="0">
                    <a:pos x="43" y="0"/>
                  </a:cxn>
                  <a:cxn ang="0">
                    <a:pos x="27" y="10"/>
                  </a:cxn>
                  <a:cxn ang="0">
                    <a:pos x="16" y="16"/>
                  </a:cxn>
                  <a:cxn ang="0">
                    <a:pos x="6" y="31"/>
                  </a:cxn>
                  <a:cxn ang="0">
                    <a:pos x="0" y="52"/>
                  </a:cxn>
                  <a:cxn ang="0">
                    <a:pos x="64" y="205"/>
                  </a:cxn>
                  <a:cxn ang="0">
                    <a:pos x="79" y="205"/>
                  </a:cxn>
                  <a:cxn ang="0">
                    <a:pos x="95" y="205"/>
                  </a:cxn>
                  <a:cxn ang="0">
                    <a:pos x="111" y="205"/>
                  </a:cxn>
                  <a:cxn ang="0">
                    <a:pos x="127" y="199"/>
                  </a:cxn>
                  <a:cxn ang="0">
                    <a:pos x="142" y="189"/>
                  </a:cxn>
                  <a:cxn ang="0">
                    <a:pos x="153" y="184"/>
                  </a:cxn>
                  <a:cxn ang="0">
                    <a:pos x="163" y="168"/>
                  </a:cxn>
                  <a:cxn ang="0">
                    <a:pos x="169" y="157"/>
                  </a:cxn>
                  <a:cxn ang="0">
                    <a:pos x="106" y="5"/>
                  </a:cxn>
                </a:cxnLst>
                <a:rect l="0" t="0" r="r" b="b"/>
                <a:pathLst>
                  <a:path w="169" h="205">
                    <a:moveTo>
                      <a:pt x="106" y="5"/>
                    </a:moveTo>
                    <a:lnTo>
                      <a:pt x="85" y="0"/>
                    </a:lnTo>
                    <a:lnTo>
                      <a:pt x="69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27" y="10"/>
                    </a:lnTo>
                    <a:lnTo>
                      <a:pt x="16" y="16"/>
                    </a:lnTo>
                    <a:lnTo>
                      <a:pt x="6" y="31"/>
                    </a:lnTo>
                    <a:lnTo>
                      <a:pt x="0" y="52"/>
                    </a:lnTo>
                    <a:lnTo>
                      <a:pt x="64" y="205"/>
                    </a:lnTo>
                    <a:lnTo>
                      <a:pt x="79" y="205"/>
                    </a:lnTo>
                    <a:lnTo>
                      <a:pt x="95" y="205"/>
                    </a:lnTo>
                    <a:lnTo>
                      <a:pt x="111" y="205"/>
                    </a:lnTo>
                    <a:lnTo>
                      <a:pt x="127" y="199"/>
                    </a:lnTo>
                    <a:lnTo>
                      <a:pt x="142" y="189"/>
                    </a:lnTo>
                    <a:lnTo>
                      <a:pt x="153" y="184"/>
                    </a:lnTo>
                    <a:lnTo>
                      <a:pt x="163" y="168"/>
                    </a:lnTo>
                    <a:lnTo>
                      <a:pt x="169" y="157"/>
                    </a:lnTo>
                    <a:lnTo>
                      <a:pt x="106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6" name="Line 60"/>
              <p:cNvSpPr>
                <a:spLocks noChangeShapeType="1"/>
              </p:cNvSpPr>
              <p:nvPr/>
            </p:nvSpPr>
            <p:spPr bwMode="auto">
              <a:xfrm>
                <a:off x="4066" y="1705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7" name="Line 61"/>
              <p:cNvSpPr>
                <a:spLocks noChangeShapeType="1"/>
              </p:cNvSpPr>
              <p:nvPr/>
            </p:nvSpPr>
            <p:spPr bwMode="auto">
              <a:xfrm>
                <a:off x="4276" y="1611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8" name="Freeform 62"/>
              <p:cNvSpPr>
                <a:spLocks/>
              </p:cNvSpPr>
              <p:nvPr/>
            </p:nvSpPr>
            <p:spPr bwMode="auto">
              <a:xfrm>
                <a:off x="3015" y="1563"/>
                <a:ext cx="420" cy="462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236" y="27"/>
                  </a:cxn>
                  <a:cxn ang="0">
                    <a:pos x="16" y="300"/>
                  </a:cxn>
                  <a:cxn ang="0">
                    <a:pos x="0" y="363"/>
                  </a:cxn>
                  <a:cxn ang="0">
                    <a:pos x="131" y="462"/>
                  </a:cxn>
                  <a:cxn ang="0">
                    <a:pos x="420" y="105"/>
                  </a:cxn>
                  <a:cxn ang="0">
                    <a:pos x="294" y="0"/>
                  </a:cxn>
                </a:cxnLst>
                <a:rect l="0" t="0" r="r" b="b"/>
                <a:pathLst>
                  <a:path w="420" h="462">
                    <a:moveTo>
                      <a:pt x="294" y="0"/>
                    </a:moveTo>
                    <a:lnTo>
                      <a:pt x="236" y="27"/>
                    </a:lnTo>
                    <a:lnTo>
                      <a:pt x="16" y="300"/>
                    </a:lnTo>
                    <a:lnTo>
                      <a:pt x="0" y="363"/>
                    </a:lnTo>
                    <a:lnTo>
                      <a:pt x="131" y="462"/>
                    </a:lnTo>
                    <a:lnTo>
                      <a:pt x="420" y="10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9" name="Freeform 63"/>
              <p:cNvSpPr>
                <a:spLocks/>
              </p:cNvSpPr>
              <p:nvPr/>
            </p:nvSpPr>
            <p:spPr bwMode="auto">
              <a:xfrm>
                <a:off x="3089" y="1653"/>
                <a:ext cx="273" cy="2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10" y="152"/>
                  </a:cxn>
                  <a:cxn ang="0">
                    <a:pos x="21" y="126"/>
                  </a:cxn>
                  <a:cxn ang="0">
                    <a:pos x="36" y="99"/>
                  </a:cxn>
                  <a:cxn ang="0">
                    <a:pos x="52" y="73"/>
                  </a:cxn>
                  <a:cxn ang="0">
                    <a:pos x="63" y="63"/>
                  </a:cxn>
                  <a:cxn ang="0">
                    <a:pos x="73" y="52"/>
                  </a:cxn>
                  <a:cxn ang="0">
                    <a:pos x="84" y="42"/>
                  </a:cxn>
                  <a:cxn ang="0">
                    <a:pos x="94" y="31"/>
                  </a:cxn>
                  <a:cxn ang="0">
                    <a:pos x="105" y="26"/>
                  </a:cxn>
                  <a:cxn ang="0">
                    <a:pos x="115" y="15"/>
                  </a:cxn>
                  <a:cxn ang="0">
                    <a:pos x="131" y="10"/>
                  </a:cxn>
                  <a:cxn ang="0">
                    <a:pos x="147" y="0"/>
                  </a:cxn>
                  <a:cxn ang="0">
                    <a:pos x="273" y="105"/>
                  </a:cxn>
                  <a:cxn ang="0">
                    <a:pos x="131" y="283"/>
                  </a:cxn>
                  <a:cxn ang="0">
                    <a:pos x="0" y="183"/>
                  </a:cxn>
                </a:cxnLst>
                <a:rect l="0" t="0" r="r" b="b"/>
                <a:pathLst>
                  <a:path w="273" h="283">
                    <a:moveTo>
                      <a:pt x="0" y="183"/>
                    </a:moveTo>
                    <a:lnTo>
                      <a:pt x="10" y="152"/>
                    </a:lnTo>
                    <a:lnTo>
                      <a:pt x="21" y="126"/>
                    </a:lnTo>
                    <a:lnTo>
                      <a:pt x="36" y="99"/>
                    </a:lnTo>
                    <a:lnTo>
                      <a:pt x="52" y="73"/>
                    </a:lnTo>
                    <a:lnTo>
                      <a:pt x="63" y="63"/>
                    </a:lnTo>
                    <a:lnTo>
                      <a:pt x="73" y="52"/>
                    </a:lnTo>
                    <a:lnTo>
                      <a:pt x="84" y="42"/>
                    </a:lnTo>
                    <a:lnTo>
                      <a:pt x="94" y="31"/>
                    </a:lnTo>
                    <a:lnTo>
                      <a:pt x="105" y="26"/>
                    </a:lnTo>
                    <a:lnTo>
                      <a:pt x="115" y="15"/>
                    </a:lnTo>
                    <a:lnTo>
                      <a:pt x="131" y="10"/>
                    </a:lnTo>
                    <a:lnTo>
                      <a:pt x="147" y="0"/>
                    </a:lnTo>
                    <a:lnTo>
                      <a:pt x="273" y="105"/>
                    </a:lnTo>
                    <a:lnTo>
                      <a:pt x="131" y="2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0" name="Freeform 64"/>
              <p:cNvSpPr>
                <a:spLocks/>
              </p:cNvSpPr>
              <p:nvPr/>
            </p:nvSpPr>
            <p:spPr bwMode="auto">
              <a:xfrm>
                <a:off x="3215" y="1758"/>
                <a:ext cx="866" cy="756"/>
              </a:xfrm>
              <a:custGeom>
                <a:avLst/>
                <a:gdLst/>
                <a:ahLst/>
                <a:cxnLst>
                  <a:cxn ang="0">
                    <a:pos x="719" y="756"/>
                  </a:cxn>
                  <a:cxn ang="0">
                    <a:pos x="756" y="751"/>
                  </a:cxn>
                  <a:cxn ang="0">
                    <a:pos x="866" y="619"/>
                  </a:cxn>
                  <a:cxn ang="0">
                    <a:pos x="866" y="577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719" y="756"/>
                  </a:cxn>
                </a:cxnLst>
                <a:rect l="0" t="0" r="r" b="b"/>
                <a:pathLst>
                  <a:path w="866" h="756">
                    <a:moveTo>
                      <a:pt x="719" y="756"/>
                    </a:moveTo>
                    <a:lnTo>
                      <a:pt x="756" y="751"/>
                    </a:lnTo>
                    <a:lnTo>
                      <a:pt x="866" y="619"/>
                    </a:lnTo>
                    <a:lnTo>
                      <a:pt x="866" y="577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719" y="75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1" name="Freeform 65"/>
              <p:cNvSpPr>
                <a:spLocks/>
              </p:cNvSpPr>
              <p:nvPr/>
            </p:nvSpPr>
            <p:spPr bwMode="auto">
              <a:xfrm>
                <a:off x="3220" y="1768"/>
                <a:ext cx="856" cy="746"/>
              </a:xfrm>
              <a:custGeom>
                <a:avLst/>
                <a:gdLst/>
                <a:ahLst/>
                <a:cxnLst>
                  <a:cxn ang="0">
                    <a:pos x="714" y="746"/>
                  </a:cxn>
                  <a:cxn ang="0">
                    <a:pos x="725" y="746"/>
                  </a:cxn>
                  <a:cxn ang="0">
                    <a:pos x="730" y="746"/>
                  </a:cxn>
                  <a:cxn ang="0">
                    <a:pos x="740" y="741"/>
                  </a:cxn>
                  <a:cxn ang="0">
                    <a:pos x="756" y="741"/>
                  </a:cxn>
                  <a:cxn ang="0">
                    <a:pos x="767" y="725"/>
                  </a:cxn>
                  <a:cxn ang="0">
                    <a:pos x="777" y="720"/>
                  </a:cxn>
                  <a:cxn ang="0">
                    <a:pos x="783" y="709"/>
                  </a:cxn>
                  <a:cxn ang="0">
                    <a:pos x="793" y="699"/>
                  </a:cxn>
                  <a:cxn ang="0">
                    <a:pos x="798" y="688"/>
                  </a:cxn>
                  <a:cxn ang="0">
                    <a:pos x="814" y="672"/>
                  </a:cxn>
                  <a:cxn ang="0">
                    <a:pos x="830" y="646"/>
                  </a:cxn>
                  <a:cxn ang="0">
                    <a:pos x="856" y="615"/>
                  </a:cxn>
                  <a:cxn ang="0">
                    <a:pos x="856" y="609"/>
                  </a:cxn>
                  <a:cxn ang="0">
                    <a:pos x="856" y="604"/>
                  </a:cxn>
                  <a:cxn ang="0">
                    <a:pos x="856" y="594"/>
                  </a:cxn>
                  <a:cxn ang="0">
                    <a:pos x="851" y="573"/>
                  </a:cxn>
                  <a:cxn ang="0">
                    <a:pos x="809" y="541"/>
                  </a:cxn>
                  <a:cxn ang="0">
                    <a:pos x="777" y="515"/>
                  </a:cxn>
                  <a:cxn ang="0">
                    <a:pos x="746" y="489"/>
                  </a:cxn>
                  <a:cxn ang="0">
                    <a:pos x="719" y="468"/>
                  </a:cxn>
                  <a:cxn ang="0">
                    <a:pos x="693" y="447"/>
                  </a:cxn>
                  <a:cxn ang="0">
                    <a:pos x="667" y="426"/>
                  </a:cxn>
                  <a:cxn ang="0">
                    <a:pos x="641" y="405"/>
                  </a:cxn>
                  <a:cxn ang="0">
                    <a:pos x="614" y="384"/>
                  </a:cxn>
                  <a:cxn ang="0">
                    <a:pos x="578" y="357"/>
                  </a:cxn>
                  <a:cxn ang="0">
                    <a:pos x="541" y="326"/>
                  </a:cxn>
                  <a:cxn ang="0">
                    <a:pos x="499" y="294"/>
                  </a:cxn>
                  <a:cxn ang="0">
                    <a:pos x="446" y="252"/>
                  </a:cxn>
                  <a:cxn ang="0">
                    <a:pos x="383" y="200"/>
                  </a:cxn>
                  <a:cxn ang="0">
                    <a:pos x="315" y="147"/>
                  </a:cxn>
                  <a:cxn ang="0">
                    <a:pos x="231" y="74"/>
                  </a:cxn>
                  <a:cxn ang="0">
                    <a:pos x="131" y="0"/>
                  </a:cxn>
                  <a:cxn ang="0">
                    <a:pos x="115" y="16"/>
                  </a:cxn>
                  <a:cxn ang="0">
                    <a:pos x="105" y="26"/>
                  </a:cxn>
                  <a:cxn ang="0">
                    <a:pos x="100" y="37"/>
                  </a:cxn>
                  <a:cxn ang="0">
                    <a:pos x="89" y="53"/>
                  </a:cxn>
                  <a:cxn ang="0">
                    <a:pos x="73" y="68"/>
                  </a:cxn>
                  <a:cxn ang="0">
                    <a:pos x="58" y="89"/>
                  </a:cxn>
                  <a:cxn ang="0">
                    <a:pos x="31" y="121"/>
                  </a:cxn>
                  <a:cxn ang="0">
                    <a:pos x="0" y="163"/>
                  </a:cxn>
                  <a:cxn ang="0">
                    <a:pos x="42" y="200"/>
                  </a:cxn>
                  <a:cxn ang="0">
                    <a:pos x="73" y="226"/>
                  </a:cxn>
                  <a:cxn ang="0">
                    <a:pos x="105" y="252"/>
                  </a:cxn>
                  <a:cxn ang="0">
                    <a:pos x="131" y="273"/>
                  </a:cxn>
                  <a:cxn ang="0">
                    <a:pos x="157" y="294"/>
                  </a:cxn>
                  <a:cxn ang="0">
                    <a:pos x="184" y="315"/>
                  </a:cxn>
                  <a:cxn ang="0">
                    <a:pos x="210" y="331"/>
                  </a:cxn>
                  <a:cxn ang="0">
                    <a:pos x="236" y="357"/>
                  </a:cxn>
                  <a:cxn ang="0">
                    <a:pos x="273" y="384"/>
                  </a:cxn>
                  <a:cxn ang="0">
                    <a:pos x="310" y="415"/>
                  </a:cxn>
                  <a:cxn ang="0">
                    <a:pos x="352" y="452"/>
                  </a:cxn>
                  <a:cxn ang="0">
                    <a:pos x="404" y="494"/>
                  </a:cxn>
                  <a:cxn ang="0">
                    <a:pos x="462" y="541"/>
                  </a:cxn>
                  <a:cxn ang="0">
                    <a:pos x="536" y="599"/>
                  </a:cxn>
                  <a:cxn ang="0">
                    <a:pos x="620" y="667"/>
                  </a:cxn>
                  <a:cxn ang="0">
                    <a:pos x="714" y="746"/>
                  </a:cxn>
                </a:cxnLst>
                <a:rect l="0" t="0" r="r" b="b"/>
                <a:pathLst>
                  <a:path w="856" h="746">
                    <a:moveTo>
                      <a:pt x="714" y="746"/>
                    </a:moveTo>
                    <a:lnTo>
                      <a:pt x="725" y="746"/>
                    </a:lnTo>
                    <a:lnTo>
                      <a:pt x="730" y="746"/>
                    </a:lnTo>
                    <a:lnTo>
                      <a:pt x="740" y="741"/>
                    </a:lnTo>
                    <a:lnTo>
                      <a:pt x="756" y="741"/>
                    </a:lnTo>
                    <a:lnTo>
                      <a:pt x="767" y="725"/>
                    </a:lnTo>
                    <a:lnTo>
                      <a:pt x="777" y="720"/>
                    </a:lnTo>
                    <a:lnTo>
                      <a:pt x="783" y="709"/>
                    </a:lnTo>
                    <a:lnTo>
                      <a:pt x="793" y="699"/>
                    </a:lnTo>
                    <a:lnTo>
                      <a:pt x="798" y="688"/>
                    </a:lnTo>
                    <a:lnTo>
                      <a:pt x="814" y="672"/>
                    </a:lnTo>
                    <a:lnTo>
                      <a:pt x="830" y="646"/>
                    </a:lnTo>
                    <a:lnTo>
                      <a:pt x="856" y="615"/>
                    </a:lnTo>
                    <a:lnTo>
                      <a:pt x="856" y="609"/>
                    </a:lnTo>
                    <a:lnTo>
                      <a:pt x="856" y="604"/>
                    </a:lnTo>
                    <a:lnTo>
                      <a:pt x="856" y="594"/>
                    </a:lnTo>
                    <a:lnTo>
                      <a:pt x="851" y="573"/>
                    </a:lnTo>
                    <a:lnTo>
                      <a:pt x="809" y="541"/>
                    </a:lnTo>
                    <a:lnTo>
                      <a:pt x="777" y="515"/>
                    </a:lnTo>
                    <a:lnTo>
                      <a:pt x="746" y="489"/>
                    </a:lnTo>
                    <a:lnTo>
                      <a:pt x="719" y="468"/>
                    </a:lnTo>
                    <a:lnTo>
                      <a:pt x="693" y="447"/>
                    </a:lnTo>
                    <a:lnTo>
                      <a:pt x="667" y="426"/>
                    </a:lnTo>
                    <a:lnTo>
                      <a:pt x="641" y="405"/>
                    </a:lnTo>
                    <a:lnTo>
                      <a:pt x="614" y="384"/>
                    </a:lnTo>
                    <a:lnTo>
                      <a:pt x="578" y="357"/>
                    </a:lnTo>
                    <a:lnTo>
                      <a:pt x="541" y="326"/>
                    </a:lnTo>
                    <a:lnTo>
                      <a:pt x="499" y="294"/>
                    </a:lnTo>
                    <a:lnTo>
                      <a:pt x="446" y="252"/>
                    </a:lnTo>
                    <a:lnTo>
                      <a:pt x="383" y="200"/>
                    </a:lnTo>
                    <a:lnTo>
                      <a:pt x="315" y="147"/>
                    </a:lnTo>
                    <a:lnTo>
                      <a:pt x="231" y="74"/>
                    </a:lnTo>
                    <a:lnTo>
                      <a:pt x="131" y="0"/>
                    </a:lnTo>
                    <a:lnTo>
                      <a:pt x="115" y="16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89" y="53"/>
                    </a:lnTo>
                    <a:lnTo>
                      <a:pt x="73" y="68"/>
                    </a:lnTo>
                    <a:lnTo>
                      <a:pt x="58" y="89"/>
                    </a:lnTo>
                    <a:lnTo>
                      <a:pt x="31" y="121"/>
                    </a:lnTo>
                    <a:lnTo>
                      <a:pt x="0" y="163"/>
                    </a:lnTo>
                    <a:lnTo>
                      <a:pt x="42" y="200"/>
                    </a:lnTo>
                    <a:lnTo>
                      <a:pt x="73" y="226"/>
                    </a:lnTo>
                    <a:lnTo>
                      <a:pt x="105" y="252"/>
                    </a:lnTo>
                    <a:lnTo>
                      <a:pt x="131" y="273"/>
                    </a:lnTo>
                    <a:lnTo>
                      <a:pt x="157" y="294"/>
                    </a:lnTo>
                    <a:lnTo>
                      <a:pt x="184" y="315"/>
                    </a:lnTo>
                    <a:lnTo>
                      <a:pt x="210" y="331"/>
                    </a:lnTo>
                    <a:lnTo>
                      <a:pt x="236" y="357"/>
                    </a:lnTo>
                    <a:lnTo>
                      <a:pt x="273" y="384"/>
                    </a:lnTo>
                    <a:lnTo>
                      <a:pt x="310" y="415"/>
                    </a:lnTo>
                    <a:lnTo>
                      <a:pt x="352" y="452"/>
                    </a:lnTo>
                    <a:lnTo>
                      <a:pt x="404" y="494"/>
                    </a:lnTo>
                    <a:lnTo>
                      <a:pt x="462" y="541"/>
                    </a:lnTo>
                    <a:lnTo>
                      <a:pt x="536" y="599"/>
                    </a:lnTo>
                    <a:lnTo>
                      <a:pt x="620" y="667"/>
                    </a:lnTo>
                    <a:lnTo>
                      <a:pt x="714" y="74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2" name="Freeform 66"/>
              <p:cNvSpPr>
                <a:spLocks/>
              </p:cNvSpPr>
              <p:nvPr/>
            </p:nvSpPr>
            <p:spPr bwMode="auto">
              <a:xfrm>
                <a:off x="3220" y="1773"/>
                <a:ext cx="851" cy="736"/>
              </a:xfrm>
              <a:custGeom>
                <a:avLst/>
                <a:gdLst/>
                <a:ahLst/>
                <a:cxnLst>
                  <a:cxn ang="0">
                    <a:pos x="719" y="736"/>
                  </a:cxn>
                  <a:cxn ang="0">
                    <a:pos x="730" y="736"/>
                  </a:cxn>
                  <a:cxn ang="0">
                    <a:pos x="735" y="736"/>
                  </a:cxn>
                  <a:cxn ang="0">
                    <a:pos x="740" y="736"/>
                  </a:cxn>
                  <a:cxn ang="0">
                    <a:pos x="756" y="730"/>
                  </a:cxn>
                  <a:cxn ang="0">
                    <a:pos x="767" y="720"/>
                  </a:cxn>
                  <a:cxn ang="0">
                    <a:pos x="777" y="709"/>
                  </a:cxn>
                  <a:cxn ang="0">
                    <a:pos x="783" y="704"/>
                  </a:cxn>
                  <a:cxn ang="0">
                    <a:pos x="788" y="694"/>
                  </a:cxn>
                  <a:cxn ang="0">
                    <a:pos x="798" y="683"/>
                  </a:cxn>
                  <a:cxn ang="0">
                    <a:pos x="809" y="667"/>
                  </a:cxn>
                  <a:cxn ang="0">
                    <a:pos x="825" y="646"/>
                  </a:cxn>
                  <a:cxn ang="0">
                    <a:pos x="851" y="620"/>
                  </a:cxn>
                  <a:cxn ang="0">
                    <a:pos x="851" y="615"/>
                  </a:cxn>
                  <a:cxn ang="0">
                    <a:pos x="851" y="604"/>
                  </a:cxn>
                  <a:cxn ang="0">
                    <a:pos x="846" y="599"/>
                  </a:cxn>
                  <a:cxn ang="0">
                    <a:pos x="846" y="578"/>
                  </a:cxn>
                  <a:cxn ang="0">
                    <a:pos x="804" y="547"/>
                  </a:cxn>
                  <a:cxn ang="0">
                    <a:pos x="767" y="520"/>
                  </a:cxn>
                  <a:cxn ang="0">
                    <a:pos x="735" y="494"/>
                  </a:cxn>
                  <a:cxn ang="0">
                    <a:pos x="709" y="473"/>
                  </a:cxn>
                  <a:cxn ang="0">
                    <a:pos x="683" y="452"/>
                  </a:cxn>
                  <a:cxn ang="0">
                    <a:pos x="656" y="431"/>
                  </a:cxn>
                  <a:cxn ang="0">
                    <a:pos x="635" y="410"/>
                  </a:cxn>
                  <a:cxn ang="0">
                    <a:pos x="604" y="389"/>
                  </a:cxn>
                  <a:cxn ang="0">
                    <a:pos x="572" y="363"/>
                  </a:cxn>
                  <a:cxn ang="0">
                    <a:pos x="536" y="331"/>
                  </a:cxn>
                  <a:cxn ang="0">
                    <a:pos x="494" y="295"/>
                  </a:cxn>
                  <a:cxn ang="0">
                    <a:pos x="441" y="252"/>
                  </a:cxn>
                  <a:cxn ang="0">
                    <a:pos x="378" y="205"/>
                  </a:cxn>
                  <a:cxn ang="0">
                    <a:pos x="310" y="147"/>
                  </a:cxn>
                  <a:cxn ang="0">
                    <a:pos x="226" y="79"/>
                  </a:cxn>
                  <a:cxn ang="0">
                    <a:pos x="126" y="0"/>
                  </a:cxn>
                  <a:cxn ang="0">
                    <a:pos x="110" y="16"/>
                  </a:cxn>
                  <a:cxn ang="0">
                    <a:pos x="105" y="32"/>
                  </a:cxn>
                  <a:cxn ang="0">
                    <a:pos x="94" y="42"/>
                  </a:cxn>
                  <a:cxn ang="0">
                    <a:pos x="84" y="53"/>
                  </a:cxn>
                  <a:cxn ang="0">
                    <a:pos x="73" y="69"/>
                  </a:cxn>
                  <a:cxn ang="0">
                    <a:pos x="58" y="84"/>
                  </a:cxn>
                  <a:cxn ang="0">
                    <a:pos x="31" y="116"/>
                  </a:cxn>
                  <a:cxn ang="0">
                    <a:pos x="0" y="158"/>
                  </a:cxn>
                  <a:cxn ang="0">
                    <a:pos x="42" y="189"/>
                  </a:cxn>
                  <a:cxn ang="0">
                    <a:pos x="79" y="221"/>
                  </a:cxn>
                  <a:cxn ang="0">
                    <a:pos x="110" y="242"/>
                  </a:cxn>
                  <a:cxn ang="0">
                    <a:pos x="136" y="263"/>
                  </a:cxn>
                  <a:cxn ang="0">
                    <a:pos x="157" y="289"/>
                  </a:cxn>
                  <a:cxn ang="0">
                    <a:pos x="184" y="305"/>
                  </a:cxn>
                  <a:cxn ang="0">
                    <a:pos x="210" y="326"/>
                  </a:cxn>
                  <a:cxn ang="0">
                    <a:pos x="241" y="352"/>
                  </a:cxn>
                  <a:cxn ang="0">
                    <a:pos x="273" y="379"/>
                  </a:cxn>
                  <a:cxn ang="0">
                    <a:pos x="310" y="405"/>
                  </a:cxn>
                  <a:cxn ang="0">
                    <a:pos x="352" y="442"/>
                  </a:cxn>
                  <a:cxn ang="0">
                    <a:pos x="404" y="484"/>
                  </a:cxn>
                  <a:cxn ang="0">
                    <a:pos x="467" y="531"/>
                  </a:cxn>
                  <a:cxn ang="0">
                    <a:pos x="536" y="589"/>
                  </a:cxn>
                  <a:cxn ang="0">
                    <a:pos x="620" y="657"/>
                  </a:cxn>
                  <a:cxn ang="0">
                    <a:pos x="719" y="736"/>
                  </a:cxn>
                </a:cxnLst>
                <a:rect l="0" t="0" r="r" b="b"/>
                <a:pathLst>
                  <a:path w="851" h="736">
                    <a:moveTo>
                      <a:pt x="719" y="736"/>
                    </a:moveTo>
                    <a:lnTo>
                      <a:pt x="730" y="736"/>
                    </a:lnTo>
                    <a:lnTo>
                      <a:pt x="735" y="736"/>
                    </a:lnTo>
                    <a:lnTo>
                      <a:pt x="740" y="736"/>
                    </a:lnTo>
                    <a:lnTo>
                      <a:pt x="756" y="730"/>
                    </a:lnTo>
                    <a:lnTo>
                      <a:pt x="767" y="720"/>
                    </a:lnTo>
                    <a:lnTo>
                      <a:pt x="777" y="709"/>
                    </a:lnTo>
                    <a:lnTo>
                      <a:pt x="783" y="704"/>
                    </a:lnTo>
                    <a:lnTo>
                      <a:pt x="788" y="694"/>
                    </a:lnTo>
                    <a:lnTo>
                      <a:pt x="798" y="683"/>
                    </a:lnTo>
                    <a:lnTo>
                      <a:pt x="809" y="667"/>
                    </a:lnTo>
                    <a:lnTo>
                      <a:pt x="825" y="646"/>
                    </a:lnTo>
                    <a:lnTo>
                      <a:pt x="851" y="620"/>
                    </a:lnTo>
                    <a:lnTo>
                      <a:pt x="851" y="615"/>
                    </a:lnTo>
                    <a:lnTo>
                      <a:pt x="851" y="604"/>
                    </a:lnTo>
                    <a:lnTo>
                      <a:pt x="846" y="599"/>
                    </a:lnTo>
                    <a:lnTo>
                      <a:pt x="846" y="578"/>
                    </a:lnTo>
                    <a:lnTo>
                      <a:pt x="804" y="547"/>
                    </a:lnTo>
                    <a:lnTo>
                      <a:pt x="767" y="520"/>
                    </a:lnTo>
                    <a:lnTo>
                      <a:pt x="735" y="494"/>
                    </a:lnTo>
                    <a:lnTo>
                      <a:pt x="709" y="473"/>
                    </a:lnTo>
                    <a:lnTo>
                      <a:pt x="683" y="452"/>
                    </a:lnTo>
                    <a:lnTo>
                      <a:pt x="656" y="431"/>
                    </a:lnTo>
                    <a:lnTo>
                      <a:pt x="635" y="410"/>
                    </a:lnTo>
                    <a:lnTo>
                      <a:pt x="604" y="389"/>
                    </a:lnTo>
                    <a:lnTo>
                      <a:pt x="572" y="363"/>
                    </a:lnTo>
                    <a:lnTo>
                      <a:pt x="536" y="331"/>
                    </a:lnTo>
                    <a:lnTo>
                      <a:pt x="494" y="295"/>
                    </a:lnTo>
                    <a:lnTo>
                      <a:pt x="441" y="252"/>
                    </a:lnTo>
                    <a:lnTo>
                      <a:pt x="378" y="205"/>
                    </a:lnTo>
                    <a:lnTo>
                      <a:pt x="310" y="147"/>
                    </a:lnTo>
                    <a:lnTo>
                      <a:pt x="226" y="79"/>
                    </a:lnTo>
                    <a:lnTo>
                      <a:pt x="126" y="0"/>
                    </a:lnTo>
                    <a:lnTo>
                      <a:pt x="110" y="16"/>
                    </a:lnTo>
                    <a:lnTo>
                      <a:pt x="105" y="32"/>
                    </a:lnTo>
                    <a:lnTo>
                      <a:pt x="94" y="42"/>
                    </a:lnTo>
                    <a:lnTo>
                      <a:pt x="84" y="53"/>
                    </a:lnTo>
                    <a:lnTo>
                      <a:pt x="73" y="69"/>
                    </a:lnTo>
                    <a:lnTo>
                      <a:pt x="58" y="84"/>
                    </a:lnTo>
                    <a:lnTo>
                      <a:pt x="31" y="116"/>
                    </a:lnTo>
                    <a:lnTo>
                      <a:pt x="0" y="158"/>
                    </a:lnTo>
                    <a:lnTo>
                      <a:pt x="42" y="189"/>
                    </a:lnTo>
                    <a:lnTo>
                      <a:pt x="79" y="221"/>
                    </a:lnTo>
                    <a:lnTo>
                      <a:pt x="110" y="242"/>
                    </a:lnTo>
                    <a:lnTo>
                      <a:pt x="136" y="263"/>
                    </a:lnTo>
                    <a:lnTo>
                      <a:pt x="157" y="289"/>
                    </a:lnTo>
                    <a:lnTo>
                      <a:pt x="184" y="305"/>
                    </a:lnTo>
                    <a:lnTo>
                      <a:pt x="210" y="326"/>
                    </a:lnTo>
                    <a:lnTo>
                      <a:pt x="241" y="352"/>
                    </a:lnTo>
                    <a:lnTo>
                      <a:pt x="273" y="379"/>
                    </a:lnTo>
                    <a:lnTo>
                      <a:pt x="310" y="405"/>
                    </a:lnTo>
                    <a:lnTo>
                      <a:pt x="352" y="442"/>
                    </a:lnTo>
                    <a:lnTo>
                      <a:pt x="404" y="484"/>
                    </a:lnTo>
                    <a:lnTo>
                      <a:pt x="467" y="531"/>
                    </a:lnTo>
                    <a:lnTo>
                      <a:pt x="536" y="589"/>
                    </a:lnTo>
                    <a:lnTo>
                      <a:pt x="620" y="657"/>
                    </a:lnTo>
                    <a:lnTo>
                      <a:pt x="719" y="736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3" name="Freeform 67"/>
              <p:cNvSpPr>
                <a:spLocks/>
              </p:cNvSpPr>
              <p:nvPr/>
            </p:nvSpPr>
            <p:spPr bwMode="auto">
              <a:xfrm>
                <a:off x="3225" y="1784"/>
                <a:ext cx="841" cy="725"/>
              </a:xfrm>
              <a:custGeom>
                <a:avLst/>
                <a:gdLst/>
                <a:ahLst/>
                <a:cxnLst>
                  <a:cxn ang="0">
                    <a:pos x="720" y="725"/>
                  </a:cxn>
                  <a:cxn ang="0">
                    <a:pos x="725" y="725"/>
                  </a:cxn>
                  <a:cxn ang="0">
                    <a:pos x="730" y="725"/>
                  </a:cxn>
                  <a:cxn ang="0">
                    <a:pos x="741" y="719"/>
                  </a:cxn>
                  <a:cxn ang="0">
                    <a:pos x="757" y="714"/>
                  </a:cxn>
                  <a:cxn ang="0">
                    <a:pos x="762" y="704"/>
                  </a:cxn>
                  <a:cxn ang="0">
                    <a:pos x="772" y="698"/>
                  </a:cxn>
                  <a:cxn ang="0">
                    <a:pos x="778" y="693"/>
                  </a:cxn>
                  <a:cxn ang="0">
                    <a:pos x="783" y="683"/>
                  </a:cxn>
                  <a:cxn ang="0">
                    <a:pos x="793" y="672"/>
                  </a:cxn>
                  <a:cxn ang="0">
                    <a:pos x="804" y="662"/>
                  </a:cxn>
                  <a:cxn ang="0">
                    <a:pos x="820" y="641"/>
                  </a:cxn>
                  <a:cxn ang="0">
                    <a:pos x="841" y="614"/>
                  </a:cxn>
                  <a:cxn ang="0">
                    <a:pos x="841" y="609"/>
                  </a:cxn>
                  <a:cxn ang="0">
                    <a:pos x="835" y="604"/>
                  </a:cxn>
                  <a:cxn ang="0">
                    <a:pos x="835" y="593"/>
                  </a:cxn>
                  <a:cxn ang="0">
                    <a:pos x="835" y="578"/>
                  </a:cxn>
                  <a:cxn ang="0">
                    <a:pos x="793" y="546"/>
                  </a:cxn>
                  <a:cxn ang="0">
                    <a:pos x="757" y="520"/>
                  </a:cxn>
                  <a:cxn ang="0">
                    <a:pos x="725" y="494"/>
                  </a:cxn>
                  <a:cxn ang="0">
                    <a:pos x="699" y="473"/>
                  </a:cxn>
                  <a:cxn ang="0">
                    <a:pos x="672" y="452"/>
                  </a:cxn>
                  <a:cxn ang="0">
                    <a:pos x="646" y="431"/>
                  </a:cxn>
                  <a:cxn ang="0">
                    <a:pos x="620" y="410"/>
                  </a:cxn>
                  <a:cxn ang="0">
                    <a:pos x="594" y="389"/>
                  </a:cxn>
                  <a:cxn ang="0">
                    <a:pos x="562" y="362"/>
                  </a:cxn>
                  <a:cxn ang="0">
                    <a:pos x="525" y="331"/>
                  </a:cxn>
                  <a:cxn ang="0">
                    <a:pos x="483" y="294"/>
                  </a:cxn>
                  <a:cxn ang="0">
                    <a:pos x="426" y="252"/>
                  </a:cxn>
                  <a:cxn ang="0">
                    <a:pos x="368" y="205"/>
                  </a:cxn>
                  <a:cxn ang="0">
                    <a:pos x="294" y="147"/>
                  </a:cxn>
                  <a:cxn ang="0">
                    <a:pos x="210" y="79"/>
                  </a:cxn>
                  <a:cxn ang="0">
                    <a:pos x="110" y="0"/>
                  </a:cxn>
                  <a:cxn ang="0">
                    <a:pos x="100" y="16"/>
                  </a:cxn>
                  <a:cxn ang="0">
                    <a:pos x="95" y="26"/>
                  </a:cxn>
                  <a:cxn ang="0">
                    <a:pos x="84" y="37"/>
                  </a:cxn>
                  <a:cxn ang="0">
                    <a:pos x="79" y="47"/>
                  </a:cxn>
                  <a:cxn ang="0">
                    <a:pos x="63" y="58"/>
                  </a:cxn>
                  <a:cxn ang="0">
                    <a:pos x="47" y="79"/>
                  </a:cxn>
                  <a:cxn ang="0">
                    <a:pos x="26" y="105"/>
                  </a:cxn>
                  <a:cxn ang="0">
                    <a:pos x="0" y="142"/>
                  </a:cxn>
                  <a:cxn ang="0">
                    <a:pos x="42" y="173"/>
                  </a:cxn>
                  <a:cxn ang="0">
                    <a:pos x="79" y="205"/>
                  </a:cxn>
                  <a:cxn ang="0">
                    <a:pos x="105" y="231"/>
                  </a:cxn>
                  <a:cxn ang="0">
                    <a:pos x="131" y="252"/>
                  </a:cxn>
                  <a:cxn ang="0">
                    <a:pos x="163" y="273"/>
                  </a:cxn>
                  <a:cxn ang="0">
                    <a:pos x="184" y="294"/>
                  </a:cxn>
                  <a:cxn ang="0">
                    <a:pos x="210" y="310"/>
                  </a:cxn>
                  <a:cxn ang="0">
                    <a:pos x="236" y="336"/>
                  </a:cxn>
                  <a:cxn ang="0">
                    <a:pos x="273" y="362"/>
                  </a:cxn>
                  <a:cxn ang="0">
                    <a:pos x="310" y="394"/>
                  </a:cxn>
                  <a:cxn ang="0">
                    <a:pos x="352" y="431"/>
                  </a:cxn>
                  <a:cxn ang="0">
                    <a:pos x="405" y="473"/>
                  </a:cxn>
                  <a:cxn ang="0">
                    <a:pos x="462" y="520"/>
                  </a:cxn>
                  <a:cxn ang="0">
                    <a:pos x="536" y="578"/>
                  </a:cxn>
                  <a:cxn ang="0">
                    <a:pos x="620" y="646"/>
                  </a:cxn>
                  <a:cxn ang="0">
                    <a:pos x="720" y="725"/>
                  </a:cxn>
                </a:cxnLst>
                <a:rect l="0" t="0" r="r" b="b"/>
                <a:pathLst>
                  <a:path w="841" h="725">
                    <a:moveTo>
                      <a:pt x="720" y="725"/>
                    </a:moveTo>
                    <a:lnTo>
                      <a:pt x="725" y="725"/>
                    </a:lnTo>
                    <a:lnTo>
                      <a:pt x="730" y="725"/>
                    </a:lnTo>
                    <a:lnTo>
                      <a:pt x="741" y="719"/>
                    </a:lnTo>
                    <a:lnTo>
                      <a:pt x="757" y="714"/>
                    </a:lnTo>
                    <a:lnTo>
                      <a:pt x="762" y="704"/>
                    </a:lnTo>
                    <a:lnTo>
                      <a:pt x="772" y="698"/>
                    </a:lnTo>
                    <a:lnTo>
                      <a:pt x="778" y="693"/>
                    </a:lnTo>
                    <a:lnTo>
                      <a:pt x="783" y="683"/>
                    </a:lnTo>
                    <a:lnTo>
                      <a:pt x="793" y="672"/>
                    </a:lnTo>
                    <a:lnTo>
                      <a:pt x="804" y="662"/>
                    </a:lnTo>
                    <a:lnTo>
                      <a:pt x="820" y="641"/>
                    </a:lnTo>
                    <a:lnTo>
                      <a:pt x="841" y="614"/>
                    </a:lnTo>
                    <a:lnTo>
                      <a:pt x="841" y="609"/>
                    </a:lnTo>
                    <a:lnTo>
                      <a:pt x="835" y="604"/>
                    </a:lnTo>
                    <a:lnTo>
                      <a:pt x="835" y="593"/>
                    </a:lnTo>
                    <a:lnTo>
                      <a:pt x="835" y="578"/>
                    </a:lnTo>
                    <a:lnTo>
                      <a:pt x="793" y="546"/>
                    </a:lnTo>
                    <a:lnTo>
                      <a:pt x="757" y="520"/>
                    </a:lnTo>
                    <a:lnTo>
                      <a:pt x="725" y="494"/>
                    </a:lnTo>
                    <a:lnTo>
                      <a:pt x="699" y="473"/>
                    </a:lnTo>
                    <a:lnTo>
                      <a:pt x="672" y="452"/>
                    </a:lnTo>
                    <a:lnTo>
                      <a:pt x="646" y="431"/>
                    </a:lnTo>
                    <a:lnTo>
                      <a:pt x="620" y="410"/>
                    </a:lnTo>
                    <a:lnTo>
                      <a:pt x="594" y="389"/>
                    </a:lnTo>
                    <a:lnTo>
                      <a:pt x="562" y="362"/>
                    </a:lnTo>
                    <a:lnTo>
                      <a:pt x="525" y="331"/>
                    </a:lnTo>
                    <a:lnTo>
                      <a:pt x="483" y="294"/>
                    </a:lnTo>
                    <a:lnTo>
                      <a:pt x="426" y="252"/>
                    </a:lnTo>
                    <a:lnTo>
                      <a:pt x="368" y="205"/>
                    </a:lnTo>
                    <a:lnTo>
                      <a:pt x="294" y="147"/>
                    </a:lnTo>
                    <a:lnTo>
                      <a:pt x="210" y="79"/>
                    </a:lnTo>
                    <a:lnTo>
                      <a:pt x="110" y="0"/>
                    </a:lnTo>
                    <a:lnTo>
                      <a:pt x="100" y="16"/>
                    </a:lnTo>
                    <a:lnTo>
                      <a:pt x="95" y="26"/>
                    </a:lnTo>
                    <a:lnTo>
                      <a:pt x="84" y="37"/>
                    </a:lnTo>
                    <a:lnTo>
                      <a:pt x="79" y="47"/>
                    </a:lnTo>
                    <a:lnTo>
                      <a:pt x="63" y="58"/>
                    </a:lnTo>
                    <a:lnTo>
                      <a:pt x="47" y="79"/>
                    </a:lnTo>
                    <a:lnTo>
                      <a:pt x="26" y="105"/>
                    </a:lnTo>
                    <a:lnTo>
                      <a:pt x="0" y="142"/>
                    </a:lnTo>
                    <a:lnTo>
                      <a:pt x="42" y="173"/>
                    </a:lnTo>
                    <a:lnTo>
                      <a:pt x="79" y="205"/>
                    </a:lnTo>
                    <a:lnTo>
                      <a:pt x="105" y="231"/>
                    </a:lnTo>
                    <a:lnTo>
                      <a:pt x="131" y="252"/>
                    </a:lnTo>
                    <a:lnTo>
                      <a:pt x="163" y="273"/>
                    </a:lnTo>
                    <a:lnTo>
                      <a:pt x="184" y="294"/>
                    </a:lnTo>
                    <a:lnTo>
                      <a:pt x="210" y="310"/>
                    </a:lnTo>
                    <a:lnTo>
                      <a:pt x="236" y="336"/>
                    </a:lnTo>
                    <a:lnTo>
                      <a:pt x="273" y="362"/>
                    </a:lnTo>
                    <a:lnTo>
                      <a:pt x="310" y="394"/>
                    </a:lnTo>
                    <a:lnTo>
                      <a:pt x="352" y="431"/>
                    </a:lnTo>
                    <a:lnTo>
                      <a:pt x="405" y="473"/>
                    </a:lnTo>
                    <a:lnTo>
                      <a:pt x="462" y="520"/>
                    </a:lnTo>
                    <a:lnTo>
                      <a:pt x="536" y="578"/>
                    </a:lnTo>
                    <a:lnTo>
                      <a:pt x="620" y="646"/>
                    </a:lnTo>
                    <a:lnTo>
                      <a:pt x="720" y="725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4" name="Freeform 68"/>
              <p:cNvSpPr>
                <a:spLocks/>
              </p:cNvSpPr>
              <p:nvPr/>
            </p:nvSpPr>
            <p:spPr bwMode="auto">
              <a:xfrm>
                <a:off x="3225" y="1789"/>
                <a:ext cx="835" cy="714"/>
              </a:xfrm>
              <a:custGeom>
                <a:avLst/>
                <a:gdLst/>
                <a:ahLst/>
                <a:cxnLst>
                  <a:cxn ang="0">
                    <a:pos x="720" y="714"/>
                  </a:cxn>
                  <a:cxn ang="0">
                    <a:pos x="725" y="714"/>
                  </a:cxn>
                  <a:cxn ang="0">
                    <a:pos x="730" y="714"/>
                  </a:cxn>
                  <a:cxn ang="0">
                    <a:pos x="741" y="714"/>
                  </a:cxn>
                  <a:cxn ang="0">
                    <a:pos x="757" y="709"/>
                  </a:cxn>
                  <a:cxn ang="0">
                    <a:pos x="772" y="693"/>
                  </a:cxn>
                  <a:cxn ang="0">
                    <a:pos x="783" y="678"/>
                  </a:cxn>
                  <a:cxn ang="0">
                    <a:pos x="804" y="657"/>
                  </a:cxn>
                  <a:cxn ang="0">
                    <a:pos x="835" y="615"/>
                  </a:cxn>
                  <a:cxn ang="0">
                    <a:pos x="830" y="609"/>
                  </a:cxn>
                  <a:cxn ang="0">
                    <a:pos x="830" y="604"/>
                  </a:cxn>
                  <a:cxn ang="0">
                    <a:pos x="825" y="599"/>
                  </a:cxn>
                  <a:cxn ang="0">
                    <a:pos x="825" y="583"/>
                  </a:cxn>
                  <a:cxn ang="0">
                    <a:pos x="783" y="546"/>
                  </a:cxn>
                  <a:cxn ang="0">
                    <a:pos x="746" y="520"/>
                  </a:cxn>
                  <a:cxn ang="0">
                    <a:pos x="720" y="499"/>
                  </a:cxn>
                  <a:cxn ang="0">
                    <a:pos x="693" y="473"/>
                  </a:cxn>
                  <a:cxn ang="0">
                    <a:pos x="662" y="457"/>
                  </a:cxn>
                  <a:cxn ang="0">
                    <a:pos x="641" y="436"/>
                  </a:cxn>
                  <a:cxn ang="0">
                    <a:pos x="615" y="415"/>
                  </a:cxn>
                  <a:cxn ang="0">
                    <a:pos x="583" y="389"/>
                  </a:cxn>
                  <a:cxn ang="0">
                    <a:pos x="552" y="363"/>
                  </a:cxn>
                  <a:cxn ang="0">
                    <a:pos x="515" y="336"/>
                  </a:cxn>
                  <a:cxn ang="0">
                    <a:pos x="473" y="300"/>
                  </a:cxn>
                  <a:cxn ang="0">
                    <a:pos x="420" y="258"/>
                  </a:cxn>
                  <a:cxn ang="0">
                    <a:pos x="357" y="210"/>
                  </a:cxn>
                  <a:cxn ang="0">
                    <a:pos x="284" y="147"/>
                  </a:cxn>
                  <a:cxn ang="0">
                    <a:pos x="200" y="79"/>
                  </a:cxn>
                  <a:cxn ang="0">
                    <a:pos x="105" y="0"/>
                  </a:cxn>
                  <a:cxn ang="0">
                    <a:pos x="95" y="16"/>
                  </a:cxn>
                  <a:cxn ang="0">
                    <a:pos x="84" y="26"/>
                  </a:cxn>
                  <a:cxn ang="0">
                    <a:pos x="79" y="37"/>
                  </a:cxn>
                  <a:cxn ang="0">
                    <a:pos x="68" y="47"/>
                  </a:cxn>
                  <a:cxn ang="0">
                    <a:pos x="58" y="58"/>
                  </a:cxn>
                  <a:cxn ang="0">
                    <a:pos x="47" y="74"/>
                  </a:cxn>
                  <a:cxn ang="0">
                    <a:pos x="26" y="100"/>
                  </a:cxn>
                  <a:cxn ang="0">
                    <a:pos x="0" y="131"/>
                  </a:cxn>
                  <a:cxn ang="0">
                    <a:pos x="42" y="163"/>
                  </a:cxn>
                  <a:cxn ang="0">
                    <a:pos x="79" y="194"/>
                  </a:cxn>
                  <a:cxn ang="0">
                    <a:pos x="110" y="221"/>
                  </a:cxn>
                  <a:cxn ang="0">
                    <a:pos x="137" y="242"/>
                  </a:cxn>
                  <a:cxn ang="0">
                    <a:pos x="163" y="263"/>
                  </a:cxn>
                  <a:cxn ang="0">
                    <a:pos x="189" y="284"/>
                  </a:cxn>
                  <a:cxn ang="0">
                    <a:pos x="210" y="305"/>
                  </a:cxn>
                  <a:cxn ang="0">
                    <a:pos x="242" y="326"/>
                  </a:cxn>
                  <a:cxn ang="0">
                    <a:pos x="273" y="352"/>
                  </a:cxn>
                  <a:cxn ang="0">
                    <a:pos x="310" y="384"/>
                  </a:cxn>
                  <a:cxn ang="0">
                    <a:pos x="352" y="420"/>
                  </a:cxn>
                  <a:cxn ang="0">
                    <a:pos x="405" y="462"/>
                  </a:cxn>
                  <a:cxn ang="0">
                    <a:pos x="468" y="510"/>
                  </a:cxn>
                  <a:cxn ang="0">
                    <a:pos x="536" y="567"/>
                  </a:cxn>
                  <a:cxn ang="0">
                    <a:pos x="620" y="636"/>
                  </a:cxn>
                  <a:cxn ang="0">
                    <a:pos x="720" y="714"/>
                  </a:cxn>
                </a:cxnLst>
                <a:rect l="0" t="0" r="r" b="b"/>
                <a:pathLst>
                  <a:path w="835" h="714">
                    <a:moveTo>
                      <a:pt x="720" y="714"/>
                    </a:moveTo>
                    <a:lnTo>
                      <a:pt x="725" y="714"/>
                    </a:lnTo>
                    <a:lnTo>
                      <a:pt x="730" y="714"/>
                    </a:lnTo>
                    <a:lnTo>
                      <a:pt x="741" y="714"/>
                    </a:lnTo>
                    <a:lnTo>
                      <a:pt x="757" y="709"/>
                    </a:lnTo>
                    <a:lnTo>
                      <a:pt x="772" y="693"/>
                    </a:lnTo>
                    <a:lnTo>
                      <a:pt x="783" y="678"/>
                    </a:lnTo>
                    <a:lnTo>
                      <a:pt x="804" y="657"/>
                    </a:lnTo>
                    <a:lnTo>
                      <a:pt x="835" y="615"/>
                    </a:lnTo>
                    <a:lnTo>
                      <a:pt x="830" y="609"/>
                    </a:lnTo>
                    <a:lnTo>
                      <a:pt x="830" y="604"/>
                    </a:lnTo>
                    <a:lnTo>
                      <a:pt x="825" y="599"/>
                    </a:lnTo>
                    <a:lnTo>
                      <a:pt x="825" y="583"/>
                    </a:lnTo>
                    <a:lnTo>
                      <a:pt x="783" y="546"/>
                    </a:lnTo>
                    <a:lnTo>
                      <a:pt x="746" y="520"/>
                    </a:lnTo>
                    <a:lnTo>
                      <a:pt x="720" y="499"/>
                    </a:lnTo>
                    <a:lnTo>
                      <a:pt x="693" y="473"/>
                    </a:lnTo>
                    <a:lnTo>
                      <a:pt x="662" y="457"/>
                    </a:lnTo>
                    <a:lnTo>
                      <a:pt x="641" y="436"/>
                    </a:lnTo>
                    <a:lnTo>
                      <a:pt x="615" y="415"/>
                    </a:lnTo>
                    <a:lnTo>
                      <a:pt x="583" y="389"/>
                    </a:lnTo>
                    <a:lnTo>
                      <a:pt x="552" y="363"/>
                    </a:lnTo>
                    <a:lnTo>
                      <a:pt x="515" y="336"/>
                    </a:lnTo>
                    <a:lnTo>
                      <a:pt x="473" y="300"/>
                    </a:lnTo>
                    <a:lnTo>
                      <a:pt x="420" y="258"/>
                    </a:lnTo>
                    <a:lnTo>
                      <a:pt x="357" y="210"/>
                    </a:lnTo>
                    <a:lnTo>
                      <a:pt x="284" y="147"/>
                    </a:lnTo>
                    <a:lnTo>
                      <a:pt x="200" y="79"/>
                    </a:lnTo>
                    <a:lnTo>
                      <a:pt x="105" y="0"/>
                    </a:lnTo>
                    <a:lnTo>
                      <a:pt x="95" y="16"/>
                    </a:lnTo>
                    <a:lnTo>
                      <a:pt x="84" y="26"/>
                    </a:lnTo>
                    <a:lnTo>
                      <a:pt x="79" y="37"/>
                    </a:lnTo>
                    <a:lnTo>
                      <a:pt x="68" y="47"/>
                    </a:lnTo>
                    <a:lnTo>
                      <a:pt x="58" y="58"/>
                    </a:lnTo>
                    <a:lnTo>
                      <a:pt x="47" y="74"/>
                    </a:lnTo>
                    <a:lnTo>
                      <a:pt x="26" y="100"/>
                    </a:lnTo>
                    <a:lnTo>
                      <a:pt x="0" y="131"/>
                    </a:lnTo>
                    <a:lnTo>
                      <a:pt x="42" y="163"/>
                    </a:lnTo>
                    <a:lnTo>
                      <a:pt x="79" y="194"/>
                    </a:lnTo>
                    <a:lnTo>
                      <a:pt x="110" y="221"/>
                    </a:lnTo>
                    <a:lnTo>
                      <a:pt x="137" y="242"/>
                    </a:lnTo>
                    <a:lnTo>
                      <a:pt x="163" y="263"/>
                    </a:lnTo>
                    <a:lnTo>
                      <a:pt x="189" y="284"/>
                    </a:lnTo>
                    <a:lnTo>
                      <a:pt x="210" y="305"/>
                    </a:lnTo>
                    <a:lnTo>
                      <a:pt x="242" y="326"/>
                    </a:lnTo>
                    <a:lnTo>
                      <a:pt x="273" y="352"/>
                    </a:lnTo>
                    <a:lnTo>
                      <a:pt x="310" y="384"/>
                    </a:lnTo>
                    <a:lnTo>
                      <a:pt x="352" y="420"/>
                    </a:lnTo>
                    <a:lnTo>
                      <a:pt x="405" y="462"/>
                    </a:lnTo>
                    <a:lnTo>
                      <a:pt x="468" y="510"/>
                    </a:lnTo>
                    <a:lnTo>
                      <a:pt x="536" y="567"/>
                    </a:lnTo>
                    <a:lnTo>
                      <a:pt x="620" y="636"/>
                    </a:lnTo>
                    <a:lnTo>
                      <a:pt x="720" y="714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5" name="Freeform 69"/>
              <p:cNvSpPr>
                <a:spLocks/>
              </p:cNvSpPr>
              <p:nvPr/>
            </p:nvSpPr>
            <p:spPr bwMode="auto">
              <a:xfrm>
                <a:off x="3230" y="1800"/>
                <a:ext cx="820" cy="698"/>
              </a:xfrm>
              <a:custGeom>
                <a:avLst/>
                <a:gdLst/>
                <a:ahLst/>
                <a:cxnLst>
                  <a:cxn ang="0">
                    <a:pos x="720" y="698"/>
                  </a:cxn>
                  <a:cxn ang="0">
                    <a:pos x="725" y="698"/>
                  </a:cxn>
                  <a:cxn ang="0">
                    <a:pos x="730" y="698"/>
                  </a:cxn>
                  <a:cxn ang="0">
                    <a:pos x="741" y="698"/>
                  </a:cxn>
                  <a:cxn ang="0">
                    <a:pos x="757" y="693"/>
                  </a:cxn>
                  <a:cxn ang="0">
                    <a:pos x="773" y="682"/>
                  </a:cxn>
                  <a:cxn ang="0">
                    <a:pos x="778" y="667"/>
                  </a:cxn>
                  <a:cxn ang="0">
                    <a:pos x="794" y="651"/>
                  </a:cxn>
                  <a:cxn ang="0">
                    <a:pos x="820" y="614"/>
                  </a:cxn>
                  <a:cxn ang="0">
                    <a:pos x="820" y="609"/>
                  </a:cxn>
                  <a:cxn ang="0">
                    <a:pos x="815" y="604"/>
                  </a:cxn>
                  <a:cxn ang="0">
                    <a:pos x="815" y="598"/>
                  </a:cxn>
                  <a:cxn ang="0">
                    <a:pos x="809" y="577"/>
                  </a:cxn>
                  <a:cxn ang="0">
                    <a:pos x="773" y="546"/>
                  </a:cxn>
                  <a:cxn ang="0">
                    <a:pos x="736" y="520"/>
                  </a:cxn>
                  <a:cxn ang="0">
                    <a:pos x="704" y="493"/>
                  </a:cxn>
                  <a:cxn ang="0">
                    <a:pos x="678" y="472"/>
                  </a:cxn>
                  <a:cxn ang="0">
                    <a:pos x="652" y="451"/>
                  </a:cxn>
                  <a:cxn ang="0">
                    <a:pos x="625" y="436"/>
                  </a:cxn>
                  <a:cxn ang="0">
                    <a:pos x="599" y="409"/>
                  </a:cxn>
                  <a:cxn ang="0">
                    <a:pos x="573" y="388"/>
                  </a:cxn>
                  <a:cxn ang="0">
                    <a:pos x="541" y="362"/>
                  </a:cxn>
                  <a:cxn ang="0">
                    <a:pos x="505" y="331"/>
                  </a:cxn>
                  <a:cxn ang="0">
                    <a:pos x="457" y="294"/>
                  </a:cxn>
                  <a:cxn ang="0">
                    <a:pos x="410" y="257"/>
                  </a:cxn>
                  <a:cxn ang="0">
                    <a:pos x="347" y="204"/>
                  </a:cxn>
                  <a:cxn ang="0">
                    <a:pos x="274" y="147"/>
                  </a:cxn>
                  <a:cxn ang="0">
                    <a:pos x="189" y="78"/>
                  </a:cxn>
                  <a:cxn ang="0">
                    <a:pos x="95" y="0"/>
                  </a:cxn>
                  <a:cxn ang="0">
                    <a:pos x="84" y="15"/>
                  </a:cxn>
                  <a:cxn ang="0">
                    <a:pos x="74" y="26"/>
                  </a:cxn>
                  <a:cxn ang="0">
                    <a:pos x="69" y="31"/>
                  </a:cxn>
                  <a:cxn ang="0">
                    <a:pos x="58" y="42"/>
                  </a:cxn>
                  <a:cxn ang="0">
                    <a:pos x="53" y="52"/>
                  </a:cxn>
                  <a:cxn ang="0">
                    <a:pos x="42" y="68"/>
                  </a:cxn>
                  <a:cxn ang="0">
                    <a:pos x="21" y="89"/>
                  </a:cxn>
                  <a:cxn ang="0">
                    <a:pos x="0" y="120"/>
                  </a:cxn>
                  <a:cxn ang="0">
                    <a:pos x="42" y="152"/>
                  </a:cxn>
                  <a:cxn ang="0">
                    <a:pos x="79" y="183"/>
                  </a:cxn>
                  <a:cxn ang="0">
                    <a:pos x="105" y="210"/>
                  </a:cxn>
                  <a:cxn ang="0">
                    <a:pos x="132" y="231"/>
                  </a:cxn>
                  <a:cxn ang="0">
                    <a:pos x="158" y="247"/>
                  </a:cxn>
                  <a:cxn ang="0">
                    <a:pos x="184" y="273"/>
                  </a:cxn>
                  <a:cxn ang="0">
                    <a:pos x="210" y="289"/>
                  </a:cxn>
                  <a:cxn ang="0">
                    <a:pos x="237" y="315"/>
                  </a:cxn>
                  <a:cxn ang="0">
                    <a:pos x="268" y="341"/>
                  </a:cxn>
                  <a:cxn ang="0">
                    <a:pos x="310" y="373"/>
                  </a:cxn>
                  <a:cxn ang="0">
                    <a:pos x="347" y="404"/>
                  </a:cxn>
                  <a:cxn ang="0">
                    <a:pos x="405" y="446"/>
                  </a:cxn>
                  <a:cxn ang="0">
                    <a:pos x="463" y="499"/>
                  </a:cxn>
                  <a:cxn ang="0">
                    <a:pos x="536" y="556"/>
                  </a:cxn>
                  <a:cxn ang="0">
                    <a:pos x="620" y="619"/>
                  </a:cxn>
                  <a:cxn ang="0">
                    <a:pos x="720" y="698"/>
                  </a:cxn>
                </a:cxnLst>
                <a:rect l="0" t="0" r="r" b="b"/>
                <a:pathLst>
                  <a:path w="820" h="698">
                    <a:moveTo>
                      <a:pt x="720" y="698"/>
                    </a:moveTo>
                    <a:lnTo>
                      <a:pt x="725" y="698"/>
                    </a:lnTo>
                    <a:lnTo>
                      <a:pt x="730" y="698"/>
                    </a:lnTo>
                    <a:lnTo>
                      <a:pt x="741" y="698"/>
                    </a:lnTo>
                    <a:lnTo>
                      <a:pt x="757" y="693"/>
                    </a:lnTo>
                    <a:lnTo>
                      <a:pt x="773" y="682"/>
                    </a:lnTo>
                    <a:lnTo>
                      <a:pt x="778" y="667"/>
                    </a:lnTo>
                    <a:lnTo>
                      <a:pt x="794" y="651"/>
                    </a:lnTo>
                    <a:lnTo>
                      <a:pt x="820" y="614"/>
                    </a:lnTo>
                    <a:lnTo>
                      <a:pt x="820" y="609"/>
                    </a:lnTo>
                    <a:lnTo>
                      <a:pt x="815" y="604"/>
                    </a:lnTo>
                    <a:lnTo>
                      <a:pt x="815" y="598"/>
                    </a:lnTo>
                    <a:lnTo>
                      <a:pt x="809" y="577"/>
                    </a:lnTo>
                    <a:lnTo>
                      <a:pt x="773" y="546"/>
                    </a:lnTo>
                    <a:lnTo>
                      <a:pt x="736" y="520"/>
                    </a:lnTo>
                    <a:lnTo>
                      <a:pt x="704" y="493"/>
                    </a:lnTo>
                    <a:lnTo>
                      <a:pt x="678" y="472"/>
                    </a:lnTo>
                    <a:lnTo>
                      <a:pt x="652" y="451"/>
                    </a:lnTo>
                    <a:lnTo>
                      <a:pt x="625" y="436"/>
                    </a:lnTo>
                    <a:lnTo>
                      <a:pt x="599" y="409"/>
                    </a:lnTo>
                    <a:lnTo>
                      <a:pt x="573" y="388"/>
                    </a:lnTo>
                    <a:lnTo>
                      <a:pt x="541" y="362"/>
                    </a:lnTo>
                    <a:lnTo>
                      <a:pt x="505" y="331"/>
                    </a:lnTo>
                    <a:lnTo>
                      <a:pt x="457" y="294"/>
                    </a:lnTo>
                    <a:lnTo>
                      <a:pt x="410" y="257"/>
                    </a:lnTo>
                    <a:lnTo>
                      <a:pt x="347" y="204"/>
                    </a:lnTo>
                    <a:lnTo>
                      <a:pt x="274" y="147"/>
                    </a:lnTo>
                    <a:lnTo>
                      <a:pt x="189" y="78"/>
                    </a:lnTo>
                    <a:lnTo>
                      <a:pt x="95" y="0"/>
                    </a:lnTo>
                    <a:lnTo>
                      <a:pt x="84" y="15"/>
                    </a:lnTo>
                    <a:lnTo>
                      <a:pt x="74" y="26"/>
                    </a:lnTo>
                    <a:lnTo>
                      <a:pt x="69" y="31"/>
                    </a:lnTo>
                    <a:lnTo>
                      <a:pt x="58" y="42"/>
                    </a:lnTo>
                    <a:lnTo>
                      <a:pt x="53" y="52"/>
                    </a:lnTo>
                    <a:lnTo>
                      <a:pt x="42" y="68"/>
                    </a:lnTo>
                    <a:lnTo>
                      <a:pt x="21" y="89"/>
                    </a:lnTo>
                    <a:lnTo>
                      <a:pt x="0" y="120"/>
                    </a:lnTo>
                    <a:lnTo>
                      <a:pt x="42" y="152"/>
                    </a:lnTo>
                    <a:lnTo>
                      <a:pt x="79" y="183"/>
                    </a:lnTo>
                    <a:lnTo>
                      <a:pt x="105" y="210"/>
                    </a:lnTo>
                    <a:lnTo>
                      <a:pt x="132" y="231"/>
                    </a:lnTo>
                    <a:lnTo>
                      <a:pt x="158" y="247"/>
                    </a:lnTo>
                    <a:lnTo>
                      <a:pt x="184" y="273"/>
                    </a:lnTo>
                    <a:lnTo>
                      <a:pt x="210" y="289"/>
                    </a:lnTo>
                    <a:lnTo>
                      <a:pt x="237" y="315"/>
                    </a:lnTo>
                    <a:lnTo>
                      <a:pt x="268" y="341"/>
                    </a:lnTo>
                    <a:lnTo>
                      <a:pt x="310" y="373"/>
                    </a:lnTo>
                    <a:lnTo>
                      <a:pt x="347" y="404"/>
                    </a:lnTo>
                    <a:lnTo>
                      <a:pt x="405" y="446"/>
                    </a:lnTo>
                    <a:lnTo>
                      <a:pt x="463" y="499"/>
                    </a:lnTo>
                    <a:lnTo>
                      <a:pt x="536" y="556"/>
                    </a:lnTo>
                    <a:lnTo>
                      <a:pt x="620" y="619"/>
                    </a:lnTo>
                    <a:lnTo>
                      <a:pt x="720" y="69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6" name="Freeform 70"/>
              <p:cNvSpPr>
                <a:spLocks/>
              </p:cNvSpPr>
              <p:nvPr/>
            </p:nvSpPr>
            <p:spPr bwMode="auto">
              <a:xfrm>
                <a:off x="3230" y="1810"/>
                <a:ext cx="815" cy="688"/>
              </a:xfrm>
              <a:custGeom>
                <a:avLst/>
                <a:gdLst/>
                <a:ahLst/>
                <a:cxnLst>
                  <a:cxn ang="0">
                    <a:pos x="720" y="688"/>
                  </a:cxn>
                  <a:cxn ang="0">
                    <a:pos x="730" y="688"/>
                  </a:cxn>
                  <a:cxn ang="0">
                    <a:pos x="736" y="688"/>
                  </a:cxn>
                  <a:cxn ang="0">
                    <a:pos x="741" y="683"/>
                  </a:cxn>
                  <a:cxn ang="0">
                    <a:pos x="757" y="683"/>
                  </a:cxn>
                  <a:cxn ang="0">
                    <a:pos x="773" y="667"/>
                  </a:cxn>
                  <a:cxn ang="0">
                    <a:pos x="778" y="657"/>
                  </a:cxn>
                  <a:cxn ang="0">
                    <a:pos x="794" y="641"/>
                  </a:cxn>
                  <a:cxn ang="0">
                    <a:pos x="815" y="609"/>
                  </a:cxn>
                  <a:cxn ang="0">
                    <a:pos x="809" y="604"/>
                  </a:cxn>
                  <a:cxn ang="0">
                    <a:pos x="809" y="599"/>
                  </a:cxn>
                  <a:cxn ang="0">
                    <a:pos x="809" y="594"/>
                  </a:cxn>
                  <a:cxn ang="0">
                    <a:pos x="804" y="583"/>
                  </a:cxn>
                  <a:cxn ang="0">
                    <a:pos x="767" y="546"/>
                  </a:cxn>
                  <a:cxn ang="0">
                    <a:pos x="730" y="520"/>
                  </a:cxn>
                  <a:cxn ang="0">
                    <a:pos x="699" y="494"/>
                  </a:cxn>
                  <a:cxn ang="0">
                    <a:pos x="673" y="473"/>
                  </a:cxn>
                  <a:cxn ang="0">
                    <a:pos x="646" y="452"/>
                  </a:cxn>
                  <a:cxn ang="0">
                    <a:pos x="620" y="431"/>
                  </a:cxn>
                  <a:cxn ang="0">
                    <a:pos x="594" y="410"/>
                  </a:cxn>
                  <a:cxn ang="0">
                    <a:pos x="568" y="384"/>
                  </a:cxn>
                  <a:cxn ang="0">
                    <a:pos x="531" y="363"/>
                  </a:cxn>
                  <a:cxn ang="0">
                    <a:pos x="499" y="331"/>
                  </a:cxn>
                  <a:cxn ang="0">
                    <a:pos x="452" y="294"/>
                  </a:cxn>
                  <a:cxn ang="0">
                    <a:pos x="405" y="258"/>
                  </a:cxn>
                  <a:cxn ang="0">
                    <a:pos x="342" y="205"/>
                  </a:cxn>
                  <a:cxn ang="0">
                    <a:pos x="268" y="147"/>
                  </a:cxn>
                  <a:cxn ang="0">
                    <a:pos x="184" y="79"/>
                  </a:cxn>
                  <a:cxn ang="0">
                    <a:pos x="90" y="0"/>
                  </a:cxn>
                  <a:cxn ang="0">
                    <a:pos x="79" y="11"/>
                  </a:cxn>
                  <a:cxn ang="0">
                    <a:pos x="74" y="21"/>
                  </a:cxn>
                  <a:cxn ang="0">
                    <a:pos x="63" y="26"/>
                  </a:cxn>
                  <a:cxn ang="0">
                    <a:pos x="58" y="37"/>
                  </a:cxn>
                  <a:cxn ang="0">
                    <a:pos x="48" y="47"/>
                  </a:cxn>
                  <a:cxn ang="0">
                    <a:pos x="37" y="63"/>
                  </a:cxn>
                  <a:cxn ang="0">
                    <a:pos x="21" y="79"/>
                  </a:cxn>
                  <a:cxn ang="0">
                    <a:pos x="0" y="110"/>
                  </a:cxn>
                  <a:cxn ang="0">
                    <a:pos x="42" y="142"/>
                  </a:cxn>
                  <a:cxn ang="0">
                    <a:pos x="79" y="168"/>
                  </a:cxn>
                  <a:cxn ang="0">
                    <a:pos x="105" y="194"/>
                  </a:cxn>
                  <a:cxn ang="0">
                    <a:pos x="137" y="215"/>
                  </a:cxn>
                  <a:cxn ang="0">
                    <a:pos x="163" y="237"/>
                  </a:cxn>
                  <a:cxn ang="0">
                    <a:pos x="184" y="258"/>
                  </a:cxn>
                  <a:cxn ang="0">
                    <a:pos x="216" y="279"/>
                  </a:cxn>
                  <a:cxn ang="0">
                    <a:pos x="242" y="305"/>
                  </a:cxn>
                  <a:cxn ang="0">
                    <a:pos x="274" y="326"/>
                  </a:cxn>
                  <a:cxn ang="0">
                    <a:pos x="310" y="357"/>
                  </a:cxn>
                  <a:cxn ang="0">
                    <a:pos x="352" y="394"/>
                  </a:cxn>
                  <a:cxn ang="0">
                    <a:pos x="405" y="436"/>
                  </a:cxn>
                  <a:cxn ang="0">
                    <a:pos x="468" y="483"/>
                  </a:cxn>
                  <a:cxn ang="0">
                    <a:pos x="541" y="536"/>
                  </a:cxn>
                  <a:cxn ang="0">
                    <a:pos x="625" y="609"/>
                  </a:cxn>
                  <a:cxn ang="0">
                    <a:pos x="720" y="688"/>
                  </a:cxn>
                </a:cxnLst>
                <a:rect l="0" t="0" r="r" b="b"/>
                <a:pathLst>
                  <a:path w="815" h="688">
                    <a:moveTo>
                      <a:pt x="720" y="688"/>
                    </a:moveTo>
                    <a:lnTo>
                      <a:pt x="730" y="688"/>
                    </a:lnTo>
                    <a:lnTo>
                      <a:pt x="736" y="688"/>
                    </a:lnTo>
                    <a:lnTo>
                      <a:pt x="741" y="683"/>
                    </a:lnTo>
                    <a:lnTo>
                      <a:pt x="757" y="683"/>
                    </a:lnTo>
                    <a:lnTo>
                      <a:pt x="773" y="667"/>
                    </a:lnTo>
                    <a:lnTo>
                      <a:pt x="778" y="657"/>
                    </a:lnTo>
                    <a:lnTo>
                      <a:pt x="794" y="641"/>
                    </a:lnTo>
                    <a:lnTo>
                      <a:pt x="815" y="609"/>
                    </a:lnTo>
                    <a:lnTo>
                      <a:pt x="809" y="604"/>
                    </a:lnTo>
                    <a:lnTo>
                      <a:pt x="809" y="599"/>
                    </a:lnTo>
                    <a:lnTo>
                      <a:pt x="809" y="594"/>
                    </a:lnTo>
                    <a:lnTo>
                      <a:pt x="804" y="583"/>
                    </a:lnTo>
                    <a:lnTo>
                      <a:pt x="767" y="546"/>
                    </a:lnTo>
                    <a:lnTo>
                      <a:pt x="730" y="520"/>
                    </a:lnTo>
                    <a:lnTo>
                      <a:pt x="699" y="494"/>
                    </a:lnTo>
                    <a:lnTo>
                      <a:pt x="673" y="473"/>
                    </a:lnTo>
                    <a:lnTo>
                      <a:pt x="646" y="452"/>
                    </a:lnTo>
                    <a:lnTo>
                      <a:pt x="620" y="431"/>
                    </a:lnTo>
                    <a:lnTo>
                      <a:pt x="594" y="410"/>
                    </a:lnTo>
                    <a:lnTo>
                      <a:pt x="568" y="384"/>
                    </a:lnTo>
                    <a:lnTo>
                      <a:pt x="531" y="363"/>
                    </a:lnTo>
                    <a:lnTo>
                      <a:pt x="499" y="331"/>
                    </a:lnTo>
                    <a:lnTo>
                      <a:pt x="452" y="294"/>
                    </a:lnTo>
                    <a:lnTo>
                      <a:pt x="405" y="258"/>
                    </a:lnTo>
                    <a:lnTo>
                      <a:pt x="342" y="205"/>
                    </a:lnTo>
                    <a:lnTo>
                      <a:pt x="268" y="147"/>
                    </a:lnTo>
                    <a:lnTo>
                      <a:pt x="184" y="79"/>
                    </a:lnTo>
                    <a:lnTo>
                      <a:pt x="90" y="0"/>
                    </a:lnTo>
                    <a:lnTo>
                      <a:pt x="79" y="11"/>
                    </a:lnTo>
                    <a:lnTo>
                      <a:pt x="74" y="21"/>
                    </a:lnTo>
                    <a:lnTo>
                      <a:pt x="63" y="26"/>
                    </a:lnTo>
                    <a:lnTo>
                      <a:pt x="58" y="37"/>
                    </a:lnTo>
                    <a:lnTo>
                      <a:pt x="48" y="47"/>
                    </a:lnTo>
                    <a:lnTo>
                      <a:pt x="37" y="63"/>
                    </a:lnTo>
                    <a:lnTo>
                      <a:pt x="21" y="79"/>
                    </a:lnTo>
                    <a:lnTo>
                      <a:pt x="0" y="110"/>
                    </a:lnTo>
                    <a:lnTo>
                      <a:pt x="42" y="142"/>
                    </a:lnTo>
                    <a:lnTo>
                      <a:pt x="79" y="168"/>
                    </a:lnTo>
                    <a:lnTo>
                      <a:pt x="105" y="194"/>
                    </a:lnTo>
                    <a:lnTo>
                      <a:pt x="137" y="215"/>
                    </a:lnTo>
                    <a:lnTo>
                      <a:pt x="163" y="237"/>
                    </a:lnTo>
                    <a:lnTo>
                      <a:pt x="184" y="258"/>
                    </a:lnTo>
                    <a:lnTo>
                      <a:pt x="216" y="279"/>
                    </a:lnTo>
                    <a:lnTo>
                      <a:pt x="242" y="305"/>
                    </a:lnTo>
                    <a:lnTo>
                      <a:pt x="274" y="326"/>
                    </a:lnTo>
                    <a:lnTo>
                      <a:pt x="310" y="357"/>
                    </a:lnTo>
                    <a:lnTo>
                      <a:pt x="352" y="394"/>
                    </a:lnTo>
                    <a:lnTo>
                      <a:pt x="405" y="436"/>
                    </a:lnTo>
                    <a:lnTo>
                      <a:pt x="468" y="483"/>
                    </a:lnTo>
                    <a:lnTo>
                      <a:pt x="541" y="536"/>
                    </a:lnTo>
                    <a:lnTo>
                      <a:pt x="625" y="609"/>
                    </a:lnTo>
                    <a:lnTo>
                      <a:pt x="720" y="688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7" name="Freeform 71"/>
              <p:cNvSpPr>
                <a:spLocks/>
              </p:cNvSpPr>
              <p:nvPr/>
            </p:nvSpPr>
            <p:spPr bwMode="auto">
              <a:xfrm>
                <a:off x="3236" y="1821"/>
                <a:ext cx="803" cy="672"/>
              </a:xfrm>
              <a:custGeom>
                <a:avLst/>
                <a:gdLst/>
                <a:ahLst/>
                <a:cxnLst>
                  <a:cxn ang="0">
                    <a:pos x="719" y="672"/>
                  </a:cxn>
                  <a:cxn ang="0">
                    <a:pos x="724" y="672"/>
                  </a:cxn>
                  <a:cxn ang="0">
                    <a:pos x="730" y="672"/>
                  </a:cxn>
                  <a:cxn ang="0">
                    <a:pos x="740" y="672"/>
                  </a:cxn>
                  <a:cxn ang="0">
                    <a:pos x="756" y="667"/>
                  </a:cxn>
                  <a:cxn ang="0">
                    <a:pos x="767" y="656"/>
                  </a:cxn>
                  <a:cxn ang="0">
                    <a:pos x="772" y="646"/>
                  </a:cxn>
                  <a:cxn ang="0">
                    <a:pos x="782" y="635"/>
                  </a:cxn>
                  <a:cxn ang="0">
                    <a:pos x="803" y="604"/>
                  </a:cxn>
                  <a:cxn ang="0">
                    <a:pos x="803" y="598"/>
                  </a:cxn>
                  <a:cxn ang="0">
                    <a:pos x="798" y="598"/>
                  </a:cxn>
                  <a:cxn ang="0">
                    <a:pos x="798" y="593"/>
                  </a:cxn>
                  <a:cxn ang="0">
                    <a:pos x="793" y="577"/>
                  </a:cxn>
                  <a:cxn ang="0">
                    <a:pos x="751" y="546"/>
                  </a:cxn>
                  <a:cxn ang="0">
                    <a:pos x="714" y="514"/>
                  </a:cxn>
                  <a:cxn ang="0">
                    <a:pos x="682" y="493"/>
                  </a:cxn>
                  <a:cxn ang="0">
                    <a:pos x="656" y="472"/>
                  </a:cxn>
                  <a:cxn ang="0">
                    <a:pos x="630" y="451"/>
                  </a:cxn>
                  <a:cxn ang="0">
                    <a:pos x="604" y="430"/>
                  </a:cxn>
                  <a:cxn ang="0">
                    <a:pos x="577" y="409"/>
                  </a:cxn>
                  <a:cxn ang="0">
                    <a:pos x="556" y="388"/>
                  </a:cxn>
                  <a:cxn ang="0">
                    <a:pos x="520" y="357"/>
                  </a:cxn>
                  <a:cxn ang="0">
                    <a:pos x="483" y="331"/>
                  </a:cxn>
                  <a:cxn ang="0">
                    <a:pos x="436" y="294"/>
                  </a:cxn>
                  <a:cxn ang="0">
                    <a:pos x="388" y="252"/>
                  </a:cxn>
                  <a:cxn ang="0">
                    <a:pos x="325" y="204"/>
                  </a:cxn>
                  <a:cxn ang="0">
                    <a:pos x="257" y="147"/>
                  </a:cxn>
                  <a:cxn ang="0">
                    <a:pos x="173" y="73"/>
                  </a:cxn>
                  <a:cxn ang="0">
                    <a:pos x="73" y="0"/>
                  </a:cxn>
                  <a:cxn ang="0">
                    <a:pos x="57" y="15"/>
                  </a:cxn>
                  <a:cxn ang="0">
                    <a:pos x="47" y="31"/>
                  </a:cxn>
                  <a:cxn ang="0">
                    <a:pos x="31" y="52"/>
                  </a:cxn>
                  <a:cxn ang="0">
                    <a:pos x="0" y="94"/>
                  </a:cxn>
                  <a:cxn ang="0">
                    <a:pos x="42" y="126"/>
                  </a:cxn>
                  <a:cxn ang="0">
                    <a:pos x="78" y="152"/>
                  </a:cxn>
                  <a:cxn ang="0">
                    <a:pos x="105" y="178"/>
                  </a:cxn>
                  <a:cxn ang="0">
                    <a:pos x="131" y="199"/>
                  </a:cxn>
                  <a:cxn ang="0">
                    <a:pos x="157" y="220"/>
                  </a:cxn>
                  <a:cxn ang="0">
                    <a:pos x="183" y="241"/>
                  </a:cxn>
                  <a:cxn ang="0">
                    <a:pos x="210" y="262"/>
                  </a:cxn>
                  <a:cxn ang="0">
                    <a:pos x="241" y="283"/>
                  </a:cxn>
                  <a:cxn ang="0">
                    <a:pos x="268" y="310"/>
                  </a:cxn>
                  <a:cxn ang="0">
                    <a:pos x="310" y="341"/>
                  </a:cxn>
                  <a:cxn ang="0">
                    <a:pos x="346" y="378"/>
                  </a:cxn>
                  <a:cxn ang="0">
                    <a:pos x="404" y="420"/>
                  </a:cxn>
                  <a:cxn ang="0">
                    <a:pos x="467" y="472"/>
                  </a:cxn>
                  <a:cxn ang="0">
                    <a:pos x="535" y="525"/>
                  </a:cxn>
                  <a:cxn ang="0">
                    <a:pos x="619" y="593"/>
                  </a:cxn>
                  <a:cxn ang="0">
                    <a:pos x="719" y="672"/>
                  </a:cxn>
                </a:cxnLst>
                <a:rect l="0" t="0" r="r" b="b"/>
                <a:pathLst>
                  <a:path w="803" h="672">
                    <a:moveTo>
                      <a:pt x="719" y="672"/>
                    </a:moveTo>
                    <a:lnTo>
                      <a:pt x="724" y="672"/>
                    </a:lnTo>
                    <a:lnTo>
                      <a:pt x="730" y="672"/>
                    </a:lnTo>
                    <a:lnTo>
                      <a:pt x="740" y="672"/>
                    </a:lnTo>
                    <a:lnTo>
                      <a:pt x="756" y="667"/>
                    </a:lnTo>
                    <a:lnTo>
                      <a:pt x="767" y="656"/>
                    </a:lnTo>
                    <a:lnTo>
                      <a:pt x="772" y="646"/>
                    </a:lnTo>
                    <a:lnTo>
                      <a:pt x="782" y="635"/>
                    </a:lnTo>
                    <a:lnTo>
                      <a:pt x="803" y="604"/>
                    </a:lnTo>
                    <a:lnTo>
                      <a:pt x="803" y="598"/>
                    </a:lnTo>
                    <a:lnTo>
                      <a:pt x="798" y="598"/>
                    </a:lnTo>
                    <a:lnTo>
                      <a:pt x="798" y="593"/>
                    </a:lnTo>
                    <a:lnTo>
                      <a:pt x="793" y="577"/>
                    </a:lnTo>
                    <a:lnTo>
                      <a:pt x="751" y="546"/>
                    </a:lnTo>
                    <a:lnTo>
                      <a:pt x="714" y="514"/>
                    </a:lnTo>
                    <a:lnTo>
                      <a:pt x="682" y="493"/>
                    </a:lnTo>
                    <a:lnTo>
                      <a:pt x="656" y="472"/>
                    </a:lnTo>
                    <a:lnTo>
                      <a:pt x="630" y="451"/>
                    </a:lnTo>
                    <a:lnTo>
                      <a:pt x="604" y="430"/>
                    </a:lnTo>
                    <a:lnTo>
                      <a:pt x="577" y="409"/>
                    </a:lnTo>
                    <a:lnTo>
                      <a:pt x="556" y="388"/>
                    </a:lnTo>
                    <a:lnTo>
                      <a:pt x="520" y="357"/>
                    </a:lnTo>
                    <a:lnTo>
                      <a:pt x="483" y="331"/>
                    </a:lnTo>
                    <a:lnTo>
                      <a:pt x="436" y="294"/>
                    </a:lnTo>
                    <a:lnTo>
                      <a:pt x="388" y="252"/>
                    </a:lnTo>
                    <a:lnTo>
                      <a:pt x="325" y="204"/>
                    </a:lnTo>
                    <a:lnTo>
                      <a:pt x="257" y="147"/>
                    </a:lnTo>
                    <a:lnTo>
                      <a:pt x="173" y="73"/>
                    </a:lnTo>
                    <a:lnTo>
                      <a:pt x="73" y="0"/>
                    </a:lnTo>
                    <a:lnTo>
                      <a:pt x="57" y="15"/>
                    </a:lnTo>
                    <a:lnTo>
                      <a:pt x="47" y="31"/>
                    </a:lnTo>
                    <a:lnTo>
                      <a:pt x="31" y="52"/>
                    </a:lnTo>
                    <a:lnTo>
                      <a:pt x="0" y="94"/>
                    </a:lnTo>
                    <a:lnTo>
                      <a:pt x="42" y="126"/>
                    </a:lnTo>
                    <a:lnTo>
                      <a:pt x="78" y="152"/>
                    </a:lnTo>
                    <a:lnTo>
                      <a:pt x="105" y="178"/>
                    </a:lnTo>
                    <a:lnTo>
                      <a:pt x="131" y="199"/>
                    </a:lnTo>
                    <a:lnTo>
                      <a:pt x="157" y="220"/>
                    </a:lnTo>
                    <a:lnTo>
                      <a:pt x="183" y="241"/>
                    </a:lnTo>
                    <a:lnTo>
                      <a:pt x="210" y="262"/>
                    </a:lnTo>
                    <a:lnTo>
                      <a:pt x="241" y="283"/>
                    </a:lnTo>
                    <a:lnTo>
                      <a:pt x="268" y="310"/>
                    </a:lnTo>
                    <a:lnTo>
                      <a:pt x="310" y="341"/>
                    </a:lnTo>
                    <a:lnTo>
                      <a:pt x="346" y="378"/>
                    </a:lnTo>
                    <a:lnTo>
                      <a:pt x="404" y="420"/>
                    </a:lnTo>
                    <a:lnTo>
                      <a:pt x="467" y="472"/>
                    </a:lnTo>
                    <a:lnTo>
                      <a:pt x="535" y="525"/>
                    </a:lnTo>
                    <a:lnTo>
                      <a:pt x="619" y="593"/>
                    </a:lnTo>
                    <a:lnTo>
                      <a:pt x="719" y="672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8" name="Freeform 72"/>
              <p:cNvSpPr>
                <a:spLocks/>
              </p:cNvSpPr>
              <p:nvPr/>
            </p:nvSpPr>
            <p:spPr bwMode="auto">
              <a:xfrm>
                <a:off x="3236" y="1831"/>
                <a:ext cx="798" cy="662"/>
              </a:xfrm>
              <a:custGeom>
                <a:avLst/>
                <a:gdLst/>
                <a:ahLst/>
                <a:cxnLst>
                  <a:cxn ang="0">
                    <a:pos x="719" y="662"/>
                  </a:cxn>
                  <a:cxn ang="0">
                    <a:pos x="724" y="662"/>
                  </a:cxn>
                  <a:cxn ang="0">
                    <a:pos x="730" y="662"/>
                  </a:cxn>
                  <a:cxn ang="0">
                    <a:pos x="740" y="657"/>
                  </a:cxn>
                  <a:cxn ang="0">
                    <a:pos x="756" y="657"/>
                  </a:cxn>
                  <a:cxn ang="0">
                    <a:pos x="767" y="646"/>
                  </a:cxn>
                  <a:cxn ang="0">
                    <a:pos x="772" y="636"/>
                  </a:cxn>
                  <a:cxn ang="0">
                    <a:pos x="782" y="625"/>
                  </a:cxn>
                  <a:cxn ang="0">
                    <a:pos x="798" y="604"/>
                  </a:cxn>
                  <a:cxn ang="0">
                    <a:pos x="793" y="599"/>
                  </a:cxn>
                  <a:cxn ang="0">
                    <a:pos x="793" y="594"/>
                  </a:cxn>
                  <a:cxn ang="0">
                    <a:pos x="788" y="588"/>
                  </a:cxn>
                  <a:cxn ang="0">
                    <a:pos x="782" y="578"/>
                  </a:cxn>
                  <a:cxn ang="0">
                    <a:pos x="740" y="546"/>
                  </a:cxn>
                  <a:cxn ang="0">
                    <a:pos x="709" y="515"/>
                  </a:cxn>
                  <a:cxn ang="0">
                    <a:pos x="677" y="489"/>
                  </a:cxn>
                  <a:cxn ang="0">
                    <a:pos x="651" y="468"/>
                  </a:cxn>
                  <a:cxn ang="0">
                    <a:pos x="625" y="447"/>
                  </a:cxn>
                  <a:cxn ang="0">
                    <a:pos x="598" y="431"/>
                  </a:cxn>
                  <a:cxn ang="0">
                    <a:pos x="572" y="410"/>
                  </a:cxn>
                  <a:cxn ang="0">
                    <a:pos x="546" y="384"/>
                  </a:cxn>
                  <a:cxn ang="0">
                    <a:pos x="514" y="357"/>
                  </a:cxn>
                  <a:cxn ang="0">
                    <a:pos x="478" y="331"/>
                  </a:cxn>
                  <a:cxn ang="0">
                    <a:pos x="436" y="294"/>
                  </a:cxn>
                  <a:cxn ang="0">
                    <a:pos x="383" y="252"/>
                  </a:cxn>
                  <a:cxn ang="0">
                    <a:pos x="320" y="200"/>
                  </a:cxn>
                  <a:cxn ang="0">
                    <a:pos x="246" y="147"/>
                  </a:cxn>
                  <a:cxn ang="0">
                    <a:pos x="162" y="79"/>
                  </a:cxn>
                  <a:cxn ang="0">
                    <a:pos x="68" y="0"/>
                  </a:cxn>
                  <a:cxn ang="0">
                    <a:pos x="52" y="16"/>
                  </a:cxn>
                  <a:cxn ang="0">
                    <a:pos x="42" y="26"/>
                  </a:cxn>
                  <a:cxn ang="0">
                    <a:pos x="31" y="42"/>
                  </a:cxn>
                  <a:cxn ang="0">
                    <a:pos x="0" y="79"/>
                  </a:cxn>
                  <a:cxn ang="0">
                    <a:pos x="42" y="110"/>
                  </a:cxn>
                  <a:cxn ang="0">
                    <a:pos x="78" y="142"/>
                  </a:cxn>
                  <a:cxn ang="0">
                    <a:pos x="105" y="168"/>
                  </a:cxn>
                  <a:cxn ang="0">
                    <a:pos x="136" y="189"/>
                  </a:cxn>
                  <a:cxn ang="0">
                    <a:pos x="162" y="210"/>
                  </a:cxn>
                  <a:cxn ang="0">
                    <a:pos x="183" y="231"/>
                  </a:cxn>
                  <a:cxn ang="0">
                    <a:pos x="215" y="252"/>
                  </a:cxn>
                  <a:cxn ang="0">
                    <a:pos x="241" y="273"/>
                  </a:cxn>
                  <a:cxn ang="0">
                    <a:pos x="273" y="300"/>
                  </a:cxn>
                  <a:cxn ang="0">
                    <a:pos x="310" y="331"/>
                  </a:cxn>
                  <a:cxn ang="0">
                    <a:pos x="352" y="363"/>
                  </a:cxn>
                  <a:cxn ang="0">
                    <a:pos x="404" y="410"/>
                  </a:cxn>
                  <a:cxn ang="0">
                    <a:pos x="467" y="457"/>
                  </a:cxn>
                  <a:cxn ang="0">
                    <a:pos x="541" y="510"/>
                  </a:cxn>
                  <a:cxn ang="0">
                    <a:pos x="625" y="583"/>
                  </a:cxn>
                  <a:cxn ang="0">
                    <a:pos x="719" y="662"/>
                  </a:cxn>
                </a:cxnLst>
                <a:rect l="0" t="0" r="r" b="b"/>
                <a:pathLst>
                  <a:path w="798" h="662">
                    <a:moveTo>
                      <a:pt x="719" y="662"/>
                    </a:moveTo>
                    <a:lnTo>
                      <a:pt x="724" y="662"/>
                    </a:lnTo>
                    <a:lnTo>
                      <a:pt x="730" y="662"/>
                    </a:lnTo>
                    <a:lnTo>
                      <a:pt x="740" y="657"/>
                    </a:lnTo>
                    <a:lnTo>
                      <a:pt x="756" y="657"/>
                    </a:lnTo>
                    <a:lnTo>
                      <a:pt x="767" y="646"/>
                    </a:lnTo>
                    <a:lnTo>
                      <a:pt x="772" y="636"/>
                    </a:lnTo>
                    <a:lnTo>
                      <a:pt x="782" y="625"/>
                    </a:lnTo>
                    <a:lnTo>
                      <a:pt x="798" y="604"/>
                    </a:lnTo>
                    <a:lnTo>
                      <a:pt x="793" y="599"/>
                    </a:lnTo>
                    <a:lnTo>
                      <a:pt x="793" y="594"/>
                    </a:lnTo>
                    <a:lnTo>
                      <a:pt x="788" y="588"/>
                    </a:lnTo>
                    <a:lnTo>
                      <a:pt x="782" y="578"/>
                    </a:lnTo>
                    <a:lnTo>
                      <a:pt x="740" y="546"/>
                    </a:lnTo>
                    <a:lnTo>
                      <a:pt x="709" y="515"/>
                    </a:lnTo>
                    <a:lnTo>
                      <a:pt x="677" y="489"/>
                    </a:lnTo>
                    <a:lnTo>
                      <a:pt x="651" y="468"/>
                    </a:lnTo>
                    <a:lnTo>
                      <a:pt x="625" y="447"/>
                    </a:lnTo>
                    <a:lnTo>
                      <a:pt x="598" y="431"/>
                    </a:lnTo>
                    <a:lnTo>
                      <a:pt x="572" y="410"/>
                    </a:lnTo>
                    <a:lnTo>
                      <a:pt x="546" y="384"/>
                    </a:lnTo>
                    <a:lnTo>
                      <a:pt x="514" y="357"/>
                    </a:lnTo>
                    <a:lnTo>
                      <a:pt x="478" y="331"/>
                    </a:lnTo>
                    <a:lnTo>
                      <a:pt x="436" y="294"/>
                    </a:lnTo>
                    <a:lnTo>
                      <a:pt x="383" y="252"/>
                    </a:lnTo>
                    <a:lnTo>
                      <a:pt x="320" y="200"/>
                    </a:lnTo>
                    <a:lnTo>
                      <a:pt x="246" y="147"/>
                    </a:lnTo>
                    <a:lnTo>
                      <a:pt x="162" y="79"/>
                    </a:lnTo>
                    <a:lnTo>
                      <a:pt x="68" y="0"/>
                    </a:lnTo>
                    <a:lnTo>
                      <a:pt x="52" y="16"/>
                    </a:lnTo>
                    <a:lnTo>
                      <a:pt x="42" y="26"/>
                    </a:lnTo>
                    <a:lnTo>
                      <a:pt x="31" y="42"/>
                    </a:lnTo>
                    <a:lnTo>
                      <a:pt x="0" y="79"/>
                    </a:lnTo>
                    <a:lnTo>
                      <a:pt x="42" y="110"/>
                    </a:lnTo>
                    <a:lnTo>
                      <a:pt x="78" y="142"/>
                    </a:lnTo>
                    <a:lnTo>
                      <a:pt x="105" y="168"/>
                    </a:lnTo>
                    <a:lnTo>
                      <a:pt x="136" y="189"/>
                    </a:lnTo>
                    <a:lnTo>
                      <a:pt x="162" y="210"/>
                    </a:lnTo>
                    <a:lnTo>
                      <a:pt x="183" y="231"/>
                    </a:lnTo>
                    <a:lnTo>
                      <a:pt x="215" y="252"/>
                    </a:lnTo>
                    <a:lnTo>
                      <a:pt x="241" y="273"/>
                    </a:lnTo>
                    <a:lnTo>
                      <a:pt x="273" y="300"/>
                    </a:lnTo>
                    <a:lnTo>
                      <a:pt x="310" y="331"/>
                    </a:lnTo>
                    <a:lnTo>
                      <a:pt x="352" y="363"/>
                    </a:lnTo>
                    <a:lnTo>
                      <a:pt x="404" y="410"/>
                    </a:lnTo>
                    <a:lnTo>
                      <a:pt x="467" y="457"/>
                    </a:lnTo>
                    <a:lnTo>
                      <a:pt x="541" y="510"/>
                    </a:lnTo>
                    <a:lnTo>
                      <a:pt x="625" y="583"/>
                    </a:lnTo>
                    <a:lnTo>
                      <a:pt x="719" y="66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9" name="Freeform 73"/>
              <p:cNvSpPr>
                <a:spLocks/>
              </p:cNvSpPr>
              <p:nvPr/>
            </p:nvSpPr>
            <p:spPr bwMode="auto">
              <a:xfrm>
                <a:off x="3241" y="1836"/>
                <a:ext cx="788" cy="652"/>
              </a:xfrm>
              <a:custGeom>
                <a:avLst/>
                <a:gdLst/>
                <a:ahLst/>
                <a:cxnLst>
                  <a:cxn ang="0">
                    <a:pos x="714" y="652"/>
                  </a:cxn>
                  <a:cxn ang="0">
                    <a:pos x="725" y="652"/>
                  </a:cxn>
                  <a:cxn ang="0">
                    <a:pos x="730" y="652"/>
                  </a:cxn>
                  <a:cxn ang="0">
                    <a:pos x="741" y="652"/>
                  </a:cxn>
                  <a:cxn ang="0">
                    <a:pos x="756" y="646"/>
                  </a:cxn>
                  <a:cxn ang="0">
                    <a:pos x="762" y="641"/>
                  </a:cxn>
                  <a:cxn ang="0">
                    <a:pos x="767" y="631"/>
                  </a:cxn>
                  <a:cxn ang="0">
                    <a:pos x="772" y="625"/>
                  </a:cxn>
                  <a:cxn ang="0">
                    <a:pos x="788" y="610"/>
                  </a:cxn>
                  <a:cxn ang="0">
                    <a:pos x="783" y="604"/>
                  </a:cxn>
                  <a:cxn ang="0">
                    <a:pos x="783" y="599"/>
                  </a:cxn>
                  <a:cxn ang="0">
                    <a:pos x="777" y="594"/>
                  </a:cxn>
                  <a:cxn ang="0">
                    <a:pos x="772" y="583"/>
                  </a:cxn>
                  <a:cxn ang="0">
                    <a:pos x="730" y="552"/>
                  </a:cxn>
                  <a:cxn ang="0">
                    <a:pos x="693" y="520"/>
                  </a:cxn>
                  <a:cxn ang="0">
                    <a:pos x="662" y="494"/>
                  </a:cxn>
                  <a:cxn ang="0">
                    <a:pos x="641" y="473"/>
                  </a:cxn>
                  <a:cxn ang="0">
                    <a:pos x="614" y="452"/>
                  </a:cxn>
                  <a:cxn ang="0">
                    <a:pos x="588" y="431"/>
                  </a:cxn>
                  <a:cxn ang="0">
                    <a:pos x="562" y="410"/>
                  </a:cxn>
                  <a:cxn ang="0">
                    <a:pos x="536" y="389"/>
                  </a:cxn>
                  <a:cxn ang="0">
                    <a:pos x="499" y="363"/>
                  </a:cxn>
                  <a:cxn ang="0">
                    <a:pos x="467" y="331"/>
                  </a:cxn>
                  <a:cxn ang="0">
                    <a:pos x="420" y="295"/>
                  </a:cxn>
                  <a:cxn ang="0">
                    <a:pos x="368" y="253"/>
                  </a:cxn>
                  <a:cxn ang="0">
                    <a:pos x="310" y="205"/>
                  </a:cxn>
                  <a:cxn ang="0">
                    <a:pos x="236" y="147"/>
                  </a:cxn>
                  <a:cxn ang="0">
                    <a:pos x="152" y="79"/>
                  </a:cxn>
                  <a:cxn ang="0">
                    <a:pos x="52" y="0"/>
                  </a:cxn>
                  <a:cxn ang="0">
                    <a:pos x="42" y="11"/>
                  </a:cxn>
                  <a:cxn ang="0">
                    <a:pos x="37" y="21"/>
                  </a:cxn>
                  <a:cxn ang="0">
                    <a:pos x="21" y="42"/>
                  </a:cxn>
                  <a:cxn ang="0">
                    <a:pos x="0" y="74"/>
                  </a:cxn>
                  <a:cxn ang="0">
                    <a:pos x="37" y="105"/>
                  </a:cxn>
                  <a:cxn ang="0">
                    <a:pos x="73" y="132"/>
                  </a:cxn>
                  <a:cxn ang="0">
                    <a:pos x="105" y="158"/>
                  </a:cxn>
                  <a:cxn ang="0">
                    <a:pos x="131" y="179"/>
                  </a:cxn>
                  <a:cxn ang="0">
                    <a:pos x="157" y="200"/>
                  </a:cxn>
                  <a:cxn ang="0">
                    <a:pos x="184" y="221"/>
                  </a:cxn>
                  <a:cxn ang="0">
                    <a:pos x="210" y="242"/>
                  </a:cxn>
                  <a:cxn ang="0">
                    <a:pos x="241" y="263"/>
                  </a:cxn>
                  <a:cxn ang="0">
                    <a:pos x="268" y="289"/>
                  </a:cxn>
                  <a:cxn ang="0">
                    <a:pos x="305" y="321"/>
                  </a:cxn>
                  <a:cxn ang="0">
                    <a:pos x="352" y="352"/>
                  </a:cxn>
                  <a:cxn ang="0">
                    <a:pos x="404" y="400"/>
                  </a:cxn>
                  <a:cxn ang="0">
                    <a:pos x="462" y="447"/>
                  </a:cxn>
                  <a:cxn ang="0">
                    <a:pos x="536" y="499"/>
                  </a:cxn>
                  <a:cxn ang="0">
                    <a:pos x="620" y="573"/>
                  </a:cxn>
                  <a:cxn ang="0">
                    <a:pos x="714" y="652"/>
                  </a:cxn>
                </a:cxnLst>
                <a:rect l="0" t="0" r="r" b="b"/>
                <a:pathLst>
                  <a:path w="788" h="652">
                    <a:moveTo>
                      <a:pt x="714" y="652"/>
                    </a:moveTo>
                    <a:lnTo>
                      <a:pt x="725" y="652"/>
                    </a:lnTo>
                    <a:lnTo>
                      <a:pt x="730" y="652"/>
                    </a:lnTo>
                    <a:lnTo>
                      <a:pt x="741" y="652"/>
                    </a:lnTo>
                    <a:lnTo>
                      <a:pt x="756" y="646"/>
                    </a:lnTo>
                    <a:lnTo>
                      <a:pt x="762" y="641"/>
                    </a:lnTo>
                    <a:lnTo>
                      <a:pt x="767" y="631"/>
                    </a:lnTo>
                    <a:lnTo>
                      <a:pt x="772" y="625"/>
                    </a:lnTo>
                    <a:lnTo>
                      <a:pt x="788" y="610"/>
                    </a:lnTo>
                    <a:lnTo>
                      <a:pt x="783" y="604"/>
                    </a:lnTo>
                    <a:lnTo>
                      <a:pt x="783" y="599"/>
                    </a:lnTo>
                    <a:lnTo>
                      <a:pt x="777" y="594"/>
                    </a:lnTo>
                    <a:lnTo>
                      <a:pt x="772" y="583"/>
                    </a:lnTo>
                    <a:lnTo>
                      <a:pt x="730" y="552"/>
                    </a:lnTo>
                    <a:lnTo>
                      <a:pt x="693" y="520"/>
                    </a:lnTo>
                    <a:lnTo>
                      <a:pt x="662" y="494"/>
                    </a:lnTo>
                    <a:lnTo>
                      <a:pt x="641" y="473"/>
                    </a:lnTo>
                    <a:lnTo>
                      <a:pt x="614" y="452"/>
                    </a:lnTo>
                    <a:lnTo>
                      <a:pt x="588" y="431"/>
                    </a:lnTo>
                    <a:lnTo>
                      <a:pt x="562" y="410"/>
                    </a:lnTo>
                    <a:lnTo>
                      <a:pt x="536" y="389"/>
                    </a:lnTo>
                    <a:lnTo>
                      <a:pt x="499" y="363"/>
                    </a:lnTo>
                    <a:lnTo>
                      <a:pt x="467" y="331"/>
                    </a:lnTo>
                    <a:lnTo>
                      <a:pt x="420" y="295"/>
                    </a:lnTo>
                    <a:lnTo>
                      <a:pt x="368" y="253"/>
                    </a:lnTo>
                    <a:lnTo>
                      <a:pt x="310" y="205"/>
                    </a:lnTo>
                    <a:lnTo>
                      <a:pt x="236" y="147"/>
                    </a:lnTo>
                    <a:lnTo>
                      <a:pt x="152" y="79"/>
                    </a:lnTo>
                    <a:lnTo>
                      <a:pt x="52" y="0"/>
                    </a:lnTo>
                    <a:lnTo>
                      <a:pt x="42" y="11"/>
                    </a:lnTo>
                    <a:lnTo>
                      <a:pt x="37" y="21"/>
                    </a:lnTo>
                    <a:lnTo>
                      <a:pt x="21" y="42"/>
                    </a:lnTo>
                    <a:lnTo>
                      <a:pt x="0" y="74"/>
                    </a:lnTo>
                    <a:lnTo>
                      <a:pt x="37" y="105"/>
                    </a:lnTo>
                    <a:lnTo>
                      <a:pt x="73" y="132"/>
                    </a:lnTo>
                    <a:lnTo>
                      <a:pt x="105" y="158"/>
                    </a:lnTo>
                    <a:lnTo>
                      <a:pt x="131" y="179"/>
                    </a:lnTo>
                    <a:lnTo>
                      <a:pt x="157" y="200"/>
                    </a:lnTo>
                    <a:lnTo>
                      <a:pt x="184" y="221"/>
                    </a:lnTo>
                    <a:lnTo>
                      <a:pt x="210" y="242"/>
                    </a:lnTo>
                    <a:lnTo>
                      <a:pt x="241" y="263"/>
                    </a:lnTo>
                    <a:lnTo>
                      <a:pt x="268" y="289"/>
                    </a:lnTo>
                    <a:lnTo>
                      <a:pt x="305" y="321"/>
                    </a:lnTo>
                    <a:lnTo>
                      <a:pt x="352" y="352"/>
                    </a:lnTo>
                    <a:lnTo>
                      <a:pt x="404" y="400"/>
                    </a:lnTo>
                    <a:lnTo>
                      <a:pt x="462" y="447"/>
                    </a:lnTo>
                    <a:lnTo>
                      <a:pt x="536" y="499"/>
                    </a:lnTo>
                    <a:lnTo>
                      <a:pt x="620" y="573"/>
                    </a:lnTo>
                    <a:lnTo>
                      <a:pt x="714" y="652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0" name="Freeform 74"/>
              <p:cNvSpPr>
                <a:spLocks/>
              </p:cNvSpPr>
              <p:nvPr/>
            </p:nvSpPr>
            <p:spPr bwMode="auto">
              <a:xfrm>
                <a:off x="3241" y="1847"/>
                <a:ext cx="783" cy="641"/>
              </a:xfrm>
              <a:custGeom>
                <a:avLst/>
                <a:gdLst/>
                <a:ahLst/>
                <a:cxnLst>
                  <a:cxn ang="0">
                    <a:pos x="719" y="641"/>
                  </a:cxn>
                  <a:cxn ang="0">
                    <a:pos x="725" y="641"/>
                  </a:cxn>
                  <a:cxn ang="0">
                    <a:pos x="730" y="641"/>
                  </a:cxn>
                  <a:cxn ang="0">
                    <a:pos x="741" y="635"/>
                  </a:cxn>
                  <a:cxn ang="0">
                    <a:pos x="756" y="635"/>
                  </a:cxn>
                  <a:cxn ang="0">
                    <a:pos x="762" y="630"/>
                  </a:cxn>
                  <a:cxn ang="0">
                    <a:pos x="767" y="625"/>
                  </a:cxn>
                  <a:cxn ang="0">
                    <a:pos x="772" y="614"/>
                  </a:cxn>
                  <a:cxn ang="0">
                    <a:pos x="783" y="604"/>
                  </a:cxn>
                  <a:cxn ang="0">
                    <a:pos x="777" y="599"/>
                  </a:cxn>
                  <a:cxn ang="0">
                    <a:pos x="777" y="599"/>
                  </a:cxn>
                  <a:cxn ang="0">
                    <a:pos x="772" y="593"/>
                  </a:cxn>
                  <a:cxn ang="0">
                    <a:pos x="767" y="578"/>
                  </a:cxn>
                  <a:cxn ang="0">
                    <a:pos x="725" y="546"/>
                  </a:cxn>
                  <a:cxn ang="0">
                    <a:pos x="688" y="515"/>
                  </a:cxn>
                  <a:cxn ang="0">
                    <a:pos x="656" y="488"/>
                  </a:cxn>
                  <a:cxn ang="0">
                    <a:pos x="630" y="473"/>
                  </a:cxn>
                  <a:cxn ang="0">
                    <a:pos x="604" y="452"/>
                  </a:cxn>
                  <a:cxn ang="0">
                    <a:pos x="583" y="431"/>
                  </a:cxn>
                  <a:cxn ang="0">
                    <a:pos x="551" y="410"/>
                  </a:cxn>
                  <a:cxn ang="0">
                    <a:pos x="525" y="389"/>
                  </a:cxn>
                  <a:cxn ang="0">
                    <a:pos x="494" y="362"/>
                  </a:cxn>
                  <a:cxn ang="0">
                    <a:pos x="457" y="331"/>
                  </a:cxn>
                  <a:cxn ang="0">
                    <a:pos x="415" y="294"/>
                  </a:cxn>
                  <a:cxn ang="0">
                    <a:pos x="362" y="252"/>
                  </a:cxn>
                  <a:cxn ang="0">
                    <a:pos x="299" y="205"/>
                  </a:cxn>
                  <a:cxn ang="0">
                    <a:pos x="226" y="147"/>
                  </a:cxn>
                  <a:cxn ang="0">
                    <a:pos x="147" y="79"/>
                  </a:cxn>
                  <a:cxn ang="0">
                    <a:pos x="47" y="0"/>
                  </a:cxn>
                  <a:cxn ang="0">
                    <a:pos x="37" y="10"/>
                  </a:cxn>
                  <a:cxn ang="0">
                    <a:pos x="31" y="21"/>
                  </a:cxn>
                  <a:cxn ang="0">
                    <a:pos x="21" y="31"/>
                  </a:cxn>
                  <a:cxn ang="0">
                    <a:pos x="0" y="58"/>
                  </a:cxn>
                  <a:cxn ang="0">
                    <a:pos x="42" y="89"/>
                  </a:cxn>
                  <a:cxn ang="0">
                    <a:pos x="79" y="121"/>
                  </a:cxn>
                  <a:cxn ang="0">
                    <a:pos x="105" y="147"/>
                  </a:cxn>
                  <a:cxn ang="0">
                    <a:pos x="131" y="168"/>
                  </a:cxn>
                  <a:cxn ang="0">
                    <a:pos x="163" y="189"/>
                  </a:cxn>
                  <a:cxn ang="0">
                    <a:pos x="184" y="210"/>
                  </a:cxn>
                  <a:cxn ang="0">
                    <a:pos x="210" y="231"/>
                  </a:cxn>
                  <a:cxn ang="0">
                    <a:pos x="241" y="252"/>
                  </a:cxn>
                  <a:cxn ang="0">
                    <a:pos x="273" y="278"/>
                  </a:cxn>
                  <a:cxn ang="0">
                    <a:pos x="310" y="310"/>
                  </a:cxn>
                  <a:cxn ang="0">
                    <a:pos x="352" y="341"/>
                  </a:cxn>
                  <a:cxn ang="0">
                    <a:pos x="404" y="389"/>
                  </a:cxn>
                  <a:cxn ang="0">
                    <a:pos x="467" y="436"/>
                  </a:cxn>
                  <a:cxn ang="0">
                    <a:pos x="536" y="488"/>
                  </a:cxn>
                  <a:cxn ang="0">
                    <a:pos x="620" y="562"/>
                  </a:cxn>
                  <a:cxn ang="0">
                    <a:pos x="719" y="641"/>
                  </a:cxn>
                </a:cxnLst>
                <a:rect l="0" t="0" r="r" b="b"/>
                <a:pathLst>
                  <a:path w="783" h="641">
                    <a:moveTo>
                      <a:pt x="719" y="641"/>
                    </a:moveTo>
                    <a:lnTo>
                      <a:pt x="725" y="641"/>
                    </a:lnTo>
                    <a:lnTo>
                      <a:pt x="730" y="641"/>
                    </a:lnTo>
                    <a:lnTo>
                      <a:pt x="741" y="635"/>
                    </a:lnTo>
                    <a:lnTo>
                      <a:pt x="756" y="635"/>
                    </a:lnTo>
                    <a:lnTo>
                      <a:pt x="762" y="630"/>
                    </a:lnTo>
                    <a:lnTo>
                      <a:pt x="767" y="625"/>
                    </a:lnTo>
                    <a:lnTo>
                      <a:pt x="772" y="614"/>
                    </a:lnTo>
                    <a:lnTo>
                      <a:pt x="783" y="604"/>
                    </a:lnTo>
                    <a:lnTo>
                      <a:pt x="777" y="599"/>
                    </a:lnTo>
                    <a:lnTo>
                      <a:pt x="777" y="599"/>
                    </a:lnTo>
                    <a:lnTo>
                      <a:pt x="772" y="593"/>
                    </a:lnTo>
                    <a:lnTo>
                      <a:pt x="767" y="578"/>
                    </a:lnTo>
                    <a:lnTo>
                      <a:pt x="725" y="546"/>
                    </a:lnTo>
                    <a:lnTo>
                      <a:pt x="688" y="515"/>
                    </a:lnTo>
                    <a:lnTo>
                      <a:pt x="656" y="488"/>
                    </a:lnTo>
                    <a:lnTo>
                      <a:pt x="630" y="473"/>
                    </a:lnTo>
                    <a:lnTo>
                      <a:pt x="604" y="452"/>
                    </a:lnTo>
                    <a:lnTo>
                      <a:pt x="583" y="431"/>
                    </a:lnTo>
                    <a:lnTo>
                      <a:pt x="551" y="410"/>
                    </a:lnTo>
                    <a:lnTo>
                      <a:pt x="525" y="389"/>
                    </a:lnTo>
                    <a:lnTo>
                      <a:pt x="494" y="362"/>
                    </a:lnTo>
                    <a:lnTo>
                      <a:pt x="457" y="331"/>
                    </a:lnTo>
                    <a:lnTo>
                      <a:pt x="415" y="294"/>
                    </a:lnTo>
                    <a:lnTo>
                      <a:pt x="362" y="252"/>
                    </a:lnTo>
                    <a:lnTo>
                      <a:pt x="299" y="205"/>
                    </a:lnTo>
                    <a:lnTo>
                      <a:pt x="226" y="147"/>
                    </a:lnTo>
                    <a:lnTo>
                      <a:pt x="147" y="79"/>
                    </a:lnTo>
                    <a:lnTo>
                      <a:pt x="47" y="0"/>
                    </a:lnTo>
                    <a:lnTo>
                      <a:pt x="37" y="10"/>
                    </a:lnTo>
                    <a:lnTo>
                      <a:pt x="31" y="21"/>
                    </a:lnTo>
                    <a:lnTo>
                      <a:pt x="21" y="31"/>
                    </a:lnTo>
                    <a:lnTo>
                      <a:pt x="0" y="58"/>
                    </a:lnTo>
                    <a:lnTo>
                      <a:pt x="42" y="89"/>
                    </a:lnTo>
                    <a:lnTo>
                      <a:pt x="79" y="121"/>
                    </a:lnTo>
                    <a:lnTo>
                      <a:pt x="105" y="147"/>
                    </a:lnTo>
                    <a:lnTo>
                      <a:pt x="131" y="168"/>
                    </a:lnTo>
                    <a:lnTo>
                      <a:pt x="163" y="189"/>
                    </a:lnTo>
                    <a:lnTo>
                      <a:pt x="184" y="210"/>
                    </a:lnTo>
                    <a:lnTo>
                      <a:pt x="210" y="231"/>
                    </a:lnTo>
                    <a:lnTo>
                      <a:pt x="241" y="252"/>
                    </a:lnTo>
                    <a:lnTo>
                      <a:pt x="273" y="278"/>
                    </a:lnTo>
                    <a:lnTo>
                      <a:pt x="310" y="310"/>
                    </a:lnTo>
                    <a:lnTo>
                      <a:pt x="352" y="341"/>
                    </a:lnTo>
                    <a:lnTo>
                      <a:pt x="404" y="389"/>
                    </a:lnTo>
                    <a:lnTo>
                      <a:pt x="467" y="436"/>
                    </a:lnTo>
                    <a:lnTo>
                      <a:pt x="536" y="488"/>
                    </a:lnTo>
                    <a:lnTo>
                      <a:pt x="620" y="562"/>
                    </a:lnTo>
                    <a:lnTo>
                      <a:pt x="719" y="641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1" name="Freeform 75"/>
              <p:cNvSpPr>
                <a:spLocks/>
              </p:cNvSpPr>
              <p:nvPr/>
            </p:nvSpPr>
            <p:spPr bwMode="auto">
              <a:xfrm>
                <a:off x="3246" y="1852"/>
                <a:ext cx="767" cy="630"/>
              </a:xfrm>
              <a:custGeom>
                <a:avLst/>
                <a:gdLst/>
                <a:ahLst/>
                <a:cxnLst>
                  <a:cxn ang="0">
                    <a:pos x="720" y="630"/>
                  </a:cxn>
                  <a:cxn ang="0">
                    <a:pos x="757" y="625"/>
                  </a:cxn>
                  <a:cxn ang="0">
                    <a:pos x="767" y="604"/>
                  </a:cxn>
                  <a:cxn ang="0">
                    <a:pos x="751" y="583"/>
                  </a:cxn>
                  <a:cxn ang="0">
                    <a:pos x="32" y="0"/>
                  </a:cxn>
                  <a:cxn ang="0">
                    <a:pos x="0" y="53"/>
                  </a:cxn>
                  <a:cxn ang="0">
                    <a:pos x="720" y="630"/>
                  </a:cxn>
                </a:cxnLst>
                <a:rect l="0" t="0" r="r" b="b"/>
                <a:pathLst>
                  <a:path w="767" h="630">
                    <a:moveTo>
                      <a:pt x="720" y="630"/>
                    </a:moveTo>
                    <a:lnTo>
                      <a:pt x="757" y="625"/>
                    </a:lnTo>
                    <a:lnTo>
                      <a:pt x="767" y="604"/>
                    </a:lnTo>
                    <a:lnTo>
                      <a:pt x="751" y="583"/>
                    </a:lnTo>
                    <a:lnTo>
                      <a:pt x="32" y="0"/>
                    </a:lnTo>
                    <a:lnTo>
                      <a:pt x="0" y="53"/>
                    </a:lnTo>
                    <a:lnTo>
                      <a:pt x="720" y="6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2" name="Freeform 76"/>
              <p:cNvSpPr>
                <a:spLocks/>
              </p:cNvSpPr>
              <p:nvPr/>
            </p:nvSpPr>
            <p:spPr bwMode="auto">
              <a:xfrm>
                <a:off x="3015" y="1836"/>
                <a:ext cx="205" cy="18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58" y="0"/>
                  </a:cxn>
                  <a:cxn ang="0">
                    <a:pos x="42" y="6"/>
                  </a:cxn>
                  <a:cxn ang="0">
                    <a:pos x="26" y="16"/>
                  </a:cxn>
                  <a:cxn ang="0">
                    <a:pos x="16" y="27"/>
                  </a:cxn>
                  <a:cxn ang="0">
                    <a:pos x="11" y="37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0"/>
                  </a:cxn>
                  <a:cxn ang="0">
                    <a:pos x="131" y="189"/>
                  </a:cxn>
                  <a:cxn ang="0">
                    <a:pos x="205" y="100"/>
                  </a:cxn>
                  <a:cxn ang="0">
                    <a:pos x="74" y="0"/>
                  </a:cxn>
                </a:cxnLst>
                <a:rect l="0" t="0" r="r" b="b"/>
                <a:pathLst>
                  <a:path w="205" h="189">
                    <a:moveTo>
                      <a:pt x="74" y="0"/>
                    </a:moveTo>
                    <a:lnTo>
                      <a:pt x="58" y="0"/>
                    </a:lnTo>
                    <a:lnTo>
                      <a:pt x="42" y="6"/>
                    </a:lnTo>
                    <a:lnTo>
                      <a:pt x="26" y="16"/>
                    </a:lnTo>
                    <a:lnTo>
                      <a:pt x="16" y="27"/>
                    </a:lnTo>
                    <a:lnTo>
                      <a:pt x="11" y="37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0"/>
                    </a:lnTo>
                    <a:lnTo>
                      <a:pt x="131" y="189"/>
                    </a:lnTo>
                    <a:lnTo>
                      <a:pt x="205" y="10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3" name="Freeform 77"/>
              <p:cNvSpPr>
                <a:spLocks/>
              </p:cNvSpPr>
              <p:nvPr/>
            </p:nvSpPr>
            <p:spPr bwMode="auto">
              <a:xfrm>
                <a:off x="3236" y="1563"/>
                <a:ext cx="199" cy="195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52" y="6"/>
                  </a:cxn>
                  <a:cxn ang="0">
                    <a:pos x="36" y="11"/>
                  </a:cxn>
                  <a:cxn ang="0">
                    <a:pos x="26" y="21"/>
                  </a:cxn>
                  <a:cxn ang="0">
                    <a:pos x="15" y="32"/>
                  </a:cxn>
                  <a:cxn ang="0">
                    <a:pos x="5" y="42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5"/>
                  </a:cxn>
                  <a:cxn ang="0">
                    <a:pos x="126" y="195"/>
                  </a:cxn>
                  <a:cxn ang="0">
                    <a:pos x="199" y="105"/>
                  </a:cxn>
                  <a:cxn ang="0">
                    <a:pos x="73" y="0"/>
                  </a:cxn>
                </a:cxnLst>
                <a:rect l="0" t="0" r="r" b="b"/>
                <a:pathLst>
                  <a:path w="199" h="195">
                    <a:moveTo>
                      <a:pt x="73" y="0"/>
                    </a:moveTo>
                    <a:lnTo>
                      <a:pt x="52" y="6"/>
                    </a:lnTo>
                    <a:lnTo>
                      <a:pt x="36" y="11"/>
                    </a:lnTo>
                    <a:lnTo>
                      <a:pt x="26" y="21"/>
                    </a:lnTo>
                    <a:lnTo>
                      <a:pt x="15" y="32"/>
                    </a:lnTo>
                    <a:lnTo>
                      <a:pt x="5" y="42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5"/>
                    </a:lnTo>
                    <a:lnTo>
                      <a:pt x="126" y="195"/>
                    </a:lnTo>
                    <a:lnTo>
                      <a:pt x="199" y="10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4" name="Line 78"/>
              <p:cNvSpPr>
                <a:spLocks noChangeShapeType="1"/>
              </p:cNvSpPr>
              <p:nvPr/>
            </p:nvSpPr>
            <p:spPr bwMode="auto">
              <a:xfrm>
                <a:off x="3089" y="1836"/>
                <a:ext cx="131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5" name="Freeform 79"/>
              <p:cNvSpPr>
                <a:spLocks/>
              </p:cNvSpPr>
              <p:nvPr/>
            </p:nvSpPr>
            <p:spPr bwMode="auto">
              <a:xfrm>
                <a:off x="3451" y="1941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7"/>
                  </a:cxn>
                  <a:cxn ang="0">
                    <a:pos x="100" y="116"/>
                  </a:cxn>
                  <a:cxn ang="0">
                    <a:pos x="84" y="116"/>
                  </a:cxn>
                  <a:cxn ang="0">
                    <a:pos x="47" y="158"/>
                  </a:cxn>
                  <a:cxn ang="0">
                    <a:pos x="53" y="174"/>
                  </a:cxn>
                  <a:cxn ang="0">
                    <a:pos x="26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7"/>
                    </a:lnTo>
                    <a:lnTo>
                      <a:pt x="100" y="116"/>
                    </a:lnTo>
                    <a:lnTo>
                      <a:pt x="84" y="116"/>
                    </a:lnTo>
                    <a:lnTo>
                      <a:pt x="47" y="158"/>
                    </a:lnTo>
                    <a:lnTo>
                      <a:pt x="53" y="174"/>
                    </a:lnTo>
                    <a:lnTo>
                      <a:pt x="26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6" name="Freeform 80"/>
              <p:cNvSpPr>
                <a:spLocks/>
              </p:cNvSpPr>
              <p:nvPr/>
            </p:nvSpPr>
            <p:spPr bwMode="auto">
              <a:xfrm>
                <a:off x="3446" y="1941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7" name="Freeform 81"/>
              <p:cNvSpPr>
                <a:spLocks/>
              </p:cNvSpPr>
              <p:nvPr/>
            </p:nvSpPr>
            <p:spPr bwMode="auto">
              <a:xfrm>
                <a:off x="3903" y="2304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5"/>
                  </a:cxn>
                  <a:cxn ang="0">
                    <a:pos x="79" y="115"/>
                  </a:cxn>
                  <a:cxn ang="0">
                    <a:pos x="47" y="157"/>
                  </a:cxn>
                  <a:cxn ang="0">
                    <a:pos x="52" y="178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5"/>
                    </a:lnTo>
                    <a:lnTo>
                      <a:pt x="79" y="115"/>
                    </a:lnTo>
                    <a:lnTo>
                      <a:pt x="47" y="157"/>
                    </a:lnTo>
                    <a:lnTo>
                      <a:pt x="52" y="178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8" name="Freeform 82"/>
              <p:cNvSpPr>
                <a:spLocks/>
              </p:cNvSpPr>
              <p:nvPr/>
            </p:nvSpPr>
            <p:spPr bwMode="auto">
              <a:xfrm>
                <a:off x="3897" y="2304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9" name="Freeform 83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69" y="32"/>
                  </a:cxn>
                  <a:cxn ang="0">
                    <a:pos x="105" y="116"/>
                  </a:cxn>
                  <a:cxn ang="0">
                    <a:pos x="84" y="121"/>
                  </a:cxn>
                  <a:cxn ang="0">
                    <a:pos x="48" y="158"/>
                  </a:cxn>
                  <a:cxn ang="0">
                    <a:pos x="53" y="179"/>
                  </a:cxn>
                  <a:cxn ang="0">
                    <a:pos x="27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69" y="32"/>
                    </a:lnTo>
                    <a:lnTo>
                      <a:pt x="105" y="116"/>
                    </a:lnTo>
                    <a:lnTo>
                      <a:pt x="84" y="121"/>
                    </a:lnTo>
                    <a:lnTo>
                      <a:pt x="48" y="158"/>
                    </a:lnTo>
                    <a:lnTo>
                      <a:pt x="53" y="179"/>
                    </a:lnTo>
                    <a:lnTo>
                      <a:pt x="27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0" name="Freeform 84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1" name="Freeform 85"/>
              <p:cNvSpPr>
                <a:spLocks/>
              </p:cNvSpPr>
              <p:nvPr/>
            </p:nvSpPr>
            <p:spPr bwMode="auto">
              <a:xfrm>
                <a:off x="3808" y="2236"/>
                <a:ext cx="174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74" y="26"/>
                  </a:cxn>
                  <a:cxn ang="0">
                    <a:pos x="105" y="110"/>
                  </a:cxn>
                  <a:cxn ang="0">
                    <a:pos x="84" y="110"/>
                  </a:cxn>
                  <a:cxn ang="0">
                    <a:pos x="53" y="157"/>
                  </a:cxn>
                  <a:cxn ang="0">
                    <a:pos x="58" y="173"/>
                  </a:cxn>
                  <a:cxn ang="0">
                    <a:pos x="32" y="204"/>
                  </a:cxn>
                  <a:cxn ang="0">
                    <a:pos x="0" y="204"/>
                  </a:cxn>
                </a:cxnLst>
                <a:rect l="0" t="0" r="r" b="b"/>
                <a:pathLst>
                  <a:path w="174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74" y="26"/>
                    </a:lnTo>
                    <a:lnTo>
                      <a:pt x="105" y="110"/>
                    </a:lnTo>
                    <a:lnTo>
                      <a:pt x="84" y="110"/>
                    </a:lnTo>
                    <a:lnTo>
                      <a:pt x="53" y="157"/>
                    </a:lnTo>
                    <a:lnTo>
                      <a:pt x="58" y="173"/>
                    </a:lnTo>
                    <a:lnTo>
                      <a:pt x="32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2" name="Freeform 86"/>
              <p:cNvSpPr>
                <a:spLocks/>
              </p:cNvSpPr>
              <p:nvPr/>
            </p:nvSpPr>
            <p:spPr bwMode="auto">
              <a:xfrm>
                <a:off x="3808" y="2236"/>
                <a:ext cx="168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8"/>
                  </a:cxn>
                  <a:cxn ang="0">
                    <a:pos x="0" y="204"/>
                  </a:cxn>
                </a:cxnLst>
                <a:rect l="0" t="0" r="r" b="b"/>
                <a:pathLst>
                  <a:path w="168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3" name="Freeform 87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1"/>
                  </a:cxn>
                  <a:cxn ang="0">
                    <a:pos x="100" y="110"/>
                  </a:cxn>
                  <a:cxn ang="0">
                    <a:pos x="84" y="110"/>
                  </a:cxn>
                  <a:cxn ang="0">
                    <a:pos x="52" y="152"/>
                  </a:cxn>
                  <a:cxn ang="0">
                    <a:pos x="52" y="173"/>
                  </a:cxn>
                  <a:cxn ang="0">
                    <a:pos x="26" y="200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1"/>
                    </a:lnTo>
                    <a:lnTo>
                      <a:pt x="100" y="110"/>
                    </a:lnTo>
                    <a:lnTo>
                      <a:pt x="84" y="110"/>
                    </a:lnTo>
                    <a:lnTo>
                      <a:pt x="52" y="152"/>
                    </a:lnTo>
                    <a:lnTo>
                      <a:pt x="52" y="173"/>
                    </a:lnTo>
                    <a:lnTo>
                      <a:pt x="26" y="20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4" name="Freeform 88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5" name="Freeform 89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73" y="31"/>
                  </a:cxn>
                  <a:cxn ang="0">
                    <a:pos x="105" y="115"/>
                  </a:cxn>
                  <a:cxn ang="0">
                    <a:pos x="84" y="115"/>
                  </a:cxn>
                  <a:cxn ang="0">
                    <a:pos x="52" y="157"/>
                  </a:cxn>
                  <a:cxn ang="0">
                    <a:pos x="58" y="173"/>
                  </a:cxn>
                  <a:cxn ang="0">
                    <a:pos x="31" y="210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73" y="31"/>
                    </a:lnTo>
                    <a:lnTo>
                      <a:pt x="105" y="115"/>
                    </a:lnTo>
                    <a:lnTo>
                      <a:pt x="84" y="115"/>
                    </a:lnTo>
                    <a:lnTo>
                      <a:pt x="52" y="157"/>
                    </a:lnTo>
                    <a:lnTo>
                      <a:pt x="58" y="173"/>
                    </a:lnTo>
                    <a:lnTo>
                      <a:pt x="31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6" name="Freeform 90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42" y="5"/>
                  </a:cxn>
                  <a:cxn ang="0">
                    <a:pos x="0" y="183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42" y="5"/>
                    </a:lnTo>
                    <a:lnTo>
                      <a:pt x="0" y="183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7" name="Freeform 91"/>
              <p:cNvSpPr>
                <a:spLocks/>
              </p:cNvSpPr>
              <p:nvPr/>
            </p:nvSpPr>
            <p:spPr bwMode="auto">
              <a:xfrm>
                <a:off x="3672" y="2125"/>
                <a:ext cx="173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73" y="27"/>
                  </a:cxn>
                  <a:cxn ang="0">
                    <a:pos x="105" y="111"/>
                  </a:cxn>
                  <a:cxn ang="0">
                    <a:pos x="84" y="116"/>
                  </a:cxn>
                  <a:cxn ang="0">
                    <a:pos x="52" y="153"/>
                  </a:cxn>
                  <a:cxn ang="0">
                    <a:pos x="52" y="174"/>
                  </a:cxn>
                  <a:cxn ang="0">
                    <a:pos x="31" y="205"/>
                  </a:cxn>
                  <a:cxn ang="0">
                    <a:pos x="0" y="205"/>
                  </a:cxn>
                </a:cxnLst>
                <a:rect l="0" t="0" r="r" b="b"/>
                <a:pathLst>
                  <a:path w="173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73" y="27"/>
                    </a:lnTo>
                    <a:lnTo>
                      <a:pt x="105" y="111"/>
                    </a:lnTo>
                    <a:lnTo>
                      <a:pt x="84" y="116"/>
                    </a:lnTo>
                    <a:lnTo>
                      <a:pt x="52" y="153"/>
                    </a:lnTo>
                    <a:lnTo>
                      <a:pt x="52" y="174"/>
                    </a:lnTo>
                    <a:lnTo>
                      <a:pt x="31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8" name="Freeform 92"/>
              <p:cNvSpPr>
                <a:spLocks/>
              </p:cNvSpPr>
              <p:nvPr/>
            </p:nvSpPr>
            <p:spPr bwMode="auto">
              <a:xfrm>
                <a:off x="3672" y="212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1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1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9" name="Freeform 93"/>
              <p:cNvSpPr>
                <a:spLocks/>
              </p:cNvSpPr>
              <p:nvPr/>
            </p:nvSpPr>
            <p:spPr bwMode="auto">
              <a:xfrm>
                <a:off x="3630" y="208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2"/>
                  </a:cxn>
                  <a:cxn ang="0">
                    <a:pos x="99" y="121"/>
                  </a:cxn>
                  <a:cxn ang="0">
                    <a:pos x="84" y="121"/>
                  </a:cxn>
                  <a:cxn ang="0">
                    <a:pos x="47" y="163"/>
                  </a:cxn>
                  <a:cxn ang="0">
                    <a:pos x="52" y="179"/>
                  </a:cxn>
                  <a:cxn ang="0">
                    <a:pos x="26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2"/>
                    </a:lnTo>
                    <a:lnTo>
                      <a:pt x="99" y="121"/>
                    </a:lnTo>
                    <a:lnTo>
                      <a:pt x="84" y="121"/>
                    </a:lnTo>
                    <a:lnTo>
                      <a:pt x="47" y="163"/>
                    </a:lnTo>
                    <a:lnTo>
                      <a:pt x="52" y="179"/>
                    </a:lnTo>
                    <a:lnTo>
                      <a:pt x="26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0" name="Freeform 94"/>
              <p:cNvSpPr>
                <a:spLocks/>
              </p:cNvSpPr>
              <p:nvPr/>
            </p:nvSpPr>
            <p:spPr bwMode="auto">
              <a:xfrm>
                <a:off x="3624" y="2083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7" y="6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7" y="6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1" name="Freeform 95"/>
              <p:cNvSpPr>
                <a:spLocks/>
              </p:cNvSpPr>
              <p:nvPr/>
            </p:nvSpPr>
            <p:spPr bwMode="auto">
              <a:xfrm>
                <a:off x="3582" y="205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5" y="110"/>
                  </a:cxn>
                  <a:cxn ang="0">
                    <a:pos x="84" y="115"/>
                  </a:cxn>
                  <a:cxn ang="0">
                    <a:pos x="53" y="157"/>
                  </a:cxn>
                  <a:cxn ang="0">
                    <a:pos x="53" y="173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5" y="110"/>
                    </a:lnTo>
                    <a:lnTo>
                      <a:pt x="84" y="115"/>
                    </a:lnTo>
                    <a:lnTo>
                      <a:pt x="53" y="157"/>
                    </a:lnTo>
                    <a:lnTo>
                      <a:pt x="53" y="173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2" name="Freeform 96"/>
              <p:cNvSpPr>
                <a:spLocks/>
              </p:cNvSpPr>
              <p:nvPr/>
            </p:nvSpPr>
            <p:spPr bwMode="auto">
              <a:xfrm>
                <a:off x="3577" y="2052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3" name="Freeform 97"/>
              <p:cNvSpPr>
                <a:spLocks/>
              </p:cNvSpPr>
              <p:nvPr/>
            </p:nvSpPr>
            <p:spPr bwMode="auto">
              <a:xfrm>
                <a:off x="3540" y="201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0"/>
                  </a:cxn>
                  <a:cxn ang="0">
                    <a:pos x="84" y="116"/>
                  </a:cxn>
                  <a:cxn ang="0">
                    <a:pos x="48" y="158"/>
                  </a:cxn>
                  <a:cxn ang="0">
                    <a:pos x="53" y="168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0"/>
                    </a:lnTo>
                    <a:lnTo>
                      <a:pt x="84" y="116"/>
                    </a:lnTo>
                    <a:lnTo>
                      <a:pt x="48" y="158"/>
                    </a:lnTo>
                    <a:lnTo>
                      <a:pt x="53" y="168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4" name="Freeform 98"/>
              <p:cNvSpPr>
                <a:spLocks/>
              </p:cNvSpPr>
              <p:nvPr/>
            </p:nvSpPr>
            <p:spPr bwMode="auto">
              <a:xfrm>
                <a:off x="3535" y="2015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5" name="Freeform 99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1"/>
                  </a:cxn>
                  <a:cxn ang="0">
                    <a:pos x="105" y="116"/>
                  </a:cxn>
                  <a:cxn ang="0">
                    <a:pos x="79" y="116"/>
                  </a:cxn>
                  <a:cxn ang="0">
                    <a:pos x="47" y="163"/>
                  </a:cxn>
                  <a:cxn ang="0">
                    <a:pos x="53" y="179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1"/>
                    </a:lnTo>
                    <a:lnTo>
                      <a:pt x="105" y="116"/>
                    </a:lnTo>
                    <a:lnTo>
                      <a:pt x="79" y="116"/>
                    </a:lnTo>
                    <a:lnTo>
                      <a:pt x="47" y="163"/>
                    </a:lnTo>
                    <a:lnTo>
                      <a:pt x="53" y="179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6" name="Freeform 100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7" name="Freeform 101"/>
              <p:cNvSpPr>
                <a:spLocks/>
              </p:cNvSpPr>
              <p:nvPr/>
            </p:nvSpPr>
            <p:spPr bwMode="auto">
              <a:xfrm>
                <a:off x="3215" y="1758"/>
                <a:ext cx="215" cy="19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1" y="199"/>
                  </a:cxn>
                  <a:cxn ang="0">
                    <a:pos x="36" y="178"/>
                  </a:cxn>
                  <a:cxn ang="0">
                    <a:pos x="47" y="152"/>
                  </a:cxn>
                  <a:cxn ang="0">
                    <a:pos x="57" y="126"/>
                  </a:cxn>
                  <a:cxn ang="0">
                    <a:pos x="78" y="105"/>
                  </a:cxn>
                  <a:cxn ang="0">
                    <a:pos x="110" y="84"/>
                  </a:cxn>
                  <a:cxn ang="0">
                    <a:pos x="136" y="73"/>
                  </a:cxn>
                  <a:cxn ang="0">
                    <a:pos x="178" y="63"/>
                  </a:cxn>
                  <a:cxn ang="0">
                    <a:pos x="215" y="57"/>
                  </a:cxn>
                  <a:cxn ang="0">
                    <a:pos x="147" y="0"/>
                  </a:cxn>
                  <a:cxn ang="0">
                    <a:pos x="0" y="178"/>
                  </a:cxn>
                </a:cxnLst>
                <a:rect l="0" t="0" r="r" b="b"/>
                <a:pathLst>
                  <a:path w="215" h="199">
                    <a:moveTo>
                      <a:pt x="0" y="178"/>
                    </a:moveTo>
                    <a:lnTo>
                      <a:pt x="31" y="199"/>
                    </a:lnTo>
                    <a:lnTo>
                      <a:pt x="36" y="178"/>
                    </a:lnTo>
                    <a:lnTo>
                      <a:pt x="47" y="152"/>
                    </a:lnTo>
                    <a:lnTo>
                      <a:pt x="57" y="126"/>
                    </a:lnTo>
                    <a:lnTo>
                      <a:pt x="78" y="105"/>
                    </a:lnTo>
                    <a:lnTo>
                      <a:pt x="110" y="84"/>
                    </a:lnTo>
                    <a:lnTo>
                      <a:pt x="136" y="73"/>
                    </a:lnTo>
                    <a:lnTo>
                      <a:pt x="178" y="63"/>
                    </a:lnTo>
                    <a:lnTo>
                      <a:pt x="215" y="57"/>
                    </a:lnTo>
                    <a:lnTo>
                      <a:pt x="147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8" name="Line 102"/>
              <p:cNvSpPr>
                <a:spLocks noChangeShapeType="1"/>
              </p:cNvSpPr>
              <p:nvPr/>
            </p:nvSpPr>
            <p:spPr bwMode="auto">
              <a:xfrm>
                <a:off x="3236" y="1658"/>
                <a:ext cx="126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37479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087" y="1680"/>
              <a:ext cx="2796" cy="136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l-GR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Σήμα ή Κάρτα</a:t>
              </a:r>
            </a:p>
          </p:txBody>
        </p:sp>
        <p:pic>
          <p:nvPicPr>
            <p:cNvPr id="1637480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0" y="2024"/>
              <a:ext cx="491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481" name="Picture 1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" y="2711"/>
              <a:ext cx="77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7482" name="Group 106"/>
            <p:cNvGrpSpPr>
              <a:grpSpLocks/>
            </p:cNvGrpSpPr>
            <p:nvPr/>
          </p:nvGrpSpPr>
          <p:grpSpPr bwMode="auto">
            <a:xfrm rot="5344107">
              <a:off x="4519" y="2563"/>
              <a:ext cx="1027" cy="608"/>
              <a:chOff x="4335" y="2528"/>
              <a:chExt cx="978" cy="652"/>
            </a:xfrm>
          </p:grpSpPr>
          <p:sp>
            <p:nvSpPr>
              <p:cNvPr id="1637483" name="Freeform 107"/>
              <p:cNvSpPr>
                <a:spLocks/>
              </p:cNvSpPr>
              <p:nvPr/>
            </p:nvSpPr>
            <p:spPr bwMode="auto">
              <a:xfrm>
                <a:off x="4976" y="2532"/>
                <a:ext cx="337" cy="232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247" y="0"/>
                  </a:cxn>
                  <a:cxn ang="0">
                    <a:pos x="29" y="93"/>
                  </a:cxn>
                  <a:cxn ang="0">
                    <a:pos x="0" y="129"/>
                  </a:cxn>
                  <a:cxn ang="0">
                    <a:pos x="47" y="232"/>
                  </a:cxn>
                  <a:cxn ang="0">
                    <a:pos x="90" y="229"/>
                  </a:cxn>
                  <a:cxn ang="0">
                    <a:pos x="305" y="132"/>
                  </a:cxn>
                  <a:cxn ang="0">
                    <a:pos x="337" y="103"/>
                  </a:cxn>
                  <a:cxn ang="0">
                    <a:pos x="290" y="0"/>
                  </a:cxn>
                </a:cxnLst>
                <a:rect l="0" t="0" r="r" b="b"/>
                <a:pathLst>
                  <a:path w="337" h="232">
                    <a:moveTo>
                      <a:pt x="290" y="0"/>
                    </a:moveTo>
                    <a:lnTo>
                      <a:pt x="247" y="0"/>
                    </a:lnTo>
                    <a:lnTo>
                      <a:pt x="29" y="93"/>
                    </a:lnTo>
                    <a:lnTo>
                      <a:pt x="0" y="129"/>
                    </a:lnTo>
                    <a:lnTo>
                      <a:pt x="47" y="232"/>
                    </a:lnTo>
                    <a:lnTo>
                      <a:pt x="90" y="229"/>
                    </a:lnTo>
                    <a:lnTo>
                      <a:pt x="305" y="132"/>
                    </a:lnTo>
                    <a:lnTo>
                      <a:pt x="337" y="103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4" name="Freeform 108"/>
              <p:cNvSpPr>
                <a:spLocks/>
              </p:cNvSpPr>
              <p:nvPr/>
            </p:nvSpPr>
            <p:spPr bwMode="auto">
              <a:xfrm>
                <a:off x="4998" y="2585"/>
                <a:ext cx="315" cy="179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0" y="126"/>
                  </a:cxn>
                  <a:cxn ang="0">
                    <a:pos x="25" y="179"/>
                  </a:cxn>
                  <a:cxn ang="0">
                    <a:pos x="68" y="176"/>
                  </a:cxn>
                  <a:cxn ang="0">
                    <a:pos x="283" y="79"/>
                  </a:cxn>
                  <a:cxn ang="0">
                    <a:pos x="315" y="50"/>
                  </a:cxn>
                  <a:cxn ang="0">
                    <a:pos x="290" y="0"/>
                  </a:cxn>
                </a:cxnLst>
                <a:rect l="0" t="0" r="r" b="b"/>
                <a:pathLst>
                  <a:path w="315" h="179">
                    <a:moveTo>
                      <a:pt x="290" y="0"/>
                    </a:moveTo>
                    <a:lnTo>
                      <a:pt x="0" y="126"/>
                    </a:lnTo>
                    <a:lnTo>
                      <a:pt x="25" y="179"/>
                    </a:lnTo>
                    <a:lnTo>
                      <a:pt x="68" y="176"/>
                    </a:lnTo>
                    <a:lnTo>
                      <a:pt x="283" y="79"/>
                    </a:lnTo>
                    <a:lnTo>
                      <a:pt x="315" y="5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5" name="Freeform 109"/>
              <p:cNvSpPr>
                <a:spLocks/>
              </p:cNvSpPr>
              <p:nvPr/>
            </p:nvSpPr>
            <p:spPr bwMode="auto">
              <a:xfrm>
                <a:off x="5051" y="2564"/>
                <a:ext cx="190" cy="16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" y="57"/>
                  </a:cxn>
                  <a:cxn ang="0">
                    <a:pos x="15" y="50"/>
                  </a:cxn>
                  <a:cxn ang="0">
                    <a:pos x="22" y="43"/>
                  </a:cxn>
                  <a:cxn ang="0">
                    <a:pos x="29" y="36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54" y="18"/>
                  </a:cxn>
                  <a:cxn ang="0">
                    <a:pos x="65" y="14"/>
                  </a:cxn>
                  <a:cxn ang="0">
                    <a:pos x="76" y="11"/>
                  </a:cxn>
                  <a:cxn ang="0">
                    <a:pos x="83" y="7"/>
                  </a:cxn>
                  <a:cxn ang="0">
                    <a:pos x="90" y="3"/>
                  </a:cxn>
                  <a:cxn ang="0">
                    <a:pos x="101" y="3"/>
                  </a:cxn>
                  <a:cxn ang="0">
                    <a:pos x="112" y="0"/>
                  </a:cxn>
                  <a:cxn ang="0">
                    <a:pos x="122" y="0"/>
                  </a:cxn>
                  <a:cxn ang="0">
                    <a:pos x="133" y="0"/>
                  </a:cxn>
                  <a:cxn ang="0">
                    <a:pos x="144" y="0"/>
                  </a:cxn>
                  <a:cxn ang="0">
                    <a:pos x="190" y="104"/>
                  </a:cxn>
                  <a:cxn ang="0">
                    <a:pos x="183" y="111"/>
                  </a:cxn>
                  <a:cxn ang="0">
                    <a:pos x="176" y="114"/>
                  </a:cxn>
                  <a:cxn ang="0">
                    <a:pos x="165" y="122"/>
                  </a:cxn>
                  <a:cxn ang="0">
                    <a:pos x="158" y="129"/>
                  </a:cxn>
                  <a:cxn ang="0">
                    <a:pos x="147" y="132"/>
                  </a:cxn>
                  <a:cxn ang="0">
                    <a:pos x="140" y="140"/>
                  </a:cxn>
                  <a:cxn ang="0">
                    <a:pos x="133" y="143"/>
                  </a:cxn>
                  <a:cxn ang="0">
                    <a:pos x="122" y="147"/>
                  </a:cxn>
                  <a:cxn ang="0">
                    <a:pos x="112" y="150"/>
                  </a:cxn>
                  <a:cxn ang="0">
                    <a:pos x="101" y="154"/>
                  </a:cxn>
                  <a:cxn ang="0">
                    <a:pos x="94" y="157"/>
                  </a:cxn>
                  <a:cxn ang="0">
                    <a:pos x="83" y="161"/>
                  </a:cxn>
                  <a:cxn ang="0">
                    <a:pos x="72" y="165"/>
                  </a:cxn>
                  <a:cxn ang="0">
                    <a:pos x="61" y="165"/>
                  </a:cxn>
                  <a:cxn ang="0">
                    <a:pos x="51" y="168"/>
                  </a:cxn>
                  <a:cxn ang="0">
                    <a:pos x="43" y="168"/>
                  </a:cxn>
                  <a:cxn ang="0">
                    <a:pos x="0" y="64"/>
                  </a:cxn>
                </a:cxnLst>
                <a:rect l="0" t="0" r="r" b="b"/>
                <a:pathLst>
                  <a:path w="190" h="168">
                    <a:moveTo>
                      <a:pt x="0" y="64"/>
                    </a:moveTo>
                    <a:lnTo>
                      <a:pt x="4" y="57"/>
                    </a:lnTo>
                    <a:lnTo>
                      <a:pt x="15" y="50"/>
                    </a:lnTo>
                    <a:lnTo>
                      <a:pt x="22" y="43"/>
                    </a:lnTo>
                    <a:lnTo>
                      <a:pt x="29" y="36"/>
                    </a:lnTo>
                    <a:lnTo>
                      <a:pt x="36" y="28"/>
                    </a:lnTo>
                    <a:lnTo>
                      <a:pt x="43" y="25"/>
                    </a:lnTo>
                    <a:lnTo>
                      <a:pt x="54" y="18"/>
                    </a:lnTo>
                    <a:lnTo>
                      <a:pt x="65" y="14"/>
                    </a:lnTo>
                    <a:lnTo>
                      <a:pt x="76" y="11"/>
                    </a:lnTo>
                    <a:lnTo>
                      <a:pt x="83" y="7"/>
                    </a:lnTo>
                    <a:lnTo>
                      <a:pt x="90" y="3"/>
                    </a:lnTo>
                    <a:lnTo>
                      <a:pt x="101" y="3"/>
                    </a:lnTo>
                    <a:lnTo>
                      <a:pt x="112" y="0"/>
                    </a:lnTo>
                    <a:lnTo>
                      <a:pt x="122" y="0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90" y="104"/>
                    </a:lnTo>
                    <a:lnTo>
                      <a:pt x="183" y="111"/>
                    </a:lnTo>
                    <a:lnTo>
                      <a:pt x="176" y="114"/>
                    </a:lnTo>
                    <a:lnTo>
                      <a:pt x="165" y="122"/>
                    </a:lnTo>
                    <a:lnTo>
                      <a:pt x="158" y="129"/>
                    </a:lnTo>
                    <a:lnTo>
                      <a:pt x="147" y="132"/>
                    </a:lnTo>
                    <a:lnTo>
                      <a:pt x="140" y="140"/>
                    </a:lnTo>
                    <a:lnTo>
                      <a:pt x="133" y="143"/>
                    </a:lnTo>
                    <a:lnTo>
                      <a:pt x="122" y="147"/>
                    </a:lnTo>
                    <a:lnTo>
                      <a:pt x="112" y="150"/>
                    </a:lnTo>
                    <a:lnTo>
                      <a:pt x="101" y="154"/>
                    </a:lnTo>
                    <a:lnTo>
                      <a:pt x="94" y="157"/>
                    </a:lnTo>
                    <a:lnTo>
                      <a:pt x="83" y="161"/>
                    </a:lnTo>
                    <a:lnTo>
                      <a:pt x="72" y="165"/>
                    </a:lnTo>
                    <a:lnTo>
                      <a:pt x="61" y="165"/>
                    </a:lnTo>
                    <a:lnTo>
                      <a:pt x="51" y="168"/>
                    </a:lnTo>
                    <a:lnTo>
                      <a:pt x="43" y="16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6" name="Freeform 110"/>
              <p:cNvSpPr>
                <a:spLocks/>
              </p:cNvSpPr>
              <p:nvPr/>
            </p:nvSpPr>
            <p:spPr bwMode="auto">
              <a:xfrm>
                <a:off x="5195" y="2528"/>
                <a:ext cx="114" cy="143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57" y="4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5" y="4"/>
                  </a:cxn>
                  <a:cxn ang="0">
                    <a:pos x="18" y="11"/>
                  </a:cxn>
                  <a:cxn ang="0">
                    <a:pos x="11" y="14"/>
                  </a:cxn>
                  <a:cxn ang="0">
                    <a:pos x="3" y="25"/>
                  </a:cxn>
                  <a:cxn ang="0">
                    <a:pos x="0" y="36"/>
                  </a:cxn>
                  <a:cxn ang="0">
                    <a:pos x="43" y="140"/>
                  </a:cxn>
                  <a:cxn ang="0">
                    <a:pos x="54" y="143"/>
                  </a:cxn>
                  <a:cxn ang="0">
                    <a:pos x="64" y="143"/>
                  </a:cxn>
                  <a:cxn ang="0">
                    <a:pos x="75" y="140"/>
                  </a:cxn>
                  <a:cxn ang="0">
                    <a:pos x="86" y="136"/>
                  </a:cxn>
                  <a:cxn ang="0">
                    <a:pos x="97" y="133"/>
                  </a:cxn>
                  <a:cxn ang="0">
                    <a:pos x="104" y="125"/>
                  </a:cxn>
                  <a:cxn ang="0">
                    <a:pos x="111" y="118"/>
                  </a:cxn>
                  <a:cxn ang="0">
                    <a:pos x="114" y="107"/>
                  </a:cxn>
                  <a:cxn ang="0">
                    <a:pos x="71" y="7"/>
                  </a:cxn>
                </a:cxnLst>
                <a:rect l="0" t="0" r="r" b="b"/>
                <a:pathLst>
                  <a:path w="114" h="143">
                    <a:moveTo>
                      <a:pt x="71" y="7"/>
                    </a:moveTo>
                    <a:lnTo>
                      <a:pt x="57" y="4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5" y="4"/>
                    </a:lnTo>
                    <a:lnTo>
                      <a:pt x="18" y="11"/>
                    </a:lnTo>
                    <a:lnTo>
                      <a:pt x="11" y="14"/>
                    </a:lnTo>
                    <a:lnTo>
                      <a:pt x="3" y="25"/>
                    </a:lnTo>
                    <a:lnTo>
                      <a:pt x="0" y="36"/>
                    </a:lnTo>
                    <a:lnTo>
                      <a:pt x="43" y="140"/>
                    </a:lnTo>
                    <a:lnTo>
                      <a:pt x="54" y="143"/>
                    </a:lnTo>
                    <a:lnTo>
                      <a:pt x="64" y="143"/>
                    </a:lnTo>
                    <a:lnTo>
                      <a:pt x="75" y="140"/>
                    </a:lnTo>
                    <a:lnTo>
                      <a:pt x="86" y="136"/>
                    </a:lnTo>
                    <a:lnTo>
                      <a:pt x="97" y="133"/>
                    </a:lnTo>
                    <a:lnTo>
                      <a:pt x="104" y="125"/>
                    </a:lnTo>
                    <a:lnTo>
                      <a:pt x="111" y="118"/>
                    </a:lnTo>
                    <a:lnTo>
                      <a:pt x="114" y="107"/>
                    </a:lnTo>
                    <a:lnTo>
                      <a:pt x="71" y="7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7" name="Freeform 111"/>
              <p:cNvSpPr>
                <a:spLocks/>
              </p:cNvSpPr>
              <p:nvPr/>
            </p:nvSpPr>
            <p:spPr bwMode="auto">
              <a:xfrm>
                <a:off x="4980" y="2625"/>
                <a:ext cx="114" cy="139"/>
              </a:xfrm>
              <a:custGeom>
                <a:avLst/>
                <a:gdLst/>
                <a:ahLst/>
                <a:cxnLst>
                  <a:cxn ang="0">
                    <a:pos x="71" y="3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3" y="21"/>
                  </a:cxn>
                  <a:cxn ang="0">
                    <a:pos x="0" y="36"/>
                  </a:cxn>
                  <a:cxn ang="0">
                    <a:pos x="43" y="139"/>
                  </a:cxn>
                  <a:cxn ang="0">
                    <a:pos x="54" y="139"/>
                  </a:cxn>
                  <a:cxn ang="0">
                    <a:pos x="64" y="139"/>
                  </a:cxn>
                  <a:cxn ang="0">
                    <a:pos x="75" y="139"/>
                  </a:cxn>
                  <a:cxn ang="0">
                    <a:pos x="86" y="136"/>
                  </a:cxn>
                  <a:cxn ang="0">
                    <a:pos x="97" y="129"/>
                  </a:cxn>
                  <a:cxn ang="0">
                    <a:pos x="104" y="125"/>
                  </a:cxn>
                  <a:cxn ang="0">
                    <a:pos x="111" y="114"/>
                  </a:cxn>
                  <a:cxn ang="0">
                    <a:pos x="114" y="107"/>
                  </a:cxn>
                  <a:cxn ang="0">
                    <a:pos x="71" y="3"/>
                  </a:cxn>
                </a:cxnLst>
                <a:rect l="0" t="0" r="r" b="b"/>
                <a:pathLst>
                  <a:path w="114" h="139">
                    <a:moveTo>
                      <a:pt x="71" y="3"/>
                    </a:move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7"/>
                    </a:lnTo>
                    <a:lnTo>
                      <a:pt x="11" y="10"/>
                    </a:lnTo>
                    <a:lnTo>
                      <a:pt x="3" y="21"/>
                    </a:lnTo>
                    <a:lnTo>
                      <a:pt x="0" y="36"/>
                    </a:lnTo>
                    <a:lnTo>
                      <a:pt x="43" y="139"/>
                    </a:lnTo>
                    <a:lnTo>
                      <a:pt x="54" y="139"/>
                    </a:lnTo>
                    <a:lnTo>
                      <a:pt x="64" y="139"/>
                    </a:lnTo>
                    <a:lnTo>
                      <a:pt x="75" y="139"/>
                    </a:lnTo>
                    <a:lnTo>
                      <a:pt x="86" y="136"/>
                    </a:lnTo>
                    <a:lnTo>
                      <a:pt x="97" y="129"/>
                    </a:lnTo>
                    <a:lnTo>
                      <a:pt x="104" y="125"/>
                    </a:lnTo>
                    <a:lnTo>
                      <a:pt x="111" y="114"/>
                    </a:lnTo>
                    <a:lnTo>
                      <a:pt x="114" y="107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8" name="Line 112"/>
              <p:cNvSpPr>
                <a:spLocks noChangeShapeType="1"/>
              </p:cNvSpPr>
              <p:nvPr/>
            </p:nvSpPr>
            <p:spPr bwMode="auto">
              <a:xfrm>
                <a:off x="5051" y="2628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9" name="Line 113"/>
              <p:cNvSpPr>
                <a:spLocks noChangeShapeType="1"/>
              </p:cNvSpPr>
              <p:nvPr/>
            </p:nvSpPr>
            <p:spPr bwMode="auto">
              <a:xfrm>
                <a:off x="5195" y="2564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0" name="Freeform 114"/>
              <p:cNvSpPr>
                <a:spLocks/>
              </p:cNvSpPr>
              <p:nvPr/>
            </p:nvSpPr>
            <p:spPr bwMode="auto">
              <a:xfrm>
                <a:off x="4335" y="2532"/>
                <a:ext cx="287" cy="315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161" y="17"/>
                  </a:cxn>
                  <a:cxn ang="0">
                    <a:pos x="11" y="204"/>
                  </a:cxn>
                  <a:cxn ang="0">
                    <a:pos x="0" y="247"/>
                  </a:cxn>
                  <a:cxn ang="0">
                    <a:pos x="90" y="315"/>
                  </a:cxn>
                  <a:cxn ang="0">
                    <a:pos x="287" y="71"/>
                  </a:cxn>
                  <a:cxn ang="0">
                    <a:pos x="201" y="0"/>
                  </a:cxn>
                </a:cxnLst>
                <a:rect l="0" t="0" r="r" b="b"/>
                <a:pathLst>
                  <a:path w="287" h="315">
                    <a:moveTo>
                      <a:pt x="201" y="0"/>
                    </a:moveTo>
                    <a:lnTo>
                      <a:pt x="161" y="17"/>
                    </a:lnTo>
                    <a:lnTo>
                      <a:pt x="11" y="204"/>
                    </a:lnTo>
                    <a:lnTo>
                      <a:pt x="0" y="247"/>
                    </a:lnTo>
                    <a:lnTo>
                      <a:pt x="90" y="315"/>
                    </a:lnTo>
                    <a:lnTo>
                      <a:pt x="287" y="7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1" name="Freeform 115"/>
              <p:cNvSpPr>
                <a:spLocks/>
              </p:cNvSpPr>
              <p:nvPr/>
            </p:nvSpPr>
            <p:spPr bwMode="auto">
              <a:xfrm>
                <a:off x="4385" y="2592"/>
                <a:ext cx="186" cy="194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7" y="104"/>
                  </a:cxn>
                  <a:cxn ang="0">
                    <a:pos x="14" y="86"/>
                  </a:cxn>
                  <a:cxn ang="0">
                    <a:pos x="25" y="69"/>
                  </a:cxn>
                  <a:cxn ang="0">
                    <a:pos x="36" y="51"/>
                  </a:cxn>
                  <a:cxn ang="0">
                    <a:pos x="43" y="43"/>
                  </a:cxn>
                  <a:cxn ang="0">
                    <a:pos x="50" y="36"/>
                  </a:cxn>
                  <a:cxn ang="0">
                    <a:pos x="57" y="29"/>
                  </a:cxn>
                  <a:cxn ang="0">
                    <a:pos x="65" y="22"/>
                  </a:cxn>
                  <a:cxn ang="0">
                    <a:pos x="72" y="18"/>
                  </a:cxn>
                  <a:cxn ang="0">
                    <a:pos x="79" y="11"/>
                  </a:cxn>
                  <a:cxn ang="0">
                    <a:pos x="90" y="8"/>
                  </a:cxn>
                  <a:cxn ang="0">
                    <a:pos x="100" y="0"/>
                  </a:cxn>
                  <a:cxn ang="0">
                    <a:pos x="186" y="72"/>
                  </a:cxn>
                  <a:cxn ang="0">
                    <a:pos x="90" y="194"/>
                  </a:cxn>
                  <a:cxn ang="0">
                    <a:pos x="0" y="126"/>
                  </a:cxn>
                </a:cxnLst>
                <a:rect l="0" t="0" r="r" b="b"/>
                <a:pathLst>
                  <a:path w="186" h="194">
                    <a:moveTo>
                      <a:pt x="0" y="126"/>
                    </a:moveTo>
                    <a:lnTo>
                      <a:pt x="7" y="104"/>
                    </a:lnTo>
                    <a:lnTo>
                      <a:pt x="14" y="86"/>
                    </a:lnTo>
                    <a:lnTo>
                      <a:pt x="25" y="69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50" y="36"/>
                    </a:lnTo>
                    <a:lnTo>
                      <a:pt x="57" y="29"/>
                    </a:lnTo>
                    <a:lnTo>
                      <a:pt x="65" y="22"/>
                    </a:lnTo>
                    <a:lnTo>
                      <a:pt x="72" y="18"/>
                    </a:lnTo>
                    <a:lnTo>
                      <a:pt x="79" y="11"/>
                    </a:lnTo>
                    <a:lnTo>
                      <a:pt x="90" y="8"/>
                    </a:lnTo>
                    <a:lnTo>
                      <a:pt x="100" y="0"/>
                    </a:lnTo>
                    <a:lnTo>
                      <a:pt x="186" y="72"/>
                    </a:lnTo>
                    <a:lnTo>
                      <a:pt x="90" y="194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2" name="Freeform 116"/>
              <p:cNvSpPr>
                <a:spLocks/>
              </p:cNvSpPr>
              <p:nvPr/>
            </p:nvSpPr>
            <p:spPr bwMode="auto">
              <a:xfrm>
                <a:off x="4471" y="2664"/>
                <a:ext cx="591" cy="516"/>
              </a:xfrm>
              <a:custGeom>
                <a:avLst/>
                <a:gdLst/>
                <a:ahLst/>
                <a:cxnLst>
                  <a:cxn ang="0">
                    <a:pos x="491" y="516"/>
                  </a:cxn>
                  <a:cxn ang="0">
                    <a:pos x="516" y="512"/>
                  </a:cxn>
                  <a:cxn ang="0">
                    <a:pos x="591" y="423"/>
                  </a:cxn>
                  <a:cxn ang="0">
                    <a:pos x="591" y="394"/>
                  </a:cxn>
                  <a:cxn ang="0">
                    <a:pos x="100" y="0"/>
                  </a:cxn>
                  <a:cxn ang="0">
                    <a:pos x="0" y="122"/>
                  </a:cxn>
                  <a:cxn ang="0">
                    <a:pos x="491" y="516"/>
                  </a:cxn>
                </a:cxnLst>
                <a:rect l="0" t="0" r="r" b="b"/>
                <a:pathLst>
                  <a:path w="591" h="516">
                    <a:moveTo>
                      <a:pt x="491" y="516"/>
                    </a:moveTo>
                    <a:lnTo>
                      <a:pt x="516" y="512"/>
                    </a:lnTo>
                    <a:lnTo>
                      <a:pt x="591" y="423"/>
                    </a:lnTo>
                    <a:lnTo>
                      <a:pt x="591" y="394"/>
                    </a:lnTo>
                    <a:lnTo>
                      <a:pt x="100" y="0"/>
                    </a:lnTo>
                    <a:lnTo>
                      <a:pt x="0" y="122"/>
                    </a:lnTo>
                    <a:lnTo>
                      <a:pt x="491" y="51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3" name="Freeform 117"/>
              <p:cNvSpPr>
                <a:spLocks/>
              </p:cNvSpPr>
              <p:nvPr/>
            </p:nvSpPr>
            <p:spPr bwMode="auto">
              <a:xfrm>
                <a:off x="4475" y="2671"/>
                <a:ext cx="584" cy="509"/>
              </a:xfrm>
              <a:custGeom>
                <a:avLst/>
                <a:gdLst/>
                <a:ahLst/>
                <a:cxnLst>
                  <a:cxn ang="0">
                    <a:pos x="487" y="509"/>
                  </a:cxn>
                  <a:cxn ang="0">
                    <a:pos x="494" y="509"/>
                  </a:cxn>
                  <a:cxn ang="0">
                    <a:pos x="498" y="509"/>
                  </a:cxn>
                  <a:cxn ang="0">
                    <a:pos x="505" y="505"/>
                  </a:cxn>
                  <a:cxn ang="0">
                    <a:pos x="516" y="505"/>
                  </a:cxn>
                  <a:cxn ang="0">
                    <a:pos x="523" y="495"/>
                  </a:cxn>
                  <a:cxn ang="0">
                    <a:pos x="530" y="491"/>
                  </a:cxn>
                  <a:cxn ang="0">
                    <a:pos x="533" y="484"/>
                  </a:cxn>
                  <a:cxn ang="0">
                    <a:pos x="541" y="477"/>
                  </a:cxn>
                  <a:cxn ang="0">
                    <a:pos x="544" y="470"/>
                  </a:cxn>
                  <a:cxn ang="0">
                    <a:pos x="555" y="459"/>
                  </a:cxn>
                  <a:cxn ang="0">
                    <a:pos x="566" y="441"/>
                  </a:cxn>
                  <a:cxn ang="0">
                    <a:pos x="584" y="419"/>
                  </a:cxn>
                  <a:cxn ang="0">
                    <a:pos x="584" y="416"/>
                  </a:cxn>
                  <a:cxn ang="0">
                    <a:pos x="584" y="412"/>
                  </a:cxn>
                  <a:cxn ang="0">
                    <a:pos x="584" y="405"/>
                  </a:cxn>
                  <a:cxn ang="0">
                    <a:pos x="580" y="391"/>
                  </a:cxn>
                  <a:cxn ang="0">
                    <a:pos x="551" y="369"/>
                  </a:cxn>
                  <a:cxn ang="0">
                    <a:pos x="530" y="351"/>
                  </a:cxn>
                  <a:cxn ang="0">
                    <a:pos x="508" y="333"/>
                  </a:cxn>
                  <a:cxn ang="0">
                    <a:pos x="491" y="319"/>
                  </a:cxn>
                  <a:cxn ang="0">
                    <a:pos x="473" y="305"/>
                  </a:cxn>
                  <a:cxn ang="0">
                    <a:pos x="455" y="290"/>
                  </a:cxn>
                  <a:cxn ang="0">
                    <a:pos x="437" y="276"/>
                  </a:cxn>
                  <a:cxn ang="0">
                    <a:pos x="419" y="262"/>
                  </a:cxn>
                  <a:cxn ang="0">
                    <a:pos x="394" y="244"/>
                  </a:cxn>
                  <a:cxn ang="0">
                    <a:pos x="369" y="222"/>
                  </a:cxn>
                  <a:cxn ang="0">
                    <a:pos x="340" y="201"/>
                  </a:cxn>
                  <a:cxn ang="0">
                    <a:pos x="304" y="172"/>
                  </a:cxn>
                  <a:cxn ang="0">
                    <a:pos x="261" y="136"/>
                  </a:cxn>
                  <a:cxn ang="0">
                    <a:pos x="215" y="101"/>
                  </a:cxn>
                  <a:cxn ang="0">
                    <a:pos x="157" y="50"/>
                  </a:cxn>
                  <a:cxn ang="0">
                    <a:pos x="89" y="0"/>
                  </a:cxn>
                  <a:cxn ang="0">
                    <a:pos x="79" y="11"/>
                  </a:cxn>
                  <a:cxn ang="0">
                    <a:pos x="71" y="18"/>
                  </a:cxn>
                  <a:cxn ang="0">
                    <a:pos x="68" y="25"/>
                  </a:cxn>
                  <a:cxn ang="0">
                    <a:pos x="61" y="36"/>
                  </a:cxn>
                  <a:cxn ang="0">
                    <a:pos x="50" y="47"/>
                  </a:cxn>
                  <a:cxn ang="0">
                    <a:pos x="39" y="61"/>
                  </a:cxn>
                  <a:cxn ang="0">
                    <a:pos x="21" y="83"/>
                  </a:cxn>
                  <a:cxn ang="0">
                    <a:pos x="0" y="111"/>
                  </a:cxn>
                  <a:cxn ang="0">
                    <a:pos x="28" y="136"/>
                  </a:cxn>
                  <a:cxn ang="0">
                    <a:pos x="50" y="154"/>
                  </a:cxn>
                  <a:cxn ang="0">
                    <a:pos x="71" y="172"/>
                  </a:cxn>
                  <a:cxn ang="0">
                    <a:pos x="89" y="187"/>
                  </a:cxn>
                  <a:cxn ang="0">
                    <a:pos x="107" y="201"/>
                  </a:cxn>
                  <a:cxn ang="0">
                    <a:pos x="125" y="215"/>
                  </a:cxn>
                  <a:cxn ang="0">
                    <a:pos x="143" y="226"/>
                  </a:cxn>
                  <a:cxn ang="0">
                    <a:pos x="161" y="244"/>
                  </a:cxn>
                  <a:cxn ang="0">
                    <a:pos x="186" y="262"/>
                  </a:cxn>
                  <a:cxn ang="0">
                    <a:pos x="211" y="283"/>
                  </a:cxn>
                  <a:cxn ang="0">
                    <a:pos x="240" y="308"/>
                  </a:cxn>
                  <a:cxn ang="0">
                    <a:pos x="276" y="337"/>
                  </a:cxn>
                  <a:cxn ang="0">
                    <a:pos x="315" y="369"/>
                  </a:cxn>
                  <a:cxn ang="0">
                    <a:pos x="365" y="409"/>
                  </a:cxn>
                  <a:cxn ang="0">
                    <a:pos x="422" y="455"/>
                  </a:cxn>
                  <a:cxn ang="0">
                    <a:pos x="487" y="509"/>
                  </a:cxn>
                </a:cxnLst>
                <a:rect l="0" t="0" r="r" b="b"/>
                <a:pathLst>
                  <a:path w="584" h="509">
                    <a:moveTo>
                      <a:pt x="487" y="509"/>
                    </a:moveTo>
                    <a:lnTo>
                      <a:pt x="494" y="509"/>
                    </a:lnTo>
                    <a:lnTo>
                      <a:pt x="498" y="509"/>
                    </a:lnTo>
                    <a:lnTo>
                      <a:pt x="505" y="505"/>
                    </a:lnTo>
                    <a:lnTo>
                      <a:pt x="516" y="505"/>
                    </a:lnTo>
                    <a:lnTo>
                      <a:pt x="523" y="495"/>
                    </a:lnTo>
                    <a:lnTo>
                      <a:pt x="530" y="491"/>
                    </a:lnTo>
                    <a:lnTo>
                      <a:pt x="533" y="484"/>
                    </a:lnTo>
                    <a:lnTo>
                      <a:pt x="541" y="477"/>
                    </a:lnTo>
                    <a:lnTo>
                      <a:pt x="544" y="470"/>
                    </a:lnTo>
                    <a:lnTo>
                      <a:pt x="555" y="459"/>
                    </a:lnTo>
                    <a:lnTo>
                      <a:pt x="566" y="441"/>
                    </a:lnTo>
                    <a:lnTo>
                      <a:pt x="584" y="419"/>
                    </a:lnTo>
                    <a:lnTo>
                      <a:pt x="584" y="416"/>
                    </a:lnTo>
                    <a:lnTo>
                      <a:pt x="584" y="412"/>
                    </a:lnTo>
                    <a:lnTo>
                      <a:pt x="584" y="405"/>
                    </a:lnTo>
                    <a:lnTo>
                      <a:pt x="580" y="391"/>
                    </a:lnTo>
                    <a:lnTo>
                      <a:pt x="551" y="369"/>
                    </a:lnTo>
                    <a:lnTo>
                      <a:pt x="530" y="351"/>
                    </a:lnTo>
                    <a:lnTo>
                      <a:pt x="508" y="333"/>
                    </a:lnTo>
                    <a:lnTo>
                      <a:pt x="491" y="319"/>
                    </a:lnTo>
                    <a:lnTo>
                      <a:pt x="473" y="305"/>
                    </a:lnTo>
                    <a:lnTo>
                      <a:pt x="455" y="290"/>
                    </a:lnTo>
                    <a:lnTo>
                      <a:pt x="437" y="276"/>
                    </a:lnTo>
                    <a:lnTo>
                      <a:pt x="419" y="262"/>
                    </a:lnTo>
                    <a:lnTo>
                      <a:pt x="394" y="244"/>
                    </a:lnTo>
                    <a:lnTo>
                      <a:pt x="369" y="222"/>
                    </a:lnTo>
                    <a:lnTo>
                      <a:pt x="340" y="201"/>
                    </a:lnTo>
                    <a:lnTo>
                      <a:pt x="304" y="172"/>
                    </a:lnTo>
                    <a:lnTo>
                      <a:pt x="261" y="136"/>
                    </a:lnTo>
                    <a:lnTo>
                      <a:pt x="215" y="101"/>
                    </a:lnTo>
                    <a:lnTo>
                      <a:pt x="157" y="50"/>
                    </a:lnTo>
                    <a:lnTo>
                      <a:pt x="89" y="0"/>
                    </a:lnTo>
                    <a:lnTo>
                      <a:pt x="79" y="11"/>
                    </a:lnTo>
                    <a:lnTo>
                      <a:pt x="71" y="18"/>
                    </a:lnTo>
                    <a:lnTo>
                      <a:pt x="68" y="25"/>
                    </a:lnTo>
                    <a:lnTo>
                      <a:pt x="61" y="36"/>
                    </a:lnTo>
                    <a:lnTo>
                      <a:pt x="50" y="47"/>
                    </a:lnTo>
                    <a:lnTo>
                      <a:pt x="39" y="61"/>
                    </a:lnTo>
                    <a:lnTo>
                      <a:pt x="21" y="83"/>
                    </a:lnTo>
                    <a:lnTo>
                      <a:pt x="0" y="111"/>
                    </a:lnTo>
                    <a:lnTo>
                      <a:pt x="28" y="136"/>
                    </a:lnTo>
                    <a:lnTo>
                      <a:pt x="50" y="154"/>
                    </a:lnTo>
                    <a:lnTo>
                      <a:pt x="71" y="172"/>
                    </a:lnTo>
                    <a:lnTo>
                      <a:pt x="89" y="187"/>
                    </a:lnTo>
                    <a:lnTo>
                      <a:pt x="107" y="201"/>
                    </a:lnTo>
                    <a:lnTo>
                      <a:pt x="125" y="215"/>
                    </a:lnTo>
                    <a:lnTo>
                      <a:pt x="143" y="226"/>
                    </a:lnTo>
                    <a:lnTo>
                      <a:pt x="161" y="244"/>
                    </a:lnTo>
                    <a:lnTo>
                      <a:pt x="186" y="262"/>
                    </a:lnTo>
                    <a:lnTo>
                      <a:pt x="211" y="283"/>
                    </a:lnTo>
                    <a:lnTo>
                      <a:pt x="240" y="308"/>
                    </a:lnTo>
                    <a:lnTo>
                      <a:pt x="276" y="337"/>
                    </a:lnTo>
                    <a:lnTo>
                      <a:pt x="315" y="369"/>
                    </a:lnTo>
                    <a:lnTo>
                      <a:pt x="365" y="409"/>
                    </a:lnTo>
                    <a:lnTo>
                      <a:pt x="422" y="455"/>
                    </a:lnTo>
                    <a:lnTo>
                      <a:pt x="487" y="509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4" name="Freeform 118"/>
              <p:cNvSpPr>
                <a:spLocks/>
              </p:cNvSpPr>
              <p:nvPr/>
            </p:nvSpPr>
            <p:spPr bwMode="auto">
              <a:xfrm>
                <a:off x="4475" y="2675"/>
                <a:ext cx="580" cy="501"/>
              </a:xfrm>
              <a:custGeom>
                <a:avLst/>
                <a:gdLst/>
                <a:ahLst/>
                <a:cxnLst>
                  <a:cxn ang="0">
                    <a:pos x="491" y="501"/>
                  </a:cxn>
                  <a:cxn ang="0">
                    <a:pos x="498" y="501"/>
                  </a:cxn>
                  <a:cxn ang="0">
                    <a:pos x="501" y="501"/>
                  </a:cxn>
                  <a:cxn ang="0">
                    <a:pos x="505" y="501"/>
                  </a:cxn>
                  <a:cxn ang="0">
                    <a:pos x="516" y="498"/>
                  </a:cxn>
                  <a:cxn ang="0">
                    <a:pos x="523" y="491"/>
                  </a:cxn>
                  <a:cxn ang="0">
                    <a:pos x="530" y="484"/>
                  </a:cxn>
                  <a:cxn ang="0">
                    <a:pos x="533" y="480"/>
                  </a:cxn>
                  <a:cxn ang="0">
                    <a:pos x="537" y="473"/>
                  </a:cxn>
                  <a:cxn ang="0">
                    <a:pos x="544" y="466"/>
                  </a:cxn>
                  <a:cxn ang="0">
                    <a:pos x="551" y="455"/>
                  </a:cxn>
                  <a:cxn ang="0">
                    <a:pos x="562" y="441"/>
                  </a:cxn>
                  <a:cxn ang="0">
                    <a:pos x="580" y="423"/>
                  </a:cxn>
                  <a:cxn ang="0">
                    <a:pos x="580" y="419"/>
                  </a:cxn>
                  <a:cxn ang="0">
                    <a:pos x="580" y="412"/>
                  </a:cxn>
                  <a:cxn ang="0">
                    <a:pos x="576" y="408"/>
                  </a:cxn>
                  <a:cxn ang="0">
                    <a:pos x="576" y="394"/>
                  </a:cxn>
                  <a:cxn ang="0">
                    <a:pos x="548" y="372"/>
                  </a:cxn>
                  <a:cxn ang="0">
                    <a:pos x="523" y="355"/>
                  </a:cxn>
                  <a:cxn ang="0">
                    <a:pos x="501" y="337"/>
                  </a:cxn>
                  <a:cxn ang="0">
                    <a:pos x="483" y="322"/>
                  </a:cxn>
                  <a:cxn ang="0">
                    <a:pos x="465" y="308"/>
                  </a:cxn>
                  <a:cxn ang="0">
                    <a:pos x="448" y="294"/>
                  </a:cxn>
                  <a:cxn ang="0">
                    <a:pos x="433" y="279"/>
                  </a:cxn>
                  <a:cxn ang="0">
                    <a:pos x="412" y="265"/>
                  </a:cxn>
                  <a:cxn ang="0">
                    <a:pos x="390" y="247"/>
                  </a:cxn>
                  <a:cxn ang="0">
                    <a:pos x="365" y="226"/>
                  </a:cxn>
                  <a:cxn ang="0">
                    <a:pos x="336" y="200"/>
                  </a:cxn>
                  <a:cxn ang="0">
                    <a:pos x="301" y="172"/>
                  </a:cxn>
                  <a:cxn ang="0">
                    <a:pos x="258" y="140"/>
                  </a:cxn>
                  <a:cxn ang="0">
                    <a:pos x="211" y="100"/>
                  </a:cxn>
                  <a:cxn ang="0">
                    <a:pos x="154" y="54"/>
                  </a:cxn>
                  <a:cxn ang="0">
                    <a:pos x="86" y="0"/>
                  </a:cxn>
                  <a:cxn ang="0">
                    <a:pos x="75" y="11"/>
                  </a:cxn>
                  <a:cxn ang="0">
                    <a:pos x="71" y="21"/>
                  </a:cxn>
                  <a:cxn ang="0">
                    <a:pos x="64" y="29"/>
                  </a:cxn>
                  <a:cxn ang="0">
                    <a:pos x="57" y="36"/>
                  </a:cxn>
                  <a:cxn ang="0">
                    <a:pos x="50" y="46"/>
                  </a:cxn>
                  <a:cxn ang="0">
                    <a:pos x="39" y="57"/>
                  </a:cxn>
                  <a:cxn ang="0">
                    <a:pos x="21" y="79"/>
                  </a:cxn>
                  <a:cxn ang="0">
                    <a:pos x="0" y="107"/>
                  </a:cxn>
                  <a:cxn ang="0">
                    <a:pos x="28" y="129"/>
                  </a:cxn>
                  <a:cxn ang="0">
                    <a:pos x="53" y="150"/>
                  </a:cxn>
                  <a:cxn ang="0">
                    <a:pos x="75" y="165"/>
                  </a:cxn>
                  <a:cxn ang="0">
                    <a:pos x="93" y="179"/>
                  </a:cxn>
                  <a:cxn ang="0">
                    <a:pos x="107" y="197"/>
                  </a:cxn>
                  <a:cxn ang="0">
                    <a:pos x="125" y="208"/>
                  </a:cxn>
                  <a:cxn ang="0">
                    <a:pos x="143" y="222"/>
                  </a:cxn>
                  <a:cxn ang="0">
                    <a:pos x="165" y="240"/>
                  </a:cxn>
                  <a:cxn ang="0">
                    <a:pos x="186" y="258"/>
                  </a:cxn>
                  <a:cxn ang="0">
                    <a:pos x="211" y="276"/>
                  </a:cxn>
                  <a:cxn ang="0">
                    <a:pos x="240" y="301"/>
                  </a:cxn>
                  <a:cxn ang="0">
                    <a:pos x="276" y="329"/>
                  </a:cxn>
                  <a:cxn ang="0">
                    <a:pos x="319" y="362"/>
                  </a:cxn>
                  <a:cxn ang="0">
                    <a:pos x="365" y="401"/>
                  </a:cxn>
                  <a:cxn ang="0">
                    <a:pos x="422" y="448"/>
                  </a:cxn>
                  <a:cxn ang="0">
                    <a:pos x="491" y="501"/>
                  </a:cxn>
                </a:cxnLst>
                <a:rect l="0" t="0" r="r" b="b"/>
                <a:pathLst>
                  <a:path w="580" h="501">
                    <a:moveTo>
                      <a:pt x="491" y="501"/>
                    </a:moveTo>
                    <a:lnTo>
                      <a:pt x="498" y="501"/>
                    </a:lnTo>
                    <a:lnTo>
                      <a:pt x="501" y="501"/>
                    </a:lnTo>
                    <a:lnTo>
                      <a:pt x="505" y="501"/>
                    </a:lnTo>
                    <a:lnTo>
                      <a:pt x="516" y="498"/>
                    </a:lnTo>
                    <a:lnTo>
                      <a:pt x="523" y="491"/>
                    </a:lnTo>
                    <a:lnTo>
                      <a:pt x="530" y="484"/>
                    </a:lnTo>
                    <a:lnTo>
                      <a:pt x="533" y="480"/>
                    </a:lnTo>
                    <a:lnTo>
                      <a:pt x="537" y="473"/>
                    </a:lnTo>
                    <a:lnTo>
                      <a:pt x="544" y="466"/>
                    </a:lnTo>
                    <a:lnTo>
                      <a:pt x="551" y="455"/>
                    </a:lnTo>
                    <a:lnTo>
                      <a:pt x="562" y="441"/>
                    </a:lnTo>
                    <a:lnTo>
                      <a:pt x="580" y="423"/>
                    </a:lnTo>
                    <a:lnTo>
                      <a:pt x="580" y="419"/>
                    </a:lnTo>
                    <a:lnTo>
                      <a:pt x="580" y="412"/>
                    </a:lnTo>
                    <a:lnTo>
                      <a:pt x="576" y="408"/>
                    </a:lnTo>
                    <a:lnTo>
                      <a:pt x="576" y="394"/>
                    </a:lnTo>
                    <a:lnTo>
                      <a:pt x="548" y="372"/>
                    </a:lnTo>
                    <a:lnTo>
                      <a:pt x="523" y="355"/>
                    </a:lnTo>
                    <a:lnTo>
                      <a:pt x="501" y="337"/>
                    </a:lnTo>
                    <a:lnTo>
                      <a:pt x="483" y="322"/>
                    </a:lnTo>
                    <a:lnTo>
                      <a:pt x="465" y="308"/>
                    </a:lnTo>
                    <a:lnTo>
                      <a:pt x="448" y="294"/>
                    </a:lnTo>
                    <a:lnTo>
                      <a:pt x="433" y="279"/>
                    </a:lnTo>
                    <a:lnTo>
                      <a:pt x="412" y="265"/>
                    </a:lnTo>
                    <a:lnTo>
                      <a:pt x="390" y="247"/>
                    </a:lnTo>
                    <a:lnTo>
                      <a:pt x="365" y="226"/>
                    </a:lnTo>
                    <a:lnTo>
                      <a:pt x="336" y="200"/>
                    </a:lnTo>
                    <a:lnTo>
                      <a:pt x="301" y="172"/>
                    </a:lnTo>
                    <a:lnTo>
                      <a:pt x="258" y="140"/>
                    </a:lnTo>
                    <a:lnTo>
                      <a:pt x="211" y="100"/>
                    </a:lnTo>
                    <a:lnTo>
                      <a:pt x="154" y="54"/>
                    </a:lnTo>
                    <a:lnTo>
                      <a:pt x="86" y="0"/>
                    </a:lnTo>
                    <a:lnTo>
                      <a:pt x="75" y="11"/>
                    </a:lnTo>
                    <a:lnTo>
                      <a:pt x="71" y="21"/>
                    </a:lnTo>
                    <a:lnTo>
                      <a:pt x="64" y="29"/>
                    </a:lnTo>
                    <a:lnTo>
                      <a:pt x="57" y="36"/>
                    </a:lnTo>
                    <a:lnTo>
                      <a:pt x="50" y="46"/>
                    </a:lnTo>
                    <a:lnTo>
                      <a:pt x="39" y="57"/>
                    </a:lnTo>
                    <a:lnTo>
                      <a:pt x="21" y="79"/>
                    </a:lnTo>
                    <a:lnTo>
                      <a:pt x="0" y="107"/>
                    </a:lnTo>
                    <a:lnTo>
                      <a:pt x="28" y="129"/>
                    </a:lnTo>
                    <a:lnTo>
                      <a:pt x="53" y="150"/>
                    </a:lnTo>
                    <a:lnTo>
                      <a:pt x="75" y="165"/>
                    </a:lnTo>
                    <a:lnTo>
                      <a:pt x="93" y="179"/>
                    </a:lnTo>
                    <a:lnTo>
                      <a:pt x="107" y="197"/>
                    </a:lnTo>
                    <a:lnTo>
                      <a:pt x="125" y="208"/>
                    </a:lnTo>
                    <a:lnTo>
                      <a:pt x="143" y="222"/>
                    </a:lnTo>
                    <a:lnTo>
                      <a:pt x="165" y="240"/>
                    </a:lnTo>
                    <a:lnTo>
                      <a:pt x="186" y="258"/>
                    </a:lnTo>
                    <a:lnTo>
                      <a:pt x="211" y="276"/>
                    </a:lnTo>
                    <a:lnTo>
                      <a:pt x="240" y="301"/>
                    </a:lnTo>
                    <a:lnTo>
                      <a:pt x="276" y="329"/>
                    </a:lnTo>
                    <a:lnTo>
                      <a:pt x="319" y="362"/>
                    </a:lnTo>
                    <a:lnTo>
                      <a:pt x="365" y="401"/>
                    </a:lnTo>
                    <a:lnTo>
                      <a:pt x="422" y="448"/>
                    </a:lnTo>
                    <a:lnTo>
                      <a:pt x="491" y="501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5" name="Freeform 119"/>
              <p:cNvSpPr>
                <a:spLocks/>
              </p:cNvSpPr>
              <p:nvPr/>
            </p:nvSpPr>
            <p:spPr bwMode="auto">
              <a:xfrm>
                <a:off x="4478" y="2682"/>
                <a:ext cx="573" cy="494"/>
              </a:xfrm>
              <a:custGeom>
                <a:avLst/>
                <a:gdLst/>
                <a:ahLst/>
                <a:cxnLst>
                  <a:cxn ang="0">
                    <a:pos x="491" y="494"/>
                  </a:cxn>
                  <a:cxn ang="0">
                    <a:pos x="495" y="494"/>
                  </a:cxn>
                  <a:cxn ang="0">
                    <a:pos x="498" y="494"/>
                  </a:cxn>
                  <a:cxn ang="0">
                    <a:pos x="505" y="491"/>
                  </a:cxn>
                  <a:cxn ang="0">
                    <a:pos x="516" y="487"/>
                  </a:cxn>
                  <a:cxn ang="0">
                    <a:pos x="520" y="480"/>
                  </a:cxn>
                  <a:cxn ang="0">
                    <a:pos x="527" y="477"/>
                  </a:cxn>
                  <a:cxn ang="0">
                    <a:pos x="530" y="473"/>
                  </a:cxn>
                  <a:cxn ang="0">
                    <a:pos x="534" y="466"/>
                  </a:cxn>
                  <a:cxn ang="0">
                    <a:pos x="541" y="459"/>
                  </a:cxn>
                  <a:cxn ang="0">
                    <a:pos x="548" y="451"/>
                  </a:cxn>
                  <a:cxn ang="0">
                    <a:pos x="559" y="437"/>
                  </a:cxn>
                  <a:cxn ang="0">
                    <a:pos x="573" y="419"/>
                  </a:cxn>
                  <a:cxn ang="0">
                    <a:pos x="573" y="416"/>
                  </a:cxn>
                  <a:cxn ang="0">
                    <a:pos x="570" y="412"/>
                  </a:cxn>
                  <a:cxn ang="0">
                    <a:pos x="570" y="405"/>
                  </a:cxn>
                  <a:cxn ang="0">
                    <a:pos x="570" y="394"/>
                  </a:cxn>
                  <a:cxn ang="0">
                    <a:pos x="541" y="373"/>
                  </a:cxn>
                  <a:cxn ang="0">
                    <a:pos x="516" y="355"/>
                  </a:cxn>
                  <a:cxn ang="0">
                    <a:pos x="495" y="337"/>
                  </a:cxn>
                  <a:cxn ang="0">
                    <a:pos x="477" y="322"/>
                  </a:cxn>
                  <a:cxn ang="0">
                    <a:pos x="459" y="308"/>
                  </a:cxn>
                  <a:cxn ang="0">
                    <a:pos x="441" y="294"/>
                  </a:cxn>
                  <a:cxn ang="0">
                    <a:pos x="423" y="279"/>
                  </a:cxn>
                  <a:cxn ang="0">
                    <a:pos x="405" y="265"/>
                  </a:cxn>
                  <a:cxn ang="0">
                    <a:pos x="384" y="247"/>
                  </a:cxn>
                  <a:cxn ang="0">
                    <a:pos x="359" y="226"/>
                  </a:cxn>
                  <a:cxn ang="0">
                    <a:pos x="330" y="201"/>
                  </a:cxn>
                  <a:cxn ang="0">
                    <a:pos x="290" y="172"/>
                  </a:cxn>
                  <a:cxn ang="0">
                    <a:pos x="251" y="140"/>
                  </a:cxn>
                  <a:cxn ang="0">
                    <a:pos x="201" y="100"/>
                  </a:cxn>
                  <a:cxn ang="0">
                    <a:pos x="144" y="54"/>
                  </a:cxn>
                  <a:cxn ang="0">
                    <a:pos x="76" y="0"/>
                  </a:cxn>
                  <a:cxn ang="0">
                    <a:pos x="68" y="11"/>
                  </a:cxn>
                  <a:cxn ang="0">
                    <a:pos x="65" y="18"/>
                  </a:cxn>
                  <a:cxn ang="0">
                    <a:pos x="58" y="25"/>
                  </a:cxn>
                  <a:cxn ang="0">
                    <a:pos x="54" y="32"/>
                  </a:cxn>
                  <a:cxn ang="0">
                    <a:pos x="43" y="39"/>
                  </a:cxn>
                  <a:cxn ang="0">
                    <a:pos x="33" y="54"/>
                  </a:cxn>
                  <a:cxn ang="0">
                    <a:pos x="18" y="72"/>
                  </a:cxn>
                  <a:cxn ang="0">
                    <a:pos x="0" y="97"/>
                  </a:cxn>
                  <a:cxn ang="0">
                    <a:pos x="29" y="118"/>
                  </a:cxn>
                  <a:cxn ang="0">
                    <a:pos x="54" y="140"/>
                  </a:cxn>
                  <a:cxn ang="0">
                    <a:pos x="72" y="158"/>
                  </a:cxn>
                  <a:cxn ang="0">
                    <a:pos x="90" y="172"/>
                  </a:cxn>
                  <a:cxn ang="0">
                    <a:pos x="111" y="186"/>
                  </a:cxn>
                  <a:cxn ang="0">
                    <a:pos x="126" y="201"/>
                  </a:cxn>
                  <a:cxn ang="0">
                    <a:pos x="144" y="211"/>
                  </a:cxn>
                  <a:cxn ang="0">
                    <a:pos x="162" y="229"/>
                  </a:cxn>
                  <a:cxn ang="0">
                    <a:pos x="187" y="247"/>
                  </a:cxn>
                  <a:cxn ang="0">
                    <a:pos x="212" y="269"/>
                  </a:cxn>
                  <a:cxn ang="0">
                    <a:pos x="240" y="294"/>
                  </a:cxn>
                  <a:cxn ang="0">
                    <a:pos x="276" y="322"/>
                  </a:cxn>
                  <a:cxn ang="0">
                    <a:pos x="316" y="355"/>
                  </a:cxn>
                  <a:cxn ang="0">
                    <a:pos x="366" y="394"/>
                  </a:cxn>
                  <a:cxn ang="0">
                    <a:pos x="423" y="441"/>
                  </a:cxn>
                  <a:cxn ang="0">
                    <a:pos x="491" y="494"/>
                  </a:cxn>
                </a:cxnLst>
                <a:rect l="0" t="0" r="r" b="b"/>
                <a:pathLst>
                  <a:path w="573" h="494">
                    <a:moveTo>
                      <a:pt x="491" y="494"/>
                    </a:moveTo>
                    <a:lnTo>
                      <a:pt x="495" y="494"/>
                    </a:lnTo>
                    <a:lnTo>
                      <a:pt x="498" y="494"/>
                    </a:lnTo>
                    <a:lnTo>
                      <a:pt x="505" y="491"/>
                    </a:lnTo>
                    <a:lnTo>
                      <a:pt x="516" y="487"/>
                    </a:lnTo>
                    <a:lnTo>
                      <a:pt x="520" y="480"/>
                    </a:lnTo>
                    <a:lnTo>
                      <a:pt x="527" y="477"/>
                    </a:lnTo>
                    <a:lnTo>
                      <a:pt x="530" y="473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8" y="451"/>
                    </a:lnTo>
                    <a:lnTo>
                      <a:pt x="559" y="437"/>
                    </a:lnTo>
                    <a:lnTo>
                      <a:pt x="573" y="419"/>
                    </a:lnTo>
                    <a:lnTo>
                      <a:pt x="573" y="416"/>
                    </a:lnTo>
                    <a:lnTo>
                      <a:pt x="570" y="412"/>
                    </a:lnTo>
                    <a:lnTo>
                      <a:pt x="570" y="405"/>
                    </a:lnTo>
                    <a:lnTo>
                      <a:pt x="570" y="394"/>
                    </a:lnTo>
                    <a:lnTo>
                      <a:pt x="541" y="373"/>
                    </a:lnTo>
                    <a:lnTo>
                      <a:pt x="516" y="355"/>
                    </a:lnTo>
                    <a:lnTo>
                      <a:pt x="495" y="337"/>
                    </a:lnTo>
                    <a:lnTo>
                      <a:pt x="477" y="322"/>
                    </a:lnTo>
                    <a:lnTo>
                      <a:pt x="459" y="308"/>
                    </a:lnTo>
                    <a:lnTo>
                      <a:pt x="441" y="294"/>
                    </a:lnTo>
                    <a:lnTo>
                      <a:pt x="423" y="279"/>
                    </a:lnTo>
                    <a:lnTo>
                      <a:pt x="405" y="265"/>
                    </a:lnTo>
                    <a:lnTo>
                      <a:pt x="384" y="247"/>
                    </a:lnTo>
                    <a:lnTo>
                      <a:pt x="359" y="226"/>
                    </a:lnTo>
                    <a:lnTo>
                      <a:pt x="330" y="201"/>
                    </a:lnTo>
                    <a:lnTo>
                      <a:pt x="290" y="172"/>
                    </a:lnTo>
                    <a:lnTo>
                      <a:pt x="251" y="140"/>
                    </a:lnTo>
                    <a:lnTo>
                      <a:pt x="201" y="100"/>
                    </a:lnTo>
                    <a:lnTo>
                      <a:pt x="144" y="54"/>
                    </a:lnTo>
                    <a:lnTo>
                      <a:pt x="76" y="0"/>
                    </a:lnTo>
                    <a:lnTo>
                      <a:pt x="68" y="11"/>
                    </a:lnTo>
                    <a:lnTo>
                      <a:pt x="65" y="18"/>
                    </a:lnTo>
                    <a:lnTo>
                      <a:pt x="58" y="25"/>
                    </a:lnTo>
                    <a:lnTo>
                      <a:pt x="54" y="32"/>
                    </a:lnTo>
                    <a:lnTo>
                      <a:pt x="43" y="39"/>
                    </a:lnTo>
                    <a:lnTo>
                      <a:pt x="33" y="54"/>
                    </a:lnTo>
                    <a:lnTo>
                      <a:pt x="18" y="72"/>
                    </a:lnTo>
                    <a:lnTo>
                      <a:pt x="0" y="97"/>
                    </a:lnTo>
                    <a:lnTo>
                      <a:pt x="29" y="118"/>
                    </a:lnTo>
                    <a:lnTo>
                      <a:pt x="54" y="140"/>
                    </a:lnTo>
                    <a:lnTo>
                      <a:pt x="72" y="158"/>
                    </a:lnTo>
                    <a:lnTo>
                      <a:pt x="90" y="172"/>
                    </a:lnTo>
                    <a:lnTo>
                      <a:pt x="111" y="186"/>
                    </a:lnTo>
                    <a:lnTo>
                      <a:pt x="126" y="201"/>
                    </a:lnTo>
                    <a:lnTo>
                      <a:pt x="144" y="211"/>
                    </a:lnTo>
                    <a:lnTo>
                      <a:pt x="162" y="229"/>
                    </a:lnTo>
                    <a:lnTo>
                      <a:pt x="187" y="247"/>
                    </a:lnTo>
                    <a:lnTo>
                      <a:pt x="212" y="269"/>
                    </a:lnTo>
                    <a:lnTo>
                      <a:pt x="240" y="294"/>
                    </a:lnTo>
                    <a:lnTo>
                      <a:pt x="276" y="322"/>
                    </a:lnTo>
                    <a:lnTo>
                      <a:pt x="316" y="355"/>
                    </a:lnTo>
                    <a:lnTo>
                      <a:pt x="366" y="394"/>
                    </a:lnTo>
                    <a:lnTo>
                      <a:pt x="423" y="441"/>
                    </a:lnTo>
                    <a:lnTo>
                      <a:pt x="491" y="494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6" name="Freeform 120"/>
              <p:cNvSpPr>
                <a:spLocks/>
              </p:cNvSpPr>
              <p:nvPr/>
            </p:nvSpPr>
            <p:spPr bwMode="auto">
              <a:xfrm>
                <a:off x="4478" y="2686"/>
                <a:ext cx="570" cy="487"/>
              </a:xfrm>
              <a:custGeom>
                <a:avLst/>
                <a:gdLst/>
                <a:ahLst/>
                <a:cxnLst>
                  <a:cxn ang="0">
                    <a:pos x="491" y="487"/>
                  </a:cxn>
                  <a:cxn ang="0">
                    <a:pos x="495" y="487"/>
                  </a:cxn>
                  <a:cxn ang="0">
                    <a:pos x="498" y="487"/>
                  </a:cxn>
                  <a:cxn ang="0">
                    <a:pos x="505" y="487"/>
                  </a:cxn>
                  <a:cxn ang="0">
                    <a:pos x="516" y="483"/>
                  </a:cxn>
                  <a:cxn ang="0">
                    <a:pos x="527" y="473"/>
                  </a:cxn>
                  <a:cxn ang="0">
                    <a:pos x="534" y="462"/>
                  </a:cxn>
                  <a:cxn ang="0">
                    <a:pos x="548" y="447"/>
                  </a:cxn>
                  <a:cxn ang="0">
                    <a:pos x="570" y="419"/>
                  </a:cxn>
                  <a:cxn ang="0">
                    <a:pos x="566" y="415"/>
                  </a:cxn>
                  <a:cxn ang="0">
                    <a:pos x="566" y="412"/>
                  </a:cxn>
                  <a:cxn ang="0">
                    <a:pos x="563" y="408"/>
                  </a:cxn>
                  <a:cxn ang="0">
                    <a:pos x="563" y="397"/>
                  </a:cxn>
                  <a:cxn ang="0">
                    <a:pos x="534" y="372"/>
                  </a:cxn>
                  <a:cxn ang="0">
                    <a:pos x="509" y="354"/>
                  </a:cxn>
                  <a:cxn ang="0">
                    <a:pos x="491" y="340"/>
                  </a:cxn>
                  <a:cxn ang="0">
                    <a:pos x="473" y="322"/>
                  </a:cxn>
                  <a:cxn ang="0">
                    <a:pos x="452" y="311"/>
                  </a:cxn>
                  <a:cxn ang="0">
                    <a:pos x="437" y="297"/>
                  </a:cxn>
                  <a:cxn ang="0">
                    <a:pos x="419" y="283"/>
                  </a:cxn>
                  <a:cxn ang="0">
                    <a:pos x="398" y="265"/>
                  </a:cxn>
                  <a:cxn ang="0">
                    <a:pos x="376" y="247"/>
                  </a:cxn>
                  <a:cxn ang="0">
                    <a:pos x="351" y="229"/>
                  </a:cxn>
                  <a:cxn ang="0">
                    <a:pos x="323" y="204"/>
                  </a:cxn>
                  <a:cxn ang="0">
                    <a:pos x="287" y="175"/>
                  </a:cxn>
                  <a:cxn ang="0">
                    <a:pos x="244" y="143"/>
                  </a:cxn>
                  <a:cxn ang="0">
                    <a:pos x="194" y="100"/>
                  </a:cxn>
                  <a:cxn ang="0">
                    <a:pos x="136" y="53"/>
                  </a:cxn>
                  <a:cxn ang="0">
                    <a:pos x="72" y="0"/>
                  </a:cxn>
                  <a:cxn ang="0">
                    <a:pos x="65" y="10"/>
                  </a:cxn>
                  <a:cxn ang="0">
                    <a:pos x="58" y="18"/>
                  </a:cxn>
                  <a:cxn ang="0">
                    <a:pos x="54" y="25"/>
                  </a:cxn>
                  <a:cxn ang="0">
                    <a:pos x="47" y="32"/>
                  </a:cxn>
                  <a:cxn ang="0">
                    <a:pos x="40" y="39"/>
                  </a:cxn>
                  <a:cxn ang="0">
                    <a:pos x="33" y="50"/>
                  </a:cxn>
                  <a:cxn ang="0">
                    <a:pos x="18" y="68"/>
                  </a:cxn>
                  <a:cxn ang="0">
                    <a:pos x="0" y="89"/>
                  </a:cxn>
                  <a:cxn ang="0">
                    <a:pos x="29" y="111"/>
                  </a:cxn>
                  <a:cxn ang="0">
                    <a:pos x="54" y="132"/>
                  </a:cxn>
                  <a:cxn ang="0">
                    <a:pos x="76" y="150"/>
                  </a:cxn>
                  <a:cxn ang="0">
                    <a:pos x="93" y="164"/>
                  </a:cxn>
                  <a:cxn ang="0">
                    <a:pos x="111" y="179"/>
                  </a:cxn>
                  <a:cxn ang="0">
                    <a:pos x="129" y="193"/>
                  </a:cxn>
                  <a:cxn ang="0">
                    <a:pos x="144" y="207"/>
                  </a:cxn>
                  <a:cxn ang="0">
                    <a:pos x="165" y="222"/>
                  </a:cxn>
                  <a:cxn ang="0">
                    <a:pos x="187" y="240"/>
                  </a:cxn>
                  <a:cxn ang="0">
                    <a:pos x="212" y="261"/>
                  </a:cxn>
                  <a:cxn ang="0">
                    <a:pos x="240" y="286"/>
                  </a:cxn>
                  <a:cxn ang="0">
                    <a:pos x="276" y="315"/>
                  </a:cxn>
                  <a:cxn ang="0">
                    <a:pos x="319" y="347"/>
                  </a:cxn>
                  <a:cxn ang="0">
                    <a:pos x="366" y="387"/>
                  </a:cxn>
                  <a:cxn ang="0">
                    <a:pos x="423" y="433"/>
                  </a:cxn>
                  <a:cxn ang="0">
                    <a:pos x="491" y="487"/>
                  </a:cxn>
                </a:cxnLst>
                <a:rect l="0" t="0" r="r" b="b"/>
                <a:pathLst>
                  <a:path w="570" h="487">
                    <a:moveTo>
                      <a:pt x="491" y="487"/>
                    </a:moveTo>
                    <a:lnTo>
                      <a:pt x="495" y="487"/>
                    </a:lnTo>
                    <a:lnTo>
                      <a:pt x="498" y="487"/>
                    </a:lnTo>
                    <a:lnTo>
                      <a:pt x="505" y="487"/>
                    </a:lnTo>
                    <a:lnTo>
                      <a:pt x="516" y="483"/>
                    </a:lnTo>
                    <a:lnTo>
                      <a:pt x="527" y="473"/>
                    </a:lnTo>
                    <a:lnTo>
                      <a:pt x="534" y="462"/>
                    </a:lnTo>
                    <a:lnTo>
                      <a:pt x="548" y="447"/>
                    </a:lnTo>
                    <a:lnTo>
                      <a:pt x="570" y="419"/>
                    </a:lnTo>
                    <a:lnTo>
                      <a:pt x="566" y="415"/>
                    </a:lnTo>
                    <a:lnTo>
                      <a:pt x="566" y="412"/>
                    </a:lnTo>
                    <a:lnTo>
                      <a:pt x="563" y="408"/>
                    </a:lnTo>
                    <a:lnTo>
                      <a:pt x="563" y="397"/>
                    </a:lnTo>
                    <a:lnTo>
                      <a:pt x="534" y="372"/>
                    </a:lnTo>
                    <a:lnTo>
                      <a:pt x="509" y="354"/>
                    </a:lnTo>
                    <a:lnTo>
                      <a:pt x="491" y="340"/>
                    </a:lnTo>
                    <a:lnTo>
                      <a:pt x="473" y="322"/>
                    </a:lnTo>
                    <a:lnTo>
                      <a:pt x="452" y="311"/>
                    </a:lnTo>
                    <a:lnTo>
                      <a:pt x="437" y="297"/>
                    </a:lnTo>
                    <a:lnTo>
                      <a:pt x="419" y="283"/>
                    </a:lnTo>
                    <a:lnTo>
                      <a:pt x="398" y="265"/>
                    </a:lnTo>
                    <a:lnTo>
                      <a:pt x="376" y="247"/>
                    </a:lnTo>
                    <a:lnTo>
                      <a:pt x="351" y="229"/>
                    </a:lnTo>
                    <a:lnTo>
                      <a:pt x="323" y="204"/>
                    </a:lnTo>
                    <a:lnTo>
                      <a:pt x="287" y="175"/>
                    </a:lnTo>
                    <a:lnTo>
                      <a:pt x="244" y="143"/>
                    </a:lnTo>
                    <a:lnTo>
                      <a:pt x="194" y="100"/>
                    </a:lnTo>
                    <a:lnTo>
                      <a:pt x="136" y="53"/>
                    </a:lnTo>
                    <a:lnTo>
                      <a:pt x="72" y="0"/>
                    </a:lnTo>
                    <a:lnTo>
                      <a:pt x="65" y="10"/>
                    </a:lnTo>
                    <a:lnTo>
                      <a:pt x="58" y="18"/>
                    </a:lnTo>
                    <a:lnTo>
                      <a:pt x="54" y="25"/>
                    </a:lnTo>
                    <a:lnTo>
                      <a:pt x="47" y="32"/>
                    </a:lnTo>
                    <a:lnTo>
                      <a:pt x="40" y="39"/>
                    </a:lnTo>
                    <a:lnTo>
                      <a:pt x="33" y="50"/>
                    </a:lnTo>
                    <a:lnTo>
                      <a:pt x="18" y="68"/>
                    </a:lnTo>
                    <a:lnTo>
                      <a:pt x="0" y="89"/>
                    </a:lnTo>
                    <a:lnTo>
                      <a:pt x="29" y="111"/>
                    </a:lnTo>
                    <a:lnTo>
                      <a:pt x="54" y="132"/>
                    </a:lnTo>
                    <a:lnTo>
                      <a:pt x="76" y="150"/>
                    </a:lnTo>
                    <a:lnTo>
                      <a:pt x="93" y="164"/>
                    </a:lnTo>
                    <a:lnTo>
                      <a:pt x="111" y="179"/>
                    </a:lnTo>
                    <a:lnTo>
                      <a:pt x="129" y="193"/>
                    </a:lnTo>
                    <a:lnTo>
                      <a:pt x="144" y="207"/>
                    </a:lnTo>
                    <a:lnTo>
                      <a:pt x="165" y="222"/>
                    </a:lnTo>
                    <a:lnTo>
                      <a:pt x="187" y="240"/>
                    </a:lnTo>
                    <a:lnTo>
                      <a:pt x="212" y="261"/>
                    </a:lnTo>
                    <a:lnTo>
                      <a:pt x="240" y="286"/>
                    </a:lnTo>
                    <a:lnTo>
                      <a:pt x="276" y="315"/>
                    </a:lnTo>
                    <a:lnTo>
                      <a:pt x="319" y="347"/>
                    </a:lnTo>
                    <a:lnTo>
                      <a:pt x="366" y="387"/>
                    </a:lnTo>
                    <a:lnTo>
                      <a:pt x="423" y="433"/>
                    </a:lnTo>
                    <a:lnTo>
                      <a:pt x="491" y="487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7" name="Freeform 121"/>
              <p:cNvSpPr>
                <a:spLocks/>
              </p:cNvSpPr>
              <p:nvPr/>
            </p:nvSpPr>
            <p:spPr bwMode="auto">
              <a:xfrm>
                <a:off x="4482" y="2693"/>
                <a:ext cx="559" cy="476"/>
              </a:xfrm>
              <a:custGeom>
                <a:avLst/>
                <a:gdLst/>
                <a:ahLst/>
                <a:cxnLst>
                  <a:cxn ang="0">
                    <a:pos x="491" y="476"/>
                  </a:cxn>
                  <a:cxn ang="0">
                    <a:pos x="494" y="476"/>
                  </a:cxn>
                  <a:cxn ang="0">
                    <a:pos x="498" y="476"/>
                  </a:cxn>
                  <a:cxn ang="0">
                    <a:pos x="505" y="476"/>
                  </a:cxn>
                  <a:cxn ang="0">
                    <a:pos x="516" y="473"/>
                  </a:cxn>
                  <a:cxn ang="0">
                    <a:pos x="526" y="466"/>
                  </a:cxn>
                  <a:cxn ang="0">
                    <a:pos x="530" y="455"/>
                  </a:cxn>
                  <a:cxn ang="0">
                    <a:pos x="541" y="444"/>
                  </a:cxn>
                  <a:cxn ang="0">
                    <a:pos x="559" y="419"/>
                  </a:cxn>
                  <a:cxn ang="0">
                    <a:pos x="559" y="415"/>
                  </a:cxn>
                  <a:cxn ang="0">
                    <a:pos x="555" y="412"/>
                  </a:cxn>
                  <a:cxn ang="0">
                    <a:pos x="555" y="408"/>
                  </a:cxn>
                  <a:cxn ang="0">
                    <a:pos x="552" y="394"/>
                  </a:cxn>
                  <a:cxn ang="0">
                    <a:pos x="526" y="372"/>
                  </a:cxn>
                  <a:cxn ang="0">
                    <a:pos x="501" y="354"/>
                  </a:cxn>
                  <a:cxn ang="0">
                    <a:pos x="480" y="337"/>
                  </a:cxn>
                  <a:cxn ang="0">
                    <a:pos x="462" y="322"/>
                  </a:cxn>
                  <a:cxn ang="0">
                    <a:pos x="444" y="308"/>
                  </a:cxn>
                  <a:cxn ang="0">
                    <a:pos x="426" y="297"/>
                  </a:cxn>
                  <a:cxn ang="0">
                    <a:pos x="408" y="279"/>
                  </a:cxn>
                  <a:cxn ang="0">
                    <a:pos x="390" y="265"/>
                  </a:cxn>
                  <a:cxn ang="0">
                    <a:pos x="369" y="247"/>
                  </a:cxn>
                  <a:cxn ang="0">
                    <a:pos x="344" y="225"/>
                  </a:cxn>
                  <a:cxn ang="0">
                    <a:pos x="312" y="200"/>
                  </a:cxn>
                  <a:cxn ang="0">
                    <a:pos x="279" y="175"/>
                  </a:cxn>
                  <a:cxn ang="0">
                    <a:pos x="236" y="140"/>
                  </a:cxn>
                  <a:cxn ang="0">
                    <a:pos x="186" y="100"/>
                  </a:cxn>
                  <a:cxn ang="0">
                    <a:pos x="129" y="54"/>
                  </a:cxn>
                  <a:cxn ang="0">
                    <a:pos x="64" y="0"/>
                  </a:cxn>
                  <a:cxn ang="0">
                    <a:pos x="57" y="11"/>
                  </a:cxn>
                  <a:cxn ang="0">
                    <a:pos x="50" y="18"/>
                  </a:cxn>
                  <a:cxn ang="0">
                    <a:pos x="46" y="21"/>
                  </a:cxn>
                  <a:cxn ang="0">
                    <a:pos x="39" y="28"/>
                  </a:cxn>
                  <a:cxn ang="0">
                    <a:pos x="36" y="36"/>
                  </a:cxn>
                  <a:cxn ang="0">
                    <a:pos x="29" y="46"/>
                  </a:cxn>
                  <a:cxn ang="0">
                    <a:pos x="14" y="61"/>
                  </a:cxn>
                  <a:cxn ang="0">
                    <a:pos x="0" y="82"/>
                  </a:cxn>
                  <a:cxn ang="0">
                    <a:pos x="29" y="104"/>
                  </a:cxn>
                  <a:cxn ang="0">
                    <a:pos x="54" y="125"/>
                  </a:cxn>
                  <a:cxn ang="0">
                    <a:pos x="72" y="143"/>
                  </a:cxn>
                  <a:cxn ang="0">
                    <a:pos x="89" y="157"/>
                  </a:cxn>
                  <a:cxn ang="0">
                    <a:pos x="107" y="168"/>
                  </a:cxn>
                  <a:cxn ang="0">
                    <a:pos x="125" y="186"/>
                  </a:cxn>
                  <a:cxn ang="0">
                    <a:pos x="143" y="197"/>
                  </a:cxn>
                  <a:cxn ang="0">
                    <a:pos x="161" y="215"/>
                  </a:cxn>
                  <a:cxn ang="0">
                    <a:pos x="183" y="233"/>
                  </a:cxn>
                  <a:cxn ang="0">
                    <a:pos x="211" y="254"/>
                  </a:cxn>
                  <a:cxn ang="0">
                    <a:pos x="236" y="276"/>
                  </a:cxn>
                  <a:cxn ang="0">
                    <a:pos x="276" y="304"/>
                  </a:cxn>
                  <a:cxn ang="0">
                    <a:pos x="315" y="340"/>
                  </a:cxn>
                  <a:cxn ang="0">
                    <a:pos x="365" y="380"/>
                  </a:cxn>
                  <a:cxn ang="0">
                    <a:pos x="423" y="423"/>
                  </a:cxn>
                  <a:cxn ang="0">
                    <a:pos x="491" y="476"/>
                  </a:cxn>
                </a:cxnLst>
                <a:rect l="0" t="0" r="r" b="b"/>
                <a:pathLst>
                  <a:path w="559" h="476">
                    <a:moveTo>
                      <a:pt x="491" y="476"/>
                    </a:moveTo>
                    <a:lnTo>
                      <a:pt x="494" y="476"/>
                    </a:lnTo>
                    <a:lnTo>
                      <a:pt x="498" y="476"/>
                    </a:lnTo>
                    <a:lnTo>
                      <a:pt x="505" y="476"/>
                    </a:lnTo>
                    <a:lnTo>
                      <a:pt x="516" y="473"/>
                    </a:lnTo>
                    <a:lnTo>
                      <a:pt x="526" y="466"/>
                    </a:lnTo>
                    <a:lnTo>
                      <a:pt x="530" y="455"/>
                    </a:lnTo>
                    <a:lnTo>
                      <a:pt x="541" y="444"/>
                    </a:lnTo>
                    <a:lnTo>
                      <a:pt x="559" y="419"/>
                    </a:lnTo>
                    <a:lnTo>
                      <a:pt x="559" y="415"/>
                    </a:lnTo>
                    <a:lnTo>
                      <a:pt x="555" y="412"/>
                    </a:lnTo>
                    <a:lnTo>
                      <a:pt x="555" y="408"/>
                    </a:lnTo>
                    <a:lnTo>
                      <a:pt x="552" y="394"/>
                    </a:lnTo>
                    <a:lnTo>
                      <a:pt x="526" y="372"/>
                    </a:lnTo>
                    <a:lnTo>
                      <a:pt x="501" y="354"/>
                    </a:lnTo>
                    <a:lnTo>
                      <a:pt x="480" y="337"/>
                    </a:lnTo>
                    <a:lnTo>
                      <a:pt x="462" y="322"/>
                    </a:lnTo>
                    <a:lnTo>
                      <a:pt x="444" y="308"/>
                    </a:lnTo>
                    <a:lnTo>
                      <a:pt x="426" y="297"/>
                    </a:lnTo>
                    <a:lnTo>
                      <a:pt x="408" y="279"/>
                    </a:lnTo>
                    <a:lnTo>
                      <a:pt x="390" y="265"/>
                    </a:lnTo>
                    <a:lnTo>
                      <a:pt x="369" y="247"/>
                    </a:lnTo>
                    <a:lnTo>
                      <a:pt x="344" y="225"/>
                    </a:lnTo>
                    <a:lnTo>
                      <a:pt x="312" y="200"/>
                    </a:lnTo>
                    <a:lnTo>
                      <a:pt x="279" y="175"/>
                    </a:lnTo>
                    <a:lnTo>
                      <a:pt x="236" y="140"/>
                    </a:lnTo>
                    <a:lnTo>
                      <a:pt x="186" y="100"/>
                    </a:lnTo>
                    <a:lnTo>
                      <a:pt x="129" y="54"/>
                    </a:lnTo>
                    <a:lnTo>
                      <a:pt x="64" y="0"/>
                    </a:lnTo>
                    <a:lnTo>
                      <a:pt x="57" y="11"/>
                    </a:lnTo>
                    <a:lnTo>
                      <a:pt x="50" y="18"/>
                    </a:lnTo>
                    <a:lnTo>
                      <a:pt x="46" y="21"/>
                    </a:lnTo>
                    <a:lnTo>
                      <a:pt x="39" y="28"/>
                    </a:lnTo>
                    <a:lnTo>
                      <a:pt x="36" y="36"/>
                    </a:lnTo>
                    <a:lnTo>
                      <a:pt x="29" y="46"/>
                    </a:lnTo>
                    <a:lnTo>
                      <a:pt x="14" y="61"/>
                    </a:lnTo>
                    <a:lnTo>
                      <a:pt x="0" y="82"/>
                    </a:lnTo>
                    <a:lnTo>
                      <a:pt x="29" y="104"/>
                    </a:lnTo>
                    <a:lnTo>
                      <a:pt x="54" y="125"/>
                    </a:lnTo>
                    <a:lnTo>
                      <a:pt x="72" y="143"/>
                    </a:lnTo>
                    <a:lnTo>
                      <a:pt x="89" y="157"/>
                    </a:lnTo>
                    <a:lnTo>
                      <a:pt x="107" y="168"/>
                    </a:lnTo>
                    <a:lnTo>
                      <a:pt x="125" y="186"/>
                    </a:lnTo>
                    <a:lnTo>
                      <a:pt x="143" y="197"/>
                    </a:lnTo>
                    <a:lnTo>
                      <a:pt x="161" y="215"/>
                    </a:lnTo>
                    <a:lnTo>
                      <a:pt x="183" y="233"/>
                    </a:lnTo>
                    <a:lnTo>
                      <a:pt x="211" y="254"/>
                    </a:lnTo>
                    <a:lnTo>
                      <a:pt x="236" y="276"/>
                    </a:lnTo>
                    <a:lnTo>
                      <a:pt x="276" y="304"/>
                    </a:lnTo>
                    <a:lnTo>
                      <a:pt x="315" y="340"/>
                    </a:lnTo>
                    <a:lnTo>
                      <a:pt x="365" y="380"/>
                    </a:lnTo>
                    <a:lnTo>
                      <a:pt x="423" y="423"/>
                    </a:lnTo>
                    <a:lnTo>
                      <a:pt x="491" y="476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8" name="Freeform 122"/>
              <p:cNvSpPr>
                <a:spLocks/>
              </p:cNvSpPr>
              <p:nvPr/>
            </p:nvSpPr>
            <p:spPr bwMode="auto">
              <a:xfrm>
                <a:off x="4482" y="2700"/>
                <a:ext cx="555" cy="469"/>
              </a:xfrm>
              <a:custGeom>
                <a:avLst/>
                <a:gdLst/>
                <a:ahLst/>
                <a:cxnLst>
                  <a:cxn ang="0">
                    <a:pos x="491" y="469"/>
                  </a:cxn>
                  <a:cxn ang="0">
                    <a:pos x="498" y="469"/>
                  </a:cxn>
                  <a:cxn ang="0">
                    <a:pos x="501" y="469"/>
                  </a:cxn>
                  <a:cxn ang="0">
                    <a:pos x="505" y="466"/>
                  </a:cxn>
                  <a:cxn ang="0">
                    <a:pos x="516" y="466"/>
                  </a:cxn>
                  <a:cxn ang="0">
                    <a:pos x="526" y="455"/>
                  </a:cxn>
                  <a:cxn ang="0">
                    <a:pos x="530" y="448"/>
                  </a:cxn>
                  <a:cxn ang="0">
                    <a:pos x="541" y="437"/>
                  </a:cxn>
                  <a:cxn ang="0">
                    <a:pos x="555" y="416"/>
                  </a:cxn>
                  <a:cxn ang="0">
                    <a:pos x="552" y="412"/>
                  </a:cxn>
                  <a:cxn ang="0">
                    <a:pos x="552" y="408"/>
                  </a:cxn>
                  <a:cxn ang="0">
                    <a:pos x="552" y="405"/>
                  </a:cxn>
                  <a:cxn ang="0">
                    <a:pos x="548" y="398"/>
                  </a:cxn>
                  <a:cxn ang="0">
                    <a:pos x="523" y="373"/>
                  </a:cxn>
                  <a:cxn ang="0">
                    <a:pos x="498" y="355"/>
                  </a:cxn>
                  <a:cxn ang="0">
                    <a:pos x="476" y="337"/>
                  </a:cxn>
                  <a:cxn ang="0">
                    <a:pos x="458" y="322"/>
                  </a:cxn>
                  <a:cxn ang="0">
                    <a:pos x="441" y="308"/>
                  </a:cxn>
                  <a:cxn ang="0">
                    <a:pos x="423" y="294"/>
                  </a:cxn>
                  <a:cxn ang="0">
                    <a:pos x="405" y="279"/>
                  </a:cxn>
                  <a:cxn ang="0">
                    <a:pos x="387" y="261"/>
                  </a:cxn>
                  <a:cxn ang="0">
                    <a:pos x="362" y="247"/>
                  </a:cxn>
                  <a:cxn ang="0">
                    <a:pos x="340" y="226"/>
                  </a:cxn>
                  <a:cxn ang="0">
                    <a:pos x="308" y="201"/>
                  </a:cxn>
                  <a:cxn ang="0">
                    <a:pos x="276" y="175"/>
                  </a:cxn>
                  <a:cxn ang="0">
                    <a:pos x="233" y="140"/>
                  </a:cxn>
                  <a:cxn ang="0">
                    <a:pos x="183" y="100"/>
                  </a:cxn>
                  <a:cxn ang="0">
                    <a:pos x="125" y="54"/>
                  </a:cxn>
                  <a:cxn ang="0">
                    <a:pos x="61" y="0"/>
                  </a:cxn>
                  <a:cxn ang="0">
                    <a:pos x="54" y="7"/>
                  </a:cxn>
                  <a:cxn ang="0">
                    <a:pos x="50" y="14"/>
                  </a:cxn>
                  <a:cxn ang="0">
                    <a:pos x="43" y="18"/>
                  </a:cxn>
                  <a:cxn ang="0">
                    <a:pos x="39" y="25"/>
                  </a:cxn>
                  <a:cxn ang="0">
                    <a:pos x="32" y="32"/>
                  </a:cxn>
                  <a:cxn ang="0">
                    <a:pos x="25" y="43"/>
                  </a:cxn>
                  <a:cxn ang="0">
                    <a:pos x="14" y="54"/>
                  </a:cxn>
                  <a:cxn ang="0">
                    <a:pos x="0" y="75"/>
                  </a:cxn>
                  <a:cxn ang="0">
                    <a:pos x="29" y="97"/>
                  </a:cxn>
                  <a:cxn ang="0">
                    <a:pos x="54" y="115"/>
                  </a:cxn>
                  <a:cxn ang="0">
                    <a:pos x="72" y="133"/>
                  </a:cxn>
                  <a:cxn ang="0">
                    <a:pos x="93" y="147"/>
                  </a:cxn>
                  <a:cxn ang="0">
                    <a:pos x="111" y="161"/>
                  </a:cxn>
                  <a:cxn ang="0">
                    <a:pos x="125" y="175"/>
                  </a:cxn>
                  <a:cxn ang="0">
                    <a:pos x="147" y="190"/>
                  </a:cxn>
                  <a:cxn ang="0">
                    <a:pos x="165" y="208"/>
                  </a:cxn>
                  <a:cxn ang="0">
                    <a:pos x="186" y="222"/>
                  </a:cxn>
                  <a:cxn ang="0">
                    <a:pos x="211" y="244"/>
                  </a:cxn>
                  <a:cxn ang="0">
                    <a:pos x="240" y="269"/>
                  </a:cxn>
                  <a:cxn ang="0">
                    <a:pos x="276" y="297"/>
                  </a:cxn>
                  <a:cxn ang="0">
                    <a:pos x="319" y="330"/>
                  </a:cxn>
                  <a:cxn ang="0">
                    <a:pos x="369" y="365"/>
                  </a:cxn>
                  <a:cxn ang="0">
                    <a:pos x="426" y="416"/>
                  </a:cxn>
                  <a:cxn ang="0">
                    <a:pos x="491" y="469"/>
                  </a:cxn>
                </a:cxnLst>
                <a:rect l="0" t="0" r="r" b="b"/>
                <a:pathLst>
                  <a:path w="555" h="469">
                    <a:moveTo>
                      <a:pt x="491" y="469"/>
                    </a:moveTo>
                    <a:lnTo>
                      <a:pt x="498" y="469"/>
                    </a:lnTo>
                    <a:lnTo>
                      <a:pt x="501" y="469"/>
                    </a:lnTo>
                    <a:lnTo>
                      <a:pt x="505" y="466"/>
                    </a:lnTo>
                    <a:lnTo>
                      <a:pt x="516" y="466"/>
                    </a:lnTo>
                    <a:lnTo>
                      <a:pt x="526" y="455"/>
                    </a:lnTo>
                    <a:lnTo>
                      <a:pt x="530" y="448"/>
                    </a:lnTo>
                    <a:lnTo>
                      <a:pt x="541" y="437"/>
                    </a:lnTo>
                    <a:lnTo>
                      <a:pt x="555" y="416"/>
                    </a:lnTo>
                    <a:lnTo>
                      <a:pt x="552" y="412"/>
                    </a:lnTo>
                    <a:lnTo>
                      <a:pt x="552" y="408"/>
                    </a:lnTo>
                    <a:lnTo>
                      <a:pt x="552" y="405"/>
                    </a:lnTo>
                    <a:lnTo>
                      <a:pt x="548" y="398"/>
                    </a:lnTo>
                    <a:lnTo>
                      <a:pt x="523" y="373"/>
                    </a:lnTo>
                    <a:lnTo>
                      <a:pt x="498" y="355"/>
                    </a:lnTo>
                    <a:lnTo>
                      <a:pt x="476" y="337"/>
                    </a:lnTo>
                    <a:lnTo>
                      <a:pt x="458" y="322"/>
                    </a:lnTo>
                    <a:lnTo>
                      <a:pt x="441" y="308"/>
                    </a:lnTo>
                    <a:lnTo>
                      <a:pt x="423" y="294"/>
                    </a:lnTo>
                    <a:lnTo>
                      <a:pt x="405" y="279"/>
                    </a:lnTo>
                    <a:lnTo>
                      <a:pt x="387" y="261"/>
                    </a:lnTo>
                    <a:lnTo>
                      <a:pt x="362" y="247"/>
                    </a:lnTo>
                    <a:lnTo>
                      <a:pt x="340" y="226"/>
                    </a:lnTo>
                    <a:lnTo>
                      <a:pt x="308" y="201"/>
                    </a:lnTo>
                    <a:lnTo>
                      <a:pt x="276" y="175"/>
                    </a:lnTo>
                    <a:lnTo>
                      <a:pt x="233" y="140"/>
                    </a:lnTo>
                    <a:lnTo>
                      <a:pt x="183" y="100"/>
                    </a:lnTo>
                    <a:lnTo>
                      <a:pt x="125" y="54"/>
                    </a:lnTo>
                    <a:lnTo>
                      <a:pt x="61" y="0"/>
                    </a:lnTo>
                    <a:lnTo>
                      <a:pt x="54" y="7"/>
                    </a:lnTo>
                    <a:lnTo>
                      <a:pt x="50" y="14"/>
                    </a:lnTo>
                    <a:lnTo>
                      <a:pt x="43" y="18"/>
                    </a:lnTo>
                    <a:lnTo>
                      <a:pt x="39" y="25"/>
                    </a:lnTo>
                    <a:lnTo>
                      <a:pt x="32" y="32"/>
                    </a:lnTo>
                    <a:lnTo>
                      <a:pt x="25" y="43"/>
                    </a:lnTo>
                    <a:lnTo>
                      <a:pt x="14" y="54"/>
                    </a:lnTo>
                    <a:lnTo>
                      <a:pt x="0" y="75"/>
                    </a:lnTo>
                    <a:lnTo>
                      <a:pt x="29" y="97"/>
                    </a:lnTo>
                    <a:lnTo>
                      <a:pt x="54" y="115"/>
                    </a:lnTo>
                    <a:lnTo>
                      <a:pt x="72" y="133"/>
                    </a:lnTo>
                    <a:lnTo>
                      <a:pt x="93" y="147"/>
                    </a:lnTo>
                    <a:lnTo>
                      <a:pt x="111" y="161"/>
                    </a:lnTo>
                    <a:lnTo>
                      <a:pt x="125" y="175"/>
                    </a:lnTo>
                    <a:lnTo>
                      <a:pt x="147" y="190"/>
                    </a:lnTo>
                    <a:lnTo>
                      <a:pt x="165" y="208"/>
                    </a:lnTo>
                    <a:lnTo>
                      <a:pt x="186" y="222"/>
                    </a:lnTo>
                    <a:lnTo>
                      <a:pt x="211" y="244"/>
                    </a:lnTo>
                    <a:lnTo>
                      <a:pt x="240" y="269"/>
                    </a:lnTo>
                    <a:lnTo>
                      <a:pt x="276" y="297"/>
                    </a:lnTo>
                    <a:lnTo>
                      <a:pt x="319" y="330"/>
                    </a:lnTo>
                    <a:lnTo>
                      <a:pt x="369" y="365"/>
                    </a:lnTo>
                    <a:lnTo>
                      <a:pt x="426" y="416"/>
                    </a:lnTo>
                    <a:lnTo>
                      <a:pt x="491" y="469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9" name="Freeform 123"/>
              <p:cNvSpPr>
                <a:spLocks/>
              </p:cNvSpPr>
              <p:nvPr/>
            </p:nvSpPr>
            <p:spPr bwMode="auto">
              <a:xfrm>
                <a:off x="4485" y="2707"/>
                <a:ext cx="549" cy="459"/>
              </a:xfrm>
              <a:custGeom>
                <a:avLst/>
                <a:gdLst/>
                <a:ahLst/>
                <a:cxnLst>
                  <a:cxn ang="0">
                    <a:pos x="491" y="459"/>
                  </a:cxn>
                  <a:cxn ang="0">
                    <a:pos x="495" y="459"/>
                  </a:cxn>
                  <a:cxn ang="0">
                    <a:pos x="498" y="459"/>
                  </a:cxn>
                  <a:cxn ang="0">
                    <a:pos x="506" y="459"/>
                  </a:cxn>
                  <a:cxn ang="0">
                    <a:pos x="516" y="455"/>
                  </a:cxn>
                  <a:cxn ang="0">
                    <a:pos x="523" y="448"/>
                  </a:cxn>
                  <a:cxn ang="0">
                    <a:pos x="527" y="441"/>
                  </a:cxn>
                  <a:cxn ang="0">
                    <a:pos x="534" y="434"/>
                  </a:cxn>
                  <a:cxn ang="0">
                    <a:pos x="549" y="412"/>
                  </a:cxn>
                  <a:cxn ang="0">
                    <a:pos x="549" y="409"/>
                  </a:cxn>
                  <a:cxn ang="0">
                    <a:pos x="545" y="409"/>
                  </a:cxn>
                  <a:cxn ang="0">
                    <a:pos x="545" y="405"/>
                  </a:cxn>
                  <a:cxn ang="0">
                    <a:pos x="541" y="394"/>
                  </a:cxn>
                  <a:cxn ang="0">
                    <a:pos x="513" y="373"/>
                  </a:cxn>
                  <a:cxn ang="0">
                    <a:pos x="488" y="351"/>
                  </a:cxn>
                  <a:cxn ang="0">
                    <a:pos x="466" y="337"/>
                  </a:cxn>
                  <a:cxn ang="0">
                    <a:pos x="448" y="323"/>
                  </a:cxn>
                  <a:cxn ang="0">
                    <a:pos x="430" y="308"/>
                  </a:cxn>
                  <a:cxn ang="0">
                    <a:pos x="412" y="294"/>
                  </a:cxn>
                  <a:cxn ang="0">
                    <a:pos x="395" y="280"/>
                  </a:cxn>
                  <a:cxn ang="0">
                    <a:pos x="380" y="265"/>
                  </a:cxn>
                  <a:cxn ang="0">
                    <a:pos x="355" y="244"/>
                  </a:cxn>
                  <a:cxn ang="0">
                    <a:pos x="330" y="226"/>
                  </a:cxn>
                  <a:cxn ang="0">
                    <a:pos x="298" y="201"/>
                  </a:cxn>
                  <a:cxn ang="0">
                    <a:pos x="266" y="172"/>
                  </a:cxn>
                  <a:cxn ang="0">
                    <a:pos x="223" y="140"/>
                  </a:cxn>
                  <a:cxn ang="0">
                    <a:pos x="176" y="100"/>
                  </a:cxn>
                  <a:cxn ang="0">
                    <a:pos x="119" y="50"/>
                  </a:cxn>
                  <a:cxn ang="0">
                    <a:pos x="51" y="0"/>
                  </a:cxn>
                  <a:cxn ang="0">
                    <a:pos x="40" y="11"/>
                  </a:cxn>
                  <a:cxn ang="0">
                    <a:pos x="33" y="22"/>
                  </a:cxn>
                  <a:cxn ang="0">
                    <a:pos x="22" y="36"/>
                  </a:cxn>
                  <a:cxn ang="0">
                    <a:pos x="0" y="65"/>
                  </a:cxn>
                  <a:cxn ang="0">
                    <a:pos x="29" y="86"/>
                  </a:cxn>
                  <a:cxn ang="0">
                    <a:pos x="54" y="104"/>
                  </a:cxn>
                  <a:cxn ang="0">
                    <a:pos x="72" y="122"/>
                  </a:cxn>
                  <a:cxn ang="0">
                    <a:pos x="90" y="136"/>
                  </a:cxn>
                  <a:cxn ang="0">
                    <a:pos x="108" y="151"/>
                  </a:cxn>
                  <a:cxn ang="0">
                    <a:pos x="126" y="165"/>
                  </a:cxn>
                  <a:cxn ang="0">
                    <a:pos x="144" y="179"/>
                  </a:cxn>
                  <a:cxn ang="0">
                    <a:pos x="165" y="194"/>
                  </a:cxn>
                  <a:cxn ang="0">
                    <a:pos x="183" y="211"/>
                  </a:cxn>
                  <a:cxn ang="0">
                    <a:pos x="212" y="233"/>
                  </a:cxn>
                  <a:cxn ang="0">
                    <a:pos x="237" y="258"/>
                  </a:cxn>
                  <a:cxn ang="0">
                    <a:pos x="276" y="287"/>
                  </a:cxn>
                  <a:cxn ang="0">
                    <a:pos x="319" y="323"/>
                  </a:cxn>
                  <a:cxn ang="0">
                    <a:pos x="366" y="358"/>
                  </a:cxn>
                  <a:cxn ang="0">
                    <a:pos x="423" y="405"/>
                  </a:cxn>
                  <a:cxn ang="0">
                    <a:pos x="491" y="459"/>
                  </a:cxn>
                </a:cxnLst>
                <a:rect l="0" t="0" r="r" b="b"/>
                <a:pathLst>
                  <a:path w="549" h="459">
                    <a:moveTo>
                      <a:pt x="491" y="459"/>
                    </a:moveTo>
                    <a:lnTo>
                      <a:pt x="495" y="459"/>
                    </a:lnTo>
                    <a:lnTo>
                      <a:pt x="498" y="459"/>
                    </a:lnTo>
                    <a:lnTo>
                      <a:pt x="506" y="459"/>
                    </a:lnTo>
                    <a:lnTo>
                      <a:pt x="516" y="455"/>
                    </a:lnTo>
                    <a:lnTo>
                      <a:pt x="523" y="448"/>
                    </a:lnTo>
                    <a:lnTo>
                      <a:pt x="527" y="441"/>
                    </a:lnTo>
                    <a:lnTo>
                      <a:pt x="534" y="434"/>
                    </a:lnTo>
                    <a:lnTo>
                      <a:pt x="549" y="412"/>
                    </a:lnTo>
                    <a:lnTo>
                      <a:pt x="549" y="409"/>
                    </a:lnTo>
                    <a:lnTo>
                      <a:pt x="545" y="409"/>
                    </a:lnTo>
                    <a:lnTo>
                      <a:pt x="545" y="405"/>
                    </a:lnTo>
                    <a:lnTo>
                      <a:pt x="541" y="394"/>
                    </a:lnTo>
                    <a:lnTo>
                      <a:pt x="513" y="373"/>
                    </a:lnTo>
                    <a:lnTo>
                      <a:pt x="488" y="351"/>
                    </a:lnTo>
                    <a:lnTo>
                      <a:pt x="466" y="337"/>
                    </a:lnTo>
                    <a:lnTo>
                      <a:pt x="448" y="323"/>
                    </a:lnTo>
                    <a:lnTo>
                      <a:pt x="430" y="308"/>
                    </a:lnTo>
                    <a:lnTo>
                      <a:pt x="412" y="294"/>
                    </a:lnTo>
                    <a:lnTo>
                      <a:pt x="395" y="280"/>
                    </a:lnTo>
                    <a:lnTo>
                      <a:pt x="380" y="265"/>
                    </a:lnTo>
                    <a:lnTo>
                      <a:pt x="355" y="244"/>
                    </a:lnTo>
                    <a:lnTo>
                      <a:pt x="330" y="226"/>
                    </a:lnTo>
                    <a:lnTo>
                      <a:pt x="298" y="201"/>
                    </a:lnTo>
                    <a:lnTo>
                      <a:pt x="266" y="172"/>
                    </a:lnTo>
                    <a:lnTo>
                      <a:pt x="223" y="140"/>
                    </a:lnTo>
                    <a:lnTo>
                      <a:pt x="176" y="100"/>
                    </a:lnTo>
                    <a:lnTo>
                      <a:pt x="119" y="50"/>
                    </a:lnTo>
                    <a:lnTo>
                      <a:pt x="51" y="0"/>
                    </a:lnTo>
                    <a:lnTo>
                      <a:pt x="40" y="11"/>
                    </a:lnTo>
                    <a:lnTo>
                      <a:pt x="33" y="22"/>
                    </a:lnTo>
                    <a:lnTo>
                      <a:pt x="22" y="36"/>
                    </a:lnTo>
                    <a:lnTo>
                      <a:pt x="0" y="65"/>
                    </a:lnTo>
                    <a:lnTo>
                      <a:pt x="29" y="86"/>
                    </a:lnTo>
                    <a:lnTo>
                      <a:pt x="54" y="104"/>
                    </a:lnTo>
                    <a:lnTo>
                      <a:pt x="72" y="122"/>
                    </a:lnTo>
                    <a:lnTo>
                      <a:pt x="90" y="136"/>
                    </a:lnTo>
                    <a:lnTo>
                      <a:pt x="108" y="151"/>
                    </a:lnTo>
                    <a:lnTo>
                      <a:pt x="126" y="165"/>
                    </a:lnTo>
                    <a:lnTo>
                      <a:pt x="144" y="179"/>
                    </a:lnTo>
                    <a:lnTo>
                      <a:pt x="165" y="194"/>
                    </a:lnTo>
                    <a:lnTo>
                      <a:pt x="183" y="211"/>
                    </a:lnTo>
                    <a:lnTo>
                      <a:pt x="212" y="233"/>
                    </a:lnTo>
                    <a:lnTo>
                      <a:pt x="237" y="258"/>
                    </a:lnTo>
                    <a:lnTo>
                      <a:pt x="276" y="287"/>
                    </a:lnTo>
                    <a:lnTo>
                      <a:pt x="319" y="323"/>
                    </a:lnTo>
                    <a:lnTo>
                      <a:pt x="366" y="358"/>
                    </a:lnTo>
                    <a:lnTo>
                      <a:pt x="423" y="405"/>
                    </a:lnTo>
                    <a:lnTo>
                      <a:pt x="491" y="459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0" name="Freeform 124"/>
              <p:cNvSpPr>
                <a:spLocks/>
              </p:cNvSpPr>
              <p:nvPr/>
            </p:nvSpPr>
            <p:spPr bwMode="auto">
              <a:xfrm>
                <a:off x="4485" y="2714"/>
                <a:ext cx="545" cy="452"/>
              </a:xfrm>
              <a:custGeom>
                <a:avLst/>
                <a:gdLst/>
                <a:ahLst/>
                <a:cxnLst>
                  <a:cxn ang="0">
                    <a:pos x="491" y="452"/>
                  </a:cxn>
                  <a:cxn ang="0">
                    <a:pos x="495" y="452"/>
                  </a:cxn>
                  <a:cxn ang="0">
                    <a:pos x="498" y="452"/>
                  </a:cxn>
                  <a:cxn ang="0">
                    <a:pos x="506" y="448"/>
                  </a:cxn>
                  <a:cxn ang="0">
                    <a:pos x="516" y="448"/>
                  </a:cxn>
                  <a:cxn ang="0">
                    <a:pos x="523" y="441"/>
                  </a:cxn>
                  <a:cxn ang="0">
                    <a:pos x="527" y="434"/>
                  </a:cxn>
                  <a:cxn ang="0">
                    <a:pos x="534" y="427"/>
                  </a:cxn>
                  <a:cxn ang="0">
                    <a:pos x="545" y="412"/>
                  </a:cxn>
                  <a:cxn ang="0">
                    <a:pos x="541" y="409"/>
                  </a:cxn>
                  <a:cxn ang="0">
                    <a:pos x="541" y="405"/>
                  </a:cxn>
                  <a:cxn ang="0">
                    <a:pos x="538" y="402"/>
                  </a:cxn>
                  <a:cxn ang="0">
                    <a:pos x="534" y="394"/>
                  </a:cxn>
                  <a:cxn ang="0">
                    <a:pos x="506" y="373"/>
                  </a:cxn>
                  <a:cxn ang="0">
                    <a:pos x="484" y="351"/>
                  </a:cxn>
                  <a:cxn ang="0">
                    <a:pos x="463" y="333"/>
                  </a:cxn>
                  <a:cxn ang="0">
                    <a:pos x="445" y="319"/>
                  </a:cxn>
                  <a:cxn ang="0">
                    <a:pos x="427" y="305"/>
                  </a:cxn>
                  <a:cxn ang="0">
                    <a:pos x="409" y="294"/>
                  </a:cxn>
                  <a:cxn ang="0">
                    <a:pos x="391" y="280"/>
                  </a:cxn>
                  <a:cxn ang="0">
                    <a:pos x="373" y="262"/>
                  </a:cxn>
                  <a:cxn ang="0">
                    <a:pos x="352" y="244"/>
                  </a:cxn>
                  <a:cxn ang="0">
                    <a:pos x="326" y="226"/>
                  </a:cxn>
                  <a:cxn ang="0">
                    <a:pos x="298" y="201"/>
                  </a:cxn>
                  <a:cxn ang="0">
                    <a:pos x="262" y="172"/>
                  </a:cxn>
                  <a:cxn ang="0">
                    <a:pos x="219" y="136"/>
                  </a:cxn>
                  <a:cxn ang="0">
                    <a:pos x="169" y="101"/>
                  </a:cxn>
                  <a:cxn ang="0">
                    <a:pos x="112" y="54"/>
                  </a:cxn>
                  <a:cxn ang="0">
                    <a:pos x="47" y="0"/>
                  </a:cxn>
                  <a:cxn ang="0">
                    <a:pos x="36" y="11"/>
                  </a:cxn>
                  <a:cxn ang="0">
                    <a:pos x="29" y="18"/>
                  </a:cxn>
                  <a:cxn ang="0">
                    <a:pos x="22" y="29"/>
                  </a:cxn>
                  <a:cxn ang="0">
                    <a:pos x="0" y="54"/>
                  </a:cxn>
                  <a:cxn ang="0">
                    <a:pos x="29" y="76"/>
                  </a:cxn>
                  <a:cxn ang="0">
                    <a:pos x="54" y="97"/>
                  </a:cxn>
                  <a:cxn ang="0">
                    <a:pos x="72" y="115"/>
                  </a:cxn>
                  <a:cxn ang="0">
                    <a:pos x="94" y="129"/>
                  </a:cxn>
                  <a:cxn ang="0">
                    <a:pos x="112" y="144"/>
                  </a:cxn>
                  <a:cxn ang="0">
                    <a:pos x="126" y="158"/>
                  </a:cxn>
                  <a:cxn ang="0">
                    <a:pos x="147" y="172"/>
                  </a:cxn>
                  <a:cxn ang="0">
                    <a:pos x="165" y="187"/>
                  </a:cxn>
                  <a:cxn ang="0">
                    <a:pos x="187" y="204"/>
                  </a:cxn>
                  <a:cxn ang="0">
                    <a:pos x="212" y="226"/>
                  </a:cxn>
                  <a:cxn ang="0">
                    <a:pos x="240" y="247"/>
                  </a:cxn>
                  <a:cxn ang="0">
                    <a:pos x="276" y="280"/>
                  </a:cxn>
                  <a:cxn ang="0">
                    <a:pos x="319" y="312"/>
                  </a:cxn>
                  <a:cxn ang="0">
                    <a:pos x="369" y="348"/>
                  </a:cxn>
                  <a:cxn ang="0">
                    <a:pos x="427" y="398"/>
                  </a:cxn>
                  <a:cxn ang="0">
                    <a:pos x="491" y="452"/>
                  </a:cxn>
                </a:cxnLst>
                <a:rect l="0" t="0" r="r" b="b"/>
                <a:pathLst>
                  <a:path w="545" h="452">
                    <a:moveTo>
                      <a:pt x="491" y="452"/>
                    </a:moveTo>
                    <a:lnTo>
                      <a:pt x="495" y="452"/>
                    </a:lnTo>
                    <a:lnTo>
                      <a:pt x="498" y="452"/>
                    </a:lnTo>
                    <a:lnTo>
                      <a:pt x="506" y="448"/>
                    </a:lnTo>
                    <a:lnTo>
                      <a:pt x="516" y="448"/>
                    </a:lnTo>
                    <a:lnTo>
                      <a:pt x="523" y="441"/>
                    </a:lnTo>
                    <a:lnTo>
                      <a:pt x="527" y="434"/>
                    </a:lnTo>
                    <a:lnTo>
                      <a:pt x="534" y="427"/>
                    </a:lnTo>
                    <a:lnTo>
                      <a:pt x="545" y="412"/>
                    </a:lnTo>
                    <a:lnTo>
                      <a:pt x="541" y="409"/>
                    </a:lnTo>
                    <a:lnTo>
                      <a:pt x="541" y="405"/>
                    </a:lnTo>
                    <a:lnTo>
                      <a:pt x="538" y="402"/>
                    </a:lnTo>
                    <a:lnTo>
                      <a:pt x="534" y="394"/>
                    </a:lnTo>
                    <a:lnTo>
                      <a:pt x="506" y="373"/>
                    </a:lnTo>
                    <a:lnTo>
                      <a:pt x="484" y="351"/>
                    </a:lnTo>
                    <a:lnTo>
                      <a:pt x="463" y="333"/>
                    </a:lnTo>
                    <a:lnTo>
                      <a:pt x="445" y="319"/>
                    </a:lnTo>
                    <a:lnTo>
                      <a:pt x="427" y="305"/>
                    </a:lnTo>
                    <a:lnTo>
                      <a:pt x="409" y="294"/>
                    </a:lnTo>
                    <a:lnTo>
                      <a:pt x="391" y="280"/>
                    </a:lnTo>
                    <a:lnTo>
                      <a:pt x="373" y="262"/>
                    </a:lnTo>
                    <a:lnTo>
                      <a:pt x="352" y="244"/>
                    </a:lnTo>
                    <a:lnTo>
                      <a:pt x="326" y="226"/>
                    </a:lnTo>
                    <a:lnTo>
                      <a:pt x="298" y="201"/>
                    </a:lnTo>
                    <a:lnTo>
                      <a:pt x="262" y="172"/>
                    </a:lnTo>
                    <a:lnTo>
                      <a:pt x="219" y="136"/>
                    </a:lnTo>
                    <a:lnTo>
                      <a:pt x="169" y="101"/>
                    </a:lnTo>
                    <a:lnTo>
                      <a:pt x="112" y="54"/>
                    </a:lnTo>
                    <a:lnTo>
                      <a:pt x="47" y="0"/>
                    </a:lnTo>
                    <a:lnTo>
                      <a:pt x="36" y="11"/>
                    </a:lnTo>
                    <a:lnTo>
                      <a:pt x="29" y="18"/>
                    </a:lnTo>
                    <a:lnTo>
                      <a:pt x="22" y="29"/>
                    </a:lnTo>
                    <a:lnTo>
                      <a:pt x="0" y="54"/>
                    </a:lnTo>
                    <a:lnTo>
                      <a:pt x="29" y="76"/>
                    </a:lnTo>
                    <a:lnTo>
                      <a:pt x="54" y="97"/>
                    </a:lnTo>
                    <a:lnTo>
                      <a:pt x="72" y="115"/>
                    </a:lnTo>
                    <a:lnTo>
                      <a:pt x="94" y="129"/>
                    </a:lnTo>
                    <a:lnTo>
                      <a:pt x="112" y="144"/>
                    </a:lnTo>
                    <a:lnTo>
                      <a:pt x="126" y="158"/>
                    </a:lnTo>
                    <a:lnTo>
                      <a:pt x="147" y="172"/>
                    </a:lnTo>
                    <a:lnTo>
                      <a:pt x="165" y="187"/>
                    </a:lnTo>
                    <a:lnTo>
                      <a:pt x="187" y="204"/>
                    </a:lnTo>
                    <a:lnTo>
                      <a:pt x="212" y="226"/>
                    </a:lnTo>
                    <a:lnTo>
                      <a:pt x="240" y="247"/>
                    </a:lnTo>
                    <a:lnTo>
                      <a:pt x="276" y="280"/>
                    </a:lnTo>
                    <a:lnTo>
                      <a:pt x="319" y="312"/>
                    </a:lnTo>
                    <a:lnTo>
                      <a:pt x="369" y="348"/>
                    </a:lnTo>
                    <a:lnTo>
                      <a:pt x="427" y="398"/>
                    </a:lnTo>
                    <a:lnTo>
                      <a:pt x="491" y="45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1" name="Freeform 125"/>
              <p:cNvSpPr>
                <a:spLocks/>
              </p:cNvSpPr>
              <p:nvPr/>
            </p:nvSpPr>
            <p:spPr bwMode="auto">
              <a:xfrm>
                <a:off x="4489" y="2718"/>
                <a:ext cx="537" cy="444"/>
              </a:xfrm>
              <a:custGeom>
                <a:avLst/>
                <a:gdLst/>
                <a:ahLst/>
                <a:cxnLst>
                  <a:cxn ang="0">
                    <a:pos x="487" y="444"/>
                  </a:cxn>
                  <a:cxn ang="0">
                    <a:pos x="494" y="444"/>
                  </a:cxn>
                  <a:cxn ang="0">
                    <a:pos x="498" y="444"/>
                  </a:cxn>
                  <a:cxn ang="0">
                    <a:pos x="505" y="444"/>
                  </a:cxn>
                  <a:cxn ang="0">
                    <a:pos x="516" y="441"/>
                  </a:cxn>
                  <a:cxn ang="0">
                    <a:pos x="519" y="437"/>
                  </a:cxn>
                  <a:cxn ang="0">
                    <a:pos x="523" y="430"/>
                  </a:cxn>
                  <a:cxn ang="0">
                    <a:pos x="527" y="426"/>
                  </a:cxn>
                  <a:cxn ang="0">
                    <a:pos x="537" y="415"/>
                  </a:cxn>
                  <a:cxn ang="0">
                    <a:pos x="534" y="412"/>
                  </a:cxn>
                  <a:cxn ang="0">
                    <a:pos x="534" y="408"/>
                  </a:cxn>
                  <a:cxn ang="0">
                    <a:pos x="530" y="405"/>
                  </a:cxn>
                  <a:cxn ang="0">
                    <a:pos x="527" y="398"/>
                  </a:cxn>
                  <a:cxn ang="0">
                    <a:pos x="498" y="376"/>
                  </a:cxn>
                  <a:cxn ang="0">
                    <a:pos x="473" y="355"/>
                  </a:cxn>
                  <a:cxn ang="0">
                    <a:pos x="451" y="337"/>
                  </a:cxn>
                  <a:cxn ang="0">
                    <a:pos x="437" y="322"/>
                  </a:cxn>
                  <a:cxn ang="0">
                    <a:pos x="419" y="308"/>
                  </a:cxn>
                  <a:cxn ang="0">
                    <a:pos x="401" y="294"/>
                  </a:cxn>
                  <a:cxn ang="0">
                    <a:pos x="383" y="279"/>
                  </a:cxn>
                  <a:cxn ang="0">
                    <a:pos x="365" y="265"/>
                  </a:cxn>
                  <a:cxn ang="0">
                    <a:pos x="340" y="247"/>
                  </a:cxn>
                  <a:cxn ang="0">
                    <a:pos x="319" y="226"/>
                  </a:cxn>
                  <a:cxn ang="0">
                    <a:pos x="287" y="200"/>
                  </a:cxn>
                  <a:cxn ang="0">
                    <a:pos x="251" y="172"/>
                  </a:cxn>
                  <a:cxn ang="0">
                    <a:pos x="211" y="140"/>
                  </a:cxn>
                  <a:cxn ang="0">
                    <a:pos x="161" y="100"/>
                  </a:cxn>
                  <a:cxn ang="0">
                    <a:pos x="104" y="54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5" y="14"/>
                  </a:cxn>
                  <a:cxn ang="0">
                    <a:pos x="14" y="29"/>
                  </a:cxn>
                  <a:cxn ang="0">
                    <a:pos x="0" y="50"/>
                  </a:cxn>
                  <a:cxn ang="0">
                    <a:pos x="25" y="72"/>
                  </a:cxn>
                  <a:cxn ang="0">
                    <a:pos x="50" y="89"/>
                  </a:cxn>
                  <a:cxn ang="0">
                    <a:pos x="72" y="107"/>
                  </a:cxn>
                  <a:cxn ang="0">
                    <a:pos x="90" y="122"/>
                  </a:cxn>
                  <a:cxn ang="0">
                    <a:pos x="108" y="136"/>
                  </a:cxn>
                  <a:cxn ang="0">
                    <a:pos x="125" y="150"/>
                  </a:cxn>
                  <a:cxn ang="0">
                    <a:pos x="143" y="165"/>
                  </a:cxn>
                  <a:cxn ang="0">
                    <a:pos x="165" y="179"/>
                  </a:cxn>
                  <a:cxn ang="0">
                    <a:pos x="183" y="197"/>
                  </a:cxn>
                  <a:cxn ang="0">
                    <a:pos x="208" y="218"/>
                  </a:cxn>
                  <a:cxn ang="0">
                    <a:pos x="240" y="240"/>
                  </a:cxn>
                  <a:cxn ang="0">
                    <a:pos x="276" y="272"/>
                  </a:cxn>
                  <a:cxn ang="0">
                    <a:pos x="315" y="304"/>
                  </a:cxn>
                  <a:cxn ang="0">
                    <a:pos x="365" y="340"/>
                  </a:cxn>
                  <a:cxn ang="0">
                    <a:pos x="423" y="390"/>
                  </a:cxn>
                  <a:cxn ang="0">
                    <a:pos x="487" y="444"/>
                  </a:cxn>
                </a:cxnLst>
                <a:rect l="0" t="0" r="r" b="b"/>
                <a:pathLst>
                  <a:path w="537" h="444">
                    <a:moveTo>
                      <a:pt x="487" y="444"/>
                    </a:moveTo>
                    <a:lnTo>
                      <a:pt x="494" y="444"/>
                    </a:lnTo>
                    <a:lnTo>
                      <a:pt x="498" y="444"/>
                    </a:lnTo>
                    <a:lnTo>
                      <a:pt x="505" y="444"/>
                    </a:lnTo>
                    <a:lnTo>
                      <a:pt x="516" y="441"/>
                    </a:lnTo>
                    <a:lnTo>
                      <a:pt x="519" y="437"/>
                    </a:lnTo>
                    <a:lnTo>
                      <a:pt x="523" y="430"/>
                    </a:lnTo>
                    <a:lnTo>
                      <a:pt x="527" y="426"/>
                    </a:lnTo>
                    <a:lnTo>
                      <a:pt x="537" y="415"/>
                    </a:lnTo>
                    <a:lnTo>
                      <a:pt x="534" y="412"/>
                    </a:lnTo>
                    <a:lnTo>
                      <a:pt x="534" y="408"/>
                    </a:lnTo>
                    <a:lnTo>
                      <a:pt x="530" y="405"/>
                    </a:lnTo>
                    <a:lnTo>
                      <a:pt x="527" y="398"/>
                    </a:lnTo>
                    <a:lnTo>
                      <a:pt x="498" y="376"/>
                    </a:lnTo>
                    <a:lnTo>
                      <a:pt x="473" y="355"/>
                    </a:lnTo>
                    <a:lnTo>
                      <a:pt x="451" y="337"/>
                    </a:lnTo>
                    <a:lnTo>
                      <a:pt x="437" y="322"/>
                    </a:lnTo>
                    <a:lnTo>
                      <a:pt x="419" y="308"/>
                    </a:lnTo>
                    <a:lnTo>
                      <a:pt x="401" y="294"/>
                    </a:lnTo>
                    <a:lnTo>
                      <a:pt x="383" y="279"/>
                    </a:lnTo>
                    <a:lnTo>
                      <a:pt x="365" y="265"/>
                    </a:lnTo>
                    <a:lnTo>
                      <a:pt x="340" y="247"/>
                    </a:lnTo>
                    <a:lnTo>
                      <a:pt x="319" y="226"/>
                    </a:lnTo>
                    <a:lnTo>
                      <a:pt x="287" y="200"/>
                    </a:lnTo>
                    <a:lnTo>
                      <a:pt x="251" y="172"/>
                    </a:lnTo>
                    <a:lnTo>
                      <a:pt x="211" y="140"/>
                    </a:lnTo>
                    <a:lnTo>
                      <a:pt x="161" y="100"/>
                    </a:lnTo>
                    <a:lnTo>
                      <a:pt x="104" y="54"/>
                    </a:lnTo>
                    <a:lnTo>
                      <a:pt x="36" y="0"/>
                    </a:lnTo>
                    <a:lnTo>
                      <a:pt x="29" y="7"/>
                    </a:lnTo>
                    <a:lnTo>
                      <a:pt x="25" y="14"/>
                    </a:lnTo>
                    <a:lnTo>
                      <a:pt x="14" y="29"/>
                    </a:lnTo>
                    <a:lnTo>
                      <a:pt x="0" y="50"/>
                    </a:lnTo>
                    <a:lnTo>
                      <a:pt x="25" y="72"/>
                    </a:lnTo>
                    <a:lnTo>
                      <a:pt x="50" y="89"/>
                    </a:lnTo>
                    <a:lnTo>
                      <a:pt x="72" y="107"/>
                    </a:lnTo>
                    <a:lnTo>
                      <a:pt x="90" y="122"/>
                    </a:lnTo>
                    <a:lnTo>
                      <a:pt x="108" y="136"/>
                    </a:lnTo>
                    <a:lnTo>
                      <a:pt x="125" y="150"/>
                    </a:lnTo>
                    <a:lnTo>
                      <a:pt x="143" y="165"/>
                    </a:lnTo>
                    <a:lnTo>
                      <a:pt x="165" y="179"/>
                    </a:lnTo>
                    <a:lnTo>
                      <a:pt x="183" y="197"/>
                    </a:lnTo>
                    <a:lnTo>
                      <a:pt x="208" y="218"/>
                    </a:lnTo>
                    <a:lnTo>
                      <a:pt x="240" y="240"/>
                    </a:lnTo>
                    <a:lnTo>
                      <a:pt x="276" y="272"/>
                    </a:lnTo>
                    <a:lnTo>
                      <a:pt x="315" y="304"/>
                    </a:lnTo>
                    <a:lnTo>
                      <a:pt x="365" y="340"/>
                    </a:lnTo>
                    <a:lnTo>
                      <a:pt x="423" y="390"/>
                    </a:lnTo>
                    <a:lnTo>
                      <a:pt x="487" y="444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2" name="Freeform 126"/>
              <p:cNvSpPr>
                <a:spLocks/>
              </p:cNvSpPr>
              <p:nvPr/>
            </p:nvSpPr>
            <p:spPr bwMode="auto">
              <a:xfrm>
                <a:off x="4489" y="2725"/>
                <a:ext cx="534" cy="437"/>
              </a:xfrm>
              <a:custGeom>
                <a:avLst/>
                <a:gdLst/>
                <a:ahLst/>
                <a:cxnLst>
                  <a:cxn ang="0">
                    <a:pos x="491" y="437"/>
                  </a:cxn>
                  <a:cxn ang="0">
                    <a:pos x="494" y="437"/>
                  </a:cxn>
                  <a:cxn ang="0">
                    <a:pos x="498" y="437"/>
                  </a:cxn>
                  <a:cxn ang="0">
                    <a:pos x="505" y="434"/>
                  </a:cxn>
                  <a:cxn ang="0">
                    <a:pos x="516" y="434"/>
                  </a:cxn>
                  <a:cxn ang="0">
                    <a:pos x="519" y="430"/>
                  </a:cxn>
                  <a:cxn ang="0">
                    <a:pos x="523" y="426"/>
                  </a:cxn>
                  <a:cxn ang="0">
                    <a:pos x="527" y="419"/>
                  </a:cxn>
                  <a:cxn ang="0">
                    <a:pos x="534" y="412"/>
                  </a:cxn>
                  <a:cxn ang="0">
                    <a:pos x="530" y="408"/>
                  </a:cxn>
                  <a:cxn ang="0">
                    <a:pos x="530" y="408"/>
                  </a:cxn>
                  <a:cxn ang="0">
                    <a:pos x="527" y="405"/>
                  </a:cxn>
                  <a:cxn ang="0">
                    <a:pos x="523" y="394"/>
                  </a:cxn>
                  <a:cxn ang="0">
                    <a:pos x="494" y="373"/>
                  </a:cxn>
                  <a:cxn ang="0">
                    <a:pos x="469" y="351"/>
                  </a:cxn>
                  <a:cxn ang="0">
                    <a:pos x="448" y="333"/>
                  </a:cxn>
                  <a:cxn ang="0">
                    <a:pos x="430" y="322"/>
                  </a:cxn>
                  <a:cxn ang="0">
                    <a:pos x="412" y="308"/>
                  </a:cxn>
                  <a:cxn ang="0">
                    <a:pos x="398" y="294"/>
                  </a:cxn>
                  <a:cxn ang="0">
                    <a:pos x="376" y="279"/>
                  </a:cxn>
                  <a:cxn ang="0">
                    <a:pos x="358" y="265"/>
                  </a:cxn>
                  <a:cxn ang="0">
                    <a:pos x="337" y="247"/>
                  </a:cxn>
                  <a:cxn ang="0">
                    <a:pos x="312" y="226"/>
                  </a:cxn>
                  <a:cxn ang="0">
                    <a:pos x="283" y="201"/>
                  </a:cxn>
                  <a:cxn ang="0">
                    <a:pos x="247" y="172"/>
                  </a:cxn>
                  <a:cxn ang="0">
                    <a:pos x="204" y="140"/>
                  </a:cxn>
                  <a:cxn ang="0">
                    <a:pos x="154" y="100"/>
                  </a:cxn>
                  <a:cxn ang="0">
                    <a:pos x="100" y="54"/>
                  </a:cxn>
                  <a:cxn ang="0">
                    <a:pos x="32" y="0"/>
                  </a:cxn>
                  <a:cxn ang="0">
                    <a:pos x="25" y="7"/>
                  </a:cxn>
                  <a:cxn ang="0">
                    <a:pos x="22" y="14"/>
                  </a:cxn>
                  <a:cxn ang="0">
                    <a:pos x="14" y="22"/>
                  </a:cxn>
                  <a:cxn ang="0">
                    <a:pos x="0" y="39"/>
                  </a:cxn>
                  <a:cxn ang="0">
                    <a:pos x="29" y="61"/>
                  </a:cxn>
                  <a:cxn ang="0">
                    <a:pos x="54" y="82"/>
                  </a:cxn>
                  <a:cxn ang="0">
                    <a:pos x="72" y="100"/>
                  </a:cxn>
                  <a:cxn ang="0">
                    <a:pos x="90" y="115"/>
                  </a:cxn>
                  <a:cxn ang="0">
                    <a:pos x="111" y="129"/>
                  </a:cxn>
                  <a:cxn ang="0">
                    <a:pos x="125" y="143"/>
                  </a:cxn>
                  <a:cxn ang="0">
                    <a:pos x="143" y="158"/>
                  </a:cxn>
                  <a:cxn ang="0">
                    <a:pos x="165" y="172"/>
                  </a:cxn>
                  <a:cxn ang="0">
                    <a:pos x="186" y="190"/>
                  </a:cxn>
                  <a:cxn ang="0">
                    <a:pos x="211" y="211"/>
                  </a:cxn>
                  <a:cxn ang="0">
                    <a:pos x="240" y="233"/>
                  </a:cxn>
                  <a:cxn ang="0">
                    <a:pos x="276" y="265"/>
                  </a:cxn>
                  <a:cxn ang="0">
                    <a:pos x="319" y="297"/>
                  </a:cxn>
                  <a:cxn ang="0">
                    <a:pos x="365" y="333"/>
                  </a:cxn>
                  <a:cxn ang="0">
                    <a:pos x="423" y="383"/>
                  </a:cxn>
                  <a:cxn ang="0">
                    <a:pos x="491" y="437"/>
                  </a:cxn>
                </a:cxnLst>
                <a:rect l="0" t="0" r="r" b="b"/>
                <a:pathLst>
                  <a:path w="534" h="437">
                    <a:moveTo>
                      <a:pt x="491" y="437"/>
                    </a:moveTo>
                    <a:lnTo>
                      <a:pt x="494" y="437"/>
                    </a:lnTo>
                    <a:lnTo>
                      <a:pt x="498" y="437"/>
                    </a:lnTo>
                    <a:lnTo>
                      <a:pt x="505" y="434"/>
                    </a:lnTo>
                    <a:lnTo>
                      <a:pt x="516" y="434"/>
                    </a:lnTo>
                    <a:lnTo>
                      <a:pt x="519" y="430"/>
                    </a:lnTo>
                    <a:lnTo>
                      <a:pt x="523" y="426"/>
                    </a:lnTo>
                    <a:lnTo>
                      <a:pt x="527" y="419"/>
                    </a:lnTo>
                    <a:lnTo>
                      <a:pt x="534" y="412"/>
                    </a:lnTo>
                    <a:lnTo>
                      <a:pt x="530" y="408"/>
                    </a:lnTo>
                    <a:lnTo>
                      <a:pt x="530" y="408"/>
                    </a:lnTo>
                    <a:lnTo>
                      <a:pt x="527" y="405"/>
                    </a:lnTo>
                    <a:lnTo>
                      <a:pt x="523" y="394"/>
                    </a:lnTo>
                    <a:lnTo>
                      <a:pt x="494" y="373"/>
                    </a:lnTo>
                    <a:lnTo>
                      <a:pt x="469" y="351"/>
                    </a:lnTo>
                    <a:lnTo>
                      <a:pt x="448" y="333"/>
                    </a:lnTo>
                    <a:lnTo>
                      <a:pt x="430" y="322"/>
                    </a:lnTo>
                    <a:lnTo>
                      <a:pt x="412" y="308"/>
                    </a:lnTo>
                    <a:lnTo>
                      <a:pt x="398" y="294"/>
                    </a:lnTo>
                    <a:lnTo>
                      <a:pt x="376" y="279"/>
                    </a:lnTo>
                    <a:lnTo>
                      <a:pt x="358" y="265"/>
                    </a:lnTo>
                    <a:lnTo>
                      <a:pt x="337" y="247"/>
                    </a:lnTo>
                    <a:lnTo>
                      <a:pt x="312" y="226"/>
                    </a:lnTo>
                    <a:lnTo>
                      <a:pt x="283" y="201"/>
                    </a:lnTo>
                    <a:lnTo>
                      <a:pt x="247" y="172"/>
                    </a:lnTo>
                    <a:lnTo>
                      <a:pt x="204" y="140"/>
                    </a:lnTo>
                    <a:lnTo>
                      <a:pt x="154" y="100"/>
                    </a:lnTo>
                    <a:lnTo>
                      <a:pt x="100" y="54"/>
                    </a:lnTo>
                    <a:lnTo>
                      <a:pt x="32" y="0"/>
                    </a:lnTo>
                    <a:lnTo>
                      <a:pt x="25" y="7"/>
                    </a:lnTo>
                    <a:lnTo>
                      <a:pt x="22" y="14"/>
                    </a:lnTo>
                    <a:lnTo>
                      <a:pt x="14" y="22"/>
                    </a:lnTo>
                    <a:lnTo>
                      <a:pt x="0" y="39"/>
                    </a:lnTo>
                    <a:lnTo>
                      <a:pt x="29" y="61"/>
                    </a:lnTo>
                    <a:lnTo>
                      <a:pt x="54" y="82"/>
                    </a:lnTo>
                    <a:lnTo>
                      <a:pt x="72" y="100"/>
                    </a:lnTo>
                    <a:lnTo>
                      <a:pt x="90" y="115"/>
                    </a:lnTo>
                    <a:lnTo>
                      <a:pt x="111" y="129"/>
                    </a:lnTo>
                    <a:lnTo>
                      <a:pt x="125" y="143"/>
                    </a:lnTo>
                    <a:lnTo>
                      <a:pt x="143" y="158"/>
                    </a:lnTo>
                    <a:lnTo>
                      <a:pt x="165" y="172"/>
                    </a:lnTo>
                    <a:lnTo>
                      <a:pt x="186" y="190"/>
                    </a:lnTo>
                    <a:lnTo>
                      <a:pt x="211" y="211"/>
                    </a:lnTo>
                    <a:lnTo>
                      <a:pt x="240" y="233"/>
                    </a:lnTo>
                    <a:lnTo>
                      <a:pt x="276" y="265"/>
                    </a:lnTo>
                    <a:lnTo>
                      <a:pt x="319" y="297"/>
                    </a:lnTo>
                    <a:lnTo>
                      <a:pt x="365" y="333"/>
                    </a:lnTo>
                    <a:lnTo>
                      <a:pt x="423" y="383"/>
                    </a:lnTo>
                    <a:lnTo>
                      <a:pt x="491" y="437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3" name="Freeform 127"/>
              <p:cNvSpPr>
                <a:spLocks/>
              </p:cNvSpPr>
              <p:nvPr/>
            </p:nvSpPr>
            <p:spPr bwMode="auto">
              <a:xfrm>
                <a:off x="4493" y="2729"/>
                <a:ext cx="523" cy="430"/>
              </a:xfrm>
              <a:custGeom>
                <a:avLst/>
                <a:gdLst/>
                <a:ahLst/>
                <a:cxnLst>
                  <a:cxn ang="0">
                    <a:pos x="490" y="430"/>
                  </a:cxn>
                  <a:cxn ang="0">
                    <a:pos x="515" y="426"/>
                  </a:cxn>
                  <a:cxn ang="0">
                    <a:pos x="523" y="412"/>
                  </a:cxn>
                  <a:cxn ang="0">
                    <a:pos x="512" y="397"/>
                  </a:cxn>
                  <a:cxn ang="0">
                    <a:pos x="21" y="0"/>
                  </a:cxn>
                  <a:cxn ang="0">
                    <a:pos x="0" y="35"/>
                  </a:cxn>
                  <a:cxn ang="0">
                    <a:pos x="490" y="430"/>
                  </a:cxn>
                </a:cxnLst>
                <a:rect l="0" t="0" r="r" b="b"/>
                <a:pathLst>
                  <a:path w="523" h="430">
                    <a:moveTo>
                      <a:pt x="490" y="430"/>
                    </a:moveTo>
                    <a:lnTo>
                      <a:pt x="515" y="426"/>
                    </a:lnTo>
                    <a:lnTo>
                      <a:pt x="523" y="412"/>
                    </a:lnTo>
                    <a:lnTo>
                      <a:pt x="512" y="397"/>
                    </a:lnTo>
                    <a:lnTo>
                      <a:pt x="21" y="0"/>
                    </a:lnTo>
                    <a:lnTo>
                      <a:pt x="0" y="35"/>
                    </a:lnTo>
                    <a:lnTo>
                      <a:pt x="490" y="4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4" name="Freeform 128"/>
              <p:cNvSpPr>
                <a:spLocks/>
              </p:cNvSpPr>
              <p:nvPr/>
            </p:nvSpPr>
            <p:spPr bwMode="auto">
              <a:xfrm>
                <a:off x="4335" y="2718"/>
                <a:ext cx="140" cy="12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39" y="0"/>
                  </a:cxn>
                  <a:cxn ang="0">
                    <a:pos x="29" y="3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7" y="25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61"/>
                  </a:cxn>
                  <a:cxn ang="0">
                    <a:pos x="90" y="129"/>
                  </a:cxn>
                  <a:cxn ang="0">
                    <a:pos x="140" y="68"/>
                  </a:cxn>
                  <a:cxn ang="0">
                    <a:pos x="50" y="0"/>
                  </a:cxn>
                </a:cxnLst>
                <a:rect l="0" t="0" r="r" b="b"/>
                <a:pathLst>
                  <a:path w="140" h="129">
                    <a:moveTo>
                      <a:pt x="50" y="0"/>
                    </a:moveTo>
                    <a:lnTo>
                      <a:pt x="39" y="0"/>
                    </a:lnTo>
                    <a:lnTo>
                      <a:pt x="29" y="3"/>
                    </a:lnTo>
                    <a:lnTo>
                      <a:pt x="18" y="11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90" y="129"/>
                    </a:lnTo>
                    <a:lnTo>
                      <a:pt x="140" y="6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5" name="Freeform 129"/>
              <p:cNvSpPr>
                <a:spLocks/>
              </p:cNvSpPr>
              <p:nvPr/>
            </p:nvSpPr>
            <p:spPr bwMode="auto">
              <a:xfrm>
                <a:off x="4485" y="2532"/>
                <a:ext cx="137" cy="13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36" y="3"/>
                  </a:cxn>
                  <a:cxn ang="0">
                    <a:pos x="26" y="7"/>
                  </a:cxn>
                  <a:cxn ang="0">
                    <a:pos x="18" y="14"/>
                  </a:cxn>
                  <a:cxn ang="0">
                    <a:pos x="11" y="21"/>
                  </a:cxn>
                  <a:cxn ang="0">
                    <a:pos x="4" y="28"/>
                  </a:cxn>
                  <a:cxn ang="0">
                    <a:pos x="4" y="35"/>
                  </a:cxn>
                  <a:cxn ang="0">
                    <a:pos x="0" y="46"/>
                  </a:cxn>
                  <a:cxn ang="0">
                    <a:pos x="0" y="64"/>
                  </a:cxn>
                  <a:cxn ang="0">
                    <a:pos x="86" y="132"/>
                  </a:cxn>
                  <a:cxn ang="0">
                    <a:pos x="137" y="71"/>
                  </a:cxn>
                  <a:cxn ang="0">
                    <a:pos x="51" y="0"/>
                  </a:cxn>
                </a:cxnLst>
                <a:rect l="0" t="0" r="r" b="b"/>
                <a:pathLst>
                  <a:path w="137" h="132">
                    <a:moveTo>
                      <a:pt x="51" y="0"/>
                    </a:moveTo>
                    <a:lnTo>
                      <a:pt x="36" y="3"/>
                    </a:lnTo>
                    <a:lnTo>
                      <a:pt x="26" y="7"/>
                    </a:lnTo>
                    <a:lnTo>
                      <a:pt x="18" y="14"/>
                    </a:lnTo>
                    <a:lnTo>
                      <a:pt x="11" y="21"/>
                    </a:lnTo>
                    <a:lnTo>
                      <a:pt x="4" y="28"/>
                    </a:lnTo>
                    <a:lnTo>
                      <a:pt x="4" y="35"/>
                    </a:lnTo>
                    <a:lnTo>
                      <a:pt x="0" y="46"/>
                    </a:lnTo>
                    <a:lnTo>
                      <a:pt x="0" y="64"/>
                    </a:lnTo>
                    <a:lnTo>
                      <a:pt x="86" y="132"/>
                    </a:lnTo>
                    <a:lnTo>
                      <a:pt x="137" y="7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6" name="Line 130"/>
              <p:cNvSpPr>
                <a:spLocks noChangeShapeType="1"/>
              </p:cNvSpPr>
              <p:nvPr/>
            </p:nvSpPr>
            <p:spPr bwMode="auto">
              <a:xfrm>
                <a:off x="4385" y="2718"/>
                <a:ext cx="90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7" name="Freeform 131"/>
              <p:cNvSpPr>
                <a:spLocks/>
              </p:cNvSpPr>
              <p:nvPr/>
            </p:nvSpPr>
            <p:spPr bwMode="auto">
              <a:xfrm>
                <a:off x="4632" y="279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7"/>
                  </a:cxn>
                  <a:cxn ang="0">
                    <a:pos x="68" y="78"/>
                  </a:cxn>
                  <a:cxn ang="0">
                    <a:pos x="58" y="78"/>
                  </a:cxn>
                  <a:cxn ang="0">
                    <a:pos x="33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7"/>
                    </a:lnTo>
                    <a:lnTo>
                      <a:pt x="68" y="78"/>
                    </a:lnTo>
                    <a:lnTo>
                      <a:pt x="58" y="78"/>
                    </a:lnTo>
                    <a:lnTo>
                      <a:pt x="33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8" name="Freeform 132"/>
              <p:cNvSpPr>
                <a:spLocks/>
              </p:cNvSpPr>
              <p:nvPr/>
            </p:nvSpPr>
            <p:spPr bwMode="auto">
              <a:xfrm>
                <a:off x="4629" y="279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9" name="Freeform 133"/>
              <p:cNvSpPr>
                <a:spLocks/>
              </p:cNvSpPr>
              <p:nvPr/>
            </p:nvSpPr>
            <p:spPr bwMode="auto">
              <a:xfrm>
                <a:off x="4940" y="3037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9"/>
                  </a:cxn>
                  <a:cxn ang="0">
                    <a:pos x="54" y="79"/>
                  </a:cxn>
                  <a:cxn ang="0">
                    <a:pos x="33" y="107"/>
                  </a:cxn>
                  <a:cxn ang="0">
                    <a:pos x="36" y="122"/>
                  </a:cxn>
                  <a:cxn ang="0">
                    <a:pos x="18" y="139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9"/>
                    </a:lnTo>
                    <a:lnTo>
                      <a:pt x="54" y="79"/>
                    </a:lnTo>
                    <a:lnTo>
                      <a:pt x="33" y="107"/>
                    </a:lnTo>
                    <a:lnTo>
                      <a:pt x="36" y="122"/>
                    </a:lnTo>
                    <a:lnTo>
                      <a:pt x="18" y="13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0" name="Freeform 134"/>
              <p:cNvSpPr>
                <a:spLocks/>
              </p:cNvSpPr>
              <p:nvPr/>
            </p:nvSpPr>
            <p:spPr bwMode="auto">
              <a:xfrm>
                <a:off x="4937" y="3037"/>
                <a:ext cx="118" cy="143"/>
              </a:xfrm>
              <a:custGeom>
                <a:avLst/>
                <a:gdLst/>
                <a:ahLst/>
                <a:cxnLst>
                  <a:cxn ang="0">
                    <a:pos x="3" y="143"/>
                  </a:cxn>
                  <a:cxn ang="0">
                    <a:pos x="118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3" y="143"/>
                  </a:cxn>
                </a:cxnLst>
                <a:rect l="0" t="0" r="r" b="b"/>
                <a:pathLst>
                  <a:path w="118" h="143">
                    <a:moveTo>
                      <a:pt x="3" y="143"/>
                    </a:moveTo>
                    <a:lnTo>
                      <a:pt x="118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3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1" name="Freeform 135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1"/>
                  </a:cxn>
                  <a:cxn ang="0">
                    <a:pos x="72" y="78"/>
                  </a:cxn>
                  <a:cxn ang="0">
                    <a:pos x="58" y="82"/>
                  </a:cxn>
                  <a:cxn ang="0">
                    <a:pos x="32" y="107"/>
                  </a:cxn>
                  <a:cxn ang="0">
                    <a:pos x="36" y="121"/>
                  </a:cxn>
                  <a:cxn ang="0">
                    <a:pos x="18" y="143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1"/>
                    </a:lnTo>
                    <a:lnTo>
                      <a:pt x="72" y="78"/>
                    </a:lnTo>
                    <a:lnTo>
                      <a:pt x="58" y="82"/>
                    </a:lnTo>
                    <a:lnTo>
                      <a:pt x="32" y="107"/>
                    </a:lnTo>
                    <a:lnTo>
                      <a:pt x="36" y="121"/>
                    </a:lnTo>
                    <a:lnTo>
                      <a:pt x="18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2" name="Freeform 136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3" name="Freeform 137"/>
              <p:cNvSpPr>
                <a:spLocks/>
              </p:cNvSpPr>
              <p:nvPr/>
            </p:nvSpPr>
            <p:spPr bwMode="auto">
              <a:xfrm>
                <a:off x="4876" y="2990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8" y="18"/>
                  </a:cxn>
                  <a:cxn ang="0">
                    <a:pos x="72" y="75"/>
                  </a:cxn>
                  <a:cxn ang="0">
                    <a:pos x="57" y="75"/>
                  </a:cxn>
                  <a:cxn ang="0">
                    <a:pos x="36" y="108"/>
                  </a:cxn>
                  <a:cxn ang="0">
                    <a:pos x="39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8" y="18"/>
                    </a:lnTo>
                    <a:lnTo>
                      <a:pt x="72" y="75"/>
                    </a:lnTo>
                    <a:lnTo>
                      <a:pt x="57" y="75"/>
                    </a:lnTo>
                    <a:lnTo>
                      <a:pt x="36" y="108"/>
                    </a:lnTo>
                    <a:lnTo>
                      <a:pt x="39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4" name="Freeform 138"/>
              <p:cNvSpPr>
                <a:spLocks/>
              </p:cNvSpPr>
              <p:nvPr/>
            </p:nvSpPr>
            <p:spPr bwMode="auto">
              <a:xfrm>
                <a:off x="4876" y="299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5" name="Freeform 139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5" y="14"/>
                  </a:cxn>
                  <a:cxn ang="0">
                    <a:pos x="68" y="75"/>
                  </a:cxn>
                  <a:cxn ang="0">
                    <a:pos x="57" y="75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18" y="136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5" y="14"/>
                    </a:lnTo>
                    <a:lnTo>
                      <a:pt x="68" y="75"/>
                    </a:lnTo>
                    <a:lnTo>
                      <a:pt x="57" y="75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18" y="136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6" name="Freeform 140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7" name="Freeform 141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118" y="22"/>
                  </a:cxn>
                  <a:cxn ang="0">
                    <a:pos x="71" y="79"/>
                  </a:cxn>
                  <a:cxn ang="0">
                    <a:pos x="57" y="79"/>
                  </a:cxn>
                  <a:cxn ang="0">
                    <a:pos x="36" y="108"/>
                  </a:cxn>
                  <a:cxn ang="0">
                    <a:pos x="39" y="119"/>
                  </a:cxn>
                  <a:cxn ang="0">
                    <a:pos x="21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118" y="22"/>
                    </a:lnTo>
                    <a:lnTo>
                      <a:pt x="71" y="79"/>
                    </a:lnTo>
                    <a:lnTo>
                      <a:pt x="57" y="79"/>
                    </a:lnTo>
                    <a:lnTo>
                      <a:pt x="36" y="108"/>
                    </a:lnTo>
                    <a:lnTo>
                      <a:pt x="39" y="119"/>
                    </a:lnTo>
                    <a:lnTo>
                      <a:pt x="21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8" name="Freeform 142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96" y="4"/>
                  </a:cxn>
                  <a:cxn ang="0">
                    <a:pos x="0" y="126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96" y="4"/>
                    </a:lnTo>
                    <a:lnTo>
                      <a:pt x="0" y="12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9" name="Freeform 143"/>
              <p:cNvSpPr>
                <a:spLocks/>
              </p:cNvSpPr>
              <p:nvPr/>
            </p:nvSpPr>
            <p:spPr bwMode="auto">
              <a:xfrm>
                <a:off x="4783" y="2915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118" y="18"/>
                  </a:cxn>
                  <a:cxn ang="0">
                    <a:pos x="71" y="75"/>
                  </a:cxn>
                  <a:cxn ang="0">
                    <a:pos x="57" y="79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118" y="18"/>
                    </a:lnTo>
                    <a:lnTo>
                      <a:pt x="71" y="75"/>
                    </a:lnTo>
                    <a:lnTo>
                      <a:pt x="57" y="79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0" name="Freeform 144"/>
              <p:cNvSpPr>
                <a:spLocks/>
              </p:cNvSpPr>
              <p:nvPr/>
            </p:nvSpPr>
            <p:spPr bwMode="auto">
              <a:xfrm>
                <a:off x="4783" y="2915"/>
                <a:ext cx="114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4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1" name="Freeform 145"/>
              <p:cNvSpPr>
                <a:spLocks/>
              </p:cNvSpPr>
              <p:nvPr/>
            </p:nvSpPr>
            <p:spPr bwMode="auto">
              <a:xfrm>
                <a:off x="4754" y="2886"/>
                <a:ext cx="115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68" y="83"/>
                  </a:cxn>
                  <a:cxn ang="0">
                    <a:pos x="57" y="83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5" h="144">
                    <a:moveTo>
                      <a:pt x="0" y="144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68" y="83"/>
                    </a:lnTo>
                    <a:lnTo>
                      <a:pt x="57" y="83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2" name="Freeform 146"/>
              <p:cNvSpPr>
                <a:spLocks/>
              </p:cNvSpPr>
              <p:nvPr/>
            </p:nvSpPr>
            <p:spPr bwMode="auto">
              <a:xfrm>
                <a:off x="4751" y="2886"/>
                <a:ext cx="118" cy="144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18" y="0"/>
                  </a:cxn>
                  <a:cxn ang="0">
                    <a:pos x="100" y="4"/>
                  </a:cxn>
                  <a:cxn ang="0">
                    <a:pos x="0" y="126"/>
                  </a:cxn>
                  <a:cxn ang="0">
                    <a:pos x="3" y="144"/>
                  </a:cxn>
                </a:cxnLst>
                <a:rect l="0" t="0" r="r" b="b"/>
                <a:pathLst>
                  <a:path w="118" h="144">
                    <a:moveTo>
                      <a:pt x="3" y="144"/>
                    </a:moveTo>
                    <a:lnTo>
                      <a:pt x="118" y="0"/>
                    </a:lnTo>
                    <a:lnTo>
                      <a:pt x="100" y="4"/>
                    </a:lnTo>
                    <a:lnTo>
                      <a:pt x="0" y="126"/>
                    </a:lnTo>
                    <a:lnTo>
                      <a:pt x="3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3" name="Freeform 147"/>
              <p:cNvSpPr>
                <a:spLocks/>
              </p:cNvSpPr>
              <p:nvPr/>
            </p:nvSpPr>
            <p:spPr bwMode="auto">
              <a:xfrm>
                <a:off x="4722" y="2865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72" y="75"/>
                  </a:cxn>
                  <a:cxn ang="0">
                    <a:pos x="57" y="79"/>
                  </a:cxn>
                  <a:cxn ang="0">
                    <a:pos x="36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72" y="75"/>
                    </a:lnTo>
                    <a:lnTo>
                      <a:pt x="57" y="79"/>
                    </a:lnTo>
                    <a:lnTo>
                      <a:pt x="36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4" name="Freeform 148"/>
              <p:cNvSpPr>
                <a:spLocks/>
              </p:cNvSpPr>
              <p:nvPr/>
            </p:nvSpPr>
            <p:spPr bwMode="auto">
              <a:xfrm>
                <a:off x="4718" y="2865"/>
                <a:ext cx="119" cy="13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119" y="0"/>
                  </a:cxn>
                  <a:cxn ang="0">
                    <a:pos x="101" y="0"/>
                  </a:cxn>
                  <a:cxn ang="0">
                    <a:pos x="0" y="122"/>
                  </a:cxn>
                  <a:cxn ang="0">
                    <a:pos x="4" y="139"/>
                  </a:cxn>
                </a:cxnLst>
                <a:rect l="0" t="0" r="r" b="b"/>
                <a:pathLst>
                  <a:path w="119" h="139">
                    <a:moveTo>
                      <a:pt x="4" y="139"/>
                    </a:moveTo>
                    <a:lnTo>
                      <a:pt x="119" y="0"/>
                    </a:lnTo>
                    <a:lnTo>
                      <a:pt x="101" y="0"/>
                    </a:lnTo>
                    <a:lnTo>
                      <a:pt x="0" y="122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5" name="Freeform 149"/>
              <p:cNvSpPr>
                <a:spLocks/>
              </p:cNvSpPr>
              <p:nvPr/>
            </p:nvSpPr>
            <p:spPr bwMode="auto">
              <a:xfrm>
                <a:off x="4693" y="284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5"/>
                  </a:cxn>
                  <a:cxn ang="0">
                    <a:pos x="58" y="78"/>
                  </a:cxn>
                  <a:cxn ang="0">
                    <a:pos x="32" y="107"/>
                  </a:cxn>
                  <a:cxn ang="0">
                    <a:pos x="36" y="114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5"/>
                    </a:lnTo>
                    <a:lnTo>
                      <a:pt x="58" y="78"/>
                    </a:lnTo>
                    <a:lnTo>
                      <a:pt x="32" y="107"/>
                    </a:lnTo>
                    <a:lnTo>
                      <a:pt x="36" y="114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6" name="Freeform 150"/>
              <p:cNvSpPr>
                <a:spLocks/>
              </p:cNvSpPr>
              <p:nvPr/>
            </p:nvSpPr>
            <p:spPr bwMode="auto">
              <a:xfrm>
                <a:off x="4690" y="284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7" name="Freeform 151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72" y="79"/>
                  </a:cxn>
                  <a:cxn ang="0">
                    <a:pos x="54" y="79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0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72" y="79"/>
                    </a:lnTo>
                    <a:lnTo>
                      <a:pt x="54" y="79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8" name="Freeform 152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4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4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9" name="Freeform 153"/>
              <p:cNvSpPr>
                <a:spLocks/>
              </p:cNvSpPr>
              <p:nvPr/>
            </p:nvSpPr>
            <p:spPr bwMode="auto">
              <a:xfrm>
                <a:off x="4471" y="2664"/>
                <a:ext cx="147" cy="136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2" y="136"/>
                  </a:cxn>
                  <a:cxn ang="0">
                    <a:pos x="25" y="122"/>
                  </a:cxn>
                  <a:cxn ang="0">
                    <a:pos x="32" y="104"/>
                  </a:cxn>
                  <a:cxn ang="0">
                    <a:pos x="40" y="86"/>
                  </a:cxn>
                  <a:cxn ang="0">
                    <a:pos x="54" y="72"/>
                  </a:cxn>
                  <a:cxn ang="0">
                    <a:pos x="75" y="57"/>
                  </a:cxn>
                  <a:cxn ang="0">
                    <a:pos x="93" y="50"/>
                  </a:cxn>
                  <a:cxn ang="0">
                    <a:pos x="122" y="43"/>
                  </a:cxn>
                  <a:cxn ang="0">
                    <a:pos x="147" y="40"/>
                  </a:cxn>
                  <a:cxn ang="0">
                    <a:pos x="100" y="0"/>
                  </a:cxn>
                  <a:cxn ang="0">
                    <a:pos x="0" y="122"/>
                  </a:cxn>
                </a:cxnLst>
                <a:rect l="0" t="0" r="r" b="b"/>
                <a:pathLst>
                  <a:path w="147" h="136">
                    <a:moveTo>
                      <a:pt x="0" y="122"/>
                    </a:moveTo>
                    <a:lnTo>
                      <a:pt x="22" y="136"/>
                    </a:lnTo>
                    <a:lnTo>
                      <a:pt x="25" y="122"/>
                    </a:lnTo>
                    <a:lnTo>
                      <a:pt x="32" y="104"/>
                    </a:lnTo>
                    <a:lnTo>
                      <a:pt x="40" y="86"/>
                    </a:lnTo>
                    <a:lnTo>
                      <a:pt x="54" y="72"/>
                    </a:lnTo>
                    <a:lnTo>
                      <a:pt x="75" y="57"/>
                    </a:lnTo>
                    <a:lnTo>
                      <a:pt x="93" y="50"/>
                    </a:lnTo>
                    <a:lnTo>
                      <a:pt x="122" y="43"/>
                    </a:lnTo>
                    <a:lnTo>
                      <a:pt x="147" y="40"/>
                    </a:lnTo>
                    <a:lnTo>
                      <a:pt x="10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30" name="Line 154"/>
              <p:cNvSpPr>
                <a:spLocks noChangeShapeType="1"/>
              </p:cNvSpPr>
              <p:nvPr/>
            </p:nvSpPr>
            <p:spPr bwMode="auto">
              <a:xfrm>
                <a:off x="4485" y="2596"/>
                <a:ext cx="86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637531" name="Picture 1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4" y="1680"/>
              <a:ext cx="667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2" name="Picture 1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1" y="2610"/>
              <a:ext cx="38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3" name="Picture 1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758"/>
              <a:ext cx="22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4" name="Picture 1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1" y="3166"/>
              <a:ext cx="14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5" name="Picture 1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9" y="1550"/>
              <a:ext cx="3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6" name="Picture 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3014"/>
              <a:ext cx="3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37537" name="Text Box 161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ChangeArrowheads="1"/>
          </p:cNvSpPr>
          <p:nvPr/>
        </p:nvSpPr>
        <p:spPr bwMode="auto">
          <a:xfrm>
            <a:off x="1968500" y="5588000"/>
            <a:ext cx="1676400" cy="241300"/>
          </a:xfrm>
          <a:prstGeom prst="rect">
            <a:avLst/>
          </a:prstGeom>
          <a:solidFill>
            <a:srgbClr val="80808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endParaRPr lang="el-GR"/>
          </a:p>
        </p:txBody>
      </p:sp>
      <p:sp>
        <p:nvSpPr>
          <p:cNvPr id="1696771" name="Rectangle 3"/>
          <p:cNvSpPr>
            <a:spLocks noChangeArrowheads="1"/>
          </p:cNvSpPr>
          <p:nvPr/>
        </p:nvSpPr>
        <p:spPr bwMode="auto">
          <a:xfrm>
            <a:off x="2403475" y="3089275"/>
            <a:ext cx="42863" cy="22987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69677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95538" y="-88900"/>
            <a:ext cx="6469062" cy="1050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Ένα Κιβώτιο είναι πολύ μικρό, τι κάνουμε;</a:t>
            </a:r>
            <a:r>
              <a:rPr lang="en-US"/>
              <a:t> </a:t>
            </a:r>
          </a:p>
        </p:txBody>
      </p:sp>
      <p:sp>
        <p:nvSpPr>
          <p:cNvPr id="1696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82700"/>
            <a:ext cx="6731000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Αριθμός κιβωτίων</a:t>
            </a:r>
            <a:r>
              <a:rPr lang="en-US" sz="2400">
                <a:latin typeface="Arial" charset="0"/>
              </a:rPr>
              <a:t> Kanban</a:t>
            </a:r>
          </a:p>
          <a:p>
            <a:pPr marL="177800" indent="-177800"/>
            <a:endParaRPr lang="en-US" sz="2400">
              <a:latin typeface="Arial" charset="0"/>
            </a:endParaRPr>
          </a:p>
          <a:p>
            <a:pPr marL="177800" indent="-177800"/>
            <a:endParaRPr lang="en-US" sz="2400">
              <a:latin typeface="Arial" charset="0"/>
            </a:endParaRPr>
          </a:p>
          <a:p>
            <a:pPr marL="622300" lvl="1" indent="-165100"/>
            <a:endParaRPr lang="en-US">
              <a:latin typeface="Arial" charset="0"/>
            </a:endParaRPr>
          </a:p>
        </p:txBody>
      </p:sp>
      <p:grpSp>
        <p:nvGrpSpPr>
          <p:cNvPr id="1696774" name="Group 6"/>
          <p:cNvGrpSpPr>
            <a:grpSpLocks/>
          </p:cNvGrpSpPr>
          <p:nvPr/>
        </p:nvGrpSpPr>
        <p:grpSpPr bwMode="auto">
          <a:xfrm>
            <a:off x="2514600" y="2090738"/>
            <a:ext cx="4719638" cy="641350"/>
            <a:chOff x="1680" y="1251"/>
            <a:chExt cx="2973" cy="404"/>
          </a:xfrm>
        </p:grpSpPr>
        <p:sp>
          <p:nvSpPr>
            <p:cNvPr id="1696775" name="Text Box 7"/>
            <p:cNvSpPr txBox="1">
              <a:spLocks noChangeArrowheads="1"/>
            </p:cNvSpPr>
            <p:nvPr/>
          </p:nvSpPr>
          <p:spPr bwMode="auto">
            <a:xfrm>
              <a:off x="1680" y="1327"/>
              <a:ext cx="15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b="1"/>
                <a:t>Αριθμός κιβωτίων</a:t>
              </a:r>
              <a:r>
                <a:rPr lang="en-US" sz="1800" b="1"/>
                <a:t>   =</a:t>
              </a:r>
            </a:p>
          </p:txBody>
        </p:sp>
        <p:sp>
          <p:nvSpPr>
            <p:cNvPr id="1696776" name="Text Box 8"/>
            <p:cNvSpPr txBox="1">
              <a:spLocks noChangeArrowheads="1"/>
            </p:cNvSpPr>
            <p:nvPr/>
          </p:nvSpPr>
          <p:spPr bwMode="auto">
            <a:xfrm>
              <a:off x="3355" y="1251"/>
              <a:ext cx="12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1800" b="1" u="sng">
                  <a:sym typeface="Symbol" pitchFamily="18" charset="2"/>
                </a:rPr>
                <a:t>Μέγεθος </a:t>
              </a:r>
              <a:r>
                <a:rPr lang="en-US" sz="1800" b="1" u="sng">
                  <a:sym typeface="Symbol" pitchFamily="18" charset="2"/>
                </a:rPr>
                <a:t>Kanban </a:t>
              </a:r>
              <a:endParaRPr lang="en-US" sz="1800" b="1">
                <a:sym typeface="Symbol" pitchFamily="18" charset="2"/>
              </a:endParaRPr>
            </a:p>
            <a:p>
              <a:pPr algn="ctr"/>
              <a:r>
                <a:rPr lang="el-GR" sz="1800" b="1"/>
                <a:t>Μέγεθος δοχείου</a:t>
              </a:r>
              <a:endParaRPr lang="en-US" sz="1800" b="1">
                <a:sym typeface="Symbol" pitchFamily="18" charset="2"/>
              </a:endParaRPr>
            </a:p>
          </p:txBody>
        </p:sp>
      </p:grpSp>
      <p:sp>
        <p:nvSpPr>
          <p:cNvPr id="1696777" name="Text Box 9"/>
          <p:cNvSpPr txBox="1">
            <a:spLocks noChangeArrowheads="1"/>
          </p:cNvSpPr>
          <p:nvPr/>
        </p:nvSpPr>
        <p:spPr bwMode="auto">
          <a:xfrm>
            <a:off x="3675063" y="3970338"/>
            <a:ext cx="432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Αριθμός Κιβωτίων</a:t>
            </a:r>
            <a:r>
              <a:rPr lang="en-US" sz="1600" b="1"/>
              <a:t> x 2 = </a:t>
            </a:r>
            <a:r>
              <a:rPr lang="el-GR" sz="1600" b="1"/>
              <a:t>Μέγιστο Απόθεμα;</a:t>
            </a:r>
            <a:endParaRPr lang="en-US" sz="1600" b="1"/>
          </a:p>
        </p:txBody>
      </p:sp>
      <p:sp>
        <p:nvSpPr>
          <p:cNvPr id="1696778" name="Line 10"/>
          <p:cNvSpPr>
            <a:spLocks noChangeShapeType="1"/>
          </p:cNvSpPr>
          <p:nvPr/>
        </p:nvSpPr>
        <p:spPr bwMode="auto">
          <a:xfrm>
            <a:off x="2273300" y="3200400"/>
            <a:ext cx="120650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endParaRPr lang="el-GR"/>
          </a:p>
        </p:txBody>
      </p:sp>
      <p:sp>
        <p:nvSpPr>
          <p:cNvPr id="1696779" name="Line 11"/>
          <p:cNvSpPr>
            <a:spLocks noChangeShapeType="1"/>
          </p:cNvSpPr>
          <p:nvPr/>
        </p:nvSpPr>
        <p:spPr bwMode="auto">
          <a:xfrm>
            <a:off x="2241550" y="4022725"/>
            <a:ext cx="11938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endParaRPr lang="el-GR"/>
          </a:p>
        </p:txBody>
      </p:sp>
      <p:sp>
        <p:nvSpPr>
          <p:cNvPr id="1696780" name="Line 12"/>
          <p:cNvSpPr>
            <a:spLocks noChangeShapeType="1"/>
          </p:cNvSpPr>
          <p:nvPr/>
        </p:nvSpPr>
        <p:spPr bwMode="auto">
          <a:xfrm>
            <a:off x="2244725" y="4841875"/>
            <a:ext cx="12192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endParaRPr lang="el-GR"/>
          </a:p>
        </p:txBody>
      </p:sp>
      <p:grpSp>
        <p:nvGrpSpPr>
          <p:cNvPr id="1696781" name="Group 13"/>
          <p:cNvGrpSpPr>
            <a:grpSpLocks/>
          </p:cNvGrpSpPr>
          <p:nvPr/>
        </p:nvGrpSpPr>
        <p:grpSpPr bwMode="auto">
          <a:xfrm flipH="1">
            <a:off x="2359025" y="2894013"/>
            <a:ext cx="479425" cy="401637"/>
            <a:chOff x="1440" y="919"/>
            <a:chExt cx="336" cy="281"/>
          </a:xfrm>
        </p:grpSpPr>
        <p:sp>
          <p:nvSpPr>
            <p:cNvPr id="1696782" name="Rectangle 14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32549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96783" name="Text Box 15"/>
            <p:cNvSpPr txBox="1">
              <a:spLocks noChangeArrowheads="1"/>
            </p:cNvSpPr>
            <p:nvPr/>
          </p:nvSpPr>
          <p:spPr bwMode="auto">
            <a:xfrm>
              <a:off x="1569" y="919"/>
              <a:ext cx="129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696784" name="Rectangle 16"/>
          <p:cNvSpPr>
            <a:spLocks noChangeArrowheads="1"/>
          </p:cNvSpPr>
          <p:nvPr/>
        </p:nvSpPr>
        <p:spPr bwMode="auto">
          <a:xfrm rot="934016" flipH="1">
            <a:off x="2822575" y="3079750"/>
            <a:ext cx="479425" cy="342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3922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28575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96785" name="Rectangle 17"/>
          <p:cNvSpPr>
            <a:spLocks noChangeArrowheads="1"/>
          </p:cNvSpPr>
          <p:nvPr/>
        </p:nvSpPr>
        <p:spPr bwMode="auto">
          <a:xfrm flipH="1">
            <a:off x="3589338" y="3394075"/>
            <a:ext cx="42862" cy="19939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1696786" name="Group 18"/>
          <p:cNvGrpSpPr>
            <a:grpSpLocks/>
          </p:cNvGrpSpPr>
          <p:nvPr/>
        </p:nvGrpSpPr>
        <p:grpSpPr bwMode="auto">
          <a:xfrm flipH="1">
            <a:off x="2371725" y="3719513"/>
            <a:ext cx="479425" cy="401637"/>
            <a:chOff x="1440" y="919"/>
            <a:chExt cx="336" cy="281"/>
          </a:xfrm>
        </p:grpSpPr>
        <p:sp>
          <p:nvSpPr>
            <p:cNvPr id="1696787" name="Rectangle 19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32549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96788" name="Text Box 20"/>
            <p:cNvSpPr txBox="1">
              <a:spLocks noChangeArrowheads="1"/>
            </p:cNvSpPr>
            <p:nvPr/>
          </p:nvSpPr>
          <p:spPr bwMode="auto">
            <a:xfrm>
              <a:off x="1569" y="919"/>
              <a:ext cx="129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696789" name="Rectangle 21"/>
          <p:cNvSpPr>
            <a:spLocks noChangeArrowheads="1"/>
          </p:cNvSpPr>
          <p:nvPr/>
        </p:nvSpPr>
        <p:spPr bwMode="auto">
          <a:xfrm rot="934016" flipH="1">
            <a:off x="2822575" y="3905250"/>
            <a:ext cx="479425" cy="342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3922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28575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96790" name="Group 22"/>
          <p:cNvGrpSpPr>
            <a:grpSpLocks/>
          </p:cNvGrpSpPr>
          <p:nvPr/>
        </p:nvGrpSpPr>
        <p:grpSpPr bwMode="auto">
          <a:xfrm flipH="1">
            <a:off x="2397125" y="4532313"/>
            <a:ext cx="479425" cy="401637"/>
            <a:chOff x="1440" y="919"/>
            <a:chExt cx="336" cy="281"/>
          </a:xfrm>
        </p:grpSpPr>
        <p:sp>
          <p:nvSpPr>
            <p:cNvPr id="1696791" name="Rectangle 23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32549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96792" name="Text Box 24"/>
            <p:cNvSpPr txBox="1">
              <a:spLocks noChangeArrowheads="1"/>
            </p:cNvSpPr>
            <p:nvPr/>
          </p:nvSpPr>
          <p:spPr bwMode="auto">
            <a:xfrm>
              <a:off x="1569" y="919"/>
              <a:ext cx="129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696793" name="Rectangle 25"/>
          <p:cNvSpPr>
            <a:spLocks noChangeArrowheads="1"/>
          </p:cNvSpPr>
          <p:nvPr/>
        </p:nvSpPr>
        <p:spPr bwMode="auto">
          <a:xfrm rot="934016" flipH="1">
            <a:off x="2860675" y="4718050"/>
            <a:ext cx="479425" cy="342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3922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28575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96794" name="Rectangle 26"/>
          <p:cNvSpPr>
            <a:spLocks noChangeArrowheads="1"/>
          </p:cNvSpPr>
          <p:nvPr/>
        </p:nvSpPr>
        <p:spPr bwMode="auto">
          <a:xfrm flipH="1">
            <a:off x="3449638" y="3508375"/>
            <a:ext cx="42862" cy="19939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696795" name="Rectangle 27"/>
          <p:cNvSpPr>
            <a:spLocks noChangeArrowheads="1"/>
          </p:cNvSpPr>
          <p:nvPr/>
        </p:nvSpPr>
        <p:spPr bwMode="auto">
          <a:xfrm>
            <a:off x="2263775" y="3228975"/>
            <a:ext cx="42863" cy="22987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696796" name="Text Box 2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4088" y="187325"/>
            <a:ext cx="55372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Πόσες κάρτες</a:t>
            </a:r>
            <a:r>
              <a:rPr lang="en-GB" sz="2400" dirty="0" smtClean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GB" sz="2400" dirty="0" err="1">
                <a:solidFill>
                  <a:srgbClr val="990033"/>
                </a:solidFill>
                <a:latin typeface="Arial" charset="0"/>
              </a:rPr>
              <a:t>Kanban</a:t>
            </a:r>
            <a:r>
              <a:rPr lang="en-GB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χρειαζόμαστε;</a:t>
            </a: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574800"/>
            <a:ext cx="6870700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/>
            <a:r>
              <a:rPr lang="el-GR" sz="2400" dirty="0">
                <a:latin typeface="Arial" charset="0"/>
              </a:rPr>
              <a:t>Δοχεία </a:t>
            </a:r>
            <a:r>
              <a:rPr lang="en-GB" sz="2400" dirty="0" err="1">
                <a:latin typeface="Arial" charset="0"/>
              </a:rPr>
              <a:t>Kanban</a:t>
            </a:r>
            <a:r>
              <a:rPr lang="en-GB" sz="2400" dirty="0">
                <a:latin typeface="Arial" charset="0"/>
              </a:rPr>
              <a:t> </a:t>
            </a:r>
            <a:r>
              <a:rPr lang="el-GR" sz="2400" dirty="0">
                <a:latin typeface="Arial" charset="0"/>
              </a:rPr>
              <a:t>πάντα</a:t>
            </a:r>
            <a:r>
              <a:rPr lang="en-GB" sz="2400" dirty="0">
                <a:latin typeface="Arial" charset="0"/>
              </a:rPr>
              <a:t> x 2</a:t>
            </a:r>
          </a:p>
          <a:p>
            <a:pPr marL="177800" indent="-177800"/>
            <a:r>
              <a:rPr lang="el-GR" sz="2400" dirty="0">
                <a:latin typeface="Arial" charset="0"/>
              </a:rPr>
              <a:t>Η δήλωση στα δελτία μόνο με μία ποσότητα</a:t>
            </a:r>
            <a:endParaRPr lang="en-GB" sz="2400" dirty="0">
              <a:latin typeface="Arial" charset="0"/>
            </a:endParaRPr>
          </a:p>
          <a:p>
            <a:pPr marL="533400" lvl="1" indent="-176213"/>
            <a:r>
              <a:rPr lang="el-GR" sz="2000" dirty="0">
                <a:latin typeface="Arial" charset="0"/>
              </a:rPr>
              <a:t>Για παράδειγμα</a:t>
            </a:r>
            <a:r>
              <a:rPr lang="en-GB" sz="2000" dirty="0">
                <a:latin typeface="Arial" charset="0"/>
              </a:rPr>
              <a:t> </a:t>
            </a:r>
            <a:r>
              <a:rPr lang="el-GR" sz="2000" dirty="0">
                <a:latin typeface="Arial" charset="0"/>
              </a:rPr>
              <a:t>με</a:t>
            </a:r>
            <a:r>
              <a:rPr lang="en-GB" sz="2000" dirty="0">
                <a:latin typeface="Arial" charset="0"/>
              </a:rPr>
              <a:t> 20 </a:t>
            </a:r>
            <a:r>
              <a:rPr lang="el-GR" sz="2000" dirty="0">
                <a:latin typeface="Arial" charset="0"/>
              </a:rPr>
              <a:t>Κιβώτια</a:t>
            </a:r>
            <a:r>
              <a:rPr lang="en-GB" sz="2000" dirty="0">
                <a:latin typeface="Arial" charset="0"/>
              </a:rPr>
              <a:t> (2x10 </a:t>
            </a:r>
            <a:r>
              <a:rPr lang="en-GB" sz="2000" dirty="0" err="1">
                <a:latin typeface="Arial" charset="0"/>
              </a:rPr>
              <a:t>Kanban</a:t>
            </a:r>
            <a:r>
              <a:rPr lang="en-GB" sz="2000" dirty="0">
                <a:latin typeface="Arial" charset="0"/>
              </a:rPr>
              <a:t>) </a:t>
            </a:r>
            <a:r>
              <a:rPr lang="el-GR" sz="2000" dirty="0">
                <a:latin typeface="Arial" charset="0"/>
              </a:rPr>
              <a:t>γράφετε μόνο</a:t>
            </a:r>
            <a:r>
              <a:rPr lang="en-GB" sz="2000" dirty="0">
                <a:latin typeface="Arial" charset="0"/>
              </a:rPr>
              <a:t>:</a:t>
            </a:r>
          </a:p>
          <a:p>
            <a:pPr marL="533400" lvl="1" indent="-176213"/>
            <a:r>
              <a:rPr lang="en-GB" sz="2000" dirty="0">
                <a:latin typeface="Arial" charset="0"/>
              </a:rPr>
              <a:t>1 </a:t>
            </a:r>
            <a:r>
              <a:rPr lang="el-GR" sz="2000" dirty="0">
                <a:latin typeface="Arial" charset="0"/>
              </a:rPr>
              <a:t>από</a:t>
            </a:r>
            <a:r>
              <a:rPr lang="en-GB" sz="2000" dirty="0">
                <a:latin typeface="Arial" charset="0"/>
              </a:rPr>
              <a:t> 10, 1 </a:t>
            </a:r>
            <a:r>
              <a:rPr lang="el-GR" sz="2000" dirty="0">
                <a:latin typeface="Arial" charset="0"/>
              </a:rPr>
              <a:t>από</a:t>
            </a:r>
            <a:r>
              <a:rPr lang="en-GB" sz="2000" dirty="0">
                <a:latin typeface="Arial" charset="0"/>
              </a:rPr>
              <a:t> 10, 1 </a:t>
            </a:r>
            <a:r>
              <a:rPr lang="el-GR" sz="2000" dirty="0">
                <a:latin typeface="Arial" charset="0"/>
              </a:rPr>
              <a:t>από</a:t>
            </a:r>
            <a:r>
              <a:rPr lang="en-GB" sz="2000" dirty="0">
                <a:latin typeface="Arial" charset="0"/>
              </a:rPr>
              <a:t> 10 ....10 </a:t>
            </a:r>
            <a:r>
              <a:rPr lang="el-GR" sz="2000" dirty="0">
                <a:latin typeface="Arial" charset="0"/>
              </a:rPr>
              <a:t>φορές</a:t>
            </a:r>
            <a:endParaRPr lang="de-DE" sz="1800" dirty="0">
              <a:latin typeface="Arial" charset="0"/>
            </a:endParaRPr>
          </a:p>
          <a:p>
            <a:pPr marL="533400" lvl="1" indent="-176213"/>
            <a:endParaRPr lang="de-DE" dirty="0">
              <a:latin typeface="Arial" charset="0"/>
            </a:endParaRPr>
          </a:p>
        </p:txBody>
      </p:sp>
      <p:grpSp>
        <p:nvGrpSpPr>
          <p:cNvPr id="1698820" name="Group 4"/>
          <p:cNvGrpSpPr>
            <a:grpSpLocks/>
          </p:cNvGrpSpPr>
          <p:nvPr/>
        </p:nvGrpSpPr>
        <p:grpSpPr bwMode="auto">
          <a:xfrm>
            <a:off x="6413500" y="4229100"/>
            <a:ext cx="1790700" cy="1676400"/>
            <a:chOff x="448" y="2328"/>
            <a:chExt cx="1757" cy="1560"/>
          </a:xfrm>
        </p:grpSpPr>
        <p:sp>
          <p:nvSpPr>
            <p:cNvPr id="1698821" name="Rectangle 5"/>
            <p:cNvSpPr>
              <a:spLocks noChangeArrowheads="1"/>
            </p:cNvSpPr>
            <p:nvPr/>
          </p:nvSpPr>
          <p:spPr bwMode="auto">
            <a:xfrm>
              <a:off x="448" y="2328"/>
              <a:ext cx="1720" cy="15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de-DE" sz="1600" b="1"/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456" y="2768"/>
              <a:ext cx="1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1320" y="2328"/>
              <a:ext cx="0" cy="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98824" name="Text Box 8"/>
            <p:cNvSpPr txBox="1">
              <a:spLocks noChangeArrowheads="1"/>
            </p:cNvSpPr>
            <p:nvPr/>
          </p:nvSpPr>
          <p:spPr bwMode="auto">
            <a:xfrm>
              <a:off x="629" y="2485"/>
              <a:ext cx="821" cy="25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Αναμονή</a:t>
              </a:r>
              <a:endParaRPr lang="de-DE" sz="1200" b="1"/>
            </a:p>
          </p:txBody>
        </p:sp>
        <p:sp>
          <p:nvSpPr>
            <p:cNvPr id="1698825" name="Text Box 9"/>
            <p:cNvSpPr txBox="1">
              <a:spLocks noChangeArrowheads="1"/>
            </p:cNvSpPr>
            <p:nvPr/>
          </p:nvSpPr>
          <p:spPr bwMode="auto">
            <a:xfrm>
              <a:off x="1421" y="2485"/>
              <a:ext cx="784" cy="25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Εργασία</a:t>
              </a:r>
              <a:endParaRPr lang="de-DE" sz="1200" b="1"/>
            </a:p>
          </p:txBody>
        </p:sp>
        <p:pic>
          <p:nvPicPr>
            <p:cNvPr id="169882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" y="3331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882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7" y="2859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98828" name="AutoShape 12"/>
            <p:cNvSpPr>
              <a:spLocks noChangeArrowheads="1"/>
            </p:cNvSpPr>
            <p:nvPr/>
          </p:nvSpPr>
          <p:spPr bwMode="auto">
            <a:xfrm>
              <a:off x="695" y="2997"/>
              <a:ext cx="493" cy="289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CH" sz="2000"/>
            </a:p>
          </p:txBody>
        </p:sp>
        <p:pic>
          <p:nvPicPr>
            <p:cNvPr id="169882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5" y="2859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883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9" y="3323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1320" y="2760"/>
              <a:ext cx="0" cy="1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98832" name="Text Box 16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ChangeArrowheads="1"/>
          </p:cNvSpPr>
          <p:nvPr/>
        </p:nvSpPr>
        <p:spPr bwMode="auto">
          <a:xfrm>
            <a:off x="2495550" y="36513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Σύστημα σηματοδότησης κυκλοφορίας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700867" name="Picture 3" descr="masch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92550"/>
            <a:ext cx="2170113" cy="2647950"/>
          </a:xfrm>
          <a:prstGeom prst="rect">
            <a:avLst/>
          </a:prstGeom>
          <a:noFill/>
        </p:spPr>
      </p:pic>
      <p:pic>
        <p:nvPicPr>
          <p:cNvPr id="1700868" name="Picture 4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4340225" y="27178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69" name="Rectangle 5"/>
          <p:cNvSpPr>
            <a:spLocks noChangeArrowheads="1"/>
          </p:cNvSpPr>
          <p:nvPr/>
        </p:nvSpPr>
        <p:spPr bwMode="auto">
          <a:xfrm>
            <a:off x="2460625" y="1270000"/>
            <a:ext cx="5410200" cy="25146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700870" name="Rectangle 6"/>
          <p:cNvSpPr>
            <a:spLocks noChangeArrowheads="1"/>
          </p:cNvSpPr>
          <p:nvPr/>
        </p:nvSpPr>
        <p:spPr bwMode="auto">
          <a:xfrm>
            <a:off x="26130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1" name="Rectangle 7"/>
          <p:cNvSpPr>
            <a:spLocks noChangeArrowheads="1"/>
          </p:cNvSpPr>
          <p:nvPr/>
        </p:nvSpPr>
        <p:spPr bwMode="auto">
          <a:xfrm>
            <a:off x="26130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2" name="Rectangle 8"/>
          <p:cNvSpPr>
            <a:spLocks noChangeArrowheads="1"/>
          </p:cNvSpPr>
          <p:nvPr/>
        </p:nvSpPr>
        <p:spPr bwMode="auto">
          <a:xfrm>
            <a:off x="39338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3" name="Rectangle 9"/>
          <p:cNvSpPr>
            <a:spLocks noChangeArrowheads="1"/>
          </p:cNvSpPr>
          <p:nvPr/>
        </p:nvSpPr>
        <p:spPr bwMode="auto">
          <a:xfrm>
            <a:off x="39338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4" name="Rectangle 10"/>
          <p:cNvSpPr>
            <a:spLocks noChangeArrowheads="1"/>
          </p:cNvSpPr>
          <p:nvPr/>
        </p:nvSpPr>
        <p:spPr bwMode="auto">
          <a:xfrm>
            <a:off x="39338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5" name="Rectangle 11"/>
          <p:cNvSpPr>
            <a:spLocks noChangeArrowheads="1"/>
          </p:cNvSpPr>
          <p:nvPr/>
        </p:nvSpPr>
        <p:spPr bwMode="auto">
          <a:xfrm>
            <a:off x="39338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6" name="Rectangle 12"/>
          <p:cNvSpPr>
            <a:spLocks noChangeArrowheads="1"/>
          </p:cNvSpPr>
          <p:nvPr/>
        </p:nvSpPr>
        <p:spPr bwMode="auto">
          <a:xfrm>
            <a:off x="39338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7" name="Rectangle 13"/>
          <p:cNvSpPr>
            <a:spLocks noChangeArrowheads="1"/>
          </p:cNvSpPr>
          <p:nvPr/>
        </p:nvSpPr>
        <p:spPr bwMode="auto">
          <a:xfrm>
            <a:off x="39338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8" name="Rectangle 14"/>
          <p:cNvSpPr>
            <a:spLocks noChangeArrowheads="1"/>
          </p:cNvSpPr>
          <p:nvPr/>
        </p:nvSpPr>
        <p:spPr bwMode="auto">
          <a:xfrm>
            <a:off x="26130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A</a:t>
            </a:r>
          </a:p>
        </p:txBody>
      </p:sp>
      <p:sp>
        <p:nvSpPr>
          <p:cNvPr id="1700879" name="Rectangle 15"/>
          <p:cNvSpPr>
            <a:spLocks noChangeArrowheads="1"/>
          </p:cNvSpPr>
          <p:nvPr/>
        </p:nvSpPr>
        <p:spPr bwMode="auto">
          <a:xfrm>
            <a:off x="39338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B</a:t>
            </a:r>
          </a:p>
        </p:txBody>
      </p:sp>
      <p:pic>
        <p:nvPicPr>
          <p:cNvPr id="1700880" name="Picture 16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841625" y="2108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1" name="Rectangle 17"/>
          <p:cNvSpPr>
            <a:spLocks noChangeArrowheads="1"/>
          </p:cNvSpPr>
          <p:nvPr/>
        </p:nvSpPr>
        <p:spPr bwMode="auto">
          <a:xfrm>
            <a:off x="26130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2" name="Picture 18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994025" y="23368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3" name="Rectangle 19"/>
          <p:cNvSpPr>
            <a:spLocks noChangeArrowheads="1"/>
          </p:cNvSpPr>
          <p:nvPr/>
        </p:nvSpPr>
        <p:spPr bwMode="auto">
          <a:xfrm>
            <a:off x="26130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4" name="Picture 20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841625" y="25654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5" name="Rectangle 21"/>
          <p:cNvSpPr>
            <a:spLocks noChangeArrowheads="1"/>
          </p:cNvSpPr>
          <p:nvPr/>
        </p:nvSpPr>
        <p:spPr bwMode="auto">
          <a:xfrm>
            <a:off x="26130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6" name="Picture 22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994025" y="27940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7" name="Rectangle 23"/>
          <p:cNvSpPr>
            <a:spLocks noChangeArrowheads="1"/>
          </p:cNvSpPr>
          <p:nvPr/>
        </p:nvSpPr>
        <p:spPr bwMode="auto">
          <a:xfrm>
            <a:off x="26130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8" name="Picture 24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8416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9" name="Rectangle 25"/>
          <p:cNvSpPr>
            <a:spLocks noChangeArrowheads="1"/>
          </p:cNvSpPr>
          <p:nvPr/>
        </p:nvSpPr>
        <p:spPr bwMode="auto">
          <a:xfrm>
            <a:off x="26130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90" name="Picture 26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9178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91" name="Rectangle 27"/>
          <p:cNvSpPr>
            <a:spLocks noChangeArrowheads="1"/>
          </p:cNvSpPr>
          <p:nvPr/>
        </p:nvSpPr>
        <p:spPr bwMode="auto">
          <a:xfrm>
            <a:off x="26130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92" name="Picture 28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42894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93" name="Rectangle 29"/>
          <p:cNvSpPr>
            <a:spLocks noChangeArrowheads="1"/>
          </p:cNvSpPr>
          <p:nvPr/>
        </p:nvSpPr>
        <p:spPr bwMode="auto">
          <a:xfrm>
            <a:off x="39338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94" name="Picture 30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42132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95" name="Rectangle 31"/>
          <p:cNvSpPr>
            <a:spLocks noChangeArrowheads="1"/>
          </p:cNvSpPr>
          <p:nvPr/>
        </p:nvSpPr>
        <p:spPr bwMode="auto">
          <a:xfrm>
            <a:off x="39338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96" name="Rectangle 32"/>
          <p:cNvSpPr>
            <a:spLocks noChangeArrowheads="1"/>
          </p:cNvSpPr>
          <p:nvPr/>
        </p:nvSpPr>
        <p:spPr bwMode="auto">
          <a:xfrm>
            <a:off x="3467100" y="4076700"/>
            <a:ext cx="20574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/>
              <a:t>Πρέπει να παράξει</a:t>
            </a:r>
            <a:endParaRPr lang="de-DE" sz="1600"/>
          </a:p>
        </p:txBody>
      </p:sp>
      <p:sp>
        <p:nvSpPr>
          <p:cNvPr id="1700897" name="Rectangle 33"/>
          <p:cNvSpPr>
            <a:spLocks noChangeArrowheads="1"/>
          </p:cNvSpPr>
          <p:nvPr/>
        </p:nvSpPr>
        <p:spPr bwMode="auto">
          <a:xfrm>
            <a:off x="3467100" y="4297363"/>
            <a:ext cx="20574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/>
              <a:t>Ίσως παράξει</a:t>
            </a:r>
            <a:endParaRPr lang="de-DE" sz="1600"/>
          </a:p>
        </p:txBody>
      </p:sp>
      <p:sp>
        <p:nvSpPr>
          <p:cNvPr id="1700898" name="Rectangle 34"/>
          <p:cNvSpPr>
            <a:spLocks noChangeArrowheads="1"/>
          </p:cNvSpPr>
          <p:nvPr/>
        </p:nvSpPr>
        <p:spPr bwMode="auto">
          <a:xfrm>
            <a:off x="3467100" y="4521200"/>
            <a:ext cx="20574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/>
              <a:t>Μη παραγωγή</a:t>
            </a:r>
            <a:endParaRPr lang="de-DE" sz="1600"/>
          </a:p>
        </p:txBody>
      </p:sp>
      <p:sp>
        <p:nvSpPr>
          <p:cNvPr id="1700899" name="Rectangle 35"/>
          <p:cNvSpPr>
            <a:spLocks noChangeArrowheads="1"/>
          </p:cNvSpPr>
          <p:nvPr/>
        </p:nvSpPr>
        <p:spPr bwMode="auto">
          <a:xfrm>
            <a:off x="52292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0" name="Rectangle 36"/>
          <p:cNvSpPr>
            <a:spLocks noChangeArrowheads="1"/>
          </p:cNvSpPr>
          <p:nvPr/>
        </p:nvSpPr>
        <p:spPr bwMode="auto">
          <a:xfrm>
            <a:off x="52292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1" name="Rectangle 37"/>
          <p:cNvSpPr>
            <a:spLocks noChangeArrowheads="1"/>
          </p:cNvSpPr>
          <p:nvPr/>
        </p:nvSpPr>
        <p:spPr bwMode="auto">
          <a:xfrm>
            <a:off x="52292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2" name="Rectangle 38"/>
          <p:cNvSpPr>
            <a:spLocks noChangeArrowheads="1"/>
          </p:cNvSpPr>
          <p:nvPr/>
        </p:nvSpPr>
        <p:spPr bwMode="auto">
          <a:xfrm>
            <a:off x="52292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3" name="Rectangle 39"/>
          <p:cNvSpPr>
            <a:spLocks noChangeArrowheads="1"/>
          </p:cNvSpPr>
          <p:nvPr/>
        </p:nvSpPr>
        <p:spPr bwMode="auto">
          <a:xfrm>
            <a:off x="52292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4" name="Rectangle 40"/>
          <p:cNvSpPr>
            <a:spLocks noChangeArrowheads="1"/>
          </p:cNvSpPr>
          <p:nvPr/>
        </p:nvSpPr>
        <p:spPr bwMode="auto">
          <a:xfrm>
            <a:off x="52292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5" name="Rectangle 41"/>
          <p:cNvSpPr>
            <a:spLocks noChangeArrowheads="1"/>
          </p:cNvSpPr>
          <p:nvPr/>
        </p:nvSpPr>
        <p:spPr bwMode="auto">
          <a:xfrm>
            <a:off x="52292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</a:t>
            </a:r>
            <a:r>
              <a:rPr lang="el-GR" sz="2000">
                <a:solidFill>
                  <a:srgbClr val="990033"/>
                </a:solidFill>
              </a:rPr>
              <a:t>Γ</a:t>
            </a:r>
            <a:endParaRPr lang="de-DE" sz="2000">
              <a:solidFill>
                <a:srgbClr val="990033"/>
              </a:solidFill>
            </a:endParaRPr>
          </a:p>
        </p:txBody>
      </p:sp>
      <p:pic>
        <p:nvPicPr>
          <p:cNvPr id="1700906" name="Picture 42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55848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07" name="Rectangle 43"/>
          <p:cNvSpPr>
            <a:spLocks noChangeArrowheads="1"/>
          </p:cNvSpPr>
          <p:nvPr/>
        </p:nvSpPr>
        <p:spPr bwMode="auto">
          <a:xfrm>
            <a:off x="52292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908" name="Picture 44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55086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09" name="Rectangle 45"/>
          <p:cNvSpPr>
            <a:spLocks noChangeArrowheads="1"/>
          </p:cNvSpPr>
          <p:nvPr/>
        </p:nvSpPr>
        <p:spPr bwMode="auto">
          <a:xfrm>
            <a:off x="52292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0" name="Rectangle 46"/>
          <p:cNvSpPr>
            <a:spLocks noChangeArrowheads="1"/>
          </p:cNvSpPr>
          <p:nvPr/>
        </p:nvSpPr>
        <p:spPr bwMode="auto">
          <a:xfrm>
            <a:off x="64992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1" name="Rectangle 47"/>
          <p:cNvSpPr>
            <a:spLocks noChangeArrowheads="1"/>
          </p:cNvSpPr>
          <p:nvPr/>
        </p:nvSpPr>
        <p:spPr bwMode="auto">
          <a:xfrm>
            <a:off x="64992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2" name="Rectangle 48"/>
          <p:cNvSpPr>
            <a:spLocks noChangeArrowheads="1"/>
          </p:cNvSpPr>
          <p:nvPr/>
        </p:nvSpPr>
        <p:spPr bwMode="auto">
          <a:xfrm>
            <a:off x="64992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3" name="Rectangle 49"/>
          <p:cNvSpPr>
            <a:spLocks noChangeArrowheads="1"/>
          </p:cNvSpPr>
          <p:nvPr/>
        </p:nvSpPr>
        <p:spPr bwMode="auto">
          <a:xfrm>
            <a:off x="64992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4" name="Rectangle 50"/>
          <p:cNvSpPr>
            <a:spLocks noChangeArrowheads="1"/>
          </p:cNvSpPr>
          <p:nvPr/>
        </p:nvSpPr>
        <p:spPr bwMode="auto">
          <a:xfrm>
            <a:off x="64992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5" name="Rectangle 51"/>
          <p:cNvSpPr>
            <a:spLocks noChangeArrowheads="1"/>
          </p:cNvSpPr>
          <p:nvPr/>
        </p:nvSpPr>
        <p:spPr bwMode="auto">
          <a:xfrm>
            <a:off x="64992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6" name="Rectangle 52"/>
          <p:cNvSpPr>
            <a:spLocks noChangeArrowheads="1"/>
          </p:cNvSpPr>
          <p:nvPr/>
        </p:nvSpPr>
        <p:spPr bwMode="auto">
          <a:xfrm>
            <a:off x="64992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</a:t>
            </a:r>
            <a:r>
              <a:rPr lang="el-GR" sz="2000">
                <a:solidFill>
                  <a:srgbClr val="990033"/>
                </a:solidFill>
              </a:rPr>
              <a:t>Δ</a:t>
            </a:r>
            <a:endParaRPr lang="de-DE" sz="2000">
              <a:solidFill>
                <a:srgbClr val="990033"/>
              </a:solidFill>
            </a:endParaRPr>
          </a:p>
        </p:txBody>
      </p:sp>
      <p:pic>
        <p:nvPicPr>
          <p:cNvPr id="1700917" name="Picture 53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68548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18" name="Rectangle 54"/>
          <p:cNvSpPr>
            <a:spLocks noChangeArrowheads="1"/>
          </p:cNvSpPr>
          <p:nvPr/>
        </p:nvSpPr>
        <p:spPr bwMode="auto">
          <a:xfrm>
            <a:off x="64992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919" name="Picture 55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67786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20" name="Rectangle 56"/>
          <p:cNvSpPr>
            <a:spLocks noChangeArrowheads="1"/>
          </p:cNvSpPr>
          <p:nvPr/>
        </p:nvSpPr>
        <p:spPr bwMode="auto">
          <a:xfrm>
            <a:off x="64992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21" name="Text Box 5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0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0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0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0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0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0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0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0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0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0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0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0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0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0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0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0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0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0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0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00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00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0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0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0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896" grpId="0" animBg="1" autoUpdateAnimBg="0"/>
      <p:bldP spid="1700897" grpId="0" animBg="1" autoUpdateAnimBg="0"/>
      <p:bldP spid="170089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ChangeArrowheads="1"/>
          </p:cNvSpPr>
          <p:nvPr/>
        </p:nvSpPr>
        <p:spPr bwMode="auto">
          <a:xfrm>
            <a:off x="2536825" y="0"/>
            <a:ext cx="6324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: </a:t>
            </a:r>
            <a:r>
              <a:rPr lang="el-GR">
                <a:solidFill>
                  <a:srgbClr val="990033"/>
                </a:solidFill>
              </a:rPr>
              <a:t>σύστημα σηματοδότησης κυκλοφορίας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702915" name="Picture 3" descr="Kanban Ampel Roehren 02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1028700"/>
            <a:ext cx="3133725" cy="2984500"/>
          </a:xfrm>
          <a:prstGeom prst="rect">
            <a:avLst/>
          </a:prstGeom>
          <a:noFill/>
        </p:spPr>
      </p:pic>
      <p:pic>
        <p:nvPicPr>
          <p:cNvPr id="1702916" name="Picture 4" descr="IMG_05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2863850"/>
            <a:ext cx="4073525" cy="3054350"/>
          </a:xfrm>
          <a:prstGeom prst="rect">
            <a:avLst/>
          </a:prstGeom>
          <a:noFill/>
        </p:spPr>
      </p:pic>
      <p:sp>
        <p:nvSpPr>
          <p:cNvPr id="1702917" name="Text Box 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ChangeArrowheads="1"/>
          </p:cNvSpPr>
          <p:nvPr/>
        </p:nvSpPr>
        <p:spPr bwMode="auto">
          <a:xfrm>
            <a:off x="4621213" y="107950"/>
            <a:ext cx="425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>
                <a:solidFill>
                  <a:srgbClr val="990033"/>
                </a:solidFill>
              </a:rPr>
              <a:t>10 (</a:t>
            </a:r>
            <a:r>
              <a:rPr lang="el-GR">
                <a:solidFill>
                  <a:srgbClr val="990033"/>
                </a:solidFill>
              </a:rPr>
              <a:t>πιθανοί</a:t>
            </a:r>
            <a:r>
              <a:rPr lang="en-US">
                <a:solidFill>
                  <a:srgbClr val="990033"/>
                </a:solidFill>
              </a:rPr>
              <a:t>) </a:t>
            </a:r>
            <a:r>
              <a:rPr lang="el-GR">
                <a:solidFill>
                  <a:srgbClr val="990033"/>
                </a:solidFill>
              </a:rPr>
              <a:t>κανόνες</a:t>
            </a:r>
            <a:endParaRPr lang="en-US" sz="300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04963" name="Rectangle 3"/>
          <p:cNvSpPr>
            <a:spLocks noChangeArrowheads="1"/>
          </p:cNvSpPr>
          <p:nvPr/>
        </p:nvSpPr>
        <p:spPr bwMode="auto">
          <a:xfrm>
            <a:off x="1797050" y="1044575"/>
            <a:ext cx="71501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Δεν υπάρχει </a:t>
            </a:r>
            <a:r>
              <a:rPr lang="en-US" sz="2000"/>
              <a:t>Kanban, </a:t>
            </a:r>
            <a:r>
              <a:rPr lang="el-GR" sz="2000"/>
              <a:t>δεν υπάρχει ζήτηση</a:t>
            </a:r>
            <a:r>
              <a:rPr lang="en-US" sz="2000"/>
              <a:t>, </a:t>
            </a:r>
            <a:r>
              <a:rPr lang="el-GR" sz="2000"/>
              <a:t>όχι</a:t>
            </a:r>
            <a:r>
              <a:rPr lang="en-US" sz="2000"/>
              <a:t> </a:t>
            </a:r>
            <a:r>
              <a:rPr lang="el-GR" sz="2000"/>
              <a:t>παραγωγή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Σύρατε το </a:t>
            </a:r>
            <a:r>
              <a:rPr lang="en-US" sz="2000"/>
              <a:t>Kanban </a:t>
            </a:r>
            <a:r>
              <a:rPr lang="el-GR" sz="2000"/>
              <a:t>από πίσω εμπρός</a:t>
            </a:r>
            <a:r>
              <a:rPr lang="en-US" sz="2000"/>
              <a:t>, </a:t>
            </a:r>
            <a:r>
              <a:rPr lang="el-GR" sz="2000"/>
              <a:t>από αριστερά στα δεξιά</a:t>
            </a:r>
            <a:r>
              <a:rPr lang="en-US" sz="2000"/>
              <a:t>, </a:t>
            </a:r>
            <a:r>
              <a:rPr lang="el-GR" sz="2000"/>
              <a:t>από πάνω προς τα κάτω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Γεμίστε μόνο καθορισμένες ποσότητες</a:t>
            </a:r>
            <a:r>
              <a:rPr lang="en-US" sz="2000"/>
              <a:t> 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Βγάζετε μόνο ένα κομμάτι από το δοχείο </a:t>
            </a:r>
            <a:r>
              <a:rPr lang="en-US" sz="2000"/>
              <a:t>Kanban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Το </a:t>
            </a:r>
            <a:r>
              <a:rPr lang="en-US" sz="2000"/>
              <a:t>Kanban </a:t>
            </a:r>
            <a:r>
              <a:rPr lang="el-GR" sz="2000"/>
              <a:t>πρέπει να είναι ορατό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Επιστρέφετε μόνο άδειο δοχείο στον προμηθευτή</a:t>
            </a:r>
            <a:r>
              <a:rPr lang="en-US" sz="2000"/>
              <a:t> 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Επιστρέφετε</a:t>
            </a:r>
            <a:r>
              <a:rPr lang="en-US" sz="2000"/>
              <a:t> </a:t>
            </a:r>
            <a:r>
              <a:rPr lang="el-GR" sz="2000"/>
              <a:t>γεμάτο </a:t>
            </a:r>
            <a:r>
              <a:rPr lang="en-US" sz="2000"/>
              <a:t>Kanban </a:t>
            </a:r>
            <a:r>
              <a:rPr lang="el-GR" sz="2000"/>
              <a:t>στον πελάτη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Γεμίζετε</a:t>
            </a:r>
            <a:r>
              <a:rPr lang="en-US" sz="2000"/>
              <a:t> </a:t>
            </a:r>
            <a:r>
              <a:rPr lang="el-GR" sz="2000"/>
              <a:t>και</a:t>
            </a:r>
            <a:r>
              <a:rPr lang="en-US" sz="2000"/>
              <a:t> </a:t>
            </a:r>
            <a:r>
              <a:rPr lang="el-GR" sz="2000"/>
              <a:t>αδειάζετε το</a:t>
            </a:r>
            <a:r>
              <a:rPr lang="en-US" sz="2000"/>
              <a:t> Kanban </a:t>
            </a:r>
            <a:r>
              <a:rPr lang="de-DE" sz="2000"/>
              <a:t>FIFO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Ενημερώστε τον/την αρμόδιο/α του </a:t>
            </a:r>
            <a:r>
              <a:rPr lang="en-US" sz="2000"/>
              <a:t>Kanban </a:t>
            </a:r>
            <a:r>
              <a:rPr lang="el-GR" sz="2000"/>
              <a:t>για όποιες αλλαγές απαιτηθούν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Το </a:t>
            </a:r>
            <a:r>
              <a:rPr lang="en-US" sz="2000"/>
              <a:t>Kanban </a:t>
            </a:r>
            <a:r>
              <a:rPr lang="el-GR" sz="2000"/>
              <a:t>είναι ευθύνη όλων (τήρηση)</a:t>
            </a:r>
            <a:endParaRPr lang="en-US" sz="2000"/>
          </a:p>
        </p:txBody>
      </p:sp>
      <p:sp>
        <p:nvSpPr>
          <p:cNvPr id="1704964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9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Text Box 2"/>
          <p:cNvSpPr txBox="1">
            <a:spLocks noChangeArrowheads="1"/>
          </p:cNvSpPr>
          <p:nvPr/>
        </p:nvSpPr>
        <p:spPr bwMode="auto">
          <a:xfrm>
            <a:off x="8221663" y="4552950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πελάτης</a:t>
            </a:r>
            <a:endParaRPr lang="en-US" sz="1400"/>
          </a:p>
        </p:txBody>
      </p:sp>
      <p:grpSp>
        <p:nvGrpSpPr>
          <p:cNvPr id="1707012" name="Group 4"/>
          <p:cNvGrpSpPr>
            <a:grpSpLocks noChangeAspect="1"/>
          </p:cNvGrpSpPr>
          <p:nvPr/>
        </p:nvGrpSpPr>
        <p:grpSpPr bwMode="auto">
          <a:xfrm>
            <a:off x="2551461" y="3589338"/>
            <a:ext cx="650723" cy="459493"/>
            <a:chOff x="2064" y="2928"/>
            <a:chExt cx="528" cy="384"/>
          </a:xfrm>
        </p:grpSpPr>
        <p:sp>
          <p:nvSpPr>
            <p:cNvPr id="1707013" name="AutoShape 5"/>
            <p:cNvSpPr>
              <a:spLocks noChangeAspect="1" noChangeArrowheads="1"/>
            </p:cNvSpPr>
            <p:nvPr/>
          </p:nvSpPr>
          <p:spPr bwMode="auto">
            <a:xfrm flipH="1">
              <a:off x="2064" y="2928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14" name="AutoShape 6"/>
            <p:cNvSpPr>
              <a:spLocks noChangeAspect="1" noChangeArrowheads="1"/>
            </p:cNvSpPr>
            <p:nvPr/>
          </p:nvSpPr>
          <p:spPr bwMode="auto">
            <a:xfrm flipH="1">
              <a:off x="2160" y="3024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15" name="AutoShape 7"/>
            <p:cNvSpPr>
              <a:spLocks noChangeAspect="1" noChangeArrowheads="1"/>
            </p:cNvSpPr>
            <p:nvPr/>
          </p:nvSpPr>
          <p:spPr bwMode="auto">
            <a:xfrm flipH="1">
              <a:off x="2256" y="3120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07016" name="AutoShape 8"/>
          <p:cNvSpPr>
            <a:spLocks noChangeAspect="1" noChangeArrowheads="1"/>
          </p:cNvSpPr>
          <p:nvPr/>
        </p:nvSpPr>
        <p:spPr bwMode="auto">
          <a:xfrm>
            <a:off x="2946004" y="4609254"/>
            <a:ext cx="413723" cy="114209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17" name="Group 9"/>
          <p:cNvGrpSpPr>
            <a:grpSpLocks noChangeAspect="1"/>
          </p:cNvGrpSpPr>
          <p:nvPr/>
        </p:nvGrpSpPr>
        <p:grpSpPr bwMode="auto">
          <a:xfrm>
            <a:off x="3406305" y="4163041"/>
            <a:ext cx="237000" cy="860554"/>
            <a:chOff x="816" y="2160"/>
            <a:chExt cx="192" cy="720"/>
          </a:xfrm>
        </p:grpSpPr>
        <p:sp>
          <p:nvSpPr>
            <p:cNvPr id="1707018" name="Line 10"/>
            <p:cNvSpPr>
              <a:spLocks noChangeAspect="1" noChangeShapeType="1"/>
            </p:cNvSpPr>
            <p:nvPr/>
          </p:nvSpPr>
          <p:spPr bwMode="auto">
            <a:xfrm>
              <a:off x="1008" y="216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19" name="Line 11"/>
            <p:cNvSpPr>
              <a:spLocks noChangeAspect="1" noChangeShapeType="1"/>
            </p:cNvSpPr>
            <p:nvPr/>
          </p:nvSpPr>
          <p:spPr bwMode="auto">
            <a:xfrm flipH="1">
              <a:off x="816" y="216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0" name="Line 12"/>
            <p:cNvSpPr>
              <a:spLocks noChangeAspect="1" noChangeShapeType="1"/>
            </p:cNvSpPr>
            <p:nvPr/>
          </p:nvSpPr>
          <p:spPr bwMode="auto">
            <a:xfrm flipH="1">
              <a:off x="816" y="230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1" name="Line 13"/>
            <p:cNvSpPr>
              <a:spLocks noChangeAspect="1" noChangeShapeType="1"/>
            </p:cNvSpPr>
            <p:nvPr/>
          </p:nvSpPr>
          <p:spPr bwMode="auto">
            <a:xfrm flipH="1">
              <a:off x="816" y="24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2" name="Line 14"/>
            <p:cNvSpPr>
              <a:spLocks noChangeAspect="1" noChangeShapeType="1"/>
            </p:cNvSpPr>
            <p:nvPr/>
          </p:nvSpPr>
          <p:spPr bwMode="auto">
            <a:xfrm flipH="1">
              <a:off x="816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3" name="Line 15"/>
            <p:cNvSpPr>
              <a:spLocks noChangeAspect="1" noChangeShapeType="1"/>
            </p:cNvSpPr>
            <p:nvPr/>
          </p:nvSpPr>
          <p:spPr bwMode="auto">
            <a:xfrm flipH="1">
              <a:off x="816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4" name="Line 16"/>
            <p:cNvSpPr>
              <a:spLocks noChangeAspect="1" noChangeShapeType="1"/>
            </p:cNvSpPr>
            <p:nvPr/>
          </p:nvSpPr>
          <p:spPr bwMode="auto">
            <a:xfrm flipH="1">
              <a:off x="816" y="28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707025" name="Group 17"/>
          <p:cNvGrpSpPr>
            <a:grpSpLocks noChangeAspect="1"/>
          </p:cNvGrpSpPr>
          <p:nvPr/>
        </p:nvGrpSpPr>
        <p:grpSpPr bwMode="auto">
          <a:xfrm>
            <a:off x="1893888" y="4283890"/>
            <a:ext cx="891833" cy="694552"/>
            <a:chOff x="3769" y="1482"/>
            <a:chExt cx="1000" cy="582"/>
          </a:xfrm>
        </p:grpSpPr>
        <p:sp>
          <p:nvSpPr>
            <p:cNvPr id="1707026" name="Rectangle 18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27" name="Line 19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8" name="Text Box 20"/>
            <p:cNvSpPr txBox="1">
              <a:spLocks noChangeAspect="1" noChangeArrowheads="1"/>
            </p:cNvSpPr>
            <p:nvPr/>
          </p:nvSpPr>
          <p:spPr bwMode="auto">
            <a:xfrm>
              <a:off x="3774" y="1482"/>
              <a:ext cx="99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1</a:t>
              </a:r>
              <a:endParaRPr lang="en-US" sz="1200"/>
            </a:p>
          </p:txBody>
        </p:sp>
      </p:grpSp>
      <p:sp>
        <p:nvSpPr>
          <p:cNvPr id="1707029" name="AutoShape 21" descr="Solid diamond"/>
          <p:cNvSpPr>
            <a:spLocks noChangeAspect="1" noChangeArrowheads="1"/>
          </p:cNvSpPr>
          <p:nvPr/>
        </p:nvSpPr>
        <p:spPr bwMode="auto">
          <a:xfrm flipH="1">
            <a:off x="4063878" y="3716828"/>
            <a:ext cx="413723" cy="229747"/>
          </a:xfrm>
          <a:prstGeom prst="flowChartPunchedCard">
            <a:avLst/>
          </a:prstGeom>
          <a:pattFill prst="solidDmnd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0" name="Line 22"/>
          <p:cNvSpPr>
            <a:spLocks noChangeAspect="1" noChangeShapeType="1"/>
          </p:cNvSpPr>
          <p:nvPr/>
        </p:nvSpPr>
        <p:spPr bwMode="auto">
          <a:xfrm>
            <a:off x="4524179" y="3844317"/>
            <a:ext cx="237000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1" name="Line 23"/>
          <p:cNvSpPr>
            <a:spLocks noChangeAspect="1" noChangeShapeType="1"/>
          </p:cNvSpPr>
          <p:nvPr/>
        </p:nvSpPr>
        <p:spPr bwMode="auto">
          <a:xfrm flipH="1">
            <a:off x="3603577" y="3844317"/>
            <a:ext cx="413723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2" name="Line 24"/>
          <p:cNvSpPr>
            <a:spLocks noChangeAspect="1" noChangeShapeType="1"/>
          </p:cNvSpPr>
          <p:nvPr/>
        </p:nvSpPr>
        <p:spPr bwMode="auto">
          <a:xfrm>
            <a:off x="3603577" y="3844317"/>
            <a:ext cx="1370" cy="803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3" name="Line 25"/>
          <p:cNvSpPr>
            <a:spLocks noChangeAspect="1" noChangeShapeType="1"/>
          </p:cNvSpPr>
          <p:nvPr/>
        </p:nvSpPr>
        <p:spPr bwMode="auto">
          <a:xfrm>
            <a:off x="4787208" y="3844317"/>
            <a:ext cx="1370" cy="40106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4" name="Line 26"/>
          <p:cNvSpPr>
            <a:spLocks noChangeAspect="1" noChangeShapeType="1"/>
          </p:cNvSpPr>
          <p:nvPr/>
        </p:nvSpPr>
        <p:spPr bwMode="auto">
          <a:xfrm>
            <a:off x="3274791" y="3844317"/>
            <a:ext cx="237000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5" name="Line 27"/>
          <p:cNvSpPr>
            <a:spLocks noChangeAspect="1" noChangeShapeType="1"/>
          </p:cNvSpPr>
          <p:nvPr/>
        </p:nvSpPr>
        <p:spPr bwMode="auto">
          <a:xfrm>
            <a:off x="3537820" y="3844317"/>
            <a:ext cx="1370" cy="803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6" name="Line 28"/>
          <p:cNvSpPr>
            <a:spLocks noChangeAspect="1" noChangeShapeType="1"/>
          </p:cNvSpPr>
          <p:nvPr/>
        </p:nvSpPr>
        <p:spPr bwMode="auto">
          <a:xfrm flipH="1">
            <a:off x="2354189" y="3844317"/>
            <a:ext cx="237000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7" name="Line 29"/>
          <p:cNvSpPr>
            <a:spLocks noChangeAspect="1" noChangeShapeType="1"/>
          </p:cNvSpPr>
          <p:nvPr/>
        </p:nvSpPr>
        <p:spPr bwMode="auto">
          <a:xfrm>
            <a:off x="2354189" y="3844317"/>
            <a:ext cx="1370" cy="40106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38" name="Group 30"/>
          <p:cNvGrpSpPr>
            <a:grpSpLocks noChangeAspect="1"/>
          </p:cNvGrpSpPr>
          <p:nvPr/>
        </p:nvGrpSpPr>
        <p:grpSpPr bwMode="auto">
          <a:xfrm>
            <a:off x="7188719" y="4283890"/>
            <a:ext cx="891833" cy="694552"/>
            <a:chOff x="3769" y="1482"/>
            <a:chExt cx="1001" cy="582"/>
          </a:xfrm>
        </p:grpSpPr>
        <p:sp>
          <p:nvSpPr>
            <p:cNvPr id="1707039" name="Rectangle 31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40" name="Line 32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41" name="Text Box 33"/>
            <p:cNvSpPr txBox="1">
              <a:spLocks noChangeAspect="1" noChangeArrowheads="1"/>
            </p:cNvSpPr>
            <p:nvPr/>
          </p:nvSpPr>
          <p:spPr bwMode="auto">
            <a:xfrm>
              <a:off x="3774" y="1482"/>
              <a:ext cx="99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4</a:t>
              </a:r>
              <a:endParaRPr lang="en-US" sz="1200"/>
            </a:p>
          </p:txBody>
        </p:sp>
      </p:grpSp>
      <p:grpSp>
        <p:nvGrpSpPr>
          <p:cNvPr id="1707042" name="Group 34"/>
          <p:cNvGrpSpPr>
            <a:grpSpLocks noChangeAspect="1"/>
          </p:cNvGrpSpPr>
          <p:nvPr/>
        </p:nvGrpSpPr>
        <p:grpSpPr bwMode="auto">
          <a:xfrm>
            <a:off x="5773567" y="4283890"/>
            <a:ext cx="891833" cy="694552"/>
            <a:chOff x="3769" y="1482"/>
            <a:chExt cx="1001" cy="582"/>
          </a:xfrm>
        </p:grpSpPr>
        <p:sp>
          <p:nvSpPr>
            <p:cNvPr id="1707043" name="Rectangle 35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44" name="Line 36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45" name="Text Box 37"/>
            <p:cNvSpPr txBox="1">
              <a:spLocks noChangeAspect="1" noChangeArrowheads="1"/>
            </p:cNvSpPr>
            <p:nvPr/>
          </p:nvSpPr>
          <p:spPr bwMode="auto">
            <a:xfrm>
              <a:off x="3774" y="1482"/>
              <a:ext cx="99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3</a:t>
              </a:r>
              <a:endParaRPr lang="en-US" sz="1200"/>
            </a:p>
          </p:txBody>
        </p:sp>
      </p:grpSp>
      <p:grpSp>
        <p:nvGrpSpPr>
          <p:cNvPr id="1707046" name="Group 38"/>
          <p:cNvGrpSpPr>
            <a:grpSpLocks noChangeAspect="1"/>
          </p:cNvGrpSpPr>
          <p:nvPr/>
        </p:nvGrpSpPr>
        <p:grpSpPr bwMode="auto">
          <a:xfrm>
            <a:off x="4392664" y="4283890"/>
            <a:ext cx="894573" cy="694552"/>
            <a:chOff x="3769" y="1482"/>
            <a:chExt cx="998" cy="582"/>
          </a:xfrm>
        </p:grpSpPr>
        <p:sp>
          <p:nvSpPr>
            <p:cNvPr id="1707047" name="Rectangle 39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48" name="Line 40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49" name="Text Box 41"/>
            <p:cNvSpPr txBox="1">
              <a:spLocks noChangeAspect="1" noChangeArrowheads="1"/>
            </p:cNvSpPr>
            <p:nvPr/>
          </p:nvSpPr>
          <p:spPr bwMode="auto">
            <a:xfrm>
              <a:off x="3778" y="1482"/>
              <a:ext cx="98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2</a:t>
              </a:r>
              <a:endParaRPr lang="en-US" sz="1200"/>
            </a:p>
          </p:txBody>
        </p:sp>
      </p:grpSp>
      <p:sp>
        <p:nvSpPr>
          <p:cNvPr id="1707050" name="AutoShape 42"/>
          <p:cNvSpPr>
            <a:spLocks noChangeAspect="1" noChangeArrowheads="1"/>
          </p:cNvSpPr>
          <p:nvPr/>
        </p:nvSpPr>
        <p:spPr bwMode="auto">
          <a:xfrm>
            <a:off x="3800849" y="4609254"/>
            <a:ext cx="413723" cy="114209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1" name="AutoShape 43"/>
          <p:cNvSpPr>
            <a:spLocks noChangeAspect="1" noChangeArrowheads="1"/>
          </p:cNvSpPr>
          <p:nvPr/>
        </p:nvSpPr>
        <p:spPr bwMode="auto">
          <a:xfrm>
            <a:off x="5379024" y="4609254"/>
            <a:ext cx="295908" cy="114209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2" name="AutoShape 44"/>
          <p:cNvSpPr>
            <a:spLocks noChangeAspect="1" noChangeArrowheads="1"/>
          </p:cNvSpPr>
          <p:nvPr/>
        </p:nvSpPr>
        <p:spPr bwMode="auto">
          <a:xfrm>
            <a:off x="6759926" y="4609254"/>
            <a:ext cx="295908" cy="114209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3" name="Text Box 45"/>
          <p:cNvSpPr txBox="1">
            <a:spLocks noChangeAspect="1" noChangeArrowheads="1"/>
          </p:cNvSpPr>
          <p:nvPr/>
        </p:nvSpPr>
        <p:spPr bwMode="auto">
          <a:xfrm>
            <a:off x="4503630" y="4481765"/>
            <a:ext cx="669902" cy="43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l-GR" sz="1200"/>
              <a:t>έναρξη</a:t>
            </a:r>
          </a:p>
          <a:p>
            <a:pPr algn="ctr"/>
            <a:r>
              <a:rPr lang="el-GR" sz="1200"/>
              <a:t>παραγγελίας</a:t>
            </a:r>
            <a:endParaRPr lang="en-US" sz="1200"/>
          </a:p>
        </p:txBody>
      </p:sp>
      <p:sp>
        <p:nvSpPr>
          <p:cNvPr id="1707054" name="AutoShape 46"/>
          <p:cNvSpPr>
            <a:spLocks noChangeAspect="1" noChangeArrowheads="1"/>
          </p:cNvSpPr>
          <p:nvPr/>
        </p:nvSpPr>
        <p:spPr bwMode="auto">
          <a:xfrm>
            <a:off x="4392664" y="5055467"/>
            <a:ext cx="3728986" cy="343956"/>
          </a:xfrm>
          <a:prstGeom prst="rightArrow">
            <a:avLst>
              <a:gd name="adj1" fmla="val 50000"/>
              <a:gd name="adj2" fmla="val 2627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5" name="Text Box 47"/>
          <p:cNvSpPr txBox="1">
            <a:spLocks noChangeAspect="1" noChangeArrowheads="1"/>
          </p:cNvSpPr>
          <p:nvPr/>
        </p:nvSpPr>
        <p:spPr bwMode="auto">
          <a:xfrm>
            <a:off x="5365324" y="5119212"/>
            <a:ext cx="1263088" cy="2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 I</a:t>
            </a:r>
          </a:p>
        </p:txBody>
      </p:sp>
      <p:sp>
        <p:nvSpPr>
          <p:cNvPr id="1707056" name="AutoShape 48"/>
          <p:cNvSpPr>
            <a:spLocks noChangeAspect="1" noChangeArrowheads="1"/>
          </p:cNvSpPr>
          <p:nvPr/>
        </p:nvSpPr>
        <p:spPr bwMode="auto">
          <a:xfrm>
            <a:off x="1893888" y="5055467"/>
            <a:ext cx="1242539" cy="343956"/>
          </a:xfrm>
          <a:prstGeom prst="rightArrow">
            <a:avLst>
              <a:gd name="adj1" fmla="val 50000"/>
              <a:gd name="adj2" fmla="val 875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7" name="Text Box 49"/>
          <p:cNvSpPr txBox="1">
            <a:spLocks noChangeAspect="1" noChangeArrowheads="1"/>
          </p:cNvSpPr>
          <p:nvPr/>
        </p:nvSpPr>
        <p:spPr bwMode="auto">
          <a:xfrm>
            <a:off x="1893888" y="5119212"/>
            <a:ext cx="958960" cy="2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 </a:t>
            </a:r>
          </a:p>
        </p:txBody>
      </p:sp>
      <p:sp>
        <p:nvSpPr>
          <p:cNvPr id="1707058" name="Text Box 50"/>
          <p:cNvSpPr txBox="1">
            <a:spLocks noChangeArrowheads="1"/>
          </p:cNvSpPr>
          <p:nvPr/>
        </p:nvSpPr>
        <p:spPr bwMode="auto">
          <a:xfrm>
            <a:off x="5379024" y="3676987"/>
            <a:ext cx="2712488" cy="33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Εξατομικευμένη παραγγελία</a:t>
            </a:r>
            <a:endParaRPr lang="en-US" sz="1600"/>
          </a:p>
        </p:txBody>
      </p:sp>
      <p:sp>
        <p:nvSpPr>
          <p:cNvPr id="1707059" name="Text Box 51"/>
          <p:cNvSpPr txBox="1">
            <a:spLocks noChangeArrowheads="1"/>
          </p:cNvSpPr>
          <p:nvPr/>
        </p:nvSpPr>
        <p:spPr bwMode="auto">
          <a:xfrm>
            <a:off x="3326849" y="5145772"/>
            <a:ext cx="482220" cy="30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RIP</a:t>
            </a:r>
          </a:p>
        </p:txBody>
      </p:sp>
      <p:grpSp>
        <p:nvGrpSpPr>
          <p:cNvPr id="1707061" name="Group 53"/>
          <p:cNvGrpSpPr>
            <a:grpSpLocks noChangeAspect="1"/>
          </p:cNvGrpSpPr>
          <p:nvPr/>
        </p:nvGrpSpPr>
        <p:grpSpPr bwMode="auto">
          <a:xfrm>
            <a:off x="4141348" y="1272981"/>
            <a:ext cx="659215" cy="479031"/>
            <a:chOff x="2064" y="2928"/>
            <a:chExt cx="528" cy="384"/>
          </a:xfrm>
        </p:grpSpPr>
        <p:sp>
          <p:nvSpPr>
            <p:cNvPr id="1707062" name="AutoShape 54"/>
            <p:cNvSpPr>
              <a:spLocks noChangeAspect="1" noChangeArrowheads="1"/>
            </p:cNvSpPr>
            <p:nvPr/>
          </p:nvSpPr>
          <p:spPr bwMode="auto">
            <a:xfrm flipH="1">
              <a:off x="2064" y="2928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3" name="AutoShape 55"/>
            <p:cNvSpPr>
              <a:spLocks noChangeAspect="1" noChangeArrowheads="1"/>
            </p:cNvSpPr>
            <p:nvPr/>
          </p:nvSpPr>
          <p:spPr bwMode="auto">
            <a:xfrm flipH="1">
              <a:off x="2160" y="3024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4" name="AutoShape 56"/>
            <p:cNvSpPr>
              <a:spLocks noChangeAspect="1" noChangeArrowheads="1"/>
            </p:cNvSpPr>
            <p:nvPr/>
          </p:nvSpPr>
          <p:spPr bwMode="auto">
            <a:xfrm flipH="1">
              <a:off x="2256" y="3120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07065" name="AutoShape 57"/>
          <p:cNvSpPr>
            <a:spLocks noChangeAspect="1" noChangeArrowheads="1"/>
          </p:cNvSpPr>
          <p:nvPr/>
        </p:nvSpPr>
        <p:spPr bwMode="auto">
          <a:xfrm>
            <a:off x="6606117" y="2269808"/>
            <a:ext cx="419122" cy="119065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66" name="Group 58"/>
          <p:cNvGrpSpPr>
            <a:grpSpLocks noChangeAspect="1"/>
          </p:cNvGrpSpPr>
          <p:nvPr/>
        </p:nvGrpSpPr>
        <p:grpSpPr bwMode="auto">
          <a:xfrm>
            <a:off x="6273040" y="1804622"/>
            <a:ext cx="240093" cy="897144"/>
            <a:chOff x="816" y="2160"/>
            <a:chExt cx="192" cy="720"/>
          </a:xfrm>
        </p:grpSpPr>
        <p:sp>
          <p:nvSpPr>
            <p:cNvPr id="1707067" name="Line 59"/>
            <p:cNvSpPr>
              <a:spLocks noChangeAspect="1" noChangeShapeType="1"/>
            </p:cNvSpPr>
            <p:nvPr/>
          </p:nvSpPr>
          <p:spPr bwMode="auto">
            <a:xfrm>
              <a:off x="1008" y="216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8" name="Line 60"/>
            <p:cNvSpPr>
              <a:spLocks noChangeAspect="1" noChangeShapeType="1"/>
            </p:cNvSpPr>
            <p:nvPr/>
          </p:nvSpPr>
          <p:spPr bwMode="auto">
            <a:xfrm flipH="1">
              <a:off x="816" y="216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9" name="Line 61"/>
            <p:cNvSpPr>
              <a:spLocks noChangeAspect="1" noChangeShapeType="1"/>
            </p:cNvSpPr>
            <p:nvPr/>
          </p:nvSpPr>
          <p:spPr bwMode="auto">
            <a:xfrm flipH="1">
              <a:off x="816" y="230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0" name="Line 62"/>
            <p:cNvSpPr>
              <a:spLocks noChangeAspect="1" noChangeShapeType="1"/>
            </p:cNvSpPr>
            <p:nvPr/>
          </p:nvSpPr>
          <p:spPr bwMode="auto">
            <a:xfrm flipH="1">
              <a:off x="816" y="24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1" name="Line 63"/>
            <p:cNvSpPr>
              <a:spLocks noChangeAspect="1" noChangeShapeType="1"/>
            </p:cNvSpPr>
            <p:nvPr/>
          </p:nvSpPr>
          <p:spPr bwMode="auto">
            <a:xfrm flipH="1">
              <a:off x="816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2" name="Line 64"/>
            <p:cNvSpPr>
              <a:spLocks noChangeAspect="1" noChangeShapeType="1"/>
            </p:cNvSpPr>
            <p:nvPr/>
          </p:nvSpPr>
          <p:spPr bwMode="auto">
            <a:xfrm flipH="1">
              <a:off x="816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3" name="Line 65"/>
            <p:cNvSpPr>
              <a:spLocks noChangeAspect="1" noChangeShapeType="1"/>
            </p:cNvSpPr>
            <p:nvPr/>
          </p:nvSpPr>
          <p:spPr bwMode="auto">
            <a:xfrm flipH="1">
              <a:off x="816" y="28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707074" name="Group 66"/>
          <p:cNvGrpSpPr>
            <a:grpSpLocks noChangeAspect="1"/>
          </p:cNvGrpSpPr>
          <p:nvPr/>
        </p:nvGrpSpPr>
        <p:grpSpPr bwMode="auto">
          <a:xfrm>
            <a:off x="7205655" y="1934763"/>
            <a:ext cx="892369" cy="719931"/>
            <a:chOff x="3769" y="1486"/>
            <a:chExt cx="983" cy="578"/>
          </a:xfrm>
        </p:grpSpPr>
        <p:sp>
          <p:nvSpPr>
            <p:cNvPr id="1707075" name="Rectangle 67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76" name="Line 68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7" name="Text Box 69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7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4</a:t>
              </a:r>
              <a:endParaRPr lang="en-US" sz="1200"/>
            </a:p>
          </p:txBody>
        </p:sp>
      </p:grpSp>
      <p:sp>
        <p:nvSpPr>
          <p:cNvPr id="1707078" name="AutoShape 70" descr="Solid diamond"/>
          <p:cNvSpPr>
            <a:spLocks noChangeAspect="1" noChangeArrowheads="1"/>
          </p:cNvSpPr>
          <p:nvPr/>
        </p:nvSpPr>
        <p:spPr bwMode="auto">
          <a:xfrm flipH="1">
            <a:off x="6872579" y="1339436"/>
            <a:ext cx="419122" cy="239515"/>
          </a:xfrm>
          <a:prstGeom prst="flowChartPunchedCard">
            <a:avLst/>
          </a:prstGeom>
          <a:pattFill prst="solidDmnd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79" name="Line 71"/>
          <p:cNvSpPr>
            <a:spLocks noChangeAspect="1" noChangeShapeType="1"/>
          </p:cNvSpPr>
          <p:nvPr/>
        </p:nvSpPr>
        <p:spPr bwMode="auto">
          <a:xfrm>
            <a:off x="7338886" y="1472346"/>
            <a:ext cx="240093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0" name="Line 72"/>
          <p:cNvSpPr>
            <a:spLocks noChangeAspect="1" noChangeShapeType="1"/>
          </p:cNvSpPr>
          <p:nvPr/>
        </p:nvSpPr>
        <p:spPr bwMode="auto">
          <a:xfrm flipH="1">
            <a:off x="6406271" y="1472346"/>
            <a:ext cx="419122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1" name="Line 73"/>
          <p:cNvSpPr>
            <a:spLocks noChangeAspect="1" noChangeShapeType="1"/>
          </p:cNvSpPr>
          <p:nvPr/>
        </p:nvSpPr>
        <p:spPr bwMode="auto">
          <a:xfrm>
            <a:off x="6406271" y="1472346"/>
            <a:ext cx="1388" cy="8376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2" name="Line 74"/>
          <p:cNvSpPr>
            <a:spLocks noChangeAspect="1" noChangeShapeType="1"/>
          </p:cNvSpPr>
          <p:nvPr/>
        </p:nvSpPr>
        <p:spPr bwMode="auto">
          <a:xfrm>
            <a:off x="7605348" y="1472346"/>
            <a:ext cx="1388" cy="41811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3" name="Line 75"/>
          <p:cNvSpPr>
            <a:spLocks noChangeAspect="1" noChangeShapeType="1"/>
          </p:cNvSpPr>
          <p:nvPr/>
        </p:nvSpPr>
        <p:spPr bwMode="auto">
          <a:xfrm>
            <a:off x="4807502" y="1472346"/>
            <a:ext cx="1379494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4" name="Line 76"/>
          <p:cNvSpPr>
            <a:spLocks noChangeAspect="1" noChangeShapeType="1"/>
          </p:cNvSpPr>
          <p:nvPr/>
        </p:nvSpPr>
        <p:spPr bwMode="auto">
          <a:xfrm>
            <a:off x="6339655" y="1472346"/>
            <a:ext cx="1388" cy="8376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5" name="Line 77"/>
          <p:cNvSpPr>
            <a:spLocks noChangeAspect="1" noChangeShapeType="1"/>
          </p:cNvSpPr>
          <p:nvPr/>
        </p:nvSpPr>
        <p:spPr bwMode="auto">
          <a:xfrm flipH="1">
            <a:off x="2342733" y="1472346"/>
            <a:ext cx="1498846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6" name="Line 78"/>
          <p:cNvSpPr>
            <a:spLocks noChangeAspect="1" noChangeShapeType="1"/>
          </p:cNvSpPr>
          <p:nvPr/>
        </p:nvSpPr>
        <p:spPr bwMode="auto">
          <a:xfrm>
            <a:off x="2342733" y="1472346"/>
            <a:ext cx="1388" cy="41811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87" name="Group 79"/>
          <p:cNvGrpSpPr>
            <a:grpSpLocks noChangeAspect="1"/>
          </p:cNvGrpSpPr>
          <p:nvPr/>
        </p:nvGrpSpPr>
        <p:grpSpPr bwMode="auto">
          <a:xfrm>
            <a:off x="4708966" y="1934763"/>
            <a:ext cx="892369" cy="719931"/>
            <a:chOff x="3769" y="1486"/>
            <a:chExt cx="987" cy="578"/>
          </a:xfrm>
        </p:grpSpPr>
        <p:sp>
          <p:nvSpPr>
            <p:cNvPr id="1707088" name="Rectangle 80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89" name="Line 81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90" name="Text Box 82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3</a:t>
              </a:r>
              <a:endParaRPr lang="en-US" sz="1200"/>
            </a:p>
          </p:txBody>
        </p:sp>
      </p:grpSp>
      <p:grpSp>
        <p:nvGrpSpPr>
          <p:cNvPr id="1707091" name="Group 83"/>
          <p:cNvGrpSpPr>
            <a:grpSpLocks noChangeAspect="1"/>
          </p:cNvGrpSpPr>
          <p:nvPr/>
        </p:nvGrpSpPr>
        <p:grpSpPr bwMode="auto">
          <a:xfrm>
            <a:off x="3275348" y="1934763"/>
            <a:ext cx="892369" cy="719931"/>
            <a:chOff x="3769" y="1486"/>
            <a:chExt cx="987" cy="578"/>
          </a:xfrm>
        </p:grpSpPr>
        <p:sp>
          <p:nvSpPr>
            <p:cNvPr id="1707092" name="Rectangle 84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93" name="Line 85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94" name="Text Box 86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2</a:t>
              </a:r>
              <a:endParaRPr lang="en-US" sz="1200"/>
            </a:p>
          </p:txBody>
        </p:sp>
      </p:grpSp>
      <p:grpSp>
        <p:nvGrpSpPr>
          <p:cNvPr id="1707095" name="Group 87"/>
          <p:cNvGrpSpPr>
            <a:grpSpLocks noChangeAspect="1"/>
          </p:cNvGrpSpPr>
          <p:nvPr/>
        </p:nvGrpSpPr>
        <p:grpSpPr bwMode="auto">
          <a:xfrm>
            <a:off x="1876425" y="1934763"/>
            <a:ext cx="890981" cy="719931"/>
            <a:chOff x="3769" y="1486"/>
            <a:chExt cx="981" cy="578"/>
          </a:xfrm>
        </p:grpSpPr>
        <p:sp>
          <p:nvSpPr>
            <p:cNvPr id="1707096" name="Rectangle 88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97" name="Line 89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98" name="Text Box 90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1</a:t>
              </a:r>
            </a:p>
          </p:txBody>
        </p:sp>
      </p:grpSp>
      <p:sp>
        <p:nvSpPr>
          <p:cNvPr id="1707099" name="AutoShape 91"/>
          <p:cNvSpPr>
            <a:spLocks noChangeAspect="1" noChangeArrowheads="1"/>
          </p:cNvSpPr>
          <p:nvPr/>
        </p:nvSpPr>
        <p:spPr bwMode="auto">
          <a:xfrm>
            <a:off x="5740117" y="2269808"/>
            <a:ext cx="419122" cy="119065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0" name="AutoShape 92"/>
          <p:cNvSpPr>
            <a:spLocks noChangeAspect="1" noChangeArrowheads="1"/>
          </p:cNvSpPr>
          <p:nvPr/>
        </p:nvSpPr>
        <p:spPr bwMode="auto">
          <a:xfrm>
            <a:off x="2875656" y="2269808"/>
            <a:ext cx="299769" cy="119065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1" name="AutoShape 93"/>
          <p:cNvSpPr>
            <a:spLocks noChangeAspect="1" noChangeArrowheads="1"/>
          </p:cNvSpPr>
          <p:nvPr/>
        </p:nvSpPr>
        <p:spPr bwMode="auto">
          <a:xfrm>
            <a:off x="4274579" y="2269808"/>
            <a:ext cx="299769" cy="119065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2" name="AutoShape 94"/>
          <p:cNvSpPr>
            <a:spLocks noChangeAspect="1" noChangeArrowheads="1"/>
          </p:cNvSpPr>
          <p:nvPr/>
        </p:nvSpPr>
        <p:spPr bwMode="auto">
          <a:xfrm>
            <a:off x="1876425" y="2708689"/>
            <a:ext cx="3777647" cy="358581"/>
          </a:xfrm>
          <a:prstGeom prst="rightArrow">
            <a:avLst>
              <a:gd name="adj1" fmla="val 50000"/>
              <a:gd name="adj2" fmla="val 2627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3" name="Text Box 95"/>
          <p:cNvSpPr txBox="1">
            <a:spLocks noChangeAspect="1" noChangeArrowheads="1"/>
          </p:cNvSpPr>
          <p:nvPr/>
        </p:nvSpPr>
        <p:spPr bwMode="auto">
          <a:xfrm>
            <a:off x="2861778" y="2775144"/>
            <a:ext cx="971474" cy="2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</a:t>
            </a:r>
          </a:p>
        </p:txBody>
      </p:sp>
      <p:sp>
        <p:nvSpPr>
          <p:cNvPr id="1707104" name="AutoShape 96"/>
          <p:cNvSpPr>
            <a:spLocks noChangeAspect="1" noChangeArrowheads="1"/>
          </p:cNvSpPr>
          <p:nvPr/>
        </p:nvSpPr>
        <p:spPr bwMode="auto">
          <a:xfrm>
            <a:off x="7072425" y="2734994"/>
            <a:ext cx="1258753" cy="358581"/>
          </a:xfrm>
          <a:prstGeom prst="rightArrow">
            <a:avLst>
              <a:gd name="adj1" fmla="val 50000"/>
              <a:gd name="adj2" fmla="val 875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5" name="Text Box 97"/>
          <p:cNvSpPr txBox="1">
            <a:spLocks noChangeAspect="1" noChangeArrowheads="1"/>
          </p:cNvSpPr>
          <p:nvPr/>
        </p:nvSpPr>
        <p:spPr bwMode="auto">
          <a:xfrm>
            <a:off x="7072425" y="2801449"/>
            <a:ext cx="1265692" cy="2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 I</a:t>
            </a:r>
          </a:p>
        </p:txBody>
      </p:sp>
      <p:sp>
        <p:nvSpPr>
          <p:cNvPr id="1707106" name="Text Box 98"/>
          <p:cNvSpPr txBox="1">
            <a:spLocks noChangeArrowheads="1"/>
          </p:cNvSpPr>
          <p:nvPr/>
        </p:nvSpPr>
        <p:spPr bwMode="auto">
          <a:xfrm>
            <a:off x="4739499" y="914400"/>
            <a:ext cx="1933234" cy="3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/>
              <a:t>Παραγωγή Σειράς</a:t>
            </a:r>
            <a:endParaRPr lang="en-US" sz="1600"/>
          </a:p>
        </p:txBody>
      </p:sp>
      <p:sp>
        <p:nvSpPr>
          <p:cNvPr id="1707107" name="Text Box 99"/>
          <p:cNvSpPr txBox="1">
            <a:spLocks noChangeArrowheads="1"/>
          </p:cNvSpPr>
          <p:nvPr/>
        </p:nvSpPr>
        <p:spPr bwMode="auto">
          <a:xfrm>
            <a:off x="8138271" y="2203353"/>
            <a:ext cx="832692" cy="3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πελάτης</a:t>
            </a:r>
            <a:endParaRPr lang="en-US" sz="1400"/>
          </a:p>
        </p:txBody>
      </p:sp>
      <p:sp>
        <p:nvSpPr>
          <p:cNvPr id="1707108" name="Text Box 100"/>
          <p:cNvSpPr txBox="1">
            <a:spLocks noChangeArrowheads="1"/>
          </p:cNvSpPr>
          <p:nvPr/>
        </p:nvSpPr>
        <p:spPr bwMode="auto">
          <a:xfrm>
            <a:off x="6124543" y="2827754"/>
            <a:ext cx="481574" cy="3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RIP</a:t>
            </a:r>
          </a:p>
        </p:txBody>
      </p:sp>
      <p:sp>
        <p:nvSpPr>
          <p:cNvPr id="1707109" name="Text Box 101"/>
          <p:cNvSpPr txBox="1">
            <a:spLocks noChangeAspect="1" noChangeArrowheads="1"/>
          </p:cNvSpPr>
          <p:nvPr/>
        </p:nvSpPr>
        <p:spPr bwMode="auto">
          <a:xfrm>
            <a:off x="7334723" y="2147974"/>
            <a:ext cx="678644" cy="4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l-GR" sz="1200"/>
              <a:t>Έναρξη </a:t>
            </a:r>
          </a:p>
          <a:p>
            <a:pPr algn="ctr"/>
            <a:r>
              <a:rPr lang="el-GR" sz="1200"/>
              <a:t>παραγγελίας</a:t>
            </a:r>
            <a:endParaRPr lang="en-US" sz="1200"/>
          </a:p>
        </p:txBody>
      </p:sp>
      <p:sp>
        <p:nvSpPr>
          <p:cNvPr id="1707110" name="Text Box 102"/>
          <p:cNvSpPr txBox="1">
            <a:spLocks noChangeArrowheads="1"/>
          </p:cNvSpPr>
          <p:nvPr/>
        </p:nvSpPr>
        <p:spPr bwMode="auto">
          <a:xfrm>
            <a:off x="6061075" y="354013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Παραγωγή</a:t>
            </a:r>
            <a:r>
              <a:rPr lang="en-US">
                <a:solidFill>
                  <a:srgbClr val="990000"/>
                </a:solidFill>
              </a:rPr>
              <a:t>-Kanban</a:t>
            </a:r>
          </a:p>
        </p:txBody>
      </p:sp>
      <p:sp>
        <p:nvSpPr>
          <p:cNvPr id="1707111" name="Text Box 103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ChangeArrowheads="1"/>
          </p:cNvSpPr>
          <p:nvPr/>
        </p:nvSpPr>
        <p:spPr bwMode="auto">
          <a:xfrm>
            <a:off x="5026025" y="93663"/>
            <a:ext cx="38465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 Supermarket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709059" name="Picture 3" descr="108-0874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88" y="1270000"/>
            <a:ext cx="5106987" cy="3830638"/>
          </a:xfrm>
          <a:prstGeom prst="rect">
            <a:avLst/>
          </a:prstGeom>
          <a:noFill/>
        </p:spPr>
      </p:pic>
      <p:sp>
        <p:nvSpPr>
          <p:cNvPr id="1709060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0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106" name="Picture 2" descr="P426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1030288"/>
            <a:ext cx="3098800" cy="2322512"/>
          </a:xfrm>
          <a:prstGeom prst="rect">
            <a:avLst/>
          </a:prstGeom>
          <a:noFill/>
        </p:spPr>
      </p:pic>
      <p:pic>
        <p:nvPicPr>
          <p:cNvPr id="1711107" name="Picture 3" descr="IMG_05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238" y="3441700"/>
            <a:ext cx="3149600" cy="2362200"/>
          </a:xfrm>
          <a:prstGeom prst="rect">
            <a:avLst/>
          </a:prstGeom>
          <a:noFill/>
        </p:spPr>
      </p:pic>
      <p:sp>
        <p:nvSpPr>
          <p:cNvPr id="1711108" name="Rectangle 4"/>
          <p:cNvSpPr>
            <a:spLocks noChangeArrowheads="1"/>
          </p:cNvSpPr>
          <p:nvPr/>
        </p:nvSpPr>
        <p:spPr bwMode="auto">
          <a:xfrm>
            <a:off x="5035550" y="104775"/>
            <a:ext cx="38242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 Supermarket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711109" name="Text Box 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17750" y="190500"/>
            <a:ext cx="6654800" cy="568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Μίγμα παραγγελιών και πρόβλεψη;</a:t>
            </a:r>
            <a:endParaRPr lang="de-DE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731587" name="Text Box 3"/>
          <p:cNvSpPr txBox="1">
            <a:spLocks noChangeArrowheads="1"/>
          </p:cNvSpPr>
          <p:nvPr/>
        </p:nvSpPr>
        <p:spPr bwMode="auto">
          <a:xfrm>
            <a:off x="1851025" y="1838325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 ναι, τότε</a:t>
            </a:r>
            <a:r>
              <a:rPr lang="en-US" sz="1600" b="1"/>
              <a:t>...</a:t>
            </a:r>
          </a:p>
        </p:txBody>
      </p:sp>
      <p:sp>
        <p:nvSpPr>
          <p:cNvPr id="1731588" name="Text Box 4"/>
          <p:cNvSpPr txBox="1">
            <a:spLocks noChangeArrowheads="1"/>
          </p:cNvSpPr>
          <p:nvPr/>
        </p:nvSpPr>
        <p:spPr bwMode="auto">
          <a:xfrm>
            <a:off x="4733925" y="2257425"/>
            <a:ext cx="1520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Πρόβλεψη</a:t>
            </a:r>
            <a:r>
              <a:rPr lang="en-US" sz="1600" b="1"/>
              <a:t>+</a:t>
            </a:r>
          </a:p>
          <a:p>
            <a:r>
              <a:rPr lang="el-GR" sz="1600" b="1"/>
              <a:t>Παραγγελίες</a:t>
            </a:r>
            <a:r>
              <a:rPr lang="en-US" sz="1600" b="1"/>
              <a:t>=</a:t>
            </a:r>
          </a:p>
          <a:p>
            <a:endParaRPr lang="de-DE" sz="1600" b="1"/>
          </a:p>
        </p:txBody>
      </p:sp>
      <p:sp>
        <p:nvSpPr>
          <p:cNvPr id="1731589" name="Text Box 5"/>
          <p:cNvSpPr txBox="1">
            <a:spLocks noChangeArrowheads="1"/>
          </p:cNvSpPr>
          <p:nvPr/>
        </p:nvSpPr>
        <p:spPr bwMode="auto">
          <a:xfrm>
            <a:off x="6783388" y="3006725"/>
            <a:ext cx="113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Συνολική</a:t>
            </a:r>
            <a:r>
              <a:rPr lang="en-US" sz="1600" b="1"/>
              <a:t>-</a:t>
            </a:r>
          </a:p>
          <a:p>
            <a:pPr algn="ctr"/>
            <a:r>
              <a:rPr lang="el-GR" sz="1600" b="1"/>
              <a:t>ζήτηση</a:t>
            </a:r>
            <a:endParaRPr lang="en-US" sz="1600" b="1"/>
          </a:p>
        </p:txBody>
      </p:sp>
      <p:sp>
        <p:nvSpPr>
          <p:cNvPr id="1731590" name="Text Box 6"/>
          <p:cNvSpPr txBox="1">
            <a:spLocks noChangeArrowheads="1"/>
          </p:cNvSpPr>
          <p:nvPr/>
        </p:nvSpPr>
        <p:spPr bwMode="auto">
          <a:xfrm>
            <a:off x="5902325" y="4213225"/>
            <a:ext cx="1333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ορίζοντες </a:t>
            </a:r>
          </a:p>
          <a:p>
            <a:r>
              <a:rPr lang="el-GR" sz="1600" b="1"/>
              <a:t>Ευέλικτου </a:t>
            </a:r>
          </a:p>
          <a:p>
            <a:r>
              <a:rPr lang="el-GR" sz="1600" b="1"/>
              <a:t>Σχεδιασμού</a:t>
            </a:r>
            <a:endParaRPr lang="de-DE" sz="1600" b="1"/>
          </a:p>
        </p:txBody>
      </p:sp>
      <p:sp>
        <p:nvSpPr>
          <p:cNvPr id="1731591" name="Text Box 7"/>
          <p:cNvSpPr txBox="1">
            <a:spLocks noChangeArrowheads="1"/>
          </p:cNvSpPr>
          <p:nvPr/>
        </p:nvSpPr>
        <p:spPr bwMode="auto">
          <a:xfrm>
            <a:off x="7832725" y="4264025"/>
            <a:ext cx="1366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Ευελιξία </a:t>
            </a:r>
          </a:p>
          <a:p>
            <a:pPr algn="ctr"/>
            <a:r>
              <a:rPr lang="el-GR" sz="1600" b="1"/>
              <a:t>Προμηθευτή</a:t>
            </a:r>
            <a:endParaRPr lang="de-DE" sz="1600" b="1"/>
          </a:p>
        </p:txBody>
      </p:sp>
      <p:sp>
        <p:nvSpPr>
          <p:cNvPr id="1731592" name="Text Box 8"/>
          <p:cNvSpPr txBox="1">
            <a:spLocks noChangeArrowheads="1"/>
          </p:cNvSpPr>
          <p:nvPr/>
        </p:nvSpPr>
        <p:spPr bwMode="auto">
          <a:xfrm>
            <a:off x="4640263" y="5191125"/>
            <a:ext cx="1068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Συνολική</a:t>
            </a:r>
          </a:p>
          <a:p>
            <a:pPr algn="ctr"/>
            <a:r>
              <a:rPr lang="el-GR" sz="1600" b="1"/>
              <a:t>Ζήτηση</a:t>
            </a:r>
            <a:endParaRPr lang="en-US" sz="1600" b="1"/>
          </a:p>
        </p:txBody>
      </p:sp>
      <p:sp>
        <p:nvSpPr>
          <p:cNvPr id="1731593" name="Text Box 9"/>
          <p:cNvSpPr txBox="1">
            <a:spLocks noChangeArrowheads="1"/>
          </p:cNvSpPr>
          <p:nvPr/>
        </p:nvSpPr>
        <p:spPr bwMode="auto">
          <a:xfrm>
            <a:off x="2549525" y="4479925"/>
            <a:ext cx="2605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Προγραμματισμός</a:t>
            </a:r>
            <a:r>
              <a:rPr lang="en-US" sz="1600" b="1"/>
              <a:t> </a:t>
            </a:r>
            <a:r>
              <a:rPr lang="el-GR" sz="1600" b="1"/>
              <a:t>έναντι</a:t>
            </a:r>
            <a:endParaRPr lang="en-US" sz="1600" b="1"/>
          </a:p>
          <a:p>
            <a:r>
              <a:rPr lang="el-GR" sz="1600" b="1"/>
              <a:t>Διαθέσιμων Πόρων</a:t>
            </a:r>
            <a:endParaRPr lang="de-DE" sz="1600" b="1"/>
          </a:p>
        </p:txBody>
      </p:sp>
      <p:sp>
        <p:nvSpPr>
          <p:cNvPr id="1731594" name="Text Box 10"/>
          <p:cNvSpPr txBox="1">
            <a:spLocks noChangeArrowheads="1"/>
          </p:cNvSpPr>
          <p:nvPr/>
        </p:nvSpPr>
        <p:spPr bwMode="auto">
          <a:xfrm>
            <a:off x="3108325" y="3108325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Σχεδιασμός Ακολουθίας</a:t>
            </a:r>
            <a:endParaRPr lang="en-US" sz="1600" b="1"/>
          </a:p>
          <a:p>
            <a:endParaRPr lang="de-DE" sz="1600" b="1"/>
          </a:p>
        </p:txBody>
      </p:sp>
      <p:sp>
        <p:nvSpPr>
          <p:cNvPr id="1731595" name="Text Box 11"/>
          <p:cNvSpPr txBox="1">
            <a:spLocks noChangeArrowheads="1"/>
          </p:cNvSpPr>
          <p:nvPr/>
        </p:nvSpPr>
        <p:spPr bwMode="auto">
          <a:xfrm>
            <a:off x="2638425" y="2308225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Ημερήσιος ζήτηση</a:t>
            </a:r>
            <a:endParaRPr lang="en-US" sz="1600" b="1"/>
          </a:p>
        </p:txBody>
      </p:sp>
      <p:sp>
        <p:nvSpPr>
          <p:cNvPr id="1731596" name="AutoShape 12"/>
          <p:cNvSpPr>
            <a:spLocks noChangeArrowheads="1"/>
          </p:cNvSpPr>
          <p:nvPr/>
        </p:nvSpPr>
        <p:spPr bwMode="auto">
          <a:xfrm rot="1866006">
            <a:off x="5930900" y="2527300"/>
            <a:ext cx="1143000" cy="317500"/>
          </a:xfrm>
          <a:prstGeom prst="curvedDownArrow">
            <a:avLst>
              <a:gd name="adj1" fmla="val 72000"/>
              <a:gd name="adj2" fmla="val 14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597" name="AutoShape 13"/>
          <p:cNvSpPr>
            <a:spLocks noChangeArrowheads="1"/>
          </p:cNvSpPr>
          <p:nvPr/>
        </p:nvSpPr>
        <p:spPr bwMode="auto">
          <a:xfrm rot="3214536">
            <a:off x="6007100" y="3200400"/>
            <a:ext cx="495300" cy="977900"/>
          </a:xfrm>
          <a:prstGeom prst="curvedRightArrow">
            <a:avLst>
              <a:gd name="adj1" fmla="val 39487"/>
              <a:gd name="adj2" fmla="val 78974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598" name="AutoShape 14"/>
          <p:cNvSpPr>
            <a:spLocks noChangeArrowheads="1"/>
          </p:cNvSpPr>
          <p:nvPr/>
        </p:nvSpPr>
        <p:spPr bwMode="auto">
          <a:xfrm>
            <a:off x="6604000" y="5105400"/>
            <a:ext cx="1841500" cy="241300"/>
          </a:xfrm>
          <a:prstGeom prst="curvedUpArrow">
            <a:avLst>
              <a:gd name="adj1" fmla="val 152632"/>
              <a:gd name="adj2" fmla="val 305263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599" name="AutoShape 15"/>
          <p:cNvSpPr>
            <a:spLocks noChangeArrowheads="1"/>
          </p:cNvSpPr>
          <p:nvPr/>
        </p:nvSpPr>
        <p:spPr bwMode="auto">
          <a:xfrm rot="5382734">
            <a:off x="7268369" y="3074194"/>
            <a:ext cx="255588" cy="1917700"/>
          </a:xfrm>
          <a:prstGeom prst="curvedRightArrow">
            <a:avLst>
              <a:gd name="adj1" fmla="val 150062"/>
              <a:gd name="adj2" fmla="val 300124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0" name="AutoShape 16"/>
          <p:cNvSpPr>
            <a:spLocks noChangeArrowheads="1"/>
          </p:cNvSpPr>
          <p:nvPr/>
        </p:nvSpPr>
        <p:spPr bwMode="auto">
          <a:xfrm rot="3850877">
            <a:off x="5816600" y="5016500"/>
            <a:ext cx="330200" cy="1193800"/>
          </a:xfrm>
          <a:prstGeom prst="curvedLeftArrow">
            <a:avLst>
              <a:gd name="adj1" fmla="val 72308"/>
              <a:gd name="adj2" fmla="val 14461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1" name="AutoShape 17"/>
          <p:cNvSpPr>
            <a:spLocks noChangeArrowheads="1"/>
          </p:cNvSpPr>
          <p:nvPr/>
        </p:nvSpPr>
        <p:spPr bwMode="auto">
          <a:xfrm rot="10792704">
            <a:off x="2717800" y="3124200"/>
            <a:ext cx="330200" cy="1193800"/>
          </a:xfrm>
          <a:prstGeom prst="curvedLeftArrow">
            <a:avLst>
              <a:gd name="adj1" fmla="val 72308"/>
              <a:gd name="adj2" fmla="val 14461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2" name="AutoShape 18"/>
          <p:cNvSpPr>
            <a:spLocks noChangeArrowheads="1"/>
          </p:cNvSpPr>
          <p:nvPr/>
        </p:nvSpPr>
        <p:spPr bwMode="auto">
          <a:xfrm rot="6655573">
            <a:off x="3771900" y="4965700"/>
            <a:ext cx="330200" cy="1193800"/>
          </a:xfrm>
          <a:prstGeom prst="curvedLeftArrow">
            <a:avLst>
              <a:gd name="adj1" fmla="val 72308"/>
              <a:gd name="adj2" fmla="val 14461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3" name="AutoShape 19"/>
          <p:cNvSpPr>
            <a:spLocks noChangeArrowheads="1"/>
          </p:cNvSpPr>
          <p:nvPr/>
        </p:nvSpPr>
        <p:spPr bwMode="auto">
          <a:xfrm rot="14309146">
            <a:off x="3556000" y="2654300"/>
            <a:ext cx="622300" cy="292100"/>
          </a:xfrm>
          <a:prstGeom prst="curvedUpArrow">
            <a:avLst>
              <a:gd name="adj1" fmla="val 42609"/>
              <a:gd name="adj2" fmla="val 85217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4" name="Text Box 20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32050" y="130175"/>
            <a:ext cx="6457950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>
                <a:solidFill>
                  <a:srgbClr val="990033"/>
                </a:solidFill>
                <a:latin typeface="Arial" charset="0"/>
              </a:rPr>
              <a:t>Ή </a:t>
            </a:r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γραμμή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είναι έτοιμη</a:t>
            </a:r>
            <a:r>
              <a:rPr lang="en-US" sz="2400" dirty="0">
                <a:solidFill>
                  <a:srgbClr val="990033"/>
                </a:solidFill>
                <a:latin typeface="Arial" charset="0"/>
              </a:rPr>
              <a:t>...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και τώρα;</a:t>
            </a: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1735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8" y="1855788"/>
            <a:ext cx="45180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5684" name="Text Box 4"/>
          <p:cNvSpPr txBox="1">
            <a:spLocks noChangeArrowheads="1"/>
          </p:cNvSpPr>
          <p:nvPr/>
        </p:nvSpPr>
        <p:spPr bwMode="auto">
          <a:xfrm>
            <a:off x="4422775" y="5867400"/>
            <a:ext cx="428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990033"/>
                </a:solidFill>
              </a:rPr>
              <a:t>...</a:t>
            </a:r>
            <a:r>
              <a:rPr lang="el-GR">
                <a:solidFill>
                  <a:srgbClr val="990033"/>
                </a:solidFill>
              </a:rPr>
              <a:t>περίπου έτοιμη</a:t>
            </a:r>
            <a:r>
              <a:rPr lang="en-US">
                <a:solidFill>
                  <a:srgbClr val="990033"/>
                </a:solidFill>
              </a:rPr>
              <a:t>, </a:t>
            </a:r>
            <a:r>
              <a:rPr lang="el-GR">
                <a:solidFill>
                  <a:srgbClr val="990033"/>
                </a:solidFill>
              </a:rPr>
              <a:t>κάτι λείπει</a:t>
            </a:r>
            <a:r>
              <a:rPr lang="en-US">
                <a:solidFill>
                  <a:srgbClr val="990033"/>
                </a:solidFill>
              </a:rPr>
              <a:t>...</a:t>
            </a:r>
          </a:p>
          <a:p>
            <a:pPr algn="r"/>
            <a:endParaRPr lang="de-DE">
              <a:solidFill>
                <a:srgbClr val="990033"/>
              </a:solidFill>
            </a:endParaRPr>
          </a:p>
        </p:txBody>
      </p:sp>
      <p:sp>
        <p:nvSpPr>
          <p:cNvPr id="1735685" name="Text Box 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26" name="Picture 2" descr="Abda Karten Muster 020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828800"/>
            <a:ext cx="2362200" cy="4191000"/>
          </a:xfrm>
          <a:prstGeom prst="rect">
            <a:avLst/>
          </a:prstGeom>
          <a:noFill/>
        </p:spPr>
      </p:pic>
      <p:sp>
        <p:nvSpPr>
          <p:cNvPr id="1639427" name="Text Box 3"/>
          <p:cNvSpPr txBox="1">
            <a:spLocks noChangeArrowheads="1"/>
          </p:cNvSpPr>
          <p:nvPr/>
        </p:nvSpPr>
        <p:spPr bwMode="auto">
          <a:xfrm>
            <a:off x="3411538" y="212725"/>
            <a:ext cx="543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Το </a:t>
            </a:r>
            <a:r>
              <a:rPr lang="en-US">
                <a:solidFill>
                  <a:srgbClr val="990033"/>
                </a:solidFill>
              </a:rPr>
              <a:t>Kanban </a:t>
            </a:r>
            <a:r>
              <a:rPr lang="el-GR">
                <a:solidFill>
                  <a:srgbClr val="990033"/>
                </a:solidFill>
              </a:rPr>
              <a:t>στα</a:t>
            </a:r>
            <a:r>
              <a:rPr lang="en-US">
                <a:solidFill>
                  <a:srgbClr val="990033"/>
                </a:solidFill>
              </a:rPr>
              <a:t> (</a:t>
            </a:r>
            <a:r>
              <a:rPr lang="el-GR">
                <a:solidFill>
                  <a:srgbClr val="990033"/>
                </a:solidFill>
              </a:rPr>
              <a:t>Γερμανικά</a:t>
            </a:r>
            <a:r>
              <a:rPr lang="en-US">
                <a:solidFill>
                  <a:srgbClr val="990033"/>
                </a:solidFill>
              </a:rPr>
              <a:t>) </a:t>
            </a:r>
            <a:r>
              <a:rPr lang="el-GR">
                <a:solidFill>
                  <a:srgbClr val="990033"/>
                </a:solidFill>
              </a:rPr>
              <a:t>φαρμακεία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803400" y="1979613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Δελτίο στο ράφι</a:t>
            </a:r>
            <a:endParaRPr lang="de-DE"/>
          </a:p>
        </p:txBody>
      </p:sp>
      <p:sp>
        <p:nvSpPr>
          <p:cNvPr id="1639429" name="AutoShape 5"/>
          <p:cNvSpPr>
            <a:spLocks noChangeArrowheads="1"/>
          </p:cNvSpPr>
          <p:nvPr/>
        </p:nvSpPr>
        <p:spPr bwMode="auto">
          <a:xfrm>
            <a:off x="2514600" y="3048000"/>
            <a:ext cx="1143000" cy="685800"/>
          </a:xfrm>
          <a:prstGeom prst="wedgeRoundRectCallout">
            <a:avLst>
              <a:gd name="adj1" fmla="val 76111"/>
              <a:gd name="adj2" fmla="val 15046"/>
              <a:gd name="adj3" fmla="val 16667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Times New Roman" pitchFamily="18" charset="0"/>
            </a:endParaRPr>
          </a:p>
        </p:txBody>
      </p:sp>
      <p:sp>
        <p:nvSpPr>
          <p:cNvPr id="1639430" name="AutoShape 6"/>
          <p:cNvSpPr>
            <a:spLocks noChangeArrowheads="1"/>
          </p:cNvSpPr>
          <p:nvPr/>
        </p:nvSpPr>
        <p:spPr bwMode="auto">
          <a:xfrm>
            <a:off x="2667000" y="1143000"/>
            <a:ext cx="1371600" cy="609600"/>
          </a:xfrm>
          <a:prstGeom prst="wedgeRoundRectCallout">
            <a:avLst>
              <a:gd name="adj1" fmla="val 45949"/>
              <a:gd name="adj2" fmla="val 120051"/>
              <a:gd name="adj3" fmla="val 16667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Times New Roman" pitchFamily="18" charset="0"/>
            </a:endParaRPr>
          </a:p>
        </p:txBody>
      </p:sp>
      <p:sp>
        <p:nvSpPr>
          <p:cNvPr id="1639431" name="Text Box 7"/>
          <p:cNvSpPr txBox="1">
            <a:spLocks noChangeArrowheads="1"/>
          </p:cNvSpPr>
          <p:nvPr/>
        </p:nvSpPr>
        <p:spPr bwMode="auto">
          <a:xfrm>
            <a:off x="2789238" y="1219200"/>
            <a:ext cx="110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200"/>
              <a:t>Όνομα είδους</a:t>
            </a:r>
          </a:p>
          <a:p>
            <a:pPr algn="ctr"/>
            <a:r>
              <a:rPr lang="el-GR" sz="1200"/>
              <a:t>και ποσότητα</a:t>
            </a:r>
            <a:endParaRPr lang="en-US" sz="1200"/>
          </a:p>
        </p:txBody>
      </p: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489200" y="31369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Αριθμός είδους</a:t>
            </a:r>
          </a:p>
          <a:p>
            <a:r>
              <a:rPr lang="el-GR" sz="1200"/>
              <a:t>και κωδικός</a:t>
            </a:r>
            <a:endParaRPr lang="en-US" sz="1200"/>
          </a:p>
        </p:txBody>
      </p:sp>
      <p:sp>
        <p:nvSpPr>
          <p:cNvPr id="1639433" name="Text Box 9"/>
          <p:cNvSpPr txBox="1">
            <a:spLocks noChangeArrowheads="1"/>
          </p:cNvSpPr>
          <p:nvPr/>
        </p:nvSpPr>
        <p:spPr bwMode="auto">
          <a:xfrm>
            <a:off x="6946900" y="2057400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Το πίσω μέρος</a:t>
            </a:r>
            <a:r>
              <a:rPr lang="en-US"/>
              <a:t> …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434" name="Text Box 10"/>
          <p:cNvSpPr txBox="1">
            <a:spLocks noChangeArrowheads="1"/>
          </p:cNvSpPr>
          <p:nvPr/>
        </p:nvSpPr>
        <p:spPr bwMode="auto">
          <a:xfrm>
            <a:off x="7150100" y="4114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Για στατιστικά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435" name="Text Box 11"/>
          <p:cNvSpPr txBox="1">
            <a:spLocks noChangeArrowheads="1"/>
          </p:cNvSpPr>
          <p:nvPr/>
        </p:nvSpPr>
        <p:spPr bwMode="auto">
          <a:xfrm>
            <a:off x="1803400" y="42672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Δελτίο παραγγελίας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436" name="AutoShape 12"/>
          <p:cNvSpPr>
            <a:spLocks noChangeArrowheads="1"/>
          </p:cNvSpPr>
          <p:nvPr/>
        </p:nvSpPr>
        <p:spPr bwMode="auto">
          <a:xfrm>
            <a:off x="7493000" y="4965700"/>
            <a:ext cx="1143000" cy="685800"/>
          </a:xfrm>
          <a:prstGeom prst="wedgeRoundRectCallout">
            <a:avLst>
              <a:gd name="adj1" fmla="val -205556"/>
              <a:gd name="adj2" fmla="val -153704"/>
              <a:gd name="adj3" fmla="val 16667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Times New Roman" pitchFamily="18" charset="0"/>
            </a:endParaRPr>
          </a:p>
        </p:txBody>
      </p:sp>
      <p:sp>
        <p:nvSpPr>
          <p:cNvPr id="1639437" name="Text Box 13"/>
          <p:cNvSpPr txBox="1">
            <a:spLocks noChangeArrowheads="1"/>
          </p:cNvSpPr>
          <p:nvPr/>
        </p:nvSpPr>
        <p:spPr bwMode="auto">
          <a:xfrm>
            <a:off x="7645400" y="511810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Εβδομαδιαία</a:t>
            </a:r>
          </a:p>
          <a:p>
            <a:r>
              <a:rPr lang="el-GR" sz="1200"/>
              <a:t> ζήτηση</a:t>
            </a:r>
            <a:endParaRPr lang="en-US" sz="1200"/>
          </a:p>
        </p:txBody>
      </p:sp>
      <p:sp>
        <p:nvSpPr>
          <p:cNvPr id="1639438" name="Text Box 1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76500" y="142875"/>
            <a:ext cx="6575425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Οι αλλαγές στην παραγωγή</a:t>
            </a:r>
            <a:r>
              <a:rPr lang="en-US" sz="2400">
                <a:solidFill>
                  <a:srgbClr val="A50021"/>
                </a:solidFill>
                <a:latin typeface="Arial" charset="0"/>
              </a:rPr>
              <a:t> ...</a:t>
            </a: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333500"/>
            <a:ext cx="5791200" cy="3365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Αγορές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Πωλήσεις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Ανθρώπινοι Πόροι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Έρευνα</a:t>
            </a:r>
            <a:r>
              <a:rPr lang="en-US" sz="2400">
                <a:latin typeface="Arial" charset="0"/>
              </a:rPr>
              <a:t> &amp; </a:t>
            </a:r>
            <a:r>
              <a:rPr lang="el-GR" sz="2400">
                <a:latin typeface="Arial" charset="0"/>
              </a:rPr>
              <a:t>Ανάπτυξη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Κόστη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Πληροφορική Τεχνολογία</a:t>
            </a:r>
            <a:endParaRPr lang="en-US" sz="2400">
              <a:latin typeface="Arial" charset="0"/>
            </a:endParaRPr>
          </a:p>
        </p:txBody>
      </p:sp>
      <p:sp>
        <p:nvSpPr>
          <p:cNvPr id="1737732" name="Text Box 4"/>
          <p:cNvSpPr txBox="1">
            <a:spLocks noChangeArrowheads="1"/>
          </p:cNvSpPr>
          <p:nvPr/>
        </p:nvSpPr>
        <p:spPr bwMode="auto">
          <a:xfrm>
            <a:off x="1812925" y="5892800"/>
            <a:ext cx="706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A50021"/>
                </a:solidFill>
              </a:rPr>
              <a:t>…</a:t>
            </a:r>
            <a:r>
              <a:rPr lang="el-GR">
                <a:solidFill>
                  <a:srgbClr val="A50021"/>
                </a:solidFill>
              </a:rPr>
              <a:t>επηρεάζουν την υποστηρικτική οργάνωση</a:t>
            </a:r>
            <a:endParaRPr lang="en-US">
              <a:solidFill>
                <a:srgbClr val="A50021"/>
              </a:solidFill>
            </a:endParaRPr>
          </a:p>
        </p:txBody>
      </p:sp>
      <p:sp>
        <p:nvSpPr>
          <p:cNvPr id="1737733" name="Text Box 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24650" y="115888"/>
            <a:ext cx="21463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Αγορές</a:t>
            </a:r>
            <a:endParaRPr lang="de-DE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70000"/>
            <a:ext cx="4089400" cy="307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Στρατηγική</a:t>
            </a:r>
            <a:r>
              <a:rPr lang="en-US" sz="2400">
                <a:latin typeface="Arial" charset="0"/>
              </a:rPr>
              <a:t> </a:t>
            </a:r>
            <a:r>
              <a:rPr lang="el-GR" sz="2400">
                <a:latin typeface="Arial" charset="0"/>
              </a:rPr>
              <a:t>έναντι Λειτουργισμού</a:t>
            </a:r>
            <a:endParaRPr lang="en-US" sz="24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Σχέσεις προμηθευτών</a:t>
            </a:r>
            <a:endParaRPr lang="en-US" sz="24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Προϋποθέσεις προμηθευτή</a:t>
            </a:r>
            <a:endParaRPr lang="en-US" sz="24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Συμφωνίες προμηθευτή</a:t>
            </a:r>
            <a:endParaRPr lang="en-US" sz="24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Συχνότητα παράδοσης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n-US" sz="2000">
                <a:latin typeface="Arial" charset="0"/>
              </a:rPr>
              <a:t>Kanban</a:t>
            </a: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Απόθεμα παρακαταθήκης</a:t>
            </a:r>
            <a:endParaRPr lang="en-US" sz="20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endParaRPr lang="de-DE" sz="2400">
              <a:latin typeface="Arial" charset="0"/>
            </a:endParaRPr>
          </a:p>
        </p:txBody>
      </p:sp>
      <p:sp>
        <p:nvSpPr>
          <p:cNvPr id="1739780" name="AutoShape 4"/>
          <p:cNvSpPr>
            <a:spLocks noChangeArrowheads="1"/>
          </p:cNvSpPr>
          <p:nvPr/>
        </p:nvSpPr>
        <p:spPr bwMode="auto">
          <a:xfrm>
            <a:off x="7885113" y="2293938"/>
            <a:ext cx="1098550" cy="190182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Παραγωγή</a:t>
            </a:r>
            <a:endParaRPr lang="de-CH" sz="1400" b="1"/>
          </a:p>
        </p:txBody>
      </p:sp>
      <p:sp>
        <p:nvSpPr>
          <p:cNvPr id="1739781" name="Rectangle 5"/>
          <p:cNvSpPr>
            <a:spLocks noChangeArrowheads="1"/>
          </p:cNvSpPr>
          <p:nvPr/>
        </p:nvSpPr>
        <p:spPr bwMode="auto">
          <a:xfrm>
            <a:off x="7056438" y="2352675"/>
            <a:ext cx="573087" cy="16986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Βασικό </a:t>
            </a:r>
          </a:p>
          <a:p>
            <a:pPr algn="ctr"/>
            <a:r>
              <a:rPr lang="el-GR" sz="1400" b="1"/>
              <a:t>Απόθεμα</a:t>
            </a:r>
            <a:endParaRPr lang="de-CH" sz="2000" b="1"/>
          </a:p>
        </p:txBody>
      </p:sp>
      <p:sp>
        <p:nvSpPr>
          <p:cNvPr id="1739782" name="Rectangle 6"/>
          <p:cNvSpPr>
            <a:spLocks noChangeArrowheads="1"/>
          </p:cNvSpPr>
          <p:nvPr/>
        </p:nvSpPr>
        <p:spPr bwMode="auto">
          <a:xfrm>
            <a:off x="6065838" y="2039938"/>
            <a:ext cx="477837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r>
              <a:rPr lang="de-CH" sz="800" b="1"/>
              <a:t>r</a:t>
            </a:r>
          </a:p>
        </p:txBody>
      </p:sp>
      <p:sp>
        <p:nvSpPr>
          <p:cNvPr id="1739783" name="Rectangle 7"/>
          <p:cNvSpPr>
            <a:spLocks noChangeArrowheads="1"/>
          </p:cNvSpPr>
          <p:nvPr/>
        </p:nvSpPr>
        <p:spPr bwMode="auto">
          <a:xfrm>
            <a:off x="6073775" y="2908300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r>
              <a:rPr lang="de-CH" sz="800" b="1"/>
              <a:t>r</a:t>
            </a:r>
          </a:p>
        </p:txBody>
      </p:sp>
      <p:sp>
        <p:nvSpPr>
          <p:cNvPr id="1739784" name="Rectangle 8"/>
          <p:cNvSpPr>
            <a:spLocks noChangeArrowheads="1"/>
          </p:cNvSpPr>
          <p:nvPr/>
        </p:nvSpPr>
        <p:spPr bwMode="auto">
          <a:xfrm>
            <a:off x="6061075" y="3748088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endParaRPr lang="de-CH" sz="800" b="1"/>
          </a:p>
        </p:txBody>
      </p:sp>
      <p:sp>
        <p:nvSpPr>
          <p:cNvPr id="1739785" name="Line 9"/>
          <p:cNvSpPr>
            <a:spLocks noChangeShapeType="1"/>
          </p:cNvSpPr>
          <p:nvPr/>
        </p:nvSpPr>
        <p:spPr bwMode="auto">
          <a:xfrm>
            <a:off x="6856413" y="1712913"/>
            <a:ext cx="0" cy="3748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86" name="Line 10"/>
          <p:cNvSpPr>
            <a:spLocks noChangeShapeType="1"/>
          </p:cNvSpPr>
          <p:nvPr/>
        </p:nvSpPr>
        <p:spPr bwMode="auto">
          <a:xfrm>
            <a:off x="7813675" y="1692275"/>
            <a:ext cx="0" cy="3748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87" name="Text Box 11"/>
          <p:cNvSpPr txBox="1">
            <a:spLocks noChangeArrowheads="1"/>
          </p:cNvSpPr>
          <p:nvPr/>
        </p:nvSpPr>
        <p:spPr bwMode="auto">
          <a:xfrm>
            <a:off x="6956425" y="444658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Kanban</a:t>
            </a:r>
          </a:p>
        </p:txBody>
      </p:sp>
      <p:sp>
        <p:nvSpPr>
          <p:cNvPr id="1739788" name="Line 12"/>
          <p:cNvSpPr>
            <a:spLocks noChangeShapeType="1"/>
          </p:cNvSpPr>
          <p:nvPr/>
        </p:nvSpPr>
        <p:spPr bwMode="auto">
          <a:xfrm>
            <a:off x="7478713" y="4910138"/>
            <a:ext cx="10033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89" name="Line 13"/>
          <p:cNvSpPr>
            <a:spLocks noChangeShapeType="1"/>
          </p:cNvSpPr>
          <p:nvPr/>
        </p:nvSpPr>
        <p:spPr bwMode="auto">
          <a:xfrm>
            <a:off x="6426200" y="4910138"/>
            <a:ext cx="1004888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90" name="Line 14"/>
          <p:cNvSpPr>
            <a:spLocks noChangeShapeType="1"/>
          </p:cNvSpPr>
          <p:nvPr/>
        </p:nvSpPr>
        <p:spPr bwMode="auto">
          <a:xfrm>
            <a:off x="6489700" y="5105400"/>
            <a:ext cx="1943100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739791" name="Text Box 15"/>
          <p:cNvSpPr txBox="1">
            <a:spLocks noChangeArrowheads="1"/>
          </p:cNvSpPr>
          <p:nvPr/>
        </p:nvSpPr>
        <p:spPr bwMode="auto">
          <a:xfrm>
            <a:off x="2320925" y="5892800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Οι αγορές πρέπει να ακολουθούν τους ίδιους στόχους με την παραγωγή</a:t>
            </a:r>
            <a:endParaRPr lang="en-US">
              <a:solidFill>
                <a:srgbClr val="A50021"/>
              </a:solidFill>
            </a:endParaRPr>
          </a:p>
          <a:p>
            <a:pPr algn="r"/>
            <a:endParaRPr lang="en-US">
              <a:solidFill>
                <a:srgbClr val="A50021"/>
              </a:solidFill>
            </a:endParaRPr>
          </a:p>
        </p:txBody>
      </p:sp>
      <p:sp>
        <p:nvSpPr>
          <p:cNvPr id="1739792" name="Text Box 16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Rectangle 2"/>
          <p:cNvSpPr>
            <a:spLocks noChangeArrowheads="1"/>
          </p:cNvSpPr>
          <p:nvPr/>
        </p:nvSpPr>
        <p:spPr bwMode="auto">
          <a:xfrm>
            <a:off x="1266825" y="177800"/>
            <a:ext cx="76311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l-GR">
                <a:solidFill>
                  <a:srgbClr val="990033"/>
                </a:solidFill>
              </a:rPr>
              <a:t>Ή εστίαση στην βασική ικανότητα οδηγεί σε αλλαγές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741827" name="Rectangle 3"/>
          <p:cNvSpPr>
            <a:spLocks noChangeArrowheads="1"/>
          </p:cNvSpPr>
          <p:nvPr/>
        </p:nvSpPr>
        <p:spPr bwMode="auto">
          <a:xfrm>
            <a:off x="6324600" y="1160463"/>
            <a:ext cx="746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l-GR" sz="1800"/>
              <a:t>αύριο</a:t>
            </a:r>
            <a:endParaRPr lang="en-US" sz="1800"/>
          </a:p>
        </p:txBody>
      </p:sp>
      <p:grpSp>
        <p:nvGrpSpPr>
          <p:cNvPr id="1741828" name="Group 4"/>
          <p:cNvGrpSpPr>
            <a:grpSpLocks/>
          </p:cNvGrpSpPr>
          <p:nvPr/>
        </p:nvGrpSpPr>
        <p:grpSpPr bwMode="auto">
          <a:xfrm>
            <a:off x="4883150" y="2017713"/>
            <a:ext cx="2016125" cy="3074987"/>
            <a:chOff x="2380" y="1271"/>
            <a:chExt cx="1270" cy="1937"/>
          </a:xfrm>
        </p:grpSpPr>
        <p:sp>
          <p:nvSpPr>
            <p:cNvPr id="1741829" name="Freeform 5"/>
            <p:cNvSpPr>
              <a:spLocks/>
            </p:cNvSpPr>
            <p:nvPr/>
          </p:nvSpPr>
          <p:spPr bwMode="auto">
            <a:xfrm>
              <a:off x="2658" y="2064"/>
              <a:ext cx="71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4"/>
                </a:cxn>
                <a:cxn ang="0">
                  <a:pos x="768" y="164"/>
                </a:cxn>
                <a:cxn ang="0">
                  <a:pos x="768" y="54"/>
                </a:cxn>
                <a:cxn ang="0">
                  <a:pos x="768" y="164"/>
                </a:cxn>
                <a:cxn ang="0">
                  <a:pos x="364" y="164"/>
                </a:cxn>
                <a:cxn ang="0">
                  <a:pos x="364" y="384"/>
                </a:cxn>
              </a:cxnLst>
              <a:rect l="0" t="0" r="r" b="b"/>
              <a:pathLst>
                <a:path w="769" h="385">
                  <a:moveTo>
                    <a:pt x="0" y="0"/>
                  </a:moveTo>
                  <a:lnTo>
                    <a:pt x="0" y="164"/>
                  </a:lnTo>
                  <a:lnTo>
                    <a:pt x="768" y="164"/>
                  </a:lnTo>
                  <a:lnTo>
                    <a:pt x="768" y="54"/>
                  </a:lnTo>
                  <a:lnTo>
                    <a:pt x="768" y="164"/>
                  </a:lnTo>
                  <a:lnTo>
                    <a:pt x="364" y="164"/>
                  </a:lnTo>
                  <a:lnTo>
                    <a:pt x="364" y="38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30" name="Freeform 6"/>
            <p:cNvSpPr>
              <a:spLocks/>
            </p:cNvSpPr>
            <p:nvPr/>
          </p:nvSpPr>
          <p:spPr bwMode="auto">
            <a:xfrm>
              <a:off x="2658" y="1536"/>
              <a:ext cx="710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768" y="192"/>
                </a:cxn>
                <a:cxn ang="0">
                  <a:pos x="768" y="288"/>
                </a:cxn>
                <a:cxn ang="0">
                  <a:pos x="768" y="192"/>
                </a:cxn>
                <a:cxn ang="0">
                  <a:pos x="363" y="192"/>
                </a:cxn>
                <a:cxn ang="0">
                  <a:pos x="363" y="0"/>
                </a:cxn>
              </a:cxnLst>
              <a:rect l="0" t="0" r="r" b="b"/>
              <a:pathLst>
                <a:path w="769" h="337">
                  <a:moveTo>
                    <a:pt x="0" y="336"/>
                  </a:moveTo>
                  <a:lnTo>
                    <a:pt x="0" y="192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363" y="192"/>
                  </a:lnTo>
                  <a:lnTo>
                    <a:pt x="36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31" name="Freeform 7"/>
            <p:cNvSpPr>
              <a:spLocks/>
            </p:cNvSpPr>
            <p:nvPr/>
          </p:nvSpPr>
          <p:spPr bwMode="auto">
            <a:xfrm>
              <a:off x="2570" y="2640"/>
              <a:ext cx="843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912" y="192"/>
                </a:cxn>
                <a:cxn ang="0">
                  <a:pos x="912" y="288"/>
                </a:cxn>
                <a:cxn ang="0">
                  <a:pos x="912" y="192"/>
                </a:cxn>
                <a:cxn ang="0">
                  <a:pos x="432" y="192"/>
                </a:cxn>
                <a:cxn ang="0">
                  <a:pos x="432" y="0"/>
                </a:cxn>
              </a:cxnLst>
              <a:rect l="0" t="0" r="r" b="b"/>
              <a:pathLst>
                <a:path w="913" h="337">
                  <a:moveTo>
                    <a:pt x="0" y="336"/>
                  </a:moveTo>
                  <a:lnTo>
                    <a:pt x="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912" y="192"/>
                  </a:lnTo>
                  <a:lnTo>
                    <a:pt x="432" y="192"/>
                  </a:lnTo>
                  <a:lnTo>
                    <a:pt x="4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32" name="Rectangle 8"/>
            <p:cNvSpPr>
              <a:spLocks noChangeArrowheads="1"/>
            </p:cNvSpPr>
            <p:nvPr/>
          </p:nvSpPr>
          <p:spPr bwMode="auto">
            <a:xfrm>
              <a:off x="2798" y="1271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3" name="Rectangle 9"/>
            <p:cNvSpPr>
              <a:spLocks noChangeArrowheads="1"/>
            </p:cNvSpPr>
            <p:nvPr/>
          </p:nvSpPr>
          <p:spPr bwMode="auto">
            <a:xfrm>
              <a:off x="2691" y="1279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Προϊόντος</a:t>
              </a:r>
              <a:endParaRPr lang="en-US" sz="1000" b="1"/>
            </a:p>
          </p:txBody>
        </p:sp>
        <p:sp>
          <p:nvSpPr>
            <p:cNvPr id="1741834" name="Rectangle 10"/>
            <p:cNvSpPr>
              <a:spLocks noChangeArrowheads="1"/>
            </p:cNvSpPr>
            <p:nvPr/>
          </p:nvSpPr>
          <p:spPr bwMode="auto">
            <a:xfrm>
              <a:off x="248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5" name="Rectangle 11"/>
            <p:cNvSpPr>
              <a:spLocks noChangeArrowheads="1"/>
            </p:cNvSpPr>
            <p:nvPr/>
          </p:nvSpPr>
          <p:spPr bwMode="auto">
            <a:xfrm>
              <a:off x="310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6" name="Rectangle 12"/>
            <p:cNvSpPr>
              <a:spLocks noChangeArrowheads="1"/>
            </p:cNvSpPr>
            <p:nvPr/>
          </p:nvSpPr>
          <p:spPr bwMode="auto">
            <a:xfrm>
              <a:off x="2988" y="1855"/>
              <a:ext cx="66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 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37" name="Rectangle 13"/>
            <p:cNvSpPr>
              <a:spLocks noChangeArrowheads="1"/>
            </p:cNvSpPr>
            <p:nvPr/>
          </p:nvSpPr>
          <p:spPr bwMode="auto">
            <a:xfrm>
              <a:off x="2753" y="2423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2745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8" name="Rectangle 14"/>
            <p:cNvSpPr>
              <a:spLocks noChangeArrowheads="1"/>
            </p:cNvSpPr>
            <p:nvPr/>
          </p:nvSpPr>
          <p:spPr bwMode="auto">
            <a:xfrm>
              <a:off x="2630" y="2431"/>
              <a:ext cx="64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8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800" b="1"/>
                <a:t>Συν.Υποσυνόλου</a:t>
              </a:r>
              <a:endParaRPr lang="en-US" sz="1000" b="1"/>
            </a:p>
          </p:txBody>
        </p:sp>
        <p:sp>
          <p:nvSpPr>
            <p:cNvPr id="1741839" name="Rectangle 15"/>
            <p:cNvSpPr>
              <a:spLocks noChangeArrowheads="1"/>
            </p:cNvSpPr>
            <p:nvPr/>
          </p:nvSpPr>
          <p:spPr bwMode="auto">
            <a:xfrm>
              <a:off x="248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23922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40" name="Rectangle 16"/>
            <p:cNvSpPr>
              <a:spLocks noChangeArrowheads="1"/>
            </p:cNvSpPr>
            <p:nvPr/>
          </p:nvSpPr>
          <p:spPr bwMode="auto">
            <a:xfrm>
              <a:off x="2544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  <p:sp>
          <p:nvSpPr>
            <p:cNvPr id="1741841" name="Rectangle 17"/>
            <p:cNvSpPr>
              <a:spLocks noChangeArrowheads="1"/>
            </p:cNvSpPr>
            <p:nvPr/>
          </p:nvSpPr>
          <p:spPr bwMode="auto">
            <a:xfrm>
              <a:off x="310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23922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42" name="Rectangle 18"/>
            <p:cNvSpPr>
              <a:spLocks noChangeArrowheads="1"/>
            </p:cNvSpPr>
            <p:nvPr/>
          </p:nvSpPr>
          <p:spPr bwMode="auto">
            <a:xfrm>
              <a:off x="2380" y="1855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43" name="Rectangle 19"/>
            <p:cNvSpPr>
              <a:spLocks noChangeArrowheads="1"/>
            </p:cNvSpPr>
            <p:nvPr/>
          </p:nvSpPr>
          <p:spPr bwMode="auto">
            <a:xfrm>
              <a:off x="3164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</p:grpSp>
      <p:grpSp>
        <p:nvGrpSpPr>
          <p:cNvPr id="1741844" name="Group 20"/>
          <p:cNvGrpSpPr>
            <a:grpSpLocks/>
          </p:cNvGrpSpPr>
          <p:nvPr/>
        </p:nvGrpSpPr>
        <p:grpSpPr bwMode="auto">
          <a:xfrm>
            <a:off x="7175500" y="2017713"/>
            <a:ext cx="2001838" cy="3074987"/>
            <a:chOff x="4520" y="1271"/>
            <a:chExt cx="1261" cy="1937"/>
          </a:xfrm>
        </p:grpSpPr>
        <p:sp>
          <p:nvSpPr>
            <p:cNvPr id="1741845" name="Freeform 21"/>
            <p:cNvSpPr>
              <a:spLocks/>
            </p:cNvSpPr>
            <p:nvPr/>
          </p:nvSpPr>
          <p:spPr bwMode="auto">
            <a:xfrm>
              <a:off x="4799" y="2064"/>
              <a:ext cx="71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4"/>
                </a:cxn>
                <a:cxn ang="0">
                  <a:pos x="768" y="164"/>
                </a:cxn>
                <a:cxn ang="0">
                  <a:pos x="768" y="54"/>
                </a:cxn>
                <a:cxn ang="0">
                  <a:pos x="768" y="164"/>
                </a:cxn>
                <a:cxn ang="0">
                  <a:pos x="364" y="164"/>
                </a:cxn>
                <a:cxn ang="0">
                  <a:pos x="364" y="384"/>
                </a:cxn>
              </a:cxnLst>
              <a:rect l="0" t="0" r="r" b="b"/>
              <a:pathLst>
                <a:path w="769" h="385">
                  <a:moveTo>
                    <a:pt x="0" y="0"/>
                  </a:moveTo>
                  <a:lnTo>
                    <a:pt x="0" y="164"/>
                  </a:lnTo>
                  <a:lnTo>
                    <a:pt x="768" y="164"/>
                  </a:lnTo>
                  <a:lnTo>
                    <a:pt x="768" y="54"/>
                  </a:lnTo>
                  <a:lnTo>
                    <a:pt x="768" y="164"/>
                  </a:lnTo>
                  <a:lnTo>
                    <a:pt x="364" y="164"/>
                  </a:lnTo>
                  <a:lnTo>
                    <a:pt x="364" y="38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46" name="Freeform 22"/>
            <p:cNvSpPr>
              <a:spLocks/>
            </p:cNvSpPr>
            <p:nvPr/>
          </p:nvSpPr>
          <p:spPr bwMode="auto">
            <a:xfrm>
              <a:off x="4799" y="1536"/>
              <a:ext cx="710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768" y="192"/>
                </a:cxn>
                <a:cxn ang="0">
                  <a:pos x="768" y="288"/>
                </a:cxn>
                <a:cxn ang="0">
                  <a:pos x="768" y="192"/>
                </a:cxn>
                <a:cxn ang="0">
                  <a:pos x="363" y="192"/>
                </a:cxn>
                <a:cxn ang="0">
                  <a:pos x="363" y="0"/>
                </a:cxn>
              </a:cxnLst>
              <a:rect l="0" t="0" r="r" b="b"/>
              <a:pathLst>
                <a:path w="769" h="337">
                  <a:moveTo>
                    <a:pt x="0" y="336"/>
                  </a:moveTo>
                  <a:lnTo>
                    <a:pt x="0" y="192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363" y="192"/>
                  </a:lnTo>
                  <a:lnTo>
                    <a:pt x="36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47" name="Freeform 23"/>
            <p:cNvSpPr>
              <a:spLocks/>
            </p:cNvSpPr>
            <p:nvPr/>
          </p:nvSpPr>
          <p:spPr bwMode="auto">
            <a:xfrm>
              <a:off x="4710" y="2640"/>
              <a:ext cx="843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912" y="192"/>
                </a:cxn>
                <a:cxn ang="0">
                  <a:pos x="912" y="288"/>
                </a:cxn>
                <a:cxn ang="0">
                  <a:pos x="912" y="192"/>
                </a:cxn>
                <a:cxn ang="0">
                  <a:pos x="432" y="192"/>
                </a:cxn>
                <a:cxn ang="0">
                  <a:pos x="432" y="0"/>
                </a:cxn>
              </a:cxnLst>
              <a:rect l="0" t="0" r="r" b="b"/>
              <a:pathLst>
                <a:path w="913" h="337">
                  <a:moveTo>
                    <a:pt x="0" y="336"/>
                  </a:moveTo>
                  <a:lnTo>
                    <a:pt x="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912" y="192"/>
                  </a:lnTo>
                  <a:lnTo>
                    <a:pt x="432" y="192"/>
                  </a:lnTo>
                  <a:lnTo>
                    <a:pt x="4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48" name="Rectangle 24"/>
            <p:cNvSpPr>
              <a:spLocks noChangeArrowheads="1"/>
            </p:cNvSpPr>
            <p:nvPr/>
          </p:nvSpPr>
          <p:spPr bwMode="auto">
            <a:xfrm>
              <a:off x="4938" y="1271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49" name="Rectangle 25"/>
            <p:cNvSpPr>
              <a:spLocks noChangeArrowheads="1"/>
            </p:cNvSpPr>
            <p:nvPr/>
          </p:nvSpPr>
          <p:spPr bwMode="auto">
            <a:xfrm>
              <a:off x="4831" y="1279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Προϊόντος</a:t>
              </a:r>
              <a:endParaRPr lang="en-US" sz="1000" b="1"/>
            </a:p>
          </p:txBody>
        </p:sp>
        <p:sp>
          <p:nvSpPr>
            <p:cNvPr id="1741850" name="Rectangle 26"/>
            <p:cNvSpPr>
              <a:spLocks noChangeArrowheads="1"/>
            </p:cNvSpPr>
            <p:nvPr/>
          </p:nvSpPr>
          <p:spPr bwMode="auto">
            <a:xfrm>
              <a:off x="462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1" name="Rectangle 27"/>
            <p:cNvSpPr>
              <a:spLocks noChangeArrowheads="1"/>
            </p:cNvSpPr>
            <p:nvPr/>
          </p:nvSpPr>
          <p:spPr bwMode="auto">
            <a:xfrm>
              <a:off x="524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2" name="Rectangle 28"/>
            <p:cNvSpPr>
              <a:spLocks noChangeArrowheads="1"/>
            </p:cNvSpPr>
            <p:nvPr/>
          </p:nvSpPr>
          <p:spPr bwMode="auto">
            <a:xfrm>
              <a:off x="5141" y="1855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53" name="Rectangle 29"/>
            <p:cNvSpPr>
              <a:spLocks noChangeArrowheads="1"/>
            </p:cNvSpPr>
            <p:nvPr/>
          </p:nvSpPr>
          <p:spPr bwMode="auto">
            <a:xfrm>
              <a:off x="4894" y="2423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4" name="Rectangle 30"/>
            <p:cNvSpPr>
              <a:spLocks noChangeArrowheads="1"/>
            </p:cNvSpPr>
            <p:nvPr/>
          </p:nvSpPr>
          <p:spPr bwMode="auto">
            <a:xfrm>
              <a:off x="4770" y="2431"/>
              <a:ext cx="64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8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800" b="1"/>
                <a:t>Συν.Υποσυνόλου</a:t>
              </a:r>
              <a:endParaRPr lang="en-US" sz="1000" b="1"/>
            </a:p>
          </p:txBody>
        </p:sp>
        <p:sp>
          <p:nvSpPr>
            <p:cNvPr id="1741855" name="Rectangle 31"/>
            <p:cNvSpPr>
              <a:spLocks noChangeArrowheads="1"/>
            </p:cNvSpPr>
            <p:nvPr/>
          </p:nvSpPr>
          <p:spPr bwMode="auto">
            <a:xfrm>
              <a:off x="462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6" name="Rectangle 32"/>
            <p:cNvSpPr>
              <a:spLocks noChangeArrowheads="1"/>
            </p:cNvSpPr>
            <p:nvPr/>
          </p:nvSpPr>
          <p:spPr bwMode="auto">
            <a:xfrm>
              <a:off x="4684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  <p:sp>
          <p:nvSpPr>
            <p:cNvPr id="1741857" name="Rectangle 33"/>
            <p:cNvSpPr>
              <a:spLocks noChangeArrowheads="1"/>
            </p:cNvSpPr>
            <p:nvPr/>
          </p:nvSpPr>
          <p:spPr bwMode="auto">
            <a:xfrm>
              <a:off x="524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8" name="Rectangle 34"/>
            <p:cNvSpPr>
              <a:spLocks noChangeArrowheads="1"/>
            </p:cNvSpPr>
            <p:nvPr/>
          </p:nvSpPr>
          <p:spPr bwMode="auto">
            <a:xfrm>
              <a:off x="4520" y="1855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59" name="Rectangle 35"/>
            <p:cNvSpPr>
              <a:spLocks noChangeArrowheads="1"/>
            </p:cNvSpPr>
            <p:nvPr/>
          </p:nvSpPr>
          <p:spPr bwMode="auto">
            <a:xfrm>
              <a:off x="5305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</p:grpSp>
      <p:sp>
        <p:nvSpPr>
          <p:cNvPr id="1741860" name="AutoShape 36"/>
          <p:cNvSpPr>
            <a:spLocks noChangeArrowheads="1"/>
          </p:cNvSpPr>
          <p:nvPr/>
        </p:nvSpPr>
        <p:spPr bwMode="auto">
          <a:xfrm rot="5400000">
            <a:off x="6041232" y="3802856"/>
            <a:ext cx="2019300" cy="280987"/>
          </a:xfrm>
          <a:prstGeom prst="triangle">
            <a:avLst>
              <a:gd name="adj" fmla="val 4998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61" name="Rectangle 37"/>
          <p:cNvSpPr>
            <a:spLocks noChangeArrowheads="1"/>
          </p:cNvSpPr>
          <p:nvPr/>
        </p:nvSpPr>
        <p:spPr bwMode="auto">
          <a:xfrm>
            <a:off x="1809750" y="5876925"/>
            <a:ext cx="7064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Λιγότεροι προμηθευτές με περισσότερη υπευθυνότητα και υψηλότερη ενσωμάτωση</a:t>
            </a:r>
            <a:r>
              <a:rPr lang="en-US">
                <a:solidFill>
                  <a:srgbClr val="990033"/>
                </a:solidFill>
              </a:rPr>
              <a:t> </a:t>
            </a:r>
            <a:endParaRPr lang="en-US" b="1">
              <a:solidFill>
                <a:srgbClr val="990033"/>
              </a:solidFill>
              <a:latin typeface="CorpoS" pitchFamily="2" charset="0"/>
            </a:endParaRPr>
          </a:p>
        </p:txBody>
      </p:sp>
      <p:sp>
        <p:nvSpPr>
          <p:cNvPr id="1741862" name="Line 38"/>
          <p:cNvSpPr>
            <a:spLocks noChangeShapeType="1"/>
          </p:cNvSpPr>
          <p:nvPr/>
        </p:nvSpPr>
        <p:spPr bwMode="auto">
          <a:xfrm>
            <a:off x="4913313" y="1582738"/>
            <a:ext cx="0" cy="40878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863" name="Freeform 39"/>
          <p:cNvSpPr>
            <a:spLocks/>
          </p:cNvSpPr>
          <p:nvPr/>
        </p:nvSpPr>
        <p:spPr bwMode="auto">
          <a:xfrm>
            <a:off x="2376488" y="2438400"/>
            <a:ext cx="1970087" cy="534988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144"/>
              </a:cxn>
              <a:cxn ang="0">
                <a:pos x="0" y="144"/>
              </a:cxn>
              <a:cxn ang="0">
                <a:pos x="0" y="336"/>
              </a:cxn>
              <a:cxn ang="0">
                <a:pos x="0" y="144"/>
              </a:cxn>
              <a:cxn ang="0">
                <a:pos x="672" y="144"/>
              </a:cxn>
              <a:cxn ang="0">
                <a:pos x="672" y="336"/>
              </a:cxn>
              <a:cxn ang="0">
                <a:pos x="672" y="96"/>
              </a:cxn>
              <a:cxn ang="0">
                <a:pos x="672" y="144"/>
              </a:cxn>
              <a:cxn ang="0">
                <a:pos x="1344" y="144"/>
              </a:cxn>
              <a:cxn ang="0">
                <a:pos x="1344" y="336"/>
              </a:cxn>
            </a:cxnLst>
            <a:rect l="0" t="0" r="r" b="b"/>
            <a:pathLst>
              <a:path w="1345" h="337">
                <a:moveTo>
                  <a:pt x="672" y="0"/>
                </a:moveTo>
                <a:lnTo>
                  <a:pt x="672" y="144"/>
                </a:lnTo>
                <a:lnTo>
                  <a:pt x="0" y="144"/>
                </a:lnTo>
                <a:lnTo>
                  <a:pt x="0" y="336"/>
                </a:lnTo>
                <a:lnTo>
                  <a:pt x="0" y="144"/>
                </a:lnTo>
                <a:lnTo>
                  <a:pt x="672" y="144"/>
                </a:lnTo>
                <a:lnTo>
                  <a:pt x="672" y="336"/>
                </a:lnTo>
                <a:lnTo>
                  <a:pt x="672" y="96"/>
                </a:lnTo>
                <a:lnTo>
                  <a:pt x="672" y="144"/>
                </a:lnTo>
                <a:lnTo>
                  <a:pt x="1344" y="144"/>
                </a:lnTo>
                <a:lnTo>
                  <a:pt x="1344" y="3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864" name="Freeform 40"/>
          <p:cNvSpPr>
            <a:spLocks/>
          </p:cNvSpPr>
          <p:nvPr/>
        </p:nvSpPr>
        <p:spPr bwMode="auto">
          <a:xfrm>
            <a:off x="2165350" y="4267200"/>
            <a:ext cx="2392363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144"/>
              </a:cxn>
              <a:cxn ang="0">
                <a:pos x="1632" y="144"/>
              </a:cxn>
              <a:cxn ang="0">
                <a:pos x="1632" y="240"/>
              </a:cxn>
              <a:cxn ang="0">
                <a:pos x="1632" y="144"/>
              </a:cxn>
              <a:cxn ang="0">
                <a:pos x="816" y="144"/>
              </a:cxn>
              <a:cxn ang="0">
                <a:pos x="816" y="240"/>
              </a:cxn>
              <a:cxn ang="0">
                <a:pos x="816" y="144"/>
              </a:cxn>
              <a:cxn ang="0">
                <a:pos x="384" y="144"/>
              </a:cxn>
              <a:cxn ang="0">
                <a:pos x="384" y="0"/>
              </a:cxn>
            </a:cxnLst>
            <a:rect l="0" t="0" r="r" b="b"/>
            <a:pathLst>
              <a:path w="1633" h="289">
                <a:moveTo>
                  <a:pt x="0" y="288"/>
                </a:moveTo>
                <a:lnTo>
                  <a:pt x="0" y="144"/>
                </a:lnTo>
                <a:lnTo>
                  <a:pt x="1632" y="144"/>
                </a:lnTo>
                <a:lnTo>
                  <a:pt x="1632" y="240"/>
                </a:lnTo>
                <a:lnTo>
                  <a:pt x="1632" y="144"/>
                </a:lnTo>
                <a:lnTo>
                  <a:pt x="816" y="144"/>
                </a:lnTo>
                <a:lnTo>
                  <a:pt x="816" y="240"/>
                </a:lnTo>
                <a:lnTo>
                  <a:pt x="816" y="144"/>
                </a:lnTo>
                <a:lnTo>
                  <a:pt x="384" y="144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865" name="Freeform 41"/>
          <p:cNvSpPr>
            <a:spLocks/>
          </p:cNvSpPr>
          <p:nvPr/>
        </p:nvSpPr>
        <p:spPr bwMode="auto">
          <a:xfrm>
            <a:off x="2727325" y="3352800"/>
            <a:ext cx="1338263" cy="534988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0" y="192"/>
              </a:cxn>
              <a:cxn ang="0">
                <a:pos x="912" y="192"/>
              </a:cxn>
              <a:cxn ang="0">
                <a:pos x="912" y="288"/>
              </a:cxn>
              <a:cxn ang="0">
                <a:pos x="912" y="192"/>
              </a:cxn>
              <a:cxn ang="0">
                <a:pos x="432" y="192"/>
              </a:cxn>
              <a:cxn ang="0">
                <a:pos x="432" y="0"/>
              </a:cxn>
            </a:cxnLst>
            <a:rect l="0" t="0" r="r" b="b"/>
            <a:pathLst>
              <a:path w="913" h="337">
                <a:moveTo>
                  <a:pt x="0" y="336"/>
                </a:moveTo>
                <a:lnTo>
                  <a:pt x="0" y="192"/>
                </a:lnTo>
                <a:lnTo>
                  <a:pt x="912" y="192"/>
                </a:lnTo>
                <a:lnTo>
                  <a:pt x="912" y="288"/>
                </a:lnTo>
                <a:lnTo>
                  <a:pt x="912" y="192"/>
                </a:lnTo>
                <a:lnTo>
                  <a:pt x="432" y="192"/>
                </a:lnTo>
                <a:lnTo>
                  <a:pt x="43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866" name="Rectangle 42"/>
          <p:cNvSpPr>
            <a:spLocks noChangeArrowheads="1"/>
          </p:cNvSpPr>
          <p:nvPr/>
        </p:nvSpPr>
        <p:spPr bwMode="auto">
          <a:xfrm>
            <a:off x="3094038" y="1198563"/>
            <a:ext cx="9445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l-GR" sz="1800"/>
              <a:t>σήμερα</a:t>
            </a:r>
            <a:endParaRPr lang="en-US" sz="1800"/>
          </a:p>
        </p:txBody>
      </p:sp>
      <p:sp>
        <p:nvSpPr>
          <p:cNvPr id="1741867" name="Rectangle 43"/>
          <p:cNvSpPr>
            <a:spLocks noChangeArrowheads="1"/>
          </p:cNvSpPr>
          <p:nvPr/>
        </p:nvSpPr>
        <p:spPr bwMode="auto">
          <a:xfrm>
            <a:off x="3019425" y="2017713"/>
            <a:ext cx="668338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68" name="Rectangle 44"/>
          <p:cNvSpPr>
            <a:spLocks noChangeArrowheads="1"/>
          </p:cNvSpPr>
          <p:nvPr/>
        </p:nvSpPr>
        <p:spPr bwMode="auto">
          <a:xfrm>
            <a:off x="2857500" y="20304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Προϊόντος</a:t>
            </a:r>
            <a:endParaRPr lang="en-US" sz="1000" b="1"/>
          </a:p>
        </p:txBody>
      </p:sp>
      <p:sp>
        <p:nvSpPr>
          <p:cNvPr id="1741869" name="Rectangle 45"/>
          <p:cNvSpPr>
            <a:spLocks noChangeArrowheads="1"/>
          </p:cNvSpPr>
          <p:nvPr/>
        </p:nvSpPr>
        <p:spPr bwMode="auto">
          <a:xfrm>
            <a:off x="2035175" y="2932113"/>
            <a:ext cx="666750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0" name="Rectangle 46"/>
          <p:cNvSpPr>
            <a:spLocks noChangeArrowheads="1"/>
          </p:cNvSpPr>
          <p:nvPr/>
        </p:nvSpPr>
        <p:spPr bwMode="auto">
          <a:xfrm>
            <a:off x="3019425" y="2932113"/>
            <a:ext cx="668338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1" name="Rectangle 47"/>
          <p:cNvSpPr>
            <a:spLocks noChangeArrowheads="1"/>
          </p:cNvSpPr>
          <p:nvPr/>
        </p:nvSpPr>
        <p:spPr bwMode="auto">
          <a:xfrm>
            <a:off x="2849563" y="29448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Συστήματος</a:t>
            </a:r>
            <a:endParaRPr lang="en-US" sz="1000" b="1"/>
          </a:p>
        </p:txBody>
      </p:sp>
      <p:sp>
        <p:nvSpPr>
          <p:cNvPr id="1741872" name="Rectangle 48"/>
          <p:cNvSpPr>
            <a:spLocks noChangeArrowheads="1"/>
          </p:cNvSpPr>
          <p:nvPr/>
        </p:nvSpPr>
        <p:spPr bwMode="auto">
          <a:xfrm>
            <a:off x="4003675" y="2932113"/>
            <a:ext cx="668338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3" name="Rectangle 49"/>
          <p:cNvSpPr>
            <a:spLocks noChangeArrowheads="1"/>
          </p:cNvSpPr>
          <p:nvPr/>
        </p:nvSpPr>
        <p:spPr bwMode="auto">
          <a:xfrm>
            <a:off x="2455863" y="3846513"/>
            <a:ext cx="668337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4" name="Rectangle 50"/>
          <p:cNvSpPr>
            <a:spLocks noChangeArrowheads="1"/>
          </p:cNvSpPr>
          <p:nvPr/>
        </p:nvSpPr>
        <p:spPr bwMode="auto">
          <a:xfrm>
            <a:off x="2290763" y="3859213"/>
            <a:ext cx="960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8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800" b="1"/>
              <a:t>Συν.Υποσύνολο</a:t>
            </a:r>
          </a:p>
          <a:p>
            <a:pPr algn="ctr">
              <a:spcBef>
                <a:spcPct val="20000"/>
              </a:spcBef>
            </a:pPr>
            <a:endParaRPr lang="en-US" sz="1000" b="1"/>
          </a:p>
        </p:txBody>
      </p:sp>
      <p:sp>
        <p:nvSpPr>
          <p:cNvPr id="1741875" name="Rectangle 51"/>
          <p:cNvSpPr>
            <a:spLocks noChangeArrowheads="1"/>
          </p:cNvSpPr>
          <p:nvPr/>
        </p:nvSpPr>
        <p:spPr bwMode="auto">
          <a:xfrm>
            <a:off x="3724275" y="3846513"/>
            <a:ext cx="679450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6" name="Rectangle 52"/>
          <p:cNvSpPr>
            <a:spLocks noChangeArrowheads="1"/>
          </p:cNvSpPr>
          <p:nvPr/>
        </p:nvSpPr>
        <p:spPr bwMode="auto">
          <a:xfrm>
            <a:off x="3654425" y="3881438"/>
            <a:ext cx="8191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8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800" b="1"/>
              <a:t>ΣυνΥποσυνόλου</a:t>
            </a:r>
            <a:endParaRPr lang="en-US" sz="1000" b="1"/>
          </a:p>
        </p:txBody>
      </p:sp>
      <p:sp>
        <p:nvSpPr>
          <p:cNvPr id="1741877" name="Rectangle 53"/>
          <p:cNvSpPr>
            <a:spLocks noChangeArrowheads="1"/>
          </p:cNvSpPr>
          <p:nvPr/>
        </p:nvSpPr>
        <p:spPr bwMode="auto">
          <a:xfrm>
            <a:off x="2035175" y="4684713"/>
            <a:ext cx="666750" cy="4079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8" name="Rectangle 54"/>
          <p:cNvSpPr>
            <a:spLocks noChangeArrowheads="1"/>
          </p:cNvSpPr>
          <p:nvPr/>
        </p:nvSpPr>
        <p:spPr bwMode="auto">
          <a:xfrm>
            <a:off x="2124075" y="4773613"/>
            <a:ext cx="4714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μέρη</a:t>
            </a:r>
            <a:endParaRPr lang="en-US" sz="1000" b="1"/>
          </a:p>
        </p:txBody>
      </p:sp>
      <p:sp>
        <p:nvSpPr>
          <p:cNvPr id="1741879" name="Rectangle 55"/>
          <p:cNvSpPr>
            <a:spLocks noChangeArrowheads="1"/>
          </p:cNvSpPr>
          <p:nvPr/>
        </p:nvSpPr>
        <p:spPr bwMode="auto">
          <a:xfrm>
            <a:off x="3019425" y="4684713"/>
            <a:ext cx="668338" cy="4079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80" name="Rectangle 56"/>
          <p:cNvSpPr>
            <a:spLocks noChangeArrowheads="1"/>
          </p:cNvSpPr>
          <p:nvPr/>
        </p:nvSpPr>
        <p:spPr bwMode="auto">
          <a:xfrm>
            <a:off x="1863725" y="29448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Συστήματος</a:t>
            </a:r>
            <a:endParaRPr lang="en-US" sz="1000" b="1"/>
          </a:p>
        </p:txBody>
      </p:sp>
      <p:sp>
        <p:nvSpPr>
          <p:cNvPr id="1741881" name="Rectangle 57"/>
          <p:cNvSpPr>
            <a:spLocks noChangeArrowheads="1"/>
          </p:cNvSpPr>
          <p:nvPr/>
        </p:nvSpPr>
        <p:spPr bwMode="auto">
          <a:xfrm>
            <a:off x="3833813" y="29448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Συστήματος</a:t>
            </a:r>
            <a:endParaRPr lang="en-US" sz="1000" b="1"/>
          </a:p>
        </p:txBody>
      </p:sp>
      <p:sp>
        <p:nvSpPr>
          <p:cNvPr id="1741882" name="Rectangle 58"/>
          <p:cNvSpPr>
            <a:spLocks noChangeArrowheads="1"/>
          </p:cNvSpPr>
          <p:nvPr/>
        </p:nvSpPr>
        <p:spPr bwMode="auto">
          <a:xfrm>
            <a:off x="3108325" y="4773613"/>
            <a:ext cx="4714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μέρη</a:t>
            </a:r>
            <a:endParaRPr lang="en-US" sz="1000" b="1"/>
          </a:p>
        </p:txBody>
      </p:sp>
      <p:sp>
        <p:nvSpPr>
          <p:cNvPr id="1741883" name="Rectangle 59"/>
          <p:cNvSpPr>
            <a:spLocks noChangeArrowheads="1"/>
          </p:cNvSpPr>
          <p:nvPr/>
        </p:nvSpPr>
        <p:spPr bwMode="auto">
          <a:xfrm>
            <a:off x="4003675" y="4684713"/>
            <a:ext cx="668338" cy="4079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84" name="Rectangle 60"/>
          <p:cNvSpPr>
            <a:spLocks noChangeArrowheads="1"/>
          </p:cNvSpPr>
          <p:nvPr/>
        </p:nvSpPr>
        <p:spPr bwMode="auto">
          <a:xfrm>
            <a:off x="4094163" y="4773613"/>
            <a:ext cx="4714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μέρη</a:t>
            </a:r>
            <a:endParaRPr lang="en-US" sz="1000" b="1"/>
          </a:p>
        </p:txBody>
      </p:sp>
      <p:sp>
        <p:nvSpPr>
          <p:cNvPr id="1741885" name="Rectangle 61"/>
          <p:cNvSpPr>
            <a:spLocks noChangeArrowheads="1"/>
          </p:cNvSpPr>
          <p:nvPr/>
        </p:nvSpPr>
        <p:spPr bwMode="auto">
          <a:xfrm>
            <a:off x="1939925" y="5256213"/>
            <a:ext cx="695325" cy="3921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r>
              <a:rPr lang="en-US" sz="1000"/>
              <a:t>&lt;</a:t>
            </a:r>
          </a:p>
        </p:txBody>
      </p:sp>
      <p:sp>
        <p:nvSpPr>
          <p:cNvPr id="1741886" name="Rectangle 62"/>
          <p:cNvSpPr>
            <a:spLocks noChangeArrowheads="1"/>
          </p:cNvSpPr>
          <p:nvPr/>
        </p:nvSpPr>
        <p:spPr bwMode="auto">
          <a:xfrm>
            <a:off x="2773363" y="5233988"/>
            <a:ext cx="787400" cy="4206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87" name="Rectangle 63"/>
          <p:cNvSpPr>
            <a:spLocks noChangeArrowheads="1"/>
          </p:cNvSpPr>
          <p:nvPr/>
        </p:nvSpPr>
        <p:spPr bwMode="auto">
          <a:xfrm>
            <a:off x="1892300" y="5302250"/>
            <a:ext cx="7921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πελάτης</a:t>
            </a:r>
            <a:endParaRPr lang="en-US" sz="1000" b="1"/>
          </a:p>
        </p:txBody>
      </p:sp>
      <p:sp>
        <p:nvSpPr>
          <p:cNvPr id="1741888" name="Rectangle 64"/>
          <p:cNvSpPr>
            <a:spLocks noChangeArrowheads="1"/>
          </p:cNvSpPr>
          <p:nvPr/>
        </p:nvSpPr>
        <p:spPr bwMode="auto">
          <a:xfrm>
            <a:off x="2774950" y="5319713"/>
            <a:ext cx="7778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προμηθευτής</a:t>
            </a:r>
            <a:endParaRPr lang="en-US" sz="1000" b="1"/>
          </a:p>
        </p:txBody>
      </p:sp>
      <p:sp>
        <p:nvSpPr>
          <p:cNvPr id="1741889" name="Text Box 6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60" grpId="0" animBg="1"/>
      <p:bldP spid="174186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1450" y="128588"/>
            <a:ext cx="36195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Αγορές</a:t>
            </a:r>
            <a:endParaRPr lang="en-US" b="1">
              <a:latin typeface="Arial" charset="0"/>
            </a:endParaRP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143000"/>
            <a:ext cx="4089400" cy="5283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Αποφάσεις για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Κατασκευή ή Αγορά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Εσωτερική παραγωγή ή ανάθεση</a:t>
            </a:r>
            <a:endParaRPr lang="en-US" sz="18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Μέγεθος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εδραίωση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Συν – εργασία</a:t>
            </a:r>
            <a:endParaRPr lang="en-US" sz="18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Προϊόν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Προτυποποίηση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Ανάλυση Μέρους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Ανάλυση Αξίας</a:t>
            </a:r>
            <a:endParaRPr lang="en-US" sz="18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Προμηθευτής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Κοστολόγηση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Πολλαπλότητα Προμηθευτών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Επιλογή Προμηθευτών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Παγκοσμιότητα Πηγών</a:t>
            </a:r>
            <a:endParaRPr lang="en-US">
              <a:latin typeface="Arial" charset="0"/>
            </a:endParaRPr>
          </a:p>
        </p:txBody>
      </p:sp>
      <p:sp>
        <p:nvSpPr>
          <p:cNvPr id="1743876" name="AutoShape 4"/>
          <p:cNvSpPr>
            <a:spLocks noChangeArrowheads="1"/>
          </p:cNvSpPr>
          <p:nvPr/>
        </p:nvSpPr>
        <p:spPr bwMode="auto">
          <a:xfrm>
            <a:off x="7897813" y="2293938"/>
            <a:ext cx="1098550" cy="190182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Παραγωγή</a:t>
            </a:r>
            <a:endParaRPr lang="en-US" sz="1400" b="1"/>
          </a:p>
        </p:txBody>
      </p:sp>
      <p:sp>
        <p:nvSpPr>
          <p:cNvPr id="1743877" name="Rectangle 5"/>
          <p:cNvSpPr>
            <a:spLocks noChangeArrowheads="1"/>
          </p:cNvSpPr>
          <p:nvPr/>
        </p:nvSpPr>
        <p:spPr bwMode="auto">
          <a:xfrm>
            <a:off x="7069138" y="2352675"/>
            <a:ext cx="573087" cy="16986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απόθεμα</a:t>
            </a:r>
            <a:endParaRPr lang="en-US" sz="2000" b="1"/>
          </a:p>
        </p:txBody>
      </p:sp>
      <p:sp>
        <p:nvSpPr>
          <p:cNvPr id="1743878" name="Rectangle 6"/>
          <p:cNvSpPr>
            <a:spLocks noChangeArrowheads="1"/>
          </p:cNvSpPr>
          <p:nvPr/>
        </p:nvSpPr>
        <p:spPr bwMode="auto">
          <a:xfrm>
            <a:off x="6078538" y="2039938"/>
            <a:ext cx="477837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s</a:t>
            </a:r>
            <a:r>
              <a:rPr lang="el-GR" sz="800" b="1"/>
              <a:t>προμηθευτής</a:t>
            </a:r>
            <a:endParaRPr lang="en-US" sz="800" b="1"/>
          </a:p>
        </p:txBody>
      </p:sp>
      <p:sp>
        <p:nvSpPr>
          <p:cNvPr id="1743879" name="Rectangle 7"/>
          <p:cNvSpPr>
            <a:spLocks noChangeArrowheads="1"/>
          </p:cNvSpPr>
          <p:nvPr/>
        </p:nvSpPr>
        <p:spPr bwMode="auto">
          <a:xfrm>
            <a:off x="6086475" y="2908300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endParaRPr lang="en-US" sz="2000" b="1"/>
          </a:p>
        </p:txBody>
      </p:sp>
      <p:sp>
        <p:nvSpPr>
          <p:cNvPr id="1743880" name="Rectangle 8"/>
          <p:cNvSpPr>
            <a:spLocks noChangeArrowheads="1"/>
          </p:cNvSpPr>
          <p:nvPr/>
        </p:nvSpPr>
        <p:spPr bwMode="auto">
          <a:xfrm>
            <a:off x="6073775" y="3748088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>
                <a:effectLst>
                  <a:outerShdw blurRad="38100" dist="38100" dir="2700000" algn="tl">
                    <a:srgbClr val="FFFFFF"/>
                  </a:outerShdw>
                </a:effectLst>
              </a:rPr>
              <a:t>προμηθευτής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3881" name="Line 9"/>
          <p:cNvSpPr>
            <a:spLocks noChangeShapeType="1"/>
          </p:cNvSpPr>
          <p:nvPr/>
        </p:nvSpPr>
        <p:spPr bwMode="auto">
          <a:xfrm>
            <a:off x="6869113" y="1712913"/>
            <a:ext cx="0" cy="3748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2" name="Line 10"/>
          <p:cNvSpPr>
            <a:spLocks noChangeShapeType="1"/>
          </p:cNvSpPr>
          <p:nvPr/>
        </p:nvSpPr>
        <p:spPr bwMode="auto">
          <a:xfrm>
            <a:off x="7826375" y="1692275"/>
            <a:ext cx="0" cy="3748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3" name="Text Box 11"/>
          <p:cNvSpPr txBox="1">
            <a:spLocks noChangeArrowheads="1"/>
          </p:cNvSpPr>
          <p:nvPr/>
        </p:nvSpPr>
        <p:spPr bwMode="auto">
          <a:xfrm>
            <a:off x="6969125" y="444658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Kanban</a:t>
            </a:r>
          </a:p>
        </p:txBody>
      </p:sp>
      <p:sp>
        <p:nvSpPr>
          <p:cNvPr id="1743884" name="Line 12"/>
          <p:cNvSpPr>
            <a:spLocks noChangeShapeType="1"/>
          </p:cNvSpPr>
          <p:nvPr/>
        </p:nvSpPr>
        <p:spPr bwMode="auto">
          <a:xfrm>
            <a:off x="7491413" y="4910138"/>
            <a:ext cx="10033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5" name="Line 13"/>
          <p:cNvSpPr>
            <a:spLocks noChangeShapeType="1"/>
          </p:cNvSpPr>
          <p:nvPr/>
        </p:nvSpPr>
        <p:spPr bwMode="auto">
          <a:xfrm>
            <a:off x="6438900" y="4910138"/>
            <a:ext cx="1004888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6" name="Line 14"/>
          <p:cNvSpPr>
            <a:spLocks noChangeShapeType="1"/>
          </p:cNvSpPr>
          <p:nvPr/>
        </p:nvSpPr>
        <p:spPr bwMode="auto">
          <a:xfrm>
            <a:off x="6489700" y="5105400"/>
            <a:ext cx="1943100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743887" name="Text Box 1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2825" y="-9525"/>
            <a:ext cx="6565900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Δεδομένα Ζήτησης Πωλήσεων ως βάση του υπολογισμού πόρων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745923" name="Rectangle 3"/>
          <p:cNvSpPr>
            <a:spLocks noChangeArrowheads="1"/>
          </p:cNvSpPr>
          <p:nvPr/>
        </p:nvSpPr>
        <p:spPr bwMode="auto">
          <a:xfrm>
            <a:off x="2222500" y="1041400"/>
            <a:ext cx="35052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Πρόβλεψη Ζήτησης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Επίπεδα Αποθεμάτων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Παραγγελία Πελάτη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Προϊόντα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Διαθέσιμα κατά συμφωνία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745924" name="Group 4"/>
          <p:cNvGrpSpPr>
            <a:grpSpLocks/>
          </p:cNvGrpSpPr>
          <p:nvPr/>
        </p:nvGrpSpPr>
        <p:grpSpPr bwMode="auto">
          <a:xfrm>
            <a:off x="8118475" y="3384550"/>
            <a:ext cx="877888" cy="1752600"/>
            <a:chOff x="5282" y="2172"/>
            <a:chExt cx="446" cy="1075"/>
          </a:xfrm>
        </p:grpSpPr>
        <p:graphicFrame>
          <p:nvGraphicFramePr>
            <p:cNvPr id="1745925" name="Object 5"/>
            <p:cNvGraphicFramePr>
              <a:graphicFrameLocks noChangeAspect="1"/>
            </p:cNvGraphicFramePr>
            <p:nvPr/>
          </p:nvGraphicFramePr>
          <p:xfrm>
            <a:off x="5282" y="2610"/>
            <a:ext cx="255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34" name="Clip" r:id="rId4" imgW="3687480" imgH="5662440" progId="">
                    <p:embed/>
                  </p:oleObj>
                </mc:Choice>
                <mc:Fallback>
                  <p:oleObj name="Clip" r:id="rId4" imgW="3687480" imgH="56624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" y="2610"/>
                          <a:ext cx="255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5926" name="Object 6"/>
            <p:cNvGraphicFramePr>
              <a:graphicFrameLocks noChangeAspect="1"/>
            </p:cNvGraphicFramePr>
            <p:nvPr/>
          </p:nvGraphicFramePr>
          <p:xfrm>
            <a:off x="5382" y="2376"/>
            <a:ext cx="223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35" name="Clip" r:id="rId6" imgW="3687480" imgH="5662440" progId="">
                    <p:embed/>
                  </p:oleObj>
                </mc:Choice>
                <mc:Fallback>
                  <p:oleObj name="Clip" r:id="rId6" imgW="3687480" imgH="56624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2" y="2376"/>
                          <a:ext cx="223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5927" name="Object 7"/>
            <p:cNvGraphicFramePr>
              <a:graphicFrameLocks noChangeAspect="1"/>
            </p:cNvGraphicFramePr>
            <p:nvPr/>
          </p:nvGraphicFramePr>
          <p:xfrm>
            <a:off x="5506" y="2172"/>
            <a:ext cx="214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36" name="Clip" r:id="rId7" imgW="3687480" imgH="5662440" progId="">
                    <p:embed/>
                  </p:oleObj>
                </mc:Choice>
                <mc:Fallback>
                  <p:oleObj name="Clip" r:id="rId7" imgW="3687480" imgH="566244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6" y="2172"/>
                          <a:ext cx="214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5928" name="Object 8"/>
            <p:cNvGraphicFramePr>
              <a:graphicFrameLocks noChangeAspect="1"/>
            </p:cNvGraphicFramePr>
            <p:nvPr/>
          </p:nvGraphicFramePr>
          <p:xfrm>
            <a:off x="5404" y="2760"/>
            <a:ext cx="324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37" name="Clip" r:id="rId8" imgW="3687480" imgH="5662440" progId="">
                    <p:embed/>
                  </p:oleObj>
                </mc:Choice>
                <mc:Fallback>
                  <p:oleObj name="Clip" r:id="rId8" imgW="3687480" imgH="56624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4" y="2760"/>
                          <a:ext cx="324" cy="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5929" name="Group 9"/>
          <p:cNvGrpSpPr>
            <a:grpSpLocks/>
          </p:cNvGrpSpPr>
          <p:nvPr/>
        </p:nvGrpSpPr>
        <p:grpSpPr bwMode="auto">
          <a:xfrm>
            <a:off x="4740275" y="3340100"/>
            <a:ext cx="3198813" cy="1701800"/>
            <a:chOff x="2986" y="2104"/>
            <a:chExt cx="2015" cy="1072"/>
          </a:xfrm>
        </p:grpSpPr>
        <p:sp>
          <p:nvSpPr>
            <p:cNvPr id="1745930" name="AutoShape 10"/>
            <p:cNvSpPr>
              <a:spLocks noChangeArrowheads="1"/>
            </p:cNvSpPr>
            <p:nvPr/>
          </p:nvSpPr>
          <p:spPr bwMode="auto">
            <a:xfrm>
              <a:off x="3764" y="2231"/>
              <a:ext cx="544" cy="749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 </a:t>
              </a:r>
              <a:r>
                <a:rPr lang="el-GR" sz="1200" b="1">
                  <a:solidFill>
                    <a:schemeClr val="bg1"/>
                  </a:solidFill>
                </a:rPr>
                <a:t>Παραγωγή</a:t>
              </a:r>
              <a:endParaRPr lang="en-US" sz="1800" b="1"/>
            </a:p>
          </p:txBody>
        </p:sp>
        <p:sp>
          <p:nvSpPr>
            <p:cNvPr id="1745931" name="Rectangle 11"/>
            <p:cNvSpPr>
              <a:spLocks noChangeArrowheads="1"/>
            </p:cNvSpPr>
            <p:nvPr/>
          </p:nvSpPr>
          <p:spPr bwMode="auto">
            <a:xfrm>
              <a:off x="4386" y="2277"/>
              <a:ext cx="284" cy="66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/>
                <a:t>FGI</a:t>
              </a:r>
            </a:p>
            <a:p>
              <a:pPr algn="ctr"/>
              <a:r>
                <a:rPr lang="el-GR" sz="1200" b="1"/>
                <a:t>Απόθεμα</a:t>
              </a:r>
              <a:endParaRPr lang="en-US" sz="1800" b="1"/>
            </a:p>
          </p:txBody>
        </p:sp>
        <p:sp>
          <p:nvSpPr>
            <p:cNvPr id="1745932" name="Rectangle 12"/>
            <p:cNvSpPr>
              <a:spLocks noChangeArrowheads="1"/>
            </p:cNvSpPr>
            <p:nvPr/>
          </p:nvSpPr>
          <p:spPr bwMode="auto">
            <a:xfrm>
              <a:off x="4764" y="2184"/>
              <a:ext cx="237" cy="25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/>
                <a:t>WH</a:t>
              </a:r>
              <a:endParaRPr lang="en-US" sz="1200" b="1"/>
            </a:p>
          </p:txBody>
        </p:sp>
        <p:sp>
          <p:nvSpPr>
            <p:cNvPr id="1745933" name="Rectangle 13"/>
            <p:cNvSpPr>
              <a:spLocks noChangeArrowheads="1"/>
            </p:cNvSpPr>
            <p:nvPr/>
          </p:nvSpPr>
          <p:spPr bwMode="auto">
            <a:xfrm>
              <a:off x="4764" y="2554"/>
              <a:ext cx="237" cy="25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/>
                <a:t>WH</a:t>
              </a:r>
              <a:endParaRPr lang="en-US" sz="1800" b="1"/>
            </a:p>
          </p:txBody>
        </p:sp>
        <p:sp>
          <p:nvSpPr>
            <p:cNvPr id="1745934" name="Rectangle 14"/>
            <p:cNvSpPr>
              <a:spLocks noChangeArrowheads="1"/>
            </p:cNvSpPr>
            <p:nvPr/>
          </p:nvSpPr>
          <p:spPr bwMode="auto">
            <a:xfrm>
              <a:off x="4764" y="2923"/>
              <a:ext cx="237" cy="25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WH</a:t>
              </a:r>
              <a:endParaRPr lang="en-US" sz="18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45935" name="Rectangle 15"/>
            <p:cNvSpPr>
              <a:spLocks noChangeArrowheads="1"/>
            </p:cNvSpPr>
            <p:nvPr/>
          </p:nvSpPr>
          <p:spPr bwMode="auto">
            <a:xfrm>
              <a:off x="3362" y="2237"/>
              <a:ext cx="309" cy="72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200" b="1"/>
                <a:t>Απόθεμα</a:t>
              </a:r>
              <a:endParaRPr lang="en-US" sz="1800" b="1"/>
            </a:p>
          </p:txBody>
        </p:sp>
        <p:sp>
          <p:nvSpPr>
            <p:cNvPr id="1745936" name="Rectangle 16"/>
            <p:cNvSpPr>
              <a:spLocks noChangeArrowheads="1"/>
            </p:cNvSpPr>
            <p:nvPr/>
          </p:nvSpPr>
          <p:spPr bwMode="auto">
            <a:xfrm>
              <a:off x="2989" y="2104"/>
              <a:ext cx="257" cy="27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b="1"/>
                <a:t>s</a:t>
              </a:r>
              <a:r>
                <a:rPr lang="el-GR" sz="700" b="1"/>
                <a:t>προμηθευτής</a:t>
              </a:r>
              <a:endParaRPr lang="en-US" sz="1800" b="1"/>
            </a:p>
          </p:txBody>
        </p:sp>
        <p:sp>
          <p:nvSpPr>
            <p:cNvPr id="1745937" name="Rectangle 17"/>
            <p:cNvSpPr>
              <a:spLocks noChangeArrowheads="1"/>
            </p:cNvSpPr>
            <p:nvPr/>
          </p:nvSpPr>
          <p:spPr bwMode="auto">
            <a:xfrm>
              <a:off x="2993" y="2476"/>
              <a:ext cx="257" cy="27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b="1"/>
                <a:t>s</a:t>
              </a:r>
              <a:r>
                <a:rPr lang="el-GR" sz="700" b="1"/>
                <a:t>προμηθευτής</a:t>
              </a:r>
              <a:endParaRPr lang="en-US" sz="1800" b="1"/>
            </a:p>
          </p:txBody>
        </p:sp>
        <p:sp>
          <p:nvSpPr>
            <p:cNvPr id="1745938" name="Rectangle 18"/>
            <p:cNvSpPr>
              <a:spLocks noChangeArrowheads="1"/>
            </p:cNvSpPr>
            <p:nvPr/>
          </p:nvSpPr>
          <p:spPr bwMode="auto">
            <a:xfrm>
              <a:off x="2986" y="2835"/>
              <a:ext cx="257" cy="27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7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προμηθευτής</a:t>
              </a:r>
              <a:endParaRPr lang="en-US" sz="18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745939" name="Group 19"/>
          <p:cNvGrpSpPr>
            <a:grpSpLocks/>
          </p:cNvGrpSpPr>
          <p:nvPr/>
        </p:nvGrpSpPr>
        <p:grpSpPr bwMode="auto">
          <a:xfrm>
            <a:off x="5257800" y="5545138"/>
            <a:ext cx="3740150" cy="836612"/>
            <a:chOff x="2128" y="3493"/>
            <a:chExt cx="3296" cy="616"/>
          </a:xfrm>
        </p:grpSpPr>
        <p:sp>
          <p:nvSpPr>
            <p:cNvPr id="1745940" name="Text Box 20"/>
            <p:cNvSpPr txBox="1">
              <a:spLocks noChangeArrowheads="1"/>
            </p:cNvSpPr>
            <p:nvPr/>
          </p:nvSpPr>
          <p:spPr bwMode="auto">
            <a:xfrm>
              <a:off x="2981" y="3885"/>
              <a:ext cx="106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Ρεύμα υλών</a:t>
              </a:r>
              <a:endPara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45941" name="Line 21"/>
            <p:cNvSpPr>
              <a:spLocks noChangeShapeType="1"/>
            </p:cNvSpPr>
            <p:nvPr/>
          </p:nvSpPr>
          <p:spPr bwMode="auto">
            <a:xfrm>
              <a:off x="4234" y="349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2" name="Line 22"/>
            <p:cNvSpPr>
              <a:spLocks noChangeShapeType="1"/>
            </p:cNvSpPr>
            <p:nvPr/>
          </p:nvSpPr>
          <p:spPr bwMode="auto">
            <a:xfrm>
              <a:off x="3625" y="349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3" name="Line 23"/>
            <p:cNvSpPr>
              <a:spLocks noChangeShapeType="1"/>
            </p:cNvSpPr>
            <p:nvPr/>
          </p:nvSpPr>
          <p:spPr bwMode="auto">
            <a:xfrm>
              <a:off x="4843" y="349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4" name="Line 24"/>
            <p:cNvSpPr>
              <a:spLocks noChangeShapeType="1"/>
            </p:cNvSpPr>
            <p:nvPr/>
          </p:nvSpPr>
          <p:spPr bwMode="auto">
            <a:xfrm>
              <a:off x="4843" y="3601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5" name="Line 25"/>
            <p:cNvSpPr>
              <a:spLocks noChangeShapeType="1"/>
            </p:cNvSpPr>
            <p:nvPr/>
          </p:nvSpPr>
          <p:spPr bwMode="auto">
            <a:xfrm>
              <a:off x="3625" y="3601"/>
              <a:ext cx="1134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6" name="Line 26"/>
            <p:cNvSpPr>
              <a:spLocks noChangeShapeType="1"/>
            </p:cNvSpPr>
            <p:nvPr/>
          </p:nvSpPr>
          <p:spPr bwMode="auto">
            <a:xfrm>
              <a:off x="3625" y="3709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7" name="Line 27"/>
            <p:cNvSpPr>
              <a:spLocks noChangeShapeType="1"/>
            </p:cNvSpPr>
            <p:nvPr/>
          </p:nvSpPr>
          <p:spPr bwMode="auto">
            <a:xfrm>
              <a:off x="4290" y="3709"/>
              <a:ext cx="110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8" name="Line 28"/>
            <p:cNvSpPr>
              <a:spLocks noChangeShapeType="1"/>
            </p:cNvSpPr>
            <p:nvPr/>
          </p:nvSpPr>
          <p:spPr bwMode="auto">
            <a:xfrm>
              <a:off x="3653" y="3817"/>
              <a:ext cx="1743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9" name="Line 29"/>
            <p:cNvSpPr>
              <a:spLocks noChangeShapeType="1"/>
            </p:cNvSpPr>
            <p:nvPr/>
          </p:nvSpPr>
          <p:spPr bwMode="auto">
            <a:xfrm>
              <a:off x="2831" y="3501"/>
              <a:ext cx="63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0" name="Line 30"/>
            <p:cNvSpPr>
              <a:spLocks noChangeShapeType="1"/>
            </p:cNvSpPr>
            <p:nvPr/>
          </p:nvSpPr>
          <p:spPr bwMode="auto">
            <a:xfrm>
              <a:off x="2128" y="3500"/>
              <a:ext cx="63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1" name="Line 31"/>
            <p:cNvSpPr>
              <a:spLocks noChangeShapeType="1"/>
            </p:cNvSpPr>
            <p:nvPr/>
          </p:nvSpPr>
          <p:spPr bwMode="auto">
            <a:xfrm flipV="1">
              <a:off x="2128" y="3791"/>
              <a:ext cx="1371" cy="1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745952" name="Group 32"/>
          <p:cNvGrpSpPr>
            <a:grpSpLocks/>
          </p:cNvGrpSpPr>
          <p:nvPr/>
        </p:nvGrpSpPr>
        <p:grpSpPr bwMode="auto">
          <a:xfrm>
            <a:off x="5302250" y="2089150"/>
            <a:ext cx="3740150" cy="766763"/>
            <a:chOff x="2104" y="1316"/>
            <a:chExt cx="3296" cy="565"/>
          </a:xfrm>
        </p:grpSpPr>
        <p:sp>
          <p:nvSpPr>
            <p:cNvPr id="1745953" name="Line 33"/>
            <p:cNvSpPr>
              <a:spLocks noChangeShapeType="1"/>
            </p:cNvSpPr>
            <p:nvPr/>
          </p:nvSpPr>
          <p:spPr bwMode="auto">
            <a:xfrm>
              <a:off x="4210" y="1557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4" name="Line 34"/>
            <p:cNvSpPr>
              <a:spLocks noChangeShapeType="1"/>
            </p:cNvSpPr>
            <p:nvPr/>
          </p:nvSpPr>
          <p:spPr bwMode="auto">
            <a:xfrm>
              <a:off x="3601" y="1557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5" name="Line 35"/>
            <p:cNvSpPr>
              <a:spLocks noChangeShapeType="1"/>
            </p:cNvSpPr>
            <p:nvPr/>
          </p:nvSpPr>
          <p:spPr bwMode="auto">
            <a:xfrm>
              <a:off x="4819" y="1557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6" name="Line 36"/>
            <p:cNvSpPr>
              <a:spLocks noChangeShapeType="1"/>
            </p:cNvSpPr>
            <p:nvPr/>
          </p:nvSpPr>
          <p:spPr bwMode="auto">
            <a:xfrm>
              <a:off x="4819" y="1665"/>
              <a:ext cx="581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7" name="Line 37"/>
            <p:cNvSpPr>
              <a:spLocks noChangeShapeType="1"/>
            </p:cNvSpPr>
            <p:nvPr/>
          </p:nvSpPr>
          <p:spPr bwMode="auto">
            <a:xfrm>
              <a:off x="3601" y="1665"/>
              <a:ext cx="1134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8" name="Line 38"/>
            <p:cNvSpPr>
              <a:spLocks noChangeShapeType="1"/>
            </p:cNvSpPr>
            <p:nvPr/>
          </p:nvSpPr>
          <p:spPr bwMode="auto">
            <a:xfrm>
              <a:off x="3601" y="177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9" name="Line 39"/>
            <p:cNvSpPr>
              <a:spLocks noChangeShapeType="1"/>
            </p:cNvSpPr>
            <p:nvPr/>
          </p:nvSpPr>
          <p:spPr bwMode="auto">
            <a:xfrm>
              <a:off x="4266" y="1773"/>
              <a:ext cx="110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0" name="Line 40"/>
            <p:cNvSpPr>
              <a:spLocks noChangeShapeType="1"/>
            </p:cNvSpPr>
            <p:nvPr/>
          </p:nvSpPr>
          <p:spPr bwMode="auto">
            <a:xfrm>
              <a:off x="3629" y="1881"/>
              <a:ext cx="1743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1" name="Line 41"/>
            <p:cNvSpPr>
              <a:spLocks noChangeShapeType="1"/>
            </p:cNvSpPr>
            <p:nvPr/>
          </p:nvSpPr>
          <p:spPr bwMode="auto">
            <a:xfrm>
              <a:off x="2807" y="1565"/>
              <a:ext cx="63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2" name="Line 42"/>
            <p:cNvSpPr>
              <a:spLocks noChangeShapeType="1"/>
            </p:cNvSpPr>
            <p:nvPr/>
          </p:nvSpPr>
          <p:spPr bwMode="auto">
            <a:xfrm>
              <a:off x="2104" y="1564"/>
              <a:ext cx="63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3" name="Line 43"/>
            <p:cNvSpPr>
              <a:spLocks noChangeShapeType="1"/>
            </p:cNvSpPr>
            <p:nvPr/>
          </p:nvSpPr>
          <p:spPr bwMode="auto">
            <a:xfrm flipV="1">
              <a:off x="2104" y="1855"/>
              <a:ext cx="1371" cy="1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4" name="Text Box 44"/>
            <p:cNvSpPr txBox="1">
              <a:spLocks noChangeArrowheads="1"/>
            </p:cNvSpPr>
            <p:nvPr/>
          </p:nvSpPr>
          <p:spPr bwMode="auto">
            <a:xfrm>
              <a:off x="2894" y="1316"/>
              <a:ext cx="184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Ρεύμα πληροφόρησης</a:t>
              </a:r>
              <a:endPara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745965" name="Text Box 45"/>
          <p:cNvSpPr txBox="1">
            <a:spLocks noChangeArrowheads="1"/>
          </p:cNvSpPr>
          <p:nvPr/>
        </p:nvSpPr>
        <p:spPr bwMode="auto">
          <a:xfrm>
            <a:off x="117475" y="4154488"/>
            <a:ext cx="164782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60625" y="1588"/>
            <a:ext cx="6400800" cy="847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Ο Πίνακας Καταλληλότητας δείχνει την ευελιξία του εργατικού σας δυναμικού</a:t>
            </a:r>
            <a:endParaRPr lang="en-US">
              <a:latin typeface="Arial" charset="0"/>
            </a:endParaRPr>
          </a:p>
        </p:txBody>
      </p:sp>
      <p:sp>
        <p:nvSpPr>
          <p:cNvPr id="174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168400"/>
            <a:ext cx="4889500" cy="208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Καταλληλότητα</a:t>
            </a:r>
            <a:r>
              <a:rPr lang="en-US" sz="2000">
                <a:latin typeface="Arial" charset="0"/>
              </a:rPr>
              <a:t>/</a:t>
            </a:r>
            <a:r>
              <a:rPr lang="el-GR" sz="2000">
                <a:latin typeface="Arial" charset="0"/>
              </a:rPr>
              <a:t>Ευελιξία</a:t>
            </a:r>
            <a:endParaRPr lang="en-US" sz="20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Πληρωμές</a:t>
            </a:r>
            <a:endParaRPr lang="en-US" sz="20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Ώρες εργασίας</a:t>
            </a:r>
            <a:endParaRPr lang="en-US" sz="20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Οργάνωση εργασίας</a:t>
            </a:r>
            <a:endParaRPr lang="en-US" sz="2000">
              <a:latin typeface="Arial" charset="0"/>
            </a:endParaRPr>
          </a:p>
        </p:txBody>
      </p:sp>
      <p:grpSp>
        <p:nvGrpSpPr>
          <p:cNvPr id="1747972" name="Group 4"/>
          <p:cNvGrpSpPr>
            <a:grpSpLocks/>
          </p:cNvGrpSpPr>
          <p:nvPr/>
        </p:nvGrpSpPr>
        <p:grpSpPr bwMode="auto">
          <a:xfrm>
            <a:off x="2222500" y="2855913"/>
            <a:ext cx="5627688" cy="2998787"/>
            <a:chOff x="1400" y="1991"/>
            <a:chExt cx="3545" cy="1889"/>
          </a:xfrm>
        </p:grpSpPr>
        <p:graphicFrame>
          <p:nvGraphicFramePr>
            <p:cNvPr id="1747973" name="Object 5"/>
            <p:cNvGraphicFramePr>
              <a:graphicFrameLocks noChangeAspect="1"/>
            </p:cNvGraphicFramePr>
            <p:nvPr/>
          </p:nvGraphicFramePr>
          <p:xfrm>
            <a:off x="1400" y="2192"/>
            <a:ext cx="3536" cy="1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976" name="Dokument" r:id="rId4" imgW="8139973" imgH="3892704" progId="Word.Document.8">
                    <p:embed/>
                  </p:oleObj>
                </mc:Choice>
                <mc:Fallback>
                  <p:oleObj name="Dokument" r:id="rId4" imgW="8139973" imgH="3892704" progId="Word.Document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" y="2192"/>
                          <a:ext cx="3536" cy="1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7974" name="Text Box 6"/>
            <p:cNvSpPr txBox="1">
              <a:spLocks noChangeArrowheads="1"/>
            </p:cNvSpPr>
            <p:nvPr/>
          </p:nvSpPr>
          <p:spPr bwMode="auto">
            <a:xfrm>
              <a:off x="1446" y="1991"/>
              <a:ext cx="157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1400" b="1"/>
                <a:t>Επίπεδο καταλληλότητας</a:t>
              </a:r>
              <a:endParaRPr lang="en-US" sz="1400" b="1"/>
            </a:p>
          </p:txBody>
        </p:sp>
        <p:sp>
          <p:nvSpPr>
            <p:cNvPr id="1747975" name="Text Box 7"/>
            <p:cNvSpPr txBox="1">
              <a:spLocks noChangeArrowheads="1"/>
            </p:cNvSpPr>
            <p:nvPr/>
          </p:nvSpPr>
          <p:spPr bwMode="auto">
            <a:xfrm>
              <a:off x="3022" y="1991"/>
              <a:ext cx="157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1400" b="1"/>
                <a:t>Περίοδος καταλληλότητας</a:t>
              </a:r>
              <a:endParaRPr lang="en-US" sz="1400" b="1"/>
            </a:p>
          </p:txBody>
        </p:sp>
        <p:sp>
          <p:nvSpPr>
            <p:cNvPr id="1747976" name="Line 8"/>
            <p:cNvSpPr>
              <a:spLocks noChangeShapeType="1"/>
            </p:cNvSpPr>
            <p:nvPr/>
          </p:nvSpPr>
          <p:spPr bwMode="auto">
            <a:xfrm>
              <a:off x="4944" y="2194"/>
              <a:ext cx="1" cy="1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</p:grpSp>
      <p:grpSp>
        <p:nvGrpSpPr>
          <p:cNvPr id="1747977" name="Group 9"/>
          <p:cNvGrpSpPr>
            <a:grpSpLocks noChangeAspect="1"/>
          </p:cNvGrpSpPr>
          <p:nvPr/>
        </p:nvGrpSpPr>
        <p:grpSpPr bwMode="auto">
          <a:xfrm>
            <a:off x="6954838" y="1144588"/>
            <a:ext cx="1804987" cy="1408112"/>
            <a:chOff x="4381" y="721"/>
            <a:chExt cx="1137" cy="887"/>
          </a:xfrm>
        </p:grpSpPr>
        <p:sp>
          <p:nvSpPr>
            <p:cNvPr id="174797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381" y="721"/>
              <a:ext cx="1137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79" name="Freeform 11"/>
            <p:cNvSpPr>
              <a:spLocks/>
            </p:cNvSpPr>
            <p:nvPr/>
          </p:nvSpPr>
          <p:spPr bwMode="auto">
            <a:xfrm>
              <a:off x="4492" y="762"/>
              <a:ext cx="149" cy="147"/>
            </a:xfrm>
            <a:custGeom>
              <a:avLst/>
              <a:gdLst/>
              <a:ahLst/>
              <a:cxnLst>
                <a:cxn ang="0">
                  <a:pos x="149" y="72"/>
                </a:cxn>
                <a:cxn ang="0">
                  <a:pos x="147" y="60"/>
                </a:cxn>
                <a:cxn ang="0">
                  <a:pos x="144" y="47"/>
                </a:cxn>
                <a:cxn ang="0">
                  <a:pos x="137" y="34"/>
                </a:cxn>
                <a:cxn ang="0">
                  <a:pos x="129" y="23"/>
                </a:cxn>
                <a:cxn ang="0">
                  <a:pos x="118" y="13"/>
                </a:cxn>
                <a:cxn ang="0">
                  <a:pos x="106" y="5"/>
                </a:cxn>
                <a:cxn ang="0">
                  <a:pos x="93" y="3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51" y="3"/>
                </a:cxn>
                <a:cxn ang="0">
                  <a:pos x="41" y="8"/>
                </a:cxn>
                <a:cxn ang="0">
                  <a:pos x="28" y="16"/>
                </a:cxn>
                <a:cxn ang="0">
                  <a:pos x="18" y="26"/>
                </a:cxn>
                <a:cxn ang="0">
                  <a:pos x="10" y="36"/>
                </a:cxn>
                <a:cxn ang="0">
                  <a:pos x="5" y="49"/>
                </a:cxn>
                <a:cxn ang="0">
                  <a:pos x="2" y="62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8" y="103"/>
                </a:cxn>
                <a:cxn ang="0">
                  <a:pos x="13" y="114"/>
                </a:cxn>
                <a:cxn ang="0">
                  <a:pos x="23" y="124"/>
                </a:cxn>
                <a:cxn ang="0">
                  <a:pos x="33" y="134"/>
                </a:cxn>
                <a:cxn ang="0">
                  <a:pos x="44" y="139"/>
                </a:cxn>
                <a:cxn ang="0">
                  <a:pos x="57" y="145"/>
                </a:cxn>
                <a:cxn ang="0">
                  <a:pos x="72" y="147"/>
                </a:cxn>
                <a:cxn ang="0">
                  <a:pos x="85" y="145"/>
                </a:cxn>
                <a:cxn ang="0">
                  <a:pos x="98" y="142"/>
                </a:cxn>
                <a:cxn ang="0">
                  <a:pos x="111" y="137"/>
                </a:cxn>
                <a:cxn ang="0">
                  <a:pos x="124" y="129"/>
                </a:cxn>
                <a:cxn ang="0">
                  <a:pos x="131" y="119"/>
                </a:cxn>
                <a:cxn ang="0">
                  <a:pos x="139" y="109"/>
                </a:cxn>
                <a:cxn ang="0">
                  <a:pos x="144" y="96"/>
                </a:cxn>
                <a:cxn ang="0">
                  <a:pos x="147" y="83"/>
                </a:cxn>
                <a:cxn ang="0">
                  <a:pos x="149" y="72"/>
                </a:cxn>
              </a:cxnLst>
              <a:rect l="0" t="0" r="r" b="b"/>
              <a:pathLst>
                <a:path w="149" h="147">
                  <a:moveTo>
                    <a:pt x="149" y="72"/>
                  </a:moveTo>
                  <a:lnTo>
                    <a:pt x="147" y="60"/>
                  </a:lnTo>
                  <a:lnTo>
                    <a:pt x="144" y="47"/>
                  </a:lnTo>
                  <a:lnTo>
                    <a:pt x="137" y="34"/>
                  </a:lnTo>
                  <a:lnTo>
                    <a:pt x="129" y="23"/>
                  </a:lnTo>
                  <a:lnTo>
                    <a:pt x="118" y="13"/>
                  </a:lnTo>
                  <a:lnTo>
                    <a:pt x="106" y="5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1" y="3"/>
                  </a:lnTo>
                  <a:lnTo>
                    <a:pt x="41" y="8"/>
                  </a:lnTo>
                  <a:lnTo>
                    <a:pt x="28" y="16"/>
                  </a:lnTo>
                  <a:lnTo>
                    <a:pt x="18" y="26"/>
                  </a:lnTo>
                  <a:lnTo>
                    <a:pt x="10" y="36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0" y="75"/>
                  </a:lnTo>
                  <a:lnTo>
                    <a:pt x="2" y="91"/>
                  </a:lnTo>
                  <a:lnTo>
                    <a:pt x="8" y="103"/>
                  </a:lnTo>
                  <a:lnTo>
                    <a:pt x="13" y="114"/>
                  </a:lnTo>
                  <a:lnTo>
                    <a:pt x="23" y="124"/>
                  </a:lnTo>
                  <a:lnTo>
                    <a:pt x="33" y="134"/>
                  </a:lnTo>
                  <a:lnTo>
                    <a:pt x="44" y="139"/>
                  </a:lnTo>
                  <a:lnTo>
                    <a:pt x="57" y="145"/>
                  </a:lnTo>
                  <a:lnTo>
                    <a:pt x="72" y="147"/>
                  </a:lnTo>
                  <a:lnTo>
                    <a:pt x="85" y="145"/>
                  </a:lnTo>
                  <a:lnTo>
                    <a:pt x="98" y="142"/>
                  </a:lnTo>
                  <a:lnTo>
                    <a:pt x="111" y="137"/>
                  </a:lnTo>
                  <a:lnTo>
                    <a:pt x="124" y="129"/>
                  </a:lnTo>
                  <a:lnTo>
                    <a:pt x="131" y="119"/>
                  </a:lnTo>
                  <a:lnTo>
                    <a:pt x="139" y="109"/>
                  </a:lnTo>
                  <a:lnTo>
                    <a:pt x="144" y="96"/>
                  </a:lnTo>
                  <a:lnTo>
                    <a:pt x="147" y="83"/>
                  </a:lnTo>
                  <a:lnTo>
                    <a:pt x="149" y="7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0" name="Freeform 12"/>
            <p:cNvSpPr>
              <a:spLocks/>
            </p:cNvSpPr>
            <p:nvPr/>
          </p:nvSpPr>
          <p:spPr bwMode="auto">
            <a:xfrm>
              <a:off x="5255" y="762"/>
              <a:ext cx="147" cy="147"/>
            </a:xfrm>
            <a:custGeom>
              <a:avLst/>
              <a:gdLst/>
              <a:ahLst/>
              <a:cxnLst>
                <a:cxn ang="0">
                  <a:pos x="147" y="72"/>
                </a:cxn>
                <a:cxn ang="0">
                  <a:pos x="144" y="60"/>
                </a:cxn>
                <a:cxn ang="0">
                  <a:pos x="142" y="47"/>
                </a:cxn>
                <a:cxn ang="0">
                  <a:pos x="137" y="34"/>
                </a:cxn>
                <a:cxn ang="0">
                  <a:pos x="126" y="23"/>
                </a:cxn>
                <a:cxn ang="0">
                  <a:pos x="116" y="13"/>
                </a:cxn>
                <a:cxn ang="0">
                  <a:pos x="106" y="8"/>
                </a:cxn>
                <a:cxn ang="0">
                  <a:pos x="93" y="3"/>
                </a:cxn>
                <a:cxn ang="0">
                  <a:pos x="80" y="0"/>
                </a:cxn>
                <a:cxn ang="0">
                  <a:pos x="64" y="0"/>
                </a:cxn>
                <a:cxn ang="0">
                  <a:pos x="52" y="3"/>
                </a:cxn>
                <a:cxn ang="0">
                  <a:pos x="39" y="8"/>
                </a:cxn>
                <a:cxn ang="0">
                  <a:pos x="28" y="16"/>
                </a:cxn>
                <a:cxn ang="0">
                  <a:pos x="18" y="26"/>
                </a:cxn>
                <a:cxn ang="0">
                  <a:pos x="10" y="36"/>
                </a:cxn>
                <a:cxn ang="0">
                  <a:pos x="3" y="49"/>
                </a:cxn>
                <a:cxn ang="0">
                  <a:pos x="0" y="62"/>
                </a:cxn>
                <a:cxn ang="0">
                  <a:pos x="0" y="75"/>
                </a:cxn>
                <a:cxn ang="0">
                  <a:pos x="0" y="91"/>
                </a:cxn>
                <a:cxn ang="0">
                  <a:pos x="5" y="103"/>
                </a:cxn>
                <a:cxn ang="0">
                  <a:pos x="13" y="114"/>
                </a:cxn>
                <a:cxn ang="0">
                  <a:pos x="21" y="124"/>
                </a:cxn>
                <a:cxn ang="0">
                  <a:pos x="31" y="134"/>
                </a:cxn>
                <a:cxn ang="0">
                  <a:pos x="44" y="139"/>
                </a:cxn>
                <a:cxn ang="0">
                  <a:pos x="57" y="145"/>
                </a:cxn>
                <a:cxn ang="0">
                  <a:pos x="70" y="147"/>
                </a:cxn>
                <a:cxn ang="0">
                  <a:pos x="85" y="147"/>
                </a:cxn>
                <a:cxn ang="0">
                  <a:pos x="98" y="142"/>
                </a:cxn>
                <a:cxn ang="0">
                  <a:pos x="111" y="137"/>
                </a:cxn>
                <a:cxn ang="0">
                  <a:pos x="121" y="129"/>
                </a:cxn>
                <a:cxn ang="0">
                  <a:pos x="132" y="119"/>
                </a:cxn>
                <a:cxn ang="0">
                  <a:pos x="139" y="109"/>
                </a:cxn>
                <a:cxn ang="0">
                  <a:pos x="144" y="96"/>
                </a:cxn>
                <a:cxn ang="0">
                  <a:pos x="147" y="83"/>
                </a:cxn>
                <a:cxn ang="0">
                  <a:pos x="147" y="72"/>
                </a:cxn>
              </a:cxnLst>
              <a:rect l="0" t="0" r="r" b="b"/>
              <a:pathLst>
                <a:path w="147" h="147">
                  <a:moveTo>
                    <a:pt x="147" y="72"/>
                  </a:moveTo>
                  <a:lnTo>
                    <a:pt x="144" y="60"/>
                  </a:lnTo>
                  <a:lnTo>
                    <a:pt x="142" y="47"/>
                  </a:lnTo>
                  <a:lnTo>
                    <a:pt x="137" y="34"/>
                  </a:lnTo>
                  <a:lnTo>
                    <a:pt x="126" y="23"/>
                  </a:lnTo>
                  <a:lnTo>
                    <a:pt x="116" y="13"/>
                  </a:lnTo>
                  <a:lnTo>
                    <a:pt x="106" y="8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52" y="3"/>
                  </a:lnTo>
                  <a:lnTo>
                    <a:pt x="39" y="8"/>
                  </a:lnTo>
                  <a:lnTo>
                    <a:pt x="28" y="16"/>
                  </a:lnTo>
                  <a:lnTo>
                    <a:pt x="18" y="26"/>
                  </a:lnTo>
                  <a:lnTo>
                    <a:pt x="10" y="36"/>
                  </a:lnTo>
                  <a:lnTo>
                    <a:pt x="3" y="49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5" y="103"/>
                  </a:lnTo>
                  <a:lnTo>
                    <a:pt x="13" y="114"/>
                  </a:lnTo>
                  <a:lnTo>
                    <a:pt x="21" y="124"/>
                  </a:lnTo>
                  <a:lnTo>
                    <a:pt x="31" y="134"/>
                  </a:lnTo>
                  <a:lnTo>
                    <a:pt x="44" y="139"/>
                  </a:lnTo>
                  <a:lnTo>
                    <a:pt x="57" y="145"/>
                  </a:lnTo>
                  <a:lnTo>
                    <a:pt x="70" y="147"/>
                  </a:lnTo>
                  <a:lnTo>
                    <a:pt x="85" y="147"/>
                  </a:lnTo>
                  <a:lnTo>
                    <a:pt x="98" y="142"/>
                  </a:lnTo>
                  <a:lnTo>
                    <a:pt x="111" y="137"/>
                  </a:lnTo>
                  <a:lnTo>
                    <a:pt x="121" y="129"/>
                  </a:lnTo>
                  <a:lnTo>
                    <a:pt x="132" y="119"/>
                  </a:lnTo>
                  <a:lnTo>
                    <a:pt x="139" y="109"/>
                  </a:lnTo>
                  <a:lnTo>
                    <a:pt x="144" y="96"/>
                  </a:lnTo>
                  <a:lnTo>
                    <a:pt x="147" y="83"/>
                  </a:lnTo>
                  <a:lnTo>
                    <a:pt x="147" y="7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1" name="Freeform 13"/>
            <p:cNvSpPr>
              <a:spLocks/>
            </p:cNvSpPr>
            <p:nvPr/>
          </p:nvSpPr>
          <p:spPr bwMode="auto">
            <a:xfrm>
              <a:off x="4484" y="932"/>
              <a:ext cx="392" cy="63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24" y="0"/>
                </a:cxn>
                <a:cxn ang="0">
                  <a:pos x="173" y="104"/>
                </a:cxn>
                <a:cxn ang="0">
                  <a:pos x="317" y="124"/>
                </a:cxn>
                <a:cxn ang="0">
                  <a:pos x="315" y="173"/>
                </a:cxn>
                <a:cxn ang="0">
                  <a:pos x="139" y="173"/>
                </a:cxn>
                <a:cxn ang="0">
                  <a:pos x="145" y="248"/>
                </a:cxn>
                <a:cxn ang="0">
                  <a:pos x="351" y="274"/>
                </a:cxn>
                <a:cxn ang="0">
                  <a:pos x="333" y="591"/>
                </a:cxn>
                <a:cxn ang="0">
                  <a:pos x="392" y="601"/>
                </a:cxn>
                <a:cxn ang="0">
                  <a:pos x="392" y="635"/>
                </a:cxn>
                <a:cxn ang="0">
                  <a:pos x="266" y="635"/>
                </a:cxn>
                <a:cxn ang="0">
                  <a:pos x="266" y="351"/>
                </a:cxn>
                <a:cxn ang="0">
                  <a:pos x="23" y="351"/>
                </a:cxn>
                <a:cxn ang="0">
                  <a:pos x="0" y="60"/>
                </a:cxn>
                <a:cxn ang="0">
                  <a:pos x="34" y="0"/>
                </a:cxn>
              </a:cxnLst>
              <a:rect l="0" t="0" r="r" b="b"/>
              <a:pathLst>
                <a:path w="392" h="635">
                  <a:moveTo>
                    <a:pt x="34" y="0"/>
                  </a:moveTo>
                  <a:lnTo>
                    <a:pt x="124" y="0"/>
                  </a:lnTo>
                  <a:lnTo>
                    <a:pt x="173" y="104"/>
                  </a:lnTo>
                  <a:lnTo>
                    <a:pt x="317" y="124"/>
                  </a:lnTo>
                  <a:lnTo>
                    <a:pt x="315" y="173"/>
                  </a:lnTo>
                  <a:lnTo>
                    <a:pt x="139" y="173"/>
                  </a:lnTo>
                  <a:lnTo>
                    <a:pt x="145" y="248"/>
                  </a:lnTo>
                  <a:lnTo>
                    <a:pt x="351" y="274"/>
                  </a:lnTo>
                  <a:lnTo>
                    <a:pt x="333" y="591"/>
                  </a:lnTo>
                  <a:lnTo>
                    <a:pt x="392" y="601"/>
                  </a:lnTo>
                  <a:lnTo>
                    <a:pt x="392" y="635"/>
                  </a:lnTo>
                  <a:lnTo>
                    <a:pt x="266" y="635"/>
                  </a:lnTo>
                  <a:lnTo>
                    <a:pt x="266" y="351"/>
                  </a:lnTo>
                  <a:lnTo>
                    <a:pt x="23" y="351"/>
                  </a:lnTo>
                  <a:lnTo>
                    <a:pt x="0" y="6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2" name="Freeform 14"/>
            <p:cNvSpPr>
              <a:spLocks/>
            </p:cNvSpPr>
            <p:nvPr/>
          </p:nvSpPr>
          <p:spPr bwMode="auto">
            <a:xfrm>
              <a:off x="5020" y="932"/>
              <a:ext cx="392" cy="63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271" y="0"/>
                </a:cxn>
                <a:cxn ang="0">
                  <a:pos x="212" y="119"/>
                </a:cxn>
                <a:cxn ang="0">
                  <a:pos x="78" y="73"/>
                </a:cxn>
                <a:cxn ang="0">
                  <a:pos x="60" y="116"/>
                </a:cxn>
                <a:cxn ang="0">
                  <a:pos x="235" y="209"/>
                </a:cxn>
                <a:cxn ang="0">
                  <a:pos x="253" y="173"/>
                </a:cxn>
                <a:cxn ang="0">
                  <a:pos x="248" y="251"/>
                </a:cxn>
                <a:cxn ang="0">
                  <a:pos x="42" y="276"/>
                </a:cxn>
                <a:cxn ang="0">
                  <a:pos x="60" y="591"/>
                </a:cxn>
                <a:cxn ang="0">
                  <a:pos x="0" y="604"/>
                </a:cxn>
                <a:cxn ang="0">
                  <a:pos x="3" y="635"/>
                </a:cxn>
                <a:cxn ang="0">
                  <a:pos x="127" y="635"/>
                </a:cxn>
                <a:cxn ang="0">
                  <a:pos x="127" y="351"/>
                </a:cxn>
                <a:cxn ang="0">
                  <a:pos x="372" y="351"/>
                </a:cxn>
                <a:cxn ang="0">
                  <a:pos x="392" y="60"/>
                </a:cxn>
                <a:cxn ang="0">
                  <a:pos x="361" y="0"/>
                </a:cxn>
              </a:cxnLst>
              <a:rect l="0" t="0" r="r" b="b"/>
              <a:pathLst>
                <a:path w="392" h="635">
                  <a:moveTo>
                    <a:pt x="361" y="0"/>
                  </a:moveTo>
                  <a:lnTo>
                    <a:pt x="271" y="0"/>
                  </a:lnTo>
                  <a:lnTo>
                    <a:pt x="212" y="119"/>
                  </a:lnTo>
                  <a:lnTo>
                    <a:pt x="78" y="73"/>
                  </a:lnTo>
                  <a:lnTo>
                    <a:pt x="60" y="116"/>
                  </a:lnTo>
                  <a:lnTo>
                    <a:pt x="235" y="209"/>
                  </a:lnTo>
                  <a:lnTo>
                    <a:pt x="253" y="173"/>
                  </a:lnTo>
                  <a:lnTo>
                    <a:pt x="248" y="251"/>
                  </a:lnTo>
                  <a:lnTo>
                    <a:pt x="42" y="276"/>
                  </a:lnTo>
                  <a:lnTo>
                    <a:pt x="60" y="591"/>
                  </a:lnTo>
                  <a:lnTo>
                    <a:pt x="0" y="604"/>
                  </a:lnTo>
                  <a:lnTo>
                    <a:pt x="3" y="635"/>
                  </a:lnTo>
                  <a:lnTo>
                    <a:pt x="127" y="635"/>
                  </a:lnTo>
                  <a:lnTo>
                    <a:pt x="127" y="351"/>
                  </a:lnTo>
                  <a:lnTo>
                    <a:pt x="372" y="351"/>
                  </a:lnTo>
                  <a:lnTo>
                    <a:pt x="392" y="6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3" name="Freeform 15"/>
            <p:cNvSpPr>
              <a:spLocks/>
            </p:cNvSpPr>
            <p:nvPr/>
          </p:nvSpPr>
          <p:spPr bwMode="auto">
            <a:xfrm>
              <a:off x="4817" y="1041"/>
              <a:ext cx="105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82" y="64"/>
                </a:cxn>
                <a:cxn ang="0">
                  <a:pos x="105" y="23"/>
                </a:cxn>
                <a:cxn ang="0">
                  <a:pos x="51" y="13"/>
                </a:cxn>
                <a:cxn ang="0">
                  <a:pos x="51" y="0"/>
                </a:cxn>
                <a:cxn ang="0">
                  <a:pos x="2" y="15"/>
                </a:cxn>
                <a:cxn ang="0">
                  <a:pos x="0" y="64"/>
                </a:cxn>
              </a:cxnLst>
              <a:rect l="0" t="0" r="r" b="b"/>
              <a:pathLst>
                <a:path w="105" h="64">
                  <a:moveTo>
                    <a:pt x="0" y="64"/>
                  </a:moveTo>
                  <a:lnTo>
                    <a:pt x="82" y="64"/>
                  </a:lnTo>
                  <a:lnTo>
                    <a:pt x="105" y="23"/>
                  </a:lnTo>
                  <a:lnTo>
                    <a:pt x="51" y="13"/>
                  </a:lnTo>
                  <a:lnTo>
                    <a:pt x="51" y="0"/>
                  </a:lnTo>
                  <a:lnTo>
                    <a:pt x="2" y="1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4" name="Freeform 16"/>
            <p:cNvSpPr>
              <a:spLocks/>
            </p:cNvSpPr>
            <p:nvPr/>
          </p:nvSpPr>
          <p:spPr bwMode="auto">
            <a:xfrm>
              <a:off x="4989" y="956"/>
              <a:ext cx="93" cy="8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3" y="0"/>
                </a:cxn>
                <a:cxn ang="0">
                  <a:pos x="55" y="15"/>
                </a:cxn>
                <a:cxn ang="0">
                  <a:pos x="60" y="2"/>
                </a:cxn>
                <a:cxn ang="0">
                  <a:pos x="93" y="38"/>
                </a:cxn>
                <a:cxn ang="0">
                  <a:pos x="75" y="82"/>
                </a:cxn>
                <a:cxn ang="0">
                  <a:pos x="0" y="46"/>
                </a:cxn>
              </a:cxnLst>
              <a:rect l="0" t="0" r="r" b="b"/>
              <a:pathLst>
                <a:path w="93" h="82">
                  <a:moveTo>
                    <a:pt x="0" y="46"/>
                  </a:moveTo>
                  <a:lnTo>
                    <a:pt x="3" y="0"/>
                  </a:lnTo>
                  <a:lnTo>
                    <a:pt x="55" y="15"/>
                  </a:lnTo>
                  <a:lnTo>
                    <a:pt x="60" y="2"/>
                  </a:lnTo>
                  <a:lnTo>
                    <a:pt x="93" y="38"/>
                  </a:lnTo>
                  <a:lnTo>
                    <a:pt x="75" y="8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5" name="Freeform 17"/>
            <p:cNvSpPr>
              <a:spLocks/>
            </p:cNvSpPr>
            <p:nvPr/>
          </p:nvSpPr>
          <p:spPr bwMode="auto">
            <a:xfrm>
              <a:off x="4714" y="1116"/>
              <a:ext cx="466" cy="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6" y="0"/>
                </a:cxn>
                <a:cxn ang="0">
                  <a:pos x="466" y="38"/>
                </a:cxn>
                <a:cxn ang="0">
                  <a:pos x="255" y="38"/>
                </a:cxn>
                <a:cxn ang="0">
                  <a:pos x="255" y="451"/>
                </a:cxn>
                <a:cxn ang="0">
                  <a:pos x="219" y="451"/>
                </a:cxn>
                <a:cxn ang="0">
                  <a:pos x="219" y="38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466" h="451">
                  <a:moveTo>
                    <a:pt x="0" y="0"/>
                  </a:moveTo>
                  <a:lnTo>
                    <a:pt x="466" y="0"/>
                  </a:lnTo>
                  <a:lnTo>
                    <a:pt x="466" y="38"/>
                  </a:lnTo>
                  <a:lnTo>
                    <a:pt x="255" y="38"/>
                  </a:lnTo>
                  <a:lnTo>
                    <a:pt x="255" y="451"/>
                  </a:lnTo>
                  <a:lnTo>
                    <a:pt x="219" y="451"/>
                  </a:lnTo>
                  <a:lnTo>
                    <a:pt x="219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6" name="Freeform 18"/>
            <p:cNvSpPr>
              <a:spLocks/>
            </p:cNvSpPr>
            <p:nvPr/>
          </p:nvSpPr>
          <p:spPr bwMode="auto">
            <a:xfrm>
              <a:off x="4433" y="997"/>
              <a:ext cx="304" cy="5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59" y="302"/>
                </a:cxn>
                <a:cxn ang="0">
                  <a:pos x="301" y="302"/>
                </a:cxn>
                <a:cxn ang="0">
                  <a:pos x="304" y="570"/>
                </a:cxn>
                <a:cxn ang="0">
                  <a:pos x="265" y="570"/>
                </a:cxn>
                <a:cxn ang="0">
                  <a:pos x="265" y="387"/>
                </a:cxn>
                <a:cxn ang="0">
                  <a:pos x="72" y="387"/>
                </a:cxn>
                <a:cxn ang="0">
                  <a:pos x="72" y="570"/>
                </a:cxn>
                <a:cxn ang="0">
                  <a:pos x="33" y="570"/>
                </a:cxn>
                <a:cxn ang="0">
                  <a:pos x="33" y="387"/>
                </a:cxn>
                <a:cxn ang="0">
                  <a:pos x="0" y="0"/>
                </a:cxn>
              </a:cxnLst>
              <a:rect l="0" t="0" r="r" b="b"/>
              <a:pathLst>
                <a:path w="304" h="570">
                  <a:moveTo>
                    <a:pt x="0" y="0"/>
                  </a:moveTo>
                  <a:lnTo>
                    <a:pt x="36" y="0"/>
                  </a:lnTo>
                  <a:lnTo>
                    <a:pt x="59" y="302"/>
                  </a:lnTo>
                  <a:lnTo>
                    <a:pt x="301" y="302"/>
                  </a:lnTo>
                  <a:lnTo>
                    <a:pt x="304" y="570"/>
                  </a:lnTo>
                  <a:lnTo>
                    <a:pt x="265" y="570"/>
                  </a:lnTo>
                  <a:lnTo>
                    <a:pt x="265" y="387"/>
                  </a:lnTo>
                  <a:lnTo>
                    <a:pt x="72" y="387"/>
                  </a:lnTo>
                  <a:lnTo>
                    <a:pt x="72" y="570"/>
                  </a:lnTo>
                  <a:lnTo>
                    <a:pt x="33" y="570"/>
                  </a:lnTo>
                  <a:lnTo>
                    <a:pt x="33" y="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7" name="Freeform 19"/>
            <p:cNvSpPr>
              <a:spLocks/>
            </p:cNvSpPr>
            <p:nvPr/>
          </p:nvSpPr>
          <p:spPr bwMode="auto">
            <a:xfrm>
              <a:off x="4564" y="1399"/>
              <a:ext cx="119" cy="16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19" y="0"/>
                </a:cxn>
                <a:cxn ang="0">
                  <a:pos x="119" y="41"/>
                </a:cxn>
                <a:cxn ang="0">
                  <a:pos x="67" y="93"/>
                </a:cxn>
                <a:cxn ang="0">
                  <a:pos x="67" y="168"/>
                </a:cxn>
                <a:cxn ang="0">
                  <a:pos x="31" y="168"/>
                </a:cxn>
                <a:cxn ang="0">
                  <a:pos x="0" y="83"/>
                </a:cxn>
                <a:cxn ang="0">
                  <a:pos x="59" y="0"/>
                </a:cxn>
              </a:cxnLst>
              <a:rect l="0" t="0" r="r" b="b"/>
              <a:pathLst>
                <a:path w="119" h="168">
                  <a:moveTo>
                    <a:pt x="59" y="0"/>
                  </a:moveTo>
                  <a:lnTo>
                    <a:pt x="119" y="0"/>
                  </a:lnTo>
                  <a:lnTo>
                    <a:pt x="119" y="41"/>
                  </a:lnTo>
                  <a:lnTo>
                    <a:pt x="67" y="93"/>
                  </a:lnTo>
                  <a:lnTo>
                    <a:pt x="67" y="168"/>
                  </a:lnTo>
                  <a:lnTo>
                    <a:pt x="31" y="168"/>
                  </a:lnTo>
                  <a:lnTo>
                    <a:pt x="0" y="8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8" name="Freeform 20"/>
            <p:cNvSpPr>
              <a:spLocks/>
            </p:cNvSpPr>
            <p:nvPr/>
          </p:nvSpPr>
          <p:spPr bwMode="auto">
            <a:xfrm>
              <a:off x="5162" y="997"/>
              <a:ext cx="304" cy="570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268" y="0"/>
                </a:cxn>
                <a:cxn ang="0">
                  <a:pos x="245" y="302"/>
                </a:cxn>
                <a:cxn ang="0">
                  <a:pos x="3" y="302"/>
                </a:cxn>
                <a:cxn ang="0">
                  <a:pos x="0" y="570"/>
                </a:cxn>
                <a:cxn ang="0">
                  <a:pos x="39" y="570"/>
                </a:cxn>
                <a:cxn ang="0">
                  <a:pos x="39" y="387"/>
                </a:cxn>
                <a:cxn ang="0">
                  <a:pos x="232" y="387"/>
                </a:cxn>
                <a:cxn ang="0">
                  <a:pos x="232" y="570"/>
                </a:cxn>
                <a:cxn ang="0">
                  <a:pos x="271" y="570"/>
                </a:cxn>
                <a:cxn ang="0">
                  <a:pos x="271" y="387"/>
                </a:cxn>
                <a:cxn ang="0">
                  <a:pos x="304" y="0"/>
                </a:cxn>
              </a:cxnLst>
              <a:rect l="0" t="0" r="r" b="b"/>
              <a:pathLst>
                <a:path w="304" h="570">
                  <a:moveTo>
                    <a:pt x="304" y="0"/>
                  </a:moveTo>
                  <a:lnTo>
                    <a:pt x="268" y="0"/>
                  </a:lnTo>
                  <a:lnTo>
                    <a:pt x="245" y="302"/>
                  </a:lnTo>
                  <a:lnTo>
                    <a:pt x="3" y="302"/>
                  </a:lnTo>
                  <a:lnTo>
                    <a:pt x="0" y="570"/>
                  </a:lnTo>
                  <a:lnTo>
                    <a:pt x="39" y="570"/>
                  </a:lnTo>
                  <a:lnTo>
                    <a:pt x="39" y="387"/>
                  </a:lnTo>
                  <a:lnTo>
                    <a:pt x="232" y="387"/>
                  </a:lnTo>
                  <a:lnTo>
                    <a:pt x="232" y="570"/>
                  </a:lnTo>
                  <a:lnTo>
                    <a:pt x="271" y="570"/>
                  </a:lnTo>
                  <a:lnTo>
                    <a:pt x="271" y="38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47989" name="Rectangle 21"/>
          <p:cNvSpPr>
            <a:spLocks noChangeAspect="1" noChangeArrowheads="1"/>
          </p:cNvSpPr>
          <p:nvPr/>
        </p:nvSpPr>
        <p:spPr bwMode="auto">
          <a:xfrm>
            <a:off x="4624388" y="5807075"/>
            <a:ext cx="4224337" cy="606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Ποιος είναι αρμόδιος για ποια εργασία;</a:t>
            </a:r>
            <a:r>
              <a:rPr lang="en-US">
                <a:solidFill>
                  <a:srgbClr val="800000"/>
                </a:solidFill>
              </a:rPr>
              <a:t>  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117475" y="4154488"/>
            <a:ext cx="164782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018" name="Text Box 2"/>
          <p:cNvSpPr txBox="1">
            <a:spLocks noChangeArrowheads="1"/>
          </p:cNvSpPr>
          <p:nvPr/>
        </p:nvSpPr>
        <p:spPr bwMode="auto">
          <a:xfrm>
            <a:off x="2511425" y="-1588"/>
            <a:ext cx="6351588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Ανάπτυξη προϊόντων</a:t>
            </a:r>
            <a:r>
              <a:rPr lang="en-US">
                <a:solidFill>
                  <a:srgbClr val="800000"/>
                </a:solidFill>
              </a:rPr>
              <a:t>; </a:t>
            </a:r>
            <a:r>
              <a:rPr lang="el-GR">
                <a:solidFill>
                  <a:srgbClr val="800000"/>
                </a:solidFill>
              </a:rPr>
              <a:t>όλα ξεκινούν εδώ με το πρώτο σχεδίασμα</a:t>
            </a:r>
            <a:r>
              <a:rPr lang="en-US">
                <a:solidFill>
                  <a:srgbClr val="800000"/>
                </a:solidFill>
              </a:rPr>
              <a:t> …</a:t>
            </a:r>
            <a:endParaRPr lang="en-US" b="1"/>
          </a:p>
        </p:txBody>
      </p:sp>
      <p:sp>
        <p:nvSpPr>
          <p:cNvPr id="1750019" name="Freeform 3"/>
          <p:cNvSpPr>
            <a:spLocks/>
          </p:cNvSpPr>
          <p:nvPr/>
        </p:nvSpPr>
        <p:spPr bwMode="auto">
          <a:xfrm>
            <a:off x="2219325" y="3135313"/>
            <a:ext cx="2986088" cy="1214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48"/>
              </a:cxn>
              <a:cxn ang="0">
                <a:pos x="576" y="144"/>
              </a:cxn>
              <a:cxn ang="0">
                <a:pos x="1104" y="576"/>
              </a:cxn>
              <a:cxn ang="0">
                <a:pos x="1248" y="1008"/>
              </a:cxn>
              <a:cxn ang="0">
                <a:pos x="1920" y="1056"/>
              </a:cxn>
              <a:cxn ang="0">
                <a:pos x="2256" y="336"/>
              </a:cxn>
              <a:cxn ang="0">
                <a:pos x="2688" y="192"/>
              </a:cxn>
            </a:cxnLst>
            <a:rect l="0" t="0" r="r" b="b"/>
            <a:pathLst>
              <a:path w="2688" h="1168">
                <a:moveTo>
                  <a:pt x="0" y="0"/>
                </a:moveTo>
                <a:cubicBezTo>
                  <a:pt x="96" y="12"/>
                  <a:pt x="192" y="24"/>
                  <a:pt x="288" y="48"/>
                </a:cubicBezTo>
                <a:cubicBezTo>
                  <a:pt x="384" y="72"/>
                  <a:pt x="440" y="56"/>
                  <a:pt x="576" y="144"/>
                </a:cubicBezTo>
                <a:cubicBezTo>
                  <a:pt x="712" y="232"/>
                  <a:pt x="992" y="432"/>
                  <a:pt x="1104" y="576"/>
                </a:cubicBezTo>
                <a:cubicBezTo>
                  <a:pt x="1216" y="720"/>
                  <a:pt x="1112" y="928"/>
                  <a:pt x="1248" y="1008"/>
                </a:cubicBezTo>
                <a:cubicBezTo>
                  <a:pt x="1384" y="1088"/>
                  <a:pt x="1752" y="1168"/>
                  <a:pt x="1920" y="1056"/>
                </a:cubicBezTo>
                <a:cubicBezTo>
                  <a:pt x="2088" y="944"/>
                  <a:pt x="2128" y="480"/>
                  <a:pt x="2256" y="336"/>
                </a:cubicBezTo>
                <a:cubicBezTo>
                  <a:pt x="2384" y="192"/>
                  <a:pt x="2536" y="192"/>
                  <a:pt x="2688" y="192"/>
                </a:cubicBezTo>
              </a:path>
            </a:pathLst>
          </a:custGeom>
          <a:noFill/>
          <a:ln w="762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50020" name="AutoShape 4"/>
          <p:cNvSpPr>
            <a:spLocks noChangeArrowheads="1"/>
          </p:cNvSpPr>
          <p:nvPr/>
        </p:nvSpPr>
        <p:spPr bwMode="auto">
          <a:xfrm rot="2759199" flipH="1">
            <a:off x="4460875" y="4051300"/>
            <a:ext cx="847725" cy="479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Ροή</a:t>
            </a:r>
            <a:endParaRPr lang="en-US" sz="1600" b="1"/>
          </a:p>
        </p:txBody>
      </p:sp>
      <p:sp>
        <p:nvSpPr>
          <p:cNvPr id="1750021" name="AutoShape 5"/>
          <p:cNvSpPr>
            <a:spLocks noChangeArrowheads="1"/>
          </p:cNvSpPr>
          <p:nvPr/>
        </p:nvSpPr>
        <p:spPr bwMode="auto">
          <a:xfrm rot="3031585">
            <a:off x="3247232" y="2945606"/>
            <a:ext cx="449262" cy="212725"/>
          </a:xfrm>
          <a:prstGeom prst="leftArrow">
            <a:avLst>
              <a:gd name="adj1" fmla="val 50000"/>
              <a:gd name="adj2" fmla="val 52798"/>
            </a:avLst>
          </a:prstGeom>
          <a:solidFill>
            <a:srgbClr val="80808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50022" name="Line 6"/>
          <p:cNvSpPr>
            <a:spLocks noChangeShapeType="1"/>
          </p:cNvSpPr>
          <p:nvPr/>
        </p:nvSpPr>
        <p:spPr bwMode="auto">
          <a:xfrm flipV="1">
            <a:off x="2230438" y="3582988"/>
            <a:ext cx="3065462" cy="7937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50023" name="Text Box 7"/>
          <p:cNvSpPr txBox="1">
            <a:spLocks noChangeArrowheads="1"/>
          </p:cNvSpPr>
          <p:nvPr/>
        </p:nvSpPr>
        <p:spPr bwMode="auto">
          <a:xfrm>
            <a:off x="1990725" y="1624013"/>
            <a:ext cx="641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>
                <a:solidFill>
                  <a:srgbClr val="800000"/>
                </a:solidFill>
              </a:rPr>
              <a:t>Ό,τι χαθεί εδώ</a:t>
            </a:r>
            <a:r>
              <a:rPr lang="en-US" sz="2000">
                <a:solidFill>
                  <a:srgbClr val="800000"/>
                </a:solidFill>
              </a:rPr>
              <a:t>, </a:t>
            </a:r>
            <a:r>
              <a:rPr lang="el-GR" sz="2000">
                <a:solidFill>
                  <a:srgbClr val="800000"/>
                </a:solidFill>
              </a:rPr>
              <a:t>θα συντελέσει </a:t>
            </a:r>
          </a:p>
          <a:p>
            <a:r>
              <a:rPr lang="el-GR" sz="2000">
                <a:solidFill>
                  <a:srgbClr val="800000"/>
                </a:solidFill>
              </a:rPr>
              <a:t>στην μη ευθυγράμμιση της καμπύλης διεργασίας σας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1750024" name="Text Box 8"/>
          <p:cNvSpPr txBox="1">
            <a:spLocks noChangeArrowheads="1"/>
          </p:cNvSpPr>
          <p:nvPr/>
        </p:nvSpPr>
        <p:spPr bwMode="auto">
          <a:xfrm>
            <a:off x="2187575" y="5383213"/>
            <a:ext cx="4519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</a:rPr>
              <a:t>...</a:t>
            </a:r>
            <a:r>
              <a:rPr lang="el-GR" sz="2000">
                <a:solidFill>
                  <a:srgbClr val="800000"/>
                </a:solidFill>
              </a:rPr>
              <a:t>και θα στοιχίσει περισσότερο </a:t>
            </a:r>
          </a:p>
          <a:p>
            <a:r>
              <a:rPr lang="el-GR" sz="2000">
                <a:solidFill>
                  <a:srgbClr val="800000"/>
                </a:solidFill>
              </a:rPr>
              <a:t>απ’ όσο επιτρέπει ο ανταγωνιστής σας</a:t>
            </a:r>
            <a:endParaRPr lang="en-US" sz="1800" b="1"/>
          </a:p>
        </p:txBody>
      </p:sp>
      <p:grpSp>
        <p:nvGrpSpPr>
          <p:cNvPr id="1750025" name="Group 9"/>
          <p:cNvGrpSpPr>
            <a:grpSpLocks/>
          </p:cNvGrpSpPr>
          <p:nvPr/>
        </p:nvGrpSpPr>
        <p:grpSpPr bwMode="auto">
          <a:xfrm rot="8411906">
            <a:off x="5346700" y="3792538"/>
            <a:ext cx="3335338" cy="212725"/>
            <a:chOff x="1671" y="1860"/>
            <a:chExt cx="2406" cy="588"/>
          </a:xfrm>
        </p:grpSpPr>
        <p:sp>
          <p:nvSpPr>
            <p:cNvPr id="1750026" name="Freeform 10"/>
            <p:cNvSpPr>
              <a:spLocks/>
            </p:cNvSpPr>
            <p:nvPr/>
          </p:nvSpPr>
          <p:spPr bwMode="auto">
            <a:xfrm>
              <a:off x="3777" y="2142"/>
              <a:ext cx="294" cy="96"/>
            </a:xfrm>
            <a:custGeom>
              <a:avLst/>
              <a:gdLst/>
              <a:ahLst/>
              <a:cxnLst>
                <a:cxn ang="0">
                  <a:pos x="294" y="18"/>
                </a:cxn>
                <a:cxn ang="0">
                  <a:pos x="42" y="96"/>
                </a:cxn>
                <a:cxn ang="0">
                  <a:pos x="0" y="42"/>
                </a:cxn>
                <a:cxn ang="0">
                  <a:pos x="6" y="0"/>
                </a:cxn>
                <a:cxn ang="0">
                  <a:pos x="276" y="6"/>
                </a:cxn>
                <a:cxn ang="0">
                  <a:pos x="294" y="18"/>
                </a:cxn>
              </a:cxnLst>
              <a:rect l="0" t="0" r="r" b="b"/>
              <a:pathLst>
                <a:path w="294" h="96">
                  <a:moveTo>
                    <a:pt x="294" y="18"/>
                  </a:moveTo>
                  <a:lnTo>
                    <a:pt x="42" y="9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276" y="6"/>
                  </a:lnTo>
                  <a:lnTo>
                    <a:pt x="294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27" name="Freeform 11"/>
            <p:cNvSpPr>
              <a:spLocks/>
            </p:cNvSpPr>
            <p:nvPr/>
          </p:nvSpPr>
          <p:spPr bwMode="auto">
            <a:xfrm>
              <a:off x="2121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78" y="24"/>
                </a:cxn>
                <a:cxn ang="0">
                  <a:pos x="60" y="54"/>
                </a:cxn>
                <a:cxn ang="0">
                  <a:pos x="42" y="78"/>
                </a:cxn>
                <a:cxn ang="0">
                  <a:pos x="30" y="108"/>
                </a:cxn>
                <a:cxn ang="0">
                  <a:pos x="12" y="162"/>
                </a:cxn>
                <a:cxn ang="0">
                  <a:pos x="6" y="216"/>
                </a:cxn>
                <a:cxn ang="0">
                  <a:pos x="0" y="270"/>
                </a:cxn>
                <a:cxn ang="0">
                  <a:pos x="6" y="330"/>
                </a:cxn>
                <a:cxn ang="0">
                  <a:pos x="6" y="378"/>
                </a:cxn>
                <a:cxn ang="0">
                  <a:pos x="18" y="420"/>
                </a:cxn>
                <a:cxn ang="0">
                  <a:pos x="36" y="462"/>
                </a:cxn>
                <a:cxn ang="0">
                  <a:pos x="54" y="498"/>
                </a:cxn>
                <a:cxn ang="0">
                  <a:pos x="66" y="522"/>
                </a:cxn>
                <a:cxn ang="0">
                  <a:pos x="96" y="546"/>
                </a:cxn>
                <a:cxn ang="0">
                  <a:pos x="114" y="552"/>
                </a:cxn>
                <a:cxn ang="0">
                  <a:pos x="150" y="552"/>
                </a:cxn>
                <a:cxn ang="0">
                  <a:pos x="126" y="540"/>
                </a:cxn>
                <a:cxn ang="0">
                  <a:pos x="102" y="516"/>
                </a:cxn>
                <a:cxn ang="0">
                  <a:pos x="84" y="492"/>
                </a:cxn>
                <a:cxn ang="0">
                  <a:pos x="66" y="456"/>
                </a:cxn>
                <a:cxn ang="0">
                  <a:pos x="54" y="408"/>
                </a:cxn>
                <a:cxn ang="0">
                  <a:pos x="42" y="360"/>
                </a:cxn>
                <a:cxn ang="0">
                  <a:pos x="42" y="300"/>
                </a:cxn>
                <a:cxn ang="0">
                  <a:pos x="42" y="234"/>
                </a:cxn>
                <a:cxn ang="0">
                  <a:pos x="48" y="168"/>
                </a:cxn>
                <a:cxn ang="0">
                  <a:pos x="66" y="108"/>
                </a:cxn>
                <a:cxn ang="0">
                  <a:pos x="84" y="66"/>
                </a:cxn>
                <a:cxn ang="0">
                  <a:pos x="114" y="36"/>
                </a:cxn>
                <a:cxn ang="0">
                  <a:pos x="126" y="18"/>
                </a:cxn>
                <a:cxn ang="0">
                  <a:pos x="150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78" y="24"/>
                  </a:lnTo>
                  <a:lnTo>
                    <a:pt x="60" y="54"/>
                  </a:lnTo>
                  <a:lnTo>
                    <a:pt x="42" y="78"/>
                  </a:lnTo>
                  <a:lnTo>
                    <a:pt x="30" y="108"/>
                  </a:lnTo>
                  <a:lnTo>
                    <a:pt x="12" y="162"/>
                  </a:lnTo>
                  <a:lnTo>
                    <a:pt x="6" y="216"/>
                  </a:lnTo>
                  <a:lnTo>
                    <a:pt x="0" y="270"/>
                  </a:lnTo>
                  <a:lnTo>
                    <a:pt x="6" y="330"/>
                  </a:lnTo>
                  <a:lnTo>
                    <a:pt x="6" y="378"/>
                  </a:lnTo>
                  <a:lnTo>
                    <a:pt x="18" y="420"/>
                  </a:lnTo>
                  <a:lnTo>
                    <a:pt x="36" y="462"/>
                  </a:lnTo>
                  <a:lnTo>
                    <a:pt x="54" y="498"/>
                  </a:lnTo>
                  <a:lnTo>
                    <a:pt x="66" y="522"/>
                  </a:lnTo>
                  <a:lnTo>
                    <a:pt x="96" y="546"/>
                  </a:lnTo>
                  <a:lnTo>
                    <a:pt x="114" y="552"/>
                  </a:lnTo>
                  <a:lnTo>
                    <a:pt x="150" y="552"/>
                  </a:lnTo>
                  <a:lnTo>
                    <a:pt x="126" y="540"/>
                  </a:lnTo>
                  <a:lnTo>
                    <a:pt x="102" y="516"/>
                  </a:lnTo>
                  <a:lnTo>
                    <a:pt x="84" y="492"/>
                  </a:lnTo>
                  <a:lnTo>
                    <a:pt x="66" y="456"/>
                  </a:lnTo>
                  <a:lnTo>
                    <a:pt x="54" y="408"/>
                  </a:lnTo>
                  <a:lnTo>
                    <a:pt x="42" y="360"/>
                  </a:lnTo>
                  <a:lnTo>
                    <a:pt x="42" y="300"/>
                  </a:lnTo>
                  <a:lnTo>
                    <a:pt x="42" y="234"/>
                  </a:lnTo>
                  <a:lnTo>
                    <a:pt x="48" y="168"/>
                  </a:lnTo>
                  <a:lnTo>
                    <a:pt x="66" y="108"/>
                  </a:lnTo>
                  <a:lnTo>
                    <a:pt x="84" y="66"/>
                  </a:lnTo>
                  <a:lnTo>
                    <a:pt x="114" y="36"/>
                  </a:lnTo>
                  <a:lnTo>
                    <a:pt x="126" y="18"/>
                  </a:lnTo>
                  <a:lnTo>
                    <a:pt x="15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28" name="Freeform 12"/>
            <p:cNvSpPr>
              <a:spLocks/>
            </p:cNvSpPr>
            <p:nvPr/>
          </p:nvSpPr>
          <p:spPr bwMode="auto">
            <a:xfrm>
              <a:off x="2049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08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6" y="90"/>
                </a:cxn>
                <a:cxn ang="0">
                  <a:pos x="18" y="132"/>
                </a:cxn>
                <a:cxn ang="0">
                  <a:pos x="6" y="186"/>
                </a:cxn>
                <a:cxn ang="0">
                  <a:pos x="0" y="252"/>
                </a:cxn>
                <a:cxn ang="0">
                  <a:pos x="0" y="312"/>
                </a:cxn>
                <a:cxn ang="0">
                  <a:pos x="6" y="384"/>
                </a:cxn>
                <a:cxn ang="0">
                  <a:pos x="24" y="438"/>
                </a:cxn>
                <a:cxn ang="0">
                  <a:pos x="42" y="474"/>
                </a:cxn>
                <a:cxn ang="0">
                  <a:pos x="54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08" y="552"/>
                </a:cxn>
                <a:cxn ang="0">
                  <a:pos x="150" y="552"/>
                </a:cxn>
                <a:cxn ang="0">
                  <a:pos x="138" y="546"/>
                </a:cxn>
                <a:cxn ang="0">
                  <a:pos x="114" y="534"/>
                </a:cxn>
                <a:cxn ang="0">
                  <a:pos x="90" y="510"/>
                </a:cxn>
                <a:cxn ang="0">
                  <a:pos x="66" y="468"/>
                </a:cxn>
                <a:cxn ang="0">
                  <a:pos x="54" y="420"/>
                </a:cxn>
                <a:cxn ang="0">
                  <a:pos x="42" y="372"/>
                </a:cxn>
                <a:cxn ang="0">
                  <a:pos x="36" y="318"/>
                </a:cxn>
                <a:cxn ang="0">
                  <a:pos x="30" y="258"/>
                </a:cxn>
                <a:cxn ang="0">
                  <a:pos x="42" y="186"/>
                </a:cxn>
                <a:cxn ang="0">
                  <a:pos x="54" y="132"/>
                </a:cxn>
                <a:cxn ang="0">
                  <a:pos x="72" y="84"/>
                </a:cxn>
                <a:cxn ang="0">
                  <a:pos x="90" y="54"/>
                </a:cxn>
                <a:cxn ang="0">
                  <a:pos x="114" y="24"/>
                </a:cxn>
                <a:cxn ang="0">
                  <a:pos x="144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108" y="6"/>
                  </a:lnTo>
                  <a:lnTo>
                    <a:pt x="78" y="24"/>
                  </a:lnTo>
                  <a:lnTo>
                    <a:pt x="54" y="54"/>
                  </a:lnTo>
                  <a:lnTo>
                    <a:pt x="36" y="90"/>
                  </a:lnTo>
                  <a:lnTo>
                    <a:pt x="18" y="132"/>
                  </a:lnTo>
                  <a:lnTo>
                    <a:pt x="6" y="186"/>
                  </a:lnTo>
                  <a:lnTo>
                    <a:pt x="0" y="252"/>
                  </a:lnTo>
                  <a:lnTo>
                    <a:pt x="0" y="312"/>
                  </a:lnTo>
                  <a:lnTo>
                    <a:pt x="6" y="384"/>
                  </a:lnTo>
                  <a:lnTo>
                    <a:pt x="24" y="438"/>
                  </a:lnTo>
                  <a:lnTo>
                    <a:pt x="42" y="474"/>
                  </a:lnTo>
                  <a:lnTo>
                    <a:pt x="54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08" y="552"/>
                  </a:lnTo>
                  <a:lnTo>
                    <a:pt x="150" y="552"/>
                  </a:lnTo>
                  <a:lnTo>
                    <a:pt x="138" y="546"/>
                  </a:lnTo>
                  <a:lnTo>
                    <a:pt x="114" y="534"/>
                  </a:lnTo>
                  <a:lnTo>
                    <a:pt x="90" y="510"/>
                  </a:lnTo>
                  <a:lnTo>
                    <a:pt x="66" y="468"/>
                  </a:lnTo>
                  <a:lnTo>
                    <a:pt x="54" y="420"/>
                  </a:lnTo>
                  <a:lnTo>
                    <a:pt x="42" y="372"/>
                  </a:lnTo>
                  <a:lnTo>
                    <a:pt x="36" y="318"/>
                  </a:lnTo>
                  <a:lnTo>
                    <a:pt x="30" y="258"/>
                  </a:lnTo>
                  <a:lnTo>
                    <a:pt x="42" y="186"/>
                  </a:lnTo>
                  <a:lnTo>
                    <a:pt x="54" y="132"/>
                  </a:lnTo>
                  <a:lnTo>
                    <a:pt x="72" y="84"/>
                  </a:lnTo>
                  <a:lnTo>
                    <a:pt x="90" y="54"/>
                  </a:lnTo>
                  <a:lnTo>
                    <a:pt x="114" y="24"/>
                  </a:lnTo>
                  <a:lnTo>
                    <a:pt x="14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29" name="Freeform 13"/>
            <p:cNvSpPr>
              <a:spLocks/>
            </p:cNvSpPr>
            <p:nvPr/>
          </p:nvSpPr>
          <p:spPr bwMode="auto">
            <a:xfrm>
              <a:off x="1689" y="1878"/>
              <a:ext cx="396" cy="55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84" y="18"/>
                </a:cxn>
                <a:cxn ang="0">
                  <a:pos x="60" y="42"/>
                </a:cxn>
                <a:cxn ang="0">
                  <a:pos x="42" y="78"/>
                </a:cxn>
                <a:cxn ang="0">
                  <a:pos x="24" y="126"/>
                </a:cxn>
                <a:cxn ang="0">
                  <a:pos x="6" y="168"/>
                </a:cxn>
                <a:cxn ang="0">
                  <a:pos x="0" y="222"/>
                </a:cxn>
                <a:cxn ang="0">
                  <a:pos x="0" y="282"/>
                </a:cxn>
                <a:cxn ang="0">
                  <a:pos x="0" y="330"/>
                </a:cxn>
                <a:cxn ang="0">
                  <a:pos x="12" y="396"/>
                </a:cxn>
                <a:cxn ang="0">
                  <a:pos x="30" y="444"/>
                </a:cxn>
                <a:cxn ang="0">
                  <a:pos x="42" y="486"/>
                </a:cxn>
                <a:cxn ang="0">
                  <a:pos x="66" y="510"/>
                </a:cxn>
                <a:cxn ang="0">
                  <a:pos x="84" y="534"/>
                </a:cxn>
                <a:cxn ang="0">
                  <a:pos x="114" y="552"/>
                </a:cxn>
                <a:cxn ang="0">
                  <a:pos x="132" y="552"/>
                </a:cxn>
                <a:cxn ang="0">
                  <a:pos x="390" y="552"/>
                </a:cxn>
                <a:cxn ang="0">
                  <a:pos x="366" y="546"/>
                </a:cxn>
                <a:cxn ang="0">
                  <a:pos x="342" y="522"/>
                </a:cxn>
                <a:cxn ang="0">
                  <a:pos x="318" y="486"/>
                </a:cxn>
                <a:cxn ang="0">
                  <a:pos x="306" y="450"/>
                </a:cxn>
                <a:cxn ang="0">
                  <a:pos x="288" y="408"/>
                </a:cxn>
                <a:cxn ang="0">
                  <a:pos x="282" y="342"/>
                </a:cxn>
                <a:cxn ang="0">
                  <a:pos x="276" y="270"/>
                </a:cxn>
                <a:cxn ang="0">
                  <a:pos x="282" y="204"/>
                </a:cxn>
                <a:cxn ang="0">
                  <a:pos x="288" y="156"/>
                </a:cxn>
                <a:cxn ang="0">
                  <a:pos x="306" y="102"/>
                </a:cxn>
                <a:cxn ang="0">
                  <a:pos x="330" y="54"/>
                </a:cxn>
                <a:cxn ang="0">
                  <a:pos x="354" y="24"/>
                </a:cxn>
                <a:cxn ang="0">
                  <a:pos x="378" y="6"/>
                </a:cxn>
                <a:cxn ang="0">
                  <a:pos x="396" y="0"/>
                </a:cxn>
              </a:cxnLst>
              <a:rect l="0" t="0" r="r" b="b"/>
              <a:pathLst>
                <a:path w="396" h="552">
                  <a:moveTo>
                    <a:pt x="396" y="0"/>
                  </a:moveTo>
                  <a:lnTo>
                    <a:pt x="126" y="0"/>
                  </a:lnTo>
                  <a:lnTo>
                    <a:pt x="108" y="6"/>
                  </a:lnTo>
                  <a:lnTo>
                    <a:pt x="84" y="18"/>
                  </a:lnTo>
                  <a:lnTo>
                    <a:pt x="60" y="42"/>
                  </a:lnTo>
                  <a:lnTo>
                    <a:pt x="42" y="78"/>
                  </a:lnTo>
                  <a:lnTo>
                    <a:pt x="24" y="126"/>
                  </a:lnTo>
                  <a:lnTo>
                    <a:pt x="6" y="168"/>
                  </a:lnTo>
                  <a:lnTo>
                    <a:pt x="0" y="222"/>
                  </a:lnTo>
                  <a:lnTo>
                    <a:pt x="0" y="282"/>
                  </a:lnTo>
                  <a:lnTo>
                    <a:pt x="0" y="330"/>
                  </a:lnTo>
                  <a:lnTo>
                    <a:pt x="12" y="396"/>
                  </a:lnTo>
                  <a:lnTo>
                    <a:pt x="30" y="444"/>
                  </a:lnTo>
                  <a:lnTo>
                    <a:pt x="42" y="486"/>
                  </a:lnTo>
                  <a:lnTo>
                    <a:pt x="66" y="510"/>
                  </a:lnTo>
                  <a:lnTo>
                    <a:pt x="84" y="534"/>
                  </a:lnTo>
                  <a:lnTo>
                    <a:pt x="114" y="552"/>
                  </a:lnTo>
                  <a:lnTo>
                    <a:pt x="132" y="552"/>
                  </a:lnTo>
                  <a:lnTo>
                    <a:pt x="390" y="552"/>
                  </a:lnTo>
                  <a:lnTo>
                    <a:pt x="366" y="546"/>
                  </a:lnTo>
                  <a:lnTo>
                    <a:pt x="342" y="522"/>
                  </a:lnTo>
                  <a:lnTo>
                    <a:pt x="318" y="486"/>
                  </a:lnTo>
                  <a:lnTo>
                    <a:pt x="306" y="450"/>
                  </a:lnTo>
                  <a:lnTo>
                    <a:pt x="288" y="408"/>
                  </a:lnTo>
                  <a:lnTo>
                    <a:pt x="282" y="342"/>
                  </a:lnTo>
                  <a:lnTo>
                    <a:pt x="276" y="270"/>
                  </a:lnTo>
                  <a:lnTo>
                    <a:pt x="282" y="204"/>
                  </a:lnTo>
                  <a:lnTo>
                    <a:pt x="288" y="156"/>
                  </a:lnTo>
                  <a:lnTo>
                    <a:pt x="306" y="102"/>
                  </a:lnTo>
                  <a:lnTo>
                    <a:pt x="330" y="54"/>
                  </a:lnTo>
                  <a:lnTo>
                    <a:pt x="354" y="24"/>
                  </a:lnTo>
                  <a:lnTo>
                    <a:pt x="378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0" name="Freeform 14"/>
            <p:cNvSpPr>
              <a:spLocks/>
            </p:cNvSpPr>
            <p:nvPr/>
          </p:nvSpPr>
          <p:spPr bwMode="auto">
            <a:xfrm>
              <a:off x="1671" y="1860"/>
              <a:ext cx="2406" cy="588"/>
            </a:xfrm>
            <a:custGeom>
              <a:avLst/>
              <a:gdLst/>
              <a:ahLst/>
              <a:cxnLst>
                <a:cxn ang="0">
                  <a:pos x="1788" y="18"/>
                </a:cxn>
                <a:cxn ang="0">
                  <a:pos x="2160" y="192"/>
                </a:cxn>
                <a:cxn ang="0">
                  <a:pos x="2154" y="198"/>
                </a:cxn>
                <a:cxn ang="0">
                  <a:pos x="2130" y="210"/>
                </a:cxn>
                <a:cxn ang="0">
                  <a:pos x="2118" y="222"/>
                </a:cxn>
                <a:cxn ang="0">
                  <a:pos x="2106" y="246"/>
                </a:cxn>
                <a:cxn ang="0">
                  <a:pos x="2100" y="300"/>
                </a:cxn>
                <a:cxn ang="0">
                  <a:pos x="2406" y="300"/>
                </a:cxn>
                <a:cxn ang="0">
                  <a:pos x="1788" y="0"/>
                </a:cxn>
                <a:cxn ang="0">
                  <a:pos x="168" y="0"/>
                </a:cxn>
                <a:cxn ang="0">
                  <a:pos x="138" y="6"/>
                </a:cxn>
                <a:cxn ang="0">
                  <a:pos x="120" y="12"/>
                </a:cxn>
                <a:cxn ang="0">
                  <a:pos x="90" y="36"/>
                </a:cxn>
                <a:cxn ang="0">
                  <a:pos x="72" y="54"/>
                </a:cxn>
                <a:cxn ang="0">
                  <a:pos x="48" y="90"/>
                </a:cxn>
                <a:cxn ang="0">
                  <a:pos x="24" y="132"/>
                </a:cxn>
                <a:cxn ang="0">
                  <a:pos x="18" y="174"/>
                </a:cxn>
                <a:cxn ang="0">
                  <a:pos x="6" y="216"/>
                </a:cxn>
                <a:cxn ang="0">
                  <a:pos x="0" y="282"/>
                </a:cxn>
                <a:cxn ang="0">
                  <a:pos x="6" y="348"/>
                </a:cxn>
                <a:cxn ang="0">
                  <a:pos x="18" y="420"/>
                </a:cxn>
                <a:cxn ang="0">
                  <a:pos x="30" y="462"/>
                </a:cxn>
                <a:cxn ang="0">
                  <a:pos x="42" y="492"/>
                </a:cxn>
                <a:cxn ang="0">
                  <a:pos x="60" y="528"/>
                </a:cxn>
                <a:cxn ang="0">
                  <a:pos x="84" y="552"/>
                </a:cxn>
                <a:cxn ang="0">
                  <a:pos x="108" y="570"/>
                </a:cxn>
                <a:cxn ang="0">
                  <a:pos x="132" y="588"/>
                </a:cxn>
                <a:cxn ang="0">
                  <a:pos x="150" y="588"/>
                </a:cxn>
                <a:cxn ang="0">
                  <a:pos x="1788" y="588"/>
                </a:cxn>
                <a:cxn ang="0">
                  <a:pos x="2406" y="300"/>
                </a:cxn>
                <a:cxn ang="0">
                  <a:pos x="2148" y="360"/>
                </a:cxn>
                <a:cxn ang="0">
                  <a:pos x="2136" y="342"/>
                </a:cxn>
                <a:cxn ang="0">
                  <a:pos x="2136" y="330"/>
                </a:cxn>
                <a:cxn ang="0">
                  <a:pos x="2406" y="300"/>
                </a:cxn>
                <a:cxn ang="0">
                  <a:pos x="2130" y="318"/>
                </a:cxn>
                <a:cxn ang="0">
                  <a:pos x="2130" y="300"/>
                </a:cxn>
                <a:cxn ang="0">
                  <a:pos x="2100" y="300"/>
                </a:cxn>
                <a:cxn ang="0">
                  <a:pos x="2100" y="324"/>
                </a:cxn>
                <a:cxn ang="0">
                  <a:pos x="2106" y="354"/>
                </a:cxn>
                <a:cxn ang="0">
                  <a:pos x="2118" y="378"/>
                </a:cxn>
                <a:cxn ang="0">
                  <a:pos x="2136" y="390"/>
                </a:cxn>
                <a:cxn ang="0">
                  <a:pos x="2166" y="396"/>
                </a:cxn>
                <a:cxn ang="0">
                  <a:pos x="1788" y="570"/>
                </a:cxn>
                <a:cxn ang="0">
                  <a:pos x="156" y="570"/>
                </a:cxn>
                <a:cxn ang="0">
                  <a:pos x="132" y="570"/>
                </a:cxn>
                <a:cxn ang="0">
                  <a:pos x="102" y="552"/>
                </a:cxn>
                <a:cxn ang="0">
                  <a:pos x="84" y="528"/>
                </a:cxn>
                <a:cxn ang="0">
                  <a:pos x="60" y="504"/>
                </a:cxn>
                <a:cxn ang="0">
                  <a:pos x="48" y="462"/>
                </a:cxn>
                <a:cxn ang="0">
                  <a:pos x="30" y="414"/>
                </a:cxn>
                <a:cxn ang="0">
                  <a:pos x="18" y="348"/>
                </a:cxn>
                <a:cxn ang="0">
                  <a:pos x="18" y="300"/>
                </a:cxn>
                <a:cxn ang="0">
                  <a:pos x="18" y="240"/>
                </a:cxn>
                <a:cxn ang="0">
                  <a:pos x="24" y="186"/>
                </a:cxn>
                <a:cxn ang="0">
                  <a:pos x="42" y="144"/>
                </a:cxn>
                <a:cxn ang="0">
                  <a:pos x="60" y="96"/>
                </a:cxn>
                <a:cxn ang="0">
                  <a:pos x="78" y="60"/>
                </a:cxn>
                <a:cxn ang="0">
                  <a:pos x="102" y="36"/>
                </a:cxn>
                <a:cxn ang="0">
                  <a:pos x="126" y="24"/>
                </a:cxn>
                <a:cxn ang="0">
                  <a:pos x="144" y="18"/>
                </a:cxn>
                <a:cxn ang="0">
                  <a:pos x="1788" y="18"/>
                </a:cxn>
              </a:cxnLst>
              <a:rect l="0" t="0" r="r" b="b"/>
              <a:pathLst>
                <a:path w="2406" h="588">
                  <a:moveTo>
                    <a:pt x="1788" y="18"/>
                  </a:moveTo>
                  <a:lnTo>
                    <a:pt x="2160" y="192"/>
                  </a:lnTo>
                  <a:lnTo>
                    <a:pt x="2154" y="198"/>
                  </a:lnTo>
                  <a:lnTo>
                    <a:pt x="2130" y="210"/>
                  </a:lnTo>
                  <a:lnTo>
                    <a:pt x="2118" y="222"/>
                  </a:lnTo>
                  <a:lnTo>
                    <a:pt x="2106" y="246"/>
                  </a:lnTo>
                  <a:lnTo>
                    <a:pt x="2100" y="300"/>
                  </a:lnTo>
                  <a:lnTo>
                    <a:pt x="2406" y="300"/>
                  </a:lnTo>
                  <a:lnTo>
                    <a:pt x="1788" y="0"/>
                  </a:lnTo>
                  <a:lnTo>
                    <a:pt x="168" y="0"/>
                  </a:lnTo>
                  <a:lnTo>
                    <a:pt x="138" y="6"/>
                  </a:lnTo>
                  <a:lnTo>
                    <a:pt x="120" y="12"/>
                  </a:lnTo>
                  <a:lnTo>
                    <a:pt x="90" y="36"/>
                  </a:lnTo>
                  <a:lnTo>
                    <a:pt x="72" y="54"/>
                  </a:lnTo>
                  <a:lnTo>
                    <a:pt x="48" y="90"/>
                  </a:lnTo>
                  <a:lnTo>
                    <a:pt x="24" y="132"/>
                  </a:lnTo>
                  <a:lnTo>
                    <a:pt x="18" y="174"/>
                  </a:lnTo>
                  <a:lnTo>
                    <a:pt x="6" y="216"/>
                  </a:lnTo>
                  <a:lnTo>
                    <a:pt x="0" y="282"/>
                  </a:lnTo>
                  <a:lnTo>
                    <a:pt x="6" y="348"/>
                  </a:lnTo>
                  <a:lnTo>
                    <a:pt x="18" y="420"/>
                  </a:lnTo>
                  <a:lnTo>
                    <a:pt x="30" y="462"/>
                  </a:lnTo>
                  <a:lnTo>
                    <a:pt x="42" y="492"/>
                  </a:lnTo>
                  <a:lnTo>
                    <a:pt x="60" y="528"/>
                  </a:lnTo>
                  <a:lnTo>
                    <a:pt x="84" y="552"/>
                  </a:lnTo>
                  <a:lnTo>
                    <a:pt x="108" y="570"/>
                  </a:lnTo>
                  <a:lnTo>
                    <a:pt x="132" y="588"/>
                  </a:lnTo>
                  <a:lnTo>
                    <a:pt x="150" y="588"/>
                  </a:lnTo>
                  <a:lnTo>
                    <a:pt x="1788" y="588"/>
                  </a:lnTo>
                  <a:lnTo>
                    <a:pt x="2406" y="300"/>
                  </a:lnTo>
                  <a:lnTo>
                    <a:pt x="2148" y="360"/>
                  </a:lnTo>
                  <a:lnTo>
                    <a:pt x="2136" y="342"/>
                  </a:lnTo>
                  <a:lnTo>
                    <a:pt x="2136" y="330"/>
                  </a:lnTo>
                  <a:lnTo>
                    <a:pt x="2406" y="300"/>
                  </a:lnTo>
                  <a:lnTo>
                    <a:pt x="2130" y="318"/>
                  </a:lnTo>
                  <a:lnTo>
                    <a:pt x="2130" y="300"/>
                  </a:lnTo>
                  <a:lnTo>
                    <a:pt x="2100" y="300"/>
                  </a:lnTo>
                  <a:lnTo>
                    <a:pt x="2100" y="324"/>
                  </a:lnTo>
                  <a:lnTo>
                    <a:pt x="2106" y="354"/>
                  </a:lnTo>
                  <a:lnTo>
                    <a:pt x="2118" y="378"/>
                  </a:lnTo>
                  <a:lnTo>
                    <a:pt x="2136" y="390"/>
                  </a:lnTo>
                  <a:lnTo>
                    <a:pt x="2166" y="396"/>
                  </a:lnTo>
                  <a:lnTo>
                    <a:pt x="1788" y="570"/>
                  </a:lnTo>
                  <a:lnTo>
                    <a:pt x="156" y="570"/>
                  </a:lnTo>
                  <a:lnTo>
                    <a:pt x="132" y="570"/>
                  </a:lnTo>
                  <a:lnTo>
                    <a:pt x="102" y="552"/>
                  </a:lnTo>
                  <a:lnTo>
                    <a:pt x="84" y="528"/>
                  </a:lnTo>
                  <a:lnTo>
                    <a:pt x="60" y="504"/>
                  </a:lnTo>
                  <a:lnTo>
                    <a:pt x="48" y="462"/>
                  </a:lnTo>
                  <a:lnTo>
                    <a:pt x="30" y="414"/>
                  </a:lnTo>
                  <a:lnTo>
                    <a:pt x="18" y="348"/>
                  </a:lnTo>
                  <a:lnTo>
                    <a:pt x="18" y="300"/>
                  </a:lnTo>
                  <a:lnTo>
                    <a:pt x="18" y="240"/>
                  </a:lnTo>
                  <a:lnTo>
                    <a:pt x="24" y="186"/>
                  </a:lnTo>
                  <a:lnTo>
                    <a:pt x="42" y="144"/>
                  </a:lnTo>
                  <a:lnTo>
                    <a:pt x="60" y="96"/>
                  </a:lnTo>
                  <a:lnTo>
                    <a:pt x="78" y="60"/>
                  </a:lnTo>
                  <a:lnTo>
                    <a:pt x="102" y="36"/>
                  </a:lnTo>
                  <a:lnTo>
                    <a:pt x="126" y="24"/>
                  </a:lnTo>
                  <a:lnTo>
                    <a:pt x="144" y="18"/>
                  </a:lnTo>
                  <a:lnTo>
                    <a:pt x="178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1" name="Freeform 15"/>
            <p:cNvSpPr>
              <a:spLocks/>
            </p:cNvSpPr>
            <p:nvPr/>
          </p:nvSpPr>
          <p:spPr bwMode="auto">
            <a:xfrm>
              <a:off x="2319" y="1878"/>
              <a:ext cx="162" cy="552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38" y="18"/>
                </a:cxn>
                <a:cxn ang="0">
                  <a:pos x="120" y="30"/>
                </a:cxn>
                <a:cxn ang="0">
                  <a:pos x="102" y="54"/>
                </a:cxn>
                <a:cxn ang="0">
                  <a:pos x="84" y="90"/>
                </a:cxn>
                <a:cxn ang="0">
                  <a:pos x="72" y="102"/>
                </a:cxn>
                <a:cxn ang="0">
                  <a:pos x="66" y="120"/>
                </a:cxn>
                <a:cxn ang="0">
                  <a:pos x="48" y="174"/>
                </a:cxn>
                <a:cxn ang="0">
                  <a:pos x="42" y="240"/>
                </a:cxn>
                <a:cxn ang="0">
                  <a:pos x="42" y="306"/>
                </a:cxn>
                <a:cxn ang="0">
                  <a:pos x="48" y="366"/>
                </a:cxn>
                <a:cxn ang="0">
                  <a:pos x="60" y="414"/>
                </a:cxn>
                <a:cxn ang="0">
                  <a:pos x="72" y="456"/>
                </a:cxn>
                <a:cxn ang="0">
                  <a:pos x="84" y="486"/>
                </a:cxn>
                <a:cxn ang="0">
                  <a:pos x="102" y="510"/>
                </a:cxn>
                <a:cxn ang="0">
                  <a:pos x="120" y="528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14" y="552"/>
                </a:cxn>
                <a:cxn ang="0">
                  <a:pos x="102" y="552"/>
                </a:cxn>
                <a:cxn ang="0">
                  <a:pos x="90" y="540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48" y="492"/>
                </a:cxn>
                <a:cxn ang="0">
                  <a:pos x="24" y="444"/>
                </a:cxn>
                <a:cxn ang="0">
                  <a:pos x="12" y="396"/>
                </a:cxn>
                <a:cxn ang="0">
                  <a:pos x="0" y="324"/>
                </a:cxn>
                <a:cxn ang="0">
                  <a:pos x="0" y="270"/>
                </a:cxn>
                <a:cxn ang="0">
                  <a:pos x="12" y="204"/>
                </a:cxn>
                <a:cxn ang="0">
                  <a:pos x="18" y="156"/>
                </a:cxn>
                <a:cxn ang="0">
                  <a:pos x="30" y="114"/>
                </a:cxn>
                <a:cxn ang="0">
                  <a:pos x="48" y="72"/>
                </a:cxn>
                <a:cxn ang="0">
                  <a:pos x="72" y="42"/>
                </a:cxn>
                <a:cxn ang="0">
                  <a:pos x="96" y="18"/>
                </a:cxn>
                <a:cxn ang="0">
                  <a:pos x="132" y="0"/>
                </a:cxn>
                <a:cxn ang="0">
                  <a:pos x="162" y="0"/>
                </a:cxn>
              </a:cxnLst>
              <a:rect l="0" t="0" r="r" b="b"/>
              <a:pathLst>
                <a:path w="162" h="552">
                  <a:moveTo>
                    <a:pt x="162" y="0"/>
                  </a:moveTo>
                  <a:lnTo>
                    <a:pt x="138" y="18"/>
                  </a:lnTo>
                  <a:lnTo>
                    <a:pt x="120" y="30"/>
                  </a:lnTo>
                  <a:lnTo>
                    <a:pt x="102" y="54"/>
                  </a:lnTo>
                  <a:lnTo>
                    <a:pt x="84" y="90"/>
                  </a:lnTo>
                  <a:lnTo>
                    <a:pt x="72" y="102"/>
                  </a:lnTo>
                  <a:lnTo>
                    <a:pt x="66" y="120"/>
                  </a:lnTo>
                  <a:lnTo>
                    <a:pt x="48" y="174"/>
                  </a:lnTo>
                  <a:lnTo>
                    <a:pt x="42" y="240"/>
                  </a:lnTo>
                  <a:lnTo>
                    <a:pt x="42" y="306"/>
                  </a:lnTo>
                  <a:lnTo>
                    <a:pt x="48" y="366"/>
                  </a:lnTo>
                  <a:lnTo>
                    <a:pt x="60" y="414"/>
                  </a:lnTo>
                  <a:lnTo>
                    <a:pt x="72" y="456"/>
                  </a:lnTo>
                  <a:lnTo>
                    <a:pt x="84" y="486"/>
                  </a:lnTo>
                  <a:lnTo>
                    <a:pt x="102" y="510"/>
                  </a:lnTo>
                  <a:lnTo>
                    <a:pt x="120" y="528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14" y="552"/>
                  </a:lnTo>
                  <a:lnTo>
                    <a:pt x="102" y="552"/>
                  </a:lnTo>
                  <a:lnTo>
                    <a:pt x="90" y="540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48" y="492"/>
                  </a:lnTo>
                  <a:lnTo>
                    <a:pt x="24" y="444"/>
                  </a:lnTo>
                  <a:lnTo>
                    <a:pt x="12" y="396"/>
                  </a:lnTo>
                  <a:lnTo>
                    <a:pt x="0" y="324"/>
                  </a:lnTo>
                  <a:lnTo>
                    <a:pt x="0" y="270"/>
                  </a:lnTo>
                  <a:lnTo>
                    <a:pt x="12" y="204"/>
                  </a:lnTo>
                  <a:lnTo>
                    <a:pt x="18" y="156"/>
                  </a:lnTo>
                  <a:lnTo>
                    <a:pt x="30" y="114"/>
                  </a:lnTo>
                  <a:lnTo>
                    <a:pt x="48" y="72"/>
                  </a:lnTo>
                  <a:lnTo>
                    <a:pt x="72" y="42"/>
                  </a:lnTo>
                  <a:lnTo>
                    <a:pt x="96" y="18"/>
                  </a:lnTo>
                  <a:lnTo>
                    <a:pt x="13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2" name="Freeform 16"/>
            <p:cNvSpPr>
              <a:spLocks/>
            </p:cNvSpPr>
            <p:nvPr/>
          </p:nvSpPr>
          <p:spPr bwMode="auto">
            <a:xfrm>
              <a:off x="2247" y="1878"/>
              <a:ext cx="168" cy="55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26" y="18"/>
                </a:cxn>
                <a:cxn ang="0">
                  <a:pos x="96" y="48"/>
                </a:cxn>
                <a:cxn ang="0">
                  <a:pos x="84" y="72"/>
                </a:cxn>
                <a:cxn ang="0">
                  <a:pos x="66" y="108"/>
                </a:cxn>
                <a:cxn ang="0">
                  <a:pos x="48" y="156"/>
                </a:cxn>
                <a:cxn ang="0">
                  <a:pos x="42" y="216"/>
                </a:cxn>
                <a:cxn ang="0">
                  <a:pos x="36" y="288"/>
                </a:cxn>
                <a:cxn ang="0">
                  <a:pos x="42" y="348"/>
                </a:cxn>
                <a:cxn ang="0">
                  <a:pos x="54" y="408"/>
                </a:cxn>
                <a:cxn ang="0">
                  <a:pos x="66" y="450"/>
                </a:cxn>
                <a:cxn ang="0">
                  <a:pos x="84" y="486"/>
                </a:cxn>
                <a:cxn ang="0">
                  <a:pos x="96" y="510"/>
                </a:cxn>
                <a:cxn ang="0">
                  <a:pos x="114" y="534"/>
                </a:cxn>
                <a:cxn ang="0">
                  <a:pos x="132" y="546"/>
                </a:cxn>
                <a:cxn ang="0">
                  <a:pos x="156" y="552"/>
                </a:cxn>
                <a:cxn ang="0">
                  <a:pos x="108" y="552"/>
                </a:cxn>
                <a:cxn ang="0">
                  <a:pos x="96" y="546"/>
                </a:cxn>
                <a:cxn ang="0">
                  <a:pos x="78" y="534"/>
                </a:cxn>
                <a:cxn ang="0">
                  <a:pos x="54" y="510"/>
                </a:cxn>
                <a:cxn ang="0">
                  <a:pos x="36" y="474"/>
                </a:cxn>
                <a:cxn ang="0">
                  <a:pos x="18" y="432"/>
                </a:cxn>
                <a:cxn ang="0">
                  <a:pos x="6" y="378"/>
                </a:cxn>
                <a:cxn ang="0">
                  <a:pos x="0" y="312"/>
                </a:cxn>
                <a:cxn ang="0">
                  <a:pos x="0" y="240"/>
                </a:cxn>
                <a:cxn ang="0">
                  <a:pos x="6" y="186"/>
                </a:cxn>
                <a:cxn ang="0">
                  <a:pos x="12" y="150"/>
                </a:cxn>
                <a:cxn ang="0">
                  <a:pos x="24" y="114"/>
                </a:cxn>
                <a:cxn ang="0">
                  <a:pos x="42" y="66"/>
                </a:cxn>
                <a:cxn ang="0">
                  <a:pos x="66" y="42"/>
                </a:cxn>
                <a:cxn ang="0">
                  <a:pos x="90" y="18"/>
                </a:cxn>
                <a:cxn ang="0">
                  <a:pos x="108" y="6"/>
                </a:cxn>
                <a:cxn ang="0">
                  <a:pos x="120" y="0"/>
                </a:cxn>
                <a:cxn ang="0">
                  <a:pos x="168" y="0"/>
                </a:cxn>
              </a:cxnLst>
              <a:rect l="0" t="0" r="r" b="b"/>
              <a:pathLst>
                <a:path w="168" h="552">
                  <a:moveTo>
                    <a:pt x="168" y="0"/>
                  </a:moveTo>
                  <a:lnTo>
                    <a:pt x="126" y="18"/>
                  </a:lnTo>
                  <a:lnTo>
                    <a:pt x="96" y="48"/>
                  </a:lnTo>
                  <a:lnTo>
                    <a:pt x="84" y="72"/>
                  </a:lnTo>
                  <a:lnTo>
                    <a:pt x="66" y="108"/>
                  </a:lnTo>
                  <a:lnTo>
                    <a:pt x="48" y="156"/>
                  </a:lnTo>
                  <a:lnTo>
                    <a:pt x="42" y="216"/>
                  </a:lnTo>
                  <a:lnTo>
                    <a:pt x="36" y="288"/>
                  </a:lnTo>
                  <a:lnTo>
                    <a:pt x="42" y="348"/>
                  </a:lnTo>
                  <a:lnTo>
                    <a:pt x="54" y="408"/>
                  </a:lnTo>
                  <a:lnTo>
                    <a:pt x="66" y="450"/>
                  </a:lnTo>
                  <a:lnTo>
                    <a:pt x="84" y="486"/>
                  </a:lnTo>
                  <a:lnTo>
                    <a:pt x="96" y="510"/>
                  </a:lnTo>
                  <a:lnTo>
                    <a:pt x="114" y="534"/>
                  </a:lnTo>
                  <a:lnTo>
                    <a:pt x="132" y="546"/>
                  </a:lnTo>
                  <a:lnTo>
                    <a:pt x="156" y="552"/>
                  </a:lnTo>
                  <a:lnTo>
                    <a:pt x="108" y="552"/>
                  </a:lnTo>
                  <a:lnTo>
                    <a:pt x="96" y="546"/>
                  </a:lnTo>
                  <a:lnTo>
                    <a:pt x="78" y="534"/>
                  </a:lnTo>
                  <a:lnTo>
                    <a:pt x="54" y="510"/>
                  </a:lnTo>
                  <a:lnTo>
                    <a:pt x="36" y="474"/>
                  </a:lnTo>
                  <a:lnTo>
                    <a:pt x="18" y="432"/>
                  </a:lnTo>
                  <a:lnTo>
                    <a:pt x="6" y="378"/>
                  </a:lnTo>
                  <a:lnTo>
                    <a:pt x="0" y="312"/>
                  </a:lnTo>
                  <a:lnTo>
                    <a:pt x="0" y="240"/>
                  </a:lnTo>
                  <a:lnTo>
                    <a:pt x="6" y="186"/>
                  </a:lnTo>
                  <a:lnTo>
                    <a:pt x="12" y="150"/>
                  </a:lnTo>
                  <a:lnTo>
                    <a:pt x="24" y="114"/>
                  </a:lnTo>
                  <a:lnTo>
                    <a:pt x="42" y="66"/>
                  </a:lnTo>
                  <a:lnTo>
                    <a:pt x="66" y="42"/>
                  </a:lnTo>
                  <a:lnTo>
                    <a:pt x="90" y="18"/>
                  </a:lnTo>
                  <a:lnTo>
                    <a:pt x="108" y="6"/>
                  </a:lnTo>
                  <a:lnTo>
                    <a:pt x="12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3" name="Freeform 17"/>
            <p:cNvSpPr>
              <a:spLocks/>
            </p:cNvSpPr>
            <p:nvPr/>
          </p:nvSpPr>
          <p:spPr bwMode="auto">
            <a:xfrm>
              <a:off x="3213" y="1878"/>
              <a:ext cx="624" cy="552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48" y="438"/>
                </a:cxn>
                <a:cxn ang="0">
                  <a:pos x="84" y="426"/>
                </a:cxn>
                <a:cxn ang="0">
                  <a:pos x="120" y="408"/>
                </a:cxn>
                <a:cxn ang="0">
                  <a:pos x="156" y="384"/>
                </a:cxn>
                <a:cxn ang="0">
                  <a:pos x="180" y="354"/>
                </a:cxn>
                <a:cxn ang="0">
                  <a:pos x="198" y="324"/>
                </a:cxn>
                <a:cxn ang="0">
                  <a:pos x="204" y="294"/>
                </a:cxn>
                <a:cxn ang="0">
                  <a:pos x="204" y="276"/>
                </a:cxn>
                <a:cxn ang="0">
                  <a:pos x="204" y="258"/>
                </a:cxn>
                <a:cxn ang="0">
                  <a:pos x="192" y="228"/>
                </a:cxn>
                <a:cxn ang="0">
                  <a:pos x="174" y="198"/>
                </a:cxn>
                <a:cxn ang="0">
                  <a:pos x="138" y="162"/>
                </a:cxn>
                <a:cxn ang="0">
                  <a:pos x="102" y="144"/>
                </a:cxn>
                <a:cxn ang="0">
                  <a:pos x="48" y="114"/>
                </a:cxn>
                <a:cxn ang="0">
                  <a:pos x="12" y="102"/>
                </a:cxn>
                <a:cxn ang="0">
                  <a:pos x="36" y="102"/>
                </a:cxn>
                <a:cxn ang="0">
                  <a:pos x="108" y="90"/>
                </a:cxn>
                <a:cxn ang="0">
                  <a:pos x="156" y="78"/>
                </a:cxn>
                <a:cxn ang="0">
                  <a:pos x="210" y="54"/>
                </a:cxn>
                <a:cxn ang="0">
                  <a:pos x="240" y="36"/>
                </a:cxn>
                <a:cxn ang="0">
                  <a:pos x="252" y="18"/>
                </a:cxn>
                <a:cxn ang="0">
                  <a:pos x="246" y="0"/>
                </a:cxn>
                <a:cxn ang="0">
                  <a:pos x="618" y="174"/>
                </a:cxn>
                <a:cxn ang="0">
                  <a:pos x="624" y="180"/>
                </a:cxn>
                <a:cxn ang="0">
                  <a:pos x="612" y="180"/>
                </a:cxn>
                <a:cxn ang="0">
                  <a:pos x="588" y="192"/>
                </a:cxn>
                <a:cxn ang="0">
                  <a:pos x="576" y="204"/>
                </a:cxn>
                <a:cxn ang="0">
                  <a:pos x="564" y="228"/>
                </a:cxn>
                <a:cxn ang="0">
                  <a:pos x="558" y="282"/>
                </a:cxn>
                <a:cxn ang="0">
                  <a:pos x="558" y="306"/>
                </a:cxn>
                <a:cxn ang="0">
                  <a:pos x="564" y="336"/>
                </a:cxn>
                <a:cxn ang="0">
                  <a:pos x="576" y="360"/>
                </a:cxn>
                <a:cxn ang="0">
                  <a:pos x="594" y="372"/>
                </a:cxn>
                <a:cxn ang="0">
                  <a:pos x="624" y="378"/>
                </a:cxn>
                <a:cxn ang="0">
                  <a:pos x="246" y="552"/>
                </a:cxn>
                <a:cxn ang="0">
                  <a:pos x="246" y="540"/>
                </a:cxn>
                <a:cxn ang="0">
                  <a:pos x="228" y="522"/>
                </a:cxn>
                <a:cxn ang="0">
                  <a:pos x="204" y="504"/>
                </a:cxn>
                <a:cxn ang="0">
                  <a:pos x="174" y="492"/>
                </a:cxn>
                <a:cxn ang="0">
                  <a:pos x="108" y="474"/>
                </a:cxn>
                <a:cxn ang="0">
                  <a:pos x="36" y="462"/>
                </a:cxn>
                <a:cxn ang="0">
                  <a:pos x="6" y="456"/>
                </a:cxn>
                <a:cxn ang="0">
                  <a:pos x="0" y="456"/>
                </a:cxn>
              </a:cxnLst>
              <a:rect l="0" t="0" r="r" b="b"/>
              <a:pathLst>
                <a:path w="624" h="552">
                  <a:moveTo>
                    <a:pt x="0" y="456"/>
                  </a:moveTo>
                  <a:lnTo>
                    <a:pt x="48" y="438"/>
                  </a:lnTo>
                  <a:lnTo>
                    <a:pt x="84" y="426"/>
                  </a:lnTo>
                  <a:lnTo>
                    <a:pt x="120" y="408"/>
                  </a:lnTo>
                  <a:lnTo>
                    <a:pt x="156" y="384"/>
                  </a:lnTo>
                  <a:lnTo>
                    <a:pt x="180" y="354"/>
                  </a:lnTo>
                  <a:lnTo>
                    <a:pt x="198" y="32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204" y="258"/>
                  </a:lnTo>
                  <a:lnTo>
                    <a:pt x="192" y="228"/>
                  </a:lnTo>
                  <a:lnTo>
                    <a:pt x="174" y="198"/>
                  </a:lnTo>
                  <a:lnTo>
                    <a:pt x="138" y="162"/>
                  </a:lnTo>
                  <a:lnTo>
                    <a:pt x="102" y="144"/>
                  </a:lnTo>
                  <a:lnTo>
                    <a:pt x="48" y="114"/>
                  </a:lnTo>
                  <a:lnTo>
                    <a:pt x="12" y="102"/>
                  </a:lnTo>
                  <a:lnTo>
                    <a:pt x="36" y="102"/>
                  </a:lnTo>
                  <a:lnTo>
                    <a:pt x="108" y="90"/>
                  </a:lnTo>
                  <a:lnTo>
                    <a:pt x="156" y="78"/>
                  </a:lnTo>
                  <a:lnTo>
                    <a:pt x="210" y="54"/>
                  </a:lnTo>
                  <a:lnTo>
                    <a:pt x="240" y="36"/>
                  </a:lnTo>
                  <a:lnTo>
                    <a:pt x="252" y="18"/>
                  </a:lnTo>
                  <a:lnTo>
                    <a:pt x="246" y="0"/>
                  </a:lnTo>
                  <a:lnTo>
                    <a:pt x="618" y="174"/>
                  </a:lnTo>
                  <a:lnTo>
                    <a:pt x="624" y="180"/>
                  </a:lnTo>
                  <a:lnTo>
                    <a:pt x="612" y="180"/>
                  </a:lnTo>
                  <a:lnTo>
                    <a:pt x="588" y="192"/>
                  </a:lnTo>
                  <a:lnTo>
                    <a:pt x="576" y="204"/>
                  </a:lnTo>
                  <a:lnTo>
                    <a:pt x="564" y="228"/>
                  </a:lnTo>
                  <a:lnTo>
                    <a:pt x="558" y="282"/>
                  </a:lnTo>
                  <a:lnTo>
                    <a:pt x="558" y="306"/>
                  </a:lnTo>
                  <a:lnTo>
                    <a:pt x="564" y="336"/>
                  </a:lnTo>
                  <a:lnTo>
                    <a:pt x="576" y="360"/>
                  </a:lnTo>
                  <a:lnTo>
                    <a:pt x="594" y="372"/>
                  </a:lnTo>
                  <a:lnTo>
                    <a:pt x="624" y="378"/>
                  </a:lnTo>
                  <a:lnTo>
                    <a:pt x="246" y="552"/>
                  </a:lnTo>
                  <a:lnTo>
                    <a:pt x="246" y="540"/>
                  </a:lnTo>
                  <a:lnTo>
                    <a:pt x="228" y="522"/>
                  </a:lnTo>
                  <a:lnTo>
                    <a:pt x="204" y="504"/>
                  </a:lnTo>
                  <a:lnTo>
                    <a:pt x="174" y="492"/>
                  </a:lnTo>
                  <a:lnTo>
                    <a:pt x="108" y="474"/>
                  </a:lnTo>
                  <a:lnTo>
                    <a:pt x="36" y="462"/>
                  </a:lnTo>
                  <a:lnTo>
                    <a:pt x="6" y="456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4" name="Freeform 18"/>
            <p:cNvSpPr>
              <a:spLocks/>
            </p:cNvSpPr>
            <p:nvPr/>
          </p:nvSpPr>
          <p:spPr bwMode="auto">
            <a:xfrm>
              <a:off x="2391" y="1878"/>
              <a:ext cx="1074" cy="102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1068" y="0"/>
                </a:cxn>
                <a:cxn ang="0">
                  <a:pos x="1074" y="18"/>
                </a:cxn>
                <a:cxn ang="0">
                  <a:pos x="1062" y="36"/>
                </a:cxn>
                <a:cxn ang="0">
                  <a:pos x="1032" y="54"/>
                </a:cxn>
                <a:cxn ang="0">
                  <a:pos x="978" y="78"/>
                </a:cxn>
                <a:cxn ang="0">
                  <a:pos x="930" y="90"/>
                </a:cxn>
                <a:cxn ang="0">
                  <a:pos x="858" y="102"/>
                </a:cxn>
                <a:cxn ang="0">
                  <a:pos x="834" y="102"/>
                </a:cxn>
                <a:cxn ang="0">
                  <a:pos x="0" y="102"/>
                </a:cxn>
                <a:cxn ang="0">
                  <a:pos x="12" y="90"/>
                </a:cxn>
                <a:cxn ang="0">
                  <a:pos x="30" y="54"/>
                </a:cxn>
                <a:cxn ang="0">
                  <a:pos x="48" y="30"/>
                </a:cxn>
                <a:cxn ang="0">
                  <a:pos x="66" y="18"/>
                </a:cxn>
                <a:cxn ang="0">
                  <a:pos x="90" y="0"/>
                </a:cxn>
                <a:cxn ang="0">
                  <a:pos x="444" y="0"/>
                </a:cxn>
              </a:cxnLst>
              <a:rect l="0" t="0" r="r" b="b"/>
              <a:pathLst>
                <a:path w="1074" h="102">
                  <a:moveTo>
                    <a:pt x="444" y="0"/>
                  </a:moveTo>
                  <a:lnTo>
                    <a:pt x="1068" y="0"/>
                  </a:lnTo>
                  <a:lnTo>
                    <a:pt x="1074" y="18"/>
                  </a:lnTo>
                  <a:lnTo>
                    <a:pt x="1062" y="36"/>
                  </a:lnTo>
                  <a:lnTo>
                    <a:pt x="1032" y="54"/>
                  </a:lnTo>
                  <a:lnTo>
                    <a:pt x="978" y="78"/>
                  </a:lnTo>
                  <a:lnTo>
                    <a:pt x="930" y="90"/>
                  </a:lnTo>
                  <a:lnTo>
                    <a:pt x="858" y="102"/>
                  </a:lnTo>
                  <a:lnTo>
                    <a:pt x="834" y="102"/>
                  </a:lnTo>
                  <a:lnTo>
                    <a:pt x="0" y="102"/>
                  </a:lnTo>
                  <a:lnTo>
                    <a:pt x="12" y="90"/>
                  </a:lnTo>
                  <a:lnTo>
                    <a:pt x="30" y="54"/>
                  </a:lnTo>
                  <a:lnTo>
                    <a:pt x="48" y="30"/>
                  </a:lnTo>
                  <a:lnTo>
                    <a:pt x="66" y="18"/>
                  </a:lnTo>
                  <a:lnTo>
                    <a:pt x="9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5" name="Freeform 19"/>
            <p:cNvSpPr>
              <a:spLocks/>
            </p:cNvSpPr>
            <p:nvPr/>
          </p:nvSpPr>
          <p:spPr bwMode="auto">
            <a:xfrm>
              <a:off x="2361" y="1980"/>
              <a:ext cx="1056" cy="360"/>
            </a:xfrm>
            <a:custGeom>
              <a:avLst/>
              <a:gdLst/>
              <a:ahLst/>
              <a:cxnLst>
                <a:cxn ang="0">
                  <a:pos x="900" y="336"/>
                </a:cxn>
                <a:cxn ang="0">
                  <a:pos x="936" y="324"/>
                </a:cxn>
                <a:cxn ang="0">
                  <a:pos x="972" y="306"/>
                </a:cxn>
                <a:cxn ang="0">
                  <a:pos x="1008" y="282"/>
                </a:cxn>
                <a:cxn ang="0">
                  <a:pos x="1032" y="252"/>
                </a:cxn>
                <a:cxn ang="0">
                  <a:pos x="1050" y="222"/>
                </a:cxn>
                <a:cxn ang="0">
                  <a:pos x="1056" y="192"/>
                </a:cxn>
                <a:cxn ang="0">
                  <a:pos x="1056" y="174"/>
                </a:cxn>
                <a:cxn ang="0">
                  <a:pos x="1056" y="156"/>
                </a:cxn>
                <a:cxn ang="0">
                  <a:pos x="1044" y="126"/>
                </a:cxn>
                <a:cxn ang="0">
                  <a:pos x="1026" y="96"/>
                </a:cxn>
                <a:cxn ang="0">
                  <a:pos x="990" y="60"/>
                </a:cxn>
                <a:cxn ang="0">
                  <a:pos x="954" y="42"/>
                </a:cxn>
                <a:cxn ang="0">
                  <a:pos x="900" y="12"/>
                </a:cxn>
                <a:cxn ang="0">
                  <a:pos x="864" y="0"/>
                </a:cxn>
                <a:cxn ang="0">
                  <a:pos x="30" y="0"/>
                </a:cxn>
                <a:cxn ang="0">
                  <a:pos x="24" y="18"/>
                </a:cxn>
                <a:cxn ang="0">
                  <a:pos x="6" y="72"/>
                </a:cxn>
                <a:cxn ang="0">
                  <a:pos x="0" y="138"/>
                </a:cxn>
                <a:cxn ang="0">
                  <a:pos x="0" y="204"/>
                </a:cxn>
                <a:cxn ang="0">
                  <a:pos x="6" y="264"/>
                </a:cxn>
                <a:cxn ang="0">
                  <a:pos x="18" y="312"/>
                </a:cxn>
                <a:cxn ang="0">
                  <a:pos x="30" y="354"/>
                </a:cxn>
                <a:cxn ang="0">
                  <a:pos x="696" y="360"/>
                </a:cxn>
                <a:cxn ang="0">
                  <a:pos x="852" y="354"/>
                </a:cxn>
                <a:cxn ang="0">
                  <a:pos x="900" y="336"/>
                </a:cxn>
              </a:cxnLst>
              <a:rect l="0" t="0" r="r" b="b"/>
              <a:pathLst>
                <a:path w="1056" h="360">
                  <a:moveTo>
                    <a:pt x="900" y="336"/>
                  </a:moveTo>
                  <a:lnTo>
                    <a:pt x="936" y="324"/>
                  </a:lnTo>
                  <a:lnTo>
                    <a:pt x="972" y="306"/>
                  </a:lnTo>
                  <a:lnTo>
                    <a:pt x="1008" y="282"/>
                  </a:lnTo>
                  <a:lnTo>
                    <a:pt x="1032" y="252"/>
                  </a:lnTo>
                  <a:lnTo>
                    <a:pt x="1050" y="222"/>
                  </a:lnTo>
                  <a:lnTo>
                    <a:pt x="1056" y="192"/>
                  </a:lnTo>
                  <a:lnTo>
                    <a:pt x="1056" y="174"/>
                  </a:lnTo>
                  <a:lnTo>
                    <a:pt x="1056" y="156"/>
                  </a:lnTo>
                  <a:lnTo>
                    <a:pt x="1044" y="126"/>
                  </a:lnTo>
                  <a:lnTo>
                    <a:pt x="1026" y="96"/>
                  </a:lnTo>
                  <a:lnTo>
                    <a:pt x="990" y="60"/>
                  </a:lnTo>
                  <a:lnTo>
                    <a:pt x="954" y="42"/>
                  </a:lnTo>
                  <a:lnTo>
                    <a:pt x="900" y="12"/>
                  </a:lnTo>
                  <a:lnTo>
                    <a:pt x="864" y="0"/>
                  </a:lnTo>
                  <a:lnTo>
                    <a:pt x="30" y="0"/>
                  </a:lnTo>
                  <a:lnTo>
                    <a:pt x="24" y="18"/>
                  </a:lnTo>
                  <a:lnTo>
                    <a:pt x="6" y="72"/>
                  </a:lnTo>
                  <a:lnTo>
                    <a:pt x="0" y="138"/>
                  </a:lnTo>
                  <a:lnTo>
                    <a:pt x="0" y="204"/>
                  </a:lnTo>
                  <a:lnTo>
                    <a:pt x="6" y="264"/>
                  </a:lnTo>
                  <a:lnTo>
                    <a:pt x="18" y="312"/>
                  </a:lnTo>
                  <a:lnTo>
                    <a:pt x="30" y="354"/>
                  </a:lnTo>
                  <a:lnTo>
                    <a:pt x="696" y="360"/>
                  </a:lnTo>
                  <a:lnTo>
                    <a:pt x="852" y="354"/>
                  </a:lnTo>
                  <a:lnTo>
                    <a:pt x="900" y="3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6" name="Freeform 20"/>
            <p:cNvSpPr>
              <a:spLocks/>
            </p:cNvSpPr>
            <p:nvPr/>
          </p:nvSpPr>
          <p:spPr bwMode="auto">
            <a:xfrm>
              <a:off x="2391" y="2334"/>
              <a:ext cx="1068" cy="96"/>
            </a:xfrm>
            <a:custGeom>
              <a:avLst/>
              <a:gdLst/>
              <a:ahLst/>
              <a:cxnLst>
                <a:cxn ang="0">
                  <a:pos x="1068" y="96"/>
                </a:cxn>
                <a:cxn ang="0">
                  <a:pos x="1068" y="84"/>
                </a:cxn>
                <a:cxn ang="0">
                  <a:pos x="1050" y="66"/>
                </a:cxn>
                <a:cxn ang="0">
                  <a:pos x="1026" y="48"/>
                </a:cxn>
                <a:cxn ang="0">
                  <a:pos x="996" y="36"/>
                </a:cxn>
                <a:cxn ang="0">
                  <a:pos x="930" y="18"/>
                </a:cxn>
                <a:cxn ang="0">
                  <a:pos x="858" y="6"/>
                </a:cxn>
                <a:cxn ang="0">
                  <a:pos x="828" y="0"/>
                </a:cxn>
                <a:cxn ang="0">
                  <a:pos x="0" y="0"/>
                </a:cxn>
                <a:cxn ang="0">
                  <a:pos x="12" y="30"/>
                </a:cxn>
                <a:cxn ang="0">
                  <a:pos x="30" y="54"/>
                </a:cxn>
                <a:cxn ang="0">
                  <a:pos x="48" y="72"/>
                </a:cxn>
                <a:cxn ang="0">
                  <a:pos x="66" y="90"/>
                </a:cxn>
                <a:cxn ang="0">
                  <a:pos x="84" y="96"/>
                </a:cxn>
                <a:cxn ang="0">
                  <a:pos x="1068" y="96"/>
                </a:cxn>
              </a:cxnLst>
              <a:rect l="0" t="0" r="r" b="b"/>
              <a:pathLst>
                <a:path w="1068" h="96">
                  <a:moveTo>
                    <a:pt x="1068" y="96"/>
                  </a:moveTo>
                  <a:lnTo>
                    <a:pt x="1068" y="84"/>
                  </a:lnTo>
                  <a:lnTo>
                    <a:pt x="1050" y="66"/>
                  </a:lnTo>
                  <a:lnTo>
                    <a:pt x="1026" y="48"/>
                  </a:lnTo>
                  <a:lnTo>
                    <a:pt x="996" y="36"/>
                  </a:lnTo>
                  <a:lnTo>
                    <a:pt x="930" y="18"/>
                  </a:lnTo>
                  <a:lnTo>
                    <a:pt x="858" y="6"/>
                  </a:lnTo>
                  <a:lnTo>
                    <a:pt x="828" y="0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30" y="54"/>
                  </a:lnTo>
                  <a:lnTo>
                    <a:pt x="48" y="72"/>
                  </a:lnTo>
                  <a:lnTo>
                    <a:pt x="66" y="90"/>
                  </a:lnTo>
                  <a:lnTo>
                    <a:pt x="8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7" name="Freeform 21"/>
            <p:cNvSpPr>
              <a:spLocks/>
            </p:cNvSpPr>
            <p:nvPr/>
          </p:nvSpPr>
          <p:spPr bwMode="auto">
            <a:xfrm>
              <a:off x="2283" y="1878"/>
              <a:ext cx="168" cy="55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90" y="18"/>
                </a:cxn>
                <a:cxn ang="0">
                  <a:pos x="60" y="48"/>
                </a:cxn>
                <a:cxn ang="0">
                  <a:pos x="48" y="72"/>
                </a:cxn>
                <a:cxn ang="0">
                  <a:pos x="30" y="108"/>
                </a:cxn>
                <a:cxn ang="0">
                  <a:pos x="12" y="156"/>
                </a:cxn>
                <a:cxn ang="0">
                  <a:pos x="6" y="216"/>
                </a:cxn>
                <a:cxn ang="0">
                  <a:pos x="0" y="288"/>
                </a:cxn>
                <a:cxn ang="0">
                  <a:pos x="6" y="348"/>
                </a:cxn>
                <a:cxn ang="0">
                  <a:pos x="18" y="408"/>
                </a:cxn>
                <a:cxn ang="0">
                  <a:pos x="30" y="450"/>
                </a:cxn>
                <a:cxn ang="0">
                  <a:pos x="48" y="486"/>
                </a:cxn>
                <a:cxn ang="0">
                  <a:pos x="60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20" y="552"/>
                </a:cxn>
                <a:cxn ang="0">
                  <a:pos x="156" y="552"/>
                </a:cxn>
                <a:cxn ang="0">
                  <a:pos x="138" y="552"/>
                </a:cxn>
                <a:cxn ang="0">
                  <a:pos x="126" y="540"/>
                </a:cxn>
                <a:cxn ang="0">
                  <a:pos x="120" y="534"/>
                </a:cxn>
                <a:cxn ang="0">
                  <a:pos x="96" y="510"/>
                </a:cxn>
                <a:cxn ang="0">
                  <a:pos x="84" y="492"/>
                </a:cxn>
                <a:cxn ang="0">
                  <a:pos x="60" y="444"/>
                </a:cxn>
                <a:cxn ang="0">
                  <a:pos x="48" y="396"/>
                </a:cxn>
                <a:cxn ang="0">
                  <a:pos x="36" y="324"/>
                </a:cxn>
                <a:cxn ang="0">
                  <a:pos x="36" y="270"/>
                </a:cxn>
                <a:cxn ang="0">
                  <a:pos x="48" y="204"/>
                </a:cxn>
                <a:cxn ang="0">
                  <a:pos x="54" y="156"/>
                </a:cxn>
                <a:cxn ang="0">
                  <a:pos x="66" y="114"/>
                </a:cxn>
                <a:cxn ang="0">
                  <a:pos x="84" y="72"/>
                </a:cxn>
                <a:cxn ang="0">
                  <a:pos x="108" y="42"/>
                </a:cxn>
                <a:cxn ang="0">
                  <a:pos x="132" y="18"/>
                </a:cxn>
                <a:cxn ang="0">
                  <a:pos x="168" y="0"/>
                </a:cxn>
                <a:cxn ang="0">
                  <a:pos x="126" y="0"/>
                </a:cxn>
              </a:cxnLst>
              <a:rect l="0" t="0" r="r" b="b"/>
              <a:pathLst>
                <a:path w="168" h="552">
                  <a:moveTo>
                    <a:pt x="126" y="0"/>
                  </a:moveTo>
                  <a:lnTo>
                    <a:pt x="90" y="18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30" y="108"/>
                  </a:lnTo>
                  <a:lnTo>
                    <a:pt x="12" y="156"/>
                  </a:lnTo>
                  <a:lnTo>
                    <a:pt x="6" y="216"/>
                  </a:lnTo>
                  <a:lnTo>
                    <a:pt x="0" y="288"/>
                  </a:lnTo>
                  <a:lnTo>
                    <a:pt x="6" y="348"/>
                  </a:lnTo>
                  <a:lnTo>
                    <a:pt x="18" y="408"/>
                  </a:lnTo>
                  <a:lnTo>
                    <a:pt x="30" y="450"/>
                  </a:lnTo>
                  <a:lnTo>
                    <a:pt x="48" y="486"/>
                  </a:lnTo>
                  <a:lnTo>
                    <a:pt x="60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20" y="552"/>
                  </a:lnTo>
                  <a:lnTo>
                    <a:pt x="156" y="552"/>
                  </a:lnTo>
                  <a:lnTo>
                    <a:pt x="138" y="552"/>
                  </a:lnTo>
                  <a:lnTo>
                    <a:pt x="126" y="540"/>
                  </a:lnTo>
                  <a:lnTo>
                    <a:pt x="120" y="534"/>
                  </a:lnTo>
                  <a:lnTo>
                    <a:pt x="96" y="510"/>
                  </a:lnTo>
                  <a:lnTo>
                    <a:pt x="84" y="492"/>
                  </a:lnTo>
                  <a:lnTo>
                    <a:pt x="60" y="444"/>
                  </a:lnTo>
                  <a:lnTo>
                    <a:pt x="48" y="396"/>
                  </a:lnTo>
                  <a:lnTo>
                    <a:pt x="36" y="324"/>
                  </a:lnTo>
                  <a:lnTo>
                    <a:pt x="36" y="270"/>
                  </a:lnTo>
                  <a:lnTo>
                    <a:pt x="48" y="204"/>
                  </a:lnTo>
                  <a:lnTo>
                    <a:pt x="54" y="156"/>
                  </a:lnTo>
                  <a:lnTo>
                    <a:pt x="66" y="114"/>
                  </a:lnTo>
                  <a:lnTo>
                    <a:pt x="84" y="72"/>
                  </a:lnTo>
                  <a:lnTo>
                    <a:pt x="108" y="42"/>
                  </a:lnTo>
                  <a:lnTo>
                    <a:pt x="132" y="18"/>
                  </a:lnTo>
                  <a:lnTo>
                    <a:pt x="168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8" name="Freeform 22"/>
            <p:cNvSpPr>
              <a:spLocks/>
            </p:cNvSpPr>
            <p:nvPr/>
          </p:nvSpPr>
          <p:spPr bwMode="auto">
            <a:xfrm>
              <a:off x="2163" y="1878"/>
              <a:ext cx="204" cy="552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4" y="18"/>
                </a:cxn>
                <a:cxn ang="0">
                  <a:pos x="72" y="36"/>
                </a:cxn>
                <a:cxn ang="0">
                  <a:pos x="42" y="66"/>
                </a:cxn>
                <a:cxn ang="0">
                  <a:pos x="24" y="108"/>
                </a:cxn>
                <a:cxn ang="0">
                  <a:pos x="6" y="168"/>
                </a:cxn>
                <a:cxn ang="0">
                  <a:pos x="0" y="234"/>
                </a:cxn>
                <a:cxn ang="0">
                  <a:pos x="0" y="300"/>
                </a:cxn>
                <a:cxn ang="0">
                  <a:pos x="0" y="360"/>
                </a:cxn>
                <a:cxn ang="0">
                  <a:pos x="12" y="408"/>
                </a:cxn>
                <a:cxn ang="0">
                  <a:pos x="24" y="456"/>
                </a:cxn>
                <a:cxn ang="0">
                  <a:pos x="42" y="492"/>
                </a:cxn>
                <a:cxn ang="0">
                  <a:pos x="60" y="516"/>
                </a:cxn>
                <a:cxn ang="0">
                  <a:pos x="84" y="540"/>
                </a:cxn>
                <a:cxn ang="0">
                  <a:pos x="108" y="552"/>
                </a:cxn>
                <a:cxn ang="0">
                  <a:pos x="198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0" y="474"/>
                </a:cxn>
                <a:cxn ang="0">
                  <a:pos x="102" y="432"/>
                </a:cxn>
                <a:cxn ang="0">
                  <a:pos x="90" y="378"/>
                </a:cxn>
                <a:cxn ang="0">
                  <a:pos x="84" y="312"/>
                </a:cxn>
                <a:cxn ang="0">
                  <a:pos x="84" y="240"/>
                </a:cxn>
                <a:cxn ang="0">
                  <a:pos x="90" y="186"/>
                </a:cxn>
                <a:cxn ang="0">
                  <a:pos x="96" y="150"/>
                </a:cxn>
                <a:cxn ang="0">
                  <a:pos x="108" y="114"/>
                </a:cxn>
                <a:cxn ang="0">
                  <a:pos x="126" y="66"/>
                </a:cxn>
                <a:cxn ang="0">
                  <a:pos x="150" y="42"/>
                </a:cxn>
                <a:cxn ang="0">
                  <a:pos x="174" y="18"/>
                </a:cxn>
                <a:cxn ang="0">
                  <a:pos x="204" y="0"/>
                </a:cxn>
                <a:cxn ang="0">
                  <a:pos x="108" y="0"/>
                </a:cxn>
              </a:cxnLst>
              <a:rect l="0" t="0" r="r" b="b"/>
              <a:pathLst>
                <a:path w="204" h="552">
                  <a:moveTo>
                    <a:pt x="108" y="0"/>
                  </a:moveTo>
                  <a:lnTo>
                    <a:pt x="84" y="18"/>
                  </a:lnTo>
                  <a:lnTo>
                    <a:pt x="72" y="36"/>
                  </a:lnTo>
                  <a:lnTo>
                    <a:pt x="42" y="66"/>
                  </a:lnTo>
                  <a:lnTo>
                    <a:pt x="24" y="108"/>
                  </a:lnTo>
                  <a:lnTo>
                    <a:pt x="6" y="168"/>
                  </a:lnTo>
                  <a:lnTo>
                    <a:pt x="0" y="234"/>
                  </a:lnTo>
                  <a:lnTo>
                    <a:pt x="0" y="300"/>
                  </a:lnTo>
                  <a:lnTo>
                    <a:pt x="0" y="360"/>
                  </a:lnTo>
                  <a:lnTo>
                    <a:pt x="12" y="408"/>
                  </a:lnTo>
                  <a:lnTo>
                    <a:pt x="24" y="456"/>
                  </a:lnTo>
                  <a:lnTo>
                    <a:pt x="42" y="492"/>
                  </a:lnTo>
                  <a:lnTo>
                    <a:pt x="60" y="516"/>
                  </a:lnTo>
                  <a:lnTo>
                    <a:pt x="84" y="540"/>
                  </a:lnTo>
                  <a:lnTo>
                    <a:pt x="108" y="552"/>
                  </a:lnTo>
                  <a:lnTo>
                    <a:pt x="198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0" y="474"/>
                  </a:lnTo>
                  <a:lnTo>
                    <a:pt x="102" y="432"/>
                  </a:lnTo>
                  <a:lnTo>
                    <a:pt x="90" y="378"/>
                  </a:lnTo>
                  <a:lnTo>
                    <a:pt x="84" y="312"/>
                  </a:lnTo>
                  <a:lnTo>
                    <a:pt x="84" y="240"/>
                  </a:lnTo>
                  <a:lnTo>
                    <a:pt x="90" y="186"/>
                  </a:lnTo>
                  <a:lnTo>
                    <a:pt x="96" y="150"/>
                  </a:lnTo>
                  <a:lnTo>
                    <a:pt x="108" y="114"/>
                  </a:lnTo>
                  <a:lnTo>
                    <a:pt x="126" y="66"/>
                  </a:lnTo>
                  <a:lnTo>
                    <a:pt x="150" y="42"/>
                  </a:lnTo>
                  <a:lnTo>
                    <a:pt x="174" y="18"/>
                  </a:lnTo>
                  <a:lnTo>
                    <a:pt x="204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9" name="Freeform 23"/>
            <p:cNvSpPr>
              <a:spLocks/>
            </p:cNvSpPr>
            <p:nvPr/>
          </p:nvSpPr>
          <p:spPr bwMode="auto">
            <a:xfrm>
              <a:off x="2079" y="1878"/>
              <a:ext cx="156" cy="552"/>
            </a:xfrm>
            <a:custGeom>
              <a:avLst/>
              <a:gdLst/>
              <a:ahLst/>
              <a:cxnLst>
                <a:cxn ang="0">
                  <a:pos x="120" y="552"/>
                </a:cxn>
                <a:cxn ang="0">
                  <a:pos x="108" y="546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36" y="468"/>
                </a:cxn>
                <a:cxn ang="0">
                  <a:pos x="24" y="420"/>
                </a:cxn>
                <a:cxn ang="0">
                  <a:pos x="12" y="372"/>
                </a:cxn>
                <a:cxn ang="0">
                  <a:pos x="6" y="318"/>
                </a:cxn>
                <a:cxn ang="0">
                  <a:pos x="0" y="258"/>
                </a:cxn>
                <a:cxn ang="0">
                  <a:pos x="12" y="186"/>
                </a:cxn>
                <a:cxn ang="0">
                  <a:pos x="24" y="132"/>
                </a:cxn>
                <a:cxn ang="0">
                  <a:pos x="42" y="84"/>
                </a:cxn>
                <a:cxn ang="0">
                  <a:pos x="60" y="54"/>
                </a:cxn>
                <a:cxn ang="0">
                  <a:pos x="84" y="24"/>
                </a:cxn>
                <a:cxn ang="0">
                  <a:pos x="114" y="0"/>
                </a:cxn>
                <a:cxn ang="0">
                  <a:pos x="156" y="0"/>
                </a:cxn>
                <a:cxn ang="0">
                  <a:pos x="120" y="24"/>
                </a:cxn>
                <a:cxn ang="0">
                  <a:pos x="102" y="54"/>
                </a:cxn>
                <a:cxn ang="0">
                  <a:pos x="84" y="78"/>
                </a:cxn>
                <a:cxn ang="0">
                  <a:pos x="72" y="108"/>
                </a:cxn>
                <a:cxn ang="0">
                  <a:pos x="54" y="162"/>
                </a:cxn>
                <a:cxn ang="0">
                  <a:pos x="48" y="216"/>
                </a:cxn>
                <a:cxn ang="0">
                  <a:pos x="42" y="270"/>
                </a:cxn>
                <a:cxn ang="0">
                  <a:pos x="48" y="330"/>
                </a:cxn>
                <a:cxn ang="0">
                  <a:pos x="48" y="378"/>
                </a:cxn>
                <a:cxn ang="0">
                  <a:pos x="60" y="420"/>
                </a:cxn>
                <a:cxn ang="0">
                  <a:pos x="78" y="462"/>
                </a:cxn>
                <a:cxn ang="0">
                  <a:pos x="96" y="498"/>
                </a:cxn>
                <a:cxn ang="0">
                  <a:pos x="108" y="522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20" y="552"/>
                </a:cxn>
              </a:cxnLst>
              <a:rect l="0" t="0" r="r" b="b"/>
              <a:pathLst>
                <a:path w="156" h="552">
                  <a:moveTo>
                    <a:pt x="120" y="552"/>
                  </a:moveTo>
                  <a:lnTo>
                    <a:pt x="108" y="546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36" y="468"/>
                  </a:lnTo>
                  <a:lnTo>
                    <a:pt x="24" y="420"/>
                  </a:lnTo>
                  <a:lnTo>
                    <a:pt x="12" y="372"/>
                  </a:lnTo>
                  <a:lnTo>
                    <a:pt x="6" y="318"/>
                  </a:lnTo>
                  <a:lnTo>
                    <a:pt x="0" y="258"/>
                  </a:lnTo>
                  <a:lnTo>
                    <a:pt x="12" y="186"/>
                  </a:lnTo>
                  <a:lnTo>
                    <a:pt x="24" y="132"/>
                  </a:lnTo>
                  <a:lnTo>
                    <a:pt x="42" y="84"/>
                  </a:lnTo>
                  <a:lnTo>
                    <a:pt x="60" y="54"/>
                  </a:lnTo>
                  <a:lnTo>
                    <a:pt x="84" y="24"/>
                  </a:lnTo>
                  <a:lnTo>
                    <a:pt x="114" y="0"/>
                  </a:lnTo>
                  <a:lnTo>
                    <a:pt x="156" y="0"/>
                  </a:lnTo>
                  <a:lnTo>
                    <a:pt x="120" y="24"/>
                  </a:lnTo>
                  <a:lnTo>
                    <a:pt x="102" y="54"/>
                  </a:lnTo>
                  <a:lnTo>
                    <a:pt x="84" y="78"/>
                  </a:lnTo>
                  <a:lnTo>
                    <a:pt x="72" y="108"/>
                  </a:lnTo>
                  <a:lnTo>
                    <a:pt x="54" y="162"/>
                  </a:lnTo>
                  <a:lnTo>
                    <a:pt x="48" y="216"/>
                  </a:lnTo>
                  <a:lnTo>
                    <a:pt x="42" y="270"/>
                  </a:lnTo>
                  <a:lnTo>
                    <a:pt x="48" y="330"/>
                  </a:lnTo>
                  <a:lnTo>
                    <a:pt x="48" y="378"/>
                  </a:lnTo>
                  <a:lnTo>
                    <a:pt x="60" y="420"/>
                  </a:lnTo>
                  <a:lnTo>
                    <a:pt x="78" y="462"/>
                  </a:lnTo>
                  <a:lnTo>
                    <a:pt x="96" y="498"/>
                  </a:lnTo>
                  <a:lnTo>
                    <a:pt x="108" y="522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20" y="552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40" name="Freeform 24"/>
            <p:cNvSpPr>
              <a:spLocks/>
            </p:cNvSpPr>
            <p:nvPr/>
          </p:nvSpPr>
          <p:spPr bwMode="auto">
            <a:xfrm>
              <a:off x="1965" y="1878"/>
              <a:ext cx="198" cy="552"/>
            </a:xfrm>
            <a:custGeom>
              <a:avLst/>
              <a:gdLst/>
              <a:ahLst/>
              <a:cxnLst>
                <a:cxn ang="0">
                  <a:pos x="102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0" y="102"/>
                </a:cxn>
                <a:cxn ang="0">
                  <a:pos x="12" y="156"/>
                </a:cxn>
                <a:cxn ang="0">
                  <a:pos x="6" y="204"/>
                </a:cxn>
                <a:cxn ang="0">
                  <a:pos x="0" y="270"/>
                </a:cxn>
                <a:cxn ang="0">
                  <a:pos x="6" y="342"/>
                </a:cxn>
                <a:cxn ang="0">
                  <a:pos x="12" y="408"/>
                </a:cxn>
                <a:cxn ang="0">
                  <a:pos x="30" y="450"/>
                </a:cxn>
                <a:cxn ang="0">
                  <a:pos x="42" y="486"/>
                </a:cxn>
                <a:cxn ang="0">
                  <a:pos x="66" y="522"/>
                </a:cxn>
                <a:cxn ang="0">
                  <a:pos x="90" y="546"/>
                </a:cxn>
                <a:cxn ang="0">
                  <a:pos x="114" y="552"/>
                </a:cxn>
                <a:cxn ang="0">
                  <a:pos x="192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6" y="474"/>
                </a:cxn>
                <a:cxn ang="0">
                  <a:pos x="108" y="438"/>
                </a:cxn>
                <a:cxn ang="0">
                  <a:pos x="90" y="384"/>
                </a:cxn>
                <a:cxn ang="0">
                  <a:pos x="84" y="312"/>
                </a:cxn>
                <a:cxn ang="0">
                  <a:pos x="84" y="252"/>
                </a:cxn>
                <a:cxn ang="0">
                  <a:pos x="90" y="186"/>
                </a:cxn>
                <a:cxn ang="0">
                  <a:pos x="102" y="132"/>
                </a:cxn>
                <a:cxn ang="0">
                  <a:pos x="120" y="90"/>
                </a:cxn>
                <a:cxn ang="0">
                  <a:pos x="138" y="54"/>
                </a:cxn>
                <a:cxn ang="0">
                  <a:pos x="162" y="24"/>
                </a:cxn>
                <a:cxn ang="0">
                  <a:pos x="192" y="6"/>
                </a:cxn>
                <a:cxn ang="0">
                  <a:pos x="198" y="0"/>
                </a:cxn>
                <a:cxn ang="0">
                  <a:pos x="120" y="0"/>
                </a:cxn>
                <a:cxn ang="0">
                  <a:pos x="102" y="6"/>
                </a:cxn>
              </a:cxnLst>
              <a:rect l="0" t="0" r="r" b="b"/>
              <a:pathLst>
                <a:path w="198" h="552">
                  <a:moveTo>
                    <a:pt x="102" y="6"/>
                  </a:moveTo>
                  <a:lnTo>
                    <a:pt x="78" y="24"/>
                  </a:lnTo>
                  <a:lnTo>
                    <a:pt x="54" y="54"/>
                  </a:lnTo>
                  <a:lnTo>
                    <a:pt x="30" y="102"/>
                  </a:lnTo>
                  <a:lnTo>
                    <a:pt x="12" y="156"/>
                  </a:lnTo>
                  <a:lnTo>
                    <a:pt x="6" y="204"/>
                  </a:lnTo>
                  <a:lnTo>
                    <a:pt x="0" y="270"/>
                  </a:lnTo>
                  <a:lnTo>
                    <a:pt x="6" y="342"/>
                  </a:lnTo>
                  <a:lnTo>
                    <a:pt x="12" y="408"/>
                  </a:lnTo>
                  <a:lnTo>
                    <a:pt x="30" y="450"/>
                  </a:lnTo>
                  <a:lnTo>
                    <a:pt x="42" y="486"/>
                  </a:lnTo>
                  <a:lnTo>
                    <a:pt x="66" y="522"/>
                  </a:lnTo>
                  <a:lnTo>
                    <a:pt x="90" y="546"/>
                  </a:lnTo>
                  <a:lnTo>
                    <a:pt x="114" y="552"/>
                  </a:lnTo>
                  <a:lnTo>
                    <a:pt x="192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6" y="474"/>
                  </a:lnTo>
                  <a:lnTo>
                    <a:pt x="108" y="438"/>
                  </a:lnTo>
                  <a:lnTo>
                    <a:pt x="90" y="384"/>
                  </a:lnTo>
                  <a:lnTo>
                    <a:pt x="84" y="312"/>
                  </a:lnTo>
                  <a:lnTo>
                    <a:pt x="84" y="252"/>
                  </a:lnTo>
                  <a:lnTo>
                    <a:pt x="90" y="186"/>
                  </a:lnTo>
                  <a:lnTo>
                    <a:pt x="102" y="132"/>
                  </a:lnTo>
                  <a:lnTo>
                    <a:pt x="120" y="90"/>
                  </a:lnTo>
                  <a:lnTo>
                    <a:pt x="138" y="54"/>
                  </a:lnTo>
                  <a:lnTo>
                    <a:pt x="162" y="24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120" y="0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50041" name="Text Box 2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019" grpId="0" animBg="1"/>
      <p:bldP spid="1750020" grpId="0" animBg="1" autoUpdateAnimBg="0"/>
      <p:bldP spid="1750021" grpId="0" animBg="1"/>
      <p:bldP spid="1750023" grpId="0" autoUpdateAnimBg="0"/>
      <p:bldP spid="175002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90900" y="141288"/>
            <a:ext cx="54737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Η καθολική επιρροή της ανάπτυξης</a:t>
            </a:r>
            <a:endParaRPr lang="en-US">
              <a:latin typeface="Arial" charset="0"/>
            </a:endParaRPr>
          </a:p>
        </p:txBody>
      </p:sp>
      <p:sp>
        <p:nvSpPr>
          <p:cNvPr id="175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460500"/>
            <a:ext cx="6134100" cy="43434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Συστατικά μέρη</a:t>
            </a:r>
            <a:endParaRPr lang="en-US" sz="20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Κόστη αγορών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διαθεσιμότητα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αξιοπιστία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Μηχανολογικές αλλαγές</a:t>
            </a:r>
            <a:endParaRPr lang="en-US" sz="18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Ποιότητα</a:t>
            </a:r>
            <a:endParaRPr lang="en-US" sz="20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Σταθερότητα διεργασιών</a:t>
            </a: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ευχρηστία</a:t>
            </a: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διάρκεια</a:t>
            </a:r>
            <a:endParaRPr lang="en-US" sz="18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Παραγωγή</a:t>
            </a:r>
            <a:endParaRPr lang="en-US" sz="20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Διεργασίες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Τεχνολογίες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Σταθερότητα</a:t>
            </a:r>
            <a:endParaRPr lang="en-US" sz="1800">
              <a:latin typeface="Arial" charset="0"/>
            </a:endParaRPr>
          </a:p>
        </p:txBody>
      </p:sp>
      <p:sp>
        <p:nvSpPr>
          <p:cNvPr id="1754116" name="Rectangle 4"/>
          <p:cNvSpPr>
            <a:spLocks noChangeArrowheads="1"/>
          </p:cNvSpPr>
          <p:nvPr/>
        </p:nvSpPr>
        <p:spPr bwMode="auto">
          <a:xfrm>
            <a:off x="5562600" y="1460500"/>
            <a:ext cx="3200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Κόστη</a:t>
            </a:r>
            <a:endParaRPr lang="en-US" sz="20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Αγορές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Αποθήκευση</a:t>
            </a:r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n-US" sz="1800"/>
              <a:t>Kanban</a:t>
            </a:r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Παραγωγή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Διατήρηση</a:t>
            </a:r>
            <a:endParaRPr lang="en-US" sz="180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Ικανοποίηση πελάτη</a:t>
            </a:r>
            <a:endParaRPr lang="en-US" sz="20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Καινοτομία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Διάρκεια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Κόστος Ιδιοκτησίας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Επανάχρηση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Απόσυρση</a:t>
            </a:r>
            <a:endParaRPr lang="en-US" sz="1800"/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1754117" name="Text Box 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5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5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5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5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5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5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5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5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5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5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5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5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5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5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5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5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5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5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54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54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5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5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5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5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5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5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54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54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5" grpId="0" build="p" autoUpdateAnimBg="0"/>
      <p:bldP spid="175411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98700" y="141288"/>
            <a:ext cx="65913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>
                <a:solidFill>
                  <a:srgbClr val="800000"/>
                </a:solidFill>
                <a:latin typeface="Arial" charset="0"/>
              </a:rPr>
              <a:t>...</a:t>
            </a:r>
            <a:r>
              <a:rPr lang="el-GR" sz="2400">
                <a:solidFill>
                  <a:srgbClr val="800000"/>
                </a:solidFill>
                <a:latin typeface="Arial" charset="0"/>
              </a:rPr>
              <a:t>ακολουθώντας ολόκληρο τον κύκλο ζωής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! </a:t>
            </a:r>
            <a:endParaRPr lang="en-US">
              <a:latin typeface="Arial" charset="0"/>
            </a:endParaRP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438400"/>
            <a:ext cx="6299200" cy="2247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1700" lvl="2" indent="-177800"/>
            <a:endParaRPr lang="en-US" sz="16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Εργαλεία</a:t>
            </a:r>
            <a:r>
              <a:rPr lang="en-US" sz="2400">
                <a:latin typeface="Arial" charset="0"/>
              </a:rPr>
              <a:t> &amp; </a:t>
            </a:r>
            <a:r>
              <a:rPr lang="el-GR" sz="2400">
                <a:latin typeface="Arial" charset="0"/>
              </a:rPr>
              <a:t>Μέθοδοι</a:t>
            </a:r>
            <a:endParaRPr lang="en-US" sz="24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Βασισμένες σε τεχνικές ροής όπως ακριβώς χρησιμοποιούνται στη μεταποίηση</a:t>
            </a:r>
            <a:r>
              <a:rPr lang="en-US" sz="2000">
                <a:latin typeface="Arial" charset="0"/>
              </a:rPr>
              <a:t> </a:t>
            </a: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Κατάργηση του Μη –  Αξία – Προσθέτοντος</a:t>
            </a:r>
            <a:endParaRPr lang="en-US" sz="1800">
              <a:latin typeface="Arial" charset="0"/>
            </a:endParaRPr>
          </a:p>
          <a:p>
            <a:pPr marL="901700" lvl="2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1600">
                <a:latin typeface="Arial" charset="0"/>
              </a:rPr>
              <a:t>Διεργασία</a:t>
            </a:r>
            <a:r>
              <a:rPr lang="en-US" sz="1600">
                <a:latin typeface="Arial" charset="0"/>
              </a:rPr>
              <a:t> </a:t>
            </a:r>
            <a:r>
              <a:rPr lang="el-GR" sz="1600">
                <a:latin typeface="Arial" charset="0"/>
              </a:rPr>
              <a:t>Σχεδιασμός</a:t>
            </a:r>
            <a:r>
              <a:rPr lang="en-US" sz="1600">
                <a:latin typeface="Arial" charset="0"/>
              </a:rPr>
              <a:t> </a:t>
            </a:r>
            <a:r>
              <a:rPr lang="el-GR" sz="1600">
                <a:latin typeface="Arial" charset="0"/>
              </a:rPr>
              <a:t>συνδέουν</a:t>
            </a:r>
            <a:r>
              <a:rPr lang="en-US" sz="1600">
                <a:latin typeface="Arial" charset="0"/>
              </a:rPr>
              <a:t> </a:t>
            </a:r>
            <a:r>
              <a:rPr lang="el-GR" sz="1600">
                <a:latin typeface="Arial" charset="0"/>
              </a:rPr>
              <a:t>την Πρόσθετη Αξία)</a:t>
            </a:r>
            <a:endParaRPr lang="en-US" sz="1600">
              <a:latin typeface="Arial" charset="0"/>
            </a:endParaRPr>
          </a:p>
          <a:p>
            <a:pPr marL="901700" lvl="2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1600">
                <a:latin typeface="Arial" charset="0"/>
              </a:rPr>
              <a:t>Οργάνωση</a:t>
            </a:r>
            <a:endParaRPr lang="en-US" sz="1600">
              <a:latin typeface="Arial" charset="0"/>
            </a:endParaRPr>
          </a:p>
        </p:txBody>
      </p:sp>
      <p:sp>
        <p:nvSpPr>
          <p:cNvPr id="1756164" name="Text Box 4"/>
          <p:cNvSpPr txBox="1">
            <a:spLocks noChangeArrowheads="1"/>
          </p:cNvSpPr>
          <p:nvPr/>
        </p:nvSpPr>
        <p:spPr bwMode="auto">
          <a:xfrm>
            <a:off x="2562225" y="5856288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Ταχύτητα στην αγορά</a:t>
            </a:r>
            <a:r>
              <a:rPr lang="en-US">
                <a:solidFill>
                  <a:srgbClr val="800000"/>
                </a:solidFill>
              </a:rPr>
              <a:t>, </a:t>
            </a:r>
            <a:r>
              <a:rPr lang="el-GR">
                <a:solidFill>
                  <a:srgbClr val="800000"/>
                </a:solidFill>
              </a:rPr>
              <a:t>σταθερές διεργασίες</a:t>
            </a:r>
            <a:endParaRPr lang="en-US" b="1"/>
          </a:p>
        </p:txBody>
      </p:sp>
      <p:sp>
        <p:nvSpPr>
          <p:cNvPr id="1756165" name="Rectangle 5"/>
          <p:cNvSpPr>
            <a:spLocks noChangeArrowheads="1"/>
          </p:cNvSpPr>
          <p:nvPr/>
        </p:nvSpPr>
        <p:spPr bwMode="auto">
          <a:xfrm>
            <a:off x="2209800" y="1206500"/>
            <a:ext cx="6299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Ταυτόχρονος Σχεδιασμός Προϊόντος</a:t>
            </a:r>
            <a:endParaRPr lang="en-US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2000"/>
              <a:t>Τυποποιημένες δομές μεταξύ</a:t>
            </a:r>
            <a:endParaRPr lang="en-US" sz="2000"/>
          </a:p>
          <a:p>
            <a:pPr marL="901700" lvl="2" indent="-188913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1600"/>
              <a:t>Πωλήσεων</a:t>
            </a:r>
            <a:r>
              <a:rPr lang="en-US" sz="1600"/>
              <a:t>, </a:t>
            </a:r>
            <a:r>
              <a:rPr lang="el-GR" sz="1600"/>
              <a:t>Αγορών</a:t>
            </a:r>
            <a:r>
              <a:rPr lang="en-US" sz="1600"/>
              <a:t>, </a:t>
            </a:r>
            <a:r>
              <a:rPr lang="el-GR" sz="1600"/>
              <a:t>Παραγωγής</a:t>
            </a:r>
            <a:r>
              <a:rPr lang="en-US" sz="1600"/>
              <a:t>...</a:t>
            </a:r>
            <a:r>
              <a:rPr lang="el-GR" sz="1600"/>
              <a:t>Προμηθευτή</a:t>
            </a:r>
            <a:r>
              <a:rPr lang="en-US" sz="1600"/>
              <a:t> – </a:t>
            </a:r>
            <a:r>
              <a:rPr lang="el-GR" sz="1600"/>
              <a:t>Πελάτη;</a:t>
            </a:r>
            <a:endParaRPr lang="en-US" sz="1600"/>
          </a:p>
        </p:txBody>
      </p:sp>
      <p:sp>
        <p:nvSpPr>
          <p:cNvPr id="1756166" name="Text Box 6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5550" y="153988"/>
            <a:ext cx="38608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Κόστος</a:t>
            </a:r>
            <a:endParaRPr lang="en-US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44600"/>
            <a:ext cx="6019800" cy="1638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Διεργασίες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n-US" sz="2400">
                <a:latin typeface="Arial" charset="0"/>
              </a:rPr>
              <a:t>TP c/t</a:t>
            </a: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Γενικά Εξοδα</a:t>
            </a:r>
            <a:endParaRPr lang="en-US" sz="2400">
              <a:latin typeface="Arial" charset="0"/>
            </a:endParaRPr>
          </a:p>
        </p:txBody>
      </p:sp>
      <p:grpSp>
        <p:nvGrpSpPr>
          <p:cNvPr id="1758212" name="Group 4"/>
          <p:cNvGrpSpPr>
            <a:grpSpLocks/>
          </p:cNvGrpSpPr>
          <p:nvPr/>
        </p:nvGrpSpPr>
        <p:grpSpPr bwMode="auto">
          <a:xfrm rot="8411906">
            <a:off x="5246688" y="3343275"/>
            <a:ext cx="3465512" cy="847725"/>
            <a:chOff x="1671" y="1860"/>
            <a:chExt cx="2406" cy="588"/>
          </a:xfrm>
        </p:grpSpPr>
        <p:sp>
          <p:nvSpPr>
            <p:cNvPr id="1758213" name="Freeform 5"/>
            <p:cNvSpPr>
              <a:spLocks/>
            </p:cNvSpPr>
            <p:nvPr/>
          </p:nvSpPr>
          <p:spPr bwMode="auto">
            <a:xfrm>
              <a:off x="3777" y="2142"/>
              <a:ext cx="294" cy="96"/>
            </a:xfrm>
            <a:custGeom>
              <a:avLst/>
              <a:gdLst/>
              <a:ahLst/>
              <a:cxnLst>
                <a:cxn ang="0">
                  <a:pos x="294" y="18"/>
                </a:cxn>
                <a:cxn ang="0">
                  <a:pos x="42" y="96"/>
                </a:cxn>
                <a:cxn ang="0">
                  <a:pos x="0" y="42"/>
                </a:cxn>
                <a:cxn ang="0">
                  <a:pos x="6" y="0"/>
                </a:cxn>
                <a:cxn ang="0">
                  <a:pos x="276" y="6"/>
                </a:cxn>
                <a:cxn ang="0">
                  <a:pos x="294" y="18"/>
                </a:cxn>
              </a:cxnLst>
              <a:rect l="0" t="0" r="r" b="b"/>
              <a:pathLst>
                <a:path w="294" h="96">
                  <a:moveTo>
                    <a:pt x="294" y="18"/>
                  </a:moveTo>
                  <a:lnTo>
                    <a:pt x="42" y="9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276" y="6"/>
                  </a:lnTo>
                  <a:lnTo>
                    <a:pt x="294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4" name="Freeform 6"/>
            <p:cNvSpPr>
              <a:spLocks/>
            </p:cNvSpPr>
            <p:nvPr/>
          </p:nvSpPr>
          <p:spPr bwMode="auto">
            <a:xfrm>
              <a:off x="2121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78" y="24"/>
                </a:cxn>
                <a:cxn ang="0">
                  <a:pos x="60" y="54"/>
                </a:cxn>
                <a:cxn ang="0">
                  <a:pos x="42" y="78"/>
                </a:cxn>
                <a:cxn ang="0">
                  <a:pos x="30" y="108"/>
                </a:cxn>
                <a:cxn ang="0">
                  <a:pos x="12" y="162"/>
                </a:cxn>
                <a:cxn ang="0">
                  <a:pos x="6" y="216"/>
                </a:cxn>
                <a:cxn ang="0">
                  <a:pos x="0" y="270"/>
                </a:cxn>
                <a:cxn ang="0">
                  <a:pos x="6" y="330"/>
                </a:cxn>
                <a:cxn ang="0">
                  <a:pos x="6" y="378"/>
                </a:cxn>
                <a:cxn ang="0">
                  <a:pos x="18" y="420"/>
                </a:cxn>
                <a:cxn ang="0">
                  <a:pos x="36" y="462"/>
                </a:cxn>
                <a:cxn ang="0">
                  <a:pos x="54" y="498"/>
                </a:cxn>
                <a:cxn ang="0">
                  <a:pos x="66" y="522"/>
                </a:cxn>
                <a:cxn ang="0">
                  <a:pos x="96" y="546"/>
                </a:cxn>
                <a:cxn ang="0">
                  <a:pos x="114" y="552"/>
                </a:cxn>
                <a:cxn ang="0">
                  <a:pos x="150" y="552"/>
                </a:cxn>
                <a:cxn ang="0">
                  <a:pos x="126" y="540"/>
                </a:cxn>
                <a:cxn ang="0">
                  <a:pos x="102" y="516"/>
                </a:cxn>
                <a:cxn ang="0">
                  <a:pos x="84" y="492"/>
                </a:cxn>
                <a:cxn ang="0">
                  <a:pos x="66" y="456"/>
                </a:cxn>
                <a:cxn ang="0">
                  <a:pos x="54" y="408"/>
                </a:cxn>
                <a:cxn ang="0">
                  <a:pos x="42" y="360"/>
                </a:cxn>
                <a:cxn ang="0">
                  <a:pos x="42" y="300"/>
                </a:cxn>
                <a:cxn ang="0">
                  <a:pos x="42" y="234"/>
                </a:cxn>
                <a:cxn ang="0">
                  <a:pos x="48" y="168"/>
                </a:cxn>
                <a:cxn ang="0">
                  <a:pos x="66" y="108"/>
                </a:cxn>
                <a:cxn ang="0">
                  <a:pos x="84" y="66"/>
                </a:cxn>
                <a:cxn ang="0">
                  <a:pos x="114" y="36"/>
                </a:cxn>
                <a:cxn ang="0">
                  <a:pos x="126" y="18"/>
                </a:cxn>
                <a:cxn ang="0">
                  <a:pos x="150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78" y="24"/>
                  </a:lnTo>
                  <a:lnTo>
                    <a:pt x="60" y="54"/>
                  </a:lnTo>
                  <a:lnTo>
                    <a:pt x="42" y="78"/>
                  </a:lnTo>
                  <a:lnTo>
                    <a:pt x="30" y="108"/>
                  </a:lnTo>
                  <a:lnTo>
                    <a:pt x="12" y="162"/>
                  </a:lnTo>
                  <a:lnTo>
                    <a:pt x="6" y="216"/>
                  </a:lnTo>
                  <a:lnTo>
                    <a:pt x="0" y="270"/>
                  </a:lnTo>
                  <a:lnTo>
                    <a:pt x="6" y="330"/>
                  </a:lnTo>
                  <a:lnTo>
                    <a:pt x="6" y="378"/>
                  </a:lnTo>
                  <a:lnTo>
                    <a:pt x="18" y="420"/>
                  </a:lnTo>
                  <a:lnTo>
                    <a:pt x="36" y="462"/>
                  </a:lnTo>
                  <a:lnTo>
                    <a:pt x="54" y="498"/>
                  </a:lnTo>
                  <a:lnTo>
                    <a:pt x="66" y="522"/>
                  </a:lnTo>
                  <a:lnTo>
                    <a:pt x="96" y="546"/>
                  </a:lnTo>
                  <a:lnTo>
                    <a:pt x="114" y="552"/>
                  </a:lnTo>
                  <a:lnTo>
                    <a:pt x="150" y="552"/>
                  </a:lnTo>
                  <a:lnTo>
                    <a:pt x="126" y="540"/>
                  </a:lnTo>
                  <a:lnTo>
                    <a:pt x="102" y="516"/>
                  </a:lnTo>
                  <a:lnTo>
                    <a:pt x="84" y="492"/>
                  </a:lnTo>
                  <a:lnTo>
                    <a:pt x="66" y="456"/>
                  </a:lnTo>
                  <a:lnTo>
                    <a:pt x="54" y="408"/>
                  </a:lnTo>
                  <a:lnTo>
                    <a:pt x="42" y="360"/>
                  </a:lnTo>
                  <a:lnTo>
                    <a:pt x="42" y="300"/>
                  </a:lnTo>
                  <a:lnTo>
                    <a:pt x="42" y="234"/>
                  </a:lnTo>
                  <a:lnTo>
                    <a:pt x="48" y="168"/>
                  </a:lnTo>
                  <a:lnTo>
                    <a:pt x="66" y="108"/>
                  </a:lnTo>
                  <a:lnTo>
                    <a:pt x="84" y="66"/>
                  </a:lnTo>
                  <a:lnTo>
                    <a:pt x="114" y="36"/>
                  </a:lnTo>
                  <a:lnTo>
                    <a:pt x="126" y="18"/>
                  </a:lnTo>
                  <a:lnTo>
                    <a:pt x="15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5" name="Freeform 7"/>
            <p:cNvSpPr>
              <a:spLocks/>
            </p:cNvSpPr>
            <p:nvPr/>
          </p:nvSpPr>
          <p:spPr bwMode="auto">
            <a:xfrm>
              <a:off x="2049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08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6" y="90"/>
                </a:cxn>
                <a:cxn ang="0">
                  <a:pos x="18" y="132"/>
                </a:cxn>
                <a:cxn ang="0">
                  <a:pos x="6" y="186"/>
                </a:cxn>
                <a:cxn ang="0">
                  <a:pos x="0" y="252"/>
                </a:cxn>
                <a:cxn ang="0">
                  <a:pos x="0" y="312"/>
                </a:cxn>
                <a:cxn ang="0">
                  <a:pos x="6" y="384"/>
                </a:cxn>
                <a:cxn ang="0">
                  <a:pos x="24" y="438"/>
                </a:cxn>
                <a:cxn ang="0">
                  <a:pos x="42" y="474"/>
                </a:cxn>
                <a:cxn ang="0">
                  <a:pos x="54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08" y="552"/>
                </a:cxn>
                <a:cxn ang="0">
                  <a:pos x="150" y="552"/>
                </a:cxn>
                <a:cxn ang="0">
                  <a:pos x="138" y="546"/>
                </a:cxn>
                <a:cxn ang="0">
                  <a:pos x="114" y="534"/>
                </a:cxn>
                <a:cxn ang="0">
                  <a:pos x="90" y="510"/>
                </a:cxn>
                <a:cxn ang="0">
                  <a:pos x="66" y="468"/>
                </a:cxn>
                <a:cxn ang="0">
                  <a:pos x="54" y="420"/>
                </a:cxn>
                <a:cxn ang="0">
                  <a:pos x="42" y="372"/>
                </a:cxn>
                <a:cxn ang="0">
                  <a:pos x="36" y="318"/>
                </a:cxn>
                <a:cxn ang="0">
                  <a:pos x="30" y="258"/>
                </a:cxn>
                <a:cxn ang="0">
                  <a:pos x="42" y="186"/>
                </a:cxn>
                <a:cxn ang="0">
                  <a:pos x="54" y="132"/>
                </a:cxn>
                <a:cxn ang="0">
                  <a:pos x="72" y="84"/>
                </a:cxn>
                <a:cxn ang="0">
                  <a:pos x="90" y="54"/>
                </a:cxn>
                <a:cxn ang="0">
                  <a:pos x="114" y="24"/>
                </a:cxn>
                <a:cxn ang="0">
                  <a:pos x="144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108" y="6"/>
                  </a:lnTo>
                  <a:lnTo>
                    <a:pt x="78" y="24"/>
                  </a:lnTo>
                  <a:lnTo>
                    <a:pt x="54" y="54"/>
                  </a:lnTo>
                  <a:lnTo>
                    <a:pt x="36" y="90"/>
                  </a:lnTo>
                  <a:lnTo>
                    <a:pt x="18" y="132"/>
                  </a:lnTo>
                  <a:lnTo>
                    <a:pt x="6" y="186"/>
                  </a:lnTo>
                  <a:lnTo>
                    <a:pt x="0" y="252"/>
                  </a:lnTo>
                  <a:lnTo>
                    <a:pt x="0" y="312"/>
                  </a:lnTo>
                  <a:lnTo>
                    <a:pt x="6" y="384"/>
                  </a:lnTo>
                  <a:lnTo>
                    <a:pt x="24" y="438"/>
                  </a:lnTo>
                  <a:lnTo>
                    <a:pt x="42" y="474"/>
                  </a:lnTo>
                  <a:lnTo>
                    <a:pt x="54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08" y="552"/>
                  </a:lnTo>
                  <a:lnTo>
                    <a:pt x="150" y="552"/>
                  </a:lnTo>
                  <a:lnTo>
                    <a:pt x="138" y="546"/>
                  </a:lnTo>
                  <a:lnTo>
                    <a:pt x="114" y="534"/>
                  </a:lnTo>
                  <a:lnTo>
                    <a:pt x="90" y="510"/>
                  </a:lnTo>
                  <a:lnTo>
                    <a:pt x="66" y="468"/>
                  </a:lnTo>
                  <a:lnTo>
                    <a:pt x="54" y="420"/>
                  </a:lnTo>
                  <a:lnTo>
                    <a:pt x="42" y="372"/>
                  </a:lnTo>
                  <a:lnTo>
                    <a:pt x="36" y="318"/>
                  </a:lnTo>
                  <a:lnTo>
                    <a:pt x="30" y="258"/>
                  </a:lnTo>
                  <a:lnTo>
                    <a:pt x="42" y="186"/>
                  </a:lnTo>
                  <a:lnTo>
                    <a:pt x="54" y="132"/>
                  </a:lnTo>
                  <a:lnTo>
                    <a:pt x="72" y="84"/>
                  </a:lnTo>
                  <a:lnTo>
                    <a:pt x="90" y="54"/>
                  </a:lnTo>
                  <a:lnTo>
                    <a:pt x="114" y="24"/>
                  </a:lnTo>
                  <a:lnTo>
                    <a:pt x="14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6" name="Freeform 8"/>
            <p:cNvSpPr>
              <a:spLocks/>
            </p:cNvSpPr>
            <p:nvPr/>
          </p:nvSpPr>
          <p:spPr bwMode="auto">
            <a:xfrm>
              <a:off x="1689" y="1878"/>
              <a:ext cx="396" cy="55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84" y="18"/>
                </a:cxn>
                <a:cxn ang="0">
                  <a:pos x="60" y="42"/>
                </a:cxn>
                <a:cxn ang="0">
                  <a:pos x="42" y="78"/>
                </a:cxn>
                <a:cxn ang="0">
                  <a:pos x="24" y="126"/>
                </a:cxn>
                <a:cxn ang="0">
                  <a:pos x="6" y="168"/>
                </a:cxn>
                <a:cxn ang="0">
                  <a:pos x="0" y="222"/>
                </a:cxn>
                <a:cxn ang="0">
                  <a:pos x="0" y="282"/>
                </a:cxn>
                <a:cxn ang="0">
                  <a:pos x="0" y="330"/>
                </a:cxn>
                <a:cxn ang="0">
                  <a:pos x="12" y="396"/>
                </a:cxn>
                <a:cxn ang="0">
                  <a:pos x="30" y="444"/>
                </a:cxn>
                <a:cxn ang="0">
                  <a:pos x="42" y="486"/>
                </a:cxn>
                <a:cxn ang="0">
                  <a:pos x="66" y="510"/>
                </a:cxn>
                <a:cxn ang="0">
                  <a:pos x="84" y="534"/>
                </a:cxn>
                <a:cxn ang="0">
                  <a:pos x="114" y="552"/>
                </a:cxn>
                <a:cxn ang="0">
                  <a:pos x="132" y="552"/>
                </a:cxn>
                <a:cxn ang="0">
                  <a:pos x="390" y="552"/>
                </a:cxn>
                <a:cxn ang="0">
                  <a:pos x="366" y="546"/>
                </a:cxn>
                <a:cxn ang="0">
                  <a:pos x="342" y="522"/>
                </a:cxn>
                <a:cxn ang="0">
                  <a:pos x="318" y="486"/>
                </a:cxn>
                <a:cxn ang="0">
                  <a:pos x="306" y="450"/>
                </a:cxn>
                <a:cxn ang="0">
                  <a:pos x="288" y="408"/>
                </a:cxn>
                <a:cxn ang="0">
                  <a:pos x="282" y="342"/>
                </a:cxn>
                <a:cxn ang="0">
                  <a:pos x="276" y="270"/>
                </a:cxn>
                <a:cxn ang="0">
                  <a:pos x="282" y="204"/>
                </a:cxn>
                <a:cxn ang="0">
                  <a:pos x="288" y="156"/>
                </a:cxn>
                <a:cxn ang="0">
                  <a:pos x="306" y="102"/>
                </a:cxn>
                <a:cxn ang="0">
                  <a:pos x="330" y="54"/>
                </a:cxn>
                <a:cxn ang="0">
                  <a:pos x="354" y="24"/>
                </a:cxn>
                <a:cxn ang="0">
                  <a:pos x="378" y="6"/>
                </a:cxn>
                <a:cxn ang="0">
                  <a:pos x="396" y="0"/>
                </a:cxn>
              </a:cxnLst>
              <a:rect l="0" t="0" r="r" b="b"/>
              <a:pathLst>
                <a:path w="396" h="552">
                  <a:moveTo>
                    <a:pt x="396" y="0"/>
                  </a:moveTo>
                  <a:lnTo>
                    <a:pt x="126" y="0"/>
                  </a:lnTo>
                  <a:lnTo>
                    <a:pt x="108" y="6"/>
                  </a:lnTo>
                  <a:lnTo>
                    <a:pt x="84" y="18"/>
                  </a:lnTo>
                  <a:lnTo>
                    <a:pt x="60" y="42"/>
                  </a:lnTo>
                  <a:lnTo>
                    <a:pt x="42" y="78"/>
                  </a:lnTo>
                  <a:lnTo>
                    <a:pt x="24" y="126"/>
                  </a:lnTo>
                  <a:lnTo>
                    <a:pt x="6" y="168"/>
                  </a:lnTo>
                  <a:lnTo>
                    <a:pt x="0" y="222"/>
                  </a:lnTo>
                  <a:lnTo>
                    <a:pt x="0" y="282"/>
                  </a:lnTo>
                  <a:lnTo>
                    <a:pt x="0" y="330"/>
                  </a:lnTo>
                  <a:lnTo>
                    <a:pt x="12" y="396"/>
                  </a:lnTo>
                  <a:lnTo>
                    <a:pt x="30" y="444"/>
                  </a:lnTo>
                  <a:lnTo>
                    <a:pt x="42" y="486"/>
                  </a:lnTo>
                  <a:lnTo>
                    <a:pt x="66" y="510"/>
                  </a:lnTo>
                  <a:lnTo>
                    <a:pt x="84" y="534"/>
                  </a:lnTo>
                  <a:lnTo>
                    <a:pt x="114" y="552"/>
                  </a:lnTo>
                  <a:lnTo>
                    <a:pt x="132" y="552"/>
                  </a:lnTo>
                  <a:lnTo>
                    <a:pt x="390" y="552"/>
                  </a:lnTo>
                  <a:lnTo>
                    <a:pt x="366" y="546"/>
                  </a:lnTo>
                  <a:lnTo>
                    <a:pt x="342" y="522"/>
                  </a:lnTo>
                  <a:lnTo>
                    <a:pt x="318" y="486"/>
                  </a:lnTo>
                  <a:lnTo>
                    <a:pt x="306" y="450"/>
                  </a:lnTo>
                  <a:lnTo>
                    <a:pt x="288" y="408"/>
                  </a:lnTo>
                  <a:lnTo>
                    <a:pt x="282" y="342"/>
                  </a:lnTo>
                  <a:lnTo>
                    <a:pt x="276" y="270"/>
                  </a:lnTo>
                  <a:lnTo>
                    <a:pt x="282" y="204"/>
                  </a:lnTo>
                  <a:lnTo>
                    <a:pt x="288" y="156"/>
                  </a:lnTo>
                  <a:lnTo>
                    <a:pt x="306" y="102"/>
                  </a:lnTo>
                  <a:lnTo>
                    <a:pt x="330" y="54"/>
                  </a:lnTo>
                  <a:lnTo>
                    <a:pt x="354" y="24"/>
                  </a:lnTo>
                  <a:lnTo>
                    <a:pt x="378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7" name="Freeform 9"/>
            <p:cNvSpPr>
              <a:spLocks/>
            </p:cNvSpPr>
            <p:nvPr/>
          </p:nvSpPr>
          <p:spPr bwMode="auto">
            <a:xfrm>
              <a:off x="1671" y="1860"/>
              <a:ext cx="2406" cy="588"/>
            </a:xfrm>
            <a:custGeom>
              <a:avLst/>
              <a:gdLst/>
              <a:ahLst/>
              <a:cxnLst>
                <a:cxn ang="0">
                  <a:pos x="1788" y="18"/>
                </a:cxn>
                <a:cxn ang="0">
                  <a:pos x="2160" y="192"/>
                </a:cxn>
                <a:cxn ang="0">
                  <a:pos x="2154" y="198"/>
                </a:cxn>
                <a:cxn ang="0">
                  <a:pos x="2130" y="210"/>
                </a:cxn>
                <a:cxn ang="0">
                  <a:pos x="2118" y="222"/>
                </a:cxn>
                <a:cxn ang="0">
                  <a:pos x="2106" y="246"/>
                </a:cxn>
                <a:cxn ang="0">
                  <a:pos x="2100" y="300"/>
                </a:cxn>
                <a:cxn ang="0">
                  <a:pos x="2406" y="300"/>
                </a:cxn>
                <a:cxn ang="0">
                  <a:pos x="1788" y="0"/>
                </a:cxn>
                <a:cxn ang="0">
                  <a:pos x="168" y="0"/>
                </a:cxn>
                <a:cxn ang="0">
                  <a:pos x="138" y="6"/>
                </a:cxn>
                <a:cxn ang="0">
                  <a:pos x="120" y="12"/>
                </a:cxn>
                <a:cxn ang="0">
                  <a:pos x="90" y="36"/>
                </a:cxn>
                <a:cxn ang="0">
                  <a:pos x="72" y="54"/>
                </a:cxn>
                <a:cxn ang="0">
                  <a:pos x="48" y="90"/>
                </a:cxn>
                <a:cxn ang="0">
                  <a:pos x="24" y="132"/>
                </a:cxn>
                <a:cxn ang="0">
                  <a:pos x="18" y="174"/>
                </a:cxn>
                <a:cxn ang="0">
                  <a:pos x="6" y="216"/>
                </a:cxn>
                <a:cxn ang="0">
                  <a:pos x="0" y="282"/>
                </a:cxn>
                <a:cxn ang="0">
                  <a:pos x="6" y="348"/>
                </a:cxn>
                <a:cxn ang="0">
                  <a:pos x="18" y="420"/>
                </a:cxn>
                <a:cxn ang="0">
                  <a:pos x="30" y="462"/>
                </a:cxn>
                <a:cxn ang="0">
                  <a:pos x="42" y="492"/>
                </a:cxn>
                <a:cxn ang="0">
                  <a:pos x="60" y="528"/>
                </a:cxn>
                <a:cxn ang="0">
                  <a:pos x="84" y="552"/>
                </a:cxn>
                <a:cxn ang="0">
                  <a:pos x="108" y="570"/>
                </a:cxn>
                <a:cxn ang="0">
                  <a:pos x="132" y="588"/>
                </a:cxn>
                <a:cxn ang="0">
                  <a:pos x="150" y="588"/>
                </a:cxn>
                <a:cxn ang="0">
                  <a:pos x="1788" y="588"/>
                </a:cxn>
                <a:cxn ang="0">
                  <a:pos x="2406" y="300"/>
                </a:cxn>
                <a:cxn ang="0">
                  <a:pos x="2148" y="360"/>
                </a:cxn>
                <a:cxn ang="0">
                  <a:pos x="2136" y="342"/>
                </a:cxn>
                <a:cxn ang="0">
                  <a:pos x="2136" y="330"/>
                </a:cxn>
                <a:cxn ang="0">
                  <a:pos x="2406" y="300"/>
                </a:cxn>
                <a:cxn ang="0">
                  <a:pos x="2130" y="318"/>
                </a:cxn>
                <a:cxn ang="0">
                  <a:pos x="2130" y="300"/>
                </a:cxn>
                <a:cxn ang="0">
                  <a:pos x="2100" y="300"/>
                </a:cxn>
                <a:cxn ang="0">
                  <a:pos x="2100" y="324"/>
                </a:cxn>
                <a:cxn ang="0">
                  <a:pos x="2106" y="354"/>
                </a:cxn>
                <a:cxn ang="0">
                  <a:pos x="2118" y="378"/>
                </a:cxn>
                <a:cxn ang="0">
                  <a:pos x="2136" y="390"/>
                </a:cxn>
                <a:cxn ang="0">
                  <a:pos x="2166" y="396"/>
                </a:cxn>
                <a:cxn ang="0">
                  <a:pos x="1788" y="570"/>
                </a:cxn>
                <a:cxn ang="0">
                  <a:pos x="156" y="570"/>
                </a:cxn>
                <a:cxn ang="0">
                  <a:pos x="132" y="570"/>
                </a:cxn>
                <a:cxn ang="0">
                  <a:pos x="102" y="552"/>
                </a:cxn>
                <a:cxn ang="0">
                  <a:pos x="84" y="528"/>
                </a:cxn>
                <a:cxn ang="0">
                  <a:pos x="60" y="504"/>
                </a:cxn>
                <a:cxn ang="0">
                  <a:pos x="48" y="462"/>
                </a:cxn>
                <a:cxn ang="0">
                  <a:pos x="30" y="414"/>
                </a:cxn>
                <a:cxn ang="0">
                  <a:pos x="18" y="348"/>
                </a:cxn>
                <a:cxn ang="0">
                  <a:pos x="18" y="300"/>
                </a:cxn>
                <a:cxn ang="0">
                  <a:pos x="18" y="240"/>
                </a:cxn>
                <a:cxn ang="0">
                  <a:pos x="24" y="186"/>
                </a:cxn>
                <a:cxn ang="0">
                  <a:pos x="42" y="144"/>
                </a:cxn>
                <a:cxn ang="0">
                  <a:pos x="60" y="96"/>
                </a:cxn>
                <a:cxn ang="0">
                  <a:pos x="78" y="60"/>
                </a:cxn>
                <a:cxn ang="0">
                  <a:pos x="102" y="36"/>
                </a:cxn>
                <a:cxn ang="0">
                  <a:pos x="126" y="24"/>
                </a:cxn>
                <a:cxn ang="0">
                  <a:pos x="144" y="18"/>
                </a:cxn>
                <a:cxn ang="0">
                  <a:pos x="1788" y="18"/>
                </a:cxn>
              </a:cxnLst>
              <a:rect l="0" t="0" r="r" b="b"/>
              <a:pathLst>
                <a:path w="2406" h="588">
                  <a:moveTo>
                    <a:pt x="1788" y="18"/>
                  </a:moveTo>
                  <a:lnTo>
                    <a:pt x="2160" y="192"/>
                  </a:lnTo>
                  <a:lnTo>
                    <a:pt x="2154" y="198"/>
                  </a:lnTo>
                  <a:lnTo>
                    <a:pt x="2130" y="210"/>
                  </a:lnTo>
                  <a:lnTo>
                    <a:pt x="2118" y="222"/>
                  </a:lnTo>
                  <a:lnTo>
                    <a:pt x="2106" y="246"/>
                  </a:lnTo>
                  <a:lnTo>
                    <a:pt x="2100" y="300"/>
                  </a:lnTo>
                  <a:lnTo>
                    <a:pt x="2406" y="300"/>
                  </a:lnTo>
                  <a:lnTo>
                    <a:pt x="1788" y="0"/>
                  </a:lnTo>
                  <a:lnTo>
                    <a:pt x="168" y="0"/>
                  </a:lnTo>
                  <a:lnTo>
                    <a:pt x="138" y="6"/>
                  </a:lnTo>
                  <a:lnTo>
                    <a:pt x="120" y="12"/>
                  </a:lnTo>
                  <a:lnTo>
                    <a:pt x="90" y="36"/>
                  </a:lnTo>
                  <a:lnTo>
                    <a:pt x="72" y="54"/>
                  </a:lnTo>
                  <a:lnTo>
                    <a:pt x="48" y="90"/>
                  </a:lnTo>
                  <a:lnTo>
                    <a:pt x="24" y="132"/>
                  </a:lnTo>
                  <a:lnTo>
                    <a:pt x="18" y="174"/>
                  </a:lnTo>
                  <a:lnTo>
                    <a:pt x="6" y="216"/>
                  </a:lnTo>
                  <a:lnTo>
                    <a:pt x="0" y="282"/>
                  </a:lnTo>
                  <a:lnTo>
                    <a:pt x="6" y="348"/>
                  </a:lnTo>
                  <a:lnTo>
                    <a:pt x="18" y="420"/>
                  </a:lnTo>
                  <a:lnTo>
                    <a:pt x="30" y="462"/>
                  </a:lnTo>
                  <a:lnTo>
                    <a:pt x="42" y="492"/>
                  </a:lnTo>
                  <a:lnTo>
                    <a:pt x="60" y="528"/>
                  </a:lnTo>
                  <a:lnTo>
                    <a:pt x="84" y="552"/>
                  </a:lnTo>
                  <a:lnTo>
                    <a:pt x="108" y="570"/>
                  </a:lnTo>
                  <a:lnTo>
                    <a:pt x="132" y="588"/>
                  </a:lnTo>
                  <a:lnTo>
                    <a:pt x="150" y="588"/>
                  </a:lnTo>
                  <a:lnTo>
                    <a:pt x="1788" y="588"/>
                  </a:lnTo>
                  <a:lnTo>
                    <a:pt x="2406" y="300"/>
                  </a:lnTo>
                  <a:lnTo>
                    <a:pt x="2148" y="360"/>
                  </a:lnTo>
                  <a:lnTo>
                    <a:pt x="2136" y="342"/>
                  </a:lnTo>
                  <a:lnTo>
                    <a:pt x="2136" y="330"/>
                  </a:lnTo>
                  <a:lnTo>
                    <a:pt x="2406" y="300"/>
                  </a:lnTo>
                  <a:lnTo>
                    <a:pt x="2130" y="318"/>
                  </a:lnTo>
                  <a:lnTo>
                    <a:pt x="2130" y="300"/>
                  </a:lnTo>
                  <a:lnTo>
                    <a:pt x="2100" y="300"/>
                  </a:lnTo>
                  <a:lnTo>
                    <a:pt x="2100" y="324"/>
                  </a:lnTo>
                  <a:lnTo>
                    <a:pt x="2106" y="354"/>
                  </a:lnTo>
                  <a:lnTo>
                    <a:pt x="2118" y="378"/>
                  </a:lnTo>
                  <a:lnTo>
                    <a:pt x="2136" y="390"/>
                  </a:lnTo>
                  <a:lnTo>
                    <a:pt x="2166" y="396"/>
                  </a:lnTo>
                  <a:lnTo>
                    <a:pt x="1788" y="570"/>
                  </a:lnTo>
                  <a:lnTo>
                    <a:pt x="156" y="570"/>
                  </a:lnTo>
                  <a:lnTo>
                    <a:pt x="132" y="570"/>
                  </a:lnTo>
                  <a:lnTo>
                    <a:pt x="102" y="552"/>
                  </a:lnTo>
                  <a:lnTo>
                    <a:pt x="84" y="528"/>
                  </a:lnTo>
                  <a:lnTo>
                    <a:pt x="60" y="504"/>
                  </a:lnTo>
                  <a:lnTo>
                    <a:pt x="48" y="462"/>
                  </a:lnTo>
                  <a:lnTo>
                    <a:pt x="30" y="414"/>
                  </a:lnTo>
                  <a:lnTo>
                    <a:pt x="18" y="348"/>
                  </a:lnTo>
                  <a:lnTo>
                    <a:pt x="18" y="300"/>
                  </a:lnTo>
                  <a:lnTo>
                    <a:pt x="18" y="240"/>
                  </a:lnTo>
                  <a:lnTo>
                    <a:pt x="24" y="186"/>
                  </a:lnTo>
                  <a:lnTo>
                    <a:pt x="42" y="144"/>
                  </a:lnTo>
                  <a:lnTo>
                    <a:pt x="60" y="96"/>
                  </a:lnTo>
                  <a:lnTo>
                    <a:pt x="78" y="60"/>
                  </a:lnTo>
                  <a:lnTo>
                    <a:pt x="102" y="36"/>
                  </a:lnTo>
                  <a:lnTo>
                    <a:pt x="126" y="24"/>
                  </a:lnTo>
                  <a:lnTo>
                    <a:pt x="144" y="18"/>
                  </a:lnTo>
                  <a:lnTo>
                    <a:pt x="178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8" name="Freeform 10"/>
            <p:cNvSpPr>
              <a:spLocks/>
            </p:cNvSpPr>
            <p:nvPr/>
          </p:nvSpPr>
          <p:spPr bwMode="auto">
            <a:xfrm>
              <a:off x="2319" y="1878"/>
              <a:ext cx="162" cy="552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38" y="18"/>
                </a:cxn>
                <a:cxn ang="0">
                  <a:pos x="120" y="30"/>
                </a:cxn>
                <a:cxn ang="0">
                  <a:pos x="102" y="54"/>
                </a:cxn>
                <a:cxn ang="0">
                  <a:pos x="84" y="90"/>
                </a:cxn>
                <a:cxn ang="0">
                  <a:pos x="72" y="102"/>
                </a:cxn>
                <a:cxn ang="0">
                  <a:pos x="66" y="120"/>
                </a:cxn>
                <a:cxn ang="0">
                  <a:pos x="48" y="174"/>
                </a:cxn>
                <a:cxn ang="0">
                  <a:pos x="42" y="240"/>
                </a:cxn>
                <a:cxn ang="0">
                  <a:pos x="42" y="306"/>
                </a:cxn>
                <a:cxn ang="0">
                  <a:pos x="48" y="366"/>
                </a:cxn>
                <a:cxn ang="0">
                  <a:pos x="60" y="414"/>
                </a:cxn>
                <a:cxn ang="0">
                  <a:pos x="72" y="456"/>
                </a:cxn>
                <a:cxn ang="0">
                  <a:pos x="84" y="486"/>
                </a:cxn>
                <a:cxn ang="0">
                  <a:pos x="102" y="510"/>
                </a:cxn>
                <a:cxn ang="0">
                  <a:pos x="120" y="528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14" y="552"/>
                </a:cxn>
                <a:cxn ang="0">
                  <a:pos x="102" y="552"/>
                </a:cxn>
                <a:cxn ang="0">
                  <a:pos x="90" y="540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48" y="492"/>
                </a:cxn>
                <a:cxn ang="0">
                  <a:pos x="24" y="444"/>
                </a:cxn>
                <a:cxn ang="0">
                  <a:pos x="12" y="396"/>
                </a:cxn>
                <a:cxn ang="0">
                  <a:pos x="0" y="324"/>
                </a:cxn>
                <a:cxn ang="0">
                  <a:pos x="0" y="270"/>
                </a:cxn>
                <a:cxn ang="0">
                  <a:pos x="12" y="204"/>
                </a:cxn>
                <a:cxn ang="0">
                  <a:pos x="18" y="156"/>
                </a:cxn>
                <a:cxn ang="0">
                  <a:pos x="30" y="114"/>
                </a:cxn>
                <a:cxn ang="0">
                  <a:pos x="48" y="72"/>
                </a:cxn>
                <a:cxn ang="0">
                  <a:pos x="72" y="42"/>
                </a:cxn>
                <a:cxn ang="0">
                  <a:pos x="96" y="18"/>
                </a:cxn>
                <a:cxn ang="0">
                  <a:pos x="132" y="0"/>
                </a:cxn>
                <a:cxn ang="0">
                  <a:pos x="162" y="0"/>
                </a:cxn>
              </a:cxnLst>
              <a:rect l="0" t="0" r="r" b="b"/>
              <a:pathLst>
                <a:path w="162" h="552">
                  <a:moveTo>
                    <a:pt x="162" y="0"/>
                  </a:moveTo>
                  <a:lnTo>
                    <a:pt x="138" y="18"/>
                  </a:lnTo>
                  <a:lnTo>
                    <a:pt x="120" y="30"/>
                  </a:lnTo>
                  <a:lnTo>
                    <a:pt x="102" y="54"/>
                  </a:lnTo>
                  <a:lnTo>
                    <a:pt x="84" y="90"/>
                  </a:lnTo>
                  <a:lnTo>
                    <a:pt x="72" y="102"/>
                  </a:lnTo>
                  <a:lnTo>
                    <a:pt x="66" y="120"/>
                  </a:lnTo>
                  <a:lnTo>
                    <a:pt x="48" y="174"/>
                  </a:lnTo>
                  <a:lnTo>
                    <a:pt x="42" y="240"/>
                  </a:lnTo>
                  <a:lnTo>
                    <a:pt x="42" y="306"/>
                  </a:lnTo>
                  <a:lnTo>
                    <a:pt x="48" y="366"/>
                  </a:lnTo>
                  <a:lnTo>
                    <a:pt x="60" y="414"/>
                  </a:lnTo>
                  <a:lnTo>
                    <a:pt x="72" y="456"/>
                  </a:lnTo>
                  <a:lnTo>
                    <a:pt x="84" y="486"/>
                  </a:lnTo>
                  <a:lnTo>
                    <a:pt x="102" y="510"/>
                  </a:lnTo>
                  <a:lnTo>
                    <a:pt x="120" y="528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14" y="552"/>
                  </a:lnTo>
                  <a:lnTo>
                    <a:pt x="102" y="552"/>
                  </a:lnTo>
                  <a:lnTo>
                    <a:pt x="90" y="540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48" y="492"/>
                  </a:lnTo>
                  <a:lnTo>
                    <a:pt x="24" y="444"/>
                  </a:lnTo>
                  <a:lnTo>
                    <a:pt x="12" y="396"/>
                  </a:lnTo>
                  <a:lnTo>
                    <a:pt x="0" y="324"/>
                  </a:lnTo>
                  <a:lnTo>
                    <a:pt x="0" y="270"/>
                  </a:lnTo>
                  <a:lnTo>
                    <a:pt x="12" y="204"/>
                  </a:lnTo>
                  <a:lnTo>
                    <a:pt x="18" y="156"/>
                  </a:lnTo>
                  <a:lnTo>
                    <a:pt x="30" y="114"/>
                  </a:lnTo>
                  <a:lnTo>
                    <a:pt x="48" y="72"/>
                  </a:lnTo>
                  <a:lnTo>
                    <a:pt x="72" y="42"/>
                  </a:lnTo>
                  <a:lnTo>
                    <a:pt x="96" y="18"/>
                  </a:lnTo>
                  <a:lnTo>
                    <a:pt x="13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9" name="Freeform 11"/>
            <p:cNvSpPr>
              <a:spLocks/>
            </p:cNvSpPr>
            <p:nvPr/>
          </p:nvSpPr>
          <p:spPr bwMode="auto">
            <a:xfrm>
              <a:off x="2247" y="1878"/>
              <a:ext cx="168" cy="55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26" y="18"/>
                </a:cxn>
                <a:cxn ang="0">
                  <a:pos x="96" y="48"/>
                </a:cxn>
                <a:cxn ang="0">
                  <a:pos x="84" y="72"/>
                </a:cxn>
                <a:cxn ang="0">
                  <a:pos x="66" y="108"/>
                </a:cxn>
                <a:cxn ang="0">
                  <a:pos x="48" y="156"/>
                </a:cxn>
                <a:cxn ang="0">
                  <a:pos x="42" y="216"/>
                </a:cxn>
                <a:cxn ang="0">
                  <a:pos x="36" y="288"/>
                </a:cxn>
                <a:cxn ang="0">
                  <a:pos x="42" y="348"/>
                </a:cxn>
                <a:cxn ang="0">
                  <a:pos x="54" y="408"/>
                </a:cxn>
                <a:cxn ang="0">
                  <a:pos x="66" y="450"/>
                </a:cxn>
                <a:cxn ang="0">
                  <a:pos x="84" y="486"/>
                </a:cxn>
                <a:cxn ang="0">
                  <a:pos x="96" y="510"/>
                </a:cxn>
                <a:cxn ang="0">
                  <a:pos x="114" y="534"/>
                </a:cxn>
                <a:cxn ang="0">
                  <a:pos x="132" y="546"/>
                </a:cxn>
                <a:cxn ang="0">
                  <a:pos x="156" y="552"/>
                </a:cxn>
                <a:cxn ang="0">
                  <a:pos x="108" y="552"/>
                </a:cxn>
                <a:cxn ang="0">
                  <a:pos x="96" y="546"/>
                </a:cxn>
                <a:cxn ang="0">
                  <a:pos x="78" y="534"/>
                </a:cxn>
                <a:cxn ang="0">
                  <a:pos x="54" y="510"/>
                </a:cxn>
                <a:cxn ang="0">
                  <a:pos x="36" y="474"/>
                </a:cxn>
                <a:cxn ang="0">
                  <a:pos x="18" y="432"/>
                </a:cxn>
                <a:cxn ang="0">
                  <a:pos x="6" y="378"/>
                </a:cxn>
                <a:cxn ang="0">
                  <a:pos x="0" y="312"/>
                </a:cxn>
                <a:cxn ang="0">
                  <a:pos x="0" y="240"/>
                </a:cxn>
                <a:cxn ang="0">
                  <a:pos x="6" y="186"/>
                </a:cxn>
                <a:cxn ang="0">
                  <a:pos x="12" y="150"/>
                </a:cxn>
                <a:cxn ang="0">
                  <a:pos x="24" y="114"/>
                </a:cxn>
                <a:cxn ang="0">
                  <a:pos x="42" y="66"/>
                </a:cxn>
                <a:cxn ang="0">
                  <a:pos x="66" y="42"/>
                </a:cxn>
                <a:cxn ang="0">
                  <a:pos x="90" y="18"/>
                </a:cxn>
                <a:cxn ang="0">
                  <a:pos x="108" y="6"/>
                </a:cxn>
                <a:cxn ang="0">
                  <a:pos x="120" y="0"/>
                </a:cxn>
                <a:cxn ang="0">
                  <a:pos x="168" y="0"/>
                </a:cxn>
              </a:cxnLst>
              <a:rect l="0" t="0" r="r" b="b"/>
              <a:pathLst>
                <a:path w="168" h="552">
                  <a:moveTo>
                    <a:pt x="168" y="0"/>
                  </a:moveTo>
                  <a:lnTo>
                    <a:pt x="126" y="18"/>
                  </a:lnTo>
                  <a:lnTo>
                    <a:pt x="96" y="48"/>
                  </a:lnTo>
                  <a:lnTo>
                    <a:pt x="84" y="72"/>
                  </a:lnTo>
                  <a:lnTo>
                    <a:pt x="66" y="108"/>
                  </a:lnTo>
                  <a:lnTo>
                    <a:pt x="48" y="156"/>
                  </a:lnTo>
                  <a:lnTo>
                    <a:pt x="42" y="216"/>
                  </a:lnTo>
                  <a:lnTo>
                    <a:pt x="36" y="288"/>
                  </a:lnTo>
                  <a:lnTo>
                    <a:pt x="42" y="348"/>
                  </a:lnTo>
                  <a:lnTo>
                    <a:pt x="54" y="408"/>
                  </a:lnTo>
                  <a:lnTo>
                    <a:pt x="66" y="450"/>
                  </a:lnTo>
                  <a:lnTo>
                    <a:pt x="84" y="486"/>
                  </a:lnTo>
                  <a:lnTo>
                    <a:pt x="96" y="510"/>
                  </a:lnTo>
                  <a:lnTo>
                    <a:pt x="114" y="534"/>
                  </a:lnTo>
                  <a:lnTo>
                    <a:pt x="132" y="546"/>
                  </a:lnTo>
                  <a:lnTo>
                    <a:pt x="156" y="552"/>
                  </a:lnTo>
                  <a:lnTo>
                    <a:pt x="108" y="552"/>
                  </a:lnTo>
                  <a:lnTo>
                    <a:pt x="96" y="546"/>
                  </a:lnTo>
                  <a:lnTo>
                    <a:pt x="78" y="534"/>
                  </a:lnTo>
                  <a:lnTo>
                    <a:pt x="54" y="510"/>
                  </a:lnTo>
                  <a:lnTo>
                    <a:pt x="36" y="474"/>
                  </a:lnTo>
                  <a:lnTo>
                    <a:pt x="18" y="432"/>
                  </a:lnTo>
                  <a:lnTo>
                    <a:pt x="6" y="378"/>
                  </a:lnTo>
                  <a:lnTo>
                    <a:pt x="0" y="312"/>
                  </a:lnTo>
                  <a:lnTo>
                    <a:pt x="0" y="240"/>
                  </a:lnTo>
                  <a:lnTo>
                    <a:pt x="6" y="186"/>
                  </a:lnTo>
                  <a:lnTo>
                    <a:pt x="12" y="150"/>
                  </a:lnTo>
                  <a:lnTo>
                    <a:pt x="24" y="114"/>
                  </a:lnTo>
                  <a:lnTo>
                    <a:pt x="42" y="66"/>
                  </a:lnTo>
                  <a:lnTo>
                    <a:pt x="66" y="42"/>
                  </a:lnTo>
                  <a:lnTo>
                    <a:pt x="90" y="18"/>
                  </a:lnTo>
                  <a:lnTo>
                    <a:pt x="108" y="6"/>
                  </a:lnTo>
                  <a:lnTo>
                    <a:pt x="12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0" name="Freeform 12"/>
            <p:cNvSpPr>
              <a:spLocks/>
            </p:cNvSpPr>
            <p:nvPr/>
          </p:nvSpPr>
          <p:spPr bwMode="auto">
            <a:xfrm>
              <a:off x="3213" y="1878"/>
              <a:ext cx="624" cy="552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48" y="438"/>
                </a:cxn>
                <a:cxn ang="0">
                  <a:pos x="84" y="426"/>
                </a:cxn>
                <a:cxn ang="0">
                  <a:pos x="120" y="408"/>
                </a:cxn>
                <a:cxn ang="0">
                  <a:pos x="156" y="384"/>
                </a:cxn>
                <a:cxn ang="0">
                  <a:pos x="180" y="354"/>
                </a:cxn>
                <a:cxn ang="0">
                  <a:pos x="198" y="324"/>
                </a:cxn>
                <a:cxn ang="0">
                  <a:pos x="204" y="294"/>
                </a:cxn>
                <a:cxn ang="0">
                  <a:pos x="204" y="276"/>
                </a:cxn>
                <a:cxn ang="0">
                  <a:pos x="204" y="258"/>
                </a:cxn>
                <a:cxn ang="0">
                  <a:pos x="192" y="228"/>
                </a:cxn>
                <a:cxn ang="0">
                  <a:pos x="174" y="198"/>
                </a:cxn>
                <a:cxn ang="0">
                  <a:pos x="138" y="162"/>
                </a:cxn>
                <a:cxn ang="0">
                  <a:pos x="102" y="144"/>
                </a:cxn>
                <a:cxn ang="0">
                  <a:pos x="48" y="114"/>
                </a:cxn>
                <a:cxn ang="0">
                  <a:pos x="12" y="102"/>
                </a:cxn>
                <a:cxn ang="0">
                  <a:pos x="36" y="102"/>
                </a:cxn>
                <a:cxn ang="0">
                  <a:pos x="108" y="90"/>
                </a:cxn>
                <a:cxn ang="0">
                  <a:pos x="156" y="78"/>
                </a:cxn>
                <a:cxn ang="0">
                  <a:pos x="210" y="54"/>
                </a:cxn>
                <a:cxn ang="0">
                  <a:pos x="240" y="36"/>
                </a:cxn>
                <a:cxn ang="0">
                  <a:pos x="252" y="18"/>
                </a:cxn>
                <a:cxn ang="0">
                  <a:pos x="246" y="0"/>
                </a:cxn>
                <a:cxn ang="0">
                  <a:pos x="618" y="174"/>
                </a:cxn>
                <a:cxn ang="0">
                  <a:pos x="624" y="180"/>
                </a:cxn>
                <a:cxn ang="0">
                  <a:pos x="612" y="180"/>
                </a:cxn>
                <a:cxn ang="0">
                  <a:pos x="588" y="192"/>
                </a:cxn>
                <a:cxn ang="0">
                  <a:pos x="576" y="204"/>
                </a:cxn>
                <a:cxn ang="0">
                  <a:pos x="564" y="228"/>
                </a:cxn>
                <a:cxn ang="0">
                  <a:pos x="558" y="282"/>
                </a:cxn>
                <a:cxn ang="0">
                  <a:pos x="558" y="306"/>
                </a:cxn>
                <a:cxn ang="0">
                  <a:pos x="564" y="336"/>
                </a:cxn>
                <a:cxn ang="0">
                  <a:pos x="576" y="360"/>
                </a:cxn>
                <a:cxn ang="0">
                  <a:pos x="594" y="372"/>
                </a:cxn>
                <a:cxn ang="0">
                  <a:pos x="624" y="378"/>
                </a:cxn>
                <a:cxn ang="0">
                  <a:pos x="246" y="552"/>
                </a:cxn>
                <a:cxn ang="0">
                  <a:pos x="246" y="540"/>
                </a:cxn>
                <a:cxn ang="0">
                  <a:pos x="228" y="522"/>
                </a:cxn>
                <a:cxn ang="0">
                  <a:pos x="204" y="504"/>
                </a:cxn>
                <a:cxn ang="0">
                  <a:pos x="174" y="492"/>
                </a:cxn>
                <a:cxn ang="0">
                  <a:pos x="108" y="474"/>
                </a:cxn>
                <a:cxn ang="0">
                  <a:pos x="36" y="462"/>
                </a:cxn>
                <a:cxn ang="0">
                  <a:pos x="6" y="456"/>
                </a:cxn>
                <a:cxn ang="0">
                  <a:pos x="0" y="456"/>
                </a:cxn>
              </a:cxnLst>
              <a:rect l="0" t="0" r="r" b="b"/>
              <a:pathLst>
                <a:path w="624" h="552">
                  <a:moveTo>
                    <a:pt x="0" y="456"/>
                  </a:moveTo>
                  <a:lnTo>
                    <a:pt x="48" y="438"/>
                  </a:lnTo>
                  <a:lnTo>
                    <a:pt x="84" y="426"/>
                  </a:lnTo>
                  <a:lnTo>
                    <a:pt x="120" y="408"/>
                  </a:lnTo>
                  <a:lnTo>
                    <a:pt x="156" y="384"/>
                  </a:lnTo>
                  <a:lnTo>
                    <a:pt x="180" y="354"/>
                  </a:lnTo>
                  <a:lnTo>
                    <a:pt x="198" y="32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204" y="258"/>
                  </a:lnTo>
                  <a:lnTo>
                    <a:pt x="192" y="228"/>
                  </a:lnTo>
                  <a:lnTo>
                    <a:pt x="174" y="198"/>
                  </a:lnTo>
                  <a:lnTo>
                    <a:pt x="138" y="162"/>
                  </a:lnTo>
                  <a:lnTo>
                    <a:pt x="102" y="144"/>
                  </a:lnTo>
                  <a:lnTo>
                    <a:pt x="48" y="114"/>
                  </a:lnTo>
                  <a:lnTo>
                    <a:pt x="12" y="102"/>
                  </a:lnTo>
                  <a:lnTo>
                    <a:pt x="36" y="102"/>
                  </a:lnTo>
                  <a:lnTo>
                    <a:pt x="108" y="90"/>
                  </a:lnTo>
                  <a:lnTo>
                    <a:pt x="156" y="78"/>
                  </a:lnTo>
                  <a:lnTo>
                    <a:pt x="210" y="54"/>
                  </a:lnTo>
                  <a:lnTo>
                    <a:pt x="240" y="36"/>
                  </a:lnTo>
                  <a:lnTo>
                    <a:pt x="252" y="18"/>
                  </a:lnTo>
                  <a:lnTo>
                    <a:pt x="246" y="0"/>
                  </a:lnTo>
                  <a:lnTo>
                    <a:pt x="618" y="174"/>
                  </a:lnTo>
                  <a:lnTo>
                    <a:pt x="624" y="180"/>
                  </a:lnTo>
                  <a:lnTo>
                    <a:pt x="612" y="180"/>
                  </a:lnTo>
                  <a:lnTo>
                    <a:pt x="588" y="192"/>
                  </a:lnTo>
                  <a:lnTo>
                    <a:pt x="576" y="204"/>
                  </a:lnTo>
                  <a:lnTo>
                    <a:pt x="564" y="228"/>
                  </a:lnTo>
                  <a:lnTo>
                    <a:pt x="558" y="282"/>
                  </a:lnTo>
                  <a:lnTo>
                    <a:pt x="558" y="306"/>
                  </a:lnTo>
                  <a:lnTo>
                    <a:pt x="564" y="336"/>
                  </a:lnTo>
                  <a:lnTo>
                    <a:pt x="576" y="360"/>
                  </a:lnTo>
                  <a:lnTo>
                    <a:pt x="594" y="372"/>
                  </a:lnTo>
                  <a:lnTo>
                    <a:pt x="624" y="378"/>
                  </a:lnTo>
                  <a:lnTo>
                    <a:pt x="246" y="552"/>
                  </a:lnTo>
                  <a:lnTo>
                    <a:pt x="246" y="540"/>
                  </a:lnTo>
                  <a:lnTo>
                    <a:pt x="228" y="522"/>
                  </a:lnTo>
                  <a:lnTo>
                    <a:pt x="204" y="504"/>
                  </a:lnTo>
                  <a:lnTo>
                    <a:pt x="174" y="492"/>
                  </a:lnTo>
                  <a:lnTo>
                    <a:pt x="108" y="474"/>
                  </a:lnTo>
                  <a:lnTo>
                    <a:pt x="36" y="462"/>
                  </a:lnTo>
                  <a:lnTo>
                    <a:pt x="6" y="456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1" name="Freeform 13"/>
            <p:cNvSpPr>
              <a:spLocks/>
            </p:cNvSpPr>
            <p:nvPr/>
          </p:nvSpPr>
          <p:spPr bwMode="auto">
            <a:xfrm>
              <a:off x="2391" y="1878"/>
              <a:ext cx="1074" cy="102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1068" y="0"/>
                </a:cxn>
                <a:cxn ang="0">
                  <a:pos x="1074" y="18"/>
                </a:cxn>
                <a:cxn ang="0">
                  <a:pos x="1062" y="36"/>
                </a:cxn>
                <a:cxn ang="0">
                  <a:pos x="1032" y="54"/>
                </a:cxn>
                <a:cxn ang="0">
                  <a:pos x="978" y="78"/>
                </a:cxn>
                <a:cxn ang="0">
                  <a:pos x="930" y="90"/>
                </a:cxn>
                <a:cxn ang="0">
                  <a:pos x="858" y="102"/>
                </a:cxn>
                <a:cxn ang="0">
                  <a:pos x="834" y="102"/>
                </a:cxn>
                <a:cxn ang="0">
                  <a:pos x="0" y="102"/>
                </a:cxn>
                <a:cxn ang="0">
                  <a:pos x="12" y="90"/>
                </a:cxn>
                <a:cxn ang="0">
                  <a:pos x="30" y="54"/>
                </a:cxn>
                <a:cxn ang="0">
                  <a:pos x="48" y="30"/>
                </a:cxn>
                <a:cxn ang="0">
                  <a:pos x="66" y="18"/>
                </a:cxn>
                <a:cxn ang="0">
                  <a:pos x="90" y="0"/>
                </a:cxn>
                <a:cxn ang="0">
                  <a:pos x="444" y="0"/>
                </a:cxn>
              </a:cxnLst>
              <a:rect l="0" t="0" r="r" b="b"/>
              <a:pathLst>
                <a:path w="1074" h="102">
                  <a:moveTo>
                    <a:pt x="444" y="0"/>
                  </a:moveTo>
                  <a:lnTo>
                    <a:pt x="1068" y="0"/>
                  </a:lnTo>
                  <a:lnTo>
                    <a:pt x="1074" y="18"/>
                  </a:lnTo>
                  <a:lnTo>
                    <a:pt x="1062" y="36"/>
                  </a:lnTo>
                  <a:lnTo>
                    <a:pt x="1032" y="54"/>
                  </a:lnTo>
                  <a:lnTo>
                    <a:pt x="978" y="78"/>
                  </a:lnTo>
                  <a:lnTo>
                    <a:pt x="930" y="90"/>
                  </a:lnTo>
                  <a:lnTo>
                    <a:pt x="858" y="102"/>
                  </a:lnTo>
                  <a:lnTo>
                    <a:pt x="834" y="102"/>
                  </a:lnTo>
                  <a:lnTo>
                    <a:pt x="0" y="102"/>
                  </a:lnTo>
                  <a:lnTo>
                    <a:pt x="12" y="90"/>
                  </a:lnTo>
                  <a:lnTo>
                    <a:pt x="30" y="54"/>
                  </a:lnTo>
                  <a:lnTo>
                    <a:pt x="48" y="30"/>
                  </a:lnTo>
                  <a:lnTo>
                    <a:pt x="66" y="18"/>
                  </a:lnTo>
                  <a:lnTo>
                    <a:pt x="9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2" name="Freeform 14"/>
            <p:cNvSpPr>
              <a:spLocks/>
            </p:cNvSpPr>
            <p:nvPr/>
          </p:nvSpPr>
          <p:spPr bwMode="auto">
            <a:xfrm>
              <a:off x="2361" y="1980"/>
              <a:ext cx="1056" cy="360"/>
            </a:xfrm>
            <a:custGeom>
              <a:avLst/>
              <a:gdLst/>
              <a:ahLst/>
              <a:cxnLst>
                <a:cxn ang="0">
                  <a:pos x="900" y="336"/>
                </a:cxn>
                <a:cxn ang="0">
                  <a:pos x="936" y="324"/>
                </a:cxn>
                <a:cxn ang="0">
                  <a:pos x="972" y="306"/>
                </a:cxn>
                <a:cxn ang="0">
                  <a:pos x="1008" y="282"/>
                </a:cxn>
                <a:cxn ang="0">
                  <a:pos x="1032" y="252"/>
                </a:cxn>
                <a:cxn ang="0">
                  <a:pos x="1050" y="222"/>
                </a:cxn>
                <a:cxn ang="0">
                  <a:pos x="1056" y="192"/>
                </a:cxn>
                <a:cxn ang="0">
                  <a:pos x="1056" y="174"/>
                </a:cxn>
                <a:cxn ang="0">
                  <a:pos x="1056" y="156"/>
                </a:cxn>
                <a:cxn ang="0">
                  <a:pos x="1044" y="126"/>
                </a:cxn>
                <a:cxn ang="0">
                  <a:pos x="1026" y="96"/>
                </a:cxn>
                <a:cxn ang="0">
                  <a:pos x="990" y="60"/>
                </a:cxn>
                <a:cxn ang="0">
                  <a:pos x="954" y="42"/>
                </a:cxn>
                <a:cxn ang="0">
                  <a:pos x="900" y="12"/>
                </a:cxn>
                <a:cxn ang="0">
                  <a:pos x="864" y="0"/>
                </a:cxn>
                <a:cxn ang="0">
                  <a:pos x="30" y="0"/>
                </a:cxn>
                <a:cxn ang="0">
                  <a:pos x="24" y="18"/>
                </a:cxn>
                <a:cxn ang="0">
                  <a:pos x="6" y="72"/>
                </a:cxn>
                <a:cxn ang="0">
                  <a:pos x="0" y="138"/>
                </a:cxn>
                <a:cxn ang="0">
                  <a:pos x="0" y="204"/>
                </a:cxn>
                <a:cxn ang="0">
                  <a:pos x="6" y="264"/>
                </a:cxn>
                <a:cxn ang="0">
                  <a:pos x="18" y="312"/>
                </a:cxn>
                <a:cxn ang="0">
                  <a:pos x="30" y="354"/>
                </a:cxn>
                <a:cxn ang="0">
                  <a:pos x="696" y="360"/>
                </a:cxn>
                <a:cxn ang="0">
                  <a:pos x="852" y="354"/>
                </a:cxn>
                <a:cxn ang="0">
                  <a:pos x="900" y="336"/>
                </a:cxn>
              </a:cxnLst>
              <a:rect l="0" t="0" r="r" b="b"/>
              <a:pathLst>
                <a:path w="1056" h="360">
                  <a:moveTo>
                    <a:pt x="900" y="336"/>
                  </a:moveTo>
                  <a:lnTo>
                    <a:pt x="936" y="324"/>
                  </a:lnTo>
                  <a:lnTo>
                    <a:pt x="972" y="306"/>
                  </a:lnTo>
                  <a:lnTo>
                    <a:pt x="1008" y="282"/>
                  </a:lnTo>
                  <a:lnTo>
                    <a:pt x="1032" y="252"/>
                  </a:lnTo>
                  <a:lnTo>
                    <a:pt x="1050" y="222"/>
                  </a:lnTo>
                  <a:lnTo>
                    <a:pt x="1056" y="192"/>
                  </a:lnTo>
                  <a:lnTo>
                    <a:pt x="1056" y="174"/>
                  </a:lnTo>
                  <a:lnTo>
                    <a:pt x="1056" y="156"/>
                  </a:lnTo>
                  <a:lnTo>
                    <a:pt x="1044" y="126"/>
                  </a:lnTo>
                  <a:lnTo>
                    <a:pt x="1026" y="96"/>
                  </a:lnTo>
                  <a:lnTo>
                    <a:pt x="990" y="60"/>
                  </a:lnTo>
                  <a:lnTo>
                    <a:pt x="954" y="42"/>
                  </a:lnTo>
                  <a:lnTo>
                    <a:pt x="900" y="12"/>
                  </a:lnTo>
                  <a:lnTo>
                    <a:pt x="864" y="0"/>
                  </a:lnTo>
                  <a:lnTo>
                    <a:pt x="30" y="0"/>
                  </a:lnTo>
                  <a:lnTo>
                    <a:pt x="24" y="18"/>
                  </a:lnTo>
                  <a:lnTo>
                    <a:pt x="6" y="72"/>
                  </a:lnTo>
                  <a:lnTo>
                    <a:pt x="0" y="138"/>
                  </a:lnTo>
                  <a:lnTo>
                    <a:pt x="0" y="204"/>
                  </a:lnTo>
                  <a:lnTo>
                    <a:pt x="6" y="264"/>
                  </a:lnTo>
                  <a:lnTo>
                    <a:pt x="18" y="312"/>
                  </a:lnTo>
                  <a:lnTo>
                    <a:pt x="30" y="354"/>
                  </a:lnTo>
                  <a:lnTo>
                    <a:pt x="696" y="360"/>
                  </a:lnTo>
                  <a:lnTo>
                    <a:pt x="852" y="354"/>
                  </a:lnTo>
                  <a:lnTo>
                    <a:pt x="900" y="3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3" name="Freeform 15"/>
            <p:cNvSpPr>
              <a:spLocks/>
            </p:cNvSpPr>
            <p:nvPr/>
          </p:nvSpPr>
          <p:spPr bwMode="auto">
            <a:xfrm>
              <a:off x="2391" y="2334"/>
              <a:ext cx="1068" cy="96"/>
            </a:xfrm>
            <a:custGeom>
              <a:avLst/>
              <a:gdLst/>
              <a:ahLst/>
              <a:cxnLst>
                <a:cxn ang="0">
                  <a:pos x="1068" y="96"/>
                </a:cxn>
                <a:cxn ang="0">
                  <a:pos x="1068" y="84"/>
                </a:cxn>
                <a:cxn ang="0">
                  <a:pos x="1050" y="66"/>
                </a:cxn>
                <a:cxn ang="0">
                  <a:pos x="1026" y="48"/>
                </a:cxn>
                <a:cxn ang="0">
                  <a:pos x="996" y="36"/>
                </a:cxn>
                <a:cxn ang="0">
                  <a:pos x="930" y="18"/>
                </a:cxn>
                <a:cxn ang="0">
                  <a:pos x="858" y="6"/>
                </a:cxn>
                <a:cxn ang="0">
                  <a:pos x="828" y="0"/>
                </a:cxn>
                <a:cxn ang="0">
                  <a:pos x="0" y="0"/>
                </a:cxn>
                <a:cxn ang="0">
                  <a:pos x="12" y="30"/>
                </a:cxn>
                <a:cxn ang="0">
                  <a:pos x="30" y="54"/>
                </a:cxn>
                <a:cxn ang="0">
                  <a:pos x="48" y="72"/>
                </a:cxn>
                <a:cxn ang="0">
                  <a:pos x="66" y="90"/>
                </a:cxn>
                <a:cxn ang="0">
                  <a:pos x="84" y="96"/>
                </a:cxn>
                <a:cxn ang="0">
                  <a:pos x="1068" y="96"/>
                </a:cxn>
              </a:cxnLst>
              <a:rect l="0" t="0" r="r" b="b"/>
              <a:pathLst>
                <a:path w="1068" h="96">
                  <a:moveTo>
                    <a:pt x="1068" y="96"/>
                  </a:moveTo>
                  <a:lnTo>
                    <a:pt x="1068" y="84"/>
                  </a:lnTo>
                  <a:lnTo>
                    <a:pt x="1050" y="66"/>
                  </a:lnTo>
                  <a:lnTo>
                    <a:pt x="1026" y="48"/>
                  </a:lnTo>
                  <a:lnTo>
                    <a:pt x="996" y="36"/>
                  </a:lnTo>
                  <a:lnTo>
                    <a:pt x="930" y="18"/>
                  </a:lnTo>
                  <a:lnTo>
                    <a:pt x="858" y="6"/>
                  </a:lnTo>
                  <a:lnTo>
                    <a:pt x="828" y="0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30" y="54"/>
                  </a:lnTo>
                  <a:lnTo>
                    <a:pt x="48" y="72"/>
                  </a:lnTo>
                  <a:lnTo>
                    <a:pt x="66" y="90"/>
                  </a:lnTo>
                  <a:lnTo>
                    <a:pt x="8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4" name="Freeform 16"/>
            <p:cNvSpPr>
              <a:spLocks/>
            </p:cNvSpPr>
            <p:nvPr/>
          </p:nvSpPr>
          <p:spPr bwMode="auto">
            <a:xfrm>
              <a:off x="2283" y="1878"/>
              <a:ext cx="168" cy="55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90" y="18"/>
                </a:cxn>
                <a:cxn ang="0">
                  <a:pos x="60" y="48"/>
                </a:cxn>
                <a:cxn ang="0">
                  <a:pos x="48" y="72"/>
                </a:cxn>
                <a:cxn ang="0">
                  <a:pos x="30" y="108"/>
                </a:cxn>
                <a:cxn ang="0">
                  <a:pos x="12" y="156"/>
                </a:cxn>
                <a:cxn ang="0">
                  <a:pos x="6" y="216"/>
                </a:cxn>
                <a:cxn ang="0">
                  <a:pos x="0" y="288"/>
                </a:cxn>
                <a:cxn ang="0">
                  <a:pos x="6" y="348"/>
                </a:cxn>
                <a:cxn ang="0">
                  <a:pos x="18" y="408"/>
                </a:cxn>
                <a:cxn ang="0">
                  <a:pos x="30" y="450"/>
                </a:cxn>
                <a:cxn ang="0">
                  <a:pos x="48" y="486"/>
                </a:cxn>
                <a:cxn ang="0">
                  <a:pos x="60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20" y="552"/>
                </a:cxn>
                <a:cxn ang="0">
                  <a:pos x="156" y="552"/>
                </a:cxn>
                <a:cxn ang="0">
                  <a:pos x="138" y="552"/>
                </a:cxn>
                <a:cxn ang="0">
                  <a:pos x="126" y="540"/>
                </a:cxn>
                <a:cxn ang="0">
                  <a:pos x="120" y="534"/>
                </a:cxn>
                <a:cxn ang="0">
                  <a:pos x="96" y="510"/>
                </a:cxn>
                <a:cxn ang="0">
                  <a:pos x="84" y="492"/>
                </a:cxn>
                <a:cxn ang="0">
                  <a:pos x="60" y="444"/>
                </a:cxn>
                <a:cxn ang="0">
                  <a:pos x="48" y="396"/>
                </a:cxn>
                <a:cxn ang="0">
                  <a:pos x="36" y="324"/>
                </a:cxn>
                <a:cxn ang="0">
                  <a:pos x="36" y="270"/>
                </a:cxn>
                <a:cxn ang="0">
                  <a:pos x="48" y="204"/>
                </a:cxn>
                <a:cxn ang="0">
                  <a:pos x="54" y="156"/>
                </a:cxn>
                <a:cxn ang="0">
                  <a:pos x="66" y="114"/>
                </a:cxn>
                <a:cxn ang="0">
                  <a:pos x="84" y="72"/>
                </a:cxn>
                <a:cxn ang="0">
                  <a:pos x="108" y="42"/>
                </a:cxn>
                <a:cxn ang="0">
                  <a:pos x="132" y="18"/>
                </a:cxn>
                <a:cxn ang="0">
                  <a:pos x="168" y="0"/>
                </a:cxn>
                <a:cxn ang="0">
                  <a:pos x="126" y="0"/>
                </a:cxn>
              </a:cxnLst>
              <a:rect l="0" t="0" r="r" b="b"/>
              <a:pathLst>
                <a:path w="168" h="552">
                  <a:moveTo>
                    <a:pt x="126" y="0"/>
                  </a:moveTo>
                  <a:lnTo>
                    <a:pt x="90" y="18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30" y="108"/>
                  </a:lnTo>
                  <a:lnTo>
                    <a:pt x="12" y="156"/>
                  </a:lnTo>
                  <a:lnTo>
                    <a:pt x="6" y="216"/>
                  </a:lnTo>
                  <a:lnTo>
                    <a:pt x="0" y="288"/>
                  </a:lnTo>
                  <a:lnTo>
                    <a:pt x="6" y="348"/>
                  </a:lnTo>
                  <a:lnTo>
                    <a:pt x="18" y="408"/>
                  </a:lnTo>
                  <a:lnTo>
                    <a:pt x="30" y="450"/>
                  </a:lnTo>
                  <a:lnTo>
                    <a:pt x="48" y="486"/>
                  </a:lnTo>
                  <a:lnTo>
                    <a:pt x="60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20" y="552"/>
                  </a:lnTo>
                  <a:lnTo>
                    <a:pt x="156" y="552"/>
                  </a:lnTo>
                  <a:lnTo>
                    <a:pt x="138" y="552"/>
                  </a:lnTo>
                  <a:lnTo>
                    <a:pt x="126" y="540"/>
                  </a:lnTo>
                  <a:lnTo>
                    <a:pt x="120" y="534"/>
                  </a:lnTo>
                  <a:lnTo>
                    <a:pt x="96" y="510"/>
                  </a:lnTo>
                  <a:lnTo>
                    <a:pt x="84" y="492"/>
                  </a:lnTo>
                  <a:lnTo>
                    <a:pt x="60" y="444"/>
                  </a:lnTo>
                  <a:lnTo>
                    <a:pt x="48" y="396"/>
                  </a:lnTo>
                  <a:lnTo>
                    <a:pt x="36" y="324"/>
                  </a:lnTo>
                  <a:lnTo>
                    <a:pt x="36" y="270"/>
                  </a:lnTo>
                  <a:lnTo>
                    <a:pt x="48" y="204"/>
                  </a:lnTo>
                  <a:lnTo>
                    <a:pt x="54" y="156"/>
                  </a:lnTo>
                  <a:lnTo>
                    <a:pt x="66" y="114"/>
                  </a:lnTo>
                  <a:lnTo>
                    <a:pt x="84" y="72"/>
                  </a:lnTo>
                  <a:lnTo>
                    <a:pt x="108" y="42"/>
                  </a:lnTo>
                  <a:lnTo>
                    <a:pt x="132" y="18"/>
                  </a:lnTo>
                  <a:lnTo>
                    <a:pt x="168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5" name="Freeform 17"/>
            <p:cNvSpPr>
              <a:spLocks/>
            </p:cNvSpPr>
            <p:nvPr/>
          </p:nvSpPr>
          <p:spPr bwMode="auto">
            <a:xfrm>
              <a:off x="2163" y="1878"/>
              <a:ext cx="204" cy="552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4" y="18"/>
                </a:cxn>
                <a:cxn ang="0">
                  <a:pos x="72" y="36"/>
                </a:cxn>
                <a:cxn ang="0">
                  <a:pos x="42" y="66"/>
                </a:cxn>
                <a:cxn ang="0">
                  <a:pos x="24" y="108"/>
                </a:cxn>
                <a:cxn ang="0">
                  <a:pos x="6" y="168"/>
                </a:cxn>
                <a:cxn ang="0">
                  <a:pos x="0" y="234"/>
                </a:cxn>
                <a:cxn ang="0">
                  <a:pos x="0" y="300"/>
                </a:cxn>
                <a:cxn ang="0">
                  <a:pos x="0" y="360"/>
                </a:cxn>
                <a:cxn ang="0">
                  <a:pos x="12" y="408"/>
                </a:cxn>
                <a:cxn ang="0">
                  <a:pos x="24" y="456"/>
                </a:cxn>
                <a:cxn ang="0">
                  <a:pos x="42" y="492"/>
                </a:cxn>
                <a:cxn ang="0">
                  <a:pos x="60" y="516"/>
                </a:cxn>
                <a:cxn ang="0">
                  <a:pos x="84" y="540"/>
                </a:cxn>
                <a:cxn ang="0">
                  <a:pos x="108" y="552"/>
                </a:cxn>
                <a:cxn ang="0">
                  <a:pos x="198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0" y="474"/>
                </a:cxn>
                <a:cxn ang="0">
                  <a:pos x="102" y="432"/>
                </a:cxn>
                <a:cxn ang="0">
                  <a:pos x="90" y="378"/>
                </a:cxn>
                <a:cxn ang="0">
                  <a:pos x="84" y="312"/>
                </a:cxn>
                <a:cxn ang="0">
                  <a:pos x="84" y="240"/>
                </a:cxn>
                <a:cxn ang="0">
                  <a:pos x="90" y="186"/>
                </a:cxn>
                <a:cxn ang="0">
                  <a:pos x="96" y="150"/>
                </a:cxn>
                <a:cxn ang="0">
                  <a:pos x="108" y="114"/>
                </a:cxn>
                <a:cxn ang="0">
                  <a:pos x="126" y="66"/>
                </a:cxn>
                <a:cxn ang="0">
                  <a:pos x="150" y="42"/>
                </a:cxn>
                <a:cxn ang="0">
                  <a:pos x="174" y="18"/>
                </a:cxn>
                <a:cxn ang="0">
                  <a:pos x="204" y="0"/>
                </a:cxn>
                <a:cxn ang="0">
                  <a:pos x="108" y="0"/>
                </a:cxn>
              </a:cxnLst>
              <a:rect l="0" t="0" r="r" b="b"/>
              <a:pathLst>
                <a:path w="204" h="552">
                  <a:moveTo>
                    <a:pt x="108" y="0"/>
                  </a:moveTo>
                  <a:lnTo>
                    <a:pt x="84" y="18"/>
                  </a:lnTo>
                  <a:lnTo>
                    <a:pt x="72" y="36"/>
                  </a:lnTo>
                  <a:lnTo>
                    <a:pt x="42" y="66"/>
                  </a:lnTo>
                  <a:lnTo>
                    <a:pt x="24" y="108"/>
                  </a:lnTo>
                  <a:lnTo>
                    <a:pt x="6" y="168"/>
                  </a:lnTo>
                  <a:lnTo>
                    <a:pt x="0" y="234"/>
                  </a:lnTo>
                  <a:lnTo>
                    <a:pt x="0" y="300"/>
                  </a:lnTo>
                  <a:lnTo>
                    <a:pt x="0" y="360"/>
                  </a:lnTo>
                  <a:lnTo>
                    <a:pt x="12" y="408"/>
                  </a:lnTo>
                  <a:lnTo>
                    <a:pt x="24" y="456"/>
                  </a:lnTo>
                  <a:lnTo>
                    <a:pt x="42" y="492"/>
                  </a:lnTo>
                  <a:lnTo>
                    <a:pt x="60" y="516"/>
                  </a:lnTo>
                  <a:lnTo>
                    <a:pt x="84" y="540"/>
                  </a:lnTo>
                  <a:lnTo>
                    <a:pt x="108" y="552"/>
                  </a:lnTo>
                  <a:lnTo>
                    <a:pt x="198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0" y="474"/>
                  </a:lnTo>
                  <a:lnTo>
                    <a:pt x="102" y="432"/>
                  </a:lnTo>
                  <a:lnTo>
                    <a:pt x="90" y="378"/>
                  </a:lnTo>
                  <a:lnTo>
                    <a:pt x="84" y="312"/>
                  </a:lnTo>
                  <a:lnTo>
                    <a:pt x="84" y="240"/>
                  </a:lnTo>
                  <a:lnTo>
                    <a:pt x="90" y="186"/>
                  </a:lnTo>
                  <a:lnTo>
                    <a:pt x="96" y="150"/>
                  </a:lnTo>
                  <a:lnTo>
                    <a:pt x="108" y="114"/>
                  </a:lnTo>
                  <a:lnTo>
                    <a:pt x="126" y="66"/>
                  </a:lnTo>
                  <a:lnTo>
                    <a:pt x="150" y="42"/>
                  </a:lnTo>
                  <a:lnTo>
                    <a:pt x="174" y="18"/>
                  </a:lnTo>
                  <a:lnTo>
                    <a:pt x="204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6" name="Freeform 18"/>
            <p:cNvSpPr>
              <a:spLocks/>
            </p:cNvSpPr>
            <p:nvPr/>
          </p:nvSpPr>
          <p:spPr bwMode="auto">
            <a:xfrm>
              <a:off x="2079" y="1878"/>
              <a:ext cx="156" cy="552"/>
            </a:xfrm>
            <a:custGeom>
              <a:avLst/>
              <a:gdLst/>
              <a:ahLst/>
              <a:cxnLst>
                <a:cxn ang="0">
                  <a:pos x="120" y="552"/>
                </a:cxn>
                <a:cxn ang="0">
                  <a:pos x="108" y="546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36" y="468"/>
                </a:cxn>
                <a:cxn ang="0">
                  <a:pos x="24" y="420"/>
                </a:cxn>
                <a:cxn ang="0">
                  <a:pos x="12" y="372"/>
                </a:cxn>
                <a:cxn ang="0">
                  <a:pos x="6" y="318"/>
                </a:cxn>
                <a:cxn ang="0">
                  <a:pos x="0" y="258"/>
                </a:cxn>
                <a:cxn ang="0">
                  <a:pos x="12" y="186"/>
                </a:cxn>
                <a:cxn ang="0">
                  <a:pos x="24" y="132"/>
                </a:cxn>
                <a:cxn ang="0">
                  <a:pos x="42" y="84"/>
                </a:cxn>
                <a:cxn ang="0">
                  <a:pos x="60" y="54"/>
                </a:cxn>
                <a:cxn ang="0">
                  <a:pos x="84" y="24"/>
                </a:cxn>
                <a:cxn ang="0">
                  <a:pos x="114" y="0"/>
                </a:cxn>
                <a:cxn ang="0">
                  <a:pos x="156" y="0"/>
                </a:cxn>
                <a:cxn ang="0">
                  <a:pos x="120" y="24"/>
                </a:cxn>
                <a:cxn ang="0">
                  <a:pos x="102" y="54"/>
                </a:cxn>
                <a:cxn ang="0">
                  <a:pos x="84" y="78"/>
                </a:cxn>
                <a:cxn ang="0">
                  <a:pos x="72" y="108"/>
                </a:cxn>
                <a:cxn ang="0">
                  <a:pos x="54" y="162"/>
                </a:cxn>
                <a:cxn ang="0">
                  <a:pos x="48" y="216"/>
                </a:cxn>
                <a:cxn ang="0">
                  <a:pos x="42" y="270"/>
                </a:cxn>
                <a:cxn ang="0">
                  <a:pos x="48" y="330"/>
                </a:cxn>
                <a:cxn ang="0">
                  <a:pos x="48" y="378"/>
                </a:cxn>
                <a:cxn ang="0">
                  <a:pos x="60" y="420"/>
                </a:cxn>
                <a:cxn ang="0">
                  <a:pos x="78" y="462"/>
                </a:cxn>
                <a:cxn ang="0">
                  <a:pos x="96" y="498"/>
                </a:cxn>
                <a:cxn ang="0">
                  <a:pos x="108" y="522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20" y="552"/>
                </a:cxn>
              </a:cxnLst>
              <a:rect l="0" t="0" r="r" b="b"/>
              <a:pathLst>
                <a:path w="156" h="552">
                  <a:moveTo>
                    <a:pt x="120" y="552"/>
                  </a:moveTo>
                  <a:lnTo>
                    <a:pt x="108" y="546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36" y="468"/>
                  </a:lnTo>
                  <a:lnTo>
                    <a:pt x="24" y="420"/>
                  </a:lnTo>
                  <a:lnTo>
                    <a:pt x="12" y="372"/>
                  </a:lnTo>
                  <a:lnTo>
                    <a:pt x="6" y="318"/>
                  </a:lnTo>
                  <a:lnTo>
                    <a:pt x="0" y="258"/>
                  </a:lnTo>
                  <a:lnTo>
                    <a:pt x="12" y="186"/>
                  </a:lnTo>
                  <a:lnTo>
                    <a:pt x="24" y="132"/>
                  </a:lnTo>
                  <a:lnTo>
                    <a:pt x="42" y="84"/>
                  </a:lnTo>
                  <a:lnTo>
                    <a:pt x="60" y="54"/>
                  </a:lnTo>
                  <a:lnTo>
                    <a:pt x="84" y="24"/>
                  </a:lnTo>
                  <a:lnTo>
                    <a:pt x="114" y="0"/>
                  </a:lnTo>
                  <a:lnTo>
                    <a:pt x="156" y="0"/>
                  </a:lnTo>
                  <a:lnTo>
                    <a:pt x="120" y="24"/>
                  </a:lnTo>
                  <a:lnTo>
                    <a:pt x="102" y="54"/>
                  </a:lnTo>
                  <a:lnTo>
                    <a:pt x="84" y="78"/>
                  </a:lnTo>
                  <a:lnTo>
                    <a:pt x="72" y="108"/>
                  </a:lnTo>
                  <a:lnTo>
                    <a:pt x="54" y="162"/>
                  </a:lnTo>
                  <a:lnTo>
                    <a:pt x="48" y="216"/>
                  </a:lnTo>
                  <a:lnTo>
                    <a:pt x="42" y="270"/>
                  </a:lnTo>
                  <a:lnTo>
                    <a:pt x="48" y="330"/>
                  </a:lnTo>
                  <a:lnTo>
                    <a:pt x="48" y="378"/>
                  </a:lnTo>
                  <a:lnTo>
                    <a:pt x="60" y="420"/>
                  </a:lnTo>
                  <a:lnTo>
                    <a:pt x="78" y="462"/>
                  </a:lnTo>
                  <a:lnTo>
                    <a:pt x="96" y="498"/>
                  </a:lnTo>
                  <a:lnTo>
                    <a:pt x="108" y="522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20" y="552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7" name="Freeform 19"/>
            <p:cNvSpPr>
              <a:spLocks/>
            </p:cNvSpPr>
            <p:nvPr/>
          </p:nvSpPr>
          <p:spPr bwMode="auto">
            <a:xfrm>
              <a:off x="1965" y="1878"/>
              <a:ext cx="198" cy="552"/>
            </a:xfrm>
            <a:custGeom>
              <a:avLst/>
              <a:gdLst/>
              <a:ahLst/>
              <a:cxnLst>
                <a:cxn ang="0">
                  <a:pos x="102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0" y="102"/>
                </a:cxn>
                <a:cxn ang="0">
                  <a:pos x="12" y="156"/>
                </a:cxn>
                <a:cxn ang="0">
                  <a:pos x="6" y="204"/>
                </a:cxn>
                <a:cxn ang="0">
                  <a:pos x="0" y="270"/>
                </a:cxn>
                <a:cxn ang="0">
                  <a:pos x="6" y="342"/>
                </a:cxn>
                <a:cxn ang="0">
                  <a:pos x="12" y="408"/>
                </a:cxn>
                <a:cxn ang="0">
                  <a:pos x="30" y="450"/>
                </a:cxn>
                <a:cxn ang="0">
                  <a:pos x="42" y="486"/>
                </a:cxn>
                <a:cxn ang="0">
                  <a:pos x="66" y="522"/>
                </a:cxn>
                <a:cxn ang="0">
                  <a:pos x="90" y="546"/>
                </a:cxn>
                <a:cxn ang="0">
                  <a:pos x="114" y="552"/>
                </a:cxn>
                <a:cxn ang="0">
                  <a:pos x="192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6" y="474"/>
                </a:cxn>
                <a:cxn ang="0">
                  <a:pos x="108" y="438"/>
                </a:cxn>
                <a:cxn ang="0">
                  <a:pos x="90" y="384"/>
                </a:cxn>
                <a:cxn ang="0">
                  <a:pos x="84" y="312"/>
                </a:cxn>
                <a:cxn ang="0">
                  <a:pos x="84" y="252"/>
                </a:cxn>
                <a:cxn ang="0">
                  <a:pos x="90" y="186"/>
                </a:cxn>
                <a:cxn ang="0">
                  <a:pos x="102" y="132"/>
                </a:cxn>
                <a:cxn ang="0">
                  <a:pos x="120" y="90"/>
                </a:cxn>
                <a:cxn ang="0">
                  <a:pos x="138" y="54"/>
                </a:cxn>
                <a:cxn ang="0">
                  <a:pos x="162" y="24"/>
                </a:cxn>
                <a:cxn ang="0">
                  <a:pos x="192" y="6"/>
                </a:cxn>
                <a:cxn ang="0">
                  <a:pos x="198" y="0"/>
                </a:cxn>
                <a:cxn ang="0">
                  <a:pos x="120" y="0"/>
                </a:cxn>
                <a:cxn ang="0">
                  <a:pos x="102" y="6"/>
                </a:cxn>
              </a:cxnLst>
              <a:rect l="0" t="0" r="r" b="b"/>
              <a:pathLst>
                <a:path w="198" h="552">
                  <a:moveTo>
                    <a:pt x="102" y="6"/>
                  </a:moveTo>
                  <a:lnTo>
                    <a:pt x="78" y="24"/>
                  </a:lnTo>
                  <a:lnTo>
                    <a:pt x="54" y="54"/>
                  </a:lnTo>
                  <a:lnTo>
                    <a:pt x="30" y="102"/>
                  </a:lnTo>
                  <a:lnTo>
                    <a:pt x="12" y="156"/>
                  </a:lnTo>
                  <a:lnTo>
                    <a:pt x="6" y="204"/>
                  </a:lnTo>
                  <a:lnTo>
                    <a:pt x="0" y="270"/>
                  </a:lnTo>
                  <a:lnTo>
                    <a:pt x="6" y="342"/>
                  </a:lnTo>
                  <a:lnTo>
                    <a:pt x="12" y="408"/>
                  </a:lnTo>
                  <a:lnTo>
                    <a:pt x="30" y="450"/>
                  </a:lnTo>
                  <a:lnTo>
                    <a:pt x="42" y="486"/>
                  </a:lnTo>
                  <a:lnTo>
                    <a:pt x="66" y="522"/>
                  </a:lnTo>
                  <a:lnTo>
                    <a:pt x="90" y="546"/>
                  </a:lnTo>
                  <a:lnTo>
                    <a:pt x="114" y="552"/>
                  </a:lnTo>
                  <a:lnTo>
                    <a:pt x="192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6" y="474"/>
                  </a:lnTo>
                  <a:lnTo>
                    <a:pt x="108" y="438"/>
                  </a:lnTo>
                  <a:lnTo>
                    <a:pt x="90" y="384"/>
                  </a:lnTo>
                  <a:lnTo>
                    <a:pt x="84" y="312"/>
                  </a:lnTo>
                  <a:lnTo>
                    <a:pt x="84" y="252"/>
                  </a:lnTo>
                  <a:lnTo>
                    <a:pt x="90" y="186"/>
                  </a:lnTo>
                  <a:lnTo>
                    <a:pt x="102" y="132"/>
                  </a:lnTo>
                  <a:lnTo>
                    <a:pt x="120" y="90"/>
                  </a:lnTo>
                  <a:lnTo>
                    <a:pt x="138" y="54"/>
                  </a:lnTo>
                  <a:lnTo>
                    <a:pt x="162" y="24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120" y="0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75822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413" y="3825875"/>
            <a:ext cx="19843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8229" name="Text Box 21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82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Line 2"/>
          <p:cNvSpPr>
            <a:spLocks noChangeShapeType="1"/>
          </p:cNvSpPr>
          <p:nvPr/>
        </p:nvSpPr>
        <p:spPr bwMode="auto">
          <a:xfrm>
            <a:off x="4038600" y="1866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75" name="Line 3"/>
          <p:cNvSpPr>
            <a:spLocks noChangeShapeType="1"/>
          </p:cNvSpPr>
          <p:nvPr/>
        </p:nvSpPr>
        <p:spPr bwMode="auto">
          <a:xfrm rot="21548244" flipV="1">
            <a:off x="3429000" y="1712913"/>
            <a:ext cx="114300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41476" name="Group 4"/>
          <p:cNvGrpSpPr>
            <a:grpSpLocks/>
          </p:cNvGrpSpPr>
          <p:nvPr/>
        </p:nvGrpSpPr>
        <p:grpSpPr bwMode="auto">
          <a:xfrm>
            <a:off x="3352800" y="1497013"/>
            <a:ext cx="533400" cy="446087"/>
            <a:chOff x="1440" y="919"/>
            <a:chExt cx="336" cy="281"/>
          </a:xfrm>
        </p:grpSpPr>
        <p:sp>
          <p:nvSpPr>
            <p:cNvPr id="1641477" name="Rectangle 5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478" name="Text Box 6"/>
            <p:cNvSpPr txBox="1">
              <a:spLocks noChangeArrowheads="1"/>
            </p:cNvSpPr>
            <p:nvPr/>
          </p:nvSpPr>
          <p:spPr bwMode="auto">
            <a:xfrm>
              <a:off x="1526" y="91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41479" name="Line 7"/>
          <p:cNvSpPr>
            <a:spLocks noChangeShapeType="1"/>
          </p:cNvSpPr>
          <p:nvPr/>
        </p:nvSpPr>
        <p:spPr bwMode="auto">
          <a:xfrm>
            <a:off x="3200400" y="24765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80" name="Line 8"/>
          <p:cNvSpPr>
            <a:spLocks noChangeShapeType="1"/>
          </p:cNvSpPr>
          <p:nvPr/>
        </p:nvSpPr>
        <p:spPr bwMode="auto">
          <a:xfrm flipH="1">
            <a:off x="3429000" y="27813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1" name="Line 9"/>
          <p:cNvSpPr>
            <a:spLocks noChangeShapeType="1"/>
          </p:cNvSpPr>
          <p:nvPr/>
        </p:nvSpPr>
        <p:spPr bwMode="auto">
          <a:xfrm rot="21548244" flipV="1">
            <a:off x="3352800" y="3313113"/>
            <a:ext cx="114300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2" name="Line 10"/>
          <p:cNvSpPr>
            <a:spLocks noChangeShapeType="1"/>
          </p:cNvSpPr>
          <p:nvPr/>
        </p:nvSpPr>
        <p:spPr bwMode="auto">
          <a:xfrm>
            <a:off x="3962400" y="34671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3" name="Line 11"/>
          <p:cNvSpPr>
            <a:spLocks noChangeShapeType="1"/>
          </p:cNvSpPr>
          <p:nvPr/>
        </p:nvSpPr>
        <p:spPr bwMode="auto">
          <a:xfrm>
            <a:off x="3124200" y="40767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84" name="Line 12"/>
          <p:cNvSpPr>
            <a:spLocks noChangeShapeType="1"/>
          </p:cNvSpPr>
          <p:nvPr/>
        </p:nvSpPr>
        <p:spPr bwMode="auto">
          <a:xfrm flipH="1">
            <a:off x="3352800" y="43815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5" name="Line 13"/>
          <p:cNvSpPr>
            <a:spLocks noChangeShapeType="1"/>
          </p:cNvSpPr>
          <p:nvPr/>
        </p:nvSpPr>
        <p:spPr bwMode="auto">
          <a:xfrm rot="21548244" flipV="1">
            <a:off x="3276600" y="4989513"/>
            <a:ext cx="114300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6" name="Line 14"/>
          <p:cNvSpPr>
            <a:spLocks noChangeShapeType="1"/>
          </p:cNvSpPr>
          <p:nvPr/>
        </p:nvSpPr>
        <p:spPr bwMode="auto">
          <a:xfrm>
            <a:off x="3886200" y="51435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7" name="Line 15"/>
          <p:cNvSpPr>
            <a:spLocks noChangeShapeType="1"/>
          </p:cNvSpPr>
          <p:nvPr/>
        </p:nvSpPr>
        <p:spPr bwMode="auto">
          <a:xfrm>
            <a:off x="3048000" y="575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88" name="Line 16"/>
          <p:cNvSpPr>
            <a:spLocks noChangeShapeType="1"/>
          </p:cNvSpPr>
          <p:nvPr/>
        </p:nvSpPr>
        <p:spPr bwMode="auto">
          <a:xfrm flipH="1">
            <a:off x="3276600" y="60579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9" name="Rectangle 17"/>
          <p:cNvSpPr>
            <a:spLocks noChangeArrowheads="1"/>
          </p:cNvSpPr>
          <p:nvPr/>
        </p:nvSpPr>
        <p:spPr bwMode="auto">
          <a:xfrm>
            <a:off x="6248400" y="3340100"/>
            <a:ext cx="1143000" cy="990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90" name="Rectangle 18"/>
          <p:cNvSpPr>
            <a:spLocks noChangeArrowheads="1"/>
          </p:cNvSpPr>
          <p:nvPr/>
        </p:nvSpPr>
        <p:spPr bwMode="auto">
          <a:xfrm>
            <a:off x="7429500" y="3340100"/>
            <a:ext cx="1143000" cy="990600"/>
          </a:xfrm>
          <a:prstGeom prst="rect">
            <a:avLst/>
          </a:prstGeom>
          <a:solidFill>
            <a:schemeClr val="bg1"/>
          </a:solidFill>
          <a:ln w="38100">
            <a:solidFill>
              <a:srgbClr val="80808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91" name="Text Box 19"/>
          <p:cNvSpPr txBox="1">
            <a:spLocks noChangeArrowheads="1"/>
          </p:cNvSpPr>
          <p:nvPr/>
        </p:nvSpPr>
        <p:spPr bwMode="auto">
          <a:xfrm>
            <a:off x="6689725" y="35687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I</a:t>
            </a:r>
          </a:p>
        </p:txBody>
      </p:sp>
      <p:sp>
        <p:nvSpPr>
          <p:cNvPr id="1641492" name="Text Box 20"/>
          <p:cNvSpPr txBox="1">
            <a:spLocks noChangeArrowheads="1"/>
          </p:cNvSpPr>
          <p:nvPr/>
        </p:nvSpPr>
        <p:spPr bwMode="auto">
          <a:xfrm>
            <a:off x="7832725" y="3568700"/>
            <a:ext cx="422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II</a:t>
            </a:r>
          </a:p>
        </p:txBody>
      </p:sp>
      <p:grpSp>
        <p:nvGrpSpPr>
          <p:cNvPr id="1641493" name="Group 21"/>
          <p:cNvGrpSpPr>
            <a:grpSpLocks/>
          </p:cNvGrpSpPr>
          <p:nvPr/>
        </p:nvGrpSpPr>
        <p:grpSpPr bwMode="auto">
          <a:xfrm>
            <a:off x="3886200" y="1395413"/>
            <a:ext cx="533400" cy="396875"/>
            <a:chOff x="2448" y="839"/>
            <a:chExt cx="336" cy="250"/>
          </a:xfrm>
        </p:grpSpPr>
        <p:sp>
          <p:nvSpPr>
            <p:cNvPr id="1641494" name="Rectangle 22"/>
            <p:cNvSpPr>
              <a:spLocks noChangeArrowheads="1"/>
            </p:cNvSpPr>
            <p:nvPr/>
          </p:nvSpPr>
          <p:spPr bwMode="auto">
            <a:xfrm rot="-934016">
              <a:off x="2448" y="848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495" name="Text Box 23"/>
            <p:cNvSpPr txBox="1">
              <a:spLocks noChangeArrowheads="1"/>
            </p:cNvSpPr>
            <p:nvPr/>
          </p:nvSpPr>
          <p:spPr bwMode="auto">
            <a:xfrm>
              <a:off x="2534" y="83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41496" name="Group 24"/>
          <p:cNvGrpSpPr>
            <a:grpSpLocks/>
          </p:cNvGrpSpPr>
          <p:nvPr/>
        </p:nvGrpSpPr>
        <p:grpSpPr bwMode="auto">
          <a:xfrm>
            <a:off x="3200400" y="4822825"/>
            <a:ext cx="533400" cy="396875"/>
            <a:chOff x="1344" y="3014"/>
            <a:chExt cx="336" cy="250"/>
          </a:xfrm>
        </p:grpSpPr>
        <p:sp>
          <p:nvSpPr>
            <p:cNvPr id="1641497" name="Rectangle 25"/>
            <p:cNvSpPr>
              <a:spLocks noChangeArrowheads="1"/>
            </p:cNvSpPr>
            <p:nvPr/>
          </p:nvSpPr>
          <p:spPr bwMode="auto">
            <a:xfrm rot="-934016">
              <a:off x="1344" y="3024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498" name="Text Box 26"/>
            <p:cNvSpPr txBox="1">
              <a:spLocks noChangeArrowheads="1"/>
            </p:cNvSpPr>
            <p:nvPr/>
          </p:nvSpPr>
          <p:spPr bwMode="auto">
            <a:xfrm>
              <a:off x="1392" y="3014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41499" name="Text Box 27"/>
          <p:cNvSpPr txBox="1">
            <a:spLocks noChangeArrowheads="1"/>
          </p:cNvSpPr>
          <p:nvPr/>
        </p:nvSpPr>
        <p:spPr bwMode="auto">
          <a:xfrm>
            <a:off x="2068513" y="1792288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990033"/>
                </a:solidFill>
              </a:rPr>
              <a:t>Γραμμή</a:t>
            </a:r>
            <a:endParaRPr lang="en-US" sz="2000" b="1">
              <a:solidFill>
                <a:srgbClr val="990033"/>
              </a:solidFill>
            </a:endParaRPr>
          </a:p>
        </p:txBody>
      </p:sp>
      <p:sp>
        <p:nvSpPr>
          <p:cNvPr id="1641500" name="Text Box 28"/>
          <p:cNvSpPr txBox="1">
            <a:spLocks noChangeArrowheads="1"/>
          </p:cNvSpPr>
          <p:nvPr/>
        </p:nvSpPr>
        <p:spPr bwMode="auto">
          <a:xfrm>
            <a:off x="5940425" y="2079625"/>
            <a:ext cx="280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>
                <a:solidFill>
                  <a:srgbClr val="A50021"/>
                </a:solidFill>
              </a:rPr>
              <a:t>Βασικό απόθεμα</a:t>
            </a:r>
            <a:r>
              <a:rPr lang="en-US" sz="2000" b="1">
                <a:solidFill>
                  <a:srgbClr val="A50021"/>
                </a:solidFill>
              </a:rPr>
              <a:t> </a:t>
            </a:r>
            <a:r>
              <a:rPr lang="el-GR" sz="2000" b="1">
                <a:solidFill>
                  <a:srgbClr val="A50021"/>
                </a:solidFill>
              </a:rPr>
              <a:t>ή</a:t>
            </a:r>
            <a:endParaRPr lang="en-US" sz="2000" b="1">
              <a:solidFill>
                <a:srgbClr val="A50021"/>
              </a:solidFill>
            </a:endParaRPr>
          </a:p>
          <a:p>
            <a:pPr algn="ctr"/>
            <a:r>
              <a:rPr lang="el-GR" sz="2000" b="1">
                <a:solidFill>
                  <a:srgbClr val="A50021"/>
                </a:solidFill>
              </a:rPr>
              <a:t>Απόθεμα παραγωγής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641501" name="Text Box 29"/>
          <p:cNvSpPr txBox="1">
            <a:spLocks noChangeArrowheads="1"/>
          </p:cNvSpPr>
          <p:nvPr/>
        </p:nvSpPr>
        <p:spPr bwMode="auto">
          <a:xfrm>
            <a:off x="3298825" y="242888"/>
            <a:ext cx="5594350" cy="4572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Το </a:t>
            </a:r>
            <a:r>
              <a:rPr lang="en-US">
                <a:solidFill>
                  <a:srgbClr val="990033"/>
                </a:solidFill>
              </a:rPr>
              <a:t>Kanban </a:t>
            </a:r>
            <a:r>
              <a:rPr lang="el-GR">
                <a:solidFill>
                  <a:srgbClr val="990033"/>
                </a:solidFill>
              </a:rPr>
              <a:t>ως «Σύστημα Δύο Δοχείων»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641502" name="AutoShape 30"/>
          <p:cNvSpPr>
            <a:spLocks noChangeArrowheads="1"/>
          </p:cNvSpPr>
          <p:nvPr/>
        </p:nvSpPr>
        <p:spPr bwMode="auto">
          <a:xfrm rot="5214911">
            <a:off x="2640807" y="726281"/>
            <a:ext cx="315912" cy="1323975"/>
          </a:xfrm>
          <a:prstGeom prst="curvedRightArrow">
            <a:avLst>
              <a:gd name="adj1" fmla="val 83819"/>
              <a:gd name="adj2" fmla="val 167638"/>
              <a:gd name="adj3" fmla="val 33333"/>
            </a:avLst>
          </a:prstGeom>
          <a:solidFill>
            <a:srgbClr val="800000"/>
          </a:soli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3" name="Freeform 31"/>
          <p:cNvSpPr>
            <a:spLocks/>
          </p:cNvSpPr>
          <p:nvPr/>
        </p:nvSpPr>
        <p:spPr bwMode="auto">
          <a:xfrm>
            <a:off x="3284538" y="2006600"/>
            <a:ext cx="2951162" cy="1484313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29" y="144"/>
              </a:cxn>
              <a:cxn ang="0">
                <a:pos x="197" y="264"/>
              </a:cxn>
              <a:cxn ang="0">
                <a:pos x="1213" y="208"/>
              </a:cxn>
              <a:cxn ang="0">
                <a:pos x="1709" y="320"/>
              </a:cxn>
              <a:cxn ang="0">
                <a:pos x="2205" y="744"/>
              </a:cxn>
              <a:cxn ang="0">
                <a:pos x="2533" y="960"/>
              </a:cxn>
              <a:cxn ang="0">
                <a:pos x="2677" y="976"/>
              </a:cxn>
            </a:cxnLst>
            <a:rect l="0" t="0" r="r" b="b"/>
            <a:pathLst>
              <a:path w="2677" h="999">
                <a:moveTo>
                  <a:pt x="165" y="0"/>
                </a:moveTo>
                <a:cubicBezTo>
                  <a:pt x="94" y="50"/>
                  <a:pt x="24" y="100"/>
                  <a:pt x="29" y="144"/>
                </a:cubicBezTo>
                <a:cubicBezTo>
                  <a:pt x="34" y="188"/>
                  <a:pt x="0" y="253"/>
                  <a:pt x="197" y="264"/>
                </a:cubicBezTo>
                <a:cubicBezTo>
                  <a:pt x="394" y="275"/>
                  <a:pt x="961" y="199"/>
                  <a:pt x="1213" y="208"/>
                </a:cubicBezTo>
                <a:cubicBezTo>
                  <a:pt x="1465" y="217"/>
                  <a:pt x="1544" y="231"/>
                  <a:pt x="1709" y="320"/>
                </a:cubicBezTo>
                <a:cubicBezTo>
                  <a:pt x="1874" y="409"/>
                  <a:pt x="2068" y="637"/>
                  <a:pt x="2205" y="744"/>
                </a:cubicBezTo>
                <a:cubicBezTo>
                  <a:pt x="2342" y="851"/>
                  <a:pt x="2454" y="921"/>
                  <a:pt x="2533" y="960"/>
                </a:cubicBezTo>
                <a:cubicBezTo>
                  <a:pt x="2612" y="999"/>
                  <a:pt x="2653" y="973"/>
                  <a:pt x="2677" y="976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4" name="AutoShape 32"/>
          <p:cNvSpPr>
            <a:spLocks noChangeArrowheads="1"/>
          </p:cNvSpPr>
          <p:nvPr/>
        </p:nvSpPr>
        <p:spPr bwMode="auto">
          <a:xfrm rot="5214911">
            <a:off x="2640807" y="2288381"/>
            <a:ext cx="315912" cy="1323975"/>
          </a:xfrm>
          <a:prstGeom prst="curvedRightArrow">
            <a:avLst>
              <a:gd name="adj1" fmla="val 83819"/>
              <a:gd name="adj2" fmla="val 167638"/>
              <a:gd name="adj3" fmla="val 33333"/>
            </a:avLst>
          </a:prstGeom>
          <a:solidFill>
            <a:srgbClr val="800000"/>
          </a:soli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5" name="AutoShape 33"/>
          <p:cNvSpPr>
            <a:spLocks noChangeArrowheads="1"/>
          </p:cNvSpPr>
          <p:nvPr/>
        </p:nvSpPr>
        <p:spPr bwMode="auto">
          <a:xfrm rot="5214911">
            <a:off x="2729707" y="3977481"/>
            <a:ext cx="315912" cy="1323975"/>
          </a:xfrm>
          <a:prstGeom prst="curvedRightArrow">
            <a:avLst>
              <a:gd name="adj1" fmla="val 83819"/>
              <a:gd name="adj2" fmla="val 167638"/>
              <a:gd name="adj3" fmla="val 33333"/>
            </a:avLst>
          </a:prstGeom>
          <a:solidFill>
            <a:srgbClr val="800000"/>
          </a:soli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6" name="Freeform 34"/>
          <p:cNvSpPr>
            <a:spLocks/>
          </p:cNvSpPr>
          <p:nvPr/>
        </p:nvSpPr>
        <p:spPr bwMode="auto">
          <a:xfrm>
            <a:off x="4465638" y="3770313"/>
            <a:ext cx="1719262" cy="858837"/>
          </a:xfrm>
          <a:custGeom>
            <a:avLst/>
            <a:gdLst/>
            <a:ahLst/>
            <a:cxnLst>
              <a:cxn ang="0">
                <a:pos x="1864" y="49"/>
              </a:cxn>
              <a:cxn ang="0">
                <a:pos x="1520" y="73"/>
              </a:cxn>
              <a:cxn ang="0">
                <a:pos x="1144" y="489"/>
              </a:cxn>
              <a:cxn ang="0">
                <a:pos x="432" y="545"/>
              </a:cxn>
              <a:cxn ang="0">
                <a:pos x="256" y="561"/>
              </a:cxn>
              <a:cxn ang="0">
                <a:pos x="48" y="673"/>
              </a:cxn>
              <a:cxn ang="0">
                <a:pos x="0" y="681"/>
              </a:cxn>
            </a:cxnLst>
            <a:rect l="0" t="0" r="r" b="b"/>
            <a:pathLst>
              <a:path w="1864" h="693">
                <a:moveTo>
                  <a:pt x="1864" y="49"/>
                </a:moveTo>
                <a:cubicBezTo>
                  <a:pt x="1752" y="24"/>
                  <a:pt x="1640" y="0"/>
                  <a:pt x="1520" y="73"/>
                </a:cubicBezTo>
                <a:cubicBezTo>
                  <a:pt x="1400" y="146"/>
                  <a:pt x="1325" y="410"/>
                  <a:pt x="1144" y="489"/>
                </a:cubicBezTo>
                <a:cubicBezTo>
                  <a:pt x="963" y="568"/>
                  <a:pt x="580" y="533"/>
                  <a:pt x="432" y="545"/>
                </a:cubicBezTo>
                <a:cubicBezTo>
                  <a:pt x="284" y="557"/>
                  <a:pt x="320" y="540"/>
                  <a:pt x="256" y="561"/>
                </a:cubicBezTo>
                <a:cubicBezTo>
                  <a:pt x="192" y="582"/>
                  <a:pt x="91" y="653"/>
                  <a:pt x="48" y="673"/>
                </a:cubicBezTo>
                <a:cubicBezTo>
                  <a:pt x="5" y="693"/>
                  <a:pt x="2" y="687"/>
                  <a:pt x="0" y="681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7" name="Line 35"/>
          <p:cNvSpPr>
            <a:spLocks noChangeShapeType="1"/>
          </p:cNvSpPr>
          <p:nvPr/>
        </p:nvSpPr>
        <p:spPr bwMode="auto">
          <a:xfrm flipH="1">
            <a:off x="3746500" y="1730375"/>
            <a:ext cx="457200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41508" name="Group 36"/>
          <p:cNvGrpSpPr>
            <a:grpSpLocks/>
          </p:cNvGrpSpPr>
          <p:nvPr/>
        </p:nvGrpSpPr>
        <p:grpSpPr bwMode="auto">
          <a:xfrm>
            <a:off x="3276600" y="3133725"/>
            <a:ext cx="533400" cy="412750"/>
            <a:chOff x="2064" y="1958"/>
            <a:chExt cx="336" cy="260"/>
          </a:xfrm>
        </p:grpSpPr>
        <p:sp>
          <p:nvSpPr>
            <p:cNvPr id="1641509" name="Rectangle 37"/>
            <p:cNvSpPr>
              <a:spLocks noChangeArrowheads="1"/>
            </p:cNvSpPr>
            <p:nvPr/>
          </p:nvSpPr>
          <p:spPr bwMode="auto">
            <a:xfrm rot="-934016">
              <a:off x="2064" y="1978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510" name="Text Box 38"/>
            <p:cNvSpPr txBox="1">
              <a:spLocks noChangeArrowheads="1"/>
            </p:cNvSpPr>
            <p:nvPr/>
          </p:nvSpPr>
          <p:spPr bwMode="auto">
            <a:xfrm>
              <a:off x="2126" y="1958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41511" name="Text Box 39"/>
          <p:cNvSpPr txBox="1">
            <a:spLocks noChangeArrowheads="1"/>
          </p:cNvSpPr>
          <p:nvPr/>
        </p:nvSpPr>
        <p:spPr bwMode="auto">
          <a:xfrm>
            <a:off x="2208213" y="5913438"/>
            <a:ext cx="665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«ό,τι έφυγε πρέπει να αναπληρωθεί»</a:t>
            </a:r>
            <a:endParaRPr lang="en-US">
              <a:solidFill>
                <a:srgbClr val="800000"/>
              </a:solidFill>
            </a:endParaRPr>
          </a:p>
        </p:txBody>
      </p:sp>
      <p:grpSp>
        <p:nvGrpSpPr>
          <p:cNvPr id="1641512" name="Group 40"/>
          <p:cNvGrpSpPr>
            <a:grpSpLocks/>
          </p:cNvGrpSpPr>
          <p:nvPr/>
        </p:nvGrpSpPr>
        <p:grpSpPr bwMode="auto">
          <a:xfrm>
            <a:off x="3708400" y="4633913"/>
            <a:ext cx="533400" cy="446087"/>
            <a:chOff x="1440" y="919"/>
            <a:chExt cx="336" cy="281"/>
          </a:xfrm>
        </p:grpSpPr>
        <p:sp>
          <p:nvSpPr>
            <p:cNvPr id="1641513" name="Rectangle 41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514" name="Text Box 42"/>
            <p:cNvSpPr txBox="1">
              <a:spLocks noChangeArrowheads="1"/>
            </p:cNvSpPr>
            <p:nvPr/>
          </p:nvSpPr>
          <p:spPr bwMode="auto">
            <a:xfrm>
              <a:off x="1526" y="91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41515" name="Text Box 43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4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4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805 0.04189 C -0.02639 0.05277 -0.03472 0.06388 -0.03472 0.07337 C -0.03472 0.08287 -0.03611 0.09675 -0.01805 0.0993 C -3.33333E-6 0.10185 0.04601 0.08935 0.07361 0.08819 C 0.10122 0.08703 0.11823 0.06805 0.14723 0.09189 C 0.17622 0.11574 0.22448 0.20486 0.24723 0.23078 C 0.26997 0.25671 0.27657 0.25208 0.28334 0.24745 " pathEditMode="relative" ptsTypes="aaaaaaA">
                                      <p:cBhvr>
                                        <p:cTn id="13" dur="2000" fill="hold"/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-0.05209 0.02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41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4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4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4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4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02" grpId="0" animBg="1"/>
      <p:bldP spid="1641503" grpId="0" animBg="1"/>
      <p:bldP spid="1641504" grpId="0" animBg="1"/>
      <p:bldP spid="1641505" grpId="0" animBg="1"/>
      <p:bldP spid="1641506" grpId="0" animBg="1"/>
      <p:bldP spid="164150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7250" y="0"/>
            <a:ext cx="49657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Συστήματα Πληροφορικής Τεχνολογίας 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760259" name="Rectangle 3"/>
          <p:cNvSpPr>
            <a:spLocks noChangeArrowheads="1"/>
          </p:cNvSpPr>
          <p:nvPr/>
        </p:nvSpPr>
        <p:spPr bwMode="auto">
          <a:xfrm>
            <a:off x="2209800" y="1003300"/>
            <a:ext cx="334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l-GR" sz="2000"/>
              <a:t>Έλεγχος Πολυπλοκότητας</a:t>
            </a:r>
            <a:endParaRPr lang="en-US" sz="2000"/>
          </a:p>
        </p:txBody>
      </p:sp>
      <p:sp>
        <p:nvSpPr>
          <p:cNvPr id="1760260" name="Rectangle 4"/>
          <p:cNvSpPr>
            <a:spLocks noChangeArrowheads="1"/>
          </p:cNvSpPr>
          <p:nvPr/>
        </p:nvSpPr>
        <p:spPr bwMode="auto">
          <a:xfrm>
            <a:off x="2235200" y="3746500"/>
            <a:ext cx="387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l-GR" sz="2000"/>
              <a:t>Ελέγχου Διεργασιών</a:t>
            </a:r>
            <a:endParaRPr lang="en-US" sz="2000"/>
          </a:p>
        </p:txBody>
      </p:sp>
      <p:sp>
        <p:nvSpPr>
          <p:cNvPr id="1760261" name="Rectangle 5"/>
          <p:cNvSpPr>
            <a:spLocks noChangeArrowheads="1"/>
          </p:cNvSpPr>
          <p:nvPr/>
        </p:nvSpPr>
        <p:spPr bwMode="auto">
          <a:xfrm>
            <a:off x="2324100" y="2679700"/>
            <a:ext cx="1346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l-GR" sz="2000"/>
              <a:t>κατά</a:t>
            </a:r>
            <a:endParaRPr lang="en-US" sz="2000"/>
          </a:p>
        </p:txBody>
      </p:sp>
      <p:sp>
        <p:nvSpPr>
          <p:cNvPr id="1760262" name="Rectangle 6"/>
          <p:cNvSpPr>
            <a:spLocks noChangeArrowheads="1"/>
          </p:cNvSpPr>
          <p:nvPr/>
        </p:nvSpPr>
        <p:spPr bwMode="auto">
          <a:xfrm>
            <a:off x="6350000" y="1244600"/>
            <a:ext cx="1765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Πρόβλεψη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Σχεδιασμός</a:t>
            </a:r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Συστήματα</a:t>
            </a:r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Λογισμικό</a:t>
            </a:r>
            <a:endParaRPr lang="en-US" sz="2000"/>
          </a:p>
        </p:txBody>
      </p:sp>
      <p:sp>
        <p:nvSpPr>
          <p:cNvPr id="1760263" name="Rectangle 7"/>
          <p:cNvSpPr>
            <a:spLocks noChangeArrowheads="1"/>
          </p:cNvSpPr>
          <p:nvPr/>
        </p:nvSpPr>
        <p:spPr bwMode="auto">
          <a:xfrm>
            <a:off x="6350000" y="3225800"/>
            <a:ext cx="28194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Αυτοελεγχόμενοι βρόχοι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Λιτές</a:t>
            </a:r>
            <a:r>
              <a:rPr lang="en-US"/>
              <a:t>,</a:t>
            </a:r>
            <a:r>
              <a:rPr lang="el-GR"/>
              <a:t>βελτιστοποιητικές διεργασίες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Λιτή,</a:t>
            </a:r>
            <a:r>
              <a:rPr lang="en-US"/>
              <a:t> </a:t>
            </a:r>
            <a:r>
              <a:rPr lang="el-GR"/>
              <a:t>βελτιστοποιημένη παραγωγή</a:t>
            </a:r>
            <a:endParaRPr lang="en-US"/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1760264" name="Group 8"/>
          <p:cNvGrpSpPr>
            <a:grpSpLocks/>
          </p:cNvGrpSpPr>
          <p:nvPr/>
        </p:nvGrpSpPr>
        <p:grpSpPr bwMode="auto">
          <a:xfrm>
            <a:off x="3311525" y="4208463"/>
            <a:ext cx="2727325" cy="2465387"/>
            <a:chOff x="1798" y="2315"/>
            <a:chExt cx="1910" cy="1726"/>
          </a:xfrm>
        </p:grpSpPr>
        <p:sp>
          <p:nvSpPr>
            <p:cNvPr id="1760265" name="AutoShape 9"/>
            <p:cNvSpPr>
              <a:spLocks noChangeArrowheads="1"/>
            </p:cNvSpPr>
            <p:nvPr/>
          </p:nvSpPr>
          <p:spPr bwMode="auto">
            <a:xfrm rot="2754563">
              <a:off x="2722" y="3376"/>
              <a:ext cx="515" cy="69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6" name="Rectangle 10"/>
            <p:cNvSpPr>
              <a:spLocks noChangeArrowheads="1"/>
            </p:cNvSpPr>
            <p:nvPr/>
          </p:nvSpPr>
          <p:spPr bwMode="auto">
            <a:xfrm rot="2754563">
              <a:off x="2784" y="3434"/>
              <a:ext cx="66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7" name="Rectangle 11"/>
            <p:cNvSpPr>
              <a:spLocks noChangeArrowheads="1"/>
            </p:cNvSpPr>
            <p:nvPr/>
          </p:nvSpPr>
          <p:spPr bwMode="auto">
            <a:xfrm rot="2754563">
              <a:off x="2837" y="3418"/>
              <a:ext cx="129" cy="24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8" name="Rectangle 12"/>
            <p:cNvSpPr>
              <a:spLocks noChangeArrowheads="1"/>
            </p:cNvSpPr>
            <p:nvPr/>
          </p:nvSpPr>
          <p:spPr bwMode="auto">
            <a:xfrm rot="2754563">
              <a:off x="3114" y="3678"/>
              <a:ext cx="128" cy="24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9" name="AutoShape 13"/>
            <p:cNvSpPr>
              <a:spLocks noChangeArrowheads="1"/>
            </p:cNvSpPr>
            <p:nvPr/>
          </p:nvSpPr>
          <p:spPr bwMode="auto">
            <a:xfrm rot="2754563">
              <a:off x="2965" y="3208"/>
              <a:ext cx="257" cy="314"/>
            </a:xfrm>
            <a:prstGeom prst="upArrow">
              <a:avLst>
                <a:gd name="adj1" fmla="val 49935"/>
                <a:gd name="adj2" fmla="val 8232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0" name="Rectangle 14"/>
            <p:cNvSpPr>
              <a:spLocks noChangeArrowheads="1"/>
            </p:cNvSpPr>
            <p:nvPr/>
          </p:nvSpPr>
          <p:spPr bwMode="auto">
            <a:xfrm rot="2754563">
              <a:off x="3288" y="3514"/>
              <a:ext cx="129" cy="24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1" name="AutoShape 15"/>
            <p:cNvSpPr>
              <a:spLocks noChangeArrowheads="1"/>
            </p:cNvSpPr>
            <p:nvPr/>
          </p:nvSpPr>
          <p:spPr bwMode="auto">
            <a:xfrm>
              <a:off x="2000" y="2983"/>
              <a:ext cx="1708" cy="412"/>
            </a:xfrm>
            <a:prstGeom prst="rightArrow">
              <a:avLst>
                <a:gd name="adj1" fmla="val 50000"/>
                <a:gd name="adj2" fmla="val 59402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760272" name="AutoShape 16"/>
            <p:cNvSpPr>
              <a:spLocks noChangeArrowheads="1"/>
            </p:cNvSpPr>
            <p:nvPr/>
          </p:nvSpPr>
          <p:spPr bwMode="auto">
            <a:xfrm rot="3933487">
              <a:off x="2138" y="2592"/>
              <a:ext cx="797" cy="244"/>
            </a:xfrm>
            <a:prstGeom prst="rightArrow">
              <a:avLst>
                <a:gd name="adj1" fmla="val 50000"/>
                <a:gd name="adj2" fmla="val 5289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3" name="AutoShape 17"/>
            <p:cNvSpPr>
              <a:spLocks noChangeArrowheads="1"/>
            </p:cNvSpPr>
            <p:nvPr/>
          </p:nvSpPr>
          <p:spPr bwMode="auto">
            <a:xfrm>
              <a:off x="1798" y="2626"/>
              <a:ext cx="662" cy="103"/>
            </a:xfrm>
            <a:prstGeom prst="rightArrow">
              <a:avLst>
                <a:gd name="adj1" fmla="val 50000"/>
                <a:gd name="adj2" fmla="val 16068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4" name="Line 18"/>
            <p:cNvSpPr>
              <a:spLocks noChangeShapeType="1"/>
            </p:cNvSpPr>
            <p:nvPr/>
          </p:nvSpPr>
          <p:spPr bwMode="auto">
            <a:xfrm flipH="1">
              <a:off x="2825" y="3881"/>
              <a:ext cx="7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5" name="Line 19"/>
            <p:cNvSpPr>
              <a:spLocks noChangeShapeType="1"/>
            </p:cNvSpPr>
            <p:nvPr/>
          </p:nvSpPr>
          <p:spPr bwMode="auto">
            <a:xfrm flipV="1">
              <a:off x="2673" y="3765"/>
              <a:ext cx="17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6" name="Rectangle 20"/>
            <p:cNvSpPr>
              <a:spLocks noChangeArrowheads="1"/>
            </p:cNvSpPr>
            <p:nvPr/>
          </p:nvSpPr>
          <p:spPr bwMode="auto">
            <a:xfrm>
              <a:off x="3205" y="2558"/>
              <a:ext cx="495" cy="17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400"/>
                <a:t>Ύλες</a:t>
              </a:r>
              <a:endParaRPr lang="en-US" sz="1400" b="1"/>
            </a:p>
          </p:txBody>
        </p:sp>
        <p:sp>
          <p:nvSpPr>
            <p:cNvPr id="1760277" name="Rectangle 21"/>
            <p:cNvSpPr>
              <a:spLocks noChangeArrowheads="1"/>
            </p:cNvSpPr>
            <p:nvPr/>
          </p:nvSpPr>
          <p:spPr bwMode="auto">
            <a:xfrm>
              <a:off x="2013" y="3870"/>
              <a:ext cx="495" cy="17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400"/>
                <a:t>Ύλες</a:t>
              </a:r>
              <a:endParaRPr lang="en-US" sz="1400"/>
            </a:p>
          </p:txBody>
        </p:sp>
        <p:sp>
          <p:nvSpPr>
            <p:cNvPr id="1760278" name="Line 22"/>
            <p:cNvSpPr>
              <a:spLocks noChangeShapeType="1"/>
            </p:cNvSpPr>
            <p:nvPr/>
          </p:nvSpPr>
          <p:spPr bwMode="auto">
            <a:xfrm flipH="1">
              <a:off x="2947" y="2611"/>
              <a:ext cx="198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9" name="Line 23"/>
            <p:cNvSpPr>
              <a:spLocks noChangeShapeType="1"/>
            </p:cNvSpPr>
            <p:nvPr/>
          </p:nvSpPr>
          <p:spPr bwMode="auto">
            <a:xfrm>
              <a:off x="3600" y="2762"/>
              <a:ext cx="4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0" name="Line 24"/>
            <p:cNvSpPr>
              <a:spLocks noChangeShapeType="1"/>
            </p:cNvSpPr>
            <p:nvPr/>
          </p:nvSpPr>
          <p:spPr bwMode="auto">
            <a:xfrm flipH="1">
              <a:off x="3502" y="2782"/>
              <a:ext cx="19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1" name="Line 25"/>
            <p:cNvSpPr>
              <a:spLocks noChangeShapeType="1"/>
            </p:cNvSpPr>
            <p:nvPr/>
          </p:nvSpPr>
          <p:spPr bwMode="auto">
            <a:xfrm flipV="1">
              <a:off x="2069" y="3395"/>
              <a:ext cx="72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2" name="Line 26"/>
            <p:cNvSpPr>
              <a:spLocks noChangeShapeType="1"/>
            </p:cNvSpPr>
            <p:nvPr/>
          </p:nvSpPr>
          <p:spPr bwMode="auto">
            <a:xfrm flipV="1">
              <a:off x="2465" y="3746"/>
              <a:ext cx="10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3" name="Line 27"/>
            <p:cNvSpPr>
              <a:spLocks noChangeShapeType="1"/>
            </p:cNvSpPr>
            <p:nvPr/>
          </p:nvSpPr>
          <p:spPr bwMode="auto">
            <a:xfrm flipV="1">
              <a:off x="2571" y="4014"/>
              <a:ext cx="251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4" name="Line 28"/>
            <p:cNvSpPr>
              <a:spLocks noChangeShapeType="1"/>
            </p:cNvSpPr>
            <p:nvPr/>
          </p:nvSpPr>
          <p:spPr bwMode="auto">
            <a:xfrm flipV="1">
              <a:off x="2538" y="3892"/>
              <a:ext cx="118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760285" name="Group 29"/>
            <p:cNvGrpSpPr>
              <a:grpSpLocks/>
            </p:cNvGrpSpPr>
            <p:nvPr/>
          </p:nvGrpSpPr>
          <p:grpSpPr bwMode="auto">
            <a:xfrm>
              <a:off x="3057" y="2758"/>
              <a:ext cx="349" cy="258"/>
              <a:chOff x="2208" y="2880"/>
              <a:chExt cx="480" cy="480"/>
            </a:xfrm>
          </p:grpSpPr>
          <p:sp>
            <p:nvSpPr>
              <p:cNvPr id="1760286" name="AutoShape 30"/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87" name="AutoShape 31"/>
              <p:cNvSpPr>
                <a:spLocks noChangeArrowheads="1"/>
              </p:cNvSpPr>
              <p:nvPr/>
            </p:nvSpPr>
            <p:spPr bwMode="auto">
              <a:xfrm rot="-10460819">
                <a:off x="2544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88" name="AutoShape 32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144" cy="144"/>
              </a:xfrm>
              <a:prstGeom prst="flowChartAlternateProcess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K</a:t>
                </a:r>
                <a:endParaRPr lang="en-US" sz="1800" b="1"/>
              </a:p>
            </p:txBody>
          </p:sp>
        </p:grpSp>
        <p:grpSp>
          <p:nvGrpSpPr>
            <p:cNvPr id="1760289" name="Group 33"/>
            <p:cNvGrpSpPr>
              <a:grpSpLocks/>
            </p:cNvGrpSpPr>
            <p:nvPr/>
          </p:nvGrpSpPr>
          <p:grpSpPr bwMode="auto">
            <a:xfrm>
              <a:off x="2239" y="3426"/>
              <a:ext cx="348" cy="257"/>
              <a:chOff x="2208" y="2880"/>
              <a:chExt cx="480" cy="480"/>
            </a:xfrm>
          </p:grpSpPr>
          <p:sp>
            <p:nvSpPr>
              <p:cNvPr id="1760290" name="AutoShape 34"/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91" name="AutoShape 35"/>
              <p:cNvSpPr>
                <a:spLocks noChangeArrowheads="1"/>
              </p:cNvSpPr>
              <p:nvPr/>
            </p:nvSpPr>
            <p:spPr bwMode="auto">
              <a:xfrm rot="-10460819">
                <a:off x="2544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92" name="AutoShape 36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144" cy="144"/>
              </a:xfrm>
              <a:prstGeom prst="flowChartAlternateProcess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K</a:t>
                </a:r>
                <a:endParaRPr lang="en-US" sz="1800" b="1"/>
              </a:p>
            </p:txBody>
          </p:sp>
        </p:grpSp>
      </p:grpSp>
      <p:grpSp>
        <p:nvGrpSpPr>
          <p:cNvPr id="1760293" name="Group 37"/>
          <p:cNvGrpSpPr>
            <a:grpSpLocks noChangeAspect="1"/>
          </p:cNvGrpSpPr>
          <p:nvPr/>
        </p:nvGrpSpPr>
        <p:grpSpPr bwMode="auto">
          <a:xfrm>
            <a:off x="3489325" y="1487488"/>
            <a:ext cx="2624138" cy="1831975"/>
            <a:chOff x="2198" y="937"/>
            <a:chExt cx="1653" cy="1154"/>
          </a:xfrm>
        </p:grpSpPr>
        <p:sp>
          <p:nvSpPr>
            <p:cNvPr id="176029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198" y="937"/>
              <a:ext cx="1653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5" name="Freeform 39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6" name="Freeform 40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7" name="Freeform 41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8" name="Freeform 42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9" name="Freeform 43"/>
            <p:cNvSpPr>
              <a:spLocks/>
            </p:cNvSpPr>
            <p:nvPr/>
          </p:nvSpPr>
          <p:spPr bwMode="auto">
            <a:xfrm>
              <a:off x="3497" y="1763"/>
              <a:ext cx="348" cy="9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76"/>
                </a:cxn>
                <a:cxn ang="0">
                  <a:pos x="348" y="0"/>
                </a:cxn>
                <a:cxn ang="0">
                  <a:pos x="348" y="10"/>
                </a:cxn>
                <a:cxn ang="0">
                  <a:pos x="0" y="90"/>
                </a:cxn>
              </a:cxnLst>
              <a:rect l="0" t="0" r="r" b="b"/>
              <a:pathLst>
                <a:path w="348" h="90">
                  <a:moveTo>
                    <a:pt x="0" y="90"/>
                  </a:moveTo>
                  <a:lnTo>
                    <a:pt x="0" y="76"/>
                  </a:lnTo>
                  <a:lnTo>
                    <a:pt x="348" y="0"/>
                  </a:lnTo>
                  <a:lnTo>
                    <a:pt x="348" y="10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0" name="Freeform 44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1" name="Freeform 45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2" name="Freeform 46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3" name="Freeform 47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4" name="Freeform 48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5" name="Freeform 49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6" name="Freeform 50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7" name="Freeform 51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8" name="Freeform 52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9" name="Freeform 53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0" name="Freeform 54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1" name="Freeform 55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2" name="Freeform 56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3" name="Freeform 57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4" name="Freeform 58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5" name="Freeform 59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6" name="Rectangle 60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7" name="Rectangle 61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8" name="Freeform 62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9" name="Freeform 63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0" name="Freeform 64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1" name="Freeform 65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2" name="Freeform 66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3" name="Freeform 67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4" name="Freeform 68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5" name="Freeform 69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6" name="Freeform 70"/>
            <p:cNvSpPr>
              <a:spLocks/>
            </p:cNvSpPr>
            <p:nvPr/>
          </p:nvSpPr>
          <p:spPr bwMode="auto">
            <a:xfrm>
              <a:off x="3681" y="1098"/>
              <a:ext cx="120" cy="65"/>
            </a:xfrm>
            <a:custGeom>
              <a:avLst/>
              <a:gdLst/>
              <a:ahLst/>
              <a:cxnLst>
                <a:cxn ang="0">
                  <a:pos x="120" y="53"/>
                </a:cxn>
                <a:cxn ang="0">
                  <a:pos x="113" y="56"/>
                </a:cxn>
                <a:cxn ang="0">
                  <a:pos x="100" y="60"/>
                </a:cxn>
                <a:cxn ang="0">
                  <a:pos x="94" y="62"/>
                </a:cxn>
                <a:cxn ang="0">
                  <a:pos x="87" y="63"/>
                </a:cxn>
                <a:cxn ang="0">
                  <a:pos x="81" y="65"/>
                </a:cxn>
                <a:cxn ang="0">
                  <a:pos x="72" y="65"/>
                </a:cxn>
                <a:cxn ang="0">
                  <a:pos x="63" y="65"/>
                </a:cxn>
                <a:cxn ang="0">
                  <a:pos x="53" y="65"/>
                </a:cxn>
                <a:cxn ang="0">
                  <a:pos x="44" y="63"/>
                </a:cxn>
                <a:cxn ang="0">
                  <a:pos x="37" y="60"/>
                </a:cxn>
                <a:cxn ang="0">
                  <a:pos x="31" y="59"/>
                </a:cxn>
                <a:cxn ang="0">
                  <a:pos x="27" y="57"/>
                </a:cxn>
                <a:cxn ang="0">
                  <a:pos x="22" y="53"/>
                </a:cxn>
                <a:cxn ang="0">
                  <a:pos x="16" y="50"/>
                </a:cxn>
                <a:cxn ang="0">
                  <a:pos x="12" y="47"/>
                </a:cxn>
                <a:cxn ang="0">
                  <a:pos x="9" y="42"/>
                </a:cxn>
                <a:cxn ang="0">
                  <a:pos x="3" y="36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12" y="9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29" y="17"/>
                </a:cxn>
                <a:cxn ang="0">
                  <a:pos x="31" y="17"/>
                </a:cxn>
                <a:cxn ang="0">
                  <a:pos x="35" y="18"/>
                </a:cxn>
                <a:cxn ang="0">
                  <a:pos x="37" y="18"/>
                </a:cxn>
                <a:cxn ang="0">
                  <a:pos x="40" y="18"/>
                </a:cxn>
                <a:cxn ang="0">
                  <a:pos x="42" y="20"/>
                </a:cxn>
                <a:cxn ang="0">
                  <a:pos x="44" y="20"/>
                </a:cxn>
                <a:cxn ang="0">
                  <a:pos x="48" y="20"/>
                </a:cxn>
                <a:cxn ang="0">
                  <a:pos x="51" y="18"/>
                </a:cxn>
                <a:cxn ang="0">
                  <a:pos x="55" y="18"/>
                </a:cxn>
                <a:cxn ang="0">
                  <a:pos x="63" y="17"/>
                </a:cxn>
              </a:cxnLst>
              <a:rect l="0" t="0" r="r" b="b"/>
              <a:pathLst>
                <a:path w="120" h="65">
                  <a:moveTo>
                    <a:pt x="120" y="53"/>
                  </a:moveTo>
                  <a:lnTo>
                    <a:pt x="113" y="56"/>
                  </a:lnTo>
                  <a:lnTo>
                    <a:pt x="100" y="60"/>
                  </a:lnTo>
                  <a:lnTo>
                    <a:pt x="94" y="62"/>
                  </a:lnTo>
                  <a:lnTo>
                    <a:pt x="87" y="63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3" y="65"/>
                  </a:lnTo>
                  <a:lnTo>
                    <a:pt x="53" y="65"/>
                  </a:lnTo>
                  <a:lnTo>
                    <a:pt x="44" y="63"/>
                  </a:lnTo>
                  <a:lnTo>
                    <a:pt x="37" y="60"/>
                  </a:lnTo>
                  <a:lnTo>
                    <a:pt x="31" y="59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16" y="50"/>
                  </a:lnTo>
                  <a:lnTo>
                    <a:pt x="12" y="47"/>
                  </a:lnTo>
                  <a:lnTo>
                    <a:pt x="9" y="42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51" y="18"/>
                  </a:lnTo>
                  <a:lnTo>
                    <a:pt x="55" y="18"/>
                  </a:lnTo>
                  <a:lnTo>
                    <a:pt x="63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7" name="Freeform 71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8" name="Freeform 72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9" name="Freeform 73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0" name="Freeform 74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1" name="Freeform 75"/>
            <p:cNvSpPr>
              <a:spLocks/>
            </p:cNvSpPr>
            <p:nvPr/>
          </p:nvSpPr>
          <p:spPr bwMode="auto">
            <a:xfrm>
              <a:off x="3681" y="1171"/>
              <a:ext cx="120" cy="114"/>
            </a:xfrm>
            <a:custGeom>
              <a:avLst/>
              <a:gdLst/>
              <a:ahLst/>
              <a:cxnLst>
                <a:cxn ang="0">
                  <a:pos x="120" y="30"/>
                </a:cxn>
                <a:cxn ang="0">
                  <a:pos x="116" y="27"/>
                </a:cxn>
                <a:cxn ang="0">
                  <a:pos x="114" y="24"/>
                </a:cxn>
                <a:cxn ang="0">
                  <a:pos x="113" y="21"/>
                </a:cxn>
                <a:cxn ang="0">
                  <a:pos x="109" y="18"/>
                </a:cxn>
                <a:cxn ang="0">
                  <a:pos x="107" y="15"/>
                </a:cxn>
                <a:cxn ang="0">
                  <a:pos x="103" y="13"/>
                </a:cxn>
                <a:cxn ang="0">
                  <a:pos x="98" y="9"/>
                </a:cxn>
                <a:cxn ang="0">
                  <a:pos x="94" y="6"/>
                </a:cxn>
                <a:cxn ang="0">
                  <a:pos x="88" y="4"/>
                </a:cxn>
                <a:cxn ang="0">
                  <a:pos x="87" y="3"/>
                </a:cxn>
                <a:cxn ang="0">
                  <a:pos x="79" y="1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7" y="4"/>
                </a:cxn>
                <a:cxn ang="0">
                  <a:pos x="33" y="6"/>
                </a:cxn>
                <a:cxn ang="0">
                  <a:pos x="25" y="10"/>
                </a:cxn>
                <a:cxn ang="0">
                  <a:pos x="16" y="16"/>
                </a:cxn>
                <a:cxn ang="0">
                  <a:pos x="11" y="22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42"/>
                </a:cxn>
                <a:cxn ang="0">
                  <a:pos x="0" y="72"/>
                </a:cxn>
                <a:cxn ang="0">
                  <a:pos x="1" y="78"/>
                </a:cxn>
                <a:cxn ang="0">
                  <a:pos x="5" y="84"/>
                </a:cxn>
                <a:cxn ang="0">
                  <a:pos x="7" y="87"/>
                </a:cxn>
                <a:cxn ang="0">
                  <a:pos x="9" y="90"/>
                </a:cxn>
                <a:cxn ang="0">
                  <a:pos x="12" y="93"/>
                </a:cxn>
                <a:cxn ang="0">
                  <a:pos x="14" y="94"/>
                </a:cxn>
                <a:cxn ang="0">
                  <a:pos x="18" y="99"/>
                </a:cxn>
                <a:cxn ang="0">
                  <a:pos x="22" y="102"/>
                </a:cxn>
                <a:cxn ang="0">
                  <a:pos x="29" y="106"/>
                </a:cxn>
                <a:cxn ang="0">
                  <a:pos x="33" y="108"/>
                </a:cxn>
                <a:cxn ang="0">
                  <a:pos x="37" y="109"/>
                </a:cxn>
                <a:cxn ang="0">
                  <a:pos x="40" y="111"/>
                </a:cxn>
                <a:cxn ang="0">
                  <a:pos x="44" y="113"/>
                </a:cxn>
                <a:cxn ang="0">
                  <a:pos x="48" y="113"/>
                </a:cxn>
                <a:cxn ang="0">
                  <a:pos x="51" y="114"/>
                </a:cxn>
                <a:cxn ang="0">
                  <a:pos x="55" y="114"/>
                </a:cxn>
                <a:cxn ang="0">
                  <a:pos x="61" y="114"/>
                </a:cxn>
                <a:cxn ang="0">
                  <a:pos x="64" y="114"/>
                </a:cxn>
                <a:cxn ang="0">
                  <a:pos x="68" y="114"/>
                </a:cxn>
                <a:cxn ang="0">
                  <a:pos x="72" y="113"/>
                </a:cxn>
                <a:cxn ang="0">
                  <a:pos x="77" y="113"/>
                </a:cxn>
                <a:cxn ang="0">
                  <a:pos x="81" y="113"/>
                </a:cxn>
                <a:cxn ang="0">
                  <a:pos x="85" y="111"/>
                </a:cxn>
                <a:cxn ang="0">
                  <a:pos x="88" y="109"/>
                </a:cxn>
                <a:cxn ang="0">
                  <a:pos x="92" y="108"/>
                </a:cxn>
                <a:cxn ang="0">
                  <a:pos x="96" y="105"/>
                </a:cxn>
                <a:cxn ang="0">
                  <a:pos x="101" y="102"/>
                </a:cxn>
                <a:cxn ang="0">
                  <a:pos x="103" y="100"/>
                </a:cxn>
                <a:cxn ang="0">
                  <a:pos x="109" y="96"/>
                </a:cxn>
                <a:cxn ang="0">
                  <a:pos x="113" y="93"/>
                </a:cxn>
                <a:cxn ang="0">
                  <a:pos x="114" y="88"/>
                </a:cxn>
                <a:cxn ang="0">
                  <a:pos x="118" y="85"/>
                </a:cxn>
                <a:cxn ang="0">
                  <a:pos x="120" y="31"/>
                </a:cxn>
              </a:cxnLst>
              <a:rect l="0" t="0" r="r" b="b"/>
              <a:pathLst>
                <a:path w="120" h="114">
                  <a:moveTo>
                    <a:pt x="120" y="31"/>
                  </a:moveTo>
                  <a:lnTo>
                    <a:pt x="120" y="30"/>
                  </a:lnTo>
                  <a:lnTo>
                    <a:pt x="118" y="28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1" y="19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07" y="15"/>
                  </a:lnTo>
                  <a:lnTo>
                    <a:pt x="105" y="13"/>
                  </a:lnTo>
                  <a:lnTo>
                    <a:pt x="103" y="13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7" y="3"/>
                  </a:lnTo>
                  <a:lnTo>
                    <a:pt x="81" y="3"/>
                  </a:lnTo>
                  <a:lnTo>
                    <a:pt x="79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7" y="28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3" y="81"/>
                  </a:lnTo>
                  <a:lnTo>
                    <a:pt x="5" y="84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11" y="91"/>
                  </a:lnTo>
                  <a:lnTo>
                    <a:pt x="12" y="93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8" y="97"/>
                  </a:lnTo>
                  <a:lnTo>
                    <a:pt x="18" y="99"/>
                  </a:lnTo>
                  <a:lnTo>
                    <a:pt x="20" y="100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9" y="106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5" y="108"/>
                  </a:lnTo>
                  <a:lnTo>
                    <a:pt x="37" y="109"/>
                  </a:lnTo>
                  <a:lnTo>
                    <a:pt x="38" y="109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3"/>
                  </a:lnTo>
                  <a:lnTo>
                    <a:pt x="46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1" y="114"/>
                  </a:lnTo>
                  <a:lnTo>
                    <a:pt x="53" y="114"/>
                  </a:lnTo>
                  <a:lnTo>
                    <a:pt x="55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4" y="114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70" y="114"/>
                  </a:lnTo>
                  <a:lnTo>
                    <a:pt x="72" y="113"/>
                  </a:lnTo>
                  <a:lnTo>
                    <a:pt x="75" y="113"/>
                  </a:lnTo>
                  <a:lnTo>
                    <a:pt x="77" y="113"/>
                  </a:lnTo>
                  <a:lnTo>
                    <a:pt x="79" y="113"/>
                  </a:lnTo>
                  <a:lnTo>
                    <a:pt x="81" y="113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5"/>
                  </a:lnTo>
                  <a:lnTo>
                    <a:pt x="100" y="103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3" y="100"/>
                  </a:lnTo>
                  <a:lnTo>
                    <a:pt x="107" y="97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3" y="93"/>
                  </a:lnTo>
                  <a:lnTo>
                    <a:pt x="114" y="91"/>
                  </a:lnTo>
                  <a:lnTo>
                    <a:pt x="114" y="88"/>
                  </a:lnTo>
                  <a:lnTo>
                    <a:pt x="116" y="87"/>
                  </a:lnTo>
                  <a:lnTo>
                    <a:pt x="118" y="85"/>
                  </a:lnTo>
                  <a:lnTo>
                    <a:pt x="120" y="82"/>
                  </a:lnTo>
                  <a:lnTo>
                    <a:pt x="12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2" name="Freeform 76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3" name="Freeform 77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4" name="Freeform 78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5" name="Freeform 79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6" name="Rectangle 80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7" name="Rectangle 81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noFill/>
            <a:ln w="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8" name="Line 82"/>
            <p:cNvSpPr>
              <a:spLocks noChangeShapeType="1"/>
            </p:cNvSpPr>
            <p:nvPr/>
          </p:nvSpPr>
          <p:spPr bwMode="auto">
            <a:xfrm flipV="1">
              <a:off x="3506" y="1692"/>
              <a:ext cx="336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9" name="Line 83"/>
            <p:cNvSpPr>
              <a:spLocks noChangeShapeType="1"/>
            </p:cNvSpPr>
            <p:nvPr/>
          </p:nvSpPr>
          <p:spPr bwMode="auto">
            <a:xfrm flipV="1">
              <a:off x="3506" y="1710"/>
              <a:ext cx="336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0" name="Line 84"/>
            <p:cNvSpPr>
              <a:spLocks noChangeShapeType="1"/>
            </p:cNvSpPr>
            <p:nvPr/>
          </p:nvSpPr>
          <p:spPr bwMode="auto">
            <a:xfrm flipV="1">
              <a:off x="3506" y="1728"/>
              <a:ext cx="336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1" name="Line 85"/>
            <p:cNvSpPr>
              <a:spLocks noChangeShapeType="1"/>
            </p:cNvSpPr>
            <p:nvPr/>
          </p:nvSpPr>
          <p:spPr bwMode="auto">
            <a:xfrm flipV="1">
              <a:off x="3506" y="1748"/>
              <a:ext cx="336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2" name="Freeform 86"/>
            <p:cNvSpPr>
              <a:spLocks/>
            </p:cNvSpPr>
            <p:nvPr/>
          </p:nvSpPr>
          <p:spPr bwMode="auto">
            <a:xfrm>
              <a:off x="3681" y="1027"/>
              <a:ext cx="120" cy="264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0" y="0"/>
                </a:cxn>
                <a:cxn ang="0">
                  <a:pos x="120" y="5"/>
                </a:cxn>
                <a:cxn ang="0">
                  <a:pos x="120" y="260"/>
                </a:cxn>
                <a:cxn ang="0">
                  <a:pos x="0" y="264"/>
                </a:cxn>
              </a:cxnLst>
              <a:rect l="0" t="0" r="r" b="b"/>
              <a:pathLst>
                <a:path w="120" h="264">
                  <a:moveTo>
                    <a:pt x="0" y="264"/>
                  </a:moveTo>
                  <a:lnTo>
                    <a:pt x="0" y="0"/>
                  </a:lnTo>
                  <a:lnTo>
                    <a:pt x="120" y="5"/>
                  </a:lnTo>
                  <a:lnTo>
                    <a:pt x="120" y="260"/>
                  </a:lnTo>
                  <a:lnTo>
                    <a:pt x="0" y="2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3" name="Freeform 87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4" name="Freeform 88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5" name="Freeform 89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6" name="Freeform 90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7" name="Freeform 91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8" name="Freeform 92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9" name="Freeform 93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0" name="Freeform 94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1" name="Freeform 95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2" name="Freeform 96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3" name="Line 97"/>
            <p:cNvSpPr>
              <a:spLocks noChangeShapeType="1"/>
            </p:cNvSpPr>
            <p:nvPr/>
          </p:nvSpPr>
          <p:spPr bwMode="auto">
            <a:xfrm flipH="1">
              <a:off x="2400" y="1359"/>
              <a:ext cx="345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4" name="Freeform 98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5" name="Freeform 99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6" name="Freeform 100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7" name="Freeform 101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8" name="Freeform 102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9" name="Freeform 103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0" name="Freeform 104"/>
            <p:cNvSpPr>
              <a:spLocks/>
            </p:cNvSpPr>
            <p:nvPr/>
          </p:nvSpPr>
          <p:spPr bwMode="auto">
            <a:xfrm>
              <a:off x="2780" y="1315"/>
              <a:ext cx="535" cy="15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5" y="78"/>
                </a:cxn>
                <a:cxn ang="0">
                  <a:pos x="65" y="155"/>
                </a:cxn>
                <a:cxn ang="0">
                  <a:pos x="534" y="113"/>
                </a:cxn>
                <a:cxn ang="0">
                  <a:pos x="535" y="39"/>
                </a:cxn>
                <a:cxn ang="0">
                  <a:pos x="300" y="0"/>
                </a:cxn>
              </a:cxnLst>
              <a:rect l="0" t="0" r="r" b="b"/>
              <a:pathLst>
                <a:path w="535" h="155">
                  <a:moveTo>
                    <a:pt x="0" y="47"/>
                  </a:moveTo>
                  <a:lnTo>
                    <a:pt x="65" y="78"/>
                  </a:lnTo>
                  <a:lnTo>
                    <a:pt x="65" y="155"/>
                  </a:lnTo>
                  <a:lnTo>
                    <a:pt x="534" y="113"/>
                  </a:lnTo>
                  <a:lnTo>
                    <a:pt x="535" y="39"/>
                  </a:lnTo>
                  <a:lnTo>
                    <a:pt x="3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1" name="Freeform 105"/>
            <p:cNvSpPr>
              <a:spLocks/>
            </p:cNvSpPr>
            <p:nvPr/>
          </p:nvSpPr>
          <p:spPr bwMode="auto">
            <a:xfrm>
              <a:off x="3136" y="1309"/>
              <a:ext cx="289" cy="11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289" y="36"/>
                </a:cxn>
                <a:cxn ang="0">
                  <a:pos x="289" y="109"/>
                </a:cxn>
                <a:cxn ang="0">
                  <a:pos x="218" y="115"/>
                </a:cxn>
                <a:cxn ang="0">
                  <a:pos x="218" y="41"/>
                </a:cxn>
                <a:cxn ang="0">
                  <a:pos x="0" y="3"/>
                </a:cxn>
              </a:cxnLst>
              <a:rect l="0" t="0" r="r" b="b"/>
              <a:pathLst>
                <a:path w="289" h="115">
                  <a:moveTo>
                    <a:pt x="63" y="0"/>
                  </a:moveTo>
                  <a:lnTo>
                    <a:pt x="289" y="36"/>
                  </a:lnTo>
                  <a:lnTo>
                    <a:pt x="289" y="109"/>
                  </a:lnTo>
                  <a:lnTo>
                    <a:pt x="218" y="115"/>
                  </a:lnTo>
                  <a:lnTo>
                    <a:pt x="218" y="4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2" name="Freeform 106"/>
            <p:cNvSpPr>
              <a:spLocks/>
            </p:cNvSpPr>
            <p:nvPr/>
          </p:nvSpPr>
          <p:spPr bwMode="auto">
            <a:xfrm>
              <a:off x="3113" y="1314"/>
              <a:ext cx="223" cy="123"/>
            </a:xfrm>
            <a:custGeom>
              <a:avLst/>
              <a:gdLst/>
              <a:ahLst/>
              <a:cxnLst>
                <a:cxn ang="0">
                  <a:pos x="223" y="123"/>
                </a:cxn>
                <a:cxn ang="0">
                  <a:pos x="223" y="37"/>
                </a:cxn>
                <a:cxn ang="0">
                  <a:pos x="0" y="0"/>
                </a:cxn>
              </a:cxnLst>
              <a:rect l="0" t="0" r="r" b="b"/>
              <a:pathLst>
                <a:path w="223" h="123">
                  <a:moveTo>
                    <a:pt x="223" y="123"/>
                  </a:moveTo>
                  <a:lnTo>
                    <a:pt x="223" y="3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3" name="Freeform 107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4" name="Freeform 108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5" name="Freeform 109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6" name="Freeform 110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7" name="Freeform 111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8" name="Freeform 112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9" name="Freeform 113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0" name="Freeform 114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1" name="Freeform 115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2" name="Freeform 116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3" name="Line 117"/>
            <p:cNvSpPr>
              <a:spLocks noChangeShapeType="1"/>
            </p:cNvSpPr>
            <p:nvPr/>
          </p:nvSpPr>
          <p:spPr bwMode="auto">
            <a:xfrm>
              <a:off x="2830" y="1482"/>
              <a:ext cx="1" cy="5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4" name="Line 118"/>
            <p:cNvSpPr>
              <a:spLocks noChangeShapeType="1"/>
            </p:cNvSpPr>
            <p:nvPr/>
          </p:nvSpPr>
          <p:spPr bwMode="auto">
            <a:xfrm>
              <a:off x="3193" y="1464"/>
              <a:ext cx="1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5" name="Freeform 119"/>
            <p:cNvSpPr>
              <a:spLocks/>
            </p:cNvSpPr>
            <p:nvPr/>
          </p:nvSpPr>
          <p:spPr bwMode="auto">
            <a:xfrm>
              <a:off x="2858" y="1403"/>
              <a:ext cx="65" cy="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2"/>
                </a:cxn>
                <a:cxn ang="0">
                  <a:pos x="65" y="48"/>
                </a:cxn>
                <a:cxn ang="0">
                  <a:pos x="65" y="0"/>
                </a:cxn>
                <a:cxn ang="0">
                  <a:pos x="0" y="4"/>
                </a:cxn>
              </a:cxnLst>
              <a:rect l="0" t="0" r="r" b="b"/>
              <a:pathLst>
                <a:path w="65" h="52">
                  <a:moveTo>
                    <a:pt x="0" y="4"/>
                  </a:moveTo>
                  <a:lnTo>
                    <a:pt x="0" y="52"/>
                  </a:lnTo>
                  <a:lnTo>
                    <a:pt x="65" y="48"/>
                  </a:lnTo>
                  <a:lnTo>
                    <a:pt x="6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6" name="Freeform 120"/>
            <p:cNvSpPr>
              <a:spLocks/>
            </p:cNvSpPr>
            <p:nvPr/>
          </p:nvSpPr>
          <p:spPr bwMode="auto">
            <a:xfrm>
              <a:off x="2950" y="1387"/>
              <a:ext cx="171" cy="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1"/>
                </a:cxn>
                <a:cxn ang="0">
                  <a:pos x="171" y="46"/>
                </a:cxn>
                <a:cxn ang="0">
                  <a:pos x="171" y="0"/>
                </a:cxn>
                <a:cxn ang="0">
                  <a:pos x="0" y="14"/>
                </a:cxn>
              </a:cxnLst>
              <a:rect l="0" t="0" r="r" b="b"/>
              <a:pathLst>
                <a:path w="171" h="61">
                  <a:moveTo>
                    <a:pt x="0" y="14"/>
                  </a:moveTo>
                  <a:lnTo>
                    <a:pt x="0" y="61"/>
                  </a:lnTo>
                  <a:lnTo>
                    <a:pt x="171" y="46"/>
                  </a:lnTo>
                  <a:lnTo>
                    <a:pt x="171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7" name="Freeform 121"/>
            <p:cNvSpPr>
              <a:spLocks/>
            </p:cNvSpPr>
            <p:nvPr/>
          </p:nvSpPr>
          <p:spPr bwMode="auto">
            <a:xfrm>
              <a:off x="3134" y="1374"/>
              <a:ext cx="170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6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2"/>
                </a:cxn>
              </a:cxnLst>
              <a:rect l="0" t="0" r="r" b="b"/>
              <a:pathLst>
                <a:path w="170" h="56">
                  <a:moveTo>
                    <a:pt x="0" y="12"/>
                  </a:moveTo>
                  <a:lnTo>
                    <a:pt x="0" y="56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8" name="Freeform 122"/>
            <p:cNvSpPr>
              <a:spLocks/>
            </p:cNvSpPr>
            <p:nvPr/>
          </p:nvSpPr>
          <p:spPr bwMode="auto">
            <a:xfrm>
              <a:off x="3241" y="937"/>
              <a:ext cx="610" cy="51"/>
            </a:xfrm>
            <a:custGeom>
              <a:avLst/>
              <a:gdLst/>
              <a:ahLst/>
              <a:cxnLst>
                <a:cxn ang="0">
                  <a:pos x="256" y="35"/>
                </a:cxn>
                <a:cxn ang="0">
                  <a:pos x="610" y="51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56" y="35"/>
                </a:cxn>
              </a:cxnLst>
              <a:rect l="0" t="0" r="r" b="b"/>
              <a:pathLst>
                <a:path w="610" h="51">
                  <a:moveTo>
                    <a:pt x="256" y="35"/>
                  </a:moveTo>
                  <a:lnTo>
                    <a:pt x="610" y="51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56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9" name="Freeform 123"/>
            <p:cNvSpPr>
              <a:spLocks/>
            </p:cNvSpPr>
            <p:nvPr/>
          </p:nvSpPr>
          <p:spPr bwMode="auto">
            <a:xfrm>
              <a:off x="3706" y="1196"/>
              <a:ext cx="75" cy="65"/>
            </a:xfrm>
            <a:custGeom>
              <a:avLst/>
              <a:gdLst/>
              <a:ahLst/>
              <a:cxnLst>
                <a:cxn ang="0">
                  <a:pos x="75" y="33"/>
                </a:cxn>
                <a:cxn ang="0">
                  <a:pos x="75" y="27"/>
                </a:cxn>
                <a:cxn ang="0">
                  <a:pos x="73" y="23"/>
                </a:cxn>
                <a:cxn ang="0">
                  <a:pos x="71" y="18"/>
                </a:cxn>
                <a:cxn ang="0">
                  <a:pos x="67" y="14"/>
                </a:cxn>
                <a:cxn ang="0">
                  <a:pos x="63" y="11"/>
                </a:cxn>
                <a:cxn ang="0">
                  <a:pos x="60" y="6"/>
                </a:cxn>
                <a:cxn ang="0">
                  <a:pos x="54" y="5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2"/>
                </a:cxn>
                <a:cxn ang="0">
                  <a:pos x="21" y="3"/>
                </a:cxn>
                <a:cxn ang="0">
                  <a:pos x="17" y="6"/>
                </a:cxn>
                <a:cxn ang="0">
                  <a:pos x="12" y="9"/>
                </a:cxn>
                <a:cxn ang="0">
                  <a:pos x="8" y="14"/>
                </a:cxn>
                <a:cxn ang="0">
                  <a:pos x="6" y="18"/>
                </a:cxn>
                <a:cxn ang="0">
                  <a:pos x="2" y="23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6"/>
                </a:cxn>
                <a:cxn ang="0">
                  <a:pos x="15" y="59"/>
                </a:cxn>
                <a:cxn ang="0">
                  <a:pos x="21" y="62"/>
                </a:cxn>
                <a:cxn ang="0">
                  <a:pos x="26" y="63"/>
                </a:cxn>
                <a:cxn ang="0">
                  <a:pos x="32" y="65"/>
                </a:cxn>
                <a:cxn ang="0">
                  <a:pos x="38" y="65"/>
                </a:cxn>
                <a:cxn ang="0">
                  <a:pos x="43" y="65"/>
                </a:cxn>
                <a:cxn ang="0">
                  <a:pos x="49" y="65"/>
                </a:cxn>
                <a:cxn ang="0">
                  <a:pos x="54" y="62"/>
                </a:cxn>
                <a:cxn ang="0">
                  <a:pos x="60" y="60"/>
                </a:cxn>
                <a:cxn ang="0">
                  <a:pos x="63" y="56"/>
                </a:cxn>
                <a:cxn ang="0">
                  <a:pos x="67" y="53"/>
                </a:cxn>
                <a:cxn ang="0">
                  <a:pos x="71" y="48"/>
                </a:cxn>
                <a:cxn ang="0">
                  <a:pos x="73" y="44"/>
                </a:cxn>
                <a:cxn ang="0">
                  <a:pos x="75" y="39"/>
                </a:cxn>
                <a:cxn ang="0">
                  <a:pos x="75" y="33"/>
                </a:cxn>
                <a:cxn ang="0">
                  <a:pos x="75" y="33"/>
                </a:cxn>
              </a:cxnLst>
              <a:rect l="0" t="0" r="r" b="b"/>
              <a:pathLst>
                <a:path w="75" h="65">
                  <a:moveTo>
                    <a:pt x="75" y="33"/>
                  </a:moveTo>
                  <a:lnTo>
                    <a:pt x="75" y="27"/>
                  </a:lnTo>
                  <a:lnTo>
                    <a:pt x="73" y="23"/>
                  </a:lnTo>
                  <a:lnTo>
                    <a:pt x="71" y="18"/>
                  </a:lnTo>
                  <a:lnTo>
                    <a:pt x="67" y="14"/>
                  </a:lnTo>
                  <a:lnTo>
                    <a:pt x="63" y="11"/>
                  </a:lnTo>
                  <a:lnTo>
                    <a:pt x="60" y="6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2" y="9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6" y="63"/>
                  </a:lnTo>
                  <a:lnTo>
                    <a:pt x="32" y="65"/>
                  </a:lnTo>
                  <a:lnTo>
                    <a:pt x="38" y="65"/>
                  </a:lnTo>
                  <a:lnTo>
                    <a:pt x="43" y="65"/>
                  </a:lnTo>
                  <a:lnTo>
                    <a:pt x="49" y="65"/>
                  </a:lnTo>
                  <a:lnTo>
                    <a:pt x="54" y="62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71" y="48"/>
                  </a:lnTo>
                  <a:lnTo>
                    <a:pt x="73" y="44"/>
                  </a:lnTo>
                  <a:lnTo>
                    <a:pt x="75" y="39"/>
                  </a:lnTo>
                  <a:lnTo>
                    <a:pt x="75" y="33"/>
                  </a:lnTo>
                  <a:lnTo>
                    <a:pt x="75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0" name="Freeform 124"/>
            <p:cNvSpPr>
              <a:spLocks/>
            </p:cNvSpPr>
            <p:nvPr/>
          </p:nvSpPr>
          <p:spPr bwMode="auto">
            <a:xfrm>
              <a:off x="3501" y="997"/>
              <a:ext cx="339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39" y="15"/>
                </a:cxn>
                <a:cxn ang="0">
                  <a:pos x="339" y="302"/>
                </a:cxn>
                <a:cxn ang="0">
                  <a:pos x="0" y="320"/>
                </a:cxn>
              </a:cxnLst>
              <a:rect l="0" t="0" r="r" b="b"/>
              <a:pathLst>
                <a:path w="339" h="320">
                  <a:moveTo>
                    <a:pt x="0" y="320"/>
                  </a:moveTo>
                  <a:lnTo>
                    <a:pt x="0" y="0"/>
                  </a:lnTo>
                  <a:lnTo>
                    <a:pt x="339" y="15"/>
                  </a:lnTo>
                  <a:lnTo>
                    <a:pt x="339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1" name="Freeform 125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2" name="Freeform 126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3" name="Rectangle 127"/>
            <p:cNvSpPr>
              <a:spLocks noChangeArrowheads="1"/>
            </p:cNvSpPr>
            <p:nvPr/>
          </p:nvSpPr>
          <p:spPr bwMode="auto">
            <a:xfrm>
              <a:off x="3736" y="1178"/>
              <a:ext cx="15" cy="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4" name="Freeform 128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5" name="Freeform 129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6" name="Freeform 130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228" y="254"/>
                </a:cxn>
              </a:cxnLst>
              <a:rect l="0" t="0" r="r" b="b"/>
              <a:pathLst>
                <a:path w="228" h="254">
                  <a:moveTo>
                    <a:pt x="0" y="0"/>
                  </a:moveTo>
                  <a:lnTo>
                    <a:pt x="0" y="139"/>
                  </a:lnTo>
                  <a:lnTo>
                    <a:pt x="228" y="2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7" name="Freeform 131"/>
            <p:cNvSpPr>
              <a:spLocks/>
            </p:cNvSpPr>
            <p:nvPr/>
          </p:nvSpPr>
          <p:spPr bwMode="auto">
            <a:xfrm>
              <a:off x="2198" y="1280"/>
              <a:ext cx="597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59" y="20"/>
                </a:cxn>
                <a:cxn ang="0">
                  <a:pos x="202" y="92"/>
                </a:cxn>
                <a:cxn ang="0">
                  <a:pos x="243" y="239"/>
                </a:cxn>
                <a:cxn ang="0">
                  <a:pos x="597" y="208"/>
                </a:cxn>
                <a:cxn ang="0">
                  <a:pos x="549" y="79"/>
                </a:cxn>
                <a:cxn ang="0">
                  <a:pos x="372" y="2"/>
                </a:cxn>
                <a:cxn ang="0">
                  <a:pos x="35" y="7"/>
                </a:cxn>
              </a:cxnLst>
              <a:rect l="0" t="0" r="r" b="b"/>
              <a:pathLst>
                <a:path w="597" h="239">
                  <a:moveTo>
                    <a:pt x="0" y="0"/>
                  </a:moveTo>
                  <a:lnTo>
                    <a:pt x="22" y="0"/>
                  </a:lnTo>
                  <a:lnTo>
                    <a:pt x="59" y="20"/>
                  </a:lnTo>
                  <a:lnTo>
                    <a:pt x="202" y="92"/>
                  </a:lnTo>
                  <a:lnTo>
                    <a:pt x="243" y="239"/>
                  </a:lnTo>
                  <a:lnTo>
                    <a:pt x="597" y="208"/>
                  </a:lnTo>
                  <a:lnTo>
                    <a:pt x="549" y="79"/>
                  </a:lnTo>
                  <a:lnTo>
                    <a:pt x="372" y="2"/>
                  </a:lnTo>
                  <a:lnTo>
                    <a:pt x="35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8" name="Freeform 132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9" name="Freeform 133"/>
            <p:cNvSpPr>
              <a:spLocks/>
            </p:cNvSpPr>
            <p:nvPr/>
          </p:nvSpPr>
          <p:spPr bwMode="auto">
            <a:xfrm>
              <a:off x="2570" y="1273"/>
              <a:ext cx="260" cy="22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06" y="80"/>
                </a:cxn>
                <a:cxn ang="0">
                  <a:pos x="260" y="224"/>
                </a:cxn>
              </a:cxnLst>
              <a:rect l="0" t="0" r="r" b="b"/>
              <a:pathLst>
                <a:path w="260" h="224">
                  <a:moveTo>
                    <a:pt x="0" y="9"/>
                  </a:moveTo>
                  <a:lnTo>
                    <a:pt x="2" y="0"/>
                  </a:lnTo>
                  <a:lnTo>
                    <a:pt x="26" y="0"/>
                  </a:lnTo>
                  <a:lnTo>
                    <a:pt x="206" y="80"/>
                  </a:lnTo>
                  <a:lnTo>
                    <a:pt x="260" y="2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0" name="Freeform 134"/>
            <p:cNvSpPr>
              <a:spLocks/>
            </p:cNvSpPr>
            <p:nvPr/>
          </p:nvSpPr>
          <p:spPr bwMode="auto">
            <a:xfrm>
              <a:off x="2572" y="1273"/>
              <a:ext cx="236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3"/>
                </a:cxn>
                <a:cxn ang="0">
                  <a:pos x="236" y="214"/>
                </a:cxn>
                <a:cxn ang="0">
                  <a:pos x="223" y="215"/>
                </a:cxn>
              </a:cxnLst>
              <a:rect l="0" t="0" r="r" b="b"/>
              <a:pathLst>
                <a:path w="236" h="215">
                  <a:moveTo>
                    <a:pt x="0" y="0"/>
                  </a:moveTo>
                  <a:lnTo>
                    <a:pt x="188" y="83"/>
                  </a:lnTo>
                  <a:lnTo>
                    <a:pt x="236" y="214"/>
                  </a:lnTo>
                  <a:lnTo>
                    <a:pt x="223" y="2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1" name="Freeform 135"/>
            <p:cNvSpPr>
              <a:spLocks/>
            </p:cNvSpPr>
            <p:nvPr/>
          </p:nvSpPr>
          <p:spPr bwMode="auto">
            <a:xfrm>
              <a:off x="2735" y="1306"/>
              <a:ext cx="718" cy="8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0" y="23"/>
                </a:cxn>
                <a:cxn ang="0">
                  <a:pos x="302" y="11"/>
                </a:cxn>
                <a:cxn ang="0">
                  <a:pos x="506" y="0"/>
                </a:cxn>
                <a:cxn ang="0">
                  <a:pos x="718" y="36"/>
                </a:cxn>
                <a:cxn ang="0">
                  <a:pos x="95" y="89"/>
                </a:cxn>
                <a:cxn ang="0">
                  <a:pos x="49" y="66"/>
                </a:cxn>
              </a:cxnLst>
              <a:rect l="0" t="0" r="r" b="b"/>
              <a:pathLst>
                <a:path w="718" h="89">
                  <a:moveTo>
                    <a:pt x="0" y="29"/>
                  </a:moveTo>
                  <a:lnTo>
                    <a:pt x="100" y="23"/>
                  </a:lnTo>
                  <a:lnTo>
                    <a:pt x="302" y="11"/>
                  </a:lnTo>
                  <a:lnTo>
                    <a:pt x="506" y="0"/>
                  </a:lnTo>
                  <a:lnTo>
                    <a:pt x="718" y="36"/>
                  </a:lnTo>
                  <a:lnTo>
                    <a:pt x="95" y="89"/>
                  </a:lnTo>
                  <a:lnTo>
                    <a:pt x="49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2" name="Freeform 136"/>
            <p:cNvSpPr>
              <a:spLocks/>
            </p:cNvSpPr>
            <p:nvPr/>
          </p:nvSpPr>
          <p:spPr bwMode="auto">
            <a:xfrm>
              <a:off x="2426" y="1437"/>
              <a:ext cx="1071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404" y="60"/>
                </a:cxn>
                <a:cxn ang="0">
                  <a:pos x="767" y="27"/>
                </a:cxn>
                <a:cxn ang="0">
                  <a:pos x="1071" y="0"/>
                </a:cxn>
              </a:cxnLst>
              <a:rect l="0" t="0" r="r" b="b"/>
              <a:pathLst>
                <a:path w="1071" h="98">
                  <a:moveTo>
                    <a:pt x="0" y="98"/>
                  </a:moveTo>
                  <a:lnTo>
                    <a:pt x="404" y="60"/>
                  </a:lnTo>
                  <a:lnTo>
                    <a:pt x="767" y="27"/>
                  </a:lnTo>
                  <a:lnTo>
                    <a:pt x="10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3" name="Freeform 137"/>
            <p:cNvSpPr>
              <a:spLocks/>
            </p:cNvSpPr>
            <p:nvPr/>
          </p:nvSpPr>
          <p:spPr bwMode="auto">
            <a:xfrm>
              <a:off x="3453" y="1428"/>
              <a:ext cx="53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9"/>
                </a:cxn>
              </a:cxnLst>
              <a:rect l="0" t="0" r="r" b="b"/>
              <a:pathLst>
                <a:path w="53" h="14">
                  <a:moveTo>
                    <a:pt x="0" y="14"/>
                  </a:moveTo>
                  <a:lnTo>
                    <a:pt x="0" y="0"/>
                  </a:lnTo>
                  <a:lnTo>
                    <a:pt x="5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4" name="Freeform 138"/>
            <p:cNvSpPr>
              <a:spLocks/>
            </p:cNvSpPr>
            <p:nvPr/>
          </p:nvSpPr>
          <p:spPr bwMode="auto">
            <a:xfrm>
              <a:off x="2830" y="1344"/>
              <a:ext cx="623" cy="13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138"/>
                </a:cxn>
                <a:cxn ang="0">
                  <a:pos x="623" y="84"/>
                </a:cxn>
                <a:cxn ang="0">
                  <a:pos x="623" y="0"/>
                </a:cxn>
              </a:cxnLst>
              <a:rect l="0" t="0" r="r" b="b"/>
              <a:pathLst>
                <a:path w="623" h="138">
                  <a:moveTo>
                    <a:pt x="0" y="52"/>
                  </a:moveTo>
                  <a:lnTo>
                    <a:pt x="0" y="138"/>
                  </a:lnTo>
                  <a:lnTo>
                    <a:pt x="623" y="84"/>
                  </a:lnTo>
                  <a:lnTo>
                    <a:pt x="6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5" name="Freeform 139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228" y="254"/>
                </a:cxn>
                <a:cxn ang="0">
                  <a:pos x="183" y="97"/>
                </a:cxn>
                <a:cxn ang="0">
                  <a:pos x="0" y="0"/>
                </a:cxn>
              </a:cxnLst>
              <a:rect l="0" t="0" r="r" b="b"/>
              <a:pathLst>
                <a:path w="228" h="254">
                  <a:moveTo>
                    <a:pt x="228" y="254"/>
                  </a:moveTo>
                  <a:lnTo>
                    <a:pt x="183" y="9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6" name="Freeform 140"/>
            <p:cNvSpPr>
              <a:spLocks/>
            </p:cNvSpPr>
            <p:nvPr/>
          </p:nvSpPr>
          <p:spPr bwMode="auto">
            <a:xfrm>
              <a:off x="2426" y="1776"/>
              <a:ext cx="1425" cy="315"/>
            </a:xfrm>
            <a:custGeom>
              <a:avLst/>
              <a:gdLst/>
              <a:ahLst/>
              <a:cxnLst>
                <a:cxn ang="0">
                  <a:pos x="0" y="315"/>
                </a:cxn>
                <a:cxn ang="0">
                  <a:pos x="404" y="226"/>
                </a:cxn>
                <a:cxn ang="0">
                  <a:pos x="767" y="146"/>
                </a:cxn>
                <a:cxn ang="0">
                  <a:pos x="1425" y="0"/>
                </a:cxn>
              </a:cxnLst>
              <a:rect l="0" t="0" r="r" b="b"/>
              <a:pathLst>
                <a:path w="1425" h="315">
                  <a:moveTo>
                    <a:pt x="0" y="315"/>
                  </a:moveTo>
                  <a:lnTo>
                    <a:pt x="404" y="226"/>
                  </a:lnTo>
                  <a:lnTo>
                    <a:pt x="767" y="146"/>
                  </a:lnTo>
                  <a:lnTo>
                    <a:pt x="14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7" name="Freeform 141"/>
            <p:cNvSpPr>
              <a:spLocks/>
            </p:cNvSpPr>
            <p:nvPr/>
          </p:nvSpPr>
          <p:spPr bwMode="auto">
            <a:xfrm>
              <a:off x="3501" y="1559"/>
              <a:ext cx="341" cy="128"/>
            </a:xfrm>
            <a:custGeom>
              <a:avLst/>
              <a:gdLst/>
              <a:ahLst/>
              <a:cxnLst>
                <a:cxn ang="0">
                  <a:pos x="2" y="128"/>
                </a:cxn>
                <a:cxn ang="0">
                  <a:pos x="0" y="48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2" y="128"/>
                </a:cxn>
              </a:cxnLst>
              <a:rect l="0" t="0" r="r" b="b"/>
              <a:pathLst>
                <a:path w="341" h="128">
                  <a:moveTo>
                    <a:pt x="2" y="128"/>
                  </a:moveTo>
                  <a:lnTo>
                    <a:pt x="0" y="48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2" y="1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8" name="Line 142"/>
            <p:cNvSpPr>
              <a:spLocks noChangeShapeType="1"/>
            </p:cNvSpPr>
            <p:nvPr/>
          </p:nvSpPr>
          <p:spPr bwMode="auto">
            <a:xfrm flipV="1">
              <a:off x="3501" y="1770"/>
              <a:ext cx="34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9" name="Line 143"/>
            <p:cNvSpPr>
              <a:spLocks noChangeShapeType="1"/>
            </p:cNvSpPr>
            <p:nvPr/>
          </p:nvSpPr>
          <p:spPr bwMode="auto">
            <a:xfrm flipV="1">
              <a:off x="3241" y="937"/>
              <a:ext cx="1" cy="3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400" name="Freeform 144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401" name="Freeform 145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60402" name="Text Box 146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ChangeArrowheads="1"/>
          </p:cNvSpPr>
          <p:nvPr/>
        </p:nvSpPr>
        <p:spPr bwMode="auto">
          <a:xfrm>
            <a:off x="2209800" y="1143000"/>
            <a:ext cx="6731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Εργαλειοθήκη</a:t>
            </a:r>
            <a:r>
              <a:rPr lang="en-US"/>
              <a:t> (</a:t>
            </a:r>
            <a:r>
              <a:rPr lang="el-GR"/>
              <a:t>Σχεδιασμός Γραμμής</a:t>
            </a:r>
            <a:r>
              <a:rPr lang="en-US"/>
              <a:t> </a:t>
            </a:r>
            <a:r>
              <a:rPr lang="el-GR"/>
              <a:t>και</a:t>
            </a:r>
            <a:r>
              <a:rPr lang="en-US"/>
              <a:t> Kanban)</a:t>
            </a:r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Σχεδιασμός ημερήσιας αναλογίας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Μέσο – και μακροπρόθεσμος σχεδιασμός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Διαχείριση αποθεμάτων</a:t>
            </a:r>
            <a:r>
              <a:rPr lang="en-US"/>
              <a:t> Kanban</a:t>
            </a:r>
          </a:p>
        </p:txBody>
      </p:sp>
      <p:grpSp>
        <p:nvGrpSpPr>
          <p:cNvPr id="1762307" name="Group 3"/>
          <p:cNvGrpSpPr>
            <a:grpSpLocks noChangeAspect="1"/>
          </p:cNvGrpSpPr>
          <p:nvPr/>
        </p:nvGrpSpPr>
        <p:grpSpPr bwMode="auto">
          <a:xfrm>
            <a:off x="4683125" y="2676525"/>
            <a:ext cx="3937000" cy="2747963"/>
            <a:chOff x="2198" y="937"/>
            <a:chExt cx="1653" cy="1154"/>
          </a:xfrm>
        </p:grpSpPr>
        <p:sp>
          <p:nvSpPr>
            <p:cNvPr id="17623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198" y="937"/>
              <a:ext cx="1653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09" name="Freeform 5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0" name="Freeform 6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1" name="Freeform 7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2" name="Freeform 8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3" name="Freeform 9"/>
            <p:cNvSpPr>
              <a:spLocks/>
            </p:cNvSpPr>
            <p:nvPr/>
          </p:nvSpPr>
          <p:spPr bwMode="auto">
            <a:xfrm>
              <a:off x="3497" y="1763"/>
              <a:ext cx="348" cy="9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76"/>
                </a:cxn>
                <a:cxn ang="0">
                  <a:pos x="348" y="0"/>
                </a:cxn>
                <a:cxn ang="0">
                  <a:pos x="348" y="10"/>
                </a:cxn>
                <a:cxn ang="0">
                  <a:pos x="0" y="90"/>
                </a:cxn>
              </a:cxnLst>
              <a:rect l="0" t="0" r="r" b="b"/>
              <a:pathLst>
                <a:path w="348" h="90">
                  <a:moveTo>
                    <a:pt x="0" y="90"/>
                  </a:moveTo>
                  <a:lnTo>
                    <a:pt x="0" y="76"/>
                  </a:lnTo>
                  <a:lnTo>
                    <a:pt x="348" y="0"/>
                  </a:lnTo>
                  <a:lnTo>
                    <a:pt x="348" y="10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4" name="Freeform 10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5" name="Freeform 11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6" name="Freeform 12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7" name="Freeform 13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8" name="Freeform 14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9" name="Freeform 15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0" name="Freeform 16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1" name="Freeform 17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2" name="Freeform 18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3" name="Freeform 19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4" name="Freeform 20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5" name="Freeform 21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6" name="Freeform 22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7" name="Freeform 23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8" name="Freeform 24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9" name="Freeform 25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0" name="Rectangle 26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1" name="Rectangle 27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2" name="Freeform 28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3" name="Freeform 29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4" name="Freeform 30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5" name="Freeform 31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6" name="Freeform 32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7" name="Freeform 33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8" name="Freeform 34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9" name="Freeform 35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0" name="Freeform 36"/>
            <p:cNvSpPr>
              <a:spLocks/>
            </p:cNvSpPr>
            <p:nvPr/>
          </p:nvSpPr>
          <p:spPr bwMode="auto">
            <a:xfrm>
              <a:off x="3681" y="1098"/>
              <a:ext cx="120" cy="65"/>
            </a:xfrm>
            <a:custGeom>
              <a:avLst/>
              <a:gdLst/>
              <a:ahLst/>
              <a:cxnLst>
                <a:cxn ang="0">
                  <a:pos x="120" y="53"/>
                </a:cxn>
                <a:cxn ang="0">
                  <a:pos x="113" y="56"/>
                </a:cxn>
                <a:cxn ang="0">
                  <a:pos x="100" y="60"/>
                </a:cxn>
                <a:cxn ang="0">
                  <a:pos x="94" y="62"/>
                </a:cxn>
                <a:cxn ang="0">
                  <a:pos x="87" y="63"/>
                </a:cxn>
                <a:cxn ang="0">
                  <a:pos x="81" y="65"/>
                </a:cxn>
                <a:cxn ang="0">
                  <a:pos x="72" y="65"/>
                </a:cxn>
                <a:cxn ang="0">
                  <a:pos x="63" y="65"/>
                </a:cxn>
                <a:cxn ang="0">
                  <a:pos x="53" y="65"/>
                </a:cxn>
                <a:cxn ang="0">
                  <a:pos x="44" y="63"/>
                </a:cxn>
                <a:cxn ang="0">
                  <a:pos x="37" y="60"/>
                </a:cxn>
                <a:cxn ang="0">
                  <a:pos x="31" y="59"/>
                </a:cxn>
                <a:cxn ang="0">
                  <a:pos x="27" y="57"/>
                </a:cxn>
                <a:cxn ang="0">
                  <a:pos x="22" y="53"/>
                </a:cxn>
                <a:cxn ang="0">
                  <a:pos x="16" y="50"/>
                </a:cxn>
                <a:cxn ang="0">
                  <a:pos x="12" y="47"/>
                </a:cxn>
                <a:cxn ang="0">
                  <a:pos x="9" y="42"/>
                </a:cxn>
                <a:cxn ang="0">
                  <a:pos x="3" y="36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12" y="9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29" y="17"/>
                </a:cxn>
                <a:cxn ang="0">
                  <a:pos x="31" y="17"/>
                </a:cxn>
                <a:cxn ang="0">
                  <a:pos x="35" y="18"/>
                </a:cxn>
                <a:cxn ang="0">
                  <a:pos x="37" y="18"/>
                </a:cxn>
                <a:cxn ang="0">
                  <a:pos x="40" y="18"/>
                </a:cxn>
                <a:cxn ang="0">
                  <a:pos x="42" y="20"/>
                </a:cxn>
                <a:cxn ang="0">
                  <a:pos x="44" y="20"/>
                </a:cxn>
                <a:cxn ang="0">
                  <a:pos x="48" y="20"/>
                </a:cxn>
                <a:cxn ang="0">
                  <a:pos x="51" y="18"/>
                </a:cxn>
                <a:cxn ang="0">
                  <a:pos x="55" y="18"/>
                </a:cxn>
                <a:cxn ang="0">
                  <a:pos x="63" y="17"/>
                </a:cxn>
              </a:cxnLst>
              <a:rect l="0" t="0" r="r" b="b"/>
              <a:pathLst>
                <a:path w="120" h="65">
                  <a:moveTo>
                    <a:pt x="120" y="53"/>
                  </a:moveTo>
                  <a:lnTo>
                    <a:pt x="113" y="56"/>
                  </a:lnTo>
                  <a:lnTo>
                    <a:pt x="100" y="60"/>
                  </a:lnTo>
                  <a:lnTo>
                    <a:pt x="94" y="62"/>
                  </a:lnTo>
                  <a:lnTo>
                    <a:pt x="87" y="63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3" y="65"/>
                  </a:lnTo>
                  <a:lnTo>
                    <a:pt x="53" y="65"/>
                  </a:lnTo>
                  <a:lnTo>
                    <a:pt x="44" y="63"/>
                  </a:lnTo>
                  <a:lnTo>
                    <a:pt x="37" y="60"/>
                  </a:lnTo>
                  <a:lnTo>
                    <a:pt x="31" y="59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16" y="50"/>
                  </a:lnTo>
                  <a:lnTo>
                    <a:pt x="12" y="47"/>
                  </a:lnTo>
                  <a:lnTo>
                    <a:pt x="9" y="42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51" y="18"/>
                  </a:lnTo>
                  <a:lnTo>
                    <a:pt x="55" y="18"/>
                  </a:lnTo>
                  <a:lnTo>
                    <a:pt x="63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1" name="Freeform 37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2" name="Freeform 38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3" name="Freeform 39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4" name="Freeform 40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5" name="Freeform 41"/>
            <p:cNvSpPr>
              <a:spLocks/>
            </p:cNvSpPr>
            <p:nvPr/>
          </p:nvSpPr>
          <p:spPr bwMode="auto">
            <a:xfrm>
              <a:off x="3681" y="1171"/>
              <a:ext cx="120" cy="114"/>
            </a:xfrm>
            <a:custGeom>
              <a:avLst/>
              <a:gdLst/>
              <a:ahLst/>
              <a:cxnLst>
                <a:cxn ang="0">
                  <a:pos x="120" y="30"/>
                </a:cxn>
                <a:cxn ang="0">
                  <a:pos x="116" y="27"/>
                </a:cxn>
                <a:cxn ang="0">
                  <a:pos x="114" y="24"/>
                </a:cxn>
                <a:cxn ang="0">
                  <a:pos x="113" y="21"/>
                </a:cxn>
                <a:cxn ang="0">
                  <a:pos x="109" y="18"/>
                </a:cxn>
                <a:cxn ang="0">
                  <a:pos x="107" y="15"/>
                </a:cxn>
                <a:cxn ang="0">
                  <a:pos x="103" y="13"/>
                </a:cxn>
                <a:cxn ang="0">
                  <a:pos x="98" y="9"/>
                </a:cxn>
                <a:cxn ang="0">
                  <a:pos x="94" y="6"/>
                </a:cxn>
                <a:cxn ang="0">
                  <a:pos x="88" y="4"/>
                </a:cxn>
                <a:cxn ang="0">
                  <a:pos x="87" y="3"/>
                </a:cxn>
                <a:cxn ang="0">
                  <a:pos x="79" y="1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7" y="4"/>
                </a:cxn>
                <a:cxn ang="0">
                  <a:pos x="33" y="6"/>
                </a:cxn>
                <a:cxn ang="0">
                  <a:pos x="25" y="10"/>
                </a:cxn>
                <a:cxn ang="0">
                  <a:pos x="16" y="16"/>
                </a:cxn>
                <a:cxn ang="0">
                  <a:pos x="11" y="22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42"/>
                </a:cxn>
                <a:cxn ang="0">
                  <a:pos x="0" y="72"/>
                </a:cxn>
                <a:cxn ang="0">
                  <a:pos x="1" y="78"/>
                </a:cxn>
                <a:cxn ang="0">
                  <a:pos x="5" y="84"/>
                </a:cxn>
                <a:cxn ang="0">
                  <a:pos x="7" y="87"/>
                </a:cxn>
                <a:cxn ang="0">
                  <a:pos x="9" y="90"/>
                </a:cxn>
                <a:cxn ang="0">
                  <a:pos x="12" y="93"/>
                </a:cxn>
                <a:cxn ang="0">
                  <a:pos x="14" y="94"/>
                </a:cxn>
                <a:cxn ang="0">
                  <a:pos x="18" y="99"/>
                </a:cxn>
                <a:cxn ang="0">
                  <a:pos x="22" y="102"/>
                </a:cxn>
                <a:cxn ang="0">
                  <a:pos x="29" y="106"/>
                </a:cxn>
                <a:cxn ang="0">
                  <a:pos x="33" y="108"/>
                </a:cxn>
                <a:cxn ang="0">
                  <a:pos x="37" y="109"/>
                </a:cxn>
                <a:cxn ang="0">
                  <a:pos x="40" y="111"/>
                </a:cxn>
                <a:cxn ang="0">
                  <a:pos x="44" y="113"/>
                </a:cxn>
                <a:cxn ang="0">
                  <a:pos x="48" y="113"/>
                </a:cxn>
                <a:cxn ang="0">
                  <a:pos x="51" y="114"/>
                </a:cxn>
                <a:cxn ang="0">
                  <a:pos x="55" y="114"/>
                </a:cxn>
                <a:cxn ang="0">
                  <a:pos x="61" y="114"/>
                </a:cxn>
                <a:cxn ang="0">
                  <a:pos x="64" y="114"/>
                </a:cxn>
                <a:cxn ang="0">
                  <a:pos x="68" y="114"/>
                </a:cxn>
                <a:cxn ang="0">
                  <a:pos x="72" y="113"/>
                </a:cxn>
                <a:cxn ang="0">
                  <a:pos x="77" y="113"/>
                </a:cxn>
                <a:cxn ang="0">
                  <a:pos x="81" y="113"/>
                </a:cxn>
                <a:cxn ang="0">
                  <a:pos x="85" y="111"/>
                </a:cxn>
                <a:cxn ang="0">
                  <a:pos x="88" y="109"/>
                </a:cxn>
                <a:cxn ang="0">
                  <a:pos x="92" y="108"/>
                </a:cxn>
                <a:cxn ang="0">
                  <a:pos x="96" y="105"/>
                </a:cxn>
                <a:cxn ang="0">
                  <a:pos x="101" y="102"/>
                </a:cxn>
                <a:cxn ang="0">
                  <a:pos x="103" y="100"/>
                </a:cxn>
                <a:cxn ang="0">
                  <a:pos x="109" y="96"/>
                </a:cxn>
                <a:cxn ang="0">
                  <a:pos x="113" y="93"/>
                </a:cxn>
                <a:cxn ang="0">
                  <a:pos x="114" y="88"/>
                </a:cxn>
                <a:cxn ang="0">
                  <a:pos x="118" y="85"/>
                </a:cxn>
                <a:cxn ang="0">
                  <a:pos x="120" y="31"/>
                </a:cxn>
              </a:cxnLst>
              <a:rect l="0" t="0" r="r" b="b"/>
              <a:pathLst>
                <a:path w="120" h="114">
                  <a:moveTo>
                    <a:pt x="120" y="31"/>
                  </a:moveTo>
                  <a:lnTo>
                    <a:pt x="120" y="30"/>
                  </a:lnTo>
                  <a:lnTo>
                    <a:pt x="118" y="28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1" y="19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07" y="15"/>
                  </a:lnTo>
                  <a:lnTo>
                    <a:pt x="105" y="13"/>
                  </a:lnTo>
                  <a:lnTo>
                    <a:pt x="103" y="13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7" y="3"/>
                  </a:lnTo>
                  <a:lnTo>
                    <a:pt x="81" y="3"/>
                  </a:lnTo>
                  <a:lnTo>
                    <a:pt x="79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7" y="28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3" y="81"/>
                  </a:lnTo>
                  <a:lnTo>
                    <a:pt x="5" y="84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11" y="91"/>
                  </a:lnTo>
                  <a:lnTo>
                    <a:pt x="12" y="93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8" y="97"/>
                  </a:lnTo>
                  <a:lnTo>
                    <a:pt x="18" y="99"/>
                  </a:lnTo>
                  <a:lnTo>
                    <a:pt x="20" y="100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9" y="106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5" y="108"/>
                  </a:lnTo>
                  <a:lnTo>
                    <a:pt x="37" y="109"/>
                  </a:lnTo>
                  <a:lnTo>
                    <a:pt x="38" y="109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3"/>
                  </a:lnTo>
                  <a:lnTo>
                    <a:pt x="46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1" y="114"/>
                  </a:lnTo>
                  <a:lnTo>
                    <a:pt x="53" y="114"/>
                  </a:lnTo>
                  <a:lnTo>
                    <a:pt x="55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4" y="114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70" y="114"/>
                  </a:lnTo>
                  <a:lnTo>
                    <a:pt x="72" y="113"/>
                  </a:lnTo>
                  <a:lnTo>
                    <a:pt x="75" y="113"/>
                  </a:lnTo>
                  <a:lnTo>
                    <a:pt x="77" y="113"/>
                  </a:lnTo>
                  <a:lnTo>
                    <a:pt x="79" y="113"/>
                  </a:lnTo>
                  <a:lnTo>
                    <a:pt x="81" y="113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5"/>
                  </a:lnTo>
                  <a:lnTo>
                    <a:pt x="100" y="103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3" y="100"/>
                  </a:lnTo>
                  <a:lnTo>
                    <a:pt x="107" y="97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3" y="93"/>
                  </a:lnTo>
                  <a:lnTo>
                    <a:pt x="114" y="91"/>
                  </a:lnTo>
                  <a:lnTo>
                    <a:pt x="114" y="88"/>
                  </a:lnTo>
                  <a:lnTo>
                    <a:pt x="116" y="87"/>
                  </a:lnTo>
                  <a:lnTo>
                    <a:pt x="118" y="85"/>
                  </a:lnTo>
                  <a:lnTo>
                    <a:pt x="120" y="82"/>
                  </a:lnTo>
                  <a:lnTo>
                    <a:pt x="12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6" name="Freeform 42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7" name="Freeform 43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8" name="Freeform 44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9" name="Freeform 45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0" name="Rectangle 46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1" name="Rectangle 47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noFill/>
            <a:ln w="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2" name="Line 48"/>
            <p:cNvSpPr>
              <a:spLocks noChangeShapeType="1"/>
            </p:cNvSpPr>
            <p:nvPr/>
          </p:nvSpPr>
          <p:spPr bwMode="auto">
            <a:xfrm flipV="1">
              <a:off x="3506" y="1692"/>
              <a:ext cx="336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3" name="Line 49"/>
            <p:cNvSpPr>
              <a:spLocks noChangeShapeType="1"/>
            </p:cNvSpPr>
            <p:nvPr/>
          </p:nvSpPr>
          <p:spPr bwMode="auto">
            <a:xfrm flipV="1">
              <a:off x="3506" y="1710"/>
              <a:ext cx="336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4" name="Line 50"/>
            <p:cNvSpPr>
              <a:spLocks noChangeShapeType="1"/>
            </p:cNvSpPr>
            <p:nvPr/>
          </p:nvSpPr>
          <p:spPr bwMode="auto">
            <a:xfrm flipV="1">
              <a:off x="3506" y="1728"/>
              <a:ext cx="336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5" name="Line 51"/>
            <p:cNvSpPr>
              <a:spLocks noChangeShapeType="1"/>
            </p:cNvSpPr>
            <p:nvPr/>
          </p:nvSpPr>
          <p:spPr bwMode="auto">
            <a:xfrm flipV="1">
              <a:off x="3506" y="1748"/>
              <a:ext cx="336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6" name="Freeform 52"/>
            <p:cNvSpPr>
              <a:spLocks/>
            </p:cNvSpPr>
            <p:nvPr/>
          </p:nvSpPr>
          <p:spPr bwMode="auto">
            <a:xfrm>
              <a:off x="3681" y="1027"/>
              <a:ext cx="120" cy="264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0" y="0"/>
                </a:cxn>
                <a:cxn ang="0">
                  <a:pos x="120" y="5"/>
                </a:cxn>
                <a:cxn ang="0">
                  <a:pos x="120" y="260"/>
                </a:cxn>
                <a:cxn ang="0">
                  <a:pos x="0" y="264"/>
                </a:cxn>
              </a:cxnLst>
              <a:rect l="0" t="0" r="r" b="b"/>
              <a:pathLst>
                <a:path w="120" h="264">
                  <a:moveTo>
                    <a:pt x="0" y="264"/>
                  </a:moveTo>
                  <a:lnTo>
                    <a:pt x="0" y="0"/>
                  </a:lnTo>
                  <a:lnTo>
                    <a:pt x="120" y="5"/>
                  </a:lnTo>
                  <a:lnTo>
                    <a:pt x="120" y="260"/>
                  </a:lnTo>
                  <a:lnTo>
                    <a:pt x="0" y="2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7" name="Freeform 53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8" name="Freeform 54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9" name="Freeform 55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0" name="Freeform 56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1" name="Freeform 57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2" name="Freeform 58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3" name="Freeform 59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4" name="Freeform 60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5" name="Freeform 61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6" name="Freeform 62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7" name="Line 63"/>
            <p:cNvSpPr>
              <a:spLocks noChangeShapeType="1"/>
            </p:cNvSpPr>
            <p:nvPr/>
          </p:nvSpPr>
          <p:spPr bwMode="auto">
            <a:xfrm flipH="1">
              <a:off x="2400" y="1359"/>
              <a:ext cx="345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8" name="Freeform 64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9" name="Freeform 65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0" name="Freeform 66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1" name="Freeform 67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2" name="Freeform 68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3" name="Freeform 69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4" name="Freeform 70"/>
            <p:cNvSpPr>
              <a:spLocks/>
            </p:cNvSpPr>
            <p:nvPr/>
          </p:nvSpPr>
          <p:spPr bwMode="auto">
            <a:xfrm>
              <a:off x="2780" y="1315"/>
              <a:ext cx="535" cy="15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5" y="78"/>
                </a:cxn>
                <a:cxn ang="0">
                  <a:pos x="65" y="155"/>
                </a:cxn>
                <a:cxn ang="0">
                  <a:pos x="534" y="113"/>
                </a:cxn>
                <a:cxn ang="0">
                  <a:pos x="535" y="39"/>
                </a:cxn>
                <a:cxn ang="0">
                  <a:pos x="300" y="0"/>
                </a:cxn>
              </a:cxnLst>
              <a:rect l="0" t="0" r="r" b="b"/>
              <a:pathLst>
                <a:path w="535" h="155">
                  <a:moveTo>
                    <a:pt x="0" y="47"/>
                  </a:moveTo>
                  <a:lnTo>
                    <a:pt x="65" y="78"/>
                  </a:lnTo>
                  <a:lnTo>
                    <a:pt x="65" y="155"/>
                  </a:lnTo>
                  <a:lnTo>
                    <a:pt x="534" y="113"/>
                  </a:lnTo>
                  <a:lnTo>
                    <a:pt x="535" y="39"/>
                  </a:lnTo>
                  <a:lnTo>
                    <a:pt x="3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5" name="Freeform 71"/>
            <p:cNvSpPr>
              <a:spLocks/>
            </p:cNvSpPr>
            <p:nvPr/>
          </p:nvSpPr>
          <p:spPr bwMode="auto">
            <a:xfrm>
              <a:off x="3136" y="1309"/>
              <a:ext cx="289" cy="11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289" y="36"/>
                </a:cxn>
                <a:cxn ang="0">
                  <a:pos x="289" y="109"/>
                </a:cxn>
                <a:cxn ang="0">
                  <a:pos x="218" y="115"/>
                </a:cxn>
                <a:cxn ang="0">
                  <a:pos x="218" y="41"/>
                </a:cxn>
                <a:cxn ang="0">
                  <a:pos x="0" y="3"/>
                </a:cxn>
              </a:cxnLst>
              <a:rect l="0" t="0" r="r" b="b"/>
              <a:pathLst>
                <a:path w="289" h="115">
                  <a:moveTo>
                    <a:pt x="63" y="0"/>
                  </a:moveTo>
                  <a:lnTo>
                    <a:pt x="289" y="36"/>
                  </a:lnTo>
                  <a:lnTo>
                    <a:pt x="289" y="109"/>
                  </a:lnTo>
                  <a:lnTo>
                    <a:pt x="218" y="115"/>
                  </a:lnTo>
                  <a:lnTo>
                    <a:pt x="218" y="4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6" name="Freeform 72"/>
            <p:cNvSpPr>
              <a:spLocks/>
            </p:cNvSpPr>
            <p:nvPr/>
          </p:nvSpPr>
          <p:spPr bwMode="auto">
            <a:xfrm>
              <a:off x="3113" y="1314"/>
              <a:ext cx="223" cy="123"/>
            </a:xfrm>
            <a:custGeom>
              <a:avLst/>
              <a:gdLst/>
              <a:ahLst/>
              <a:cxnLst>
                <a:cxn ang="0">
                  <a:pos x="223" y="123"/>
                </a:cxn>
                <a:cxn ang="0">
                  <a:pos x="223" y="37"/>
                </a:cxn>
                <a:cxn ang="0">
                  <a:pos x="0" y="0"/>
                </a:cxn>
              </a:cxnLst>
              <a:rect l="0" t="0" r="r" b="b"/>
              <a:pathLst>
                <a:path w="223" h="123">
                  <a:moveTo>
                    <a:pt x="223" y="123"/>
                  </a:moveTo>
                  <a:lnTo>
                    <a:pt x="223" y="3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7" name="Freeform 73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8" name="Freeform 74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9" name="Freeform 75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0" name="Freeform 76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1" name="Freeform 77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2" name="Freeform 78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3" name="Freeform 79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4" name="Freeform 80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5" name="Freeform 81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6" name="Freeform 82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7" name="Line 83"/>
            <p:cNvSpPr>
              <a:spLocks noChangeShapeType="1"/>
            </p:cNvSpPr>
            <p:nvPr/>
          </p:nvSpPr>
          <p:spPr bwMode="auto">
            <a:xfrm>
              <a:off x="2830" y="1482"/>
              <a:ext cx="1" cy="5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8" name="Line 84"/>
            <p:cNvSpPr>
              <a:spLocks noChangeShapeType="1"/>
            </p:cNvSpPr>
            <p:nvPr/>
          </p:nvSpPr>
          <p:spPr bwMode="auto">
            <a:xfrm>
              <a:off x="3193" y="1464"/>
              <a:ext cx="1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9" name="Freeform 85"/>
            <p:cNvSpPr>
              <a:spLocks/>
            </p:cNvSpPr>
            <p:nvPr/>
          </p:nvSpPr>
          <p:spPr bwMode="auto">
            <a:xfrm>
              <a:off x="2858" y="1403"/>
              <a:ext cx="65" cy="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2"/>
                </a:cxn>
                <a:cxn ang="0">
                  <a:pos x="65" y="48"/>
                </a:cxn>
                <a:cxn ang="0">
                  <a:pos x="65" y="0"/>
                </a:cxn>
                <a:cxn ang="0">
                  <a:pos x="0" y="4"/>
                </a:cxn>
              </a:cxnLst>
              <a:rect l="0" t="0" r="r" b="b"/>
              <a:pathLst>
                <a:path w="65" h="52">
                  <a:moveTo>
                    <a:pt x="0" y="4"/>
                  </a:moveTo>
                  <a:lnTo>
                    <a:pt x="0" y="52"/>
                  </a:lnTo>
                  <a:lnTo>
                    <a:pt x="65" y="48"/>
                  </a:lnTo>
                  <a:lnTo>
                    <a:pt x="6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0" name="Freeform 86"/>
            <p:cNvSpPr>
              <a:spLocks/>
            </p:cNvSpPr>
            <p:nvPr/>
          </p:nvSpPr>
          <p:spPr bwMode="auto">
            <a:xfrm>
              <a:off x="2950" y="1387"/>
              <a:ext cx="171" cy="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1"/>
                </a:cxn>
                <a:cxn ang="0">
                  <a:pos x="171" y="46"/>
                </a:cxn>
                <a:cxn ang="0">
                  <a:pos x="171" y="0"/>
                </a:cxn>
                <a:cxn ang="0">
                  <a:pos x="0" y="14"/>
                </a:cxn>
              </a:cxnLst>
              <a:rect l="0" t="0" r="r" b="b"/>
              <a:pathLst>
                <a:path w="171" h="61">
                  <a:moveTo>
                    <a:pt x="0" y="14"/>
                  </a:moveTo>
                  <a:lnTo>
                    <a:pt x="0" y="61"/>
                  </a:lnTo>
                  <a:lnTo>
                    <a:pt x="171" y="46"/>
                  </a:lnTo>
                  <a:lnTo>
                    <a:pt x="171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1" name="Freeform 87"/>
            <p:cNvSpPr>
              <a:spLocks/>
            </p:cNvSpPr>
            <p:nvPr/>
          </p:nvSpPr>
          <p:spPr bwMode="auto">
            <a:xfrm>
              <a:off x="3134" y="1374"/>
              <a:ext cx="170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6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2"/>
                </a:cxn>
              </a:cxnLst>
              <a:rect l="0" t="0" r="r" b="b"/>
              <a:pathLst>
                <a:path w="170" h="56">
                  <a:moveTo>
                    <a:pt x="0" y="12"/>
                  </a:moveTo>
                  <a:lnTo>
                    <a:pt x="0" y="56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2" name="Freeform 88"/>
            <p:cNvSpPr>
              <a:spLocks/>
            </p:cNvSpPr>
            <p:nvPr/>
          </p:nvSpPr>
          <p:spPr bwMode="auto">
            <a:xfrm>
              <a:off x="3241" y="937"/>
              <a:ext cx="610" cy="51"/>
            </a:xfrm>
            <a:custGeom>
              <a:avLst/>
              <a:gdLst/>
              <a:ahLst/>
              <a:cxnLst>
                <a:cxn ang="0">
                  <a:pos x="256" y="35"/>
                </a:cxn>
                <a:cxn ang="0">
                  <a:pos x="610" y="51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56" y="35"/>
                </a:cxn>
              </a:cxnLst>
              <a:rect l="0" t="0" r="r" b="b"/>
              <a:pathLst>
                <a:path w="610" h="51">
                  <a:moveTo>
                    <a:pt x="256" y="35"/>
                  </a:moveTo>
                  <a:lnTo>
                    <a:pt x="610" y="51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56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3" name="Freeform 89"/>
            <p:cNvSpPr>
              <a:spLocks/>
            </p:cNvSpPr>
            <p:nvPr/>
          </p:nvSpPr>
          <p:spPr bwMode="auto">
            <a:xfrm>
              <a:off x="3706" y="1196"/>
              <a:ext cx="75" cy="65"/>
            </a:xfrm>
            <a:custGeom>
              <a:avLst/>
              <a:gdLst/>
              <a:ahLst/>
              <a:cxnLst>
                <a:cxn ang="0">
                  <a:pos x="75" y="33"/>
                </a:cxn>
                <a:cxn ang="0">
                  <a:pos x="75" y="27"/>
                </a:cxn>
                <a:cxn ang="0">
                  <a:pos x="73" y="23"/>
                </a:cxn>
                <a:cxn ang="0">
                  <a:pos x="71" y="18"/>
                </a:cxn>
                <a:cxn ang="0">
                  <a:pos x="67" y="14"/>
                </a:cxn>
                <a:cxn ang="0">
                  <a:pos x="63" y="11"/>
                </a:cxn>
                <a:cxn ang="0">
                  <a:pos x="60" y="6"/>
                </a:cxn>
                <a:cxn ang="0">
                  <a:pos x="54" y="5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2"/>
                </a:cxn>
                <a:cxn ang="0">
                  <a:pos x="21" y="3"/>
                </a:cxn>
                <a:cxn ang="0">
                  <a:pos x="17" y="6"/>
                </a:cxn>
                <a:cxn ang="0">
                  <a:pos x="12" y="9"/>
                </a:cxn>
                <a:cxn ang="0">
                  <a:pos x="8" y="14"/>
                </a:cxn>
                <a:cxn ang="0">
                  <a:pos x="6" y="18"/>
                </a:cxn>
                <a:cxn ang="0">
                  <a:pos x="2" y="23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6"/>
                </a:cxn>
                <a:cxn ang="0">
                  <a:pos x="15" y="59"/>
                </a:cxn>
                <a:cxn ang="0">
                  <a:pos x="21" y="62"/>
                </a:cxn>
                <a:cxn ang="0">
                  <a:pos x="26" y="63"/>
                </a:cxn>
                <a:cxn ang="0">
                  <a:pos x="32" y="65"/>
                </a:cxn>
                <a:cxn ang="0">
                  <a:pos x="38" y="65"/>
                </a:cxn>
                <a:cxn ang="0">
                  <a:pos x="43" y="65"/>
                </a:cxn>
                <a:cxn ang="0">
                  <a:pos x="49" y="65"/>
                </a:cxn>
                <a:cxn ang="0">
                  <a:pos x="54" y="62"/>
                </a:cxn>
                <a:cxn ang="0">
                  <a:pos x="60" y="60"/>
                </a:cxn>
                <a:cxn ang="0">
                  <a:pos x="63" y="56"/>
                </a:cxn>
                <a:cxn ang="0">
                  <a:pos x="67" y="53"/>
                </a:cxn>
                <a:cxn ang="0">
                  <a:pos x="71" y="48"/>
                </a:cxn>
                <a:cxn ang="0">
                  <a:pos x="73" y="44"/>
                </a:cxn>
                <a:cxn ang="0">
                  <a:pos x="75" y="39"/>
                </a:cxn>
                <a:cxn ang="0">
                  <a:pos x="75" y="33"/>
                </a:cxn>
                <a:cxn ang="0">
                  <a:pos x="75" y="33"/>
                </a:cxn>
              </a:cxnLst>
              <a:rect l="0" t="0" r="r" b="b"/>
              <a:pathLst>
                <a:path w="75" h="65">
                  <a:moveTo>
                    <a:pt x="75" y="33"/>
                  </a:moveTo>
                  <a:lnTo>
                    <a:pt x="75" y="27"/>
                  </a:lnTo>
                  <a:lnTo>
                    <a:pt x="73" y="23"/>
                  </a:lnTo>
                  <a:lnTo>
                    <a:pt x="71" y="18"/>
                  </a:lnTo>
                  <a:lnTo>
                    <a:pt x="67" y="14"/>
                  </a:lnTo>
                  <a:lnTo>
                    <a:pt x="63" y="11"/>
                  </a:lnTo>
                  <a:lnTo>
                    <a:pt x="60" y="6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2" y="9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6" y="63"/>
                  </a:lnTo>
                  <a:lnTo>
                    <a:pt x="32" y="65"/>
                  </a:lnTo>
                  <a:lnTo>
                    <a:pt x="38" y="65"/>
                  </a:lnTo>
                  <a:lnTo>
                    <a:pt x="43" y="65"/>
                  </a:lnTo>
                  <a:lnTo>
                    <a:pt x="49" y="65"/>
                  </a:lnTo>
                  <a:lnTo>
                    <a:pt x="54" y="62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71" y="48"/>
                  </a:lnTo>
                  <a:lnTo>
                    <a:pt x="73" y="44"/>
                  </a:lnTo>
                  <a:lnTo>
                    <a:pt x="75" y="39"/>
                  </a:lnTo>
                  <a:lnTo>
                    <a:pt x="75" y="33"/>
                  </a:lnTo>
                  <a:lnTo>
                    <a:pt x="75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4" name="Freeform 90"/>
            <p:cNvSpPr>
              <a:spLocks/>
            </p:cNvSpPr>
            <p:nvPr/>
          </p:nvSpPr>
          <p:spPr bwMode="auto">
            <a:xfrm>
              <a:off x="3501" y="997"/>
              <a:ext cx="339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39" y="15"/>
                </a:cxn>
                <a:cxn ang="0">
                  <a:pos x="339" y="302"/>
                </a:cxn>
                <a:cxn ang="0">
                  <a:pos x="0" y="320"/>
                </a:cxn>
              </a:cxnLst>
              <a:rect l="0" t="0" r="r" b="b"/>
              <a:pathLst>
                <a:path w="339" h="320">
                  <a:moveTo>
                    <a:pt x="0" y="320"/>
                  </a:moveTo>
                  <a:lnTo>
                    <a:pt x="0" y="0"/>
                  </a:lnTo>
                  <a:lnTo>
                    <a:pt x="339" y="15"/>
                  </a:lnTo>
                  <a:lnTo>
                    <a:pt x="339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5" name="Freeform 91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6" name="Freeform 92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7" name="Rectangle 93"/>
            <p:cNvSpPr>
              <a:spLocks noChangeArrowheads="1"/>
            </p:cNvSpPr>
            <p:nvPr/>
          </p:nvSpPr>
          <p:spPr bwMode="auto">
            <a:xfrm>
              <a:off x="3736" y="1178"/>
              <a:ext cx="15" cy="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8" name="Freeform 94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9" name="Freeform 95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0" name="Freeform 96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228" y="254"/>
                </a:cxn>
              </a:cxnLst>
              <a:rect l="0" t="0" r="r" b="b"/>
              <a:pathLst>
                <a:path w="228" h="254">
                  <a:moveTo>
                    <a:pt x="0" y="0"/>
                  </a:moveTo>
                  <a:lnTo>
                    <a:pt x="0" y="139"/>
                  </a:lnTo>
                  <a:lnTo>
                    <a:pt x="228" y="2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1" name="Freeform 97"/>
            <p:cNvSpPr>
              <a:spLocks/>
            </p:cNvSpPr>
            <p:nvPr/>
          </p:nvSpPr>
          <p:spPr bwMode="auto">
            <a:xfrm>
              <a:off x="2198" y="1280"/>
              <a:ext cx="597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59" y="20"/>
                </a:cxn>
                <a:cxn ang="0">
                  <a:pos x="202" y="92"/>
                </a:cxn>
                <a:cxn ang="0">
                  <a:pos x="243" y="239"/>
                </a:cxn>
                <a:cxn ang="0">
                  <a:pos x="597" y="208"/>
                </a:cxn>
                <a:cxn ang="0">
                  <a:pos x="549" y="79"/>
                </a:cxn>
                <a:cxn ang="0">
                  <a:pos x="372" y="2"/>
                </a:cxn>
                <a:cxn ang="0">
                  <a:pos x="35" y="7"/>
                </a:cxn>
              </a:cxnLst>
              <a:rect l="0" t="0" r="r" b="b"/>
              <a:pathLst>
                <a:path w="597" h="239">
                  <a:moveTo>
                    <a:pt x="0" y="0"/>
                  </a:moveTo>
                  <a:lnTo>
                    <a:pt x="22" y="0"/>
                  </a:lnTo>
                  <a:lnTo>
                    <a:pt x="59" y="20"/>
                  </a:lnTo>
                  <a:lnTo>
                    <a:pt x="202" y="92"/>
                  </a:lnTo>
                  <a:lnTo>
                    <a:pt x="243" y="239"/>
                  </a:lnTo>
                  <a:lnTo>
                    <a:pt x="597" y="208"/>
                  </a:lnTo>
                  <a:lnTo>
                    <a:pt x="549" y="79"/>
                  </a:lnTo>
                  <a:lnTo>
                    <a:pt x="372" y="2"/>
                  </a:lnTo>
                  <a:lnTo>
                    <a:pt x="35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2" name="Freeform 98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3" name="Freeform 99"/>
            <p:cNvSpPr>
              <a:spLocks/>
            </p:cNvSpPr>
            <p:nvPr/>
          </p:nvSpPr>
          <p:spPr bwMode="auto">
            <a:xfrm>
              <a:off x="2570" y="1273"/>
              <a:ext cx="260" cy="22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06" y="80"/>
                </a:cxn>
                <a:cxn ang="0">
                  <a:pos x="260" y="224"/>
                </a:cxn>
              </a:cxnLst>
              <a:rect l="0" t="0" r="r" b="b"/>
              <a:pathLst>
                <a:path w="260" h="224">
                  <a:moveTo>
                    <a:pt x="0" y="9"/>
                  </a:moveTo>
                  <a:lnTo>
                    <a:pt x="2" y="0"/>
                  </a:lnTo>
                  <a:lnTo>
                    <a:pt x="26" y="0"/>
                  </a:lnTo>
                  <a:lnTo>
                    <a:pt x="206" y="80"/>
                  </a:lnTo>
                  <a:lnTo>
                    <a:pt x="260" y="2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4" name="Freeform 100"/>
            <p:cNvSpPr>
              <a:spLocks/>
            </p:cNvSpPr>
            <p:nvPr/>
          </p:nvSpPr>
          <p:spPr bwMode="auto">
            <a:xfrm>
              <a:off x="2572" y="1273"/>
              <a:ext cx="236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3"/>
                </a:cxn>
                <a:cxn ang="0">
                  <a:pos x="236" y="214"/>
                </a:cxn>
                <a:cxn ang="0">
                  <a:pos x="223" y="215"/>
                </a:cxn>
              </a:cxnLst>
              <a:rect l="0" t="0" r="r" b="b"/>
              <a:pathLst>
                <a:path w="236" h="215">
                  <a:moveTo>
                    <a:pt x="0" y="0"/>
                  </a:moveTo>
                  <a:lnTo>
                    <a:pt x="188" y="83"/>
                  </a:lnTo>
                  <a:lnTo>
                    <a:pt x="236" y="214"/>
                  </a:lnTo>
                  <a:lnTo>
                    <a:pt x="223" y="2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5" name="Freeform 101"/>
            <p:cNvSpPr>
              <a:spLocks/>
            </p:cNvSpPr>
            <p:nvPr/>
          </p:nvSpPr>
          <p:spPr bwMode="auto">
            <a:xfrm>
              <a:off x="2735" y="1306"/>
              <a:ext cx="718" cy="8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0" y="23"/>
                </a:cxn>
                <a:cxn ang="0">
                  <a:pos x="302" y="11"/>
                </a:cxn>
                <a:cxn ang="0">
                  <a:pos x="506" y="0"/>
                </a:cxn>
                <a:cxn ang="0">
                  <a:pos x="718" y="36"/>
                </a:cxn>
                <a:cxn ang="0">
                  <a:pos x="95" y="89"/>
                </a:cxn>
                <a:cxn ang="0">
                  <a:pos x="49" y="66"/>
                </a:cxn>
              </a:cxnLst>
              <a:rect l="0" t="0" r="r" b="b"/>
              <a:pathLst>
                <a:path w="718" h="89">
                  <a:moveTo>
                    <a:pt x="0" y="29"/>
                  </a:moveTo>
                  <a:lnTo>
                    <a:pt x="100" y="23"/>
                  </a:lnTo>
                  <a:lnTo>
                    <a:pt x="302" y="11"/>
                  </a:lnTo>
                  <a:lnTo>
                    <a:pt x="506" y="0"/>
                  </a:lnTo>
                  <a:lnTo>
                    <a:pt x="718" y="36"/>
                  </a:lnTo>
                  <a:lnTo>
                    <a:pt x="95" y="89"/>
                  </a:lnTo>
                  <a:lnTo>
                    <a:pt x="49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6" name="Freeform 102"/>
            <p:cNvSpPr>
              <a:spLocks/>
            </p:cNvSpPr>
            <p:nvPr/>
          </p:nvSpPr>
          <p:spPr bwMode="auto">
            <a:xfrm>
              <a:off x="2426" y="1437"/>
              <a:ext cx="1071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404" y="60"/>
                </a:cxn>
                <a:cxn ang="0">
                  <a:pos x="767" y="27"/>
                </a:cxn>
                <a:cxn ang="0">
                  <a:pos x="1071" y="0"/>
                </a:cxn>
              </a:cxnLst>
              <a:rect l="0" t="0" r="r" b="b"/>
              <a:pathLst>
                <a:path w="1071" h="98">
                  <a:moveTo>
                    <a:pt x="0" y="98"/>
                  </a:moveTo>
                  <a:lnTo>
                    <a:pt x="404" y="60"/>
                  </a:lnTo>
                  <a:lnTo>
                    <a:pt x="767" y="27"/>
                  </a:lnTo>
                  <a:lnTo>
                    <a:pt x="10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7" name="Freeform 103"/>
            <p:cNvSpPr>
              <a:spLocks/>
            </p:cNvSpPr>
            <p:nvPr/>
          </p:nvSpPr>
          <p:spPr bwMode="auto">
            <a:xfrm>
              <a:off x="3453" y="1428"/>
              <a:ext cx="53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9"/>
                </a:cxn>
              </a:cxnLst>
              <a:rect l="0" t="0" r="r" b="b"/>
              <a:pathLst>
                <a:path w="53" h="14">
                  <a:moveTo>
                    <a:pt x="0" y="14"/>
                  </a:moveTo>
                  <a:lnTo>
                    <a:pt x="0" y="0"/>
                  </a:lnTo>
                  <a:lnTo>
                    <a:pt x="5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8" name="Freeform 104"/>
            <p:cNvSpPr>
              <a:spLocks/>
            </p:cNvSpPr>
            <p:nvPr/>
          </p:nvSpPr>
          <p:spPr bwMode="auto">
            <a:xfrm>
              <a:off x="2830" y="1344"/>
              <a:ext cx="623" cy="13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138"/>
                </a:cxn>
                <a:cxn ang="0">
                  <a:pos x="623" y="84"/>
                </a:cxn>
                <a:cxn ang="0">
                  <a:pos x="623" y="0"/>
                </a:cxn>
              </a:cxnLst>
              <a:rect l="0" t="0" r="r" b="b"/>
              <a:pathLst>
                <a:path w="623" h="138">
                  <a:moveTo>
                    <a:pt x="0" y="52"/>
                  </a:moveTo>
                  <a:lnTo>
                    <a:pt x="0" y="138"/>
                  </a:lnTo>
                  <a:lnTo>
                    <a:pt x="623" y="84"/>
                  </a:lnTo>
                  <a:lnTo>
                    <a:pt x="6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9" name="Freeform 105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228" y="254"/>
                </a:cxn>
                <a:cxn ang="0">
                  <a:pos x="183" y="97"/>
                </a:cxn>
                <a:cxn ang="0">
                  <a:pos x="0" y="0"/>
                </a:cxn>
              </a:cxnLst>
              <a:rect l="0" t="0" r="r" b="b"/>
              <a:pathLst>
                <a:path w="228" h="254">
                  <a:moveTo>
                    <a:pt x="228" y="254"/>
                  </a:moveTo>
                  <a:lnTo>
                    <a:pt x="183" y="9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0" name="Freeform 106"/>
            <p:cNvSpPr>
              <a:spLocks/>
            </p:cNvSpPr>
            <p:nvPr/>
          </p:nvSpPr>
          <p:spPr bwMode="auto">
            <a:xfrm>
              <a:off x="2426" y="1776"/>
              <a:ext cx="1425" cy="315"/>
            </a:xfrm>
            <a:custGeom>
              <a:avLst/>
              <a:gdLst/>
              <a:ahLst/>
              <a:cxnLst>
                <a:cxn ang="0">
                  <a:pos x="0" y="315"/>
                </a:cxn>
                <a:cxn ang="0">
                  <a:pos x="404" y="226"/>
                </a:cxn>
                <a:cxn ang="0">
                  <a:pos x="767" y="146"/>
                </a:cxn>
                <a:cxn ang="0">
                  <a:pos x="1425" y="0"/>
                </a:cxn>
              </a:cxnLst>
              <a:rect l="0" t="0" r="r" b="b"/>
              <a:pathLst>
                <a:path w="1425" h="315">
                  <a:moveTo>
                    <a:pt x="0" y="315"/>
                  </a:moveTo>
                  <a:lnTo>
                    <a:pt x="404" y="226"/>
                  </a:lnTo>
                  <a:lnTo>
                    <a:pt x="767" y="146"/>
                  </a:lnTo>
                  <a:lnTo>
                    <a:pt x="14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1" name="Freeform 107"/>
            <p:cNvSpPr>
              <a:spLocks/>
            </p:cNvSpPr>
            <p:nvPr/>
          </p:nvSpPr>
          <p:spPr bwMode="auto">
            <a:xfrm>
              <a:off x="3501" y="1559"/>
              <a:ext cx="341" cy="128"/>
            </a:xfrm>
            <a:custGeom>
              <a:avLst/>
              <a:gdLst/>
              <a:ahLst/>
              <a:cxnLst>
                <a:cxn ang="0">
                  <a:pos x="2" y="128"/>
                </a:cxn>
                <a:cxn ang="0">
                  <a:pos x="0" y="48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2" y="128"/>
                </a:cxn>
              </a:cxnLst>
              <a:rect l="0" t="0" r="r" b="b"/>
              <a:pathLst>
                <a:path w="341" h="128">
                  <a:moveTo>
                    <a:pt x="2" y="128"/>
                  </a:moveTo>
                  <a:lnTo>
                    <a:pt x="0" y="48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2" y="1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2" name="Line 108"/>
            <p:cNvSpPr>
              <a:spLocks noChangeShapeType="1"/>
            </p:cNvSpPr>
            <p:nvPr/>
          </p:nvSpPr>
          <p:spPr bwMode="auto">
            <a:xfrm flipV="1">
              <a:off x="3501" y="1770"/>
              <a:ext cx="34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3" name="Line 109"/>
            <p:cNvSpPr>
              <a:spLocks noChangeShapeType="1"/>
            </p:cNvSpPr>
            <p:nvPr/>
          </p:nvSpPr>
          <p:spPr bwMode="auto">
            <a:xfrm flipV="1">
              <a:off x="3241" y="937"/>
              <a:ext cx="1" cy="3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4" name="Freeform 110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5" name="Freeform 111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62416" name="Rectangle 112"/>
          <p:cNvSpPr>
            <a:spLocks noChangeAspect="1" noChangeArrowheads="1"/>
          </p:cNvSpPr>
          <p:nvPr/>
        </p:nvSpPr>
        <p:spPr bwMode="auto">
          <a:xfrm>
            <a:off x="2281238" y="5921375"/>
            <a:ext cx="6567487" cy="758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n-US">
                <a:solidFill>
                  <a:srgbClr val="800000"/>
                </a:solidFill>
              </a:rPr>
              <a:t>… </a:t>
            </a:r>
            <a:r>
              <a:rPr lang="el-GR">
                <a:solidFill>
                  <a:srgbClr val="800000"/>
                </a:solidFill>
              </a:rPr>
              <a:t>πρέπει να καλύψουν τη νέα δομή διεργασιών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62417" name="Rectangle 113"/>
          <p:cNvSpPr>
            <a:spLocks noChangeArrowheads="1"/>
          </p:cNvSpPr>
          <p:nvPr/>
        </p:nvSpPr>
        <p:spPr bwMode="auto">
          <a:xfrm>
            <a:off x="2292350" y="177800"/>
            <a:ext cx="5410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800000"/>
                </a:solidFill>
              </a:rPr>
              <a:t>Συστήματα Πληροφορικής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762418" name="Text Box 114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354" name="Group 2"/>
          <p:cNvGrpSpPr>
            <a:grpSpLocks/>
          </p:cNvGrpSpPr>
          <p:nvPr/>
        </p:nvGrpSpPr>
        <p:grpSpPr bwMode="auto">
          <a:xfrm>
            <a:off x="2390775" y="1339850"/>
            <a:ext cx="3165475" cy="1528763"/>
            <a:chOff x="618" y="610"/>
            <a:chExt cx="1994" cy="963"/>
          </a:xfrm>
        </p:grpSpPr>
        <p:sp>
          <p:nvSpPr>
            <p:cNvPr id="1764355" name="AutoShape 3"/>
            <p:cNvSpPr>
              <a:spLocks noChangeArrowheads="1"/>
            </p:cNvSpPr>
            <p:nvPr/>
          </p:nvSpPr>
          <p:spPr bwMode="auto">
            <a:xfrm rot="-1418783">
              <a:off x="618" y="610"/>
              <a:ext cx="1963" cy="96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2000"/>
            </a:p>
          </p:txBody>
        </p:sp>
        <p:sp>
          <p:nvSpPr>
            <p:cNvPr id="1764356" name="Text Box 4"/>
            <p:cNvSpPr txBox="1">
              <a:spLocks noChangeArrowheads="1"/>
            </p:cNvSpPr>
            <p:nvPr/>
          </p:nvSpPr>
          <p:spPr bwMode="auto">
            <a:xfrm rot="-1418783">
              <a:off x="728" y="762"/>
              <a:ext cx="188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2"/>
                  </a:solidFill>
                </a:rPr>
                <a:t>       </a:t>
              </a:r>
              <a:r>
                <a:rPr lang="en-US" sz="1200" b="1"/>
                <a:t>574 249 023.02</a:t>
              </a:r>
            </a:p>
            <a:p>
              <a:r>
                <a:rPr lang="en-US" sz="1200" b="1"/>
                <a:t>        </a:t>
              </a:r>
              <a:r>
                <a:rPr lang="el-GR" sz="1200" b="1"/>
                <a:t>βύσμα</a:t>
              </a:r>
              <a:endParaRPr lang="en-US" sz="1200" b="1"/>
            </a:p>
            <a:p>
              <a:r>
                <a:rPr lang="en-US" sz="1200" b="1"/>
                <a:t>	   50 pcs.</a:t>
              </a:r>
            </a:p>
            <a:p>
              <a:r>
                <a:rPr lang="el-GR" sz="1200" b="1"/>
                <a:t>από</a:t>
              </a:r>
              <a:r>
                <a:rPr lang="en-US" sz="1200" b="1"/>
                <a:t>		     </a:t>
              </a:r>
              <a:r>
                <a:rPr lang="el-GR" sz="1200" b="1"/>
                <a:t>σε</a:t>
              </a:r>
              <a:endParaRPr lang="en-US" sz="1200" b="1"/>
            </a:p>
            <a:p>
              <a:r>
                <a:rPr lang="el-GR" sz="1200" b="1"/>
                <a:t>απόθεμα</a:t>
              </a:r>
              <a:r>
                <a:rPr lang="en-US" sz="1200" b="1"/>
                <a:t> 33                                  PL 070</a:t>
              </a:r>
            </a:p>
          </p:txBody>
        </p:sp>
      </p:grpSp>
      <p:grpSp>
        <p:nvGrpSpPr>
          <p:cNvPr id="1764357" name="Group 5"/>
          <p:cNvGrpSpPr>
            <a:grpSpLocks/>
          </p:cNvGrpSpPr>
          <p:nvPr/>
        </p:nvGrpSpPr>
        <p:grpSpPr bwMode="auto">
          <a:xfrm>
            <a:off x="2476500" y="3441700"/>
            <a:ext cx="6626225" cy="2947988"/>
            <a:chOff x="656" y="1600"/>
            <a:chExt cx="4909" cy="2184"/>
          </a:xfrm>
        </p:grpSpPr>
        <p:sp>
          <p:nvSpPr>
            <p:cNvPr id="1764358" name="Rectangle 6"/>
            <p:cNvSpPr>
              <a:spLocks noChangeArrowheads="1"/>
            </p:cNvSpPr>
            <p:nvPr/>
          </p:nvSpPr>
          <p:spPr bwMode="auto">
            <a:xfrm>
              <a:off x="656" y="1908"/>
              <a:ext cx="4909" cy="1851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50000"/>
                  </a:srgbClr>
                </a:gs>
                <a:gs pos="50000">
                  <a:srgbClr val="FFFFFF"/>
                </a:gs>
                <a:gs pos="100000">
                  <a:srgbClr val="808080">
                    <a:alpha val="50000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4359" name="Rectangle 7"/>
            <p:cNvSpPr>
              <a:spLocks noChangeArrowheads="1"/>
            </p:cNvSpPr>
            <p:nvPr/>
          </p:nvSpPr>
          <p:spPr bwMode="auto">
            <a:xfrm>
              <a:off x="701" y="1935"/>
              <a:ext cx="193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</a:rPr>
                <a:t>Αν.Χρόνος Παράδοσης</a:t>
              </a:r>
              <a:endParaRPr lang="en-US" sz="2000"/>
            </a:p>
          </p:txBody>
        </p:sp>
        <p:sp>
          <p:nvSpPr>
            <p:cNvPr id="1764360" name="Rectangle 8"/>
            <p:cNvSpPr>
              <a:spLocks noChangeArrowheads="1"/>
            </p:cNvSpPr>
            <p:nvPr/>
          </p:nvSpPr>
          <p:spPr bwMode="auto">
            <a:xfrm>
              <a:off x="701" y="2186"/>
              <a:ext cx="36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ATP</a:t>
              </a:r>
              <a:endParaRPr lang="en-US" sz="2000"/>
            </a:p>
          </p:txBody>
        </p:sp>
        <p:sp>
          <p:nvSpPr>
            <p:cNvPr id="1764361" name="Rectangle 9"/>
            <p:cNvSpPr>
              <a:spLocks noChangeArrowheads="1"/>
            </p:cNvSpPr>
            <p:nvPr/>
          </p:nvSpPr>
          <p:spPr bwMode="auto">
            <a:xfrm>
              <a:off x="701" y="2436"/>
              <a:ext cx="35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WIP</a:t>
              </a:r>
              <a:endParaRPr lang="en-US" sz="2000"/>
            </a:p>
          </p:txBody>
        </p:sp>
        <p:sp>
          <p:nvSpPr>
            <p:cNvPr id="1764362" name="Rectangle 10"/>
            <p:cNvSpPr>
              <a:spLocks noChangeArrowheads="1"/>
            </p:cNvSpPr>
            <p:nvPr/>
          </p:nvSpPr>
          <p:spPr bwMode="auto">
            <a:xfrm>
              <a:off x="701" y="2684"/>
              <a:ext cx="31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ITO</a:t>
              </a:r>
              <a:endParaRPr lang="en-US" sz="2000"/>
            </a:p>
          </p:txBody>
        </p:sp>
        <p:sp>
          <p:nvSpPr>
            <p:cNvPr id="1764363" name="Rectangle 11"/>
            <p:cNvSpPr>
              <a:spLocks noChangeArrowheads="1"/>
            </p:cNvSpPr>
            <p:nvPr/>
          </p:nvSpPr>
          <p:spPr bwMode="auto">
            <a:xfrm>
              <a:off x="701" y="2935"/>
              <a:ext cx="31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FGI</a:t>
              </a:r>
              <a:endParaRPr lang="en-US" sz="2000"/>
            </a:p>
          </p:txBody>
        </p:sp>
        <p:sp>
          <p:nvSpPr>
            <p:cNvPr id="1764364" name="Rectangle 12"/>
            <p:cNvSpPr>
              <a:spLocks noChangeArrowheads="1"/>
            </p:cNvSpPr>
            <p:nvPr/>
          </p:nvSpPr>
          <p:spPr bwMode="auto">
            <a:xfrm>
              <a:off x="2767" y="1616"/>
              <a:ext cx="1385" cy="2168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50000"/>
                  </a:srgbClr>
                </a:gs>
                <a:gs pos="50000">
                  <a:srgbClr val="FFFFFF"/>
                </a:gs>
                <a:gs pos="100000">
                  <a:srgbClr val="808080">
                    <a:alpha val="50000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764365" name="Group 13"/>
            <p:cNvGrpSpPr>
              <a:grpSpLocks/>
            </p:cNvGrpSpPr>
            <p:nvPr/>
          </p:nvGrpSpPr>
          <p:grpSpPr bwMode="auto">
            <a:xfrm>
              <a:off x="2842" y="1685"/>
              <a:ext cx="1105" cy="1702"/>
              <a:chOff x="2842" y="1685"/>
              <a:chExt cx="1105" cy="1702"/>
            </a:xfrm>
          </p:grpSpPr>
          <p:sp>
            <p:nvSpPr>
              <p:cNvPr id="1764366" name="Rectangle 14"/>
              <p:cNvSpPr>
                <a:spLocks noChangeArrowheads="1"/>
              </p:cNvSpPr>
              <p:nvPr/>
            </p:nvSpPr>
            <p:spPr bwMode="auto">
              <a:xfrm>
                <a:off x="3129" y="1685"/>
                <a:ext cx="373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000">
                    <a:solidFill>
                      <a:srgbClr val="000000"/>
                    </a:solidFill>
                  </a:rPr>
                  <a:t>πριν</a:t>
                </a:r>
                <a:endParaRPr lang="en-US" sz="2000"/>
              </a:p>
            </p:txBody>
          </p:sp>
          <p:sp>
            <p:nvSpPr>
              <p:cNvPr id="1764367" name="Rectangle 15"/>
              <p:cNvSpPr>
                <a:spLocks noChangeArrowheads="1"/>
              </p:cNvSpPr>
              <p:nvPr/>
            </p:nvSpPr>
            <p:spPr bwMode="auto">
              <a:xfrm>
                <a:off x="2842" y="1936"/>
                <a:ext cx="1105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10 - 45 </a:t>
                </a:r>
                <a:r>
                  <a:rPr lang="el-GR" sz="2000" i="1"/>
                  <a:t>μέρες</a:t>
                </a:r>
                <a:endParaRPr lang="en-US" sz="2000" i="1"/>
              </a:p>
            </p:txBody>
          </p:sp>
          <p:sp>
            <p:nvSpPr>
              <p:cNvPr id="1764368" name="Rectangle 16"/>
              <p:cNvSpPr>
                <a:spLocks noChangeArrowheads="1"/>
              </p:cNvSpPr>
              <p:nvPr/>
            </p:nvSpPr>
            <p:spPr bwMode="auto">
              <a:xfrm>
                <a:off x="3238" y="2186"/>
                <a:ext cx="37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82%</a:t>
                </a:r>
              </a:p>
            </p:txBody>
          </p:sp>
          <p:sp>
            <p:nvSpPr>
              <p:cNvPr id="1764369" name="Rectangle 17"/>
              <p:cNvSpPr>
                <a:spLocks noChangeArrowheads="1"/>
              </p:cNvSpPr>
              <p:nvPr/>
            </p:nvSpPr>
            <p:spPr bwMode="auto">
              <a:xfrm>
                <a:off x="2842" y="2435"/>
                <a:ext cx="92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Ø 22 </a:t>
                </a:r>
                <a:r>
                  <a:rPr lang="el-GR" sz="2000" i="1"/>
                  <a:t>μέρες</a:t>
                </a:r>
                <a:endParaRPr lang="en-US" sz="2000" i="1"/>
              </a:p>
            </p:txBody>
          </p:sp>
          <p:sp>
            <p:nvSpPr>
              <p:cNvPr id="1764370" name="Rectangle 18"/>
              <p:cNvSpPr>
                <a:spLocks noChangeArrowheads="1"/>
              </p:cNvSpPr>
              <p:nvPr/>
            </p:nvSpPr>
            <p:spPr bwMode="auto">
              <a:xfrm>
                <a:off x="3180" y="2685"/>
                <a:ext cx="50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3 </a:t>
                </a:r>
                <a:r>
                  <a:rPr lang="el-GR" sz="2000" i="1"/>
                  <a:t>σε</a:t>
                </a:r>
                <a:r>
                  <a:rPr lang="en-US" sz="2000" i="1"/>
                  <a:t> 6</a:t>
                </a:r>
              </a:p>
            </p:txBody>
          </p:sp>
          <p:sp>
            <p:nvSpPr>
              <p:cNvPr id="1764371" name="Rectangle 19"/>
              <p:cNvSpPr>
                <a:spLocks noChangeArrowheads="1"/>
              </p:cNvSpPr>
              <p:nvPr/>
            </p:nvSpPr>
            <p:spPr bwMode="auto">
              <a:xfrm>
                <a:off x="2842" y="2935"/>
                <a:ext cx="927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Ø 33 </a:t>
                </a:r>
                <a:r>
                  <a:rPr lang="el-GR" sz="2000" i="1"/>
                  <a:t>μέρες</a:t>
                </a:r>
                <a:endParaRPr lang="en-US" sz="2000" i="1"/>
              </a:p>
              <a:p>
                <a:endParaRPr lang="en-US" sz="2000" i="1"/>
              </a:p>
            </p:txBody>
          </p:sp>
        </p:grpSp>
        <p:sp>
          <p:nvSpPr>
            <p:cNvPr id="1764372" name="Rectangle 20"/>
            <p:cNvSpPr>
              <a:spLocks noChangeArrowheads="1"/>
            </p:cNvSpPr>
            <p:nvPr/>
          </p:nvSpPr>
          <p:spPr bwMode="auto">
            <a:xfrm>
              <a:off x="701" y="3414"/>
              <a:ext cx="16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</a:rPr>
                <a:t>Χώρος παραγωγής</a:t>
              </a:r>
              <a:endParaRPr lang="en-US" sz="2000"/>
            </a:p>
          </p:txBody>
        </p:sp>
        <p:grpSp>
          <p:nvGrpSpPr>
            <p:cNvPr id="1764373" name="Group 21"/>
            <p:cNvGrpSpPr>
              <a:grpSpLocks/>
            </p:cNvGrpSpPr>
            <p:nvPr/>
          </p:nvGrpSpPr>
          <p:grpSpPr bwMode="auto">
            <a:xfrm>
              <a:off x="4172" y="1600"/>
              <a:ext cx="1385" cy="2168"/>
              <a:chOff x="4172" y="1600"/>
              <a:chExt cx="1385" cy="2168"/>
            </a:xfrm>
          </p:grpSpPr>
          <p:sp>
            <p:nvSpPr>
              <p:cNvPr id="1764374" name="Rectangle 22"/>
              <p:cNvSpPr>
                <a:spLocks noChangeArrowheads="1"/>
              </p:cNvSpPr>
              <p:nvPr/>
            </p:nvSpPr>
            <p:spPr bwMode="auto">
              <a:xfrm>
                <a:off x="4172" y="1600"/>
                <a:ext cx="1385" cy="2168"/>
              </a:xfrm>
              <a:prstGeom prst="rect">
                <a:avLst/>
              </a:prstGeom>
              <a:gradFill rotWithShape="1">
                <a:gsLst>
                  <a:gs pos="0">
                    <a:srgbClr val="808080">
                      <a:alpha val="50000"/>
                    </a:srgbClr>
                  </a:gs>
                  <a:gs pos="50000">
                    <a:srgbClr val="FFFFFF"/>
                  </a:gs>
                  <a:gs pos="100000">
                    <a:srgbClr val="808080">
                      <a:alpha val="50000"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764375" name="Group 23"/>
              <p:cNvGrpSpPr>
                <a:grpSpLocks/>
              </p:cNvGrpSpPr>
              <p:nvPr/>
            </p:nvGrpSpPr>
            <p:grpSpPr bwMode="auto">
              <a:xfrm>
                <a:off x="4209" y="1685"/>
                <a:ext cx="998" cy="1954"/>
                <a:chOff x="4209" y="1685"/>
                <a:chExt cx="998" cy="1954"/>
              </a:xfrm>
            </p:grpSpPr>
            <p:sp>
              <p:nvSpPr>
                <p:cNvPr id="176437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73" y="1685"/>
                  <a:ext cx="3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sz="2000">
                      <a:solidFill>
                        <a:srgbClr val="000000"/>
                      </a:solidFill>
                    </a:rPr>
                    <a:t>μετά</a:t>
                  </a:r>
                  <a:endParaRPr lang="en-US" sz="2000"/>
                </a:p>
              </p:txBody>
            </p:sp>
            <p:sp>
              <p:nvSpPr>
                <p:cNvPr id="1764377" name="Rectangle 25"/>
                <p:cNvSpPr>
                  <a:spLocks noChangeArrowheads="1"/>
                </p:cNvSpPr>
                <p:nvPr/>
              </p:nvSpPr>
              <p:spPr bwMode="auto">
                <a:xfrm>
                  <a:off x="4311" y="1936"/>
                  <a:ext cx="896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2 - 5 </a:t>
                  </a:r>
                  <a:r>
                    <a:rPr lang="el-GR" sz="2000" i="1"/>
                    <a:t>μέρες</a:t>
                  </a:r>
                  <a:endParaRPr lang="en-US" sz="2000" i="1"/>
                </a:p>
              </p:txBody>
            </p:sp>
            <p:sp>
              <p:nvSpPr>
                <p:cNvPr id="1764378" name="Rectangle 26"/>
                <p:cNvSpPr>
                  <a:spLocks noChangeArrowheads="1"/>
                </p:cNvSpPr>
                <p:nvPr/>
              </p:nvSpPr>
              <p:spPr bwMode="auto">
                <a:xfrm>
                  <a:off x="4606" y="2186"/>
                  <a:ext cx="3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97%</a:t>
                  </a:r>
                </a:p>
              </p:txBody>
            </p:sp>
            <p:sp>
              <p:nvSpPr>
                <p:cNvPr id="1764379" name="Rectangle 27"/>
                <p:cNvSpPr>
                  <a:spLocks noChangeArrowheads="1"/>
                </p:cNvSpPr>
                <p:nvPr/>
              </p:nvSpPr>
              <p:spPr bwMode="auto">
                <a:xfrm>
                  <a:off x="4261" y="2436"/>
                  <a:ext cx="821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Ø 2 </a:t>
                  </a:r>
                  <a:r>
                    <a:rPr lang="el-GR" sz="2000" i="1"/>
                    <a:t>μέρες</a:t>
                  </a:r>
                  <a:endParaRPr lang="en-US" sz="2000" i="1"/>
                </a:p>
              </p:txBody>
            </p:sp>
            <p:sp>
              <p:nvSpPr>
                <p:cNvPr id="1764380" name="Rectangle 28"/>
                <p:cNvSpPr>
                  <a:spLocks noChangeArrowheads="1"/>
                </p:cNvSpPr>
                <p:nvPr/>
              </p:nvSpPr>
              <p:spPr bwMode="auto">
                <a:xfrm>
                  <a:off x="4444" y="2685"/>
                  <a:ext cx="717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12 </a:t>
                  </a:r>
                  <a:r>
                    <a:rPr lang="el-GR" sz="2000" i="1"/>
                    <a:t>σε</a:t>
                  </a:r>
                  <a:r>
                    <a:rPr lang="en-US" sz="2000" i="1"/>
                    <a:t> 24</a:t>
                  </a:r>
                </a:p>
              </p:txBody>
            </p:sp>
            <p:sp>
              <p:nvSpPr>
                <p:cNvPr id="1764381" name="Rectangle 29"/>
                <p:cNvSpPr>
                  <a:spLocks noChangeArrowheads="1"/>
                </p:cNvSpPr>
                <p:nvPr/>
              </p:nvSpPr>
              <p:spPr bwMode="auto">
                <a:xfrm>
                  <a:off x="4209" y="2936"/>
                  <a:ext cx="92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Ø 10 </a:t>
                  </a:r>
                  <a:r>
                    <a:rPr lang="el-GR" sz="2000" i="1"/>
                    <a:t>μέρες</a:t>
                  </a:r>
                  <a:endParaRPr lang="en-US" sz="2000" i="1"/>
                </a:p>
              </p:txBody>
            </p:sp>
            <p:sp>
              <p:nvSpPr>
                <p:cNvPr id="1764382" name="Rectangle 30"/>
                <p:cNvSpPr>
                  <a:spLocks noChangeArrowheads="1"/>
                </p:cNvSpPr>
                <p:nvPr/>
              </p:nvSpPr>
              <p:spPr bwMode="auto">
                <a:xfrm>
                  <a:off x="4307" y="3414"/>
                  <a:ext cx="688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Ø - 40%</a:t>
                  </a:r>
                </a:p>
              </p:txBody>
            </p:sp>
          </p:grpSp>
        </p:grpSp>
      </p:grpSp>
      <p:sp>
        <p:nvSpPr>
          <p:cNvPr id="1764383" name="Rectangle 31"/>
          <p:cNvSpPr>
            <a:spLocks noChangeAspect="1" noChangeArrowheads="1"/>
          </p:cNvSpPr>
          <p:nvPr/>
        </p:nvSpPr>
        <p:spPr bwMode="auto">
          <a:xfrm>
            <a:off x="3962400" y="192088"/>
            <a:ext cx="4932363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Η μη αυτόματη Λύση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764384" name="Text Box 32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68725" y="128588"/>
            <a:ext cx="51323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Γιατί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</a:t>
            </a:r>
            <a:r>
              <a:rPr lang="de-DE" sz="2400">
                <a:solidFill>
                  <a:srgbClr val="800000"/>
                </a:solidFill>
                <a:latin typeface="Arial" charset="0"/>
              </a:rPr>
              <a:t>e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– Kanban</a:t>
            </a:r>
            <a:r>
              <a:rPr lang="el-GR" sz="2400">
                <a:solidFill>
                  <a:srgbClr val="800000"/>
                </a:solidFill>
                <a:latin typeface="Arial" charset="0"/>
              </a:rPr>
              <a:t>;</a:t>
            </a:r>
            <a:endParaRPr lang="en-US" sz="1600">
              <a:solidFill>
                <a:srgbClr val="800000"/>
              </a:solidFill>
            </a:endParaRP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0" y="1171575"/>
            <a:ext cx="7227888" cy="4467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defTabSz="762000">
              <a:lnSpc>
                <a:spcPct val="8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Συνήθης κατάσταση</a:t>
            </a:r>
            <a:endParaRPr lang="en-US" sz="2400">
              <a:latin typeface="Arial" charset="0"/>
            </a:endParaRPr>
          </a:p>
          <a:p>
            <a:pPr marL="533400" lvl="1" indent="-176213" defTabSz="762000">
              <a:lnSpc>
                <a:spcPct val="8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Αύξηση σχέσεων μεταξύ Προμηθευτών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80000"/>
              </a:lnSpc>
              <a:buClr>
                <a:srgbClr val="990033"/>
              </a:buClr>
              <a:buFontTx/>
              <a:buChar char="-"/>
            </a:pPr>
            <a:r>
              <a:rPr lang="en-US" sz="2000">
                <a:latin typeface="Arial" charset="0"/>
                <a:sym typeface="Symbol" pitchFamily="18" charset="2"/>
              </a:rPr>
              <a:t></a:t>
            </a:r>
            <a:r>
              <a:rPr lang="en-US" sz="2000">
                <a:latin typeface="Arial" charset="0"/>
              </a:rPr>
              <a:t> </a:t>
            </a:r>
            <a:r>
              <a:rPr lang="el-GR" sz="2000">
                <a:latin typeface="Arial" charset="0"/>
              </a:rPr>
              <a:t>υψηλότερη πολυπλοκότητα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50000"/>
              </a:lnSpc>
              <a:buClr>
                <a:srgbClr val="990033"/>
              </a:buClr>
              <a:buFont typeface="Wingdings" pitchFamily="2" charset="2"/>
              <a:buChar char="§"/>
            </a:pPr>
            <a:endParaRPr lang="en-US" sz="2000">
              <a:latin typeface="Arial" charset="0"/>
            </a:endParaRPr>
          </a:p>
          <a:p>
            <a:pPr marL="177800" indent="-177800" defTabSz="762000">
              <a:lnSpc>
                <a:spcPct val="11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Συνέπειες μη αυτόματου</a:t>
            </a:r>
            <a:r>
              <a:rPr lang="en-US" sz="2400">
                <a:latin typeface="Arial" charset="0"/>
              </a:rPr>
              <a:t> Kanban</a:t>
            </a: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Αύξηση διοικητικού φόρτου εργασίας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Απώλεια διαφάνειας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Δυσκολότερη διασύνδεση σε συστήματα υπολογιστών υπηρεσίας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Δύσκολος έλεγχος αποθεμάτων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και διακυμάνσεις στους χρόνους ανανέωσης</a:t>
            </a:r>
            <a:endParaRPr lang="en-US" sz="2000">
              <a:latin typeface="Arial" charset="0"/>
            </a:endParaRPr>
          </a:p>
        </p:txBody>
      </p:sp>
      <p:sp>
        <p:nvSpPr>
          <p:cNvPr id="1766404" name="Text Box 4"/>
          <p:cNvSpPr txBox="1">
            <a:spLocks noChangeArrowheads="1"/>
          </p:cNvSpPr>
          <p:nvPr/>
        </p:nvSpPr>
        <p:spPr bwMode="auto">
          <a:xfrm>
            <a:off x="2447925" y="5883275"/>
            <a:ext cx="6448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υποστηρίζει περαιτέρω βελτιώσεις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766405" name="Text Box 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Text Box 2"/>
          <p:cNvSpPr txBox="1">
            <a:spLocks noChangeArrowheads="1"/>
          </p:cNvSpPr>
          <p:nvPr/>
        </p:nvSpPr>
        <p:spPr bwMode="auto">
          <a:xfrm>
            <a:off x="1943100" y="1228725"/>
            <a:ext cx="25130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>
                <a:solidFill>
                  <a:srgbClr val="800000"/>
                </a:solidFill>
              </a:rPr>
              <a:t>Για παράδειγμα</a:t>
            </a:r>
            <a:r>
              <a:rPr lang="en-US" sz="1400" b="1">
                <a:solidFill>
                  <a:srgbClr val="800000"/>
                </a:solidFill>
              </a:rPr>
              <a:t>:</a:t>
            </a:r>
            <a:br>
              <a:rPr lang="en-US" sz="1400" b="1">
                <a:solidFill>
                  <a:srgbClr val="800000"/>
                </a:solidFill>
              </a:rPr>
            </a:br>
            <a:r>
              <a:rPr lang="el-GR" sz="1400" b="1">
                <a:solidFill>
                  <a:srgbClr val="800000"/>
                </a:solidFill>
              </a:rPr>
              <a:t>Ξαναγέμισμα δοχείου και</a:t>
            </a:r>
            <a:r>
              <a:rPr lang="en-US" sz="1400" b="1">
                <a:solidFill>
                  <a:srgbClr val="800000"/>
                </a:solidFill>
              </a:rPr>
              <a:t> Kanban Fax</a:t>
            </a:r>
          </a:p>
        </p:txBody>
      </p:sp>
      <p:sp>
        <p:nvSpPr>
          <p:cNvPr id="1772547" name="Rectangle 3"/>
          <p:cNvSpPr>
            <a:spLocks noChangeArrowheads="1"/>
          </p:cNvSpPr>
          <p:nvPr/>
        </p:nvSpPr>
        <p:spPr bwMode="auto">
          <a:xfrm>
            <a:off x="3571875" y="3995738"/>
            <a:ext cx="3786188" cy="19669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76250" indent="-476250" algn="ctr"/>
            <a:endParaRPr lang="de-DE" sz="1400" b="1"/>
          </a:p>
        </p:txBody>
      </p:sp>
      <p:sp>
        <p:nvSpPr>
          <p:cNvPr id="1772548" name="Text Box 4"/>
          <p:cNvSpPr txBox="1">
            <a:spLocks noChangeArrowheads="1"/>
          </p:cNvSpPr>
          <p:nvPr/>
        </p:nvSpPr>
        <p:spPr bwMode="auto">
          <a:xfrm>
            <a:off x="4289425" y="2138363"/>
            <a:ext cx="2351088" cy="317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>
              <a:spcBef>
                <a:spcPct val="50000"/>
              </a:spcBef>
            </a:pPr>
            <a:r>
              <a:rPr lang="el-GR" sz="1400" b="1"/>
              <a:t>Εξωτερικός προμηθευτής</a:t>
            </a:r>
            <a:endParaRPr lang="en-US" sz="1400" b="1"/>
          </a:p>
        </p:txBody>
      </p:sp>
      <p:sp>
        <p:nvSpPr>
          <p:cNvPr id="1772549" name="Text Box 5"/>
          <p:cNvSpPr txBox="1">
            <a:spLocks noChangeArrowheads="1"/>
          </p:cNvSpPr>
          <p:nvPr/>
        </p:nvSpPr>
        <p:spPr bwMode="auto">
          <a:xfrm>
            <a:off x="3406775" y="4054475"/>
            <a:ext cx="1806575" cy="3175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/>
            <a:r>
              <a:rPr lang="el-GR" sz="1400" b="1">
                <a:solidFill>
                  <a:schemeClr val="bg1"/>
                </a:solidFill>
              </a:rPr>
              <a:t>Χώρος παραλαβής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772550" name="Text Box 6"/>
          <p:cNvSpPr txBox="1">
            <a:spLocks noChangeArrowheads="1"/>
          </p:cNvSpPr>
          <p:nvPr/>
        </p:nvSpPr>
        <p:spPr bwMode="auto">
          <a:xfrm>
            <a:off x="5722024" y="4059336"/>
            <a:ext cx="1640129" cy="307777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/>
            <a:r>
              <a:rPr lang="el-GR" sz="1400" b="1" dirty="0" smtClean="0">
                <a:solidFill>
                  <a:schemeClr val="bg1"/>
                </a:solidFill>
              </a:rPr>
              <a:t>Σταθμός </a:t>
            </a:r>
            <a:r>
              <a:rPr lang="en-US" sz="1400" b="1" dirty="0" err="1" smtClean="0">
                <a:solidFill>
                  <a:schemeClr val="bg1"/>
                </a:solidFill>
              </a:rPr>
              <a:t>Kanban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4602163" y="5518150"/>
            <a:ext cx="1838325" cy="3175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/>
            <a:r>
              <a:rPr lang="el-GR" sz="1400" b="1">
                <a:solidFill>
                  <a:schemeClr val="bg1"/>
                </a:solidFill>
              </a:rPr>
              <a:t>Χώρος παραγωγής</a:t>
            </a:r>
            <a:endParaRPr lang="en-US" sz="1400" b="1">
              <a:solidFill>
                <a:schemeClr val="bg1"/>
              </a:solidFill>
            </a:endParaRPr>
          </a:p>
        </p:txBody>
      </p:sp>
      <p:grpSp>
        <p:nvGrpSpPr>
          <p:cNvPr id="1772552" name="Group 8"/>
          <p:cNvGrpSpPr>
            <a:grpSpLocks/>
          </p:cNvGrpSpPr>
          <p:nvPr/>
        </p:nvGrpSpPr>
        <p:grpSpPr bwMode="auto">
          <a:xfrm>
            <a:off x="3989388" y="3786188"/>
            <a:ext cx="230187" cy="176212"/>
            <a:chOff x="2326" y="2398"/>
            <a:chExt cx="174" cy="115"/>
          </a:xfrm>
        </p:grpSpPr>
        <p:sp>
          <p:nvSpPr>
            <p:cNvPr id="1772553" name="Freeform 9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54" name="Freeform 10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55" name="Freeform 11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56" name="Freeform 12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557" name="Group 13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558" name="Group 14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559" name="Picture 1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0" name="Picture 1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1" name="Picture 1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2" name="Picture 1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3" name="Picture 1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4" name="Picture 2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565" name="Rectangle 21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566" name="Rectangle 22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67" name="Rectangle 23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68" name="Rectangle 24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69" name="Rectangle 25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0" name="Freeform 26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571" name="Group 27"/>
          <p:cNvGrpSpPr>
            <a:grpSpLocks/>
          </p:cNvGrpSpPr>
          <p:nvPr/>
        </p:nvGrpSpPr>
        <p:grpSpPr bwMode="auto">
          <a:xfrm>
            <a:off x="4297363" y="3786188"/>
            <a:ext cx="228600" cy="176212"/>
            <a:chOff x="2326" y="2398"/>
            <a:chExt cx="174" cy="115"/>
          </a:xfrm>
        </p:grpSpPr>
        <p:sp>
          <p:nvSpPr>
            <p:cNvPr id="1772572" name="Freeform 28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3" name="Freeform 29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4" name="Freeform 30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5" name="Freeform 31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576" name="Group 32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577" name="Group 33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578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79" name="Picture 3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0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1" name="Picture 3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2" name="Picture 3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3" name="Picture 3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584" name="Rectangle 40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585" name="Rectangle 41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6" name="Rectangle 42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7" name="Rectangle 43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8" name="Rectangle 44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9" name="Freeform 45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590" name="Group 46"/>
          <p:cNvGrpSpPr>
            <a:grpSpLocks/>
          </p:cNvGrpSpPr>
          <p:nvPr/>
        </p:nvGrpSpPr>
        <p:grpSpPr bwMode="auto">
          <a:xfrm>
            <a:off x="4613275" y="3786188"/>
            <a:ext cx="228600" cy="176212"/>
            <a:chOff x="2326" y="2398"/>
            <a:chExt cx="174" cy="115"/>
          </a:xfrm>
        </p:grpSpPr>
        <p:sp>
          <p:nvSpPr>
            <p:cNvPr id="1772591" name="Freeform 47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92" name="Freeform 48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93" name="Freeform 49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94" name="Freeform 50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595" name="Group 51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596" name="Group 52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597" name="Picture 5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98" name="Picture 5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99" name="Picture 5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00" name="Picture 5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01" name="Picture 5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02" name="Picture 5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03" name="Rectangle 59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04" name="Rectangle 60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5" name="Rectangle 61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6" name="Rectangle 62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7" name="Rectangle 63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8" name="Freeform 64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09" name="Group 65"/>
          <p:cNvGrpSpPr>
            <a:grpSpLocks/>
          </p:cNvGrpSpPr>
          <p:nvPr/>
        </p:nvGrpSpPr>
        <p:grpSpPr bwMode="auto">
          <a:xfrm>
            <a:off x="6156325" y="3789363"/>
            <a:ext cx="228600" cy="168275"/>
            <a:chOff x="3931" y="1497"/>
            <a:chExt cx="174" cy="117"/>
          </a:xfrm>
        </p:grpSpPr>
        <p:sp>
          <p:nvSpPr>
            <p:cNvPr id="1772610" name="Rectangle 66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1" name="Freeform 67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2" name="Freeform 68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3" name="Freeform 69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4" name="Freeform 70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5" name="Rectangle 71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6" name="Rectangle 72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7" name="Freeform 73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8" name="Freeform 74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9" name="Freeform 75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0" name="Rectangle 76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21" name="Group 77"/>
          <p:cNvGrpSpPr>
            <a:grpSpLocks/>
          </p:cNvGrpSpPr>
          <p:nvPr/>
        </p:nvGrpSpPr>
        <p:grpSpPr bwMode="auto">
          <a:xfrm>
            <a:off x="6429375" y="3789363"/>
            <a:ext cx="230188" cy="168275"/>
            <a:chOff x="3931" y="1497"/>
            <a:chExt cx="174" cy="117"/>
          </a:xfrm>
        </p:grpSpPr>
        <p:sp>
          <p:nvSpPr>
            <p:cNvPr id="1772622" name="Rectangle 78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3" name="Freeform 79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4" name="Freeform 80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5" name="Freeform 81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6" name="Freeform 82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7" name="Rectangle 83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8" name="Rectangle 84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9" name="Freeform 85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0" name="Freeform 86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1" name="Freeform 87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2" name="Rectangle 88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33" name="Group 89"/>
          <p:cNvGrpSpPr>
            <a:grpSpLocks/>
          </p:cNvGrpSpPr>
          <p:nvPr/>
        </p:nvGrpSpPr>
        <p:grpSpPr bwMode="auto">
          <a:xfrm>
            <a:off x="6713538" y="3789363"/>
            <a:ext cx="230187" cy="168275"/>
            <a:chOff x="3931" y="1497"/>
            <a:chExt cx="174" cy="117"/>
          </a:xfrm>
        </p:grpSpPr>
        <p:sp>
          <p:nvSpPr>
            <p:cNvPr id="1772634" name="Rectangle 90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5" name="Freeform 91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6" name="Freeform 92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7" name="Freeform 93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8" name="Freeform 94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9" name="Rectangle 95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0" name="Rectangle 96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1" name="Freeform 97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2" name="Freeform 98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3" name="Freeform 99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4" name="Rectangle 100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45" name="Group 101"/>
          <p:cNvGrpSpPr>
            <a:grpSpLocks/>
          </p:cNvGrpSpPr>
          <p:nvPr/>
        </p:nvGrpSpPr>
        <p:grpSpPr bwMode="auto">
          <a:xfrm>
            <a:off x="4908550" y="5284788"/>
            <a:ext cx="228600" cy="176212"/>
            <a:chOff x="2326" y="2398"/>
            <a:chExt cx="174" cy="115"/>
          </a:xfrm>
        </p:grpSpPr>
        <p:sp>
          <p:nvSpPr>
            <p:cNvPr id="1772646" name="Freeform 102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7" name="Freeform 103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8" name="Freeform 104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9" name="Freeform 105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650" name="Group 106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651" name="Group 107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652" name="Picture 1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3" name="Picture 10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4" name="Picture 11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5" name="Picture 11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6" name="Picture 1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7" name="Picture 11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58" name="Rectangle 114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59" name="Rectangle 115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0" name="Rectangle 116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1" name="Rectangle 117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2" name="Rectangle 118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3" name="Freeform 119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64" name="Group 120"/>
          <p:cNvGrpSpPr>
            <a:grpSpLocks/>
          </p:cNvGrpSpPr>
          <p:nvPr/>
        </p:nvGrpSpPr>
        <p:grpSpPr bwMode="auto">
          <a:xfrm>
            <a:off x="5213350" y="5284788"/>
            <a:ext cx="230188" cy="176212"/>
            <a:chOff x="2326" y="2398"/>
            <a:chExt cx="174" cy="115"/>
          </a:xfrm>
        </p:grpSpPr>
        <p:sp>
          <p:nvSpPr>
            <p:cNvPr id="1772665" name="Freeform 121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6" name="Freeform 122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7" name="Freeform 123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8" name="Freeform 124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669" name="Group 125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670" name="Group 126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671" name="Picture 12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2" name="Picture 12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3" name="Picture 12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4" name="Picture 13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5" name="Picture 13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6" name="Picture 13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77" name="Rectangle 133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78" name="Rectangle 134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79" name="Rectangle 135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0" name="Rectangle 136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1" name="Rectangle 137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2" name="Freeform 138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83" name="Group 139"/>
          <p:cNvGrpSpPr>
            <a:grpSpLocks/>
          </p:cNvGrpSpPr>
          <p:nvPr/>
        </p:nvGrpSpPr>
        <p:grpSpPr bwMode="auto">
          <a:xfrm>
            <a:off x="5530850" y="5284788"/>
            <a:ext cx="228600" cy="176212"/>
            <a:chOff x="2326" y="2398"/>
            <a:chExt cx="174" cy="115"/>
          </a:xfrm>
        </p:grpSpPr>
        <p:sp>
          <p:nvSpPr>
            <p:cNvPr id="1772684" name="Freeform 140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5" name="Freeform 141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6" name="Freeform 142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7" name="Freeform 143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688" name="Group 144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689" name="Group 145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690" name="Picture 14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1" name="Picture 14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2" name="Picture 14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3" name="Picture 14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4" name="Picture 15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5" name="Picture 15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96" name="Rectangle 152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97" name="Rectangle 153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98" name="Rectangle 154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99" name="Rectangle 155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0" name="Rectangle 156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1" name="Freeform 157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702" name="Group 158"/>
          <p:cNvGrpSpPr>
            <a:grpSpLocks/>
          </p:cNvGrpSpPr>
          <p:nvPr/>
        </p:nvGrpSpPr>
        <p:grpSpPr bwMode="auto">
          <a:xfrm>
            <a:off x="5840413" y="5287963"/>
            <a:ext cx="228600" cy="166687"/>
            <a:chOff x="3931" y="1497"/>
            <a:chExt cx="174" cy="117"/>
          </a:xfrm>
        </p:grpSpPr>
        <p:sp>
          <p:nvSpPr>
            <p:cNvPr id="1772703" name="Rectangle 159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4" name="Freeform 160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5" name="Freeform 161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6" name="Freeform 162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7" name="Freeform 163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8" name="Rectangle 164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9" name="Rectangle 165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0" name="Freeform 166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1" name="Freeform 167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2" name="Freeform 168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3" name="Rectangle 169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72714" name="AutoShape 170"/>
          <p:cNvSpPr>
            <a:spLocks noChangeArrowheads="1"/>
          </p:cNvSpPr>
          <p:nvPr/>
        </p:nvSpPr>
        <p:spPr bwMode="auto">
          <a:xfrm>
            <a:off x="7466013" y="5835650"/>
            <a:ext cx="1250950" cy="461963"/>
          </a:xfrm>
          <a:prstGeom prst="wedgeRoundRectCallout">
            <a:avLst>
              <a:gd name="adj1" fmla="val -124111"/>
              <a:gd name="adj2" fmla="val -116667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/>
              <a:t>1.</a:t>
            </a:r>
            <a:r>
              <a:rPr lang="en-US" sz="1200"/>
              <a:t> </a:t>
            </a:r>
            <a:r>
              <a:rPr lang="el-GR" sz="1200" b="1"/>
              <a:t>Άδειο δοχείο</a:t>
            </a:r>
            <a:endParaRPr lang="en-US" sz="1200" b="1"/>
          </a:p>
        </p:txBody>
      </p:sp>
      <p:sp>
        <p:nvSpPr>
          <p:cNvPr id="1772715" name="Rectangle 171"/>
          <p:cNvSpPr>
            <a:spLocks noChangeArrowheads="1"/>
          </p:cNvSpPr>
          <p:nvPr/>
        </p:nvSpPr>
        <p:spPr bwMode="auto">
          <a:xfrm>
            <a:off x="7432675" y="3732213"/>
            <a:ext cx="646113" cy="161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l-GR" sz="1000" b="1">
                <a:solidFill>
                  <a:srgbClr val="000000"/>
                </a:solidFill>
              </a:rPr>
              <a:t>ταυτότητα</a:t>
            </a:r>
            <a:endParaRPr lang="en-US" sz="1000"/>
          </a:p>
        </p:txBody>
      </p:sp>
      <p:sp>
        <p:nvSpPr>
          <p:cNvPr id="1772716" name="AutoShape 172"/>
          <p:cNvSpPr>
            <a:spLocks noChangeArrowheads="1"/>
          </p:cNvSpPr>
          <p:nvPr/>
        </p:nvSpPr>
        <p:spPr bwMode="auto">
          <a:xfrm>
            <a:off x="7419975" y="4530725"/>
            <a:ext cx="1296988" cy="742950"/>
          </a:xfrm>
          <a:prstGeom prst="wedgeRoundRectCallout">
            <a:avLst>
              <a:gd name="adj1" fmla="val -35681"/>
              <a:gd name="adj2" fmla="val -106194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defTabSz="762000"/>
            <a:r>
              <a:rPr lang="el-GR" sz="1200" b="1"/>
              <a:t>Έγκριση προμηθευτή</a:t>
            </a:r>
            <a:endParaRPr lang="en-US" sz="1200"/>
          </a:p>
        </p:txBody>
      </p:sp>
      <p:sp>
        <p:nvSpPr>
          <p:cNvPr id="1772717" name="AutoShape 173"/>
          <p:cNvSpPr>
            <a:spLocks noChangeArrowheads="1"/>
          </p:cNvSpPr>
          <p:nvPr/>
        </p:nvSpPr>
        <p:spPr bwMode="auto">
          <a:xfrm>
            <a:off x="5089525" y="1262063"/>
            <a:ext cx="1782763" cy="457200"/>
          </a:xfrm>
          <a:prstGeom prst="wedgeRoundRectCallout">
            <a:avLst>
              <a:gd name="adj1" fmla="val -23106"/>
              <a:gd name="adj2" fmla="val 120486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 dirty="0"/>
              <a:t>3. </a:t>
            </a:r>
            <a:r>
              <a:rPr lang="el-GR" sz="1200" b="1" dirty="0" smtClean="0"/>
              <a:t>Παραγωγή</a:t>
            </a:r>
          </a:p>
          <a:p>
            <a:pPr algn="ctr" defTabSz="762000"/>
            <a:r>
              <a:rPr lang="el-GR" sz="1200" b="1" dirty="0" smtClean="0"/>
              <a:t> εξαρτημάτων</a:t>
            </a:r>
            <a:endParaRPr lang="en-US" sz="1200" dirty="0"/>
          </a:p>
        </p:txBody>
      </p:sp>
      <p:sp>
        <p:nvSpPr>
          <p:cNvPr id="1772718" name="AutoShape 174"/>
          <p:cNvSpPr>
            <a:spLocks noChangeArrowheads="1"/>
          </p:cNvSpPr>
          <p:nvPr/>
        </p:nvSpPr>
        <p:spPr bwMode="auto">
          <a:xfrm>
            <a:off x="1768475" y="3427413"/>
            <a:ext cx="1517650" cy="533400"/>
          </a:xfrm>
          <a:prstGeom prst="wedgeRoundRectCallout">
            <a:avLst>
              <a:gd name="adj1" fmla="val 72491"/>
              <a:gd name="adj2" fmla="val 28870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/>
              <a:t>4. </a:t>
            </a:r>
            <a:r>
              <a:rPr lang="el-GR" sz="1200" b="1"/>
              <a:t>Παράδοση προμηθευτή</a:t>
            </a:r>
            <a:endParaRPr lang="en-US" sz="1200"/>
          </a:p>
        </p:txBody>
      </p:sp>
      <p:sp>
        <p:nvSpPr>
          <p:cNvPr id="1772719" name="Rectangle 175"/>
          <p:cNvSpPr>
            <a:spLocks noChangeArrowheads="1"/>
          </p:cNvSpPr>
          <p:nvPr/>
        </p:nvSpPr>
        <p:spPr bwMode="auto">
          <a:xfrm>
            <a:off x="3465513" y="3217863"/>
            <a:ext cx="531812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l-GR" sz="1000" b="1">
                <a:solidFill>
                  <a:srgbClr val="000000"/>
                </a:solidFill>
              </a:rPr>
              <a:t>ταυτότητα</a:t>
            </a:r>
            <a:endParaRPr lang="en-US" sz="1000"/>
          </a:p>
        </p:txBody>
      </p:sp>
      <p:sp>
        <p:nvSpPr>
          <p:cNvPr id="1772720" name="AutoShape 176"/>
          <p:cNvSpPr>
            <a:spLocks noChangeArrowheads="1"/>
          </p:cNvSpPr>
          <p:nvPr/>
        </p:nvSpPr>
        <p:spPr bwMode="auto">
          <a:xfrm>
            <a:off x="2547938" y="2006600"/>
            <a:ext cx="1296987" cy="742950"/>
          </a:xfrm>
          <a:prstGeom prst="wedgeRoundRectCallout">
            <a:avLst>
              <a:gd name="adj1" fmla="val 28963"/>
              <a:gd name="adj2" fmla="val 102500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defTabSz="762000"/>
            <a:r>
              <a:rPr lang="el-GR" sz="1200" b="1"/>
              <a:t>Έγκριση Προμηθευτή</a:t>
            </a:r>
            <a:endParaRPr lang="en-US" sz="1200"/>
          </a:p>
        </p:txBody>
      </p:sp>
      <p:sp>
        <p:nvSpPr>
          <p:cNvPr id="1772721" name="Line 177"/>
          <p:cNvSpPr>
            <a:spLocks noChangeShapeType="1"/>
          </p:cNvSpPr>
          <p:nvPr/>
        </p:nvSpPr>
        <p:spPr bwMode="auto">
          <a:xfrm flipH="1" flipV="1">
            <a:off x="5649913" y="2589213"/>
            <a:ext cx="642937" cy="1017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22" name="Line 178"/>
          <p:cNvSpPr>
            <a:spLocks noChangeShapeType="1"/>
          </p:cNvSpPr>
          <p:nvPr/>
        </p:nvSpPr>
        <p:spPr bwMode="auto">
          <a:xfrm rot="16200000" flipH="1" flipV="1">
            <a:off x="4379912" y="2860676"/>
            <a:ext cx="892175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23" name="Line 179"/>
          <p:cNvSpPr>
            <a:spLocks noChangeShapeType="1"/>
          </p:cNvSpPr>
          <p:nvPr/>
        </p:nvSpPr>
        <p:spPr bwMode="auto">
          <a:xfrm flipV="1">
            <a:off x="6081713" y="4452938"/>
            <a:ext cx="274637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24" name="Line 180"/>
          <p:cNvSpPr>
            <a:spLocks noChangeShapeType="1"/>
          </p:cNvSpPr>
          <p:nvPr/>
        </p:nvSpPr>
        <p:spPr bwMode="auto">
          <a:xfrm rot="-10800000" flipH="1" flipV="1">
            <a:off x="4594225" y="4521200"/>
            <a:ext cx="304800" cy="652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72725" name="Picture 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500" y="1081088"/>
            <a:ext cx="1819275" cy="1463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772726" name="Picture 1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9988" y="4530725"/>
            <a:ext cx="314325" cy="360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cxnSp>
        <p:nvCxnSpPr>
          <p:cNvPr id="1772727" name="AutoShape 183"/>
          <p:cNvCxnSpPr>
            <a:cxnSpLocks noChangeShapeType="1"/>
            <a:stCxn id="0" idx="0"/>
            <a:endCxn id="0" idx="1"/>
          </p:cNvCxnSpPr>
          <p:nvPr/>
        </p:nvCxnSpPr>
        <p:spPr bwMode="auto">
          <a:xfrm rot="5400000" flipH="1">
            <a:off x="6702425" y="2286000"/>
            <a:ext cx="2717800" cy="1771650"/>
          </a:xfrm>
          <a:prstGeom prst="bentConnector4">
            <a:avLst>
              <a:gd name="adj1" fmla="val 36509"/>
              <a:gd name="adj2" fmla="val 111611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1772728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1538" y="1503363"/>
            <a:ext cx="860425" cy="1276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772729" name="Picture 1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9675" y="43846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2730" name="AutoShape 186"/>
          <p:cNvSpPr>
            <a:spLocks noChangeArrowheads="1"/>
          </p:cNvSpPr>
          <p:nvPr/>
        </p:nvSpPr>
        <p:spPr bwMode="auto">
          <a:xfrm>
            <a:off x="1863725" y="4827588"/>
            <a:ext cx="1670050" cy="608012"/>
          </a:xfrm>
          <a:prstGeom prst="wedgeRoundRectCallout">
            <a:avLst>
              <a:gd name="adj1" fmla="val 60838"/>
              <a:gd name="adj2" fmla="val -103264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tIns="10800" rIns="36000" anchor="ctr"/>
          <a:lstStyle/>
          <a:p>
            <a:pPr defTabSz="762000"/>
            <a:r>
              <a:rPr lang="el-GR" sz="1200" b="1">
                <a:solidFill>
                  <a:srgbClr val="000000"/>
                </a:solidFill>
              </a:rPr>
              <a:t>Αυτοματοποιημένο</a:t>
            </a:r>
            <a:r>
              <a:rPr lang="en-US" sz="1200" b="1">
                <a:solidFill>
                  <a:srgbClr val="000000"/>
                </a:solidFill>
              </a:rPr>
              <a:t> </a:t>
            </a:r>
            <a:r>
              <a:rPr lang="el-GR" sz="1200" b="1">
                <a:solidFill>
                  <a:srgbClr val="000000"/>
                </a:solidFill>
              </a:rPr>
              <a:t>τύπωση ετικέτας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772731" name="AutoShape 187"/>
          <p:cNvSpPr>
            <a:spLocks noChangeArrowheads="1"/>
          </p:cNvSpPr>
          <p:nvPr/>
        </p:nvSpPr>
        <p:spPr bwMode="auto">
          <a:xfrm>
            <a:off x="7038975" y="2886075"/>
            <a:ext cx="1858963" cy="457200"/>
          </a:xfrm>
          <a:prstGeom prst="wedgeRoundRectCallout">
            <a:avLst>
              <a:gd name="adj1" fmla="val -40009"/>
              <a:gd name="adj2" fmla="val 117708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/>
              <a:t>2. </a:t>
            </a:r>
            <a:r>
              <a:rPr lang="el-GR" sz="1200" b="1"/>
              <a:t>Επιβεβαίωση προμηθευτή</a:t>
            </a:r>
            <a:endParaRPr lang="en-US" sz="1200"/>
          </a:p>
        </p:txBody>
      </p:sp>
      <p:sp>
        <p:nvSpPr>
          <p:cNvPr id="1772732" name="Freeform 188"/>
          <p:cNvSpPr>
            <a:spLocks/>
          </p:cNvSpPr>
          <p:nvPr/>
        </p:nvSpPr>
        <p:spPr bwMode="auto">
          <a:xfrm>
            <a:off x="7107238" y="4892675"/>
            <a:ext cx="1841500" cy="704850"/>
          </a:xfrm>
          <a:custGeom>
            <a:avLst/>
            <a:gdLst/>
            <a:ahLst/>
            <a:cxnLst>
              <a:cxn ang="0">
                <a:pos x="0" y="493"/>
              </a:cxn>
              <a:cxn ang="0">
                <a:pos x="1397" y="493"/>
              </a:cxn>
              <a:cxn ang="0">
                <a:pos x="1397" y="0"/>
              </a:cxn>
            </a:cxnLst>
            <a:rect l="0" t="0" r="r" b="b"/>
            <a:pathLst>
              <a:path w="1397" h="493">
                <a:moveTo>
                  <a:pt x="0" y="493"/>
                </a:moveTo>
                <a:lnTo>
                  <a:pt x="1397" y="493"/>
                </a:lnTo>
                <a:lnTo>
                  <a:pt x="1397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33" name="Rectangle 189"/>
          <p:cNvSpPr>
            <a:spLocks noChangeAspect="1" noChangeArrowheads="1"/>
          </p:cNvSpPr>
          <p:nvPr/>
        </p:nvSpPr>
        <p:spPr bwMode="auto">
          <a:xfrm>
            <a:off x="2627313" y="49213"/>
            <a:ext cx="6265862" cy="738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n-US">
                <a:solidFill>
                  <a:srgbClr val="800000"/>
                </a:solidFill>
              </a:rPr>
              <a:t>... </a:t>
            </a:r>
            <a:r>
              <a:rPr lang="el-GR">
                <a:solidFill>
                  <a:srgbClr val="800000"/>
                </a:solidFill>
              </a:rPr>
              <a:t>«μικρή»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λύση με</a:t>
            </a:r>
            <a:r>
              <a:rPr lang="en-US">
                <a:solidFill>
                  <a:srgbClr val="800000"/>
                </a:solidFill>
              </a:rPr>
              <a:t> E-Kanban </a:t>
            </a:r>
            <a:endParaRPr lang="en-US" sz="4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772734" name="Rectangle 190"/>
          <p:cNvSpPr>
            <a:spLocks noChangeArrowheads="1"/>
          </p:cNvSpPr>
          <p:nvPr/>
        </p:nvSpPr>
        <p:spPr bwMode="auto">
          <a:xfrm>
            <a:off x="7515225" y="1539875"/>
            <a:ext cx="482600" cy="263525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pic>
        <p:nvPicPr>
          <p:cNvPr id="1772735" name="Picture 19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2850" y="5527675"/>
            <a:ext cx="274638" cy="274638"/>
          </a:xfrm>
          <a:prstGeom prst="rect">
            <a:avLst/>
          </a:prstGeom>
          <a:noFill/>
        </p:spPr>
      </p:pic>
      <p:pic>
        <p:nvPicPr>
          <p:cNvPr id="1772736" name="Picture 1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3263" y="3698875"/>
            <a:ext cx="273050" cy="273050"/>
          </a:xfrm>
          <a:prstGeom prst="rect">
            <a:avLst/>
          </a:prstGeom>
          <a:noFill/>
        </p:spPr>
      </p:pic>
      <p:pic>
        <p:nvPicPr>
          <p:cNvPr id="1772737" name="Picture 19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4263" y="3675063"/>
            <a:ext cx="274637" cy="274637"/>
          </a:xfrm>
          <a:prstGeom prst="rect">
            <a:avLst/>
          </a:prstGeom>
          <a:noFill/>
        </p:spPr>
      </p:pic>
      <p:sp>
        <p:nvSpPr>
          <p:cNvPr id="1772738" name="Text Box 194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Freeform 2"/>
          <p:cNvSpPr>
            <a:spLocks/>
          </p:cNvSpPr>
          <p:nvPr/>
        </p:nvSpPr>
        <p:spPr bwMode="auto">
          <a:xfrm>
            <a:off x="3740150" y="1281113"/>
            <a:ext cx="2422525" cy="1912937"/>
          </a:xfrm>
          <a:custGeom>
            <a:avLst/>
            <a:gdLst/>
            <a:ahLst/>
            <a:cxnLst>
              <a:cxn ang="0">
                <a:pos x="0" y="638"/>
              </a:cxn>
              <a:cxn ang="0">
                <a:pos x="8" y="621"/>
              </a:cxn>
              <a:cxn ang="0">
                <a:pos x="15" y="607"/>
              </a:cxn>
              <a:cxn ang="0">
                <a:pos x="22" y="593"/>
              </a:cxn>
              <a:cxn ang="0">
                <a:pos x="30" y="579"/>
              </a:cxn>
              <a:cxn ang="0">
                <a:pos x="38" y="565"/>
              </a:cxn>
              <a:cxn ang="0">
                <a:pos x="47" y="550"/>
              </a:cxn>
              <a:cxn ang="0">
                <a:pos x="56" y="537"/>
              </a:cxn>
              <a:cxn ang="0">
                <a:pos x="64" y="522"/>
              </a:cxn>
              <a:cxn ang="0">
                <a:pos x="75" y="506"/>
              </a:cxn>
              <a:cxn ang="0">
                <a:pos x="88" y="489"/>
              </a:cxn>
              <a:cxn ang="0">
                <a:pos x="97" y="476"/>
              </a:cxn>
              <a:cxn ang="0">
                <a:pos x="109" y="462"/>
              </a:cxn>
              <a:cxn ang="0">
                <a:pos x="120" y="447"/>
              </a:cxn>
              <a:cxn ang="0">
                <a:pos x="132" y="430"/>
              </a:cxn>
              <a:cxn ang="0">
                <a:pos x="145" y="415"/>
              </a:cxn>
              <a:cxn ang="0">
                <a:pos x="158" y="400"/>
              </a:cxn>
              <a:cxn ang="0">
                <a:pos x="171" y="387"/>
              </a:cxn>
              <a:cxn ang="0">
                <a:pos x="186" y="370"/>
              </a:cxn>
              <a:cxn ang="0">
                <a:pos x="200" y="355"/>
              </a:cxn>
              <a:cxn ang="0">
                <a:pos x="213" y="343"/>
              </a:cxn>
              <a:cxn ang="0">
                <a:pos x="229" y="328"/>
              </a:cxn>
              <a:cxn ang="0">
                <a:pos x="240" y="318"/>
              </a:cxn>
              <a:cxn ang="0">
                <a:pos x="255" y="305"/>
              </a:cxn>
              <a:cxn ang="0">
                <a:pos x="269" y="293"/>
              </a:cxn>
              <a:cxn ang="0">
                <a:pos x="287" y="279"/>
              </a:cxn>
              <a:cxn ang="0">
                <a:pos x="302" y="268"/>
              </a:cxn>
              <a:cxn ang="0">
                <a:pos x="318" y="254"/>
              </a:cxn>
              <a:cxn ang="0">
                <a:pos x="338" y="241"/>
              </a:cxn>
              <a:cxn ang="0">
                <a:pos x="356" y="227"/>
              </a:cxn>
              <a:cxn ang="0">
                <a:pos x="375" y="214"/>
              </a:cxn>
              <a:cxn ang="0">
                <a:pos x="395" y="202"/>
              </a:cxn>
              <a:cxn ang="0">
                <a:pos x="416" y="190"/>
              </a:cxn>
              <a:cxn ang="0">
                <a:pos x="438" y="178"/>
              </a:cxn>
              <a:cxn ang="0">
                <a:pos x="456" y="169"/>
              </a:cxn>
              <a:cxn ang="0">
                <a:pos x="474" y="159"/>
              </a:cxn>
              <a:cxn ang="0">
                <a:pos x="495" y="151"/>
              </a:cxn>
              <a:cxn ang="0">
                <a:pos x="509" y="144"/>
              </a:cxn>
              <a:cxn ang="0">
                <a:pos x="447" y="0"/>
              </a:cxn>
              <a:cxn ang="0">
                <a:pos x="806" y="206"/>
              </a:cxn>
              <a:cxn ang="0">
                <a:pos x="713" y="632"/>
              </a:cxn>
              <a:cxn ang="0">
                <a:pos x="654" y="506"/>
              </a:cxn>
              <a:cxn ang="0">
                <a:pos x="631" y="517"/>
              </a:cxn>
              <a:cxn ang="0">
                <a:pos x="608" y="530"/>
              </a:cxn>
              <a:cxn ang="0">
                <a:pos x="583" y="545"/>
              </a:cxn>
              <a:cxn ang="0">
                <a:pos x="556" y="563"/>
              </a:cxn>
              <a:cxn ang="0">
                <a:pos x="535" y="578"/>
              </a:cxn>
              <a:cxn ang="0">
                <a:pos x="514" y="596"/>
              </a:cxn>
              <a:cxn ang="0">
                <a:pos x="494" y="613"/>
              </a:cxn>
              <a:cxn ang="0">
                <a:pos x="476" y="630"/>
              </a:cxn>
              <a:cxn ang="0">
                <a:pos x="459" y="649"/>
              </a:cxn>
              <a:cxn ang="0">
                <a:pos x="441" y="669"/>
              </a:cxn>
              <a:cxn ang="0">
                <a:pos x="425" y="688"/>
              </a:cxn>
              <a:cxn ang="0">
                <a:pos x="410" y="708"/>
              </a:cxn>
              <a:cxn ang="0">
                <a:pos x="396" y="726"/>
              </a:cxn>
              <a:cxn ang="0">
                <a:pos x="381" y="750"/>
              </a:cxn>
              <a:cxn ang="0">
                <a:pos x="368" y="771"/>
              </a:cxn>
              <a:cxn ang="0">
                <a:pos x="361" y="788"/>
              </a:cxn>
              <a:cxn ang="0">
                <a:pos x="351" y="805"/>
              </a:cxn>
              <a:cxn ang="0">
                <a:pos x="0" y="638"/>
              </a:cxn>
            </a:cxnLst>
            <a:rect l="0" t="0" r="r" b="b"/>
            <a:pathLst>
              <a:path w="806" h="805">
                <a:moveTo>
                  <a:pt x="0" y="638"/>
                </a:moveTo>
                <a:lnTo>
                  <a:pt x="8" y="621"/>
                </a:lnTo>
                <a:lnTo>
                  <a:pt x="15" y="607"/>
                </a:lnTo>
                <a:lnTo>
                  <a:pt x="22" y="593"/>
                </a:lnTo>
                <a:lnTo>
                  <a:pt x="30" y="579"/>
                </a:lnTo>
                <a:lnTo>
                  <a:pt x="38" y="565"/>
                </a:lnTo>
                <a:lnTo>
                  <a:pt x="47" y="550"/>
                </a:lnTo>
                <a:lnTo>
                  <a:pt x="56" y="537"/>
                </a:lnTo>
                <a:lnTo>
                  <a:pt x="64" y="522"/>
                </a:lnTo>
                <a:lnTo>
                  <a:pt x="75" y="506"/>
                </a:lnTo>
                <a:lnTo>
                  <a:pt x="88" y="489"/>
                </a:lnTo>
                <a:lnTo>
                  <a:pt x="97" y="476"/>
                </a:lnTo>
                <a:lnTo>
                  <a:pt x="109" y="462"/>
                </a:lnTo>
                <a:lnTo>
                  <a:pt x="120" y="447"/>
                </a:lnTo>
                <a:lnTo>
                  <a:pt x="132" y="430"/>
                </a:lnTo>
                <a:lnTo>
                  <a:pt x="145" y="415"/>
                </a:lnTo>
                <a:lnTo>
                  <a:pt x="158" y="400"/>
                </a:lnTo>
                <a:lnTo>
                  <a:pt x="171" y="387"/>
                </a:lnTo>
                <a:lnTo>
                  <a:pt x="186" y="370"/>
                </a:lnTo>
                <a:lnTo>
                  <a:pt x="200" y="355"/>
                </a:lnTo>
                <a:lnTo>
                  <a:pt x="213" y="343"/>
                </a:lnTo>
                <a:lnTo>
                  <a:pt x="229" y="328"/>
                </a:lnTo>
                <a:lnTo>
                  <a:pt x="240" y="318"/>
                </a:lnTo>
                <a:lnTo>
                  <a:pt x="255" y="305"/>
                </a:lnTo>
                <a:lnTo>
                  <a:pt x="269" y="293"/>
                </a:lnTo>
                <a:lnTo>
                  <a:pt x="287" y="279"/>
                </a:lnTo>
                <a:lnTo>
                  <a:pt x="302" y="268"/>
                </a:lnTo>
                <a:lnTo>
                  <a:pt x="318" y="254"/>
                </a:lnTo>
                <a:lnTo>
                  <a:pt x="338" y="241"/>
                </a:lnTo>
                <a:lnTo>
                  <a:pt x="356" y="227"/>
                </a:lnTo>
                <a:lnTo>
                  <a:pt x="375" y="214"/>
                </a:lnTo>
                <a:lnTo>
                  <a:pt x="395" y="202"/>
                </a:lnTo>
                <a:lnTo>
                  <a:pt x="416" y="190"/>
                </a:lnTo>
                <a:lnTo>
                  <a:pt x="438" y="178"/>
                </a:lnTo>
                <a:lnTo>
                  <a:pt x="456" y="169"/>
                </a:lnTo>
                <a:lnTo>
                  <a:pt x="474" y="159"/>
                </a:lnTo>
                <a:lnTo>
                  <a:pt x="495" y="151"/>
                </a:lnTo>
                <a:lnTo>
                  <a:pt x="509" y="144"/>
                </a:lnTo>
                <a:lnTo>
                  <a:pt x="447" y="0"/>
                </a:lnTo>
                <a:lnTo>
                  <a:pt x="806" y="206"/>
                </a:lnTo>
                <a:lnTo>
                  <a:pt x="713" y="632"/>
                </a:lnTo>
                <a:lnTo>
                  <a:pt x="654" y="506"/>
                </a:lnTo>
                <a:lnTo>
                  <a:pt x="631" y="517"/>
                </a:lnTo>
                <a:lnTo>
                  <a:pt x="608" y="530"/>
                </a:lnTo>
                <a:lnTo>
                  <a:pt x="583" y="545"/>
                </a:lnTo>
                <a:lnTo>
                  <a:pt x="556" y="563"/>
                </a:lnTo>
                <a:lnTo>
                  <a:pt x="535" y="578"/>
                </a:lnTo>
                <a:lnTo>
                  <a:pt x="514" y="596"/>
                </a:lnTo>
                <a:lnTo>
                  <a:pt x="494" y="613"/>
                </a:lnTo>
                <a:lnTo>
                  <a:pt x="476" y="630"/>
                </a:lnTo>
                <a:lnTo>
                  <a:pt x="459" y="649"/>
                </a:lnTo>
                <a:lnTo>
                  <a:pt x="441" y="669"/>
                </a:lnTo>
                <a:lnTo>
                  <a:pt x="425" y="688"/>
                </a:lnTo>
                <a:lnTo>
                  <a:pt x="410" y="708"/>
                </a:lnTo>
                <a:lnTo>
                  <a:pt x="396" y="726"/>
                </a:lnTo>
                <a:lnTo>
                  <a:pt x="381" y="750"/>
                </a:lnTo>
                <a:lnTo>
                  <a:pt x="368" y="771"/>
                </a:lnTo>
                <a:lnTo>
                  <a:pt x="361" y="788"/>
                </a:lnTo>
                <a:lnTo>
                  <a:pt x="351" y="805"/>
                </a:lnTo>
                <a:lnTo>
                  <a:pt x="0" y="63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2013" y="146050"/>
            <a:ext cx="4229100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Η συνήθης κατάσταση</a:t>
            </a:r>
            <a:endParaRPr lang="en-US">
              <a:latin typeface="Arial" charset="0"/>
            </a:endParaRPr>
          </a:p>
        </p:txBody>
      </p:sp>
      <p:sp>
        <p:nvSpPr>
          <p:cNvPr id="1776644" name="Freeform 4"/>
          <p:cNvSpPr>
            <a:spLocks/>
          </p:cNvSpPr>
          <p:nvPr/>
        </p:nvSpPr>
        <p:spPr bwMode="auto">
          <a:xfrm>
            <a:off x="3714750" y="2574925"/>
            <a:ext cx="1127125" cy="1422400"/>
          </a:xfrm>
          <a:custGeom>
            <a:avLst/>
            <a:gdLst/>
            <a:ahLst/>
            <a:cxnLst>
              <a:cxn ang="0">
                <a:pos x="710" y="371"/>
              </a:cxn>
              <a:cxn ang="0">
                <a:pos x="530" y="297"/>
              </a:cxn>
              <a:cxn ang="0">
                <a:pos x="522" y="313"/>
              </a:cxn>
              <a:cxn ang="0">
                <a:pos x="518" y="330"/>
              </a:cxn>
              <a:cxn ang="0">
                <a:pos x="513" y="348"/>
              </a:cxn>
              <a:cxn ang="0">
                <a:pos x="509" y="366"/>
              </a:cxn>
              <a:cxn ang="0">
                <a:pos x="504" y="390"/>
              </a:cxn>
              <a:cxn ang="0">
                <a:pos x="501" y="410"/>
              </a:cxn>
              <a:cxn ang="0">
                <a:pos x="497" y="432"/>
              </a:cxn>
              <a:cxn ang="0">
                <a:pos x="495" y="456"/>
              </a:cxn>
              <a:cxn ang="0">
                <a:pos x="493" y="481"/>
              </a:cxn>
              <a:cxn ang="0">
                <a:pos x="493" y="525"/>
              </a:cxn>
              <a:cxn ang="0">
                <a:pos x="494" y="548"/>
              </a:cxn>
              <a:cxn ang="0">
                <a:pos x="495" y="570"/>
              </a:cxn>
              <a:cxn ang="0">
                <a:pos x="498" y="592"/>
              </a:cxn>
              <a:cxn ang="0">
                <a:pos x="503" y="613"/>
              </a:cxn>
              <a:cxn ang="0">
                <a:pos x="507" y="634"/>
              </a:cxn>
              <a:cxn ang="0">
                <a:pos x="512" y="659"/>
              </a:cxn>
              <a:cxn ang="0">
                <a:pos x="519" y="682"/>
              </a:cxn>
              <a:cxn ang="0">
                <a:pos x="180" y="896"/>
              </a:cxn>
              <a:cxn ang="0">
                <a:pos x="173" y="874"/>
              </a:cxn>
              <a:cxn ang="0">
                <a:pos x="165" y="855"/>
              </a:cxn>
              <a:cxn ang="0">
                <a:pos x="159" y="838"/>
              </a:cxn>
              <a:cxn ang="0">
                <a:pos x="153" y="818"/>
              </a:cxn>
              <a:cxn ang="0">
                <a:pos x="148" y="801"/>
              </a:cxn>
              <a:cxn ang="0">
                <a:pos x="142" y="783"/>
              </a:cxn>
              <a:cxn ang="0">
                <a:pos x="137" y="765"/>
              </a:cxn>
              <a:cxn ang="0">
                <a:pos x="133" y="748"/>
              </a:cxn>
              <a:cxn ang="0">
                <a:pos x="129" y="731"/>
              </a:cxn>
              <a:cxn ang="0">
                <a:pos x="124" y="710"/>
              </a:cxn>
              <a:cxn ang="0">
                <a:pos x="121" y="688"/>
              </a:cxn>
              <a:cxn ang="0">
                <a:pos x="117" y="668"/>
              </a:cxn>
              <a:cxn ang="0">
                <a:pos x="112" y="649"/>
              </a:cxn>
              <a:cxn ang="0">
                <a:pos x="110" y="626"/>
              </a:cxn>
              <a:cxn ang="0">
                <a:pos x="108" y="604"/>
              </a:cxn>
              <a:cxn ang="0">
                <a:pos x="106" y="579"/>
              </a:cxn>
              <a:cxn ang="0">
                <a:pos x="104" y="555"/>
              </a:cxn>
              <a:cxn ang="0">
                <a:pos x="104" y="531"/>
              </a:cxn>
              <a:cxn ang="0">
                <a:pos x="104" y="507"/>
              </a:cxn>
              <a:cxn ang="0">
                <a:pos x="104" y="475"/>
              </a:cxn>
              <a:cxn ang="0">
                <a:pos x="105" y="447"/>
              </a:cxn>
              <a:cxn ang="0">
                <a:pos x="106" y="429"/>
              </a:cxn>
              <a:cxn ang="0">
                <a:pos x="108" y="406"/>
              </a:cxn>
              <a:cxn ang="0">
                <a:pos x="110" y="384"/>
              </a:cxn>
              <a:cxn ang="0">
                <a:pos x="113" y="358"/>
              </a:cxn>
              <a:cxn ang="0">
                <a:pos x="118" y="335"/>
              </a:cxn>
              <a:cxn ang="0">
                <a:pos x="122" y="314"/>
              </a:cxn>
              <a:cxn ang="0">
                <a:pos x="127" y="289"/>
              </a:cxn>
              <a:cxn ang="0">
                <a:pos x="132" y="268"/>
              </a:cxn>
              <a:cxn ang="0">
                <a:pos x="137" y="243"/>
              </a:cxn>
              <a:cxn ang="0">
                <a:pos x="144" y="222"/>
              </a:cxn>
              <a:cxn ang="0">
                <a:pos x="151" y="199"/>
              </a:cxn>
              <a:cxn ang="0">
                <a:pos x="158" y="176"/>
              </a:cxn>
              <a:cxn ang="0">
                <a:pos x="168" y="148"/>
              </a:cxn>
              <a:cxn ang="0">
                <a:pos x="0" y="78"/>
              </a:cxn>
              <a:cxn ang="0">
                <a:pos x="442" y="0"/>
              </a:cxn>
              <a:cxn ang="0">
                <a:pos x="710" y="371"/>
              </a:cxn>
            </a:cxnLst>
            <a:rect l="0" t="0" r="r" b="b"/>
            <a:pathLst>
              <a:path w="710" h="896">
                <a:moveTo>
                  <a:pt x="710" y="371"/>
                </a:moveTo>
                <a:lnTo>
                  <a:pt x="530" y="297"/>
                </a:lnTo>
                <a:lnTo>
                  <a:pt x="522" y="313"/>
                </a:lnTo>
                <a:lnTo>
                  <a:pt x="518" y="330"/>
                </a:lnTo>
                <a:lnTo>
                  <a:pt x="513" y="348"/>
                </a:lnTo>
                <a:lnTo>
                  <a:pt x="509" y="366"/>
                </a:lnTo>
                <a:lnTo>
                  <a:pt x="504" y="390"/>
                </a:lnTo>
                <a:lnTo>
                  <a:pt x="501" y="410"/>
                </a:lnTo>
                <a:lnTo>
                  <a:pt x="497" y="432"/>
                </a:lnTo>
                <a:lnTo>
                  <a:pt x="495" y="456"/>
                </a:lnTo>
                <a:lnTo>
                  <a:pt x="493" y="481"/>
                </a:lnTo>
                <a:lnTo>
                  <a:pt x="493" y="525"/>
                </a:lnTo>
                <a:lnTo>
                  <a:pt x="494" y="548"/>
                </a:lnTo>
                <a:lnTo>
                  <a:pt x="495" y="570"/>
                </a:lnTo>
                <a:lnTo>
                  <a:pt x="498" y="592"/>
                </a:lnTo>
                <a:lnTo>
                  <a:pt x="503" y="613"/>
                </a:lnTo>
                <a:lnTo>
                  <a:pt x="507" y="634"/>
                </a:lnTo>
                <a:lnTo>
                  <a:pt x="512" y="659"/>
                </a:lnTo>
                <a:lnTo>
                  <a:pt x="519" y="682"/>
                </a:lnTo>
                <a:lnTo>
                  <a:pt x="180" y="896"/>
                </a:lnTo>
                <a:lnTo>
                  <a:pt x="173" y="874"/>
                </a:lnTo>
                <a:lnTo>
                  <a:pt x="165" y="855"/>
                </a:lnTo>
                <a:lnTo>
                  <a:pt x="159" y="838"/>
                </a:lnTo>
                <a:lnTo>
                  <a:pt x="153" y="818"/>
                </a:lnTo>
                <a:lnTo>
                  <a:pt x="148" y="801"/>
                </a:lnTo>
                <a:lnTo>
                  <a:pt x="142" y="783"/>
                </a:lnTo>
                <a:lnTo>
                  <a:pt x="137" y="765"/>
                </a:lnTo>
                <a:lnTo>
                  <a:pt x="133" y="748"/>
                </a:lnTo>
                <a:lnTo>
                  <a:pt x="129" y="731"/>
                </a:lnTo>
                <a:lnTo>
                  <a:pt x="124" y="710"/>
                </a:lnTo>
                <a:lnTo>
                  <a:pt x="121" y="688"/>
                </a:lnTo>
                <a:lnTo>
                  <a:pt x="117" y="668"/>
                </a:lnTo>
                <a:lnTo>
                  <a:pt x="112" y="649"/>
                </a:lnTo>
                <a:lnTo>
                  <a:pt x="110" y="626"/>
                </a:lnTo>
                <a:lnTo>
                  <a:pt x="108" y="604"/>
                </a:lnTo>
                <a:lnTo>
                  <a:pt x="106" y="579"/>
                </a:lnTo>
                <a:lnTo>
                  <a:pt x="104" y="555"/>
                </a:lnTo>
                <a:lnTo>
                  <a:pt x="104" y="531"/>
                </a:lnTo>
                <a:lnTo>
                  <a:pt x="104" y="507"/>
                </a:lnTo>
                <a:lnTo>
                  <a:pt x="104" y="475"/>
                </a:lnTo>
                <a:lnTo>
                  <a:pt x="105" y="447"/>
                </a:lnTo>
                <a:lnTo>
                  <a:pt x="106" y="429"/>
                </a:lnTo>
                <a:lnTo>
                  <a:pt x="108" y="406"/>
                </a:lnTo>
                <a:lnTo>
                  <a:pt x="110" y="384"/>
                </a:lnTo>
                <a:lnTo>
                  <a:pt x="113" y="358"/>
                </a:lnTo>
                <a:lnTo>
                  <a:pt x="118" y="335"/>
                </a:lnTo>
                <a:lnTo>
                  <a:pt x="122" y="314"/>
                </a:lnTo>
                <a:lnTo>
                  <a:pt x="127" y="289"/>
                </a:lnTo>
                <a:lnTo>
                  <a:pt x="132" y="268"/>
                </a:lnTo>
                <a:lnTo>
                  <a:pt x="137" y="243"/>
                </a:lnTo>
                <a:lnTo>
                  <a:pt x="144" y="222"/>
                </a:lnTo>
                <a:lnTo>
                  <a:pt x="151" y="199"/>
                </a:lnTo>
                <a:lnTo>
                  <a:pt x="158" y="176"/>
                </a:lnTo>
                <a:lnTo>
                  <a:pt x="168" y="148"/>
                </a:lnTo>
                <a:lnTo>
                  <a:pt x="0" y="78"/>
                </a:lnTo>
                <a:lnTo>
                  <a:pt x="442" y="0"/>
                </a:lnTo>
                <a:lnTo>
                  <a:pt x="710" y="371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5" name="Freeform 5"/>
          <p:cNvSpPr>
            <a:spLocks/>
          </p:cNvSpPr>
          <p:nvPr/>
        </p:nvSpPr>
        <p:spPr bwMode="auto">
          <a:xfrm>
            <a:off x="3817938" y="3527425"/>
            <a:ext cx="1012825" cy="1077913"/>
          </a:xfrm>
          <a:custGeom>
            <a:avLst/>
            <a:gdLst/>
            <a:ahLst/>
            <a:cxnLst>
              <a:cxn ang="0">
                <a:pos x="640" y="767"/>
              </a:cxn>
              <a:cxn ang="0">
                <a:pos x="623" y="759"/>
              </a:cxn>
              <a:cxn ang="0">
                <a:pos x="610" y="751"/>
              </a:cxn>
              <a:cxn ang="0">
                <a:pos x="595" y="744"/>
              </a:cxn>
              <a:cxn ang="0">
                <a:pos x="582" y="737"/>
              </a:cxn>
              <a:cxn ang="0">
                <a:pos x="567" y="728"/>
              </a:cxn>
              <a:cxn ang="0">
                <a:pos x="553" y="720"/>
              </a:cxn>
              <a:cxn ang="0">
                <a:pos x="539" y="711"/>
              </a:cxn>
              <a:cxn ang="0">
                <a:pos x="525" y="702"/>
              </a:cxn>
              <a:cxn ang="0">
                <a:pos x="509" y="691"/>
              </a:cxn>
              <a:cxn ang="0">
                <a:pos x="491" y="680"/>
              </a:cxn>
              <a:cxn ang="0">
                <a:pos x="478" y="669"/>
              </a:cxn>
              <a:cxn ang="0">
                <a:pos x="464" y="658"/>
              </a:cxn>
              <a:cxn ang="0">
                <a:pos x="449" y="646"/>
              </a:cxn>
              <a:cxn ang="0">
                <a:pos x="432" y="634"/>
              </a:cxn>
              <a:cxn ang="0">
                <a:pos x="418" y="622"/>
              </a:cxn>
              <a:cxn ang="0">
                <a:pos x="402" y="608"/>
              </a:cxn>
              <a:cxn ang="0">
                <a:pos x="390" y="597"/>
              </a:cxn>
              <a:cxn ang="0">
                <a:pos x="372" y="580"/>
              </a:cxn>
              <a:cxn ang="0">
                <a:pos x="358" y="566"/>
              </a:cxn>
              <a:cxn ang="0">
                <a:pos x="345" y="553"/>
              </a:cxn>
              <a:cxn ang="0">
                <a:pos x="331" y="537"/>
              </a:cxn>
              <a:cxn ang="0">
                <a:pos x="320" y="526"/>
              </a:cxn>
              <a:cxn ang="0">
                <a:pos x="308" y="511"/>
              </a:cxn>
              <a:cxn ang="0">
                <a:pos x="295" y="497"/>
              </a:cxn>
              <a:cxn ang="0">
                <a:pos x="282" y="479"/>
              </a:cxn>
              <a:cxn ang="0">
                <a:pos x="269" y="465"/>
              </a:cxn>
              <a:cxn ang="0">
                <a:pos x="257" y="448"/>
              </a:cxn>
              <a:cxn ang="0">
                <a:pos x="242" y="428"/>
              </a:cxn>
              <a:cxn ang="0">
                <a:pos x="230" y="411"/>
              </a:cxn>
              <a:cxn ang="0">
                <a:pos x="216" y="391"/>
              </a:cxn>
              <a:cxn ang="0">
                <a:pos x="204" y="371"/>
              </a:cxn>
              <a:cxn ang="0">
                <a:pos x="193" y="351"/>
              </a:cxn>
              <a:cxn ang="0">
                <a:pos x="180" y="329"/>
              </a:cxn>
              <a:cxn ang="0">
                <a:pos x="172" y="310"/>
              </a:cxn>
              <a:cxn ang="0">
                <a:pos x="161" y="292"/>
              </a:cxn>
              <a:cxn ang="0">
                <a:pos x="153" y="273"/>
              </a:cxn>
              <a:cxn ang="0">
                <a:pos x="0" y="345"/>
              </a:cxn>
              <a:cxn ang="0">
                <a:pos x="253" y="0"/>
              </a:cxn>
              <a:cxn ang="0">
                <a:pos x="681" y="37"/>
              </a:cxn>
              <a:cxn ang="0">
                <a:pos x="509" y="114"/>
              </a:cxn>
              <a:cxn ang="0">
                <a:pos x="519" y="136"/>
              </a:cxn>
              <a:cxn ang="0">
                <a:pos x="532" y="159"/>
              </a:cxn>
              <a:cxn ang="0">
                <a:pos x="547" y="183"/>
              </a:cxn>
              <a:cxn ang="0">
                <a:pos x="565" y="210"/>
              </a:cxn>
              <a:cxn ang="0">
                <a:pos x="581" y="231"/>
              </a:cxn>
              <a:cxn ang="0">
                <a:pos x="598" y="252"/>
              </a:cxn>
              <a:cxn ang="0">
                <a:pos x="615" y="273"/>
              </a:cxn>
              <a:cxn ang="0">
                <a:pos x="633" y="290"/>
              </a:cxn>
              <a:cxn ang="0">
                <a:pos x="651" y="307"/>
              </a:cxn>
              <a:cxn ang="0">
                <a:pos x="671" y="326"/>
              </a:cxn>
              <a:cxn ang="0">
                <a:pos x="691" y="341"/>
              </a:cxn>
              <a:cxn ang="0">
                <a:pos x="709" y="357"/>
              </a:cxn>
              <a:cxn ang="0">
                <a:pos x="728" y="370"/>
              </a:cxn>
              <a:cxn ang="0">
                <a:pos x="751" y="385"/>
              </a:cxn>
              <a:cxn ang="0">
                <a:pos x="774" y="398"/>
              </a:cxn>
              <a:cxn ang="0">
                <a:pos x="790" y="406"/>
              </a:cxn>
              <a:cxn ang="0">
                <a:pos x="806" y="414"/>
              </a:cxn>
              <a:cxn ang="0">
                <a:pos x="640" y="767"/>
              </a:cxn>
            </a:cxnLst>
            <a:rect l="0" t="0" r="r" b="b"/>
            <a:pathLst>
              <a:path w="806" h="767">
                <a:moveTo>
                  <a:pt x="640" y="767"/>
                </a:moveTo>
                <a:lnTo>
                  <a:pt x="623" y="759"/>
                </a:lnTo>
                <a:lnTo>
                  <a:pt x="610" y="751"/>
                </a:lnTo>
                <a:lnTo>
                  <a:pt x="595" y="744"/>
                </a:lnTo>
                <a:lnTo>
                  <a:pt x="582" y="737"/>
                </a:lnTo>
                <a:lnTo>
                  <a:pt x="567" y="728"/>
                </a:lnTo>
                <a:lnTo>
                  <a:pt x="553" y="720"/>
                </a:lnTo>
                <a:lnTo>
                  <a:pt x="539" y="711"/>
                </a:lnTo>
                <a:lnTo>
                  <a:pt x="525" y="702"/>
                </a:lnTo>
                <a:lnTo>
                  <a:pt x="509" y="691"/>
                </a:lnTo>
                <a:lnTo>
                  <a:pt x="491" y="680"/>
                </a:lnTo>
                <a:lnTo>
                  <a:pt x="478" y="669"/>
                </a:lnTo>
                <a:lnTo>
                  <a:pt x="464" y="658"/>
                </a:lnTo>
                <a:lnTo>
                  <a:pt x="449" y="646"/>
                </a:lnTo>
                <a:lnTo>
                  <a:pt x="432" y="634"/>
                </a:lnTo>
                <a:lnTo>
                  <a:pt x="418" y="622"/>
                </a:lnTo>
                <a:lnTo>
                  <a:pt x="402" y="608"/>
                </a:lnTo>
                <a:lnTo>
                  <a:pt x="390" y="597"/>
                </a:lnTo>
                <a:lnTo>
                  <a:pt x="372" y="580"/>
                </a:lnTo>
                <a:lnTo>
                  <a:pt x="358" y="566"/>
                </a:lnTo>
                <a:lnTo>
                  <a:pt x="345" y="553"/>
                </a:lnTo>
                <a:lnTo>
                  <a:pt x="331" y="537"/>
                </a:lnTo>
                <a:lnTo>
                  <a:pt x="320" y="526"/>
                </a:lnTo>
                <a:lnTo>
                  <a:pt x="308" y="511"/>
                </a:lnTo>
                <a:lnTo>
                  <a:pt x="295" y="497"/>
                </a:lnTo>
                <a:lnTo>
                  <a:pt x="282" y="479"/>
                </a:lnTo>
                <a:lnTo>
                  <a:pt x="269" y="465"/>
                </a:lnTo>
                <a:lnTo>
                  <a:pt x="257" y="448"/>
                </a:lnTo>
                <a:lnTo>
                  <a:pt x="242" y="428"/>
                </a:lnTo>
                <a:lnTo>
                  <a:pt x="230" y="411"/>
                </a:lnTo>
                <a:lnTo>
                  <a:pt x="216" y="391"/>
                </a:lnTo>
                <a:lnTo>
                  <a:pt x="204" y="371"/>
                </a:lnTo>
                <a:lnTo>
                  <a:pt x="193" y="351"/>
                </a:lnTo>
                <a:lnTo>
                  <a:pt x="180" y="329"/>
                </a:lnTo>
                <a:lnTo>
                  <a:pt x="172" y="310"/>
                </a:lnTo>
                <a:lnTo>
                  <a:pt x="161" y="292"/>
                </a:lnTo>
                <a:lnTo>
                  <a:pt x="153" y="273"/>
                </a:lnTo>
                <a:lnTo>
                  <a:pt x="0" y="345"/>
                </a:lnTo>
                <a:lnTo>
                  <a:pt x="253" y="0"/>
                </a:lnTo>
                <a:lnTo>
                  <a:pt x="681" y="37"/>
                </a:lnTo>
                <a:lnTo>
                  <a:pt x="509" y="114"/>
                </a:lnTo>
                <a:lnTo>
                  <a:pt x="519" y="136"/>
                </a:lnTo>
                <a:lnTo>
                  <a:pt x="532" y="159"/>
                </a:lnTo>
                <a:lnTo>
                  <a:pt x="547" y="183"/>
                </a:lnTo>
                <a:lnTo>
                  <a:pt x="565" y="210"/>
                </a:lnTo>
                <a:lnTo>
                  <a:pt x="581" y="231"/>
                </a:lnTo>
                <a:lnTo>
                  <a:pt x="598" y="252"/>
                </a:lnTo>
                <a:lnTo>
                  <a:pt x="615" y="273"/>
                </a:lnTo>
                <a:lnTo>
                  <a:pt x="633" y="290"/>
                </a:lnTo>
                <a:lnTo>
                  <a:pt x="651" y="307"/>
                </a:lnTo>
                <a:lnTo>
                  <a:pt x="671" y="326"/>
                </a:lnTo>
                <a:lnTo>
                  <a:pt x="691" y="341"/>
                </a:lnTo>
                <a:lnTo>
                  <a:pt x="709" y="357"/>
                </a:lnTo>
                <a:lnTo>
                  <a:pt x="728" y="370"/>
                </a:lnTo>
                <a:lnTo>
                  <a:pt x="751" y="385"/>
                </a:lnTo>
                <a:lnTo>
                  <a:pt x="774" y="398"/>
                </a:lnTo>
                <a:lnTo>
                  <a:pt x="790" y="406"/>
                </a:lnTo>
                <a:lnTo>
                  <a:pt x="806" y="414"/>
                </a:lnTo>
                <a:lnTo>
                  <a:pt x="640" y="767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6" name="Freeform 6"/>
          <p:cNvSpPr>
            <a:spLocks/>
          </p:cNvSpPr>
          <p:nvPr/>
        </p:nvSpPr>
        <p:spPr bwMode="auto">
          <a:xfrm>
            <a:off x="4476750" y="3927475"/>
            <a:ext cx="1795463" cy="1390650"/>
          </a:xfrm>
          <a:custGeom>
            <a:avLst/>
            <a:gdLst/>
            <a:ahLst/>
            <a:cxnLst>
              <a:cxn ang="0">
                <a:pos x="350" y="0"/>
              </a:cxn>
              <a:cxn ang="0">
                <a:pos x="278" y="180"/>
              </a:cxn>
              <a:cxn ang="0">
                <a:pos x="294" y="187"/>
              </a:cxn>
              <a:cxn ang="0">
                <a:pos x="310" y="192"/>
              </a:cxn>
              <a:cxn ang="0">
                <a:pos x="328" y="197"/>
              </a:cxn>
              <a:cxn ang="0">
                <a:pos x="347" y="202"/>
              </a:cxn>
              <a:cxn ang="0">
                <a:pos x="370" y="206"/>
              </a:cxn>
              <a:cxn ang="0">
                <a:pos x="391" y="209"/>
              </a:cxn>
              <a:cxn ang="0">
                <a:pos x="412" y="212"/>
              </a:cxn>
              <a:cxn ang="0">
                <a:pos x="435" y="215"/>
              </a:cxn>
              <a:cxn ang="0">
                <a:pos x="460" y="218"/>
              </a:cxn>
              <a:cxn ang="0">
                <a:pos x="505" y="218"/>
              </a:cxn>
              <a:cxn ang="0">
                <a:pos x="529" y="216"/>
              </a:cxn>
              <a:cxn ang="0">
                <a:pos x="550" y="214"/>
              </a:cxn>
              <a:cxn ang="0">
                <a:pos x="571" y="211"/>
              </a:cxn>
              <a:cxn ang="0">
                <a:pos x="594" y="207"/>
              </a:cxn>
              <a:cxn ang="0">
                <a:pos x="614" y="204"/>
              </a:cxn>
              <a:cxn ang="0">
                <a:pos x="639" y="198"/>
              </a:cxn>
              <a:cxn ang="0">
                <a:pos x="662" y="191"/>
              </a:cxn>
              <a:cxn ang="0">
                <a:pos x="875" y="529"/>
              </a:cxn>
              <a:cxn ang="0">
                <a:pos x="855" y="537"/>
              </a:cxn>
              <a:cxn ang="0">
                <a:pos x="835" y="545"/>
              </a:cxn>
              <a:cxn ang="0">
                <a:pos x="817" y="551"/>
              </a:cxn>
              <a:cxn ang="0">
                <a:pos x="799" y="557"/>
              </a:cxn>
              <a:cxn ang="0">
                <a:pos x="781" y="562"/>
              </a:cxn>
              <a:cxn ang="0">
                <a:pos x="762" y="568"/>
              </a:cxn>
              <a:cxn ang="0">
                <a:pos x="746" y="573"/>
              </a:cxn>
              <a:cxn ang="0">
                <a:pos x="728" y="577"/>
              </a:cxn>
              <a:cxn ang="0">
                <a:pos x="710" y="581"/>
              </a:cxn>
              <a:cxn ang="0">
                <a:pos x="691" y="586"/>
              </a:cxn>
              <a:cxn ang="0">
                <a:pos x="668" y="589"/>
              </a:cxn>
              <a:cxn ang="0">
                <a:pos x="649" y="593"/>
              </a:cxn>
              <a:cxn ang="0">
                <a:pos x="628" y="597"/>
              </a:cxn>
              <a:cxn ang="0">
                <a:pos x="607" y="601"/>
              </a:cxn>
              <a:cxn ang="0">
                <a:pos x="584" y="603"/>
              </a:cxn>
              <a:cxn ang="0">
                <a:pos x="559" y="604"/>
              </a:cxn>
              <a:cxn ang="0">
                <a:pos x="535" y="606"/>
              </a:cxn>
              <a:cxn ang="0">
                <a:pos x="512" y="606"/>
              </a:cxn>
              <a:cxn ang="0">
                <a:pos x="487" y="606"/>
              </a:cxn>
              <a:cxn ang="0">
                <a:pos x="456" y="606"/>
              </a:cxn>
              <a:cxn ang="0">
                <a:pos x="428" y="605"/>
              </a:cxn>
              <a:cxn ang="0">
                <a:pos x="408" y="604"/>
              </a:cxn>
              <a:cxn ang="0">
                <a:pos x="387" y="603"/>
              </a:cxn>
              <a:cxn ang="0">
                <a:pos x="364" y="601"/>
              </a:cxn>
              <a:cxn ang="0">
                <a:pos x="338" y="596"/>
              </a:cxn>
              <a:cxn ang="0">
                <a:pos x="316" y="592"/>
              </a:cxn>
              <a:cxn ang="0">
                <a:pos x="294" y="589"/>
              </a:cxn>
              <a:cxn ang="0">
                <a:pos x="268" y="583"/>
              </a:cxn>
              <a:cxn ang="0">
                <a:pos x="249" y="578"/>
              </a:cxn>
              <a:cxn ang="0">
                <a:pos x="224" y="573"/>
              </a:cxn>
              <a:cxn ang="0">
                <a:pos x="202" y="566"/>
              </a:cxn>
              <a:cxn ang="0">
                <a:pos x="180" y="560"/>
              </a:cxn>
              <a:cxn ang="0">
                <a:pos x="157" y="552"/>
              </a:cxn>
              <a:cxn ang="0">
                <a:pos x="129" y="541"/>
              </a:cxn>
              <a:cxn ang="0">
                <a:pos x="63" y="700"/>
              </a:cxn>
              <a:cxn ang="0">
                <a:pos x="0" y="251"/>
              </a:cxn>
              <a:cxn ang="0">
                <a:pos x="350" y="0"/>
              </a:cxn>
            </a:cxnLst>
            <a:rect l="0" t="0" r="r" b="b"/>
            <a:pathLst>
              <a:path w="875" h="700">
                <a:moveTo>
                  <a:pt x="350" y="0"/>
                </a:moveTo>
                <a:lnTo>
                  <a:pt x="278" y="180"/>
                </a:lnTo>
                <a:lnTo>
                  <a:pt x="294" y="187"/>
                </a:lnTo>
                <a:lnTo>
                  <a:pt x="310" y="192"/>
                </a:lnTo>
                <a:lnTo>
                  <a:pt x="328" y="197"/>
                </a:lnTo>
                <a:lnTo>
                  <a:pt x="347" y="202"/>
                </a:lnTo>
                <a:lnTo>
                  <a:pt x="370" y="206"/>
                </a:lnTo>
                <a:lnTo>
                  <a:pt x="391" y="209"/>
                </a:lnTo>
                <a:lnTo>
                  <a:pt x="412" y="212"/>
                </a:lnTo>
                <a:lnTo>
                  <a:pt x="435" y="215"/>
                </a:lnTo>
                <a:lnTo>
                  <a:pt x="460" y="218"/>
                </a:lnTo>
                <a:lnTo>
                  <a:pt x="505" y="218"/>
                </a:lnTo>
                <a:lnTo>
                  <a:pt x="529" y="216"/>
                </a:lnTo>
                <a:lnTo>
                  <a:pt x="550" y="214"/>
                </a:lnTo>
                <a:lnTo>
                  <a:pt x="571" y="211"/>
                </a:lnTo>
                <a:lnTo>
                  <a:pt x="594" y="207"/>
                </a:lnTo>
                <a:lnTo>
                  <a:pt x="614" y="204"/>
                </a:lnTo>
                <a:lnTo>
                  <a:pt x="639" y="198"/>
                </a:lnTo>
                <a:lnTo>
                  <a:pt x="662" y="191"/>
                </a:lnTo>
                <a:lnTo>
                  <a:pt x="875" y="529"/>
                </a:lnTo>
                <a:lnTo>
                  <a:pt x="855" y="537"/>
                </a:lnTo>
                <a:lnTo>
                  <a:pt x="835" y="545"/>
                </a:lnTo>
                <a:lnTo>
                  <a:pt x="817" y="551"/>
                </a:lnTo>
                <a:lnTo>
                  <a:pt x="799" y="557"/>
                </a:lnTo>
                <a:lnTo>
                  <a:pt x="781" y="562"/>
                </a:lnTo>
                <a:lnTo>
                  <a:pt x="762" y="568"/>
                </a:lnTo>
                <a:lnTo>
                  <a:pt x="746" y="573"/>
                </a:lnTo>
                <a:lnTo>
                  <a:pt x="728" y="577"/>
                </a:lnTo>
                <a:lnTo>
                  <a:pt x="710" y="581"/>
                </a:lnTo>
                <a:lnTo>
                  <a:pt x="691" y="586"/>
                </a:lnTo>
                <a:lnTo>
                  <a:pt x="668" y="589"/>
                </a:lnTo>
                <a:lnTo>
                  <a:pt x="649" y="593"/>
                </a:lnTo>
                <a:lnTo>
                  <a:pt x="628" y="597"/>
                </a:lnTo>
                <a:lnTo>
                  <a:pt x="607" y="601"/>
                </a:lnTo>
                <a:lnTo>
                  <a:pt x="584" y="603"/>
                </a:lnTo>
                <a:lnTo>
                  <a:pt x="559" y="604"/>
                </a:lnTo>
                <a:lnTo>
                  <a:pt x="535" y="606"/>
                </a:lnTo>
                <a:lnTo>
                  <a:pt x="512" y="606"/>
                </a:lnTo>
                <a:lnTo>
                  <a:pt x="487" y="606"/>
                </a:lnTo>
                <a:lnTo>
                  <a:pt x="456" y="606"/>
                </a:lnTo>
                <a:lnTo>
                  <a:pt x="428" y="605"/>
                </a:lnTo>
                <a:lnTo>
                  <a:pt x="408" y="604"/>
                </a:lnTo>
                <a:lnTo>
                  <a:pt x="387" y="603"/>
                </a:lnTo>
                <a:lnTo>
                  <a:pt x="364" y="601"/>
                </a:lnTo>
                <a:lnTo>
                  <a:pt x="338" y="596"/>
                </a:lnTo>
                <a:lnTo>
                  <a:pt x="316" y="592"/>
                </a:lnTo>
                <a:lnTo>
                  <a:pt x="294" y="589"/>
                </a:lnTo>
                <a:lnTo>
                  <a:pt x="268" y="583"/>
                </a:lnTo>
                <a:lnTo>
                  <a:pt x="249" y="578"/>
                </a:lnTo>
                <a:lnTo>
                  <a:pt x="224" y="573"/>
                </a:lnTo>
                <a:lnTo>
                  <a:pt x="202" y="566"/>
                </a:lnTo>
                <a:lnTo>
                  <a:pt x="180" y="560"/>
                </a:lnTo>
                <a:lnTo>
                  <a:pt x="157" y="552"/>
                </a:lnTo>
                <a:lnTo>
                  <a:pt x="129" y="541"/>
                </a:lnTo>
                <a:lnTo>
                  <a:pt x="63" y="700"/>
                </a:lnTo>
                <a:lnTo>
                  <a:pt x="0" y="251"/>
                </a:lnTo>
                <a:lnTo>
                  <a:pt x="350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7" name="Freeform 7"/>
          <p:cNvSpPr>
            <a:spLocks/>
          </p:cNvSpPr>
          <p:nvPr/>
        </p:nvSpPr>
        <p:spPr bwMode="auto">
          <a:xfrm>
            <a:off x="5734050" y="3810000"/>
            <a:ext cx="1206500" cy="1208088"/>
          </a:xfrm>
          <a:custGeom>
            <a:avLst/>
            <a:gdLst/>
            <a:ahLst/>
            <a:cxnLst>
              <a:cxn ang="0">
                <a:pos x="760" y="168"/>
              </a:cxn>
              <a:cxn ang="0">
                <a:pos x="751" y="184"/>
              </a:cxn>
              <a:cxn ang="0">
                <a:pos x="745" y="198"/>
              </a:cxn>
              <a:cxn ang="0">
                <a:pos x="736" y="212"/>
              </a:cxn>
              <a:cxn ang="0">
                <a:pos x="730" y="226"/>
              </a:cxn>
              <a:cxn ang="0">
                <a:pos x="722" y="240"/>
              </a:cxn>
              <a:cxn ang="0">
                <a:pos x="712" y="255"/>
              </a:cxn>
              <a:cxn ang="0">
                <a:pos x="704" y="268"/>
              </a:cxn>
              <a:cxn ang="0">
                <a:pos x="695" y="283"/>
              </a:cxn>
              <a:cxn ang="0">
                <a:pos x="683" y="298"/>
              </a:cxn>
              <a:cxn ang="0">
                <a:pos x="672" y="315"/>
              </a:cxn>
              <a:cxn ang="0">
                <a:pos x="663" y="329"/>
              </a:cxn>
              <a:cxn ang="0">
                <a:pos x="651" y="342"/>
              </a:cxn>
              <a:cxn ang="0">
                <a:pos x="639" y="359"/>
              </a:cxn>
              <a:cxn ang="0">
                <a:pos x="626" y="375"/>
              </a:cxn>
              <a:cxn ang="0">
                <a:pos x="614" y="390"/>
              </a:cxn>
              <a:cxn ang="0">
                <a:pos x="600" y="405"/>
              </a:cxn>
              <a:cxn ang="0">
                <a:pos x="589" y="418"/>
              </a:cxn>
              <a:cxn ang="0">
                <a:pos x="572" y="435"/>
              </a:cxn>
              <a:cxn ang="0">
                <a:pos x="559" y="450"/>
              </a:cxn>
              <a:cxn ang="0">
                <a:pos x="545" y="462"/>
              </a:cxn>
              <a:cxn ang="0">
                <a:pos x="530" y="477"/>
              </a:cxn>
              <a:cxn ang="0">
                <a:pos x="518" y="487"/>
              </a:cxn>
              <a:cxn ang="0">
                <a:pos x="504" y="500"/>
              </a:cxn>
              <a:cxn ang="0">
                <a:pos x="489" y="512"/>
              </a:cxn>
              <a:cxn ang="0">
                <a:pos x="473" y="526"/>
              </a:cxn>
              <a:cxn ang="0">
                <a:pos x="458" y="537"/>
              </a:cxn>
              <a:cxn ang="0">
                <a:pos x="442" y="550"/>
              </a:cxn>
              <a:cxn ang="0">
                <a:pos x="421" y="564"/>
              </a:cxn>
              <a:cxn ang="0">
                <a:pos x="403" y="577"/>
              </a:cxn>
              <a:cxn ang="0">
                <a:pos x="385" y="590"/>
              </a:cxn>
              <a:cxn ang="0">
                <a:pos x="365" y="604"/>
              </a:cxn>
              <a:cxn ang="0">
                <a:pos x="344" y="615"/>
              </a:cxn>
              <a:cxn ang="0">
                <a:pos x="449" y="761"/>
              </a:cxn>
              <a:cxn ang="0">
                <a:pos x="31" y="574"/>
              </a:cxn>
              <a:cxn ang="0">
                <a:pos x="0" y="202"/>
              </a:cxn>
              <a:cxn ang="0">
                <a:pos x="87" y="307"/>
              </a:cxn>
              <a:cxn ang="0">
                <a:pos x="106" y="297"/>
              </a:cxn>
              <a:cxn ang="0">
                <a:pos x="126" y="287"/>
              </a:cxn>
              <a:cxn ang="0">
                <a:pos x="152" y="275"/>
              </a:cxn>
              <a:cxn ang="0">
                <a:pos x="177" y="260"/>
              </a:cxn>
              <a:cxn ang="0">
                <a:pos x="203" y="242"/>
              </a:cxn>
              <a:cxn ang="0">
                <a:pos x="225" y="227"/>
              </a:cxn>
              <a:cxn ang="0">
                <a:pos x="245" y="209"/>
              </a:cxn>
              <a:cxn ang="0">
                <a:pos x="266" y="192"/>
              </a:cxn>
              <a:cxn ang="0">
                <a:pos x="283" y="175"/>
              </a:cxn>
              <a:cxn ang="0">
                <a:pos x="300" y="156"/>
              </a:cxn>
              <a:cxn ang="0">
                <a:pos x="319" y="135"/>
              </a:cxn>
              <a:cxn ang="0">
                <a:pos x="335" y="117"/>
              </a:cxn>
              <a:cxn ang="0">
                <a:pos x="350" y="97"/>
              </a:cxn>
              <a:cxn ang="0">
                <a:pos x="364" y="79"/>
              </a:cxn>
              <a:cxn ang="0">
                <a:pos x="378" y="56"/>
              </a:cxn>
              <a:cxn ang="0">
                <a:pos x="392" y="34"/>
              </a:cxn>
              <a:cxn ang="0">
                <a:pos x="399" y="17"/>
              </a:cxn>
              <a:cxn ang="0">
                <a:pos x="406" y="0"/>
              </a:cxn>
              <a:cxn ang="0">
                <a:pos x="760" y="168"/>
              </a:cxn>
            </a:cxnLst>
            <a:rect l="0" t="0" r="r" b="b"/>
            <a:pathLst>
              <a:path w="760" h="761">
                <a:moveTo>
                  <a:pt x="760" y="168"/>
                </a:moveTo>
                <a:lnTo>
                  <a:pt x="751" y="184"/>
                </a:lnTo>
                <a:lnTo>
                  <a:pt x="745" y="198"/>
                </a:lnTo>
                <a:lnTo>
                  <a:pt x="736" y="212"/>
                </a:lnTo>
                <a:lnTo>
                  <a:pt x="730" y="226"/>
                </a:lnTo>
                <a:lnTo>
                  <a:pt x="722" y="240"/>
                </a:lnTo>
                <a:lnTo>
                  <a:pt x="712" y="255"/>
                </a:lnTo>
                <a:lnTo>
                  <a:pt x="704" y="268"/>
                </a:lnTo>
                <a:lnTo>
                  <a:pt x="695" y="283"/>
                </a:lnTo>
                <a:lnTo>
                  <a:pt x="683" y="298"/>
                </a:lnTo>
                <a:lnTo>
                  <a:pt x="672" y="315"/>
                </a:lnTo>
                <a:lnTo>
                  <a:pt x="663" y="329"/>
                </a:lnTo>
                <a:lnTo>
                  <a:pt x="651" y="342"/>
                </a:lnTo>
                <a:lnTo>
                  <a:pt x="639" y="359"/>
                </a:lnTo>
                <a:lnTo>
                  <a:pt x="626" y="375"/>
                </a:lnTo>
                <a:lnTo>
                  <a:pt x="614" y="390"/>
                </a:lnTo>
                <a:lnTo>
                  <a:pt x="600" y="405"/>
                </a:lnTo>
                <a:lnTo>
                  <a:pt x="589" y="418"/>
                </a:lnTo>
                <a:lnTo>
                  <a:pt x="572" y="435"/>
                </a:lnTo>
                <a:lnTo>
                  <a:pt x="559" y="450"/>
                </a:lnTo>
                <a:lnTo>
                  <a:pt x="545" y="462"/>
                </a:lnTo>
                <a:lnTo>
                  <a:pt x="530" y="477"/>
                </a:lnTo>
                <a:lnTo>
                  <a:pt x="518" y="487"/>
                </a:lnTo>
                <a:lnTo>
                  <a:pt x="504" y="500"/>
                </a:lnTo>
                <a:lnTo>
                  <a:pt x="489" y="512"/>
                </a:lnTo>
                <a:lnTo>
                  <a:pt x="473" y="526"/>
                </a:lnTo>
                <a:lnTo>
                  <a:pt x="458" y="537"/>
                </a:lnTo>
                <a:lnTo>
                  <a:pt x="442" y="550"/>
                </a:lnTo>
                <a:lnTo>
                  <a:pt x="421" y="564"/>
                </a:lnTo>
                <a:lnTo>
                  <a:pt x="403" y="577"/>
                </a:lnTo>
                <a:lnTo>
                  <a:pt x="385" y="590"/>
                </a:lnTo>
                <a:lnTo>
                  <a:pt x="365" y="604"/>
                </a:lnTo>
                <a:lnTo>
                  <a:pt x="344" y="615"/>
                </a:lnTo>
                <a:lnTo>
                  <a:pt x="449" y="761"/>
                </a:lnTo>
                <a:lnTo>
                  <a:pt x="31" y="574"/>
                </a:lnTo>
                <a:lnTo>
                  <a:pt x="0" y="202"/>
                </a:lnTo>
                <a:lnTo>
                  <a:pt x="87" y="307"/>
                </a:lnTo>
                <a:lnTo>
                  <a:pt x="106" y="297"/>
                </a:lnTo>
                <a:lnTo>
                  <a:pt x="126" y="287"/>
                </a:lnTo>
                <a:lnTo>
                  <a:pt x="152" y="275"/>
                </a:lnTo>
                <a:lnTo>
                  <a:pt x="177" y="260"/>
                </a:lnTo>
                <a:lnTo>
                  <a:pt x="203" y="242"/>
                </a:lnTo>
                <a:lnTo>
                  <a:pt x="225" y="227"/>
                </a:lnTo>
                <a:lnTo>
                  <a:pt x="245" y="209"/>
                </a:lnTo>
                <a:lnTo>
                  <a:pt x="266" y="192"/>
                </a:lnTo>
                <a:lnTo>
                  <a:pt x="283" y="175"/>
                </a:lnTo>
                <a:lnTo>
                  <a:pt x="300" y="156"/>
                </a:lnTo>
                <a:lnTo>
                  <a:pt x="319" y="135"/>
                </a:lnTo>
                <a:lnTo>
                  <a:pt x="335" y="117"/>
                </a:lnTo>
                <a:lnTo>
                  <a:pt x="350" y="97"/>
                </a:lnTo>
                <a:lnTo>
                  <a:pt x="364" y="79"/>
                </a:lnTo>
                <a:lnTo>
                  <a:pt x="378" y="56"/>
                </a:lnTo>
                <a:lnTo>
                  <a:pt x="392" y="34"/>
                </a:lnTo>
                <a:lnTo>
                  <a:pt x="399" y="17"/>
                </a:lnTo>
                <a:lnTo>
                  <a:pt x="406" y="0"/>
                </a:lnTo>
                <a:lnTo>
                  <a:pt x="760" y="16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8" name="Freeform 8"/>
          <p:cNvSpPr>
            <a:spLocks/>
          </p:cNvSpPr>
          <p:nvPr/>
        </p:nvSpPr>
        <p:spPr bwMode="auto">
          <a:xfrm>
            <a:off x="5959475" y="2630488"/>
            <a:ext cx="1455738" cy="1544637"/>
          </a:xfrm>
          <a:custGeom>
            <a:avLst/>
            <a:gdLst/>
            <a:ahLst/>
            <a:cxnLst>
              <a:cxn ang="0">
                <a:pos x="0" y="562"/>
              </a:cxn>
              <a:cxn ang="0">
                <a:pos x="174" y="628"/>
              </a:cxn>
              <a:cxn ang="0">
                <a:pos x="183" y="606"/>
              </a:cxn>
              <a:cxn ang="0">
                <a:pos x="191" y="585"/>
              </a:cxn>
              <a:cxn ang="0">
                <a:pos x="196" y="565"/>
              </a:cxn>
              <a:cxn ang="0">
                <a:pos x="201" y="548"/>
              </a:cxn>
              <a:cxn ang="0">
                <a:pos x="206" y="528"/>
              </a:cxn>
              <a:cxn ang="0">
                <a:pos x="210" y="505"/>
              </a:cxn>
              <a:cxn ang="0">
                <a:pos x="214" y="484"/>
              </a:cxn>
              <a:cxn ang="0">
                <a:pos x="217" y="464"/>
              </a:cxn>
              <a:cxn ang="0">
                <a:pos x="220" y="440"/>
              </a:cxn>
              <a:cxn ang="0">
                <a:pos x="221" y="415"/>
              </a:cxn>
              <a:cxn ang="0">
                <a:pos x="221" y="370"/>
              </a:cxn>
              <a:cxn ang="0">
                <a:pos x="220" y="346"/>
              </a:cxn>
              <a:cxn ang="0">
                <a:pos x="219" y="326"/>
              </a:cxn>
              <a:cxn ang="0">
                <a:pos x="216" y="304"/>
              </a:cxn>
              <a:cxn ang="0">
                <a:pos x="211" y="281"/>
              </a:cxn>
              <a:cxn ang="0">
                <a:pos x="207" y="261"/>
              </a:cxn>
              <a:cxn ang="0">
                <a:pos x="202" y="236"/>
              </a:cxn>
              <a:cxn ang="0">
                <a:pos x="195" y="212"/>
              </a:cxn>
              <a:cxn ang="0">
                <a:pos x="533" y="0"/>
              </a:cxn>
              <a:cxn ang="0">
                <a:pos x="541" y="20"/>
              </a:cxn>
              <a:cxn ang="0">
                <a:pos x="549" y="40"/>
              </a:cxn>
              <a:cxn ang="0">
                <a:pos x="555" y="58"/>
              </a:cxn>
              <a:cxn ang="0">
                <a:pos x="561" y="76"/>
              </a:cxn>
              <a:cxn ang="0">
                <a:pos x="566" y="94"/>
              </a:cxn>
              <a:cxn ang="0">
                <a:pos x="573" y="113"/>
              </a:cxn>
              <a:cxn ang="0">
                <a:pos x="577" y="129"/>
              </a:cxn>
              <a:cxn ang="0">
                <a:pos x="581" y="147"/>
              </a:cxn>
              <a:cxn ang="0">
                <a:pos x="585" y="165"/>
              </a:cxn>
              <a:cxn ang="0">
                <a:pos x="590" y="184"/>
              </a:cxn>
              <a:cxn ang="0">
                <a:pos x="593" y="207"/>
              </a:cxn>
              <a:cxn ang="0">
                <a:pos x="598" y="226"/>
              </a:cxn>
              <a:cxn ang="0">
                <a:pos x="602" y="247"/>
              </a:cxn>
              <a:cxn ang="0">
                <a:pos x="605" y="268"/>
              </a:cxn>
              <a:cxn ang="0">
                <a:pos x="606" y="291"/>
              </a:cxn>
              <a:cxn ang="0">
                <a:pos x="608" y="316"/>
              </a:cxn>
              <a:cxn ang="0">
                <a:pos x="610" y="340"/>
              </a:cxn>
              <a:cxn ang="0">
                <a:pos x="610" y="363"/>
              </a:cxn>
              <a:cxn ang="0">
                <a:pos x="610" y="388"/>
              </a:cxn>
              <a:cxn ang="0">
                <a:pos x="610" y="419"/>
              </a:cxn>
              <a:cxn ang="0">
                <a:pos x="609" y="447"/>
              </a:cxn>
              <a:cxn ang="0">
                <a:pos x="608" y="467"/>
              </a:cxn>
              <a:cxn ang="0">
                <a:pos x="606" y="488"/>
              </a:cxn>
              <a:cxn ang="0">
                <a:pos x="605" y="511"/>
              </a:cxn>
              <a:cxn ang="0">
                <a:pos x="601" y="537"/>
              </a:cxn>
              <a:cxn ang="0">
                <a:pos x="596" y="559"/>
              </a:cxn>
              <a:cxn ang="0">
                <a:pos x="592" y="581"/>
              </a:cxn>
              <a:cxn ang="0">
                <a:pos x="587" y="607"/>
              </a:cxn>
              <a:cxn ang="0">
                <a:pos x="582" y="627"/>
              </a:cxn>
              <a:cxn ang="0">
                <a:pos x="577" y="651"/>
              </a:cxn>
              <a:cxn ang="0">
                <a:pos x="571" y="673"/>
              </a:cxn>
              <a:cxn ang="0">
                <a:pos x="563" y="695"/>
              </a:cxn>
              <a:cxn ang="0">
                <a:pos x="556" y="718"/>
              </a:cxn>
              <a:cxn ang="0">
                <a:pos x="547" y="746"/>
              </a:cxn>
              <a:cxn ang="0">
                <a:pos x="536" y="774"/>
              </a:cxn>
              <a:cxn ang="0">
                <a:pos x="701" y="841"/>
              </a:cxn>
              <a:cxn ang="0">
                <a:pos x="287" y="885"/>
              </a:cxn>
              <a:cxn ang="0">
                <a:pos x="0" y="562"/>
              </a:cxn>
            </a:cxnLst>
            <a:rect l="0" t="0" r="r" b="b"/>
            <a:pathLst>
              <a:path w="701" h="885">
                <a:moveTo>
                  <a:pt x="0" y="562"/>
                </a:moveTo>
                <a:lnTo>
                  <a:pt x="174" y="628"/>
                </a:lnTo>
                <a:lnTo>
                  <a:pt x="183" y="606"/>
                </a:lnTo>
                <a:lnTo>
                  <a:pt x="191" y="585"/>
                </a:lnTo>
                <a:lnTo>
                  <a:pt x="196" y="565"/>
                </a:lnTo>
                <a:lnTo>
                  <a:pt x="201" y="548"/>
                </a:lnTo>
                <a:lnTo>
                  <a:pt x="206" y="528"/>
                </a:lnTo>
                <a:lnTo>
                  <a:pt x="210" y="505"/>
                </a:lnTo>
                <a:lnTo>
                  <a:pt x="214" y="484"/>
                </a:lnTo>
                <a:lnTo>
                  <a:pt x="217" y="464"/>
                </a:lnTo>
                <a:lnTo>
                  <a:pt x="220" y="440"/>
                </a:lnTo>
                <a:lnTo>
                  <a:pt x="221" y="415"/>
                </a:lnTo>
                <a:lnTo>
                  <a:pt x="221" y="370"/>
                </a:lnTo>
                <a:lnTo>
                  <a:pt x="220" y="346"/>
                </a:lnTo>
                <a:lnTo>
                  <a:pt x="219" y="326"/>
                </a:lnTo>
                <a:lnTo>
                  <a:pt x="216" y="304"/>
                </a:lnTo>
                <a:lnTo>
                  <a:pt x="211" y="281"/>
                </a:lnTo>
                <a:lnTo>
                  <a:pt x="207" y="261"/>
                </a:lnTo>
                <a:lnTo>
                  <a:pt x="202" y="236"/>
                </a:lnTo>
                <a:lnTo>
                  <a:pt x="195" y="212"/>
                </a:lnTo>
                <a:lnTo>
                  <a:pt x="533" y="0"/>
                </a:lnTo>
                <a:lnTo>
                  <a:pt x="541" y="20"/>
                </a:lnTo>
                <a:lnTo>
                  <a:pt x="549" y="40"/>
                </a:lnTo>
                <a:lnTo>
                  <a:pt x="555" y="58"/>
                </a:lnTo>
                <a:lnTo>
                  <a:pt x="561" y="76"/>
                </a:lnTo>
                <a:lnTo>
                  <a:pt x="566" y="94"/>
                </a:lnTo>
                <a:lnTo>
                  <a:pt x="573" y="113"/>
                </a:lnTo>
                <a:lnTo>
                  <a:pt x="577" y="129"/>
                </a:lnTo>
                <a:lnTo>
                  <a:pt x="581" y="147"/>
                </a:lnTo>
                <a:lnTo>
                  <a:pt x="585" y="165"/>
                </a:lnTo>
                <a:lnTo>
                  <a:pt x="590" y="184"/>
                </a:lnTo>
                <a:lnTo>
                  <a:pt x="593" y="207"/>
                </a:lnTo>
                <a:lnTo>
                  <a:pt x="598" y="226"/>
                </a:lnTo>
                <a:lnTo>
                  <a:pt x="602" y="247"/>
                </a:lnTo>
                <a:lnTo>
                  <a:pt x="605" y="268"/>
                </a:lnTo>
                <a:lnTo>
                  <a:pt x="606" y="291"/>
                </a:lnTo>
                <a:lnTo>
                  <a:pt x="608" y="316"/>
                </a:lnTo>
                <a:lnTo>
                  <a:pt x="610" y="340"/>
                </a:lnTo>
                <a:lnTo>
                  <a:pt x="610" y="363"/>
                </a:lnTo>
                <a:lnTo>
                  <a:pt x="610" y="388"/>
                </a:lnTo>
                <a:lnTo>
                  <a:pt x="610" y="419"/>
                </a:lnTo>
                <a:lnTo>
                  <a:pt x="609" y="447"/>
                </a:lnTo>
                <a:lnTo>
                  <a:pt x="608" y="467"/>
                </a:lnTo>
                <a:lnTo>
                  <a:pt x="606" y="488"/>
                </a:lnTo>
                <a:lnTo>
                  <a:pt x="605" y="511"/>
                </a:lnTo>
                <a:lnTo>
                  <a:pt x="601" y="537"/>
                </a:lnTo>
                <a:lnTo>
                  <a:pt x="596" y="559"/>
                </a:lnTo>
                <a:lnTo>
                  <a:pt x="592" y="581"/>
                </a:lnTo>
                <a:lnTo>
                  <a:pt x="587" y="607"/>
                </a:lnTo>
                <a:lnTo>
                  <a:pt x="582" y="627"/>
                </a:lnTo>
                <a:lnTo>
                  <a:pt x="577" y="651"/>
                </a:lnTo>
                <a:lnTo>
                  <a:pt x="571" y="673"/>
                </a:lnTo>
                <a:lnTo>
                  <a:pt x="563" y="695"/>
                </a:lnTo>
                <a:lnTo>
                  <a:pt x="556" y="718"/>
                </a:lnTo>
                <a:lnTo>
                  <a:pt x="547" y="746"/>
                </a:lnTo>
                <a:lnTo>
                  <a:pt x="536" y="774"/>
                </a:lnTo>
                <a:lnTo>
                  <a:pt x="701" y="841"/>
                </a:lnTo>
                <a:lnTo>
                  <a:pt x="287" y="885"/>
                </a:lnTo>
                <a:lnTo>
                  <a:pt x="0" y="562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9" name="Freeform 9"/>
          <p:cNvSpPr>
            <a:spLocks/>
          </p:cNvSpPr>
          <p:nvPr/>
        </p:nvSpPr>
        <p:spPr bwMode="auto">
          <a:xfrm>
            <a:off x="5856288" y="1839913"/>
            <a:ext cx="1303337" cy="1239837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184" y="8"/>
              </a:cxn>
              <a:cxn ang="0">
                <a:pos x="197" y="15"/>
              </a:cxn>
              <a:cxn ang="0">
                <a:pos x="212" y="23"/>
              </a:cxn>
              <a:cxn ang="0">
                <a:pos x="225" y="30"/>
              </a:cxn>
              <a:cxn ang="0">
                <a:pos x="240" y="38"/>
              </a:cxn>
              <a:cxn ang="0">
                <a:pos x="253" y="47"/>
              </a:cxn>
              <a:cxn ang="0">
                <a:pos x="267" y="56"/>
              </a:cxn>
              <a:cxn ang="0">
                <a:pos x="280" y="64"/>
              </a:cxn>
              <a:cxn ang="0">
                <a:pos x="297" y="75"/>
              </a:cxn>
              <a:cxn ang="0">
                <a:pos x="315" y="88"/>
              </a:cxn>
              <a:cxn ang="0">
                <a:pos x="328" y="97"/>
              </a:cxn>
              <a:cxn ang="0">
                <a:pos x="342" y="109"/>
              </a:cxn>
              <a:cxn ang="0">
                <a:pos x="358" y="120"/>
              </a:cxn>
              <a:cxn ang="0">
                <a:pos x="375" y="133"/>
              </a:cxn>
              <a:cxn ang="0">
                <a:pos x="389" y="145"/>
              </a:cxn>
              <a:cxn ang="0">
                <a:pos x="404" y="159"/>
              </a:cxn>
              <a:cxn ang="0">
                <a:pos x="417" y="171"/>
              </a:cxn>
              <a:cxn ang="0">
                <a:pos x="434" y="187"/>
              </a:cxn>
              <a:cxn ang="0">
                <a:pos x="448" y="200"/>
              </a:cxn>
              <a:cxn ang="0">
                <a:pos x="461" y="214"/>
              </a:cxn>
              <a:cxn ang="0">
                <a:pos x="475" y="229"/>
              </a:cxn>
              <a:cxn ang="0">
                <a:pos x="487" y="241"/>
              </a:cxn>
              <a:cxn ang="0">
                <a:pos x="499" y="255"/>
              </a:cxn>
              <a:cxn ang="0">
                <a:pos x="512" y="270"/>
              </a:cxn>
              <a:cxn ang="0">
                <a:pos x="525" y="287"/>
              </a:cxn>
              <a:cxn ang="0">
                <a:pos x="537" y="302"/>
              </a:cxn>
              <a:cxn ang="0">
                <a:pos x="549" y="318"/>
              </a:cxn>
              <a:cxn ang="0">
                <a:pos x="564" y="338"/>
              </a:cxn>
              <a:cxn ang="0">
                <a:pos x="576" y="356"/>
              </a:cxn>
              <a:cxn ang="0">
                <a:pos x="590" y="375"/>
              </a:cxn>
              <a:cxn ang="0">
                <a:pos x="602" y="395"/>
              </a:cxn>
              <a:cxn ang="0">
                <a:pos x="613" y="416"/>
              </a:cxn>
              <a:cxn ang="0">
                <a:pos x="626" y="438"/>
              </a:cxn>
              <a:cxn ang="0">
                <a:pos x="635" y="456"/>
              </a:cxn>
              <a:cxn ang="0">
                <a:pos x="645" y="474"/>
              </a:cxn>
              <a:cxn ang="0">
                <a:pos x="653" y="495"/>
              </a:cxn>
              <a:cxn ang="0">
                <a:pos x="658" y="509"/>
              </a:cxn>
              <a:cxn ang="0">
                <a:pos x="821" y="445"/>
              </a:cxn>
              <a:cxn ang="0">
                <a:pos x="568" y="781"/>
              </a:cxn>
              <a:cxn ang="0">
                <a:pos x="119" y="726"/>
              </a:cxn>
              <a:cxn ang="0">
                <a:pos x="297" y="655"/>
              </a:cxn>
              <a:cxn ang="0">
                <a:pos x="285" y="631"/>
              </a:cxn>
              <a:cxn ang="0">
                <a:pos x="274" y="608"/>
              </a:cxn>
              <a:cxn ang="0">
                <a:pos x="259" y="583"/>
              </a:cxn>
              <a:cxn ang="0">
                <a:pos x="241" y="557"/>
              </a:cxn>
              <a:cxn ang="0">
                <a:pos x="225" y="535"/>
              </a:cxn>
              <a:cxn ang="0">
                <a:pos x="209" y="515"/>
              </a:cxn>
              <a:cxn ang="0">
                <a:pos x="191" y="494"/>
              </a:cxn>
              <a:cxn ang="0">
                <a:pos x="173" y="476"/>
              </a:cxn>
              <a:cxn ang="0">
                <a:pos x="156" y="460"/>
              </a:cxn>
              <a:cxn ang="0">
                <a:pos x="135" y="441"/>
              </a:cxn>
              <a:cxn ang="0">
                <a:pos x="115" y="425"/>
              </a:cxn>
              <a:cxn ang="0">
                <a:pos x="97" y="410"/>
              </a:cxn>
              <a:cxn ang="0">
                <a:pos x="78" y="396"/>
              </a:cxn>
              <a:cxn ang="0">
                <a:pos x="55" y="382"/>
              </a:cxn>
              <a:cxn ang="0">
                <a:pos x="32" y="368"/>
              </a:cxn>
              <a:cxn ang="0">
                <a:pos x="17" y="361"/>
              </a:cxn>
              <a:cxn ang="0">
                <a:pos x="0" y="352"/>
              </a:cxn>
              <a:cxn ang="0">
                <a:pos x="167" y="0"/>
              </a:cxn>
            </a:cxnLst>
            <a:rect l="0" t="0" r="r" b="b"/>
            <a:pathLst>
              <a:path w="821" h="781">
                <a:moveTo>
                  <a:pt x="167" y="0"/>
                </a:moveTo>
                <a:lnTo>
                  <a:pt x="184" y="8"/>
                </a:lnTo>
                <a:lnTo>
                  <a:pt x="197" y="15"/>
                </a:lnTo>
                <a:lnTo>
                  <a:pt x="212" y="23"/>
                </a:lnTo>
                <a:lnTo>
                  <a:pt x="225" y="30"/>
                </a:lnTo>
                <a:lnTo>
                  <a:pt x="240" y="38"/>
                </a:lnTo>
                <a:lnTo>
                  <a:pt x="253" y="47"/>
                </a:lnTo>
                <a:lnTo>
                  <a:pt x="267" y="56"/>
                </a:lnTo>
                <a:lnTo>
                  <a:pt x="280" y="64"/>
                </a:lnTo>
                <a:lnTo>
                  <a:pt x="297" y="75"/>
                </a:lnTo>
                <a:lnTo>
                  <a:pt x="315" y="88"/>
                </a:lnTo>
                <a:lnTo>
                  <a:pt x="328" y="97"/>
                </a:lnTo>
                <a:lnTo>
                  <a:pt x="342" y="109"/>
                </a:lnTo>
                <a:lnTo>
                  <a:pt x="358" y="120"/>
                </a:lnTo>
                <a:lnTo>
                  <a:pt x="375" y="133"/>
                </a:lnTo>
                <a:lnTo>
                  <a:pt x="389" y="145"/>
                </a:lnTo>
                <a:lnTo>
                  <a:pt x="404" y="159"/>
                </a:lnTo>
                <a:lnTo>
                  <a:pt x="417" y="171"/>
                </a:lnTo>
                <a:lnTo>
                  <a:pt x="434" y="187"/>
                </a:lnTo>
                <a:lnTo>
                  <a:pt x="448" y="200"/>
                </a:lnTo>
                <a:lnTo>
                  <a:pt x="461" y="214"/>
                </a:lnTo>
                <a:lnTo>
                  <a:pt x="475" y="229"/>
                </a:lnTo>
                <a:lnTo>
                  <a:pt x="487" y="241"/>
                </a:lnTo>
                <a:lnTo>
                  <a:pt x="499" y="255"/>
                </a:lnTo>
                <a:lnTo>
                  <a:pt x="512" y="270"/>
                </a:lnTo>
                <a:lnTo>
                  <a:pt x="525" y="287"/>
                </a:lnTo>
                <a:lnTo>
                  <a:pt x="537" y="302"/>
                </a:lnTo>
                <a:lnTo>
                  <a:pt x="549" y="318"/>
                </a:lnTo>
                <a:lnTo>
                  <a:pt x="564" y="338"/>
                </a:lnTo>
                <a:lnTo>
                  <a:pt x="576" y="356"/>
                </a:lnTo>
                <a:lnTo>
                  <a:pt x="590" y="375"/>
                </a:lnTo>
                <a:lnTo>
                  <a:pt x="602" y="395"/>
                </a:lnTo>
                <a:lnTo>
                  <a:pt x="613" y="416"/>
                </a:lnTo>
                <a:lnTo>
                  <a:pt x="626" y="438"/>
                </a:lnTo>
                <a:lnTo>
                  <a:pt x="635" y="456"/>
                </a:lnTo>
                <a:lnTo>
                  <a:pt x="645" y="474"/>
                </a:lnTo>
                <a:lnTo>
                  <a:pt x="653" y="495"/>
                </a:lnTo>
                <a:lnTo>
                  <a:pt x="658" y="509"/>
                </a:lnTo>
                <a:lnTo>
                  <a:pt x="821" y="445"/>
                </a:lnTo>
                <a:lnTo>
                  <a:pt x="568" y="781"/>
                </a:lnTo>
                <a:lnTo>
                  <a:pt x="119" y="726"/>
                </a:lnTo>
                <a:lnTo>
                  <a:pt x="297" y="655"/>
                </a:lnTo>
                <a:lnTo>
                  <a:pt x="285" y="631"/>
                </a:lnTo>
                <a:lnTo>
                  <a:pt x="274" y="608"/>
                </a:lnTo>
                <a:lnTo>
                  <a:pt x="259" y="583"/>
                </a:lnTo>
                <a:lnTo>
                  <a:pt x="241" y="557"/>
                </a:lnTo>
                <a:lnTo>
                  <a:pt x="225" y="535"/>
                </a:lnTo>
                <a:lnTo>
                  <a:pt x="209" y="515"/>
                </a:lnTo>
                <a:lnTo>
                  <a:pt x="191" y="494"/>
                </a:lnTo>
                <a:lnTo>
                  <a:pt x="173" y="476"/>
                </a:lnTo>
                <a:lnTo>
                  <a:pt x="156" y="460"/>
                </a:lnTo>
                <a:lnTo>
                  <a:pt x="135" y="441"/>
                </a:lnTo>
                <a:lnTo>
                  <a:pt x="115" y="425"/>
                </a:lnTo>
                <a:lnTo>
                  <a:pt x="97" y="410"/>
                </a:lnTo>
                <a:lnTo>
                  <a:pt x="78" y="396"/>
                </a:lnTo>
                <a:lnTo>
                  <a:pt x="55" y="382"/>
                </a:lnTo>
                <a:lnTo>
                  <a:pt x="32" y="368"/>
                </a:lnTo>
                <a:lnTo>
                  <a:pt x="17" y="361"/>
                </a:lnTo>
                <a:lnTo>
                  <a:pt x="0" y="352"/>
                </a:lnTo>
                <a:lnTo>
                  <a:pt x="167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50" name="Text Box 10"/>
          <p:cNvSpPr txBox="1">
            <a:spLocks noChangeArrowheads="1"/>
          </p:cNvSpPr>
          <p:nvPr/>
        </p:nvSpPr>
        <p:spPr bwMode="auto">
          <a:xfrm>
            <a:off x="6419850" y="1698625"/>
            <a:ext cx="1147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Ανάπτυξη</a:t>
            </a:r>
            <a:endParaRPr lang="en-US" sz="2000" b="1"/>
          </a:p>
        </p:txBody>
      </p:sp>
      <p:sp>
        <p:nvSpPr>
          <p:cNvPr id="1776651" name="Text Box 11"/>
          <p:cNvSpPr txBox="1">
            <a:spLocks noChangeArrowheads="1"/>
          </p:cNvSpPr>
          <p:nvPr/>
        </p:nvSpPr>
        <p:spPr bwMode="auto">
          <a:xfrm>
            <a:off x="7381875" y="3035300"/>
            <a:ext cx="89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Αγορές</a:t>
            </a:r>
            <a:endParaRPr lang="en-US" sz="1800" b="1"/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6905625" y="4492625"/>
            <a:ext cx="1138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Πωλήσεις</a:t>
            </a:r>
            <a:endParaRPr lang="en-US" sz="1600" b="1"/>
          </a:p>
        </p:txBody>
      </p:sp>
      <p:sp>
        <p:nvSpPr>
          <p:cNvPr id="1776653" name="Text Box 13"/>
          <p:cNvSpPr txBox="1">
            <a:spLocks noChangeArrowheads="1"/>
          </p:cNvSpPr>
          <p:nvPr/>
        </p:nvSpPr>
        <p:spPr bwMode="auto">
          <a:xfrm>
            <a:off x="4489450" y="5416550"/>
            <a:ext cx="199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Ανθρώπινοι πόροι</a:t>
            </a:r>
            <a:endParaRPr lang="en-US" sz="1600" b="1"/>
          </a:p>
        </p:txBody>
      </p:sp>
      <p:sp>
        <p:nvSpPr>
          <p:cNvPr id="1776654" name="Text Box 14"/>
          <p:cNvSpPr txBox="1">
            <a:spLocks noChangeArrowheads="1"/>
          </p:cNvSpPr>
          <p:nvPr/>
        </p:nvSpPr>
        <p:spPr bwMode="auto">
          <a:xfrm>
            <a:off x="3032125" y="4352925"/>
            <a:ext cx="808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Κόστη</a:t>
            </a:r>
            <a:endParaRPr lang="en-US" sz="1600" b="1"/>
          </a:p>
        </p:txBody>
      </p:sp>
      <p:sp>
        <p:nvSpPr>
          <p:cNvPr id="1776655" name="Text Box 15"/>
          <p:cNvSpPr txBox="1">
            <a:spLocks noChangeArrowheads="1"/>
          </p:cNvSpPr>
          <p:nvPr/>
        </p:nvSpPr>
        <p:spPr bwMode="auto">
          <a:xfrm>
            <a:off x="3346450" y="1581150"/>
            <a:ext cx="122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Παραγωγή</a:t>
            </a:r>
            <a:endParaRPr lang="en-US" sz="1600" b="1"/>
          </a:p>
        </p:txBody>
      </p:sp>
      <p:sp>
        <p:nvSpPr>
          <p:cNvPr id="1776656" name="Text Box 16"/>
          <p:cNvSpPr txBox="1">
            <a:spLocks noChangeArrowheads="1"/>
          </p:cNvSpPr>
          <p:nvPr/>
        </p:nvSpPr>
        <p:spPr bwMode="auto">
          <a:xfrm>
            <a:off x="2559050" y="283845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Πλ.Τεχ.</a:t>
            </a:r>
            <a:endParaRPr lang="en-US" sz="1600" b="1"/>
          </a:p>
        </p:txBody>
      </p:sp>
      <p:sp>
        <p:nvSpPr>
          <p:cNvPr id="1776657" name="Text Box 17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7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7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7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7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7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7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7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7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7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7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7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7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642" grpId="0" animBg="1"/>
      <p:bldP spid="1776644" grpId="0" animBg="1"/>
      <p:bldP spid="1776645" grpId="0" animBg="1"/>
      <p:bldP spid="1776646" grpId="0" animBg="1"/>
      <p:bldP spid="1776647" grpId="0" animBg="1"/>
      <p:bldP spid="1776648" grpId="0" animBg="1"/>
      <p:bldP spid="1776649" grpId="0" animBg="1"/>
      <p:bldP spid="1776650" grpId="0" autoUpdateAnimBg="0"/>
      <p:bldP spid="1776651" grpId="0" autoUpdateAnimBg="0"/>
      <p:bldP spid="1776652" grpId="0" autoUpdateAnimBg="0"/>
      <p:bldP spid="1776653" grpId="0" autoUpdateAnimBg="0"/>
      <p:bldP spid="1776654" grpId="0" autoUpdateAnimBg="0"/>
      <p:bldP spid="1776655" grpId="0" autoUpdateAnimBg="0"/>
      <p:bldP spid="177665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690" name="Group 2"/>
          <p:cNvGrpSpPr>
            <a:grpSpLocks noChangeAspect="1"/>
          </p:cNvGrpSpPr>
          <p:nvPr/>
        </p:nvGrpSpPr>
        <p:grpSpPr bwMode="auto">
          <a:xfrm>
            <a:off x="3789363" y="1690688"/>
            <a:ext cx="3746500" cy="3754437"/>
            <a:chOff x="1659" y="1094"/>
            <a:chExt cx="2360" cy="2365"/>
          </a:xfrm>
        </p:grpSpPr>
        <p:sp>
          <p:nvSpPr>
            <p:cNvPr id="17786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59" y="1094"/>
              <a:ext cx="2360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2" name="Freeform 4"/>
            <p:cNvSpPr>
              <a:spLocks/>
            </p:cNvSpPr>
            <p:nvPr/>
          </p:nvSpPr>
          <p:spPr bwMode="auto">
            <a:xfrm>
              <a:off x="1878" y="1155"/>
              <a:ext cx="843" cy="841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9" y="649"/>
                </a:cxn>
                <a:cxn ang="0">
                  <a:pos x="16" y="635"/>
                </a:cxn>
                <a:cxn ang="0">
                  <a:pos x="24" y="620"/>
                </a:cxn>
                <a:cxn ang="0">
                  <a:pos x="32" y="605"/>
                </a:cxn>
                <a:cxn ang="0">
                  <a:pos x="40" y="590"/>
                </a:cxn>
                <a:cxn ang="0">
                  <a:pos x="50" y="575"/>
                </a:cxn>
                <a:cxn ang="0">
                  <a:pos x="59" y="561"/>
                </a:cxn>
                <a:cxn ang="0">
                  <a:pos x="67" y="546"/>
                </a:cxn>
                <a:cxn ang="0">
                  <a:pos x="79" y="528"/>
                </a:cxn>
                <a:cxn ang="0">
                  <a:pos x="92" y="511"/>
                </a:cxn>
                <a:cxn ang="0">
                  <a:pos x="102" y="497"/>
                </a:cxn>
                <a:cxn ang="0">
                  <a:pos x="114" y="483"/>
                </a:cxn>
                <a:cxn ang="0">
                  <a:pos x="126" y="466"/>
                </a:cxn>
                <a:cxn ang="0">
                  <a:pos x="139" y="449"/>
                </a:cxn>
                <a:cxn ang="0">
                  <a:pos x="152" y="434"/>
                </a:cxn>
                <a:cxn ang="0">
                  <a:pos x="166" y="418"/>
                </a:cxn>
                <a:cxn ang="0">
                  <a:pos x="179" y="405"/>
                </a:cxn>
                <a:cxn ang="0">
                  <a:pos x="195" y="386"/>
                </a:cxn>
                <a:cxn ang="0">
                  <a:pos x="210" y="371"/>
                </a:cxn>
                <a:cxn ang="0">
                  <a:pos x="224" y="358"/>
                </a:cxn>
                <a:cxn ang="0">
                  <a:pos x="240" y="343"/>
                </a:cxn>
                <a:cxn ang="0">
                  <a:pos x="252" y="332"/>
                </a:cxn>
                <a:cxn ang="0">
                  <a:pos x="267" y="319"/>
                </a:cxn>
                <a:cxn ang="0">
                  <a:pos x="282" y="306"/>
                </a:cxn>
                <a:cxn ang="0">
                  <a:pos x="301" y="292"/>
                </a:cxn>
                <a:cxn ang="0">
                  <a:pos x="316" y="280"/>
                </a:cxn>
                <a:cxn ang="0">
                  <a:pos x="333" y="266"/>
                </a:cxn>
                <a:cxn ang="0">
                  <a:pos x="354" y="252"/>
                </a:cxn>
                <a:cxn ang="0">
                  <a:pos x="372" y="237"/>
                </a:cxn>
                <a:cxn ang="0">
                  <a:pos x="393" y="223"/>
                </a:cxn>
                <a:cxn ang="0">
                  <a:pos x="414" y="210"/>
                </a:cxn>
                <a:cxn ang="0">
                  <a:pos x="435" y="198"/>
                </a:cxn>
                <a:cxn ang="0">
                  <a:pos x="458" y="185"/>
                </a:cxn>
                <a:cxn ang="0">
                  <a:pos x="478" y="177"/>
                </a:cxn>
                <a:cxn ang="0">
                  <a:pos x="496" y="166"/>
                </a:cxn>
                <a:cxn ang="0">
                  <a:pos x="518" y="157"/>
                </a:cxn>
                <a:cxn ang="0">
                  <a:pos x="533" y="151"/>
                </a:cxn>
                <a:cxn ang="0">
                  <a:pos x="468" y="0"/>
                </a:cxn>
                <a:cxn ang="0">
                  <a:pos x="843" y="215"/>
                </a:cxn>
                <a:cxn ang="0">
                  <a:pos x="746" y="661"/>
                </a:cxn>
                <a:cxn ang="0">
                  <a:pos x="685" y="528"/>
                </a:cxn>
                <a:cxn ang="0">
                  <a:pos x="660" y="540"/>
                </a:cxn>
                <a:cxn ang="0">
                  <a:pos x="636" y="553"/>
                </a:cxn>
                <a:cxn ang="0">
                  <a:pos x="610" y="570"/>
                </a:cxn>
                <a:cxn ang="0">
                  <a:pos x="582" y="588"/>
                </a:cxn>
                <a:cxn ang="0">
                  <a:pos x="560" y="604"/>
                </a:cxn>
                <a:cxn ang="0">
                  <a:pos x="538" y="623"/>
                </a:cxn>
                <a:cxn ang="0">
                  <a:pos x="517" y="640"/>
                </a:cxn>
                <a:cxn ang="0">
                  <a:pos x="498" y="659"/>
                </a:cxn>
                <a:cxn ang="0">
                  <a:pos x="481" y="678"/>
                </a:cxn>
                <a:cxn ang="0">
                  <a:pos x="461" y="699"/>
                </a:cxn>
                <a:cxn ang="0">
                  <a:pos x="445" y="719"/>
                </a:cxn>
                <a:cxn ang="0">
                  <a:pos x="429" y="740"/>
                </a:cxn>
                <a:cxn ang="0">
                  <a:pos x="415" y="758"/>
                </a:cxn>
                <a:cxn ang="0">
                  <a:pos x="399" y="783"/>
                </a:cxn>
                <a:cxn ang="0">
                  <a:pos x="385" y="806"/>
                </a:cxn>
                <a:cxn ang="0">
                  <a:pos x="378" y="824"/>
                </a:cxn>
                <a:cxn ang="0">
                  <a:pos x="368" y="841"/>
                </a:cxn>
                <a:cxn ang="0">
                  <a:pos x="0" y="666"/>
                </a:cxn>
              </a:cxnLst>
              <a:rect l="0" t="0" r="r" b="b"/>
              <a:pathLst>
                <a:path w="843" h="841">
                  <a:moveTo>
                    <a:pt x="0" y="666"/>
                  </a:moveTo>
                  <a:lnTo>
                    <a:pt x="9" y="649"/>
                  </a:lnTo>
                  <a:lnTo>
                    <a:pt x="16" y="635"/>
                  </a:lnTo>
                  <a:lnTo>
                    <a:pt x="24" y="620"/>
                  </a:lnTo>
                  <a:lnTo>
                    <a:pt x="32" y="605"/>
                  </a:lnTo>
                  <a:lnTo>
                    <a:pt x="40" y="590"/>
                  </a:lnTo>
                  <a:lnTo>
                    <a:pt x="50" y="575"/>
                  </a:lnTo>
                  <a:lnTo>
                    <a:pt x="59" y="561"/>
                  </a:lnTo>
                  <a:lnTo>
                    <a:pt x="67" y="546"/>
                  </a:lnTo>
                  <a:lnTo>
                    <a:pt x="79" y="528"/>
                  </a:lnTo>
                  <a:lnTo>
                    <a:pt x="92" y="511"/>
                  </a:lnTo>
                  <a:lnTo>
                    <a:pt x="102" y="497"/>
                  </a:lnTo>
                  <a:lnTo>
                    <a:pt x="114" y="483"/>
                  </a:lnTo>
                  <a:lnTo>
                    <a:pt x="126" y="466"/>
                  </a:lnTo>
                  <a:lnTo>
                    <a:pt x="139" y="449"/>
                  </a:lnTo>
                  <a:lnTo>
                    <a:pt x="152" y="434"/>
                  </a:lnTo>
                  <a:lnTo>
                    <a:pt x="166" y="418"/>
                  </a:lnTo>
                  <a:lnTo>
                    <a:pt x="179" y="405"/>
                  </a:lnTo>
                  <a:lnTo>
                    <a:pt x="195" y="386"/>
                  </a:lnTo>
                  <a:lnTo>
                    <a:pt x="210" y="371"/>
                  </a:lnTo>
                  <a:lnTo>
                    <a:pt x="224" y="358"/>
                  </a:lnTo>
                  <a:lnTo>
                    <a:pt x="240" y="343"/>
                  </a:lnTo>
                  <a:lnTo>
                    <a:pt x="252" y="332"/>
                  </a:lnTo>
                  <a:lnTo>
                    <a:pt x="267" y="319"/>
                  </a:lnTo>
                  <a:lnTo>
                    <a:pt x="282" y="306"/>
                  </a:lnTo>
                  <a:lnTo>
                    <a:pt x="301" y="292"/>
                  </a:lnTo>
                  <a:lnTo>
                    <a:pt x="316" y="280"/>
                  </a:lnTo>
                  <a:lnTo>
                    <a:pt x="333" y="266"/>
                  </a:lnTo>
                  <a:lnTo>
                    <a:pt x="354" y="252"/>
                  </a:lnTo>
                  <a:lnTo>
                    <a:pt x="372" y="237"/>
                  </a:lnTo>
                  <a:lnTo>
                    <a:pt x="393" y="223"/>
                  </a:lnTo>
                  <a:lnTo>
                    <a:pt x="414" y="210"/>
                  </a:lnTo>
                  <a:lnTo>
                    <a:pt x="435" y="198"/>
                  </a:lnTo>
                  <a:lnTo>
                    <a:pt x="458" y="185"/>
                  </a:lnTo>
                  <a:lnTo>
                    <a:pt x="478" y="177"/>
                  </a:lnTo>
                  <a:lnTo>
                    <a:pt x="496" y="166"/>
                  </a:lnTo>
                  <a:lnTo>
                    <a:pt x="518" y="157"/>
                  </a:lnTo>
                  <a:lnTo>
                    <a:pt x="533" y="151"/>
                  </a:lnTo>
                  <a:lnTo>
                    <a:pt x="468" y="0"/>
                  </a:lnTo>
                  <a:lnTo>
                    <a:pt x="843" y="215"/>
                  </a:lnTo>
                  <a:lnTo>
                    <a:pt x="746" y="661"/>
                  </a:lnTo>
                  <a:lnTo>
                    <a:pt x="685" y="528"/>
                  </a:lnTo>
                  <a:lnTo>
                    <a:pt x="660" y="540"/>
                  </a:lnTo>
                  <a:lnTo>
                    <a:pt x="636" y="553"/>
                  </a:lnTo>
                  <a:lnTo>
                    <a:pt x="610" y="570"/>
                  </a:lnTo>
                  <a:lnTo>
                    <a:pt x="582" y="588"/>
                  </a:lnTo>
                  <a:lnTo>
                    <a:pt x="560" y="604"/>
                  </a:lnTo>
                  <a:lnTo>
                    <a:pt x="538" y="623"/>
                  </a:lnTo>
                  <a:lnTo>
                    <a:pt x="517" y="640"/>
                  </a:lnTo>
                  <a:lnTo>
                    <a:pt x="498" y="659"/>
                  </a:lnTo>
                  <a:lnTo>
                    <a:pt x="481" y="678"/>
                  </a:lnTo>
                  <a:lnTo>
                    <a:pt x="461" y="699"/>
                  </a:lnTo>
                  <a:lnTo>
                    <a:pt x="445" y="719"/>
                  </a:lnTo>
                  <a:lnTo>
                    <a:pt x="429" y="740"/>
                  </a:lnTo>
                  <a:lnTo>
                    <a:pt x="415" y="758"/>
                  </a:lnTo>
                  <a:lnTo>
                    <a:pt x="399" y="783"/>
                  </a:lnTo>
                  <a:lnTo>
                    <a:pt x="385" y="806"/>
                  </a:lnTo>
                  <a:lnTo>
                    <a:pt x="378" y="824"/>
                  </a:lnTo>
                  <a:lnTo>
                    <a:pt x="368" y="841"/>
                  </a:lnTo>
                  <a:lnTo>
                    <a:pt x="0" y="66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3" name="Freeform 5"/>
            <p:cNvSpPr>
              <a:spLocks/>
            </p:cNvSpPr>
            <p:nvPr/>
          </p:nvSpPr>
          <p:spPr bwMode="auto">
            <a:xfrm>
              <a:off x="1670" y="1747"/>
              <a:ext cx="742" cy="937"/>
            </a:xfrm>
            <a:custGeom>
              <a:avLst/>
              <a:gdLst/>
              <a:ahLst/>
              <a:cxnLst>
                <a:cxn ang="0">
                  <a:pos x="742" y="388"/>
                </a:cxn>
                <a:cxn ang="0">
                  <a:pos x="553" y="311"/>
                </a:cxn>
                <a:cxn ang="0">
                  <a:pos x="546" y="328"/>
                </a:cxn>
                <a:cxn ang="0">
                  <a:pos x="541" y="346"/>
                </a:cxn>
                <a:cxn ang="0">
                  <a:pos x="536" y="364"/>
                </a:cxn>
                <a:cxn ang="0">
                  <a:pos x="532" y="384"/>
                </a:cxn>
                <a:cxn ang="0">
                  <a:pos x="526" y="408"/>
                </a:cxn>
                <a:cxn ang="0">
                  <a:pos x="523" y="429"/>
                </a:cxn>
                <a:cxn ang="0">
                  <a:pos x="520" y="452"/>
                </a:cxn>
                <a:cxn ang="0">
                  <a:pos x="517" y="477"/>
                </a:cxn>
                <a:cxn ang="0">
                  <a:pos x="515" y="503"/>
                </a:cxn>
                <a:cxn ang="0">
                  <a:pos x="515" y="550"/>
                </a:cxn>
                <a:cxn ang="0">
                  <a:pos x="516" y="573"/>
                </a:cxn>
                <a:cxn ang="0">
                  <a:pos x="517" y="596"/>
                </a:cxn>
                <a:cxn ang="0">
                  <a:pos x="521" y="619"/>
                </a:cxn>
                <a:cxn ang="0">
                  <a:pos x="525" y="642"/>
                </a:cxn>
                <a:cxn ang="0">
                  <a:pos x="529" y="664"/>
                </a:cxn>
                <a:cxn ang="0">
                  <a:pos x="535" y="690"/>
                </a:cxn>
                <a:cxn ang="0">
                  <a:pos x="542" y="713"/>
                </a:cxn>
                <a:cxn ang="0">
                  <a:pos x="188" y="937"/>
                </a:cxn>
                <a:cxn ang="0">
                  <a:pos x="180" y="914"/>
                </a:cxn>
                <a:cxn ang="0">
                  <a:pos x="172" y="895"/>
                </a:cxn>
                <a:cxn ang="0">
                  <a:pos x="166" y="876"/>
                </a:cxn>
                <a:cxn ang="0">
                  <a:pos x="159" y="856"/>
                </a:cxn>
                <a:cxn ang="0">
                  <a:pos x="154" y="838"/>
                </a:cxn>
                <a:cxn ang="0">
                  <a:pos x="147" y="819"/>
                </a:cxn>
                <a:cxn ang="0">
                  <a:pos x="143" y="800"/>
                </a:cxn>
                <a:cxn ang="0">
                  <a:pos x="139" y="783"/>
                </a:cxn>
                <a:cxn ang="0">
                  <a:pos x="134" y="764"/>
                </a:cxn>
                <a:cxn ang="0">
                  <a:pos x="129" y="743"/>
                </a:cxn>
                <a:cxn ang="0">
                  <a:pos x="126" y="720"/>
                </a:cxn>
                <a:cxn ang="0">
                  <a:pos x="121" y="699"/>
                </a:cxn>
                <a:cxn ang="0">
                  <a:pos x="117" y="679"/>
                </a:cxn>
                <a:cxn ang="0">
                  <a:pos x="115" y="655"/>
                </a:cxn>
                <a:cxn ang="0">
                  <a:pos x="113" y="632"/>
                </a:cxn>
                <a:cxn ang="0">
                  <a:pos x="111" y="606"/>
                </a:cxn>
                <a:cxn ang="0">
                  <a:pos x="108" y="581"/>
                </a:cxn>
                <a:cxn ang="0">
                  <a:pos x="108" y="556"/>
                </a:cxn>
                <a:cxn ang="0">
                  <a:pos x="108" y="530"/>
                </a:cxn>
                <a:cxn ang="0">
                  <a:pos x="108" y="497"/>
                </a:cxn>
                <a:cxn ang="0">
                  <a:pos x="109" y="468"/>
                </a:cxn>
                <a:cxn ang="0">
                  <a:pos x="111" y="449"/>
                </a:cxn>
                <a:cxn ang="0">
                  <a:pos x="113" y="425"/>
                </a:cxn>
                <a:cxn ang="0">
                  <a:pos x="115" y="402"/>
                </a:cxn>
                <a:cxn ang="0">
                  <a:pos x="118" y="375"/>
                </a:cxn>
                <a:cxn ang="0">
                  <a:pos x="122" y="351"/>
                </a:cxn>
                <a:cxn ang="0">
                  <a:pos x="127" y="329"/>
                </a:cxn>
                <a:cxn ang="0">
                  <a:pos x="132" y="302"/>
                </a:cxn>
                <a:cxn ang="0">
                  <a:pos x="138" y="280"/>
                </a:cxn>
                <a:cxn ang="0">
                  <a:pos x="143" y="254"/>
                </a:cxn>
                <a:cxn ang="0">
                  <a:pos x="150" y="233"/>
                </a:cxn>
                <a:cxn ang="0">
                  <a:pos x="157" y="209"/>
                </a:cxn>
                <a:cxn ang="0">
                  <a:pos x="165" y="185"/>
                </a:cxn>
                <a:cxn ang="0">
                  <a:pos x="176" y="156"/>
                </a:cxn>
                <a:cxn ang="0">
                  <a:pos x="0" y="82"/>
                </a:cxn>
                <a:cxn ang="0">
                  <a:pos x="462" y="0"/>
                </a:cxn>
                <a:cxn ang="0">
                  <a:pos x="742" y="388"/>
                </a:cxn>
              </a:cxnLst>
              <a:rect l="0" t="0" r="r" b="b"/>
              <a:pathLst>
                <a:path w="742" h="937">
                  <a:moveTo>
                    <a:pt x="742" y="388"/>
                  </a:moveTo>
                  <a:lnTo>
                    <a:pt x="553" y="311"/>
                  </a:lnTo>
                  <a:lnTo>
                    <a:pt x="546" y="328"/>
                  </a:lnTo>
                  <a:lnTo>
                    <a:pt x="541" y="346"/>
                  </a:lnTo>
                  <a:lnTo>
                    <a:pt x="536" y="364"/>
                  </a:lnTo>
                  <a:lnTo>
                    <a:pt x="532" y="384"/>
                  </a:lnTo>
                  <a:lnTo>
                    <a:pt x="526" y="408"/>
                  </a:lnTo>
                  <a:lnTo>
                    <a:pt x="523" y="429"/>
                  </a:lnTo>
                  <a:lnTo>
                    <a:pt x="520" y="452"/>
                  </a:lnTo>
                  <a:lnTo>
                    <a:pt x="517" y="477"/>
                  </a:lnTo>
                  <a:lnTo>
                    <a:pt x="515" y="503"/>
                  </a:lnTo>
                  <a:lnTo>
                    <a:pt x="515" y="550"/>
                  </a:lnTo>
                  <a:lnTo>
                    <a:pt x="516" y="573"/>
                  </a:lnTo>
                  <a:lnTo>
                    <a:pt x="517" y="596"/>
                  </a:lnTo>
                  <a:lnTo>
                    <a:pt x="521" y="619"/>
                  </a:lnTo>
                  <a:lnTo>
                    <a:pt x="525" y="642"/>
                  </a:lnTo>
                  <a:lnTo>
                    <a:pt x="529" y="664"/>
                  </a:lnTo>
                  <a:lnTo>
                    <a:pt x="535" y="690"/>
                  </a:lnTo>
                  <a:lnTo>
                    <a:pt x="542" y="713"/>
                  </a:lnTo>
                  <a:lnTo>
                    <a:pt x="188" y="937"/>
                  </a:lnTo>
                  <a:lnTo>
                    <a:pt x="180" y="914"/>
                  </a:lnTo>
                  <a:lnTo>
                    <a:pt x="172" y="895"/>
                  </a:lnTo>
                  <a:lnTo>
                    <a:pt x="166" y="876"/>
                  </a:lnTo>
                  <a:lnTo>
                    <a:pt x="159" y="856"/>
                  </a:lnTo>
                  <a:lnTo>
                    <a:pt x="154" y="838"/>
                  </a:lnTo>
                  <a:lnTo>
                    <a:pt x="147" y="819"/>
                  </a:lnTo>
                  <a:lnTo>
                    <a:pt x="143" y="800"/>
                  </a:lnTo>
                  <a:lnTo>
                    <a:pt x="139" y="783"/>
                  </a:lnTo>
                  <a:lnTo>
                    <a:pt x="134" y="764"/>
                  </a:lnTo>
                  <a:lnTo>
                    <a:pt x="129" y="743"/>
                  </a:lnTo>
                  <a:lnTo>
                    <a:pt x="126" y="720"/>
                  </a:lnTo>
                  <a:lnTo>
                    <a:pt x="121" y="699"/>
                  </a:lnTo>
                  <a:lnTo>
                    <a:pt x="117" y="679"/>
                  </a:lnTo>
                  <a:lnTo>
                    <a:pt x="115" y="655"/>
                  </a:lnTo>
                  <a:lnTo>
                    <a:pt x="113" y="632"/>
                  </a:lnTo>
                  <a:lnTo>
                    <a:pt x="111" y="606"/>
                  </a:lnTo>
                  <a:lnTo>
                    <a:pt x="108" y="581"/>
                  </a:lnTo>
                  <a:lnTo>
                    <a:pt x="108" y="556"/>
                  </a:lnTo>
                  <a:lnTo>
                    <a:pt x="108" y="530"/>
                  </a:lnTo>
                  <a:lnTo>
                    <a:pt x="108" y="497"/>
                  </a:lnTo>
                  <a:lnTo>
                    <a:pt x="109" y="468"/>
                  </a:lnTo>
                  <a:lnTo>
                    <a:pt x="111" y="449"/>
                  </a:lnTo>
                  <a:lnTo>
                    <a:pt x="113" y="425"/>
                  </a:lnTo>
                  <a:lnTo>
                    <a:pt x="115" y="402"/>
                  </a:lnTo>
                  <a:lnTo>
                    <a:pt x="118" y="375"/>
                  </a:lnTo>
                  <a:lnTo>
                    <a:pt x="122" y="351"/>
                  </a:lnTo>
                  <a:lnTo>
                    <a:pt x="127" y="329"/>
                  </a:lnTo>
                  <a:lnTo>
                    <a:pt x="132" y="302"/>
                  </a:lnTo>
                  <a:lnTo>
                    <a:pt x="138" y="280"/>
                  </a:lnTo>
                  <a:lnTo>
                    <a:pt x="143" y="254"/>
                  </a:lnTo>
                  <a:lnTo>
                    <a:pt x="150" y="233"/>
                  </a:lnTo>
                  <a:lnTo>
                    <a:pt x="157" y="209"/>
                  </a:lnTo>
                  <a:lnTo>
                    <a:pt x="165" y="185"/>
                  </a:lnTo>
                  <a:lnTo>
                    <a:pt x="176" y="156"/>
                  </a:lnTo>
                  <a:lnTo>
                    <a:pt x="0" y="82"/>
                  </a:lnTo>
                  <a:lnTo>
                    <a:pt x="462" y="0"/>
                  </a:lnTo>
                  <a:lnTo>
                    <a:pt x="742" y="38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4" name="Freeform 6"/>
            <p:cNvSpPr>
              <a:spLocks/>
            </p:cNvSpPr>
            <p:nvPr/>
          </p:nvSpPr>
          <p:spPr bwMode="auto">
            <a:xfrm>
              <a:off x="1703" y="2425"/>
              <a:ext cx="844" cy="802"/>
            </a:xfrm>
            <a:custGeom>
              <a:avLst/>
              <a:gdLst/>
              <a:ahLst/>
              <a:cxnLst>
                <a:cxn ang="0">
                  <a:pos x="670" y="802"/>
                </a:cxn>
                <a:cxn ang="0">
                  <a:pos x="653" y="793"/>
                </a:cxn>
                <a:cxn ang="0">
                  <a:pos x="639" y="785"/>
                </a:cxn>
                <a:cxn ang="0">
                  <a:pos x="623" y="778"/>
                </a:cxn>
                <a:cxn ang="0">
                  <a:pos x="609" y="770"/>
                </a:cxn>
                <a:cxn ang="0">
                  <a:pos x="594" y="762"/>
                </a:cxn>
                <a:cxn ang="0">
                  <a:pos x="579" y="753"/>
                </a:cxn>
                <a:cxn ang="0">
                  <a:pos x="565" y="743"/>
                </a:cxn>
                <a:cxn ang="0">
                  <a:pos x="550" y="734"/>
                </a:cxn>
                <a:cxn ang="0">
                  <a:pos x="533" y="723"/>
                </a:cxn>
                <a:cxn ang="0">
                  <a:pos x="515" y="711"/>
                </a:cxn>
                <a:cxn ang="0">
                  <a:pos x="501" y="700"/>
                </a:cxn>
                <a:cxn ang="0">
                  <a:pos x="487" y="688"/>
                </a:cxn>
                <a:cxn ang="0">
                  <a:pos x="470" y="676"/>
                </a:cxn>
                <a:cxn ang="0">
                  <a:pos x="453" y="663"/>
                </a:cxn>
                <a:cxn ang="0">
                  <a:pos x="438" y="650"/>
                </a:cxn>
                <a:cxn ang="0">
                  <a:pos x="421" y="636"/>
                </a:cxn>
                <a:cxn ang="0">
                  <a:pos x="408" y="624"/>
                </a:cxn>
                <a:cxn ang="0">
                  <a:pos x="390" y="606"/>
                </a:cxn>
                <a:cxn ang="0">
                  <a:pos x="375" y="592"/>
                </a:cxn>
                <a:cxn ang="0">
                  <a:pos x="362" y="578"/>
                </a:cxn>
                <a:cxn ang="0">
                  <a:pos x="347" y="562"/>
                </a:cxn>
                <a:cxn ang="0">
                  <a:pos x="336" y="550"/>
                </a:cxn>
                <a:cxn ang="0">
                  <a:pos x="323" y="535"/>
                </a:cxn>
                <a:cxn ang="0">
                  <a:pos x="310" y="520"/>
                </a:cxn>
                <a:cxn ang="0">
                  <a:pos x="296" y="501"/>
                </a:cxn>
                <a:cxn ang="0">
                  <a:pos x="283" y="486"/>
                </a:cxn>
                <a:cxn ang="0">
                  <a:pos x="270" y="469"/>
                </a:cxn>
                <a:cxn ang="0">
                  <a:pos x="254" y="448"/>
                </a:cxn>
                <a:cxn ang="0">
                  <a:pos x="241" y="429"/>
                </a:cxn>
                <a:cxn ang="0">
                  <a:pos x="227" y="409"/>
                </a:cxn>
                <a:cxn ang="0">
                  <a:pos x="214" y="388"/>
                </a:cxn>
                <a:cxn ang="0">
                  <a:pos x="202" y="367"/>
                </a:cxn>
                <a:cxn ang="0">
                  <a:pos x="189" y="344"/>
                </a:cxn>
                <a:cxn ang="0">
                  <a:pos x="181" y="324"/>
                </a:cxn>
                <a:cxn ang="0">
                  <a:pos x="170" y="306"/>
                </a:cxn>
                <a:cxn ang="0">
                  <a:pos x="161" y="285"/>
                </a:cxn>
                <a:cxn ang="0">
                  <a:pos x="0" y="361"/>
                </a:cxn>
                <a:cxn ang="0">
                  <a:pos x="265" y="0"/>
                </a:cxn>
                <a:cxn ang="0">
                  <a:pos x="713" y="39"/>
                </a:cxn>
                <a:cxn ang="0">
                  <a:pos x="533" y="119"/>
                </a:cxn>
                <a:cxn ang="0">
                  <a:pos x="544" y="142"/>
                </a:cxn>
                <a:cxn ang="0">
                  <a:pos x="557" y="166"/>
                </a:cxn>
                <a:cxn ang="0">
                  <a:pos x="573" y="192"/>
                </a:cxn>
                <a:cxn ang="0">
                  <a:pos x="592" y="220"/>
                </a:cxn>
                <a:cxn ang="0">
                  <a:pos x="608" y="242"/>
                </a:cxn>
                <a:cxn ang="0">
                  <a:pos x="627" y="263"/>
                </a:cxn>
                <a:cxn ang="0">
                  <a:pos x="644" y="285"/>
                </a:cxn>
                <a:cxn ang="0">
                  <a:pos x="662" y="304"/>
                </a:cxn>
                <a:cxn ang="0">
                  <a:pos x="682" y="321"/>
                </a:cxn>
                <a:cxn ang="0">
                  <a:pos x="703" y="340"/>
                </a:cxn>
                <a:cxn ang="0">
                  <a:pos x="723" y="357"/>
                </a:cxn>
                <a:cxn ang="0">
                  <a:pos x="743" y="373"/>
                </a:cxn>
                <a:cxn ang="0">
                  <a:pos x="762" y="387"/>
                </a:cxn>
                <a:cxn ang="0">
                  <a:pos x="786" y="402"/>
                </a:cxn>
                <a:cxn ang="0">
                  <a:pos x="810" y="416"/>
                </a:cxn>
                <a:cxn ang="0">
                  <a:pos x="827" y="424"/>
                </a:cxn>
                <a:cxn ang="0">
                  <a:pos x="844" y="433"/>
                </a:cxn>
                <a:cxn ang="0">
                  <a:pos x="670" y="802"/>
                </a:cxn>
              </a:cxnLst>
              <a:rect l="0" t="0" r="r" b="b"/>
              <a:pathLst>
                <a:path w="844" h="802">
                  <a:moveTo>
                    <a:pt x="670" y="802"/>
                  </a:moveTo>
                  <a:lnTo>
                    <a:pt x="653" y="793"/>
                  </a:lnTo>
                  <a:lnTo>
                    <a:pt x="639" y="785"/>
                  </a:lnTo>
                  <a:lnTo>
                    <a:pt x="623" y="778"/>
                  </a:lnTo>
                  <a:lnTo>
                    <a:pt x="609" y="770"/>
                  </a:lnTo>
                  <a:lnTo>
                    <a:pt x="594" y="762"/>
                  </a:lnTo>
                  <a:lnTo>
                    <a:pt x="579" y="753"/>
                  </a:lnTo>
                  <a:lnTo>
                    <a:pt x="565" y="743"/>
                  </a:lnTo>
                  <a:lnTo>
                    <a:pt x="550" y="734"/>
                  </a:lnTo>
                  <a:lnTo>
                    <a:pt x="533" y="723"/>
                  </a:lnTo>
                  <a:lnTo>
                    <a:pt x="515" y="711"/>
                  </a:lnTo>
                  <a:lnTo>
                    <a:pt x="501" y="700"/>
                  </a:lnTo>
                  <a:lnTo>
                    <a:pt x="487" y="688"/>
                  </a:lnTo>
                  <a:lnTo>
                    <a:pt x="470" y="676"/>
                  </a:lnTo>
                  <a:lnTo>
                    <a:pt x="453" y="663"/>
                  </a:lnTo>
                  <a:lnTo>
                    <a:pt x="438" y="650"/>
                  </a:lnTo>
                  <a:lnTo>
                    <a:pt x="421" y="636"/>
                  </a:lnTo>
                  <a:lnTo>
                    <a:pt x="408" y="624"/>
                  </a:lnTo>
                  <a:lnTo>
                    <a:pt x="390" y="606"/>
                  </a:lnTo>
                  <a:lnTo>
                    <a:pt x="375" y="592"/>
                  </a:lnTo>
                  <a:lnTo>
                    <a:pt x="362" y="578"/>
                  </a:lnTo>
                  <a:lnTo>
                    <a:pt x="347" y="562"/>
                  </a:lnTo>
                  <a:lnTo>
                    <a:pt x="336" y="550"/>
                  </a:lnTo>
                  <a:lnTo>
                    <a:pt x="323" y="535"/>
                  </a:lnTo>
                  <a:lnTo>
                    <a:pt x="310" y="520"/>
                  </a:lnTo>
                  <a:lnTo>
                    <a:pt x="296" y="501"/>
                  </a:lnTo>
                  <a:lnTo>
                    <a:pt x="283" y="486"/>
                  </a:lnTo>
                  <a:lnTo>
                    <a:pt x="270" y="469"/>
                  </a:lnTo>
                  <a:lnTo>
                    <a:pt x="254" y="448"/>
                  </a:lnTo>
                  <a:lnTo>
                    <a:pt x="241" y="429"/>
                  </a:lnTo>
                  <a:lnTo>
                    <a:pt x="227" y="409"/>
                  </a:lnTo>
                  <a:lnTo>
                    <a:pt x="214" y="388"/>
                  </a:lnTo>
                  <a:lnTo>
                    <a:pt x="202" y="367"/>
                  </a:lnTo>
                  <a:lnTo>
                    <a:pt x="189" y="344"/>
                  </a:lnTo>
                  <a:lnTo>
                    <a:pt x="181" y="324"/>
                  </a:lnTo>
                  <a:lnTo>
                    <a:pt x="170" y="306"/>
                  </a:lnTo>
                  <a:lnTo>
                    <a:pt x="161" y="285"/>
                  </a:lnTo>
                  <a:lnTo>
                    <a:pt x="0" y="361"/>
                  </a:lnTo>
                  <a:lnTo>
                    <a:pt x="265" y="0"/>
                  </a:lnTo>
                  <a:lnTo>
                    <a:pt x="713" y="39"/>
                  </a:lnTo>
                  <a:lnTo>
                    <a:pt x="533" y="119"/>
                  </a:lnTo>
                  <a:lnTo>
                    <a:pt x="544" y="142"/>
                  </a:lnTo>
                  <a:lnTo>
                    <a:pt x="557" y="166"/>
                  </a:lnTo>
                  <a:lnTo>
                    <a:pt x="573" y="192"/>
                  </a:lnTo>
                  <a:lnTo>
                    <a:pt x="592" y="220"/>
                  </a:lnTo>
                  <a:lnTo>
                    <a:pt x="608" y="242"/>
                  </a:lnTo>
                  <a:lnTo>
                    <a:pt x="627" y="263"/>
                  </a:lnTo>
                  <a:lnTo>
                    <a:pt x="644" y="285"/>
                  </a:lnTo>
                  <a:lnTo>
                    <a:pt x="662" y="304"/>
                  </a:lnTo>
                  <a:lnTo>
                    <a:pt x="682" y="321"/>
                  </a:lnTo>
                  <a:lnTo>
                    <a:pt x="703" y="340"/>
                  </a:lnTo>
                  <a:lnTo>
                    <a:pt x="723" y="357"/>
                  </a:lnTo>
                  <a:lnTo>
                    <a:pt x="743" y="373"/>
                  </a:lnTo>
                  <a:lnTo>
                    <a:pt x="762" y="387"/>
                  </a:lnTo>
                  <a:lnTo>
                    <a:pt x="786" y="402"/>
                  </a:lnTo>
                  <a:lnTo>
                    <a:pt x="810" y="416"/>
                  </a:lnTo>
                  <a:lnTo>
                    <a:pt x="827" y="424"/>
                  </a:lnTo>
                  <a:lnTo>
                    <a:pt x="844" y="433"/>
                  </a:lnTo>
                  <a:lnTo>
                    <a:pt x="670" y="80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5" name="Freeform 7"/>
            <p:cNvSpPr>
              <a:spLocks/>
            </p:cNvSpPr>
            <p:nvPr/>
          </p:nvSpPr>
          <p:spPr bwMode="auto">
            <a:xfrm>
              <a:off x="2338" y="2705"/>
              <a:ext cx="916" cy="732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291" y="189"/>
                </a:cxn>
                <a:cxn ang="0">
                  <a:pos x="308" y="196"/>
                </a:cxn>
                <a:cxn ang="0">
                  <a:pos x="325" y="200"/>
                </a:cxn>
                <a:cxn ang="0">
                  <a:pos x="343" y="206"/>
                </a:cxn>
                <a:cxn ang="0">
                  <a:pos x="364" y="211"/>
                </a:cxn>
                <a:cxn ang="0">
                  <a:pos x="388" y="216"/>
                </a:cxn>
                <a:cxn ang="0">
                  <a:pos x="409" y="219"/>
                </a:cxn>
                <a:cxn ang="0">
                  <a:pos x="431" y="222"/>
                </a:cxn>
                <a:cxn ang="0">
                  <a:pos x="456" y="225"/>
                </a:cxn>
                <a:cxn ang="0">
                  <a:pos x="482" y="228"/>
                </a:cxn>
                <a:cxn ang="0">
                  <a:pos x="529" y="228"/>
                </a:cxn>
                <a:cxn ang="0">
                  <a:pos x="554" y="227"/>
                </a:cxn>
                <a:cxn ang="0">
                  <a:pos x="575" y="224"/>
                </a:cxn>
                <a:cxn ang="0">
                  <a:pos x="598" y="221"/>
                </a:cxn>
                <a:cxn ang="0">
                  <a:pos x="622" y="217"/>
                </a:cxn>
                <a:cxn ang="0">
                  <a:pos x="643" y="213"/>
                </a:cxn>
                <a:cxn ang="0">
                  <a:pos x="669" y="207"/>
                </a:cxn>
                <a:cxn ang="0">
                  <a:pos x="693" y="199"/>
                </a:cxn>
                <a:cxn ang="0">
                  <a:pos x="916" y="553"/>
                </a:cxn>
                <a:cxn ang="0">
                  <a:pos x="894" y="562"/>
                </a:cxn>
                <a:cxn ang="0">
                  <a:pos x="874" y="569"/>
                </a:cxn>
                <a:cxn ang="0">
                  <a:pos x="855" y="576"/>
                </a:cxn>
                <a:cxn ang="0">
                  <a:pos x="836" y="583"/>
                </a:cxn>
                <a:cxn ang="0">
                  <a:pos x="817" y="588"/>
                </a:cxn>
                <a:cxn ang="0">
                  <a:pos x="798" y="594"/>
                </a:cxn>
                <a:cxn ang="0">
                  <a:pos x="780" y="599"/>
                </a:cxn>
                <a:cxn ang="0">
                  <a:pos x="762" y="603"/>
                </a:cxn>
                <a:cxn ang="0">
                  <a:pos x="744" y="607"/>
                </a:cxn>
                <a:cxn ang="0">
                  <a:pos x="723" y="613"/>
                </a:cxn>
                <a:cxn ang="0">
                  <a:pos x="699" y="616"/>
                </a:cxn>
                <a:cxn ang="0">
                  <a:pos x="679" y="621"/>
                </a:cxn>
                <a:cxn ang="0">
                  <a:pos x="658" y="625"/>
                </a:cxn>
                <a:cxn ang="0">
                  <a:pos x="635" y="628"/>
                </a:cxn>
                <a:cxn ang="0">
                  <a:pos x="611" y="630"/>
                </a:cxn>
                <a:cxn ang="0">
                  <a:pos x="585" y="631"/>
                </a:cxn>
                <a:cxn ang="0">
                  <a:pos x="560" y="634"/>
                </a:cxn>
                <a:cxn ang="0">
                  <a:pos x="536" y="634"/>
                </a:cxn>
                <a:cxn ang="0">
                  <a:pos x="510" y="634"/>
                </a:cxn>
                <a:cxn ang="0">
                  <a:pos x="478" y="634"/>
                </a:cxn>
                <a:cxn ang="0">
                  <a:pos x="448" y="632"/>
                </a:cxn>
                <a:cxn ang="0">
                  <a:pos x="428" y="631"/>
                </a:cxn>
                <a:cxn ang="0">
                  <a:pos x="405" y="630"/>
                </a:cxn>
                <a:cxn ang="0">
                  <a:pos x="381" y="628"/>
                </a:cxn>
                <a:cxn ang="0">
                  <a:pos x="354" y="624"/>
                </a:cxn>
                <a:cxn ang="0">
                  <a:pos x="331" y="619"/>
                </a:cxn>
                <a:cxn ang="0">
                  <a:pos x="308" y="616"/>
                </a:cxn>
                <a:cxn ang="0">
                  <a:pos x="281" y="610"/>
                </a:cxn>
                <a:cxn ang="0">
                  <a:pos x="261" y="604"/>
                </a:cxn>
                <a:cxn ang="0">
                  <a:pos x="235" y="599"/>
                </a:cxn>
                <a:cxn ang="0">
                  <a:pos x="212" y="592"/>
                </a:cxn>
                <a:cxn ang="0">
                  <a:pos x="189" y="586"/>
                </a:cxn>
                <a:cxn ang="0">
                  <a:pos x="165" y="577"/>
                </a:cxn>
                <a:cxn ang="0">
                  <a:pos x="136" y="566"/>
                </a:cxn>
                <a:cxn ang="0">
                  <a:pos x="66" y="732"/>
                </a:cxn>
                <a:cxn ang="0">
                  <a:pos x="0" y="262"/>
                </a:cxn>
                <a:cxn ang="0">
                  <a:pos x="367" y="0"/>
                </a:cxn>
              </a:cxnLst>
              <a:rect l="0" t="0" r="r" b="b"/>
              <a:pathLst>
                <a:path w="916" h="732">
                  <a:moveTo>
                    <a:pt x="367" y="0"/>
                  </a:moveTo>
                  <a:lnTo>
                    <a:pt x="291" y="189"/>
                  </a:lnTo>
                  <a:lnTo>
                    <a:pt x="308" y="196"/>
                  </a:lnTo>
                  <a:lnTo>
                    <a:pt x="325" y="200"/>
                  </a:lnTo>
                  <a:lnTo>
                    <a:pt x="343" y="206"/>
                  </a:lnTo>
                  <a:lnTo>
                    <a:pt x="364" y="211"/>
                  </a:lnTo>
                  <a:lnTo>
                    <a:pt x="388" y="216"/>
                  </a:lnTo>
                  <a:lnTo>
                    <a:pt x="409" y="219"/>
                  </a:lnTo>
                  <a:lnTo>
                    <a:pt x="431" y="222"/>
                  </a:lnTo>
                  <a:lnTo>
                    <a:pt x="456" y="225"/>
                  </a:lnTo>
                  <a:lnTo>
                    <a:pt x="482" y="228"/>
                  </a:lnTo>
                  <a:lnTo>
                    <a:pt x="529" y="228"/>
                  </a:lnTo>
                  <a:lnTo>
                    <a:pt x="554" y="227"/>
                  </a:lnTo>
                  <a:lnTo>
                    <a:pt x="575" y="224"/>
                  </a:lnTo>
                  <a:lnTo>
                    <a:pt x="598" y="221"/>
                  </a:lnTo>
                  <a:lnTo>
                    <a:pt x="622" y="217"/>
                  </a:lnTo>
                  <a:lnTo>
                    <a:pt x="643" y="213"/>
                  </a:lnTo>
                  <a:lnTo>
                    <a:pt x="669" y="207"/>
                  </a:lnTo>
                  <a:lnTo>
                    <a:pt x="693" y="199"/>
                  </a:lnTo>
                  <a:lnTo>
                    <a:pt x="916" y="553"/>
                  </a:lnTo>
                  <a:lnTo>
                    <a:pt x="894" y="562"/>
                  </a:lnTo>
                  <a:lnTo>
                    <a:pt x="874" y="569"/>
                  </a:lnTo>
                  <a:lnTo>
                    <a:pt x="855" y="576"/>
                  </a:lnTo>
                  <a:lnTo>
                    <a:pt x="836" y="583"/>
                  </a:lnTo>
                  <a:lnTo>
                    <a:pt x="817" y="588"/>
                  </a:lnTo>
                  <a:lnTo>
                    <a:pt x="798" y="594"/>
                  </a:lnTo>
                  <a:lnTo>
                    <a:pt x="780" y="599"/>
                  </a:lnTo>
                  <a:lnTo>
                    <a:pt x="762" y="603"/>
                  </a:lnTo>
                  <a:lnTo>
                    <a:pt x="744" y="607"/>
                  </a:lnTo>
                  <a:lnTo>
                    <a:pt x="723" y="613"/>
                  </a:lnTo>
                  <a:lnTo>
                    <a:pt x="699" y="616"/>
                  </a:lnTo>
                  <a:lnTo>
                    <a:pt x="679" y="621"/>
                  </a:lnTo>
                  <a:lnTo>
                    <a:pt x="658" y="625"/>
                  </a:lnTo>
                  <a:lnTo>
                    <a:pt x="635" y="628"/>
                  </a:lnTo>
                  <a:lnTo>
                    <a:pt x="611" y="630"/>
                  </a:lnTo>
                  <a:lnTo>
                    <a:pt x="585" y="631"/>
                  </a:lnTo>
                  <a:lnTo>
                    <a:pt x="560" y="634"/>
                  </a:lnTo>
                  <a:lnTo>
                    <a:pt x="536" y="634"/>
                  </a:lnTo>
                  <a:lnTo>
                    <a:pt x="510" y="634"/>
                  </a:lnTo>
                  <a:lnTo>
                    <a:pt x="478" y="634"/>
                  </a:lnTo>
                  <a:lnTo>
                    <a:pt x="448" y="632"/>
                  </a:lnTo>
                  <a:lnTo>
                    <a:pt x="428" y="631"/>
                  </a:lnTo>
                  <a:lnTo>
                    <a:pt x="405" y="630"/>
                  </a:lnTo>
                  <a:lnTo>
                    <a:pt x="381" y="628"/>
                  </a:lnTo>
                  <a:lnTo>
                    <a:pt x="354" y="624"/>
                  </a:lnTo>
                  <a:lnTo>
                    <a:pt x="331" y="619"/>
                  </a:lnTo>
                  <a:lnTo>
                    <a:pt x="308" y="616"/>
                  </a:lnTo>
                  <a:lnTo>
                    <a:pt x="281" y="610"/>
                  </a:lnTo>
                  <a:lnTo>
                    <a:pt x="261" y="604"/>
                  </a:lnTo>
                  <a:lnTo>
                    <a:pt x="235" y="599"/>
                  </a:lnTo>
                  <a:lnTo>
                    <a:pt x="212" y="592"/>
                  </a:lnTo>
                  <a:lnTo>
                    <a:pt x="189" y="586"/>
                  </a:lnTo>
                  <a:lnTo>
                    <a:pt x="165" y="577"/>
                  </a:lnTo>
                  <a:lnTo>
                    <a:pt x="136" y="566"/>
                  </a:lnTo>
                  <a:lnTo>
                    <a:pt x="66" y="732"/>
                  </a:lnTo>
                  <a:lnTo>
                    <a:pt x="0" y="262"/>
                  </a:lnTo>
                  <a:lnTo>
                    <a:pt x="3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6" name="Freeform 8"/>
            <p:cNvSpPr>
              <a:spLocks/>
            </p:cNvSpPr>
            <p:nvPr/>
          </p:nvSpPr>
          <p:spPr bwMode="auto">
            <a:xfrm>
              <a:off x="2999" y="2561"/>
              <a:ext cx="795" cy="796"/>
            </a:xfrm>
            <a:custGeom>
              <a:avLst/>
              <a:gdLst/>
              <a:ahLst/>
              <a:cxnLst>
                <a:cxn ang="0">
                  <a:pos x="795" y="175"/>
                </a:cxn>
                <a:cxn ang="0">
                  <a:pos x="786" y="193"/>
                </a:cxn>
                <a:cxn ang="0">
                  <a:pos x="779" y="207"/>
                </a:cxn>
                <a:cxn ang="0">
                  <a:pos x="770" y="222"/>
                </a:cxn>
                <a:cxn ang="0">
                  <a:pos x="764" y="236"/>
                </a:cxn>
                <a:cxn ang="0">
                  <a:pos x="755" y="251"/>
                </a:cxn>
                <a:cxn ang="0">
                  <a:pos x="745" y="266"/>
                </a:cxn>
                <a:cxn ang="0">
                  <a:pos x="737" y="280"/>
                </a:cxn>
                <a:cxn ang="0">
                  <a:pos x="727" y="296"/>
                </a:cxn>
                <a:cxn ang="0">
                  <a:pos x="715" y="312"/>
                </a:cxn>
                <a:cxn ang="0">
                  <a:pos x="703" y="329"/>
                </a:cxn>
                <a:cxn ang="0">
                  <a:pos x="693" y="343"/>
                </a:cxn>
                <a:cxn ang="0">
                  <a:pos x="681" y="357"/>
                </a:cxn>
                <a:cxn ang="0">
                  <a:pos x="668" y="375"/>
                </a:cxn>
                <a:cxn ang="0">
                  <a:pos x="655" y="392"/>
                </a:cxn>
                <a:cxn ang="0">
                  <a:pos x="642" y="407"/>
                </a:cxn>
                <a:cxn ang="0">
                  <a:pos x="628" y="424"/>
                </a:cxn>
                <a:cxn ang="0">
                  <a:pos x="616" y="437"/>
                </a:cxn>
                <a:cxn ang="0">
                  <a:pos x="599" y="455"/>
                </a:cxn>
                <a:cxn ang="0">
                  <a:pos x="585" y="470"/>
                </a:cxn>
                <a:cxn ang="0">
                  <a:pos x="571" y="483"/>
                </a:cxn>
                <a:cxn ang="0">
                  <a:pos x="555" y="499"/>
                </a:cxn>
                <a:cxn ang="0">
                  <a:pos x="543" y="509"/>
                </a:cxn>
                <a:cxn ang="0">
                  <a:pos x="527" y="522"/>
                </a:cxn>
                <a:cxn ang="0">
                  <a:pos x="512" y="535"/>
                </a:cxn>
                <a:cxn ang="0">
                  <a:pos x="495" y="550"/>
                </a:cxn>
                <a:cxn ang="0">
                  <a:pos x="480" y="562"/>
                </a:cxn>
                <a:cxn ang="0">
                  <a:pos x="462" y="575"/>
                </a:cxn>
                <a:cxn ang="0">
                  <a:pos x="441" y="590"/>
                </a:cxn>
                <a:cxn ang="0">
                  <a:pos x="422" y="603"/>
                </a:cxn>
                <a:cxn ang="0">
                  <a:pos x="403" y="617"/>
                </a:cxn>
                <a:cxn ang="0">
                  <a:pos x="382" y="631"/>
                </a:cxn>
                <a:cxn ang="0">
                  <a:pos x="360" y="643"/>
                </a:cxn>
                <a:cxn ang="0">
                  <a:pos x="470" y="796"/>
                </a:cxn>
                <a:cxn ang="0">
                  <a:pos x="33" y="600"/>
                </a:cxn>
                <a:cxn ang="0">
                  <a:pos x="0" y="211"/>
                </a:cxn>
                <a:cxn ang="0">
                  <a:pos x="91" y="321"/>
                </a:cxn>
                <a:cxn ang="0">
                  <a:pos x="112" y="311"/>
                </a:cxn>
                <a:cxn ang="0">
                  <a:pos x="132" y="300"/>
                </a:cxn>
                <a:cxn ang="0">
                  <a:pos x="160" y="287"/>
                </a:cxn>
                <a:cxn ang="0">
                  <a:pos x="186" y="272"/>
                </a:cxn>
                <a:cxn ang="0">
                  <a:pos x="213" y="253"/>
                </a:cxn>
                <a:cxn ang="0">
                  <a:pos x="236" y="237"/>
                </a:cxn>
                <a:cxn ang="0">
                  <a:pos x="257" y="219"/>
                </a:cxn>
                <a:cxn ang="0">
                  <a:pos x="279" y="200"/>
                </a:cxn>
                <a:cxn ang="0">
                  <a:pos x="296" y="183"/>
                </a:cxn>
                <a:cxn ang="0">
                  <a:pos x="315" y="163"/>
                </a:cxn>
                <a:cxn ang="0">
                  <a:pos x="334" y="142"/>
                </a:cxn>
                <a:cxn ang="0">
                  <a:pos x="351" y="122"/>
                </a:cxn>
                <a:cxn ang="0">
                  <a:pos x="367" y="101"/>
                </a:cxn>
                <a:cxn ang="0">
                  <a:pos x="381" y="83"/>
                </a:cxn>
                <a:cxn ang="0">
                  <a:pos x="396" y="58"/>
                </a:cxn>
                <a:cxn ang="0">
                  <a:pos x="410" y="35"/>
                </a:cxn>
                <a:cxn ang="0">
                  <a:pos x="418" y="18"/>
                </a:cxn>
                <a:cxn ang="0">
                  <a:pos x="425" y="0"/>
                </a:cxn>
                <a:cxn ang="0">
                  <a:pos x="795" y="175"/>
                </a:cxn>
              </a:cxnLst>
              <a:rect l="0" t="0" r="r" b="b"/>
              <a:pathLst>
                <a:path w="795" h="796">
                  <a:moveTo>
                    <a:pt x="795" y="175"/>
                  </a:moveTo>
                  <a:lnTo>
                    <a:pt x="786" y="193"/>
                  </a:lnTo>
                  <a:lnTo>
                    <a:pt x="779" y="207"/>
                  </a:lnTo>
                  <a:lnTo>
                    <a:pt x="770" y="222"/>
                  </a:lnTo>
                  <a:lnTo>
                    <a:pt x="764" y="236"/>
                  </a:lnTo>
                  <a:lnTo>
                    <a:pt x="755" y="251"/>
                  </a:lnTo>
                  <a:lnTo>
                    <a:pt x="745" y="266"/>
                  </a:lnTo>
                  <a:lnTo>
                    <a:pt x="737" y="280"/>
                  </a:lnTo>
                  <a:lnTo>
                    <a:pt x="727" y="296"/>
                  </a:lnTo>
                  <a:lnTo>
                    <a:pt x="715" y="312"/>
                  </a:lnTo>
                  <a:lnTo>
                    <a:pt x="703" y="329"/>
                  </a:lnTo>
                  <a:lnTo>
                    <a:pt x="693" y="343"/>
                  </a:lnTo>
                  <a:lnTo>
                    <a:pt x="681" y="357"/>
                  </a:lnTo>
                  <a:lnTo>
                    <a:pt x="668" y="375"/>
                  </a:lnTo>
                  <a:lnTo>
                    <a:pt x="655" y="392"/>
                  </a:lnTo>
                  <a:lnTo>
                    <a:pt x="642" y="407"/>
                  </a:lnTo>
                  <a:lnTo>
                    <a:pt x="628" y="424"/>
                  </a:lnTo>
                  <a:lnTo>
                    <a:pt x="616" y="437"/>
                  </a:lnTo>
                  <a:lnTo>
                    <a:pt x="599" y="455"/>
                  </a:lnTo>
                  <a:lnTo>
                    <a:pt x="585" y="470"/>
                  </a:lnTo>
                  <a:lnTo>
                    <a:pt x="571" y="483"/>
                  </a:lnTo>
                  <a:lnTo>
                    <a:pt x="555" y="499"/>
                  </a:lnTo>
                  <a:lnTo>
                    <a:pt x="543" y="509"/>
                  </a:lnTo>
                  <a:lnTo>
                    <a:pt x="527" y="522"/>
                  </a:lnTo>
                  <a:lnTo>
                    <a:pt x="512" y="535"/>
                  </a:lnTo>
                  <a:lnTo>
                    <a:pt x="495" y="550"/>
                  </a:lnTo>
                  <a:lnTo>
                    <a:pt x="480" y="562"/>
                  </a:lnTo>
                  <a:lnTo>
                    <a:pt x="462" y="575"/>
                  </a:lnTo>
                  <a:lnTo>
                    <a:pt x="441" y="590"/>
                  </a:lnTo>
                  <a:lnTo>
                    <a:pt x="422" y="603"/>
                  </a:lnTo>
                  <a:lnTo>
                    <a:pt x="403" y="617"/>
                  </a:lnTo>
                  <a:lnTo>
                    <a:pt x="382" y="631"/>
                  </a:lnTo>
                  <a:lnTo>
                    <a:pt x="360" y="643"/>
                  </a:lnTo>
                  <a:lnTo>
                    <a:pt x="470" y="796"/>
                  </a:lnTo>
                  <a:lnTo>
                    <a:pt x="33" y="600"/>
                  </a:lnTo>
                  <a:lnTo>
                    <a:pt x="0" y="211"/>
                  </a:lnTo>
                  <a:lnTo>
                    <a:pt x="91" y="321"/>
                  </a:lnTo>
                  <a:lnTo>
                    <a:pt x="112" y="311"/>
                  </a:lnTo>
                  <a:lnTo>
                    <a:pt x="132" y="300"/>
                  </a:lnTo>
                  <a:lnTo>
                    <a:pt x="160" y="287"/>
                  </a:lnTo>
                  <a:lnTo>
                    <a:pt x="186" y="272"/>
                  </a:lnTo>
                  <a:lnTo>
                    <a:pt x="213" y="253"/>
                  </a:lnTo>
                  <a:lnTo>
                    <a:pt x="236" y="237"/>
                  </a:lnTo>
                  <a:lnTo>
                    <a:pt x="257" y="219"/>
                  </a:lnTo>
                  <a:lnTo>
                    <a:pt x="279" y="200"/>
                  </a:lnTo>
                  <a:lnTo>
                    <a:pt x="296" y="183"/>
                  </a:lnTo>
                  <a:lnTo>
                    <a:pt x="315" y="163"/>
                  </a:lnTo>
                  <a:lnTo>
                    <a:pt x="334" y="142"/>
                  </a:lnTo>
                  <a:lnTo>
                    <a:pt x="351" y="122"/>
                  </a:lnTo>
                  <a:lnTo>
                    <a:pt x="367" y="101"/>
                  </a:lnTo>
                  <a:lnTo>
                    <a:pt x="381" y="83"/>
                  </a:lnTo>
                  <a:lnTo>
                    <a:pt x="396" y="58"/>
                  </a:lnTo>
                  <a:lnTo>
                    <a:pt x="410" y="35"/>
                  </a:lnTo>
                  <a:lnTo>
                    <a:pt x="418" y="18"/>
                  </a:lnTo>
                  <a:lnTo>
                    <a:pt x="425" y="0"/>
                  </a:lnTo>
                  <a:lnTo>
                    <a:pt x="795" y="17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7" name="Freeform 9"/>
            <p:cNvSpPr>
              <a:spLocks/>
            </p:cNvSpPr>
            <p:nvPr/>
          </p:nvSpPr>
          <p:spPr bwMode="auto">
            <a:xfrm>
              <a:off x="3265" y="1850"/>
              <a:ext cx="733" cy="926"/>
            </a:xfrm>
            <a:custGeom>
              <a:avLst/>
              <a:gdLst/>
              <a:ahLst/>
              <a:cxnLst>
                <a:cxn ang="0">
                  <a:pos x="0" y="589"/>
                </a:cxn>
                <a:cxn ang="0">
                  <a:pos x="182" y="657"/>
                </a:cxn>
                <a:cxn ang="0">
                  <a:pos x="192" y="634"/>
                </a:cxn>
                <a:cxn ang="0">
                  <a:pos x="200" y="613"/>
                </a:cxn>
                <a:cxn ang="0">
                  <a:pos x="205" y="592"/>
                </a:cxn>
                <a:cxn ang="0">
                  <a:pos x="210" y="574"/>
                </a:cxn>
                <a:cxn ang="0">
                  <a:pos x="216" y="553"/>
                </a:cxn>
                <a:cxn ang="0">
                  <a:pos x="220" y="529"/>
                </a:cxn>
                <a:cxn ang="0">
                  <a:pos x="223" y="507"/>
                </a:cxn>
                <a:cxn ang="0">
                  <a:pos x="227" y="486"/>
                </a:cxn>
                <a:cxn ang="0">
                  <a:pos x="230" y="461"/>
                </a:cxn>
                <a:cxn ang="0">
                  <a:pos x="231" y="435"/>
                </a:cxn>
                <a:cxn ang="0">
                  <a:pos x="231" y="388"/>
                </a:cxn>
                <a:cxn ang="0">
                  <a:pos x="230" y="363"/>
                </a:cxn>
                <a:cxn ang="0">
                  <a:pos x="229" y="341"/>
                </a:cxn>
                <a:cxn ang="0">
                  <a:pos x="226" y="319"/>
                </a:cxn>
                <a:cxn ang="0">
                  <a:pos x="221" y="295"/>
                </a:cxn>
                <a:cxn ang="0">
                  <a:pos x="217" y="274"/>
                </a:cxn>
                <a:cxn ang="0">
                  <a:pos x="211" y="248"/>
                </a:cxn>
                <a:cxn ang="0">
                  <a:pos x="204" y="223"/>
                </a:cxn>
                <a:cxn ang="0">
                  <a:pos x="558" y="0"/>
                </a:cxn>
                <a:cxn ang="0">
                  <a:pos x="566" y="22"/>
                </a:cxn>
                <a:cxn ang="0">
                  <a:pos x="574" y="43"/>
                </a:cxn>
                <a:cxn ang="0">
                  <a:pos x="580" y="61"/>
                </a:cxn>
                <a:cxn ang="0">
                  <a:pos x="587" y="81"/>
                </a:cxn>
                <a:cxn ang="0">
                  <a:pos x="592" y="99"/>
                </a:cxn>
                <a:cxn ang="0">
                  <a:pos x="599" y="119"/>
                </a:cxn>
                <a:cxn ang="0">
                  <a:pos x="603" y="136"/>
                </a:cxn>
                <a:cxn ang="0">
                  <a:pos x="608" y="155"/>
                </a:cxn>
                <a:cxn ang="0">
                  <a:pos x="612" y="173"/>
                </a:cxn>
                <a:cxn ang="0">
                  <a:pos x="617" y="194"/>
                </a:cxn>
                <a:cxn ang="0">
                  <a:pos x="621" y="218"/>
                </a:cxn>
                <a:cxn ang="0">
                  <a:pos x="625" y="237"/>
                </a:cxn>
                <a:cxn ang="0">
                  <a:pos x="629" y="259"/>
                </a:cxn>
                <a:cxn ang="0">
                  <a:pos x="632" y="282"/>
                </a:cxn>
                <a:cxn ang="0">
                  <a:pos x="634" y="305"/>
                </a:cxn>
                <a:cxn ang="0">
                  <a:pos x="636" y="332"/>
                </a:cxn>
                <a:cxn ang="0">
                  <a:pos x="638" y="356"/>
                </a:cxn>
                <a:cxn ang="0">
                  <a:pos x="638" y="380"/>
                </a:cxn>
                <a:cxn ang="0">
                  <a:pos x="638" y="406"/>
                </a:cxn>
                <a:cxn ang="0">
                  <a:pos x="638" y="439"/>
                </a:cxn>
                <a:cxn ang="0">
                  <a:pos x="637" y="468"/>
                </a:cxn>
                <a:cxn ang="0">
                  <a:pos x="636" y="489"/>
                </a:cxn>
                <a:cxn ang="0">
                  <a:pos x="634" y="512"/>
                </a:cxn>
                <a:cxn ang="0">
                  <a:pos x="632" y="536"/>
                </a:cxn>
                <a:cxn ang="0">
                  <a:pos x="628" y="563"/>
                </a:cxn>
                <a:cxn ang="0">
                  <a:pos x="624" y="586"/>
                </a:cxn>
                <a:cxn ang="0">
                  <a:pos x="619" y="608"/>
                </a:cxn>
                <a:cxn ang="0">
                  <a:pos x="614" y="635"/>
                </a:cxn>
                <a:cxn ang="0">
                  <a:pos x="609" y="656"/>
                </a:cxn>
                <a:cxn ang="0">
                  <a:pos x="603" y="682"/>
                </a:cxn>
                <a:cxn ang="0">
                  <a:pos x="597" y="705"/>
                </a:cxn>
                <a:cxn ang="0">
                  <a:pos x="589" y="728"/>
                </a:cxn>
                <a:cxn ang="0">
                  <a:pos x="581" y="752"/>
                </a:cxn>
                <a:cxn ang="0">
                  <a:pos x="572" y="781"/>
                </a:cxn>
                <a:cxn ang="0">
                  <a:pos x="561" y="810"/>
                </a:cxn>
                <a:cxn ang="0">
                  <a:pos x="733" y="881"/>
                </a:cxn>
                <a:cxn ang="0">
                  <a:pos x="300" y="926"/>
                </a:cxn>
                <a:cxn ang="0">
                  <a:pos x="0" y="589"/>
                </a:cxn>
              </a:cxnLst>
              <a:rect l="0" t="0" r="r" b="b"/>
              <a:pathLst>
                <a:path w="733" h="926">
                  <a:moveTo>
                    <a:pt x="0" y="589"/>
                  </a:moveTo>
                  <a:lnTo>
                    <a:pt x="182" y="657"/>
                  </a:lnTo>
                  <a:lnTo>
                    <a:pt x="192" y="634"/>
                  </a:lnTo>
                  <a:lnTo>
                    <a:pt x="200" y="613"/>
                  </a:lnTo>
                  <a:lnTo>
                    <a:pt x="205" y="592"/>
                  </a:lnTo>
                  <a:lnTo>
                    <a:pt x="210" y="574"/>
                  </a:lnTo>
                  <a:lnTo>
                    <a:pt x="216" y="553"/>
                  </a:lnTo>
                  <a:lnTo>
                    <a:pt x="220" y="529"/>
                  </a:lnTo>
                  <a:lnTo>
                    <a:pt x="223" y="507"/>
                  </a:lnTo>
                  <a:lnTo>
                    <a:pt x="227" y="486"/>
                  </a:lnTo>
                  <a:lnTo>
                    <a:pt x="230" y="461"/>
                  </a:lnTo>
                  <a:lnTo>
                    <a:pt x="231" y="435"/>
                  </a:lnTo>
                  <a:lnTo>
                    <a:pt x="231" y="388"/>
                  </a:lnTo>
                  <a:lnTo>
                    <a:pt x="230" y="363"/>
                  </a:lnTo>
                  <a:lnTo>
                    <a:pt x="229" y="341"/>
                  </a:lnTo>
                  <a:lnTo>
                    <a:pt x="226" y="319"/>
                  </a:lnTo>
                  <a:lnTo>
                    <a:pt x="221" y="295"/>
                  </a:lnTo>
                  <a:lnTo>
                    <a:pt x="217" y="274"/>
                  </a:lnTo>
                  <a:lnTo>
                    <a:pt x="211" y="248"/>
                  </a:lnTo>
                  <a:lnTo>
                    <a:pt x="204" y="223"/>
                  </a:lnTo>
                  <a:lnTo>
                    <a:pt x="558" y="0"/>
                  </a:lnTo>
                  <a:lnTo>
                    <a:pt x="566" y="22"/>
                  </a:lnTo>
                  <a:lnTo>
                    <a:pt x="574" y="43"/>
                  </a:lnTo>
                  <a:lnTo>
                    <a:pt x="580" y="61"/>
                  </a:lnTo>
                  <a:lnTo>
                    <a:pt x="587" y="81"/>
                  </a:lnTo>
                  <a:lnTo>
                    <a:pt x="592" y="99"/>
                  </a:lnTo>
                  <a:lnTo>
                    <a:pt x="599" y="119"/>
                  </a:lnTo>
                  <a:lnTo>
                    <a:pt x="603" y="136"/>
                  </a:lnTo>
                  <a:lnTo>
                    <a:pt x="608" y="155"/>
                  </a:lnTo>
                  <a:lnTo>
                    <a:pt x="612" y="173"/>
                  </a:lnTo>
                  <a:lnTo>
                    <a:pt x="617" y="194"/>
                  </a:lnTo>
                  <a:lnTo>
                    <a:pt x="621" y="218"/>
                  </a:lnTo>
                  <a:lnTo>
                    <a:pt x="625" y="237"/>
                  </a:lnTo>
                  <a:lnTo>
                    <a:pt x="629" y="259"/>
                  </a:lnTo>
                  <a:lnTo>
                    <a:pt x="632" y="282"/>
                  </a:lnTo>
                  <a:lnTo>
                    <a:pt x="634" y="305"/>
                  </a:lnTo>
                  <a:lnTo>
                    <a:pt x="636" y="332"/>
                  </a:lnTo>
                  <a:lnTo>
                    <a:pt x="638" y="356"/>
                  </a:lnTo>
                  <a:lnTo>
                    <a:pt x="638" y="380"/>
                  </a:lnTo>
                  <a:lnTo>
                    <a:pt x="638" y="406"/>
                  </a:lnTo>
                  <a:lnTo>
                    <a:pt x="638" y="439"/>
                  </a:lnTo>
                  <a:lnTo>
                    <a:pt x="637" y="468"/>
                  </a:lnTo>
                  <a:lnTo>
                    <a:pt x="636" y="489"/>
                  </a:lnTo>
                  <a:lnTo>
                    <a:pt x="634" y="512"/>
                  </a:lnTo>
                  <a:lnTo>
                    <a:pt x="632" y="536"/>
                  </a:lnTo>
                  <a:lnTo>
                    <a:pt x="628" y="563"/>
                  </a:lnTo>
                  <a:lnTo>
                    <a:pt x="624" y="586"/>
                  </a:lnTo>
                  <a:lnTo>
                    <a:pt x="619" y="608"/>
                  </a:lnTo>
                  <a:lnTo>
                    <a:pt x="614" y="635"/>
                  </a:lnTo>
                  <a:lnTo>
                    <a:pt x="609" y="656"/>
                  </a:lnTo>
                  <a:lnTo>
                    <a:pt x="603" y="682"/>
                  </a:lnTo>
                  <a:lnTo>
                    <a:pt x="597" y="705"/>
                  </a:lnTo>
                  <a:lnTo>
                    <a:pt x="589" y="728"/>
                  </a:lnTo>
                  <a:lnTo>
                    <a:pt x="581" y="752"/>
                  </a:lnTo>
                  <a:lnTo>
                    <a:pt x="572" y="781"/>
                  </a:lnTo>
                  <a:lnTo>
                    <a:pt x="561" y="810"/>
                  </a:lnTo>
                  <a:lnTo>
                    <a:pt x="733" y="881"/>
                  </a:lnTo>
                  <a:lnTo>
                    <a:pt x="300" y="926"/>
                  </a:lnTo>
                  <a:lnTo>
                    <a:pt x="0" y="58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8" name="Freeform 10"/>
            <p:cNvSpPr>
              <a:spLocks/>
            </p:cNvSpPr>
            <p:nvPr/>
          </p:nvSpPr>
          <p:spPr bwMode="auto">
            <a:xfrm>
              <a:off x="3130" y="1313"/>
              <a:ext cx="859" cy="818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92" y="9"/>
                </a:cxn>
                <a:cxn ang="0">
                  <a:pos x="206" y="17"/>
                </a:cxn>
                <a:cxn ang="0">
                  <a:pos x="222" y="24"/>
                </a:cxn>
                <a:cxn ang="0">
                  <a:pos x="236" y="32"/>
                </a:cxn>
                <a:cxn ang="0">
                  <a:pos x="251" y="40"/>
                </a:cxn>
                <a:cxn ang="0">
                  <a:pos x="265" y="50"/>
                </a:cxn>
                <a:cxn ang="0">
                  <a:pos x="279" y="59"/>
                </a:cxn>
                <a:cxn ang="0">
                  <a:pos x="293" y="68"/>
                </a:cxn>
                <a:cxn ang="0">
                  <a:pos x="311" y="79"/>
                </a:cxn>
                <a:cxn ang="0">
                  <a:pos x="329" y="92"/>
                </a:cxn>
                <a:cxn ang="0">
                  <a:pos x="343" y="102"/>
                </a:cxn>
                <a:cxn ang="0">
                  <a:pos x="357" y="114"/>
                </a:cxn>
                <a:cxn ang="0">
                  <a:pos x="375" y="126"/>
                </a:cxn>
                <a:cxn ang="0">
                  <a:pos x="392" y="139"/>
                </a:cxn>
                <a:cxn ang="0">
                  <a:pos x="407" y="152"/>
                </a:cxn>
                <a:cxn ang="0">
                  <a:pos x="422" y="166"/>
                </a:cxn>
                <a:cxn ang="0">
                  <a:pos x="437" y="179"/>
                </a:cxn>
                <a:cxn ang="0">
                  <a:pos x="454" y="196"/>
                </a:cxn>
                <a:cxn ang="0">
                  <a:pos x="469" y="210"/>
                </a:cxn>
                <a:cxn ang="0">
                  <a:pos x="482" y="224"/>
                </a:cxn>
                <a:cxn ang="0">
                  <a:pos x="497" y="240"/>
                </a:cxn>
                <a:cxn ang="0">
                  <a:pos x="509" y="252"/>
                </a:cxn>
                <a:cxn ang="0">
                  <a:pos x="522" y="267"/>
                </a:cxn>
                <a:cxn ang="0">
                  <a:pos x="535" y="282"/>
                </a:cxn>
                <a:cxn ang="0">
                  <a:pos x="549" y="301"/>
                </a:cxn>
                <a:cxn ang="0">
                  <a:pos x="561" y="316"/>
                </a:cxn>
                <a:cxn ang="0">
                  <a:pos x="574" y="333"/>
                </a:cxn>
                <a:cxn ang="0">
                  <a:pos x="590" y="354"/>
                </a:cxn>
                <a:cxn ang="0">
                  <a:pos x="603" y="373"/>
                </a:cxn>
                <a:cxn ang="0">
                  <a:pos x="617" y="393"/>
                </a:cxn>
                <a:cxn ang="0">
                  <a:pos x="630" y="414"/>
                </a:cxn>
                <a:cxn ang="0">
                  <a:pos x="642" y="435"/>
                </a:cxn>
                <a:cxn ang="0">
                  <a:pos x="655" y="458"/>
                </a:cxn>
                <a:cxn ang="0">
                  <a:pos x="664" y="478"/>
                </a:cxn>
                <a:cxn ang="0">
                  <a:pos x="674" y="496"/>
                </a:cxn>
                <a:cxn ang="0">
                  <a:pos x="683" y="518"/>
                </a:cxn>
                <a:cxn ang="0">
                  <a:pos x="688" y="533"/>
                </a:cxn>
                <a:cxn ang="0">
                  <a:pos x="859" y="466"/>
                </a:cxn>
                <a:cxn ang="0">
                  <a:pos x="594" y="818"/>
                </a:cxn>
                <a:cxn ang="0">
                  <a:pos x="125" y="760"/>
                </a:cxn>
                <a:cxn ang="0">
                  <a:pos x="311" y="685"/>
                </a:cxn>
                <a:cxn ang="0">
                  <a:pos x="299" y="660"/>
                </a:cxn>
                <a:cxn ang="0">
                  <a:pos x="287" y="636"/>
                </a:cxn>
                <a:cxn ang="0">
                  <a:pos x="271" y="610"/>
                </a:cxn>
                <a:cxn ang="0">
                  <a:pos x="252" y="583"/>
                </a:cxn>
                <a:cxn ang="0">
                  <a:pos x="236" y="560"/>
                </a:cxn>
                <a:cxn ang="0">
                  <a:pos x="218" y="539"/>
                </a:cxn>
                <a:cxn ang="0">
                  <a:pos x="200" y="517"/>
                </a:cxn>
                <a:cxn ang="0">
                  <a:pos x="182" y="498"/>
                </a:cxn>
                <a:cxn ang="0">
                  <a:pos x="163" y="481"/>
                </a:cxn>
                <a:cxn ang="0">
                  <a:pos x="141" y="462"/>
                </a:cxn>
                <a:cxn ang="0">
                  <a:pos x="121" y="445"/>
                </a:cxn>
                <a:cxn ang="0">
                  <a:pos x="101" y="429"/>
                </a:cxn>
                <a:cxn ang="0">
                  <a:pos x="82" y="415"/>
                </a:cxn>
                <a:cxn ang="0">
                  <a:pos x="58" y="400"/>
                </a:cxn>
                <a:cxn ang="0">
                  <a:pos x="34" y="386"/>
                </a:cxn>
                <a:cxn ang="0">
                  <a:pos x="18" y="378"/>
                </a:cxn>
                <a:cxn ang="0">
                  <a:pos x="0" y="368"/>
                </a:cxn>
                <a:cxn ang="0">
                  <a:pos x="175" y="0"/>
                </a:cxn>
              </a:cxnLst>
              <a:rect l="0" t="0" r="r" b="b"/>
              <a:pathLst>
                <a:path w="859" h="818">
                  <a:moveTo>
                    <a:pt x="175" y="0"/>
                  </a:moveTo>
                  <a:lnTo>
                    <a:pt x="192" y="9"/>
                  </a:lnTo>
                  <a:lnTo>
                    <a:pt x="206" y="17"/>
                  </a:lnTo>
                  <a:lnTo>
                    <a:pt x="222" y="24"/>
                  </a:lnTo>
                  <a:lnTo>
                    <a:pt x="236" y="32"/>
                  </a:lnTo>
                  <a:lnTo>
                    <a:pt x="251" y="40"/>
                  </a:lnTo>
                  <a:lnTo>
                    <a:pt x="265" y="50"/>
                  </a:lnTo>
                  <a:lnTo>
                    <a:pt x="279" y="59"/>
                  </a:lnTo>
                  <a:lnTo>
                    <a:pt x="293" y="68"/>
                  </a:lnTo>
                  <a:lnTo>
                    <a:pt x="311" y="79"/>
                  </a:lnTo>
                  <a:lnTo>
                    <a:pt x="329" y="92"/>
                  </a:lnTo>
                  <a:lnTo>
                    <a:pt x="343" y="102"/>
                  </a:lnTo>
                  <a:lnTo>
                    <a:pt x="357" y="114"/>
                  </a:lnTo>
                  <a:lnTo>
                    <a:pt x="375" y="126"/>
                  </a:lnTo>
                  <a:lnTo>
                    <a:pt x="392" y="139"/>
                  </a:lnTo>
                  <a:lnTo>
                    <a:pt x="407" y="152"/>
                  </a:lnTo>
                  <a:lnTo>
                    <a:pt x="422" y="166"/>
                  </a:lnTo>
                  <a:lnTo>
                    <a:pt x="437" y="179"/>
                  </a:lnTo>
                  <a:lnTo>
                    <a:pt x="454" y="196"/>
                  </a:lnTo>
                  <a:lnTo>
                    <a:pt x="469" y="210"/>
                  </a:lnTo>
                  <a:lnTo>
                    <a:pt x="482" y="224"/>
                  </a:lnTo>
                  <a:lnTo>
                    <a:pt x="497" y="240"/>
                  </a:lnTo>
                  <a:lnTo>
                    <a:pt x="509" y="252"/>
                  </a:lnTo>
                  <a:lnTo>
                    <a:pt x="522" y="267"/>
                  </a:lnTo>
                  <a:lnTo>
                    <a:pt x="535" y="282"/>
                  </a:lnTo>
                  <a:lnTo>
                    <a:pt x="549" y="301"/>
                  </a:lnTo>
                  <a:lnTo>
                    <a:pt x="561" y="316"/>
                  </a:lnTo>
                  <a:lnTo>
                    <a:pt x="574" y="333"/>
                  </a:lnTo>
                  <a:lnTo>
                    <a:pt x="590" y="354"/>
                  </a:lnTo>
                  <a:lnTo>
                    <a:pt x="603" y="373"/>
                  </a:lnTo>
                  <a:lnTo>
                    <a:pt x="617" y="393"/>
                  </a:lnTo>
                  <a:lnTo>
                    <a:pt x="630" y="414"/>
                  </a:lnTo>
                  <a:lnTo>
                    <a:pt x="642" y="435"/>
                  </a:lnTo>
                  <a:lnTo>
                    <a:pt x="655" y="458"/>
                  </a:lnTo>
                  <a:lnTo>
                    <a:pt x="664" y="478"/>
                  </a:lnTo>
                  <a:lnTo>
                    <a:pt x="674" y="496"/>
                  </a:lnTo>
                  <a:lnTo>
                    <a:pt x="683" y="518"/>
                  </a:lnTo>
                  <a:lnTo>
                    <a:pt x="688" y="533"/>
                  </a:lnTo>
                  <a:lnTo>
                    <a:pt x="859" y="466"/>
                  </a:lnTo>
                  <a:lnTo>
                    <a:pt x="594" y="818"/>
                  </a:lnTo>
                  <a:lnTo>
                    <a:pt x="125" y="760"/>
                  </a:lnTo>
                  <a:lnTo>
                    <a:pt x="311" y="685"/>
                  </a:lnTo>
                  <a:lnTo>
                    <a:pt x="299" y="660"/>
                  </a:lnTo>
                  <a:lnTo>
                    <a:pt x="287" y="636"/>
                  </a:lnTo>
                  <a:lnTo>
                    <a:pt x="271" y="610"/>
                  </a:lnTo>
                  <a:lnTo>
                    <a:pt x="252" y="583"/>
                  </a:lnTo>
                  <a:lnTo>
                    <a:pt x="236" y="560"/>
                  </a:lnTo>
                  <a:lnTo>
                    <a:pt x="218" y="539"/>
                  </a:lnTo>
                  <a:lnTo>
                    <a:pt x="200" y="517"/>
                  </a:lnTo>
                  <a:lnTo>
                    <a:pt x="182" y="498"/>
                  </a:lnTo>
                  <a:lnTo>
                    <a:pt x="163" y="481"/>
                  </a:lnTo>
                  <a:lnTo>
                    <a:pt x="141" y="462"/>
                  </a:lnTo>
                  <a:lnTo>
                    <a:pt x="121" y="445"/>
                  </a:lnTo>
                  <a:lnTo>
                    <a:pt x="101" y="429"/>
                  </a:lnTo>
                  <a:lnTo>
                    <a:pt x="82" y="415"/>
                  </a:lnTo>
                  <a:lnTo>
                    <a:pt x="58" y="400"/>
                  </a:lnTo>
                  <a:lnTo>
                    <a:pt x="34" y="386"/>
                  </a:lnTo>
                  <a:lnTo>
                    <a:pt x="18" y="378"/>
                  </a:lnTo>
                  <a:lnTo>
                    <a:pt x="0" y="368"/>
                  </a:lnTo>
                  <a:lnTo>
                    <a:pt x="1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9" name="Freeform 11"/>
            <p:cNvSpPr>
              <a:spLocks/>
            </p:cNvSpPr>
            <p:nvPr/>
          </p:nvSpPr>
          <p:spPr bwMode="auto">
            <a:xfrm>
              <a:off x="2529" y="1105"/>
              <a:ext cx="830" cy="670"/>
            </a:xfrm>
            <a:custGeom>
              <a:avLst/>
              <a:gdLst/>
              <a:ahLst/>
              <a:cxnLst>
                <a:cxn ang="0">
                  <a:pos x="443" y="670"/>
                </a:cxn>
                <a:cxn ang="0">
                  <a:pos x="497" y="539"/>
                </a:cxn>
                <a:cxn ang="0">
                  <a:pos x="480" y="534"/>
                </a:cxn>
                <a:cxn ang="0">
                  <a:pos x="460" y="530"/>
                </a:cxn>
                <a:cxn ang="0">
                  <a:pos x="435" y="524"/>
                </a:cxn>
                <a:cxn ang="0">
                  <a:pos x="415" y="521"/>
                </a:cxn>
                <a:cxn ang="0">
                  <a:pos x="392" y="518"/>
                </a:cxn>
                <a:cxn ang="0">
                  <a:pos x="367" y="515"/>
                </a:cxn>
                <a:cxn ang="0">
                  <a:pos x="341" y="513"/>
                </a:cxn>
                <a:cxn ang="0">
                  <a:pos x="294" y="513"/>
                </a:cxn>
                <a:cxn ang="0">
                  <a:pos x="270" y="514"/>
                </a:cxn>
                <a:cxn ang="0">
                  <a:pos x="248" y="516"/>
                </a:cxn>
                <a:cxn ang="0">
                  <a:pos x="225" y="519"/>
                </a:cxn>
                <a:cxn ang="0">
                  <a:pos x="202" y="523"/>
                </a:cxn>
                <a:cxn ang="0">
                  <a:pos x="180" y="527"/>
                </a:cxn>
                <a:cxn ang="0">
                  <a:pos x="154" y="533"/>
                </a:cxn>
                <a:cxn ang="0">
                  <a:pos x="132" y="540"/>
                </a:cxn>
                <a:cxn ang="0">
                  <a:pos x="191" y="265"/>
                </a:cxn>
                <a:cxn ang="0">
                  <a:pos x="0" y="155"/>
                </a:cxn>
                <a:cxn ang="0">
                  <a:pos x="10" y="152"/>
                </a:cxn>
                <a:cxn ang="0">
                  <a:pos x="30" y="145"/>
                </a:cxn>
                <a:cxn ang="0">
                  <a:pos x="45" y="141"/>
                </a:cxn>
                <a:cxn ang="0">
                  <a:pos x="62" y="136"/>
                </a:cxn>
                <a:cxn ang="0">
                  <a:pos x="83" y="131"/>
                </a:cxn>
                <a:cxn ang="0">
                  <a:pos x="100" y="127"/>
                </a:cxn>
                <a:cxn ang="0">
                  <a:pos x="123" y="121"/>
                </a:cxn>
                <a:cxn ang="0">
                  <a:pos x="142" y="118"/>
                </a:cxn>
                <a:cxn ang="0">
                  <a:pos x="165" y="115"/>
                </a:cxn>
                <a:cxn ang="0">
                  <a:pos x="189" y="112"/>
                </a:cxn>
                <a:cxn ang="0">
                  <a:pos x="212" y="109"/>
                </a:cxn>
                <a:cxn ang="0">
                  <a:pos x="238" y="108"/>
                </a:cxn>
                <a:cxn ang="0">
                  <a:pos x="263" y="106"/>
                </a:cxn>
                <a:cxn ang="0">
                  <a:pos x="288" y="106"/>
                </a:cxn>
                <a:cxn ang="0">
                  <a:pos x="314" y="106"/>
                </a:cxn>
                <a:cxn ang="0">
                  <a:pos x="346" y="106"/>
                </a:cxn>
                <a:cxn ang="0">
                  <a:pos x="376" y="107"/>
                </a:cxn>
                <a:cxn ang="0">
                  <a:pos x="395" y="108"/>
                </a:cxn>
                <a:cxn ang="0">
                  <a:pos x="419" y="111"/>
                </a:cxn>
                <a:cxn ang="0">
                  <a:pos x="442" y="113"/>
                </a:cxn>
                <a:cxn ang="0">
                  <a:pos x="469" y="116"/>
                </a:cxn>
                <a:cxn ang="0">
                  <a:pos x="492" y="120"/>
                </a:cxn>
                <a:cxn ang="0">
                  <a:pos x="513" y="125"/>
                </a:cxn>
                <a:cxn ang="0">
                  <a:pos x="542" y="130"/>
                </a:cxn>
                <a:cxn ang="0">
                  <a:pos x="563" y="136"/>
                </a:cxn>
                <a:cxn ang="0">
                  <a:pos x="589" y="142"/>
                </a:cxn>
                <a:cxn ang="0">
                  <a:pos x="611" y="147"/>
                </a:cxn>
                <a:cxn ang="0">
                  <a:pos x="635" y="155"/>
                </a:cxn>
                <a:cxn ang="0">
                  <a:pos x="659" y="163"/>
                </a:cxn>
                <a:cxn ang="0">
                  <a:pos x="729" y="0"/>
                </a:cxn>
                <a:cxn ang="0">
                  <a:pos x="830" y="454"/>
                </a:cxn>
                <a:cxn ang="0">
                  <a:pos x="443" y="670"/>
                </a:cxn>
              </a:cxnLst>
              <a:rect l="0" t="0" r="r" b="b"/>
              <a:pathLst>
                <a:path w="830" h="670">
                  <a:moveTo>
                    <a:pt x="443" y="670"/>
                  </a:moveTo>
                  <a:lnTo>
                    <a:pt x="497" y="539"/>
                  </a:lnTo>
                  <a:lnTo>
                    <a:pt x="480" y="534"/>
                  </a:lnTo>
                  <a:lnTo>
                    <a:pt x="460" y="530"/>
                  </a:lnTo>
                  <a:lnTo>
                    <a:pt x="435" y="524"/>
                  </a:lnTo>
                  <a:lnTo>
                    <a:pt x="415" y="521"/>
                  </a:lnTo>
                  <a:lnTo>
                    <a:pt x="392" y="518"/>
                  </a:lnTo>
                  <a:lnTo>
                    <a:pt x="367" y="515"/>
                  </a:lnTo>
                  <a:lnTo>
                    <a:pt x="341" y="513"/>
                  </a:lnTo>
                  <a:lnTo>
                    <a:pt x="294" y="513"/>
                  </a:lnTo>
                  <a:lnTo>
                    <a:pt x="270" y="514"/>
                  </a:lnTo>
                  <a:lnTo>
                    <a:pt x="248" y="516"/>
                  </a:lnTo>
                  <a:lnTo>
                    <a:pt x="225" y="519"/>
                  </a:lnTo>
                  <a:lnTo>
                    <a:pt x="202" y="523"/>
                  </a:lnTo>
                  <a:lnTo>
                    <a:pt x="180" y="527"/>
                  </a:lnTo>
                  <a:lnTo>
                    <a:pt x="154" y="533"/>
                  </a:lnTo>
                  <a:lnTo>
                    <a:pt x="132" y="540"/>
                  </a:lnTo>
                  <a:lnTo>
                    <a:pt x="191" y="265"/>
                  </a:lnTo>
                  <a:lnTo>
                    <a:pt x="0" y="155"/>
                  </a:lnTo>
                  <a:lnTo>
                    <a:pt x="10" y="152"/>
                  </a:lnTo>
                  <a:lnTo>
                    <a:pt x="30" y="145"/>
                  </a:lnTo>
                  <a:lnTo>
                    <a:pt x="45" y="141"/>
                  </a:lnTo>
                  <a:lnTo>
                    <a:pt x="62" y="136"/>
                  </a:lnTo>
                  <a:lnTo>
                    <a:pt x="83" y="131"/>
                  </a:lnTo>
                  <a:lnTo>
                    <a:pt x="100" y="127"/>
                  </a:lnTo>
                  <a:lnTo>
                    <a:pt x="123" y="121"/>
                  </a:lnTo>
                  <a:lnTo>
                    <a:pt x="142" y="118"/>
                  </a:lnTo>
                  <a:lnTo>
                    <a:pt x="165" y="115"/>
                  </a:lnTo>
                  <a:lnTo>
                    <a:pt x="189" y="112"/>
                  </a:lnTo>
                  <a:lnTo>
                    <a:pt x="212" y="109"/>
                  </a:lnTo>
                  <a:lnTo>
                    <a:pt x="238" y="108"/>
                  </a:lnTo>
                  <a:lnTo>
                    <a:pt x="263" y="106"/>
                  </a:lnTo>
                  <a:lnTo>
                    <a:pt x="288" y="106"/>
                  </a:lnTo>
                  <a:lnTo>
                    <a:pt x="314" y="106"/>
                  </a:lnTo>
                  <a:lnTo>
                    <a:pt x="346" y="106"/>
                  </a:lnTo>
                  <a:lnTo>
                    <a:pt x="376" y="107"/>
                  </a:lnTo>
                  <a:lnTo>
                    <a:pt x="395" y="108"/>
                  </a:lnTo>
                  <a:lnTo>
                    <a:pt x="419" y="111"/>
                  </a:lnTo>
                  <a:lnTo>
                    <a:pt x="442" y="113"/>
                  </a:lnTo>
                  <a:lnTo>
                    <a:pt x="469" y="116"/>
                  </a:lnTo>
                  <a:lnTo>
                    <a:pt x="492" y="120"/>
                  </a:lnTo>
                  <a:lnTo>
                    <a:pt x="513" y="125"/>
                  </a:lnTo>
                  <a:lnTo>
                    <a:pt x="542" y="130"/>
                  </a:lnTo>
                  <a:lnTo>
                    <a:pt x="563" y="136"/>
                  </a:lnTo>
                  <a:lnTo>
                    <a:pt x="589" y="142"/>
                  </a:lnTo>
                  <a:lnTo>
                    <a:pt x="611" y="147"/>
                  </a:lnTo>
                  <a:lnTo>
                    <a:pt x="635" y="155"/>
                  </a:lnTo>
                  <a:lnTo>
                    <a:pt x="659" y="163"/>
                  </a:lnTo>
                  <a:lnTo>
                    <a:pt x="729" y="0"/>
                  </a:lnTo>
                  <a:lnTo>
                    <a:pt x="830" y="454"/>
                  </a:lnTo>
                  <a:lnTo>
                    <a:pt x="443" y="67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78700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9313" y="171450"/>
            <a:ext cx="4229100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Η εξισορρόπηση</a:t>
            </a:r>
            <a:endParaRPr lang="en-US">
              <a:latin typeface="Arial" charset="0"/>
            </a:endParaRPr>
          </a:p>
        </p:txBody>
      </p:sp>
      <p:sp>
        <p:nvSpPr>
          <p:cNvPr id="1778701" name="Text Box 13"/>
          <p:cNvSpPr txBox="1">
            <a:spLocks noChangeArrowheads="1"/>
          </p:cNvSpPr>
          <p:nvPr/>
        </p:nvSpPr>
        <p:spPr bwMode="auto">
          <a:xfrm>
            <a:off x="3070225" y="4240213"/>
            <a:ext cx="82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Κόστη</a:t>
            </a:r>
            <a:endParaRPr lang="en-US" sz="1800"/>
          </a:p>
        </p:txBody>
      </p:sp>
      <p:sp>
        <p:nvSpPr>
          <p:cNvPr id="1778702" name="Text Box 14"/>
          <p:cNvSpPr txBox="1">
            <a:spLocks noChangeArrowheads="1"/>
          </p:cNvSpPr>
          <p:nvPr/>
        </p:nvSpPr>
        <p:spPr bwMode="auto">
          <a:xfrm>
            <a:off x="6432550" y="1700213"/>
            <a:ext cx="118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Ανάπτυξη</a:t>
            </a:r>
            <a:endParaRPr lang="en-US" sz="1800"/>
          </a:p>
        </p:txBody>
      </p:sp>
      <p:sp>
        <p:nvSpPr>
          <p:cNvPr id="1778703" name="Text Box 15"/>
          <p:cNvSpPr txBox="1">
            <a:spLocks noChangeArrowheads="1"/>
          </p:cNvSpPr>
          <p:nvPr/>
        </p:nvSpPr>
        <p:spPr bwMode="auto">
          <a:xfrm>
            <a:off x="7483475" y="3176588"/>
            <a:ext cx="919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Αγορές</a:t>
            </a:r>
            <a:endParaRPr lang="en-US" sz="1800"/>
          </a:p>
        </p:txBody>
      </p:sp>
      <p:sp>
        <p:nvSpPr>
          <p:cNvPr id="1778704" name="Text Box 16"/>
          <p:cNvSpPr txBox="1">
            <a:spLocks noChangeArrowheads="1"/>
          </p:cNvSpPr>
          <p:nvPr/>
        </p:nvSpPr>
        <p:spPr bwMode="auto">
          <a:xfrm>
            <a:off x="7019925" y="4519613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Πωλήσεις</a:t>
            </a:r>
            <a:endParaRPr lang="en-US" sz="1800"/>
          </a:p>
        </p:txBody>
      </p:sp>
      <p:sp>
        <p:nvSpPr>
          <p:cNvPr id="1778705" name="Text Box 17"/>
          <p:cNvSpPr txBox="1">
            <a:spLocks noChangeArrowheads="1"/>
          </p:cNvSpPr>
          <p:nvPr/>
        </p:nvSpPr>
        <p:spPr bwMode="auto">
          <a:xfrm>
            <a:off x="4298950" y="5329238"/>
            <a:ext cx="204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Ανθρώπινοι πόροι</a:t>
            </a:r>
            <a:endParaRPr lang="en-US" sz="1600" b="1"/>
          </a:p>
        </p:txBody>
      </p:sp>
      <p:sp>
        <p:nvSpPr>
          <p:cNvPr id="1778706" name="Text Box 18"/>
          <p:cNvSpPr txBox="1">
            <a:spLocks noChangeArrowheads="1"/>
          </p:cNvSpPr>
          <p:nvPr/>
        </p:nvSpPr>
        <p:spPr bwMode="auto">
          <a:xfrm>
            <a:off x="3867150" y="148113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Παραγωγή</a:t>
            </a:r>
            <a:endParaRPr lang="en-US" sz="1600" b="1"/>
          </a:p>
        </p:txBody>
      </p:sp>
      <p:sp>
        <p:nvSpPr>
          <p:cNvPr id="1778707" name="Text Box 19"/>
          <p:cNvSpPr txBox="1">
            <a:spLocks noChangeArrowheads="1"/>
          </p:cNvSpPr>
          <p:nvPr/>
        </p:nvSpPr>
        <p:spPr bwMode="auto">
          <a:xfrm>
            <a:off x="2927350" y="2560638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Πλ.Τεχ.</a:t>
            </a:r>
            <a:endParaRPr lang="en-US" sz="1600" b="1"/>
          </a:p>
        </p:txBody>
      </p:sp>
      <p:sp>
        <p:nvSpPr>
          <p:cNvPr id="1778708" name="Text Box 20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7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7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8701" grpId="0" autoUpdateAnimBg="0"/>
      <p:bldP spid="1778702" grpId="0" autoUpdateAnimBg="0"/>
      <p:bldP spid="1778703" grpId="0" autoUpdateAnimBg="0"/>
      <p:bldP spid="1778704" grpId="0" autoUpdateAnimBg="0"/>
      <p:bldP spid="1778705" grpId="0" autoUpdateAnimBg="0"/>
      <p:bldP spid="1778706" grpId="0" autoUpdateAnimBg="0"/>
      <p:bldP spid="177870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0738" name="Group 2"/>
          <p:cNvGrpSpPr>
            <a:grpSpLocks/>
          </p:cNvGrpSpPr>
          <p:nvPr/>
        </p:nvGrpSpPr>
        <p:grpSpPr bwMode="auto">
          <a:xfrm>
            <a:off x="2300288" y="911225"/>
            <a:ext cx="2344737" cy="2347913"/>
            <a:chOff x="353" y="2246"/>
            <a:chExt cx="1477" cy="1479"/>
          </a:xfrm>
        </p:grpSpPr>
        <p:sp>
          <p:nvSpPr>
            <p:cNvPr id="1780739" name="Freeform 3"/>
            <p:cNvSpPr>
              <a:spLocks/>
            </p:cNvSpPr>
            <p:nvPr/>
          </p:nvSpPr>
          <p:spPr bwMode="auto">
            <a:xfrm>
              <a:off x="485" y="2278"/>
              <a:ext cx="535" cy="533"/>
            </a:xfrm>
            <a:custGeom>
              <a:avLst/>
              <a:gdLst/>
              <a:ahLst/>
              <a:cxnLst>
                <a:cxn ang="0">
                  <a:pos x="0" y="845"/>
                </a:cxn>
                <a:cxn ang="0">
                  <a:pos x="11" y="823"/>
                </a:cxn>
                <a:cxn ang="0">
                  <a:pos x="21" y="806"/>
                </a:cxn>
                <a:cxn ang="0">
                  <a:pos x="30" y="786"/>
                </a:cxn>
                <a:cxn ang="0">
                  <a:pos x="40" y="768"/>
                </a:cxn>
                <a:cxn ang="0">
                  <a:pos x="51" y="749"/>
                </a:cxn>
                <a:cxn ang="0">
                  <a:pos x="63" y="730"/>
                </a:cxn>
                <a:cxn ang="0">
                  <a:pos x="74" y="712"/>
                </a:cxn>
                <a:cxn ang="0">
                  <a:pos x="85" y="693"/>
                </a:cxn>
                <a:cxn ang="0">
                  <a:pos x="101" y="671"/>
                </a:cxn>
                <a:cxn ang="0">
                  <a:pos x="117" y="649"/>
                </a:cxn>
                <a:cxn ang="0">
                  <a:pos x="129" y="631"/>
                </a:cxn>
                <a:cxn ang="0">
                  <a:pos x="145" y="613"/>
                </a:cxn>
                <a:cxn ang="0">
                  <a:pos x="160" y="592"/>
                </a:cxn>
                <a:cxn ang="0">
                  <a:pos x="176" y="570"/>
                </a:cxn>
                <a:cxn ang="0">
                  <a:pos x="193" y="551"/>
                </a:cxn>
                <a:cxn ang="0">
                  <a:pos x="211" y="530"/>
                </a:cxn>
                <a:cxn ang="0">
                  <a:pos x="227" y="514"/>
                </a:cxn>
                <a:cxn ang="0">
                  <a:pos x="248" y="490"/>
                </a:cxn>
                <a:cxn ang="0">
                  <a:pos x="266" y="471"/>
                </a:cxn>
                <a:cxn ang="0">
                  <a:pos x="284" y="454"/>
                </a:cxn>
                <a:cxn ang="0">
                  <a:pos x="304" y="435"/>
                </a:cxn>
                <a:cxn ang="0">
                  <a:pos x="319" y="421"/>
                </a:cxn>
                <a:cxn ang="0">
                  <a:pos x="339" y="405"/>
                </a:cxn>
                <a:cxn ang="0">
                  <a:pos x="358" y="388"/>
                </a:cxn>
                <a:cxn ang="0">
                  <a:pos x="381" y="370"/>
                </a:cxn>
                <a:cxn ang="0">
                  <a:pos x="401" y="355"/>
                </a:cxn>
                <a:cxn ang="0">
                  <a:pos x="423" y="337"/>
                </a:cxn>
                <a:cxn ang="0">
                  <a:pos x="449" y="320"/>
                </a:cxn>
                <a:cxn ang="0">
                  <a:pos x="472" y="302"/>
                </a:cxn>
                <a:cxn ang="0">
                  <a:pos x="498" y="284"/>
                </a:cxn>
                <a:cxn ang="0">
                  <a:pos x="525" y="267"/>
                </a:cxn>
                <a:cxn ang="0">
                  <a:pos x="552" y="252"/>
                </a:cxn>
                <a:cxn ang="0">
                  <a:pos x="581" y="236"/>
                </a:cxn>
                <a:cxn ang="0">
                  <a:pos x="606" y="225"/>
                </a:cxn>
                <a:cxn ang="0">
                  <a:pos x="629" y="211"/>
                </a:cxn>
                <a:cxn ang="0">
                  <a:pos x="657" y="200"/>
                </a:cxn>
                <a:cxn ang="0">
                  <a:pos x="676" y="191"/>
                </a:cxn>
                <a:cxn ang="0">
                  <a:pos x="593" y="0"/>
                </a:cxn>
                <a:cxn ang="0">
                  <a:pos x="1070" y="273"/>
                </a:cxn>
                <a:cxn ang="0">
                  <a:pos x="946" y="839"/>
                </a:cxn>
                <a:cxn ang="0">
                  <a:pos x="869" y="671"/>
                </a:cxn>
                <a:cxn ang="0">
                  <a:pos x="837" y="686"/>
                </a:cxn>
                <a:cxn ang="0">
                  <a:pos x="807" y="702"/>
                </a:cxn>
                <a:cxn ang="0">
                  <a:pos x="774" y="723"/>
                </a:cxn>
                <a:cxn ang="0">
                  <a:pos x="738" y="746"/>
                </a:cxn>
                <a:cxn ang="0">
                  <a:pos x="710" y="767"/>
                </a:cxn>
                <a:cxn ang="0">
                  <a:pos x="683" y="790"/>
                </a:cxn>
                <a:cxn ang="0">
                  <a:pos x="655" y="812"/>
                </a:cxn>
                <a:cxn ang="0">
                  <a:pos x="632" y="836"/>
                </a:cxn>
                <a:cxn ang="0">
                  <a:pos x="610" y="861"/>
                </a:cxn>
                <a:cxn ang="0">
                  <a:pos x="585" y="887"/>
                </a:cxn>
                <a:cxn ang="0">
                  <a:pos x="564" y="913"/>
                </a:cxn>
                <a:cxn ang="0">
                  <a:pos x="544" y="939"/>
                </a:cxn>
                <a:cxn ang="0">
                  <a:pos x="526" y="962"/>
                </a:cxn>
                <a:cxn ang="0">
                  <a:pos x="507" y="994"/>
                </a:cxn>
                <a:cxn ang="0">
                  <a:pos x="489" y="1023"/>
                </a:cxn>
                <a:cxn ang="0">
                  <a:pos x="479" y="1045"/>
                </a:cxn>
                <a:cxn ang="0">
                  <a:pos x="467" y="1067"/>
                </a:cxn>
                <a:cxn ang="0">
                  <a:pos x="0" y="845"/>
                </a:cxn>
              </a:cxnLst>
              <a:rect l="0" t="0" r="r" b="b"/>
              <a:pathLst>
                <a:path w="1070" h="1067">
                  <a:moveTo>
                    <a:pt x="0" y="845"/>
                  </a:moveTo>
                  <a:lnTo>
                    <a:pt x="11" y="823"/>
                  </a:lnTo>
                  <a:lnTo>
                    <a:pt x="21" y="806"/>
                  </a:lnTo>
                  <a:lnTo>
                    <a:pt x="30" y="786"/>
                  </a:lnTo>
                  <a:lnTo>
                    <a:pt x="40" y="768"/>
                  </a:lnTo>
                  <a:lnTo>
                    <a:pt x="51" y="749"/>
                  </a:lnTo>
                  <a:lnTo>
                    <a:pt x="63" y="730"/>
                  </a:lnTo>
                  <a:lnTo>
                    <a:pt x="74" y="712"/>
                  </a:lnTo>
                  <a:lnTo>
                    <a:pt x="85" y="693"/>
                  </a:lnTo>
                  <a:lnTo>
                    <a:pt x="101" y="671"/>
                  </a:lnTo>
                  <a:lnTo>
                    <a:pt x="117" y="649"/>
                  </a:lnTo>
                  <a:lnTo>
                    <a:pt x="129" y="631"/>
                  </a:lnTo>
                  <a:lnTo>
                    <a:pt x="145" y="613"/>
                  </a:lnTo>
                  <a:lnTo>
                    <a:pt x="160" y="592"/>
                  </a:lnTo>
                  <a:lnTo>
                    <a:pt x="176" y="570"/>
                  </a:lnTo>
                  <a:lnTo>
                    <a:pt x="193" y="551"/>
                  </a:lnTo>
                  <a:lnTo>
                    <a:pt x="211" y="530"/>
                  </a:lnTo>
                  <a:lnTo>
                    <a:pt x="227" y="514"/>
                  </a:lnTo>
                  <a:lnTo>
                    <a:pt x="248" y="490"/>
                  </a:lnTo>
                  <a:lnTo>
                    <a:pt x="266" y="471"/>
                  </a:lnTo>
                  <a:lnTo>
                    <a:pt x="284" y="454"/>
                  </a:lnTo>
                  <a:lnTo>
                    <a:pt x="304" y="435"/>
                  </a:lnTo>
                  <a:lnTo>
                    <a:pt x="319" y="421"/>
                  </a:lnTo>
                  <a:lnTo>
                    <a:pt x="339" y="405"/>
                  </a:lnTo>
                  <a:lnTo>
                    <a:pt x="358" y="388"/>
                  </a:lnTo>
                  <a:lnTo>
                    <a:pt x="381" y="370"/>
                  </a:lnTo>
                  <a:lnTo>
                    <a:pt x="401" y="355"/>
                  </a:lnTo>
                  <a:lnTo>
                    <a:pt x="423" y="337"/>
                  </a:lnTo>
                  <a:lnTo>
                    <a:pt x="449" y="320"/>
                  </a:lnTo>
                  <a:lnTo>
                    <a:pt x="472" y="302"/>
                  </a:lnTo>
                  <a:lnTo>
                    <a:pt x="498" y="284"/>
                  </a:lnTo>
                  <a:lnTo>
                    <a:pt x="525" y="267"/>
                  </a:lnTo>
                  <a:lnTo>
                    <a:pt x="552" y="252"/>
                  </a:lnTo>
                  <a:lnTo>
                    <a:pt x="581" y="236"/>
                  </a:lnTo>
                  <a:lnTo>
                    <a:pt x="606" y="225"/>
                  </a:lnTo>
                  <a:lnTo>
                    <a:pt x="629" y="211"/>
                  </a:lnTo>
                  <a:lnTo>
                    <a:pt x="657" y="200"/>
                  </a:lnTo>
                  <a:lnTo>
                    <a:pt x="676" y="191"/>
                  </a:lnTo>
                  <a:lnTo>
                    <a:pt x="593" y="0"/>
                  </a:lnTo>
                  <a:lnTo>
                    <a:pt x="1070" y="273"/>
                  </a:lnTo>
                  <a:lnTo>
                    <a:pt x="946" y="839"/>
                  </a:lnTo>
                  <a:lnTo>
                    <a:pt x="869" y="671"/>
                  </a:lnTo>
                  <a:lnTo>
                    <a:pt x="837" y="686"/>
                  </a:lnTo>
                  <a:lnTo>
                    <a:pt x="807" y="702"/>
                  </a:lnTo>
                  <a:lnTo>
                    <a:pt x="774" y="723"/>
                  </a:lnTo>
                  <a:lnTo>
                    <a:pt x="738" y="746"/>
                  </a:lnTo>
                  <a:lnTo>
                    <a:pt x="710" y="767"/>
                  </a:lnTo>
                  <a:lnTo>
                    <a:pt x="683" y="790"/>
                  </a:lnTo>
                  <a:lnTo>
                    <a:pt x="655" y="812"/>
                  </a:lnTo>
                  <a:lnTo>
                    <a:pt x="632" y="836"/>
                  </a:lnTo>
                  <a:lnTo>
                    <a:pt x="610" y="861"/>
                  </a:lnTo>
                  <a:lnTo>
                    <a:pt x="585" y="887"/>
                  </a:lnTo>
                  <a:lnTo>
                    <a:pt x="564" y="913"/>
                  </a:lnTo>
                  <a:lnTo>
                    <a:pt x="544" y="939"/>
                  </a:lnTo>
                  <a:lnTo>
                    <a:pt x="526" y="962"/>
                  </a:lnTo>
                  <a:lnTo>
                    <a:pt x="507" y="994"/>
                  </a:lnTo>
                  <a:lnTo>
                    <a:pt x="489" y="1023"/>
                  </a:lnTo>
                  <a:lnTo>
                    <a:pt x="479" y="1045"/>
                  </a:lnTo>
                  <a:lnTo>
                    <a:pt x="467" y="1067"/>
                  </a:lnTo>
                  <a:lnTo>
                    <a:pt x="0" y="84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0" name="Freeform 4"/>
            <p:cNvSpPr>
              <a:spLocks/>
            </p:cNvSpPr>
            <p:nvPr/>
          </p:nvSpPr>
          <p:spPr bwMode="auto">
            <a:xfrm>
              <a:off x="353" y="2653"/>
              <a:ext cx="471" cy="594"/>
            </a:xfrm>
            <a:custGeom>
              <a:avLst/>
              <a:gdLst/>
              <a:ahLst/>
              <a:cxnLst>
                <a:cxn ang="0">
                  <a:pos x="941" y="491"/>
                </a:cxn>
                <a:cxn ang="0">
                  <a:pos x="702" y="394"/>
                </a:cxn>
                <a:cxn ang="0">
                  <a:pos x="692" y="416"/>
                </a:cxn>
                <a:cxn ang="0">
                  <a:pos x="687" y="438"/>
                </a:cxn>
                <a:cxn ang="0">
                  <a:pos x="680" y="461"/>
                </a:cxn>
                <a:cxn ang="0">
                  <a:pos x="674" y="486"/>
                </a:cxn>
                <a:cxn ang="0">
                  <a:pos x="667" y="517"/>
                </a:cxn>
                <a:cxn ang="0">
                  <a:pos x="663" y="544"/>
                </a:cxn>
                <a:cxn ang="0">
                  <a:pos x="659" y="573"/>
                </a:cxn>
                <a:cxn ang="0">
                  <a:pos x="656" y="604"/>
                </a:cxn>
                <a:cxn ang="0">
                  <a:pos x="654" y="637"/>
                </a:cxn>
                <a:cxn ang="0">
                  <a:pos x="654" y="696"/>
                </a:cxn>
                <a:cxn ang="0">
                  <a:pos x="655" y="727"/>
                </a:cxn>
                <a:cxn ang="0">
                  <a:pos x="656" y="756"/>
                </a:cxn>
                <a:cxn ang="0">
                  <a:pos x="661" y="785"/>
                </a:cxn>
                <a:cxn ang="0">
                  <a:pos x="666" y="813"/>
                </a:cxn>
                <a:cxn ang="0">
                  <a:pos x="672" y="841"/>
                </a:cxn>
                <a:cxn ang="0">
                  <a:pos x="678" y="874"/>
                </a:cxn>
                <a:cxn ang="0">
                  <a:pos x="688" y="904"/>
                </a:cxn>
                <a:cxn ang="0">
                  <a:pos x="238" y="1188"/>
                </a:cxn>
                <a:cxn ang="0">
                  <a:pos x="228" y="1159"/>
                </a:cxn>
                <a:cxn ang="0">
                  <a:pos x="219" y="1134"/>
                </a:cxn>
                <a:cxn ang="0">
                  <a:pos x="210" y="1111"/>
                </a:cxn>
                <a:cxn ang="0">
                  <a:pos x="202" y="1085"/>
                </a:cxn>
                <a:cxn ang="0">
                  <a:pos x="195" y="1063"/>
                </a:cxn>
                <a:cxn ang="0">
                  <a:pos x="187" y="1038"/>
                </a:cxn>
                <a:cxn ang="0">
                  <a:pos x="181" y="1015"/>
                </a:cxn>
                <a:cxn ang="0">
                  <a:pos x="176" y="992"/>
                </a:cxn>
                <a:cxn ang="0">
                  <a:pos x="170" y="969"/>
                </a:cxn>
                <a:cxn ang="0">
                  <a:pos x="164" y="942"/>
                </a:cxn>
                <a:cxn ang="0">
                  <a:pos x="159" y="913"/>
                </a:cxn>
                <a:cxn ang="0">
                  <a:pos x="154" y="886"/>
                </a:cxn>
                <a:cxn ang="0">
                  <a:pos x="148" y="860"/>
                </a:cxn>
                <a:cxn ang="0">
                  <a:pos x="146" y="830"/>
                </a:cxn>
                <a:cxn ang="0">
                  <a:pos x="143" y="801"/>
                </a:cxn>
                <a:cxn ang="0">
                  <a:pos x="140" y="768"/>
                </a:cxn>
                <a:cxn ang="0">
                  <a:pos x="137" y="736"/>
                </a:cxn>
                <a:cxn ang="0">
                  <a:pos x="137" y="705"/>
                </a:cxn>
                <a:cxn ang="0">
                  <a:pos x="137" y="672"/>
                </a:cxn>
                <a:cxn ang="0">
                  <a:pos x="137" y="630"/>
                </a:cxn>
                <a:cxn ang="0">
                  <a:pos x="139" y="593"/>
                </a:cxn>
                <a:cxn ang="0">
                  <a:pos x="140" y="568"/>
                </a:cxn>
                <a:cxn ang="0">
                  <a:pos x="143" y="538"/>
                </a:cxn>
                <a:cxn ang="0">
                  <a:pos x="146" y="509"/>
                </a:cxn>
                <a:cxn ang="0">
                  <a:pos x="150" y="475"/>
                </a:cxn>
                <a:cxn ang="0">
                  <a:pos x="155" y="445"/>
                </a:cxn>
                <a:cxn ang="0">
                  <a:pos x="161" y="417"/>
                </a:cxn>
                <a:cxn ang="0">
                  <a:pos x="168" y="383"/>
                </a:cxn>
                <a:cxn ang="0">
                  <a:pos x="175" y="355"/>
                </a:cxn>
                <a:cxn ang="0">
                  <a:pos x="181" y="322"/>
                </a:cxn>
                <a:cxn ang="0">
                  <a:pos x="190" y="294"/>
                </a:cxn>
                <a:cxn ang="0">
                  <a:pos x="199" y="264"/>
                </a:cxn>
                <a:cxn ang="0">
                  <a:pos x="209" y="234"/>
                </a:cxn>
                <a:cxn ang="0">
                  <a:pos x="223" y="197"/>
                </a:cxn>
                <a:cxn ang="0">
                  <a:pos x="0" y="103"/>
                </a:cxn>
                <a:cxn ang="0">
                  <a:pos x="586" y="0"/>
                </a:cxn>
                <a:cxn ang="0">
                  <a:pos x="941" y="491"/>
                </a:cxn>
              </a:cxnLst>
              <a:rect l="0" t="0" r="r" b="b"/>
              <a:pathLst>
                <a:path w="941" h="1188">
                  <a:moveTo>
                    <a:pt x="941" y="491"/>
                  </a:moveTo>
                  <a:lnTo>
                    <a:pt x="702" y="394"/>
                  </a:lnTo>
                  <a:lnTo>
                    <a:pt x="692" y="416"/>
                  </a:lnTo>
                  <a:lnTo>
                    <a:pt x="687" y="438"/>
                  </a:lnTo>
                  <a:lnTo>
                    <a:pt x="680" y="461"/>
                  </a:lnTo>
                  <a:lnTo>
                    <a:pt x="674" y="486"/>
                  </a:lnTo>
                  <a:lnTo>
                    <a:pt x="667" y="517"/>
                  </a:lnTo>
                  <a:lnTo>
                    <a:pt x="663" y="544"/>
                  </a:lnTo>
                  <a:lnTo>
                    <a:pt x="659" y="573"/>
                  </a:lnTo>
                  <a:lnTo>
                    <a:pt x="656" y="604"/>
                  </a:lnTo>
                  <a:lnTo>
                    <a:pt x="654" y="637"/>
                  </a:lnTo>
                  <a:lnTo>
                    <a:pt x="654" y="696"/>
                  </a:lnTo>
                  <a:lnTo>
                    <a:pt x="655" y="727"/>
                  </a:lnTo>
                  <a:lnTo>
                    <a:pt x="656" y="756"/>
                  </a:lnTo>
                  <a:lnTo>
                    <a:pt x="661" y="785"/>
                  </a:lnTo>
                  <a:lnTo>
                    <a:pt x="666" y="813"/>
                  </a:lnTo>
                  <a:lnTo>
                    <a:pt x="672" y="841"/>
                  </a:lnTo>
                  <a:lnTo>
                    <a:pt x="678" y="874"/>
                  </a:lnTo>
                  <a:lnTo>
                    <a:pt x="688" y="904"/>
                  </a:lnTo>
                  <a:lnTo>
                    <a:pt x="238" y="1188"/>
                  </a:lnTo>
                  <a:lnTo>
                    <a:pt x="228" y="1159"/>
                  </a:lnTo>
                  <a:lnTo>
                    <a:pt x="219" y="1134"/>
                  </a:lnTo>
                  <a:lnTo>
                    <a:pt x="210" y="1111"/>
                  </a:lnTo>
                  <a:lnTo>
                    <a:pt x="202" y="1085"/>
                  </a:lnTo>
                  <a:lnTo>
                    <a:pt x="195" y="1063"/>
                  </a:lnTo>
                  <a:lnTo>
                    <a:pt x="187" y="1038"/>
                  </a:lnTo>
                  <a:lnTo>
                    <a:pt x="181" y="1015"/>
                  </a:lnTo>
                  <a:lnTo>
                    <a:pt x="176" y="992"/>
                  </a:lnTo>
                  <a:lnTo>
                    <a:pt x="170" y="969"/>
                  </a:lnTo>
                  <a:lnTo>
                    <a:pt x="164" y="942"/>
                  </a:lnTo>
                  <a:lnTo>
                    <a:pt x="159" y="913"/>
                  </a:lnTo>
                  <a:lnTo>
                    <a:pt x="154" y="886"/>
                  </a:lnTo>
                  <a:lnTo>
                    <a:pt x="148" y="860"/>
                  </a:lnTo>
                  <a:lnTo>
                    <a:pt x="146" y="830"/>
                  </a:lnTo>
                  <a:lnTo>
                    <a:pt x="143" y="801"/>
                  </a:lnTo>
                  <a:lnTo>
                    <a:pt x="140" y="768"/>
                  </a:lnTo>
                  <a:lnTo>
                    <a:pt x="137" y="736"/>
                  </a:lnTo>
                  <a:lnTo>
                    <a:pt x="137" y="705"/>
                  </a:lnTo>
                  <a:lnTo>
                    <a:pt x="137" y="672"/>
                  </a:lnTo>
                  <a:lnTo>
                    <a:pt x="137" y="630"/>
                  </a:lnTo>
                  <a:lnTo>
                    <a:pt x="139" y="593"/>
                  </a:lnTo>
                  <a:lnTo>
                    <a:pt x="140" y="568"/>
                  </a:lnTo>
                  <a:lnTo>
                    <a:pt x="143" y="538"/>
                  </a:lnTo>
                  <a:lnTo>
                    <a:pt x="146" y="509"/>
                  </a:lnTo>
                  <a:lnTo>
                    <a:pt x="150" y="475"/>
                  </a:lnTo>
                  <a:lnTo>
                    <a:pt x="155" y="445"/>
                  </a:lnTo>
                  <a:lnTo>
                    <a:pt x="161" y="417"/>
                  </a:lnTo>
                  <a:lnTo>
                    <a:pt x="168" y="383"/>
                  </a:lnTo>
                  <a:lnTo>
                    <a:pt x="175" y="355"/>
                  </a:lnTo>
                  <a:lnTo>
                    <a:pt x="181" y="322"/>
                  </a:lnTo>
                  <a:lnTo>
                    <a:pt x="190" y="294"/>
                  </a:lnTo>
                  <a:lnTo>
                    <a:pt x="199" y="264"/>
                  </a:lnTo>
                  <a:lnTo>
                    <a:pt x="209" y="234"/>
                  </a:lnTo>
                  <a:lnTo>
                    <a:pt x="223" y="197"/>
                  </a:lnTo>
                  <a:lnTo>
                    <a:pt x="0" y="103"/>
                  </a:lnTo>
                  <a:lnTo>
                    <a:pt x="586" y="0"/>
                  </a:lnTo>
                  <a:lnTo>
                    <a:pt x="941" y="49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1" name="Freeform 5"/>
            <p:cNvSpPr>
              <a:spLocks/>
            </p:cNvSpPr>
            <p:nvPr/>
          </p:nvSpPr>
          <p:spPr bwMode="auto">
            <a:xfrm>
              <a:off x="374" y="3083"/>
              <a:ext cx="535" cy="509"/>
            </a:xfrm>
            <a:custGeom>
              <a:avLst/>
              <a:gdLst/>
              <a:ahLst/>
              <a:cxnLst>
                <a:cxn ang="0">
                  <a:pos x="850" y="1017"/>
                </a:cxn>
                <a:cxn ang="0">
                  <a:pos x="828" y="1006"/>
                </a:cxn>
                <a:cxn ang="0">
                  <a:pos x="810" y="997"/>
                </a:cxn>
                <a:cxn ang="0">
                  <a:pos x="791" y="987"/>
                </a:cxn>
                <a:cxn ang="0">
                  <a:pos x="773" y="977"/>
                </a:cxn>
                <a:cxn ang="0">
                  <a:pos x="753" y="966"/>
                </a:cxn>
                <a:cxn ang="0">
                  <a:pos x="734" y="955"/>
                </a:cxn>
                <a:cxn ang="0">
                  <a:pos x="716" y="943"/>
                </a:cxn>
                <a:cxn ang="0">
                  <a:pos x="697" y="932"/>
                </a:cxn>
                <a:cxn ang="0">
                  <a:pos x="676" y="917"/>
                </a:cxn>
                <a:cxn ang="0">
                  <a:pos x="653" y="902"/>
                </a:cxn>
                <a:cxn ang="0">
                  <a:pos x="635" y="888"/>
                </a:cxn>
                <a:cxn ang="0">
                  <a:pos x="617" y="873"/>
                </a:cxn>
                <a:cxn ang="0">
                  <a:pos x="596" y="858"/>
                </a:cxn>
                <a:cxn ang="0">
                  <a:pos x="574" y="841"/>
                </a:cxn>
                <a:cxn ang="0">
                  <a:pos x="555" y="825"/>
                </a:cxn>
                <a:cxn ang="0">
                  <a:pos x="535" y="807"/>
                </a:cxn>
                <a:cxn ang="0">
                  <a:pos x="518" y="792"/>
                </a:cxn>
                <a:cxn ang="0">
                  <a:pos x="495" y="770"/>
                </a:cxn>
                <a:cxn ang="0">
                  <a:pos x="475" y="752"/>
                </a:cxn>
                <a:cxn ang="0">
                  <a:pos x="459" y="734"/>
                </a:cxn>
                <a:cxn ang="0">
                  <a:pos x="440" y="713"/>
                </a:cxn>
                <a:cxn ang="0">
                  <a:pos x="426" y="698"/>
                </a:cxn>
                <a:cxn ang="0">
                  <a:pos x="409" y="679"/>
                </a:cxn>
                <a:cxn ang="0">
                  <a:pos x="393" y="659"/>
                </a:cxn>
                <a:cxn ang="0">
                  <a:pos x="375" y="636"/>
                </a:cxn>
                <a:cxn ang="0">
                  <a:pos x="358" y="617"/>
                </a:cxn>
                <a:cxn ang="0">
                  <a:pos x="342" y="595"/>
                </a:cxn>
                <a:cxn ang="0">
                  <a:pos x="323" y="569"/>
                </a:cxn>
                <a:cxn ang="0">
                  <a:pos x="306" y="545"/>
                </a:cxn>
                <a:cxn ang="0">
                  <a:pos x="288" y="519"/>
                </a:cxn>
                <a:cxn ang="0">
                  <a:pos x="272" y="493"/>
                </a:cxn>
                <a:cxn ang="0">
                  <a:pos x="256" y="465"/>
                </a:cxn>
                <a:cxn ang="0">
                  <a:pos x="240" y="436"/>
                </a:cxn>
                <a:cxn ang="0">
                  <a:pos x="229" y="412"/>
                </a:cxn>
                <a:cxn ang="0">
                  <a:pos x="215" y="388"/>
                </a:cxn>
                <a:cxn ang="0">
                  <a:pos x="204" y="362"/>
                </a:cxn>
                <a:cxn ang="0">
                  <a:pos x="0" y="458"/>
                </a:cxn>
                <a:cxn ang="0">
                  <a:pos x="336" y="0"/>
                </a:cxn>
                <a:cxn ang="0">
                  <a:pos x="905" y="49"/>
                </a:cxn>
                <a:cxn ang="0">
                  <a:pos x="676" y="151"/>
                </a:cxn>
                <a:cxn ang="0">
                  <a:pos x="690" y="180"/>
                </a:cxn>
                <a:cxn ang="0">
                  <a:pos x="707" y="211"/>
                </a:cxn>
                <a:cxn ang="0">
                  <a:pos x="727" y="244"/>
                </a:cxn>
                <a:cxn ang="0">
                  <a:pos x="751" y="279"/>
                </a:cxn>
                <a:cxn ang="0">
                  <a:pos x="771" y="307"/>
                </a:cxn>
                <a:cxn ang="0">
                  <a:pos x="795" y="334"/>
                </a:cxn>
                <a:cxn ang="0">
                  <a:pos x="817" y="362"/>
                </a:cxn>
                <a:cxn ang="0">
                  <a:pos x="840" y="385"/>
                </a:cxn>
                <a:cxn ang="0">
                  <a:pos x="865" y="407"/>
                </a:cxn>
                <a:cxn ang="0">
                  <a:pos x="891" y="432"/>
                </a:cxn>
                <a:cxn ang="0">
                  <a:pos x="917" y="453"/>
                </a:cxn>
                <a:cxn ang="0">
                  <a:pos x="942" y="474"/>
                </a:cxn>
                <a:cxn ang="0">
                  <a:pos x="967" y="491"/>
                </a:cxn>
                <a:cxn ang="0">
                  <a:pos x="997" y="511"/>
                </a:cxn>
                <a:cxn ang="0">
                  <a:pos x="1027" y="529"/>
                </a:cxn>
                <a:cxn ang="0">
                  <a:pos x="1049" y="538"/>
                </a:cxn>
                <a:cxn ang="0">
                  <a:pos x="1070" y="549"/>
                </a:cxn>
                <a:cxn ang="0">
                  <a:pos x="850" y="1017"/>
                </a:cxn>
              </a:cxnLst>
              <a:rect l="0" t="0" r="r" b="b"/>
              <a:pathLst>
                <a:path w="1070" h="1017">
                  <a:moveTo>
                    <a:pt x="850" y="1017"/>
                  </a:moveTo>
                  <a:lnTo>
                    <a:pt x="828" y="1006"/>
                  </a:lnTo>
                  <a:lnTo>
                    <a:pt x="810" y="997"/>
                  </a:lnTo>
                  <a:lnTo>
                    <a:pt x="791" y="987"/>
                  </a:lnTo>
                  <a:lnTo>
                    <a:pt x="773" y="977"/>
                  </a:lnTo>
                  <a:lnTo>
                    <a:pt x="753" y="966"/>
                  </a:lnTo>
                  <a:lnTo>
                    <a:pt x="734" y="955"/>
                  </a:lnTo>
                  <a:lnTo>
                    <a:pt x="716" y="943"/>
                  </a:lnTo>
                  <a:lnTo>
                    <a:pt x="697" y="932"/>
                  </a:lnTo>
                  <a:lnTo>
                    <a:pt x="676" y="917"/>
                  </a:lnTo>
                  <a:lnTo>
                    <a:pt x="653" y="902"/>
                  </a:lnTo>
                  <a:lnTo>
                    <a:pt x="635" y="888"/>
                  </a:lnTo>
                  <a:lnTo>
                    <a:pt x="617" y="873"/>
                  </a:lnTo>
                  <a:lnTo>
                    <a:pt x="596" y="858"/>
                  </a:lnTo>
                  <a:lnTo>
                    <a:pt x="574" y="841"/>
                  </a:lnTo>
                  <a:lnTo>
                    <a:pt x="555" y="825"/>
                  </a:lnTo>
                  <a:lnTo>
                    <a:pt x="535" y="807"/>
                  </a:lnTo>
                  <a:lnTo>
                    <a:pt x="518" y="792"/>
                  </a:lnTo>
                  <a:lnTo>
                    <a:pt x="495" y="770"/>
                  </a:lnTo>
                  <a:lnTo>
                    <a:pt x="475" y="752"/>
                  </a:lnTo>
                  <a:lnTo>
                    <a:pt x="459" y="734"/>
                  </a:lnTo>
                  <a:lnTo>
                    <a:pt x="440" y="713"/>
                  </a:lnTo>
                  <a:lnTo>
                    <a:pt x="426" y="698"/>
                  </a:lnTo>
                  <a:lnTo>
                    <a:pt x="409" y="679"/>
                  </a:lnTo>
                  <a:lnTo>
                    <a:pt x="393" y="659"/>
                  </a:lnTo>
                  <a:lnTo>
                    <a:pt x="375" y="636"/>
                  </a:lnTo>
                  <a:lnTo>
                    <a:pt x="358" y="617"/>
                  </a:lnTo>
                  <a:lnTo>
                    <a:pt x="342" y="595"/>
                  </a:lnTo>
                  <a:lnTo>
                    <a:pt x="323" y="569"/>
                  </a:lnTo>
                  <a:lnTo>
                    <a:pt x="306" y="545"/>
                  </a:lnTo>
                  <a:lnTo>
                    <a:pt x="288" y="519"/>
                  </a:lnTo>
                  <a:lnTo>
                    <a:pt x="272" y="493"/>
                  </a:lnTo>
                  <a:lnTo>
                    <a:pt x="256" y="465"/>
                  </a:lnTo>
                  <a:lnTo>
                    <a:pt x="240" y="436"/>
                  </a:lnTo>
                  <a:lnTo>
                    <a:pt x="229" y="412"/>
                  </a:lnTo>
                  <a:lnTo>
                    <a:pt x="215" y="388"/>
                  </a:lnTo>
                  <a:lnTo>
                    <a:pt x="204" y="362"/>
                  </a:lnTo>
                  <a:lnTo>
                    <a:pt x="0" y="458"/>
                  </a:lnTo>
                  <a:lnTo>
                    <a:pt x="336" y="0"/>
                  </a:lnTo>
                  <a:lnTo>
                    <a:pt x="905" y="49"/>
                  </a:lnTo>
                  <a:lnTo>
                    <a:pt x="676" y="151"/>
                  </a:lnTo>
                  <a:lnTo>
                    <a:pt x="690" y="180"/>
                  </a:lnTo>
                  <a:lnTo>
                    <a:pt x="707" y="211"/>
                  </a:lnTo>
                  <a:lnTo>
                    <a:pt x="727" y="244"/>
                  </a:lnTo>
                  <a:lnTo>
                    <a:pt x="751" y="279"/>
                  </a:lnTo>
                  <a:lnTo>
                    <a:pt x="771" y="307"/>
                  </a:lnTo>
                  <a:lnTo>
                    <a:pt x="795" y="334"/>
                  </a:lnTo>
                  <a:lnTo>
                    <a:pt x="817" y="362"/>
                  </a:lnTo>
                  <a:lnTo>
                    <a:pt x="840" y="385"/>
                  </a:lnTo>
                  <a:lnTo>
                    <a:pt x="865" y="407"/>
                  </a:lnTo>
                  <a:lnTo>
                    <a:pt x="891" y="432"/>
                  </a:lnTo>
                  <a:lnTo>
                    <a:pt x="917" y="453"/>
                  </a:lnTo>
                  <a:lnTo>
                    <a:pt x="942" y="474"/>
                  </a:lnTo>
                  <a:lnTo>
                    <a:pt x="967" y="491"/>
                  </a:lnTo>
                  <a:lnTo>
                    <a:pt x="997" y="511"/>
                  </a:lnTo>
                  <a:lnTo>
                    <a:pt x="1027" y="529"/>
                  </a:lnTo>
                  <a:lnTo>
                    <a:pt x="1049" y="538"/>
                  </a:lnTo>
                  <a:lnTo>
                    <a:pt x="1070" y="549"/>
                  </a:lnTo>
                  <a:lnTo>
                    <a:pt x="850" y="101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2" name="Freeform 6"/>
            <p:cNvSpPr>
              <a:spLocks/>
            </p:cNvSpPr>
            <p:nvPr/>
          </p:nvSpPr>
          <p:spPr bwMode="auto">
            <a:xfrm>
              <a:off x="777" y="3261"/>
              <a:ext cx="581" cy="464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369" y="240"/>
                </a:cxn>
                <a:cxn ang="0">
                  <a:pos x="391" y="249"/>
                </a:cxn>
                <a:cxn ang="0">
                  <a:pos x="411" y="255"/>
                </a:cxn>
                <a:cxn ang="0">
                  <a:pos x="435" y="262"/>
                </a:cxn>
                <a:cxn ang="0">
                  <a:pos x="461" y="269"/>
                </a:cxn>
                <a:cxn ang="0">
                  <a:pos x="491" y="274"/>
                </a:cxn>
                <a:cxn ang="0">
                  <a:pos x="519" y="278"/>
                </a:cxn>
                <a:cxn ang="0">
                  <a:pos x="546" y="282"/>
                </a:cxn>
                <a:cxn ang="0">
                  <a:pos x="578" y="287"/>
                </a:cxn>
                <a:cxn ang="0">
                  <a:pos x="611" y="289"/>
                </a:cxn>
                <a:cxn ang="0">
                  <a:pos x="670" y="289"/>
                </a:cxn>
                <a:cxn ang="0">
                  <a:pos x="702" y="288"/>
                </a:cxn>
                <a:cxn ang="0">
                  <a:pos x="729" y="285"/>
                </a:cxn>
                <a:cxn ang="0">
                  <a:pos x="758" y="281"/>
                </a:cxn>
                <a:cxn ang="0">
                  <a:pos x="788" y="275"/>
                </a:cxn>
                <a:cxn ang="0">
                  <a:pos x="815" y="271"/>
                </a:cxn>
                <a:cxn ang="0">
                  <a:pos x="848" y="263"/>
                </a:cxn>
                <a:cxn ang="0">
                  <a:pos x="878" y="253"/>
                </a:cxn>
                <a:cxn ang="0">
                  <a:pos x="1162" y="702"/>
                </a:cxn>
                <a:cxn ang="0">
                  <a:pos x="1134" y="713"/>
                </a:cxn>
                <a:cxn ang="0">
                  <a:pos x="1108" y="723"/>
                </a:cxn>
                <a:cxn ang="0">
                  <a:pos x="1084" y="731"/>
                </a:cxn>
                <a:cxn ang="0">
                  <a:pos x="1060" y="739"/>
                </a:cxn>
                <a:cxn ang="0">
                  <a:pos x="1036" y="746"/>
                </a:cxn>
                <a:cxn ang="0">
                  <a:pos x="1011" y="755"/>
                </a:cxn>
                <a:cxn ang="0">
                  <a:pos x="989" y="760"/>
                </a:cxn>
                <a:cxn ang="0">
                  <a:pos x="966" y="766"/>
                </a:cxn>
                <a:cxn ang="0">
                  <a:pos x="943" y="771"/>
                </a:cxn>
                <a:cxn ang="0">
                  <a:pos x="917" y="778"/>
                </a:cxn>
                <a:cxn ang="0">
                  <a:pos x="886" y="782"/>
                </a:cxn>
                <a:cxn ang="0">
                  <a:pos x="861" y="788"/>
                </a:cxn>
                <a:cxn ang="0">
                  <a:pos x="834" y="793"/>
                </a:cxn>
                <a:cxn ang="0">
                  <a:pos x="805" y="797"/>
                </a:cxn>
                <a:cxn ang="0">
                  <a:pos x="775" y="800"/>
                </a:cxn>
                <a:cxn ang="0">
                  <a:pos x="742" y="801"/>
                </a:cxn>
                <a:cxn ang="0">
                  <a:pos x="710" y="804"/>
                </a:cxn>
                <a:cxn ang="0">
                  <a:pos x="680" y="804"/>
                </a:cxn>
                <a:cxn ang="0">
                  <a:pos x="647" y="804"/>
                </a:cxn>
                <a:cxn ang="0">
                  <a:pos x="605" y="804"/>
                </a:cxn>
                <a:cxn ang="0">
                  <a:pos x="568" y="803"/>
                </a:cxn>
                <a:cxn ang="0">
                  <a:pos x="542" y="801"/>
                </a:cxn>
                <a:cxn ang="0">
                  <a:pos x="513" y="800"/>
                </a:cxn>
                <a:cxn ang="0">
                  <a:pos x="483" y="797"/>
                </a:cxn>
                <a:cxn ang="0">
                  <a:pos x="448" y="792"/>
                </a:cxn>
                <a:cxn ang="0">
                  <a:pos x="420" y="786"/>
                </a:cxn>
                <a:cxn ang="0">
                  <a:pos x="391" y="782"/>
                </a:cxn>
                <a:cxn ang="0">
                  <a:pos x="356" y="774"/>
                </a:cxn>
                <a:cxn ang="0">
                  <a:pos x="330" y="767"/>
                </a:cxn>
                <a:cxn ang="0">
                  <a:pos x="297" y="760"/>
                </a:cxn>
                <a:cxn ang="0">
                  <a:pos x="268" y="752"/>
                </a:cxn>
                <a:cxn ang="0">
                  <a:pos x="239" y="744"/>
                </a:cxn>
                <a:cxn ang="0">
                  <a:pos x="209" y="733"/>
                </a:cxn>
                <a:cxn ang="0">
                  <a:pos x="172" y="719"/>
                </a:cxn>
                <a:cxn ang="0">
                  <a:pos x="84" y="929"/>
                </a:cxn>
                <a:cxn ang="0">
                  <a:pos x="0" y="333"/>
                </a:cxn>
                <a:cxn ang="0">
                  <a:pos x="465" y="0"/>
                </a:cxn>
              </a:cxnLst>
              <a:rect l="0" t="0" r="r" b="b"/>
              <a:pathLst>
                <a:path w="1162" h="929">
                  <a:moveTo>
                    <a:pt x="465" y="0"/>
                  </a:moveTo>
                  <a:lnTo>
                    <a:pt x="369" y="240"/>
                  </a:lnTo>
                  <a:lnTo>
                    <a:pt x="391" y="249"/>
                  </a:lnTo>
                  <a:lnTo>
                    <a:pt x="411" y="255"/>
                  </a:lnTo>
                  <a:lnTo>
                    <a:pt x="435" y="262"/>
                  </a:lnTo>
                  <a:lnTo>
                    <a:pt x="461" y="269"/>
                  </a:lnTo>
                  <a:lnTo>
                    <a:pt x="491" y="274"/>
                  </a:lnTo>
                  <a:lnTo>
                    <a:pt x="519" y="278"/>
                  </a:lnTo>
                  <a:lnTo>
                    <a:pt x="546" y="282"/>
                  </a:lnTo>
                  <a:lnTo>
                    <a:pt x="578" y="287"/>
                  </a:lnTo>
                  <a:lnTo>
                    <a:pt x="611" y="289"/>
                  </a:lnTo>
                  <a:lnTo>
                    <a:pt x="670" y="289"/>
                  </a:lnTo>
                  <a:lnTo>
                    <a:pt x="702" y="288"/>
                  </a:lnTo>
                  <a:lnTo>
                    <a:pt x="729" y="285"/>
                  </a:lnTo>
                  <a:lnTo>
                    <a:pt x="758" y="281"/>
                  </a:lnTo>
                  <a:lnTo>
                    <a:pt x="788" y="275"/>
                  </a:lnTo>
                  <a:lnTo>
                    <a:pt x="815" y="271"/>
                  </a:lnTo>
                  <a:lnTo>
                    <a:pt x="848" y="263"/>
                  </a:lnTo>
                  <a:lnTo>
                    <a:pt x="878" y="253"/>
                  </a:lnTo>
                  <a:lnTo>
                    <a:pt x="1162" y="702"/>
                  </a:lnTo>
                  <a:lnTo>
                    <a:pt x="1134" y="713"/>
                  </a:lnTo>
                  <a:lnTo>
                    <a:pt x="1108" y="723"/>
                  </a:lnTo>
                  <a:lnTo>
                    <a:pt x="1084" y="731"/>
                  </a:lnTo>
                  <a:lnTo>
                    <a:pt x="1060" y="739"/>
                  </a:lnTo>
                  <a:lnTo>
                    <a:pt x="1036" y="746"/>
                  </a:lnTo>
                  <a:lnTo>
                    <a:pt x="1011" y="755"/>
                  </a:lnTo>
                  <a:lnTo>
                    <a:pt x="989" y="760"/>
                  </a:lnTo>
                  <a:lnTo>
                    <a:pt x="966" y="766"/>
                  </a:lnTo>
                  <a:lnTo>
                    <a:pt x="943" y="771"/>
                  </a:lnTo>
                  <a:lnTo>
                    <a:pt x="917" y="778"/>
                  </a:lnTo>
                  <a:lnTo>
                    <a:pt x="886" y="782"/>
                  </a:lnTo>
                  <a:lnTo>
                    <a:pt x="861" y="788"/>
                  </a:lnTo>
                  <a:lnTo>
                    <a:pt x="834" y="793"/>
                  </a:lnTo>
                  <a:lnTo>
                    <a:pt x="805" y="797"/>
                  </a:lnTo>
                  <a:lnTo>
                    <a:pt x="775" y="800"/>
                  </a:lnTo>
                  <a:lnTo>
                    <a:pt x="742" y="801"/>
                  </a:lnTo>
                  <a:lnTo>
                    <a:pt x="710" y="804"/>
                  </a:lnTo>
                  <a:lnTo>
                    <a:pt x="680" y="804"/>
                  </a:lnTo>
                  <a:lnTo>
                    <a:pt x="647" y="804"/>
                  </a:lnTo>
                  <a:lnTo>
                    <a:pt x="605" y="804"/>
                  </a:lnTo>
                  <a:lnTo>
                    <a:pt x="568" y="803"/>
                  </a:lnTo>
                  <a:lnTo>
                    <a:pt x="542" y="801"/>
                  </a:lnTo>
                  <a:lnTo>
                    <a:pt x="513" y="800"/>
                  </a:lnTo>
                  <a:lnTo>
                    <a:pt x="483" y="797"/>
                  </a:lnTo>
                  <a:lnTo>
                    <a:pt x="448" y="792"/>
                  </a:lnTo>
                  <a:lnTo>
                    <a:pt x="420" y="786"/>
                  </a:lnTo>
                  <a:lnTo>
                    <a:pt x="391" y="782"/>
                  </a:lnTo>
                  <a:lnTo>
                    <a:pt x="356" y="774"/>
                  </a:lnTo>
                  <a:lnTo>
                    <a:pt x="330" y="767"/>
                  </a:lnTo>
                  <a:lnTo>
                    <a:pt x="297" y="760"/>
                  </a:lnTo>
                  <a:lnTo>
                    <a:pt x="268" y="752"/>
                  </a:lnTo>
                  <a:lnTo>
                    <a:pt x="239" y="744"/>
                  </a:lnTo>
                  <a:lnTo>
                    <a:pt x="209" y="733"/>
                  </a:lnTo>
                  <a:lnTo>
                    <a:pt x="172" y="719"/>
                  </a:lnTo>
                  <a:lnTo>
                    <a:pt x="84" y="929"/>
                  </a:lnTo>
                  <a:lnTo>
                    <a:pt x="0" y="333"/>
                  </a:lnTo>
                  <a:lnTo>
                    <a:pt x="46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3" name="Freeform 7"/>
            <p:cNvSpPr>
              <a:spLocks/>
            </p:cNvSpPr>
            <p:nvPr/>
          </p:nvSpPr>
          <p:spPr bwMode="auto">
            <a:xfrm>
              <a:off x="1196" y="3170"/>
              <a:ext cx="505" cy="504"/>
            </a:xfrm>
            <a:custGeom>
              <a:avLst/>
              <a:gdLst/>
              <a:ahLst/>
              <a:cxnLst>
                <a:cxn ang="0">
                  <a:pos x="1009" y="222"/>
                </a:cxn>
                <a:cxn ang="0">
                  <a:pos x="997" y="244"/>
                </a:cxn>
                <a:cxn ang="0">
                  <a:pos x="988" y="262"/>
                </a:cxn>
                <a:cxn ang="0">
                  <a:pos x="977" y="281"/>
                </a:cxn>
                <a:cxn ang="0">
                  <a:pos x="969" y="299"/>
                </a:cxn>
                <a:cxn ang="0">
                  <a:pos x="958" y="318"/>
                </a:cxn>
                <a:cxn ang="0">
                  <a:pos x="946" y="338"/>
                </a:cxn>
                <a:cxn ang="0">
                  <a:pos x="935" y="356"/>
                </a:cxn>
                <a:cxn ang="0">
                  <a:pos x="922" y="375"/>
                </a:cxn>
                <a:cxn ang="0">
                  <a:pos x="907" y="396"/>
                </a:cxn>
                <a:cxn ang="0">
                  <a:pos x="892" y="418"/>
                </a:cxn>
                <a:cxn ang="0">
                  <a:pos x="880" y="435"/>
                </a:cxn>
                <a:cxn ang="0">
                  <a:pos x="865" y="453"/>
                </a:cxn>
                <a:cxn ang="0">
                  <a:pos x="848" y="475"/>
                </a:cxn>
                <a:cxn ang="0">
                  <a:pos x="831" y="497"/>
                </a:cxn>
                <a:cxn ang="0">
                  <a:pos x="815" y="517"/>
                </a:cxn>
                <a:cxn ang="0">
                  <a:pos x="797" y="537"/>
                </a:cxn>
                <a:cxn ang="0">
                  <a:pos x="782" y="554"/>
                </a:cxn>
                <a:cxn ang="0">
                  <a:pos x="760" y="577"/>
                </a:cxn>
                <a:cxn ang="0">
                  <a:pos x="742" y="597"/>
                </a:cxn>
                <a:cxn ang="0">
                  <a:pos x="724" y="613"/>
                </a:cxn>
                <a:cxn ang="0">
                  <a:pos x="703" y="632"/>
                </a:cxn>
                <a:cxn ang="0">
                  <a:pos x="688" y="646"/>
                </a:cxn>
                <a:cxn ang="0">
                  <a:pos x="669" y="663"/>
                </a:cxn>
                <a:cxn ang="0">
                  <a:pos x="650" y="679"/>
                </a:cxn>
                <a:cxn ang="0">
                  <a:pos x="628" y="697"/>
                </a:cxn>
                <a:cxn ang="0">
                  <a:pos x="608" y="712"/>
                </a:cxn>
                <a:cxn ang="0">
                  <a:pos x="586" y="729"/>
                </a:cxn>
                <a:cxn ang="0">
                  <a:pos x="559" y="748"/>
                </a:cxn>
                <a:cxn ang="0">
                  <a:pos x="536" y="765"/>
                </a:cxn>
                <a:cxn ang="0">
                  <a:pos x="511" y="782"/>
                </a:cxn>
                <a:cxn ang="0">
                  <a:pos x="485" y="800"/>
                </a:cxn>
                <a:cxn ang="0">
                  <a:pos x="457" y="815"/>
                </a:cxn>
                <a:cxn ang="0">
                  <a:pos x="596" y="1010"/>
                </a:cxn>
                <a:cxn ang="0">
                  <a:pos x="41" y="760"/>
                </a:cxn>
                <a:cxn ang="0">
                  <a:pos x="0" y="267"/>
                </a:cxn>
                <a:cxn ang="0">
                  <a:pos x="116" y="407"/>
                </a:cxn>
                <a:cxn ang="0">
                  <a:pos x="142" y="394"/>
                </a:cxn>
                <a:cxn ang="0">
                  <a:pos x="168" y="380"/>
                </a:cxn>
                <a:cxn ang="0">
                  <a:pos x="202" y="364"/>
                </a:cxn>
                <a:cxn ang="0">
                  <a:pos x="235" y="345"/>
                </a:cxn>
                <a:cxn ang="0">
                  <a:pos x="270" y="321"/>
                </a:cxn>
                <a:cxn ang="0">
                  <a:pos x="299" y="301"/>
                </a:cxn>
                <a:cxn ang="0">
                  <a:pos x="326" y="277"/>
                </a:cxn>
                <a:cxn ang="0">
                  <a:pos x="354" y="254"/>
                </a:cxn>
                <a:cxn ang="0">
                  <a:pos x="376" y="232"/>
                </a:cxn>
                <a:cxn ang="0">
                  <a:pos x="399" y="207"/>
                </a:cxn>
                <a:cxn ang="0">
                  <a:pos x="424" y="179"/>
                </a:cxn>
                <a:cxn ang="0">
                  <a:pos x="445" y="155"/>
                </a:cxn>
                <a:cxn ang="0">
                  <a:pos x="465" y="128"/>
                </a:cxn>
                <a:cxn ang="0">
                  <a:pos x="483" y="105"/>
                </a:cxn>
                <a:cxn ang="0">
                  <a:pos x="502" y="73"/>
                </a:cxn>
                <a:cxn ang="0">
                  <a:pos x="520" y="44"/>
                </a:cxn>
                <a:cxn ang="0">
                  <a:pos x="530" y="22"/>
                </a:cxn>
                <a:cxn ang="0">
                  <a:pos x="540" y="0"/>
                </a:cxn>
                <a:cxn ang="0">
                  <a:pos x="1009" y="222"/>
                </a:cxn>
              </a:cxnLst>
              <a:rect l="0" t="0" r="r" b="b"/>
              <a:pathLst>
                <a:path w="1009" h="1010">
                  <a:moveTo>
                    <a:pt x="1009" y="222"/>
                  </a:moveTo>
                  <a:lnTo>
                    <a:pt x="997" y="244"/>
                  </a:lnTo>
                  <a:lnTo>
                    <a:pt x="988" y="262"/>
                  </a:lnTo>
                  <a:lnTo>
                    <a:pt x="977" y="281"/>
                  </a:lnTo>
                  <a:lnTo>
                    <a:pt x="969" y="299"/>
                  </a:lnTo>
                  <a:lnTo>
                    <a:pt x="958" y="318"/>
                  </a:lnTo>
                  <a:lnTo>
                    <a:pt x="946" y="338"/>
                  </a:lnTo>
                  <a:lnTo>
                    <a:pt x="935" y="356"/>
                  </a:lnTo>
                  <a:lnTo>
                    <a:pt x="922" y="375"/>
                  </a:lnTo>
                  <a:lnTo>
                    <a:pt x="907" y="396"/>
                  </a:lnTo>
                  <a:lnTo>
                    <a:pt x="892" y="418"/>
                  </a:lnTo>
                  <a:lnTo>
                    <a:pt x="880" y="435"/>
                  </a:lnTo>
                  <a:lnTo>
                    <a:pt x="865" y="453"/>
                  </a:lnTo>
                  <a:lnTo>
                    <a:pt x="848" y="475"/>
                  </a:lnTo>
                  <a:lnTo>
                    <a:pt x="831" y="497"/>
                  </a:lnTo>
                  <a:lnTo>
                    <a:pt x="815" y="517"/>
                  </a:lnTo>
                  <a:lnTo>
                    <a:pt x="797" y="537"/>
                  </a:lnTo>
                  <a:lnTo>
                    <a:pt x="782" y="554"/>
                  </a:lnTo>
                  <a:lnTo>
                    <a:pt x="760" y="577"/>
                  </a:lnTo>
                  <a:lnTo>
                    <a:pt x="742" y="597"/>
                  </a:lnTo>
                  <a:lnTo>
                    <a:pt x="724" y="613"/>
                  </a:lnTo>
                  <a:lnTo>
                    <a:pt x="703" y="632"/>
                  </a:lnTo>
                  <a:lnTo>
                    <a:pt x="688" y="646"/>
                  </a:lnTo>
                  <a:lnTo>
                    <a:pt x="669" y="663"/>
                  </a:lnTo>
                  <a:lnTo>
                    <a:pt x="650" y="679"/>
                  </a:lnTo>
                  <a:lnTo>
                    <a:pt x="628" y="697"/>
                  </a:lnTo>
                  <a:lnTo>
                    <a:pt x="608" y="712"/>
                  </a:lnTo>
                  <a:lnTo>
                    <a:pt x="586" y="729"/>
                  </a:lnTo>
                  <a:lnTo>
                    <a:pt x="559" y="748"/>
                  </a:lnTo>
                  <a:lnTo>
                    <a:pt x="536" y="765"/>
                  </a:lnTo>
                  <a:lnTo>
                    <a:pt x="511" y="782"/>
                  </a:lnTo>
                  <a:lnTo>
                    <a:pt x="485" y="800"/>
                  </a:lnTo>
                  <a:lnTo>
                    <a:pt x="457" y="815"/>
                  </a:lnTo>
                  <a:lnTo>
                    <a:pt x="596" y="1010"/>
                  </a:lnTo>
                  <a:lnTo>
                    <a:pt x="41" y="760"/>
                  </a:lnTo>
                  <a:lnTo>
                    <a:pt x="0" y="267"/>
                  </a:lnTo>
                  <a:lnTo>
                    <a:pt x="116" y="407"/>
                  </a:lnTo>
                  <a:lnTo>
                    <a:pt x="142" y="394"/>
                  </a:lnTo>
                  <a:lnTo>
                    <a:pt x="168" y="380"/>
                  </a:lnTo>
                  <a:lnTo>
                    <a:pt x="202" y="364"/>
                  </a:lnTo>
                  <a:lnTo>
                    <a:pt x="235" y="345"/>
                  </a:lnTo>
                  <a:lnTo>
                    <a:pt x="270" y="321"/>
                  </a:lnTo>
                  <a:lnTo>
                    <a:pt x="299" y="301"/>
                  </a:lnTo>
                  <a:lnTo>
                    <a:pt x="326" y="277"/>
                  </a:lnTo>
                  <a:lnTo>
                    <a:pt x="354" y="254"/>
                  </a:lnTo>
                  <a:lnTo>
                    <a:pt x="376" y="232"/>
                  </a:lnTo>
                  <a:lnTo>
                    <a:pt x="399" y="207"/>
                  </a:lnTo>
                  <a:lnTo>
                    <a:pt x="424" y="179"/>
                  </a:lnTo>
                  <a:lnTo>
                    <a:pt x="445" y="155"/>
                  </a:lnTo>
                  <a:lnTo>
                    <a:pt x="465" y="128"/>
                  </a:lnTo>
                  <a:lnTo>
                    <a:pt x="483" y="105"/>
                  </a:lnTo>
                  <a:lnTo>
                    <a:pt x="502" y="73"/>
                  </a:lnTo>
                  <a:lnTo>
                    <a:pt x="520" y="44"/>
                  </a:lnTo>
                  <a:lnTo>
                    <a:pt x="530" y="22"/>
                  </a:lnTo>
                  <a:lnTo>
                    <a:pt x="540" y="0"/>
                  </a:lnTo>
                  <a:lnTo>
                    <a:pt x="1009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4" name="Freeform 8"/>
            <p:cNvSpPr>
              <a:spLocks/>
            </p:cNvSpPr>
            <p:nvPr/>
          </p:nvSpPr>
          <p:spPr bwMode="auto">
            <a:xfrm>
              <a:off x="1365" y="2719"/>
              <a:ext cx="465" cy="587"/>
            </a:xfrm>
            <a:custGeom>
              <a:avLst/>
              <a:gdLst/>
              <a:ahLst/>
              <a:cxnLst>
                <a:cxn ang="0">
                  <a:pos x="0" y="746"/>
                </a:cxn>
                <a:cxn ang="0">
                  <a:pos x="232" y="833"/>
                </a:cxn>
                <a:cxn ang="0">
                  <a:pos x="244" y="804"/>
                </a:cxn>
                <a:cxn ang="0">
                  <a:pos x="254" y="776"/>
                </a:cxn>
                <a:cxn ang="0">
                  <a:pos x="260" y="750"/>
                </a:cxn>
                <a:cxn ang="0">
                  <a:pos x="267" y="727"/>
                </a:cxn>
                <a:cxn ang="0">
                  <a:pos x="274" y="700"/>
                </a:cxn>
                <a:cxn ang="0">
                  <a:pos x="280" y="670"/>
                </a:cxn>
                <a:cxn ang="0">
                  <a:pos x="284" y="643"/>
                </a:cxn>
                <a:cxn ang="0">
                  <a:pos x="288" y="615"/>
                </a:cxn>
                <a:cxn ang="0">
                  <a:pos x="292" y="583"/>
                </a:cxn>
                <a:cxn ang="0">
                  <a:pos x="294" y="550"/>
                </a:cxn>
                <a:cxn ang="0">
                  <a:pos x="294" y="491"/>
                </a:cxn>
                <a:cxn ang="0">
                  <a:pos x="292" y="459"/>
                </a:cxn>
                <a:cxn ang="0">
                  <a:pos x="291" y="432"/>
                </a:cxn>
                <a:cxn ang="0">
                  <a:pos x="287" y="403"/>
                </a:cxn>
                <a:cxn ang="0">
                  <a:pos x="281" y="373"/>
                </a:cxn>
                <a:cxn ang="0">
                  <a:pos x="276" y="347"/>
                </a:cxn>
                <a:cxn ang="0">
                  <a:pos x="269" y="314"/>
                </a:cxn>
                <a:cxn ang="0">
                  <a:pos x="259" y="282"/>
                </a:cxn>
                <a:cxn ang="0">
                  <a:pos x="708" y="0"/>
                </a:cxn>
                <a:cxn ang="0">
                  <a:pos x="719" y="27"/>
                </a:cxn>
                <a:cxn ang="0">
                  <a:pos x="728" y="53"/>
                </a:cxn>
                <a:cxn ang="0">
                  <a:pos x="737" y="77"/>
                </a:cxn>
                <a:cxn ang="0">
                  <a:pos x="745" y="101"/>
                </a:cxn>
                <a:cxn ang="0">
                  <a:pos x="752" y="125"/>
                </a:cxn>
                <a:cxn ang="0">
                  <a:pos x="760" y="150"/>
                </a:cxn>
                <a:cxn ang="0">
                  <a:pos x="766" y="172"/>
                </a:cxn>
                <a:cxn ang="0">
                  <a:pos x="771" y="195"/>
                </a:cxn>
                <a:cxn ang="0">
                  <a:pos x="777" y="219"/>
                </a:cxn>
                <a:cxn ang="0">
                  <a:pos x="784" y="245"/>
                </a:cxn>
                <a:cxn ang="0">
                  <a:pos x="788" y="275"/>
                </a:cxn>
                <a:cxn ang="0">
                  <a:pos x="793" y="300"/>
                </a:cxn>
                <a:cxn ang="0">
                  <a:pos x="799" y="327"/>
                </a:cxn>
                <a:cxn ang="0">
                  <a:pos x="803" y="356"/>
                </a:cxn>
                <a:cxn ang="0">
                  <a:pos x="804" y="386"/>
                </a:cxn>
                <a:cxn ang="0">
                  <a:pos x="807" y="420"/>
                </a:cxn>
                <a:cxn ang="0">
                  <a:pos x="810" y="451"/>
                </a:cxn>
                <a:cxn ang="0">
                  <a:pos x="810" y="481"/>
                </a:cxn>
                <a:cxn ang="0">
                  <a:pos x="810" y="515"/>
                </a:cxn>
                <a:cxn ang="0">
                  <a:pos x="810" y="556"/>
                </a:cxn>
                <a:cxn ang="0">
                  <a:pos x="808" y="593"/>
                </a:cxn>
                <a:cxn ang="0">
                  <a:pos x="807" y="619"/>
                </a:cxn>
                <a:cxn ang="0">
                  <a:pos x="804" y="648"/>
                </a:cxn>
                <a:cxn ang="0">
                  <a:pos x="803" y="678"/>
                </a:cxn>
                <a:cxn ang="0">
                  <a:pos x="797" y="713"/>
                </a:cxn>
                <a:cxn ang="0">
                  <a:pos x="792" y="742"/>
                </a:cxn>
                <a:cxn ang="0">
                  <a:pos x="786" y="771"/>
                </a:cxn>
                <a:cxn ang="0">
                  <a:pos x="779" y="805"/>
                </a:cxn>
                <a:cxn ang="0">
                  <a:pos x="773" y="831"/>
                </a:cxn>
                <a:cxn ang="0">
                  <a:pos x="766" y="864"/>
                </a:cxn>
                <a:cxn ang="0">
                  <a:pos x="757" y="893"/>
                </a:cxn>
                <a:cxn ang="0">
                  <a:pos x="748" y="922"/>
                </a:cxn>
                <a:cxn ang="0">
                  <a:pos x="738" y="952"/>
                </a:cxn>
                <a:cxn ang="0">
                  <a:pos x="726" y="990"/>
                </a:cxn>
                <a:cxn ang="0">
                  <a:pos x="712" y="1027"/>
                </a:cxn>
                <a:cxn ang="0">
                  <a:pos x="931" y="1116"/>
                </a:cxn>
                <a:cxn ang="0">
                  <a:pos x="382" y="1174"/>
                </a:cxn>
                <a:cxn ang="0">
                  <a:pos x="0" y="746"/>
                </a:cxn>
              </a:cxnLst>
              <a:rect l="0" t="0" r="r" b="b"/>
              <a:pathLst>
                <a:path w="931" h="1174">
                  <a:moveTo>
                    <a:pt x="0" y="746"/>
                  </a:moveTo>
                  <a:lnTo>
                    <a:pt x="232" y="833"/>
                  </a:lnTo>
                  <a:lnTo>
                    <a:pt x="244" y="804"/>
                  </a:lnTo>
                  <a:lnTo>
                    <a:pt x="254" y="776"/>
                  </a:lnTo>
                  <a:lnTo>
                    <a:pt x="260" y="750"/>
                  </a:lnTo>
                  <a:lnTo>
                    <a:pt x="267" y="727"/>
                  </a:lnTo>
                  <a:lnTo>
                    <a:pt x="274" y="700"/>
                  </a:lnTo>
                  <a:lnTo>
                    <a:pt x="280" y="670"/>
                  </a:lnTo>
                  <a:lnTo>
                    <a:pt x="284" y="643"/>
                  </a:lnTo>
                  <a:lnTo>
                    <a:pt x="288" y="615"/>
                  </a:lnTo>
                  <a:lnTo>
                    <a:pt x="292" y="583"/>
                  </a:lnTo>
                  <a:lnTo>
                    <a:pt x="294" y="550"/>
                  </a:lnTo>
                  <a:lnTo>
                    <a:pt x="294" y="491"/>
                  </a:lnTo>
                  <a:lnTo>
                    <a:pt x="292" y="459"/>
                  </a:lnTo>
                  <a:lnTo>
                    <a:pt x="291" y="432"/>
                  </a:lnTo>
                  <a:lnTo>
                    <a:pt x="287" y="403"/>
                  </a:lnTo>
                  <a:lnTo>
                    <a:pt x="281" y="373"/>
                  </a:lnTo>
                  <a:lnTo>
                    <a:pt x="276" y="347"/>
                  </a:lnTo>
                  <a:lnTo>
                    <a:pt x="269" y="314"/>
                  </a:lnTo>
                  <a:lnTo>
                    <a:pt x="259" y="282"/>
                  </a:lnTo>
                  <a:lnTo>
                    <a:pt x="708" y="0"/>
                  </a:lnTo>
                  <a:lnTo>
                    <a:pt x="719" y="27"/>
                  </a:lnTo>
                  <a:lnTo>
                    <a:pt x="728" y="53"/>
                  </a:lnTo>
                  <a:lnTo>
                    <a:pt x="737" y="77"/>
                  </a:lnTo>
                  <a:lnTo>
                    <a:pt x="745" y="101"/>
                  </a:lnTo>
                  <a:lnTo>
                    <a:pt x="752" y="125"/>
                  </a:lnTo>
                  <a:lnTo>
                    <a:pt x="760" y="150"/>
                  </a:lnTo>
                  <a:lnTo>
                    <a:pt x="766" y="172"/>
                  </a:lnTo>
                  <a:lnTo>
                    <a:pt x="771" y="195"/>
                  </a:lnTo>
                  <a:lnTo>
                    <a:pt x="777" y="219"/>
                  </a:lnTo>
                  <a:lnTo>
                    <a:pt x="784" y="245"/>
                  </a:lnTo>
                  <a:lnTo>
                    <a:pt x="788" y="275"/>
                  </a:lnTo>
                  <a:lnTo>
                    <a:pt x="793" y="300"/>
                  </a:lnTo>
                  <a:lnTo>
                    <a:pt x="799" y="327"/>
                  </a:lnTo>
                  <a:lnTo>
                    <a:pt x="803" y="356"/>
                  </a:lnTo>
                  <a:lnTo>
                    <a:pt x="804" y="386"/>
                  </a:lnTo>
                  <a:lnTo>
                    <a:pt x="807" y="420"/>
                  </a:lnTo>
                  <a:lnTo>
                    <a:pt x="810" y="451"/>
                  </a:lnTo>
                  <a:lnTo>
                    <a:pt x="810" y="481"/>
                  </a:lnTo>
                  <a:lnTo>
                    <a:pt x="810" y="515"/>
                  </a:lnTo>
                  <a:lnTo>
                    <a:pt x="810" y="556"/>
                  </a:lnTo>
                  <a:lnTo>
                    <a:pt x="808" y="593"/>
                  </a:lnTo>
                  <a:lnTo>
                    <a:pt x="807" y="619"/>
                  </a:lnTo>
                  <a:lnTo>
                    <a:pt x="804" y="648"/>
                  </a:lnTo>
                  <a:lnTo>
                    <a:pt x="803" y="678"/>
                  </a:lnTo>
                  <a:lnTo>
                    <a:pt x="797" y="713"/>
                  </a:lnTo>
                  <a:lnTo>
                    <a:pt x="792" y="742"/>
                  </a:lnTo>
                  <a:lnTo>
                    <a:pt x="786" y="771"/>
                  </a:lnTo>
                  <a:lnTo>
                    <a:pt x="779" y="805"/>
                  </a:lnTo>
                  <a:lnTo>
                    <a:pt x="773" y="831"/>
                  </a:lnTo>
                  <a:lnTo>
                    <a:pt x="766" y="864"/>
                  </a:lnTo>
                  <a:lnTo>
                    <a:pt x="757" y="893"/>
                  </a:lnTo>
                  <a:lnTo>
                    <a:pt x="748" y="922"/>
                  </a:lnTo>
                  <a:lnTo>
                    <a:pt x="738" y="952"/>
                  </a:lnTo>
                  <a:lnTo>
                    <a:pt x="726" y="990"/>
                  </a:lnTo>
                  <a:lnTo>
                    <a:pt x="712" y="1027"/>
                  </a:lnTo>
                  <a:lnTo>
                    <a:pt x="931" y="1116"/>
                  </a:lnTo>
                  <a:lnTo>
                    <a:pt x="382" y="1174"/>
                  </a:lnTo>
                  <a:lnTo>
                    <a:pt x="0" y="7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5" name="Freeform 9"/>
            <p:cNvSpPr>
              <a:spLocks/>
            </p:cNvSpPr>
            <p:nvPr/>
          </p:nvSpPr>
          <p:spPr bwMode="auto">
            <a:xfrm>
              <a:off x="1279" y="2378"/>
              <a:ext cx="545" cy="51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43" y="11"/>
                </a:cxn>
                <a:cxn ang="0">
                  <a:pos x="261" y="21"/>
                </a:cxn>
                <a:cxn ang="0">
                  <a:pos x="280" y="30"/>
                </a:cxn>
                <a:cxn ang="0">
                  <a:pos x="298" y="40"/>
                </a:cxn>
                <a:cxn ang="0">
                  <a:pos x="318" y="51"/>
                </a:cxn>
                <a:cxn ang="0">
                  <a:pos x="335" y="63"/>
                </a:cxn>
                <a:cxn ang="0">
                  <a:pos x="353" y="74"/>
                </a:cxn>
                <a:cxn ang="0">
                  <a:pos x="371" y="85"/>
                </a:cxn>
                <a:cxn ang="0">
                  <a:pos x="393" y="101"/>
                </a:cxn>
                <a:cxn ang="0">
                  <a:pos x="417" y="117"/>
                </a:cxn>
                <a:cxn ang="0">
                  <a:pos x="435" y="130"/>
                </a:cxn>
                <a:cxn ang="0">
                  <a:pos x="452" y="145"/>
                </a:cxn>
                <a:cxn ang="0">
                  <a:pos x="475" y="160"/>
                </a:cxn>
                <a:cxn ang="0">
                  <a:pos x="497" y="176"/>
                </a:cxn>
                <a:cxn ang="0">
                  <a:pos x="516" y="193"/>
                </a:cxn>
                <a:cxn ang="0">
                  <a:pos x="535" y="211"/>
                </a:cxn>
                <a:cxn ang="0">
                  <a:pos x="553" y="227"/>
                </a:cxn>
                <a:cxn ang="0">
                  <a:pos x="575" y="248"/>
                </a:cxn>
                <a:cxn ang="0">
                  <a:pos x="594" y="266"/>
                </a:cxn>
                <a:cxn ang="0">
                  <a:pos x="611" y="284"/>
                </a:cxn>
                <a:cxn ang="0">
                  <a:pos x="630" y="304"/>
                </a:cxn>
                <a:cxn ang="0">
                  <a:pos x="645" y="320"/>
                </a:cxn>
                <a:cxn ang="0">
                  <a:pos x="662" y="339"/>
                </a:cxn>
                <a:cxn ang="0">
                  <a:pos x="678" y="358"/>
                </a:cxn>
                <a:cxn ang="0">
                  <a:pos x="696" y="381"/>
                </a:cxn>
                <a:cxn ang="0">
                  <a:pos x="711" y="401"/>
                </a:cxn>
                <a:cxn ang="0">
                  <a:pos x="728" y="423"/>
                </a:cxn>
                <a:cxn ang="0">
                  <a:pos x="747" y="449"/>
                </a:cxn>
                <a:cxn ang="0">
                  <a:pos x="764" y="472"/>
                </a:cxn>
                <a:cxn ang="0">
                  <a:pos x="781" y="499"/>
                </a:cxn>
                <a:cxn ang="0">
                  <a:pos x="798" y="525"/>
                </a:cxn>
                <a:cxn ang="0">
                  <a:pos x="813" y="552"/>
                </a:cxn>
                <a:cxn ang="0">
                  <a:pos x="830" y="581"/>
                </a:cxn>
                <a:cxn ang="0">
                  <a:pos x="842" y="606"/>
                </a:cxn>
                <a:cxn ang="0">
                  <a:pos x="854" y="629"/>
                </a:cxn>
                <a:cxn ang="0">
                  <a:pos x="865" y="657"/>
                </a:cxn>
                <a:cxn ang="0">
                  <a:pos x="872" y="676"/>
                </a:cxn>
                <a:cxn ang="0">
                  <a:pos x="1088" y="591"/>
                </a:cxn>
                <a:cxn ang="0">
                  <a:pos x="753" y="1037"/>
                </a:cxn>
                <a:cxn ang="0">
                  <a:pos x="158" y="964"/>
                </a:cxn>
                <a:cxn ang="0">
                  <a:pos x="393" y="869"/>
                </a:cxn>
                <a:cxn ang="0">
                  <a:pos x="378" y="837"/>
                </a:cxn>
                <a:cxn ang="0">
                  <a:pos x="363" y="807"/>
                </a:cxn>
                <a:cxn ang="0">
                  <a:pos x="342" y="774"/>
                </a:cxn>
                <a:cxn ang="0">
                  <a:pos x="319" y="739"/>
                </a:cxn>
                <a:cxn ang="0">
                  <a:pos x="298" y="711"/>
                </a:cxn>
                <a:cxn ang="0">
                  <a:pos x="276" y="683"/>
                </a:cxn>
                <a:cxn ang="0">
                  <a:pos x="253" y="655"/>
                </a:cxn>
                <a:cxn ang="0">
                  <a:pos x="229" y="632"/>
                </a:cxn>
                <a:cxn ang="0">
                  <a:pos x="206" y="610"/>
                </a:cxn>
                <a:cxn ang="0">
                  <a:pos x="179" y="585"/>
                </a:cxn>
                <a:cxn ang="0">
                  <a:pos x="152" y="565"/>
                </a:cxn>
                <a:cxn ang="0">
                  <a:pos x="128" y="544"/>
                </a:cxn>
                <a:cxn ang="0">
                  <a:pos x="103" y="526"/>
                </a:cxn>
                <a:cxn ang="0">
                  <a:pos x="73" y="507"/>
                </a:cxn>
                <a:cxn ang="0">
                  <a:pos x="42" y="489"/>
                </a:cxn>
                <a:cxn ang="0">
                  <a:pos x="22" y="479"/>
                </a:cxn>
                <a:cxn ang="0">
                  <a:pos x="0" y="467"/>
                </a:cxn>
                <a:cxn ang="0">
                  <a:pos x="221" y="0"/>
                </a:cxn>
              </a:cxnLst>
              <a:rect l="0" t="0" r="r" b="b"/>
              <a:pathLst>
                <a:path w="1088" h="1037">
                  <a:moveTo>
                    <a:pt x="221" y="0"/>
                  </a:moveTo>
                  <a:lnTo>
                    <a:pt x="243" y="11"/>
                  </a:lnTo>
                  <a:lnTo>
                    <a:pt x="261" y="21"/>
                  </a:lnTo>
                  <a:lnTo>
                    <a:pt x="280" y="30"/>
                  </a:lnTo>
                  <a:lnTo>
                    <a:pt x="298" y="40"/>
                  </a:lnTo>
                  <a:lnTo>
                    <a:pt x="318" y="51"/>
                  </a:lnTo>
                  <a:lnTo>
                    <a:pt x="335" y="63"/>
                  </a:lnTo>
                  <a:lnTo>
                    <a:pt x="353" y="74"/>
                  </a:lnTo>
                  <a:lnTo>
                    <a:pt x="371" y="85"/>
                  </a:lnTo>
                  <a:lnTo>
                    <a:pt x="393" y="101"/>
                  </a:lnTo>
                  <a:lnTo>
                    <a:pt x="417" y="117"/>
                  </a:lnTo>
                  <a:lnTo>
                    <a:pt x="435" y="130"/>
                  </a:lnTo>
                  <a:lnTo>
                    <a:pt x="452" y="145"/>
                  </a:lnTo>
                  <a:lnTo>
                    <a:pt x="475" y="160"/>
                  </a:lnTo>
                  <a:lnTo>
                    <a:pt x="497" y="176"/>
                  </a:lnTo>
                  <a:lnTo>
                    <a:pt x="516" y="193"/>
                  </a:lnTo>
                  <a:lnTo>
                    <a:pt x="535" y="211"/>
                  </a:lnTo>
                  <a:lnTo>
                    <a:pt x="553" y="227"/>
                  </a:lnTo>
                  <a:lnTo>
                    <a:pt x="575" y="248"/>
                  </a:lnTo>
                  <a:lnTo>
                    <a:pt x="594" y="266"/>
                  </a:lnTo>
                  <a:lnTo>
                    <a:pt x="611" y="284"/>
                  </a:lnTo>
                  <a:lnTo>
                    <a:pt x="630" y="304"/>
                  </a:lnTo>
                  <a:lnTo>
                    <a:pt x="645" y="320"/>
                  </a:lnTo>
                  <a:lnTo>
                    <a:pt x="662" y="339"/>
                  </a:lnTo>
                  <a:lnTo>
                    <a:pt x="678" y="358"/>
                  </a:lnTo>
                  <a:lnTo>
                    <a:pt x="696" y="381"/>
                  </a:lnTo>
                  <a:lnTo>
                    <a:pt x="711" y="401"/>
                  </a:lnTo>
                  <a:lnTo>
                    <a:pt x="728" y="423"/>
                  </a:lnTo>
                  <a:lnTo>
                    <a:pt x="747" y="449"/>
                  </a:lnTo>
                  <a:lnTo>
                    <a:pt x="764" y="472"/>
                  </a:lnTo>
                  <a:lnTo>
                    <a:pt x="781" y="499"/>
                  </a:lnTo>
                  <a:lnTo>
                    <a:pt x="798" y="525"/>
                  </a:lnTo>
                  <a:lnTo>
                    <a:pt x="813" y="552"/>
                  </a:lnTo>
                  <a:lnTo>
                    <a:pt x="830" y="581"/>
                  </a:lnTo>
                  <a:lnTo>
                    <a:pt x="842" y="606"/>
                  </a:lnTo>
                  <a:lnTo>
                    <a:pt x="854" y="629"/>
                  </a:lnTo>
                  <a:lnTo>
                    <a:pt x="865" y="657"/>
                  </a:lnTo>
                  <a:lnTo>
                    <a:pt x="872" y="676"/>
                  </a:lnTo>
                  <a:lnTo>
                    <a:pt x="1088" y="591"/>
                  </a:lnTo>
                  <a:lnTo>
                    <a:pt x="753" y="1037"/>
                  </a:lnTo>
                  <a:lnTo>
                    <a:pt x="158" y="964"/>
                  </a:lnTo>
                  <a:lnTo>
                    <a:pt x="393" y="869"/>
                  </a:lnTo>
                  <a:lnTo>
                    <a:pt x="378" y="837"/>
                  </a:lnTo>
                  <a:lnTo>
                    <a:pt x="363" y="807"/>
                  </a:lnTo>
                  <a:lnTo>
                    <a:pt x="342" y="774"/>
                  </a:lnTo>
                  <a:lnTo>
                    <a:pt x="319" y="739"/>
                  </a:lnTo>
                  <a:lnTo>
                    <a:pt x="298" y="711"/>
                  </a:lnTo>
                  <a:lnTo>
                    <a:pt x="276" y="683"/>
                  </a:lnTo>
                  <a:lnTo>
                    <a:pt x="253" y="655"/>
                  </a:lnTo>
                  <a:lnTo>
                    <a:pt x="229" y="632"/>
                  </a:lnTo>
                  <a:lnTo>
                    <a:pt x="206" y="610"/>
                  </a:lnTo>
                  <a:lnTo>
                    <a:pt x="179" y="585"/>
                  </a:lnTo>
                  <a:lnTo>
                    <a:pt x="152" y="565"/>
                  </a:lnTo>
                  <a:lnTo>
                    <a:pt x="128" y="544"/>
                  </a:lnTo>
                  <a:lnTo>
                    <a:pt x="103" y="526"/>
                  </a:lnTo>
                  <a:lnTo>
                    <a:pt x="73" y="507"/>
                  </a:lnTo>
                  <a:lnTo>
                    <a:pt x="42" y="489"/>
                  </a:lnTo>
                  <a:lnTo>
                    <a:pt x="22" y="479"/>
                  </a:lnTo>
                  <a:lnTo>
                    <a:pt x="0" y="467"/>
                  </a:lnTo>
                  <a:lnTo>
                    <a:pt x="22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6" name="Freeform 10"/>
            <p:cNvSpPr>
              <a:spLocks/>
            </p:cNvSpPr>
            <p:nvPr/>
          </p:nvSpPr>
          <p:spPr bwMode="auto">
            <a:xfrm>
              <a:off x="898" y="2246"/>
              <a:ext cx="527" cy="425"/>
            </a:xfrm>
            <a:custGeom>
              <a:avLst/>
              <a:gdLst/>
              <a:ahLst/>
              <a:cxnLst>
                <a:cxn ang="0">
                  <a:pos x="562" y="849"/>
                </a:cxn>
                <a:cxn ang="0">
                  <a:pos x="630" y="684"/>
                </a:cxn>
                <a:cxn ang="0">
                  <a:pos x="608" y="677"/>
                </a:cxn>
                <a:cxn ang="0">
                  <a:pos x="584" y="672"/>
                </a:cxn>
                <a:cxn ang="0">
                  <a:pos x="552" y="665"/>
                </a:cxn>
                <a:cxn ang="0">
                  <a:pos x="526" y="661"/>
                </a:cxn>
                <a:cxn ang="0">
                  <a:pos x="497" y="656"/>
                </a:cxn>
                <a:cxn ang="0">
                  <a:pos x="465" y="654"/>
                </a:cxn>
                <a:cxn ang="0">
                  <a:pos x="432" y="651"/>
                </a:cxn>
                <a:cxn ang="0">
                  <a:pos x="373" y="651"/>
                </a:cxn>
                <a:cxn ang="0">
                  <a:pos x="343" y="652"/>
                </a:cxn>
                <a:cxn ang="0">
                  <a:pos x="314" y="655"/>
                </a:cxn>
                <a:cxn ang="0">
                  <a:pos x="285" y="658"/>
                </a:cxn>
                <a:cxn ang="0">
                  <a:pos x="256" y="663"/>
                </a:cxn>
                <a:cxn ang="0">
                  <a:pos x="229" y="669"/>
                </a:cxn>
                <a:cxn ang="0">
                  <a:pos x="195" y="676"/>
                </a:cxn>
                <a:cxn ang="0">
                  <a:pos x="167" y="685"/>
                </a:cxn>
                <a:cxn ang="0">
                  <a:pos x="242" y="336"/>
                </a:cxn>
                <a:cxn ang="0">
                  <a:pos x="0" y="197"/>
                </a:cxn>
                <a:cxn ang="0">
                  <a:pos x="12" y="193"/>
                </a:cxn>
                <a:cxn ang="0">
                  <a:pos x="37" y="184"/>
                </a:cxn>
                <a:cxn ang="0">
                  <a:pos x="56" y="179"/>
                </a:cxn>
                <a:cxn ang="0">
                  <a:pos x="78" y="172"/>
                </a:cxn>
                <a:cxn ang="0">
                  <a:pos x="105" y="166"/>
                </a:cxn>
                <a:cxn ang="0">
                  <a:pos x="127" y="161"/>
                </a:cxn>
                <a:cxn ang="0">
                  <a:pos x="156" y="154"/>
                </a:cxn>
                <a:cxn ang="0">
                  <a:pos x="180" y="150"/>
                </a:cxn>
                <a:cxn ang="0">
                  <a:pos x="209" y="146"/>
                </a:cxn>
                <a:cxn ang="0">
                  <a:pos x="240" y="142"/>
                </a:cxn>
                <a:cxn ang="0">
                  <a:pos x="268" y="139"/>
                </a:cxn>
                <a:cxn ang="0">
                  <a:pos x="301" y="137"/>
                </a:cxn>
                <a:cxn ang="0">
                  <a:pos x="333" y="135"/>
                </a:cxn>
                <a:cxn ang="0">
                  <a:pos x="365" y="135"/>
                </a:cxn>
                <a:cxn ang="0">
                  <a:pos x="398" y="135"/>
                </a:cxn>
                <a:cxn ang="0">
                  <a:pos x="439" y="135"/>
                </a:cxn>
                <a:cxn ang="0">
                  <a:pos x="476" y="136"/>
                </a:cxn>
                <a:cxn ang="0">
                  <a:pos x="501" y="137"/>
                </a:cxn>
                <a:cxn ang="0">
                  <a:pos x="531" y="140"/>
                </a:cxn>
                <a:cxn ang="0">
                  <a:pos x="560" y="143"/>
                </a:cxn>
                <a:cxn ang="0">
                  <a:pos x="595" y="147"/>
                </a:cxn>
                <a:cxn ang="0">
                  <a:pos x="624" y="153"/>
                </a:cxn>
                <a:cxn ang="0">
                  <a:pos x="651" y="158"/>
                </a:cxn>
                <a:cxn ang="0">
                  <a:pos x="687" y="165"/>
                </a:cxn>
                <a:cxn ang="0">
                  <a:pos x="714" y="172"/>
                </a:cxn>
                <a:cxn ang="0">
                  <a:pos x="747" y="180"/>
                </a:cxn>
                <a:cxn ang="0">
                  <a:pos x="775" y="187"/>
                </a:cxn>
                <a:cxn ang="0">
                  <a:pos x="805" y="197"/>
                </a:cxn>
                <a:cxn ang="0">
                  <a:pos x="836" y="206"/>
                </a:cxn>
                <a:cxn ang="0">
                  <a:pos x="925" y="0"/>
                </a:cxn>
                <a:cxn ang="0">
                  <a:pos x="1053" y="575"/>
                </a:cxn>
                <a:cxn ang="0">
                  <a:pos x="562" y="849"/>
                </a:cxn>
              </a:cxnLst>
              <a:rect l="0" t="0" r="r" b="b"/>
              <a:pathLst>
                <a:path w="1053" h="849">
                  <a:moveTo>
                    <a:pt x="562" y="849"/>
                  </a:moveTo>
                  <a:lnTo>
                    <a:pt x="630" y="684"/>
                  </a:lnTo>
                  <a:lnTo>
                    <a:pt x="608" y="677"/>
                  </a:lnTo>
                  <a:lnTo>
                    <a:pt x="584" y="672"/>
                  </a:lnTo>
                  <a:lnTo>
                    <a:pt x="552" y="665"/>
                  </a:lnTo>
                  <a:lnTo>
                    <a:pt x="526" y="661"/>
                  </a:lnTo>
                  <a:lnTo>
                    <a:pt x="497" y="656"/>
                  </a:lnTo>
                  <a:lnTo>
                    <a:pt x="465" y="654"/>
                  </a:lnTo>
                  <a:lnTo>
                    <a:pt x="432" y="651"/>
                  </a:lnTo>
                  <a:lnTo>
                    <a:pt x="373" y="651"/>
                  </a:lnTo>
                  <a:lnTo>
                    <a:pt x="343" y="652"/>
                  </a:lnTo>
                  <a:lnTo>
                    <a:pt x="314" y="655"/>
                  </a:lnTo>
                  <a:lnTo>
                    <a:pt x="285" y="658"/>
                  </a:lnTo>
                  <a:lnTo>
                    <a:pt x="256" y="663"/>
                  </a:lnTo>
                  <a:lnTo>
                    <a:pt x="229" y="669"/>
                  </a:lnTo>
                  <a:lnTo>
                    <a:pt x="195" y="676"/>
                  </a:lnTo>
                  <a:lnTo>
                    <a:pt x="167" y="685"/>
                  </a:lnTo>
                  <a:lnTo>
                    <a:pt x="242" y="336"/>
                  </a:lnTo>
                  <a:lnTo>
                    <a:pt x="0" y="197"/>
                  </a:lnTo>
                  <a:lnTo>
                    <a:pt x="12" y="193"/>
                  </a:lnTo>
                  <a:lnTo>
                    <a:pt x="37" y="184"/>
                  </a:lnTo>
                  <a:lnTo>
                    <a:pt x="56" y="179"/>
                  </a:lnTo>
                  <a:lnTo>
                    <a:pt x="78" y="172"/>
                  </a:lnTo>
                  <a:lnTo>
                    <a:pt x="105" y="166"/>
                  </a:lnTo>
                  <a:lnTo>
                    <a:pt x="127" y="161"/>
                  </a:lnTo>
                  <a:lnTo>
                    <a:pt x="156" y="154"/>
                  </a:lnTo>
                  <a:lnTo>
                    <a:pt x="180" y="150"/>
                  </a:lnTo>
                  <a:lnTo>
                    <a:pt x="209" y="146"/>
                  </a:lnTo>
                  <a:lnTo>
                    <a:pt x="240" y="142"/>
                  </a:lnTo>
                  <a:lnTo>
                    <a:pt x="268" y="139"/>
                  </a:lnTo>
                  <a:lnTo>
                    <a:pt x="301" y="137"/>
                  </a:lnTo>
                  <a:lnTo>
                    <a:pt x="333" y="135"/>
                  </a:lnTo>
                  <a:lnTo>
                    <a:pt x="365" y="135"/>
                  </a:lnTo>
                  <a:lnTo>
                    <a:pt x="398" y="135"/>
                  </a:lnTo>
                  <a:lnTo>
                    <a:pt x="439" y="135"/>
                  </a:lnTo>
                  <a:lnTo>
                    <a:pt x="476" y="136"/>
                  </a:lnTo>
                  <a:lnTo>
                    <a:pt x="501" y="137"/>
                  </a:lnTo>
                  <a:lnTo>
                    <a:pt x="531" y="140"/>
                  </a:lnTo>
                  <a:lnTo>
                    <a:pt x="560" y="143"/>
                  </a:lnTo>
                  <a:lnTo>
                    <a:pt x="595" y="147"/>
                  </a:lnTo>
                  <a:lnTo>
                    <a:pt x="624" y="153"/>
                  </a:lnTo>
                  <a:lnTo>
                    <a:pt x="651" y="158"/>
                  </a:lnTo>
                  <a:lnTo>
                    <a:pt x="687" y="165"/>
                  </a:lnTo>
                  <a:lnTo>
                    <a:pt x="714" y="172"/>
                  </a:lnTo>
                  <a:lnTo>
                    <a:pt x="747" y="180"/>
                  </a:lnTo>
                  <a:lnTo>
                    <a:pt x="775" y="187"/>
                  </a:lnTo>
                  <a:lnTo>
                    <a:pt x="805" y="197"/>
                  </a:lnTo>
                  <a:lnTo>
                    <a:pt x="836" y="206"/>
                  </a:lnTo>
                  <a:lnTo>
                    <a:pt x="925" y="0"/>
                  </a:lnTo>
                  <a:lnTo>
                    <a:pt x="1053" y="575"/>
                  </a:lnTo>
                  <a:lnTo>
                    <a:pt x="562" y="8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8074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78050" y="163513"/>
            <a:ext cx="6705600" cy="50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Στόχος</a:t>
            </a:r>
            <a:r>
              <a:rPr lang="en-US" sz="2400">
                <a:solidFill>
                  <a:srgbClr val="A50021"/>
                </a:solidFill>
                <a:latin typeface="Arial" charset="0"/>
              </a:rPr>
              <a:t>: </a:t>
            </a:r>
            <a:r>
              <a:rPr lang="el-GR" sz="2400">
                <a:solidFill>
                  <a:srgbClr val="A50021"/>
                </a:solidFill>
                <a:latin typeface="Arial" charset="0"/>
              </a:rPr>
              <a:t>Όλες οι διεργασίες σε κατάσταση ροής</a:t>
            </a:r>
            <a:endParaRPr lang="en-US" sz="24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780748" name="Text Box 12"/>
          <p:cNvSpPr txBox="1">
            <a:spLocks noChangeArrowheads="1"/>
          </p:cNvSpPr>
          <p:nvPr/>
        </p:nvSpPr>
        <p:spPr bwMode="auto">
          <a:xfrm>
            <a:off x="3616325" y="1487488"/>
            <a:ext cx="112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ανάπτυξη</a:t>
            </a:r>
            <a:endParaRPr lang="en-US" sz="2000" b="1"/>
          </a:p>
        </p:txBody>
      </p:sp>
      <p:sp>
        <p:nvSpPr>
          <p:cNvPr id="1780749" name="Text Box 13"/>
          <p:cNvSpPr txBox="1">
            <a:spLocks noChangeArrowheads="1"/>
          </p:cNvSpPr>
          <p:nvPr/>
        </p:nvSpPr>
        <p:spPr bwMode="auto">
          <a:xfrm>
            <a:off x="3933825" y="1978025"/>
            <a:ext cx="86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αγορές</a:t>
            </a:r>
            <a:endParaRPr lang="en-US" sz="1800" b="1"/>
          </a:p>
        </p:txBody>
      </p:sp>
      <p:sp>
        <p:nvSpPr>
          <p:cNvPr id="1780750" name="Text Box 14"/>
          <p:cNvSpPr txBox="1">
            <a:spLocks noChangeArrowheads="1"/>
          </p:cNvSpPr>
          <p:nvPr/>
        </p:nvSpPr>
        <p:spPr bwMode="auto">
          <a:xfrm>
            <a:off x="3594100" y="2640013"/>
            <a:ext cx="1147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πωλήσεις</a:t>
            </a:r>
            <a:endParaRPr lang="en-US" sz="1600" b="1"/>
          </a:p>
        </p:txBody>
      </p:sp>
      <p:sp>
        <p:nvSpPr>
          <p:cNvPr id="1780751" name="Text Box 15"/>
          <p:cNvSpPr txBox="1">
            <a:spLocks noChangeArrowheads="1"/>
          </p:cNvSpPr>
          <p:nvPr/>
        </p:nvSpPr>
        <p:spPr bwMode="auto">
          <a:xfrm>
            <a:off x="2149475" y="2347913"/>
            <a:ext cx="132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Ανθρ.πόροι</a:t>
            </a:r>
            <a:endParaRPr lang="en-US" sz="1600" b="1"/>
          </a:p>
        </p:txBody>
      </p:sp>
      <p:sp>
        <p:nvSpPr>
          <p:cNvPr id="1780752" name="Text Box 16"/>
          <p:cNvSpPr txBox="1">
            <a:spLocks noChangeArrowheads="1"/>
          </p:cNvSpPr>
          <p:nvPr/>
        </p:nvSpPr>
        <p:spPr bwMode="auto">
          <a:xfrm>
            <a:off x="2624138" y="1066800"/>
            <a:ext cx="1236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παραγωγή</a:t>
            </a:r>
            <a:endParaRPr lang="en-US" sz="1600" b="1"/>
          </a:p>
        </p:txBody>
      </p:sp>
      <p:sp>
        <p:nvSpPr>
          <p:cNvPr id="1780753" name="Text Box 17"/>
          <p:cNvSpPr txBox="1">
            <a:spLocks noChangeArrowheads="1"/>
          </p:cNvSpPr>
          <p:nvPr/>
        </p:nvSpPr>
        <p:spPr bwMode="auto">
          <a:xfrm>
            <a:off x="1828800" y="1935163"/>
            <a:ext cx="774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κόστη</a:t>
            </a:r>
            <a:endParaRPr lang="en-US" sz="1600" b="1"/>
          </a:p>
        </p:txBody>
      </p:sp>
      <p:sp>
        <p:nvSpPr>
          <p:cNvPr id="1780754" name="Text Box 18"/>
          <p:cNvSpPr txBox="1">
            <a:spLocks noChangeArrowheads="1"/>
          </p:cNvSpPr>
          <p:nvPr/>
        </p:nvSpPr>
        <p:spPr bwMode="auto">
          <a:xfrm>
            <a:off x="3868738" y="5892800"/>
            <a:ext cx="4970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Καταργήστε ότι δεν προσθέτει αξία</a:t>
            </a:r>
            <a:r>
              <a:rPr lang="en-US">
                <a:solidFill>
                  <a:srgbClr val="990033"/>
                </a:solidFill>
              </a:rPr>
              <a:t>,</a:t>
            </a:r>
          </a:p>
          <a:p>
            <a:pPr algn="r"/>
            <a:r>
              <a:rPr lang="el-GR">
                <a:solidFill>
                  <a:srgbClr val="990033"/>
                </a:solidFill>
              </a:rPr>
              <a:t>Εντάξτε ότι προσθέτει αξία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780755" name="Text Box 19"/>
          <p:cNvSpPr txBox="1">
            <a:spLocks noChangeArrowheads="1"/>
          </p:cNvSpPr>
          <p:nvPr/>
        </p:nvSpPr>
        <p:spPr bwMode="auto">
          <a:xfrm>
            <a:off x="2179638" y="1397000"/>
            <a:ext cx="862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Πλ.τεχ.</a:t>
            </a:r>
            <a:endParaRPr lang="en-US" sz="1600" b="1"/>
          </a:p>
        </p:txBody>
      </p:sp>
      <p:sp>
        <p:nvSpPr>
          <p:cNvPr id="1780756" name="Rectangle 20"/>
          <p:cNvSpPr>
            <a:spLocks noChangeArrowheads="1"/>
          </p:cNvSpPr>
          <p:nvPr/>
        </p:nvSpPr>
        <p:spPr bwMode="auto">
          <a:xfrm>
            <a:off x="6715125" y="2538413"/>
            <a:ext cx="595313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57" name="Rectangle 21"/>
          <p:cNvSpPr>
            <a:spLocks noChangeArrowheads="1"/>
          </p:cNvSpPr>
          <p:nvPr/>
        </p:nvSpPr>
        <p:spPr bwMode="auto">
          <a:xfrm>
            <a:off x="7307263" y="2546350"/>
            <a:ext cx="595312" cy="33496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wait</a:t>
            </a:r>
            <a:endParaRPr lang="en-US" sz="1800" b="1"/>
          </a:p>
        </p:txBody>
      </p:sp>
      <p:sp>
        <p:nvSpPr>
          <p:cNvPr id="1780758" name="Rectangle 22"/>
          <p:cNvSpPr>
            <a:spLocks noChangeArrowheads="1"/>
          </p:cNvSpPr>
          <p:nvPr/>
        </p:nvSpPr>
        <p:spPr bwMode="auto">
          <a:xfrm>
            <a:off x="3130550" y="5341938"/>
            <a:ext cx="596900" cy="333375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59" name="Rectangle 23"/>
          <p:cNvSpPr>
            <a:spLocks noChangeArrowheads="1"/>
          </p:cNvSpPr>
          <p:nvPr/>
        </p:nvSpPr>
        <p:spPr bwMode="auto">
          <a:xfrm>
            <a:off x="3724275" y="5348288"/>
            <a:ext cx="595313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wait</a:t>
            </a:r>
            <a:endParaRPr lang="en-US" sz="1800" b="1"/>
          </a:p>
        </p:txBody>
      </p:sp>
      <p:sp>
        <p:nvSpPr>
          <p:cNvPr id="1780760" name="Rectangle 24"/>
          <p:cNvSpPr>
            <a:spLocks noChangeArrowheads="1"/>
          </p:cNvSpPr>
          <p:nvPr/>
        </p:nvSpPr>
        <p:spPr bwMode="auto">
          <a:xfrm>
            <a:off x="3087688" y="3544888"/>
            <a:ext cx="596900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61" name="Rectangle 25"/>
          <p:cNvSpPr>
            <a:spLocks noChangeArrowheads="1"/>
          </p:cNvSpPr>
          <p:nvPr/>
        </p:nvSpPr>
        <p:spPr bwMode="auto">
          <a:xfrm>
            <a:off x="3681413" y="3552825"/>
            <a:ext cx="595312" cy="333375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wait</a:t>
            </a:r>
            <a:endParaRPr lang="en-US" sz="1800" b="1"/>
          </a:p>
        </p:txBody>
      </p:sp>
      <p:sp>
        <p:nvSpPr>
          <p:cNvPr id="1780762" name="Rectangle 26"/>
          <p:cNvSpPr>
            <a:spLocks noChangeArrowheads="1"/>
          </p:cNvSpPr>
          <p:nvPr/>
        </p:nvSpPr>
        <p:spPr bwMode="auto">
          <a:xfrm>
            <a:off x="4840288" y="4146550"/>
            <a:ext cx="596900" cy="33496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63" name="Rectangle 27"/>
          <p:cNvSpPr>
            <a:spLocks noChangeArrowheads="1"/>
          </p:cNvSpPr>
          <p:nvPr/>
        </p:nvSpPr>
        <p:spPr bwMode="auto">
          <a:xfrm>
            <a:off x="5434013" y="4154488"/>
            <a:ext cx="595312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wait</a:t>
            </a:r>
            <a:endParaRPr lang="en-US" sz="2000" b="1"/>
          </a:p>
        </p:txBody>
      </p:sp>
      <p:sp>
        <p:nvSpPr>
          <p:cNvPr id="1780764" name="Oval 28"/>
          <p:cNvSpPr>
            <a:spLocks noChangeArrowheads="1"/>
          </p:cNvSpPr>
          <p:nvPr/>
        </p:nvSpPr>
        <p:spPr bwMode="auto">
          <a:xfrm>
            <a:off x="7878763" y="2386013"/>
            <a:ext cx="915987" cy="6381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5" name="Oval 29"/>
          <p:cNvSpPr>
            <a:spLocks noChangeArrowheads="1"/>
          </p:cNvSpPr>
          <p:nvPr/>
        </p:nvSpPr>
        <p:spPr bwMode="auto">
          <a:xfrm>
            <a:off x="4314825" y="5207000"/>
            <a:ext cx="915988" cy="639763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6" name="Oval 30"/>
          <p:cNvSpPr>
            <a:spLocks noChangeArrowheads="1"/>
          </p:cNvSpPr>
          <p:nvPr/>
        </p:nvSpPr>
        <p:spPr bwMode="auto">
          <a:xfrm>
            <a:off x="5991225" y="4013200"/>
            <a:ext cx="915988" cy="639763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7" name="Oval 31"/>
          <p:cNvSpPr>
            <a:spLocks noChangeArrowheads="1"/>
          </p:cNvSpPr>
          <p:nvPr/>
        </p:nvSpPr>
        <p:spPr bwMode="auto">
          <a:xfrm>
            <a:off x="4318000" y="3402013"/>
            <a:ext cx="914400" cy="6381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8" name="Line 32"/>
          <p:cNvSpPr>
            <a:spLocks noChangeShapeType="1"/>
          </p:cNvSpPr>
          <p:nvPr/>
        </p:nvSpPr>
        <p:spPr bwMode="auto">
          <a:xfrm flipV="1">
            <a:off x="8316913" y="2020888"/>
            <a:ext cx="420687" cy="3206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9" name="Rectangle 33"/>
          <p:cNvSpPr>
            <a:spLocks noChangeArrowheads="1"/>
          </p:cNvSpPr>
          <p:nvPr/>
        </p:nvSpPr>
        <p:spPr bwMode="auto">
          <a:xfrm>
            <a:off x="4425950" y="5341938"/>
            <a:ext cx="595313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0" name="Line 34"/>
          <p:cNvSpPr>
            <a:spLocks noChangeShapeType="1"/>
          </p:cNvSpPr>
          <p:nvPr/>
        </p:nvSpPr>
        <p:spPr bwMode="auto">
          <a:xfrm rot="5269787" flipH="1" flipV="1">
            <a:off x="5275263" y="4295775"/>
            <a:ext cx="488950" cy="1263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71" name="Line 35"/>
          <p:cNvSpPr>
            <a:spLocks noChangeShapeType="1"/>
          </p:cNvSpPr>
          <p:nvPr/>
        </p:nvSpPr>
        <p:spPr bwMode="auto">
          <a:xfrm rot="5709181" flipH="1" flipV="1">
            <a:off x="6785770" y="2888456"/>
            <a:ext cx="1046162" cy="1203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72" name="Line 36"/>
          <p:cNvSpPr>
            <a:spLocks noChangeShapeType="1"/>
          </p:cNvSpPr>
          <p:nvPr/>
        </p:nvSpPr>
        <p:spPr bwMode="auto">
          <a:xfrm>
            <a:off x="5245100" y="3746500"/>
            <a:ext cx="928688" cy="249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73" name="Rectangle 37"/>
          <p:cNvSpPr>
            <a:spLocks noChangeArrowheads="1"/>
          </p:cNvSpPr>
          <p:nvPr/>
        </p:nvSpPr>
        <p:spPr bwMode="auto">
          <a:xfrm>
            <a:off x="4432300" y="3546475"/>
            <a:ext cx="596900" cy="333375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4" name="Rectangle 38"/>
          <p:cNvSpPr>
            <a:spLocks noChangeArrowheads="1"/>
          </p:cNvSpPr>
          <p:nvPr/>
        </p:nvSpPr>
        <p:spPr bwMode="auto">
          <a:xfrm>
            <a:off x="6134100" y="4148138"/>
            <a:ext cx="596900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5" name="Rectangle 39"/>
          <p:cNvSpPr>
            <a:spLocks noChangeArrowheads="1"/>
          </p:cNvSpPr>
          <p:nvPr/>
        </p:nvSpPr>
        <p:spPr bwMode="auto">
          <a:xfrm>
            <a:off x="8008938" y="2540000"/>
            <a:ext cx="595312" cy="33496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6" name="Text Box 40"/>
          <p:cNvSpPr txBox="1">
            <a:spLocks noChangeArrowheads="1"/>
          </p:cNvSpPr>
          <p:nvPr/>
        </p:nvSpPr>
        <p:spPr bwMode="auto">
          <a:xfrm>
            <a:off x="3070225" y="319881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77" name="Text Box 41"/>
          <p:cNvSpPr txBox="1">
            <a:spLocks noChangeArrowheads="1"/>
          </p:cNvSpPr>
          <p:nvPr/>
        </p:nvSpPr>
        <p:spPr bwMode="auto">
          <a:xfrm>
            <a:off x="3663950" y="3208338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78" name="Text Box 42"/>
          <p:cNvSpPr txBox="1">
            <a:spLocks noChangeArrowheads="1"/>
          </p:cNvSpPr>
          <p:nvPr/>
        </p:nvSpPr>
        <p:spPr bwMode="auto">
          <a:xfrm>
            <a:off x="3138488" y="4994275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79" name="Text Box 43"/>
          <p:cNvSpPr txBox="1">
            <a:spLocks noChangeArrowheads="1"/>
          </p:cNvSpPr>
          <p:nvPr/>
        </p:nvSpPr>
        <p:spPr bwMode="auto">
          <a:xfrm>
            <a:off x="3667125" y="4991100"/>
            <a:ext cx="692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0" name="Text Box 44"/>
          <p:cNvSpPr txBox="1">
            <a:spLocks noChangeArrowheads="1"/>
          </p:cNvSpPr>
          <p:nvPr/>
        </p:nvSpPr>
        <p:spPr bwMode="auto">
          <a:xfrm>
            <a:off x="4824413" y="3821113"/>
            <a:ext cx="692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1" name="Text Box 45"/>
          <p:cNvSpPr txBox="1">
            <a:spLocks noChangeArrowheads="1"/>
          </p:cNvSpPr>
          <p:nvPr/>
        </p:nvSpPr>
        <p:spPr bwMode="auto">
          <a:xfrm>
            <a:off x="5353050" y="3830638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2" name="Text Box 46"/>
          <p:cNvSpPr txBox="1">
            <a:spLocks noChangeArrowheads="1"/>
          </p:cNvSpPr>
          <p:nvPr/>
        </p:nvSpPr>
        <p:spPr bwMode="auto">
          <a:xfrm>
            <a:off x="6694488" y="220186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3" name="Text Box 47"/>
          <p:cNvSpPr txBox="1">
            <a:spLocks noChangeArrowheads="1"/>
          </p:cNvSpPr>
          <p:nvPr/>
        </p:nvSpPr>
        <p:spPr bwMode="auto">
          <a:xfrm>
            <a:off x="7223125" y="2212975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4" name="Text Box 48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7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27438" y="192088"/>
            <a:ext cx="5283200" cy="415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00"/>
                </a:solidFill>
                <a:latin typeface="Arial" charset="0"/>
              </a:rPr>
              <a:t>Παραγωγή σε Ροή σημαίνει</a:t>
            </a:r>
            <a:r>
              <a:rPr lang="en-US" sz="2400">
                <a:solidFill>
                  <a:srgbClr val="990000"/>
                </a:solidFill>
                <a:latin typeface="Arial" charset="0"/>
              </a:rPr>
              <a:t>…</a:t>
            </a:r>
            <a:endParaRPr lang="en-US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782787" name="Text Box 3"/>
          <p:cNvSpPr txBox="1">
            <a:spLocks noChangeArrowheads="1"/>
          </p:cNvSpPr>
          <p:nvPr/>
        </p:nvSpPr>
        <p:spPr bwMode="auto">
          <a:xfrm>
            <a:off x="2209800" y="2605088"/>
            <a:ext cx="4635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Το σωστό προϊόν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Την κατάλληλη στιγμή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Στη σωστή ποσότητα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και ποιότητα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Στο σωστό μέρος</a:t>
            </a:r>
            <a:endParaRPr lang="en-US"/>
          </a:p>
          <a:p>
            <a:pPr marL="177800" indent="-177800">
              <a:buFontTx/>
              <a:buChar char="•"/>
            </a:pPr>
            <a:endParaRPr lang="en-US" b="1"/>
          </a:p>
        </p:txBody>
      </p:sp>
      <p:sp>
        <p:nvSpPr>
          <p:cNvPr id="1782788" name="Text Box 4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4350" y="144463"/>
            <a:ext cx="6049963" cy="582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από λειτουργικές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5688" y="5846763"/>
            <a:ext cx="6538912" cy="541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σε δομές διεργασίας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813508" name="Rectangle 4"/>
          <p:cNvSpPr>
            <a:spLocks noChangeArrowheads="1"/>
          </p:cNvSpPr>
          <p:nvPr/>
        </p:nvSpPr>
        <p:spPr bwMode="auto">
          <a:xfrm>
            <a:off x="2339975" y="1196975"/>
            <a:ext cx="1800225" cy="1800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09" name="Rectangle 5"/>
          <p:cNvSpPr>
            <a:spLocks noChangeArrowheads="1"/>
          </p:cNvSpPr>
          <p:nvPr/>
        </p:nvSpPr>
        <p:spPr bwMode="auto">
          <a:xfrm>
            <a:off x="2339975" y="1196975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Πρώτες Ύλες</a:t>
            </a:r>
            <a:endParaRPr lang="en-US" sz="1800" b="1"/>
          </a:p>
        </p:txBody>
      </p:sp>
      <p:sp>
        <p:nvSpPr>
          <p:cNvPr id="1813510" name="Text Box 6"/>
          <p:cNvSpPr txBox="1">
            <a:spLocks noChangeArrowheads="1"/>
          </p:cNvSpPr>
          <p:nvPr/>
        </p:nvSpPr>
        <p:spPr bwMode="auto">
          <a:xfrm>
            <a:off x="2286000" y="1470025"/>
            <a:ext cx="172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/>
              <a:t>Προ Μεταποίηση</a:t>
            </a:r>
            <a:endParaRPr lang="en-US" sz="1600"/>
          </a:p>
        </p:txBody>
      </p:sp>
      <p:sp>
        <p:nvSpPr>
          <p:cNvPr id="1813511" name="Line 7"/>
          <p:cNvSpPr>
            <a:spLocks noChangeShapeType="1"/>
          </p:cNvSpPr>
          <p:nvPr/>
        </p:nvSpPr>
        <p:spPr bwMode="auto">
          <a:xfrm>
            <a:off x="2382838" y="20828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2" name="Line 8"/>
          <p:cNvSpPr>
            <a:spLocks noChangeShapeType="1"/>
          </p:cNvSpPr>
          <p:nvPr/>
        </p:nvSpPr>
        <p:spPr bwMode="auto">
          <a:xfrm>
            <a:off x="2382838" y="2659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3" name="Line 9"/>
          <p:cNvSpPr>
            <a:spLocks noChangeShapeType="1"/>
          </p:cNvSpPr>
          <p:nvPr/>
        </p:nvSpPr>
        <p:spPr bwMode="auto">
          <a:xfrm>
            <a:off x="2916238" y="18669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4" name="Line 10"/>
          <p:cNvSpPr>
            <a:spLocks noChangeShapeType="1"/>
          </p:cNvSpPr>
          <p:nvPr/>
        </p:nvSpPr>
        <p:spPr bwMode="auto">
          <a:xfrm>
            <a:off x="3563938" y="1866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5" name="Text Box 11"/>
          <p:cNvSpPr txBox="1">
            <a:spLocks noChangeArrowheads="1"/>
          </p:cNvSpPr>
          <p:nvPr/>
        </p:nvSpPr>
        <p:spPr bwMode="auto">
          <a:xfrm>
            <a:off x="2154238" y="1831975"/>
            <a:ext cx="80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διάτρηση</a:t>
            </a:r>
            <a:endParaRPr lang="en-US" sz="1200"/>
          </a:p>
        </p:txBody>
      </p:sp>
      <p:sp>
        <p:nvSpPr>
          <p:cNvPr id="1813516" name="Text Box 12"/>
          <p:cNvSpPr txBox="1">
            <a:spLocks noChangeArrowheads="1"/>
          </p:cNvSpPr>
          <p:nvPr/>
        </p:nvSpPr>
        <p:spPr bwMode="auto">
          <a:xfrm>
            <a:off x="2843213" y="1851025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Μηχαν.</a:t>
            </a:r>
            <a:endParaRPr lang="en-US" sz="1200"/>
          </a:p>
        </p:txBody>
      </p:sp>
      <p:sp>
        <p:nvSpPr>
          <p:cNvPr id="1813517" name="Text Box 13"/>
          <p:cNvSpPr txBox="1">
            <a:spLocks noChangeArrowheads="1"/>
          </p:cNvSpPr>
          <p:nvPr/>
        </p:nvSpPr>
        <p:spPr bwMode="auto">
          <a:xfrm>
            <a:off x="3552825" y="185102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κάμψη</a:t>
            </a:r>
            <a:endParaRPr lang="en-US" sz="1200"/>
          </a:p>
        </p:txBody>
      </p:sp>
      <p:sp>
        <p:nvSpPr>
          <p:cNvPr id="1813518" name="Text Box 14"/>
          <p:cNvSpPr txBox="1">
            <a:spLocks noChangeArrowheads="1"/>
          </p:cNvSpPr>
          <p:nvPr/>
        </p:nvSpPr>
        <p:spPr bwMode="auto">
          <a:xfrm>
            <a:off x="2147888" y="2214563"/>
            <a:ext cx="798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τρόχισμα</a:t>
            </a:r>
            <a:endParaRPr lang="en-US" sz="1200"/>
          </a:p>
        </p:txBody>
      </p:sp>
      <p:sp>
        <p:nvSpPr>
          <p:cNvPr id="1813519" name="Text Box 15"/>
          <p:cNvSpPr txBox="1">
            <a:spLocks noChangeArrowheads="1"/>
          </p:cNvSpPr>
          <p:nvPr/>
        </p:nvSpPr>
        <p:spPr bwMode="auto">
          <a:xfrm>
            <a:off x="2751138" y="2203450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τρυπάνισμα</a:t>
            </a:r>
            <a:endParaRPr lang="en-US" sz="1200"/>
          </a:p>
        </p:txBody>
      </p:sp>
      <p:sp>
        <p:nvSpPr>
          <p:cNvPr id="1813520" name="Text Box 16"/>
          <p:cNvSpPr txBox="1">
            <a:spLocks noChangeArrowheads="1"/>
          </p:cNvSpPr>
          <p:nvPr/>
        </p:nvSpPr>
        <p:spPr bwMode="auto">
          <a:xfrm>
            <a:off x="2411413" y="2700338"/>
            <a:ext cx="1012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συγκόλληση</a:t>
            </a:r>
            <a:endParaRPr lang="en-US" sz="1200"/>
          </a:p>
        </p:txBody>
      </p:sp>
      <p:sp>
        <p:nvSpPr>
          <p:cNvPr id="1813521" name="Text Box 17"/>
          <p:cNvSpPr txBox="1">
            <a:spLocks noChangeArrowheads="1"/>
          </p:cNvSpPr>
          <p:nvPr/>
        </p:nvSpPr>
        <p:spPr bwMode="auto">
          <a:xfrm>
            <a:off x="3524250" y="2254250"/>
            <a:ext cx="585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βαφή</a:t>
            </a:r>
            <a:r>
              <a:rPr lang="en-US" sz="1200"/>
              <a:t> </a:t>
            </a:r>
          </a:p>
        </p:txBody>
      </p:sp>
      <p:sp>
        <p:nvSpPr>
          <p:cNvPr id="1813522" name="Rectangle 18"/>
          <p:cNvSpPr>
            <a:spLocks noChangeArrowheads="1"/>
          </p:cNvSpPr>
          <p:nvPr/>
        </p:nvSpPr>
        <p:spPr bwMode="auto">
          <a:xfrm>
            <a:off x="2341563" y="2998788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Ημιτελές</a:t>
            </a:r>
            <a:endParaRPr lang="en-US" sz="1800" b="1"/>
          </a:p>
        </p:txBody>
      </p:sp>
      <p:sp>
        <p:nvSpPr>
          <p:cNvPr id="1813523" name="Rectangle 19"/>
          <p:cNvSpPr>
            <a:spLocks noChangeArrowheads="1"/>
          </p:cNvSpPr>
          <p:nvPr/>
        </p:nvSpPr>
        <p:spPr bwMode="auto">
          <a:xfrm>
            <a:off x="2339975" y="3287713"/>
            <a:ext cx="1800225" cy="1582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4" name="Rectangle 20"/>
          <p:cNvSpPr>
            <a:spLocks noChangeArrowheads="1"/>
          </p:cNvSpPr>
          <p:nvPr/>
        </p:nvSpPr>
        <p:spPr bwMode="auto">
          <a:xfrm>
            <a:off x="3348038" y="3630613"/>
            <a:ext cx="576262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5" name="Rectangle 21"/>
          <p:cNvSpPr>
            <a:spLocks noChangeArrowheads="1"/>
          </p:cNvSpPr>
          <p:nvPr/>
        </p:nvSpPr>
        <p:spPr bwMode="auto">
          <a:xfrm>
            <a:off x="3348038" y="4062413"/>
            <a:ext cx="576262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6" name="Rectangle 22"/>
          <p:cNvSpPr>
            <a:spLocks noChangeArrowheads="1"/>
          </p:cNvSpPr>
          <p:nvPr/>
        </p:nvSpPr>
        <p:spPr bwMode="auto">
          <a:xfrm>
            <a:off x="3348038" y="4495800"/>
            <a:ext cx="576262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7" name="Rectangle 23"/>
          <p:cNvSpPr>
            <a:spLocks noChangeArrowheads="1"/>
          </p:cNvSpPr>
          <p:nvPr/>
        </p:nvSpPr>
        <p:spPr bwMode="auto">
          <a:xfrm>
            <a:off x="2555875" y="3630613"/>
            <a:ext cx="576263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8" name="Rectangle 24"/>
          <p:cNvSpPr>
            <a:spLocks noChangeArrowheads="1"/>
          </p:cNvSpPr>
          <p:nvPr/>
        </p:nvSpPr>
        <p:spPr bwMode="auto">
          <a:xfrm>
            <a:off x="2555875" y="4062413"/>
            <a:ext cx="576263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9" name="Rectangle 25"/>
          <p:cNvSpPr>
            <a:spLocks noChangeArrowheads="1"/>
          </p:cNvSpPr>
          <p:nvPr/>
        </p:nvSpPr>
        <p:spPr bwMode="auto">
          <a:xfrm>
            <a:off x="2555875" y="4495800"/>
            <a:ext cx="576263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30" name="Text Box 26"/>
          <p:cNvSpPr txBox="1">
            <a:spLocks noChangeArrowheads="1"/>
          </p:cNvSpPr>
          <p:nvPr/>
        </p:nvSpPr>
        <p:spPr bwMode="auto">
          <a:xfrm>
            <a:off x="2411413" y="32575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Συναρμογή</a:t>
            </a:r>
            <a:endParaRPr lang="en-US" sz="1800"/>
          </a:p>
        </p:txBody>
      </p:sp>
      <p:sp>
        <p:nvSpPr>
          <p:cNvPr id="1813531" name="Rectangle 27"/>
          <p:cNvSpPr>
            <a:spLocks noChangeArrowheads="1"/>
          </p:cNvSpPr>
          <p:nvPr/>
        </p:nvSpPr>
        <p:spPr bwMode="auto">
          <a:xfrm>
            <a:off x="2339975" y="4870450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Τελικά Προϊόντα</a:t>
            </a:r>
            <a:endParaRPr lang="en-US" sz="1800" b="1"/>
          </a:p>
        </p:txBody>
      </p:sp>
      <p:sp>
        <p:nvSpPr>
          <p:cNvPr id="1813532" name="Rectangle 28"/>
          <p:cNvSpPr>
            <a:spLocks noChangeArrowheads="1"/>
          </p:cNvSpPr>
          <p:nvPr/>
        </p:nvSpPr>
        <p:spPr bwMode="auto">
          <a:xfrm>
            <a:off x="2339975" y="5446713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Πελάτης</a:t>
            </a:r>
            <a:endParaRPr lang="en-US" sz="1800" b="1"/>
          </a:p>
        </p:txBody>
      </p:sp>
      <p:sp>
        <p:nvSpPr>
          <p:cNvPr id="1813533" name="Line 29"/>
          <p:cNvSpPr>
            <a:spLocks noChangeShapeType="1"/>
          </p:cNvSpPr>
          <p:nvPr/>
        </p:nvSpPr>
        <p:spPr bwMode="auto">
          <a:xfrm>
            <a:off x="3233738" y="51577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34" name="Rectangle 30"/>
          <p:cNvSpPr>
            <a:spLocks noChangeArrowheads="1"/>
          </p:cNvSpPr>
          <p:nvPr/>
        </p:nvSpPr>
        <p:spPr bwMode="auto">
          <a:xfrm>
            <a:off x="4432300" y="1196975"/>
            <a:ext cx="1800225" cy="1800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35" name="Rectangle 31"/>
          <p:cNvSpPr>
            <a:spLocks noChangeArrowheads="1"/>
          </p:cNvSpPr>
          <p:nvPr/>
        </p:nvSpPr>
        <p:spPr bwMode="auto">
          <a:xfrm>
            <a:off x="4432300" y="1196975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Πρώτες Ύλες</a:t>
            </a:r>
            <a:endParaRPr lang="en-US" sz="1800" b="1"/>
          </a:p>
        </p:txBody>
      </p:sp>
      <p:sp>
        <p:nvSpPr>
          <p:cNvPr id="1813536" name="Text Box 32"/>
          <p:cNvSpPr txBox="1">
            <a:spLocks noChangeArrowheads="1"/>
          </p:cNvSpPr>
          <p:nvPr/>
        </p:nvSpPr>
        <p:spPr bwMode="auto">
          <a:xfrm>
            <a:off x="4416425" y="1520825"/>
            <a:ext cx="172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/>
              <a:t>Προ Μεταποίηση</a:t>
            </a:r>
            <a:endParaRPr lang="en-US" sz="1600"/>
          </a:p>
        </p:txBody>
      </p:sp>
      <p:sp>
        <p:nvSpPr>
          <p:cNvPr id="1813537" name="Line 33"/>
          <p:cNvSpPr>
            <a:spLocks noChangeShapeType="1"/>
          </p:cNvSpPr>
          <p:nvPr/>
        </p:nvSpPr>
        <p:spPr bwMode="auto">
          <a:xfrm>
            <a:off x="4475163" y="20828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38" name="Line 34"/>
          <p:cNvSpPr>
            <a:spLocks noChangeShapeType="1"/>
          </p:cNvSpPr>
          <p:nvPr/>
        </p:nvSpPr>
        <p:spPr bwMode="auto">
          <a:xfrm>
            <a:off x="4475163" y="2659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39" name="Line 35"/>
          <p:cNvSpPr>
            <a:spLocks noChangeShapeType="1"/>
          </p:cNvSpPr>
          <p:nvPr/>
        </p:nvSpPr>
        <p:spPr bwMode="auto">
          <a:xfrm>
            <a:off x="5008563" y="18669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40" name="Line 36"/>
          <p:cNvSpPr>
            <a:spLocks noChangeShapeType="1"/>
          </p:cNvSpPr>
          <p:nvPr/>
        </p:nvSpPr>
        <p:spPr bwMode="auto">
          <a:xfrm>
            <a:off x="5656263" y="1866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41" name="Text Box 37"/>
          <p:cNvSpPr txBox="1">
            <a:spLocks noChangeArrowheads="1"/>
          </p:cNvSpPr>
          <p:nvPr/>
        </p:nvSpPr>
        <p:spPr bwMode="auto">
          <a:xfrm>
            <a:off x="4284663" y="1819275"/>
            <a:ext cx="80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διάτρηση</a:t>
            </a:r>
            <a:endParaRPr lang="en-US" sz="1200"/>
          </a:p>
        </p:txBody>
      </p:sp>
      <p:sp>
        <p:nvSpPr>
          <p:cNvPr id="1813542" name="Text Box 38"/>
          <p:cNvSpPr txBox="1">
            <a:spLocks noChangeArrowheads="1"/>
          </p:cNvSpPr>
          <p:nvPr/>
        </p:nvSpPr>
        <p:spPr bwMode="auto">
          <a:xfrm>
            <a:off x="4935538" y="1851025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Μηχαν.</a:t>
            </a:r>
            <a:endParaRPr lang="en-US" sz="1200"/>
          </a:p>
        </p:txBody>
      </p:sp>
      <p:sp>
        <p:nvSpPr>
          <p:cNvPr id="1813543" name="Text Box 39"/>
          <p:cNvSpPr txBox="1">
            <a:spLocks noChangeArrowheads="1"/>
          </p:cNvSpPr>
          <p:nvPr/>
        </p:nvSpPr>
        <p:spPr bwMode="auto">
          <a:xfrm>
            <a:off x="5645150" y="185102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κάμψη</a:t>
            </a:r>
            <a:endParaRPr lang="en-US" sz="1200"/>
          </a:p>
        </p:txBody>
      </p:sp>
      <p:sp>
        <p:nvSpPr>
          <p:cNvPr id="1813544" name="Text Box 40"/>
          <p:cNvSpPr txBox="1">
            <a:spLocks noChangeArrowheads="1"/>
          </p:cNvSpPr>
          <p:nvPr/>
        </p:nvSpPr>
        <p:spPr bwMode="auto">
          <a:xfrm>
            <a:off x="4329113" y="2239963"/>
            <a:ext cx="798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τρόχισμα</a:t>
            </a:r>
            <a:endParaRPr lang="en-US" sz="1200"/>
          </a:p>
        </p:txBody>
      </p:sp>
      <p:sp>
        <p:nvSpPr>
          <p:cNvPr id="1813545" name="Text Box 41"/>
          <p:cNvSpPr txBox="1">
            <a:spLocks noChangeArrowheads="1"/>
          </p:cNvSpPr>
          <p:nvPr/>
        </p:nvSpPr>
        <p:spPr bwMode="auto">
          <a:xfrm>
            <a:off x="4868863" y="2254250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τρυπάνισμα</a:t>
            </a:r>
            <a:endParaRPr lang="en-US" sz="1200"/>
          </a:p>
        </p:txBody>
      </p:sp>
      <p:sp>
        <p:nvSpPr>
          <p:cNvPr id="1813546" name="Text Box 42"/>
          <p:cNvSpPr txBox="1">
            <a:spLocks noChangeArrowheads="1"/>
          </p:cNvSpPr>
          <p:nvPr/>
        </p:nvSpPr>
        <p:spPr bwMode="auto">
          <a:xfrm>
            <a:off x="4503738" y="2700338"/>
            <a:ext cx="1012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συγκόλληση</a:t>
            </a:r>
            <a:endParaRPr lang="en-US" sz="1200"/>
          </a:p>
        </p:txBody>
      </p:sp>
      <p:sp>
        <p:nvSpPr>
          <p:cNvPr id="1813547" name="Text Box 43"/>
          <p:cNvSpPr txBox="1">
            <a:spLocks noChangeArrowheads="1"/>
          </p:cNvSpPr>
          <p:nvPr/>
        </p:nvSpPr>
        <p:spPr bwMode="auto">
          <a:xfrm>
            <a:off x="5616575" y="2254250"/>
            <a:ext cx="585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βαφή</a:t>
            </a:r>
            <a:r>
              <a:rPr lang="en-US" sz="1200"/>
              <a:t> </a:t>
            </a:r>
          </a:p>
        </p:txBody>
      </p:sp>
      <p:sp>
        <p:nvSpPr>
          <p:cNvPr id="1813548" name="Rectangle 44"/>
          <p:cNvSpPr>
            <a:spLocks noChangeArrowheads="1"/>
          </p:cNvSpPr>
          <p:nvPr/>
        </p:nvSpPr>
        <p:spPr bwMode="auto">
          <a:xfrm>
            <a:off x="4433888" y="2998788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Ημιτελές</a:t>
            </a:r>
            <a:endParaRPr lang="en-US" sz="1800" b="1"/>
          </a:p>
        </p:txBody>
      </p:sp>
      <p:sp>
        <p:nvSpPr>
          <p:cNvPr id="1813549" name="Rectangle 45"/>
          <p:cNvSpPr>
            <a:spLocks noChangeArrowheads="1"/>
          </p:cNvSpPr>
          <p:nvPr/>
        </p:nvSpPr>
        <p:spPr bwMode="auto">
          <a:xfrm>
            <a:off x="4432300" y="3287713"/>
            <a:ext cx="1800225" cy="1582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0" name="Text Box 46"/>
          <p:cNvSpPr txBox="1">
            <a:spLocks noChangeArrowheads="1"/>
          </p:cNvSpPr>
          <p:nvPr/>
        </p:nvSpPr>
        <p:spPr bwMode="auto">
          <a:xfrm>
            <a:off x="4503738" y="32575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Συναρμογή</a:t>
            </a:r>
            <a:endParaRPr lang="en-US" sz="1800"/>
          </a:p>
        </p:txBody>
      </p:sp>
      <p:sp>
        <p:nvSpPr>
          <p:cNvPr id="1813551" name="Rectangle 47"/>
          <p:cNvSpPr>
            <a:spLocks noChangeArrowheads="1"/>
          </p:cNvSpPr>
          <p:nvPr/>
        </p:nvSpPr>
        <p:spPr bwMode="auto">
          <a:xfrm>
            <a:off x="4432300" y="4870450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Τελικά Προϊόντα</a:t>
            </a:r>
            <a:endParaRPr lang="en-US" sz="1800" b="1"/>
          </a:p>
        </p:txBody>
      </p:sp>
      <p:sp>
        <p:nvSpPr>
          <p:cNvPr id="1813552" name="Rectangle 48"/>
          <p:cNvSpPr>
            <a:spLocks noChangeArrowheads="1"/>
          </p:cNvSpPr>
          <p:nvPr/>
        </p:nvSpPr>
        <p:spPr bwMode="auto">
          <a:xfrm>
            <a:off x="4432300" y="5446713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Πελάτης</a:t>
            </a:r>
            <a:endParaRPr lang="en-US" sz="1800" b="1"/>
          </a:p>
        </p:txBody>
      </p:sp>
      <p:sp>
        <p:nvSpPr>
          <p:cNvPr id="1813553" name="Line 49"/>
          <p:cNvSpPr>
            <a:spLocks noChangeShapeType="1"/>
          </p:cNvSpPr>
          <p:nvPr/>
        </p:nvSpPr>
        <p:spPr bwMode="auto">
          <a:xfrm>
            <a:off x="5326063" y="51577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54" name="Rectangle 50"/>
          <p:cNvSpPr>
            <a:spLocks noChangeArrowheads="1"/>
          </p:cNvSpPr>
          <p:nvPr/>
        </p:nvSpPr>
        <p:spPr bwMode="auto">
          <a:xfrm rot="16200000">
            <a:off x="4666456" y="448071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5" name="Rectangle 51"/>
          <p:cNvSpPr>
            <a:spLocks noChangeArrowheads="1"/>
          </p:cNvSpPr>
          <p:nvPr/>
        </p:nvSpPr>
        <p:spPr bwMode="auto">
          <a:xfrm rot="16922139">
            <a:off x="4715669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6" name="Rectangle 52"/>
          <p:cNvSpPr>
            <a:spLocks noChangeArrowheads="1"/>
          </p:cNvSpPr>
          <p:nvPr/>
        </p:nvSpPr>
        <p:spPr bwMode="auto">
          <a:xfrm rot="17718442">
            <a:off x="4845844" y="38107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7" name="Rectangle 53"/>
          <p:cNvSpPr>
            <a:spLocks noChangeArrowheads="1"/>
          </p:cNvSpPr>
          <p:nvPr/>
        </p:nvSpPr>
        <p:spPr bwMode="auto">
          <a:xfrm>
            <a:off x="5154613" y="3587750"/>
            <a:ext cx="287337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8" name="Rectangle 54"/>
          <p:cNvSpPr>
            <a:spLocks noChangeArrowheads="1"/>
          </p:cNvSpPr>
          <p:nvPr/>
        </p:nvSpPr>
        <p:spPr bwMode="auto">
          <a:xfrm rot="3881558" flipH="1">
            <a:off x="5464969" y="3796507"/>
            <a:ext cx="287337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59" name="Rectangle 55"/>
          <p:cNvSpPr>
            <a:spLocks noChangeArrowheads="1"/>
          </p:cNvSpPr>
          <p:nvPr/>
        </p:nvSpPr>
        <p:spPr bwMode="auto">
          <a:xfrm rot="4677861" flipH="1">
            <a:off x="5580856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0" name="Rectangle 56"/>
          <p:cNvSpPr>
            <a:spLocks noChangeArrowheads="1"/>
          </p:cNvSpPr>
          <p:nvPr/>
        </p:nvSpPr>
        <p:spPr bwMode="auto">
          <a:xfrm rot="16200000">
            <a:off x="5623719" y="447436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1" name="Freeform 57"/>
          <p:cNvSpPr>
            <a:spLocks/>
          </p:cNvSpPr>
          <p:nvPr/>
        </p:nvSpPr>
        <p:spPr bwMode="auto">
          <a:xfrm>
            <a:off x="4787900" y="3724275"/>
            <a:ext cx="1008063" cy="1101725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62" name="Rectangle 58"/>
          <p:cNvSpPr>
            <a:spLocks noChangeArrowheads="1"/>
          </p:cNvSpPr>
          <p:nvPr/>
        </p:nvSpPr>
        <p:spPr bwMode="auto">
          <a:xfrm>
            <a:off x="6659563" y="1196975"/>
            <a:ext cx="1800225" cy="1800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3" name="Rectangle 59"/>
          <p:cNvSpPr>
            <a:spLocks noChangeArrowheads="1"/>
          </p:cNvSpPr>
          <p:nvPr/>
        </p:nvSpPr>
        <p:spPr bwMode="auto">
          <a:xfrm>
            <a:off x="6659563" y="1196975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/>
              <a:t>Supermarket</a:t>
            </a:r>
          </a:p>
        </p:txBody>
      </p:sp>
      <p:sp>
        <p:nvSpPr>
          <p:cNvPr id="1813564" name="Text Box 60"/>
          <p:cNvSpPr txBox="1">
            <a:spLocks noChangeArrowheads="1"/>
          </p:cNvSpPr>
          <p:nvPr/>
        </p:nvSpPr>
        <p:spPr bwMode="auto">
          <a:xfrm>
            <a:off x="6783388" y="1470025"/>
            <a:ext cx="172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/>
              <a:t>Προ Μεταποίηση</a:t>
            </a:r>
            <a:endParaRPr lang="en-US" sz="1600"/>
          </a:p>
        </p:txBody>
      </p:sp>
      <p:sp>
        <p:nvSpPr>
          <p:cNvPr id="1813565" name="Rectangle 61"/>
          <p:cNvSpPr>
            <a:spLocks noChangeArrowheads="1"/>
          </p:cNvSpPr>
          <p:nvPr/>
        </p:nvSpPr>
        <p:spPr bwMode="auto">
          <a:xfrm>
            <a:off x="6661150" y="2998788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/>
              <a:t>Supermarket</a:t>
            </a:r>
          </a:p>
        </p:txBody>
      </p:sp>
      <p:sp>
        <p:nvSpPr>
          <p:cNvPr id="1813566" name="Rectangle 62"/>
          <p:cNvSpPr>
            <a:spLocks noChangeArrowheads="1"/>
          </p:cNvSpPr>
          <p:nvPr/>
        </p:nvSpPr>
        <p:spPr bwMode="auto">
          <a:xfrm>
            <a:off x="6659563" y="3287713"/>
            <a:ext cx="1800225" cy="1582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7" name="Text Box 63"/>
          <p:cNvSpPr txBox="1">
            <a:spLocks noChangeArrowheads="1"/>
          </p:cNvSpPr>
          <p:nvPr/>
        </p:nvSpPr>
        <p:spPr bwMode="auto">
          <a:xfrm>
            <a:off x="6731000" y="32575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Συναρμογή</a:t>
            </a:r>
            <a:endParaRPr lang="en-US" sz="1800"/>
          </a:p>
        </p:txBody>
      </p:sp>
      <p:sp>
        <p:nvSpPr>
          <p:cNvPr id="1813568" name="Rectangle 64"/>
          <p:cNvSpPr>
            <a:spLocks noChangeArrowheads="1"/>
          </p:cNvSpPr>
          <p:nvPr/>
        </p:nvSpPr>
        <p:spPr bwMode="auto">
          <a:xfrm>
            <a:off x="6659563" y="5446713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Πελάτης</a:t>
            </a:r>
            <a:endParaRPr lang="en-US" sz="1800" b="1"/>
          </a:p>
        </p:txBody>
      </p:sp>
      <p:sp>
        <p:nvSpPr>
          <p:cNvPr id="1813569" name="Rectangle 65"/>
          <p:cNvSpPr>
            <a:spLocks noChangeArrowheads="1"/>
          </p:cNvSpPr>
          <p:nvPr/>
        </p:nvSpPr>
        <p:spPr bwMode="auto">
          <a:xfrm rot="16200000">
            <a:off x="6893719" y="448071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0" name="Rectangle 66"/>
          <p:cNvSpPr>
            <a:spLocks noChangeArrowheads="1"/>
          </p:cNvSpPr>
          <p:nvPr/>
        </p:nvSpPr>
        <p:spPr bwMode="auto">
          <a:xfrm rot="16922139">
            <a:off x="6942931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1" name="Rectangle 67"/>
          <p:cNvSpPr>
            <a:spLocks noChangeArrowheads="1"/>
          </p:cNvSpPr>
          <p:nvPr/>
        </p:nvSpPr>
        <p:spPr bwMode="auto">
          <a:xfrm rot="17718442">
            <a:off x="7073106" y="38107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2" name="Rectangle 68"/>
          <p:cNvSpPr>
            <a:spLocks noChangeArrowheads="1"/>
          </p:cNvSpPr>
          <p:nvPr/>
        </p:nvSpPr>
        <p:spPr bwMode="auto">
          <a:xfrm>
            <a:off x="7381875" y="3587750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3" name="Rectangle 69"/>
          <p:cNvSpPr>
            <a:spLocks noChangeArrowheads="1"/>
          </p:cNvSpPr>
          <p:nvPr/>
        </p:nvSpPr>
        <p:spPr bwMode="auto">
          <a:xfrm rot="3881558" flipH="1">
            <a:off x="7692231" y="3796507"/>
            <a:ext cx="287337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74" name="Rectangle 70"/>
          <p:cNvSpPr>
            <a:spLocks noChangeArrowheads="1"/>
          </p:cNvSpPr>
          <p:nvPr/>
        </p:nvSpPr>
        <p:spPr bwMode="auto">
          <a:xfrm rot="4677861" flipH="1">
            <a:off x="7808119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5" name="Rectangle 71"/>
          <p:cNvSpPr>
            <a:spLocks noChangeArrowheads="1"/>
          </p:cNvSpPr>
          <p:nvPr/>
        </p:nvSpPr>
        <p:spPr bwMode="auto">
          <a:xfrm rot="16200000">
            <a:off x="7850981" y="447436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6" name="Freeform 72"/>
          <p:cNvSpPr>
            <a:spLocks/>
          </p:cNvSpPr>
          <p:nvPr/>
        </p:nvSpPr>
        <p:spPr bwMode="auto">
          <a:xfrm>
            <a:off x="7015163" y="3724275"/>
            <a:ext cx="1008062" cy="1101725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77" name="Line 73"/>
          <p:cNvSpPr>
            <a:spLocks noChangeShapeType="1"/>
          </p:cNvSpPr>
          <p:nvPr/>
        </p:nvSpPr>
        <p:spPr bwMode="auto">
          <a:xfrm>
            <a:off x="7524750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78" name="Rectangle 74"/>
          <p:cNvSpPr>
            <a:spLocks noChangeArrowheads="1"/>
          </p:cNvSpPr>
          <p:nvPr/>
        </p:nvSpPr>
        <p:spPr bwMode="auto">
          <a:xfrm rot="16200000">
            <a:off x="6771482" y="2420144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9" name="Rectangle 75"/>
          <p:cNvSpPr>
            <a:spLocks noChangeArrowheads="1"/>
          </p:cNvSpPr>
          <p:nvPr/>
        </p:nvSpPr>
        <p:spPr bwMode="auto">
          <a:xfrm rot="16922139">
            <a:off x="6796881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0" name="Rectangle 76"/>
          <p:cNvSpPr>
            <a:spLocks noChangeArrowheads="1"/>
          </p:cNvSpPr>
          <p:nvPr/>
        </p:nvSpPr>
        <p:spPr bwMode="auto">
          <a:xfrm rot="17718442">
            <a:off x="6861968" y="208518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1" name="Rectangle 77"/>
          <p:cNvSpPr>
            <a:spLocks noChangeArrowheads="1"/>
          </p:cNvSpPr>
          <p:nvPr/>
        </p:nvSpPr>
        <p:spPr bwMode="auto">
          <a:xfrm>
            <a:off x="7016750" y="1973263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2" name="Rectangle 78"/>
          <p:cNvSpPr>
            <a:spLocks noChangeArrowheads="1"/>
          </p:cNvSpPr>
          <p:nvPr/>
        </p:nvSpPr>
        <p:spPr bwMode="auto">
          <a:xfrm rot="3881558" flipH="1">
            <a:off x="7172325" y="2078038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83" name="Rectangle 79"/>
          <p:cNvSpPr>
            <a:spLocks noChangeArrowheads="1"/>
          </p:cNvSpPr>
          <p:nvPr/>
        </p:nvSpPr>
        <p:spPr bwMode="auto">
          <a:xfrm rot="4677861" flipH="1">
            <a:off x="7228681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4" name="Rectangle 80"/>
          <p:cNvSpPr>
            <a:spLocks noChangeArrowheads="1"/>
          </p:cNvSpPr>
          <p:nvPr/>
        </p:nvSpPr>
        <p:spPr bwMode="auto">
          <a:xfrm rot="16200000">
            <a:off x="7250907" y="2416969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5" name="Freeform 81"/>
          <p:cNvSpPr>
            <a:spLocks/>
          </p:cNvSpPr>
          <p:nvPr/>
        </p:nvSpPr>
        <p:spPr bwMode="auto">
          <a:xfrm>
            <a:off x="6832600" y="2041525"/>
            <a:ext cx="504825" cy="550863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86" name="Rectangle 82"/>
          <p:cNvSpPr>
            <a:spLocks noChangeArrowheads="1"/>
          </p:cNvSpPr>
          <p:nvPr/>
        </p:nvSpPr>
        <p:spPr bwMode="auto">
          <a:xfrm rot="16200000">
            <a:off x="7623969" y="2420144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7" name="Rectangle 83"/>
          <p:cNvSpPr>
            <a:spLocks noChangeArrowheads="1"/>
          </p:cNvSpPr>
          <p:nvPr/>
        </p:nvSpPr>
        <p:spPr bwMode="auto">
          <a:xfrm rot="16922139">
            <a:off x="7649368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8" name="Rectangle 84"/>
          <p:cNvSpPr>
            <a:spLocks noChangeArrowheads="1"/>
          </p:cNvSpPr>
          <p:nvPr/>
        </p:nvSpPr>
        <p:spPr bwMode="auto">
          <a:xfrm rot="17718442">
            <a:off x="7714456" y="208518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9" name="Rectangle 85"/>
          <p:cNvSpPr>
            <a:spLocks noChangeArrowheads="1"/>
          </p:cNvSpPr>
          <p:nvPr/>
        </p:nvSpPr>
        <p:spPr bwMode="auto">
          <a:xfrm>
            <a:off x="7869238" y="1973263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90" name="Rectangle 86"/>
          <p:cNvSpPr>
            <a:spLocks noChangeArrowheads="1"/>
          </p:cNvSpPr>
          <p:nvPr/>
        </p:nvSpPr>
        <p:spPr bwMode="auto">
          <a:xfrm rot="3881558" flipH="1">
            <a:off x="8024812" y="2078038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91" name="Rectangle 87"/>
          <p:cNvSpPr>
            <a:spLocks noChangeArrowheads="1"/>
          </p:cNvSpPr>
          <p:nvPr/>
        </p:nvSpPr>
        <p:spPr bwMode="auto">
          <a:xfrm rot="4677861" flipH="1">
            <a:off x="8081168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92" name="Rectangle 88"/>
          <p:cNvSpPr>
            <a:spLocks noChangeArrowheads="1"/>
          </p:cNvSpPr>
          <p:nvPr/>
        </p:nvSpPr>
        <p:spPr bwMode="auto">
          <a:xfrm rot="16200000">
            <a:off x="8103394" y="2416969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93" name="Freeform 89"/>
          <p:cNvSpPr>
            <a:spLocks/>
          </p:cNvSpPr>
          <p:nvPr/>
        </p:nvSpPr>
        <p:spPr bwMode="auto">
          <a:xfrm>
            <a:off x="7685088" y="2041525"/>
            <a:ext cx="504825" cy="550863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94" name="Text Box 90"/>
          <p:cNvSpPr txBox="1">
            <a:spLocks noChangeArrowheads="1"/>
          </p:cNvSpPr>
          <p:nvPr/>
        </p:nvSpPr>
        <p:spPr bwMode="auto">
          <a:xfrm>
            <a:off x="2605088" y="873125"/>
            <a:ext cx="101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σήμερα</a:t>
            </a:r>
            <a:endParaRPr lang="en-US" sz="1800" b="1"/>
          </a:p>
        </p:txBody>
      </p:sp>
      <p:sp>
        <p:nvSpPr>
          <p:cNvPr id="1813595" name="Text Box 91"/>
          <p:cNvSpPr txBox="1">
            <a:spLocks noChangeArrowheads="1"/>
          </p:cNvSpPr>
          <p:nvPr/>
        </p:nvSpPr>
        <p:spPr bwMode="auto">
          <a:xfrm>
            <a:off x="4692650" y="873125"/>
            <a:ext cx="80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αύριο</a:t>
            </a:r>
            <a:endParaRPr lang="en-US" sz="1800" b="1"/>
          </a:p>
        </p:txBody>
      </p:sp>
      <p:sp>
        <p:nvSpPr>
          <p:cNvPr id="1813596" name="Text Box 92"/>
          <p:cNvSpPr txBox="1">
            <a:spLocks noChangeArrowheads="1"/>
          </p:cNvSpPr>
          <p:nvPr/>
        </p:nvSpPr>
        <p:spPr bwMode="auto">
          <a:xfrm>
            <a:off x="7040563" y="879475"/>
            <a:ext cx="947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μέλλον</a:t>
            </a:r>
            <a:endParaRPr lang="en-US" sz="1800" b="1"/>
          </a:p>
        </p:txBody>
      </p:sp>
      <p:sp>
        <p:nvSpPr>
          <p:cNvPr id="1813597" name="Text Box 93"/>
          <p:cNvSpPr txBox="1">
            <a:spLocks noChangeArrowheads="1"/>
          </p:cNvSpPr>
          <p:nvPr/>
        </p:nvSpPr>
        <p:spPr bwMode="auto">
          <a:xfrm>
            <a:off x="53975" y="49863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Δομή Εργου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1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1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1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81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34" grpId="0" animBg="1"/>
      <p:bldP spid="1813535" grpId="0" animBg="1"/>
      <p:bldP spid="1813536" grpId="0"/>
      <p:bldP spid="1813537" grpId="0" animBg="1"/>
      <p:bldP spid="1813538" grpId="0" animBg="1"/>
      <p:bldP spid="1813539" grpId="0" animBg="1"/>
      <p:bldP spid="1813540" grpId="0" animBg="1"/>
      <p:bldP spid="1813541" grpId="0"/>
      <p:bldP spid="1813542" grpId="0"/>
      <p:bldP spid="1813543" grpId="0"/>
      <p:bldP spid="1813544" grpId="0"/>
      <p:bldP spid="1813545" grpId="0"/>
      <p:bldP spid="1813546" grpId="0"/>
      <p:bldP spid="1813547" grpId="0"/>
      <p:bldP spid="1813548" grpId="0" animBg="1"/>
      <p:bldP spid="1813549" grpId="0" animBg="1"/>
      <p:bldP spid="1813550" grpId="0"/>
      <p:bldP spid="1813551" grpId="0" animBg="1"/>
      <p:bldP spid="1813552" grpId="0" animBg="1"/>
      <p:bldP spid="1813553" grpId="0" animBg="1"/>
      <p:bldP spid="1813554" grpId="0" animBg="1"/>
      <p:bldP spid="1813555" grpId="0" animBg="1"/>
      <p:bldP spid="1813556" grpId="0" animBg="1"/>
      <p:bldP spid="1813557" grpId="0" animBg="1"/>
      <p:bldP spid="1813558" grpId="0" animBg="1"/>
      <p:bldP spid="1813559" grpId="0" animBg="1"/>
      <p:bldP spid="1813560" grpId="0" animBg="1"/>
      <p:bldP spid="1813561" grpId="0" animBg="1"/>
      <p:bldP spid="1813562" grpId="0" animBg="1"/>
      <p:bldP spid="1813563" grpId="0" animBg="1"/>
      <p:bldP spid="1813564" grpId="0"/>
      <p:bldP spid="1813565" grpId="0" animBg="1"/>
      <p:bldP spid="1813566" grpId="0" animBg="1"/>
      <p:bldP spid="1813567" grpId="0"/>
      <p:bldP spid="1813568" grpId="0" animBg="1"/>
      <p:bldP spid="1813569" grpId="0" animBg="1"/>
      <p:bldP spid="1813570" grpId="0" animBg="1"/>
      <p:bldP spid="1813571" grpId="0" animBg="1"/>
      <p:bldP spid="1813572" grpId="0" animBg="1"/>
      <p:bldP spid="1813573" grpId="0" animBg="1"/>
      <p:bldP spid="1813574" grpId="0" animBg="1"/>
      <p:bldP spid="1813575" grpId="0" animBg="1"/>
      <p:bldP spid="1813576" grpId="0" animBg="1"/>
      <p:bldP spid="1813577" grpId="0" animBg="1"/>
      <p:bldP spid="1813578" grpId="0" animBg="1"/>
      <p:bldP spid="1813579" grpId="0" animBg="1"/>
      <p:bldP spid="1813580" grpId="0" animBg="1"/>
      <p:bldP spid="1813581" grpId="0" animBg="1"/>
      <p:bldP spid="1813582" grpId="0" animBg="1"/>
      <p:bldP spid="1813583" grpId="0" animBg="1"/>
      <p:bldP spid="1813584" grpId="0" animBg="1"/>
      <p:bldP spid="1813585" grpId="0" animBg="1"/>
      <p:bldP spid="1813586" grpId="0" animBg="1"/>
      <p:bldP spid="1813587" grpId="0" animBg="1"/>
      <p:bldP spid="1813588" grpId="0" animBg="1"/>
      <p:bldP spid="1813589" grpId="0" animBg="1"/>
      <p:bldP spid="1813590" grpId="0" animBg="1"/>
      <p:bldP spid="1813591" grpId="0" animBg="1"/>
      <p:bldP spid="1813592" grpId="0" animBg="1"/>
      <p:bldP spid="1813593" grpId="0" animBg="1"/>
      <p:bldP spid="1813595" grpId="0"/>
      <p:bldP spid="18135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81275" y="20638"/>
            <a:ext cx="6264275" cy="765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Είναι εφικτό το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Kanban 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για κάθε συστατικό μέρος;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7650" y="5832475"/>
            <a:ext cx="4814888" cy="465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l-GR" sz="2400">
                <a:solidFill>
                  <a:srgbClr val="990033"/>
                </a:solidFill>
                <a:latin typeface="Arial" charset="0"/>
              </a:rPr>
              <a:t>Ερευνώντας την Αξία και τη Ζήτηση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45572" name="Rectangle 4"/>
          <p:cNvSpPr>
            <a:spLocks noChangeArrowheads="1"/>
          </p:cNvSpPr>
          <p:nvPr/>
        </p:nvSpPr>
        <p:spPr bwMode="auto">
          <a:xfrm>
            <a:off x="3924300" y="2060575"/>
            <a:ext cx="323850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3" name="Rectangle 5"/>
          <p:cNvSpPr>
            <a:spLocks noChangeArrowheads="1"/>
          </p:cNvSpPr>
          <p:nvPr/>
        </p:nvSpPr>
        <p:spPr bwMode="auto">
          <a:xfrm>
            <a:off x="3924300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4" name="Rectangle 6"/>
          <p:cNvSpPr>
            <a:spLocks noChangeArrowheads="1"/>
          </p:cNvSpPr>
          <p:nvPr/>
        </p:nvSpPr>
        <p:spPr bwMode="auto">
          <a:xfrm>
            <a:off x="50053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5" name="Rectangle 7"/>
          <p:cNvSpPr>
            <a:spLocks noChangeArrowheads="1"/>
          </p:cNvSpPr>
          <p:nvPr/>
        </p:nvSpPr>
        <p:spPr bwMode="auto">
          <a:xfrm>
            <a:off x="60848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6" name="Rectangle 8"/>
          <p:cNvSpPr>
            <a:spLocks noChangeArrowheads="1"/>
          </p:cNvSpPr>
          <p:nvPr/>
        </p:nvSpPr>
        <p:spPr bwMode="auto">
          <a:xfrm>
            <a:off x="3924300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7" name="Rectangle 9"/>
          <p:cNvSpPr>
            <a:spLocks noChangeArrowheads="1"/>
          </p:cNvSpPr>
          <p:nvPr/>
        </p:nvSpPr>
        <p:spPr bwMode="auto">
          <a:xfrm>
            <a:off x="50053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8" name="Rectangle 10"/>
          <p:cNvSpPr>
            <a:spLocks noChangeArrowheads="1"/>
          </p:cNvSpPr>
          <p:nvPr/>
        </p:nvSpPr>
        <p:spPr bwMode="auto">
          <a:xfrm>
            <a:off x="60848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9" name="Line 11"/>
          <p:cNvSpPr>
            <a:spLocks noChangeShapeType="1"/>
          </p:cNvSpPr>
          <p:nvPr/>
        </p:nvSpPr>
        <p:spPr bwMode="auto">
          <a:xfrm flipH="1">
            <a:off x="291623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0" name="Line 12"/>
          <p:cNvSpPr>
            <a:spLocks noChangeShapeType="1"/>
          </p:cNvSpPr>
          <p:nvPr/>
        </p:nvSpPr>
        <p:spPr bwMode="auto">
          <a:xfrm flipH="1">
            <a:off x="291623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1" name="Line 13"/>
          <p:cNvSpPr>
            <a:spLocks noChangeShapeType="1"/>
          </p:cNvSpPr>
          <p:nvPr/>
        </p:nvSpPr>
        <p:spPr bwMode="auto">
          <a:xfrm flipH="1">
            <a:off x="291623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2" name="Line 14"/>
          <p:cNvSpPr>
            <a:spLocks noChangeShapeType="1"/>
          </p:cNvSpPr>
          <p:nvPr/>
        </p:nvSpPr>
        <p:spPr bwMode="auto">
          <a:xfrm rot="5400000" flipH="1">
            <a:off x="34202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3" name="Line 15"/>
          <p:cNvSpPr>
            <a:spLocks noChangeShapeType="1"/>
          </p:cNvSpPr>
          <p:nvPr/>
        </p:nvSpPr>
        <p:spPr bwMode="auto">
          <a:xfrm rot="5400000" flipH="1">
            <a:off x="44997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4" name="Line 16"/>
          <p:cNvSpPr>
            <a:spLocks noChangeShapeType="1"/>
          </p:cNvSpPr>
          <p:nvPr/>
        </p:nvSpPr>
        <p:spPr bwMode="auto">
          <a:xfrm rot="5400000" flipH="1">
            <a:off x="55808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5" name="Line 17"/>
          <p:cNvSpPr>
            <a:spLocks noChangeShapeType="1"/>
          </p:cNvSpPr>
          <p:nvPr/>
        </p:nvSpPr>
        <p:spPr bwMode="auto">
          <a:xfrm rot="5400000" flipH="1">
            <a:off x="66603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6" name="Text Box 18"/>
          <p:cNvSpPr txBox="1">
            <a:spLocks noChangeArrowheads="1"/>
          </p:cNvSpPr>
          <p:nvPr/>
        </p:nvSpPr>
        <p:spPr bwMode="auto">
          <a:xfrm>
            <a:off x="4238625" y="120332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A</a:t>
            </a:r>
          </a:p>
        </p:txBody>
      </p:sp>
      <p:sp>
        <p:nvSpPr>
          <p:cNvPr id="1645587" name="Text Box 19"/>
          <p:cNvSpPr txBox="1">
            <a:spLocks noChangeArrowheads="1"/>
          </p:cNvSpPr>
          <p:nvPr/>
        </p:nvSpPr>
        <p:spPr bwMode="auto">
          <a:xfrm>
            <a:off x="5246688" y="1196975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B</a:t>
            </a:r>
          </a:p>
        </p:txBody>
      </p:sp>
      <p:sp>
        <p:nvSpPr>
          <p:cNvPr id="1645588" name="Text Box 20"/>
          <p:cNvSpPr txBox="1">
            <a:spLocks noChangeArrowheads="1"/>
          </p:cNvSpPr>
          <p:nvPr/>
        </p:nvSpPr>
        <p:spPr bwMode="auto">
          <a:xfrm>
            <a:off x="6326188" y="1196975"/>
            <a:ext cx="42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3200" b="1"/>
              <a:t>Γ</a:t>
            </a:r>
            <a:endParaRPr lang="en-US" sz="3200" b="1"/>
          </a:p>
        </p:txBody>
      </p:sp>
      <p:sp>
        <p:nvSpPr>
          <p:cNvPr id="1645589" name="Text Box 21"/>
          <p:cNvSpPr txBox="1">
            <a:spLocks noChangeArrowheads="1"/>
          </p:cNvSpPr>
          <p:nvPr/>
        </p:nvSpPr>
        <p:spPr bwMode="auto">
          <a:xfrm>
            <a:off x="3187700" y="19891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X</a:t>
            </a:r>
          </a:p>
        </p:txBody>
      </p:sp>
      <p:sp>
        <p:nvSpPr>
          <p:cNvPr id="1645590" name="Text Box 22"/>
          <p:cNvSpPr txBox="1">
            <a:spLocks noChangeArrowheads="1"/>
          </p:cNvSpPr>
          <p:nvPr/>
        </p:nvSpPr>
        <p:spPr bwMode="auto">
          <a:xfrm>
            <a:off x="3189288" y="306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Y</a:t>
            </a:r>
          </a:p>
        </p:txBody>
      </p:sp>
      <p:sp>
        <p:nvSpPr>
          <p:cNvPr id="1645591" name="Text Box 23"/>
          <p:cNvSpPr txBox="1">
            <a:spLocks noChangeArrowheads="1"/>
          </p:cNvSpPr>
          <p:nvPr/>
        </p:nvSpPr>
        <p:spPr bwMode="auto">
          <a:xfrm>
            <a:off x="3203575" y="41497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Z</a:t>
            </a:r>
          </a:p>
        </p:txBody>
      </p:sp>
      <p:sp>
        <p:nvSpPr>
          <p:cNvPr id="1645592" name="Text Box 24"/>
          <p:cNvSpPr txBox="1">
            <a:spLocks noChangeArrowheads="1"/>
          </p:cNvSpPr>
          <p:nvPr/>
        </p:nvSpPr>
        <p:spPr bwMode="auto">
          <a:xfrm>
            <a:off x="3938588" y="1804988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3" name="Text Box 25"/>
          <p:cNvSpPr txBox="1">
            <a:spLocks noChangeArrowheads="1"/>
          </p:cNvSpPr>
          <p:nvPr/>
        </p:nvSpPr>
        <p:spPr bwMode="auto">
          <a:xfrm>
            <a:off x="5076825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4" name="Text Box 26"/>
          <p:cNvSpPr txBox="1">
            <a:spLocks noChangeArrowheads="1"/>
          </p:cNvSpPr>
          <p:nvPr/>
        </p:nvSpPr>
        <p:spPr bwMode="auto">
          <a:xfrm>
            <a:off x="6110288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5" name="Text Box 27"/>
          <p:cNvSpPr txBox="1">
            <a:spLocks noChangeArrowheads="1"/>
          </p:cNvSpPr>
          <p:nvPr/>
        </p:nvSpPr>
        <p:spPr bwMode="auto">
          <a:xfrm>
            <a:off x="6127750" y="2895600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6" name="Text Box 28"/>
          <p:cNvSpPr txBox="1">
            <a:spLocks noChangeArrowheads="1"/>
          </p:cNvSpPr>
          <p:nvPr/>
        </p:nvSpPr>
        <p:spPr bwMode="auto">
          <a:xfrm>
            <a:off x="6224588" y="4171950"/>
            <a:ext cx="793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7200"/>
              <a:t>X</a:t>
            </a:r>
          </a:p>
        </p:txBody>
      </p:sp>
      <p:sp>
        <p:nvSpPr>
          <p:cNvPr id="1645597" name="Text Box 29"/>
          <p:cNvSpPr txBox="1">
            <a:spLocks noChangeArrowheads="1"/>
          </p:cNvSpPr>
          <p:nvPr/>
        </p:nvSpPr>
        <p:spPr bwMode="auto">
          <a:xfrm>
            <a:off x="5148263" y="3103563"/>
            <a:ext cx="793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7200"/>
              <a:t>X</a:t>
            </a:r>
          </a:p>
        </p:txBody>
      </p:sp>
      <p:sp>
        <p:nvSpPr>
          <p:cNvPr id="1645598" name="Text Box 30"/>
          <p:cNvSpPr txBox="1">
            <a:spLocks noChangeArrowheads="1"/>
          </p:cNvSpPr>
          <p:nvPr/>
        </p:nvSpPr>
        <p:spPr bwMode="auto">
          <a:xfrm>
            <a:off x="5219700" y="45323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X</a:t>
            </a:r>
          </a:p>
        </p:txBody>
      </p:sp>
      <p:sp>
        <p:nvSpPr>
          <p:cNvPr id="1645599" name="Text Box 31"/>
          <p:cNvSpPr txBox="1">
            <a:spLocks noChangeArrowheads="1"/>
          </p:cNvSpPr>
          <p:nvPr/>
        </p:nvSpPr>
        <p:spPr bwMode="auto">
          <a:xfrm>
            <a:off x="4167188" y="3362325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800"/>
              <a:t>X</a:t>
            </a:r>
          </a:p>
        </p:txBody>
      </p:sp>
      <p:sp>
        <p:nvSpPr>
          <p:cNvPr id="1645600" name="Text Box 32"/>
          <p:cNvSpPr txBox="1">
            <a:spLocks noChangeArrowheads="1"/>
          </p:cNvSpPr>
          <p:nvPr/>
        </p:nvSpPr>
        <p:spPr bwMode="auto">
          <a:xfrm>
            <a:off x="4211638" y="46863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1645601" name="Rectangle 33"/>
          <p:cNvSpPr>
            <a:spLocks noChangeArrowheads="1"/>
          </p:cNvSpPr>
          <p:nvPr/>
        </p:nvSpPr>
        <p:spPr bwMode="auto">
          <a:xfrm>
            <a:off x="2916238" y="2709863"/>
            <a:ext cx="86360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02" name="Line 34"/>
          <p:cNvSpPr>
            <a:spLocks noChangeShapeType="1"/>
          </p:cNvSpPr>
          <p:nvPr/>
        </p:nvSpPr>
        <p:spPr bwMode="auto">
          <a:xfrm flipV="1">
            <a:off x="2917825" y="2493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3" name="Line 35"/>
          <p:cNvSpPr>
            <a:spLocks noChangeShapeType="1"/>
          </p:cNvSpPr>
          <p:nvPr/>
        </p:nvSpPr>
        <p:spPr bwMode="auto">
          <a:xfrm>
            <a:off x="2917825" y="29972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4" name="Line 36"/>
          <p:cNvSpPr>
            <a:spLocks noChangeShapeType="1"/>
          </p:cNvSpPr>
          <p:nvPr/>
        </p:nvSpPr>
        <p:spPr bwMode="auto">
          <a:xfrm>
            <a:off x="2989263" y="27098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5" name="Freeform 37"/>
          <p:cNvSpPr>
            <a:spLocks/>
          </p:cNvSpPr>
          <p:nvPr/>
        </p:nvSpPr>
        <p:spPr bwMode="auto">
          <a:xfrm>
            <a:off x="2960688" y="2741613"/>
            <a:ext cx="800100" cy="90487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109" y="4"/>
              </a:cxn>
              <a:cxn ang="0">
                <a:pos x="199" y="50"/>
              </a:cxn>
              <a:cxn ang="0">
                <a:pos x="290" y="4"/>
              </a:cxn>
              <a:cxn ang="0">
                <a:pos x="426" y="50"/>
              </a:cxn>
              <a:cxn ang="0">
                <a:pos x="504" y="0"/>
              </a:cxn>
            </a:cxnLst>
            <a:rect l="0" t="0" r="r" b="b"/>
            <a:pathLst>
              <a:path w="504" h="57">
                <a:moveTo>
                  <a:pt x="0" y="57"/>
                </a:moveTo>
                <a:cubicBezTo>
                  <a:pt x="18" y="48"/>
                  <a:pt x="76" y="5"/>
                  <a:pt x="109" y="4"/>
                </a:cubicBezTo>
                <a:cubicBezTo>
                  <a:pt x="142" y="3"/>
                  <a:pt x="169" y="50"/>
                  <a:pt x="199" y="50"/>
                </a:cubicBezTo>
                <a:cubicBezTo>
                  <a:pt x="229" y="50"/>
                  <a:pt x="252" y="4"/>
                  <a:pt x="290" y="4"/>
                </a:cubicBezTo>
                <a:cubicBezTo>
                  <a:pt x="328" y="4"/>
                  <a:pt x="390" y="51"/>
                  <a:pt x="426" y="50"/>
                </a:cubicBezTo>
                <a:cubicBezTo>
                  <a:pt x="462" y="49"/>
                  <a:pt x="488" y="10"/>
                  <a:pt x="504" y="0"/>
                </a:cubicBez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6" name="Line 38"/>
          <p:cNvSpPr>
            <a:spLocks noChangeShapeType="1"/>
          </p:cNvSpPr>
          <p:nvPr/>
        </p:nvSpPr>
        <p:spPr bwMode="auto">
          <a:xfrm>
            <a:off x="2989263" y="29257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7" name="Rectangle 39"/>
          <p:cNvSpPr>
            <a:spLocks noChangeArrowheads="1"/>
          </p:cNvSpPr>
          <p:nvPr/>
        </p:nvSpPr>
        <p:spPr bwMode="auto">
          <a:xfrm>
            <a:off x="2930525" y="3775075"/>
            <a:ext cx="86360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08" name="Line 40"/>
          <p:cNvSpPr>
            <a:spLocks noChangeShapeType="1"/>
          </p:cNvSpPr>
          <p:nvPr/>
        </p:nvSpPr>
        <p:spPr bwMode="auto">
          <a:xfrm flipV="1">
            <a:off x="2917825" y="35734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9" name="Line 41"/>
          <p:cNvSpPr>
            <a:spLocks noChangeShapeType="1"/>
          </p:cNvSpPr>
          <p:nvPr/>
        </p:nvSpPr>
        <p:spPr bwMode="auto">
          <a:xfrm>
            <a:off x="2917825" y="4076700"/>
            <a:ext cx="9350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0" name="Freeform 42"/>
          <p:cNvSpPr>
            <a:spLocks/>
          </p:cNvSpPr>
          <p:nvPr/>
        </p:nvSpPr>
        <p:spPr bwMode="auto">
          <a:xfrm>
            <a:off x="2960688" y="3621088"/>
            <a:ext cx="781050" cy="420687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93" y="127"/>
              </a:cxn>
              <a:cxn ang="0">
                <a:pos x="199" y="176"/>
              </a:cxn>
              <a:cxn ang="0">
                <a:pos x="279" y="13"/>
              </a:cxn>
              <a:cxn ang="0">
                <a:pos x="363" y="256"/>
              </a:cxn>
              <a:cxn ang="0">
                <a:pos x="492" y="70"/>
              </a:cxn>
            </a:cxnLst>
            <a:rect l="0" t="0" r="r" b="b"/>
            <a:pathLst>
              <a:path w="492" h="265">
                <a:moveTo>
                  <a:pt x="0" y="183"/>
                </a:moveTo>
                <a:cubicBezTo>
                  <a:pt x="15" y="174"/>
                  <a:pt x="60" y="128"/>
                  <a:pt x="93" y="127"/>
                </a:cubicBezTo>
                <a:cubicBezTo>
                  <a:pt x="126" y="126"/>
                  <a:pt x="168" y="195"/>
                  <a:pt x="199" y="176"/>
                </a:cubicBezTo>
                <a:cubicBezTo>
                  <a:pt x="230" y="157"/>
                  <a:pt x="252" y="0"/>
                  <a:pt x="279" y="13"/>
                </a:cubicBezTo>
                <a:cubicBezTo>
                  <a:pt x="306" y="26"/>
                  <a:pt x="328" y="247"/>
                  <a:pt x="363" y="256"/>
                </a:cubicBezTo>
                <a:cubicBezTo>
                  <a:pt x="398" y="265"/>
                  <a:pt x="465" y="109"/>
                  <a:pt x="492" y="70"/>
                </a:cubicBez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1" name="Line 43"/>
          <p:cNvSpPr>
            <a:spLocks noChangeShapeType="1"/>
          </p:cNvSpPr>
          <p:nvPr/>
        </p:nvSpPr>
        <p:spPr bwMode="auto">
          <a:xfrm>
            <a:off x="2987675" y="37750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2" name="Line 44"/>
          <p:cNvSpPr>
            <a:spLocks noChangeShapeType="1"/>
          </p:cNvSpPr>
          <p:nvPr/>
        </p:nvSpPr>
        <p:spPr bwMode="auto">
          <a:xfrm>
            <a:off x="2987675" y="39909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3" name="Rectangle 45"/>
          <p:cNvSpPr>
            <a:spLocks noChangeArrowheads="1"/>
          </p:cNvSpPr>
          <p:nvPr/>
        </p:nvSpPr>
        <p:spPr bwMode="auto">
          <a:xfrm>
            <a:off x="2921000" y="4811713"/>
            <a:ext cx="86360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4" name="Line 46"/>
          <p:cNvSpPr>
            <a:spLocks noChangeShapeType="1"/>
          </p:cNvSpPr>
          <p:nvPr/>
        </p:nvSpPr>
        <p:spPr bwMode="auto">
          <a:xfrm flipV="1">
            <a:off x="2916238" y="4610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5" name="Line 47"/>
          <p:cNvSpPr>
            <a:spLocks noChangeShapeType="1"/>
          </p:cNvSpPr>
          <p:nvPr/>
        </p:nvSpPr>
        <p:spPr bwMode="auto">
          <a:xfrm>
            <a:off x="2916238" y="51133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6" name="Oval 48"/>
          <p:cNvSpPr>
            <a:spLocks noChangeArrowheads="1"/>
          </p:cNvSpPr>
          <p:nvPr/>
        </p:nvSpPr>
        <p:spPr bwMode="auto">
          <a:xfrm flipV="1">
            <a:off x="2987675" y="4754563"/>
            <a:ext cx="36513" cy="36512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7" name="Oval 49"/>
          <p:cNvSpPr>
            <a:spLocks noChangeArrowheads="1"/>
          </p:cNvSpPr>
          <p:nvPr/>
        </p:nvSpPr>
        <p:spPr bwMode="auto">
          <a:xfrm flipV="1">
            <a:off x="3132138" y="4970463"/>
            <a:ext cx="36512" cy="36512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8" name="Oval 50"/>
          <p:cNvSpPr>
            <a:spLocks noChangeArrowheads="1"/>
          </p:cNvSpPr>
          <p:nvPr/>
        </p:nvSpPr>
        <p:spPr bwMode="auto">
          <a:xfrm flipV="1">
            <a:off x="3348038" y="4899025"/>
            <a:ext cx="36512" cy="36513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9" name="Oval 51"/>
          <p:cNvSpPr>
            <a:spLocks noChangeArrowheads="1"/>
          </p:cNvSpPr>
          <p:nvPr/>
        </p:nvSpPr>
        <p:spPr bwMode="auto">
          <a:xfrm flipV="1">
            <a:off x="3563938" y="4683125"/>
            <a:ext cx="36512" cy="36513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20" name="Oval 52"/>
          <p:cNvSpPr>
            <a:spLocks noChangeArrowheads="1"/>
          </p:cNvSpPr>
          <p:nvPr/>
        </p:nvSpPr>
        <p:spPr bwMode="auto">
          <a:xfrm flipV="1">
            <a:off x="3635375" y="4899025"/>
            <a:ext cx="36513" cy="36513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21" name="Line 53"/>
          <p:cNvSpPr>
            <a:spLocks noChangeShapeType="1"/>
          </p:cNvSpPr>
          <p:nvPr/>
        </p:nvSpPr>
        <p:spPr bwMode="auto">
          <a:xfrm>
            <a:off x="2987675" y="48117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2" name="Line 54"/>
          <p:cNvSpPr>
            <a:spLocks noChangeShapeType="1"/>
          </p:cNvSpPr>
          <p:nvPr/>
        </p:nvSpPr>
        <p:spPr bwMode="auto">
          <a:xfrm>
            <a:off x="2987675" y="50276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3" name="Line 55"/>
          <p:cNvSpPr>
            <a:spLocks noChangeShapeType="1"/>
          </p:cNvSpPr>
          <p:nvPr/>
        </p:nvSpPr>
        <p:spPr bwMode="auto">
          <a:xfrm rot="5400000" flipH="1">
            <a:off x="34202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4" name="Line 56"/>
          <p:cNvSpPr>
            <a:spLocks noChangeShapeType="1"/>
          </p:cNvSpPr>
          <p:nvPr/>
        </p:nvSpPr>
        <p:spPr bwMode="auto">
          <a:xfrm rot="5400000" flipH="1">
            <a:off x="44997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5" name="Line 57"/>
          <p:cNvSpPr>
            <a:spLocks noChangeShapeType="1"/>
          </p:cNvSpPr>
          <p:nvPr/>
        </p:nvSpPr>
        <p:spPr bwMode="auto">
          <a:xfrm rot="5400000" flipH="1">
            <a:off x="55808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6" name="Line 58"/>
          <p:cNvSpPr>
            <a:spLocks noChangeShapeType="1"/>
          </p:cNvSpPr>
          <p:nvPr/>
        </p:nvSpPr>
        <p:spPr bwMode="auto">
          <a:xfrm rot="5400000" flipH="1">
            <a:off x="66603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7" name="Line 59"/>
          <p:cNvSpPr>
            <a:spLocks noChangeShapeType="1"/>
          </p:cNvSpPr>
          <p:nvPr/>
        </p:nvSpPr>
        <p:spPr bwMode="auto">
          <a:xfrm flipH="1">
            <a:off x="651668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8" name="Line 60"/>
          <p:cNvSpPr>
            <a:spLocks noChangeShapeType="1"/>
          </p:cNvSpPr>
          <p:nvPr/>
        </p:nvSpPr>
        <p:spPr bwMode="auto">
          <a:xfrm flipH="1">
            <a:off x="651668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9" name="Line 61"/>
          <p:cNvSpPr>
            <a:spLocks noChangeShapeType="1"/>
          </p:cNvSpPr>
          <p:nvPr/>
        </p:nvSpPr>
        <p:spPr bwMode="auto">
          <a:xfrm flipH="1">
            <a:off x="651668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30" name="Text Box 62"/>
          <p:cNvSpPr txBox="1">
            <a:spLocks noChangeArrowheads="1"/>
          </p:cNvSpPr>
          <p:nvPr/>
        </p:nvSpPr>
        <p:spPr bwMode="auto">
          <a:xfrm rot="2299423">
            <a:off x="3138488" y="1298575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αξία</a:t>
            </a:r>
            <a:endParaRPr lang="en-US" sz="1800"/>
          </a:p>
        </p:txBody>
      </p:sp>
      <p:sp>
        <p:nvSpPr>
          <p:cNvPr id="1645631" name="Text Box 63"/>
          <p:cNvSpPr txBox="1">
            <a:spLocks noChangeArrowheads="1"/>
          </p:cNvSpPr>
          <p:nvPr/>
        </p:nvSpPr>
        <p:spPr bwMode="auto">
          <a:xfrm rot="2205001">
            <a:off x="2520950" y="1579563"/>
            <a:ext cx="1262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Προφίλ</a:t>
            </a:r>
            <a:r>
              <a:rPr lang="en-GB" sz="1200"/>
              <a:t> </a:t>
            </a:r>
            <a:r>
              <a:rPr lang="el-GR" sz="1200"/>
              <a:t>ζήτησης</a:t>
            </a:r>
            <a:endParaRPr lang="en-US" sz="1200"/>
          </a:p>
        </p:txBody>
      </p:sp>
      <p:sp>
        <p:nvSpPr>
          <p:cNvPr id="1645632" name="Line 64"/>
          <p:cNvSpPr>
            <a:spLocks noChangeShapeType="1"/>
          </p:cNvSpPr>
          <p:nvPr/>
        </p:nvSpPr>
        <p:spPr bwMode="auto">
          <a:xfrm flipH="1" flipV="1">
            <a:off x="2916238" y="1341438"/>
            <a:ext cx="1008062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33" name="Text Box 6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57857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10538" y="4356100"/>
            <a:ext cx="271462" cy="241300"/>
          </a:xfrm>
          <a:custGeom>
            <a:avLst/>
            <a:gdLst>
              <a:gd name="T0" fmla="+- 0 22545 22530"/>
              <a:gd name="T1" fmla="*/ T0 w 752"/>
              <a:gd name="T2" fmla="+- 0 12642 12102"/>
              <a:gd name="T3" fmla="*/ 12642 h 667"/>
              <a:gd name="T4" fmla="+- 0 22511 22530"/>
              <a:gd name="T5" fmla="*/ T4 w 752"/>
              <a:gd name="T6" fmla="+- 0 12673 12102"/>
              <a:gd name="T7" fmla="*/ 12673 h 667"/>
              <a:gd name="T8" fmla="+- 0 22534 22530"/>
              <a:gd name="T9" fmla="*/ T8 w 752"/>
              <a:gd name="T10" fmla="+- 0 12644 12102"/>
              <a:gd name="T11" fmla="*/ 12644 h 667"/>
              <a:gd name="T12" fmla="+- 0 22545 22530"/>
              <a:gd name="T13" fmla="*/ T12 w 752"/>
              <a:gd name="T14" fmla="+- 0 12609 12102"/>
              <a:gd name="T15" fmla="*/ 12609 h 667"/>
              <a:gd name="T16" fmla="+- 0 22570 22530"/>
              <a:gd name="T17" fmla="*/ T16 w 752"/>
              <a:gd name="T18" fmla="+- 0 12525 12102"/>
              <a:gd name="T19" fmla="*/ 12525 h 667"/>
              <a:gd name="T20" fmla="+- 0 22606 22530"/>
              <a:gd name="T21" fmla="*/ T20 w 752"/>
              <a:gd name="T22" fmla="+- 0 12446 12102"/>
              <a:gd name="T23" fmla="*/ 12446 h 667"/>
              <a:gd name="T24" fmla="+- 0 22640 22530"/>
              <a:gd name="T25" fmla="*/ T24 w 752"/>
              <a:gd name="T26" fmla="+- 0 12365 12102"/>
              <a:gd name="T27" fmla="*/ 12365 h 667"/>
              <a:gd name="T28" fmla="+- 0 22672 22530"/>
              <a:gd name="T29" fmla="*/ T28 w 752"/>
              <a:gd name="T30" fmla="+- 0 12289 12102"/>
              <a:gd name="T31" fmla="*/ 12289 h 667"/>
              <a:gd name="T32" fmla="+- 0 22707 22530"/>
              <a:gd name="T33" fmla="*/ T32 w 752"/>
              <a:gd name="T34" fmla="+- 0 12223 12102"/>
              <a:gd name="T35" fmla="*/ 12223 h 667"/>
              <a:gd name="T36" fmla="+- 0 22756 22530"/>
              <a:gd name="T37" fmla="*/ T36 w 752"/>
              <a:gd name="T38" fmla="+- 0 12158 12102"/>
              <a:gd name="T39" fmla="*/ 12158 h 667"/>
              <a:gd name="T40" fmla="+- 0 22776 22530"/>
              <a:gd name="T41" fmla="*/ T40 w 752"/>
              <a:gd name="T42" fmla="+- 0 12131 12102"/>
              <a:gd name="T43" fmla="*/ 12131 h 667"/>
              <a:gd name="T44" fmla="+- 0 22816 22530"/>
              <a:gd name="T45" fmla="*/ T44 w 752"/>
              <a:gd name="T46" fmla="+- 0 12074 12102"/>
              <a:gd name="T47" fmla="*/ 12074 h 667"/>
              <a:gd name="T48" fmla="+- 0 22857 22530"/>
              <a:gd name="T49" fmla="*/ T48 w 752"/>
              <a:gd name="T50" fmla="+- 0 12110 12102"/>
              <a:gd name="T51" fmla="*/ 12110 h 667"/>
              <a:gd name="T52" fmla="+- 0 22906 22530"/>
              <a:gd name="T53" fmla="*/ T52 w 752"/>
              <a:gd name="T54" fmla="+- 0 12153 12102"/>
              <a:gd name="T55" fmla="*/ 12153 h 667"/>
              <a:gd name="T56" fmla="+- 0 22906 22530"/>
              <a:gd name="T57" fmla="*/ T56 w 752"/>
              <a:gd name="T58" fmla="+- 0 12232 12102"/>
              <a:gd name="T59" fmla="*/ 12232 h 667"/>
              <a:gd name="T60" fmla="+- 0 22913 22530"/>
              <a:gd name="T61" fmla="*/ T60 w 752"/>
              <a:gd name="T62" fmla="+- 0 12290 12102"/>
              <a:gd name="T63" fmla="*/ 12290 h 667"/>
              <a:gd name="T64" fmla="+- 0 22924 22530"/>
              <a:gd name="T65" fmla="*/ T64 w 752"/>
              <a:gd name="T66" fmla="+- 0 12385 12102"/>
              <a:gd name="T67" fmla="*/ 12385 h 667"/>
              <a:gd name="T68" fmla="+- 0 22923 22530"/>
              <a:gd name="T69" fmla="*/ T68 w 752"/>
              <a:gd name="T70" fmla="+- 0 12481 12102"/>
              <a:gd name="T71" fmla="*/ 12481 h 667"/>
              <a:gd name="T72" fmla="+- 0 22915 22530"/>
              <a:gd name="T73" fmla="*/ T72 w 752"/>
              <a:gd name="T74" fmla="+- 0 12576 12102"/>
              <a:gd name="T75" fmla="*/ 12576 h 667"/>
              <a:gd name="T76" fmla="+- 0 22910 22530"/>
              <a:gd name="T77" fmla="*/ T76 w 752"/>
              <a:gd name="T78" fmla="+- 0 12634 12102"/>
              <a:gd name="T79" fmla="*/ 12634 h 667"/>
              <a:gd name="T80" fmla="+- 0 22905 22530"/>
              <a:gd name="T81" fmla="*/ T80 w 752"/>
              <a:gd name="T82" fmla="+- 0 12695 12102"/>
              <a:gd name="T83" fmla="*/ 12695 h 667"/>
              <a:gd name="T84" fmla="+- 0 22892 22530"/>
              <a:gd name="T85" fmla="*/ T84 w 752"/>
              <a:gd name="T86" fmla="+- 0 12752 12102"/>
              <a:gd name="T87" fmla="*/ 12752 h 667"/>
              <a:gd name="T88" fmla="+- 0 22890 22530"/>
              <a:gd name="T89" fmla="*/ T88 w 752"/>
              <a:gd name="T90" fmla="+- 0 12757 12102"/>
              <a:gd name="T91" fmla="*/ 12757 h 667"/>
              <a:gd name="T92" fmla="+- 0 22888 22530"/>
              <a:gd name="T93" fmla="*/ T92 w 752"/>
              <a:gd name="T94" fmla="+- 0 12763 12102"/>
              <a:gd name="T95" fmla="*/ 12763 h 667"/>
              <a:gd name="T96" fmla="+- 0 22886 22530"/>
              <a:gd name="T97" fmla="*/ T96 w 752"/>
              <a:gd name="T98" fmla="+- 0 12768 12102"/>
              <a:gd name="T99" fmla="*/ 12768 h 667"/>
              <a:gd name="T100" fmla="+- 0 22903 22530"/>
              <a:gd name="T101" fmla="*/ T100 w 752"/>
              <a:gd name="T102" fmla="+- 0 12717 12102"/>
              <a:gd name="T103" fmla="*/ 12717 h 667"/>
              <a:gd name="T104" fmla="+- 0 22917 22530"/>
              <a:gd name="T105" fmla="*/ T104 w 752"/>
              <a:gd name="T106" fmla="+- 0 12663 12102"/>
              <a:gd name="T107" fmla="*/ 12663 h 667"/>
              <a:gd name="T108" fmla="+- 0 22937 22530"/>
              <a:gd name="T109" fmla="*/ T108 w 752"/>
              <a:gd name="T110" fmla="+- 0 12613 12102"/>
              <a:gd name="T111" fmla="*/ 12613 h 667"/>
              <a:gd name="T112" fmla="+- 0 22962 22530"/>
              <a:gd name="T113" fmla="*/ T112 w 752"/>
              <a:gd name="T114" fmla="+- 0 12551 12102"/>
              <a:gd name="T115" fmla="*/ 12551 h 667"/>
              <a:gd name="T116" fmla="+- 0 22989 22530"/>
              <a:gd name="T117" fmla="*/ T116 w 752"/>
              <a:gd name="T118" fmla="+- 0 12488 12102"/>
              <a:gd name="T119" fmla="*/ 12488 h 667"/>
              <a:gd name="T120" fmla="+- 0 23021 22530"/>
              <a:gd name="T121" fmla="*/ T120 w 752"/>
              <a:gd name="T122" fmla="+- 0 12430 12102"/>
              <a:gd name="T123" fmla="*/ 12430 h 667"/>
              <a:gd name="T124" fmla="+- 0 23037 22530"/>
              <a:gd name="T125" fmla="*/ T124 w 752"/>
              <a:gd name="T126" fmla="+- 0 12401 12102"/>
              <a:gd name="T127" fmla="*/ 12401 h 667"/>
              <a:gd name="T128" fmla="+- 0 23051 22530"/>
              <a:gd name="T129" fmla="*/ T128 w 752"/>
              <a:gd name="T130" fmla="+- 0 12392 12102"/>
              <a:gd name="T131" fmla="*/ 12392 h 667"/>
              <a:gd name="T132" fmla="+- 0 23072 22530"/>
              <a:gd name="T133" fmla="*/ T132 w 752"/>
              <a:gd name="T134" fmla="+- 0 12372 12102"/>
              <a:gd name="T135" fmla="*/ 12372 h 667"/>
              <a:gd name="T136" fmla="+- 0 23090 22530"/>
              <a:gd name="T137" fmla="*/ T136 w 752"/>
              <a:gd name="T138" fmla="+- 0 12392 12102"/>
              <a:gd name="T139" fmla="*/ 12392 h 667"/>
              <a:gd name="T140" fmla="+- 0 23099 22530"/>
              <a:gd name="T141" fmla="*/ T140 w 752"/>
              <a:gd name="T142" fmla="+- 0 12404 12102"/>
              <a:gd name="T143" fmla="*/ 12404 h 667"/>
              <a:gd name="T144" fmla="+- 0 23102 22530"/>
              <a:gd name="T145" fmla="*/ T144 w 752"/>
              <a:gd name="T146" fmla="+- 0 12437 12102"/>
              <a:gd name="T147" fmla="*/ 12437 h 667"/>
              <a:gd name="T148" fmla="+- 0 23108 22530"/>
              <a:gd name="T149" fmla="*/ T148 w 752"/>
              <a:gd name="T150" fmla="+- 0 12507 12102"/>
              <a:gd name="T151" fmla="*/ 12507 h 667"/>
              <a:gd name="T152" fmla="+- 0 23095 22530"/>
              <a:gd name="T153" fmla="*/ T152 w 752"/>
              <a:gd name="T154" fmla="+- 0 12581 12102"/>
              <a:gd name="T155" fmla="*/ 12581 h 667"/>
              <a:gd name="T156" fmla="+- 0 23109 22530"/>
              <a:gd name="T157" fmla="*/ T156 w 752"/>
              <a:gd name="T158" fmla="+- 0 12648 12102"/>
              <a:gd name="T159" fmla="*/ 12648 h 667"/>
              <a:gd name="T160" fmla="+- 0 23126 22530"/>
              <a:gd name="T161" fmla="*/ T160 w 752"/>
              <a:gd name="T162" fmla="+- 0 12632 12102"/>
              <a:gd name="T163" fmla="*/ 12632 h 667"/>
              <a:gd name="T164" fmla="+- 0 23142 22530"/>
              <a:gd name="T165" fmla="*/ T164 w 752"/>
              <a:gd name="T166" fmla="+- 0 12615 12102"/>
              <a:gd name="T167" fmla="*/ 12615 h 667"/>
              <a:gd name="T168" fmla="+- 0 23158 22530"/>
              <a:gd name="T169" fmla="*/ T168 w 752"/>
              <a:gd name="T170" fmla="+- 0 12598 12102"/>
              <a:gd name="T171" fmla="*/ 12598 h 667"/>
              <a:gd name="T172" fmla="+- 0 23178 22530"/>
              <a:gd name="T173" fmla="*/ T172 w 752"/>
              <a:gd name="T174" fmla="+- 0 12576 12102"/>
              <a:gd name="T175" fmla="*/ 12576 h 667"/>
              <a:gd name="T176" fmla="+- 0 23205 22530"/>
              <a:gd name="T177" fmla="*/ T176 w 752"/>
              <a:gd name="T178" fmla="+- 0 12552 12102"/>
              <a:gd name="T179" fmla="*/ 12552 h 667"/>
              <a:gd name="T180" fmla="+- 0 23222 22530"/>
              <a:gd name="T181" fmla="*/ T180 w 752"/>
              <a:gd name="T182" fmla="+- 0 12528 12102"/>
              <a:gd name="T183" fmla="*/ 12528 h 667"/>
              <a:gd name="T184" fmla="+- 0 23237 22530"/>
              <a:gd name="T185" fmla="*/ T184 w 752"/>
              <a:gd name="T186" fmla="+- 0 12507 12102"/>
              <a:gd name="T187" fmla="*/ 12507 h 667"/>
              <a:gd name="T188" fmla="+- 0 23251 22530"/>
              <a:gd name="T189" fmla="*/ T188 w 752"/>
              <a:gd name="T190" fmla="+- 0 12493 12102"/>
              <a:gd name="T191" fmla="*/ 12493 h 667"/>
              <a:gd name="T192" fmla="+- 0 23269 22530"/>
              <a:gd name="T193" fmla="*/ T192 w 752"/>
              <a:gd name="T194" fmla="+- 0 12474 12102"/>
              <a:gd name="T195" fmla="*/ 12474 h 667"/>
              <a:gd name="T196" fmla="+- 0 23273 22530"/>
              <a:gd name="T197" fmla="*/ T196 w 752"/>
              <a:gd name="T198" fmla="+- 0 12470 12102"/>
              <a:gd name="T199" fmla="*/ 12470 h 667"/>
              <a:gd name="T200" fmla="+- 0 23277 22530"/>
              <a:gd name="T201" fmla="*/ T200 w 752"/>
              <a:gd name="T202" fmla="+- 0 12466 12102"/>
              <a:gd name="T203" fmla="*/ 12466 h 667"/>
              <a:gd name="T204" fmla="+- 0 23281 22530"/>
              <a:gd name="T205" fmla="*/ T204 w 752"/>
              <a:gd name="T206" fmla="+- 0 12462 12102"/>
              <a:gd name="T207" fmla="*/ 12462 h 66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752" h="667" extrusionOk="0">
                <a:moveTo>
                  <a:pt x="15" y="540"/>
                </a:moveTo>
                <a:cubicBezTo>
                  <a:pt x="-19" y="571"/>
                  <a:pt x="4" y="542"/>
                  <a:pt x="15" y="507"/>
                </a:cubicBezTo>
                <a:cubicBezTo>
                  <a:pt x="40" y="423"/>
                  <a:pt x="76" y="344"/>
                  <a:pt x="110" y="263"/>
                </a:cubicBezTo>
                <a:cubicBezTo>
                  <a:pt x="142" y="187"/>
                  <a:pt x="177" y="121"/>
                  <a:pt x="226" y="56"/>
                </a:cubicBezTo>
                <a:cubicBezTo>
                  <a:pt x="246" y="29"/>
                  <a:pt x="286" y="-28"/>
                  <a:pt x="327" y="8"/>
                </a:cubicBezTo>
                <a:cubicBezTo>
                  <a:pt x="376" y="51"/>
                  <a:pt x="376" y="130"/>
                  <a:pt x="383" y="188"/>
                </a:cubicBezTo>
                <a:cubicBezTo>
                  <a:pt x="394" y="283"/>
                  <a:pt x="393" y="379"/>
                  <a:pt x="385" y="474"/>
                </a:cubicBezTo>
                <a:cubicBezTo>
                  <a:pt x="380" y="532"/>
                  <a:pt x="375" y="593"/>
                  <a:pt x="362" y="650"/>
                </a:cubicBezTo>
                <a:cubicBezTo>
                  <a:pt x="360" y="655"/>
                  <a:pt x="358" y="661"/>
                  <a:pt x="356" y="666"/>
                </a:cubicBezTo>
                <a:cubicBezTo>
                  <a:pt x="373" y="615"/>
                  <a:pt x="387" y="561"/>
                  <a:pt x="407" y="511"/>
                </a:cubicBezTo>
                <a:cubicBezTo>
                  <a:pt x="432" y="449"/>
                  <a:pt x="459" y="386"/>
                  <a:pt x="491" y="328"/>
                </a:cubicBezTo>
                <a:cubicBezTo>
                  <a:pt x="507" y="299"/>
                  <a:pt x="521" y="290"/>
                  <a:pt x="542" y="270"/>
                </a:cubicBezTo>
                <a:cubicBezTo>
                  <a:pt x="560" y="290"/>
                  <a:pt x="569" y="302"/>
                  <a:pt x="572" y="335"/>
                </a:cubicBezTo>
                <a:cubicBezTo>
                  <a:pt x="578" y="405"/>
                  <a:pt x="565" y="479"/>
                  <a:pt x="579" y="546"/>
                </a:cubicBezTo>
                <a:cubicBezTo>
                  <a:pt x="596" y="530"/>
                  <a:pt x="612" y="513"/>
                  <a:pt x="628" y="496"/>
                </a:cubicBezTo>
                <a:cubicBezTo>
                  <a:pt x="648" y="474"/>
                  <a:pt x="675" y="450"/>
                  <a:pt x="692" y="426"/>
                </a:cubicBezTo>
                <a:cubicBezTo>
                  <a:pt x="707" y="405"/>
                  <a:pt x="721" y="391"/>
                  <a:pt x="739" y="372"/>
                </a:cubicBezTo>
                <a:cubicBezTo>
                  <a:pt x="743" y="368"/>
                  <a:pt x="747" y="364"/>
                  <a:pt x="751" y="36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5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46838" y="1377950"/>
            <a:ext cx="222250" cy="331788"/>
          </a:xfrm>
          <a:custGeom>
            <a:avLst/>
            <a:gdLst>
              <a:gd name="T0" fmla="+- 0 18387 17910"/>
              <a:gd name="T1" fmla="*/ T0 w 615"/>
              <a:gd name="T2" fmla="+- 0 3854 3826"/>
              <a:gd name="T3" fmla="*/ 3854 h 924"/>
              <a:gd name="T4" fmla="+- 0 18396 17910"/>
              <a:gd name="T5" fmla="*/ T4 w 615"/>
              <a:gd name="T6" fmla="+- 0 3863 3826"/>
              <a:gd name="T7" fmla="*/ 3863 h 924"/>
              <a:gd name="T8" fmla="+- 0 18302 17910"/>
              <a:gd name="T9" fmla="*/ T8 w 615"/>
              <a:gd name="T10" fmla="+- 0 3828 3826"/>
              <a:gd name="T11" fmla="*/ 3828 h 924"/>
              <a:gd name="T12" fmla="+- 0 18243 17910"/>
              <a:gd name="T13" fmla="*/ T12 w 615"/>
              <a:gd name="T14" fmla="+- 0 3830 3826"/>
              <a:gd name="T15" fmla="*/ 3830 h 924"/>
              <a:gd name="T16" fmla="+- 0 18174 17910"/>
              <a:gd name="T17" fmla="*/ T16 w 615"/>
              <a:gd name="T18" fmla="+- 0 3845 3826"/>
              <a:gd name="T19" fmla="*/ 3845 h 924"/>
              <a:gd name="T20" fmla="+- 0 17999 17910"/>
              <a:gd name="T21" fmla="*/ T20 w 615"/>
              <a:gd name="T22" fmla="+- 0 4020 3826"/>
              <a:gd name="T23" fmla="*/ 4020 h 924"/>
              <a:gd name="T24" fmla="+- 0 17914 17910"/>
              <a:gd name="T25" fmla="*/ T24 w 615"/>
              <a:gd name="T26" fmla="+- 0 4358 3826"/>
              <a:gd name="T27" fmla="*/ 4358 h 924"/>
              <a:gd name="T28" fmla="+- 0 17946 17910"/>
              <a:gd name="T29" fmla="*/ T28 w 615"/>
              <a:gd name="T30" fmla="+- 0 4584 3826"/>
              <a:gd name="T31" fmla="*/ 4584 h 924"/>
              <a:gd name="T32" fmla="+- 0 18052 17910"/>
              <a:gd name="T33" fmla="*/ T32 w 615"/>
              <a:gd name="T34" fmla="+- 0 4694 3826"/>
              <a:gd name="T35" fmla="*/ 4694 h 924"/>
              <a:gd name="T36" fmla="+- 0 18128 17910"/>
              <a:gd name="T37" fmla="*/ T36 w 615"/>
              <a:gd name="T38" fmla="+- 0 4718 3826"/>
              <a:gd name="T39" fmla="*/ 4718 h 924"/>
              <a:gd name="T40" fmla="+- 0 18365 17910"/>
              <a:gd name="T41" fmla="*/ T40 w 615"/>
              <a:gd name="T42" fmla="+- 0 4684 3826"/>
              <a:gd name="T43" fmla="*/ 4684 h 924"/>
              <a:gd name="T44" fmla="+- 0 18461 17910"/>
              <a:gd name="T45" fmla="*/ T44 w 615"/>
              <a:gd name="T46" fmla="+- 0 4660 3826"/>
              <a:gd name="T47" fmla="*/ 4660 h 924"/>
              <a:gd name="T48" fmla="+- 0 18509 17910"/>
              <a:gd name="T49" fmla="*/ T48 w 615"/>
              <a:gd name="T50" fmla="+- 0 4645 3826"/>
              <a:gd name="T51" fmla="*/ 4645 h 924"/>
              <a:gd name="T52" fmla="+- 0 18510 17910"/>
              <a:gd name="T53" fmla="*/ T52 w 615"/>
              <a:gd name="T54" fmla="+- 0 4632 3826"/>
              <a:gd name="T55" fmla="*/ 4632 h 924"/>
              <a:gd name="T56" fmla="+- 0 18524 17910"/>
              <a:gd name="T57" fmla="*/ T56 w 615"/>
              <a:gd name="T58" fmla="+- 0 3865 3826"/>
              <a:gd name="T59" fmla="*/ 3865 h 924"/>
              <a:gd name="T60" fmla="+- 0 18484 17910"/>
              <a:gd name="T61" fmla="*/ T60 w 615"/>
              <a:gd name="T62" fmla="+- 0 3852 3826"/>
              <a:gd name="T63" fmla="*/ 3852 h 924"/>
              <a:gd name="T64" fmla="+- 0 18429 17910"/>
              <a:gd name="T65" fmla="*/ T64 w 615"/>
              <a:gd name="T66" fmla="+- 0 3828 3826"/>
              <a:gd name="T67" fmla="*/ 3828 h 924"/>
              <a:gd name="T68" fmla="+- 0 18367 17910"/>
              <a:gd name="T69" fmla="*/ T68 w 615"/>
              <a:gd name="T70" fmla="+- 0 3838 3826"/>
              <a:gd name="T71" fmla="*/ 3838 h 924"/>
              <a:gd name="T72" fmla="+- 0 18263 17910"/>
              <a:gd name="T73" fmla="*/ T72 w 615"/>
              <a:gd name="T74" fmla="+- 0 3878 3826"/>
              <a:gd name="T75" fmla="*/ 3878 h 924"/>
              <a:gd name="T76" fmla="+- 0 18216 17910"/>
              <a:gd name="T77" fmla="*/ T76 w 615"/>
              <a:gd name="T78" fmla="+- 0 3895 3826"/>
              <a:gd name="T79" fmla="*/ 3895 h 924"/>
              <a:gd name="T80" fmla="+- 0 18171 17910"/>
              <a:gd name="T81" fmla="*/ T80 w 615"/>
              <a:gd name="T82" fmla="+- 0 3910 3826"/>
              <a:gd name="T83" fmla="*/ 3910 h 924"/>
              <a:gd name="T84" fmla="+- 0 18108 17910"/>
              <a:gd name="T85" fmla="*/ T84 w 615"/>
              <a:gd name="T86" fmla="+- 0 3960 3826"/>
              <a:gd name="T87" fmla="*/ 3960 h 924"/>
              <a:gd name="T88" fmla="+- 0 17985 17910"/>
              <a:gd name="T89" fmla="*/ T88 w 615"/>
              <a:gd name="T90" fmla="+- 0 4180 3826"/>
              <a:gd name="T91" fmla="*/ 4180 h 924"/>
              <a:gd name="T92" fmla="+- 0 17936 17910"/>
              <a:gd name="T93" fmla="*/ T92 w 615"/>
              <a:gd name="T94" fmla="+- 0 4323 3826"/>
              <a:gd name="T95" fmla="*/ 4323 h 924"/>
              <a:gd name="T96" fmla="+- 0 17921 17910"/>
              <a:gd name="T97" fmla="*/ T96 w 615"/>
              <a:gd name="T98" fmla="+- 0 4412 3826"/>
              <a:gd name="T99" fmla="*/ 4412 h 924"/>
              <a:gd name="T100" fmla="+- 0 17950 17910"/>
              <a:gd name="T101" fmla="*/ T100 w 615"/>
              <a:gd name="T102" fmla="+- 0 4555 3826"/>
              <a:gd name="T103" fmla="*/ 4555 h 924"/>
              <a:gd name="T104" fmla="+- 0 17983 17910"/>
              <a:gd name="T105" fmla="*/ T104 w 615"/>
              <a:gd name="T106" fmla="+- 0 4621 3826"/>
              <a:gd name="T107" fmla="*/ 4621 h 924"/>
              <a:gd name="T108" fmla="+- 0 18125 17910"/>
              <a:gd name="T109" fmla="*/ T108 w 615"/>
              <a:gd name="T110" fmla="+- 0 4727 3826"/>
              <a:gd name="T111" fmla="*/ 4727 h 924"/>
              <a:gd name="T112" fmla="+- 0 18209 17910"/>
              <a:gd name="T113" fmla="*/ T112 w 615"/>
              <a:gd name="T114" fmla="+- 0 4743 3826"/>
              <a:gd name="T115" fmla="*/ 4743 h 924"/>
              <a:gd name="T116" fmla="+- 0 18373 17910"/>
              <a:gd name="T117" fmla="*/ T116 w 615"/>
              <a:gd name="T118" fmla="+- 0 4741 3826"/>
              <a:gd name="T119" fmla="*/ 4741 h 924"/>
              <a:gd name="T120" fmla="+- 0 18489 17910"/>
              <a:gd name="T121" fmla="*/ T120 w 615"/>
              <a:gd name="T122" fmla="+- 0 4746 3826"/>
              <a:gd name="T123" fmla="*/ 4746 h 924"/>
              <a:gd name="T124" fmla="+- 0 18513 17910"/>
              <a:gd name="T125" fmla="*/ T124 w 615"/>
              <a:gd name="T126" fmla="+- 0 4736 3826"/>
              <a:gd name="T127" fmla="*/ 4736 h 9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615" h="924" extrusionOk="0">
                <a:moveTo>
                  <a:pt x="477" y="28"/>
                </a:moveTo>
                <a:cubicBezTo>
                  <a:pt x="480" y="31"/>
                  <a:pt x="483" y="34"/>
                  <a:pt x="486" y="37"/>
                </a:cubicBezTo>
                <a:cubicBezTo>
                  <a:pt x="454" y="26"/>
                  <a:pt x="425" y="9"/>
                  <a:pt x="392" y="2"/>
                </a:cubicBezTo>
                <a:cubicBezTo>
                  <a:pt x="372" y="-2"/>
                  <a:pt x="353" y="2"/>
                  <a:pt x="333" y="4"/>
                </a:cubicBezTo>
                <a:cubicBezTo>
                  <a:pt x="309" y="7"/>
                  <a:pt x="286" y="11"/>
                  <a:pt x="264" y="19"/>
                </a:cubicBezTo>
                <a:cubicBezTo>
                  <a:pt x="181" y="49"/>
                  <a:pt x="130" y="120"/>
                  <a:pt x="89" y="194"/>
                </a:cubicBezTo>
                <a:cubicBezTo>
                  <a:pt x="30" y="299"/>
                  <a:pt x="14" y="414"/>
                  <a:pt x="4" y="532"/>
                </a:cubicBezTo>
                <a:cubicBezTo>
                  <a:pt x="-2" y="609"/>
                  <a:pt x="-5" y="690"/>
                  <a:pt x="36" y="758"/>
                </a:cubicBezTo>
                <a:cubicBezTo>
                  <a:pt x="62" y="802"/>
                  <a:pt x="97" y="843"/>
                  <a:pt x="142" y="868"/>
                </a:cubicBezTo>
                <a:cubicBezTo>
                  <a:pt x="167" y="881"/>
                  <a:pt x="191" y="887"/>
                  <a:pt x="218" y="892"/>
                </a:cubicBezTo>
                <a:cubicBezTo>
                  <a:pt x="292" y="905"/>
                  <a:pt x="383" y="876"/>
                  <a:pt x="455" y="858"/>
                </a:cubicBezTo>
                <a:cubicBezTo>
                  <a:pt x="487" y="850"/>
                  <a:pt x="519" y="843"/>
                  <a:pt x="551" y="834"/>
                </a:cubicBezTo>
                <a:cubicBezTo>
                  <a:pt x="563" y="831"/>
                  <a:pt x="590" y="828"/>
                  <a:pt x="599" y="819"/>
                </a:cubicBezTo>
                <a:cubicBezTo>
                  <a:pt x="609" y="817"/>
                  <a:pt x="612" y="815"/>
                  <a:pt x="600" y="806"/>
                </a:cubicBezTo>
              </a:path>
              <a:path w="615" h="924" extrusionOk="0">
                <a:moveTo>
                  <a:pt x="614" y="39"/>
                </a:moveTo>
                <a:cubicBezTo>
                  <a:pt x="600" y="34"/>
                  <a:pt x="588" y="33"/>
                  <a:pt x="574" y="26"/>
                </a:cubicBezTo>
                <a:cubicBezTo>
                  <a:pt x="556" y="17"/>
                  <a:pt x="540" y="4"/>
                  <a:pt x="519" y="2"/>
                </a:cubicBezTo>
                <a:cubicBezTo>
                  <a:pt x="499" y="0"/>
                  <a:pt x="476" y="7"/>
                  <a:pt x="457" y="12"/>
                </a:cubicBezTo>
                <a:cubicBezTo>
                  <a:pt x="421" y="22"/>
                  <a:pt x="387" y="38"/>
                  <a:pt x="353" y="52"/>
                </a:cubicBezTo>
                <a:cubicBezTo>
                  <a:pt x="337" y="58"/>
                  <a:pt x="322" y="64"/>
                  <a:pt x="306" y="69"/>
                </a:cubicBezTo>
                <a:cubicBezTo>
                  <a:pt x="291" y="74"/>
                  <a:pt x="275" y="77"/>
                  <a:pt x="261" y="84"/>
                </a:cubicBezTo>
                <a:cubicBezTo>
                  <a:pt x="236" y="96"/>
                  <a:pt x="217" y="114"/>
                  <a:pt x="198" y="134"/>
                </a:cubicBezTo>
                <a:cubicBezTo>
                  <a:pt x="139" y="199"/>
                  <a:pt x="103" y="272"/>
                  <a:pt x="75" y="354"/>
                </a:cubicBezTo>
                <a:cubicBezTo>
                  <a:pt x="59" y="402"/>
                  <a:pt x="39" y="448"/>
                  <a:pt x="26" y="497"/>
                </a:cubicBezTo>
                <a:cubicBezTo>
                  <a:pt x="18" y="527"/>
                  <a:pt x="13" y="555"/>
                  <a:pt x="11" y="586"/>
                </a:cubicBezTo>
                <a:cubicBezTo>
                  <a:pt x="8" y="638"/>
                  <a:pt x="20" y="682"/>
                  <a:pt x="40" y="729"/>
                </a:cubicBezTo>
                <a:cubicBezTo>
                  <a:pt x="49" y="751"/>
                  <a:pt x="60" y="774"/>
                  <a:pt x="73" y="795"/>
                </a:cubicBezTo>
                <a:cubicBezTo>
                  <a:pt x="107" y="852"/>
                  <a:pt x="152" y="882"/>
                  <a:pt x="215" y="901"/>
                </a:cubicBezTo>
                <a:cubicBezTo>
                  <a:pt x="243" y="909"/>
                  <a:pt x="270" y="915"/>
                  <a:pt x="299" y="917"/>
                </a:cubicBezTo>
                <a:cubicBezTo>
                  <a:pt x="354" y="921"/>
                  <a:pt x="408" y="916"/>
                  <a:pt x="463" y="915"/>
                </a:cubicBezTo>
                <a:cubicBezTo>
                  <a:pt x="500" y="914"/>
                  <a:pt x="543" y="927"/>
                  <a:pt x="579" y="920"/>
                </a:cubicBezTo>
                <a:cubicBezTo>
                  <a:pt x="592" y="919"/>
                  <a:pt x="597" y="918"/>
                  <a:pt x="603" y="91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5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51588" y="2444750"/>
            <a:ext cx="215900" cy="180975"/>
          </a:xfrm>
          <a:custGeom>
            <a:avLst/>
            <a:gdLst>
              <a:gd name="T0" fmla="+- 0 17643 17643"/>
              <a:gd name="T1" fmla="*/ T0 w 601"/>
              <a:gd name="T2" fmla="+- 0 7293 6789"/>
              <a:gd name="T3" fmla="*/ 7293 h 506"/>
              <a:gd name="T4" fmla="+- 0 17688 17643"/>
              <a:gd name="T5" fmla="*/ T4 w 601"/>
              <a:gd name="T6" fmla="+- 0 7284 6789"/>
              <a:gd name="T7" fmla="*/ 7284 h 506"/>
              <a:gd name="T8" fmla="+- 0 17714 17643"/>
              <a:gd name="T9" fmla="*/ T8 w 601"/>
              <a:gd name="T10" fmla="+- 0 7274 6789"/>
              <a:gd name="T11" fmla="*/ 7274 h 506"/>
              <a:gd name="T12" fmla="+- 0 17755 17643"/>
              <a:gd name="T13" fmla="*/ T12 w 601"/>
              <a:gd name="T14" fmla="+- 0 7250 6789"/>
              <a:gd name="T15" fmla="*/ 7250 h 506"/>
              <a:gd name="T16" fmla="+- 0 17829 17643"/>
              <a:gd name="T17" fmla="*/ T16 w 601"/>
              <a:gd name="T18" fmla="+- 0 7206 6789"/>
              <a:gd name="T19" fmla="*/ 7206 h 506"/>
              <a:gd name="T20" fmla="+- 0 17893 17643"/>
              <a:gd name="T21" fmla="*/ T20 w 601"/>
              <a:gd name="T22" fmla="+- 0 7151 6789"/>
              <a:gd name="T23" fmla="*/ 7151 h 506"/>
              <a:gd name="T24" fmla="+- 0 17957 17643"/>
              <a:gd name="T25" fmla="*/ T24 w 601"/>
              <a:gd name="T26" fmla="+- 0 7094 6789"/>
              <a:gd name="T27" fmla="*/ 7094 h 506"/>
              <a:gd name="T28" fmla="+- 0 18030 17643"/>
              <a:gd name="T29" fmla="*/ T28 w 601"/>
              <a:gd name="T30" fmla="+- 0 7030 6789"/>
              <a:gd name="T31" fmla="*/ 7030 h 506"/>
              <a:gd name="T32" fmla="+- 0 18098 17643"/>
              <a:gd name="T33" fmla="*/ T32 w 601"/>
              <a:gd name="T34" fmla="+- 0 6962 6789"/>
              <a:gd name="T35" fmla="*/ 6962 h 506"/>
              <a:gd name="T36" fmla="+- 0 18164 17643"/>
              <a:gd name="T37" fmla="*/ T36 w 601"/>
              <a:gd name="T38" fmla="+- 0 6890 6789"/>
              <a:gd name="T39" fmla="*/ 6890 h 506"/>
              <a:gd name="T40" fmla="+- 0 18206 17643"/>
              <a:gd name="T41" fmla="*/ T40 w 601"/>
              <a:gd name="T42" fmla="+- 0 6842 6789"/>
              <a:gd name="T43" fmla="*/ 6842 h 506"/>
              <a:gd name="T44" fmla="+- 0 18220 17643"/>
              <a:gd name="T45" fmla="*/ T44 w 601"/>
              <a:gd name="T46" fmla="+- 0 6826 6789"/>
              <a:gd name="T47" fmla="*/ 6826 h 506"/>
              <a:gd name="T48" fmla="+- 0 18243 17643"/>
              <a:gd name="T49" fmla="*/ T48 w 601"/>
              <a:gd name="T50" fmla="+- 0 6789 6789"/>
              <a:gd name="T51" fmla="*/ 6789 h 5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601" h="506" extrusionOk="0">
                <a:moveTo>
                  <a:pt x="0" y="504"/>
                </a:moveTo>
                <a:cubicBezTo>
                  <a:pt x="45" y="495"/>
                  <a:pt x="71" y="485"/>
                  <a:pt x="112" y="461"/>
                </a:cubicBezTo>
                <a:cubicBezTo>
                  <a:pt x="186" y="417"/>
                  <a:pt x="250" y="362"/>
                  <a:pt x="314" y="305"/>
                </a:cubicBezTo>
                <a:cubicBezTo>
                  <a:pt x="387" y="241"/>
                  <a:pt x="455" y="173"/>
                  <a:pt x="521" y="101"/>
                </a:cubicBezTo>
                <a:cubicBezTo>
                  <a:pt x="563" y="53"/>
                  <a:pt x="577" y="37"/>
                  <a:pt x="60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9438" y="4852988"/>
            <a:ext cx="9525" cy="17462"/>
          </a:xfrm>
          <a:custGeom>
            <a:avLst/>
            <a:gdLst>
              <a:gd name="T0" fmla="+- 0 8691 8665"/>
              <a:gd name="T1" fmla="*/ T0 w 27"/>
              <a:gd name="T2" fmla="+- 0 13479 13479"/>
              <a:gd name="T3" fmla="*/ 13479 h 51"/>
              <a:gd name="T4" fmla="+- 0 8677 8665"/>
              <a:gd name="T5" fmla="*/ T4 w 27"/>
              <a:gd name="T6" fmla="+- 0 13494 13479"/>
              <a:gd name="T7" fmla="*/ 13494 h 51"/>
              <a:gd name="T8" fmla="+- 0 8673 8665"/>
              <a:gd name="T9" fmla="*/ T8 w 27"/>
              <a:gd name="T10" fmla="+- 0 13510 13479"/>
              <a:gd name="T11" fmla="*/ 13510 h 51"/>
              <a:gd name="T12" fmla="+- 0 8665 8665"/>
              <a:gd name="T13" fmla="*/ T12 w 27"/>
              <a:gd name="T14" fmla="+- 0 13529 13479"/>
              <a:gd name="T15" fmla="*/ 13529 h 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7" h="51" extrusionOk="0">
                <a:moveTo>
                  <a:pt x="26" y="0"/>
                </a:moveTo>
                <a:cubicBezTo>
                  <a:pt x="12" y="15"/>
                  <a:pt x="8" y="31"/>
                  <a:pt x="0" y="5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4692650"/>
            <a:ext cx="431800" cy="282575"/>
          </a:xfrm>
          <a:custGeom>
            <a:avLst/>
            <a:gdLst>
              <a:gd name="T0" fmla="+- 0 8916 8909"/>
              <a:gd name="T1" fmla="*/ T0 w 1199"/>
              <a:gd name="T2" fmla="+- 0 13818 13036"/>
              <a:gd name="T3" fmla="*/ 13818 h 783"/>
              <a:gd name="T4" fmla="+- 0 8909 8909"/>
              <a:gd name="T5" fmla="*/ T4 w 1199"/>
              <a:gd name="T6" fmla="+- 0 13807 13036"/>
              <a:gd name="T7" fmla="*/ 13807 h 783"/>
              <a:gd name="T8" fmla="+- 0 9250 8909"/>
              <a:gd name="T9" fmla="*/ T8 w 1199"/>
              <a:gd name="T10" fmla="+- 0 13500 13036"/>
              <a:gd name="T11" fmla="*/ 13500 h 783"/>
              <a:gd name="T12" fmla="+- 0 9250 8909"/>
              <a:gd name="T13" fmla="*/ T12 w 1199"/>
              <a:gd name="T14" fmla="+- 0 13500 13036"/>
              <a:gd name="T15" fmla="*/ 13500 h 783"/>
              <a:gd name="T16" fmla="+- 0 9250 8909"/>
              <a:gd name="T17" fmla="*/ T16 w 1199"/>
              <a:gd name="T18" fmla="+- 0 13500 13036"/>
              <a:gd name="T19" fmla="*/ 13500 h 783"/>
              <a:gd name="T20" fmla="+- 0 10005 8909"/>
              <a:gd name="T21" fmla="*/ T20 w 1199"/>
              <a:gd name="T22" fmla="+- 0 13470 13036"/>
              <a:gd name="T23" fmla="*/ 13470 h 783"/>
              <a:gd name="T24" fmla="+- 0 10021 8909"/>
              <a:gd name="T25" fmla="*/ T24 w 1199"/>
              <a:gd name="T26" fmla="+- 0 13476 13036"/>
              <a:gd name="T27" fmla="*/ 13476 h 783"/>
              <a:gd name="T28" fmla="+- 0 10049 8909"/>
              <a:gd name="T29" fmla="*/ T28 w 1199"/>
              <a:gd name="T30" fmla="+- 0 13051 13036"/>
              <a:gd name="T31" fmla="*/ 13051 h 783"/>
              <a:gd name="T32" fmla="+- 0 10042 8909"/>
              <a:gd name="T33" fmla="*/ T32 w 1199"/>
              <a:gd name="T34" fmla="+- 0 13056 13036"/>
              <a:gd name="T35" fmla="*/ 13056 h 783"/>
              <a:gd name="T36" fmla="+- 0 10102 8909"/>
              <a:gd name="T37" fmla="*/ T36 w 1199"/>
              <a:gd name="T38" fmla="+- 0 13503 13036"/>
              <a:gd name="T39" fmla="*/ 13503 h 783"/>
              <a:gd name="T40" fmla="+- 0 10107 8909"/>
              <a:gd name="T41" fmla="*/ T40 w 1199"/>
              <a:gd name="T42" fmla="+- 0 13514 13036"/>
              <a:gd name="T43" fmla="*/ 13514 h 783"/>
              <a:gd name="T44" fmla="+- 0 9293 8909"/>
              <a:gd name="T45" fmla="*/ T44 w 1199"/>
              <a:gd name="T46" fmla="+- 0 13320 13036"/>
              <a:gd name="T47" fmla="*/ 13320 h 783"/>
              <a:gd name="T48" fmla="+- 0 9293 8909"/>
              <a:gd name="T49" fmla="*/ T48 w 1199"/>
              <a:gd name="T50" fmla="+- 0 13320 13036"/>
              <a:gd name="T51" fmla="*/ 13320 h 7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199" h="783" extrusionOk="0">
                <a:moveTo>
                  <a:pt x="7" y="782"/>
                </a:moveTo>
                <a:cubicBezTo>
                  <a:pt x="5" y="778"/>
                  <a:pt x="2" y="775"/>
                  <a:pt x="0" y="771"/>
                </a:cubicBezTo>
              </a:path>
              <a:path w="1199" h="783" extrusionOk="0">
                <a:moveTo>
                  <a:pt x="341" y="464"/>
                </a:moveTo>
                <a:lnTo>
                  <a:pt x="341" y="464"/>
                </a:lnTo>
              </a:path>
              <a:path w="1199" h="783" extrusionOk="0">
                <a:moveTo>
                  <a:pt x="1096" y="434"/>
                </a:moveTo>
                <a:cubicBezTo>
                  <a:pt x="1108" y="428"/>
                  <a:pt x="1112" y="426"/>
                  <a:pt x="1112" y="440"/>
                </a:cubicBezTo>
              </a:path>
              <a:path w="1199" h="783" extrusionOk="0">
                <a:moveTo>
                  <a:pt x="1140" y="15"/>
                </a:moveTo>
                <a:cubicBezTo>
                  <a:pt x="1136" y="-2"/>
                  <a:pt x="1134" y="-5"/>
                  <a:pt x="1133" y="20"/>
                </a:cubicBezTo>
              </a:path>
              <a:path w="1199" h="783" extrusionOk="0">
                <a:moveTo>
                  <a:pt x="1193" y="467"/>
                </a:moveTo>
                <a:cubicBezTo>
                  <a:pt x="1195" y="471"/>
                  <a:pt x="1196" y="474"/>
                  <a:pt x="1198" y="478"/>
                </a:cubicBezTo>
              </a:path>
              <a:path w="1199" h="783" extrusionOk="0">
                <a:moveTo>
                  <a:pt x="384" y="284"/>
                </a:moveTo>
                <a:lnTo>
                  <a:pt x="384" y="284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2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3088" y="2500313"/>
            <a:ext cx="201612" cy="279400"/>
          </a:xfrm>
          <a:custGeom>
            <a:avLst/>
            <a:gdLst>
              <a:gd name="T0" fmla="+- 0 12220 12177"/>
              <a:gd name="T1" fmla="*/ T0 w 557"/>
              <a:gd name="T2" fmla="+- 0 7470 6944"/>
              <a:gd name="T3" fmla="*/ 7470 h 777"/>
              <a:gd name="T4" fmla="+- 0 12201 12177"/>
              <a:gd name="T5" fmla="*/ T4 w 557"/>
              <a:gd name="T6" fmla="+- 0 7342 6944"/>
              <a:gd name="T7" fmla="*/ 7342 h 777"/>
              <a:gd name="T8" fmla="+- 0 12351 12177"/>
              <a:gd name="T9" fmla="*/ T8 w 557"/>
              <a:gd name="T10" fmla="+- 0 7399 6944"/>
              <a:gd name="T11" fmla="*/ 7399 h 777"/>
              <a:gd name="T12" fmla="+- 0 12213 12177"/>
              <a:gd name="T13" fmla="*/ T12 w 557"/>
              <a:gd name="T14" fmla="+- 0 7623 6944"/>
              <a:gd name="T15" fmla="*/ 7623 h 777"/>
              <a:gd name="T16" fmla="+- 0 12425 12177"/>
              <a:gd name="T17" fmla="*/ T16 w 557"/>
              <a:gd name="T18" fmla="+- 0 7234 6944"/>
              <a:gd name="T19" fmla="*/ 7234 h 777"/>
              <a:gd name="T20" fmla="+- 0 12574 12177"/>
              <a:gd name="T21" fmla="*/ T20 w 557"/>
              <a:gd name="T22" fmla="+- 0 6998 6944"/>
              <a:gd name="T23" fmla="*/ 6998 h 777"/>
              <a:gd name="T24" fmla="+- 0 12249 12177"/>
              <a:gd name="T25" fmla="*/ T24 w 557"/>
              <a:gd name="T26" fmla="+- 0 7018 6944"/>
              <a:gd name="T27" fmla="*/ 7018 h 777"/>
              <a:gd name="T28" fmla="+- 0 12223 12177"/>
              <a:gd name="T29" fmla="*/ T28 w 557"/>
              <a:gd name="T30" fmla="+- 0 7065 6944"/>
              <a:gd name="T31" fmla="*/ 7065 h 777"/>
              <a:gd name="T32" fmla="+- 0 12548 12177"/>
              <a:gd name="T33" fmla="*/ T32 w 557"/>
              <a:gd name="T34" fmla="+- 0 7625 6944"/>
              <a:gd name="T35" fmla="*/ 7625 h 777"/>
              <a:gd name="T36" fmla="+- 0 12612 12177"/>
              <a:gd name="T37" fmla="*/ T36 w 557"/>
              <a:gd name="T38" fmla="+- 0 7720 6944"/>
              <a:gd name="T39" fmla="*/ 7720 h 777"/>
              <a:gd name="T40" fmla="+- 0 12647 12177"/>
              <a:gd name="T41" fmla="*/ T40 w 557"/>
              <a:gd name="T42" fmla="+- 0 7010 6944"/>
              <a:gd name="T43" fmla="*/ 7010 h 777"/>
              <a:gd name="T44" fmla="+- 0 12645 12177"/>
              <a:gd name="T45" fmla="*/ T44 w 557"/>
              <a:gd name="T46" fmla="+- 0 6971 6944"/>
              <a:gd name="T47" fmla="*/ 6971 h 777"/>
              <a:gd name="T48" fmla="+- 0 12311 12177"/>
              <a:gd name="T49" fmla="*/ T48 w 557"/>
              <a:gd name="T50" fmla="+- 0 7005 6944"/>
              <a:gd name="T51" fmla="*/ 7005 h 777"/>
              <a:gd name="T52" fmla="+- 0 12304 12177"/>
              <a:gd name="T53" fmla="*/ T52 w 557"/>
              <a:gd name="T54" fmla="+- 0 7072 6944"/>
              <a:gd name="T55" fmla="*/ 7072 h 777"/>
              <a:gd name="T56" fmla="+- 0 12553 12177"/>
              <a:gd name="T57" fmla="*/ T56 w 557"/>
              <a:gd name="T58" fmla="+- 0 7551 6944"/>
              <a:gd name="T59" fmla="*/ 7551 h 777"/>
              <a:gd name="T60" fmla="+- 0 12631 12177"/>
              <a:gd name="T61" fmla="*/ T60 w 557"/>
              <a:gd name="T62" fmla="+- 0 7681 6944"/>
              <a:gd name="T63" fmla="*/ 7681 h 777"/>
              <a:gd name="T64" fmla="+- 0 12530 12177"/>
              <a:gd name="T65" fmla="*/ T64 w 557"/>
              <a:gd name="T66" fmla="+- 0 7304 6944"/>
              <a:gd name="T67" fmla="*/ 7304 h 777"/>
              <a:gd name="T68" fmla="+- 0 12351 12177"/>
              <a:gd name="T69" fmla="*/ T68 w 557"/>
              <a:gd name="T70" fmla="+- 0 7087 6944"/>
              <a:gd name="T71" fmla="*/ 7087 h 777"/>
              <a:gd name="T72" fmla="+- 0 12197 12177"/>
              <a:gd name="T73" fmla="*/ T72 w 557"/>
              <a:gd name="T74" fmla="+- 0 7307 6944"/>
              <a:gd name="T75" fmla="*/ 7307 h 777"/>
              <a:gd name="T76" fmla="+- 0 12291 12177"/>
              <a:gd name="T77" fmla="*/ T76 w 557"/>
              <a:gd name="T78" fmla="+- 0 7640 6944"/>
              <a:gd name="T79" fmla="*/ 7640 h 777"/>
              <a:gd name="T80" fmla="+- 0 12579 12177"/>
              <a:gd name="T81" fmla="*/ T80 w 557"/>
              <a:gd name="T82" fmla="+- 0 7655 6944"/>
              <a:gd name="T83" fmla="*/ 7655 h 777"/>
              <a:gd name="T84" fmla="+- 0 12724 12177"/>
              <a:gd name="T85" fmla="*/ T84 w 557"/>
              <a:gd name="T86" fmla="+- 0 7309 6944"/>
              <a:gd name="T87" fmla="*/ 7309 h 777"/>
              <a:gd name="T88" fmla="+- 0 12401 12177"/>
              <a:gd name="T89" fmla="*/ T88 w 557"/>
              <a:gd name="T90" fmla="+- 0 7086 6944"/>
              <a:gd name="T91" fmla="*/ 7086 h 777"/>
              <a:gd name="T92" fmla="+- 0 12282 12177"/>
              <a:gd name="T93" fmla="*/ T92 w 557"/>
              <a:gd name="T94" fmla="+- 0 7291 6944"/>
              <a:gd name="T95" fmla="*/ 7291 h 777"/>
              <a:gd name="T96" fmla="+- 0 12329 12177"/>
              <a:gd name="T97" fmla="*/ T96 w 557"/>
              <a:gd name="T98" fmla="+- 0 7561 6944"/>
              <a:gd name="T99" fmla="*/ 7561 h 777"/>
              <a:gd name="T100" fmla="+- 0 12634 12177"/>
              <a:gd name="T101" fmla="*/ T100 w 557"/>
              <a:gd name="T102" fmla="+- 0 7487 6944"/>
              <a:gd name="T103" fmla="*/ 7487 h 777"/>
              <a:gd name="T104" fmla="+- 0 12661 12177"/>
              <a:gd name="T105" fmla="*/ T104 w 557"/>
              <a:gd name="T106" fmla="+- 0 7194 6944"/>
              <a:gd name="T107" fmla="*/ 7194 h 777"/>
              <a:gd name="T108" fmla="+- 0 12463 12177"/>
              <a:gd name="T109" fmla="*/ T108 w 557"/>
              <a:gd name="T110" fmla="+- 0 7039 6944"/>
              <a:gd name="T111" fmla="*/ 7039 h 777"/>
              <a:gd name="T112" fmla="+- 0 12301 12177"/>
              <a:gd name="T113" fmla="*/ T112 w 557"/>
              <a:gd name="T114" fmla="+- 0 7415 6944"/>
              <a:gd name="T115" fmla="*/ 7415 h 777"/>
              <a:gd name="T116" fmla="+- 0 12596 12177"/>
              <a:gd name="T117" fmla="*/ T116 w 557"/>
              <a:gd name="T118" fmla="+- 0 7482 6944"/>
              <a:gd name="T119" fmla="*/ 7482 h 777"/>
              <a:gd name="T120" fmla="+- 0 12702 12177"/>
              <a:gd name="T121" fmla="*/ T120 w 557"/>
              <a:gd name="T122" fmla="+- 0 7191 6944"/>
              <a:gd name="T123" fmla="*/ 7191 h 777"/>
              <a:gd name="T124" fmla="+- 0 12594 12177"/>
              <a:gd name="T125" fmla="*/ T124 w 557"/>
              <a:gd name="T126" fmla="+- 0 7037 6944"/>
              <a:gd name="T127" fmla="*/ 7037 h 777"/>
              <a:gd name="T128" fmla="+- 0 12346 12177"/>
              <a:gd name="T129" fmla="*/ T128 w 557"/>
              <a:gd name="T130" fmla="+- 0 7378 6944"/>
              <a:gd name="T131" fmla="*/ 7378 h 777"/>
              <a:gd name="T132" fmla="+- 0 12450 12177"/>
              <a:gd name="T133" fmla="*/ T132 w 557"/>
              <a:gd name="T134" fmla="+- 0 7537 6944"/>
              <a:gd name="T135" fmla="*/ 7537 h 777"/>
              <a:gd name="T136" fmla="+- 0 12613 12177"/>
              <a:gd name="T137" fmla="*/ T136 w 557"/>
              <a:gd name="T138" fmla="+- 0 7213 6944"/>
              <a:gd name="T139" fmla="*/ 7213 h 777"/>
              <a:gd name="T140" fmla="+- 0 12591 12177"/>
              <a:gd name="T141" fmla="*/ T140 w 557"/>
              <a:gd name="T142" fmla="+- 0 7162 6944"/>
              <a:gd name="T143" fmla="*/ 7162 h 777"/>
              <a:gd name="T144" fmla="+- 0 12526 12177"/>
              <a:gd name="T145" fmla="*/ T144 w 557"/>
              <a:gd name="T146" fmla="+- 0 7263 6944"/>
              <a:gd name="T147" fmla="*/ 7263 h 777"/>
              <a:gd name="T148" fmla="+- 0 12671 12177"/>
              <a:gd name="T149" fmla="*/ T148 w 557"/>
              <a:gd name="T150" fmla="+- 0 7382 6944"/>
              <a:gd name="T151" fmla="*/ 7382 h 777"/>
              <a:gd name="T152" fmla="+- 0 12729 12177"/>
              <a:gd name="T153" fmla="*/ T152 w 557"/>
              <a:gd name="T154" fmla="+- 0 7298 6944"/>
              <a:gd name="T155" fmla="*/ 7298 h 777"/>
              <a:gd name="T156" fmla="+- 0 12655 12177"/>
              <a:gd name="T157" fmla="*/ T156 w 557"/>
              <a:gd name="T158" fmla="+- 0 7194 6944"/>
              <a:gd name="T159" fmla="*/ 7194 h 777"/>
              <a:gd name="T160" fmla="+- 0 12463 12177"/>
              <a:gd name="T161" fmla="*/ T160 w 557"/>
              <a:gd name="T162" fmla="+- 0 7485 6944"/>
              <a:gd name="T163" fmla="*/ 7485 h 777"/>
              <a:gd name="T164" fmla="+- 0 12477 12177"/>
              <a:gd name="T165" fmla="*/ T164 w 557"/>
              <a:gd name="T166" fmla="+- 0 7528 6944"/>
              <a:gd name="T167" fmla="*/ 7528 h 777"/>
              <a:gd name="T168" fmla="+- 0 12479 12177"/>
              <a:gd name="T169" fmla="*/ T168 w 557"/>
              <a:gd name="T170" fmla="+- 0 7229 6944"/>
              <a:gd name="T171" fmla="*/ 7229 h 777"/>
              <a:gd name="T172" fmla="+- 0 12432 12177"/>
              <a:gd name="T173" fmla="*/ T172 w 557"/>
              <a:gd name="T174" fmla="+- 0 7280 6944"/>
              <a:gd name="T175" fmla="*/ 7280 h 777"/>
              <a:gd name="T176" fmla="+- 0 12461 12177"/>
              <a:gd name="T177" fmla="*/ T176 w 557"/>
              <a:gd name="T178" fmla="+- 0 7447 6944"/>
              <a:gd name="T179" fmla="*/ 7447 h 777"/>
              <a:gd name="T180" fmla="+- 0 12561 12177"/>
              <a:gd name="T181" fmla="*/ T180 w 557"/>
              <a:gd name="T182" fmla="+- 0 7502 6944"/>
              <a:gd name="T183" fmla="*/ 7502 h 777"/>
              <a:gd name="T184" fmla="+- 0 12597 12177"/>
              <a:gd name="T185" fmla="*/ T184 w 557"/>
              <a:gd name="T186" fmla="+- 0 7337 6944"/>
              <a:gd name="T187" fmla="*/ 7337 h 777"/>
              <a:gd name="T188" fmla="+- 0 12486 12177"/>
              <a:gd name="T189" fmla="*/ T188 w 557"/>
              <a:gd name="T190" fmla="+- 0 7224 6944"/>
              <a:gd name="T191" fmla="*/ 7224 h 777"/>
              <a:gd name="T192" fmla="+- 0 12461 12177"/>
              <a:gd name="T193" fmla="*/ T192 w 557"/>
              <a:gd name="T194" fmla="+- 0 7349 6944"/>
              <a:gd name="T195" fmla="*/ 7349 h 777"/>
              <a:gd name="T196" fmla="+- 0 12562 12177"/>
              <a:gd name="T197" fmla="*/ T196 w 557"/>
              <a:gd name="T198" fmla="+- 0 7421 6944"/>
              <a:gd name="T199" fmla="*/ 7421 h 777"/>
              <a:gd name="T200" fmla="+- 0 12608 12177"/>
              <a:gd name="T201" fmla="*/ T200 w 557"/>
              <a:gd name="T202" fmla="+- 0 7314 6944"/>
              <a:gd name="T203" fmla="*/ 7314 h 777"/>
              <a:gd name="T204" fmla="+- 0 12499 12177"/>
              <a:gd name="T205" fmla="*/ T204 w 557"/>
              <a:gd name="T206" fmla="+- 0 7194 6944"/>
              <a:gd name="T207" fmla="*/ 7194 h 777"/>
              <a:gd name="T208" fmla="+- 0 12443 12177"/>
              <a:gd name="T209" fmla="*/ T208 w 557"/>
              <a:gd name="T210" fmla="+- 0 7245 6944"/>
              <a:gd name="T211" fmla="*/ 7245 h 777"/>
              <a:gd name="T212" fmla="+- 0 12584 12177"/>
              <a:gd name="T213" fmla="*/ T212 w 557"/>
              <a:gd name="T214" fmla="+- 0 7462 6944"/>
              <a:gd name="T215" fmla="*/ 7462 h 777"/>
              <a:gd name="T216" fmla="+- 0 12676 12177"/>
              <a:gd name="T217" fmla="*/ T216 w 557"/>
              <a:gd name="T218" fmla="+- 0 7310 6944"/>
              <a:gd name="T219" fmla="*/ 7310 h 777"/>
              <a:gd name="T220" fmla="+- 0 12570 12177"/>
              <a:gd name="T221" fmla="*/ T220 w 557"/>
              <a:gd name="T222" fmla="+- 0 7151 6944"/>
              <a:gd name="T223" fmla="*/ 7151 h 777"/>
              <a:gd name="T224" fmla="+- 0 12410 12177"/>
              <a:gd name="T225" fmla="*/ T224 w 557"/>
              <a:gd name="T226" fmla="+- 0 7290 6944"/>
              <a:gd name="T227" fmla="*/ 7290 h 777"/>
              <a:gd name="T228" fmla="+- 0 12447 12177"/>
              <a:gd name="T229" fmla="*/ T228 w 557"/>
              <a:gd name="T230" fmla="+- 0 7485 6944"/>
              <a:gd name="T231" fmla="*/ 7485 h 777"/>
              <a:gd name="T232" fmla="+- 0 12576 12177"/>
              <a:gd name="T233" fmla="*/ T232 w 557"/>
              <a:gd name="T234" fmla="+- 0 7479 6944"/>
              <a:gd name="T235" fmla="*/ 7479 h 777"/>
              <a:gd name="T236" fmla="+- 0 12624 12177"/>
              <a:gd name="T237" fmla="*/ T236 w 557"/>
              <a:gd name="T238" fmla="+- 0 7312 6944"/>
              <a:gd name="T239" fmla="*/ 7312 h 777"/>
              <a:gd name="T240" fmla="+- 0 12509 12177"/>
              <a:gd name="T241" fmla="*/ T240 w 557"/>
              <a:gd name="T242" fmla="+- 0 7218 6944"/>
              <a:gd name="T243" fmla="*/ 7218 h 777"/>
              <a:gd name="T244" fmla="+- 0 12431 12177"/>
              <a:gd name="T245" fmla="*/ T244 w 557"/>
              <a:gd name="T246" fmla="+- 0 7189 6944"/>
              <a:gd name="T247" fmla="*/ 7189 h 777"/>
              <a:gd name="T248" fmla="+- 0 12414 12177"/>
              <a:gd name="T249" fmla="*/ T248 w 557"/>
              <a:gd name="T250" fmla="+- 0 7366 6944"/>
              <a:gd name="T251" fmla="*/ 7366 h 7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557" h="777" extrusionOk="0">
                <a:moveTo>
                  <a:pt x="10" y="594"/>
                </a:moveTo>
                <a:cubicBezTo>
                  <a:pt x="15" y="569"/>
                  <a:pt x="29" y="548"/>
                  <a:pt x="43" y="526"/>
                </a:cubicBezTo>
                <a:cubicBezTo>
                  <a:pt x="68" y="485"/>
                  <a:pt x="95" y="446"/>
                  <a:pt x="122" y="407"/>
                </a:cubicBezTo>
              </a:path>
              <a:path w="557" h="777" extrusionOk="0">
                <a:moveTo>
                  <a:pt x="24" y="398"/>
                </a:moveTo>
                <a:cubicBezTo>
                  <a:pt x="59" y="418"/>
                  <a:pt x="98" y="436"/>
                  <a:pt x="137" y="447"/>
                </a:cubicBezTo>
                <a:cubicBezTo>
                  <a:pt x="149" y="450"/>
                  <a:pt x="162" y="452"/>
                  <a:pt x="174" y="455"/>
                </a:cubicBezTo>
              </a:path>
              <a:path w="557" h="777" extrusionOk="0">
                <a:moveTo>
                  <a:pt x="0" y="745"/>
                </a:moveTo>
                <a:cubicBezTo>
                  <a:pt x="12" y="723"/>
                  <a:pt x="23" y="701"/>
                  <a:pt x="36" y="679"/>
                </a:cubicBezTo>
                <a:cubicBezTo>
                  <a:pt x="66" y="628"/>
                  <a:pt x="90" y="573"/>
                  <a:pt x="119" y="521"/>
                </a:cubicBezTo>
                <a:cubicBezTo>
                  <a:pt x="162" y="444"/>
                  <a:pt x="205" y="367"/>
                  <a:pt x="248" y="290"/>
                </a:cubicBezTo>
                <a:cubicBezTo>
                  <a:pt x="282" y="230"/>
                  <a:pt x="317" y="171"/>
                  <a:pt x="354" y="113"/>
                </a:cubicBezTo>
                <a:cubicBezTo>
                  <a:pt x="359" y="106"/>
                  <a:pt x="396" y="62"/>
                  <a:pt x="397" y="54"/>
                </a:cubicBezTo>
                <a:cubicBezTo>
                  <a:pt x="393" y="56"/>
                  <a:pt x="390" y="57"/>
                  <a:pt x="386" y="59"/>
                </a:cubicBezTo>
              </a:path>
              <a:path w="557" h="777" extrusionOk="0">
                <a:moveTo>
                  <a:pt x="72" y="74"/>
                </a:moveTo>
                <a:cubicBezTo>
                  <a:pt x="58" y="61"/>
                  <a:pt x="56" y="60"/>
                  <a:pt x="41" y="51"/>
                </a:cubicBezTo>
                <a:cubicBezTo>
                  <a:pt x="36" y="77"/>
                  <a:pt x="37" y="89"/>
                  <a:pt x="46" y="121"/>
                </a:cubicBezTo>
                <a:cubicBezTo>
                  <a:pt x="63" y="179"/>
                  <a:pt x="86" y="236"/>
                  <a:pt x="112" y="290"/>
                </a:cubicBezTo>
                <a:cubicBezTo>
                  <a:pt x="179" y="429"/>
                  <a:pt x="271" y="564"/>
                  <a:pt x="371" y="681"/>
                </a:cubicBezTo>
                <a:cubicBezTo>
                  <a:pt x="388" y="701"/>
                  <a:pt x="405" y="721"/>
                  <a:pt x="420" y="743"/>
                </a:cubicBezTo>
                <a:cubicBezTo>
                  <a:pt x="429" y="759"/>
                  <a:pt x="433" y="764"/>
                  <a:pt x="435" y="776"/>
                </a:cubicBezTo>
              </a:path>
              <a:path w="557" h="777" extrusionOk="0">
                <a:moveTo>
                  <a:pt x="390" y="208"/>
                </a:moveTo>
                <a:cubicBezTo>
                  <a:pt x="416" y="160"/>
                  <a:pt x="442" y="113"/>
                  <a:pt x="470" y="66"/>
                </a:cubicBezTo>
                <a:cubicBezTo>
                  <a:pt x="483" y="44"/>
                  <a:pt x="498" y="23"/>
                  <a:pt x="509" y="0"/>
                </a:cubicBezTo>
                <a:cubicBezTo>
                  <a:pt x="495" y="8"/>
                  <a:pt x="482" y="20"/>
                  <a:pt x="468" y="27"/>
                </a:cubicBezTo>
                <a:cubicBezTo>
                  <a:pt x="465" y="28"/>
                  <a:pt x="461" y="30"/>
                  <a:pt x="458" y="31"/>
                </a:cubicBezTo>
              </a:path>
              <a:path w="557" h="777" extrusionOk="0">
                <a:moveTo>
                  <a:pt x="134" y="61"/>
                </a:moveTo>
                <a:cubicBezTo>
                  <a:pt x="110" y="57"/>
                  <a:pt x="101" y="37"/>
                  <a:pt x="103" y="64"/>
                </a:cubicBezTo>
                <a:cubicBezTo>
                  <a:pt x="105" y="82"/>
                  <a:pt x="121" y="111"/>
                  <a:pt x="127" y="128"/>
                </a:cubicBezTo>
                <a:cubicBezTo>
                  <a:pt x="143" y="172"/>
                  <a:pt x="161" y="217"/>
                  <a:pt x="181" y="259"/>
                </a:cubicBezTo>
                <a:cubicBezTo>
                  <a:pt x="238" y="379"/>
                  <a:pt x="316" y="488"/>
                  <a:pt x="376" y="607"/>
                </a:cubicBezTo>
                <a:cubicBezTo>
                  <a:pt x="397" y="648"/>
                  <a:pt x="413" y="701"/>
                  <a:pt x="446" y="735"/>
                </a:cubicBezTo>
                <a:cubicBezTo>
                  <a:pt x="449" y="736"/>
                  <a:pt x="451" y="736"/>
                  <a:pt x="454" y="737"/>
                </a:cubicBezTo>
                <a:cubicBezTo>
                  <a:pt x="451" y="708"/>
                  <a:pt x="444" y="682"/>
                  <a:pt x="437" y="654"/>
                </a:cubicBezTo>
                <a:cubicBezTo>
                  <a:pt x="411" y="555"/>
                  <a:pt x="384" y="457"/>
                  <a:pt x="353" y="360"/>
                </a:cubicBezTo>
                <a:cubicBezTo>
                  <a:pt x="338" y="315"/>
                  <a:pt x="323" y="270"/>
                  <a:pt x="299" y="229"/>
                </a:cubicBezTo>
                <a:cubicBezTo>
                  <a:pt x="269" y="178"/>
                  <a:pt x="231" y="153"/>
                  <a:pt x="174" y="143"/>
                </a:cubicBezTo>
                <a:cubicBezTo>
                  <a:pt x="132" y="154"/>
                  <a:pt x="107" y="167"/>
                  <a:pt x="80" y="204"/>
                </a:cubicBezTo>
                <a:cubicBezTo>
                  <a:pt x="46" y="251"/>
                  <a:pt x="30" y="307"/>
                  <a:pt x="20" y="363"/>
                </a:cubicBezTo>
                <a:cubicBezTo>
                  <a:pt x="9" y="425"/>
                  <a:pt x="11" y="489"/>
                  <a:pt x="28" y="550"/>
                </a:cubicBezTo>
                <a:cubicBezTo>
                  <a:pt x="43" y="604"/>
                  <a:pt x="72" y="658"/>
                  <a:pt x="114" y="696"/>
                </a:cubicBezTo>
                <a:cubicBezTo>
                  <a:pt x="153" y="732"/>
                  <a:pt x="200" y="754"/>
                  <a:pt x="253" y="759"/>
                </a:cubicBezTo>
                <a:cubicBezTo>
                  <a:pt x="307" y="764"/>
                  <a:pt x="359" y="742"/>
                  <a:pt x="402" y="711"/>
                </a:cubicBezTo>
                <a:cubicBezTo>
                  <a:pt x="449" y="677"/>
                  <a:pt x="486" y="628"/>
                  <a:pt x="515" y="578"/>
                </a:cubicBezTo>
                <a:cubicBezTo>
                  <a:pt x="553" y="513"/>
                  <a:pt x="566" y="439"/>
                  <a:pt x="547" y="365"/>
                </a:cubicBezTo>
                <a:cubicBezTo>
                  <a:pt x="526" y="282"/>
                  <a:pt x="467" y="195"/>
                  <a:pt x="393" y="151"/>
                </a:cubicBezTo>
                <a:cubicBezTo>
                  <a:pt x="341" y="120"/>
                  <a:pt x="279" y="111"/>
                  <a:pt x="224" y="142"/>
                </a:cubicBezTo>
                <a:cubicBezTo>
                  <a:pt x="190" y="161"/>
                  <a:pt x="166" y="193"/>
                  <a:pt x="147" y="226"/>
                </a:cubicBezTo>
                <a:cubicBezTo>
                  <a:pt x="125" y="263"/>
                  <a:pt x="114" y="305"/>
                  <a:pt x="105" y="347"/>
                </a:cubicBezTo>
                <a:cubicBezTo>
                  <a:pt x="95" y="393"/>
                  <a:pt x="90" y="440"/>
                  <a:pt x="98" y="487"/>
                </a:cubicBezTo>
                <a:cubicBezTo>
                  <a:pt x="106" y="533"/>
                  <a:pt x="122" y="581"/>
                  <a:pt x="152" y="617"/>
                </a:cubicBezTo>
                <a:cubicBezTo>
                  <a:pt x="197" y="671"/>
                  <a:pt x="273" y="708"/>
                  <a:pt x="341" y="678"/>
                </a:cubicBezTo>
                <a:cubicBezTo>
                  <a:pt x="396" y="653"/>
                  <a:pt x="430" y="594"/>
                  <a:pt x="457" y="543"/>
                </a:cubicBezTo>
                <a:cubicBezTo>
                  <a:pt x="483" y="495"/>
                  <a:pt x="503" y="443"/>
                  <a:pt x="509" y="388"/>
                </a:cubicBezTo>
                <a:cubicBezTo>
                  <a:pt x="514" y="338"/>
                  <a:pt x="506" y="295"/>
                  <a:pt x="484" y="250"/>
                </a:cubicBezTo>
                <a:cubicBezTo>
                  <a:pt x="464" y="208"/>
                  <a:pt x="436" y="170"/>
                  <a:pt x="402" y="137"/>
                </a:cubicBezTo>
                <a:cubicBezTo>
                  <a:pt x="372" y="108"/>
                  <a:pt x="329" y="81"/>
                  <a:pt x="286" y="95"/>
                </a:cubicBezTo>
                <a:cubicBezTo>
                  <a:pt x="227" y="114"/>
                  <a:pt x="190" y="186"/>
                  <a:pt x="167" y="238"/>
                </a:cubicBezTo>
                <a:cubicBezTo>
                  <a:pt x="136" y="309"/>
                  <a:pt x="114" y="393"/>
                  <a:pt x="124" y="471"/>
                </a:cubicBezTo>
                <a:cubicBezTo>
                  <a:pt x="133" y="541"/>
                  <a:pt x="177" y="602"/>
                  <a:pt x="252" y="603"/>
                </a:cubicBezTo>
                <a:cubicBezTo>
                  <a:pt x="311" y="604"/>
                  <a:pt x="372" y="571"/>
                  <a:pt x="419" y="538"/>
                </a:cubicBezTo>
                <a:cubicBezTo>
                  <a:pt x="477" y="497"/>
                  <a:pt x="513" y="455"/>
                  <a:pt x="526" y="384"/>
                </a:cubicBezTo>
                <a:cubicBezTo>
                  <a:pt x="535" y="338"/>
                  <a:pt x="534" y="293"/>
                  <a:pt x="525" y="247"/>
                </a:cubicBezTo>
                <a:cubicBezTo>
                  <a:pt x="516" y="201"/>
                  <a:pt x="502" y="158"/>
                  <a:pt x="469" y="124"/>
                </a:cubicBezTo>
                <a:cubicBezTo>
                  <a:pt x="445" y="104"/>
                  <a:pt x="438" y="98"/>
                  <a:pt x="417" y="93"/>
                </a:cubicBezTo>
                <a:cubicBezTo>
                  <a:pt x="344" y="92"/>
                  <a:pt x="305" y="127"/>
                  <a:pt x="264" y="188"/>
                </a:cubicBezTo>
                <a:cubicBezTo>
                  <a:pt x="216" y="260"/>
                  <a:pt x="185" y="349"/>
                  <a:pt x="169" y="434"/>
                </a:cubicBezTo>
                <a:cubicBezTo>
                  <a:pt x="159" y="491"/>
                  <a:pt x="156" y="535"/>
                  <a:pt x="187" y="584"/>
                </a:cubicBezTo>
                <a:cubicBezTo>
                  <a:pt x="218" y="600"/>
                  <a:pt x="238" y="604"/>
                  <a:pt x="273" y="593"/>
                </a:cubicBezTo>
                <a:cubicBezTo>
                  <a:pt x="369" y="563"/>
                  <a:pt x="416" y="469"/>
                  <a:pt x="432" y="377"/>
                </a:cubicBezTo>
                <a:cubicBezTo>
                  <a:pt x="438" y="341"/>
                  <a:pt x="438" y="305"/>
                  <a:pt x="436" y="269"/>
                </a:cubicBezTo>
                <a:cubicBezTo>
                  <a:pt x="435" y="254"/>
                  <a:pt x="437" y="227"/>
                  <a:pt x="425" y="215"/>
                </a:cubicBezTo>
                <a:cubicBezTo>
                  <a:pt x="421" y="216"/>
                  <a:pt x="418" y="217"/>
                  <a:pt x="414" y="218"/>
                </a:cubicBezTo>
                <a:cubicBezTo>
                  <a:pt x="397" y="232"/>
                  <a:pt x="382" y="243"/>
                  <a:pt x="370" y="262"/>
                </a:cubicBezTo>
                <a:cubicBezTo>
                  <a:pt x="359" y="278"/>
                  <a:pt x="349" y="299"/>
                  <a:pt x="349" y="319"/>
                </a:cubicBezTo>
                <a:cubicBezTo>
                  <a:pt x="348" y="358"/>
                  <a:pt x="378" y="392"/>
                  <a:pt x="409" y="413"/>
                </a:cubicBezTo>
                <a:cubicBezTo>
                  <a:pt x="433" y="429"/>
                  <a:pt x="464" y="444"/>
                  <a:pt x="494" y="438"/>
                </a:cubicBezTo>
                <a:cubicBezTo>
                  <a:pt x="512" y="434"/>
                  <a:pt x="518" y="433"/>
                  <a:pt x="529" y="426"/>
                </a:cubicBezTo>
                <a:cubicBezTo>
                  <a:pt x="543" y="399"/>
                  <a:pt x="553" y="386"/>
                  <a:pt x="552" y="354"/>
                </a:cubicBezTo>
                <a:cubicBezTo>
                  <a:pt x="551" y="324"/>
                  <a:pt x="535" y="294"/>
                  <a:pt x="514" y="272"/>
                </a:cubicBezTo>
                <a:cubicBezTo>
                  <a:pt x="498" y="259"/>
                  <a:pt x="492" y="255"/>
                  <a:pt x="478" y="250"/>
                </a:cubicBezTo>
                <a:cubicBezTo>
                  <a:pt x="424" y="253"/>
                  <a:pt x="398" y="282"/>
                  <a:pt x="370" y="329"/>
                </a:cubicBezTo>
                <a:cubicBezTo>
                  <a:pt x="331" y="394"/>
                  <a:pt x="310" y="470"/>
                  <a:pt x="286" y="541"/>
                </a:cubicBezTo>
                <a:cubicBezTo>
                  <a:pt x="285" y="545"/>
                  <a:pt x="253" y="630"/>
                  <a:pt x="280" y="613"/>
                </a:cubicBezTo>
                <a:cubicBezTo>
                  <a:pt x="293" y="602"/>
                  <a:pt x="297" y="596"/>
                  <a:pt x="300" y="584"/>
                </a:cubicBezTo>
              </a:path>
              <a:path w="557" h="777" extrusionOk="0">
                <a:moveTo>
                  <a:pt x="342" y="328"/>
                </a:moveTo>
                <a:cubicBezTo>
                  <a:pt x="333" y="311"/>
                  <a:pt x="324" y="286"/>
                  <a:pt x="302" y="285"/>
                </a:cubicBezTo>
                <a:cubicBezTo>
                  <a:pt x="293" y="289"/>
                  <a:pt x="291" y="290"/>
                  <a:pt x="285" y="293"/>
                </a:cubicBezTo>
                <a:cubicBezTo>
                  <a:pt x="273" y="307"/>
                  <a:pt x="262" y="319"/>
                  <a:pt x="255" y="336"/>
                </a:cubicBezTo>
                <a:cubicBezTo>
                  <a:pt x="246" y="358"/>
                  <a:pt x="247" y="383"/>
                  <a:pt x="252" y="406"/>
                </a:cubicBezTo>
                <a:cubicBezTo>
                  <a:pt x="259" y="439"/>
                  <a:pt x="270" y="472"/>
                  <a:pt x="284" y="503"/>
                </a:cubicBezTo>
                <a:cubicBezTo>
                  <a:pt x="295" y="528"/>
                  <a:pt x="308" y="552"/>
                  <a:pt x="333" y="566"/>
                </a:cubicBezTo>
                <a:cubicBezTo>
                  <a:pt x="351" y="576"/>
                  <a:pt x="368" y="567"/>
                  <a:pt x="384" y="558"/>
                </a:cubicBezTo>
                <a:cubicBezTo>
                  <a:pt x="409" y="544"/>
                  <a:pt x="438" y="518"/>
                  <a:pt x="446" y="489"/>
                </a:cubicBezTo>
                <a:cubicBezTo>
                  <a:pt x="456" y="456"/>
                  <a:pt x="436" y="421"/>
                  <a:pt x="420" y="393"/>
                </a:cubicBezTo>
                <a:cubicBezTo>
                  <a:pt x="402" y="362"/>
                  <a:pt x="377" y="334"/>
                  <a:pt x="352" y="309"/>
                </a:cubicBezTo>
                <a:cubicBezTo>
                  <a:pt x="338" y="295"/>
                  <a:pt x="327" y="287"/>
                  <a:pt x="309" y="280"/>
                </a:cubicBezTo>
                <a:cubicBezTo>
                  <a:pt x="292" y="299"/>
                  <a:pt x="288" y="313"/>
                  <a:pt x="286" y="338"/>
                </a:cubicBezTo>
                <a:cubicBezTo>
                  <a:pt x="284" y="360"/>
                  <a:pt x="282" y="383"/>
                  <a:pt x="284" y="405"/>
                </a:cubicBezTo>
                <a:cubicBezTo>
                  <a:pt x="286" y="436"/>
                  <a:pt x="303" y="471"/>
                  <a:pt x="334" y="482"/>
                </a:cubicBezTo>
                <a:cubicBezTo>
                  <a:pt x="350" y="488"/>
                  <a:pt x="370" y="487"/>
                  <a:pt x="385" y="477"/>
                </a:cubicBezTo>
                <a:cubicBezTo>
                  <a:pt x="401" y="467"/>
                  <a:pt x="415" y="447"/>
                  <a:pt x="422" y="430"/>
                </a:cubicBezTo>
                <a:cubicBezTo>
                  <a:pt x="430" y="412"/>
                  <a:pt x="432" y="390"/>
                  <a:pt x="431" y="370"/>
                </a:cubicBezTo>
                <a:cubicBezTo>
                  <a:pt x="429" y="346"/>
                  <a:pt x="421" y="324"/>
                  <a:pt x="406" y="305"/>
                </a:cubicBezTo>
                <a:cubicBezTo>
                  <a:pt x="385" y="279"/>
                  <a:pt x="354" y="259"/>
                  <a:pt x="322" y="250"/>
                </a:cubicBezTo>
                <a:cubicBezTo>
                  <a:pt x="311" y="247"/>
                  <a:pt x="303" y="249"/>
                  <a:pt x="292" y="249"/>
                </a:cubicBezTo>
                <a:cubicBezTo>
                  <a:pt x="276" y="266"/>
                  <a:pt x="267" y="277"/>
                  <a:pt x="266" y="301"/>
                </a:cubicBezTo>
                <a:cubicBezTo>
                  <a:pt x="263" y="371"/>
                  <a:pt x="295" y="455"/>
                  <a:pt x="342" y="506"/>
                </a:cubicBezTo>
                <a:cubicBezTo>
                  <a:pt x="360" y="526"/>
                  <a:pt x="383" y="531"/>
                  <a:pt x="407" y="518"/>
                </a:cubicBezTo>
                <a:cubicBezTo>
                  <a:pt x="433" y="504"/>
                  <a:pt x="450" y="477"/>
                  <a:pt x="465" y="453"/>
                </a:cubicBezTo>
                <a:cubicBezTo>
                  <a:pt x="481" y="427"/>
                  <a:pt x="494" y="397"/>
                  <a:pt x="499" y="366"/>
                </a:cubicBezTo>
                <a:cubicBezTo>
                  <a:pt x="504" y="334"/>
                  <a:pt x="497" y="306"/>
                  <a:pt x="480" y="279"/>
                </a:cubicBezTo>
                <a:cubicBezTo>
                  <a:pt x="460" y="248"/>
                  <a:pt x="428" y="219"/>
                  <a:pt x="393" y="207"/>
                </a:cubicBezTo>
                <a:cubicBezTo>
                  <a:pt x="344" y="190"/>
                  <a:pt x="292" y="215"/>
                  <a:pt x="264" y="257"/>
                </a:cubicBezTo>
                <a:cubicBezTo>
                  <a:pt x="247" y="283"/>
                  <a:pt x="237" y="316"/>
                  <a:pt x="233" y="346"/>
                </a:cubicBezTo>
                <a:cubicBezTo>
                  <a:pt x="228" y="381"/>
                  <a:pt x="229" y="418"/>
                  <a:pt x="237" y="452"/>
                </a:cubicBezTo>
                <a:cubicBezTo>
                  <a:pt x="244" y="482"/>
                  <a:pt x="253" y="516"/>
                  <a:pt x="270" y="541"/>
                </a:cubicBezTo>
                <a:cubicBezTo>
                  <a:pt x="282" y="558"/>
                  <a:pt x="300" y="580"/>
                  <a:pt x="322" y="584"/>
                </a:cubicBezTo>
                <a:cubicBezTo>
                  <a:pt x="355" y="589"/>
                  <a:pt x="381" y="556"/>
                  <a:pt x="399" y="535"/>
                </a:cubicBezTo>
                <a:cubicBezTo>
                  <a:pt x="420" y="510"/>
                  <a:pt x="437" y="480"/>
                  <a:pt x="449" y="449"/>
                </a:cubicBezTo>
                <a:cubicBezTo>
                  <a:pt x="459" y="423"/>
                  <a:pt x="463" y="393"/>
                  <a:pt x="447" y="368"/>
                </a:cubicBezTo>
                <a:cubicBezTo>
                  <a:pt x="436" y="350"/>
                  <a:pt x="414" y="335"/>
                  <a:pt x="398" y="322"/>
                </a:cubicBezTo>
                <a:cubicBezTo>
                  <a:pt x="377" y="305"/>
                  <a:pt x="354" y="289"/>
                  <a:pt x="332" y="274"/>
                </a:cubicBezTo>
                <a:cubicBezTo>
                  <a:pt x="313" y="261"/>
                  <a:pt x="286" y="239"/>
                  <a:pt x="262" y="242"/>
                </a:cubicBezTo>
                <a:cubicBezTo>
                  <a:pt x="259" y="243"/>
                  <a:pt x="257" y="244"/>
                  <a:pt x="254" y="245"/>
                </a:cubicBezTo>
                <a:cubicBezTo>
                  <a:pt x="238" y="272"/>
                  <a:pt x="234" y="292"/>
                  <a:pt x="233" y="325"/>
                </a:cubicBezTo>
                <a:cubicBezTo>
                  <a:pt x="232" y="357"/>
                  <a:pt x="232" y="390"/>
                  <a:pt x="237" y="422"/>
                </a:cubicBezTo>
                <a:cubicBezTo>
                  <a:pt x="242" y="450"/>
                  <a:pt x="251" y="466"/>
                  <a:pt x="269" y="48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09913" y="2792413"/>
            <a:ext cx="657225" cy="66675"/>
          </a:xfrm>
          <a:custGeom>
            <a:avLst/>
            <a:gdLst>
              <a:gd name="T0" fmla="+- 0 8637 8637"/>
              <a:gd name="T1" fmla="*/ T0 w 1829"/>
              <a:gd name="T2" fmla="+- 0 7838 7756"/>
              <a:gd name="T3" fmla="*/ 7838 h 187"/>
              <a:gd name="T4" fmla="+- 0 8671 8637"/>
              <a:gd name="T5" fmla="*/ T4 w 1829"/>
              <a:gd name="T6" fmla="+- 0 7853 7756"/>
              <a:gd name="T7" fmla="*/ 7853 h 187"/>
              <a:gd name="T8" fmla="+- 0 8682 8637"/>
              <a:gd name="T9" fmla="*/ T8 w 1829"/>
              <a:gd name="T10" fmla="+- 0 7854 7756"/>
              <a:gd name="T11" fmla="*/ 7854 h 187"/>
              <a:gd name="T12" fmla="+- 0 8719 8637"/>
              <a:gd name="T13" fmla="*/ T12 w 1829"/>
              <a:gd name="T14" fmla="+- 0 7854 7756"/>
              <a:gd name="T15" fmla="*/ 7854 h 187"/>
              <a:gd name="T16" fmla="+- 0 8749 8637"/>
              <a:gd name="T17" fmla="*/ T16 w 1829"/>
              <a:gd name="T18" fmla="+- 0 7854 7756"/>
              <a:gd name="T19" fmla="*/ 7854 h 187"/>
              <a:gd name="T20" fmla="+- 0 8780 8637"/>
              <a:gd name="T21" fmla="*/ T20 w 1829"/>
              <a:gd name="T22" fmla="+- 0 7866 7756"/>
              <a:gd name="T23" fmla="*/ 7866 h 187"/>
              <a:gd name="T24" fmla="+- 0 8809 8637"/>
              <a:gd name="T25" fmla="*/ T24 w 1829"/>
              <a:gd name="T26" fmla="+- 0 7864 7756"/>
              <a:gd name="T27" fmla="*/ 7864 h 187"/>
              <a:gd name="T28" fmla="+- 0 8849 8637"/>
              <a:gd name="T29" fmla="*/ T28 w 1829"/>
              <a:gd name="T30" fmla="+- 0 7862 7756"/>
              <a:gd name="T31" fmla="*/ 7862 h 187"/>
              <a:gd name="T32" fmla="+- 0 8882 8637"/>
              <a:gd name="T33" fmla="*/ T32 w 1829"/>
              <a:gd name="T34" fmla="+- 0 7821 7756"/>
              <a:gd name="T35" fmla="*/ 7821 h 187"/>
              <a:gd name="T36" fmla="+- 0 8914 8637"/>
              <a:gd name="T37" fmla="*/ T36 w 1829"/>
              <a:gd name="T38" fmla="+- 0 7802 7756"/>
              <a:gd name="T39" fmla="*/ 7802 h 187"/>
              <a:gd name="T40" fmla="+- 0 8940 8637"/>
              <a:gd name="T41" fmla="*/ T40 w 1829"/>
              <a:gd name="T42" fmla="+- 0 7786 7756"/>
              <a:gd name="T43" fmla="*/ 7786 h 187"/>
              <a:gd name="T44" fmla="+- 0 8975 8637"/>
              <a:gd name="T45" fmla="*/ T44 w 1829"/>
              <a:gd name="T46" fmla="+- 0 7766 7756"/>
              <a:gd name="T47" fmla="*/ 7766 h 187"/>
              <a:gd name="T48" fmla="+- 0 9007 8637"/>
              <a:gd name="T49" fmla="*/ T48 w 1829"/>
              <a:gd name="T50" fmla="+- 0 7764 7756"/>
              <a:gd name="T51" fmla="*/ 7764 h 187"/>
              <a:gd name="T52" fmla="+- 0 9053 8637"/>
              <a:gd name="T53" fmla="*/ T52 w 1829"/>
              <a:gd name="T54" fmla="+- 0 7762 7756"/>
              <a:gd name="T55" fmla="*/ 7762 h 187"/>
              <a:gd name="T56" fmla="+- 0 9073 8637"/>
              <a:gd name="T57" fmla="*/ T56 w 1829"/>
              <a:gd name="T58" fmla="+- 0 7786 7756"/>
              <a:gd name="T59" fmla="*/ 7786 h 187"/>
              <a:gd name="T60" fmla="+- 0 9093 8637"/>
              <a:gd name="T61" fmla="*/ T60 w 1829"/>
              <a:gd name="T62" fmla="+- 0 7824 7756"/>
              <a:gd name="T63" fmla="*/ 7824 h 187"/>
              <a:gd name="T64" fmla="+- 0 9109 8637"/>
              <a:gd name="T65" fmla="*/ T64 w 1829"/>
              <a:gd name="T66" fmla="+- 0 7854 7756"/>
              <a:gd name="T67" fmla="*/ 7854 h 187"/>
              <a:gd name="T68" fmla="+- 0 9115 8637"/>
              <a:gd name="T69" fmla="*/ T68 w 1829"/>
              <a:gd name="T70" fmla="+- 0 7911 7756"/>
              <a:gd name="T71" fmla="*/ 7911 h 187"/>
              <a:gd name="T72" fmla="+- 0 9145 8637"/>
              <a:gd name="T73" fmla="*/ T72 w 1829"/>
              <a:gd name="T74" fmla="+- 0 7931 7756"/>
              <a:gd name="T75" fmla="*/ 7931 h 187"/>
              <a:gd name="T76" fmla="+- 0 9179 8637"/>
              <a:gd name="T77" fmla="*/ T76 w 1829"/>
              <a:gd name="T78" fmla="+- 0 7954 7756"/>
              <a:gd name="T79" fmla="*/ 7954 h 187"/>
              <a:gd name="T80" fmla="+- 0 9205 8637"/>
              <a:gd name="T81" fmla="*/ T80 w 1829"/>
              <a:gd name="T82" fmla="+- 0 7935 7756"/>
              <a:gd name="T83" fmla="*/ 7935 h 187"/>
              <a:gd name="T84" fmla="+- 0 9234 8637"/>
              <a:gd name="T85" fmla="*/ T84 w 1829"/>
              <a:gd name="T86" fmla="+- 0 7914 7756"/>
              <a:gd name="T87" fmla="*/ 7914 h 187"/>
              <a:gd name="T88" fmla="+- 0 9317 8637"/>
              <a:gd name="T89" fmla="*/ T88 w 1829"/>
              <a:gd name="T90" fmla="+- 0 7855 7756"/>
              <a:gd name="T91" fmla="*/ 7855 h 187"/>
              <a:gd name="T92" fmla="+- 0 9403 8637"/>
              <a:gd name="T93" fmla="*/ T92 w 1829"/>
              <a:gd name="T94" fmla="+- 0 7752 7756"/>
              <a:gd name="T95" fmla="*/ 7752 h 187"/>
              <a:gd name="T96" fmla="+- 0 9514 8637"/>
              <a:gd name="T97" fmla="*/ T96 w 1829"/>
              <a:gd name="T98" fmla="+- 0 7757 7756"/>
              <a:gd name="T99" fmla="*/ 7757 h 187"/>
              <a:gd name="T100" fmla="+- 0 9534 8637"/>
              <a:gd name="T101" fmla="*/ T100 w 1829"/>
              <a:gd name="T102" fmla="+- 0 7758 7756"/>
              <a:gd name="T103" fmla="*/ 7758 h 187"/>
              <a:gd name="T104" fmla="+- 0 9554 8637"/>
              <a:gd name="T105" fmla="*/ T104 w 1829"/>
              <a:gd name="T106" fmla="+- 0 7764 7756"/>
              <a:gd name="T107" fmla="*/ 7764 h 187"/>
              <a:gd name="T108" fmla="+- 0 9573 8637"/>
              <a:gd name="T109" fmla="*/ T108 w 1829"/>
              <a:gd name="T110" fmla="+- 0 7770 7756"/>
              <a:gd name="T111" fmla="*/ 7770 h 187"/>
              <a:gd name="T112" fmla="+- 0 9595 8637"/>
              <a:gd name="T113" fmla="*/ T112 w 1829"/>
              <a:gd name="T114" fmla="+- 0 7777 7756"/>
              <a:gd name="T115" fmla="*/ 7777 h 187"/>
              <a:gd name="T116" fmla="+- 0 9616 8637"/>
              <a:gd name="T117" fmla="*/ T116 w 1829"/>
              <a:gd name="T118" fmla="+- 0 7787 7756"/>
              <a:gd name="T119" fmla="*/ 7787 h 187"/>
              <a:gd name="T120" fmla="+- 0 9636 8637"/>
              <a:gd name="T121" fmla="*/ T120 w 1829"/>
              <a:gd name="T122" fmla="+- 0 7798 7756"/>
              <a:gd name="T123" fmla="*/ 7798 h 187"/>
              <a:gd name="T124" fmla="+- 0 9678 8637"/>
              <a:gd name="T125" fmla="*/ T124 w 1829"/>
              <a:gd name="T126" fmla="+- 0 7821 7756"/>
              <a:gd name="T127" fmla="*/ 7821 h 187"/>
              <a:gd name="T128" fmla="+- 0 9734 8637"/>
              <a:gd name="T129" fmla="*/ T128 w 1829"/>
              <a:gd name="T130" fmla="+- 0 7882 7756"/>
              <a:gd name="T131" fmla="*/ 7882 h 187"/>
              <a:gd name="T132" fmla="+- 0 9788 8637"/>
              <a:gd name="T133" fmla="*/ T132 w 1829"/>
              <a:gd name="T134" fmla="+- 0 7866 7756"/>
              <a:gd name="T135" fmla="*/ 7866 h 187"/>
              <a:gd name="T136" fmla="+- 0 9855 8637"/>
              <a:gd name="T137" fmla="*/ T136 w 1829"/>
              <a:gd name="T138" fmla="+- 0 7845 7756"/>
              <a:gd name="T139" fmla="*/ 7845 h 187"/>
              <a:gd name="T140" fmla="+- 0 9903 8637"/>
              <a:gd name="T141" fmla="*/ T140 w 1829"/>
              <a:gd name="T142" fmla="+- 0 7754 7756"/>
              <a:gd name="T143" fmla="*/ 7754 h 187"/>
              <a:gd name="T144" fmla="+- 0 9981 8637"/>
              <a:gd name="T145" fmla="*/ T144 w 1829"/>
              <a:gd name="T146" fmla="+- 0 7766 7756"/>
              <a:gd name="T147" fmla="*/ 7766 h 187"/>
              <a:gd name="T148" fmla="+- 0 10024 8637"/>
              <a:gd name="T149" fmla="*/ T148 w 1829"/>
              <a:gd name="T150" fmla="+- 0 7772 7756"/>
              <a:gd name="T151" fmla="*/ 7772 h 187"/>
              <a:gd name="T152" fmla="+- 0 10034 8637"/>
              <a:gd name="T153" fmla="*/ T152 w 1829"/>
              <a:gd name="T154" fmla="+- 0 7822 7756"/>
              <a:gd name="T155" fmla="*/ 7822 h 187"/>
              <a:gd name="T156" fmla="+- 0 10049 8637"/>
              <a:gd name="T157" fmla="*/ T156 w 1829"/>
              <a:gd name="T158" fmla="+- 0 7854 7756"/>
              <a:gd name="T159" fmla="*/ 7854 h 187"/>
              <a:gd name="T160" fmla="+- 0 10059 8637"/>
              <a:gd name="T161" fmla="*/ T160 w 1829"/>
              <a:gd name="T162" fmla="+- 0 7875 7756"/>
              <a:gd name="T163" fmla="*/ 7875 h 187"/>
              <a:gd name="T164" fmla="+- 0 10065 8637"/>
              <a:gd name="T165" fmla="*/ T164 w 1829"/>
              <a:gd name="T166" fmla="+- 0 7893 7756"/>
              <a:gd name="T167" fmla="*/ 7893 h 187"/>
              <a:gd name="T168" fmla="+- 0 10084 8637"/>
              <a:gd name="T169" fmla="*/ T168 w 1829"/>
              <a:gd name="T170" fmla="+- 0 7909 7756"/>
              <a:gd name="T171" fmla="*/ 7909 h 187"/>
              <a:gd name="T172" fmla="+- 0 10126 8637"/>
              <a:gd name="T173" fmla="*/ T172 w 1829"/>
              <a:gd name="T174" fmla="+- 0 7943 7756"/>
              <a:gd name="T175" fmla="*/ 7943 h 187"/>
              <a:gd name="T176" fmla="+- 0 10186 8637"/>
              <a:gd name="T177" fmla="*/ T176 w 1829"/>
              <a:gd name="T178" fmla="+- 0 7921 7756"/>
              <a:gd name="T179" fmla="*/ 7921 h 187"/>
              <a:gd name="T180" fmla="+- 0 10234 8637"/>
              <a:gd name="T181" fmla="*/ T180 w 1829"/>
              <a:gd name="T182" fmla="+- 0 7913 7756"/>
              <a:gd name="T183" fmla="*/ 7913 h 187"/>
              <a:gd name="T184" fmla="+- 0 10280 8637"/>
              <a:gd name="T185" fmla="*/ T184 w 1829"/>
              <a:gd name="T186" fmla="+- 0 7905 7756"/>
              <a:gd name="T187" fmla="*/ 7905 h 187"/>
              <a:gd name="T188" fmla="+- 0 10375 8637"/>
              <a:gd name="T189" fmla="*/ T188 w 1829"/>
              <a:gd name="T190" fmla="+- 0 7863 7756"/>
              <a:gd name="T191" fmla="*/ 7863 h 187"/>
              <a:gd name="T192" fmla="+- 0 10419 8637"/>
              <a:gd name="T193" fmla="*/ T192 w 1829"/>
              <a:gd name="T194" fmla="+- 0 7878 7756"/>
              <a:gd name="T195" fmla="*/ 7878 h 187"/>
              <a:gd name="T196" fmla="+- 0 10441 8637"/>
              <a:gd name="T197" fmla="*/ T196 w 1829"/>
              <a:gd name="T198" fmla="+- 0 7885 7756"/>
              <a:gd name="T199" fmla="*/ 7885 h 187"/>
              <a:gd name="T200" fmla="+- 0 10449 8637"/>
              <a:gd name="T201" fmla="*/ T200 w 1829"/>
              <a:gd name="T202" fmla="+- 0 7905 7756"/>
              <a:gd name="T203" fmla="*/ 7905 h 187"/>
              <a:gd name="T204" fmla="+- 0 10465 8637"/>
              <a:gd name="T205" fmla="*/ T204 w 1829"/>
              <a:gd name="T206" fmla="+- 0 7920 7756"/>
              <a:gd name="T207" fmla="*/ 7920 h 1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1829" h="187" extrusionOk="0">
                <a:moveTo>
                  <a:pt x="0" y="82"/>
                </a:moveTo>
                <a:cubicBezTo>
                  <a:pt x="34" y="97"/>
                  <a:pt x="45" y="98"/>
                  <a:pt x="82" y="98"/>
                </a:cubicBezTo>
                <a:cubicBezTo>
                  <a:pt x="112" y="98"/>
                  <a:pt x="143" y="110"/>
                  <a:pt x="172" y="108"/>
                </a:cubicBezTo>
                <a:cubicBezTo>
                  <a:pt x="212" y="106"/>
                  <a:pt x="245" y="65"/>
                  <a:pt x="277" y="46"/>
                </a:cubicBezTo>
                <a:cubicBezTo>
                  <a:pt x="303" y="30"/>
                  <a:pt x="338" y="10"/>
                  <a:pt x="370" y="8"/>
                </a:cubicBezTo>
                <a:cubicBezTo>
                  <a:pt x="416" y="6"/>
                  <a:pt x="436" y="30"/>
                  <a:pt x="456" y="68"/>
                </a:cubicBezTo>
                <a:cubicBezTo>
                  <a:pt x="472" y="98"/>
                  <a:pt x="478" y="155"/>
                  <a:pt x="508" y="175"/>
                </a:cubicBezTo>
                <a:cubicBezTo>
                  <a:pt x="542" y="198"/>
                  <a:pt x="568" y="179"/>
                  <a:pt x="597" y="158"/>
                </a:cubicBezTo>
                <a:cubicBezTo>
                  <a:pt x="680" y="99"/>
                  <a:pt x="766" y="-4"/>
                  <a:pt x="877" y="1"/>
                </a:cubicBezTo>
                <a:cubicBezTo>
                  <a:pt x="897" y="2"/>
                  <a:pt x="917" y="8"/>
                  <a:pt x="936" y="14"/>
                </a:cubicBezTo>
                <a:cubicBezTo>
                  <a:pt x="958" y="21"/>
                  <a:pt x="979" y="31"/>
                  <a:pt x="999" y="42"/>
                </a:cubicBezTo>
                <a:cubicBezTo>
                  <a:pt x="1041" y="65"/>
                  <a:pt x="1097" y="126"/>
                  <a:pt x="1151" y="110"/>
                </a:cubicBezTo>
                <a:cubicBezTo>
                  <a:pt x="1218" y="89"/>
                  <a:pt x="1266" y="-2"/>
                  <a:pt x="1344" y="10"/>
                </a:cubicBezTo>
                <a:cubicBezTo>
                  <a:pt x="1387" y="16"/>
                  <a:pt x="1397" y="66"/>
                  <a:pt x="1412" y="98"/>
                </a:cubicBezTo>
                <a:cubicBezTo>
                  <a:pt x="1422" y="119"/>
                  <a:pt x="1428" y="137"/>
                  <a:pt x="1447" y="153"/>
                </a:cubicBezTo>
                <a:cubicBezTo>
                  <a:pt x="1489" y="187"/>
                  <a:pt x="1549" y="165"/>
                  <a:pt x="1597" y="157"/>
                </a:cubicBezTo>
                <a:cubicBezTo>
                  <a:pt x="1643" y="149"/>
                  <a:pt x="1738" y="107"/>
                  <a:pt x="1782" y="122"/>
                </a:cubicBezTo>
                <a:cubicBezTo>
                  <a:pt x="1804" y="129"/>
                  <a:pt x="1812" y="149"/>
                  <a:pt x="1828" y="16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4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95638" y="2009775"/>
            <a:ext cx="279400" cy="387350"/>
          </a:xfrm>
          <a:custGeom>
            <a:avLst/>
            <a:gdLst>
              <a:gd name="T0" fmla="+- 0 9466 8878"/>
              <a:gd name="T1" fmla="*/ T0 w 777"/>
              <a:gd name="T2" fmla="+- 0 5582 5582"/>
              <a:gd name="T3" fmla="*/ 5582 h 1076"/>
              <a:gd name="T4" fmla="+- 0 9341 8878"/>
              <a:gd name="T5" fmla="*/ T4 w 777"/>
              <a:gd name="T6" fmla="+- 0 5606 5582"/>
              <a:gd name="T7" fmla="*/ 5606 h 1076"/>
              <a:gd name="T8" fmla="+- 0 9242 8878"/>
              <a:gd name="T9" fmla="*/ T8 w 777"/>
              <a:gd name="T10" fmla="+- 0 5662 5582"/>
              <a:gd name="T11" fmla="*/ 5662 h 1076"/>
              <a:gd name="T12" fmla="+- 0 9150 8878"/>
              <a:gd name="T13" fmla="*/ T12 w 777"/>
              <a:gd name="T14" fmla="+- 0 5750 5582"/>
              <a:gd name="T15" fmla="*/ 5750 h 1076"/>
              <a:gd name="T16" fmla="+- 0 9039 8878"/>
              <a:gd name="T17" fmla="*/ T16 w 777"/>
              <a:gd name="T18" fmla="+- 0 5856 5582"/>
              <a:gd name="T19" fmla="*/ 5856 h 1076"/>
              <a:gd name="T20" fmla="+- 0 8941 8878"/>
              <a:gd name="T21" fmla="*/ T20 w 777"/>
              <a:gd name="T22" fmla="+- 0 5998 5582"/>
              <a:gd name="T23" fmla="*/ 5998 h 1076"/>
              <a:gd name="T24" fmla="+- 0 8895 8878"/>
              <a:gd name="T25" fmla="*/ T24 w 777"/>
              <a:gd name="T26" fmla="+- 0 6145 5582"/>
              <a:gd name="T27" fmla="*/ 6145 h 1076"/>
              <a:gd name="T28" fmla="+- 0 8871 8878"/>
              <a:gd name="T29" fmla="*/ T28 w 777"/>
              <a:gd name="T30" fmla="+- 0 6222 5582"/>
              <a:gd name="T31" fmla="*/ 6222 h 1076"/>
              <a:gd name="T32" fmla="+- 0 8872 8878"/>
              <a:gd name="T33" fmla="*/ T32 w 777"/>
              <a:gd name="T34" fmla="+- 0 6305 5582"/>
              <a:gd name="T35" fmla="*/ 6305 h 1076"/>
              <a:gd name="T36" fmla="+- 0 8907 8878"/>
              <a:gd name="T37" fmla="*/ T36 w 777"/>
              <a:gd name="T38" fmla="+- 0 6379 5582"/>
              <a:gd name="T39" fmla="*/ 6379 h 1076"/>
              <a:gd name="T40" fmla="+- 0 8977 8878"/>
              <a:gd name="T41" fmla="*/ T40 w 777"/>
              <a:gd name="T42" fmla="+- 0 6524 5582"/>
              <a:gd name="T43" fmla="*/ 6524 h 1076"/>
              <a:gd name="T44" fmla="+- 0 9167 8878"/>
              <a:gd name="T45" fmla="*/ T44 w 777"/>
              <a:gd name="T46" fmla="+- 0 6675 5582"/>
              <a:gd name="T47" fmla="*/ 6675 h 1076"/>
              <a:gd name="T48" fmla="+- 0 9336 8878"/>
              <a:gd name="T49" fmla="*/ T48 w 777"/>
              <a:gd name="T50" fmla="+- 0 6656 5582"/>
              <a:gd name="T51" fmla="*/ 6656 h 1076"/>
              <a:gd name="T52" fmla="+- 0 9468 8878"/>
              <a:gd name="T53" fmla="*/ T52 w 777"/>
              <a:gd name="T54" fmla="+- 0 6641 5582"/>
              <a:gd name="T55" fmla="*/ 6641 h 1076"/>
              <a:gd name="T56" fmla="+- 0 9565 8878"/>
              <a:gd name="T57" fmla="*/ T56 w 777"/>
              <a:gd name="T58" fmla="+- 0 6510 5582"/>
              <a:gd name="T59" fmla="*/ 6510 h 1076"/>
              <a:gd name="T60" fmla="+- 0 9617 8878"/>
              <a:gd name="T61" fmla="*/ T60 w 777"/>
              <a:gd name="T62" fmla="+- 0 6399 5582"/>
              <a:gd name="T63" fmla="*/ 6399 h 1076"/>
              <a:gd name="T64" fmla="+- 0 9647 8878"/>
              <a:gd name="T65" fmla="*/ T64 w 777"/>
              <a:gd name="T66" fmla="+- 0 6335 5582"/>
              <a:gd name="T67" fmla="*/ 6335 h 1076"/>
              <a:gd name="T68" fmla="+- 0 9660 8878"/>
              <a:gd name="T69" fmla="*/ T68 w 777"/>
              <a:gd name="T70" fmla="+- 0 6266 5582"/>
              <a:gd name="T71" fmla="*/ 6266 h 1076"/>
              <a:gd name="T72" fmla="+- 0 9653 8878"/>
              <a:gd name="T73" fmla="*/ T72 w 777"/>
              <a:gd name="T74" fmla="+- 0 6195 5582"/>
              <a:gd name="T75" fmla="*/ 6195 h 1076"/>
              <a:gd name="T76" fmla="+- 0 9645 8878"/>
              <a:gd name="T77" fmla="*/ T76 w 777"/>
              <a:gd name="T78" fmla="+- 0 6118 5582"/>
              <a:gd name="T79" fmla="*/ 6118 h 1076"/>
              <a:gd name="T80" fmla="+- 0 9612 8878"/>
              <a:gd name="T81" fmla="*/ T80 w 777"/>
              <a:gd name="T82" fmla="+- 0 6050 5582"/>
              <a:gd name="T83" fmla="*/ 6050 h 1076"/>
              <a:gd name="T84" fmla="+- 0 9573 8878"/>
              <a:gd name="T85" fmla="*/ T84 w 777"/>
              <a:gd name="T86" fmla="+- 0 5985 5582"/>
              <a:gd name="T87" fmla="*/ 5985 h 1076"/>
              <a:gd name="T88" fmla="+- 0 9536 8878"/>
              <a:gd name="T89" fmla="*/ T88 w 777"/>
              <a:gd name="T90" fmla="+- 0 5923 5582"/>
              <a:gd name="T91" fmla="*/ 5923 h 1076"/>
              <a:gd name="T92" fmla="+- 0 9494 8878"/>
              <a:gd name="T93" fmla="*/ T92 w 777"/>
              <a:gd name="T94" fmla="+- 0 5864 5582"/>
              <a:gd name="T95" fmla="*/ 5864 h 1076"/>
              <a:gd name="T96" fmla="+- 0 9452 8878"/>
              <a:gd name="T97" fmla="*/ T96 w 777"/>
              <a:gd name="T98" fmla="+- 0 5806 5582"/>
              <a:gd name="T99" fmla="*/ 5806 h 1076"/>
              <a:gd name="T100" fmla="+- 0 9443 8878"/>
              <a:gd name="T101" fmla="*/ T100 w 777"/>
              <a:gd name="T102" fmla="+- 0 5794 5582"/>
              <a:gd name="T103" fmla="*/ 5794 h 1076"/>
              <a:gd name="T104" fmla="+- 0 9434 8878"/>
              <a:gd name="T105" fmla="*/ T104 w 777"/>
              <a:gd name="T106" fmla="+- 0 5781 5582"/>
              <a:gd name="T107" fmla="*/ 5781 h 1076"/>
              <a:gd name="T108" fmla="+- 0 9425 8878"/>
              <a:gd name="T109" fmla="*/ T108 w 777"/>
              <a:gd name="T110" fmla="+- 0 5769 5582"/>
              <a:gd name="T111" fmla="*/ 5769 h 10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777" h="1076" extrusionOk="0">
                <a:moveTo>
                  <a:pt x="588" y="0"/>
                </a:moveTo>
                <a:cubicBezTo>
                  <a:pt x="463" y="24"/>
                  <a:pt x="364" y="80"/>
                  <a:pt x="272" y="168"/>
                </a:cubicBezTo>
                <a:cubicBezTo>
                  <a:pt x="161" y="274"/>
                  <a:pt x="63" y="416"/>
                  <a:pt x="17" y="563"/>
                </a:cubicBezTo>
                <a:cubicBezTo>
                  <a:pt x="-7" y="640"/>
                  <a:pt x="-6" y="723"/>
                  <a:pt x="29" y="797"/>
                </a:cubicBezTo>
                <a:cubicBezTo>
                  <a:pt x="99" y="942"/>
                  <a:pt x="289" y="1093"/>
                  <a:pt x="458" y="1074"/>
                </a:cubicBezTo>
                <a:cubicBezTo>
                  <a:pt x="590" y="1059"/>
                  <a:pt x="687" y="928"/>
                  <a:pt x="739" y="817"/>
                </a:cubicBezTo>
                <a:cubicBezTo>
                  <a:pt x="769" y="753"/>
                  <a:pt x="782" y="684"/>
                  <a:pt x="775" y="613"/>
                </a:cubicBezTo>
                <a:cubicBezTo>
                  <a:pt x="767" y="536"/>
                  <a:pt x="734" y="468"/>
                  <a:pt x="695" y="403"/>
                </a:cubicBezTo>
                <a:cubicBezTo>
                  <a:pt x="658" y="341"/>
                  <a:pt x="616" y="282"/>
                  <a:pt x="574" y="224"/>
                </a:cubicBezTo>
                <a:cubicBezTo>
                  <a:pt x="565" y="212"/>
                  <a:pt x="556" y="199"/>
                  <a:pt x="547" y="18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5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41938" y="2395538"/>
            <a:ext cx="182562" cy="184150"/>
          </a:xfrm>
          <a:custGeom>
            <a:avLst/>
            <a:gdLst>
              <a:gd name="T0" fmla="+- 0 14840 14840"/>
              <a:gd name="T1" fmla="*/ T0 w 506"/>
              <a:gd name="T2" fmla="+- 0 7167 6654"/>
              <a:gd name="T3" fmla="*/ 7167 h 514"/>
              <a:gd name="T4" fmla="+- 0 14924 14840"/>
              <a:gd name="T5" fmla="*/ T4 w 506"/>
              <a:gd name="T6" fmla="+- 0 7048 6654"/>
              <a:gd name="T7" fmla="*/ 7048 h 514"/>
              <a:gd name="T8" fmla="+- 0 15113 14840"/>
              <a:gd name="T9" fmla="*/ T8 w 506"/>
              <a:gd name="T10" fmla="+- 0 6831 6654"/>
              <a:gd name="T11" fmla="*/ 6831 h 514"/>
              <a:gd name="T12" fmla="+- 0 15298 14840"/>
              <a:gd name="T13" fmla="*/ T12 w 506"/>
              <a:gd name="T14" fmla="+- 0 6654 6654"/>
              <a:gd name="T15" fmla="*/ 6654 h 514"/>
              <a:gd name="T16" fmla="+- 0 15053 14840"/>
              <a:gd name="T17" fmla="*/ T16 w 506"/>
              <a:gd name="T18" fmla="+- 0 6656 6654"/>
              <a:gd name="T19" fmla="*/ 6656 h 514"/>
              <a:gd name="T20" fmla="+- 0 15091 14840"/>
              <a:gd name="T21" fmla="*/ T20 w 506"/>
              <a:gd name="T22" fmla="+- 0 6734 6654"/>
              <a:gd name="T23" fmla="*/ 6734 h 514"/>
              <a:gd name="T24" fmla="+- 0 15236 14840"/>
              <a:gd name="T25" fmla="*/ T24 w 506"/>
              <a:gd name="T26" fmla="+- 0 6825 6654"/>
              <a:gd name="T27" fmla="*/ 6825 h 514"/>
              <a:gd name="T28" fmla="+- 0 15345 14840"/>
              <a:gd name="T29" fmla="*/ T28 w 506"/>
              <a:gd name="T30" fmla="+- 0 6875 6654"/>
              <a:gd name="T31" fmla="*/ 6875 h 5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506" h="514" extrusionOk="0">
                <a:moveTo>
                  <a:pt x="0" y="513"/>
                </a:moveTo>
                <a:cubicBezTo>
                  <a:pt x="28" y="473"/>
                  <a:pt x="54" y="433"/>
                  <a:pt x="84" y="394"/>
                </a:cubicBezTo>
                <a:cubicBezTo>
                  <a:pt x="143" y="318"/>
                  <a:pt x="207" y="246"/>
                  <a:pt x="273" y="177"/>
                </a:cubicBezTo>
                <a:cubicBezTo>
                  <a:pt x="332" y="115"/>
                  <a:pt x="392" y="55"/>
                  <a:pt x="458" y="0"/>
                </a:cubicBezTo>
              </a:path>
              <a:path w="506" h="514" extrusionOk="0">
                <a:moveTo>
                  <a:pt x="213" y="2"/>
                </a:moveTo>
                <a:cubicBezTo>
                  <a:pt x="219" y="37"/>
                  <a:pt x="223" y="55"/>
                  <a:pt x="251" y="80"/>
                </a:cubicBezTo>
                <a:cubicBezTo>
                  <a:pt x="292" y="118"/>
                  <a:pt x="345" y="148"/>
                  <a:pt x="396" y="171"/>
                </a:cubicBezTo>
                <a:cubicBezTo>
                  <a:pt x="450" y="193"/>
                  <a:pt x="470" y="202"/>
                  <a:pt x="505" y="22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6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56063" y="3960813"/>
            <a:ext cx="484187" cy="919162"/>
          </a:xfrm>
          <a:custGeom>
            <a:avLst/>
            <a:gdLst>
              <a:gd name="T0" fmla="+- 0 11923 11268"/>
              <a:gd name="T1" fmla="*/ T0 w 1344"/>
              <a:gd name="T2" fmla="+- 0 12844 11002"/>
              <a:gd name="T3" fmla="*/ 12844 h 2554"/>
              <a:gd name="T4" fmla="+- 0 11862 11268"/>
              <a:gd name="T5" fmla="*/ T4 w 1344"/>
              <a:gd name="T6" fmla="+- 0 12934 11002"/>
              <a:gd name="T7" fmla="*/ 12934 h 2554"/>
              <a:gd name="T8" fmla="+- 0 11843 11268"/>
              <a:gd name="T9" fmla="*/ T8 w 1344"/>
              <a:gd name="T10" fmla="+- 0 13054 11002"/>
              <a:gd name="T11" fmla="*/ 13054 h 2554"/>
              <a:gd name="T12" fmla="+- 0 11922 11268"/>
              <a:gd name="T13" fmla="*/ T12 w 1344"/>
              <a:gd name="T14" fmla="+- 0 13264 11002"/>
              <a:gd name="T15" fmla="*/ 13264 h 2554"/>
              <a:gd name="T16" fmla="+- 0 11995 11268"/>
              <a:gd name="T17" fmla="*/ T16 w 1344"/>
              <a:gd name="T18" fmla="+- 0 13349 11002"/>
              <a:gd name="T19" fmla="*/ 13349 h 2554"/>
              <a:gd name="T20" fmla="+- 0 12435 11268"/>
              <a:gd name="T21" fmla="*/ T20 w 1344"/>
              <a:gd name="T22" fmla="+- 0 13373 11002"/>
              <a:gd name="T23" fmla="*/ 13373 h 2554"/>
              <a:gd name="T24" fmla="+- 0 12611 11268"/>
              <a:gd name="T25" fmla="*/ T24 w 1344"/>
              <a:gd name="T26" fmla="+- 0 13103 11002"/>
              <a:gd name="T27" fmla="*/ 13103 h 2554"/>
              <a:gd name="T28" fmla="+- 0 12438 11268"/>
              <a:gd name="T29" fmla="*/ T28 w 1344"/>
              <a:gd name="T30" fmla="+- 0 12747 11002"/>
              <a:gd name="T31" fmla="*/ 12747 h 2554"/>
              <a:gd name="T32" fmla="+- 0 12303 11268"/>
              <a:gd name="T33" fmla="*/ T32 w 1344"/>
              <a:gd name="T34" fmla="+- 0 12681 11002"/>
              <a:gd name="T35" fmla="*/ 12681 h 2554"/>
              <a:gd name="T36" fmla="+- 0 12140 11268"/>
              <a:gd name="T37" fmla="*/ T36 w 1344"/>
              <a:gd name="T38" fmla="+- 0 12689 11002"/>
              <a:gd name="T39" fmla="*/ 12689 h 2554"/>
              <a:gd name="T40" fmla="+- 0 11962 11268"/>
              <a:gd name="T41" fmla="*/ T40 w 1344"/>
              <a:gd name="T42" fmla="+- 0 12766 11002"/>
              <a:gd name="T43" fmla="*/ 12766 h 2554"/>
              <a:gd name="T44" fmla="+- 0 11864 11268"/>
              <a:gd name="T45" fmla="*/ T44 w 1344"/>
              <a:gd name="T46" fmla="+- 0 12922 11002"/>
              <a:gd name="T47" fmla="*/ 12922 h 2554"/>
              <a:gd name="T48" fmla="+- 0 11906 11268"/>
              <a:gd name="T49" fmla="*/ T48 w 1344"/>
              <a:gd name="T50" fmla="+- 0 13272 11002"/>
              <a:gd name="T51" fmla="*/ 13272 h 2554"/>
              <a:gd name="T52" fmla="+- 0 12023 11268"/>
              <a:gd name="T53" fmla="*/ T52 w 1344"/>
              <a:gd name="T54" fmla="+- 0 13520 11002"/>
              <a:gd name="T55" fmla="*/ 13520 h 2554"/>
              <a:gd name="T56" fmla="+- 0 12202 11268"/>
              <a:gd name="T57" fmla="*/ T56 w 1344"/>
              <a:gd name="T58" fmla="+- 0 13529 11002"/>
              <a:gd name="T59" fmla="*/ 13529 h 2554"/>
              <a:gd name="T60" fmla="+- 0 12385 11268"/>
              <a:gd name="T61" fmla="*/ T60 w 1344"/>
              <a:gd name="T62" fmla="+- 0 13401 11002"/>
              <a:gd name="T63" fmla="*/ 13401 h 2554"/>
              <a:gd name="T64" fmla="+- 0 12485 11268"/>
              <a:gd name="T65" fmla="*/ T64 w 1344"/>
              <a:gd name="T66" fmla="+- 0 13296 11002"/>
              <a:gd name="T67" fmla="*/ 13296 h 2554"/>
              <a:gd name="T68" fmla="+- 0 12558 11268"/>
              <a:gd name="T69" fmla="*/ T68 w 1344"/>
              <a:gd name="T70" fmla="+- 0 13111 11002"/>
              <a:gd name="T71" fmla="*/ 13111 h 2554"/>
              <a:gd name="T72" fmla="+- 0 12513 11268"/>
              <a:gd name="T73" fmla="*/ T72 w 1344"/>
              <a:gd name="T74" fmla="+- 0 12933 11002"/>
              <a:gd name="T75" fmla="*/ 12933 h 2554"/>
              <a:gd name="T76" fmla="+- 0 12418 11268"/>
              <a:gd name="T77" fmla="*/ T76 w 1344"/>
              <a:gd name="T78" fmla="+- 0 12791 11002"/>
              <a:gd name="T79" fmla="*/ 12791 h 2554"/>
              <a:gd name="T80" fmla="+- 0 12257 11268"/>
              <a:gd name="T81" fmla="*/ T80 w 1344"/>
              <a:gd name="T82" fmla="+- 0 12683 11002"/>
              <a:gd name="T83" fmla="*/ 12683 h 2554"/>
              <a:gd name="T84" fmla="+- 0 12133 11268"/>
              <a:gd name="T85" fmla="*/ T84 w 1344"/>
              <a:gd name="T86" fmla="+- 0 12681 11002"/>
              <a:gd name="T87" fmla="*/ 12681 h 2554"/>
              <a:gd name="T88" fmla="+- 0 11958 11268"/>
              <a:gd name="T89" fmla="*/ T88 w 1344"/>
              <a:gd name="T90" fmla="+- 0 12750 11002"/>
              <a:gd name="T91" fmla="*/ 12750 h 2554"/>
              <a:gd name="T92" fmla="+- 0 11877 11268"/>
              <a:gd name="T93" fmla="*/ T92 w 1344"/>
              <a:gd name="T94" fmla="+- 0 12854 11002"/>
              <a:gd name="T95" fmla="*/ 12854 h 2554"/>
              <a:gd name="T96" fmla="+- 0 11829 11268"/>
              <a:gd name="T97" fmla="*/ T96 w 1344"/>
              <a:gd name="T98" fmla="+- 0 12998 11002"/>
              <a:gd name="T99" fmla="*/ 12998 h 2554"/>
              <a:gd name="T100" fmla="+- 0 12039 11268"/>
              <a:gd name="T101" fmla="*/ T100 w 1344"/>
              <a:gd name="T102" fmla="+- 0 13420 11002"/>
              <a:gd name="T103" fmla="*/ 13420 h 2554"/>
              <a:gd name="T104" fmla="+- 0 12403 11268"/>
              <a:gd name="T105" fmla="*/ T104 w 1344"/>
              <a:gd name="T106" fmla="+- 0 13297 11002"/>
              <a:gd name="T107" fmla="*/ 13297 h 2554"/>
              <a:gd name="T108" fmla="+- 0 12520 11268"/>
              <a:gd name="T109" fmla="*/ T108 w 1344"/>
              <a:gd name="T110" fmla="+- 0 13051 11002"/>
              <a:gd name="T111" fmla="*/ 13051 h 2554"/>
              <a:gd name="T112" fmla="+- 0 12478 11268"/>
              <a:gd name="T113" fmla="*/ T112 w 1344"/>
              <a:gd name="T114" fmla="+- 0 12931 11002"/>
              <a:gd name="T115" fmla="*/ 12931 h 2554"/>
              <a:gd name="T116" fmla="+- 0 12229 11268"/>
              <a:gd name="T117" fmla="*/ T116 w 1344"/>
              <a:gd name="T118" fmla="+- 0 12777 11002"/>
              <a:gd name="T119" fmla="*/ 12777 h 2554"/>
              <a:gd name="T120" fmla="+- 0 11983 11268"/>
              <a:gd name="T121" fmla="*/ T120 w 1344"/>
              <a:gd name="T122" fmla="+- 0 12854 11002"/>
              <a:gd name="T123" fmla="*/ 12854 h 2554"/>
              <a:gd name="T124" fmla="+- 0 11848 11268"/>
              <a:gd name="T125" fmla="*/ T124 w 1344"/>
              <a:gd name="T126" fmla="+- 0 13186 11002"/>
              <a:gd name="T127" fmla="*/ 13186 h 2554"/>
              <a:gd name="T128" fmla="+- 0 11940 11268"/>
              <a:gd name="T129" fmla="*/ T128 w 1344"/>
              <a:gd name="T130" fmla="+- 0 13424 11002"/>
              <a:gd name="T131" fmla="*/ 13424 h 2554"/>
              <a:gd name="T132" fmla="+- 0 12232 11268"/>
              <a:gd name="T133" fmla="*/ T132 w 1344"/>
              <a:gd name="T134" fmla="+- 0 13446 11002"/>
              <a:gd name="T135" fmla="*/ 13446 h 2554"/>
              <a:gd name="T136" fmla="+- 0 12394 11268"/>
              <a:gd name="T137" fmla="*/ T136 w 1344"/>
              <a:gd name="T138" fmla="+- 0 13308 11002"/>
              <a:gd name="T139" fmla="*/ 13308 h 2554"/>
              <a:gd name="T140" fmla="+- 0 12434 11268"/>
              <a:gd name="T141" fmla="*/ T140 w 1344"/>
              <a:gd name="T142" fmla="+- 0 13221 11002"/>
              <a:gd name="T143" fmla="*/ 13221 h 2554"/>
              <a:gd name="T144" fmla="+- 0 12439 11268"/>
              <a:gd name="T145" fmla="*/ T144 w 1344"/>
              <a:gd name="T146" fmla="+- 0 13109 11002"/>
              <a:gd name="T147" fmla="*/ 13109 h 2554"/>
              <a:gd name="T148" fmla="+- 0 12403 11268"/>
              <a:gd name="T149" fmla="*/ T148 w 1344"/>
              <a:gd name="T150" fmla="+- 0 12991 11002"/>
              <a:gd name="T151" fmla="*/ 12991 h 2554"/>
              <a:gd name="T152" fmla="+- 0 12355 11268"/>
              <a:gd name="T153" fmla="*/ T152 w 1344"/>
              <a:gd name="T154" fmla="+- 0 12882 11002"/>
              <a:gd name="T155" fmla="*/ 12882 h 2554"/>
              <a:gd name="T156" fmla="+- 0 12300 11268"/>
              <a:gd name="T157" fmla="*/ T156 w 1344"/>
              <a:gd name="T158" fmla="+- 0 12824 11002"/>
              <a:gd name="T159" fmla="*/ 12824 h 2554"/>
              <a:gd name="T160" fmla="+- 0 12213 11268"/>
              <a:gd name="T161" fmla="*/ T160 w 1344"/>
              <a:gd name="T162" fmla="+- 0 12811 11002"/>
              <a:gd name="T163" fmla="*/ 12811 h 2554"/>
              <a:gd name="T164" fmla="+- 0 11987 11268"/>
              <a:gd name="T165" fmla="*/ T164 w 1344"/>
              <a:gd name="T166" fmla="+- 0 12898 11002"/>
              <a:gd name="T167" fmla="*/ 12898 h 2554"/>
              <a:gd name="T168" fmla="+- 0 11908 11268"/>
              <a:gd name="T169" fmla="*/ T168 w 1344"/>
              <a:gd name="T170" fmla="+- 0 12976 11002"/>
              <a:gd name="T171" fmla="*/ 12976 h 2554"/>
              <a:gd name="T172" fmla="+- 0 11880 11268"/>
              <a:gd name="T173" fmla="*/ T172 w 1344"/>
              <a:gd name="T174" fmla="+- 0 13127 11002"/>
              <a:gd name="T175" fmla="*/ 13127 h 2554"/>
              <a:gd name="T176" fmla="+- 0 11929 11268"/>
              <a:gd name="T177" fmla="*/ T176 w 1344"/>
              <a:gd name="T178" fmla="+- 0 13244 11002"/>
              <a:gd name="T179" fmla="*/ 13244 h 2554"/>
              <a:gd name="T180" fmla="+- 0 12143 11268"/>
              <a:gd name="T181" fmla="*/ T180 w 1344"/>
              <a:gd name="T182" fmla="+- 0 13382 11002"/>
              <a:gd name="T183" fmla="*/ 13382 h 2554"/>
              <a:gd name="T184" fmla="+- 0 12288 11268"/>
              <a:gd name="T185" fmla="*/ T184 w 1344"/>
              <a:gd name="T186" fmla="+- 0 13363 11002"/>
              <a:gd name="T187" fmla="*/ 13363 h 2554"/>
              <a:gd name="T188" fmla="+- 0 12420 11268"/>
              <a:gd name="T189" fmla="*/ T188 w 1344"/>
              <a:gd name="T190" fmla="+- 0 13275 11002"/>
              <a:gd name="T191" fmla="*/ 13275 h 2554"/>
              <a:gd name="T192" fmla="+- 0 12525 11268"/>
              <a:gd name="T193" fmla="*/ T192 w 1344"/>
              <a:gd name="T194" fmla="+- 0 13096 11002"/>
              <a:gd name="T195" fmla="*/ 13096 h 2554"/>
              <a:gd name="T196" fmla="+- 0 12547 11268"/>
              <a:gd name="T197" fmla="*/ T196 w 1344"/>
              <a:gd name="T198" fmla="+- 0 12918 11002"/>
              <a:gd name="T199" fmla="*/ 12918 h 2554"/>
              <a:gd name="T200" fmla="+- 0 12440 11268"/>
              <a:gd name="T201" fmla="*/ T200 w 1344"/>
              <a:gd name="T202" fmla="+- 0 12823 11002"/>
              <a:gd name="T203" fmla="*/ 12823 h 2554"/>
              <a:gd name="T204" fmla="+- 0 12282 11268"/>
              <a:gd name="T205" fmla="*/ T204 w 1344"/>
              <a:gd name="T206" fmla="+- 0 12783 11002"/>
              <a:gd name="T207" fmla="*/ 12783 h 2554"/>
              <a:gd name="T208" fmla="+- 0 12157 11268"/>
              <a:gd name="T209" fmla="*/ T208 w 1344"/>
              <a:gd name="T210" fmla="+- 0 12836 11002"/>
              <a:gd name="T211" fmla="*/ 12836 h 2554"/>
              <a:gd name="T212" fmla="+- 0 12132 11268"/>
              <a:gd name="T213" fmla="*/ T212 w 1344"/>
              <a:gd name="T214" fmla="+- 0 12861 11002"/>
              <a:gd name="T215" fmla="*/ 12861 h 2554"/>
              <a:gd name="T216" fmla="+- 0 11493 11268"/>
              <a:gd name="T217" fmla="*/ T216 w 1344"/>
              <a:gd name="T218" fmla="+- 0 11002 11002"/>
              <a:gd name="T219" fmla="*/ 11002 h 2554"/>
              <a:gd name="T220" fmla="+- 0 11294 11268"/>
              <a:gd name="T221" fmla="*/ T220 w 1344"/>
              <a:gd name="T222" fmla="+- 0 11514 11002"/>
              <a:gd name="T223" fmla="*/ 11514 h 2554"/>
              <a:gd name="T224" fmla="+- 0 11299 11268"/>
              <a:gd name="T225" fmla="*/ T224 w 1344"/>
              <a:gd name="T226" fmla="+- 0 11993 11002"/>
              <a:gd name="T227" fmla="*/ 11993 h 2554"/>
              <a:gd name="T228" fmla="+- 0 11507 11268"/>
              <a:gd name="T229" fmla="*/ T228 w 1344"/>
              <a:gd name="T230" fmla="+- 0 12327 11002"/>
              <a:gd name="T231" fmla="*/ 12327 h 2554"/>
              <a:gd name="T232" fmla="+- 0 11541 11268"/>
              <a:gd name="T233" fmla="*/ T232 w 1344"/>
              <a:gd name="T234" fmla="+- 0 12384 11002"/>
              <a:gd name="T235" fmla="*/ 12384 h 2554"/>
              <a:gd name="T236" fmla="+- 0 11525 11268"/>
              <a:gd name="T237" fmla="*/ T236 w 1344"/>
              <a:gd name="T238" fmla="+- 0 12432 11002"/>
              <a:gd name="T239" fmla="*/ 12432 h 2554"/>
              <a:gd name="T240" fmla="+- 0 11516 11268"/>
              <a:gd name="T241" fmla="*/ T240 w 1344"/>
              <a:gd name="T242" fmla="+- 0 12441 11002"/>
              <a:gd name="T243" fmla="*/ 12441 h 25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1344" h="2554" extrusionOk="0">
                <a:moveTo>
                  <a:pt x="655" y="1842"/>
                </a:moveTo>
                <a:cubicBezTo>
                  <a:pt x="627" y="1870"/>
                  <a:pt x="609" y="1895"/>
                  <a:pt x="594" y="1932"/>
                </a:cubicBezTo>
                <a:cubicBezTo>
                  <a:pt x="578" y="1970"/>
                  <a:pt x="572" y="2011"/>
                  <a:pt x="575" y="2052"/>
                </a:cubicBezTo>
                <a:cubicBezTo>
                  <a:pt x="581" y="2127"/>
                  <a:pt x="614" y="2199"/>
                  <a:pt x="654" y="2262"/>
                </a:cubicBezTo>
                <a:cubicBezTo>
                  <a:pt x="675" y="2295"/>
                  <a:pt x="700" y="2320"/>
                  <a:pt x="727" y="2347"/>
                </a:cubicBezTo>
              </a:path>
              <a:path w="1344" h="2554" extrusionOk="0">
                <a:moveTo>
                  <a:pt x="1167" y="2371"/>
                </a:moveTo>
                <a:cubicBezTo>
                  <a:pt x="1263" y="2308"/>
                  <a:pt x="1343" y="2223"/>
                  <a:pt x="1343" y="2101"/>
                </a:cubicBezTo>
                <a:cubicBezTo>
                  <a:pt x="1343" y="1970"/>
                  <a:pt x="1264" y="1832"/>
                  <a:pt x="1170" y="1745"/>
                </a:cubicBezTo>
                <a:cubicBezTo>
                  <a:pt x="1132" y="1709"/>
                  <a:pt x="1087" y="1688"/>
                  <a:pt x="1035" y="1679"/>
                </a:cubicBezTo>
                <a:cubicBezTo>
                  <a:pt x="982" y="1670"/>
                  <a:pt x="925" y="1675"/>
                  <a:pt x="872" y="1687"/>
                </a:cubicBezTo>
                <a:cubicBezTo>
                  <a:pt x="809" y="1701"/>
                  <a:pt x="747" y="1726"/>
                  <a:pt x="694" y="1764"/>
                </a:cubicBezTo>
                <a:cubicBezTo>
                  <a:pt x="641" y="1802"/>
                  <a:pt x="607" y="1856"/>
                  <a:pt x="596" y="1920"/>
                </a:cubicBezTo>
                <a:cubicBezTo>
                  <a:pt x="576" y="2034"/>
                  <a:pt x="609" y="2161"/>
                  <a:pt x="638" y="2270"/>
                </a:cubicBezTo>
                <a:cubicBezTo>
                  <a:pt x="661" y="2354"/>
                  <a:pt x="688" y="2456"/>
                  <a:pt x="755" y="2518"/>
                </a:cubicBezTo>
                <a:cubicBezTo>
                  <a:pt x="809" y="2568"/>
                  <a:pt x="873" y="2554"/>
                  <a:pt x="934" y="2527"/>
                </a:cubicBezTo>
                <a:cubicBezTo>
                  <a:pt x="1001" y="2498"/>
                  <a:pt x="1061" y="2445"/>
                  <a:pt x="1117" y="2399"/>
                </a:cubicBezTo>
                <a:cubicBezTo>
                  <a:pt x="1154" y="2369"/>
                  <a:pt x="1189" y="2332"/>
                  <a:pt x="1217" y="2294"/>
                </a:cubicBezTo>
                <a:cubicBezTo>
                  <a:pt x="1256" y="2241"/>
                  <a:pt x="1286" y="2176"/>
                  <a:pt x="1290" y="2109"/>
                </a:cubicBezTo>
                <a:cubicBezTo>
                  <a:pt x="1293" y="2047"/>
                  <a:pt x="1272" y="1986"/>
                  <a:pt x="1245" y="1931"/>
                </a:cubicBezTo>
                <a:cubicBezTo>
                  <a:pt x="1220" y="1881"/>
                  <a:pt x="1187" y="1831"/>
                  <a:pt x="1150" y="1789"/>
                </a:cubicBezTo>
                <a:cubicBezTo>
                  <a:pt x="1108" y="1742"/>
                  <a:pt x="1052" y="1695"/>
                  <a:pt x="989" y="1681"/>
                </a:cubicBezTo>
                <a:cubicBezTo>
                  <a:pt x="949" y="1672"/>
                  <a:pt x="905" y="1674"/>
                  <a:pt x="865" y="1679"/>
                </a:cubicBezTo>
                <a:cubicBezTo>
                  <a:pt x="801" y="1687"/>
                  <a:pt x="740" y="1708"/>
                  <a:pt x="690" y="1748"/>
                </a:cubicBezTo>
                <a:cubicBezTo>
                  <a:pt x="654" y="1777"/>
                  <a:pt x="630" y="1812"/>
                  <a:pt x="609" y="1852"/>
                </a:cubicBezTo>
                <a:cubicBezTo>
                  <a:pt x="585" y="1897"/>
                  <a:pt x="571" y="1946"/>
                  <a:pt x="561" y="1996"/>
                </a:cubicBezTo>
                <a:cubicBezTo>
                  <a:pt x="527" y="2160"/>
                  <a:pt x="602" y="2361"/>
                  <a:pt x="771" y="2418"/>
                </a:cubicBezTo>
                <a:cubicBezTo>
                  <a:pt x="904" y="2462"/>
                  <a:pt x="1048" y="2396"/>
                  <a:pt x="1135" y="2295"/>
                </a:cubicBezTo>
                <a:cubicBezTo>
                  <a:pt x="1186" y="2235"/>
                  <a:pt x="1253" y="2132"/>
                  <a:pt x="1252" y="2049"/>
                </a:cubicBezTo>
                <a:cubicBezTo>
                  <a:pt x="1251" y="2002"/>
                  <a:pt x="1239" y="1967"/>
                  <a:pt x="1210" y="1929"/>
                </a:cubicBezTo>
                <a:cubicBezTo>
                  <a:pt x="1150" y="1851"/>
                  <a:pt x="1054" y="1800"/>
                  <a:pt x="961" y="1775"/>
                </a:cubicBezTo>
                <a:cubicBezTo>
                  <a:pt x="863" y="1749"/>
                  <a:pt x="780" y="1773"/>
                  <a:pt x="715" y="1852"/>
                </a:cubicBezTo>
                <a:cubicBezTo>
                  <a:pt x="640" y="1943"/>
                  <a:pt x="596" y="2068"/>
                  <a:pt x="580" y="2184"/>
                </a:cubicBezTo>
                <a:cubicBezTo>
                  <a:pt x="567" y="2279"/>
                  <a:pt x="590" y="2367"/>
                  <a:pt x="672" y="2422"/>
                </a:cubicBezTo>
                <a:cubicBezTo>
                  <a:pt x="755" y="2478"/>
                  <a:pt x="873" y="2478"/>
                  <a:pt x="964" y="2444"/>
                </a:cubicBezTo>
                <a:cubicBezTo>
                  <a:pt x="1033" y="2418"/>
                  <a:pt x="1090" y="2369"/>
                  <a:pt x="1126" y="2306"/>
                </a:cubicBezTo>
                <a:cubicBezTo>
                  <a:pt x="1142" y="2279"/>
                  <a:pt x="1157" y="2249"/>
                  <a:pt x="1166" y="2219"/>
                </a:cubicBezTo>
                <a:cubicBezTo>
                  <a:pt x="1177" y="2181"/>
                  <a:pt x="1177" y="2146"/>
                  <a:pt x="1171" y="2107"/>
                </a:cubicBezTo>
                <a:cubicBezTo>
                  <a:pt x="1165" y="2068"/>
                  <a:pt x="1149" y="2025"/>
                  <a:pt x="1135" y="1989"/>
                </a:cubicBezTo>
                <a:cubicBezTo>
                  <a:pt x="1121" y="1953"/>
                  <a:pt x="1108" y="1913"/>
                  <a:pt x="1087" y="1880"/>
                </a:cubicBezTo>
                <a:cubicBezTo>
                  <a:pt x="1071" y="1855"/>
                  <a:pt x="1059" y="1836"/>
                  <a:pt x="1032" y="1822"/>
                </a:cubicBezTo>
                <a:cubicBezTo>
                  <a:pt x="1006" y="1808"/>
                  <a:pt x="974" y="1807"/>
                  <a:pt x="945" y="1809"/>
                </a:cubicBezTo>
                <a:cubicBezTo>
                  <a:pt x="866" y="1814"/>
                  <a:pt x="784" y="1852"/>
                  <a:pt x="719" y="1896"/>
                </a:cubicBezTo>
                <a:cubicBezTo>
                  <a:pt x="689" y="1917"/>
                  <a:pt x="659" y="1942"/>
                  <a:pt x="640" y="1974"/>
                </a:cubicBezTo>
                <a:cubicBezTo>
                  <a:pt x="613" y="2018"/>
                  <a:pt x="602" y="2074"/>
                  <a:pt x="612" y="2125"/>
                </a:cubicBezTo>
                <a:cubicBezTo>
                  <a:pt x="620" y="2168"/>
                  <a:pt x="638" y="2205"/>
                  <a:pt x="661" y="2242"/>
                </a:cubicBezTo>
                <a:cubicBezTo>
                  <a:pt x="710" y="2321"/>
                  <a:pt x="781" y="2373"/>
                  <a:pt x="875" y="2380"/>
                </a:cubicBezTo>
                <a:cubicBezTo>
                  <a:pt x="925" y="2384"/>
                  <a:pt x="973" y="2377"/>
                  <a:pt x="1020" y="2361"/>
                </a:cubicBezTo>
                <a:cubicBezTo>
                  <a:pt x="1072" y="2343"/>
                  <a:pt x="1114" y="2312"/>
                  <a:pt x="1152" y="2273"/>
                </a:cubicBezTo>
                <a:cubicBezTo>
                  <a:pt x="1200" y="2223"/>
                  <a:pt x="1233" y="2158"/>
                  <a:pt x="1257" y="2094"/>
                </a:cubicBezTo>
                <a:cubicBezTo>
                  <a:pt x="1276" y="2042"/>
                  <a:pt x="1300" y="1971"/>
                  <a:pt x="1279" y="1916"/>
                </a:cubicBezTo>
                <a:cubicBezTo>
                  <a:pt x="1261" y="1867"/>
                  <a:pt x="1217" y="1842"/>
                  <a:pt x="1172" y="1821"/>
                </a:cubicBezTo>
                <a:cubicBezTo>
                  <a:pt x="1122" y="1798"/>
                  <a:pt x="1069" y="1782"/>
                  <a:pt x="1014" y="1781"/>
                </a:cubicBezTo>
                <a:cubicBezTo>
                  <a:pt x="956" y="1780"/>
                  <a:pt x="928" y="1795"/>
                  <a:pt x="889" y="1834"/>
                </a:cubicBezTo>
                <a:cubicBezTo>
                  <a:pt x="881" y="1842"/>
                  <a:pt x="872" y="1851"/>
                  <a:pt x="864" y="1859"/>
                </a:cubicBezTo>
              </a:path>
              <a:path w="1344" h="2554" extrusionOk="0">
                <a:moveTo>
                  <a:pt x="225" y="0"/>
                </a:moveTo>
                <a:cubicBezTo>
                  <a:pt x="140" y="162"/>
                  <a:pt x="62" y="331"/>
                  <a:pt x="26" y="512"/>
                </a:cubicBezTo>
                <a:cubicBezTo>
                  <a:pt x="-5" y="670"/>
                  <a:pt x="-11" y="834"/>
                  <a:pt x="31" y="991"/>
                </a:cubicBezTo>
                <a:cubicBezTo>
                  <a:pt x="69" y="1130"/>
                  <a:pt x="144" y="1224"/>
                  <a:pt x="239" y="1325"/>
                </a:cubicBezTo>
                <a:cubicBezTo>
                  <a:pt x="254" y="1341"/>
                  <a:pt x="271" y="1359"/>
                  <a:pt x="273" y="1382"/>
                </a:cubicBezTo>
                <a:cubicBezTo>
                  <a:pt x="275" y="1399"/>
                  <a:pt x="265" y="1415"/>
                  <a:pt x="257" y="1430"/>
                </a:cubicBezTo>
                <a:cubicBezTo>
                  <a:pt x="254" y="1433"/>
                  <a:pt x="251" y="1436"/>
                  <a:pt x="248" y="143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867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37100" y="3402013"/>
            <a:ext cx="103188" cy="109537"/>
          </a:xfrm>
          <a:custGeom>
            <a:avLst/>
            <a:gdLst>
              <a:gd name="T0" fmla="+- 0 13217 13159"/>
              <a:gd name="T1" fmla="*/ T0 w 286"/>
              <a:gd name="T2" fmla="+- 0 9715 9451"/>
              <a:gd name="T3" fmla="*/ 9715 h 302"/>
              <a:gd name="T4" fmla="+- 0 13289 13159"/>
              <a:gd name="T5" fmla="*/ T4 w 286"/>
              <a:gd name="T6" fmla="+- 0 9586 9451"/>
              <a:gd name="T7" fmla="*/ 9586 h 302"/>
              <a:gd name="T8" fmla="+- 0 13365 13159"/>
              <a:gd name="T9" fmla="*/ T8 w 286"/>
              <a:gd name="T10" fmla="+- 0 9474 9451"/>
              <a:gd name="T11" fmla="*/ 9474 h 302"/>
              <a:gd name="T12" fmla="+- 0 13377 13159"/>
              <a:gd name="T13" fmla="*/ T12 w 286"/>
              <a:gd name="T14" fmla="+- 0 9465 9451"/>
              <a:gd name="T15" fmla="*/ 9465 h 302"/>
              <a:gd name="T16" fmla="+- 0 13352 13159"/>
              <a:gd name="T17" fmla="*/ T16 w 286"/>
              <a:gd name="T18" fmla="+- 0 9532 9451"/>
              <a:gd name="T19" fmla="*/ 9532 h 302"/>
              <a:gd name="T20" fmla="+- 0 13300 13159"/>
              <a:gd name="T21" fmla="*/ T20 w 286"/>
              <a:gd name="T22" fmla="+- 0 9608 9451"/>
              <a:gd name="T23" fmla="*/ 9608 h 302"/>
              <a:gd name="T24" fmla="+- 0 13175 13159"/>
              <a:gd name="T25" fmla="*/ T24 w 286"/>
              <a:gd name="T26" fmla="+- 0 9557 9451"/>
              <a:gd name="T27" fmla="*/ 9557 h 302"/>
              <a:gd name="T28" fmla="+- 0 13159 13159"/>
              <a:gd name="T29" fmla="*/ T28 w 286"/>
              <a:gd name="T30" fmla="+- 0 9509 9451"/>
              <a:gd name="T31" fmla="*/ 9509 h 302"/>
              <a:gd name="T32" fmla="+- 0 13166 13159"/>
              <a:gd name="T33" fmla="*/ T32 w 286"/>
              <a:gd name="T34" fmla="+- 0 9496 9451"/>
              <a:gd name="T35" fmla="*/ 9496 h 302"/>
              <a:gd name="T36" fmla="+- 0 13223 13159"/>
              <a:gd name="T37" fmla="*/ T36 w 286"/>
              <a:gd name="T38" fmla="+- 0 9541 9451"/>
              <a:gd name="T39" fmla="*/ 9541 h 302"/>
              <a:gd name="T40" fmla="+- 0 13309 13159"/>
              <a:gd name="T41" fmla="*/ T40 w 286"/>
              <a:gd name="T42" fmla="+- 0 9647 9451"/>
              <a:gd name="T43" fmla="*/ 9647 h 302"/>
              <a:gd name="T44" fmla="+- 0 13377 13159"/>
              <a:gd name="T45" fmla="*/ T44 w 286"/>
              <a:gd name="T46" fmla="+- 0 9729 9451"/>
              <a:gd name="T47" fmla="*/ 9729 h 302"/>
              <a:gd name="T48" fmla="+- 0 13401 13159"/>
              <a:gd name="T49" fmla="*/ T48 w 286"/>
              <a:gd name="T50" fmla="+- 0 9752 9451"/>
              <a:gd name="T51" fmla="*/ 9752 h 302"/>
              <a:gd name="T52" fmla="+- 0 13369 13159"/>
              <a:gd name="T53" fmla="*/ T52 w 286"/>
              <a:gd name="T54" fmla="+- 0 9696 9451"/>
              <a:gd name="T55" fmla="*/ 9696 h 302"/>
              <a:gd name="T56" fmla="+- 0 13314 13159"/>
              <a:gd name="T57" fmla="*/ T56 w 286"/>
              <a:gd name="T58" fmla="+- 0 9656 9451"/>
              <a:gd name="T59" fmla="*/ 9656 h 302"/>
              <a:gd name="T60" fmla="+- 0 13224 13159"/>
              <a:gd name="T61" fmla="*/ T60 w 286"/>
              <a:gd name="T62" fmla="+- 0 9637 9451"/>
              <a:gd name="T63" fmla="*/ 9637 h 302"/>
              <a:gd name="T64" fmla="+- 0 13185 13159"/>
              <a:gd name="T65" fmla="*/ T64 w 286"/>
              <a:gd name="T66" fmla="+- 0 9666 9451"/>
              <a:gd name="T67" fmla="*/ 9666 h 302"/>
              <a:gd name="T68" fmla="+- 0 13178 13159"/>
              <a:gd name="T69" fmla="*/ T68 w 286"/>
              <a:gd name="T70" fmla="+- 0 9677 9451"/>
              <a:gd name="T71" fmla="*/ 9677 h 302"/>
              <a:gd name="T72" fmla="+- 0 13242 13159"/>
              <a:gd name="T73" fmla="*/ T72 w 286"/>
              <a:gd name="T74" fmla="+- 0 9618 9451"/>
              <a:gd name="T75" fmla="*/ 9618 h 302"/>
              <a:gd name="T76" fmla="+- 0 13356 13159"/>
              <a:gd name="T77" fmla="*/ T76 w 286"/>
              <a:gd name="T78" fmla="+- 0 9505 9451"/>
              <a:gd name="T79" fmla="*/ 9505 h 302"/>
              <a:gd name="T80" fmla="+- 0 13417 13159"/>
              <a:gd name="T81" fmla="*/ T80 w 286"/>
              <a:gd name="T82" fmla="+- 0 9457 9451"/>
              <a:gd name="T83" fmla="*/ 9457 h 302"/>
              <a:gd name="T84" fmla="+- 0 13427 13159"/>
              <a:gd name="T85" fmla="*/ T84 w 286"/>
              <a:gd name="T86" fmla="+- 0 9451 9451"/>
              <a:gd name="T87" fmla="*/ 9451 h 302"/>
              <a:gd name="T88" fmla="+- 0 13388 13159"/>
              <a:gd name="T89" fmla="*/ T88 w 286"/>
              <a:gd name="T90" fmla="+- 0 9495 9451"/>
              <a:gd name="T91" fmla="*/ 9495 h 302"/>
              <a:gd name="T92" fmla="+- 0 13324 13159"/>
              <a:gd name="T93" fmla="*/ T92 w 286"/>
              <a:gd name="T94" fmla="+- 0 9530 9451"/>
              <a:gd name="T95" fmla="*/ 9530 h 302"/>
              <a:gd name="T96" fmla="+- 0 13266 13159"/>
              <a:gd name="T97" fmla="*/ T96 w 286"/>
              <a:gd name="T98" fmla="+- 0 9511 9451"/>
              <a:gd name="T99" fmla="*/ 9511 h 302"/>
              <a:gd name="T100" fmla="+- 0 13309 13159"/>
              <a:gd name="T101" fmla="*/ T100 w 286"/>
              <a:gd name="T102" fmla="+- 0 9528 9451"/>
              <a:gd name="T103" fmla="*/ 9528 h 302"/>
              <a:gd name="T104" fmla="+- 0 13364 13159"/>
              <a:gd name="T105" fmla="*/ T104 w 286"/>
              <a:gd name="T106" fmla="+- 0 9615 9451"/>
              <a:gd name="T107" fmla="*/ 9615 h 302"/>
              <a:gd name="T108" fmla="+- 0 13444 13159"/>
              <a:gd name="T109" fmla="*/ T108 w 286"/>
              <a:gd name="T110" fmla="+- 0 9697 9451"/>
              <a:gd name="T111" fmla="*/ 9697 h 302"/>
              <a:gd name="T112" fmla="+- 0 13439 13159"/>
              <a:gd name="T113" fmla="*/ T112 w 286"/>
              <a:gd name="T114" fmla="+- 0 9728 9451"/>
              <a:gd name="T115" fmla="*/ 9728 h 3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286" h="302" extrusionOk="0">
                <a:moveTo>
                  <a:pt x="58" y="264"/>
                </a:moveTo>
                <a:cubicBezTo>
                  <a:pt x="82" y="221"/>
                  <a:pt x="104" y="177"/>
                  <a:pt x="130" y="135"/>
                </a:cubicBezTo>
                <a:cubicBezTo>
                  <a:pt x="152" y="100"/>
                  <a:pt x="176" y="53"/>
                  <a:pt x="206" y="23"/>
                </a:cubicBezTo>
                <a:cubicBezTo>
                  <a:pt x="210" y="20"/>
                  <a:pt x="214" y="17"/>
                  <a:pt x="218" y="14"/>
                </a:cubicBezTo>
                <a:cubicBezTo>
                  <a:pt x="213" y="38"/>
                  <a:pt x="204" y="59"/>
                  <a:pt x="193" y="81"/>
                </a:cubicBezTo>
                <a:cubicBezTo>
                  <a:pt x="179" y="110"/>
                  <a:pt x="161" y="133"/>
                  <a:pt x="141" y="157"/>
                </a:cubicBezTo>
              </a:path>
              <a:path w="286" h="302" extrusionOk="0">
                <a:moveTo>
                  <a:pt x="16" y="106"/>
                </a:moveTo>
                <a:cubicBezTo>
                  <a:pt x="9" y="92"/>
                  <a:pt x="-5" y="75"/>
                  <a:pt x="0" y="58"/>
                </a:cubicBezTo>
                <a:cubicBezTo>
                  <a:pt x="2" y="54"/>
                  <a:pt x="5" y="49"/>
                  <a:pt x="7" y="45"/>
                </a:cubicBezTo>
                <a:cubicBezTo>
                  <a:pt x="32" y="55"/>
                  <a:pt x="46" y="69"/>
                  <a:pt x="64" y="90"/>
                </a:cubicBezTo>
                <a:cubicBezTo>
                  <a:pt x="94" y="124"/>
                  <a:pt x="123" y="160"/>
                  <a:pt x="150" y="196"/>
                </a:cubicBezTo>
                <a:cubicBezTo>
                  <a:pt x="171" y="224"/>
                  <a:pt x="194" y="251"/>
                  <a:pt x="218" y="278"/>
                </a:cubicBezTo>
                <a:cubicBezTo>
                  <a:pt x="229" y="290"/>
                  <a:pt x="233" y="294"/>
                  <a:pt x="242" y="301"/>
                </a:cubicBezTo>
                <a:cubicBezTo>
                  <a:pt x="239" y="277"/>
                  <a:pt x="229" y="263"/>
                  <a:pt x="210" y="245"/>
                </a:cubicBezTo>
                <a:cubicBezTo>
                  <a:pt x="193" y="229"/>
                  <a:pt x="176" y="215"/>
                  <a:pt x="155" y="205"/>
                </a:cubicBezTo>
                <a:cubicBezTo>
                  <a:pt x="126" y="191"/>
                  <a:pt x="97" y="183"/>
                  <a:pt x="65" y="186"/>
                </a:cubicBezTo>
                <a:cubicBezTo>
                  <a:pt x="46" y="188"/>
                  <a:pt x="36" y="200"/>
                  <a:pt x="26" y="215"/>
                </a:cubicBezTo>
                <a:cubicBezTo>
                  <a:pt x="24" y="219"/>
                  <a:pt x="21" y="222"/>
                  <a:pt x="19" y="226"/>
                </a:cubicBezTo>
                <a:cubicBezTo>
                  <a:pt x="44" y="211"/>
                  <a:pt x="63" y="189"/>
                  <a:pt x="83" y="167"/>
                </a:cubicBezTo>
                <a:cubicBezTo>
                  <a:pt x="119" y="128"/>
                  <a:pt x="157" y="90"/>
                  <a:pt x="197" y="54"/>
                </a:cubicBezTo>
                <a:cubicBezTo>
                  <a:pt x="216" y="37"/>
                  <a:pt x="236" y="20"/>
                  <a:pt x="258" y="6"/>
                </a:cubicBezTo>
                <a:cubicBezTo>
                  <a:pt x="261" y="4"/>
                  <a:pt x="265" y="2"/>
                  <a:pt x="268" y="0"/>
                </a:cubicBezTo>
                <a:cubicBezTo>
                  <a:pt x="258" y="18"/>
                  <a:pt x="246" y="32"/>
                  <a:pt x="229" y="44"/>
                </a:cubicBezTo>
                <a:cubicBezTo>
                  <a:pt x="210" y="58"/>
                  <a:pt x="189" y="74"/>
                  <a:pt x="165" y="79"/>
                </a:cubicBezTo>
                <a:cubicBezTo>
                  <a:pt x="138" y="85"/>
                  <a:pt x="119" y="83"/>
                  <a:pt x="107" y="60"/>
                </a:cubicBezTo>
                <a:cubicBezTo>
                  <a:pt x="129" y="46"/>
                  <a:pt x="135" y="55"/>
                  <a:pt x="150" y="77"/>
                </a:cubicBezTo>
                <a:cubicBezTo>
                  <a:pt x="169" y="105"/>
                  <a:pt x="184" y="137"/>
                  <a:pt x="205" y="164"/>
                </a:cubicBezTo>
                <a:cubicBezTo>
                  <a:pt x="216" y="178"/>
                  <a:pt x="286" y="231"/>
                  <a:pt x="285" y="246"/>
                </a:cubicBezTo>
                <a:cubicBezTo>
                  <a:pt x="279" y="261"/>
                  <a:pt x="277" y="266"/>
                  <a:pt x="280" y="27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4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4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4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4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4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4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4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4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4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4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164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64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164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164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164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164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64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164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164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589" grpId="0"/>
      <p:bldP spid="1645590" grpId="0"/>
      <p:bldP spid="1645591" grpId="0"/>
      <p:bldP spid="1645592" grpId="0"/>
      <p:bldP spid="1645593" grpId="0"/>
      <p:bldP spid="1645594" grpId="0"/>
      <p:bldP spid="1645595" grpId="0"/>
      <p:bldP spid="1645596" grpId="0"/>
      <p:bldP spid="1645597" grpId="0"/>
      <p:bldP spid="1645598" grpId="0"/>
      <p:bldP spid="1645599" grpId="0"/>
      <p:bldP spid="1645600" grpId="0"/>
      <p:bldP spid="1645601" grpId="0" animBg="1"/>
      <p:bldP spid="1645602" grpId="0" animBg="1"/>
      <p:bldP spid="1645603" grpId="0" animBg="1"/>
      <p:bldP spid="1645604" grpId="0" animBg="1"/>
      <p:bldP spid="1645605" grpId="0" animBg="1"/>
      <p:bldP spid="1645606" grpId="0" animBg="1"/>
      <p:bldP spid="1645607" grpId="0" animBg="1"/>
      <p:bldP spid="1645608" grpId="0" animBg="1"/>
      <p:bldP spid="1645609" grpId="0" animBg="1"/>
      <p:bldP spid="1645610" grpId="0" animBg="1"/>
      <p:bldP spid="1645611" grpId="0" animBg="1"/>
      <p:bldP spid="1645612" grpId="0" animBg="1"/>
      <p:bldP spid="1645613" grpId="0" animBg="1"/>
      <p:bldP spid="1645614" grpId="0" animBg="1"/>
      <p:bldP spid="1645615" grpId="0" animBg="1"/>
      <p:bldP spid="1645616" grpId="0" animBg="1"/>
      <p:bldP spid="1645617" grpId="0" animBg="1"/>
      <p:bldP spid="1645618" grpId="0" animBg="1"/>
      <p:bldP spid="1645619" grpId="0" animBg="1"/>
      <p:bldP spid="1645620" grpId="0" animBg="1"/>
      <p:bldP spid="1645621" grpId="0" animBg="1"/>
      <p:bldP spid="16456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03688" y="-50800"/>
            <a:ext cx="4767262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>
                <a:solidFill>
                  <a:srgbClr val="990033"/>
                </a:solidFill>
                <a:latin typeface="Arial" charset="0"/>
              </a:rPr>
              <a:t>..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ή Μεμονωμένη Ροή Κομματιού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</a:p>
        </p:txBody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6350" y="5851525"/>
            <a:ext cx="6346825" cy="412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στο εσωτερικό της εταιρείας και της εφοδιαστικής σας αλυσίδας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815556" name="Rectangle 4"/>
          <p:cNvSpPr>
            <a:spLocks noChangeArrowheads="1"/>
          </p:cNvSpPr>
          <p:nvPr/>
        </p:nvSpPr>
        <p:spPr bwMode="auto">
          <a:xfrm rot="27000000">
            <a:off x="3924301" y="836612"/>
            <a:ext cx="2159000" cy="4752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815557" name="Group 5"/>
          <p:cNvGrpSpPr>
            <a:grpSpLocks/>
          </p:cNvGrpSpPr>
          <p:nvPr/>
        </p:nvGrpSpPr>
        <p:grpSpPr bwMode="auto">
          <a:xfrm rot="46968944">
            <a:off x="4355307" y="3218656"/>
            <a:ext cx="268288" cy="784225"/>
            <a:chOff x="3515" y="1702"/>
            <a:chExt cx="141" cy="412"/>
          </a:xfrm>
        </p:grpSpPr>
        <p:sp>
          <p:nvSpPr>
            <p:cNvPr id="1815558" name="Rectangle 6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59" name="Rectangle 7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60" name="Group 8"/>
          <p:cNvGrpSpPr>
            <a:grpSpLocks/>
          </p:cNvGrpSpPr>
          <p:nvPr/>
        </p:nvGrpSpPr>
        <p:grpSpPr bwMode="auto">
          <a:xfrm rot="16200000">
            <a:off x="5648325" y="2352676"/>
            <a:ext cx="268287" cy="1649412"/>
            <a:chOff x="3601" y="1925"/>
            <a:chExt cx="141" cy="866"/>
          </a:xfrm>
        </p:grpSpPr>
        <p:sp>
          <p:nvSpPr>
            <p:cNvPr id="1815561" name="Rectangle 9"/>
            <p:cNvSpPr>
              <a:spLocks noChangeArrowheads="1"/>
            </p:cNvSpPr>
            <p:nvPr/>
          </p:nvSpPr>
          <p:spPr bwMode="auto">
            <a:xfrm rot="16200000">
              <a:off x="3583" y="1948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2" name="Rectangle 10"/>
            <p:cNvSpPr>
              <a:spLocks noChangeArrowheads="1"/>
            </p:cNvSpPr>
            <p:nvPr/>
          </p:nvSpPr>
          <p:spPr bwMode="auto">
            <a:xfrm rot="16200000">
              <a:off x="3578" y="2179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3" name="Rectangle 11"/>
            <p:cNvSpPr>
              <a:spLocks noChangeArrowheads="1"/>
            </p:cNvSpPr>
            <p:nvPr/>
          </p:nvSpPr>
          <p:spPr bwMode="auto">
            <a:xfrm rot="16200000">
              <a:off x="3578" y="240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4" name="Rectangle 12"/>
            <p:cNvSpPr>
              <a:spLocks noChangeArrowheads="1"/>
            </p:cNvSpPr>
            <p:nvPr/>
          </p:nvSpPr>
          <p:spPr bwMode="auto">
            <a:xfrm rot="16200000">
              <a:off x="3578" y="2633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65" name="Group 13"/>
          <p:cNvGrpSpPr>
            <a:grpSpLocks/>
          </p:cNvGrpSpPr>
          <p:nvPr/>
        </p:nvGrpSpPr>
        <p:grpSpPr bwMode="auto">
          <a:xfrm rot="50160908">
            <a:off x="5404644" y="2305844"/>
            <a:ext cx="268287" cy="784225"/>
            <a:chOff x="3515" y="1702"/>
            <a:chExt cx="141" cy="412"/>
          </a:xfrm>
        </p:grpSpPr>
        <p:sp>
          <p:nvSpPr>
            <p:cNvPr id="1815566" name="Rectangle 14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7" name="Rectangle 15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68" name="Group 16"/>
          <p:cNvGrpSpPr>
            <a:grpSpLocks/>
          </p:cNvGrpSpPr>
          <p:nvPr/>
        </p:nvGrpSpPr>
        <p:grpSpPr bwMode="auto">
          <a:xfrm rot="17831056" flipV="1">
            <a:off x="4368007" y="2297906"/>
            <a:ext cx="268288" cy="784225"/>
            <a:chOff x="3515" y="1702"/>
            <a:chExt cx="141" cy="412"/>
          </a:xfrm>
        </p:grpSpPr>
        <p:sp>
          <p:nvSpPr>
            <p:cNvPr id="1815569" name="Rectangle 17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70" name="Rectangle 18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71" name="Group 19"/>
          <p:cNvGrpSpPr>
            <a:grpSpLocks/>
          </p:cNvGrpSpPr>
          <p:nvPr/>
        </p:nvGrpSpPr>
        <p:grpSpPr bwMode="auto">
          <a:xfrm rot="46968944">
            <a:off x="5734844" y="3320256"/>
            <a:ext cx="268288" cy="784225"/>
            <a:chOff x="3515" y="1702"/>
            <a:chExt cx="141" cy="412"/>
          </a:xfrm>
        </p:grpSpPr>
        <p:sp>
          <p:nvSpPr>
            <p:cNvPr id="1815572" name="Rectangle 20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73" name="Rectangle 21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15574" name="Rectangle 22"/>
          <p:cNvSpPr>
            <a:spLocks noChangeArrowheads="1"/>
          </p:cNvSpPr>
          <p:nvPr/>
        </p:nvSpPr>
        <p:spPr bwMode="auto">
          <a:xfrm rot="27000000">
            <a:off x="2409032" y="3069431"/>
            <a:ext cx="2159000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/>
              <a:t>Supermarket</a:t>
            </a:r>
          </a:p>
        </p:txBody>
      </p:sp>
      <p:sp>
        <p:nvSpPr>
          <p:cNvPr id="1815575" name="Freeform 23"/>
          <p:cNvSpPr>
            <a:spLocks/>
          </p:cNvSpPr>
          <p:nvPr/>
        </p:nvSpPr>
        <p:spPr bwMode="auto">
          <a:xfrm rot="10800000">
            <a:off x="5018088" y="2436813"/>
            <a:ext cx="1711325" cy="758825"/>
          </a:xfrm>
          <a:custGeom>
            <a:avLst/>
            <a:gdLst/>
            <a:ahLst/>
            <a:cxnLst>
              <a:cxn ang="0">
                <a:pos x="898" y="398"/>
              </a:cxn>
              <a:cxn ang="0">
                <a:pos x="519" y="205"/>
              </a:cxn>
              <a:cxn ang="0">
                <a:pos x="390" y="38"/>
              </a:cxn>
              <a:cxn ang="0">
                <a:pos x="299" y="5"/>
              </a:cxn>
              <a:cxn ang="0">
                <a:pos x="167" y="10"/>
              </a:cxn>
              <a:cxn ang="0">
                <a:pos x="0" y="8"/>
              </a:cxn>
            </a:cxnLst>
            <a:rect l="0" t="0" r="r" b="b"/>
            <a:pathLst>
              <a:path w="898" h="398">
                <a:moveTo>
                  <a:pt x="898" y="398"/>
                </a:moveTo>
                <a:cubicBezTo>
                  <a:pt x="835" y="366"/>
                  <a:pt x="604" y="265"/>
                  <a:pt x="519" y="205"/>
                </a:cubicBezTo>
                <a:cubicBezTo>
                  <a:pt x="434" y="145"/>
                  <a:pt x="427" y="71"/>
                  <a:pt x="390" y="38"/>
                </a:cubicBezTo>
                <a:cubicBezTo>
                  <a:pt x="353" y="5"/>
                  <a:pt x="336" y="10"/>
                  <a:pt x="299" y="5"/>
                </a:cubicBezTo>
                <a:cubicBezTo>
                  <a:pt x="262" y="0"/>
                  <a:pt x="217" y="10"/>
                  <a:pt x="167" y="10"/>
                </a:cubicBezTo>
                <a:cubicBezTo>
                  <a:pt x="117" y="10"/>
                  <a:pt x="35" y="8"/>
                  <a:pt x="0" y="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6" name="Freeform 24"/>
          <p:cNvSpPr>
            <a:spLocks/>
          </p:cNvSpPr>
          <p:nvPr/>
        </p:nvSpPr>
        <p:spPr bwMode="auto">
          <a:xfrm rot="10800000">
            <a:off x="5461000" y="3173413"/>
            <a:ext cx="1263650" cy="736600"/>
          </a:xfrm>
          <a:custGeom>
            <a:avLst/>
            <a:gdLst/>
            <a:ahLst/>
            <a:cxnLst>
              <a:cxn ang="0">
                <a:pos x="663" y="0"/>
              </a:cxn>
              <a:cxn ang="0">
                <a:pos x="303" y="174"/>
              </a:cxn>
              <a:cxn ang="0">
                <a:pos x="220" y="290"/>
              </a:cxn>
              <a:cxn ang="0">
                <a:pos x="205" y="342"/>
              </a:cxn>
              <a:cxn ang="0">
                <a:pos x="193" y="380"/>
              </a:cxn>
              <a:cxn ang="0">
                <a:pos x="159" y="383"/>
              </a:cxn>
              <a:cxn ang="0">
                <a:pos x="97" y="384"/>
              </a:cxn>
              <a:cxn ang="0">
                <a:pos x="0" y="381"/>
              </a:cxn>
            </a:cxnLst>
            <a:rect l="0" t="0" r="r" b="b"/>
            <a:pathLst>
              <a:path w="663" h="387">
                <a:moveTo>
                  <a:pt x="663" y="0"/>
                </a:moveTo>
                <a:cubicBezTo>
                  <a:pt x="603" y="29"/>
                  <a:pt x="377" y="126"/>
                  <a:pt x="303" y="174"/>
                </a:cubicBezTo>
                <a:cubicBezTo>
                  <a:pt x="229" y="222"/>
                  <a:pt x="236" y="262"/>
                  <a:pt x="220" y="290"/>
                </a:cubicBezTo>
                <a:cubicBezTo>
                  <a:pt x="204" y="318"/>
                  <a:pt x="209" y="327"/>
                  <a:pt x="205" y="342"/>
                </a:cubicBezTo>
                <a:cubicBezTo>
                  <a:pt x="201" y="357"/>
                  <a:pt x="201" y="373"/>
                  <a:pt x="193" y="380"/>
                </a:cubicBezTo>
                <a:cubicBezTo>
                  <a:pt x="185" y="387"/>
                  <a:pt x="175" y="382"/>
                  <a:pt x="159" y="383"/>
                </a:cubicBezTo>
                <a:cubicBezTo>
                  <a:pt x="143" y="384"/>
                  <a:pt x="123" y="384"/>
                  <a:pt x="97" y="384"/>
                </a:cubicBezTo>
                <a:cubicBezTo>
                  <a:pt x="71" y="384"/>
                  <a:pt x="20" y="382"/>
                  <a:pt x="0" y="381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7" name="Freeform 25"/>
          <p:cNvSpPr>
            <a:spLocks/>
          </p:cNvSpPr>
          <p:nvPr/>
        </p:nvSpPr>
        <p:spPr bwMode="auto">
          <a:xfrm rot="10800000">
            <a:off x="4073525" y="3181350"/>
            <a:ext cx="2649538" cy="644525"/>
          </a:xfrm>
          <a:custGeom>
            <a:avLst/>
            <a:gdLst/>
            <a:ahLst/>
            <a:cxnLst>
              <a:cxn ang="0">
                <a:pos x="1391" y="0"/>
              </a:cxn>
              <a:cxn ang="0">
                <a:pos x="1049" y="150"/>
              </a:cxn>
              <a:cxn ang="0">
                <a:pos x="847" y="305"/>
              </a:cxn>
              <a:cxn ang="0">
                <a:pos x="777" y="331"/>
              </a:cxn>
              <a:cxn ang="0">
                <a:pos x="681" y="329"/>
              </a:cxn>
              <a:cxn ang="0">
                <a:pos x="507" y="332"/>
              </a:cxn>
              <a:cxn ang="0">
                <a:pos x="0" y="338"/>
              </a:cxn>
            </a:cxnLst>
            <a:rect l="0" t="0" r="r" b="b"/>
            <a:pathLst>
              <a:path w="1391" h="338">
                <a:moveTo>
                  <a:pt x="1391" y="0"/>
                </a:moveTo>
                <a:cubicBezTo>
                  <a:pt x="1334" y="25"/>
                  <a:pt x="1140" y="99"/>
                  <a:pt x="1049" y="150"/>
                </a:cubicBezTo>
                <a:cubicBezTo>
                  <a:pt x="958" y="201"/>
                  <a:pt x="892" y="275"/>
                  <a:pt x="847" y="305"/>
                </a:cubicBezTo>
                <a:cubicBezTo>
                  <a:pt x="802" y="335"/>
                  <a:pt x="805" y="327"/>
                  <a:pt x="777" y="331"/>
                </a:cubicBezTo>
                <a:cubicBezTo>
                  <a:pt x="749" y="335"/>
                  <a:pt x="726" y="329"/>
                  <a:pt x="681" y="329"/>
                </a:cubicBezTo>
                <a:cubicBezTo>
                  <a:pt x="636" y="329"/>
                  <a:pt x="620" y="331"/>
                  <a:pt x="507" y="332"/>
                </a:cubicBezTo>
                <a:cubicBezTo>
                  <a:pt x="394" y="333"/>
                  <a:pt x="106" y="337"/>
                  <a:pt x="0" y="33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8" name="Freeform 26"/>
          <p:cNvSpPr>
            <a:spLocks/>
          </p:cNvSpPr>
          <p:nvPr/>
        </p:nvSpPr>
        <p:spPr bwMode="auto">
          <a:xfrm rot="10800000">
            <a:off x="3981450" y="2436813"/>
            <a:ext cx="2741613" cy="771525"/>
          </a:xfrm>
          <a:custGeom>
            <a:avLst/>
            <a:gdLst/>
            <a:ahLst/>
            <a:cxnLst>
              <a:cxn ang="0">
                <a:pos x="1439" y="405"/>
              </a:cxn>
              <a:cxn ang="0">
                <a:pos x="1032" y="197"/>
              </a:cxn>
              <a:cxn ang="0">
                <a:pos x="911" y="95"/>
              </a:cxn>
              <a:cxn ang="0">
                <a:pos x="831" y="14"/>
              </a:cxn>
              <a:cxn ang="0">
                <a:pos x="660" y="11"/>
              </a:cxn>
              <a:cxn ang="0">
                <a:pos x="407" y="12"/>
              </a:cxn>
              <a:cxn ang="0">
                <a:pos x="0" y="12"/>
              </a:cxn>
            </a:cxnLst>
            <a:rect l="0" t="0" r="r" b="b"/>
            <a:pathLst>
              <a:path w="1439" h="405">
                <a:moveTo>
                  <a:pt x="1439" y="405"/>
                </a:moveTo>
                <a:cubicBezTo>
                  <a:pt x="1371" y="370"/>
                  <a:pt x="1120" y="249"/>
                  <a:pt x="1032" y="197"/>
                </a:cubicBezTo>
                <a:cubicBezTo>
                  <a:pt x="944" y="145"/>
                  <a:pt x="944" y="125"/>
                  <a:pt x="911" y="95"/>
                </a:cubicBezTo>
                <a:cubicBezTo>
                  <a:pt x="878" y="65"/>
                  <a:pt x="873" y="28"/>
                  <a:pt x="831" y="14"/>
                </a:cubicBezTo>
                <a:cubicBezTo>
                  <a:pt x="789" y="0"/>
                  <a:pt x="731" y="11"/>
                  <a:pt x="660" y="11"/>
                </a:cubicBezTo>
                <a:cubicBezTo>
                  <a:pt x="589" y="11"/>
                  <a:pt x="517" y="12"/>
                  <a:pt x="407" y="12"/>
                </a:cubicBezTo>
                <a:cubicBezTo>
                  <a:pt x="297" y="12"/>
                  <a:pt x="85" y="12"/>
                  <a:pt x="0" y="12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9" name="Text Box 27"/>
          <p:cNvSpPr txBox="1">
            <a:spLocks noChangeArrowheads="1"/>
          </p:cNvSpPr>
          <p:nvPr/>
        </p:nvSpPr>
        <p:spPr bwMode="auto">
          <a:xfrm>
            <a:off x="4206875" y="1484313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b="1"/>
              <a:t>ΟΡΑΜΑ</a:t>
            </a:r>
            <a:endParaRPr lang="en-US" b="1"/>
          </a:p>
        </p:txBody>
      </p:sp>
      <p:sp>
        <p:nvSpPr>
          <p:cNvPr id="1815580" name="Text Box 28"/>
          <p:cNvSpPr txBox="1">
            <a:spLocks noChangeArrowheads="1"/>
          </p:cNvSpPr>
          <p:nvPr/>
        </p:nvSpPr>
        <p:spPr bwMode="auto">
          <a:xfrm>
            <a:off x="53975" y="49863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Δομή Εργου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3429000" y="1608138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8" y="228600"/>
            <a:ext cx="6443662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Απλές λύσεις για περίπλοκα προβλήματα;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821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0" y="6010275"/>
            <a:ext cx="5111750" cy="430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482600">
              <a:buFontTx/>
              <a:buNone/>
            </a:pPr>
            <a:endParaRPr lang="en-US" sz="2400" baseline="3000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574675" indent="-482600">
              <a:buFontTx/>
              <a:buNone/>
            </a:pPr>
            <a:endParaRPr lang="en-US" sz="2400" baseline="30000">
              <a:solidFill>
                <a:srgbClr val="AA0000"/>
              </a:solidFill>
              <a:ea typeface="Times New Roman" pitchFamily="18" charset="0"/>
              <a:cs typeface="Courier New" pitchFamily="49" charset="0"/>
            </a:endParaRPr>
          </a:p>
          <a:p>
            <a:pPr marL="574675" indent="-482600">
              <a:buFontTx/>
              <a:buNone/>
            </a:pPr>
            <a:r>
              <a:rPr lang="en-US" sz="240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>
            <a:off x="2446338" y="1196975"/>
            <a:ext cx="6697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>
                <a:solidFill>
                  <a:srgbClr val="000000"/>
                </a:solidFill>
              </a:rPr>
              <a:t>Πρέπει να κάνουμε τα πράγματα απλά. Αλλά όχι απλούστερα από αυτό.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AA0000"/>
                </a:solidFill>
              </a:rPr>
              <a:t>Albert Einstein</a:t>
            </a:r>
          </a:p>
          <a:p>
            <a:endParaRPr lang="en-US" sz="1800"/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2436813" y="2428875"/>
            <a:ext cx="43592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Natura enim simplex (</a:t>
            </a:r>
            <a:r>
              <a:rPr lang="el-GR" sz="1800">
                <a:solidFill>
                  <a:srgbClr val="000000"/>
                </a:solidFill>
              </a:rPr>
              <a:t>Η φύση είναι απλή</a:t>
            </a:r>
            <a:r>
              <a:rPr lang="en-US" sz="1800">
                <a:solidFill>
                  <a:srgbClr val="000000"/>
                </a:solidFill>
              </a:rPr>
              <a:t>)</a:t>
            </a:r>
          </a:p>
          <a:p>
            <a:r>
              <a:rPr lang="en-US" sz="1800">
                <a:solidFill>
                  <a:srgbClr val="AA0000"/>
                </a:solidFill>
              </a:rPr>
              <a:t>Sir Isaac Newton.</a:t>
            </a:r>
            <a:r>
              <a:rPr lang="en-US">
                <a:solidFill>
                  <a:srgbClr val="AA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2451100" y="3468688"/>
            <a:ext cx="6838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000000"/>
                </a:solidFill>
              </a:rPr>
              <a:t>Ο,τιδήποτε πολύπλοκο είναι μη αναγκαίο.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l-GR" sz="1800">
                <a:solidFill>
                  <a:srgbClr val="000000"/>
                </a:solidFill>
              </a:rPr>
              <a:t>Όλα όσα χρειαζόμαστε </a:t>
            </a:r>
          </a:p>
          <a:p>
            <a:r>
              <a:rPr lang="el-GR" sz="1800">
                <a:solidFill>
                  <a:srgbClr val="000000"/>
                </a:solidFill>
              </a:rPr>
              <a:t>είναι απλά. Όπως ακριβώς ένα πολυβόλο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AA0000"/>
                </a:solidFill>
              </a:rPr>
              <a:t>Michail Timofejewitsch Kalaschnikow</a:t>
            </a:r>
          </a:p>
        </p:txBody>
      </p:sp>
      <p:sp>
        <p:nvSpPr>
          <p:cNvPr id="1821705" name="Rectangle 9"/>
          <p:cNvSpPr>
            <a:spLocks noChangeArrowheads="1"/>
          </p:cNvSpPr>
          <p:nvPr/>
        </p:nvSpPr>
        <p:spPr bwMode="auto">
          <a:xfrm>
            <a:off x="3660775" y="5821363"/>
            <a:ext cx="52101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l-GR" dirty="0" smtClean="0">
                <a:solidFill>
                  <a:srgbClr val="990033"/>
                </a:solidFill>
              </a:rPr>
              <a:t>Ανθολογήματα </a:t>
            </a:r>
            <a:r>
              <a:rPr lang="el-GR" dirty="0">
                <a:solidFill>
                  <a:srgbClr val="990033"/>
                </a:solidFill>
              </a:rPr>
              <a:t>περί «απλότητας»»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821706" name="Text Box 10"/>
          <p:cNvSpPr txBox="1">
            <a:spLocks noChangeArrowheads="1"/>
          </p:cNvSpPr>
          <p:nvPr/>
        </p:nvSpPr>
        <p:spPr bwMode="auto">
          <a:xfrm>
            <a:off x="53975" y="5648325"/>
            <a:ext cx="171926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Επισκόπηση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2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701" grpId="0"/>
      <p:bldP spid="1821702" grpId="0"/>
      <p:bldP spid="1821703" grpId="0"/>
      <p:bldP spid="182170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141663" y="155575"/>
            <a:ext cx="5735637" cy="631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Αυτό δεν ισχύει με εμάς</a:t>
            </a:r>
            <a:r>
              <a:rPr lang="en-GB" sz="2400">
                <a:solidFill>
                  <a:srgbClr val="990033"/>
                </a:solidFill>
                <a:latin typeface="Arial" charset="0"/>
              </a:rPr>
              <a:t>!</a:t>
            </a:r>
            <a:endParaRPr lang="de-DE" sz="240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1825795" name="Group 3"/>
          <p:cNvGrpSpPr>
            <a:grpSpLocks/>
          </p:cNvGrpSpPr>
          <p:nvPr/>
        </p:nvGrpSpPr>
        <p:grpSpPr bwMode="auto">
          <a:xfrm>
            <a:off x="2635250" y="1368425"/>
            <a:ext cx="5461000" cy="4376738"/>
            <a:chOff x="785" y="862"/>
            <a:chExt cx="4174" cy="2757"/>
          </a:xfrm>
        </p:grpSpPr>
        <p:sp>
          <p:nvSpPr>
            <p:cNvPr id="1825796" name="Freeform 4"/>
            <p:cNvSpPr>
              <a:spLocks/>
            </p:cNvSpPr>
            <p:nvPr/>
          </p:nvSpPr>
          <p:spPr bwMode="auto">
            <a:xfrm>
              <a:off x="2201" y="1516"/>
              <a:ext cx="1234" cy="1277"/>
            </a:xfrm>
            <a:custGeom>
              <a:avLst/>
              <a:gdLst/>
              <a:ahLst/>
              <a:cxnLst>
                <a:cxn ang="0">
                  <a:pos x="1041" y="75"/>
                </a:cxn>
                <a:cxn ang="0">
                  <a:pos x="1148" y="172"/>
                </a:cxn>
                <a:cxn ang="0">
                  <a:pos x="1234" y="644"/>
                </a:cxn>
                <a:cxn ang="0">
                  <a:pos x="1224" y="805"/>
                </a:cxn>
                <a:cxn ang="0">
                  <a:pos x="1213" y="966"/>
                </a:cxn>
                <a:cxn ang="0">
                  <a:pos x="966" y="1223"/>
                </a:cxn>
                <a:cxn ang="0">
                  <a:pos x="612" y="1277"/>
                </a:cxn>
                <a:cxn ang="0">
                  <a:pos x="204" y="1116"/>
                </a:cxn>
                <a:cxn ang="0">
                  <a:pos x="86" y="934"/>
                </a:cxn>
                <a:cxn ang="0">
                  <a:pos x="75" y="891"/>
                </a:cxn>
                <a:cxn ang="0">
                  <a:pos x="22" y="869"/>
                </a:cxn>
                <a:cxn ang="0">
                  <a:pos x="0" y="784"/>
                </a:cxn>
                <a:cxn ang="0">
                  <a:pos x="129" y="322"/>
                </a:cxn>
                <a:cxn ang="0">
                  <a:pos x="183" y="151"/>
                </a:cxn>
                <a:cxn ang="0">
                  <a:pos x="247" y="97"/>
                </a:cxn>
                <a:cxn ang="0">
                  <a:pos x="483" y="33"/>
                </a:cxn>
                <a:cxn ang="0">
                  <a:pos x="784" y="0"/>
                </a:cxn>
                <a:cxn ang="0">
                  <a:pos x="1009" y="54"/>
                </a:cxn>
                <a:cxn ang="0">
                  <a:pos x="1041" y="75"/>
                </a:cxn>
              </a:cxnLst>
              <a:rect l="0" t="0" r="r" b="b"/>
              <a:pathLst>
                <a:path w="1234" h="1277">
                  <a:moveTo>
                    <a:pt x="1041" y="75"/>
                  </a:moveTo>
                  <a:lnTo>
                    <a:pt x="1148" y="172"/>
                  </a:lnTo>
                  <a:lnTo>
                    <a:pt x="1234" y="644"/>
                  </a:lnTo>
                  <a:lnTo>
                    <a:pt x="1224" y="805"/>
                  </a:lnTo>
                  <a:lnTo>
                    <a:pt x="1213" y="966"/>
                  </a:lnTo>
                  <a:lnTo>
                    <a:pt x="966" y="1223"/>
                  </a:lnTo>
                  <a:lnTo>
                    <a:pt x="612" y="1277"/>
                  </a:lnTo>
                  <a:lnTo>
                    <a:pt x="204" y="1116"/>
                  </a:lnTo>
                  <a:lnTo>
                    <a:pt x="86" y="934"/>
                  </a:lnTo>
                  <a:lnTo>
                    <a:pt x="75" y="891"/>
                  </a:lnTo>
                  <a:lnTo>
                    <a:pt x="22" y="869"/>
                  </a:lnTo>
                  <a:lnTo>
                    <a:pt x="0" y="784"/>
                  </a:lnTo>
                  <a:lnTo>
                    <a:pt x="129" y="322"/>
                  </a:lnTo>
                  <a:lnTo>
                    <a:pt x="183" y="151"/>
                  </a:lnTo>
                  <a:lnTo>
                    <a:pt x="247" y="97"/>
                  </a:lnTo>
                  <a:lnTo>
                    <a:pt x="483" y="33"/>
                  </a:lnTo>
                  <a:lnTo>
                    <a:pt x="784" y="0"/>
                  </a:lnTo>
                  <a:lnTo>
                    <a:pt x="1009" y="54"/>
                  </a:lnTo>
                  <a:lnTo>
                    <a:pt x="1041" y="75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797" name="Freeform 5"/>
            <p:cNvSpPr>
              <a:spLocks/>
            </p:cNvSpPr>
            <p:nvPr/>
          </p:nvSpPr>
          <p:spPr bwMode="auto">
            <a:xfrm>
              <a:off x="785" y="1516"/>
              <a:ext cx="1770" cy="880"/>
            </a:xfrm>
            <a:custGeom>
              <a:avLst/>
              <a:gdLst/>
              <a:ahLst/>
              <a:cxnLst>
                <a:cxn ang="0">
                  <a:pos x="1395" y="880"/>
                </a:cxn>
                <a:cxn ang="0">
                  <a:pos x="1491" y="826"/>
                </a:cxn>
                <a:cxn ang="0">
                  <a:pos x="1588" y="687"/>
                </a:cxn>
                <a:cxn ang="0">
                  <a:pos x="1685" y="526"/>
                </a:cxn>
                <a:cxn ang="0">
                  <a:pos x="1770" y="354"/>
                </a:cxn>
                <a:cxn ang="0">
                  <a:pos x="1770" y="290"/>
                </a:cxn>
                <a:cxn ang="0">
                  <a:pos x="1770" y="247"/>
                </a:cxn>
                <a:cxn ang="0">
                  <a:pos x="1738" y="226"/>
                </a:cxn>
                <a:cxn ang="0">
                  <a:pos x="1599" y="151"/>
                </a:cxn>
                <a:cxn ang="0">
                  <a:pos x="1406" y="151"/>
                </a:cxn>
                <a:cxn ang="0">
                  <a:pos x="1212" y="140"/>
                </a:cxn>
                <a:cxn ang="0">
                  <a:pos x="1084" y="108"/>
                </a:cxn>
                <a:cxn ang="0">
                  <a:pos x="848" y="33"/>
                </a:cxn>
                <a:cxn ang="0">
                  <a:pos x="708" y="11"/>
                </a:cxn>
                <a:cxn ang="0">
                  <a:pos x="590" y="0"/>
                </a:cxn>
                <a:cxn ang="0">
                  <a:pos x="236" y="22"/>
                </a:cxn>
                <a:cxn ang="0">
                  <a:pos x="21" y="75"/>
                </a:cxn>
                <a:cxn ang="0">
                  <a:pos x="0" y="108"/>
                </a:cxn>
                <a:cxn ang="0">
                  <a:pos x="0" y="151"/>
                </a:cxn>
                <a:cxn ang="0">
                  <a:pos x="32" y="193"/>
                </a:cxn>
                <a:cxn ang="0">
                  <a:pos x="86" y="236"/>
                </a:cxn>
                <a:cxn ang="0">
                  <a:pos x="54" y="258"/>
                </a:cxn>
                <a:cxn ang="0">
                  <a:pos x="64" y="290"/>
                </a:cxn>
                <a:cxn ang="0">
                  <a:pos x="129" y="365"/>
                </a:cxn>
                <a:cxn ang="0">
                  <a:pos x="215" y="429"/>
                </a:cxn>
                <a:cxn ang="0">
                  <a:pos x="365" y="494"/>
                </a:cxn>
                <a:cxn ang="0">
                  <a:pos x="365" y="515"/>
                </a:cxn>
                <a:cxn ang="0">
                  <a:pos x="461" y="547"/>
                </a:cxn>
                <a:cxn ang="0">
                  <a:pos x="472" y="590"/>
                </a:cxn>
                <a:cxn ang="0">
                  <a:pos x="504" y="633"/>
                </a:cxn>
                <a:cxn ang="0">
                  <a:pos x="579" y="665"/>
                </a:cxn>
                <a:cxn ang="0">
                  <a:pos x="719" y="708"/>
                </a:cxn>
                <a:cxn ang="0">
                  <a:pos x="869" y="751"/>
                </a:cxn>
                <a:cxn ang="0">
                  <a:pos x="1009" y="773"/>
                </a:cxn>
                <a:cxn ang="0">
                  <a:pos x="1094" y="762"/>
                </a:cxn>
                <a:cxn ang="0">
                  <a:pos x="1052" y="816"/>
                </a:cxn>
                <a:cxn ang="0">
                  <a:pos x="1062" y="837"/>
                </a:cxn>
                <a:cxn ang="0">
                  <a:pos x="1105" y="859"/>
                </a:cxn>
                <a:cxn ang="0">
                  <a:pos x="1266" y="880"/>
                </a:cxn>
                <a:cxn ang="0">
                  <a:pos x="1384" y="880"/>
                </a:cxn>
                <a:cxn ang="0">
                  <a:pos x="1395" y="880"/>
                </a:cxn>
              </a:cxnLst>
              <a:rect l="0" t="0" r="r" b="b"/>
              <a:pathLst>
                <a:path w="1770" h="880">
                  <a:moveTo>
                    <a:pt x="1395" y="880"/>
                  </a:moveTo>
                  <a:lnTo>
                    <a:pt x="1491" y="826"/>
                  </a:lnTo>
                  <a:lnTo>
                    <a:pt x="1588" y="687"/>
                  </a:lnTo>
                  <a:lnTo>
                    <a:pt x="1685" y="526"/>
                  </a:lnTo>
                  <a:lnTo>
                    <a:pt x="1770" y="354"/>
                  </a:lnTo>
                  <a:lnTo>
                    <a:pt x="1770" y="290"/>
                  </a:lnTo>
                  <a:lnTo>
                    <a:pt x="1770" y="247"/>
                  </a:lnTo>
                  <a:lnTo>
                    <a:pt x="1738" y="226"/>
                  </a:lnTo>
                  <a:lnTo>
                    <a:pt x="1599" y="151"/>
                  </a:lnTo>
                  <a:lnTo>
                    <a:pt x="1406" y="151"/>
                  </a:lnTo>
                  <a:lnTo>
                    <a:pt x="1212" y="140"/>
                  </a:lnTo>
                  <a:lnTo>
                    <a:pt x="1084" y="108"/>
                  </a:lnTo>
                  <a:lnTo>
                    <a:pt x="848" y="33"/>
                  </a:lnTo>
                  <a:lnTo>
                    <a:pt x="708" y="11"/>
                  </a:lnTo>
                  <a:lnTo>
                    <a:pt x="590" y="0"/>
                  </a:lnTo>
                  <a:lnTo>
                    <a:pt x="236" y="22"/>
                  </a:lnTo>
                  <a:lnTo>
                    <a:pt x="21" y="75"/>
                  </a:lnTo>
                  <a:lnTo>
                    <a:pt x="0" y="108"/>
                  </a:lnTo>
                  <a:lnTo>
                    <a:pt x="0" y="151"/>
                  </a:lnTo>
                  <a:lnTo>
                    <a:pt x="32" y="193"/>
                  </a:lnTo>
                  <a:lnTo>
                    <a:pt x="86" y="236"/>
                  </a:lnTo>
                  <a:lnTo>
                    <a:pt x="54" y="258"/>
                  </a:lnTo>
                  <a:lnTo>
                    <a:pt x="64" y="290"/>
                  </a:lnTo>
                  <a:lnTo>
                    <a:pt x="129" y="365"/>
                  </a:lnTo>
                  <a:lnTo>
                    <a:pt x="215" y="429"/>
                  </a:lnTo>
                  <a:lnTo>
                    <a:pt x="365" y="494"/>
                  </a:lnTo>
                  <a:lnTo>
                    <a:pt x="365" y="515"/>
                  </a:lnTo>
                  <a:lnTo>
                    <a:pt x="461" y="547"/>
                  </a:lnTo>
                  <a:lnTo>
                    <a:pt x="472" y="590"/>
                  </a:lnTo>
                  <a:lnTo>
                    <a:pt x="504" y="633"/>
                  </a:lnTo>
                  <a:lnTo>
                    <a:pt x="579" y="665"/>
                  </a:lnTo>
                  <a:lnTo>
                    <a:pt x="719" y="708"/>
                  </a:lnTo>
                  <a:lnTo>
                    <a:pt x="869" y="751"/>
                  </a:lnTo>
                  <a:lnTo>
                    <a:pt x="1009" y="773"/>
                  </a:lnTo>
                  <a:lnTo>
                    <a:pt x="1094" y="762"/>
                  </a:lnTo>
                  <a:lnTo>
                    <a:pt x="1052" y="816"/>
                  </a:lnTo>
                  <a:lnTo>
                    <a:pt x="1062" y="837"/>
                  </a:lnTo>
                  <a:lnTo>
                    <a:pt x="1105" y="859"/>
                  </a:lnTo>
                  <a:lnTo>
                    <a:pt x="1266" y="880"/>
                  </a:lnTo>
                  <a:lnTo>
                    <a:pt x="1384" y="880"/>
                  </a:lnTo>
                  <a:lnTo>
                    <a:pt x="1395" y="880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798" name="Freeform 6"/>
            <p:cNvSpPr>
              <a:spLocks/>
            </p:cNvSpPr>
            <p:nvPr/>
          </p:nvSpPr>
          <p:spPr bwMode="auto">
            <a:xfrm>
              <a:off x="3371" y="2267"/>
              <a:ext cx="182" cy="77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97"/>
                </a:cxn>
                <a:cxn ang="0">
                  <a:pos x="139" y="269"/>
                </a:cxn>
                <a:cxn ang="0">
                  <a:pos x="161" y="408"/>
                </a:cxn>
                <a:cxn ang="0">
                  <a:pos x="161" y="612"/>
                </a:cxn>
                <a:cxn ang="0">
                  <a:pos x="182" y="751"/>
                </a:cxn>
                <a:cxn ang="0">
                  <a:pos x="86" y="773"/>
                </a:cxn>
                <a:cxn ang="0">
                  <a:pos x="75" y="612"/>
                </a:cxn>
                <a:cxn ang="0">
                  <a:pos x="0" y="419"/>
                </a:cxn>
                <a:cxn ang="0">
                  <a:pos x="0" y="236"/>
                </a:cxn>
                <a:cxn ang="0">
                  <a:pos x="11" y="140"/>
                </a:cxn>
                <a:cxn ang="0">
                  <a:pos x="54" y="0"/>
                </a:cxn>
                <a:cxn ang="0">
                  <a:pos x="43" y="0"/>
                </a:cxn>
              </a:cxnLst>
              <a:rect l="0" t="0" r="r" b="b"/>
              <a:pathLst>
                <a:path w="182" h="773">
                  <a:moveTo>
                    <a:pt x="43" y="0"/>
                  </a:moveTo>
                  <a:lnTo>
                    <a:pt x="86" y="97"/>
                  </a:lnTo>
                  <a:lnTo>
                    <a:pt x="139" y="269"/>
                  </a:lnTo>
                  <a:lnTo>
                    <a:pt x="161" y="408"/>
                  </a:lnTo>
                  <a:lnTo>
                    <a:pt x="161" y="612"/>
                  </a:lnTo>
                  <a:lnTo>
                    <a:pt x="182" y="751"/>
                  </a:lnTo>
                  <a:lnTo>
                    <a:pt x="86" y="773"/>
                  </a:lnTo>
                  <a:lnTo>
                    <a:pt x="75" y="612"/>
                  </a:lnTo>
                  <a:lnTo>
                    <a:pt x="0" y="419"/>
                  </a:lnTo>
                  <a:lnTo>
                    <a:pt x="0" y="236"/>
                  </a:lnTo>
                  <a:lnTo>
                    <a:pt x="11" y="140"/>
                  </a:lnTo>
                  <a:lnTo>
                    <a:pt x="5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799" name="Freeform 7"/>
            <p:cNvSpPr>
              <a:spLocks/>
            </p:cNvSpPr>
            <p:nvPr/>
          </p:nvSpPr>
          <p:spPr bwMode="auto">
            <a:xfrm>
              <a:off x="2276" y="894"/>
              <a:ext cx="312" cy="601"/>
            </a:xfrm>
            <a:custGeom>
              <a:avLst/>
              <a:gdLst/>
              <a:ahLst/>
              <a:cxnLst>
                <a:cxn ang="0">
                  <a:pos x="258" y="526"/>
                </a:cxn>
                <a:cxn ang="0">
                  <a:pos x="237" y="483"/>
                </a:cxn>
                <a:cxn ang="0">
                  <a:pos x="237" y="451"/>
                </a:cxn>
                <a:cxn ang="0">
                  <a:pos x="226" y="386"/>
                </a:cxn>
                <a:cxn ang="0">
                  <a:pos x="226" y="322"/>
                </a:cxn>
                <a:cxn ang="0">
                  <a:pos x="204" y="268"/>
                </a:cxn>
                <a:cxn ang="0">
                  <a:pos x="183" y="258"/>
                </a:cxn>
                <a:cxn ang="0">
                  <a:pos x="183" y="225"/>
                </a:cxn>
                <a:cxn ang="0">
                  <a:pos x="161" y="193"/>
                </a:cxn>
                <a:cxn ang="0">
                  <a:pos x="129" y="140"/>
                </a:cxn>
                <a:cxn ang="0">
                  <a:pos x="108" y="129"/>
                </a:cxn>
                <a:cxn ang="0">
                  <a:pos x="97" y="129"/>
                </a:cxn>
                <a:cxn ang="0">
                  <a:pos x="43" y="54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43" y="54"/>
                </a:cxn>
                <a:cxn ang="0">
                  <a:pos x="97" y="129"/>
                </a:cxn>
                <a:cxn ang="0">
                  <a:pos x="97" y="150"/>
                </a:cxn>
                <a:cxn ang="0">
                  <a:pos x="129" y="204"/>
                </a:cxn>
                <a:cxn ang="0">
                  <a:pos x="129" y="258"/>
                </a:cxn>
                <a:cxn ang="0">
                  <a:pos x="151" y="290"/>
                </a:cxn>
                <a:cxn ang="0">
                  <a:pos x="140" y="311"/>
                </a:cxn>
                <a:cxn ang="0">
                  <a:pos x="140" y="365"/>
                </a:cxn>
                <a:cxn ang="0">
                  <a:pos x="161" y="440"/>
                </a:cxn>
                <a:cxn ang="0">
                  <a:pos x="204" y="483"/>
                </a:cxn>
                <a:cxn ang="0">
                  <a:pos x="247" y="558"/>
                </a:cxn>
                <a:cxn ang="0">
                  <a:pos x="290" y="601"/>
                </a:cxn>
                <a:cxn ang="0">
                  <a:pos x="312" y="537"/>
                </a:cxn>
                <a:cxn ang="0">
                  <a:pos x="258" y="526"/>
                </a:cxn>
              </a:cxnLst>
              <a:rect l="0" t="0" r="r" b="b"/>
              <a:pathLst>
                <a:path w="312" h="601">
                  <a:moveTo>
                    <a:pt x="258" y="526"/>
                  </a:moveTo>
                  <a:lnTo>
                    <a:pt x="237" y="483"/>
                  </a:lnTo>
                  <a:lnTo>
                    <a:pt x="237" y="451"/>
                  </a:lnTo>
                  <a:lnTo>
                    <a:pt x="226" y="386"/>
                  </a:lnTo>
                  <a:lnTo>
                    <a:pt x="226" y="322"/>
                  </a:lnTo>
                  <a:lnTo>
                    <a:pt x="204" y="268"/>
                  </a:lnTo>
                  <a:lnTo>
                    <a:pt x="183" y="258"/>
                  </a:lnTo>
                  <a:lnTo>
                    <a:pt x="183" y="225"/>
                  </a:lnTo>
                  <a:lnTo>
                    <a:pt x="161" y="193"/>
                  </a:lnTo>
                  <a:lnTo>
                    <a:pt x="129" y="140"/>
                  </a:lnTo>
                  <a:lnTo>
                    <a:pt x="108" y="129"/>
                  </a:lnTo>
                  <a:lnTo>
                    <a:pt x="97" y="129"/>
                  </a:lnTo>
                  <a:lnTo>
                    <a:pt x="43" y="54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43" y="54"/>
                  </a:lnTo>
                  <a:lnTo>
                    <a:pt x="97" y="129"/>
                  </a:lnTo>
                  <a:lnTo>
                    <a:pt x="97" y="150"/>
                  </a:lnTo>
                  <a:lnTo>
                    <a:pt x="129" y="204"/>
                  </a:lnTo>
                  <a:lnTo>
                    <a:pt x="129" y="258"/>
                  </a:lnTo>
                  <a:lnTo>
                    <a:pt x="151" y="290"/>
                  </a:lnTo>
                  <a:lnTo>
                    <a:pt x="140" y="311"/>
                  </a:lnTo>
                  <a:lnTo>
                    <a:pt x="140" y="365"/>
                  </a:lnTo>
                  <a:lnTo>
                    <a:pt x="161" y="440"/>
                  </a:lnTo>
                  <a:lnTo>
                    <a:pt x="204" y="483"/>
                  </a:lnTo>
                  <a:lnTo>
                    <a:pt x="247" y="558"/>
                  </a:lnTo>
                  <a:lnTo>
                    <a:pt x="290" y="601"/>
                  </a:lnTo>
                  <a:lnTo>
                    <a:pt x="312" y="537"/>
                  </a:lnTo>
                  <a:lnTo>
                    <a:pt x="258" y="526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0" name="Freeform 8"/>
            <p:cNvSpPr>
              <a:spLocks/>
            </p:cNvSpPr>
            <p:nvPr/>
          </p:nvSpPr>
          <p:spPr bwMode="auto">
            <a:xfrm>
              <a:off x="3135" y="969"/>
              <a:ext cx="279" cy="590"/>
            </a:xfrm>
            <a:custGeom>
              <a:avLst/>
              <a:gdLst/>
              <a:ahLst/>
              <a:cxnLst>
                <a:cxn ang="0">
                  <a:pos x="21" y="451"/>
                </a:cxn>
                <a:cxn ang="0">
                  <a:pos x="32" y="419"/>
                </a:cxn>
                <a:cxn ang="0">
                  <a:pos x="86" y="386"/>
                </a:cxn>
                <a:cxn ang="0">
                  <a:pos x="139" y="344"/>
                </a:cxn>
                <a:cxn ang="0">
                  <a:pos x="161" y="290"/>
                </a:cxn>
                <a:cxn ang="0">
                  <a:pos x="172" y="268"/>
                </a:cxn>
                <a:cxn ang="0">
                  <a:pos x="161" y="247"/>
                </a:cxn>
                <a:cxn ang="0">
                  <a:pos x="182" y="226"/>
                </a:cxn>
                <a:cxn ang="0">
                  <a:pos x="204" y="193"/>
                </a:cxn>
                <a:cxn ang="0">
                  <a:pos x="214" y="118"/>
                </a:cxn>
                <a:cxn ang="0">
                  <a:pos x="225" y="108"/>
                </a:cxn>
                <a:cxn ang="0">
                  <a:pos x="225" y="97"/>
                </a:cxn>
                <a:cxn ang="0">
                  <a:pos x="247" y="43"/>
                </a:cxn>
                <a:cxn ang="0">
                  <a:pos x="279" y="11"/>
                </a:cxn>
                <a:cxn ang="0">
                  <a:pos x="247" y="0"/>
                </a:cxn>
                <a:cxn ang="0">
                  <a:pos x="247" y="22"/>
                </a:cxn>
                <a:cxn ang="0">
                  <a:pos x="247" y="43"/>
                </a:cxn>
                <a:cxn ang="0">
                  <a:pos x="214" y="97"/>
                </a:cxn>
                <a:cxn ang="0">
                  <a:pos x="204" y="97"/>
                </a:cxn>
                <a:cxn ang="0">
                  <a:pos x="161" y="172"/>
                </a:cxn>
                <a:cxn ang="0">
                  <a:pos x="150" y="204"/>
                </a:cxn>
                <a:cxn ang="0">
                  <a:pos x="107" y="236"/>
                </a:cxn>
                <a:cxn ang="0">
                  <a:pos x="107" y="258"/>
                </a:cxn>
                <a:cxn ang="0">
                  <a:pos x="75" y="290"/>
                </a:cxn>
                <a:cxn ang="0">
                  <a:pos x="32" y="344"/>
                </a:cxn>
                <a:cxn ang="0">
                  <a:pos x="11" y="408"/>
                </a:cxn>
                <a:cxn ang="0">
                  <a:pos x="0" y="494"/>
                </a:cxn>
                <a:cxn ang="0">
                  <a:pos x="21" y="590"/>
                </a:cxn>
                <a:cxn ang="0">
                  <a:pos x="21" y="451"/>
                </a:cxn>
              </a:cxnLst>
              <a:rect l="0" t="0" r="r" b="b"/>
              <a:pathLst>
                <a:path w="279" h="590">
                  <a:moveTo>
                    <a:pt x="21" y="451"/>
                  </a:moveTo>
                  <a:lnTo>
                    <a:pt x="32" y="419"/>
                  </a:lnTo>
                  <a:lnTo>
                    <a:pt x="86" y="386"/>
                  </a:lnTo>
                  <a:lnTo>
                    <a:pt x="139" y="344"/>
                  </a:lnTo>
                  <a:lnTo>
                    <a:pt x="161" y="290"/>
                  </a:lnTo>
                  <a:lnTo>
                    <a:pt x="172" y="268"/>
                  </a:lnTo>
                  <a:lnTo>
                    <a:pt x="161" y="247"/>
                  </a:lnTo>
                  <a:lnTo>
                    <a:pt x="182" y="226"/>
                  </a:lnTo>
                  <a:lnTo>
                    <a:pt x="204" y="193"/>
                  </a:lnTo>
                  <a:lnTo>
                    <a:pt x="214" y="118"/>
                  </a:lnTo>
                  <a:lnTo>
                    <a:pt x="225" y="108"/>
                  </a:lnTo>
                  <a:lnTo>
                    <a:pt x="225" y="97"/>
                  </a:lnTo>
                  <a:lnTo>
                    <a:pt x="247" y="43"/>
                  </a:lnTo>
                  <a:lnTo>
                    <a:pt x="279" y="11"/>
                  </a:lnTo>
                  <a:lnTo>
                    <a:pt x="247" y="0"/>
                  </a:lnTo>
                  <a:lnTo>
                    <a:pt x="247" y="22"/>
                  </a:lnTo>
                  <a:lnTo>
                    <a:pt x="247" y="43"/>
                  </a:lnTo>
                  <a:lnTo>
                    <a:pt x="214" y="97"/>
                  </a:lnTo>
                  <a:lnTo>
                    <a:pt x="204" y="97"/>
                  </a:lnTo>
                  <a:lnTo>
                    <a:pt x="161" y="172"/>
                  </a:lnTo>
                  <a:lnTo>
                    <a:pt x="150" y="204"/>
                  </a:lnTo>
                  <a:lnTo>
                    <a:pt x="107" y="236"/>
                  </a:lnTo>
                  <a:lnTo>
                    <a:pt x="107" y="258"/>
                  </a:lnTo>
                  <a:lnTo>
                    <a:pt x="75" y="290"/>
                  </a:lnTo>
                  <a:lnTo>
                    <a:pt x="32" y="344"/>
                  </a:lnTo>
                  <a:lnTo>
                    <a:pt x="11" y="408"/>
                  </a:lnTo>
                  <a:lnTo>
                    <a:pt x="0" y="494"/>
                  </a:lnTo>
                  <a:lnTo>
                    <a:pt x="21" y="590"/>
                  </a:lnTo>
                  <a:lnTo>
                    <a:pt x="21" y="451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1" name="Freeform 9"/>
            <p:cNvSpPr>
              <a:spLocks/>
            </p:cNvSpPr>
            <p:nvPr/>
          </p:nvSpPr>
          <p:spPr bwMode="auto">
            <a:xfrm>
              <a:off x="2534" y="1173"/>
              <a:ext cx="612" cy="354"/>
            </a:xfrm>
            <a:custGeom>
              <a:avLst/>
              <a:gdLst/>
              <a:ahLst/>
              <a:cxnLst>
                <a:cxn ang="0">
                  <a:pos x="601" y="247"/>
                </a:cxn>
                <a:cxn ang="0">
                  <a:pos x="601" y="193"/>
                </a:cxn>
                <a:cxn ang="0">
                  <a:pos x="579" y="150"/>
                </a:cxn>
                <a:cxn ang="0">
                  <a:pos x="569" y="118"/>
                </a:cxn>
                <a:cxn ang="0">
                  <a:pos x="537" y="97"/>
                </a:cxn>
                <a:cxn ang="0">
                  <a:pos x="483" y="75"/>
                </a:cxn>
                <a:cxn ang="0">
                  <a:pos x="440" y="32"/>
                </a:cxn>
                <a:cxn ang="0">
                  <a:pos x="429" y="11"/>
                </a:cxn>
                <a:cxn ang="0">
                  <a:pos x="429" y="0"/>
                </a:cxn>
                <a:cxn ang="0">
                  <a:pos x="408" y="22"/>
                </a:cxn>
                <a:cxn ang="0">
                  <a:pos x="322" y="11"/>
                </a:cxn>
                <a:cxn ang="0">
                  <a:pos x="215" y="22"/>
                </a:cxn>
                <a:cxn ang="0">
                  <a:pos x="204" y="11"/>
                </a:cxn>
                <a:cxn ang="0">
                  <a:pos x="193" y="0"/>
                </a:cxn>
                <a:cxn ang="0">
                  <a:pos x="204" y="22"/>
                </a:cxn>
                <a:cxn ang="0">
                  <a:pos x="172" y="43"/>
                </a:cxn>
                <a:cxn ang="0">
                  <a:pos x="150" y="43"/>
                </a:cxn>
                <a:cxn ang="0">
                  <a:pos x="129" y="75"/>
                </a:cxn>
                <a:cxn ang="0">
                  <a:pos x="107" y="86"/>
                </a:cxn>
                <a:cxn ang="0">
                  <a:pos x="86" y="118"/>
                </a:cxn>
                <a:cxn ang="0">
                  <a:pos x="64" y="140"/>
                </a:cxn>
                <a:cxn ang="0">
                  <a:pos x="32" y="182"/>
                </a:cxn>
                <a:cxn ang="0">
                  <a:pos x="11" y="225"/>
                </a:cxn>
                <a:cxn ang="0">
                  <a:pos x="0" y="290"/>
                </a:cxn>
                <a:cxn ang="0">
                  <a:pos x="258" y="354"/>
                </a:cxn>
                <a:cxn ang="0">
                  <a:pos x="612" y="268"/>
                </a:cxn>
                <a:cxn ang="0">
                  <a:pos x="601" y="247"/>
                </a:cxn>
              </a:cxnLst>
              <a:rect l="0" t="0" r="r" b="b"/>
              <a:pathLst>
                <a:path w="612" h="354">
                  <a:moveTo>
                    <a:pt x="601" y="247"/>
                  </a:moveTo>
                  <a:lnTo>
                    <a:pt x="601" y="193"/>
                  </a:lnTo>
                  <a:lnTo>
                    <a:pt x="579" y="150"/>
                  </a:lnTo>
                  <a:lnTo>
                    <a:pt x="569" y="118"/>
                  </a:lnTo>
                  <a:lnTo>
                    <a:pt x="537" y="97"/>
                  </a:lnTo>
                  <a:lnTo>
                    <a:pt x="483" y="75"/>
                  </a:lnTo>
                  <a:lnTo>
                    <a:pt x="440" y="32"/>
                  </a:lnTo>
                  <a:lnTo>
                    <a:pt x="429" y="11"/>
                  </a:lnTo>
                  <a:lnTo>
                    <a:pt x="429" y="0"/>
                  </a:lnTo>
                  <a:lnTo>
                    <a:pt x="408" y="22"/>
                  </a:lnTo>
                  <a:lnTo>
                    <a:pt x="322" y="11"/>
                  </a:lnTo>
                  <a:lnTo>
                    <a:pt x="215" y="22"/>
                  </a:lnTo>
                  <a:lnTo>
                    <a:pt x="204" y="11"/>
                  </a:lnTo>
                  <a:lnTo>
                    <a:pt x="193" y="0"/>
                  </a:lnTo>
                  <a:lnTo>
                    <a:pt x="204" y="22"/>
                  </a:lnTo>
                  <a:lnTo>
                    <a:pt x="172" y="43"/>
                  </a:lnTo>
                  <a:lnTo>
                    <a:pt x="150" y="43"/>
                  </a:lnTo>
                  <a:lnTo>
                    <a:pt x="129" y="75"/>
                  </a:lnTo>
                  <a:lnTo>
                    <a:pt x="107" y="86"/>
                  </a:lnTo>
                  <a:lnTo>
                    <a:pt x="86" y="118"/>
                  </a:lnTo>
                  <a:lnTo>
                    <a:pt x="64" y="140"/>
                  </a:lnTo>
                  <a:lnTo>
                    <a:pt x="32" y="182"/>
                  </a:lnTo>
                  <a:lnTo>
                    <a:pt x="11" y="225"/>
                  </a:lnTo>
                  <a:lnTo>
                    <a:pt x="0" y="290"/>
                  </a:lnTo>
                  <a:lnTo>
                    <a:pt x="258" y="354"/>
                  </a:lnTo>
                  <a:lnTo>
                    <a:pt x="612" y="268"/>
                  </a:lnTo>
                  <a:lnTo>
                    <a:pt x="601" y="247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2" name="Freeform 10"/>
            <p:cNvSpPr>
              <a:spLocks/>
            </p:cNvSpPr>
            <p:nvPr/>
          </p:nvSpPr>
          <p:spPr bwMode="auto">
            <a:xfrm>
              <a:off x="2266" y="2407"/>
              <a:ext cx="1126" cy="633"/>
            </a:xfrm>
            <a:custGeom>
              <a:avLst/>
              <a:gdLst/>
              <a:ahLst/>
              <a:cxnLst>
                <a:cxn ang="0">
                  <a:pos x="1116" y="21"/>
                </a:cxn>
                <a:cxn ang="0">
                  <a:pos x="1094" y="86"/>
                </a:cxn>
                <a:cxn ang="0">
                  <a:pos x="1073" y="107"/>
                </a:cxn>
                <a:cxn ang="0">
                  <a:pos x="1030" y="107"/>
                </a:cxn>
                <a:cxn ang="0">
                  <a:pos x="1008" y="118"/>
                </a:cxn>
                <a:cxn ang="0">
                  <a:pos x="965" y="118"/>
                </a:cxn>
                <a:cxn ang="0">
                  <a:pos x="912" y="150"/>
                </a:cxn>
                <a:cxn ang="0">
                  <a:pos x="869" y="171"/>
                </a:cxn>
                <a:cxn ang="0">
                  <a:pos x="858" y="204"/>
                </a:cxn>
                <a:cxn ang="0">
                  <a:pos x="826" y="204"/>
                </a:cxn>
                <a:cxn ang="0">
                  <a:pos x="805" y="236"/>
                </a:cxn>
                <a:cxn ang="0">
                  <a:pos x="783" y="236"/>
                </a:cxn>
                <a:cxn ang="0">
                  <a:pos x="762" y="268"/>
                </a:cxn>
                <a:cxn ang="0">
                  <a:pos x="729" y="268"/>
                </a:cxn>
                <a:cxn ang="0">
                  <a:pos x="708" y="289"/>
                </a:cxn>
                <a:cxn ang="0">
                  <a:pos x="665" y="289"/>
                </a:cxn>
                <a:cxn ang="0">
                  <a:pos x="644" y="311"/>
                </a:cxn>
                <a:cxn ang="0">
                  <a:pos x="622" y="289"/>
                </a:cxn>
                <a:cxn ang="0">
                  <a:pos x="558" y="289"/>
                </a:cxn>
                <a:cxn ang="0">
                  <a:pos x="558" y="279"/>
                </a:cxn>
                <a:cxn ang="0">
                  <a:pos x="536" y="289"/>
                </a:cxn>
                <a:cxn ang="0">
                  <a:pos x="515" y="279"/>
                </a:cxn>
                <a:cxn ang="0">
                  <a:pos x="493" y="279"/>
                </a:cxn>
                <a:cxn ang="0">
                  <a:pos x="472" y="279"/>
                </a:cxn>
                <a:cxn ang="0">
                  <a:pos x="450" y="289"/>
                </a:cxn>
                <a:cxn ang="0">
                  <a:pos x="440" y="257"/>
                </a:cxn>
                <a:cxn ang="0">
                  <a:pos x="397" y="236"/>
                </a:cxn>
                <a:cxn ang="0">
                  <a:pos x="386" y="204"/>
                </a:cxn>
                <a:cxn ang="0">
                  <a:pos x="343" y="171"/>
                </a:cxn>
                <a:cxn ang="0">
                  <a:pos x="343" y="161"/>
                </a:cxn>
                <a:cxn ang="0">
                  <a:pos x="300" y="161"/>
                </a:cxn>
                <a:cxn ang="0">
                  <a:pos x="268" y="118"/>
                </a:cxn>
                <a:cxn ang="0">
                  <a:pos x="236" y="129"/>
                </a:cxn>
                <a:cxn ang="0">
                  <a:pos x="182" y="107"/>
                </a:cxn>
                <a:cxn ang="0">
                  <a:pos x="139" y="96"/>
                </a:cxn>
                <a:cxn ang="0">
                  <a:pos x="118" y="75"/>
                </a:cxn>
                <a:cxn ang="0">
                  <a:pos x="96" y="75"/>
                </a:cxn>
                <a:cxn ang="0">
                  <a:pos x="75" y="64"/>
                </a:cxn>
                <a:cxn ang="0">
                  <a:pos x="64" y="75"/>
                </a:cxn>
                <a:cxn ang="0">
                  <a:pos x="43" y="53"/>
                </a:cxn>
                <a:cxn ang="0">
                  <a:pos x="32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0" y="53"/>
                </a:cxn>
                <a:cxn ang="0">
                  <a:pos x="0" y="118"/>
                </a:cxn>
                <a:cxn ang="0">
                  <a:pos x="43" y="300"/>
                </a:cxn>
                <a:cxn ang="0">
                  <a:pos x="96" y="407"/>
                </a:cxn>
                <a:cxn ang="0">
                  <a:pos x="772" y="633"/>
                </a:cxn>
                <a:cxn ang="0">
                  <a:pos x="1041" y="483"/>
                </a:cxn>
                <a:cxn ang="0">
                  <a:pos x="1073" y="429"/>
                </a:cxn>
                <a:cxn ang="0">
                  <a:pos x="1105" y="343"/>
                </a:cxn>
                <a:cxn ang="0">
                  <a:pos x="1116" y="236"/>
                </a:cxn>
                <a:cxn ang="0">
                  <a:pos x="1126" y="118"/>
                </a:cxn>
                <a:cxn ang="0">
                  <a:pos x="1116" y="0"/>
                </a:cxn>
                <a:cxn ang="0">
                  <a:pos x="1116" y="21"/>
                </a:cxn>
              </a:cxnLst>
              <a:rect l="0" t="0" r="r" b="b"/>
              <a:pathLst>
                <a:path w="1126" h="633">
                  <a:moveTo>
                    <a:pt x="1116" y="21"/>
                  </a:moveTo>
                  <a:lnTo>
                    <a:pt x="1094" y="86"/>
                  </a:lnTo>
                  <a:lnTo>
                    <a:pt x="1073" y="107"/>
                  </a:lnTo>
                  <a:lnTo>
                    <a:pt x="1030" y="107"/>
                  </a:lnTo>
                  <a:lnTo>
                    <a:pt x="1008" y="118"/>
                  </a:lnTo>
                  <a:lnTo>
                    <a:pt x="965" y="118"/>
                  </a:lnTo>
                  <a:lnTo>
                    <a:pt x="912" y="150"/>
                  </a:lnTo>
                  <a:lnTo>
                    <a:pt x="869" y="171"/>
                  </a:lnTo>
                  <a:lnTo>
                    <a:pt x="858" y="204"/>
                  </a:lnTo>
                  <a:lnTo>
                    <a:pt x="826" y="204"/>
                  </a:lnTo>
                  <a:lnTo>
                    <a:pt x="805" y="236"/>
                  </a:lnTo>
                  <a:lnTo>
                    <a:pt x="783" y="236"/>
                  </a:lnTo>
                  <a:lnTo>
                    <a:pt x="762" y="268"/>
                  </a:lnTo>
                  <a:lnTo>
                    <a:pt x="729" y="268"/>
                  </a:lnTo>
                  <a:lnTo>
                    <a:pt x="708" y="289"/>
                  </a:lnTo>
                  <a:lnTo>
                    <a:pt x="665" y="289"/>
                  </a:lnTo>
                  <a:lnTo>
                    <a:pt x="644" y="311"/>
                  </a:lnTo>
                  <a:lnTo>
                    <a:pt x="622" y="289"/>
                  </a:lnTo>
                  <a:lnTo>
                    <a:pt x="558" y="289"/>
                  </a:lnTo>
                  <a:lnTo>
                    <a:pt x="558" y="279"/>
                  </a:lnTo>
                  <a:lnTo>
                    <a:pt x="536" y="289"/>
                  </a:lnTo>
                  <a:lnTo>
                    <a:pt x="515" y="279"/>
                  </a:lnTo>
                  <a:lnTo>
                    <a:pt x="493" y="279"/>
                  </a:lnTo>
                  <a:lnTo>
                    <a:pt x="472" y="279"/>
                  </a:lnTo>
                  <a:lnTo>
                    <a:pt x="450" y="289"/>
                  </a:lnTo>
                  <a:lnTo>
                    <a:pt x="440" y="257"/>
                  </a:lnTo>
                  <a:lnTo>
                    <a:pt x="397" y="236"/>
                  </a:lnTo>
                  <a:lnTo>
                    <a:pt x="386" y="204"/>
                  </a:lnTo>
                  <a:lnTo>
                    <a:pt x="343" y="171"/>
                  </a:lnTo>
                  <a:lnTo>
                    <a:pt x="343" y="161"/>
                  </a:lnTo>
                  <a:lnTo>
                    <a:pt x="300" y="161"/>
                  </a:lnTo>
                  <a:lnTo>
                    <a:pt x="268" y="118"/>
                  </a:lnTo>
                  <a:lnTo>
                    <a:pt x="236" y="129"/>
                  </a:lnTo>
                  <a:lnTo>
                    <a:pt x="182" y="107"/>
                  </a:lnTo>
                  <a:lnTo>
                    <a:pt x="139" y="96"/>
                  </a:lnTo>
                  <a:lnTo>
                    <a:pt x="118" y="75"/>
                  </a:lnTo>
                  <a:lnTo>
                    <a:pt x="96" y="75"/>
                  </a:lnTo>
                  <a:lnTo>
                    <a:pt x="75" y="64"/>
                  </a:lnTo>
                  <a:lnTo>
                    <a:pt x="64" y="75"/>
                  </a:lnTo>
                  <a:lnTo>
                    <a:pt x="43" y="53"/>
                  </a:lnTo>
                  <a:lnTo>
                    <a:pt x="32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0" y="53"/>
                  </a:lnTo>
                  <a:lnTo>
                    <a:pt x="0" y="118"/>
                  </a:lnTo>
                  <a:lnTo>
                    <a:pt x="43" y="300"/>
                  </a:lnTo>
                  <a:lnTo>
                    <a:pt x="96" y="407"/>
                  </a:lnTo>
                  <a:lnTo>
                    <a:pt x="772" y="633"/>
                  </a:lnTo>
                  <a:lnTo>
                    <a:pt x="1041" y="483"/>
                  </a:lnTo>
                  <a:lnTo>
                    <a:pt x="1073" y="429"/>
                  </a:lnTo>
                  <a:lnTo>
                    <a:pt x="1105" y="343"/>
                  </a:lnTo>
                  <a:lnTo>
                    <a:pt x="1116" y="236"/>
                  </a:lnTo>
                  <a:lnTo>
                    <a:pt x="1126" y="118"/>
                  </a:lnTo>
                  <a:lnTo>
                    <a:pt x="1116" y="0"/>
                  </a:lnTo>
                  <a:lnTo>
                    <a:pt x="1116" y="21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3" name="Freeform 11"/>
            <p:cNvSpPr>
              <a:spLocks/>
            </p:cNvSpPr>
            <p:nvPr/>
          </p:nvSpPr>
          <p:spPr bwMode="auto">
            <a:xfrm>
              <a:off x="2845" y="3233"/>
              <a:ext cx="75" cy="64"/>
            </a:xfrm>
            <a:custGeom>
              <a:avLst/>
              <a:gdLst/>
              <a:ahLst/>
              <a:cxnLst>
                <a:cxn ang="0">
                  <a:pos x="65" y="43"/>
                </a:cxn>
                <a:cxn ang="0">
                  <a:pos x="43" y="53"/>
                </a:cxn>
                <a:cxn ang="0">
                  <a:pos x="22" y="64"/>
                </a:cxn>
                <a:cxn ang="0">
                  <a:pos x="22" y="53"/>
                </a:cxn>
                <a:cxn ang="0">
                  <a:pos x="0" y="43"/>
                </a:cxn>
                <a:cxn ang="0">
                  <a:pos x="32" y="0"/>
                </a:cxn>
                <a:cxn ang="0">
                  <a:pos x="75" y="21"/>
                </a:cxn>
                <a:cxn ang="0">
                  <a:pos x="65" y="43"/>
                </a:cxn>
              </a:cxnLst>
              <a:rect l="0" t="0" r="r" b="b"/>
              <a:pathLst>
                <a:path w="75" h="64">
                  <a:moveTo>
                    <a:pt x="65" y="43"/>
                  </a:moveTo>
                  <a:lnTo>
                    <a:pt x="43" y="53"/>
                  </a:lnTo>
                  <a:lnTo>
                    <a:pt x="22" y="64"/>
                  </a:lnTo>
                  <a:lnTo>
                    <a:pt x="22" y="53"/>
                  </a:lnTo>
                  <a:lnTo>
                    <a:pt x="0" y="43"/>
                  </a:lnTo>
                  <a:lnTo>
                    <a:pt x="32" y="0"/>
                  </a:lnTo>
                  <a:lnTo>
                    <a:pt x="75" y="21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4" name="Freeform 12"/>
            <p:cNvSpPr>
              <a:spLocks/>
            </p:cNvSpPr>
            <p:nvPr/>
          </p:nvSpPr>
          <p:spPr bwMode="auto">
            <a:xfrm>
              <a:off x="2566" y="3040"/>
              <a:ext cx="590" cy="236"/>
            </a:xfrm>
            <a:custGeom>
              <a:avLst/>
              <a:gdLst/>
              <a:ahLst/>
              <a:cxnLst>
                <a:cxn ang="0">
                  <a:pos x="580" y="128"/>
                </a:cxn>
                <a:cxn ang="0">
                  <a:pos x="515" y="171"/>
                </a:cxn>
                <a:cxn ang="0">
                  <a:pos x="397" y="225"/>
                </a:cxn>
                <a:cxn ang="0">
                  <a:pos x="333" y="236"/>
                </a:cxn>
                <a:cxn ang="0">
                  <a:pos x="322" y="225"/>
                </a:cxn>
                <a:cxn ang="0">
                  <a:pos x="290" y="236"/>
                </a:cxn>
                <a:cxn ang="0">
                  <a:pos x="226" y="214"/>
                </a:cxn>
                <a:cxn ang="0">
                  <a:pos x="107" y="171"/>
                </a:cxn>
                <a:cxn ang="0">
                  <a:pos x="0" y="96"/>
                </a:cxn>
                <a:cxn ang="0">
                  <a:pos x="301" y="0"/>
                </a:cxn>
                <a:cxn ang="0">
                  <a:pos x="590" y="107"/>
                </a:cxn>
                <a:cxn ang="0">
                  <a:pos x="580" y="128"/>
                </a:cxn>
              </a:cxnLst>
              <a:rect l="0" t="0" r="r" b="b"/>
              <a:pathLst>
                <a:path w="590" h="236">
                  <a:moveTo>
                    <a:pt x="580" y="128"/>
                  </a:moveTo>
                  <a:lnTo>
                    <a:pt x="515" y="171"/>
                  </a:lnTo>
                  <a:lnTo>
                    <a:pt x="397" y="225"/>
                  </a:lnTo>
                  <a:lnTo>
                    <a:pt x="333" y="236"/>
                  </a:lnTo>
                  <a:lnTo>
                    <a:pt x="322" y="225"/>
                  </a:lnTo>
                  <a:lnTo>
                    <a:pt x="290" y="236"/>
                  </a:lnTo>
                  <a:lnTo>
                    <a:pt x="226" y="214"/>
                  </a:lnTo>
                  <a:lnTo>
                    <a:pt x="107" y="171"/>
                  </a:lnTo>
                  <a:lnTo>
                    <a:pt x="0" y="96"/>
                  </a:lnTo>
                  <a:lnTo>
                    <a:pt x="301" y="0"/>
                  </a:lnTo>
                  <a:lnTo>
                    <a:pt x="590" y="107"/>
                  </a:lnTo>
                  <a:lnTo>
                    <a:pt x="580" y="128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5" name="Freeform 13"/>
            <p:cNvSpPr>
              <a:spLocks/>
            </p:cNvSpPr>
            <p:nvPr/>
          </p:nvSpPr>
          <p:spPr bwMode="auto">
            <a:xfrm>
              <a:off x="2341" y="2729"/>
              <a:ext cx="998" cy="472"/>
            </a:xfrm>
            <a:custGeom>
              <a:avLst/>
              <a:gdLst/>
              <a:ahLst/>
              <a:cxnLst>
                <a:cxn ang="0">
                  <a:pos x="976" y="161"/>
                </a:cxn>
                <a:cxn ang="0">
                  <a:pos x="890" y="364"/>
                </a:cxn>
                <a:cxn ang="0">
                  <a:pos x="730" y="472"/>
                </a:cxn>
                <a:cxn ang="0">
                  <a:pos x="687" y="472"/>
                </a:cxn>
                <a:cxn ang="0">
                  <a:pos x="654" y="450"/>
                </a:cxn>
                <a:cxn ang="0">
                  <a:pos x="611" y="439"/>
                </a:cxn>
                <a:cxn ang="0">
                  <a:pos x="569" y="429"/>
                </a:cxn>
                <a:cxn ang="0">
                  <a:pos x="504" y="407"/>
                </a:cxn>
                <a:cxn ang="0">
                  <a:pos x="461" y="418"/>
                </a:cxn>
                <a:cxn ang="0">
                  <a:pos x="440" y="429"/>
                </a:cxn>
                <a:cxn ang="0">
                  <a:pos x="397" y="429"/>
                </a:cxn>
                <a:cxn ang="0">
                  <a:pos x="343" y="429"/>
                </a:cxn>
                <a:cxn ang="0">
                  <a:pos x="300" y="429"/>
                </a:cxn>
                <a:cxn ang="0">
                  <a:pos x="236" y="407"/>
                </a:cxn>
                <a:cxn ang="0">
                  <a:pos x="107" y="257"/>
                </a:cxn>
                <a:cxn ang="0">
                  <a:pos x="0" y="43"/>
                </a:cxn>
                <a:cxn ang="0">
                  <a:pos x="43" y="85"/>
                </a:cxn>
                <a:cxn ang="0">
                  <a:pos x="75" y="85"/>
                </a:cxn>
                <a:cxn ang="0">
                  <a:pos x="107" y="96"/>
                </a:cxn>
                <a:cxn ang="0">
                  <a:pos x="150" y="118"/>
                </a:cxn>
                <a:cxn ang="0">
                  <a:pos x="214" y="118"/>
                </a:cxn>
                <a:cxn ang="0">
                  <a:pos x="257" y="118"/>
                </a:cxn>
                <a:cxn ang="0">
                  <a:pos x="300" y="128"/>
                </a:cxn>
                <a:cxn ang="0">
                  <a:pos x="343" y="139"/>
                </a:cxn>
                <a:cxn ang="0">
                  <a:pos x="365" y="150"/>
                </a:cxn>
                <a:cxn ang="0">
                  <a:pos x="408" y="150"/>
                </a:cxn>
                <a:cxn ang="0">
                  <a:pos x="472" y="139"/>
                </a:cxn>
                <a:cxn ang="0">
                  <a:pos x="493" y="128"/>
                </a:cxn>
                <a:cxn ang="0">
                  <a:pos x="515" y="107"/>
                </a:cxn>
                <a:cxn ang="0">
                  <a:pos x="526" y="53"/>
                </a:cxn>
                <a:cxn ang="0">
                  <a:pos x="536" y="21"/>
                </a:cxn>
                <a:cxn ang="0">
                  <a:pos x="547" y="32"/>
                </a:cxn>
                <a:cxn ang="0">
                  <a:pos x="558" y="64"/>
                </a:cxn>
                <a:cxn ang="0">
                  <a:pos x="558" y="96"/>
                </a:cxn>
                <a:cxn ang="0">
                  <a:pos x="558" y="139"/>
                </a:cxn>
                <a:cxn ang="0">
                  <a:pos x="590" y="128"/>
                </a:cxn>
                <a:cxn ang="0">
                  <a:pos x="611" y="150"/>
                </a:cxn>
                <a:cxn ang="0">
                  <a:pos x="644" y="150"/>
                </a:cxn>
                <a:cxn ang="0">
                  <a:pos x="676" y="161"/>
                </a:cxn>
                <a:cxn ang="0">
                  <a:pos x="719" y="161"/>
                </a:cxn>
                <a:cxn ang="0">
                  <a:pos x="762" y="161"/>
                </a:cxn>
                <a:cxn ang="0">
                  <a:pos x="794" y="161"/>
                </a:cxn>
                <a:cxn ang="0">
                  <a:pos x="837" y="161"/>
                </a:cxn>
                <a:cxn ang="0">
                  <a:pos x="880" y="161"/>
                </a:cxn>
                <a:cxn ang="0">
                  <a:pos x="901" y="150"/>
                </a:cxn>
                <a:cxn ang="0">
                  <a:pos x="933" y="150"/>
                </a:cxn>
                <a:cxn ang="0">
                  <a:pos x="976" y="128"/>
                </a:cxn>
                <a:cxn ang="0">
                  <a:pos x="998" y="118"/>
                </a:cxn>
              </a:cxnLst>
              <a:rect l="0" t="0" r="r" b="b"/>
              <a:pathLst>
                <a:path w="998" h="472">
                  <a:moveTo>
                    <a:pt x="998" y="96"/>
                  </a:moveTo>
                  <a:lnTo>
                    <a:pt x="976" y="161"/>
                  </a:lnTo>
                  <a:lnTo>
                    <a:pt x="933" y="279"/>
                  </a:lnTo>
                  <a:lnTo>
                    <a:pt x="890" y="364"/>
                  </a:lnTo>
                  <a:lnTo>
                    <a:pt x="815" y="439"/>
                  </a:lnTo>
                  <a:lnTo>
                    <a:pt x="730" y="472"/>
                  </a:lnTo>
                  <a:lnTo>
                    <a:pt x="708" y="461"/>
                  </a:lnTo>
                  <a:lnTo>
                    <a:pt x="687" y="472"/>
                  </a:lnTo>
                  <a:lnTo>
                    <a:pt x="676" y="461"/>
                  </a:lnTo>
                  <a:lnTo>
                    <a:pt x="654" y="450"/>
                  </a:lnTo>
                  <a:lnTo>
                    <a:pt x="633" y="439"/>
                  </a:lnTo>
                  <a:lnTo>
                    <a:pt x="611" y="439"/>
                  </a:lnTo>
                  <a:lnTo>
                    <a:pt x="590" y="429"/>
                  </a:lnTo>
                  <a:lnTo>
                    <a:pt x="569" y="429"/>
                  </a:lnTo>
                  <a:lnTo>
                    <a:pt x="536" y="407"/>
                  </a:lnTo>
                  <a:lnTo>
                    <a:pt x="504" y="407"/>
                  </a:lnTo>
                  <a:lnTo>
                    <a:pt x="483" y="418"/>
                  </a:lnTo>
                  <a:lnTo>
                    <a:pt x="461" y="418"/>
                  </a:lnTo>
                  <a:lnTo>
                    <a:pt x="451" y="429"/>
                  </a:lnTo>
                  <a:lnTo>
                    <a:pt x="440" y="429"/>
                  </a:lnTo>
                  <a:lnTo>
                    <a:pt x="429" y="439"/>
                  </a:lnTo>
                  <a:lnTo>
                    <a:pt x="397" y="429"/>
                  </a:lnTo>
                  <a:lnTo>
                    <a:pt x="375" y="439"/>
                  </a:lnTo>
                  <a:lnTo>
                    <a:pt x="343" y="429"/>
                  </a:lnTo>
                  <a:lnTo>
                    <a:pt x="332" y="429"/>
                  </a:lnTo>
                  <a:lnTo>
                    <a:pt x="300" y="429"/>
                  </a:lnTo>
                  <a:lnTo>
                    <a:pt x="279" y="429"/>
                  </a:lnTo>
                  <a:lnTo>
                    <a:pt x="236" y="407"/>
                  </a:lnTo>
                  <a:lnTo>
                    <a:pt x="182" y="354"/>
                  </a:lnTo>
                  <a:lnTo>
                    <a:pt x="107" y="257"/>
                  </a:lnTo>
                  <a:lnTo>
                    <a:pt x="43" y="150"/>
                  </a:lnTo>
                  <a:lnTo>
                    <a:pt x="0" y="43"/>
                  </a:lnTo>
                  <a:lnTo>
                    <a:pt x="32" y="85"/>
                  </a:lnTo>
                  <a:lnTo>
                    <a:pt x="43" y="85"/>
                  </a:lnTo>
                  <a:lnTo>
                    <a:pt x="64" y="85"/>
                  </a:lnTo>
                  <a:lnTo>
                    <a:pt x="75" y="85"/>
                  </a:lnTo>
                  <a:lnTo>
                    <a:pt x="96" y="96"/>
                  </a:lnTo>
                  <a:lnTo>
                    <a:pt x="107" y="96"/>
                  </a:lnTo>
                  <a:lnTo>
                    <a:pt x="129" y="107"/>
                  </a:lnTo>
                  <a:lnTo>
                    <a:pt x="150" y="118"/>
                  </a:lnTo>
                  <a:lnTo>
                    <a:pt x="172" y="128"/>
                  </a:lnTo>
                  <a:lnTo>
                    <a:pt x="214" y="118"/>
                  </a:lnTo>
                  <a:lnTo>
                    <a:pt x="225" y="128"/>
                  </a:lnTo>
                  <a:lnTo>
                    <a:pt x="257" y="118"/>
                  </a:lnTo>
                  <a:lnTo>
                    <a:pt x="268" y="139"/>
                  </a:lnTo>
                  <a:lnTo>
                    <a:pt x="300" y="128"/>
                  </a:lnTo>
                  <a:lnTo>
                    <a:pt x="311" y="139"/>
                  </a:lnTo>
                  <a:lnTo>
                    <a:pt x="343" y="139"/>
                  </a:lnTo>
                  <a:lnTo>
                    <a:pt x="354" y="150"/>
                  </a:lnTo>
                  <a:lnTo>
                    <a:pt x="365" y="150"/>
                  </a:lnTo>
                  <a:lnTo>
                    <a:pt x="386" y="161"/>
                  </a:lnTo>
                  <a:lnTo>
                    <a:pt x="408" y="150"/>
                  </a:lnTo>
                  <a:lnTo>
                    <a:pt x="429" y="161"/>
                  </a:lnTo>
                  <a:lnTo>
                    <a:pt x="472" y="139"/>
                  </a:lnTo>
                  <a:lnTo>
                    <a:pt x="483" y="150"/>
                  </a:lnTo>
                  <a:lnTo>
                    <a:pt x="493" y="128"/>
                  </a:lnTo>
                  <a:lnTo>
                    <a:pt x="504" y="96"/>
                  </a:lnTo>
                  <a:lnTo>
                    <a:pt x="515" y="107"/>
                  </a:lnTo>
                  <a:lnTo>
                    <a:pt x="526" y="85"/>
                  </a:lnTo>
                  <a:lnTo>
                    <a:pt x="526" y="53"/>
                  </a:lnTo>
                  <a:lnTo>
                    <a:pt x="536" y="53"/>
                  </a:lnTo>
                  <a:lnTo>
                    <a:pt x="536" y="21"/>
                  </a:lnTo>
                  <a:lnTo>
                    <a:pt x="547" y="0"/>
                  </a:lnTo>
                  <a:lnTo>
                    <a:pt x="547" y="32"/>
                  </a:lnTo>
                  <a:lnTo>
                    <a:pt x="547" y="53"/>
                  </a:lnTo>
                  <a:lnTo>
                    <a:pt x="558" y="64"/>
                  </a:lnTo>
                  <a:lnTo>
                    <a:pt x="547" y="85"/>
                  </a:lnTo>
                  <a:lnTo>
                    <a:pt x="558" y="96"/>
                  </a:lnTo>
                  <a:lnTo>
                    <a:pt x="547" y="118"/>
                  </a:lnTo>
                  <a:lnTo>
                    <a:pt x="558" y="139"/>
                  </a:lnTo>
                  <a:lnTo>
                    <a:pt x="569" y="150"/>
                  </a:lnTo>
                  <a:lnTo>
                    <a:pt x="590" y="128"/>
                  </a:lnTo>
                  <a:lnTo>
                    <a:pt x="590" y="150"/>
                  </a:lnTo>
                  <a:lnTo>
                    <a:pt x="611" y="150"/>
                  </a:lnTo>
                  <a:lnTo>
                    <a:pt x="622" y="161"/>
                  </a:lnTo>
                  <a:lnTo>
                    <a:pt x="644" y="150"/>
                  </a:lnTo>
                  <a:lnTo>
                    <a:pt x="665" y="161"/>
                  </a:lnTo>
                  <a:lnTo>
                    <a:pt x="676" y="161"/>
                  </a:lnTo>
                  <a:lnTo>
                    <a:pt x="697" y="161"/>
                  </a:lnTo>
                  <a:lnTo>
                    <a:pt x="719" y="161"/>
                  </a:lnTo>
                  <a:lnTo>
                    <a:pt x="730" y="161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94" y="161"/>
                  </a:lnTo>
                  <a:lnTo>
                    <a:pt x="794" y="150"/>
                  </a:lnTo>
                  <a:lnTo>
                    <a:pt x="837" y="161"/>
                  </a:lnTo>
                  <a:lnTo>
                    <a:pt x="858" y="161"/>
                  </a:lnTo>
                  <a:lnTo>
                    <a:pt x="880" y="161"/>
                  </a:lnTo>
                  <a:lnTo>
                    <a:pt x="890" y="150"/>
                  </a:lnTo>
                  <a:lnTo>
                    <a:pt x="901" y="150"/>
                  </a:lnTo>
                  <a:lnTo>
                    <a:pt x="923" y="150"/>
                  </a:lnTo>
                  <a:lnTo>
                    <a:pt x="933" y="150"/>
                  </a:lnTo>
                  <a:lnTo>
                    <a:pt x="955" y="128"/>
                  </a:lnTo>
                  <a:lnTo>
                    <a:pt x="976" y="128"/>
                  </a:lnTo>
                  <a:lnTo>
                    <a:pt x="987" y="118"/>
                  </a:lnTo>
                  <a:lnTo>
                    <a:pt x="998" y="118"/>
                  </a:lnTo>
                  <a:lnTo>
                    <a:pt x="998" y="96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6" name="Freeform 14"/>
            <p:cNvSpPr>
              <a:spLocks/>
            </p:cNvSpPr>
            <p:nvPr/>
          </p:nvSpPr>
          <p:spPr bwMode="auto">
            <a:xfrm>
              <a:off x="2384" y="1355"/>
              <a:ext cx="944" cy="312"/>
            </a:xfrm>
            <a:custGeom>
              <a:avLst/>
              <a:gdLst/>
              <a:ahLst/>
              <a:cxnLst>
                <a:cxn ang="0">
                  <a:pos x="923" y="301"/>
                </a:cxn>
                <a:cxn ang="0">
                  <a:pos x="858" y="290"/>
                </a:cxn>
                <a:cxn ang="0">
                  <a:pos x="805" y="279"/>
                </a:cxn>
                <a:cxn ang="0">
                  <a:pos x="762" y="269"/>
                </a:cxn>
                <a:cxn ang="0">
                  <a:pos x="697" y="247"/>
                </a:cxn>
                <a:cxn ang="0">
                  <a:pos x="622" y="226"/>
                </a:cxn>
                <a:cxn ang="0">
                  <a:pos x="461" y="226"/>
                </a:cxn>
                <a:cxn ang="0">
                  <a:pos x="397" y="226"/>
                </a:cxn>
                <a:cxn ang="0">
                  <a:pos x="279" y="247"/>
                </a:cxn>
                <a:cxn ang="0">
                  <a:pos x="193" y="258"/>
                </a:cxn>
                <a:cxn ang="0">
                  <a:pos x="118" y="269"/>
                </a:cxn>
                <a:cxn ang="0">
                  <a:pos x="75" y="290"/>
                </a:cxn>
                <a:cxn ang="0">
                  <a:pos x="0" y="312"/>
                </a:cxn>
                <a:cxn ang="0">
                  <a:pos x="43" y="236"/>
                </a:cxn>
                <a:cxn ang="0">
                  <a:pos x="96" y="151"/>
                </a:cxn>
                <a:cxn ang="0">
                  <a:pos x="161" y="97"/>
                </a:cxn>
                <a:cxn ang="0">
                  <a:pos x="225" y="76"/>
                </a:cxn>
                <a:cxn ang="0">
                  <a:pos x="257" y="65"/>
                </a:cxn>
                <a:cxn ang="0">
                  <a:pos x="300" y="43"/>
                </a:cxn>
                <a:cxn ang="0">
                  <a:pos x="332" y="22"/>
                </a:cxn>
                <a:cxn ang="0">
                  <a:pos x="386" y="0"/>
                </a:cxn>
                <a:cxn ang="0">
                  <a:pos x="418" y="0"/>
                </a:cxn>
                <a:cxn ang="0">
                  <a:pos x="450" y="0"/>
                </a:cxn>
                <a:cxn ang="0">
                  <a:pos x="504" y="0"/>
                </a:cxn>
                <a:cxn ang="0">
                  <a:pos x="568" y="0"/>
                </a:cxn>
                <a:cxn ang="0">
                  <a:pos x="611" y="11"/>
                </a:cxn>
                <a:cxn ang="0">
                  <a:pos x="644" y="33"/>
                </a:cxn>
                <a:cxn ang="0">
                  <a:pos x="687" y="33"/>
                </a:cxn>
                <a:cxn ang="0">
                  <a:pos x="719" y="54"/>
                </a:cxn>
                <a:cxn ang="0">
                  <a:pos x="751" y="76"/>
                </a:cxn>
                <a:cxn ang="0">
                  <a:pos x="794" y="97"/>
                </a:cxn>
                <a:cxn ang="0">
                  <a:pos x="837" y="151"/>
                </a:cxn>
                <a:cxn ang="0">
                  <a:pos x="880" y="204"/>
                </a:cxn>
                <a:cxn ang="0">
                  <a:pos x="912" y="258"/>
                </a:cxn>
                <a:cxn ang="0">
                  <a:pos x="944" y="279"/>
                </a:cxn>
              </a:cxnLst>
              <a:rect l="0" t="0" r="r" b="b"/>
              <a:pathLst>
                <a:path w="944" h="312">
                  <a:moveTo>
                    <a:pt x="944" y="312"/>
                  </a:moveTo>
                  <a:lnTo>
                    <a:pt x="923" y="301"/>
                  </a:lnTo>
                  <a:lnTo>
                    <a:pt x="858" y="301"/>
                  </a:lnTo>
                  <a:lnTo>
                    <a:pt x="858" y="290"/>
                  </a:lnTo>
                  <a:lnTo>
                    <a:pt x="826" y="290"/>
                  </a:lnTo>
                  <a:lnTo>
                    <a:pt x="805" y="279"/>
                  </a:lnTo>
                  <a:lnTo>
                    <a:pt x="783" y="279"/>
                  </a:lnTo>
                  <a:lnTo>
                    <a:pt x="762" y="269"/>
                  </a:lnTo>
                  <a:lnTo>
                    <a:pt x="740" y="279"/>
                  </a:lnTo>
                  <a:lnTo>
                    <a:pt x="697" y="247"/>
                  </a:lnTo>
                  <a:lnTo>
                    <a:pt x="654" y="247"/>
                  </a:lnTo>
                  <a:lnTo>
                    <a:pt x="622" y="226"/>
                  </a:lnTo>
                  <a:lnTo>
                    <a:pt x="536" y="215"/>
                  </a:lnTo>
                  <a:lnTo>
                    <a:pt x="461" y="226"/>
                  </a:lnTo>
                  <a:lnTo>
                    <a:pt x="418" y="236"/>
                  </a:lnTo>
                  <a:lnTo>
                    <a:pt x="397" y="226"/>
                  </a:lnTo>
                  <a:lnTo>
                    <a:pt x="343" y="247"/>
                  </a:lnTo>
                  <a:lnTo>
                    <a:pt x="279" y="247"/>
                  </a:lnTo>
                  <a:lnTo>
                    <a:pt x="225" y="247"/>
                  </a:lnTo>
                  <a:lnTo>
                    <a:pt x="193" y="258"/>
                  </a:lnTo>
                  <a:lnTo>
                    <a:pt x="171" y="279"/>
                  </a:lnTo>
                  <a:lnTo>
                    <a:pt x="118" y="269"/>
                  </a:lnTo>
                  <a:lnTo>
                    <a:pt x="107" y="290"/>
                  </a:lnTo>
                  <a:lnTo>
                    <a:pt x="75" y="290"/>
                  </a:lnTo>
                  <a:lnTo>
                    <a:pt x="53" y="301"/>
                  </a:lnTo>
                  <a:lnTo>
                    <a:pt x="0" y="312"/>
                  </a:lnTo>
                  <a:lnTo>
                    <a:pt x="21" y="279"/>
                  </a:lnTo>
                  <a:lnTo>
                    <a:pt x="43" y="236"/>
                  </a:lnTo>
                  <a:lnTo>
                    <a:pt x="75" y="204"/>
                  </a:lnTo>
                  <a:lnTo>
                    <a:pt x="96" y="151"/>
                  </a:lnTo>
                  <a:lnTo>
                    <a:pt x="129" y="129"/>
                  </a:lnTo>
                  <a:lnTo>
                    <a:pt x="161" y="97"/>
                  </a:lnTo>
                  <a:lnTo>
                    <a:pt x="204" y="65"/>
                  </a:lnTo>
                  <a:lnTo>
                    <a:pt x="225" y="76"/>
                  </a:lnTo>
                  <a:lnTo>
                    <a:pt x="247" y="54"/>
                  </a:lnTo>
                  <a:lnTo>
                    <a:pt x="257" y="65"/>
                  </a:lnTo>
                  <a:lnTo>
                    <a:pt x="279" y="43"/>
                  </a:lnTo>
                  <a:lnTo>
                    <a:pt x="300" y="43"/>
                  </a:lnTo>
                  <a:lnTo>
                    <a:pt x="322" y="11"/>
                  </a:lnTo>
                  <a:lnTo>
                    <a:pt x="332" y="22"/>
                  </a:lnTo>
                  <a:lnTo>
                    <a:pt x="365" y="11"/>
                  </a:lnTo>
                  <a:lnTo>
                    <a:pt x="386" y="0"/>
                  </a:lnTo>
                  <a:lnTo>
                    <a:pt x="408" y="11"/>
                  </a:lnTo>
                  <a:lnTo>
                    <a:pt x="418" y="0"/>
                  </a:lnTo>
                  <a:lnTo>
                    <a:pt x="429" y="11"/>
                  </a:lnTo>
                  <a:lnTo>
                    <a:pt x="450" y="0"/>
                  </a:lnTo>
                  <a:lnTo>
                    <a:pt x="493" y="11"/>
                  </a:lnTo>
                  <a:lnTo>
                    <a:pt x="504" y="0"/>
                  </a:lnTo>
                  <a:lnTo>
                    <a:pt x="526" y="11"/>
                  </a:lnTo>
                  <a:lnTo>
                    <a:pt x="568" y="0"/>
                  </a:lnTo>
                  <a:lnTo>
                    <a:pt x="579" y="22"/>
                  </a:lnTo>
                  <a:lnTo>
                    <a:pt x="611" y="11"/>
                  </a:lnTo>
                  <a:lnTo>
                    <a:pt x="622" y="33"/>
                  </a:lnTo>
                  <a:lnTo>
                    <a:pt x="644" y="33"/>
                  </a:lnTo>
                  <a:lnTo>
                    <a:pt x="665" y="43"/>
                  </a:lnTo>
                  <a:lnTo>
                    <a:pt x="687" y="33"/>
                  </a:lnTo>
                  <a:lnTo>
                    <a:pt x="697" y="43"/>
                  </a:lnTo>
                  <a:lnTo>
                    <a:pt x="719" y="54"/>
                  </a:lnTo>
                  <a:lnTo>
                    <a:pt x="729" y="65"/>
                  </a:lnTo>
                  <a:lnTo>
                    <a:pt x="751" y="76"/>
                  </a:lnTo>
                  <a:lnTo>
                    <a:pt x="772" y="86"/>
                  </a:lnTo>
                  <a:lnTo>
                    <a:pt x="794" y="97"/>
                  </a:lnTo>
                  <a:lnTo>
                    <a:pt x="815" y="129"/>
                  </a:lnTo>
                  <a:lnTo>
                    <a:pt x="837" y="151"/>
                  </a:lnTo>
                  <a:lnTo>
                    <a:pt x="847" y="161"/>
                  </a:lnTo>
                  <a:lnTo>
                    <a:pt x="880" y="204"/>
                  </a:lnTo>
                  <a:lnTo>
                    <a:pt x="912" y="236"/>
                  </a:lnTo>
                  <a:lnTo>
                    <a:pt x="912" y="258"/>
                  </a:lnTo>
                  <a:lnTo>
                    <a:pt x="933" y="279"/>
                  </a:lnTo>
                  <a:lnTo>
                    <a:pt x="944" y="279"/>
                  </a:lnTo>
                  <a:lnTo>
                    <a:pt x="944" y="312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7" name="Freeform 15"/>
            <p:cNvSpPr>
              <a:spLocks/>
            </p:cNvSpPr>
            <p:nvPr/>
          </p:nvSpPr>
          <p:spPr bwMode="auto">
            <a:xfrm>
              <a:off x="2963" y="862"/>
              <a:ext cx="419" cy="311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22" y="257"/>
                </a:cxn>
                <a:cxn ang="0">
                  <a:pos x="65" y="225"/>
                </a:cxn>
                <a:cxn ang="0">
                  <a:pos x="183" y="150"/>
                </a:cxn>
                <a:cxn ang="0">
                  <a:pos x="279" y="107"/>
                </a:cxn>
                <a:cxn ang="0">
                  <a:pos x="376" y="54"/>
                </a:cxn>
                <a:cxn ang="0">
                  <a:pos x="419" y="0"/>
                </a:cxn>
              </a:cxnLst>
              <a:rect l="0" t="0" r="r" b="b"/>
              <a:pathLst>
                <a:path w="419" h="311">
                  <a:moveTo>
                    <a:pt x="0" y="311"/>
                  </a:moveTo>
                  <a:lnTo>
                    <a:pt x="22" y="257"/>
                  </a:lnTo>
                  <a:lnTo>
                    <a:pt x="65" y="225"/>
                  </a:lnTo>
                  <a:lnTo>
                    <a:pt x="183" y="150"/>
                  </a:lnTo>
                  <a:lnTo>
                    <a:pt x="279" y="107"/>
                  </a:lnTo>
                  <a:lnTo>
                    <a:pt x="376" y="54"/>
                  </a:lnTo>
                  <a:lnTo>
                    <a:pt x="419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8" name="Freeform 16"/>
            <p:cNvSpPr>
              <a:spLocks/>
            </p:cNvSpPr>
            <p:nvPr/>
          </p:nvSpPr>
          <p:spPr bwMode="auto">
            <a:xfrm>
              <a:off x="2373" y="894"/>
              <a:ext cx="354" cy="279"/>
            </a:xfrm>
            <a:custGeom>
              <a:avLst/>
              <a:gdLst/>
              <a:ahLst/>
              <a:cxnLst>
                <a:cxn ang="0">
                  <a:pos x="354" y="279"/>
                </a:cxn>
                <a:cxn ang="0">
                  <a:pos x="279" y="204"/>
                </a:cxn>
                <a:cxn ang="0">
                  <a:pos x="236" y="161"/>
                </a:cxn>
                <a:cxn ang="0">
                  <a:pos x="150" y="118"/>
                </a:cxn>
                <a:cxn ang="0">
                  <a:pos x="86" y="97"/>
                </a:cxn>
                <a:cxn ang="0">
                  <a:pos x="32" y="54"/>
                </a:cxn>
                <a:cxn ang="0">
                  <a:pos x="0" y="0"/>
                </a:cxn>
              </a:cxnLst>
              <a:rect l="0" t="0" r="r" b="b"/>
              <a:pathLst>
                <a:path w="354" h="279">
                  <a:moveTo>
                    <a:pt x="354" y="279"/>
                  </a:moveTo>
                  <a:lnTo>
                    <a:pt x="279" y="204"/>
                  </a:lnTo>
                  <a:lnTo>
                    <a:pt x="236" y="161"/>
                  </a:lnTo>
                  <a:lnTo>
                    <a:pt x="150" y="118"/>
                  </a:lnTo>
                  <a:lnTo>
                    <a:pt x="86" y="97"/>
                  </a:lnTo>
                  <a:lnTo>
                    <a:pt x="32" y="54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9" name="Freeform 17"/>
            <p:cNvSpPr>
              <a:spLocks/>
            </p:cNvSpPr>
            <p:nvPr/>
          </p:nvSpPr>
          <p:spPr bwMode="auto">
            <a:xfrm>
              <a:off x="2094" y="2364"/>
              <a:ext cx="172" cy="740"/>
            </a:xfrm>
            <a:custGeom>
              <a:avLst/>
              <a:gdLst/>
              <a:ahLst/>
              <a:cxnLst>
                <a:cxn ang="0">
                  <a:pos x="172" y="21"/>
                </a:cxn>
                <a:cxn ang="0">
                  <a:pos x="129" y="0"/>
                </a:cxn>
                <a:cxn ang="0">
                  <a:pos x="118" y="75"/>
                </a:cxn>
                <a:cxn ang="0">
                  <a:pos x="97" y="172"/>
                </a:cxn>
                <a:cxn ang="0">
                  <a:pos x="54" y="290"/>
                </a:cxn>
                <a:cxn ang="0">
                  <a:pos x="22" y="365"/>
                </a:cxn>
                <a:cxn ang="0">
                  <a:pos x="0" y="547"/>
                </a:cxn>
                <a:cxn ang="0">
                  <a:pos x="32" y="729"/>
                </a:cxn>
                <a:cxn ang="0">
                  <a:pos x="107" y="740"/>
                </a:cxn>
                <a:cxn ang="0">
                  <a:pos x="118" y="729"/>
                </a:cxn>
                <a:cxn ang="0">
                  <a:pos x="140" y="622"/>
                </a:cxn>
                <a:cxn ang="0">
                  <a:pos x="118" y="290"/>
                </a:cxn>
                <a:cxn ang="0">
                  <a:pos x="129" y="161"/>
                </a:cxn>
                <a:cxn ang="0">
                  <a:pos x="172" y="21"/>
                </a:cxn>
                <a:cxn ang="0">
                  <a:pos x="172" y="21"/>
                </a:cxn>
              </a:cxnLst>
              <a:rect l="0" t="0" r="r" b="b"/>
              <a:pathLst>
                <a:path w="172" h="740">
                  <a:moveTo>
                    <a:pt x="172" y="21"/>
                  </a:moveTo>
                  <a:lnTo>
                    <a:pt x="129" y="0"/>
                  </a:lnTo>
                  <a:lnTo>
                    <a:pt x="118" y="75"/>
                  </a:lnTo>
                  <a:lnTo>
                    <a:pt x="97" y="172"/>
                  </a:lnTo>
                  <a:lnTo>
                    <a:pt x="54" y="290"/>
                  </a:lnTo>
                  <a:lnTo>
                    <a:pt x="22" y="365"/>
                  </a:lnTo>
                  <a:lnTo>
                    <a:pt x="0" y="547"/>
                  </a:lnTo>
                  <a:lnTo>
                    <a:pt x="32" y="729"/>
                  </a:lnTo>
                  <a:lnTo>
                    <a:pt x="107" y="740"/>
                  </a:lnTo>
                  <a:lnTo>
                    <a:pt x="118" y="729"/>
                  </a:lnTo>
                  <a:lnTo>
                    <a:pt x="140" y="622"/>
                  </a:lnTo>
                  <a:lnTo>
                    <a:pt x="118" y="290"/>
                  </a:lnTo>
                  <a:lnTo>
                    <a:pt x="129" y="161"/>
                  </a:lnTo>
                  <a:lnTo>
                    <a:pt x="172" y="21"/>
                  </a:lnTo>
                  <a:lnTo>
                    <a:pt x="172" y="21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0" name="Freeform 18"/>
            <p:cNvSpPr>
              <a:spLocks/>
            </p:cNvSpPr>
            <p:nvPr/>
          </p:nvSpPr>
          <p:spPr bwMode="auto">
            <a:xfrm>
              <a:off x="2137" y="3050"/>
              <a:ext cx="75" cy="558"/>
            </a:xfrm>
            <a:custGeom>
              <a:avLst/>
              <a:gdLst/>
              <a:ahLst/>
              <a:cxnLst>
                <a:cxn ang="0">
                  <a:pos x="64" y="54"/>
                </a:cxn>
                <a:cxn ang="0">
                  <a:pos x="43" y="129"/>
                </a:cxn>
                <a:cxn ang="0">
                  <a:pos x="11" y="236"/>
                </a:cxn>
                <a:cxn ang="0">
                  <a:pos x="21" y="408"/>
                </a:cxn>
                <a:cxn ang="0">
                  <a:pos x="75" y="558"/>
                </a:cxn>
                <a:cxn ang="0">
                  <a:pos x="54" y="548"/>
                </a:cxn>
                <a:cxn ang="0">
                  <a:pos x="0" y="344"/>
                </a:cxn>
                <a:cxn ang="0">
                  <a:pos x="0" y="226"/>
                </a:cxn>
                <a:cxn ang="0">
                  <a:pos x="32" y="108"/>
                </a:cxn>
                <a:cxn ang="0">
                  <a:pos x="43" y="0"/>
                </a:cxn>
                <a:cxn ang="0">
                  <a:pos x="64" y="54"/>
                </a:cxn>
              </a:cxnLst>
              <a:rect l="0" t="0" r="r" b="b"/>
              <a:pathLst>
                <a:path w="75" h="558">
                  <a:moveTo>
                    <a:pt x="64" y="54"/>
                  </a:moveTo>
                  <a:lnTo>
                    <a:pt x="43" y="129"/>
                  </a:lnTo>
                  <a:lnTo>
                    <a:pt x="11" y="236"/>
                  </a:lnTo>
                  <a:lnTo>
                    <a:pt x="21" y="408"/>
                  </a:lnTo>
                  <a:lnTo>
                    <a:pt x="75" y="558"/>
                  </a:lnTo>
                  <a:lnTo>
                    <a:pt x="54" y="548"/>
                  </a:lnTo>
                  <a:lnTo>
                    <a:pt x="0" y="344"/>
                  </a:lnTo>
                  <a:lnTo>
                    <a:pt x="0" y="226"/>
                  </a:lnTo>
                  <a:lnTo>
                    <a:pt x="32" y="108"/>
                  </a:lnTo>
                  <a:lnTo>
                    <a:pt x="43" y="0"/>
                  </a:lnTo>
                  <a:lnTo>
                    <a:pt x="64" y="54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1" name="Freeform 19"/>
            <p:cNvSpPr>
              <a:spLocks/>
            </p:cNvSpPr>
            <p:nvPr/>
          </p:nvSpPr>
          <p:spPr bwMode="auto">
            <a:xfrm>
              <a:off x="3478" y="2986"/>
              <a:ext cx="140" cy="633"/>
            </a:xfrm>
            <a:custGeom>
              <a:avLst/>
              <a:gdLst/>
              <a:ahLst/>
              <a:cxnLst>
                <a:cxn ang="0">
                  <a:pos x="43" y="54"/>
                </a:cxn>
                <a:cxn ang="0">
                  <a:pos x="54" y="107"/>
                </a:cxn>
                <a:cxn ang="0">
                  <a:pos x="86" y="204"/>
                </a:cxn>
                <a:cxn ang="0">
                  <a:pos x="140" y="333"/>
                </a:cxn>
                <a:cxn ang="0">
                  <a:pos x="140" y="376"/>
                </a:cxn>
                <a:cxn ang="0">
                  <a:pos x="140" y="472"/>
                </a:cxn>
                <a:cxn ang="0">
                  <a:pos x="97" y="633"/>
                </a:cxn>
                <a:cxn ang="0">
                  <a:pos x="86" y="612"/>
                </a:cxn>
                <a:cxn ang="0">
                  <a:pos x="118" y="429"/>
                </a:cxn>
                <a:cxn ang="0">
                  <a:pos x="129" y="343"/>
                </a:cxn>
                <a:cxn ang="0">
                  <a:pos x="65" y="204"/>
                </a:cxn>
                <a:cxn ang="0">
                  <a:pos x="22" y="75"/>
                </a:cxn>
                <a:cxn ang="0">
                  <a:pos x="0" y="0"/>
                </a:cxn>
                <a:cxn ang="0">
                  <a:pos x="43" y="54"/>
                </a:cxn>
              </a:cxnLst>
              <a:rect l="0" t="0" r="r" b="b"/>
              <a:pathLst>
                <a:path w="140" h="633">
                  <a:moveTo>
                    <a:pt x="43" y="54"/>
                  </a:moveTo>
                  <a:lnTo>
                    <a:pt x="54" y="107"/>
                  </a:lnTo>
                  <a:lnTo>
                    <a:pt x="86" y="204"/>
                  </a:lnTo>
                  <a:lnTo>
                    <a:pt x="140" y="333"/>
                  </a:lnTo>
                  <a:lnTo>
                    <a:pt x="140" y="376"/>
                  </a:lnTo>
                  <a:lnTo>
                    <a:pt x="140" y="472"/>
                  </a:lnTo>
                  <a:lnTo>
                    <a:pt x="97" y="633"/>
                  </a:lnTo>
                  <a:lnTo>
                    <a:pt x="86" y="612"/>
                  </a:lnTo>
                  <a:lnTo>
                    <a:pt x="118" y="429"/>
                  </a:lnTo>
                  <a:lnTo>
                    <a:pt x="129" y="343"/>
                  </a:lnTo>
                  <a:lnTo>
                    <a:pt x="65" y="204"/>
                  </a:lnTo>
                  <a:lnTo>
                    <a:pt x="22" y="75"/>
                  </a:lnTo>
                  <a:lnTo>
                    <a:pt x="0" y="0"/>
                  </a:lnTo>
                  <a:lnTo>
                    <a:pt x="43" y="54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2" name="Freeform 20"/>
            <p:cNvSpPr>
              <a:spLocks/>
            </p:cNvSpPr>
            <p:nvPr/>
          </p:nvSpPr>
          <p:spPr bwMode="auto">
            <a:xfrm>
              <a:off x="1257" y="1827"/>
              <a:ext cx="622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140" y="118"/>
                </a:cxn>
                <a:cxn ang="0">
                  <a:pos x="183" y="97"/>
                </a:cxn>
                <a:cxn ang="0">
                  <a:pos x="290" y="65"/>
                </a:cxn>
                <a:cxn ang="0">
                  <a:pos x="397" y="33"/>
                </a:cxn>
                <a:cxn ang="0">
                  <a:pos x="537" y="11"/>
                </a:cxn>
                <a:cxn ang="0">
                  <a:pos x="622" y="0"/>
                </a:cxn>
              </a:cxnLst>
              <a:rect l="0" t="0" r="r" b="b"/>
              <a:pathLst>
                <a:path w="622" h="236">
                  <a:moveTo>
                    <a:pt x="0" y="236"/>
                  </a:moveTo>
                  <a:lnTo>
                    <a:pt x="140" y="118"/>
                  </a:lnTo>
                  <a:lnTo>
                    <a:pt x="183" y="97"/>
                  </a:lnTo>
                  <a:lnTo>
                    <a:pt x="290" y="65"/>
                  </a:lnTo>
                  <a:lnTo>
                    <a:pt x="397" y="33"/>
                  </a:lnTo>
                  <a:lnTo>
                    <a:pt x="537" y="11"/>
                  </a:lnTo>
                  <a:lnTo>
                    <a:pt x="622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3" name="Freeform 21"/>
            <p:cNvSpPr>
              <a:spLocks/>
            </p:cNvSpPr>
            <p:nvPr/>
          </p:nvSpPr>
          <p:spPr bwMode="auto">
            <a:xfrm>
              <a:off x="1332" y="1870"/>
              <a:ext cx="623" cy="193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86" y="140"/>
                </a:cxn>
                <a:cxn ang="0">
                  <a:pos x="215" y="86"/>
                </a:cxn>
                <a:cxn ang="0">
                  <a:pos x="344" y="43"/>
                </a:cxn>
                <a:cxn ang="0">
                  <a:pos x="505" y="22"/>
                </a:cxn>
                <a:cxn ang="0">
                  <a:pos x="623" y="0"/>
                </a:cxn>
              </a:cxnLst>
              <a:rect l="0" t="0" r="r" b="b"/>
              <a:pathLst>
                <a:path w="623" h="193">
                  <a:moveTo>
                    <a:pt x="0" y="193"/>
                  </a:moveTo>
                  <a:lnTo>
                    <a:pt x="86" y="140"/>
                  </a:lnTo>
                  <a:lnTo>
                    <a:pt x="215" y="86"/>
                  </a:lnTo>
                  <a:lnTo>
                    <a:pt x="344" y="43"/>
                  </a:lnTo>
                  <a:lnTo>
                    <a:pt x="505" y="22"/>
                  </a:lnTo>
                  <a:lnTo>
                    <a:pt x="623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4" name="Freeform 22"/>
            <p:cNvSpPr>
              <a:spLocks/>
            </p:cNvSpPr>
            <p:nvPr/>
          </p:nvSpPr>
          <p:spPr bwMode="auto">
            <a:xfrm>
              <a:off x="1429" y="1892"/>
              <a:ext cx="633" cy="204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82" y="118"/>
                </a:cxn>
                <a:cxn ang="0">
                  <a:pos x="268" y="86"/>
                </a:cxn>
                <a:cxn ang="0">
                  <a:pos x="450" y="43"/>
                </a:cxn>
                <a:cxn ang="0">
                  <a:pos x="633" y="0"/>
                </a:cxn>
              </a:cxnLst>
              <a:rect l="0" t="0" r="r" b="b"/>
              <a:pathLst>
                <a:path w="633" h="204">
                  <a:moveTo>
                    <a:pt x="0" y="204"/>
                  </a:moveTo>
                  <a:lnTo>
                    <a:pt x="182" y="118"/>
                  </a:lnTo>
                  <a:lnTo>
                    <a:pt x="268" y="86"/>
                  </a:lnTo>
                  <a:lnTo>
                    <a:pt x="450" y="43"/>
                  </a:lnTo>
                  <a:lnTo>
                    <a:pt x="633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5" name="Freeform 23"/>
            <p:cNvSpPr>
              <a:spLocks/>
            </p:cNvSpPr>
            <p:nvPr/>
          </p:nvSpPr>
          <p:spPr bwMode="auto">
            <a:xfrm>
              <a:off x="1568" y="1913"/>
              <a:ext cx="526" cy="247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140" y="140"/>
                </a:cxn>
                <a:cxn ang="0">
                  <a:pos x="236" y="97"/>
                </a:cxn>
                <a:cxn ang="0">
                  <a:pos x="322" y="65"/>
                </a:cxn>
                <a:cxn ang="0">
                  <a:pos x="526" y="0"/>
                </a:cxn>
              </a:cxnLst>
              <a:rect l="0" t="0" r="r" b="b"/>
              <a:pathLst>
                <a:path w="526" h="247">
                  <a:moveTo>
                    <a:pt x="0" y="247"/>
                  </a:moveTo>
                  <a:lnTo>
                    <a:pt x="140" y="140"/>
                  </a:lnTo>
                  <a:lnTo>
                    <a:pt x="236" y="97"/>
                  </a:lnTo>
                  <a:lnTo>
                    <a:pt x="322" y="65"/>
                  </a:lnTo>
                  <a:lnTo>
                    <a:pt x="526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6" name="Freeform 24"/>
            <p:cNvSpPr>
              <a:spLocks/>
            </p:cNvSpPr>
            <p:nvPr/>
          </p:nvSpPr>
          <p:spPr bwMode="auto">
            <a:xfrm>
              <a:off x="1772" y="1967"/>
              <a:ext cx="354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43" y="161"/>
                </a:cxn>
                <a:cxn ang="0">
                  <a:pos x="97" y="107"/>
                </a:cxn>
                <a:cxn ang="0">
                  <a:pos x="150" y="75"/>
                </a:cxn>
                <a:cxn ang="0">
                  <a:pos x="354" y="0"/>
                </a:cxn>
              </a:cxnLst>
              <a:rect l="0" t="0" r="r" b="b"/>
              <a:pathLst>
                <a:path w="354" h="236">
                  <a:moveTo>
                    <a:pt x="0" y="236"/>
                  </a:moveTo>
                  <a:lnTo>
                    <a:pt x="43" y="161"/>
                  </a:lnTo>
                  <a:lnTo>
                    <a:pt x="97" y="107"/>
                  </a:lnTo>
                  <a:lnTo>
                    <a:pt x="150" y="75"/>
                  </a:lnTo>
                  <a:lnTo>
                    <a:pt x="354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7" name="Freeform 25"/>
            <p:cNvSpPr>
              <a:spLocks/>
            </p:cNvSpPr>
            <p:nvPr/>
          </p:nvSpPr>
          <p:spPr bwMode="auto">
            <a:xfrm>
              <a:off x="1879" y="2128"/>
              <a:ext cx="365" cy="13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94" y="86"/>
                </a:cxn>
                <a:cxn ang="0">
                  <a:pos x="365" y="0"/>
                </a:cxn>
              </a:cxnLst>
              <a:rect l="0" t="0" r="r" b="b"/>
              <a:pathLst>
                <a:path w="365" h="139">
                  <a:moveTo>
                    <a:pt x="0" y="139"/>
                  </a:moveTo>
                  <a:lnTo>
                    <a:pt x="194" y="86"/>
                  </a:lnTo>
                  <a:lnTo>
                    <a:pt x="365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8" name="Freeform 26"/>
            <p:cNvSpPr>
              <a:spLocks/>
            </p:cNvSpPr>
            <p:nvPr/>
          </p:nvSpPr>
          <p:spPr bwMode="auto">
            <a:xfrm>
              <a:off x="1922" y="2171"/>
              <a:ext cx="397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7" y="107"/>
                </a:cxn>
                <a:cxn ang="0">
                  <a:pos x="215" y="86"/>
                </a:cxn>
                <a:cxn ang="0">
                  <a:pos x="301" y="43"/>
                </a:cxn>
                <a:cxn ang="0">
                  <a:pos x="397" y="0"/>
                </a:cxn>
              </a:cxnLst>
              <a:rect l="0" t="0" r="r" b="b"/>
              <a:pathLst>
                <a:path w="397" h="129">
                  <a:moveTo>
                    <a:pt x="0" y="129"/>
                  </a:moveTo>
                  <a:lnTo>
                    <a:pt x="97" y="107"/>
                  </a:lnTo>
                  <a:lnTo>
                    <a:pt x="215" y="86"/>
                  </a:lnTo>
                  <a:lnTo>
                    <a:pt x="301" y="43"/>
                  </a:lnTo>
                  <a:lnTo>
                    <a:pt x="397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9" name="Freeform 27"/>
            <p:cNvSpPr>
              <a:spLocks/>
            </p:cNvSpPr>
            <p:nvPr/>
          </p:nvSpPr>
          <p:spPr bwMode="auto">
            <a:xfrm>
              <a:off x="2137" y="2278"/>
              <a:ext cx="129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3" y="43"/>
                </a:cxn>
                <a:cxn ang="0">
                  <a:pos x="129" y="0"/>
                </a:cxn>
              </a:cxnLst>
              <a:rect l="0" t="0" r="r" b="b"/>
              <a:pathLst>
                <a:path w="129" h="54">
                  <a:moveTo>
                    <a:pt x="0" y="54"/>
                  </a:moveTo>
                  <a:lnTo>
                    <a:pt x="43" y="43"/>
                  </a:lnTo>
                  <a:lnTo>
                    <a:pt x="129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0" name="Freeform 28"/>
            <p:cNvSpPr>
              <a:spLocks/>
            </p:cNvSpPr>
            <p:nvPr/>
          </p:nvSpPr>
          <p:spPr bwMode="auto">
            <a:xfrm>
              <a:off x="1633" y="1570"/>
              <a:ext cx="643" cy="129"/>
            </a:xfrm>
            <a:custGeom>
              <a:avLst/>
              <a:gdLst/>
              <a:ahLst/>
              <a:cxnLst>
                <a:cxn ang="0">
                  <a:pos x="643" y="129"/>
                </a:cxn>
                <a:cxn ang="0">
                  <a:pos x="450" y="118"/>
                </a:cxn>
                <a:cxn ang="0">
                  <a:pos x="279" y="97"/>
                </a:cxn>
                <a:cxn ang="0">
                  <a:pos x="75" y="43"/>
                </a:cxn>
                <a:cxn ang="0">
                  <a:pos x="0" y="0"/>
                </a:cxn>
              </a:cxnLst>
              <a:rect l="0" t="0" r="r" b="b"/>
              <a:pathLst>
                <a:path w="643" h="129">
                  <a:moveTo>
                    <a:pt x="643" y="129"/>
                  </a:moveTo>
                  <a:lnTo>
                    <a:pt x="450" y="118"/>
                  </a:lnTo>
                  <a:lnTo>
                    <a:pt x="279" y="97"/>
                  </a:lnTo>
                  <a:lnTo>
                    <a:pt x="75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1" name="Freeform 29"/>
            <p:cNvSpPr>
              <a:spLocks/>
            </p:cNvSpPr>
            <p:nvPr/>
          </p:nvSpPr>
          <p:spPr bwMode="auto">
            <a:xfrm>
              <a:off x="1579" y="1602"/>
              <a:ext cx="408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65"/>
                </a:cxn>
                <a:cxn ang="0">
                  <a:pos x="311" y="97"/>
                </a:cxn>
                <a:cxn ang="0">
                  <a:pos x="408" y="107"/>
                </a:cxn>
              </a:cxnLst>
              <a:rect l="0" t="0" r="r" b="b"/>
              <a:pathLst>
                <a:path w="408" h="107">
                  <a:moveTo>
                    <a:pt x="0" y="0"/>
                  </a:moveTo>
                  <a:lnTo>
                    <a:pt x="182" y="65"/>
                  </a:lnTo>
                  <a:lnTo>
                    <a:pt x="311" y="97"/>
                  </a:lnTo>
                  <a:lnTo>
                    <a:pt x="408" y="10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2" name="Freeform 30"/>
            <p:cNvSpPr>
              <a:spLocks/>
            </p:cNvSpPr>
            <p:nvPr/>
          </p:nvSpPr>
          <p:spPr bwMode="auto">
            <a:xfrm>
              <a:off x="828" y="1570"/>
              <a:ext cx="676" cy="54"/>
            </a:xfrm>
            <a:custGeom>
              <a:avLst/>
              <a:gdLst/>
              <a:ahLst/>
              <a:cxnLst>
                <a:cxn ang="0">
                  <a:pos x="676" y="0"/>
                </a:cxn>
                <a:cxn ang="0">
                  <a:pos x="515" y="0"/>
                </a:cxn>
                <a:cxn ang="0">
                  <a:pos x="472" y="0"/>
                </a:cxn>
                <a:cxn ang="0">
                  <a:pos x="161" y="32"/>
                </a:cxn>
                <a:cxn ang="0">
                  <a:pos x="0" y="54"/>
                </a:cxn>
              </a:cxnLst>
              <a:rect l="0" t="0" r="r" b="b"/>
              <a:pathLst>
                <a:path w="676" h="54">
                  <a:moveTo>
                    <a:pt x="676" y="0"/>
                  </a:moveTo>
                  <a:lnTo>
                    <a:pt x="515" y="0"/>
                  </a:lnTo>
                  <a:lnTo>
                    <a:pt x="472" y="0"/>
                  </a:lnTo>
                  <a:lnTo>
                    <a:pt x="161" y="32"/>
                  </a:lnTo>
                  <a:lnTo>
                    <a:pt x="0" y="54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3" name="Freeform 31"/>
            <p:cNvSpPr>
              <a:spLocks/>
            </p:cNvSpPr>
            <p:nvPr/>
          </p:nvSpPr>
          <p:spPr bwMode="auto">
            <a:xfrm>
              <a:off x="871" y="1645"/>
              <a:ext cx="976" cy="107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29" y="54"/>
                </a:cxn>
                <a:cxn ang="0">
                  <a:pos x="279" y="22"/>
                </a:cxn>
                <a:cxn ang="0">
                  <a:pos x="440" y="11"/>
                </a:cxn>
                <a:cxn ang="0">
                  <a:pos x="611" y="0"/>
                </a:cxn>
                <a:cxn ang="0">
                  <a:pos x="762" y="32"/>
                </a:cxn>
                <a:cxn ang="0">
                  <a:pos x="976" y="97"/>
                </a:cxn>
              </a:cxnLst>
              <a:rect l="0" t="0" r="r" b="b"/>
              <a:pathLst>
                <a:path w="976" h="107">
                  <a:moveTo>
                    <a:pt x="0" y="107"/>
                  </a:moveTo>
                  <a:lnTo>
                    <a:pt x="129" y="54"/>
                  </a:lnTo>
                  <a:lnTo>
                    <a:pt x="279" y="22"/>
                  </a:lnTo>
                  <a:lnTo>
                    <a:pt x="440" y="11"/>
                  </a:lnTo>
                  <a:lnTo>
                    <a:pt x="611" y="0"/>
                  </a:lnTo>
                  <a:lnTo>
                    <a:pt x="762" y="32"/>
                  </a:lnTo>
                  <a:lnTo>
                    <a:pt x="976" y="9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4" name="Freeform 32"/>
            <p:cNvSpPr>
              <a:spLocks/>
            </p:cNvSpPr>
            <p:nvPr/>
          </p:nvSpPr>
          <p:spPr bwMode="auto">
            <a:xfrm>
              <a:off x="1010" y="1677"/>
              <a:ext cx="698" cy="65"/>
            </a:xfrm>
            <a:custGeom>
              <a:avLst/>
              <a:gdLst/>
              <a:ahLst/>
              <a:cxnLst>
                <a:cxn ang="0">
                  <a:pos x="698" y="65"/>
                </a:cxn>
                <a:cxn ang="0">
                  <a:pos x="569" y="22"/>
                </a:cxn>
                <a:cxn ang="0">
                  <a:pos x="397" y="0"/>
                </a:cxn>
                <a:cxn ang="0">
                  <a:pos x="301" y="11"/>
                </a:cxn>
                <a:cxn ang="0">
                  <a:pos x="0" y="65"/>
                </a:cxn>
              </a:cxnLst>
              <a:rect l="0" t="0" r="r" b="b"/>
              <a:pathLst>
                <a:path w="698" h="65">
                  <a:moveTo>
                    <a:pt x="698" y="65"/>
                  </a:moveTo>
                  <a:lnTo>
                    <a:pt x="569" y="22"/>
                  </a:lnTo>
                  <a:lnTo>
                    <a:pt x="397" y="0"/>
                  </a:lnTo>
                  <a:lnTo>
                    <a:pt x="301" y="11"/>
                  </a:lnTo>
                  <a:lnTo>
                    <a:pt x="0" y="65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5" name="Freeform 33"/>
            <p:cNvSpPr>
              <a:spLocks/>
            </p:cNvSpPr>
            <p:nvPr/>
          </p:nvSpPr>
          <p:spPr bwMode="auto">
            <a:xfrm>
              <a:off x="1000" y="1752"/>
              <a:ext cx="654" cy="129"/>
            </a:xfrm>
            <a:custGeom>
              <a:avLst/>
              <a:gdLst/>
              <a:ahLst/>
              <a:cxnLst>
                <a:cxn ang="0">
                  <a:pos x="654" y="11"/>
                </a:cxn>
                <a:cxn ang="0">
                  <a:pos x="504" y="0"/>
                </a:cxn>
                <a:cxn ang="0">
                  <a:pos x="268" y="22"/>
                </a:cxn>
                <a:cxn ang="0">
                  <a:pos x="85" y="65"/>
                </a:cxn>
                <a:cxn ang="0">
                  <a:pos x="32" y="97"/>
                </a:cxn>
                <a:cxn ang="0">
                  <a:pos x="0" y="129"/>
                </a:cxn>
              </a:cxnLst>
              <a:rect l="0" t="0" r="r" b="b"/>
              <a:pathLst>
                <a:path w="654" h="129">
                  <a:moveTo>
                    <a:pt x="654" y="11"/>
                  </a:moveTo>
                  <a:lnTo>
                    <a:pt x="504" y="0"/>
                  </a:lnTo>
                  <a:lnTo>
                    <a:pt x="268" y="22"/>
                  </a:lnTo>
                  <a:lnTo>
                    <a:pt x="85" y="65"/>
                  </a:lnTo>
                  <a:lnTo>
                    <a:pt x="32" y="97"/>
                  </a:lnTo>
                  <a:lnTo>
                    <a:pt x="0" y="129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6" name="Freeform 34"/>
            <p:cNvSpPr>
              <a:spLocks/>
            </p:cNvSpPr>
            <p:nvPr/>
          </p:nvSpPr>
          <p:spPr bwMode="auto">
            <a:xfrm>
              <a:off x="1150" y="1806"/>
              <a:ext cx="483" cy="161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214" y="32"/>
                </a:cxn>
                <a:cxn ang="0">
                  <a:pos x="75" y="97"/>
                </a:cxn>
                <a:cxn ang="0">
                  <a:pos x="0" y="161"/>
                </a:cxn>
              </a:cxnLst>
              <a:rect l="0" t="0" r="r" b="b"/>
              <a:pathLst>
                <a:path w="483" h="161">
                  <a:moveTo>
                    <a:pt x="483" y="0"/>
                  </a:moveTo>
                  <a:lnTo>
                    <a:pt x="214" y="32"/>
                  </a:lnTo>
                  <a:lnTo>
                    <a:pt x="75" y="97"/>
                  </a:lnTo>
                  <a:lnTo>
                    <a:pt x="0" y="161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7" name="Freeform 35"/>
            <p:cNvSpPr>
              <a:spLocks/>
            </p:cNvSpPr>
            <p:nvPr/>
          </p:nvSpPr>
          <p:spPr bwMode="auto">
            <a:xfrm>
              <a:off x="3189" y="1516"/>
              <a:ext cx="1770" cy="880"/>
            </a:xfrm>
            <a:custGeom>
              <a:avLst/>
              <a:gdLst/>
              <a:ahLst/>
              <a:cxnLst>
                <a:cxn ang="0">
                  <a:pos x="375" y="880"/>
                </a:cxn>
                <a:cxn ang="0">
                  <a:pos x="279" y="826"/>
                </a:cxn>
                <a:cxn ang="0">
                  <a:pos x="182" y="687"/>
                </a:cxn>
                <a:cxn ang="0">
                  <a:pos x="85" y="526"/>
                </a:cxn>
                <a:cxn ang="0">
                  <a:pos x="0" y="354"/>
                </a:cxn>
                <a:cxn ang="0">
                  <a:pos x="0" y="290"/>
                </a:cxn>
                <a:cxn ang="0">
                  <a:pos x="0" y="247"/>
                </a:cxn>
                <a:cxn ang="0">
                  <a:pos x="32" y="226"/>
                </a:cxn>
                <a:cxn ang="0">
                  <a:pos x="171" y="151"/>
                </a:cxn>
                <a:cxn ang="0">
                  <a:pos x="364" y="151"/>
                </a:cxn>
                <a:cxn ang="0">
                  <a:pos x="558" y="140"/>
                </a:cxn>
                <a:cxn ang="0">
                  <a:pos x="686" y="108"/>
                </a:cxn>
                <a:cxn ang="0">
                  <a:pos x="922" y="33"/>
                </a:cxn>
                <a:cxn ang="0">
                  <a:pos x="1062" y="11"/>
                </a:cxn>
                <a:cxn ang="0">
                  <a:pos x="1180" y="0"/>
                </a:cxn>
                <a:cxn ang="0">
                  <a:pos x="1534" y="22"/>
                </a:cxn>
                <a:cxn ang="0">
                  <a:pos x="1749" y="75"/>
                </a:cxn>
                <a:cxn ang="0">
                  <a:pos x="1770" y="108"/>
                </a:cxn>
                <a:cxn ang="0">
                  <a:pos x="1770" y="151"/>
                </a:cxn>
                <a:cxn ang="0">
                  <a:pos x="1738" y="193"/>
                </a:cxn>
                <a:cxn ang="0">
                  <a:pos x="1684" y="236"/>
                </a:cxn>
                <a:cxn ang="0">
                  <a:pos x="1716" y="258"/>
                </a:cxn>
                <a:cxn ang="0">
                  <a:pos x="1706" y="290"/>
                </a:cxn>
                <a:cxn ang="0">
                  <a:pos x="1641" y="365"/>
                </a:cxn>
                <a:cxn ang="0">
                  <a:pos x="1555" y="429"/>
                </a:cxn>
                <a:cxn ang="0">
                  <a:pos x="1405" y="494"/>
                </a:cxn>
                <a:cxn ang="0">
                  <a:pos x="1405" y="515"/>
                </a:cxn>
                <a:cxn ang="0">
                  <a:pos x="1309" y="547"/>
                </a:cxn>
                <a:cxn ang="0">
                  <a:pos x="1298" y="590"/>
                </a:cxn>
                <a:cxn ang="0">
                  <a:pos x="1266" y="633"/>
                </a:cxn>
                <a:cxn ang="0">
                  <a:pos x="1191" y="665"/>
                </a:cxn>
                <a:cxn ang="0">
                  <a:pos x="1051" y="708"/>
                </a:cxn>
                <a:cxn ang="0">
                  <a:pos x="901" y="751"/>
                </a:cxn>
                <a:cxn ang="0">
                  <a:pos x="761" y="773"/>
                </a:cxn>
                <a:cxn ang="0">
                  <a:pos x="676" y="762"/>
                </a:cxn>
                <a:cxn ang="0">
                  <a:pos x="718" y="816"/>
                </a:cxn>
                <a:cxn ang="0">
                  <a:pos x="708" y="837"/>
                </a:cxn>
                <a:cxn ang="0">
                  <a:pos x="665" y="859"/>
                </a:cxn>
                <a:cxn ang="0">
                  <a:pos x="504" y="880"/>
                </a:cxn>
                <a:cxn ang="0">
                  <a:pos x="386" y="880"/>
                </a:cxn>
                <a:cxn ang="0">
                  <a:pos x="375" y="880"/>
                </a:cxn>
              </a:cxnLst>
              <a:rect l="0" t="0" r="r" b="b"/>
              <a:pathLst>
                <a:path w="1770" h="880">
                  <a:moveTo>
                    <a:pt x="375" y="880"/>
                  </a:moveTo>
                  <a:lnTo>
                    <a:pt x="279" y="826"/>
                  </a:lnTo>
                  <a:lnTo>
                    <a:pt x="182" y="687"/>
                  </a:lnTo>
                  <a:lnTo>
                    <a:pt x="85" y="526"/>
                  </a:lnTo>
                  <a:lnTo>
                    <a:pt x="0" y="354"/>
                  </a:lnTo>
                  <a:lnTo>
                    <a:pt x="0" y="290"/>
                  </a:lnTo>
                  <a:lnTo>
                    <a:pt x="0" y="247"/>
                  </a:lnTo>
                  <a:lnTo>
                    <a:pt x="32" y="226"/>
                  </a:lnTo>
                  <a:lnTo>
                    <a:pt x="171" y="151"/>
                  </a:lnTo>
                  <a:lnTo>
                    <a:pt x="364" y="151"/>
                  </a:lnTo>
                  <a:lnTo>
                    <a:pt x="558" y="140"/>
                  </a:lnTo>
                  <a:lnTo>
                    <a:pt x="686" y="108"/>
                  </a:lnTo>
                  <a:lnTo>
                    <a:pt x="922" y="33"/>
                  </a:lnTo>
                  <a:lnTo>
                    <a:pt x="1062" y="11"/>
                  </a:lnTo>
                  <a:lnTo>
                    <a:pt x="1180" y="0"/>
                  </a:lnTo>
                  <a:lnTo>
                    <a:pt x="1534" y="22"/>
                  </a:lnTo>
                  <a:lnTo>
                    <a:pt x="1749" y="75"/>
                  </a:lnTo>
                  <a:lnTo>
                    <a:pt x="1770" y="108"/>
                  </a:lnTo>
                  <a:lnTo>
                    <a:pt x="1770" y="151"/>
                  </a:lnTo>
                  <a:lnTo>
                    <a:pt x="1738" y="193"/>
                  </a:lnTo>
                  <a:lnTo>
                    <a:pt x="1684" y="236"/>
                  </a:lnTo>
                  <a:lnTo>
                    <a:pt x="1716" y="258"/>
                  </a:lnTo>
                  <a:lnTo>
                    <a:pt x="1706" y="290"/>
                  </a:lnTo>
                  <a:lnTo>
                    <a:pt x="1641" y="365"/>
                  </a:lnTo>
                  <a:lnTo>
                    <a:pt x="1555" y="429"/>
                  </a:lnTo>
                  <a:lnTo>
                    <a:pt x="1405" y="494"/>
                  </a:lnTo>
                  <a:lnTo>
                    <a:pt x="1405" y="515"/>
                  </a:lnTo>
                  <a:lnTo>
                    <a:pt x="1309" y="547"/>
                  </a:lnTo>
                  <a:lnTo>
                    <a:pt x="1298" y="590"/>
                  </a:lnTo>
                  <a:lnTo>
                    <a:pt x="1266" y="633"/>
                  </a:lnTo>
                  <a:lnTo>
                    <a:pt x="1191" y="665"/>
                  </a:lnTo>
                  <a:lnTo>
                    <a:pt x="1051" y="708"/>
                  </a:lnTo>
                  <a:lnTo>
                    <a:pt x="901" y="751"/>
                  </a:lnTo>
                  <a:lnTo>
                    <a:pt x="761" y="773"/>
                  </a:lnTo>
                  <a:lnTo>
                    <a:pt x="676" y="762"/>
                  </a:lnTo>
                  <a:lnTo>
                    <a:pt x="718" y="816"/>
                  </a:lnTo>
                  <a:lnTo>
                    <a:pt x="708" y="837"/>
                  </a:lnTo>
                  <a:lnTo>
                    <a:pt x="665" y="859"/>
                  </a:lnTo>
                  <a:lnTo>
                    <a:pt x="504" y="880"/>
                  </a:lnTo>
                  <a:lnTo>
                    <a:pt x="386" y="880"/>
                  </a:lnTo>
                  <a:lnTo>
                    <a:pt x="375" y="880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8" name="Freeform 36"/>
            <p:cNvSpPr>
              <a:spLocks/>
            </p:cNvSpPr>
            <p:nvPr/>
          </p:nvSpPr>
          <p:spPr bwMode="auto">
            <a:xfrm>
              <a:off x="3865" y="1827"/>
              <a:ext cx="622" cy="236"/>
            </a:xfrm>
            <a:custGeom>
              <a:avLst/>
              <a:gdLst/>
              <a:ahLst/>
              <a:cxnLst>
                <a:cxn ang="0">
                  <a:pos x="622" y="236"/>
                </a:cxn>
                <a:cxn ang="0">
                  <a:pos x="482" y="118"/>
                </a:cxn>
                <a:cxn ang="0">
                  <a:pos x="439" y="97"/>
                </a:cxn>
                <a:cxn ang="0">
                  <a:pos x="332" y="65"/>
                </a:cxn>
                <a:cxn ang="0">
                  <a:pos x="225" y="33"/>
                </a:cxn>
                <a:cxn ang="0">
                  <a:pos x="85" y="11"/>
                </a:cxn>
                <a:cxn ang="0">
                  <a:pos x="0" y="0"/>
                </a:cxn>
              </a:cxnLst>
              <a:rect l="0" t="0" r="r" b="b"/>
              <a:pathLst>
                <a:path w="622" h="236">
                  <a:moveTo>
                    <a:pt x="622" y="236"/>
                  </a:moveTo>
                  <a:lnTo>
                    <a:pt x="482" y="118"/>
                  </a:lnTo>
                  <a:lnTo>
                    <a:pt x="439" y="97"/>
                  </a:lnTo>
                  <a:lnTo>
                    <a:pt x="332" y="65"/>
                  </a:lnTo>
                  <a:lnTo>
                    <a:pt x="225" y="33"/>
                  </a:lnTo>
                  <a:lnTo>
                    <a:pt x="85" y="11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9" name="Freeform 37"/>
            <p:cNvSpPr>
              <a:spLocks/>
            </p:cNvSpPr>
            <p:nvPr/>
          </p:nvSpPr>
          <p:spPr bwMode="auto">
            <a:xfrm>
              <a:off x="3789" y="1870"/>
              <a:ext cx="623" cy="193"/>
            </a:xfrm>
            <a:custGeom>
              <a:avLst/>
              <a:gdLst/>
              <a:ahLst/>
              <a:cxnLst>
                <a:cxn ang="0">
                  <a:pos x="623" y="193"/>
                </a:cxn>
                <a:cxn ang="0">
                  <a:pos x="537" y="140"/>
                </a:cxn>
                <a:cxn ang="0">
                  <a:pos x="408" y="86"/>
                </a:cxn>
                <a:cxn ang="0">
                  <a:pos x="279" y="43"/>
                </a:cxn>
                <a:cxn ang="0">
                  <a:pos x="118" y="22"/>
                </a:cxn>
                <a:cxn ang="0">
                  <a:pos x="0" y="0"/>
                </a:cxn>
              </a:cxnLst>
              <a:rect l="0" t="0" r="r" b="b"/>
              <a:pathLst>
                <a:path w="623" h="193">
                  <a:moveTo>
                    <a:pt x="623" y="193"/>
                  </a:moveTo>
                  <a:lnTo>
                    <a:pt x="537" y="140"/>
                  </a:lnTo>
                  <a:lnTo>
                    <a:pt x="408" y="86"/>
                  </a:lnTo>
                  <a:lnTo>
                    <a:pt x="279" y="43"/>
                  </a:lnTo>
                  <a:lnTo>
                    <a:pt x="118" y="22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0" name="Freeform 38"/>
            <p:cNvSpPr>
              <a:spLocks/>
            </p:cNvSpPr>
            <p:nvPr/>
          </p:nvSpPr>
          <p:spPr bwMode="auto">
            <a:xfrm>
              <a:off x="3682" y="1892"/>
              <a:ext cx="633" cy="204"/>
            </a:xfrm>
            <a:custGeom>
              <a:avLst/>
              <a:gdLst/>
              <a:ahLst/>
              <a:cxnLst>
                <a:cxn ang="0">
                  <a:pos x="633" y="204"/>
                </a:cxn>
                <a:cxn ang="0">
                  <a:pos x="451" y="118"/>
                </a:cxn>
                <a:cxn ang="0">
                  <a:pos x="365" y="86"/>
                </a:cxn>
                <a:cxn ang="0">
                  <a:pos x="183" y="43"/>
                </a:cxn>
                <a:cxn ang="0">
                  <a:pos x="0" y="0"/>
                </a:cxn>
              </a:cxnLst>
              <a:rect l="0" t="0" r="r" b="b"/>
              <a:pathLst>
                <a:path w="633" h="204">
                  <a:moveTo>
                    <a:pt x="633" y="204"/>
                  </a:moveTo>
                  <a:lnTo>
                    <a:pt x="451" y="118"/>
                  </a:lnTo>
                  <a:lnTo>
                    <a:pt x="365" y="86"/>
                  </a:lnTo>
                  <a:lnTo>
                    <a:pt x="183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1" name="Freeform 39"/>
            <p:cNvSpPr>
              <a:spLocks/>
            </p:cNvSpPr>
            <p:nvPr/>
          </p:nvSpPr>
          <p:spPr bwMode="auto">
            <a:xfrm>
              <a:off x="3650" y="1913"/>
              <a:ext cx="526" cy="247"/>
            </a:xfrm>
            <a:custGeom>
              <a:avLst/>
              <a:gdLst/>
              <a:ahLst/>
              <a:cxnLst>
                <a:cxn ang="0">
                  <a:pos x="526" y="247"/>
                </a:cxn>
                <a:cxn ang="0">
                  <a:pos x="386" y="140"/>
                </a:cxn>
                <a:cxn ang="0">
                  <a:pos x="290" y="97"/>
                </a:cxn>
                <a:cxn ang="0">
                  <a:pos x="204" y="65"/>
                </a:cxn>
                <a:cxn ang="0">
                  <a:pos x="0" y="0"/>
                </a:cxn>
              </a:cxnLst>
              <a:rect l="0" t="0" r="r" b="b"/>
              <a:pathLst>
                <a:path w="526" h="247">
                  <a:moveTo>
                    <a:pt x="526" y="247"/>
                  </a:moveTo>
                  <a:lnTo>
                    <a:pt x="386" y="140"/>
                  </a:lnTo>
                  <a:lnTo>
                    <a:pt x="290" y="97"/>
                  </a:lnTo>
                  <a:lnTo>
                    <a:pt x="204" y="65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2" name="Freeform 40"/>
            <p:cNvSpPr>
              <a:spLocks/>
            </p:cNvSpPr>
            <p:nvPr/>
          </p:nvSpPr>
          <p:spPr bwMode="auto">
            <a:xfrm>
              <a:off x="3618" y="1967"/>
              <a:ext cx="354" cy="236"/>
            </a:xfrm>
            <a:custGeom>
              <a:avLst/>
              <a:gdLst/>
              <a:ahLst/>
              <a:cxnLst>
                <a:cxn ang="0">
                  <a:pos x="354" y="236"/>
                </a:cxn>
                <a:cxn ang="0">
                  <a:pos x="311" y="161"/>
                </a:cxn>
                <a:cxn ang="0">
                  <a:pos x="257" y="107"/>
                </a:cxn>
                <a:cxn ang="0">
                  <a:pos x="204" y="75"/>
                </a:cxn>
                <a:cxn ang="0">
                  <a:pos x="0" y="0"/>
                </a:cxn>
              </a:cxnLst>
              <a:rect l="0" t="0" r="r" b="b"/>
              <a:pathLst>
                <a:path w="354" h="236">
                  <a:moveTo>
                    <a:pt x="354" y="236"/>
                  </a:moveTo>
                  <a:lnTo>
                    <a:pt x="311" y="161"/>
                  </a:lnTo>
                  <a:lnTo>
                    <a:pt x="257" y="107"/>
                  </a:lnTo>
                  <a:lnTo>
                    <a:pt x="204" y="75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3" name="Freeform 41"/>
            <p:cNvSpPr>
              <a:spLocks/>
            </p:cNvSpPr>
            <p:nvPr/>
          </p:nvSpPr>
          <p:spPr bwMode="auto">
            <a:xfrm>
              <a:off x="3500" y="2128"/>
              <a:ext cx="365" cy="139"/>
            </a:xfrm>
            <a:custGeom>
              <a:avLst/>
              <a:gdLst/>
              <a:ahLst/>
              <a:cxnLst>
                <a:cxn ang="0">
                  <a:pos x="365" y="139"/>
                </a:cxn>
                <a:cxn ang="0">
                  <a:pos x="171" y="86"/>
                </a:cxn>
                <a:cxn ang="0">
                  <a:pos x="0" y="0"/>
                </a:cxn>
              </a:cxnLst>
              <a:rect l="0" t="0" r="r" b="b"/>
              <a:pathLst>
                <a:path w="365" h="139">
                  <a:moveTo>
                    <a:pt x="365" y="139"/>
                  </a:moveTo>
                  <a:lnTo>
                    <a:pt x="171" y="86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4" name="Freeform 42"/>
            <p:cNvSpPr>
              <a:spLocks/>
            </p:cNvSpPr>
            <p:nvPr/>
          </p:nvSpPr>
          <p:spPr bwMode="auto">
            <a:xfrm>
              <a:off x="3425" y="2171"/>
              <a:ext cx="397" cy="129"/>
            </a:xfrm>
            <a:custGeom>
              <a:avLst/>
              <a:gdLst/>
              <a:ahLst/>
              <a:cxnLst>
                <a:cxn ang="0">
                  <a:pos x="397" y="129"/>
                </a:cxn>
                <a:cxn ang="0">
                  <a:pos x="300" y="107"/>
                </a:cxn>
                <a:cxn ang="0">
                  <a:pos x="182" y="86"/>
                </a:cxn>
                <a:cxn ang="0">
                  <a:pos x="96" y="43"/>
                </a:cxn>
                <a:cxn ang="0">
                  <a:pos x="0" y="0"/>
                </a:cxn>
              </a:cxnLst>
              <a:rect l="0" t="0" r="r" b="b"/>
              <a:pathLst>
                <a:path w="397" h="129">
                  <a:moveTo>
                    <a:pt x="397" y="129"/>
                  </a:moveTo>
                  <a:lnTo>
                    <a:pt x="300" y="107"/>
                  </a:lnTo>
                  <a:lnTo>
                    <a:pt x="182" y="86"/>
                  </a:lnTo>
                  <a:lnTo>
                    <a:pt x="96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5" name="Freeform 43"/>
            <p:cNvSpPr>
              <a:spLocks/>
            </p:cNvSpPr>
            <p:nvPr/>
          </p:nvSpPr>
          <p:spPr bwMode="auto">
            <a:xfrm>
              <a:off x="3478" y="2278"/>
              <a:ext cx="129" cy="54"/>
            </a:xfrm>
            <a:custGeom>
              <a:avLst/>
              <a:gdLst/>
              <a:ahLst/>
              <a:cxnLst>
                <a:cxn ang="0">
                  <a:pos x="129" y="54"/>
                </a:cxn>
                <a:cxn ang="0">
                  <a:pos x="86" y="43"/>
                </a:cxn>
                <a:cxn ang="0">
                  <a:pos x="0" y="0"/>
                </a:cxn>
              </a:cxnLst>
              <a:rect l="0" t="0" r="r" b="b"/>
              <a:pathLst>
                <a:path w="129" h="54">
                  <a:moveTo>
                    <a:pt x="129" y="54"/>
                  </a:moveTo>
                  <a:lnTo>
                    <a:pt x="86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6" name="Freeform 44"/>
            <p:cNvSpPr>
              <a:spLocks/>
            </p:cNvSpPr>
            <p:nvPr/>
          </p:nvSpPr>
          <p:spPr bwMode="auto">
            <a:xfrm>
              <a:off x="3468" y="1570"/>
              <a:ext cx="643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93" y="118"/>
                </a:cxn>
                <a:cxn ang="0">
                  <a:pos x="364" y="97"/>
                </a:cxn>
                <a:cxn ang="0">
                  <a:pos x="568" y="43"/>
                </a:cxn>
                <a:cxn ang="0">
                  <a:pos x="643" y="0"/>
                </a:cxn>
              </a:cxnLst>
              <a:rect l="0" t="0" r="r" b="b"/>
              <a:pathLst>
                <a:path w="643" h="129">
                  <a:moveTo>
                    <a:pt x="0" y="129"/>
                  </a:moveTo>
                  <a:lnTo>
                    <a:pt x="193" y="118"/>
                  </a:lnTo>
                  <a:lnTo>
                    <a:pt x="364" y="97"/>
                  </a:lnTo>
                  <a:lnTo>
                    <a:pt x="568" y="43"/>
                  </a:lnTo>
                  <a:lnTo>
                    <a:pt x="643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7" name="Freeform 45"/>
            <p:cNvSpPr>
              <a:spLocks/>
            </p:cNvSpPr>
            <p:nvPr/>
          </p:nvSpPr>
          <p:spPr bwMode="auto">
            <a:xfrm>
              <a:off x="3757" y="1602"/>
              <a:ext cx="408" cy="107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226" y="65"/>
                </a:cxn>
                <a:cxn ang="0">
                  <a:pos x="97" y="97"/>
                </a:cxn>
                <a:cxn ang="0">
                  <a:pos x="0" y="107"/>
                </a:cxn>
              </a:cxnLst>
              <a:rect l="0" t="0" r="r" b="b"/>
              <a:pathLst>
                <a:path w="408" h="107">
                  <a:moveTo>
                    <a:pt x="408" y="0"/>
                  </a:moveTo>
                  <a:lnTo>
                    <a:pt x="226" y="65"/>
                  </a:lnTo>
                  <a:lnTo>
                    <a:pt x="97" y="97"/>
                  </a:lnTo>
                  <a:lnTo>
                    <a:pt x="0" y="10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8" name="Freeform 46"/>
            <p:cNvSpPr>
              <a:spLocks/>
            </p:cNvSpPr>
            <p:nvPr/>
          </p:nvSpPr>
          <p:spPr bwMode="auto">
            <a:xfrm>
              <a:off x="4240" y="1570"/>
              <a:ext cx="67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204" y="0"/>
                </a:cxn>
                <a:cxn ang="0">
                  <a:pos x="515" y="32"/>
                </a:cxn>
                <a:cxn ang="0">
                  <a:pos x="676" y="54"/>
                </a:cxn>
              </a:cxnLst>
              <a:rect l="0" t="0" r="r" b="b"/>
              <a:pathLst>
                <a:path w="676" h="54">
                  <a:moveTo>
                    <a:pt x="0" y="0"/>
                  </a:moveTo>
                  <a:lnTo>
                    <a:pt x="161" y="0"/>
                  </a:lnTo>
                  <a:lnTo>
                    <a:pt x="204" y="0"/>
                  </a:lnTo>
                  <a:lnTo>
                    <a:pt x="515" y="32"/>
                  </a:lnTo>
                  <a:lnTo>
                    <a:pt x="676" y="54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9" name="Freeform 47"/>
            <p:cNvSpPr>
              <a:spLocks/>
            </p:cNvSpPr>
            <p:nvPr/>
          </p:nvSpPr>
          <p:spPr bwMode="auto">
            <a:xfrm>
              <a:off x="3897" y="1645"/>
              <a:ext cx="976" cy="107"/>
            </a:xfrm>
            <a:custGeom>
              <a:avLst/>
              <a:gdLst/>
              <a:ahLst/>
              <a:cxnLst>
                <a:cxn ang="0">
                  <a:pos x="976" y="107"/>
                </a:cxn>
                <a:cxn ang="0">
                  <a:pos x="847" y="54"/>
                </a:cxn>
                <a:cxn ang="0">
                  <a:pos x="697" y="22"/>
                </a:cxn>
                <a:cxn ang="0">
                  <a:pos x="536" y="11"/>
                </a:cxn>
                <a:cxn ang="0">
                  <a:pos x="365" y="0"/>
                </a:cxn>
                <a:cxn ang="0">
                  <a:pos x="214" y="32"/>
                </a:cxn>
                <a:cxn ang="0">
                  <a:pos x="0" y="97"/>
                </a:cxn>
              </a:cxnLst>
              <a:rect l="0" t="0" r="r" b="b"/>
              <a:pathLst>
                <a:path w="976" h="107">
                  <a:moveTo>
                    <a:pt x="976" y="107"/>
                  </a:moveTo>
                  <a:lnTo>
                    <a:pt x="847" y="54"/>
                  </a:lnTo>
                  <a:lnTo>
                    <a:pt x="697" y="22"/>
                  </a:lnTo>
                  <a:lnTo>
                    <a:pt x="536" y="11"/>
                  </a:lnTo>
                  <a:lnTo>
                    <a:pt x="365" y="0"/>
                  </a:lnTo>
                  <a:lnTo>
                    <a:pt x="214" y="32"/>
                  </a:lnTo>
                  <a:lnTo>
                    <a:pt x="0" y="9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40" name="Freeform 48"/>
            <p:cNvSpPr>
              <a:spLocks/>
            </p:cNvSpPr>
            <p:nvPr/>
          </p:nvSpPr>
          <p:spPr bwMode="auto">
            <a:xfrm>
              <a:off x="4036" y="1677"/>
              <a:ext cx="698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129" y="22"/>
                </a:cxn>
                <a:cxn ang="0">
                  <a:pos x="301" y="0"/>
                </a:cxn>
                <a:cxn ang="0">
                  <a:pos x="397" y="11"/>
                </a:cxn>
                <a:cxn ang="0">
                  <a:pos x="698" y="65"/>
                </a:cxn>
              </a:cxnLst>
              <a:rect l="0" t="0" r="r" b="b"/>
              <a:pathLst>
                <a:path w="698" h="65">
                  <a:moveTo>
                    <a:pt x="0" y="65"/>
                  </a:moveTo>
                  <a:lnTo>
                    <a:pt x="129" y="22"/>
                  </a:lnTo>
                  <a:lnTo>
                    <a:pt x="301" y="0"/>
                  </a:lnTo>
                  <a:lnTo>
                    <a:pt x="397" y="11"/>
                  </a:lnTo>
                  <a:lnTo>
                    <a:pt x="698" y="65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41" name="Freeform 49"/>
            <p:cNvSpPr>
              <a:spLocks/>
            </p:cNvSpPr>
            <p:nvPr/>
          </p:nvSpPr>
          <p:spPr bwMode="auto">
            <a:xfrm>
              <a:off x="4090" y="1752"/>
              <a:ext cx="654" cy="12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0" y="0"/>
                </a:cxn>
                <a:cxn ang="0">
                  <a:pos x="386" y="22"/>
                </a:cxn>
                <a:cxn ang="0">
                  <a:pos x="569" y="65"/>
                </a:cxn>
                <a:cxn ang="0">
                  <a:pos x="622" y="97"/>
                </a:cxn>
                <a:cxn ang="0">
                  <a:pos x="654" y="129"/>
                </a:cxn>
              </a:cxnLst>
              <a:rect l="0" t="0" r="r" b="b"/>
              <a:pathLst>
                <a:path w="654" h="129">
                  <a:moveTo>
                    <a:pt x="0" y="11"/>
                  </a:moveTo>
                  <a:lnTo>
                    <a:pt x="150" y="0"/>
                  </a:lnTo>
                  <a:lnTo>
                    <a:pt x="386" y="22"/>
                  </a:lnTo>
                  <a:lnTo>
                    <a:pt x="569" y="65"/>
                  </a:lnTo>
                  <a:lnTo>
                    <a:pt x="622" y="97"/>
                  </a:lnTo>
                  <a:lnTo>
                    <a:pt x="654" y="129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42" name="Freeform 50"/>
            <p:cNvSpPr>
              <a:spLocks/>
            </p:cNvSpPr>
            <p:nvPr/>
          </p:nvSpPr>
          <p:spPr bwMode="auto">
            <a:xfrm>
              <a:off x="4111" y="1806"/>
              <a:ext cx="483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9" y="32"/>
                </a:cxn>
                <a:cxn ang="0">
                  <a:pos x="408" y="97"/>
                </a:cxn>
                <a:cxn ang="0">
                  <a:pos x="483" y="161"/>
                </a:cxn>
              </a:cxnLst>
              <a:rect l="0" t="0" r="r" b="b"/>
              <a:pathLst>
                <a:path w="483" h="161">
                  <a:moveTo>
                    <a:pt x="0" y="0"/>
                  </a:moveTo>
                  <a:lnTo>
                    <a:pt x="269" y="32"/>
                  </a:lnTo>
                  <a:lnTo>
                    <a:pt x="408" y="97"/>
                  </a:lnTo>
                  <a:lnTo>
                    <a:pt x="483" y="161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25843" name="Rectangle 5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62163" y="901700"/>
            <a:ext cx="6430962" cy="44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l-GR" sz="2400">
                <a:latin typeface="Arial" charset="0"/>
              </a:rPr>
              <a:t>Όποιος μιλάει έτσι αυτοπεριορίζεται</a:t>
            </a:r>
            <a:r>
              <a:rPr lang="en-GB" sz="2400">
                <a:latin typeface="Arial" charset="0"/>
              </a:rPr>
              <a:t>:</a:t>
            </a:r>
            <a:endParaRPr lang="de-DE" sz="24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de-DE" sz="2400">
              <a:latin typeface="Arial" charset="0"/>
            </a:endParaRPr>
          </a:p>
        </p:txBody>
      </p:sp>
      <p:sp>
        <p:nvSpPr>
          <p:cNvPr id="1825844" name="Rectangle 52"/>
          <p:cNvSpPr>
            <a:spLocks noChangeArrowheads="1"/>
          </p:cNvSpPr>
          <p:nvPr/>
        </p:nvSpPr>
        <p:spPr bwMode="auto">
          <a:xfrm>
            <a:off x="2614613" y="1244600"/>
            <a:ext cx="5275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>
                <a:solidFill>
                  <a:srgbClr val="990033"/>
                </a:solidFill>
              </a:rPr>
              <a:t>Θυμηθείτε μόνο τη μέλισσα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825845" name="Rectangle 53"/>
          <p:cNvSpPr>
            <a:spLocks noChangeArrowheads="1"/>
          </p:cNvSpPr>
          <p:nvPr/>
        </p:nvSpPr>
        <p:spPr bwMode="auto">
          <a:xfrm>
            <a:off x="2738438" y="1905000"/>
            <a:ext cx="52752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b="1"/>
              <a:t>Η μέλισσα έχει μόνο</a:t>
            </a:r>
            <a:r>
              <a:rPr lang="en-GB" b="1"/>
              <a:t> 0,7 </a:t>
            </a:r>
            <a:r>
              <a:rPr lang="el-GR" b="1"/>
              <a:t>χλς</a:t>
            </a:r>
            <a:r>
              <a:rPr lang="en-GB" b="1"/>
              <a:t> </a:t>
            </a:r>
            <a:r>
              <a:rPr lang="el-GR" b="1"/>
              <a:t>επιφάνεια πτερυγίων</a:t>
            </a:r>
            <a:endParaRPr lang="en-GB" b="1"/>
          </a:p>
          <a:p>
            <a:pPr algn="ctr">
              <a:spcBef>
                <a:spcPct val="20000"/>
              </a:spcBef>
            </a:pPr>
            <a:r>
              <a:rPr lang="el-GR" b="1"/>
              <a:t>σε</a:t>
            </a:r>
            <a:r>
              <a:rPr lang="en-GB" b="1"/>
              <a:t> 1,2 </a:t>
            </a:r>
            <a:r>
              <a:rPr lang="el-GR" b="1"/>
              <a:t>γραμ.βάρους</a:t>
            </a:r>
            <a:endParaRPr lang="en-GB" b="1"/>
          </a:p>
          <a:p>
            <a:pPr algn="ctr">
              <a:spcBef>
                <a:spcPct val="20000"/>
              </a:spcBef>
            </a:pPr>
            <a:r>
              <a:rPr lang="el-GR" b="1"/>
              <a:t>Η αναλογία αυτή δεν της επιτρέπει να πετά με κανένα γνωστό νόμο της αεροδυναμικής</a:t>
            </a:r>
            <a:endParaRPr lang="de-DE" b="1"/>
          </a:p>
          <a:p>
            <a:pPr algn="ctr">
              <a:spcBef>
                <a:spcPct val="20000"/>
              </a:spcBef>
            </a:pPr>
            <a:r>
              <a:rPr lang="el-GR" b="1"/>
              <a:t>Αλλά η μέλισσα δεν το γνωρίζει αυτό</a:t>
            </a:r>
            <a:endParaRPr lang="en-GB" b="1"/>
          </a:p>
          <a:p>
            <a:pPr algn="ctr">
              <a:spcBef>
                <a:spcPct val="20000"/>
              </a:spcBef>
            </a:pPr>
            <a:r>
              <a:rPr lang="el-GR" b="1"/>
              <a:t>Και απλά πετάει</a:t>
            </a:r>
            <a:endParaRPr lang="de-DE" b="1"/>
          </a:p>
        </p:txBody>
      </p:sp>
      <p:sp>
        <p:nvSpPr>
          <p:cNvPr id="1825846" name="Rectangle 54"/>
          <p:cNvSpPr>
            <a:spLocks noChangeArrowheads="1"/>
          </p:cNvSpPr>
          <p:nvPr/>
        </p:nvSpPr>
        <p:spPr bwMode="auto">
          <a:xfrm>
            <a:off x="1943100" y="6108700"/>
            <a:ext cx="7200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>
                <a:solidFill>
                  <a:srgbClr val="990033"/>
                </a:solidFill>
              </a:rPr>
              <a:t>Κάντε ό,τι και η μέλισσα</a:t>
            </a:r>
            <a:r>
              <a:rPr lang="en-GB">
                <a:solidFill>
                  <a:srgbClr val="990033"/>
                </a:solidFill>
              </a:rPr>
              <a:t>!!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825847" name="Text Box 55"/>
          <p:cNvSpPr txBox="1">
            <a:spLocks noChangeArrowheads="1"/>
          </p:cNvSpPr>
          <p:nvPr/>
        </p:nvSpPr>
        <p:spPr bwMode="auto">
          <a:xfrm>
            <a:off x="53975" y="5648325"/>
            <a:ext cx="171926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Επισκόπηση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Freeform 2" descr="Diagonal dunkel nach oben"/>
          <p:cNvSpPr>
            <a:spLocks/>
          </p:cNvSpPr>
          <p:nvPr/>
        </p:nvSpPr>
        <p:spPr bwMode="auto">
          <a:xfrm>
            <a:off x="3889375" y="2051050"/>
            <a:ext cx="3316288" cy="3187700"/>
          </a:xfrm>
          <a:custGeom>
            <a:avLst/>
            <a:gdLst/>
            <a:ahLst/>
            <a:cxnLst>
              <a:cxn ang="0">
                <a:pos x="1102" y="1998"/>
              </a:cxn>
              <a:cxn ang="0">
                <a:pos x="1041" y="1841"/>
              </a:cxn>
              <a:cxn ang="0">
                <a:pos x="954" y="1571"/>
              </a:cxn>
              <a:cxn ang="0">
                <a:pos x="875" y="1466"/>
              </a:cxn>
              <a:cxn ang="0">
                <a:pos x="726" y="1348"/>
              </a:cxn>
              <a:cxn ang="0">
                <a:pos x="562" y="1254"/>
              </a:cxn>
              <a:cxn ang="0">
                <a:pos x="410" y="1178"/>
              </a:cxn>
              <a:cxn ang="0">
                <a:pos x="352" y="1164"/>
              </a:cxn>
              <a:cxn ang="0">
                <a:pos x="62" y="1060"/>
              </a:cxn>
              <a:cxn ang="0">
                <a:pos x="22" y="984"/>
              </a:cxn>
              <a:cxn ang="0">
                <a:pos x="20" y="846"/>
              </a:cxn>
              <a:cxn ang="0">
                <a:pos x="26" y="448"/>
              </a:cxn>
              <a:cxn ang="0">
                <a:pos x="24" y="404"/>
              </a:cxn>
              <a:cxn ang="0">
                <a:pos x="28" y="326"/>
              </a:cxn>
              <a:cxn ang="0">
                <a:pos x="26" y="198"/>
              </a:cxn>
              <a:cxn ang="0">
                <a:pos x="28" y="79"/>
              </a:cxn>
              <a:cxn ang="0">
                <a:pos x="30" y="12"/>
              </a:cxn>
              <a:cxn ang="0">
                <a:pos x="72" y="6"/>
              </a:cxn>
              <a:cxn ang="0">
                <a:pos x="460" y="2"/>
              </a:cxn>
              <a:cxn ang="0">
                <a:pos x="1700" y="6"/>
              </a:cxn>
              <a:cxn ang="0">
                <a:pos x="2030" y="10"/>
              </a:cxn>
              <a:cxn ang="0">
                <a:pos x="2056" y="22"/>
              </a:cxn>
              <a:cxn ang="0">
                <a:pos x="2056" y="120"/>
              </a:cxn>
              <a:cxn ang="0">
                <a:pos x="2063" y="278"/>
              </a:cxn>
              <a:cxn ang="0">
                <a:pos x="2067" y="573"/>
              </a:cxn>
              <a:cxn ang="0">
                <a:pos x="2067" y="1241"/>
              </a:cxn>
              <a:cxn ang="0">
                <a:pos x="2062" y="1774"/>
              </a:cxn>
              <a:cxn ang="0">
                <a:pos x="2058" y="1970"/>
              </a:cxn>
              <a:cxn ang="0">
                <a:pos x="2058" y="2002"/>
              </a:cxn>
              <a:cxn ang="0">
                <a:pos x="1906" y="2000"/>
              </a:cxn>
              <a:cxn ang="0">
                <a:pos x="1143" y="1999"/>
              </a:cxn>
            </a:cxnLst>
            <a:rect l="0" t="0" r="r" b="b"/>
            <a:pathLst>
              <a:path w="2089" h="2008">
                <a:moveTo>
                  <a:pt x="1102" y="1998"/>
                </a:moveTo>
                <a:cubicBezTo>
                  <a:pt x="1091" y="1973"/>
                  <a:pt x="1066" y="1912"/>
                  <a:pt x="1041" y="1841"/>
                </a:cubicBezTo>
                <a:cubicBezTo>
                  <a:pt x="1016" y="1770"/>
                  <a:pt x="982" y="1633"/>
                  <a:pt x="954" y="1571"/>
                </a:cubicBezTo>
                <a:cubicBezTo>
                  <a:pt x="926" y="1509"/>
                  <a:pt x="913" y="1503"/>
                  <a:pt x="875" y="1466"/>
                </a:cubicBezTo>
                <a:cubicBezTo>
                  <a:pt x="837" y="1429"/>
                  <a:pt x="778" y="1383"/>
                  <a:pt x="726" y="1348"/>
                </a:cubicBezTo>
                <a:cubicBezTo>
                  <a:pt x="674" y="1313"/>
                  <a:pt x="615" y="1282"/>
                  <a:pt x="562" y="1254"/>
                </a:cubicBezTo>
                <a:cubicBezTo>
                  <a:pt x="509" y="1226"/>
                  <a:pt x="445" y="1193"/>
                  <a:pt x="410" y="1178"/>
                </a:cubicBezTo>
                <a:cubicBezTo>
                  <a:pt x="375" y="1163"/>
                  <a:pt x="410" y="1184"/>
                  <a:pt x="352" y="1164"/>
                </a:cubicBezTo>
                <a:cubicBezTo>
                  <a:pt x="294" y="1144"/>
                  <a:pt x="117" y="1090"/>
                  <a:pt x="62" y="1060"/>
                </a:cubicBezTo>
                <a:cubicBezTo>
                  <a:pt x="7" y="1030"/>
                  <a:pt x="29" y="1020"/>
                  <a:pt x="22" y="984"/>
                </a:cubicBezTo>
                <a:cubicBezTo>
                  <a:pt x="15" y="948"/>
                  <a:pt x="19" y="935"/>
                  <a:pt x="20" y="846"/>
                </a:cubicBezTo>
                <a:cubicBezTo>
                  <a:pt x="21" y="757"/>
                  <a:pt x="25" y="522"/>
                  <a:pt x="26" y="448"/>
                </a:cubicBezTo>
                <a:cubicBezTo>
                  <a:pt x="27" y="374"/>
                  <a:pt x="24" y="424"/>
                  <a:pt x="24" y="404"/>
                </a:cubicBezTo>
                <a:cubicBezTo>
                  <a:pt x="24" y="384"/>
                  <a:pt x="28" y="360"/>
                  <a:pt x="28" y="326"/>
                </a:cubicBezTo>
                <a:cubicBezTo>
                  <a:pt x="28" y="292"/>
                  <a:pt x="26" y="239"/>
                  <a:pt x="26" y="198"/>
                </a:cubicBezTo>
                <a:cubicBezTo>
                  <a:pt x="26" y="157"/>
                  <a:pt x="27" y="110"/>
                  <a:pt x="28" y="79"/>
                </a:cubicBezTo>
                <a:cubicBezTo>
                  <a:pt x="29" y="48"/>
                  <a:pt x="23" y="24"/>
                  <a:pt x="30" y="12"/>
                </a:cubicBezTo>
                <a:cubicBezTo>
                  <a:pt x="37" y="0"/>
                  <a:pt x="0" y="8"/>
                  <a:pt x="72" y="6"/>
                </a:cubicBezTo>
                <a:cubicBezTo>
                  <a:pt x="144" y="4"/>
                  <a:pt x="189" y="2"/>
                  <a:pt x="460" y="2"/>
                </a:cubicBezTo>
                <a:cubicBezTo>
                  <a:pt x="731" y="2"/>
                  <a:pt x="1438" y="5"/>
                  <a:pt x="1700" y="6"/>
                </a:cubicBezTo>
                <a:cubicBezTo>
                  <a:pt x="1962" y="7"/>
                  <a:pt x="1971" y="7"/>
                  <a:pt x="2030" y="10"/>
                </a:cubicBezTo>
                <a:cubicBezTo>
                  <a:pt x="2089" y="13"/>
                  <a:pt x="2052" y="4"/>
                  <a:pt x="2056" y="22"/>
                </a:cubicBezTo>
                <a:cubicBezTo>
                  <a:pt x="2060" y="40"/>
                  <a:pt x="2055" y="77"/>
                  <a:pt x="2056" y="120"/>
                </a:cubicBezTo>
                <a:cubicBezTo>
                  <a:pt x="2057" y="163"/>
                  <a:pt x="2061" y="203"/>
                  <a:pt x="2063" y="278"/>
                </a:cubicBezTo>
                <a:cubicBezTo>
                  <a:pt x="2065" y="353"/>
                  <a:pt x="2066" y="413"/>
                  <a:pt x="2067" y="573"/>
                </a:cubicBezTo>
                <a:cubicBezTo>
                  <a:pt x="2068" y="733"/>
                  <a:pt x="2068" y="1041"/>
                  <a:pt x="2067" y="1241"/>
                </a:cubicBezTo>
                <a:cubicBezTo>
                  <a:pt x="2066" y="1441"/>
                  <a:pt x="2063" y="1653"/>
                  <a:pt x="2062" y="1774"/>
                </a:cubicBezTo>
                <a:cubicBezTo>
                  <a:pt x="2061" y="1895"/>
                  <a:pt x="2059" y="1932"/>
                  <a:pt x="2058" y="1970"/>
                </a:cubicBezTo>
                <a:cubicBezTo>
                  <a:pt x="2057" y="2008"/>
                  <a:pt x="2083" y="1997"/>
                  <a:pt x="2058" y="2002"/>
                </a:cubicBezTo>
                <a:cubicBezTo>
                  <a:pt x="2033" y="2007"/>
                  <a:pt x="2058" y="2000"/>
                  <a:pt x="1906" y="2000"/>
                </a:cubicBezTo>
                <a:cubicBezTo>
                  <a:pt x="1754" y="2000"/>
                  <a:pt x="1302" y="1999"/>
                  <a:pt x="1143" y="1999"/>
                </a:cubicBezTo>
              </a:path>
            </a:pathLst>
          </a:custGeom>
          <a:pattFill prst="dk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19" name="Freeform 3" descr="Diagonal dunkel nach oben"/>
          <p:cNvSpPr>
            <a:spLocks/>
          </p:cNvSpPr>
          <p:nvPr/>
        </p:nvSpPr>
        <p:spPr bwMode="auto">
          <a:xfrm>
            <a:off x="3890963" y="3716338"/>
            <a:ext cx="1839912" cy="1514475"/>
          </a:xfrm>
          <a:custGeom>
            <a:avLst/>
            <a:gdLst/>
            <a:ahLst/>
            <a:cxnLst>
              <a:cxn ang="0">
                <a:pos x="25" y="937"/>
              </a:cxn>
              <a:cxn ang="0">
                <a:pos x="25" y="340"/>
              </a:cxn>
              <a:cxn ang="0">
                <a:pos x="25" y="53"/>
              </a:cxn>
              <a:cxn ang="0">
                <a:pos x="59" y="21"/>
              </a:cxn>
              <a:cxn ang="0">
                <a:pos x="381" y="127"/>
              </a:cxn>
              <a:cxn ang="0">
                <a:pos x="687" y="285"/>
              </a:cxn>
              <a:cxn ang="0">
                <a:pos x="813" y="371"/>
              </a:cxn>
              <a:cxn ang="0">
                <a:pos x="914" y="462"/>
              </a:cxn>
              <a:cxn ang="0">
                <a:pos x="996" y="603"/>
              </a:cxn>
              <a:cxn ang="0">
                <a:pos x="1060" y="833"/>
              </a:cxn>
              <a:cxn ang="0">
                <a:pos x="1085" y="934"/>
              </a:cxn>
              <a:cxn ang="0">
                <a:pos x="981" y="951"/>
              </a:cxn>
              <a:cxn ang="0">
                <a:pos x="18" y="952"/>
              </a:cxn>
            </a:cxnLst>
            <a:rect l="0" t="0" r="r" b="b"/>
            <a:pathLst>
              <a:path w="1159" h="954">
                <a:moveTo>
                  <a:pt x="25" y="937"/>
                </a:moveTo>
                <a:cubicBezTo>
                  <a:pt x="25" y="838"/>
                  <a:pt x="25" y="487"/>
                  <a:pt x="25" y="340"/>
                </a:cubicBezTo>
                <a:cubicBezTo>
                  <a:pt x="25" y="193"/>
                  <a:pt x="19" y="106"/>
                  <a:pt x="25" y="53"/>
                </a:cubicBezTo>
                <a:cubicBezTo>
                  <a:pt x="31" y="0"/>
                  <a:pt x="0" y="9"/>
                  <a:pt x="59" y="21"/>
                </a:cubicBezTo>
                <a:cubicBezTo>
                  <a:pt x="118" y="33"/>
                  <a:pt x="276" y="83"/>
                  <a:pt x="381" y="127"/>
                </a:cubicBezTo>
                <a:cubicBezTo>
                  <a:pt x="486" y="171"/>
                  <a:pt x="615" y="244"/>
                  <a:pt x="687" y="285"/>
                </a:cubicBezTo>
                <a:cubicBezTo>
                  <a:pt x="759" y="326"/>
                  <a:pt x="775" y="341"/>
                  <a:pt x="813" y="371"/>
                </a:cubicBezTo>
                <a:cubicBezTo>
                  <a:pt x="851" y="400"/>
                  <a:pt x="883" y="423"/>
                  <a:pt x="914" y="462"/>
                </a:cubicBezTo>
                <a:cubicBezTo>
                  <a:pt x="945" y="501"/>
                  <a:pt x="972" y="541"/>
                  <a:pt x="996" y="603"/>
                </a:cubicBezTo>
                <a:cubicBezTo>
                  <a:pt x="1020" y="665"/>
                  <a:pt x="1045" y="778"/>
                  <a:pt x="1060" y="833"/>
                </a:cubicBezTo>
                <a:cubicBezTo>
                  <a:pt x="1075" y="888"/>
                  <a:pt x="1098" y="914"/>
                  <a:pt x="1085" y="934"/>
                </a:cubicBezTo>
                <a:cubicBezTo>
                  <a:pt x="1072" y="953"/>
                  <a:pt x="1159" y="948"/>
                  <a:pt x="981" y="951"/>
                </a:cubicBezTo>
                <a:cubicBezTo>
                  <a:pt x="803" y="954"/>
                  <a:pt x="219" y="952"/>
                  <a:pt x="18" y="952"/>
                </a:cubicBezTo>
              </a:path>
            </a:pathLst>
          </a:custGeom>
          <a:pattFill prst="dkUpDiag">
            <a:fgClr>
              <a:srgbClr val="800000"/>
            </a:fgClr>
            <a:bgClr>
              <a:srgbClr val="FFFFFF"/>
            </a:bgClr>
          </a:patt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20" name="Rectangle 4"/>
          <p:cNvSpPr>
            <a:spLocks noChangeArrowheads="1"/>
          </p:cNvSpPr>
          <p:nvPr/>
        </p:nvSpPr>
        <p:spPr bwMode="auto">
          <a:xfrm>
            <a:off x="3924300" y="2060575"/>
            <a:ext cx="323850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1" name="Rectangle 5"/>
          <p:cNvSpPr>
            <a:spLocks noChangeArrowheads="1"/>
          </p:cNvSpPr>
          <p:nvPr/>
        </p:nvSpPr>
        <p:spPr bwMode="auto">
          <a:xfrm>
            <a:off x="3924300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2" name="Rectangle 6"/>
          <p:cNvSpPr>
            <a:spLocks noChangeArrowheads="1"/>
          </p:cNvSpPr>
          <p:nvPr/>
        </p:nvSpPr>
        <p:spPr bwMode="auto">
          <a:xfrm>
            <a:off x="50053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3" name="Rectangle 7"/>
          <p:cNvSpPr>
            <a:spLocks noChangeArrowheads="1"/>
          </p:cNvSpPr>
          <p:nvPr/>
        </p:nvSpPr>
        <p:spPr bwMode="auto">
          <a:xfrm>
            <a:off x="60848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4" name="Rectangle 8"/>
          <p:cNvSpPr>
            <a:spLocks noChangeArrowheads="1"/>
          </p:cNvSpPr>
          <p:nvPr/>
        </p:nvSpPr>
        <p:spPr bwMode="auto">
          <a:xfrm>
            <a:off x="3924300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5" name="Rectangle 9"/>
          <p:cNvSpPr>
            <a:spLocks noChangeArrowheads="1"/>
          </p:cNvSpPr>
          <p:nvPr/>
        </p:nvSpPr>
        <p:spPr bwMode="auto">
          <a:xfrm>
            <a:off x="50053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6" name="Rectangle 10"/>
          <p:cNvSpPr>
            <a:spLocks noChangeArrowheads="1"/>
          </p:cNvSpPr>
          <p:nvPr/>
        </p:nvSpPr>
        <p:spPr bwMode="auto">
          <a:xfrm>
            <a:off x="60848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7" name="Line 11"/>
          <p:cNvSpPr>
            <a:spLocks noChangeShapeType="1"/>
          </p:cNvSpPr>
          <p:nvPr/>
        </p:nvSpPr>
        <p:spPr bwMode="auto">
          <a:xfrm flipH="1">
            <a:off x="291623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28" name="Line 12"/>
          <p:cNvSpPr>
            <a:spLocks noChangeShapeType="1"/>
          </p:cNvSpPr>
          <p:nvPr/>
        </p:nvSpPr>
        <p:spPr bwMode="auto">
          <a:xfrm flipH="1">
            <a:off x="291623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29" name="Line 13"/>
          <p:cNvSpPr>
            <a:spLocks noChangeShapeType="1"/>
          </p:cNvSpPr>
          <p:nvPr/>
        </p:nvSpPr>
        <p:spPr bwMode="auto">
          <a:xfrm flipH="1">
            <a:off x="291623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0" name="Line 14"/>
          <p:cNvSpPr>
            <a:spLocks noChangeShapeType="1"/>
          </p:cNvSpPr>
          <p:nvPr/>
        </p:nvSpPr>
        <p:spPr bwMode="auto">
          <a:xfrm rot="5400000" flipH="1">
            <a:off x="34202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1" name="Line 15"/>
          <p:cNvSpPr>
            <a:spLocks noChangeShapeType="1"/>
          </p:cNvSpPr>
          <p:nvPr/>
        </p:nvSpPr>
        <p:spPr bwMode="auto">
          <a:xfrm rot="5400000" flipH="1">
            <a:off x="44997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2" name="Line 16"/>
          <p:cNvSpPr>
            <a:spLocks noChangeShapeType="1"/>
          </p:cNvSpPr>
          <p:nvPr/>
        </p:nvSpPr>
        <p:spPr bwMode="auto">
          <a:xfrm rot="5400000" flipH="1">
            <a:off x="55808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3" name="Line 17"/>
          <p:cNvSpPr>
            <a:spLocks noChangeShapeType="1"/>
          </p:cNvSpPr>
          <p:nvPr/>
        </p:nvSpPr>
        <p:spPr bwMode="auto">
          <a:xfrm rot="5400000" flipH="1">
            <a:off x="66603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5" name="Text Box 19"/>
          <p:cNvSpPr txBox="1">
            <a:spLocks noChangeArrowheads="1"/>
          </p:cNvSpPr>
          <p:nvPr/>
        </p:nvSpPr>
        <p:spPr bwMode="auto">
          <a:xfrm>
            <a:off x="5246688" y="1196975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3200" b="1"/>
              <a:t>B</a:t>
            </a:r>
          </a:p>
        </p:txBody>
      </p:sp>
      <p:sp>
        <p:nvSpPr>
          <p:cNvPr id="1647637" name="Text Box 21"/>
          <p:cNvSpPr txBox="1">
            <a:spLocks noChangeArrowheads="1"/>
          </p:cNvSpPr>
          <p:nvPr/>
        </p:nvSpPr>
        <p:spPr bwMode="auto">
          <a:xfrm>
            <a:off x="3187700" y="19891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b="1"/>
              <a:t>X</a:t>
            </a:r>
          </a:p>
        </p:txBody>
      </p:sp>
      <p:sp>
        <p:nvSpPr>
          <p:cNvPr id="1647638" name="Text Box 22"/>
          <p:cNvSpPr txBox="1">
            <a:spLocks noChangeArrowheads="1"/>
          </p:cNvSpPr>
          <p:nvPr/>
        </p:nvSpPr>
        <p:spPr bwMode="auto">
          <a:xfrm>
            <a:off x="3189288" y="306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b="1"/>
              <a:t>Y</a:t>
            </a:r>
          </a:p>
        </p:txBody>
      </p:sp>
      <p:sp>
        <p:nvSpPr>
          <p:cNvPr id="1647639" name="Text Box 23"/>
          <p:cNvSpPr txBox="1">
            <a:spLocks noChangeArrowheads="1"/>
          </p:cNvSpPr>
          <p:nvPr/>
        </p:nvSpPr>
        <p:spPr bwMode="auto">
          <a:xfrm>
            <a:off x="3203575" y="41497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b="1"/>
              <a:t>Z</a:t>
            </a:r>
          </a:p>
        </p:txBody>
      </p:sp>
      <p:sp>
        <p:nvSpPr>
          <p:cNvPr id="1647640" name="Text Box 24"/>
          <p:cNvSpPr txBox="1">
            <a:spLocks noChangeArrowheads="1"/>
          </p:cNvSpPr>
          <p:nvPr/>
        </p:nvSpPr>
        <p:spPr bwMode="auto">
          <a:xfrm>
            <a:off x="3938588" y="1804988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1" name="Text Box 25"/>
          <p:cNvSpPr txBox="1">
            <a:spLocks noChangeArrowheads="1"/>
          </p:cNvSpPr>
          <p:nvPr/>
        </p:nvSpPr>
        <p:spPr bwMode="auto">
          <a:xfrm>
            <a:off x="5076825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2" name="Text Box 26"/>
          <p:cNvSpPr txBox="1">
            <a:spLocks noChangeArrowheads="1"/>
          </p:cNvSpPr>
          <p:nvPr/>
        </p:nvSpPr>
        <p:spPr bwMode="auto">
          <a:xfrm>
            <a:off x="6110288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3" name="Text Box 27"/>
          <p:cNvSpPr txBox="1">
            <a:spLocks noChangeArrowheads="1"/>
          </p:cNvSpPr>
          <p:nvPr/>
        </p:nvSpPr>
        <p:spPr bwMode="auto">
          <a:xfrm>
            <a:off x="6127750" y="2895600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4" name="Text Box 28"/>
          <p:cNvSpPr txBox="1">
            <a:spLocks noChangeArrowheads="1"/>
          </p:cNvSpPr>
          <p:nvPr/>
        </p:nvSpPr>
        <p:spPr bwMode="auto">
          <a:xfrm>
            <a:off x="6224588" y="4171950"/>
            <a:ext cx="793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7200"/>
              <a:t>X</a:t>
            </a:r>
          </a:p>
        </p:txBody>
      </p:sp>
      <p:sp>
        <p:nvSpPr>
          <p:cNvPr id="1647645" name="Text Box 29"/>
          <p:cNvSpPr txBox="1">
            <a:spLocks noChangeArrowheads="1"/>
          </p:cNvSpPr>
          <p:nvPr/>
        </p:nvSpPr>
        <p:spPr bwMode="auto">
          <a:xfrm>
            <a:off x="5148263" y="3103563"/>
            <a:ext cx="793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7200"/>
              <a:t>X</a:t>
            </a:r>
          </a:p>
        </p:txBody>
      </p:sp>
      <p:sp>
        <p:nvSpPr>
          <p:cNvPr id="1647646" name="Text Box 30"/>
          <p:cNvSpPr txBox="1">
            <a:spLocks noChangeArrowheads="1"/>
          </p:cNvSpPr>
          <p:nvPr/>
        </p:nvSpPr>
        <p:spPr bwMode="auto">
          <a:xfrm>
            <a:off x="5219700" y="42926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6000"/>
              <a:t>X</a:t>
            </a:r>
          </a:p>
        </p:txBody>
      </p:sp>
      <p:sp>
        <p:nvSpPr>
          <p:cNvPr id="1647647" name="Text Box 31"/>
          <p:cNvSpPr txBox="1">
            <a:spLocks noChangeArrowheads="1"/>
          </p:cNvSpPr>
          <p:nvPr/>
        </p:nvSpPr>
        <p:spPr bwMode="auto">
          <a:xfrm>
            <a:off x="4167188" y="3362325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4800"/>
              <a:t>X</a:t>
            </a:r>
          </a:p>
        </p:txBody>
      </p:sp>
      <p:sp>
        <p:nvSpPr>
          <p:cNvPr id="1647648" name="Text Box 32"/>
          <p:cNvSpPr txBox="1">
            <a:spLocks noChangeArrowheads="1"/>
          </p:cNvSpPr>
          <p:nvPr/>
        </p:nvSpPr>
        <p:spPr bwMode="auto">
          <a:xfrm>
            <a:off x="4211638" y="45323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3200"/>
              <a:t>0</a:t>
            </a:r>
          </a:p>
        </p:txBody>
      </p:sp>
      <p:grpSp>
        <p:nvGrpSpPr>
          <p:cNvPr id="1647649" name="Group 33"/>
          <p:cNvGrpSpPr>
            <a:grpSpLocks/>
          </p:cNvGrpSpPr>
          <p:nvPr/>
        </p:nvGrpSpPr>
        <p:grpSpPr bwMode="auto">
          <a:xfrm>
            <a:off x="2916238" y="2493963"/>
            <a:ext cx="936625" cy="503237"/>
            <a:chOff x="2517" y="1752"/>
            <a:chExt cx="590" cy="317"/>
          </a:xfrm>
        </p:grpSpPr>
        <p:sp>
          <p:nvSpPr>
            <p:cNvPr id="1647650" name="Rectangle 34"/>
            <p:cNvSpPr>
              <a:spLocks noChangeArrowheads="1"/>
            </p:cNvSpPr>
            <p:nvPr/>
          </p:nvSpPr>
          <p:spPr bwMode="auto">
            <a:xfrm>
              <a:off x="2517" y="1888"/>
              <a:ext cx="544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51" name="Line 35"/>
            <p:cNvSpPr>
              <a:spLocks noChangeShapeType="1"/>
            </p:cNvSpPr>
            <p:nvPr/>
          </p:nvSpPr>
          <p:spPr bwMode="auto">
            <a:xfrm flipV="1">
              <a:off x="2518" y="175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2" name="Line 36"/>
            <p:cNvSpPr>
              <a:spLocks noChangeShapeType="1"/>
            </p:cNvSpPr>
            <p:nvPr/>
          </p:nvSpPr>
          <p:spPr bwMode="auto">
            <a:xfrm>
              <a:off x="2518" y="2069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3" name="Line 37"/>
            <p:cNvSpPr>
              <a:spLocks noChangeShapeType="1"/>
            </p:cNvSpPr>
            <p:nvPr/>
          </p:nvSpPr>
          <p:spPr bwMode="auto">
            <a:xfrm>
              <a:off x="2563" y="1888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4" name="Freeform 38"/>
            <p:cNvSpPr>
              <a:spLocks/>
            </p:cNvSpPr>
            <p:nvPr/>
          </p:nvSpPr>
          <p:spPr bwMode="auto">
            <a:xfrm>
              <a:off x="2545" y="1908"/>
              <a:ext cx="504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9" y="4"/>
                </a:cxn>
                <a:cxn ang="0">
                  <a:pos x="199" y="50"/>
                </a:cxn>
                <a:cxn ang="0">
                  <a:pos x="290" y="4"/>
                </a:cxn>
                <a:cxn ang="0">
                  <a:pos x="426" y="50"/>
                </a:cxn>
                <a:cxn ang="0">
                  <a:pos x="504" y="0"/>
                </a:cxn>
              </a:cxnLst>
              <a:rect l="0" t="0" r="r" b="b"/>
              <a:pathLst>
                <a:path w="504" h="57">
                  <a:moveTo>
                    <a:pt x="0" y="57"/>
                  </a:moveTo>
                  <a:cubicBezTo>
                    <a:pt x="18" y="48"/>
                    <a:pt x="76" y="5"/>
                    <a:pt x="109" y="4"/>
                  </a:cubicBezTo>
                  <a:cubicBezTo>
                    <a:pt x="142" y="3"/>
                    <a:pt x="169" y="50"/>
                    <a:pt x="199" y="50"/>
                  </a:cubicBezTo>
                  <a:cubicBezTo>
                    <a:pt x="229" y="50"/>
                    <a:pt x="252" y="4"/>
                    <a:pt x="290" y="4"/>
                  </a:cubicBezTo>
                  <a:cubicBezTo>
                    <a:pt x="328" y="4"/>
                    <a:pt x="390" y="51"/>
                    <a:pt x="426" y="50"/>
                  </a:cubicBezTo>
                  <a:cubicBezTo>
                    <a:pt x="462" y="49"/>
                    <a:pt x="488" y="10"/>
                    <a:pt x="504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5" name="Line 39"/>
            <p:cNvSpPr>
              <a:spLocks noChangeShapeType="1"/>
            </p:cNvSpPr>
            <p:nvPr/>
          </p:nvSpPr>
          <p:spPr bwMode="auto">
            <a:xfrm>
              <a:off x="2563" y="2024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47656" name="Group 40"/>
          <p:cNvGrpSpPr>
            <a:grpSpLocks/>
          </p:cNvGrpSpPr>
          <p:nvPr/>
        </p:nvGrpSpPr>
        <p:grpSpPr bwMode="auto">
          <a:xfrm>
            <a:off x="2917825" y="3573463"/>
            <a:ext cx="935038" cy="504825"/>
            <a:chOff x="2518" y="2296"/>
            <a:chExt cx="589" cy="318"/>
          </a:xfrm>
        </p:grpSpPr>
        <p:sp>
          <p:nvSpPr>
            <p:cNvPr id="1647657" name="Rectangle 41"/>
            <p:cNvSpPr>
              <a:spLocks noChangeArrowheads="1"/>
            </p:cNvSpPr>
            <p:nvPr/>
          </p:nvSpPr>
          <p:spPr bwMode="auto">
            <a:xfrm>
              <a:off x="2526" y="2423"/>
              <a:ext cx="544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58" name="Line 42"/>
            <p:cNvSpPr>
              <a:spLocks noChangeShapeType="1"/>
            </p:cNvSpPr>
            <p:nvPr/>
          </p:nvSpPr>
          <p:spPr bwMode="auto">
            <a:xfrm flipV="1">
              <a:off x="2518" y="2296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9" name="Line 43"/>
            <p:cNvSpPr>
              <a:spLocks noChangeShapeType="1"/>
            </p:cNvSpPr>
            <p:nvPr/>
          </p:nvSpPr>
          <p:spPr bwMode="auto">
            <a:xfrm>
              <a:off x="2518" y="2613"/>
              <a:ext cx="58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0" name="Freeform 44"/>
            <p:cNvSpPr>
              <a:spLocks/>
            </p:cNvSpPr>
            <p:nvPr/>
          </p:nvSpPr>
          <p:spPr bwMode="auto">
            <a:xfrm>
              <a:off x="2545" y="2326"/>
              <a:ext cx="492" cy="26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93" y="127"/>
                </a:cxn>
                <a:cxn ang="0">
                  <a:pos x="199" y="176"/>
                </a:cxn>
                <a:cxn ang="0">
                  <a:pos x="279" y="13"/>
                </a:cxn>
                <a:cxn ang="0">
                  <a:pos x="363" y="256"/>
                </a:cxn>
                <a:cxn ang="0">
                  <a:pos x="492" y="70"/>
                </a:cxn>
              </a:cxnLst>
              <a:rect l="0" t="0" r="r" b="b"/>
              <a:pathLst>
                <a:path w="492" h="265">
                  <a:moveTo>
                    <a:pt x="0" y="183"/>
                  </a:moveTo>
                  <a:cubicBezTo>
                    <a:pt x="15" y="174"/>
                    <a:pt x="60" y="128"/>
                    <a:pt x="93" y="127"/>
                  </a:cubicBezTo>
                  <a:cubicBezTo>
                    <a:pt x="126" y="126"/>
                    <a:pt x="168" y="195"/>
                    <a:pt x="199" y="176"/>
                  </a:cubicBezTo>
                  <a:cubicBezTo>
                    <a:pt x="230" y="157"/>
                    <a:pt x="252" y="0"/>
                    <a:pt x="279" y="13"/>
                  </a:cubicBezTo>
                  <a:cubicBezTo>
                    <a:pt x="306" y="26"/>
                    <a:pt x="328" y="247"/>
                    <a:pt x="363" y="256"/>
                  </a:cubicBezTo>
                  <a:cubicBezTo>
                    <a:pt x="398" y="265"/>
                    <a:pt x="465" y="109"/>
                    <a:pt x="492" y="7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1" name="Line 45"/>
            <p:cNvSpPr>
              <a:spLocks noChangeShapeType="1"/>
            </p:cNvSpPr>
            <p:nvPr/>
          </p:nvSpPr>
          <p:spPr bwMode="auto">
            <a:xfrm>
              <a:off x="2562" y="2423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2" name="Line 46"/>
            <p:cNvSpPr>
              <a:spLocks noChangeShapeType="1"/>
            </p:cNvSpPr>
            <p:nvPr/>
          </p:nvSpPr>
          <p:spPr bwMode="auto">
            <a:xfrm>
              <a:off x="2562" y="2559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47663" name="Group 47"/>
          <p:cNvGrpSpPr>
            <a:grpSpLocks/>
          </p:cNvGrpSpPr>
          <p:nvPr/>
        </p:nvGrpSpPr>
        <p:grpSpPr bwMode="auto">
          <a:xfrm>
            <a:off x="2916238" y="4610100"/>
            <a:ext cx="935037" cy="503238"/>
            <a:chOff x="2517" y="2931"/>
            <a:chExt cx="589" cy="317"/>
          </a:xfrm>
        </p:grpSpPr>
        <p:sp>
          <p:nvSpPr>
            <p:cNvPr id="1647664" name="Rectangle 48"/>
            <p:cNvSpPr>
              <a:spLocks noChangeArrowheads="1"/>
            </p:cNvSpPr>
            <p:nvPr/>
          </p:nvSpPr>
          <p:spPr bwMode="auto">
            <a:xfrm>
              <a:off x="2520" y="3058"/>
              <a:ext cx="544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65" name="Line 49"/>
            <p:cNvSpPr>
              <a:spLocks noChangeShapeType="1"/>
            </p:cNvSpPr>
            <p:nvPr/>
          </p:nvSpPr>
          <p:spPr bwMode="auto">
            <a:xfrm flipV="1">
              <a:off x="2517" y="293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6" name="Line 50"/>
            <p:cNvSpPr>
              <a:spLocks noChangeShapeType="1"/>
            </p:cNvSpPr>
            <p:nvPr/>
          </p:nvSpPr>
          <p:spPr bwMode="auto">
            <a:xfrm>
              <a:off x="2517" y="3248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7" name="Oval 51"/>
            <p:cNvSpPr>
              <a:spLocks noChangeArrowheads="1"/>
            </p:cNvSpPr>
            <p:nvPr/>
          </p:nvSpPr>
          <p:spPr bwMode="auto">
            <a:xfrm flipV="1">
              <a:off x="2562" y="3022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68" name="Oval 52"/>
            <p:cNvSpPr>
              <a:spLocks noChangeArrowheads="1"/>
            </p:cNvSpPr>
            <p:nvPr/>
          </p:nvSpPr>
          <p:spPr bwMode="auto">
            <a:xfrm flipV="1">
              <a:off x="2653" y="3158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69" name="Oval 53"/>
            <p:cNvSpPr>
              <a:spLocks noChangeArrowheads="1"/>
            </p:cNvSpPr>
            <p:nvPr/>
          </p:nvSpPr>
          <p:spPr bwMode="auto">
            <a:xfrm flipV="1">
              <a:off x="2789" y="3113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70" name="Oval 54"/>
            <p:cNvSpPr>
              <a:spLocks noChangeArrowheads="1"/>
            </p:cNvSpPr>
            <p:nvPr/>
          </p:nvSpPr>
          <p:spPr bwMode="auto">
            <a:xfrm flipV="1">
              <a:off x="2925" y="2977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71" name="Oval 55"/>
            <p:cNvSpPr>
              <a:spLocks noChangeArrowheads="1"/>
            </p:cNvSpPr>
            <p:nvPr/>
          </p:nvSpPr>
          <p:spPr bwMode="auto">
            <a:xfrm flipV="1">
              <a:off x="2970" y="3113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72" name="Line 56"/>
            <p:cNvSpPr>
              <a:spLocks noChangeShapeType="1"/>
            </p:cNvSpPr>
            <p:nvPr/>
          </p:nvSpPr>
          <p:spPr bwMode="auto">
            <a:xfrm>
              <a:off x="2562" y="3058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73" name="Line 57"/>
            <p:cNvSpPr>
              <a:spLocks noChangeShapeType="1"/>
            </p:cNvSpPr>
            <p:nvPr/>
          </p:nvSpPr>
          <p:spPr bwMode="auto">
            <a:xfrm>
              <a:off x="2562" y="3194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47674" name="Line 58"/>
          <p:cNvSpPr>
            <a:spLocks noChangeShapeType="1"/>
          </p:cNvSpPr>
          <p:nvPr/>
        </p:nvSpPr>
        <p:spPr bwMode="auto">
          <a:xfrm rot="5400000" flipH="1">
            <a:off x="34202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5" name="Line 59"/>
          <p:cNvSpPr>
            <a:spLocks noChangeShapeType="1"/>
          </p:cNvSpPr>
          <p:nvPr/>
        </p:nvSpPr>
        <p:spPr bwMode="auto">
          <a:xfrm rot="5400000" flipH="1">
            <a:off x="44997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6" name="Line 60"/>
          <p:cNvSpPr>
            <a:spLocks noChangeShapeType="1"/>
          </p:cNvSpPr>
          <p:nvPr/>
        </p:nvSpPr>
        <p:spPr bwMode="auto">
          <a:xfrm rot="5400000" flipH="1">
            <a:off x="55808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7" name="Line 61"/>
          <p:cNvSpPr>
            <a:spLocks noChangeShapeType="1"/>
          </p:cNvSpPr>
          <p:nvPr/>
        </p:nvSpPr>
        <p:spPr bwMode="auto">
          <a:xfrm rot="5400000" flipH="1">
            <a:off x="66603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8" name="Line 62"/>
          <p:cNvSpPr>
            <a:spLocks noChangeShapeType="1"/>
          </p:cNvSpPr>
          <p:nvPr/>
        </p:nvSpPr>
        <p:spPr bwMode="auto">
          <a:xfrm flipH="1">
            <a:off x="651668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9" name="Line 63"/>
          <p:cNvSpPr>
            <a:spLocks noChangeShapeType="1"/>
          </p:cNvSpPr>
          <p:nvPr/>
        </p:nvSpPr>
        <p:spPr bwMode="auto">
          <a:xfrm flipH="1">
            <a:off x="651668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0" name="Line 64"/>
          <p:cNvSpPr>
            <a:spLocks noChangeShapeType="1"/>
          </p:cNvSpPr>
          <p:nvPr/>
        </p:nvSpPr>
        <p:spPr bwMode="auto">
          <a:xfrm flipH="1">
            <a:off x="651668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1" name="Line 65"/>
          <p:cNvSpPr>
            <a:spLocks noChangeShapeType="1"/>
          </p:cNvSpPr>
          <p:nvPr/>
        </p:nvSpPr>
        <p:spPr bwMode="auto">
          <a:xfrm flipH="1" flipV="1">
            <a:off x="2916238" y="1341438"/>
            <a:ext cx="1008062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2" name="Freeform 66"/>
          <p:cNvSpPr>
            <a:spLocks/>
          </p:cNvSpPr>
          <p:nvPr/>
        </p:nvSpPr>
        <p:spPr bwMode="auto">
          <a:xfrm>
            <a:off x="3921125" y="3713163"/>
            <a:ext cx="1714500" cy="150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159"/>
              </a:cxn>
              <a:cxn ang="0">
                <a:pos x="634" y="259"/>
              </a:cxn>
              <a:cxn ang="0">
                <a:pos x="794" y="363"/>
              </a:cxn>
              <a:cxn ang="0">
                <a:pos x="922" y="509"/>
              </a:cxn>
              <a:cxn ang="0">
                <a:pos x="994" y="685"/>
              </a:cxn>
              <a:cxn ang="0">
                <a:pos x="1080" y="947"/>
              </a:cxn>
            </a:cxnLst>
            <a:rect l="0" t="0" r="r" b="b"/>
            <a:pathLst>
              <a:path w="1080" h="947">
                <a:moveTo>
                  <a:pt x="0" y="0"/>
                </a:moveTo>
                <a:cubicBezTo>
                  <a:pt x="72" y="26"/>
                  <a:pt x="328" y="116"/>
                  <a:pt x="434" y="159"/>
                </a:cubicBezTo>
                <a:cubicBezTo>
                  <a:pt x="540" y="202"/>
                  <a:pt x="574" y="225"/>
                  <a:pt x="634" y="259"/>
                </a:cubicBezTo>
                <a:cubicBezTo>
                  <a:pt x="694" y="293"/>
                  <a:pt x="746" y="321"/>
                  <a:pt x="794" y="363"/>
                </a:cubicBezTo>
                <a:cubicBezTo>
                  <a:pt x="842" y="405"/>
                  <a:pt x="889" y="455"/>
                  <a:pt x="922" y="509"/>
                </a:cubicBezTo>
                <a:cubicBezTo>
                  <a:pt x="955" y="563"/>
                  <a:pt x="968" y="612"/>
                  <a:pt x="994" y="685"/>
                </a:cubicBezTo>
                <a:cubicBezTo>
                  <a:pt x="1020" y="758"/>
                  <a:pt x="1062" y="893"/>
                  <a:pt x="1080" y="94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3" name="Rectangle 6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81275" y="20638"/>
            <a:ext cx="6264275" cy="765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Είναι εφικτό το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Kanban 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για κάθε συστατικό μέρος;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6476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7650" y="5832475"/>
            <a:ext cx="4814888" cy="465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l-GR" sz="2400">
                <a:solidFill>
                  <a:srgbClr val="990033"/>
                </a:solidFill>
                <a:latin typeface="Arial" charset="0"/>
              </a:rPr>
              <a:t>Ερευνώντας την Αξία και τη Ζήτηση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47685" name="Text Box 69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7686" name="Text Box 70"/>
          <p:cNvSpPr txBox="1">
            <a:spLocks noChangeArrowheads="1"/>
          </p:cNvSpPr>
          <p:nvPr/>
        </p:nvSpPr>
        <p:spPr bwMode="auto">
          <a:xfrm rot="2205001">
            <a:off x="2544763" y="1497013"/>
            <a:ext cx="1135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600"/>
              <a:t>Dc</a:t>
            </a:r>
            <a:r>
              <a:rPr lang="en-US" sz="1600"/>
              <a:t> </a:t>
            </a:r>
            <a:r>
              <a:rPr lang="el-GR" sz="1600"/>
              <a:t>προφίλ</a:t>
            </a:r>
            <a:endParaRPr lang="en-US" sz="1600"/>
          </a:p>
        </p:txBody>
      </p:sp>
      <p:sp>
        <p:nvSpPr>
          <p:cNvPr id="1647687" name="Text Box 71"/>
          <p:cNvSpPr txBox="1">
            <a:spLocks noChangeArrowheads="1"/>
          </p:cNvSpPr>
          <p:nvPr/>
        </p:nvSpPr>
        <p:spPr bwMode="auto">
          <a:xfrm rot="2299423">
            <a:off x="3138488" y="1298575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αξία</a:t>
            </a:r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284133" y="1202265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Α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83828" y="1202268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</a:t>
            </a:r>
            <a:endParaRPr lang="el-GR" sz="32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618" grpId="0" animBg="1"/>
      <p:bldP spid="1647619" grpId="0" animBg="1"/>
      <p:bldP spid="1647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1981200" y="1525588"/>
            <a:ext cx="6845300" cy="4114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7372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9667" name="Text Box 3"/>
          <p:cNvSpPr txBox="1">
            <a:spLocks noChangeArrowheads="1"/>
          </p:cNvSpPr>
          <p:nvPr/>
        </p:nvSpPr>
        <p:spPr bwMode="auto">
          <a:xfrm>
            <a:off x="2432050" y="1763713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περιγραφή είδους</a:t>
            </a:r>
            <a:endParaRPr lang="en-US"/>
          </a:p>
        </p:txBody>
      </p:sp>
      <p:sp>
        <p:nvSpPr>
          <p:cNvPr id="1649668" name="Text Box 4"/>
          <p:cNvSpPr txBox="1">
            <a:spLocks noChangeArrowheads="1"/>
          </p:cNvSpPr>
          <p:nvPr/>
        </p:nvSpPr>
        <p:spPr bwMode="auto">
          <a:xfrm>
            <a:off x="6159500" y="1763713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αριθμός είδους</a:t>
            </a:r>
            <a:endParaRPr lang="en-US"/>
          </a:p>
        </p:txBody>
      </p:sp>
      <p:sp>
        <p:nvSpPr>
          <p:cNvPr id="1649669" name="Text Box 5"/>
          <p:cNvSpPr txBox="1">
            <a:spLocks noChangeArrowheads="1"/>
          </p:cNvSpPr>
          <p:nvPr/>
        </p:nvSpPr>
        <p:spPr bwMode="auto">
          <a:xfrm>
            <a:off x="4635500" y="3059113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Ποσότητα</a:t>
            </a:r>
            <a:endParaRPr lang="en-US"/>
          </a:p>
        </p:txBody>
      </p:sp>
      <p:sp>
        <p:nvSpPr>
          <p:cNvPr id="1649670" name="Text Box 6"/>
          <p:cNvSpPr txBox="1">
            <a:spLocks noChangeArrowheads="1"/>
          </p:cNvSpPr>
          <p:nvPr/>
        </p:nvSpPr>
        <p:spPr bwMode="auto">
          <a:xfrm>
            <a:off x="2514600" y="4430713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από</a:t>
            </a:r>
            <a:r>
              <a:rPr lang="de-DE"/>
              <a:t> </a:t>
            </a:r>
            <a:r>
              <a:rPr lang="el-GR"/>
              <a:t>το σημείο</a:t>
            </a:r>
            <a:endParaRPr lang="en-US"/>
          </a:p>
        </p:txBody>
      </p:sp>
      <p:sp>
        <p:nvSpPr>
          <p:cNvPr id="1649671" name="Text Box 7"/>
          <p:cNvSpPr txBox="1">
            <a:spLocks noChangeArrowheads="1"/>
          </p:cNvSpPr>
          <p:nvPr/>
        </p:nvSpPr>
        <p:spPr bwMode="auto">
          <a:xfrm>
            <a:off x="6324600" y="443071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 σημείο</a:t>
            </a:r>
            <a:endParaRPr lang="en-US"/>
          </a:p>
        </p:txBody>
      </p:sp>
      <p:sp>
        <p:nvSpPr>
          <p:cNvPr id="1649672" name="Text Box 8"/>
          <p:cNvSpPr txBox="1">
            <a:spLocks noChangeArrowheads="1"/>
          </p:cNvSpPr>
          <p:nvPr/>
        </p:nvSpPr>
        <p:spPr bwMode="auto">
          <a:xfrm>
            <a:off x="2578100" y="2298700"/>
            <a:ext cx="2254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990033"/>
                </a:solidFill>
              </a:rPr>
              <a:t>Περίβλημα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1649673" name="Text Box 9"/>
          <p:cNvSpPr txBox="1">
            <a:spLocks noChangeArrowheads="1"/>
          </p:cNvSpPr>
          <p:nvPr/>
        </p:nvSpPr>
        <p:spPr bwMode="auto">
          <a:xfrm>
            <a:off x="5397500" y="2298700"/>
            <a:ext cx="3386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33"/>
                </a:solidFill>
              </a:rPr>
              <a:t>G76482237394/D</a:t>
            </a:r>
          </a:p>
        </p:txBody>
      </p:sp>
      <p:sp>
        <p:nvSpPr>
          <p:cNvPr id="1649674" name="Text Box 10"/>
          <p:cNvSpPr txBox="1">
            <a:spLocks noChangeArrowheads="1"/>
          </p:cNvSpPr>
          <p:nvPr/>
        </p:nvSpPr>
        <p:spPr bwMode="auto">
          <a:xfrm>
            <a:off x="5016500" y="35941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33"/>
                </a:solidFill>
              </a:rPr>
              <a:t>50</a:t>
            </a:r>
          </a:p>
        </p:txBody>
      </p:sp>
      <p:sp>
        <p:nvSpPr>
          <p:cNvPr id="1649675" name="Text Box 11"/>
          <p:cNvSpPr txBox="1">
            <a:spLocks noChangeArrowheads="1"/>
          </p:cNvSpPr>
          <p:nvPr/>
        </p:nvSpPr>
        <p:spPr bwMode="auto">
          <a:xfrm>
            <a:off x="2311400" y="4889500"/>
            <a:ext cx="2476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990033"/>
                </a:solidFill>
              </a:rPr>
              <a:t>προμήθειας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1649676" name="Text Box 12"/>
          <p:cNvSpPr txBox="1">
            <a:spLocks noChangeArrowheads="1"/>
          </p:cNvSpPr>
          <p:nvPr/>
        </p:nvSpPr>
        <p:spPr bwMode="auto">
          <a:xfrm>
            <a:off x="6096000" y="4889500"/>
            <a:ext cx="2228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990033"/>
                </a:solidFill>
              </a:rPr>
              <a:t>ανάλωσης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1649677" name="Line 13"/>
          <p:cNvSpPr>
            <a:spLocks noChangeShapeType="1"/>
          </p:cNvSpPr>
          <p:nvPr/>
        </p:nvSpPr>
        <p:spPr bwMode="auto">
          <a:xfrm>
            <a:off x="1892300" y="29845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78" name="Line 14"/>
          <p:cNvSpPr>
            <a:spLocks noChangeShapeType="1"/>
          </p:cNvSpPr>
          <p:nvPr/>
        </p:nvSpPr>
        <p:spPr bwMode="auto">
          <a:xfrm>
            <a:off x="1892300" y="43561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79" name="Line 15"/>
          <p:cNvSpPr>
            <a:spLocks noChangeShapeType="1"/>
          </p:cNvSpPr>
          <p:nvPr/>
        </p:nvSpPr>
        <p:spPr bwMode="auto">
          <a:xfrm>
            <a:off x="5245100" y="15367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80" name="Line 16"/>
          <p:cNvSpPr>
            <a:spLocks noChangeShapeType="1"/>
          </p:cNvSpPr>
          <p:nvPr/>
        </p:nvSpPr>
        <p:spPr bwMode="auto">
          <a:xfrm>
            <a:off x="5321300" y="43561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81" name="Rectangle 17"/>
          <p:cNvSpPr>
            <a:spLocks noChangeArrowheads="1"/>
          </p:cNvSpPr>
          <p:nvPr/>
        </p:nvSpPr>
        <p:spPr bwMode="auto">
          <a:xfrm>
            <a:off x="2270125" y="117475"/>
            <a:ext cx="6597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5 </a:t>
            </a:r>
            <a:r>
              <a:rPr lang="el-GR">
                <a:solidFill>
                  <a:srgbClr val="990033"/>
                </a:solidFill>
              </a:rPr>
              <a:t>στοιχεία πρέπει να υπάρχουν σε κάθε δελτίο</a:t>
            </a:r>
            <a:r>
              <a:rPr lang="en-US">
                <a:solidFill>
                  <a:srgbClr val="990033"/>
                </a:solidFill>
              </a:rPr>
              <a:t> Kanban</a:t>
            </a:r>
          </a:p>
        </p:txBody>
      </p:sp>
      <p:sp>
        <p:nvSpPr>
          <p:cNvPr id="1649682" name="Text Box 1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53761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29188" y="1587500"/>
            <a:ext cx="196850" cy="322263"/>
          </a:xfrm>
          <a:custGeom>
            <a:avLst/>
            <a:gdLst>
              <a:gd name="T0" fmla="+- 0 13691 13691"/>
              <a:gd name="T1" fmla="*/ T0 w 550"/>
              <a:gd name="T2" fmla="+- 0 4970 4410"/>
              <a:gd name="T3" fmla="*/ 4970 h 897"/>
              <a:gd name="T4" fmla="+- 0 13694 13691"/>
              <a:gd name="T5" fmla="*/ T4 w 550"/>
              <a:gd name="T6" fmla="+- 0 4998 4410"/>
              <a:gd name="T7" fmla="*/ 4998 h 897"/>
              <a:gd name="T8" fmla="+- 0 13696 13691"/>
              <a:gd name="T9" fmla="*/ T8 w 550"/>
              <a:gd name="T10" fmla="+- 0 5025 4410"/>
              <a:gd name="T11" fmla="*/ 5025 h 897"/>
              <a:gd name="T12" fmla="+- 0 13698 13691"/>
              <a:gd name="T13" fmla="*/ T12 w 550"/>
              <a:gd name="T14" fmla="+- 0 5053 4410"/>
              <a:gd name="T15" fmla="*/ 5053 h 897"/>
              <a:gd name="T16" fmla="+- 0 13703 13691"/>
              <a:gd name="T17" fmla="*/ T16 w 550"/>
              <a:gd name="T18" fmla="+- 0 5108 4410"/>
              <a:gd name="T19" fmla="*/ 5108 h 897"/>
              <a:gd name="T20" fmla="+- 0 13708 13691"/>
              <a:gd name="T21" fmla="*/ T20 w 550"/>
              <a:gd name="T22" fmla="+- 0 5164 4410"/>
              <a:gd name="T23" fmla="*/ 5164 h 897"/>
              <a:gd name="T24" fmla="+- 0 13713 13691"/>
              <a:gd name="T25" fmla="*/ T24 w 550"/>
              <a:gd name="T26" fmla="+- 0 5219 4410"/>
              <a:gd name="T27" fmla="*/ 5219 h 897"/>
              <a:gd name="T28" fmla="+- 0 13716 13691"/>
              <a:gd name="T29" fmla="*/ T28 w 550"/>
              <a:gd name="T30" fmla="+- 0 5250 4410"/>
              <a:gd name="T31" fmla="*/ 5250 h 897"/>
              <a:gd name="T32" fmla="+- 0 13720 13691"/>
              <a:gd name="T33" fmla="*/ T32 w 550"/>
              <a:gd name="T34" fmla="+- 0 5277 4410"/>
              <a:gd name="T35" fmla="*/ 5277 h 897"/>
              <a:gd name="T36" fmla="+- 0 13728 13691"/>
              <a:gd name="T37" fmla="*/ T36 w 550"/>
              <a:gd name="T38" fmla="+- 0 5306 4410"/>
              <a:gd name="T39" fmla="*/ 5306 h 897"/>
              <a:gd name="T40" fmla="+- 0 13767 13691"/>
              <a:gd name="T41" fmla="*/ T40 w 550"/>
              <a:gd name="T42" fmla="+- 0 5256 4410"/>
              <a:gd name="T43" fmla="*/ 5256 h 897"/>
              <a:gd name="T44" fmla="+- 0 13797 13691"/>
              <a:gd name="T45" fmla="*/ T44 w 550"/>
              <a:gd name="T46" fmla="+- 0 5201 4410"/>
              <a:gd name="T47" fmla="*/ 5201 h 897"/>
              <a:gd name="T48" fmla="+- 0 13828 13691"/>
              <a:gd name="T49" fmla="*/ T48 w 550"/>
              <a:gd name="T50" fmla="+- 0 5140 4410"/>
              <a:gd name="T51" fmla="*/ 5140 h 897"/>
              <a:gd name="T52" fmla="+- 0 13930 13691"/>
              <a:gd name="T53" fmla="*/ T52 w 550"/>
              <a:gd name="T54" fmla="+- 0 4938 4410"/>
              <a:gd name="T55" fmla="*/ 4938 h 897"/>
              <a:gd name="T56" fmla="+- 0 14035 13691"/>
              <a:gd name="T57" fmla="*/ T56 w 550"/>
              <a:gd name="T58" fmla="+- 0 4739 4410"/>
              <a:gd name="T59" fmla="*/ 4739 h 897"/>
              <a:gd name="T60" fmla="+- 0 14154 13691"/>
              <a:gd name="T61" fmla="*/ T60 w 550"/>
              <a:gd name="T62" fmla="+- 0 4547 4410"/>
              <a:gd name="T63" fmla="*/ 4547 h 897"/>
              <a:gd name="T64" fmla="+- 0 14183 13691"/>
              <a:gd name="T65" fmla="*/ T64 w 550"/>
              <a:gd name="T66" fmla="+- 0 4501 4410"/>
              <a:gd name="T67" fmla="*/ 4501 h 897"/>
              <a:gd name="T68" fmla="+- 0 14211 13691"/>
              <a:gd name="T69" fmla="*/ T68 w 550"/>
              <a:gd name="T70" fmla="+- 0 4456 4410"/>
              <a:gd name="T71" fmla="*/ 4456 h 897"/>
              <a:gd name="T72" fmla="+- 0 14240 13691"/>
              <a:gd name="T73" fmla="*/ T72 w 550"/>
              <a:gd name="T74" fmla="+- 0 4410 4410"/>
              <a:gd name="T75" fmla="*/ 4410 h 8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550" h="897" extrusionOk="0">
                <a:moveTo>
                  <a:pt x="0" y="560"/>
                </a:moveTo>
                <a:cubicBezTo>
                  <a:pt x="3" y="588"/>
                  <a:pt x="5" y="615"/>
                  <a:pt x="7" y="643"/>
                </a:cubicBezTo>
                <a:cubicBezTo>
                  <a:pt x="12" y="698"/>
                  <a:pt x="17" y="754"/>
                  <a:pt x="22" y="809"/>
                </a:cubicBezTo>
                <a:cubicBezTo>
                  <a:pt x="25" y="840"/>
                  <a:pt x="29" y="867"/>
                  <a:pt x="37" y="896"/>
                </a:cubicBezTo>
                <a:cubicBezTo>
                  <a:pt x="76" y="846"/>
                  <a:pt x="106" y="791"/>
                  <a:pt x="137" y="730"/>
                </a:cubicBezTo>
                <a:cubicBezTo>
                  <a:pt x="239" y="528"/>
                  <a:pt x="344" y="329"/>
                  <a:pt x="463" y="137"/>
                </a:cubicBezTo>
                <a:cubicBezTo>
                  <a:pt x="492" y="91"/>
                  <a:pt x="520" y="46"/>
                  <a:pt x="549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376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89938" y="1808163"/>
            <a:ext cx="138112" cy="222250"/>
          </a:xfrm>
          <a:custGeom>
            <a:avLst/>
            <a:gdLst>
              <a:gd name="T0" fmla="+- 0 23304 23304"/>
              <a:gd name="T1" fmla="*/ T0 w 387"/>
              <a:gd name="T2" fmla="+- 0 5324 5023"/>
              <a:gd name="T3" fmla="*/ 5324 h 616"/>
              <a:gd name="T4" fmla="+- 0 23313 23304"/>
              <a:gd name="T5" fmla="*/ T4 w 387"/>
              <a:gd name="T6" fmla="+- 0 5337 5023"/>
              <a:gd name="T7" fmla="*/ 5337 h 616"/>
              <a:gd name="T8" fmla="+- 0 23322 23304"/>
              <a:gd name="T9" fmla="*/ T8 w 387"/>
              <a:gd name="T10" fmla="+- 0 5346 5023"/>
              <a:gd name="T11" fmla="*/ 5346 h 616"/>
              <a:gd name="T12" fmla="+- 0 23326 23304"/>
              <a:gd name="T13" fmla="*/ T12 w 387"/>
              <a:gd name="T14" fmla="+- 0 5373 5023"/>
              <a:gd name="T15" fmla="*/ 5373 h 616"/>
              <a:gd name="T16" fmla="+- 0 23331 23304"/>
              <a:gd name="T17" fmla="*/ T16 w 387"/>
              <a:gd name="T18" fmla="+- 0 5408 5023"/>
              <a:gd name="T19" fmla="*/ 5408 h 616"/>
              <a:gd name="T20" fmla="+- 0 23335 23304"/>
              <a:gd name="T21" fmla="*/ T20 w 387"/>
              <a:gd name="T22" fmla="+- 0 5444 5023"/>
              <a:gd name="T23" fmla="*/ 5444 h 616"/>
              <a:gd name="T24" fmla="+- 0 23335 23304"/>
              <a:gd name="T25" fmla="*/ T24 w 387"/>
              <a:gd name="T26" fmla="+- 0 5479 5023"/>
              <a:gd name="T27" fmla="*/ 5479 h 616"/>
              <a:gd name="T28" fmla="+- 0 23335 23304"/>
              <a:gd name="T29" fmla="*/ T28 w 387"/>
              <a:gd name="T30" fmla="+- 0 5515 5023"/>
              <a:gd name="T31" fmla="*/ 5515 h 616"/>
              <a:gd name="T32" fmla="+- 0 23334 23304"/>
              <a:gd name="T33" fmla="*/ T32 w 387"/>
              <a:gd name="T34" fmla="+- 0 5551 5023"/>
              <a:gd name="T35" fmla="*/ 5551 h 616"/>
              <a:gd name="T36" fmla="+- 0 23331 23304"/>
              <a:gd name="T37" fmla="*/ T36 w 387"/>
              <a:gd name="T38" fmla="+- 0 5587 5023"/>
              <a:gd name="T39" fmla="*/ 5587 h 616"/>
              <a:gd name="T40" fmla="+- 0 23330 23304"/>
              <a:gd name="T41" fmla="*/ T40 w 387"/>
              <a:gd name="T42" fmla="+- 0 5605 5023"/>
              <a:gd name="T43" fmla="*/ 5605 h 616"/>
              <a:gd name="T44" fmla="+- 0 23329 23304"/>
              <a:gd name="T45" fmla="*/ T44 w 387"/>
              <a:gd name="T46" fmla="+- 0 5620 5023"/>
              <a:gd name="T47" fmla="*/ 5620 h 616"/>
              <a:gd name="T48" fmla="+- 0 23331 23304"/>
              <a:gd name="T49" fmla="*/ T48 w 387"/>
              <a:gd name="T50" fmla="+- 0 5638 5023"/>
              <a:gd name="T51" fmla="*/ 5638 h 616"/>
              <a:gd name="T52" fmla="+- 0 23351 23304"/>
              <a:gd name="T53" fmla="*/ T52 w 387"/>
              <a:gd name="T54" fmla="+- 0 5617 5023"/>
              <a:gd name="T55" fmla="*/ 5617 h 616"/>
              <a:gd name="T56" fmla="+- 0 23366 23304"/>
              <a:gd name="T57" fmla="*/ T56 w 387"/>
              <a:gd name="T58" fmla="+- 0 5598 5023"/>
              <a:gd name="T59" fmla="*/ 5598 h 616"/>
              <a:gd name="T60" fmla="+- 0 23382 23304"/>
              <a:gd name="T61" fmla="*/ T60 w 387"/>
              <a:gd name="T62" fmla="+- 0 5571 5023"/>
              <a:gd name="T63" fmla="*/ 5571 h 616"/>
              <a:gd name="T64" fmla="+- 0 23414 23304"/>
              <a:gd name="T65" fmla="*/ T64 w 387"/>
              <a:gd name="T66" fmla="+- 0 5516 5023"/>
              <a:gd name="T67" fmla="*/ 5516 h 616"/>
              <a:gd name="T68" fmla="+- 0 23439 23304"/>
              <a:gd name="T69" fmla="*/ T68 w 387"/>
              <a:gd name="T70" fmla="+- 0 5457 5023"/>
              <a:gd name="T71" fmla="*/ 5457 h 616"/>
              <a:gd name="T72" fmla="+- 0 23469 23304"/>
              <a:gd name="T73" fmla="*/ T72 w 387"/>
              <a:gd name="T74" fmla="+- 0 5401 5023"/>
              <a:gd name="T75" fmla="*/ 5401 h 616"/>
              <a:gd name="T76" fmla="+- 0 23521 23304"/>
              <a:gd name="T77" fmla="*/ T76 w 387"/>
              <a:gd name="T78" fmla="+- 0 5305 5023"/>
              <a:gd name="T79" fmla="*/ 5305 h 616"/>
              <a:gd name="T80" fmla="+- 0 23572 23304"/>
              <a:gd name="T81" fmla="*/ T80 w 387"/>
              <a:gd name="T82" fmla="+- 0 5204 5023"/>
              <a:gd name="T83" fmla="*/ 5204 h 616"/>
              <a:gd name="T84" fmla="+- 0 23634 23304"/>
              <a:gd name="T85" fmla="*/ T84 w 387"/>
              <a:gd name="T86" fmla="+- 0 5114 5023"/>
              <a:gd name="T87" fmla="*/ 5114 h 616"/>
              <a:gd name="T88" fmla="+- 0 23667 23304"/>
              <a:gd name="T89" fmla="*/ T88 w 387"/>
              <a:gd name="T90" fmla="+- 0 5072 5023"/>
              <a:gd name="T91" fmla="*/ 5072 h 616"/>
              <a:gd name="T92" fmla="+- 0 23678 23304"/>
              <a:gd name="T93" fmla="*/ T92 w 387"/>
              <a:gd name="T94" fmla="+- 0 5057 5023"/>
              <a:gd name="T95" fmla="*/ 5057 h 616"/>
              <a:gd name="T96" fmla="+- 0 23690 23304"/>
              <a:gd name="T97" fmla="*/ T96 w 387"/>
              <a:gd name="T98" fmla="+- 0 5023 5023"/>
              <a:gd name="T99" fmla="*/ 5023 h 6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387" h="616" extrusionOk="0">
                <a:moveTo>
                  <a:pt x="0" y="301"/>
                </a:moveTo>
                <a:cubicBezTo>
                  <a:pt x="9" y="314"/>
                  <a:pt x="18" y="323"/>
                  <a:pt x="22" y="350"/>
                </a:cubicBezTo>
                <a:cubicBezTo>
                  <a:pt x="27" y="385"/>
                  <a:pt x="31" y="421"/>
                  <a:pt x="31" y="456"/>
                </a:cubicBezTo>
                <a:cubicBezTo>
                  <a:pt x="31" y="492"/>
                  <a:pt x="30" y="528"/>
                  <a:pt x="27" y="564"/>
                </a:cubicBezTo>
                <a:cubicBezTo>
                  <a:pt x="26" y="582"/>
                  <a:pt x="25" y="597"/>
                  <a:pt x="27" y="615"/>
                </a:cubicBezTo>
                <a:cubicBezTo>
                  <a:pt x="47" y="594"/>
                  <a:pt x="62" y="575"/>
                  <a:pt x="78" y="548"/>
                </a:cubicBezTo>
                <a:cubicBezTo>
                  <a:pt x="110" y="493"/>
                  <a:pt x="135" y="434"/>
                  <a:pt x="165" y="378"/>
                </a:cubicBezTo>
                <a:cubicBezTo>
                  <a:pt x="217" y="282"/>
                  <a:pt x="268" y="181"/>
                  <a:pt x="330" y="91"/>
                </a:cubicBezTo>
                <a:cubicBezTo>
                  <a:pt x="363" y="49"/>
                  <a:pt x="374" y="34"/>
                  <a:pt x="386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376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19700" y="3622675"/>
            <a:ext cx="123825" cy="223838"/>
          </a:xfrm>
          <a:custGeom>
            <a:avLst/>
            <a:gdLst>
              <a:gd name="T0" fmla="+- 0 14509 14501"/>
              <a:gd name="T1" fmla="*/ T0 w 344"/>
              <a:gd name="T2" fmla="+- 0 10083 10061"/>
              <a:gd name="T3" fmla="*/ 10083 h 623"/>
              <a:gd name="T4" fmla="+- 0 14502 14501"/>
              <a:gd name="T5" fmla="*/ T4 w 344"/>
              <a:gd name="T6" fmla="+- 0 10111 10061"/>
              <a:gd name="T7" fmla="*/ 10111 h 623"/>
              <a:gd name="T8" fmla="+- 0 14501 14501"/>
              <a:gd name="T9" fmla="*/ T8 w 344"/>
              <a:gd name="T10" fmla="+- 0 10131 10061"/>
              <a:gd name="T11" fmla="*/ 10131 h 623"/>
              <a:gd name="T12" fmla="+- 0 14503 14501"/>
              <a:gd name="T13" fmla="*/ T12 w 344"/>
              <a:gd name="T14" fmla="+- 0 10162 10061"/>
              <a:gd name="T15" fmla="*/ 10162 h 623"/>
              <a:gd name="T16" fmla="+- 0 14507 14501"/>
              <a:gd name="T17" fmla="*/ T16 w 344"/>
              <a:gd name="T18" fmla="+- 0 10247 10061"/>
              <a:gd name="T19" fmla="*/ 10247 h 623"/>
              <a:gd name="T20" fmla="+- 0 14514 14501"/>
              <a:gd name="T21" fmla="*/ T20 w 344"/>
              <a:gd name="T22" fmla="+- 0 10331 10061"/>
              <a:gd name="T23" fmla="*/ 10331 h 623"/>
              <a:gd name="T24" fmla="+- 0 14517 14501"/>
              <a:gd name="T25" fmla="*/ T24 w 344"/>
              <a:gd name="T26" fmla="+- 0 10416 10061"/>
              <a:gd name="T27" fmla="*/ 10416 h 623"/>
              <a:gd name="T28" fmla="+- 0 14519 14501"/>
              <a:gd name="T29" fmla="*/ T28 w 344"/>
              <a:gd name="T30" fmla="+- 0 10489 10061"/>
              <a:gd name="T31" fmla="*/ 10489 h 623"/>
              <a:gd name="T32" fmla="+- 0 14519 14501"/>
              <a:gd name="T33" fmla="*/ T32 w 344"/>
              <a:gd name="T34" fmla="+- 0 10561 10061"/>
              <a:gd name="T35" fmla="*/ 10561 h 623"/>
              <a:gd name="T36" fmla="+- 0 14520 14501"/>
              <a:gd name="T37" fmla="*/ T36 w 344"/>
              <a:gd name="T38" fmla="+- 0 10634 10061"/>
              <a:gd name="T39" fmla="*/ 10634 h 623"/>
              <a:gd name="T40" fmla="+- 0 14520 14501"/>
              <a:gd name="T41" fmla="*/ T40 w 344"/>
              <a:gd name="T42" fmla="+- 0 10661 10061"/>
              <a:gd name="T43" fmla="*/ 10661 h 623"/>
              <a:gd name="T44" fmla="+- 0 14519 14501"/>
              <a:gd name="T45" fmla="*/ T44 w 344"/>
              <a:gd name="T46" fmla="+- 0 10667 10061"/>
              <a:gd name="T47" fmla="*/ 10667 h 623"/>
              <a:gd name="T48" fmla="+- 0 14526 14501"/>
              <a:gd name="T49" fmla="*/ T48 w 344"/>
              <a:gd name="T50" fmla="+- 0 10683 10061"/>
              <a:gd name="T51" fmla="*/ 10683 h 623"/>
              <a:gd name="T52" fmla="+- 0 14581 14501"/>
              <a:gd name="T53" fmla="*/ T52 w 344"/>
              <a:gd name="T54" fmla="+- 0 10612 10061"/>
              <a:gd name="T55" fmla="*/ 10612 h 623"/>
              <a:gd name="T56" fmla="+- 0 14613 14501"/>
              <a:gd name="T57" fmla="*/ T56 w 344"/>
              <a:gd name="T58" fmla="+- 0 10530 10061"/>
              <a:gd name="T59" fmla="*/ 10530 h 623"/>
              <a:gd name="T60" fmla="+- 0 14655 14501"/>
              <a:gd name="T61" fmla="*/ T60 w 344"/>
              <a:gd name="T62" fmla="+- 0 10450 10061"/>
              <a:gd name="T63" fmla="*/ 10450 h 623"/>
              <a:gd name="T64" fmla="+- 0 14723 14501"/>
              <a:gd name="T65" fmla="*/ T64 w 344"/>
              <a:gd name="T66" fmla="+- 0 10322 10061"/>
              <a:gd name="T67" fmla="*/ 10322 h 623"/>
              <a:gd name="T68" fmla="+- 0 14783 14501"/>
              <a:gd name="T69" fmla="*/ T68 w 344"/>
              <a:gd name="T70" fmla="+- 0 10192 10061"/>
              <a:gd name="T71" fmla="*/ 10192 h 623"/>
              <a:gd name="T72" fmla="+- 0 14844 14501"/>
              <a:gd name="T73" fmla="*/ T72 w 344"/>
              <a:gd name="T74" fmla="+- 0 10061 10061"/>
              <a:gd name="T75" fmla="*/ 10061 h 6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344" h="623" extrusionOk="0">
                <a:moveTo>
                  <a:pt x="8" y="22"/>
                </a:moveTo>
                <a:cubicBezTo>
                  <a:pt x="1" y="50"/>
                  <a:pt x="0" y="70"/>
                  <a:pt x="2" y="101"/>
                </a:cubicBezTo>
                <a:cubicBezTo>
                  <a:pt x="6" y="186"/>
                  <a:pt x="13" y="270"/>
                  <a:pt x="16" y="355"/>
                </a:cubicBezTo>
                <a:cubicBezTo>
                  <a:pt x="18" y="428"/>
                  <a:pt x="18" y="500"/>
                  <a:pt x="19" y="573"/>
                </a:cubicBezTo>
                <a:cubicBezTo>
                  <a:pt x="19" y="600"/>
                  <a:pt x="18" y="606"/>
                  <a:pt x="25" y="622"/>
                </a:cubicBezTo>
                <a:cubicBezTo>
                  <a:pt x="80" y="551"/>
                  <a:pt x="112" y="469"/>
                  <a:pt x="154" y="389"/>
                </a:cubicBezTo>
                <a:cubicBezTo>
                  <a:pt x="222" y="261"/>
                  <a:pt x="282" y="131"/>
                  <a:pt x="343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376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25713" y="3903663"/>
            <a:ext cx="2111375" cy="1333500"/>
          </a:xfrm>
          <a:custGeom>
            <a:avLst/>
            <a:gdLst>
              <a:gd name="T0" fmla="+- 0 7982 7018"/>
              <a:gd name="T1" fmla="*/ T0 w 5861"/>
              <a:gd name="T2" fmla="+- 0 13886 10842"/>
              <a:gd name="T3" fmla="*/ 13886 h 3705"/>
              <a:gd name="T4" fmla="+- 0 8244 7018"/>
              <a:gd name="T5" fmla="*/ T4 w 5861"/>
              <a:gd name="T6" fmla="+- 0 13774 10842"/>
              <a:gd name="T7" fmla="*/ 13774 h 3705"/>
              <a:gd name="T8" fmla="+- 0 8445 7018"/>
              <a:gd name="T9" fmla="*/ T8 w 5861"/>
              <a:gd name="T10" fmla="+- 0 13985 10842"/>
              <a:gd name="T11" fmla="*/ 13985 h 3705"/>
              <a:gd name="T12" fmla="+- 0 8893 7018"/>
              <a:gd name="T13" fmla="*/ T12 w 5861"/>
              <a:gd name="T14" fmla="+- 0 13812 10842"/>
              <a:gd name="T15" fmla="*/ 13812 h 3705"/>
              <a:gd name="T16" fmla="+- 0 9149 7018"/>
              <a:gd name="T17" fmla="*/ T16 w 5861"/>
              <a:gd name="T18" fmla="+- 0 13966 10842"/>
              <a:gd name="T19" fmla="*/ 13966 h 3705"/>
              <a:gd name="T20" fmla="+- 0 9558 7018"/>
              <a:gd name="T21" fmla="*/ T20 w 5861"/>
              <a:gd name="T22" fmla="+- 0 13721 10842"/>
              <a:gd name="T23" fmla="*/ 13721 h 3705"/>
              <a:gd name="T24" fmla="+- 0 9894 7018"/>
              <a:gd name="T25" fmla="*/ T24 w 5861"/>
              <a:gd name="T26" fmla="+- 0 13778 10842"/>
              <a:gd name="T27" fmla="*/ 13778 h 3705"/>
              <a:gd name="T28" fmla="+- 0 10102 7018"/>
              <a:gd name="T29" fmla="*/ T28 w 5861"/>
              <a:gd name="T30" fmla="+- 0 13797 10842"/>
              <a:gd name="T31" fmla="*/ 13797 h 3705"/>
              <a:gd name="T32" fmla="+- 0 10536 7018"/>
              <a:gd name="T33" fmla="*/ T32 w 5861"/>
              <a:gd name="T34" fmla="+- 0 13622 10842"/>
              <a:gd name="T35" fmla="*/ 13622 h 3705"/>
              <a:gd name="T36" fmla="+- 0 10910 7018"/>
              <a:gd name="T37" fmla="*/ T36 w 5861"/>
              <a:gd name="T38" fmla="+- 0 13908 10842"/>
              <a:gd name="T39" fmla="*/ 13908 h 3705"/>
              <a:gd name="T40" fmla="+- 0 11672 7018"/>
              <a:gd name="T41" fmla="*/ T40 w 5861"/>
              <a:gd name="T42" fmla="+- 0 13728 10842"/>
              <a:gd name="T43" fmla="*/ 13728 h 3705"/>
              <a:gd name="T44" fmla="+- 0 12021 7018"/>
              <a:gd name="T45" fmla="*/ T44 w 5861"/>
              <a:gd name="T46" fmla="+- 0 13889 10842"/>
              <a:gd name="T47" fmla="*/ 13889 h 3705"/>
              <a:gd name="T48" fmla="+- 0 12519 7018"/>
              <a:gd name="T49" fmla="*/ T48 w 5861"/>
              <a:gd name="T50" fmla="+- 0 13637 10842"/>
              <a:gd name="T51" fmla="*/ 13637 h 3705"/>
              <a:gd name="T52" fmla="+- 0 12604 7018"/>
              <a:gd name="T53" fmla="*/ T52 w 5861"/>
              <a:gd name="T54" fmla="+- 0 13709 10842"/>
              <a:gd name="T55" fmla="*/ 13709 h 3705"/>
              <a:gd name="T56" fmla="+- 0 12572 7018"/>
              <a:gd name="T57" fmla="*/ T56 w 5861"/>
              <a:gd name="T58" fmla="+- 0 12713 10842"/>
              <a:gd name="T59" fmla="*/ 12713 h 3705"/>
              <a:gd name="T60" fmla="+- 0 12037 7018"/>
              <a:gd name="T61" fmla="*/ T60 w 5861"/>
              <a:gd name="T62" fmla="+- 0 12276 10842"/>
              <a:gd name="T63" fmla="*/ 12276 h 3705"/>
              <a:gd name="T64" fmla="+- 0 10159 7018"/>
              <a:gd name="T65" fmla="*/ T64 w 5861"/>
              <a:gd name="T66" fmla="+- 0 11561 10842"/>
              <a:gd name="T67" fmla="*/ 11561 h 3705"/>
              <a:gd name="T68" fmla="+- 0 8321 7018"/>
              <a:gd name="T69" fmla="*/ T68 w 5861"/>
              <a:gd name="T70" fmla="+- 0 11804 10842"/>
              <a:gd name="T71" fmla="*/ 11804 h 3705"/>
              <a:gd name="T72" fmla="+- 0 7168 7018"/>
              <a:gd name="T73" fmla="*/ T72 w 5861"/>
              <a:gd name="T74" fmla="+- 0 12711 10842"/>
              <a:gd name="T75" fmla="*/ 12711 h 3705"/>
              <a:gd name="T76" fmla="+- 0 7227 7018"/>
              <a:gd name="T77" fmla="*/ T76 w 5861"/>
              <a:gd name="T78" fmla="+- 0 13699 10842"/>
              <a:gd name="T79" fmla="*/ 13699 h 3705"/>
              <a:gd name="T80" fmla="+- 0 8585 7018"/>
              <a:gd name="T81" fmla="*/ T80 w 5861"/>
              <a:gd name="T82" fmla="+- 0 14456 10842"/>
              <a:gd name="T83" fmla="*/ 14456 h 3705"/>
              <a:gd name="T84" fmla="+- 0 11387 7018"/>
              <a:gd name="T85" fmla="*/ T84 w 5861"/>
              <a:gd name="T86" fmla="+- 0 14181 10842"/>
              <a:gd name="T87" fmla="*/ 14181 h 3705"/>
              <a:gd name="T88" fmla="+- 0 12842 7018"/>
              <a:gd name="T89" fmla="*/ T88 w 5861"/>
              <a:gd name="T90" fmla="+- 0 12928 10842"/>
              <a:gd name="T91" fmla="*/ 12928 h 3705"/>
              <a:gd name="T92" fmla="+- 0 12530 7018"/>
              <a:gd name="T93" fmla="*/ T92 w 5861"/>
              <a:gd name="T94" fmla="+- 0 11921 10842"/>
              <a:gd name="T95" fmla="*/ 11921 h 3705"/>
              <a:gd name="T96" fmla="+- 0 9507 7018"/>
              <a:gd name="T97" fmla="*/ T96 w 5861"/>
              <a:gd name="T98" fmla="+- 0 11192 10842"/>
              <a:gd name="T99" fmla="*/ 11192 h 3705"/>
              <a:gd name="T100" fmla="+- 0 9596 7018"/>
              <a:gd name="T101" fmla="*/ T100 w 5861"/>
              <a:gd name="T102" fmla="+- 0 11390 10842"/>
              <a:gd name="T103" fmla="*/ 11390 h 3705"/>
              <a:gd name="T104" fmla="+- 0 9669 7018"/>
              <a:gd name="T105" fmla="*/ T104 w 5861"/>
              <a:gd name="T106" fmla="+- 0 11503 10842"/>
              <a:gd name="T107" fmla="*/ 11503 h 3705"/>
              <a:gd name="T108" fmla="+- 0 9726 7018"/>
              <a:gd name="T109" fmla="*/ T108 w 5861"/>
              <a:gd name="T110" fmla="+- 0 11508 10842"/>
              <a:gd name="T111" fmla="*/ 11508 h 3705"/>
              <a:gd name="T112" fmla="+- 0 9844 7018"/>
              <a:gd name="T113" fmla="*/ T112 w 5861"/>
              <a:gd name="T114" fmla="+- 0 11372 10842"/>
              <a:gd name="T115" fmla="*/ 11372 h 3705"/>
              <a:gd name="T116" fmla="+- 0 10134 7018"/>
              <a:gd name="T117" fmla="*/ T116 w 5861"/>
              <a:gd name="T118" fmla="+- 0 11030 10842"/>
              <a:gd name="T119" fmla="*/ 11030 h 3705"/>
              <a:gd name="T120" fmla="+- 0 10290 7018"/>
              <a:gd name="T121" fmla="*/ T120 w 5861"/>
              <a:gd name="T122" fmla="+- 0 10842 10842"/>
              <a:gd name="T123" fmla="*/ 10842 h 37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5861" h="3705" extrusionOk="0">
                <a:moveTo>
                  <a:pt x="964" y="3044"/>
                </a:moveTo>
                <a:cubicBezTo>
                  <a:pt x="1025" y="2996"/>
                  <a:pt x="1138" y="2880"/>
                  <a:pt x="1226" y="2932"/>
                </a:cubicBezTo>
                <a:cubicBezTo>
                  <a:pt x="1316" y="2985"/>
                  <a:pt x="1302" y="3149"/>
                  <a:pt x="1427" y="3143"/>
                </a:cubicBezTo>
                <a:cubicBezTo>
                  <a:pt x="1593" y="3135"/>
                  <a:pt x="1684" y="2925"/>
                  <a:pt x="1875" y="2970"/>
                </a:cubicBezTo>
                <a:cubicBezTo>
                  <a:pt x="1972" y="2993"/>
                  <a:pt x="2028" y="3135"/>
                  <a:pt x="2131" y="3124"/>
                </a:cubicBezTo>
                <a:cubicBezTo>
                  <a:pt x="2276" y="3108"/>
                  <a:pt x="2406" y="2935"/>
                  <a:pt x="2540" y="2879"/>
                </a:cubicBezTo>
                <a:cubicBezTo>
                  <a:pt x="2689" y="2817"/>
                  <a:pt x="2756" y="2859"/>
                  <a:pt x="2876" y="2936"/>
                </a:cubicBezTo>
                <a:cubicBezTo>
                  <a:pt x="2954" y="2986"/>
                  <a:pt x="2995" y="2992"/>
                  <a:pt x="3084" y="2955"/>
                </a:cubicBezTo>
                <a:cubicBezTo>
                  <a:pt x="3217" y="2899"/>
                  <a:pt x="3359" y="2738"/>
                  <a:pt x="3518" y="2780"/>
                </a:cubicBezTo>
                <a:cubicBezTo>
                  <a:pt x="3692" y="2826"/>
                  <a:pt x="3684" y="3056"/>
                  <a:pt x="3892" y="3066"/>
                </a:cubicBezTo>
                <a:cubicBezTo>
                  <a:pt x="4157" y="3078"/>
                  <a:pt x="4373" y="2790"/>
                  <a:pt x="4654" y="2886"/>
                </a:cubicBezTo>
                <a:cubicBezTo>
                  <a:pt x="4768" y="2925"/>
                  <a:pt x="4874" y="3067"/>
                  <a:pt x="5003" y="3047"/>
                </a:cubicBezTo>
                <a:cubicBezTo>
                  <a:pt x="5162" y="3022"/>
                  <a:pt x="5339" y="2743"/>
                  <a:pt x="5501" y="2795"/>
                </a:cubicBezTo>
                <a:cubicBezTo>
                  <a:pt x="5545" y="2809"/>
                  <a:pt x="5553" y="2844"/>
                  <a:pt x="5586" y="2867"/>
                </a:cubicBezTo>
              </a:path>
              <a:path w="5861" h="3705" extrusionOk="0">
                <a:moveTo>
                  <a:pt x="5554" y="1871"/>
                </a:moveTo>
                <a:cubicBezTo>
                  <a:pt x="5376" y="1727"/>
                  <a:pt x="5206" y="1569"/>
                  <a:pt x="5019" y="1434"/>
                </a:cubicBezTo>
                <a:cubicBezTo>
                  <a:pt x="4463" y="1034"/>
                  <a:pt x="3811" y="832"/>
                  <a:pt x="3141" y="719"/>
                </a:cubicBezTo>
                <a:cubicBezTo>
                  <a:pt x="2503" y="611"/>
                  <a:pt x="1886" y="672"/>
                  <a:pt x="1303" y="962"/>
                </a:cubicBezTo>
                <a:cubicBezTo>
                  <a:pt x="883" y="1171"/>
                  <a:pt x="424" y="1480"/>
                  <a:pt x="150" y="1869"/>
                </a:cubicBezTo>
                <a:cubicBezTo>
                  <a:pt x="-75" y="2188"/>
                  <a:pt x="-20" y="2554"/>
                  <a:pt x="209" y="2857"/>
                </a:cubicBezTo>
                <a:cubicBezTo>
                  <a:pt x="515" y="3262"/>
                  <a:pt x="1089" y="3499"/>
                  <a:pt x="1567" y="3614"/>
                </a:cubicBezTo>
                <a:cubicBezTo>
                  <a:pt x="2477" y="3833"/>
                  <a:pt x="3502" y="3651"/>
                  <a:pt x="4369" y="3339"/>
                </a:cubicBezTo>
                <a:cubicBezTo>
                  <a:pt x="4961" y="3126"/>
                  <a:pt x="5625" y="2725"/>
                  <a:pt x="5824" y="2086"/>
                </a:cubicBezTo>
                <a:cubicBezTo>
                  <a:pt x="5946" y="1694"/>
                  <a:pt x="5729" y="1382"/>
                  <a:pt x="5512" y="1079"/>
                </a:cubicBezTo>
              </a:path>
              <a:path w="5861" h="3705" extrusionOk="0">
                <a:moveTo>
                  <a:pt x="2489" y="350"/>
                </a:moveTo>
                <a:cubicBezTo>
                  <a:pt x="2517" y="417"/>
                  <a:pt x="2542" y="485"/>
                  <a:pt x="2578" y="548"/>
                </a:cubicBezTo>
                <a:cubicBezTo>
                  <a:pt x="2598" y="583"/>
                  <a:pt x="2620" y="634"/>
                  <a:pt x="2651" y="661"/>
                </a:cubicBezTo>
                <a:cubicBezTo>
                  <a:pt x="2673" y="680"/>
                  <a:pt x="2683" y="680"/>
                  <a:pt x="2708" y="666"/>
                </a:cubicBezTo>
                <a:cubicBezTo>
                  <a:pt x="2752" y="641"/>
                  <a:pt x="2795" y="568"/>
                  <a:pt x="2826" y="530"/>
                </a:cubicBezTo>
                <a:cubicBezTo>
                  <a:pt x="2920" y="413"/>
                  <a:pt x="3017" y="300"/>
                  <a:pt x="3116" y="188"/>
                </a:cubicBezTo>
                <a:cubicBezTo>
                  <a:pt x="3196" y="98"/>
                  <a:pt x="3224" y="66"/>
                  <a:pt x="3272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376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1738" y="4089400"/>
            <a:ext cx="1714500" cy="1135063"/>
          </a:xfrm>
          <a:custGeom>
            <a:avLst/>
            <a:gdLst>
              <a:gd name="T0" fmla="+- 0 17807 17449"/>
              <a:gd name="T1" fmla="*/ T0 w 4763"/>
              <a:gd name="T2" fmla="+- 0 13516 11359"/>
              <a:gd name="T3" fmla="*/ 13516 h 3152"/>
              <a:gd name="T4" fmla="+- 0 17838 17449"/>
              <a:gd name="T5" fmla="*/ T4 w 4763"/>
              <a:gd name="T6" fmla="+- 0 13751 11359"/>
              <a:gd name="T7" fmla="*/ 13751 h 3152"/>
              <a:gd name="T8" fmla="+- 0 18003 17449"/>
              <a:gd name="T9" fmla="*/ T8 w 4763"/>
              <a:gd name="T10" fmla="+- 0 13684 11359"/>
              <a:gd name="T11" fmla="*/ 13684 h 3152"/>
              <a:gd name="T12" fmla="+- 0 18378 17449"/>
              <a:gd name="T13" fmla="*/ T12 w 4763"/>
              <a:gd name="T14" fmla="+- 0 13469 11359"/>
              <a:gd name="T15" fmla="*/ 13469 h 3152"/>
              <a:gd name="T16" fmla="+- 0 18545 17449"/>
              <a:gd name="T17" fmla="*/ T16 w 4763"/>
              <a:gd name="T18" fmla="+- 0 13506 11359"/>
              <a:gd name="T19" fmla="*/ 13506 h 3152"/>
              <a:gd name="T20" fmla="+- 0 18573 17449"/>
              <a:gd name="T21" fmla="*/ T20 w 4763"/>
              <a:gd name="T22" fmla="+- 0 13694 11359"/>
              <a:gd name="T23" fmla="*/ 13694 h 3152"/>
              <a:gd name="T24" fmla="+- 0 18625 17449"/>
              <a:gd name="T25" fmla="*/ T24 w 4763"/>
              <a:gd name="T26" fmla="+- 0 13669 11359"/>
              <a:gd name="T27" fmla="*/ 13669 h 3152"/>
              <a:gd name="T28" fmla="+- 0 18948 17449"/>
              <a:gd name="T29" fmla="*/ T28 w 4763"/>
              <a:gd name="T30" fmla="+- 0 13583 11359"/>
              <a:gd name="T31" fmla="*/ 13583 h 3152"/>
              <a:gd name="T32" fmla="+- 0 19098 17449"/>
              <a:gd name="T33" fmla="*/ T32 w 4763"/>
              <a:gd name="T34" fmla="+- 0 13785 11359"/>
              <a:gd name="T35" fmla="*/ 13785 h 3152"/>
              <a:gd name="T36" fmla="+- 0 19419 17449"/>
              <a:gd name="T37" fmla="*/ T36 w 4763"/>
              <a:gd name="T38" fmla="+- 0 13677 11359"/>
              <a:gd name="T39" fmla="*/ 13677 h 3152"/>
              <a:gd name="T40" fmla="+- 0 19608 17449"/>
              <a:gd name="T41" fmla="*/ T40 w 4763"/>
              <a:gd name="T42" fmla="+- 0 13761 11359"/>
              <a:gd name="T43" fmla="*/ 13761 h 3152"/>
              <a:gd name="T44" fmla="+- 0 19704 17449"/>
              <a:gd name="T45" fmla="*/ T44 w 4763"/>
              <a:gd name="T46" fmla="+- 0 13812 11359"/>
              <a:gd name="T47" fmla="*/ 13812 h 3152"/>
              <a:gd name="T48" fmla="+- 0 20050 17449"/>
              <a:gd name="T49" fmla="*/ T48 w 4763"/>
              <a:gd name="T50" fmla="+- 0 13634 11359"/>
              <a:gd name="T51" fmla="*/ 13634 h 3152"/>
              <a:gd name="T52" fmla="+- 0 20182 17449"/>
              <a:gd name="T53" fmla="*/ T52 w 4763"/>
              <a:gd name="T54" fmla="+- 0 13786 11359"/>
              <a:gd name="T55" fmla="*/ 13786 h 3152"/>
              <a:gd name="T56" fmla="+- 0 20538 17449"/>
              <a:gd name="T57" fmla="*/ T56 w 4763"/>
              <a:gd name="T58" fmla="+- 0 13689 11359"/>
              <a:gd name="T59" fmla="*/ 13689 h 3152"/>
              <a:gd name="T60" fmla="+- 0 20665 17449"/>
              <a:gd name="T61" fmla="*/ T60 w 4763"/>
              <a:gd name="T62" fmla="+- 0 13827 11359"/>
              <a:gd name="T63" fmla="*/ 13827 h 3152"/>
              <a:gd name="T64" fmla="+- 0 20881 17449"/>
              <a:gd name="T65" fmla="*/ T64 w 4763"/>
              <a:gd name="T66" fmla="+- 0 13714 11359"/>
              <a:gd name="T67" fmla="*/ 13714 h 3152"/>
              <a:gd name="T68" fmla="+- 0 21186 17449"/>
              <a:gd name="T69" fmla="*/ T68 w 4763"/>
              <a:gd name="T70" fmla="+- 0 13614 11359"/>
              <a:gd name="T71" fmla="*/ 13614 h 3152"/>
              <a:gd name="T72" fmla="+- 0 21340 17449"/>
              <a:gd name="T73" fmla="*/ T72 w 4763"/>
              <a:gd name="T74" fmla="+- 0 13777 11359"/>
              <a:gd name="T75" fmla="*/ 13777 h 3152"/>
              <a:gd name="T76" fmla="+- 0 21704 17449"/>
              <a:gd name="T77" fmla="*/ T76 w 4763"/>
              <a:gd name="T78" fmla="+- 0 13672 11359"/>
              <a:gd name="T79" fmla="*/ 13672 h 3152"/>
              <a:gd name="T80" fmla="+- 0 21745 17449"/>
              <a:gd name="T81" fmla="*/ T80 w 4763"/>
              <a:gd name="T82" fmla="+- 0 13707 11359"/>
              <a:gd name="T83" fmla="*/ 13707 h 3152"/>
              <a:gd name="T84" fmla="+- 0 21096 17449"/>
              <a:gd name="T85" fmla="*/ T84 w 4763"/>
              <a:gd name="T86" fmla="+- 0 12286 11359"/>
              <a:gd name="T87" fmla="*/ 12286 h 3152"/>
              <a:gd name="T88" fmla="+- 0 20721 17449"/>
              <a:gd name="T89" fmla="*/ T88 w 4763"/>
              <a:gd name="T90" fmla="+- 0 12017 11359"/>
              <a:gd name="T91" fmla="*/ 12017 h 3152"/>
              <a:gd name="T92" fmla="+- 0 19663 17449"/>
              <a:gd name="T93" fmla="*/ T92 w 4763"/>
              <a:gd name="T94" fmla="+- 0 11612 11359"/>
              <a:gd name="T95" fmla="*/ 11612 h 3152"/>
              <a:gd name="T96" fmla="+- 0 17768 17449"/>
              <a:gd name="T97" fmla="*/ T96 w 4763"/>
              <a:gd name="T98" fmla="+- 0 12346 11359"/>
              <a:gd name="T99" fmla="*/ 12346 h 3152"/>
              <a:gd name="T100" fmla="+- 0 17454 17449"/>
              <a:gd name="T101" fmla="*/ T100 w 4763"/>
              <a:gd name="T102" fmla="+- 0 13032 11359"/>
              <a:gd name="T103" fmla="*/ 13032 h 3152"/>
              <a:gd name="T104" fmla="+- 0 18320 17449"/>
              <a:gd name="T105" fmla="*/ T104 w 4763"/>
              <a:gd name="T106" fmla="+- 0 14036 11359"/>
              <a:gd name="T107" fmla="*/ 14036 h 3152"/>
              <a:gd name="T108" fmla="+- 0 20266 17449"/>
              <a:gd name="T109" fmla="*/ T108 w 4763"/>
              <a:gd name="T110" fmla="+- 0 14475 11359"/>
              <a:gd name="T111" fmla="*/ 14475 h 3152"/>
              <a:gd name="T112" fmla="+- 0 22131 17449"/>
              <a:gd name="T113" fmla="*/ T112 w 4763"/>
              <a:gd name="T114" fmla="+- 0 13257 11359"/>
              <a:gd name="T115" fmla="*/ 13257 h 3152"/>
              <a:gd name="T116" fmla="+- 0 22072 17449"/>
              <a:gd name="T117" fmla="*/ T116 w 4763"/>
              <a:gd name="T118" fmla="+- 0 12454 11359"/>
              <a:gd name="T119" fmla="*/ 12454 h 3152"/>
              <a:gd name="T120" fmla="+- 0 21548 17449"/>
              <a:gd name="T121" fmla="*/ T120 w 4763"/>
              <a:gd name="T122" fmla="+- 0 11868 11359"/>
              <a:gd name="T123" fmla="*/ 11868 h 3152"/>
              <a:gd name="T124" fmla="+- 0 19318 17449"/>
              <a:gd name="T125" fmla="*/ T124 w 4763"/>
              <a:gd name="T126" fmla="+- 0 11359 11359"/>
              <a:gd name="T127" fmla="*/ 11359 h 3152"/>
              <a:gd name="T128" fmla="+- 0 19300 17449"/>
              <a:gd name="T129" fmla="*/ T128 w 4763"/>
              <a:gd name="T130" fmla="+- 0 11491 11359"/>
              <a:gd name="T131" fmla="*/ 11491 h 3152"/>
              <a:gd name="T132" fmla="+- 0 19340 17449"/>
              <a:gd name="T133" fmla="*/ T132 w 4763"/>
              <a:gd name="T134" fmla="+- 0 11648 11359"/>
              <a:gd name="T135" fmla="*/ 11648 h 3152"/>
              <a:gd name="T136" fmla="+- 0 19514 17449"/>
              <a:gd name="T137" fmla="*/ T136 w 4763"/>
              <a:gd name="T138" fmla="+- 0 11906 11359"/>
              <a:gd name="T139" fmla="*/ 11906 h 3152"/>
              <a:gd name="T140" fmla="+- 0 19611 17449"/>
              <a:gd name="T141" fmla="*/ T140 w 4763"/>
              <a:gd name="T142" fmla="+- 0 11894 11359"/>
              <a:gd name="T143" fmla="*/ 11894 h 3152"/>
              <a:gd name="T144" fmla="+- 0 19744 17449"/>
              <a:gd name="T145" fmla="*/ T144 w 4763"/>
              <a:gd name="T146" fmla="+- 0 11643 11359"/>
              <a:gd name="T147" fmla="*/ 11643 h 3152"/>
              <a:gd name="T148" fmla="+- 0 19801 17449"/>
              <a:gd name="T149" fmla="*/ T148 w 4763"/>
              <a:gd name="T150" fmla="+- 0 11468 11359"/>
              <a:gd name="T151" fmla="*/ 11468 h 31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4763" h="3152" extrusionOk="0">
                <a:moveTo>
                  <a:pt x="358" y="2157"/>
                </a:moveTo>
                <a:cubicBezTo>
                  <a:pt x="352" y="2205"/>
                  <a:pt x="320" y="2368"/>
                  <a:pt x="389" y="2392"/>
                </a:cubicBezTo>
                <a:cubicBezTo>
                  <a:pt x="434" y="2408"/>
                  <a:pt x="519" y="2345"/>
                  <a:pt x="554" y="2325"/>
                </a:cubicBezTo>
                <a:cubicBezTo>
                  <a:pt x="677" y="2252"/>
                  <a:pt x="794" y="2162"/>
                  <a:pt x="929" y="2110"/>
                </a:cubicBezTo>
                <a:cubicBezTo>
                  <a:pt x="1002" y="2082"/>
                  <a:pt x="1056" y="2077"/>
                  <a:pt x="1096" y="2147"/>
                </a:cubicBezTo>
                <a:cubicBezTo>
                  <a:pt x="1126" y="2198"/>
                  <a:pt x="1118" y="2277"/>
                  <a:pt x="1124" y="2335"/>
                </a:cubicBezTo>
                <a:cubicBezTo>
                  <a:pt x="1138" y="2326"/>
                  <a:pt x="1158" y="2323"/>
                  <a:pt x="1176" y="2310"/>
                </a:cubicBezTo>
                <a:cubicBezTo>
                  <a:pt x="1262" y="2247"/>
                  <a:pt x="1391" y="2137"/>
                  <a:pt x="1499" y="2224"/>
                </a:cubicBezTo>
                <a:cubicBezTo>
                  <a:pt x="1566" y="2278"/>
                  <a:pt x="1561" y="2399"/>
                  <a:pt x="1649" y="2426"/>
                </a:cubicBezTo>
                <a:cubicBezTo>
                  <a:pt x="1740" y="2453"/>
                  <a:pt x="1879" y="2333"/>
                  <a:pt x="1970" y="2318"/>
                </a:cubicBezTo>
                <a:cubicBezTo>
                  <a:pt x="2063" y="2303"/>
                  <a:pt x="2102" y="2338"/>
                  <a:pt x="2159" y="2402"/>
                </a:cubicBezTo>
                <a:cubicBezTo>
                  <a:pt x="2198" y="2445"/>
                  <a:pt x="2196" y="2467"/>
                  <a:pt x="2255" y="2453"/>
                </a:cubicBezTo>
                <a:cubicBezTo>
                  <a:pt x="2365" y="2426"/>
                  <a:pt x="2457" y="2204"/>
                  <a:pt x="2601" y="2275"/>
                </a:cubicBezTo>
                <a:cubicBezTo>
                  <a:pt x="2663" y="2305"/>
                  <a:pt x="2667" y="2416"/>
                  <a:pt x="2733" y="2427"/>
                </a:cubicBezTo>
                <a:cubicBezTo>
                  <a:pt x="2856" y="2447"/>
                  <a:pt x="2955" y="2237"/>
                  <a:pt x="3089" y="2330"/>
                </a:cubicBezTo>
                <a:cubicBezTo>
                  <a:pt x="3143" y="2368"/>
                  <a:pt x="3141" y="2462"/>
                  <a:pt x="3216" y="2468"/>
                </a:cubicBezTo>
                <a:cubicBezTo>
                  <a:pt x="3287" y="2474"/>
                  <a:pt x="3377" y="2389"/>
                  <a:pt x="3432" y="2355"/>
                </a:cubicBezTo>
                <a:cubicBezTo>
                  <a:pt x="3509" y="2307"/>
                  <a:pt x="3641" y="2212"/>
                  <a:pt x="3737" y="2255"/>
                </a:cubicBezTo>
                <a:cubicBezTo>
                  <a:pt x="3811" y="2288"/>
                  <a:pt x="3806" y="2405"/>
                  <a:pt x="3891" y="2418"/>
                </a:cubicBezTo>
                <a:cubicBezTo>
                  <a:pt x="4025" y="2439"/>
                  <a:pt x="4110" y="2264"/>
                  <a:pt x="4255" y="2313"/>
                </a:cubicBezTo>
                <a:cubicBezTo>
                  <a:pt x="4278" y="2326"/>
                  <a:pt x="4286" y="2332"/>
                  <a:pt x="4296" y="2348"/>
                </a:cubicBezTo>
              </a:path>
              <a:path w="4763" h="3152" extrusionOk="0">
                <a:moveTo>
                  <a:pt x="3647" y="927"/>
                </a:moveTo>
                <a:cubicBezTo>
                  <a:pt x="3520" y="840"/>
                  <a:pt x="3397" y="748"/>
                  <a:pt x="3272" y="658"/>
                </a:cubicBezTo>
                <a:cubicBezTo>
                  <a:pt x="2943" y="422"/>
                  <a:pt x="2627" y="262"/>
                  <a:pt x="2214" y="253"/>
                </a:cubicBezTo>
                <a:cubicBezTo>
                  <a:pt x="1527" y="239"/>
                  <a:pt x="809" y="502"/>
                  <a:pt x="319" y="987"/>
                </a:cubicBezTo>
                <a:cubicBezTo>
                  <a:pt x="124" y="1180"/>
                  <a:pt x="-29" y="1384"/>
                  <a:pt x="5" y="1673"/>
                </a:cubicBezTo>
                <a:cubicBezTo>
                  <a:pt x="59" y="2136"/>
                  <a:pt x="497" y="2465"/>
                  <a:pt x="871" y="2677"/>
                </a:cubicBezTo>
                <a:cubicBezTo>
                  <a:pt x="1476" y="3020"/>
                  <a:pt x="2120" y="3219"/>
                  <a:pt x="2817" y="3116"/>
                </a:cubicBezTo>
                <a:cubicBezTo>
                  <a:pt x="3532" y="3010"/>
                  <a:pt x="4367" y="2588"/>
                  <a:pt x="4682" y="1898"/>
                </a:cubicBezTo>
                <a:cubicBezTo>
                  <a:pt x="4814" y="1608"/>
                  <a:pt x="4756" y="1367"/>
                  <a:pt x="4623" y="1095"/>
                </a:cubicBezTo>
                <a:cubicBezTo>
                  <a:pt x="4507" y="859"/>
                  <a:pt x="4298" y="672"/>
                  <a:pt x="4099" y="509"/>
                </a:cubicBezTo>
              </a:path>
              <a:path w="4763" h="3152" extrusionOk="0">
                <a:moveTo>
                  <a:pt x="1869" y="0"/>
                </a:moveTo>
                <a:cubicBezTo>
                  <a:pt x="1859" y="44"/>
                  <a:pt x="1850" y="87"/>
                  <a:pt x="1851" y="132"/>
                </a:cubicBezTo>
                <a:cubicBezTo>
                  <a:pt x="1852" y="187"/>
                  <a:pt x="1870" y="239"/>
                  <a:pt x="1891" y="289"/>
                </a:cubicBezTo>
                <a:cubicBezTo>
                  <a:pt x="1928" y="378"/>
                  <a:pt x="1983" y="490"/>
                  <a:pt x="2065" y="547"/>
                </a:cubicBezTo>
                <a:cubicBezTo>
                  <a:pt x="2099" y="570"/>
                  <a:pt x="2133" y="562"/>
                  <a:pt x="2162" y="535"/>
                </a:cubicBezTo>
                <a:cubicBezTo>
                  <a:pt x="2228" y="473"/>
                  <a:pt x="2263" y="366"/>
                  <a:pt x="2295" y="284"/>
                </a:cubicBezTo>
                <a:cubicBezTo>
                  <a:pt x="2326" y="199"/>
                  <a:pt x="2337" y="169"/>
                  <a:pt x="2352" y="10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67" grpId="0"/>
      <p:bldP spid="1649668" grpId="0"/>
      <p:bldP spid="1649669" grpId="0"/>
      <p:bldP spid="1649670" grpId="0"/>
      <p:bldP spid="1649671" grpId="0"/>
      <p:bldP spid="1649672" grpId="0"/>
      <p:bldP spid="1649673" grpId="0"/>
      <p:bldP spid="1649674" grpId="0"/>
      <p:bldP spid="1649675" grpId="0"/>
      <p:bldP spid="16496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27300" y="147638"/>
            <a:ext cx="6375400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>
                <a:solidFill>
                  <a:srgbClr val="990033"/>
                </a:solidFill>
                <a:latin typeface="Arial" charset="0"/>
              </a:rPr>
              <a:t>...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και ποια είναι η διαφορά;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51715" name="Rectangle 3"/>
          <p:cNvSpPr>
            <a:spLocks noChangeArrowheads="1"/>
          </p:cNvSpPr>
          <p:nvPr/>
        </p:nvSpPr>
        <p:spPr bwMode="auto">
          <a:xfrm>
            <a:off x="2905125" y="2139950"/>
            <a:ext cx="3714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6" name="Rectangle 4"/>
          <p:cNvSpPr>
            <a:spLocks noChangeArrowheads="1"/>
          </p:cNvSpPr>
          <p:nvPr/>
        </p:nvSpPr>
        <p:spPr bwMode="auto">
          <a:xfrm>
            <a:off x="2901950" y="2149475"/>
            <a:ext cx="377825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7" name="Rectangle 5"/>
          <p:cNvSpPr>
            <a:spLocks noChangeArrowheads="1"/>
          </p:cNvSpPr>
          <p:nvPr/>
        </p:nvSpPr>
        <p:spPr bwMode="auto">
          <a:xfrm>
            <a:off x="2898775" y="2163763"/>
            <a:ext cx="38258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8" name="Rectangle 6"/>
          <p:cNvSpPr>
            <a:spLocks noChangeArrowheads="1"/>
          </p:cNvSpPr>
          <p:nvPr/>
        </p:nvSpPr>
        <p:spPr bwMode="auto">
          <a:xfrm>
            <a:off x="2898775" y="2171700"/>
            <a:ext cx="384175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9" name="Rectangle 7"/>
          <p:cNvSpPr>
            <a:spLocks noChangeArrowheads="1"/>
          </p:cNvSpPr>
          <p:nvPr/>
        </p:nvSpPr>
        <p:spPr bwMode="auto">
          <a:xfrm>
            <a:off x="2897188" y="2184400"/>
            <a:ext cx="3873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0" name="Rectangle 8"/>
          <p:cNvSpPr>
            <a:spLocks noChangeArrowheads="1"/>
          </p:cNvSpPr>
          <p:nvPr/>
        </p:nvSpPr>
        <p:spPr bwMode="auto">
          <a:xfrm>
            <a:off x="2892425" y="2203450"/>
            <a:ext cx="395288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1" name="Rectangle 9"/>
          <p:cNvSpPr>
            <a:spLocks noChangeArrowheads="1"/>
          </p:cNvSpPr>
          <p:nvPr/>
        </p:nvSpPr>
        <p:spPr bwMode="auto">
          <a:xfrm>
            <a:off x="2892425" y="2214563"/>
            <a:ext cx="395288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2" name="Rectangle 10"/>
          <p:cNvSpPr>
            <a:spLocks noChangeArrowheads="1"/>
          </p:cNvSpPr>
          <p:nvPr/>
        </p:nvSpPr>
        <p:spPr bwMode="auto">
          <a:xfrm>
            <a:off x="2889250" y="2239963"/>
            <a:ext cx="401638" cy="31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3" name="Rectangle 11"/>
          <p:cNvSpPr>
            <a:spLocks noChangeArrowheads="1"/>
          </p:cNvSpPr>
          <p:nvPr/>
        </p:nvSpPr>
        <p:spPr bwMode="auto">
          <a:xfrm>
            <a:off x="2886075" y="2259013"/>
            <a:ext cx="406400" cy="6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4" name="Rectangle 12"/>
          <p:cNvSpPr>
            <a:spLocks noChangeArrowheads="1"/>
          </p:cNvSpPr>
          <p:nvPr/>
        </p:nvSpPr>
        <p:spPr bwMode="auto">
          <a:xfrm>
            <a:off x="2881313" y="2281238"/>
            <a:ext cx="411162" cy="6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5" name="Rectangle 13"/>
          <p:cNvSpPr>
            <a:spLocks noChangeArrowheads="1"/>
          </p:cNvSpPr>
          <p:nvPr/>
        </p:nvSpPr>
        <p:spPr bwMode="auto">
          <a:xfrm>
            <a:off x="2881313" y="2290763"/>
            <a:ext cx="411162" cy="6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6" name="Text Box 14"/>
          <p:cNvSpPr txBox="1">
            <a:spLocks noChangeArrowheads="1"/>
          </p:cNvSpPr>
          <p:nvPr/>
        </p:nvSpPr>
        <p:spPr bwMode="auto">
          <a:xfrm>
            <a:off x="3338513" y="1852613"/>
            <a:ext cx="113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συμβατικά</a:t>
            </a:r>
            <a:r>
              <a:rPr lang="en-US" sz="1400" b="1"/>
              <a:t>:</a:t>
            </a:r>
          </a:p>
        </p:txBody>
      </p:sp>
      <p:sp>
        <p:nvSpPr>
          <p:cNvPr id="1651727" name="Rectangle 15"/>
          <p:cNvSpPr>
            <a:spLocks noChangeArrowheads="1"/>
          </p:cNvSpPr>
          <p:nvPr/>
        </p:nvSpPr>
        <p:spPr bwMode="auto">
          <a:xfrm>
            <a:off x="5324475" y="1924050"/>
            <a:ext cx="993775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Αποθήκευση</a:t>
            </a:r>
            <a:endParaRPr lang="en-US" sz="1400" b="1">
              <a:solidFill>
                <a:srgbClr val="A50021"/>
              </a:solidFill>
            </a:endParaRPr>
          </a:p>
        </p:txBody>
      </p:sp>
      <p:sp>
        <p:nvSpPr>
          <p:cNvPr id="1651728" name="Rectangle 16"/>
          <p:cNvSpPr>
            <a:spLocks noChangeArrowheads="1"/>
          </p:cNvSpPr>
          <p:nvPr/>
        </p:nvSpPr>
        <p:spPr bwMode="auto">
          <a:xfrm>
            <a:off x="4289425" y="2568575"/>
            <a:ext cx="676275" cy="6223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651729" name="Rectangle 17"/>
          <p:cNvSpPr>
            <a:spLocks noChangeArrowheads="1"/>
          </p:cNvSpPr>
          <p:nvPr/>
        </p:nvSpPr>
        <p:spPr bwMode="auto">
          <a:xfrm>
            <a:off x="4697413" y="2576513"/>
            <a:ext cx="268287" cy="1968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0" name="Line 18"/>
          <p:cNvSpPr>
            <a:spLocks noChangeShapeType="1"/>
          </p:cNvSpPr>
          <p:nvPr/>
        </p:nvSpPr>
        <p:spPr bwMode="auto">
          <a:xfrm flipH="1">
            <a:off x="5570538" y="1916113"/>
            <a:ext cx="0" cy="56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1731" name="Line 19"/>
          <p:cNvSpPr>
            <a:spLocks noChangeShapeType="1"/>
          </p:cNvSpPr>
          <p:nvPr/>
        </p:nvSpPr>
        <p:spPr bwMode="auto">
          <a:xfrm>
            <a:off x="5324475" y="20986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1732" name="Line 20"/>
          <p:cNvSpPr>
            <a:spLocks noChangeShapeType="1"/>
          </p:cNvSpPr>
          <p:nvPr/>
        </p:nvSpPr>
        <p:spPr bwMode="auto">
          <a:xfrm>
            <a:off x="5324475" y="2293938"/>
            <a:ext cx="236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1733" name="Text Box 21"/>
          <p:cNvSpPr txBox="1">
            <a:spLocks noChangeArrowheads="1"/>
          </p:cNvSpPr>
          <p:nvPr/>
        </p:nvSpPr>
        <p:spPr bwMode="auto">
          <a:xfrm>
            <a:off x="5334000" y="1928813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4" name="Text Box 22"/>
          <p:cNvSpPr txBox="1">
            <a:spLocks noChangeArrowheads="1"/>
          </p:cNvSpPr>
          <p:nvPr/>
        </p:nvSpPr>
        <p:spPr bwMode="auto">
          <a:xfrm>
            <a:off x="5334000" y="2117725"/>
            <a:ext cx="2476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5" name="Text Box 23"/>
          <p:cNvSpPr txBox="1">
            <a:spLocks noChangeArrowheads="1"/>
          </p:cNvSpPr>
          <p:nvPr/>
        </p:nvSpPr>
        <p:spPr bwMode="auto">
          <a:xfrm>
            <a:off x="5334000" y="2328863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6" name="Rectangle 24"/>
          <p:cNvSpPr>
            <a:spLocks noChangeArrowheads="1"/>
          </p:cNvSpPr>
          <p:nvPr/>
        </p:nvSpPr>
        <p:spPr bwMode="auto">
          <a:xfrm>
            <a:off x="3165475" y="2554288"/>
            <a:ext cx="676275" cy="620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1</a:t>
            </a:r>
          </a:p>
        </p:txBody>
      </p:sp>
      <p:sp>
        <p:nvSpPr>
          <p:cNvPr id="1651737" name="Rectangle 25"/>
          <p:cNvSpPr>
            <a:spLocks noChangeArrowheads="1"/>
          </p:cNvSpPr>
          <p:nvPr/>
        </p:nvSpPr>
        <p:spPr bwMode="auto">
          <a:xfrm>
            <a:off x="3573463" y="2560638"/>
            <a:ext cx="268287" cy="1968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8" name="Rectangle 26"/>
          <p:cNvSpPr>
            <a:spLocks noChangeArrowheads="1"/>
          </p:cNvSpPr>
          <p:nvPr/>
        </p:nvSpPr>
        <p:spPr bwMode="auto">
          <a:xfrm>
            <a:off x="5446713" y="2576513"/>
            <a:ext cx="676275" cy="620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3</a:t>
            </a:r>
          </a:p>
        </p:txBody>
      </p:sp>
      <p:sp>
        <p:nvSpPr>
          <p:cNvPr id="1651739" name="Rectangle 27"/>
          <p:cNvSpPr>
            <a:spLocks noChangeArrowheads="1"/>
          </p:cNvSpPr>
          <p:nvPr/>
        </p:nvSpPr>
        <p:spPr bwMode="auto">
          <a:xfrm>
            <a:off x="5853113" y="2586038"/>
            <a:ext cx="269875" cy="1952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40" name="Rectangle 28"/>
          <p:cNvSpPr>
            <a:spLocks noChangeArrowheads="1"/>
          </p:cNvSpPr>
          <p:nvPr/>
        </p:nvSpPr>
        <p:spPr bwMode="auto">
          <a:xfrm>
            <a:off x="6627813" y="2576513"/>
            <a:ext cx="676275" cy="620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4</a:t>
            </a:r>
          </a:p>
        </p:txBody>
      </p:sp>
      <p:sp>
        <p:nvSpPr>
          <p:cNvPr id="1651741" name="Rectangle 29"/>
          <p:cNvSpPr>
            <a:spLocks noChangeArrowheads="1"/>
          </p:cNvSpPr>
          <p:nvPr/>
        </p:nvSpPr>
        <p:spPr bwMode="auto">
          <a:xfrm>
            <a:off x="7034213" y="2576513"/>
            <a:ext cx="269875" cy="1968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42" name="Rectangle 30"/>
          <p:cNvSpPr>
            <a:spLocks noChangeArrowheads="1"/>
          </p:cNvSpPr>
          <p:nvPr/>
        </p:nvSpPr>
        <p:spPr bwMode="auto">
          <a:xfrm>
            <a:off x="7840663" y="2586038"/>
            <a:ext cx="676275" cy="619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5</a:t>
            </a:r>
          </a:p>
        </p:txBody>
      </p:sp>
      <p:sp>
        <p:nvSpPr>
          <p:cNvPr id="1651743" name="Rectangle 31"/>
          <p:cNvSpPr>
            <a:spLocks noChangeArrowheads="1"/>
          </p:cNvSpPr>
          <p:nvPr/>
        </p:nvSpPr>
        <p:spPr bwMode="auto">
          <a:xfrm>
            <a:off x="8248650" y="2593975"/>
            <a:ext cx="268288" cy="1952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44" name="Text Box 32"/>
          <p:cNvSpPr txBox="1">
            <a:spLocks noChangeArrowheads="1"/>
          </p:cNvSpPr>
          <p:nvPr/>
        </p:nvSpPr>
        <p:spPr bwMode="auto">
          <a:xfrm>
            <a:off x="6491288" y="1906588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b="1"/>
              <a:t>Αριθμός ημερών;</a:t>
            </a:r>
            <a:endParaRPr lang="en-US" sz="1000" b="1"/>
          </a:p>
        </p:txBody>
      </p:sp>
      <p:grpSp>
        <p:nvGrpSpPr>
          <p:cNvPr id="1651745" name="Group 33"/>
          <p:cNvGrpSpPr>
            <a:grpSpLocks/>
          </p:cNvGrpSpPr>
          <p:nvPr/>
        </p:nvGrpSpPr>
        <p:grpSpPr bwMode="auto">
          <a:xfrm>
            <a:off x="1862138" y="1857375"/>
            <a:ext cx="1514475" cy="989013"/>
            <a:chOff x="126" y="927"/>
            <a:chExt cx="1115" cy="754"/>
          </a:xfrm>
        </p:grpSpPr>
        <p:sp>
          <p:nvSpPr>
            <p:cNvPr id="1651746" name="Rectangle 34"/>
            <p:cNvSpPr>
              <a:spLocks noChangeArrowheads="1"/>
            </p:cNvSpPr>
            <p:nvPr/>
          </p:nvSpPr>
          <p:spPr bwMode="auto">
            <a:xfrm>
              <a:off x="231" y="1410"/>
              <a:ext cx="308" cy="8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47" name="Freeform 35"/>
            <p:cNvSpPr>
              <a:spLocks/>
            </p:cNvSpPr>
            <p:nvPr/>
          </p:nvSpPr>
          <p:spPr bwMode="auto">
            <a:xfrm>
              <a:off x="126" y="1424"/>
              <a:ext cx="163" cy="36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26" y="70"/>
                </a:cxn>
                <a:cxn ang="0">
                  <a:pos x="0" y="72"/>
                </a:cxn>
                <a:cxn ang="0">
                  <a:pos x="28" y="0"/>
                </a:cxn>
                <a:cxn ang="0">
                  <a:pos x="326" y="0"/>
                </a:cxn>
              </a:cxnLst>
              <a:rect l="0" t="0" r="r" b="b"/>
              <a:pathLst>
                <a:path w="326" h="72">
                  <a:moveTo>
                    <a:pt x="326" y="0"/>
                  </a:moveTo>
                  <a:lnTo>
                    <a:pt x="326" y="70"/>
                  </a:lnTo>
                  <a:lnTo>
                    <a:pt x="0" y="72"/>
                  </a:lnTo>
                  <a:lnTo>
                    <a:pt x="28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48" name="Freeform 36"/>
            <p:cNvSpPr>
              <a:spLocks/>
            </p:cNvSpPr>
            <p:nvPr/>
          </p:nvSpPr>
          <p:spPr bwMode="auto">
            <a:xfrm>
              <a:off x="166" y="1431"/>
              <a:ext cx="90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68" y="2"/>
                </a:cxn>
                <a:cxn ang="0">
                  <a:pos x="73" y="0"/>
                </a:cxn>
                <a:cxn ang="0">
                  <a:pos x="135" y="0"/>
                </a:cxn>
                <a:cxn ang="0">
                  <a:pos x="137" y="0"/>
                </a:cxn>
                <a:cxn ang="0">
                  <a:pos x="142" y="2"/>
                </a:cxn>
                <a:cxn ang="0">
                  <a:pos x="150" y="7"/>
                </a:cxn>
                <a:cxn ang="0">
                  <a:pos x="158" y="15"/>
                </a:cxn>
                <a:cxn ang="0">
                  <a:pos x="166" y="29"/>
                </a:cxn>
                <a:cxn ang="0">
                  <a:pos x="174" y="49"/>
                </a:cxn>
                <a:cxn ang="0">
                  <a:pos x="179" y="77"/>
                </a:cxn>
                <a:cxn ang="0">
                  <a:pos x="181" y="93"/>
                </a:cxn>
                <a:cxn ang="0">
                  <a:pos x="181" y="113"/>
                </a:cxn>
                <a:cxn ang="0">
                  <a:pos x="181" y="130"/>
                </a:cxn>
                <a:cxn ang="0">
                  <a:pos x="179" y="147"/>
                </a:cxn>
                <a:cxn ang="0">
                  <a:pos x="174" y="173"/>
                </a:cxn>
                <a:cxn ang="0">
                  <a:pos x="166" y="192"/>
                </a:cxn>
                <a:cxn ang="0">
                  <a:pos x="158" y="206"/>
                </a:cxn>
                <a:cxn ang="0">
                  <a:pos x="150" y="214"/>
                </a:cxn>
                <a:cxn ang="0">
                  <a:pos x="142" y="219"/>
                </a:cxn>
                <a:cxn ang="0">
                  <a:pos x="137" y="222"/>
                </a:cxn>
                <a:cxn ang="0">
                  <a:pos x="135" y="222"/>
                </a:cxn>
                <a:cxn ang="0">
                  <a:pos x="75" y="222"/>
                </a:cxn>
                <a:cxn ang="0">
                  <a:pos x="67" y="222"/>
                </a:cxn>
                <a:cxn ang="0">
                  <a:pos x="60" y="222"/>
                </a:cxn>
                <a:cxn ang="0">
                  <a:pos x="0" y="222"/>
                </a:cxn>
                <a:cxn ang="0">
                  <a:pos x="0" y="0"/>
                </a:cxn>
              </a:cxnLst>
              <a:rect l="0" t="0" r="r" b="b"/>
              <a:pathLst>
                <a:path w="181" h="222">
                  <a:moveTo>
                    <a:pt x="0" y="0"/>
                  </a:moveTo>
                  <a:lnTo>
                    <a:pt x="59" y="0"/>
                  </a:lnTo>
                  <a:lnTo>
                    <a:pt x="68" y="2"/>
                  </a:lnTo>
                  <a:lnTo>
                    <a:pt x="7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2" y="2"/>
                  </a:lnTo>
                  <a:lnTo>
                    <a:pt x="150" y="7"/>
                  </a:lnTo>
                  <a:lnTo>
                    <a:pt x="158" y="15"/>
                  </a:lnTo>
                  <a:lnTo>
                    <a:pt x="166" y="29"/>
                  </a:lnTo>
                  <a:lnTo>
                    <a:pt x="174" y="49"/>
                  </a:lnTo>
                  <a:lnTo>
                    <a:pt x="179" y="77"/>
                  </a:lnTo>
                  <a:lnTo>
                    <a:pt x="181" y="93"/>
                  </a:lnTo>
                  <a:lnTo>
                    <a:pt x="181" y="113"/>
                  </a:lnTo>
                  <a:lnTo>
                    <a:pt x="181" y="130"/>
                  </a:lnTo>
                  <a:lnTo>
                    <a:pt x="179" y="147"/>
                  </a:lnTo>
                  <a:lnTo>
                    <a:pt x="174" y="173"/>
                  </a:lnTo>
                  <a:lnTo>
                    <a:pt x="166" y="192"/>
                  </a:lnTo>
                  <a:lnTo>
                    <a:pt x="158" y="206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7" y="222"/>
                  </a:lnTo>
                  <a:lnTo>
                    <a:pt x="135" y="222"/>
                  </a:lnTo>
                  <a:lnTo>
                    <a:pt x="75" y="222"/>
                  </a:lnTo>
                  <a:lnTo>
                    <a:pt x="67" y="222"/>
                  </a:lnTo>
                  <a:lnTo>
                    <a:pt x="60" y="222"/>
                  </a:lnTo>
                  <a:lnTo>
                    <a:pt x="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49" name="Freeform 37"/>
            <p:cNvSpPr>
              <a:spLocks/>
            </p:cNvSpPr>
            <p:nvPr/>
          </p:nvSpPr>
          <p:spPr bwMode="auto">
            <a:xfrm>
              <a:off x="142" y="1431"/>
              <a:ext cx="48" cy="11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" y="134"/>
                </a:cxn>
                <a:cxn ang="0">
                  <a:pos x="3" y="155"/>
                </a:cxn>
                <a:cxn ang="0">
                  <a:pos x="8" y="173"/>
                </a:cxn>
                <a:cxn ang="0">
                  <a:pos x="14" y="189"/>
                </a:cxn>
                <a:cxn ang="0">
                  <a:pos x="21" y="204"/>
                </a:cxn>
                <a:cxn ang="0">
                  <a:pos x="29" y="214"/>
                </a:cxn>
                <a:cxn ang="0">
                  <a:pos x="37" y="220"/>
                </a:cxn>
                <a:cxn ang="0">
                  <a:pos x="47" y="222"/>
                </a:cxn>
                <a:cxn ang="0">
                  <a:pos x="57" y="220"/>
                </a:cxn>
                <a:cxn ang="0">
                  <a:pos x="65" y="214"/>
                </a:cxn>
                <a:cxn ang="0">
                  <a:pos x="73" y="204"/>
                </a:cxn>
                <a:cxn ang="0">
                  <a:pos x="81" y="189"/>
                </a:cxn>
                <a:cxn ang="0">
                  <a:pos x="86" y="173"/>
                </a:cxn>
                <a:cxn ang="0">
                  <a:pos x="91" y="155"/>
                </a:cxn>
                <a:cxn ang="0">
                  <a:pos x="92" y="134"/>
                </a:cxn>
                <a:cxn ang="0">
                  <a:pos x="94" y="111"/>
                </a:cxn>
                <a:cxn ang="0">
                  <a:pos x="92" y="88"/>
                </a:cxn>
                <a:cxn ang="0">
                  <a:pos x="91" y="67"/>
                </a:cxn>
                <a:cxn ang="0">
                  <a:pos x="86" y="49"/>
                </a:cxn>
                <a:cxn ang="0">
                  <a:pos x="81" y="33"/>
                </a:cxn>
                <a:cxn ang="0">
                  <a:pos x="73" y="18"/>
                </a:cxn>
                <a:cxn ang="0">
                  <a:pos x="65" y="8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9" y="8"/>
                </a:cxn>
                <a:cxn ang="0">
                  <a:pos x="21" y="18"/>
                </a:cxn>
                <a:cxn ang="0">
                  <a:pos x="14" y="33"/>
                </a:cxn>
                <a:cxn ang="0">
                  <a:pos x="8" y="49"/>
                </a:cxn>
                <a:cxn ang="0">
                  <a:pos x="3" y="67"/>
                </a:cxn>
                <a:cxn ang="0">
                  <a:pos x="1" y="88"/>
                </a:cxn>
                <a:cxn ang="0">
                  <a:pos x="0" y="111"/>
                </a:cxn>
              </a:cxnLst>
              <a:rect l="0" t="0" r="r" b="b"/>
              <a:pathLst>
                <a:path w="94" h="222">
                  <a:moveTo>
                    <a:pt x="0" y="111"/>
                  </a:moveTo>
                  <a:lnTo>
                    <a:pt x="1" y="134"/>
                  </a:lnTo>
                  <a:lnTo>
                    <a:pt x="3" y="155"/>
                  </a:lnTo>
                  <a:lnTo>
                    <a:pt x="8" y="173"/>
                  </a:lnTo>
                  <a:lnTo>
                    <a:pt x="14" y="189"/>
                  </a:lnTo>
                  <a:lnTo>
                    <a:pt x="21" y="204"/>
                  </a:lnTo>
                  <a:lnTo>
                    <a:pt x="29" y="214"/>
                  </a:lnTo>
                  <a:lnTo>
                    <a:pt x="37" y="220"/>
                  </a:lnTo>
                  <a:lnTo>
                    <a:pt x="47" y="222"/>
                  </a:lnTo>
                  <a:lnTo>
                    <a:pt x="57" y="220"/>
                  </a:lnTo>
                  <a:lnTo>
                    <a:pt x="65" y="214"/>
                  </a:lnTo>
                  <a:lnTo>
                    <a:pt x="73" y="204"/>
                  </a:lnTo>
                  <a:lnTo>
                    <a:pt x="81" y="189"/>
                  </a:lnTo>
                  <a:lnTo>
                    <a:pt x="86" y="173"/>
                  </a:lnTo>
                  <a:lnTo>
                    <a:pt x="91" y="155"/>
                  </a:lnTo>
                  <a:lnTo>
                    <a:pt x="92" y="134"/>
                  </a:lnTo>
                  <a:lnTo>
                    <a:pt x="94" y="111"/>
                  </a:lnTo>
                  <a:lnTo>
                    <a:pt x="92" y="88"/>
                  </a:lnTo>
                  <a:lnTo>
                    <a:pt x="91" y="67"/>
                  </a:lnTo>
                  <a:lnTo>
                    <a:pt x="86" y="49"/>
                  </a:lnTo>
                  <a:lnTo>
                    <a:pt x="81" y="33"/>
                  </a:lnTo>
                  <a:lnTo>
                    <a:pt x="73" y="18"/>
                  </a:lnTo>
                  <a:lnTo>
                    <a:pt x="65" y="8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9" y="8"/>
                  </a:lnTo>
                  <a:lnTo>
                    <a:pt x="21" y="18"/>
                  </a:lnTo>
                  <a:lnTo>
                    <a:pt x="14" y="33"/>
                  </a:lnTo>
                  <a:lnTo>
                    <a:pt x="8" y="49"/>
                  </a:lnTo>
                  <a:lnTo>
                    <a:pt x="3" y="67"/>
                  </a:lnTo>
                  <a:lnTo>
                    <a:pt x="1" y="8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0" name="Freeform 38"/>
            <p:cNvSpPr>
              <a:spLocks/>
            </p:cNvSpPr>
            <p:nvPr/>
          </p:nvSpPr>
          <p:spPr bwMode="auto">
            <a:xfrm>
              <a:off x="146" y="1439"/>
              <a:ext cx="40" cy="96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3" y="134"/>
                </a:cxn>
                <a:cxn ang="0">
                  <a:pos x="7" y="150"/>
                </a:cxn>
                <a:cxn ang="0">
                  <a:pos x="12" y="165"/>
                </a:cxn>
                <a:cxn ang="0">
                  <a:pos x="18" y="176"/>
                </a:cxn>
                <a:cxn ang="0">
                  <a:pos x="25" y="185"/>
                </a:cxn>
                <a:cxn ang="0">
                  <a:pos x="33" y="191"/>
                </a:cxn>
                <a:cxn ang="0">
                  <a:pos x="41" y="193"/>
                </a:cxn>
                <a:cxn ang="0">
                  <a:pos x="49" y="191"/>
                </a:cxn>
                <a:cxn ang="0">
                  <a:pos x="57" y="185"/>
                </a:cxn>
                <a:cxn ang="0">
                  <a:pos x="64" y="176"/>
                </a:cxn>
                <a:cxn ang="0">
                  <a:pos x="70" y="165"/>
                </a:cxn>
                <a:cxn ang="0">
                  <a:pos x="75" y="150"/>
                </a:cxn>
                <a:cxn ang="0">
                  <a:pos x="78" y="134"/>
                </a:cxn>
                <a:cxn ang="0">
                  <a:pos x="82" y="97"/>
                </a:cxn>
                <a:cxn ang="0">
                  <a:pos x="78" y="59"/>
                </a:cxn>
                <a:cxn ang="0">
                  <a:pos x="75" y="43"/>
                </a:cxn>
                <a:cxn ang="0">
                  <a:pos x="70" y="28"/>
                </a:cxn>
                <a:cxn ang="0">
                  <a:pos x="64" y="17"/>
                </a:cxn>
                <a:cxn ang="0">
                  <a:pos x="57" y="8"/>
                </a:cxn>
                <a:cxn ang="0">
                  <a:pos x="49" y="2"/>
                </a:cxn>
                <a:cxn ang="0">
                  <a:pos x="41" y="0"/>
                </a:cxn>
                <a:cxn ang="0">
                  <a:pos x="33" y="2"/>
                </a:cxn>
                <a:cxn ang="0">
                  <a:pos x="25" y="8"/>
                </a:cxn>
                <a:cxn ang="0">
                  <a:pos x="18" y="17"/>
                </a:cxn>
                <a:cxn ang="0">
                  <a:pos x="12" y="28"/>
                </a:cxn>
                <a:cxn ang="0">
                  <a:pos x="7" y="43"/>
                </a:cxn>
                <a:cxn ang="0">
                  <a:pos x="3" y="59"/>
                </a:cxn>
                <a:cxn ang="0">
                  <a:pos x="0" y="97"/>
                </a:cxn>
              </a:cxnLst>
              <a:rect l="0" t="0" r="r" b="b"/>
              <a:pathLst>
                <a:path w="82" h="193">
                  <a:moveTo>
                    <a:pt x="0" y="97"/>
                  </a:moveTo>
                  <a:lnTo>
                    <a:pt x="3" y="134"/>
                  </a:lnTo>
                  <a:lnTo>
                    <a:pt x="7" y="150"/>
                  </a:lnTo>
                  <a:lnTo>
                    <a:pt x="12" y="165"/>
                  </a:lnTo>
                  <a:lnTo>
                    <a:pt x="18" y="176"/>
                  </a:lnTo>
                  <a:lnTo>
                    <a:pt x="25" y="185"/>
                  </a:lnTo>
                  <a:lnTo>
                    <a:pt x="33" y="191"/>
                  </a:lnTo>
                  <a:lnTo>
                    <a:pt x="41" y="193"/>
                  </a:lnTo>
                  <a:lnTo>
                    <a:pt x="49" y="191"/>
                  </a:lnTo>
                  <a:lnTo>
                    <a:pt x="57" y="185"/>
                  </a:lnTo>
                  <a:lnTo>
                    <a:pt x="64" y="176"/>
                  </a:lnTo>
                  <a:lnTo>
                    <a:pt x="70" y="165"/>
                  </a:lnTo>
                  <a:lnTo>
                    <a:pt x="75" y="150"/>
                  </a:lnTo>
                  <a:lnTo>
                    <a:pt x="78" y="134"/>
                  </a:lnTo>
                  <a:lnTo>
                    <a:pt x="82" y="97"/>
                  </a:lnTo>
                  <a:lnTo>
                    <a:pt x="78" y="59"/>
                  </a:lnTo>
                  <a:lnTo>
                    <a:pt x="75" y="43"/>
                  </a:lnTo>
                  <a:lnTo>
                    <a:pt x="70" y="28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5" y="8"/>
                  </a:lnTo>
                  <a:lnTo>
                    <a:pt x="18" y="17"/>
                  </a:lnTo>
                  <a:lnTo>
                    <a:pt x="12" y="28"/>
                  </a:lnTo>
                  <a:lnTo>
                    <a:pt x="7" y="43"/>
                  </a:lnTo>
                  <a:lnTo>
                    <a:pt x="3" y="59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1" name="Freeform 39"/>
            <p:cNvSpPr>
              <a:spLocks/>
            </p:cNvSpPr>
            <p:nvPr/>
          </p:nvSpPr>
          <p:spPr bwMode="auto">
            <a:xfrm>
              <a:off x="146" y="1447"/>
              <a:ext cx="34" cy="7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" y="109"/>
                </a:cxn>
                <a:cxn ang="0">
                  <a:pos x="10" y="133"/>
                </a:cxn>
                <a:cxn ang="0">
                  <a:pos x="16" y="143"/>
                </a:cxn>
                <a:cxn ang="0">
                  <a:pos x="21" y="150"/>
                </a:cxn>
                <a:cxn ang="0">
                  <a:pos x="27" y="155"/>
                </a:cxn>
                <a:cxn ang="0">
                  <a:pos x="34" y="156"/>
                </a:cxn>
                <a:cxn ang="0">
                  <a:pos x="40" y="155"/>
                </a:cxn>
                <a:cxn ang="0">
                  <a:pos x="47" y="150"/>
                </a:cxn>
                <a:cxn ang="0">
                  <a:pos x="52" y="143"/>
                </a:cxn>
                <a:cxn ang="0">
                  <a:pos x="57" y="133"/>
                </a:cxn>
                <a:cxn ang="0">
                  <a:pos x="63" y="109"/>
                </a:cxn>
                <a:cxn ang="0">
                  <a:pos x="67" y="78"/>
                </a:cxn>
                <a:cxn ang="0">
                  <a:pos x="63" y="47"/>
                </a:cxn>
                <a:cxn ang="0">
                  <a:pos x="57" y="22"/>
                </a:cxn>
                <a:cxn ang="0">
                  <a:pos x="52" y="13"/>
                </a:cxn>
                <a:cxn ang="0">
                  <a:pos x="47" y="6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21" y="6"/>
                </a:cxn>
                <a:cxn ang="0">
                  <a:pos x="16" y="13"/>
                </a:cxn>
                <a:cxn ang="0">
                  <a:pos x="10" y="22"/>
                </a:cxn>
                <a:cxn ang="0">
                  <a:pos x="3" y="47"/>
                </a:cxn>
                <a:cxn ang="0">
                  <a:pos x="0" y="78"/>
                </a:cxn>
              </a:cxnLst>
              <a:rect l="0" t="0" r="r" b="b"/>
              <a:pathLst>
                <a:path w="67" h="156">
                  <a:moveTo>
                    <a:pt x="0" y="78"/>
                  </a:moveTo>
                  <a:lnTo>
                    <a:pt x="3" y="109"/>
                  </a:lnTo>
                  <a:lnTo>
                    <a:pt x="10" y="133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7" y="155"/>
                  </a:lnTo>
                  <a:lnTo>
                    <a:pt x="34" y="156"/>
                  </a:lnTo>
                  <a:lnTo>
                    <a:pt x="40" y="155"/>
                  </a:lnTo>
                  <a:lnTo>
                    <a:pt x="47" y="150"/>
                  </a:lnTo>
                  <a:lnTo>
                    <a:pt x="52" y="143"/>
                  </a:lnTo>
                  <a:lnTo>
                    <a:pt x="57" y="133"/>
                  </a:lnTo>
                  <a:lnTo>
                    <a:pt x="63" y="109"/>
                  </a:lnTo>
                  <a:lnTo>
                    <a:pt x="67" y="78"/>
                  </a:lnTo>
                  <a:lnTo>
                    <a:pt x="63" y="47"/>
                  </a:lnTo>
                  <a:lnTo>
                    <a:pt x="57" y="22"/>
                  </a:lnTo>
                  <a:lnTo>
                    <a:pt x="52" y="13"/>
                  </a:lnTo>
                  <a:lnTo>
                    <a:pt x="47" y="6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1" y="6"/>
                  </a:lnTo>
                  <a:lnTo>
                    <a:pt x="16" y="13"/>
                  </a:lnTo>
                  <a:lnTo>
                    <a:pt x="10" y="22"/>
                  </a:lnTo>
                  <a:lnTo>
                    <a:pt x="3" y="4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2" name="Freeform 40"/>
            <p:cNvSpPr>
              <a:spLocks/>
            </p:cNvSpPr>
            <p:nvPr/>
          </p:nvSpPr>
          <p:spPr bwMode="auto">
            <a:xfrm>
              <a:off x="150" y="1453"/>
              <a:ext cx="29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" y="93"/>
                </a:cxn>
                <a:cxn ang="0">
                  <a:pos x="8" y="114"/>
                </a:cxn>
                <a:cxn ang="0">
                  <a:pos x="16" y="129"/>
                </a:cxn>
                <a:cxn ang="0">
                  <a:pos x="21" y="132"/>
                </a:cxn>
                <a:cxn ang="0">
                  <a:pos x="28" y="134"/>
                </a:cxn>
                <a:cxn ang="0">
                  <a:pos x="34" y="132"/>
                </a:cxn>
                <a:cxn ang="0">
                  <a:pos x="39" y="129"/>
                </a:cxn>
                <a:cxn ang="0">
                  <a:pos x="49" y="114"/>
                </a:cxn>
                <a:cxn ang="0">
                  <a:pos x="55" y="93"/>
                </a:cxn>
                <a:cxn ang="0">
                  <a:pos x="57" y="67"/>
                </a:cxn>
                <a:cxn ang="0">
                  <a:pos x="55" y="41"/>
                </a:cxn>
                <a:cxn ang="0">
                  <a:pos x="49" y="20"/>
                </a:cxn>
                <a:cxn ang="0">
                  <a:pos x="39" y="5"/>
                </a:cxn>
                <a:cxn ang="0">
                  <a:pos x="34" y="2"/>
                </a:cxn>
                <a:cxn ang="0">
                  <a:pos x="28" y="0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8" y="20"/>
                </a:cxn>
                <a:cxn ang="0">
                  <a:pos x="2" y="41"/>
                </a:cxn>
                <a:cxn ang="0">
                  <a:pos x="0" y="67"/>
                </a:cxn>
              </a:cxnLst>
              <a:rect l="0" t="0" r="r" b="b"/>
              <a:pathLst>
                <a:path w="57" h="134">
                  <a:moveTo>
                    <a:pt x="0" y="67"/>
                  </a:moveTo>
                  <a:lnTo>
                    <a:pt x="2" y="93"/>
                  </a:lnTo>
                  <a:lnTo>
                    <a:pt x="8" y="114"/>
                  </a:lnTo>
                  <a:lnTo>
                    <a:pt x="16" y="129"/>
                  </a:lnTo>
                  <a:lnTo>
                    <a:pt x="21" y="132"/>
                  </a:lnTo>
                  <a:lnTo>
                    <a:pt x="28" y="134"/>
                  </a:lnTo>
                  <a:lnTo>
                    <a:pt x="34" y="132"/>
                  </a:lnTo>
                  <a:lnTo>
                    <a:pt x="39" y="129"/>
                  </a:lnTo>
                  <a:lnTo>
                    <a:pt x="49" y="114"/>
                  </a:lnTo>
                  <a:lnTo>
                    <a:pt x="55" y="93"/>
                  </a:lnTo>
                  <a:lnTo>
                    <a:pt x="57" y="67"/>
                  </a:lnTo>
                  <a:lnTo>
                    <a:pt x="55" y="41"/>
                  </a:lnTo>
                  <a:lnTo>
                    <a:pt x="49" y="20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2" y="4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3" name="Freeform 41"/>
            <p:cNvSpPr>
              <a:spLocks/>
            </p:cNvSpPr>
            <p:nvPr/>
          </p:nvSpPr>
          <p:spPr bwMode="auto">
            <a:xfrm>
              <a:off x="170" y="1475"/>
              <a:ext cx="8" cy="23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16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2" y="13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  <a:cxn ang="0">
                  <a:pos x="16" y="2"/>
                </a:cxn>
                <a:cxn ang="0">
                  <a:pos x="16" y="23"/>
                </a:cxn>
              </a:cxnLst>
              <a:rect l="0" t="0" r="r" b="b"/>
              <a:pathLst>
                <a:path w="16" h="46">
                  <a:moveTo>
                    <a:pt x="16" y="23"/>
                  </a:moveTo>
                  <a:lnTo>
                    <a:pt x="16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4" name="Freeform 42"/>
            <p:cNvSpPr>
              <a:spLocks/>
            </p:cNvSpPr>
            <p:nvPr/>
          </p:nvSpPr>
          <p:spPr bwMode="auto">
            <a:xfrm>
              <a:off x="223" y="1433"/>
              <a:ext cx="100" cy="12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5" y="2"/>
                </a:cxn>
                <a:cxn ang="0">
                  <a:pos x="75" y="4"/>
                </a:cxn>
                <a:cxn ang="0">
                  <a:pos x="80" y="0"/>
                </a:cxn>
                <a:cxn ang="0">
                  <a:pos x="150" y="0"/>
                </a:cxn>
                <a:cxn ang="0">
                  <a:pos x="151" y="0"/>
                </a:cxn>
                <a:cxn ang="0">
                  <a:pos x="158" y="4"/>
                </a:cxn>
                <a:cxn ang="0">
                  <a:pos x="166" y="8"/>
                </a:cxn>
                <a:cxn ang="0">
                  <a:pos x="176" y="18"/>
                </a:cxn>
                <a:cxn ang="0">
                  <a:pos x="184" y="33"/>
                </a:cxn>
                <a:cxn ang="0">
                  <a:pos x="192" y="56"/>
                </a:cxn>
                <a:cxn ang="0">
                  <a:pos x="195" y="69"/>
                </a:cxn>
                <a:cxn ang="0">
                  <a:pos x="199" y="85"/>
                </a:cxn>
                <a:cxn ang="0">
                  <a:pos x="200" y="105"/>
                </a:cxn>
                <a:cxn ang="0">
                  <a:pos x="200" y="126"/>
                </a:cxn>
                <a:cxn ang="0">
                  <a:pos x="200" y="145"/>
                </a:cxn>
                <a:cxn ang="0">
                  <a:pos x="199" y="163"/>
                </a:cxn>
                <a:cxn ang="0">
                  <a:pos x="192" y="193"/>
                </a:cxn>
                <a:cxn ang="0">
                  <a:pos x="184" y="214"/>
                </a:cxn>
                <a:cxn ang="0">
                  <a:pos x="176" y="230"/>
                </a:cxn>
                <a:cxn ang="0">
                  <a:pos x="166" y="240"/>
                </a:cxn>
                <a:cxn ang="0">
                  <a:pos x="158" y="245"/>
                </a:cxn>
                <a:cxn ang="0">
                  <a:pos x="151" y="248"/>
                </a:cxn>
                <a:cxn ang="0">
                  <a:pos x="150" y="248"/>
                </a:cxn>
                <a:cxn ang="0">
                  <a:pos x="81" y="248"/>
                </a:cxn>
                <a:cxn ang="0">
                  <a:pos x="73" y="247"/>
                </a:cxn>
                <a:cxn ang="0">
                  <a:pos x="67" y="248"/>
                </a:cxn>
                <a:cxn ang="0">
                  <a:pos x="0" y="248"/>
                </a:cxn>
                <a:cxn ang="0">
                  <a:pos x="0" y="2"/>
                </a:cxn>
              </a:cxnLst>
              <a:rect l="0" t="0" r="r" b="b"/>
              <a:pathLst>
                <a:path w="200" h="248">
                  <a:moveTo>
                    <a:pt x="0" y="2"/>
                  </a:moveTo>
                  <a:lnTo>
                    <a:pt x="65" y="2"/>
                  </a:lnTo>
                  <a:lnTo>
                    <a:pt x="75" y="4"/>
                  </a:lnTo>
                  <a:lnTo>
                    <a:pt x="80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8" y="4"/>
                  </a:lnTo>
                  <a:lnTo>
                    <a:pt x="166" y="8"/>
                  </a:lnTo>
                  <a:lnTo>
                    <a:pt x="176" y="18"/>
                  </a:lnTo>
                  <a:lnTo>
                    <a:pt x="184" y="33"/>
                  </a:lnTo>
                  <a:lnTo>
                    <a:pt x="192" y="56"/>
                  </a:lnTo>
                  <a:lnTo>
                    <a:pt x="195" y="69"/>
                  </a:lnTo>
                  <a:lnTo>
                    <a:pt x="199" y="85"/>
                  </a:lnTo>
                  <a:lnTo>
                    <a:pt x="200" y="105"/>
                  </a:lnTo>
                  <a:lnTo>
                    <a:pt x="200" y="126"/>
                  </a:lnTo>
                  <a:lnTo>
                    <a:pt x="200" y="145"/>
                  </a:lnTo>
                  <a:lnTo>
                    <a:pt x="199" y="163"/>
                  </a:lnTo>
                  <a:lnTo>
                    <a:pt x="192" y="193"/>
                  </a:lnTo>
                  <a:lnTo>
                    <a:pt x="184" y="214"/>
                  </a:lnTo>
                  <a:lnTo>
                    <a:pt x="176" y="230"/>
                  </a:lnTo>
                  <a:lnTo>
                    <a:pt x="166" y="240"/>
                  </a:lnTo>
                  <a:lnTo>
                    <a:pt x="158" y="245"/>
                  </a:lnTo>
                  <a:lnTo>
                    <a:pt x="151" y="248"/>
                  </a:lnTo>
                  <a:lnTo>
                    <a:pt x="150" y="248"/>
                  </a:lnTo>
                  <a:lnTo>
                    <a:pt x="81" y="248"/>
                  </a:lnTo>
                  <a:lnTo>
                    <a:pt x="73" y="247"/>
                  </a:lnTo>
                  <a:lnTo>
                    <a:pt x="67" y="248"/>
                  </a:lnTo>
                  <a:lnTo>
                    <a:pt x="0" y="2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5" name="Freeform 43"/>
            <p:cNvSpPr>
              <a:spLocks/>
            </p:cNvSpPr>
            <p:nvPr/>
          </p:nvSpPr>
          <p:spPr bwMode="auto">
            <a:xfrm>
              <a:off x="197" y="1433"/>
              <a:ext cx="52" cy="124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" y="171"/>
                </a:cxn>
                <a:cxn ang="0">
                  <a:pos x="8" y="192"/>
                </a:cxn>
                <a:cxn ang="0">
                  <a:pos x="14" y="210"/>
                </a:cxn>
                <a:cxn ang="0">
                  <a:pos x="23" y="225"/>
                </a:cxn>
                <a:cxn ang="0">
                  <a:pos x="31" y="236"/>
                </a:cxn>
                <a:cxn ang="0">
                  <a:pos x="41" y="243"/>
                </a:cxn>
                <a:cxn ang="0">
                  <a:pos x="52" y="246"/>
                </a:cxn>
                <a:cxn ang="0">
                  <a:pos x="62" y="243"/>
                </a:cxn>
                <a:cxn ang="0">
                  <a:pos x="71" y="236"/>
                </a:cxn>
                <a:cxn ang="0">
                  <a:pos x="81" y="225"/>
                </a:cxn>
                <a:cxn ang="0">
                  <a:pos x="88" y="210"/>
                </a:cxn>
                <a:cxn ang="0">
                  <a:pos x="94" y="192"/>
                </a:cxn>
                <a:cxn ang="0">
                  <a:pos x="99" y="171"/>
                </a:cxn>
                <a:cxn ang="0">
                  <a:pos x="102" y="147"/>
                </a:cxn>
                <a:cxn ang="0">
                  <a:pos x="104" y="122"/>
                </a:cxn>
                <a:cxn ang="0">
                  <a:pos x="102" y="98"/>
                </a:cxn>
                <a:cxn ang="0">
                  <a:pos x="99" y="75"/>
                </a:cxn>
                <a:cxn ang="0">
                  <a:pos x="94" y="54"/>
                </a:cxn>
                <a:cxn ang="0">
                  <a:pos x="88" y="36"/>
                </a:cxn>
                <a:cxn ang="0">
                  <a:pos x="81" y="21"/>
                </a:cxn>
                <a:cxn ang="0">
                  <a:pos x="71" y="10"/>
                </a:cxn>
                <a:cxn ang="0">
                  <a:pos x="62" y="3"/>
                </a:cxn>
                <a:cxn ang="0">
                  <a:pos x="52" y="0"/>
                </a:cxn>
                <a:cxn ang="0">
                  <a:pos x="41" y="3"/>
                </a:cxn>
                <a:cxn ang="0">
                  <a:pos x="31" y="10"/>
                </a:cxn>
                <a:cxn ang="0">
                  <a:pos x="23" y="21"/>
                </a:cxn>
                <a:cxn ang="0">
                  <a:pos x="14" y="36"/>
                </a:cxn>
                <a:cxn ang="0">
                  <a:pos x="8" y="54"/>
                </a:cxn>
                <a:cxn ang="0">
                  <a:pos x="3" y="75"/>
                </a:cxn>
                <a:cxn ang="0">
                  <a:pos x="1" y="98"/>
                </a:cxn>
                <a:cxn ang="0">
                  <a:pos x="0" y="122"/>
                </a:cxn>
              </a:cxnLst>
              <a:rect l="0" t="0" r="r" b="b"/>
              <a:pathLst>
                <a:path w="104" h="246">
                  <a:moveTo>
                    <a:pt x="0" y="122"/>
                  </a:moveTo>
                  <a:lnTo>
                    <a:pt x="3" y="171"/>
                  </a:lnTo>
                  <a:lnTo>
                    <a:pt x="8" y="192"/>
                  </a:lnTo>
                  <a:lnTo>
                    <a:pt x="14" y="210"/>
                  </a:lnTo>
                  <a:lnTo>
                    <a:pt x="23" y="225"/>
                  </a:lnTo>
                  <a:lnTo>
                    <a:pt x="31" y="236"/>
                  </a:lnTo>
                  <a:lnTo>
                    <a:pt x="41" y="243"/>
                  </a:lnTo>
                  <a:lnTo>
                    <a:pt x="52" y="246"/>
                  </a:lnTo>
                  <a:lnTo>
                    <a:pt x="62" y="243"/>
                  </a:lnTo>
                  <a:lnTo>
                    <a:pt x="71" y="236"/>
                  </a:lnTo>
                  <a:lnTo>
                    <a:pt x="81" y="225"/>
                  </a:lnTo>
                  <a:lnTo>
                    <a:pt x="88" y="210"/>
                  </a:lnTo>
                  <a:lnTo>
                    <a:pt x="94" y="192"/>
                  </a:lnTo>
                  <a:lnTo>
                    <a:pt x="99" y="171"/>
                  </a:lnTo>
                  <a:lnTo>
                    <a:pt x="102" y="147"/>
                  </a:lnTo>
                  <a:lnTo>
                    <a:pt x="104" y="122"/>
                  </a:lnTo>
                  <a:lnTo>
                    <a:pt x="102" y="98"/>
                  </a:lnTo>
                  <a:lnTo>
                    <a:pt x="99" y="75"/>
                  </a:lnTo>
                  <a:lnTo>
                    <a:pt x="94" y="54"/>
                  </a:lnTo>
                  <a:lnTo>
                    <a:pt x="88" y="36"/>
                  </a:lnTo>
                  <a:lnTo>
                    <a:pt x="81" y="21"/>
                  </a:lnTo>
                  <a:lnTo>
                    <a:pt x="71" y="10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1" y="3"/>
                  </a:lnTo>
                  <a:lnTo>
                    <a:pt x="31" y="10"/>
                  </a:lnTo>
                  <a:lnTo>
                    <a:pt x="23" y="21"/>
                  </a:lnTo>
                  <a:lnTo>
                    <a:pt x="14" y="36"/>
                  </a:lnTo>
                  <a:lnTo>
                    <a:pt x="8" y="54"/>
                  </a:lnTo>
                  <a:lnTo>
                    <a:pt x="3" y="75"/>
                  </a:lnTo>
                  <a:lnTo>
                    <a:pt x="1" y="9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6" name="Freeform 44"/>
            <p:cNvSpPr>
              <a:spLocks/>
            </p:cNvSpPr>
            <p:nvPr/>
          </p:nvSpPr>
          <p:spPr bwMode="auto">
            <a:xfrm>
              <a:off x="199" y="1442"/>
              <a:ext cx="46" cy="106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3" y="149"/>
                </a:cxn>
                <a:cxn ang="0">
                  <a:pos x="8" y="167"/>
                </a:cxn>
                <a:cxn ang="0">
                  <a:pos x="13" y="183"/>
                </a:cxn>
                <a:cxn ang="0">
                  <a:pos x="21" y="196"/>
                </a:cxn>
                <a:cxn ang="0">
                  <a:pos x="27" y="206"/>
                </a:cxn>
                <a:cxn ang="0">
                  <a:pos x="36" y="212"/>
                </a:cxn>
                <a:cxn ang="0">
                  <a:pos x="45" y="214"/>
                </a:cxn>
                <a:cxn ang="0">
                  <a:pos x="55" y="212"/>
                </a:cxn>
                <a:cxn ang="0">
                  <a:pos x="63" y="206"/>
                </a:cxn>
                <a:cxn ang="0">
                  <a:pos x="70" y="196"/>
                </a:cxn>
                <a:cxn ang="0">
                  <a:pos x="78" y="183"/>
                </a:cxn>
                <a:cxn ang="0">
                  <a:pos x="83" y="167"/>
                </a:cxn>
                <a:cxn ang="0">
                  <a:pos x="88" y="149"/>
                </a:cxn>
                <a:cxn ang="0">
                  <a:pos x="91" y="108"/>
                </a:cxn>
                <a:cxn ang="0">
                  <a:pos x="88" y="67"/>
                </a:cxn>
                <a:cxn ang="0">
                  <a:pos x="83" y="48"/>
                </a:cxn>
                <a:cxn ang="0">
                  <a:pos x="78" y="33"/>
                </a:cxn>
                <a:cxn ang="0">
                  <a:pos x="70" y="18"/>
                </a:cxn>
                <a:cxn ang="0">
                  <a:pos x="63" y="8"/>
                </a:cxn>
                <a:cxn ang="0">
                  <a:pos x="55" y="2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21" y="18"/>
                </a:cxn>
                <a:cxn ang="0">
                  <a:pos x="13" y="33"/>
                </a:cxn>
                <a:cxn ang="0">
                  <a:pos x="8" y="48"/>
                </a:cxn>
                <a:cxn ang="0">
                  <a:pos x="3" y="67"/>
                </a:cxn>
                <a:cxn ang="0">
                  <a:pos x="0" y="108"/>
                </a:cxn>
              </a:cxnLst>
              <a:rect l="0" t="0" r="r" b="b"/>
              <a:pathLst>
                <a:path w="91" h="214">
                  <a:moveTo>
                    <a:pt x="0" y="108"/>
                  </a:moveTo>
                  <a:lnTo>
                    <a:pt x="3" y="149"/>
                  </a:lnTo>
                  <a:lnTo>
                    <a:pt x="8" y="167"/>
                  </a:lnTo>
                  <a:lnTo>
                    <a:pt x="13" y="183"/>
                  </a:lnTo>
                  <a:lnTo>
                    <a:pt x="21" y="196"/>
                  </a:lnTo>
                  <a:lnTo>
                    <a:pt x="27" y="206"/>
                  </a:lnTo>
                  <a:lnTo>
                    <a:pt x="36" y="212"/>
                  </a:lnTo>
                  <a:lnTo>
                    <a:pt x="45" y="214"/>
                  </a:lnTo>
                  <a:lnTo>
                    <a:pt x="55" y="212"/>
                  </a:lnTo>
                  <a:lnTo>
                    <a:pt x="63" y="206"/>
                  </a:lnTo>
                  <a:lnTo>
                    <a:pt x="70" y="196"/>
                  </a:lnTo>
                  <a:lnTo>
                    <a:pt x="78" y="183"/>
                  </a:lnTo>
                  <a:lnTo>
                    <a:pt x="83" y="167"/>
                  </a:lnTo>
                  <a:lnTo>
                    <a:pt x="88" y="149"/>
                  </a:lnTo>
                  <a:lnTo>
                    <a:pt x="91" y="108"/>
                  </a:lnTo>
                  <a:lnTo>
                    <a:pt x="88" y="67"/>
                  </a:lnTo>
                  <a:lnTo>
                    <a:pt x="83" y="48"/>
                  </a:lnTo>
                  <a:lnTo>
                    <a:pt x="78" y="33"/>
                  </a:lnTo>
                  <a:lnTo>
                    <a:pt x="70" y="18"/>
                  </a:lnTo>
                  <a:lnTo>
                    <a:pt x="63" y="8"/>
                  </a:lnTo>
                  <a:lnTo>
                    <a:pt x="55" y="2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21" y="18"/>
                  </a:lnTo>
                  <a:lnTo>
                    <a:pt x="13" y="33"/>
                  </a:lnTo>
                  <a:lnTo>
                    <a:pt x="8" y="48"/>
                  </a:lnTo>
                  <a:lnTo>
                    <a:pt x="3" y="6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7" name="Freeform 45"/>
            <p:cNvSpPr>
              <a:spLocks/>
            </p:cNvSpPr>
            <p:nvPr/>
          </p:nvSpPr>
          <p:spPr bwMode="auto">
            <a:xfrm>
              <a:off x="201" y="1451"/>
              <a:ext cx="37" cy="8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" y="120"/>
                </a:cxn>
                <a:cxn ang="0">
                  <a:pos x="11" y="148"/>
                </a:cxn>
                <a:cxn ang="0">
                  <a:pos x="16" y="160"/>
                </a:cxn>
                <a:cxn ang="0">
                  <a:pos x="23" y="168"/>
                </a:cxn>
                <a:cxn ang="0">
                  <a:pos x="29" y="173"/>
                </a:cxn>
                <a:cxn ang="0">
                  <a:pos x="37" y="174"/>
                </a:cxn>
                <a:cxn ang="0">
                  <a:pos x="44" y="173"/>
                </a:cxn>
                <a:cxn ang="0">
                  <a:pos x="52" y="168"/>
                </a:cxn>
                <a:cxn ang="0">
                  <a:pos x="59" y="160"/>
                </a:cxn>
                <a:cxn ang="0">
                  <a:pos x="63" y="148"/>
                </a:cxn>
                <a:cxn ang="0">
                  <a:pos x="72" y="120"/>
                </a:cxn>
                <a:cxn ang="0">
                  <a:pos x="75" y="86"/>
                </a:cxn>
                <a:cxn ang="0">
                  <a:pos x="72" y="52"/>
                </a:cxn>
                <a:cxn ang="0">
                  <a:pos x="63" y="26"/>
                </a:cxn>
                <a:cxn ang="0">
                  <a:pos x="59" y="14"/>
                </a:cxn>
                <a:cxn ang="0">
                  <a:pos x="52" y="6"/>
                </a:cxn>
                <a:cxn ang="0">
                  <a:pos x="44" y="1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3" y="6"/>
                </a:cxn>
                <a:cxn ang="0">
                  <a:pos x="16" y="14"/>
                </a:cxn>
                <a:cxn ang="0">
                  <a:pos x="11" y="26"/>
                </a:cxn>
                <a:cxn ang="0">
                  <a:pos x="3" y="52"/>
                </a:cxn>
                <a:cxn ang="0">
                  <a:pos x="0" y="86"/>
                </a:cxn>
              </a:cxnLst>
              <a:rect l="0" t="0" r="r" b="b"/>
              <a:pathLst>
                <a:path w="75" h="174">
                  <a:moveTo>
                    <a:pt x="0" y="86"/>
                  </a:moveTo>
                  <a:lnTo>
                    <a:pt x="3" y="120"/>
                  </a:lnTo>
                  <a:lnTo>
                    <a:pt x="11" y="148"/>
                  </a:lnTo>
                  <a:lnTo>
                    <a:pt x="16" y="160"/>
                  </a:lnTo>
                  <a:lnTo>
                    <a:pt x="23" y="168"/>
                  </a:lnTo>
                  <a:lnTo>
                    <a:pt x="29" y="173"/>
                  </a:lnTo>
                  <a:lnTo>
                    <a:pt x="37" y="174"/>
                  </a:lnTo>
                  <a:lnTo>
                    <a:pt x="44" y="173"/>
                  </a:lnTo>
                  <a:lnTo>
                    <a:pt x="52" y="168"/>
                  </a:lnTo>
                  <a:lnTo>
                    <a:pt x="59" y="160"/>
                  </a:lnTo>
                  <a:lnTo>
                    <a:pt x="63" y="148"/>
                  </a:lnTo>
                  <a:lnTo>
                    <a:pt x="72" y="120"/>
                  </a:lnTo>
                  <a:lnTo>
                    <a:pt x="75" y="86"/>
                  </a:lnTo>
                  <a:lnTo>
                    <a:pt x="72" y="52"/>
                  </a:lnTo>
                  <a:lnTo>
                    <a:pt x="63" y="26"/>
                  </a:lnTo>
                  <a:lnTo>
                    <a:pt x="59" y="14"/>
                  </a:lnTo>
                  <a:lnTo>
                    <a:pt x="52" y="6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3" y="6"/>
                  </a:lnTo>
                  <a:lnTo>
                    <a:pt x="16" y="14"/>
                  </a:lnTo>
                  <a:lnTo>
                    <a:pt x="11" y="26"/>
                  </a:lnTo>
                  <a:lnTo>
                    <a:pt x="3" y="52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8" name="Freeform 46"/>
            <p:cNvSpPr>
              <a:spLocks/>
            </p:cNvSpPr>
            <p:nvPr/>
          </p:nvSpPr>
          <p:spPr bwMode="auto">
            <a:xfrm>
              <a:off x="205" y="1458"/>
              <a:ext cx="32" cy="7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3" y="103"/>
                </a:cxn>
                <a:cxn ang="0">
                  <a:pos x="10" y="125"/>
                </a:cxn>
                <a:cxn ang="0">
                  <a:pos x="15" y="135"/>
                </a:cxn>
                <a:cxn ang="0">
                  <a:pos x="20" y="142"/>
                </a:cxn>
                <a:cxn ang="0">
                  <a:pos x="25" y="147"/>
                </a:cxn>
                <a:cxn ang="0">
                  <a:pos x="31" y="148"/>
                </a:cxn>
                <a:cxn ang="0">
                  <a:pos x="38" y="147"/>
                </a:cxn>
                <a:cxn ang="0">
                  <a:pos x="44" y="142"/>
                </a:cxn>
                <a:cxn ang="0">
                  <a:pos x="49" y="135"/>
                </a:cxn>
                <a:cxn ang="0">
                  <a:pos x="54" y="125"/>
                </a:cxn>
                <a:cxn ang="0">
                  <a:pos x="60" y="103"/>
                </a:cxn>
                <a:cxn ang="0">
                  <a:pos x="64" y="73"/>
                </a:cxn>
                <a:cxn ang="0">
                  <a:pos x="60" y="44"/>
                </a:cxn>
                <a:cxn ang="0">
                  <a:pos x="54" y="21"/>
                </a:cxn>
                <a:cxn ang="0">
                  <a:pos x="49" y="13"/>
                </a:cxn>
                <a:cxn ang="0">
                  <a:pos x="44" y="6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20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3" y="44"/>
                </a:cxn>
                <a:cxn ang="0">
                  <a:pos x="0" y="73"/>
                </a:cxn>
              </a:cxnLst>
              <a:rect l="0" t="0" r="r" b="b"/>
              <a:pathLst>
                <a:path w="64" h="148">
                  <a:moveTo>
                    <a:pt x="0" y="73"/>
                  </a:moveTo>
                  <a:lnTo>
                    <a:pt x="3" y="103"/>
                  </a:lnTo>
                  <a:lnTo>
                    <a:pt x="10" y="125"/>
                  </a:lnTo>
                  <a:lnTo>
                    <a:pt x="15" y="135"/>
                  </a:lnTo>
                  <a:lnTo>
                    <a:pt x="20" y="142"/>
                  </a:lnTo>
                  <a:lnTo>
                    <a:pt x="25" y="147"/>
                  </a:lnTo>
                  <a:lnTo>
                    <a:pt x="31" y="148"/>
                  </a:lnTo>
                  <a:lnTo>
                    <a:pt x="38" y="147"/>
                  </a:lnTo>
                  <a:lnTo>
                    <a:pt x="44" y="142"/>
                  </a:lnTo>
                  <a:lnTo>
                    <a:pt x="49" y="135"/>
                  </a:lnTo>
                  <a:lnTo>
                    <a:pt x="54" y="125"/>
                  </a:lnTo>
                  <a:lnTo>
                    <a:pt x="60" y="103"/>
                  </a:lnTo>
                  <a:lnTo>
                    <a:pt x="64" y="73"/>
                  </a:lnTo>
                  <a:lnTo>
                    <a:pt x="60" y="44"/>
                  </a:lnTo>
                  <a:lnTo>
                    <a:pt x="54" y="21"/>
                  </a:lnTo>
                  <a:lnTo>
                    <a:pt x="49" y="13"/>
                  </a:lnTo>
                  <a:lnTo>
                    <a:pt x="44" y="6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3" y="4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9" name="Freeform 47"/>
            <p:cNvSpPr>
              <a:spLocks/>
            </p:cNvSpPr>
            <p:nvPr/>
          </p:nvSpPr>
          <p:spPr bwMode="auto">
            <a:xfrm>
              <a:off x="227" y="1482"/>
              <a:ext cx="10" cy="25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18" y="42"/>
                </a:cxn>
                <a:cxn ang="0">
                  <a:pos x="18" y="47"/>
                </a:cxn>
                <a:cxn ang="0">
                  <a:pos x="16" y="49"/>
                </a:cxn>
                <a:cxn ang="0">
                  <a:pos x="11" y="47"/>
                </a:cxn>
                <a:cxn ang="0">
                  <a:pos x="7" y="42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7" y="6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20" y="24"/>
                </a:cxn>
              </a:cxnLst>
              <a:rect l="0" t="0" r="r" b="b"/>
              <a:pathLst>
                <a:path w="20" h="49">
                  <a:moveTo>
                    <a:pt x="20" y="24"/>
                  </a:moveTo>
                  <a:lnTo>
                    <a:pt x="18" y="42"/>
                  </a:lnTo>
                  <a:lnTo>
                    <a:pt x="18" y="47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7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0" name="Freeform 48"/>
            <p:cNvSpPr>
              <a:spLocks/>
            </p:cNvSpPr>
            <p:nvPr/>
          </p:nvSpPr>
          <p:spPr bwMode="auto">
            <a:xfrm>
              <a:off x="137" y="1425"/>
              <a:ext cx="193" cy="36"/>
            </a:xfrm>
            <a:custGeom>
              <a:avLst/>
              <a:gdLst/>
              <a:ahLst/>
              <a:cxnLst>
                <a:cxn ang="0">
                  <a:pos x="342" y="13"/>
                </a:cxn>
                <a:cxn ang="0">
                  <a:pos x="386" y="71"/>
                </a:cxn>
                <a:cxn ang="0">
                  <a:pos x="252" y="71"/>
                </a:cxn>
                <a:cxn ang="0">
                  <a:pos x="213" y="13"/>
                </a:cxn>
                <a:cxn ang="0">
                  <a:pos x="0" y="6"/>
                </a:cxn>
                <a:cxn ang="0">
                  <a:pos x="1" y="0"/>
                </a:cxn>
                <a:cxn ang="0">
                  <a:pos x="342" y="13"/>
                </a:cxn>
              </a:cxnLst>
              <a:rect l="0" t="0" r="r" b="b"/>
              <a:pathLst>
                <a:path w="386" h="71">
                  <a:moveTo>
                    <a:pt x="342" y="13"/>
                  </a:moveTo>
                  <a:lnTo>
                    <a:pt x="386" y="71"/>
                  </a:lnTo>
                  <a:lnTo>
                    <a:pt x="252" y="71"/>
                  </a:lnTo>
                  <a:lnTo>
                    <a:pt x="213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342" y="1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1" name="Freeform 49"/>
            <p:cNvSpPr>
              <a:spLocks/>
            </p:cNvSpPr>
            <p:nvPr/>
          </p:nvSpPr>
          <p:spPr bwMode="auto">
            <a:xfrm>
              <a:off x="147" y="928"/>
              <a:ext cx="537" cy="498"/>
            </a:xfrm>
            <a:custGeom>
              <a:avLst/>
              <a:gdLst/>
              <a:ahLst/>
              <a:cxnLst>
                <a:cxn ang="0">
                  <a:pos x="1074" y="924"/>
                </a:cxn>
                <a:cxn ang="0">
                  <a:pos x="618" y="996"/>
                </a:cxn>
                <a:cxn ang="0">
                  <a:pos x="0" y="993"/>
                </a:cxn>
                <a:cxn ang="0">
                  <a:pos x="0" y="301"/>
                </a:cxn>
                <a:cxn ang="0">
                  <a:pos x="1051" y="0"/>
                </a:cxn>
                <a:cxn ang="0">
                  <a:pos x="1074" y="924"/>
                </a:cxn>
              </a:cxnLst>
              <a:rect l="0" t="0" r="r" b="b"/>
              <a:pathLst>
                <a:path w="1074" h="996">
                  <a:moveTo>
                    <a:pt x="1074" y="924"/>
                  </a:moveTo>
                  <a:lnTo>
                    <a:pt x="618" y="996"/>
                  </a:lnTo>
                  <a:lnTo>
                    <a:pt x="0" y="993"/>
                  </a:lnTo>
                  <a:lnTo>
                    <a:pt x="0" y="301"/>
                  </a:lnTo>
                  <a:lnTo>
                    <a:pt x="1051" y="0"/>
                  </a:lnTo>
                  <a:lnTo>
                    <a:pt x="1074" y="9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2" name="Freeform 50"/>
            <p:cNvSpPr>
              <a:spLocks/>
            </p:cNvSpPr>
            <p:nvPr/>
          </p:nvSpPr>
          <p:spPr bwMode="auto">
            <a:xfrm>
              <a:off x="672" y="927"/>
              <a:ext cx="370" cy="427"/>
            </a:xfrm>
            <a:custGeom>
              <a:avLst/>
              <a:gdLst/>
              <a:ahLst/>
              <a:cxnLst>
                <a:cxn ang="0">
                  <a:pos x="740" y="24"/>
                </a:cxn>
                <a:cxn ang="0">
                  <a:pos x="740" y="409"/>
                </a:cxn>
                <a:cxn ang="0">
                  <a:pos x="0" y="853"/>
                </a:cxn>
                <a:cxn ang="0">
                  <a:pos x="0" y="0"/>
                </a:cxn>
                <a:cxn ang="0">
                  <a:pos x="740" y="24"/>
                </a:cxn>
              </a:cxnLst>
              <a:rect l="0" t="0" r="r" b="b"/>
              <a:pathLst>
                <a:path w="740" h="853">
                  <a:moveTo>
                    <a:pt x="740" y="24"/>
                  </a:moveTo>
                  <a:lnTo>
                    <a:pt x="740" y="409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40" y="24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3" name="Rectangle 51"/>
            <p:cNvSpPr>
              <a:spLocks noChangeArrowheads="1"/>
            </p:cNvSpPr>
            <p:nvPr/>
          </p:nvSpPr>
          <p:spPr bwMode="auto">
            <a:xfrm>
              <a:off x="447" y="1376"/>
              <a:ext cx="210" cy="30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4" name="Rectangle 52"/>
            <p:cNvSpPr>
              <a:spLocks noChangeArrowheads="1"/>
            </p:cNvSpPr>
            <p:nvPr/>
          </p:nvSpPr>
          <p:spPr bwMode="auto">
            <a:xfrm>
              <a:off x="449" y="1406"/>
              <a:ext cx="208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5" name="Rectangle 53"/>
            <p:cNvSpPr>
              <a:spLocks noChangeArrowheads="1"/>
            </p:cNvSpPr>
            <p:nvPr/>
          </p:nvSpPr>
          <p:spPr bwMode="auto">
            <a:xfrm>
              <a:off x="449" y="1407"/>
              <a:ext cx="208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6" name="Rectangle 54"/>
            <p:cNvSpPr>
              <a:spLocks noChangeArrowheads="1"/>
            </p:cNvSpPr>
            <p:nvPr/>
          </p:nvSpPr>
          <p:spPr bwMode="auto">
            <a:xfrm>
              <a:off x="451" y="1407"/>
              <a:ext cx="206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7" name="Rectangle 55"/>
            <p:cNvSpPr>
              <a:spLocks noChangeArrowheads="1"/>
            </p:cNvSpPr>
            <p:nvPr/>
          </p:nvSpPr>
          <p:spPr bwMode="auto">
            <a:xfrm>
              <a:off x="453" y="1408"/>
              <a:ext cx="204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8" name="Rectangle 56"/>
            <p:cNvSpPr>
              <a:spLocks noChangeArrowheads="1"/>
            </p:cNvSpPr>
            <p:nvPr/>
          </p:nvSpPr>
          <p:spPr bwMode="auto">
            <a:xfrm>
              <a:off x="454" y="1409"/>
              <a:ext cx="203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9" name="Rectangle 57"/>
            <p:cNvSpPr>
              <a:spLocks noChangeArrowheads="1"/>
            </p:cNvSpPr>
            <p:nvPr/>
          </p:nvSpPr>
          <p:spPr bwMode="auto">
            <a:xfrm>
              <a:off x="455" y="1410"/>
              <a:ext cx="202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0" name="Rectangle 58"/>
            <p:cNvSpPr>
              <a:spLocks noChangeArrowheads="1"/>
            </p:cNvSpPr>
            <p:nvPr/>
          </p:nvSpPr>
          <p:spPr bwMode="auto">
            <a:xfrm>
              <a:off x="457" y="1411"/>
              <a:ext cx="200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1" name="Rectangle 59"/>
            <p:cNvSpPr>
              <a:spLocks noChangeArrowheads="1"/>
            </p:cNvSpPr>
            <p:nvPr/>
          </p:nvSpPr>
          <p:spPr bwMode="auto">
            <a:xfrm>
              <a:off x="458" y="1411"/>
              <a:ext cx="199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2" name="Rectangle 60"/>
            <p:cNvSpPr>
              <a:spLocks noChangeArrowheads="1"/>
            </p:cNvSpPr>
            <p:nvPr/>
          </p:nvSpPr>
          <p:spPr bwMode="auto">
            <a:xfrm>
              <a:off x="459" y="1412"/>
              <a:ext cx="198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3" name="Rectangle 61"/>
            <p:cNvSpPr>
              <a:spLocks noChangeArrowheads="1"/>
            </p:cNvSpPr>
            <p:nvPr/>
          </p:nvSpPr>
          <p:spPr bwMode="auto">
            <a:xfrm>
              <a:off x="460" y="1413"/>
              <a:ext cx="197" cy="35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4" name="Freeform 62"/>
            <p:cNvSpPr>
              <a:spLocks/>
            </p:cNvSpPr>
            <p:nvPr/>
          </p:nvSpPr>
          <p:spPr bwMode="auto">
            <a:xfrm>
              <a:off x="447" y="1376"/>
              <a:ext cx="209" cy="72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145"/>
                </a:cxn>
                <a:cxn ang="0">
                  <a:pos x="26" y="145"/>
                </a:cxn>
                <a:cxn ang="0">
                  <a:pos x="26" y="73"/>
                </a:cxn>
                <a:cxn ang="0">
                  <a:pos x="0" y="59"/>
                </a:cxn>
                <a:cxn ang="0">
                  <a:pos x="0" y="0"/>
                </a:cxn>
                <a:cxn ang="0">
                  <a:pos x="419" y="0"/>
                </a:cxn>
              </a:cxnLst>
              <a:rect l="0" t="0" r="r" b="b"/>
              <a:pathLst>
                <a:path w="419" h="145">
                  <a:moveTo>
                    <a:pt x="419" y="0"/>
                  </a:moveTo>
                  <a:lnTo>
                    <a:pt x="419" y="145"/>
                  </a:lnTo>
                  <a:lnTo>
                    <a:pt x="26" y="145"/>
                  </a:lnTo>
                  <a:lnTo>
                    <a:pt x="26" y="73"/>
                  </a:lnTo>
                  <a:lnTo>
                    <a:pt x="0" y="59"/>
                  </a:lnTo>
                  <a:lnTo>
                    <a:pt x="0" y="0"/>
                  </a:lnTo>
                  <a:lnTo>
                    <a:pt x="41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5" name="Freeform 63"/>
            <p:cNvSpPr>
              <a:spLocks/>
            </p:cNvSpPr>
            <p:nvPr/>
          </p:nvSpPr>
          <p:spPr bwMode="auto">
            <a:xfrm>
              <a:off x="550" y="1538"/>
              <a:ext cx="40" cy="44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74" y="88"/>
                </a:cxn>
                <a:cxn ang="0">
                  <a:pos x="0" y="88"/>
                </a:cxn>
                <a:cxn ang="0">
                  <a:pos x="26" y="0"/>
                </a:cxn>
                <a:cxn ang="0">
                  <a:pos x="80" y="0"/>
                </a:cxn>
                <a:cxn ang="0">
                  <a:pos x="80" y="6"/>
                </a:cxn>
              </a:cxnLst>
              <a:rect l="0" t="0" r="r" b="b"/>
              <a:pathLst>
                <a:path w="80" h="88">
                  <a:moveTo>
                    <a:pt x="80" y="6"/>
                  </a:moveTo>
                  <a:lnTo>
                    <a:pt x="74" y="88"/>
                  </a:lnTo>
                  <a:lnTo>
                    <a:pt x="0" y="88"/>
                  </a:lnTo>
                  <a:lnTo>
                    <a:pt x="26" y="0"/>
                  </a:lnTo>
                  <a:lnTo>
                    <a:pt x="80" y="0"/>
                  </a:lnTo>
                  <a:lnTo>
                    <a:pt x="8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6" name="Freeform 64"/>
            <p:cNvSpPr>
              <a:spLocks/>
            </p:cNvSpPr>
            <p:nvPr/>
          </p:nvSpPr>
          <p:spPr bwMode="auto">
            <a:xfrm>
              <a:off x="351" y="1432"/>
              <a:ext cx="126" cy="15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1" y="1"/>
                </a:cxn>
                <a:cxn ang="0">
                  <a:pos x="94" y="5"/>
                </a:cxn>
                <a:cxn ang="0">
                  <a:pos x="102" y="0"/>
                </a:cxn>
                <a:cxn ang="0">
                  <a:pos x="189" y="0"/>
                </a:cxn>
                <a:cxn ang="0">
                  <a:pos x="192" y="0"/>
                </a:cxn>
                <a:cxn ang="0">
                  <a:pos x="199" y="3"/>
                </a:cxn>
                <a:cxn ang="0">
                  <a:pos x="208" y="9"/>
                </a:cxn>
                <a:cxn ang="0">
                  <a:pos x="221" y="21"/>
                </a:cxn>
                <a:cxn ang="0">
                  <a:pos x="233" y="40"/>
                </a:cxn>
                <a:cxn ang="0">
                  <a:pos x="238" y="53"/>
                </a:cxn>
                <a:cxn ang="0">
                  <a:pos x="243" y="68"/>
                </a:cxn>
                <a:cxn ang="0">
                  <a:pos x="246" y="86"/>
                </a:cxn>
                <a:cxn ang="0">
                  <a:pos x="249" y="106"/>
                </a:cxn>
                <a:cxn ang="0">
                  <a:pos x="252" y="130"/>
                </a:cxn>
                <a:cxn ang="0">
                  <a:pos x="252" y="156"/>
                </a:cxn>
                <a:cxn ang="0">
                  <a:pos x="252" y="182"/>
                </a:cxn>
                <a:cxn ang="0">
                  <a:pos x="249" y="204"/>
                </a:cxn>
                <a:cxn ang="0">
                  <a:pos x="246" y="223"/>
                </a:cxn>
                <a:cxn ang="0">
                  <a:pos x="243" y="241"/>
                </a:cxn>
                <a:cxn ang="0">
                  <a:pos x="238" y="256"/>
                </a:cxn>
                <a:cxn ang="0">
                  <a:pos x="233" y="267"/>
                </a:cxn>
                <a:cxn ang="0">
                  <a:pos x="221" y="287"/>
                </a:cxn>
                <a:cxn ang="0">
                  <a:pos x="208" y="298"/>
                </a:cxn>
                <a:cxn ang="0">
                  <a:pos x="199" y="306"/>
                </a:cxn>
                <a:cxn ang="0">
                  <a:pos x="192" y="310"/>
                </a:cxn>
                <a:cxn ang="0">
                  <a:pos x="189" y="310"/>
                </a:cxn>
                <a:cxn ang="0">
                  <a:pos x="102" y="310"/>
                </a:cxn>
                <a:cxn ang="0">
                  <a:pos x="93" y="308"/>
                </a:cxn>
                <a:cxn ang="0">
                  <a:pos x="84" y="310"/>
                </a:cxn>
                <a:cxn ang="0">
                  <a:pos x="0" y="310"/>
                </a:cxn>
                <a:cxn ang="0">
                  <a:pos x="0" y="1"/>
                </a:cxn>
              </a:cxnLst>
              <a:rect l="0" t="0" r="r" b="b"/>
              <a:pathLst>
                <a:path w="252" h="310">
                  <a:moveTo>
                    <a:pt x="0" y="1"/>
                  </a:moveTo>
                  <a:lnTo>
                    <a:pt x="81" y="1"/>
                  </a:lnTo>
                  <a:lnTo>
                    <a:pt x="94" y="5"/>
                  </a:lnTo>
                  <a:lnTo>
                    <a:pt x="102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9" y="3"/>
                  </a:lnTo>
                  <a:lnTo>
                    <a:pt x="208" y="9"/>
                  </a:lnTo>
                  <a:lnTo>
                    <a:pt x="221" y="21"/>
                  </a:lnTo>
                  <a:lnTo>
                    <a:pt x="233" y="40"/>
                  </a:lnTo>
                  <a:lnTo>
                    <a:pt x="238" y="53"/>
                  </a:lnTo>
                  <a:lnTo>
                    <a:pt x="243" y="68"/>
                  </a:lnTo>
                  <a:lnTo>
                    <a:pt x="246" y="86"/>
                  </a:lnTo>
                  <a:lnTo>
                    <a:pt x="249" y="106"/>
                  </a:lnTo>
                  <a:lnTo>
                    <a:pt x="252" y="130"/>
                  </a:lnTo>
                  <a:lnTo>
                    <a:pt x="252" y="156"/>
                  </a:lnTo>
                  <a:lnTo>
                    <a:pt x="252" y="182"/>
                  </a:lnTo>
                  <a:lnTo>
                    <a:pt x="249" y="204"/>
                  </a:lnTo>
                  <a:lnTo>
                    <a:pt x="246" y="223"/>
                  </a:lnTo>
                  <a:lnTo>
                    <a:pt x="243" y="241"/>
                  </a:lnTo>
                  <a:lnTo>
                    <a:pt x="238" y="256"/>
                  </a:lnTo>
                  <a:lnTo>
                    <a:pt x="233" y="267"/>
                  </a:lnTo>
                  <a:lnTo>
                    <a:pt x="221" y="287"/>
                  </a:lnTo>
                  <a:lnTo>
                    <a:pt x="208" y="298"/>
                  </a:lnTo>
                  <a:lnTo>
                    <a:pt x="199" y="306"/>
                  </a:lnTo>
                  <a:lnTo>
                    <a:pt x="192" y="310"/>
                  </a:lnTo>
                  <a:lnTo>
                    <a:pt x="189" y="310"/>
                  </a:lnTo>
                  <a:lnTo>
                    <a:pt x="102" y="310"/>
                  </a:lnTo>
                  <a:lnTo>
                    <a:pt x="93" y="308"/>
                  </a:lnTo>
                  <a:lnTo>
                    <a:pt x="84" y="310"/>
                  </a:lnTo>
                  <a:lnTo>
                    <a:pt x="0" y="3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7" name="Freeform 65"/>
            <p:cNvSpPr>
              <a:spLocks/>
            </p:cNvSpPr>
            <p:nvPr/>
          </p:nvSpPr>
          <p:spPr bwMode="auto">
            <a:xfrm>
              <a:off x="318" y="1433"/>
              <a:ext cx="66" cy="154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1" y="185"/>
                </a:cxn>
                <a:cxn ang="0">
                  <a:pos x="4" y="214"/>
                </a:cxn>
                <a:cxn ang="0">
                  <a:pos x="11" y="240"/>
                </a:cxn>
                <a:cxn ang="0">
                  <a:pos x="19" y="263"/>
                </a:cxn>
                <a:cxn ang="0">
                  <a:pos x="29" y="282"/>
                </a:cxn>
                <a:cxn ang="0">
                  <a:pos x="39" y="297"/>
                </a:cxn>
                <a:cxn ang="0">
                  <a:pos x="52" y="305"/>
                </a:cxn>
                <a:cxn ang="0">
                  <a:pos x="65" y="309"/>
                </a:cxn>
                <a:cxn ang="0">
                  <a:pos x="78" y="305"/>
                </a:cxn>
                <a:cxn ang="0">
                  <a:pos x="91" y="297"/>
                </a:cxn>
                <a:cxn ang="0">
                  <a:pos x="102" y="282"/>
                </a:cxn>
                <a:cxn ang="0">
                  <a:pos x="112" y="263"/>
                </a:cxn>
                <a:cxn ang="0">
                  <a:pos x="120" y="240"/>
                </a:cxn>
                <a:cxn ang="0">
                  <a:pos x="127" y="214"/>
                </a:cxn>
                <a:cxn ang="0">
                  <a:pos x="130" y="185"/>
                </a:cxn>
                <a:cxn ang="0">
                  <a:pos x="132" y="154"/>
                </a:cxn>
                <a:cxn ang="0">
                  <a:pos x="130" y="123"/>
                </a:cxn>
                <a:cxn ang="0">
                  <a:pos x="127" y="93"/>
                </a:cxn>
                <a:cxn ang="0">
                  <a:pos x="120" y="67"/>
                </a:cxn>
                <a:cxn ang="0">
                  <a:pos x="112" y="46"/>
                </a:cxn>
                <a:cxn ang="0">
                  <a:pos x="102" y="26"/>
                </a:cxn>
                <a:cxn ang="0">
                  <a:pos x="91" y="12"/>
                </a:cxn>
                <a:cxn ang="0">
                  <a:pos x="78" y="4"/>
                </a:cxn>
                <a:cxn ang="0">
                  <a:pos x="65" y="0"/>
                </a:cxn>
                <a:cxn ang="0">
                  <a:pos x="52" y="4"/>
                </a:cxn>
                <a:cxn ang="0">
                  <a:pos x="39" y="12"/>
                </a:cxn>
                <a:cxn ang="0">
                  <a:pos x="29" y="26"/>
                </a:cxn>
                <a:cxn ang="0">
                  <a:pos x="19" y="46"/>
                </a:cxn>
                <a:cxn ang="0">
                  <a:pos x="11" y="67"/>
                </a:cxn>
                <a:cxn ang="0">
                  <a:pos x="4" y="93"/>
                </a:cxn>
                <a:cxn ang="0">
                  <a:pos x="1" y="123"/>
                </a:cxn>
                <a:cxn ang="0">
                  <a:pos x="0" y="154"/>
                </a:cxn>
              </a:cxnLst>
              <a:rect l="0" t="0" r="r" b="b"/>
              <a:pathLst>
                <a:path w="132" h="309">
                  <a:moveTo>
                    <a:pt x="0" y="154"/>
                  </a:moveTo>
                  <a:lnTo>
                    <a:pt x="1" y="185"/>
                  </a:lnTo>
                  <a:lnTo>
                    <a:pt x="4" y="214"/>
                  </a:lnTo>
                  <a:lnTo>
                    <a:pt x="11" y="240"/>
                  </a:lnTo>
                  <a:lnTo>
                    <a:pt x="19" y="263"/>
                  </a:lnTo>
                  <a:lnTo>
                    <a:pt x="29" y="282"/>
                  </a:lnTo>
                  <a:lnTo>
                    <a:pt x="39" y="297"/>
                  </a:lnTo>
                  <a:lnTo>
                    <a:pt x="52" y="305"/>
                  </a:lnTo>
                  <a:lnTo>
                    <a:pt x="65" y="309"/>
                  </a:lnTo>
                  <a:lnTo>
                    <a:pt x="78" y="305"/>
                  </a:lnTo>
                  <a:lnTo>
                    <a:pt x="91" y="297"/>
                  </a:lnTo>
                  <a:lnTo>
                    <a:pt x="102" y="282"/>
                  </a:lnTo>
                  <a:lnTo>
                    <a:pt x="112" y="263"/>
                  </a:lnTo>
                  <a:lnTo>
                    <a:pt x="120" y="240"/>
                  </a:lnTo>
                  <a:lnTo>
                    <a:pt x="127" y="214"/>
                  </a:lnTo>
                  <a:lnTo>
                    <a:pt x="130" y="185"/>
                  </a:lnTo>
                  <a:lnTo>
                    <a:pt x="132" y="154"/>
                  </a:lnTo>
                  <a:lnTo>
                    <a:pt x="130" y="123"/>
                  </a:lnTo>
                  <a:lnTo>
                    <a:pt x="127" y="93"/>
                  </a:lnTo>
                  <a:lnTo>
                    <a:pt x="120" y="67"/>
                  </a:lnTo>
                  <a:lnTo>
                    <a:pt x="112" y="46"/>
                  </a:lnTo>
                  <a:lnTo>
                    <a:pt x="102" y="26"/>
                  </a:lnTo>
                  <a:lnTo>
                    <a:pt x="91" y="12"/>
                  </a:lnTo>
                  <a:lnTo>
                    <a:pt x="78" y="4"/>
                  </a:lnTo>
                  <a:lnTo>
                    <a:pt x="65" y="0"/>
                  </a:lnTo>
                  <a:lnTo>
                    <a:pt x="52" y="4"/>
                  </a:lnTo>
                  <a:lnTo>
                    <a:pt x="39" y="12"/>
                  </a:lnTo>
                  <a:lnTo>
                    <a:pt x="29" y="26"/>
                  </a:lnTo>
                  <a:lnTo>
                    <a:pt x="19" y="46"/>
                  </a:lnTo>
                  <a:lnTo>
                    <a:pt x="11" y="67"/>
                  </a:lnTo>
                  <a:lnTo>
                    <a:pt x="4" y="93"/>
                  </a:lnTo>
                  <a:lnTo>
                    <a:pt x="1" y="12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8" name="Freeform 66"/>
            <p:cNvSpPr>
              <a:spLocks/>
            </p:cNvSpPr>
            <p:nvPr/>
          </p:nvSpPr>
          <p:spPr bwMode="auto">
            <a:xfrm>
              <a:off x="322" y="1443"/>
              <a:ext cx="57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" y="160"/>
                </a:cxn>
                <a:cxn ang="0">
                  <a:pos x="5" y="186"/>
                </a:cxn>
                <a:cxn ang="0">
                  <a:pos x="9" y="209"/>
                </a:cxn>
                <a:cxn ang="0">
                  <a:pos x="16" y="229"/>
                </a:cxn>
                <a:cxn ang="0">
                  <a:pos x="24" y="245"/>
                </a:cxn>
                <a:cxn ang="0">
                  <a:pos x="34" y="258"/>
                </a:cxn>
                <a:cxn ang="0">
                  <a:pos x="44" y="265"/>
                </a:cxn>
                <a:cxn ang="0">
                  <a:pos x="55" y="268"/>
                </a:cxn>
                <a:cxn ang="0">
                  <a:pos x="67" y="265"/>
                </a:cxn>
                <a:cxn ang="0">
                  <a:pos x="78" y="258"/>
                </a:cxn>
                <a:cxn ang="0">
                  <a:pos x="88" y="245"/>
                </a:cxn>
                <a:cxn ang="0">
                  <a:pos x="96" y="229"/>
                </a:cxn>
                <a:cxn ang="0">
                  <a:pos x="102" y="209"/>
                </a:cxn>
                <a:cxn ang="0">
                  <a:pos x="107" y="186"/>
                </a:cxn>
                <a:cxn ang="0">
                  <a:pos x="111" y="160"/>
                </a:cxn>
                <a:cxn ang="0">
                  <a:pos x="112" y="134"/>
                </a:cxn>
                <a:cxn ang="0">
                  <a:pos x="111" y="108"/>
                </a:cxn>
                <a:cxn ang="0">
                  <a:pos x="107" y="82"/>
                </a:cxn>
                <a:cxn ang="0">
                  <a:pos x="102" y="59"/>
                </a:cxn>
                <a:cxn ang="0">
                  <a:pos x="96" y="40"/>
                </a:cxn>
                <a:cxn ang="0">
                  <a:pos x="88" y="23"/>
                </a:cxn>
                <a:cxn ang="0">
                  <a:pos x="78" y="10"/>
                </a:cxn>
                <a:cxn ang="0">
                  <a:pos x="67" y="4"/>
                </a:cxn>
                <a:cxn ang="0">
                  <a:pos x="55" y="0"/>
                </a:cxn>
                <a:cxn ang="0">
                  <a:pos x="44" y="4"/>
                </a:cxn>
                <a:cxn ang="0">
                  <a:pos x="34" y="10"/>
                </a:cxn>
                <a:cxn ang="0">
                  <a:pos x="24" y="23"/>
                </a:cxn>
                <a:cxn ang="0">
                  <a:pos x="16" y="40"/>
                </a:cxn>
                <a:cxn ang="0">
                  <a:pos x="9" y="59"/>
                </a:cxn>
                <a:cxn ang="0">
                  <a:pos x="5" y="82"/>
                </a:cxn>
                <a:cxn ang="0">
                  <a:pos x="1" y="108"/>
                </a:cxn>
                <a:cxn ang="0">
                  <a:pos x="0" y="134"/>
                </a:cxn>
              </a:cxnLst>
              <a:rect l="0" t="0" r="r" b="b"/>
              <a:pathLst>
                <a:path w="112" h="268">
                  <a:moveTo>
                    <a:pt x="0" y="134"/>
                  </a:moveTo>
                  <a:lnTo>
                    <a:pt x="1" y="160"/>
                  </a:lnTo>
                  <a:lnTo>
                    <a:pt x="5" y="186"/>
                  </a:lnTo>
                  <a:lnTo>
                    <a:pt x="9" y="209"/>
                  </a:lnTo>
                  <a:lnTo>
                    <a:pt x="16" y="229"/>
                  </a:lnTo>
                  <a:lnTo>
                    <a:pt x="24" y="245"/>
                  </a:lnTo>
                  <a:lnTo>
                    <a:pt x="34" y="258"/>
                  </a:lnTo>
                  <a:lnTo>
                    <a:pt x="44" y="265"/>
                  </a:lnTo>
                  <a:lnTo>
                    <a:pt x="55" y="268"/>
                  </a:lnTo>
                  <a:lnTo>
                    <a:pt x="67" y="265"/>
                  </a:lnTo>
                  <a:lnTo>
                    <a:pt x="78" y="258"/>
                  </a:lnTo>
                  <a:lnTo>
                    <a:pt x="88" y="245"/>
                  </a:lnTo>
                  <a:lnTo>
                    <a:pt x="96" y="229"/>
                  </a:lnTo>
                  <a:lnTo>
                    <a:pt x="102" y="209"/>
                  </a:lnTo>
                  <a:lnTo>
                    <a:pt x="107" y="186"/>
                  </a:lnTo>
                  <a:lnTo>
                    <a:pt x="111" y="160"/>
                  </a:lnTo>
                  <a:lnTo>
                    <a:pt x="112" y="134"/>
                  </a:lnTo>
                  <a:lnTo>
                    <a:pt x="111" y="108"/>
                  </a:lnTo>
                  <a:lnTo>
                    <a:pt x="107" y="82"/>
                  </a:lnTo>
                  <a:lnTo>
                    <a:pt x="102" y="59"/>
                  </a:lnTo>
                  <a:lnTo>
                    <a:pt x="96" y="40"/>
                  </a:lnTo>
                  <a:lnTo>
                    <a:pt x="88" y="23"/>
                  </a:lnTo>
                  <a:lnTo>
                    <a:pt x="78" y="10"/>
                  </a:lnTo>
                  <a:lnTo>
                    <a:pt x="67" y="4"/>
                  </a:lnTo>
                  <a:lnTo>
                    <a:pt x="55" y="0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23"/>
                  </a:lnTo>
                  <a:lnTo>
                    <a:pt x="16" y="40"/>
                  </a:lnTo>
                  <a:lnTo>
                    <a:pt x="9" y="59"/>
                  </a:lnTo>
                  <a:lnTo>
                    <a:pt x="5" y="82"/>
                  </a:lnTo>
                  <a:lnTo>
                    <a:pt x="1" y="10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9" name="Freeform 67"/>
            <p:cNvSpPr>
              <a:spLocks/>
            </p:cNvSpPr>
            <p:nvPr/>
          </p:nvSpPr>
          <p:spPr bwMode="auto">
            <a:xfrm>
              <a:off x="324" y="1455"/>
              <a:ext cx="46" cy="10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2" y="132"/>
                </a:cxn>
                <a:cxn ang="0">
                  <a:pos x="3" y="152"/>
                </a:cxn>
                <a:cxn ang="0">
                  <a:pos x="8" y="170"/>
                </a:cxn>
                <a:cxn ang="0">
                  <a:pos x="15" y="186"/>
                </a:cxn>
                <a:cxn ang="0">
                  <a:pos x="21" y="201"/>
                </a:cxn>
                <a:cxn ang="0">
                  <a:pos x="29" y="211"/>
                </a:cxn>
                <a:cxn ang="0">
                  <a:pos x="37" y="217"/>
                </a:cxn>
                <a:cxn ang="0">
                  <a:pos x="47" y="219"/>
                </a:cxn>
                <a:cxn ang="0">
                  <a:pos x="57" y="217"/>
                </a:cxn>
                <a:cxn ang="0">
                  <a:pos x="65" y="211"/>
                </a:cxn>
                <a:cxn ang="0">
                  <a:pos x="72" y="201"/>
                </a:cxn>
                <a:cxn ang="0">
                  <a:pos x="80" y="186"/>
                </a:cxn>
                <a:cxn ang="0">
                  <a:pos x="85" y="170"/>
                </a:cxn>
                <a:cxn ang="0">
                  <a:pos x="90" y="152"/>
                </a:cxn>
                <a:cxn ang="0">
                  <a:pos x="93" y="110"/>
                </a:cxn>
                <a:cxn ang="0">
                  <a:pos x="90" y="67"/>
                </a:cxn>
                <a:cxn ang="0">
                  <a:pos x="85" y="49"/>
                </a:cxn>
                <a:cxn ang="0">
                  <a:pos x="80" y="33"/>
                </a:cxn>
                <a:cxn ang="0">
                  <a:pos x="72" y="18"/>
                </a:cxn>
                <a:cxn ang="0">
                  <a:pos x="65" y="8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9" y="8"/>
                </a:cxn>
                <a:cxn ang="0">
                  <a:pos x="21" y="18"/>
                </a:cxn>
                <a:cxn ang="0">
                  <a:pos x="15" y="33"/>
                </a:cxn>
                <a:cxn ang="0">
                  <a:pos x="8" y="49"/>
                </a:cxn>
                <a:cxn ang="0">
                  <a:pos x="3" y="67"/>
                </a:cxn>
                <a:cxn ang="0">
                  <a:pos x="2" y="87"/>
                </a:cxn>
                <a:cxn ang="0">
                  <a:pos x="0" y="110"/>
                </a:cxn>
              </a:cxnLst>
              <a:rect l="0" t="0" r="r" b="b"/>
              <a:pathLst>
                <a:path w="93" h="219">
                  <a:moveTo>
                    <a:pt x="0" y="110"/>
                  </a:moveTo>
                  <a:lnTo>
                    <a:pt x="2" y="132"/>
                  </a:lnTo>
                  <a:lnTo>
                    <a:pt x="3" y="152"/>
                  </a:lnTo>
                  <a:lnTo>
                    <a:pt x="8" y="170"/>
                  </a:lnTo>
                  <a:lnTo>
                    <a:pt x="15" y="186"/>
                  </a:lnTo>
                  <a:lnTo>
                    <a:pt x="21" y="201"/>
                  </a:lnTo>
                  <a:lnTo>
                    <a:pt x="29" y="211"/>
                  </a:lnTo>
                  <a:lnTo>
                    <a:pt x="37" y="217"/>
                  </a:lnTo>
                  <a:lnTo>
                    <a:pt x="47" y="219"/>
                  </a:lnTo>
                  <a:lnTo>
                    <a:pt x="57" y="217"/>
                  </a:lnTo>
                  <a:lnTo>
                    <a:pt x="65" y="211"/>
                  </a:lnTo>
                  <a:lnTo>
                    <a:pt x="72" y="201"/>
                  </a:lnTo>
                  <a:lnTo>
                    <a:pt x="80" y="186"/>
                  </a:lnTo>
                  <a:lnTo>
                    <a:pt x="85" y="170"/>
                  </a:lnTo>
                  <a:lnTo>
                    <a:pt x="90" y="152"/>
                  </a:lnTo>
                  <a:lnTo>
                    <a:pt x="93" y="110"/>
                  </a:lnTo>
                  <a:lnTo>
                    <a:pt x="90" y="67"/>
                  </a:lnTo>
                  <a:lnTo>
                    <a:pt x="85" y="49"/>
                  </a:lnTo>
                  <a:lnTo>
                    <a:pt x="80" y="33"/>
                  </a:lnTo>
                  <a:lnTo>
                    <a:pt x="72" y="18"/>
                  </a:lnTo>
                  <a:lnTo>
                    <a:pt x="65" y="8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9" y="8"/>
                  </a:lnTo>
                  <a:lnTo>
                    <a:pt x="21" y="18"/>
                  </a:lnTo>
                  <a:lnTo>
                    <a:pt x="15" y="33"/>
                  </a:lnTo>
                  <a:lnTo>
                    <a:pt x="8" y="49"/>
                  </a:lnTo>
                  <a:lnTo>
                    <a:pt x="3" y="67"/>
                  </a:lnTo>
                  <a:lnTo>
                    <a:pt x="2" y="8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0" name="Freeform 68"/>
            <p:cNvSpPr>
              <a:spLocks/>
            </p:cNvSpPr>
            <p:nvPr/>
          </p:nvSpPr>
          <p:spPr bwMode="auto">
            <a:xfrm>
              <a:off x="329" y="1463"/>
              <a:ext cx="39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128"/>
                </a:cxn>
                <a:cxn ang="0">
                  <a:pos x="6" y="145"/>
                </a:cxn>
                <a:cxn ang="0">
                  <a:pos x="11" y="159"/>
                </a:cxn>
                <a:cxn ang="0">
                  <a:pos x="24" y="179"/>
                </a:cxn>
                <a:cxn ang="0">
                  <a:pos x="31" y="184"/>
                </a:cxn>
                <a:cxn ang="0">
                  <a:pos x="39" y="186"/>
                </a:cxn>
                <a:cxn ang="0">
                  <a:pos x="47" y="184"/>
                </a:cxn>
                <a:cxn ang="0">
                  <a:pos x="55" y="179"/>
                </a:cxn>
                <a:cxn ang="0">
                  <a:pos x="62" y="169"/>
                </a:cxn>
                <a:cxn ang="0">
                  <a:pos x="67" y="159"/>
                </a:cxn>
                <a:cxn ang="0">
                  <a:pos x="71" y="145"/>
                </a:cxn>
                <a:cxn ang="0">
                  <a:pos x="75" y="128"/>
                </a:cxn>
                <a:cxn ang="0">
                  <a:pos x="78" y="93"/>
                </a:cxn>
                <a:cxn ang="0">
                  <a:pos x="75" y="57"/>
                </a:cxn>
                <a:cxn ang="0">
                  <a:pos x="71" y="40"/>
                </a:cxn>
                <a:cxn ang="0">
                  <a:pos x="67" y="27"/>
                </a:cxn>
                <a:cxn ang="0">
                  <a:pos x="62" y="16"/>
                </a:cxn>
                <a:cxn ang="0">
                  <a:pos x="55" y="8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1" y="1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11" y="27"/>
                </a:cxn>
                <a:cxn ang="0">
                  <a:pos x="6" y="40"/>
                </a:cxn>
                <a:cxn ang="0">
                  <a:pos x="3" y="57"/>
                </a:cxn>
                <a:cxn ang="0">
                  <a:pos x="0" y="93"/>
                </a:cxn>
              </a:cxnLst>
              <a:rect l="0" t="0" r="r" b="b"/>
              <a:pathLst>
                <a:path w="78" h="186">
                  <a:moveTo>
                    <a:pt x="0" y="93"/>
                  </a:moveTo>
                  <a:lnTo>
                    <a:pt x="3" y="128"/>
                  </a:lnTo>
                  <a:lnTo>
                    <a:pt x="6" y="145"/>
                  </a:lnTo>
                  <a:lnTo>
                    <a:pt x="11" y="159"/>
                  </a:lnTo>
                  <a:lnTo>
                    <a:pt x="24" y="179"/>
                  </a:lnTo>
                  <a:lnTo>
                    <a:pt x="31" y="184"/>
                  </a:lnTo>
                  <a:lnTo>
                    <a:pt x="39" y="186"/>
                  </a:lnTo>
                  <a:lnTo>
                    <a:pt x="47" y="184"/>
                  </a:lnTo>
                  <a:lnTo>
                    <a:pt x="55" y="179"/>
                  </a:lnTo>
                  <a:lnTo>
                    <a:pt x="62" y="169"/>
                  </a:lnTo>
                  <a:lnTo>
                    <a:pt x="67" y="159"/>
                  </a:lnTo>
                  <a:lnTo>
                    <a:pt x="71" y="145"/>
                  </a:lnTo>
                  <a:lnTo>
                    <a:pt x="75" y="128"/>
                  </a:lnTo>
                  <a:lnTo>
                    <a:pt x="78" y="93"/>
                  </a:lnTo>
                  <a:lnTo>
                    <a:pt x="75" y="57"/>
                  </a:lnTo>
                  <a:lnTo>
                    <a:pt x="71" y="40"/>
                  </a:lnTo>
                  <a:lnTo>
                    <a:pt x="67" y="27"/>
                  </a:lnTo>
                  <a:lnTo>
                    <a:pt x="62" y="16"/>
                  </a:lnTo>
                  <a:lnTo>
                    <a:pt x="55" y="8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11" y="27"/>
                  </a:lnTo>
                  <a:lnTo>
                    <a:pt x="6" y="40"/>
                  </a:lnTo>
                  <a:lnTo>
                    <a:pt x="3" y="5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1" name="Freeform 69"/>
            <p:cNvSpPr>
              <a:spLocks/>
            </p:cNvSpPr>
            <p:nvPr/>
          </p:nvSpPr>
          <p:spPr bwMode="auto">
            <a:xfrm>
              <a:off x="357" y="1494"/>
              <a:ext cx="11" cy="31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21" y="52"/>
                </a:cxn>
                <a:cxn ang="0">
                  <a:pos x="21" y="58"/>
                </a:cxn>
                <a:cxn ang="0">
                  <a:pos x="20" y="62"/>
                </a:cxn>
                <a:cxn ang="0">
                  <a:pos x="13" y="60"/>
                </a:cxn>
                <a:cxn ang="0">
                  <a:pos x="8" y="53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8"/>
                </a:cxn>
                <a:cxn ang="0">
                  <a:pos x="23" y="18"/>
                </a:cxn>
                <a:cxn ang="0">
                  <a:pos x="23" y="31"/>
                </a:cxn>
              </a:cxnLst>
              <a:rect l="0" t="0" r="r" b="b"/>
              <a:pathLst>
                <a:path w="23" h="62">
                  <a:moveTo>
                    <a:pt x="23" y="31"/>
                  </a:moveTo>
                  <a:lnTo>
                    <a:pt x="21" y="52"/>
                  </a:lnTo>
                  <a:lnTo>
                    <a:pt x="21" y="58"/>
                  </a:lnTo>
                  <a:lnTo>
                    <a:pt x="20" y="62"/>
                  </a:lnTo>
                  <a:lnTo>
                    <a:pt x="13" y="60"/>
                  </a:lnTo>
                  <a:lnTo>
                    <a:pt x="8" y="53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8"/>
                  </a:lnTo>
                  <a:lnTo>
                    <a:pt x="23" y="18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2" name="Freeform 70"/>
            <p:cNvSpPr>
              <a:spLocks/>
            </p:cNvSpPr>
            <p:nvPr/>
          </p:nvSpPr>
          <p:spPr bwMode="auto">
            <a:xfrm>
              <a:off x="430" y="1435"/>
              <a:ext cx="140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0"/>
                </a:cxn>
                <a:cxn ang="0">
                  <a:pos x="104" y="5"/>
                </a:cxn>
                <a:cxn ang="0">
                  <a:pos x="112" y="0"/>
                </a:cxn>
                <a:cxn ang="0">
                  <a:pos x="210" y="0"/>
                </a:cxn>
                <a:cxn ang="0">
                  <a:pos x="213" y="0"/>
                </a:cxn>
                <a:cxn ang="0">
                  <a:pos x="221" y="3"/>
                </a:cxn>
                <a:cxn ang="0">
                  <a:pos x="233" y="10"/>
                </a:cxn>
                <a:cxn ang="0">
                  <a:pos x="246" y="25"/>
                </a:cxn>
                <a:cxn ang="0">
                  <a:pos x="257" y="44"/>
                </a:cxn>
                <a:cxn ang="0">
                  <a:pos x="264" y="59"/>
                </a:cxn>
                <a:cxn ang="0">
                  <a:pos x="269" y="75"/>
                </a:cxn>
                <a:cxn ang="0">
                  <a:pos x="274" y="96"/>
                </a:cxn>
                <a:cxn ang="0">
                  <a:pos x="277" y="119"/>
                </a:cxn>
                <a:cxn ang="0">
                  <a:pos x="280" y="145"/>
                </a:cxn>
                <a:cxn ang="0">
                  <a:pos x="280" y="175"/>
                </a:cxn>
                <a:cxn ang="0">
                  <a:pos x="280" y="202"/>
                </a:cxn>
                <a:cxn ang="0">
                  <a:pos x="277" y="227"/>
                </a:cxn>
                <a:cxn ang="0">
                  <a:pos x="274" y="250"/>
                </a:cxn>
                <a:cxn ang="0">
                  <a:pos x="269" y="268"/>
                </a:cxn>
                <a:cxn ang="0">
                  <a:pos x="264" y="284"/>
                </a:cxn>
                <a:cxn ang="0">
                  <a:pos x="257" y="299"/>
                </a:cxn>
                <a:cxn ang="0">
                  <a:pos x="246" y="318"/>
                </a:cxn>
                <a:cxn ang="0">
                  <a:pos x="233" y="333"/>
                </a:cxn>
                <a:cxn ang="0">
                  <a:pos x="221" y="339"/>
                </a:cxn>
                <a:cxn ang="0">
                  <a:pos x="213" y="344"/>
                </a:cxn>
                <a:cxn ang="0">
                  <a:pos x="210" y="344"/>
                </a:cxn>
                <a:cxn ang="0">
                  <a:pos x="114" y="344"/>
                </a:cxn>
                <a:cxn ang="0">
                  <a:pos x="102" y="341"/>
                </a:cxn>
                <a:cxn ang="0">
                  <a:pos x="93" y="344"/>
                </a:cxn>
                <a:cxn ang="0">
                  <a:pos x="0" y="343"/>
                </a:cxn>
                <a:cxn ang="0">
                  <a:pos x="0" y="0"/>
                </a:cxn>
              </a:cxnLst>
              <a:rect l="0" t="0" r="r" b="b"/>
              <a:pathLst>
                <a:path w="280" h="344">
                  <a:moveTo>
                    <a:pt x="0" y="0"/>
                  </a:moveTo>
                  <a:lnTo>
                    <a:pt x="89" y="0"/>
                  </a:lnTo>
                  <a:lnTo>
                    <a:pt x="104" y="5"/>
                  </a:lnTo>
                  <a:lnTo>
                    <a:pt x="112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21" y="3"/>
                  </a:lnTo>
                  <a:lnTo>
                    <a:pt x="233" y="10"/>
                  </a:lnTo>
                  <a:lnTo>
                    <a:pt x="246" y="25"/>
                  </a:lnTo>
                  <a:lnTo>
                    <a:pt x="257" y="44"/>
                  </a:lnTo>
                  <a:lnTo>
                    <a:pt x="264" y="59"/>
                  </a:lnTo>
                  <a:lnTo>
                    <a:pt x="269" y="75"/>
                  </a:lnTo>
                  <a:lnTo>
                    <a:pt x="274" y="96"/>
                  </a:lnTo>
                  <a:lnTo>
                    <a:pt x="277" y="119"/>
                  </a:lnTo>
                  <a:lnTo>
                    <a:pt x="280" y="145"/>
                  </a:lnTo>
                  <a:lnTo>
                    <a:pt x="280" y="175"/>
                  </a:lnTo>
                  <a:lnTo>
                    <a:pt x="280" y="202"/>
                  </a:lnTo>
                  <a:lnTo>
                    <a:pt x="277" y="227"/>
                  </a:lnTo>
                  <a:lnTo>
                    <a:pt x="274" y="250"/>
                  </a:lnTo>
                  <a:lnTo>
                    <a:pt x="269" y="268"/>
                  </a:lnTo>
                  <a:lnTo>
                    <a:pt x="264" y="284"/>
                  </a:lnTo>
                  <a:lnTo>
                    <a:pt x="257" y="299"/>
                  </a:lnTo>
                  <a:lnTo>
                    <a:pt x="246" y="318"/>
                  </a:lnTo>
                  <a:lnTo>
                    <a:pt x="233" y="333"/>
                  </a:lnTo>
                  <a:lnTo>
                    <a:pt x="221" y="339"/>
                  </a:lnTo>
                  <a:lnTo>
                    <a:pt x="213" y="344"/>
                  </a:lnTo>
                  <a:lnTo>
                    <a:pt x="210" y="344"/>
                  </a:lnTo>
                  <a:lnTo>
                    <a:pt x="114" y="344"/>
                  </a:lnTo>
                  <a:lnTo>
                    <a:pt x="102" y="341"/>
                  </a:lnTo>
                  <a:lnTo>
                    <a:pt x="93" y="344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3" name="Freeform 71"/>
            <p:cNvSpPr>
              <a:spLocks/>
            </p:cNvSpPr>
            <p:nvPr/>
          </p:nvSpPr>
          <p:spPr bwMode="auto">
            <a:xfrm>
              <a:off x="393" y="1435"/>
              <a:ext cx="74" cy="171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2" y="206"/>
                </a:cxn>
                <a:cxn ang="0">
                  <a:pos x="7" y="238"/>
                </a:cxn>
                <a:cxn ang="0">
                  <a:pos x="14" y="268"/>
                </a:cxn>
                <a:cxn ang="0">
                  <a:pos x="22" y="292"/>
                </a:cxn>
                <a:cxn ang="0">
                  <a:pos x="33" y="313"/>
                </a:cxn>
                <a:cxn ang="0">
                  <a:pos x="44" y="330"/>
                </a:cxn>
                <a:cxn ang="0">
                  <a:pos x="59" y="339"/>
                </a:cxn>
                <a:cxn ang="0">
                  <a:pos x="74" y="343"/>
                </a:cxn>
                <a:cxn ang="0">
                  <a:pos x="88" y="339"/>
                </a:cxn>
                <a:cxn ang="0">
                  <a:pos x="101" y="330"/>
                </a:cxn>
                <a:cxn ang="0">
                  <a:pos x="115" y="313"/>
                </a:cxn>
                <a:cxn ang="0">
                  <a:pos x="126" y="292"/>
                </a:cxn>
                <a:cxn ang="0">
                  <a:pos x="134" y="268"/>
                </a:cxn>
                <a:cxn ang="0">
                  <a:pos x="141" y="238"/>
                </a:cxn>
                <a:cxn ang="0">
                  <a:pos x="145" y="206"/>
                </a:cxn>
                <a:cxn ang="0">
                  <a:pos x="147" y="171"/>
                </a:cxn>
                <a:cxn ang="0">
                  <a:pos x="145" y="137"/>
                </a:cxn>
                <a:cxn ang="0">
                  <a:pos x="141" y="105"/>
                </a:cxn>
                <a:cxn ang="0">
                  <a:pos x="134" y="75"/>
                </a:cxn>
                <a:cxn ang="0">
                  <a:pos x="126" y="51"/>
                </a:cxn>
                <a:cxn ang="0">
                  <a:pos x="115" y="30"/>
                </a:cxn>
                <a:cxn ang="0">
                  <a:pos x="101" y="13"/>
                </a:cxn>
                <a:cxn ang="0">
                  <a:pos x="88" y="3"/>
                </a:cxn>
                <a:cxn ang="0">
                  <a:pos x="74" y="0"/>
                </a:cxn>
                <a:cxn ang="0">
                  <a:pos x="59" y="3"/>
                </a:cxn>
                <a:cxn ang="0">
                  <a:pos x="44" y="13"/>
                </a:cxn>
                <a:cxn ang="0">
                  <a:pos x="33" y="30"/>
                </a:cxn>
                <a:cxn ang="0">
                  <a:pos x="22" y="51"/>
                </a:cxn>
                <a:cxn ang="0">
                  <a:pos x="14" y="75"/>
                </a:cxn>
                <a:cxn ang="0">
                  <a:pos x="7" y="105"/>
                </a:cxn>
                <a:cxn ang="0">
                  <a:pos x="2" y="137"/>
                </a:cxn>
                <a:cxn ang="0">
                  <a:pos x="0" y="171"/>
                </a:cxn>
              </a:cxnLst>
              <a:rect l="0" t="0" r="r" b="b"/>
              <a:pathLst>
                <a:path w="147" h="343">
                  <a:moveTo>
                    <a:pt x="0" y="171"/>
                  </a:moveTo>
                  <a:lnTo>
                    <a:pt x="2" y="206"/>
                  </a:lnTo>
                  <a:lnTo>
                    <a:pt x="7" y="238"/>
                  </a:lnTo>
                  <a:lnTo>
                    <a:pt x="14" y="268"/>
                  </a:lnTo>
                  <a:lnTo>
                    <a:pt x="22" y="292"/>
                  </a:lnTo>
                  <a:lnTo>
                    <a:pt x="33" y="313"/>
                  </a:lnTo>
                  <a:lnTo>
                    <a:pt x="44" y="330"/>
                  </a:lnTo>
                  <a:lnTo>
                    <a:pt x="59" y="339"/>
                  </a:lnTo>
                  <a:lnTo>
                    <a:pt x="74" y="343"/>
                  </a:lnTo>
                  <a:lnTo>
                    <a:pt x="88" y="339"/>
                  </a:lnTo>
                  <a:lnTo>
                    <a:pt x="101" y="330"/>
                  </a:lnTo>
                  <a:lnTo>
                    <a:pt x="115" y="313"/>
                  </a:lnTo>
                  <a:lnTo>
                    <a:pt x="126" y="292"/>
                  </a:lnTo>
                  <a:lnTo>
                    <a:pt x="134" y="268"/>
                  </a:lnTo>
                  <a:lnTo>
                    <a:pt x="141" y="238"/>
                  </a:lnTo>
                  <a:lnTo>
                    <a:pt x="145" y="206"/>
                  </a:lnTo>
                  <a:lnTo>
                    <a:pt x="147" y="171"/>
                  </a:lnTo>
                  <a:lnTo>
                    <a:pt x="145" y="137"/>
                  </a:lnTo>
                  <a:lnTo>
                    <a:pt x="141" y="105"/>
                  </a:lnTo>
                  <a:lnTo>
                    <a:pt x="134" y="75"/>
                  </a:lnTo>
                  <a:lnTo>
                    <a:pt x="126" y="51"/>
                  </a:lnTo>
                  <a:lnTo>
                    <a:pt x="115" y="30"/>
                  </a:lnTo>
                  <a:lnTo>
                    <a:pt x="101" y="13"/>
                  </a:lnTo>
                  <a:lnTo>
                    <a:pt x="88" y="3"/>
                  </a:lnTo>
                  <a:lnTo>
                    <a:pt x="74" y="0"/>
                  </a:lnTo>
                  <a:lnTo>
                    <a:pt x="59" y="3"/>
                  </a:lnTo>
                  <a:lnTo>
                    <a:pt x="44" y="13"/>
                  </a:lnTo>
                  <a:lnTo>
                    <a:pt x="33" y="30"/>
                  </a:lnTo>
                  <a:lnTo>
                    <a:pt x="22" y="51"/>
                  </a:lnTo>
                  <a:lnTo>
                    <a:pt x="14" y="75"/>
                  </a:lnTo>
                  <a:lnTo>
                    <a:pt x="7" y="105"/>
                  </a:lnTo>
                  <a:lnTo>
                    <a:pt x="2" y="137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4" name="Freeform 72"/>
            <p:cNvSpPr>
              <a:spLocks/>
            </p:cNvSpPr>
            <p:nvPr/>
          </p:nvSpPr>
          <p:spPr bwMode="auto">
            <a:xfrm>
              <a:off x="397" y="1447"/>
              <a:ext cx="64" cy="14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" y="179"/>
                </a:cxn>
                <a:cxn ang="0">
                  <a:pos x="5" y="207"/>
                </a:cxn>
                <a:cxn ang="0">
                  <a:pos x="11" y="231"/>
                </a:cxn>
                <a:cxn ang="0">
                  <a:pos x="19" y="254"/>
                </a:cxn>
                <a:cxn ang="0">
                  <a:pos x="27" y="272"/>
                </a:cxn>
                <a:cxn ang="0">
                  <a:pos x="39" y="285"/>
                </a:cxn>
                <a:cxn ang="0">
                  <a:pos x="50" y="293"/>
                </a:cxn>
                <a:cxn ang="0">
                  <a:pos x="63" y="296"/>
                </a:cxn>
                <a:cxn ang="0">
                  <a:pos x="76" y="293"/>
                </a:cxn>
                <a:cxn ang="0">
                  <a:pos x="88" y="285"/>
                </a:cxn>
                <a:cxn ang="0">
                  <a:pos x="99" y="272"/>
                </a:cxn>
                <a:cxn ang="0">
                  <a:pos x="107" y="254"/>
                </a:cxn>
                <a:cxn ang="0">
                  <a:pos x="115" y="231"/>
                </a:cxn>
                <a:cxn ang="0">
                  <a:pos x="122" y="207"/>
                </a:cxn>
                <a:cxn ang="0">
                  <a:pos x="125" y="179"/>
                </a:cxn>
                <a:cxn ang="0">
                  <a:pos x="127" y="148"/>
                </a:cxn>
                <a:cxn ang="0">
                  <a:pos x="125" y="119"/>
                </a:cxn>
                <a:cxn ang="0">
                  <a:pos x="122" y="91"/>
                </a:cxn>
                <a:cxn ang="0">
                  <a:pos x="115" y="65"/>
                </a:cxn>
                <a:cxn ang="0">
                  <a:pos x="107" y="44"/>
                </a:cxn>
                <a:cxn ang="0">
                  <a:pos x="99" y="26"/>
                </a:cxn>
                <a:cxn ang="0">
                  <a:pos x="88" y="11"/>
                </a:cxn>
                <a:cxn ang="0">
                  <a:pos x="76" y="3"/>
                </a:cxn>
                <a:cxn ang="0">
                  <a:pos x="63" y="0"/>
                </a:cxn>
                <a:cxn ang="0">
                  <a:pos x="50" y="3"/>
                </a:cxn>
                <a:cxn ang="0">
                  <a:pos x="39" y="11"/>
                </a:cxn>
                <a:cxn ang="0">
                  <a:pos x="27" y="26"/>
                </a:cxn>
                <a:cxn ang="0">
                  <a:pos x="19" y="44"/>
                </a:cxn>
                <a:cxn ang="0">
                  <a:pos x="11" y="65"/>
                </a:cxn>
                <a:cxn ang="0">
                  <a:pos x="5" y="91"/>
                </a:cxn>
                <a:cxn ang="0">
                  <a:pos x="1" y="119"/>
                </a:cxn>
                <a:cxn ang="0">
                  <a:pos x="0" y="148"/>
                </a:cxn>
              </a:cxnLst>
              <a:rect l="0" t="0" r="r" b="b"/>
              <a:pathLst>
                <a:path w="127" h="296">
                  <a:moveTo>
                    <a:pt x="0" y="148"/>
                  </a:moveTo>
                  <a:lnTo>
                    <a:pt x="1" y="179"/>
                  </a:lnTo>
                  <a:lnTo>
                    <a:pt x="5" y="207"/>
                  </a:lnTo>
                  <a:lnTo>
                    <a:pt x="11" y="231"/>
                  </a:lnTo>
                  <a:lnTo>
                    <a:pt x="19" y="254"/>
                  </a:lnTo>
                  <a:lnTo>
                    <a:pt x="27" y="272"/>
                  </a:lnTo>
                  <a:lnTo>
                    <a:pt x="39" y="285"/>
                  </a:lnTo>
                  <a:lnTo>
                    <a:pt x="50" y="293"/>
                  </a:lnTo>
                  <a:lnTo>
                    <a:pt x="63" y="296"/>
                  </a:lnTo>
                  <a:lnTo>
                    <a:pt x="76" y="293"/>
                  </a:lnTo>
                  <a:lnTo>
                    <a:pt x="88" y="285"/>
                  </a:lnTo>
                  <a:lnTo>
                    <a:pt x="99" y="272"/>
                  </a:lnTo>
                  <a:lnTo>
                    <a:pt x="107" y="254"/>
                  </a:lnTo>
                  <a:lnTo>
                    <a:pt x="115" y="231"/>
                  </a:lnTo>
                  <a:lnTo>
                    <a:pt x="122" y="207"/>
                  </a:lnTo>
                  <a:lnTo>
                    <a:pt x="125" y="179"/>
                  </a:lnTo>
                  <a:lnTo>
                    <a:pt x="127" y="148"/>
                  </a:lnTo>
                  <a:lnTo>
                    <a:pt x="125" y="119"/>
                  </a:lnTo>
                  <a:lnTo>
                    <a:pt x="122" y="91"/>
                  </a:lnTo>
                  <a:lnTo>
                    <a:pt x="115" y="65"/>
                  </a:lnTo>
                  <a:lnTo>
                    <a:pt x="107" y="44"/>
                  </a:lnTo>
                  <a:lnTo>
                    <a:pt x="99" y="26"/>
                  </a:lnTo>
                  <a:lnTo>
                    <a:pt x="88" y="11"/>
                  </a:lnTo>
                  <a:lnTo>
                    <a:pt x="76" y="3"/>
                  </a:lnTo>
                  <a:lnTo>
                    <a:pt x="63" y="0"/>
                  </a:lnTo>
                  <a:lnTo>
                    <a:pt x="50" y="3"/>
                  </a:lnTo>
                  <a:lnTo>
                    <a:pt x="39" y="11"/>
                  </a:lnTo>
                  <a:lnTo>
                    <a:pt x="27" y="26"/>
                  </a:lnTo>
                  <a:lnTo>
                    <a:pt x="19" y="44"/>
                  </a:lnTo>
                  <a:lnTo>
                    <a:pt x="11" y="65"/>
                  </a:lnTo>
                  <a:lnTo>
                    <a:pt x="5" y="91"/>
                  </a:lnTo>
                  <a:lnTo>
                    <a:pt x="1" y="119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5" name="Freeform 73"/>
            <p:cNvSpPr>
              <a:spLocks/>
            </p:cNvSpPr>
            <p:nvPr/>
          </p:nvSpPr>
          <p:spPr bwMode="auto">
            <a:xfrm>
              <a:off x="400" y="1460"/>
              <a:ext cx="51" cy="12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" y="145"/>
                </a:cxn>
                <a:cxn ang="0">
                  <a:pos x="3" y="168"/>
                </a:cxn>
                <a:cxn ang="0">
                  <a:pos x="8" y="189"/>
                </a:cxn>
                <a:cxn ang="0">
                  <a:pos x="14" y="207"/>
                </a:cxn>
                <a:cxn ang="0">
                  <a:pos x="22" y="222"/>
                </a:cxn>
                <a:cxn ang="0">
                  <a:pos x="30" y="233"/>
                </a:cxn>
                <a:cxn ang="0">
                  <a:pos x="40" y="239"/>
                </a:cxn>
                <a:cxn ang="0">
                  <a:pos x="52" y="243"/>
                </a:cxn>
                <a:cxn ang="0">
                  <a:pos x="61" y="239"/>
                </a:cxn>
                <a:cxn ang="0">
                  <a:pos x="71" y="233"/>
                </a:cxn>
                <a:cxn ang="0">
                  <a:pos x="79" y="222"/>
                </a:cxn>
                <a:cxn ang="0">
                  <a:pos x="87" y="207"/>
                </a:cxn>
                <a:cxn ang="0">
                  <a:pos x="94" y="189"/>
                </a:cxn>
                <a:cxn ang="0">
                  <a:pos x="99" y="168"/>
                </a:cxn>
                <a:cxn ang="0">
                  <a:pos x="101" y="145"/>
                </a:cxn>
                <a:cxn ang="0">
                  <a:pos x="102" y="120"/>
                </a:cxn>
                <a:cxn ang="0">
                  <a:pos x="101" y="96"/>
                </a:cxn>
                <a:cxn ang="0">
                  <a:pos x="99" y="73"/>
                </a:cxn>
                <a:cxn ang="0">
                  <a:pos x="94" y="54"/>
                </a:cxn>
                <a:cxn ang="0">
                  <a:pos x="87" y="36"/>
                </a:cxn>
                <a:cxn ang="0">
                  <a:pos x="79" y="21"/>
                </a:cxn>
                <a:cxn ang="0">
                  <a:pos x="71" y="10"/>
                </a:cxn>
                <a:cxn ang="0">
                  <a:pos x="61" y="1"/>
                </a:cxn>
                <a:cxn ang="0">
                  <a:pos x="52" y="0"/>
                </a:cxn>
                <a:cxn ang="0">
                  <a:pos x="40" y="1"/>
                </a:cxn>
                <a:cxn ang="0">
                  <a:pos x="30" y="10"/>
                </a:cxn>
                <a:cxn ang="0">
                  <a:pos x="22" y="21"/>
                </a:cxn>
                <a:cxn ang="0">
                  <a:pos x="14" y="36"/>
                </a:cxn>
                <a:cxn ang="0">
                  <a:pos x="8" y="54"/>
                </a:cxn>
                <a:cxn ang="0">
                  <a:pos x="3" y="73"/>
                </a:cxn>
                <a:cxn ang="0">
                  <a:pos x="1" y="96"/>
                </a:cxn>
                <a:cxn ang="0">
                  <a:pos x="0" y="120"/>
                </a:cxn>
              </a:cxnLst>
              <a:rect l="0" t="0" r="r" b="b"/>
              <a:pathLst>
                <a:path w="102" h="243">
                  <a:moveTo>
                    <a:pt x="0" y="120"/>
                  </a:moveTo>
                  <a:lnTo>
                    <a:pt x="1" y="145"/>
                  </a:lnTo>
                  <a:lnTo>
                    <a:pt x="3" y="168"/>
                  </a:lnTo>
                  <a:lnTo>
                    <a:pt x="8" y="189"/>
                  </a:lnTo>
                  <a:lnTo>
                    <a:pt x="14" y="207"/>
                  </a:lnTo>
                  <a:lnTo>
                    <a:pt x="22" y="222"/>
                  </a:lnTo>
                  <a:lnTo>
                    <a:pt x="30" y="233"/>
                  </a:lnTo>
                  <a:lnTo>
                    <a:pt x="40" y="239"/>
                  </a:lnTo>
                  <a:lnTo>
                    <a:pt x="52" y="243"/>
                  </a:lnTo>
                  <a:lnTo>
                    <a:pt x="61" y="239"/>
                  </a:lnTo>
                  <a:lnTo>
                    <a:pt x="71" y="233"/>
                  </a:lnTo>
                  <a:lnTo>
                    <a:pt x="79" y="222"/>
                  </a:lnTo>
                  <a:lnTo>
                    <a:pt x="87" y="207"/>
                  </a:lnTo>
                  <a:lnTo>
                    <a:pt x="94" y="189"/>
                  </a:lnTo>
                  <a:lnTo>
                    <a:pt x="99" y="168"/>
                  </a:lnTo>
                  <a:lnTo>
                    <a:pt x="101" y="145"/>
                  </a:lnTo>
                  <a:lnTo>
                    <a:pt x="102" y="120"/>
                  </a:lnTo>
                  <a:lnTo>
                    <a:pt x="101" y="96"/>
                  </a:lnTo>
                  <a:lnTo>
                    <a:pt x="99" y="73"/>
                  </a:lnTo>
                  <a:lnTo>
                    <a:pt x="94" y="54"/>
                  </a:lnTo>
                  <a:lnTo>
                    <a:pt x="87" y="36"/>
                  </a:lnTo>
                  <a:lnTo>
                    <a:pt x="79" y="21"/>
                  </a:lnTo>
                  <a:lnTo>
                    <a:pt x="71" y="10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30" y="10"/>
                  </a:lnTo>
                  <a:lnTo>
                    <a:pt x="22" y="21"/>
                  </a:lnTo>
                  <a:lnTo>
                    <a:pt x="14" y="36"/>
                  </a:lnTo>
                  <a:lnTo>
                    <a:pt x="8" y="54"/>
                  </a:lnTo>
                  <a:lnTo>
                    <a:pt x="3" y="73"/>
                  </a:lnTo>
                  <a:lnTo>
                    <a:pt x="1" y="9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6" name="Freeform 74"/>
            <p:cNvSpPr>
              <a:spLocks/>
            </p:cNvSpPr>
            <p:nvPr/>
          </p:nvSpPr>
          <p:spPr bwMode="auto">
            <a:xfrm>
              <a:off x="405" y="1469"/>
              <a:ext cx="44" cy="10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4" y="143"/>
                </a:cxn>
                <a:cxn ang="0">
                  <a:pos x="8" y="161"/>
                </a:cxn>
                <a:cxn ang="0">
                  <a:pos x="13" y="176"/>
                </a:cxn>
                <a:cxn ang="0">
                  <a:pos x="21" y="189"/>
                </a:cxn>
                <a:cxn ang="0">
                  <a:pos x="28" y="199"/>
                </a:cxn>
                <a:cxn ang="0">
                  <a:pos x="36" y="205"/>
                </a:cxn>
                <a:cxn ang="0">
                  <a:pos x="46" y="207"/>
                </a:cxn>
                <a:cxn ang="0">
                  <a:pos x="54" y="205"/>
                </a:cxn>
                <a:cxn ang="0">
                  <a:pos x="62" y="199"/>
                </a:cxn>
                <a:cxn ang="0">
                  <a:pos x="70" y="189"/>
                </a:cxn>
                <a:cxn ang="0">
                  <a:pos x="77" y="176"/>
                </a:cxn>
                <a:cxn ang="0">
                  <a:pos x="82" y="161"/>
                </a:cxn>
                <a:cxn ang="0">
                  <a:pos x="87" y="143"/>
                </a:cxn>
                <a:cxn ang="0">
                  <a:pos x="90" y="102"/>
                </a:cxn>
                <a:cxn ang="0">
                  <a:pos x="87" y="62"/>
                </a:cxn>
                <a:cxn ang="0">
                  <a:pos x="77" y="29"/>
                </a:cxn>
                <a:cxn ang="0">
                  <a:pos x="70" y="18"/>
                </a:cxn>
                <a:cxn ang="0">
                  <a:pos x="62" y="8"/>
                </a:cxn>
                <a:cxn ang="0">
                  <a:pos x="54" y="1"/>
                </a:cxn>
                <a:cxn ang="0">
                  <a:pos x="46" y="0"/>
                </a:cxn>
                <a:cxn ang="0">
                  <a:pos x="36" y="1"/>
                </a:cxn>
                <a:cxn ang="0">
                  <a:pos x="28" y="8"/>
                </a:cxn>
                <a:cxn ang="0">
                  <a:pos x="21" y="18"/>
                </a:cxn>
                <a:cxn ang="0">
                  <a:pos x="13" y="29"/>
                </a:cxn>
                <a:cxn ang="0">
                  <a:pos x="4" y="62"/>
                </a:cxn>
                <a:cxn ang="0">
                  <a:pos x="0" y="102"/>
                </a:cxn>
              </a:cxnLst>
              <a:rect l="0" t="0" r="r" b="b"/>
              <a:pathLst>
                <a:path w="90" h="207">
                  <a:moveTo>
                    <a:pt x="0" y="102"/>
                  </a:moveTo>
                  <a:lnTo>
                    <a:pt x="4" y="143"/>
                  </a:lnTo>
                  <a:lnTo>
                    <a:pt x="8" y="161"/>
                  </a:lnTo>
                  <a:lnTo>
                    <a:pt x="13" y="176"/>
                  </a:lnTo>
                  <a:lnTo>
                    <a:pt x="21" y="189"/>
                  </a:lnTo>
                  <a:lnTo>
                    <a:pt x="28" y="199"/>
                  </a:lnTo>
                  <a:lnTo>
                    <a:pt x="36" y="205"/>
                  </a:lnTo>
                  <a:lnTo>
                    <a:pt x="46" y="207"/>
                  </a:lnTo>
                  <a:lnTo>
                    <a:pt x="54" y="205"/>
                  </a:lnTo>
                  <a:lnTo>
                    <a:pt x="62" y="199"/>
                  </a:lnTo>
                  <a:lnTo>
                    <a:pt x="70" y="189"/>
                  </a:lnTo>
                  <a:lnTo>
                    <a:pt x="77" y="176"/>
                  </a:lnTo>
                  <a:lnTo>
                    <a:pt x="82" y="161"/>
                  </a:lnTo>
                  <a:lnTo>
                    <a:pt x="87" y="143"/>
                  </a:lnTo>
                  <a:lnTo>
                    <a:pt x="90" y="102"/>
                  </a:lnTo>
                  <a:lnTo>
                    <a:pt x="87" y="62"/>
                  </a:lnTo>
                  <a:lnTo>
                    <a:pt x="77" y="29"/>
                  </a:lnTo>
                  <a:lnTo>
                    <a:pt x="70" y="18"/>
                  </a:lnTo>
                  <a:lnTo>
                    <a:pt x="62" y="8"/>
                  </a:lnTo>
                  <a:lnTo>
                    <a:pt x="54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8" y="8"/>
                  </a:lnTo>
                  <a:lnTo>
                    <a:pt x="21" y="18"/>
                  </a:lnTo>
                  <a:lnTo>
                    <a:pt x="13" y="29"/>
                  </a:lnTo>
                  <a:lnTo>
                    <a:pt x="4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7" name="Freeform 75"/>
            <p:cNvSpPr>
              <a:spLocks/>
            </p:cNvSpPr>
            <p:nvPr/>
          </p:nvSpPr>
          <p:spPr bwMode="auto">
            <a:xfrm>
              <a:off x="436" y="1503"/>
              <a:ext cx="13" cy="35"/>
            </a:xfrm>
            <a:custGeom>
              <a:avLst/>
              <a:gdLst/>
              <a:ahLst/>
              <a:cxnLst>
                <a:cxn ang="0">
                  <a:pos x="26" y="35"/>
                </a:cxn>
                <a:cxn ang="0">
                  <a:pos x="26" y="60"/>
                </a:cxn>
                <a:cxn ang="0">
                  <a:pos x="25" y="66"/>
                </a:cxn>
                <a:cxn ang="0">
                  <a:pos x="23" y="70"/>
                </a:cxn>
                <a:cxn ang="0">
                  <a:pos x="16" y="68"/>
                </a:cxn>
                <a:cxn ang="0">
                  <a:pos x="8" y="62"/>
                </a:cxn>
                <a:cxn ang="0">
                  <a:pos x="2" y="50"/>
                </a:cxn>
                <a:cxn ang="0">
                  <a:pos x="0" y="35"/>
                </a:cxn>
                <a:cxn ang="0">
                  <a:pos x="3" y="22"/>
                </a:cxn>
                <a:cxn ang="0">
                  <a:pos x="10" y="11"/>
                </a:cxn>
                <a:cxn ang="0">
                  <a:pos x="16" y="3"/>
                </a:cxn>
                <a:cxn ang="0">
                  <a:pos x="23" y="0"/>
                </a:cxn>
                <a:cxn ang="0">
                  <a:pos x="25" y="3"/>
                </a:cxn>
                <a:cxn ang="0">
                  <a:pos x="25" y="11"/>
                </a:cxn>
                <a:cxn ang="0">
                  <a:pos x="26" y="22"/>
                </a:cxn>
                <a:cxn ang="0">
                  <a:pos x="26" y="35"/>
                </a:cxn>
              </a:cxnLst>
              <a:rect l="0" t="0" r="r" b="b"/>
              <a:pathLst>
                <a:path w="26" h="70">
                  <a:moveTo>
                    <a:pt x="26" y="35"/>
                  </a:moveTo>
                  <a:lnTo>
                    <a:pt x="26" y="60"/>
                  </a:lnTo>
                  <a:lnTo>
                    <a:pt x="25" y="66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8" y="62"/>
                  </a:lnTo>
                  <a:lnTo>
                    <a:pt x="2" y="50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5" y="11"/>
                  </a:lnTo>
                  <a:lnTo>
                    <a:pt x="26" y="22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8" name="Rectangle 76"/>
            <p:cNvSpPr>
              <a:spLocks noChangeArrowheads="1"/>
            </p:cNvSpPr>
            <p:nvPr/>
          </p:nvSpPr>
          <p:spPr bwMode="auto">
            <a:xfrm>
              <a:off x="473" y="1398"/>
              <a:ext cx="90" cy="57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9" name="Rectangle 77"/>
            <p:cNvSpPr>
              <a:spLocks noChangeArrowheads="1"/>
            </p:cNvSpPr>
            <p:nvPr/>
          </p:nvSpPr>
          <p:spPr bwMode="auto">
            <a:xfrm>
              <a:off x="560" y="1398"/>
              <a:ext cx="83" cy="40"/>
            </a:xfrm>
            <a:prstGeom prst="rect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0" name="Rectangle 78"/>
            <p:cNvSpPr>
              <a:spLocks noChangeArrowheads="1"/>
            </p:cNvSpPr>
            <p:nvPr/>
          </p:nvSpPr>
          <p:spPr bwMode="auto">
            <a:xfrm>
              <a:off x="556" y="1478"/>
              <a:ext cx="81" cy="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1" name="Rectangle 79"/>
            <p:cNvSpPr>
              <a:spLocks noChangeArrowheads="1"/>
            </p:cNvSpPr>
            <p:nvPr/>
          </p:nvSpPr>
          <p:spPr bwMode="auto">
            <a:xfrm>
              <a:off x="556" y="1478"/>
              <a:ext cx="80" cy="7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2" name="Rectangle 80"/>
            <p:cNvSpPr>
              <a:spLocks noChangeArrowheads="1"/>
            </p:cNvSpPr>
            <p:nvPr/>
          </p:nvSpPr>
          <p:spPr bwMode="auto">
            <a:xfrm>
              <a:off x="550" y="1425"/>
              <a:ext cx="50" cy="53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3" name="Rectangle 81"/>
            <p:cNvSpPr>
              <a:spLocks noChangeArrowheads="1"/>
            </p:cNvSpPr>
            <p:nvPr/>
          </p:nvSpPr>
          <p:spPr bwMode="auto">
            <a:xfrm>
              <a:off x="590" y="1425"/>
              <a:ext cx="50" cy="50"/>
            </a:xfrm>
            <a:prstGeom prst="rect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4" name="Freeform 82"/>
            <p:cNvSpPr>
              <a:spLocks/>
            </p:cNvSpPr>
            <p:nvPr/>
          </p:nvSpPr>
          <p:spPr bwMode="auto">
            <a:xfrm>
              <a:off x="700" y="1540"/>
              <a:ext cx="109" cy="141"/>
            </a:xfrm>
            <a:custGeom>
              <a:avLst/>
              <a:gdLst/>
              <a:ahLst/>
              <a:cxnLst>
                <a:cxn ang="0">
                  <a:pos x="216" y="55"/>
                </a:cxn>
                <a:cxn ang="0">
                  <a:pos x="215" y="101"/>
                </a:cxn>
                <a:cxn ang="0">
                  <a:pos x="208" y="143"/>
                </a:cxn>
                <a:cxn ang="0">
                  <a:pos x="199" y="181"/>
                </a:cxn>
                <a:cxn ang="0">
                  <a:pos x="187" y="215"/>
                </a:cxn>
                <a:cxn ang="0">
                  <a:pos x="173" y="243"/>
                </a:cxn>
                <a:cxn ang="0">
                  <a:pos x="155" y="264"/>
                </a:cxn>
                <a:cxn ang="0">
                  <a:pos x="135" y="277"/>
                </a:cxn>
                <a:cxn ang="0">
                  <a:pos x="115" y="282"/>
                </a:cxn>
                <a:cxn ang="0">
                  <a:pos x="0" y="282"/>
                </a:cxn>
                <a:cxn ang="0">
                  <a:pos x="16" y="55"/>
                </a:cxn>
                <a:cxn ang="0">
                  <a:pos x="18" y="53"/>
                </a:cxn>
                <a:cxn ang="0">
                  <a:pos x="24" y="50"/>
                </a:cxn>
                <a:cxn ang="0">
                  <a:pos x="34" y="44"/>
                </a:cxn>
                <a:cxn ang="0">
                  <a:pos x="47" y="37"/>
                </a:cxn>
                <a:cxn ang="0">
                  <a:pos x="80" y="22"/>
                </a:cxn>
                <a:cxn ang="0">
                  <a:pos x="117" y="8"/>
                </a:cxn>
                <a:cxn ang="0">
                  <a:pos x="153" y="0"/>
                </a:cxn>
                <a:cxn ang="0">
                  <a:pos x="169" y="0"/>
                </a:cxn>
                <a:cxn ang="0">
                  <a:pos x="186" y="3"/>
                </a:cxn>
                <a:cxn ang="0">
                  <a:pos x="199" y="8"/>
                </a:cxn>
                <a:cxn ang="0">
                  <a:pos x="208" y="19"/>
                </a:cxn>
                <a:cxn ang="0">
                  <a:pos x="215" y="34"/>
                </a:cxn>
                <a:cxn ang="0">
                  <a:pos x="216" y="55"/>
                </a:cxn>
              </a:cxnLst>
              <a:rect l="0" t="0" r="r" b="b"/>
              <a:pathLst>
                <a:path w="216" h="282">
                  <a:moveTo>
                    <a:pt x="216" y="55"/>
                  </a:moveTo>
                  <a:lnTo>
                    <a:pt x="215" y="101"/>
                  </a:lnTo>
                  <a:lnTo>
                    <a:pt x="208" y="143"/>
                  </a:lnTo>
                  <a:lnTo>
                    <a:pt x="199" y="181"/>
                  </a:lnTo>
                  <a:lnTo>
                    <a:pt x="187" y="215"/>
                  </a:lnTo>
                  <a:lnTo>
                    <a:pt x="173" y="243"/>
                  </a:lnTo>
                  <a:lnTo>
                    <a:pt x="155" y="264"/>
                  </a:lnTo>
                  <a:lnTo>
                    <a:pt x="135" y="277"/>
                  </a:lnTo>
                  <a:lnTo>
                    <a:pt x="115" y="282"/>
                  </a:lnTo>
                  <a:lnTo>
                    <a:pt x="0" y="282"/>
                  </a:lnTo>
                  <a:lnTo>
                    <a:pt x="16" y="55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4" y="44"/>
                  </a:lnTo>
                  <a:lnTo>
                    <a:pt x="47" y="37"/>
                  </a:lnTo>
                  <a:lnTo>
                    <a:pt x="80" y="22"/>
                  </a:lnTo>
                  <a:lnTo>
                    <a:pt x="117" y="8"/>
                  </a:lnTo>
                  <a:lnTo>
                    <a:pt x="153" y="0"/>
                  </a:lnTo>
                  <a:lnTo>
                    <a:pt x="169" y="0"/>
                  </a:lnTo>
                  <a:lnTo>
                    <a:pt x="186" y="3"/>
                  </a:lnTo>
                  <a:lnTo>
                    <a:pt x="199" y="8"/>
                  </a:lnTo>
                  <a:lnTo>
                    <a:pt x="208" y="19"/>
                  </a:lnTo>
                  <a:lnTo>
                    <a:pt x="215" y="34"/>
                  </a:lnTo>
                  <a:lnTo>
                    <a:pt x="21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5" name="Freeform 83"/>
            <p:cNvSpPr>
              <a:spLocks/>
            </p:cNvSpPr>
            <p:nvPr/>
          </p:nvSpPr>
          <p:spPr bwMode="auto">
            <a:xfrm>
              <a:off x="626" y="1096"/>
              <a:ext cx="575" cy="403"/>
            </a:xfrm>
            <a:custGeom>
              <a:avLst/>
              <a:gdLst/>
              <a:ahLst/>
              <a:cxnLst>
                <a:cxn ang="0">
                  <a:pos x="69" y="112"/>
                </a:cxn>
                <a:cxn ang="0">
                  <a:pos x="98" y="84"/>
                </a:cxn>
                <a:cxn ang="0">
                  <a:pos x="139" y="60"/>
                </a:cxn>
                <a:cxn ang="0">
                  <a:pos x="190" y="42"/>
                </a:cxn>
                <a:cxn ang="0">
                  <a:pos x="282" y="21"/>
                </a:cxn>
                <a:cxn ang="0">
                  <a:pos x="426" y="5"/>
                </a:cxn>
                <a:cxn ang="0">
                  <a:pos x="577" y="0"/>
                </a:cxn>
                <a:cxn ang="0">
                  <a:pos x="726" y="6"/>
                </a:cxn>
                <a:cxn ang="0">
                  <a:pos x="854" y="22"/>
                </a:cxn>
                <a:cxn ang="0">
                  <a:pos x="906" y="32"/>
                </a:cxn>
                <a:cxn ang="0">
                  <a:pos x="950" y="44"/>
                </a:cxn>
                <a:cxn ang="0">
                  <a:pos x="981" y="57"/>
                </a:cxn>
                <a:cxn ang="0">
                  <a:pos x="983" y="76"/>
                </a:cxn>
                <a:cxn ang="0">
                  <a:pos x="985" y="114"/>
                </a:cxn>
                <a:cxn ang="0">
                  <a:pos x="993" y="221"/>
                </a:cxn>
                <a:cxn ang="0">
                  <a:pos x="998" y="301"/>
                </a:cxn>
                <a:cxn ang="0">
                  <a:pos x="1001" y="342"/>
                </a:cxn>
                <a:cxn ang="0">
                  <a:pos x="1003" y="367"/>
                </a:cxn>
                <a:cxn ang="0">
                  <a:pos x="1004" y="370"/>
                </a:cxn>
                <a:cxn ang="0">
                  <a:pos x="1021" y="376"/>
                </a:cxn>
                <a:cxn ang="0">
                  <a:pos x="1060" y="389"/>
                </a:cxn>
                <a:cxn ang="0">
                  <a:pos x="1099" y="406"/>
                </a:cxn>
                <a:cxn ang="0">
                  <a:pos x="1115" y="416"/>
                </a:cxn>
                <a:cxn ang="0">
                  <a:pos x="1120" y="430"/>
                </a:cxn>
                <a:cxn ang="0">
                  <a:pos x="1126" y="469"/>
                </a:cxn>
                <a:cxn ang="0">
                  <a:pos x="1136" y="549"/>
                </a:cxn>
                <a:cxn ang="0">
                  <a:pos x="1144" y="663"/>
                </a:cxn>
                <a:cxn ang="0">
                  <a:pos x="1148" y="711"/>
                </a:cxn>
                <a:cxn ang="0">
                  <a:pos x="1149" y="743"/>
                </a:cxn>
                <a:cxn ang="0">
                  <a:pos x="0" y="805"/>
                </a:cxn>
                <a:cxn ang="0">
                  <a:pos x="2" y="789"/>
                </a:cxn>
                <a:cxn ang="0">
                  <a:pos x="4" y="763"/>
                </a:cxn>
                <a:cxn ang="0">
                  <a:pos x="9" y="704"/>
                </a:cxn>
                <a:cxn ang="0">
                  <a:pos x="15" y="600"/>
                </a:cxn>
                <a:cxn ang="0">
                  <a:pos x="35" y="355"/>
                </a:cxn>
                <a:cxn ang="0">
                  <a:pos x="44" y="246"/>
                </a:cxn>
                <a:cxn ang="0">
                  <a:pos x="51" y="182"/>
                </a:cxn>
                <a:cxn ang="0">
                  <a:pos x="54" y="151"/>
                </a:cxn>
                <a:cxn ang="0">
                  <a:pos x="58" y="132"/>
                </a:cxn>
              </a:cxnLst>
              <a:rect l="0" t="0" r="r" b="b"/>
              <a:pathLst>
                <a:path w="1149" h="805">
                  <a:moveTo>
                    <a:pt x="59" y="127"/>
                  </a:moveTo>
                  <a:lnTo>
                    <a:pt x="69" y="112"/>
                  </a:lnTo>
                  <a:lnTo>
                    <a:pt x="82" y="97"/>
                  </a:lnTo>
                  <a:lnTo>
                    <a:pt x="98" y="84"/>
                  </a:lnTo>
                  <a:lnTo>
                    <a:pt x="116" y="71"/>
                  </a:lnTo>
                  <a:lnTo>
                    <a:pt x="139" y="60"/>
                  </a:lnTo>
                  <a:lnTo>
                    <a:pt x="163" y="50"/>
                  </a:lnTo>
                  <a:lnTo>
                    <a:pt x="190" y="42"/>
                  </a:lnTo>
                  <a:lnTo>
                    <a:pt x="219" y="34"/>
                  </a:lnTo>
                  <a:lnTo>
                    <a:pt x="282" y="21"/>
                  </a:lnTo>
                  <a:lnTo>
                    <a:pt x="352" y="11"/>
                  </a:lnTo>
                  <a:lnTo>
                    <a:pt x="426" y="5"/>
                  </a:lnTo>
                  <a:lnTo>
                    <a:pt x="501" y="1"/>
                  </a:lnTo>
                  <a:lnTo>
                    <a:pt x="577" y="0"/>
                  </a:lnTo>
                  <a:lnTo>
                    <a:pt x="654" y="3"/>
                  </a:lnTo>
                  <a:lnTo>
                    <a:pt x="726" y="6"/>
                  </a:lnTo>
                  <a:lnTo>
                    <a:pt x="792" y="13"/>
                  </a:lnTo>
                  <a:lnTo>
                    <a:pt x="854" y="22"/>
                  </a:lnTo>
                  <a:lnTo>
                    <a:pt x="882" y="27"/>
                  </a:lnTo>
                  <a:lnTo>
                    <a:pt x="906" y="32"/>
                  </a:lnTo>
                  <a:lnTo>
                    <a:pt x="929" y="37"/>
                  </a:lnTo>
                  <a:lnTo>
                    <a:pt x="950" y="44"/>
                  </a:lnTo>
                  <a:lnTo>
                    <a:pt x="967" y="50"/>
                  </a:lnTo>
                  <a:lnTo>
                    <a:pt x="981" y="57"/>
                  </a:lnTo>
                  <a:lnTo>
                    <a:pt x="981" y="63"/>
                  </a:lnTo>
                  <a:lnTo>
                    <a:pt x="983" y="76"/>
                  </a:lnTo>
                  <a:lnTo>
                    <a:pt x="983" y="93"/>
                  </a:lnTo>
                  <a:lnTo>
                    <a:pt x="985" y="114"/>
                  </a:lnTo>
                  <a:lnTo>
                    <a:pt x="988" y="164"/>
                  </a:lnTo>
                  <a:lnTo>
                    <a:pt x="993" y="221"/>
                  </a:lnTo>
                  <a:lnTo>
                    <a:pt x="996" y="275"/>
                  </a:lnTo>
                  <a:lnTo>
                    <a:pt x="998" y="301"/>
                  </a:lnTo>
                  <a:lnTo>
                    <a:pt x="999" y="324"/>
                  </a:lnTo>
                  <a:lnTo>
                    <a:pt x="1001" y="342"/>
                  </a:lnTo>
                  <a:lnTo>
                    <a:pt x="1001" y="357"/>
                  </a:lnTo>
                  <a:lnTo>
                    <a:pt x="1003" y="367"/>
                  </a:lnTo>
                  <a:lnTo>
                    <a:pt x="1003" y="370"/>
                  </a:lnTo>
                  <a:lnTo>
                    <a:pt x="1004" y="370"/>
                  </a:lnTo>
                  <a:lnTo>
                    <a:pt x="1008" y="372"/>
                  </a:lnTo>
                  <a:lnTo>
                    <a:pt x="1021" y="376"/>
                  </a:lnTo>
                  <a:lnTo>
                    <a:pt x="1038" y="383"/>
                  </a:lnTo>
                  <a:lnTo>
                    <a:pt x="1060" y="389"/>
                  </a:lnTo>
                  <a:lnTo>
                    <a:pt x="1081" y="398"/>
                  </a:lnTo>
                  <a:lnTo>
                    <a:pt x="1099" y="406"/>
                  </a:lnTo>
                  <a:lnTo>
                    <a:pt x="1112" y="412"/>
                  </a:lnTo>
                  <a:lnTo>
                    <a:pt x="1115" y="416"/>
                  </a:lnTo>
                  <a:lnTo>
                    <a:pt x="1117" y="417"/>
                  </a:lnTo>
                  <a:lnTo>
                    <a:pt x="1120" y="430"/>
                  </a:lnTo>
                  <a:lnTo>
                    <a:pt x="1123" y="448"/>
                  </a:lnTo>
                  <a:lnTo>
                    <a:pt x="1126" y="469"/>
                  </a:lnTo>
                  <a:lnTo>
                    <a:pt x="1130" y="494"/>
                  </a:lnTo>
                  <a:lnTo>
                    <a:pt x="1136" y="549"/>
                  </a:lnTo>
                  <a:lnTo>
                    <a:pt x="1141" y="608"/>
                  </a:lnTo>
                  <a:lnTo>
                    <a:pt x="1144" y="663"/>
                  </a:lnTo>
                  <a:lnTo>
                    <a:pt x="1146" y="688"/>
                  </a:lnTo>
                  <a:lnTo>
                    <a:pt x="1148" y="711"/>
                  </a:lnTo>
                  <a:lnTo>
                    <a:pt x="1148" y="729"/>
                  </a:lnTo>
                  <a:lnTo>
                    <a:pt x="1149" y="743"/>
                  </a:lnTo>
                  <a:lnTo>
                    <a:pt x="1149" y="755"/>
                  </a:lnTo>
                  <a:lnTo>
                    <a:pt x="0" y="805"/>
                  </a:lnTo>
                  <a:lnTo>
                    <a:pt x="0" y="799"/>
                  </a:lnTo>
                  <a:lnTo>
                    <a:pt x="2" y="789"/>
                  </a:lnTo>
                  <a:lnTo>
                    <a:pt x="2" y="778"/>
                  </a:lnTo>
                  <a:lnTo>
                    <a:pt x="4" y="763"/>
                  </a:lnTo>
                  <a:lnTo>
                    <a:pt x="5" y="745"/>
                  </a:lnTo>
                  <a:lnTo>
                    <a:pt x="9" y="704"/>
                  </a:lnTo>
                  <a:lnTo>
                    <a:pt x="12" y="655"/>
                  </a:lnTo>
                  <a:lnTo>
                    <a:pt x="15" y="600"/>
                  </a:lnTo>
                  <a:lnTo>
                    <a:pt x="25" y="479"/>
                  </a:lnTo>
                  <a:lnTo>
                    <a:pt x="35" y="355"/>
                  </a:lnTo>
                  <a:lnTo>
                    <a:pt x="40" y="298"/>
                  </a:lnTo>
                  <a:lnTo>
                    <a:pt x="44" y="246"/>
                  </a:lnTo>
                  <a:lnTo>
                    <a:pt x="49" y="202"/>
                  </a:lnTo>
                  <a:lnTo>
                    <a:pt x="51" y="182"/>
                  </a:lnTo>
                  <a:lnTo>
                    <a:pt x="53" y="166"/>
                  </a:lnTo>
                  <a:lnTo>
                    <a:pt x="54" y="151"/>
                  </a:lnTo>
                  <a:lnTo>
                    <a:pt x="56" y="140"/>
                  </a:lnTo>
                  <a:lnTo>
                    <a:pt x="58" y="132"/>
                  </a:lnTo>
                  <a:lnTo>
                    <a:pt x="59" y="127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6" name="Freeform 84"/>
            <p:cNvSpPr>
              <a:spLocks/>
            </p:cNvSpPr>
            <p:nvPr/>
          </p:nvSpPr>
          <p:spPr bwMode="auto">
            <a:xfrm>
              <a:off x="613" y="1389"/>
              <a:ext cx="382" cy="221"/>
            </a:xfrm>
            <a:custGeom>
              <a:avLst/>
              <a:gdLst/>
              <a:ahLst/>
              <a:cxnLst>
                <a:cxn ang="0">
                  <a:pos x="763" y="305"/>
                </a:cxn>
                <a:cxn ang="0">
                  <a:pos x="755" y="308"/>
                </a:cxn>
                <a:cxn ang="0">
                  <a:pos x="743" y="312"/>
                </a:cxn>
                <a:cxn ang="0">
                  <a:pos x="729" y="317"/>
                </a:cxn>
                <a:cxn ang="0">
                  <a:pos x="713" y="322"/>
                </a:cxn>
                <a:cxn ang="0">
                  <a:pos x="672" y="331"/>
                </a:cxn>
                <a:cxn ang="0">
                  <a:pos x="587" y="351"/>
                </a:cxn>
                <a:cxn ang="0">
                  <a:pos x="553" y="357"/>
                </a:cxn>
                <a:cxn ang="0">
                  <a:pos x="538" y="361"/>
                </a:cxn>
                <a:cxn ang="0">
                  <a:pos x="528" y="364"/>
                </a:cxn>
                <a:cxn ang="0">
                  <a:pos x="520" y="366"/>
                </a:cxn>
                <a:cxn ang="0">
                  <a:pos x="519" y="366"/>
                </a:cxn>
                <a:cxn ang="0">
                  <a:pos x="493" y="439"/>
                </a:cxn>
                <a:cxn ang="0">
                  <a:pos x="419" y="439"/>
                </a:cxn>
                <a:cxn ang="0">
                  <a:pos x="406" y="419"/>
                </a:cxn>
                <a:cxn ang="0">
                  <a:pos x="393" y="439"/>
                </a:cxn>
                <a:cxn ang="0">
                  <a:pos x="87" y="439"/>
                </a:cxn>
                <a:cxn ang="0">
                  <a:pos x="0" y="444"/>
                </a:cxn>
                <a:cxn ang="0">
                  <a:pos x="15" y="287"/>
                </a:cxn>
                <a:cxn ang="0">
                  <a:pos x="100" y="0"/>
                </a:cxn>
                <a:cxn ang="0">
                  <a:pos x="206" y="0"/>
                </a:cxn>
                <a:cxn ang="0">
                  <a:pos x="558" y="261"/>
                </a:cxn>
                <a:cxn ang="0">
                  <a:pos x="559" y="261"/>
                </a:cxn>
                <a:cxn ang="0">
                  <a:pos x="566" y="260"/>
                </a:cxn>
                <a:cxn ang="0">
                  <a:pos x="577" y="260"/>
                </a:cxn>
                <a:cxn ang="0">
                  <a:pos x="590" y="258"/>
                </a:cxn>
                <a:cxn ang="0">
                  <a:pos x="662" y="258"/>
                </a:cxn>
                <a:cxn ang="0">
                  <a:pos x="699" y="261"/>
                </a:cxn>
                <a:cxn ang="0">
                  <a:pos x="717" y="266"/>
                </a:cxn>
                <a:cxn ang="0">
                  <a:pos x="732" y="269"/>
                </a:cxn>
                <a:cxn ang="0">
                  <a:pos x="745" y="276"/>
                </a:cxn>
                <a:cxn ang="0">
                  <a:pos x="755" y="284"/>
                </a:cxn>
                <a:cxn ang="0">
                  <a:pos x="761" y="294"/>
                </a:cxn>
                <a:cxn ang="0">
                  <a:pos x="763" y="305"/>
                </a:cxn>
              </a:cxnLst>
              <a:rect l="0" t="0" r="r" b="b"/>
              <a:pathLst>
                <a:path w="763" h="444">
                  <a:moveTo>
                    <a:pt x="763" y="305"/>
                  </a:moveTo>
                  <a:lnTo>
                    <a:pt x="755" y="308"/>
                  </a:lnTo>
                  <a:lnTo>
                    <a:pt x="743" y="312"/>
                  </a:lnTo>
                  <a:lnTo>
                    <a:pt x="729" y="317"/>
                  </a:lnTo>
                  <a:lnTo>
                    <a:pt x="713" y="322"/>
                  </a:lnTo>
                  <a:lnTo>
                    <a:pt x="672" y="331"/>
                  </a:lnTo>
                  <a:lnTo>
                    <a:pt x="587" y="351"/>
                  </a:lnTo>
                  <a:lnTo>
                    <a:pt x="553" y="357"/>
                  </a:lnTo>
                  <a:lnTo>
                    <a:pt x="538" y="361"/>
                  </a:lnTo>
                  <a:lnTo>
                    <a:pt x="528" y="364"/>
                  </a:lnTo>
                  <a:lnTo>
                    <a:pt x="520" y="366"/>
                  </a:lnTo>
                  <a:lnTo>
                    <a:pt x="519" y="366"/>
                  </a:lnTo>
                  <a:lnTo>
                    <a:pt x="493" y="439"/>
                  </a:lnTo>
                  <a:lnTo>
                    <a:pt x="419" y="439"/>
                  </a:lnTo>
                  <a:lnTo>
                    <a:pt x="406" y="419"/>
                  </a:lnTo>
                  <a:lnTo>
                    <a:pt x="393" y="439"/>
                  </a:lnTo>
                  <a:lnTo>
                    <a:pt x="87" y="439"/>
                  </a:lnTo>
                  <a:lnTo>
                    <a:pt x="0" y="444"/>
                  </a:lnTo>
                  <a:lnTo>
                    <a:pt x="15" y="287"/>
                  </a:lnTo>
                  <a:lnTo>
                    <a:pt x="100" y="0"/>
                  </a:lnTo>
                  <a:lnTo>
                    <a:pt x="206" y="0"/>
                  </a:lnTo>
                  <a:lnTo>
                    <a:pt x="558" y="261"/>
                  </a:lnTo>
                  <a:lnTo>
                    <a:pt x="559" y="261"/>
                  </a:lnTo>
                  <a:lnTo>
                    <a:pt x="566" y="260"/>
                  </a:lnTo>
                  <a:lnTo>
                    <a:pt x="577" y="260"/>
                  </a:lnTo>
                  <a:lnTo>
                    <a:pt x="590" y="258"/>
                  </a:lnTo>
                  <a:lnTo>
                    <a:pt x="662" y="258"/>
                  </a:lnTo>
                  <a:lnTo>
                    <a:pt x="699" y="261"/>
                  </a:lnTo>
                  <a:lnTo>
                    <a:pt x="717" y="266"/>
                  </a:lnTo>
                  <a:lnTo>
                    <a:pt x="732" y="269"/>
                  </a:lnTo>
                  <a:lnTo>
                    <a:pt x="745" y="276"/>
                  </a:lnTo>
                  <a:lnTo>
                    <a:pt x="755" y="284"/>
                  </a:lnTo>
                  <a:lnTo>
                    <a:pt x="761" y="294"/>
                  </a:lnTo>
                  <a:lnTo>
                    <a:pt x="763" y="3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7" name="Freeform 85"/>
            <p:cNvSpPr>
              <a:spLocks/>
            </p:cNvSpPr>
            <p:nvPr/>
          </p:nvSpPr>
          <p:spPr bwMode="auto">
            <a:xfrm>
              <a:off x="850" y="1525"/>
              <a:ext cx="272" cy="80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356" y="120"/>
                </a:cxn>
                <a:cxn ang="0">
                  <a:pos x="544" y="159"/>
                </a:cxn>
                <a:cxn ang="0">
                  <a:pos x="531" y="0"/>
                </a:cxn>
                <a:cxn ang="0">
                  <a:pos x="264" y="6"/>
                </a:cxn>
                <a:cxn ang="0">
                  <a:pos x="285" y="78"/>
                </a:cxn>
                <a:cxn ang="0">
                  <a:pos x="0" y="78"/>
                </a:cxn>
                <a:cxn ang="0">
                  <a:pos x="21" y="122"/>
                </a:cxn>
              </a:cxnLst>
              <a:rect l="0" t="0" r="r" b="b"/>
              <a:pathLst>
                <a:path w="544" h="159">
                  <a:moveTo>
                    <a:pt x="21" y="122"/>
                  </a:moveTo>
                  <a:lnTo>
                    <a:pt x="356" y="120"/>
                  </a:lnTo>
                  <a:lnTo>
                    <a:pt x="544" y="159"/>
                  </a:lnTo>
                  <a:lnTo>
                    <a:pt x="531" y="0"/>
                  </a:lnTo>
                  <a:lnTo>
                    <a:pt x="264" y="6"/>
                  </a:lnTo>
                  <a:lnTo>
                    <a:pt x="285" y="78"/>
                  </a:lnTo>
                  <a:lnTo>
                    <a:pt x="0" y="78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8" name="Freeform 86"/>
            <p:cNvSpPr>
              <a:spLocks/>
            </p:cNvSpPr>
            <p:nvPr/>
          </p:nvSpPr>
          <p:spPr bwMode="auto">
            <a:xfrm>
              <a:off x="1109" y="1446"/>
              <a:ext cx="82" cy="226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2" y="272"/>
                </a:cxn>
                <a:cxn ang="0">
                  <a:pos x="7" y="315"/>
                </a:cxn>
                <a:cxn ang="0">
                  <a:pos x="15" y="352"/>
                </a:cxn>
                <a:cxn ang="0">
                  <a:pos x="25" y="387"/>
                </a:cxn>
                <a:cxn ang="0">
                  <a:pos x="36" y="413"/>
                </a:cxn>
                <a:cxn ang="0">
                  <a:pos x="51" y="434"/>
                </a:cxn>
                <a:cxn ang="0">
                  <a:pos x="65" y="447"/>
                </a:cxn>
                <a:cxn ang="0">
                  <a:pos x="82" y="452"/>
                </a:cxn>
                <a:cxn ang="0">
                  <a:pos x="98" y="447"/>
                </a:cxn>
                <a:cxn ang="0">
                  <a:pos x="114" y="434"/>
                </a:cxn>
                <a:cxn ang="0">
                  <a:pos x="127" y="413"/>
                </a:cxn>
                <a:cxn ang="0">
                  <a:pos x="140" y="387"/>
                </a:cxn>
                <a:cxn ang="0">
                  <a:pos x="150" y="352"/>
                </a:cxn>
                <a:cxn ang="0">
                  <a:pos x="158" y="315"/>
                </a:cxn>
                <a:cxn ang="0">
                  <a:pos x="163" y="272"/>
                </a:cxn>
                <a:cxn ang="0">
                  <a:pos x="165" y="227"/>
                </a:cxn>
                <a:cxn ang="0">
                  <a:pos x="163" y="181"/>
                </a:cxn>
                <a:cxn ang="0">
                  <a:pos x="158" y="139"/>
                </a:cxn>
                <a:cxn ang="0">
                  <a:pos x="150" y="99"/>
                </a:cxn>
                <a:cxn ang="0">
                  <a:pos x="140" y="67"/>
                </a:cxn>
                <a:cxn ang="0">
                  <a:pos x="127" y="39"/>
                </a:cxn>
                <a:cxn ang="0">
                  <a:pos x="114" y="18"/>
                </a:cxn>
                <a:cxn ang="0">
                  <a:pos x="98" y="5"/>
                </a:cxn>
                <a:cxn ang="0">
                  <a:pos x="82" y="0"/>
                </a:cxn>
                <a:cxn ang="0">
                  <a:pos x="65" y="5"/>
                </a:cxn>
                <a:cxn ang="0">
                  <a:pos x="51" y="18"/>
                </a:cxn>
                <a:cxn ang="0">
                  <a:pos x="36" y="39"/>
                </a:cxn>
                <a:cxn ang="0">
                  <a:pos x="25" y="67"/>
                </a:cxn>
                <a:cxn ang="0">
                  <a:pos x="15" y="99"/>
                </a:cxn>
                <a:cxn ang="0">
                  <a:pos x="7" y="139"/>
                </a:cxn>
                <a:cxn ang="0">
                  <a:pos x="2" y="181"/>
                </a:cxn>
                <a:cxn ang="0">
                  <a:pos x="0" y="227"/>
                </a:cxn>
              </a:cxnLst>
              <a:rect l="0" t="0" r="r" b="b"/>
              <a:pathLst>
                <a:path w="165" h="452">
                  <a:moveTo>
                    <a:pt x="0" y="227"/>
                  </a:moveTo>
                  <a:lnTo>
                    <a:pt x="2" y="272"/>
                  </a:lnTo>
                  <a:lnTo>
                    <a:pt x="7" y="315"/>
                  </a:lnTo>
                  <a:lnTo>
                    <a:pt x="15" y="352"/>
                  </a:lnTo>
                  <a:lnTo>
                    <a:pt x="25" y="387"/>
                  </a:lnTo>
                  <a:lnTo>
                    <a:pt x="36" y="413"/>
                  </a:lnTo>
                  <a:lnTo>
                    <a:pt x="51" y="434"/>
                  </a:lnTo>
                  <a:lnTo>
                    <a:pt x="65" y="447"/>
                  </a:lnTo>
                  <a:lnTo>
                    <a:pt x="82" y="452"/>
                  </a:lnTo>
                  <a:lnTo>
                    <a:pt x="98" y="447"/>
                  </a:lnTo>
                  <a:lnTo>
                    <a:pt x="114" y="434"/>
                  </a:lnTo>
                  <a:lnTo>
                    <a:pt x="127" y="413"/>
                  </a:lnTo>
                  <a:lnTo>
                    <a:pt x="140" y="387"/>
                  </a:lnTo>
                  <a:lnTo>
                    <a:pt x="150" y="352"/>
                  </a:lnTo>
                  <a:lnTo>
                    <a:pt x="158" y="315"/>
                  </a:lnTo>
                  <a:lnTo>
                    <a:pt x="163" y="272"/>
                  </a:lnTo>
                  <a:lnTo>
                    <a:pt x="165" y="227"/>
                  </a:lnTo>
                  <a:lnTo>
                    <a:pt x="163" y="181"/>
                  </a:lnTo>
                  <a:lnTo>
                    <a:pt x="158" y="139"/>
                  </a:lnTo>
                  <a:lnTo>
                    <a:pt x="150" y="99"/>
                  </a:lnTo>
                  <a:lnTo>
                    <a:pt x="140" y="67"/>
                  </a:lnTo>
                  <a:lnTo>
                    <a:pt x="127" y="39"/>
                  </a:lnTo>
                  <a:lnTo>
                    <a:pt x="114" y="18"/>
                  </a:lnTo>
                  <a:lnTo>
                    <a:pt x="98" y="5"/>
                  </a:lnTo>
                  <a:lnTo>
                    <a:pt x="82" y="0"/>
                  </a:lnTo>
                  <a:lnTo>
                    <a:pt x="65" y="5"/>
                  </a:lnTo>
                  <a:lnTo>
                    <a:pt x="51" y="18"/>
                  </a:lnTo>
                  <a:lnTo>
                    <a:pt x="36" y="39"/>
                  </a:lnTo>
                  <a:lnTo>
                    <a:pt x="25" y="67"/>
                  </a:lnTo>
                  <a:lnTo>
                    <a:pt x="15" y="99"/>
                  </a:lnTo>
                  <a:lnTo>
                    <a:pt x="7" y="139"/>
                  </a:lnTo>
                  <a:lnTo>
                    <a:pt x="2" y="181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9" name="Freeform 87"/>
            <p:cNvSpPr>
              <a:spLocks/>
            </p:cNvSpPr>
            <p:nvPr/>
          </p:nvSpPr>
          <p:spPr bwMode="auto">
            <a:xfrm>
              <a:off x="1148" y="1446"/>
              <a:ext cx="93" cy="226"/>
            </a:xfrm>
            <a:custGeom>
              <a:avLst/>
              <a:gdLst/>
              <a:ahLst/>
              <a:cxnLst>
                <a:cxn ang="0">
                  <a:pos x="186" y="227"/>
                </a:cxn>
                <a:cxn ang="0">
                  <a:pos x="184" y="273"/>
                </a:cxn>
                <a:cxn ang="0">
                  <a:pos x="180" y="315"/>
                </a:cxn>
                <a:cxn ang="0">
                  <a:pos x="171" y="354"/>
                </a:cxn>
                <a:cxn ang="0">
                  <a:pos x="162" y="387"/>
                </a:cxn>
                <a:cxn ang="0">
                  <a:pos x="149" y="415"/>
                </a:cxn>
                <a:cxn ang="0">
                  <a:pos x="134" y="436"/>
                </a:cxn>
                <a:cxn ang="0">
                  <a:pos x="118" y="449"/>
                </a:cxn>
                <a:cxn ang="0">
                  <a:pos x="101" y="454"/>
                </a:cxn>
                <a:cxn ang="0">
                  <a:pos x="2" y="454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39" y="2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4" y="20"/>
                </a:cxn>
                <a:cxn ang="0">
                  <a:pos x="149" y="41"/>
                </a:cxn>
                <a:cxn ang="0">
                  <a:pos x="162" y="69"/>
                </a:cxn>
                <a:cxn ang="0">
                  <a:pos x="171" y="101"/>
                </a:cxn>
                <a:cxn ang="0">
                  <a:pos x="180" y="139"/>
                </a:cxn>
                <a:cxn ang="0">
                  <a:pos x="184" y="181"/>
                </a:cxn>
                <a:cxn ang="0">
                  <a:pos x="186" y="227"/>
                </a:cxn>
              </a:cxnLst>
              <a:rect l="0" t="0" r="r" b="b"/>
              <a:pathLst>
                <a:path w="186" h="454">
                  <a:moveTo>
                    <a:pt x="186" y="227"/>
                  </a:moveTo>
                  <a:lnTo>
                    <a:pt x="184" y="273"/>
                  </a:lnTo>
                  <a:lnTo>
                    <a:pt x="180" y="315"/>
                  </a:lnTo>
                  <a:lnTo>
                    <a:pt x="171" y="354"/>
                  </a:lnTo>
                  <a:lnTo>
                    <a:pt x="162" y="387"/>
                  </a:lnTo>
                  <a:lnTo>
                    <a:pt x="149" y="415"/>
                  </a:lnTo>
                  <a:lnTo>
                    <a:pt x="134" y="436"/>
                  </a:lnTo>
                  <a:lnTo>
                    <a:pt x="118" y="449"/>
                  </a:lnTo>
                  <a:lnTo>
                    <a:pt x="101" y="454"/>
                  </a:lnTo>
                  <a:lnTo>
                    <a:pt x="2" y="45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2"/>
                  </a:lnTo>
                  <a:lnTo>
                    <a:pt x="101" y="2"/>
                  </a:lnTo>
                  <a:lnTo>
                    <a:pt x="118" y="7"/>
                  </a:lnTo>
                  <a:lnTo>
                    <a:pt x="134" y="20"/>
                  </a:lnTo>
                  <a:lnTo>
                    <a:pt x="149" y="41"/>
                  </a:lnTo>
                  <a:lnTo>
                    <a:pt x="162" y="69"/>
                  </a:lnTo>
                  <a:lnTo>
                    <a:pt x="171" y="101"/>
                  </a:lnTo>
                  <a:lnTo>
                    <a:pt x="180" y="139"/>
                  </a:lnTo>
                  <a:lnTo>
                    <a:pt x="184" y="181"/>
                  </a:lnTo>
                  <a:lnTo>
                    <a:pt x="186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0" name="Freeform 88"/>
            <p:cNvSpPr>
              <a:spLocks/>
            </p:cNvSpPr>
            <p:nvPr/>
          </p:nvSpPr>
          <p:spPr bwMode="auto">
            <a:xfrm>
              <a:off x="653" y="1455"/>
              <a:ext cx="96" cy="226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2" y="271"/>
                </a:cxn>
                <a:cxn ang="0">
                  <a:pos x="8" y="313"/>
                </a:cxn>
                <a:cxn ang="0">
                  <a:pos x="17" y="352"/>
                </a:cxn>
                <a:cxn ang="0">
                  <a:pos x="28" y="385"/>
                </a:cxn>
                <a:cxn ang="0">
                  <a:pos x="43" y="413"/>
                </a:cxn>
                <a:cxn ang="0">
                  <a:pos x="59" y="434"/>
                </a:cxn>
                <a:cxn ang="0">
                  <a:pos x="77" y="447"/>
                </a:cxn>
                <a:cxn ang="0">
                  <a:pos x="96" y="452"/>
                </a:cxn>
                <a:cxn ang="0">
                  <a:pos x="116" y="447"/>
                </a:cxn>
                <a:cxn ang="0">
                  <a:pos x="134" y="434"/>
                </a:cxn>
                <a:cxn ang="0">
                  <a:pos x="150" y="413"/>
                </a:cxn>
                <a:cxn ang="0">
                  <a:pos x="165" y="385"/>
                </a:cxn>
                <a:cxn ang="0">
                  <a:pos x="176" y="352"/>
                </a:cxn>
                <a:cxn ang="0">
                  <a:pos x="184" y="313"/>
                </a:cxn>
                <a:cxn ang="0">
                  <a:pos x="191" y="271"/>
                </a:cxn>
                <a:cxn ang="0">
                  <a:pos x="193" y="225"/>
                </a:cxn>
                <a:cxn ang="0">
                  <a:pos x="191" y="179"/>
                </a:cxn>
                <a:cxn ang="0">
                  <a:pos x="184" y="137"/>
                </a:cxn>
                <a:cxn ang="0">
                  <a:pos x="176" y="99"/>
                </a:cxn>
                <a:cxn ang="0">
                  <a:pos x="165" y="67"/>
                </a:cxn>
                <a:cxn ang="0">
                  <a:pos x="150" y="39"/>
                </a:cxn>
                <a:cxn ang="0">
                  <a:pos x="134" y="18"/>
                </a:cxn>
                <a:cxn ang="0">
                  <a:pos x="116" y="5"/>
                </a:cxn>
                <a:cxn ang="0">
                  <a:pos x="96" y="0"/>
                </a:cxn>
                <a:cxn ang="0">
                  <a:pos x="77" y="5"/>
                </a:cxn>
                <a:cxn ang="0">
                  <a:pos x="59" y="18"/>
                </a:cxn>
                <a:cxn ang="0">
                  <a:pos x="43" y="39"/>
                </a:cxn>
                <a:cxn ang="0">
                  <a:pos x="28" y="67"/>
                </a:cxn>
                <a:cxn ang="0">
                  <a:pos x="17" y="99"/>
                </a:cxn>
                <a:cxn ang="0">
                  <a:pos x="8" y="137"/>
                </a:cxn>
                <a:cxn ang="0">
                  <a:pos x="2" y="179"/>
                </a:cxn>
                <a:cxn ang="0">
                  <a:pos x="0" y="225"/>
                </a:cxn>
              </a:cxnLst>
              <a:rect l="0" t="0" r="r" b="b"/>
              <a:pathLst>
                <a:path w="193" h="452">
                  <a:moveTo>
                    <a:pt x="0" y="225"/>
                  </a:moveTo>
                  <a:lnTo>
                    <a:pt x="2" y="271"/>
                  </a:lnTo>
                  <a:lnTo>
                    <a:pt x="8" y="313"/>
                  </a:lnTo>
                  <a:lnTo>
                    <a:pt x="17" y="352"/>
                  </a:lnTo>
                  <a:lnTo>
                    <a:pt x="28" y="385"/>
                  </a:lnTo>
                  <a:lnTo>
                    <a:pt x="43" y="413"/>
                  </a:lnTo>
                  <a:lnTo>
                    <a:pt x="59" y="434"/>
                  </a:lnTo>
                  <a:lnTo>
                    <a:pt x="77" y="447"/>
                  </a:lnTo>
                  <a:lnTo>
                    <a:pt x="96" y="452"/>
                  </a:lnTo>
                  <a:lnTo>
                    <a:pt x="116" y="447"/>
                  </a:lnTo>
                  <a:lnTo>
                    <a:pt x="134" y="434"/>
                  </a:lnTo>
                  <a:lnTo>
                    <a:pt x="150" y="413"/>
                  </a:lnTo>
                  <a:lnTo>
                    <a:pt x="165" y="385"/>
                  </a:lnTo>
                  <a:lnTo>
                    <a:pt x="176" y="352"/>
                  </a:lnTo>
                  <a:lnTo>
                    <a:pt x="184" y="313"/>
                  </a:lnTo>
                  <a:lnTo>
                    <a:pt x="191" y="271"/>
                  </a:lnTo>
                  <a:lnTo>
                    <a:pt x="193" y="225"/>
                  </a:lnTo>
                  <a:lnTo>
                    <a:pt x="191" y="179"/>
                  </a:lnTo>
                  <a:lnTo>
                    <a:pt x="184" y="137"/>
                  </a:lnTo>
                  <a:lnTo>
                    <a:pt x="176" y="99"/>
                  </a:lnTo>
                  <a:lnTo>
                    <a:pt x="165" y="67"/>
                  </a:lnTo>
                  <a:lnTo>
                    <a:pt x="150" y="39"/>
                  </a:lnTo>
                  <a:lnTo>
                    <a:pt x="134" y="18"/>
                  </a:lnTo>
                  <a:lnTo>
                    <a:pt x="116" y="5"/>
                  </a:lnTo>
                  <a:lnTo>
                    <a:pt x="96" y="0"/>
                  </a:lnTo>
                  <a:lnTo>
                    <a:pt x="77" y="5"/>
                  </a:lnTo>
                  <a:lnTo>
                    <a:pt x="59" y="18"/>
                  </a:lnTo>
                  <a:lnTo>
                    <a:pt x="43" y="39"/>
                  </a:lnTo>
                  <a:lnTo>
                    <a:pt x="28" y="67"/>
                  </a:lnTo>
                  <a:lnTo>
                    <a:pt x="17" y="99"/>
                  </a:lnTo>
                  <a:lnTo>
                    <a:pt x="8" y="137"/>
                  </a:lnTo>
                  <a:lnTo>
                    <a:pt x="2" y="179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1" name="Rectangle 89"/>
            <p:cNvSpPr>
              <a:spLocks noChangeArrowheads="1"/>
            </p:cNvSpPr>
            <p:nvPr/>
          </p:nvSpPr>
          <p:spPr bwMode="auto">
            <a:xfrm>
              <a:off x="698" y="1471"/>
              <a:ext cx="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2" name="Rectangle 90"/>
            <p:cNvSpPr>
              <a:spLocks noChangeArrowheads="1"/>
            </p:cNvSpPr>
            <p:nvPr/>
          </p:nvSpPr>
          <p:spPr bwMode="auto">
            <a:xfrm>
              <a:off x="695" y="1472"/>
              <a:ext cx="10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3" name="Rectangle 91"/>
            <p:cNvSpPr>
              <a:spLocks noChangeArrowheads="1"/>
            </p:cNvSpPr>
            <p:nvPr/>
          </p:nvSpPr>
          <p:spPr bwMode="auto">
            <a:xfrm>
              <a:off x="691" y="1473"/>
              <a:ext cx="18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4" name="Rectangle 92"/>
            <p:cNvSpPr>
              <a:spLocks noChangeArrowheads="1"/>
            </p:cNvSpPr>
            <p:nvPr/>
          </p:nvSpPr>
          <p:spPr bwMode="auto">
            <a:xfrm>
              <a:off x="690" y="1473"/>
              <a:ext cx="20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5" name="Rectangle 93"/>
            <p:cNvSpPr>
              <a:spLocks noChangeArrowheads="1"/>
            </p:cNvSpPr>
            <p:nvPr/>
          </p:nvSpPr>
          <p:spPr bwMode="auto">
            <a:xfrm>
              <a:off x="689" y="1474"/>
              <a:ext cx="22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6" name="Rectangle 94"/>
            <p:cNvSpPr>
              <a:spLocks noChangeArrowheads="1"/>
            </p:cNvSpPr>
            <p:nvPr/>
          </p:nvSpPr>
          <p:spPr bwMode="auto">
            <a:xfrm>
              <a:off x="688" y="1475"/>
              <a:ext cx="2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7" name="Rectangle 95"/>
            <p:cNvSpPr>
              <a:spLocks noChangeArrowheads="1"/>
            </p:cNvSpPr>
            <p:nvPr/>
          </p:nvSpPr>
          <p:spPr bwMode="auto">
            <a:xfrm>
              <a:off x="687" y="1476"/>
              <a:ext cx="26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8" name="Rectangle 96"/>
            <p:cNvSpPr>
              <a:spLocks noChangeArrowheads="1"/>
            </p:cNvSpPr>
            <p:nvPr/>
          </p:nvSpPr>
          <p:spPr bwMode="auto">
            <a:xfrm>
              <a:off x="686" y="1477"/>
              <a:ext cx="28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9" name="Rectangle 97"/>
            <p:cNvSpPr>
              <a:spLocks noChangeArrowheads="1"/>
            </p:cNvSpPr>
            <p:nvPr/>
          </p:nvSpPr>
          <p:spPr bwMode="auto">
            <a:xfrm>
              <a:off x="685" y="1477"/>
              <a:ext cx="3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0" name="Rectangle 98"/>
            <p:cNvSpPr>
              <a:spLocks noChangeArrowheads="1"/>
            </p:cNvSpPr>
            <p:nvPr/>
          </p:nvSpPr>
          <p:spPr bwMode="auto">
            <a:xfrm>
              <a:off x="684" y="1478"/>
              <a:ext cx="33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1" name="Rectangle 99"/>
            <p:cNvSpPr>
              <a:spLocks noChangeArrowheads="1"/>
            </p:cNvSpPr>
            <p:nvPr/>
          </p:nvSpPr>
          <p:spPr bwMode="auto">
            <a:xfrm>
              <a:off x="683" y="1479"/>
              <a:ext cx="3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2" name="Rectangle 100"/>
            <p:cNvSpPr>
              <a:spLocks noChangeArrowheads="1"/>
            </p:cNvSpPr>
            <p:nvPr/>
          </p:nvSpPr>
          <p:spPr bwMode="auto">
            <a:xfrm>
              <a:off x="682" y="1480"/>
              <a:ext cx="36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3" name="Rectangle 101"/>
            <p:cNvSpPr>
              <a:spLocks noChangeArrowheads="1"/>
            </p:cNvSpPr>
            <p:nvPr/>
          </p:nvSpPr>
          <p:spPr bwMode="auto">
            <a:xfrm>
              <a:off x="682" y="1481"/>
              <a:ext cx="37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4" name="Rectangle 102"/>
            <p:cNvSpPr>
              <a:spLocks noChangeArrowheads="1"/>
            </p:cNvSpPr>
            <p:nvPr/>
          </p:nvSpPr>
          <p:spPr bwMode="auto">
            <a:xfrm>
              <a:off x="682" y="1482"/>
              <a:ext cx="38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5" name="Rectangle 103"/>
            <p:cNvSpPr>
              <a:spLocks noChangeArrowheads="1"/>
            </p:cNvSpPr>
            <p:nvPr/>
          </p:nvSpPr>
          <p:spPr bwMode="auto">
            <a:xfrm>
              <a:off x="681" y="1482"/>
              <a:ext cx="39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6" name="Rectangle 104"/>
            <p:cNvSpPr>
              <a:spLocks noChangeArrowheads="1"/>
            </p:cNvSpPr>
            <p:nvPr/>
          </p:nvSpPr>
          <p:spPr bwMode="auto">
            <a:xfrm>
              <a:off x="680" y="1483"/>
              <a:ext cx="4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7" name="Rectangle 105"/>
            <p:cNvSpPr>
              <a:spLocks noChangeArrowheads="1"/>
            </p:cNvSpPr>
            <p:nvPr/>
          </p:nvSpPr>
          <p:spPr bwMode="auto">
            <a:xfrm>
              <a:off x="680" y="1484"/>
              <a:ext cx="42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8" name="Rectangle 106"/>
            <p:cNvSpPr>
              <a:spLocks noChangeArrowheads="1"/>
            </p:cNvSpPr>
            <p:nvPr/>
          </p:nvSpPr>
          <p:spPr bwMode="auto">
            <a:xfrm>
              <a:off x="679" y="1485"/>
              <a:ext cx="43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9" name="Rectangle 107"/>
            <p:cNvSpPr>
              <a:spLocks noChangeArrowheads="1"/>
            </p:cNvSpPr>
            <p:nvPr/>
          </p:nvSpPr>
          <p:spPr bwMode="auto">
            <a:xfrm>
              <a:off x="678" y="1486"/>
              <a:ext cx="44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0" name="Rectangle 108"/>
            <p:cNvSpPr>
              <a:spLocks noChangeArrowheads="1"/>
            </p:cNvSpPr>
            <p:nvPr/>
          </p:nvSpPr>
          <p:spPr bwMode="auto">
            <a:xfrm>
              <a:off x="678" y="1486"/>
              <a:ext cx="45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1" name="Rectangle 109"/>
            <p:cNvSpPr>
              <a:spLocks noChangeArrowheads="1"/>
            </p:cNvSpPr>
            <p:nvPr/>
          </p:nvSpPr>
          <p:spPr bwMode="auto">
            <a:xfrm>
              <a:off x="677" y="1488"/>
              <a:ext cx="47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2" name="Rectangle 110"/>
            <p:cNvSpPr>
              <a:spLocks noChangeArrowheads="1"/>
            </p:cNvSpPr>
            <p:nvPr/>
          </p:nvSpPr>
          <p:spPr bwMode="auto">
            <a:xfrm>
              <a:off x="676" y="1489"/>
              <a:ext cx="49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3" name="Rectangle 111"/>
            <p:cNvSpPr>
              <a:spLocks noChangeArrowheads="1"/>
            </p:cNvSpPr>
            <p:nvPr/>
          </p:nvSpPr>
          <p:spPr bwMode="auto">
            <a:xfrm>
              <a:off x="675" y="1491"/>
              <a:ext cx="5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4" name="Rectangle 112"/>
            <p:cNvSpPr>
              <a:spLocks noChangeArrowheads="1"/>
            </p:cNvSpPr>
            <p:nvPr/>
          </p:nvSpPr>
          <p:spPr bwMode="auto">
            <a:xfrm>
              <a:off x="674" y="1492"/>
              <a:ext cx="52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5" name="Rectangle 113"/>
            <p:cNvSpPr>
              <a:spLocks noChangeArrowheads="1"/>
            </p:cNvSpPr>
            <p:nvPr/>
          </p:nvSpPr>
          <p:spPr bwMode="auto">
            <a:xfrm>
              <a:off x="674" y="1494"/>
              <a:ext cx="53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6" name="Rectangle 114"/>
            <p:cNvSpPr>
              <a:spLocks noChangeArrowheads="1"/>
            </p:cNvSpPr>
            <p:nvPr/>
          </p:nvSpPr>
          <p:spPr bwMode="auto">
            <a:xfrm>
              <a:off x="673" y="1495"/>
              <a:ext cx="5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7" name="Rectangle 115"/>
            <p:cNvSpPr>
              <a:spLocks noChangeArrowheads="1"/>
            </p:cNvSpPr>
            <p:nvPr/>
          </p:nvSpPr>
          <p:spPr bwMode="auto">
            <a:xfrm>
              <a:off x="672" y="1496"/>
              <a:ext cx="57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8" name="Rectangle 116"/>
            <p:cNvSpPr>
              <a:spLocks noChangeArrowheads="1"/>
            </p:cNvSpPr>
            <p:nvPr/>
          </p:nvSpPr>
          <p:spPr bwMode="auto">
            <a:xfrm>
              <a:off x="671" y="1498"/>
              <a:ext cx="59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9" name="Rectangle 117"/>
            <p:cNvSpPr>
              <a:spLocks noChangeArrowheads="1"/>
            </p:cNvSpPr>
            <p:nvPr/>
          </p:nvSpPr>
          <p:spPr bwMode="auto">
            <a:xfrm>
              <a:off x="670" y="1500"/>
              <a:ext cx="6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0" name="Rectangle 118"/>
            <p:cNvSpPr>
              <a:spLocks noChangeArrowheads="1"/>
            </p:cNvSpPr>
            <p:nvPr/>
          </p:nvSpPr>
          <p:spPr bwMode="auto">
            <a:xfrm>
              <a:off x="669" y="1501"/>
              <a:ext cx="62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1" name="Rectangle 119"/>
            <p:cNvSpPr>
              <a:spLocks noChangeArrowheads="1"/>
            </p:cNvSpPr>
            <p:nvPr/>
          </p:nvSpPr>
          <p:spPr bwMode="auto">
            <a:xfrm>
              <a:off x="669" y="1504"/>
              <a:ext cx="63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2" name="Rectangle 120"/>
            <p:cNvSpPr>
              <a:spLocks noChangeArrowheads="1"/>
            </p:cNvSpPr>
            <p:nvPr/>
          </p:nvSpPr>
          <p:spPr bwMode="auto">
            <a:xfrm>
              <a:off x="668" y="1506"/>
              <a:ext cx="65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3" name="Rectangle 121"/>
            <p:cNvSpPr>
              <a:spLocks noChangeArrowheads="1"/>
            </p:cNvSpPr>
            <p:nvPr/>
          </p:nvSpPr>
          <p:spPr bwMode="auto">
            <a:xfrm>
              <a:off x="667" y="1508"/>
              <a:ext cx="67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4" name="Rectangle 122"/>
            <p:cNvSpPr>
              <a:spLocks noChangeArrowheads="1"/>
            </p:cNvSpPr>
            <p:nvPr/>
          </p:nvSpPr>
          <p:spPr bwMode="auto">
            <a:xfrm>
              <a:off x="666" y="1511"/>
              <a:ext cx="69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5" name="Rectangle 123"/>
            <p:cNvSpPr>
              <a:spLocks noChangeArrowheads="1"/>
            </p:cNvSpPr>
            <p:nvPr/>
          </p:nvSpPr>
          <p:spPr bwMode="auto">
            <a:xfrm>
              <a:off x="665" y="1513"/>
              <a:ext cx="70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6" name="Rectangle 124"/>
            <p:cNvSpPr>
              <a:spLocks noChangeArrowheads="1"/>
            </p:cNvSpPr>
            <p:nvPr/>
          </p:nvSpPr>
          <p:spPr bwMode="auto">
            <a:xfrm>
              <a:off x="665" y="1516"/>
              <a:ext cx="71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7" name="Rectangle 125"/>
            <p:cNvSpPr>
              <a:spLocks noChangeArrowheads="1"/>
            </p:cNvSpPr>
            <p:nvPr/>
          </p:nvSpPr>
          <p:spPr bwMode="auto">
            <a:xfrm>
              <a:off x="664" y="1519"/>
              <a:ext cx="73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8" name="Rectangle 126"/>
            <p:cNvSpPr>
              <a:spLocks noChangeArrowheads="1"/>
            </p:cNvSpPr>
            <p:nvPr/>
          </p:nvSpPr>
          <p:spPr bwMode="auto">
            <a:xfrm>
              <a:off x="663" y="1522"/>
              <a:ext cx="75" cy="4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9" name="Rectangle 127"/>
            <p:cNvSpPr>
              <a:spLocks noChangeArrowheads="1"/>
            </p:cNvSpPr>
            <p:nvPr/>
          </p:nvSpPr>
          <p:spPr bwMode="auto">
            <a:xfrm>
              <a:off x="662" y="1526"/>
              <a:ext cx="77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0" name="Rectangle 128"/>
            <p:cNvSpPr>
              <a:spLocks noChangeArrowheads="1"/>
            </p:cNvSpPr>
            <p:nvPr/>
          </p:nvSpPr>
          <p:spPr bwMode="auto">
            <a:xfrm>
              <a:off x="661" y="1529"/>
              <a:ext cx="78" cy="5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1" name="Rectangle 129"/>
            <p:cNvSpPr>
              <a:spLocks noChangeArrowheads="1"/>
            </p:cNvSpPr>
            <p:nvPr/>
          </p:nvSpPr>
          <p:spPr bwMode="auto">
            <a:xfrm>
              <a:off x="660" y="1534"/>
              <a:ext cx="80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2" name="Rectangle 130"/>
            <p:cNvSpPr>
              <a:spLocks noChangeArrowheads="1"/>
            </p:cNvSpPr>
            <p:nvPr/>
          </p:nvSpPr>
          <p:spPr bwMode="auto">
            <a:xfrm>
              <a:off x="660" y="1537"/>
              <a:ext cx="80" cy="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3" name="Rectangle 131"/>
            <p:cNvSpPr>
              <a:spLocks noChangeArrowheads="1"/>
            </p:cNvSpPr>
            <p:nvPr/>
          </p:nvSpPr>
          <p:spPr bwMode="auto">
            <a:xfrm>
              <a:off x="660" y="1540"/>
              <a:ext cx="81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4" name="Rectangle 132"/>
            <p:cNvSpPr>
              <a:spLocks noChangeArrowheads="1"/>
            </p:cNvSpPr>
            <p:nvPr/>
          </p:nvSpPr>
          <p:spPr bwMode="auto">
            <a:xfrm>
              <a:off x="659" y="1547"/>
              <a:ext cx="83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5" name="Rectangle 133"/>
            <p:cNvSpPr>
              <a:spLocks noChangeArrowheads="1"/>
            </p:cNvSpPr>
            <p:nvPr/>
          </p:nvSpPr>
          <p:spPr bwMode="auto">
            <a:xfrm>
              <a:off x="658" y="1559"/>
              <a:ext cx="85" cy="2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6" name="Rectangle 134"/>
            <p:cNvSpPr>
              <a:spLocks noChangeArrowheads="1"/>
            </p:cNvSpPr>
            <p:nvPr/>
          </p:nvSpPr>
          <p:spPr bwMode="auto">
            <a:xfrm>
              <a:off x="659" y="1579"/>
              <a:ext cx="83" cy="1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7" name="Rectangle 135"/>
            <p:cNvSpPr>
              <a:spLocks noChangeArrowheads="1"/>
            </p:cNvSpPr>
            <p:nvPr/>
          </p:nvSpPr>
          <p:spPr bwMode="auto">
            <a:xfrm>
              <a:off x="660" y="1592"/>
              <a:ext cx="81" cy="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8" name="Rectangle 136"/>
            <p:cNvSpPr>
              <a:spLocks noChangeArrowheads="1"/>
            </p:cNvSpPr>
            <p:nvPr/>
          </p:nvSpPr>
          <p:spPr bwMode="auto">
            <a:xfrm>
              <a:off x="660" y="1598"/>
              <a:ext cx="80" cy="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9" name="Rectangle 137"/>
            <p:cNvSpPr>
              <a:spLocks noChangeArrowheads="1"/>
            </p:cNvSpPr>
            <p:nvPr/>
          </p:nvSpPr>
          <p:spPr bwMode="auto">
            <a:xfrm>
              <a:off x="660" y="1603"/>
              <a:ext cx="80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0" name="Rectangle 138"/>
            <p:cNvSpPr>
              <a:spLocks noChangeArrowheads="1"/>
            </p:cNvSpPr>
            <p:nvPr/>
          </p:nvSpPr>
          <p:spPr bwMode="auto">
            <a:xfrm>
              <a:off x="661" y="1605"/>
              <a:ext cx="78" cy="5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1" name="Rectangle 139"/>
            <p:cNvSpPr>
              <a:spLocks noChangeArrowheads="1"/>
            </p:cNvSpPr>
            <p:nvPr/>
          </p:nvSpPr>
          <p:spPr bwMode="auto">
            <a:xfrm>
              <a:off x="662" y="1610"/>
              <a:ext cx="77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2" name="Rectangle 140"/>
            <p:cNvSpPr>
              <a:spLocks noChangeArrowheads="1"/>
            </p:cNvSpPr>
            <p:nvPr/>
          </p:nvSpPr>
          <p:spPr bwMode="auto">
            <a:xfrm>
              <a:off x="663" y="1613"/>
              <a:ext cx="75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3" name="Rectangle 141"/>
            <p:cNvSpPr>
              <a:spLocks noChangeArrowheads="1"/>
            </p:cNvSpPr>
            <p:nvPr/>
          </p:nvSpPr>
          <p:spPr bwMode="auto">
            <a:xfrm>
              <a:off x="664" y="1616"/>
              <a:ext cx="73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4" name="Rectangle 142"/>
            <p:cNvSpPr>
              <a:spLocks noChangeArrowheads="1"/>
            </p:cNvSpPr>
            <p:nvPr/>
          </p:nvSpPr>
          <p:spPr bwMode="auto">
            <a:xfrm>
              <a:off x="665" y="1619"/>
              <a:ext cx="71" cy="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5" name="Rectangle 143"/>
            <p:cNvSpPr>
              <a:spLocks noChangeArrowheads="1"/>
            </p:cNvSpPr>
            <p:nvPr/>
          </p:nvSpPr>
          <p:spPr bwMode="auto">
            <a:xfrm>
              <a:off x="665" y="1623"/>
              <a:ext cx="70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6" name="Rectangle 144"/>
            <p:cNvSpPr>
              <a:spLocks noChangeArrowheads="1"/>
            </p:cNvSpPr>
            <p:nvPr/>
          </p:nvSpPr>
          <p:spPr bwMode="auto">
            <a:xfrm>
              <a:off x="666" y="1626"/>
              <a:ext cx="69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7" name="Rectangle 145"/>
            <p:cNvSpPr>
              <a:spLocks noChangeArrowheads="1"/>
            </p:cNvSpPr>
            <p:nvPr/>
          </p:nvSpPr>
          <p:spPr bwMode="auto">
            <a:xfrm>
              <a:off x="667" y="1628"/>
              <a:ext cx="67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8" name="Rectangle 146"/>
            <p:cNvSpPr>
              <a:spLocks noChangeArrowheads="1"/>
            </p:cNvSpPr>
            <p:nvPr/>
          </p:nvSpPr>
          <p:spPr bwMode="auto">
            <a:xfrm>
              <a:off x="668" y="1631"/>
              <a:ext cx="65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9" name="Rectangle 147"/>
            <p:cNvSpPr>
              <a:spLocks noChangeArrowheads="1"/>
            </p:cNvSpPr>
            <p:nvPr/>
          </p:nvSpPr>
          <p:spPr bwMode="auto">
            <a:xfrm>
              <a:off x="669" y="1633"/>
              <a:ext cx="63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0" name="Rectangle 148"/>
            <p:cNvSpPr>
              <a:spLocks noChangeArrowheads="1"/>
            </p:cNvSpPr>
            <p:nvPr/>
          </p:nvSpPr>
          <p:spPr bwMode="auto">
            <a:xfrm>
              <a:off x="669" y="1636"/>
              <a:ext cx="62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1" name="Rectangle 149"/>
            <p:cNvSpPr>
              <a:spLocks noChangeArrowheads="1"/>
            </p:cNvSpPr>
            <p:nvPr/>
          </p:nvSpPr>
          <p:spPr bwMode="auto">
            <a:xfrm>
              <a:off x="670" y="1638"/>
              <a:ext cx="61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2" name="Rectangle 150"/>
            <p:cNvSpPr>
              <a:spLocks noChangeArrowheads="1"/>
            </p:cNvSpPr>
            <p:nvPr/>
          </p:nvSpPr>
          <p:spPr bwMode="auto">
            <a:xfrm>
              <a:off x="671" y="1640"/>
              <a:ext cx="59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3" name="Rectangle 151"/>
            <p:cNvSpPr>
              <a:spLocks noChangeArrowheads="1"/>
            </p:cNvSpPr>
            <p:nvPr/>
          </p:nvSpPr>
          <p:spPr bwMode="auto">
            <a:xfrm>
              <a:off x="672" y="1641"/>
              <a:ext cx="57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4" name="Rectangle 152"/>
            <p:cNvSpPr>
              <a:spLocks noChangeArrowheads="1"/>
            </p:cNvSpPr>
            <p:nvPr/>
          </p:nvSpPr>
          <p:spPr bwMode="auto">
            <a:xfrm>
              <a:off x="673" y="1643"/>
              <a:ext cx="55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5" name="Rectangle 153"/>
            <p:cNvSpPr>
              <a:spLocks noChangeArrowheads="1"/>
            </p:cNvSpPr>
            <p:nvPr/>
          </p:nvSpPr>
          <p:spPr bwMode="auto">
            <a:xfrm>
              <a:off x="674" y="1645"/>
              <a:ext cx="53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6" name="Rectangle 154"/>
            <p:cNvSpPr>
              <a:spLocks noChangeArrowheads="1"/>
            </p:cNvSpPr>
            <p:nvPr/>
          </p:nvSpPr>
          <p:spPr bwMode="auto">
            <a:xfrm>
              <a:off x="674" y="1645"/>
              <a:ext cx="52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7" name="Rectangle 155"/>
            <p:cNvSpPr>
              <a:spLocks noChangeArrowheads="1"/>
            </p:cNvSpPr>
            <p:nvPr/>
          </p:nvSpPr>
          <p:spPr bwMode="auto">
            <a:xfrm>
              <a:off x="675" y="1647"/>
              <a:ext cx="51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8" name="Rectangle 156"/>
            <p:cNvSpPr>
              <a:spLocks noChangeArrowheads="1"/>
            </p:cNvSpPr>
            <p:nvPr/>
          </p:nvSpPr>
          <p:spPr bwMode="auto">
            <a:xfrm>
              <a:off x="676" y="1649"/>
              <a:ext cx="49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9" name="Rectangle 157"/>
            <p:cNvSpPr>
              <a:spLocks noChangeArrowheads="1"/>
            </p:cNvSpPr>
            <p:nvPr/>
          </p:nvSpPr>
          <p:spPr bwMode="auto">
            <a:xfrm>
              <a:off x="677" y="1650"/>
              <a:ext cx="47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0" name="Rectangle 158"/>
            <p:cNvSpPr>
              <a:spLocks noChangeArrowheads="1"/>
            </p:cNvSpPr>
            <p:nvPr/>
          </p:nvSpPr>
          <p:spPr bwMode="auto">
            <a:xfrm>
              <a:off x="678" y="1651"/>
              <a:ext cx="45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1" name="Rectangle 159"/>
            <p:cNvSpPr>
              <a:spLocks noChangeArrowheads="1"/>
            </p:cNvSpPr>
            <p:nvPr/>
          </p:nvSpPr>
          <p:spPr bwMode="auto">
            <a:xfrm>
              <a:off x="678" y="1653"/>
              <a:ext cx="44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2" name="Rectangle 160"/>
            <p:cNvSpPr>
              <a:spLocks noChangeArrowheads="1"/>
            </p:cNvSpPr>
            <p:nvPr/>
          </p:nvSpPr>
          <p:spPr bwMode="auto">
            <a:xfrm>
              <a:off x="679" y="1654"/>
              <a:ext cx="43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3" name="Rectangle 161"/>
            <p:cNvSpPr>
              <a:spLocks noChangeArrowheads="1"/>
            </p:cNvSpPr>
            <p:nvPr/>
          </p:nvSpPr>
          <p:spPr bwMode="auto">
            <a:xfrm>
              <a:off x="680" y="1654"/>
              <a:ext cx="42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4" name="Rectangle 162"/>
            <p:cNvSpPr>
              <a:spLocks noChangeArrowheads="1"/>
            </p:cNvSpPr>
            <p:nvPr/>
          </p:nvSpPr>
          <p:spPr bwMode="auto">
            <a:xfrm>
              <a:off x="680" y="1655"/>
              <a:ext cx="41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5" name="Rectangle 163"/>
            <p:cNvSpPr>
              <a:spLocks noChangeArrowheads="1"/>
            </p:cNvSpPr>
            <p:nvPr/>
          </p:nvSpPr>
          <p:spPr bwMode="auto">
            <a:xfrm>
              <a:off x="681" y="1656"/>
              <a:ext cx="39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6" name="Rectangle 164"/>
            <p:cNvSpPr>
              <a:spLocks noChangeArrowheads="1"/>
            </p:cNvSpPr>
            <p:nvPr/>
          </p:nvSpPr>
          <p:spPr bwMode="auto">
            <a:xfrm>
              <a:off x="682" y="1657"/>
              <a:ext cx="38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7" name="Rectangle 165"/>
            <p:cNvSpPr>
              <a:spLocks noChangeArrowheads="1"/>
            </p:cNvSpPr>
            <p:nvPr/>
          </p:nvSpPr>
          <p:spPr bwMode="auto">
            <a:xfrm>
              <a:off x="682" y="1658"/>
              <a:ext cx="37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8" name="Rectangle 166"/>
            <p:cNvSpPr>
              <a:spLocks noChangeArrowheads="1"/>
            </p:cNvSpPr>
            <p:nvPr/>
          </p:nvSpPr>
          <p:spPr bwMode="auto">
            <a:xfrm>
              <a:off x="682" y="1659"/>
              <a:ext cx="36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9" name="Rectangle 167"/>
            <p:cNvSpPr>
              <a:spLocks noChangeArrowheads="1"/>
            </p:cNvSpPr>
            <p:nvPr/>
          </p:nvSpPr>
          <p:spPr bwMode="auto">
            <a:xfrm>
              <a:off x="683" y="1659"/>
              <a:ext cx="35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0" name="Rectangle 168"/>
            <p:cNvSpPr>
              <a:spLocks noChangeArrowheads="1"/>
            </p:cNvSpPr>
            <p:nvPr/>
          </p:nvSpPr>
          <p:spPr bwMode="auto">
            <a:xfrm>
              <a:off x="684" y="1660"/>
              <a:ext cx="33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1" name="Rectangle 169"/>
            <p:cNvSpPr>
              <a:spLocks noChangeArrowheads="1"/>
            </p:cNvSpPr>
            <p:nvPr/>
          </p:nvSpPr>
          <p:spPr bwMode="auto">
            <a:xfrm>
              <a:off x="685" y="1661"/>
              <a:ext cx="31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2" name="Rectangle 170"/>
            <p:cNvSpPr>
              <a:spLocks noChangeArrowheads="1"/>
            </p:cNvSpPr>
            <p:nvPr/>
          </p:nvSpPr>
          <p:spPr bwMode="auto">
            <a:xfrm>
              <a:off x="686" y="1662"/>
              <a:ext cx="28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3" name="Rectangle 171"/>
            <p:cNvSpPr>
              <a:spLocks noChangeArrowheads="1"/>
            </p:cNvSpPr>
            <p:nvPr/>
          </p:nvSpPr>
          <p:spPr bwMode="auto">
            <a:xfrm>
              <a:off x="687" y="1663"/>
              <a:ext cx="26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4" name="Rectangle 172"/>
            <p:cNvSpPr>
              <a:spLocks noChangeArrowheads="1"/>
            </p:cNvSpPr>
            <p:nvPr/>
          </p:nvSpPr>
          <p:spPr bwMode="auto">
            <a:xfrm>
              <a:off x="688" y="1663"/>
              <a:ext cx="25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5" name="Rectangle 173"/>
            <p:cNvSpPr>
              <a:spLocks noChangeArrowheads="1"/>
            </p:cNvSpPr>
            <p:nvPr/>
          </p:nvSpPr>
          <p:spPr bwMode="auto">
            <a:xfrm>
              <a:off x="689" y="1664"/>
              <a:ext cx="22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6" name="Rectangle 174"/>
            <p:cNvSpPr>
              <a:spLocks noChangeArrowheads="1"/>
            </p:cNvSpPr>
            <p:nvPr/>
          </p:nvSpPr>
          <p:spPr bwMode="auto">
            <a:xfrm>
              <a:off x="690" y="1665"/>
              <a:ext cx="20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7" name="Rectangle 175"/>
            <p:cNvSpPr>
              <a:spLocks noChangeArrowheads="1"/>
            </p:cNvSpPr>
            <p:nvPr/>
          </p:nvSpPr>
          <p:spPr bwMode="auto">
            <a:xfrm>
              <a:off x="691" y="1666"/>
              <a:ext cx="18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8" name="Rectangle 176"/>
            <p:cNvSpPr>
              <a:spLocks noChangeArrowheads="1"/>
            </p:cNvSpPr>
            <p:nvPr/>
          </p:nvSpPr>
          <p:spPr bwMode="auto">
            <a:xfrm>
              <a:off x="695" y="1667"/>
              <a:ext cx="10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9" name="Rectangle 177"/>
            <p:cNvSpPr>
              <a:spLocks noChangeArrowheads="1"/>
            </p:cNvSpPr>
            <p:nvPr/>
          </p:nvSpPr>
          <p:spPr bwMode="auto">
            <a:xfrm>
              <a:off x="694" y="1488"/>
              <a:ext cx="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0" name="Rectangle 178"/>
            <p:cNvSpPr>
              <a:spLocks noChangeArrowheads="1"/>
            </p:cNvSpPr>
            <p:nvPr/>
          </p:nvSpPr>
          <p:spPr bwMode="auto">
            <a:xfrm>
              <a:off x="691" y="1489"/>
              <a:ext cx="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1" name="Rectangle 179"/>
            <p:cNvSpPr>
              <a:spLocks noChangeArrowheads="1"/>
            </p:cNvSpPr>
            <p:nvPr/>
          </p:nvSpPr>
          <p:spPr bwMode="auto">
            <a:xfrm>
              <a:off x="689" y="1490"/>
              <a:ext cx="1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2" name="Rectangle 180"/>
            <p:cNvSpPr>
              <a:spLocks noChangeArrowheads="1"/>
            </p:cNvSpPr>
            <p:nvPr/>
          </p:nvSpPr>
          <p:spPr bwMode="auto">
            <a:xfrm>
              <a:off x="687" y="1491"/>
              <a:ext cx="1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3" name="Rectangle 181"/>
            <p:cNvSpPr>
              <a:spLocks noChangeArrowheads="1"/>
            </p:cNvSpPr>
            <p:nvPr/>
          </p:nvSpPr>
          <p:spPr bwMode="auto">
            <a:xfrm>
              <a:off x="687" y="1491"/>
              <a:ext cx="1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4" name="Rectangle 182"/>
            <p:cNvSpPr>
              <a:spLocks noChangeArrowheads="1"/>
            </p:cNvSpPr>
            <p:nvPr/>
          </p:nvSpPr>
          <p:spPr bwMode="auto">
            <a:xfrm>
              <a:off x="686" y="1492"/>
              <a:ext cx="1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5" name="Rectangle 183"/>
            <p:cNvSpPr>
              <a:spLocks noChangeArrowheads="1"/>
            </p:cNvSpPr>
            <p:nvPr/>
          </p:nvSpPr>
          <p:spPr bwMode="auto">
            <a:xfrm>
              <a:off x="685" y="1493"/>
              <a:ext cx="2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6" name="Rectangle 184"/>
            <p:cNvSpPr>
              <a:spLocks noChangeArrowheads="1"/>
            </p:cNvSpPr>
            <p:nvPr/>
          </p:nvSpPr>
          <p:spPr bwMode="auto">
            <a:xfrm>
              <a:off x="683" y="1494"/>
              <a:ext cx="2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7" name="Rectangle 185"/>
            <p:cNvSpPr>
              <a:spLocks noChangeArrowheads="1"/>
            </p:cNvSpPr>
            <p:nvPr/>
          </p:nvSpPr>
          <p:spPr bwMode="auto">
            <a:xfrm>
              <a:off x="682" y="1495"/>
              <a:ext cx="2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8" name="Rectangle 186"/>
            <p:cNvSpPr>
              <a:spLocks noChangeArrowheads="1"/>
            </p:cNvSpPr>
            <p:nvPr/>
          </p:nvSpPr>
          <p:spPr bwMode="auto">
            <a:xfrm>
              <a:off x="682" y="1495"/>
              <a:ext cx="2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9" name="Rectangle 187"/>
            <p:cNvSpPr>
              <a:spLocks noChangeArrowheads="1"/>
            </p:cNvSpPr>
            <p:nvPr/>
          </p:nvSpPr>
          <p:spPr bwMode="auto">
            <a:xfrm>
              <a:off x="681" y="1496"/>
              <a:ext cx="30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0" name="Rectangle 188"/>
            <p:cNvSpPr>
              <a:spLocks noChangeArrowheads="1"/>
            </p:cNvSpPr>
            <p:nvPr/>
          </p:nvSpPr>
          <p:spPr bwMode="auto">
            <a:xfrm>
              <a:off x="680" y="1498"/>
              <a:ext cx="3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1" name="Rectangle 189"/>
            <p:cNvSpPr>
              <a:spLocks noChangeArrowheads="1"/>
            </p:cNvSpPr>
            <p:nvPr/>
          </p:nvSpPr>
          <p:spPr bwMode="auto">
            <a:xfrm>
              <a:off x="679" y="1499"/>
              <a:ext cx="3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2" name="Rectangle 190"/>
            <p:cNvSpPr>
              <a:spLocks noChangeArrowheads="1"/>
            </p:cNvSpPr>
            <p:nvPr/>
          </p:nvSpPr>
          <p:spPr bwMode="auto">
            <a:xfrm>
              <a:off x="678" y="1500"/>
              <a:ext cx="3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3" name="Rectangle 191"/>
            <p:cNvSpPr>
              <a:spLocks noChangeArrowheads="1"/>
            </p:cNvSpPr>
            <p:nvPr/>
          </p:nvSpPr>
          <p:spPr bwMode="auto">
            <a:xfrm>
              <a:off x="678" y="1501"/>
              <a:ext cx="3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4" name="Rectangle 192"/>
            <p:cNvSpPr>
              <a:spLocks noChangeArrowheads="1"/>
            </p:cNvSpPr>
            <p:nvPr/>
          </p:nvSpPr>
          <p:spPr bwMode="auto">
            <a:xfrm>
              <a:off x="677" y="1502"/>
              <a:ext cx="3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5" name="Rectangle 193"/>
            <p:cNvSpPr>
              <a:spLocks noChangeArrowheads="1"/>
            </p:cNvSpPr>
            <p:nvPr/>
          </p:nvSpPr>
          <p:spPr bwMode="auto">
            <a:xfrm>
              <a:off x="676" y="1503"/>
              <a:ext cx="4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6" name="Rectangle 194"/>
            <p:cNvSpPr>
              <a:spLocks noChangeArrowheads="1"/>
            </p:cNvSpPr>
            <p:nvPr/>
          </p:nvSpPr>
          <p:spPr bwMode="auto">
            <a:xfrm>
              <a:off x="675" y="1504"/>
              <a:ext cx="42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7" name="Rectangle 195"/>
            <p:cNvSpPr>
              <a:spLocks noChangeArrowheads="1"/>
            </p:cNvSpPr>
            <p:nvPr/>
          </p:nvSpPr>
          <p:spPr bwMode="auto">
            <a:xfrm>
              <a:off x="674" y="1506"/>
              <a:ext cx="4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8" name="Rectangle 196"/>
            <p:cNvSpPr>
              <a:spLocks noChangeArrowheads="1"/>
            </p:cNvSpPr>
            <p:nvPr/>
          </p:nvSpPr>
          <p:spPr bwMode="auto">
            <a:xfrm>
              <a:off x="674" y="1507"/>
              <a:ext cx="4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9" name="Rectangle 197"/>
            <p:cNvSpPr>
              <a:spLocks noChangeArrowheads="1"/>
            </p:cNvSpPr>
            <p:nvPr/>
          </p:nvSpPr>
          <p:spPr bwMode="auto">
            <a:xfrm>
              <a:off x="674" y="1508"/>
              <a:ext cx="4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0" name="Rectangle 198"/>
            <p:cNvSpPr>
              <a:spLocks noChangeArrowheads="1"/>
            </p:cNvSpPr>
            <p:nvPr/>
          </p:nvSpPr>
          <p:spPr bwMode="auto">
            <a:xfrm>
              <a:off x="674" y="1508"/>
              <a:ext cx="4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1" name="Rectangle 199"/>
            <p:cNvSpPr>
              <a:spLocks noChangeArrowheads="1"/>
            </p:cNvSpPr>
            <p:nvPr/>
          </p:nvSpPr>
          <p:spPr bwMode="auto">
            <a:xfrm>
              <a:off x="673" y="1509"/>
              <a:ext cx="4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2" name="Rectangle 200"/>
            <p:cNvSpPr>
              <a:spLocks noChangeArrowheads="1"/>
            </p:cNvSpPr>
            <p:nvPr/>
          </p:nvSpPr>
          <p:spPr bwMode="auto">
            <a:xfrm>
              <a:off x="673" y="1510"/>
              <a:ext cx="4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3" name="Rectangle 201"/>
            <p:cNvSpPr>
              <a:spLocks noChangeArrowheads="1"/>
            </p:cNvSpPr>
            <p:nvPr/>
          </p:nvSpPr>
          <p:spPr bwMode="auto">
            <a:xfrm>
              <a:off x="672" y="1511"/>
              <a:ext cx="4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4" name="Rectangle 202"/>
            <p:cNvSpPr>
              <a:spLocks noChangeArrowheads="1"/>
            </p:cNvSpPr>
            <p:nvPr/>
          </p:nvSpPr>
          <p:spPr bwMode="auto">
            <a:xfrm>
              <a:off x="672" y="1512"/>
              <a:ext cx="4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5" name="Rectangle 203"/>
            <p:cNvSpPr>
              <a:spLocks noChangeArrowheads="1"/>
            </p:cNvSpPr>
            <p:nvPr/>
          </p:nvSpPr>
          <p:spPr bwMode="auto">
            <a:xfrm>
              <a:off x="671" y="1513"/>
              <a:ext cx="51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6" name="Rectangle 204"/>
            <p:cNvSpPr>
              <a:spLocks noChangeArrowheads="1"/>
            </p:cNvSpPr>
            <p:nvPr/>
          </p:nvSpPr>
          <p:spPr bwMode="auto">
            <a:xfrm>
              <a:off x="670" y="1516"/>
              <a:ext cx="5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7" name="Rectangle 205"/>
            <p:cNvSpPr>
              <a:spLocks noChangeArrowheads="1"/>
            </p:cNvSpPr>
            <p:nvPr/>
          </p:nvSpPr>
          <p:spPr bwMode="auto">
            <a:xfrm>
              <a:off x="669" y="1517"/>
              <a:ext cx="54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8" name="Rectangle 206"/>
            <p:cNvSpPr>
              <a:spLocks noChangeArrowheads="1"/>
            </p:cNvSpPr>
            <p:nvPr/>
          </p:nvSpPr>
          <p:spPr bwMode="auto">
            <a:xfrm>
              <a:off x="669" y="1520"/>
              <a:ext cx="55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9" name="Rectangle 207"/>
            <p:cNvSpPr>
              <a:spLocks noChangeArrowheads="1"/>
            </p:cNvSpPr>
            <p:nvPr/>
          </p:nvSpPr>
          <p:spPr bwMode="auto">
            <a:xfrm>
              <a:off x="668" y="1522"/>
              <a:ext cx="57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0" name="Rectangle 208"/>
            <p:cNvSpPr>
              <a:spLocks noChangeArrowheads="1"/>
            </p:cNvSpPr>
            <p:nvPr/>
          </p:nvSpPr>
          <p:spPr bwMode="auto">
            <a:xfrm>
              <a:off x="667" y="1526"/>
              <a:ext cx="59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1" name="Rectangle 209"/>
            <p:cNvSpPr>
              <a:spLocks noChangeArrowheads="1"/>
            </p:cNvSpPr>
            <p:nvPr/>
          </p:nvSpPr>
          <p:spPr bwMode="auto">
            <a:xfrm>
              <a:off x="666" y="1529"/>
              <a:ext cx="60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2" name="Rectangle 210"/>
            <p:cNvSpPr>
              <a:spLocks noChangeArrowheads="1"/>
            </p:cNvSpPr>
            <p:nvPr/>
          </p:nvSpPr>
          <p:spPr bwMode="auto">
            <a:xfrm>
              <a:off x="665" y="1532"/>
              <a:ext cx="62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3" name="Rectangle 211"/>
            <p:cNvSpPr>
              <a:spLocks noChangeArrowheads="1"/>
            </p:cNvSpPr>
            <p:nvPr/>
          </p:nvSpPr>
          <p:spPr bwMode="auto">
            <a:xfrm>
              <a:off x="665" y="1535"/>
              <a:ext cx="63" cy="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4" name="Rectangle 212"/>
            <p:cNvSpPr>
              <a:spLocks noChangeArrowheads="1"/>
            </p:cNvSpPr>
            <p:nvPr/>
          </p:nvSpPr>
          <p:spPr bwMode="auto">
            <a:xfrm>
              <a:off x="664" y="1541"/>
              <a:ext cx="65" cy="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5" name="Rectangle 213"/>
            <p:cNvSpPr>
              <a:spLocks noChangeArrowheads="1"/>
            </p:cNvSpPr>
            <p:nvPr/>
          </p:nvSpPr>
          <p:spPr bwMode="auto">
            <a:xfrm>
              <a:off x="663" y="1548"/>
              <a:ext cx="67" cy="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6" name="Rectangle 214"/>
            <p:cNvSpPr>
              <a:spLocks noChangeArrowheads="1"/>
            </p:cNvSpPr>
            <p:nvPr/>
          </p:nvSpPr>
          <p:spPr bwMode="auto">
            <a:xfrm>
              <a:off x="662" y="1560"/>
              <a:ext cx="69" cy="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7" name="Rectangle 215"/>
            <p:cNvSpPr>
              <a:spLocks noChangeArrowheads="1"/>
            </p:cNvSpPr>
            <p:nvPr/>
          </p:nvSpPr>
          <p:spPr bwMode="auto">
            <a:xfrm>
              <a:off x="662" y="1569"/>
              <a:ext cx="69" cy="8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8" name="Rectangle 216"/>
            <p:cNvSpPr>
              <a:spLocks noChangeArrowheads="1"/>
            </p:cNvSpPr>
            <p:nvPr/>
          </p:nvSpPr>
          <p:spPr bwMode="auto">
            <a:xfrm>
              <a:off x="663" y="1577"/>
              <a:ext cx="67" cy="1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9" name="Rectangle 217"/>
            <p:cNvSpPr>
              <a:spLocks noChangeArrowheads="1"/>
            </p:cNvSpPr>
            <p:nvPr/>
          </p:nvSpPr>
          <p:spPr bwMode="auto">
            <a:xfrm>
              <a:off x="664" y="1588"/>
              <a:ext cx="65" cy="8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0" name="Rectangle 218"/>
            <p:cNvSpPr>
              <a:spLocks noChangeArrowheads="1"/>
            </p:cNvSpPr>
            <p:nvPr/>
          </p:nvSpPr>
          <p:spPr bwMode="auto">
            <a:xfrm>
              <a:off x="665" y="1596"/>
              <a:ext cx="63" cy="5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1" name="Rectangle 219"/>
            <p:cNvSpPr>
              <a:spLocks noChangeArrowheads="1"/>
            </p:cNvSpPr>
            <p:nvPr/>
          </p:nvSpPr>
          <p:spPr bwMode="auto">
            <a:xfrm>
              <a:off x="665" y="1601"/>
              <a:ext cx="62" cy="4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2" name="Rectangle 220"/>
            <p:cNvSpPr>
              <a:spLocks noChangeArrowheads="1"/>
            </p:cNvSpPr>
            <p:nvPr/>
          </p:nvSpPr>
          <p:spPr bwMode="auto">
            <a:xfrm>
              <a:off x="666" y="1605"/>
              <a:ext cx="60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3" name="Rectangle 221"/>
            <p:cNvSpPr>
              <a:spLocks noChangeArrowheads="1"/>
            </p:cNvSpPr>
            <p:nvPr/>
          </p:nvSpPr>
          <p:spPr bwMode="auto">
            <a:xfrm>
              <a:off x="667" y="1608"/>
              <a:ext cx="59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4" name="Rectangle 222"/>
            <p:cNvSpPr>
              <a:spLocks noChangeArrowheads="1"/>
            </p:cNvSpPr>
            <p:nvPr/>
          </p:nvSpPr>
          <p:spPr bwMode="auto">
            <a:xfrm>
              <a:off x="668" y="1611"/>
              <a:ext cx="57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5" name="Rectangle 223"/>
            <p:cNvSpPr>
              <a:spLocks noChangeArrowheads="1"/>
            </p:cNvSpPr>
            <p:nvPr/>
          </p:nvSpPr>
          <p:spPr bwMode="auto">
            <a:xfrm>
              <a:off x="669" y="1614"/>
              <a:ext cx="55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6" name="Rectangle 224"/>
            <p:cNvSpPr>
              <a:spLocks noChangeArrowheads="1"/>
            </p:cNvSpPr>
            <p:nvPr/>
          </p:nvSpPr>
          <p:spPr bwMode="auto">
            <a:xfrm>
              <a:off x="669" y="1617"/>
              <a:ext cx="54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7" name="Rectangle 225"/>
            <p:cNvSpPr>
              <a:spLocks noChangeArrowheads="1"/>
            </p:cNvSpPr>
            <p:nvPr/>
          </p:nvSpPr>
          <p:spPr bwMode="auto">
            <a:xfrm>
              <a:off x="670" y="1619"/>
              <a:ext cx="52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8" name="Rectangle 226"/>
            <p:cNvSpPr>
              <a:spLocks noChangeArrowheads="1"/>
            </p:cNvSpPr>
            <p:nvPr/>
          </p:nvSpPr>
          <p:spPr bwMode="auto">
            <a:xfrm>
              <a:off x="671" y="1621"/>
              <a:ext cx="51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9" name="Rectangle 227"/>
            <p:cNvSpPr>
              <a:spLocks noChangeArrowheads="1"/>
            </p:cNvSpPr>
            <p:nvPr/>
          </p:nvSpPr>
          <p:spPr bwMode="auto">
            <a:xfrm>
              <a:off x="672" y="1623"/>
              <a:ext cx="49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0" name="Rectangle 228"/>
            <p:cNvSpPr>
              <a:spLocks noChangeArrowheads="1"/>
            </p:cNvSpPr>
            <p:nvPr/>
          </p:nvSpPr>
          <p:spPr bwMode="auto">
            <a:xfrm>
              <a:off x="672" y="1625"/>
              <a:ext cx="48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1" name="Rectangle 229"/>
            <p:cNvSpPr>
              <a:spLocks noChangeArrowheads="1"/>
            </p:cNvSpPr>
            <p:nvPr/>
          </p:nvSpPr>
          <p:spPr bwMode="auto">
            <a:xfrm>
              <a:off x="673" y="1626"/>
              <a:ext cx="4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2" name="Rectangle 230"/>
            <p:cNvSpPr>
              <a:spLocks noChangeArrowheads="1"/>
            </p:cNvSpPr>
            <p:nvPr/>
          </p:nvSpPr>
          <p:spPr bwMode="auto">
            <a:xfrm>
              <a:off x="673" y="1627"/>
              <a:ext cx="46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3" name="Rectangle 231"/>
            <p:cNvSpPr>
              <a:spLocks noChangeArrowheads="1"/>
            </p:cNvSpPr>
            <p:nvPr/>
          </p:nvSpPr>
          <p:spPr bwMode="auto">
            <a:xfrm>
              <a:off x="674" y="1628"/>
              <a:ext cx="45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4" name="Rectangle 232"/>
            <p:cNvSpPr>
              <a:spLocks noChangeArrowheads="1"/>
            </p:cNvSpPr>
            <p:nvPr/>
          </p:nvSpPr>
          <p:spPr bwMode="auto">
            <a:xfrm>
              <a:off x="674" y="1628"/>
              <a:ext cx="44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5" name="Rectangle 233"/>
            <p:cNvSpPr>
              <a:spLocks noChangeArrowheads="1"/>
            </p:cNvSpPr>
            <p:nvPr/>
          </p:nvSpPr>
          <p:spPr bwMode="auto">
            <a:xfrm>
              <a:off x="674" y="1629"/>
              <a:ext cx="44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51946" name="Group 234"/>
          <p:cNvGrpSpPr>
            <a:grpSpLocks/>
          </p:cNvGrpSpPr>
          <p:nvPr/>
        </p:nvGrpSpPr>
        <p:grpSpPr bwMode="auto">
          <a:xfrm>
            <a:off x="2532063" y="2071688"/>
            <a:ext cx="882650" cy="730250"/>
            <a:chOff x="619" y="1091"/>
            <a:chExt cx="650" cy="557"/>
          </a:xfrm>
        </p:grpSpPr>
        <p:sp>
          <p:nvSpPr>
            <p:cNvPr id="1651947" name="Rectangle 235"/>
            <p:cNvSpPr>
              <a:spLocks noChangeArrowheads="1"/>
            </p:cNvSpPr>
            <p:nvPr/>
          </p:nvSpPr>
          <p:spPr bwMode="auto">
            <a:xfrm>
              <a:off x="674" y="1630"/>
              <a:ext cx="43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8" name="Rectangle 236"/>
            <p:cNvSpPr>
              <a:spLocks noChangeArrowheads="1"/>
            </p:cNvSpPr>
            <p:nvPr/>
          </p:nvSpPr>
          <p:spPr bwMode="auto">
            <a:xfrm>
              <a:off x="675" y="1631"/>
              <a:ext cx="42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9" name="Rectangle 237"/>
            <p:cNvSpPr>
              <a:spLocks noChangeArrowheads="1"/>
            </p:cNvSpPr>
            <p:nvPr/>
          </p:nvSpPr>
          <p:spPr bwMode="auto">
            <a:xfrm>
              <a:off x="676" y="1632"/>
              <a:ext cx="40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0" name="Rectangle 238"/>
            <p:cNvSpPr>
              <a:spLocks noChangeArrowheads="1"/>
            </p:cNvSpPr>
            <p:nvPr/>
          </p:nvSpPr>
          <p:spPr bwMode="auto">
            <a:xfrm>
              <a:off x="677" y="1634"/>
              <a:ext cx="38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1" name="Rectangle 239"/>
            <p:cNvSpPr>
              <a:spLocks noChangeArrowheads="1"/>
            </p:cNvSpPr>
            <p:nvPr/>
          </p:nvSpPr>
          <p:spPr bwMode="auto">
            <a:xfrm>
              <a:off x="678" y="1635"/>
              <a:ext cx="36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2" name="Rectangle 240"/>
            <p:cNvSpPr>
              <a:spLocks noChangeArrowheads="1"/>
            </p:cNvSpPr>
            <p:nvPr/>
          </p:nvSpPr>
          <p:spPr bwMode="auto">
            <a:xfrm>
              <a:off x="678" y="1636"/>
              <a:ext cx="35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3" name="Rectangle 241"/>
            <p:cNvSpPr>
              <a:spLocks noChangeArrowheads="1"/>
            </p:cNvSpPr>
            <p:nvPr/>
          </p:nvSpPr>
          <p:spPr bwMode="auto">
            <a:xfrm>
              <a:off x="679" y="1637"/>
              <a:ext cx="34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4" name="Rectangle 242"/>
            <p:cNvSpPr>
              <a:spLocks noChangeArrowheads="1"/>
            </p:cNvSpPr>
            <p:nvPr/>
          </p:nvSpPr>
          <p:spPr bwMode="auto">
            <a:xfrm>
              <a:off x="680" y="1638"/>
              <a:ext cx="32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5" name="Rectangle 243"/>
            <p:cNvSpPr>
              <a:spLocks noChangeArrowheads="1"/>
            </p:cNvSpPr>
            <p:nvPr/>
          </p:nvSpPr>
          <p:spPr bwMode="auto">
            <a:xfrm>
              <a:off x="681" y="1639"/>
              <a:ext cx="30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6" name="Rectangle 244"/>
            <p:cNvSpPr>
              <a:spLocks noChangeArrowheads="1"/>
            </p:cNvSpPr>
            <p:nvPr/>
          </p:nvSpPr>
          <p:spPr bwMode="auto">
            <a:xfrm>
              <a:off x="682" y="1641"/>
              <a:ext cx="28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7" name="Rectangle 245"/>
            <p:cNvSpPr>
              <a:spLocks noChangeArrowheads="1"/>
            </p:cNvSpPr>
            <p:nvPr/>
          </p:nvSpPr>
          <p:spPr bwMode="auto">
            <a:xfrm>
              <a:off x="682" y="1641"/>
              <a:ext cx="2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8" name="Rectangle 246"/>
            <p:cNvSpPr>
              <a:spLocks noChangeArrowheads="1"/>
            </p:cNvSpPr>
            <p:nvPr/>
          </p:nvSpPr>
          <p:spPr bwMode="auto">
            <a:xfrm>
              <a:off x="683" y="1642"/>
              <a:ext cx="25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9" name="Rectangle 247"/>
            <p:cNvSpPr>
              <a:spLocks noChangeArrowheads="1"/>
            </p:cNvSpPr>
            <p:nvPr/>
          </p:nvSpPr>
          <p:spPr bwMode="auto">
            <a:xfrm>
              <a:off x="685" y="1643"/>
              <a:ext cx="21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0" name="Rectangle 248"/>
            <p:cNvSpPr>
              <a:spLocks noChangeArrowheads="1"/>
            </p:cNvSpPr>
            <p:nvPr/>
          </p:nvSpPr>
          <p:spPr bwMode="auto">
            <a:xfrm>
              <a:off x="686" y="1644"/>
              <a:ext cx="19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1" name="Rectangle 249"/>
            <p:cNvSpPr>
              <a:spLocks noChangeArrowheads="1"/>
            </p:cNvSpPr>
            <p:nvPr/>
          </p:nvSpPr>
          <p:spPr bwMode="auto">
            <a:xfrm>
              <a:off x="687" y="1645"/>
              <a:ext cx="1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2" name="Rectangle 250"/>
            <p:cNvSpPr>
              <a:spLocks noChangeArrowheads="1"/>
            </p:cNvSpPr>
            <p:nvPr/>
          </p:nvSpPr>
          <p:spPr bwMode="auto">
            <a:xfrm>
              <a:off x="687" y="1645"/>
              <a:ext cx="1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3" name="Rectangle 251"/>
            <p:cNvSpPr>
              <a:spLocks noChangeArrowheads="1"/>
            </p:cNvSpPr>
            <p:nvPr/>
          </p:nvSpPr>
          <p:spPr bwMode="auto">
            <a:xfrm>
              <a:off x="689" y="1646"/>
              <a:ext cx="13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4" name="Rectangle 252"/>
            <p:cNvSpPr>
              <a:spLocks noChangeArrowheads="1"/>
            </p:cNvSpPr>
            <p:nvPr/>
          </p:nvSpPr>
          <p:spPr bwMode="auto">
            <a:xfrm>
              <a:off x="691" y="1647"/>
              <a:ext cx="9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5" name="Freeform 253"/>
            <p:cNvSpPr>
              <a:spLocks/>
            </p:cNvSpPr>
            <p:nvPr/>
          </p:nvSpPr>
          <p:spPr bwMode="auto">
            <a:xfrm>
              <a:off x="662" y="1488"/>
              <a:ext cx="68" cy="160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2" y="193"/>
                </a:cxn>
                <a:cxn ang="0">
                  <a:pos x="5" y="222"/>
                </a:cxn>
                <a:cxn ang="0">
                  <a:pos x="12" y="250"/>
                </a:cxn>
                <a:cxn ang="0">
                  <a:pos x="20" y="273"/>
                </a:cxn>
                <a:cxn ang="0">
                  <a:pos x="30" y="292"/>
                </a:cxn>
                <a:cxn ang="0">
                  <a:pos x="41" y="307"/>
                </a:cxn>
                <a:cxn ang="0">
                  <a:pos x="54" y="317"/>
                </a:cxn>
                <a:cxn ang="0">
                  <a:pos x="67" y="320"/>
                </a:cxn>
                <a:cxn ang="0">
                  <a:pos x="80" y="317"/>
                </a:cxn>
                <a:cxn ang="0">
                  <a:pos x="93" y="307"/>
                </a:cxn>
                <a:cxn ang="0">
                  <a:pos x="104" y="292"/>
                </a:cxn>
                <a:cxn ang="0">
                  <a:pos x="116" y="273"/>
                </a:cxn>
                <a:cxn ang="0">
                  <a:pos x="124" y="250"/>
                </a:cxn>
                <a:cxn ang="0">
                  <a:pos x="131" y="222"/>
                </a:cxn>
                <a:cxn ang="0">
                  <a:pos x="134" y="193"/>
                </a:cxn>
                <a:cxn ang="0">
                  <a:pos x="135" y="160"/>
                </a:cxn>
                <a:cxn ang="0">
                  <a:pos x="134" y="127"/>
                </a:cxn>
                <a:cxn ang="0">
                  <a:pos x="131" y="98"/>
                </a:cxn>
                <a:cxn ang="0">
                  <a:pos x="124" y="70"/>
                </a:cxn>
                <a:cxn ang="0">
                  <a:pos x="116" y="47"/>
                </a:cxn>
                <a:cxn ang="0">
                  <a:pos x="104" y="28"/>
                </a:cxn>
                <a:cxn ang="0">
                  <a:pos x="93" y="13"/>
                </a:cxn>
                <a:cxn ang="0">
                  <a:pos x="80" y="3"/>
                </a:cxn>
                <a:cxn ang="0">
                  <a:pos x="67" y="0"/>
                </a:cxn>
                <a:cxn ang="0">
                  <a:pos x="54" y="3"/>
                </a:cxn>
                <a:cxn ang="0">
                  <a:pos x="41" y="13"/>
                </a:cxn>
                <a:cxn ang="0">
                  <a:pos x="30" y="28"/>
                </a:cxn>
                <a:cxn ang="0">
                  <a:pos x="20" y="47"/>
                </a:cxn>
                <a:cxn ang="0">
                  <a:pos x="12" y="70"/>
                </a:cxn>
                <a:cxn ang="0">
                  <a:pos x="5" y="98"/>
                </a:cxn>
                <a:cxn ang="0">
                  <a:pos x="2" y="127"/>
                </a:cxn>
                <a:cxn ang="0">
                  <a:pos x="0" y="160"/>
                </a:cxn>
              </a:cxnLst>
              <a:rect l="0" t="0" r="r" b="b"/>
              <a:pathLst>
                <a:path w="135" h="320">
                  <a:moveTo>
                    <a:pt x="0" y="160"/>
                  </a:moveTo>
                  <a:lnTo>
                    <a:pt x="2" y="193"/>
                  </a:lnTo>
                  <a:lnTo>
                    <a:pt x="5" y="222"/>
                  </a:lnTo>
                  <a:lnTo>
                    <a:pt x="12" y="250"/>
                  </a:lnTo>
                  <a:lnTo>
                    <a:pt x="20" y="273"/>
                  </a:lnTo>
                  <a:lnTo>
                    <a:pt x="30" y="292"/>
                  </a:lnTo>
                  <a:lnTo>
                    <a:pt x="41" y="307"/>
                  </a:lnTo>
                  <a:lnTo>
                    <a:pt x="54" y="317"/>
                  </a:lnTo>
                  <a:lnTo>
                    <a:pt x="67" y="320"/>
                  </a:lnTo>
                  <a:lnTo>
                    <a:pt x="80" y="317"/>
                  </a:lnTo>
                  <a:lnTo>
                    <a:pt x="93" y="307"/>
                  </a:lnTo>
                  <a:lnTo>
                    <a:pt x="104" y="292"/>
                  </a:lnTo>
                  <a:lnTo>
                    <a:pt x="116" y="273"/>
                  </a:lnTo>
                  <a:lnTo>
                    <a:pt x="124" y="250"/>
                  </a:lnTo>
                  <a:lnTo>
                    <a:pt x="131" y="222"/>
                  </a:lnTo>
                  <a:lnTo>
                    <a:pt x="134" y="193"/>
                  </a:lnTo>
                  <a:lnTo>
                    <a:pt x="135" y="160"/>
                  </a:lnTo>
                  <a:lnTo>
                    <a:pt x="134" y="127"/>
                  </a:lnTo>
                  <a:lnTo>
                    <a:pt x="131" y="98"/>
                  </a:lnTo>
                  <a:lnTo>
                    <a:pt x="124" y="70"/>
                  </a:lnTo>
                  <a:lnTo>
                    <a:pt x="116" y="47"/>
                  </a:lnTo>
                  <a:lnTo>
                    <a:pt x="104" y="28"/>
                  </a:lnTo>
                  <a:lnTo>
                    <a:pt x="93" y="13"/>
                  </a:lnTo>
                  <a:lnTo>
                    <a:pt x="80" y="3"/>
                  </a:lnTo>
                  <a:lnTo>
                    <a:pt x="67" y="0"/>
                  </a:lnTo>
                  <a:lnTo>
                    <a:pt x="54" y="3"/>
                  </a:lnTo>
                  <a:lnTo>
                    <a:pt x="41" y="13"/>
                  </a:lnTo>
                  <a:lnTo>
                    <a:pt x="30" y="28"/>
                  </a:lnTo>
                  <a:lnTo>
                    <a:pt x="20" y="47"/>
                  </a:lnTo>
                  <a:lnTo>
                    <a:pt x="12" y="70"/>
                  </a:lnTo>
                  <a:lnTo>
                    <a:pt x="5" y="98"/>
                  </a:lnTo>
                  <a:lnTo>
                    <a:pt x="2" y="127"/>
                  </a:lnTo>
                  <a:lnTo>
                    <a:pt x="0" y="16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6" name="Freeform 254"/>
            <p:cNvSpPr>
              <a:spLocks/>
            </p:cNvSpPr>
            <p:nvPr/>
          </p:nvSpPr>
          <p:spPr bwMode="auto">
            <a:xfrm>
              <a:off x="710" y="1566"/>
              <a:ext cx="8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39"/>
                </a:cxn>
                <a:cxn ang="0">
                  <a:pos x="5" y="44"/>
                </a:cxn>
                <a:cxn ang="0">
                  <a:pos x="8" y="45"/>
                </a:cxn>
                <a:cxn ang="0">
                  <a:pos x="12" y="44"/>
                </a:cxn>
                <a:cxn ang="0">
                  <a:pos x="15" y="39"/>
                </a:cxn>
                <a:cxn ang="0">
                  <a:pos x="17" y="23"/>
                </a:cxn>
                <a:cxn ang="0">
                  <a:pos x="15" y="6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23"/>
                </a:cxn>
              </a:cxnLst>
              <a:rect l="0" t="0" r="r" b="b"/>
              <a:pathLst>
                <a:path w="17" h="45">
                  <a:moveTo>
                    <a:pt x="0" y="23"/>
                  </a:moveTo>
                  <a:lnTo>
                    <a:pt x="2" y="39"/>
                  </a:lnTo>
                  <a:lnTo>
                    <a:pt x="5" y="44"/>
                  </a:lnTo>
                  <a:lnTo>
                    <a:pt x="8" y="45"/>
                  </a:lnTo>
                  <a:lnTo>
                    <a:pt x="12" y="44"/>
                  </a:lnTo>
                  <a:lnTo>
                    <a:pt x="15" y="39"/>
                  </a:lnTo>
                  <a:lnTo>
                    <a:pt x="17" y="23"/>
                  </a:lnTo>
                  <a:lnTo>
                    <a:pt x="15" y="6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7" name="Freeform 255"/>
            <p:cNvSpPr>
              <a:spLocks/>
            </p:cNvSpPr>
            <p:nvPr/>
          </p:nvSpPr>
          <p:spPr bwMode="auto">
            <a:xfrm>
              <a:off x="704" y="1601"/>
              <a:ext cx="9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3" y="46"/>
                </a:cxn>
                <a:cxn ang="0">
                  <a:pos x="6" y="44"/>
                </a:cxn>
                <a:cxn ang="0">
                  <a:pos x="10" y="39"/>
                </a:cxn>
                <a:cxn ang="0">
                  <a:pos x="16" y="25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21"/>
                </a:cxn>
              </a:cxnLst>
              <a:rect l="0" t="0" r="r" b="b"/>
              <a:pathLst>
                <a:path w="18" h="46">
                  <a:moveTo>
                    <a:pt x="0" y="21"/>
                  </a:moveTo>
                  <a:lnTo>
                    <a:pt x="0" y="38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6" y="44"/>
                  </a:lnTo>
                  <a:lnTo>
                    <a:pt x="10" y="39"/>
                  </a:lnTo>
                  <a:lnTo>
                    <a:pt x="16" y="25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8" name="Rectangle 256"/>
            <p:cNvSpPr>
              <a:spLocks noChangeArrowheads="1"/>
            </p:cNvSpPr>
            <p:nvPr/>
          </p:nvSpPr>
          <p:spPr bwMode="auto">
            <a:xfrm>
              <a:off x="1157" y="1197"/>
              <a:ext cx="33" cy="9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9" name="Freeform 257"/>
            <p:cNvSpPr>
              <a:spLocks/>
            </p:cNvSpPr>
            <p:nvPr/>
          </p:nvSpPr>
          <p:spPr bwMode="auto">
            <a:xfrm>
              <a:off x="1113" y="1205"/>
              <a:ext cx="60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1" y="20"/>
                </a:cxn>
                <a:cxn ang="0">
                  <a:pos x="114" y="30"/>
                </a:cxn>
                <a:cxn ang="0">
                  <a:pos x="119" y="139"/>
                </a:cxn>
                <a:cxn ang="0">
                  <a:pos x="114" y="144"/>
                </a:cxn>
                <a:cxn ang="0">
                  <a:pos x="6" y="149"/>
                </a:cxn>
                <a:cxn ang="0">
                  <a:pos x="6" y="139"/>
                </a:cxn>
                <a:cxn ang="0">
                  <a:pos x="109" y="136"/>
                </a:cxn>
                <a:cxn ang="0">
                  <a:pos x="107" y="26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119" h="149">
                  <a:moveTo>
                    <a:pt x="2" y="0"/>
                  </a:moveTo>
                  <a:lnTo>
                    <a:pt x="111" y="20"/>
                  </a:lnTo>
                  <a:lnTo>
                    <a:pt x="114" y="30"/>
                  </a:lnTo>
                  <a:lnTo>
                    <a:pt x="119" y="139"/>
                  </a:lnTo>
                  <a:lnTo>
                    <a:pt x="114" y="144"/>
                  </a:lnTo>
                  <a:lnTo>
                    <a:pt x="6" y="149"/>
                  </a:lnTo>
                  <a:lnTo>
                    <a:pt x="6" y="139"/>
                  </a:lnTo>
                  <a:lnTo>
                    <a:pt x="109" y="136"/>
                  </a:lnTo>
                  <a:lnTo>
                    <a:pt x="107" y="26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0" name="Line 258"/>
            <p:cNvSpPr>
              <a:spLocks noChangeShapeType="1"/>
            </p:cNvSpPr>
            <p:nvPr/>
          </p:nvSpPr>
          <p:spPr bwMode="auto">
            <a:xfrm flipH="1">
              <a:off x="656" y="1143"/>
              <a:ext cx="7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1" name="Freeform 259"/>
            <p:cNvSpPr>
              <a:spLocks/>
            </p:cNvSpPr>
            <p:nvPr/>
          </p:nvSpPr>
          <p:spPr bwMode="auto">
            <a:xfrm>
              <a:off x="659" y="1160"/>
              <a:ext cx="60" cy="11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10" y="234"/>
                </a:cxn>
                <a:cxn ang="0">
                  <a:pos x="0" y="234"/>
                </a:cxn>
                <a:cxn ang="0">
                  <a:pos x="13" y="33"/>
                </a:cxn>
                <a:cxn ang="0">
                  <a:pos x="120" y="0"/>
                </a:cxn>
              </a:cxnLst>
              <a:rect l="0" t="0" r="r" b="b"/>
              <a:pathLst>
                <a:path w="120" h="234">
                  <a:moveTo>
                    <a:pt x="120" y="0"/>
                  </a:moveTo>
                  <a:lnTo>
                    <a:pt x="110" y="234"/>
                  </a:lnTo>
                  <a:lnTo>
                    <a:pt x="0" y="234"/>
                  </a:lnTo>
                  <a:lnTo>
                    <a:pt x="13" y="3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2" name="Rectangle 260"/>
            <p:cNvSpPr>
              <a:spLocks noChangeArrowheads="1"/>
            </p:cNvSpPr>
            <p:nvPr/>
          </p:nvSpPr>
          <p:spPr bwMode="auto">
            <a:xfrm>
              <a:off x="718" y="127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3" name="Rectangle 261"/>
            <p:cNvSpPr>
              <a:spLocks noChangeArrowheads="1"/>
            </p:cNvSpPr>
            <p:nvPr/>
          </p:nvSpPr>
          <p:spPr bwMode="auto">
            <a:xfrm>
              <a:off x="721" y="1209"/>
              <a:ext cx="6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4" name="Rectangle 262"/>
            <p:cNvSpPr>
              <a:spLocks noChangeArrowheads="1"/>
            </p:cNvSpPr>
            <p:nvPr/>
          </p:nvSpPr>
          <p:spPr bwMode="auto">
            <a:xfrm>
              <a:off x="645" y="1202"/>
              <a:ext cx="33" cy="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5" name="Freeform 263"/>
            <p:cNvSpPr>
              <a:spLocks/>
            </p:cNvSpPr>
            <p:nvPr/>
          </p:nvSpPr>
          <p:spPr bwMode="auto">
            <a:xfrm>
              <a:off x="663" y="1210"/>
              <a:ext cx="59" cy="7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8" y="18"/>
                </a:cxn>
                <a:cxn ang="0">
                  <a:pos x="5" y="29"/>
                </a:cxn>
                <a:cxn ang="0">
                  <a:pos x="0" y="137"/>
                </a:cxn>
                <a:cxn ang="0">
                  <a:pos x="5" y="142"/>
                </a:cxn>
                <a:cxn ang="0">
                  <a:pos x="112" y="147"/>
                </a:cxn>
                <a:cxn ang="0">
                  <a:pos x="112" y="137"/>
                </a:cxn>
                <a:cxn ang="0">
                  <a:pos x="10" y="134"/>
                </a:cxn>
                <a:cxn ang="0">
                  <a:pos x="11" y="26"/>
                </a:cxn>
                <a:cxn ang="0">
                  <a:pos x="117" y="10"/>
                </a:cxn>
                <a:cxn ang="0">
                  <a:pos x="116" y="0"/>
                </a:cxn>
              </a:cxnLst>
              <a:rect l="0" t="0" r="r" b="b"/>
              <a:pathLst>
                <a:path w="117" h="147">
                  <a:moveTo>
                    <a:pt x="116" y="0"/>
                  </a:moveTo>
                  <a:lnTo>
                    <a:pt x="8" y="18"/>
                  </a:lnTo>
                  <a:lnTo>
                    <a:pt x="5" y="29"/>
                  </a:lnTo>
                  <a:lnTo>
                    <a:pt x="0" y="137"/>
                  </a:lnTo>
                  <a:lnTo>
                    <a:pt x="5" y="142"/>
                  </a:lnTo>
                  <a:lnTo>
                    <a:pt x="112" y="147"/>
                  </a:lnTo>
                  <a:lnTo>
                    <a:pt x="112" y="137"/>
                  </a:lnTo>
                  <a:lnTo>
                    <a:pt x="10" y="134"/>
                  </a:lnTo>
                  <a:lnTo>
                    <a:pt x="11" y="26"/>
                  </a:lnTo>
                  <a:lnTo>
                    <a:pt x="117" y="1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6" name="Freeform 264"/>
            <p:cNvSpPr>
              <a:spLocks/>
            </p:cNvSpPr>
            <p:nvPr/>
          </p:nvSpPr>
          <p:spPr bwMode="auto">
            <a:xfrm>
              <a:off x="737" y="1115"/>
              <a:ext cx="389" cy="162"/>
            </a:xfrm>
            <a:custGeom>
              <a:avLst/>
              <a:gdLst/>
              <a:ahLst/>
              <a:cxnLst>
                <a:cxn ang="0">
                  <a:pos x="759" y="31"/>
                </a:cxn>
                <a:cxn ang="0">
                  <a:pos x="761" y="34"/>
                </a:cxn>
                <a:cxn ang="0">
                  <a:pos x="761" y="44"/>
                </a:cxn>
                <a:cxn ang="0">
                  <a:pos x="763" y="57"/>
                </a:cxn>
                <a:cxn ang="0">
                  <a:pos x="764" y="75"/>
                </a:cxn>
                <a:cxn ang="0">
                  <a:pos x="766" y="119"/>
                </a:cxn>
                <a:cxn ang="0">
                  <a:pos x="769" y="170"/>
                </a:cxn>
                <a:cxn ang="0">
                  <a:pos x="772" y="219"/>
                </a:cxn>
                <a:cxn ang="0">
                  <a:pos x="774" y="264"/>
                </a:cxn>
                <a:cxn ang="0">
                  <a:pos x="776" y="282"/>
                </a:cxn>
                <a:cxn ang="0">
                  <a:pos x="777" y="297"/>
                </a:cxn>
                <a:cxn ang="0">
                  <a:pos x="777" y="307"/>
                </a:cxn>
                <a:cxn ang="0">
                  <a:pos x="779" y="312"/>
                </a:cxn>
                <a:cxn ang="0">
                  <a:pos x="755" y="312"/>
                </a:cxn>
                <a:cxn ang="0">
                  <a:pos x="737" y="310"/>
                </a:cxn>
                <a:cxn ang="0">
                  <a:pos x="712" y="308"/>
                </a:cxn>
                <a:cxn ang="0">
                  <a:pos x="684" y="307"/>
                </a:cxn>
                <a:cxn ang="0">
                  <a:pos x="649" y="305"/>
                </a:cxn>
                <a:cxn ang="0">
                  <a:pos x="608" y="304"/>
                </a:cxn>
                <a:cxn ang="0">
                  <a:pos x="561" y="304"/>
                </a:cxn>
                <a:cxn ang="0">
                  <a:pos x="507" y="302"/>
                </a:cxn>
                <a:cxn ang="0">
                  <a:pos x="445" y="304"/>
                </a:cxn>
                <a:cxn ang="0">
                  <a:pos x="375" y="305"/>
                </a:cxn>
                <a:cxn ang="0">
                  <a:pos x="298" y="307"/>
                </a:cxn>
                <a:cxn ang="0">
                  <a:pos x="214" y="312"/>
                </a:cxn>
                <a:cxn ang="0">
                  <a:pos x="121" y="317"/>
                </a:cxn>
                <a:cxn ang="0">
                  <a:pos x="18" y="325"/>
                </a:cxn>
                <a:cxn ang="0">
                  <a:pos x="13" y="325"/>
                </a:cxn>
                <a:cxn ang="0">
                  <a:pos x="8" y="321"/>
                </a:cxn>
                <a:cxn ang="0">
                  <a:pos x="3" y="317"/>
                </a:cxn>
                <a:cxn ang="0">
                  <a:pos x="2" y="312"/>
                </a:cxn>
                <a:cxn ang="0">
                  <a:pos x="2" y="302"/>
                </a:cxn>
                <a:cxn ang="0">
                  <a:pos x="0" y="287"/>
                </a:cxn>
                <a:cxn ang="0">
                  <a:pos x="0" y="132"/>
                </a:cxn>
                <a:cxn ang="0">
                  <a:pos x="2" y="91"/>
                </a:cxn>
                <a:cxn ang="0">
                  <a:pos x="2" y="74"/>
                </a:cxn>
                <a:cxn ang="0">
                  <a:pos x="3" y="60"/>
                </a:cxn>
                <a:cxn ang="0">
                  <a:pos x="3" y="52"/>
                </a:cxn>
                <a:cxn ang="0">
                  <a:pos x="5" y="47"/>
                </a:cxn>
                <a:cxn ang="0">
                  <a:pos x="10" y="44"/>
                </a:cxn>
                <a:cxn ang="0">
                  <a:pos x="21" y="41"/>
                </a:cxn>
                <a:cxn ang="0">
                  <a:pos x="38" y="36"/>
                </a:cxn>
                <a:cxn ang="0">
                  <a:pos x="59" y="30"/>
                </a:cxn>
                <a:cxn ang="0">
                  <a:pos x="86" y="25"/>
                </a:cxn>
                <a:cxn ang="0">
                  <a:pos x="119" y="18"/>
                </a:cxn>
                <a:cxn ang="0">
                  <a:pos x="157" y="12"/>
                </a:cxn>
                <a:cxn ang="0">
                  <a:pos x="201" y="8"/>
                </a:cxn>
                <a:cxn ang="0">
                  <a:pos x="249" y="3"/>
                </a:cxn>
                <a:cxn ang="0">
                  <a:pos x="305" y="2"/>
                </a:cxn>
                <a:cxn ang="0">
                  <a:pos x="367" y="0"/>
                </a:cxn>
                <a:cxn ang="0">
                  <a:pos x="434" y="2"/>
                </a:cxn>
                <a:cxn ang="0">
                  <a:pos x="505" y="5"/>
                </a:cxn>
                <a:cxn ang="0">
                  <a:pos x="583" y="10"/>
                </a:cxn>
                <a:cxn ang="0">
                  <a:pos x="668" y="20"/>
                </a:cxn>
                <a:cxn ang="0">
                  <a:pos x="759" y="31"/>
                </a:cxn>
              </a:cxnLst>
              <a:rect l="0" t="0" r="r" b="b"/>
              <a:pathLst>
                <a:path w="779" h="325">
                  <a:moveTo>
                    <a:pt x="759" y="31"/>
                  </a:moveTo>
                  <a:lnTo>
                    <a:pt x="761" y="34"/>
                  </a:lnTo>
                  <a:lnTo>
                    <a:pt x="761" y="44"/>
                  </a:lnTo>
                  <a:lnTo>
                    <a:pt x="763" y="57"/>
                  </a:lnTo>
                  <a:lnTo>
                    <a:pt x="764" y="75"/>
                  </a:lnTo>
                  <a:lnTo>
                    <a:pt x="766" y="119"/>
                  </a:lnTo>
                  <a:lnTo>
                    <a:pt x="769" y="170"/>
                  </a:lnTo>
                  <a:lnTo>
                    <a:pt x="772" y="219"/>
                  </a:lnTo>
                  <a:lnTo>
                    <a:pt x="774" y="264"/>
                  </a:lnTo>
                  <a:lnTo>
                    <a:pt x="776" y="282"/>
                  </a:lnTo>
                  <a:lnTo>
                    <a:pt x="777" y="297"/>
                  </a:lnTo>
                  <a:lnTo>
                    <a:pt x="777" y="307"/>
                  </a:lnTo>
                  <a:lnTo>
                    <a:pt x="779" y="312"/>
                  </a:lnTo>
                  <a:lnTo>
                    <a:pt x="755" y="312"/>
                  </a:lnTo>
                  <a:lnTo>
                    <a:pt x="737" y="310"/>
                  </a:lnTo>
                  <a:lnTo>
                    <a:pt x="712" y="308"/>
                  </a:lnTo>
                  <a:lnTo>
                    <a:pt x="684" y="307"/>
                  </a:lnTo>
                  <a:lnTo>
                    <a:pt x="649" y="305"/>
                  </a:lnTo>
                  <a:lnTo>
                    <a:pt x="608" y="304"/>
                  </a:lnTo>
                  <a:lnTo>
                    <a:pt x="561" y="304"/>
                  </a:lnTo>
                  <a:lnTo>
                    <a:pt x="507" y="302"/>
                  </a:lnTo>
                  <a:lnTo>
                    <a:pt x="445" y="304"/>
                  </a:lnTo>
                  <a:lnTo>
                    <a:pt x="375" y="305"/>
                  </a:lnTo>
                  <a:lnTo>
                    <a:pt x="298" y="307"/>
                  </a:lnTo>
                  <a:lnTo>
                    <a:pt x="214" y="312"/>
                  </a:lnTo>
                  <a:lnTo>
                    <a:pt x="121" y="317"/>
                  </a:lnTo>
                  <a:lnTo>
                    <a:pt x="18" y="325"/>
                  </a:lnTo>
                  <a:lnTo>
                    <a:pt x="13" y="325"/>
                  </a:lnTo>
                  <a:lnTo>
                    <a:pt x="8" y="321"/>
                  </a:lnTo>
                  <a:lnTo>
                    <a:pt x="3" y="317"/>
                  </a:lnTo>
                  <a:lnTo>
                    <a:pt x="2" y="312"/>
                  </a:lnTo>
                  <a:lnTo>
                    <a:pt x="2" y="302"/>
                  </a:lnTo>
                  <a:lnTo>
                    <a:pt x="0" y="287"/>
                  </a:lnTo>
                  <a:lnTo>
                    <a:pt x="0" y="132"/>
                  </a:lnTo>
                  <a:lnTo>
                    <a:pt x="2" y="91"/>
                  </a:lnTo>
                  <a:lnTo>
                    <a:pt x="2" y="74"/>
                  </a:lnTo>
                  <a:lnTo>
                    <a:pt x="3" y="60"/>
                  </a:lnTo>
                  <a:lnTo>
                    <a:pt x="3" y="52"/>
                  </a:lnTo>
                  <a:lnTo>
                    <a:pt x="5" y="47"/>
                  </a:lnTo>
                  <a:lnTo>
                    <a:pt x="10" y="44"/>
                  </a:lnTo>
                  <a:lnTo>
                    <a:pt x="21" y="41"/>
                  </a:lnTo>
                  <a:lnTo>
                    <a:pt x="38" y="36"/>
                  </a:lnTo>
                  <a:lnTo>
                    <a:pt x="59" y="30"/>
                  </a:lnTo>
                  <a:lnTo>
                    <a:pt x="86" y="25"/>
                  </a:lnTo>
                  <a:lnTo>
                    <a:pt x="119" y="18"/>
                  </a:lnTo>
                  <a:lnTo>
                    <a:pt x="157" y="12"/>
                  </a:lnTo>
                  <a:lnTo>
                    <a:pt x="201" y="8"/>
                  </a:lnTo>
                  <a:lnTo>
                    <a:pt x="249" y="3"/>
                  </a:lnTo>
                  <a:lnTo>
                    <a:pt x="305" y="2"/>
                  </a:lnTo>
                  <a:lnTo>
                    <a:pt x="367" y="0"/>
                  </a:lnTo>
                  <a:lnTo>
                    <a:pt x="434" y="2"/>
                  </a:lnTo>
                  <a:lnTo>
                    <a:pt x="505" y="5"/>
                  </a:lnTo>
                  <a:lnTo>
                    <a:pt x="583" y="10"/>
                  </a:lnTo>
                  <a:lnTo>
                    <a:pt x="668" y="20"/>
                  </a:lnTo>
                  <a:lnTo>
                    <a:pt x="759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7" name="Freeform 265"/>
            <p:cNvSpPr>
              <a:spLocks/>
            </p:cNvSpPr>
            <p:nvPr/>
          </p:nvSpPr>
          <p:spPr bwMode="auto">
            <a:xfrm>
              <a:off x="742" y="1120"/>
              <a:ext cx="380" cy="150"/>
            </a:xfrm>
            <a:custGeom>
              <a:avLst/>
              <a:gdLst/>
              <a:ahLst/>
              <a:cxnLst>
                <a:cxn ang="0">
                  <a:pos x="741" y="27"/>
                </a:cxn>
                <a:cxn ang="0">
                  <a:pos x="743" y="31"/>
                </a:cxn>
                <a:cxn ang="0">
                  <a:pos x="743" y="39"/>
                </a:cxn>
                <a:cxn ang="0">
                  <a:pos x="745" y="52"/>
                </a:cxn>
                <a:cxn ang="0">
                  <a:pos x="746" y="68"/>
                </a:cxn>
                <a:cxn ang="0">
                  <a:pos x="748" y="109"/>
                </a:cxn>
                <a:cxn ang="0">
                  <a:pos x="754" y="200"/>
                </a:cxn>
                <a:cxn ang="0">
                  <a:pos x="756" y="243"/>
                </a:cxn>
                <a:cxn ang="0">
                  <a:pos x="758" y="259"/>
                </a:cxn>
                <a:cxn ang="0">
                  <a:pos x="759" y="272"/>
                </a:cxn>
                <a:cxn ang="0">
                  <a:pos x="759" y="282"/>
                </a:cxn>
                <a:cxn ang="0">
                  <a:pos x="761" y="287"/>
                </a:cxn>
                <a:cxn ang="0">
                  <a:pos x="736" y="287"/>
                </a:cxn>
                <a:cxn ang="0">
                  <a:pos x="718" y="285"/>
                </a:cxn>
                <a:cxn ang="0">
                  <a:pos x="696" y="283"/>
                </a:cxn>
                <a:cxn ang="0">
                  <a:pos x="668" y="282"/>
                </a:cxn>
                <a:cxn ang="0">
                  <a:pos x="634" y="280"/>
                </a:cxn>
                <a:cxn ang="0">
                  <a:pos x="595" y="278"/>
                </a:cxn>
                <a:cxn ang="0">
                  <a:pos x="435" y="278"/>
                </a:cxn>
                <a:cxn ang="0">
                  <a:pos x="367" y="280"/>
                </a:cxn>
                <a:cxn ang="0">
                  <a:pos x="292" y="283"/>
                </a:cxn>
                <a:cxn ang="0">
                  <a:pos x="208" y="287"/>
                </a:cxn>
                <a:cxn ang="0">
                  <a:pos x="117" y="293"/>
                </a:cxn>
                <a:cxn ang="0">
                  <a:pos x="18" y="300"/>
                </a:cxn>
                <a:cxn ang="0">
                  <a:pos x="16" y="300"/>
                </a:cxn>
                <a:cxn ang="0">
                  <a:pos x="11" y="298"/>
                </a:cxn>
                <a:cxn ang="0">
                  <a:pos x="6" y="295"/>
                </a:cxn>
                <a:cxn ang="0">
                  <a:pos x="2" y="290"/>
                </a:cxn>
                <a:cxn ang="0">
                  <a:pos x="0" y="285"/>
                </a:cxn>
                <a:cxn ang="0">
                  <a:pos x="0" y="120"/>
                </a:cxn>
                <a:cxn ang="0">
                  <a:pos x="2" y="83"/>
                </a:cxn>
                <a:cxn ang="0">
                  <a:pos x="2" y="66"/>
                </a:cxn>
                <a:cxn ang="0">
                  <a:pos x="3" y="55"/>
                </a:cxn>
                <a:cxn ang="0">
                  <a:pos x="3" y="45"/>
                </a:cxn>
                <a:cxn ang="0">
                  <a:pos x="5" y="42"/>
                </a:cxn>
                <a:cxn ang="0">
                  <a:pos x="10" y="39"/>
                </a:cxn>
                <a:cxn ang="0">
                  <a:pos x="21" y="35"/>
                </a:cxn>
                <a:cxn ang="0">
                  <a:pos x="37" y="31"/>
                </a:cxn>
                <a:cxn ang="0">
                  <a:pos x="59" y="26"/>
                </a:cxn>
                <a:cxn ang="0">
                  <a:pos x="85" y="21"/>
                </a:cxn>
                <a:cxn ang="0">
                  <a:pos x="116" y="16"/>
                </a:cxn>
                <a:cxn ang="0">
                  <a:pos x="153" y="11"/>
                </a:cxn>
                <a:cxn ang="0">
                  <a:pos x="195" y="6"/>
                </a:cxn>
                <a:cxn ang="0">
                  <a:pos x="244" y="3"/>
                </a:cxn>
                <a:cxn ang="0">
                  <a:pos x="298" y="0"/>
                </a:cxn>
                <a:cxn ang="0">
                  <a:pos x="422" y="0"/>
                </a:cxn>
                <a:cxn ang="0">
                  <a:pos x="494" y="3"/>
                </a:cxn>
                <a:cxn ang="0">
                  <a:pos x="570" y="8"/>
                </a:cxn>
                <a:cxn ang="0">
                  <a:pos x="653" y="16"/>
                </a:cxn>
                <a:cxn ang="0">
                  <a:pos x="741" y="27"/>
                </a:cxn>
              </a:cxnLst>
              <a:rect l="0" t="0" r="r" b="b"/>
              <a:pathLst>
                <a:path w="761" h="300">
                  <a:moveTo>
                    <a:pt x="741" y="27"/>
                  </a:moveTo>
                  <a:lnTo>
                    <a:pt x="743" y="31"/>
                  </a:lnTo>
                  <a:lnTo>
                    <a:pt x="743" y="39"/>
                  </a:lnTo>
                  <a:lnTo>
                    <a:pt x="745" y="52"/>
                  </a:lnTo>
                  <a:lnTo>
                    <a:pt x="746" y="68"/>
                  </a:lnTo>
                  <a:lnTo>
                    <a:pt x="748" y="109"/>
                  </a:lnTo>
                  <a:lnTo>
                    <a:pt x="754" y="200"/>
                  </a:lnTo>
                  <a:lnTo>
                    <a:pt x="756" y="243"/>
                  </a:lnTo>
                  <a:lnTo>
                    <a:pt x="758" y="259"/>
                  </a:lnTo>
                  <a:lnTo>
                    <a:pt x="759" y="272"/>
                  </a:lnTo>
                  <a:lnTo>
                    <a:pt x="759" y="282"/>
                  </a:lnTo>
                  <a:lnTo>
                    <a:pt x="761" y="287"/>
                  </a:lnTo>
                  <a:lnTo>
                    <a:pt x="736" y="287"/>
                  </a:lnTo>
                  <a:lnTo>
                    <a:pt x="718" y="285"/>
                  </a:lnTo>
                  <a:lnTo>
                    <a:pt x="696" y="283"/>
                  </a:lnTo>
                  <a:lnTo>
                    <a:pt x="668" y="282"/>
                  </a:lnTo>
                  <a:lnTo>
                    <a:pt x="634" y="280"/>
                  </a:lnTo>
                  <a:lnTo>
                    <a:pt x="595" y="278"/>
                  </a:lnTo>
                  <a:lnTo>
                    <a:pt x="435" y="278"/>
                  </a:lnTo>
                  <a:lnTo>
                    <a:pt x="367" y="280"/>
                  </a:lnTo>
                  <a:lnTo>
                    <a:pt x="292" y="283"/>
                  </a:lnTo>
                  <a:lnTo>
                    <a:pt x="208" y="287"/>
                  </a:lnTo>
                  <a:lnTo>
                    <a:pt x="117" y="293"/>
                  </a:lnTo>
                  <a:lnTo>
                    <a:pt x="18" y="300"/>
                  </a:lnTo>
                  <a:lnTo>
                    <a:pt x="16" y="300"/>
                  </a:lnTo>
                  <a:lnTo>
                    <a:pt x="11" y="298"/>
                  </a:lnTo>
                  <a:lnTo>
                    <a:pt x="6" y="295"/>
                  </a:lnTo>
                  <a:lnTo>
                    <a:pt x="2" y="290"/>
                  </a:lnTo>
                  <a:lnTo>
                    <a:pt x="0" y="285"/>
                  </a:lnTo>
                  <a:lnTo>
                    <a:pt x="0" y="120"/>
                  </a:lnTo>
                  <a:lnTo>
                    <a:pt x="2" y="83"/>
                  </a:lnTo>
                  <a:lnTo>
                    <a:pt x="2" y="66"/>
                  </a:lnTo>
                  <a:lnTo>
                    <a:pt x="3" y="55"/>
                  </a:lnTo>
                  <a:lnTo>
                    <a:pt x="3" y="45"/>
                  </a:lnTo>
                  <a:lnTo>
                    <a:pt x="5" y="42"/>
                  </a:lnTo>
                  <a:lnTo>
                    <a:pt x="10" y="39"/>
                  </a:lnTo>
                  <a:lnTo>
                    <a:pt x="21" y="35"/>
                  </a:lnTo>
                  <a:lnTo>
                    <a:pt x="37" y="31"/>
                  </a:lnTo>
                  <a:lnTo>
                    <a:pt x="59" y="26"/>
                  </a:lnTo>
                  <a:lnTo>
                    <a:pt x="85" y="21"/>
                  </a:lnTo>
                  <a:lnTo>
                    <a:pt x="116" y="16"/>
                  </a:lnTo>
                  <a:lnTo>
                    <a:pt x="153" y="11"/>
                  </a:lnTo>
                  <a:lnTo>
                    <a:pt x="195" y="6"/>
                  </a:lnTo>
                  <a:lnTo>
                    <a:pt x="244" y="3"/>
                  </a:lnTo>
                  <a:lnTo>
                    <a:pt x="298" y="0"/>
                  </a:lnTo>
                  <a:lnTo>
                    <a:pt x="422" y="0"/>
                  </a:lnTo>
                  <a:lnTo>
                    <a:pt x="494" y="3"/>
                  </a:lnTo>
                  <a:lnTo>
                    <a:pt x="570" y="8"/>
                  </a:lnTo>
                  <a:lnTo>
                    <a:pt x="653" y="16"/>
                  </a:lnTo>
                  <a:lnTo>
                    <a:pt x="741" y="27"/>
                  </a:lnTo>
                  <a:close/>
                </a:path>
              </a:pathLst>
            </a:custGeom>
            <a:solidFill>
              <a:srgbClr val="0000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8" name="Freeform 266"/>
            <p:cNvSpPr>
              <a:spLocks/>
            </p:cNvSpPr>
            <p:nvPr/>
          </p:nvSpPr>
          <p:spPr bwMode="auto">
            <a:xfrm>
              <a:off x="761" y="1135"/>
              <a:ext cx="174" cy="124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26" y="0"/>
                </a:cxn>
                <a:cxn ang="0">
                  <a:pos x="105" y="2"/>
                </a:cxn>
                <a:cxn ang="0">
                  <a:pos x="80" y="5"/>
                </a:cxn>
                <a:cxn ang="0">
                  <a:pos x="54" y="10"/>
                </a:cxn>
                <a:cxn ang="0">
                  <a:pos x="31" y="16"/>
                </a:cxn>
                <a:cxn ang="0">
                  <a:pos x="13" y="24"/>
                </a:cxn>
                <a:cxn ang="0">
                  <a:pos x="7" y="29"/>
                </a:cxn>
                <a:cxn ang="0">
                  <a:pos x="4" y="36"/>
                </a:cxn>
                <a:cxn ang="0">
                  <a:pos x="0" y="52"/>
                </a:cxn>
                <a:cxn ang="0">
                  <a:pos x="2" y="68"/>
                </a:cxn>
                <a:cxn ang="0">
                  <a:pos x="7" y="85"/>
                </a:cxn>
                <a:cxn ang="0">
                  <a:pos x="17" y="99"/>
                </a:cxn>
                <a:cxn ang="0">
                  <a:pos x="39" y="130"/>
                </a:cxn>
                <a:cxn ang="0">
                  <a:pos x="59" y="163"/>
                </a:cxn>
                <a:cxn ang="0">
                  <a:pos x="66" y="176"/>
                </a:cxn>
                <a:cxn ang="0">
                  <a:pos x="77" y="191"/>
                </a:cxn>
                <a:cxn ang="0">
                  <a:pos x="90" y="205"/>
                </a:cxn>
                <a:cxn ang="0">
                  <a:pos x="106" y="218"/>
                </a:cxn>
                <a:cxn ang="0">
                  <a:pos x="123" y="230"/>
                </a:cxn>
                <a:cxn ang="0">
                  <a:pos x="142" y="240"/>
                </a:cxn>
                <a:cxn ang="0">
                  <a:pos x="160" y="246"/>
                </a:cxn>
                <a:cxn ang="0">
                  <a:pos x="180" y="248"/>
                </a:cxn>
                <a:cxn ang="0">
                  <a:pos x="349" y="248"/>
                </a:cxn>
                <a:cxn ang="0">
                  <a:pos x="145" y="0"/>
                </a:cxn>
              </a:cxnLst>
              <a:rect l="0" t="0" r="r" b="b"/>
              <a:pathLst>
                <a:path w="349" h="248">
                  <a:moveTo>
                    <a:pt x="145" y="0"/>
                  </a:moveTo>
                  <a:lnTo>
                    <a:pt x="126" y="0"/>
                  </a:lnTo>
                  <a:lnTo>
                    <a:pt x="105" y="2"/>
                  </a:lnTo>
                  <a:lnTo>
                    <a:pt x="80" y="5"/>
                  </a:lnTo>
                  <a:lnTo>
                    <a:pt x="54" y="10"/>
                  </a:lnTo>
                  <a:lnTo>
                    <a:pt x="31" y="16"/>
                  </a:lnTo>
                  <a:lnTo>
                    <a:pt x="13" y="24"/>
                  </a:lnTo>
                  <a:lnTo>
                    <a:pt x="7" y="29"/>
                  </a:lnTo>
                  <a:lnTo>
                    <a:pt x="4" y="36"/>
                  </a:lnTo>
                  <a:lnTo>
                    <a:pt x="0" y="52"/>
                  </a:lnTo>
                  <a:lnTo>
                    <a:pt x="2" y="68"/>
                  </a:lnTo>
                  <a:lnTo>
                    <a:pt x="7" y="85"/>
                  </a:lnTo>
                  <a:lnTo>
                    <a:pt x="17" y="99"/>
                  </a:lnTo>
                  <a:lnTo>
                    <a:pt x="39" y="130"/>
                  </a:lnTo>
                  <a:lnTo>
                    <a:pt x="59" y="163"/>
                  </a:lnTo>
                  <a:lnTo>
                    <a:pt x="66" y="176"/>
                  </a:lnTo>
                  <a:lnTo>
                    <a:pt x="77" y="191"/>
                  </a:lnTo>
                  <a:lnTo>
                    <a:pt x="90" y="205"/>
                  </a:lnTo>
                  <a:lnTo>
                    <a:pt x="106" y="218"/>
                  </a:lnTo>
                  <a:lnTo>
                    <a:pt x="123" y="230"/>
                  </a:lnTo>
                  <a:lnTo>
                    <a:pt x="142" y="240"/>
                  </a:lnTo>
                  <a:lnTo>
                    <a:pt x="160" y="246"/>
                  </a:lnTo>
                  <a:lnTo>
                    <a:pt x="180" y="248"/>
                  </a:lnTo>
                  <a:lnTo>
                    <a:pt x="349" y="2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9" name="Freeform 267"/>
            <p:cNvSpPr>
              <a:spLocks/>
            </p:cNvSpPr>
            <p:nvPr/>
          </p:nvSpPr>
          <p:spPr bwMode="auto">
            <a:xfrm>
              <a:off x="619" y="1376"/>
              <a:ext cx="217" cy="159"/>
            </a:xfrm>
            <a:custGeom>
              <a:avLst/>
              <a:gdLst/>
              <a:ahLst/>
              <a:cxnLst>
                <a:cxn ang="0">
                  <a:pos x="433" y="193"/>
                </a:cxn>
                <a:cxn ang="0">
                  <a:pos x="432" y="191"/>
                </a:cxn>
                <a:cxn ang="0">
                  <a:pos x="428" y="184"/>
                </a:cxn>
                <a:cxn ang="0">
                  <a:pos x="423" y="176"/>
                </a:cxn>
                <a:cxn ang="0">
                  <a:pos x="417" y="165"/>
                </a:cxn>
                <a:cxn ang="0">
                  <a:pos x="401" y="135"/>
                </a:cxn>
                <a:cxn ang="0">
                  <a:pos x="362" y="67"/>
                </a:cxn>
                <a:cxn ang="0">
                  <a:pos x="342" y="38"/>
                </a:cxn>
                <a:cxn ang="0">
                  <a:pos x="334" y="25"/>
                </a:cxn>
                <a:cxn ang="0">
                  <a:pos x="327" y="15"/>
                </a:cxn>
                <a:cxn ang="0">
                  <a:pos x="321" y="7"/>
                </a:cxn>
                <a:cxn ang="0">
                  <a:pos x="318" y="3"/>
                </a:cxn>
                <a:cxn ang="0">
                  <a:pos x="313" y="2"/>
                </a:cxn>
                <a:cxn ang="0">
                  <a:pos x="290" y="2"/>
                </a:cxn>
                <a:cxn ang="0">
                  <a:pos x="275" y="0"/>
                </a:cxn>
                <a:cxn ang="0">
                  <a:pos x="238" y="0"/>
                </a:cxn>
                <a:cxn ang="0">
                  <a:pos x="197" y="2"/>
                </a:cxn>
                <a:cxn ang="0">
                  <a:pos x="119" y="2"/>
                </a:cxn>
                <a:cxn ang="0">
                  <a:pos x="102" y="3"/>
                </a:cxn>
                <a:cxn ang="0">
                  <a:pos x="75" y="3"/>
                </a:cxn>
                <a:cxn ang="0">
                  <a:pos x="0" y="318"/>
                </a:cxn>
                <a:cxn ang="0">
                  <a:pos x="6" y="318"/>
                </a:cxn>
                <a:cxn ang="0">
                  <a:pos x="8" y="315"/>
                </a:cxn>
                <a:cxn ang="0">
                  <a:pos x="10" y="307"/>
                </a:cxn>
                <a:cxn ang="0">
                  <a:pos x="13" y="294"/>
                </a:cxn>
                <a:cxn ang="0">
                  <a:pos x="18" y="276"/>
                </a:cxn>
                <a:cxn ang="0">
                  <a:pos x="24" y="255"/>
                </a:cxn>
                <a:cxn ang="0">
                  <a:pos x="31" y="232"/>
                </a:cxn>
                <a:cxn ang="0">
                  <a:pos x="44" y="183"/>
                </a:cxn>
                <a:cxn ang="0">
                  <a:pos x="58" y="131"/>
                </a:cxn>
                <a:cxn ang="0">
                  <a:pos x="72" y="85"/>
                </a:cxn>
                <a:cxn ang="0">
                  <a:pos x="76" y="67"/>
                </a:cxn>
                <a:cxn ang="0">
                  <a:pos x="80" y="52"/>
                </a:cxn>
                <a:cxn ang="0">
                  <a:pos x="83" y="41"/>
                </a:cxn>
                <a:cxn ang="0">
                  <a:pos x="85" y="36"/>
                </a:cxn>
                <a:cxn ang="0">
                  <a:pos x="94" y="34"/>
                </a:cxn>
                <a:cxn ang="0">
                  <a:pos x="107" y="33"/>
                </a:cxn>
                <a:cxn ang="0">
                  <a:pos x="137" y="31"/>
                </a:cxn>
                <a:cxn ang="0">
                  <a:pos x="164" y="33"/>
                </a:cxn>
                <a:cxn ang="0">
                  <a:pos x="174" y="34"/>
                </a:cxn>
                <a:cxn ang="0">
                  <a:pos x="179" y="36"/>
                </a:cxn>
                <a:cxn ang="0">
                  <a:pos x="239" y="245"/>
                </a:cxn>
                <a:cxn ang="0">
                  <a:pos x="433" y="193"/>
                </a:cxn>
              </a:cxnLst>
              <a:rect l="0" t="0" r="r" b="b"/>
              <a:pathLst>
                <a:path w="433" h="318">
                  <a:moveTo>
                    <a:pt x="433" y="193"/>
                  </a:moveTo>
                  <a:lnTo>
                    <a:pt x="432" y="191"/>
                  </a:lnTo>
                  <a:lnTo>
                    <a:pt x="428" y="184"/>
                  </a:lnTo>
                  <a:lnTo>
                    <a:pt x="423" y="176"/>
                  </a:lnTo>
                  <a:lnTo>
                    <a:pt x="417" y="165"/>
                  </a:lnTo>
                  <a:lnTo>
                    <a:pt x="401" y="135"/>
                  </a:lnTo>
                  <a:lnTo>
                    <a:pt x="362" y="67"/>
                  </a:lnTo>
                  <a:lnTo>
                    <a:pt x="342" y="38"/>
                  </a:lnTo>
                  <a:lnTo>
                    <a:pt x="334" y="25"/>
                  </a:lnTo>
                  <a:lnTo>
                    <a:pt x="327" y="15"/>
                  </a:lnTo>
                  <a:lnTo>
                    <a:pt x="321" y="7"/>
                  </a:lnTo>
                  <a:lnTo>
                    <a:pt x="318" y="3"/>
                  </a:lnTo>
                  <a:lnTo>
                    <a:pt x="313" y="2"/>
                  </a:lnTo>
                  <a:lnTo>
                    <a:pt x="290" y="2"/>
                  </a:lnTo>
                  <a:lnTo>
                    <a:pt x="275" y="0"/>
                  </a:lnTo>
                  <a:lnTo>
                    <a:pt x="238" y="0"/>
                  </a:lnTo>
                  <a:lnTo>
                    <a:pt x="197" y="2"/>
                  </a:lnTo>
                  <a:lnTo>
                    <a:pt x="119" y="2"/>
                  </a:lnTo>
                  <a:lnTo>
                    <a:pt x="102" y="3"/>
                  </a:lnTo>
                  <a:lnTo>
                    <a:pt x="75" y="3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8" y="315"/>
                  </a:lnTo>
                  <a:lnTo>
                    <a:pt x="10" y="307"/>
                  </a:lnTo>
                  <a:lnTo>
                    <a:pt x="13" y="294"/>
                  </a:lnTo>
                  <a:lnTo>
                    <a:pt x="18" y="276"/>
                  </a:lnTo>
                  <a:lnTo>
                    <a:pt x="24" y="255"/>
                  </a:lnTo>
                  <a:lnTo>
                    <a:pt x="31" y="232"/>
                  </a:lnTo>
                  <a:lnTo>
                    <a:pt x="44" y="183"/>
                  </a:lnTo>
                  <a:lnTo>
                    <a:pt x="58" y="131"/>
                  </a:lnTo>
                  <a:lnTo>
                    <a:pt x="72" y="85"/>
                  </a:lnTo>
                  <a:lnTo>
                    <a:pt x="76" y="67"/>
                  </a:lnTo>
                  <a:lnTo>
                    <a:pt x="80" y="52"/>
                  </a:lnTo>
                  <a:lnTo>
                    <a:pt x="83" y="41"/>
                  </a:lnTo>
                  <a:lnTo>
                    <a:pt x="85" y="36"/>
                  </a:lnTo>
                  <a:lnTo>
                    <a:pt x="94" y="34"/>
                  </a:lnTo>
                  <a:lnTo>
                    <a:pt x="107" y="33"/>
                  </a:lnTo>
                  <a:lnTo>
                    <a:pt x="137" y="31"/>
                  </a:lnTo>
                  <a:lnTo>
                    <a:pt x="164" y="33"/>
                  </a:lnTo>
                  <a:lnTo>
                    <a:pt x="174" y="34"/>
                  </a:lnTo>
                  <a:lnTo>
                    <a:pt x="179" y="36"/>
                  </a:lnTo>
                  <a:lnTo>
                    <a:pt x="239" y="245"/>
                  </a:lnTo>
                  <a:lnTo>
                    <a:pt x="433" y="19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0" name="Freeform 268"/>
            <p:cNvSpPr>
              <a:spLocks/>
            </p:cNvSpPr>
            <p:nvPr/>
          </p:nvSpPr>
          <p:spPr bwMode="auto">
            <a:xfrm>
              <a:off x="708" y="1531"/>
              <a:ext cx="9" cy="23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9" y="39"/>
                </a:cxn>
                <a:cxn ang="0">
                  <a:pos x="12" y="44"/>
                </a:cxn>
                <a:cxn ang="0">
                  <a:pos x="15" y="45"/>
                </a:cxn>
                <a:cxn ang="0">
                  <a:pos x="18" y="42"/>
                </a:cxn>
                <a:cxn ang="0">
                  <a:pos x="20" y="37"/>
                </a:cxn>
                <a:cxn ang="0">
                  <a:pos x="18" y="19"/>
                </a:cxn>
                <a:cxn ang="0">
                  <a:pos x="12" y="5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8"/>
                </a:cxn>
                <a:cxn ang="0">
                  <a:pos x="2" y="24"/>
                </a:cxn>
              </a:cxnLst>
              <a:rect l="0" t="0" r="r" b="b"/>
              <a:pathLst>
                <a:path w="20" h="45">
                  <a:moveTo>
                    <a:pt x="2" y="24"/>
                  </a:moveTo>
                  <a:lnTo>
                    <a:pt x="9" y="39"/>
                  </a:lnTo>
                  <a:lnTo>
                    <a:pt x="12" y="44"/>
                  </a:lnTo>
                  <a:lnTo>
                    <a:pt x="15" y="45"/>
                  </a:lnTo>
                  <a:lnTo>
                    <a:pt x="18" y="42"/>
                  </a:lnTo>
                  <a:lnTo>
                    <a:pt x="20" y="37"/>
                  </a:lnTo>
                  <a:lnTo>
                    <a:pt x="18" y="1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1" name="Freeform 269"/>
            <p:cNvSpPr>
              <a:spLocks/>
            </p:cNvSpPr>
            <p:nvPr/>
          </p:nvSpPr>
          <p:spPr bwMode="auto">
            <a:xfrm>
              <a:off x="698" y="1508"/>
              <a:ext cx="11" cy="15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" y="28"/>
                </a:cxn>
                <a:cxn ang="0">
                  <a:pos x="19" y="29"/>
                </a:cxn>
                <a:cxn ang="0">
                  <a:pos x="23" y="29"/>
                </a:cxn>
                <a:cxn ang="0">
                  <a:pos x="23" y="23"/>
                </a:cxn>
                <a:cxn ang="0">
                  <a:pos x="18" y="11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6" y="18"/>
                </a:cxn>
              </a:cxnLst>
              <a:rect l="0" t="0" r="r" b="b"/>
              <a:pathLst>
                <a:path w="23" h="29">
                  <a:moveTo>
                    <a:pt x="6" y="18"/>
                  </a:moveTo>
                  <a:lnTo>
                    <a:pt x="16" y="28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18" y="11"/>
                  </a:lnTo>
                  <a:lnTo>
                    <a:pt x="8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2" name="Freeform 270"/>
            <p:cNvSpPr>
              <a:spLocks/>
            </p:cNvSpPr>
            <p:nvPr/>
          </p:nvSpPr>
          <p:spPr bwMode="auto">
            <a:xfrm>
              <a:off x="721" y="1106"/>
              <a:ext cx="391" cy="270"/>
            </a:xfrm>
            <a:custGeom>
              <a:avLst/>
              <a:gdLst/>
              <a:ahLst/>
              <a:cxnLst>
                <a:cxn ang="0">
                  <a:pos x="782" y="34"/>
                </a:cxn>
                <a:cxn ang="0">
                  <a:pos x="702" y="21"/>
                </a:cxn>
                <a:cxn ang="0">
                  <a:pos x="625" y="13"/>
                </a:cxn>
                <a:cxn ang="0">
                  <a:pos x="552" y="7"/>
                </a:cxn>
                <a:cxn ang="0">
                  <a:pos x="483" y="2"/>
                </a:cxn>
                <a:cxn ang="0">
                  <a:pos x="418" y="0"/>
                </a:cxn>
                <a:cxn ang="0">
                  <a:pos x="358" y="0"/>
                </a:cxn>
                <a:cxn ang="0">
                  <a:pos x="303" y="2"/>
                </a:cxn>
                <a:cxn ang="0">
                  <a:pos x="252" y="5"/>
                </a:cxn>
                <a:cxn ang="0">
                  <a:pos x="206" y="8"/>
                </a:cxn>
                <a:cxn ang="0">
                  <a:pos x="164" y="13"/>
                </a:cxn>
                <a:cxn ang="0">
                  <a:pos x="128" y="18"/>
                </a:cxn>
                <a:cxn ang="0">
                  <a:pos x="99" y="23"/>
                </a:cxn>
                <a:cxn ang="0">
                  <a:pos x="74" y="28"/>
                </a:cxn>
                <a:cxn ang="0">
                  <a:pos x="55" y="33"/>
                </a:cxn>
                <a:cxn ang="0">
                  <a:pos x="42" y="36"/>
                </a:cxn>
                <a:cxn ang="0">
                  <a:pos x="34" y="39"/>
                </a:cxn>
                <a:cxn ang="0">
                  <a:pos x="32" y="41"/>
                </a:cxn>
                <a:cxn ang="0">
                  <a:pos x="29" y="46"/>
                </a:cxn>
                <a:cxn ang="0">
                  <a:pos x="26" y="64"/>
                </a:cxn>
                <a:cxn ang="0">
                  <a:pos x="22" y="90"/>
                </a:cxn>
                <a:cxn ang="0">
                  <a:pos x="19" y="123"/>
                </a:cxn>
                <a:cxn ang="0">
                  <a:pos x="16" y="160"/>
                </a:cxn>
                <a:cxn ang="0">
                  <a:pos x="13" y="202"/>
                </a:cxn>
                <a:cxn ang="0">
                  <a:pos x="8" y="294"/>
                </a:cxn>
                <a:cxn ang="0">
                  <a:pos x="4" y="384"/>
                </a:cxn>
                <a:cxn ang="0">
                  <a:pos x="3" y="426"/>
                </a:cxn>
                <a:cxn ang="0">
                  <a:pos x="1" y="463"/>
                </a:cxn>
                <a:cxn ang="0">
                  <a:pos x="1" y="494"/>
                </a:cxn>
                <a:cxn ang="0">
                  <a:pos x="0" y="519"/>
                </a:cxn>
                <a:cxn ang="0">
                  <a:pos x="0" y="540"/>
                </a:cxn>
              </a:cxnLst>
              <a:rect l="0" t="0" r="r" b="b"/>
              <a:pathLst>
                <a:path w="782" h="540">
                  <a:moveTo>
                    <a:pt x="782" y="34"/>
                  </a:moveTo>
                  <a:lnTo>
                    <a:pt x="702" y="21"/>
                  </a:lnTo>
                  <a:lnTo>
                    <a:pt x="625" y="13"/>
                  </a:lnTo>
                  <a:lnTo>
                    <a:pt x="552" y="7"/>
                  </a:lnTo>
                  <a:lnTo>
                    <a:pt x="483" y="2"/>
                  </a:lnTo>
                  <a:lnTo>
                    <a:pt x="418" y="0"/>
                  </a:lnTo>
                  <a:lnTo>
                    <a:pt x="358" y="0"/>
                  </a:lnTo>
                  <a:lnTo>
                    <a:pt x="303" y="2"/>
                  </a:lnTo>
                  <a:lnTo>
                    <a:pt x="252" y="5"/>
                  </a:lnTo>
                  <a:lnTo>
                    <a:pt x="206" y="8"/>
                  </a:lnTo>
                  <a:lnTo>
                    <a:pt x="164" y="13"/>
                  </a:lnTo>
                  <a:lnTo>
                    <a:pt x="128" y="18"/>
                  </a:lnTo>
                  <a:lnTo>
                    <a:pt x="99" y="23"/>
                  </a:lnTo>
                  <a:lnTo>
                    <a:pt x="74" y="28"/>
                  </a:lnTo>
                  <a:lnTo>
                    <a:pt x="55" y="33"/>
                  </a:lnTo>
                  <a:lnTo>
                    <a:pt x="42" y="36"/>
                  </a:lnTo>
                  <a:lnTo>
                    <a:pt x="34" y="39"/>
                  </a:lnTo>
                  <a:lnTo>
                    <a:pt x="32" y="41"/>
                  </a:lnTo>
                  <a:lnTo>
                    <a:pt x="29" y="46"/>
                  </a:lnTo>
                  <a:lnTo>
                    <a:pt x="26" y="64"/>
                  </a:lnTo>
                  <a:lnTo>
                    <a:pt x="22" y="90"/>
                  </a:lnTo>
                  <a:lnTo>
                    <a:pt x="19" y="123"/>
                  </a:lnTo>
                  <a:lnTo>
                    <a:pt x="16" y="160"/>
                  </a:lnTo>
                  <a:lnTo>
                    <a:pt x="13" y="202"/>
                  </a:lnTo>
                  <a:lnTo>
                    <a:pt x="8" y="294"/>
                  </a:lnTo>
                  <a:lnTo>
                    <a:pt x="4" y="384"/>
                  </a:lnTo>
                  <a:lnTo>
                    <a:pt x="3" y="426"/>
                  </a:lnTo>
                  <a:lnTo>
                    <a:pt x="1" y="463"/>
                  </a:lnTo>
                  <a:lnTo>
                    <a:pt x="1" y="494"/>
                  </a:lnTo>
                  <a:lnTo>
                    <a:pt x="0" y="519"/>
                  </a:lnTo>
                  <a:lnTo>
                    <a:pt x="0" y="5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3" name="Freeform 271"/>
            <p:cNvSpPr>
              <a:spLocks/>
            </p:cNvSpPr>
            <p:nvPr/>
          </p:nvSpPr>
          <p:spPr bwMode="auto">
            <a:xfrm>
              <a:off x="792" y="1099"/>
              <a:ext cx="18" cy="2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8"/>
                </a:cxn>
                <a:cxn ang="0">
                  <a:pos x="5" y="34"/>
                </a:cxn>
                <a:cxn ang="0">
                  <a:pos x="10" y="3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29" y="34"/>
                </a:cxn>
                <a:cxn ang="0">
                  <a:pos x="32" y="28"/>
                </a:cxn>
                <a:cxn ang="0">
                  <a:pos x="34" y="21"/>
                </a:cxn>
                <a:cxn ang="0">
                  <a:pos x="32" y="13"/>
                </a:cxn>
                <a:cxn ang="0">
                  <a:pos x="29" y="7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1"/>
                </a:cxn>
              </a:cxnLst>
              <a:rect l="0" t="0" r="r" b="b"/>
              <a:pathLst>
                <a:path w="34" h="41">
                  <a:moveTo>
                    <a:pt x="0" y="21"/>
                  </a:moveTo>
                  <a:lnTo>
                    <a:pt x="2" y="28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4" y="21"/>
                  </a:lnTo>
                  <a:lnTo>
                    <a:pt x="32" y="13"/>
                  </a:lnTo>
                  <a:lnTo>
                    <a:pt x="29" y="7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4" name="Freeform 272"/>
            <p:cNvSpPr>
              <a:spLocks/>
            </p:cNvSpPr>
            <p:nvPr/>
          </p:nvSpPr>
          <p:spPr bwMode="auto">
            <a:xfrm>
              <a:off x="793" y="1100"/>
              <a:ext cx="16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4"/>
                </a:cxn>
                <a:cxn ang="0">
                  <a:pos x="4" y="31"/>
                </a:cxn>
                <a:cxn ang="0">
                  <a:pos x="9" y="34"/>
                </a:cxn>
                <a:cxn ang="0">
                  <a:pos x="16" y="36"/>
                </a:cxn>
                <a:cxn ang="0">
                  <a:pos x="22" y="34"/>
                </a:cxn>
                <a:cxn ang="0">
                  <a:pos x="26" y="31"/>
                </a:cxn>
                <a:cxn ang="0">
                  <a:pos x="29" y="24"/>
                </a:cxn>
                <a:cxn ang="0">
                  <a:pos x="30" y="18"/>
                </a:cxn>
                <a:cxn ang="0">
                  <a:pos x="29" y="11"/>
                </a:cxn>
                <a:cxn ang="0">
                  <a:pos x="26" y="5"/>
                </a:cxn>
                <a:cxn ang="0">
                  <a:pos x="22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1"/>
                </a:cxn>
                <a:cxn ang="0">
                  <a:pos x="0" y="18"/>
                </a:cxn>
              </a:cxnLst>
              <a:rect l="0" t="0" r="r" b="b"/>
              <a:pathLst>
                <a:path w="30" h="36">
                  <a:moveTo>
                    <a:pt x="0" y="18"/>
                  </a:moveTo>
                  <a:lnTo>
                    <a:pt x="1" y="24"/>
                  </a:lnTo>
                  <a:lnTo>
                    <a:pt x="4" y="31"/>
                  </a:lnTo>
                  <a:lnTo>
                    <a:pt x="9" y="34"/>
                  </a:lnTo>
                  <a:lnTo>
                    <a:pt x="16" y="36"/>
                  </a:lnTo>
                  <a:lnTo>
                    <a:pt x="22" y="34"/>
                  </a:lnTo>
                  <a:lnTo>
                    <a:pt x="26" y="31"/>
                  </a:lnTo>
                  <a:lnTo>
                    <a:pt x="29" y="24"/>
                  </a:lnTo>
                  <a:lnTo>
                    <a:pt x="30" y="18"/>
                  </a:lnTo>
                  <a:lnTo>
                    <a:pt x="29" y="11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5" name="Freeform 273"/>
            <p:cNvSpPr>
              <a:spLocks/>
            </p:cNvSpPr>
            <p:nvPr/>
          </p:nvSpPr>
          <p:spPr bwMode="auto">
            <a:xfrm>
              <a:off x="944" y="1091"/>
              <a:ext cx="17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9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6" y="42"/>
                </a:cxn>
                <a:cxn ang="0">
                  <a:pos x="23" y="41"/>
                </a:cxn>
                <a:cxn ang="0">
                  <a:pos x="29" y="36"/>
                </a:cxn>
                <a:cxn ang="0">
                  <a:pos x="33" y="29"/>
                </a:cxn>
                <a:cxn ang="0">
                  <a:pos x="34" y="21"/>
                </a:cxn>
                <a:cxn ang="0">
                  <a:pos x="33" y="13"/>
                </a:cxn>
                <a:cxn ang="0">
                  <a:pos x="29" y="6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6"/>
                </a:cxn>
                <a:cxn ang="0">
                  <a:pos x="2" y="13"/>
                </a:cxn>
                <a:cxn ang="0">
                  <a:pos x="0" y="21"/>
                </a:cxn>
              </a:cxnLst>
              <a:rect l="0" t="0" r="r" b="b"/>
              <a:pathLst>
                <a:path w="34" h="42">
                  <a:moveTo>
                    <a:pt x="0" y="21"/>
                  </a:moveTo>
                  <a:lnTo>
                    <a:pt x="2" y="29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6" y="42"/>
                  </a:lnTo>
                  <a:lnTo>
                    <a:pt x="23" y="41"/>
                  </a:lnTo>
                  <a:lnTo>
                    <a:pt x="29" y="36"/>
                  </a:lnTo>
                  <a:lnTo>
                    <a:pt x="33" y="29"/>
                  </a:lnTo>
                  <a:lnTo>
                    <a:pt x="34" y="21"/>
                  </a:lnTo>
                  <a:lnTo>
                    <a:pt x="33" y="13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6" name="Freeform 274"/>
            <p:cNvSpPr>
              <a:spLocks/>
            </p:cNvSpPr>
            <p:nvPr/>
          </p:nvSpPr>
          <p:spPr bwMode="auto">
            <a:xfrm>
              <a:off x="945" y="1092"/>
              <a:ext cx="15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5"/>
                </a:cxn>
                <a:cxn ang="0">
                  <a:pos x="5" y="31"/>
                </a:cxn>
                <a:cxn ang="0">
                  <a:pos x="9" y="35"/>
                </a:cxn>
                <a:cxn ang="0">
                  <a:pos x="16" y="36"/>
                </a:cxn>
                <a:cxn ang="0">
                  <a:pos x="22" y="35"/>
                </a:cxn>
                <a:cxn ang="0">
                  <a:pos x="26" y="31"/>
                </a:cxn>
                <a:cxn ang="0">
                  <a:pos x="29" y="25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12"/>
                </a:cxn>
                <a:cxn ang="0">
                  <a:pos x="0" y="18"/>
                </a:cxn>
              </a:cxnLst>
              <a:rect l="0" t="0" r="r" b="b"/>
              <a:pathLst>
                <a:path w="31" h="36">
                  <a:moveTo>
                    <a:pt x="0" y="18"/>
                  </a:moveTo>
                  <a:lnTo>
                    <a:pt x="1" y="25"/>
                  </a:lnTo>
                  <a:lnTo>
                    <a:pt x="5" y="31"/>
                  </a:lnTo>
                  <a:lnTo>
                    <a:pt x="9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6" y="31"/>
                  </a:lnTo>
                  <a:lnTo>
                    <a:pt x="29" y="25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6" y="5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7" name="Freeform 275"/>
            <p:cNvSpPr>
              <a:spLocks/>
            </p:cNvSpPr>
            <p:nvPr/>
          </p:nvSpPr>
          <p:spPr bwMode="auto">
            <a:xfrm>
              <a:off x="1080" y="1101"/>
              <a:ext cx="17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8"/>
                </a:cxn>
                <a:cxn ang="0">
                  <a:pos x="5" y="35"/>
                </a:cxn>
                <a:cxn ang="0">
                  <a:pos x="10" y="40"/>
                </a:cxn>
                <a:cxn ang="0">
                  <a:pos x="16" y="41"/>
                </a:cxn>
                <a:cxn ang="0">
                  <a:pos x="23" y="40"/>
                </a:cxn>
                <a:cxn ang="0">
                  <a:pos x="29" y="35"/>
                </a:cxn>
                <a:cxn ang="0">
                  <a:pos x="33" y="28"/>
                </a:cxn>
                <a:cxn ang="0">
                  <a:pos x="34" y="20"/>
                </a:cxn>
                <a:cxn ang="0">
                  <a:pos x="33" y="13"/>
                </a:cxn>
                <a:cxn ang="0">
                  <a:pos x="29" y="7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0"/>
                </a:cxn>
              </a:cxnLst>
              <a:rect l="0" t="0" r="r" b="b"/>
              <a:pathLst>
                <a:path w="34" h="41">
                  <a:moveTo>
                    <a:pt x="0" y="20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16" y="41"/>
                  </a:lnTo>
                  <a:lnTo>
                    <a:pt x="23" y="40"/>
                  </a:lnTo>
                  <a:lnTo>
                    <a:pt x="29" y="35"/>
                  </a:lnTo>
                  <a:lnTo>
                    <a:pt x="33" y="28"/>
                  </a:lnTo>
                  <a:lnTo>
                    <a:pt x="34" y="20"/>
                  </a:lnTo>
                  <a:lnTo>
                    <a:pt x="33" y="13"/>
                  </a:lnTo>
                  <a:lnTo>
                    <a:pt x="29" y="7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8" name="Freeform 276"/>
            <p:cNvSpPr>
              <a:spLocks/>
            </p:cNvSpPr>
            <p:nvPr/>
          </p:nvSpPr>
          <p:spPr bwMode="auto">
            <a:xfrm>
              <a:off x="1081" y="1102"/>
              <a:ext cx="15" cy="1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5"/>
                </a:cxn>
                <a:cxn ang="0">
                  <a:pos x="5" y="31"/>
                </a:cxn>
                <a:cxn ang="0">
                  <a:pos x="10" y="34"/>
                </a:cxn>
                <a:cxn ang="0">
                  <a:pos x="16" y="36"/>
                </a:cxn>
                <a:cxn ang="0">
                  <a:pos x="23" y="34"/>
                </a:cxn>
                <a:cxn ang="0">
                  <a:pos x="26" y="31"/>
                </a:cxn>
                <a:cxn ang="0">
                  <a:pos x="29" y="25"/>
                </a:cxn>
                <a:cxn ang="0">
                  <a:pos x="31" y="18"/>
                </a:cxn>
                <a:cxn ang="0">
                  <a:pos x="29" y="11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1" y="11"/>
                </a:cxn>
                <a:cxn ang="0">
                  <a:pos x="0" y="18"/>
                </a:cxn>
              </a:cxnLst>
              <a:rect l="0" t="0" r="r" b="b"/>
              <a:pathLst>
                <a:path w="31" h="36">
                  <a:moveTo>
                    <a:pt x="0" y="18"/>
                  </a:moveTo>
                  <a:lnTo>
                    <a:pt x="1" y="25"/>
                  </a:lnTo>
                  <a:lnTo>
                    <a:pt x="5" y="31"/>
                  </a:lnTo>
                  <a:lnTo>
                    <a:pt x="10" y="34"/>
                  </a:lnTo>
                  <a:lnTo>
                    <a:pt x="16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9" y="25"/>
                  </a:lnTo>
                  <a:lnTo>
                    <a:pt x="31" y="18"/>
                  </a:lnTo>
                  <a:lnTo>
                    <a:pt x="29" y="11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9" name="Freeform 277"/>
            <p:cNvSpPr>
              <a:spLocks/>
            </p:cNvSpPr>
            <p:nvPr/>
          </p:nvSpPr>
          <p:spPr bwMode="auto">
            <a:xfrm>
              <a:off x="765" y="1134"/>
              <a:ext cx="176" cy="125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41" y="0"/>
                </a:cxn>
                <a:cxn ang="0">
                  <a:pos x="127" y="2"/>
                </a:cxn>
                <a:cxn ang="0">
                  <a:pos x="105" y="2"/>
                </a:cxn>
                <a:cxn ang="0">
                  <a:pos x="79" y="5"/>
                </a:cxn>
                <a:cxn ang="0">
                  <a:pos x="55" y="10"/>
                </a:cxn>
                <a:cxn ang="0">
                  <a:pos x="32" y="17"/>
                </a:cxn>
                <a:cxn ang="0">
                  <a:pos x="13" y="26"/>
                </a:cxn>
                <a:cxn ang="0">
                  <a:pos x="6" y="31"/>
                </a:cxn>
                <a:cxn ang="0">
                  <a:pos x="3" y="38"/>
                </a:cxn>
                <a:cxn ang="0">
                  <a:pos x="3" y="39"/>
                </a:cxn>
                <a:cxn ang="0">
                  <a:pos x="0" y="56"/>
                </a:cxn>
                <a:cxn ang="0">
                  <a:pos x="1" y="72"/>
                </a:cxn>
                <a:cxn ang="0">
                  <a:pos x="8" y="87"/>
                </a:cxn>
                <a:cxn ang="0">
                  <a:pos x="17" y="101"/>
                </a:cxn>
                <a:cxn ang="0">
                  <a:pos x="40" y="132"/>
                </a:cxn>
                <a:cxn ang="0">
                  <a:pos x="60" y="165"/>
                </a:cxn>
                <a:cxn ang="0">
                  <a:pos x="66" y="178"/>
                </a:cxn>
                <a:cxn ang="0">
                  <a:pos x="78" y="193"/>
                </a:cxn>
                <a:cxn ang="0">
                  <a:pos x="91" y="207"/>
                </a:cxn>
                <a:cxn ang="0">
                  <a:pos x="105" y="220"/>
                </a:cxn>
                <a:cxn ang="0">
                  <a:pos x="123" y="232"/>
                </a:cxn>
                <a:cxn ang="0">
                  <a:pos x="141" y="242"/>
                </a:cxn>
                <a:cxn ang="0">
                  <a:pos x="161" y="248"/>
                </a:cxn>
                <a:cxn ang="0">
                  <a:pos x="180" y="250"/>
                </a:cxn>
                <a:cxn ang="0">
                  <a:pos x="351" y="250"/>
                </a:cxn>
                <a:cxn ang="0">
                  <a:pos x="348" y="247"/>
                </a:cxn>
                <a:cxn ang="0">
                  <a:pos x="342" y="238"/>
                </a:cxn>
                <a:cxn ang="0">
                  <a:pos x="332" y="225"/>
                </a:cxn>
                <a:cxn ang="0">
                  <a:pos x="319" y="209"/>
                </a:cxn>
                <a:cxn ang="0">
                  <a:pos x="303" y="191"/>
                </a:cxn>
                <a:cxn ang="0">
                  <a:pos x="286" y="170"/>
                </a:cxn>
                <a:cxn ang="0">
                  <a:pos x="211" y="79"/>
                </a:cxn>
                <a:cxn ang="0">
                  <a:pos x="193" y="57"/>
                </a:cxn>
                <a:cxn ang="0">
                  <a:pos x="179" y="39"/>
                </a:cxn>
                <a:cxn ang="0">
                  <a:pos x="166" y="23"/>
                </a:cxn>
                <a:cxn ang="0">
                  <a:pos x="154" y="10"/>
                </a:cxn>
                <a:cxn ang="0">
                  <a:pos x="148" y="4"/>
                </a:cxn>
                <a:cxn ang="0">
                  <a:pos x="146" y="0"/>
                </a:cxn>
              </a:cxnLst>
              <a:rect l="0" t="0" r="r" b="b"/>
              <a:pathLst>
                <a:path w="351" h="250">
                  <a:moveTo>
                    <a:pt x="146" y="0"/>
                  </a:moveTo>
                  <a:lnTo>
                    <a:pt x="141" y="0"/>
                  </a:lnTo>
                  <a:lnTo>
                    <a:pt x="127" y="2"/>
                  </a:lnTo>
                  <a:lnTo>
                    <a:pt x="105" y="2"/>
                  </a:lnTo>
                  <a:lnTo>
                    <a:pt x="79" y="5"/>
                  </a:lnTo>
                  <a:lnTo>
                    <a:pt x="55" y="10"/>
                  </a:lnTo>
                  <a:lnTo>
                    <a:pt x="32" y="17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0" y="56"/>
                  </a:lnTo>
                  <a:lnTo>
                    <a:pt x="1" y="72"/>
                  </a:lnTo>
                  <a:lnTo>
                    <a:pt x="8" y="87"/>
                  </a:lnTo>
                  <a:lnTo>
                    <a:pt x="17" y="101"/>
                  </a:lnTo>
                  <a:lnTo>
                    <a:pt x="40" y="132"/>
                  </a:lnTo>
                  <a:lnTo>
                    <a:pt x="60" y="165"/>
                  </a:lnTo>
                  <a:lnTo>
                    <a:pt x="66" y="178"/>
                  </a:lnTo>
                  <a:lnTo>
                    <a:pt x="78" y="193"/>
                  </a:lnTo>
                  <a:lnTo>
                    <a:pt x="91" y="207"/>
                  </a:lnTo>
                  <a:lnTo>
                    <a:pt x="105" y="220"/>
                  </a:lnTo>
                  <a:lnTo>
                    <a:pt x="123" y="232"/>
                  </a:lnTo>
                  <a:lnTo>
                    <a:pt x="141" y="242"/>
                  </a:lnTo>
                  <a:lnTo>
                    <a:pt x="161" y="248"/>
                  </a:lnTo>
                  <a:lnTo>
                    <a:pt x="180" y="250"/>
                  </a:lnTo>
                  <a:lnTo>
                    <a:pt x="351" y="250"/>
                  </a:lnTo>
                  <a:lnTo>
                    <a:pt x="348" y="247"/>
                  </a:lnTo>
                  <a:lnTo>
                    <a:pt x="342" y="238"/>
                  </a:lnTo>
                  <a:lnTo>
                    <a:pt x="332" y="225"/>
                  </a:lnTo>
                  <a:lnTo>
                    <a:pt x="319" y="209"/>
                  </a:lnTo>
                  <a:lnTo>
                    <a:pt x="303" y="191"/>
                  </a:lnTo>
                  <a:lnTo>
                    <a:pt x="286" y="170"/>
                  </a:lnTo>
                  <a:lnTo>
                    <a:pt x="211" y="79"/>
                  </a:lnTo>
                  <a:lnTo>
                    <a:pt x="193" y="57"/>
                  </a:lnTo>
                  <a:lnTo>
                    <a:pt x="179" y="39"/>
                  </a:lnTo>
                  <a:lnTo>
                    <a:pt x="166" y="23"/>
                  </a:lnTo>
                  <a:lnTo>
                    <a:pt x="154" y="10"/>
                  </a:lnTo>
                  <a:lnTo>
                    <a:pt x="148" y="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B8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0" name="Freeform 278"/>
            <p:cNvSpPr>
              <a:spLocks/>
            </p:cNvSpPr>
            <p:nvPr/>
          </p:nvSpPr>
          <p:spPr bwMode="auto">
            <a:xfrm>
              <a:off x="769" y="1134"/>
              <a:ext cx="177" cy="125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43" y="0"/>
                </a:cxn>
                <a:cxn ang="0">
                  <a:pos x="127" y="2"/>
                </a:cxn>
                <a:cxn ang="0">
                  <a:pos x="106" y="2"/>
                </a:cxn>
                <a:cxn ang="0">
                  <a:pos x="81" y="5"/>
                </a:cxn>
                <a:cxn ang="0">
                  <a:pos x="55" y="10"/>
                </a:cxn>
                <a:cxn ang="0">
                  <a:pos x="32" y="17"/>
                </a:cxn>
                <a:cxn ang="0">
                  <a:pos x="13" y="26"/>
                </a:cxn>
                <a:cxn ang="0">
                  <a:pos x="6" y="31"/>
                </a:cxn>
                <a:cxn ang="0">
                  <a:pos x="3" y="38"/>
                </a:cxn>
                <a:cxn ang="0">
                  <a:pos x="3" y="39"/>
                </a:cxn>
                <a:cxn ang="0">
                  <a:pos x="0" y="56"/>
                </a:cxn>
                <a:cxn ang="0">
                  <a:pos x="1" y="72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0" y="132"/>
                </a:cxn>
                <a:cxn ang="0">
                  <a:pos x="60" y="165"/>
                </a:cxn>
                <a:cxn ang="0">
                  <a:pos x="68" y="178"/>
                </a:cxn>
                <a:cxn ang="0">
                  <a:pos x="78" y="193"/>
                </a:cxn>
                <a:cxn ang="0">
                  <a:pos x="93" y="207"/>
                </a:cxn>
                <a:cxn ang="0">
                  <a:pos x="107" y="220"/>
                </a:cxn>
                <a:cxn ang="0">
                  <a:pos x="125" y="232"/>
                </a:cxn>
                <a:cxn ang="0">
                  <a:pos x="143" y="242"/>
                </a:cxn>
                <a:cxn ang="0">
                  <a:pos x="163" y="248"/>
                </a:cxn>
                <a:cxn ang="0">
                  <a:pos x="182" y="250"/>
                </a:cxn>
                <a:cxn ang="0">
                  <a:pos x="184" y="250"/>
                </a:cxn>
                <a:cxn ang="0">
                  <a:pos x="355" y="250"/>
                </a:cxn>
                <a:cxn ang="0">
                  <a:pos x="148" y="0"/>
                </a:cxn>
              </a:cxnLst>
              <a:rect l="0" t="0" r="r" b="b"/>
              <a:pathLst>
                <a:path w="355" h="250">
                  <a:moveTo>
                    <a:pt x="148" y="0"/>
                  </a:moveTo>
                  <a:lnTo>
                    <a:pt x="143" y="0"/>
                  </a:lnTo>
                  <a:lnTo>
                    <a:pt x="127" y="2"/>
                  </a:lnTo>
                  <a:lnTo>
                    <a:pt x="106" y="2"/>
                  </a:lnTo>
                  <a:lnTo>
                    <a:pt x="81" y="5"/>
                  </a:lnTo>
                  <a:lnTo>
                    <a:pt x="55" y="10"/>
                  </a:lnTo>
                  <a:lnTo>
                    <a:pt x="32" y="17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0" y="56"/>
                  </a:lnTo>
                  <a:lnTo>
                    <a:pt x="1" y="72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0" y="132"/>
                  </a:lnTo>
                  <a:lnTo>
                    <a:pt x="60" y="165"/>
                  </a:lnTo>
                  <a:lnTo>
                    <a:pt x="68" y="178"/>
                  </a:lnTo>
                  <a:lnTo>
                    <a:pt x="78" y="193"/>
                  </a:lnTo>
                  <a:lnTo>
                    <a:pt x="93" y="207"/>
                  </a:lnTo>
                  <a:lnTo>
                    <a:pt x="107" y="220"/>
                  </a:lnTo>
                  <a:lnTo>
                    <a:pt x="125" y="232"/>
                  </a:lnTo>
                  <a:lnTo>
                    <a:pt x="143" y="242"/>
                  </a:lnTo>
                  <a:lnTo>
                    <a:pt x="163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355" y="25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8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1" name="Freeform 279"/>
            <p:cNvSpPr>
              <a:spLocks/>
            </p:cNvSpPr>
            <p:nvPr/>
          </p:nvSpPr>
          <p:spPr bwMode="auto">
            <a:xfrm>
              <a:off x="773" y="1134"/>
              <a:ext cx="179" cy="1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5" y="0"/>
                </a:cxn>
                <a:cxn ang="0">
                  <a:pos x="129" y="2"/>
                </a:cxn>
                <a:cxn ang="0">
                  <a:pos x="107" y="2"/>
                </a:cxn>
                <a:cxn ang="0">
                  <a:pos x="83" y="5"/>
                </a:cxn>
                <a:cxn ang="0">
                  <a:pos x="57" y="10"/>
                </a:cxn>
                <a:cxn ang="0">
                  <a:pos x="32" y="17"/>
                </a:cxn>
                <a:cxn ang="0">
                  <a:pos x="14" y="26"/>
                </a:cxn>
                <a:cxn ang="0">
                  <a:pos x="8" y="31"/>
                </a:cxn>
                <a:cxn ang="0">
                  <a:pos x="3" y="38"/>
                </a:cxn>
                <a:cxn ang="0">
                  <a:pos x="0" y="54"/>
                </a:cxn>
                <a:cxn ang="0">
                  <a:pos x="1" y="70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1" y="132"/>
                </a:cxn>
                <a:cxn ang="0">
                  <a:pos x="60" y="165"/>
                </a:cxn>
                <a:cxn ang="0">
                  <a:pos x="68" y="178"/>
                </a:cxn>
                <a:cxn ang="0">
                  <a:pos x="78" y="193"/>
                </a:cxn>
                <a:cxn ang="0">
                  <a:pos x="93" y="207"/>
                </a:cxn>
                <a:cxn ang="0">
                  <a:pos x="109" y="220"/>
                </a:cxn>
                <a:cxn ang="0">
                  <a:pos x="127" y="232"/>
                </a:cxn>
                <a:cxn ang="0">
                  <a:pos x="145" y="242"/>
                </a:cxn>
                <a:cxn ang="0">
                  <a:pos x="164" y="248"/>
                </a:cxn>
                <a:cxn ang="0">
                  <a:pos x="184" y="250"/>
                </a:cxn>
                <a:cxn ang="0">
                  <a:pos x="186" y="250"/>
                </a:cxn>
                <a:cxn ang="0">
                  <a:pos x="358" y="250"/>
                </a:cxn>
                <a:cxn ang="0">
                  <a:pos x="150" y="0"/>
                </a:cxn>
              </a:cxnLst>
              <a:rect l="0" t="0" r="r" b="b"/>
              <a:pathLst>
                <a:path w="358" h="250">
                  <a:moveTo>
                    <a:pt x="150" y="0"/>
                  </a:moveTo>
                  <a:lnTo>
                    <a:pt x="145" y="0"/>
                  </a:lnTo>
                  <a:lnTo>
                    <a:pt x="129" y="2"/>
                  </a:lnTo>
                  <a:lnTo>
                    <a:pt x="107" y="2"/>
                  </a:lnTo>
                  <a:lnTo>
                    <a:pt x="83" y="5"/>
                  </a:lnTo>
                  <a:lnTo>
                    <a:pt x="57" y="10"/>
                  </a:lnTo>
                  <a:lnTo>
                    <a:pt x="32" y="17"/>
                  </a:lnTo>
                  <a:lnTo>
                    <a:pt x="14" y="26"/>
                  </a:lnTo>
                  <a:lnTo>
                    <a:pt x="8" y="31"/>
                  </a:lnTo>
                  <a:lnTo>
                    <a:pt x="3" y="38"/>
                  </a:lnTo>
                  <a:lnTo>
                    <a:pt x="0" y="54"/>
                  </a:lnTo>
                  <a:lnTo>
                    <a:pt x="1" y="70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1" y="132"/>
                  </a:lnTo>
                  <a:lnTo>
                    <a:pt x="60" y="165"/>
                  </a:lnTo>
                  <a:lnTo>
                    <a:pt x="68" y="178"/>
                  </a:lnTo>
                  <a:lnTo>
                    <a:pt x="78" y="193"/>
                  </a:lnTo>
                  <a:lnTo>
                    <a:pt x="93" y="207"/>
                  </a:lnTo>
                  <a:lnTo>
                    <a:pt x="109" y="220"/>
                  </a:lnTo>
                  <a:lnTo>
                    <a:pt x="127" y="232"/>
                  </a:lnTo>
                  <a:lnTo>
                    <a:pt x="145" y="242"/>
                  </a:lnTo>
                  <a:lnTo>
                    <a:pt x="164" y="248"/>
                  </a:lnTo>
                  <a:lnTo>
                    <a:pt x="184" y="250"/>
                  </a:lnTo>
                  <a:lnTo>
                    <a:pt x="186" y="250"/>
                  </a:lnTo>
                  <a:lnTo>
                    <a:pt x="358" y="2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5C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2" name="Freeform 280"/>
            <p:cNvSpPr>
              <a:spLocks/>
            </p:cNvSpPr>
            <p:nvPr/>
          </p:nvSpPr>
          <p:spPr bwMode="auto">
            <a:xfrm>
              <a:off x="777" y="1134"/>
              <a:ext cx="181" cy="1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47" y="0"/>
                </a:cxn>
                <a:cxn ang="0">
                  <a:pos x="130" y="2"/>
                </a:cxn>
                <a:cxn ang="0">
                  <a:pos x="109" y="2"/>
                </a:cxn>
                <a:cxn ang="0">
                  <a:pos x="83" y="5"/>
                </a:cxn>
                <a:cxn ang="0">
                  <a:pos x="57" y="10"/>
                </a:cxn>
                <a:cxn ang="0">
                  <a:pos x="33" y="17"/>
                </a:cxn>
                <a:cxn ang="0">
                  <a:pos x="15" y="26"/>
                </a:cxn>
                <a:cxn ang="0">
                  <a:pos x="8" y="31"/>
                </a:cxn>
                <a:cxn ang="0">
                  <a:pos x="3" y="38"/>
                </a:cxn>
                <a:cxn ang="0">
                  <a:pos x="0" y="54"/>
                </a:cxn>
                <a:cxn ang="0">
                  <a:pos x="2" y="70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1" y="132"/>
                </a:cxn>
                <a:cxn ang="0">
                  <a:pos x="62" y="165"/>
                </a:cxn>
                <a:cxn ang="0">
                  <a:pos x="70" y="178"/>
                </a:cxn>
                <a:cxn ang="0">
                  <a:pos x="80" y="193"/>
                </a:cxn>
                <a:cxn ang="0">
                  <a:pos x="94" y="207"/>
                </a:cxn>
                <a:cxn ang="0">
                  <a:pos x="111" y="220"/>
                </a:cxn>
                <a:cxn ang="0">
                  <a:pos x="129" y="232"/>
                </a:cxn>
                <a:cxn ang="0">
                  <a:pos x="147" y="242"/>
                </a:cxn>
                <a:cxn ang="0">
                  <a:pos x="168" y="248"/>
                </a:cxn>
                <a:cxn ang="0">
                  <a:pos x="187" y="250"/>
                </a:cxn>
                <a:cxn ang="0">
                  <a:pos x="362" y="250"/>
                </a:cxn>
                <a:cxn ang="0">
                  <a:pos x="151" y="0"/>
                </a:cxn>
              </a:cxnLst>
              <a:rect l="0" t="0" r="r" b="b"/>
              <a:pathLst>
                <a:path w="362" h="250">
                  <a:moveTo>
                    <a:pt x="151" y="0"/>
                  </a:moveTo>
                  <a:lnTo>
                    <a:pt x="147" y="0"/>
                  </a:lnTo>
                  <a:lnTo>
                    <a:pt x="130" y="2"/>
                  </a:lnTo>
                  <a:lnTo>
                    <a:pt x="109" y="2"/>
                  </a:lnTo>
                  <a:lnTo>
                    <a:pt x="83" y="5"/>
                  </a:lnTo>
                  <a:lnTo>
                    <a:pt x="57" y="10"/>
                  </a:lnTo>
                  <a:lnTo>
                    <a:pt x="33" y="17"/>
                  </a:lnTo>
                  <a:lnTo>
                    <a:pt x="15" y="26"/>
                  </a:lnTo>
                  <a:lnTo>
                    <a:pt x="8" y="31"/>
                  </a:lnTo>
                  <a:lnTo>
                    <a:pt x="3" y="38"/>
                  </a:lnTo>
                  <a:lnTo>
                    <a:pt x="0" y="54"/>
                  </a:lnTo>
                  <a:lnTo>
                    <a:pt x="2" y="70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1" y="132"/>
                  </a:lnTo>
                  <a:lnTo>
                    <a:pt x="62" y="165"/>
                  </a:lnTo>
                  <a:lnTo>
                    <a:pt x="70" y="178"/>
                  </a:lnTo>
                  <a:lnTo>
                    <a:pt x="80" y="193"/>
                  </a:lnTo>
                  <a:lnTo>
                    <a:pt x="94" y="207"/>
                  </a:lnTo>
                  <a:lnTo>
                    <a:pt x="111" y="220"/>
                  </a:lnTo>
                  <a:lnTo>
                    <a:pt x="129" y="232"/>
                  </a:lnTo>
                  <a:lnTo>
                    <a:pt x="147" y="242"/>
                  </a:lnTo>
                  <a:lnTo>
                    <a:pt x="168" y="248"/>
                  </a:lnTo>
                  <a:lnTo>
                    <a:pt x="187" y="250"/>
                  </a:lnTo>
                  <a:lnTo>
                    <a:pt x="362" y="25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2E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3" name="Freeform 281"/>
            <p:cNvSpPr>
              <a:spLocks/>
            </p:cNvSpPr>
            <p:nvPr/>
          </p:nvSpPr>
          <p:spPr bwMode="auto">
            <a:xfrm>
              <a:off x="781" y="1134"/>
              <a:ext cx="183" cy="125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47" y="0"/>
                </a:cxn>
                <a:cxn ang="0">
                  <a:pos x="132" y="2"/>
                </a:cxn>
                <a:cxn ang="0">
                  <a:pos x="109" y="2"/>
                </a:cxn>
                <a:cxn ang="0">
                  <a:pos x="83" y="5"/>
                </a:cxn>
                <a:cxn ang="0">
                  <a:pos x="57" y="10"/>
                </a:cxn>
                <a:cxn ang="0">
                  <a:pos x="33" y="17"/>
                </a:cxn>
                <a:cxn ang="0">
                  <a:pos x="15" y="26"/>
                </a:cxn>
                <a:cxn ang="0">
                  <a:pos x="8" y="31"/>
                </a:cxn>
                <a:cxn ang="0">
                  <a:pos x="3" y="38"/>
                </a:cxn>
                <a:cxn ang="0">
                  <a:pos x="0" y="54"/>
                </a:cxn>
                <a:cxn ang="0">
                  <a:pos x="2" y="70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1" y="132"/>
                </a:cxn>
                <a:cxn ang="0">
                  <a:pos x="62" y="165"/>
                </a:cxn>
                <a:cxn ang="0">
                  <a:pos x="70" y="178"/>
                </a:cxn>
                <a:cxn ang="0">
                  <a:pos x="80" y="193"/>
                </a:cxn>
                <a:cxn ang="0">
                  <a:pos x="95" y="207"/>
                </a:cxn>
                <a:cxn ang="0">
                  <a:pos x="111" y="220"/>
                </a:cxn>
                <a:cxn ang="0">
                  <a:pos x="129" y="232"/>
                </a:cxn>
                <a:cxn ang="0">
                  <a:pos x="148" y="242"/>
                </a:cxn>
                <a:cxn ang="0">
                  <a:pos x="170" y="248"/>
                </a:cxn>
                <a:cxn ang="0">
                  <a:pos x="189" y="250"/>
                </a:cxn>
                <a:cxn ang="0">
                  <a:pos x="365" y="250"/>
                </a:cxn>
                <a:cxn ang="0">
                  <a:pos x="153" y="0"/>
                </a:cxn>
              </a:cxnLst>
              <a:rect l="0" t="0" r="r" b="b"/>
              <a:pathLst>
                <a:path w="365" h="250">
                  <a:moveTo>
                    <a:pt x="153" y="0"/>
                  </a:moveTo>
                  <a:lnTo>
                    <a:pt x="147" y="0"/>
                  </a:lnTo>
                  <a:lnTo>
                    <a:pt x="132" y="2"/>
                  </a:lnTo>
                  <a:lnTo>
                    <a:pt x="109" y="2"/>
                  </a:lnTo>
                  <a:lnTo>
                    <a:pt x="83" y="5"/>
                  </a:lnTo>
                  <a:lnTo>
                    <a:pt x="57" y="10"/>
                  </a:lnTo>
                  <a:lnTo>
                    <a:pt x="33" y="17"/>
                  </a:lnTo>
                  <a:lnTo>
                    <a:pt x="15" y="26"/>
                  </a:lnTo>
                  <a:lnTo>
                    <a:pt x="8" y="31"/>
                  </a:lnTo>
                  <a:lnTo>
                    <a:pt x="3" y="38"/>
                  </a:lnTo>
                  <a:lnTo>
                    <a:pt x="0" y="54"/>
                  </a:lnTo>
                  <a:lnTo>
                    <a:pt x="2" y="70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1" y="132"/>
                  </a:lnTo>
                  <a:lnTo>
                    <a:pt x="62" y="165"/>
                  </a:lnTo>
                  <a:lnTo>
                    <a:pt x="70" y="178"/>
                  </a:lnTo>
                  <a:lnTo>
                    <a:pt x="80" y="193"/>
                  </a:lnTo>
                  <a:lnTo>
                    <a:pt x="95" y="207"/>
                  </a:lnTo>
                  <a:lnTo>
                    <a:pt x="111" y="220"/>
                  </a:lnTo>
                  <a:lnTo>
                    <a:pt x="129" y="232"/>
                  </a:lnTo>
                  <a:lnTo>
                    <a:pt x="148" y="242"/>
                  </a:lnTo>
                  <a:lnTo>
                    <a:pt x="170" y="248"/>
                  </a:lnTo>
                  <a:lnTo>
                    <a:pt x="189" y="250"/>
                  </a:lnTo>
                  <a:lnTo>
                    <a:pt x="365" y="25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4" name="Rectangle 282"/>
            <p:cNvSpPr>
              <a:spLocks noChangeArrowheads="1"/>
            </p:cNvSpPr>
            <p:nvPr/>
          </p:nvSpPr>
          <p:spPr bwMode="auto">
            <a:xfrm>
              <a:off x="1110" y="127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5" name="Freeform 283"/>
            <p:cNvSpPr>
              <a:spLocks/>
            </p:cNvSpPr>
            <p:nvPr/>
          </p:nvSpPr>
          <p:spPr bwMode="auto">
            <a:xfrm>
              <a:off x="1054" y="1146"/>
              <a:ext cx="57" cy="1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22"/>
                </a:cxn>
                <a:cxn ang="0">
                  <a:pos x="10" y="230"/>
                </a:cxn>
                <a:cxn ang="0">
                  <a:pos x="114" y="237"/>
                </a:cxn>
                <a:cxn ang="0">
                  <a:pos x="114" y="131"/>
                </a:cxn>
                <a:cxn ang="0">
                  <a:pos x="112" y="90"/>
                </a:cxn>
                <a:cxn ang="0">
                  <a:pos x="112" y="5"/>
                </a:cxn>
                <a:cxn ang="0">
                  <a:pos x="96" y="2"/>
                </a:cxn>
                <a:cxn ang="0">
                  <a:pos x="78" y="0"/>
                </a:cxn>
                <a:cxn ang="0">
                  <a:pos x="41" y="0"/>
                </a:cxn>
                <a:cxn ang="0">
                  <a:pos x="24" y="2"/>
                </a:cxn>
                <a:cxn ang="0">
                  <a:pos x="11" y="3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114" h="237">
                  <a:moveTo>
                    <a:pt x="0" y="5"/>
                  </a:moveTo>
                  <a:lnTo>
                    <a:pt x="0" y="222"/>
                  </a:lnTo>
                  <a:lnTo>
                    <a:pt x="10" y="230"/>
                  </a:lnTo>
                  <a:lnTo>
                    <a:pt x="114" y="237"/>
                  </a:lnTo>
                  <a:lnTo>
                    <a:pt x="114" y="131"/>
                  </a:lnTo>
                  <a:lnTo>
                    <a:pt x="112" y="90"/>
                  </a:lnTo>
                  <a:lnTo>
                    <a:pt x="112" y="5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41" y="0"/>
                  </a:lnTo>
                  <a:lnTo>
                    <a:pt x="24" y="2"/>
                  </a:lnTo>
                  <a:lnTo>
                    <a:pt x="11" y="3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6" name="Freeform 284"/>
            <p:cNvSpPr>
              <a:spLocks/>
            </p:cNvSpPr>
            <p:nvPr/>
          </p:nvSpPr>
          <p:spPr bwMode="auto">
            <a:xfrm>
              <a:off x="739" y="1274"/>
              <a:ext cx="446" cy="33"/>
            </a:xfrm>
            <a:custGeom>
              <a:avLst/>
              <a:gdLst/>
              <a:ahLst/>
              <a:cxnLst>
                <a:cxn ang="0">
                  <a:pos x="777" y="13"/>
                </a:cxn>
                <a:cxn ang="0">
                  <a:pos x="776" y="13"/>
                </a:cxn>
                <a:cxn ang="0">
                  <a:pos x="772" y="11"/>
                </a:cxn>
                <a:cxn ang="0">
                  <a:pos x="766" y="10"/>
                </a:cxn>
                <a:cxn ang="0">
                  <a:pos x="754" y="8"/>
                </a:cxn>
                <a:cxn ang="0">
                  <a:pos x="740" y="6"/>
                </a:cxn>
                <a:cxn ang="0">
                  <a:pos x="717" y="5"/>
                </a:cxn>
                <a:cxn ang="0">
                  <a:pos x="689" y="3"/>
                </a:cxn>
                <a:cxn ang="0">
                  <a:pos x="653" y="1"/>
                </a:cxn>
                <a:cxn ang="0">
                  <a:pos x="609" y="0"/>
                </a:cxn>
                <a:cxn ang="0">
                  <a:pos x="458" y="0"/>
                </a:cxn>
                <a:cxn ang="0">
                  <a:pos x="419" y="1"/>
                </a:cxn>
                <a:cxn ang="0">
                  <a:pos x="378" y="1"/>
                </a:cxn>
                <a:cxn ang="0">
                  <a:pos x="334" y="3"/>
                </a:cxn>
                <a:cxn ang="0">
                  <a:pos x="287" y="5"/>
                </a:cxn>
                <a:cxn ang="0">
                  <a:pos x="236" y="8"/>
                </a:cxn>
                <a:cxn ang="0">
                  <a:pos x="182" y="10"/>
                </a:cxn>
                <a:cxn ang="0">
                  <a:pos x="125" y="13"/>
                </a:cxn>
                <a:cxn ang="0">
                  <a:pos x="64" y="16"/>
                </a:cxn>
                <a:cxn ang="0">
                  <a:pos x="0" y="19"/>
                </a:cxn>
                <a:cxn ang="0">
                  <a:pos x="308" y="55"/>
                </a:cxn>
                <a:cxn ang="0">
                  <a:pos x="891" y="65"/>
                </a:cxn>
                <a:cxn ang="0">
                  <a:pos x="777" y="13"/>
                </a:cxn>
              </a:cxnLst>
              <a:rect l="0" t="0" r="r" b="b"/>
              <a:pathLst>
                <a:path w="891" h="65">
                  <a:moveTo>
                    <a:pt x="777" y="13"/>
                  </a:moveTo>
                  <a:lnTo>
                    <a:pt x="776" y="13"/>
                  </a:lnTo>
                  <a:lnTo>
                    <a:pt x="772" y="11"/>
                  </a:lnTo>
                  <a:lnTo>
                    <a:pt x="766" y="10"/>
                  </a:lnTo>
                  <a:lnTo>
                    <a:pt x="754" y="8"/>
                  </a:lnTo>
                  <a:lnTo>
                    <a:pt x="740" y="6"/>
                  </a:lnTo>
                  <a:lnTo>
                    <a:pt x="717" y="5"/>
                  </a:lnTo>
                  <a:lnTo>
                    <a:pt x="689" y="3"/>
                  </a:lnTo>
                  <a:lnTo>
                    <a:pt x="653" y="1"/>
                  </a:lnTo>
                  <a:lnTo>
                    <a:pt x="609" y="0"/>
                  </a:lnTo>
                  <a:lnTo>
                    <a:pt x="458" y="0"/>
                  </a:lnTo>
                  <a:lnTo>
                    <a:pt x="419" y="1"/>
                  </a:lnTo>
                  <a:lnTo>
                    <a:pt x="378" y="1"/>
                  </a:lnTo>
                  <a:lnTo>
                    <a:pt x="334" y="3"/>
                  </a:lnTo>
                  <a:lnTo>
                    <a:pt x="287" y="5"/>
                  </a:lnTo>
                  <a:lnTo>
                    <a:pt x="236" y="8"/>
                  </a:lnTo>
                  <a:lnTo>
                    <a:pt x="182" y="10"/>
                  </a:lnTo>
                  <a:lnTo>
                    <a:pt x="125" y="13"/>
                  </a:lnTo>
                  <a:lnTo>
                    <a:pt x="64" y="16"/>
                  </a:lnTo>
                  <a:lnTo>
                    <a:pt x="0" y="19"/>
                  </a:lnTo>
                  <a:lnTo>
                    <a:pt x="308" y="55"/>
                  </a:lnTo>
                  <a:lnTo>
                    <a:pt x="891" y="65"/>
                  </a:lnTo>
                  <a:lnTo>
                    <a:pt x="777" y="1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7" name="Rectangle 285"/>
            <p:cNvSpPr>
              <a:spLocks noChangeArrowheads="1"/>
            </p:cNvSpPr>
            <p:nvPr/>
          </p:nvSpPr>
          <p:spPr bwMode="auto">
            <a:xfrm>
              <a:off x="1199" y="1385"/>
              <a:ext cx="1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8" name="Rectangle 286"/>
            <p:cNvSpPr>
              <a:spLocks noChangeArrowheads="1"/>
            </p:cNvSpPr>
            <p:nvPr/>
          </p:nvSpPr>
          <p:spPr bwMode="auto">
            <a:xfrm>
              <a:off x="1166" y="1386"/>
              <a:ext cx="51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9" name="Rectangle 287"/>
            <p:cNvSpPr>
              <a:spLocks noChangeArrowheads="1"/>
            </p:cNvSpPr>
            <p:nvPr/>
          </p:nvSpPr>
          <p:spPr bwMode="auto">
            <a:xfrm>
              <a:off x="1157" y="1387"/>
              <a:ext cx="63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0" name="Rectangle 288"/>
            <p:cNvSpPr>
              <a:spLocks noChangeArrowheads="1"/>
            </p:cNvSpPr>
            <p:nvPr/>
          </p:nvSpPr>
          <p:spPr bwMode="auto">
            <a:xfrm>
              <a:off x="1157" y="1388"/>
              <a:ext cx="6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1" name="Rectangle 289"/>
            <p:cNvSpPr>
              <a:spLocks noChangeArrowheads="1"/>
            </p:cNvSpPr>
            <p:nvPr/>
          </p:nvSpPr>
          <p:spPr bwMode="auto">
            <a:xfrm>
              <a:off x="1158" y="1389"/>
              <a:ext cx="6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2" name="Rectangle 290"/>
            <p:cNvSpPr>
              <a:spLocks noChangeArrowheads="1"/>
            </p:cNvSpPr>
            <p:nvPr/>
          </p:nvSpPr>
          <p:spPr bwMode="auto">
            <a:xfrm>
              <a:off x="1158" y="1389"/>
              <a:ext cx="6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3" name="Rectangle 291"/>
            <p:cNvSpPr>
              <a:spLocks noChangeArrowheads="1"/>
            </p:cNvSpPr>
            <p:nvPr/>
          </p:nvSpPr>
          <p:spPr bwMode="auto">
            <a:xfrm>
              <a:off x="1158" y="1390"/>
              <a:ext cx="65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4" name="Rectangle 292"/>
            <p:cNvSpPr>
              <a:spLocks noChangeArrowheads="1"/>
            </p:cNvSpPr>
            <p:nvPr/>
          </p:nvSpPr>
          <p:spPr bwMode="auto">
            <a:xfrm>
              <a:off x="1159" y="1392"/>
              <a:ext cx="6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5" name="Rectangle 293"/>
            <p:cNvSpPr>
              <a:spLocks noChangeArrowheads="1"/>
            </p:cNvSpPr>
            <p:nvPr/>
          </p:nvSpPr>
          <p:spPr bwMode="auto">
            <a:xfrm>
              <a:off x="1159" y="1393"/>
              <a:ext cx="6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6" name="Rectangle 294"/>
            <p:cNvSpPr>
              <a:spLocks noChangeArrowheads="1"/>
            </p:cNvSpPr>
            <p:nvPr/>
          </p:nvSpPr>
          <p:spPr bwMode="auto">
            <a:xfrm>
              <a:off x="1159" y="1393"/>
              <a:ext cx="6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7" name="Rectangle 295"/>
            <p:cNvSpPr>
              <a:spLocks noChangeArrowheads="1"/>
            </p:cNvSpPr>
            <p:nvPr/>
          </p:nvSpPr>
          <p:spPr bwMode="auto">
            <a:xfrm>
              <a:off x="1160" y="1394"/>
              <a:ext cx="6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8" name="Rectangle 296"/>
            <p:cNvSpPr>
              <a:spLocks noChangeArrowheads="1"/>
            </p:cNvSpPr>
            <p:nvPr/>
          </p:nvSpPr>
          <p:spPr bwMode="auto">
            <a:xfrm>
              <a:off x="1160" y="1395"/>
              <a:ext cx="6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9" name="Rectangle 297"/>
            <p:cNvSpPr>
              <a:spLocks noChangeArrowheads="1"/>
            </p:cNvSpPr>
            <p:nvPr/>
          </p:nvSpPr>
          <p:spPr bwMode="auto">
            <a:xfrm>
              <a:off x="1160" y="1396"/>
              <a:ext cx="68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0" name="Rectangle 298"/>
            <p:cNvSpPr>
              <a:spLocks noChangeArrowheads="1"/>
            </p:cNvSpPr>
            <p:nvPr/>
          </p:nvSpPr>
          <p:spPr bwMode="auto">
            <a:xfrm>
              <a:off x="1160" y="1397"/>
              <a:ext cx="68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1" name="Rectangle 299"/>
            <p:cNvSpPr>
              <a:spLocks noChangeArrowheads="1"/>
            </p:cNvSpPr>
            <p:nvPr/>
          </p:nvSpPr>
          <p:spPr bwMode="auto">
            <a:xfrm>
              <a:off x="1161" y="1398"/>
              <a:ext cx="6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2" name="Rectangle 300"/>
            <p:cNvSpPr>
              <a:spLocks noChangeArrowheads="1"/>
            </p:cNvSpPr>
            <p:nvPr/>
          </p:nvSpPr>
          <p:spPr bwMode="auto">
            <a:xfrm>
              <a:off x="1161" y="1398"/>
              <a:ext cx="68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3" name="Rectangle 301"/>
            <p:cNvSpPr>
              <a:spLocks noChangeArrowheads="1"/>
            </p:cNvSpPr>
            <p:nvPr/>
          </p:nvSpPr>
          <p:spPr bwMode="auto">
            <a:xfrm>
              <a:off x="1161" y="1400"/>
              <a:ext cx="69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4" name="Rectangle 302"/>
            <p:cNvSpPr>
              <a:spLocks noChangeArrowheads="1"/>
            </p:cNvSpPr>
            <p:nvPr/>
          </p:nvSpPr>
          <p:spPr bwMode="auto">
            <a:xfrm>
              <a:off x="1162" y="1401"/>
              <a:ext cx="68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5" name="Rectangle 303"/>
            <p:cNvSpPr>
              <a:spLocks noChangeArrowheads="1"/>
            </p:cNvSpPr>
            <p:nvPr/>
          </p:nvSpPr>
          <p:spPr bwMode="auto">
            <a:xfrm>
              <a:off x="1162" y="1402"/>
              <a:ext cx="69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6" name="Rectangle 304"/>
            <p:cNvSpPr>
              <a:spLocks noChangeArrowheads="1"/>
            </p:cNvSpPr>
            <p:nvPr/>
          </p:nvSpPr>
          <p:spPr bwMode="auto">
            <a:xfrm>
              <a:off x="1162" y="1402"/>
              <a:ext cx="70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7" name="Rectangle 305"/>
            <p:cNvSpPr>
              <a:spLocks noChangeArrowheads="1"/>
            </p:cNvSpPr>
            <p:nvPr/>
          </p:nvSpPr>
          <p:spPr bwMode="auto">
            <a:xfrm>
              <a:off x="1162" y="1403"/>
              <a:ext cx="70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8" name="Rectangle 306"/>
            <p:cNvSpPr>
              <a:spLocks noChangeArrowheads="1"/>
            </p:cNvSpPr>
            <p:nvPr/>
          </p:nvSpPr>
          <p:spPr bwMode="auto">
            <a:xfrm>
              <a:off x="1162" y="1404"/>
              <a:ext cx="70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9" name="Rectangle 307"/>
            <p:cNvSpPr>
              <a:spLocks noChangeArrowheads="1"/>
            </p:cNvSpPr>
            <p:nvPr/>
          </p:nvSpPr>
          <p:spPr bwMode="auto">
            <a:xfrm>
              <a:off x="1162" y="1405"/>
              <a:ext cx="71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0" name="Rectangle 308"/>
            <p:cNvSpPr>
              <a:spLocks noChangeArrowheads="1"/>
            </p:cNvSpPr>
            <p:nvPr/>
          </p:nvSpPr>
          <p:spPr bwMode="auto">
            <a:xfrm>
              <a:off x="1163" y="1407"/>
              <a:ext cx="71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1" name="Rectangle 309"/>
            <p:cNvSpPr>
              <a:spLocks noChangeArrowheads="1"/>
            </p:cNvSpPr>
            <p:nvPr/>
          </p:nvSpPr>
          <p:spPr bwMode="auto">
            <a:xfrm>
              <a:off x="1163" y="1408"/>
              <a:ext cx="7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2" name="Rectangle 310"/>
            <p:cNvSpPr>
              <a:spLocks noChangeArrowheads="1"/>
            </p:cNvSpPr>
            <p:nvPr/>
          </p:nvSpPr>
          <p:spPr bwMode="auto">
            <a:xfrm>
              <a:off x="1164" y="1409"/>
              <a:ext cx="72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3" name="Rectangle 311"/>
            <p:cNvSpPr>
              <a:spLocks noChangeArrowheads="1"/>
            </p:cNvSpPr>
            <p:nvPr/>
          </p:nvSpPr>
          <p:spPr bwMode="auto">
            <a:xfrm>
              <a:off x="1164" y="1411"/>
              <a:ext cx="7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4" name="Rectangle 312"/>
            <p:cNvSpPr>
              <a:spLocks noChangeArrowheads="1"/>
            </p:cNvSpPr>
            <p:nvPr/>
          </p:nvSpPr>
          <p:spPr bwMode="auto">
            <a:xfrm>
              <a:off x="1164" y="1411"/>
              <a:ext cx="73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5" name="Rectangle 313"/>
            <p:cNvSpPr>
              <a:spLocks noChangeArrowheads="1"/>
            </p:cNvSpPr>
            <p:nvPr/>
          </p:nvSpPr>
          <p:spPr bwMode="auto">
            <a:xfrm>
              <a:off x="1165" y="1412"/>
              <a:ext cx="7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6" name="Rectangle 314"/>
            <p:cNvSpPr>
              <a:spLocks noChangeArrowheads="1"/>
            </p:cNvSpPr>
            <p:nvPr/>
          </p:nvSpPr>
          <p:spPr bwMode="auto">
            <a:xfrm>
              <a:off x="1165" y="1413"/>
              <a:ext cx="73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7" name="Rectangle 315"/>
            <p:cNvSpPr>
              <a:spLocks noChangeArrowheads="1"/>
            </p:cNvSpPr>
            <p:nvPr/>
          </p:nvSpPr>
          <p:spPr bwMode="auto">
            <a:xfrm>
              <a:off x="1165" y="1415"/>
              <a:ext cx="7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8" name="Rectangle 316"/>
            <p:cNvSpPr>
              <a:spLocks noChangeArrowheads="1"/>
            </p:cNvSpPr>
            <p:nvPr/>
          </p:nvSpPr>
          <p:spPr bwMode="auto">
            <a:xfrm>
              <a:off x="1166" y="1416"/>
              <a:ext cx="7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9" name="Rectangle 317"/>
            <p:cNvSpPr>
              <a:spLocks noChangeArrowheads="1"/>
            </p:cNvSpPr>
            <p:nvPr/>
          </p:nvSpPr>
          <p:spPr bwMode="auto">
            <a:xfrm>
              <a:off x="1166" y="1417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0" name="Rectangle 318"/>
            <p:cNvSpPr>
              <a:spLocks noChangeArrowheads="1"/>
            </p:cNvSpPr>
            <p:nvPr/>
          </p:nvSpPr>
          <p:spPr bwMode="auto">
            <a:xfrm>
              <a:off x="1166" y="1418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1" name="Rectangle 319"/>
            <p:cNvSpPr>
              <a:spLocks noChangeArrowheads="1"/>
            </p:cNvSpPr>
            <p:nvPr/>
          </p:nvSpPr>
          <p:spPr bwMode="auto">
            <a:xfrm>
              <a:off x="1166" y="1419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2" name="Rectangle 320"/>
            <p:cNvSpPr>
              <a:spLocks noChangeArrowheads="1"/>
            </p:cNvSpPr>
            <p:nvPr/>
          </p:nvSpPr>
          <p:spPr bwMode="auto">
            <a:xfrm>
              <a:off x="1166" y="1420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3" name="Rectangle 321"/>
            <p:cNvSpPr>
              <a:spLocks noChangeArrowheads="1"/>
            </p:cNvSpPr>
            <p:nvPr/>
          </p:nvSpPr>
          <p:spPr bwMode="auto">
            <a:xfrm>
              <a:off x="1167" y="1421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4" name="Rectangle 322"/>
            <p:cNvSpPr>
              <a:spLocks noChangeArrowheads="1"/>
            </p:cNvSpPr>
            <p:nvPr/>
          </p:nvSpPr>
          <p:spPr bwMode="auto">
            <a:xfrm>
              <a:off x="1167" y="1422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5" name="Rectangle 323"/>
            <p:cNvSpPr>
              <a:spLocks noChangeArrowheads="1"/>
            </p:cNvSpPr>
            <p:nvPr/>
          </p:nvSpPr>
          <p:spPr bwMode="auto">
            <a:xfrm>
              <a:off x="1167" y="1423"/>
              <a:ext cx="7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6" name="Rectangle 324"/>
            <p:cNvSpPr>
              <a:spLocks noChangeArrowheads="1"/>
            </p:cNvSpPr>
            <p:nvPr/>
          </p:nvSpPr>
          <p:spPr bwMode="auto">
            <a:xfrm>
              <a:off x="1168" y="1424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7" name="Rectangle 325"/>
            <p:cNvSpPr>
              <a:spLocks noChangeArrowheads="1"/>
            </p:cNvSpPr>
            <p:nvPr/>
          </p:nvSpPr>
          <p:spPr bwMode="auto">
            <a:xfrm>
              <a:off x="1168" y="1424"/>
              <a:ext cx="77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8" name="Rectangle 326"/>
            <p:cNvSpPr>
              <a:spLocks noChangeArrowheads="1"/>
            </p:cNvSpPr>
            <p:nvPr/>
          </p:nvSpPr>
          <p:spPr bwMode="auto">
            <a:xfrm>
              <a:off x="1168" y="1426"/>
              <a:ext cx="7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9" name="Rectangle 327"/>
            <p:cNvSpPr>
              <a:spLocks noChangeArrowheads="1"/>
            </p:cNvSpPr>
            <p:nvPr/>
          </p:nvSpPr>
          <p:spPr bwMode="auto">
            <a:xfrm>
              <a:off x="1169" y="1427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0" name="Rectangle 328"/>
            <p:cNvSpPr>
              <a:spLocks noChangeArrowheads="1"/>
            </p:cNvSpPr>
            <p:nvPr/>
          </p:nvSpPr>
          <p:spPr bwMode="auto">
            <a:xfrm>
              <a:off x="1169" y="1428"/>
              <a:ext cx="7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1" name="Rectangle 329"/>
            <p:cNvSpPr>
              <a:spLocks noChangeArrowheads="1"/>
            </p:cNvSpPr>
            <p:nvPr/>
          </p:nvSpPr>
          <p:spPr bwMode="auto">
            <a:xfrm>
              <a:off x="1169" y="1429"/>
              <a:ext cx="7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2" name="Rectangle 330"/>
            <p:cNvSpPr>
              <a:spLocks noChangeArrowheads="1"/>
            </p:cNvSpPr>
            <p:nvPr/>
          </p:nvSpPr>
          <p:spPr bwMode="auto">
            <a:xfrm>
              <a:off x="1170" y="1430"/>
              <a:ext cx="78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3" name="Rectangle 331"/>
            <p:cNvSpPr>
              <a:spLocks noChangeArrowheads="1"/>
            </p:cNvSpPr>
            <p:nvPr/>
          </p:nvSpPr>
          <p:spPr bwMode="auto">
            <a:xfrm>
              <a:off x="1170" y="1432"/>
              <a:ext cx="7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4" name="Rectangle 332"/>
            <p:cNvSpPr>
              <a:spLocks noChangeArrowheads="1"/>
            </p:cNvSpPr>
            <p:nvPr/>
          </p:nvSpPr>
          <p:spPr bwMode="auto">
            <a:xfrm>
              <a:off x="1170" y="1433"/>
              <a:ext cx="7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5" name="Rectangle 333"/>
            <p:cNvSpPr>
              <a:spLocks noChangeArrowheads="1"/>
            </p:cNvSpPr>
            <p:nvPr/>
          </p:nvSpPr>
          <p:spPr bwMode="auto">
            <a:xfrm>
              <a:off x="1170" y="1433"/>
              <a:ext cx="80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6" name="Rectangle 334"/>
            <p:cNvSpPr>
              <a:spLocks noChangeArrowheads="1"/>
            </p:cNvSpPr>
            <p:nvPr/>
          </p:nvSpPr>
          <p:spPr bwMode="auto">
            <a:xfrm>
              <a:off x="1170" y="1435"/>
              <a:ext cx="8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7" name="Rectangle 335"/>
            <p:cNvSpPr>
              <a:spLocks noChangeArrowheads="1"/>
            </p:cNvSpPr>
            <p:nvPr/>
          </p:nvSpPr>
          <p:spPr bwMode="auto">
            <a:xfrm>
              <a:off x="1171" y="1436"/>
              <a:ext cx="7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8" name="Rectangle 336"/>
            <p:cNvSpPr>
              <a:spLocks noChangeArrowheads="1"/>
            </p:cNvSpPr>
            <p:nvPr/>
          </p:nvSpPr>
          <p:spPr bwMode="auto">
            <a:xfrm>
              <a:off x="1171" y="1437"/>
              <a:ext cx="8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9" name="Rectangle 337"/>
            <p:cNvSpPr>
              <a:spLocks noChangeArrowheads="1"/>
            </p:cNvSpPr>
            <p:nvPr/>
          </p:nvSpPr>
          <p:spPr bwMode="auto">
            <a:xfrm>
              <a:off x="1171" y="1438"/>
              <a:ext cx="8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0" name="Rectangle 338"/>
            <p:cNvSpPr>
              <a:spLocks noChangeArrowheads="1"/>
            </p:cNvSpPr>
            <p:nvPr/>
          </p:nvSpPr>
          <p:spPr bwMode="auto">
            <a:xfrm>
              <a:off x="1172" y="1438"/>
              <a:ext cx="8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1" name="Rectangle 339"/>
            <p:cNvSpPr>
              <a:spLocks noChangeArrowheads="1"/>
            </p:cNvSpPr>
            <p:nvPr/>
          </p:nvSpPr>
          <p:spPr bwMode="auto">
            <a:xfrm>
              <a:off x="1172" y="1439"/>
              <a:ext cx="81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2" name="Rectangle 340"/>
            <p:cNvSpPr>
              <a:spLocks noChangeArrowheads="1"/>
            </p:cNvSpPr>
            <p:nvPr/>
          </p:nvSpPr>
          <p:spPr bwMode="auto">
            <a:xfrm>
              <a:off x="1172" y="1441"/>
              <a:ext cx="8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3" name="Rectangle 341"/>
            <p:cNvSpPr>
              <a:spLocks noChangeArrowheads="1"/>
            </p:cNvSpPr>
            <p:nvPr/>
          </p:nvSpPr>
          <p:spPr bwMode="auto">
            <a:xfrm>
              <a:off x="1173" y="1442"/>
              <a:ext cx="8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4" name="Rectangle 342"/>
            <p:cNvSpPr>
              <a:spLocks noChangeArrowheads="1"/>
            </p:cNvSpPr>
            <p:nvPr/>
          </p:nvSpPr>
          <p:spPr bwMode="auto">
            <a:xfrm>
              <a:off x="1173" y="1442"/>
              <a:ext cx="81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5" name="Rectangle 343"/>
            <p:cNvSpPr>
              <a:spLocks noChangeArrowheads="1"/>
            </p:cNvSpPr>
            <p:nvPr/>
          </p:nvSpPr>
          <p:spPr bwMode="auto">
            <a:xfrm>
              <a:off x="1174" y="1444"/>
              <a:ext cx="8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6" name="Rectangle 344"/>
            <p:cNvSpPr>
              <a:spLocks noChangeArrowheads="1"/>
            </p:cNvSpPr>
            <p:nvPr/>
          </p:nvSpPr>
          <p:spPr bwMode="auto">
            <a:xfrm>
              <a:off x="1174" y="1445"/>
              <a:ext cx="8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7" name="Rectangle 345"/>
            <p:cNvSpPr>
              <a:spLocks noChangeArrowheads="1"/>
            </p:cNvSpPr>
            <p:nvPr/>
          </p:nvSpPr>
          <p:spPr bwMode="auto">
            <a:xfrm>
              <a:off x="1174" y="1446"/>
              <a:ext cx="8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8" name="Rectangle 346"/>
            <p:cNvSpPr>
              <a:spLocks noChangeArrowheads="1"/>
            </p:cNvSpPr>
            <p:nvPr/>
          </p:nvSpPr>
          <p:spPr bwMode="auto">
            <a:xfrm>
              <a:off x="1175" y="1447"/>
              <a:ext cx="8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9" name="Rectangle 347"/>
            <p:cNvSpPr>
              <a:spLocks noChangeArrowheads="1"/>
            </p:cNvSpPr>
            <p:nvPr/>
          </p:nvSpPr>
          <p:spPr bwMode="auto">
            <a:xfrm>
              <a:off x="1175" y="1448"/>
              <a:ext cx="8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0" name="Rectangle 348"/>
            <p:cNvSpPr>
              <a:spLocks noChangeArrowheads="1"/>
            </p:cNvSpPr>
            <p:nvPr/>
          </p:nvSpPr>
          <p:spPr bwMode="auto">
            <a:xfrm>
              <a:off x="1175" y="1449"/>
              <a:ext cx="83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1" name="Rectangle 349"/>
            <p:cNvSpPr>
              <a:spLocks noChangeArrowheads="1"/>
            </p:cNvSpPr>
            <p:nvPr/>
          </p:nvSpPr>
          <p:spPr bwMode="auto">
            <a:xfrm>
              <a:off x="1175" y="1451"/>
              <a:ext cx="8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2" name="Rectangle 350"/>
            <p:cNvSpPr>
              <a:spLocks noChangeArrowheads="1"/>
            </p:cNvSpPr>
            <p:nvPr/>
          </p:nvSpPr>
          <p:spPr bwMode="auto">
            <a:xfrm>
              <a:off x="1175" y="1452"/>
              <a:ext cx="8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3" name="Rectangle 351"/>
            <p:cNvSpPr>
              <a:spLocks noChangeArrowheads="1"/>
            </p:cNvSpPr>
            <p:nvPr/>
          </p:nvSpPr>
          <p:spPr bwMode="auto">
            <a:xfrm>
              <a:off x="1176" y="1453"/>
              <a:ext cx="85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4" name="Rectangle 352"/>
            <p:cNvSpPr>
              <a:spLocks noChangeArrowheads="1"/>
            </p:cNvSpPr>
            <p:nvPr/>
          </p:nvSpPr>
          <p:spPr bwMode="auto">
            <a:xfrm>
              <a:off x="1176" y="1455"/>
              <a:ext cx="8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5" name="Rectangle 353"/>
            <p:cNvSpPr>
              <a:spLocks noChangeArrowheads="1"/>
            </p:cNvSpPr>
            <p:nvPr/>
          </p:nvSpPr>
          <p:spPr bwMode="auto">
            <a:xfrm>
              <a:off x="1177" y="1456"/>
              <a:ext cx="8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6" name="Rectangle 354"/>
            <p:cNvSpPr>
              <a:spLocks noChangeArrowheads="1"/>
            </p:cNvSpPr>
            <p:nvPr/>
          </p:nvSpPr>
          <p:spPr bwMode="auto">
            <a:xfrm>
              <a:off x="1177" y="1457"/>
              <a:ext cx="86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7" name="Rectangle 355"/>
            <p:cNvSpPr>
              <a:spLocks noChangeArrowheads="1"/>
            </p:cNvSpPr>
            <p:nvPr/>
          </p:nvSpPr>
          <p:spPr bwMode="auto">
            <a:xfrm>
              <a:off x="1178" y="1459"/>
              <a:ext cx="8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8" name="Rectangle 356"/>
            <p:cNvSpPr>
              <a:spLocks noChangeArrowheads="1"/>
            </p:cNvSpPr>
            <p:nvPr/>
          </p:nvSpPr>
          <p:spPr bwMode="auto">
            <a:xfrm>
              <a:off x="1178" y="1460"/>
              <a:ext cx="87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9" name="Rectangle 357"/>
            <p:cNvSpPr>
              <a:spLocks noChangeArrowheads="1"/>
            </p:cNvSpPr>
            <p:nvPr/>
          </p:nvSpPr>
          <p:spPr bwMode="auto">
            <a:xfrm>
              <a:off x="1179" y="1462"/>
              <a:ext cx="87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0" name="Rectangle 358"/>
            <p:cNvSpPr>
              <a:spLocks noChangeArrowheads="1"/>
            </p:cNvSpPr>
            <p:nvPr/>
          </p:nvSpPr>
          <p:spPr bwMode="auto">
            <a:xfrm>
              <a:off x="1179" y="1464"/>
              <a:ext cx="8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1" name="Rectangle 359"/>
            <p:cNvSpPr>
              <a:spLocks noChangeArrowheads="1"/>
            </p:cNvSpPr>
            <p:nvPr/>
          </p:nvSpPr>
          <p:spPr bwMode="auto">
            <a:xfrm>
              <a:off x="1179" y="1465"/>
              <a:ext cx="88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2" name="Rectangle 360"/>
            <p:cNvSpPr>
              <a:spLocks noChangeArrowheads="1"/>
            </p:cNvSpPr>
            <p:nvPr/>
          </p:nvSpPr>
          <p:spPr bwMode="auto">
            <a:xfrm>
              <a:off x="1179" y="1467"/>
              <a:ext cx="8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3" name="Rectangle 361"/>
            <p:cNvSpPr>
              <a:spLocks noChangeArrowheads="1"/>
            </p:cNvSpPr>
            <p:nvPr/>
          </p:nvSpPr>
          <p:spPr bwMode="auto">
            <a:xfrm>
              <a:off x="1180" y="1468"/>
              <a:ext cx="8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4" name="Rectangle 362"/>
            <p:cNvSpPr>
              <a:spLocks noChangeArrowheads="1"/>
            </p:cNvSpPr>
            <p:nvPr/>
          </p:nvSpPr>
          <p:spPr bwMode="auto">
            <a:xfrm>
              <a:off x="1180" y="1469"/>
              <a:ext cx="8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5" name="Rectangle 363"/>
            <p:cNvSpPr>
              <a:spLocks noChangeArrowheads="1"/>
            </p:cNvSpPr>
            <p:nvPr/>
          </p:nvSpPr>
          <p:spPr bwMode="auto">
            <a:xfrm>
              <a:off x="1180" y="1469"/>
              <a:ext cx="7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6" name="Rectangle 364"/>
            <p:cNvSpPr>
              <a:spLocks noChangeArrowheads="1"/>
            </p:cNvSpPr>
            <p:nvPr/>
          </p:nvSpPr>
          <p:spPr bwMode="auto">
            <a:xfrm>
              <a:off x="1180" y="1470"/>
              <a:ext cx="5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7" name="Rectangle 365"/>
            <p:cNvSpPr>
              <a:spLocks noChangeArrowheads="1"/>
            </p:cNvSpPr>
            <p:nvPr/>
          </p:nvSpPr>
          <p:spPr bwMode="auto">
            <a:xfrm>
              <a:off x="1181" y="1471"/>
              <a:ext cx="3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8" name="Freeform 366"/>
            <p:cNvSpPr>
              <a:spLocks/>
            </p:cNvSpPr>
            <p:nvPr/>
          </p:nvSpPr>
          <p:spPr bwMode="auto">
            <a:xfrm>
              <a:off x="1157" y="1385"/>
              <a:ext cx="111" cy="87"/>
            </a:xfrm>
            <a:custGeom>
              <a:avLst/>
              <a:gdLst/>
              <a:ahLst/>
              <a:cxnLst>
                <a:cxn ang="0">
                  <a:pos x="222" y="166"/>
                </a:cxn>
                <a:cxn ang="0">
                  <a:pos x="220" y="164"/>
                </a:cxn>
                <a:cxn ang="0">
                  <a:pos x="218" y="160"/>
                </a:cxn>
                <a:cxn ang="0">
                  <a:pos x="213" y="151"/>
                </a:cxn>
                <a:cxn ang="0">
                  <a:pos x="208" y="142"/>
                </a:cxn>
                <a:cxn ang="0">
                  <a:pos x="194" y="117"/>
                </a:cxn>
                <a:cxn ang="0">
                  <a:pos x="161" y="58"/>
                </a:cxn>
                <a:cxn ang="0">
                  <a:pos x="145" y="32"/>
                </a:cxn>
                <a:cxn ang="0">
                  <a:pos x="138" y="21"/>
                </a:cxn>
                <a:cxn ang="0">
                  <a:pos x="132" y="13"/>
                </a:cxn>
                <a:cxn ang="0">
                  <a:pos x="127" y="6"/>
                </a:cxn>
                <a:cxn ang="0">
                  <a:pos x="124" y="3"/>
                </a:cxn>
                <a:cxn ang="0">
                  <a:pos x="116" y="1"/>
                </a:cxn>
                <a:cxn ang="0">
                  <a:pos x="101" y="0"/>
                </a:cxn>
                <a:cxn ang="0">
                  <a:pos x="63" y="1"/>
                </a:cxn>
                <a:cxn ang="0">
                  <a:pos x="24" y="1"/>
                </a:cxn>
                <a:cxn ang="0">
                  <a:pos x="10" y="3"/>
                </a:cxn>
                <a:cxn ang="0">
                  <a:pos x="0" y="3"/>
                </a:cxn>
                <a:cxn ang="0">
                  <a:pos x="47" y="173"/>
                </a:cxn>
                <a:cxn ang="0">
                  <a:pos x="222" y="166"/>
                </a:cxn>
              </a:cxnLst>
              <a:rect l="0" t="0" r="r" b="b"/>
              <a:pathLst>
                <a:path w="222" h="173">
                  <a:moveTo>
                    <a:pt x="222" y="166"/>
                  </a:moveTo>
                  <a:lnTo>
                    <a:pt x="220" y="164"/>
                  </a:lnTo>
                  <a:lnTo>
                    <a:pt x="218" y="160"/>
                  </a:lnTo>
                  <a:lnTo>
                    <a:pt x="213" y="151"/>
                  </a:lnTo>
                  <a:lnTo>
                    <a:pt x="208" y="142"/>
                  </a:lnTo>
                  <a:lnTo>
                    <a:pt x="194" y="117"/>
                  </a:lnTo>
                  <a:lnTo>
                    <a:pt x="161" y="58"/>
                  </a:lnTo>
                  <a:lnTo>
                    <a:pt x="145" y="32"/>
                  </a:lnTo>
                  <a:lnTo>
                    <a:pt x="138" y="21"/>
                  </a:lnTo>
                  <a:lnTo>
                    <a:pt x="132" y="13"/>
                  </a:lnTo>
                  <a:lnTo>
                    <a:pt x="127" y="6"/>
                  </a:lnTo>
                  <a:lnTo>
                    <a:pt x="124" y="3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63" y="1"/>
                  </a:lnTo>
                  <a:lnTo>
                    <a:pt x="24" y="1"/>
                  </a:lnTo>
                  <a:lnTo>
                    <a:pt x="10" y="3"/>
                  </a:lnTo>
                  <a:lnTo>
                    <a:pt x="0" y="3"/>
                  </a:lnTo>
                  <a:lnTo>
                    <a:pt x="47" y="173"/>
                  </a:lnTo>
                  <a:lnTo>
                    <a:pt x="222" y="16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9" name="Rectangle 367"/>
            <p:cNvSpPr>
              <a:spLocks noChangeArrowheads="1"/>
            </p:cNvSpPr>
            <p:nvPr/>
          </p:nvSpPr>
          <p:spPr bwMode="auto">
            <a:xfrm>
              <a:off x="959" y="1298"/>
              <a:ext cx="59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0" name="Rectangle 368"/>
            <p:cNvSpPr>
              <a:spLocks noChangeArrowheads="1"/>
            </p:cNvSpPr>
            <p:nvPr/>
          </p:nvSpPr>
          <p:spPr bwMode="auto">
            <a:xfrm>
              <a:off x="929" y="1299"/>
              <a:ext cx="136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1" name="Rectangle 369"/>
            <p:cNvSpPr>
              <a:spLocks noChangeArrowheads="1"/>
            </p:cNvSpPr>
            <p:nvPr/>
          </p:nvSpPr>
          <p:spPr bwMode="auto">
            <a:xfrm>
              <a:off x="916" y="1300"/>
              <a:ext cx="174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2" name="Rectangle 370"/>
            <p:cNvSpPr>
              <a:spLocks noChangeArrowheads="1"/>
            </p:cNvSpPr>
            <p:nvPr/>
          </p:nvSpPr>
          <p:spPr bwMode="auto">
            <a:xfrm>
              <a:off x="899" y="1301"/>
              <a:ext cx="205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3" name="Rectangle 371"/>
            <p:cNvSpPr>
              <a:spLocks noChangeArrowheads="1"/>
            </p:cNvSpPr>
            <p:nvPr/>
          </p:nvSpPr>
          <p:spPr bwMode="auto">
            <a:xfrm>
              <a:off x="894" y="1301"/>
              <a:ext cx="223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4" name="Rectangle 372"/>
            <p:cNvSpPr>
              <a:spLocks noChangeArrowheads="1"/>
            </p:cNvSpPr>
            <p:nvPr/>
          </p:nvSpPr>
          <p:spPr bwMode="auto">
            <a:xfrm>
              <a:off x="892" y="1302"/>
              <a:ext cx="248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5" name="Rectangle 373"/>
            <p:cNvSpPr>
              <a:spLocks noChangeArrowheads="1"/>
            </p:cNvSpPr>
            <p:nvPr/>
          </p:nvSpPr>
          <p:spPr bwMode="auto">
            <a:xfrm>
              <a:off x="891" y="1303"/>
              <a:ext cx="261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6" name="Rectangle 374"/>
            <p:cNvSpPr>
              <a:spLocks noChangeArrowheads="1"/>
            </p:cNvSpPr>
            <p:nvPr/>
          </p:nvSpPr>
          <p:spPr bwMode="auto">
            <a:xfrm>
              <a:off x="891" y="1304"/>
              <a:ext cx="271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7" name="Rectangle 375"/>
            <p:cNvSpPr>
              <a:spLocks noChangeArrowheads="1"/>
            </p:cNvSpPr>
            <p:nvPr/>
          </p:nvSpPr>
          <p:spPr bwMode="auto">
            <a:xfrm>
              <a:off x="890" y="1305"/>
              <a:ext cx="284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8" name="Rectangle 376"/>
            <p:cNvSpPr>
              <a:spLocks noChangeArrowheads="1"/>
            </p:cNvSpPr>
            <p:nvPr/>
          </p:nvSpPr>
          <p:spPr bwMode="auto">
            <a:xfrm>
              <a:off x="890" y="1305"/>
              <a:ext cx="296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9" name="Rectangle 377"/>
            <p:cNvSpPr>
              <a:spLocks noChangeArrowheads="1"/>
            </p:cNvSpPr>
            <p:nvPr/>
          </p:nvSpPr>
          <p:spPr bwMode="auto">
            <a:xfrm>
              <a:off x="890" y="1308"/>
              <a:ext cx="297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0" name="Rectangle 378"/>
            <p:cNvSpPr>
              <a:spLocks noChangeArrowheads="1"/>
            </p:cNvSpPr>
            <p:nvPr/>
          </p:nvSpPr>
          <p:spPr bwMode="auto">
            <a:xfrm>
              <a:off x="889" y="1309"/>
              <a:ext cx="298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1" name="Rectangle 379"/>
            <p:cNvSpPr>
              <a:spLocks noChangeArrowheads="1"/>
            </p:cNvSpPr>
            <p:nvPr/>
          </p:nvSpPr>
          <p:spPr bwMode="auto">
            <a:xfrm>
              <a:off x="889" y="1311"/>
              <a:ext cx="299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2" name="Rectangle 380"/>
            <p:cNvSpPr>
              <a:spLocks noChangeArrowheads="1"/>
            </p:cNvSpPr>
            <p:nvPr/>
          </p:nvSpPr>
          <p:spPr bwMode="auto">
            <a:xfrm>
              <a:off x="889" y="1314"/>
              <a:ext cx="299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3" name="Rectangle 381"/>
            <p:cNvSpPr>
              <a:spLocks noChangeArrowheads="1"/>
            </p:cNvSpPr>
            <p:nvPr/>
          </p:nvSpPr>
          <p:spPr bwMode="auto">
            <a:xfrm>
              <a:off x="889" y="1315"/>
              <a:ext cx="299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4" name="Rectangle 382"/>
            <p:cNvSpPr>
              <a:spLocks noChangeArrowheads="1"/>
            </p:cNvSpPr>
            <p:nvPr/>
          </p:nvSpPr>
          <p:spPr bwMode="auto">
            <a:xfrm>
              <a:off x="888" y="1317"/>
              <a:ext cx="300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5" name="Rectangle 383"/>
            <p:cNvSpPr>
              <a:spLocks noChangeArrowheads="1"/>
            </p:cNvSpPr>
            <p:nvPr/>
          </p:nvSpPr>
          <p:spPr bwMode="auto">
            <a:xfrm>
              <a:off x="888" y="1318"/>
              <a:ext cx="301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6" name="Rectangle 384"/>
            <p:cNvSpPr>
              <a:spLocks noChangeArrowheads="1"/>
            </p:cNvSpPr>
            <p:nvPr/>
          </p:nvSpPr>
          <p:spPr bwMode="auto">
            <a:xfrm>
              <a:off x="887" y="1320"/>
              <a:ext cx="302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7" name="Rectangle 385"/>
            <p:cNvSpPr>
              <a:spLocks noChangeArrowheads="1"/>
            </p:cNvSpPr>
            <p:nvPr/>
          </p:nvSpPr>
          <p:spPr bwMode="auto">
            <a:xfrm>
              <a:off x="887" y="1323"/>
              <a:ext cx="303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8" name="Rectangle 386"/>
            <p:cNvSpPr>
              <a:spLocks noChangeArrowheads="1"/>
            </p:cNvSpPr>
            <p:nvPr/>
          </p:nvSpPr>
          <p:spPr bwMode="auto">
            <a:xfrm>
              <a:off x="886" y="1324"/>
              <a:ext cx="304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9" name="Rectangle 387"/>
            <p:cNvSpPr>
              <a:spLocks noChangeArrowheads="1"/>
            </p:cNvSpPr>
            <p:nvPr/>
          </p:nvSpPr>
          <p:spPr bwMode="auto">
            <a:xfrm>
              <a:off x="886" y="1327"/>
              <a:ext cx="305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0" name="Rectangle 388"/>
            <p:cNvSpPr>
              <a:spLocks noChangeArrowheads="1"/>
            </p:cNvSpPr>
            <p:nvPr/>
          </p:nvSpPr>
          <p:spPr bwMode="auto">
            <a:xfrm>
              <a:off x="885" y="1330"/>
              <a:ext cx="307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1" name="Rectangle 389"/>
            <p:cNvSpPr>
              <a:spLocks noChangeArrowheads="1"/>
            </p:cNvSpPr>
            <p:nvPr/>
          </p:nvSpPr>
          <p:spPr bwMode="auto">
            <a:xfrm>
              <a:off x="885" y="1334"/>
              <a:ext cx="307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2" name="Rectangle 390"/>
            <p:cNvSpPr>
              <a:spLocks noChangeArrowheads="1"/>
            </p:cNvSpPr>
            <p:nvPr/>
          </p:nvSpPr>
          <p:spPr bwMode="auto">
            <a:xfrm>
              <a:off x="885" y="1336"/>
              <a:ext cx="307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3" name="Rectangle 391"/>
            <p:cNvSpPr>
              <a:spLocks noChangeArrowheads="1"/>
            </p:cNvSpPr>
            <p:nvPr/>
          </p:nvSpPr>
          <p:spPr bwMode="auto">
            <a:xfrm>
              <a:off x="885" y="1339"/>
              <a:ext cx="308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4" name="Rectangle 392"/>
            <p:cNvSpPr>
              <a:spLocks noChangeArrowheads="1"/>
            </p:cNvSpPr>
            <p:nvPr/>
          </p:nvSpPr>
          <p:spPr bwMode="auto">
            <a:xfrm>
              <a:off x="884" y="1342"/>
              <a:ext cx="309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5" name="Rectangle 393"/>
            <p:cNvSpPr>
              <a:spLocks noChangeArrowheads="1"/>
            </p:cNvSpPr>
            <p:nvPr/>
          </p:nvSpPr>
          <p:spPr bwMode="auto">
            <a:xfrm>
              <a:off x="884" y="1344"/>
              <a:ext cx="310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6" name="Rectangle 394"/>
            <p:cNvSpPr>
              <a:spLocks noChangeArrowheads="1"/>
            </p:cNvSpPr>
            <p:nvPr/>
          </p:nvSpPr>
          <p:spPr bwMode="auto">
            <a:xfrm>
              <a:off x="884" y="1348"/>
              <a:ext cx="311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7" name="Rectangle 395"/>
            <p:cNvSpPr>
              <a:spLocks noChangeArrowheads="1"/>
            </p:cNvSpPr>
            <p:nvPr/>
          </p:nvSpPr>
          <p:spPr bwMode="auto">
            <a:xfrm>
              <a:off x="883" y="1349"/>
              <a:ext cx="312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8" name="Rectangle 396"/>
            <p:cNvSpPr>
              <a:spLocks noChangeArrowheads="1"/>
            </p:cNvSpPr>
            <p:nvPr/>
          </p:nvSpPr>
          <p:spPr bwMode="auto">
            <a:xfrm>
              <a:off x="883" y="1353"/>
              <a:ext cx="313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9" name="Rectangle 397"/>
            <p:cNvSpPr>
              <a:spLocks noChangeArrowheads="1"/>
            </p:cNvSpPr>
            <p:nvPr/>
          </p:nvSpPr>
          <p:spPr bwMode="auto">
            <a:xfrm>
              <a:off x="882" y="1356"/>
              <a:ext cx="314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0" name="Rectangle 398"/>
            <p:cNvSpPr>
              <a:spLocks noChangeArrowheads="1"/>
            </p:cNvSpPr>
            <p:nvPr/>
          </p:nvSpPr>
          <p:spPr bwMode="auto">
            <a:xfrm>
              <a:off x="882" y="1357"/>
              <a:ext cx="314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1" name="Rectangle 399"/>
            <p:cNvSpPr>
              <a:spLocks noChangeArrowheads="1"/>
            </p:cNvSpPr>
            <p:nvPr/>
          </p:nvSpPr>
          <p:spPr bwMode="auto">
            <a:xfrm>
              <a:off x="882" y="1358"/>
              <a:ext cx="31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2" name="Rectangle 400"/>
            <p:cNvSpPr>
              <a:spLocks noChangeArrowheads="1"/>
            </p:cNvSpPr>
            <p:nvPr/>
          </p:nvSpPr>
          <p:spPr bwMode="auto">
            <a:xfrm>
              <a:off x="881" y="1362"/>
              <a:ext cx="316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3" name="Rectangle 401"/>
            <p:cNvSpPr>
              <a:spLocks noChangeArrowheads="1"/>
            </p:cNvSpPr>
            <p:nvPr/>
          </p:nvSpPr>
          <p:spPr bwMode="auto">
            <a:xfrm>
              <a:off x="881" y="1364"/>
              <a:ext cx="316" cy="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4" name="Rectangle 402"/>
            <p:cNvSpPr>
              <a:spLocks noChangeArrowheads="1"/>
            </p:cNvSpPr>
            <p:nvPr/>
          </p:nvSpPr>
          <p:spPr bwMode="auto">
            <a:xfrm>
              <a:off x="880" y="1369"/>
              <a:ext cx="31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5" name="Rectangle 403"/>
            <p:cNvSpPr>
              <a:spLocks noChangeArrowheads="1"/>
            </p:cNvSpPr>
            <p:nvPr/>
          </p:nvSpPr>
          <p:spPr bwMode="auto">
            <a:xfrm>
              <a:off x="880" y="1373"/>
              <a:ext cx="318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6" name="Rectangle 404"/>
            <p:cNvSpPr>
              <a:spLocks noChangeArrowheads="1"/>
            </p:cNvSpPr>
            <p:nvPr/>
          </p:nvSpPr>
          <p:spPr bwMode="auto">
            <a:xfrm>
              <a:off x="880" y="1375"/>
              <a:ext cx="318" cy="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7" name="Rectangle 405"/>
            <p:cNvSpPr>
              <a:spLocks noChangeArrowheads="1"/>
            </p:cNvSpPr>
            <p:nvPr/>
          </p:nvSpPr>
          <p:spPr bwMode="auto">
            <a:xfrm>
              <a:off x="879" y="1381"/>
              <a:ext cx="319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8" name="Rectangle 406"/>
            <p:cNvSpPr>
              <a:spLocks noChangeArrowheads="1"/>
            </p:cNvSpPr>
            <p:nvPr/>
          </p:nvSpPr>
          <p:spPr bwMode="auto">
            <a:xfrm>
              <a:off x="879" y="1383"/>
              <a:ext cx="320" cy="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9" name="Rectangle 407"/>
            <p:cNvSpPr>
              <a:spLocks noChangeArrowheads="1"/>
            </p:cNvSpPr>
            <p:nvPr/>
          </p:nvSpPr>
          <p:spPr bwMode="auto">
            <a:xfrm>
              <a:off x="878" y="1388"/>
              <a:ext cx="321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0" name="Rectangle 408"/>
            <p:cNvSpPr>
              <a:spLocks noChangeArrowheads="1"/>
            </p:cNvSpPr>
            <p:nvPr/>
          </p:nvSpPr>
          <p:spPr bwMode="auto">
            <a:xfrm>
              <a:off x="878" y="1392"/>
              <a:ext cx="322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1" name="Rectangle 409"/>
            <p:cNvSpPr>
              <a:spLocks noChangeArrowheads="1"/>
            </p:cNvSpPr>
            <p:nvPr/>
          </p:nvSpPr>
          <p:spPr bwMode="auto">
            <a:xfrm>
              <a:off x="877" y="1394"/>
              <a:ext cx="323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2" name="Rectangle 410"/>
            <p:cNvSpPr>
              <a:spLocks noChangeArrowheads="1"/>
            </p:cNvSpPr>
            <p:nvPr/>
          </p:nvSpPr>
          <p:spPr bwMode="auto">
            <a:xfrm>
              <a:off x="877" y="1401"/>
              <a:ext cx="324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3" name="Rectangle 411"/>
            <p:cNvSpPr>
              <a:spLocks noChangeArrowheads="1"/>
            </p:cNvSpPr>
            <p:nvPr/>
          </p:nvSpPr>
          <p:spPr bwMode="auto">
            <a:xfrm>
              <a:off x="876" y="1402"/>
              <a:ext cx="325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4" name="Rectangle 412"/>
            <p:cNvSpPr>
              <a:spLocks noChangeArrowheads="1"/>
            </p:cNvSpPr>
            <p:nvPr/>
          </p:nvSpPr>
          <p:spPr bwMode="auto">
            <a:xfrm>
              <a:off x="876" y="1409"/>
              <a:ext cx="325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5" name="Rectangle 413"/>
            <p:cNvSpPr>
              <a:spLocks noChangeArrowheads="1"/>
            </p:cNvSpPr>
            <p:nvPr/>
          </p:nvSpPr>
          <p:spPr bwMode="auto">
            <a:xfrm>
              <a:off x="876" y="1410"/>
              <a:ext cx="325" cy="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6" name="Rectangle 414"/>
            <p:cNvSpPr>
              <a:spLocks noChangeArrowheads="1"/>
            </p:cNvSpPr>
            <p:nvPr/>
          </p:nvSpPr>
          <p:spPr bwMode="auto">
            <a:xfrm>
              <a:off x="876" y="1416"/>
              <a:ext cx="325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7" name="Rectangle 415"/>
            <p:cNvSpPr>
              <a:spLocks noChangeArrowheads="1"/>
            </p:cNvSpPr>
            <p:nvPr/>
          </p:nvSpPr>
          <p:spPr bwMode="auto">
            <a:xfrm>
              <a:off x="875" y="1416"/>
              <a:ext cx="326" cy="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8" name="Rectangle 416"/>
            <p:cNvSpPr>
              <a:spLocks noChangeArrowheads="1"/>
            </p:cNvSpPr>
            <p:nvPr/>
          </p:nvSpPr>
          <p:spPr bwMode="auto">
            <a:xfrm>
              <a:off x="874" y="1424"/>
              <a:ext cx="327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9" name="Rectangle 417"/>
            <p:cNvSpPr>
              <a:spLocks noChangeArrowheads="1"/>
            </p:cNvSpPr>
            <p:nvPr/>
          </p:nvSpPr>
          <p:spPr bwMode="auto">
            <a:xfrm>
              <a:off x="874" y="1425"/>
              <a:ext cx="328" cy="5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0" name="Rectangle 418"/>
            <p:cNvSpPr>
              <a:spLocks noChangeArrowheads="1"/>
            </p:cNvSpPr>
            <p:nvPr/>
          </p:nvSpPr>
          <p:spPr bwMode="auto">
            <a:xfrm>
              <a:off x="873" y="1430"/>
              <a:ext cx="329" cy="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1" name="Rectangle 419"/>
            <p:cNvSpPr>
              <a:spLocks noChangeArrowheads="1"/>
            </p:cNvSpPr>
            <p:nvPr/>
          </p:nvSpPr>
          <p:spPr bwMode="auto">
            <a:xfrm>
              <a:off x="872" y="1437"/>
              <a:ext cx="330" cy="6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2" name="Rectangle 420"/>
            <p:cNvSpPr>
              <a:spLocks noChangeArrowheads="1"/>
            </p:cNvSpPr>
            <p:nvPr/>
          </p:nvSpPr>
          <p:spPr bwMode="auto">
            <a:xfrm>
              <a:off x="871" y="1443"/>
              <a:ext cx="331" cy="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3" name="Rectangle 421"/>
            <p:cNvSpPr>
              <a:spLocks noChangeArrowheads="1"/>
            </p:cNvSpPr>
            <p:nvPr/>
          </p:nvSpPr>
          <p:spPr bwMode="auto">
            <a:xfrm>
              <a:off x="871" y="1451"/>
              <a:ext cx="331" cy="9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4" name="Rectangle 422"/>
            <p:cNvSpPr>
              <a:spLocks noChangeArrowheads="1"/>
            </p:cNvSpPr>
            <p:nvPr/>
          </p:nvSpPr>
          <p:spPr bwMode="auto">
            <a:xfrm>
              <a:off x="870" y="1460"/>
              <a:ext cx="332" cy="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5" name="Rectangle 423"/>
            <p:cNvSpPr>
              <a:spLocks noChangeArrowheads="1"/>
            </p:cNvSpPr>
            <p:nvPr/>
          </p:nvSpPr>
          <p:spPr bwMode="auto">
            <a:xfrm>
              <a:off x="869" y="1467"/>
              <a:ext cx="333" cy="5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6" name="Rectangle 424"/>
            <p:cNvSpPr>
              <a:spLocks noChangeArrowheads="1"/>
            </p:cNvSpPr>
            <p:nvPr/>
          </p:nvSpPr>
          <p:spPr bwMode="auto">
            <a:xfrm>
              <a:off x="980" y="1472"/>
              <a:ext cx="222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7" name="Freeform 425"/>
            <p:cNvSpPr>
              <a:spLocks/>
            </p:cNvSpPr>
            <p:nvPr/>
          </p:nvSpPr>
          <p:spPr bwMode="auto">
            <a:xfrm>
              <a:off x="869" y="1298"/>
              <a:ext cx="332" cy="175"/>
            </a:xfrm>
            <a:custGeom>
              <a:avLst/>
              <a:gdLst/>
              <a:ahLst/>
              <a:cxnLst>
                <a:cxn ang="0">
                  <a:pos x="632" y="15"/>
                </a:cxn>
                <a:cxn ang="0">
                  <a:pos x="522" y="8"/>
                </a:cxn>
                <a:cxn ang="0">
                  <a:pos x="417" y="3"/>
                </a:cxn>
                <a:cxn ang="0">
                  <a:pos x="368" y="2"/>
                </a:cxn>
                <a:cxn ang="0">
                  <a:pos x="321" y="2"/>
                </a:cxn>
                <a:cxn ang="0">
                  <a:pos x="277" y="0"/>
                </a:cxn>
                <a:cxn ang="0">
                  <a:pos x="199" y="0"/>
                </a:cxn>
                <a:cxn ang="0">
                  <a:pos x="163" y="2"/>
                </a:cxn>
                <a:cxn ang="0">
                  <a:pos x="134" y="2"/>
                </a:cxn>
                <a:cxn ang="0">
                  <a:pos x="106" y="3"/>
                </a:cxn>
                <a:cxn ang="0">
                  <a:pos x="83" y="5"/>
                </a:cxn>
                <a:cxn ang="0">
                  <a:pos x="67" y="5"/>
                </a:cxn>
                <a:cxn ang="0">
                  <a:pos x="54" y="7"/>
                </a:cxn>
                <a:cxn ang="0">
                  <a:pos x="46" y="8"/>
                </a:cxn>
                <a:cxn ang="0">
                  <a:pos x="42" y="15"/>
                </a:cxn>
                <a:cxn ang="0">
                  <a:pos x="41" y="28"/>
                </a:cxn>
                <a:cxn ang="0">
                  <a:pos x="36" y="46"/>
                </a:cxn>
                <a:cxn ang="0">
                  <a:pos x="33" y="69"/>
                </a:cxn>
                <a:cxn ang="0">
                  <a:pos x="29" y="95"/>
                </a:cxn>
                <a:cxn ang="0">
                  <a:pos x="26" y="122"/>
                </a:cxn>
                <a:cxn ang="0">
                  <a:pos x="18" y="184"/>
                </a:cxn>
                <a:cxn ang="0">
                  <a:pos x="11" y="243"/>
                </a:cxn>
                <a:cxn ang="0">
                  <a:pos x="8" y="271"/>
                </a:cxn>
                <a:cxn ang="0">
                  <a:pos x="5" y="295"/>
                </a:cxn>
                <a:cxn ang="0">
                  <a:pos x="3" y="317"/>
                </a:cxn>
                <a:cxn ang="0">
                  <a:pos x="2" y="333"/>
                </a:cxn>
                <a:cxn ang="0">
                  <a:pos x="0" y="343"/>
                </a:cxn>
                <a:cxn ang="0">
                  <a:pos x="0" y="346"/>
                </a:cxn>
                <a:cxn ang="0">
                  <a:pos x="665" y="349"/>
                </a:cxn>
                <a:cxn ang="0">
                  <a:pos x="665" y="277"/>
                </a:cxn>
                <a:cxn ang="0">
                  <a:pos x="663" y="232"/>
                </a:cxn>
                <a:cxn ang="0">
                  <a:pos x="658" y="178"/>
                </a:cxn>
                <a:cxn ang="0">
                  <a:pos x="653" y="122"/>
                </a:cxn>
                <a:cxn ang="0">
                  <a:pos x="644" y="67"/>
                </a:cxn>
                <a:cxn ang="0">
                  <a:pos x="632" y="15"/>
                </a:cxn>
              </a:cxnLst>
              <a:rect l="0" t="0" r="r" b="b"/>
              <a:pathLst>
                <a:path w="665" h="349">
                  <a:moveTo>
                    <a:pt x="632" y="15"/>
                  </a:moveTo>
                  <a:lnTo>
                    <a:pt x="522" y="8"/>
                  </a:lnTo>
                  <a:lnTo>
                    <a:pt x="417" y="3"/>
                  </a:lnTo>
                  <a:lnTo>
                    <a:pt x="368" y="2"/>
                  </a:lnTo>
                  <a:lnTo>
                    <a:pt x="321" y="2"/>
                  </a:lnTo>
                  <a:lnTo>
                    <a:pt x="277" y="0"/>
                  </a:lnTo>
                  <a:lnTo>
                    <a:pt x="199" y="0"/>
                  </a:lnTo>
                  <a:lnTo>
                    <a:pt x="163" y="2"/>
                  </a:lnTo>
                  <a:lnTo>
                    <a:pt x="134" y="2"/>
                  </a:lnTo>
                  <a:lnTo>
                    <a:pt x="106" y="3"/>
                  </a:lnTo>
                  <a:lnTo>
                    <a:pt x="83" y="5"/>
                  </a:lnTo>
                  <a:lnTo>
                    <a:pt x="67" y="5"/>
                  </a:lnTo>
                  <a:lnTo>
                    <a:pt x="54" y="7"/>
                  </a:lnTo>
                  <a:lnTo>
                    <a:pt x="46" y="8"/>
                  </a:lnTo>
                  <a:lnTo>
                    <a:pt x="42" y="15"/>
                  </a:lnTo>
                  <a:lnTo>
                    <a:pt x="41" y="28"/>
                  </a:lnTo>
                  <a:lnTo>
                    <a:pt x="36" y="46"/>
                  </a:lnTo>
                  <a:lnTo>
                    <a:pt x="33" y="69"/>
                  </a:lnTo>
                  <a:lnTo>
                    <a:pt x="29" y="95"/>
                  </a:lnTo>
                  <a:lnTo>
                    <a:pt x="26" y="122"/>
                  </a:lnTo>
                  <a:lnTo>
                    <a:pt x="18" y="184"/>
                  </a:lnTo>
                  <a:lnTo>
                    <a:pt x="11" y="243"/>
                  </a:lnTo>
                  <a:lnTo>
                    <a:pt x="8" y="271"/>
                  </a:lnTo>
                  <a:lnTo>
                    <a:pt x="5" y="295"/>
                  </a:lnTo>
                  <a:lnTo>
                    <a:pt x="3" y="317"/>
                  </a:lnTo>
                  <a:lnTo>
                    <a:pt x="2" y="333"/>
                  </a:lnTo>
                  <a:lnTo>
                    <a:pt x="0" y="343"/>
                  </a:lnTo>
                  <a:lnTo>
                    <a:pt x="0" y="346"/>
                  </a:lnTo>
                  <a:lnTo>
                    <a:pt x="665" y="349"/>
                  </a:lnTo>
                  <a:lnTo>
                    <a:pt x="665" y="277"/>
                  </a:lnTo>
                  <a:lnTo>
                    <a:pt x="663" y="232"/>
                  </a:lnTo>
                  <a:lnTo>
                    <a:pt x="658" y="178"/>
                  </a:lnTo>
                  <a:lnTo>
                    <a:pt x="653" y="122"/>
                  </a:lnTo>
                  <a:lnTo>
                    <a:pt x="644" y="67"/>
                  </a:lnTo>
                  <a:lnTo>
                    <a:pt x="632" y="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8" name="Rectangle 426"/>
            <p:cNvSpPr>
              <a:spLocks noChangeArrowheads="1"/>
            </p:cNvSpPr>
            <p:nvPr/>
          </p:nvSpPr>
          <p:spPr bwMode="auto">
            <a:xfrm>
              <a:off x="942" y="1317"/>
              <a:ext cx="1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9" name="Rectangle 427"/>
            <p:cNvSpPr>
              <a:spLocks noChangeArrowheads="1"/>
            </p:cNvSpPr>
            <p:nvPr/>
          </p:nvSpPr>
          <p:spPr bwMode="auto">
            <a:xfrm>
              <a:off x="920" y="1318"/>
              <a:ext cx="17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0" name="Rectangle 428"/>
            <p:cNvSpPr>
              <a:spLocks noChangeArrowheads="1"/>
            </p:cNvSpPr>
            <p:nvPr/>
          </p:nvSpPr>
          <p:spPr bwMode="auto">
            <a:xfrm>
              <a:off x="908" y="1318"/>
              <a:ext cx="20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1" name="Rectangle 429"/>
            <p:cNvSpPr>
              <a:spLocks noChangeArrowheads="1"/>
            </p:cNvSpPr>
            <p:nvPr/>
          </p:nvSpPr>
          <p:spPr bwMode="auto">
            <a:xfrm>
              <a:off x="907" y="1319"/>
              <a:ext cx="23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2" name="Rectangle 430"/>
            <p:cNvSpPr>
              <a:spLocks noChangeArrowheads="1"/>
            </p:cNvSpPr>
            <p:nvPr/>
          </p:nvSpPr>
          <p:spPr bwMode="auto">
            <a:xfrm>
              <a:off x="906" y="1320"/>
              <a:ext cx="24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3" name="Rectangle 431"/>
            <p:cNvSpPr>
              <a:spLocks noChangeArrowheads="1"/>
            </p:cNvSpPr>
            <p:nvPr/>
          </p:nvSpPr>
          <p:spPr bwMode="auto">
            <a:xfrm>
              <a:off x="906" y="1321"/>
              <a:ext cx="25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4" name="Rectangle 432"/>
            <p:cNvSpPr>
              <a:spLocks noChangeArrowheads="1"/>
            </p:cNvSpPr>
            <p:nvPr/>
          </p:nvSpPr>
          <p:spPr bwMode="auto">
            <a:xfrm>
              <a:off x="905" y="1322"/>
              <a:ext cx="26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5" name="Rectangle 433"/>
            <p:cNvSpPr>
              <a:spLocks noChangeArrowheads="1"/>
            </p:cNvSpPr>
            <p:nvPr/>
          </p:nvSpPr>
          <p:spPr bwMode="auto">
            <a:xfrm>
              <a:off x="904" y="1324"/>
              <a:ext cx="270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6" name="Rectangle 434"/>
            <p:cNvSpPr>
              <a:spLocks noChangeArrowheads="1"/>
            </p:cNvSpPr>
            <p:nvPr/>
          </p:nvSpPr>
          <p:spPr bwMode="auto">
            <a:xfrm>
              <a:off x="904" y="1327"/>
              <a:ext cx="27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52147" name="Rectangle 435"/>
          <p:cNvSpPr>
            <a:spLocks noChangeArrowheads="1"/>
          </p:cNvSpPr>
          <p:nvPr/>
        </p:nvSpPr>
        <p:spPr bwMode="auto">
          <a:xfrm>
            <a:off x="2914650" y="2395538"/>
            <a:ext cx="3746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48" name="Rectangle 436"/>
          <p:cNvSpPr>
            <a:spLocks noChangeArrowheads="1"/>
          </p:cNvSpPr>
          <p:nvPr/>
        </p:nvSpPr>
        <p:spPr bwMode="auto">
          <a:xfrm>
            <a:off x="2911475" y="2406650"/>
            <a:ext cx="381000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49" name="Rectangle 437"/>
          <p:cNvSpPr>
            <a:spLocks noChangeArrowheads="1"/>
          </p:cNvSpPr>
          <p:nvPr/>
        </p:nvSpPr>
        <p:spPr bwMode="auto">
          <a:xfrm>
            <a:off x="2909888" y="2416175"/>
            <a:ext cx="38258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0" name="Rectangle 438"/>
          <p:cNvSpPr>
            <a:spLocks noChangeArrowheads="1"/>
          </p:cNvSpPr>
          <p:nvPr/>
        </p:nvSpPr>
        <p:spPr bwMode="auto">
          <a:xfrm>
            <a:off x="2908300" y="2428875"/>
            <a:ext cx="3873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1" name="Rectangle 439"/>
          <p:cNvSpPr>
            <a:spLocks noChangeArrowheads="1"/>
          </p:cNvSpPr>
          <p:nvPr/>
        </p:nvSpPr>
        <p:spPr bwMode="auto">
          <a:xfrm>
            <a:off x="2906713" y="2439988"/>
            <a:ext cx="38893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2" name="Rectangle 440"/>
          <p:cNvSpPr>
            <a:spLocks noChangeArrowheads="1"/>
          </p:cNvSpPr>
          <p:nvPr/>
        </p:nvSpPr>
        <p:spPr bwMode="auto">
          <a:xfrm>
            <a:off x="2905125" y="2446338"/>
            <a:ext cx="39211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3" name="Rectangle 441"/>
          <p:cNvSpPr>
            <a:spLocks noChangeArrowheads="1"/>
          </p:cNvSpPr>
          <p:nvPr/>
        </p:nvSpPr>
        <p:spPr bwMode="auto">
          <a:xfrm>
            <a:off x="2905125" y="2451100"/>
            <a:ext cx="39370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4" name="Rectangle 442"/>
          <p:cNvSpPr>
            <a:spLocks noChangeArrowheads="1"/>
          </p:cNvSpPr>
          <p:nvPr/>
        </p:nvSpPr>
        <p:spPr bwMode="auto">
          <a:xfrm>
            <a:off x="2903538" y="2459038"/>
            <a:ext cx="395287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5" name="Rectangle 443"/>
          <p:cNvSpPr>
            <a:spLocks noChangeArrowheads="1"/>
          </p:cNvSpPr>
          <p:nvPr/>
        </p:nvSpPr>
        <p:spPr bwMode="auto">
          <a:xfrm>
            <a:off x="2901950" y="2466975"/>
            <a:ext cx="396875" cy="7938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6" name="Rectangle 444"/>
          <p:cNvSpPr>
            <a:spLocks noChangeArrowheads="1"/>
          </p:cNvSpPr>
          <p:nvPr/>
        </p:nvSpPr>
        <p:spPr bwMode="auto">
          <a:xfrm>
            <a:off x="2900363" y="2474913"/>
            <a:ext cx="400050" cy="79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7" name="Rectangle 445"/>
          <p:cNvSpPr>
            <a:spLocks noChangeArrowheads="1"/>
          </p:cNvSpPr>
          <p:nvPr/>
        </p:nvSpPr>
        <p:spPr bwMode="auto">
          <a:xfrm>
            <a:off x="2898775" y="2482850"/>
            <a:ext cx="401638" cy="31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8" name="Rectangle 446"/>
          <p:cNvSpPr>
            <a:spLocks noChangeArrowheads="1"/>
          </p:cNvSpPr>
          <p:nvPr/>
        </p:nvSpPr>
        <p:spPr bwMode="auto">
          <a:xfrm>
            <a:off x="2898775" y="2490788"/>
            <a:ext cx="403225" cy="79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9" name="Rectangle 447"/>
          <p:cNvSpPr>
            <a:spLocks noChangeArrowheads="1"/>
          </p:cNvSpPr>
          <p:nvPr/>
        </p:nvSpPr>
        <p:spPr bwMode="auto">
          <a:xfrm>
            <a:off x="2898775" y="2500313"/>
            <a:ext cx="403225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0" name="Rectangle 448"/>
          <p:cNvSpPr>
            <a:spLocks noChangeArrowheads="1"/>
          </p:cNvSpPr>
          <p:nvPr/>
        </p:nvSpPr>
        <p:spPr bwMode="auto">
          <a:xfrm>
            <a:off x="2895600" y="2511425"/>
            <a:ext cx="406400" cy="7938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1" name="Rectangle 449"/>
          <p:cNvSpPr>
            <a:spLocks noChangeArrowheads="1"/>
          </p:cNvSpPr>
          <p:nvPr/>
        </p:nvSpPr>
        <p:spPr bwMode="auto">
          <a:xfrm>
            <a:off x="2894013" y="2519363"/>
            <a:ext cx="407987" cy="79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2" name="Rectangle 450"/>
          <p:cNvSpPr>
            <a:spLocks noChangeArrowheads="1"/>
          </p:cNvSpPr>
          <p:nvPr/>
        </p:nvSpPr>
        <p:spPr bwMode="auto">
          <a:xfrm>
            <a:off x="2892425" y="2532063"/>
            <a:ext cx="411163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3" name="Rectangle 451"/>
          <p:cNvSpPr>
            <a:spLocks noChangeArrowheads="1"/>
          </p:cNvSpPr>
          <p:nvPr/>
        </p:nvSpPr>
        <p:spPr bwMode="auto">
          <a:xfrm>
            <a:off x="2890838" y="2543175"/>
            <a:ext cx="412750" cy="476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4" name="Freeform 452"/>
          <p:cNvSpPr>
            <a:spLocks/>
          </p:cNvSpPr>
          <p:nvPr/>
        </p:nvSpPr>
        <p:spPr bwMode="auto">
          <a:xfrm>
            <a:off x="2890838" y="2368550"/>
            <a:ext cx="411162" cy="179388"/>
          </a:xfrm>
          <a:custGeom>
            <a:avLst/>
            <a:gdLst/>
            <a:ahLst/>
            <a:cxnLst>
              <a:cxn ang="0">
                <a:pos x="577" y="9"/>
              </a:cxn>
              <a:cxn ang="0">
                <a:pos x="484" y="5"/>
              </a:cxn>
              <a:cxn ang="0">
                <a:pos x="391" y="1"/>
              </a:cxn>
              <a:cxn ang="0">
                <a:pos x="305" y="0"/>
              </a:cxn>
              <a:cxn ang="0">
                <a:pos x="129" y="0"/>
              </a:cxn>
              <a:cxn ang="0">
                <a:pos x="103" y="1"/>
              </a:cxn>
              <a:cxn ang="0">
                <a:pos x="82" y="1"/>
              </a:cxn>
              <a:cxn ang="0">
                <a:pos x="66" y="3"/>
              </a:cxn>
              <a:cxn ang="0">
                <a:pos x="53" y="3"/>
              </a:cxn>
              <a:cxn ang="0">
                <a:pos x="46" y="5"/>
              </a:cxn>
              <a:cxn ang="0">
                <a:pos x="43" y="9"/>
              </a:cxn>
              <a:cxn ang="0">
                <a:pos x="41" y="19"/>
              </a:cxn>
              <a:cxn ang="0">
                <a:pos x="36" y="34"/>
              </a:cxn>
              <a:cxn ang="0">
                <a:pos x="33" y="52"/>
              </a:cxn>
              <a:cxn ang="0">
                <a:pos x="26" y="94"/>
              </a:cxn>
              <a:cxn ang="0">
                <a:pos x="18" y="143"/>
              </a:cxn>
              <a:cxn ang="0">
                <a:pos x="12" y="190"/>
              </a:cxn>
              <a:cxn ang="0">
                <a:pos x="9" y="213"/>
              </a:cxn>
              <a:cxn ang="0">
                <a:pos x="5" y="233"/>
              </a:cxn>
              <a:cxn ang="0">
                <a:pos x="4" y="249"/>
              </a:cxn>
              <a:cxn ang="0">
                <a:pos x="2" y="261"/>
              </a:cxn>
              <a:cxn ang="0">
                <a:pos x="0" y="269"/>
              </a:cxn>
              <a:cxn ang="0">
                <a:pos x="0" y="272"/>
              </a:cxn>
              <a:cxn ang="0">
                <a:pos x="607" y="272"/>
              </a:cxn>
              <a:cxn ang="0">
                <a:pos x="607" y="254"/>
              </a:cxn>
              <a:cxn ang="0">
                <a:pos x="605" y="243"/>
              </a:cxn>
              <a:cxn ang="0">
                <a:pos x="605" y="210"/>
              </a:cxn>
              <a:cxn ang="0">
                <a:pos x="602" y="171"/>
              </a:cxn>
              <a:cxn ang="0">
                <a:pos x="594" y="83"/>
              </a:cxn>
              <a:cxn ang="0">
                <a:pos x="585" y="44"/>
              </a:cxn>
              <a:cxn ang="0">
                <a:pos x="577" y="9"/>
              </a:cxn>
            </a:cxnLst>
            <a:rect l="0" t="0" r="r" b="b"/>
            <a:pathLst>
              <a:path w="607" h="272">
                <a:moveTo>
                  <a:pt x="577" y="9"/>
                </a:moveTo>
                <a:lnTo>
                  <a:pt x="484" y="5"/>
                </a:lnTo>
                <a:lnTo>
                  <a:pt x="391" y="1"/>
                </a:lnTo>
                <a:lnTo>
                  <a:pt x="305" y="0"/>
                </a:lnTo>
                <a:lnTo>
                  <a:pt x="129" y="0"/>
                </a:lnTo>
                <a:lnTo>
                  <a:pt x="103" y="1"/>
                </a:lnTo>
                <a:lnTo>
                  <a:pt x="82" y="1"/>
                </a:lnTo>
                <a:lnTo>
                  <a:pt x="66" y="3"/>
                </a:lnTo>
                <a:lnTo>
                  <a:pt x="53" y="3"/>
                </a:lnTo>
                <a:lnTo>
                  <a:pt x="46" y="5"/>
                </a:lnTo>
                <a:lnTo>
                  <a:pt x="43" y="9"/>
                </a:lnTo>
                <a:lnTo>
                  <a:pt x="41" y="19"/>
                </a:lnTo>
                <a:lnTo>
                  <a:pt x="36" y="34"/>
                </a:lnTo>
                <a:lnTo>
                  <a:pt x="33" y="52"/>
                </a:lnTo>
                <a:lnTo>
                  <a:pt x="26" y="94"/>
                </a:lnTo>
                <a:lnTo>
                  <a:pt x="18" y="143"/>
                </a:lnTo>
                <a:lnTo>
                  <a:pt x="12" y="190"/>
                </a:lnTo>
                <a:lnTo>
                  <a:pt x="9" y="213"/>
                </a:lnTo>
                <a:lnTo>
                  <a:pt x="5" y="233"/>
                </a:lnTo>
                <a:lnTo>
                  <a:pt x="4" y="249"/>
                </a:lnTo>
                <a:lnTo>
                  <a:pt x="2" y="261"/>
                </a:lnTo>
                <a:lnTo>
                  <a:pt x="0" y="269"/>
                </a:lnTo>
                <a:lnTo>
                  <a:pt x="0" y="272"/>
                </a:lnTo>
                <a:lnTo>
                  <a:pt x="607" y="272"/>
                </a:lnTo>
                <a:lnTo>
                  <a:pt x="607" y="254"/>
                </a:lnTo>
                <a:lnTo>
                  <a:pt x="605" y="243"/>
                </a:lnTo>
                <a:lnTo>
                  <a:pt x="605" y="210"/>
                </a:lnTo>
                <a:lnTo>
                  <a:pt x="602" y="171"/>
                </a:lnTo>
                <a:lnTo>
                  <a:pt x="594" y="83"/>
                </a:lnTo>
                <a:lnTo>
                  <a:pt x="585" y="44"/>
                </a:lnTo>
                <a:lnTo>
                  <a:pt x="577" y="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5" name="Freeform 453"/>
          <p:cNvSpPr>
            <a:spLocks/>
          </p:cNvSpPr>
          <p:nvPr/>
        </p:nvSpPr>
        <p:spPr bwMode="auto">
          <a:xfrm>
            <a:off x="2693988" y="2568575"/>
            <a:ext cx="741362" cy="85725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3" y="15"/>
              </a:cxn>
              <a:cxn ang="0">
                <a:pos x="2" y="29"/>
              </a:cxn>
              <a:cxn ang="0">
                <a:pos x="0" y="70"/>
              </a:cxn>
              <a:cxn ang="0">
                <a:pos x="0" y="90"/>
              </a:cxn>
              <a:cxn ang="0">
                <a:pos x="2" y="106"/>
              </a:cxn>
              <a:cxn ang="0">
                <a:pos x="2" y="116"/>
              </a:cxn>
              <a:cxn ang="0">
                <a:pos x="3" y="117"/>
              </a:cxn>
              <a:cxn ang="0">
                <a:pos x="3" y="116"/>
              </a:cxn>
              <a:cxn ang="0">
                <a:pos x="42" y="132"/>
              </a:cxn>
              <a:cxn ang="0">
                <a:pos x="235" y="132"/>
              </a:cxn>
              <a:cxn ang="0">
                <a:pos x="274" y="131"/>
              </a:cxn>
              <a:cxn ang="0">
                <a:pos x="546" y="131"/>
              </a:cxn>
              <a:cxn ang="0">
                <a:pos x="733" y="129"/>
              </a:cxn>
              <a:cxn ang="0">
                <a:pos x="821" y="127"/>
              </a:cxn>
              <a:cxn ang="0">
                <a:pos x="901" y="127"/>
              </a:cxn>
              <a:cxn ang="0">
                <a:pos x="937" y="126"/>
              </a:cxn>
              <a:cxn ang="0">
                <a:pos x="999" y="126"/>
              </a:cxn>
              <a:cxn ang="0">
                <a:pos x="1025" y="124"/>
              </a:cxn>
              <a:cxn ang="0">
                <a:pos x="1062" y="124"/>
              </a:cxn>
              <a:cxn ang="0">
                <a:pos x="1075" y="122"/>
              </a:cxn>
              <a:cxn ang="0">
                <a:pos x="1082" y="122"/>
              </a:cxn>
              <a:cxn ang="0">
                <a:pos x="1087" y="117"/>
              </a:cxn>
              <a:cxn ang="0">
                <a:pos x="1088" y="106"/>
              </a:cxn>
              <a:cxn ang="0">
                <a:pos x="1090" y="90"/>
              </a:cxn>
              <a:cxn ang="0">
                <a:pos x="1092" y="70"/>
              </a:cxn>
              <a:cxn ang="0">
                <a:pos x="1092" y="20"/>
              </a:cxn>
              <a:cxn ang="0">
                <a:pos x="1080" y="0"/>
              </a:cxn>
              <a:cxn ang="0">
                <a:pos x="223" y="0"/>
              </a:cxn>
              <a:cxn ang="0">
                <a:pos x="184" y="2"/>
              </a:cxn>
              <a:cxn ang="0">
                <a:pos x="86" y="2"/>
              </a:cxn>
              <a:cxn ang="0">
                <a:pos x="60" y="3"/>
              </a:cxn>
              <a:cxn ang="0">
                <a:pos x="37" y="3"/>
              </a:cxn>
              <a:cxn ang="0">
                <a:pos x="20" y="5"/>
              </a:cxn>
              <a:cxn ang="0">
                <a:pos x="7" y="5"/>
              </a:cxn>
            </a:cxnLst>
            <a:rect l="0" t="0" r="r" b="b"/>
            <a:pathLst>
              <a:path w="1092" h="132">
                <a:moveTo>
                  <a:pt x="7" y="5"/>
                </a:moveTo>
                <a:lnTo>
                  <a:pt x="3" y="15"/>
                </a:lnTo>
                <a:lnTo>
                  <a:pt x="2" y="29"/>
                </a:lnTo>
                <a:lnTo>
                  <a:pt x="0" y="70"/>
                </a:lnTo>
                <a:lnTo>
                  <a:pt x="0" y="90"/>
                </a:lnTo>
                <a:lnTo>
                  <a:pt x="2" y="106"/>
                </a:lnTo>
                <a:lnTo>
                  <a:pt x="2" y="116"/>
                </a:lnTo>
                <a:lnTo>
                  <a:pt x="3" y="117"/>
                </a:lnTo>
                <a:lnTo>
                  <a:pt x="3" y="116"/>
                </a:lnTo>
                <a:lnTo>
                  <a:pt x="42" y="132"/>
                </a:lnTo>
                <a:lnTo>
                  <a:pt x="235" y="132"/>
                </a:lnTo>
                <a:lnTo>
                  <a:pt x="274" y="131"/>
                </a:lnTo>
                <a:lnTo>
                  <a:pt x="546" y="131"/>
                </a:lnTo>
                <a:lnTo>
                  <a:pt x="733" y="129"/>
                </a:lnTo>
                <a:lnTo>
                  <a:pt x="821" y="127"/>
                </a:lnTo>
                <a:lnTo>
                  <a:pt x="901" y="127"/>
                </a:lnTo>
                <a:lnTo>
                  <a:pt x="937" y="126"/>
                </a:lnTo>
                <a:lnTo>
                  <a:pt x="999" y="126"/>
                </a:lnTo>
                <a:lnTo>
                  <a:pt x="1025" y="124"/>
                </a:lnTo>
                <a:lnTo>
                  <a:pt x="1062" y="124"/>
                </a:lnTo>
                <a:lnTo>
                  <a:pt x="1075" y="122"/>
                </a:lnTo>
                <a:lnTo>
                  <a:pt x="1082" y="122"/>
                </a:lnTo>
                <a:lnTo>
                  <a:pt x="1087" y="117"/>
                </a:lnTo>
                <a:lnTo>
                  <a:pt x="1088" y="106"/>
                </a:lnTo>
                <a:lnTo>
                  <a:pt x="1090" y="90"/>
                </a:lnTo>
                <a:lnTo>
                  <a:pt x="1092" y="70"/>
                </a:lnTo>
                <a:lnTo>
                  <a:pt x="1092" y="20"/>
                </a:lnTo>
                <a:lnTo>
                  <a:pt x="1080" y="0"/>
                </a:lnTo>
                <a:lnTo>
                  <a:pt x="223" y="0"/>
                </a:lnTo>
                <a:lnTo>
                  <a:pt x="184" y="2"/>
                </a:lnTo>
                <a:lnTo>
                  <a:pt x="86" y="2"/>
                </a:lnTo>
                <a:lnTo>
                  <a:pt x="60" y="3"/>
                </a:lnTo>
                <a:lnTo>
                  <a:pt x="37" y="3"/>
                </a:lnTo>
                <a:lnTo>
                  <a:pt x="20" y="5"/>
                </a:lnTo>
                <a:lnTo>
                  <a:pt x="7" y="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6" name="Freeform 454"/>
          <p:cNvSpPr>
            <a:spLocks/>
          </p:cNvSpPr>
          <p:nvPr/>
        </p:nvSpPr>
        <p:spPr bwMode="auto">
          <a:xfrm>
            <a:off x="3327400" y="2586038"/>
            <a:ext cx="84138" cy="49212"/>
          </a:xfrm>
          <a:custGeom>
            <a:avLst/>
            <a:gdLst/>
            <a:ahLst/>
            <a:cxnLst>
              <a:cxn ang="0">
                <a:pos x="123" y="7"/>
              </a:cxn>
              <a:cxn ang="0">
                <a:pos x="113" y="3"/>
              </a:cxn>
              <a:cxn ang="0">
                <a:pos x="98" y="0"/>
              </a:cxn>
              <a:cxn ang="0">
                <a:pos x="41" y="0"/>
              </a:cxn>
              <a:cxn ang="0">
                <a:pos x="25" y="2"/>
              </a:cxn>
              <a:cxn ang="0">
                <a:pos x="12" y="5"/>
              </a:cxn>
              <a:cxn ang="0">
                <a:pos x="5" y="8"/>
              </a:cxn>
              <a:cxn ang="0">
                <a:pos x="0" y="33"/>
              </a:cxn>
              <a:cxn ang="0">
                <a:pos x="0" y="52"/>
              </a:cxn>
              <a:cxn ang="0">
                <a:pos x="4" y="65"/>
              </a:cxn>
              <a:cxn ang="0">
                <a:pos x="5" y="75"/>
              </a:cxn>
              <a:cxn ang="0">
                <a:pos x="12" y="77"/>
              </a:cxn>
              <a:cxn ang="0">
                <a:pos x="25" y="78"/>
              </a:cxn>
              <a:cxn ang="0">
                <a:pos x="66" y="78"/>
              </a:cxn>
              <a:cxn ang="0">
                <a:pos x="87" y="77"/>
              </a:cxn>
              <a:cxn ang="0">
                <a:pos x="105" y="77"/>
              </a:cxn>
              <a:cxn ang="0">
                <a:pos x="118" y="75"/>
              </a:cxn>
              <a:cxn ang="0">
                <a:pos x="124" y="74"/>
              </a:cxn>
              <a:cxn ang="0">
                <a:pos x="124" y="65"/>
              </a:cxn>
              <a:cxn ang="0">
                <a:pos x="124" y="59"/>
              </a:cxn>
              <a:cxn ang="0">
                <a:pos x="126" y="41"/>
              </a:cxn>
              <a:cxn ang="0">
                <a:pos x="124" y="21"/>
              </a:cxn>
              <a:cxn ang="0">
                <a:pos x="123" y="7"/>
              </a:cxn>
            </a:cxnLst>
            <a:rect l="0" t="0" r="r" b="b"/>
            <a:pathLst>
              <a:path w="126" h="78">
                <a:moveTo>
                  <a:pt x="123" y="7"/>
                </a:moveTo>
                <a:lnTo>
                  <a:pt x="113" y="3"/>
                </a:lnTo>
                <a:lnTo>
                  <a:pt x="98" y="0"/>
                </a:lnTo>
                <a:lnTo>
                  <a:pt x="41" y="0"/>
                </a:lnTo>
                <a:lnTo>
                  <a:pt x="25" y="2"/>
                </a:lnTo>
                <a:lnTo>
                  <a:pt x="12" y="5"/>
                </a:lnTo>
                <a:lnTo>
                  <a:pt x="5" y="8"/>
                </a:lnTo>
                <a:lnTo>
                  <a:pt x="0" y="33"/>
                </a:lnTo>
                <a:lnTo>
                  <a:pt x="0" y="52"/>
                </a:lnTo>
                <a:lnTo>
                  <a:pt x="4" y="65"/>
                </a:lnTo>
                <a:lnTo>
                  <a:pt x="5" y="75"/>
                </a:lnTo>
                <a:lnTo>
                  <a:pt x="12" y="77"/>
                </a:lnTo>
                <a:lnTo>
                  <a:pt x="25" y="78"/>
                </a:lnTo>
                <a:lnTo>
                  <a:pt x="66" y="78"/>
                </a:lnTo>
                <a:lnTo>
                  <a:pt x="87" y="77"/>
                </a:lnTo>
                <a:lnTo>
                  <a:pt x="105" y="77"/>
                </a:lnTo>
                <a:lnTo>
                  <a:pt x="118" y="75"/>
                </a:lnTo>
                <a:lnTo>
                  <a:pt x="124" y="74"/>
                </a:lnTo>
                <a:lnTo>
                  <a:pt x="124" y="65"/>
                </a:lnTo>
                <a:lnTo>
                  <a:pt x="124" y="59"/>
                </a:lnTo>
                <a:lnTo>
                  <a:pt x="126" y="41"/>
                </a:lnTo>
                <a:lnTo>
                  <a:pt x="124" y="21"/>
                </a:lnTo>
                <a:lnTo>
                  <a:pt x="123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7" name="Freeform 455"/>
          <p:cNvSpPr>
            <a:spLocks/>
          </p:cNvSpPr>
          <p:nvPr/>
        </p:nvSpPr>
        <p:spPr bwMode="auto">
          <a:xfrm>
            <a:off x="3330575" y="2586038"/>
            <a:ext cx="77788" cy="46037"/>
          </a:xfrm>
          <a:custGeom>
            <a:avLst/>
            <a:gdLst/>
            <a:ahLst/>
            <a:cxnLst>
              <a:cxn ang="0">
                <a:pos x="109" y="7"/>
              </a:cxn>
              <a:cxn ang="0">
                <a:pos x="104" y="4"/>
              </a:cxn>
              <a:cxn ang="0">
                <a:pos x="93" y="2"/>
              </a:cxn>
              <a:cxn ang="0">
                <a:pos x="78" y="0"/>
              </a:cxn>
              <a:cxn ang="0">
                <a:pos x="59" y="0"/>
              </a:cxn>
              <a:cxn ang="0">
                <a:pos x="23" y="2"/>
              </a:cxn>
              <a:cxn ang="0">
                <a:pos x="11" y="4"/>
              </a:cxn>
              <a:cxn ang="0">
                <a:pos x="5" y="5"/>
              </a:cxn>
              <a:cxn ang="0">
                <a:pos x="2" y="10"/>
              </a:cxn>
              <a:cxn ang="0">
                <a:pos x="0" y="17"/>
              </a:cxn>
              <a:cxn ang="0">
                <a:pos x="0" y="38"/>
              </a:cxn>
              <a:cxn ang="0">
                <a:pos x="2" y="57"/>
              </a:cxn>
              <a:cxn ang="0">
                <a:pos x="3" y="64"/>
              </a:cxn>
              <a:cxn ang="0">
                <a:pos x="5" y="69"/>
              </a:cxn>
              <a:cxn ang="0">
                <a:pos x="10" y="71"/>
              </a:cxn>
              <a:cxn ang="0">
                <a:pos x="59" y="71"/>
              </a:cxn>
              <a:cxn ang="0">
                <a:pos x="94" y="69"/>
              </a:cxn>
              <a:cxn ang="0">
                <a:pos x="107" y="69"/>
              </a:cxn>
              <a:cxn ang="0">
                <a:pos x="112" y="67"/>
              </a:cxn>
              <a:cxn ang="0">
                <a:pos x="112" y="64"/>
              </a:cxn>
              <a:cxn ang="0">
                <a:pos x="114" y="59"/>
              </a:cxn>
              <a:cxn ang="0">
                <a:pos x="114" y="40"/>
              </a:cxn>
              <a:cxn ang="0">
                <a:pos x="112" y="20"/>
              </a:cxn>
              <a:cxn ang="0">
                <a:pos x="111" y="12"/>
              </a:cxn>
              <a:cxn ang="0">
                <a:pos x="109" y="7"/>
              </a:cxn>
            </a:cxnLst>
            <a:rect l="0" t="0" r="r" b="b"/>
            <a:pathLst>
              <a:path w="114" h="71">
                <a:moveTo>
                  <a:pt x="109" y="7"/>
                </a:moveTo>
                <a:lnTo>
                  <a:pt x="104" y="4"/>
                </a:lnTo>
                <a:lnTo>
                  <a:pt x="93" y="2"/>
                </a:lnTo>
                <a:lnTo>
                  <a:pt x="78" y="0"/>
                </a:lnTo>
                <a:lnTo>
                  <a:pt x="59" y="0"/>
                </a:lnTo>
                <a:lnTo>
                  <a:pt x="23" y="2"/>
                </a:lnTo>
                <a:lnTo>
                  <a:pt x="11" y="4"/>
                </a:lnTo>
                <a:lnTo>
                  <a:pt x="5" y="5"/>
                </a:lnTo>
                <a:lnTo>
                  <a:pt x="2" y="10"/>
                </a:lnTo>
                <a:lnTo>
                  <a:pt x="0" y="17"/>
                </a:lnTo>
                <a:lnTo>
                  <a:pt x="0" y="38"/>
                </a:lnTo>
                <a:lnTo>
                  <a:pt x="2" y="57"/>
                </a:lnTo>
                <a:lnTo>
                  <a:pt x="3" y="64"/>
                </a:lnTo>
                <a:lnTo>
                  <a:pt x="5" y="69"/>
                </a:lnTo>
                <a:lnTo>
                  <a:pt x="10" y="71"/>
                </a:lnTo>
                <a:lnTo>
                  <a:pt x="59" y="71"/>
                </a:lnTo>
                <a:lnTo>
                  <a:pt x="94" y="69"/>
                </a:lnTo>
                <a:lnTo>
                  <a:pt x="107" y="69"/>
                </a:lnTo>
                <a:lnTo>
                  <a:pt x="112" y="67"/>
                </a:lnTo>
                <a:lnTo>
                  <a:pt x="112" y="64"/>
                </a:lnTo>
                <a:lnTo>
                  <a:pt x="114" y="59"/>
                </a:lnTo>
                <a:lnTo>
                  <a:pt x="114" y="40"/>
                </a:lnTo>
                <a:lnTo>
                  <a:pt x="112" y="20"/>
                </a:lnTo>
                <a:lnTo>
                  <a:pt x="111" y="12"/>
                </a:lnTo>
                <a:lnTo>
                  <a:pt x="109" y="7"/>
                </a:lnTo>
                <a:close/>
              </a:path>
            </a:pathLst>
          </a:custGeom>
          <a:solidFill>
            <a:srgbClr val="9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8" name="Freeform 456"/>
          <p:cNvSpPr>
            <a:spLocks/>
          </p:cNvSpPr>
          <p:nvPr/>
        </p:nvSpPr>
        <p:spPr bwMode="auto">
          <a:xfrm>
            <a:off x="3333750" y="2589213"/>
            <a:ext cx="71438" cy="39687"/>
          </a:xfrm>
          <a:custGeom>
            <a:avLst/>
            <a:gdLst/>
            <a:ahLst/>
            <a:cxnLst>
              <a:cxn ang="0">
                <a:pos x="2" y="40"/>
              </a:cxn>
              <a:cxn ang="0">
                <a:pos x="0" y="31"/>
              </a:cxn>
              <a:cxn ang="0">
                <a:pos x="3" y="19"/>
              </a:cxn>
              <a:cxn ang="0">
                <a:pos x="10" y="8"/>
              </a:cxn>
              <a:cxn ang="0">
                <a:pos x="23" y="1"/>
              </a:cxn>
              <a:cxn ang="0">
                <a:pos x="39" y="0"/>
              </a:cxn>
              <a:cxn ang="0">
                <a:pos x="59" y="0"/>
              </a:cxn>
              <a:cxn ang="0">
                <a:pos x="75" y="1"/>
              </a:cxn>
              <a:cxn ang="0">
                <a:pos x="88" y="3"/>
              </a:cxn>
              <a:cxn ang="0">
                <a:pos x="93" y="5"/>
              </a:cxn>
              <a:cxn ang="0">
                <a:pos x="98" y="9"/>
              </a:cxn>
              <a:cxn ang="0">
                <a:pos x="103" y="24"/>
              </a:cxn>
              <a:cxn ang="0">
                <a:pos x="106" y="40"/>
              </a:cxn>
              <a:cxn ang="0">
                <a:pos x="106" y="53"/>
              </a:cxn>
              <a:cxn ang="0">
                <a:pos x="103" y="60"/>
              </a:cxn>
              <a:cxn ang="0">
                <a:pos x="96" y="60"/>
              </a:cxn>
              <a:cxn ang="0">
                <a:pos x="90" y="58"/>
              </a:cxn>
              <a:cxn ang="0">
                <a:pos x="87" y="53"/>
              </a:cxn>
              <a:cxn ang="0">
                <a:pos x="90" y="49"/>
              </a:cxn>
              <a:cxn ang="0">
                <a:pos x="88" y="45"/>
              </a:cxn>
              <a:cxn ang="0">
                <a:pos x="85" y="44"/>
              </a:cxn>
              <a:cxn ang="0">
                <a:pos x="78" y="42"/>
              </a:cxn>
              <a:cxn ang="0">
                <a:pos x="60" y="44"/>
              </a:cxn>
              <a:cxn ang="0">
                <a:pos x="38" y="47"/>
              </a:cxn>
              <a:cxn ang="0">
                <a:pos x="16" y="49"/>
              </a:cxn>
              <a:cxn ang="0">
                <a:pos x="8" y="45"/>
              </a:cxn>
              <a:cxn ang="0">
                <a:pos x="2" y="40"/>
              </a:cxn>
            </a:cxnLst>
            <a:rect l="0" t="0" r="r" b="b"/>
            <a:pathLst>
              <a:path w="106" h="60">
                <a:moveTo>
                  <a:pt x="2" y="40"/>
                </a:moveTo>
                <a:lnTo>
                  <a:pt x="0" y="31"/>
                </a:lnTo>
                <a:lnTo>
                  <a:pt x="3" y="19"/>
                </a:lnTo>
                <a:lnTo>
                  <a:pt x="10" y="8"/>
                </a:lnTo>
                <a:lnTo>
                  <a:pt x="23" y="1"/>
                </a:lnTo>
                <a:lnTo>
                  <a:pt x="39" y="0"/>
                </a:lnTo>
                <a:lnTo>
                  <a:pt x="59" y="0"/>
                </a:lnTo>
                <a:lnTo>
                  <a:pt x="75" y="1"/>
                </a:lnTo>
                <a:lnTo>
                  <a:pt x="88" y="3"/>
                </a:lnTo>
                <a:lnTo>
                  <a:pt x="93" y="5"/>
                </a:lnTo>
                <a:lnTo>
                  <a:pt x="98" y="9"/>
                </a:lnTo>
                <a:lnTo>
                  <a:pt x="103" y="24"/>
                </a:lnTo>
                <a:lnTo>
                  <a:pt x="106" y="40"/>
                </a:lnTo>
                <a:lnTo>
                  <a:pt x="106" y="53"/>
                </a:lnTo>
                <a:lnTo>
                  <a:pt x="103" y="60"/>
                </a:lnTo>
                <a:lnTo>
                  <a:pt x="96" y="60"/>
                </a:lnTo>
                <a:lnTo>
                  <a:pt x="90" y="58"/>
                </a:lnTo>
                <a:lnTo>
                  <a:pt x="87" y="53"/>
                </a:lnTo>
                <a:lnTo>
                  <a:pt x="90" y="49"/>
                </a:lnTo>
                <a:lnTo>
                  <a:pt x="88" y="45"/>
                </a:lnTo>
                <a:lnTo>
                  <a:pt x="85" y="44"/>
                </a:lnTo>
                <a:lnTo>
                  <a:pt x="78" y="42"/>
                </a:lnTo>
                <a:lnTo>
                  <a:pt x="60" y="44"/>
                </a:lnTo>
                <a:lnTo>
                  <a:pt x="38" y="47"/>
                </a:lnTo>
                <a:lnTo>
                  <a:pt x="16" y="49"/>
                </a:lnTo>
                <a:lnTo>
                  <a:pt x="8" y="45"/>
                </a:lnTo>
                <a:lnTo>
                  <a:pt x="2" y="40"/>
                </a:lnTo>
                <a:close/>
              </a:path>
            </a:pathLst>
          </a:custGeom>
          <a:solidFill>
            <a:srgbClr val="00C9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9" name="Freeform 457"/>
          <p:cNvSpPr>
            <a:spLocks/>
          </p:cNvSpPr>
          <p:nvPr/>
        </p:nvSpPr>
        <p:spPr bwMode="auto">
          <a:xfrm>
            <a:off x="3363913" y="2600325"/>
            <a:ext cx="14287" cy="12700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14"/>
              </a:cxn>
              <a:cxn ang="0">
                <a:pos x="12" y="18"/>
              </a:cxn>
              <a:cxn ang="0">
                <a:pos x="20" y="14"/>
              </a:cxn>
              <a:cxn ang="0">
                <a:pos x="23" y="8"/>
              </a:cxn>
              <a:cxn ang="0">
                <a:pos x="20" y="1"/>
              </a:cxn>
              <a:cxn ang="0">
                <a:pos x="12" y="0"/>
              </a:cxn>
              <a:cxn ang="0">
                <a:pos x="3" y="3"/>
              </a:cxn>
              <a:cxn ang="0">
                <a:pos x="0" y="9"/>
              </a:cxn>
            </a:cxnLst>
            <a:rect l="0" t="0" r="r" b="b"/>
            <a:pathLst>
              <a:path w="23" h="18">
                <a:moveTo>
                  <a:pt x="0" y="9"/>
                </a:moveTo>
                <a:lnTo>
                  <a:pt x="3" y="14"/>
                </a:lnTo>
                <a:lnTo>
                  <a:pt x="12" y="18"/>
                </a:lnTo>
                <a:lnTo>
                  <a:pt x="20" y="14"/>
                </a:lnTo>
                <a:lnTo>
                  <a:pt x="23" y="8"/>
                </a:lnTo>
                <a:lnTo>
                  <a:pt x="20" y="1"/>
                </a:lnTo>
                <a:lnTo>
                  <a:pt x="12" y="0"/>
                </a:lnTo>
                <a:lnTo>
                  <a:pt x="3" y="3"/>
                </a:lnTo>
                <a:lnTo>
                  <a:pt x="0" y="9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0" name="Freeform 458"/>
          <p:cNvSpPr>
            <a:spLocks/>
          </p:cNvSpPr>
          <p:nvPr/>
        </p:nvSpPr>
        <p:spPr bwMode="auto">
          <a:xfrm>
            <a:off x="3348038" y="2590800"/>
            <a:ext cx="952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6"/>
              </a:cxn>
              <a:cxn ang="0">
                <a:pos x="10" y="5"/>
              </a:cxn>
              <a:cxn ang="0">
                <a:pos x="11" y="3"/>
              </a:cxn>
              <a:cxn ang="0">
                <a:pos x="10" y="2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1" h="6">
                <a:moveTo>
                  <a:pt x="0" y="3"/>
                </a:moveTo>
                <a:lnTo>
                  <a:pt x="5" y="6"/>
                </a:lnTo>
                <a:lnTo>
                  <a:pt x="10" y="5"/>
                </a:lnTo>
                <a:lnTo>
                  <a:pt x="11" y="3"/>
                </a:lnTo>
                <a:lnTo>
                  <a:pt x="10" y="2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1" name="Freeform 459"/>
          <p:cNvSpPr>
            <a:spLocks/>
          </p:cNvSpPr>
          <p:nvPr/>
        </p:nvSpPr>
        <p:spPr bwMode="auto">
          <a:xfrm>
            <a:off x="2825750" y="2586038"/>
            <a:ext cx="84138" cy="50800"/>
          </a:xfrm>
          <a:custGeom>
            <a:avLst/>
            <a:gdLst/>
            <a:ahLst/>
            <a:cxnLst>
              <a:cxn ang="0">
                <a:pos x="122" y="6"/>
              </a:cxn>
              <a:cxn ang="0">
                <a:pos x="113" y="3"/>
              </a:cxn>
              <a:cxn ang="0">
                <a:pos x="98" y="0"/>
              </a:cxn>
              <a:cxn ang="0">
                <a:pos x="41" y="0"/>
              </a:cxn>
              <a:cxn ang="0">
                <a:pos x="25" y="1"/>
              </a:cxn>
              <a:cxn ang="0">
                <a:pos x="12" y="5"/>
              </a:cxn>
              <a:cxn ang="0">
                <a:pos x="5" y="8"/>
              </a:cxn>
              <a:cxn ang="0">
                <a:pos x="0" y="32"/>
              </a:cxn>
              <a:cxn ang="0">
                <a:pos x="0" y="52"/>
              </a:cxn>
              <a:cxn ang="0">
                <a:pos x="4" y="67"/>
              </a:cxn>
              <a:cxn ang="0">
                <a:pos x="5" y="75"/>
              </a:cxn>
              <a:cxn ang="0">
                <a:pos x="12" y="76"/>
              </a:cxn>
              <a:cxn ang="0">
                <a:pos x="25" y="78"/>
              </a:cxn>
              <a:cxn ang="0">
                <a:pos x="65" y="78"/>
              </a:cxn>
              <a:cxn ang="0">
                <a:pos x="87" y="76"/>
              </a:cxn>
              <a:cxn ang="0">
                <a:pos x="105" y="76"/>
              </a:cxn>
              <a:cxn ang="0">
                <a:pos x="118" y="75"/>
              </a:cxn>
              <a:cxn ang="0">
                <a:pos x="124" y="75"/>
              </a:cxn>
              <a:cxn ang="0">
                <a:pos x="124" y="65"/>
              </a:cxn>
              <a:cxn ang="0">
                <a:pos x="124" y="58"/>
              </a:cxn>
              <a:cxn ang="0">
                <a:pos x="126" y="41"/>
              </a:cxn>
              <a:cxn ang="0">
                <a:pos x="124" y="21"/>
              </a:cxn>
              <a:cxn ang="0">
                <a:pos x="122" y="6"/>
              </a:cxn>
            </a:cxnLst>
            <a:rect l="0" t="0" r="r" b="b"/>
            <a:pathLst>
              <a:path w="126" h="78">
                <a:moveTo>
                  <a:pt x="122" y="6"/>
                </a:moveTo>
                <a:lnTo>
                  <a:pt x="113" y="3"/>
                </a:lnTo>
                <a:lnTo>
                  <a:pt x="98" y="0"/>
                </a:lnTo>
                <a:lnTo>
                  <a:pt x="41" y="0"/>
                </a:lnTo>
                <a:lnTo>
                  <a:pt x="25" y="1"/>
                </a:lnTo>
                <a:lnTo>
                  <a:pt x="12" y="5"/>
                </a:lnTo>
                <a:lnTo>
                  <a:pt x="5" y="8"/>
                </a:lnTo>
                <a:lnTo>
                  <a:pt x="0" y="32"/>
                </a:lnTo>
                <a:lnTo>
                  <a:pt x="0" y="52"/>
                </a:lnTo>
                <a:lnTo>
                  <a:pt x="4" y="67"/>
                </a:lnTo>
                <a:lnTo>
                  <a:pt x="5" y="75"/>
                </a:lnTo>
                <a:lnTo>
                  <a:pt x="12" y="76"/>
                </a:lnTo>
                <a:lnTo>
                  <a:pt x="25" y="78"/>
                </a:lnTo>
                <a:lnTo>
                  <a:pt x="65" y="78"/>
                </a:lnTo>
                <a:lnTo>
                  <a:pt x="87" y="76"/>
                </a:lnTo>
                <a:lnTo>
                  <a:pt x="105" y="76"/>
                </a:lnTo>
                <a:lnTo>
                  <a:pt x="118" y="75"/>
                </a:lnTo>
                <a:lnTo>
                  <a:pt x="124" y="75"/>
                </a:lnTo>
                <a:lnTo>
                  <a:pt x="124" y="65"/>
                </a:lnTo>
                <a:lnTo>
                  <a:pt x="124" y="58"/>
                </a:lnTo>
                <a:lnTo>
                  <a:pt x="126" y="41"/>
                </a:lnTo>
                <a:lnTo>
                  <a:pt x="124" y="21"/>
                </a:lnTo>
                <a:lnTo>
                  <a:pt x="122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2" name="Freeform 460"/>
          <p:cNvSpPr>
            <a:spLocks/>
          </p:cNvSpPr>
          <p:nvPr/>
        </p:nvSpPr>
        <p:spPr bwMode="auto">
          <a:xfrm>
            <a:off x="2830513" y="2587625"/>
            <a:ext cx="77787" cy="46038"/>
          </a:xfrm>
          <a:custGeom>
            <a:avLst/>
            <a:gdLst/>
            <a:ahLst/>
            <a:cxnLst>
              <a:cxn ang="0">
                <a:pos x="109" y="7"/>
              </a:cxn>
              <a:cxn ang="0">
                <a:pos x="104" y="3"/>
              </a:cxn>
              <a:cxn ang="0">
                <a:pos x="93" y="2"/>
              </a:cxn>
              <a:cxn ang="0">
                <a:pos x="78" y="0"/>
              </a:cxn>
              <a:cxn ang="0">
                <a:pos x="58" y="0"/>
              </a:cxn>
              <a:cxn ang="0">
                <a:pos x="23" y="2"/>
              </a:cxn>
              <a:cxn ang="0">
                <a:pos x="11" y="3"/>
              </a:cxn>
              <a:cxn ang="0">
                <a:pos x="5" y="7"/>
              </a:cxn>
              <a:cxn ang="0">
                <a:pos x="1" y="10"/>
              </a:cxn>
              <a:cxn ang="0">
                <a:pos x="0" y="18"/>
              </a:cxn>
              <a:cxn ang="0">
                <a:pos x="0" y="38"/>
              </a:cxn>
              <a:cxn ang="0">
                <a:pos x="1" y="57"/>
              </a:cxn>
              <a:cxn ang="0">
                <a:pos x="3" y="64"/>
              </a:cxn>
              <a:cxn ang="0">
                <a:pos x="5" y="69"/>
              </a:cxn>
              <a:cxn ang="0">
                <a:pos x="10" y="70"/>
              </a:cxn>
              <a:cxn ang="0">
                <a:pos x="58" y="70"/>
              </a:cxn>
              <a:cxn ang="0">
                <a:pos x="94" y="69"/>
              </a:cxn>
              <a:cxn ang="0">
                <a:pos x="107" y="69"/>
              </a:cxn>
              <a:cxn ang="0">
                <a:pos x="112" y="67"/>
              </a:cxn>
              <a:cxn ang="0">
                <a:pos x="112" y="64"/>
              </a:cxn>
              <a:cxn ang="0">
                <a:pos x="114" y="59"/>
              </a:cxn>
              <a:cxn ang="0">
                <a:pos x="114" y="41"/>
              </a:cxn>
              <a:cxn ang="0">
                <a:pos x="112" y="21"/>
              </a:cxn>
              <a:cxn ang="0">
                <a:pos x="111" y="13"/>
              </a:cxn>
              <a:cxn ang="0">
                <a:pos x="109" y="7"/>
              </a:cxn>
            </a:cxnLst>
            <a:rect l="0" t="0" r="r" b="b"/>
            <a:pathLst>
              <a:path w="114" h="70">
                <a:moveTo>
                  <a:pt x="109" y="7"/>
                </a:moveTo>
                <a:lnTo>
                  <a:pt x="104" y="3"/>
                </a:lnTo>
                <a:lnTo>
                  <a:pt x="93" y="2"/>
                </a:lnTo>
                <a:lnTo>
                  <a:pt x="78" y="0"/>
                </a:lnTo>
                <a:lnTo>
                  <a:pt x="58" y="0"/>
                </a:lnTo>
                <a:lnTo>
                  <a:pt x="23" y="2"/>
                </a:lnTo>
                <a:lnTo>
                  <a:pt x="11" y="3"/>
                </a:lnTo>
                <a:lnTo>
                  <a:pt x="5" y="7"/>
                </a:lnTo>
                <a:lnTo>
                  <a:pt x="1" y="10"/>
                </a:lnTo>
                <a:lnTo>
                  <a:pt x="0" y="18"/>
                </a:lnTo>
                <a:lnTo>
                  <a:pt x="0" y="38"/>
                </a:lnTo>
                <a:lnTo>
                  <a:pt x="1" y="57"/>
                </a:lnTo>
                <a:lnTo>
                  <a:pt x="3" y="64"/>
                </a:lnTo>
                <a:lnTo>
                  <a:pt x="5" y="69"/>
                </a:lnTo>
                <a:lnTo>
                  <a:pt x="10" y="70"/>
                </a:lnTo>
                <a:lnTo>
                  <a:pt x="58" y="70"/>
                </a:lnTo>
                <a:lnTo>
                  <a:pt x="94" y="69"/>
                </a:lnTo>
                <a:lnTo>
                  <a:pt x="107" y="69"/>
                </a:lnTo>
                <a:lnTo>
                  <a:pt x="112" y="67"/>
                </a:lnTo>
                <a:lnTo>
                  <a:pt x="112" y="64"/>
                </a:lnTo>
                <a:lnTo>
                  <a:pt x="114" y="59"/>
                </a:lnTo>
                <a:lnTo>
                  <a:pt x="114" y="41"/>
                </a:lnTo>
                <a:lnTo>
                  <a:pt x="112" y="21"/>
                </a:lnTo>
                <a:lnTo>
                  <a:pt x="111" y="13"/>
                </a:lnTo>
                <a:lnTo>
                  <a:pt x="109" y="7"/>
                </a:lnTo>
                <a:close/>
              </a:path>
            </a:pathLst>
          </a:custGeom>
          <a:solidFill>
            <a:srgbClr val="9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3" name="Freeform 461"/>
          <p:cNvSpPr>
            <a:spLocks/>
          </p:cNvSpPr>
          <p:nvPr/>
        </p:nvSpPr>
        <p:spPr bwMode="auto">
          <a:xfrm>
            <a:off x="2832100" y="2590800"/>
            <a:ext cx="71438" cy="41275"/>
          </a:xfrm>
          <a:custGeom>
            <a:avLst/>
            <a:gdLst/>
            <a:ahLst/>
            <a:cxnLst>
              <a:cxn ang="0">
                <a:pos x="2" y="39"/>
              </a:cxn>
              <a:cxn ang="0">
                <a:pos x="0" y="31"/>
              </a:cxn>
              <a:cxn ang="0">
                <a:pos x="3" y="19"/>
              </a:cxn>
              <a:cxn ang="0">
                <a:pos x="10" y="8"/>
              </a:cxn>
              <a:cxn ang="0">
                <a:pos x="23" y="2"/>
              </a:cxn>
              <a:cxn ang="0">
                <a:pos x="39" y="0"/>
              </a:cxn>
              <a:cxn ang="0">
                <a:pos x="59" y="0"/>
              </a:cxn>
              <a:cxn ang="0">
                <a:pos x="75" y="2"/>
              </a:cxn>
              <a:cxn ang="0">
                <a:pos x="88" y="2"/>
              </a:cxn>
              <a:cxn ang="0">
                <a:pos x="93" y="3"/>
              </a:cxn>
              <a:cxn ang="0">
                <a:pos x="98" y="8"/>
              </a:cxn>
              <a:cxn ang="0">
                <a:pos x="103" y="23"/>
              </a:cxn>
              <a:cxn ang="0">
                <a:pos x="106" y="39"/>
              </a:cxn>
              <a:cxn ang="0">
                <a:pos x="106" y="52"/>
              </a:cxn>
              <a:cxn ang="0">
                <a:pos x="103" y="59"/>
              </a:cxn>
              <a:cxn ang="0">
                <a:pos x="96" y="60"/>
              </a:cxn>
              <a:cxn ang="0">
                <a:pos x="90" y="57"/>
              </a:cxn>
              <a:cxn ang="0">
                <a:pos x="86" y="52"/>
              </a:cxn>
              <a:cxn ang="0">
                <a:pos x="90" y="47"/>
              </a:cxn>
              <a:cxn ang="0">
                <a:pos x="88" y="44"/>
              </a:cxn>
              <a:cxn ang="0">
                <a:pos x="85" y="44"/>
              </a:cxn>
              <a:cxn ang="0">
                <a:pos x="78" y="42"/>
              </a:cxn>
              <a:cxn ang="0">
                <a:pos x="60" y="42"/>
              </a:cxn>
              <a:cxn ang="0">
                <a:pos x="38" y="46"/>
              </a:cxn>
              <a:cxn ang="0">
                <a:pos x="16" y="47"/>
              </a:cxn>
              <a:cxn ang="0">
                <a:pos x="8" y="44"/>
              </a:cxn>
              <a:cxn ang="0">
                <a:pos x="2" y="39"/>
              </a:cxn>
            </a:cxnLst>
            <a:rect l="0" t="0" r="r" b="b"/>
            <a:pathLst>
              <a:path w="106" h="60">
                <a:moveTo>
                  <a:pt x="2" y="39"/>
                </a:moveTo>
                <a:lnTo>
                  <a:pt x="0" y="31"/>
                </a:lnTo>
                <a:lnTo>
                  <a:pt x="3" y="19"/>
                </a:lnTo>
                <a:lnTo>
                  <a:pt x="10" y="8"/>
                </a:lnTo>
                <a:lnTo>
                  <a:pt x="23" y="2"/>
                </a:lnTo>
                <a:lnTo>
                  <a:pt x="39" y="0"/>
                </a:lnTo>
                <a:lnTo>
                  <a:pt x="59" y="0"/>
                </a:lnTo>
                <a:lnTo>
                  <a:pt x="75" y="2"/>
                </a:lnTo>
                <a:lnTo>
                  <a:pt x="88" y="2"/>
                </a:lnTo>
                <a:lnTo>
                  <a:pt x="93" y="3"/>
                </a:lnTo>
                <a:lnTo>
                  <a:pt x="98" y="8"/>
                </a:lnTo>
                <a:lnTo>
                  <a:pt x="103" y="23"/>
                </a:lnTo>
                <a:lnTo>
                  <a:pt x="106" y="39"/>
                </a:lnTo>
                <a:lnTo>
                  <a:pt x="106" y="52"/>
                </a:lnTo>
                <a:lnTo>
                  <a:pt x="103" y="59"/>
                </a:lnTo>
                <a:lnTo>
                  <a:pt x="96" y="60"/>
                </a:lnTo>
                <a:lnTo>
                  <a:pt x="90" y="57"/>
                </a:lnTo>
                <a:lnTo>
                  <a:pt x="86" y="52"/>
                </a:lnTo>
                <a:lnTo>
                  <a:pt x="90" y="47"/>
                </a:lnTo>
                <a:lnTo>
                  <a:pt x="88" y="44"/>
                </a:lnTo>
                <a:lnTo>
                  <a:pt x="85" y="44"/>
                </a:lnTo>
                <a:lnTo>
                  <a:pt x="78" y="42"/>
                </a:lnTo>
                <a:lnTo>
                  <a:pt x="60" y="42"/>
                </a:lnTo>
                <a:lnTo>
                  <a:pt x="38" y="46"/>
                </a:lnTo>
                <a:lnTo>
                  <a:pt x="16" y="47"/>
                </a:lnTo>
                <a:lnTo>
                  <a:pt x="8" y="44"/>
                </a:lnTo>
                <a:lnTo>
                  <a:pt x="2" y="39"/>
                </a:lnTo>
                <a:close/>
              </a:path>
            </a:pathLst>
          </a:custGeom>
          <a:solidFill>
            <a:srgbClr val="00C9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4" name="Freeform 462"/>
          <p:cNvSpPr>
            <a:spLocks/>
          </p:cNvSpPr>
          <p:nvPr/>
        </p:nvSpPr>
        <p:spPr bwMode="auto">
          <a:xfrm>
            <a:off x="2862263" y="2601913"/>
            <a:ext cx="15875" cy="127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17"/>
              </a:cxn>
              <a:cxn ang="0">
                <a:pos x="11" y="18"/>
              </a:cxn>
              <a:cxn ang="0">
                <a:pos x="20" y="15"/>
              </a:cxn>
              <a:cxn ang="0">
                <a:pos x="23" y="8"/>
              </a:cxn>
              <a:cxn ang="0">
                <a:pos x="20" y="3"/>
              </a:cxn>
              <a:cxn ang="0">
                <a:pos x="11" y="0"/>
              </a:cxn>
              <a:cxn ang="0">
                <a:pos x="3" y="3"/>
              </a:cxn>
              <a:cxn ang="0">
                <a:pos x="0" y="10"/>
              </a:cxn>
            </a:cxnLst>
            <a:rect l="0" t="0" r="r" b="b"/>
            <a:pathLst>
              <a:path w="23" h="18">
                <a:moveTo>
                  <a:pt x="0" y="10"/>
                </a:moveTo>
                <a:lnTo>
                  <a:pt x="3" y="17"/>
                </a:lnTo>
                <a:lnTo>
                  <a:pt x="11" y="18"/>
                </a:lnTo>
                <a:lnTo>
                  <a:pt x="20" y="15"/>
                </a:lnTo>
                <a:lnTo>
                  <a:pt x="23" y="8"/>
                </a:lnTo>
                <a:lnTo>
                  <a:pt x="20" y="3"/>
                </a:lnTo>
                <a:lnTo>
                  <a:pt x="11" y="0"/>
                </a:lnTo>
                <a:lnTo>
                  <a:pt x="3" y="3"/>
                </a:lnTo>
                <a:lnTo>
                  <a:pt x="0" y="1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5" name="Freeform 463"/>
          <p:cNvSpPr>
            <a:spLocks/>
          </p:cNvSpPr>
          <p:nvPr/>
        </p:nvSpPr>
        <p:spPr bwMode="auto">
          <a:xfrm>
            <a:off x="2847975" y="2592388"/>
            <a:ext cx="7938" cy="31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6"/>
              </a:cxn>
              <a:cxn ang="0">
                <a:pos x="10" y="4"/>
              </a:cxn>
              <a:cxn ang="0">
                <a:pos x="11" y="3"/>
              </a:cxn>
              <a:cxn ang="0">
                <a:pos x="10" y="1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1" h="6">
                <a:moveTo>
                  <a:pt x="0" y="3"/>
                </a:moveTo>
                <a:lnTo>
                  <a:pt x="5" y="6"/>
                </a:lnTo>
                <a:lnTo>
                  <a:pt x="10" y="4"/>
                </a:lnTo>
                <a:lnTo>
                  <a:pt x="11" y="3"/>
                </a:lnTo>
                <a:lnTo>
                  <a:pt x="10" y="1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6" name="Rectangle 464"/>
          <p:cNvSpPr>
            <a:spLocks noChangeArrowheads="1"/>
          </p:cNvSpPr>
          <p:nvPr/>
        </p:nvSpPr>
        <p:spPr bwMode="auto">
          <a:xfrm>
            <a:off x="3097213" y="2593975"/>
            <a:ext cx="76200" cy="30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7" name="Line 465"/>
          <p:cNvSpPr>
            <a:spLocks noChangeShapeType="1"/>
          </p:cNvSpPr>
          <p:nvPr/>
        </p:nvSpPr>
        <p:spPr bwMode="auto">
          <a:xfrm>
            <a:off x="2122488" y="3346450"/>
            <a:ext cx="68754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78" name="Line 466"/>
          <p:cNvSpPr>
            <a:spLocks noChangeShapeType="1"/>
          </p:cNvSpPr>
          <p:nvPr/>
        </p:nvSpPr>
        <p:spPr bwMode="auto">
          <a:xfrm flipH="1">
            <a:off x="3784600" y="2019300"/>
            <a:ext cx="1539875" cy="519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79" name="Line 467"/>
          <p:cNvSpPr>
            <a:spLocks noChangeShapeType="1"/>
          </p:cNvSpPr>
          <p:nvPr/>
        </p:nvSpPr>
        <p:spPr bwMode="auto">
          <a:xfrm flipH="1">
            <a:off x="4794250" y="2200275"/>
            <a:ext cx="522288" cy="35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80" name="Line 468"/>
          <p:cNvSpPr>
            <a:spLocks noChangeShapeType="1"/>
          </p:cNvSpPr>
          <p:nvPr/>
        </p:nvSpPr>
        <p:spPr bwMode="auto">
          <a:xfrm>
            <a:off x="6310313" y="1995488"/>
            <a:ext cx="1808162" cy="581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81" name="Line 469"/>
          <p:cNvSpPr>
            <a:spLocks noChangeShapeType="1"/>
          </p:cNvSpPr>
          <p:nvPr/>
        </p:nvSpPr>
        <p:spPr bwMode="auto">
          <a:xfrm>
            <a:off x="6318250" y="2184400"/>
            <a:ext cx="611188" cy="37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82" name="Line 470"/>
          <p:cNvSpPr>
            <a:spLocks noChangeShapeType="1"/>
          </p:cNvSpPr>
          <p:nvPr/>
        </p:nvSpPr>
        <p:spPr bwMode="auto">
          <a:xfrm>
            <a:off x="5764213" y="2498725"/>
            <a:ext cx="0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52183" name="Group 471"/>
          <p:cNvGrpSpPr>
            <a:grpSpLocks/>
          </p:cNvGrpSpPr>
          <p:nvPr/>
        </p:nvGrpSpPr>
        <p:grpSpPr bwMode="auto">
          <a:xfrm>
            <a:off x="1928813" y="3606800"/>
            <a:ext cx="6834187" cy="1509713"/>
            <a:chOff x="1199" y="2183"/>
            <a:chExt cx="4305" cy="951"/>
          </a:xfrm>
        </p:grpSpPr>
        <p:sp>
          <p:nvSpPr>
            <p:cNvPr id="1652184" name="Rectangle 472"/>
            <p:cNvSpPr>
              <a:spLocks noChangeArrowheads="1"/>
            </p:cNvSpPr>
            <p:nvPr/>
          </p:nvSpPr>
          <p:spPr bwMode="auto">
            <a:xfrm>
              <a:off x="1854" y="2744"/>
              <a:ext cx="237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5" name="Rectangle 473"/>
            <p:cNvSpPr>
              <a:spLocks noChangeArrowheads="1"/>
            </p:cNvSpPr>
            <p:nvPr/>
          </p:nvSpPr>
          <p:spPr bwMode="auto">
            <a:xfrm>
              <a:off x="1853" y="2751"/>
              <a:ext cx="23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6" name="Rectangle 474"/>
            <p:cNvSpPr>
              <a:spLocks noChangeArrowheads="1"/>
            </p:cNvSpPr>
            <p:nvPr/>
          </p:nvSpPr>
          <p:spPr bwMode="auto">
            <a:xfrm>
              <a:off x="1851" y="2763"/>
              <a:ext cx="24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7" name="Rectangle 475"/>
            <p:cNvSpPr>
              <a:spLocks noChangeArrowheads="1"/>
            </p:cNvSpPr>
            <p:nvPr/>
          </p:nvSpPr>
          <p:spPr bwMode="auto">
            <a:xfrm>
              <a:off x="1849" y="2771"/>
              <a:ext cx="24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8" name="Rectangle 476"/>
            <p:cNvSpPr>
              <a:spLocks noChangeArrowheads="1"/>
            </p:cNvSpPr>
            <p:nvPr/>
          </p:nvSpPr>
          <p:spPr bwMode="auto">
            <a:xfrm>
              <a:off x="1848" y="2778"/>
              <a:ext cx="24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9" name="Rectangle 477"/>
            <p:cNvSpPr>
              <a:spLocks noChangeArrowheads="1"/>
            </p:cNvSpPr>
            <p:nvPr/>
          </p:nvSpPr>
          <p:spPr bwMode="auto">
            <a:xfrm>
              <a:off x="1848" y="2785"/>
              <a:ext cx="249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90" name="Rectangle 478"/>
            <p:cNvSpPr>
              <a:spLocks noChangeArrowheads="1"/>
            </p:cNvSpPr>
            <p:nvPr/>
          </p:nvSpPr>
          <p:spPr bwMode="auto">
            <a:xfrm>
              <a:off x="1845" y="2798"/>
              <a:ext cx="25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91" name="Rectangle 479"/>
            <p:cNvSpPr>
              <a:spLocks noChangeArrowheads="1"/>
            </p:cNvSpPr>
            <p:nvPr/>
          </p:nvSpPr>
          <p:spPr bwMode="auto">
            <a:xfrm>
              <a:off x="1859" y="2866"/>
              <a:ext cx="24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92" name="Text Box 480"/>
            <p:cNvSpPr txBox="1">
              <a:spLocks noChangeArrowheads="1"/>
            </p:cNvSpPr>
            <p:nvPr/>
          </p:nvSpPr>
          <p:spPr bwMode="auto">
            <a:xfrm>
              <a:off x="1544" y="2231"/>
              <a:ext cx="5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Kanban:</a:t>
              </a:r>
            </a:p>
          </p:txBody>
        </p:sp>
        <p:sp>
          <p:nvSpPr>
            <p:cNvPr id="1652193" name="Rectangle 481"/>
            <p:cNvSpPr>
              <a:spLocks noChangeArrowheads="1"/>
            </p:cNvSpPr>
            <p:nvPr/>
          </p:nvSpPr>
          <p:spPr bwMode="auto">
            <a:xfrm>
              <a:off x="3333" y="2183"/>
              <a:ext cx="657" cy="34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A50021"/>
                  </a:solidFill>
                </a:rPr>
                <a:t>RIP</a:t>
              </a:r>
            </a:p>
          </p:txBody>
        </p:sp>
        <p:sp>
          <p:nvSpPr>
            <p:cNvPr id="1652194" name="Line 482"/>
            <p:cNvSpPr>
              <a:spLocks noChangeShapeType="1"/>
            </p:cNvSpPr>
            <p:nvPr/>
          </p:nvSpPr>
          <p:spPr bwMode="auto">
            <a:xfrm>
              <a:off x="3338" y="2296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195" name="Line 483"/>
            <p:cNvSpPr>
              <a:spLocks noChangeShapeType="1"/>
            </p:cNvSpPr>
            <p:nvPr/>
          </p:nvSpPr>
          <p:spPr bwMode="auto">
            <a:xfrm>
              <a:off x="3492" y="22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196" name="Line 484"/>
            <p:cNvSpPr>
              <a:spLocks noChangeShapeType="1"/>
            </p:cNvSpPr>
            <p:nvPr/>
          </p:nvSpPr>
          <p:spPr bwMode="auto">
            <a:xfrm>
              <a:off x="3333" y="2415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197" name="Text Box 485"/>
            <p:cNvSpPr txBox="1">
              <a:spLocks noChangeArrowheads="1"/>
            </p:cNvSpPr>
            <p:nvPr/>
          </p:nvSpPr>
          <p:spPr bwMode="auto">
            <a:xfrm>
              <a:off x="3325" y="2319"/>
              <a:ext cx="1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rgbClr val="A50021"/>
                  </a:solidFill>
                </a:rPr>
                <a:t>A</a:t>
              </a:r>
            </a:p>
          </p:txBody>
        </p:sp>
        <p:sp>
          <p:nvSpPr>
            <p:cNvPr id="1652198" name="Text Box 486"/>
            <p:cNvSpPr txBox="1">
              <a:spLocks noChangeArrowheads="1"/>
            </p:cNvSpPr>
            <p:nvPr/>
          </p:nvSpPr>
          <p:spPr bwMode="auto">
            <a:xfrm>
              <a:off x="3330" y="2433"/>
              <a:ext cx="1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rgbClr val="A50021"/>
                  </a:solidFill>
                </a:rPr>
                <a:t>A</a:t>
              </a:r>
            </a:p>
          </p:txBody>
        </p:sp>
        <p:sp>
          <p:nvSpPr>
            <p:cNvPr id="1652199" name="AutoShape 487"/>
            <p:cNvSpPr>
              <a:spLocks noChangeArrowheads="1"/>
            </p:cNvSpPr>
            <p:nvPr/>
          </p:nvSpPr>
          <p:spPr bwMode="auto">
            <a:xfrm>
              <a:off x="2030" y="2628"/>
              <a:ext cx="3474" cy="475"/>
            </a:xfrm>
            <a:prstGeom prst="rightArrow">
              <a:avLst>
                <a:gd name="adj1" fmla="val 50000"/>
                <a:gd name="adj2" fmla="val 182842"/>
              </a:avLst>
            </a:prstGeom>
            <a:gradFill rotWithShape="1">
              <a:gsLst>
                <a:gs pos="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 b="1">
                <a:solidFill>
                  <a:srgbClr val="A50021"/>
                </a:solidFill>
              </a:endParaRPr>
            </a:p>
          </p:txBody>
        </p:sp>
        <p:sp>
          <p:nvSpPr>
            <p:cNvPr id="1652200" name="Rectangle 488"/>
            <p:cNvSpPr>
              <a:spLocks noChangeArrowheads="1"/>
            </p:cNvSpPr>
            <p:nvPr/>
          </p:nvSpPr>
          <p:spPr bwMode="auto">
            <a:xfrm>
              <a:off x="2995" y="2747"/>
              <a:ext cx="123" cy="11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A50021"/>
                  </a:solidFill>
                </a:rPr>
                <a:t>A</a:t>
              </a:r>
            </a:p>
          </p:txBody>
        </p:sp>
        <p:sp>
          <p:nvSpPr>
            <p:cNvPr id="1652201" name="Text Box 489"/>
            <p:cNvSpPr txBox="1">
              <a:spLocks noChangeArrowheads="1"/>
            </p:cNvSpPr>
            <p:nvPr/>
          </p:nvSpPr>
          <p:spPr bwMode="auto">
            <a:xfrm>
              <a:off x="4151" y="2240"/>
              <a:ext cx="5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000" b="1"/>
                <a:t>Μέγ.</a:t>
              </a:r>
              <a:r>
                <a:rPr lang="en-US" sz="1000" b="1"/>
                <a:t> 5 </a:t>
              </a:r>
              <a:r>
                <a:rPr lang="el-GR" sz="1000" b="1"/>
                <a:t>μέρες</a:t>
              </a:r>
              <a:endParaRPr lang="en-US" sz="1000" b="1"/>
            </a:p>
          </p:txBody>
        </p:sp>
        <p:sp>
          <p:nvSpPr>
            <p:cNvPr id="1652202" name="Text Box 490"/>
            <p:cNvSpPr txBox="1">
              <a:spLocks noChangeArrowheads="1"/>
            </p:cNvSpPr>
            <p:nvPr/>
          </p:nvSpPr>
          <p:spPr bwMode="auto">
            <a:xfrm>
              <a:off x="3137" y="2750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A50021"/>
                  </a:solidFill>
                </a:rPr>
                <a:t>2 </a:t>
              </a:r>
              <a:r>
                <a:rPr lang="el-GR" sz="900" b="1">
                  <a:solidFill>
                    <a:srgbClr val="A50021"/>
                  </a:solidFill>
                </a:rPr>
                <a:t>μέρες</a:t>
              </a:r>
              <a:endParaRPr lang="en-US" sz="1000" b="1">
                <a:solidFill>
                  <a:srgbClr val="A50021"/>
                </a:solidFill>
              </a:endParaRPr>
            </a:p>
          </p:txBody>
        </p:sp>
        <p:grpSp>
          <p:nvGrpSpPr>
            <p:cNvPr id="1652203" name="Group 491"/>
            <p:cNvGrpSpPr>
              <a:grpSpLocks/>
            </p:cNvGrpSpPr>
            <p:nvPr/>
          </p:nvGrpSpPr>
          <p:grpSpPr bwMode="auto">
            <a:xfrm>
              <a:off x="1199" y="2512"/>
              <a:ext cx="977" cy="622"/>
              <a:chOff x="156" y="2553"/>
              <a:chExt cx="1143" cy="754"/>
            </a:xfrm>
          </p:grpSpPr>
          <p:grpSp>
            <p:nvGrpSpPr>
              <p:cNvPr id="1652204" name="Group 492"/>
              <p:cNvGrpSpPr>
                <a:grpSpLocks/>
              </p:cNvGrpSpPr>
              <p:nvPr/>
            </p:nvGrpSpPr>
            <p:grpSpPr bwMode="auto">
              <a:xfrm>
                <a:off x="156" y="2553"/>
                <a:ext cx="1115" cy="754"/>
                <a:chOff x="156" y="2553"/>
                <a:chExt cx="1115" cy="754"/>
              </a:xfrm>
            </p:grpSpPr>
            <p:sp>
              <p:nvSpPr>
                <p:cNvPr id="1652205" name="Rectangle 493"/>
                <p:cNvSpPr>
                  <a:spLocks noChangeArrowheads="1"/>
                </p:cNvSpPr>
                <p:nvPr/>
              </p:nvSpPr>
              <p:spPr bwMode="auto">
                <a:xfrm>
                  <a:off x="261" y="3036"/>
                  <a:ext cx="308" cy="85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6" name="Freeform 494"/>
                <p:cNvSpPr>
                  <a:spLocks/>
                </p:cNvSpPr>
                <p:nvPr/>
              </p:nvSpPr>
              <p:spPr bwMode="auto">
                <a:xfrm>
                  <a:off x="156" y="3050"/>
                  <a:ext cx="163" cy="36"/>
                </a:xfrm>
                <a:custGeom>
                  <a:avLst/>
                  <a:gdLst/>
                  <a:ahLst/>
                  <a:cxnLst>
                    <a:cxn ang="0">
                      <a:pos x="326" y="0"/>
                    </a:cxn>
                    <a:cxn ang="0">
                      <a:pos x="326" y="70"/>
                    </a:cxn>
                    <a:cxn ang="0">
                      <a:pos x="0" y="72"/>
                    </a:cxn>
                    <a:cxn ang="0">
                      <a:pos x="28" y="0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72">
                      <a:moveTo>
                        <a:pt x="326" y="0"/>
                      </a:moveTo>
                      <a:lnTo>
                        <a:pt x="326" y="70"/>
                      </a:lnTo>
                      <a:lnTo>
                        <a:pt x="0" y="72"/>
                      </a:lnTo>
                      <a:lnTo>
                        <a:pt x="28" y="0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7" name="Freeform 495"/>
                <p:cNvSpPr>
                  <a:spLocks/>
                </p:cNvSpPr>
                <p:nvPr/>
              </p:nvSpPr>
              <p:spPr bwMode="auto">
                <a:xfrm>
                  <a:off x="196" y="3057"/>
                  <a:ext cx="90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68" y="2"/>
                    </a:cxn>
                    <a:cxn ang="0">
                      <a:pos x="73" y="0"/>
                    </a:cxn>
                    <a:cxn ang="0">
                      <a:pos x="135" y="0"/>
                    </a:cxn>
                    <a:cxn ang="0">
                      <a:pos x="137" y="0"/>
                    </a:cxn>
                    <a:cxn ang="0">
                      <a:pos x="142" y="2"/>
                    </a:cxn>
                    <a:cxn ang="0">
                      <a:pos x="150" y="7"/>
                    </a:cxn>
                    <a:cxn ang="0">
                      <a:pos x="158" y="15"/>
                    </a:cxn>
                    <a:cxn ang="0">
                      <a:pos x="166" y="29"/>
                    </a:cxn>
                    <a:cxn ang="0">
                      <a:pos x="174" y="49"/>
                    </a:cxn>
                    <a:cxn ang="0">
                      <a:pos x="179" y="77"/>
                    </a:cxn>
                    <a:cxn ang="0">
                      <a:pos x="181" y="93"/>
                    </a:cxn>
                    <a:cxn ang="0">
                      <a:pos x="181" y="113"/>
                    </a:cxn>
                    <a:cxn ang="0">
                      <a:pos x="181" y="130"/>
                    </a:cxn>
                    <a:cxn ang="0">
                      <a:pos x="179" y="147"/>
                    </a:cxn>
                    <a:cxn ang="0">
                      <a:pos x="174" y="173"/>
                    </a:cxn>
                    <a:cxn ang="0">
                      <a:pos x="166" y="192"/>
                    </a:cxn>
                    <a:cxn ang="0">
                      <a:pos x="158" y="206"/>
                    </a:cxn>
                    <a:cxn ang="0">
                      <a:pos x="150" y="214"/>
                    </a:cxn>
                    <a:cxn ang="0">
                      <a:pos x="142" y="219"/>
                    </a:cxn>
                    <a:cxn ang="0">
                      <a:pos x="137" y="222"/>
                    </a:cxn>
                    <a:cxn ang="0">
                      <a:pos x="135" y="222"/>
                    </a:cxn>
                    <a:cxn ang="0">
                      <a:pos x="75" y="222"/>
                    </a:cxn>
                    <a:cxn ang="0">
                      <a:pos x="67" y="222"/>
                    </a:cxn>
                    <a:cxn ang="0">
                      <a:pos x="60" y="222"/>
                    </a:cxn>
                    <a:cxn ang="0">
                      <a:pos x="0" y="2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1" h="222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68" y="2"/>
                      </a:lnTo>
                      <a:lnTo>
                        <a:pt x="73" y="0"/>
                      </a:lnTo>
                      <a:lnTo>
                        <a:pt x="135" y="0"/>
                      </a:lnTo>
                      <a:lnTo>
                        <a:pt x="137" y="0"/>
                      </a:lnTo>
                      <a:lnTo>
                        <a:pt x="142" y="2"/>
                      </a:lnTo>
                      <a:lnTo>
                        <a:pt x="150" y="7"/>
                      </a:lnTo>
                      <a:lnTo>
                        <a:pt x="158" y="15"/>
                      </a:lnTo>
                      <a:lnTo>
                        <a:pt x="166" y="29"/>
                      </a:lnTo>
                      <a:lnTo>
                        <a:pt x="174" y="49"/>
                      </a:lnTo>
                      <a:lnTo>
                        <a:pt x="179" y="77"/>
                      </a:lnTo>
                      <a:lnTo>
                        <a:pt x="181" y="93"/>
                      </a:lnTo>
                      <a:lnTo>
                        <a:pt x="181" y="113"/>
                      </a:lnTo>
                      <a:lnTo>
                        <a:pt x="181" y="130"/>
                      </a:lnTo>
                      <a:lnTo>
                        <a:pt x="179" y="147"/>
                      </a:lnTo>
                      <a:lnTo>
                        <a:pt x="174" y="173"/>
                      </a:lnTo>
                      <a:lnTo>
                        <a:pt x="166" y="192"/>
                      </a:lnTo>
                      <a:lnTo>
                        <a:pt x="158" y="206"/>
                      </a:lnTo>
                      <a:lnTo>
                        <a:pt x="150" y="214"/>
                      </a:lnTo>
                      <a:lnTo>
                        <a:pt x="142" y="219"/>
                      </a:lnTo>
                      <a:lnTo>
                        <a:pt x="137" y="222"/>
                      </a:lnTo>
                      <a:lnTo>
                        <a:pt x="135" y="222"/>
                      </a:lnTo>
                      <a:lnTo>
                        <a:pt x="75" y="222"/>
                      </a:lnTo>
                      <a:lnTo>
                        <a:pt x="67" y="222"/>
                      </a:lnTo>
                      <a:lnTo>
                        <a:pt x="60" y="222"/>
                      </a:lnTo>
                      <a:lnTo>
                        <a:pt x="0" y="2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8" name="Freeform 496"/>
                <p:cNvSpPr>
                  <a:spLocks/>
                </p:cNvSpPr>
                <p:nvPr/>
              </p:nvSpPr>
              <p:spPr bwMode="auto">
                <a:xfrm>
                  <a:off x="172" y="3057"/>
                  <a:ext cx="48" cy="111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1" y="134"/>
                    </a:cxn>
                    <a:cxn ang="0">
                      <a:pos x="3" y="155"/>
                    </a:cxn>
                    <a:cxn ang="0">
                      <a:pos x="8" y="173"/>
                    </a:cxn>
                    <a:cxn ang="0">
                      <a:pos x="14" y="189"/>
                    </a:cxn>
                    <a:cxn ang="0">
                      <a:pos x="21" y="204"/>
                    </a:cxn>
                    <a:cxn ang="0">
                      <a:pos x="29" y="214"/>
                    </a:cxn>
                    <a:cxn ang="0">
                      <a:pos x="37" y="220"/>
                    </a:cxn>
                    <a:cxn ang="0">
                      <a:pos x="47" y="222"/>
                    </a:cxn>
                    <a:cxn ang="0">
                      <a:pos x="57" y="220"/>
                    </a:cxn>
                    <a:cxn ang="0">
                      <a:pos x="65" y="214"/>
                    </a:cxn>
                    <a:cxn ang="0">
                      <a:pos x="73" y="204"/>
                    </a:cxn>
                    <a:cxn ang="0">
                      <a:pos x="81" y="189"/>
                    </a:cxn>
                    <a:cxn ang="0">
                      <a:pos x="86" y="173"/>
                    </a:cxn>
                    <a:cxn ang="0">
                      <a:pos x="91" y="155"/>
                    </a:cxn>
                    <a:cxn ang="0">
                      <a:pos x="92" y="134"/>
                    </a:cxn>
                    <a:cxn ang="0">
                      <a:pos x="94" y="111"/>
                    </a:cxn>
                    <a:cxn ang="0">
                      <a:pos x="92" y="88"/>
                    </a:cxn>
                    <a:cxn ang="0">
                      <a:pos x="91" y="67"/>
                    </a:cxn>
                    <a:cxn ang="0">
                      <a:pos x="86" y="49"/>
                    </a:cxn>
                    <a:cxn ang="0">
                      <a:pos x="81" y="33"/>
                    </a:cxn>
                    <a:cxn ang="0">
                      <a:pos x="73" y="18"/>
                    </a:cxn>
                    <a:cxn ang="0">
                      <a:pos x="65" y="8"/>
                    </a:cxn>
                    <a:cxn ang="0">
                      <a:pos x="57" y="2"/>
                    </a:cxn>
                    <a:cxn ang="0">
                      <a:pos x="47" y="0"/>
                    </a:cxn>
                    <a:cxn ang="0">
                      <a:pos x="37" y="2"/>
                    </a:cxn>
                    <a:cxn ang="0">
                      <a:pos x="29" y="8"/>
                    </a:cxn>
                    <a:cxn ang="0">
                      <a:pos x="21" y="18"/>
                    </a:cxn>
                    <a:cxn ang="0">
                      <a:pos x="14" y="33"/>
                    </a:cxn>
                    <a:cxn ang="0">
                      <a:pos x="8" y="49"/>
                    </a:cxn>
                    <a:cxn ang="0">
                      <a:pos x="3" y="67"/>
                    </a:cxn>
                    <a:cxn ang="0">
                      <a:pos x="1" y="88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94" h="222">
                      <a:moveTo>
                        <a:pt x="0" y="111"/>
                      </a:moveTo>
                      <a:lnTo>
                        <a:pt x="1" y="134"/>
                      </a:lnTo>
                      <a:lnTo>
                        <a:pt x="3" y="155"/>
                      </a:lnTo>
                      <a:lnTo>
                        <a:pt x="8" y="173"/>
                      </a:lnTo>
                      <a:lnTo>
                        <a:pt x="14" y="189"/>
                      </a:lnTo>
                      <a:lnTo>
                        <a:pt x="21" y="204"/>
                      </a:lnTo>
                      <a:lnTo>
                        <a:pt x="29" y="214"/>
                      </a:lnTo>
                      <a:lnTo>
                        <a:pt x="37" y="220"/>
                      </a:lnTo>
                      <a:lnTo>
                        <a:pt x="47" y="222"/>
                      </a:lnTo>
                      <a:lnTo>
                        <a:pt x="57" y="220"/>
                      </a:lnTo>
                      <a:lnTo>
                        <a:pt x="65" y="214"/>
                      </a:lnTo>
                      <a:lnTo>
                        <a:pt x="73" y="204"/>
                      </a:lnTo>
                      <a:lnTo>
                        <a:pt x="81" y="189"/>
                      </a:lnTo>
                      <a:lnTo>
                        <a:pt x="86" y="173"/>
                      </a:lnTo>
                      <a:lnTo>
                        <a:pt x="91" y="155"/>
                      </a:lnTo>
                      <a:lnTo>
                        <a:pt x="92" y="134"/>
                      </a:lnTo>
                      <a:lnTo>
                        <a:pt x="94" y="111"/>
                      </a:lnTo>
                      <a:lnTo>
                        <a:pt x="92" y="88"/>
                      </a:lnTo>
                      <a:lnTo>
                        <a:pt x="91" y="67"/>
                      </a:lnTo>
                      <a:lnTo>
                        <a:pt x="86" y="49"/>
                      </a:lnTo>
                      <a:lnTo>
                        <a:pt x="81" y="33"/>
                      </a:lnTo>
                      <a:lnTo>
                        <a:pt x="73" y="18"/>
                      </a:lnTo>
                      <a:lnTo>
                        <a:pt x="65" y="8"/>
                      </a:lnTo>
                      <a:lnTo>
                        <a:pt x="57" y="2"/>
                      </a:lnTo>
                      <a:lnTo>
                        <a:pt x="47" y="0"/>
                      </a:lnTo>
                      <a:lnTo>
                        <a:pt x="37" y="2"/>
                      </a:lnTo>
                      <a:lnTo>
                        <a:pt x="29" y="8"/>
                      </a:lnTo>
                      <a:lnTo>
                        <a:pt x="21" y="18"/>
                      </a:lnTo>
                      <a:lnTo>
                        <a:pt x="14" y="33"/>
                      </a:lnTo>
                      <a:lnTo>
                        <a:pt x="8" y="49"/>
                      </a:lnTo>
                      <a:lnTo>
                        <a:pt x="3" y="67"/>
                      </a:lnTo>
                      <a:lnTo>
                        <a:pt x="1" y="88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9" name="Freeform 497"/>
                <p:cNvSpPr>
                  <a:spLocks/>
                </p:cNvSpPr>
                <p:nvPr/>
              </p:nvSpPr>
              <p:spPr bwMode="auto">
                <a:xfrm>
                  <a:off x="176" y="3065"/>
                  <a:ext cx="40" cy="9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3" y="134"/>
                    </a:cxn>
                    <a:cxn ang="0">
                      <a:pos x="7" y="150"/>
                    </a:cxn>
                    <a:cxn ang="0">
                      <a:pos x="12" y="165"/>
                    </a:cxn>
                    <a:cxn ang="0">
                      <a:pos x="18" y="176"/>
                    </a:cxn>
                    <a:cxn ang="0">
                      <a:pos x="25" y="185"/>
                    </a:cxn>
                    <a:cxn ang="0">
                      <a:pos x="33" y="191"/>
                    </a:cxn>
                    <a:cxn ang="0">
                      <a:pos x="41" y="193"/>
                    </a:cxn>
                    <a:cxn ang="0">
                      <a:pos x="49" y="191"/>
                    </a:cxn>
                    <a:cxn ang="0">
                      <a:pos x="57" y="185"/>
                    </a:cxn>
                    <a:cxn ang="0">
                      <a:pos x="64" y="176"/>
                    </a:cxn>
                    <a:cxn ang="0">
                      <a:pos x="70" y="165"/>
                    </a:cxn>
                    <a:cxn ang="0">
                      <a:pos x="75" y="150"/>
                    </a:cxn>
                    <a:cxn ang="0">
                      <a:pos x="78" y="134"/>
                    </a:cxn>
                    <a:cxn ang="0">
                      <a:pos x="82" y="97"/>
                    </a:cxn>
                    <a:cxn ang="0">
                      <a:pos x="78" y="59"/>
                    </a:cxn>
                    <a:cxn ang="0">
                      <a:pos x="75" y="43"/>
                    </a:cxn>
                    <a:cxn ang="0">
                      <a:pos x="70" y="28"/>
                    </a:cxn>
                    <a:cxn ang="0">
                      <a:pos x="64" y="17"/>
                    </a:cxn>
                    <a:cxn ang="0">
                      <a:pos x="57" y="8"/>
                    </a:cxn>
                    <a:cxn ang="0">
                      <a:pos x="49" y="2"/>
                    </a:cxn>
                    <a:cxn ang="0">
                      <a:pos x="41" y="0"/>
                    </a:cxn>
                    <a:cxn ang="0">
                      <a:pos x="33" y="2"/>
                    </a:cxn>
                    <a:cxn ang="0">
                      <a:pos x="25" y="8"/>
                    </a:cxn>
                    <a:cxn ang="0">
                      <a:pos x="18" y="17"/>
                    </a:cxn>
                    <a:cxn ang="0">
                      <a:pos x="12" y="28"/>
                    </a:cxn>
                    <a:cxn ang="0">
                      <a:pos x="7" y="43"/>
                    </a:cxn>
                    <a:cxn ang="0">
                      <a:pos x="3" y="59"/>
                    </a:cxn>
                    <a:cxn ang="0">
                      <a:pos x="0" y="97"/>
                    </a:cxn>
                  </a:cxnLst>
                  <a:rect l="0" t="0" r="r" b="b"/>
                  <a:pathLst>
                    <a:path w="82" h="193">
                      <a:moveTo>
                        <a:pt x="0" y="97"/>
                      </a:moveTo>
                      <a:lnTo>
                        <a:pt x="3" y="134"/>
                      </a:lnTo>
                      <a:lnTo>
                        <a:pt x="7" y="150"/>
                      </a:lnTo>
                      <a:lnTo>
                        <a:pt x="12" y="165"/>
                      </a:lnTo>
                      <a:lnTo>
                        <a:pt x="18" y="176"/>
                      </a:lnTo>
                      <a:lnTo>
                        <a:pt x="25" y="185"/>
                      </a:lnTo>
                      <a:lnTo>
                        <a:pt x="33" y="191"/>
                      </a:lnTo>
                      <a:lnTo>
                        <a:pt x="41" y="193"/>
                      </a:lnTo>
                      <a:lnTo>
                        <a:pt x="49" y="191"/>
                      </a:lnTo>
                      <a:lnTo>
                        <a:pt x="57" y="185"/>
                      </a:lnTo>
                      <a:lnTo>
                        <a:pt x="64" y="176"/>
                      </a:lnTo>
                      <a:lnTo>
                        <a:pt x="70" y="165"/>
                      </a:lnTo>
                      <a:lnTo>
                        <a:pt x="75" y="150"/>
                      </a:lnTo>
                      <a:lnTo>
                        <a:pt x="78" y="134"/>
                      </a:lnTo>
                      <a:lnTo>
                        <a:pt x="82" y="97"/>
                      </a:lnTo>
                      <a:lnTo>
                        <a:pt x="78" y="59"/>
                      </a:lnTo>
                      <a:lnTo>
                        <a:pt x="75" y="43"/>
                      </a:lnTo>
                      <a:lnTo>
                        <a:pt x="70" y="28"/>
                      </a:lnTo>
                      <a:lnTo>
                        <a:pt x="64" y="17"/>
                      </a:lnTo>
                      <a:lnTo>
                        <a:pt x="57" y="8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3" y="2"/>
                      </a:lnTo>
                      <a:lnTo>
                        <a:pt x="25" y="8"/>
                      </a:lnTo>
                      <a:lnTo>
                        <a:pt x="18" y="17"/>
                      </a:lnTo>
                      <a:lnTo>
                        <a:pt x="12" y="28"/>
                      </a:lnTo>
                      <a:lnTo>
                        <a:pt x="7" y="43"/>
                      </a:lnTo>
                      <a:lnTo>
                        <a:pt x="3" y="59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0" name="Freeform 498"/>
                <p:cNvSpPr>
                  <a:spLocks/>
                </p:cNvSpPr>
                <p:nvPr/>
              </p:nvSpPr>
              <p:spPr bwMode="auto">
                <a:xfrm>
                  <a:off x="176" y="3073"/>
                  <a:ext cx="34" cy="79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" y="109"/>
                    </a:cxn>
                    <a:cxn ang="0">
                      <a:pos x="10" y="133"/>
                    </a:cxn>
                    <a:cxn ang="0">
                      <a:pos x="16" y="143"/>
                    </a:cxn>
                    <a:cxn ang="0">
                      <a:pos x="21" y="150"/>
                    </a:cxn>
                    <a:cxn ang="0">
                      <a:pos x="27" y="155"/>
                    </a:cxn>
                    <a:cxn ang="0">
                      <a:pos x="34" y="156"/>
                    </a:cxn>
                    <a:cxn ang="0">
                      <a:pos x="40" y="155"/>
                    </a:cxn>
                    <a:cxn ang="0">
                      <a:pos x="47" y="150"/>
                    </a:cxn>
                    <a:cxn ang="0">
                      <a:pos x="52" y="143"/>
                    </a:cxn>
                    <a:cxn ang="0">
                      <a:pos x="57" y="133"/>
                    </a:cxn>
                    <a:cxn ang="0">
                      <a:pos x="63" y="109"/>
                    </a:cxn>
                    <a:cxn ang="0">
                      <a:pos x="67" y="78"/>
                    </a:cxn>
                    <a:cxn ang="0">
                      <a:pos x="63" y="47"/>
                    </a:cxn>
                    <a:cxn ang="0">
                      <a:pos x="57" y="22"/>
                    </a:cxn>
                    <a:cxn ang="0">
                      <a:pos x="52" y="13"/>
                    </a:cxn>
                    <a:cxn ang="0">
                      <a:pos x="47" y="6"/>
                    </a:cxn>
                    <a:cxn ang="0">
                      <a:pos x="40" y="1"/>
                    </a:cxn>
                    <a:cxn ang="0">
                      <a:pos x="34" y="0"/>
                    </a:cxn>
                    <a:cxn ang="0">
                      <a:pos x="27" y="1"/>
                    </a:cxn>
                    <a:cxn ang="0">
                      <a:pos x="21" y="6"/>
                    </a:cxn>
                    <a:cxn ang="0">
                      <a:pos x="16" y="13"/>
                    </a:cxn>
                    <a:cxn ang="0">
                      <a:pos x="10" y="22"/>
                    </a:cxn>
                    <a:cxn ang="0">
                      <a:pos x="3" y="47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7" h="156">
                      <a:moveTo>
                        <a:pt x="0" y="78"/>
                      </a:moveTo>
                      <a:lnTo>
                        <a:pt x="3" y="109"/>
                      </a:lnTo>
                      <a:lnTo>
                        <a:pt x="10" y="133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4" y="156"/>
                      </a:lnTo>
                      <a:lnTo>
                        <a:pt x="40" y="155"/>
                      </a:lnTo>
                      <a:lnTo>
                        <a:pt x="47" y="150"/>
                      </a:lnTo>
                      <a:lnTo>
                        <a:pt x="52" y="143"/>
                      </a:lnTo>
                      <a:lnTo>
                        <a:pt x="57" y="133"/>
                      </a:lnTo>
                      <a:lnTo>
                        <a:pt x="63" y="109"/>
                      </a:lnTo>
                      <a:lnTo>
                        <a:pt x="67" y="78"/>
                      </a:lnTo>
                      <a:lnTo>
                        <a:pt x="63" y="47"/>
                      </a:lnTo>
                      <a:lnTo>
                        <a:pt x="57" y="22"/>
                      </a:lnTo>
                      <a:lnTo>
                        <a:pt x="52" y="13"/>
                      </a:lnTo>
                      <a:lnTo>
                        <a:pt x="47" y="6"/>
                      </a:lnTo>
                      <a:lnTo>
                        <a:pt x="40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1" y="6"/>
                      </a:lnTo>
                      <a:lnTo>
                        <a:pt x="16" y="13"/>
                      </a:lnTo>
                      <a:lnTo>
                        <a:pt x="10" y="22"/>
                      </a:lnTo>
                      <a:lnTo>
                        <a:pt x="3" y="47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1" name="Freeform 499"/>
                <p:cNvSpPr>
                  <a:spLocks/>
                </p:cNvSpPr>
                <p:nvPr/>
              </p:nvSpPr>
              <p:spPr bwMode="auto">
                <a:xfrm>
                  <a:off x="180" y="3079"/>
                  <a:ext cx="29" cy="67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2" y="93"/>
                    </a:cxn>
                    <a:cxn ang="0">
                      <a:pos x="8" y="114"/>
                    </a:cxn>
                    <a:cxn ang="0">
                      <a:pos x="16" y="129"/>
                    </a:cxn>
                    <a:cxn ang="0">
                      <a:pos x="21" y="132"/>
                    </a:cxn>
                    <a:cxn ang="0">
                      <a:pos x="28" y="134"/>
                    </a:cxn>
                    <a:cxn ang="0">
                      <a:pos x="34" y="132"/>
                    </a:cxn>
                    <a:cxn ang="0">
                      <a:pos x="39" y="129"/>
                    </a:cxn>
                    <a:cxn ang="0">
                      <a:pos x="49" y="114"/>
                    </a:cxn>
                    <a:cxn ang="0">
                      <a:pos x="55" y="93"/>
                    </a:cxn>
                    <a:cxn ang="0">
                      <a:pos x="57" y="67"/>
                    </a:cxn>
                    <a:cxn ang="0">
                      <a:pos x="55" y="41"/>
                    </a:cxn>
                    <a:cxn ang="0">
                      <a:pos x="49" y="20"/>
                    </a:cxn>
                    <a:cxn ang="0">
                      <a:pos x="39" y="5"/>
                    </a:cxn>
                    <a:cxn ang="0">
                      <a:pos x="34" y="2"/>
                    </a:cxn>
                    <a:cxn ang="0">
                      <a:pos x="28" y="0"/>
                    </a:cxn>
                    <a:cxn ang="0">
                      <a:pos x="21" y="2"/>
                    </a:cxn>
                    <a:cxn ang="0">
                      <a:pos x="16" y="5"/>
                    </a:cxn>
                    <a:cxn ang="0">
                      <a:pos x="8" y="20"/>
                    </a:cxn>
                    <a:cxn ang="0">
                      <a:pos x="2" y="41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57" h="134">
                      <a:moveTo>
                        <a:pt x="0" y="67"/>
                      </a:moveTo>
                      <a:lnTo>
                        <a:pt x="2" y="93"/>
                      </a:lnTo>
                      <a:lnTo>
                        <a:pt x="8" y="114"/>
                      </a:lnTo>
                      <a:lnTo>
                        <a:pt x="16" y="129"/>
                      </a:lnTo>
                      <a:lnTo>
                        <a:pt x="21" y="132"/>
                      </a:lnTo>
                      <a:lnTo>
                        <a:pt x="28" y="134"/>
                      </a:lnTo>
                      <a:lnTo>
                        <a:pt x="34" y="132"/>
                      </a:lnTo>
                      <a:lnTo>
                        <a:pt x="39" y="129"/>
                      </a:lnTo>
                      <a:lnTo>
                        <a:pt x="49" y="114"/>
                      </a:lnTo>
                      <a:lnTo>
                        <a:pt x="55" y="93"/>
                      </a:lnTo>
                      <a:lnTo>
                        <a:pt x="57" y="67"/>
                      </a:lnTo>
                      <a:lnTo>
                        <a:pt x="55" y="41"/>
                      </a:lnTo>
                      <a:lnTo>
                        <a:pt x="49" y="20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1" y="2"/>
                      </a:lnTo>
                      <a:lnTo>
                        <a:pt x="16" y="5"/>
                      </a:lnTo>
                      <a:lnTo>
                        <a:pt x="8" y="20"/>
                      </a:lnTo>
                      <a:lnTo>
                        <a:pt x="2" y="41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2" name="Freeform 500"/>
                <p:cNvSpPr>
                  <a:spLocks/>
                </p:cNvSpPr>
                <p:nvPr/>
              </p:nvSpPr>
              <p:spPr bwMode="auto">
                <a:xfrm>
                  <a:off x="200" y="3101"/>
                  <a:ext cx="8" cy="23"/>
                </a:xfrm>
                <a:custGeom>
                  <a:avLst/>
                  <a:gdLst/>
                  <a:ahLst/>
                  <a:cxnLst>
                    <a:cxn ang="0">
                      <a:pos x="16" y="23"/>
                    </a:cxn>
                    <a:cxn ang="0">
                      <a:pos x="16" y="44"/>
                    </a:cxn>
                    <a:cxn ang="0">
                      <a:pos x="15" y="46"/>
                    </a:cxn>
                    <a:cxn ang="0">
                      <a:pos x="10" y="44"/>
                    </a:cxn>
                    <a:cxn ang="0">
                      <a:pos x="5" y="39"/>
                    </a:cxn>
                    <a:cxn ang="0">
                      <a:pos x="2" y="31"/>
                    </a:cxn>
                    <a:cxn ang="0">
                      <a:pos x="0" y="23"/>
                    </a:cxn>
                    <a:cxn ang="0">
                      <a:pos x="2" y="13"/>
                    </a:cxn>
                    <a:cxn ang="0">
                      <a:pos x="5" y="7"/>
                    </a:cxn>
                    <a:cxn ang="0">
                      <a:pos x="10" y="2"/>
                    </a:cxn>
                    <a:cxn ang="0">
                      <a:pos x="15" y="0"/>
                    </a:cxn>
                    <a:cxn ang="0">
                      <a:pos x="16" y="2"/>
                    </a:cxn>
                    <a:cxn ang="0">
                      <a:pos x="16" y="23"/>
                    </a:cxn>
                  </a:cxnLst>
                  <a:rect l="0" t="0" r="r" b="b"/>
                  <a:pathLst>
                    <a:path w="16" h="46">
                      <a:moveTo>
                        <a:pt x="16" y="23"/>
                      </a:moveTo>
                      <a:lnTo>
                        <a:pt x="16" y="44"/>
                      </a:lnTo>
                      <a:lnTo>
                        <a:pt x="15" y="46"/>
                      </a:lnTo>
                      <a:lnTo>
                        <a:pt x="10" y="44"/>
                      </a:lnTo>
                      <a:lnTo>
                        <a:pt x="5" y="39"/>
                      </a:lnTo>
                      <a:lnTo>
                        <a:pt x="2" y="31"/>
                      </a:lnTo>
                      <a:lnTo>
                        <a:pt x="0" y="23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16" y="2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3" name="Freeform 501"/>
                <p:cNvSpPr>
                  <a:spLocks/>
                </p:cNvSpPr>
                <p:nvPr/>
              </p:nvSpPr>
              <p:spPr bwMode="auto">
                <a:xfrm>
                  <a:off x="253" y="3059"/>
                  <a:ext cx="100" cy="12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5" y="2"/>
                    </a:cxn>
                    <a:cxn ang="0">
                      <a:pos x="75" y="4"/>
                    </a:cxn>
                    <a:cxn ang="0">
                      <a:pos x="80" y="0"/>
                    </a:cxn>
                    <a:cxn ang="0">
                      <a:pos x="150" y="0"/>
                    </a:cxn>
                    <a:cxn ang="0">
                      <a:pos x="151" y="0"/>
                    </a:cxn>
                    <a:cxn ang="0">
                      <a:pos x="158" y="4"/>
                    </a:cxn>
                    <a:cxn ang="0">
                      <a:pos x="166" y="8"/>
                    </a:cxn>
                    <a:cxn ang="0">
                      <a:pos x="176" y="18"/>
                    </a:cxn>
                    <a:cxn ang="0">
                      <a:pos x="184" y="33"/>
                    </a:cxn>
                    <a:cxn ang="0">
                      <a:pos x="192" y="56"/>
                    </a:cxn>
                    <a:cxn ang="0">
                      <a:pos x="195" y="69"/>
                    </a:cxn>
                    <a:cxn ang="0">
                      <a:pos x="199" y="85"/>
                    </a:cxn>
                    <a:cxn ang="0">
                      <a:pos x="200" y="105"/>
                    </a:cxn>
                    <a:cxn ang="0">
                      <a:pos x="200" y="126"/>
                    </a:cxn>
                    <a:cxn ang="0">
                      <a:pos x="200" y="145"/>
                    </a:cxn>
                    <a:cxn ang="0">
                      <a:pos x="199" y="163"/>
                    </a:cxn>
                    <a:cxn ang="0">
                      <a:pos x="192" y="193"/>
                    </a:cxn>
                    <a:cxn ang="0">
                      <a:pos x="184" y="214"/>
                    </a:cxn>
                    <a:cxn ang="0">
                      <a:pos x="176" y="230"/>
                    </a:cxn>
                    <a:cxn ang="0">
                      <a:pos x="166" y="240"/>
                    </a:cxn>
                    <a:cxn ang="0">
                      <a:pos x="158" y="245"/>
                    </a:cxn>
                    <a:cxn ang="0">
                      <a:pos x="151" y="248"/>
                    </a:cxn>
                    <a:cxn ang="0">
                      <a:pos x="150" y="248"/>
                    </a:cxn>
                    <a:cxn ang="0">
                      <a:pos x="81" y="248"/>
                    </a:cxn>
                    <a:cxn ang="0">
                      <a:pos x="73" y="247"/>
                    </a:cxn>
                    <a:cxn ang="0">
                      <a:pos x="67" y="248"/>
                    </a:cxn>
                    <a:cxn ang="0">
                      <a:pos x="0" y="248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00" h="248">
                      <a:moveTo>
                        <a:pt x="0" y="2"/>
                      </a:moveTo>
                      <a:lnTo>
                        <a:pt x="65" y="2"/>
                      </a:lnTo>
                      <a:lnTo>
                        <a:pt x="75" y="4"/>
                      </a:lnTo>
                      <a:lnTo>
                        <a:pt x="80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8" y="4"/>
                      </a:lnTo>
                      <a:lnTo>
                        <a:pt x="166" y="8"/>
                      </a:lnTo>
                      <a:lnTo>
                        <a:pt x="176" y="18"/>
                      </a:lnTo>
                      <a:lnTo>
                        <a:pt x="184" y="33"/>
                      </a:lnTo>
                      <a:lnTo>
                        <a:pt x="192" y="56"/>
                      </a:lnTo>
                      <a:lnTo>
                        <a:pt x="195" y="69"/>
                      </a:lnTo>
                      <a:lnTo>
                        <a:pt x="199" y="85"/>
                      </a:lnTo>
                      <a:lnTo>
                        <a:pt x="200" y="105"/>
                      </a:lnTo>
                      <a:lnTo>
                        <a:pt x="200" y="126"/>
                      </a:lnTo>
                      <a:lnTo>
                        <a:pt x="200" y="145"/>
                      </a:lnTo>
                      <a:lnTo>
                        <a:pt x="199" y="163"/>
                      </a:lnTo>
                      <a:lnTo>
                        <a:pt x="192" y="193"/>
                      </a:lnTo>
                      <a:lnTo>
                        <a:pt x="184" y="214"/>
                      </a:lnTo>
                      <a:lnTo>
                        <a:pt x="176" y="230"/>
                      </a:lnTo>
                      <a:lnTo>
                        <a:pt x="166" y="240"/>
                      </a:lnTo>
                      <a:lnTo>
                        <a:pt x="158" y="245"/>
                      </a:lnTo>
                      <a:lnTo>
                        <a:pt x="151" y="248"/>
                      </a:lnTo>
                      <a:lnTo>
                        <a:pt x="150" y="248"/>
                      </a:lnTo>
                      <a:lnTo>
                        <a:pt x="81" y="248"/>
                      </a:lnTo>
                      <a:lnTo>
                        <a:pt x="73" y="247"/>
                      </a:lnTo>
                      <a:lnTo>
                        <a:pt x="67" y="248"/>
                      </a:lnTo>
                      <a:lnTo>
                        <a:pt x="0" y="24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4" name="Freeform 502"/>
                <p:cNvSpPr>
                  <a:spLocks/>
                </p:cNvSpPr>
                <p:nvPr/>
              </p:nvSpPr>
              <p:spPr bwMode="auto">
                <a:xfrm>
                  <a:off x="227" y="3059"/>
                  <a:ext cx="52" cy="124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3" y="171"/>
                    </a:cxn>
                    <a:cxn ang="0">
                      <a:pos x="8" y="192"/>
                    </a:cxn>
                    <a:cxn ang="0">
                      <a:pos x="14" y="210"/>
                    </a:cxn>
                    <a:cxn ang="0">
                      <a:pos x="23" y="225"/>
                    </a:cxn>
                    <a:cxn ang="0">
                      <a:pos x="31" y="236"/>
                    </a:cxn>
                    <a:cxn ang="0">
                      <a:pos x="41" y="243"/>
                    </a:cxn>
                    <a:cxn ang="0">
                      <a:pos x="52" y="246"/>
                    </a:cxn>
                    <a:cxn ang="0">
                      <a:pos x="62" y="243"/>
                    </a:cxn>
                    <a:cxn ang="0">
                      <a:pos x="71" y="236"/>
                    </a:cxn>
                    <a:cxn ang="0">
                      <a:pos x="81" y="225"/>
                    </a:cxn>
                    <a:cxn ang="0">
                      <a:pos x="88" y="210"/>
                    </a:cxn>
                    <a:cxn ang="0">
                      <a:pos x="94" y="192"/>
                    </a:cxn>
                    <a:cxn ang="0">
                      <a:pos x="99" y="171"/>
                    </a:cxn>
                    <a:cxn ang="0">
                      <a:pos x="102" y="147"/>
                    </a:cxn>
                    <a:cxn ang="0">
                      <a:pos x="104" y="122"/>
                    </a:cxn>
                    <a:cxn ang="0">
                      <a:pos x="102" y="98"/>
                    </a:cxn>
                    <a:cxn ang="0">
                      <a:pos x="99" y="75"/>
                    </a:cxn>
                    <a:cxn ang="0">
                      <a:pos x="94" y="54"/>
                    </a:cxn>
                    <a:cxn ang="0">
                      <a:pos x="88" y="36"/>
                    </a:cxn>
                    <a:cxn ang="0">
                      <a:pos x="81" y="21"/>
                    </a:cxn>
                    <a:cxn ang="0">
                      <a:pos x="71" y="10"/>
                    </a:cxn>
                    <a:cxn ang="0">
                      <a:pos x="62" y="3"/>
                    </a:cxn>
                    <a:cxn ang="0">
                      <a:pos x="52" y="0"/>
                    </a:cxn>
                    <a:cxn ang="0">
                      <a:pos x="41" y="3"/>
                    </a:cxn>
                    <a:cxn ang="0">
                      <a:pos x="31" y="10"/>
                    </a:cxn>
                    <a:cxn ang="0">
                      <a:pos x="23" y="21"/>
                    </a:cxn>
                    <a:cxn ang="0">
                      <a:pos x="14" y="36"/>
                    </a:cxn>
                    <a:cxn ang="0">
                      <a:pos x="8" y="54"/>
                    </a:cxn>
                    <a:cxn ang="0">
                      <a:pos x="3" y="75"/>
                    </a:cxn>
                    <a:cxn ang="0">
                      <a:pos x="1" y="98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04" h="246">
                      <a:moveTo>
                        <a:pt x="0" y="122"/>
                      </a:moveTo>
                      <a:lnTo>
                        <a:pt x="3" y="171"/>
                      </a:lnTo>
                      <a:lnTo>
                        <a:pt x="8" y="192"/>
                      </a:lnTo>
                      <a:lnTo>
                        <a:pt x="14" y="210"/>
                      </a:lnTo>
                      <a:lnTo>
                        <a:pt x="23" y="225"/>
                      </a:lnTo>
                      <a:lnTo>
                        <a:pt x="31" y="236"/>
                      </a:lnTo>
                      <a:lnTo>
                        <a:pt x="41" y="243"/>
                      </a:lnTo>
                      <a:lnTo>
                        <a:pt x="52" y="246"/>
                      </a:lnTo>
                      <a:lnTo>
                        <a:pt x="62" y="243"/>
                      </a:lnTo>
                      <a:lnTo>
                        <a:pt x="71" y="236"/>
                      </a:lnTo>
                      <a:lnTo>
                        <a:pt x="81" y="225"/>
                      </a:lnTo>
                      <a:lnTo>
                        <a:pt x="88" y="210"/>
                      </a:lnTo>
                      <a:lnTo>
                        <a:pt x="94" y="192"/>
                      </a:lnTo>
                      <a:lnTo>
                        <a:pt x="99" y="171"/>
                      </a:lnTo>
                      <a:lnTo>
                        <a:pt x="102" y="147"/>
                      </a:lnTo>
                      <a:lnTo>
                        <a:pt x="104" y="122"/>
                      </a:lnTo>
                      <a:lnTo>
                        <a:pt x="102" y="98"/>
                      </a:lnTo>
                      <a:lnTo>
                        <a:pt x="99" y="75"/>
                      </a:lnTo>
                      <a:lnTo>
                        <a:pt x="94" y="54"/>
                      </a:lnTo>
                      <a:lnTo>
                        <a:pt x="88" y="36"/>
                      </a:lnTo>
                      <a:lnTo>
                        <a:pt x="81" y="21"/>
                      </a:lnTo>
                      <a:lnTo>
                        <a:pt x="71" y="10"/>
                      </a:lnTo>
                      <a:lnTo>
                        <a:pt x="62" y="3"/>
                      </a:lnTo>
                      <a:lnTo>
                        <a:pt x="52" y="0"/>
                      </a:lnTo>
                      <a:lnTo>
                        <a:pt x="41" y="3"/>
                      </a:lnTo>
                      <a:lnTo>
                        <a:pt x="31" y="10"/>
                      </a:lnTo>
                      <a:lnTo>
                        <a:pt x="23" y="21"/>
                      </a:lnTo>
                      <a:lnTo>
                        <a:pt x="14" y="36"/>
                      </a:lnTo>
                      <a:lnTo>
                        <a:pt x="8" y="54"/>
                      </a:lnTo>
                      <a:lnTo>
                        <a:pt x="3" y="75"/>
                      </a:lnTo>
                      <a:lnTo>
                        <a:pt x="1" y="98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5" name="Freeform 503"/>
                <p:cNvSpPr>
                  <a:spLocks/>
                </p:cNvSpPr>
                <p:nvPr/>
              </p:nvSpPr>
              <p:spPr bwMode="auto">
                <a:xfrm>
                  <a:off x="229" y="3068"/>
                  <a:ext cx="46" cy="106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3" y="149"/>
                    </a:cxn>
                    <a:cxn ang="0">
                      <a:pos x="8" y="167"/>
                    </a:cxn>
                    <a:cxn ang="0">
                      <a:pos x="13" y="183"/>
                    </a:cxn>
                    <a:cxn ang="0">
                      <a:pos x="21" y="196"/>
                    </a:cxn>
                    <a:cxn ang="0">
                      <a:pos x="27" y="206"/>
                    </a:cxn>
                    <a:cxn ang="0">
                      <a:pos x="36" y="212"/>
                    </a:cxn>
                    <a:cxn ang="0">
                      <a:pos x="45" y="214"/>
                    </a:cxn>
                    <a:cxn ang="0">
                      <a:pos x="55" y="212"/>
                    </a:cxn>
                    <a:cxn ang="0">
                      <a:pos x="63" y="206"/>
                    </a:cxn>
                    <a:cxn ang="0">
                      <a:pos x="70" y="196"/>
                    </a:cxn>
                    <a:cxn ang="0">
                      <a:pos x="78" y="183"/>
                    </a:cxn>
                    <a:cxn ang="0">
                      <a:pos x="83" y="167"/>
                    </a:cxn>
                    <a:cxn ang="0">
                      <a:pos x="88" y="149"/>
                    </a:cxn>
                    <a:cxn ang="0">
                      <a:pos x="91" y="108"/>
                    </a:cxn>
                    <a:cxn ang="0">
                      <a:pos x="88" y="67"/>
                    </a:cxn>
                    <a:cxn ang="0">
                      <a:pos x="83" y="48"/>
                    </a:cxn>
                    <a:cxn ang="0">
                      <a:pos x="78" y="33"/>
                    </a:cxn>
                    <a:cxn ang="0">
                      <a:pos x="70" y="18"/>
                    </a:cxn>
                    <a:cxn ang="0">
                      <a:pos x="63" y="8"/>
                    </a:cxn>
                    <a:cxn ang="0">
                      <a:pos x="55" y="2"/>
                    </a:cxn>
                    <a:cxn ang="0">
                      <a:pos x="45" y="0"/>
                    </a:cxn>
                    <a:cxn ang="0">
                      <a:pos x="36" y="2"/>
                    </a:cxn>
                    <a:cxn ang="0">
                      <a:pos x="27" y="8"/>
                    </a:cxn>
                    <a:cxn ang="0">
                      <a:pos x="21" y="18"/>
                    </a:cxn>
                    <a:cxn ang="0">
                      <a:pos x="13" y="33"/>
                    </a:cxn>
                    <a:cxn ang="0">
                      <a:pos x="8" y="48"/>
                    </a:cxn>
                    <a:cxn ang="0">
                      <a:pos x="3" y="67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91" h="214">
                      <a:moveTo>
                        <a:pt x="0" y="108"/>
                      </a:moveTo>
                      <a:lnTo>
                        <a:pt x="3" y="149"/>
                      </a:lnTo>
                      <a:lnTo>
                        <a:pt x="8" y="167"/>
                      </a:lnTo>
                      <a:lnTo>
                        <a:pt x="13" y="183"/>
                      </a:lnTo>
                      <a:lnTo>
                        <a:pt x="21" y="196"/>
                      </a:lnTo>
                      <a:lnTo>
                        <a:pt x="27" y="206"/>
                      </a:lnTo>
                      <a:lnTo>
                        <a:pt x="36" y="212"/>
                      </a:lnTo>
                      <a:lnTo>
                        <a:pt x="45" y="214"/>
                      </a:lnTo>
                      <a:lnTo>
                        <a:pt x="55" y="212"/>
                      </a:lnTo>
                      <a:lnTo>
                        <a:pt x="63" y="206"/>
                      </a:lnTo>
                      <a:lnTo>
                        <a:pt x="70" y="196"/>
                      </a:lnTo>
                      <a:lnTo>
                        <a:pt x="78" y="183"/>
                      </a:lnTo>
                      <a:lnTo>
                        <a:pt x="83" y="167"/>
                      </a:lnTo>
                      <a:lnTo>
                        <a:pt x="88" y="149"/>
                      </a:lnTo>
                      <a:lnTo>
                        <a:pt x="91" y="108"/>
                      </a:lnTo>
                      <a:lnTo>
                        <a:pt x="88" y="67"/>
                      </a:lnTo>
                      <a:lnTo>
                        <a:pt x="83" y="48"/>
                      </a:lnTo>
                      <a:lnTo>
                        <a:pt x="78" y="33"/>
                      </a:lnTo>
                      <a:lnTo>
                        <a:pt x="70" y="18"/>
                      </a:lnTo>
                      <a:lnTo>
                        <a:pt x="63" y="8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6" y="2"/>
                      </a:lnTo>
                      <a:lnTo>
                        <a:pt x="27" y="8"/>
                      </a:lnTo>
                      <a:lnTo>
                        <a:pt x="21" y="18"/>
                      </a:lnTo>
                      <a:lnTo>
                        <a:pt x="13" y="33"/>
                      </a:lnTo>
                      <a:lnTo>
                        <a:pt x="8" y="48"/>
                      </a:lnTo>
                      <a:lnTo>
                        <a:pt x="3" y="67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6" name="Freeform 504"/>
                <p:cNvSpPr>
                  <a:spLocks/>
                </p:cNvSpPr>
                <p:nvPr/>
              </p:nvSpPr>
              <p:spPr bwMode="auto">
                <a:xfrm>
                  <a:off x="231" y="3077"/>
                  <a:ext cx="37" cy="88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3" y="120"/>
                    </a:cxn>
                    <a:cxn ang="0">
                      <a:pos x="11" y="148"/>
                    </a:cxn>
                    <a:cxn ang="0">
                      <a:pos x="16" y="160"/>
                    </a:cxn>
                    <a:cxn ang="0">
                      <a:pos x="23" y="168"/>
                    </a:cxn>
                    <a:cxn ang="0">
                      <a:pos x="29" y="173"/>
                    </a:cxn>
                    <a:cxn ang="0">
                      <a:pos x="37" y="174"/>
                    </a:cxn>
                    <a:cxn ang="0">
                      <a:pos x="44" y="173"/>
                    </a:cxn>
                    <a:cxn ang="0">
                      <a:pos x="52" y="168"/>
                    </a:cxn>
                    <a:cxn ang="0">
                      <a:pos x="59" y="160"/>
                    </a:cxn>
                    <a:cxn ang="0">
                      <a:pos x="63" y="148"/>
                    </a:cxn>
                    <a:cxn ang="0">
                      <a:pos x="72" y="120"/>
                    </a:cxn>
                    <a:cxn ang="0">
                      <a:pos x="75" y="86"/>
                    </a:cxn>
                    <a:cxn ang="0">
                      <a:pos x="72" y="52"/>
                    </a:cxn>
                    <a:cxn ang="0">
                      <a:pos x="63" y="26"/>
                    </a:cxn>
                    <a:cxn ang="0">
                      <a:pos x="59" y="14"/>
                    </a:cxn>
                    <a:cxn ang="0">
                      <a:pos x="52" y="6"/>
                    </a:cxn>
                    <a:cxn ang="0">
                      <a:pos x="44" y="1"/>
                    </a:cxn>
                    <a:cxn ang="0">
                      <a:pos x="37" y="0"/>
                    </a:cxn>
                    <a:cxn ang="0">
                      <a:pos x="29" y="1"/>
                    </a:cxn>
                    <a:cxn ang="0">
                      <a:pos x="23" y="6"/>
                    </a:cxn>
                    <a:cxn ang="0">
                      <a:pos x="16" y="14"/>
                    </a:cxn>
                    <a:cxn ang="0">
                      <a:pos x="11" y="26"/>
                    </a:cxn>
                    <a:cxn ang="0">
                      <a:pos x="3" y="52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75" h="174">
                      <a:moveTo>
                        <a:pt x="0" y="86"/>
                      </a:moveTo>
                      <a:lnTo>
                        <a:pt x="3" y="120"/>
                      </a:lnTo>
                      <a:lnTo>
                        <a:pt x="11" y="148"/>
                      </a:lnTo>
                      <a:lnTo>
                        <a:pt x="16" y="160"/>
                      </a:lnTo>
                      <a:lnTo>
                        <a:pt x="23" y="168"/>
                      </a:lnTo>
                      <a:lnTo>
                        <a:pt x="29" y="173"/>
                      </a:lnTo>
                      <a:lnTo>
                        <a:pt x="37" y="174"/>
                      </a:lnTo>
                      <a:lnTo>
                        <a:pt x="44" y="173"/>
                      </a:lnTo>
                      <a:lnTo>
                        <a:pt x="52" y="168"/>
                      </a:lnTo>
                      <a:lnTo>
                        <a:pt x="59" y="160"/>
                      </a:lnTo>
                      <a:lnTo>
                        <a:pt x="63" y="148"/>
                      </a:lnTo>
                      <a:lnTo>
                        <a:pt x="72" y="120"/>
                      </a:lnTo>
                      <a:lnTo>
                        <a:pt x="75" y="86"/>
                      </a:lnTo>
                      <a:lnTo>
                        <a:pt x="72" y="52"/>
                      </a:lnTo>
                      <a:lnTo>
                        <a:pt x="63" y="26"/>
                      </a:lnTo>
                      <a:lnTo>
                        <a:pt x="59" y="14"/>
                      </a:lnTo>
                      <a:lnTo>
                        <a:pt x="52" y="6"/>
                      </a:lnTo>
                      <a:lnTo>
                        <a:pt x="44" y="1"/>
                      </a:lnTo>
                      <a:lnTo>
                        <a:pt x="37" y="0"/>
                      </a:lnTo>
                      <a:lnTo>
                        <a:pt x="29" y="1"/>
                      </a:lnTo>
                      <a:lnTo>
                        <a:pt x="23" y="6"/>
                      </a:lnTo>
                      <a:lnTo>
                        <a:pt x="16" y="14"/>
                      </a:lnTo>
                      <a:lnTo>
                        <a:pt x="11" y="26"/>
                      </a:lnTo>
                      <a:lnTo>
                        <a:pt x="3" y="52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7" name="Freeform 505"/>
                <p:cNvSpPr>
                  <a:spLocks/>
                </p:cNvSpPr>
                <p:nvPr/>
              </p:nvSpPr>
              <p:spPr bwMode="auto">
                <a:xfrm>
                  <a:off x="235" y="3084"/>
                  <a:ext cx="32" cy="74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3" y="103"/>
                    </a:cxn>
                    <a:cxn ang="0">
                      <a:pos x="10" y="125"/>
                    </a:cxn>
                    <a:cxn ang="0">
                      <a:pos x="15" y="135"/>
                    </a:cxn>
                    <a:cxn ang="0">
                      <a:pos x="20" y="142"/>
                    </a:cxn>
                    <a:cxn ang="0">
                      <a:pos x="25" y="147"/>
                    </a:cxn>
                    <a:cxn ang="0">
                      <a:pos x="31" y="148"/>
                    </a:cxn>
                    <a:cxn ang="0">
                      <a:pos x="38" y="147"/>
                    </a:cxn>
                    <a:cxn ang="0">
                      <a:pos x="44" y="142"/>
                    </a:cxn>
                    <a:cxn ang="0">
                      <a:pos x="49" y="135"/>
                    </a:cxn>
                    <a:cxn ang="0">
                      <a:pos x="54" y="125"/>
                    </a:cxn>
                    <a:cxn ang="0">
                      <a:pos x="60" y="103"/>
                    </a:cxn>
                    <a:cxn ang="0">
                      <a:pos x="64" y="73"/>
                    </a:cxn>
                    <a:cxn ang="0">
                      <a:pos x="60" y="44"/>
                    </a:cxn>
                    <a:cxn ang="0">
                      <a:pos x="54" y="21"/>
                    </a:cxn>
                    <a:cxn ang="0">
                      <a:pos x="49" y="13"/>
                    </a:cxn>
                    <a:cxn ang="0">
                      <a:pos x="44" y="6"/>
                    </a:cxn>
                    <a:cxn ang="0">
                      <a:pos x="38" y="1"/>
                    </a:cxn>
                    <a:cxn ang="0">
                      <a:pos x="31" y="0"/>
                    </a:cxn>
                    <a:cxn ang="0">
                      <a:pos x="25" y="1"/>
                    </a:cxn>
                    <a:cxn ang="0">
                      <a:pos x="20" y="6"/>
                    </a:cxn>
                    <a:cxn ang="0">
                      <a:pos x="15" y="13"/>
                    </a:cxn>
                    <a:cxn ang="0">
                      <a:pos x="10" y="21"/>
                    </a:cxn>
                    <a:cxn ang="0">
                      <a:pos x="3" y="44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64" h="148">
                      <a:moveTo>
                        <a:pt x="0" y="73"/>
                      </a:moveTo>
                      <a:lnTo>
                        <a:pt x="3" y="103"/>
                      </a:lnTo>
                      <a:lnTo>
                        <a:pt x="10" y="125"/>
                      </a:lnTo>
                      <a:lnTo>
                        <a:pt x="15" y="135"/>
                      </a:lnTo>
                      <a:lnTo>
                        <a:pt x="20" y="142"/>
                      </a:lnTo>
                      <a:lnTo>
                        <a:pt x="25" y="147"/>
                      </a:lnTo>
                      <a:lnTo>
                        <a:pt x="31" y="148"/>
                      </a:lnTo>
                      <a:lnTo>
                        <a:pt x="38" y="147"/>
                      </a:lnTo>
                      <a:lnTo>
                        <a:pt x="44" y="142"/>
                      </a:lnTo>
                      <a:lnTo>
                        <a:pt x="49" y="135"/>
                      </a:lnTo>
                      <a:lnTo>
                        <a:pt x="54" y="125"/>
                      </a:lnTo>
                      <a:lnTo>
                        <a:pt x="60" y="103"/>
                      </a:lnTo>
                      <a:lnTo>
                        <a:pt x="64" y="73"/>
                      </a:lnTo>
                      <a:lnTo>
                        <a:pt x="60" y="44"/>
                      </a:lnTo>
                      <a:lnTo>
                        <a:pt x="54" y="21"/>
                      </a:lnTo>
                      <a:lnTo>
                        <a:pt x="49" y="13"/>
                      </a:lnTo>
                      <a:lnTo>
                        <a:pt x="44" y="6"/>
                      </a:lnTo>
                      <a:lnTo>
                        <a:pt x="38" y="1"/>
                      </a:lnTo>
                      <a:lnTo>
                        <a:pt x="31" y="0"/>
                      </a:lnTo>
                      <a:lnTo>
                        <a:pt x="25" y="1"/>
                      </a:lnTo>
                      <a:lnTo>
                        <a:pt x="20" y="6"/>
                      </a:lnTo>
                      <a:lnTo>
                        <a:pt x="15" y="13"/>
                      </a:lnTo>
                      <a:lnTo>
                        <a:pt x="10" y="21"/>
                      </a:lnTo>
                      <a:lnTo>
                        <a:pt x="3" y="4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8" name="Freeform 506"/>
                <p:cNvSpPr>
                  <a:spLocks/>
                </p:cNvSpPr>
                <p:nvPr/>
              </p:nvSpPr>
              <p:spPr bwMode="auto">
                <a:xfrm>
                  <a:off x="257" y="3108"/>
                  <a:ext cx="10" cy="25"/>
                </a:xfrm>
                <a:custGeom>
                  <a:avLst/>
                  <a:gdLst/>
                  <a:ahLst/>
                  <a:cxnLst>
                    <a:cxn ang="0">
                      <a:pos x="20" y="24"/>
                    </a:cxn>
                    <a:cxn ang="0">
                      <a:pos x="18" y="42"/>
                    </a:cxn>
                    <a:cxn ang="0">
                      <a:pos x="18" y="47"/>
                    </a:cxn>
                    <a:cxn ang="0">
                      <a:pos x="16" y="49"/>
                    </a:cxn>
                    <a:cxn ang="0">
                      <a:pos x="11" y="47"/>
                    </a:cxn>
                    <a:cxn ang="0">
                      <a:pos x="7" y="42"/>
                    </a:cxn>
                    <a:cxn ang="0">
                      <a:pos x="2" y="34"/>
                    </a:cxn>
                    <a:cxn ang="0">
                      <a:pos x="0" y="24"/>
                    </a:cxn>
                    <a:cxn ang="0">
                      <a:pos x="2" y="14"/>
                    </a:cxn>
                    <a:cxn ang="0">
                      <a:pos x="7" y="6"/>
                    </a:cxn>
                    <a:cxn ang="0">
                      <a:pos x="11" y="1"/>
                    </a:cxn>
                    <a:cxn ang="0">
                      <a:pos x="16" y="0"/>
                    </a:cxn>
                    <a:cxn ang="0">
                      <a:pos x="18" y="1"/>
                    </a:cxn>
                    <a:cxn ang="0">
                      <a:pos x="18" y="6"/>
                    </a:cxn>
                    <a:cxn ang="0">
                      <a:pos x="20" y="24"/>
                    </a:cxn>
                  </a:cxnLst>
                  <a:rect l="0" t="0" r="r" b="b"/>
                  <a:pathLst>
                    <a:path w="20" h="49">
                      <a:moveTo>
                        <a:pt x="20" y="24"/>
                      </a:moveTo>
                      <a:lnTo>
                        <a:pt x="18" y="42"/>
                      </a:lnTo>
                      <a:lnTo>
                        <a:pt x="18" y="47"/>
                      </a:lnTo>
                      <a:lnTo>
                        <a:pt x="16" y="49"/>
                      </a:lnTo>
                      <a:lnTo>
                        <a:pt x="11" y="47"/>
                      </a:lnTo>
                      <a:lnTo>
                        <a:pt x="7" y="42"/>
                      </a:lnTo>
                      <a:lnTo>
                        <a:pt x="2" y="34"/>
                      </a:lnTo>
                      <a:lnTo>
                        <a:pt x="0" y="24"/>
                      </a:lnTo>
                      <a:lnTo>
                        <a:pt x="2" y="14"/>
                      </a:lnTo>
                      <a:lnTo>
                        <a:pt x="7" y="6"/>
                      </a:ln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8" y="6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9" name="Freeform 507"/>
                <p:cNvSpPr>
                  <a:spLocks/>
                </p:cNvSpPr>
                <p:nvPr/>
              </p:nvSpPr>
              <p:spPr bwMode="auto">
                <a:xfrm>
                  <a:off x="167" y="3051"/>
                  <a:ext cx="193" cy="36"/>
                </a:xfrm>
                <a:custGeom>
                  <a:avLst/>
                  <a:gdLst/>
                  <a:ahLst/>
                  <a:cxnLst>
                    <a:cxn ang="0">
                      <a:pos x="342" y="13"/>
                    </a:cxn>
                    <a:cxn ang="0">
                      <a:pos x="386" y="71"/>
                    </a:cxn>
                    <a:cxn ang="0">
                      <a:pos x="252" y="71"/>
                    </a:cxn>
                    <a:cxn ang="0">
                      <a:pos x="213" y="13"/>
                    </a:cxn>
                    <a:cxn ang="0">
                      <a:pos x="0" y="6"/>
                    </a:cxn>
                    <a:cxn ang="0">
                      <a:pos x="1" y="0"/>
                    </a:cxn>
                    <a:cxn ang="0">
                      <a:pos x="342" y="13"/>
                    </a:cxn>
                  </a:cxnLst>
                  <a:rect l="0" t="0" r="r" b="b"/>
                  <a:pathLst>
                    <a:path w="386" h="71">
                      <a:moveTo>
                        <a:pt x="342" y="13"/>
                      </a:moveTo>
                      <a:lnTo>
                        <a:pt x="386" y="71"/>
                      </a:lnTo>
                      <a:lnTo>
                        <a:pt x="252" y="71"/>
                      </a:lnTo>
                      <a:lnTo>
                        <a:pt x="213" y="13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342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0" name="Freeform 508"/>
                <p:cNvSpPr>
                  <a:spLocks/>
                </p:cNvSpPr>
                <p:nvPr/>
              </p:nvSpPr>
              <p:spPr bwMode="auto">
                <a:xfrm>
                  <a:off x="177" y="2554"/>
                  <a:ext cx="537" cy="498"/>
                </a:xfrm>
                <a:custGeom>
                  <a:avLst/>
                  <a:gdLst/>
                  <a:ahLst/>
                  <a:cxnLst>
                    <a:cxn ang="0">
                      <a:pos x="1074" y="924"/>
                    </a:cxn>
                    <a:cxn ang="0">
                      <a:pos x="618" y="996"/>
                    </a:cxn>
                    <a:cxn ang="0">
                      <a:pos x="0" y="993"/>
                    </a:cxn>
                    <a:cxn ang="0">
                      <a:pos x="0" y="301"/>
                    </a:cxn>
                    <a:cxn ang="0">
                      <a:pos x="1051" y="0"/>
                    </a:cxn>
                    <a:cxn ang="0">
                      <a:pos x="1074" y="924"/>
                    </a:cxn>
                  </a:cxnLst>
                  <a:rect l="0" t="0" r="r" b="b"/>
                  <a:pathLst>
                    <a:path w="1074" h="996">
                      <a:moveTo>
                        <a:pt x="1074" y="924"/>
                      </a:moveTo>
                      <a:lnTo>
                        <a:pt x="618" y="996"/>
                      </a:lnTo>
                      <a:lnTo>
                        <a:pt x="0" y="993"/>
                      </a:lnTo>
                      <a:lnTo>
                        <a:pt x="0" y="301"/>
                      </a:lnTo>
                      <a:lnTo>
                        <a:pt x="1051" y="0"/>
                      </a:lnTo>
                      <a:lnTo>
                        <a:pt x="1074" y="9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1" name="Freeform 509"/>
                <p:cNvSpPr>
                  <a:spLocks/>
                </p:cNvSpPr>
                <p:nvPr/>
              </p:nvSpPr>
              <p:spPr bwMode="auto">
                <a:xfrm>
                  <a:off x="702" y="2553"/>
                  <a:ext cx="370" cy="427"/>
                </a:xfrm>
                <a:custGeom>
                  <a:avLst/>
                  <a:gdLst/>
                  <a:ahLst/>
                  <a:cxnLst>
                    <a:cxn ang="0">
                      <a:pos x="740" y="24"/>
                    </a:cxn>
                    <a:cxn ang="0">
                      <a:pos x="740" y="409"/>
                    </a:cxn>
                    <a:cxn ang="0">
                      <a:pos x="0" y="853"/>
                    </a:cxn>
                    <a:cxn ang="0">
                      <a:pos x="0" y="0"/>
                    </a:cxn>
                    <a:cxn ang="0">
                      <a:pos x="740" y="24"/>
                    </a:cxn>
                  </a:cxnLst>
                  <a:rect l="0" t="0" r="r" b="b"/>
                  <a:pathLst>
                    <a:path w="740" h="853">
                      <a:moveTo>
                        <a:pt x="740" y="24"/>
                      </a:moveTo>
                      <a:lnTo>
                        <a:pt x="740" y="409"/>
                      </a:lnTo>
                      <a:lnTo>
                        <a:pt x="0" y="853"/>
                      </a:lnTo>
                      <a:lnTo>
                        <a:pt x="0" y="0"/>
                      </a:lnTo>
                      <a:lnTo>
                        <a:pt x="740" y="24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2" name="Rectangle 510"/>
                <p:cNvSpPr>
                  <a:spLocks noChangeArrowheads="1"/>
                </p:cNvSpPr>
                <p:nvPr/>
              </p:nvSpPr>
              <p:spPr bwMode="auto">
                <a:xfrm>
                  <a:off x="477" y="3002"/>
                  <a:ext cx="210" cy="30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3" name="Rectangle 511"/>
                <p:cNvSpPr>
                  <a:spLocks noChangeArrowheads="1"/>
                </p:cNvSpPr>
                <p:nvPr/>
              </p:nvSpPr>
              <p:spPr bwMode="auto">
                <a:xfrm>
                  <a:off x="479" y="3032"/>
                  <a:ext cx="208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4" name="Rectangle 512"/>
                <p:cNvSpPr>
                  <a:spLocks noChangeArrowheads="1"/>
                </p:cNvSpPr>
                <p:nvPr/>
              </p:nvSpPr>
              <p:spPr bwMode="auto">
                <a:xfrm>
                  <a:off x="479" y="3033"/>
                  <a:ext cx="208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5" name="Rectangle 513"/>
                <p:cNvSpPr>
                  <a:spLocks noChangeArrowheads="1"/>
                </p:cNvSpPr>
                <p:nvPr/>
              </p:nvSpPr>
              <p:spPr bwMode="auto">
                <a:xfrm>
                  <a:off x="481" y="3033"/>
                  <a:ext cx="206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6" name="Rectangle 514"/>
                <p:cNvSpPr>
                  <a:spLocks noChangeArrowheads="1"/>
                </p:cNvSpPr>
                <p:nvPr/>
              </p:nvSpPr>
              <p:spPr bwMode="auto">
                <a:xfrm>
                  <a:off x="483" y="3034"/>
                  <a:ext cx="204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7" name="Rectangle 515"/>
                <p:cNvSpPr>
                  <a:spLocks noChangeArrowheads="1"/>
                </p:cNvSpPr>
                <p:nvPr/>
              </p:nvSpPr>
              <p:spPr bwMode="auto">
                <a:xfrm>
                  <a:off x="484" y="3035"/>
                  <a:ext cx="203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8" name="Rectangle 516"/>
                <p:cNvSpPr>
                  <a:spLocks noChangeArrowheads="1"/>
                </p:cNvSpPr>
                <p:nvPr/>
              </p:nvSpPr>
              <p:spPr bwMode="auto">
                <a:xfrm>
                  <a:off x="485" y="3036"/>
                  <a:ext cx="202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9" name="Rectangle 517"/>
                <p:cNvSpPr>
                  <a:spLocks noChangeArrowheads="1"/>
                </p:cNvSpPr>
                <p:nvPr/>
              </p:nvSpPr>
              <p:spPr bwMode="auto">
                <a:xfrm>
                  <a:off x="487" y="3037"/>
                  <a:ext cx="200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0" name="Rectangle 518"/>
                <p:cNvSpPr>
                  <a:spLocks noChangeArrowheads="1"/>
                </p:cNvSpPr>
                <p:nvPr/>
              </p:nvSpPr>
              <p:spPr bwMode="auto">
                <a:xfrm>
                  <a:off x="488" y="3037"/>
                  <a:ext cx="199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1" name="Rectangle 519"/>
                <p:cNvSpPr>
                  <a:spLocks noChangeArrowheads="1"/>
                </p:cNvSpPr>
                <p:nvPr/>
              </p:nvSpPr>
              <p:spPr bwMode="auto">
                <a:xfrm>
                  <a:off x="489" y="3038"/>
                  <a:ext cx="198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2" name="Rectangle 520"/>
                <p:cNvSpPr>
                  <a:spLocks noChangeArrowheads="1"/>
                </p:cNvSpPr>
                <p:nvPr/>
              </p:nvSpPr>
              <p:spPr bwMode="auto">
                <a:xfrm>
                  <a:off x="490" y="3039"/>
                  <a:ext cx="197" cy="3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3" name="Freeform 521"/>
                <p:cNvSpPr>
                  <a:spLocks/>
                </p:cNvSpPr>
                <p:nvPr/>
              </p:nvSpPr>
              <p:spPr bwMode="auto">
                <a:xfrm>
                  <a:off x="477" y="3002"/>
                  <a:ext cx="209" cy="72"/>
                </a:xfrm>
                <a:custGeom>
                  <a:avLst/>
                  <a:gdLst/>
                  <a:ahLst/>
                  <a:cxnLst>
                    <a:cxn ang="0">
                      <a:pos x="419" y="0"/>
                    </a:cxn>
                    <a:cxn ang="0">
                      <a:pos x="419" y="145"/>
                    </a:cxn>
                    <a:cxn ang="0">
                      <a:pos x="26" y="145"/>
                    </a:cxn>
                    <a:cxn ang="0">
                      <a:pos x="26" y="73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419" y="0"/>
                    </a:cxn>
                  </a:cxnLst>
                  <a:rect l="0" t="0" r="r" b="b"/>
                  <a:pathLst>
                    <a:path w="419" h="145">
                      <a:moveTo>
                        <a:pt x="419" y="0"/>
                      </a:moveTo>
                      <a:lnTo>
                        <a:pt x="419" y="145"/>
                      </a:lnTo>
                      <a:lnTo>
                        <a:pt x="26" y="145"/>
                      </a:lnTo>
                      <a:lnTo>
                        <a:pt x="26" y="73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4" name="Freeform 522"/>
                <p:cNvSpPr>
                  <a:spLocks/>
                </p:cNvSpPr>
                <p:nvPr/>
              </p:nvSpPr>
              <p:spPr bwMode="auto">
                <a:xfrm>
                  <a:off x="580" y="3164"/>
                  <a:ext cx="40" cy="44"/>
                </a:xfrm>
                <a:custGeom>
                  <a:avLst/>
                  <a:gdLst/>
                  <a:ahLst/>
                  <a:cxnLst>
                    <a:cxn ang="0">
                      <a:pos x="80" y="6"/>
                    </a:cxn>
                    <a:cxn ang="0">
                      <a:pos x="74" y="88"/>
                    </a:cxn>
                    <a:cxn ang="0">
                      <a:pos x="0" y="88"/>
                    </a:cxn>
                    <a:cxn ang="0">
                      <a:pos x="26" y="0"/>
                    </a:cxn>
                    <a:cxn ang="0">
                      <a:pos x="80" y="0"/>
                    </a:cxn>
                    <a:cxn ang="0">
                      <a:pos x="80" y="6"/>
                    </a:cxn>
                  </a:cxnLst>
                  <a:rect l="0" t="0" r="r" b="b"/>
                  <a:pathLst>
                    <a:path w="80" h="88">
                      <a:moveTo>
                        <a:pt x="80" y="6"/>
                      </a:moveTo>
                      <a:lnTo>
                        <a:pt x="74" y="88"/>
                      </a:lnTo>
                      <a:lnTo>
                        <a:pt x="0" y="88"/>
                      </a:lnTo>
                      <a:lnTo>
                        <a:pt x="26" y="0"/>
                      </a:lnTo>
                      <a:lnTo>
                        <a:pt x="80" y="0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5" name="Freeform 523"/>
                <p:cNvSpPr>
                  <a:spLocks/>
                </p:cNvSpPr>
                <p:nvPr/>
              </p:nvSpPr>
              <p:spPr bwMode="auto">
                <a:xfrm>
                  <a:off x="381" y="3058"/>
                  <a:ext cx="126" cy="15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81" y="1"/>
                    </a:cxn>
                    <a:cxn ang="0">
                      <a:pos x="94" y="5"/>
                    </a:cxn>
                    <a:cxn ang="0">
                      <a:pos x="102" y="0"/>
                    </a:cxn>
                    <a:cxn ang="0">
                      <a:pos x="189" y="0"/>
                    </a:cxn>
                    <a:cxn ang="0">
                      <a:pos x="192" y="0"/>
                    </a:cxn>
                    <a:cxn ang="0">
                      <a:pos x="199" y="3"/>
                    </a:cxn>
                    <a:cxn ang="0">
                      <a:pos x="208" y="9"/>
                    </a:cxn>
                    <a:cxn ang="0">
                      <a:pos x="221" y="21"/>
                    </a:cxn>
                    <a:cxn ang="0">
                      <a:pos x="233" y="40"/>
                    </a:cxn>
                    <a:cxn ang="0">
                      <a:pos x="238" y="53"/>
                    </a:cxn>
                    <a:cxn ang="0">
                      <a:pos x="243" y="68"/>
                    </a:cxn>
                    <a:cxn ang="0">
                      <a:pos x="246" y="86"/>
                    </a:cxn>
                    <a:cxn ang="0">
                      <a:pos x="249" y="106"/>
                    </a:cxn>
                    <a:cxn ang="0">
                      <a:pos x="252" y="130"/>
                    </a:cxn>
                    <a:cxn ang="0">
                      <a:pos x="252" y="156"/>
                    </a:cxn>
                    <a:cxn ang="0">
                      <a:pos x="252" y="182"/>
                    </a:cxn>
                    <a:cxn ang="0">
                      <a:pos x="249" y="204"/>
                    </a:cxn>
                    <a:cxn ang="0">
                      <a:pos x="246" y="223"/>
                    </a:cxn>
                    <a:cxn ang="0">
                      <a:pos x="243" y="241"/>
                    </a:cxn>
                    <a:cxn ang="0">
                      <a:pos x="238" y="256"/>
                    </a:cxn>
                    <a:cxn ang="0">
                      <a:pos x="233" y="267"/>
                    </a:cxn>
                    <a:cxn ang="0">
                      <a:pos x="221" y="287"/>
                    </a:cxn>
                    <a:cxn ang="0">
                      <a:pos x="208" y="298"/>
                    </a:cxn>
                    <a:cxn ang="0">
                      <a:pos x="199" y="306"/>
                    </a:cxn>
                    <a:cxn ang="0">
                      <a:pos x="192" y="310"/>
                    </a:cxn>
                    <a:cxn ang="0">
                      <a:pos x="189" y="310"/>
                    </a:cxn>
                    <a:cxn ang="0">
                      <a:pos x="102" y="310"/>
                    </a:cxn>
                    <a:cxn ang="0">
                      <a:pos x="93" y="308"/>
                    </a:cxn>
                    <a:cxn ang="0">
                      <a:pos x="84" y="310"/>
                    </a:cxn>
                    <a:cxn ang="0">
                      <a:pos x="0" y="31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52" h="310">
                      <a:moveTo>
                        <a:pt x="0" y="1"/>
                      </a:moveTo>
                      <a:lnTo>
                        <a:pt x="81" y="1"/>
                      </a:lnTo>
                      <a:lnTo>
                        <a:pt x="94" y="5"/>
                      </a:lnTo>
                      <a:lnTo>
                        <a:pt x="102" y="0"/>
                      </a:lnTo>
                      <a:lnTo>
                        <a:pt x="189" y="0"/>
                      </a:lnTo>
                      <a:lnTo>
                        <a:pt x="192" y="0"/>
                      </a:lnTo>
                      <a:lnTo>
                        <a:pt x="199" y="3"/>
                      </a:lnTo>
                      <a:lnTo>
                        <a:pt x="208" y="9"/>
                      </a:lnTo>
                      <a:lnTo>
                        <a:pt x="221" y="21"/>
                      </a:lnTo>
                      <a:lnTo>
                        <a:pt x="233" y="40"/>
                      </a:lnTo>
                      <a:lnTo>
                        <a:pt x="238" y="53"/>
                      </a:lnTo>
                      <a:lnTo>
                        <a:pt x="243" y="68"/>
                      </a:lnTo>
                      <a:lnTo>
                        <a:pt x="246" y="86"/>
                      </a:lnTo>
                      <a:lnTo>
                        <a:pt x="249" y="106"/>
                      </a:lnTo>
                      <a:lnTo>
                        <a:pt x="252" y="130"/>
                      </a:lnTo>
                      <a:lnTo>
                        <a:pt x="252" y="156"/>
                      </a:lnTo>
                      <a:lnTo>
                        <a:pt x="252" y="182"/>
                      </a:lnTo>
                      <a:lnTo>
                        <a:pt x="249" y="204"/>
                      </a:lnTo>
                      <a:lnTo>
                        <a:pt x="246" y="223"/>
                      </a:lnTo>
                      <a:lnTo>
                        <a:pt x="243" y="241"/>
                      </a:lnTo>
                      <a:lnTo>
                        <a:pt x="238" y="256"/>
                      </a:lnTo>
                      <a:lnTo>
                        <a:pt x="233" y="267"/>
                      </a:lnTo>
                      <a:lnTo>
                        <a:pt x="221" y="287"/>
                      </a:lnTo>
                      <a:lnTo>
                        <a:pt x="208" y="298"/>
                      </a:lnTo>
                      <a:lnTo>
                        <a:pt x="199" y="306"/>
                      </a:lnTo>
                      <a:lnTo>
                        <a:pt x="192" y="310"/>
                      </a:lnTo>
                      <a:lnTo>
                        <a:pt x="189" y="310"/>
                      </a:lnTo>
                      <a:lnTo>
                        <a:pt x="102" y="310"/>
                      </a:lnTo>
                      <a:lnTo>
                        <a:pt x="93" y="308"/>
                      </a:lnTo>
                      <a:lnTo>
                        <a:pt x="84" y="310"/>
                      </a:lnTo>
                      <a:lnTo>
                        <a:pt x="0" y="31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6" name="Freeform 524"/>
                <p:cNvSpPr>
                  <a:spLocks/>
                </p:cNvSpPr>
                <p:nvPr/>
              </p:nvSpPr>
              <p:spPr bwMode="auto">
                <a:xfrm>
                  <a:off x="348" y="3059"/>
                  <a:ext cx="66" cy="154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1" y="185"/>
                    </a:cxn>
                    <a:cxn ang="0">
                      <a:pos x="4" y="214"/>
                    </a:cxn>
                    <a:cxn ang="0">
                      <a:pos x="11" y="240"/>
                    </a:cxn>
                    <a:cxn ang="0">
                      <a:pos x="19" y="263"/>
                    </a:cxn>
                    <a:cxn ang="0">
                      <a:pos x="29" y="282"/>
                    </a:cxn>
                    <a:cxn ang="0">
                      <a:pos x="39" y="297"/>
                    </a:cxn>
                    <a:cxn ang="0">
                      <a:pos x="52" y="305"/>
                    </a:cxn>
                    <a:cxn ang="0">
                      <a:pos x="65" y="309"/>
                    </a:cxn>
                    <a:cxn ang="0">
                      <a:pos x="78" y="305"/>
                    </a:cxn>
                    <a:cxn ang="0">
                      <a:pos x="91" y="297"/>
                    </a:cxn>
                    <a:cxn ang="0">
                      <a:pos x="102" y="282"/>
                    </a:cxn>
                    <a:cxn ang="0">
                      <a:pos x="112" y="263"/>
                    </a:cxn>
                    <a:cxn ang="0">
                      <a:pos x="120" y="240"/>
                    </a:cxn>
                    <a:cxn ang="0">
                      <a:pos x="127" y="214"/>
                    </a:cxn>
                    <a:cxn ang="0">
                      <a:pos x="130" y="185"/>
                    </a:cxn>
                    <a:cxn ang="0">
                      <a:pos x="132" y="154"/>
                    </a:cxn>
                    <a:cxn ang="0">
                      <a:pos x="130" y="123"/>
                    </a:cxn>
                    <a:cxn ang="0">
                      <a:pos x="127" y="93"/>
                    </a:cxn>
                    <a:cxn ang="0">
                      <a:pos x="120" y="67"/>
                    </a:cxn>
                    <a:cxn ang="0">
                      <a:pos x="112" y="46"/>
                    </a:cxn>
                    <a:cxn ang="0">
                      <a:pos x="102" y="26"/>
                    </a:cxn>
                    <a:cxn ang="0">
                      <a:pos x="91" y="12"/>
                    </a:cxn>
                    <a:cxn ang="0">
                      <a:pos x="78" y="4"/>
                    </a:cxn>
                    <a:cxn ang="0">
                      <a:pos x="65" y="0"/>
                    </a:cxn>
                    <a:cxn ang="0">
                      <a:pos x="52" y="4"/>
                    </a:cxn>
                    <a:cxn ang="0">
                      <a:pos x="39" y="12"/>
                    </a:cxn>
                    <a:cxn ang="0">
                      <a:pos x="29" y="26"/>
                    </a:cxn>
                    <a:cxn ang="0">
                      <a:pos x="19" y="46"/>
                    </a:cxn>
                    <a:cxn ang="0">
                      <a:pos x="11" y="67"/>
                    </a:cxn>
                    <a:cxn ang="0">
                      <a:pos x="4" y="93"/>
                    </a:cxn>
                    <a:cxn ang="0">
                      <a:pos x="1" y="123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132" h="309">
                      <a:moveTo>
                        <a:pt x="0" y="154"/>
                      </a:moveTo>
                      <a:lnTo>
                        <a:pt x="1" y="185"/>
                      </a:lnTo>
                      <a:lnTo>
                        <a:pt x="4" y="214"/>
                      </a:lnTo>
                      <a:lnTo>
                        <a:pt x="11" y="240"/>
                      </a:lnTo>
                      <a:lnTo>
                        <a:pt x="19" y="263"/>
                      </a:lnTo>
                      <a:lnTo>
                        <a:pt x="29" y="282"/>
                      </a:lnTo>
                      <a:lnTo>
                        <a:pt x="39" y="297"/>
                      </a:lnTo>
                      <a:lnTo>
                        <a:pt x="52" y="305"/>
                      </a:lnTo>
                      <a:lnTo>
                        <a:pt x="65" y="309"/>
                      </a:lnTo>
                      <a:lnTo>
                        <a:pt x="78" y="305"/>
                      </a:lnTo>
                      <a:lnTo>
                        <a:pt x="91" y="297"/>
                      </a:lnTo>
                      <a:lnTo>
                        <a:pt x="102" y="282"/>
                      </a:lnTo>
                      <a:lnTo>
                        <a:pt x="112" y="263"/>
                      </a:lnTo>
                      <a:lnTo>
                        <a:pt x="120" y="240"/>
                      </a:lnTo>
                      <a:lnTo>
                        <a:pt x="127" y="214"/>
                      </a:lnTo>
                      <a:lnTo>
                        <a:pt x="130" y="185"/>
                      </a:lnTo>
                      <a:lnTo>
                        <a:pt x="132" y="154"/>
                      </a:lnTo>
                      <a:lnTo>
                        <a:pt x="130" y="123"/>
                      </a:lnTo>
                      <a:lnTo>
                        <a:pt x="127" y="93"/>
                      </a:lnTo>
                      <a:lnTo>
                        <a:pt x="120" y="67"/>
                      </a:lnTo>
                      <a:lnTo>
                        <a:pt x="112" y="46"/>
                      </a:lnTo>
                      <a:lnTo>
                        <a:pt x="102" y="26"/>
                      </a:lnTo>
                      <a:lnTo>
                        <a:pt x="91" y="12"/>
                      </a:lnTo>
                      <a:lnTo>
                        <a:pt x="78" y="4"/>
                      </a:lnTo>
                      <a:lnTo>
                        <a:pt x="65" y="0"/>
                      </a:lnTo>
                      <a:lnTo>
                        <a:pt x="52" y="4"/>
                      </a:lnTo>
                      <a:lnTo>
                        <a:pt x="39" y="12"/>
                      </a:lnTo>
                      <a:lnTo>
                        <a:pt x="29" y="26"/>
                      </a:lnTo>
                      <a:lnTo>
                        <a:pt x="19" y="46"/>
                      </a:lnTo>
                      <a:lnTo>
                        <a:pt x="11" y="67"/>
                      </a:lnTo>
                      <a:lnTo>
                        <a:pt x="4" y="93"/>
                      </a:lnTo>
                      <a:lnTo>
                        <a:pt x="1" y="123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7" name="Freeform 525"/>
                <p:cNvSpPr>
                  <a:spLocks/>
                </p:cNvSpPr>
                <p:nvPr/>
              </p:nvSpPr>
              <p:spPr bwMode="auto">
                <a:xfrm>
                  <a:off x="352" y="3069"/>
                  <a:ext cx="57" cy="134"/>
                </a:xfrm>
                <a:custGeom>
                  <a:avLst/>
                  <a:gdLst/>
                  <a:ahLst/>
                  <a:cxnLst>
                    <a:cxn ang="0">
                      <a:pos x="0" y="134"/>
                    </a:cxn>
                    <a:cxn ang="0">
                      <a:pos x="1" y="160"/>
                    </a:cxn>
                    <a:cxn ang="0">
                      <a:pos x="5" y="186"/>
                    </a:cxn>
                    <a:cxn ang="0">
                      <a:pos x="9" y="209"/>
                    </a:cxn>
                    <a:cxn ang="0">
                      <a:pos x="16" y="229"/>
                    </a:cxn>
                    <a:cxn ang="0">
                      <a:pos x="24" y="245"/>
                    </a:cxn>
                    <a:cxn ang="0">
                      <a:pos x="34" y="258"/>
                    </a:cxn>
                    <a:cxn ang="0">
                      <a:pos x="44" y="265"/>
                    </a:cxn>
                    <a:cxn ang="0">
                      <a:pos x="55" y="268"/>
                    </a:cxn>
                    <a:cxn ang="0">
                      <a:pos x="67" y="265"/>
                    </a:cxn>
                    <a:cxn ang="0">
                      <a:pos x="78" y="258"/>
                    </a:cxn>
                    <a:cxn ang="0">
                      <a:pos x="88" y="245"/>
                    </a:cxn>
                    <a:cxn ang="0">
                      <a:pos x="96" y="229"/>
                    </a:cxn>
                    <a:cxn ang="0">
                      <a:pos x="102" y="209"/>
                    </a:cxn>
                    <a:cxn ang="0">
                      <a:pos x="107" y="186"/>
                    </a:cxn>
                    <a:cxn ang="0">
                      <a:pos x="111" y="160"/>
                    </a:cxn>
                    <a:cxn ang="0">
                      <a:pos x="112" y="134"/>
                    </a:cxn>
                    <a:cxn ang="0">
                      <a:pos x="111" y="108"/>
                    </a:cxn>
                    <a:cxn ang="0">
                      <a:pos x="107" y="82"/>
                    </a:cxn>
                    <a:cxn ang="0">
                      <a:pos x="102" y="59"/>
                    </a:cxn>
                    <a:cxn ang="0">
                      <a:pos x="96" y="40"/>
                    </a:cxn>
                    <a:cxn ang="0">
                      <a:pos x="88" y="23"/>
                    </a:cxn>
                    <a:cxn ang="0">
                      <a:pos x="78" y="10"/>
                    </a:cxn>
                    <a:cxn ang="0">
                      <a:pos x="67" y="4"/>
                    </a:cxn>
                    <a:cxn ang="0">
                      <a:pos x="55" y="0"/>
                    </a:cxn>
                    <a:cxn ang="0">
                      <a:pos x="44" y="4"/>
                    </a:cxn>
                    <a:cxn ang="0">
                      <a:pos x="34" y="10"/>
                    </a:cxn>
                    <a:cxn ang="0">
                      <a:pos x="24" y="23"/>
                    </a:cxn>
                    <a:cxn ang="0">
                      <a:pos x="16" y="40"/>
                    </a:cxn>
                    <a:cxn ang="0">
                      <a:pos x="9" y="59"/>
                    </a:cxn>
                    <a:cxn ang="0">
                      <a:pos x="5" y="82"/>
                    </a:cxn>
                    <a:cxn ang="0">
                      <a:pos x="1" y="108"/>
                    </a:cxn>
                    <a:cxn ang="0">
                      <a:pos x="0" y="134"/>
                    </a:cxn>
                  </a:cxnLst>
                  <a:rect l="0" t="0" r="r" b="b"/>
                  <a:pathLst>
                    <a:path w="112" h="268">
                      <a:moveTo>
                        <a:pt x="0" y="134"/>
                      </a:moveTo>
                      <a:lnTo>
                        <a:pt x="1" y="160"/>
                      </a:lnTo>
                      <a:lnTo>
                        <a:pt x="5" y="186"/>
                      </a:lnTo>
                      <a:lnTo>
                        <a:pt x="9" y="209"/>
                      </a:lnTo>
                      <a:lnTo>
                        <a:pt x="16" y="229"/>
                      </a:lnTo>
                      <a:lnTo>
                        <a:pt x="24" y="245"/>
                      </a:lnTo>
                      <a:lnTo>
                        <a:pt x="34" y="258"/>
                      </a:lnTo>
                      <a:lnTo>
                        <a:pt x="44" y="265"/>
                      </a:lnTo>
                      <a:lnTo>
                        <a:pt x="55" y="268"/>
                      </a:lnTo>
                      <a:lnTo>
                        <a:pt x="67" y="265"/>
                      </a:lnTo>
                      <a:lnTo>
                        <a:pt x="78" y="258"/>
                      </a:lnTo>
                      <a:lnTo>
                        <a:pt x="88" y="245"/>
                      </a:lnTo>
                      <a:lnTo>
                        <a:pt x="96" y="229"/>
                      </a:lnTo>
                      <a:lnTo>
                        <a:pt x="102" y="209"/>
                      </a:lnTo>
                      <a:lnTo>
                        <a:pt x="107" y="186"/>
                      </a:lnTo>
                      <a:lnTo>
                        <a:pt x="111" y="160"/>
                      </a:lnTo>
                      <a:lnTo>
                        <a:pt x="112" y="134"/>
                      </a:lnTo>
                      <a:lnTo>
                        <a:pt x="111" y="108"/>
                      </a:lnTo>
                      <a:lnTo>
                        <a:pt x="107" y="82"/>
                      </a:lnTo>
                      <a:lnTo>
                        <a:pt x="102" y="59"/>
                      </a:lnTo>
                      <a:lnTo>
                        <a:pt x="96" y="40"/>
                      </a:lnTo>
                      <a:lnTo>
                        <a:pt x="88" y="23"/>
                      </a:lnTo>
                      <a:lnTo>
                        <a:pt x="78" y="10"/>
                      </a:lnTo>
                      <a:lnTo>
                        <a:pt x="67" y="4"/>
                      </a:lnTo>
                      <a:lnTo>
                        <a:pt x="55" y="0"/>
                      </a:lnTo>
                      <a:lnTo>
                        <a:pt x="44" y="4"/>
                      </a:lnTo>
                      <a:lnTo>
                        <a:pt x="34" y="10"/>
                      </a:lnTo>
                      <a:lnTo>
                        <a:pt x="24" y="23"/>
                      </a:lnTo>
                      <a:lnTo>
                        <a:pt x="16" y="40"/>
                      </a:lnTo>
                      <a:lnTo>
                        <a:pt x="9" y="59"/>
                      </a:lnTo>
                      <a:lnTo>
                        <a:pt x="5" y="82"/>
                      </a:lnTo>
                      <a:lnTo>
                        <a:pt x="1" y="10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8" name="Freeform 526"/>
                <p:cNvSpPr>
                  <a:spLocks/>
                </p:cNvSpPr>
                <p:nvPr/>
              </p:nvSpPr>
              <p:spPr bwMode="auto">
                <a:xfrm>
                  <a:off x="354" y="3081"/>
                  <a:ext cx="46" cy="109"/>
                </a:xfrm>
                <a:custGeom>
                  <a:avLst/>
                  <a:gdLst/>
                  <a:ahLst/>
                  <a:cxnLst>
                    <a:cxn ang="0">
                      <a:pos x="0" y="110"/>
                    </a:cxn>
                    <a:cxn ang="0">
                      <a:pos x="2" y="132"/>
                    </a:cxn>
                    <a:cxn ang="0">
                      <a:pos x="3" y="152"/>
                    </a:cxn>
                    <a:cxn ang="0">
                      <a:pos x="8" y="170"/>
                    </a:cxn>
                    <a:cxn ang="0">
                      <a:pos x="15" y="186"/>
                    </a:cxn>
                    <a:cxn ang="0">
                      <a:pos x="21" y="201"/>
                    </a:cxn>
                    <a:cxn ang="0">
                      <a:pos x="29" y="211"/>
                    </a:cxn>
                    <a:cxn ang="0">
                      <a:pos x="37" y="217"/>
                    </a:cxn>
                    <a:cxn ang="0">
                      <a:pos x="47" y="219"/>
                    </a:cxn>
                    <a:cxn ang="0">
                      <a:pos x="57" y="217"/>
                    </a:cxn>
                    <a:cxn ang="0">
                      <a:pos x="65" y="211"/>
                    </a:cxn>
                    <a:cxn ang="0">
                      <a:pos x="72" y="201"/>
                    </a:cxn>
                    <a:cxn ang="0">
                      <a:pos x="80" y="186"/>
                    </a:cxn>
                    <a:cxn ang="0">
                      <a:pos x="85" y="170"/>
                    </a:cxn>
                    <a:cxn ang="0">
                      <a:pos x="90" y="152"/>
                    </a:cxn>
                    <a:cxn ang="0">
                      <a:pos x="93" y="110"/>
                    </a:cxn>
                    <a:cxn ang="0">
                      <a:pos x="90" y="67"/>
                    </a:cxn>
                    <a:cxn ang="0">
                      <a:pos x="85" y="49"/>
                    </a:cxn>
                    <a:cxn ang="0">
                      <a:pos x="80" y="33"/>
                    </a:cxn>
                    <a:cxn ang="0">
                      <a:pos x="72" y="18"/>
                    </a:cxn>
                    <a:cxn ang="0">
                      <a:pos x="65" y="8"/>
                    </a:cxn>
                    <a:cxn ang="0">
                      <a:pos x="57" y="2"/>
                    </a:cxn>
                    <a:cxn ang="0">
                      <a:pos x="47" y="0"/>
                    </a:cxn>
                    <a:cxn ang="0">
                      <a:pos x="37" y="2"/>
                    </a:cxn>
                    <a:cxn ang="0">
                      <a:pos x="29" y="8"/>
                    </a:cxn>
                    <a:cxn ang="0">
                      <a:pos x="21" y="18"/>
                    </a:cxn>
                    <a:cxn ang="0">
                      <a:pos x="15" y="33"/>
                    </a:cxn>
                    <a:cxn ang="0">
                      <a:pos x="8" y="49"/>
                    </a:cxn>
                    <a:cxn ang="0">
                      <a:pos x="3" y="67"/>
                    </a:cxn>
                    <a:cxn ang="0">
                      <a:pos x="2" y="87"/>
                    </a:cxn>
                    <a:cxn ang="0">
                      <a:pos x="0" y="110"/>
                    </a:cxn>
                  </a:cxnLst>
                  <a:rect l="0" t="0" r="r" b="b"/>
                  <a:pathLst>
                    <a:path w="93" h="219">
                      <a:moveTo>
                        <a:pt x="0" y="110"/>
                      </a:moveTo>
                      <a:lnTo>
                        <a:pt x="2" y="132"/>
                      </a:lnTo>
                      <a:lnTo>
                        <a:pt x="3" y="152"/>
                      </a:lnTo>
                      <a:lnTo>
                        <a:pt x="8" y="170"/>
                      </a:lnTo>
                      <a:lnTo>
                        <a:pt x="15" y="186"/>
                      </a:lnTo>
                      <a:lnTo>
                        <a:pt x="21" y="201"/>
                      </a:lnTo>
                      <a:lnTo>
                        <a:pt x="29" y="211"/>
                      </a:lnTo>
                      <a:lnTo>
                        <a:pt x="37" y="217"/>
                      </a:lnTo>
                      <a:lnTo>
                        <a:pt x="47" y="219"/>
                      </a:lnTo>
                      <a:lnTo>
                        <a:pt x="57" y="217"/>
                      </a:lnTo>
                      <a:lnTo>
                        <a:pt x="65" y="211"/>
                      </a:lnTo>
                      <a:lnTo>
                        <a:pt x="72" y="201"/>
                      </a:lnTo>
                      <a:lnTo>
                        <a:pt x="80" y="186"/>
                      </a:lnTo>
                      <a:lnTo>
                        <a:pt x="85" y="170"/>
                      </a:lnTo>
                      <a:lnTo>
                        <a:pt x="90" y="152"/>
                      </a:lnTo>
                      <a:lnTo>
                        <a:pt x="93" y="110"/>
                      </a:lnTo>
                      <a:lnTo>
                        <a:pt x="90" y="67"/>
                      </a:lnTo>
                      <a:lnTo>
                        <a:pt x="85" y="49"/>
                      </a:lnTo>
                      <a:lnTo>
                        <a:pt x="80" y="33"/>
                      </a:lnTo>
                      <a:lnTo>
                        <a:pt x="72" y="18"/>
                      </a:lnTo>
                      <a:lnTo>
                        <a:pt x="65" y="8"/>
                      </a:lnTo>
                      <a:lnTo>
                        <a:pt x="57" y="2"/>
                      </a:lnTo>
                      <a:lnTo>
                        <a:pt x="47" y="0"/>
                      </a:lnTo>
                      <a:lnTo>
                        <a:pt x="37" y="2"/>
                      </a:lnTo>
                      <a:lnTo>
                        <a:pt x="29" y="8"/>
                      </a:lnTo>
                      <a:lnTo>
                        <a:pt x="21" y="18"/>
                      </a:lnTo>
                      <a:lnTo>
                        <a:pt x="15" y="33"/>
                      </a:lnTo>
                      <a:lnTo>
                        <a:pt x="8" y="49"/>
                      </a:lnTo>
                      <a:lnTo>
                        <a:pt x="3" y="67"/>
                      </a:lnTo>
                      <a:lnTo>
                        <a:pt x="2" y="87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9" name="Freeform 527"/>
                <p:cNvSpPr>
                  <a:spLocks/>
                </p:cNvSpPr>
                <p:nvPr/>
              </p:nvSpPr>
              <p:spPr bwMode="auto">
                <a:xfrm>
                  <a:off x="359" y="3089"/>
                  <a:ext cx="39" cy="93"/>
                </a:xfrm>
                <a:custGeom>
                  <a:avLst/>
                  <a:gdLst/>
                  <a:ahLst/>
                  <a:cxnLst>
                    <a:cxn ang="0">
                      <a:pos x="0" y="93"/>
                    </a:cxn>
                    <a:cxn ang="0">
                      <a:pos x="3" y="128"/>
                    </a:cxn>
                    <a:cxn ang="0">
                      <a:pos x="6" y="145"/>
                    </a:cxn>
                    <a:cxn ang="0">
                      <a:pos x="11" y="159"/>
                    </a:cxn>
                    <a:cxn ang="0">
                      <a:pos x="24" y="179"/>
                    </a:cxn>
                    <a:cxn ang="0">
                      <a:pos x="31" y="184"/>
                    </a:cxn>
                    <a:cxn ang="0">
                      <a:pos x="39" y="186"/>
                    </a:cxn>
                    <a:cxn ang="0">
                      <a:pos x="47" y="184"/>
                    </a:cxn>
                    <a:cxn ang="0">
                      <a:pos x="55" y="179"/>
                    </a:cxn>
                    <a:cxn ang="0">
                      <a:pos x="62" y="169"/>
                    </a:cxn>
                    <a:cxn ang="0">
                      <a:pos x="67" y="159"/>
                    </a:cxn>
                    <a:cxn ang="0">
                      <a:pos x="71" y="145"/>
                    </a:cxn>
                    <a:cxn ang="0">
                      <a:pos x="75" y="128"/>
                    </a:cxn>
                    <a:cxn ang="0">
                      <a:pos x="78" y="93"/>
                    </a:cxn>
                    <a:cxn ang="0">
                      <a:pos x="75" y="57"/>
                    </a:cxn>
                    <a:cxn ang="0">
                      <a:pos x="71" y="40"/>
                    </a:cxn>
                    <a:cxn ang="0">
                      <a:pos x="67" y="27"/>
                    </a:cxn>
                    <a:cxn ang="0">
                      <a:pos x="62" y="16"/>
                    </a:cxn>
                    <a:cxn ang="0">
                      <a:pos x="55" y="8"/>
                    </a:cxn>
                    <a:cxn ang="0">
                      <a:pos x="47" y="1"/>
                    </a:cxn>
                    <a:cxn ang="0">
                      <a:pos x="39" y="0"/>
                    </a:cxn>
                    <a:cxn ang="0">
                      <a:pos x="31" y="1"/>
                    </a:cxn>
                    <a:cxn ang="0">
                      <a:pos x="24" y="8"/>
                    </a:cxn>
                    <a:cxn ang="0">
                      <a:pos x="18" y="16"/>
                    </a:cxn>
                    <a:cxn ang="0">
                      <a:pos x="11" y="27"/>
                    </a:cxn>
                    <a:cxn ang="0">
                      <a:pos x="6" y="40"/>
                    </a:cxn>
                    <a:cxn ang="0">
                      <a:pos x="3" y="57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78" h="186">
                      <a:moveTo>
                        <a:pt x="0" y="93"/>
                      </a:moveTo>
                      <a:lnTo>
                        <a:pt x="3" y="128"/>
                      </a:lnTo>
                      <a:lnTo>
                        <a:pt x="6" y="145"/>
                      </a:lnTo>
                      <a:lnTo>
                        <a:pt x="11" y="159"/>
                      </a:lnTo>
                      <a:lnTo>
                        <a:pt x="24" y="179"/>
                      </a:lnTo>
                      <a:lnTo>
                        <a:pt x="31" y="184"/>
                      </a:lnTo>
                      <a:lnTo>
                        <a:pt x="39" y="186"/>
                      </a:lnTo>
                      <a:lnTo>
                        <a:pt x="47" y="184"/>
                      </a:lnTo>
                      <a:lnTo>
                        <a:pt x="55" y="179"/>
                      </a:lnTo>
                      <a:lnTo>
                        <a:pt x="62" y="169"/>
                      </a:lnTo>
                      <a:lnTo>
                        <a:pt x="67" y="159"/>
                      </a:lnTo>
                      <a:lnTo>
                        <a:pt x="71" y="145"/>
                      </a:lnTo>
                      <a:lnTo>
                        <a:pt x="75" y="128"/>
                      </a:lnTo>
                      <a:lnTo>
                        <a:pt x="78" y="93"/>
                      </a:lnTo>
                      <a:lnTo>
                        <a:pt x="75" y="57"/>
                      </a:lnTo>
                      <a:lnTo>
                        <a:pt x="71" y="40"/>
                      </a:lnTo>
                      <a:lnTo>
                        <a:pt x="67" y="27"/>
                      </a:lnTo>
                      <a:lnTo>
                        <a:pt x="62" y="16"/>
                      </a:lnTo>
                      <a:lnTo>
                        <a:pt x="55" y="8"/>
                      </a:lnTo>
                      <a:lnTo>
                        <a:pt x="47" y="1"/>
                      </a:lnTo>
                      <a:lnTo>
                        <a:pt x="39" y="0"/>
                      </a:lnTo>
                      <a:lnTo>
                        <a:pt x="31" y="1"/>
                      </a:lnTo>
                      <a:lnTo>
                        <a:pt x="24" y="8"/>
                      </a:lnTo>
                      <a:lnTo>
                        <a:pt x="18" y="16"/>
                      </a:lnTo>
                      <a:lnTo>
                        <a:pt x="11" y="27"/>
                      </a:lnTo>
                      <a:lnTo>
                        <a:pt x="6" y="40"/>
                      </a:lnTo>
                      <a:lnTo>
                        <a:pt x="3" y="57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0" name="Freeform 528"/>
                <p:cNvSpPr>
                  <a:spLocks/>
                </p:cNvSpPr>
                <p:nvPr/>
              </p:nvSpPr>
              <p:spPr bwMode="auto">
                <a:xfrm>
                  <a:off x="387" y="3120"/>
                  <a:ext cx="11" cy="31"/>
                </a:xfrm>
                <a:custGeom>
                  <a:avLst/>
                  <a:gdLst/>
                  <a:ahLst/>
                  <a:cxnLst>
                    <a:cxn ang="0">
                      <a:pos x="23" y="31"/>
                    </a:cxn>
                    <a:cxn ang="0">
                      <a:pos x="21" y="52"/>
                    </a:cxn>
                    <a:cxn ang="0">
                      <a:pos x="21" y="58"/>
                    </a:cxn>
                    <a:cxn ang="0">
                      <a:pos x="20" y="62"/>
                    </a:cxn>
                    <a:cxn ang="0">
                      <a:pos x="13" y="60"/>
                    </a:cxn>
                    <a:cxn ang="0">
                      <a:pos x="8" y="53"/>
                    </a:cxn>
                    <a:cxn ang="0">
                      <a:pos x="2" y="42"/>
                    </a:cxn>
                    <a:cxn ang="0">
                      <a:pos x="0" y="31"/>
                    </a:cxn>
                    <a:cxn ang="0">
                      <a:pos x="2" y="18"/>
                    </a:cxn>
                    <a:cxn ang="0">
                      <a:pos x="8" y="8"/>
                    </a:cxn>
                    <a:cxn ang="0">
                      <a:pos x="15" y="1"/>
                    </a:cxn>
                    <a:cxn ang="0">
                      <a:pos x="20" y="0"/>
                    </a:cxn>
                    <a:cxn ang="0">
                      <a:pos x="21" y="1"/>
                    </a:cxn>
                    <a:cxn ang="0">
                      <a:pos x="21" y="8"/>
                    </a:cxn>
                    <a:cxn ang="0">
                      <a:pos x="23" y="18"/>
                    </a:cxn>
                    <a:cxn ang="0">
                      <a:pos x="23" y="31"/>
                    </a:cxn>
                  </a:cxnLst>
                  <a:rect l="0" t="0" r="r" b="b"/>
                  <a:pathLst>
                    <a:path w="23" h="62">
                      <a:moveTo>
                        <a:pt x="23" y="31"/>
                      </a:moveTo>
                      <a:lnTo>
                        <a:pt x="21" y="52"/>
                      </a:lnTo>
                      <a:lnTo>
                        <a:pt x="21" y="58"/>
                      </a:lnTo>
                      <a:lnTo>
                        <a:pt x="20" y="62"/>
                      </a:lnTo>
                      <a:lnTo>
                        <a:pt x="13" y="60"/>
                      </a:lnTo>
                      <a:lnTo>
                        <a:pt x="8" y="53"/>
                      </a:lnTo>
                      <a:lnTo>
                        <a:pt x="2" y="42"/>
                      </a:lnTo>
                      <a:lnTo>
                        <a:pt x="0" y="31"/>
                      </a:lnTo>
                      <a:lnTo>
                        <a:pt x="2" y="18"/>
                      </a:lnTo>
                      <a:lnTo>
                        <a:pt x="8" y="8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1" y="1"/>
                      </a:lnTo>
                      <a:lnTo>
                        <a:pt x="21" y="8"/>
                      </a:lnTo>
                      <a:lnTo>
                        <a:pt x="23" y="18"/>
                      </a:lnTo>
                      <a:lnTo>
                        <a:pt x="23" y="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1" name="Freeform 529"/>
                <p:cNvSpPr>
                  <a:spLocks/>
                </p:cNvSpPr>
                <p:nvPr/>
              </p:nvSpPr>
              <p:spPr bwMode="auto">
                <a:xfrm>
                  <a:off x="460" y="3061"/>
                  <a:ext cx="140" cy="1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9" y="0"/>
                    </a:cxn>
                    <a:cxn ang="0">
                      <a:pos x="104" y="5"/>
                    </a:cxn>
                    <a:cxn ang="0">
                      <a:pos x="112" y="0"/>
                    </a:cxn>
                    <a:cxn ang="0">
                      <a:pos x="210" y="0"/>
                    </a:cxn>
                    <a:cxn ang="0">
                      <a:pos x="213" y="0"/>
                    </a:cxn>
                    <a:cxn ang="0">
                      <a:pos x="221" y="3"/>
                    </a:cxn>
                    <a:cxn ang="0">
                      <a:pos x="233" y="10"/>
                    </a:cxn>
                    <a:cxn ang="0">
                      <a:pos x="246" y="25"/>
                    </a:cxn>
                    <a:cxn ang="0">
                      <a:pos x="257" y="44"/>
                    </a:cxn>
                    <a:cxn ang="0">
                      <a:pos x="264" y="59"/>
                    </a:cxn>
                    <a:cxn ang="0">
                      <a:pos x="269" y="75"/>
                    </a:cxn>
                    <a:cxn ang="0">
                      <a:pos x="274" y="96"/>
                    </a:cxn>
                    <a:cxn ang="0">
                      <a:pos x="277" y="119"/>
                    </a:cxn>
                    <a:cxn ang="0">
                      <a:pos x="280" y="145"/>
                    </a:cxn>
                    <a:cxn ang="0">
                      <a:pos x="280" y="175"/>
                    </a:cxn>
                    <a:cxn ang="0">
                      <a:pos x="280" y="202"/>
                    </a:cxn>
                    <a:cxn ang="0">
                      <a:pos x="277" y="227"/>
                    </a:cxn>
                    <a:cxn ang="0">
                      <a:pos x="274" y="250"/>
                    </a:cxn>
                    <a:cxn ang="0">
                      <a:pos x="269" y="268"/>
                    </a:cxn>
                    <a:cxn ang="0">
                      <a:pos x="264" y="284"/>
                    </a:cxn>
                    <a:cxn ang="0">
                      <a:pos x="257" y="299"/>
                    </a:cxn>
                    <a:cxn ang="0">
                      <a:pos x="246" y="318"/>
                    </a:cxn>
                    <a:cxn ang="0">
                      <a:pos x="233" y="333"/>
                    </a:cxn>
                    <a:cxn ang="0">
                      <a:pos x="221" y="339"/>
                    </a:cxn>
                    <a:cxn ang="0">
                      <a:pos x="213" y="344"/>
                    </a:cxn>
                    <a:cxn ang="0">
                      <a:pos x="210" y="344"/>
                    </a:cxn>
                    <a:cxn ang="0">
                      <a:pos x="114" y="344"/>
                    </a:cxn>
                    <a:cxn ang="0">
                      <a:pos x="102" y="341"/>
                    </a:cxn>
                    <a:cxn ang="0">
                      <a:pos x="93" y="344"/>
                    </a:cxn>
                    <a:cxn ang="0">
                      <a:pos x="0" y="3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0" h="344"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104" y="5"/>
                      </a:lnTo>
                      <a:lnTo>
                        <a:pt x="112" y="0"/>
                      </a:lnTo>
                      <a:lnTo>
                        <a:pt x="210" y="0"/>
                      </a:lnTo>
                      <a:lnTo>
                        <a:pt x="213" y="0"/>
                      </a:lnTo>
                      <a:lnTo>
                        <a:pt x="221" y="3"/>
                      </a:lnTo>
                      <a:lnTo>
                        <a:pt x="233" y="10"/>
                      </a:lnTo>
                      <a:lnTo>
                        <a:pt x="246" y="25"/>
                      </a:lnTo>
                      <a:lnTo>
                        <a:pt x="257" y="44"/>
                      </a:lnTo>
                      <a:lnTo>
                        <a:pt x="264" y="59"/>
                      </a:lnTo>
                      <a:lnTo>
                        <a:pt x="269" y="75"/>
                      </a:lnTo>
                      <a:lnTo>
                        <a:pt x="274" y="96"/>
                      </a:lnTo>
                      <a:lnTo>
                        <a:pt x="277" y="119"/>
                      </a:lnTo>
                      <a:lnTo>
                        <a:pt x="280" y="145"/>
                      </a:lnTo>
                      <a:lnTo>
                        <a:pt x="280" y="175"/>
                      </a:lnTo>
                      <a:lnTo>
                        <a:pt x="280" y="202"/>
                      </a:lnTo>
                      <a:lnTo>
                        <a:pt x="277" y="227"/>
                      </a:lnTo>
                      <a:lnTo>
                        <a:pt x="274" y="250"/>
                      </a:lnTo>
                      <a:lnTo>
                        <a:pt x="269" y="268"/>
                      </a:lnTo>
                      <a:lnTo>
                        <a:pt x="264" y="284"/>
                      </a:lnTo>
                      <a:lnTo>
                        <a:pt x="257" y="299"/>
                      </a:lnTo>
                      <a:lnTo>
                        <a:pt x="246" y="318"/>
                      </a:lnTo>
                      <a:lnTo>
                        <a:pt x="233" y="333"/>
                      </a:lnTo>
                      <a:lnTo>
                        <a:pt x="221" y="339"/>
                      </a:lnTo>
                      <a:lnTo>
                        <a:pt x="213" y="344"/>
                      </a:lnTo>
                      <a:lnTo>
                        <a:pt x="210" y="344"/>
                      </a:lnTo>
                      <a:lnTo>
                        <a:pt x="114" y="344"/>
                      </a:lnTo>
                      <a:lnTo>
                        <a:pt x="102" y="341"/>
                      </a:lnTo>
                      <a:lnTo>
                        <a:pt x="93" y="344"/>
                      </a:lnTo>
                      <a:lnTo>
                        <a:pt x="0" y="3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2" name="Freeform 530"/>
                <p:cNvSpPr>
                  <a:spLocks/>
                </p:cNvSpPr>
                <p:nvPr/>
              </p:nvSpPr>
              <p:spPr bwMode="auto">
                <a:xfrm>
                  <a:off x="423" y="3061"/>
                  <a:ext cx="74" cy="171"/>
                </a:xfrm>
                <a:custGeom>
                  <a:avLst/>
                  <a:gdLst/>
                  <a:ahLst/>
                  <a:cxnLst>
                    <a:cxn ang="0">
                      <a:pos x="0" y="171"/>
                    </a:cxn>
                    <a:cxn ang="0">
                      <a:pos x="2" y="206"/>
                    </a:cxn>
                    <a:cxn ang="0">
                      <a:pos x="7" y="238"/>
                    </a:cxn>
                    <a:cxn ang="0">
                      <a:pos x="14" y="268"/>
                    </a:cxn>
                    <a:cxn ang="0">
                      <a:pos x="22" y="292"/>
                    </a:cxn>
                    <a:cxn ang="0">
                      <a:pos x="33" y="313"/>
                    </a:cxn>
                    <a:cxn ang="0">
                      <a:pos x="44" y="330"/>
                    </a:cxn>
                    <a:cxn ang="0">
                      <a:pos x="59" y="339"/>
                    </a:cxn>
                    <a:cxn ang="0">
                      <a:pos x="74" y="343"/>
                    </a:cxn>
                    <a:cxn ang="0">
                      <a:pos x="88" y="339"/>
                    </a:cxn>
                    <a:cxn ang="0">
                      <a:pos x="101" y="330"/>
                    </a:cxn>
                    <a:cxn ang="0">
                      <a:pos x="115" y="313"/>
                    </a:cxn>
                    <a:cxn ang="0">
                      <a:pos x="126" y="292"/>
                    </a:cxn>
                    <a:cxn ang="0">
                      <a:pos x="134" y="268"/>
                    </a:cxn>
                    <a:cxn ang="0">
                      <a:pos x="141" y="238"/>
                    </a:cxn>
                    <a:cxn ang="0">
                      <a:pos x="145" y="206"/>
                    </a:cxn>
                    <a:cxn ang="0">
                      <a:pos x="147" y="171"/>
                    </a:cxn>
                    <a:cxn ang="0">
                      <a:pos x="145" y="137"/>
                    </a:cxn>
                    <a:cxn ang="0">
                      <a:pos x="141" y="105"/>
                    </a:cxn>
                    <a:cxn ang="0">
                      <a:pos x="134" y="75"/>
                    </a:cxn>
                    <a:cxn ang="0">
                      <a:pos x="126" y="51"/>
                    </a:cxn>
                    <a:cxn ang="0">
                      <a:pos x="115" y="30"/>
                    </a:cxn>
                    <a:cxn ang="0">
                      <a:pos x="101" y="13"/>
                    </a:cxn>
                    <a:cxn ang="0">
                      <a:pos x="88" y="3"/>
                    </a:cxn>
                    <a:cxn ang="0">
                      <a:pos x="74" y="0"/>
                    </a:cxn>
                    <a:cxn ang="0">
                      <a:pos x="59" y="3"/>
                    </a:cxn>
                    <a:cxn ang="0">
                      <a:pos x="44" y="13"/>
                    </a:cxn>
                    <a:cxn ang="0">
                      <a:pos x="33" y="30"/>
                    </a:cxn>
                    <a:cxn ang="0">
                      <a:pos x="22" y="51"/>
                    </a:cxn>
                    <a:cxn ang="0">
                      <a:pos x="14" y="75"/>
                    </a:cxn>
                    <a:cxn ang="0">
                      <a:pos x="7" y="105"/>
                    </a:cxn>
                    <a:cxn ang="0">
                      <a:pos x="2" y="137"/>
                    </a:cxn>
                    <a:cxn ang="0">
                      <a:pos x="0" y="171"/>
                    </a:cxn>
                  </a:cxnLst>
                  <a:rect l="0" t="0" r="r" b="b"/>
                  <a:pathLst>
                    <a:path w="147" h="343">
                      <a:moveTo>
                        <a:pt x="0" y="171"/>
                      </a:moveTo>
                      <a:lnTo>
                        <a:pt x="2" y="206"/>
                      </a:lnTo>
                      <a:lnTo>
                        <a:pt x="7" y="238"/>
                      </a:lnTo>
                      <a:lnTo>
                        <a:pt x="14" y="268"/>
                      </a:lnTo>
                      <a:lnTo>
                        <a:pt x="22" y="292"/>
                      </a:lnTo>
                      <a:lnTo>
                        <a:pt x="33" y="313"/>
                      </a:lnTo>
                      <a:lnTo>
                        <a:pt x="44" y="330"/>
                      </a:lnTo>
                      <a:lnTo>
                        <a:pt x="59" y="339"/>
                      </a:lnTo>
                      <a:lnTo>
                        <a:pt x="74" y="343"/>
                      </a:lnTo>
                      <a:lnTo>
                        <a:pt x="88" y="339"/>
                      </a:lnTo>
                      <a:lnTo>
                        <a:pt x="101" y="330"/>
                      </a:lnTo>
                      <a:lnTo>
                        <a:pt x="115" y="313"/>
                      </a:lnTo>
                      <a:lnTo>
                        <a:pt x="126" y="292"/>
                      </a:lnTo>
                      <a:lnTo>
                        <a:pt x="134" y="268"/>
                      </a:lnTo>
                      <a:lnTo>
                        <a:pt x="141" y="238"/>
                      </a:lnTo>
                      <a:lnTo>
                        <a:pt x="145" y="206"/>
                      </a:lnTo>
                      <a:lnTo>
                        <a:pt x="147" y="171"/>
                      </a:lnTo>
                      <a:lnTo>
                        <a:pt x="145" y="137"/>
                      </a:lnTo>
                      <a:lnTo>
                        <a:pt x="141" y="105"/>
                      </a:lnTo>
                      <a:lnTo>
                        <a:pt x="134" y="75"/>
                      </a:lnTo>
                      <a:lnTo>
                        <a:pt x="126" y="51"/>
                      </a:lnTo>
                      <a:lnTo>
                        <a:pt x="115" y="30"/>
                      </a:lnTo>
                      <a:lnTo>
                        <a:pt x="101" y="13"/>
                      </a:lnTo>
                      <a:lnTo>
                        <a:pt x="88" y="3"/>
                      </a:lnTo>
                      <a:lnTo>
                        <a:pt x="74" y="0"/>
                      </a:lnTo>
                      <a:lnTo>
                        <a:pt x="59" y="3"/>
                      </a:lnTo>
                      <a:lnTo>
                        <a:pt x="44" y="13"/>
                      </a:lnTo>
                      <a:lnTo>
                        <a:pt x="33" y="30"/>
                      </a:lnTo>
                      <a:lnTo>
                        <a:pt x="22" y="51"/>
                      </a:lnTo>
                      <a:lnTo>
                        <a:pt x="14" y="75"/>
                      </a:lnTo>
                      <a:lnTo>
                        <a:pt x="7" y="105"/>
                      </a:lnTo>
                      <a:lnTo>
                        <a:pt x="2" y="13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3" name="Freeform 531"/>
                <p:cNvSpPr>
                  <a:spLocks/>
                </p:cNvSpPr>
                <p:nvPr/>
              </p:nvSpPr>
              <p:spPr bwMode="auto">
                <a:xfrm>
                  <a:off x="427" y="3073"/>
                  <a:ext cx="64" cy="149"/>
                </a:xfrm>
                <a:custGeom>
                  <a:avLst/>
                  <a:gdLst/>
                  <a:ahLst/>
                  <a:cxnLst>
                    <a:cxn ang="0">
                      <a:pos x="0" y="148"/>
                    </a:cxn>
                    <a:cxn ang="0">
                      <a:pos x="1" y="179"/>
                    </a:cxn>
                    <a:cxn ang="0">
                      <a:pos x="5" y="207"/>
                    </a:cxn>
                    <a:cxn ang="0">
                      <a:pos x="11" y="231"/>
                    </a:cxn>
                    <a:cxn ang="0">
                      <a:pos x="19" y="254"/>
                    </a:cxn>
                    <a:cxn ang="0">
                      <a:pos x="27" y="272"/>
                    </a:cxn>
                    <a:cxn ang="0">
                      <a:pos x="39" y="285"/>
                    </a:cxn>
                    <a:cxn ang="0">
                      <a:pos x="50" y="293"/>
                    </a:cxn>
                    <a:cxn ang="0">
                      <a:pos x="63" y="296"/>
                    </a:cxn>
                    <a:cxn ang="0">
                      <a:pos x="76" y="293"/>
                    </a:cxn>
                    <a:cxn ang="0">
                      <a:pos x="88" y="285"/>
                    </a:cxn>
                    <a:cxn ang="0">
                      <a:pos x="99" y="272"/>
                    </a:cxn>
                    <a:cxn ang="0">
                      <a:pos x="107" y="254"/>
                    </a:cxn>
                    <a:cxn ang="0">
                      <a:pos x="115" y="231"/>
                    </a:cxn>
                    <a:cxn ang="0">
                      <a:pos x="122" y="207"/>
                    </a:cxn>
                    <a:cxn ang="0">
                      <a:pos x="125" y="179"/>
                    </a:cxn>
                    <a:cxn ang="0">
                      <a:pos x="127" y="148"/>
                    </a:cxn>
                    <a:cxn ang="0">
                      <a:pos x="125" y="119"/>
                    </a:cxn>
                    <a:cxn ang="0">
                      <a:pos x="122" y="91"/>
                    </a:cxn>
                    <a:cxn ang="0">
                      <a:pos x="115" y="65"/>
                    </a:cxn>
                    <a:cxn ang="0">
                      <a:pos x="107" y="44"/>
                    </a:cxn>
                    <a:cxn ang="0">
                      <a:pos x="99" y="26"/>
                    </a:cxn>
                    <a:cxn ang="0">
                      <a:pos x="88" y="11"/>
                    </a:cxn>
                    <a:cxn ang="0">
                      <a:pos x="76" y="3"/>
                    </a:cxn>
                    <a:cxn ang="0">
                      <a:pos x="63" y="0"/>
                    </a:cxn>
                    <a:cxn ang="0">
                      <a:pos x="50" y="3"/>
                    </a:cxn>
                    <a:cxn ang="0">
                      <a:pos x="39" y="11"/>
                    </a:cxn>
                    <a:cxn ang="0">
                      <a:pos x="27" y="26"/>
                    </a:cxn>
                    <a:cxn ang="0">
                      <a:pos x="19" y="44"/>
                    </a:cxn>
                    <a:cxn ang="0">
                      <a:pos x="11" y="65"/>
                    </a:cxn>
                    <a:cxn ang="0">
                      <a:pos x="5" y="91"/>
                    </a:cxn>
                    <a:cxn ang="0">
                      <a:pos x="1" y="119"/>
                    </a:cxn>
                    <a:cxn ang="0">
                      <a:pos x="0" y="148"/>
                    </a:cxn>
                  </a:cxnLst>
                  <a:rect l="0" t="0" r="r" b="b"/>
                  <a:pathLst>
                    <a:path w="127" h="296">
                      <a:moveTo>
                        <a:pt x="0" y="148"/>
                      </a:moveTo>
                      <a:lnTo>
                        <a:pt x="1" y="179"/>
                      </a:lnTo>
                      <a:lnTo>
                        <a:pt x="5" y="207"/>
                      </a:lnTo>
                      <a:lnTo>
                        <a:pt x="11" y="231"/>
                      </a:lnTo>
                      <a:lnTo>
                        <a:pt x="19" y="254"/>
                      </a:lnTo>
                      <a:lnTo>
                        <a:pt x="27" y="272"/>
                      </a:lnTo>
                      <a:lnTo>
                        <a:pt x="39" y="285"/>
                      </a:lnTo>
                      <a:lnTo>
                        <a:pt x="50" y="293"/>
                      </a:lnTo>
                      <a:lnTo>
                        <a:pt x="63" y="296"/>
                      </a:lnTo>
                      <a:lnTo>
                        <a:pt x="76" y="293"/>
                      </a:lnTo>
                      <a:lnTo>
                        <a:pt x="88" y="285"/>
                      </a:lnTo>
                      <a:lnTo>
                        <a:pt x="99" y="272"/>
                      </a:lnTo>
                      <a:lnTo>
                        <a:pt x="107" y="254"/>
                      </a:lnTo>
                      <a:lnTo>
                        <a:pt x="115" y="231"/>
                      </a:lnTo>
                      <a:lnTo>
                        <a:pt x="122" y="207"/>
                      </a:lnTo>
                      <a:lnTo>
                        <a:pt x="125" y="179"/>
                      </a:lnTo>
                      <a:lnTo>
                        <a:pt x="127" y="148"/>
                      </a:lnTo>
                      <a:lnTo>
                        <a:pt x="125" y="119"/>
                      </a:lnTo>
                      <a:lnTo>
                        <a:pt x="122" y="91"/>
                      </a:lnTo>
                      <a:lnTo>
                        <a:pt x="115" y="65"/>
                      </a:lnTo>
                      <a:lnTo>
                        <a:pt x="107" y="44"/>
                      </a:lnTo>
                      <a:lnTo>
                        <a:pt x="99" y="26"/>
                      </a:lnTo>
                      <a:lnTo>
                        <a:pt x="88" y="11"/>
                      </a:lnTo>
                      <a:lnTo>
                        <a:pt x="76" y="3"/>
                      </a:lnTo>
                      <a:lnTo>
                        <a:pt x="63" y="0"/>
                      </a:lnTo>
                      <a:lnTo>
                        <a:pt x="50" y="3"/>
                      </a:lnTo>
                      <a:lnTo>
                        <a:pt x="39" y="11"/>
                      </a:lnTo>
                      <a:lnTo>
                        <a:pt x="27" y="26"/>
                      </a:lnTo>
                      <a:lnTo>
                        <a:pt x="19" y="44"/>
                      </a:lnTo>
                      <a:lnTo>
                        <a:pt x="11" y="65"/>
                      </a:lnTo>
                      <a:lnTo>
                        <a:pt x="5" y="91"/>
                      </a:lnTo>
                      <a:lnTo>
                        <a:pt x="1" y="119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4" name="Freeform 532"/>
                <p:cNvSpPr>
                  <a:spLocks/>
                </p:cNvSpPr>
                <p:nvPr/>
              </p:nvSpPr>
              <p:spPr bwMode="auto">
                <a:xfrm>
                  <a:off x="430" y="3086"/>
                  <a:ext cx="51" cy="122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" y="145"/>
                    </a:cxn>
                    <a:cxn ang="0">
                      <a:pos x="3" y="168"/>
                    </a:cxn>
                    <a:cxn ang="0">
                      <a:pos x="8" y="189"/>
                    </a:cxn>
                    <a:cxn ang="0">
                      <a:pos x="14" y="207"/>
                    </a:cxn>
                    <a:cxn ang="0">
                      <a:pos x="22" y="222"/>
                    </a:cxn>
                    <a:cxn ang="0">
                      <a:pos x="30" y="233"/>
                    </a:cxn>
                    <a:cxn ang="0">
                      <a:pos x="40" y="239"/>
                    </a:cxn>
                    <a:cxn ang="0">
                      <a:pos x="52" y="243"/>
                    </a:cxn>
                    <a:cxn ang="0">
                      <a:pos x="61" y="239"/>
                    </a:cxn>
                    <a:cxn ang="0">
                      <a:pos x="71" y="233"/>
                    </a:cxn>
                    <a:cxn ang="0">
                      <a:pos x="79" y="222"/>
                    </a:cxn>
                    <a:cxn ang="0">
                      <a:pos x="87" y="207"/>
                    </a:cxn>
                    <a:cxn ang="0">
                      <a:pos x="94" y="189"/>
                    </a:cxn>
                    <a:cxn ang="0">
                      <a:pos x="99" y="168"/>
                    </a:cxn>
                    <a:cxn ang="0">
                      <a:pos x="101" y="145"/>
                    </a:cxn>
                    <a:cxn ang="0">
                      <a:pos x="102" y="120"/>
                    </a:cxn>
                    <a:cxn ang="0">
                      <a:pos x="101" y="96"/>
                    </a:cxn>
                    <a:cxn ang="0">
                      <a:pos x="99" y="73"/>
                    </a:cxn>
                    <a:cxn ang="0">
                      <a:pos x="94" y="54"/>
                    </a:cxn>
                    <a:cxn ang="0">
                      <a:pos x="87" y="36"/>
                    </a:cxn>
                    <a:cxn ang="0">
                      <a:pos x="79" y="21"/>
                    </a:cxn>
                    <a:cxn ang="0">
                      <a:pos x="71" y="10"/>
                    </a:cxn>
                    <a:cxn ang="0">
                      <a:pos x="61" y="1"/>
                    </a:cxn>
                    <a:cxn ang="0">
                      <a:pos x="52" y="0"/>
                    </a:cxn>
                    <a:cxn ang="0">
                      <a:pos x="40" y="1"/>
                    </a:cxn>
                    <a:cxn ang="0">
                      <a:pos x="30" y="10"/>
                    </a:cxn>
                    <a:cxn ang="0">
                      <a:pos x="22" y="21"/>
                    </a:cxn>
                    <a:cxn ang="0">
                      <a:pos x="14" y="36"/>
                    </a:cxn>
                    <a:cxn ang="0">
                      <a:pos x="8" y="54"/>
                    </a:cxn>
                    <a:cxn ang="0">
                      <a:pos x="3" y="73"/>
                    </a:cxn>
                    <a:cxn ang="0">
                      <a:pos x="1" y="96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02" h="243">
                      <a:moveTo>
                        <a:pt x="0" y="120"/>
                      </a:moveTo>
                      <a:lnTo>
                        <a:pt x="1" y="145"/>
                      </a:lnTo>
                      <a:lnTo>
                        <a:pt x="3" y="168"/>
                      </a:lnTo>
                      <a:lnTo>
                        <a:pt x="8" y="189"/>
                      </a:lnTo>
                      <a:lnTo>
                        <a:pt x="14" y="207"/>
                      </a:lnTo>
                      <a:lnTo>
                        <a:pt x="22" y="222"/>
                      </a:lnTo>
                      <a:lnTo>
                        <a:pt x="30" y="233"/>
                      </a:lnTo>
                      <a:lnTo>
                        <a:pt x="40" y="239"/>
                      </a:lnTo>
                      <a:lnTo>
                        <a:pt x="52" y="243"/>
                      </a:lnTo>
                      <a:lnTo>
                        <a:pt x="61" y="239"/>
                      </a:lnTo>
                      <a:lnTo>
                        <a:pt x="71" y="233"/>
                      </a:lnTo>
                      <a:lnTo>
                        <a:pt x="79" y="222"/>
                      </a:lnTo>
                      <a:lnTo>
                        <a:pt x="87" y="207"/>
                      </a:lnTo>
                      <a:lnTo>
                        <a:pt x="94" y="189"/>
                      </a:lnTo>
                      <a:lnTo>
                        <a:pt x="99" y="168"/>
                      </a:lnTo>
                      <a:lnTo>
                        <a:pt x="101" y="145"/>
                      </a:lnTo>
                      <a:lnTo>
                        <a:pt x="102" y="120"/>
                      </a:lnTo>
                      <a:lnTo>
                        <a:pt x="101" y="96"/>
                      </a:lnTo>
                      <a:lnTo>
                        <a:pt x="99" y="73"/>
                      </a:lnTo>
                      <a:lnTo>
                        <a:pt x="94" y="54"/>
                      </a:lnTo>
                      <a:lnTo>
                        <a:pt x="87" y="36"/>
                      </a:lnTo>
                      <a:lnTo>
                        <a:pt x="79" y="21"/>
                      </a:lnTo>
                      <a:lnTo>
                        <a:pt x="71" y="10"/>
                      </a:lnTo>
                      <a:lnTo>
                        <a:pt x="61" y="1"/>
                      </a:lnTo>
                      <a:lnTo>
                        <a:pt x="52" y="0"/>
                      </a:lnTo>
                      <a:lnTo>
                        <a:pt x="40" y="1"/>
                      </a:lnTo>
                      <a:lnTo>
                        <a:pt x="30" y="10"/>
                      </a:lnTo>
                      <a:lnTo>
                        <a:pt x="22" y="21"/>
                      </a:lnTo>
                      <a:lnTo>
                        <a:pt x="14" y="36"/>
                      </a:lnTo>
                      <a:lnTo>
                        <a:pt x="8" y="54"/>
                      </a:lnTo>
                      <a:lnTo>
                        <a:pt x="3" y="73"/>
                      </a:lnTo>
                      <a:lnTo>
                        <a:pt x="1" y="96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5" name="Freeform 533"/>
                <p:cNvSpPr>
                  <a:spLocks/>
                </p:cNvSpPr>
                <p:nvPr/>
              </p:nvSpPr>
              <p:spPr bwMode="auto">
                <a:xfrm>
                  <a:off x="435" y="3095"/>
                  <a:ext cx="44" cy="104"/>
                </a:xfrm>
                <a:custGeom>
                  <a:avLst/>
                  <a:gdLst/>
                  <a:ahLst/>
                  <a:cxnLst>
                    <a:cxn ang="0">
                      <a:pos x="0" y="102"/>
                    </a:cxn>
                    <a:cxn ang="0">
                      <a:pos x="4" y="143"/>
                    </a:cxn>
                    <a:cxn ang="0">
                      <a:pos x="8" y="161"/>
                    </a:cxn>
                    <a:cxn ang="0">
                      <a:pos x="13" y="176"/>
                    </a:cxn>
                    <a:cxn ang="0">
                      <a:pos x="21" y="189"/>
                    </a:cxn>
                    <a:cxn ang="0">
                      <a:pos x="28" y="199"/>
                    </a:cxn>
                    <a:cxn ang="0">
                      <a:pos x="36" y="205"/>
                    </a:cxn>
                    <a:cxn ang="0">
                      <a:pos x="46" y="207"/>
                    </a:cxn>
                    <a:cxn ang="0">
                      <a:pos x="54" y="205"/>
                    </a:cxn>
                    <a:cxn ang="0">
                      <a:pos x="62" y="199"/>
                    </a:cxn>
                    <a:cxn ang="0">
                      <a:pos x="70" y="189"/>
                    </a:cxn>
                    <a:cxn ang="0">
                      <a:pos x="77" y="176"/>
                    </a:cxn>
                    <a:cxn ang="0">
                      <a:pos x="82" y="161"/>
                    </a:cxn>
                    <a:cxn ang="0">
                      <a:pos x="87" y="143"/>
                    </a:cxn>
                    <a:cxn ang="0">
                      <a:pos x="90" y="102"/>
                    </a:cxn>
                    <a:cxn ang="0">
                      <a:pos x="87" y="62"/>
                    </a:cxn>
                    <a:cxn ang="0">
                      <a:pos x="77" y="29"/>
                    </a:cxn>
                    <a:cxn ang="0">
                      <a:pos x="70" y="18"/>
                    </a:cxn>
                    <a:cxn ang="0">
                      <a:pos x="62" y="8"/>
                    </a:cxn>
                    <a:cxn ang="0">
                      <a:pos x="54" y="1"/>
                    </a:cxn>
                    <a:cxn ang="0">
                      <a:pos x="46" y="0"/>
                    </a:cxn>
                    <a:cxn ang="0">
                      <a:pos x="36" y="1"/>
                    </a:cxn>
                    <a:cxn ang="0">
                      <a:pos x="28" y="8"/>
                    </a:cxn>
                    <a:cxn ang="0">
                      <a:pos x="21" y="18"/>
                    </a:cxn>
                    <a:cxn ang="0">
                      <a:pos x="13" y="29"/>
                    </a:cxn>
                    <a:cxn ang="0">
                      <a:pos x="4" y="6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90" h="207">
                      <a:moveTo>
                        <a:pt x="0" y="102"/>
                      </a:moveTo>
                      <a:lnTo>
                        <a:pt x="4" y="143"/>
                      </a:lnTo>
                      <a:lnTo>
                        <a:pt x="8" y="161"/>
                      </a:lnTo>
                      <a:lnTo>
                        <a:pt x="13" y="176"/>
                      </a:lnTo>
                      <a:lnTo>
                        <a:pt x="21" y="189"/>
                      </a:lnTo>
                      <a:lnTo>
                        <a:pt x="28" y="199"/>
                      </a:lnTo>
                      <a:lnTo>
                        <a:pt x="36" y="205"/>
                      </a:lnTo>
                      <a:lnTo>
                        <a:pt x="46" y="207"/>
                      </a:lnTo>
                      <a:lnTo>
                        <a:pt x="54" y="205"/>
                      </a:lnTo>
                      <a:lnTo>
                        <a:pt x="62" y="199"/>
                      </a:lnTo>
                      <a:lnTo>
                        <a:pt x="70" y="189"/>
                      </a:lnTo>
                      <a:lnTo>
                        <a:pt x="77" y="176"/>
                      </a:lnTo>
                      <a:lnTo>
                        <a:pt x="82" y="161"/>
                      </a:lnTo>
                      <a:lnTo>
                        <a:pt x="87" y="143"/>
                      </a:lnTo>
                      <a:lnTo>
                        <a:pt x="90" y="102"/>
                      </a:lnTo>
                      <a:lnTo>
                        <a:pt x="87" y="62"/>
                      </a:lnTo>
                      <a:lnTo>
                        <a:pt x="77" y="29"/>
                      </a:lnTo>
                      <a:lnTo>
                        <a:pt x="70" y="18"/>
                      </a:lnTo>
                      <a:lnTo>
                        <a:pt x="62" y="8"/>
                      </a:lnTo>
                      <a:lnTo>
                        <a:pt x="54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8" y="8"/>
                      </a:lnTo>
                      <a:lnTo>
                        <a:pt x="21" y="18"/>
                      </a:lnTo>
                      <a:lnTo>
                        <a:pt x="13" y="29"/>
                      </a:lnTo>
                      <a:lnTo>
                        <a:pt x="4" y="6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6" name="Freeform 534"/>
                <p:cNvSpPr>
                  <a:spLocks/>
                </p:cNvSpPr>
                <p:nvPr/>
              </p:nvSpPr>
              <p:spPr bwMode="auto">
                <a:xfrm>
                  <a:off x="466" y="3129"/>
                  <a:ext cx="13" cy="35"/>
                </a:xfrm>
                <a:custGeom>
                  <a:avLst/>
                  <a:gdLst/>
                  <a:ahLst/>
                  <a:cxnLst>
                    <a:cxn ang="0">
                      <a:pos x="26" y="35"/>
                    </a:cxn>
                    <a:cxn ang="0">
                      <a:pos x="26" y="60"/>
                    </a:cxn>
                    <a:cxn ang="0">
                      <a:pos x="25" y="66"/>
                    </a:cxn>
                    <a:cxn ang="0">
                      <a:pos x="23" y="70"/>
                    </a:cxn>
                    <a:cxn ang="0">
                      <a:pos x="16" y="68"/>
                    </a:cxn>
                    <a:cxn ang="0">
                      <a:pos x="8" y="62"/>
                    </a:cxn>
                    <a:cxn ang="0">
                      <a:pos x="2" y="50"/>
                    </a:cxn>
                    <a:cxn ang="0">
                      <a:pos x="0" y="35"/>
                    </a:cxn>
                    <a:cxn ang="0">
                      <a:pos x="3" y="22"/>
                    </a:cxn>
                    <a:cxn ang="0">
                      <a:pos x="10" y="11"/>
                    </a:cxn>
                    <a:cxn ang="0">
                      <a:pos x="16" y="3"/>
                    </a:cxn>
                    <a:cxn ang="0">
                      <a:pos x="23" y="0"/>
                    </a:cxn>
                    <a:cxn ang="0">
                      <a:pos x="25" y="3"/>
                    </a:cxn>
                    <a:cxn ang="0">
                      <a:pos x="25" y="11"/>
                    </a:cxn>
                    <a:cxn ang="0">
                      <a:pos x="26" y="22"/>
                    </a:cxn>
                    <a:cxn ang="0">
                      <a:pos x="26" y="35"/>
                    </a:cxn>
                  </a:cxnLst>
                  <a:rect l="0" t="0" r="r" b="b"/>
                  <a:pathLst>
                    <a:path w="26" h="70">
                      <a:moveTo>
                        <a:pt x="26" y="35"/>
                      </a:moveTo>
                      <a:lnTo>
                        <a:pt x="26" y="60"/>
                      </a:lnTo>
                      <a:lnTo>
                        <a:pt x="25" y="66"/>
                      </a:lnTo>
                      <a:lnTo>
                        <a:pt x="23" y="70"/>
                      </a:lnTo>
                      <a:lnTo>
                        <a:pt x="16" y="68"/>
                      </a:lnTo>
                      <a:lnTo>
                        <a:pt x="8" y="62"/>
                      </a:lnTo>
                      <a:lnTo>
                        <a:pt x="2" y="50"/>
                      </a:lnTo>
                      <a:lnTo>
                        <a:pt x="0" y="35"/>
                      </a:lnTo>
                      <a:lnTo>
                        <a:pt x="3" y="22"/>
                      </a:lnTo>
                      <a:lnTo>
                        <a:pt x="10" y="11"/>
                      </a:lnTo>
                      <a:lnTo>
                        <a:pt x="16" y="3"/>
                      </a:lnTo>
                      <a:lnTo>
                        <a:pt x="23" y="0"/>
                      </a:lnTo>
                      <a:lnTo>
                        <a:pt x="25" y="3"/>
                      </a:lnTo>
                      <a:lnTo>
                        <a:pt x="25" y="11"/>
                      </a:lnTo>
                      <a:lnTo>
                        <a:pt x="26" y="22"/>
                      </a:lnTo>
                      <a:lnTo>
                        <a:pt x="26" y="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7" name="Rectangle 535"/>
                <p:cNvSpPr>
                  <a:spLocks noChangeArrowheads="1"/>
                </p:cNvSpPr>
                <p:nvPr/>
              </p:nvSpPr>
              <p:spPr bwMode="auto">
                <a:xfrm>
                  <a:off x="503" y="3024"/>
                  <a:ext cx="90" cy="57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8" name="Rectangle 536"/>
                <p:cNvSpPr>
                  <a:spLocks noChangeArrowheads="1"/>
                </p:cNvSpPr>
                <p:nvPr/>
              </p:nvSpPr>
              <p:spPr bwMode="auto">
                <a:xfrm>
                  <a:off x="590" y="3024"/>
                  <a:ext cx="83" cy="40"/>
                </a:xfrm>
                <a:prstGeom prst="rect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9" name="Rectangle 537"/>
                <p:cNvSpPr>
                  <a:spLocks noChangeArrowheads="1"/>
                </p:cNvSpPr>
                <p:nvPr/>
              </p:nvSpPr>
              <p:spPr bwMode="auto">
                <a:xfrm>
                  <a:off x="586" y="3104"/>
                  <a:ext cx="81" cy="7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0" name="Rectangle 538"/>
                <p:cNvSpPr>
                  <a:spLocks noChangeArrowheads="1"/>
                </p:cNvSpPr>
                <p:nvPr/>
              </p:nvSpPr>
              <p:spPr bwMode="auto">
                <a:xfrm>
                  <a:off x="586" y="3104"/>
                  <a:ext cx="80" cy="7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1" name="Rectangle 539"/>
                <p:cNvSpPr>
                  <a:spLocks noChangeArrowheads="1"/>
                </p:cNvSpPr>
                <p:nvPr/>
              </p:nvSpPr>
              <p:spPr bwMode="auto">
                <a:xfrm>
                  <a:off x="580" y="3051"/>
                  <a:ext cx="50" cy="53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2" name="Rectangle 540"/>
                <p:cNvSpPr>
                  <a:spLocks noChangeArrowheads="1"/>
                </p:cNvSpPr>
                <p:nvPr/>
              </p:nvSpPr>
              <p:spPr bwMode="auto">
                <a:xfrm>
                  <a:off x="620" y="3051"/>
                  <a:ext cx="50" cy="50"/>
                </a:xfrm>
                <a:prstGeom prst="rect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3" name="Freeform 541"/>
                <p:cNvSpPr>
                  <a:spLocks/>
                </p:cNvSpPr>
                <p:nvPr/>
              </p:nvSpPr>
              <p:spPr bwMode="auto">
                <a:xfrm>
                  <a:off x="730" y="3166"/>
                  <a:ext cx="109" cy="141"/>
                </a:xfrm>
                <a:custGeom>
                  <a:avLst/>
                  <a:gdLst/>
                  <a:ahLst/>
                  <a:cxnLst>
                    <a:cxn ang="0">
                      <a:pos x="216" y="55"/>
                    </a:cxn>
                    <a:cxn ang="0">
                      <a:pos x="215" y="101"/>
                    </a:cxn>
                    <a:cxn ang="0">
                      <a:pos x="208" y="143"/>
                    </a:cxn>
                    <a:cxn ang="0">
                      <a:pos x="199" y="181"/>
                    </a:cxn>
                    <a:cxn ang="0">
                      <a:pos x="187" y="215"/>
                    </a:cxn>
                    <a:cxn ang="0">
                      <a:pos x="173" y="243"/>
                    </a:cxn>
                    <a:cxn ang="0">
                      <a:pos x="155" y="264"/>
                    </a:cxn>
                    <a:cxn ang="0">
                      <a:pos x="135" y="277"/>
                    </a:cxn>
                    <a:cxn ang="0">
                      <a:pos x="115" y="282"/>
                    </a:cxn>
                    <a:cxn ang="0">
                      <a:pos x="0" y="282"/>
                    </a:cxn>
                    <a:cxn ang="0">
                      <a:pos x="16" y="55"/>
                    </a:cxn>
                    <a:cxn ang="0">
                      <a:pos x="18" y="53"/>
                    </a:cxn>
                    <a:cxn ang="0">
                      <a:pos x="24" y="50"/>
                    </a:cxn>
                    <a:cxn ang="0">
                      <a:pos x="34" y="44"/>
                    </a:cxn>
                    <a:cxn ang="0">
                      <a:pos x="47" y="37"/>
                    </a:cxn>
                    <a:cxn ang="0">
                      <a:pos x="80" y="22"/>
                    </a:cxn>
                    <a:cxn ang="0">
                      <a:pos x="117" y="8"/>
                    </a:cxn>
                    <a:cxn ang="0">
                      <a:pos x="153" y="0"/>
                    </a:cxn>
                    <a:cxn ang="0">
                      <a:pos x="169" y="0"/>
                    </a:cxn>
                    <a:cxn ang="0">
                      <a:pos x="186" y="3"/>
                    </a:cxn>
                    <a:cxn ang="0">
                      <a:pos x="199" y="8"/>
                    </a:cxn>
                    <a:cxn ang="0">
                      <a:pos x="208" y="19"/>
                    </a:cxn>
                    <a:cxn ang="0">
                      <a:pos x="215" y="34"/>
                    </a:cxn>
                    <a:cxn ang="0">
                      <a:pos x="216" y="55"/>
                    </a:cxn>
                  </a:cxnLst>
                  <a:rect l="0" t="0" r="r" b="b"/>
                  <a:pathLst>
                    <a:path w="216" h="282">
                      <a:moveTo>
                        <a:pt x="216" y="55"/>
                      </a:moveTo>
                      <a:lnTo>
                        <a:pt x="215" y="101"/>
                      </a:lnTo>
                      <a:lnTo>
                        <a:pt x="208" y="143"/>
                      </a:lnTo>
                      <a:lnTo>
                        <a:pt x="199" y="181"/>
                      </a:lnTo>
                      <a:lnTo>
                        <a:pt x="187" y="215"/>
                      </a:lnTo>
                      <a:lnTo>
                        <a:pt x="173" y="243"/>
                      </a:lnTo>
                      <a:lnTo>
                        <a:pt x="155" y="264"/>
                      </a:lnTo>
                      <a:lnTo>
                        <a:pt x="135" y="277"/>
                      </a:lnTo>
                      <a:lnTo>
                        <a:pt x="115" y="282"/>
                      </a:lnTo>
                      <a:lnTo>
                        <a:pt x="0" y="282"/>
                      </a:lnTo>
                      <a:lnTo>
                        <a:pt x="16" y="55"/>
                      </a:lnTo>
                      <a:lnTo>
                        <a:pt x="18" y="53"/>
                      </a:lnTo>
                      <a:lnTo>
                        <a:pt x="24" y="50"/>
                      </a:lnTo>
                      <a:lnTo>
                        <a:pt x="34" y="44"/>
                      </a:lnTo>
                      <a:lnTo>
                        <a:pt x="47" y="37"/>
                      </a:lnTo>
                      <a:lnTo>
                        <a:pt x="80" y="22"/>
                      </a:lnTo>
                      <a:lnTo>
                        <a:pt x="117" y="8"/>
                      </a:lnTo>
                      <a:lnTo>
                        <a:pt x="153" y="0"/>
                      </a:lnTo>
                      <a:lnTo>
                        <a:pt x="169" y="0"/>
                      </a:lnTo>
                      <a:lnTo>
                        <a:pt x="186" y="3"/>
                      </a:lnTo>
                      <a:lnTo>
                        <a:pt x="199" y="8"/>
                      </a:lnTo>
                      <a:lnTo>
                        <a:pt x="208" y="19"/>
                      </a:lnTo>
                      <a:lnTo>
                        <a:pt x="215" y="34"/>
                      </a:lnTo>
                      <a:lnTo>
                        <a:pt x="21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4" name="Freeform 542"/>
                <p:cNvSpPr>
                  <a:spLocks/>
                </p:cNvSpPr>
                <p:nvPr/>
              </p:nvSpPr>
              <p:spPr bwMode="auto">
                <a:xfrm>
                  <a:off x="656" y="2722"/>
                  <a:ext cx="575" cy="403"/>
                </a:xfrm>
                <a:custGeom>
                  <a:avLst/>
                  <a:gdLst/>
                  <a:ahLst/>
                  <a:cxnLst>
                    <a:cxn ang="0">
                      <a:pos x="69" y="112"/>
                    </a:cxn>
                    <a:cxn ang="0">
                      <a:pos x="98" y="84"/>
                    </a:cxn>
                    <a:cxn ang="0">
                      <a:pos x="139" y="60"/>
                    </a:cxn>
                    <a:cxn ang="0">
                      <a:pos x="190" y="42"/>
                    </a:cxn>
                    <a:cxn ang="0">
                      <a:pos x="282" y="21"/>
                    </a:cxn>
                    <a:cxn ang="0">
                      <a:pos x="426" y="5"/>
                    </a:cxn>
                    <a:cxn ang="0">
                      <a:pos x="577" y="0"/>
                    </a:cxn>
                    <a:cxn ang="0">
                      <a:pos x="726" y="6"/>
                    </a:cxn>
                    <a:cxn ang="0">
                      <a:pos x="854" y="22"/>
                    </a:cxn>
                    <a:cxn ang="0">
                      <a:pos x="906" y="32"/>
                    </a:cxn>
                    <a:cxn ang="0">
                      <a:pos x="950" y="44"/>
                    </a:cxn>
                    <a:cxn ang="0">
                      <a:pos x="981" y="57"/>
                    </a:cxn>
                    <a:cxn ang="0">
                      <a:pos x="983" y="76"/>
                    </a:cxn>
                    <a:cxn ang="0">
                      <a:pos x="985" y="114"/>
                    </a:cxn>
                    <a:cxn ang="0">
                      <a:pos x="993" y="221"/>
                    </a:cxn>
                    <a:cxn ang="0">
                      <a:pos x="998" y="301"/>
                    </a:cxn>
                    <a:cxn ang="0">
                      <a:pos x="1001" y="342"/>
                    </a:cxn>
                    <a:cxn ang="0">
                      <a:pos x="1003" y="367"/>
                    </a:cxn>
                    <a:cxn ang="0">
                      <a:pos x="1004" y="370"/>
                    </a:cxn>
                    <a:cxn ang="0">
                      <a:pos x="1021" y="376"/>
                    </a:cxn>
                    <a:cxn ang="0">
                      <a:pos x="1060" y="389"/>
                    </a:cxn>
                    <a:cxn ang="0">
                      <a:pos x="1099" y="406"/>
                    </a:cxn>
                    <a:cxn ang="0">
                      <a:pos x="1115" y="416"/>
                    </a:cxn>
                    <a:cxn ang="0">
                      <a:pos x="1120" y="430"/>
                    </a:cxn>
                    <a:cxn ang="0">
                      <a:pos x="1126" y="469"/>
                    </a:cxn>
                    <a:cxn ang="0">
                      <a:pos x="1136" y="549"/>
                    </a:cxn>
                    <a:cxn ang="0">
                      <a:pos x="1144" y="663"/>
                    </a:cxn>
                    <a:cxn ang="0">
                      <a:pos x="1148" y="711"/>
                    </a:cxn>
                    <a:cxn ang="0">
                      <a:pos x="1149" y="743"/>
                    </a:cxn>
                    <a:cxn ang="0">
                      <a:pos x="0" y="805"/>
                    </a:cxn>
                    <a:cxn ang="0">
                      <a:pos x="2" y="789"/>
                    </a:cxn>
                    <a:cxn ang="0">
                      <a:pos x="4" y="763"/>
                    </a:cxn>
                    <a:cxn ang="0">
                      <a:pos x="9" y="704"/>
                    </a:cxn>
                    <a:cxn ang="0">
                      <a:pos x="15" y="600"/>
                    </a:cxn>
                    <a:cxn ang="0">
                      <a:pos x="35" y="355"/>
                    </a:cxn>
                    <a:cxn ang="0">
                      <a:pos x="44" y="246"/>
                    </a:cxn>
                    <a:cxn ang="0">
                      <a:pos x="51" y="182"/>
                    </a:cxn>
                    <a:cxn ang="0">
                      <a:pos x="54" y="151"/>
                    </a:cxn>
                    <a:cxn ang="0">
                      <a:pos x="58" y="132"/>
                    </a:cxn>
                  </a:cxnLst>
                  <a:rect l="0" t="0" r="r" b="b"/>
                  <a:pathLst>
                    <a:path w="1149" h="805">
                      <a:moveTo>
                        <a:pt x="59" y="127"/>
                      </a:moveTo>
                      <a:lnTo>
                        <a:pt x="69" y="112"/>
                      </a:lnTo>
                      <a:lnTo>
                        <a:pt x="82" y="97"/>
                      </a:lnTo>
                      <a:lnTo>
                        <a:pt x="98" y="84"/>
                      </a:lnTo>
                      <a:lnTo>
                        <a:pt x="116" y="71"/>
                      </a:lnTo>
                      <a:lnTo>
                        <a:pt x="139" y="60"/>
                      </a:lnTo>
                      <a:lnTo>
                        <a:pt x="163" y="50"/>
                      </a:lnTo>
                      <a:lnTo>
                        <a:pt x="190" y="42"/>
                      </a:lnTo>
                      <a:lnTo>
                        <a:pt x="219" y="34"/>
                      </a:lnTo>
                      <a:lnTo>
                        <a:pt x="282" y="21"/>
                      </a:lnTo>
                      <a:lnTo>
                        <a:pt x="352" y="11"/>
                      </a:lnTo>
                      <a:lnTo>
                        <a:pt x="426" y="5"/>
                      </a:lnTo>
                      <a:lnTo>
                        <a:pt x="501" y="1"/>
                      </a:lnTo>
                      <a:lnTo>
                        <a:pt x="577" y="0"/>
                      </a:lnTo>
                      <a:lnTo>
                        <a:pt x="654" y="3"/>
                      </a:lnTo>
                      <a:lnTo>
                        <a:pt x="726" y="6"/>
                      </a:lnTo>
                      <a:lnTo>
                        <a:pt x="792" y="13"/>
                      </a:lnTo>
                      <a:lnTo>
                        <a:pt x="854" y="22"/>
                      </a:lnTo>
                      <a:lnTo>
                        <a:pt x="882" y="27"/>
                      </a:lnTo>
                      <a:lnTo>
                        <a:pt x="906" y="32"/>
                      </a:lnTo>
                      <a:lnTo>
                        <a:pt x="929" y="37"/>
                      </a:lnTo>
                      <a:lnTo>
                        <a:pt x="950" y="44"/>
                      </a:lnTo>
                      <a:lnTo>
                        <a:pt x="967" y="50"/>
                      </a:lnTo>
                      <a:lnTo>
                        <a:pt x="981" y="57"/>
                      </a:lnTo>
                      <a:lnTo>
                        <a:pt x="981" y="63"/>
                      </a:lnTo>
                      <a:lnTo>
                        <a:pt x="983" y="76"/>
                      </a:lnTo>
                      <a:lnTo>
                        <a:pt x="983" y="93"/>
                      </a:lnTo>
                      <a:lnTo>
                        <a:pt x="985" y="114"/>
                      </a:lnTo>
                      <a:lnTo>
                        <a:pt x="988" y="164"/>
                      </a:lnTo>
                      <a:lnTo>
                        <a:pt x="993" y="221"/>
                      </a:lnTo>
                      <a:lnTo>
                        <a:pt x="996" y="275"/>
                      </a:lnTo>
                      <a:lnTo>
                        <a:pt x="998" y="301"/>
                      </a:lnTo>
                      <a:lnTo>
                        <a:pt x="999" y="324"/>
                      </a:lnTo>
                      <a:lnTo>
                        <a:pt x="1001" y="342"/>
                      </a:lnTo>
                      <a:lnTo>
                        <a:pt x="1001" y="357"/>
                      </a:lnTo>
                      <a:lnTo>
                        <a:pt x="1003" y="367"/>
                      </a:lnTo>
                      <a:lnTo>
                        <a:pt x="1003" y="370"/>
                      </a:lnTo>
                      <a:lnTo>
                        <a:pt x="1004" y="370"/>
                      </a:lnTo>
                      <a:lnTo>
                        <a:pt x="1008" y="372"/>
                      </a:lnTo>
                      <a:lnTo>
                        <a:pt x="1021" y="376"/>
                      </a:lnTo>
                      <a:lnTo>
                        <a:pt x="1038" y="383"/>
                      </a:lnTo>
                      <a:lnTo>
                        <a:pt x="1060" y="389"/>
                      </a:lnTo>
                      <a:lnTo>
                        <a:pt x="1081" y="398"/>
                      </a:lnTo>
                      <a:lnTo>
                        <a:pt x="1099" y="406"/>
                      </a:lnTo>
                      <a:lnTo>
                        <a:pt x="1112" y="412"/>
                      </a:lnTo>
                      <a:lnTo>
                        <a:pt x="1115" y="416"/>
                      </a:lnTo>
                      <a:lnTo>
                        <a:pt x="1117" y="417"/>
                      </a:lnTo>
                      <a:lnTo>
                        <a:pt x="1120" y="430"/>
                      </a:lnTo>
                      <a:lnTo>
                        <a:pt x="1123" y="448"/>
                      </a:lnTo>
                      <a:lnTo>
                        <a:pt x="1126" y="469"/>
                      </a:lnTo>
                      <a:lnTo>
                        <a:pt x="1130" y="494"/>
                      </a:lnTo>
                      <a:lnTo>
                        <a:pt x="1136" y="549"/>
                      </a:lnTo>
                      <a:lnTo>
                        <a:pt x="1141" y="608"/>
                      </a:lnTo>
                      <a:lnTo>
                        <a:pt x="1144" y="663"/>
                      </a:lnTo>
                      <a:lnTo>
                        <a:pt x="1146" y="688"/>
                      </a:lnTo>
                      <a:lnTo>
                        <a:pt x="1148" y="711"/>
                      </a:lnTo>
                      <a:lnTo>
                        <a:pt x="1148" y="729"/>
                      </a:lnTo>
                      <a:lnTo>
                        <a:pt x="1149" y="743"/>
                      </a:lnTo>
                      <a:lnTo>
                        <a:pt x="1149" y="755"/>
                      </a:lnTo>
                      <a:lnTo>
                        <a:pt x="0" y="805"/>
                      </a:lnTo>
                      <a:lnTo>
                        <a:pt x="0" y="799"/>
                      </a:lnTo>
                      <a:lnTo>
                        <a:pt x="2" y="789"/>
                      </a:lnTo>
                      <a:lnTo>
                        <a:pt x="2" y="778"/>
                      </a:lnTo>
                      <a:lnTo>
                        <a:pt x="4" y="763"/>
                      </a:lnTo>
                      <a:lnTo>
                        <a:pt x="5" y="745"/>
                      </a:lnTo>
                      <a:lnTo>
                        <a:pt x="9" y="704"/>
                      </a:lnTo>
                      <a:lnTo>
                        <a:pt x="12" y="655"/>
                      </a:lnTo>
                      <a:lnTo>
                        <a:pt x="15" y="600"/>
                      </a:lnTo>
                      <a:lnTo>
                        <a:pt x="25" y="479"/>
                      </a:lnTo>
                      <a:lnTo>
                        <a:pt x="35" y="355"/>
                      </a:lnTo>
                      <a:lnTo>
                        <a:pt x="40" y="298"/>
                      </a:lnTo>
                      <a:lnTo>
                        <a:pt x="44" y="246"/>
                      </a:lnTo>
                      <a:lnTo>
                        <a:pt x="49" y="202"/>
                      </a:lnTo>
                      <a:lnTo>
                        <a:pt x="51" y="182"/>
                      </a:lnTo>
                      <a:lnTo>
                        <a:pt x="53" y="166"/>
                      </a:lnTo>
                      <a:lnTo>
                        <a:pt x="54" y="151"/>
                      </a:lnTo>
                      <a:lnTo>
                        <a:pt x="56" y="140"/>
                      </a:lnTo>
                      <a:lnTo>
                        <a:pt x="58" y="132"/>
                      </a:lnTo>
                      <a:lnTo>
                        <a:pt x="59" y="12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5" name="Freeform 543"/>
                <p:cNvSpPr>
                  <a:spLocks/>
                </p:cNvSpPr>
                <p:nvPr/>
              </p:nvSpPr>
              <p:spPr bwMode="auto">
                <a:xfrm>
                  <a:off x="643" y="3015"/>
                  <a:ext cx="382" cy="221"/>
                </a:xfrm>
                <a:custGeom>
                  <a:avLst/>
                  <a:gdLst/>
                  <a:ahLst/>
                  <a:cxnLst>
                    <a:cxn ang="0">
                      <a:pos x="763" y="305"/>
                    </a:cxn>
                    <a:cxn ang="0">
                      <a:pos x="755" y="308"/>
                    </a:cxn>
                    <a:cxn ang="0">
                      <a:pos x="743" y="312"/>
                    </a:cxn>
                    <a:cxn ang="0">
                      <a:pos x="729" y="317"/>
                    </a:cxn>
                    <a:cxn ang="0">
                      <a:pos x="713" y="322"/>
                    </a:cxn>
                    <a:cxn ang="0">
                      <a:pos x="672" y="331"/>
                    </a:cxn>
                    <a:cxn ang="0">
                      <a:pos x="587" y="351"/>
                    </a:cxn>
                    <a:cxn ang="0">
                      <a:pos x="553" y="357"/>
                    </a:cxn>
                    <a:cxn ang="0">
                      <a:pos x="538" y="361"/>
                    </a:cxn>
                    <a:cxn ang="0">
                      <a:pos x="528" y="364"/>
                    </a:cxn>
                    <a:cxn ang="0">
                      <a:pos x="520" y="366"/>
                    </a:cxn>
                    <a:cxn ang="0">
                      <a:pos x="519" y="366"/>
                    </a:cxn>
                    <a:cxn ang="0">
                      <a:pos x="493" y="439"/>
                    </a:cxn>
                    <a:cxn ang="0">
                      <a:pos x="419" y="439"/>
                    </a:cxn>
                    <a:cxn ang="0">
                      <a:pos x="406" y="419"/>
                    </a:cxn>
                    <a:cxn ang="0">
                      <a:pos x="393" y="439"/>
                    </a:cxn>
                    <a:cxn ang="0">
                      <a:pos x="87" y="439"/>
                    </a:cxn>
                    <a:cxn ang="0">
                      <a:pos x="0" y="444"/>
                    </a:cxn>
                    <a:cxn ang="0">
                      <a:pos x="15" y="287"/>
                    </a:cxn>
                    <a:cxn ang="0">
                      <a:pos x="100" y="0"/>
                    </a:cxn>
                    <a:cxn ang="0">
                      <a:pos x="206" y="0"/>
                    </a:cxn>
                    <a:cxn ang="0">
                      <a:pos x="558" y="261"/>
                    </a:cxn>
                    <a:cxn ang="0">
                      <a:pos x="559" y="261"/>
                    </a:cxn>
                    <a:cxn ang="0">
                      <a:pos x="566" y="260"/>
                    </a:cxn>
                    <a:cxn ang="0">
                      <a:pos x="577" y="260"/>
                    </a:cxn>
                    <a:cxn ang="0">
                      <a:pos x="590" y="258"/>
                    </a:cxn>
                    <a:cxn ang="0">
                      <a:pos x="662" y="258"/>
                    </a:cxn>
                    <a:cxn ang="0">
                      <a:pos x="699" y="261"/>
                    </a:cxn>
                    <a:cxn ang="0">
                      <a:pos x="717" y="266"/>
                    </a:cxn>
                    <a:cxn ang="0">
                      <a:pos x="732" y="269"/>
                    </a:cxn>
                    <a:cxn ang="0">
                      <a:pos x="745" y="276"/>
                    </a:cxn>
                    <a:cxn ang="0">
                      <a:pos x="755" y="284"/>
                    </a:cxn>
                    <a:cxn ang="0">
                      <a:pos x="761" y="294"/>
                    </a:cxn>
                    <a:cxn ang="0">
                      <a:pos x="763" y="305"/>
                    </a:cxn>
                  </a:cxnLst>
                  <a:rect l="0" t="0" r="r" b="b"/>
                  <a:pathLst>
                    <a:path w="763" h="444">
                      <a:moveTo>
                        <a:pt x="763" y="305"/>
                      </a:moveTo>
                      <a:lnTo>
                        <a:pt x="755" y="308"/>
                      </a:lnTo>
                      <a:lnTo>
                        <a:pt x="743" y="312"/>
                      </a:lnTo>
                      <a:lnTo>
                        <a:pt x="729" y="317"/>
                      </a:lnTo>
                      <a:lnTo>
                        <a:pt x="713" y="322"/>
                      </a:lnTo>
                      <a:lnTo>
                        <a:pt x="672" y="331"/>
                      </a:lnTo>
                      <a:lnTo>
                        <a:pt x="587" y="351"/>
                      </a:lnTo>
                      <a:lnTo>
                        <a:pt x="553" y="357"/>
                      </a:lnTo>
                      <a:lnTo>
                        <a:pt x="538" y="361"/>
                      </a:lnTo>
                      <a:lnTo>
                        <a:pt x="528" y="364"/>
                      </a:lnTo>
                      <a:lnTo>
                        <a:pt x="520" y="366"/>
                      </a:lnTo>
                      <a:lnTo>
                        <a:pt x="519" y="366"/>
                      </a:lnTo>
                      <a:lnTo>
                        <a:pt x="493" y="439"/>
                      </a:lnTo>
                      <a:lnTo>
                        <a:pt x="419" y="439"/>
                      </a:lnTo>
                      <a:lnTo>
                        <a:pt x="406" y="419"/>
                      </a:lnTo>
                      <a:lnTo>
                        <a:pt x="393" y="439"/>
                      </a:lnTo>
                      <a:lnTo>
                        <a:pt x="87" y="439"/>
                      </a:lnTo>
                      <a:lnTo>
                        <a:pt x="0" y="444"/>
                      </a:lnTo>
                      <a:lnTo>
                        <a:pt x="15" y="287"/>
                      </a:lnTo>
                      <a:lnTo>
                        <a:pt x="100" y="0"/>
                      </a:lnTo>
                      <a:lnTo>
                        <a:pt x="206" y="0"/>
                      </a:lnTo>
                      <a:lnTo>
                        <a:pt x="558" y="261"/>
                      </a:lnTo>
                      <a:lnTo>
                        <a:pt x="559" y="261"/>
                      </a:lnTo>
                      <a:lnTo>
                        <a:pt x="566" y="260"/>
                      </a:lnTo>
                      <a:lnTo>
                        <a:pt x="577" y="260"/>
                      </a:lnTo>
                      <a:lnTo>
                        <a:pt x="590" y="258"/>
                      </a:lnTo>
                      <a:lnTo>
                        <a:pt x="662" y="258"/>
                      </a:lnTo>
                      <a:lnTo>
                        <a:pt x="699" y="261"/>
                      </a:lnTo>
                      <a:lnTo>
                        <a:pt x="717" y="266"/>
                      </a:lnTo>
                      <a:lnTo>
                        <a:pt x="732" y="269"/>
                      </a:lnTo>
                      <a:lnTo>
                        <a:pt x="745" y="276"/>
                      </a:lnTo>
                      <a:lnTo>
                        <a:pt x="755" y="284"/>
                      </a:lnTo>
                      <a:lnTo>
                        <a:pt x="761" y="294"/>
                      </a:lnTo>
                      <a:lnTo>
                        <a:pt x="763" y="3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6" name="Freeform 544"/>
                <p:cNvSpPr>
                  <a:spLocks/>
                </p:cNvSpPr>
                <p:nvPr/>
              </p:nvSpPr>
              <p:spPr bwMode="auto">
                <a:xfrm>
                  <a:off x="880" y="3151"/>
                  <a:ext cx="272" cy="80"/>
                </a:xfrm>
                <a:custGeom>
                  <a:avLst/>
                  <a:gdLst/>
                  <a:ahLst/>
                  <a:cxnLst>
                    <a:cxn ang="0">
                      <a:pos x="21" y="122"/>
                    </a:cxn>
                    <a:cxn ang="0">
                      <a:pos x="356" y="120"/>
                    </a:cxn>
                    <a:cxn ang="0">
                      <a:pos x="544" y="159"/>
                    </a:cxn>
                    <a:cxn ang="0">
                      <a:pos x="531" y="0"/>
                    </a:cxn>
                    <a:cxn ang="0">
                      <a:pos x="264" y="6"/>
                    </a:cxn>
                    <a:cxn ang="0">
                      <a:pos x="285" y="78"/>
                    </a:cxn>
                    <a:cxn ang="0">
                      <a:pos x="0" y="78"/>
                    </a:cxn>
                    <a:cxn ang="0">
                      <a:pos x="21" y="122"/>
                    </a:cxn>
                  </a:cxnLst>
                  <a:rect l="0" t="0" r="r" b="b"/>
                  <a:pathLst>
                    <a:path w="544" h="159">
                      <a:moveTo>
                        <a:pt x="21" y="122"/>
                      </a:moveTo>
                      <a:lnTo>
                        <a:pt x="356" y="120"/>
                      </a:lnTo>
                      <a:lnTo>
                        <a:pt x="544" y="159"/>
                      </a:lnTo>
                      <a:lnTo>
                        <a:pt x="531" y="0"/>
                      </a:lnTo>
                      <a:lnTo>
                        <a:pt x="264" y="6"/>
                      </a:lnTo>
                      <a:lnTo>
                        <a:pt x="285" y="78"/>
                      </a:lnTo>
                      <a:lnTo>
                        <a:pt x="0" y="78"/>
                      </a:lnTo>
                      <a:lnTo>
                        <a:pt x="21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7" name="Freeform 545"/>
                <p:cNvSpPr>
                  <a:spLocks/>
                </p:cNvSpPr>
                <p:nvPr/>
              </p:nvSpPr>
              <p:spPr bwMode="auto">
                <a:xfrm>
                  <a:off x="1139" y="3072"/>
                  <a:ext cx="82" cy="226"/>
                </a:xfrm>
                <a:custGeom>
                  <a:avLst/>
                  <a:gdLst/>
                  <a:ahLst/>
                  <a:cxnLst>
                    <a:cxn ang="0">
                      <a:pos x="0" y="227"/>
                    </a:cxn>
                    <a:cxn ang="0">
                      <a:pos x="2" y="272"/>
                    </a:cxn>
                    <a:cxn ang="0">
                      <a:pos x="7" y="315"/>
                    </a:cxn>
                    <a:cxn ang="0">
                      <a:pos x="15" y="352"/>
                    </a:cxn>
                    <a:cxn ang="0">
                      <a:pos x="25" y="387"/>
                    </a:cxn>
                    <a:cxn ang="0">
                      <a:pos x="36" y="413"/>
                    </a:cxn>
                    <a:cxn ang="0">
                      <a:pos x="51" y="434"/>
                    </a:cxn>
                    <a:cxn ang="0">
                      <a:pos x="65" y="447"/>
                    </a:cxn>
                    <a:cxn ang="0">
                      <a:pos x="82" y="452"/>
                    </a:cxn>
                    <a:cxn ang="0">
                      <a:pos x="98" y="447"/>
                    </a:cxn>
                    <a:cxn ang="0">
                      <a:pos x="114" y="434"/>
                    </a:cxn>
                    <a:cxn ang="0">
                      <a:pos x="127" y="413"/>
                    </a:cxn>
                    <a:cxn ang="0">
                      <a:pos x="140" y="387"/>
                    </a:cxn>
                    <a:cxn ang="0">
                      <a:pos x="150" y="352"/>
                    </a:cxn>
                    <a:cxn ang="0">
                      <a:pos x="158" y="315"/>
                    </a:cxn>
                    <a:cxn ang="0">
                      <a:pos x="163" y="272"/>
                    </a:cxn>
                    <a:cxn ang="0">
                      <a:pos x="165" y="227"/>
                    </a:cxn>
                    <a:cxn ang="0">
                      <a:pos x="163" y="181"/>
                    </a:cxn>
                    <a:cxn ang="0">
                      <a:pos x="158" y="139"/>
                    </a:cxn>
                    <a:cxn ang="0">
                      <a:pos x="150" y="99"/>
                    </a:cxn>
                    <a:cxn ang="0">
                      <a:pos x="140" y="67"/>
                    </a:cxn>
                    <a:cxn ang="0">
                      <a:pos x="127" y="39"/>
                    </a:cxn>
                    <a:cxn ang="0">
                      <a:pos x="114" y="18"/>
                    </a:cxn>
                    <a:cxn ang="0">
                      <a:pos x="98" y="5"/>
                    </a:cxn>
                    <a:cxn ang="0">
                      <a:pos x="82" y="0"/>
                    </a:cxn>
                    <a:cxn ang="0">
                      <a:pos x="65" y="5"/>
                    </a:cxn>
                    <a:cxn ang="0">
                      <a:pos x="51" y="18"/>
                    </a:cxn>
                    <a:cxn ang="0">
                      <a:pos x="36" y="39"/>
                    </a:cxn>
                    <a:cxn ang="0">
                      <a:pos x="25" y="67"/>
                    </a:cxn>
                    <a:cxn ang="0">
                      <a:pos x="15" y="99"/>
                    </a:cxn>
                    <a:cxn ang="0">
                      <a:pos x="7" y="139"/>
                    </a:cxn>
                    <a:cxn ang="0">
                      <a:pos x="2" y="181"/>
                    </a:cxn>
                    <a:cxn ang="0">
                      <a:pos x="0" y="227"/>
                    </a:cxn>
                  </a:cxnLst>
                  <a:rect l="0" t="0" r="r" b="b"/>
                  <a:pathLst>
                    <a:path w="165" h="452">
                      <a:moveTo>
                        <a:pt x="0" y="227"/>
                      </a:moveTo>
                      <a:lnTo>
                        <a:pt x="2" y="272"/>
                      </a:lnTo>
                      <a:lnTo>
                        <a:pt x="7" y="315"/>
                      </a:lnTo>
                      <a:lnTo>
                        <a:pt x="15" y="352"/>
                      </a:lnTo>
                      <a:lnTo>
                        <a:pt x="25" y="387"/>
                      </a:lnTo>
                      <a:lnTo>
                        <a:pt x="36" y="413"/>
                      </a:lnTo>
                      <a:lnTo>
                        <a:pt x="51" y="434"/>
                      </a:lnTo>
                      <a:lnTo>
                        <a:pt x="65" y="447"/>
                      </a:lnTo>
                      <a:lnTo>
                        <a:pt x="82" y="452"/>
                      </a:lnTo>
                      <a:lnTo>
                        <a:pt x="98" y="447"/>
                      </a:lnTo>
                      <a:lnTo>
                        <a:pt x="114" y="434"/>
                      </a:lnTo>
                      <a:lnTo>
                        <a:pt x="127" y="413"/>
                      </a:lnTo>
                      <a:lnTo>
                        <a:pt x="140" y="387"/>
                      </a:lnTo>
                      <a:lnTo>
                        <a:pt x="150" y="352"/>
                      </a:lnTo>
                      <a:lnTo>
                        <a:pt x="158" y="315"/>
                      </a:lnTo>
                      <a:lnTo>
                        <a:pt x="163" y="272"/>
                      </a:lnTo>
                      <a:lnTo>
                        <a:pt x="165" y="227"/>
                      </a:lnTo>
                      <a:lnTo>
                        <a:pt x="163" y="181"/>
                      </a:lnTo>
                      <a:lnTo>
                        <a:pt x="158" y="139"/>
                      </a:lnTo>
                      <a:lnTo>
                        <a:pt x="150" y="99"/>
                      </a:lnTo>
                      <a:lnTo>
                        <a:pt x="140" y="67"/>
                      </a:lnTo>
                      <a:lnTo>
                        <a:pt x="127" y="39"/>
                      </a:lnTo>
                      <a:lnTo>
                        <a:pt x="114" y="18"/>
                      </a:lnTo>
                      <a:lnTo>
                        <a:pt x="98" y="5"/>
                      </a:lnTo>
                      <a:lnTo>
                        <a:pt x="82" y="0"/>
                      </a:lnTo>
                      <a:lnTo>
                        <a:pt x="65" y="5"/>
                      </a:lnTo>
                      <a:lnTo>
                        <a:pt x="51" y="18"/>
                      </a:lnTo>
                      <a:lnTo>
                        <a:pt x="36" y="39"/>
                      </a:lnTo>
                      <a:lnTo>
                        <a:pt x="25" y="67"/>
                      </a:lnTo>
                      <a:lnTo>
                        <a:pt x="15" y="99"/>
                      </a:lnTo>
                      <a:lnTo>
                        <a:pt x="7" y="139"/>
                      </a:lnTo>
                      <a:lnTo>
                        <a:pt x="2" y="181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8" name="Freeform 546"/>
                <p:cNvSpPr>
                  <a:spLocks/>
                </p:cNvSpPr>
                <p:nvPr/>
              </p:nvSpPr>
              <p:spPr bwMode="auto">
                <a:xfrm>
                  <a:off x="1178" y="3072"/>
                  <a:ext cx="93" cy="226"/>
                </a:xfrm>
                <a:custGeom>
                  <a:avLst/>
                  <a:gdLst/>
                  <a:ahLst/>
                  <a:cxnLst>
                    <a:cxn ang="0">
                      <a:pos x="186" y="227"/>
                    </a:cxn>
                    <a:cxn ang="0">
                      <a:pos x="184" y="273"/>
                    </a:cxn>
                    <a:cxn ang="0">
                      <a:pos x="180" y="315"/>
                    </a:cxn>
                    <a:cxn ang="0">
                      <a:pos x="171" y="354"/>
                    </a:cxn>
                    <a:cxn ang="0">
                      <a:pos x="162" y="387"/>
                    </a:cxn>
                    <a:cxn ang="0">
                      <a:pos x="149" y="415"/>
                    </a:cxn>
                    <a:cxn ang="0">
                      <a:pos x="134" y="436"/>
                    </a:cxn>
                    <a:cxn ang="0">
                      <a:pos x="118" y="449"/>
                    </a:cxn>
                    <a:cxn ang="0">
                      <a:pos x="101" y="454"/>
                    </a:cxn>
                    <a:cxn ang="0">
                      <a:pos x="2" y="454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39" y="2"/>
                    </a:cxn>
                    <a:cxn ang="0">
                      <a:pos x="101" y="2"/>
                    </a:cxn>
                    <a:cxn ang="0">
                      <a:pos x="118" y="7"/>
                    </a:cxn>
                    <a:cxn ang="0">
                      <a:pos x="134" y="20"/>
                    </a:cxn>
                    <a:cxn ang="0">
                      <a:pos x="149" y="41"/>
                    </a:cxn>
                    <a:cxn ang="0">
                      <a:pos x="162" y="69"/>
                    </a:cxn>
                    <a:cxn ang="0">
                      <a:pos x="171" y="101"/>
                    </a:cxn>
                    <a:cxn ang="0">
                      <a:pos x="180" y="139"/>
                    </a:cxn>
                    <a:cxn ang="0">
                      <a:pos x="184" y="181"/>
                    </a:cxn>
                    <a:cxn ang="0">
                      <a:pos x="186" y="227"/>
                    </a:cxn>
                  </a:cxnLst>
                  <a:rect l="0" t="0" r="r" b="b"/>
                  <a:pathLst>
                    <a:path w="186" h="454">
                      <a:moveTo>
                        <a:pt x="186" y="227"/>
                      </a:moveTo>
                      <a:lnTo>
                        <a:pt x="184" y="273"/>
                      </a:lnTo>
                      <a:lnTo>
                        <a:pt x="180" y="315"/>
                      </a:lnTo>
                      <a:lnTo>
                        <a:pt x="171" y="354"/>
                      </a:lnTo>
                      <a:lnTo>
                        <a:pt x="162" y="387"/>
                      </a:lnTo>
                      <a:lnTo>
                        <a:pt x="149" y="415"/>
                      </a:lnTo>
                      <a:lnTo>
                        <a:pt x="134" y="436"/>
                      </a:lnTo>
                      <a:lnTo>
                        <a:pt x="118" y="449"/>
                      </a:lnTo>
                      <a:lnTo>
                        <a:pt x="101" y="454"/>
                      </a:lnTo>
                      <a:lnTo>
                        <a:pt x="2" y="454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9" y="2"/>
                      </a:lnTo>
                      <a:lnTo>
                        <a:pt x="101" y="2"/>
                      </a:lnTo>
                      <a:lnTo>
                        <a:pt x="118" y="7"/>
                      </a:lnTo>
                      <a:lnTo>
                        <a:pt x="134" y="20"/>
                      </a:lnTo>
                      <a:lnTo>
                        <a:pt x="149" y="41"/>
                      </a:lnTo>
                      <a:lnTo>
                        <a:pt x="162" y="69"/>
                      </a:lnTo>
                      <a:lnTo>
                        <a:pt x="171" y="101"/>
                      </a:lnTo>
                      <a:lnTo>
                        <a:pt x="180" y="139"/>
                      </a:lnTo>
                      <a:lnTo>
                        <a:pt x="184" y="181"/>
                      </a:lnTo>
                      <a:lnTo>
                        <a:pt x="186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9" name="Freeform 547"/>
                <p:cNvSpPr>
                  <a:spLocks/>
                </p:cNvSpPr>
                <p:nvPr/>
              </p:nvSpPr>
              <p:spPr bwMode="auto">
                <a:xfrm>
                  <a:off x="683" y="3081"/>
                  <a:ext cx="96" cy="2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2" y="271"/>
                    </a:cxn>
                    <a:cxn ang="0">
                      <a:pos x="8" y="313"/>
                    </a:cxn>
                    <a:cxn ang="0">
                      <a:pos x="17" y="352"/>
                    </a:cxn>
                    <a:cxn ang="0">
                      <a:pos x="28" y="385"/>
                    </a:cxn>
                    <a:cxn ang="0">
                      <a:pos x="43" y="413"/>
                    </a:cxn>
                    <a:cxn ang="0">
                      <a:pos x="59" y="434"/>
                    </a:cxn>
                    <a:cxn ang="0">
                      <a:pos x="77" y="447"/>
                    </a:cxn>
                    <a:cxn ang="0">
                      <a:pos x="96" y="452"/>
                    </a:cxn>
                    <a:cxn ang="0">
                      <a:pos x="116" y="447"/>
                    </a:cxn>
                    <a:cxn ang="0">
                      <a:pos x="134" y="434"/>
                    </a:cxn>
                    <a:cxn ang="0">
                      <a:pos x="150" y="413"/>
                    </a:cxn>
                    <a:cxn ang="0">
                      <a:pos x="165" y="385"/>
                    </a:cxn>
                    <a:cxn ang="0">
                      <a:pos x="176" y="352"/>
                    </a:cxn>
                    <a:cxn ang="0">
                      <a:pos x="184" y="313"/>
                    </a:cxn>
                    <a:cxn ang="0">
                      <a:pos x="191" y="271"/>
                    </a:cxn>
                    <a:cxn ang="0">
                      <a:pos x="193" y="225"/>
                    </a:cxn>
                    <a:cxn ang="0">
                      <a:pos x="191" y="179"/>
                    </a:cxn>
                    <a:cxn ang="0">
                      <a:pos x="184" y="137"/>
                    </a:cxn>
                    <a:cxn ang="0">
                      <a:pos x="176" y="99"/>
                    </a:cxn>
                    <a:cxn ang="0">
                      <a:pos x="165" y="67"/>
                    </a:cxn>
                    <a:cxn ang="0">
                      <a:pos x="150" y="39"/>
                    </a:cxn>
                    <a:cxn ang="0">
                      <a:pos x="134" y="18"/>
                    </a:cxn>
                    <a:cxn ang="0">
                      <a:pos x="116" y="5"/>
                    </a:cxn>
                    <a:cxn ang="0">
                      <a:pos x="96" y="0"/>
                    </a:cxn>
                    <a:cxn ang="0">
                      <a:pos x="77" y="5"/>
                    </a:cxn>
                    <a:cxn ang="0">
                      <a:pos x="59" y="18"/>
                    </a:cxn>
                    <a:cxn ang="0">
                      <a:pos x="43" y="39"/>
                    </a:cxn>
                    <a:cxn ang="0">
                      <a:pos x="28" y="67"/>
                    </a:cxn>
                    <a:cxn ang="0">
                      <a:pos x="17" y="99"/>
                    </a:cxn>
                    <a:cxn ang="0">
                      <a:pos x="8" y="137"/>
                    </a:cxn>
                    <a:cxn ang="0">
                      <a:pos x="2" y="179"/>
                    </a:cxn>
                    <a:cxn ang="0">
                      <a:pos x="0" y="225"/>
                    </a:cxn>
                  </a:cxnLst>
                  <a:rect l="0" t="0" r="r" b="b"/>
                  <a:pathLst>
                    <a:path w="193" h="452">
                      <a:moveTo>
                        <a:pt x="0" y="225"/>
                      </a:moveTo>
                      <a:lnTo>
                        <a:pt x="2" y="271"/>
                      </a:lnTo>
                      <a:lnTo>
                        <a:pt x="8" y="313"/>
                      </a:lnTo>
                      <a:lnTo>
                        <a:pt x="17" y="352"/>
                      </a:lnTo>
                      <a:lnTo>
                        <a:pt x="28" y="385"/>
                      </a:lnTo>
                      <a:lnTo>
                        <a:pt x="43" y="413"/>
                      </a:lnTo>
                      <a:lnTo>
                        <a:pt x="59" y="434"/>
                      </a:lnTo>
                      <a:lnTo>
                        <a:pt x="77" y="447"/>
                      </a:lnTo>
                      <a:lnTo>
                        <a:pt x="96" y="452"/>
                      </a:lnTo>
                      <a:lnTo>
                        <a:pt x="116" y="447"/>
                      </a:lnTo>
                      <a:lnTo>
                        <a:pt x="134" y="434"/>
                      </a:lnTo>
                      <a:lnTo>
                        <a:pt x="150" y="413"/>
                      </a:lnTo>
                      <a:lnTo>
                        <a:pt x="165" y="385"/>
                      </a:lnTo>
                      <a:lnTo>
                        <a:pt x="176" y="352"/>
                      </a:lnTo>
                      <a:lnTo>
                        <a:pt x="184" y="313"/>
                      </a:lnTo>
                      <a:lnTo>
                        <a:pt x="191" y="271"/>
                      </a:lnTo>
                      <a:lnTo>
                        <a:pt x="193" y="225"/>
                      </a:lnTo>
                      <a:lnTo>
                        <a:pt x="191" y="179"/>
                      </a:lnTo>
                      <a:lnTo>
                        <a:pt x="184" y="137"/>
                      </a:lnTo>
                      <a:lnTo>
                        <a:pt x="176" y="99"/>
                      </a:lnTo>
                      <a:lnTo>
                        <a:pt x="165" y="67"/>
                      </a:lnTo>
                      <a:lnTo>
                        <a:pt x="150" y="39"/>
                      </a:lnTo>
                      <a:lnTo>
                        <a:pt x="134" y="18"/>
                      </a:lnTo>
                      <a:lnTo>
                        <a:pt x="116" y="5"/>
                      </a:lnTo>
                      <a:lnTo>
                        <a:pt x="96" y="0"/>
                      </a:lnTo>
                      <a:lnTo>
                        <a:pt x="77" y="5"/>
                      </a:lnTo>
                      <a:lnTo>
                        <a:pt x="59" y="18"/>
                      </a:lnTo>
                      <a:lnTo>
                        <a:pt x="43" y="39"/>
                      </a:lnTo>
                      <a:lnTo>
                        <a:pt x="28" y="67"/>
                      </a:lnTo>
                      <a:lnTo>
                        <a:pt x="17" y="99"/>
                      </a:lnTo>
                      <a:lnTo>
                        <a:pt x="8" y="137"/>
                      </a:lnTo>
                      <a:lnTo>
                        <a:pt x="2" y="179"/>
                      </a:lnTo>
                      <a:lnTo>
                        <a:pt x="0" y="22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0" name="Rectangle 548"/>
                <p:cNvSpPr>
                  <a:spLocks noChangeArrowheads="1"/>
                </p:cNvSpPr>
                <p:nvPr/>
              </p:nvSpPr>
              <p:spPr bwMode="auto">
                <a:xfrm>
                  <a:off x="728" y="3097"/>
                  <a:ext cx="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1" name="Rectangle 549"/>
                <p:cNvSpPr>
                  <a:spLocks noChangeArrowheads="1"/>
                </p:cNvSpPr>
                <p:nvPr/>
              </p:nvSpPr>
              <p:spPr bwMode="auto">
                <a:xfrm>
                  <a:off x="725" y="3098"/>
                  <a:ext cx="1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2" name="Rectangle 550"/>
                <p:cNvSpPr>
                  <a:spLocks noChangeArrowheads="1"/>
                </p:cNvSpPr>
                <p:nvPr/>
              </p:nvSpPr>
              <p:spPr bwMode="auto">
                <a:xfrm>
                  <a:off x="721" y="3099"/>
                  <a:ext cx="18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3" name="Rectangle 551"/>
                <p:cNvSpPr>
                  <a:spLocks noChangeArrowheads="1"/>
                </p:cNvSpPr>
                <p:nvPr/>
              </p:nvSpPr>
              <p:spPr bwMode="auto">
                <a:xfrm>
                  <a:off x="720" y="3099"/>
                  <a:ext cx="2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4" name="Rectangle 552"/>
                <p:cNvSpPr>
                  <a:spLocks noChangeArrowheads="1"/>
                </p:cNvSpPr>
                <p:nvPr/>
              </p:nvSpPr>
              <p:spPr bwMode="auto">
                <a:xfrm>
                  <a:off x="719" y="3100"/>
                  <a:ext cx="22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5" name="Rectangle 553"/>
                <p:cNvSpPr>
                  <a:spLocks noChangeArrowheads="1"/>
                </p:cNvSpPr>
                <p:nvPr/>
              </p:nvSpPr>
              <p:spPr bwMode="auto">
                <a:xfrm>
                  <a:off x="718" y="3101"/>
                  <a:ext cx="2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6" name="Rectangle 554"/>
                <p:cNvSpPr>
                  <a:spLocks noChangeArrowheads="1"/>
                </p:cNvSpPr>
                <p:nvPr/>
              </p:nvSpPr>
              <p:spPr bwMode="auto">
                <a:xfrm>
                  <a:off x="717" y="3102"/>
                  <a:ext cx="26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7" name="Rectangle 555"/>
                <p:cNvSpPr>
                  <a:spLocks noChangeArrowheads="1"/>
                </p:cNvSpPr>
                <p:nvPr/>
              </p:nvSpPr>
              <p:spPr bwMode="auto">
                <a:xfrm>
                  <a:off x="716" y="3103"/>
                  <a:ext cx="28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8" name="Rectangle 556"/>
                <p:cNvSpPr>
                  <a:spLocks noChangeArrowheads="1"/>
                </p:cNvSpPr>
                <p:nvPr/>
              </p:nvSpPr>
              <p:spPr bwMode="auto">
                <a:xfrm>
                  <a:off x="715" y="3103"/>
                  <a:ext cx="3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9" name="Rectangle 557"/>
                <p:cNvSpPr>
                  <a:spLocks noChangeArrowheads="1"/>
                </p:cNvSpPr>
                <p:nvPr/>
              </p:nvSpPr>
              <p:spPr bwMode="auto">
                <a:xfrm>
                  <a:off x="714" y="3104"/>
                  <a:ext cx="33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0" name="Rectangle 558"/>
                <p:cNvSpPr>
                  <a:spLocks noChangeArrowheads="1"/>
                </p:cNvSpPr>
                <p:nvPr/>
              </p:nvSpPr>
              <p:spPr bwMode="auto">
                <a:xfrm>
                  <a:off x="713" y="3105"/>
                  <a:ext cx="3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1" name="Rectangle 559"/>
                <p:cNvSpPr>
                  <a:spLocks noChangeArrowheads="1"/>
                </p:cNvSpPr>
                <p:nvPr/>
              </p:nvSpPr>
              <p:spPr bwMode="auto">
                <a:xfrm>
                  <a:off x="712" y="3106"/>
                  <a:ext cx="36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2" name="Rectangle 560"/>
                <p:cNvSpPr>
                  <a:spLocks noChangeArrowheads="1"/>
                </p:cNvSpPr>
                <p:nvPr/>
              </p:nvSpPr>
              <p:spPr bwMode="auto">
                <a:xfrm>
                  <a:off x="712" y="3107"/>
                  <a:ext cx="37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3" name="Rectangle 561"/>
                <p:cNvSpPr>
                  <a:spLocks noChangeArrowheads="1"/>
                </p:cNvSpPr>
                <p:nvPr/>
              </p:nvSpPr>
              <p:spPr bwMode="auto">
                <a:xfrm>
                  <a:off x="712" y="3108"/>
                  <a:ext cx="38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4" name="Rectangle 562"/>
                <p:cNvSpPr>
                  <a:spLocks noChangeArrowheads="1"/>
                </p:cNvSpPr>
                <p:nvPr/>
              </p:nvSpPr>
              <p:spPr bwMode="auto">
                <a:xfrm>
                  <a:off x="711" y="3108"/>
                  <a:ext cx="39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5" name="Rectangle 563"/>
                <p:cNvSpPr>
                  <a:spLocks noChangeArrowheads="1"/>
                </p:cNvSpPr>
                <p:nvPr/>
              </p:nvSpPr>
              <p:spPr bwMode="auto">
                <a:xfrm>
                  <a:off x="710" y="3109"/>
                  <a:ext cx="4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6" name="Rectangle 564"/>
                <p:cNvSpPr>
                  <a:spLocks noChangeArrowheads="1"/>
                </p:cNvSpPr>
                <p:nvPr/>
              </p:nvSpPr>
              <p:spPr bwMode="auto">
                <a:xfrm>
                  <a:off x="710" y="3110"/>
                  <a:ext cx="42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7" name="Rectangle 565"/>
                <p:cNvSpPr>
                  <a:spLocks noChangeArrowheads="1"/>
                </p:cNvSpPr>
                <p:nvPr/>
              </p:nvSpPr>
              <p:spPr bwMode="auto">
                <a:xfrm>
                  <a:off x="709" y="3111"/>
                  <a:ext cx="43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8" name="Rectangle 566"/>
                <p:cNvSpPr>
                  <a:spLocks noChangeArrowheads="1"/>
                </p:cNvSpPr>
                <p:nvPr/>
              </p:nvSpPr>
              <p:spPr bwMode="auto">
                <a:xfrm>
                  <a:off x="708" y="3112"/>
                  <a:ext cx="44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9" name="Rectangle 567"/>
                <p:cNvSpPr>
                  <a:spLocks noChangeArrowheads="1"/>
                </p:cNvSpPr>
                <p:nvPr/>
              </p:nvSpPr>
              <p:spPr bwMode="auto">
                <a:xfrm>
                  <a:off x="708" y="3112"/>
                  <a:ext cx="45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0" name="Rectangle 568"/>
                <p:cNvSpPr>
                  <a:spLocks noChangeArrowheads="1"/>
                </p:cNvSpPr>
                <p:nvPr/>
              </p:nvSpPr>
              <p:spPr bwMode="auto">
                <a:xfrm>
                  <a:off x="707" y="3114"/>
                  <a:ext cx="47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1" name="Rectangle 569"/>
                <p:cNvSpPr>
                  <a:spLocks noChangeArrowheads="1"/>
                </p:cNvSpPr>
                <p:nvPr/>
              </p:nvSpPr>
              <p:spPr bwMode="auto">
                <a:xfrm>
                  <a:off x="706" y="3115"/>
                  <a:ext cx="49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2" name="Rectangle 570"/>
                <p:cNvSpPr>
                  <a:spLocks noChangeArrowheads="1"/>
                </p:cNvSpPr>
                <p:nvPr/>
              </p:nvSpPr>
              <p:spPr bwMode="auto">
                <a:xfrm>
                  <a:off x="705" y="3117"/>
                  <a:ext cx="5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3" name="Rectangle 571"/>
                <p:cNvSpPr>
                  <a:spLocks noChangeArrowheads="1"/>
                </p:cNvSpPr>
                <p:nvPr/>
              </p:nvSpPr>
              <p:spPr bwMode="auto">
                <a:xfrm>
                  <a:off x="704" y="3118"/>
                  <a:ext cx="52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4" name="Rectangle 572"/>
                <p:cNvSpPr>
                  <a:spLocks noChangeArrowheads="1"/>
                </p:cNvSpPr>
                <p:nvPr/>
              </p:nvSpPr>
              <p:spPr bwMode="auto">
                <a:xfrm>
                  <a:off x="704" y="3120"/>
                  <a:ext cx="53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5" name="Rectangle 573"/>
                <p:cNvSpPr>
                  <a:spLocks noChangeArrowheads="1"/>
                </p:cNvSpPr>
                <p:nvPr/>
              </p:nvSpPr>
              <p:spPr bwMode="auto">
                <a:xfrm>
                  <a:off x="703" y="3121"/>
                  <a:ext cx="5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6" name="Rectangle 574"/>
                <p:cNvSpPr>
                  <a:spLocks noChangeArrowheads="1"/>
                </p:cNvSpPr>
                <p:nvPr/>
              </p:nvSpPr>
              <p:spPr bwMode="auto">
                <a:xfrm>
                  <a:off x="702" y="3122"/>
                  <a:ext cx="57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7" name="Rectangle 575"/>
                <p:cNvSpPr>
                  <a:spLocks noChangeArrowheads="1"/>
                </p:cNvSpPr>
                <p:nvPr/>
              </p:nvSpPr>
              <p:spPr bwMode="auto">
                <a:xfrm>
                  <a:off x="701" y="3124"/>
                  <a:ext cx="59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8" name="Rectangle 576"/>
                <p:cNvSpPr>
                  <a:spLocks noChangeArrowheads="1"/>
                </p:cNvSpPr>
                <p:nvPr/>
              </p:nvSpPr>
              <p:spPr bwMode="auto">
                <a:xfrm>
                  <a:off x="700" y="3126"/>
                  <a:ext cx="6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9" name="Rectangle 577"/>
                <p:cNvSpPr>
                  <a:spLocks noChangeArrowheads="1"/>
                </p:cNvSpPr>
                <p:nvPr/>
              </p:nvSpPr>
              <p:spPr bwMode="auto">
                <a:xfrm>
                  <a:off x="699" y="3127"/>
                  <a:ext cx="62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0" name="Rectangle 578"/>
                <p:cNvSpPr>
                  <a:spLocks noChangeArrowheads="1"/>
                </p:cNvSpPr>
                <p:nvPr/>
              </p:nvSpPr>
              <p:spPr bwMode="auto">
                <a:xfrm>
                  <a:off x="699" y="3130"/>
                  <a:ext cx="63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1" name="Rectangle 579"/>
                <p:cNvSpPr>
                  <a:spLocks noChangeArrowheads="1"/>
                </p:cNvSpPr>
                <p:nvPr/>
              </p:nvSpPr>
              <p:spPr bwMode="auto">
                <a:xfrm>
                  <a:off x="698" y="3132"/>
                  <a:ext cx="65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2" name="Rectangle 580"/>
                <p:cNvSpPr>
                  <a:spLocks noChangeArrowheads="1"/>
                </p:cNvSpPr>
                <p:nvPr/>
              </p:nvSpPr>
              <p:spPr bwMode="auto">
                <a:xfrm>
                  <a:off x="697" y="3134"/>
                  <a:ext cx="67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3" name="Rectangle 581"/>
                <p:cNvSpPr>
                  <a:spLocks noChangeArrowheads="1"/>
                </p:cNvSpPr>
                <p:nvPr/>
              </p:nvSpPr>
              <p:spPr bwMode="auto">
                <a:xfrm>
                  <a:off x="696" y="3137"/>
                  <a:ext cx="69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4" name="Rectangle 582"/>
                <p:cNvSpPr>
                  <a:spLocks noChangeArrowheads="1"/>
                </p:cNvSpPr>
                <p:nvPr/>
              </p:nvSpPr>
              <p:spPr bwMode="auto">
                <a:xfrm>
                  <a:off x="695" y="3139"/>
                  <a:ext cx="70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5" name="Rectangle 583"/>
                <p:cNvSpPr>
                  <a:spLocks noChangeArrowheads="1"/>
                </p:cNvSpPr>
                <p:nvPr/>
              </p:nvSpPr>
              <p:spPr bwMode="auto">
                <a:xfrm>
                  <a:off x="695" y="3142"/>
                  <a:ext cx="71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6" name="Rectangle 584"/>
                <p:cNvSpPr>
                  <a:spLocks noChangeArrowheads="1"/>
                </p:cNvSpPr>
                <p:nvPr/>
              </p:nvSpPr>
              <p:spPr bwMode="auto">
                <a:xfrm>
                  <a:off x="694" y="3145"/>
                  <a:ext cx="73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7" name="Rectangle 585"/>
                <p:cNvSpPr>
                  <a:spLocks noChangeArrowheads="1"/>
                </p:cNvSpPr>
                <p:nvPr/>
              </p:nvSpPr>
              <p:spPr bwMode="auto">
                <a:xfrm>
                  <a:off x="693" y="3148"/>
                  <a:ext cx="75" cy="4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8" name="Rectangle 586"/>
                <p:cNvSpPr>
                  <a:spLocks noChangeArrowheads="1"/>
                </p:cNvSpPr>
                <p:nvPr/>
              </p:nvSpPr>
              <p:spPr bwMode="auto">
                <a:xfrm>
                  <a:off x="692" y="3152"/>
                  <a:ext cx="77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9" name="Rectangle 587"/>
                <p:cNvSpPr>
                  <a:spLocks noChangeArrowheads="1"/>
                </p:cNvSpPr>
                <p:nvPr/>
              </p:nvSpPr>
              <p:spPr bwMode="auto">
                <a:xfrm>
                  <a:off x="691" y="3155"/>
                  <a:ext cx="78" cy="5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0" name="Rectangle 588"/>
                <p:cNvSpPr>
                  <a:spLocks noChangeArrowheads="1"/>
                </p:cNvSpPr>
                <p:nvPr/>
              </p:nvSpPr>
              <p:spPr bwMode="auto">
                <a:xfrm>
                  <a:off x="690" y="3160"/>
                  <a:ext cx="80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1" name="Rectangle 589"/>
                <p:cNvSpPr>
                  <a:spLocks noChangeArrowheads="1"/>
                </p:cNvSpPr>
                <p:nvPr/>
              </p:nvSpPr>
              <p:spPr bwMode="auto">
                <a:xfrm>
                  <a:off x="690" y="3163"/>
                  <a:ext cx="80" cy="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2" name="Rectangle 590"/>
                <p:cNvSpPr>
                  <a:spLocks noChangeArrowheads="1"/>
                </p:cNvSpPr>
                <p:nvPr/>
              </p:nvSpPr>
              <p:spPr bwMode="auto">
                <a:xfrm>
                  <a:off x="690" y="3166"/>
                  <a:ext cx="81" cy="7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3" name="Rectangle 591"/>
                <p:cNvSpPr>
                  <a:spLocks noChangeArrowheads="1"/>
                </p:cNvSpPr>
                <p:nvPr/>
              </p:nvSpPr>
              <p:spPr bwMode="auto">
                <a:xfrm>
                  <a:off x="689" y="3173"/>
                  <a:ext cx="83" cy="12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4" name="Rectangle 592"/>
                <p:cNvSpPr>
                  <a:spLocks noChangeArrowheads="1"/>
                </p:cNvSpPr>
                <p:nvPr/>
              </p:nvSpPr>
              <p:spPr bwMode="auto">
                <a:xfrm>
                  <a:off x="688" y="3185"/>
                  <a:ext cx="85" cy="2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5" name="Rectangle 593"/>
                <p:cNvSpPr>
                  <a:spLocks noChangeArrowheads="1"/>
                </p:cNvSpPr>
                <p:nvPr/>
              </p:nvSpPr>
              <p:spPr bwMode="auto">
                <a:xfrm>
                  <a:off x="689" y="3205"/>
                  <a:ext cx="83" cy="1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6" name="Rectangle 594"/>
                <p:cNvSpPr>
                  <a:spLocks noChangeArrowheads="1"/>
                </p:cNvSpPr>
                <p:nvPr/>
              </p:nvSpPr>
              <p:spPr bwMode="auto">
                <a:xfrm>
                  <a:off x="690" y="3218"/>
                  <a:ext cx="81" cy="6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7" name="Rectangle 595"/>
                <p:cNvSpPr>
                  <a:spLocks noChangeArrowheads="1"/>
                </p:cNvSpPr>
                <p:nvPr/>
              </p:nvSpPr>
              <p:spPr bwMode="auto">
                <a:xfrm>
                  <a:off x="690" y="3224"/>
                  <a:ext cx="80" cy="5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8" name="Rectangle 596"/>
                <p:cNvSpPr>
                  <a:spLocks noChangeArrowheads="1"/>
                </p:cNvSpPr>
                <p:nvPr/>
              </p:nvSpPr>
              <p:spPr bwMode="auto">
                <a:xfrm>
                  <a:off x="690" y="3229"/>
                  <a:ext cx="80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9" name="Rectangle 597"/>
                <p:cNvSpPr>
                  <a:spLocks noChangeArrowheads="1"/>
                </p:cNvSpPr>
                <p:nvPr/>
              </p:nvSpPr>
              <p:spPr bwMode="auto">
                <a:xfrm>
                  <a:off x="691" y="3231"/>
                  <a:ext cx="78" cy="5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0" name="Rectangle 598"/>
                <p:cNvSpPr>
                  <a:spLocks noChangeArrowheads="1"/>
                </p:cNvSpPr>
                <p:nvPr/>
              </p:nvSpPr>
              <p:spPr bwMode="auto">
                <a:xfrm>
                  <a:off x="692" y="3236"/>
                  <a:ext cx="77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1" name="Rectangle 599"/>
                <p:cNvSpPr>
                  <a:spLocks noChangeArrowheads="1"/>
                </p:cNvSpPr>
                <p:nvPr/>
              </p:nvSpPr>
              <p:spPr bwMode="auto">
                <a:xfrm>
                  <a:off x="693" y="3239"/>
                  <a:ext cx="75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2" name="Rectangle 600"/>
                <p:cNvSpPr>
                  <a:spLocks noChangeArrowheads="1"/>
                </p:cNvSpPr>
                <p:nvPr/>
              </p:nvSpPr>
              <p:spPr bwMode="auto">
                <a:xfrm>
                  <a:off x="694" y="3242"/>
                  <a:ext cx="73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3" name="Rectangle 601"/>
                <p:cNvSpPr>
                  <a:spLocks noChangeArrowheads="1"/>
                </p:cNvSpPr>
                <p:nvPr/>
              </p:nvSpPr>
              <p:spPr bwMode="auto">
                <a:xfrm>
                  <a:off x="695" y="3245"/>
                  <a:ext cx="71" cy="4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4" name="Rectangle 602"/>
                <p:cNvSpPr>
                  <a:spLocks noChangeArrowheads="1"/>
                </p:cNvSpPr>
                <p:nvPr/>
              </p:nvSpPr>
              <p:spPr bwMode="auto">
                <a:xfrm>
                  <a:off x="695" y="3249"/>
                  <a:ext cx="70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5" name="Rectangle 603"/>
                <p:cNvSpPr>
                  <a:spLocks noChangeArrowheads="1"/>
                </p:cNvSpPr>
                <p:nvPr/>
              </p:nvSpPr>
              <p:spPr bwMode="auto">
                <a:xfrm>
                  <a:off x="696" y="3252"/>
                  <a:ext cx="69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6" name="Rectangle 604"/>
                <p:cNvSpPr>
                  <a:spLocks noChangeArrowheads="1"/>
                </p:cNvSpPr>
                <p:nvPr/>
              </p:nvSpPr>
              <p:spPr bwMode="auto">
                <a:xfrm>
                  <a:off x="697" y="3254"/>
                  <a:ext cx="67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7" name="Rectangle 605"/>
                <p:cNvSpPr>
                  <a:spLocks noChangeArrowheads="1"/>
                </p:cNvSpPr>
                <p:nvPr/>
              </p:nvSpPr>
              <p:spPr bwMode="auto">
                <a:xfrm>
                  <a:off x="698" y="3257"/>
                  <a:ext cx="65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8" name="Rectangle 606"/>
                <p:cNvSpPr>
                  <a:spLocks noChangeArrowheads="1"/>
                </p:cNvSpPr>
                <p:nvPr/>
              </p:nvSpPr>
              <p:spPr bwMode="auto">
                <a:xfrm>
                  <a:off x="699" y="3259"/>
                  <a:ext cx="63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9" name="Rectangle 607"/>
                <p:cNvSpPr>
                  <a:spLocks noChangeArrowheads="1"/>
                </p:cNvSpPr>
                <p:nvPr/>
              </p:nvSpPr>
              <p:spPr bwMode="auto">
                <a:xfrm>
                  <a:off x="699" y="3262"/>
                  <a:ext cx="62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0" name="Rectangle 608"/>
                <p:cNvSpPr>
                  <a:spLocks noChangeArrowheads="1"/>
                </p:cNvSpPr>
                <p:nvPr/>
              </p:nvSpPr>
              <p:spPr bwMode="auto">
                <a:xfrm>
                  <a:off x="700" y="3264"/>
                  <a:ext cx="61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1" name="Rectangle 609"/>
                <p:cNvSpPr>
                  <a:spLocks noChangeArrowheads="1"/>
                </p:cNvSpPr>
                <p:nvPr/>
              </p:nvSpPr>
              <p:spPr bwMode="auto">
                <a:xfrm>
                  <a:off x="701" y="3266"/>
                  <a:ext cx="59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2" name="Rectangle 610"/>
                <p:cNvSpPr>
                  <a:spLocks noChangeArrowheads="1"/>
                </p:cNvSpPr>
                <p:nvPr/>
              </p:nvSpPr>
              <p:spPr bwMode="auto">
                <a:xfrm>
                  <a:off x="702" y="3267"/>
                  <a:ext cx="57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3" name="Rectangle 611"/>
                <p:cNvSpPr>
                  <a:spLocks noChangeArrowheads="1"/>
                </p:cNvSpPr>
                <p:nvPr/>
              </p:nvSpPr>
              <p:spPr bwMode="auto">
                <a:xfrm>
                  <a:off x="703" y="3269"/>
                  <a:ext cx="55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4" name="Rectangle 612"/>
                <p:cNvSpPr>
                  <a:spLocks noChangeArrowheads="1"/>
                </p:cNvSpPr>
                <p:nvPr/>
              </p:nvSpPr>
              <p:spPr bwMode="auto">
                <a:xfrm>
                  <a:off x="704" y="3271"/>
                  <a:ext cx="53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5" name="Rectangle 613"/>
                <p:cNvSpPr>
                  <a:spLocks noChangeArrowheads="1"/>
                </p:cNvSpPr>
                <p:nvPr/>
              </p:nvSpPr>
              <p:spPr bwMode="auto">
                <a:xfrm>
                  <a:off x="704" y="3271"/>
                  <a:ext cx="52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6" name="Rectangle 614"/>
                <p:cNvSpPr>
                  <a:spLocks noChangeArrowheads="1"/>
                </p:cNvSpPr>
                <p:nvPr/>
              </p:nvSpPr>
              <p:spPr bwMode="auto">
                <a:xfrm>
                  <a:off x="705" y="3273"/>
                  <a:ext cx="51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7" name="Rectangle 615"/>
                <p:cNvSpPr>
                  <a:spLocks noChangeArrowheads="1"/>
                </p:cNvSpPr>
                <p:nvPr/>
              </p:nvSpPr>
              <p:spPr bwMode="auto">
                <a:xfrm>
                  <a:off x="706" y="3275"/>
                  <a:ext cx="49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8" name="Rectangle 616"/>
                <p:cNvSpPr>
                  <a:spLocks noChangeArrowheads="1"/>
                </p:cNvSpPr>
                <p:nvPr/>
              </p:nvSpPr>
              <p:spPr bwMode="auto">
                <a:xfrm>
                  <a:off x="707" y="3276"/>
                  <a:ext cx="47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9" name="Rectangle 617"/>
                <p:cNvSpPr>
                  <a:spLocks noChangeArrowheads="1"/>
                </p:cNvSpPr>
                <p:nvPr/>
              </p:nvSpPr>
              <p:spPr bwMode="auto">
                <a:xfrm>
                  <a:off x="708" y="3277"/>
                  <a:ext cx="45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0" name="Rectangle 618"/>
                <p:cNvSpPr>
                  <a:spLocks noChangeArrowheads="1"/>
                </p:cNvSpPr>
                <p:nvPr/>
              </p:nvSpPr>
              <p:spPr bwMode="auto">
                <a:xfrm>
                  <a:off x="708" y="3279"/>
                  <a:ext cx="44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1" name="Rectangle 619"/>
                <p:cNvSpPr>
                  <a:spLocks noChangeArrowheads="1"/>
                </p:cNvSpPr>
                <p:nvPr/>
              </p:nvSpPr>
              <p:spPr bwMode="auto">
                <a:xfrm>
                  <a:off x="709" y="3280"/>
                  <a:ext cx="43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2" name="Rectangle 620"/>
                <p:cNvSpPr>
                  <a:spLocks noChangeArrowheads="1"/>
                </p:cNvSpPr>
                <p:nvPr/>
              </p:nvSpPr>
              <p:spPr bwMode="auto">
                <a:xfrm>
                  <a:off x="710" y="3280"/>
                  <a:ext cx="42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3" name="Rectangle 621"/>
                <p:cNvSpPr>
                  <a:spLocks noChangeArrowheads="1"/>
                </p:cNvSpPr>
                <p:nvPr/>
              </p:nvSpPr>
              <p:spPr bwMode="auto">
                <a:xfrm>
                  <a:off x="710" y="3281"/>
                  <a:ext cx="41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4" name="Rectangle 622"/>
                <p:cNvSpPr>
                  <a:spLocks noChangeArrowheads="1"/>
                </p:cNvSpPr>
                <p:nvPr/>
              </p:nvSpPr>
              <p:spPr bwMode="auto">
                <a:xfrm>
                  <a:off x="711" y="3282"/>
                  <a:ext cx="39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5" name="Rectangle 623"/>
                <p:cNvSpPr>
                  <a:spLocks noChangeArrowheads="1"/>
                </p:cNvSpPr>
                <p:nvPr/>
              </p:nvSpPr>
              <p:spPr bwMode="auto">
                <a:xfrm>
                  <a:off x="712" y="3283"/>
                  <a:ext cx="38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6" name="Rectangle 624"/>
                <p:cNvSpPr>
                  <a:spLocks noChangeArrowheads="1"/>
                </p:cNvSpPr>
                <p:nvPr/>
              </p:nvSpPr>
              <p:spPr bwMode="auto">
                <a:xfrm>
                  <a:off x="712" y="3284"/>
                  <a:ext cx="37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7" name="Rectangle 625"/>
                <p:cNvSpPr>
                  <a:spLocks noChangeArrowheads="1"/>
                </p:cNvSpPr>
                <p:nvPr/>
              </p:nvSpPr>
              <p:spPr bwMode="auto">
                <a:xfrm>
                  <a:off x="712" y="3285"/>
                  <a:ext cx="36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8" name="Rectangle 626"/>
                <p:cNvSpPr>
                  <a:spLocks noChangeArrowheads="1"/>
                </p:cNvSpPr>
                <p:nvPr/>
              </p:nvSpPr>
              <p:spPr bwMode="auto">
                <a:xfrm>
                  <a:off x="713" y="3285"/>
                  <a:ext cx="35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9" name="Rectangle 627"/>
                <p:cNvSpPr>
                  <a:spLocks noChangeArrowheads="1"/>
                </p:cNvSpPr>
                <p:nvPr/>
              </p:nvSpPr>
              <p:spPr bwMode="auto">
                <a:xfrm>
                  <a:off x="714" y="3286"/>
                  <a:ext cx="33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0" name="Rectangle 628"/>
                <p:cNvSpPr>
                  <a:spLocks noChangeArrowheads="1"/>
                </p:cNvSpPr>
                <p:nvPr/>
              </p:nvSpPr>
              <p:spPr bwMode="auto">
                <a:xfrm>
                  <a:off x="715" y="3287"/>
                  <a:ext cx="31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1" name="Rectangle 629"/>
                <p:cNvSpPr>
                  <a:spLocks noChangeArrowheads="1"/>
                </p:cNvSpPr>
                <p:nvPr/>
              </p:nvSpPr>
              <p:spPr bwMode="auto">
                <a:xfrm>
                  <a:off x="716" y="3288"/>
                  <a:ext cx="28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2" name="Rectangle 630"/>
                <p:cNvSpPr>
                  <a:spLocks noChangeArrowheads="1"/>
                </p:cNvSpPr>
                <p:nvPr/>
              </p:nvSpPr>
              <p:spPr bwMode="auto">
                <a:xfrm>
                  <a:off x="717" y="3289"/>
                  <a:ext cx="26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3" name="Rectangle 631"/>
                <p:cNvSpPr>
                  <a:spLocks noChangeArrowheads="1"/>
                </p:cNvSpPr>
                <p:nvPr/>
              </p:nvSpPr>
              <p:spPr bwMode="auto">
                <a:xfrm>
                  <a:off x="718" y="3289"/>
                  <a:ext cx="25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4" name="Rectangle 632"/>
                <p:cNvSpPr>
                  <a:spLocks noChangeArrowheads="1"/>
                </p:cNvSpPr>
                <p:nvPr/>
              </p:nvSpPr>
              <p:spPr bwMode="auto">
                <a:xfrm>
                  <a:off x="719" y="3290"/>
                  <a:ext cx="22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5" name="Rectangle 633"/>
                <p:cNvSpPr>
                  <a:spLocks noChangeArrowheads="1"/>
                </p:cNvSpPr>
                <p:nvPr/>
              </p:nvSpPr>
              <p:spPr bwMode="auto">
                <a:xfrm>
                  <a:off x="720" y="3291"/>
                  <a:ext cx="2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6" name="Rectangle 634"/>
                <p:cNvSpPr>
                  <a:spLocks noChangeArrowheads="1"/>
                </p:cNvSpPr>
                <p:nvPr/>
              </p:nvSpPr>
              <p:spPr bwMode="auto">
                <a:xfrm>
                  <a:off x="721" y="3292"/>
                  <a:ext cx="18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7" name="Rectangle 635"/>
                <p:cNvSpPr>
                  <a:spLocks noChangeArrowheads="1"/>
                </p:cNvSpPr>
                <p:nvPr/>
              </p:nvSpPr>
              <p:spPr bwMode="auto">
                <a:xfrm>
                  <a:off x="725" y="3293"/>
                  <a:ext cx="1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8" name="Rectangle 636"/>
                <p:cNvSpPr>
                  <a:spLocks noChangeArrowheads="1"/>
                </p:cNvSpPr>
                <p:nvPr/>
              </p:nvSpPr>
              <p:spPr bwMode="auto">
                <a:xfrm>
                  <a:off x="724" y="3114"/>
                  <a:ext cx="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9" name="Rectangle 637"/>
                <p:cNvSpPr>
                  <a:spLocks noChangeArrowheads="1"/>
                </p:cNvSpPr>
                <p:nvPr/>
              </p:nvSpPr>
              <p:spPr bwMode="auto">
                <a:xfrm>
                  <a:off x="721" y="3115"/>
                  <a:ext cx="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0" name="Rectangle 638"/>
                <p:cNvSpPr>
                  <a:spLocks noChangeArrowheads="1"/>
                </p:cNvSpPr>
                <p:nvPr/>
              </p:nvSpPr>
              <p:spPr bwMode="auto">
                <a:xfrm>
                  <a:off x="719" y="3116"/>
                  <a:ext cx="1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1" name="Rectangle 639"/>
                <p:cNvSpPr>
                  <a:spLocks noChangeArrowheads="1"/>
                </p:cNvSpPr>
                <p:nvPr/>
              </p:nvSpPr>
              <p:spPr bwMode="auto">
                <a:xfrm>
                  <a:off x="717" y="3117"/>
                  <a:ext cx="1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2" name="Rectangle 640"/>
                <p:cNvSpPr>
                  <a:spLocks noChangeArrowheads="1"/>
                </p:cNvSpPr>
                <p:nvPr/>
              </p:nvSpPr>
              <p:spPr bwMode="auto">
                <a:xfrm>
                  <a:off x="717" y="3117"/>
                  <a:ext cx="1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3" name="Rectangle 641"/>
                <p:cNvSpPr>
                  <a:spLocks noChangeArrowheads="1"/>
                </p:cNvSpPr>
                <p:nvPr/>
              </p:nvSpPr>
              <p:spPr bwMode="auto">
                <a:xfrm>
                  <a:off x="716" y="3118"/>
                  <a:ext cx="1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4" name="Rectangle 642"/>
                <p:cNvSpPr>
                  <a:spLocks noChangeArrowheads="1"/>
                </p:cNvSpPr>
                <p:nvPr/>
              </p:nvSpPr>
              <p:spPr bwMode="auto">
                <a:xfrm>
                  <a:off x="715" y="3119"/>
                  <a:ext cx="2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5" name="Rectangle 643"/>
                <p:cNvSpPr>
                  <a:spLocks noChangeArrowheads="1"/>
                </p:cNvSpPr>
                <p:nvPr/>
              </p:nvSpPr>
              <p:spPr bwMode="auto">
                <a:xfrm>
                  <a:off x="713" y="3120"/>
                  <a:ext cx="2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6" name="Rectangle 644"/>
                <p:cNvSpPr>
                  <a:spLocks noChangeArrowheads="1"/>
                </p:cNvSpPr>
                <p:nvPr/>
              </p:nvSpPr>
              <p:spPr bwMode="auto">
                <a:xfrm>
                  <a:off x="712" y="3121"/>
                  <a:ext cx="2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7" name="Rectangle 645"/>
                <p:cNvSpPr>
                  <a:spLocks noChangeArrowheads="1"/>
                </p:cNvSpPr>
                <p:nvPr/>
              </p:nvSpPr>
              <p:spPr bwMode="auto">
                <a:xfrm>
                  <a:off x="712" y="3121"/>
                  <a:ext cx="2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8" name="Rectangle 646"/>
                <p:cNvSpPr>
                  <a:spLocks noChangeArrowheads="1"/>
                </p:cNvSpPr>
                <p:nvPr/>
              </p:nvSpPr>
              <p:spPr bwMode="auto">
                <a:xfrm>
                  <a:off x="711" y="3122"/>
                  <a:ext cx="30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9" name="Rectangle 647"/>
                <p:cNvSpPr>
                  <a:spLocks noChangeArrowheads="1"/>
                </p:cNvSpPr>
                <p:nvPr/>
              </p:nvSpPr>
              <p:spPr bwMode="auto">
                <a:xfrm>
                  <a:off x="710" y="3124"/>
                  <a:ext cx="3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0" name="Rectangle 648"/>
                <p:cNvSpPr>
                  <a:spLocks noChangeArrowheads="1"/>
                </p:cNvSpPr>
                <p:nvPr/>
              </p:nvSpPr>
              <p:spPr bwMode="auto">
                <a:xfrm>
                  <a:off x="709" y="3125"/>
                  <a:ext cx="3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1" name="Rectangle 649"/>
                <p:cNvSpPr>
                  <a:spLocks noChangeArrowheads="1"/>
                </p:cNvSpPr>
                <p:nvPr/>
              </p:nvSpPr>
              <p:spPr bwMode="auto">
                <a:xfrm>
                  <a:off x="708" y="3126"/>
                  <a:ext cx="3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2" name="Rectangle 650"/>
                <p:cNvSpPr>
                  <a:spLocks noChangeArrowheads="1"/>
                </p:cNvSpPr>
                <p:nvPr/>
              </p:nvSpPr>
              <p:spPr bwMode="auto">
                <a:xfrm>
                  <a:off x="708" y="3127"/>
                  <a:ext cx="3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3" name="Rectangle 651"/>
                <p:cNvSpPr>
                  <a:spLocks noChangeArrowheads="1"/>
                </p:cNvSpPr>
                <p:nvPr/>
              </p:nvSpPr>
              <p:spPr bwMode="auto">
                <a:xfrm>
                  <a:off x="707" y="3128"/>
                  <a:ext cx="3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4" name="Rectangle 652"/>
                <p:cNvSpPr>
                  <a:spLocks noChangeArrowheads="1"/>
                </p:cNvSpPr>
                <p:nvPr/>
              </p:nvSpPr>
              <p:spPr bwMode="auto">
                <a:xfrm>
                  <a:off x="706" y="3129"/>
                  <a:ext cx="4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5" name="Rectangle 653"/>
                <p:cNvSpPr>
                  <a:spLocks noChangeArrowheads="1"/>
                </p:cNvSpPr>
                <p:nvPr/>
              </p:nvSpPr>
              <p:spPr bwMode="auto">
                <a:xfrm>
                  <a:off x="705" y="3130"/>
                  <a:ext cx="42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6" name="Rectangle 654"/>
                <p:cNvSpPr>
                  <a:spLocks noChangeArrowheads="1"/>
                </p:cNvSpPr>
                <p:nvPr/>
              </p:nvSpPr>
              <p:spPr bwMode="auto">
                <a:xfrm>
                  <a:off x="704" y="3132"/>
                  <a:ext cx="4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7" name="Rectangle 655"/>
                <p:cNvSpPr>
                  <a:spLocks noChangeArrowheads="1"/>
                </p:cNvSpPr>
                <p:nvPr/>
              </p:nvSpPr>
              <p:spPr bwMode="auto">
                <a:xfrm>
                  <a:off x="704" y="3133"/>
                  <a:ext cx="4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8" name="Rectangle 656"/>
                <p:cNvSpPr>
                  <a:spLocks noChangeArrowheads="1"/>
                </p:cNvSpPr>
                <p:nvPr/>
              </p:nvSpPr>
              <p:spPr bwMode="auto">
                <a:xfrm>
                  <a:off x="704" y="3134"/>
                  <a:ext cx="4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9" name="Rectangle 657"/>
                <p:cNvSpPr>
                  <a:spLocks noChangeArrowheads="1"/>
                </p:cNvSpPr>
                <p:nvPr/>
              </p:nvSpPr>
              <p:spPr bwMode="auto">
                <a:xfrm>
                  <a:off x="704" y="3134"/>
                  <a:ext cx="4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0" name="Rectangle 658"/>
                <p:cNvSpPr>
                  <a:spLocks noChangeArrowheads="1"/>
                </p:cNvSpPr>
                <p:nvPr/>
              </p:nvSpPr>
              <p:spPr bwMode="auto">
                <a:xfrm>
                  <a:off x="703" y="3135"/>
                  <a:ext cx="4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1" name="Rectangle 659"/>
                <p:cNvSpPr>
                  <a:spLocks noChangeArrowheads="1"/>
                </p:cNvSpPr>
                <p:nvPr/>
              </p:nvSpPr>
              <p:spPr bwMode="auto">
                <a:xfrm>
                  <a:off x="703" y="3136"/>
                  <a:ext cx="4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2" name="Rectangle 660"/>
                <p:cNvSpPr>
                  <a:spLocks noChangeArrowheads="1"/>
                </p:cNvSpPr>
                <p:nvPr/>
              </p:nvSpPr>
              <p:spPr bwMode="auto">
                <a:xfrm>
                  <a:off x="702" y="3137"/>
                  <a:ext cx="4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3" name="Rectangle 661"/>
                <p:cNvSpPr>
                  <a:spLocks noChangeArrowheads="1"/>
                </p:cNvSpPr>
                <p:nvPr/>
              </p:nvSpPr>
              <p:spPr bwMode="auto">
                <a:xfrm>
                  <a:off x="702" y="3138"/>
                  <a:ext cx="4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4" name="Rectangle 662"/>
                <p:cNvSpPr>
                  <a:spLocks noChangeArrowheads="1"/>
                </p:cNvSpPr>
                <p:nvPr/>
              </p:nvSpPr>
              <p:spPr bwMode="auto">
                <a:xfrm>
                  <a:off x="701" y="3139"/>
                  <a:ext cx="51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5" name="Rectangle 663"/>
                <p:cNvSpPr>
                  <a:spLocks noChangeArrowheads="1"/>
                </p:cNvSpPr>
                <p:nvPr/>
              </p:nvSpPr>
              <p:spPr bwMode="auto">
                <a:xfrm>
                  <a:off x="700" y="3142"/>
                  <a:ext cx="5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6" name="Rectangle 664"/>
                <p:cNvSpPr>
                  <a:spLocks noChangeArrowheads="1"/>
                </p:cNvSpPr>
                <p:nvPr/>
              </p:nvSpPr>
              <p:spPr bwMode="auto">
                <a:xfrm>
                  <a:off x="699" y="3143"/>
                  <a:ext cx="54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7" name="Rectangle 665"/>
                <p:cNvSpPr>
                  <a:spLocks noChangeArrowheads="1"/>
                </p:cNvSpPr>
                <p:nvPr/>
              </p:nvSpPr>
              <p:spPr bwMode="auto">
                <a:xfrm>
                  <a:off x="699" y="3146"/>
                  <a:ext cx="55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8" name="Rectangle 666"/>
                <p:cNvSpPr>
                  <a:spLocks noChangeArrowheads="1"/>
                </p:cNvSpPr>
                <p:nvPr/>
              </p:nvSpPr>
              <p:spPr bwMode="auto">
                <a:xfrm>
                  <a:off x="698" y="3148"/>
                  <a:ext cx="57" cy="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9" name="Rectangle 667"/>
                <p:cNvSpPr>
                  <a:spLocks noChangeArrowheads="1"/>
                </p:cNvSpPr>
                <p:nvPr/>
              </p:nvSpPr>
              <p:spPr bwMode="auto">
                <a:xfrm>
                  <a:off x="697" y="3152"/>
                  <a:ext cx="59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0" name="Rectangle 668"/>
                <p:cNvSpPr>
                  <a:spLocks noChangeArrowheads="1"/>
                </p:cNvSpPr>
                <p:nvPr/>
              </p:nvSpPr>
              <p:spPr bwMode="auto">
                <a:xfrm>
                  <a:off x="696" y="3155"/>
                  <a:ext cx="60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1" name="Rectangle 669"/>
                <p:cNvSpPr>
                  <a:spLocks noChangeArrowheads="1"/>
                </p:cNvSpPr>
                <p:nvPr/>
              </p:nvSpPr>
              <p:spPr bwMode="auto">
                <a:xfrm>
                  <a:off x="695" y="3158"/>
                  <a:ext cx="62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2" name="Rectangle 670"/>
                <p:cNvSpPr>
                  <a:spLocks noChangeArrowheads="1"/>
                </p:cNvSpPr>
                <p:nvPr/>
              </p:nvSpPr>
              <p:spPr bwMode="auto">
                <a:xfrm>
                  <a:off x="695" y="3161"/>
                  <a:ext cx="63" cy="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3" name="Rectangle 671"/>
                <p:cNvSpPr>
                  <a:spLocks noChangeArrowheads="1"/>
                </p:cNvSpPr>
                <p:nvPr/>
              </p:nvSpPr>
              <p:spPr bwMode="auto">
                <a:xfrm>
                  <a:off x="694" y="3167"/>
                  <a:ext cx="65" cy="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4" name="Rectangle 672"/>
                <p:cNvSpPr>
                  <a:spLocks noChangeArrowheads="1"/>
                </p:cNvSpPr>
                <p:nvPr/>
              </p:nvSpPr>
              <p:spPr bwMode="auto">
                <a:xfrm>
                  <a:off x="693" y="3174"/>
                  <a:ext cx="67" cy="1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5" name="Rectangle 673"/>
                <p:cNvSpPr>
                  <a:spLocks noChangeArrowheads="1"/>
                </p:cNvSpPr>
                <p:nvPr/>
              </p:nvSpPr>
              <p:spPr bwMode="auto">
                <a:xfrm>
                  <a:off x="692" y="3186"/>
                  <a:ext cx="69" cy="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6" name="Rectangle 674"/>
                <p:cNvSpPr>
                  <a:spLocks noChangeArrowheads="1"/>
                </p:cNvSpPr>
                <p:nvPr/>
              </p:nvSpPr>
              <p:spPr bwMode="auto">
                <a:xfrm>
                  <a:off x="692" y="3195"/>
                  <a:ext cx="69" cy="8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7" name="Rectangle 675"/>
                <p:cNvSpPr>
                  <a:spLocks noChangeArrowheads="1"/>
                </p:cNvSpPr>
                <p:nvPr/>
              </p:nvSpPr>
              <p:spPr bwMode="auto">
                <a:xfrm>
                  <a:off x="693" y="3203"/>
                  <a:ext cx="67" cy="1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8" name="Rectangle 676"/>
                <p:cNvSpPr>
                  <a:spLocks noChangeArrowheads="1"/>
                </p:cNvSpPr>
                <p:nvPr/>
              </p:nvSpPr>
              <p:spPr bwMode="auto">
                <a:xfrm>
                  <a:off x="694" y="3214"/>
                  <a:ext cx="65" cy="8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9" name="Rectangle 677"/>
                <p:cNvSpPr>
                  <a:spLocks noChangeArrowheads="1"/>
                </p:cNvSpPr>
                <p:nvPr/>
              </p:nvSpPr>
              <p:spPr bwMode="auto">
                <a:xfrm>
                  <a:off x="695" y="3222"/>
                  <a:ext cx="63" cy="5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0" name="Rectangle 678"/>
                <p:cNvSpPr>
                  <a:spLocks noChangeArrowheads="1"/>
                </p:cNvSpPr>
                <p:nvPr/>
              </p:nvSpPr>
              <p:spPr bwMode="auto">
                <a:xfrm>
                  <a:off x="695" y="3227"/>
                  <a:ext cx="62" cy="4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1" name="Rectangle 679"/>
                <p:cNvSpPr>
                  <a:spLocks noChangeArrowheads="1"/>
                </p:cNvSpPr>
                <p:nvPr/>
              </p:nvSpPr>
              <p:spPr bwMode="auto">
                <a:xfrm>
                  <a:off x="696" y="3231"/>
                  <a:ext cx="60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2" name="Rectangle 680"/>
                <p:cNvSpPr>
                  <a:spLocks noChangeArrowheads="1"/>
                </p:cNvSpPr>
                <p:nvPr/>
              </p:nvSpPr>
              <p:spPr bwMode="auto">
                <a:xfrm>
                  <a:off x="697" y="3234"/>
                  <a:ext cx="59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3" name="Rectangle 681"/>
                <p:cNvSpPr>
                  <a:spLocks noChangeArrowheads="1"/>
                </p:cNvSpPr>
                <p:nvPr/>
              </p:nvSpPr>
              <p:spPr bwMode="auto">
                <a:xfrm>
                  <a:off x="698" y="3237"/>
                  <a:ext cx="57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4" name="Rectangle 682"/>
                <p:cNvSpPr>
                  <a:spLocks noChangeArrowheads="1"/>
                </p:cNvSpPr>
                <p:nvPr/>
              </p:nvSpPr>
              <p:spPr bwMode="auto">
                <a:xfrm>
                  <a:off x="699" y="3240"/>
                  <a:ext cx="55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5" name="Rectangle 683"/>
                <p:cNvSpPr>
                  <a:spLocks noChangeArrowheads="1"/>
                </p:cNvSpPr>
                <p:nvPr/>
              </p:nvSpPr>
              <p:spPr bwMode="auto">
                <a:xfrm>
                  <a:off x="699" y="3243"/>
                  <a:ext cx="54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6" name="Rectangle 684"/>
                <p:cNvSpPr>
                  <a:spLocks noChangeArrowheads="1"/>
                </p:cNvSpPr>
                <p:nvPr/>
              </p:nvSpPr>
              <p:spPr bwMode="auto">
                <a:xfrm>
                  <a:off x="700" y="3245"/>
                  <a:ext cx="52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7" name="Rectangle 685"/>
                <p:cNvSpPr>
                  <a:spLocks noChangeArrowheads="1"/>
                </p:cNvSpPr>
                <p:nvPr/>
              </p:nvSpPr>
              <p:spPr bwMode="auto">
                <a:xfrm>
                  <a:off x="701" y="3247"/>
                  <a:ext cx="51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8" name="Rectangle 686"/>
                <p:cNvSpPr>
                  <a:spLocks noChangeArrowheads="1"/>
                </p:cNvSpPr>
                <p:nvPr/>
              </p:nvSpPr>
              <p:spPr bwMode="auto">
                <a:xfrm>
                  <a:off x="702" y="3249"/>
                  <a:ext cx="49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9" name="Rectangle 687"/>
                <p:cNvSpPr>
                  <a:spLocks noChangeArrowheads="1"/>
                </p:cNvSpPr>
                <p:nvPr/>
              </p:nvSpPr>
              <p:spPr bwMode="auto">
                <a:xfrm>
                  <a:off x="702" y="3251"/>
                  <a:ext cx="48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0" name="Rectangle 688"/>
                <p:cNvSpPr>
                  <a:spLocks noChangeArrowheads="1"/>
                </p:cNvSpPr>
                <p:nvPr/>
              </p:nvSpPr>
              <p:spPr bwMode="auto">
                <a:xfrm>
                  <a:off x="703" y="3252"/>
                  <a:ext cx="4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1" name="Rectangle 689"/>
                <p:cNvSpPr>
                  <a:spLocks noChangeArrowheads="1"/>
                </p:cNvSpPr>
                <p:nvPr/>
              </p:nvSpPr>
              <p:spPr bwMode="auto">
                <a:xfrm>
                  <a:off x="703" y="3253"/>
                  <a:ext cx="46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2" name="Rectangle 690"/>
                <p:cNvSpPr>
                  <a:spLocks noChangeArrowheads="1"/>
                </p:cNvSpPr>
                <p:nvPr/>
              </p:nvSpPr>
              <p:spPr bwMode="auto">
                <a:xfrm>
                  <a:off x="704" y="3254"/>
                  <a:ext cx="45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3" name="Rectangle 691"/>
                <p:cNvSpPr>
                  <a:spLocks noChangeArrowheads="1"/>
                </p:cNvSpPr>
                <p:nvPr/>
              </p:nvSpPr>
              <p:spPr bwMode="auto">
                <a:xfrm>
                  <a:off x="704" y="3254"/>
                  <a:ext cx="44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4" name="Rectangle 692"/>
                <p:cNvSpPr>
                  <a:spLocks noChangeArrowheads="1"/>
                </p:cNvSpPr>
                <p:nvPr/>
              </p:nvSpPr>
              <p:spPr bwMode="auto">
                <a:xfrm>
                  <a:off x="704" y="3255"/>
                  <a:ext cx="44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652405" name="Group 693"/>
              <p:cNvGrpSpPr>
                <a:grpSpLocks/>
              </p:cNvGrpSpPr>
              <p:nvPr/>
            </p:nvGrpSpPr>
            <p:grpSpPr bwMode="auto">
              <a:xfrm>
                <a:off x="649" y="2717"/>
                <a:ext cx="650" cy="557"/>
                <a:chOff x="649" y="2717"/>
                <a:chExt cx="650" cy="557"/>
              </a:xfrm>
            </p:grpSpPr>
            <p:sp>
              <p:nvSpPr>
                <p:cNvPr id="1652406" name="Rectangle 694"/>
                <p:cNvSpPr>
                  <a:spLocks noChangeArrowheads="1"/>
                </p:cNvSpPr>
                <p:nvPr/>
              </p:nvSpPr>
              <p:spPr bwMode="auto">
                <a:xfrm>
                  <a:off x="704" y="3256"/>
                  <a:ext cx="43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7" name="Rectangle 695"/>
                <p:cNvSpPr>
                  <a:spLocks noChangeArrowheads="1"/>
                </p:cNvSpPr>
                <p:nvPr/>
              </p:nvSpPr>
              <p:spPr bwMode="auto">
                <a:xfrm>
                  <a:off x="705" y="3257"/>
                  <a:ext cx="42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8" name="Rectangle 696"/>
                <p:cNvSpPr>
                  <a:spLocks noChangeArrowheads="1"/>
                </p:cNvSpPr>
                <p:nvPr/>
              </p:nvSpPr>
              <p:spPr bwMode="auto">
                <a:xfrm>
                  <a:off x="706" y="3258"/>
                  <a:ext cx="40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9" name="Rectangle 697"/>
                <p:cNvSpPr>
                  <a:spLocks noChangeArrowheads="1"/>
                </p:cNvSpPr>
                <p:nvPr/>
              </p:nvSpPr>
              <p:spPr bwMode="auto">
                <a:xfrm>
                  <a:off x="707" y="3260"/>
                  <a:ext cx="38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0" name="Rectangle 698"/>
                <p:cNvSpPr>
                  <a:spLocks noChangeArrowheads="1"/>
                </p:cNvSpPr>
                <p:nvPr/>
              </p:nvSpPr>
              <p:spPr bwMode="auto">
                <a:xfrm>
                  <a:off x="708" y="3261"/>
                  <a:ext cx="36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1" name="Rectangle 699"/>
                <p:cNvSpPr>
                  <a:spLocks noChangeArrowheads="1"/>
                </p:cNvSpPr>
                <p:nvPr/>
              </p:nvSpPr>
              <p:spPr bwMode="auto">
                <a:xfrm>
                  <a:off x="708" y="3262"/>
                  <a:ext cx="35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2" name="Rectangle 700"/>
                <p:cNvSpPr>
                  <a:spLocks noChangeArrowheads="1"/>
                </p:cNvSpPr>
                <p:nvPr/>
              </p:nvSpPr>
              <p:spPr bwMode="auto">
                <a:xfrm>
                  <a:off x="709" y="3263"/>
                  <a:ext cx="34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3" name="Rectangle 701"/>
                <p:cNvSpPr>
                  <a:spLocks noChangeArrowheads="1"/>
                </p:cNvSpPr>
                <p:nvPr/>
              </p:nvSpPr>
              <p:spPr bwMode="auto">
                <a:xfrm>
                  <a:off x="710" y="3264"/>
                  <a:ext cx="32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4" name="Rectangle 702"/>
                <p:cNvSpPr>
                  <a:spLocks noChangeArrowheads="1"/>
                </p:cNvSpPr>
                <p:nvPr/>
              </p:nvSpPr>
              <p:spPr bwMode="auto">
                <a:xfrm>
                  <a:off x="711" y="3265"/>
                  <a:ext cx="30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5" name="Rectangle 703"/>
                <p:cNvSpPr>
                  <a:spLocks noChangeArrowheads="1"/>
                </p:cNvSpPr>
                <p:nvPr/>
              </p:nvSpPr>
              <p:spPr bwMode="auto">
                <a:xfrm>
                  <a:off x="712" y="3267"/>
                  <a:ext cx="28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6" name="Rectangle 704"/>
                <p:cNvSpPr>
                  <a:spLocks noChangeArrowheads="1"/>
                </p:cNvSpPr>
                <p:nvPr/>
              </p:nvSpPr>
              <p:spPr bwMode="auto">
                <a:xfrm>
                  <a:off x="712" y="3267"/>
                  <a:ext cx="2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7" name="Rectangle 705"/>
                <p:cNvSpPr>
                  <a:spLocks noChangeArrowheads="1"/>
                </p:cNvSpPr>
                <p:nvPr/>
              </p:nvSpPr>
              <p:spPr bwMode="auto">
                <a:xfrm>
                  <a:off x="713" y="3268"/>
                  <a:ext cx="25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8" name="Rectangle 706"/>
                <p:cNvSpPr>
                  <a:spLocks noChangeArrowheads="1"/>
                </p:cNvSpPr>
                <p:nvPr/>
              </p:nvSpPr>
              <p:spPr bwMode="auto">
                <a:xfrm>
                  <a:off x="715" y="3269"/>
                  <a:ext cx="21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9" name="Rectangle 707"/>
                <p:cNvSpPr>
                  <a:spLocks noChangeArrowheads="1"/>
                </p:cNvSpPr>
                <p:nvPr/>
              </p:nvSpPr>
              <p:spPr bwMode="auto">
                <a:xfrm>
                  <a:off x="716" y="3270"/>
                  <a:ext cx="19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0" name="Rectangle 708"/>
                <p:cNvSpPr>
                  <a:spLocks noChangeArrowheads="1"/>
                </p:cNvSpPr>
                <p:nvPr/>
              </p:nvSpPr>
              <p:spPr bwMode="auto">
                <a:xfrm>
                  <a:off x="717" y="3271"/>
                  <a:ext cx="1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1" name="Rectangle 709"/>
                <p:cNvSpPr>
                  <a:spLocks noChangeArrowheads="1"/>
                </p:cNvSpPr>
                <p:nvPr/>
              </p:nvSpPr>
              <p:spPr bwMode="auto">
                <a:xfrm>
                  <a:off x="717" y="3271"/>
                  <a:ext cx="1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2" name="Rectangle 710"/>
                <p:cNvSpPr>
                  <a:spLocks noChangeArrowheads="1"/>
                </p:cNvSpPr>
                <p:nvPr/>
              </p:nvSpPr>
              <p:spPr bwMode="auto">
                <a:xfrm>
                  <a:off x="719" y="3272"/>
                  <a:ext cx="13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3" name="Rectangle 711"/>
                <p:cNvSpPr>
                  <a:spLocks noChangeArrowheads="1"/>
                </p:cNvSpPr>
                <p:nvPr/>
              </p:nvSpPr>
              <p:spPr bwMode="auto">
                <a:xfrm>
                  <a:off x="721" y="3273"/>
                  <a:ext cx="9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4" name="Freeform 712"/>
                <p:cNvSpPr>
                  <a:spLocks/>
                </p:cNvSpPr>
                <p:nvPr/>
              </p:nvSpPr>
              <p:spPr bwMode="auto">
                <a:xfrm>
                  <a:off x="692" y="3114"/>
                  <a:ext cx="68" cy="160"/>
                </a:xfrm>
                <a:custGeom>
                  <a:avLst/>
                  <a:gdLst/>
                  <a:ahLst/>
                  <a:cxnLst>
                    <a:cxn ang="0">
                      <a:pos x="0" y="160"/>
                    </a:cxn>
                    <a:cxn ang="0">
                      <a:pos x="2" y="193"/>
                    </a:cxn>
                    <a:cxn ang="0">
                      <a:pos x="5" y="222"/>
                    </a:cxn>
                    <a:cxn ang="0">
                      <a:pos x="12" y="250"/>
                    </a:cxn>
                    <a:cxn ang="0">
                      <a:pos x="20" y="273"/>
                    </a:cxn>
                    <a:cxn ang="0">
                      <a:pos x="30" y="292"/>
                    </a:cxn>
                    <a:cxn ang="0">
                      <a:pos x="41" y="307"/>
                    </a:cxn>
                    <a:cxn ang="0">
                      <a:pos x="54" y="317"/>
                    </a:cxn>
                    <a:cxn ang="0">
                      <a:pos x="67" y="320"/>
                    </a:cxn>
                    <a:cxn ang="0">
                      <a:pos x="80" y="317"/>
                    </a:cxn>
                    <a:cxn ang="0">
                      <a:pos x="93" y="307"/>
                    </a:cxn>
                    <a:cxn ang="0">
                      <a:pos x="104" y="292"/>
                    </a:cxn>
                    <a:cxn ang="0">
                      <a:pos x="116" y="273"/>
                    </a:cxn>
                    <a:cxn ang="0">
                      <a:pos x="124" y="250"/>
                    </a:cxn>
                    <a:cxn ang="0">
                      <a:pos x="131" y="222"/>
                    </a:cxn>
                    <a:cxn ang="0">
                      <a:pos x="134" y="193"/>
                    </a:cxn>
                    <a:cxn ang="0">
                      <a:pos x="135" y="160"/>
                    </a:cxn>
                    <a:cxn ang="0">
                      <a:pos x="134" y="127"/>
                    </a:cxn>
                    <a:cxn ang="0">
                      <a:pos x="131" y="98"/>
                    </a:cxn>
                    <a:cxn ang="0">
                      <a:pos x="124" y="70"/>
                    </a:cxn>
                    <a:cxn ang="0">
                      <a:pos x="116" y="47"/>
                    </a:cxn>
                    <a:cxn ang="0">
                      <a:pos x="104" y="28"/>
                    </a:cxn>
                    <a:cxn ang="0">
                      <a:pos x="93" y="13"/>
                    </a:cxn>
                    <a:cxn ang="0">
                      <a:pos x="80" y="3"/>
                    </a:cxn>
                    <a:cxn ang="0">
                      <a:pos x="67" y="0"/>
                    </a:cxn>
                    <a:cxn ang="0">
                      <a:pos x="54" y="3"/>
                    </a:cxn>
                    <a:cxn ang="0">
                      <a:pos x="41" y="13"/>
                    </a:cxn>
                    <a:cxn ang="0">
                      <a:pos x="30" y="28"/>
                    </a:cxn>
                    <a:cxn ang="0">
                      <a:pos x="20" y="47"/>
                    </a:cxn>
                    <a:cxn ang="0">
                      <a:pos x="12" y="70"/>
                    </a:cxn>
                    <a:cxn ang="0">
                      <a:pos x="5" y="98"/>
                    </a:cxn>
                    <a:cxn ang="0">
                      <a:pos x="2" y="127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35" h="320">
                      <a:moveTo>
                        <a:pt x="0" y="160"/>
                      </a:moveTo>
                      <a:lnTo>
                        <a:pt x="2" y="193"/>
                      </a:lnTo>
                      <a:lnTo>
                        <a:pt x="5" y="222"/>
                      </a:lnTo>
                      <a:lnTo>
                        <a:pt x="12" y="250"/>
                      </a:lnTo>
                      <a:lnTo>
                        <a:pt x="20" y="273"/>
                      </a:lnTo>
                      <a:lnTo>
                        <a:pt x="30" y="292"/>
                      </a:lnTo>
                      <a:lnTo>
                        <a:pt x="41" y="307"/>
                      </a:lnTo>
                      <a:lnTo>
                        <a:pt x="54" y="317"/>
                      </a:lnTo>
                      <a:lnTo>
                        <a:pt x="67" y="320"/>
                      </a:lnTo>
                      <a:lnTo>
                        <a:pt x="80" y="317"/>
                      </a:lnTo>
                      <a:lnTo>
                        <a:pt x="93" y="307"/>
                      </a:lnTo>
                      <a:lnTo>
                        <a:pt x="104" y="292"/>
                      </a:lnTo>
                      <a:lnTo>
                        <a:pt x="116" y="273"/>
                      </a:lnTo>
                      <a:lnTo>
                        <a:pt x="124" y="250"/>
                      </a:lnTo>
                      <a:lnTo>
                        <a:pt x="131" y="222"/>
                      </a:lnTo>
                      <a:lnTo>
                        <a:pt x="134" y="193"/>
                      </a:lnTo>
                      <a:lnTo>
                        <a:pt x="135" y="160"/>
                      </a:lnTo>
                      <a:lnTo>
                        <a:pt x="134" y="127"/>
                      </a:lnTo>
                      <a:lnTo>
                        <a:pt x="131" y="98"/>
                      </a:lnTo>
                      <a:lnTo>
                        <a:pt x="124" y="70"/>
                      </a:lnTo>
                      <a:lnTo>
                        <a:pt x="116" y="47"/>
                      </a:lnTo>
                      <a:lnTo>
                        <a:pt x="104" y="28"/>
                      </a:lnTo>
                      <a:lnTo>
                        <a:pt x="93" y="13"/>
                      </a:lnTo>
                      <a:lnTo>
                        <a:pt x="80" y="3"/>
                      </a:lnTo>
                      <a:lnTo>
                        <a:pt x="67" y="0"/>
                      </a:lnTo>
                      <a:lnTo>
                        <a:pt x="54" y="3"/>
                      </a:lnTo>
                      <a:lnTo>
                        <a:pt x="41" y="13"/>
                      </a:lnTo>
                      <a:lnTo>
                        <a:pt x="30" y="28"/>
                      </a:lnTo>
                      <a:lnTo>
                        <a:pt x="20" y="47"/>
                      </a:lnTo>
                      <a:lnTo>
                        <a:pt x="12" y="70"/>
                      </a:lnTo>
                      <a:lnTo>
                        <a:pt x="5" y="98"/>
                      </a:lnTo>
                      <a:lnTo>
                        <a:pt x="2" y="127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5" name="Freeform 713"/>
                <p:cNvSpPr>
                  <a:spLocks/>
                </p:cNvSpPr>
                <p:nvPr/>
              </p:nvSpPr>
              <p:spPr bwMode="auto">
                <a:xfrm>
                  <a:off x="740" y="3192"/>
                  <a:ext cx="8" cy="23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39"/>
                    </a:cxn>
                    <a:cxn ang="0">
                      <a:pos x="5" y="44"/>
                    </a:cxn>
                    <a:cxn ang="0">
                      <a:pos x="8" y="45"/>
                    </a:cxn>
                    <a:cxn ang="0">
                      <a:pos x="12" y="44"/>
                    </a:cxn>
                    <a:cxn ang="0">
                      <a:pos x="15" y="39"/>
                    </a:cxn>
                    <a:cxn ang="0">
                      <a:pos x="17" y="23"/>
                    </a:cxn>
                    <a:cxn ang="0">
                      <a:pos x="15" y="6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2" y="6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7" h="45">
                      <a:moveTo>
                        <a:pt x="0" y="23"/>
                      </a:move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5"/>
                      </a:lnTo>
                      <a:lnTo>
                        <a:pt x="12" y="44"/>
                      </a:lnTo>
                      <a:lnTo>
                        <a:pt x="15" y="39"/>
                      </a:lnTo>
                      <a:lnTo>
                        <a:pt x="17" y="23"/>
                      </a:lnTo>
                      <a:lnTo>
                        <a:pt x="15" y="6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6" name="Freeform 714"/>
                <p:cNvSpPr>
                  <a:spLocks/>
                </p:cNvSpPr>
                <p:nvPr/>
              </p:nvSpPr>
              <p:spPr bwMode="auto">
                <a:xfrm>
                  <a:off x="734" y="3227"/>
                  <a:ext cx="9" cy="22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0" y="38"/>
                    </a:cxn>
                    <a:cxn ang="0">
                      <a:pos x="2" y="43"/>
                    </a:cxn>
                    <a:cxn ang="0">
                      <a:pos x="3" y="46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6" y="25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18" h="46">
                      <a:moveTo>
                        <a:pt x="0" y="21"/>
                      </a:move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3" y="46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6" y="25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7" name="Rectangle 715"/>
                <p:cNvSpPr>
                  <a:spLocks noChangeArrowheads="1"/>
                </p:cNvSpPr>
                <p:nvPr/>
              </p:nvSpPr>
              <p:spPr bwMode="auto">
                <a:xfrm>
                  <a:off x="1187" y="2823"/>
                  <a:ext cx="33" cy="9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8" name="Freeform 716"/>
                <p:cNvSpPr>
                  <a:spLocks/>
                </p:cNvSpPr>
                <p:nvPr/>
              </p:nvSpPr>
              <p:spPr bwMode="auto">
                <a:xfrm>
                  <a:off x="1143" y="2831"/>
                  <a:ext cx="60" cy="7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11" y="20"/>
                    </a:cxn>
                    <a:cxn ang="0">
                      <a:pos x="114" y="30"/>
                    </a:cxn>
                    <a:cxn ang="0">
                      <a:pos x="119" y="139"/>
                    </a:cxn>
                    <a:cxn ang="0">
                      <a:pos x="114" y="144"/>
                    </a:cxn>
                    <a:cxn ang="0">
                      <a:pos x="6" y="149"/>
                    </a:cxn>
                    <a:cxn ang="0">
                      <a:pos x="6" y="139"/>
                    </a:cxn>
                    <a:cxn ang="0">
                      <a:pos x="109" y="136"/>
                    </a:cxn>
                    <a:cxn ang="0">
                      <a:pos x="107" y="26"/>
                    </a:cxn>
                    <a:cxn ang="0">
                      <a:pos x="0" y="1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9" h="149">
                      <a:moveTo>
                        <a:pt x="2" y="0"/>
                      </a:moveTo>
                      <a:lnTo>
                        <a:pt x="111" y="20"/>
                      </a:lnTo>
                      <a:lnTo>
                        <a:pt x="114" y="30"/>
                      </a:lnTo>
                      <a:lnTo>
                        <a:pt x="119" y="139"/>
                      </a:lnTo>
                      <a:lnTo>
                        <a:pt x="114" y="144"/>
                      </a:lnTo>
                      <a:lnTo>
                        <a:pt x="6" y="149"/>
                      </a:lnTo>
                      <a:lnTo>
                        <a:pt x="6" y="139"/>
                      </a:lnTo>
                      <a:lnTo>
                        <a:pt x="109" y="136"/>
                      </a:lnTo>
                      <a:lnTo>
                        <a:pt x="107" y="26"/>
                      </a:lnTo>
                      <a:lnTo>
                        <a:pt x="0" y="1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9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686" y="2769"/>
                  <a:ext cx="75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0" name="Freeform 718"/>
                <p:cNvSpPr>
                  <a:spLocks/>
                </p:cNvSpPr>
                <p:nvPr/>
              </p:nvSpPr>
              <p:spPr bwMode="auto">
                <a:xfrm>
                  <a:off x="689" y="2786"/>
                  <a:ext cx="60" cy="117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10" y="234"/>
                    </a:cxn>
                    <a:cxn ang="0">
                      <a:pos x="0" y="234"/>
                    </a:cxn>
                    <a:cxn ang="0">
                      <a:pos x="13" y="33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20" h="234">
                      <a:moveTo>
                        <a:pt x="120" y="0"/>
                      </a:moveTo>
                      <a:lnTo>
                        <a:pt x="110" y="234"/>
                      </a:lnTo>
                      <a:lnTo>
                        <a:pt x="0" y="234"/>
                      </a:lnTo>
                      <a:lnTo>
                        <a:pt x="13" y="33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1" name="Rectangle 719"/>
                <p:cNvSpPr>
                  <a:spLocks noChangeArrowheads="1"/>
                </p:cNvSpPr>
                <p:nvPr/>
              </p:nvSpPr>
              <p:spPr bwMode="auto">
                <a:xfrm>
                  <a:off x="748" y="2904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2" name="Rectangle 720"/>
                <p:cNvSpPr>
                  <a:spLocks noChangeArrowheads="1"/>
                </p:cNvSpPr>
                <p:nvPr/>
              </p:nvSpPr>
              <p:spPr bwMode="auto">
                <a:xfrm>
                  <a:off x="751" y="2835"/>
                  <a:ext cx="6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3" name="Rectangle 721"/>
                <p:cNvSpPr>
                  <a:spLocks noChangeArrowheads="1"/>
                </p:cNvSpPr>
                <p:nvPr/>
              </p:nvSpPr>
              <p:spPr bwMode="auto">
                <a:xfrm>
                  <a:off x="675" y="2828"/>
                  <a:ext cx="33" cy="9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4" name="Freeform 722"/>
                <p:cNvSpPr>
                  <a:spLocks/>
                </p:cNvSpPr>
                <p:nvPr/>
              </p:nvSpPr>
              <p:spPr bwMode="auto">
                <a:xfrm>
                  <a:off x="693" y="2836"/>
                  <a:ext cx="59" cy="73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8" y="18"/>
                    </a:cxn>
                    <a:cxn ang="0">
                      <a:pos x="5" y="29"/>
                    </a:cxn>
                    <a:cxn ang="0">
                      <a:pos x="0" y="137"/>
                    </a:cxn>
                    <a:cxn ang="0">
                      <a:pos x="5" y="142"/>
                    </a:cxn>
                    <a:cxn ang="0">
                      <a:pos x="112" y="147"/>
                    </a:cxn>
                    <a:cxn ang="0">
                      <a:pos x="112" y="137"/>
                    </a:cxn>
                    <a:cxn ang="0">
                      <a:pos x="10" y="134"/>
                    </a:cxn>
                    <a:cxn ang="0">
                      <a:pos x="11" y="26"/>
                    </a:cxn>
                    <a:cxn ang="0">
                      <a:pos x="117" y="1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17" h="147">
                      <a:moveTo>
                        <a:pt x="116" y="0"/>
                      </a:moveTo>
                      <a:lnTo>
                        <a:pt x="8" y="18"/>
                      </a:lnTo>
                      <a:lnTo>
                        <a:pt x="5" y="29"/>
                      </a:lnTo>
                      <a:lnTo>
                        <a:pt x="0" y="137"/>
                      </a:lnTo>
                      <a:lnTo>
                        <a:pt x="5" y="142"/>
                      </a:lnTo>
                      <a:lnTo>
                        <a:pt x="112" y="147"/>
                      </a:lnTo>
                      <a:lnTo>
                        <a:pt x="112" y="137"/>
                      </a:lnTo>
                      <a:lnTo>
                        <a:pt x="10" y="134"/>
                      </a:lnTo>
                      <a:lnTo>
                        <a:pt x="11" y="26"/>
                      </a:lnTo>
                      <a:lnTo>
                        <a:pt x="117" y="1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5" name="Freeform 723"/>
                <p:cNvSpPr>
                  <a:spLocks/>
                </p:cNvSpPr>
                <p:nvPr/>
              </p:nvSpPr>
              <p:spPr bwMode="auto">
                <a:xfrm>
                  <a:off x="767" y="2741"/>
                  <a:ext cx="389" cy="162"/>
                </a:xfrm>
                <a:custGeom>
                  <a:avLst/>
                  <a:gdLst/>
                  <a:ahLst/>
                  <a:cxnLst>
                    <a:cxn ang="0">
                      <a:pos x="759" y="31"/>
                    </a:cxn>
                    <a:cxn ang="0">
                      <a:pos x="761" y="34"/>
                    </a:cxn>
                    <a:cxn ang="0">
                      <a:pos x="761" y="44"/>
                    </a:cxn>
                    <a:cxn ang="0">
                      <a:pos x="763" y="57"/>
                    </a:cxn>
                    <a:cxn ang="0">
                      <a:pos x="764" y="75"/>
                    </a:cxn>
                    <a:cxn ang="0">
                      <a:pos x="766" y="119"/>
                    </a:cxn>
                    <a:cxn ang="0">
                      <a:pos x="769" y="170"/>
                    </a:cxn>
                    <a:cxn ang="0">
                      <a:pos x="772" y="219"/>
                    </a:cxn>
                    <a:cxn ang="0">
                      <a:pos x="774" y="264"/>
                    </a:cxn>
                    <a:cxn ang="0">
                      <a:pos x="776" y="282"/>
                    </a:cxn>
                    <a:cxn ang="0">
                      <a:pos x="777" y="297"/>
                    </a:cxn>
                    <a:cxn ang="0">
                      <a:pos x="777" y="307"/>
                    </a:cxn>
                    <a:cxn ang="0">
                      <a:pos x="779" y="312"/>
                    </a:cxn>
                    <a:cxn ang="0">
                      <a:pos x="755" y="312"/>
                    </a:cxn>
                    <a:cxn ang="0">
                      <a:pos x="737" y="310"/>
                    </a:cxn>
                    <a:cxn ang="0">
                      <a:pos x="712" y="308"/>
                    </a:cxn>
                    <a:cxn ang="0">
                      <a:pos x="684" y="307"/>
                    </a:cxn>
                    <a:cxn ang="0">
                      <a:pos x="649" y="305"/>
                    </a:cxn>
                    <a:cxn ang="0">
                      <a:pos x="608" y="304"/>
                    </a:cxn>
                    <a:cxn ang="0">
                      <a:pos x="561" y="304"/>
                    </a:cxn>
                    <a:cxn ang="0">
                      <a:pos x="507" y="302"/>
                    </a:cxn>
                    <a:cxn ang="0">
                      <a:pos x="445" y="304"/>
                    </a:cxn>
                    <a:cxn ang="0">
                      <a:pos x="375" y="305"/>
                    </a:cxn>
                    <a:cxn ang="0">
                      <a:pos x="298" y="307"/>
                    </a:cxn>
                    <a:cxn ang="0">
                      <a:pos x="214" y="312"/>
                    </a:cxn>
                    <a:cxn ang="0">
                      <a:pos x="121" y="317"/>
                    </a:cxn>
                    <a:cxn ang="0">
                      <a:pos x="18" y="325"/>
                    </a:cxn>
                    <a:cxn ang="0">
                      <a:pos x="13" y="325"/>
                    </a:cxn>
                    <a:cxn ang="0">
                      <a:pos x="8" y="321"/>
                    </a:cxn>
                    <a:cxn ang="0">
                      <a:pos x="3" y="317"/>
                    </a:cxn>
                    <a:cxn ang="0">
                      <a:pos x="2" y="312"/>
                    </a:cxn>
                    <a:cxn ang="0">
                      <a:pos x="2" y="302"/>
                    </a:cxn>
                    <a:cxn ang="0">
                      <a:pos x="0" y="287"/>
                    </a:cxn>
                    <a:cxn ang="0">
                      <a:pos x="0" y="132"/>
                    </a:cxn>
                    <a:cxn ang="0">
                      <a:pos x="2" y="91"/>
                    </a:cxn>
                    <a:cxn ang="0">
                      <a:pos x="2" y="74"/>
                    </a:cxn>
                    <a:cxn ang="0">
                      <a:pos x="3" y="60"/>
                    </a:cxn>
                    <a:cxn ang="0">
                      <a:pos x="3" y="52"/>
                    </a:cxn>
                    <a:cxn ang="0">
                      <a:pos x="5" y="47"/>
                    </a:cxn>
                    <a:cxn ang="0">
                      <a:pos x="10" y="44"/>
                    </a:cxn>
                    <a:cxn ang="0">
                      <a:pos x="21" y="41"/>
                    </a:cxn>
                    <a:cxn ang="0">
                      <a:pos x="38" y="36"/>
                    </a:cxn>
                    <a:cxn ang="0">
                      <a:pos x="59" y="30"/>
                    </a:cxn>
                    <a:cxn ang="0">
                      <a:pos x="86" y="25"/>
                    </a:cxn>
                    <a:cxn ang="0">
                      <a:pos x="119" y="18"/>
                    </a:cxn>
                    <a:cxn ang="0">
                      <a:pos x="157" y="12"/>
                    </a:cxn>
                    <a:cxn ang="0">
                      <a:pos x="201" y="8"/>
                    </a:cxn>
                    <a:cxn ang="0">
                      <a:pos x="249" y="3"/>
                    </a:cxn>
                    <a:cxn ang="0">
                      <a:pos x="305" y="2"/>
                    </a:cxn>
                    <a:cxn ang="0">
                      <a:pos x="367" y="0"/>
                    </a:cxn>
                    <a:cxn ang="0">
                      <a:pos x="434" y="2"/>
                    </a:cxn>
                    <a:cxn ang="0">
                      <a:pos x="505" y="5"/>
                    </a:cxn>
                    <a:cxn ang="0">
                      <a:pos x="583" y="10"/>
                    </a:cxn>
                    <a:cxn ang="0">
                      <a:pos x="668" y="20"/>
                    </a:cxn>
                    <a:cxn ang="0">
                      <a:pos x="759" y="31"/>
                    </a:cxn>
                  </a:cxnLst>
                  <a:rect l="0" t="0" r="r" b="b"/>
                  <a:pathLst>
                    <a:path w="779" h="325">
                      <a:moveTo>
                        <a:pt x="759" y="31"/>
                      </a:moveTo>
                      <a:lnTo>
                        <a:pt x="761" y="34"/>
                      </a:lnTo>
                      <a:lnTo>
                        <a:pt x="761" y="44"/>
                      </a:lnTo>
                      <a:lnTo>
                        <a:pt x="763" y="57"/>
                      </a:lnTo>
                      <a:lnTo>
                        <a:pt x="764" y="75"/>
                      </a:lnTo>
                      <a:lnTo>
                        <a:pt x="766" y="119"/>
                      </a:lnTo>
                      <a:lnTo>
                        <a:pt x="769" y="170"/>
                      </a:lnTo>
                      <a:lnTo>
                        <a:pt x="772" y="219"/>
                      </a:lnTo>
                      <a:lnTo>
                        <a:pt x="774" y="264"/>
                      </a:lnTo>
                      <a:lnTo>
                        <a:pt x="776" y="282"/>
                      </a:lnTo>
                      <a:lnTo>
                        <a:pt x="777" y="297"/>
                      </a:lnTo>
                      <a:lnTo>
                        <a:pt x="777" y="307"/>
                      </a:lnTo>
                      <a:lnTo>
                        <a:pt x="779" y="312"/>
                      </a:lnTo>
                      <a:lnTo>
                        <a:pt x="755" y="312"/>
                      </a:lnTo>
                      <a:lnTo>
                        <a:pt x="737" y="310"/>
                      </a:lnTo>
                      <a:lnTo>
                        <a:pt x="712" y="308"/>
                      </a:lnTo>
                      <a:lnTo>
                        <a:pt x="684" y="307"/>
                      </a:lnTo>
                      <a:lnTo>
                        <a:pt x="649" y="305"/>
                      </a:lnTo>
                      <a:lnTo>
                        <a:pt x="608" y="304"/>
                      </a:lnTo>
                      <a:lnTo>
                        <a:pt x="561" y="304"/>
                      </a:lnTo>
                      <a:lnTo>
                        <a:pt x="507" y="302"/>
                      </a:lnTo>
                      <a:lnTo>
                        <a:pt x="445" y="304"/>
                      </a:lnTo>
                      <a:lnTo>
                        <a:pt x="375" y="305"/>
                      </a:lnTo>
                      <a:lnTo>
                        <a:pt x="298" y="307"/>
                      </a:lnTo>
                      <a:lnTo>
                        <a:pt x="214" y="312"/>
                      </a:lnTo>
                      <a:lnTo>
                        <a:pt x="121" y="317"/>
                      </a:lnTo>
                      <a:lnTo>
                        <a:pt x="18" y="325"/>
                      </a:lnTo>
                      <a:lnTo>
                        <a:pt x="13" y="325"/>
                      </a:lnTo>
                      <a:lnTo>
                        <a:pt x="8" y="321"/>
                      </a:lnTo>
                      <a:lnTo>
                        <a:pt x="3" y="317"/>
                      </a:lnTo>
                      <a:lnTo>
                        <a:pt x="2" y="312"/>
                      </a:lnTo>
                      <a:lnTo>
                        <a:pt x="2" y="302"/>
                      </a:lnTo>
                      <a:lnTo>
                        <a:pt x="0" y="287"/>
                      </a:lnTo>
                      <a:lnTo>
                        <a:pt x="0" y="132"/>
                      </a:lnTo>
                      <a:lnTo>
                        <a:pt x="2" y="91"/>
                      </a:lnTo>
                      <a:lnTo>
                        <a:pt x="2" y="74"/>
                      </a:lnTo>
                      <a:lnTo>
                        <a:pt x="3" y="60"/>
                      </a:lnTo>
                      <a:lnTo>
                        <a:pt x="3" y="52"/>
                      </a:lnTo>
                      <a:lnTo>
                        <a:pt x="5" y="47"/>
                      </a:lnTo>
                      <a:lnTo>
                        <a:pt x="10" y="44"/>
                      </a:lnTo>
                      <a:lnTo>
                        <a:pt x="21" y="41"/>
                      </a:lnTo>
                      <a:lnTo>
                        <a:pt x="38" y="36"/>
                      </a:lnTo>
                      <a:lnTo>
                        <a:pt x="59" y="30"/>
                      </a:lnTo>
                      <a:lnTo>
                        <a:pt x="86" y="25"/>
                      </a:lnTo>
                      <a:lnTo>
                        <a:pt x="119" y="18"/>
                      </a:lnTo>
                      <a:lnTo>
                        <a:pt x="157" y="12"/>
                      </a:lnTo>
                      <a:lnTo>
                        <a:pt x="201" y="8"/>
                      </a:lnTo>
                      <a:lnTo>
                        <a:pt x="249" y="3"/>
                      </a:lnTo>
                      <a:lnTo>
                        <a:pt x="305" y="2"/>
                      </a:lnTo>
                      <a:lnTo>
                        <a:pt x="367" y="0"/>
                      </a:lnTo>
                      <a:lnTo>
                        <a:pt x="434" y="2"/>
                      </a:lnTo>
                      <a:lnTo>
                        <a:pt x="505" y="5"/>
                      </a:lnTo>
                      <a:lnTo>
                        <a:pt x="583" y="10"/>
                      </a:lnTo>
                      <a:lnTo>
                        <a:pt x="668" y="20"/>
                      </a:lnTo>
                      <a:lnTo>
                        <a:pt x="759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6" name="Freeform 724"/>
                <p:cNvSpPr>
                  <a:spLocks/>
                </p:cNvSpPr>
                <p:nvPr/>
              </p:nvSpPr>
              <p:spPr bwMode="auto">
                <a:xfrm>
                  <a:off x="772" y="2746"/>
                  <a:ext cx="380" cy="150"/>
                </a:xfrm>
                <a:custGeom>
                  <a:avLst/>
                  <a:gdLst/>
                  <a:ahLst/>
                  <a:cxnLst>
                    <a:cxn ang="0">
                      <a:pos x="741" y="27"/>
                    </a:cxn>
                    <a:cxn ang="0">
                      <a:pos x="743" y="31"/>
                    </a:cxn>
                    <a:cxn ang="0">
                      <a:pos x="743" y="39"/>
                    </a:cxn>
                    <a:cxn ang="0">
                      <a:pos x="745" y="52"/>
                    </a:cxn>
                    <a:cxn ang="0">
                      <a:pos x="746" y="68"/>
                    </a:cxn>
                    <a:cxn ang="0">
                      <a:pos x="748" y="109"/>
                    </a:cxn>
                    <a:cxn ang="0">
                      <a:pos x="754" y="200"/>
                    </a:cxn>
                    <a:cxn ang="0">
                      <a:pos x="756" y="243"/>
                    </a:cxn>
                    <a:cxn ang="0">
                      <a:pos x="758" y="259"/>
                    </a:cxn>
                    <a:cxn ang="0">
                      <a:pos x="759" y="272"/>
                    </a:cxn>
                    <a:cxn ang="0">
                      <a:pos x="759" y="282"/>
                    </a:cxn>
                    <a:cxn ang="0">
                      <a:pos x="761" y="287"/>
                    </a:cxn>
                    <a:cxn ang="0">
                      <a:pos x="736" y="287"/>
                    </a:cxn>
                    <a:cxn ang="0">
                      <a:pos x="718" y="285"/>
                    </a:cxn>
                    <a:cxn ang="0">
                      <a:pos x="696" y="283"/>
                    </a:cxn>
                    <a:cxn ang="0">
                      <a:pos x="668" y="282"/>
                    </a:cxn>
                    <a:cxn ang="0">
                      <a:pos x="634" y="280"/>
                    </a:cxn>
                    <a:cxn ang="0">
                      <a:pos x="595" y="278"/>
                    </a:cxn>
                    <a:cxn ang="0">
                      <a:pos x="435" y="278"/>
                    </a:cxn>
                    <a:cxn ang="0">
                      <a:pos x="367" y="280"/>
                    </a:cxn>
                    <a:cxn ang="0">
                      <a:pos x="292" y="283"/>
                    </a:cxn>
                    <a:cxn ang="0">
                      <a:pos x="208" y="287"/>
                    </a:cxn>
                    <a:cxn ang="0">
                      <a:pos x="117" y="293"/>
                    </a:cxn>
                    <a:cxn ang="0">
                      <a:pos x="18" y="300"/>
                    </a:cxn>
                    <a:cxn ang="0">
                      <a:pos x="16" y="300"/>
                    </a:cxn>
                    <a:cxn ang="0">
                      <a:pos x="11" y="298"/>
                    </a:cxn>
                    <a:cxn ang="0">
                      <a:pos x="6" y="295"/>
                    </a:cxn>
                    <a:cxn ang="0">
                      <a:pos x="2" y="290"/>
                    </a:cxn>
                    <a:cxn ang="0">
                      <a:pos x="0" y="285"/>
                    </a:cxn>
                    <a:cxn ang="0">
                      <a:pos x="0" y="120"/>
                    </a:cxn>
                    <a:cxn ang="0">
                      <a:pos x="2" y="83"/>
                    </a:cxn>
                    <a:cxn ang="0">
                      <a:pos x="2" y="66"/>
                    </a:cxn>
                    <a:cxn ang="0">
                      <a:pos x="3" y="55"/>
                    </a:cxn>
                    <a:cxn ang="0">
                      <a:pos x="3" y="45"/>
                    </a:cxn>
                    <a:cxn ang="0">
                      <a:pos x="5" y="42"/>
                    </a:cxn>
                    <a:cxn ang="0">
                      <a:pos x="10" y="39"/>
                    </a:cxn>
                    <a:cxn ang="0">
                      <a:pos x="21" y="35"/>
                    </a:cxn>
                    <a:cxn ang="0">
                      <a:pos x="37" y="31"/>
                    </a:cxn>
                    <a:cxn ang="0">
                      <a:pos x="59" y="26"/>
                    </a:cxn>
                    <a:cxn ang="0">
                      <a:pos x="85" y="21"/>
                    </a:cxn>
                    <a:cxn ang="0">
                      <a:pos x="116" y="16"/>
                    </a:cxn>
                    <a:cxn ang="0">
                      <a:pos x="153" y="11"/>
                    </a:cxn>
                    <a:cxn ang="0">
                      <a:pos x="195" y="6"/>
                    </a:cxn>
                    <a:cxn ang="0">
                      <a:pos x="244" y="3"/>
                    </a:cxn>
                    <a:cxn ang="0">
                      <a:pos x="298" y="0"/>
                    </a:cxn>
                    <a:cxn ang="0">
                      <a:pos x="422" y="0"/>
                    </a:cxn>
                    <a:cxn ang="0">
                      <a:pos x="494" y="3"/>
                    </a:cxn>
                    <a:cxn ang="0">
                      <a:pos x="570" y="8"/>
                    </a:cxn>
                    <a:cxn ang="0">
                      <a:pos x="653" y="16"/>
                    </a:cxn>
                    <a:cxn ang="0">
                      <a:pos x="741" y="27"/>
                    </a:cxn>
                  </a:cxnLst>
                  <a:rect l="0" t="0" r="r" b="b"/>
                  <a:pathLst>
                    <a:path w="761" h="300">
                      <a:moveTo>
                        <a:pt x="741" y="27"/>
                      </a:moveTo>
                      <a:lnTo>
                        <a:pt x="743" y="31"/>
                      </a:lnTo>
                      <a:lnTo>
                        <a:pt x="743" y="39"/>
                      </a:lnTo>
                      <a:lnTo>
                        <a:pt x="745" y="52"/>
                      </a:lnTo>
                      <a:lnTo>
                        <a:pt x="746" y="68"/>
                      </a:lnTo>
                      <a:lnTo>
                        <a:pt x="748" y="109"/>
                      </a:lnTo>
                      <a:lnTo>
                        <a:pt x="754" y="200"/>
                      </a:lnTo>
                      <a:lnTo>
                        <a:pt x="756" y="243"/>
                      </a:lnTo>
                      <a:lnTo>
                        <a:pt x="758" y="259"/>
                      </a:lnTo>
                      <a:lnTo>
                        <a:pt x="759" y="272"/>
                      </a:lnTo>
                      <a:lnTo>
                        <a:pt x="759" y="282"/>
                      </a:lnTo>
                      <a:lnTo>
                        <a:pt x="761" y="287"/>
                      </a:lnTo>
                      <a:lnTo>
                        <a:pt x="736" y="287"/>
                      </a:lnTo>
                      <a:lnTo>
                        <a:pt x="718" y="285"/>
                      </a:lnTo>
                      <a:lnTo>
                        <a:pt x="696" y="283"/>
                      </a:lnTo>
                      <a:lnTo>
                        <a:pt x="668" y="282"/>
                      </a:lnTo>
                      <a:lnTo>
                        <a:pt x="634" y="280"/>
                      </a:lnTo>
                      <a:lnTo>
                        <a:pt x="595" y="278"/>
                      </a:lnTo>
                      <a:lnTo>
                        <a:pt x="435" y="278"/>
                      </a:lnTo>
                      <a:lnTo>
                        <a:pt x="367" y="280"/>
                      </a:lnTo>
                      <a:lnTo>
                        <a:pt x="292" y="283"/>
                      </a:lnTo>
                      <a:lnTo>
                        <a:pt x="208" y="287"/>
                      </a:lnTo>
                      <a:lnTo>
                        <a:pt x="117" y="293"/>
                      </a:lnTo>
                      <a:lnTo>
                        <a:pt x="18" y="300"/>
                      </a:lnTo>
                      <a:lnTo>
                        <a:pt x="16" y="300"/>
                      </a:lnTo>
                      <a:lnTo>
                        <a:pt x="11" y="298"/>
                      </a:lnTo>
                      <a:lnTo>
                        <a:pt x="6" y="295"/>
                      </a:lnTo>
                      <a:lnTo>
                        <a:pt x="2" y="290"/>
                      </a:lnTo>
                      <a:lnTo>
                        <a:pt x="0" y="285"/>
                      </a:lnTo>
                      <a:lnTo>
                        <a:pt x="0" y="120"/>
                      </a:lnTo>
                      <a:lnTo>
                        <a:pt x="2" y="83"/>
                      </a:lnTo>
                      <a:lnTo>
                        <a:pt x="2" y="66"/>
                      </a:lnTo>
                      <a:lnTo>
                        <a:pt x="3" y="55"/>
                      </a:lnTo>
                      <a:lnTo>
                        <a:pt x="3" y="45"/>
                      </a:lnTo>
                      <a:lnTo>
                        <a:pt x="5" y="42"/>
                      </a:lnTo>
                      <a:lnTo>
                        <a:pt x="10" y="39"/>
                      </a:lnTo>
                      <a:lnTo>
                        <a:pt x="21" y="35"/>
                      </a:lnTo>
                      <a:lnTo>
                        <a:pt x="37" y="31"/>
                      </a:lnTo>
                      <a:lnTo>
                        <a:pt x="59" y="26"/>
                      </a:lnTo>
                      <a:lnTo>
                        <a:pt x="85" y="21"/>
                      </a:lnTo>
                      <a:lnTo>
                        <a:pt x="116" y="16"/>
                      </a:lnTo>
                      <a:lnTo>
                        <a:pt x="153" y="11"/>
                      </a:lnTo>
                      <a:lnTo>
                        <a:pt x="195" y="6"/>
                      </a:lnTo>
                      <a:lnTo>
                        <a:pt x="244" y="3"/>
                      </a:lnTo>
                      <a:lnTo>
                        <a:pt x="298" y="0"/>
                      </a:lnTo>
                      <a:lnTo>
                        <a:pt x="422" y="0"/>
                      </a:lnTo>
                      <a:lnTo>
                        <a:pt x="494" y="3"/>
                      </a:lnTo>
                      <a:lnTo>
                        <a:pt x="570" y="8"/>
                      </a:lnTo>
                      <a:lnTo>
                        <a:pt x="653" y="16"/>
                      </a:lnTo>
                      <a:lnTo>
                        <a:pt x="741" y="27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7" name="Freeform 725"/>
                <p:cNvSpPr>
                  <a:spLocks/>
                </p:cNvSpPr>
                <p:nvPr/>
              </p:nvSpPr>
              <p:spPr bwMode="auto">
                <a:xfrm>
                  <a:off x="791" y="2761"/>
                  <a:ext cx="174" cy="124"/>
                </a:xfrm>
                <a:custGeom>
                  <a:avLst/>
                  <a:gdLst/>
                  <a:ahLst/>
                  <a:cxnLst>
                    <a:cxn ang="0">
                      <a:pos x="145" y="0"/>
                    </a:cxn>
                    <a:cxn ang="0">
                      <a:pos x="126" y="0"/>
                    </a:cxn>
                    <a:cxn ang="0">
                      <a:pos x="105" y="2"/>
                    </a:cxn>
                    <a:cxn ang="0">
                      <a:pos x="80" y="5"/>
                    </a:cxn>
                    <a:cxn ang="0">
                      <a:pos x="54" y="10"/>
                    </a:cxn>
                    <a:cxn ang="0">
                      <a:pos x="31" y="16"/>
                    </a:cxn>
                    <a:cxn ang="0">
                      <a:pos x="13" y="24"/>
                    </a:cxn>
                    <a:cxn ang="0">
                      <a:pos x="7" y="29"/>
                    </a:cxn>
                    <a:cxn ang="0">
                      <a:pos x="4" y="36"/>
                    </a:cxn>
                    <a:cxn ang="0">
                      <a:pos x="0" y="52"/>
                    </a:cxn>
                    <a:cxn ang="0">
                      <a:pos x="2" y="68"/>
                    </a:cxn>
                    <a:cxn ang="0">
                      <a:pos x="7" y="85"/>
                    </a:cxn>
                    <a:cxn ang="0">
                      <a:pos x="17" y="99"/>
                    </a:cxn>
                    <a:cxn ang="0">
                      <a:pos x="39" y="130"/>
                    </a:cxn>
                    <a:cxn ang="0">
                      <a:pos x="59" y="163"/>
                    </a:cxn>
                    <a:cxn ang="0">
                      <a:pos x="66" y="176"/>
                    </a:cxn>
                    <a:cxn ang="0">
                      <a:pos x="77" y="191"/>
                    </a:cxn>
                    <a:cxn ang="0">
                      <a:pos x="90" y="205"/>
                    </a:cxn>
                    <a:cxn ang="0">
                      <a:pos x="106" y="218"/>
                    </a:cxn>
                    <a:cxn ang="0">
                      <a:pos x="123" y="230"/>
                    </a:cxn>
                    <a:cxn ang="0">
                      <a:pos x="142" y="240"/>
                    </a:cxn>
                    <a:cxn ang="0">
                      <a:pos x="160" y="246"/>
                    </a:cxn>
                    <a:cxn ang="0">
                      <a:pos x="180" y="248"/>
                    </a:cxn>
                    <a:cxn ang="0">
                      <a:pos x="349" y="248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349" h="248">
                      <a:moveTo>
                        <a:pt x="145" y="0"/>
                      </a:moveTo>
                      <a:lnTo>
                        <a:pt x="126" y="0"/>
                      </a:lnTo>
                      <a:lnTo>
                        <a:pt x="105" y="2"/>
                      </a:lnTo>
                      <a:lnTo>
                        <a:pt x="80" y="5"/>
                      </a:lnTo>
                      <a:lnTo>
                        <a:pt x="54" y="10"/>
                      </a:lnTo>
                      <a:lnTo>
                        <a:pt x="31" y="16"/>
                      </a:lnTo>
                      <a:lnTo>
                        <a:pt x="13" y="24"/>
                      </a:lnTo>
                      <a:lnTo>
                        <a:pt x="7" y="29"/>
                      </a:lnTo>
                      <a:lnTo>
                        <a:pt x="4" y="36"/>
                      </a:lnTo>
                      <a:lnTo>
                        <a:pt x="0" y="52"/>
                      </a:lnTo>
                      <a:lnTo>
                        <a:pt x="2" y="68"/>
                      </a:lnTo>
                      <a:lnTo>
                        <a:pt x="7" y="85"/>
                      </a:lnTo>
                      <a:lnTo>
                        <a:pt x="17" y="99"/>
                      </a:lnTo>
                      <a:lnTo>
                        <a:pt x="39" y="130"/>
                      </a:lnTo>
                      <a:lnTo>
                        <a:pt x="59" y="163"/>
                      </a:lnTo>
                      <a:lnTo>
                        <a:pt x="66" y="176"/>
                      </a:lnTo>
                      <a:lnTo>
                        <a:pt x="77" y="191"/>
                      </a:lnTo>
                      <a:lnTo>
                        <a:pt x="90" y="205"/>
                      </a:lnTo>
                      <a:lnTo>
                        <a:pt x="106" y="218"/>
                      </a:lnTo>
                      <a:lnTo>
                        <a:pt x="123" y="230"/>
                      </a:lnTo>
                      <a:lnTo>
                        <a:pt x="142" y="240"/>
                      </a:lnTo>
                      <a:lnTo>
                        <a:pt x="160" y="246"/>
                      </a:lnTo>
                      <a:lnTo>
                        <a:pt x="180" y="248"/>
                      </a:lnTo>
                      <a:lnTo>
                        <a:pt x="349" y="248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8" name="Freeform 726"/>
                <p:cNvSpPr>
                  <a:spLocks/>
                </p:cNvSpPr>
                <p:nvPr/>
              </p:nvSpPr>
              <p:spPr bwMode="auto">
                <a:xfrm>
                  <a:off x="649" y="3002"/>
                  <a:ext cx="217" cy="159"/>
                </a:xfrm>
                <a:custGeom>
                  <a:avLst/>
                  <a:gdLst/>
                  <a:ahLst/>
                  <a:cxnLst>
                    <a:cxn ang="0">
                      <a:pos x="433" y="193"/>
                    </a:cxn>
                    <a:cxn ang="0">
                      <a:pos x="432" y="191"/>
                    </a:cxn>
                    <a:cxn ang="0">
                      <a:pos x="428" y="184"/>
                    </a:cxn>
                    <a:cxn ang="0">
                      <a:pos x="423" y="176"/>
                    </a:cxn>
                    <a:cxn ang="0">
                      <a:pos x="417" y="165"/>
                    </a:cxn>
                    <a:cxn ang="0">
                      <a:pos x="401" y="135"/>
                    </a:cxn>
                    <a:cxn ang="0">
                      <a:pos x="362" y="67"/>
                    </a:cxn>
                    <a:cxn ang="0">
                      <a:pos x="342" y="38"/>
                    </a:cxn>
                    <a:cxn ang="0">
                      <a:pos x="334" y="25"/>
                    </a:cxn>
                    <a:cxn ang="0">
                      <a:pos x="327" y="15"/>
                    </a:cxn>
                    <a:cxn ang="0">
                      <a:pos x="321" y="7"/>
                    </a:cxn>
                    <a:cxn ang="0">
                      <a:pos x="318" y="3"/>
                    </a:cxn>
                    <a:cxn ang="0">
                      <a:pos x="313" y="2"/>
                    </a:cxn>
                    <a:cxn ang="0">
                      <a:pos x="290" y="2"/>
                    </a:cxn>
                    <a:cxn ang="0">
                      <a:pos x="275" y="0"/>
                    </a:cxn>
                    <a:cxn ang="0">
                      <a:pos x="238" y="0"/>
                    </a:cxn>
                    <a:cxn ang="0">
                      <a:pos x="197" y="2"/>
                    </a:cxn>
                    <a:cxn ang="0">
                      <a:pos x="119" y="2"/>
                    </a:cxn>
                    <a:cxn ang="0">
                      <a:pos x="102" y="3"/>
                    </a:cxn>
                    <a:cxn ang="0">
                      <a:pos x="75" y="3"/>
                    </a:cxn>
                    <a:cxn ang="0">
                      <a:pos x="0" y="318"/>
                    </a:cxn>
                    <a:cxn ang="0">
                      <a:pos x="6" y="318"/>
                    </a:cxn>
                    <a:cxn ang="0">
                      <a:pos x="8" y="315"/>
                    </a:cxn>
                    <a:cxn ang="0">
                      <a:pos x="10" y="307"/>
                    </a:cxn>
                    <a:cxn ang="0">
                      <a:pos x="13" y="294"/>
                    </a:cxn>
                    <a:cxn ang="0">
                      <a:pos x="18" y="276"/>
                    </a:cxn>
                    <a:cxn ang="0">
                      <a:pos x="24" y="255"/>
                    </a:cxn>
                    <a:cxn ang="0">
                      <a:pos x="31" y="232"/>
                    </a:cxn>
                    <a:cxn ang="0">
                      <a:pos x="44" y="183"/>
                    </a:cxn>
                    <a:cxn ang="0">
                      <a:pos x="58" y="131"/>
                    </a:cxn>
                    <a:cxn ang="0">
                      <a:pos x="72" y="85"/>
                    </a:cxn>
                    <a:cxn ang="0">
                      <a:pos x="76" y="67"/>
                    </a:cxn>
                    <a:cxn ang="0">
                      <a:pos x="80" y="52"/>
                    </a:cxn>
                    <a:cxn ang="0">
                      <a:pos x="83" y="41"/>
                    </a:cxn>
                    <a:cxn ang="0">
                      <a:pos x="85" y="36"/>
                    </a:cxn>
                    <a:cxn ang="0">
                      <a:pos x="94" y="34"/>
                    </a:cxn>
                    <a:cxn ang="0">
                      <a:pos x="107" y="33"/>
                    </a:cxn>
                    <a:cxn ang="0">
                      <a:pos x="137" y="31"/>
                    </a:cxn>
                    <a:cxn ang="0">
                      <a:pos x="164" y="33"/>
                    </a:cxn>
                    <a:cxn ang="0">
                      <a:pos x="174" y="34"/>
                    </a:cxn>
                    <a:cxn ang="0">
                      <a:pos x="179" y="36"/>
                    </a:cxn>
                    <a:cxn ang="0">
                      <a:pos x="239" y="245"/>
                    </a:cxn>
                    <a:cxn ang="0">
                      <a:pos x="433" y="193"/>
                    </a:cxn>
                  </a:cxnLst>
                  <a:rect l="0" t="0" r="r" b="b"/>
                  <a:pathLst>
                    <a:path w="433" h="318">
                      <a:moveTo>
                        <a:pt x="433" y="193"/>
                      </a:moveTo>
                      <a:lnTo>
                        <a:pt x="432" y="191"/>
                      </a:lnTo>
                      <a:lnTo>
                        <a:pt x="428" y="184"/>
                      </a:lnTo>
                      <a:lnTo>
                        <a:pt x="423" y="176"/>
                      </a:lnTo>
                      <a:lnTo>
                        <a:pt x="417" y="165"/>
                      </a:lnTo>
                      <a:lnTo>
                        <a:pt x="401" y="135"/>
                      </a:lnTo>
                      <a:lnTo>
                        <a:pt x="362" y="67"/>
                      </a:lnTo>
                      <a:lnTo>
                        <a:pt x="342" y="38"/>
                      </a:lnTo>
                      <a:lnTo>
                        <a:pt x="334" y="25"/>
                      </a:lnTo>
                      <a:lnTo>
                        <a:pt x="327" y="15"/>
                      </a:lnTo>
                      <a:lnTo>
                        <a:pt x="321" y="7"/>
                      </a:lnTo>
                      <a:lnTo>
                        <a:pt x="318" y="3"/>
                      </a:lnTo>
                      <a:lnTo>
                        <a:pt x="313" y="2"/>
                      </a:lnTo>
                      <a:lnTo>
                        <a:pt x="290" y="2"/>
                      </a:lnTo>
                      <a:lnTo>
                        <a:pt x="275" y="0"/>
                      </a:lnTo>
                      <a:lnTo>
                        <a:pt x="238" y="0"/>
                      </a:lnTo>
                      <a:lnTo>
                        <a:pt x="197" y="2"/>
                      </a:lnTo>
                      <a:lnTo>
                        <a:pt x="119" y="2"/>
                      </a:lnTo>
                      <a:lnTo>
                        <a:pt x="102" y="3"/>
                      </a:lnTo>
                      <a:lnTo>
                        <a:pt x="75" y="3"/>
                      </a:lnTo>
                      <a:lnTo>
                        <a:pt x="0" y="318"/>
                      </a:lnTo>
                      <a:lnTo>
                        <a:pt x="6" y="318"/>
                      </a:lnTo>
                      <a:lnTo>
                        <a:pt x="8" y="315"/>
                      </a:lnTo>
                      <a:lnTo>
                        <a:pt x="10" y="307"/>
                      </a:lnTo>
                      <a:lnTo>
                        <a:pt x="13" y="294"/>
                      </a:lnTo>
                      <a:lnTo>
                        <a:pt x="18" y="276"/>
                      </a:lnTo>
                      <a:lnTo>
                        <a:pt x="24" y="255"/>
                      </a:lnTo>
                      <a:lnTo>
                        <a:pt x="31" y="232"/>
                      </a:lnTo>
                      <a:lnTo>
                        <a:pt x="44" y="183"/>
                      </a:lnTo>
                      <a:lnTo>
                        <a:pt x="58" y="131"/>
                      </a:lnTo>
                      <a:lnTo>
                        <a:pt x="72" y="85"/>
                      </a:lnTo>
                      <a:lnTo>
                        <a:pt x="76" y="67"/>
                      </a:lnTo>
                      <a:lnTo>
                        <a:pt x="80" y="52"/>
                      </a:lnTo>
                      <a:lnTo>
                        <a:pt x="83" y="41"/>
                      </a:lnTo>
                      <a:lnTo>
                        <a:pt x="85" y="36"/>
                      </a:lnTo>
                      <a:lnTo>
                        <a:pt x="94" y="34"/>
                      </a:lnTo>
                      <a:lnTo>
                        <a:pt x="107" y="33"/>
                      </a:lnTo>
                      <a:lnTo>
                        <a:pt x="137" y="31"/>
                      </a:lnTo>
                      <a:lnTo>
                        <a:pt x="164" y="33"/>
                      </a:lnTo>
                      <a:lnTo>
                        <a:pt x="174" y="34"/>
                      </a:lnTo>
                      <a:lnTo>
                        <a:pt x="179" y="36"/>
                      </a:lnTo>
                      <a:lnTo>
                        <a:pt x="239" y="245"/>
                      </a:lnTo>
                      <a:lnTo>
                        <a:pt x="433" y="19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9" name="Freeform 727"/>
                <p:cNvSpPr>
                  <a:spLocks/>
                </p:cNvSpPr>
                <p:nvPr/>
              </p:nvSpPr>
              <p:spPr bwMode="auto">
                <a:xfrm>
                  <a:off x="738" y="3157"/>
                  <a:ext cx="9" cy="23"/>
                </a:xfrm>
                <a:custGeom>
                  <a:avLst/>
                  <a:gdLst/>
                  <a:ahLst/>
                  <a:cxnLst>
                    <a:cxn ang="0">
                      <a:pos x="2" y="24"/>
                    </a:cxn>
                    <a:cxn ang="0">
                      <a:pos x="9" y="39"/>
                    </a:cxn>
                    <a:cxn ang="0">
                      <a:pos x="12" y="44"/>
                    </a:cxn>
                    <a:cxn ang="0">
                      <a:pos x="15" y="45"/>
                    </a:cxn>
                    <a:cxn ang="0">
                      <a:pos x="18" y="42"/>
                    </a:cxn>
                    <a:cxn ang="0">
                      <a:pos x="20" y="37"/>
                    </a:cxn>
                    <a:cxn ang="0">
                      <a:pos x="18" y="19"/>
                    </a:cxn>
                    <a:cxn ang="0">
                      <a:pos x="12" y="5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0" y="8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20" h="45">
                      <a:moveTo>
                        <a:pt x="2" y="24"/>
                      </a:moveTo>
                      <a:lnTo>
                        <a:pt x="9" y="39"/>
                      </a:lnTo>
                      <a:lnTo>
                        <a:pt x="12" y="44"/>
                      </a:lnTo>
                      <a:lnTo>
                        <a:pt x="15" y="45"/>
                      </a:lnTo>
                      <a:lnTo>
                        <a:pt x="18" y="42"/>
                      </a:lnTo>
                      <a:lnTo>
                        <a:pt x="20" y="37"/>
                      </a:lnTo>
                      <a:lnTo>
                        <a:pt x="18" y="19"/>
                      </a:lnTo>
                      <a:lnTo>
                        <a:pt x="12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0" name="Freeform 728"/>
                <p:cNvSpPr>
                  <a:spLocks/>
                </p:cNvSpPr>
                <p:nvPr/>
              </p:nvSpPr>
              <p:spPr bwMode="auto">
                <a:xfrm>
                  <a:off x="728" y="3134"/>
                  <a:ext cx="11" cy="1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16" y="28"/>
                    </a:cxn>
                    <a:cxn ang="0">
                      <a:pos x="19" y="29"/>
                    </a:cxn>
                    <a:cxn ang="0">
                      <a:pos x="23" y="29"/>
                    </a:cxn>
                    <a:cxn ang="0">
                      <a:pos x="23" y="23"/>
                    </a:cxn>
                    <a:cxn ang="0">
                      <a:pos x="18" y="11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2" y="6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3" h="29">
                      <a:moveTo>
                        <a:pt x="6" y="18"/>
                      </a:moveTo>
                      <a:lnTo>
                        <a:pt x="16" y="28"/>
                      </a:lnTo>
                      <a:lnTo>
                        <a:pt x="19" y="29"/>
                      </a:lnTo>
                      <a:lnTo>
                        <a:pt x="23" y="29"/>
                      </a:lnTo>
                      <a:lnTo>
                        <a:pt x="23" y="23"/>
                      </a:lnTo>
                      <a:lnTo>
                        <a:pt x="18" y="11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1" name="Freeform 729"/>
                <p:cNvSpPr>
                  <a:spLocks/>
                </p:cNvSpPr>
                <p:nvPr/>
              </p:nvSpPr>
              <p:spPr bwMode="auto">
                <a:xfrm>
                  <a:off x="751" y="2732"/>
                  <a:ext cx="391" cy="270"/>
                </a:xfrm>
                <a:custGeom>
                  <a:avLst/>
                  <a:gdLst/>
                  <a:ahLst/>
                  <a:cxnLst>
                    <a:cxn ang="0">
                      <a:pos x="782" y="34"/>
                    </a:cxn>
                    <a:cxn ang="0">
                      <a:pos x="702" y="21"/>
                    </a:cxn>
                    <a:cxn ang="0">
                      <a:pos x="625" y="13"/>
                    </a:cxn>
                    <a:cxn ang="0">
                      <a:pos x="552" y="7"/>
                    </a:cxn>
                    <a:cxn ang="0">
                      <a:pos x="483" y="2"/>
                    </a:cxn>
                    <a:cxn ang="0">
                      <a:pos x="418" y="0"/>
                    </a:cxn>
                    <a:cxn ang="0">
                      <a:pos x="358" y="0"/>
                    </a:cxn>
                    <a:cxn ang="0">
                      <a:pos x="303" y="2"/>
                    </a:cxn>
                    <a:cxn ang="0">
                      <a:pos x="252" y="5"/>
                    </a:cxn>
                    <a:cxn ang="0">
                      <a:pos x="206" y="8"/>
                    </a:cxn>
                    <a:cxn ang="0">
                      <a:pos x="164" y="13"/>
                    </a:cxn>
                    <a:cxn ang="0">
                      <a:pos x="128" y="18"/>
                    </a:cxn>
                    <a:cxn ang="0">
                      <a:pos x="99" y="23"/>
                    </a:cxn>
                    <a:cxn ang="0">
                      <a:pos x="74" y="28"/>
                    </a:cxn>
                    <a:cxn ang="0">
                      <a:pos x="55" y="33"/>
                    </a:cxn>
                    <a:cxn ang="0">
                      <a:pos x="42" y="36"/>
                    </a:cxn>
                    <a:cxn ang="0">
                      <a:pos x="34" y="39"/>
                    </a:cxn>
                    <a:cxn ang="0">
                      <a:pos x="32" y="41"/>
                    </a:cxn>
                    <a:cxn ang="0">
                      <a:pos x="29" y="46"/>
                    </a:cxn>
                    <a:cxn ang="0">
                      <a:pos x="26" y="64"/>
                    </a:cxn>
                    <a:cxn ang="0">
                      <a:pos x="22" y="90"/>
                    </a:cxn>
                    <a:cxn ang="0">
                      <a:pos x="19" y="123"/>
                    </a:cxn>
                    <a:cxn ang="0">
                      <a:pos x="16" y="160"/>
                    </a:cxn>
                    <a:cxn ang="0">
                      <a:pos x="13" y="202"/>
                    </a:cxn>
                    <a:cxn ang="0">
                      <a:pos x="8" y="294"/>
                    </a:cxn>
                    <a:cxn ang="0">
                      <a:pos x="4" y="384"/>
                    </a:cxn>
                    <a:cxn ang="0">
                      <a:pos x="3" y="426"/>
                    </a:cxn>
                    <a:cxn ang="0">
                      <a:pos x="1" y="463"/>
                    </a:cxn>
                    <a:cxn ang="0">
                      <a:pos x="1" y="494"/>
                    </a:cxn>
                    <a:cxn ang="0">
                      <a:pos x="0" y="519"/>
                    </a:cxn>
                    <a:cxn ang="0">
                      <a:pos x="0" y="540"/>
                    </a:cxn>
                  </a:cxnLst>
                  <a:rect l="0" t="0" r="r" b="b"/>
                  <a:pathLst>
                    <a:path w="782" h="540">
                      <a:moveTo>
                        <a:pt x="782" y="34"/>
                      </a:moveTo>
                      <a:lnTo>
                        <a:pt x="702" y="21"/>
                      </a:lnTo>
                      <a:lnTo>
                        <a:pt x="625" y="13"/>
                      </a:lnTo>
                      <a:lnTo>
                        <a:pt x="552" y="7"/>
                      </a:lnTo>
                      <a:lnTo>
                        <a:pt x="483" y="2"/>
                      </a:lnTo>
                      <a:lnTo>
                        <a:pt x="418" y="0"/>
                      </a:lnTo>
                      <a:lnTo>
                        <a:pt x="358" y="0"/>
                      </a:lnTo>
                      <a:lnTo>
                        <a:pt x="303" y="2"/>
                      </a:lnTo>
                      <a:lnTo>
                        <a:pt x="252" y="5"/>
                      </a:lnTo>
                      <a:lnTo>
                        <a:pt x="206" y="8"/>
                      </a:lnTo>
                      <a:lnTo>
                        <a:pt x="164" y="13"/>
                      </a:lnTo>
                      <a:lnTo>
                        <a:pt x="128" y="18"/>
                      </a:lnTo>
                      <a:lnTo>
                        <a:pt x="99" y="23"/>
                      </a:lnTo>
                      <a:lnTo>
                        <a:pt x="74" y="28"/>
                      </a:lnTo>
                      <a:lnTo>
                        <a:pt x="55" y="33"/>
                      </a:lnTo>
                      <a:lnTo>
                        <a:pt x="42" y="36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29" y="46"/>
                      </a:lnTo>
                      <a:lnTo>
                        <a:pt x="26" y="64"/>
                      </a:lnTo>
                      <a:lnTo>
                        <a:pt x="22" y="90"/>
                      </a:lnTo>
                      <a:lnTo>
                        <a:pt x="19" y="123"/>
                      </a:lnTo>
                      <a:lnTo>
                        <a:pt x="16" y="160"/>
                      </a:lnTo>
                      <a:lnTo>
                        <a:pt x="13" y="202"/>
                      </a:lnTo>
                      <a:lnTo>
                        <a:pt x="8" y="294"/>
                      </a:lnTo>
                      <a:lnTo>
                        <a:pt x="4" y="384"/>
                      </a:lnTo>
                      <a:lnTo>
                        <a:pt x="3" y="426"/>
                      </a:lnTo>
                      <a:lnTo>
                        <a:pt x="1" y="463"/>
                      </a:lnTo>
                      <a:lnTo>
                        <a:pt x="1" y="494"/>
                      </a:lnTo>
                      <a:lnTo>
                        <a:pt x="0" y="519"/>
                      </a:lnTo>
                      <a:lnTo>
                        <a:pt x="0" y="5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2" name="Freeform 730"/>
                <p:cNvSpPr>
                  <a:spLocks/>
                </p:cNvSpPr>
                <p:nvPr/>
              </p:nvSpPr>
              <p:spPr bwMode="auto">
                <a:xfrm>
                  <a:off x="822" y="2725"/>
                  <a:ext cx="18" cy="2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5" y="34"/>
                    </a:cxn>
                    <a:cxn ang="0">
                      <a:pos x="10" y="39"/>
                    </a:cxn>
                    <a:cxn ang="0">
                      <a:pos x="16" y="41"/>
                    </a:cxn>
                    <a:cxn ang="0">
                      <a:pos x="23" y="39"/>
                    </a:cxn>
                    <a:cxn ang="0">
                      <a:pos x="29" y="34"/>
                    </a:cxn>
                    <a:cxn ang="0">
                      <a:pos x="32" y="28"/>
                    </a:cxn>
                    <a:cxn ang="0">
                      <a:pos x="34" y="21"/>
                    </a:cxn>
                    <a:cxn ang="0">
                      <a:pos x="32" y="13"/>
                    </a:cxn>
                    <a:cxn ang="0">
                      <a:pos x="29" y="7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7"/>
                    </a:cxn>
                    <a:cxn ang="0">
                      <a:pos x="2" y="13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4" h="41">
                      <a:moveTo>
                        <a:pt x="0" y="21"/>
                      </a:moveTo>
                      <a:lnTo>
                        <a:pt x="2" y="28"/>
                      </a:lnTo>
                      <a:lnTo>
                        <a:pt x="5" y="34"/>
                      </a:lnTo>
                      <a:lnTo>
                        <a:pt x="10" y="39"/>
                      </a:lnTo>
                      <a:lnTo>
                        <a:pt x="16" y="41"/>
                      </a:lnTo>
                      <a:lnTo>
                        <a:pt x="23" y="39"/>
                      </a:lnTo>
                      <a:lnTo>
                        <a:pt x="29" y="34"/>
                      </a:lnTo>
                      <a:lnTo>
                        <a:pt x="32" y="28"/>
                      </a:lnTo>
                      <a:lnTo>
                        <a:pt x="34" y="21"/>
                      </a:lnTo>
                      <a:lnTo>
                        <a:pt x="32" y="13"/>
                      </a:lnTo>
                      <a:lnTo>
                        <a:pt x="29" y="7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3" name="Freeform 731"/>
                <p:cNvSpPr>
                  <a:spLocks/>
                </p:cNvSpPr>
                <p:nvPr/>
              </p:nvSpPr>
              <p:spPr bwMode="auto">
                <a:xfrm>
                  <a:off x="823" y="2726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4"/>
                    </a:cxn>
                    <a:cxn ang="0">
                      <a:pos x="4" y="31"/>
                    </a:cxn>
                    <a:cxn ang="0">
                      <a:pos x="9" y="34"/>
                    </a:cxn>
                    <a:cxn ang="0">
                      <a:pos x="16" y="36"/>
                    </a:cxn>
                    <a:cxn ang="0">
                      <a:pos x="22" y="34"/>
                    </a:cxn>
                    <a:cxn ang="0">
                      <a:pos x="26" y="31"/>
                    </a:cxn>
                    <a:cxn ang="0">
                      <a:pos x="29" y="24"/>
                    </a:cxn>
                    <a:cxn ang="0">
                      <a:pos x="30" y="18"/>
                    </a:cxn>
                    <a:cxn ang="0">
                      <a:pos x="29" y="11"/>
                    </a:cxn>
                    <a:cxn ang="0">
                      <a:pos x="26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1" y="1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0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31"/>
                      </a:lnTo>
                      <a:lnTo>
                        <a:pt x="9" y="34"/>
                      </a:lnTo>
                      <a:lnTo>
                        <a:pt x="16" y="36"/>
                      </a:lnTo>
                      <a:lnTo>
                        <a:pt x="22" y="34"/>
                      </a:lnTo>
                      <a:lnTo>
                        <a:pt x="26" y="31"/>
                      </a:lnTo>
                      <a:lnTo>
                        <a:pt x="29" y="24"/>
                      </a:lnTo>
                      <a:lnTo>
                        <a:pt x="30" y="18"/>
                      </a:lnTo>
                      <a:lnTo>
                        <a:pt x="29" y="11"/>
                      </a:lnTo>
                      <a:lnTo>
                        <a:pt x="26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4" name="Freeform 732"/>
                <p:cNvSpPr>
                  <a:spLocks/>
                </p:cNvSpPr>
                <p:nvPr/>
              </p:nvSpPr>
              <p:spPr bwMode="auto">
                <a:xfrm>
                  <a:off x="974" y="2717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5" y="36"/>
                    </a:cxn>
                    <a:cxn ang="0">
                      <a:pos x="10" y="41"/>
                    </a:cxn>
                    <a:cxn ang="0">
                      <a:pos x="16" y="42"/>
                    </a:cxn>
                    <a:cxn ang="0">
                      <a:pos x="23" y="41"/>
                    </a:cxn>
                    <a:cxn ang="0">
                      <a:pos x="29" y="36"/>
                    </a:cxn>
                    <a:cxn ang="0">
                      <a:pos x="33" y="29"/>
                    </a:cxn>
                    <a:cxn ang="0">
                      <a:pos x="34" y="21"/>
                    </a:cxn>
                    <a:cxn ang="0">
                      <a:pos x="33" y="13"/>
                    </a:cxn>
                    <a:cxn ang="0">
                      <a:pos x="29" y="6"/>
                    </a:cxn>
                    <a:cxn ang="0">
                      <a:pos x="23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6"/>
                    </a:cxn>
                    <a:cxn ang="0">
                      <a:pos x="2" y="13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4" h="42">
                      <a:moveTo>
                        <a:pt x="0" y="21"/>
                      </a:moveTo>
                      <a:lnTo>
                        <a:pt x="2" y="29"/>
                      </a:lnTo>
                      <a:lnTo>
                        <a:pt x="5" y="36"/>
                      </a:lnTo>
                      <a:lnTo>
                        <a:pt x="10" y="41"/>
                      </a:lnTo>
                      <a:lnTo>
                        <a:pt x="16" y="42"/>
                      </a:lnTo>
                      <a:lnTo>
                        <a:pt x="23" y="41"/>
                      </a:lnTo>
                      <a:lnTo>
                        <a:pt x="29" y="36"/>
                      </a:lnTo>
                      <a:lnTo>
                        <a:pt x="33" y="29"/>
                      </a:lnTo>
                      <a:lnTo>
                        <a:pt x="34" y="21"/>
                      </a:lnTo>
                      <a:lnTo>
                        <a:pt x="33" y="13"/>
                      </a:ln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6"/>
                      </a:lnTo>
                      <a:lnTo>
                        <a:pt x="2" y="1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5" name="Freeform 733"/>
                <p:cNvSpPr>
                  <a:spLocks/>
                </p:cNvSpPr>
                <p:nvPr/>
              </p:nvSpPr>
              <p:spPr bwMode="auto">
                <a:xfrm>
                  <a:off x="975" y="2718"/>
                  <a:ext cx="15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5"/>
                    </a:cxn>
                    <a:cxn ang="0">
                      <a:pos x="5" y="31"/>
                    </a:cxn>
                    <a:cxn ang="0">
                      <a:pos x="9" y="35"/>
                    </a:cxn>
                    <a:cxn ang="0">
                      <a:pos x="16" y="36"/>
                    </a:cxn>
                    <a:cxn ang="0">
                      <a:pos x="22" y="35"/>
                    </a:cxn>
                    <a:cxn ang="0">
                      <a:pos x="26" y="31"/>
                    </a:cxn>
                    <a:cxn ang="0">
                      <a:pos x="29" y="25"/>
                    </a:cxn>
                    <a:cxn ang="0">
                      <a:pos x="31" y="18"/>
                    </a:cxn>
                    <a:cxn ang="0">
                      <a:pos x="29" y="12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" h="36">
                      <a:moveTo>
                        <a:pt x="0" y="18"/>
                      </a:moveTo>
                      <a:lnTo>
                        <a:pt x="1" y="25"/>
                      </a:lnTo>
                      <a:lnTo>
                        <a:pt x="5" y="31"/>
                      </a:lnTo>
                      <a:lnTo>
                        <a:pt x="9" y="35"/>
                      </a:lnTo>
                      <a:lnTo>
                        <a:pt x="16" y="36"/>
                      </a:lnTo>
                      <a:lnTo>
                        <a:pt x="22" y="35"/>
                      </a:lnTo>
                      <a:lnTo>
                        <a:pt x="26" y="31"/>
                      </a:lnTo>
                      <a:lnTo>
                        <a:pt x="29" y="25"/>
                      </a:lnTo>
                      <a:lnTo>
                        <a:pt x="31" y="18"/>
                      </a:lnTo>
                      <a:lnTo>
                        <a:pt x="29" y="12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6" name="Freeform 734"/>
                <p:cNvSpPr>
                  <a:spLocks/>
                </p:cNvSpPr>
                <p:nvPr/>
              </p:nvSpPr>
              <p:spPr bwMode="auto">
                <a:xfrm>
                  <a:off x="1110" y="2727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2" y="28"/>
                    </a:cxn>
                    <a:cxn ang="0">
                      <a:pos x="5" y="35"/>
                    </a:cxn>
                    <a:cxn ang="0">
                      <a:pos x="10" y="40"/>
                    </a:cxn>
                    <a:cxn ang="0">
                      <a:pos x="16" y="41"/>
                    </a:cxn>
                    <a:cxn ang="0">
                      <a:pos x="23" y="40"/>
                    </a:cxn>
                    <a:cxn ang="0">
                      <a:pos x="29" y="35"/>
                    </a:cxn>
                    <a:cxn ang="0">
                      <a:pos x="33" y="28"/>
                    </a:cxn>
                    <a:cxn ang="0">
                      <a:pos x="34" y="20"/>
                    </a:cxn>
                    <a:cxn ang="0">
                      <a:pos x="33" y="13"/>
                    </a:cxn>
                    <a:cxn ang="0">
                      <a:pos x="29" y="7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7"/>
                    </a:cxn>
                    <a:cxn ang="0">
                      <a:pos x="2" y="13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4" h="41">
                      <a:moveTo>
                        <a:pt x="0" y="20"/>
                      </a:moveTo>
                      <a:lnTo>
                        <a:pt x="2" y="28"/>
                      </a:lnTo>
                      <a:lnTo>
                        <a:pt x="5" y="35"/>
                      </a:lnTo>
                      <a:lnTo>
                        <a:pt x="10" y="40"/>
                      </a:lnTo>
                      <a:lnTo>
                        <a:pt x="16" y="41"/>
                      </a:lnTo>
                      <a:lnTo>
                        <a:pt x="23" y="40"/>
                      </a:lnTo>
                      <a:lnTo>
                        <a:pt x="29" y="35"/>
                      </a:lnTo>
                      <a:lnTo>
                        <a:pt x="33" y="28"/>
                      </a:lnTo>
                      <a:lnTo>
                        <a:pt x="34" y="20"/>
                      </a:lnTo>
                      <a:lnTo>
                        <a:pt x="33" y="13"/>
                      </a:lnTo>
                      <a:lnTo>
                        <a:pt x="29" y="7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7" name="Freeform 735"/>
                <p:cNvSpPr>
                  <a:spLocks/>
                </p:cNvSpPr>
                <p:nvPr/>
              </p:nvSpPr>
              <p:spPr bwMode="auto">
                <a:xfrm>
                  <a:off x="1111" y="272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5"/>
                    </a:cxn>
                    <a:cxn ang="0">
                      <a:pos x="5" y="31"/>
                    </a:cxn>
                    <a:cxn ang="0">
                      <a:pos x="10" y="34"/>
                    </a:cxn>
                    <a:cxn ang="0">
                      <a:pos x="16" y="36"/>
                    </a:cxn>
                    <a:cxn ang="0">
                      <a:pos x="23" y="34"/>
                    </a:cxn>
                    <a:cxn ang="0">
                      <a:pos x="26" y="31"/>
                    </a:cxn>
                    <a:cxn ang="0">
                      <a:pos x="29" y="25"/>
                    </a:cxn>
                    <a:cxn ang="0">
                      <a:pos x="31" y="18"/>
                    </a:cxn>
                    <a:cxn ang="0">
                      <a:pos x="29" y="11"/>
                    </a:cxn>
                    <a:cxn ang="0">
                      <a:pos x="26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" h="36">
                      <a:moveTo>
                        <a:pt x="0" y="18"/>
                      </a:moveTo>
                      <a:lnTo>
                        <a:pt x="1" y="25"/>
                      </a:lnTo>
                      <a:lnTo>
                        <a:pt x="5" y="31"/>
                      </a:lnTo>
                      <a:lnTo>
                        <a:pt x="10" y="34"/>
                      </a:lnTo>
                      <a:lnTo>
                        <a:pt x="16" y="36"/>
                      </a:lnTo>
                      <a:lnTo>
                        <a:pt x="23" y="34"/>
                      </a:lnTo>
                      <a:lnTo>
                        <a:pt x="26" y="31"/>
                      </a:lnTo>
                      <a:lnTo>
                        <a:pt x="29" y="25"/>
                      </a:lnTo>
                      <a:lnTo>
                        <a:pt x="31" y="18"/>
                      </a:lnTo>
                      <a:lnTo>
                        <a:pt x="29" y="11"/>
                      </a:lnTo>
                      <a:lnTo>
                        <a:pt x="26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8" name="Freeform 736"/>
                <p:cNvSpPr>
                  <a:spLocks/>
                </p:cNvSpPr>
                <p:nvPr/>
              </p:nvSpPr>
              <p:spPr bwMode="auto">
                <a:xfrm>
                  <a:off x="795" y="2760"/>
                  <a:ext cx="176" cy="125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141" y="0"/>
                    </a:cxn>
                    <a:cxn ang="0">
                      <a:pos x="127" y="2"/>
                    </a:cxn>
                    <a:cxn ang="0">
                      <a:pos x="105" y="2"/>
                    </a:cxn>
                    <a:cxn ang="0">
                      <a:pos x="79" y="5"/>
                    </a:cxn>
                    <a:cxn ang="0">
                      <a:pos x="55" y="10"/>
                    </a:cxn>
                    <a:cxn ang="0">
                      <a:pos x="32" y="17"/>
                    </a:cxn>
                    <a:cxn ang="0">
                      <a:pos x="13" y="26"/>
                    </a:cxn>
                    <a:cxn ang="0">
                      <a:pos x="6" y="31"/>
                    </a:cxn>
                    <a:cxn ang="0">
                      <a:pos x="3" y="38"/>
                    </a:cxn>
                    <a:cxn ang="0">
                      <a:pos x="3" y="39"/>
                    </a:cxn>
                    <a:cxn ang="0">
                      <a:pos x="0" y="56"/>
                    </a:cxn>
                    <a:cxn ang="0">
                      <a:pos x="1" y="72"/>
                    </a:cxn>
                    <a:cxn ang="0">
                      <a:pos x="8" y="87"/>
                    </a:cxn>
                    <a:cxn ang="0">
                      <a:pos x="17" y="101"/>
                    </a:cxn>
                    <a:cxn ang="0">
                      <a:pos x="40" y="132"/>
                    </a:cxn>
                    <a:cxn ang="0">
                      <a:pos x="60" y="165"/>
                    </a:cxn>
                    <a:cxn ang="0">
                      <a:pos x="66" y="178"/>
                    </a:cxn>
                    <a:cxn ang="0">
                      <a:pos x="78" y="193"/>
                    </a:cxn>
                    <a:cxn ang="0">
                      <a:pos x="91" y="207"/>
                    </a:cxn>
                    <a:cxn ang="0">
                      <a:pos x="105" y="220"/>
                    </a:cxn>
                    <a:cxn ang="0">
                      <a:pos x="123" y="232"/>
                    </a:cxn>
                    <a:cxn ang="0">
                      <a:pos x="141" y="242"/>
                    </a:cxn>
                    <a:cxn ang="0">
                      <a:pos x="161" y="248"/>
                    </a:cxn>
                    <a:cxn ang="0">
                      <a:pos x="180" y="250"/>
                    </a:cxn>
                    <a:cxn ang="0">
                      <a:pos x="351" y="250"/>
                    </a:cxn>
                    <a:cxn ang="0">
                      <a:pos x="348" y="247"/>
                    </a:cxn>
                    <a:cxn ang="0">
                      <a:pos x="342" y="238"/>
                    </a:cxn>
                    <a:cxn ang="0">
                      <a:pos x="332" y="225"/>
                    </a:cxn>
                    <a:cxn ang="0">
                      <a:pos x="319" y="209"/>
                    </a:cxn>
                    <a:cxn ang="0">
                      <a:pos x="303" y="191"/>
                    </a:cxn>
                    <a:cxn ang="0">
                      <a:pos x="286" y="170"/>
                    </a:cxn>
                    <a:cxn ang="0">
                      <a:pos x="211" y="79"/>
                    </a:cxn>
                    <a:cxn ang="0">
                      <a:pos x="193" y="57"/>
                    </a:cxn>
                    <a:cxn ang="0">
                      <a:pos x="179" y="39"/>
                    </a:cxn>
                    <a:cxn ang="0">
                      <a:pos x="166" y="23"/>
                    </a:cxn>
                    <a:cxn ang="0">
                      <a:pos x="154" y="10"/>
                    </a:cxn>
                    <a:cxn ang="0">
                      <a:pos x="148" y="4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351" h="250">
                      <a:moveTo>
                        <a:pt x="146" y="0"/>
                      </a:moveTo>
                      <a:lnTo>
                        <a:pt x="141" y="0"/>
                      </a:lnTo>
                      <a:lnTo>
                        <a:pt x="127" y="2"/>
                      </a:lnTo>
                      <a:lnTo>
                        <a:pt x="105" y="2"/>
                      </a:lnTo>
                      <a:lnTo>
                        <a:pt x="79" y="5"/>
                      </a:lnTo>
                      <a:lnTo>
                        <a:pt x="55" y="10"/>
                      </a:lnTo>
                      <a:lnTo>
                        <a:pt x="32" y="17"/>
                      </a:lnTo>
                      <a:lnTo>
                        <a:pt x="13" y="26"/>
                      </a:lnTo>
                      <a:lnTo>
                        <a:pt x="6" y="31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0" y="56"/>
                      </a:lnTo>
                      <a:lnTo>
                        <a:pt x="1" y="72"/>
                      </a:lnTo>
                      <a:lnTo>
                        <a:pt x="8" y="87"/>
                      </a:lnTo>
                      <a:lnTo>
                        <a:pt x="17" y="101"/>
                      </a:lnTo>
                      <a:lnTo>
                        <a:pt x="40" y="132"/>
                      </a:lnTo>
                      <a:lnTo>
                        <a:pt x="60" y="165"/>
                      </a:lnTo>
                      <a:lnTo>
                        <a:pt x="66" y="178"/>
                      </a:lnTo>
                      <a:lnTo>
                        <a:pt x="78" y="193"/>
                      </a:lnTo>
                      <a:lnTo>
                        <a:pt x="91" y="207"/>
                      </a:lnTo>
                      <a:lnTo>
                        <a:pt x="105" y="220"/>
                      </a:lnTo>
                      <a:lnTo>
                        <a:pt x="123" y="232"/>
                      </a:lnTo>
                      <a:lnTo>
                        <a:pt x="141" y="242"/>
                      </a:lnTo>
                      <a:lnTo>
                        <a:pt x="161" y="248"/>
                      </a:lnTo>
                      <a:lnTo>
                        <a:pt x="180" y="250"/>
                      </a:lnTo>
                      <a:lnTo>
                        <a:pt x="351" y="250"/>
                      </a:lnTo>
                      <a:lnTo>
                        <a:pt x="348" y="247"/>
                      </a:lnTo>
                      <a:lnTo>
                        <a:pt x="342" y="238"/>
                      </a:lnTo>
                      <a:lnTo>
                        <a:pt x="332" y="225"/>
                      </a:lnTo>
                      <a:lnTo>
                        <a:pt x="319" y="209"/>
                      </a:lnTo>
                      <a:lnTo>
                        <a:pt x="303" y="191"/>
                      </a:lnTo>
                      <a:lnTo>
                        <a:pt x="286" y="170"/>
                      </a:lnTo>
                      <a:lnTo>
                        <a:pt x="211" y="79"/>
                      </a:lnTo>
                      <a:lnTo>
                        <a:pt x="193" y="57"/>
                      </a:lnTo>
                      <a:lnTo>
                        <a:pt x="179" y="39"/>
                      </a:lnTo>
                      <a:lnTo>
                        <a:pt x="166" y="23"/>
                      </a:lnTo>
                      <a:lnTo>
                        <a:pt x="154" y="10"/>
                      </a:lnTo>
                      <a:lnTo>
                        <a:pt x="148" y="4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B8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9" name="Freeform 737"/>
                <p:cNvSpPr>
                  <a:spLocks/>
                </p:cNvSpPr>
                <p:nvPr/>
              </p:nvSpPr>
              <p:spPr bwMode="auto">
                <a:xfrm>
                  <a:off x="799" y="2760"/>
                  <a:ext cx="177" cy="125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143" y="0"/>
                    </a:cxn>
                    <a:cxn ang="0">
                      <a:pos x="127" y="2"/>
                    </a:cxn>
                    <a:cxn ang="0">
                      <a:pos x="106" y="2"/>
                    </a:cxn>
                    <a:cxn ang="0">
                      <a:pos x="81" y="5"/>
                    </a:cxn>
                    <a:cxn ang="0">
                      <a:pos x="55" y="10"/>
                    </a:cxn>
                    <a:cxn ang="0">
                      <a:pos x="32" y="17"/>
                    </a:cxn>
                    <a:cxn ang="0">
                      <a:pos x="13" y="26"/>
                    </a:cxn>
                    <a:cxn ang="0">
                      <a:pos x="6" y="31"/>
                    </a:cxn>
                    <a:cxn ang="0">
                      <a:pos x="3" y="38"/>
                    </a:cxn>
                    <a:cxn ang="0">
                      <a:pos x="3" y="39"/>
                    </a:cxn>
                    <a:cxn ang="0">
                      <a:pos x="0" y="56"/>
                    </a:cxn>
                    <a:cxn ang="0">
                      <a:pos x="1" y="72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0" y="132"/>
                    </a:cxn>
                    <a:cxn ang="0">
                      <a:pos x="60" y="165"/>
                    </a:cxn>
                    <a:cxn ang="0">
                      <a:pos x="68" y="178"/>
                    </a:cxn>
                    <a:cxn ang="0">
                      <a:pos x="78" y="193"/>
                    </a:cxn>
                    <a:cxn ang="0">
                      <a:pos x="93" y="207"/>
                    </a:cxn>
                    <a:cxn ang="0">
                      <a:pos x="107" y="220"/>
                    </a:cxn>
                    <a:cxn ang="0">
                      <a:pos x="125" y="232"/>
                    </a:cxn>
                    <a:cxn ang="0">
                      <a:pos x="143" y="242"/>
                    </a:cxn>
                    <a:cxn ang="0">
                      <a:pos x="163" y="248"/>
                    </a:cxn>
                    <a:cxn ang="0">
                      <a:pos x="182" y="250"/>
                    </a:cxn>
                    <a:cxn ang="0">
                      <a:pos x="184" y="250"/>
                    </a:cxn>
                    <a:cxn ang="0">
                      <a:pos x="355" y="250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355" h="250">
                      <a:moveTo>
                        <a:pt x="148" y="0"/>
                      </a:moveTo>
                      <a:lnTo>
                        <a:pt x="143" y="0"/>
                      </a:lnTo>
                      <a:lnTo>
                        <a:pt x="127" y="2"/>
                      </a:lnTo>
                      <a:lnTo>
                        <a:pt x="106" y="2"/>
                      </a:lnTo>
                      <a:lnTo>
                        <a:pt x="81" y="5"/>
                      </a:lnTo>
                      <a:lnTo>
                        <a:pt x="55" y="10"/>
                      </a:lnTo>
                      <a:lnTo>
                        <a:pt x="32" y="17"/>
                      </a:lnTo>
                      <a:lnTo>
                        <a:pt x="13" y="26"/>
                      </a:lnTo>
                      <a:lnTo>
                        <a:pt x="6" y="31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0" y="56"/>
                      </a:lnTo>
                      <a:lnTo>
                        <a:pt x="1" y="72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0" y="132"/>
                      </a:lnTo>
                      <a:lnTo>
                        <a:pt x="60" y="165"/>
                      </a:lnTo>
                      <a:lnTo>
                        <a:pt x="68" y="178"/>
                      </a:lnTo>
                      <a:lnTo>
                        <a:pt x="78" y="193"/>
                      </a:lnTo>
                      <a:lnTo>
                        <a:pt x="93" y="207"/>
                      </a:lnTo>
                      <a:lnTo>
                        <a:pt x="107" y="220"/>
                      </a:lnTo>
                      <a:lnTo>
                        <a:pt x="125" y="232"/>
                      </a:lnTo>
                      <a:lnTo>
                        <a:pt x="143" y="242"/>
                      </a:lnTo>
                      <a:lnTo>
                        <a:pt x="163" y="248"/>
                      </a:lnTo>
                      <a:lnTo>
                        <a:pt x="182" y="250"/>
                      </a:lnTo>
                      <a:lnTo>
                        <a:pt x="184" y="250"/>
                      </a:lnTo>
                      <a:lnTo>
                        <a:pt x="355" y="25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8A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0" name="Freeform 738"/>
                <p:cNvSpPr>
                  <a:spLocks/>
                </p:cNvSpPr>
                <p:nvPr/>
              </p:nvSpPr>
              <p:spPr bwMode="auto">
                <a:xfrm>
                  <a:off x="803" y="2760"/>
                  <a:ext cx="179" cy="125"/>
                </a:xfrm>
                <a:custGeom>
                  <a:avLst/>
                  <a:gdLst/>
                  <a:ahLst/>
                  <a:cxnLst>
                    <a:cxn ang="0">
                      <a:pos x="150" y="0"/>
                    </a:cxn>
                    <a:cxn ang="0">
                      <a:pos x="145" y="0"/>
                    </a:cxn>
                    <a:cxn ang="0">
                      <a:pos x="129" y="2"/>
                    </a:cxn>
                    <a:cxn ang="0">
                      <a:pos x="107" y="2"/>
                    </a:cxn>
                    <a:cxn ang="0">
                      <a:pos x="83" y="5"/>
                    </a:cxn>
                    <a:cxn ang="0">
                      <a:pos x="57" y="10"/>
                    </a:cxn>
                    <a:cxn ang="0">
                      <a:pos x="32" y="17"/>
                    </a:cxn>
                    <a:cxn ang="0">
                      <a:pos x="14" y="26"/>
                    </a:cxn>
                    <a:cxn ang="0">
                      <a:pos x="8" y="31"/>
                    </a:cxn>
                    <a:cxn ang="0">
                      <a:pos x="3" y="38"/>
                    </a:cxn>
                    <a:cxn ang="0">
                      <a:pos x="0" y="54"/>
                    </a:cxn>
                    <a:cxn ang="0">
                      <a:pos x="1" y="70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1" y="132"/>
                    </a:cxn>
                    <a:cxn ang="0">
                      <a:pos x="60" y="165"/>
                    </a:cxn>
                    <a:cxn ang="0">
                      <a:pos x="68" y="178"/>
                    </a:cxn>
                    <a:cxn ang="0">
                      <a:pos x="78" y="193"/>
                    </a:cxn>
                    <a:cxn ang="0">
                      <a:pos x="93" y="207"/>
                    </a:cxn>
                    <a:cxn ang="0">
                      <a:pos x="109" y="220"/>
                    </a:cxn>
                    <a:cxn ang="0">
                      <a:pos x="127" y="232"/>
                    </a:cxn>
                    <a:cxn ang="0">
                      <a:pos x="145" y="242"/>
                    </a:cxn>
                    <a:cxn ang="0">
                      <a:pos x="164" y="248"/>
                    </a:cxn>
                    <a:cxn ang="0">
                      <a:pos x="184" y="250"/>
                    </a:cxn>
                    <a:cxn ang="0">
                      <a:pos x="186" y="250"/>
                    </a:cxn>
                    <a:cxn ang="0">
                      <a:pos x="358" y="250"/>
                    </a:cxn>
                    <a:cxn ang="0">
                      <a:pos x="150" y="0"/>
                    </a:cxn>
                  </a:cxnLst>
                  <a:rect l="0" t="0" r="r" b="b"/>
                  <a:pathLst>
                    <a:path w="358" h="250">
                      <a:moveTo>
                        <a:pt x="150" y="0"/>
                      </a:moveTo>
                      <a:lnTo>
                        <a:pt x="145" y="0"/>
                      </a:lnTo>
                      <a:lnTo>
                        <a:pt x="129" y="2"/>
                      </a:lnTo>
                      <a:lnTo>
                        <a:pt x="107" y="2"/>
                      </a:lnTo>
                      <a:lnTo>
                        <a:pt x="83" y="5"/>
                      </a:lnTo>
                      <a:lnTo>
                        <a:pt x="57" y="10"/>
                      </a:lnTo>
                      <a:lnTo>
                        <a:pt x="32" y="17"/>
                      </a:lnTo>
                      <a:lnTo>
                        <a:pt x="14" y="26"/>
                      </a:lnTo>
                      <a:lnTo>
                        <a:pt x="8" y="31"/>
                      </a:lnTo>
                      <a:lnTo>
                        <a:pt x="3" y="38"/>
                      </a:lnTo>
                      <a:lnTo>
                        <a:pt x="0" y="54"/>
                      </a:lnTo>
                      <a:lnTo>
                        <a:pt x="1" y="70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1" y="132"/>
                      </a:lnTo>
                      <a:lnTo>
                        <a:pt x="60" y="165"/>
                      </a:lnTo>
                      <a:lnTo>
                        <a:pt x="68" y="178"/>
                      </a:lnTo>
                      <a:lnTo>
                        <a:pt x="78" y="193"/>
                      </a:lnTo>
                      <a:lnTo>
                        <a:pt x="93" y="207"/>
                      </a:lnTo>
                      <a:lnTo>
                        <a:pt x="109" y="220"/>
                      </a:lnTo>
                      <a:lnTo>
                        <a:pt x="127" y="232"/>
                      </a:lnTo>
                      <a:lnTo>
                        <a:pt x="145" y="242"/>
                      </a:lnTo>
                      <a:lnTo>
                        <a:pt x="164" y="248"/>
                      </a:lnTo>
                      <a:lnTo>
                        <a:pt x="184" y="250"/>
                      </a:lnTo>
                      <a:lnTo>
                        <a:pt x="186" y="250"/>
                      </a:lnTo>
                      <a:lnTo>
                        <a:pt x="358" y="25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5C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1" name="Freeform 739"/>
                <p:cNvSpPr>
                  <a:spLocks/>
                </p:cNvSpPr>
                <p:nvPr/>
              </p:nvSpPr>
              <p:spPr bwMode="auto">
                <a:xfrm>
                  <a:off x="807" y="2760"/>
                  <a:ext cx="181" cy="125"/>
                </a:xfrm>
                <a:custGeom>
                  <a:avLst/>
                  <a:gdLst/>
                  <a:ahLst/>
                  <a:cxnLst>
                    <a:cxn ang="0">
                      <a:pos x="151" y="0"/>
                    </a:cxn>
                    <a:cxn ang="0">
                      <a:pos x="147" y="0"/>
                    </a:cxn>
                    <a:cxn ang="0">
                      <a:pos x="130" y="2"/>
                    </a:cxn>
                    <a:cxn ang="0">
                      <a:pos x="109" y="2"/>
                    </a:cxn>
                    <a:cxn ang="0">
                      <a:pos x="83" y="5"/>
                    </a:cxn>
                    <a:cxn ang="0">
                      <a:pos x="57" y="10"/>
                    </a:cxn>
                    <a:cxn ang="0">
                      <a:pos x="33" y="17"/>
                    </a:cxn>
                    <a:cxn ang="0">
                      <a:pos x="15" y="26"/>
                    </a:cxn>
                    <a:cxn ang="0">
                      <a:pos x="8" y="31"/>
                    </a:cxn>
                    <a:cxn ang="0">
                      <a:pos x="3" y="38"/>
                    </a:cxn>
                    <a:cxn ang="0">
                      <a:pos x="0" y="54"/>
                    </a:cxn>
                    <a:cxn ang="0">
                      <a:pos x="2" y="70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1" y="132"/>
                    </a:cxn>
                    <a:cxn ang="0">
                      <a:pos x="62" y="165"/>
                    </a:cxn>
                    <a:cxn ang="0">
                      <a:pos x="70" y="178"/>
                    </a:cxn>
                    <a:cxn ang="0">
                      <a:pos x="80" y="193"/>
                    </a:cxn>
                    <a:cxn ang="0">
                      <a:pos x="94" y="207"/>
                    </a:cxn>
                    <a:cxn ang="0">
                      <a:pos x="111" y="220"/>
                    </a:cxn>
                    <a:cxn ang="0">
                      <a:pos x="129" y="232"/>
                    </a:cxn>
                    <a:cxn ang="0">
                      <a:pos x="147" y="242"/>
                    </a:cxn>
                    <a:cxn ang="0">
                      <a:pos x="168" y="248"/>
                    </a:cxn>
                    <a:cxn ang="0">
                      <a:pos x="187" y="250"/>
                    </a:cxn>
                    <a:cxn ang="0">
                      <a:pos x="362" y="250"/>
                    </a:cxn>
                    <a:cxn ang="0">
                      <a:pos x="151" y="0"/>
                    </a:cxn>
                  </a:cxnLst>
                  <a:rect l="0" t="0" r="r" b="b"/>
                  <a:pathLst>
                    <a:path w="362" h="250">
                      <a:moveTo>
                        <a:pt x="151" y="0"/>
                      </a:moveTo>
                      <a:lnTo>
                        <a:pt x="147" y="0"/>
                      </a:lnTo>
                      <a:lnTo>
                        <a:pt x="130" y="2"/>
                      </a:lnTo>
                      <a:lnTo>
                        <a:pt x="109" y="2"/>
                      </a:lnTo>
                      <a:lnTo>
                        <a:pt x="83" y="5"/>
                      </a:lnTo>
                      <a:lnTo>
                        <a:pt x="57" y="10"/>
                      </a:lnTo>
                      <a:lnTo>
                        <a:pt x="33" y="17"/>
                      </a:lnTo>
                      <a:lnTo>
                        <a:pt x="15" y="26"/>
                      </a:lnTo>
                      <a:lnTo>
                        <a:pt x="8" y="31"/>
                      </a:lnTo>
                      <a:lnTo>
                        <a:pt x="3" y="38"/>
                      </a:lnTo>
                      <a:lnTo>
                        <a:pt x="0" y="54"/>
                      </a:lnTo>
                      <a:lnTo>
                        <a:pt x="2" y="70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1" y="132"/>
                      </a:lnTo>
                      <a:lnTo>
                        <a:pt x="62" y="165"/>
                      </a:lnTo>
                      <a:lnTo>
                        <a:pt x="70" y="178"/>
                      </a:lnTo>
                      <a:lnTo>
                        <a:pt x="80" y="193"/>
                      </a:lnTo>
                      <a:lnTo>
                        <a:pt x="94" y="207"/>
                      </a:lnTo>
                      <a:lnTo>
                        <a:pt x="111" y="220"/>
                      </a:lnTo>
                      <a:lnTo>
                        <a:pt x="129" y="232"/>
                      </a:lnTo>
                      <a:lnTo>
                        <a:pt x="147" y="242"/>
                      </a:lnTo>
                      <a:lnTo>
                        <a:pt x="168" y="248"/>
                      </a:lnTo>
                      <a:lnTo>
                        <a:pt x="187" y="250"/>
                      </a:lnTo>
                      <a:lnTo>
                        <a:pt x="362" y="250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002E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2" name="Freeform 740"/>
                <p:cNvSpPr>
                  <a:spLocks/>
                </p:cNvSpPr>
                <p:nvPr/>
              </p:nvSpPr>
              <p:spPr bwMode="auto">
                <a:xfrm>
                  <a:off x="811" y="2760"/>
                  <a:ext cx="183" cy="125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47" y="0"/>
                    </a:cxn>
                    <a:cxn ang="0">
                      <a:pos x="132" y="2"/>
                    </a:cxn>
                    <a:cxn ang="0">
                      <a:pos x="109" y="2"/>
                    </a:cxn>
                    <a:cxn ang="0">
                      <a:pos x="83" y="5"/>
                    </a:cxn>
                    <a:cxn ang="0">
                      <a:pos x="57" y="10"/>
                    </a:cxn>
                    <a:cxn ang="0">
                      <a:pos x="33" y="17"/>
                    </a:cxn>
                    <a:cxn ang="0">
                      <a:pos x="15" y="26"/>
                    </a:cxn>
                    <a:cxn ang="0">
                      <a:pos x="8" y="31"/>
                    </a:cxn>
                    <a:cxn ang="0">
                      <a:pos x="3" y="38"/>
                    </a:cxn>
                    <a:cxn ang="0">
                      <a:pos x="0" y="54"/>
                    </a:cxn>
                    <a:cxn ang="0">
                      <a:pos x="2" y="70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1" y="132"/>
                    </a:cxn>
                    <a:cxn ang="0">
                      <a:pos x="62" y="165"/>
                    </a:cxn>
                    <a:cxn ang="0">
                      <a:pos x="70" y="178"/>
                    </a:cxn>
                    <a:cxn ang="0">
                      <a:pos x="80" y="193"/>
                    </a:cxn>
                    <a:cxn ang="0">
                      <a:pos x="95" y="207"/>
                    </a:cxn>
                    <a:cxn ang="0">
                      <a:pos x="111" y="220"/>
                    </a:cxn>
                    <a:cxn ang="0">
                      <a:pos x="129" y="232"/>
                    </a:cxn>
                    <a:cxn ang="0">
                      <a:pos x="148" y="242"/>
                    </a:cxn>
                    <a:cxn ang="0">
                      <a:pos x="170" y="248"/>
                    </a:cxn>
                    <a:cxn ang="0">
                      <a:pos x="189" y="250"/>
                    </a:cxn>
                    <a:cxn ang="0">
                      <a:pos x="365" y="25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365" h="250">
                      <a:moveTo>
                        <a:pt x="153" y="0"/>
                      </a:moveTo>
                      <a:lnTo>
                        <a:pt x="147" y="0"/>
                      </a:lnTo>
                      <a:lnTo>
                        <a:pt x="132" y="2"/>
                      </a:lnTo>
                      <a:lnTo>
                        <a:pt x="109" y="2"/>
                      </a:lnTo>
                      <a:lnTo>
                        <a:pt x="83" y="5"/>
                      </a:lnTo>
                      <a:lnTo>
                        <a:pt x="57" y="10"/>
                      </a:lnTo>
                      <a:lnTo>
                        <a:pt x="33" y="17"/>
                      </a:lnTo>
                      <a:lnTo>
                        <a:pt x="15" y="26"/>
                      </a:lnTo>
                      <a:lnTo>
                        <a:pt x="8" y="31"/>
                      </a:lnTo>
                      <a:lnTo>
                        <a:pt x="3" y="38"/>
                      </a:lnTo>
                      <a:lnTo>
                        <a:pt x="0" y="54"/>
                      </a:lnTo>
                      <a:lnTo>
                        <a:pt x="2" y="70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1" y="132"/>
                      </a:lnTo>
                      <a:lnTo>
                        <a:pt x="62" y="165"/>
                      </a:lnTo>
                      <a:lnTo>
                        <a:pt x="70" y="178"/>
                      </a:lnTo>
                      <a:lnTo>
                        <a:pt x="80" y="193"/>
                      </a:lnTo>
                      <a:lnTo>
                        <a:pt x="95" y="207"/>
                      </a:lnTo>
                      <a:lnTo>
                        <a:pt x="111" y="220"/>
                      </a:lnTo>
                      <a:lnTo>
                        <a:pt x="129" y="232"/>
                      </a:lnTo>
                      <a:lnTo>
                        <a:pt x="148" y="242"/>
                      </a:lnTo>
                      <a:lnTo>
                        <a:pt x="170" y="248"/>
                      </a:lnTo>
                      <a:lnTo>
                        <a:pt x="189" y="250"/>
                      </a:lnTo>
                      <a:lnTo>
                        <a:pt x="365" y="25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3" name="Rectangle 741"/>
                <p:cNvSpPr>
                  <a:spLocks noChangeArrowheads="1"/>
                </p:cNvSpPr>
                <p:nvPr/>
              </p:nvSpPr>
              <p:spPr bwMode="auto">
                <a:xfrm>
                  <a:off x="1140" y="2899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4" name="Freeform 742"/>
                <p:cNvSpPr>
                  <a:spLocks/>
                </p:cNvSpPr>
                <p:nvPr/>
              </p:nvSpPr>
              <p:spPr bwMode="auto">
                <a:xfrm>
                  <a:off x="1084" y="2772"/>
                  <a:ext cx="57" cy="11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222"/>
                    </a:cxn>
                    <a:cxn ang="0">
                      <a:pos x="10" y="230"/>
                    </a:cxn>
                    <a:cxn ang="0">
                      <a:pos x="114" y="237"/>
                    </a:cxn>
                    <a:cxn ang="0">
                      <a:pos x="114" y="131"/>
                    </a:cxn>
                    <a:cxn ang="0">
                      <a:pos x="112" y="90"/>
                    </a:cxn>
                    <a:cxn ang="0">
                      <a:pos x="112" y="5"/>
                    </a:cxn>
                    <a:cxn ang="0">
                      <a:pos x="96" y="2"/>
                    </a:cxn>
                    <a:cxn ang="0">
                      <a:pos x="78" y="0"/>
                    </a:cxn>
                    <a:cxn ang="0">
                      <a:pos x="41" y="0"/>
                    </a:cxn>
                    <a:cxn ang="0">
                      <a:pos x="24" y="2"/>
                    </a:cxn>
                    <a:cxn ang="0">
                      <a:pos x="11" y="3"/>
                    </a:cxn>
                    <a:cxn ang="0">
                      <a:pos x="3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14" h="237">
                      <a:moveTo>
                        <a:pt x="0" y="5"/>
                      </a:moveTo>
                      <a:lnTo>
                        <a:pt x="0" y="222"/>
                      </a:lnTo>
                      <a:lnTo>
                        <a:pt x="10" y="230"/>
                      </a:lnTo>
                      <a:lnTo>
                        <a:pt x="114" y="237"/>
                      </a:lnTo>
                      <a:lnTo>
                        <a:pt x="114" y="131"/>
                      </a:lnTo>
                      <a:lnTo>
                        <a:pt x="112" y="90"/>
                      </a:lnTo>
                      <a:lnTo>
                        <a:pt x="112" y="5"/>
                      </a:lnTo>
                      <a:lnTo>
                        <a:pt x="96" y="2"/>
                      </a:lnTo>
                      <a:lnTo>
                        <a:pt x="78" y="0"/>
                      </a:lnTo>
                      <a:lnTo>
                        <a:pt x="41" y="0"/>
                      </a:lnTo>
                      <a:lnTo>
                        <a:pt x="24" y="2"/>
                      </a:lnTo>
                      <a:lnTo>
                        <a:pt x="11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6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5" name="Freeform 743"/>
                <p:cNvSpPr>
                  <a:spLocks/>
                </p:cNvSpPr>
                <p:nvPr/>
              </p:nvSpPr>
              <p:spPr bwMode="auto">
                <a:xfrm>
                  <a:off x="769" y="2900"/>
                  <a:ext cx="446" cy="33"/>
                </a:xfrm>
                <a:custGeom>
                  <a:avLst/>
                  <a:gdLst/>
                  <a:ahLst/>
                  <a:cxnLst>
                    <a:cxn ang="0">
                      <a:pos x="777" y="13"/>
                    </a:cxn>
                    <a:cxn ang="0">
                      <a:pos x="776" y="13"/>
                    </a:cxn>
                    <a:cxn ang="0">
                      <a:pos x="772" y="11"/>
                    </a:cxn>
                    <a:cxn ang="0">
                      <a:pos x="766" y="10"/>
                    </a:cxn>
                    <a:cxn ang="0">
                      <a:pos x="754" y="8"/>
                    </a:cxn>
                    <a:cxn ang="0">
                      <a:pos x="740" y="6"/>
                    </a:cxn>
                    <a:cxn ang="0">
                      <a:pos x="717" y="5"/>
                    </a:cxn>
                    <a:cxn ang="0">
                      <a:pos x="689" y="3"/>
                    </a:cxn>
                    <a:cxn ang="0">
                      <a:pos x="653" y="1"/>
                    </a:cxn>
                    <a:cxn ang="0">
                      <a:pos x="609" y="0"/>
                    </a:cxn>
                    <a:cxn ang="0">
                      <a:pos x="458" y="0"/>
                    </a:cxn>
                    <a:cxn ang="0">
                      <a:pos x="419" y="1"/>
                    </a:cxn>
                    <a:cxn ang="0">
                      <a:pos x="378" y="1"/>
                    </a:cxn>
                    <a:cxn ang="0">
                      <a:pos x="334" y="3"/>
                    </a:cxn>
                    <a:cxn ang="0">
                      <a:pos x="287" y="5"/>
                    </a:cxn>
                    <a:cxn ang="0">
                      <a:pos x="236" y="8"/>
                    </a:cxn>
                    <a:cxn ang="0">
                      <a:pos x="182" y="10"/>
                    </a:cxn>
                    <a:cxn ang="0">
                      <a:pos x="125" y="13"/>
                    </a:cxn>
                    <a:cxn ang="0">
                      <a:pos x="64" y="16"/>
                    </a:cxn>
                    <a:cxn ang="0">
                      <a:pos x="0" y="19"/>
                    </a:cxn>
                    <a:cxn ang="0">
                      <a:pos x="308" y="55"/>
                    </a:cxn>
                    <a:cxn ang="0">
                      <a:pos x="891" y="65"/>
                    </a:cxn>
                    <a:cxn ang="0">
                      <a:pos x="777" y="13"/>
                    </a:cxn>
                  </a:cxnLst>
                  <a:rect l="0" t="0" r="r" b="b"/>
                  <a:pathLst>
                    <a:path w="891" h="65">
                      <a:moveTo>
                        <a:pt x="777" y="13"/>
                      </a:moveTo>
                      <a:lnTo>
                        <a:pt x="776" y="13"/>
                      </a:lnTo>
                      <a:lnTo>
                        <a:pt x="772" y="11"/>
                      </a:lnTo>
                      <a:lnTo>
                        <a:pt x="766" y="10"/>
                      </a:lnTo>
                      <a:lnTo>
                        <a:pt x="754" y="8"/>
                      </a:lnTo>
                      <a:lnTo>
                        <a:pt x="740" y="6"/>
                      </a:lnTo>
                      <a:lnTo>
                        <a:pt x="717" y="5"/>
                      </a:lnTo>
                      <a:lnTo>
                        <a:pt x="689" y="3"/>
                      </a:lnTo>
                      <a:lnTo>
                        <a:pt x="653" y="1"/>
                      </a:lnTo>
                      <a:lnTo>
                        <a:pt x="609" y="0"/>
                      </a:lnTo>
                      <a:lnTo>
                        <a:pt x="458" y="0"/>
                      </a:lnTo>
                      <a:lnTo>
                        <a:pt x="419" y="1"/>
                      </a:lnTo>
                      <a:lnTo>
                        <a:pt x="378" y="1"/>
                      </a:lnTo>
                      <a:lnTo>
                        <a:pt x="334" y="3"/>
                      </a:lnTo>
                      <a:lnTo>
                        <a:pt x="287" y="5"/>
                      </a:lnTo>
                      <a:lnTo>
                        <a:pt x="236" y="8"/>
                      </a:lnTo>
                      <a:lnTo>
                        <a:pt x="182" y="10"/>
                      </a:lnTo>
                      <a:lnTo>
                        <a:pt x="125" y="13"/>
                      </a:lnTo>
                      <a:lnTo>
                        <a:pt x="64" y="16"/>
                      </a:lnTo>
                      <a:lnTo>
                        <a:pt x="0" y="19"/>
                      </a:lnTo>
                      <a:lnTo>
                        <a:pt x="308" y="55"/>
                      </a:lnTo>
                      <a:lnTo>
                        <a:pt x="891" y="65"/>
                      </a:lnTo>
                      <a:lnTo>
                        <a:pt x="777" y="1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6" name="Rectangle 744"/>
                <p:cNvSpPr>
                  <a:spLocks noChangeArrowheads="1"/>
                </p:cNvSpPr>
                <p:nvPr/>
              </p:nvSpPr>
              <p:spPr bwMode="auto">
                <a:xfrm>
                  <a:off x="1229" y="3011"/>
                  <a:ext cx="1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7" name="Rectangle 745"/>
                <p:cNvSpPr>
                  <a:spLocks noChangeArrowheads="1"/>
                </p:cNvSpPr>
                <p:nvPr/>
              </p:nvSpPr>
              <p:spPr bwMode="auto">
                <a:xfrm>
                  <a:off x="1196" y="3012"/>
                  <a:ext cx="51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8" name="Rectangle 746"/>
                <p:cNvSpPr>
                  <a:spLocks noChangeArrowheads="1"/>
                </p:cNvSpPr>
                <p:nvPr/>
              </p:nvSpPr>
              <p:spPr bwMode="auto">
                <a:xfrm>
                  <a:off x="1187" y="3013"/>
                  <a:ext cx="63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9" name="Rectangle 747"/>
                <p:cNvSpPr>
                  <a:spLocks noChangeArrowheads="1"/>
                </p:cNvSpPr>
                <p:nvPr/>
              </p:nvSpPr>
              <p:spPr bwMode="auto">
                <a:xfrm>
                  <a:off x="1187" y="3014"/>
                  <a:ext cx="6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0" name="Rectangle 748"/>
                <p:cNvSpPr>
                  <a:spLocks noChangeArrowheads="1"/>
                </p:cNvSpPr>
                <p:nvPr/>
              </p:nvSpPr>
              <p:spPr bwMode="auto">
                <a:xfrm>
                  <a:off x="1188" y="3015"/>
                  <a:ext cx="6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1" name="Rectangle 749"/>
                <p:cNvSpPr>
                  <a:spLocks noChangeArrowheads="1"/>
                </p:cNvSpPr>
                <p:nvPr/>
              </p:nvSpPr>
              <p:spPr bwMode="auto">
                <a:xfrm>
                  <a:off x="1188" y="3015"/>
                  <a:ext cx="6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2" name="Rectangle 750"/>
                <p:cNvSpPr>
                  <a:spLocks noChangeArrowheads="1"/>
                </p:cNvSpPr>
                <p:nvPr/>
              </p:nvSpPr>
              <p:spPr bwMode="auto">
                <a:xfrm>
                  <a:off x="1188" y="3016"/>
                  <a:ext cx="65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3" name="Rectangle 751"/>
                <p:cNvSpPr>
                  <a:spLocks noChangeArrowheads="1"/>
                </p:cNvSpPr>
                <p:nvPr/>
              </p:nvSpPr>
              <p:spPr bwMode="auto">
                <a:xfrm>
                  <a:off x="1189" y="3018"/>
                  <a:ext cx="6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4" name="Rectangle 752"/>
                <p:cNvSpPr>
                  <a:spLocks noChangeArrowheads="1"/>
                </p:cNvSpPr>
                <p:nvPr/>
              </p:nvSpPr>
              <p:spPr bwMode="auto">
                <a:xfrm>
                  <a:off x="1189" y="3019"/>
                  <a:ext cx="6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5" name="Rectangle 753"/>
                <p:cNvSpPr>
                  <a:spLocks noChangeArrowheads="1"/>
                </p:cNvSpPr>
                <p:nvPr/>
              </p:nvSpPr>
              <p:spPr bwMode="auto">
                <a:xfrm>
                  <a:off x="1189" y="3019"/>
                  <a:ext cx="6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6" name="Rectangle 754"/>
                <p:cNvSpPr>
                  <a:spLocks noChangeArrowheads="1"/>
                </p:cNvSpPr>
                <p:nvPr/>
              </p:nvSpPr>
              <p:spPr bwMode="auto">
                <a:xfrm>
                  <a:off x="1190" y="3020"/>
                  <a:ext cx="6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7" name="Rectangle 755"/>
                <p:cNvSpPr>
                  <a:spLocks noChangeArrowheads="1"/>
                </p:cNvSpPr>
                <p:nvPr/>
              </p:nvSpPr>
              <p:spPr bwMode="auto">
                <a:xfrm>
                  <a:off x="1190" y="3021"/>
                  <a:ext cx="6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8" name="Rectangle 756"/>
                <p:cNvSpPr>
                  <a:spLocks noChangeArrowheads="1"/>
                </p:cNvSpPr>
                <p:nvPr/>
              </p:nvSpPr>
              <p:spPr bwMode="auto">
                <a:xfrm>
                  <a:off x="1190" y="3022"/>
                  <a:ext cx="68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9" name="Rectangle 757"/>
                <p:cNvSpPr>
                  <a:spLocks noChangeArrowheads="1"/>
                </p:cNvSpPr>
                <p:nvPr/>
              </p:nvSpPr>
              <p:spPr bwMode="auto">
                <a:xfrm>
                  <a:off x="1190" y="3023"/>
                  <a:ext cx="68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0" name="Rectangle 758"/>
                <p:cNvSpPr>
                  <a:spLocks noChangeArrowheads="1"/>
                </p:cNvSpPr>
                <p:nvPr/>
              </p:nvSpPr>
              <p:spPr bwMode="auto">
                <a:xfrm>
                  <a:off x="1191" y="3024"/>
                  <a:ext cx="6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1" name="Rectangle 759"/>
                <p:cNvSpPr>
                  <a:spLocks noChangeArrowheads="1"/>
                </p:cNvSpPr>
                <p:nvPr/>
              </p:nvSpPr>
              <p:spPr bwMode="auto">
                <a:xfrm>
                  <a:off x="1191" y="3024"/>
                  <a:ext cx="68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2" name="Rectangle 760"/>
                <p:cNvSpPr>
                  <a:spLocks noChangeArrowheads="1"/>
                </p:cNvSpPr>
                <p:nvPr/>
              </p:nvSpPr>
              <p:spPr bwMode="auto">
                <a:xfrm>
                  <a:off x="1191" y="3026"/>
                  <a:ext cx="69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3" name="Rectangle 761"/>
                <p:cNvSpPr>
                  <a:spLocks noChangeArrowheads="1"/>
                </p:cNvSpPr>
                <p:nvPr/>
              </p:nvSpPr>
              <p:spPr bwMode="auto">
                <a:xfrm>
                  <a:off x="1192" y="3027"/>
                  <a:ext cx="68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4" name="Rectangle 762"/>
                <p:cNvSpPr>
                  <a:spLocks noChangeArrowheads="1"/>
                </p:cNvSpPr>
                <p:nvPr/>
              </p:nvSpPr>
              <p:spPr bwMode="auto">
                <a:xfrm>
                  <a:off x="1192" y="3028"/>
                  <a:ext cx="69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5" name="Rectangle 763"/>
                <p:cNvSpPr>
                  <a:spLocks noChangeArrowheads="1"/>
                </p:cNvSpPr>
                <p:nvPr/>
              </p:nvSpPr>
              <p:spPr bwMode="auto">
                <a:xfrm>
                  <a:off x="1192" y="3028"/>
                  <a:ext cx="70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6" name="Rectangle 764"/>
                <p:cNvSpPr>
                  <a:spLocks noChangeArrowheads="1"/>
                </p:cNvSpPr>
                <p:nvPr/>
              </p:nvSpPr>
              <p:spPr bwMode="auto">
                <a:xfrm>
                  <a:off x="1192" y="3029"/>
                  <a:ext cx="70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7" name="Rectangle 765"/>
                <p:cNvSpPr>
                  <a:spLocks noChangeArrowheads="1"/>
                </p:cNvSpPr>
                <p:nvPr/>
              </p:nvSpPr>
              <p:spPr bwMode="auto">
                <a:xfrm>
                  <a:off x="1192" y="3030"/>
                  <a:ext cx="70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8" name="Rectangle 766"/>
                <p:cNvSpPr>
                  <a:spLocks noChangeArrowheads="1"/>
                </p:cNvSpPr>
                <p:nvPr/>
              </p:nvSpPr>
              <p:spPr bwMode="auto">
                <a:xfrm>
                  <a:off x="1192" y="3031"/>
                  <a:ext cx="71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9" name="Rectangle 767"/>
                <p:cNvSpPr>
                  <a:spLocks noChangeArrowheads="1"/>
                </p:cNvSpPr>
                <p:nvPr/>
              </p:nvSpPr>
              <p:spPr bwMode="auto">
                <a:xfrm>
                  <a:off x="1193" y="3033"/>
                  <a:ext cx="71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0" name="Rectangle 768"/>
                <p:cNvSpPr>
                  <a:spLocks noChangeArrowheads="1"/>
                </p:cNvSpPr>
                <p:nvPr/>
              </p:nvSpPr>
              <p:spPr bwMode="auto">
                <a:xfrm>
                  <a:off x="1193" y="3034"/>
                  <a:ext cx="7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1" name="Rectangle 769"/>
                <p:cNvSpPr>
                  <a:spLocks noChangeArrowheads="1"/>
                </p:cNvSpPr>
                <p:nvPr/>
              </p:nvSpPr>
              <p:spPr bwMode="auto">
                <a:xfrm>
                  <a:off x="1194" y="3035"/>
                  <a:ext cx="72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2" name="Rectangle 770"/>
                <p:cNvSpPr>
                  <a:spLocks noChangeArrowheads="1"/>
                </p:cNvSpPr>
                <p:nvPr/>
              </p:nvSpPr>
              <p:spPr bwMode="auto">
                <a:xfrm>
                  <a:off x="1194" y="3037"/>
                  <a:ext cx="7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3" name="Rectangle 771"/>
                <p:cNvSpPr>
                  <a:spLocks noChangeArrowheads="1"/>
                </p:cNvSpPr>
                <p:nvPr/>
              </p:nvSpPr>
              <p:spPr bwMode="auto">
                <a:xfrm>
                  <a:off x="1194" y="3037"/>
                  <a:ext cx="73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4" name="Rectangle 772"/>
                <p:cNvSpPr>
                  <a:spLocks noChangeArrowheads="1"/>
                </p:cNvSpPr>
                <p:nvPr/>
              </p:nvSpPr>
              <p:spPr bwMode="auto">
                <a:xfrm>
                  <a:off x="1195" y="3038"/>
                  <a:ext cx="7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5" name="Rectangle 773"/>
                <p:cNvSpPr>
                  <a:spLocks noChangeArrowheads="1"/>
                </p:cNvSpPr>
                <p:nvPr/>
              </p:nvSpPr>
              <p:spPr bwMode="auto">
                <a:xfrm>
                  <a:off x="1195" y="3039"/>
                  <a:ext cx="73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6" name="Rectangle 774"/>
                <p:cNvSpPr>
                  <a:spLocks noChangeArrowheads="1"/>
                </p:cNvSpPr>
                <p:nvPr/>
              </p:nvSpPr>
              <p:spPr bwMode="auto">
                <a:xfrm>
                  <a:off x="1195" y="3041"/>
                  <a:ext cx="7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7" name="Rectangle 775"/>
                <p:cNvSpPr>
                  <a:spLocks noChangeArrowheads="1"/>
                </p:cNvSpPr>
                <p:nvPr/>
              </p:nvSpPr>
              <p:spPr bwMode="auto">
                <a:xfrm>
                  <a:off x="1196" y="3042"/>
                  <a:ext cx="7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8" name="Rectangle 776"/>
                <p:cNvSpPr>
                  <a:spLocks noChangeArrowheads="1"/>
                </p:cNvSpPr>
                <p:nvPr/>
              </p:nvSpPr>
              <p:spPr bwMode="auto">
                <a:xfrm>
                  <a:off x="1196" y="3043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9" name="Rectangle 777"/>
                <p:cNvSpPr>
                  <a:spLocks noChangeArrowheads="1"/>
                </p:cNvSpPr>
                <p:nvPr/>
              </p:nvSpPr>
              <p:spPr bwMode="auto">
                <a:xfrm>
                  <a:off x="1196" y="3044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0" name="Rectangle 778"/>
                <p:cNvSpPr>
                  <a:spLocks noChangeArrowheads="1"/>
                </p:cNvSpPr>
                <p:nvPr/>
              </p:nvSpPr>
              <p:spPr bwMode="auto">
                <a:xfrm>
                  <a:off x="1196" y="3045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1" name="Rectangle 779"/>
                <p:cNvSpPr>
                  <a:spLocks noChangeArrowheads="1"/>
                </p:cNvSpPr>
                <p:nvPr/>
              </p:nvSpPr>
              <p:spPr bwMode="auto">
                <a:xfrm>
                  <a:off x="1196" y="3046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2" name="Rectangle 780"/>
                <p:cNvSpPr>
                  <a:spLocks noChangeArrowheads="1"/>
                </p:cNvSpPr>
                <p:nvPr/>
              </p:nvSpPr>
              <p:spPr bwMode="auto">
                <a:xfrm>
                  <a:off x="1197" y="3047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3" name="Rectangle 781"/>
                <p:cNvSpPr>
                  <a:spLocks noChangeArrowheads="1"/>
                </p:cNvSpPr>
                <p:nvPr/>
              </p:nvSpPr>
              <p:spPr bwMode="auto">
                <a:xfrm>
                  <a:off x="1197" y="3048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4" name="Rectangle 782"/>
                <p:cNvSpPr>
                  <a:spLocks noChangeArrowheads="1"/>
                </p:cNvSpPr>
                <p:nvPr/>
              </p:nvSpPr>
              <p:spPr bwMode="auto">
                <a:xfrm>
                  <a:off x="1197" y="3049"/>
                  <a:ext cx="7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5" name="Rectangle 783"/>
                <p:cNvSpPr>
                  <a:spLocks noChangeArrowheads="1"/>
                </p:cNvSpPr>
                <p:nvPr/>
              </p:nvSpPr>
              <p:spPr bwMode="auto">
                <a:xfrm>
                  <a:off x="1198" y="3050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6" name="Rectangle 784"/>
                <p:cNvSpPr>
                  <a:spLocks noChangeArrowheads="1"/>
                </p:cNvSpPr>
                <p:nvPr/>
              </p:nvSpPr>
              <p:spPr bwMode="auto">
                <a:xfrm>
                  <a:off x="1198" y="3050"/>
                  <a:ext cx="77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7" name="Rectangle 785"/>
                <p:cNvSpPr>
                  <a:spLocks noChangeArrowheads="1"/>
                </p:cNvSpPr>
                <p:nvPr/>
              </p:nvSpPr>
              <p:spPr bwMode="auto">
                <a:xfrm>
                  <a:off x="1198" y="3052"/>
                  <a:ext cx="7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8" name="Rectangle 786"/>
                <p:cNvSpPr>
                  <a:spLocks noChangeArrowheads="1"/>
                </p:cNvSpPr>
                <p:nvPr/>
              </p:nvSpPr>
              <p:spPr bwMode="auto">
                <a:xfrm>
                  <a:off x="1199" y="3053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9" name="Rectangle 787"/>
                <p:cNvSpPr>
                  <a:spLocks noChangeArrowheads="1"/>
                </p:cNvSpPr>
                <p:nvPr/>
              </p:nvSpPr>
              <p:spPr bwMode="auto">
                <a:xfrm>
                  <a:off x="1199" y="3054"/>
                  <a:ext cx="7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0" name="Rectangle 788"/>
                <p:cNvSpPr>
                  <a:spLocks noChangeArrowheads="1"/>
                </p:cNvSpPr>
                <p:nvPr/>
              </p:nvSpPr>
              <p:spPr bwMode="auto">
                <a:xfrm>
                  <a:off x="1199" y="3055"/>
                  <a:ext cx="7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1" name="Rectangle 789"/>
                <p:cNvSpPr>
                  <a:spLocks noChangeArrowheads="1"/>
                </p:cNvSpPr>
                <p:nvPr/>
              </p:nvSpPr>
              <p:spPr bwMode="auto">
                <a:xfrm>
                  <a:off x="1200" y="3056"/>
                  <a:ext cx="78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2" name="Rectangle 790"/>
                <p:cNvSpPr>
                  <a:spLocks noChangeArrowheads="1"/>
                </p:cNvSpPr>
                <p:nvPr/>
              </p:nvSpPr>
              <p:spPr bwMode="auto">
                <a:xfrm>
                  <a:off x="1200" y="3058"/>
                  <a:ext cx="7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3" name="Rectangle 791"/>
                <p:cNvSpPr>
                  <a:spLocks noChangeArrowheads="1"/>
                </p:cNvSpPr>
                <p:nvPr/>
              </p:nvSpPr>
              <p:spPr bwMode="auto">
                <a:xfrm>
                  <a:off x="1200" y="3059"/>
                  <a:ext cx="7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4" name="Rectangle 792"/>
                <p:cNvSpPr>
                  <a:spLocks noChangeArrowheads="1"/>
                </p:cNvSpPr>
                <p:nvPr/>
              </p:nvSpPr>
              <p:spPr bwMode="auto">
                <a:xfrm>
                  <a:off x="1200" y="3059"/>
                  <a:ext cx="80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5" name="Rectangle 793"/>
                <p:cNvSpPr>
                  <a:spLocks noChangeArrowheads="1"/>
                </p:cNvSpPr>
                <p:nvPr/>
              </p:nvSpPr>
              <p:spPr bwMode="auto">
                <a:xfrm>
                  <a:off x="1200" y="3061"/>
                  <a:ext cx="8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6" name="Rectangle 794"/>
                <p:cNvSpPr>
                  <a:spLocks noChangeArrowheads="1"/>
                </p:cNvSpPr>
                <p:nvPr/>
              </p:nvSpPr>
              <p:spPr bwMode="auto">
                <a:xfrm>
                  <a:off x="1201" y="3062"/>
                  <a:ext cx="7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7" name="Rectangle 795"/>
                <p:cNvSpPr>
                  <a:spLocks noChangeArrowheads="1"/>
                </p:cNvSpPr>
                <p:nvPr/>
              </p:nvSpPr>
              <p:spPr bwMode="auto">
                <a:xfrm>
                  <a:off x="1201" y="3063"/>
                  <a:ext cx="8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8" name="Rectangle 796"/>
                <p:cNvSpPr>
                  <a:spLocks noChangeArrowheads="1"/>
                </p:cNvSpPr>
                <p:nvPr/>
              </p:nvSpPr>
              <p:spPr bwMode="auto">
                <a:xfrm>
                  <a:off x="1201" y="3064"/>
                  <a:ext cx="8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9" name="Rectangle 797"/>
                <p:cNvSpPr>
                  <a:spLocks noChangeArrowheads="1"/>
                </p:cNvSpPr>
                <p:nvPr/>
              </p:nvSpPr>
              <p:spPr bwMode="auto">
                <a:xfrm>
                  <a:off x="1202" y="3064"/>
                  <a:ext cx="8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0" name="Rectangle 798"/>
                <p:cNvSpPr>
                  <a:spLocks noChangeArrowheads="1"/>
                </p:cNvSpPr>
                <p:nvPr/>
              </p:nvSpPr>
              <p:spPr bwMode="auto">
                <a:xfrm>
                  <a:off x="1202" y="3065"/>
                  <a:ext cx="81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1" name="Rectangle 799"/>
                <p:cNvSpPr>
                  <a:spLocks noChangeArrowheads="1"/>
                </p:cNvSpPr>
                <p:nvPr/>
              </p:nvSpPr>
              <p:spPr bwMode="auto">
                <a:xfrm>
                  <a:off x="1202" y="3067"/>
                  <a:ext cx="8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2" name="Rectangle 800"/>
                <p:cNvSpPr>
                  <a:spLocks noChangeArrowheads="1"/>
                </p:cNvSpPr>
                <p:nvPr/>
              </p:nvSpPr>
              <p:spPr bwMode="auto">
                <a:xfrm>
                  <a:off x="1203" y="3068"/>
                  <a:ext cx="8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3" name="Rectangle 801"/>
                <p:cNvSpPr>
                  <a:spLocks noChangeArrowheads="1"/>
                </p:cNvSpPr>
                <p:nvPr/>
              </p:nvSpPr>
              <p:spPr bwMode="auto">
                <a:xfrm>
                  <a:off x="1203" y="3068"/>
                  <a:ext cx="81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4" name="Rectangle 802"/>
                <p:cNvSpPr>
                  <a:spLocks noChangeArrowheads="1"/>
                </p:cNvSpPr>
                <p:nvPr/>
              </p:nvSpPr>
              <p:spPr bwMode="auto">
                <a:xfrm>
                  <a:off x="1204" y="3070"/>
                  <a:ext cx="8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5" name="Rectangle 803"/>
                <p:cNvSpPr>
                  <a:spLocks noChangeArrowheads="1"/>
                </p:cNvSpPr>
                <p:nvPr/>
              </p:nvSpPr>
              <p:spPr bwMode="auto">
                <a:xfrm>
                  <a:off x="1204" y="3071"/>
                  <a:ext cx="8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6" name="Rectangle 804"/>
                <p:cNvSpPr>
                  <a:spLocks noChangeArrowheads="1"/>
                </p:cNvSpPr>
                <p:nvPr/>
              </p:nvSpPr>
              <p:spPr bwMode="auto">
                <a:xfrm>
                  <a:off x="1204" y="3072"/>
                  <a:ext cx="8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7" name="Rectangle 805"/>
                <p:cNvSpPr>
                  <a:spLocks noChangeArrowheads="1"/>
                </p:cNvSpPr>
                <p:nvPr/>
              </p:nvSpPr>
              <p:spPr bwMode="auto">
                <a:xfrm>
                  <a:off x="1205" y="3073"/>
                  <a:ext cx="8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8" name="Rectangle 806"/>
                <p:cNvSpPr>
                  <a:spLocks noChangeArrowheads="1"/>
                </p:cNvSpPr>
                <p:nvPr/>
              </p:nvSpPr>
              <p:spPr bwMode="auto">
                <a:xfrm>
                  <a:off x="1205" y="3074"/>
                  <a:ext cx="8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9" name="Rectangle 807"/>
                <p:cNvSpPr>
                  <a:spLocks noChangeArrowheads="1"/>
                </p:cNvSpPr>
                <p:nvPr/>
              </p:nvSpPr>
              <p:spPr bwMode="auto">
                <a:xfrm>
                  <a:off x="1205" y="3075"/>
                  <a:ext cx="83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0" name="Rectangle 808"/>
                <p:cNvSpPr>
                  <a:spLocks noChangeArrowheads="1"/>
                </p:cNvSpPr>
                <p:nvPr/>
              </p:nvSpPr>
              <p:spPr bwMode="auto">
                <a:xfrm>
                  <a:off x="1205" y="3077"/>
                  <a:ext cx="8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1" name="Rectangle 809"/>
                <p:cNvSpPr>
                  <a:spLocks noChangeArrowheads="1"/>
                </p:cNvSpPr>
                <p:nvPr/>
              </p:nvSpPr>
              <p:spPr bwMode="auto">
                <a:xfrm>
                  <a:off x="1205" y="3078"/>
                  <a:ext cx="8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2" name="Rectangle 810"/>
                <p:cNvSpPr>
                  <a:spLocks noChangeArrowheads="1"/>
                </p:cNvSpPr>
                <p:nvPr/>
              </p:nvSpPr>
              <p:spPr bwMode="auto">
                <a:xfrm>
                  <a:off x="1206" y="3079"/>
                  <a:ext cx="85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3" name="Rectangle 811"/>
                <p:cNvSpPr>
                  <a:spLocks noChangeArrowheads="1"/>
                </p:cNvSpPr>
                <p:nvPr/>
              </p:nvSpPr>
              <p:spPr bwMode="auto">
                <a:xfrm>
                  <a:off x="1206" y="3081"/>
                  <a:ext cx="8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4" name="Rectangle 812"/>
                <p:cNvSpPr>
                  <a:spLocks noChangeArrowheads="1"/>
                </p:cNvSpPr>
                <p:nvPr/>
              </p:nvSpPr>
              <p:spPr bwMode="auto">
                <a:xfrm>
                  <a:off x="1207" y="3082"/>
                  <a:ext cx="8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5" name="Rectangle 813"/>
                <p:cNvSpPr>
                  <a:spLocks noChangeArrowheads="1"/>
                </p:cNvSpPr>
                <p:nvPr/>
              </p:nvSpPr>
              <p:spPr bwMode="auto">
                <a:xfrm>
                  <a:off x="1207" y="3083"/>
                  <a:ext cx="86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6" name="Rectangle 814"/>
                <p:cNvSpPr>
                  <a:spLocks noChangeArrowheads="1"/>
                </p:cNvSpPr>
                <p:nvPr/>
              </p:nvSpPr>
              <p:spPr bwMode="auto">
                <a:xfrm>
                  <a:off x="1208" y="3085"/>
                  <a:ext cx="8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7" name="Rectangle 815"/>
                <p:cNvSpPr>
                  <a:spLocks noChangeArrowheads="1"/>
                </p:cNvSpPr>
                <p:nvPr/>
              </p:nvSpPr>
              <p:spPr bwMode="auto">
                <a:xfrm>
                  <a:off x="1208" y="3086"/>
                  <a:ext cx="87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8" name="Rectangle 816"/>
                <p:cNvSpPr>
                  <a:spLocks noChangeArrowheads="1"/>
                </p:cNvSpPr>
                <p:nvPr/>
              </p:nvSpPr>
              <p:spPr bwMode="auto">
                <a:xfrm>
                  <a:off x="1209" y="3088"/>
                  <a:ext cx="87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9" name="Rectangle 817"/>
                <p:cNvSpPr>
                  <a:spLocks noChangeArrowheads="1"/>
                </p:cNvSpPr>
                <p:nvPr/>
              </p:nvSpPr>
              <p:spPr bwMode="auto">
                <a:xfrm>
                  <a:off x="1209" y="3090"/>
                  <a:ext cx="8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0" name="Rectangle 818"/>
                <p:cNvSpPr>
                  <a:spLocks noChangeArrowheads="1"/>
                </p:cNvSpPr>
                <p:nvPr/>
              </p:nvSpPr>
              <p:spPr bwMode="auto">
                <a:xfrm>
                  <a:off x="1209" y="3091"/>
                  <a:ext cx="88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1" name="Rectangle 819"/>
                <p:cNvSpPr>
                  <a:spLocks noChangeArrowheads="1"/>
                </p:cNvSpPr>
                <p:nvPr/>
              </p:nvSpPr>
              <p:spPr bwMode="auto">
                <a:xfrm>
                  <a:off x="1209" y="3093"/>
                  <a:ext cx="8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2" name="Rectangle 820"/>
                <p:cNvSpPr>
                  <a:spLocks noChangeArrowheads="1"/>
                </p:cNvSpPr>
                <p:nvPr/>
              </p:nvSpPr>
              <p:spPr bwMode="auto">
                <a:xfrm>
                  <a:off x="1210" y="3094"/>
                  <a:ext cx="8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3" name="Rectangle 821"/>
                <p:cNvSpPr>
                  <a:spLocks noChangeArrowheads="1"/>
                </p:cNvSpPr>
                <p:nvPr/>
              </p:nvSpPr>
              <p:spPr bwMode="auto">
                <a:xfrm>
                  <a:off x="1210" y="3095"/>
                  <a:ext cx="8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4" name="Rectangle 822"/>
                <p:cNvSpPr>
                  <a:spLocks noChangeArrowheads="1"/>
                </p:cNvSpPr>
                <p:nvPr/>
              </p:nvSpPr>
              <p:spPr bwMode="auto">
                <a:xfrm>
                  <a:off x="1210" y="3095"/>
                  <a:ext cx="7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5" name="Rectangle 823"/>
                <p:cNvSpPr>
                  <a:spLocks noChangeArrowheads="1"/>
                </p:cNvSpPr>
                <p:nvPr/>
              </p:nvSpPr>
              <p:spPr bwMode="auto">
                <a:xfrm>
                  <a:off x="1210" y="3096"/>
                  <a:ext cx="5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6" name="Rectangle 824"/>
                <p:cNvSpPr>
                  <a:spLocks noChangeArrowheads="1"/>
                </p:cNvSpPr>
                <p:nvPr/>
              </p:nvSpPr>
              <p:spPr bwMode="auto">
                <a:xfrm>
                  <a:off x="1211" y="3097"/>
                  <a:ext cx="3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7" name="Freeform 825"/>
                <p:cNvSpPr>
                  <a:spLocks/>
                </p:cNvSpPr>
                <p:nvPr/>
              </p:nvSpPr>
              <p:spPr bwMode="auto">
                <a:xfrm>
                  <a:off x="1187" y="3011"/>
                  <a:ext cx="111" cy="87"/>
                </a:xfrm>
                <a:custGeom>
                  <a:avLst/>
                  <a:gdLst/>
                  <a:ahLst/>
                  <a:cxnLst>
                    <a:cxn ang="0">
                      <a:pos x="222" y="166"/>
                    </a:cxn>
                    <a:cxn ang="0">
                      <a:pos x="220" y="164"/>
                    </a:cxn>
                    <a:cxn ang="0">
                      <a:pos x="218" y="160"/>
                    </a:cxn>
                    <a:cxn ang="0">
                      <a:pos x="213" y="151"/>
                    </a:cxn>
                    <a:cxn ang="0">
                      <a:pos x="208" y="142"/>
                    </a:cxn>
                    <a:cxn ang="0">
                      <a:pos x="194" y="117"/>
                    </a:cxn>
                    <a:cxn ang="0">
                      <a:pos x="161" y="58"/>
                    </a:cxn>
                    <a:cxn ang="0">
                      <a:pos x="145" y="32"/>
                    </a:cxn>
                    <a:cxn ang="0">
                      <a:pos x="138" y="21"/>
                    </a:cxn>
                    <a:cxn ang="0">
                      <a:pos x="132" y="13"/>
                    </a:cxn>
                    <a:cxn ang="0">
                      <a:pos x="127" y="6"/>
                    </a:cxn>
                    <a:cxn ang="0">
                      <a:pos x="124" y="3"/>
                    </a:cxn>
                    <a:cxn ang="0">
                      <a:pos x="116" y="1"/>
                    </a:cxn>
                    <a:cxn ang="0">
                      <a:pos x="101" y="0"/>
                    </a:cxn>
                    <a:cxn ang="0">
                      <a:pos x="63" y="1"/>
                    </a:cxn>
                    <a:cxn ang="0">
                      <a:pos x="24" y="1"/>
                    </a:cxn>
                    <a:cxn ang="0">
                      <a:pos x="10" y="3"/>
                    </a:cxn>
                    <a:cxn ang="0">
                      <a:pos x="0" y="3"/>
                    </a:cxn>
                    <a:cxn ang="0">
                      <a:pos x="47" y="173"/>
                    </a:cxn>
                    <a:cxn ang="0">
                      <a:pos x="222" y="166"/>
                    </a:cxn>
                  </a:cxnLst>
                  <a:rect l="0" t="0" r="r" b="b"/>
                  <a:pathLst>
                    <a:path w="222" h="173">
                      <a:moveTo>
                        <a:pt x="222" y="166"/>
                      </a:moveTo>
                      <a:lnTo>
                        <a:pt x="220" y="164"/>
                      </a:lnTo>
                      <a:lnTo>
                        <a:pt x="218" y="160"/>
                      </a:lnTo>
                      <a:lnTo>
                        <a:pt x="213" y="151"/>
                      </a:lnTo>
                      <a:lnTo>
                        <a:pt x="208" y="142"/>
                      </a:lnTo>
                      <a:lnTo>
                        <a:pt x="194" y="117"/>
                      </a:lnTo>
                      <a:lnTo>
                        <a:pt x="161" y="58"/>
                      </a:lnTo>
                      <a:lnTo>
                        <a:pt x="145" y="32"/>
                      </a:lnTo>
                      <a:lnTo>
                        <a:pt x="138" y="21"/>
                      </a:lnTo>
                      <a:lnTo>
                        <a:pt x="132" y="13"/>
                      </a:lnTo>
                      <a:lnTo>
                        <a:pt x="127" y="6"/>
                      </a:lnTo>
                      <a:lnTo>
                        <a:pt x="124" y="3"/>
                      </a:lnTo>
                      <a:lnTo>
                        <a:pt x="116" y="1"/>
                      </a:lnTo>
                      <a:lnTo>
                        <a:pt x="101" y="0"/>
                      </a:lnTo>
                      <a:lnTo>
                        <a:pt x="63" y="1"/>
                      </a:lnTo>
                      <a:lnTo>
                        <a:pt x="24" y="1"/>
                      </a:lnTo>
                      <a:lnTo>
                        <a:pt x="10" y="3"/>
                      </a:lnTo>
                      <a:lnTo>
                        <a:pt x="0" y="3"/>
                      </a:lnTo>
                      <a:lnTo>
                        <a:pt x="47" y="173"/>
                      </a:lnTo>
                      <a:lnTo>
                        <a:pt x="222" y="16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8" name="Rectangle 826"/>
                <p:cNvSpPr>
                  <a:spLocks noChangeArrowheads="1"/>
                </p:cNvSpPr>
                <p:nvPr/>
              </p:nvSpPr>
              <p:spPr bwMode="auto">
                <a:xfrm>
                  <a:off x="989" y="2924"/>
                  <a:ext cx="59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9" name="Rectangle 827"/>
                <p:cNvSpPr>
                  <a:spLocks noChangeArrowheads="1"/>
                </p:cNvSpPr>
                <p:nvPr/>
              </p:nvSpPr>
              <p:spPr bwMode="auto">
                <a:xfrm>
                  <a:off x="959" y="2925"/>
                  <a:ext cx="136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0" name="Rectangle 828"/>
                <p:cNvSpPr>
                  <a:spLocks noChangeArrowheads="1"/>
                </p:cNvSpPr>
                <p:nvPr/>
              </p:nvSpPr>
              <p:spPr bwMode="auto">
                <a:xfrm>
                  <a:off x="946" y="2926"/>
                  <a:ext cx="174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1" name="Rectangle 829"/>
                <p:cNvSpPr>
                  <a:spLocks noChangeArrowheads="1"/>
                </p:cNvSpPr>
                <p:nvPr/>
              </p:nvSpPr>
              <p:spPr bwMode="auto">
                <a:xfrm>
                  <a:off x="929" y="2927"/>
                  <a:ext cx="205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2" name="Rectangle 830"/>
                <p:cNvSpPr>
                  <a:spLocks noChangeArrowheads="1"/>
                </p:cNvSpPr>
                <p:nvPr/>
              </p:nvSpPr>
              <p:spPr bwMode="auto">
                <a:xfrm>
                  <a:off x="924" y="2927"/>
                  <a:ext cx="223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3" name="Rectangle 831"/>
                <p:cNvSpPr>
                  <a:spLocks noChangeArrowheads="1"/>
                </p:cNvSpPr>
                <p:nvPr/>
              </p:nvSpPr>
              <p:spPr bwMode="auto">
                <a:xfrm>
                  <a:off x="922" y="2928"/>
                  <a:ext cx="248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4" name="Rectangle 832"/>
                <p:cNvSpPr>
                  <a:spLocks noChangeArrowheads="1"/>
                </p:cNvSpPr>
                <p:nvPr/>
              </p:nvSpPr>
              <p:spPr bwMode="auto">
                <a:xfrm>
                  <a:off x="921" y="2929"/>
                  <a:ext cx="261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5" name="Rectangle 833"/>
                <p:cNvSpPr>
                  <a:spLocks noChangeArrowheads="1"/>
                </p:cNvSpPr>
                <p:nvPr/>
              </p:nvSpPr>
              <p:spPr bwMode="auto">
                <a:xfrm>
                  <a:off x="921" y="2930"/>
                  <a:ext cx="271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6" name="Rectangle 834"/>
                <p:cNvSpPr>
                  <a:spLocks noChangeArrowheads="1"/>
                </p:cNvSpPr>
                <p:nvPr/>
              </p:nvSpPr>
              <p:spPr bwMode="auto">
                <a:xfrm>
                  <a:off x="920" y="2931"/>
                  <a:ext cx="284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7" name="Rectangle 835"/>
                <p:cNvSpPr>
                  <a:spLocks noChangeArrowheads="1"/>
                </p:cNvSpPr>
                <p:nvPr/>
              </p:nvSpPr>
              <p:spPr bwMode="auto">
                <a:xfrm>
                  <a:off x="920" y="2931"/>
                  <a:ext cx="296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8" name="Rectangle 836"/>
                <p:cNvSpPr>
                  <a:spLocks noChangeArrowheads="1"/>
                </p:cNvSpPr>
                <p:nvPr/>
              </p:nvSpPr>
              <p:spPr bwMode="auto">
                <a:xfrm>
                  <a:off x="920" y="2934"/>
                  <a:ext cx="297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9" name="Rectangle 837"/>
                <p:cNvSpPr>
                  <a:spLocks noChangeArrowheads="1"/>
                </p:cNvSpPr>
                <p:nvPr/>
              </p:nvSpPr>
              <p:spPr bwMode="auto">
                <a:xfrm>
                  <a:off x="919" y="2935"/>
                  <a:ext cx="298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0" name="Rectangle 838"/>
                <p:cNvSpPr>
                  <a:spLocks noChangeArrowheads="1"/>
                </p:cNvSpPr>
                <p:nvPr/>
              </p:nvSpPr>
              <p:spPr bwMode="auto">
                <a:xfrm>
                  <a:off x="919" y="2937"/>
                  <a:ext cx="299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1" name="Rectangle 839"/>
                <p:cNvSpPr>
                  <a:spLocks noChangeArrowheads="1"/>
                </p:cNvSpPr>
                <p:nvPr/>
              </p:nvSpPr>
              <p:spPr bwMode="auto">
                <a:xfrm>
                  <a:off x="919" y="2940"/>
                  <a:ext cx="299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2" name="Rectangle 840"/>
                <p:cNvSpPr>
                  <a:spLocks noChangeArrowheads="1"/>
                </p:cNvSpPr>
                <p:nvPr/>
              </p:nvSpPr>
              <p:spPr bwMode="auto">
                <a:xfrm>
                  <a:off x="919" y="2941"/>
                  <a:ext cx="299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3" name="Rectangle 841"/>
                <p:cNvSpPr>
                  <a:spLocks noChangeArrowheads="1"/>
                </p:cNvSpPr>
                <p:nvPr/>
              </p:nvSpPr>
              <p:spPr bwMode="auto">
                <a:xfrm>
                  <a:off x="918" y="2943"/>
                  <a:ext cx="300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4" name="Rectangle 842"/>
                <p:cNvSpPr>
                  <a:spLocks noChangeArrowheads="1"/>
                </p:cNvSpPr>
                <p:nvPr/>
              </p:nvSpPr>
              <p:spPr bwMode="auto">
                <a:xfrm>
                  <a:off x="918" y="2944"/>
                  <a:ext cx="301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5" name="Rectangle 843"/>
                <p:cNvSpPr>
                  <a:spLocks noChangeArrowheads="1"/>
                </p:cNvSpPr>
                <p:nvPr/>
              </p:nvSpPr>
              <p:spPr bwMode="auto">
                <a:xfrm>
                  <a:off x="917" y="2946"/>
                  <a:ext cx="302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6" name="Rectangle 844"/>
                <p:cNvSpPr>
                  <a:spLocks noChangeArrowheads="1"/>
                </p:cNvSpPr>
                <p:nvPr/>
              </p:nvSpPr>
              <p:spPr bwMode="auto">
                <a:xfrm>
                  <a:off x="917" y="2949"/>
                  <a:ext cx="303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7" name="Rectangle 845"/>
                <p:cNvSpPr>
                  <a:spLocks noChangeArrowheads="1"/>
                </p:cNvSpPr>
                <p:nvPr/>
              </p:nvSpPr>
              <p:spPr bwMode="auto">
                <a:xfrm>
                  <a:off x="916" y="2950"/>
                  <a:ext cx="304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8" name="Rectangle 846"/>
                <p:cNvSpPr>
                  <a:spLocks noChangeArrowheads="1"/>
                </p:cNvSpPr>
                <p:nvPr/>
              </p:nvSpPr>
              <p:spPr bwMode="auto">
                <a:xfrm>
                  <a:off x="916" y="2953"/>
                  <a:ext cx="305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9" name="Rectangle 847"/>
                <p:cNvSpPr>
                  <a:spLocks noChangeArrowheads="1"/>
                </p:cNvSpPr>
                <p:nvPr/>
              </p:nvSpPr>
              <p:spPr bwMode="auto">
                <a:xfrm>
                  <a:off x="915" y="2956"/>
                  <a:ext cx="307" cy="4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0" name="Rectangle 848"/>
                <p:cNvSpPr>
                  <a:spLocks noChangeArrowheads="1"/>
                </p:cNvSpPr>
                <p:nvPr/>
              </p:nvSpPr>
              <p:spPr bwMode="auto">
                <a:xfrm>
                  <a:off x="915" y="2960"/>
                  <a:ext cx="307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1" name="Rectangle 849"/>
                <p:cNvSpPr>
                  <a:spLocks noChangeArrowheads="1"/>
                </p:cNvSpPr>
                <p:nvPr/>
              </p:nvSpPr>
              <p:spPr bwMode="auto">
                <a:xfrm>
                  <a:off x="915" y="2962"/>
                  <a:ext cx="307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2" name="Rectangle 850"/>
                <p:cNvSpPr>
                  <a:spLocks noChangeArrowheads="1"/>
                </p:cNvSpPr>
                <p:nvPr/>
              </p:nvSpPr>
              <p:spPr bwMode="auto">
                <a:xfrm>
                  <a:off x="915" y="2965"/>
                  <a:ext cx="308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3" name="Rectangle 851"/>
                <p:cNvSpPr>
                  <a:spLocks noChangeArrowheads="1"/>
                </p:cNvSpPr>
                <p:nvPr/>
              </p:nvSpPr>
              <p:spPr bwMode="auto">
                <a:xfrm>
                  <a:off x="914" y="2968"/>
                  <a:ext cx="309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4" name="Rectangle 852"/>
                <p:cNvSpPr>
                  <a:spLocks noChangeArrowheads="1"/>
                </p:cNvSpPr>
                <p:nvPr/>
              </p:nvSpPr>
              <p:spPr bwMode="auto">
                <a:xfrm>
                  <a:off x="914" y="2970"/>
                  <a:ext cx="310" cy="4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5" name="Rectangle 853"/>
                <p:cNvSpPr>
                  <a:spLocks noChangeArrowheads="1"/>
                </p:cNvSpPr>
                <p:nvPr/>
              </p:nvSpPr>
              <p:spPr bwMode="auto">
                <a:xfrm>
                  <a:off x="914" y="2974"/>
                  <a:ext cx="311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6" name="Rectangle 854"/>
                <p:cNvSpPr>
                  <a:spLocks noChangeArrowheads="1"/>
                </p:cNvSpPr>
                <p:nvPr/>
              </p:nvSpPr>
              <p:spPr bwMode="auto">
                <a:xfrm>
                  <a:off x="913" y="2975"/>
                  <a:ext cx="312" cy="4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7" name="Rectangle 855"/>
                <p:cNvSpPr>
                  <a:spLocks noChangeArrowheads="1"/>
                </p:cNvSpPr>
                <p:nvPr/>
              </p:nvSpPr>
              <p:spPr bwMode="auto">
                <a:xfrm>
                  <a:off x="913" y="2979"/>
                  <a:ext cx="313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8" name="Rectangle 856"/>
                <p:cNvSpPr>
                  <a:spLocks noChangeArrowheads="1"/>
                </p:cNvSpPr>
                <p:nvPr/>
              </p:nvSpPr>
              <p:spPr bwMode="auto">
                <a:xfrm>
                  <a:off x="912" y="2982"/>
                  <a:ext cx="314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9" name="Rectangle 857"/>
                <p:cNvSpPr>
                  <a:spLocks noChangeArrowheads="1"/>
                </p:cNvSpPr>
                <p:nvPr/>
              </p:nvSpPr>
              <p:spPr bwMode="auto">
                <a:xfrm>
                  <a:off x="912" y="2983"/>
                  <a:ext cx="314" cy="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0" name="Rectangle 858"/>
                <p:cNvSpPr>
                  <a:spLocks noChangeArrowheads="1"/>
                </p:cNvSpPr>
                <p:nvPr/>
              </p:nvSpPr>
              <p:spPr bwMode="auto">
                <a:xfrm>
                  <a:off x="912" y="2984"/>
                  <a:ext cx="315" cy="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1" name="Rectangle 859"/>
                <p:cNvSpPr>
                  <a:spLocks noChangeArrowheads="1"/>
                </p:cNvSpPr>
                <p:nvPr/>
              </p:nvSpPr>
              <p:spPr bwMode="auto">
                <a:xfrm>
                  <a:off x="911" y="2988"/>
                  <a:ext cx="316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2" name="Rectangle 860"/>
                <p:cNvSpPr>
                  <a:spLocks noChangeArrowheads="1"/>
                </p:cNvSpPr>
                <p:nvPr/>
              </p:nvSpPr>
              <p:spPr bwMode="auto">
                <a:xfrm>
                  <a:off x="911" y="2990"/>
                  <a:ext cx="316" cy="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3" name="Rectangle 861"/>
                <p:cNvSpPr>
                  <a:spLocks noChangeArrowheads="1"/>
                </p:cNvSpPr>
                <p:nvPr/>
              </p:nvSpPr>
              <p:spPr bwMode="auto">
                <a:xfrm>
                  <a:off x="910" y="2995"/>
                  <a:ext cx="317" cy="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4" name="Rectangle 862"/>
                <p:cNvSpPr>
                  <a:spLocks noChangeArrowheads="1"/>
                </p:cNvSpPr>
                <p:nvPr/>
              </p:nvSpPr>
              <p:spPr bwMode="auto">
                <a:xfrm>
                  <a:off x="910" y="2999"/>
                  <a:ext cx="31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5" name="Rectangle 863"/>
                <p:cNvSpPr>
                  <a:spLocks noChangeArrowheads="1"/>
                </p:cNvSpPr>
                <p:nvPr/>
              </p:nvSpPr>
              <p:spPr bwMode="auto">
                <a:xfrm>
                  <a:off x="910" y="3001"/>
                  <a:ext cx="318" cy="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6" name="Rectangle 864"/>
                <p:cNvSpPr>
                  <a:spLocks noChangeArrowheads="1"/>
                </p:cNvSpPr>
                <p:nvPr/>
              </p:nvSpPr>
              <p:spPr bwMode="auto">
                <a:xfrm>
                  <a:off x="909" y="3007"/>
                  <a:ext cx="319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7" name="Rectangle 865"/>
                <p:cNvSpPr>
                  <a:spLocks noChangeArrowheads="1"/>
                </p:cNvSpPr>
                <p:nvPr/>
              </p:nvSpPr>
              <p:spPr bwMode="auto">
                <a:xfrm>
                  <a:off x="909" y="3009"/>
                  <a:ext cx="320" cy="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8" name="Rectangle 866"/>
                <p:cNvSpPr>
                  <a:spLocks noChangeArrowheads="1"/>
                </p:cNvSpPr>
                <p:nvPr/>
              </p:nvSpPr>
              <p:spPr bwMode="auto">
                <a:xfrm>
                  <a:off x="908" y="3014"/>
                  <a:ext cx="321" cy="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9" name="Rectangle 867"/>
                <p:cNvSpPr>
                  <a:spLocks noChangeArrowheads="1"/>
                </p:cNvSpPr>
                <p:nvPr/>
              </p:nvSpPr>
              <p:spPr bwMode="auto">
                <a:xfrm>
                  <a:off x="908" y="3018"/>
                  <a:ext cx="322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0" name="Rectangle 868"/>
                <p:cNvSpPr>
                  <a:spLocks noChangeArrowheads="1"/>
                </p:cNvSpPr>
                <p:nvPr/>
              </p:nvSpPr>
              <p:spPr bwMode="auto">
                <a:xfrm>
                  <a:off x="907" y="3020"/>
                  <a:ext cx="323" cy="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1" name="Rectangle 869"/>
                <p:cNvSpPr>
                  <a:spLocks noChangeArrowheads="1"/>
                </p:cNvSpPr>
                <p:nvPr/>
              </p:nvSpPr>
              <p:spPr bwMode="auto">
                <a:xfrm>
                  <a:off x="907" y="3027"/>
                  <a:ext cx="324" cy="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2" name="Rectangle 870"/>
                <p:cNvSpPr>
                  <a:spLocks noChangeArrowheads="1"/>
                </p:cNvSpPr>
                <p:nvPr/>
              </p:nvSpPr>
              <p:spPr bwMode="auto">
                <a:xfrm>
                  <a:off x="906" y="3028"/>
                  <a:ext cx="325" cy="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3" name="Rectangle 871"/>
                <p:cNvSpPr>
                  <a:spLocks noChangeArrowheads="1"/>
                </p:cNvSpPr>
                <p:nvPr/>
              </p:nvSpPr>
              <p:spPr bwMode="auto">
                <a:xfrm>
                  <a:off x="906" y="3035"/>
                  <a:ext cx="325" cy="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4" name="Rectangle 872"/>
                <p:cNvSpPr>
                  <a:spLocks noChangeArrowheads="1"/>
                </p:cNvSpPr>
                <p:nvPr/>
              </p:nvSpPr>
              <p:spPr bwMode="auto">
                <a:xfrm>
                  <a:off x="906" y="3036"/>
                  <a:ext cx="325" cy="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5" name="Rectangle 873"/>
                <p:cNvSpPr>
                  <a:spLocks noChangeArrowheads="1"/>
                </p:cNvSpPr>
                <p:nvPr/>
              </p:nvSpPr>
              <p:spPr bwMode="auto">
                <a:xfrm>
                  <a:off x="906" y="3042"/>
                  <a:ext cx="325" cy="1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6" name="Rectangle 874"/>
                <p:cNvSpPr>
                  <a:spLocks noChangeArrowheads="1"/>
                </p:cNvSpPr>
                <p:nvPr/>
              </p:nvSpPr>
              <p:spPr bwMode="auto">
                <a:xfrm>
                  <a:off x="905" y="3042"/>
                  <a:ext cx="326" cy="8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7" name="Rectangle 875"/>
                <p:cNvSpPr>
                  <a:spLocks noChangeArrowheads="1"/>
                </p:cNvSpPr>
                <p:nvPr/>
              </p:nvSpPr>
              <p:spPr bwMode="auto">
                <a:xfrm>
                  <a:off x="904" y="3050"/>
                  <a:ext cx="327" cy="1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8" name="Rectangle 876"/>
                <p:cNvSpPr>
                  <a:spLocks noChangeArrowheads="1"/>
                </p:cNvSpPr>
                <p:nvPr/>
              </p:nvSpPr>
              <p:spPr bwMode="auto">
                <a:xfrm>
                  <a:off x="904" y="3051"/>
                  <a:ext cx="328" cy="5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9" name="Rectangle 877"/>
                <p:cNvSpPr>
                  <a:spLocks noChangeArrowheads="1"/>
                </p:cNvSpPr>
                <p:nvPr/>
              </p:nvSpPr>
              <p:spPr bwMode="auto">
                <a:xfrm>
                  <a:off x="903" y="3056"/>
                  <a:ext cx="329" cy="7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0" name="Rectangle 878"/>
                <p:cNvSpPr>
                  <a:spLocks noChangeArrowheads="1"/>
                </p:cNvSpPr>
                <p:nvPr/>
              </p:nvSpPr>
              <p:spPr bwMode="auto">
                <a:xfrm>
                  <a:off x="902" y="3063"/>
                  <a:ext cx="330" cy="6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1" name="Rectangle 879"/>
                <p:cNvSpPr>
                  <a:spLocks noChangeArrowheads="1"/>
                </p:cNvSpPr>
                <p:nvPr/>
              </p:nvSpPr>
              <p:spPr bwMode="auto">
                <a:xfrm>
                  <a:off x="901" y="3069"/>
                  <a:ext cx="331" cy="8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2" name="Rectangle 880"/>
                <p:cNvSpPr>
                  <a:spLocks noChangeArrowheads="1"/>
                </p:cNvSpPr>
                <p:nvPr/>
              </p:nvSpPr>
              <p:spPr bwMode="auto">
                <a:xfrm>
                  <a:off x="901" y="3077"/>
                  <a:ext cx="331" cy="9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3" name="Rectangle 881"/>
                <p:cNvSpPr>
                  <a:spLocks noChangeArrowheads="1"/>
                </p:cNvSpPr>
                <p:nvPr/>
              </p:nvSpPr>
              <p:spPr bwMode="auto">
                <a:xfrm>
                  <a:off x="900" y="3086"/>
                  <a:ext cx="332" cy="7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4" name="Rectangle 882"/>
                <p:cNvSpPr>
                  <a:spLocks noChangeArrowheads="1"/>
                </p:cNvSpPr>
                <p:nvPr/>
              </p:nvSpPr>
              <p:spPr bwMode="auto">
                <a:xfrm>
                  <a:off x="899" y="3093"/>
                  <a:ext cx="333" cy="5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5" name="Rectangle 883"/>
                <p:cNvSpPr>
                  <a:spLocks noChangeArrowheads="1"/>
                </p:cNvSpPr>
                <p:nvPr/>
              </p:nvSpPr>
              <p:spPr bwMode="auto">
                <a:xfrm>
                  <a:off x="1010" y="3098"/>
                  <a:ext cx="222" cy="1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6" name="Freeform 884"/>
                <p:cNvSpPr>
                  <a:spLocks/>
                </p:cNvSpPr>
                <p:nvPr/>
              </p:nvSpPr>
              <p:spPr bwMode="auto">
                <a:xfrm>
                  <a:off x="899" y="2924"/>
                  <a:ext cx="332" cy="175"/>
                </a:xfrm>
                <a:custGeom>
                  <a:avLst/>
                  <a:gdLst/>
                  <a:ahLst/>
                  <a:cxnLst>
                    <a:cxn ang="0">
                      <a:pos x="632" y="15"/>
                    </a:cxn>
                    <a:cxn ang="0">
                      <a:pos x="522" y="8"/>
                    </a:cxn>
                    <a:cxn ang="0">
                      <a:pos x="417" y="3"/>
                    </a:cxn>
                    <a:cxn ang="0">
                      <a:pos x="368" y="2"/>
                    </a:cxn>
                    <a:cxn ang="0">
                      <a:pos x="321" y="2"/>
                    </a:cxn>
                    <a:cxn ang="0">
                      <a:pos x="277" y="0"/>
                    </a:cxn>
                    <a:cxn ang="0">
                      <a:pos x="199" y="0"/>
                    </a:cxn>
                    <a:cxn ang="0">
                      <a:pos x="163" y="2"/>
                    </a:cxn>
                    <a:cxn ang="0">
                      <a:pos x="134" y="2"/>
                    </a:cxn>
                    <a:cxn ang="0">
                      <a:pos x="106" y="3"/>
                    </a:cxn>
                    <a:cxn ang="0">
                      <a:pos x="83" y="5"/>
                    </a:cxn>
                    <a:cxn ang="0">
                      <a:pos x="67" y="5"/>
                    </a:cxn>
                    <a:cxn ang="0">
                      <a:pos x="54" y="7"/>
                    </a:cxn>
                    <a:cxn ang="0">
                      <a:pos x="46" y="8"/>
                    </a:cxn>
                    <a:cxn ang="0">
                      <a:pos x="42" y="15"/>
                    </a:cxn>
                    <a:cxn ang="0">
                      <a:pos x="41" y="28"/>
                    </a:cxn>
                    <a:cxn ang="0">
                      <a:pos x="36" y="46"/>
                    </a:cxn>
                    <a:cxn ang="0">
                      <a:pos x="33" y="69"/>
                    </a:cxn>
                    <a:cxn ang="0">
                      <a:pos x="29" y="95"/>
                    </a:cxn>
                    <a:cxn ang="0">
                      <a:pos x="26" y="122"/>
                    </a:cxn>
                    <a:cxn ang="0">
                      <a:pos x="18" y="184"/>
                    </a:cxn>
                    <a:cxn ang="0">
                      <a:pos x="11" y="243"/>
                    </a:cxn>
                    <a:cxn ang="0">
                      <a:pos x="8" y="271"/>
                    </a:cxn>
                    <a:cxn ang="0">
                      <a:pos x="5" y="295"/>
                    </a:cxn>
                    <a:cxn ang="0">
                      <a:pos x="3" y="317"/>
                    </a:cxn>
                    <a:cxn ang="0">
                      <a:pos x="2" y="333"/>
                    </a:cxn>
                    <a:cxn ang="0">
                      <a:pos x="0" y="343"/>
                    </a:cxn>
                    <a:cxn ang="0">
                      <a:pos x="0" y="346"/>
                    </a:cxn>
                    <a:cxn ang="0">
                      <a:pos x="665" y="349"/>
                    </a:cxn>
                    <a:cxn ang="0">
                      <a:pos x="665" y="277"/>
                    </a:cxn>
                    <a:cxn ang="0">
                      <a:pos x="663" y="232"/>
                    </a:cxn>
                    <a:cxn ang="0">
                      <a:pos x="658" y="178"/>
                    </a:cxn>
                    <a:cxn ang="0">
                      <a:pos x="653" y="122"/>
                    </a:cxn>
                    <a:cxn ang="0">
                      <a:pos x="644" y="67"/>
                    </a:cxn>
                    <a:cxn ang="0">
                      <a:pos x="632" y="15"/>
                    </a:cxn>
                  </a:cxnLst>
                  <a:rect l="0" t="0" r="r" b="b"/>
                  <a:pathLst>
                    <a:path w="665" h="349">
                      <a:moveTo>
                        <a:pt x="632" y="15"/>
                      </a:moveTo>
                      <a:lnTo>
                        <a:pt x="522" y="8"/>
                      </a:lnTo>
                      <a:lnTo>
                        <a:pt x="417" y="3"/>
                      </a:lnTo>
                      <a:lnTo>
                        <a:pt x="368" y="2"/>
                      </a:lnTo>
                      <a:lnTo>
                        <a:pt x="321" y="2"/>
                      </a:lnTo>
                      <a:lnTo>
                        <a:pt x="277" y="0"/>
                      </a:lnTo>
                      <a:lnTo>
                        <a:pt x="199" y="0"/>
                      </a:lnTo>
                      <a:lnTo>
                        <a:pt x="163" y="2"/>
                      </a:lnTo>
                      <a:lnTo>
                        <a:pt x="134" y="2"/>
                      </a:lnTo>
                      <a:lnTo>
                        <a:pt x="106" y="3"/>
                      </a:lnTo>
                      <a:lnTo>
                        <a:pt x="83" y="5"/>
                      </a:lnTo>
                      <a:lnTo>
                        <a:pt x="67" y="5"/>
                      </a:lnTo>
                      <a:lnTo>
                        <a:pt x="54" y="7"/>
                      </a:lnTo>
                      <a:lnTo>
                        <a:pt x="46" y="8"/>
                      </a:lnTo>
                      <a:lnTo>
                        <a:pt x="42" y="15"/>
                      </a:lnTo>
                      <a:lnTo>
                        <a:pt x="41" y="28"/>
                      </a:lnTo>
                      <a:lnTo>
                        <a:pt x="36" y="46"/>
                      </a:lnTo>
                      <a:lnTo>
                        <a:pt x="33" y="69"/>
                      </a:lnTo>
                      <a:lnTo>
                        <a:pt x="29" y="95"/>
                      </a:lnTo>
                      <a:lnTo>
                        <a:pt x="26" y="122"/>
                      </a:lnTo>
                      <a:lnTo>
                        <a:pt x="18" y="184"/>
                      </a:lnTo>
                      <a:lnTo>
                        <a:pt x="11" y="243"/>
                      </a:lnTo>
                      <a:lnTo>
                        <a:pt x="8" y="271"/>
                      </a:lnTo>
                      <a:lnTo>
                        <a:pt x="5" y="295"/>
                      </a:lnTo>
                      <a:lnTo>
                        <a:pt x="3" y="317"/>
                      </a:lnTo>
                      <a:lnTo>
                        <a:pt x="2" y="333"/>
                      </a:lnTo>
                      <a:lnTo>
                        <a:pt x="0" y="343"/>
                      </a:lnTo>
                      <a:lnTo>
                        <a:pt x="0" y="346"/>
                      </a:lnTo>
                      <a:lnTo>
                        <a:pt x="665" y="349"/>
                      </a:lnTo>
                      <a:lnTo>
                        <a:pt x="665" y="277"/>
                      </a:lnTo>
                      <a:lnTo>
                        <a:pt x="663" y="232"/>
                      </a:lnTo>
                      <a:lnTo>
                        <a:pt x="658" y="178"/>
                      </a:lnTo>
                      <a:lnTo>
                        <a:pt x="653" y="122"/>
                      </a:lnTo>
                      <a:lnTo>
                        <a:pt x="644" y="67"/>
                      </a:lnTo>
                      <a:lnTo>
                        <a:pt x="632" y="1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7" name="Rectangle 885"/>
                <p:cNvSpPr>
                  <a:spLocks noChangeArrowheads="1"/>
                </p:cNvSpPr>
                <p:nvPr/>
              </p:nvSpPr>
              <p:spPr bwMode="auto">
                <a:xfrm>
                  <a:off x="972" y="2943"/>
                  <a:ext cx="11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8" name="Rectangle 886"/>
                <p:cNvSpPr>
                  <a:spLocks noChangeArrowheads="1"/>
                </p:cNvSpPr>
                <p:nvPr/>
              </p:nvSpPr>
              <p:spPr bwMode="auto">
                <a:xfrm>
                  <a:off x="950" y="2944"/>
                  <a:ext cx="174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9" name="Rectangle 887"/>
                <p:cNvSpPr>
                  <a:spLocks noChangeArrowheads="1"/>
                </p:cNvSpPr>
                <p:nvPr/>
              </p:nvSpPr>
              <p:spPr bwMode="auto">
                <a:xfrm>
                  <a:off x="938" y="2944"/>
                  <a:ext cx="20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0" name="Rectangle 888"/>
                <p:cNvSpPr>
                  <a:spLocks noChangeArrowheads="1"/>
                </p:cNvSpPr>
                <p:nvPr/>
              </p:nvSpPr>
              <p:spPr bwMode="auto">
                <a:xfrm>
                  <a:off x="937" y="2945"/>
                  <a:ext cx="23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1" name="Rectangle 889"/>
                <p:cNvSpPr>
                  <a:spLocks noChangeArrowheads="1"/>
                </p:cNvSpPr>
                <p:nvPr/>
              </p:nvSpPr>
              <p:spPr bwMode="auto">
                <a:xfrm>
                  <a:off x="936" y="2946"/>
                  <a:ext cx="24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2" name="Rectangle 890"/>
                <p:cNvSpPr>
                  <a:spLocks noChangeArrowheads="1"/>
                </p:cNvSpPr>
                <p:nvPr/>
              </p:nvSpPr>
              <p:spPr bwMode="auto">
                <a:xfrm>
                  <a:off x="936" y="2947"/>
                  <a:ext cx="25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3" name="Rectangle 891"/>
                <p:cNvSpPr>
                  <a:spLocks noChangeArrowheads="1"/>
                </p:cNvSpPr>
                <p:nvPr/>
              </p:nvSpPr>
              <p:spPr bwMode="auto">
                <a:xfrm>
                  <a:off x="935" y="2948"/>
                  <a:ext cx="268" cy="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4" name="Rectangle 892"/>
                <p:cNvSpPr>
                  <a:spLocks noChangeArrowheads="1"/>
                </p:cNvSpPr>
                <p:nvPr/>
              </p:nvSpPr>
              <p:spPr bwMode="auto">
                <a:xfrm>
                  <a:off x="934" y="2950"/>
                  <a:ext cx="270" cy="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5" name="Rectangle 893"/>
                <p:cNvSpPr>
                  <a:spLocks noChangeArrowheads="1"/>
                </p:cNvSpPr>
                <p:nvPr/>
              </p:nvSpPr>
              <p:spPr bwMode="auto">
                <a:xfrm>
                  <a:off x="934" y="2953"/>
                  <a:ext cx="27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1652606" name="Rectangle 894"/>
            <p:cNvSpPr>
              <a:spLocks noChangeArrowheads="1"/>
            </p:cNvSpPr>
            <p:nvPr/>
          </p:nvSpPr>
          <p:spPr bwMode="auto">
            <a:xfrm>
              <a:off x="1863" y="2842"/>
              <a:ext cx="23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07" name="Rectangle 895"/>
            <p:cNvSpPr>
              <a:spLocks noChangeArrowheads="1"/>
            </p:cNvSpPr>
            <p:nvPr/>
          </p:nvSpPr>
          <p:spPr bwMode="auto">
            <a:xfrm>
              <a:off x="1861" y="2850"/>
              <a:ext cx="23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08" name="Rectangle 896"/>
            <p:cNvSpPr>
              <a:spLocks noChangeArrowheads="1"/>
            </p:cNvSpPr>
            <p:nvPr/>
          </p:nvSpPr>
          <p:spPr bwMode="auto">
            <a:xfrm>
              <a:off x="1859" y="2863"/>
              <a:ext cx="24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09" name="Rectangle 897"/>
            <p:cNvSpPr>
              <a:spLocks noChangeArrowheads="1"/>
            </p:cNvSpPr>
            <p:nvPr/>
          </p:nvSpPr>
          <p:spPr bwMode="auto">
            <a:xfrm>
              <a:off x="1858" y="2871"/>
              <a:ext cx="24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0" name="Rectangle 898"/>
            <p:cNvSpPr>
              <a:spLocks noChangeArrowheads="1"/>
            </p:cNvSpPr>
            <p:nvPr/>
          </p:nvSpPr>
          <p:spPr bwMode="auto">
            <a:xfrm>
              <a:off x="1857" y="2875"/>
              <a:ext cx="24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1" name="Rectangle 899"/>
            <p:cNvSpPr>
              <a:spLocks noChangeArrowheads="1"/>
            </p:cNvSpPr>
            <p:nvPr/>
          </p:nvSpPr>
          <p:spPr bwMode="auto">
            <a:xfrm>
              <a:off x="1855" y="2883"/>
              <a:ext cx="24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2" name="Rectangle 900"/>
            <p:cNvSpPr>
              <a:spLocks noChangeArrowheads="1"/>
            </p:cNvSpPr>
            <p:nvPr/>
          </p:nvSpPr>
          <p:spPr bwMode="auto">
            <a:xfrm>
              <a:off x="1855" y="2890"/>
              <a:ext cx="248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3" name="Rectangle 901"/>
            <p:cNvSpPr>
              <a:spLocks noChangeArrowheads="1"/>
            </p:cNvSpPr>
            <p:nvPr/>
          </p:nvSpPr>
          <p:spPr bwMode="auto">
            <a:xfrm>
              <a:off x="1854" y="2895"/>
              <a:ext cx="249" cy="6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4" name="Rectangle 902"/>
            <p:cNvSpPr>
              <a:spLocks noChangeArrowheads="1"/>
            </p:cNvSpPr>
            <p:nvPr/>
          </p:nvSpPr>
          <p:spPr bwMode="auto">
            <a:xfrm>
              <a:off x="1853" y="2901"/>
              <a:ext cx="251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5" name="Rectangle 903"/>
            <p:cNvSpPr>
              <a:spLocks noChangeArrowheads="1"/>
            </p:cNvSpPr>
            <p:nvPr/>
          </p:nvSpPr>
          <p:spPr bwMode="auto">
            <a:xfrm>
              <a:off x="1851" y="2910"/>
              <a:ext cx="254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6" name="Rectangle 904"/>
            <p:cNvSpPr>
              <a:spLocks noChangeArrowheads="1"/>
            </p:cNvSpPr>
            <p:nvPr/>
          </p:nvSpPr>
          <p:spPr bwMode="auto">
            <a:xfrm>
              <a:off x="1850" y="2919"/>
              <a:ext cx="256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7" name="Rectangle 905"/>
            <p:cNvSpPr>
              <a:spLocks noChangeArrowheads="1"/>
            </p:cNvSpPr>
            <p:nvPr/>
          </p:nvSpPr>
          <p:spPr bwMode="auto">
            <a:xfrm>
              <a:off x="1849" y="2924"/>
              <a:ext cx="257" cy="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8" name="Rectangle 906"/>
            <p:cNvSpPr>
              <a:spLocks noChangeArrowheads="1"/>
            </p:cNvSpPr>
            <p:nvPr/>
          </p:nvSpPr>
          <p:spPr bwMode="auto">
            <a:xfrm>
              <a:off x="1849" y="2928"/>
              <a:ext cx="257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9" name="Rectangle 907"/>
            <p:cNvSpPr>
              <a:spLocks noChangeArrowheads="1"/>
            </p:cNvSpPr>
            <p:nvPr/>
          </p:nvSpPr>
          <p:spPr bwMode="auto">
            <a:xfrm>
              <a:off x="1848" y="2933"/>
              <a:ext cx="258" cy="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0" name="Rectangle 908"/>
            <p:cNvSpPr>
              <a:spLocks noChangeArrowheads="1"/>
            </p:cNvSpPr>
            <p:nvPr/>
          </p:nvSpPr>
          <p:spPr bwMode="auto">
            <a:xfrm>
              <a:off x="1848" y="2939"/>
              <a:ext cx="259" cy="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1" name="Freeform 909"/>
            <p:cNvSpPr>
              <a:spLocks/>
            </p:cNvSpPr>
            <p:nvPr/>
          </p:nvSpPr>
          <p:spPr bwMode="auto">
            <a:xfrm>
              <a:off x="1847" y="2834"/>
              <a:ext cx="259" cy="112"/>
            </a:xfrm>
            <a:custGeom>
              <a:avLst/>
              <a:gdLst/>
              <a:ahLst/>
              <a:cxnLst>
                <a:cxn ang="0">
                  <a:pos x="577" y="9"/>
                </a:cxn>
                <a:cxn ang="0">
                  <a:pos x="484" y="5"/>
                </a:cxn>
                <a:cxn ang="0">
                  <a:pos x="391" y="1"/>
                </a:cxn>
                <a:cxn ang="0">
                  <a:pos x="305" y="0"/>
                </a:cxn>
                <a:cxn ang="0">
                  <a:pos x="129" y="0"/>
                </a:cxn>
                <a:cxn ang="0">
                  <a:pos x="103" y="1"/>
                </a:cxn>
                <a:cxn ang="0">
                  <a:pos x="82" y="1"/>
                </a:cxn>
                <a:cxn ang="0">
                  <a:pos x="66" y="3"/>
                </a:cxn>
                <a:cxn ang="0">
                  <a:pos x="53" y="3"/>
                </a:cxn>
                <a:cxn ang="0">
                  <a:pos x="46" y="5"/>
                </a:cxn>
                <a:cxn ang="0">
                  <a:pos x="43" y="9"/>
                </a:cxn>
                <a:cxn ang="0">
                  <a:pos x="41" y="19"/>
                </a:cxn>
                <a:cxn ang="0">
                  <a:pos x="36" y="34"/>
                </a:cxn>
                <a:cxn ang="0">
                  <a:pos x="33" y="52"/>
                </a:cxn>
                <a:cxn ang="0">
                  <a:pos x="26" y="94"/>
                </a:cxn>
                <a:cxn ang="0">
                  <a:pos x="18" y="143"/>
                </a:cxn>
                <a:cxn ang="0">
                  <a:pos x="12" y="190"/>
                </a:cxn>
                <a:cxn ang="0">
                  <a:pos x="9" y="213"/>
                </a:cxn>
                <a:cxn ang="0">
                  <a:pos x="5" y="233"/>
                </a:cxn>
                <a:cxn ang="0">
                  <a:pos x="4" y="249"/>
                </a:cxn>
                <a:cxn ang="0">
                  <a:pos x="2" y="261"/>
                </a:cxn>
                <a:cxn ang="0">
                  <a:pos x="0" y="269"/>
                </a:cxn>
                <a:cxn ang="0">
                  <a:pos x="0" y="272"/>
                </a:cxn>
                <a:cxn ang="0">
                  <a:pos x="607" y="272"/>
                </a:cxn>
                <a:cxn ang="0">
                  <a:pos x="607" y="254"/>
                </a:cxn>
                <a:cxn ang="0">
                  <a:pos x="605" y="243"/>
                </a:cxn>
                <a:cxn ang="0">
                  <a:pos x="605" y="210"/>
                </a:cxn>
                <a:cxn ang="0">
                  <a:pos x="602" y="171"/>
                </a:cxn>
                <a:cxn ang="0">
                  <a:pos x="594" y="83"/>
                </a:cxn>
                <a:cxn ang="0">
                  <a:pos x="585" y="44"/>
                </a:cxn>
                <a:cxn ang="0">
                  <a:pos x="577" y="9"/>
                </a:cxn>
              </a:cxnLst>
              <a:rect l="0" t="0" r="r" b="b"/>
              <a:pathLst>
                <a:path w="607" h="272">
                  <a:moveTo>
                    <a:pt x="577" y="9"/>
                  </a:moveTo>
                  <a:lnTo>
                    <a:pt x="484" y="5"/>
                  </a:lnTo>
                  <a:lnTo>
                    <a:pt x="391" y="1"/>
                  </a:lnTo>
                  <a:lnTo>
                    <a:pt x="305" y="0"/>
                  </a:lnTo>
                  <a:lnTo>
                    <a:pt x="129" y="0"/>
                  </a:lnTo>
                  <a:lnTo>
                    <a:pt x="103" y="1"/>
                  </a:lnTo>
                  <a:lnTo>
                    <a:pt x="82" y="1"/>
                  </a:lnTo>
                  <a:lnTo>
                    <a:pt x="66" y="3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9"/>
                  </a:lnTo>
                  <a:lnTo>
                    <a:pt x="41" y="19"/>
                  </a:lnTo>
                  <a:lnTo>
                    <a:pt x="36" y="34"/>
                  </a:lnTo>
                  <a:lnTo>
                    <a:pt x="33" y="52"/>
                  </a:lnTo>
                  <a:lnTo>
                    <a:pt x="26" y="94"/>
                  </a:lnTo>
                  <a:lnTo>
                    <a:pt x="18" y="143"/>
                  </a:lnTo>
                  <a:lnTo>
                    <a:pt x="12" y="190"/>
                  </a:lnTo>
                  <a:lnTo>
                    <a:pt x="9" y="213"/>
                  </a:lnTo>
                  <a:lnTo>
                    <a:pt x="5" y="233"/>
                  </a:lnTo>
                  <a:lnTo>
                    <a:pt x="4" y="249"/>
                  </a:lnTo>
                  <a:lnTo>
                    <a:pt x="2" y="261"/>
                  </a:lnTo>
                  <a:lnTo>
                    <a:pt x="0" y="269"/>
                  </a:lnTo>
                  <a:lnTo>
                    <a:pt x="0" y="272"/>
                  </a:lnTo>
                  <a:lnTo>
                    <a:pt x="607" y="272"/>
                  </a:lnTo>
                  <a:lnTo>
                    <a:pt x="607" y="254"/>
                  </a:lnTo>
                  <a:lnTo>
                    <a:pt x="605" y="243"/>
                  </a:lnTo>
                  <a:lnTo>
                    <a:pt x="605" y="210"/>
                  </a:lnTo>
                  <a:lnTo>
                    <a:pt x="602" y="171"/>
                  </a:lnTo>
                  <a:lnTo>
                    <a:pt x="594" y="83"/>
                  </a:lnTo>
                  <a:lnTo>
                    <a:pt x="585" y="44"/>
                  </a:lnTo>
                  <a:lnTo>
                    <a:pt x="577" y="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2" name="Freeform 910"/>
            <p:cNvSpPr>
              <a:spLocks/>
            </p:cNvSpPr>
            <p:nvPr/>
          </p:nvSpPr>
          <p:spPr bwMode="auto">
            <a:xfrm>
              <a:off x="1723" y="2959"/>
              <a:ext cx="467" cy="54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3" y="15"/>
                </a:cxn>
                <a:cxn ang="0">
                  <a:pos x="2" y="29"/>
                </a:cxn>
                <a:cxn ang="0">
                  <a:pos x="0" y="70"/>
                </a:cxn>
                <a:cxn ang="0">
                  <a:pos x="0" y="90"/>
                </a:cxn>
                <a:cxn ang="0">
                  <a:pos x="2" y="106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3" y="116"/>
                </a:cxn>
                <a:cxn ang="0">
                  <a:pos x="42" y="132"/>
                </a:cxn>
                <a:cxn ang="0">
                  <a:pos x="235" y="132"/>
                </a:cxn>
                <a:cxn ang="0">
                  <a:pos x="274" y="131"/>
                </a:cxn>
                <a:cxn ang="0">
                  <a:pos x="546" y="131"/>
                </a:cxn>
                <a:cxn ang="0">
                  <a:pos x="733" y="129"/>
                </a:cxn>
                <a:cxn ang="0">
                  <a:pos x="821" y="127"/>
                </a:cxn>
                <a:cxn ang="0">
                  <a:pos x="901" y="127"/>
                </a:cxn>
                <a:cxn ang="0">
                  <a:pos x="937" y="126"/>
                </a:cxn>
                <a:cxn ang="0">
                  <a:pos x="999" y="126"/>
                </a:cxn>
                <a:cxn ang="0">
                  <a:pos x="1025" y="124"/>
                </a:cxn>
                <a:cxn ang="0">
                  <a:pos x="1062" y="124"/>
                </a:cxn>
                <a:cxn ang="0">
                  <a:pos x="1075" y="122"/>
                </a:cxn>
                <a:cxn ang="0">
                  <a:pos x="1082" y="122"/>
                </a:cxn>
                <a:cxn ang="0">
                  <a:pos x="1087" y="117"/>
                </a:cxn>
                <a:cxn ang="0">
                  <a:pos x="1088" y="106"/>
                </a:cxn>
                <a:cxn ang="0">
                  <a:pos x="1090" y="90"/>
                </a:cxn>
                <a:cxn ang="0">
                  <a:pos x="1092" y="70"/>
                </a:cxn>
                <a:cxn ang="0">
                  <a:pos x="1092" y="20"/>
                </a:cxn>
                <a:cxn ang="0">
                  <a:pos x="1080" y="0"/>
                </a:cxn>
                <a:cxn ang="0">
                  <a:pos x="223" y="0"/>
                </a:cxn>
                <a:cxn ang="0">
                  <a:pos x="184" y="2"/>
                </a:cxn>
                <a:cxn ang="0">
                  <a:pos x="86" y="2"/>
                </a:cxn>
                <a:cxn ang="0">
                  <a:pos x="60" y="3"/>
                </a:cxn>
                <a:cxn ang="0">
                  <a:pos x="37" y="3"/>
                </a:cxn>
                <a:cxn ang="0">
                  <a:pos x="20" y="5"/>
                </a:cxn>
                <a:cxn ang="0">
                  <a:pos x="7" y="5"/>
                </a:cxn>
              </a:cxnLst>
              <a:rect l="0" t="0" r="r" b="b"/>
              <a:pathLst>
                <a:path w="1092" h="132">
                  <a:moveTo>
                    <a:pt x="7" y="5"/>
                  </a:moveTo>
                  <a:lnTo>
                    <a:pt x="3" y="15"/>
                  </a:lnTo>
                  <a:lnTo>
                    <a:pt x="2" y="29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2" y="106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42" y="132"/>
                  </a:lnTo>
                  <a:lnTo>
                    <a:pt x="235" y="132"/>
                  </a:lnTo>
                  <a:lnTo>
                    <a:pt x="274" y="131"/>
                  </a:lnTo>
                  <a:lnTo>
                    <a:pt x="546" y="131"/>
                  </a:lnTo>
                  <a:lnTo>
                    <a:pt x="733" y="129"/>
                  </a:lnTo>
                  <a:lnTo>
                    <a:pt x="821" y="127"/>
                  </a:lnTo>
                  <a:lnTo>
                    <a:pt x="901" y="127"/>
                  </a:lnTo>
                  <a:lnTo>
                    <a:pt x="937" y="126"/>
                  </a:lnTo>
                  <a:lnTo>
                    <a:pt x="999" y="126"/>
                  </a:lnTo>
                  <a:lnTo>
                    <a:pt x="1025" y="124"/>
                  </a:lnTo>
                  <a:lnTo>
                    <a:pt x="1062" y="124"/>
                  </a:lnTo>
                  <a:lnTo>
                    <a:pt x="1075" y="122"/>
                  </a:lnTo>
                  <a:lnTo>
                    <a:pt x="1082" y="122"/>
                  </a:lnTo>
                  <a:lnTo>
                    <a:pt x="1087" y="117"/>
                  </a:lnTo>
                  <a:lnTo>
                    <a:pt x="1088" y="106"/>
                  </a:lnTo>
                  <a:lnTo>
                    <a:pt x="1090" y="90"/>
                  </a:lnTo>
                  <a:lnTo>
                    <a:pt x="1092" y="70"/>
                  </a:lnTo>
                  <a:lnTo>
                    <a:pt x="1092" y="20"/>
                  </a:lnTo>
                  <a:lnTo>
                    <a:pt x="1080" y="0"/>
                  </a:lnTo>
                  <a:lnTo>
                    <a:pt x="223" y="0"/>
                  </a:lnTo>
                  <a:lnTo>
                    <a:pt x="184" y="2"/>
                  </a:lnTo>
                  <a:lnTo>
                    <a:pt x="86" y="2"/>
                  </a:lnTo>
                  <a:lnTo>
                    <a:pt x="60" y="3"/>
                  </a:lnTo>
                  <a:lnTo>
                    <a:pt x="37" y="3"/>
                  </a:lnTo>
                  <a:lnTo>
                    <a:pt x="2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3" name="Freeform 911"/>
            <p:cNvSpPr>
              <a:spLocks/>
            </p:cNvSpPr>
            <p:nvPr/>
          </p:nvSpPr>
          <p:spPr bwMode="auto">
            <a:xfrm>
              <a:off x="2121" y="2970"/>
              <a:ext cx="53" cy="32"/>
            </a:xfrm>
            <a:custGeom>
              <a:avLst/>
              <a:gdLst/>
              <a:ahLst/>
              <a:cxnLst>
                <a:cxn ang="0">
                  <a:pos x="123" y="7"/>
                </a:cxn>
                <a:cxn ang="0">
                  <a:pos x="113" y="3"/>
                </a:cxn>
                <a:cxn ang="0">
                  <a:pos x="98" y="0"/>
                </a:cxn>
                <a:cxn ang="0">
                  <a:pos x="41" y="0"/>
                </a:cxn>
                <a:cxn ang="0">
                  <a:pos x="25" y="2"/>
                </a:cxn>
                <a:cxn ang="0">
                  <a:pos x="12" y="5"/>
                </a:cxn>
                <a:cxn ang="0">
                  <a:pos x="5" y="8"/>
                </a:cxn>
                <a:cxn ang="0">
                  <a:pos x="0" y="33"/>
                </a:cxn>
                <a:cxn ang="0">
                  <a:pos x="0" y="52"/>
                </a:cxn>
                <a:cxn ang="0">
                  <a:pos x="4" y="65"/>
                </a:cxn>
                <a:cxn ang="0">
                  <a:pos x="5" y="75"/>
                </a:cxn>
                <a:cxn ang="0">
                  <a:pos x="12" y="77"/>
                </a:cxn>
                <a:cxn ang="0">
                  <a:pos x="25" y="78"/>
                </a:cxn>
                <a:cxn ang="0">
                  <a:pos x="66" y="78"/>
                </a:cxn>
                <a:cxn ang="0">
                  <a:pos x="87" y="77"/>
                </a:cxn>
                <a:cxn ang="0">
                  <a:pos x="105" y="77"/>
                </a:cxn>
                <a:cxn ang="0">
                  <a:pos x="118" y="75"/>
                </a:cxn>
                <a:cxn ang="0">
                  <a:pos x="124" y="74"/>
                </a:cxn>
                <a:cxn ang="0">
                  <a:pos x="124" y="65"/>
                </a:cxn>
                <a:cxn ang="0">
                  <a:pos x="124" y="59"/>
                </a:cxn>
                <a:cxn ang="0">
                  <a:pos x="126" y="41"/>
                </a:cxn>
                <a:cxn ang="0">
                  <a:pos x="124" y="21"/>
                </a:cxn>
                <a:cxn ang="0">
                  <a:pos x="123" y="7"/>
                </a:cxn>
              </a:cxnLst>
              <a:rect l="0" t="0" r="r" b="b"/>
              <a:pathLst>
                <a:path w="126" h="78">
                  <a:moveTo>
                    <a:pt x="123" y="7"/>
                  </a:moveTo>
                  <a:lnTo>
                    <a:pt x="113" y="3"/>
                  </a:lnTo>
                  <a:lnTo>
                    <a:pt x="98" y="0"/>
                  </a:lnTo>
                  <a:lnTo>
                    <a:pt x="41" y="0"/>
                  </a:lnTo>
                  <a:lnTo>
                    <a:pt x="25" y="2"/>
                  </a:lnTo>
                  <a:lnTo>
                    <a:pt x="12" y="5"/>
                  </a:lnTo>
                  <a:lnTo>
                    <a:pt x="5" y="8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4" y="65"/>
                  </a:lnTo>
                  <a:lnTo>
                    <a:pt x="5" y="75"/>
                  </a:lnTo>
                  <a:lnTo>
                    <a:pt x="12" y="77"/>
                  </a:lnTo>
                  <a:lnTo>
                    <a:pt x="25" y="78"/>
                  </a:lnTo>
                  <a:lnTo>
                    <a:pt x="66" y="78"/>
                  </a:lnTo>
                  <a:lnTo>
                    <a:pt x="87" y="77"/>
                  </a:lnTo>
                  <a:lnTo>
                    <a:pt x="105" y="77"/>
                  </a:lnTo>
                  <a:lnTo>
                    <a:pt x="118" y="75"/>
                  </a:lnTo>
                  <a:lnTo>
                    <a:pt x="124" y="74"/>
                  </a:lnTo>
                  <a:lnTo>
                    <a:pt x="124" y="65"/>
                  </a:lnTo>
                  <a:lnTo>
                    <a:pt x="124" y="59"/>
                  </a:lnTo>
                  <a:lnTo>
                    <a:pt x="126" y="41"/>
                  </a:lnTo>
                  <a:lnTo>
                    <a:pt x="124" y="21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4" name="Freeform 912"/>
            <p:cNvSpPr>
              <a:spLocks/>
            </p:cNvSpPr>
            <p:nvPr/>
          </p:nvSpPr>
          <p:spPr bwMode="auto">
            <a:xfrm>
              <a:off x="2124" y="2971"/>
              <a:ext cx="49" cy="29"/>
            </a:xfrm>
            <a:custGeom>
              <a:avLst/>
              <a:gdLst/>
              <a:ahLst/>
              <a:cxnLst>
                <a:cxn ang="0">
                  <a:pos x="109" y="7"/>
                </a:cxn>
                <a:cxn ang="0">
                  <a:pos x="104" y="4"/>
                </a:cxn>
                <a:cxn ang="0">
                  <a:pos x="93" y="2"/>
                </a:cxn>
                <a:cxn ang="0">
                  <a:pos x="78" y="0"/>
                </a:cxn>
                <a:cxn ang="0">
                  <a:pos x="59" y="0"/>
                </a:cxn>
                <a:cxn ang="0">
                  <a:pos x="23" y="2"/>
                </a:cxn>
                <a:cxn ang="0">
                  <a:pos x="11" y="4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0" y="38"/>
                </a:cxn>
                <a:cxn ang="0">
                  <a:pos x="2" y="5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10" y="71"/>
                </a:cxn>
                <a:cxn ang="0">
                  <a:pos x="59" y="71"/>
                </a:cxn>
                <a:cxn ang="0">
                  <a:pos x="94" y="69"/>
                </a:cxn>
                <a:cxn ang="0">
                  <a:pos x="107" y="69"/>
                </a:cxn>
                <a:cxn ang="0">
                  <a:pos x="112" y="67"/>
                </a:cxn>
                <a:cxn ang="0">
                  <a:pos x="112" y="64"/>
                </a:cxn>
                <a:cxn ang="0">
                  <a:pos x="114" y="59"/>
                </a:cxn>
                <a:cxn ang="0">
                  <a:pos x="114" y="40"/>
                </a:cxn>
                <a:cxn ang="0">
                  <a:pos x="112" y="20"/>
                </a:cxn>
                <a:cxn ang="0">
                  <a:pos x="111" y="12"/>
                </a:cxn>
                <a:cxn ang="0">
                  <a:pos x="109" y="7"/>
                </a:cxn>
              </a:cxnLst>
              <a:rect l="0" t="0" r="r" b="b"/>
              <a:pathLst>
                <a:path w="114" h="71">
                  <a:moveTo>
                    <a:pt x="109" y="7"/>
                  </a:moveTo>
                  <a:lnTo>
                    <a:pt x="104" y="4"/>
                  </a:lnTo>
                  <a:lnTo>
                    <a:pt x="93" y="2"/>
                  </a:lnTo>
                  <a:lnTo>
                    <a:pt x="78" y="0"/>
                  </a:lnTo>
                  <a:lnTo>
                    <a:pt x="59" y="0"/>
                  </a:lnTo>
                  <a:lnTo>
                    <a:pt x="23" y="2"/>
                  </a:lnTo>
                  <a:lnTo>
                    <a:pt x="11" y="4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38"/>
                  </a:lnTo>
                  <a:lnTo>
                    <a:pt x="2" y="57"/>
                  </a:lnTo>
                  <a:lnTo>
                    <a:pt x="3" y="64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59" y="71"/>
                  </a:lnTo>
                  <a:lnTo>
                    <a:pt x="94" y="69"/>
                  </a:lnTo>
                  <a:lnTo>
                    <a:pt x="107" y="69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4" y="59"/>
                  </a:lnTo>
                  <a:lnTo>
                    <a:pt x="114" y="40"/>
                  </a:lnTo>
                  <a:lnTo>
                    <a:pt x="112" y="20"/>
                  </a:lnTo>
                  <a:lnTo>
                    <a:pt x="111" y="12"/>
                  </a:lnTo>
                  <a:lnTo>
                    <a:pt x="109" y="7"/>
                  </a:lnTo>
                  <a:close/>
                </a:path>
              </a:pathLst>
            </a:custGeom>
            <a:solidFill>
              <a:srgbClr val="9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5" name="Freeform 913"/>
            <p:cNvSpPr>
              <a:spLocks/>
            </p:cNvSpPr>
            <p:nvPr/>
          </p:nvSpPr>
          <p:spPr bwMode="auto">
            <a:xfrm>
              <a:off x="2126" y="2972"/>
              <a:ext cx="45" cy="25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10" y="8"/>
                </a:cxn>
                <a:cxn ang="0">
                  <a:pos x="23" y="1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75" y="1"/>
                </a:cxn>
                <a:cxn ang="0">
                  <a:pos x="88" y="3"/>
                </a:cxn>
                <a:cxn ang="0">
                  <a:pos x="93" y="5"/>
                </a:cxn>
                <a:cxn ang="0">
                  <a:pos x="98" y="9"/>
                </a:cxn>
                <a:cxn ang="0">
                  <a:pos x="103" y="24"/>
                </a:cxn>
                <a:cxn ang="0">
                  <a:pos x="106" y="40"/>
                </a:cxn>
                <a:cxn ang="0">
                  <a:pos x="106" y="53"/>
                </a:cxn>
                <a:cxn ang="0">
                  <a:pos x="103" y="60"/>
                </a:cxn>
                <a:cxn ang="0">
                  <a:pos x="96" y="60"/>
                </a:cxn>
                <a:cxn ang="0">
                  <a:pos x="90" y="58"/>
                </a:cxn>
                <a:cxn ang="0">
                  <a:pos x="87" y="53"/>
                </a:cxn>
                <a:cxn ang="0">
                  <a:pos x="90" y="49"/>
                </a:cxn>
                <a:cxn ang="0">
                  <a:pos x="88" y="45"/>
                </a:cxn>
                <a:cxn ang="0">
                  <a:pos x="85" y="44"/>
                </a:cxn>
                <a:cxn ang="0">
                  <a:pos x="78" y="42"/>
                </a:cxn>
                <a:cxn ang="0">
                  <a:pos x="60" y="44"/>
                </a:cxn>
                <a:cxn ang="0">
                  <a:pos x="38" y="47"/>
                </a:cxn>
                <a:cxn ang="0">
                  <a:pos x="16" y="49"/>
                </a:cxn>
                <a:cxn ang="0">
                  <a:pos x="8" y="45"/>
                </a:cxn>
                <a:cxn ang="0">
                  <a:pos x="2" y="40"/>
                </a:cxn>
              </a:cxnLst>
              <a:rect l="0" t="0" r="r" b="b"/>
              <a:pathLst>
                <a:path w="106" h="60">
                  <a:moveTo>
                    <a:pt x="2" y="40"/>
                  </a:moveTo>
                  <a:lnTo>
                    <a:pt x="0" y="31"/>
                  </a:lnTo>
                  <a:lnTo>
                    <a:pt x="3" y="19"/>
                  </a:lnTo>
                  <a:lnTo>
                    <a:pt x="10" y="8"/>
                  </a:lnTo>
                  <a:lnTo>
                    <a:pt x="23" y="1"/>
                  </a:lnTo>
                  <a:lnTo>
                    <a:pt x="3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8" y="3"/>
                  </a:lnTo>
                  <a:lnTo>
                    <a:pt x="93" y="5"/>
                  </a:lnTo>
                  <a:lnTo>
                    <a:pt x="98" y="9"/>
                  </a:lnTo>
                  <a:lnTo>
                    <a:pt x="103" y="24"/>
                  </a:lnTo>
                  <a:lnTo>
                    <a:pt x="106" y="40"/>
                  </a:lnTo>
                  <a:lnTo>
                    <a:pt x="106" y="53"/>
                  </a:lnTo>
                  <a:lnTo>
                    <a:pt x="103" y="60"/>
                  </a:lnTo>
                  <a:lnTo>
                    <a:pt x="96" y="60"/>
                  </a:lnTo>
                  <a:lnTo>
                    <a:pt x="90" y="58"/>
                  </a:lnTo>
                  <a:lnTo>
                    <a:pt x="87" y="53"/>
                  </a:lnTo>
                  <a:lnTo>
                    <a:pt x="90" y="49"/>
                  </a:lnTo>
                  <a:lnTo>
                    <a:pt x="88" y="45"/>
                  </a:lnTo>
                  <a:lnTo>
                    <a:pt x="85" y="44"/>
                  </a:lnTo>
                  <a:lnTo>
                    <a:pt x="78" y="42"/>
                  </a:lnTo>
                  <a:lnTo>
                    <a:pt x="60" y="44"/>
                  </a:lnTo>
                  <a:lnTo>
                    <a:pt x="38" y="47"/>
                  </a:lnTo>
                  <a:lnTo>
                    <a:pt x="16" y="49"/>
                  </a:lnTo>
                  <a:lnTo>
                    <a:pt x="8" y="45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00C9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6" name="Freeform 914"/>
            <p:cNvSpPr>
              <a:spLocks/>
            </p:cNvSpPr>
            <p:nvPr/>
          </p:nvSpPr>
          <p:spPr bwMode="auto">
            <a:xfrm>
              <a:off x="2145" y="2979"/>
              <a:ext cx="9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14"/>
                </a:cxn>
                <a:cxn ang="0">
                  <a:pos x="12" y="18"/>
                </a:cxn>
                <a:cxn ang="0">
                  <a:pos x="20" y="14"/>
                </a:cxn>
                <a:cxn ang="0">
                  <a:pos x="23" y="8"/>
                </a:cxn>
                <a:cxn ang="0">
                  <a:pos x="20" y="1"/>
                </a:cxn>
                <a:cxn ang="0">
                  <a:pos x="12" y="0"/>
                </a:cxn>
                <a:cxn ang="0">
                  <a:pos x="3" y="3"/>
                </a:cxn>
                <a:cxn ang="0">
                  <a:pos x="0" y="9"/>
                </a:cxn>
              </a:cxnLst>
              <a:rect l="0" t="0" r="r" b="b"/>
              <a:pathLst>
                <a:path w="23" h="18">
                  <a:moveTo>
                    <a:pt x="0" y="9"/>
                  </a:moveTo>
                  <a:lnTo>
                    <a:pt x="3" y="14"/>
                  </a:lnTo>
                  <a:lnTo>
                    <a:pt x="12" y="18"/>
                  </a:lnTo>
                  <a:lnTo>
                    <a:pt x="20" y="14"/>
                  </a:lnTo>
                  <a:lnTo>
                    <a:pt x="23" y="8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7" name="Freeform 915"/>
            <p:cNvSpPr>
              <a:spLocks/>
            </p:cNvSpPr>
            <p:nvPr/>
          </p:nvSpPr>
          <p:spPr bwMode="auto">
            <a:xfrm>
              <a:off x="2135" y="2973"/>
              <a:ext cx="5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10" y="5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5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8" name="Freeform 916"/>
            <p:cNvSpPr>
              <a:spLocks/>
            </p:cNvSpPr>
            <p:nvPr/>
          </p:nvSpPr>
          <p:spPr bwMode="auto">
            <a:xfrm>
              <a:off x="1806" y="2970"/>
              <a:ext cx="53" cy="32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13" y="3"/>
                </a:cxn>
                <a:cxn ang="0">
                  <a:pos x="98" y="0"/>
                </a:cxn>
                <a:cxn ang="0">
                  <a:pos x="41" y="0"/>
                </a:cxn>
                <a:cxn ang="0">
                  <a:pos x="25" y="1"/>
                </a:cxn>
                <a:cxn ang="0">
                  <a:pos x="12" y="5"/>
                </a:cxn>
                <a:cxn ang="0">
                  <a:pos x="5" y="8"/>
                </a:cxn>
                <a:cxn ang="0">
                  <a:pos x="0" y="32"/>
                </a:cxn>
                <a:cxn ang="0">
                  <a:pos x="0" y="52"/>
                </a:cxn>
                <a:cxn ang="0">
                  <a:pos x="4" y="67"/>
                </a:cxn>
                <a:cxn ang="0">
                  <a:pos x="5" y="75"/>
                </a:cxn>
                <a:cxn ang="0">
                  <a:pos x="12" y="76"/>
                </a:cxn>
                <a:cxn ang="0">
                  <a:pos x="25" y="78"/>
                </a:cxn>
                <a:cxn ang="0">
                  <a:pos x="65" y="78"/>
                </a:cxn>
                <a:cxn ang="0">
                  <a:pos x="87" y="76"/>
                </a:cxn>
                <a:cxn ang="0">
                  <a:pos x="105" y="76"/>
                </a:cxn>
                <a:cxn ang="0">
                  <a:pos x="118" y="75"/>
                </a:cxn>
                <a:cxn ang="0">
                  <a:pos x="124" y="75"/>
                </a:cxn>
                <a:cxn ang="0">
                  <a:pos x="124" y="65"/>
                </a:cxn>
                <a:cxn ang="0">
                  <a:pos x="124" y="58"/>
                </a:cxn>
                <a:cxn ang="0">
                  <a:pos x="126" y="41"/>
                </a:cxn>
                <a:cxn ang="0">
                  <a:pos x="124" y="21"/>
                </a:cxn>
                <a:cxn ang="0">
                  <a:pos x="122" y="6"/>
                </a:cxn>
              </a:cxnLst>
              <a:rect l="0" t="0" r="r" b="b"/>
              <a:pathLst>
                <a:path w="126" h="78">
                  <a:moveTo>
                    <a:pt x="122" y="6"/>
                  </a:moveTo>
                  <a:lnTo>
                    <a:pt x="113" y="3"/>
                  </a:lnTo>
                  <a:lnTo>
                    <a:pt x="98" y="0"/>
                  </a:lnTo>
                  <a:lnTo>
                    <a:pt x="41" y="0"/>
                  </a:lnTo>
                  <a:lnTo>
                    <a:pt x="25" y="1"/>
                  </a:lnTo>
                  <a:lnTo>
                    <a:pt x="12" y="5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4" y="67"/>
                  </a:lnTo>
                  <a:lnTo>
                    <a:pt x="5" y="75"/>
                  </a:lnTo>
                  <a:lnTo>
                    <a:pt x="12" y="76"/>
                  </a:lnTo>
                  <a:lnTo>
                    <a:pt x="25" y="78"/>
                  </a:lnTo>
                  <a:lnTo>
                    <a:pt x="65" y="78"/>
                  </a:lnTo>
                  <a:lnTo>
                    <a:pt x="87" y="76"/>
                  </a:lnTo>
                  <a:lnTo>
                    <a:pt x="105" y="76"/>
                  </a:lnTo>
                  <a:lnTo>
                    <a:pt x="118" y="75"/>
                  </a:lnTo>
                  <a:lnTo>
                    <a:pt x="124" y="75"/>
                  </a:lnTo>
                  <a:lnTo>
                    <a:pt x="124" y="65"/>
                  </a:lnTo>
                  <a:lnTo>
                    <a:pt x="124" y="58"/>
                  </a:lnTo>
                  <a:lnTo>
                    <a:pt x="126" y="41"/>
                  </a:lnTo>
                  <a:lnTo>
                    <a:pt x="124" y="21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9" name="Freeform 917"/>
            <p:cNvSpPr>
              <a:spLocks/>
            </p:cNvSpPr>
            <p:nvPr/>
          </p:nvSpPr>
          <p:spPr bwMode="auto">
            <a:xfrm>
              <a:off x="1808" y="2972"/>
              <a:ext cx="49" cy="29"/>
            </a:xfrm>
            <a:custGeom>
              <a:avLst/>
              <a:gdLst/>
              <a:ahLst/>
              <a:cxnLst>
                <a:cxn ang="0">
                  <a:pos x="109" y="7"/>
                </a:cxn>
                <a:cxn ang="0">
                  <a:pos x="104" y="3"/>
                </a:cxn>
                <a:cxn ang="0">
                  <a:pos x="93" y="2"/>
                </a:cxn>
                <a:cxn ang="0">
                  <a:pos x="78" y="0"/>
                </a:cxn>
                <a:cxn ang="0">
                  <a:pos x="58" y="0"/>
                </a:cxn>
                <a:cxn ang="0">
                  <a:pos x="23" y="2"/>
                </a:cxn>
                <a:cxn ang="0">
                  <a:pos x="11" y="3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38"/>
                </a:cxn>
                <a:cxn ang="0">
                  <a:pos x="1" y="5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10" y="70"/>
                </a:cxn>
                <a:cxn ang="0">
                  <a:pos x="58" y="70"/>
                </a:cxn>
                <a:cxn ang="0">
                  <a:pos x="94" y="69"/>
                </a:cxn>
                <a:cxn ang="0">
                  <a:pos x="107" y="69"/>
                </a:cxn>
                <a:cxn ang="0">
                  <a:pos x="112" y="67"/>
                </a:cxn>
                <a:cxn ang="0">
                  <a:pos x="112" y="64"/>
                </a:cxn>
                <a:cxn ang="0">
                  <a:pos x="114" y="59"/>
                </a:cxn>
                <a:cxn ang="0">
                  <a:pos x="114" y="41"/>
                </a:cxn>
                <a:cxn ang="0">
                  <a:pos x="112" y="21"/>
                </a:cxn>
                <a:cxn ang="0">
                  <a:pos x="111" y="13"/>
                </a:cxn>
                <a:cxn ang="0">
                  <a:pos x="109" y="7"/>
                </a:cxn>
              </a:cxnLst>
              <a:rect l="0" t="0" r="r" b="b"/>
              <a:pathLst>
                <a:path w="114" h="70">
                  <a:moveTo>
                    <a:pt x="109" y="7"/>
                  </a:moveTo>
                  <a:lnTo>
                    <a:pt x="104" y="3"/>
                  </a:lnTo>
                  <a:lnTo>
                    <a:pt x="93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23" y="2"/>
                  </a:lnTo>
                  <a:lnTo>
                    <a:pt x="11" y="3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38"/>
                  </a:lnTo>
                  <a:lnTo>
                    <a:pt x="1" y="57"/>
                  </a:lnTo>
                  <a:lnTo>
                    <a:pt x="3" y="64"/>
                  </a:lnTo>
                  <a:lnTo>
                    <a:pt x="5" y="69"/>
                  </a:lnTo>
                  <a:lnTo>
                    <a:pt x="10" y="70"/>
                  </a:lnTo>
                  <a:lnTo>
                    <a:pt x="58" y="70"/>
                  </a:lnTo>
                  <a:lnTo>
                    <a:pt x="94" y="69"/>
                  </a:lnTo>
                  <a:lnTo>
                    <a:pt x="107" y="69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4" y="59"/>
                  </a:lnTo>
                  <a:lnTo>
                    <a:pt x="114" y="41"/>
                  </a:lnTo>
                  <a:lnTo>
                    <a:pt x="112" y="21"/>
                  </a:lnTo>
                  <a:lnTo>
                    <a:pt x="111" y="13"/>
                  </a:lnTo>
                  <a:lnTo>
                    <a:pt x="109" y="7"/>
                  </a:lnTo>
                  <a:close/>
                </a:path>
              </a:pathLst>
            </a:custGeom>
            <a:solidFill>
              <a:srgbClr val="9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0" name="Freeform 918"/>
            <p:cNvSpPr>
              <a:spLocks/>
            </p:cNvSpPr>
            <p:nvPr/>
          </p:nvSpPr>
          <p:spPr bwMode="auto">
            <a:xfrm>
              <a:off x="1810" y="2973"/>
              <a:ext cx="45" cy="26"/>
            </a:xfrm>
            <a:custGeom>
              <a:avLst/>
              <a:gdLst/>
              <a:ahLst/>
              <a:cxnLst>
                <a:cxn ang="0">
                  <a:pos x="2" y="39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10" y="8"/>
                </a:cxn>
                <a:cxn ang="0">
                  <a:pos x="23" y="2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75" y="2"/>
                </a:cxn>
                <a:cxn ang="0">
                  <a:pos x="88" y="2"/>
                </a:cxn>
                <a:cxn ang="0">
                  <a:pos x="93" y="3"/>
                </a:cxn>
                <a:cxn ang="0">
                  <a:pos x="98" y="8"/>
                </a:cxn>
                <a:cxn ang="0">
                  <a:pos x="103" y="23"/>
                </a:cxn>
                <a:cxn ang="0">
                  <a:pos x="106" y="39"/>
                </a:cxn>
                <a:cxn ang="0">
                  <a:pos x="106" y="52"/>
                </a:cxn>
                <a:cxn ang="0">
                  <a:pos x="103" y="59"/>
                </a:cxn>
                <a:cxn ang="0">
                  <a:pos x="96" y="60"/>
                </a:cxn>
                <a:cxn ang="0">
                  <a:pos x="90" y="57"/>
                </a:cxn>
                <a:cxn ang="0">
                  <a:pos x="86" y="52"/>
                </a:cxn>
                <a:cxn ang="0">
                  <a:pos x="90" y="47"/>
                </a:cxn>
                <a:cxn ang="0">
                  <a:pos x="88" y="44"/>
                </a:cxn>
                <a:cxn ang="0">
                  <a:pos x="85" y="44"/>
                </a:cxn>
                <a:cxn ang="0">
                  <a:pos x="78" y="42"/>
                </a:cxn>
                <a:cxn ang="0">
                  <a:pos x="60" y="42"/>
                </a:cxn>
                <a:cxn ang="0">
                  <a:pos x="38" y="46"/>
                </a:cxn>
                <a:cxn ang="0">
                  <a:pos x="16" y="47"/>
                </a:cxn>
                <a:cxn ang="0">
                  <a:pos x="8" y="44"/>
                </a:cxn>
                <a:cxn ang="0">
                  <a:pos x="2" y="39"/>
                </a:cxn>
              </a:cxnLst>
              <a:rect l="0" t="0" r="r" b="b"/>
              <a:pathLst>
                <a:path w="106" h="60">
                  <a:moveTo>
                    <a:pt x="2" y="39"/>
                  </a:moveTo>
                  <a:lnTo>
                    <a:pt x="0" y="31"/>
                  </a:lnTo>
                  <a:lnTo>
                    <a:pt x="3" y="19"/>
                  </a:lnTo>
                  <a:lnTo>
                    <a:pt x="10" y="8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9" y="0"/>
                  </a:lnTo>
                  <a:lnTo>
                    <a:pt x="75" y="2"/>
                  </a:lnTo>
                  <a:lnTo>
                    <a:pt x="88" y="2"/>
                  </a:lnTo>
                  <a:lnTo>
                    <a:pt x="93" y="3"/>
                  </a:lnTo>
                  <a:lnTo>
                    <a:pt x="98" y="8"/>
                  </a:lnTo>
                  <a:lnTo>
                    <a:pt x="103" y="23"/>
                  </a:lnTo>
                  <a:lnTo>
                    <a:pt x="106" y="39"/>
                  </a:lnTo>
                  <a:lnTo>
                    <a:pt x="106" y="52"/>
                  </a:lnTo>
                  <a:lnTo>
                    <a:pt x="103" y="59"/>
                  </a:lnTo>
                  <a:lnTo>
                    <a:pt x="96" y="60"/>
                  </a:lnTo>
                  <a:lnTo>
                    <a:pt x="90" y="57"/>
                  </a:lnTo>
                  <a:lnTo>
                    <a:pt x="86" y="52"/>
                  </a:lnTo>
                  <a:lnTo>
                    <a:pt x="90" y="47"/>
                  </a:lnTo>
                  <a:lnTo>
                    <a:pt x="88" y="44"/>
                  </a:lnTo>
                  <a:lnTo>
                    <a:pt x="85" y="44"/>
                  </a:lnTo>
                  <a:lnTo>
                    <a:pt x="78" y="42"/>
                  </a:lnTo>
                  <a:lnTo>
                    <a:pt x="60" y="42"/>
                  </a:lnTo>
                  <a:lnTo>
                    <a:pt x="38" y="46"/>
                  </a:lnTo>
                  <a:lnTo>
                    <a:pt x="16" y="47"/>
                  </a:lnTo>
                  <a:lnTo>
                    <a:pt x="8" y="44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00C9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1" name="Freeform 919"/>
            <p:cNvSpPr>
              <a:spLocks/>
            </p:cNvSpPr>
            <p:nvPr/>
          </p:nvSpPr>
          <p:spPr bwMode="auto">
            <a:xfrm>
              <a:off x="1829" y="2980"/>
              <a:ext cx="9" cy="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7"/>
                </a:cxn>
                <a:cxn ang="0">
                  <a:pos x="11" y="18"/>
                </a:cxn>
                <a:cxn ang="0">
                  <a:pos x="20" y="15"/>
                </a:cxn>
                <a:cxn ang="0">
                  <a:pos x="23" y="8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3" y="3"/>
                </a:cxn>
                <a:cxn ang="0">
                  <a:pos x="0" y="10"/>
                </a:cxn>
              </a:cxnLst>
              <a:rect l="0" t="0" r="r" b="b"/>
              <a:pathLst>
                <a:path w="23" h="18">
                  <a:moveTo>
                    <a:pt x="0" y="10"/>
                  </a:moveTo>
                  <a:lnTo>
                    <a:pt x="3" y="17"/>
                  </a:lnTo>
                  <a:lnTo>
                    <a:pt x="11" y="18"/>
                  </a:lnTo>
                  <a:lnTo>
                    <a:pt x="20" y="15"/>
                  </a:lnTo>
                  <a:lnTo>
                    <a:pt x="23" y="8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2" name="Freeform 920"/>
            <p:cNvSpPr>
              <a:spLocks/>
            </p:cNvSpPr>
            <p:nvPr/>
          </p:nvSpPr>
          <p:spPr bwMode="auto">
            <a:xfrm>
              <a:off x="1820" y="2974"/>
              <a:ext cx="5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5" y="6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3" name="Rectangle 921"/>
            <p:cNvSpPr>
              <a:spLocks noChangeArrowheads="1"/>
            </p:cNvSpPr>
            <p:nvPr/>
          </p:nvSpPr>
          <p:spPr bwMode="auto">
            <a:xfrm>
              <a:off x="1977" y="2975"/>
              <a:ext cx="4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4" name="Line 922"/>
            <p:cNvSpPr>
              <a:spLocks noChangeShapeType="1"/>
            </p:cNvSpPr>
            <p:nvPr/>
          </p:nvSpPr>
          <p:spPr bwMode="auto">
            <a:xfrm flipH="1">
              <a:off x="3072" y="2489"/>
              <a:ext cx="256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52635" name="Text Box 923"/>
          <p:cNvSpPr txBox="1">
            <a:spLocks noChangeArrowheads="1"/>
          </p:cNvSpPr>
          <p:nvPr/>
        </p:nvSpPr>
        <p:spPr bwMode="auto">
          <a:xfrm>
            <a:off x="3006725" y="5745163"/>
            <a:ext cx="4637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50021"/>
                </a:solidFill>
              </a:rPr>
              <a:t>...</a:t>
            </a:r>
            <a:r>
              <a:rPr lang="el-GR" sz="1600" b="1">
                <a:solidFill>
                  <a:srgbClr val="A50021"/>
                </a:solidFill>
              </a:rPr>
              <a:t>στην ποσότητα υλικών που καταμερίζονται</a:t>
            </a:r>
            <a:r>
              <a:rPr lang="en-US" sz="1600" b="1">
                <a:solidFill>
                  <a:srgbClr val="A50021"/>
                </a:solidFill>
              </a:rPr>
              <a:t>!</a:t>
            </a:r>
          </a:p>
          <a:p>
            <a:endParaRPr lang="en-US" sz="1600" b="1">
              <a:solidFill>
                <a:srgbClr val="A50021"/>
              </a:solidFill>
            </a:endParaRPr>
          </a:p>
        </p:txBody>
      </p:sp>
      <p:grpSp>
        <p:nvGrpSpPr>
          <p:cNvPr id="1652636" name="Group 924"/>
          <p:cNvGrpSpPr>
            <a:grpSpLocks/>
          </p:cNvGrpSpPr>
          <p:nvPr/>
        </p:nvGrpSpPr>
        <p:grpSpPr bwMode="auto">
          <a:xfrm>
            <a:off x="7507288" y="5526088"/>
            <a:ext cx="1700212" cy="996950"/>
            <a:chOff x="4593" y="3345"/>
            <a:chExt cx="1071" cy="628"/>
          </a:xfrm>
        </p:grpSpPr>
        <p:pic>
          <p:nvPicPr>
            <p:cNvPr id="1652637" name="Picture 9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3" y="3345"/>
              <a:ext cx="99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52638" name="Rectangle 926"/>
            <p:cNvSpPr>
              <a:spLocks noChangeArrowheads="1"/>
            </p:cNvSpPr>
            <p:nvPr/>
          </p:nvSpPr>
          <p:spPr bwMode="auto">
            <a:xfrm>
              <a:off x="4936" y="3696"/>
              <a:ext cx="656" cy="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639" name="Rectangle 927"/>
            <p:cNvSpPr>
              <a:spLocks noChangeArrowheads="1"/>
            </p:cNvSpPr>
            <p:nvPr/>
          </p:nvSpPr>
          <p:spPr bwMode="auto">
            <a:xfrm>
              <a:off x="5224" y="3552"/>
              <a:ext cx="440" cy="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640" name="Rectangle 928"/>
            <p:cNvSpPr>
              <a:spLocks noChangeArrowheads="1"/>
            </p:cNvSpPr>
            <p:nvPr/>
          </p:nvSpPr>
          <p:spPr bwMode="auto">
            <a:xfrm>
              <a:off x="4936" y="3632"/>
              <a:ext cx="120" cy="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aphicFrame>
        <p:nvGraphicFramePr>
          <p:cNvPr id="1652641" name="Object 929"/>
          <p:cNvGraphicFramePr>
            <a:graphicFrameLocks noChangeAspect="1"/>
          </p:cNvGraphicFramePr>
          <p:nvPr/>
        </p:nvGraphicFramePr>
        <p:xfrm>
          <a:off x="8069263" y="6030913"/>
          <a:ext cx="7508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44" name="Visio" r:id="rId5" imgW="1106424" imgH="1196645" progId="Visio.Drawing.11">
                  <p:embed/>
                </p:oleObj>
              </mc:Choice>
              <mc:Fallback>
                <p:oleObj name="Visio" r:id="rId5" imgW="1106424" imgH="1196645" progId="Visio.Drawing.11">
                  <p:embed/>
                  <p:pic>
                    <p:nvPicPr>
                      <p:cNvPr id="0" name="Picture 9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263" y="6030913"/>
                        <a:ext cx="7508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2642" name="Text Box 930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762" name="Picture 2" descr="IMG_3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965200"/>
            <a:ext cx="6972300" cy="5781675"/>
          </a:xfrm>
          <a:prstGeom prst="rect">
            <a:avLst/>
          </a:prstGeom>
          <a:noFill/>
        </p:spPr>
      </p:pic>
      <p:sp>
        <p:nvSpPr>
          <p:cNvPr id="1653763" name="Rectangle 3"/>
          <p:cNvSpPr>
            <a:spLocks noChangeArrowheads="1"/>
          </p:cNvSpPr>
          <p:nvPr/>
        </p:nvSpPr>
        <p:spPr bwMode="auto">
          <a:xfrm>
            <a:off x="3860800" y="163513"/>
            <a:ext cx="5022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Συλλέγοντας το πρώτο</a:t>
            </a:r>
            <a:r>
              <a:rPr lang="en-US">
                <a:solidFill>
                  <a:srgbClr val="990033"/>
                </a:solidFill>
              </a:rPr>
              <a:t> …</a:t>
            </a:r>
          </a:p>
        </p:txBody>
      </p:sp>
      <p:sp>
        <p:nvSpPr>
          <p:cNvPr id="1653764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9368</TotalTime>
  <Words>1694</Words>
  <Application>Microsoft Macintosh PowerPoint</Application>
  <PresentationFormat>On-screen Show (4:3)</PresentationFormat>
  <Paragraphs>670</Paragraphs>
  <Slides>52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Standarddesign</vt:lpstr>
      <vt:lpstr>Bild</vt:lpstr>
      <vt:lpstr>Visio</vt:lpstr>
      <vt:lpstr>Clip</vt:lpstr>
      <vt:lpstr>Dokument</vt:lpstr>
      <vt:lpstr>Ύλικά στοιχεία ρυθμιζόμενα από το σύστημα: </vt:lpstr>
      <vt:lpstr>Ιαπωνικός όρος για…</vt:lpstr>
      <vt:lpstr>PowerPoint Presentation</vt:lpstr>
      <vt:lpstr>PowerPoint Presentation</vt:lpstr>
      <vt:lpstr>Είναι εφικτό το Kanban για κάθε συστατικό μέρος; </vt:lpstr>
      <vt:lpstr>Είναι εφικτό το Kanban για κάθε συστατικό μέρος; </vt:lpstr>
      <vt:lpstr>PowerPoint Presentation</vt:lpstr>
      <vt:lpstr>...και ποια είναι η διαφορά;</vt:lpstr>
      <vt:lpstr>PowerPoint Presentation</vt:lpstr>
      <vt:lpstr>PowerPoint Presentation</vt:lpstr>
      <vt:lpstr>PowerPoint Presentation</vt:lpstr>
      <vt:lpstr>Έλεγχος υλικών στοιχείων</vt:lpstr>
      <vt:lpstr>PowerPoint Presentation</vt:lpstr>
      <vt:lpstr>Υπολογισμός Kanban </vt:lpstr>
      <vt:lpstr>PowerPoint Presentation</vt:lpstr>
      <vt:lpstr>Τι άλλο βρίσκεται πίσω από το R; </vt:lpstr>
      <vt:lpstr>PowerPoint Presentation</vt:lpstr>
      <vt:lpstr>...και τι συμβαίνει με τις λεγόμενες  “εξωτικές” ή εποχικές διακυμάνσεις ζήτησης; </vt:lpstr>
      <vt:lpstr>PowerPoint Presentation</vt:lpstr>
      <vt:lpstr>Ένα Κιβώτιο είναι πολύ μικρό, τι κάνουμε; </vt:lpstr>
      <vt:lpstr>Πόσες κάρτες Kanban χρειαζόμαστε;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Μίγμα παραγγελιών και πρόβλεψη;</vt:lpstr>
      <vt:lpstr>Ή γραμμή είναι έτοιμη...και τώρα;</vt:lpstr>
      <vt:lpstr>Οι αλλαγές στην παραγωγή ...</vt:lpstr>
      <vt:lpstr>Αγορές</vt:lpstr>
      <vt:lpstr>PowerPoint Presentation</vt:lpstr>
      <vt:lpstr>Αγορές</vt:lpstr>
      <vt:lpstr>Δεδομένα Ζήτησης Πωλήσεων ως βάση του υπολογισμού πόρων </vt:lpstr>
      <vt:lpstr>Ο Πίνακας Καταλληλότητας δείχνει την ευελιξία του εργατικού σας δυναμικού</vt:lpstr>
      <vt:lpstr>PowerPoint Presentation</vt:lpstr>
      <vt:lpstr>Η καθολική επιρροή της ανάπτυξης</vt:lpstr>
      <vt:lpstr>...ακολουθώντας ολόκληρο τον κύκλο ζωής! </vt:lpstr>
      <vt:lpstr>Κόστος</vt:lpstr>
      <vt:lpstr>Συστήματα Πληροφορικής Τεχνολογίας  </vt:lpstr>
      <vt:lpstr>PowerPoint Presentation</vt:lpstr>
      <vt:lpstr>PowerPoint Presentation</vt:lpstr>
      <vt:lpstr>Γιατί e – Kanban;</vt:lpstr>
      <vt:lpstr>PowerPoint Presentation</vt:lpstr>
      <vt:lpstr>Η συνήθης κατάσταση</vt:lpstr>
      <vt:lpstr>Η εξισορρόπηση</vt:lpstr>
      <vt:lpstr>Στόχος: Όλες οι διεργασίες σε κατάσταση ροής</vt:lpstr>
      <vt:lpstr>Παραγωγή σε Ροή σημαίνει…</vt:lpstr>
      <vt:lpstr>από λειτουργικές…</vt:lpstr>
      <vt:lpstr>..ή Μεμονωμένη Ροή Κομματιού…</vt:lpstr>
      <vt:lpstr>Απλές λύσεις για περίπλοκα προβλήματα; </vt:lpstr>
      <vt:lpstr>Αυτό δεν ισχύει με εμάς!</vt:lpstr>
    </vt:vector>
  </TitlesOfParts>
  <Company>Version für Inficon Balzers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Präsentation</dc:title>
  <dc:creator>Fred Wilbert</dc:creator>
  <cp:lastModifiedBy>alexander tsigkas</cp:lastModifiedBy>
  <cp:revision>549</cp:revision>
  <cp:lastPrinted>2002-01-26T21:36:28Z</cp:lastPrinted>
  <dcterms:created xsi:type="dcterms:W3CDTF">1999-03-04T13:00:44Z</dcterms:created>
  <dcterms:modified xsi:type="dcterms:W3CDTF">2015-05-04T10:52:38Z</dcterms:modified>
</cp:coreProperties>
</file>