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8846C01-E462-4AB3-B38D-767C9FD6B0B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7972282-388A-4ED3-A851-04E35B7BC75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54359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4000" b="1" dirty="0" smtClean="0"/>
              <a:t>Αναζήτηση </a:t>
            </a:r>
            <a:r>
              <a:rPr lang="el-GR" sz="4000" b="1" dirty="0"/>
              <a:t>νέων ρόλων και νέων </a:t>
            </a:r>
            <a:r>
              <a:rPr lang="el-GR" sz="4000" b="1"/>
              <a:t>προσεγγίσεων </a:t>
            </a:r>
            <a:r>
              <a:rPr lang="el-GR" sz="4000" smtClean="0"/>
              <a:t>για την</a:t>
            </a:r>
            <a:r>
              <a:rPr lang="el-GR" sz="4000" b="1" smtClean="0"/>
              <a:t> </a:t>
            </a:r>
            <a:r>
              <a:rPr lang="el-GR" sz="4000" b="1" dirty="0"/>
              <a:t>εφαρμογή της </a:t>
            </a:r>
            <a:r>
              <a:rPr lang="el-GR" sz="4000" b="1" dirty="0" smtClean="0"/>
              <a:t>Κοινωνικής </a:t>
            </a:r>
            <a:r>
              <a:rPr lang="el-GR" sz="4000" dirty="0"/>
              <a:t>Ε</a:t>
            </a:r>
            <a:r>
              <a:rPr lang="el-GR" sz="4000" b="1" dirty="0" smtClean="0"/>
              <a:t>ργασίας </a:t>
            </a:r>
            <a:r>
              <a:rPr lang="el-GR" sz="4000" b="1" dirty="0"/>
              <a:t>στην περίοδο της </a:t>
            </a:r>
            <a:r>
              <a:rPr lang="el-GR" sz="4000" b="1" dirty="0" smtClean="0"/>
              <a:t>κρίσης</a:t>
            </a:r>
            <a:endParaRPr lang="el-GR" sz="40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5800" y="5157192"/>
            <a:ext cx="8077200" cy="1224136"/>
          </a:xfrm>
        </p:spPr>
        <p:txBody>
          <a:bodyPr>
            <a:normAutofit/>
          </a:bodyPr>
          <a:lstStyle/>
          <a:p>
            <a:r>
              <a:rPr lang="el-GR" dirty="0" smtClean="0"/>
              <a:t>Χ. Πουλόπουλος, Αναπληρωτής Καθηγητής Κοινωνικής Εργασίας, Δημοκρίτειο Πανεπιστήμιο Θράκης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9384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Διλήμματα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Εργάζονται </a:t>
            </a:r>
            <a:r>
              <a:rPr lang="el-GR" dirty="0"/>
              <a:t>σε ένα περιβάλλον το οποίο έχει </a:t>
            </a:r>
            <a:r>
              <a:rPr lang="el-GR" dirty="0" err="1"/>
              <a:t>δηµιουργήσει</a:t>
            </a:r>
            <a:r>
              <a:rPr lang="el-GR" dirty="0"/>
              <a:t> µία </a:t>
            </a:r>
            <a:r>
              <a:rPr lang="el-GR" dirty="0" smtClean="0"/>
              <a:t>κυρίαρχη κουλτούρα.</a:t>
            </a:r>
          </a:p>
          <a:p>
            <a:r>
              <a:rPr lang="el-GR" dirty="0" err="1" smtClean="0"/>
              <a:t>Αναλαµβάνουν</a:t>
            </a:r>
            <a:r>
              <a:rPr lang="el-GR" dirty="0" smtClean="0"/>
              <a:t> </a:t>
            </a:r>
            <a:r>
              <a:rPr lang="el-GR" dirty="0" err="1" smtClean="0"/>
              <a:t>αντικρουόµενους</a:t>
            </a:r>
            <a:r>
              <a:rPr lang="el-GR" dirty="0" smtClean="0"/>
              <a:t> ρόλους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εργασία </a:t>
            </a:r>
            <a:r>
              <a:rPr lang="el-GR" dirty="0" smtClean="0"/>
              <a:t>εξυπηρετεί </a:t>
            </a:r>
            <a:r>
              <a:rPr lang="el-GR" dirty="0"/>
              <a:t>το </a:t>
            </a:r>
            <a:r>
              <a:rPr lang="el-GR" dirty="0" smtClean="0"/>
              <a:t>κυρίαρχο </a:t>
            </a:r>
            <a:r>
              <a:rPr lang="el-GR" dirty="0" err="1"/>
              <a:t>σύστηµα</a:t>
            </a:r>
            <a:r>
              <a:rPr lang="el-GR" dirty="0"/>
              <a:t> που </a:t>
            </a:r>
            <a:r>
              <a:rPr lang="el-GR" dirty="0" err="1"/>
              <a:t>χρηµατοδοτεί</a:t>
            </a:r>
            <a:r>
              <a:rPr lang="el-GR" dirty="0"/>
              <a:t> τις κοινωνικές υπηρεσίες και </a:t>
            </a:r>
            <a:r>
              <a:rPr lang="el-GR" dirty="0" smtClean="0"/>
              <a:t>επιβάλλει </a:t>
            </a:r>
            <a:r>
              <a:rPr lang="el-GR" dirty="0"/>
              <a:t>και την κατεύθυνσή τους. </a:t>
            </a:r>
            <a:endParaRPr lang="el-GR" dirty="0" smtClean="0"/>
          </a:p>
          <a:p>
            <a:r>
              <a:rPr lang="el-GR" dirty="0" smtClean="0"/>
              <a:t>Ως λειτουργοί φροντίδας </a:t>
            </a:r>
            <a:r>
              <a:rPr lang="el-GR" dirty="0"/>
              <a:t>καθίστανται «</a:t>
            </a:r>
            <a:r>
              <a:rPr lang="el-GR" dirty="0" err="1"/>
              <a:t>θύµατα</a:t>
            </a:r>
            <a:r>
              <a:rPr lang="el-GR" dirty="0"/>
              <a:t>» των πολιτικών που </a:t>
            </a:r>
            <a:r>
              <a:rPr lang="el-GR" dirty="0" smtClean="0"/>
              <a:t>επιβάλλουν τη </a:t>
            </a:r>
            <a:r>
              <a:rPr lang="el-GR" dirty="0"/>
              <a:t>συρρίκνωση των υπηρεσιών, τη µ</a:t>
            </a:r>
            <a:r>
              <a:rPr lang="el-GR" dirty="0" err="1"/>
              <a:t>είωση</a:t>
            </a:r>
            <a:r>
              <a:rPr lang="el-GR" dirty="0"/>
              <a:t> του προσωπικού, </a:t>
            </a:r>
            <a:r>
              <a:rPr lang="el-GR" dirty="0" smtClean="0"/>
              <a:t>την αύξηση </a:t>
            </a:r>
            <a:r>
              <a:rPr lang="el-GR" dirty="0"/>
              <a:t>του φόρτου εργασίας και την υποστήριξη όλο και </a:t>
            </a:r>
            <a:r>
              <a:rPr lang="el-GR" dirty="0" smtClean="0"/>
              <a:t>µ</a:t>
            </a:r>
            <a:r>
              <a:rPr lang="el-GR" dirty="0" err="1" smtClean="0"/>
              <a:t>εγαλύτερων</a:t>
            </a:r>
            <a:r>
              <a:rPr lang="el-GR" dirty="0" smtClean="0"/>
              <a:t> </a:t>
            </a:r>
            <a:r>
              <a:rPr lang="el-GR" dirty="0" err="1"/>
              <a:t>οµάδων</a:t>
            </a:r>
            <a:r>
              <a:rPr lang="el-GR" dirty="0"/>
              <a:t> του </a:t>
            </a:r>
            <a:r>
              <a:rPr lang="el-GR" dirty="0" err="1" smtClean="0"/>
              <a:t>πληθυσµού</a:t>
            </a:r>
            <a:r>
              <a:rPr lang="el-GR" dirty="0" smtClean="0"/>
              <a:t>.</a:t>
            </a:r>
            <a:endParaRPr lang="el-GR" dirty="0"/>
          </a:p>
          <a:p>
            <a:r>
              <a:rPr lang="el-GR" dirty="0" smtClean="0"/>
              <a:t>Βρίσκονται </a:t>
            </a:r>
            <a:r>
              <a:rPr lang="el-GR" dirty="0" err="1"/>
              <a:t>αντιµέτωποι</a:t>
            </a:r>
            <a:r>
              <a:rPr lang="el-GR" dirty="0"/>
              <a:t> µε ηθικά </a:t>
            </a:r>
            <a:r>
              <a:rPr lang="el-GR" dirty="0" err="1" smtClean="0"/>
              <a:t>διλήµµατα</a:t>
            </a:r>
            <a:r>
              <a:rPr lang="el-GR" dirty="0" smtClean="0"/>
              <a:t>.</a:t>
            </a:r>
          </a:p>
          <a:p>
            <a:r>
              <a:rPr lang="el-GR" dirty="0" err="1" smtClean="0"/>
              <a:t>Αντιλαµβάνονται</a:t>
            </a:r>
            <a:r>
              <a:rPr lang="el-GR" dirty="0" smtClean="0"/>
              <a:t> </a:t>
            </a:r>
            <a:r>
              <a:rPr lang="el-GR" dirty="0"/>
              <a:t>ότι </a:t>
            </a:r>
            <a:r>
              <a:rPr lang="el-GR" dirty="0" smtClean="0"/>
              <a:t>η ανεπάρκεια </a:t>
            </a:r>
            <a:r>
              <a:rPr lang="el-GR" dirty="0"/>
              <a:t>της </a:t>
            </a:r>
            <a:r>
              <a:rPr lang="el-GR" dirty="0" err="1"/>
              <a:t>παρεχόµενης</a:t>
            </a:r>
            <a:r>
              <a:rPr lang="el-GR" dirty="0"/>
              <a:t> φροντίδας σε ένα </a:t>
            </a:r>
            <a:r>
              <a:rPr lang="el-GR" dirty="0" err="1" smtClean="0"/>
              <a:t>αποδυναµωµένο</a:t>
            </a:r>
            <a:r>
              <a:rPr lang="el-GR" dirty="0" smtClean="0"/>
              <a:t> </a:t>
            </a:r>
            <a:r>
              <a:rPr lang="el-GR" dirty="0" err="1" smtClean="0"/>
              <a:t>σύστηµα</a:t>
            </a:r>
            <a:r>
              <a:rPr lang="el-GR" dirty="0" smtClean="0"/>
              <a:t> διαιωνίζει </a:t>
            </a:r>
            <a:r>
              <a:rPr lang="el-GR" dirty="0"/>
              <a:t>ένα πατερναλιστικό µ</a:t>
            </a:r>
            <a:r>
              <a:rPr lang="el-GR" dirty="0" err="1"/>
              <a:t>οντέλο</a:t>
            </a:r>
            <a:r>
              <a:rPr lang="el-GR" dirty="0"/>
              <a:t> </a:t>
            </a:r>
            <a:r>
              <a:rPr lang="el-GR" dirty="0" smtClean="0"/>
              <a:t>προσφοράς βοήθειας αντί </a:t>
            </a:r>
            <a:r>
              <a:rPr lang="el-GR" dirty="0"/>
              <a:t>διεκδίκησης κοινωνικών </a:t>
            </a:r>
            <a:r>
              <a:rPr lang="el-GR" dirty="0" err="1"/>
              <a:t>δικαιωµάτων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273588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Διλήμματα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err="1" smtClean="0"/>
              <a:t>Δηµιουργούνται</a:t>
            </a:r>
            <a:r>
              <a:rPr lang="el-GR" dirty="0" smtClean="0"/>
              <a:t> </a:t>
            </a:r>
            <a:r>
              <a:rPr lang="el-GR" dirty="0"/>
              <a:t>εσωτερικές συγκρούσεις </a:t>
            </a:r>
            <a:r>
              <a:rPr lang="el-GR" dirty="0" smtClean="0"/>
              <a:t>στον </a:t>
            </a:r>
            <a:r>
              <a:rPr lang="el-GR" dirty="0"/>
              <a:t>ίδιο </a:t>
            </a:r>
            <a:r>
              <a:rPr lang="el-GR" dirty="0" smtClean="0"/>
              <a:t>το λειτουργό και </a:t>
            </a:r>
            <a:r>
              <a:rPr lang="el-GR" dirty="0"/>
              <a:t>στις </a:t>
            </a:r>
            <a:r>
              <a:rPr lang="el-GR" dirty="0" smtClean="0"/>
              <a:t>υπηρεσίες. </a:t>
            </a:r>
          </a:p>
          <a:p>
            <a:r>
              <a:rPr lang="el-GR" dirty="0" smtClean="0"/>
              <a:t>Οι περικοπές </a:t>
            </a:r>
            <a:r>
              <a:rPr lang="el-GR" dirty="0"/>
              <a:t>των </a:t>
            </a:r>
            <a:r>
              <a:rPr lang="el-GR" dirty="0" err="1"/>
              <a:t>προϋπολογισµών</a:t>
            </a:r>
            <a:r>
              <a:rPr lang="el-GR" dirty="0"/>
              <a:t> </a:t>
            </a:r>
            <a:r>
              <a:rPr lang="el-GR" dirty="0" smtClean="0"/>
              <a:t>αναγκάζουν στην αποδοχή πόρων από </a:t>
            </a:r>
            <a:r>
              <a:rPr lang="el-GR" dirty="0"/>
              <a:t>διάφορες </a:t>
            </a:r>
            <a:r>
              <a:rPr lang="el-GR" dirty="0" smtClean="0"/>
              <a:t>πηγές </a:t>
            </a:r>
            <a:r>
              <a:rPr lang="el-GR" dirty="0" err="1" smtClean="0"/>
              <a:t>χρηµατοδότησης</a:t>
            </a:r>
            <a:r>
              <a:rPr lang="el-GR" dirty="0"/>
              <a:t>, απέναντι στις οποίες, </a:t>
            </a:r>
            <a:r>
              <a:rPr lang="el-GR" dirty="0" err="1"/>
              <a:t>όµως</a:t>
            </a:r>
            <a:r>
              <a:rPr lang="el-GR" dirty="0"/>
              <a:t>, δεν µ</a:t>
            </a:r>
            <a:r>
              <a:rPr lang="el-GR" dirty="0" err="1"/>
              <a:t>πορούν</a:t>
            </a:r>
            <a:r>
              <a:rPr lang="el-GR" dirty="0"/>
              <a:t> να </a:t>
            </a:r>
            <a:r>
              <a:rPr lang="el-GR" dirty="0" smtClean="0"/>
              <a:t>διεκδικήσουν </a:t>
            </a:r>
            <a:r>
              <a:rPr lang="el-GR" dirty="0" err="1"/>
              <a:t>δικαιώµατα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Μειώνονται </a:t>
            </a:r>
            <a:r>
              <a:rPr lang="el-GR" dirty="0"/>
              <a:t>οι </a:t>
            </a:r>
            <a:r>
              <a:rPr lang="el-GR" dirty="0" smtClean="0"/>
              <a:t>πρωτοβουλίες για </a:t>
            </a:r>
            <a:r>
              <a:rPr lang="el-GR" dirty="0" err="1"/>
              <a:t>ισότιµη</a:t>
            </a:r>
            <a:r>
              <a:rPr lang="el-GR" dirty="0"/>
              <a:t> µ</a:t>
            </a:r>
            <a:r>
              <a:rPr lang="el-GR" dirty="0" err="1"/>
              <a:t>εταχείριση</a:t>
            </a:r>
            <a:r>
              <a:rPr lang="el-GR" dirty="0"/>
              <a:t> και </a:t>
            </a:r>
            <a:r>
              <a:rPr lang="el-GR" dirty="0" err="1"/>
              <a:t>ενδυνάµωση</a:t>
            </a:r>
            <a:r>
              <a:rPr lang="el-GR" dirty="0"/>
              <a:t> των ευάλωτων </a:t>
            </a:r>
            <a:r>
              <a:rPr lang="el-GR" dirty="0" err="1" smtClean="0"/>
              <a:t>οµάδων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225425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Κριτική Κοινωνική Εργασία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Αποτελεί </a:t>
            </a:r>
            <a:r>
              <a:rPr lang="el-GR" dirty="0"/>
              <a:t>την </a:t>
            </a:r>
            <a:r>
              <a:rPr lang="el-GR" dirty="0" err="1"/>
              <a:t>αιχµή</a:t>
            </a:r>
            <a:r>
              <a:rPr lang="el-GR" dirty="0"/>
              <a:t> του </a:t>
            </a:r>
            <a:r>
              <a:rPr lang="el-GR" dirty="0" smtClean="0"/>
              <a:t>δόρατος.</a:t>
            </a:r>
          </a:p>
          <a:p>
            <a:r>
              <a:rPr lang="el-GR" dirty="0" smtClean="0"/>
              <a:t>Καλεί </a:t>
            </a:r>
            <a:r>
              <a:rPr lang="el-GR" dirty="0"/>
              <a:t>τους κοινωνικούς </a:t>
            </a:r>
            <a:r>
              <a:rPr lang="el-GR" dirty="0" smtClean="0"/>
              <a:t>λειτουργούς </a:t>
            </a:r>
            <a:r>
              <a:rPr lang="el-GR" dirty="0"/>
              <a:t>να αναλάβουν έναν νέο πολιτικό ρόλο στην πρακτική τους. </a:t>
            </a:r>
            <a:endParaRPr lang="el-GR" dirty="0" smtClean="0"/>
          </a:p>
          <a:p>
            <a:r>
              <a:rPr lang="el-GR" dirty="0" smtClean="0"/>
              <a:t>Οι κοινωνικοί λειτουργοί δεν είναι </a:t>
            </a:r>
            <a:r>
              <a:rPr lang="el-GR" dirty="0" err="1" smtClean="0"/>
              <a:t>εκπαιδευµένοι</a:t>
            </a:r>
            <a:r>
              <a:rPr lang="el-GR" dirty="0" smtClean="0"/>
              <a:t> </a:t>
            </a:r>
            <a:r>
              <a:rPr lang="el-GR" dirty="0"/>
              <a:t>για τον νέο αυτό ρόλο </a:t>
            </a:r>
            <a:endParaRPr lang="el-GR" dirty="0" smtClean="0"/>
          </a:p>
          <a:p>
            <a:r>
              <a:rPr lang="el-GR" dirty="0" smtClean="0"/>
              <a:t>Δεν γνωρίζουν πώς </a:t>
            </a:r>
            <a:r>
              <a:rPr lang="el-GR" dirty="0"/>
              <a:t>µ</a:t>
            </a:r>
            <a:r>
              <a:rPr lang="el-GR" dirty="0" err="1"/>
              <a:t>πορεί</a:t>
            </a:r>
            <a:r>
              <a:rPr lang="el-GR" dirty="0"/>
              <a:t> να </a:t>
            </a:r>
            <a:r>
              <a:rPr lang="el-GR" dirty="0" err="1"/>
              <a:t>εφαρµοστεί</a:t>
            </a:r>
            <a:r>
              <a:rPr lang="el-GR" dirty="0"/>
              <a:t> στην </a:t>
            </a:r>
            <a:r>
              <a:rPr lang="el-GR" dirty="0" smtClean="0"/>
              <a:t>πράξη.</a:t>
            </a:r>
          </a:p>
          <a:p>
            <a:r>
              <a:rPr lang="el-GR" dirty="0" smtClean="0"/>
              <a:t>Περιορίζονται λόγω </a:t>
            </a:r>
            <a:r>
              <a:rPr lang="el-GR" dirty="0"/>
              <a:t>του </a:t>
            </a:r>
            <a:r>
              <a:rPr lang="el-GR" dirty="0" smtClean="0"/>
              <a:t>πλαισίου ή </a:t>
            </a:r>
            <a:r>
              <a:rPr lang="el-GR" dirty="0"/>
              <a:t>λόγω των </a:t>
            </a:r>
            <a:r>
              <a:rPr lang="el-GR" dirty="0" smtClean="0"/>
              <a:t>εσωτερικών τους </a:t>
            </a:r>
            <a:r>
              <a:rPr lang="el-GR" dirty="0"/>
              <a:t>συγκρούσεων.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 err="1" smtClean="0"/>
              <a:t>παρεχόµενη</a:t>
            </a:r>
            <a:r>
              <a:rPr lang="el-GR" dirty="0" smtClean="0"/>
              <a:t> </a:t>
            </a:r>
            <a:r>
              <a:rPr lang="el-GR" dirty="0"/>
              <a:t>εκπαίδευση </a:t>
            </a:r>
            <a:r>
              <a:rPr lang="el-GR" dirty="0" smtClean="0"/>
              <a:t>βασίζεται </a:t>
            </a:r>
            <a:r>
              <a:rPr lang="el-GR" dirty="0"/>
              <a:t>στις κριτικές προσεγγίσεις της κοινωνικής </a:t>
            </a:r>
            <a:r>
              <a:rPr lang="el-GR" dirty="0" smtClean="0"/>
              <a:t>εργασίας.</a:t>
            </a:r>
            <a:endParaRPr lang="el-GR" dirty="0"/>
          </a:p>
          <a:p>
            <a:r>
              <a:rPr lang="el-GR" dirty="0" smtClean="0"/>
              <a:t>Η νέα </a:t>
            </a:r>
            <a:r>
              <a:rPr lang="el-GR" dirty="0"/>
              <a:t>αυτή προσέγγιση </a:t>
            </a:r>
            <a:r>
              <a:rPr lang="el-GR" dirty="0" smtClean="0"/>
              <a:t>είναι σημαντική για όσους </a:t>
            </a:r>
            <a:r>
              <a:rPr lang="el-GR" dirty="0"/>
              <a:t>ασπάζονται τα εξισωτικά και </a:t>
            </a:r>
            <a:r>
              <a:rPr lang="el-GR" dirty="0" err="1"/>
              <a:t>χειραφετικά</a:t>
            </a:r>
            <a:r>
              <a:rPr lang="el-GR" dirty="0"/>
              <a:t> </a:t>
            </a:r>
            <a:r>
              <a:rPr lang="el-GR" dirty="0" err="1" smtClean="0"/>
              <a:t>αιτήµατα</a:t>
            </a:r>
            <a:r>
              <a:rPr lang="el-GR" dirty="0" smtClean="0"/>
              <a:t> </a:t>
            </a:r>
            <a:r>
              <a:rPr lang="el-GR" dirty="0"/>
              <a:t>των </a:t>
            </a:r>
            <a:r>
              <a:rPr lang="el-GR" dirty="0" smtClean="0"/>
              <a:t>πολιτών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Προσφέρει εργαλεία </a:t>
            </a:r>
            <a:r>
              <a:rPr lang="el-GR" dirty="0"/>
              <a:t>για να </a:t>
            </a:r>
            <a:r>
              <a:rPr lang="el-GR" dirty="0" err="1" smtClean="0"/>
              <a:t>συνεκτιµηθεί</a:t>
            </a:r>
            <a:r>
              <a:rPr lang="el-GR" dirty="0" smtClean="0"/>
              <a:t> </a:t>
            </a:r>
            <a:r>
              <a:rPr lang="el-GR" dirty="0"/>
              <a:t>ο ρόλος της πολιτικής στην εξέλιξη των συνθηκών </a:t>
            </a:r>
            <a:r>
              <a:rPr lang="el-GR" dirty="0" err="1" smtClean="0"/>
              <a:t>αποκλεισµού</a:t>
            </a:r>
            <a:r>
              <a:rPr lang="el-GR" dirty="0" smtClean="0"/>
              <a:t> και </a:t>
            </a:r>
            <a:r>
              <a:rPr lang="el-GR" dirty="0"/>
              <a:t>των δυνατοτήτων </a:t>
            </a:r>
            <a:r>
              <a:rPr lang="el-GR" dirty="0" smtClean="0"/>
              <a:t>πρόνοιας.</a:t>
            </a:r>
          </a:p>
          <a:p>
            <a:r>
              <a:rPr lang="el-GR" dirty="0" smtClean="0"/>
              <a:t>Υποστηρίζει την ηθική </a:t>
            </a:r>
            <a:r>
              <a:rPr lang="el-GR" dirty="0"/>
              <a:t>ευθύνη του πεδίου της κοινωνικής εργασίας να </a:t>
            </a:r>
            <a:r>
              <a:rPr lang="el-GR" dirty="0" smtClean="0"/>
              <a:t>αντισταθεί και </a:t>
            </a:r>
            <a:r>
              <a:rPr lang="el-GR" dirty="0"/>
              <a:t>να προωθήσει την αλλαγή.</a:t>
            </a:r>
          </a:p>
        </p:txBody>
      </p:sp>
    </p:spTree>
    <p:extLst>
      <p:ext uri="{BB962C8B-B14F-4D97-AF65-F5344CB8AC3E}">
        <p14:creationId xmlns:p14="http://schemas.microsoft.com/office/powerpoint/2010/main" xmlns="" val="745808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Κριτική Κοινωνική Εργασία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Επικεντρώνεται </a:t>
            </a:r>
            <a:r>
              <a:rPr lang="el-GR" dirty="0"/>
              <a:t>στις </a:t>
            </a:r>
            <a:r>
              <a:rPr lang="el-GR" dirty="0" smtClean="0"/>
              <a:t>αναπόφευκτες </a:t>
            </a:r>
            <a:r>
              <a:rPr lang="el-GR" dirty="0"/>
              <a:t>επιδράσεις των αλλαγών που </a:t>
            </a:r>
            <a:r>
              <a:rPr lang="el-GR" dirty="0" err="1"/>
              <a:t>συµβαίνουν</a:t>
            </a:r>
            <a:r>
              <a:rPr lang="el-GR" dirty="0"/>
              <a:t> στο </a:t>
            </a:r>
            <a:r>
              <a:rPr lang="el-GR" dirty="0" smtClean="0"/>
              <a:t>πολιτικό, κοινωνικό </a:t>
            </a:r>
            <a:r>
              <a:rPr lang="el-GR" dirty="0"/>
              <a:t>και </a:t>
            </a:r>
            <a:r>
              <a:rPr lang="el-GR" dirty="0" err="1"/>
              <a:t>οικονοµικό</a:t>
            </a:r>
            <a:r>
              <a:rPr lang="el-GR" dirty="0"/>
              <a:t> </a:t>
            </a:r>
            <a:r>
              <a:rPr lang="el-GR" dirty="0" smtClean="0"/>
              <a:t>περιβάλλον.</a:t>
            </a:r>
          </a:p>
          <a:p>
            <a:r>
              <a:rPr lang="el-GR" dirty="0" err="1" smtClean="0"/>
              <a:t>Επιµένει</a:t>
            </a:r>
            <a:r>
              <a:rPr lang="el-GR" dirty="0" smtClean="0"/>
              <a:t> στην </a:t>
            </a:r>
            <a:r>
              <a:rPr lang="el-GR" dirty="0"/>
              <a:t>ανανέωση του ρόλου των κοινωνικών λειτουργών και </a:t>
            </a:r>
            <a:r>
              <a:rPr lang="el-GR" dirty="0" smtClean="0"/>
              <a:t>των κοινωνικών </a:t>
            </a:r>
            <a:r>
              <a:rPr lang="el-GR" dirty="0"/>
              <a:t>υπηρεσιών αποδίδοντάς τους µία πολιτική διάσταση.</a:t>
            </a:r>
          </a:p>
          <a:p>
            <a:r>
              <a:rPr lang="el-GR" dirty="0" err="1"/>
              <a:t>∆ίνει</a:t>
            </a:r>
            <a:r>
              <a:rPr lang="el-GR" dirty="0"/>
              <a:t> ιδιαίτερη </a:t>
            </a:r>
            <a:r>
              <a:rPr lang="el-GR" dirty="0" err="1"/>
              <a:t>έµφαση</a:t>
            </a:r>
            <a:r>
              <a:rPr lang="el-GR" dirty="0"/>
              <a:t> στην ανάγκη οι κριτικοί κοινωνικοί </a:t>
            </a:r>
            <a:r>
              <a:rPr lang="el-GR" dirty="0" smtClean="0"/>
              <a:t>λειτουργοί </a:t>
            </a:r>
            <a:r>
              <a:rPr lang="el-GR" dirty="0"/>
              <a:t>να αναπτύσσουν εργασιακά και άλλα πλαίσια που </a:t>
            </a:r>
            <a:r>
              <a:rPr lang="el-GR" dirty="0" err="1" smtClean="0"/>
              <a:t>αντιµετωπίζουν</a:t>
            </a:r>
            <a:r>
              <a:rPr lang="el-GR" dirty="0" smtClean="0"/>
              <a:t> </a:t>
            </a:r>
            <a:r>
              <a:rPr lang="el-GR" dirty="0"/>
              <a:t>την κοινωνική </a:t>
            </a:r>
            <a:r>
              <a:rPr lang="el-GR" dirty="0" smtClean="0"/>
              <a:t>καταπίεση. </a:t>
            </a:r>
          </a:p>
          <a:p>
            <a:r>
              <a:rPr lang="el-GR" dirty="0" smtClean="0"/>
              <a:t>Υποστηρίζει </a:t>
            </a:r>
            <a:r>
              <a:rPr lang="el-GR" dirty="0"/>
              <a:t>τις αλλαγές στον τρόπο </a:t>
            </a:r>
            <a:r>
              <a:rPr lang="el-GR" dirty="0" smtClean="0"/>
              <a:t>εκπαίδευσης µε περισσότερη </a:t>
            </a:r>
            <a:r>
              <a:rPr lang="el-GR" dirty="0" err="1"/>
              <a:t>έµφαση</a:t>
            </a:r>
            <a:r>
              <a:rPr lang="el-GR" dirty="0"/>
              <a:t> στα ανθρώπινα </a:t>
            </a:r>
            <a:r>
              <a:rPr lang="el-GR" dirty="0" err="1"/>
              <a:t>δικαιώµατα</a:t>
            </a:r>
            <a:r>
              <a:rPr lang="el-GR" dirty="0"/>
              <a:t>, στον τρόπο </a:t>
            </a:r>
            <a:r>
              <a:rPr lang="el-GR" dirty="0" smtClean="0"/>
              <a:t>προστασίας αλλά </a:t>
            </a:r>
            <a:r>
              <a:rPr lang="el-GR" dirty="0"/>
              <a:t>και στην κοινωνική </a:t>
            </a:r>
            <a:r>
              <a:rPr lang="el-GR" dirty="0" smtClean="0"/>
              <a:t>δικαιοσύνη.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297521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Δράσεις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Κοινές </a:t>
            </a:r>
            <a:r>
              <a:rPr lang="el-GR" dirty="0"/>
              <a:t>κινητοποιήσεις </a:t>
            </a:r>
            <a:r>
              <a:rPr lang="el-GR" dirty="0" err="1"/>
              <a:t>εξυπηρετουµένων</a:t>
            </a:r>
            <a:r>
              <a:rPr lang="el-GR" dirty="0"/>
              <a:t> και </a:t>
            </a:r>
            <a:r>
              <a:rPr lang="el-GR" dirty="0" smtClean="0"/>
              <a:t>κοινωνικών λειτουργών.</a:t>
            </a:r>
          </a:p>
          <a:p>
            <a:r>
              <a:rPr lang="el-GR" dirty="0" smtClean="0"/>
              <a:t>Δράσεις </a:t>
            </a:r>
            <a:r>
              <a:rPr lang="el-GR" dirty="0"/>
              <a:t>για τη βελτίωση των υπηρεσιών </a:t>
            </a:r>
            <a:r>
              <a:rPr lang="el-GR" dirty="0" smtClean="0"/>
              <a:t>ψυχικής υγείας στην </a:t>
            </a:r>
            <a:r>
              <a:rPr lang="el-GR" dirty="0"/>
              <a:t>περίοδο της </a:t>
            </a:r>
            <a:r>
              <a:rPr lang="el-GR" dirty="0" err="1"/>
              <a:t>οικονοµικής</a:t>
            </a:r>
            <a:r>
              <a:rPr lang="el-GR" dirty="0"/>
              <a:t> κρίσης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Δράσεις αντίστασης </a:t>
            </a:r>
            <a:r>
              <a:rPr lang="el-GR" dirty="0"/>
              <a:t>των λειτουργών φροντίδας απέναντι στην πολιτική </a:t>
            </a:r>
            <a:r>
              <a:rPr lang="el-GR" dirty="0" smtClean="0"/>
              <a:t>λιτότητας.</a:t>
            </a:r>
          </a:p>
          <a:p>
            <a:r>
              <a:rPr lang="el-GR" dirty="0" smtClean="0"/>
              <a:t>Ανάπτυξη ενός </a:t>
            </a:r>
            <a:r>
              <a:rPr lang="el-GR" dirty="0"/>
              <a:t>νέου µ</a:t>
            </a:r>
            <a:r>
              <a:rPr lang="el-GR" dirty="0" err="1"/>
              <a:t>οντέλου</a:t>
            </a:r>
            <a:r>
              <a:rPr lang="el-GR" dirty="0"/>
              <a:t> κοινωνικής </a:t>
            </a:r>
            <a:r>
              <a:rPr lang="el-GR" dirty="0" smtClean="0"/>
              <a:t>φροντίδας.</a:t>
            </a:r>
          </a:p>
          <a:p>
            <a:r>
              <a:rPr lang="el-GR" dirty="0" smtClean="0"/>
              <a:t>Ανάδειξη των </a:t>
            </a:r>
            <a:r>
              <a:rPr lang="el-GR" dirty="0"/>
              <a:t>δικτύων </a:t>
            </a:r>
            <a:r>
              <a:rPr lang="el-GR" dirty="0" smtClean="0"/>
              <a:t>συλλογικότητας.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837189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Κοινωνική δικαιοσύνη και συλλογική ευθύνη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Σ</a:t>
            </a:r>
            <a:r>
              <a:rPr lang="el-GR" dirty="0" smtClean="0"/>
              <a:t>υνεχής εκπαίδευση </a:t>
            </a:r>
            <a:r>
              <a:rPr lang="el-GR" dirty="0"/>
              <a:t>και εποπτεία των κοινωνικών λειτουργών </a:t>
            </a:r>
            <a:endParaRPr lang="el-GR" dirty="0" smtClean="0"/>
          </a:p>
          <a:p>
            <a:r>
              <a:rPr lang="el-GR" dirty="0"/>
              <a:t>Π</a:t>
            </a:r>
            <a:r>
              <a:rPr lang="el-GR" dirty="0" smtClean="0"/>
              <a:t>ροσωπική </a:t>
            </a:r>
            <a:r>
              <a:rPr lang="el-GR" dirty="0"/>
              <a:t>και </a:t>
            </a:r>
            <a:r>
              <a:rPr lang="el-GR" dirty="0" err="1"/>
              <a:t>επαγγελµατική</a:t>
            </a:r>
            <a:r>
              <a:rPr lang="el-GR" dirty="0"/>
              <a:t> </a:t>
            </a:r>
            <a:r>
              <a:rPr lang="el-GR" dirty="0" smtClean="0"/>
              <a:t>εξέλιξη</a:t>
            </a:r>
          </a:p>
          <a:p>
            <a:r>
              <a:rPr lang="el-GR" dirty="0" err="1" smtClean="0"/>
              <a:t>Αναβάθµιση</a:t>
            </a:r>
            <a:r>
              <a:rPr lang="el-GR" dirty="0" smtClean="0"/>
              <a:t> </a:t>
            </a:r>
            <a:r>
              <a:rPr lang="el-GR" dirty="0"/>
              <a:t>της ποιότητας των υπηρεσιών. </a:t>
            </a:r>
          </a:p>
          <a:p>
            <a:r>
              <a:rPr lang="el-GR" dirty="0" smtClean="0"/>
              <a:t>Διάλογος σε </a:t>
            </a:r>
            <a:r>
              <a:rPr lang="el-GR" dirty="0" err="1"/>
              <a:t>ζητήµατα</a:t>
            </a:r>
            <a:r>
              <a:rPr lang="el-GR" dirty="0"/>
              <a:t> </a:t>
            </a:r>
            <a:r>
              <a:rPr lang="el-GR" dirty="0" smtClean="0"/>
              <a:t>πολιτικής </a:t>
            </a:r>
            <a:r>
              <a:rPr lang="el-GR" dirty="0"/>
              <a:t>φύσης. </a:t>
            </a:r>
            <a:endParaRPr lang="el-GR" dirty="0" smtClean="0"/>
          </a:p>
          <a:p>
            <a:r>
              <a:rPr lang="el-GR" dirty="0" smtClean="0"/>
              <a:t>Προάσπιση </a:t>
            </a:r>
            <a:r>
              <a:rPr lang="el-GR" dirty="0"/>
              <a:t>των ανθρωπίνων </a:t>
            </a:r>
            <a:r>
              <a:rPr lang="el-GR" dirty="0" err="1"/>
              <a:t>δικαιωµάτων</a:t>
            </a:r>
            <a:r>
              <a:rPr lang="el-GR" dirty="0"/>
              <a:t> </a:t>
            </a:r>
            <a:r>
              <a:rPr lang="el-GR" dirty="0" smtClean="0"/>
              <a:t>ως µ</a:t>
            </a:r>
            <a:r>
              <a:rPr lang="el-GR" dirty="0" err="1" smtClean="0"/>
              <a:t>έρος</a:t>
            </a:r>
            <a:r>
              <a:rPr lang="el-GR" dirty="0" smtClean="0"/>
              <a:t> </a:t>
            </a:r>
            <a:r>
              <a:rPr lang="el-GR" dirty="0"/>
              <a:t>της </a:t>
            </a:r>
            <a:r>
              <a:rPr lang="el-GR" dirty="0" err="1" smtClean="0"/>
              <a:t>καθηµερινής</a:t>
            </a:r>
            <a:r>
              <a:rPr lang="el-GR" dirty="0" smtClean="0"/>
              <a:t> </a:t>
            </a:r>
            <a:r>
              <a:rPr lang="el-GR" dirty="0"/>
              <a:t>πρακτικής </a:t>
            </a:r>
            <a:r>
              <a:rPr lang="el-GR" dirty="0" smtClean="0"/>
              <a:t>.</a:t>
            </a:r>
          </a:p>
          <a:p>
            <a:r>
              <a:rPr lang="el-GR" dirty="0" smtClean="0"/>
              <a:t>Κριτική </a:t>
            </a:r>
            <a:r>
              <a:rPr lang="el-GR" dirty="0"/>
              <a:t>προσέγγιση του ρόλου </a:t>
            </a:r>
            <a:r>
              <a:rPr lang="el-GR" dirty="0" smtClean="0"/>
              <a:t>των κοινωνικών λειτουργών</a:t>
            </a:r>
          </a:p>
          <a:p>
            <a:r>
              <a:rPr lang="el-GR" dirty="0" smtClean="0"/>
              <a:t>Αντιαυταρχικές </a:t>
            </a:r>
            <a:r>
              <a:rPr lang="el-GR" dirty="0"/>
              <a:t>πράξεις για την </a:t>
            </a:r>
            <a:r>
              <a:rPr lang="el-GR" dirty="0" err="1" smtClean="0"/>
              <a:t>ενδυνάµωση</a:t>
            </a:r>
            <a:r>
              <a:rPr lang="el-GR" dirty="0" smtClean="0"/>
              <a:t> ευάλωτων </a:t>
            </a:r>
            <a:r>
              <a:rPr lang="el-GR" dirty="0" err="1"/>
              <a:t>ατόµων</a:t>
            </a:r>
            <a:r>
              <a:rPr lang="el-GR" dirty="0"/>
              <a:t> και </a:t>
            </a:r>
            <a:r>
              <a:rPr lang="el-GR" dirty="0" err="1"/>
              <a:t>οµάδων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93288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Ορισμός Κοινωνικής Εργασίας-Γενική Συνέλευση </a:t>
            </a:r>
            <a:r>
              <a:rPr lang="el-GR" sz="2400" dirty="0"/>
              <a:t>στη </a:t>
            </a:r>
            <a:r>
              <a:rPr lang="el-GR" sz="2400" dirty="0" smtClean="0"/>
              <a:t>Μελβούρνη-</a:t>
            </a:r>
            <a:r>
              <a:rPr lang="el-GR" sz="2400" dirty="0" err="1" smtClean="0"/>
              <a:t>∆</a:t>
            </a:r>
            <a:r>
              <a:rPr lang="el-GR" sz="2400" dirty="0" err="1"/>
              <a:t>ιεθνής</a:t>
            </a:r>
            <a:r>
              <a:rPr lang="el-GR" sz="2400" dirty="0"/>
              <a:t> </a:t>
            </a:r>
            <a:r>
              <a:rPr lang="el-GR" sz="2400" dirty="0" err="1"/>
              <a:t>Οµοσπονδία</a:t>
            </a:r>
            <a:r>
              <a:rPr lang="el-GR" sz="2400" dirty="0"/>
              <a:t> Κοινωνικών Λειτουργών (IFSW)</a:t>
            </a:r>
            <a:br>
              <a:rPr lang="el-GR" sz="2400" dirty="0"/>
            </a:br>
            <a:endParaRPr lang="el-GR" sz="2400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 smtClean="0"/>
              <a:t>«</a:t>
            </a:r>
            <a:r>
              <a:rPr lang="el-GR" dirty="0"/>
              <a:t>Η Κοινωνική Εργασία είναι </a:t>
            </a:r>
            <a:r>
              <a:rPr lang="el-GR" dirty="0" err="1"/>
              <a:t>εφαρµοσµένο</a:t>
            </a:r>
            <a:r>
              <a:rPr lang="el-GR" dirty="0"/>
              <a:t> </a:t>
            </a:r>
            <a:r>
              <a:rPr lang="el-GR" dirty="0" err="1"/>
              <a:t>επάγγελµα</a:t>
            </a:r>
            <a:r>
              <a:rPr lang="el-GR" dirty="0"/>
              <a:t> αλλά και </a:t>
            </a:r>
            <a:r>
              <a:rPr lang="el-GR" dirty="0" err="1" smtClean="0"/>
              <a:t>ακαδηµαϊκό</a:t>
            </a:r>
            <a:r>
              <a:rPr lang="el-GR" dirty="0" smtClean="0"/>
              <a:t> </a:t>
            </a:r>
            <a:r>
              <a:rPr lang="el-GR" dirty="0"/>
              <a:t>πεδίο που προωθεί την κοινωνική αλλαγή και ανάπτυξη, την </a:t>
            </a:r>
            <a:r>
              <a:rPr lang="el-GR" dirty="0" smtClean="0"/>
              <a:t>κοινωνική </a:t>
            </a:r>
            <a:r>
              <a:rPr lang="el-GR" dirty="0"/>
              <a:t>συνοχή και την </a:t>
            </a:r>
            <a:r>
              <a:rPr lang="el-GR" dirty="0" err="1"/>
              <a:t>ενδυνάµωση</a:t>
            </a:r>
            <a:r>
              <a:rPr lang="el-GR" dirty="0"/>
              <a:t> και απελευθέρωση των </a:t>
            </a:r>
            <a:r>
              <a:rPr lang="el-GR" dirty="0" smtClean="0"/>
              <a:t>ανθρώπων. Οι </a:t>
            </a:r>
            <a:r>
              <a:rPr lang="el-GR" dirty="0"/>
              <a:t>αρχές της κοινωνικής δικαιοσύνης, των ανθρωπίνων </a:t>
            </a:r>
            <a:r>
              <a:rPr lang="el-GR" dirty="0" err="1" smtClean="0"/>
              <a:t>δικαιωµάτων</a:t>
            </a:r>
            <a:r>
              <a:rPr lang="el-GR" dirty="0" smtClean="0"/>
              <a:t>, της </a:t>
            </a:r>
            <a:r>
              <a:rPr lang="el-GR" dirty="0"/>
              <a:t>συλλογικής ευθύνης και του </a:t>
            </a:r>
            <a:r>
              <a:rPr lang="el-GR" dirty="0" err="1"/>
              <a:t>σεβασµού</a:t>
            </a:r>
            <a:r>
              <a:rPr lang="el-GR" dirty="0"/>
              <a:t> της διαφορετικότητας </a:t>
            </a:r>
            <a:r>
              <a:rPr lang="el-GR" dirty="0" smtClean="0"/>
              <a:t>είναι κεντρικές </a:t>
            </a:r>
            <a:r>
              <a:rPr lang="el-GR" dirty="0"/>
              <a:t>στην κοινωνική εργασία, η οποία </a:t>
            </a:r>
            <a:r>
              <a:rPr lang="el-GR" dirty="0" err="1"/>
              <a:t>θεµελιώνεται</a:t>
            </a:r>
            <a:r>
              <a:rPr lang="el-GR" dirty="0"/>
              <a:t> από τις </a:t>
            </a:r>
            <a:r>
              <a:rPr lang="el-GR" dirty="0" smtClean="0"/>
              <a:t>θεωρίες της </a:t>
            </a:r>
            <a:r>
              <a:rPr lang="el-GR" dirty="0"/>
              <a:t>κοινωνικής εργασίας, των κοινωνικών </a:t>
            </a:r>
            <a:r>
              <a:rPr lang="el-GR" dirty="0" err="1"/>
              <a:t>επιστηµών</a:t>
            </a:r>
            <a:r>
              <a:rPr lang="el-GR" dirty="0"/>
              <a:t>, των </a:t>
            </a:r>
            <a:r>
              <a:rPr lang="el-GR" dirty="0" smtClean="0"/>
              <a:t>ανθρωπιστικών </a:t>
            </a:r>
            <a:r>
              <a:rPr lang="el-GR" dirty="0" err="1" smtClean="0"/>
              <a:t>επιστηµών</a:t>
            </a:r>
            <a:r>
              <a:rPr lang="el-GR" dirty="0" smtClean="0"/>
              <a:t> </a:t>
            </a:r>
            <a:r>
              <a:rPr lang="el-GR" dirty="0"/>
              <a:t>και τη γηγενή γνώση, και συνδέει ανθρώπους και </a:t>
            </a:r>
            <a:r>
              <a:rPr lang="el-GR" dirty="0" err="1"/>
              <a:t>δοµές</a:t>
            </a:r>
            <a:r>
              <a:rPr lang="el-GR" dirty="0"/>
              <a:t> </a:t>
            </a:r>
            <a:r>
              <a:rPr lang="el-GR" dirty="0" smtClean="0"/>
              <a:t>για να </a:t>
            </a:r>
            <a:r>
              <a:rPr lang="el-GR" dirty="0" err="1"/>
              <a:t>αντιµετωπίσουν</a:t>
            </a:r>
            <a:r>
              <a:rPr lang="el-GR" dirty="0"/>
              <a:t> τις προκλήσεις της ζωής αλλά και για να </a:t>
            </a:r>
            <a:r>
              <a:rPr lang="el-GR" dirty="0" smtClean="0"/>
              <a:t>ενισχύσει την </a:t>
            </a:r>
            <a:r>
              <a:rPr lang="el-GR" dirty="0" err="1"/>
              <a:t>ευηµερία</a:t>
            </a:r>
            <a:r>
              <a:rPr lang="el-GR" dirty="0"/>
              <a:t> τους. Ο παραπάνω </a:t>
            </a:r>
            <a:r>
              <a:rPr lang="el-GR" dirty="0" err="1"/>
              <a:t>ορισµός</a:t>
            </a:r>
            <a:r>
              <a:rPr lang="el-GR" dirty="0"/>
              <a:t> µ</a:t>
            </a:r>
            <a:r>
              <a:rPr lang="el-GR" dirty="0" err="1"/>
              <a:t>πορεί</a:t>
            </a:r>
            <a:r>
              <a:rPr lang="el-GR" dirty="0"/>
              <a:t> να διευρυνθεί σε </a:t>
            </a:r>
            <a:r>
              <a:rPr lang="el-GR" dirty="0" smtClean="0"/>
              <a:t>εθνικό ή/και </a:t>
            </a:r>
            <a:r>
              <a:rPr lang="el-GR" dirty="0"/>
              <a:t>σε περιφερειακό </a:t>
            </a:r>
            <a:r>
              <a:rPr lang="el-GR" dirty="0" smtClean="0"/>
              <a:t>επίπεδο».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389446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Ορισμός Κοινωνικής Εργασίας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Ε</a:t>
            </a:r>
            <a:r>
              <a:rPr lang="el-GR" dirty="0" smtClean="0"/>
              <a:t>πιρροές </a:t>
            </a:r>
            <a:r>
              <a:rPr lang="el-GR" dirty="0"/>
              <a:t>από την </a:t>
            </a:r>
            <a:r>
              <a:rPr lang="el-GR" dirty="0" smtClean="0"/>
              <a:t>Κριτική Κοινωνική Εργασία</a:t>
            </a:r>
          </a:p>
          <a:p>
            <a:r>
              <a:rPr lang="el-GR" dirty="0" err="1" smtClean="0"/>
              <a:t>Έµφαση</a:t>
            </a:r>
            <a:r>
              <a:rPr lang="el-GR" dirty="0" smtClean="0"/>
              <a:t> στην </a:t>
            </a:r>
            <a:r>
              <a:rPr lang="el-GR" dirty="0"/>
              <a:t>κοινωνική αλλαγή, </a:t>
            </a:r>
            <a:r>
              <a:rPr lang="el-GR" dirty="0" smtClean="0"/>
              <a:t>την ανάπτυξη</a:t>
            </a:r>
            <a:r>
              <a:rPr lang="el-GR" dirty="0"/>
              <a:t>, την κοινωνική συνοχή </a:t>
            </a:r>
            <a:r>
              <a:rPr lang="el-GR" dirty="0" smtClean="0"/>
              <a:t>και </a:t>
            </a:r>
            <a:r>
              <a:rPr lang="el-GR" dirty="0"/>
              <a:t>στην </a:t>
            </a:r>
            <a:r>
              <a:rPr lang="el-GR" dirty="0" err="1"/>
              <a:t>ενδυνάµωση</a:t>
            </a:r>
            <a:r>
              <a:rPr lang="el-GR" dirty="0"/>
              <a:t> και </a:t>
            </a:r>
            <a:r>
              <a:rPr lang="el-GR" dirty="0" smtClean="0"/>
              <a:t>απελευθέρωση </a:t>
            </a:r>
            <a:r>
              <a:rPr lang="el-GR" dirty="0" err="1"/>
              <a:t>ατόµων</a:t>
            </a:r>
            <a:r>
              <a:rPr lang="el-GR" dirty="0"/>
              <a:t> και </a:t>
            </a:r>
            <a:r>
              <a:rPr lang="el-GR" dirty="0" err="1"/>
              <a:t>οµάδων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Αλληλεπίδραση </a:t>
            </a:r>
            <a:r>
              <a:rPr lang="el-GR" dirty="0"/>
              <a:t>των ανθρώπων και των </a:t>
            </a:r>
            <a:r>
              <a:rPr lang="el-GR" dirty="0" err="1"/>
              <a:t>οργανισµών</a:t>
            </a:r>
            <a:r>
              <a:rPr lang="el-GR" dirty="0"/>
              <a:t> για να </a:t>
            </a:r>
            <a:r>
              <a:rPr lang="el-GR" dirty="0" err="1"/>
              <a:t>αντιµετωπίσουν</a:t>
            </a:r>
            <a:r>
              <a:rPr lang="el-GR" dirty="0"/>
              <a:t> </a:t>
            </a:r>
            <a:r>
              <a:rPr lang="el-GR" dirty="0" smtClean="0"/>
              <a:t>τις προκλήσεις </a:t>
            </a:r>
            <a:r>
              <a:rPr lang="el-GR" dirty="0"/>
              <a:t>της </a:t>
            </a:r>
            <a:r>
              <a:rPr lang="el-GR" dirty="0" smtClean="0"/>
              <a:t>ζωής.</a:t>
            </a:r>
          </a:p>
          <a:p>
            <a:r>
              <a:rPr lang="el-GR" dirty="0" smtClean="0"/>
              <a:t>Ενίσχυση της κοινωνικής </a:t>
            </a:r>
            <a:r>
              <a:rPr lang="el-GR" dirty="0" err="1" smtClean="0"/>
              <a:t>ευηµερίας</a:t>
            </a:r>
            <a:r>
              <a:rPr lang="el-GR" dirty="0" smtClean="0"/>
              <a:t>.</a:t>
            </a:r>
            <a:endParaRPr lang="el-GR" dirty="0"/>
          </a:p>
          <a:p>
            <a:r>
              <a:rPr lang="el-GR" dirty="0" smtClean="0"/>
              <a:t>Βασικές </a:t>
            </a:r>
            <a:r>
              <a:rPr lang="el-GR" dirty="0"/>
              <a:t>αρχές των ανθρωπίνων </a:t>
            </a:r>
            <a:r>
              <a:rPr lang="el-GR" dirty="0" err="1" smtClean="0"/>
              <a:t>δικαιωµάτων</a:t>
            </a:r>
            <a:r>
              <a:rPr lang="el-GR" dirty="0"/>
              <a:t>, της συλλογικότητας, του </a:t>
            </a:r>
            <a:r>
              <a:rPr lang="el-GR" dirty="0" err="1"/>
              <a:t>σεβασµού</a:t>
            </a:r>
            <a:r>
              <a:rPr lang="el-GR" dirty="0"/>
              <a:t> και της κοινωνικής δικαιοσύνης.</a:t>
            </a:r>
          </a:p>
          <a:p>
            <a:r>
              <a:rPr lang="el-GR" dirty="0" err="1" smtClean="0"/>
              <a:t>Έµφαση</a:t>
            </a:r>
            <a:r>
              <a:rPr lang="el-GR" dirty="0" smtClean="0"/>
              <a:t> στην </a:t>
            </a:r>
            <a:r>
              <a:rPr lang="el-GR" dirty="0"/>
              <a:t>αρχή της </a:t>
            </a:r>
            <a:r>
              <a:rPr lang="el-GR" dirty="0" err="1" smtClean="0"/>
              <a:t>αντιµετώπισης</a:t>
            </a:r>
            <a:r>
              <a:rPr lang="el-GR" dirty="0" smtClean="0"/>
              <a:t> </a:t>
            </a:r>
            <a:r>
              <a:rPr lang="el-GR" dirty="0"/>
              <a:t>όλων σε </a:t>
            </a:r>
            <a:r>
              <a:rPr lang="el-GR" dirty="0" err="1"/>
              <a:t>ισότιµη</a:t>
            </a:r>
            <a:r>
              <a:rPr lang="el-GR" dirty="0"/>
              <a:t> </a:t>
            </a:r>
            <a:r>
              <a:rPr lang="el-GR" dirty="0" smtClean="0"/>
              <a:t>βάση.</a:t>
            </a:r>
          </a:p>
          <a:p>
            <a:r>
              <a:rPr lang="el-GR" dirty="0" smtClean="0"/>
              <a:t>Διεθνής χαρακτήρας  µε </a:t>
            </a:r>
            <a:r>
              <a:rPr lang="el-GR" dirty="0"/>
              <a:t>βάση τις σύγχρονες αντιλήψεις για </a:t>
            </a:r>
            <a:r>
              <a:rPr lang="el-GR" dirty="0" smtClean="0"/>
              <a:t>την κοινωνική εργασία.</a:t>
            </a:r>
          </a:p>
        </p:txBody>
      </p:sp>
    </p:spTree>
    <p:extLst>
      <p:ext uri="{BB962C8B-B14F-4D97-AF65-F5344CB8AC3E}">
        <p14:creationId xmlns:p14="http://schemas.microsoft.com/office/powerpoint/2010/main" xmlns="" val="1416788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l-GR" dirty="0" smtClean="0"/>
              <a:t>Ρόλος κοινωνικού λειτουργού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Κατανόηση του εαυτού και του ρόλου του κοινωνικού λειτουργού σε ένα </a:t>
            </a:r>
            <a:r>
              <a:rPr lang="el-GR" dirty="0" err="1" smtClean="0"/>
              <a:t>συγκεκριµένο</a:t>
            </a:r>
            <a:r>
              <a:rPr lang="el-GR" dirty="0" smtClean="0"/>
              <a:t> </a:t>
            </a:r>
            <a:r>
              <a:rPr lang="el-GR" dirty="0" err="1" smtClean="0"/>
              <a:t>κοινωνικο</a:t>
            </a:r>
            <a:r>
              <a:rPr lang="el-GR" dirty="0" smtClean="0"/>
              <a:t>-</a:t>
            </a:r>
            <a:r>
              <a:rPr lang="el-GR" dirty="0" err="1" smtClean="0"/>
              <a:t>οικονοµικό</a:t>
            </a:r>
            <a:r>
              <a:rPr lang="el-GR" dirty="0" smtClean="0"/>
              <a:t> και ιδεολογικό περιβάλλον που κατασκευάζει την κοινωνική </a:t>
            </a:r>
            <a:r>
              <a:rPr lang="el-GR" dirty="0" err="1" smtClean="0"/>
              <a:t>πραγµατικότητα</a:t>
            </a:r>
            <a:endParaRPr lang="el-GR" dirty="0" smtClean="0"/>
          </a:p>
          <a:p>
            <a:r>
              <a:rPr lang="el-GR" dirty="0" smtClean="0"/>
              <a:t>Κοινωνικοί λειτουργοί ως πολιτικά όντα</a:t>
            </a:r>
          </a:p>
          <a:p>
            <a:r>
              <a:rPr lang="el-GR" dirty="0" smtClean="0"/>
              <a:t>Ουσιαστική δράση στην αφύπνιση των ευάλωτων κοινωνικά </a:t>
            </a:r>
            <a:r>
              <a:rPr lang="el-GR" dirty="0" err="1" smtClean="0"/>
              <a:t>οµάδων</a:t>
            </a:r>
            <a:endParaRPr lang="el-GR" dirty="0" smtClean="0"/>
          </a:p>
          <a:p>
            <a:r>
              <a:rPr lang="el-GR" dirty="0" smtClean="0"/>
              <a:t>Δεξιότητες διαπροσωπικής επικοινωνίας και ανοικτού διαλόγου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726206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Δράσεις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Δίκτυο </a:t>
            </a:r>
            <a:r>
              <a:rPr lang="el-GR" dirty="0" err="1" smtClean="0"/>
              <a:t>συµµαχιών</a:t>
            </a:r>
            <a:r>
              <a:rPr lang="el-GR" dirty="0" smtClean="0"/>
              <a:t> με µέλη </a:t>
            </a:r>
            <a:r>
              <a:rPr lang="el-GR" dirty="0"/>
              <a:t>της </a:t>
            </a:r>
            <a:r>
              <a:rPr lang="el-GR" dirty="0" err="1"/>
              <a:t>ακαδηµαϊκής</a:t>
            </a:r>
            <a:r>
              <a:rPr lang="el-GR" dirty="0"/>
              <a:t> κοινότητας, </a:t>
            </a:r>
            <a:r>
              <a:rPr lang="el-GR" dirty="0" err="1" smtClean="0"/>
              <a:t>εξυπηρετούµενους</a:t>
            </a:r>
            <a:r>
              <a:rPr lang="el-GR" dirty="0" smtClean="0"/>
              <a:t> </a:t>
            </a:r>
            <a:r>
              <a:rPr lang="el-GR" dirty="0"/>
              <a:t>και µέλη </a:t>
            </a:r>
            <a:r>
              <a:rPr lang="el-GR" dirty="0" smtClean="0"/>
              <a:t>άλλων κοινωνικών </a:t>
            </a:r>
            <a:r>
              <a:rPr lang="el-GR" dirty="0" err="1" smtClean="0"/>
              <a:t>οµάδων</a:t>
            </a:r>
            <a:r>
              <a:rPr lang="el-GR" dirty="0" smtClean="0"/>
              <a:t>.</a:t>
            </a:r>
          </a:p>
          <a:p>
            <a:r>
              <a:rPr lang="el-GR" dirty="0"/>
              <a:t>Αντίσταση σε φασιστικές και ρατσιστικές </a:t>
            </a:r>
            <a:r>
              <a:rPr lang="el-GR" dirty="0" smtClean="0"/>
              <a:t>πρακτικές</a:t>
            </a:r>
          </a:p>
          <a:p>
            <a:r>
              <a:rPr lang="el-GR" dirty="0" err="1" smtClean="0"/>
              <a:t>Απελεύθερωση</a:t>
            </a:r>
            <a:r>
              <a:rPr lang="el-GR" dirty="0"/>
              <a:t> από </a:t>
            </a:r>
            <a:r>
              <a:rPr lang="el-GR" dirty="0" smtClean="0"/>
              <a:t>πρότυπα και µ</a:t>
            </a:r>
            <a:r>
              <a:rPr lang="el-GR" dirty="0" err="1" smtClean="0"/>
              <a:t>ηχανισµούς</a:t>
            </a:r>
            <a:r>
              <a:rPr lang="el-GR" dirty="0" smtClean="0"/>
              <a:t> </a:t>
            </a:r>
            <a:r>
              <a:rPr lang="el-GR" dirty="0"/>
              <a:t>που θέτουν τον </a:t>
            </a:r>
            <a:r>
              <a:rPr lang="el-GR" dirty="0" err="1"/>
              <a:t>ψυχισµό</a:t>
            </a:r>
            <a:r>
              <a:rPr lang="el-GR" dirty="0"/>
              <a:t> και τη λογική </a:t>
            </a:r>
            <a:r>
              <a:rPr lang="el-GR" dirty="0" smtClean="0"/>
              <a:t>των ανθρώπων </a:t>
            </a:r>
            <a:r>
              <a:rPr lang="el-GR" dirty="0"/>
              <a:t>σε </a:t>
            </a:r>
            <a:r>
              <a:rPr lang="el-GR" dirty="0" smtClean="0"/>
              <a:t>αδράνεια.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09479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Οι κοινωνικοί λειτουργοί σε αναζήτηση νέου </a:t>
            </a:r>
            <a:r>
              <a:rPr lang="el-GR" dirty="0" smtClean="0"/>
              <a:t>ρόλου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Περιορισμός πόρων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Μεταβολή θεσμοθετημένων διαδικασιών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Συνεχείς </a:t>
            </a:r>
            <a:r>
              <a:rPr lang="el-GR" dirty="0"/>
              <a:t>περικοπές </a:t>
            </a:r>
            <a:endParaRPr lang="el-GR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Κατάργηση υπηρεσιών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Απογοήτευση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Αγκυλώσεις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 smtClean="0"/>
              <a:t>Περιορισµός</a:t>
            </a:r>
            <a:r>
              <a:rPr lang="el-GR" dirty="0" smtClean="0"/>
              <a:t> </a:t>
            </a:r>
            <a:r>
              <a:rPr lang="el-GR" dirty="0"/>
              <a:t>των κοινωνικών </a:t>
            </a:r>
            <a:r>
              <a:rPr lang="el-GR" dirty="0" smtClean="0"/>
              <a:t>υπηρεσιών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1817993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Κριτική Κοινωνική Εργασία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 smtClean="0"/>
              <a:t>Επιχειρεί:</a:t>
            </a:r>
          </a:p>
          <a:p>
            <a:r>
              <a:rPr lang="el-GR" dirty="0" smtClean="0"/>
              <a:t>Να </a:t>
            </a:r>
            <a:r>
              <a:rPr lang="el-GR" dirty="0" err="1"/>
              <a:t>διαµορφώσει</a:t>
            </a:r>
            <a:r>
              <a:rPr lang="el-GR" dirty="0"/>
              <a:t> µία πολιτική αντίστασης στην </a:t>
            </a:r>
            <a:r>
              <a:rPr lang="el-GR" dirty="0" err="1" smtClean="0"/>
              <a:t>αποδόµηση</a:t>
            </a:r>
            <a:r>
              <a:rPr lang="el-GR" dirty="0" smtClean="0"/>
              <a:t> </a:t>
            </a:r>
            <a:r>
              <a:rPr lang="el-GR" dirty="0"/>
              <a:t>του κράτους </a:t>
            </a:r>
            <a:r>
              <a:rPr lang="el-GR" dirty="0" smtClean="0"/>
              <a:t>πρόνοιας.</a:t>
            </a:r>
          </a:p>
          <a:p>
            <a:r>
              <a:rPr lang="el-GR" dirty="0" smtClean="0"/>
              <a:t>Να </a:t>
            </a:r>
            <a:r>
              <a:rPr lang="el-GR" dirty="0"/>
              <a:t>αναπτύξει κοινωνικές </a:t>
            </a:r>
            <a:r>
              <a:rPr lang="el-GR" dirty="0" err="1" smtClean="0"/>
              <a:t>συµµαχίες</a:t>
            </a:r>
            <a:r>
              <a:rPr lang="el-GR" dirty="0" smtClean="0"/>
              <a:t> και δίκτυα </a:t>
            </a:r>
            <a:r>
              <a:rPr lang="el-GR" dirty="0"/>
              <a:t>µε άλλες </a:t>
            </a:r>
            <a:r>
              <a:rPr lang="el-GR" dirty="0" err="1"/>
              <a:t>επαγγελµατικές</a:t>
            </a:r>
            <a:r>
              <a:rPr lang="el-GR" dirty="0"/>
              <a:t> </a:t>
            </a:r>
            <a:r>
              <a:rPr lang="el-GR" dirty="0" err="1"/>
              <a:t>οµάδες</a:t>
            </a:r>
            <a:r>
              <a:rPr lang="el-GR" dirty="0"/>
              <a:t> και πρωτοβουλίες </a:t>
            </a:r>
            <a:r>
              <a:rPr lang="el-GR" dirty="0" smtClean="0"/>
              <a:t>πολιτών.</a:t>
            </a:r>
          </a:p>
          <a:p>
            <a:r>
              <a:rPr lang="el-GR" dirty="0" smtClean="0"/>
              <a:t>Να </a:t>
            </a:r>
            <a:r>
              <a:rPr lang="el-GR" dirty="0" err="1"/>
              <a:t>δηµιουργήσει</a:t>
            </a:r>
            <a:r>
              <a:rPr lang="el-GR" dirty="0"/>
              <a:t> σχέσεις </a:t>
            </a:r>
            <a:r>
              <a:rPr lang="el-GR" dirty="0" err="1"/>
              <a:t>ισοτιµίας</a:t>
            </a:r>
            <a:r>
              <a:rPr lang="el-GR" dirty="0"/>
              <a:t> και </a:t>
            </a:r>
            <a:r>
              <a:rPr lang="el-GR" dirty="0" err="1"/>
              <a:t>εµπιστοσύνης</a:t>
            </a:r>
            <a:r>
              <a:rPr lang="el-GR" dirty="0"/>
              <a:t> µ</a:t>
            </a:r>
            <a:r>
              <a:rPr lang="el-GR" dirty="0" err="1"/>
              <a:t>εταξύ</a:t>
            </a:r>
            <a:r>
              <a:rPr lang="el-GR" dirty="0"/>
              <a:t> των</a:t>
            </a:r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dirty="0" err="1" smtClean="0"/>
              <a:t>εξυπηρετουµένων</a:t>
            </a:r>
            <a:r>
              <a:rPr lang="el-GR" dirty="0" smtClean="0"/>
              <a:t> </a:t>
            </a:r>
            <a:r>
              <a:rPr lang="el-GR" dirty="0"/>
              <a:t>και των κοινωνικών </a:t>
            </a:r>
            <a:r>
              <a:rPr lang="el-GR" dirty="0" smtClean="0"/>
              <a:t>λειτουργών.</a:t>
            </a:r>
          </a:p>
          <a:p>
            <a:r>
              <a:rPr lang="el-GR" dirty="0" smtClean="0"/>
              <a:t>Να ενδυναμώσει </a:t>
            </a:r>
            <a:r>
              <a:rPr lang="el-GR" dirty="0"/>
              <a:t>τους ανθρώπους που έχουν ανάγκη ή βρίσκονται σε </a:t>
            </a:r>
            <a:r>
              <a:rPr lang="el-GR" dirty="0" smtClean="0"/>
              <a:t>κίνδυνο αλλά </a:t>
            </a:r>
            <a:r>
              <a:rPr lang="el-GR" dirty="0"/>
              <a:t>και τους ίδιους τους κοινωνικούς </a:t>
            </a:r>
            <a:r>
              <a:rPr lang="el-GR" dirty="0" smtClean="0"/>
              <a:t>λειτουργούς.</a:t>
            </a:r>
          </a:p>
          <a:p>
            <a:r>
              <a:rPr lang="el-GR" dirty="0" smtClean="0"/>
              <a:t>Να αναπτύξει </a:t>
            </a:r>
            <a:r>
              <a:rPr lang="el-GR" dirty="0"/>
              <a:t>ένα ευρύτερο αντιφασιστικό και αντιρατσιστικό </a:t>
            </a:r>
            <a:r>
              <a:rPr lang="el-GR" dirty="0" smtClean="0"/>
              <a:t>µ</a:t>
            </a:r>
            <a:r>
              <a:rPr lang="el-GR" dirty="0" err="1" smtClean="0"/>
              <a:t>έτωπο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384218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Ριζοσπαστική κοινωνική εργασία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Αναδείχθηκε </a:t>
            </a:r>
            <a:r>
              <a:rPr lang="el-GR" dirty="0"/>
              <a:t>στη δεκαετία του 1960-’70 στην </a:t>
            </a:r>
            <a:r>
              <a:rPr lang="el-GR" dirty="0" smtClean="0"/>
              <a:t>Αγγλία</a:t>
            </a:r>
          </a:p>
          <a:p>
            <a:r>
              <a:rPr lang="el-GR" dirty="0" smtClean="0"/>
              <a:t>Συνδέθηκε µε </a:t>
            </a:r>
            <a:r>
              <a:rPr lang="el-GR" dirty="0"/>
              <a:t>το εργατικό </a:t>
            </a:r>
            <a:r>
              <a:rPr lang="el-GR" dirty="0" err="1" smtClean="0"/>
              <a:t>κίνηµα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Έδωσε µ</a:t>
            </a:r>
            <a:r>
              <a:rPr lang="el-GR" dirty="0" err="1" smtClean="0"/>
              <a:t>άχες</a:t>
            </a:r>
            <a:r>
              <a:rPr lang="el-GR" dirty="0" smtClean="0"/>
              <a:t> </a:t>
            </a:r>
            <a:r>
              <a:rPr lang="el-GR" dirty="0"/>
              <a:t>για </a:t>
            </a:r>
            <a:r>
              <a:rPr lang="el-GR" dirty="0" smtClean="0"/>
              <a:t>την προάσπιση </a:t>
            </a:r>
            <a:r>
              <a:rPr lang="el-GR" dirty="0"/>
              <a:t>των ανθρωπίνων και εργασιακών </a:t>
            </a:r>
            <a:r>
              <a:rPr lang="el-GR" dirty="0" err="1" smtClean="0"/>
              <a:t>δικαιωµάτων</a:t>
            </a:r>
            <a:endParaRPr lang="el-GR" dirty="0" smtClean="0"/>
          </a:p>
          <a:p>
            <a:r>
              <a:rPr lang="el-GR" dirty="0" smtClean="0"/>
              <a:t>Αποτελεί νέο </a:t>
            </a:r>
            <a:r>
              <a:rPr lang="el-GR" dirty="0"/>
              <a:t>πλαίσιο αναφοράς </a:t>
            </a:r>
            <a:r>
              <a:rPr lang="el-GR" dirty="0" smtClean="0"/>
              <a:t>για κοινωνική δικαιοσύνη</a:t>
            </a:r>
            <a:r>
              <a:rPr lang="el-GR" dirty="0"/>
              <a:t>, ισότητα και </a:t>
            </a:r>
            <a:r>
              <a:rPr lang="el-GR" dirty="0" err="1" smtClean="0"/>
              <a:t>σεβασµό</a:t>
            </a:r>
            <a:r>
              <a:rPr lang="el-GR" dirty="0" smtClean="0"/>
              <a:t> </a:t>
            </a:r>
            <a:r>
              <a:rPr lang="el-GR" dirty="0"/>
              <a:t>στη διαφορετικότητα χωρίς </a:t>
            </a:r>
            <a:r>
              <a:rPr lang="el-GR" dirty="0" smtClean="0"/>
              <a:t>κοινωνικούς </a:t>
            </a:r>
            <a:r>
              <a:rPr lang="el-GR" dirty="0" err="1"/>
              <a:t>αποκλεισµούς</a:t>
            </a:r>
            <a:r>
              <a:rPr lang="el-GR" dirty="0"/>
              <a:t> και </a:t>
            </a:r>
            <a:r>
              <a:rPr lang="el-GR" dirty="0" smtClean="0"/>
              <a:t>διακρίσεις </a:t>
            </a:r>
          </a:p>
          <a:p>
            <a:r>
              <a:rPr lang="el-GR" dirty="0" smtClean="0"/>
              <a:t>Ανέτρεψε την </a:t>
            </a:r>
            <a:r>
              <a:rPr lang="el-GR" dirty="0" err="1" smtClean="0"/>
              <a:t>στασιµότητα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Προσέφερε </a:t>
            </a:r>
            <a:r>
              <a:rPr lang="el-GR" dirty="0"/>
              <a:t>ένα διαφορετικό µ</a:t>
            </a:r>
            <a:r>
              <a:rPr lang="el-GR" dirty="0" err="1"/>
              <a:t>οντέλο</a:t>
            </a:r>
            <a:r>
              <a:rPr lang="el-GR" dirty="0"/>
              <a:t> </a:t>
            </a:r>
            <a:r>
              <a:rPr lang="el-GR" dirty="0" smtClean="0"/>
              <a:t>ανάλυσης και </a:t>
            </a:r>
            <a:r>
              <a:rPr lang="el-GR" dirty="0"/>
              <a:t>κοινωνικής </a:t>
            </a:r>
            <a:r>
              <a:rPr lang="el-GR" dirty="0" err="1"/>
              <a:t>παρέµβασης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Αντιμετωπίζει τα προσωπικά </a:t>
            </a:r>
            <a:r>
              <a:rPr lang="el-GR" dirty="0" err="1"/>
              <a:t>προβλήµατα</a:t>
            </a:r>
            <a:r>
              <a:rPr lang="el-GR" dirty="0"/>
              <a:t> και τις ανάγκες των ανθρώπων και </a:t>
            </a:r>
            <a:r>
              <a:rPr lang="el-GR" dirty="0" smtClean="0"/>
              <a:t>ως </a:t>
            </a:r>
            <a:r>
              <a:rPr lang="el-GR" dirty="0" err="1" smtClean="0"/>
              <a:t>θέµατα</a:t>
            </a:r>
            <a:r>
              <a:rPr lang="el-GR" dirty="0" smtClean="0"/>
              <a:t> πολιτικής.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1463654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Schorr</a:t>
            </a:r>
            <a:r>
              <a:rPr lang="en-US" dirty="0"/>
              <a:t>, A. (1992). The Personal Social Services: An Outside View. New York: </a:t>
            </a:r>
            <a:r>
              <a:rPr lang="en-US" dirty="0" smtClean="0"/>
              <a:t>Joseph</a:t>
            </a:r>
            <a:r>
              <a:rPr lang="el-GR" dirty="0" smtClean="0"/>
              <a:t> </a:t>
            </a:r>
            <a:r>
              <a:rPr lang="en-US" dirty="0" smtClean="0"/>
              <a:t>Rowntree </a:t>
            </a:r>
            <a:r>
              <a:rPr lang="en-US" dirty="0"/>
              <a:t>Foundation.</a:t>
            </a:r>
          </a:p>
          <a:p>
            <a:r>
              <a:rPr lang="en-US" dirty="0" err="1" smtClean="0"/>
              <a:t>Ioakimidis</a:t>
            </a:r>
            <a:r>
              <a:rPr lang="en-US" dirty="0"/>
              <a:t>, V., Cruz Santos, C. &amp; Martinez Herrero, I. (2014). </a:t>
            </a:r>
            <a:r>
              <a:rPr lang="en-US" dirty="0" err="1" smtClean="0"/>
              <a:t>Reconceptualizing</a:t>
            </a:r>
            <a:r>
              <a:rPr lang="el-GR" dirty="0" smtClean="0"/>
              <a:t> </a:t>
            </a:r>
            <a:r>
              <a:rPr lang="en-US" dirty="0" smtClean="0"/>
              <a:t>Social </a:t>
            </a:r>
            <a:r>
              <a:rPr lang="en-US" dirty="0"/>
              <a:t>Work in times of crisis: An examination of the cases of Greece, Spain and </a:t>
            </a:r>
            <a:r>
              <a:rPr lang="en-US" dirty="0" smtClean="0"/>
              <a:t>Portugal.</a:t>
            </a:r>
            <a:r>
              <a:rPr lang="el-GR" dirty="0" smtClean="0"/>
              <a:t> </a:t>
            </a:r>
            <a:r>
              <a:rPr lang="en-US" dirty="0" smtClean="0"/>
              <a:t>International </a:t>
            </a:r>
            <a:r>
              <a:rPr lang="en-US" dirty="0"/>
              <a:t>Social Work, 57(4-special edition, edited by </a:t>
            </a:r>
            <a:r>
              <a:rPr lang="en-US" dirty="0" err="1"/>
              <a:t>Abye</a:t>
            </a:r>
            <a:r>
              <a:rPr lang="en-US" dirty="0"/>
              <a:t> </a:t>
            </a:r>
            <a:r>
              <a:rPr lang="en-US" dirty="0" err="1"/>
              <a:t>Tasse</a:t>
            </a:r>
            <a:r>
              <a:rPr lang="en-US" dirty="0"/>
              <a:t>): 285-300.</a:t>
            </a:r>
          </a:p>
          <a:p>
            <a:r>
              <a:rPr lang="en-US" dirty="0" err="1" smtClean="0"/>
              <a:t>Briskman</a:t>
            </a:r>
            <a:r>
              <a:rPr lang="en-US" dirty="0"/>
              <a:t>. L, Pease, B. &amp; Allan, J. (2009). Introducing theories for social work in </a:t>
            </a:r>
            <a:r>
              <a:rPr lang="en-US" dirty="0" smtClean="0"/>
              <a:t>a</a:t>
            </a:r>
            <a:r>
              <a:rPr lang="el-GR" dirty="0" smtClean="0"/>
              <a:t> </a:t>
            </a:r>
            <a:r>
              <a:rPr lang="en-US" dirty="0" smtClean="0"/>
              <a:t>neo-liberal </a:t>
            </a:r>
            <a:r>
              <a:rPr lang="en-US" dirty="0"/>
              <a:t>context. In A. June, L. </a:t>
            </a:r>
            <a:r>
              <a:rPr lang="en-US" dirty="0" err="1"/>
              <a:t>Briskman</a:t>
            </a:r>
            <a:r>
              <a:rPr lang="en-US" dirty="0"/>
              <a:t> &amp; B. Pease (Eds.), Critical Social Work: Theories</a:t>
            </a:r>
          </a:p>
          <a:p>
            <a:pPr marL="0" indent="0">
              <a:buNone/>
            </a:pPr>
            <a:r>
              <a:rPr lang="el-GR" dirty="0" smtClean="0"/>
              <a:t>       </a:t>
            </a:r>
            <a:r>
              <a:rPr lang="en-US" dirty="0" smtClean="0"/>
              <a:t>and </a:t>
            </a:r>
            <a:r>
              <a:rPr lang="en-US" dirty="0"/>
              <a:t>practices for a socially just word (pp. 3-15) (2nd edition). Australia: Allen Unwin.</a:t>
            </a:r>
          </a:p>
          <a:p>
            <a:r>
              <a:rPr lang="en-US" dirty="0" err="1" smtClean="0"/>
              <a:t>Teloni</a:t>
            </a:r>
            <a:r>
              <a:rPr lang="en-US" dirty="0" smtClean="0"/>
              <a:t> </a:t>
            </a:r>
            <a:r>
              <a:rPr lang="en-US" dirty="0"/>
              <a:t>D.-D. (2011). Contemporary Social Work </a:t>
            </a:r>
            <a:r>
              <a:rPr lang="en-US" dirty="0" err="1"/>
              <a:t>Practicce</a:t>
            </a:r>
            <a:r>
              <a:rPr lang="en-US" dirty="0"/>
              <a:t> in Greece: The </a:t>
            </a:r>
            <a:r>
              <a:rPr lang="en-US" dirty="0" smtClean="0"/>
              <a:t>perspectives</a:t>
            </a:r>
            <a:r>
              <a:rPr lang="el-G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social workers and users in county welfare departments and municipalities. Unpublished </a:t>
            </a:r>
            <a:r>
              <a:rPr lang="en-US" dirty="0" smtClean="0"/>
              <a:t>PhD</a:t>
            </a:r>
            <a:r>
              <a:rPr lang="el-GR" dirty="0" smtClean="0"/>
              <a:t> </a:t>
            </a:r>
            <a:r>
              <a:rPr lang="en-US" dirty="0" smtClean="0"/>
              <a:t>Thesis</a:t>
            </a:r>
            <a:r>
              <a:rPr lang="en-US" dirty="0"/>
              <a:t>, University of Liverpool.</a:t>
            </a:r>
          </a:p>
          <a:p>
            <a:r>
              <a:rPr lang="en-US" dirty="0" err="1" smtClean="0"/>
              <a:t>Iokaimidis</a:t>
            </a:r>
            <a:r>
              <a:rPr lang="en-US" dirty="0"/>
              <a:t>, V., </a:t>
            </a:r>
            <a:r>
              <a:rPr lang="en-US" dirty="0" err="1"/>
              <a:t>Yanardag</a:t>
            </a:r>
            <a:r>
              <a:rPr lang="en-US" dirty="0"/>
              <a:t>, U., Bennett, C.F. &amp; </a:t>
            </a:r>
            <a:r>
              <a:rPr lang="en-US" dirty="0" err="1"/>
              <a:t>Teloni</a:t>
            </a:r>
            <a:r>
              <a:rPr lang="en-US" dirty="0"/>
              <a:t>, D. (2013). Austerity </a:t>
            </a:r>
            <a:r>
              <a:rPr lang="en-US" dirty="0" smtClean="0"/>
              <a:t>and</a:t>
            </a:r>
            <a:r>
              <a:rPr lang="el-GR" dirty="0" smtClean="0"/>
              <a:t> </a:t>
            </a:r>
            <a:r>
              <a:rPr lang="en-US" dirty="0" smtClean="0"/>
              <a:t>social </a:t>
            </a:r>
            <a:r>
              <a:rPr lang="en-US" dirty="0"/>
              <a:t>work in Europe: listening to the voices of resistance. Critical and Radical </a:t>
            </a:r>
            <a:r>
              <a:rPr lang="en-US" dirty="0" smtClean="0"/>
              <a:t>Social</a:t>
            </a:r>
            <a:r>
              <a:rPr lang="el-GR" dirty="0" smtClean="0"/>
              <a:t> </a:t>
            </a:r>
            <a:r>
              <a:rPr lang="en-US" dirty="0" smtClean="0"/>
              <a:t>Work</a:t>
            </a:r>
            <a:r>
              <a:rPr lang="en-US" dirty="0"/>
              <a:t>, 1(2): 253-261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39621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IFSW</a:t>
            </a:r>
            <a:r>
              <a:rPr lang="en-GB" dirty="0"/>
              <a:t>. http://cdn.ifsw.org/assets/ifsw_63944-8.pdf.</a:t>
            </a:r>
          </a:p>
          <a:p>
            <a:r>
              <a:rPr lang="en-GB" dirty="0" smtClean="0"/>
              <a:t>Williams</a:t>
            </a:r>
            <a:r>
              <a:rPr lang="en-GB" dirty="0"/>
              <a:t>, Ch. (2014). The catalysers: “black” professionals and the </a:t>
            </a:r>
            <a:r>
              <a:rPr lang="en-GB" dirty="0" smtClean="0"/>
              <a:t>anti-racist</a:t>
            </a:r>
            <a:r>
              <a:rPr lang="el-GR" dirty="0" smtClean="0"/>
              <a:t> </a:t>
            </a:r>
            <a:r>
              <a:rPr lang="en-GB" dirty="0" smtClean="0"/>
              <a:t>movement</a:t>
            </a:r>
            <a:r>
              <a:rPr lang="en-GB" dirty="0"/>
              <a:t>. In M. </a:t>
            </a:r>
            <a:r>
              <a:rPr lang="en-GB" dirty="0" err="1"/>
              <a:t>Lavalette</a:t>
            </a:r>
            <a:r>
              <a:rPr lang="en-GB" dirty="0"/>
              <a:t> &amp; L. </a:t>
            </a:r>
            <a:r>
              <a:rPr lang="en-GB" dirty="0" err="1"/>
              <a:t>Penketh</a:t>
            </a:r>
            <a:r>
              <a:rPr lang="en-GB" dirty="0"/>
              <a:t> (Eds.), Race, Racism and Social Work: </a:t>
            </a:r>
            <a:r>
              <a:rPr lang="en-GB" dirty="0" smtClean="0"/>
              <a:t>Contemporary</a:t>
            </a:r>
            <a:r>
              <a:rPr lang="el-GR" dirty="0" smtClean="0"/>
              <a:t> </a:t>
            </a:r>
            <a:r>
              <a:rPr lang="en-GB" dirty="0" smtClean="0"/>
              <a:t>issues </a:t>
            </a:r>
            <a:r>
              <a:rPr lang="en-GB" dirty="0"/>
              <a:t>and debates. Bristol: Policy Press.</a:t>
            </a:r>
          </a:p>
          <a:p>
            <a:r>
              <a:rPr lang="el-GR" dirty="0" err="1" smtClean="0"/>
              <a:t>Ιωακειµίδης</a:t>
            </a:r>
            <a:r>
              <a:rPr lang="el-GR" dirty="0"/>
              <a:t>, Β. (2012). Κοινωνική Εργασία για την Κοινωνική Δικαιοσύνη. </a:t>
            </a:r>
            <a:r>
              <a:rPr lang="el-GR" dirty="0" smtClean="0"/>
              <a:t>Αθήνα: Εκδόσεις </a:t>
            </a:r>
            <a:r>
              <a:rPr lang="el-GR" dirty="0"/>
              <a:t>Ίων.</a:t>
            </a:r>
          </a:p>
          <a:p>
            <a:r>
              <a:rPr lang="en-GB" dirty="0" smtClean="0"/>
              <a:t>Ferguson</a:t>
            </a:r>
            <a:r>
              <a:rPr lang="en-GB" dirty="0"/>
              <a:t>, I. &amp; Woodward, R. (2009). Radical Social Work in Practice: Making </a:t>
            </a:r>
            <a:r>
              <a:rPr lang="en-GB" dirty="0" smtClean="0"/>
              <a:t>a</a:t>
            </a:r>
            <a:r>
              <a:rPr lang="el-GR" dirty="0" smtClean="0"/>
              <a:t> </a:t>
            </a:r>
            <a:r>
              <a:rPr lang="en-GB" dirty="0" smtClean="0"/>
              <a:t>difference</a:t>
            </a:r>
            <a:r>
              <a:rPr lang="en-GB" dirty="0"/>
              <a:t>. Social Work in Practice Series. The Policy Press: Bristol.</a:t>
            </a:r>
          </a:p>
          <a:p>
            <a:r>
              <a:rPr lang="en-GB" dirty="0" err="1" smtClean="0"/>
              <a:t>Dominelli</a:t>
            </a:r>
            <a:r>
              <a:rPr lang="en-GB" dirty="0"/>
              <a:t>, L. (1997). Anti-racist Social Work: A Challenge for White Practitioner </a:t>
            </a:r>
            <a:r>
              <a:rPr lang="en-GB" dirty="0" smtClean="0"/>
              <a:t>and</a:t>
            </a:r>
            <a:r>
              <a:rPr lang="el-GR" dirty="0" smtClean="0"/>
              <a:t> </a:t>
            </a:r>
            <a:r>
              <a:rPr lang="en-GB" dirty="0" smtClean="0"/>
              <a:t>Educators </a:t>
            </a:r>
            <a:r>
              <a:rPr lang="en-GB" dirty="0"/>
              <a:t>(2nd edition). London: Macmillan.</a:t>
            </a:r>
          </a:p>
          <a:p>
            <a:r>
              <a:rPr lang="en-GB" dirty="0" err="1" smtClean="0"/>
              <a:t>Langan</a:t>
            </a:r>
            <a:r>
              <a:rPr lang="en-GB" dirty="0"/>
              <a:t>, M. &amp; Lee, P. (1989). Radical Social Work Today. London: Routledge.</a:t>
            </a:r>
          </a:p>
          <a:p>
            <a:r>
              <a:rPr lang="en-GB" dirty="0" smtClean="0"/>
              <a:t>Levy</a:t>
            </a:r>
            <a:r>
              <a:rPr lang="en-GB" dirty="0"/>
              <a:t>, B. S. &amp; </a:t>
            </a:r>
            <a:r>
              <a:rPr lang="en-GB" dirty="0" err="1"/>
              <a:t>Sidel</a:t>
            </a:r>
            <a:r>
              <a:rPr lang="en-GB" dirty="0"/>
              <a:t>, V. W. (2009). The Economic Crisis and Public Health. </a:t>
            </a:r>
            <a:r>
              <a:rPr lang="en-GB" dirty="0" smtClean="0"/>
              <a:t>Social</a:t>
            </a:r>
            <a:r>
              <a:rPr lang="el-GR" dirty="0" smtClean="0"/>
              <a:t> </a:t>
            </a:r>
            <a:r>
              <a:rPr lang="en-GB" dirty="0" smtClean="0"/>
              <a:t>Medicine</a:t>
            </a:r>
            <a:r>
              <a:rPr lang="en-GB" dirty="0"/>
              <a:t>, 4(2).</a:t>
            </a:r>
          </a:p>
          <a:p>
            <a:r>
              <a:rPr lang="en-GB" dirty="0" smtClean="0"/>
              <a:t>Howe</a:t>
            </a:r>
            <a:r>
              <a:rPr lang="en-GB" dirty="0"/>
              <a:t>, D. (2009). A brief introduction to Social Work theory. London: </a:t>
            </a:r>
            <a:r>
              <a:rPr lang="en-GB" dirty="0" smtClean="0"/>
              <a:t>Palgrave</a:t>
            </a:r>
            <a:r>
              <a:rPr lang="el-GR" dirty="0" smtClean="0"/>
              <a:t> </a:t>
            </a:r>
            <a:r>
              <a:rPr lang="en-GB" dirty="0" smtClean="0"/>
              <a:t>Macmillan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239915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Νέος ρόλος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Αναστοχασμός</a:t>
            </a:r>
            <a:endParaRPr lang="el-GR" dirty="0" smtClean="0"/>
          </a:p>
          <a:p>
            <a:r>
              <a:rPr lang="el-GR" dirty="0" smtClean="0"/>
              <a:t>Αναζήτηση νέου νοήματος</a:t>
            </a:r>
          </a:p>
          <a:p>
            <a:r>
              <a:rPr lang="el-GR" dirty="0" smtClean="0"/>
              <a:t>Κριτική στάση</a:t>
            </a:r>
          </a:p>
          <a:p>
            <a:r>
              <a:rPr lang="el-GR" dirty="0" smtClean="0"/>
              <a:t>Πολιτικό όν</a:t>
            </a:r>
          </a:p>
          <a:p>
            <a:r>
              <a:rPr lang="el-GR" dirty="0" smtClean="0"/>
              <a:t>Αντίσταση στην απορύθμιση του κράτους πρόνοιας</a:t>
            </a:r>
          </a:p>
          <a:p>
            <a:r>
              <a:rPr lang="el-GR" dirty="0" smtClean="0"/>
              <a:t>Κίνημα αλληλεγγύης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754153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Στόχοι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Η κοινωνική εργασία </a:t>
            </a:r>
            <a:r>
              <a:rPr lang="el-GR" dirty="0" smtClean="0"/>
              <a:t>αφορά </a:t>
            </a:r>
            <a:r>
              <a:rPr lang="el-GR" dirty="0" err="1" smtClean="0"/>
              <a:t>άτοµα</a:t>
            </a:r>
            <a:r>
              <a:rPr lang="el-GR" dirty="0" smtClean="0"/>
              <a:t> </a:t>
            </a:r>
            <a:r>
              <a:rPr lang="el-GR" dirty="0"/>
              <a:t>που </a:t>
            </a:r>
            <a:r>
              <a:rPr lang="el-GR" dirty="0" smtClean="0"/>
              <a:t>βρίσκονται </a:t>
            </a:r>
            <a:r>
              <a:rPr lang="el-GR" dirty="0"/>
              <a:t>σε κρίση, </a:t>
            </a:r>
            <a:r>
              <a:rPr lang="el-GR" dirty="0" smtClean="0"/>
              <a:t>κάτω </a:t>
            </a:r>
            <a:r>
              <a:rPr lang="el-GR" dirty="0"/>
              <a:t>από τα όρια της </a:t>
            </a:r>
            <a:r>
              <a:rPr lang="el-GR" dirty="0" smtClean="0"/>
              <a:t>φτώχειας. </a:t>
            </a:r>
          </a:p>
          <a:p>
            <a:r>
              <a:rPr lang="el-GR" dirty="0" smtClean="0"/>
              <a:t>Ο </a:t>
            </a:r>
            <a:r>
              <a:rPr lang="el-GR" dirty="0"/>
              <a:t>στόχος της κοινωνικής εργασίας και </a:t>
            </a:r>
            <a:r>
              <a:rPr lang="el-GR" dirty="0" smtClean="0"/>
              <a:t>της κριτικής </a:t>
            </a:r>
            <a:r>
              <a:rPr lang="el-GR" dirty="0"/>
              <a:t>πρακτικής είναι </a:t>
            </a:r>
            <a:r>
              <a:rPr lang="el-GR" dirty="0" smtClean="0"/>
              <a:t>διττός</a:t>
            </a:r>
          </a:p>
          <a:p>
            <a:r>
              <a:rPr lang="el-GR" dirty="0" smtClean="0"/>
              <a:t>Προσωπική αλλαγή</a:t>
            </a:r>
          </a:p>
          <a:p>
            <a:r>
              <a:rPr lang="el-GR" dirty="0" smtClean="0"/>
              <a:t>Κοινωνική </a:t>
            </a:r>
            <a:r>
              <a:rPr lang="el-GR" dirty="0"/>
              <a:t>αλλαγή. </a:t>
            </a:r>
            <a:endParaRPr lang="el-GR" dirty="0" smtClean="0"/>
          </a:p>
          <a:p>
            <a:r>
              <a:rPr lang="el-GR" dirty="0" smtClean="0"/>
              <a:t>Κριτική </a:t>
            </a:r>
            <a:r>
              <a:rPr lang="el-GR" dirty="0"/>
              <a:t>σκέψη </a:t>
            </a:r>
            <a:r>
              <a:rPr lang="el-GR" dirty="0" smtClean="0"/>
              <a:t>για τους µ</a:t>
            </a:r>
            <a:r>
              <a:rPr lang="el-GR" dirty="0" err="1" smtClean="0"/>
              <a:t>ηχανισµούς</a:t>
            </a:r>
            <a:r>
              <a:rPr lang="el-GR" dirty="0" smtClean="0"/>
              <a:t> </a:t>
            </a:r>
            <a:r>
              <a:rPr lang="el-GR" dirty="0"/>
              <a:t>που ασκούν κοινωνικό </a:t>
            </a:r>
            <a:r>
              <a:rPr lang="el-GR" dirty="0" smtClean="0"/>
              <a:t>έλεγχο</a:t>
            </a:r>
          </a:p>
          <a:p>
            <a:r>
              <a:rPr lang="el-GR" dirty="0" smtClean="0"/>
              <a:t>Κριτική σκέψη για τους κοινωνικούς   </a:t>
            </a:r>
            <a:r>
              <a:rPr lang="el-GR" dirty="0" err="1" smtClean="0"/>
              <a:t>χαρακτηρισµούς</a:t>
            </a:r>
            <a:r>
              <a:rPr lang="el-GR" dirty="0" smtClean="0"/>
              <a:t> </a:t>
            </a:r>
            <a:r>
              <a:rPr lang="el-GR" dirty="0"/>
              <a:t>που αποδίδονται στους ανθρώπους που </a:t>
            </a:r>
            <a:r>
              <a:rPr lang="el-GR" dirty="0" smtClean="0"/>
              <a:t>έχουν ανάγκη </a:t>
            </a:r>
            <a:r>
              <a:rPr lang="el-GR" dirty="0"/>
              <a:t>ή βρίσκονται σε </a:t>
            </a:r>
            <a:r>
              <a:rPr lang="el-GR" dirty="0" smtClean="0"/>
              <a:t>κίνδυνο</a:t>
            </a:r>
          </a:p>
          <a:p>
            <a:r>
              <a:rPr lang="el-GR" dirty="0" smtClean="0"/>
              <a:t>Κριτική σκέψη για την προέλευση και τις </a:t>
            </a:r>
            <a:r>
              <a:rPr lang="el-GR" dirty="0"/>
              <a:t>διαδικασίες αναπαραγωγής κοινωνικών αντιλήψεων και </a:t>
            </a:r>
            <a:r>
              <a:rPr lang="el-GR" dirty="0" smtClean="0"/>
              <a:t>πεποιθήσεων</a:t>
            </a:r>
          </a:p>
          <a:p>
            <a:r>
              <a:rPr lang="el-GR" dirty="0" smtClean="0"/>
              <a:t>Αντιμετώπιση Αλλοτρίωσης</a:t>
            </a:r>
          </a:p>
          <a:p>
            <a:r>
              <a:rPr lang="el-GR" dirty="0" smtClean="0"/>
              <a:t>Αντιμετώπιση Εμποδίων στην </a:t>
            </a:r>
            <a:r>
              <a:rPr lang="el-GR" dirty="0"/>
              <a:t>ελευθερία </a:t>
            </a:r>
            <a:r>
              <a:rPr lang="el-GR" dirty="0" smtClean="0"/>
              <a:t>δράσης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181269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Ιστορική Διαδρομή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Σημαντική συμβολή στον </a:t>
            </a:r>
            <a:r>
              <a:rPr lang="el-GR" dirty="0" err="1"/>
              <a:t>τοµέα</a:t>
            </a:r>
            <a:r>
              <a:rPr lang="el-GR" dirty="0"/>
              <a:t> της κοινωνικής </a:t>
            </a:r>
            <a:r>
              <a:rPr lang="el-GR" dirty="0" smtClean="0"/>
              <a:t>φροντίδας </a:t>
            </a:r>
            <a:r>
              <a:rPr lang="el-GR" dirty="0"/>
              <a:t>και της υγείας </a:t>
            </a:r>
            <a:endParaRPr lang="el-GR" dirty="0" smtClean="0"/>
          </a:p>
          <a:p>
            <a:r>
              <a:rPr lang="el-GR" dirty="0" smtClean="0"/>
              <a:t>Προαγωγή κοινωνικών αλλαγών </a:t>
            </a:r>
          </a:p>
          <a:p>
            <a:r>
              <a:rPr lang="el-GR" dirty="0" smtClean="0"/>
              <a:t>Ανθρώπινα </a:t>
            </a:r>
            <a:r>
              <a:rPr lang="el-GR" dirty="0" err="1" smtClean="0"/>
              <a:t>δικαιώµατα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Κοινωνική </a:t>
            </a:r>
            <a:r>
              <a:rPr lang="el-GR" dirty="0"/>
              <a:t>δικαιοσύνη </a:t>
            </a:r>
            <a:endParaRPr lang="el-GR" dirty="0" smtClean="0"/>
          </a:p>
          <a:p>
            <a:r>
              <a:rPr lang="el-GR" dirty="0" smtClean="0"/>
              <a:t>Ευρεία εφαρμογή μεθόδων της κοινωνικής </a:t>
            </a:r>
            <a:r>
              <a:rPr lang="el-GR" dirty="0"/>
              <a:t>εργασίας </a:t>
            </a:r>
            <a:endParaRPr lang="el-GR" dirty="0" smtClean="0"/>
          </a:p>
          <a:p>
            <a:r>
              <a:rPr lang="el-GR" dirty="0" smtClean="0"/>
              <a:t>Βελτίωση κοινωνικών υπηρεσιών </a:t>
            </a:r>
          </a:p>
          <a:p>
            <a:r>
              <a:rPr lang="el-GR" dirty="0" err="1" smtClean="0"/>
              <a:t>Σηµαντικές</a:t>
            </a:r>
            <a:r>
              <a:rPr lang="el-GR" dirty="0" smtClean="0"/>
              <a:t> κοινωνικές </a:t>
            </a:r>
            <a:r>
              <a:rPr lang="el-GR" dirty="0"/>
              <a:t>αλλαγές. </a:t>
            </a:r>
            <a:endParaRPr lang="el-GR" dirty="0" smtClean="0"/>
          </a:p>
          <a:p>
            <a:r>
              <a:rPr lang="el-GR" dirty="0" smtClean="0"/>
              <a:t>Ανάλυση πολιτικών που </a:t>
            </a:r>
            <a:r>
              <a:rPr lang="el-GR" dirty="0"/>
              <a:t>επηρεάζουν και περιορίζουν τα </a:t>
            </a:r>
            <a:r>
              <a:rPr lang="el-GR" dirty="0" err="1"/>
              <a:t>άτοµα</a:t>
            </a:r>
            <a:r>
              <a:rPr lang="el-GR" dirty="0"/>
              <a:t>, τις </a:t>
            </a:r>
            <a:r>
              <a:rPr lang="el-GR" dirty="0" err="1"/>
              <a:t>οµάδες</a:t>
            </a:r>
            <a:r>
              <a:rPr lang="el-GR" dirty="0"/>
              <a:t>, τους </a:t>
            </a:r>
            <a:r>
              <a:rPr lang="el-GR" dirty="0" err="1"/>
              <a:t>οργανισµούς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Στρατηγικές </a:t>
            </a:r>
            <a:r>
              <a:rPr lang="el-GR" dirty="0"/>
              <a:t>για </a:t>
            </a:r>
            <a:r>
              <a:rPr lang="el-GR" dirty="0" smtClean="0"/>
              <a:t>αλλαγή.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98489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Διεθνής χώρος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Ο ρόλος </a:t>
            </a:r>
            <a:r>
              <a:rPr lang="el-GR" dirty="0"/>
              <a:t>του κοινωνικού λειτουργού έχει </a:t>
            </a:r>
            <a:r>
              <a:rPr lang="el-GR" dirty="0" smtClean="0"/>
              <a:t>εξεταστεί </a:t>
            </a:r>
            <a:r>
              <a:rPr lang="el-GR" dirty="0"/>
              <a:t>πολλαπλώς σε διάφορες χρονικές </a:t>
            </a:r>
            <a:r>
              <a:rPr lang="el-GR" dirty="0" smtClean="0"/>
              <a:t>περιόδους.</a:t>
            </a:r>
          </a:p>
          <a:p>
            <a:r>
              <a:rPr lang="el-GR" dirty="0" smtClean="0"/>
              <a:t>Η εξέλιξη </a:t>
            </a:r>
            <a:r>
              <a:rPr lang="el-GR" dirty="0"/>
              <a:t>της κοινωνικής εργασίας συνδεόταν </a:t>
            </a:r>
            <a:r>
              <a:rPr lang="el-GR" dirty="0" smtClean="0"/>
              <a:t>µε τις συνθήκες </a:t>
            </a:r>
            <a:r>
              <a:rPr lang="el-GR" dirty="0"/>
              <a:t>κάθε εποχής.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κοινωνική εργασία ως πεδίο </a:t>
            </a:r>
            <a:r>
              <a:rPr lang="el-GR" dirty="0" err="1" smtClean="0"/>
              <a:t>εφαρµογής</a:t>
            </a:r>
            <a:r>
              <a:rPr lang="el-GR" dirty="0" smtClean="0"/>
              <a:t> προσπαθούσε </a:t>
            </a:r>
            <a:r>
              <a:rPr lang="el-GR" dirty="0"/>
              <a:t>να επηρεάσει θετικά τις ζωές </a:t>
            </a:r>
            <a:r>
              <a:rPr lang="el-GR" dirty="0" smtClean="0"/>
              <a:t>των ανθρώπων </a:t>
            </a:r>
            <a:r>
              <a:rPr lang="el-GR" dirty="0"/>
              <a:t>που </a:t>
            </a:r>
            <a:r>
              <a:rPr lang="el-GR" dirty="0" err="1" smtClean="0"/>
              <a:t>αντιµετώπιζαν</a:t>
            </a:r>
            <a:r>
              <a:rPr lang="el-GR" dirty="0" smtClean="0"/>
              <a:t> </a:t>
            </a:r>
            <a:r>
              <a:rPr lang="el-GR" dirty="0"/>
              <a:t>προσωπικά και </a:t>
            </a:r>
            <a:r>
              <a:rPr lang="el-GR" dirty="0" smtClean="0"/>
              <a:t>κοινωνικά </a:t>
            </a:r>
            <a:r>
              <a:rPr lang="el-GR" dirty="0" err="1"/>
              <a:t>προβλήµατα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Αναζήτηση </a:t>
            </a:r>
            <a:r>
              <a:rPr lang="el-GR" dirty="0"/>
              <a:t>νέων </a:t>
            </a:r>
            <a:r>
              <a:rPr lang="el-GR" dirty="0" smtClean="0"/>
              <a:t>προσεγγίσεων και </a:t>
            </a:r>
            <a:r>
              <a:rPr lang="el-GR" dirty="0"/>
              <a:t>πρακτικών.</a:t>
            </a:r>
          </a:p>
        </p:txBody>
      </p:sp>
    </p:spTree>
    <p:extLst>
      <p:ext uri="{BB962C8B-B14F-4D97-AF65-F5344CB8AC3E}">
        <p14:creationId xmlns:p14="http://schemas.microsoft.com/office/powerpoint/2010/main" xmlns="" val="4047771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Ιστορική αναδρομή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Η κοινωνική </a:t>
            </a:r>
            <a:r>
              <a:rPr lang="el-GR" dirty="0" smtClean="0"/>
              <a:t>εργασία αναδείχθηκε </a:t>
            </a:r>
            <a:r>
              <a:rPr lang="el-GR" dirty="0" err="1" smtClean="0"/>
              <a:t>σηµαντικό</a:t>
            </a:r>
            <a:r>
              <a:rPr lang="el-GR" dirty="0" smtClean="0"/>
              <a:t> εργαλείο </a:t>
            </a:r>
            <a:r>
              <a:rPr lang="el-GR" dirty="0" err="1"/>
              <a:t>αντιµετώπισης</a:t>
            </a:r>
            <a:r>
              <a:rPr lang="el-GR" dirty="0"/>
              <a:t> των κοινωνικών </a:t>
            </a:r>
            <a:r>
              <a:rPr lang="el-GR" dirty="0" err="1"/>
              <a:t>προβληµάτων</a:t>
            </a:r>
            <a:r>
              <a:rPr lang="el-GR" dirty="0"/>
              <a:t> στην </a:t>
            </a:r>
            <a:r>
              <a:rPr lang="el-GR" dirty="0" err="1" smtClean="0"/>
              <a:t>οικονοµική</a:t>
            </a:r>
            <a:r>
              <a:rPr lang="el-GR" dirty="0" smtClean="0"/>
              <a:t> </a:t>
            </a:r>
            <a:r>
              <a:rPr lang="el-GR" dirty="0"/>
              <a:t>κρίση του 1930 στην </a:t>
            </a:r>
            <a:r>
              <a:rPr lang="el-GR" dirty="0" err="1"/>
              <a:t>Αµερική</a:t>
            </a:r>
            <a:r>
              <a:rPr lang="el-GR" dirty="0" smtClean="0"/>
              <a:t>,.</a:t>
            </a:r>
          </a:p>
          <a:p>
            <a:r>
              <a:rPr lang="el-GR" dirty="0" smtClean="0"/>
              <a:t>Στην </a:t>
            </a:r>
            <a:r>
              <a:rPr lang="el-GR" dirty="0"/>
              <a:t>ιστορική της </a:t>
            </a:r>
            <a:r>
              <a:rPr lang="el-GR" dirty="0" smtClean="0"/>
              <a:t>πορεία διαφοροποίησε </a:t>
            </a:r>
            <a:r>
              <a:rPr lang="el-GR" dirty="0"/>
              <a:t>το προφίλ </a:t>
            </a:r>
            <a:r>
              <a:rPr lang="el-GR" dirty="0" smtClean="0"/>
              <a:t>της.</a:t>
            </a:r>
          </a:p>
          <a:p>
            <a:r>
              <a:rPr lang="el-GR" dirty="0" smtClean="0"/>
              <a:t>Η </a:t>
            </a:r>
            <a:r>
              <a:rPr lang="el-GR" dirty="0"/>
              <a:t>δράση της από </a:t>
            </a:r>
            <a:r>
              <a:rPr lang="el-GR" dirty="0" smtClean="0"/>
              <a:t>φιλανθρωπική </a:t>
            </a:r>
            <a:r>
              <a:rPr lang="el-GR" dirty="0"/>
              <a:t>εξελίχθηκε σε </a:t>
            </a:r>
            <a:r>
              <a:rPr lang="el-GR" dirty="0" smtClean="0"/>
              <a:t>κριτική </a:t>
            </a:r>
            <a:r>
              <a:rPr lang="el-GR" dirty="0"/>
              <a:t>ή/και ριζοσπαστική </a:t>
            </a:r>
            <a:r>
              <a:rPr lang="el-GR" dirty="0" smtClean="0"/>
              <a:t>προσέγγιση. </a:t>
            </a:r>
          </a:p>
          <a:p>
            <a:r>
              <a:rPr lang="el-GR" dirty="0" smtClean="0"/>
              <a:t>Η κοινωνική </a:t>
            </a:r>
            <a:r>
              <a:rPr lang="el-GR" dirty="0"/>
              <a:t>εργασία </a:t>
            </a:r>
            <a:r>
              <a:rPr lang="el-GR" dirty="0" smtClean="0"/>
              <a:t>διαφοροποιήθηκε </a:t>
            </a:r>
            <a:r>
              <a:rPr lang="el-GR" dirty="0"/>
              <a:t>από την ψυχολογία και τις ιατρικές </a:t>
            </a:r>
            <a:r>
              <a:rPr lang="el-GR" dirty="0" err="1" smtClean="0"/>
              <a:t>επιστήµες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Ανέδειξε την </a:t>
            </a:r>
            <a:r>
              <a:rPr lang="el-GR" dirty="0" err="1"/>
              <a:t>σηµασία</a:t>
            </a:r>
            <a:r>
              <a:rPr lang="el-GR" dirty="0"/>
              <a:t> των κοινωνικών, πολιτικών και </a:t>
            </a:r>
            <a:r>
              <a:rPr lang="el-GR" dirty="0" err="1" smtClean="0"/>
              <a:t>οικονοµικών</a:t>
            </a:r>
            <a:r>
              <a:rPr lang="el-GR" dirty="0" smtClean="0"/>
              <a:t> παραγόντων που οδηγούν στη </a:t>
            </a:r>
            <a:r>
              <a:rPr lang="el-GR" dirty="0"/>
              <a:t>φτώχεια και στον </a:t>
            </a:r>
            <a:r>
              <a:rPr lang="el-GR" dirty="0" err="1"/>
              <a:t>αποκλεισµό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892946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Ιστορική αναδρομή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Η κοινωνική </a:t>
            </a:r>
            <a:r>
              <a:rPr lang="el-GR" dirty="0"/>
              <a:t>εργασία παγιδεύτηκε σε </a:t>
            </a:r>
            <a:r>
              <a:rPr lang="el-GR" dirty="0" smtClean="0"/>
              <a:t>µία τεχνοκρατική </a:t>
            </a:r>
            <a:r>
              <a:rPr lang="el-GR" dirty="0"/>
              <a:t>αντίληψη </a:t>
            </a:r>
            <a:r>
              <a:rPr lang="el-GR" dirty="0" smtClean="0"/>
              <a:t>.</a:t>
            </a:r>
          </a:p>
          <a:p>
            <a:r>
              <a:rPr lang="el-GR" dirty="0" smtClean="0"/>
              <a:t>Βασίστηκε σε µία </a:t>
            </a:r>
            <a:r>
              <a:rPr lang="el-GR" dirty="0"/>
              <a:t>πρακτική </a:t>
            </a:r>
            <a:r>
              <a:rPr lang="el-GR" dirty="0" smtClean="0"/>
              <a:t>και </a:t>
            </a:r>
            <a:r>
              <a:rPr lang="el-GR" dirty="0"/>
              <a:t>σε </a:t>
            </a:r>
            <a:r>
              <a:rPr lang="el-GR" dirty="0" err="1" smtClean="0"/>
              <a:t>δεδοµένα</a:t>
            </a:r>
            <a:r>
              <a:rPr lang="el-GR" dirty="0" smtClean="0"/>
              <a:t> τα </a:t>
            </a:r>
            <a:r>
              <a:rPr lang="el-GR" dirty="0"/>
              <a:t>οποία προέρχονταν από </a:t>
            </a:r>
            <a:r>
              <a:rPr lang="el-GR" dirty="0" err="1"/>
              <a:t>οικονοµικά</a:t>
            </a:r>
            <a:r>
              <a:rPr lang="el-GR" dirty="0"/>
              <a:t> και ιατρικά µ</a:t>
            </a:r>
            <a:r>
              <a:rPr lang="el-GR" dirty="0" err="1"/>
              <a:t>οντέλα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/>
              <a:t>Ο</a:t>
            </a:r>
            <a:r>
              <a:rPr lang="el-GR" dirty="0" smtClean="0"/>
              <a:t>ι </a:t>
            </a:r>
            <a:r>
              <a:rPr lang="el-GR" dirty="0"/>
              <a:t>κοινωνικές </a:t>
            </a:r>
            <a:r>
              <a:rPr lang="el-GR" dirty="0" err="1"/>
              <a:t>παράµετροι</a:t>
            </a:r>
            <a:r>
              <a:rPr lang="el-GR" dirty="0"/>
              <a:t> πέρασαν </a:t>
            </a:r>
            <a:r>
              <a:rPr lang="el-GR" dirty="0" smtClean="0"/>
              <a:t>σε δεύτερη µ</a:t>
            </a:r>
            <a:r>
              <a:rPr lang="el-GR" dirty="0" err="1" smtClean="0"/>
              <a:t>οίρα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Δόθηκε </a:t>
            </a:r>
            <a:r>
              <a:rPr lang="el-GR" dirty="0" err="1"/>
              <a:t>έµφαση</a:t>
            </a:r>
            <a:r>
              <a:rPr lang="el-GR" dirty="0"/>
              <a:t> στο </a:t>
            </a:r>
            <a:r>
              <a:rPr lang="el-GR" dirty="0" err="1"/>
              <a:t>άτοµο</a:t>
            </a:r>
            <a:r>
              <a:rPr lang="el-GR" dirty="0"/>
              <a:t> και στην </a:t>
            </a:r>
            <a:r>
              <a:rPr lang="el-GR" dirty="0" smtClean="0"/>
              <a:t>οικογένεια µε </a:t>
            </a:r>
            <a:r>
              <a:rPr lang="el-GR" dirty="0"/>
              <a:t>βάση </a:t>
            </a:r>
            <a:r>
              <a:rPr lang="el-GR" dirty="0" err="1"/>
              <a:t>ηθικοπολιτικά</a:t>
            </a:r>
            <a:r>
              <a:rPr lang="el-GR" dirty="0"/>
              <a:t> </a:t>
            </a:r>
            <a:r>
              <a:rPr lang="el-GR" dirty="0" err="1" smtClean="0"/>
              <a:t>προτάγµατα</a:t>
            </a:r>
            <a:r>
              <a:rPr lang="el-GR" dirty="0" smtClean="0"/>
              <a:t>. </a:t>
            </a:r>
          </a:p>
          <a:p>
            <a:r>
              <a:rPr lang="el-GR" dirty="0" smtClean="0"/>
              <a:t>Οι </a:t>
            </a:r>
            <a:r>
              <a:rPr lang="el-GR" dirty="0"/>
              <a:t>νεότερες κριτικές και </a:t>
            </a:r>
            <a:r>
              <a:rPr lang="el-GR" dirty="0" smtClean="0"/>
              <a:t>ριζοσπαστικές προσεγγίσεις προέκυψαν </a:t>
            </a:r>
            <a:r>
              <a:rPr lang="el-GR" dirty="0"/>
              <a:t>από την </a:t>
            </a:r>
            <a:r>
              <a:rPr lang="el-GR" dirty="0" smtClean="0"/>
              <a:t>επαφή µε </a:t>
            </a:r>
            <a:r>
              <a:rPr lang="el-GR" dirty="0"/>
              <a:t>τα κοινωνικά </a:t>
            </a:r>
            <a:r>
              <a:rPr lang="el-GR" dirty="0" err="1" smtClean="0"/>
              <a:t>κινήµατα</a:t>
            </a:r>
            <a:r>
              <a:rPr lang="el-GR" dirty="0" smtClean="0"/>
              <a:t>, </a:t>
            </a:r>
            <a:r>
              <a:rPr lang="el-GR" dirty="0"/>
              <a:t>όπως το εργατικό, </a:t>
            </a:r>
            <a:r>
              <a:rPr lang="el-GR" dirty="0" smtClean="0"/>
              <a:t>το φυλετικό</a:t>
            </a:r>
            <a:r>
              <a:rPr lang="el-GR" dirty="0"/>
              <a:t>, το </a:t>
            </a:r>
            <a:r>
              <a:rPr lang="el-GR" dirty="0" err="1"/>
              <a:t>φεµινιστικό</a:t>
            </a:r>
            <a:r>
              <a:rPr lang="el-GR" dirty="0"/>
              <a:t> και το οικολογικό.</a:t>
            </a:r>
          </a:p>
        </p:txBody>
      </p:sp>
    </p:spTree>
    <p:extLst>
      <p:ext uri="{BB962C8B-B14F-4D97-AF65-F5344CB8AC3E}">
        <p14:creationId xmlns:p14="http://schemas.microsoft.com/office/powerpoint/2010/main" xmlns="" val="1708814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Προσανατολισμός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Στροφή </a:t>
            </a:r>
            <a:r>
              <a:rPr lang="el-GR" dirty="0"/>
              <a:t>του </a:t>
            </a:r>
            <a:r>
              <a:rPr lang="el-GR" dirty="0" smtClean="0"/>
              <a:t>πεδίου προς </a:t>
            </a:r>
            <a:r>
              <a:rPr lang="el-GR" dirty="0"/>
              <a:t>µία </a:t>
            </a:r>
            <a:r>
              <a:rPr lang="el-GR" dirty="0" smtClean="0"/>
              <a:t>κριτική προσέγγιση </a:t>
            </a:r>
          </a:p>
          <a:p>
            <a:r>
              <a:rPr lang="el-GR" dirty="0" smtClean="0"/>
              <a:t>Κριτικός στοχασμός για τον </a:t>
            </a:r>
            <a:r>
              <a:rPr lang="el-GR" dirty="0"/>
              <a:t>παραδοσιακό </a:t>
            </a:r>
            <a:r>
              <a:rPr lang="el-GR" dirty="0" smtClean="0"/>
              <a:t>ρόλο </a:t>
            </a:r>
          </a:p>
          <a:p>
            <a:r>
              <a:rPr lang="el-GR" dirty="0" smtClean="0"/>
              <a:t>Βαθύτερη αντίληψη </a:t>
            </a:r>
            <a:r>
              <a:rPr lang="el-GR" dirty="0"/>
              <a:t>και </a:t>
            </a:r>
            <a:r>
              <a:rPr lang="el-GR" dirty="0" smtClean="0"/>
              <a:t>κατανόηση </a:t>
            </a:r>
            <a:r>
              <a:rPr lang="el-GR" dirty="0"/>
              <a:t>των ιδεολογικών </a:t>
            </a:r>
            <a:r>
              <a:rPr lang="el-GR" dirty="0" smtClean="0"/>
              <a:t>και πολιτικών συνθηκών</a:t>
            </a:r>
          </a:p>
          <a:p>
            <a:r>
              <a:rPr lang="el-GR" dirty="0" smtClean="0"/>
              <a:t>Αντιμετώπιση ανισοτήτων που µ</a:t>
            </a:r>
            <a:r>
              <a:rPr lang="el-GR" dirty="0" err="1" smtClean="0"/>
              <a:t>ειώνουν</a:t>
            </a:r>
            <a:r>
              <a:rPr lang="el-GR" dirty="0" smtClean="0"/>
              <a:t> </a:t>
            </a:r>
            <a:r>
              <a:rPr lang="el-GR" dirty="0"/>
              <a:t>το κράτος πρόνοιας. </a:t>
            </a:r>
            <a:endParaRPr lang="el-GR" dirty="0" smtClean="0"/>
          </a:p>
          <a:p>
            <a:r>
              <a:rPr lang="el-GR" dirty="0" smtClean="0"/>
              <a:t>Ερευνητικός ρόλος για σύνδεση </a:t>
            </a:r>
            <a:r>
              <a:rPr lang="el-GR" dirty="0"/>
              <a:t>των περιπτώσεων </a:t>
            </a:r>
            <a:r>
              <a:rPr lang="el-GR" dirty="0" smtClean="0"/>
              <a:t>µε </a:t>
            </a:r>
            <a:r>
              <a:rPr lang="el-GR" dirty="0"/>
              <a:t>το ευρύτερο </a:t>
            </a:r>
            <a:r>
              <a:rPr lang="el-GR" dirty="0" err="1"/>
              <a:t>οικονοµικό</a:t>
            </a:r>
            <a:r>
              <a:rPr lang="el-GR" dirty="0"/>
              <a:t>, πολιτικό και κοινωνικό </a:t>
            </a:r>
            <a:r>
              <a:rPr lang="el-GR" dirty="0" smtClean="0"/>
              <a:t>περιβάλλον</a:t>
            </a:r>
            <a:r>
              <a:rPr lang="el-GR" dirty="0"/>
              <a:t>.</a:t>
            </a:r>
          </a:p>
          <a:p>
            <a:r>
              <a:rPr lang="el-GR" dirty="0" smtClean="0"/>
              <a:t>Ανάγκη να </a:t>
            </a:r>
            <a:r>
              <a:rPr lang="el-GR" dirty="0"/>
              <a:t>κατανοήσουν </a:t>
            </a:r>
            <a:r>
              <a:rPr lang="el-GR" dirty="0" smtClean="0"/>
              <a:t>τις </a:t>
            </a:r>
            <a:r>
              <a:rPr lang="el-GR" dirty="0" err="1" smtClean="0"/>
              <a:t>οικονοµικές</a:t>
            </a:r>
            <a:r>
              <a:rPr lang="el-GR" dirty="0" smtClean="0"/>
              <a:t> αλλαγές </a:t>
            </a:r>
            <a:r>
              <a:rPr lang="el-GR" dirty="0"/>
              <a:t>που, ενώ </a:t>
            </a:r>
            <a:r>
              <a:rPr lang="el-GR" dirty="0" err="1"/>
              <a:t>συµβαίνουν</a:t>
            </a:r>
            <a:r>
              <a:rPr lang="el-GR" dirty="0"/>
              <a:t> σε </a:t>
            </a:r>
            <a:r>
              <a:rPr lang="el-GR" dirty="0" err="1"/>
              <a:t>παγκόσµιο</a:t>
            </a:r>
            <a:r>
              <a:rPr lang="el-GR" dirty="0"/>
              <a:t> επίπεδο, </a:t>
            </a:r>
            <a:r>
              <a:rPr lang="el-GR" dirty="0" smtClean="0"/>
              <a:t>επηρεάζουν τους </a:t>
            </a:r>
            <a:r>
              <a:rPr lang="el-GR" dirty="0"/>
              <a:t>δείκτες φτώχειας, ανεργίας και </a:t>
            </a:r>
            <a:r>
              <a:rPr lang="el-GR" dirty="0" smtClean="0"/>
              <a:t>περιθωριοποίησης.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97550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Λειτουργική μονάδα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98</TotalTime>
  <Words>1746</Words>
  <Application>Microsoft Office PowerPoint</Application>
  <PresentationFormat>Προβολή στην οθόνη (4:3)</PresentationFormat>
  <Paragraphs>153</Paragraphs>
  <Slides>23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Λειτουργική μονάδα</vt:lpstr>
      <vt:lpstr>  Αναζήτηση νέων ρόλων και νέων προσεγγίσεων για την εφαρμογή της Κοινωνικής Εργασίας στην περίοδο της κρίσης</vt:lpstr>
      <vt:lpstr>Οι κοινωνικοί λειτουργοί σε αναζήτηση νέου ρόλου</vt:lpstr>
      <vt:lpstr>Νέος ρόλος</vt:lpstr>
      <vt:lpstr>Στόχοι</vt:lpstr>
      <vt:lpstr>Ιστορική Διαδρομή</vt:lpstr>
      <vt:lpstr>Διεθνής χώρος</vt:lpstr>
      <vt:lpstr>Ιστορική αναδρομή</vt:lpstr>
      <vt:lpstr>Ιστορική αναδρομή</vt:lpstr>
      <vt:lpstr>Προσανατολισμός</vt:lpstr>
      <vt:lpstr>Διλήμματα</vt:lpstr>
      <vt:lpstr>Διλήμματα</vt:lpstr>
      <vt:lpstr>Κριτική Κοινωνική Εργασία </vt:lpstr>
      <vt:lpstr>Κριτική Κοινωνική Εργασία</vt:lpstr>
      <vt:lpstr>Δράσεις</vt:lpstr>
      <vt:lpstr>Κοινωνική δικαιοσύνη και συλλογική ευθύνη</vt:lpstr>
      <vt:lpstr> Ορισμός Κοινωνικής Εργασίας-Γενική Συνέλευση στη Μελβούρνη-∆ιεθνής Οµοσπονδία Κοινωνικών Λειτουργών (IFSW) </vt:lpstr>
      <vt:lpstr>Ορισμός Κοινωνικής Εργασίας</vt:lpstr>
      <vt:lpstr>Ρόλος κοινωνικού λειτουργού</vt:lpstr>
      <vt:lpstr>Δράσεις</vt:lpstr>
      <vt:lpstr>Κριτική Κοινωνική Εργασία</vt:lpstr>
      <vt:lpstr>Ριζοσπαστική κοινωνική εργασία</vt:lpstr>
      <vt:lpstr>Βιβλιογραφία</vt:lpstr>
      <vt:lpstr>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κοινωνικοί λειτουργοί σε αναζήτηση νέου ρόλου</dc:title>
  <dc:creator>Anna Tsiboukli</dc:creator>
  <cp:lastModifiedBy>User</cp:lastModifiedBy>
  <cp:revision>20</cp:revision>
  <dcterms:created xsi:type="dcterms:W3CDTF">2015-09-09T07:31:00Z</dcterms:created>
  <dcterms:modified xsi:type="dcterms:W3CDTF">2015-11-14T17:27:54Z</dcterms:modified>
</cp:coreProperties>
</file>