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370" r:id="rId3"/>
    <p:sldId id="371" r:id="rId4"/>
    <p:sldId id="372" r:id="rId5"/>
    <p:sldId id="373" r:id="rId6"/>
    <p:sldId id="374" r:id="rId7"/>
    <p:sldId id="333" r:id="rId8"/>
    <p:sldId id="343" r:id="rId9"/>
    <p:sldId id="375" r:id="rId10"/>
    <p:sldId id="334" r:id="rId11"/>
    <p:sldId id="383" r:id="rId12"/>
    <p:sldId id="384" r:id="rId13"/>
    <p:sldId id="38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22" d="100"/>
          <a:sy n="122" d="100"/>
        </p:scale>
        <p:origin x="-150"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748A85-97CE-43ED-8F36-12FE0FB29D7E}" type="datetimeFigureOut">
              <a:rPr lang="en-US" smtClean="0"/>
              <a:t>3/6/2024</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C9BA8B-3677-4B86-9431-70EEBAF4EDF0}" type="slidenum">
              <a:rPr lang="en-US" smtClean="0"/>
              <a:t>‹#›</a:t>
            </a:fld>
            <a:endParaRPr lang="en-US"/>
          </a:p>
        </p:txBody>
      </p:sp>
    </p:spTree>
    <p:extLst>
      <p:ext uri="{BB962C8B-B14F-4D97-AF65-F5344CB8AC3E}">
        <p14:creationId xmlns:p14="http://schemas.microsoft.com/office/powerpoint/2010/main" val="2167451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a:extLst>
              <a:ext uri="{FF2B5EF4-FFF2-40B4-BE49-F238E27FC236}">
                <a16:creationId xmlns:a16="http://schemas.microsoft.com/office/drawing/2014/main" xmlns="" id="{2C1C8D42-11EB-4A8E-9052-7C6A12AE99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B0F2A065-8946-4E4E-963E-3EFC93E3BE99}" type="slidenum">
              <a:rPr lang="el-GR" altLang="en-US" sz="1300">
                <a:latin typeface="Arial" panose="020B0604020202020204" pitchFamily="34" charset="0"/>
              </a:rPr>
              <a:pPr eaLnBrk="1" hangingPunct="1"/>
              <a:t>2</a:t>
            </a:fld>
            <a:endParaRPr lang="el-GR" altLang="en-US" sz="1300">
              <a:latin typeface="Arial" panose="020B0604020202020204" pitchFamily="34" charset="0"/>
            </a:endParaRPr>
          </a:p>
        </p:txBody>
      </p:sp>
      <p:sp>
        <p:nvSpPr>
          <p:cNvPr id="149507" name="Rectangle 2">
            <a:extLst>
              <a:ext uri="{FF2B5EF4-FFF2-40B4-BE49-F238E27FC236}">
                <a16:creationId xmlns:a16="http://schemas.microsoft.com/office/drawing/2014/main" xmlns="" id="{247B3D72-C74D-4D7C-B5E0-90DDA2D3F702}"/>
              </a:ext>
            </a:extLst>
          </p:cNvPr>
          <p:cNvSpPr>
            <a:spLocks noGrp="1" noRot="1" noChangeAspect="1" noChangeArrowheads="1" noTextEdit="1"/>
          </p:cNvSpPr>
          <p:nvPr>
            <p:ph type="sldImg"/>
          </p:nvPr>
        </p:nvSpPr>
        <p:spPr>
          <a:ln/>
        </p:spPr>
      </p:sp>
      <p:sp>
        <p:nvSpPr>
          <p:cNvPr id="149508" name="Rectangle 3">
            <a:extLst>
              <a:ext uri="{FF2B5EF4-FFF2-40B4-BE49-F238E27FC236}">
                <a16:creationId xmlns:a16="http://schemas.microsoft.com/office/drawing/2014/main" xmlns="" id="{5F78430F-B2E7-4148-B1E9-118B44EF4AC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l-GR" altLang="en-US"/>
              <a:t>Το κόστος εργασίας είναι σταθερό κόστος, πλην των περιπτώσεων που χρησιμοποιείται εποχικό προσωπικό ή αναθέσεις υπεργολαβιών όπου μεταβάλλεται αναλόγως της ποσότητας (το έμμισθο προσωπικό της επιχείρησης πληρώνεται ανεξαρτήτως του όγκου παραγωγής)</a:t>
            </a:r>
          </a:p>
          <a:p>
            <a:pPr marL="228600" indent="-228600" eaLnBrk="1" hangingPunct="1"/>
            <a:r>
              <a:rPr lang="el-GR" altLang="en-US"/>
              <a:t>ΔΕΝ πρέπει να συγχέεται η έννοια του μεταβλητού κόστους με το άμεσο κόστος.</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a:extLst>
              <a:ext uri="{FF2B5EF4-FFF2-40B4-BE49-F238E27FC236}">
                <a16:creationId xmlns:a16="http://schemas.microsoft.com/office/drawing/2014/main" xmlns="" id="{2B6DF7A9-289B-4B5E-BBF2-90469A082ED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702433D5-2A9A-4879-84FB-4BD245F5D89D}" type="slidenum">
              <a:rPr lang="el-GR" altLang="en-US" sz="1300">
                <a:latin typeface="Arial" panose="020B0604020202020204" pitchFamily="34" charset="0"/>
              </a:rPr>
              <a:pPr eaLnBrk="1" hangingPunct="1"/>
              <a:t>11</a:t>
            </a:fld>
            <a:endParaRPr lang="el-GR" altLang="en-US" sz="1300">
              <a:latin typeface="Arial" panose="020B0604020202020204" pitchFamily="34" charset="0"/>
            </a:endParaRPr>
          </a:p>
        </p:txBody>
      </p:sp>
      <p:sp>
        <p:nvSpPr>
          <p:cNvPr id="158723" name="Rectangle 2">
            <a:extLst>
              <a:ext uri="{FF2B5EF4-FFF2-40B4-BE49-F238E27FC236}">
                <a16:creationId xmlns:a16="http://schemas.microsoft.com/office/drawing/2014/main" xmlns="" id="{341755E6-1E9D-4796-AC9C-166C6179E9AC}"/>
              </a:ext>
            </a:extLst>
          </p:cNvPr>
          <p:cNvSpPr>
            <a:spLocks noGrp="1" noRot="1" noChangeAspect="1" noChangeArrowheads="1" noTextEdit="1"/>
          </p:cNvSpPr>
          <p:nvPr>
            <p:ph type="sldImg"/>
          </p:nvPr>
        </p:nvSpPr>
        <p:spPr>
          <a:ln/>
        </p:spPr>
      </p:sp>
      <p:sp>
        <p:nvSpPr>
          <p:cNvPr id="158724" name="Rectangle 3">
            <a:extLst>
              <a:ext uri="{FF2B5EF4-FFF2-40B4-BE49-F238E27FC236}">
                <a16:creationId xmlns:a16="http://schemas.microsoft.com/office/drawing/2014/main" xmlns="" id="{CDC4CA4F-A346-4676-BDEF-E7605AF8972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a:extLst>
              <a:ext uri="{FF2B5EF4-FFF2-40B4-BE49-F238E27FC236}">
                <a16:creationId xmlns:a16="http://schemas.microsoft.com/office/drawing/2014/main" xmlns="" id="{FA018FBA-F084-47EF-87E9-D6619B02C36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0950D9A9-CD33-4D14-B78F-2B2A71E038DA}" type="slidenum">
              <a:rPr lang="el-GR" altLang="en-US" sz="1300">
                <a:latin typeface="Arial" panose="020B0604020202020204" pitchFamily="34" charset="0"/>
              </a:rPr>
              <a:pPr eaLnBrk="1" hangingPunct="1"/>
              <a:t>13</a:t>
            </a:fld>
            <a:endParaRPr lang="el-GR" altLang="en-US" sz="1300">
              <a:latin typeface="Arial" panose="020B0604020202020204" pitchFamily="34" charset="0"/>
            </a:endParaRPr>
          </a:p>
        </p:txBody>
      </p:sp>
      <p:sp>
        <p:nvSpPr>
          <p:cNvPr id="159747" name="Rectangle 2">
            <a:extLst>
              <a:ext uri="{FF2B5EF4-FFF2-40B4-BE49-F238E27FC236}">
                <a16:creationId xmlns:a16="http://schemas.microsoft.com/office/drawing/2014/main" xmlns="" id="{6C6A492F-ECAC-4B7D-9EBF-CB78344DC527}"/>
              </a:ext>
            </a:extLst>
          </p:cNvPr>
          <p:cNvSpPr>
            <a:spLocks noGrp="1" noRot="1" noChangeAspect="1" noChangeArrowheads="1" noTextEdit="1"/>
          </p:cNvSpPr>
          <p:nvPr>
            <p:ph type="sldImg"/>
          </p:nvPr>
        </p:nvSpPr>
        <p:spPr>
          <a:ln/>
        </p:spPr>
      </p:sp>
      <p:sp>
        <p:nvSpPr>
          <p:cNvPr id="159748" name="Rectangle 3">
            <a:extLst>
              <a:ext uri="{FF2B5EF4-FFF2-40B4-BE49-F238E27FC236}">
                <a16:creationId xmlns:a16="http://schemas.microsoft.com/office/drawing/2014/main" xmlns="" id="{3715DFD5-509D-488E-8140-24ADE536165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a:extLst>
              <a:ext uri="{FF2B5EF4-FFF2-40B4-BE49-F238E27FC236}">
                <a16:creationId xmlns:a16="http://schemas.microsoft.com/office/drawing/2014/main" xmlns="" id="{F822A7A7-6459-493D-A3B1-72E97E88683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4DBC925E-6C3D-4335-A5C1-9AF84A6C29AD}" type="slidenum">
              <a:rPr lang="el-GR" altLang="en-US" sz="1300">
                <a:latin typeface="Arial" panose="020B0604020202020204" pitchFamily="34" charset="0"/>
              </a:rPr>
              <a:pPr eaLnBrk="1" hangingPunct="1"/>
              <a:t>3</a:t>
            </a:fld>
            <a:endParaRPr lang="el-GR" altLang="en-US" sz="1300">
              <a:latin typeface="Arial" panose="020B0604020202020204" pitchFamily="34" charset="0"/>
            </a:endParaRPr>
          </a:p>
        </p:txBody>
      </p:sp>
      <p:sp>
        <p:nvSpPr>
          <p:cNvPr id="150531" name="Rectangle 2">
            <a:extLst>
              <a:ext uri="{FF2B5EF4-FFF2-40B4-BE49-F238E27FC236}">
                <a16:creationId xmlns:a16="http://schemas.microsoft.com/office/drawing/2014/main" xmlns="" id="{FB6FE4C4-B9BD-4EF3-8F80-EB8FFF7812E6}"/>
              </a:ext>
            </a:extLst>
          </p:cNvPr>
          <p:cNvSpPr>
            <a:spLocks noGrp="1" noRot="1" noChangeAspect="1" noChangeArrowheads="1" noTextEdit="1"/>
          </p:cNvSpPr>
          <p:nvPr>
            <p:ph type="sldImg"/>
          </p:nvPr>
        </p:nvSpPr>
        <p:spPr>
          <a:ln/>
        </p:spPr>
      </p:sp>
      <p:sp>
        <p:nvSpPr>
          <p:cNvPr id="150532" name="Rectangle 3">
            <a:extLst>
              <a:ext uri="{FF2B5EF4-FFF2-40B4-BE49-F238E27FC236}">
                <a16:creationId xmlns:a16="http://schemas.microsoft.com/office/drawing/2014/main" xmlns="" id="{9CD25DDB-3D3A-43B7-9243-877D2630011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l-GR" altLang="en-US"/>
              <a:t>ΠΡΟΣΟΧΗ: Μη συγχέετε το συνολικό σταθερό και μεταβλητό κόστος με τα αντίστοιχα μοναδιαία (ανά μονάδα προϊόντος)</a:t>
            </a:r>
          </a:p>
          <a:p>
            <a:pPr marL="228600" indent="-228600" eaLnBrk="1" hangingPunct="1"/>
            <a:endParaRPr lang="el-GR" altLang="en-US"/>
          </a:p>
          <a:p>
            <a:pPr marL="228600" indent="-228600" eaLnBrk="1" hangingPunct="1"/>
            <a:r>
              <a:rPr lang="el-GR" altLang="en-US"/>
              <a:t>Μοναδιαίο σταθερό κόστος = Συνολικό Σταθερό Κόστος/Μονάδες προϊόντος</a:t>
            </a:r>
          </a:p>
          <a:p>
            <a:pPr marL="228600" indent="-228600" eaLnBrk="1" hangingPunct="1"/>
            <a:r>
              <a:rPr lang="el-GR" altLang="en-US"/>
              <a:t>Μοναδιαίο μεταβλητό κόστος= </a:t>
            </a:r>
            <a:r>
              <a:rPr lang="en-US" altLang="en-US"/>
              <a:t>c*Q/Q=c</a:t>
            </a:r>
            <a:endParaRPr lang="el-GR"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a:extLst>
              <a:ext uri="{FF2B5EF4-FFF2-40B4-BE49-F238E27FC236}">
                <a16:creationId xmlns:a16="http://schemas.microsoft.com/office/drawing/2014/main" xmlns="" id="{1F5855FF-8ACD-473E-8CD6-AD7DA235A5F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64C759B2-E3EE-4D06-94F4-80BCD0E7CE33}" type="slidenum">
              <a:rPr lang="el-GR" altLang="en-US" sz="1300">
                <a:latin typeface="Arial" panose="020B0604020202020204" pitchFamily="34" charset="0"/>
              </a:rPr>
              <a:pPr eaLnBrk="1" hangingPunct="1"/>
              <a:t>4</a:t>
            </a:fld>
            <a:endParaRPr lang="el-GR" altLang="en-US" sz="1300">
              <a:latin typeface="Arial" panose="020B0604020202020204" pitchFamily="34" charset="0"/>
            </a:endParaRPr>
          </a:p>
        </p:txBody>
      </p:sp>
      <p:sp>
        <p:nvSpPr>
          <p:cNvPr id="151555" name="Rectangle 2">
            <a:extLst>
              <a:ext uri="{FF2B5EF4-FFF2-40B4-BE49-F238E27FC236}">
                <a16:creationId xmlns:a16="http://schemas.microsoft.com/office/drawing/2014/main" xmlns="" id="{3A41D148-A884-49C5-B283-DC13584F14D2}"/>
              </a:ext>
            </a:extLst>
          </p:cNvPr>
          <p:cNvSpPr>
            <a:spLocks noGrp="1" noRot="1" noChangeAspect="1" noChangeArrowheads="1" noTextEdit="1"/>
          </p:cNvSpPr>
          <p:nvPr>
            <p:ph type="sldImg"/>
          </p:nvPr>
        </p:nvSpPr>
        <p:spPr>
          <a:ln/>
        </p:spPr>
      </p:sp>
      <p:sp>
        <p:nvSpPr>
          <p:cNvPr id="151556" name="Rectangle 3">
            <a:extLst>
              <a:ext uri="{FF2B5EF4-FFF2-40B4-BE49-F238E27FC236}">
                <a16:creationId xmlns:a16="http://schemas.microsoft.com/office/drawing/2014/main" xmlns="" id="{4F0965FE-6606-4E17-BBD2-F4C3B15AB0D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l-GR" altLang="en-US"/>
              <a:t>Μια συγκεκριμένη συμπεριφορά του κόστους ισχύει για ένα ορισμένο όριο. Έτσι αν η παραγωγή ξεπεράσει για παράδειγμα ένα μέγιστο όριο (δυναμικότητα) τότε ακόμα και το σταθερό κόστος θα αλλάξει (π.χ. θα πρέπει να γίνει επέκταση της παραγωγικής μονάδας)</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a:extLst>
              <a:ext uri="{FF2B5EF4-FFF2-40B4-BE49-F238E27FC236}">
                <a16:creationId xmlns:a16="http://schemas.microsoft.com/office/drawing/2014/main" xmlns="" id="{2158FAFC-EC0C-4EF3-953B-0A36EB9969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1E5CC90C-2DB1-4BE8-B632-F35690E351F2}" type="slidenum">
              <a:rPr lang="el-GR" altLang="en-US" sz="1300">
                <a:latin typeface="Arial" panose="020B0604020202020204" pitchFamily="34" charset="0"/>
              </a:rPr>
              <a:pPr eaLnBrk="1" hangingPunct="1"/>
              <a:t>5</a:t>
            </a:fld>
            <a:endParaRPr lang="el-GR" altLang="en-US" sz="1300">
              <a:latin typeface="Arial" panose="020B0604020202020204" pitchFamily="34" charset="0"/>
            </a:endParaRPr>
          </a:p>
        </p:txBody>
      </p:sp>
      <p:sp>
        <p:nvSpPr>
          <p:cNvPr id="152579" name="Rectangle 2">
            <a:extLst>
              <a:ext uri="{FF2B5EF4-FFF2-40B4-BE49-F238E27FC236}">
                <a16:creationId xmlns:a16="http://schemas.microsoft.com/office/drawing/2014/main" xmlns="" id="{BD7EF7AF-7B3E-4DBE-A7EA-588A7628EF83}"/>
              </a:ext>
            </a:extLst>
          </p:cNvPr>
          <p:cNvSpPr>
            <a:spLocks noGrp="1" noRot="1" noChangeAspect="1" noChangeArrowheads="1" noTextEdit="1"/>
          </p:cNvSpPr>
          <p:nvPr>
            <p:ph type="sldImg"/>
          </p:nvPr>
        </p:nvSpPr>
        <p:spPr>
          <a:ln/>
        </p:spPr>
      </p:sp>
      <p:sp>
        <p:nvSpPr>
          <p:cNvPr id="152580" name="Rectangle 3">
            <a:extLst>
              <a:ext uri="{FF2B5EF4-FFF2-40B4-BE49-F238E27FC236}">
                <a16:creationId xmlns:a16="http://schemas.microsoft.com/office/drawing/2014/main" xmlns="" id="{DA9E9217-11DC-4A52-B399-397C38D5086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a:extLst>
              <a:ext uri="{FF2B5EF4-FFF2-40B4-BE49-F238E27FC236}">
                <a16:creationId xmlns:a16="http://schemas.microsoft.com/office/drawing/2014/main" xmlns="" id="{8F37EC09-D29D-435D-8730-333422570F7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31ACCC4C-3A70-42B7-AE61-133AA121FAE1}" type="slidenum">
              <a:rPr lang="el-GR" altLang="en-US" sz="1300">
                <a:latin typeface="Arial" panose="020B0604020202020204" pitchFamily="34" charset="0"/>
              </a:rPr>
              <a:pPr eaLnBrk="1" hangingPunct="1"/>
              <a:t>6</a:t>
            </a:fld>
            <a:endParaRPr lang="el-GR" altLang="en-US" sz="1300">
              <a:latin typeface="Arial" panose="020B0604020202020204" pitchFamily="34" charset="0"/>
            </a:endParaRPr>
          </a:p>
        </p:txBody>
      </p:sp>
      <p:sp>
        <p:nvSpPr>
          <p:cNvPr id="153603" name="Rectangle 2">
            <a:extLst>
              <a:ext uri="{FF2B5EF4-FFF2-40B4-BE49-F238E27FC236}">
                <a16:creationId xmlns:a16="http://schemas.microsoft.com/office/drawing/2014/main" xmlns="" id="{B8997708-D485-4A4B-B96E-AFDFE1619CA5}"/>
              </a:ext>
            </a:extLst>
          </p:cNvPr>
          <p:cNvSpPr>
            <a:spLocks noGrp="1" noRot="1" noChangeAspect="1" noChangeArrowheads="1" noTextEdit="1"/>
          </p:cNvSpPr>
          <p:nvPr>
            <p:ph type="sldImg"/>
          </p:nvPr>
        </p:nvSpPr>
        <p:spPr>
          <a:ln/>
        </p:spPr>
      </p:sp>
      <p:sp>
        <p:nvSpPr>
          <p:cNvPr id="153604" name="Rectangle 3">
            <a:extLst>
              <a:ext uri="{FF2B5EF4-FFF2-40B4-BE49-F238E27FC236}">
                <a16:creationId xmlns:a16="http://schemas.microsoft.com/office/drawing/2014/main" xmlns="" id="{22AA0123-1AD3-4695-ADEF-440A12C889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a:extLst>
              <a:ext uri="{FF2B5EF4-FFF2-40B4-BE49-F238E27FC236}">
                <a16:creationId xmlns:a16="http://schemas.microsoft.com/office/drawing/2014/main" xmlns="" id="{9BCC3FD9-F60B-4E1F-BAD8-581F9739C1C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79D9169B-BA27-4C10-B877-09ACE1AF74B5}" type="slidenum">
              <a:rPr lang="el-GR" altLang="en-US" sz="1300">
                <a:latin typeface="Arial" panose="020B0604020202020204" pitchFamily="34" charset="0"/>
              </a:rPr>
              <a:pPr eaLnBrk="1" hangingPunct="1"/>
              <a:t>7</a:t>
            </a:fld>
            <a:endParaRPr lang="el-GR" altLang="en-US" sz="1300">
              <a:latin typeface="Arial" panose="020B0604020202020204" pitchFamily="34" charset="0"/>
            </a:endParaRPr>
          </a:p>
        </p:txBody>
      </p:sp>
      <p:sp>
        <p:nvSpPr>
          <p:cNvPr id="154627" name="Rectangle 2">
            <a:extLst>
              <a:ext uri="{FF2B5EF4-FFF2-40B4-BE49-F238E27FC236}">
                <a16:creationId xmlns:a16="http://schemas.microsoft.com/office/drawing/2014/main" xmlns="" id="{9F5DA384-21AF-46B5-AEA4-824B7CC74CB5}"/>
              </a:ext>
            </a:extLst>
          </p:cNvPr>
          <p:cNvSpPr>
            <a:spLocks noGrp="1" noRot="1" noChangeAspect="1" noChangeArrowheads="1" noTextEdit="1"/>
          </p:cNvSpPr>
          <p:nvPr>
            <p:ph type="sldImg"/>
          </p:nvPr>
        </p:nvSpPr>
        <p:spPr>
          <a:ln/>
        </p:spPr>
      </p:sp>
      <p:sp>
        <p:nvSpPr>
          <p:cNvPr id="154628" name="Rectangle 3">
            <a:extLst>
              <a:ext uri="{FF2B5EF4-FFF2-40B4-BE49-F238E27FC236}">
                <a16:creationId xmlns:a16="http://schemas.microsoft.com/office/drawing/2014/main" xmlns="" id="{FA3F2DFE-1CDF-4ED3-8591-AD73636632C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l-GR" altLang="en-US" sz="1000"/>
              <a:t>(σελ 277 Ανάλυση νεκρού σημείου) </a:t>
            </a:r>
          </a:p>
          <a:p>
            <a:pPr marL="228600" indent="-228600" eaLnBrk="1" hangingPunct="1"/>
            <a:r>
              <a:rPr lang="en-GB" altLang="en-US" sz="1000"/>
              <a:t>FC </a:t>
            </a:r>
            <a:r>
              <a:rPr lang="el-GR" altLang="en-US" sz="1000"/>
              <a:t>Σταθερά έξοδ</a:t>
            </a:r>
            <a:r>
              <a:rPr lang="en-GB" altLang="en-US" sz="1000"/>
              <a:t>a</a:t>
            </a:r>
            <a:endParaRPr lang="el-GR" altLang="en-US" sz="1000"/>
          </a:p>
          <a:p>
            <a:pPr marL="228600" indent="-228600" eaLnBrk="1" hangingPunct="1"/>
            <a:r>
              <a:rPr lang="en-GB" altLang="en-US" sz="1000"/>
              <a:t>VC </a:t>
            </a:r>
            <a:r>
              <a:rPr lang="el-GR" altLang="en-US" sz="1000"/>
              <a:t>μετβλ. Κόστος</a:t>
            </a:r>
          </a:p>
          <a:p>
            <a:pPr marL="228600" indent="-228600" eaLnBrk="1" hangingPunct="1"/>
            <a:r>
              <a:rPr lang="el-GR" altLang="en-US" sz="1000"/>
              <a:t>Τ</a:t>
            </a:r>
            <a:r>
              <a:rPr lang="en-GB" altLang="en-US" sz="1000"/>
              <a:t>C </a:t>
            </a:r>
            <a:r>
              <a:rPr lang="el-GR" altLang="en-US" sz="1000"/>
              <a:t>Συνολικά έξοδα</a:t>
            </a:r>
            <a:r>
              <a:rPr lang="en-GB" altLang="en-US" sz="1000"/>
              <a:t> </a:t>
            </a:r>
          </a:p>
          <a:p>
            <a:pPr marL="228600" indent="-228600" eaLnBrk="1" hangingPunct="1"/>
            <a:r>
              <a:rPr lang="en-GB" altLang="en-US" sz="1000"/>
              <a:t>TR </a:t>
            </a:r>
            <a:r>
              <a:rPr lang="el-GR" altLang="en-US" sz="1000"/>
              <a:t>Συνολικά έσοδα</a:t>
            </a:r>
          </a:p>
          <a:p>
            <a:pPr marL="228600" indent="-228600" eaLnBrk="1" hangingPunct="1"/>
            <a:endParaRPr lang="el-GR" altLang="en-US" sz="1000"/>
          </a:p>
          <a:p>
            <a:pPr marL="228600" indent="-228600" eaLnBrk="1" hangingPunct="1"/>
            <a:r>
              <a:rPr lang="el-GR" altLang="en-US" sz="1000"/>
              <a:t>Μελετάται η κατασκευή μονάδας παραγωγής θραυστού υλικού σε εργοτάξιο παραγωγής σκυροδέματος προκειμένου να καλυφθεί η ζήτηση 1500 κμ μηνιαία . Το σταθερό κόστος είναι 4500 ευρώ και το μεταβλητό κόστος είναι  0,75 ευρώ ενώ η τιμή πώλησης είναι 1,2 ευρώ. Ζητούνται:</a:t>
            </a:r>
          </a:p>
          <a:p>
            <a:pPr marL="228600" indent="-228600" eaLnBrk="1" hangingPunct="1"/>
            <a:r>
              <a:rPr lang="el-GR" altLang="en-US" sz="1000"/>
              <a:t>Το νεκρό σημείο </a:t>
            </a:r>
          </a:p>
          <a:p>
            <a:pPr marL="228600" indent="-228600" eaLnBrk="1" hangingPunct="1"/>
            <a:r>
              <a:rPr lang="el-GR" altLang="en-US" sz="1000"/>
              <a:t>Το νεκρό σημείο εάν η τιμή πώλησης μειωθεί κατά 10%</a:t>
            </a:r>
          </a:p>
          <a:p>
            <a:pPr marL="228600" indent="-228600" eaLnBrk="1" hangingPunct="1"/>
            <a:r>
              <a:rPr lang="el-GR" altLang="en-US" sz="1000"/>
              <a:t>Το νεκρό σημείο εάν το μοναδιαίο μεταβλητό κόστος αυξηθεί κατά 2%.</a:t>
            </a:r>
          </a:p>
          <a:p>
            <a:pPr marL="228600" indent="-228600" eaLnBrk="1" hangingPunct="1"/>
            <a:r>
              <a:rPr lang="el-GR" altLang="en-US" sz="1000"/>
              <a:t>1. Το νεκρό σημείο σε παραγωγή θραυστού υλικού (</a:t>
            </a:r>
            <a:r>
              <a:rPr lang="en-GB" altLang="en-US" sz="1000"/>
              <a:t>Qv</a:t>
            </a:r>
            <a:r>
              <a:rPr lang="el-GR" altLang="en-US" sz="1000"/>
              <a:t>) δίνεται από τη σχέση:</a:t>
            </a:r>
            <a:endParaRPr lang="en-GB" altLang="en-US" sz="1000"/>
          </a:p>
          <a:p>
            <a:pPr marL="228600" indent="-228600" eaLnBrk="1" hangingPunct="1"/>
            <a:r>
              <a:rPr lang="en-GB" altLang="en-US" sz="1000"/>
              <a:t>Qv</a:t>
            </a:r>
            <a:r>
              <a:rPr lang="el-GR" altLang="en-US" sz="1000"/>
              <a:t>=</a:t>
            </a:r>
            <a:r>
              <a:rPr lang="en-GB" altLang="en-US" sz="1000"/>
              <a:t>Fc</a:t>
            </a:r>
            <a:r>
              <a:rPr lang="el-GR" altLang="en-US" sz="1000"/>
              <a:t>/(</a:t>
            </a:r>
            <a:r>
              <a:rPr lang="en-GB" altLang="en-US" sz="1000"/>
              <a:t>P</a:t>
            </a:r>
            <a:r>
              <a:rPr lang="el-GR" altLang="en-US" sz="1000"/>
              <a:t>-μ)=10000 κμ</a:t>
            </a:r>
          </a:p>
          <a:p>
            <a:pPr marL="228600" indent="-228600" eaLnBrk="1" hangingPunct="1"/>
            <a:r>
              <a:rPr lang="el-GR" altLang="en-US" sz="1000"/>
              <a:t>Όπου  </a:t>
            </a:r>
            <a:r>
              <a:rPr lang="en-GB" altLang="en-US" sz="1000"/>
              <a:t>Fc</a:t>
            </a:r>
            <a:r>
              <a:rPr lang="el-GR" altLang="en-US" sz="1000"/>
              <a:t>=4500 </a:t>
            </a:r>
            <a:r>
              <a:rPr lang="en-GB" altLang="en-US" sz="1000"/>
              <a:t>P</a:t>
            </a:r>
            <a:r>
              <a:rPr lang="el-GR" altLang="en-US" sz="1000"/>
              <a:t>=1,2 μ=0.75</a:t>
            </a:r>
          </a:p>
          <a:p>
            <a:pPr marL="228600" indent="-228600" eaLnBrk="1" hangingPunct="1"/>
            <a:r>
              <a:rPr lang="el-GR" altLang="en-US" sz="1000"/>
              <a:t>2. Το νεκρό σημείο σε περίπτωση που  η τιμή πώλησης μειωθεί κατά 10% είναι  13636 κμ</a:t>
            </a:r>
          </a:p>
          <a:p>
            <a:pPr marL="228600" indent="-228600" eaLnBrk="1" hangingPunct="1"/>
            <a:r>
              <a:rPr lang="el-GR" altLang="en-US" sz="1000"/>
              <a:t>3. Το νεκρό σημείο σε περίπτωση που  το μοναδιαίο μεταβλητό κόστος αυξηθεί κατά 2% είναι 10345κμ.</a:t>
            </a:r>
          </a:p>
          <a:p>
            <a:pPr marL="228600" indent="-228600" eaLnBrk="1" hangingPunct="1"/>
            <a:endParaRPr lang="el-GR" altLang="en-US" sz="10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a:extLst>
              <a:ext uri="{FF2B5EF4-FFF2-40B4-BE49-F238E27FC236}">
                <a16:creationId xmlns:a16="http://schemas.microsoft.com/office/drawing/2014/main" xmlns="" id="{E9D14F8A-9F21-492A-839D-19068E5E81E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2DDCAC6A-90DE-463A-99B9-5CB42250D0DE}" type="slidenum">
              <a:rPr lang="el-GR" altLang="en-US" sz="1300">
                <a:latin typeface="Arial" panose="020B0604020202020204" pitchFamily="34" charset="0"/>
              </a:rPr>
              <a:pPr eaLnBrk="1" hangingPunct="1"/>
              <a:t>8</a:t>
            </a:fld>
            <a:endParaRPr lang="el-GR" altLang="en-US" sz="1300">
              <a:latin typeface="Arial" panose="020B0604020202020204" pitchFamily="34" charset="0"/>
            </a:endParaRPr>
          </a:p>
        </p:txBody>
      </p:sp>
      <p:sp>
        <p:nvSpPr>
          <p:cNvPr id="155651" name="Rectangle 2">
            <a:extLst>
              <a:ext uri="{FF2B5EF4-FFF2-40B4-BE49-F238E27FC236}">
                <a16:creationId xmlns:a16="http://schemas.microsoft.com/office/drawing/2014/main" xmlns="" id="{EA74D05F-1B6D-4619-A3FE-A692D1CA5167}"/>
              </a:ext>
            </a:extLst>
          </p:cNvPr>
          <p:cNvSpPr>
            <a:spLocks noGrp="1" noRot="1" noChangeAspect="1" noChangeArrowheads="1" noTextEdit="1"/>
          </p:cNvSpPr>
          <p:nvPr>
            <p:ph type="sldImg"/>
          </p:nvPr>
        </p:nvSpPr>
        <p:spPr>
          <a:ln/>
        </p:spPr>
      </p:sp>
      <p:sp>
        <p:nvSpPr>
          <p:cNvPr id="155652" name="Rectangle 3">
            <a:extLst>
              <a:ext uri="{FF2B5EF4-FFF2-40B4-BE49-F238E27FC236}">
                <a16:creationId xmlns:a16="http://schemas.microsoft.com/office/drawing/2014/main" xmlns="" id="{2129EE8E-455F-49F4-A15E-6123F4AFB1A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z="800">
              <a:latin typeface="Comic Sans MS" panose="030F0702030302020204" pitchFamily="66"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a:extLst>
              <a:ext uri="{FF2B5EF4-FFF2-40B4-BE49-F238E27FC236}">
                <a16:creationId xmlns:a16="http://schemas.microsoft.com/office/drawing/2014/main" xmlns="" id="{B68F5F08-BDC1-4F10-A4CA-B256D30396F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0A47F3A9-F4B5-4A3A-BBF0-4FC879286A52}" type="slidenum">
              <a:rPr lang="el-GR" altLang="en-US" sz="1300">
                <a:latin typeface="Arial" panose="020B0604020202020204" pitchFamily="34" charset="0"/>
              </a:rPr>
              <a:pPr eaLnBrk="1" hangingPunct="1"/>
              <a:t>9</a:t>
            </a:fld>
            <a:endParaRPr lang="el-GR" altLang="en-US" sz="1300">
              <a:latin typeface="Arial" panose="020B0604020202020204" pitchFamily="34" charset="0"/>
            </a:endParaRPr>
          </a:p>
        </p:txBody>
      </p:sp>
      <p:sp>
        <p:nvSpPr>
          <p:cNvPr id="156675" name="Rectangle 2">
            <a:extLst>
              <a:ext uri="{FF2B5EF4-FFF2-40B4-BE49-F238E27FC236}">
                <a16:creationId xmlns:a16="http://schemas.microsoft.com/office/drawing/2014/main" xmlns="" id="{D3488C92-A89F-409B-9CB1-2E4A54340A69}"/>
              </a:ext>
            </a:extLst>
          </p:cNvPr>
          <p:cNvSpPr>
            <a:spLocks noGrp="1" noRot="1" noChangeAspect="1" noChangeArrowheads="1" noTextEdit="1"/>
          </p:cNvSpPr>
          <p:nvPr>
            <p:ph type="sldImg"/>
          </p:nvPr>
        </p:nvSpPr>
        <p:spPr>
          <a:ln/>
        </p:spPr>
      </p:sp>
      <p:sp>
        <p:nvSpPr>
          <p:cNvPr id="156676" name="Rectangle 3">
            <a:extLst>
              <a:ext uri="{FF2B5EF4-FFF2-40B4-BE49-F238E27FC236}">
                <a16:creationId xmlns:a16="http://schemas.microsoft.com/office/drawing/2014/main" xmlns="" id="{7B2EA5F5-F1F2-4C55-A59C-BF9D67CB1FD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l-GR" altLang="en-US" sz="1000"/>
              <a:t>(σελ 277 Ανάλυση νεκρού σημείου) </a:t>
            </a:r>
          </a:p>
          <a:p>
            <a:pPr marL="228600" indent="-228600" eaLnBrk="1" hangingPunct="1"/>
            <a:r>
              <a:rPr lang="en-GB" altLang="en-US" sz="1000"/>
              <a:t>FC </a:t>
            </a:r>
            <a:r>
              <a:rPr lang="el-GR" altLang="en-US" sz="1000"/>
              <a:t>Σταθερά έξοδ</a:t>
            </a:r>
            <a:r>
              <a:rPr lang="en-GB" altLang="en-US" sz="1000"/>
              <a:t>a</a:t>
            </a:r>
            <a:endParaRPr lang="el-GR" altLang="en-US" sz="1000"/>
          </a:p>
          <a:p>
            <a:pPr marL="228600" indent="-228600" eaLnBrk="1" hangingPunct="1"/>
            <a:r>
              <a:rPr lang="en-GB" altLang="en-US" sz="1000"/>
              <a:t>VC </a:t>
            </a:r>
            <a:r>
              <a:rPr lang="el-GR" altLang="en-US" sz="1000"/>
              <a:t>μετβλ. Κόστος</a:t>
            </a:r>
          </a:p>
          <a:p>
            <a:pPr marL="228600" indent="-228600" eaLnBrk="1" hangingPunct="1"/>
            <a:r>
              <a:rPr lang="el-GR" altLang="en-US" sz="1000"/>
              <a:t>Τ</a:t>
            </a:r>
            <a:r>
              <a:rPr lang="en-GB" altLang="en-US" sz="1000"/>
              <a:t>C </a:t>
            </a:r>
            <a:r>
              <a:rPr lang="el-GR" altLang="en-US" sz="1000"/>
              <a:t>Συνολικά έξοδα</a:t>
            </a:r>
            <a:r>
              <a:rPr lang="en-GB" altLang="en-US" sz="1000"/>
              <a:t> </a:t>
            </a:r>
          </a:p>
          <a:p>
            <a:pPr marL="228600" indent="-228600" eaLnBrk="1" hangingPunct="1"/>
            <a:r>
              <a:rPr lang="en-GB" altLang="en-US" sz="1000"/>
              <a:t>TR </a:t>
            </a:r>
            <a:r>
              <a:rPr lang="el-GR" altLang="en-US" sz="1000"/>
              <a:t>Συνολικά έσοδα</a:t>
            </a:r>
          </a:p>
          <a:p>
            <a:pPr marL="228600" indent="-228600" eaLnBrk="1" hangingPunct="1"/>
            <a:endParaRPr lang="el-GR" altLang="en-US" sz="1000"/>
          </a:p>
          <a:p>
            <a:pPr marL="228600" indent="-228600" eaLnBrk="1" hangingPunct="1"/>
            <a:r>
              <a:rPr lang="el-GR" altLang="en-US" sz="1000"/>
              <a:t>Μελετάται η κατασκευή μονάδας παραγωγής θραυστού υλικού σε εργοτάξιο παραγωγής σκυροδέματος προκειμένου να καλυφθεί η ζήτηση 1500 κμ μηνιαία . Το σταθερό κόστος είναι 4500 ευρώ και το μεταβλητό κόστος είναι  0,75 ευρώ ενώ η τιμή πώλησης είναι 1,2 ευρώ. Ζητούνται:</a:t>
            </a:r>
          </a:p>
          <a:p>
            <a:pPr marL="228600" indent="-228600" eaLnBrk="1" hangingPunct="1"/>
            <a:r>
              <a:rPr lang="el-GR" altLang="en-US" sz="1000"/>
              <a:t>Το νεκρό σημείο </a:t>
            </a:r>
          </a:p>
          <a:p>
            <a:pPr marL="228600" indent="-228600" eaLnBrk="1" hangingPunct="1"/>
            <a:r>
              <a:rPr lang="el-GR" altLang="en-US" sz="1000"/>
              <a:t>Το νεκρό σημείο εάν η τιμή πώλησης μειωθεί κατά 10%</a:t>
            </a:r>
          </a:p>
          <a:p>
            <a:pPr marL="228600" indent="-228600" eaLnBrk="1" hangingPunct="1"/>
            <a:r>
              <a:rPr lang="el-GR" altLang="en-US" sz="1000"/>
              <a:t>Το νεκρό σημείο εάν το μοναδιαίο μεταβλητό κόστος αυξηθεί κατά 2%.</a:t>
            </a:r>
          </a:p>
          <a:p>
            <a:pPr marL="228600" indent="-228600" eaLnBrk="1" hangingPunct="1"/>
            <a:r>
              <a:rPr lang="el-GR" altLang="en-US" sz="1000"/>
              <a:t>1. Το νεκρό σημείο σε παραγωγή θραυστού υλικού (</a:t>
            </a:r>
            <a:r>
              <a:rPr lang="en-GB" altLang="en-US" sz="1000"/>
              <a:t>Qv</a:t>
            </a:r>
            <a:r>
              <a:rPr lang="el-GR" altLang="en-US" sz="1000"/>
              <a:t>) δίνεται από τη σχέση:</a:t>
            </a:r>
            <a:endParaRPr lang="en-GB" altLang="en-US" sz="1000"/>
          </a:p>
          <a:p>
            <a:pPr marL="228600" indent="-228600" eaLnBrk="1" hangingPunct="1"/>
            <a:r>
              <a:rPr lang="en-GB" altLang="en-US" sz="1000"/>
              <a:t>Qv</a:t>
            </a:r>
            <a:r>
              <a:rPr lang="el-GR" altLang="en-US" sz="1000"/>
              <a:t>=</a:t>
            </a:r>
            <a:r>
              <a:rPr lang="en-GB" altLang="en-US" sz="1000"/>
              <a:t>Fc</a:t>
            </a:r>
            <a:r>
              <a:rPr lang="el-GR" altLang="en-US" sz="1000"/>
              <a:t>/(</a:t>
            </a:r>
            <a:r>
              <a:rPr lang="en-GB" altLang="en-US" sz="1000"/>
              <a:t>P</a:t>
            </a:r>
            <a:r>
              <a:rPr lang="el-GR" altLang="en-US" sz="1000"/>
              <a:t>-μ)=10000 κμ</a:t>
            </a:r>
          </a:p>
          <a:p>
            <a:pPr marL="228600" indent="-228600" eaLnBrk="1" hangingPunct="1"/>
            <a:r>
              <a:rPr lang="el-GR" altLang="en-US" sz="1000"/>
              <a:t>Όπου  </a:t>
            </a:r>
            <a:r>
              <a:rPr lang="en-GB" altLang="en-US" sz="1000"/>
              <a:t>Fc</a:t>
            </a:r>
            <a:r>
              <a:rPr lang="el-GR" altLang="en-US" sz="1000"/>
              <a:t>=4500 </a:t>
            </a:r>
            <a:r>
              <a:rPr lang="en-GB" altLang="en-US" sz="1000"/>
              <a:t>P</a:t>
            </a:r>
            <a:r>
              <a:rPr lang="el-GR" altLang="en-US" sz="1000"/>
              <a:t>=1,2 μ=0.75</a:t>
            </a:r>
          </a:p>
          <a:p>
            <a:pPr marL="228600" indent="-228600" eaLnBrk="1" hangingPunct="1"/>
            <a:r>
              <a:rPr lang="el-GR" altLang="en-US" sz="1000"/>
              <a:t>2. Το νεκρό σημείο σε περίπτωση που  η τιμή πώλησης μειωθεί κατά 10% είναι  13636 κμ</a:t>
            </a:r>
          </a:p>
          <a:p>
            <a:pPr marL="228600" indent="-228600" eaLnBrk="1" hangingPunct="1"/>
            <a:r>
              <a:rPr lang="el-GR" altLang="en-US" sz="1000"/>
              <a:t>3. Το νεκρό σημείο σε περίπτωση που  το μοναδιαίο μεταβλητό κόστος αυξηθεί κατά 2% είναι 10345κμ.</a:t>
            </a:r>
          </a:p>
          <a:p>
            <a:pPr marL="228600" indent="-228600" eaLnBrk="1" hangingPunct="1"/>
            <a:endParaRPr lang="el-GR" altLang="en-US" sz="10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a:extLst>
              <a:ext uri="{FF2B5EF4-FFF2-40B4-BE49-F238E27FC236}">
                <a16:creationId xmlns:a16="http://schemas.microsoft.com/office/drawing/2014/main" xmlns="" id="{639CB3BE-B0E0-4009-8B01-1DE2F5FFE26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7ADCFDB1-D63E-4B9B-A65C-E8E637F5B2AA}" type="slidenum">
              <a:rPr lang="el-GR" altLang="en-US" sz="1300">
                <a:latin typeface="Arial" panose="020B0604020202020204" pitchFamily="34" charset="0"/>
              </a:rPr>
              <a:pPr eaLnBrk="1" hangingPunct="1"/>
              <a:t>10</a:t>
            </a:fld>
            <a:endParaRPr lang="el-GR" altLang="en-US" sz="1300">
              <a:latin typeface="Arial" panose="020B0604020202020204" pitchFamily="34" charset="0"/>
            </a:endParaRPr>
          </a:p>
        </p:txBody>
      </p:sp>
      <p:sp>
        <p:nvSpPr>
          <p:cNvPr id="157699" name="Rectangle 2">
            <a:extLst>
              <a:ext uri="{FF2B5EF4-FFF2-40B4-BE49-F238E27FC236}">
                <a16:creationId xmlns:a16="http://schemas.microsoft.com/office/drawing/2014/main" xmlns="" id="{0616B604-FF53-4B3B-8EAD-09576992898A}"/>
              </a:ext>
            </a:extLst>
          </p:cNvPr>
          <p:cNvSpPr>
            <a:spLocks noGrp="1" noRot="1" noChangeAspect="1" noChangeArrowheads="1" noTextEdit="1"/>
          </p:cNvSpPr>
          <p:nvPr>
            <p:ph type="sldImg"/>
          </p:nvPr>
        </p:nvSpPr>
        <p:spPr>
          <a:ln/>
        </p:spPr>
      </p:sp>
      <p:sp>
        <p:nvSpPr>
          <p:cNvPr id="157700" name="Rectangle 3">
            <a:extLst>
              <a:ext uri="{FF2B5EF4-FFF2-40B4-BE49-F238E27FC236}">
                <a16:creationId xmlns:a16="http://schemas.microsoft.com/office/drawing/2014/main" xmlns="" id="{5C1B998B-8291-4FEE-B494-CB0F0D4D00A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131C3B5-0873-4872-AD41-F80C05EFE78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a:p>
        </p:txBody>
      </p:sp>
      <p:sp>
        <p:nvSpPr>
          <p:cNvPr id="3" name="Υπότιτλος 2">
            <a:extLst>
              <a:ext uri="{FF2B5EF4-FFF2-40B4-BE49-F238E27FC236}">
                <a16:creationId xmlns:a16="http://schemas.microsoft.com/office/drawing/2014/main" xmlns="" id="{A957E1CC-26B9-4C67-9E8A-EAEF896BC5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a:p>
        </p:txBody>
      </p:sp>
      <p:sp>
        <p:nvSpPr>
          <p:cNvPr id="4" name="Θέση ημερομηνίας 3">
            <a:extLst>
              <a:ext uri="{FF2B5EF4-FFF2-40B4-BE49-F238E27FC236}">
                <a16:creationId xmlns:a16="http://schemas.microsoft.com/office/drawing/2014/main" xmlns="" id="{6D29223E-9D25-44A0-8A71-CB30B4ED87E6}"/>
              </a:ext>
            </a:extLst>
          </p:cNvPr>
          <p:cNvSpPr>
            <a:spLocks noGrp="1"/>
          </p:cNvSpPr>
          <p:nvPr>
            <p:ph type="dt" sz="half" idx="10"/>
          </p:nvPr>
        </p:nvSpPr>
        <p:spPr/>
        <p:txBody>
          <a:bodyPr/>
          <a:lstStyle/>
          <a:p>
            <a:fld id="{5CB12841-67F8-46F2-9022-3DC4BFA47FCC}" type="datetimeFigureOut">
              <a:rPr lang="en-US" smtClean="0"/>
              <a:t>3/6/2024</a:t>
            </a:fld>
            <a:endParaRPr lang="en-US"/>
          </a:p>
        </p:txBody>
      </p:sp>
      <p:sp>
        <p:nvSpPr>
          <p:cNvPr id="5" name="Θέση υποσέλιδου 4">
            <a:extLst>
              <a:ext uri="{FF2B5EF4-FFF2-40B4-BE49-F238E27FC236}">
                <a16:creationId xmlns:a16="http://schemas.microsoft.com/office/drawing/2014/main" xmlns="" id="{82172939-3138-45D4-88B5-35C2A36B8E54}"/>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xmlns="" id="{CF97B56C-DCFA-4697-8BEE-7D1445B8538C}"/>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1900877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12D61AC-23D5-458D-988A-A91ABE25B405}"/>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xmlns="" id="{5093F9E2-99D5-491A-B930-171ACFB4017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xmlns="" id="{CF809582-4E34-4A5B-A5F8-38DD7421995E}"/>
              </a:ext>
            </a:extLst>
          </p:cNvPr>
          <p:cNvSpPr>
            <a:spLocks noGrp="1"/>
          </p:cNvSpPr>
          <p:nvPr>
            <p:ph type="dt" sz="half" idx="10"/>
          </p:nvPr>
        </p:nvSpPr>
        <p:spPr/>
        <p:txBody>
          <a:bodyPr/>
          <a:lstStyle/>
          <a:p>
            <a:fld id="{5CB12841-67F8-46F2-9022-3DC4BFA47FCC}" type="datetimeFigureOut">
              <a:rPr lang="en-US" smtClean="0"/>
              <a:t>3/6/2024</a:t>
            </a:fld>
            <a:endParaRPr lang="en-US"/>
          </a:p>
        </p:txBody>
      </p:sp>
      <p:sp>
        <p:nvSpPr>
          <p:cNvPr id="5" name="Θέση υποσέλιδου 4">
            <a:extLst>
              <a:ext uri="{FF2B5EF4-FFF2-40B4-BE49-F238E27FC236}">
                <a16:creationId xmlns:a16="http://schemas.microsoft.com/office/drawing/2014/main" xmlns="" id="{265D6DEC-E81B-4606-8503-735F1D5E07F3}"/>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xmlns="" id="{6C222419-627C-4082-A943-384E2F7EF2EE}"/>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4181929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xmlns="" id="{E52C7581-0430-4AE2-9DCD-53E823A07161}"/>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xmlns="" id="{472A7C68-60EB-42A5-9653-422FD67AB687}"/>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xmlns="" id="{BFA722CA-D4FA-4455-AE3F-B8B160BE3CE3}"/>
              </a:ext>
            </a:extLst>
          </p:cNvPr>
          <p:cNvSpPr>
            <a:spLocks noGrp="1"/>
          </p:cNvSpPr>
          <p:nvPr>
            <p:ph type="dt" sz="half" idx="10"/>
          </p:nvPr>
        </p:nvSpPr>
        <p:spPr/>
        <p:txBody>
          <a:bodyPr/>
          <a:lstStyle/>
          <a:p>
            <a:fld id="{5CB12841-67F8-46F2-9022-3DC4BFA47FCC}" type="datetimeFigureOut">
              <a:rPr lang="en-US" smtClean="0"/>
              <a:t>3/6/2024</a:t>
            </a:fld>
            <a:endParaRPr lang="en-US"/>
          </a:p>
        </p:txBody>
      </p:sp>
      <p:sp>
        <p:nvSpPr>
          <p:cNvPr id="5" name="Θέση υποσέλιδου 4">
            <a:extLst>
              <a:ext uri="{FF2B5EF4-FFF2-40B4-BE49-F238E27FC236}">
                <a16:creationId xmlns:a16="http://schemas.microsoft.com/office/drawing/2014/main" xmlns="" id="{15F2F3DB-3CEA-4481-BD2E-C9D9B07D24E0}"/>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xmlns="" id="{706B414D-F069-4D98-9B13-D3DDEDB21CB7}"/>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1432192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Tree>
    <p:extLst>
      <p:ext uri="{BB962C8B-B14F-4D97-AF65-F5344CB8AC3E}">
        <p14:creationId xmlns:p14="http://schemas.microsoft.com/office/powerpoint/2010/main" val="83588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F040111-1FD9-42CE-B49D-501C6B343385}"/>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xmlns="" id="{6A43134E-2F20-4E89-9E0A-4953E5581551}"/>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xmlns="" id="{024001F0-BEEC-4CF5-A466-9339D5972745}"/>
              </a:ext>
            </a:extLst>
          </p:cNvPr>
          <p:cNvSpPr>
            <a:spLocks noGrp="1"/>
          </p:cNvSpPr>
          <p:nvPr>
            <p:ph type="dt" sz="half" idx="10"/>
          </p:nvPr>
        </p:nvSpPr>
        <p:spPr/>
        <p:txBody>
          <a:bodyPr/>
          <a:lstStyle/>
          <a:p>
            <a:fld id="{5CB12841-67F8-46F2-9022-3DC4BFA47FCC}" type="datetimeFigureOut">
              <a:rPr lang="en-US" smtClean="0"/>
              <a:t>3/6/2024</a:t>
            </a:fld>
            <a:endParaRPr lang="en-US"/>
          </a:p>
        </p:txBody>
      </p:sp>
      <p:sp>
        <p:nvSpPr>
          <p:cNvPr id="5" name="Θέση υποσέλιδου 4">
            <a:extLst>
              <a:ext uri="{FF2B5EF4-FFF2-40B4-BE49-F238E27FC236}">
                <a16:creationId xmlns:a16="http://schemas.microsoft.com/office/drawing/2014/main" xmlns="" id="{71A29DBA-563A-4290-80A4-D46021B7F477}"/>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xmlns="" id="{6B3C9B0C-15FF-48BF-BA96-2E17CA0236D2}"/>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1868896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4F815FF-85C5-4C5C-B59E-35FF9F77986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xmlns="" id="{54A8913B-9378-4EEA-811A-84E683F53B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xmlns="" id="{ABD24B70-E0AD-4757-B657-380F8C82680B}"/>
              </a:ext>
            </a:extLst>
          </p:cNvPr>
          <p:cNvSpPr>
            <a:spLocks noGrp="1"/>
          </p:cNvSpPr>
          <p:nvPr>
            <p:ph type="dt" sz="half" idx="10"/>
          </p:nvPr>
        </p:nvSpPr>
        <p:spPr/>
        <p:txBody>
          <a:bodyPr/>
          <a:lstStyle/>
          <a:p>
            <a:fld id="{5CB12841-67F8-46F2-9022-3DC4BFA47FCC}" type="datetimeFigureOut">
              <a:rPr lang="en-US" smtClean="0"/>
              <a:t>3/6/2024</a:t>
            </a:fld>
            <a:endParaRPr lang="en-US"/>
          </a:p>
        </p:txBody>
      </p:sp>
      <p:sp>
        <p:nvSpPr>
          <p:cNvPr id="5" name="Θέση υποσέλιδου 4">
            <a:extLst>
              <a:ext uri="{FF2B5EF4-FFF2-40B4-BE49-F238E27FC236}">
                <a16:creationId xmlns:a16="http://schemas.microsoft.com/office/drawing/2014/main" xmlns="" id="{B5A75594-2080-4D54-809B-1DFDEEC26F6F}"/>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xmlns="" id="{2FD6E921-00FE-46B2-8065-DD83AB1DFDC6}"/>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1200798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0D4BB41-2F3D-4B0D-A1B8-2723BDE54C88}"/>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xmlns="" id="{0390A9AE-96E3-426A-A1AE-9E6BBAED55FA}"/>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περιεχομένου 3">
            <a:extLst>
              <a:ext uri="{FF2B5EF4-FFF2-40B4-BE49-F238E27FC236}">
                <a16:creationId xmlns:a16="http://schemas.microsoft.com/office/drawing/2014/main" xmlns="" id="{B2330221-A42F-45C1-80A6-E1C1EC6A15E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ημερομηνίας 4">
            <a:extLst>
              <a:ext uri="{FF2B5EF4-FFF2-40B4-BE49-F238E27FC236}">
                <a16:creationId xmlns:a16="http://schemas.microsoft.com/office/drawing/2014/main" xmlns="" id="{49C873C4-F282-4907-AC27-6E11D74D6165}"/>
              </a:ext>
            </a:extLst>
          </p:cNvPr>
          <p:cNvSpPr>
            <a:spLocks noGrp="1"/>
          </p:cNvSpPr>
          <p:nvPr>
            <p:ph type="dt" sz="half" idx="10"/>
          </p:nvPr>
        </p:nvSpPr>
        <p:spPr/>
        <p:txBody>
          <a:bodyPr/>
          <a:lstStyle/>
          <a:p>
            <a:fld id="{5CB12841-67F8-46F2-9022-3DC4BFA47FCC}" type="datetimeFigureOut">
              <a:rPr lang="en-US" smtClean="0"/>
              <a:t>3/6/2024</a:t>
            </a:fld>
            <a:endParaRPr lang="en-US"/>
          </a:p>
        </p:txBody>
      </p:sp>
      <p:sp>
        <p:nvSpPr>
          <p:cNvPr id="6" name="Θέση υποσέλιδου 5">
            <a:extLst>
              <a:ext uri="{FF2B5EF4-FFF2-40B4-BE49-F238E27FC236}">
                <a16:creationId xmlns:a16="http://schemas.microsoft.com/office/drawing/2014/main" xmlns="" id="{7954717B-9C75-4CDB-8A58-70BB9299FE9B}"/>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xmlns="" id="{8AF4F888-45B4-4AA8-9877-582029F583A8}"/>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1467586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9194A19-F142-412A-B396-13F5B3CCB60C}"/>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xmlns="" id="{D6BDD846-732B-4011-84E4-E56545D60B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xmlns="" id="{FF7F1933-7311-4342-B33F-9D89C8086A6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κειμένου 4">
            <a:extLst>
              <a:ext uri="{FF2B5EF4-FFF2-40B4-BE49-F238E27FC236}">
                <a16:creationId xmlns:a16="http://schemas.microsoft.com/office/drawing/2014/main" xmlns="" id="{0A226D98-D38D-49FE-920F-8CCDFCEF69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xmlns="" id="{2A27CFFC-6C87-4105-8A24-EC8652927698}"/>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7" name="Θέση ημερομηνίας 6">
            <a:extLst>
              <a:ext uri="{FF2B5EF4-FFF2-40B4-BE49-F238E27FC236}">
                <a16:creationId xmlns:a16="http://schemas.microsoft.com/office/drawing/2014/main" xmlns="" id="{C483ED92-CB13-4E41-9FDA-8C6948E90745}"/>
              </a:ext>
            </a:extLst>
          </p:cNvPr>
          <p:cNvSpPr>
            <a:spLocks noGrp="1"/>
          </p:cNvSpPr>
          <p:nvPr>
            <p:ph type="dt" sz="half" idx="10"/>
          </p:nvPr>
        </p:nvSpPr>
        <p:spPr/>
        <p:txBody>
          <a:bodyPr/>
          <a:lstStyle/>
          <a:p>
            <a:fld id="{5CB12841-67F8-46F2-9022-3DC4BFA47FCC}" type="datetimeFigureOut">
              <a:rPr lang="en-US" smtClean="0"/>
              <a:t>3/6/2024</a:t>
            </a:fld>
            <a:endParaRPr lang="en-US"/>
          </a:p>
        </p:txBody>
      </p:sp>
      <p:sp>
        <p:nvSpPr>
          <p:cNvPr id="8" name="Θέση υποσέλιδου 7">
            <a:extLst>
              <a:ext uri="{FF2B5EF4-FFF2-40B4-BE49-F238E27FC236}">
                <a16:creationId xmlns:a16="http://schemas.microsoft.com/office/drawing/2014/main" xmlns="" id="{57AD8059-5AD0-45C7-924F-6C5472E34EC5}"/>
              </a:ext>
            </a:extLst>
          </p:cNvPr>
          <p:cNvSpPr>
            <a:spLocks noGrp="1"/>
          </p:cNvSpPr>
          <p:nvPr>
            <p:ph type="ftr" sz="quarter" idx="11"/>
          </p:nvPr>
        </p:nvSpPr>
        <p:spPr/>
        <p:txBody>
          <a:bodyPr/>
          <a:lstStyle/>
          <a:p>
            <a:endParaRPr lang="en-US"/>
          </a:p>
        </p:txBody>
      </p:sp>
      <p:sp>
        <p:nvSpPr>
          <p:cNvPr id="9" name="Θέση αριθμού διαφάνειας 8">
            <a:extLst>
              <a:ext uri="{FF2B5EF4-FFF2-40B4-BE49-F238E27FC236}">
                <a16:creationId xmlns:a16="http://schemas.microsoft.com/office/drawing/2014/main" xmlns="" id="{D667DCED-79AE-4D83-889D-C867C2A73635}"/>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2835226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8E2AB30-E43A-4B8F-BB4D-748AC9904BF3}"/>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ημερομηνίας 2">
            <a:extLst>
              <a:ext uri="{FF2B5EF4-FFF2-40B4-BE49-F238E27FC236}">
                <a16:creationId xmlns:a16="http://schemas.microsoft.com/office/drawing/2014/main" xmlns="" id="{D571871F-AB32-4AC9-B152-F20C3EB84AB3}"/>
              </a:ext>
            </a:extLst>
          </p:cNvPr>
          <p:cNvSpPr>
            <a:spLocks noGrp="1"/>
          </p:cNvSpPr>
          <p:nvPr>
            <p:ph type="dt" sz="half" idx="10"/>
          </p:nvPr>
        </p:nvSpPr>
        <p:spPr/>
        <p:txBody>
          <a:bodyPr/>
          <a:lstStyle/>
          <a:p>
            <a:fld id="{5CB12841-67F8-46F2-9022-3DC4BFA47FCC}" type="datetimeFigureOut">
              <a:rPr lang="en-US" smtClean="0"/>
              <a:t>3/6/2024</a:t>
            </a:fld>
            <a:endParaRPr lang="en-US"/>
          </a:p>
        </p:txBody>
      </p:sp>
      <p:sp>
        <p:nvSpPr>
          <p:cNvPr id="4" name="Θέση υποσέλιδου 3">
            <a:extLst>
              <a:ext uri="{FF2B5EF4-FFF2-40B4-BE49-F238E27FC236}">
                <a16:creationId xmlns:a16="http://schemas.microsoft.com/office/drawing/2014/main" xmlns="" id="{4086E851-3A04-4F1E-AC7B-E5A089A4AD5B}"/>
              </a:ext>
            </a:extLst>
          </p:cNvPr>
          <p:cNvSpPr>
            <a:spLocks noGrp="1"/>
          </p:cNvSpPr>
          <p:nvPr>
            <p:ph type="ftr" sz="quarter" idx="11"/>
          </p:nvPr>
        </p:nvSpPr>
        <p:spPr/>
        <p:txBody>
          <a:bodyPr/>
          <a:lstStyle/>
          <a:p>
            <a:endParaRPr lang="en-US"/>
          </a:p>
        </p:txBody>
      </p:sp>
      <p:sp>
        <p:nvSpPr>
          <p:cNvPr id="5" name="Θέση αριθμού διαφάνειας 4">
            <a:extLst>
              <a:ext uri="{FF2B5EF4-FFF2-40B4-BE49-F238E27FC236}">
                <a16:creationId xmlns:a16="http://schemas.microsoft.com/office/drawing/2014/main" xmlns="" id="{5DE8543C-ED15-45B2-BBDF-20D3220B5794}"/>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876711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xmlns="" id="{80BF0091-2930-4F82-AA0B-DF098802B622}"/>
              </a:ext>
            </a:extLst>
          </p:cNvPr>
          <p:cNvSpPr>
            <a:spLocks noGrp="1"/>
          </p:cNvSpPr>
          <p:nvPr>
            <p:ph type="dt" sz="half" idx="10"/>
          </p:nvPr>
        </p:nvSpPr>
        <p:spPr/>
        <p:txBody>
          <a:bodyPr/>
          <a:lstStyle/>
          <a:p>
            <a:fld id="{5CB12841-67F8-46F2-9022-3DC4BFA47FCC}" type="datetimeFigureOut">
              <a:rPr lang="en-US" smtClean="0"/>
              <a:t>3/6/2024</a:t>
            </a:fld>
            <a:endParaRPr lang="en-US"/>
          </a:p>
        </p:txBody>
      </p:sp>
      <p:sp>
        <p:nvSpPr>
          <p:cNvPr id="3" name="Θέση υποσέλιδου 2">
            <a:extLst>
              <a:ext uri="{FF2B5EF4-FFF2-40B4-BE49-F238E27FC236}">
                <a16:creationId xmlns:a16="http://schemas.microsoft.com/office/drawing/2014/main" xmlns="" id="{EA4CAA82-6EB2-4969-BB12-4097BEB9E1DC}"/>
              </a:ext>
            </a:extLst>
          </p:cNvPr>
          <p:cNvSpPr>
            <a:spLocks noGrp="1"/>
          </p:cNvSpPr>
          <p:nvPr>
            <p:ph type="ftr" sz="quarter" idx="11"/>
          </p:nvPr>
        </p:nvSpPr>
        <p:spPr/>
        <p:txBody>
          <a:bodyPr/>
          <a:lstStyle/>
          <a:p>
            <a:endParaRPr lang="en-US"/>
          </a:p>
        </p:txBody>
      </p:sp>
      <p:sp>
        <p:nvSpPr>
          <p:cNvPr id="4" name="Θέση αριθμού διαφάνειας 3">
            <a:extLst>
              <a:ext uri="{FF2B5EF4-FFF2-40B4-BE49-F238E27FC236}">
                <a16:creationId xmlns:a16="http://schemas.microsoft.com/office/drawing/2014/main" xmlns="" id="{68DB9387-8F75-4EEE-9572-830F40C9CA19}"/>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3319455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F92639D-51E8-4A67-80DE-68C6A8B760C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xmlns="" id="{7A8756BF-5A6E-44D4-995A-A262B548BE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κειμένου 3">
            <a:extLst>
              <a:ext uri="{FF2B5EF4-FFF2-40B4-BE49-F238E27FC236}">
                <a16:creationId xmlns:a16="http://schemas.microsoft.com/office/drawing/2014/main" xmlns="" id="{176E6F96-8010-4BA5-B037-33640DF792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xmlns="" id="{725A44A2-700E-45DF-BED0-2840A75B4523}"/>
              </a:ext>
            </a:extLst>
          </p:cNvPr>
          <p:cNvSpPr>
            <a:spLocks noGrp="1"/>
          </p:cNvSpPr>
          <p:nvPr>
            <p:ph type="dt" sz="half" idx="10"/>
          </p:nvPr>
        </p:nvSpPr>
        <p:spPr/>
        <p:txBody>
          <a:bodyPr/>
          <a:lstStyle/>
          <a:p>
            <a:fld id="{5CB12841-67F8-46F2-9022-3DC4BFA47FCC}" type="datetimeFigureOut">
              <a:rPr lang="en-US" smtClean="0"/>
              <a:t>3/6/2024</a:t>
            </a:fld>
            <a:endParaRPr lang="en-US"/>
          </a:p>
        </p:txBody>
      </p:sp>
      <p:sp>
        <p:nvSpPr>
          <p:cNvPr id="6" name="Θέση υποσέλιδου 5">
            <a:extLst>
              <a:ext uri="{FF2B5EF4-FFF2-40B4-BE49-F238E27FC236}">
                <a16:creationId xmlns:a16="http://schemas.microsoft.com/office/drawing/2014/main" xmlns="" id="{B2B3D58D-EBD6-435B-AB5D-ABB10021251A}"/>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xmlns="" id="{5B1E39F8-D199-48B7-8C83-09D027774E82}"/>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3119909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F9F81C6-D9B8-4895-9556-11E54EE98B7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εικόνας 2">
            <a:extLst>
              <a:ext uri="{FF2B5EF4-FFF2-40B4-BE49-F238E27FC236}">
                <a16:creationId xmlns:a16="http://schemas.microsoft.com/office/drawing/2014/main" xmlns="" id="{B266F082-B754-4C80-8104-2D2DB9FB56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Θέση κειμένου 3">
            <a:extLst>
              <a:ext uri="{FF2B5EF4-FFF2-40B4-BE49-F238E27FC236}">
                <a16:creationId xmlns:a16="http://schemas.microsoft.com/office/drawing/2014/main" xmlns="" id="{E6970B77-DAE7-4C29-AD9F-34CB008484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xmlns="" id="{019DCF12-1D5E-43C5-B28B-44BA58ABCC37}"/>
              </a:ext>
            </a:extLst>
          </p:cNvPr>
          <p:cNvSpPr>
            <a:spLocks noGrp="1"/>
          </p:cNvSpPr>
          <p:nvPr>
            <p:ph type="dt" sz="half" idx="10"/>
          </p:nvPr>
        </p:nvSpPr>
        <p:spPr/>
        <p:txBody>
          <a:bodyPr/>
          <a:lstStyle/>
          <a:p>
            <a:fld id="{5CB12841-67F8-46F2-9022-3DC4BFA47FCC}" type="datetimeFigureOut">
              <a:rPr lang="en-US" smtClean="0"/>
              <a:t>3/6/2024</a:t>
            </a:fld>
            <a:endParaRPr lang="en-US"/>
          </a:p>
        </p:txBody>
      </p:sp>
      <p:sp>
        <p:nvSpPr>
          <p:cNvPr id="6" name="Θέση υποσέλιδου 5">
            <a:extLst>
              <a:ext uri="{FF2B5EF4-FFF2-40B4-BE49-F238E27FC236}">
                <a16:creationId xmlns:a16="http://schemas.microsoft.com/office/drawing/2014/main" xmlns="" id="{B4A4C2A7-050B-4694-83BB-1D1ACA6B2404}"/>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xmlns="" id="{16FF1B91-DF12-44AF-9A07-99CB42C88FA4}"/>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4180222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xmlns="" id="{ABB807B3-D7E1-4DE7-A343-388D19298C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xmlns="" id="{8E6A3C0C-726E-4940-8A80-C0FC52E516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xmlns="" id="{BA00F0BC-B809-4B3A-A53D-929F6D97E7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B12841-67F8-46F2-9022-3DC4BFA47FCC}" type="datetimeFigureOut">
              <a:rPr lang="en-US" smtClean="0"/>
              <a:t>3/6/2024</a:t>
            </a:fld>
            <a:endParaRPr lang="en-US"/>
          </a:p>
        </p:txBody>
      </p:sp>
      <p:sp>
        <p:nvSpPr>
          <p:cNvPr id="5" name="Θέση υποσέλιδου 4">
            <a:extLst>
              <a:ext uri="{FF2B5EF4-FFF2-40B4-BE49-F238E27FC236}">
                <a16:creationId xmlns:a16="http://schemas.microsoft.com/office/drawing/2014/main" xmlns="" id="{2600239F-1AAB-44E9-8B0D-C10164845C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Θέση αριθμού διαφάνειας 5">
            <a:extLst>
              <a:ext uri="{FF2B5EF4-FFF2-40B4-BE49-F238E27FC236}">
                <a16:creationId xmlns:a16="http://schemas.microsoft.com/office/drawing/2014/main" xmlns="" id="{E0B9E272-D49B-40F8-A043-04B76F5DE9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E8F4E7-EA67-4677-8617-240767E9953D}" type="slidenum">
              <a:rPr lang="en-US" smtClean="0"/>
              <a:t>‹#›</a:t>
            </a:fld>
            <a:endParaRPr lang="en-US"/>
          </a:p>
        </p:txBody>
      </p:sp>
    </p:spTree>
    <p:extLst>
      <p:ext uri="{BB962C8B-B14F-4D97-AF65-F5344CB8AC3E}">
        <p14:creationId xmlns:p14="http://schemas.microsoft.com/office/powerpoint/2010/main" val="2211678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CCE9798-EB16-4436-B889-0B50150CD1DA}"/>
              </a:ext>
            </a:extLst>
          </p:cNvPr>
          <p:cNvSpPr>
            <a:spLocks noGrp="1"/>
          </p:cNvSpPr>
          <p:nvPr>
            <p:ph type="ctrTitle"/>
          </p:nvPr>
        </p:nvSpPr>
        <p:spPr/>
        <p:txBody>
          <a:bodyPr/>
          <a:lstStyle/>
          <a:p>
            <a:r>
              <a:rPr lang="el-GR" dirty="0" err="1"/>
              <a:t>Σημειο</a:t>
            </a:r>
            <a:r>
              <a:rPr lang="el-GR" dirty="0"/>
              <a:t> ισορροπίας</a:t>
            </a:r>
            <a:br>
              <a:rPr lang="el-GR" dirty="0"/>
            </a:br>
            <a:r>
              <a:rPr lang="el-GR" dirty="0" err="1"/>
              <a:t>Νεκρο</a:t>
            </a:r>
            <a:r>
              <a:rPr lang="el-GR" dirty="0"/>
              <a:t> σημείο</a:t>
            </a:r>
            <a:endParaRPr lang="en-US" dirty="0"/>
          </a:p>
        </p:txBody>
      </p:sp>
      <p:sp>
        <p:nvSpPr>
          <p:cNvPr id="3" name="Υπότιτλος 2">
            <a:extLst>
              <a:ext uri="{FF2B5EF4-FFF2-40B4-BE49-F238E27FC236}">
                <a16:creationId xmlns:a16="http://schemas.microsoft.com/office/drawing/2014/main" xmlns="" id="{135DF1CC-D13A-4C2A-8DAB-38EBD1786859}"/>
              </a:ext>
            </a:extLst>
          </p:cNvPr>
          <p:cNvSpPr>
            <a:spLocks noGrp="1"/>
          </p:cNvSpPr>
          <p:nvPr>
            <p:ph type="subTitle" idx="1"/>
          </p:nvPr>
        </p:nvSpPr>
        <p:spPr/>
        <p:txBody>
          <a:bodyPr>
            <a:normAutofit/>
          </a:bodyPr>
          <a:lstStyle/>
          <a:p>
            <a:r>
              <a:rPr lang="el-GR" sz="4400" dirty="0"/>
              <a:t>ΟΔΥΣΣΕΑΣ ΜΑΝΩΛΙΑΔΗΣ</a:t>
            </a:r>
            <a:endParaRPr lang="en-US" sz="4400" dirty="0"/>
          </a:p>
        </p:txBody>
      </p:sp>
    </p:spTree>
    <p:extLst>
      <p:ext uri="{BB962C8B-B14F-4D97-AF65-F5344CB8AC3E}">
        <p14:creationId xmlns:p14="http://schemas.microsoft.com/office/powerpoint/2010/main" val="1891362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ext Box 3">
            <a:extLst>
              <a:ext uri="{FF2B5EF4-FFF2-40B4-BE49-F238E27FC236}">
                <a16:creationId xmlns:a16="http://schemas.microsoft.com/office/drawing/2014/main" xmlns="" id="{307156D0-FCB8-4B50-8743-621D39209F9C}"/>
              </a:ext>
            </a:extLst>
          </p:cNvPr>
          <p:cNvSpPr txBox="1">
            <a:spLocks noChangeArrowheads="1"/>
          </p:cNvSpPr>
          <p:nvPr/>
        </p:nvSpPr>
        <p:spPr bwMode="auto">
          <a:xfrm>
            <a:off x="2692400" y="177800"/>
            <a:ext cx="526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GB" altLang="en-US"/>
          </a:p>
        </p:txBody>
      </p:sp>
      <p:sp>
        <p:nvSpPr>
          <p:cNvPr id="79875" name="Text Box 4">
            <a:extLst>
              <a:ext uri="{FF2B5EF4-FFF2-40B4-BE49-F238E27FC236}">
                <a16:creationId xmlns:a16="http://schemas.microsoft.com/office/drawing/2014/main" xmlns="" id="{7D551185-CDBC-40BE-A1C1-B86A9D7F86D3}"/>
              </a:ext>
            </a:extLst>
          </p:cNvPr>
          <p:cNvSpPr txBox="1">
            <a:spLocks noChangeArrowheads="1"/>
          </p:cNvSpPr>
          <p:nvPr/>
        </p:nvSpPr>
        <p:spPr bwMode="auto">
          <a:xfrm>
            <a:off x="2882901" y="188914"/>
            <a:ext cx="7497763"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200" b="1">
                <a:solidFill>
                  <a:srgbClr val="FFFF00"/>
                </a:solidFill>
              </a:rPr>
              <a:t>ΠΑΡΑΔΕΙΓΜΑ ΜΗ ΓΡΑΜΜΙΚΟΥ ΔΙΑΓΡΑΜΜΑΤΟΣ</a:t>
            </a:r>
          </a:p>
        </p:txBody>
      </p:sp>
      <p:sp>
        <p:nvSpPr>
          <p:cNvPr id="79876" name="Text Box 6">
            <a:extLst>
              <a:ext uri="{FF2B5EF4-FFF2-40B4-BE49-F238E27FC236}">
                <a16:creationId xmlns:a16="http://schemas.microsoft.com/office/drawing/2014/main" xmlns="" id="{FF42BB23-4687-4A79-A4CC-AA0A81E8D0C0}"/>
              </a:ext>
            </a:extLst>
          </p:cNvPr>
          <p:cNvSpPr txBox="1">
            <a:spLocks noChangeArrowheads="1"/>
          </p:cNvSpPr>
          <p:nvPr/>
        </p:nvSpPr>
        <p:spPr bwMode="auto">
          <a:xfrm>
            <a:off x="2027239" y="1049338"/>
            <a:ext cx="8035925"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3538" indent="-363538"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200"/>
              <a:t>Κατά τη σχεδίαση μια νέας παραγωγικής μονάδας εκτιμώνται τα παρακάτω στοιχεία:</a:t>
            </a:r>
          </a:p>
          <a:p>
            <a:pPr eaLnBrk="1" hangingPunct="1"/>
            <a:r>
              <a:rPr lang="el-GR" altLang="en-US" sz="2200"/>
              <a:t> </a:t>
            </a:r>
          </a:p>
          <a:p>
            <a:pPr eaLnBrk="1" hangingPunct="1">
              <a:buFontTx/>
              <a:buChar char="•"/>
            </a:pPr>
            <a:r>
              <a:rPr lang="el-GR" altLang="en-US" sz="2200"/>
              <a:t> Σταθερό κόστος λειτουργίας (</a:t>
            </a:r>
            <a:r>
              <a:rPr lang="en-US" altLang="en-US" sz="2200"/>
              <a:t>FC)=15.000.000€/</a:t>
            </a:r>
            <a:r>
              <a:rPr lang="el-GR" altLang="en-US" sz="2200"/>
              <a:t>έτος</a:t>
            </a:r>
          </a:p>
          <a:p>
            <a:pPr eaLnBrk="1" hangingPunct="1">
              <a:buFontTx/>
              <a:buChar char="•"/>
            </a:pPr>
            <a:r>
              <a:rPr lang="el-GR" altLang="en-US" sz="2200"/>
              <a:t> Μεταβλητό κόστος </a:t>
            </a:r>
            <a:r>
              <a:rPr lang="en-US" altLang="en-US" sz="2200"/>
              <a:t>V= 1.000 €/</a:t>
            </a:r>
            <a:r>
              <a:rPr lang="el-GR" altLang="en-US" sz="2200"/>
              <a:t>μονάδα προϊόντος</a:t>
            </a:r>
          </a:p>
          <a:p>
            <a:pPr eaLnBrk="1" hangingPunct="1">
              <a:buFontTx/>
              <a:buChar char="•"/>
            </a:pPr>
            <a:r>
              <a:rPr lang="el-GR" altLang="en-US" sz="2200"/>
              <a:t> Τιμή</a:t>
            </a:r>
            <a:r>
              <a:rPr lang="en-US" altLang="en-US" sz="2200"/>
              <a:t> (P)</a:t>
            </a:r>
            <a:r>
              <a:rPr lang="el-GR" altLang="en-US" sz="2200"/>
              <a:t> σε σχέση με τις πωλήσεις</a:t>
            </a:r>
            <a:r>
              <a:rPr lang="en-US" altLang="en-US" sz="2200"/>
              <a:t> (Q):</a:t>
            </a:r>
            <a:r>
              <a:rPr lang="el-GR" altLang="en-US" sz="2200"/>
              <a:t> </a:t>
            </a:r>
            <a:r>
              <a:rPr lang="en-US" altLang="en-US" sz="2200"/>
              <a:t>P=3.000 – 0,2Q</a:t>
            </a:r>
          </a:p>
          <a:p>
            <a:pPr eaLnBrk="1" hangingPunct="1">
              <a:buFontTx/>
              <a:buChar char="•"/>
            </a:pPr>
            <a:endParaRPr lang="en-US" altLang="en-US" sz="2200"/>
          </a:p>
          <a:p>
            <a:pPr eaLnBrk="1" hangingPunct="1"/>
            <a:r>
              <a:rPr lang="el-GR" altLang="en-US" sz="2200" b="1"/>
              <a:t>Ερώτησεις</a:t>
            </a:r>
          </a:p>
          <a:p>
            <a:pPr eaLnBrk="1" hangingPunct="1"/>
            <a:endParaRPr lang="el-GR" altLang="en-US" sz="2200" b="1"/>
          </a:p>
          <a:p>
            <a:pPr eaLnBrk="1" hangingPunct="1">
              <a:buFontTx/>
              <a:buAutoNum type="arabicPeriod"/>
            </a:pPr>
            <a:r>
              <a:rPr lang="el-GR" altLang="en-US" sz="2200"/>
              <a:t>Σε ποιο εύρος πωλήσεων η επιχείρηση πραγματοποιεί κέρδος?</a:t>
            </a:r>
          </a:p>
          <a:p>
            <a:pPr eaLnBrk="1" hangingPunct="1">
              <a:buFontTx/>
              <a:buAutoNum type="arabicPeriod"/>
            </a:pPr>
            <a:r>
              <a:rPr lang="el-GR" altLang="en-US" sz="2200"/>
              <a:t>Ποιο είναι το μέγιστο δυνατό κέρδος?</a:t>
            </a:r>
            <a:endParaRPr lang="en-US" altLang="en-US" sz="22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ext Box 2">
            <a:extLst>
              <a:ext uri="{FF2B5EF4-FFF2-40B4-BE49-F238E27FC236}">
                <a16:creationId xmlns:a16="http://schemas.microsoft.com/office/drawing/2014/main" xmlns="" id="{7CC3665C-AEB4-427C-B482-BDA22ABD6444}"/>
              </a:ext>
            </a:extLst>
          </p:cNvPr>
          <p:cNvSpPr txBox="1">
            <a:spLocks noChangeArrowheads="1"/>
          </p:cNvSpPr>
          <p:nvPr/>
        </p:nvSpPr>
        <p:spPr bwMode="auto">
          <a:xfrm>
            <a:off x="2692400" y="177800"/>
            <a:ext cx="526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GB" altLang="en-US"/>
          </a:p>
        </p:txBody>
      </p:sp>
      <p:sp>
        <p:nvSpPr>
          <p:cNvPr id="80899" name="Text Box 3">
            <a:extLst>
              <a:ext uri="{FF2B5EF4-FFF2-40B4-BE49-F238E27FC236}">
                <a16:creationId xmlns:a16="http://schemas.microsoft.com/office/drawing/2014/main" xmlns="" id="{636E272E-186A-48A9-88FE-85806ECCF1EE}"/>
              </a:ext>
            </a:extLst>
          </p:cNvPr>
          <p:cNvSpPr txBox="1">
            <a:spLocks noChangeArrowheads="1"/>
          </p:cNvSpPr>
          <p:nvPr/>
        </p:nvSpPr>
        <p:spPr bwMode="auto">
          <a:xfrm>
            <a:off x="2882901" y="188914"/>
            <a:ext cx="7497763"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200" b="1">
                <a:solidFill>
                  <a:srgbClr val="FFFF00"/>
                </a:solidFill>
              </a:rPr>
              <a:t>ΠΑΡΑΔΕΙΓΜΑ ΜΗ ΓΡΑΜΜΙΚΟΥ ΔΙΑΓΡΑΜΜΑΤΟΣ</a:t>
            </a:r>
          </a:p>
        </p:txBody>
      </p:sp>
      <p:sp>
        <p:nvSpPr>
          <p:cNvPr id="80900" name="Text Box 5">
            <a:extLst>
              <a:ext uri="{FF2B5EF4-FFF2-40B4-BE49-F238E27FC236}">
                <a16:creationId xmlns:a16="http://schemas.microsoft.com/office/drawing/2014/main" xmlns="" id="{453BF8D1-6591-4DCB-A7ED-1BB62549BB2E}"/>
              </a:ext>
            </a:extLst>
          </p:cNvPr>
          <p:cNvSpPr txBox="1">
            <a:spLocks noChangeArrowheads="1"/>
          </p:cNvSpPr>
          <p:nvPr/>
        </p:nvSpPr>
        <p:spPr bwMode="auto">
          <a:xfrm>
            <a:off x="1935164" y="1319213"/>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400"/>
              <a:t>Συνολικά Έσοδα (</a:t>
            </a:r>
            <a:r>
              <a:rPr lang="en-US" altLang="en-US" sz="2400"/>
              <a:t>TR)</a:t>
            </a:r>
            <a:r>
              <a:rPr lang="el-GR" altLang="en-US" sz="2400"/>
              <a:t> = Συνολικά Έξοδα</a:t>
            </a:r>
            <a:r>
              <a:rPr lang="en-US" altLang="en-US" sz="2400"/>
              <a:t> (TC)</a:t>
            </a:r>
            <a:endParaRPr lang="el-GR" altLang="en-US" sz="2400"/>
          </a:p>
        </p:txBody>
      </p:sp>
      <p:sp>
        <p:nvSpPr>
          <p:cNvPr id="80901" name="Text Box 6">
            <a:extLst>
              <a:ext uri="{FF2B5EF4-FFF2-40B4-BE49-F238E27FC236}">
                <a16:creationId xmlns:a16="http://schemas.microsoft.com/office/drawing/2014/main" xmlns="" id="{BB186889-E2EC-4DC0-BCFC-05801C7BFD07}"/>
              </a:ext>
            </a:extLst>
          </p:cNvPr>
          <p:cNvSpPr txBox="1">
            <a:spLocks noChangeArrowheads="1"/>
          </p:cNvSpPr>
          <p:nvPr/>
        </p:nvSpPr>
        <p:spPr bwMode="auto">
          <a:xfrm>
            <a:off x="2071689" y="1835150"/>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n-US" altLang="en-US" sz="2400"/>
              <a:t>P x Q = FC+VQ</a:t>
            </a:r>
            <a:endParaRPr lang="el-GR" altLang="en-US" sz="2400"/>
          </a:p>
        </p:txBody>
      </p:sp>
      <p:sp>
        <p:nvSpPr>
          <p:cNvPr id="80902" name="Text Box 7">
            <a:extLst>
              <a:ext uri="{FF2B5EF4-FFF2-40B4-BE49-F238E27FC236}">
                <a16:creationId xmlns:a16="http://schemas.microsoft.com/office/drawing/2014/main" xmlns="" id="{F88743E6-E1F8-4C92-872E-E7FDB104AB29}"/>
              </a:ext>
            </a:extLst>
          </p:cNvPr>
          <p:cNvSpPr txBox="1">
            <a:spLocks noChangeArrowheads="1"/>
          </p:cNvSpPr>
          <p:nvPr/>
        </p:nvSpPr>
        <p:spPr bwMode="auto">
          <a:xfrm>
            <a:off x="1830388" y="1338263"/>
            <a:ext cx="647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a:t>1.</a:t>
            </a:r>
          </a:p>
        </p:txBody>
      </p:sp>
      <p:sp>
        <p:nvSpPr>
          <p:cNvPr id="80903" name="Text Box 8">
            <a:extLst>
              <a:ext uri="{FF2B5EF4-FFF2-40B4-BE49-F238E27FC236}">
                <a16:creationId xmlns:a16="http://schemas.microsoft.com/office/drawing/2014/main" xmlns="" id="{07F88A58-19F5-4C5B-B934-DACCCCE108AD}"/>
              </a:ext>
            </a:extLst>
          </p:cNvPr>
          <p:cNvSpPr txBox="1">
            <a:spLocks noChangeArrowheads="1"/>
          </p:cNvSpPr>
          <p:nvPr/>
        </p:nvSpPr>
        <p:spPr bwMode="auto">
          <a:xfrm>
            <a:off x="1776414" y="2433638"/>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400"/>
              <a:t>(3.000-0,02</a:t>
            </a:r>
            <a:r>
              <a:rPr lang="en-US" altLang="en-US" sz="2400"/>
              <a:t>Q) x Q = 15.000.000+1000Q</a:t>
            </a:r>
            <a:endParaRPr lang="el-GR" altLang="en-US" sz="2400"/>
          </a:p>
        </p:txBody>
      </p:sp>
      <p:sp>
        <p:nvSpPr>
          <p:cNvPr id="80904" name="Text Box 9">
            <a:extLst>
              <a:ext uri="{FF2B5EF4-FFF2-40B4-BE49-F238E27FC236}">
                <a16:creationId xmlns:a16="http://schemas.microsoft.com/office/drawing/2014/main" xmlns="" id="{C8022072-DC69-4C39-A20D-3154A0260DAB}"/>
              </a:ext>
            </a:extLst>
          </p:cNvPr>
          <p:cNvSpPr txBox="1">
            <a:spLocks noChangeArrowheads="1"/>
          </p:cNvSpPr>
          <p:nvPr/>
        </p:nvSpPr>
        <p:spPr bwMode="auto">
          <a:xfrm>
            <a:off x="1854201" y="3132138"/>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n-US" altLang="en-US" sz="2400"/>
              <a:t>-0,02Q</a:t>
            </a:r>
            <a:r>
              <a:rPr lang="en-US" altLang="en-US" sz="2400" baseline="30000"/>
              <a:t>2</a:t>
            </a:r>
            <a:r>
              <a:rPr lang="en-US" altLang="en-US" sz="2400"/>
              <a:t>+2.000Q-15.000.000=0</a:t>
            </a:r>
            <a:endParaRPr lang="el-GR" altLang="en-US" sz="2400"/>
          </a:p>
        </p:txBody>
      </p:sp>
      <p:sp>
        <p:nvSpPr>
          <p:cNvPr id="80905" name="Text Box 10">
            <a:extLst>
              <a:ext uri="{FF2B5EF4-FFF2-40B4-BE49-F238E27FC236}">
                <a16:creationId xmlns:a16="http://schemas.microsoft.com/office/drawing/2014/main" xmlns="" id="{245A3EF8-E5EE-4207-90CC-42E46DB6E1D1}"/>
              </a:ext>
            </a:extLst>
          </p:cNvPr>
          <p:cNvSpPr txBox="1">
            <a:spLocks noChangeArrowheads="1"/>
          </p:cNvSpPr>
          <p:nvPr/>
        </p:nvSpPr>
        <p:spPr bwMode="auto">
          <a:xfrm>
            <a:off x="1960564" y="3776664"/>
            <a:ext cx="81946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n-US" altLang="en-US" sz="2400"/>
              <a:t>Q</a:t>
            </a:r>
            <a:r>
              <a:rPr lang="en-US" altLang="en-US" sz="2400" baseline="-25000"/>
              <a:t>1</a:t>
            </a:r>
            <a:r>
              <a:rPr lang="en-US" altLang="en-US" sz="2400"/>
              <a:t>=8.167 </a:t>
            </a:r>
            <a:r>
              <a:rPr lang="el-GR" altLang="en-US" sz="2400"/>
              <a:t>μον/έτος</a:t>
            </a:r>
          </a:p>
          <a:p>
            <a:pPr algn="ctr" eaLnBrk="1" hangingPunct="1"/>
            <a:r>
              <a:rPr lang="en-US" altLang="en-US" sz="2400"/>
              <a:t>Q</a:t>
            </a:r>
            <a:r>
              <a:rPr lang="el-GR" altLang="en-US" sz="2400" baseline="-25000"/>
              <a:t>2</a:t>
            </a:r>
            <a:r>
              <a:rPr lang="el-GR" altLang="en-US" sz="2400"/>
              <a:t> </a:t>
            </a:r>
            <a:r>
              <a:rPr lang="en-US" altLang="en-US" sz="2400"/>
              <a:t>=</a:t>
            </a:r>
            <a:r>
              <a:rPr lang="el-GR" altLang="en-US" sz="2400"/>
              <a:t>91.833</a:t>
            </a:r>
            <a:r>
              <a:rPr lang="en-US" altLang="en-US" sz="2400"/>
              <a:t> </a:t>
            </a:r>
            <a:r>
              <a:rPr lang="el-GR" altLang="en-US" sz="2400"/>
              <a:t>μον/έτος</a:t>
            </a:r>
          </a:p>
        </p:txBody>
      </p:sp>
      <p:sp>
        <p:nvSpPr>
          <p:cNvPr id="80906" name="Text Box 11">
            <a:extLst>
              <a:ext uri="{FF2B5EF4-FFF2-40B4-BE49-F238E27FC236}">
                <a16:creationId xmlns:a16="http://schemas.microsoft.com/office/drawing/2014/main" xmlns="" id="{451074F9-F6A3-4D44-B397-1C00C36A6248}"/>
              </a:ext>
            </a:extLst>
          </p:cNvPr>
          <p:cNvSpPr txBox="1">
            <a:spLocks noChangeArrowheads="1"/>
          </p:cNvSpPr>
          <p:nvPr/>
        </p:nvSpPr>
        <p:spPr bwMode="auto">
          <a:xfrm>
            <a:off x="1931989" y="5081588"/>
            <a:ext cx="8194675" cy="588962"/>
          </a:xfrm>
          <a:prstGeom prst="rect">
            <a:avLst/>
          </a:prstGeom>
          <a:solidFill>
            <a:srgbClr val="FFFF99"/>
          </a:solidFill>
          <a:ln w="9525">
            <a:solidFill>
              <a:srgbClr val="0000FF"/>
            </a:solidFill>
            <a:miter lim="800000"/>
            <a:headEnd/>
            <a:tailEnd/>
          </a:ln>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400"/>
              <a:t>Άρα, 8.167 </a:t>
            </a:r>
            <a:r>
              <a:rPr lang="el-GR" altLang="en-US"/>
              <a:t>≤</a:t>
            </a:r>
            <a:r>
              <a:rPr lang="el-GR" altLang="en-US" sz="2400"/>
              <a:t> </a:t>
            </a:r>
            <a:r>
              <a:rPr lang="en-US" altLang="en-US" sz="2400"/>
              <a:t>Q </a:t>
            </a:r>
            <a:r>
              <a:rPr lang="el-GR" altLang="en-US" sz="2400"/>
              <a:t> </a:t>
            </a:r>
            <a:r>
              <a:rPr lang="el-GR" altLang="en-US"/>
              <a:t>≤ </a:t>
            </a:r>
            <a:r>
              <a:rPr lang="en-US" altLang="en-US" sz="2400"/>
              <a:t>91.833 </a:t>
            </a:r>
            <a:r>
              <a:rPr lang="el-GR" altLang="en-US" sz="2400"/>
              <a:t>μονάδες/ έτος</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2" name="Object 4">
            <a:extLst>
              <a:ext uri="{FF2B5EF4-FFF2-40B4-BE49-F238E27FC236}">
                <a16:creationId xmlns:a16="http://schemas.microsoft.com/office/drawing/2014/main" xmlns="" id="{7F2BE581-1139-43B9-9163-48F399994CCB}"/>
              </a:ext>
            </a:extLst>
          </p:cNvPr>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bwMode="auto">
          <a:xfrm>
            <a:off x="1524000" y="827088"/>
            <a:ext cx="9144000" cy="6030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23" name="Text Box 6">
            <a:extLst>
              <a:ext uri="{FF2B5EF4-FFF2-40B4-BE49-F238E27FC236}">
                <a16:creationId xmlns:a16="http://schemas.microsoft.com/office/drawing/2014/main" xmlns="" id="{8FC91710-3628-45C7-B6C0-2D2A41C655D0}"/>
              </a:ext>
            </a:extLst>
          </p:cNvPr>
          <p:cNvSpPr txBox="1">
            <a:spLocks noChangeArrowheads="1"/>
          </p:cNvSpPr>
          <p:nvPr/>
        </p:nvSpPr>
        <p:spPr bwMode="auto">
          <a:xfrm>
            <a:off x="4943475" y="3736975"/>
            <a:ext cx="935038"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200">
                <a:solidFill>
                  <a:srgbClr val="0033CC"/>
                </a:solidFill>
              </a:rPr>
              <a:t>Κέρδη</a:t>
            </a:r>
          </a:p>
        </p:txBody>
      </p:sp>
      <p:sp>
        <p:nvSpPr>
          <p:cNvPr id="81924" name="Oval 7">
            <a:extLst>
              <a:ext uri="{FF2B5EF4-FFF2-40B4-BE49-F238E27FC236}">
                <a16:creationId xmlns:a16="http://schemas.microsoft.com/office/drawing/2014/main" xmlns="" id="{4D2B7F87-742E-4BCD-A15B-6BD721BBB2E0}"/>
              </a:ext>
            </a:extLst>
          </p:cNvPr>
          <p:cNvSpPr>
            <a:spLocks noChangeArrowheads="1"/>
          </p:cNvSpPr>
          <p:nvPr/>
        </p:nvSpPr>
        <p:spPr bwMode="auto">
          <a:xfrm>
            <a:off x="3687763" y="5211764"/>
            <a:ext cx="900112" cy="434975"/>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81925" name="Oval 8">
            <a:extLst>
              <a:ext uri="{FF2B5EF4-FFF2-40B4-BE49-F238E27FC236}">
                <a16:creationId xmlns:a16="http://schemas.microsoft.com/office/drawing/2014/main" xmlns="" id="{53DA0781-9638-48BE-8AF0-2A9DD0C15CDB}"/>
              </a:ext>
            </a:extLst>
          </p:cNvPr>
          <p:cNvSpPr>
            <a:spLocks noChangeArrowheads="1"/>
          </p:cNvSpPr>
          <p:nvPr/>
        </p:nvSpPr>
        <p:spPr bwMode="auto">
          <a:xfrm>
            <a:off x="8250238" y="2982914"/>
            <a:ext cx="900112" cy="434975"/>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81926" name="Rectangle 9">
            <a:extLst>
              <a:ext uri="{FF2B5EF4-FFF2-40B4-BE49-F238E27FC236}">
                <a16:creationId xmlns:a16="http://schemas.microsoft.com/office/drawing/2014/main" xmlns="" id="{C2350096-0E62-4B89-B2E6-2A9ABDA0DBF3}"/>
              </a:ext>
            </a:extLst>
          </p:cNvPr>
          <p:cNvSpPr>
            <a:spLocks noChangeArrowheads="1"/>
          </p:cNvSpPr>
          <p:nvPr/>
        </p:nvSpPr>
        <p:spPr bwMode="auto">
          <a:xfrm>
            <a:off x="2890838" y="228600"/>
            <a:ext cx="7104062"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200" b="1">
                <a:solidFill>
                  <a:srgbClr val="FFFF00"/>
                </a:solidFill>
              </a:rPr>
              <a:t>ΠΑΡΑΔΕΙΓΜΑ ΜΗ ΓΡΑΜΜΙΚΟΥ ΔΙΑΓΡΑΜΜΑΤΟΣ</a:t>
            </a:r>
          </a:p>
        </p:txBody>
      </p:sp>
      <p:sp>
        <p:nvSpPr>
          <p:cNvPr id="81927" name="Line 10">
            <a:extLst>
              <a:ext uri="{FF2B5EF4-FFF2-40B4-BE49-F238E27FC236}">
                <a16:creationId xmlns:a16="http://schemas.microsoft.com/office/drawing/2014/main" xmlns="" id="{2ED50E2F-B052-42CE-9147-ABA712E4C403}"/>
              </a:ext>
            </a:extLst>
          </p:cNvPr>
          <p:cNvSpPr>
            <a:spLocks noChangeShapeType="1"/>
          </p:cNvSpPr>
          <p:nvPr/>
        </p:nvSpPr>
        <p:spPr bwMode="auto">
          <a:xfrm flipH="1" flipV="1">
            <a:off x="6313488" y="2887663"/>
            <a:ext cx="0" cy="1060450"/>
          </a:xfrm>
          <a:prstGeom prst="line">
            <a:avLst/>
          </a:prstGeom>
          <a:noFill/>
          <a:ln w="25400">
            <a:solidFill>
              <a:srgbClr val="0033CC"/>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11">
            <a:extLst>
              <a:ext uri="{FF2B5EF4-FFF2-40B4-BE49-F238E27FC236}">
                <a16:creationId xmlns:a16="http://schemas.microsoft.com/office/drawing/2014/main" xmlns="" id="{DD2E10BC-3C93-484C-AB47-5EB9E8512933}"/>
              </a:ext>
            </a:extLst>
          </p:cNvPr>
          <p:cNvSpPr>
            <a:spLocks noChangeArrowheads="1"/>
          </p:cNvSpPr>
          <p:nvPr/>
        </p:nvSpPr>
        <p:spPr bwMode="auto">
          <a:xfrm>
            <a:off x="4484688" y="3381375"/>
            <a:ext cx="3092450" cy="552450"/>
          </a:xfrm>
          <a:prstGeom prst="rect">
            <a:avLst/>
          </a:prstGeom>
          <a:solidFill>
            <a:srgbClr val="FFFF99"/>
          </a:solidFill>
          <a:ln w="9525">
            <a:solidFill>
              <a:srgbClr val="0033CC"/>
            </a:solidFill>
            <a:miter lim="800000"/>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82947" name="Text Box 2">
            <a:extLst>
              <a:ext uri="{FF2B5EF4-FFF2-40B4-BE49-F238E27FC236}">
                <a16:creationId xmlns:a16="http://schemas.microsoft.com/office/drawing/2014/main" xmlns="" id="{1ED2FAED-E334-4796-ADF9-72FB0820F55E}"/>
              </a:ext>
            </a:extLst>
          </p:cNvPr>
          <p:cNvSpPr txBox="1">
            <a:spLocks noChangeArrowheads="1"/>
          </p:cNvSpPr>
          <p:nvPr/>
        </p:nvSpPr>
        <p:spPr bwMode="auto">
          <a:xfrm>
            <a:off x="2692400" y="177800"/>
            <a:ext cx="526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GB" altLang="en-US"/>
          </a:p>
        </p:txBody>
      </p:sp>
      <p:sp>
        <p:nvSpPr>
          <p:cNvPr id="82948" name="Text Box 3">
            <a:extLst>
              <a:ext uri="{FF2B5EF4-FFF2-40B4-BE49-F238E27FC236}">
                <a16:creationId xmlns:a16="http://schemas.microsoft.com/office/drawing/2014/main" xmlns="" id="{EC21EBBF-B825-4AFB-BEE0-7DBE4BD22A5E}"/>
              </a:ext>
            </a:extLst>
          </p:cNvPr>
          <p:cNvSpPr txBox="1">
            <a:spLocks noChangeArrowheads="1"/>
          </p:cNvSpPr>
          <p:nvPr/>
        </p:nvSpPr>
        <p:spPr bwMode="auto">
          <a:xfrm>
            <a:off x="2882901" y="188914"/>
            <a:ext cx="7497763"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200" b="1">
                <a:solidFill>
                  <a:srgbClr val="FFFF00"/>
                </a:solidFill>
              </a:rPr>
              <a:t>ΠΑΡΑΔΕΙΓΜΑ ΜΗ ΓΡΑΜΜΙΚΟΥ ΔΙΑΓΡΑΜΜΑΤΟΣ</a:t>
            </a:r>
          </a:p>
        </p:txBody>
      </p:sp>
      <p:sp>
        <p:nvSpPr>
          <p:cNvPr id="82949" name="Text Box 4">
            <a:extLst>
              <a:ext uri="{FF2B5EF4-FFF2-40B4-BE49-F238E27FC236}">
                <a16:creationId xmlns:a16="http://schemas.microsoft.com/office/drawing/2014/main" xmlns="" id="{5FC92555-1E05-4100-BC3F-3D2B3C9905E3}"/>
              </a:ext>
            </a:extLst>
          </p:cNvPr>
          <p:cNvSpPr txBox="1">
            <a:spLocks noChangeArrowheads="1"/>
          </p:cNvSpPr>
          <p:nvPr/>
        </p:nvSpPr>
        <p:spPr bwMode="auto">
          <a:xfrm>
            <a:off x="2617788" y="1319213"/>
            <a:ext cx="751205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a:t>Η συνάρτηση κέρδους </a:t>
            </a:r>
            <a:endParaRPr lang="en-US" altLang="en-US" sz="2400"/>
          </a:p>
          <a:p>
            <a:pPr algn="ctr" eaLnBrk="1" hangingPunct="1"/>
            <a:endParaRPr lang="en-US" altLang="en-US" sz="2400"/>
          </a:p>
          <a:p>
            <a:pPr algn="ctr" eaLnBrk="1" hangingPunct="1"/>
            <a:r>
              <a:rPr lang="el-GR" altLang="en-US" sz="2400" b="1">
                <a:solidFill>
                  <a:srgbClr val="0033CC"/>
                </a:solidFill>
              </a:rPr>
              <a:t>Κ(</a:t>
            </a:r>
            <a:r>
              <a:rPr lang="en-US" altLang="en-US" sz="2400" b="1">
                <a:solidFill>
                  <a:srgbClr val="0033CC"/>
                </a:solidFill>
              </a:rPr>
              <a:t>Q)=TR-TC= -0,02Q</a:t>
            </a:r>
            <a:r>
              <a:rPr lang="en-US" altLang="en-US" sz="2400" b="1" baseline="30000">
                <a:solidFill>
                  <a:srgbClr val="0033CC"/>
                </a:solidFill>
              </a:rPr>
              <a:t>2</a:t>
            </a:r>
            <a:r>
              <a:rPr lang="en-US" altLang="en-US" sz="2400" b="1">
                <a:solidFill>
                  <a:srgbClr val="0033CC"/>
                </a:solidFill>
              </a:rPr>
              <a:t>+2.000Q-15.000.000</a:t>
            </a:r>
          </a:p>
          <a:p>
            <a:pPr algn="ctr" eaLnBrk="1" hangingPunct="1"/>
            <a:endParaRPr lang="en-US" altLang="en-US" sz="2400" b="1">
              <a:solidFill>
                <a:srgbClr val="0033CC"/>
              </a:solidFill>
            </a:endParaRPr>
          </a:p>
          <a:p>
            <a:pPr eaLnBrk="1" hangingPunct="1"/>
            <a:r>
              <a:rPr lang="el-GR" altLang="en-US" sz="2400"/>
              <a:t>μεγιστοποιείται όταν Κ΄(</a:t>
            </a:r>
            <a:r>
              <a:rPr lang="en-US" altLang="en-US" sz="2400"/>
              <a:t>Q)=0</a:t>
            </a:r>
            <a:r>
              <a:rPr lang="el-GR" altLang="en-US" sz="2400"/>
              <a:t> </a:t>
            </a:r>
            <a:r>
              <a:rPr lang="el-GR" altLang="en-US" sz="2400">
                <a:sym typeface="Wingdings" panose="05000000000000000000" pitchFamily="2" charset="2"/>
              </a:rPr>
              <a:t> -0,04</a:t>
            </a:r>
            <a:r>
              <a:rPr lang="en-US" altLang="en-US" sz="2400">
                <a:sym typeface="Wingdings" panose="05000000000000000000" pitchFamily="2" charset="2"/>
              </a:rPr>
              <a:t>Q+2000=0</a:t>
            </a:r>
            <a:endParaRPr lang="el-GR" altLang="en-US" sz="2400"/>
          </a:p>
        </p:txBody>
      </p:sp>
      <p:sp>
        <p:nvSpPr>
          <p:cNvPr id="82950" name="Text Box 6">
            <a:extLst>
              <a:ext uri="{FF2B5EF4-FFF2-40B4-BE49-F238E27FC236}">
                <a16:creationId xmlns:a16="http://schemas.microsoft.com/office/drawing/2014/main" xmlns="" id="{E0CBC4D8-835B-4242-9AA0-0504303E0C3B}"/>
              </a:ext>
            </a:extLst>
          </p:cNvPr>
          <p:cNvSpPr txBox="1">
            <a:spLocks noChangeArrowheads="1"/>
          </p:cNvSpPr>
          <p:nvPr/>
        </p:nvSpPr>
        <p:spPr bwMode="auto">
          <a:xfrm>
            <a:off x="1830388" y="1323975"/>
            <a:ext cx="647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a:t>2.</a:t>
            </a:r>
          </a:p>
        </p:txBody>
      </p:sp>
      <p:sp>
        <p:nvSpPr>
          <p:cNvPr id="82951" name="Text Box 9">
            <a:extLst>
              <a:ext uri="{FF2B5EF4-FFF2-40B4-BE49-F238E27FC236}">
                <a16:creationId xmlns:a16="http://schemas.microsoft.com/office/drawing/2014/main" xmlns="" id="{56E10C87-0B90-4F58-B69F-7C9BD5200F15}"/>
              </a:ext>
            </a:extLst>
          </p:cNvPr>
          <p:cNvSpPr txBox="1">
            <a:spLocks noChangeArrowheads="1"/>
          </p:cNvSpPr>
          <p:nvPr/>
        </p:nvSpPr>
        <p:spPr bwMode="auto">
          <a:xfrm>
            <a:off x="1960564" y="3429001"/>
            <a:ext cx="81946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n-US" altLang="en-US" sz="2400"/>
              <a:t>Q= 50.000 </a:t>
            </a:r>
            <a:r>
              <a:rPr lang="el-GR" altLang="en-US" sz="2400"/>
              <a:t>μον/έτος</a:t>
            </a:r>
            <a:endParaRPr lang="en-US" altLang="en-US" sz="2400"/>
          </a:p>
          <a:p>
            <a:pPr eaLnBrk="1" hangingPunct="1"/>
            <a:endParaRPr lang="el-GR" altLang="en-US" sz="2400"/>
          </a:p>
          <a:p>
            <a:pPr eaLnBrk="1" hangingPunct="1"/>
            <a:r>
              <a:rPr lang="el-GR" altLang="en-US" sz="2400"/>
              <a:t>Τότε, Κ(50.000)=35.000.000 </a:t>
            </a:r>
            <a:r>
              <a:rPr lang="en-US" altLang="en-US" sz="2400"/>
              <a:t>€/</a:t>
            </a:r>
            <a:r>
              <a:rPr lang="el-GR" altLang="en-US" sz="2400"/>
              <a:t>έτος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xmlns="" id="{EAAD7588-4A64-47FF-B061-66372905CD52}"/>
              </a:ext>
            </a:extLst>
          </p:cNvPr>
          <p:cNvSpPr>
            <a:spLocks noGrp="1" noChangeArrowheads="1"/>
          </p:cNvSpPr>
          <p:nvPr>
            <p:ph type="title"/>
          </p:nvPr>
        </p:nvSpPr>
        <p:spPr bwMode="auto">
          <a:xfrm>
            <a:off x="1981200" y="274639"/>
            <a:ext cx="8229600" cy="503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l-GR" altLang="en-US" sz="2200" b="1">
                <a:solidFill>
                  <a:srgbClr val="FFFF00"/>
                </a:solidFill>
                <a:latin typeface="Comic Sans MS" panose="030F0702030302020204" pitchFamily="66" charset="0"/>
              </a:rPr>
              <a:t>ΚΟΣΤΟΣ – ΒΑΣΙΚΕΣ ΕΝΝΟΙΕΣ (Κεφ. 9)</a:t>
            </a:r>
          </a:p>
        </p:txBody>
      </p:sp>
      <p:sp>
        <p:nvSpPr>
          <p:cNvPr id="71683" name="Text Box 3">
            <a:extLst>
              <a:ext uri="{FF2B5EF4-FFF2-40B4-BE49-F238E27FC236}">
                <a16:creationId xmlns:a16="http://schemas.microsoft.com/office/drawing/2014/main" xmlns="" id="{32D95B6F-A3D2-414A-BCD0-F7AFDD54A5DA}"/>
              </a:ext>
            </a:extLst>
          </p:cNvPr>
          <p:cNvSpPr txBox="1">
            <a:spLocks noChangeArrowheads="1"/>
          </p:cNvSpPr>
          <p:nvPr/>
        </p:nvSpPr>
        <p:spPr bwMode="auto">
          <a:xfrm>
            <a:off x="2041526" y="985838"/>
            <a:ext cx="8194675"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b="1"/>
              <a:t>Κόστος</a:t>
            </a:r>
            <a:r>
              <a:rPr lang="el-GR" altLang="en-US" sz="2200"/>
              <a:t> είναι το ρευστό (ή ισοδύναμο του ρευστού) που θυσιάζεται για την παραγωγή προϊόντων ή υπηρεσιών και αναμένεται να φέρει τρέχον ή μελλοντικό όφελος στην επιχείρηση.</a:t>
            </a:r>
          </a:p>
        </p:txBody>
      </p:sp>
      <p:sp>
        <p:nvSpPr>
          <p:cNvPr id="71684" name="Text Box 4">
            <a:extLst>
              <a:ext uri="{FF2B5EF4-FFF2-40B4-BE49-F238E27FC236}">
                <a16:creationId xmlns:a16="http://schemas.microsoft.com/office/drawing/2014/main" xmlns="" id="{75BE8115-A819-4854-9272-2800400AA8A4}"/>
              </a:ext>
            </a:extLst>
          </p:cNvPr>
          <p:cNvSpPr txBox="1">
            <a:spLocks noChangeArrowheads="1"/>
          </p:cNvSpPr>
          <p:nvPr/>
        </p:nvSpPr>
        <p:spPr bwMode="auto">
          <a:xfrm>
            <a:off x="2076451" y="2486025"/>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b="1"/>
              <a:t>Σταθερό και μεταβλητό κόστος</a:t>
            </a:r>
            <a:endParaRPr lang="el-GR" altLang="en-US" sz="2200"/>
          </a:p>
        </p:txBody>
      </p:sp>
      <p:sp>
        <p:nvSpPr>
          <p:cNvPr id="71685" name="Text Box 5">
            <a:extLst>
              <a:ext uri="{FF2B5EF4-FFF2-40B4-BE49-F238E27FC236}">
                <a16:creationId xmlns:a16="http://schemas.microsoft.com/office/drawing/2014/main" xmlns="" id="{8508D9B0-A447-4D32-8676-CC32D3ADA29A}"/>
              </a:ext>
            </a:extLst>
          </p:cNvPr>
          <p:cNvSpPr txBox="1">
            <a:spLocks noChangeArrowheads="1"/>
          </p:cNvSpPr>
          <p:nvPr/>
        </p:nvSpPr>
        <p:spPr bwMode="auto">
          <a:xfrm>
            <a:off x="2030414" y="3067051"/>
            <a:ext cx="8194675"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buFontTx/>
              <a:buChar char="•"/>
            </a:pPr>
            <a:r>
              <a:rPr lang="el-GR" altLang="en-US" sz="2200"/>
              <a:t>Το </a:t>
            </a:r>
            <a:r>
              <a:rPr lang="el-GR" altLang="en-US" sz="2200" b="1"/>
              <a:t>σταθερό κόστος</a:t>
            </a:r>
            <a:r>
              <a:rPr lang="el-GR" altLang="en-US" sz="2200"/>
              <a:t> παραμένει αμετάβλητο και ανεξάρτητο (εντός σχετικών ορίων) από το μέγεθος της επιχειρησιακής δραστηριότητας (παραγωγής)</a:t>
            </a:r>
          </a:p>
          <a:p>
            <a:pPr eaLnBrk="1" hangingPunct="1"/>
            <a:endParaRPr lang="el-GR" altLang="en-US" sz="2200"/>
          </a:p>
          <a:p>
            <a:pPr eaLnBrk="1" hangingPunct="1">
              <a:buFontTx/>
              <a:buChar char="•"/>
            </a:pPr>
            <a:r>
              <a:rPr lang="el-GR" altLang="en-US" sz="2200"/>
              <a:t>Το </a:t>
            </a:r>
            <a:r>
              <a:rPr lang="el-GR" altLang="en-US" sz="2200" b="1"/>
              <a:t>μεταβλητό κόστος</a:t>
            </a:r>
            <a:r>
              <a:rPr lang="el-GR" altLang="en-US" sz="2200"/>
              <a:t> εξαρτάται και μεταβάλλεται  σε συνάρτηση με το μέγεθος της επιχειρησιακής δραστηριότητας (παραγωγής)</a:t>
            </a:r>
          </a:p>
        </p:txBody>
      </p:sp>
      <p:sp>
        <p:nvSpPr>
          <p:cNvPr id="71686" name="Oval 6">
            <a:extLst>
              <a:ext uri="{FF2B5EF4-FFF2-40B4-BE49-F238E27FC236}">
                <a16:creationId xmlns:a16="http://schemas.microsoft.com/office/drawing/2014/main" xmlns="" id="{1220401A-8F73-4EFD-B91D-2D1E02507AAA}"/>
              </a:ext>
            </a:extLst>
          </p:cNvPr>
          <p:cNvSpPr>
            <a:spLocks noChangeArrowheads="1"/>
          </p:cNvSpPr>
          <p:nvPr/>
        </p:nvSpPr>
        <p:spPr bwMode="auto">
          <a:xfrm>
            <a:off x="2365376" y="5732463"/>
            <a:ext cx="493713" cy="493712"/>
          </a:xfrm>
          <a:prstGeom prst="ellipse">
            <a:avLst/>
          </a:prstGeom>
          <a:solidFill>
            <a:srgbClr val="FF0000"/>
          </a:solidFill>
          <a:ln w="9525">
            <a:solidFill>
              <a:schemeClr val="tx1"/>
            </a:solidFill>
            <a:round/>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800" b="1">
                <a:solidFill>
                  <a:schemeClr val="bg1"/>
                </a:solidFill>
              </a:rPr>
              <a:t>?</a:t>
            </a:r>
          </a:p>
        </p:txBody>
      </p:sp>
      <p:sp>
        <p:nvSpPr>
          <p:cNvPr id="71687" name="Text Box 7">
            <a:extLst>
              <a:ext uri="{FF2B5EF4-FFF2-40B4-BE49-F238E27FC236}">
                <a16:creationId xmlns:a16="http://schemas.microsoft.com/office/drawing/2014/main" xmlns="" id="{153650A8-94DA-4A3B-8BE4-A0EC08CB7063}"/>
              </a:ext>
            </a:extLst>
          </p:cNvPr>
          <p:cNvSpPr txBox="1">
            <a:spLocks noChangeArrowheads="1"/>
          </p:cNvSpPr>
          <p:nvPr/>
        </p:nvSpPr>
        <p:spPr bwMode="auto">
          <a:xfrm>
            <a:off x="2995613" y="5641976"/>
            <a:ext cx="739616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000">
                <a:solidFill>
                  <a:srgbClr val="FF3300"/>
                </a:solidFill>
              </a:rPr>
              <a:t>Σκέφτεστε παραδείγματα σταθερού και μεταβλητού κόστους? </a:t>
            </a:r>
          </a:p>
          <a:p>
            <a:pPr eaLnBrk="1" hangingPunct="1"/>
            <a:r>
              <a:rPr lang="el-GR" altLang="en-US" sz="2000">
                <a:solidFill>
                  <a:srgbClr val="FF3300"/>
                </a:solidFill>
              </a:rPr>
              <a:t>Το κόστος εργασίας που θα το κατατάσσατε?</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2">
            <a:extLst>
              <a:ext uri="{FF2B5EF4-FFF2-40B4-BE49-F238E27FC236}">
                <a16:creationId xmlns:a16="http://schemas.microsoft.com/office/drawing/2014/main" xmlns="" id="{49DAF688-30A3-4E43-9192-CB1F28D7C3F9}"/>
              </a:ext>
            </a:extLst>
          </p:cNvPr>
          <p:cNvSpPr>
            <a:spLocks noChangeArrowheads="1"/>
          </p:cNvSpPr>
          <p:nvPr/>
        </p:nvSpPr>
        <p:spPr bwMode="auto">
          <a:xfrm>
            <a:off x="7620000" y="1408114"/>
            <a:ext cx="2743200" cy="4586287"/>
          </a:xfrm>
          <a:prstGeom prst="rect">
            <a:avLst/>
          </a:prstGeom>
          <a:solidFill>
            <a:srgbClr val="FFFF99"/>
          </a:solidFill>
          <a:ln w="9525">
            <a:solidFill>
              <a:schemeClr val="tx1"/>
            </a:solidFill>
            <a:miter lim="800000"/>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2707" name="Rectangle 2">
            <a:extLst>
              <a:ext uri="{FF2B5EF4-FFF2-40B4-BE49-F238E27FC236}">
                <a16:creationId xmlns:a16="http://schemas.microsoft.com/office/drawing/2014/main" xmlns="" id="{95C774D0-DB09-4CB6-AAB1-F26BCC48ABE0}"/>
              </a:ext>
            </a:extLst>
          </p:cNvPr>
          <p:cNvSpPr>
            <a:spLocks noGrp="1" noChangeArrowheads="1"/>
          </p:cNvSpPr>
          <p:nvPr>
            <p:ph type="title"/>
          </p:nvPr>
        </p:nvSpPr>
        <p:spPr bwMode="auto">
          <a:xfrm>
            <a:off x="1981200" y="274639"/>
            <a:ext cx="8229600" cy="503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l-GR" altLang="en-US" sz="2200" b="1">
                <a:solidFill>
                  <a:srgbClr val="FFFF00"/>
                </a:solidFill>
                <a:latin typeface="Comic Sans MS" panose="030F0702030302020204" pitchFamily="66" charset="0"/>
              </a:rPr>
              <a:t>ΣΤΑΘΕΡΟ &amp; ΜΕΤΑΒΛΗΤΟ ΚΟΣΤΟΣ (Κεφ. 9)</a:t>
            </a:r>
          </a:p>
        </p:txBody>
      </p:sp>
      <p:grpSp>
        <p:nvGrpSpPr>
          <p:cNvPr id="72708" name="Group 10">
            <a:extLst>
              <a:ext uri="{FF2B5EF4-FFF2-40B4-BE49-F238E27FC236}">
                <a16:creationId xmlns:a16="http://schemas.microsoft.com/office/drawing/2014/main" xmlns="" id="{1BD1461B-1DC8-4BAA-97F4-20D67E62A347}"/>
              </a:ext>
            </a:extLst>
          </p:cNvPr>
          <p:cNvGrpSpPr>
            <a:grpSpLocks noChangeAspect="1"/>
          </p:cNvGrpSpPr>
          <p:nvPr/>
        </p:nvGrpSpPr>
        <p:grpSpPr bwMode="auto">
          <a:xfrm>
            <a:off x="1949450" y="1287464"/>
            <a:ext cx="8370888" cy="4681537"/>
            <a:chOff x="268" y="811"/>
            <a:chExt cx="5273" cy="2949"/>
          </a:xfrm>
        </p:grpSpPr>
        <p:sp>
          <p:nvSpPr>
            <p:cNvPr id="72709" name="AutoShape 9">
              <a:extLst>
                <a:ext uri="{FF2B5EF4-FFF2-40B4-BE49-F238E27FC236}">
                  <a16:creationId xmlns:a16="http://schemas.microsoft.com/office/drawing/2014/main" xmlns="" id="{918563DA-0729-495B-8BAD-B3AC214D821C}"/>
                </a:ext>
              </a:extLst>
            </p:cNvPr>
            <p:cNvSpPr>
              <a:spLocks noChangeAspect="1" noChangeArrowheads="1" noTextEdit="1"/>
            </p:cNvSpPr>
            <p:nvPr/>
          </p:nvSpPr>
          <p:spPr bwMode="auto">
            <a:xfrm>
              <a:off x="268" y="811"/>
              <a:ext cx="5273" cy="2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72710" name="Picture 11">
              <a:extLst>
                <a:ext uri="{FF2B5EF4-FFF2-40B4-BE49-F238E27FC236}">
                  <a16:creationId xmlns:a16="http://schemas.microsoft.com/office/drawing/2014/main" xmlns="" id="{B07AEB05-2483-40F0-B70A-3BAEB9256B03}"/>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8" y="811"/>
              <a:ext cx="5284" cy="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xmlns="" id="{3220E246-4330-4FF1-ABFF-7CF15FED52A8}"/>
              </a:ext>
            </a:extLst>
          </p:cNvPr>
          <p:cNvSpPr>
            <a:spLocks noGrp="1" noChangeArrowheads="1"/>
          </p:cNvSpPr>
          <p:nvPr>
            <p:ph type="title"/>
          </p:nvPr>
        </p:nvSpPr>
        <p:spPr bwMode="auto">
          <a:xfrm>
            <a:off x="1981200" y="274639"/>
            <a:ext cx="8229600" cy="503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l-GR" altLang="en-US" sz="2200" b="1">
                <a:solidFill>
                  <a:srgbClr val="FFFF00"/>
                </a:solidFill>
                <a:latin typeface="Comic Sans MS" panose="030F0702030302020204" pitchFamily="66" charset="0"/>
              </a:rPr>
              <a:t>ΣΤΑΘΕΡΟ &amp; ΜΕΤΑΒΛΗΤΟ ΚΟΣΤΟΣ</a:t>
            </a:r>
            <a:r>
              <a:rPr lang="en-US" altLang="en-US" sz="2200" b="1">
                <a:solidFill>
                  <a:srgbClr val="FFFF00"/>
                </a:solidFill>
                <a:latin typeface="Comic Sans MS" panose="030F0702030302020204" pitchFamily="66" charset="0"/>
              </a:rPr>
              <a:t> </a:t>
            </a:r>
            <a:r>
              <a:rPr lang="el-GR" altLang="en-US" sz="2200" b="1">
                <a:solidFill>
                  <a:srgbClr val="FFFF00"/>
                </a:solidFill>
                <a:latin typeface="Comic Sans MS" panose="030F0702030302020204" pitchFamily="66" charset="0"/>
              </a:rPr>
              <a:t>(Κεφ. 9)</a:t>
            </a:r>
          </a:p>
        </p:txBody>
      </p:sp>
      <p:sp>
        <p:nvSpPr>
          <p:cNvPr id="73731" name="Rectangle 8">
            <a:extLst>
              <a:ext uri="{FF2B5EF4-FFF2-40B4-BE49-F238E27FC236}">
                <a16:creationId xmlns:a16="http://schemas.microsoft.com/office/drawing/2014/main" xmlns="" id="{B7493225-3D5C-4284-886F-40002CB85F51}"/>
              </a:ext>
            </a:extLst>
          </p:cNvPr>
          <p:cNvSpPr>
            <a:spLocks noChangeArrowheads="1"/>
          </p:cNvSpPr>
          <p:nvPr/>
        </p:nvSpPr>
        <p:spPr bwMode="auto">
          <a:xfrm>
            <a:off x="2322513" y="1233488"/>
            <a:ext cx="7620000" cy="1001712"/>
          </a:xfrm>
          <a:prstGeom prst="rect">
            <a:avLst/>
          </a:prstGeom>
          <a:gradFill rotWithShape="1">
            <a:gsLst>
              <a:gs pos="0">
                <a:srgbClr val="0033CC"/>
              </a:gs>
              <a:gs pos="100000">
                <a:srgbClr val="00185E"/>
              </a:gs>
            </a:gsLst>
            <a:lin ang="27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200">
                <a:solidFill>
                  <a:schemeClr val="bg1"/>
                </a:solidFill>
              </a:rPr>
              <a:t>Το κόστος υλικών που χρησιμοποιούνται για την παραγωγή </a:t>
            </a:r>
          </a:p>
          <a:p>
            <a:pPr algn="ctr" eaLnBrk="1" hangingPunct="1"/>
            <a:r>
              <a:rPr lang="el-GR" altLang="en-US" sz="2200">
                <a:solidFill>
                  <a:schemeClr val="bg1"/>
                </a:solidFill>
              </a:rPr>
              <a:t>ενός εξαρτήματος είναι €52. Το κόστος για την παραγωγή </a:t>
            </a:r>
          </a:p>
          <a:p>
            <a:pPr algn="ctr" eaLnBrk="1" hangingPunct="1"/>
            <a:r>
              <a:rPr lang="el-GR" altLang="en-US" sz="2200">
                <a:solidFill>
                  <a:schemeClr val="bg1"/>
                </a:solidFill>
              </a:rPr>
              <a:t>1.000 εξαρτημάτων είναι 1000</a:t>
            </a:r>
            <a:r>
              <a:rPr lang="en-US" altLang="en-US" sz="2200">
                <a:solidFill>
                  <a:schemeClr val="bg1"/>
                </a:solidFill>
              </a:rPr>
              <a:t>x52= </a:t>
            </a:r>
            <a:r>
              <a:rPr lang="el-GR" altLang="en-US" sz="2200">
                <a:solidFill>
                  <a:schemeClr val="bg1"/>
                </a:solidFill>
              </a:rPr>
              <a:t>€</a:t>
            </a:r>
            <a:r>
              <a:rPr lang="en-US" altLang="en-US" sz="2200">
                <a:solidFill>
                  <a:schemeClr val="bg1"/>
                </a:solidFill>
              </a:rPr>
              <a:t> 52.000</a:t>
            </a:r>
            <a:endParaRPr lang="el-GR" altLang="en-US" sz="2200">
              <a:solidFill>
                <a:schemeClr val="bg1"/>
              </a:solidFill>
            </a:endParaRPr>
          </a:p>
        </p:txBody>
      </p:sp>
      <p:sp>
        <p:nvSpPr>
          <p:cNvPr id="73732" name="Rectangle 9">
            <a:extLst>
              <a:ext uri="{FF2B5EF4-FFF2-40B4-BE49-F238E27FC236}">
                <a16:creationId xmlns:a16="http://schemas.microsoft.com/office/drawing/2014/main" xmlns="" id="{20CA2B48-077E-4B2E-9D90-6B3A3597B1AB}"/>
              </a:ext>
            </a:extLst>
          </p:cNvPr>
          <p:cNvSpPr>
            <a:spLocks noChangeArrowheads="1"/>
          </p:cNvSpPr>
          <p:nvPr/>
        </p:nvSpPr>
        <p:spPr bwMode="auto">
          <a:xfrm>
            <a:off x="2327275" y="2443163"/>
            <a:ext cx="7634288" cy="1554162"/>
          </a:xfrm>
          <a:prstGeom prst="rect">
            <a:avLst/>
          </a:prstGeom>
          <a:gradFill rotWithShape="1">
            <a:gsLst>
              <a:gs pos="0">
                <a:srgbClr val="0033CC"/>
              </a:gs>
              <a:gs pos="100000">
                <a:srgbClr val="00185E"/>
              </a:gs>
            </a:gsLst>
            <a:lin ang="27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200">
                <a:solidFill>
                  <a:schemeClr val="bg1"/>
                </a:solidFill>
              </a:rPr>
              <a:t>Το ετήσιο κόστος ενοικίασης του χώρου στον οποίο γίνεται η </a:t>
            </a:r>
          </a:p>
          <a:p>
            <a:pPr algn="ctr" eaLnBrk="1" hangingPunct="1"/>
            <a:r>
              <a:rPr lang="el-GR" altLang="en-US" sz="2200">
                <a:solidFill>
                  <a:schemeClr val="bg1"/>
                </a:solidFill>
              </a:rPr>
              <a:t>παραγωγή είναι €94.500.</a:t>
            </a:r>
          </a:p>
          <a:p>
            <a:pPr algn="ctr" eaLnBrk="1" hangingPunct="1"/>
            <a:r>
              <a:rPr lang="el-GR" altLang="en-US" sz="2200">
                <a:solidFill>
                  <a:schemeClr val="bg1"/>
                </a:solidFill>
              </a:rPr>
              <a:t>Το κόστος ανά εξάρτημα για 1.000 εξαρτήματα είναι €94,50</a:t>
            </a:r>
          </a:p>
          <a:p>
            <a:pPr algn="ctr" eaLnBrk="1" hangingPunct="1"/>
            <a:r>
              <a:rPr lang="el-GR" altLang="en-US" sz="2200">
                <a:solidFill>
                  <a:schemeClr val="bg1"/>
                </a:solidFill>
              </a:rPr>
              <a:t>Το κόστος ανά εξάρτημα για 3.500 </a:t>
            </a:r>
            <a:r>
              <a:rPr lang="el-GR" altLang="en-US" sz="2000">
                <a:solidFill>
                  <a:schemeClr val="bg1"/>
                </a:solidFill>
              </a:rPr>
              <a:t>εξαρτήματα</a:t>
            </a:r>
            <a:r>
              <a:rPr lang="el-GR" altLang="en-US"/>
              <a:t> </a:t>
            </a:r>
            <a:r>
              <a:rPr lang="el-GR" altLang="en-US" sz="2200">
                <a:solidFill>
                  <a:schemeClr val="bg1"/>
                </a:solidFill>
              </a:rPr>
              <a:t>είναι €27,00</a:t>
            </a:r>
          </a:p>
        </p:txBody>
      </p:sp>
      <p:sp>
        <p:nvSpPr>
          <p:cNvPr id="73733" name="Text Box 10">
            <a:extLst>
              <a:ext uri="{FF2B5EF4-FFF2-40B4-BE49-F238E27FC236}">
                <a16:creationId xmlns:a16="http://schemas.microsoft.com/office/drawing/2014/main" xmlns="" id="{EB41FC65-BC3B-408F-B21B-D355B2A590B9}"/>
              </a:ext>
            </a:extLst>
          </p:cNvPr>
          <p:cNvSpPr txBox="1">
            <a:spLocks noChangeArrowheads="1"/>
          </p:cNvSpPr>
          <p:nvPr/>
        </p:nvSpPr>
        <p:spPr bwMode="auto">
          <a:xfrm>
            <a:off x="1779589" y="4797425"/>
            <a:ext cx="2782887"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200"/>
              <a:t>Άλλα παραδείγματα…</a:t>
            </a:r>
          </a:p>
        </p:txBody>
      </p:sp>
      <p:sp>
        <p:nvSpPr>
          <p:cNvPr id="73734" name="Text Box 11">
            <a:extLst>
              <a:ext uri="{FF2B5EF4-FFF2-40B4-BE49-F238E27FC236}">
                <a16:creationId xmlns:a16="http://schemas.microsoft.com/office/drawing/2014/main" xmlns="" id="{858E6949-0482-47FA-BDF0-3A9BD97C1AB9}"/>
              </a:ext>
            </a:extLst>
          </p:cNvPr>
          <p:cNvSpPr txBox="1">
            <a:spLocks noChangeArrowheads="1"/>
          </p:cNvSpPr>
          <p:nvPr/>
        </p:nvSpPr>
        <p:spPr bwMode="auto">
          <a:xfrm>
            <a:off x="4789488" y="4264026"/>
            <a:ext cx="2281394" cy="1908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200" u="sng">
                <a:solidFill>
                  <a:srgbClr val="0033CC"/>
                </a:solidFill>
              </a:rPr>
              <a:t>Σταθερά Κόστη</a:t>
            </a:r>
          </a:p>
          <a:p>
            <a:pPr eaLnBrk="1" hangingPunct="1"/>
            <a:endParaRPr lang="el-GR" altLang="en-US" sz="800"/>
          </a:p>
          <a:p>
            <a:pPr eaLnBrk="1" hangingPunct="1"/>
            <a:r>
              <a:rPr lang="el-GR" altLang="en-US" sz="2200"/>
              <a:t>Έξοδα διοίκησης</a:t>
            </a:r>
          </a:p>
          <a:p>
            <a:pPr eaLnBrk="1" hangingPunct="1"/>
            <a:r>
              <a:rPr lang="el-GR" altLang="en-US" sz="2200"/>
              <a:t>Έξοδα διάθεσης</a:t>
            </a:r>
          </a:p>
          <a:p>
            <a:pPr eaLnBrk="1" hangingPunct="1"/>
            <a:r>
              <a:rPr lang="el-GR" altLang="en-US" sz="2200"/>
              <a:t>Μηχανήματα</a:t>
            </a:r>
          </a:p>
          <a:p>
            <a:pPr eaLnBrk="1" hangingPunct="1"/>
            <a:r>
              <a:rPr lang="el-GR" altLang="en-US" sz="2200"/>
              <a:t>Επικοινωνίες</a:t>
            </a:r>
          </a:p>
        </p:txBody>
      </p:sp>
      <p:sp>
        <p:nvSpPr>
          <p:cNvPr id="73735" name="Text Box 12">
            <a:extLst>
              <a:ext uri="{FF2B5EF4-FFF2-40B4-BE49-F238E27FC236}">
                <a16:creationId xmlns:a16="http://schemas.microsoft.com/office/drawing/2014/main" xmlns="" id="{FE2238A6-1C41-41F8-B35C-DE0936C97D5F}"/>
              </a:ext>
            </a:extLst>
          </p:cNvPr>
          <p:cNvSpPr txBox="1">
            <a:spLocks noChangeArrowheads="1"/>
          </p:cNvSpPr>
          <p:nvPr/>
        </p:nvSpPr>
        <p:spPr bwMode="auto">
          <a:xfrm>
            <a:off x="7164388" y="4270375"/>
            <a:ext cx="2427268"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200" u="sng">
                <a:solidFill>
                  <a:srgbClr val="0033CC"/>
                </a:solidFill>
              </a:rPr>
              <a:t>Μεταβλητά Κόστη</a:t>
            </a:r>
          </a:p>
          <a:p>
            <a:pPr eaLnBrk="1" hangingPunct="1"/>
            <a:endParaRPr lang="el-GR" altLang="en-US" sz="800"/>
          </a:p>
          <a:p>
            <a:pPr eaLnBrk="1" hangingPunct="1"/>
            <a:r>
              <a:rPr lang="el-GR" altLang="en-US" sz="2200"/>
              <a:t>Υλικά</a:t>
            </a:r>
          </a:p>
          <a:p>
            <a:pPr eaLnBrk="1" hangingPunct="1"/>
            <a:r>
              <a:rPr lang="el-GR" altLang="en-US" sz="2200"/>
              <a:t>Ενέργεια</a:t>
            </a:r>
          </a:p>
          <a:p>
            <a:pPr eaLnBrk="1" hangingPunct="1"/>
            <a:r>
              <a:rPr lang="el-GR" altLang="en-US" sz="2200"/>
              <a:t>Μεταφορές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xmlns="" id="{B44AB139-6041-4CBD-B930-C551BF0CAB03}"/>
              </a:ext>
            </a:extLst>
          </p:cNvPr>
          <p:cNvSpPr>
            <a:spLocks noGrp="1" noChangeArrowheads="1"/>
          </p:cNvSpPr>
          <p:nvPr>
            <p:ph type="title"/>
          </p:nvPr>
        </p:nvSpPr>
        <p:spPr bwMode="auto">
          <a:xfrm>
            <a:off x="1981200" y="274639"/>
            <a:ext cx="8229600" cy="503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l-GR" altLang="en-US" sz="2200" b="1">
                <a:solidFill>
                  <a:srgbClr val="FFFF00"/>
                </a:solidFill>
                <a:latin typeface="Comic Sans MS" panose="030F0702030302020204" pitchFamily="66" charset="0"/>
              </a:rPr>
              <a:t>ΑΝΑΛΥΣΗ ΝΕΚΡΟΥ ΣΗΜΕΙΟΥ (Κεφ. 9)</a:t>
            </a:r>
          </a:p>
        </p:txBody>
      </p:sp>
      <p:sp>
        <p:nvSpPr>
          <p:cNvPr id="74755" name="Text Box 3">
            <a:extLst>
              <a:ext uri="{FF2B5EF4-FFF2-40B4-BE49-F238E27FC236}">
                <a16:creationId xmlns:a16="http://schemas.microsoft.com/office/drawing/2014/main" xmlns="" id="{B5F5A4AA-5BE7-4147-AFC4-D8B835A0FDC2}"/>
              </a:ext>
            </a:extLst>
          </p:cNvPr>
          <p:cNvSpPr txBox="1">
            <a:spLocks noChangeArrowheads="1"/>
          </p:cNvSpPr>
          <p:nvPr/>
        </p:nvSpPr>
        <p:spPr bwMode="auto">
          <a:xfrm>
            <a:off x="2041526" y="985838"/>
            <a:ext cx="8194675"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b="1"/>
              <a:t>Νεκρό σημείο</a:t>
            </a:r>
            <a:r>
              <a:rPr lang="el-GR" altLang="en-US" sz="2200"/>
              <a:t> είναι το ποσό (ή όγκος) των πωλήσεων (παραγωγής) με το οποίο μια επιχείρηση καλύπτει ακριβώς τόσο τα σταθερά όσο και τα μεταβλητά έξοδα και προφανώς δεν πραγματοποιεί ούτε κέρδος ούτε ζημιά.</a:t>
            </a:r>
          </a:p>
        </p:txBody>
      </p:sp>
      <p:sp>
        <p:nvSpPr>
          <p:cNvPr id="74756" name="Rectangle 8">
            <a:extLst>
              <a:ext uri="{FF2B5EF4-FFF2-40B4-BE49-F238E27FC236}">
                <a16:creationId xmlns:a16="http://schemas.microsoft.com/office/drawing/2014/main" xmlns="" id="{24EB0DDA-C4E5-44BC-BC2C-5EC751AFCBE0}"/>
              </a:ext>
            </a:extLst>
          </p:cNvPr>
          <p:cNvSpPr>
            <a:spLocks noChangeArrowheads="1"/>
          </p:cNvSpPr>
          <p:nvPr/>
        </p:nvSpPr>
        <p:spPr bwMode="auto">
          <a:xfrm>
            <a:off x="1808164" y="2570164"/>
            <a:ext cx="8620125"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536575" indent="-357188"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200" b="1"/>
              <a:t>ΠΡΟΣΔΙΟΡΙΣΜΟΣ ΤΟΥ ΝΕΚΡΟΥ ΣΗΜΕΙΟΥ (παραδοχές)</a:t>
            </a:r>
          </a:p>
          <a:p>
            <a:pPr lvl="1" eaLnBrk="1" hangingPunct="1"/>
            <a:endParaRPr lang="el-GR" altLang="en-US" sz="1000"/>
          </a:p>
          <a:p>
            <a:pPr lvl="1" eaLnBrk="1" hangingPunct="1">
              <a:buFontTx/>
              <a:buChar char="•"/>
            </a:pPr>
            <a:r>
              <a:rPr lang="el-GR" altLang="en-US" sz="2100"/>
              <a:t>Το συνολικό κόστος και τα έσοδα μπορούν να προσδιορισθούν με αξιοπιστία και η μεταξύ τους σχέση είναι γραμμική για ένα εύρος παραγωγής</a:t>
            </a:r>
          </a:p>
          <a:p>
            <a:pPr lvl="1" eaLnBrk="1" hangingPunct="1">
              <a:buFontTx/>
              <a:buChar char="•"/>
            </a:pPr>
            <a:r>
              <a:rPr lang="el-GR" altLang="en-US" sz="2100"/>
              <a:t>Το κόστος μπορεί να διαχωρισθεί σε σταθερό και μεταβλητό μέρος</a:t>
            </a:r>
          </a:p>
          <a:p>
            <a:pPr lvl="1" eaLnBrk="1" hangingPunct="1">
              <a:buFontTx/>
              <a:buChar char="•"/>
            </a:pPr>
            <a:r>
              <a:rPr lang="el-GR" altLang="en-US" sz="2100"/>
              <a:t>Οι τιμές πώλησης των προϊόντων της επιχείρησης και των συντελεστών παραγωγής δεν μεταβάλλονται</a:t>
            </a:r>
          </a:p>
          <a:p>
            <a:pPr lvl="1" eaLnBrk="1" hangingPunct="1">
              <a:buFontTx/>
              <a:buChar char="•"/>
            </a:pPr>
            <a:r>
              <a:rPr lang="el-GR" altLang="en-US" sz="2100"/>
              <a:t>Οι μέθοδοι παραγωγής και η παραγωγική δυναμικότητα δεν μεταβάλλονται</a:t>
            </a:r>
          </a:p>
          <a:p>
            <a:pPr lvl="1" eaLnBrk="1" hangingPunct="1">
              <a:buFontTx/>
              <a:buChar char="•"/>
            </a:pPr>
            <a:r>
              <a:rPr lang="el-GR" altLang="en-US" sz="2100"/>
              <a:t>Ο μόνος συντελεστής που επηρεάζει το κόστος είναι το ύψος των πωλήσεων</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xmlns="" id="{A187860C-0435-4D58-8402-E6777A5B805F}"/>
              </a:ext>
            </a:extLst>
          </p:cNvPr>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l-GR" altLang="en-US" sz="2200" b="1">
                <a:solidFill>
                  <a:srgbClr val="FFFF00"/>
                </a:solidFill>
                <a:latin typeface="Comic Sans MS" panose="030F0702030302020204" pitchFamily="66" charset="0"/>
              </a:rPr>
              <a:t>ΥΠΟΛΟΓΙΣΜΟΣ ΝΕΚΡΟΥ ΣΗΜΕΙΟΥ (Κεφ. 9)</a:t>
            </a:r>
          </a:p>
        </p:txBody>
      </p:sp>
      <p:sp>
        <p:nvSpPr>
          <p:cNvPr id="75779" name="Text Box 3">
            <a:extLst>
              <a:ext uri="{FF2B5EF4-FFF2-40B4-BE49-F238E27FC236}">
                <a16:creationId xmlns:a16="http://schemas.microsoft.com/office/drawing/2014/main" xmlns="" id="{81FFF43A-FF9C-4C34-A105-0439175FA71C}"/>
              </a:ext>
            </a:extLst>
          </p:cNvPr>
          <p:cNvSpPr txBox="1">
            <a:spLocks noChangeArrowheads="1"/>
          </p:cNvSpPr>
          <p:nvPr/>
        </p:nvSpPr>
        <p:spPr bwMode="auto">
          <a:xfrm>
            <a:off x="1852614" y="1101725"/>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b="1"/>
              <a:t>Αλγεβρικός υπολογισμός</a:t>
            </a:r>
            <a:endParaRPr lang="el-GR" altLang="en-US" sz="2400"/>
          </a:p>
        </p:txBody>
      </p:sp>
      <p:sp>
        <p:nvSpPr>
          <p:cNvPr id="75780" name="Text Box 5">
            <a:extLst>
              <a:ext uri="{FF2B5EF4-FFF2-40B4-BE49-F238E27FC236}">
                <a16:creationId xmlns:a16="http://schemas.microsoft.com/office/drawing/2014/main" xmlns="" id="{7737F1C1-87DB-4606-AC5A-901E02F8285F}"/>
              </a:ext>
            </a:extLst>
          </p:cNvPr>
          <p:cNvSpPr txBox="1">
            <a:spLocks noChangeArrowheads="1"/>
          </p:cNvSpPr>
          <p:nvPr/>
        </p:nvSpPr>
        <p:spPr bwMode="auto">
          <a:xfrm>
            <a:off x="1857376" y="1744663"/>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a:t>Στο </a:t>
            </a:r>
            <a:r>
              <a:rPr lang="el-GR" altLang="en-US" sz="2400" b="1"/>
              <a:t>Νεκρό Σημείο </a:t>
            </a:r>
            <a:r>
              <a:rPr lang="el-GR" altLang="en-US" sz="2400"/>
              <a:t>ισχύει:</a:t>
            </a:r>
          </a:p>
        </p:txBody>
      </p:sp>
      <p:sp>
        <p:nvSpPr>
          <p:cNvPr id="75781" name="Text Box 6">
            <a:extLst>
              <a:ext uri="{FF2B5EF4-FFF2-40B4-BE49-F238E27FC236}">
                <a16:creationId xmlns:a16="http://schemas.microsoft.com/office/drawing/2014/main" xmlns="" id="{02171E46-0786-410F-AAEF-5CBF388F3816}"/>
              </a:ext>
            </a:extLst>
          </p:cNvPr>
          <p:cNvSpPr txBox="1">
            <a:spLocks noChangeArrowheads="1"/>
          </p:cNvSpPr>
          <p:nvPr/>
        </p:nvSpPr>
        <p:spPr bwMode="auto">
          <a:xfrm>
            <a:off x="2008189" y="2344738"/>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400"/>
              <a:t>Συνολικά Έσοδα (</a:t>
            </a:r>
            <a:r>
              <a:rPr lang="en-US" altLang="en-US" sz="2400"/>
              <a:t>TR)</a:t>
            </a:r>
            <a:r>
              <a:rPr lang="el-GR" altLang="en-US" sz="2400"/>
              <a:t> = Συνολικά Έξοδα</a:t>
            </a:r>
            <a:r>
              <a:rPr lang="en-US" altLang="en-US" sz="2400"/>
              <a:t> (TC)</a:t>
            </a:r>
            <a:endParaRPr lang="el-GR" altLang="en-US" sz="2400"/>
          </a:p>
        </p:txBody>
      </p:sp>
      <p:sp>
        <p:nvSpPr>
          <p:cNvPr id="75782" name="Text Box 7">
            <a:extLst>
              <a:ext uri="{FF2B5EF4-FFF2-40B4-BE49-F238E27FC236}">
                <a16:creationId xmlns:a16="http://schemas.microsoft.com/office/drawing/2014/main" xmlns="" id="{969FB8C0-7B97-46E6-BE0C-67F835AC0ED2}"/>
              </a:ext>
            </a:extLst>
          </p:cNvPr>
          <p:cNvSpPr txBox="1">
            <a:spLocks noChangeArrowheads="1"/>
          </p:cNvSpPr>
          <p:nvPr/>
        </p:nvSpPr>
        <p:spPr bwMode="auto">
          <a:xfrm>
            <a:off x="2130426" y="2852738"/>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n-US" altLang="en-US" sz="2400"/>
              <a:t>P x Q = FC+VQ</a:t>
            </a:r>
            <a:endParaRPr lang="el-GR" altLang="en-US" sz="2400"/>
          </a:p>
        </p:txBody>
      </p:sp>
      <p:pic>
        <p:nvPicPr>
          <p:cNvPr id="75783" name="Object 9">
            <a:extLst>
              <a:ext uri="{FF2B5EF4-FFF2-40B4-BE49-F238E27FC236}">
                <a16:creationId xmlns:a16="http://schemas.microsoft.com/office/drawing/2014/main" xmlns="" id="{648BC66E-5514-49E1-8B12-05D42391F551}"/>
              </a:ext>
            </a:extLst>
          </p:cNvPr>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4916489" y="3429000"/>
            <a:ext cx="2357437" cy="895350"/>
          </a:xfrm>
          <a:gradFill rotWithShape="1">
            <a:gsLst>
              <a:gs pos="0">
                <a:srgbClr val="CC0099"/>
              </a:gs>
              <a:gs pos="100000">
                <a:schemeClr val="bg1"/>
              </a:gs>
            </a:gsLst>
            <a:lin ang="2700000" scaled="1"/>
          </a:gradFill>
          <a:ln w="25400">
            <a:solidFill>
              <a:srgbClr val="0000FF"/>
            </a:solidFill>
            <a:miter lim="800000"/>
            <a:headEnd/>
            <a:tailEnd/>
          </a:ln>
        </p:spPr>
      </p:pic>
      <p:sp>
        <p:nvSpPr>
          <p:cNvPr id="75784" name="Text Box 11">
            <a:extLst>
              <a:ext uri="{FF2B5EF4-FFF2-40B4-BE49-F238E27FC236}">
                <a16:creationId xmlns:a16="http://schemas.microsoft.com/office/drawing/2014/main" xmlns="" id="{441E85E8-400F-4439-9142-1F3C4BD4AD5A}"/>
              </a:ext>
            </a:extLst>
          </p:cNvPr>
          <p:cNvSpPr txBox="1">
            <a:spLocks noChangeArrowheads="1"/>
          </p:cNvSpPr>
          <p:nvPr/>
        </p:nvSpPr>
        <p:spPr bwMode="auto">
          <a:xfrm>
            <a:off x="1781176" y="4184650"/>
            <a:ext cx="8194675"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a:t>Όπου,</a:t>
            </a:r>
          </a:p>
          <a:p>
            <a:pPr eaLnBrk="1" hangingPunct="1"/>
            <a:r>
              <a:rPr lang="el-GR" altLang="en-US" sz="2400"/>
              <a:t>	</a:t>
            </a:r>
            <a:r>
              <a:rPr lang="en-US" altLang="en-US" sz="2400"/>
              <a:t>FC: </a:t>
            </a:r>
            <a:r>
              <a:rPr lang="el-GR" altLang="en-US" sz="2400"/>
              <a:t>σταθερό κόστος</a:t>
            </a:r>
          </a:p>
          <a:p>
            <a:pPr eaLnBrk="1" hangingPunct="1"/>
            <a:r>
              <a:rPr lang="el-GR" altLang="en-US" sz="2400"/>
              <a:t>	</a:t>
            </a:r>
            <a:r>
              <a:rPr lang="en-US" altLang="en-US" sz="2400"/>
              <a:t>  P: </a:t>
            </a:r>
            <a:r>
              <a:rPr lang="el-GR" altLang="en-US" sz="2400"/>
              <a:t>τιμή πώλησης μονάδας</a:t>
            </a:r>
          </a:p>
          <a:p>
            <a:pPr eaLnBrk="1" hangingPunct="1"/>
            <a:r>
              <a:rPr lang="el-GR" altLang="en-US" sz="2400"/>
              <a:t>	  </a:t>
            </a:r>
            <a:r>
              <a:rPr lang="en-US" altLang="en-US" sz="2400"/>
              <a:t>V: </a:t>
            </a:r>
            <a:r>
              <a:rPr lang="el-GR" altLang="en-US" sz="2400"/>
              <a:t>μεταβλητό κόστος ανά μονάδα</a:t>
            </a:r>
          </a:p>
          <a:p>
            <a:pPr eaLnBrk="1" hangingPunct="1"/>
            <a:r>
              <a:rPr lang="el-GR" altLang="en-US" sz="2400"/>
              <a:t>	  </a:t>
            </a:r>
            <a:r>
              <a:rPr lang="en-US" altLang="en-US" sz="2400"/>
              <a:t>Q: </a:t>
            </a:r>
            <a:r>
              <a:rPr lang="el-GR" altLang="en-US" sz="2400"/>
              <a:t>ποσότητα παραγωγής (πωλήσεις)</a:t>
            </a:r>
          </a:p>
        </p:txBody>
      </p:sp>
      <p:sp>
        <p:nvSpPr>
          <p:cNvPr id="75785" name="Text Box 12">
            <a:extLst>
              <a:ext uri="{FF2B5EF4-FFF2-40B4-BE49-F238E27FC236}">
                <a16:creationId xmlns:a16="http://schemas.microsoft.com/office/drawing/2014/main" xmlns="" id="{D36F2149-30EE-4DAC-A50C-51E73D4E51FA}"/>
              </a:ext>
            </a:extLst>
          </p:cNvPr>
          <p:cNvSpPr txBox="1">
            <a:spLocks noChangeArrowheads="1"/>
          </p:cNvSpPr>
          <p:nvPr/>
        </p:nvSpPr>
        <p:spPr bwMode="auto">
          <a:xfrm>
            <a:off x="7918450" y="4322763"/>
            <a:ext cx="2516188" cy="1200150"/>
          </a:xfrm>
          <a:prstGeom prst="rect">
            <a:avLst/>
          </a:prstGeom>
          <a:solidFill>
            <a:srgbClr val="FFFF99"/>
          </a:solidFill>
          <a:ln w="9525">
            <a:solidFill>
              <a:schemeClr val="accent2"/>
            </a:solidFill>
            <a:miter lim="800000"/>
            <a:headEnd/>
            <a:tailEnd/>
          </a:ln>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1800">
                <a:solidFill>
                  <a:srgbClr val="FF0000"/>
                </a:solidFill>
              </a:rPr>
              <a:t>Πώς θα υπολογίζατε το Ν.Σ. μιας εταιρείας </a:t>
            </a:r>
          </a:p>
          <a:p>
            <a:pPr eaLnBrk="1" hangingPunct="1"/>
            <a:r>
              <a:rPr lang="el-GR" altLang="en-US" sz="1800">
                <a:solidFill>
                  <a:srgbClr val="FF0000"/>
                </a:solidFill>
              </a:rPr>
              <a:t>παροχής υπηρεσιών </a:t>
            </a:r>
          </a:p>
          <a:p>
            <a:pPr eaLnBrk="1" hangingPunct="1"/>
            <a:r>
              <a:rPr lang="el-GR" altLang="en-US" sz="1800">
                <a:solidFill>
                  <a:srgbClr val="FF0000"/>
                </a:solidFill>
              </a:rPr>
              <a:t>(π.χ. μελετών)? </a:t>
            </a:r>
          </a:p>
        </p:txBody>
      </p:sp>
      <p:sp>
        <p:nvSpPr>
          <p:cNvPr id="75786" name="Oval 13">
            <a:extLst>
              <a:ext uri="{FF2B5EF4-FFF2-40B4-BE49-F238E27FC236}">
                <a16:creationId xmlns:a16="http://schemas.microsoft.com/office/drawing/2014/main" xmlns="" id="{718E3232-37FE-40F3-8B40-FF6C8A8725BB}"/>
              </a:ext>
            </a:extLst>
          </p:cNvPr>
          <p:cNvSpPr>
            <a:spLocks noChangeArrowheads="1"/>
          </p:cNvSpPr>
          <p:nvPr/>
        </p:nvSpPr>
        <p:spPr bwMode="auto">
          <a:xfrm>
            <a:off x="7705726" y="3889376"/>
            <a:ext cx="493713" cy="493713"/>
          </a:xfrm>
          <a:prstGeom prst="ellipse">
            <a:avLst/>
          </a:prstGeom>
          <a:solidFill>
            <a:srgbClr val="FF0000"/>
          </a:solidFill>
          <a:ln w="9525">
            <a:solidFill>
              <a:schemeClr val="tx1"/>
            </a:solidFill>
            <a:round/>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800" b="1">
                <a:solidFill>
                  <a:schemeClr val="bg1"/>
                </a:solidFill>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Freeform 19" descr="25%">
            <a:extLst>
              <a:ext uri="{FF2B5EF4-FFF2-40B4-BE49-F238E27FC236}">
                <a16:creationId xmlns:a16="http://schemas.microsoft.com/office/drawing/2014/main" xmlns="" id="{65427D50-0957-4822-BF85-3BDA6ED0CE78}"/>
              </a:ext>
            </a:extLst>
          </p:cNvPr>
          <p:cNvSpPr>
            <a:spLocks/>
          </p:cNvSpPr>
          <p:nvPr/>
        </p:nvSpPr>
        <p:spPr bwMode="auto">
          <a:xfrm>
            <a:off x="2873376" y="3308351"/>
            <a:ext cx="4035425" cy="2511425"/>
          </a:xfrm>
          <a:custGeom>
            <a:avLst/>
            <a:gdLst>
              <a:gd name="T0" fmla="*/ 14288 w 2542"/>
              <a:gd name="T1" fmla="*/ 1016000 h 1582"/>
              <a:gd name="T2" fmla="*/ 4035425 w 2542"/>
              <a:gd name="T3" fmla="*/ 0 h 1582"/>
              <a:gd name="T4" fmla="*/ 0 w 2542"/>
              <a:gd name="T5" fmla="*/ 2511425 h 1582"/>
              <a:gd name="T6" fmla="*/ 14288 w 2542"/>
              <a:gd name="T7" fmla="*/ 1016000 h 1582"/>
              <a:gd name="T8" fmla="*/ 0 60000 65536"/>
              <a:gd name="T9" fmla="*/ 0 60000 65536"/>
              <a:gd name="T10" fmla="*/ 0 60000 65536"/>
              <a:gd name="T11" fmla="*/ 0 60000 65536"/>
              <a:gd name="T12" fmla="*/ 0 w 2542"/>
              <a:gd name="T13" fmla="*/ 0 h 1582"/>
              <a:gd name="T14" fmla="*/ 2542 w 2542"/>
              <a:gd name="T15" fmla="*/ 1582 h 1582"/>
            </a:gdLst>
            <a:ahLst/>
            <a:cxnLst>
              <a:cxn ang="T8">
                <a:pos x="T0" y="T1"/>
              </a:cxn>
              <a:cxn ang="T9">
                <a:pos x="T2" y="T3"/>
              </a:cxn>
              <a:cxn ang="T10">
                <a:pos x="T4" y="T5"/>
              </a:cxn>
              <a:cxn ang="T11">
                <a:pos x="T6" y="T7"/>
              </a:cxn>
            </a:cxnLst>
            <a:rect l="T12" t="T13" r="T14" b="T15"/>
            <a:pathLst>
              <a:path w="2542" h="1582">
                <a:moveTo>
                  <a:pt x="9" y="640"/>
                </a:moveTo>
                <a:lnTo>
                  <a:pt x="2542" y="0"/>
                </a:lnTo>
                <a:lnTo>
                  <a:pt x="0" y="1582"/>
                </a:lnTo>
                <a:lnTo>
                  <a:pt x="9" y="640"/>
                </a:lnTo>
                <a:close/>
              </a:path>
            </a:pathLst>
          </a:custGeom>
          <a:pattFill prst="pct25">
            <a:fgClr>
              <a:srgbClr val="FF3300"/>
            </a:fgClr>
            <a:bgClr>
              <a:schemeClr val="bg1"/>
            </a:bgClr>
          </a:patt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6803" name="Text Box 3">
            <a:extLst>
              <a:ext uri="{FF2B5EF4-FFF2-40B4-BE49-F238E27FC236}">
                <a16:creationId xmlns:a16="http://schemas.microsoft.com/office/drawing/2014/main" xmlns="" id="{54569A89-37C0-4FF8-B3DB-B56C716D53DF}"/>
              </a:ext>
            </a:extLst>
          </p:cNvPr>
          <p:cNvSpPr txBox="1">
            <a:spLocks noChangeArrowheads="1"/>
          </p:cNvSpPr>
          <p:nvPr/>
        </p:nvSpPr>
        <p:spPr bwMode="auto">
          <a:xfrm>
            <a:off x="3149600" y="244475"/>
            <a:ext cx="6523038"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200" b="1">
                <a:solidFill>
                  <a:srgbClr val="FFFF00"/>
                </a:solidFill>
              </a:rPr>
              <a:t>ΔΙΑΓΡΑΜΜΑ ΝΕΚΡΟΥ ΣΗΜΕΙΟΥ (Κεφ. 9)</a:t>
            </a:r>
            <a:endParaRPr lang="el-GR" altLang="en-US">
              <a:solidFill>
                <a:srgbClr val="FFFF00"/>
              </a:solidFill>
            </a:endParaRPr>
          </a:p>
        </p:txBody>
      </p:sp>
      <p:sp>
        <p:nvSpPr>
          <p:cNvPr id="76804" name="Line 4">
            <a:extLst>
              <a:ext uri="{FF2B5EF4-FFF2-40B4-BE49-F238E27FC236}">
                <a16:creationId xmlns:a16="http://schemas.microsoft.com/office/drawing/2014/main" xmlns="" id="{148DC362-CDE9-4D63-99FE-E8113CEA4C45}"/>
              </a:ext>
            </a:extLst>
          </p:cNvPr>
          <p:cNvSpPr>
            <a:spLocks noChangeShapeType="1"/>
          </p:cNvSpPr>
          <p:nvPr/>
        </p:nvSpPr>
        <p:spPr bwMode="auto">
          <a:xfrm flipV="1">
            <a:off x="2876550" y="1333500"/>
            <a:ext cx="19050" cy="44577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6805" name="Line 5">
            <a:extLst>
              <a:ext uri="{FF2B5EF4-FFF2-40B4-BE49-F238E27FC236}">
                <a16:creationId xmlns:a16="http://schemas.microsoft.com/office/drawing/2014/main" xmlns="" id="{07276340-5F20-4D7E-BC50-DD86C242720E}"/>
              </a:ext>
            </a:extLst>
          </p:cNvPr>
          <p:cNvSpPr>
            <a:spLocks noChangeShapeType="1"/>
          </p:cNvSpPr>
          <p:nvPr/>
        </p:nvSpPr>
        <p:spPr bwMode="auto">
          <a:xfrm>
            <a:off x="2895600" y="5810250"/>
            <a:ext cx="611505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6806" name="Text Box 6">
            <a:extLst>
              <a:ext uri="{FF2B5EF4-FFF2-40B4-BE49-F238E27FC236}">
                <a16:creationId xmlns:a16="http://schemas.microsoft.com/office/drawing/2014/main" xmlns="" id="{5A5A86B3-8D26-4F82-827C-3FA925F7F107}"/>
              </a:ext>
            </a:extLst>
          </p:cNvPr>
          <p:cNvSpPr txBox="1">
            <a:spLocks noChangeArrowheads="1"/>
          </p:cNvSpPr>
          <p:nvPr/>
        </p:nvSpPr>
        <p:spPr bwMode="auto">
          <a:xfrm>
            <a:off x="2209800" y="1028701"/>
            <a:ext cx="40005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t>Εσοδα</a:t>
            </a:r>
          </a:p>
          <a:p>
            <a:pPr eaLnBrk="1" hangingPunct="1">
              <a:spcBef>
                <a:spcPct val="50000"/>
              </a:spcBef>
            </a:pPr>
            <a:endParaRPr lang="el-GR" altLang="en-US" sz="2400"/>
          </a:p>
          <a:p>
            <a:pPr eaLnBrk="1" hangingPunct="1">
              <a:spcBef>
                <a:spcPct val="50000"/>
              </a:spcBef>
            </a:pPr>
            <a:r>
              <a:rPr lang="el-GR" altLang="en-US" sz="2400"/>
              <a:t>Εξοδα</a:t>
            </a:r>
          </a:p>
        </p:txBody>
      </p:sp>
      <p:sp>
        <p:nvSpPr>
          <p:cNvPr id="76807" name="Text Box 7">
            <a:extLst>
              <a:ext uri="{FF2B5EF4-FFF2-40B4-BE49-F238E27FC236}">
                <a16:creationId xmlns:a16="http://schemas.microsoft.com/office/drawing/2014/main" xmlns="" id="{C7A1AF78-1F00-438B-A5E2-7A5D512FB638}"/>
              </a:ext>
            </a:extLst>
          </p:cNvPr>
          <p:cNvSpPr txBox="1">
            <a:spLocks noChangeArrowheads="1"/>
          </p:cNvSpPr>
          <p:nvPr/>
        </p:nvSpPr>
        <p:spPr bwMode="auto">
          <a:xfrm>
            <a:off x="6610350" y="5883275"/>
            <a:ext cx="2838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t>Πωλήσεις</a:t>
            </a:r>
          </a:p>
        </p:txBody>
      </p:sp>
      <p:sp>
        <p:nvSpPr>
          <p:cNvPr id="76808" name="Line 8">
            <a:extLst>
              <a:ext uri="{FF2B5EF4-FFF2-40B4-BE49-F238E27FC236}">
                <a16:creationId xmlns:a16="http://schemas.microsoft.com/office/drawing/2014/main" xmlns="" id="{3B82C66A-AD01-48F4-B38D-578800B66AE8}"/>
              </a:ext>
            </a:extLst>
          </p:cNvPr>
          <p:cNvSpPr>
            <a:spLocks noChangeShapeType="1"/>
          </p:cNvSpPr>
          <p:nvPr/>
        </p:nvSpPr>
        <p:spPr bwMode="auto">
          <a:xfrm flipV="1">
            <a:off x="2876550" y="2705100"/>
            <a:ext cx="6362700" cy="1619250"/>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809" name="Line 9">
            <a:extLst>
              <a:ext uri="{FF2B5EF4-FFF2-40B4-BE49-F238E27FC236}">
                <a16:creationId xmlns:a16="http://schemas.microsoft.com/office/drawing/2014/main" xmlns="" id="{3B956DA8-661E-4165-8BC2-01EB82579312}"/>
              </a:ext>
            </a:extLst>
          </p:cNvPr>
          <p:cNvSpPr>
            <a:spLocks noChangeShapeType="1"/>
          </p:cNvSpPr>
          <p:nvPr/>
        </p:nvSpPr>
        <p:spPr bwMode="auto">
          <a:xfrm flipV="1">
            <a:off x="2838450" y="1924050"/>
            <a:ext cx="6400800" cy="3905250"/>
          </a:xfrm>
          <a:prstGeom prst="line">
            <a:avLst/>
          </a:prstGeom>
          <a:noFill/>
          <a:ln w="34925">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810" name="Text Box 11">
            <a:extLst>
              <a:ext uri="{FF2B5EF4-FFF2-40B4-BE49-F238E27FC236}">
                <a16:creationId xmlns:a16="http://schemas.microsoft.com/office/drawing/2014/main" xmlns="" id="{A4356F63-9EA8-45FB-BDA9-82D94EEC64A3}"/>
              </a:ext>
            </a:extLst>
          </p:cNvPr>
          <p:cNvSpPr txBox="1">
            <a:spLocks noChangeArrowheads="1"/>
          </p:cNvSpPr>
          <p:nvPr/>
        </p:nvSpPr>
        <p:spPr bwMode="auto">
          <a:xfrm>
            <a:off x="8258176" y="4392613"/>
            <a:ext cx="1598613" cy="80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t>Σταθερά </a:t>
            </a:r>
          </a:p>
          <a:p>
            <a:pPr eaLnBrk="1" hangingPunct="1">
              <a:lnSpc>
                <a:spcPct val="30000"/>
              </a:lnSpc>
              <a:spcBef>
                <a:spcPct val="50000"/>
              </a:spcBef>
            </a:pPr>
            <a:r>
              <a:rPr lang="el-GR" altLang="en-US" sz="2400"/>
              <a:t>έξοδ</a:t>
            </a:r>
            <a:r>
              <a:rPr lang="en-GB" altLang="en-US" sz="2400"/>
              <a:t>a</a:t>
            </a:r>
            <a:endParaRPr lang="el-GR" altLang="en-US" sz="2400"/>
          </a:p>
        </p:txBody>
      </p:sp>
      <p:sp>
        <p:nvSpPr>
          <p:cNvPr id="76811" name="Text Box 12">
            <a:extLst>
              <a:ext uri="{FF2B5EF4-FFF2-40B4-BE49-F238E27FC236}">
                <a16:creationId xmlns:a16="http://schemas.microsoft.com/office/drawing/2014/main" xmlns="" id="{13430616-082E-405E-B7BE-4A82E91567D1}"/>
              </a:ext>
            </a:extLst>
          </p:cNvPr>
          <p:cNvSpPr txBox="1">
            <a:spLocks noChangeArrowheads="1"/>
          </p:cNvSpPr>
          <p:nvPr/>
        </p:nvSpPr>
        <p:spPr bwMode="auto">
          <a:xfrm>
            <a:off x="4324350" y="2076450"/>
            <a:ext cx="37147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a:t>Νεκρό σημείο</a:t>
            </a:r>
          </a:p>
        </p:txBody>
      </p:sp>
      <p:sp>
        <p:nvSpPr>
          <p:cNvPr id="76812" name="Line 13">
            <a:extLst>
              <a:ext uri="{FF2B5EF4-FFF2-40B4-BE49-F238E27FC236}">
                <a16:creationId xmlns:a16="http://schemas.microsoft.com/office/drawing/2014/main" xmlns="" id="{F4BED4F3-81DB-4FE5-965F-19EC848B1503}"/>
              </a:ext>
            </a:extLst>
          </p:cNvPr>
          <p:cNvSpPr>
            <a:spLocks noChangeShapeType="1"/>
          </p:cNvSpPr>
          <p:nvPr/>
        </p:nvSpPr>
        <p:spPr bwMode="auto">
          <a:xfrm>
            <a:off x="6305550" y="2857500"/>
            <a:ext cx="590550" cy="3619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6813" name="Text Box 14">
            <a:extLst>
              <a:ext uri="{FF2B5EF4-FFF2-40B4-BE49-F238E27FC236}">
                <a16:creationId xmlns:a16="http://schemas.microsoft.com/office/drawing/2014/main" xmlns="" id="{5A280877-C064-46E3-AF02-293E62EC0DB3}"/>
              </a:ext>
            </a:extLst>
          </p:cNvPr>
          <p:cNvSpPr txBox="1">
            <a:spLocks noChangeArrowheads="1"/>
          </p:cNvSpPr>
          <p:nvPr/>
        </p:nvSpPr>
        <p:spPr bwMode="auto">
          <a:xfrm>
            <a:off x="8402638" y="2990850"/>
            <a:ext cx="1757362" cy="778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solidFill>
                  <a:srgbClr val="FF3300"/>
                </a:solidFill>
              </a:rPr>
              <a:t>Συνολικά </a:t>
            </a:r>
          </a:p>
          <a:p>
            <a:pPr eaLnBrk="1" hangingPunct="1">
              <a:lnSpc>
                <a:spcPct val="20000"/>
              </a:lnSpc>
              <a:spcBef>
                <a:spcPct val="50000"/>
              </a:spcBef>
            </a:pPr>
            <a:r>
              <a:rPr lang="el-GR" altLang="en-US" sz="2400">
                <a:solidFill>
                  <a:srgbClr val="FF3300"/>
                </a:solidFill>
              </a:rPr>
              <a:t>έξοδα (</a:t>
            </a:r>
            <a:r>
              <a:rPr lang="en-GB" altLang="en-US" sz="2400">
                <a:solidFill>
                  <a:srgbClr val="FF3300"/>
                </a:solidFill>
              </a:rPr>
              <a:t>TC</a:t>
            </a:r>
            <a:r>
              <a:rPr lang="el-GR" altLang="en-US" sz="2400">
                <a:solidFill>
                  <a:srgbClr val="FF3300"/>
                </a:solidFill>
              </a:rPr>
              <a:t>)</a:t>
            </a:r>
          </a:p>
        </p:txBody>
      </p:sp>
      <p:sp>
        <p:nvSpPr>
          <p:cNvPr id="76814" name="Text Box 15">
            <a:extLst>
              <a:ext uri="{FF2B5EF4-FFF2-40B4-BE49-F238E27FC236}">
                <a16:creationId xmlns:a16="http://schemas.microsoft.com/office/drawing/2014/main" xmlns="" id="{E1D62B3E-1711-4412-9C6B-09A1AB3A7C0E}"/>
              </a:ext>
            </a:extLst>
          </p:cNvPr>
          <p:cNvSpPr txBox="1">
            <a:spLocks noChangeArrowheads="1"/>
          </p:cNvSpPr>
          <p:nvPr/>
        </p:nvSpPr>
        <p:spPr bwMode="auto">
          <a:xfrm>
            <a:off x="8258176" y="1154114"/>
            <a:ext cx="21748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t>Συνολικά έσοδα (</a:t>
            </a:r>
            <a:r>
              <a:rPr lang="en-GB" altLang="en-US" sz="2400"/>
              <a:t>TR</a:t>
            </a:r>
            <a:r>
              <a:rPr lang="el-GR" altLang="en-US" sz="2400"/>
              <a:t>)</a:t>
            </a:r>
            <a:r>
              <a:rPr lang="en-GB" altLang="en-US" sz="2400"/>
              <a:t> </a:t>
            </a:r>
            <a:endParaRPr lang="el-GR" altLang="en-US" sz="2400"/>
          </a:p>
        </p:txBody>
      </p:sp>
      <p:sp>
        <p:nvSpPr>
          <p:cNvPr id="76815" name="Text Box 16">
            <a:extLst>
              <a:ext uri="{FF2B5EF4-FFF2-40B4-BE49-F238E27FC236}">
                <a16:creationId xmlns:a16="http://schemas.microsoft.com/office/drawing/2014/main" xmlns="" id="{97995491-41CB-4DC1-AD31-1E8A6B1EF98B}"/>
              </a:ext>
            </a:extLst>
          </p:cNvPr>
          <p:cNvSpPr txBox="1">
            <a:spLocks noChangeArrowheads="1"/>
          </p:cNvSpPr>
          <p:nvPr/>
        </p:nvSpPr>
        <p:spPr bwMode="auto">
          <a:xfrm>
            <a:off x="3730626" y="3686175"/>
            <a:ext cx="79692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endParaRPr lang="en-GB" altLang="en-US"/>
          </a:p>
        </p:txBody>
      </p:sp>
      <p:sp>
        <p:nvSpPr>
          <p:cNvPr id="76816" name="Freeform 21" descr="25%">
            <a:extLst>
              <a:ext uri="{FF2B5EF4-FFF2-40B4-BE49-F238E27FC236}">
                <a16:creationId xmlns:a16="http://schemas.microsoft.com/office/drawing/2014/main" xmlns="" id="{ADA8E9A8-621B-4A69-B9A3-052976CFCACC}"/>
              </a:ext>
            </a:extLst>
          </p:cNvPr>
          <p:cNvSpPr>
            <a:spLocks/>
          </p:cNvSpPr>
          <p:nvPr/>
        </p:nvSpPr>
        <p:spPr bwMode="auto">
          <a:xfrm>
            <a:off x="7188200" y="1962150"/>
            <a:ext cx="2025650" cy="1238250"/>
          </a:xfrm>
          <a:custGeom>
            <a:avLst/>
            <a:gdLst>
              <a:gd name="T0" fmla="*/ 0 w 1276"/>
              <a:gd name="T1" fmla="*/ 1238250 h 780"/>
              <a:gd name="T2" fmla="*/ 2025650 w 1276"/>
              <a:gd name="T3" fmla="*/ 0 h 780"/>
              <a:gd name="T4" fmla="*/ 2019300 w 1276"/>
              <a:gd name="T5" fmla="*/ 742950 h 780"/>
              <a:gd name="T6" fmla="*/ 0 w 1276"/>
              <a:gd name="T7" fmla="*/ 1238250 h 780"/>
              <a:gd name="T8" fmla="*/ 0 60000 65536"/>
              <a:gd name="T9" fmla="*/ 0 60000 65536"/>
              <a:gd name="T10" fmla="*/ 0 60000 65536"/>
              <a:gd name="T11" fmla="*/ 0 60000 65536"/>
              <a:gd name="T12" fmla="*/ 0 w 1276"/>
              <a:gd name="T13" fmla="*/ 0 h 780"/>
              <a:gd name="T14" fmla="*/ 1276 w 1276"/>
              <a:gd name="T15" fmla="*/ 780 h 780"/>
            </a:gdLst>
            <a:ahLst/>
            <a:cxnLst>
              <a:cxn ang="T8">
                <a:pos x="T0" y="T1"/>
              </a:cxn>
              <a:cxn ang="T9">
                <a:pos x="T2" y="T3"/>
              </a:cxn>
              <a:cxn ang="T10">
                <a:pos x="T4" y="T5"/>
              </a:cxn>
              <a:cxn ang="T11">
                <a:pos x="T6" y="T7"/>
              </a:cxn>
            </a:cxnLst>
            <a:rect l="T12" t="T13" r="T14" b="T15"/>
            <a:pathLst>
              <a:path w="1276" h="780">
                <a:moveTo>
                  <a:pt x="0" y="780"/>
                </a:moveTo>
                <a:lnTo>
                  <a:pt x="1276" y="0"/>
                </a:lnTo>
                <a:lnTo>
                  <a:pt x="1272" y="468"/>
                </a:lnTo>
                <a:lnTo>
                  <a:pt x="0" y="780"/>
                </a:lnTo>
                <a:close/>
              </a:path>
            </a:pathLst>
          </a:custGeom>
          <a:pattFill prst="pct25">
            <a:fgClr>
              <a:srgbClr val="00FF00"/>
            </a:fgClr>
            <a:bgClr>
              <a:schemeClr val="bg1"/>
            </a:bgClr>
          </a:patt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6817" name="Text Box 22">
            <a:extLst>
              <a:ext uri="{FF2B5EF4-FFF2-40B4-BE49-F238E27FC236}">
                <a16:creationId xmlns:a16="http://schemas.microsoft.com/office/drawing/2014/main" xmlns="" id="{6EAABD14-B8F4-460F-B48D-12E79DE928AF}"/>
              </a:ext>
            </a:extLst>
          </p:cNvPr>
          <p:cNvSpPr txBox="1">
            <a:spLocks noChangeArrowheads="1"/>
          </p:cNvSpPr>
          <p:nvPr/>
        </p:nvSpPr>
        <p:spPr bwMode="auto">
          <a:xfrm>
            <a:off x="3032125" y="4510088"/>
            <a:ext cx="1250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solidFill>
                  <a:srgbClr val="0033CC"/>
                </a:solidFill>
              </a:rPr>
              <a:t>Ζημιές</a:t>
            </a:r>
          </a:p>
        </p:txBody>
      </p:sp>
      <p:sp>
        <p:nvSpPr>
          <p:cNvPr id="76818" name="Text Box 23">
            <a:extLst>
              <a:ext uri="{FF2B5EF4-FFF2-40B4-BE49-F238E27FC236}">
                <a16:creationId xmlns:a16="http://schemas.microsoft.com/office/drawing/2014/main" xmlns="" id="{6BA3F327-D840-47BE-813A-AE8D65F885E5}"/>
              </a:ext>
            </a:extLst>
          </p:cNvPr>
          <p:cNvSpPr txBox="1">
            <a:spLocks noChangeArrowheads="1"/>
          </p:cNvSpPr>
          <p:nvPr/>
        </p:nvSpPr>
        <p:spPr bwMode="auto">
          <a:xfrm>
            <a:off x="8272463" y="2311400"/>
            <a:ext cx="1250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solidFill>
                  <a:srgbClr val="0033CC"/>
                </a:solidFill>
              </a:rPr>
              <a:t>Κέρδη</a:t>
            </a:r>
          </a:p>
        </p:txBody>
      </p:sp>
      <p:sp>
        <p:nvSpPr>
          <p:cNvPr id="76819" name="Line 10">
            <a:extLst>
              <a:ext uri="{FF2B5EF4-FFF2-40B4-BE49-F238E27FC236}">
                <a16:creationId xmlns:a16="http://schemas.microsoft.com/office/drawing/2014/main" xmlns="" id="{421851CC-6985-4047-8299-A6200DCA2018}"/>
              </a:ext>
            </a:extLst>
          </p:cNvPr>
          <p:cNvSpPr>
            <a:spLocks noChangeShapeType="1"/>
          </p:cNvSpPr>
          <p:nvPr/>
        </p:nvSpPr>
        <p:spPr bwMode="auto">
          <a:xfrm flipV="1">
            <a:off x="2876550" y="4305300"/>
            <a:ext cx="6248400" cy="19050"/>
          </a:xfrm>
          <a:prstGeom prst="line">
            <a:avLst/>
          </a:prstGeom>
          <a:noFill/>
          <a:ln w="34925">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820" name="Line 24">
            <a:extLst>
              <a:ext uri="{FF2B5EF4-FFF2-40B4-BE49-F238E27FC236}">
                <a16:creationId xmlns:a16="http://schemas.microsoft.com/office/drawing/2014/main" xmlns="" id="{B7299BBC-6401-436A-886D-D4C5EE9C5A07}"/>
              </a:ext>
            </a:extLst>
          </p:cNvPr>
          <p:cNvSpPr>
            <a:spLocks noChangeShapeType="1"/>
          </p:cNvSpPr>
          <p:nvPr/>
        </p:nvSpPr>
        <p:spPr bwMode="auto">
          <a:xfrm>
            <a:off x="7083425" y="3265488"/>
            <a:ext cx="0" cy="2525712"/>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76821" name="Line 25">
            <a:extLst>
              <a:ext uri="{FF2B5EF4-FFF2-40B4-BE49-F238E27FC236}">
                <a16:creationId xmlns:a16="http://schemas.microsoft.com/office/drawing/2014/main" xmlns="" id="{2BB36AF6-F36B-4616-A337-62780488A03C}"/>
              </a:ext>
            </a:extLst>
          </p:cNvPr>
          <p:cNvSpPr>
            <a:spLocks noChangeShapeType="1"/>
          </p:cNvSpPr>
          <p:nvPr/>
        </p:nvSpPr>
        <p:spPr bwMode="auto">
          <a:xfrm flipH="1">
            <a:off x="2887663" y="3265488"/>
            <a:ext cx="4195762" cy="0"/>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76822" name="Oval 18">
            <a:extLst>
              <a:ext uri="{FF2B5EF4-FFF2-40B4-BE49-F238E27FC236}">
                <a16:creationId xmlns:a16="http://schemas.microsoft.com/office/drawing/2014/main" xmlns="" id="{AAA90673-0E5F-4F1F-90DD-E1063E8A952B}"/>
              </a:ext>
            </a:extLst>
          </p:cNvPr>
          <p:cNvSpPr>
            <a:spLocks noChangeArrowheads="1"/>
          </p:cNvSpPr>
          <p:nvPr/>
        </p:nvSpPr>
        <p:spPr bwMode="auto">
          <a:xfrm>
            <a:off x="6891338" y="3108325"/>
            <a:ext cx="349250" cy="319088"/>
          </a:xfrm>
          <a:prstGeom prst="ellipse">
            <a:avLst/>
          </a:prstGeom>
          <a:solidFill>
            <a:srgbClr val="FFFF00"/>
          </a:solidFill>
          <a:ln w="9525">
            <a:solidFill>
              <a:schemeClr val="tx1"/>
            </a:solidFill>
            <a:round/>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xmlns="" id="{E2C74D20-C918-489E-9313-0A5867E0BE7D}"/>
              </a:ext>
            </a:extLst>
          </p:cNvPr>
          <p:cNvSpPr>
            <a:spLocks noGrp="1" noChangeArrowheads="1"/>
          </p:cNvSpPr>
          <p:nvPr>
            <p:ph type="title"/>
          </p:nvPr>
        </p:nvSpPr>
        <p:spPr bwMode="auto">
          <a:xfrm>
            <a:off x="2500313" y="88901"/>
            <a:ext cx="7504112" cy="576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fontScale="90000"/>
          </a:bodyPr>
          <a:lstStyle/>
          <a:p>
            <a:pPr eaLnBrk="1" hangingPunct="1"/>
            <a:r>
              <a:rPr lang="el-GR" altLang="en-US" sz="2200" b="1">
                <a:solidFill>
                  <a:srgbClr val="FFFF00"/>
                </a:solidFill>
                <a:latin typeface="Comic Sans MS" panose="030F0702030302020204" pitchFamily="66" charset="0"/>
              </a:rPr>
              <a:t>ΜΗ ΓΡΑΜΜΙΚΟ ΔΙΑΓΡΑΜΜΑ ΝΕΚΡΟΥ ΣΗΜΕΙΟΥ (Κεφ. 9)</a:t>
            </a:r>
            <a:endParaRPr lang="el-GR" altLang="en-US" sz="2200">
              <a:solidFill>
                <a:srgbClr val="FFFF00"/>
              </a:solidFill>
              <a:latin typeface="Comic Sans MS" panose="030F0702030302020204" pitchFamily="66" charset="0"/>
            </a:endParaRPr>
          </a:p>
        </p:txBody>
      </p:sp>
      <p:sp>
        <p:nvSpPr>
          <p:cNvPr id="77827" name="Rectangle 3">
            <a:extLst>
              <a:ext uri="{FF2B5EF4-FFF2-40B4-BE49-F238E27FC236}">
                <a16:creationId xmlns:a16="http://schemas.microsoft.com/office/drawing/2014/main" xmlns="" id="{7D182A47-640C-42A7-91EC-4705BE31079E}"/>
              </a:ext>
            </a:extLst>
          </p:cNvPr>
          <p:cNvSpPr>
            <a:spLocks noGrp="1" noChangeArrowheads="1"/>
          </p:cNvSpPr>
          <p:nvPr>
            <p:ph type="body" idx="1"/>
          </p:nvPr>
        </p:nvSpPr>
        <p:spPr bwMode="auto">
          <a:xfrm>
            <a:off x="1851026" y="1135063"/>
            <a:ext cx="8258175" cy="42211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marL="0" indent="0">
              <a:buNone/>
            </a:pPr>
            <a:r>
              <a:rPr lang="el-GR" altLang="en-US" sz="2400">
                <a:latin typeface="Comic Sans MS" panose="030F0702030302020204" pitchFamily="66" charset="0"/>
              </a:rPr>
              <a:t>Στους προηγούμενους υπολογισμούς τόσο η </a:t>
            </a:r>
            <a:r>
              <a:rPr lang="el-GR" altLang="en-US" sz="2400" b="1">
                <a:latin typeface="Comic Sans MS" panose="030F0702030302020204" pitchFamily="66" charset="0"/>
              </a:rPr>
              <a:t>τιμή</a:t>
            </a:r>
            <a:r>
              <a:rPr lang="el-GR" altLang="en-US" sz="2400">
                <a:latin typeface="Comic Sans MS" panose="030F0702030302020204" pitchFamily="66" charset="0"/>
              </a:rPr>
              <a:t> όσο και το </a:t>
            </a:r>
            <a:r>
              <a:rPr lang="el-GR" altLang="en-US" sz="2400" b="1">
                <a:latin typeface="Comic Sans MS" panose="030F0702030302020204" pitchFamily="66" charset="0"/>
              </a:rPr>
              <a:t>μοναδιαίο μεταβλητό κόστος</a:t>
            </a:r>
            <a:r>
              <a:rPr lang="el-GR" altLang="en-US" sz="2400">
                <a:latin typeface="Comic Sans MS" panose="030F0702030302020204" pitchFamily="66" charset="0"/>
              </a:rPr>
              <a:t> θεωρήθηκαν σταθερά και ανεξάρτητα της παραγόμενης ποσότητας.</a:t>
            </a:r>
          </a:p>
          <a:p>
            <a:pPr marL="0" indent="0">
              <a:buNone/>
            </a:pPr>
            <a:endParaRPr lang="el-GR" altLang="en-US" sz="800">
              <a:latin typeface="Comic Sans MS" panose="030F0702030302020204" pitchFamily="66" charset="0"/>
            </a:endParaRPr>
          </a:p>
          <a:p>
            <a:pPr marL="0" indent="0">
              <a:buNone/>
            </a:pPr>
            <a:r>
              <a:rPr lang="el-GR" altLang="en-US" sz="2400">
                <a:latin typeface="Comic Sans MS" panose="030F0702030302020204" pitchFamily="66" charset="0"/>
              </a:rPr>
              <a:t>Στην πράξη:</a:t>
            </a:r>
          </a:p>
          <a:p>
            <a:pPr marL="0" indent="0"/>
            <a:r>
              <a:rPr lang="el-GR" altLang="en-US" sz="2400">
                <a:latin typeface="Comic Sans MS" panose="030F0702030302020204" pitchFamily="66" charset="0"/>
              </a:rPr>
              <a:t>Η τιμή μπορεί να μειώνεται (π.χ. προσφορές) για την αύξηση των πωλήσεων (</a:t>
            </a:r>
            <a:r>
              <a:rPr lang="el-GR" altLang="en-US" sz="2400" b="1">
                <a:latin typeface="Comic Sans MS" panose="030F0702030302020204" pitchFamily="66" charset="0"/>
              </a:rPr>
              <a:t>επιβραδυνόμενα έσοδα</a:t>
            </a:r>
            <a:r>
              <a:rPr lang="el-GR" altLang="en-US" sz="2400">
                <a:latin typeface="Comic Sans MS" panose="030F0702030302020204" pitchFamily="66" charset="0"/>
              </a:rPr>
              <a:t>)</a:t>
            </a:r>
          </a:p>
          <a:p>
            <a:pPr marL="0" indent="0"/>
            <a:r>
              <a:rPr lang="el-GR" altLang="en-US" sz="2400">
                <a:latin typeface="Comic Sans MS" panose="030F0702030302020204" pitchFamily="66" charset="0"/>
              </a:rPr>
              <a:t>Το μοναδιαίο μεταβλητό κόστος μπορεί να μεταβάλλεται ανάλογα με τον όγκο παραγωγής (π.χ. εκπτώσεις προμηθευτών α΄υλών) (</a:t>
            </a:r>
            <a:r>
              <a:rPr lang="el-GR" altLang="en-US" sz="2400" b="1">
                <a:latin typeface="Comic Sans MS" panose="030F0702030302020204" pitchFamily="66" charset="0"/>
              </a:rPr>
              <a:t>επιταχυνόμενα έξοδα</a:t>
            </a:r>
            <a:r>
              <a:rPr lang="el-GR" altLang="en-US" sz="2400">
                <a:latin typeface="Comic Sans MS" panose="030F0702030302020204" pitchFamily="66"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Freeform 30" descr="20%">
            <a:extLst>
              <a:ext uri="{FF2B5EF4-FFF2-40B4-BE49-F238E27FC236}">
                <a16:creationId xmlns:a16="http://schemas.microsoft.com/office/drawing/2014/main" xmlns="" id="{24732534-A338-4D17-B089-1F5C45F9F5A1}"/>
              </a:ext>
            </a:extLst>
          </p:cNvPr>
          <p:cNvSpPr>
            <a:spLocks/>
          </p:cNvSpPr>
          <p:nvPr/>
        </p:nvSpPr>
        <p:spPr bwMode="auto">
          <a:xfrm>
            <a:off x="7219950" y="2647950"/>
            <a:ext cx="1485900" cy="1295400"/>
          </a:xfrm>
          <a:custGeom>
            <a:avLst/>
            <a:gdLst>
              <a:gd name="T0" fmla="*/ 12700 w 936"/>
              <a:gd name="T1" fmla="*/ 577850 h 816"/>
              <a:gd name="T2" fmla="*/ 1485900 w 936"/>
              <a:gd name="T3" fmla="*/ 0 h 816"/>
              <a:gd name="T4" fmla="*/ 1479550 w 936"/>
              <a:gd name="T5" fmla="*/ 1295400 h 816"/>
              <a:gd name="T6" fmla="*/ 0 w 936"/>
              <a:gd name="T7" fmla="*/ 685800 h 816"/>
              <a:gd name="T8" fmla="*/ 12700 w 936"/>
              <a:gd name="T9" fmla="*/ 577850 h 816"/>
              <a:gd name="T10" fmla="*/ 0 60000 65536"/>
              <a:gd name="T11" fmla="*/ 0 60000 65536"/>
              <a:gd name="T12" fmla="*/ 0 60000 65536"/>
              <a:gd name="T13" fmla="*/ 0 60000 65536"/>
              <a:gd name="T14" fmla="*/ 0 60000 65536"/>
              <a:gd name="T15" fmla="*/ 0 w 936"/>
              <a:gd name="T16" fmla="*/ 0 h 816"/>
              <a:gd name="T17" fmla="*/ 936 w 936"/>
              <a:gd name="T18" fmla="*/ 816 h 816"/>
            </a:gdLst>
            <a:ahLst/>
            <a:cxnLst>
              <a:cxn ang="T10">
                <a:pos x="T0" y="T1"/>
              </a:cxn>
              <a:cxn ang="T11">
                <a:pos x="T2" y="T3"/>
              </a:cxn>
              <a:cxn ang="T12">
                <a:pos x="T4" y="T5"/>
              </a:cxn>
              <a:cxn ang="T13">
                <a:pos x="T6" y="T7"/>
              </a:cxn>
              <a:cxn ang="T14">
                <a:pos x="T8" y="T9"/>
              </a:cxn>
            </a:cxnLst>
            <a:rect l="T15" t="T16" r="T17" b="T18"/>
            <a:pathLst>
              <a:path w="936" h="816">
                <a:moveTo>
                  <a:pt x="8" y="364"/>
                </a:moveTo>
                <a:lnTo>
                  <a:pt x="936" y="0"/>
                </a:lnTo>
                <a:lnTo>
                  <a:pt x="932" y="816"/>
                </a:lnTo>
                <a:lnTo>
                  <a:pt x="0" y="432"/>
                </a:lnTo>
                <a:lnTo>
                  <a:pt x="8" y="364"/>
                </a:lnTo>
                <a:close/>
              </a:path>
            </a:pathLst>
          </a:custGeom>
          <a:pattFill prst="pct20">
            <a:fgClr>
              <a:srgbClr val="FF3300"/>
            </a:fgClr>
            <a:bgClr>
              <a:schemeClr val="bg1"/>
            </a:bgClr>
          </a:patt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8851" name="Freeform 29" descr="20%">
            <a:extLst>
              <a:ext uri="{FF2B5EF4-FFF2-40B4-BE49-F238E27FC236}">
                <a16:creationId xmlns:a16="http://schemas.microsoft.com/office/drawing/2014/main" xmlns="" id="{E5DB8F9C-B52D-4E91-B149-B9841041AB03}"/>
              </a:ext>
            </a:extLst>
          </p:cNvPr>
          <p:cNvSpPr>
            <a:spLocks/>
          </p:cNvSpPr>
          <p:nvPr/>
        </p:nvSpPr>
        <p:spPr bwMode="auto">
          <a:xfrm>
            <a:off x="3956050" y="2990850"/>
            <a:ext cx="2940050" cy="1149350"/>
          </a:xfrm>
          <a:custGeom>
            <a:avLst/>
            <a:gdLst>
              <a:gd name="T0" fmla="*/ 0 w 1852"/>
              <a:gd name="T1" fmla="*/ 1009650 h 724"/>
              <a:gd name="T2" fmla="*/ 406400 w 1852"/>
              <a:gd name="T3" fmla="*/ 527050 h 724"/>
              <a:gd name="T4" fmla="*/ 673100 w 1852"/>
              <a:gd name="T5" fmla="*/ 311150 h 724"/>
              <a:gd name="T6" fmla="*/ 927100 w 1852"/>
              <a:gd name="T7" fmla="*/ 171450 h 724"/>
              <a:gd name="T8" fmla="*/ 1257300 w 1852"/>
              <a:gd name="T9" fmla="*/ 57150 h 724"/>
              <a:gd name="T10" fmla="*/ 1625600 w 1852"/>
              <a:gd name="T11" fmla="*/ 0 h 724"/>
              <a:gd name="T12" fmla="*/ 2063750 w 1852"/>
              <a:gd name="T13" fmla="*/ 12700 h 724"/>
              <a:gd name="T14" fmla="*/ 2444750 w 1852"/>
              <a:gd name="T15" fmla="*/ 95250 h 724"/>
              <a:gd name="T16" fmla="*/ 2933700 w 1852"/>
              <a:gd name="T17" fmla="*/ 260350 h 724"/>
              <a:gd name="T18" fmla="*/ 2940050 w 1852"/>
              <a:gd name="T19" fmla="*/ 336550 h 724"/>
              <a:gd name="T20" fmla="*/ 1498600 w 1852"/>
              <a:gd name="T21" fmla="*/ 863600 h 724"/>
              <a:gd name="T22" fmla="*/ 939800 w 1852"/>
              <a:gd name="T23" fmla="*/ 1028700 h 724"/>
              <a:gd name="T24" fmla="*/ 349250 w 1852"/>
              <a:gd name="T25" fmla="*/ 1136650 h 724"/>
              <a:gd name="T26" fmla="*/ 82550 w 1852"/>
              <a:gd name="T27" fmla="*/ 1149350 h 724"/>
              <a:gd name="T28" fmla="*/ 0 w 1852"/>
              <a:gd name="T29" fmla="*/ 1009650 h 72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852"/>
              <a:gd name="T46" fmla="*/ 0 h 724"/>
              <a:gd name="T47" fmla="*/ 1852 w 1852"/>
              <a:gd name="T48" fmla="*/ 724 h 72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852" h="724">
                <a:moveTo>
                  <a:pt x="0" y="636"/>
                </a:moveTo>
                <a:lnTo>
                  <a:pt x="256" y="332"/>
                </a:lnTo>
                <a:lnTo>
                  <a:pt x="424" y="196"/>
                </a:lnTo>
                <a:lnTo>
                  <a:pt x="584" y="108"/>
                </a:lnTo>
                <a:lnTo>
                  <a:pt x="792" y="36"/>
                </a:lnTo>
                <a:lnTo>
                  <a:pt x="1024" y="0"/>
                </a:lnTo>
                <a:lnTo>
                  <a:pt x="1300" y="8"/>
                </a:lnTo>
                <a:lnTo>
                  <a:pt x="1540" y="60"/>
                </a:lnTo>
                <a:lnTo>
                  <a:pt x="1848" y="164"/>
                </a:lnTo>
                <a:lnTo>
                  <a:pt x="1852" y="212"/>
                </a:lnTo>
                <a:lnTo>
                  <a:pt x="944" y="544"/>
                </a:lnTo>
                <a:lnTo>
                  <a:pt x="592" y="648"/>
                </a:lnTo>
                <a:lnTo>
                  <a:pt x="220" y="716"/>
                </a:lnTo>
                <a:lnTo>
                  <a:pt x="52" y="724"/>
                </a:lnTo>
                <a:lnTo>
                  <a:pt x="0" y="636"/>
                </a:lnTo>
                <a:close/>
              </a:path>
            </a:pathLst>
          </a:custGeom>
          <a:pattFill prst="pct20">
            <a:fgClr>
              <a:srgbClr val="00FF00"/>
            </a:fgClr>
            <a:bgClr>
              <a:schemeClr val="bg1"/>
            </a:bgClr>
          </a:patt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8852" name="Freeform 28" descr="20%">
            <a:extLst>
              <a:ext uri="{FF2B5EF4-FFF2-40B4-BE49-F238E27FC236}">
                <a16:creationId xmlns:a16="http://schemas.microsoft.com/office/drawing/2014/main" xmlns="" id="{4DF8BC02-3808-45EB-9679-A76CB7F1AA5B}"/>
              </a:ext>
            </a:extLst>
          </p:cNvPr>
          <p:cNvSpPr>
            <a:spLocks/>
          </p:cNvSpPr>
          <p:nvPr/>
        </p:nvSpPr>
        <p:spPr bwMode="auto">
          <a:xfrm>
            <a:off x="2886075" y="4191000"/>
            <a:ext cx="838200" cy="1562100"/>
          </a:xfrm>
          <a:custGeom>
            <a:avLst/>
            <a:gdLst>
              <a:gd name="T0" fmla="*/ 0 w 528"/>
              <a:gd name="T1" fmla="*/ 123825 h 984"/>
              <a:gd name="T2" fmla="*/ 819150 w 528"/>
              <a:gd name="T3" fmla="*/ 0 h 984"/>
              <a:gd name="T4" fmla="*/ 838200 w 528"/>
              <a:gd name="T5" fmla="*/ 85725 h 984"/>
              <a:gd name="T6" fmla="*/ 0 w 528"/>
              <a:gd name="T7" fmla="*/ 1562100 h 984"/>
              <a:gd name="T8" fmla="*/ 0 w 528"/>
              <a:gd name="T9" fmla="*/ 123825 h 984"/>
              <a:gd name="T10" fmla="*/ 0 60000 65536"/>
              <a:gd name="T11" fmla="*/ 0 60000 65536"/>
              <a:gd name="T12" fmla="*/ 0 60000 65536"/>
              <a:gd name="T13" fmla="*/ 0 60000 65536"/>
              <a:gd name="T14" fmla="*/ 0 60000 65536"/>
              <a:gd name="T15" fmla="*/ 0 w 528"/>
              <a:gd name="T16" fmla="*/ 0 h 984"/>
              <a:gd name="T17" fmla="*/ 528 w 528"/>
              <a:gd name="T18" fmla="*/ 984 h 984"/>
            </a:gdLst>
            <a:ahLst/>
            <a:cxnLst>
              <a:cxn ang="T10">
                <a:pos x="T0" y="T1"/>
              </a:cxn>
              <a:cxn ang="T11">
                <a:pos x="T2" y="T3"/>
              </a:cxn>
              <a:cxn ang="T12">
                <a:pos x="T4" y="T5"/>
              </a:cxn>
              <a:cxn ang="T13">
                <a:pos x="T6" y="T7"/>
              </a:cxn>
              <a:cxn ang="T14">
                <a:pos x="T8" y="T9"/>
              </a:cxn>
            </a:cxnLst>
            <a:rect l="T15" t="T16" r="T17" b="T18"/>
            <a:pathLst>
              <a:path w="528" h="984">
                <a:moveTo>
                  <a:pt x="0" y="78"/>
                </a:moveTo>
                <a:lnTo>
                  <a:pt x="516" y="0"/>
                </a:lnTo>
                <a:lnTo>
                  <a:pt x="528" y="54"/>
                </a:lnTo>
                <a:lnTo>
                  <a:pt x="0" y="984"/>
                </a:lnTo>
                <a:lnTo>
                  <a:pt x="0" y="78"/>
                </a:lnTo>
                <a:close/>
              </a:path>
            </a:pathLst>
          </a:custGeom>
          <a:pattFill prst="pct20">
            <a:fgClr>
              <a:srgbClr val="FF3300"/>
            </a:fgClr>
            <a:bgClr>
              <a:schemeClr val="bg1"/>
            </a:bgClr>
          </a:patt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8853" name="Text Box 3">
            <a:extLst>
              <a:ext uri="{FF2B5EF4-FFF2-40B4-BE49-F238E27FC236}">
                <a16:creationId xmlns:a16="http://schemas.microsoft.com/office/drawing/2014/main" xmlns="" id="{86A78F86-D703-4A87-B466-D9C2A5FB955E}"/>
              </a:ext>
            </a:extLst>
          </p:cNvPr>
          <p:cNvSpPr txBox="1">
            <a:spLocks noChangeArrowheads="1"/>
          </p:cNvSpPr>
          <p:nvPr/>
        </p:nvSpPr>
        <p:spPr bwMode="auto">
          <a:xfrm>
            <a:off x="2946400" y="57150"/>
            <a:ext cx="743743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spcBef>
                <a:spcPct val="50000"/>
              </a:spcBef>
            </a:pPr>
            <a:r>
              <a:rPr lang="el-GR" altLang="en-US" sz="2200" b="1">
                <a:solidFill>
                  <a:srgbClr val="FFFF00"/>
                </a:solidFill>
              </a:rPr>
              <a:t>ΜΗ ΓΡΑΜΜΙΚΟ ΔΙΑΓΡΑΜΜΑ ΝΕΚΡΟΥ ΣΗΜΕΙΟΥ (Κεφ. 9)</a:t>
            </a:r>
          </a:p>
        </p:txBody>
      </p:sp>
      <p:sp>
        <p:nvSpPr>
          <p:cNvPr id="78854" name="Line 4">
            <a:extLst>
              <a:ext uri="{FF2B5EF4-FFF2-40B4-BE49-F238E27FC236}">
                <a16:creationId xmlns:a16="http://schemas.microsoft.com/office/drawing/2014/main" xmlns="" id="{E2608CBD-40FD-4A37-A161-585B674412AE}"/>
              </a:ext>
            </a:extLst>
          </p:cNvPr>
          <p:cNvSpPr>
            <a:spLocks noChangeShapeType="1"/>
          </p:cNvSpPr>
          <p:nvPr/>
        </p:nvSpPr>
        <p:spPr bwMode="auto">
          <a:xfrm flipV="1">
            <a:off x="2876550" y="1333500"/>
            <a:ext cx="19050" cy="44577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8855" name="Line 5">
            <a:extLst>
              <a:ext uri="{FF2B5EF4-FFF2-40B4-BE49-F238E27FC236}">
                <a16:creationId xmlns:a16="http://schemas.microsoft.com/office/drawing/2014/main" xmlns="" id="{4277E4BC-DDF5-4BBF-AB97-3D67C5CC9F94}"/>
              </a:ext>
            </a:extLst>
          </p:cNvPr>
          <p:cNvSpPr>
            <a:spLocks noChangeShapeType="1"/>
          </p:cNvSpPr>
          <p:nvPr/>
        </p:nvSpPr>
        <p:spPr bwMode="auto">
          <a:xfrm>
            <a:off x="2895600" y="5810250"/>
            <a:ext cx="611505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8856" name="Text Box 6">
            <a:extLst>
              <a:ext uri="{FF2B5EF4-FFF2-40B4-BE49-F238E27FC236}">
                <a16:creationId xmlns:a16="http://schemas.microsoft.com/office/drawing/2014/main" xmlns="" id="{B1DB26DD-B7DF-4504-8323-5501A26D69D0}"/>
              </a:ext>
            </a:extLst>
          </p:cNvPr>
          <p:cNvSpPr txBox="1">
            <a:spLocks noChangeArrowheads="1"/>
          </p:cNvSpPr>
          <p:nvPr/>
        </p:nvSpPr>
        <p:spPr bwMode="auto">
          <a:xfrm>
            <a:off x="2209800" y="1028701"/>
            <a:ext cx="40005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t>Εσοδα</a:t>
            </a:r>
          </a:p>
          <a:p>
            <a:pPr eaLnBrk="1" hangingPunct="1">
              <a:spcBef>
                <a:spcPct val="50000"/>
              </a:spcBef>
            </a:pPr>
            <a:endParaRPr lang="el-GR" altLang="en-US" sz="2400"/>
          </a:p>
          <a:p>
            <a:pPr eaLnBrk="1" hangingPunct="1">
              <a:spcBef>
                <a:spcPct val="50000"/>
              </a:spcBef>
            </a:pPr>
            <a:r>
              <a:rPr lang="el-GR" altLang="en-US" sz="2400"/>
              <a:t>Εξοδα</a:t>
            </a:r>
          </a:p>
        </p:txBody>
      </p:sp>
      <p:sp>
        <p:nvSpPr>
          <p:cNvPr id="78857" name="Text Box 7">
            <a:extLst>
              <a:ext uri="{FF2B5EF4-FFF2-40B4-BE49-F238E27FC236}">
                <a16:creationId xmlns:a16="http://schemas.microsoft.com/office/drawing/2014/main" xmlns="" id="{B130AE66-FDEB-49DA-81C5-CEF79EEDDBA5}"/>
              </a:ext>
            </a:extLst>
          </p:cNvPr>
          <p:cNvSpPr txBox="1">
            <a:spLocks noChangeArrowheads="1"/>
          </p:cNvSpPr>
          <p:nvPr/>
        </p:nvSpPr>
        <p:spPr bwMode="auto">
          <a:xfrm>
            <a:off x="6610350" y="5883275"/>
            <a:ext cx="2838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t>Πωλήσεις</a:t>
            </a:r>
          </a:p>
        </p:txBody>
      </p:sp>
      <p:sp>
        <p:nvSpPr>
          <p:cNvPr id="78858" name="Text Box 10">
            <a:extLst>
              <a:ext uri="{FF2B5EF4-FFF2-40B4-BE49-F238E27FC236}">
                <a16:creationId xmlns:a16="http://schemas.microsoft.com/office/drawing/2014/main" xmlns="" id="{1FFF5C89-EB95-440A-B0E9-E17E9731105B}"/>
              </a:ext>
            </a:extLst>
          </p:cNvPr>
          <p:cNvSpPr txBox="1">
            <a:spLocks noChangeArrowheads="1"/>
          </p:cNvSpPr>
          <p:nvPr/>
        </p:nvSpPr>
        <p:spPr bwMode="auto">
          <a:xfrm>
            <a:off x="8258176" y="4392613"/>
            <a:ext cx="1598613" cy="80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t>Σταθερά </a:t>
            </a:r>
          </a:p>
          <a:p>
            <a:pPr eaLnBrk="1" hangingPunct="1">
              <a:lnSpc>
                <a:spcPct val="30000"/>
              </a:lnSpc>
              <a:spcBef>
                <a:spcPct val="50000"/>
              </a:spcBef>
            </a:pPr>
            <a:r>
              <a:rPr lang="el-GR" altLang="en-US" sz="2400"/>
              <a:t>έξοδ</a:t>
            </a:r>
            <a:r>
              <a:rPr lang="en-GB" altLang="en-US" sz="2400"/>
              <a:t>a</a:t>
            </a:r>
            <a:endParaRPr lang="el-GR" altLang="en-US" sz="2400"/>
          </a:p>
        </p:txBody>
      </p:sp>
      <p:sp>
        <p:nvSpPr>
          <p:cNvPr id="78859" name="Text Box 11">
            <a:extLst>
              <a:ext uri="{FF2B5EF4-FFF2-40B4-BE49-F238E27FC236}">
                <a16:creationId xmlns:a16="http://schemas.microsoft.com/office/drawing/2014/main" xmlns="" id="{F7BEF05E-22AF-44F5-80C5-AE5325AD35F8}"/>
              </a:ext>
            </a:extLst>
          </p:cNvPr>
          <p:cNvSpPr txBox="1">
            <a:spLocks noChangeArrowheads="1"/>
          </p:cNvSpPr>
          <p:nvPr/>
        </p:nvSpPr>
        <p:spPr bwMode="auto">
          <a:xfrm>
            <a:off x="3757613" y="1844675"/>
            <a:ext cx="37147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a:t>Νεκρά σημεία</a:t>
            </a:r>
          </a:p>
        </p:txBody>
      </p:sp>
      <p:sp>
        <p:nvSpPr>
          <p:cNvPr id="78860" name="Line 12">
            <a:extLst>
              <a:ext uri="{FF2B5EF4-FFF2-40B4-BE49-F238E27FC236}">
                <a16:creationId xmlns:a16="http://schemas.microsoft.com/office/drawing/2014/main" xmlns="" id="{1341619C-4A9C-47B7-A242-27819FBD2B84}"/>
              </a:ext>
            </a:extLst>
          </p:cNvPr>
          <p:cNvSpPr>
            <a:spLocks noChangeShapeType="1"/>
          </p:cNvSpPr>
          <p:nvPr/>
        </p:nvSpPr>
        <p:spPr bwMode="auto">
          <a:xfrm>
            <a:off x="5929314" y="2393950"/>
            <a:ext cx="981075" cy="68103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8861" name="Text Box 13">
            <a:extLst>
              <a:ext uri="{FF2B5EF4-FFF2-40B4-BE49-F238E27FC236}">
                <a16:creationId xmlns:a16="http://schemas.microsoft.com/office/drawing/2014/main" xmlns="" id="{E3F977C7-78DB-4D60-9E79-E0427F4FDA6A}"/>
              </a:ext>
            </a:extLst>
          </p:cNvPr>
          <p:cNvSpPr txBox="1">
            <a:spLocks noChangeArrowheads="1"/>
          </p:cNvSpPr>
          <p:nvPr/>
        </p:nvSpPr>
        <p:spPr bwMode="auto">
          <a:xfrm>
            <a:off x="8634413" y="1714500"/>
            <a:ext cx="1757362" cy="778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solidFill>
                  <a:srgbClr val="FF3300"/>
                </a:solidFill>
              </a:rPr>
              <a:t>Συνολικά </a:t>
            </a:r>
          </a:p>
          <a:p>
            <a:pPr eaLnBrk="1" hangingPunct="1">
              <a:lnSpc>
                <a:spcPct val="20000"/>
              </a:lnSpc>
              <a:spcBef>
                <a:spcPct val="50000"/>
              </a:spcBef>
            </a:pPr>
            <a:r>
              <a:rPr lang="el-GR" altLang="en-US" sz="2400">
                <a:solidFill>
                  <a:srgbClr val="FF3300"/>
                </a:solidFill>
              </a:rPr>
              <a:t>έξοδα (</a:t>
            </a:r>
            <a:r>
              <a:rPr lang="en-GB" altLang="en-US" sz="2400">
                <a:solidFill>
                  <a:srgbClr val="FF3300"/>
                </a:solidFill>
              </a:rPr>
              <a:t>TC</a:t>
            </a:r>
            <a:r>
              <a:rPr lang="el-GR" altLang="en-US" sz="2400">
                <a:solidFill>
                  <a:srgbClr val="FF3300"/>
                </a:solidFill>
              </a:rPr>
              <a:t>)</a:t>
            </a:r>
          </a:p>
        </p:txBody>
      </p:sp>
      <p:sp>
        <p:nvSpPr>
          <p:cNvPr id="78862" name="Text Box 14">
            <a:extLst>
              <a:ext uri="{FF2B5EF4-FFF2-40B4-BE49-F238E27FC236}">
                <a16:creationId xmlns:a16="http://schemas.microsoft.com/office/drawing/2014/main" xmlns="" id="{FFF90315-1179-47FB-802F-D19F3E09DB58}"/>
              </a:ext>
            </a:extLst>
          </p:cNvPr>
          <p:cNvSpPr txBox="1">
            <a:spLocks noChangeArrowheads="1"/>
          </p:cNvSpPr>
          <p:nvPr/>
        </p:nvSpPr>
        <p:spPr bwMode="auto">
          <a:xfrm>
            <a:off x="8709025" y="3389314"/>
            <a:ext cx="16954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t>Συνολικά έσοδα (</a:t>
            </a:r>
            <a:r>
              <a:rPr lang="en-GB" altLang="en-US" sz="2400"/>
              <a:t>TR</a:t>
            </a:r>
            <a:r>
              <a:rPr lang="el-GR" altLang="en-US" sz="2400"/>
              <a:t>)</a:t>
            </a:r>
            <a:r>
              <a:rPr lang="en-GB" altLang="en-US" sz="2400"/>
              <a:t> </a:t>
            </a:r>
            <a:endParaRPr lang="el-GR" altLang="en-US" sz="2400"/>
          </a:p>
        </p:txBody>
      </p:sp>
      <p:sp>
        <p:nvSpPr>
          <p:cNvPr id="78863" name="Text Box 15">
            <a:extLst>
              <a:ext uri="{FF2B5EF4-FFF2-40B4-BE49-F238E27FC236}">
                <a16:creationId xmlns:a16="http://schemas.microsoft.com/office/drawing/2014/main" xmlns="" id="{0753BE68-3F1C-4ED6-B162-5E64C7231917}"/>
              </a:ext>
            </a:extLst>
          </p:cNvPr>
          <p:cNvSpPr txBox="1">
            <a:spLocks noChangeArrowheads="1"/>
          </p:cNvSpPr>
          <p:nvPr/>
        </p:nvSpPr>
        <p:spPr bwMode="auto">
          <a:xfrm>
            <a:off x="3730626" y="3686175"/>
            <a:ext cx="79692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endParaRPr lang="en-GB" altLang="en-US"/>
          </a:p>
        </p:txBody>
      </p:sp>
      <p:sp>
        <p:nvSpPr>
          <p:cNvPr id="78864" name="Text Box 17">
            <a:extLst>
              <a:ext uri="{FF2B5EF4-FFF2-40B4-BE49-F238E27FC236}">
                <a16:creationId xmlns:a16="http://schemas.microsoft.com/office/drawing/2014/main" xmlns="" id="{6C8982E2-2F0D-41C0-BCFD-98067D670142}"/>
              </a:ext>
            </a:extLst>
          </p:cNvPr>
          <p:cNvSpPr txBox="1">
            <a:spLocks noChangeArrowheads="1"/>
          </p:cNvSpPr>
          <p:nvPr/>
        </p:nvSpPr>
        <p:spPr bwMode="auto">
          <a:xfrm>
            <a:off x="5106988" y="4713288"/>
            <a:ext cx="1250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solidFill>
                  <a:srgbClr val="0033CC"/>
                </a:solidFill>
              </a:rPr>
              <a:t>Ζημιές</a:t>
            </a:r>
          </a:p>
        </p:txBody>
      </p:sp>
      <p:sp>
        <p:nvSpPr>
          <p:cNvPr id="78865" name="Text Box 18">
            <a:extLst>
              <a:ext uri="{FF2B5EF4-FFF2-40B4-BE49-F238E27FC236}">
                <a16:creationId xmlns:a16="http://schemas.microsoft.com/office/drawing/2014/main" xmlns="" id="{69A9F53E-D0D0-47B9-9BE4-EC07037029E3}"/>
              </a:ext>
            </a:extLst>
          </p:cNvPr>
          <p:cNvSpPr txBox="1">
            <a:spLocks noChangeArrowheads="1"/>
          </p:cNvSpPr>
          <p:nvPr/>
        </p:nvSpPr>
        <p:spPr bwMode="auto">
          <a:xfrm>
            <a:off x="4745038" y="3197225"/>
            <a:ext cx="1250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solidFill>
                  <a:srgbClr val="0033CC"/>
                </a:solidFill>
              </a:rPr>
              <a:t>Κέρδη</a:t>
            </a:r>
          </a:p>
        </p:txBody>
      </p:sp>
      <p:sp>
        <p:nvSpPr>
          <p:cNvPr id="78866" name="Line 19">
            <a:extLst>
              <a:ext uri="{FF2B5EF4-FFF2-40B4-BE49-F238E27FC236}">
                <a16:creationId xmlns:a16="http://schemas.microsoft.com/office/drawing/2014/main" xmlns="" id="{08775D21-42E8-43E8-AC53-7A560D5CF7F7}"/>
              </a:ext>
            </a:extLst>
          </p:cNvPr>
          <p:cNvSpPr>
            <a:spLocks noChangeShapeType="1"/>
          </p:cNvSpPr>
          <p:nvPr/>
        </p:nvSpPr>
        <p:spPr bwMode="auto">
          <a:xfrm flipV="1">
            <a:off x="2876550" y="4305300"/>
            <a:ext cx="6248400" cy="19050"/>
          </a:xfrm>
          <a:prstGeom prst="line">
            <a:avLst/>
          </a:prstGeom>
          <a:noFill/>
          <a:ln w="34925">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867" name="Freeform 23">
            <a:extLst>
              <a:ext uri="{FF2B5EF4-FFF2-40B4-BE49-F238E27FC236}">
                <a16:creationId xmlns:a16="http://schemas.microsoft.com/office/drawing/2014/main" xmlns="" id="{FBF38728-9E06-4D86-B6E1-07C588B52D75}"/>
              </a:ext>
            </a:extLst>
          </p:cNvPr>
          <p:cNvSpPr>
            <a:spLocks/>
          </p:cNvSpPr>
          <p:nvPr/>
        </p:nvSpPr>
        <p:spPr bwMode="auto">
          <a:xfrm>
            <a:off x="2873376" y="2913064"/>
            <a:ext cx="5865813" cy="2892425"/>
          </a:xfrm>
          <a:custGeom>
            <a:avLst/>
            <a:gdLst>
              <a:gd name="T0" fmla="*/ 0 w 3695"/>
              <a:gd name="T1" fmla="*/ 2892425 h 1822"/>
              <a:gd name="T2" fmla="*/ 958850 w 3695"/>
              <a:gd name="T3" fmla="*/ 1238250 h 1822"/>
              <a:gd name="T4" fmla="*/ 1930400 w 3695"/>
              <a:gd name="T5" fmla="*/ 265113 h 1822"/>
              <a:gd name="T6" fmla="*/ 3324226 w 3695"/>
              <a:gd name="T7" fmla="*/ 106363 h 1822"/>
              <a:gd name="T8" fmla="*/ 5457826 w 3695"/>
              <a:gd name="T9" fmla="*/ 904875 h 1822"/>
              <a:gd name="T10" fmla="*/ 5776913 w 3695"/>
              <a:gd name="T11" fmla="*/ 1035050 h 1822"/>
              <a:gd name="T12" fmla="*/ 0 60000 65536"/>
              <a:gd name="T13" fmla="*/ 0 60000 65536"/>
              <a:gd name="T14" fmla="*/ 0 60000 65536"/>
              <a:gd name="T15" fmla="*/ 0 60000 65536"/>
              <a:gd name="T16" fmla="*/ 0 60000 65536"/>
              <a:gd name="T17" fmla="*/ 0 60000 65536"/>
              <a:gd name="T18" fmla="*/ 0 w 3695"/>
              <a:gd name="T19" fmla="*/ 0 h 1822"/>
              <a:gd name="T20" fmla="*/ 3695 w 3695"/>
              <a:gd name="T21" fmla="*/ 1822 h 1822"/>
            </a:gdLst>
            <a:ahLst/>
            <a:cxnLst>
              <a:cxn ang="T12">
                <a:pos x="T0" y="T1"/>
              </a:cxn>
              <a:cxn ang="T13">
                <a:pos x="T2" y="T3"/>
              </a:cxn>
              <a:cxn ang="T14">
                <a:pos x="T4" y="T5"/>
              </a:cxn>
              <a:cxn ang="T15">
                <a:pos x="T6" y="T7"/>
              </a:cxn>
              <a:cxn ang="T16">
                <a:pos x="T8" y="T9"/>
              </a:cxn>
              <a:cxn ang="T17">
                <a:pos x="T10" y="T11"/>
              </a:cxn>
            </a:cxnLst>
            <a:rect l="T18" t="T19" r="T20" b="T21"/>
            <a:pathLst>
              <a:path w="3695" h="1822">
                <a:moveTo>
                  <a:pt x="0" y="1822"/>
                </a:moveTo>
                <a:cubicBezTo>
                  <a:pt x="200" y="1439"/>
                  <a:pt x="401" y="1056"/>
                  <a:pt x="604" y="780"/>
                </a:cubicBezTo>
                <a:cubicBezTo>
                  <a:pt x="807" y="504"/>
                  <a:pt x="968" y="286"/>
                  <a:pt x="1216" y="167"/>
                </a:cubicBezTo>
                <a:cubicBezTo>
                  <a:pt x="1464" y="48"/>
                  <a:pt x="1724" y="0"/>
                  <a:pt x="2094" y="67"/>
                </a:cubicBezTo>
                <a:cubicBezTo>
                  <a:pt x="2464" y="134"/>
                  <a:pt x="3181" y="473"/>
                  <a:pt x="3438" y="570"/>
                </a:cubicBezTo>
                <a:cubicBezTo>
                  <a:pt x="3695" y="667"/>
                  <a:pt x="3667" y="659"/>
                  <a:pt x="3639" y="652"/>
                </a:cubicBezTo>
              </a:path>
            </a:pathLst>
          </a:custGeom>
          <a:noFill/>
          <a:ln w="34925">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8868" name="Freeform 24">
            <a:extLst>
              <a:ext uri="{FF2B5EF4-FFF2-40B4-BE49-F238E27FC236}">
                <a16:creationId xmlns:a16="http://schemas.microsoft.com/office/drawing/2014/main" xmlns="" id="{0B177B29-0508-432D-AA7C-9BDBD95F608B}"/>
              </a:ext>
            </a:extLst>
          </p:cNvPr>
          <p:cNvSpPr>
            <a:spLocks/>
          </p:cNvSpPr>
          <p:nvPr/>
        </p:nvSpPr>
        <p:spPr bwMode="auto">
          <a:xfrm>
            <a:off x="2887663" y="2627313"/>
            <a:ext cx="5821362" cy="1682750"/>
          </a:xfrm>
          <a:custGeom>
            <a:avLst/>
            <a:gdLst>
              <a:gd name="T0" fmla="*/ 0 w 3667"/>
              <a:gd name="T1" fmla="*/ 1682750 h 1060"/>
              <a:gd name="T2" fmla="*/ 682625 w 3667"/>
              <a:gd name="T3" fmla="*/ 1566862 h 1060"/>
              <a:gd name="T4" fmla="*/ 2352675 w 3667"/>
              <a:gd name="T5" fmla="*/ 1320800 h 1060"/>
              <a:gd name="T6" fmla="*/ 5821362 w 3667"/>
              <a:gd name="T7" fmla="*/ 0 h 1060"/>
              <a:gd name="T8" fmla="*/ 0 60000 65536"/>
              <a:gd name="T9" fmla="*/ 0 60000 65536"/>
              <a:gd name="T10" fmla="*/ 0 60000 65536"/>
              <a:gd name="T11" fmla="*/ 0 60000 65536"/>
              <a:gd name="T12" fmla="*/ 0 w 3667"/>
              <a:gd name="T13" fmla="*/ 0 h 1060"/>
              <a:gd name="T14" fmla="*/ 3667 w 3667"/>
              <a:gd name="T15" fmla="*/ 1060 h 1060"/>
            </a:gdLst>
            <a:ahLst/>
            <a:cxnLst>
              <a:cxn ang="T8">
                <a:pos x="T0" y="T1"/>
              </a:cxn>
              <a:cxn ang="T9">
                <a:pos x="T2" y="T3"/>
              </a:cxn>
              <a:cxn ang="T10">
                <a:pos x="T4" y="T5"/>
              </a:cxn>
              <a:cxn ang="T11">
                <a:pos x="T6" y="T7"/>
              </a:cxn>
            </a:cxnLst>
            <a:rect l="T12" t="T13" r="T14" b="T15"/>
            <a:pathLst>
              <a:path w="3667" h="1060">
                <a:moveTo>
                  <a:pt x="0" y="1060"/>
                </a:moveTo>
                <a:cubicBezTo>
                  <a:pt x="91" y="1042"/>
                  <a:pt x="183" y="1025"/>
                  <a:pt x="430" y="987"/>
                </a:cubicBezTo>
                <a:cubicBezTo>
                  <a:pt x="677" y="949"/>
                  <a:pt x="942" y="997"/>
                  <a:pt x="1482" y="832"/>
                </a:cubicBezTo>
                <a:cubicBezTo>
                  <a:pt x="2022" y="667"/>
                  <a:pt x="3303" y="139"/>
                  <a:pt x="3667" y="0"/>
                </a:cubicBezTo>
              </a:path>
            </a:pathLst>
          </a:custGeom>
          <a:noFill/>
          <a:ln w="349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8869" name="Oval 22">
            <a:extLst>
              <a:ext uri="{FF2B5EF4-FFF2-40B4-BE49-F238E27FC236}">
                <a16:creationId xmlns:a16="http://schemas.microsoft.com/office/drawing/2014/main" xmlns="" id="{DE5C15A4-7D98-4907-A348-5D2940E5E528}"/>
              </a:ext>
            </a:extLst>
          </p:cNvPr>
          <p:cNvSpPr>
            <a:spLocks noChangeArrowheads="1"/>
          </p:cNvSpPr>
          <p:nvPr/>
        </p:nvSpPr>
        <p:spPr bwMode="auto">
          <a:xfrm>
            <a:off x="6891338" y="3108325"/>
            <a:ext cx="349250" cy="319088"/>
          </a:xfrm>
          <a:prstGeom prst="ellipse">
            <a:avLst/>
          </a:prstGeom>
          <a:solidFill>
            <a:srgbClr val="FFFF00"/>
          </a:solidFill>
          <a:ln w="9525">
            <a:solidFill>
              <a:schemeClr val="tx1"/>
            </a:solidFill>
            <a:round/>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8870" name="Oval 25">
            <a:extLst>
              <a:ext uri="{FF2B5EF4-FFF2-40B4-BE49-F238E27FC236}">
                <a16:creationId xmlns:a16="http://schemas.microsoft.com/office/drawing/2014/main" xmlns="" id="{ED552FD9-D639-4D88-A768-02134D0FC69C}"/>
              </a:ext>
            </a:extLst>
          </p:cNvPr>
          <p:cNvSpPr>
            <a:spLocks noChangeArrowheads="1"/>
          </p:cNvSpPr>
          <p:nvPr/>
        </p:nvSpPr>
        <p:spPr bwMode="auto">
          <a:xfrm>
            <a:off x="3689350" y="3983039"/>
            <a:ext cx="349250" cy="319087"/>
          </a:xfrm>
          <a:prstGeom prst="ellipse">
            <a:avLst/>
          </a:prstGeom>
          <a:solidFill>
            <a:srgbClr val="FFFF00"/>
          </a:solidFill>
          <a:ln w="9525">
            <a:solidFill>
              <a:schemeClr val="tx1"/>
            </a:solidFill>
            <a:round/>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8871" name="Line 26">
            <a:extLst>
              <a:ext uri="{FF2B5EF4-FFF2-40B4-BE49-F238E27FC236}">
                <a16:creationId xmlns:a16="http://schemas.microsoft.com/office/drawing/2014/main" xmlns="" id="{78F3CFF1-D927-447B-95CF-56B1513DA33D}"/>
              </a:ext>
            </a:extLst>
          </p:cNvPr>
          <p:cNvSpPr>
            <a:spLocks noChangeShapeType="1"/>
          </p:cNvSpPr>
          <p:nvPr/>
        </p:nvSpPr>
        <p:spPr bwMode="auto">
          <a:xfrm flipH="1">
            <a:off x="3840163" y="2428876"/>
            <a:ext cx="673100" cy="14636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8872" name="Line 31">
            <a:extLst>
              <a:ext uri="{FF2B5EF4-FFF2-40B4-BE49-F238E27FC236}">
                <a16:creationId xmlns:a16="http://schemas.microsoft.com/office/drawing/2014/main" xmlns="" id="{E5FA698A-42BA-418A-B836-2518BB037FFF}"/>
              </a:ext>
            </a:extLst>
          </p:cNvPr>
          <p:cNvSpPr>
            <a:spLocks noChangeShapeType="1"/>
          </p:cNvSpPr>
          <p:nvPr/>
        </p:nvSpPr>
        <p:spPr bwMode="auto">
          <a:xfrm flipH="1" flipV="1">
            <a:off x="3309938" y="4702175"/>
            <a:ext cx="1784350" cy="203200"/>
          </a:xfrm>
          <a:prstGeom prst="line">
            <a:avLst/>
          </a:prstGeom>
          <a:noFill/>
          <a:ln w="9525">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8873" name="Line 32">
            <a:extLst>
              <a:ext uri="{FF2B5EF4-FFF2-40B4-BE49-F238E27FC236}">
                <a16:creationId xmlns:a16="http://schemas.microsoft.com/office/drawing/2014/main" xmlns="" id="{A076DEBA-885F-420A-B525-ECAE8F50FD97}"/>
              </a:ext>
            </a:extLst>
          </p:cNvPr>
          <p:cNvSpPr>
            <a:spLocks noChangeShapeType="1"/>
          </p:cNvSpPr>
          <p:nvPr/>
        </p:nvSpPr>
        <p:spPr bwMode="auto">
          <a:xfrm flipV="1">
            <a:off x="6124576" y="3497263"/>
            <a:ext cx="1901825" cy="1365250"/>
          </a:xfrm>
          <a:prstGeom prst="line">
            <a:avLst/>
          </a:prstGeom>
          <a:noFill/>
          <a:ln w="9525">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1119</Words>
  <Application>Microsoft Office PowerPoint</Application>
  <PresentationFormat>Custom</PresentationFormat>
  <Paragraphs>167</Paragraphs>
  <Slides>13</Slides>
  <Notes>11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Θέμα του Office</vt:lpstr>
      <vt:lpstr>Σημειο ισορροπίας Νεκρο σημείο</vt:lpstr>
      <vt:lpstr>ΚΟΣΤΟΣ – ΒΑΣΙΚΕΣ ΕΝΝΟΙΕΣ (Κεφ. 9)</vt:lpstr>
      <vt:lpstr>ΣΤΑΘΕΡΟ &amp; ΜΕΤΑΒΛΗΤΟ ΚΟΣΤΟΣ (Κεφ. 9)</vt:lpstr>
      <vt:lpstr>ΣΤΑΘΕΡΟ &amp; ΜΕΤΑΒΛΗΤΟ ΚΟΣΤΟΣ (Κεφ. 9)</vt:lpstr>
      <vt:lpstr>ΑΝΑΛΥΣΗ ΝΕΚΡΟΥ ΣΗΜΕΙΟΥ (Κεφ. 9)</vt:lpstr>
      <vt:lpstr>ΥΠΟΛΟΓΙΣΜΟΣ ΝΕΚΡΟΥ ΣΗΜΕΙΟΥ (Κεφ. 9)</vt:lpstr>
      <vt:lpstr>PowerPoint Presentation</vt:lpstr>
      <vt:lpstr>ΜΗ ΓΡΑΜΜΙΚΟ ΔΙΑΓΡΑΜΜΑ ΝΕΚΡΟΥ ΣΗΜΕΙΟΥ (Κεφ. 9)</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Σημειο ισορροπίας Νεκρο σημείο</dc:title>
  <dc:creator>o m</dc:creator>
  <cp:lastModifiedBy>omanoliadis</cp:lastModifiedBy>
  <cp:revision>2</cp:revision>
  <dcterms:created xsi:type="dcterms:W3CDTF">2020-04-11T06:41:58Z</dcterms:created>
  <dcterms:modified xsi:type="dcterms:W3CDTF">2024-03-05T22:12:22Z</dcterms:modified>
</cp:coreProperties>
</file>