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5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y="6858000" cx="9144000"/>
  <p:notesSz cx="7104050" cy="10234600"/>
  <p:embeddedFontLst>
    <p:embeddedFont>
      <p:font typeface="Garamond"/>
      <p:regular r:id="rId26"/>
      <p:bold r:id="rId27"/>
      <p:italic r:id="rId28"/>
      <p:boldItalic r:id="rId29"/>
    </p:embeddedFont>
    <p:embeddedFont>
      <p:font typeface="Book Antiqua"/>
      <p:regular r:id="rId30"/>
      <p:bold r:id="rId31"/>
      <p:italic r:id="rId32"/>
      <p:boldItalic r:id="rId33"/>
    </p:embeddedFont>
    <p:embeddedFont>
      <p:font typeface="Arial Black"/>
      <p:regular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3224">
          <p15:clr>
            <a:srgbClr val="000000"/>
          </p15:clr>
        </p15:guide>
        <p15:guide id="2" pos="2238">
          <p15:clr>
            <a:srgbClr val="000000"/>
          </p15:clr>
        </p15:guide>
      </p15:notesGuideLst>
    </p:ext>
    <p:ext uri="GoogleSlidesCustomDataVersion2">
      <go:slidesCustomData xmlns:go="http://customooxmlschemas.google.com/" r:id="rId35" roundtripDataSignature="AMtx7mgPAb9AWSUHz7bq3L6h1G/ILH+qQ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DF2E8D8-2639-47FE-AA20-C041EBC0CCD2}">
  <a:tblStyle styleId="{4DF2E8D8-2639-47FE-AA20-C041EBC0CCD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3224" orient="horz"/>
        <p:guide pos="2238"/>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Garamond-regular.fntdata"/><Relationship Id="rId25" Type="http://schemas.openxmlformats.org/officeDocument/2006/relationships/slide" Target="slides/slide18.xml"/><Relationship Id="rId28" Type="http://schemas.openxmlformats.org/officeDocument/2006/relationships/font" Target="fonts/Garamond-italic.fntdata"/><Relationship Id="rId27" Type="http://schemas.openxmlformats.org/officeDocument/2006/relationships/font" Target="fonts/Garamond-bold.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Garamond-boldItalic.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BookAntiqua-bold.fntdata"/><Relationship Id="rId30" Type="http://schemas.openxmlformats.org/officeDocument/2006/relationships/font" Target="fonts/BookAntiqua-regular.fntdata"/><Relationship Id="rId11" Type="http://schemas.openxmlformats.org/officeDocument/2006/relationships/slide" Target="slides/slide4.xml"/><Relationship Id="rId33" Type="http://schemas.openxmlformats.org/officeDocument/2006/relationships/font" Target="fonts/BookAntiqua-boldItalic.fntdata"/><Relationship Id="rId10" Type="http://schemas.openxmlformats.org/officeDocument/2006/relationships/slide" Target="slides/slide3.xml"/><Relationship Id="rId32" Type="http://schemas.openxmlformats.org/officeDocument/2006/relationships/font" Target="fonts/BookAntiqua-italic.fntdata"/><Relationship Id="rId13" Type="http://schemas.openxmlformats.org/officeDocument/2006/relationships/slide" Target="slides/slide6.xml"/><Relationship Id="rId35" Type="http://customschemas.google.com/relationships/presentationmetadata" Target="metadata"/><Relationship Id="rId12" Type="http://schemas.openxmlformats.org/officeDocument/2006/relationships/slide" Target="slides/slide5.xml"/><Relationship Id="rId34" Type="http://schemas.openxmlformats.org/officeDocument/2006/relationships/font" Target="fonts/ArialBlack-regular.fntdata"/><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8162" cy="511175"/>
          </a:xfrm>
          <a:prstGeom prst="rect">
            <a:avLst/>
          </a:prstGeom>
          <a:noFill/>
          <a:ln>
            <a:noFill/>
          </a:ln>
        </p:spPr>
        <p:txBody>
          <a:bodyPr anchorCtr="0" anchor="t" bIns="49525" lIns="99075" spcFirstLastPara="1" rIns="99075" wrap="square" tIns="4952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4024312" y="0"/>
            <a:ext cx="3078162" cy="511175"/>
          </a:xfrm>
          <a:prstGeom prst="rect">
            <a:avLst/>
          </a:prstGeom>
          <a:noFill/>
          <a:ln>
            <a:noFill/>
          </a:ln>
        </p:spPr>
        <p:txBody>
          <a:bodyPr anchorCtr="0" anchor="t" bIns="49525" lIns="99075" spcFirstLastPara="1" rIns="99075" wrap="square" tIns="49525">
            <a:noAutofit/>
          </a:bodyPr>
          <a:lstStyle>
            <a:lvl1pPr lvl="0" marR="0" rtl="0" algn="r">
              <a:lnSpc>
                <a:spcPct val="100000"/>
              </a:lnSpc>
              <a:spcBef>
                <a:spcPts val="0"/>
              </a:spcBef>
              <a:spcAft>
                <a:spcPts val="0"/>
              </a:spcAft>
              <a:buSzPts val="1400"/>
              <a:buNone/>
              <a:defRPr b="0" i="0" sz="13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995362" y="768350"/>
            <a:ext cx="5113337" cy="383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11200" y="4860925"/>
            <a:ext cx="5683250" cy="4605337"/>
          </a:xfrm>
          <a:prstGeom prst="rect">
            <a:avLst/>
          </a:prstGeom>
          <a:noFill/>
          <a:ln>
            <a:noFill/>
          </a:ln>
        </p:spPr>
        <p:txBody>
          <a:bodyPr anchorCtr="0" anchor="t" bIns="49525" lIns="99075" spcFirstLastPara="1" rIns="99075" wrap="square" tIns="495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9721850"/>
            <a:ext cx="3078162" cy="511175"/>
          </a:xfrm>
          <a:prstGeom prst="rect">
            <a:avLst/>
          </a:prstGeom>
          <a:noFill/>
          <a:ln>
            <a:noFill/>
          </a:ln>
        </p:spPr>
        <p:txBody>
          <a:bodyPr anchorCtr="0" anchor="b" bIns="49525" lIns="99075" spcFirstLastPara="1" rIns="99075" wrap="square" tIns="4952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4024312" y="9721850"/>
            <a:ext cx="3078162" cy="511175"/>
          </a:xfrm>
          <a:prstGeom prst="rect">
            <a:avLst/>
          </a:prstGeom>
          <a:noFill/>
          <a:ln>
            <a:noFill/>
          </a:ln>
        </p:spPr>
        <p:txBody>
          <a:bodyPr anchorCtr="0" anchor="b" bIns="49525" lIns="99075" spcFirstLastPara="1" rIns="99075" wrap="square" tIns="49525">
            <a:noAutofit/>
          </a:bodyPr>
          <a:lstStyle/>
          <a:p>
            <a:pPr indent="0" lvl="0" marL="0" marR="0" rtl="0" algn="r">
              <a:lnSpc>
                <a:spcPct val="100000"/>
              </a:lnSpc>
              <a:spcBef>
                <a:spcPts val="0"/>
              </a:spcBef>
              <a:spcAft>
                <a:spcPts val="0"/>
              </a:spcAft>
              <a:buClr>
                <a:srgbClr val="000000"/>
              </a:buClr>
              <a:buSzPts val="1300"/>
              <a:buFont typeface="Arial"/>
              <a:buNone/>
            </a:pPr>
            <a:fld id="{00000000-1234-1234-1234-123412341234}" type="slidenum">
              <a:rPr b="0" i="0" lang="en-US" sz="13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notes"/>
          <p:cNvSpPr txBox="1"/>
          <p:nvPr>
            <p:ph idx="1" type="body"/>
          </p:nvPr>
        </p:nvSpPr>
        <p:spPr>
          <a:xfrm>
            <a:off x="711200" y="4860925"/>
            <a:ext cx="5683250" cy="4605337"/>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116" name="Google Shape;116;p1:notes"/>
          <p:cNvSpPr/>
          <p:nvPr>
            <p:ph idx="2" type="sldImg"/>
          </p:nvPr>
        </p:nvSpPr>
        <p:spPr>
          <a:xfrm>
            <a:off x="995362" y="768350"/>
            <a:ext cx="5113337" cy="38369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2ce9bbfd9c0_0_106: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253" name="Google Shape;253;g2ce9bbfd9c0_0_106: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2ce9bbfd9c0_0_122: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270" name="Google Shape;270;g2ce9bbfd9c0_0_122: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ce9bbfd9c0_0_138: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286" name="Google Shape;286;g2ce9bbfd9c0_0_138: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2ce9bbfd9c0_0_153: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302" name="Google Shape;302;g2ce9bbfd9c0_0_153: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2ce9bbfd9c0_0_168: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318" name="Google Shape;318;g2ce9bbfd9c0_0_168: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2ce9bbfd9c0_0_183: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334" name="Google Shape;334;g2ce9bbfd9c0_0_183: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2ce9bbfd9c0_0_198: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350" name="Google Shape;350;g2ce9bbfd9c0_0_198: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2ce9bbfd9c0_0_213: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366" name="Google Shape;366;g2ce9bbfd9c0_0_213: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g2ce9bbfd9c0_0_228: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382" name="Google Shape;382;g2ce9bbfd9c0_0_228: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2:notes"/>
          <p:cNvSpPr txBox="1"/>
          <p:nvPr>
            <p:ph idx="1" type="body"/>
          </p:nvPr>
        </p:nvSpPr>
        <p:spPr>
          <a:xfrm>
            <a:off x="711200" y="4860925"/>
            <a:ext cx="5683250" cy="4605337"/>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124" name="Google Shape;124;p2:notes"/>
          <p:cNvSpPr/>
          <p:nvPr>
            <p:ph idx="2" type="sldImg"/>
          </p:nvPr>
        </p:nvSpPr>
        <p:spPr>
          <a:xfrm>
            <a:off x="995362" y="768350"/>
            <a:ext cx="5113337" cy="38369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ce9bbfd9c0_0_0: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140" name="Google Shape;140;g2ce9bbfd9c0_0_0: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ce9bbfd9c0_0_15: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156" name="Google Shape;156;g2ce9bbfd9c0_0_15: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ce9bbfd9c0_0_30: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172" name="Google Shape;172;g2ce9bbfd9c0_0_30: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ce9bbfd9c0_0_45: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188" name="Google Shape;188;g2ce9bbfd9c0_0_45: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ce9bbfd9c0_0_60: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204" name="Google Shape;204;g2ce9bbfd9c0_0_60: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ce9bbfd9c0_0_75: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220" name="Google Shape;220;g2ce9bbfd9c0_0_75: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2ce9bbfd9c0_0_91:notes"/>
          <p:cNvSpPr txBox="1"/>
          <p:nvPr>
            <p:ph idx="1" type="body"/>
          </p:nvPr>
        </p:nvSpPr>
        <p:spPr>
          <a:xfrm>
            <a:off x="711200" y="4860925"/>
            <a:ext cx="5683200" cy="4605300"/>
          </a:xfrm>
          <a:prstGeom prst="rect">
            <a:avLst/>
          </a:prstGeom>
        </p:spPr>
        <p:txBody>
          <a:bodyPr anchorCtr="0" anchor="t" bIns="49525" lIns="99075" spcFirstLastPara="1" rIns="99075" wrap="square" tIns="49525">
            <a:noAutofit/>
          </a:bodyPr>
          <a:lstStyle/>
          <a:p>
            <a:pPr indent="0" lvl="0" marL="0" rtl="0" algn="l">
              <a:spcBef>
                <a:spcPts val="0"/>
              </a:spcBef>
              <a:spcAft>
                <a:spcPts val="0"/>
              </a:spcAft>
              <a:buNone/>
            </a:pPr>
            <a:r>
              <a:t/>
            </a:r>
            <a:endParaRPr/>
          </a:p>
        </p:txBody>
      </p:sp>
      <p:sp>
        <p:nvSpPr>
          <p:cNvPr id="237" name="Google Shape;237;g2ce9bbfd9c0_0_91:notes"/>
          <p:cNvSpPr/>
          <p:nvPr>
            <p:ph idx="2" type="sldImg"/>
          </p:nvPr>
        </p:nvSpPr>
        <p:spPr>
          <a:xfrm>
            <a:off x="995362" y="768350"/>
            <a:ext cx="5113200" cy="383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Διαφάνεια τίτλου" type="title">
  <p:cSld name="TITLE">
    <p:spTree>
      <p:nvGrpSpPr>
        <p:cNvPr id="29" name="Shape 29"/>
        <p:cNvGrpSpPr/>
        <p:nvPr/>
      </p:nvGrpSpPr>
      <p:grpSpPr>
        <a:xfrm>
          <a:off x="0" y="0"/>
          <a:ext cx="0" cy="0"/>
          <a:chOff x="0" y="0"/>
          <a:chExt cx="0" cy="0"/>
        </a:xfrm>
      </p:grpSpPr>
      <p:sp>
        <p:nvSpPr>
          <p:cNvPr id="30" name="Google Shape;30;p39"/>
          <p:cNvSpPr txBox="1"/>
          <p:nvPr>
            <p:ph type="ctrTitle"/>
          </p:nvPr>
        </p:nvSpPr>
        <p:spPr>
          <a:xfrm>
            <a:off x="2971800" y="1828800"/>
            <a:ext cx="6019800" cy="2209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50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9"/>
          <p:cNvSpPr txBox="1"/>
          <p:nvPr>
            <p:ph idx="1" type="subTitle"/>
          </p:nvPr>
        </p:nvSpPr>
        <p:spPr>
          <a:xfrm>
            <a:off x="2971800" y="4267200"/>
            <a:ext cx="6019800" cy="1752600"/>
          </a:xfrm>
          <a:prstGeom prst="rect">
            <a:avLst/>
          </a:prstGeom>
          <a:noFill/>
          <a:ln>
            <a:noFill/>
          </a:ln>
        </p:spPr>
        <p:txBody>
          <a:bodyPr anchorCtr="0" anchor="t" bIns="45700" lIns="91425" spcFirstLastPara="1" rIns="91425" wrap="square" tIns="45700">
            <a:noAutofit/>
          </a:bodyPr>
          <a:lstStyle>
            <a:lvl1pPr lvl="0" algn="l">
              <a:spcBef>
                <a:spcPts val="680"/>
              </a:spcBef>
              <a:spcAft>
                <a:spcPts val="0"/>
              </a:spcAft>
              <a:buSzPts val="2550"/>
              <a:buFont typeface="Noto Sans Symbols"/>
              <a:buNone/>
              <a:defRPr sz="3400"/>
            </a:lvl1pPr>
            <a:lvl2pPr lvl="1" algn="l">
              <a:spcBef>
                <a:spcPts val="360"/>
              </a:spcBef>
              <a:spcAft>
                <a:spcPts val="0"/>
              </a:spcAft>
              <a:buSzPts val="1440"/>
              <a:buChar char="◻"/>
              <a:defRPr/>
            </a:lvl2pPr>
            <a:lvl3pPr lvl="2" algn="l">
              <a:spcBef>
                <a:spcPts val="360"/>
              </a:spcBef>
              <a:spcAft>
                <a:spcPts val="0"/>
              </a:spcAft>
              <a:buSzPts val="1170"/>
              <a:buChar char="■"/>
              <a:defRPr/>
            </a:lvl3pPr>
            <a:lvl4pPr lvl="3" algn="l">
              <a:spcBef>
                <a:spcPts val="360"/>
              </a:spcBef>
              <a:spcAft>
                <a:spcPts val="0"/>
              </a:spcAft>
              <a:buSzPts val="126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p:txBody>
      </p:sp>
      <p:sp>
        <p:nvSpPr>
          <p:cNvPr id="32" name="Google Shape;32;p39"/>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39"/>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39"/>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Δύο περιεχόμενα" type="twoObj">
  <p:cSld name="TWO_OBJECTS">
    <p:spTree>
      <p:nvGrpSpPr>
        <p:cNvPr id="101" name="Shape 101"/>
        <p:cNvGrpSpPr/>
        <p:nvPr/>
      </p:nvGrpSpPr>
      <p:grpSpPr>
        <a:xfrm>
          <a:off x="0" y="0"/>
          <a:ext cx="0" cy="0"/>
          <a:chOff x="0" y="0"/>
          <a:chExt cx="0" cy="0"/>
        </a:xfrm>
      </p:grpSpPr>
      <p:sp>
        <p:nvSpPr>
          <p:cNvPr id="102" name="Google Shape;102;p49"/>
          <p:cNvSpPr txBox="1"/>
          <p:nvPr>
            <p:ph type="title"/>
          </p:nvPr>
        </p:nvSpPr>
        <p:spPr>
          <a:xfrm>
            <a:off x="457200" y="457200"/>
            <a:ext cx="8229600" cy="1371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49"/>
          <p:cNvSpPr txBox="1"/>
          <p:nvPr>
            <p:ph idx="1"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lvl1pPr indent="-361950" lvl="0" marL="457200" algn="l">
              <a:spcBef>
                <a:spcPts val="560"/>
              </a:spcBef>
              <a:spcAft>
                <a:spcPts val="0"/>
              </a:spcAft>
              <a:buSzPts val="2100"/>
              <a:buChar char="■"/>
              <a:defRPr sz="2800"/>
            </a:lvl1pPr>
            <a:lvl2pPr indent="-350519" lvl="1" marL="914400" algn="l">
              <a:spcBef>
                <a:spcPts val="480"/>
              </a:spcBef>
              <a:spcAft>
                <a:spcPts val="0"/>
              </a:spcAft>
              <a:buSzPts val="1920"/>
              <a:buChar char="◻"/>
              <a:defRPr sz="2400"/>
            </a:lvl2pPr>
            <a:lvl3pPr indent="-311150" lvl="2" marL="1371600" algn="l">
              <a:spcBef>
                <a:spcPts val="400"/>
              </a:spcBef>
              <a:spcAft>
                <a:spcPts val="0"/>
              </a:spcAft>
              <a:buSzPts val="1300"/>
              <a:buChar char="■"/>
              <a:defRPr sz="2000"/>
            </a:lvl3pPr>
            <a:lvl4pPr indent="-308610" lvl="3" marL="1828800" algn="l">
              <a:spcBef>
                <a:spcPts val="360"/>
              </a:spcBef>
              <a:spcAft>
                <a:spcPts val="0"/>
              </a:spcAft>
              <a:buSzPts val="126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04" name="Google Shape;104;p49"/>
          <p:cNvSpPr txBox="1"/>
          <p:nvPr>
            <p:ph idx="2" type="body"/>
          </p:nvPr>
        </p:nvSpPr>
        <p:spPr>
          <a:xfrm>
            <a:off x="4648200" y="1981200"/>
            <a:ext cx="4038600" cy="3886200"/>
          </a:xfrm>
          <a:prstGeom prst="rect">
            <a:avLst/>
          </a:prstGeom>
          <a:noFill/>
          <a:ln>
            <a:noFill/>
          </a:ln>
        </p:spPr>
        <p:txBody>
          <a:bodyPr anchorCtr="0" anchor="t" bIns="45700" lIns="91425" spcFirstLastPara="1" rIns="91425" wrap="square" tIns="45700">
            <a:noAutofit/>
          </a:bodyPr>
          <a:lstStyle>
            <a:lvl1pPr indent="-361950" lvl="0" marL="457200" algn="l">
              <a:spcBef>
                <a:spcPts val="560"/>
              </a:spcBef>
              <a:spcAft>
                <a:spcPts val="0"/>
              </a:spcAft>
              <a:buSzPts val="2100"/>
              <a:buChar char="■"/>
              <a:defRPr sz="2800"/>
            </a:lvl1pPr>
            <a:lvl2pPr indent="-350519" lvl="1" marL="914400" algn="l">
              <a:spcBef>
                <a:spcPts val="480"/>
              </a:spcBef>
              <a:spcAft>
                <a:spcPts val="0"/>
              </a:spcAft>
              <a:buSzPts val="1920"/>
              <a:buChar char="◻"/>
              <a:defRPr sz="2400"/>
            </a:lvl2pPr>
            <a:lvl3pPr indent="-311150" lvl="2" marL="1371600" algn="l">
              <a:spcBef>
                <a:spcPts val="400"/>
              </a:spcBef>
              <a:spcAft>
                <a:spcPts val="0"/>
              </a:spcAft>
              <a:buSzPts val="1300"/>
              <a:buChar char="■"/>
              <a:defRPr sz="2000"/>
            </a:lvl3pPr>
            <a:lvl4pPr indent="-308610" lvl="3" marL="1828800" algn="l">
              <a:spcBef>
                <a:spcPts val="360"/>
              </a:spcBef>
              <a:spcAft>
                <a:spcPts val="0"/>
              </a:spcAft>
              <a:buSzPts val="126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05" name="Google Shape;105;p49"/>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49"/>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107" name="Google Shape;107;p49"/>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Κεφαλίδα ενότητας" type="secHead">
  <p:cSld name="SECTION_HEADER">
    <p:spTree>
      <p:nvGrpSpPr>
        <p:cNvPr id="108" name="Shape 108"/>
        <p:cNvGrpSpPr/>
        <p:nvPr/>
      </p:nvGrpSpPr>
      <p:grpSpPr>
        <a:xfrm>
          <a:off x="0" y="0"/>
          <a:ext cx="0" cy="0"/>
          <a:chOff x="0" y="0"/>
          <a:chExt cx="0" cy="0"/>
        </a:xfrm>
      </p:grpSpPr>
      <p:sp>
        <p:nvSpPr>
          <p:cNvPr id="109" name="Google Shape;109;p50"/>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50"/>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1500"/>
              <a:buNone/>
              <a:defRPr sz="2000"/>
            </a:lvl1pPr>
            <a:lvl2pPr indent="-228600" lvl="1" marL="914400" algn="l">
              <a:spcBef>
                <a:spcPts val="360"/>
              </a:spcBef>
              <a:spcAft>
                <a:spcPts val="0"/>
              </a:spcAft>
              <a:buSzPts val="1440"/>
              <a:buNone/>
              <a:defRPr sz="1800"/>
            </a:lvl2pPr>
            <a:lvl3pPr indent="-228600" lvl="2" marL="1371600" algn="l">
              <a:spcBef>
                <a:spcPts val="320"/>
              </a:spcBef>
              <a:spcAft>
                <a:spcPts val="0"/>
              </a:spcAft>
              <a:buSzPts val="1040"/>
              <a:buNone/>
              <a:defRPr sz="1600"/>
            </a:lvl3pPr>
            <a:lvl4pPr indent="-228600" lvl="3" marL="1828800" algn="l">
              <a:spcBef>
                <a:spcPts val="280"/>
              </a:spcBef>
              <a:spcAft>
                <a:spcPts val="0"/>
              </a:spcAft>
              <a:buSzPts val="980"/>
              <a:buNone/>
              <a:defRPr sz="1400"/>
            </a:lvl4pPr>
            <a:lvl5pPr indent="-228600" lvl="4" marL="2286000" algn="l">
              <a:spcBef>
                <a:spcPts val="280"/>
              </a:spcBef>
              <a:spcAft>
                <a:spcPts val="0"/>
              </a:spcAft>
              <a:buSzPts val="1400"/>
              <a:buNone/>
              <a:defRPr sz="1400"/>
            </a:lvl5pPr>
            <a:lvl6pPr indent="-228600" lvl="5" marL="2743200" algn="l">
              <a:spcBef>
                <a:spcPts val="280"/>
              </a:spcBef>
              <a:spcAft>
                <a:spcPts val="0"/>
              </a:spcAft>
              <a:buSzPts val="1400"/>
              <a:buNone/>
              <a:defRPr sz="1400"/>
            </a:lvl6pPr>
            <a:lvl7pPr indent="-228600" lvl="6" marL="3200400" algn="l">
              <a:spcBef>
                <a:spcPts val="280"/>
              </a:spcBef>
              <a:spcAft>
                <a:spcPts val="0"/>
              </a:spcAft>
              <a:buSzPts val="1400"/>
              <a:buNone/>
              <a:defRPr sz="1400"/>
            </a:lvl7pPr>
            <a:lvl8pPr indent="-228600" lvl="7" marL="3657600" algn="l">
              <a:spcBef>
                <a:spcPts val="280"/>
              </a:spcBef>
              <a:spcAft>
                <a:spcPts val="0"/>
              </a:spcAft>
              <a:buSzPts val="1400"/>
              <a:buNone/>
              <a:defRPr sz="1400"/>
            </a:lvl8pPr>
            <a:lvl9pPr indent="-228600" lvl="8" marL="4114800" algn="l">
              <a:spcBef>
                <a:spcPts val="280"/>
              </a:spcBef>
              <a:spcAft>
                <a:spcPts val="0"/>
              </a:spcAft>
              <a:buSzPts val="1400"/>
              <a:buNone/>
              <a:defRPr sz="1400"/>
            </a:lvl9pPr>
          </a:lstStyle>
          <a:p/>
        </p:txBody>
      </p:sp>
      <p:sp>
        <p:nvSpPr>
          <p:cNvPr id="111" name="Google Shape;111;p50"/>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50"/>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113" name="Google Shape;113;p50"/>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Τίτλος και Αντικείμενο" type="obj">
  <p:cSld name="OBJECT">
    <p:spTree>
      <p:nvGrpSpPr>
        <p:cNvPr id="51" name="Shape 51"/>
        <p:cNvGrpSpPr/>
        <p:nvPr/>
      </p:nvGrpSpPr>
      <p:grpSpPr>
        <a:xfrm>
          <a:off x="0" y="0"/>
          <a:ext cx="0" cy="0"/>
          <a:chOff x="0" y="0"/>
          <a:chExt cx="0" cy="0"/>
        </a:xfrm>
      </p:grpSpPr>
      <p:sp>
        <p:nvSpPr>
          <p:cNvPr id="52" name="Google Shape;52;p41"/>
          <p:cNvSpPr txBox="1"/>
          <p:nvPr>
            <p:ph type="title"/>
          </p:nvPr>
        </p:nvSpPr>
        <p:spPr>
          <a:xfrm>
            <a:off x="457200" y="457200"/>
            <a:ext cx="8229600" cy="1371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1"/>
          <p:cNvSpPr txBox="1"/>
          <p:nvPr>
            <p:ph idx="1" type="body"/>
          </p:nvPr>
        </p:nvSpPr>
        <p:spPr>
          <a:xfrm>
            <a:off x="457200" y="1981200"/>
            <a:ext cx="8229600" cy="3886200"/>
          </a:xfrm>
          <a:prstGeom prst="rect">
            <a:avLst/>
          </a:prstGeom>
          <a:noFill/>
          <a:ln>
            <a:noFill/>
          </a:ln>
        </p:spPr>
        <p:txBody>
          <a:bodyPr anchorCtr="0" anchor="t" bIns="45700" lIns="91425" spcFirstLastPara="1" rIns="91425" wrap="square" tIns="45700">
            <a:noAutofit/>
          </a:bodyPr>
          <a:lstStyle>
            <a:lvl1pPr indent="-314325" lvl="0" marL="457200" algn="l">
              <a:spcBef>
                <a:spcPts val="360"/>
              </a:spcBef>
              <a:spcAft>
                <a:spcPts val="0"/>
              </a:spcAft>
              <a:buSzPts val="135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08610" lvl="3" marL="1828800" algn="l">
              <a:spcBef>
                <a:spcPts val="360"/>
              </a:spcBef>
              <a:spcAft>
                <a:spcPts val="0"/>
              </a:spcAft>
              <a:buSzPts val="126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4" name="Google Shape;54;p4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41"/>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56" name="Google Shape;56;p41"/>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Κατακόρυφος τίτλος και Κείμενο" type="vertTitleAndTx">
  <p:cSld name="VERTICAL_TITLE_AND_VERTICAL_TEXT">
    <p:spTree>
      <p:nvGrpSpPr>
        <p:cNvPr id="57" name="Shape 57"/>
        <p:cNvGrpSpPr/>
        <p:nvPr/>
      </p:nvGrpSpPr>
      <p:grpSpPr>
        <a:xfrm>
          <a:off x="0" y="0"/>
          <a:ext cx="0" cy="0"/>
          <a:chOff x="0" y="0"/>
          <a:chExt cx="0" cy="0"/>
        </a:xfrm>
      </p:grpSpPr>
      <p:sp>
        <p:nvSpPr>
          <p:cNvPr id="58" name="Google Shape;58;p42"/>
          <p:cNvSpPr txBox="1"/>
          <p:nvPr>
            <p:ph type="title"/>
          </p:nvPr>
        </p:nvSpPr>
        <p:spPr>
          <a:xfrm rot="5400000">
            <a:off x="4953000" y="2133600"/>
            <a:ext cx="5410200" cy="2057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42"/>
          <p:cNvSpPr txBox="1"/>
          <p:nvPr>
            <p:ph idx="1" type="body"/>
          </p:nvPr>
        </p:nvSpPr>
        <p:spPr>
          <a:xfrm rot="5400000">
            <a:off x="762000" y="152400"/>
            <a:ext cx="5410200" cy="6019800"/>
          </a:xfrm>
          <a:prstGeom prst="rect">
            <a:avLst/>
          </a:prstGeom>
          <a:noFill/>
          <a:ln>
            <a:noFill/>
          </a:ln>
        </p:spPr>
        <p:txBody>
          <a:bodyPr anchorCtr="0" anchor="t" bIns="45700" lIns="91425" spcFirstLastPara="1" rIns="91425" wrap="square" tIns="45700">
            <a:noAutofit/>
          </a:bodyPr>
          <a:lstStyle>
            <a:lvl1pPr indent="-314325" lvl="0" marL="457200" algn="l">
              <a:spcBef>
                <a:spcPts val="360"/>
              </a:spcBef>
              <a:spcAft>
                <a:spcPts val="0"/>
              </a:spcAft>
              <a:buSzPts val="135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08610" lvl="3" marL="1828800" algn="l">
              <a:spcBef>
                <a:spcPts val="360"/>
              </a:spcBef>
              <a:spcAft>
                <a:spcPts val="0"/>
              </a:spcAft>
              <a:buSzPts val="126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0" name="Google Shape;60;p4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42"/>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62" name="Google Shape;62;p42"/>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Τίτλος και Κατακόρυφο κείμενο" type="vertTx">
  <p:cSld name="VERTICAL_TEXT">
    <p:spTree>
      <p:nvGrpSpPr>
        <p:cNvPr id="63" name="Shape 63"/>
        <p:cNvGrpSpPr/>
        <p:nvPr/>
      </p:nvGrpSpPr>
      <p:grpSpPr>
        <a:xfrm>
          <a:off x="0" y="0"/>
          <a:ext cx="0" cy="0"/>
          <a:chOff x="0" y="0"/>
          <a:chExt cx="0" cy="0"/>
        </a:xfrm>
      </p:grpSpPr>
      <p:sp>
        <p:nvSpPr>
          <p:cNvPr id="64" name="Google Shape;64;p43"/>
          <p:cNvSpPr txBox="1"/>
          <p:nvPr>
            <p:ph type="title"/>
          </p:nvPr>
        </p:nvSpPr>
        <p:spPr>
          <a:xfrm>
            <a:off x="457200" y="457200"/>
            <a:ext cx="8229600" cy="1371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43"/>
          <p:cNvSpPr txBox="1"/>
          <p:nvPr>
            <p:ph idx="1" type="body"/>
          </p:nvPr>
        </p:nvSpPr>
        <p:spPr>
          <a:xfrm rot="5400000">
            <a:off x="2628900" y="-190500"/>
            <a:ext cx="3886200" cy="8229600"/>
          </a:xfrm>
          <a:prstGeom prst="rect">
            <a:avLst/>
          </a:prstGeom>
          <a:noFill/>
          <a:ln>
            <a:noFill/>
          </a:ln>
        </p:spPr>
        <p:txBody>
          <a:bodyPr anchorCtr="0" anchor="t" bIns="45700" lIns="91425" spcFirstLastPara="1" rIns="91425" wrap="square" tIns="45700">
            <a:noAutofit/>
          </a:bodyPr>
          <a:lstStyle>
            <a:lvl1pPr indent="-314325" lvl="0" marL="457200" algn="l">
              <a:spcBef>
                <a:spcPts val="360"/>
              </a:spcBef>
              <a:spcAft>
                <a:spcPts val="0"/>
              </a:spcAft>
              <a:buSzPts val="135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08610" lvl="3" marL="1828800" algn="l">
              <a:spcBef>
                <a:spcPts val="360"/>
              </a:spcBef>
              <a:spcAft>
                <a:spcPts val="0"/>
              </a:spcAft>
              <a:buSzPts val="126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4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43"/>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68" name="Google Shape;68;p43"/>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Εικόνα με λεζάντα" type="picTx">
  <p:cSld name="PICTURE_WITH_CAPTION_TEXT">
    <p:spTree>
      <p:nvGrpSpPr>
        <p:cNvPr id="69" name="Shape 69"/>
        <p:cNvGrpSpPr/>
        <p:nvPr/>
      </p:nvGrpSpPr>
      <p:grpSpPr>
        <a:xfrm>
          <a:off x="0" y="0"/>
          <a:ext cx="0" cy="0"/>
          <a:chOff x="0" y="0"/>
          <a:chExt cx="0" cy="0"/>
        </a:xfrm>
      </p:grpSpPr>
      <p:sp>
        <p:nvSpPr>
          <p:cNvPr id="70" name="Google Shape;70;p4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44"/>
          <p:cNvSpPr/>
          <p:nvPr>
            <p:ph idx="2" type="pic"/>
          </p:nvPr>
        </p:nvSpPr>
        <p:spPr>
          <a:xfrm>
            <a:off x="1792288" y="612775"/>
            <a:ext cx="5486400" cy="4114800"/>
          </a:xfrm>
          <a:prstGeom prst="rect">
            <a:avLst/>
          </a:prstGeom>
          <a:noFill/>
          <a:ln>
            <a:noFill/>
          </a:ln>
        </p:spPr>
      </p:sp>
      <p:sp>
        <p:nvSpPr>
          <p:cNvPr id="72" name="Google Shape;72;p4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050"/>
              <a:buNone/>
              <a:defRPr sz="1400"/>
            </a:lvl1pPr>
            <a:lvl2pPr indent="-228600" lvl="1" marL="914400" algn="l">
              <a:spcBef>
                <a:spcPts val="240"/>
              </a:spcBef>
              <a:spcAft>
                <a:spcPts val="0"/>
              </a:spcAft>
              <a:buSzPts val="960"/>
              <a:buNone/>
              <a:defRPr sz="1200"/>
            </a:lvl2pPr>
            <a:lvl3pPr indent="-228600" lvl="2" marL="1371600" algn="l">
              <a:spcBef>
                <a:spcPts val="200"/>
              </a:spcBef>
              <a:spcAft>
                <a:spcPts val="0"/>
              </a:spcAft>
              <a:buSzPts val="650"/>
              <a:buNone/>
              <a:defRPr sz="1000"/>
            </a:lvl3pPr>
            <a:lvl4pPr indent="-228600" lvl="3" marL="1828800" algn="l">
              <a:spcBef>
                <a:spcPts val="180"/>
              </a:spcBef>
              <a:spcAft>
                <a:spcPts val="0"/>
              </a:spcAft>
              <a:buSzPts val="63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3" name="Google Shape;73;p44"/>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44"/>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75" name="Google Shape;75;p44"/>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Περιεχόμενο με λεζάντα" type="objTx">
  <p:cSld name="OBJECT_WITH_CAPTION_TEXT">
    <p:spTree>
      <p:nvGrpSpPr>
        <p:cNvPr id="76" name="Shape 76"/>
        <p:cNvGrpSpPr/>
        <p:nvPr/>
      </p:nvGrpSpPr>
      <p:grpSpPr>
        <a:xfrm>
          <a:off x="0" y="0"/>
          <a:ext cx="0" cy="0"/>
          <a:chOff x="0" y="0"/>
          <a:chExt cx="0" cy="0"/>
        </a:xfrm>
      </p:grpSpPr>
      <p:sp>
        <p:nvSpPr>
          <p:cNvPr id="77" name="Google Shape;77;p4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4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81000" lvl="0" marL="457200" algn="l">
              <a:spcBef>
                <a:spcPts val="640"/>
              </a:spcBef>
              <a:spcAft>
                <a:spcPts val="0"/>
              </a:spcAft>
              <a:buSzPts val="2400"/>
              <a:buChar char="■"/>
              <a:defRPr sz="3200"/>
            </a:lvl1pPr>
            <a:lvl2pPr indent="-370840" lvl="1" marL="914400" algn="l">
              <a:spcBef>
                <a:spcPts val="560"/>
              </a:spcBef>
              <a:spcAft>
                <a:spcPts val="0"/>
              </a:spcAft>
              <a:buSzPts val="2240"/>
              <a:buChar char="◻"/>
              <a:defRPr sz="2800"/>
            </a:lvl2pPr>
            <a:lvl3pPr indent="-327660" lvl="2" marL="1371600" algn="l">
              <a:spcBef>
                <a:spcPts val="480"/>
              </a:spcBef>
              <a:spcAft>
                <a:spcPts val="0"/>
              </a:spcAft>
              <a:buSzPts val="1560"/>
              <a:buChar char="■"/>
              <a:defRPr sz="2400"/>
            </a:lvl3pPr>
            <a:lvl4pPr indent="-317500" lvl="3" marL="1828800" algn="l">
              <a:spcBef>
                <a:spcPts val="400"/>
              </a:spcBef>
              <a:spcAft>
                <a:spcPts val="0"/>
              </a:spcAft>
              <a:buSzPts val="14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79" name="Google Shape;79;p4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050"/>
              <a:buNone/>
              <a:defRPr sz="1400"/>
            </a:lvl1pPr>
            <a:lvl2pPr indent="-228600" lvl="1" marL="914400" algn="l">
              <a:spcBef>
                <a:spcPts val="240"/>
              </a:spcBef>
              <a:spcAft>
                <a:spcPts val="0"/>
              </a:spcAft>
              <a:buSzPts val="960"/>
              <a:buNone/>
              <a:defRPr sz="1200"/>
            </a:lvl2pPr>
            <a:lvl3pPr indent="-228600" lvl="2" marL="1371600" algn="l">
              <a:spcBef>
                <a:spcPts val="200"/>
              </a:spcBef>
              <a:spcAft>
                <a:spcPts val="0"/>
              </a:spcAft>
              <a:buSzPts val="650"/>
              <a:buNone/>
              <a:defRPr sz="1000"/>
            </a:lvl3pPr>
            <a:lvl4pPr indent="-228600" lvl="3" marL="1828800" algn="l">
              <a:spcBef>
                <a:spcPts val="180"/>
              </a:spcBef>
              <a:spcAft>
                <a:spcPts val="0"/>
              </a:spcAft>
              <a:buSzPts val="63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80" name="Google Shape;80;p4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45"/>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82" name="Google Shape;82;p45"/>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Κενή" type="blank">
  <p:cSld name="BLANK">
    <p:spTree>
      <p:nvGrpSpPr>
        <p:cNvPr id="83" name="Shape 83"/>
        <p:cNvGrpSpPr/>
        <p:nvPr/>
      </p:nvGrpSpPr>
      <p:grpSpPr>
        <a:xfrm>
          <a:off x="0" y="0"/>
          <a:ext cx="0" cy="0"/>
          <a:chOff x="0" y="0"/>
          <a:chExt cx="0" cy="0"/>
        </a:xfrm>
      </p:grpSpPr>
      <p:sp>
        <p:nvSpPr>
          <p:cNvPr id="84" name="Google Shape;84;p46"/>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46"/>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86" name="Google Shape;86;p46"/>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Μόνο τίτλος" type="titleOnly">
  <p:cSld name="TITLE_ONLY">
    <p:spTree>
      <p:nvGrpSpPr>
        <p:cNvPr id="87" name="Shape 87"/>
        <p:cNvGrpSpPr/>
        <p:nvPr/>
      </p:nvGrpSpPr>
      <p:grpSpPr>
        <a:xfrm>
          <a:off x="0" y="0"/>
          <a:ext cx="0" cy="0"/>
          <a:chOff x="0" y="0"/>
          <a:chExt cx="0" cy="0"/>
        </a:xfrm>
      </p:grpSpPr>
      <p:sp>
        <p:nvSpPr>
          <p:cNvPr id="88" name="Google Shape;88;p47"/>
          <p:cNvSpPr txBox="1"/>
          <p:nvPr>
            <p:ph type="title"/>
          </p:nvPr>
        </p:nvSpPr>
        <p:spPr>
          <a:xfrm>
            <a:off x="457200" y="457200"/>
            <a:ext cx="8229600" cy="1371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47"/>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47"/>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91" name="Google Shape;91;p47"/>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Σύγκριση" type="twoTxTwoObj">
  <p:cSld name="TWO_OBJECTS_WITH_TEXT">
    <p:spTree>
      <p:nvGrpSpPr>
        <p:cNvPr id="92" name="Shape 92"/>
        <p:cNvGrpSpPr/>
        <p:nvPr/>
      </p:nvGrpSpPr>
      <p:grpSpPr>
        <a:xfrm>
          <a:off x="0" y="0"/>
          <a:ext cx="0" cy="0"/>
          <a:chOff x="0" y="0"/>
          <a:chExt cx="0" cy="0"/>
        </a:xfrm>
      </p:grpSpPr>
      <p:sp>
        <p:nvSpPr>
          <p:cNvPr id="93" name="Google Shape;93;p4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4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800"/>
              <a:buNone/>
              <a:defRPr b="1" sz="2400"/>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170"/>
              <a:buNone/>
              <a:defRPr b="1" sz="1800"/>
            </a:lvl3pPr>
            <a:lvl4pPr indent="-228600" lvl="3" marL="1828800" algn="l">
              <a:spcBef>
                <a:spcPts val="320"/>
              </a:spcBef>
              <a:spcAft>
                <a:spcPts val="0"/>
              </a:spcAft>
              <a:buSzPts val="112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95" name="Google Shape;95;p4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Char char="■"/>
              <a:defRPr sz="2400"/>
            </a:lvl1pPr>
            <a:lvl2pPr indent="-330200" lvl="1" marL="914400" algn="l">
              <a:spcBef>
                <a:spcPts val="400"/>
              </a:spcBef>
              <a:spcAft>
                <a:spcPts val="0"/>
              </a:spcAft>
              <a:buSzPts val="1600"/>
              <a:buChar char="◻"/>
              <a:defRPr sz="2000"/>
            </a:lvl2pPr>
            <a:lvl3pPr indent="-302894" lvl="2" marL="1371600" algn="l">
              <a:spcBef>
                <a:spcPts val="360"/>
              </a:spcBef>
              <a:spcAft>
                <a:spcPts val="0"/>
              </a:spcAft>
              <a:buSzPts val="1170"/>
              <a:buChar char="■"/>
              <a:defRPr sz="1800"/>
            </a:lvl3pPr>
            <a:lvl4pPr indent="-299719" lvl="3" marL="1828800" algn="l">
              <a:spcBef>
                <a:spcPts val="320"/>
              </a:spcBef>
              <a:spcAft>
                <a:spcPts val="0"/>
              </a:spcAft>
              <a:buSzPts val="112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96" name="Google Shape;96;p4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800"/>
              <a:buNone/>
              <a:defRPr b="1" sz="2400"/>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170"/>
              <a:buNone/>
              <a:defRPr b="1" sz="1800"/>
            </a:lvl3pPr>
            <a:lvl4pPr indent="-228600" lvl="3" marL="1828800" algn="l">
              <a:spcBef>
                <a:spcPts val="320"/>
              </a:spcBef>
              <a:spcAft>
                <a:spcPts val="0"/>
              </a:spcAft>
              <a:buSzPts val="112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97" name="Google Shape;97;p4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Char char="■"/>
              <a:defRPr sz="2400"/>
            </a:lvl1pPr>
            <a:lvl2pPr indent="-330200" lvl="1" marL="914400" algn="l">
              <a:spcBef>
                <a:spcPts val="400"/>
              </a:spcBef>
              <a:spcAft>
                <a:spcPts val="0"/>
              </a:spcAft>
              <a:buSzPts val="1600"/>
              <a:buChar char="◻"/>
              <a:defRPr sz="2000"/>
            </a:lvl2pPr>
            <a:lvl3pPr indent="-302894" lvl="2" marL="1371600" algn="l">
              <a:spcBef>
                <a:spcPts val="360"/>
              </a:spcBef>
              <a:spcAft>
                <a:spcPts val="0"/>
              </a:spcAft>
              <a:buSzPts val="1170"/>
              <a:buChar char="■"/>
              <a:defRPr sz="1800"/>
            </a:lvl3pPr>
            <a:lvl4pPr indent="-299719" lvl="3" marL="1828800" algn="l">
              <a:spcBef>
                <a:spcPts val="320"/>
              </a:spcBef>
              <a:spcAft>
                <a:spcPts val="0"/>
              </a:spcAft>
              <a:buSzPts val="112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98" name="Google Shape;98;p48"/>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48"/>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100" name="Google Shape;100;p48"/>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38"/>
          <p:cNvGrpSpPr/>
          <p:nvPr/>
        </p:nvGrpSpPr>
        <p:grpSpPr>
          <a:xfrm>
            <a:off x="0" y="0"/>
            <a:ext cx="9144000" cy="6858000"/>
            <a:chOff x="0" y="0"/>
            <a:chExt cx="5760" cy="4320"/>
          </a:xfrm>
        </p:grpSpPr>
        <p:sp>
          <p:nvSpPr>
            <p:cNvPr id="11" name="Google Shape;11;p38"/>
            <p:cNvSpPr txBox="1"/>
            <p:nvPr/>
          </p:nvSpPr>
          <p:spPr>
            <a:xfrm>
              <a:off x="0" y="0"/>
              <a:ext cx="2208" cy="4320"/>
            </a:xfrm>
            <a:prstGeom prst="rect">
              <a:avLst/>
            </a:prstGeom>
            <a:gradFill>
              <a:gsLst>
                <a:gs pos="0">
                  <a:schemeClr val="folHlink"/>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 name="Google Shape;12;p38"/>
            <p:cNvSpPr txBox="1"/>
            <p:nvPr/>
          </p:nvSpPr>
          <p:spPr>
            <a:xfrm>
              <a:off x="1081" y="1065"/>
              <a:ext cx="4679" cy="1596"/>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3" name="Google Shape;13;p38"/>
            <p:cNvGrpSpPr/>
            <p:nvPr/>
          </p:nvGrpSpPr>
          <p:grpSpPr>
            <a:xfrm>
              <a:off x="0" y="672"/>
              <a:ext cx="1806" cy="1989"/>
              <a:chOff x="0" y="672"/>
              <a:chExt cx="1806" cy="1989"/>
            </a:xfrm>
          </p:grpSpPr>
          <p:sp>
            <p:nvSpPr>
              <p:cNvPr id="14" name="Google Shape;14;p38"/>
              <p:cNvSpPr txBox="1"/>
              <p:nvPr/>
            </p:nvSpPr>
            <p:spPr>
              <a:xfrm>
                <a:off x="361" y="2257"/>
                <a:ext cx="363" cy="404"/>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 name="Google Shape;15;p38"/>
              <p:cNvSpPr txBox="1"/>
              <p:nvPr/>
            </p:nvSpPr>
            <p:spPr>
              <a:xfrm>
                <a:off x="1081" y="1065"/>
                <a:ext cx="362" cy="405"/>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 name="Google Shape;16;p38"/>
              <p:cNvSpPr txBox="1"/>
              <p:nvPr/>
            </p:nvSpPr>
            <p:spPr>
              <a:xfrm>
                <a:off x="1437" y="672"/>
                <a:ext cx="369" cy="400"/>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 name="Google Shape;17;p38"/>
              <p:cNvSpPr txBox="1"/>
              <p:nvPr/>
            </p:nvSpPr>
            <p:spPr>
              <a:xfrm>
                <a:off x="719" y="2257"/>
                <a:ext cx="368" cy="404"/>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 name="Google Shape;18;p38"/>
              <p:cNvSpPr txBox="1"/>
              <p:nvPr/>
            </p:nvSpPr>
            <p:spPr>
              <a:xfrm>
                <a:off x="1437" y="1065"/>
                <a:ext cx="369" cy="405"/>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 name="Google Shape;19;p38"/>
              <p:cNvSpPr txBox="1"/>
              <p:nvPr/>
            </p:nvSpPr>
            <p:spPr>
              <a:xfrm>
                <a:off x="719" y="1464"/>
                <a:ext cx="368" cy="399"/>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 name="Google Shape;20;p38"/>
              <p:cNvSpPr txBox="1"/>
              <p:nvPr/>
            </p:nvSpPr>
            <p:spPr>
              <a:xfrm>
                <a:off x="0" y="1464"/>
                <a:ext cx="367" cy="399"/>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 name="Google Shape;21;p38"/>
              <p:cNvSpPr txBox="1"/>
              <p:nvPr/>
            </p:nvSpPr>
            <p:spPr>
              <a:xfrm>
                <a:off x="1081" y="1464"/>
                <a:ext cx="362" cy="399"/>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 name="Google Shape;22;p38"/>
              <p:cNvSpPr txBox="1"/>
              <p:nvPr/>
            </p:nvSpPr>
            <p:spPr>
              <a:xfrm>
                <a:off x="361" y="1857"/>
                <a:ext cx="363" cy="406"/>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 name="Google Shape;23;p38"/>
              <p:cNvSpPr txBox="1"/>
              <p:nvPr/>
            </p:nvSpPr>
            <p:spPr>
              <a:xfrm>
                <a:off x="719" y="1857"/>
                <a:ext cx="368" cy="406"/>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sp>
        <p:nvSpPr>
          <p:cNvPr id="24" name="Google Shape;24;p38"/>
          <p:cNvSpPr txBox="1"/>
          <p:nvPr>
            <p:ph type="title"/>
          </p:nvPr>
        </p:nvSpPr>
        <p:spPr>
          <a:xfrm>
            <a:off x="457200" y="457200"/>
            <a:ext cx="8229600" cy="1371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4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4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4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4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4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4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4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4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4400" u="none" cap="none" strike="noStrike">
                <a:solidFill>
                  <a:schemeClr val="dk1"/>
                </a:solidFill>
                <a:latin typeface="Arial"/>
                <a:ea typeface="Arial"/>
                <a:cs typeface="Arial"/>
                <a:sym typeface="Arial"/>
              </a:defRPr>
            </a:lvl9pPr>
          </a:lstStyle>
          <a:p/>
        </p:txBody>
      </p:sp>
      <p:sp>
        <p:nvSpPr>
          <p:cNvPr id="25" name="Google Shape;25;p38"/>
          <p:cNvSpPr txBox="1"/>
          <p:nvPr>
            <p:ph idx="1" type="body"/>
          </p:nvPr>
        </p:nvSpPr>
        <p:spPr>
          <a:xfrm>
            <a:off x="457200" y="1981200"/>
            <a:ext cx="8229600" cy="3886200"/>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640"/>
              </a:spcBef>
              <a:spcAft>
                <a:spcPts val="0"/>
              </a:spcAft>
              <a:buClr>
                <a:schemeClr val="lt2"/>
              </a:buClr>
              <a:buSzPts val="2400"/>
              <a:buFont typeface="Noto Sans Symbols"/>
              <a:buChar char="■"/>
              <a:defRPr b="0" i="0" sz="3200" u="none" cap="none" strike="noStrike">
                <a:solidFill>
                  <a:schemeClr val="dk1"/>
                </a:solidFill>
                <a:latin typeface="Arial"/>
                <a:ea typeface="Arial"/>
                <a:cs typeface="Arial"/>
                <a:sym typeface="Arial"/>
              </a:defRPr>
            </a:lvl1pPr>
            <a:lvl2pPr indent="-370840" lvl="1" marL="914400" marR="0" rtl="0" algn="l">
              <a:spcBef>
                <a:spcPts val="560"/>
              </a:spcBef>
              <a:spcAft>
                <a:spcPts val="0"/>
              </a:spcAft>
              <a:buClr>
                <a:schemeClr val="accent2"/>
              </a:buClr>
              <a:buSzPts val="2240"/>
              <a:buFont typeface="Noto Sans Symbols"/>
              <a:buChar char="◻"/>
              <a:defRPr b="0" i="0" sz="2800" u="none" cap="none" strike="noStrike">
                <a:solidFill>
                  <a:schemeClr val="dk1"/>
                </a:solidFill>
                <a:latin typeface="Arial"/>
                <a:ea typeface="Arial"/>
                <a:cs typeface="Arial"/>
                <a:sym typeface="Arial"/>
              </a:defRPr>
            </a:lvl2pPr>
            <a:lvl3pPr indent="-327660" lvl="2" marL="1371600" marR="0" rtl="0" algn="l">
              <a:spcBef>
                <a:spcPts val="480"/>
              </a:spcBef>
              <a:spcAft>
                <a:spcPts val="0"/>
              </a:spcAft>
              <a:buClr>
                <a:schemeClr val="lt2"/>
              </a:buClr>
              <a:buSzPts val="1560"/>
              <a:buFont typeface="Noto Sans Symbols"/>
              <a:buChar char="■"/>
              <a:defRPr b="0" i="0" sz="2400" u="none" cap="none" strike="noStrike">
                <a:solidFill>
                  <a:schemeClr val="dk1"/>
                </a:solidFill>
                <a:latin typeface="Arial"/>
                <a:ea typeface="Arial"/>
                <a:cs typeface="Arial"/>
                <a:sym typeface="Arial"/>
              </a:defRPr>
            </a:lvl3pPr>
            <a:lvl4pPr indent="-317500" lvl="3" marL="1828800" marR="0" rtl="0" algn="l">
              <a:spcBef>
                <a:spcPts val="400"/>
              </a:spcBef>
              <a:spcAft>
                <a:spcPts val="0"/>
              </a:spcAft>
              <a:buClr>
                <a:schemeClr val="accent2"/>
              </a:buClr>
              <a:buSzPts val="1400"/>
              <a:buFont typeface="Noto Sans Symbols"/>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26" name="Google Shape;26;p38"/>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7" name="Google Shape;27;p38"/>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 name="Google Shape;28;p38"/>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 name="Shape 35"/>
        <p:cNvGrpSpPr/>
        <p:nvPr/>
      </p:nvGrpSpPr>
      <p:grpSpPr>
        <a:xfrm>
          <a:off x="0" y="0"/>
          <a:ext cx="0" cy="0"/>
          <a:chOff x="0" y="0"/>
          <a:chExt cx="0" cy="0"/>
        </a:xfrm>
      </p:grpSpPr>
      <p:sp>
        <p:nvSpPr>
          <p:cNvPr id="36" name="Google Shape;36;p40"/>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7" name="Google Shape;37;p40"/>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grpSp>
        <p:nvGrpSpPr>
          <p:cNvPr id="38" name="Google Shape;38;p40"/>
          <p:cNvGrpSpPr/>
          <p:nvPr/>
        </p:nvGrpSpPr>
        <p:grpSpPr>
          <a:xfrm>
            <a:off x="0" y="0"/>
            <a:ext cx="9144000" cy="546100"/>
            <a:chOff x="0" y="0"/>
            <a:chExt cx="5760" cy="344"/>
          </a:xfrm>
        </p:grpSpPr>
        <p:sp>
          <p:nvSpPr>
            <p:cNvPr id="39" name="Google Shape;39;p40"/>
            <p:cNvSpPr txBox="1"/>
            <p:nvPr/>
          </p:nvSpPr>
          <p:spPr>
            <a:xfrm>
              <a:off x="0" y="0"/>
              <a:ext cx="180" cy="336"/>
            </a:xfrm>
            <a:prstGeom prst="rect">
              <a:avLst/>
            </a:prstGeom>
            <a:gradFill>
              <a:gsLst>
                <a:gs pos="0">
                  <a:schemeClr val="folHlink"/>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 name="Google Shape;40;p40"/>
            <p:cNvSpPr txBox="1"/>
            <p:nvPr/>
          </p:nvSpPr>
          <p:spPr>
            <a:xfrm>
              <a:off x="260" y="85"/>
              <a:ext cx="5500" cy="173"/>
            </a:xfrm>
            <a:prstGeom prst="rect">
              <a:avLst/>
            </a:prstGeom>
            <a:gradFill>
              <a:gsLst>
                <a:gs pos="0">
                  <a:schemeClr val="lt2"/>
                </a:gs>
                <a:gs pos="100000">
                  <a:schemeClr val="lt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 name="Google Shape;41;p40"/>
            <p:cNvSpPr txBox="1"/>
            <p:nvPr/>
          </p:nvSpPr>
          <p:spPr>
            <a:xfrm>
              <a:off x="258" y="85"/>
              <a:ext cx="87" cy="89"/>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 name="Google Shape;42;p40"/>
            <p:cNvSpPr txBox="1"/>
            <p:nvPr/>
          </p:nvSpPr>
          <p:spPr>
            <a:xfrm>
              <a:off x="345" y="0"/>
              <a:ext cx="88" cy="87"/>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 name="Google Shape;43;p40"/>
            <p:cNvSpPr txBox="1"/>
            <p:nvPr/>
          </p:nvSpPr>
          <p:spPr>
            <a:xfrm>
              <a:off x="345" y="85"/>
              <a:ext cx="88" cy="89"/>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 name="Google Shape;44;p40"/>
            <p:cNvSpPr txBox="1"/>
            <p:nvPr/>
          </p:nvSpPr>
          <p:spPr>
            <a:xfrm>
              <a:off x="173" y="173"/>
              <a:ext cx="86" cy="87"/>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 name="Google Shape;45;p40"/>
            <p:cNvSpPr txBox="1"/>
            <p:nvPr/>
          </p:nvSpPr>
          <p:spPr>
            <a:xfrm>
              <a:off x="83" y="86"/>
              <a:ext cx="89" cy="87"/>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 name="Google Shape;46;p40"/>
            <p:cNvSpPr txBox="1"/>
            <p:nvPr/>
          </p:nvSpPr>
          <p:spPr>
            <a:xfrm>
              <a:off x="258" y="171"/>
              <a:ext cx="87" cy="87"/>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 name="Google Shape;47;p40"/>
            <p:cNvSpPr txBox="1"/>
            <p:nvPr/>
          </p:nvSpPr>
          <p:spPr>
            <a:xfrm>
              <a:off x="173" y="258"/>
              <a:ext cx="86" cy="86"/>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48" name="Google Shape;48;p40"/>
          <p:cNvSpPr txBox="1"/>
          <p:nvPr>
            <p:ph type="title"/>
          </p:nvPr>
        </p:nvSpPr>
        <p:spPr>
          <a:xfrm>
            <a:off x="457200" y="457200"/>
            <a:ext cx="8229600" cy="1371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4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4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4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4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4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4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4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4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4400" u="none" cap="none" strike="noStrike">
                <a:solidFill>
                  <a:schemeClr val="dk1"/>
                </a:solidFill>
                <a:latin typeface="Arial"/>
                <a:ea typeface="Arial"/>
                <a:cs typeface="Arial"/>
                <a:sym typeface="Arial"/>
              </a:defRPr>
            </a:lvl9pPr>
          </a:lstStyle>
          <a:p/>
        </p:txBody>
      </p:sp>
      <p:sp>
        <p:nvSpPr>
          <p:cNvPr id="49" name="Google Shape;49;p40"/>
          <p:cNvSpPr txBox="1"/>
          <p:nvPr>
            <p:ph idx="1" type="body"/>
          </p:nvPr>
        </p:nvSpPr>
        <p:spPr>
          <a:xfrm>
            <a:off x="457200" y="1981200"/>
            <a:ext cx="8229600" cy="3886200"/>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640"/>
              </a:spcBef>
              <a:spcAft>
                <a:spcPts val="0"/>
              </a:spcAft>
              <a:buClr>
                <a:schemeClr val="lt2"/>
              </a:buClr>
              <a:buSzPts val="2400"/>
              <a:buFont typeface="Noto Sans Symbols"/>
              <a:buChar char="■"/>
              <a:defRPr b="0" i="0" sz="3200" u="none" cap="none" strike="noStrike">
                <a:solidFill>
                  <a:schemeClr val="dk1"/>
                </a:solidFill>
                <a:latin typeface="Arial"/>
                <a:ea typeface="Arial"/>
                <a:cs typeface="Arial"/>
                <a:sym typeface="Arial"/>
              </a:defRPr>
            </a:lvl1pPr>
            <a:lvl2pPr indent="-370840" lvl="1" marL="914400" marR="0" rtl="0" algn="l">
              <a:spcBef>
                <a:spcPts val="560"/>
              </a:spcBef>
              <a:spcAft>
                <a:spcPts val="0"/>
              </a:spcAft>
              <a:buClr>
                <a:schemeClr val="accent2"/>
              </a:buClr>
              <a:buSzPts val="2240"/>
              <a:buFont typeface="Noto Sans Symbols"/>
              <a:buChar char="◻"/>
              <a:defRPr b="0" i="0" sz="2800" u="none" cap="none" strike="noStrike">
                <a:solidFill>
                  <a:schemeClr val="dk1"/>
                </a:solidFill>
                <a:latin typeface="Arial"/>
                <a:ea typeface="Arial"/>
                <a:cs typeface="Arial"/>
                <a:sym typeface="Arial"/>
              </a:defRPr>
            </a:lvl2pPr>
            <a:lvl3pPr indent="-327660" lvl="2" marL="1371600" marR="0" rtl="0" algn="l">
              <a:spcBef>
                <a:spcPts val="480"/>
              </a:spcBef>
              <a:spcAft>
                <a:spcPts val="0"/>
              </a:spcAft>
              <a:buClr>
                <a:schemeClr val="lt2"/>
              </a:buClr>
              <a:buSzPts val="1560"/>
              <a:buFont typeface="Noto Sans Symbols"/>
              <a:buChar char="■"/>
              <a:defRPr b="0" i="0" sz="2400" u="none" cap="none" strike="noStrike">
                <a:solidFill>
                  <a:schemeClr val="dk1"/>
                </a:solidFill>
                <a:latin typeface="Arial"/>
                <a:ea typeface="Arial"/>
                <a:cs typeface="Arial"/>
                <a:sym typeface="Arial"/>
              </a:defRPr>
            </a:lvl3pPr>
            <a:lvl4pPr indent="-317500" lvl="3" marL="1828800" marR="0" rtl="0" algn="l">
              <a:spcBef>
                <a:spcPts val="400"/>
              </a:spcBef>
              <a:spcAft>
                <a:spcPts val="0"/>
              </a:spcAft>
              <a:buClr>
                <a:schemeClr val="accent2"/>
              </a:buClr>
              <a:buSzPts val="1400"/>
              <a:buFont typeface="Noto Sans Symbols"/>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50" name="Google Shape;50;p40"/>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
          <p:cNvSpPr txBox="1"/>
          <p:nvPr>
            <p:ph type="ctrTitle"/>
          </p:nvPr>
        </p:nvSpPr>
        <p:spPr>
          <a:xfrm>
            <a:off x="2339975" y="1665275"/>
            <a:ext cx="6651600" cy="23733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Book Antiqua"/>
              <a:buNone/>
            </a:pPr>
            <a:r>
              <a:rPr b="1" lang="en-US" sz="2900">
                <a:latin typeface="Book Antiqua"/>
                <a:ea typeface="Book Antiqua"/>
                <a:cs typeface="Book Antiqua"/>
                <a:sym typeface="Book Antiqua"/>
              </a:rPr>
              <a:t>10o Μάθημα: Πολιτική Επικοινωνία, Κοινή Γνώμη και Αξίες</a:t>
            </a:r>
            <a:endParaRPr/>
          </a:p>
        </p:txBody>
      </p:sp>
      <p:sp>
        <p:nvSpPr>
          <p:cNvPr id="119" name="Google Shape;119;p1"/>
          <p:cNvSpPr txBox="1"/>
          <p:nvPr>
            <p:ph idx="1" type="subTitle"/>
          </p:nvPr>
        </p:nvSpPr>
        <p:spPr>
          <a:xfrm>
            <a:off x="1042987" y="4581525"/>
            <a:ext cx="7812087" cy="2087562"/>
          </a:xfrm>
          <a:prstGeom prst="rect">
            <a:avLst/>
          </a:prstGeom>
          <a:noFill/>
          <a:ln>
            <a:noFill/>
          </a:ln>
        </p:spPr>
        <p:txBody>
          <a:bodyPr anchorCtr="0" anchor="t" bIns="45700" lIns="91425" spcFirstLastPara="1" rIns="91425" wrap="square" tIns="45700">
            <a:noAutofit/>
          </a:bodyPr>
          <a:lstStyle/>
          <a:p>
            <a:pPr indent="0" lvl="0" marL="0" rtl="0" algn="ctr">
              <a:lnSpc>
                <a:spcPct val="80000"/>
              </a:lnSpc>
              <a:spcBef>
                <a:spcPts val="0"/>
              </a:spcBef>
              <a:spcAft>
                <a:spcPts val="0"/>
              </a:spcAft>
              <a:buSzPts val="1500"/>
              <a:buNone/>
            </a:pPr>
            <a:r>
              <a:rPr b="1" i="0" lang="en-US" sz="2000" u="none">
                <a:solidFill>
                  <a:srgbClr val="000000"/>
                </a:solidFill>
                <a:latin typeface="Garamond"/>
                <a:ea typeface="Garamond"/>
                <a:cs typeface="Garamond"/>
                <a:sym typeface="Garamond"/>
              </a:rPr>
              <a:t>Δρ. Παναγιώτης ΠΑΣΧΑΛΙΔΗΣ</a:t>
            </a:r>
            <a:endParaRPr/>
          </a:p>
          <a:p>
            <a:pPr indent="0" lvl="0" marL="0" rtl="0" algn="ctr">
              <a:lnSpc>
                <a:spcPct val="80000"/>
              </a:lnSpc>
              <a:spcBef>
                <a:spcPts val="0"/>
              </a:spcBef>
              <a:spcAft>
                <a:spcPts val="0"/>
              </a:spcAft>
              <a:buSzPts val="1500"/>
              <a:buNone/>
            </a:pPr>
            <a:r>
              <a:t/>
            </a:r>
            <a:endParaRPr b="1" i="0" sz="2000" u="none">
              <a:solidFill>
                <a:srgbClr val="000000"/>
              </a:solidFill>
              <a:latin typeface="Garamond"/>
              <a:ea typeface="Garamond"/>
              <a:cs typeface="Garamond"/>
              <a:sym typeface="Garamond"/>
            </a:endParaRPr>
          </a:p>
          <a:p>
            <a:pPr indent="0" lvl="0" marL="0" rtl="0" algn="ctr">
              <a:lnSpc>
                <a:spcPct val="80000"/>
              </a:lnSpc>
              <a:spcBef>
                <a:spcPts val="500"/>
              </a:spcBef>
              <a:spcAft>
                <a:spcPts val="0"/>
              </a:spcAft>
              <a:buSzPts val="1350"/>
              <a:buNone/>
            </a:pPr>
            <a:r>
              <a:rPr b="1" i="0" lang="en-US" sz="1800" u="none">
                <a:solidFill>
                  <a:srgbClr val="000000"/>
                </a:solidFill>
                <a:latin typeface="Garamond"/>
                <a:ea typeface="Garamond"/>
                <a:cs typeface="Garamond"/>
                <a:sym typeface="Garamond"/>
              </a:rPr>
              <a:t>Τμήμα Πολιτικής Επιστήμης</a:t>
            </a:r>
            <a:endParaRPr b="0" i="0" sz="1200" u="none">
              <a:solidFill>
                <a:srgbClr val="000000"/>
              </a:solidFill>
              <a:latin typeface="Arial"/>
              <a:ea typeface="Arial"/>
              <a:cs typeface="Arial"/>
              <a:sym typeface="Arial"/>
            </a:endParaRPr>
          </a:p>
          <a:p>
            <a:pPr indent="0" lvl="0" marL="0" rtl="0" algn="ctr">
              <a:lnSpc>
                <a:spcPct val="80000"/>
              </a:lnSpc>
              <a:spcBef>
                <a:spcPts val="400"/>
              </a:spcBef>
              <a:spcAft>
                <a:spcPts val="0"/>
              </a:spcAft>
              <a:buSzPts val="1350"/>
              <a:buNone/>
            </a:pPr>
            <a:r>
              <a:rPr b="1" i="0" lang="en-US" sz="1800" u="none">
                <a:solidFill>
                  <a:srgbClr val="000000"/>
                </a:solidFill>
                <a:latin typeface="Garamond"/>
                <a:ea typeface="Garamond"/>
                <a:cs typeface="Garamond"/>
                <a:sym typeface="Garamond"/>
              </a:rPr>
              <a:t>Κομοτηνή, Δημοκρίτειο Πανεπιστήμιο Θράκης</a:t>
            </a:r>
            <a:endParaRPr b="0" i="0" sz="1200" u="none">
              <a:solidFill>
                <a:srgbClr val="000000"/>
              </a:solidFill>
              <a:latin typeface="Arial"/>
              <a:ea typeface="Arial"/>
              <a:cs typeface="Arial"/>
              <a:sym typeface="Arial"/>
            </a:endParaRPr>
          </a:p>
          <a:p>
            <a:pPr indent="0" lvl="0" marL="0" rtl="0" algn="ctr">
              <a:lnSpc>
                <a:spcPct val="80000"/>
              </a:lnSpc>
              <a:spcBef>
                <a:spcPts val="400"/>
              </a:spcBef>
              <a:spcAft>
                <a:spcPts val="0"/>
              </a:spcAft>
              <a:buSzPts val="1200"/>
              <a:buNone/>
            </a:pPr>
            <a:r>
              <a:rPr b="1" i="0" lang="en-US" sz="1600" u="none">
                <a:solidFill>
                  <a:srgbClr val="000000"/>
                </a:solidFill>
                <a:latin typeface="Garamond"/>
                <a:ea typeface="Garamond"/>
                <a:cs typeface="Garamond"/>
                <a:sym typeface="Garamond"/>
              </a:rPr>
              <a:t>Email: panagiotispaschalidis314@gmail.com</a:t>
            </a:r>
            <a:endParaRPr b="0" i="0" sz="1200" u="none">
              <a:solidFill>
                <a:srgbClr val="000000"/>
              </a:solidFill>
              <a:latin typeface="Arial"/>
              <a:ea typeface="Arial"/>
              <a:cs typeface="Arial"/>
              <a:sym typeface="Arial"/>
            </a:endParaRPr>
          </a:p>
          <a:p>
            <a:pPr indent="0" lvl="0" marL="0" rtl="0" algn="ctr">
              <a:lnSpc>
                <a:spcPct val="80000"/>
              </a:lnSpc>
              <a:spcBef>
                <a:spcPts val="400"/>
              </a:spcBef>
              <a:spcAft>
                <a:spcPts val="0"/>
              </a:spcAft>
              <a:buSzPts val="1200"/>
              <a:buNone/>
            </a:pPr>
            <a:r>
              <a:rPr b="1" i="0" lang="en-US" sz="1600" u="none">
                <a:solidFill>
                  <a:srgbClr val="000000"/>
                </a:solidFill>
                <a:latin typeface="Garamond"/>
                <a:ea typeface="Garamond"/>
                <a:cs typeface="Garamond"/>
                <a:sym typeface="Garamond"/>
              </a:rPr>
              <a:t>Τηλέφωνο Επικοινωνίας: 6981005323</a:t>
            </a:r>
            <a:endParaRPr b="1" i="0" sz="1800" u="none">
              <a:solidFill>
                <a:srgbClr val="000000"/>
              </a:solidFill>
              <a:latin typeface="Garamond"/>
              <a:ea typeface="Garamond"/>
              <a:cs typeface="Garamond"/>
              <a:sym typeface="Garamond"/>
            </a:endParaRPr>
          </a:p>
          <a:p>
            <a:pPr indent="0" lvl="0" marL="0" rtl="0" algn="l">
              <a:spcBef>
                <a:spcPts val="360"/>
              </a:spcBef>
              <a:spcAft>
                <a:spcPts val="0"/>
              </a:spcAft>
              <a:buSzPts val="1350"/>
              <a:buFont typeface="Noto Sans Symbols"/>
              <a:buNone/>
            </a:pPr>
            <a:r>
              <a:t/>
            </a:r>
            <a:endParaRPr b="1" i="0" sz="1800" u="none">
              <a:solidFill>
                <a:srgbClr val="000000"/>
              </a:solidFill>
              <a:latin typeface="Garamond"/>
              <a:ea typeface="Garamond"/>
              <a:cs typeface="Garamond"/>
              <a:sym typeface="Garamond"/>
            </a:endParaRPr>
          </a:p>
        </p:txBody>
      </p:sp>
      <p:pic>
        <p:nvPicPr>
          <p:cNvPr id="120" name="Google Shape;120;p1"/>
          <p:cNvPicPr preferRelativeResize="0"/>
          <p:nvPr/>
        </p:nvPicPr>
        <p:blipFill rotWithShape="1">
          <a:blip r:embed="rId3">
            <a:alphaModFix/>
          </a:blip>
          <a:srcRect b="0" l="0" r="0" t="0"/>
          <a:stretch/>
        </p:blipFill>
        <p:spPr>
          <a:xfrm>
            <a:off x="4921250" y="0"/>
            <a:ext cx="2035175" cy="1565275"/>
          </a:xfrm>
          <a:prstGeom prst="rect">
            <a:avLst/>
          </a:prstGeom>
          <a:noFill/>
          <a:ln>
            <a:noFill/>
          </a:ln>
        </p:spPr>
      </p:pic>
      <p:pic>
        <p:nvPicPr>
          <p:cNvPr id="121" name="Google Shape;121;p1"/>
          <p:cNvPicPr preferRelativeResize="0"/>
          <p:nvPr/>
        </p:nvPicPr>
        <p:blipFill rotWithShape="1">
          <a:blip r:embed="rId4">
            <a:alphaModFix/>
          </a:blip>
          <a:srcRect b="0" l="0" r="0" t="0"/>
          <a:stretch/>
        </p:blipFill>
        <p:spPr>
          <a:xfrm>
            <a:off x="7005637" y="0"/>
            <a:ext cx="2138362" cy="166528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g2ce9bbfd9c0_0_106"/>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Πολλοί ερευνητές έχουν υποστηρίξει πως μπορεί να υπάρξει συσχέτιση της υποστήριξης συγκεκριμένων αξιών (και ιδιαίτερα ομάδων αξιών) με πολιτικούς προσανατολισμούς, συγκεκριμένα τους δύο βασικούς, δηλαδή τον φιλελεύθερο- προοδευτικό- αριστερό και τον συντηρητικό- δεξιό. </a:t>
            </a:r>
            <a:endParaRPr sz="2000"/>
          </a:p>
          <a:p>
            <a:pPr indent="0" lvl="0" marL="91440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Πιο συγκεκριμένα έχουμε το ακόλουθο σχήμα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Ωστόσο, όλες οι αξίες δεν έχουν την ίδια αξία πρόγνωσης για την πολιτική συμπεριφορά και επιλογή.  Π.χ. η αυτοβελτίωση, η στάση προς την </a:t>
            </a:r>
            <a:r>
              <a:rPr lang="en-US" sz="2000"/>
              <a:t>εξουσία</a:t>
            </a:r>
            <a:r>
              <a:rPr lang="en-US" sz="2000"/>
              <a:t>, η απόλαυση, η κινητοποίηση δεν παρέχουν ασφαλή πρόγνωση. </a:t>
            </a:r>
            <a:endParaRPr sz="2000"/>
          </a:p>
        </p:txBody>
      </p:sp>
      <p:grpSp>
        <p:nvGrpSpPr>
          <p:cNvPr id="256" name="Google Shape;256;g2ce9bbfd9c0_0_106"/>
          <p:cNvGrpSpPr/>
          <p:nvPr/>
        </p:nvGrpSpPr>
        <p:grpSpPr>
          <a:xfrm>
            <a:off x="0" y="0"/>
            <a:ext cx="8985250" cy="611188"/>
            <a:chOff x="0" y="0"/>
            <a:chExt cx="5660" cy="385"/>
          </a:xfrm>
        </p:grpSpPr>
        <p:sp>
          <p:nvSpPr>
            <p:cNvPr id="257" name="Google Shape;257;g2ce9bbfd9c0_0_106"/>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8" name="Google Shape;258;g2ce9bbfd9c0_0_106"/>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9" name="Google Shape;259;g2ce9bbfd9c0_0_106"/>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0" name="Google Shape;260;g2ce9bbfd9c0_0_106"/>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1" name="Google Shape;261;g2ce9bbfd9c0_0_106"/>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2" name="Google Shape;262;g2ce9bbfd9c0_0_106"/>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3" name="Google Shape;263;g2ce9bbfd9c0_0_106"/>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4" name="Google Shape;264;g2ce9bbfd9c0_0_106"/>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5" name="Google Shape;265;g2ce9bbfd9c0_0_106"/>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66" name="Google Shape;266;g2ce9bbfd9c0_0_106"/>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graphicFrame>
        <p:nvGraphicFramePr>
          <p:cNvPr id="267" name="Google Shape;267;g2ce9bbfd9c0_0_106"/>
          <p:cNvGraphicFramePr/>
          <p:nvPr/>
        </p:nvGraphicFramePr>
        <p:xfrm>
          <a:off x="480950" y="3514525"/>
          <a:ext cx="3000000" cy="3000000"/>
        </p:xfrm>
        <a:graphic>
          <a:graphicData uri="http://schemas.openxmlformats.org/drawingml/2006/table">
            <a:tbl>
              <a:tblPr>
                <a:noFill/>
                <a:tableStyleId>{4DF2E8D8-2639-47FE-AA20-C041EBC0CCD2}</a:tableStyleId>
              </a:tblPr>
              <a:tblGrid>
                <a:gridCol w="4210450"/>
                <a:gridCol w="4210450"/>
              </a:tblGrid>
              <a:tr h="514750">
                <a:tc>
                  <a:txBody>
                    <a:bodyPr/>
                    <a:lstStyle/>
                    <a:p>
                      <a:pPr indent="0" lvl="0" marL="0" rtl="0" algn="l">
                        <a:spcBef>
                          <a:spcPts val="0"/>
                        </a:spcBef>
                        <a:spcAft>
                          <a:spcPts val="0"/>
                        </a:spcAft>
                        <a:buNone/>
                      </a:pPr>
                      <a:r>
                        <a:rPr lang="en-US" sz="1800"/>
                        <a:t>φιλελεύθερος- προοδευτικός- αριστερός</a:t>
                      </a:r>
                      <a:endParaRPr sz="1800"/>
                    </a:p>
                  </a:txBody>
                  <a:tcPr marT="91425" marB="91425" marR="91425" marL="91425"/>
                </a:tc>
                <a:tc>
                  <a:txBody>
                    <a:bodyPr/>
                    <a:lstStyle/>
                    <a:p>
                      <a:pPr indent="0" lvl="0" marL="0" rtl="0" algn="l">
                        <a:spcBef>
                          <a:spcPts val="0"/>
                        </a:spcBef>
                        <a:spcAft>
                          <a:spcPts val="0"/>
                        </a:spcAft>
                        <a:buNone/>
                      </a:pPr>
                      <a:r>
                        <a:rPr lang="en-US" sz="1800"/>
                        <a:t>συντηρητικός- δεξιός</a:t>
                      </a:r>
                      <a:endParaRPr sz="1800"/>
                    </a:p>
                  </a:txBody>
                  <a:tcPr marT="91425" marB="91425" marR="91425" marL="91425"/>
                </a:tc>
              </a:tr>
              <a:tr h="1120250">
                <a:tc>
                  <a:txBody>
                    <a:bodyPr/>
                    <a:lstStyle/>
                    <a:p>
                      <a:pPr indent="0" lvl="0" marL="0" rtl="0" algn="l">
                        <a:spcBef>
                          <a:spcPts val="0"/>
                        </a:spcBef>
                        <a:spcAft>
                          <a:spcPts val="0"/>
                        </a:spcAft>
                        <a:buNone/>
                      </a:pPr>
                      <a:r>
                        <a:rPr lang="en-US" sz="1800"/>
                        <a:t>Αξίες: θετική προδιάθεση ως προς την αλλαγή/ εξέλιξη, αυτο- υπέρβαση, οικουμενικότητα </a:t>
                      </a:r>
                      <a:endParaRPr sz="1800"/>
                    </a:p>
                  </a:txBody>
                  <a:tcPr marT="91425" marB="91425" marR="91425" marL="91425"/>
                </a:tc>
                <a:tc>
                  <a:txBody>
                    <a:bodyPr/>
                    <a:lstStyle/>
                    <a:p>
                      <a:pPr indent="0" lvl="0" marL="0" rtl="0" algn="l">
                        <a:spcBef>
                          <a:spcPts val="0"/>
                        </a:spcBef>
                        <a:spcAft>
                          <a:spcPts val="0"/>
                        </a:spcAft>
                        <a:buNone/>
                      </a:pPr>
                      <a:r>
                        <a:rPr lang="en-US" sz="1800"/>
                        <a:t>Αξίες: παράδοση, ασφάλεια</a:t>
                      </a:r>
                      <a:endParaRPr sz="1800"/>
                    </a:p>
                  </a:txBody>
                  <a:tcPr marT="91425" marB="91425" marR="91425" marL="91425"/>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g2ce9bbfd9c0_0_122"/>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Όπως και να έχει, οι μελέτες που αφορούν το παράδειγμα της φιλελεύθερης δημοκρατίας, δείχνουν πως ο πυρήνας της πολιτικής αντιπαράθεσης υπήρξε διαχρονικά το δίπολο “αποδοχή ή απόρριψη της παράδοσης” ή το δίπολο “αποδοχή ή απόρριψη της ανισότητας”. </a:t>
            </a:r>
            <a:endParaRPr sz="2000"/>
          </a:p>
          <a:p>
            <a:pPr indent="0" lvl="0" marL="45720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lang="en-US" sz="2000"/>
              <a:t>Συνήθως, τα κόμματα με αριστερό προσανατολισμό έχουν μια έμφαση στις οικουμενικές αξίες ενώ αντίθετα τα κόμματα με δεξιό προσανατολισμό δίνουν έμφαση στη συντήρηση. Αυτές οι γενικές κατηγορίες έχουν υπάρξει πιο ασφαλείς ενδείξεις για πρόγνωση πολιτικής συμπεριφοράς και απόφασης. </a:t>
            </a:r>
            <a:endParaRPr sz="2000"/>
          </a:p>
          <a:p>
            <a:pPr indent="0" lvl="0" marL="457200" rtl="0" algn="just">
              <a:lnSpc>
                <a:spcPct val="115000"/>
              </a:lnSpc>
              <a:spcBef>
                <a:spcPts val="0"/>
              </a:spcBef>
              <a:spcAft>
                <a:spcPts val="0"/>
              </a:spcAft>
              <a:buNone/>
            </a:pPr>
            <a:r>
              <a:t/>
            </a:r>
            <a:endParaRPr sz="2000"/>
          </a:p>
          <a:p>
            <a:pPr indent="0" lvl="0" marL="457200" rtl="0" algn="just">
              <a:lnSpc>
                <a:spcPct val="115000"/>
              </a:lnSpc>
              <a:spcBef>
                <a:spcPts val="0"/>
              </a:spcBef>
              <a:spcAft>
                <a:spcPts val="0"/>
              </a:spcAft>
              <a:buNone/>
            </a:pPr>
            <a:r>
              <a:t/>
            </a:r>
            <a:endParaRPr sz="2000"/>
          </a:p>
        </p:txBody>
      </p:sp>
      <p:grpSp>
        <p:nvGrpSpPr>
          <p:cNvPr id="273" name="Google Shape;273;g2ce9bbfd9c0_0_122"/>
          <p:cNvGrpSpPr/>
          <p:nvPr/>
        </p:nvGrpSpPr>
        <p:grpSpPr>
          <a:xfrm>
            <a:off x="0" y="0"/>
            <a:ext cx="8985250" cy="611188"/>
            <a:chOff x="0" y="0"/>
            <a:chExt cx="5660" cy="385"/>
          </a:xfrm>
        </p:grpSpPr>
        <p:sp>
          <p:nvSpPr>
            <p:cNvPr id="274" name="Google Shape;274;g2ce9bbfd9c0_0_122"/>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5" name="Google Shape;275;g2ce9bbfd9c0_0_122"/>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6" name="Google Shape;276;g2ce9bbfd9c0_0_122"/>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7" name="Google Shape;277;g2ce9bbfd9c0_0_122"/>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8" name="Google Shape;278;g2ce9bbfd9c0_0_122"/>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9" name="Google Shape;279;g2ce9bbfd9c0_0_122"/>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0" name="Google Shape;280;g2ce9bbfd9c0_0_122"/>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1" name="Google Shape;281;g2ce9bbfd9c0_0_122"/>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2" name="Google Shape;282;g2ce9bbfd9c0_0_122"/>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83" name="Google Shape;283;g2ce9bbfd9c0_0_122"/>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g2ce9bbfd9c0_0_138"/>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Οι πολιτικές αξίες (political values) </a:t>
            </a:r>
            <a:endParaRPr sz="2000"/>
          </a:p>
          <a:p>
            <a:pPr indent="-355600" lvl="0" marL="457200" rtl="0" algn="just">
              <a:lnSpc>
                <a:spcPct val="115000"/>
              </a:lnSpc>
              <a:spcBef>
                <a:spcPts val="0"/>
              </a:spcBef>
              <a:spcAft>
                <a:spcPts val="0"/>
              </a:spcAft>
              <a:buSzPts val="2000"/>
              <a:buChar char="-"/>
            </a:pPr>
            <a:r>
              <a:rPr lang="en-US" sz="2000"/>
              <a:t>O ορισμός των πολιτικών αξιών δεν είναι εύκολος…</a:t>
            </a:r>
            <a:endParaRPr sz="2000"/>
          </a:p>
          <a:p>
            <a:pPr indent="0" lvl="0" marL="457200" rtl="0" algn="just">
              <a:lnSpc>
                <a:spcPct val="115000"/>
              </a:lnSpc>
              <a:spcBef>
                <a:spcPts val="0"/>
              </a:spcBef>
              <a:spcAft>
                <a:spcPts val="0"/>
              </a:spcAft>
              <a:buNone/>
            </a:pPr>
            <a:r>
              <a:t/>
            </a:r>
            <a:endParaRPr sz="2000"/>
          </a:p>
          <a:p>
            <a:pPr indent="0" lvl="0" marL="457200" rtl="0" algn="just">
              <a:lnSpc>
                <a:spcPct val="115000"/>
              </a:lnSpc>
              <a:spcBef>
                <a:spcPts val="0"/>
              </a:spcBef>
              <a:spcAft>
                <a:spcPts val="0"/>
              </a:spcAft>
              <a:buNone/>
            </a:pPr>
            <a:r>
              <a:rPr lang="en-US" sz="2000"/>
              <a:t>Π.χ. για τους McClosky, Zaller (1984), οι πολιτικές αξίες αφορούν τις πολιτισμικές και πολιτικές διαστάσεις που εφαρμόζουν στη σχέση μεταξύ πολιτών και κυβέρνησης αλλά και στον ρόλο που το κάθε μέρος πρέπει να εκπληρώνει. </a:t>
            </a:r>
            <a:endParaRPr sz="2000"/>
          </a:p>
          <a:p>
            <a:pPr indent="0" lvl="0" marL="45720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lang="en-US" sz="2000"/>
              <a:t>Γενικά, για την πολιτική επιστήμη υπήρξε πιο εύκολο να συνδέσει κάποιες αξίες με τομείς πολιτικής.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Κοινωνική πολιτική/ πρόνοια: ισότητα, ανθρωπισμός, ελευθερία, οικονομική ανεξαρτησία…</a:t>
            </a:r>
            <a:endParaRPr sz="2000"/>
          </a:p>
          <a:p>
            <a:pPr indent="0" lvl="0" marL="0" rtl="0" algn="just">
              <a:lnSpc>
                <a:spcPct val="115000"/>
              </a:lnSpc>
              <a:spcBef>
                <a:spcPts val="0"/>
              </a:spcBef>
              <a:spcAft>
                <a:spcPts val="0"/>
              </a:spcAft>
              <a:buNone/>
            </a:pPr>
            <a:r>
              <a:rPr lang="en-US" sz="2000"/>
              <a:t> Εξωτερική πολιτική: εθνοκεντρισμός, ηθική και πόλεμος, ανταπόδοση ωφέλειας/ βλάβης…</a:t>
            </a:r>
            <a:endParaRPr sz="2000"/>
          </a:p>
          <a:p>
            <a:pPr indent="0" lvl="0" marL="0" rtl="0" algn="just">
              <a:lnSpc>
                <a:spcPct val="115000"/>
              </a:lnSpc>
              <a:spcBef>
                <a:spcPts val="0"/>
              </a:spcBef>
              <a:spcAft>
                <a:spcPts val="0"/>
              </a:spcAft>
              <a:buNone/>
            </a:pPr>
            <a:r>
              <a:rPr lang="en-US" sz="2000"/>
              <a:t>  Πολιτισμός: παράδοση, ανεκτικότητα, ισότητα…</a:t>
            </a:r>
            <a:endParaRPr sz="2000"/>
          </a:p>
          <a:p>
            <a:pPr indent="0" lvl="0" marL="457200" rtl="0" algn="just">
              <a:lnSpc>
                <a:spcPct val="115000"/>
              </a:lnSpc>
              <a:spcBef>
                <a:spcPts val="0"/>
              </a:spcBef>
              <a:spcAft>
                <a:spcPts val="0"/>
              </a:spcAft>
              <a:buNone/>
            </a:pPr>
            <a:r>
              <a:t/>
            </a:r>
            <a:endParaRPr sz="2000"/>
          </a:p>
          <a:p>
            <a:pPr indent="0" lvl="0" marL="457200" rtl="0" algn="just">
              <a:lnSpc>
                <a:spcPct val="115000"/>
              </a:lnSpc>
              <a:spcBef>
                <a:spcPts val="0"/>
              </a:spcBef>
              <a:spcAft>
                <a:spcPts val="0"/>
              </a:spcAft>
              <a:buNone/>
            </a:pPr>
            <a:r>
              <a:t/>
            </a:r>
            <a:endParaRPr sz="2000"/>
          </a:p>
        </p:txBody>
      </p:sp>
      <p:grpSp>
        <p:nvGrpSpPr>
          <p:cNvPr id="289" name="Google Shape;289;g2ce9bbfd9c0_0_138"/>
          <p:cNvGrpSpPr/>
          <p:nvPr/>
        </p:nvGrpSpPr>
        <p:grpSpPr>
          <a:xfrm>
            <a:off x="0" y="0"/>
            <a:ext cx="8985250" cy="611188"/>
            <a:chOff x="0" y="0"/>
            <a:chExt cx="5660" cy="385"/>
          </a:xfrm>
        </p:grpSpPr>
        <p:sp>
          <p:nvSpPr>
            <p:cNvPr id="290" name="Google Shape;290;g2ce9bbfd9c0_0_138"/>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1" name="Google Shape;291;g2ce9bbfd9c0_0_138"/>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2" name="Google Shape;292;g2ce9bbfd9c0_0_138"/>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3" name="Google Shape;293;g2ce9bbfd9c0_0_138"/>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4" name="Google Shape;294;g2ce9bbfd9c0_0_138"/>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5" name="Google Shape;295;g2ce9bbfd9c0_0_138"/>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6" name="Google Shape;296;g2ce9bbfd9c0_0_138"/>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7" name="Google Shape;297;g2ce9bbfd9c0_0_138"/>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8" name="Google Shape;298;g2ce9bbfd9c0_0_138"/>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99" name="Google Shape;299;g2ce9bbfd9c0_0_138"/>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g2ce9bbfd9c0_0_153"/>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Οι πολιτικές αξίες (political values)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Είναι πολύ δύσκολο να έχουμε μια σαφέστερη και πιο κατηγορηματική ομαδοποίηση των πολιτικών αξιών στο πρότυπο των ανθρώπινων αξιών. Ένας λόγος που εξηγεί τη δυσκολία είναι η τάση των πολιτών να αλλάζουν πιο εύκολα στάση απέναντι σε ορισμένα ζητήματα.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Ακριβώς δηλαδή όπως και στις ανθρώπινες αξίες, έτσι και στις πολιτικές, φαίνεται πως στο φάσμα των ατομικών διαστάσεων (π.χ. εξέλιξη, εκπλήρωση στόχων και φιλοδοξιών, χειραφέτηση) είναι πιο δύσκολο να βρούμε τη συσχέτιση (δηλαδή μεταξύ αξίας και πολιτικού προσανατολισμού).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Μια άλλη δυσκολία αφορά το εύρος της εφαρμογής. Είναι δηλαδή ευκολότερο να βρούμε αντιστοιχίσεις στις ανθρώπινες αξίες μεταξύ διαφορετικών πολιτισμών, παρά στις πολιτικές.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a:t>
            </a:r>
            <a:endParaRPr sz="2000"/>
          </a:p>
          <a:p>
            <a:pPr indent="0" lvl="0" marL="457200" rtl="0" algn="just">
              <a:lnSpc>
                <a:spcPct val="115000"/>
              </a:lnSpc>
              <a:spcBef>
                <a:spcPts val="0"/>
              </a:spcBef>
              <a:spcAft>
                <a:spcPts val="0"/>
              </a:spcAft>
              <a:buNone/>
            </a:pPr>
            <a:r>
              <a:t/>
            </a:r>
            <a:endParaRPr sz="2000"/>
          </a:p>
        </p:txBody>
      </p:sp>
      <p:grpSp>
        <p:nvGrpSpPr>
          <p:cNvPr id="305" name="Google Shape;305;g2ce9bbfd9c0_0_153"/>
          <p:cNvGrpSpPr/>
          <p:nvPr/>
        </p:nvGrpSpPr>
        <p:grpSpPr>
          <a:xfrm>
            <a:off x="0" y="0"/>
            <a:ext cx="8985250" cy="611188"/>
            <a:chOff x="0" y="0"/>
            <a:chExt cx="5660" cy="385"/>
          </a:xfrm>
        </p:grpSpPr>
        <p:sp>
          <p:nvSpPr>
            <p:cNvPr id="306" name="Google Shape;306;g2ce9bbfd9c0_0_153"/>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7" name="Google Shape;307;g2ce9bbfd9c0_0_153"/>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8" name="Google Shape;308;g2ce9bbfd9c0_0_153"/>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9" name="Google Shape;309;g2ce9bbfd9c0_0_153"/>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0" name="Google Shape;310;g2ce9bbfd9c0_0_153"/>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1" name="Google Shape;311;g2ce9bbfd9c0_0_153"/>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2" name="Google Shape;312;g2ce9bbfd9c0_0_153"/>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3" name="Google Shape;313;g2ce9bbfd9c0_0_153"/>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4" name="Google Shape;314;g2ce9bbfd9c0_0_153"/>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315" name="Google Shape;315;g2ce9bbfd9c0_0_153"/>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g2ce9bbfd9c0_0_168"/>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Οι πολιτικές αξίες (political values)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Αν στην πολιτική επιστήμη είναι δύσκολο να συνδέσουμε τις αξίες με συμπεριφορές (που να έχουν και μια αξία πρόγνωσης), τότε στο πλαίσιο της πολιτικής επικοινωνίας αυτή η προσπάθεια είναι ακόμα πιο δύσκολη.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Μια βασική δυσκολία σχετίζεται με τον χαρακτήρα της πιο κεντρικής έννοιας και αξίας που είναι η ίδια η δημοκρατία και μαζί με αυτήν η ιδέα και η αξία της διαμεσολάβησης και της εκπροσώπησης (εφαρμόζει κυρίως στη σχέση πολίτη με τους πολιτικούς αλλά εν πολλοίς και στη σχέση πολίτη με τα ΜΜΕ). </a:t>
            </a:r>
            <a:endParaRPr sz="2000"/>
          </a:p>
          <a:p>
            <a:pPr indent="0" lvl="0" marL="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lang="en-US" sz="2000"/>
              <a:t>Κατά βάση, ο τρόπος που διεξάγεται η πολιτική επικοινωνία διαβρώνει ή εντείνει την πίστη στην εφαρμογή των ανθρώπινων και πολιτικών αξιών και κάνει ακόμα δυσκολότερη τη συσχέτιση και τη σύνδεση αξιών με την πολιτική συμπεριφορά και την επιλογή των πολιτών.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a:t>
            </a:r>
            <a:endParaRPr sz="2000"/>
          </a:p>
          <a:p>
            <a:pPr indent="0" lvl="0" marL="457200" rtl="0" algn="just">
              <a:lnSpc>
                <a:spcPct val="115000"/>
              </a:lnSpc>
              <a:spcBef>
                <a:spcPts val="0"/>
              </a:spcBef>
              <a:spcAft>
                <a:spcPts val="0"/>
              </a:spcAft>
              <a:buNone/>
            </a:pPr>
            <a:r>
              <a:t/>
            </a:r>
            <a:endParaRPr sz="2000"/>
          </a:p>
        </p:txBody>
      </p:sp>
      <p:grpSp>
        <p:nvGrpSpPr>
          <p:cNvPr id="321" name="Google Shape;321;g2ce9bbfd9c0_0_168"/>
          <p:cNvGrpSpPr/>
          <p:nvPr/>
        </p:nvGrpSpPr>
        <p:grpSpPr>
          <a:xfrm>
            <a:off x="0" y="0"/>
            <a:ext cx="8985250" cy="611188"/>
            <a:chOff x="0" y="0"/>
            <a:chExt cx="5660" cy="385"/>
          </a:xfrm>
        </p:grpSpPr>
        <p:sp>
          <p:nvSpPr>
            <p:cNvPr id="322" name="Google Shape;322;g2ce9bbfd9c0_0_168"/>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3" name="Google Shape;323;g2ce9bbfd9c0_0_168"/>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4" name="Google Shape;324;g2ce9bbfd9c0_0_168"/>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5" name="Google Shape;325;g2ce9bbfd9c0_0_168"/>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6" name="Google Shape;326;g2ce9bbfd9c0_0_168"/>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7" name="Google Shape;327;g2ce9bbfd9c0_0_168"/>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8" name="Google Shape;328;g2ce9bbfd9c0_0_168"/>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9" name="Google Shape;329;g2ce9bbfd9c0_0_168"/>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0" name="Google Shape;330;g2ce9bbfd9c0_0_168"/>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331" name="Google Shape;331;g2ce9bbfd9c0_0_168"/>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g2ce9bbfd9c0_0_183"/>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Οι πολιτικές αξίες (political values)</a:t>
            </a:r>
            <a:endParaRPr sz="2000"/>
          </a:p>
          <a:p>
            <a:pPr indent="0" lvl="0" marL="0" rtl="0" algn="just">
              <a:lnSpc>
                <a:spcPct val="115000"/>
              </a:lnSpc>
              <a:spcBef>
                <a:spcPts val="0"/>
              </a:spcBef>
              <a:spcAft>
                <a:spcPts val="0"/>
              </a:spcAft>
              <a:buNone/>
            </a:pPr>
            <a:r>
              <a:rPr lang="en-US" sz="2000"/>
              <a:t> Οι Gurevitch και Blumler (1990) </a:t>
            </a:r>
            <a:r>
              <a:rPr b="1" lang="en-US" sz="2000" u="sng"/>
              <a:t>διακρίνουν μια σειρά από αξίες που εφαρμόζουν στο πλαίσιο της πολιτικής επικοινωνίας… Είναι οι προσδοκίες των πολιτών για τη γενικότερη λειτουργία αυτής της διαδικασίας. </a:t>
            </a:r>
            <a:endParaRPr b="1" sz="2000" u="sng"/>
          </a:p>
          <a:p>
            <a:pPr indent="0" lvl="0" marL="457200" rtl="0" algn="just">
              <a:lnSpc>
                <a:spcPct val="115000"/>
              </a:lnSpc>
              <a:spcBef>
                <a:spcPts val="0"/>
              </a:spcBef>
              <a:spcAft>
                <a:spcPts val="0"/>
              </a:spcAft>
              <a:buNone/>
            </a:pPr>
            <a:r>
              <a:t/>
            </a:r>
            <a:endParaRPr b="1" sz="2000" u="sng"/>
          </a:p>
          <a:p>
            <a:pPr indent="0" lvl="0" marL="0" rtl="0" algn="just">
              <a:lnSpc>
                <a:spcPct val="115000"/>
              </a:lnSpc>
              <a:spcBef>
                <a:spcPts val="0"/>
              </a:spcBef>
              <a:spcAft>
                <a:spcPts val="0"/>
              </a:spcAft>
              <a:buNone/>
            </a:pPr>
            <a:r>
              <a:rPr lang="en-US" sz="2000"/>
              <a:t>1. προώθηση και υποστήριξη του κοινού καλού</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2. αντιστοίχιση της θεματολογίας (agenda setting) με ζητήματα που πραγματικά απασχολούν τους πολίτες</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3. πραγματοποίηση διαλόγου και συζήτησης με τη χρήση μιας κατανοητής γλώσσας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4. διαπραγμάτευση μεταξύ εξουσίας και διαφόρων φορέων (όχι απαραίτητα ισοτιμία αλλά τουλάχιστον αμοιβαιότητα)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a:t>
            </a:r>
            <a:endParaRPr sz="2000"/>
          </a:p>
          <a:p>
            <a:pPr indent="0" lvl="0" marL="0" rtl="0" algn="just">
              <a:lnSpc>
                <a:spcPct val="115000"/>
              </a:lnSpc>
              <a:spcBef>
                <a:spcPts val="0"/>
              </a:spcBef>
              <a:spcAft>
                <a:spcPts val="0"/>
              </a:spcAft>
              <a:buNone/>
            </a:pPr>
            <a:r>
              <a:rPr lang="en-US" sz="2000"/>
              <a:t>       </a:t>
            </a:r>
            <a:endParaRPr sz="2000"/>
          </a:p>
          <a:p>
            <a:pPr indent="0" lvl="0" marL="457200" rtl="0" algn="just">
              <a:lnSpc>
                <a:spcPct val="115000"/>
              </a:lnSpc>
              <a:spcBef>
                <a:spcPts val="0"/>
              </a:spcBef>
              <a:spcAft>
                <a:spcPts val="0"/>
              </a:spcAft>
              <a:buNone/>
            </a:pPr>
            <a:r>
              <a:t/>
            </a:r>
            <a:endParaRPr sz="2000"/>
          </a:p>
        </p:txBody>
      </p:sp>
      <p:grpSp>
        <p:nvGrpSpPr>
          <p:cNvPr id="337" name="Google Shape;337;g2ce9bbfd9c0_0_183"/>
          <p:cNvGrpSpPr/>
          <p:nvPr/>
        </p:nvGrpSpPr>
        <p:grpSpPr>
          <a:xfrm>
            <a:off x="0" y="0"/>
            <a:ext cx="8985250" cy="611188"/>
            <a:chOff x="0" y="0"/>
            <a:chExt cx="5660" cy="385"/>
          </a:xfrm>
        </p:grpSpPr>
        <p:sp>
          <p:nvSpPr>
            <p:cNvPr id="338" name="Google Shape;338;g2ce9bbfd9c0_0_183"/>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9" name="Google Shape;339;g2ce9bbfd9c0_0_183"/>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0" name="Google Shape;340;g2ce9bbfd9c0_0_183"/>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1" name="Google Shape;341;g2ce9bbfd9c0_0_183"/>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2" name="Google Shape;342;g2ce9bbfd9c0_0_183"/>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3" name="Google Shape;343;g2ce9bbfd9c0_0_183"/>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4" name="Google Shape;344;g2ce9bbfd9c0_0_183"/>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5" name="Google Shape;345;g2ce9bbfd9c0_0_183"/>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6" name="Google Shape;346;g2ce9bbfd9c0_0_183"/>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347" name="Google Shape;347;g2ce9bbfd9c0_0_183"/>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g2ce9bbfd9c0_0_198"/>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Οι πολιτικές αξίες (political values)</a:t>
            </a:r>
            <a:endParaRPr sz="2000"/>
          </a:p>
          <a:p>
            <a:pPr indent="0" lvl="0" marL="457200" rtl="0" algn="just">
              <a:lnSpc>
                <a:spcPct val="115000"/>
              </a:lnSpc>
              <a:spcBef>
                <a:spcPts val="0"/>
              </a:spcBef>
              <a:spcAft>
                <a:spcPts val="0"/>
              </a:spcAft>
              <a:buNone/>
            </a:pPr>
            <a:r>
              <a:t/>
            </a:r>
            <a:endParaRPr sz="2000"/>
          </a:p>
          <a:p>
            <a:pPr indent="0" lvl="0" marL="457200" rtl="0" algn="just">
              <a:lnSpc>
                <a:spcPct val="115000"/>
              </a:lnSpc>
              <a:spcBef>
                <a:spcPts val="0"/>
              </a:spcBef>
              <a:spcAft>
                <a:spcPts val="0"/>
              </a:spcAft>
              <a:buNone/>
            </a:pPr>
            <a:r>
              <a:rPr lang="en-US" sz="2000"/>
              <a:t> Οι Gurevitch και Blumler (1990) διακρίνουν μια σειρά από αξίες που εφαρμόζουν στο πλαίσιο της πολιτικής επικοινωνίας… Είναι οι προσδοκίες των πολιτών για τη γενικότερη λειτουργία αυτής της διαδικασίας. </a:t>
            </a:r>
            <a:endParaRPr sz="2000"/>
          </a:p>
          <a:p>
            <a:pPr indent="0" lvl="0" marL="45720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5. διαφάνεια και λογοδοσία αξιωματούχων αλλά και ΜΜΕ</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6. ουσιαστική πληροφόρηση και ενημέρωση των πολιτών</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7.  αντανακλαστικά απόρριψης και εξουδετέρωσης όσων θέλουν να χειραγωγήσουν τη δημόσια συζήτηση</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8.  σεβασμός στην ανάγκη των πολιτών να μάθουν και να κατανοήσουν την πραγματικότητα που τους αφορά</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a:t>
            </a:r>
            <a:endParaRPr sz="2000"/>
          </a:p>
          <a:p>
            <a:pPr indent="0" lvl="0" marL="0" rtl="0" algn="just">
              <a:lnSpc>
                <a:spcPct val="115000"/>
              </a:lnSpc>
              <a:spcBef>
                <a:spcPts val="0"/>
              </a:spcBef>
              <a:spcAft>
                <a:spcPts val="0"/>
              </a:spcAft>
              <a:buNone/>
            </a:pPr>
            <a:r>
              <a:rPr lang="en-US" sz="2000"/>
              <a:t>       </a:t>
            </a:r>
            <a:endParaRPr sz="2000"/>
          </a:p>
          <a:p>
            <a:pPr indent="0" lvl="0" marL="457200" rtl="0" algn="just">
              <a:lnSpc>
                <a:spcPct val="115000"/>
              </a:lnSpc>
              <a:spcBef>
                <a:spcPts val="0"/>
              </a:spcBef>
              <a:spcAft>
                <a:spcPts val="0"/>
              </a:spcAft>
              <a:buNone/>
            </a:pPr>
            <a:r>
              <a:t/>
            </a:r>
            <a:endParaRPr sz="2000"/>
          </a:p>
        </p:txBody>
      </p:sp>
      <p:grpSp>
        <p:nvGrpSpPr>
          <p:cNvPr id="353" name="Google Shape;353;g2ce9bbfd9c0_0_198"/>
          <p:cNvGrpSpPr/>
          <p:nvPr/>
        </p:nvGrpSpPr>
        <p:grpSpPr>
          <a:xfrm>
            <a:off x="0" y="0"/>
            <a:ext cx="8985250" cy="611188"/>
            <a:chOff x="0" y="0"/>
            <a:chExt cx="5660" cy="385"/>
          </a:xfrm>
        </p:grpSpPr>
        <p:sp>
          <p:nvSpPr>
            <p:cNvPr id="354" name="Google Shape;354;g2ce9bbfd9c0_0_198"/>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5" name="Google Shape;355;g2ce9bbfd9c0_0_198"/>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6" name="Google Shape;356;g2ce9bbfd9c0_0_198"/>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7" name="Google Shape;357;g2ce9bbfd9c0_0_198"/>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8" name="Google Shape;358;g2ce9bbfd9c0_0_198"/>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9" name="Google Shape;359;g2ce9bbfd9c0_0_198"/>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0" name="Google Shape;360;g2ce9bbfd9c0_0_198"/>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1" name="Google Shape;361;g2ce9bbfd9c0_0_198"/>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2" name="Google Shape;362;g2ce9bbfd9c0_0_198"/>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363" name="Google Shape;363;g2ce9bbfd9c0_0_198"/>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g2ce9bbfd9c0_0_213"/>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Οι πολιτικές αξίες (political values)</a:t>
            </a:r>
            <a:endParaRPr sz="2000"/>
          </a:p>
          <a:p>
            <a:pPr indent="0" lvl="0" marL="45720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Υπάρχουν βασικά εμπόδια και δυσκολίες που, από την οπτική των πολιτών και γενικότερα, δυσχεραίνουν την εφαρμογή των αξιών.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1. είναι δύσκολο για τα ΜΜΕ και τους πολιτικούς να εκφράσουν μια οπτική που να είναι πολύ ευρεία και συμπεριληπτική. Συνήθως εκφράζουν μια εκδοχή που αντιστοιχεί σε ένα αρκετά περιορισμένο κομμάτι του πληθυσμού</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2. συνήθως, πολιτικοί και ΜΜΕ έχουν επίγνωση ότι βρίσκονται σε μια θέση ‘’ελίτ’’ σε σχέση με τους πολλούς. Η πολιτική επικοινωνία είναι εκ των πραγμάτων μια άνιση σχέση μεταξύ των λίγων που είναι πολύ καλά πληροφορημένοι και των πολλών που είναι πολύ λιγότερο πληροφορημένοι</a:t>
            </a:r>
            <a:endParaRPr sz="2000"/>
          </a:p>
          <a:p>
            <a:pPr indent="0" lvl="0" marL="0" rtl="0" algn="just">
              <a:lnSpc>
                <a:spcPct val="115000"/>
              </a:lnSpc>
              <a:spcBef>
                <a:spcPts val="0"/>
              </a:spcBef>
              <a:spcAft>
                <a:spcPts val="0"/>
              </a:spcAft>
              <a:buNone/>
            </a:pPr>
            <a:r>
              <a:rPr lang="en-US" sz="2000"/>
              <a:t>     </a:t>
            </a:r>
            <a:endParaRPr sz="2000"/>
          </a:p>
          <a:p>
            <a:pPr indent="0" lvl="0" marL="0" rtl="0" algn="just">
              <a:lnSpc>
                <a:spcPct val="115000"/>
              </a:lnSpc>
              <a:spcBef>
                <a:spcPts val="0"/>
              </a:spcBef>
              <a:spcAft>
                <a:spcPts val="0"/>
              </a:spcAft>
              <a:buNone/>
            </a:pPr>
            <a:r>
              <a:rPr lang="en-US" sz="2000"/>
              <a:t>       </a:t>
            </a:r>
            <a:endParaRPr sz="2000"/>
          </a:p>
          <a:p>
            <a:pPr indent="0" lvl="0" marL="457200" rtl="0" algn="just">
              <a:lnSpc>
                <a:spcPct val="115000"/>
              </a:lnSpc>
              <a:spcBef>
                <a:spcPts val="0"/>
              </a:spcBef>
              <a:spcAft>
                <a:spcPts val="0"/>
              </a:spcAft>
              <a:buNone/>
            </a:pPr>
            <a:r>
              <a:t/>
            </a:r>
            <a:endParaRPr sz="2000"/>
          </a:p>
        </p:txBody>
      </p:sp>
      <p:grpSp>
        <p:nvGrpSpPr>
          <p:cNvPr id="369" name="Google Shape;369;g2ce9bbfd9c0_0_213"/>
          <p:cNvGrpSpPr/>
          <p:nvPr/>
        </p:nvGrpSpPr>
        <p:grpSpPr>
          <a:xfrm>
            <a:off x="0" y="0"/>
            <a:ext cx="8985250" cy="611188"/>
            <a:chOff x="0" y="0"/>
            <a:chExt cx="5660" cy="385"/>
          </a:xfrm>
        </p:grpSpPr>
        <p:sp>
          <p:nvSpPr>
            <p:cNvPr id="370" name="Google Shape;370;g2ce9bbfd9c0_0_213"/>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1" name="Google Shape;371;g2ce9bbfd9c0_0_213"/>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2" name="Google Shape;372;g2ce9bbfd9c0_0_213"/>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3" name="Google Shape;373;g2ce9bbfd9c0_0_213"/>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4" name="Google Shape;374;g2ce9bbfd9c0_0_213"/>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5" name="Google Shape;375;g2ce9bbfd9c0_0_213"/>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6" name="Google Shape;376;g2ce9bbfd9c0_0_213"/>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7" name="Google Shape;377;g2ce9bbfd9c0_0_213"/>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8" name="Google Shape;378;g2ce9bbfd9c0_0_213"/>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379" name="Google Shape;379;g2ce9bbfd9c0_0_213"/>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g2ce9bbfd9c0_0_228"/>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Οι πολιτικές αξίες (political values)</a:t>
            </a:r>
            <a:endParaRPr sz="2000"/>
          </a:p>
          <a:p>
            <a:pPr indent="0" lvl="0" marL="45720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Υπάρχουν βασικά εμπόδια και δυσκολίες που, από την οπτική των πολιτών και γενικότερα, δυσχεραίνουν την εφαρμογή των αξιών.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3. σε αντίθεση με τον αρκετα αφηρημένο στόχο μιας ενεργούς δημόσιας σφαίρας με ενημερωμένους πολίτες που θέλουν να συμμετέχουν ασκώντας κριτική, πολλοι πολιτικοί παράγοντες (αλλά και ΜΜΕ που έχουν μεγάλο βαθμό πολιτικοποίησης) ανέχονται την απάθεια των πολιτών και την αποστασιοποίηση, αν αυτό τους εξυπηρετεί. (είναι πολύ χαρακτηριστική η έμφαση που δίνουν τα ΜΜΕ στην ψυχαγωγία εις βάρος της πληροφόρησης)</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4.  τα ΜΜΕ είναι και αυτά κομμάτι του συστήματος στο οποίο ασκούν κριτική. Με άλλα λόγια, η κριτική τους θεώρηση είναι δεδομένη και πολύ συχνά περιορισμένη. </a:t>
            </a:r>
            <a:endParaRPr sz="2000"/>
          </a:p>
          <a:p>
            <a:pPr indent="0" lvl="0" marL="0" rtl="0" algn="just">
              <a:lnSpc>
                <a:spcPct val="115000"/>
              </a:lnSpc>
              <a:spcBef>
                <a:spcPts val="0"/>
              </a:spcBef>
              <a:spcAft>
                <a:spcPts val="0"/>
              </a:spcAft>
              <a:buNone/>
            </a:pPr>
            <a:r>
              <a:rPr lang="en-US" sz="2000"/>
              <a:t>       </a:t>
            </a:r>
            <a:endParaRPr sz="2000"/>
          </a:p>
          <a:p>
            <a:pPr indent="0" lvl="0" marL="457200" rtl="0" algn="just">
              <a:lnSpc>
                <a:spcPct val="115000"/>
              </a:lnSpc>
              <a:spcBef>
                <a:spcPts val="0"/>
              </a:spcBef>
              <a:spcAft>
                <a:spcPts val="0"/>
              </a:spcAft>
              <a:buNone/>
            </a:pPr>
            <a:r>
              <a:t/>
            </a:r>
            <a:endParaRPr sz="2000"/>
          </a:p>
        </p:txBody>
      </p:sp>
      <p:grpSp>
        <p:nvGrpSpPr>
          <p:cNvPr id="385" name="Google Shape;385;g2ce9bbfd9c0_0_228"/>
          <p:cNvGrpSpPr/>
          <p:nvPr/>
        </p:nvGrpSpPr>
        <p:grpSpPr>
          <a:xfrm>
            <a:off x="0" y="0"/>
            <a:ext cx="8985250" cy="611188"/>
            <a:chOff x="0" y="0"/>
            <a:chExt cx="5660" cy="385"/>
          </a:xfrm>
        </p:grpSpPr>
        <p:sp>
          <p:nvSpPr>
            <p:cNvPr id="386" name="Google Shape;386;g2ce9bbfd9c0_0_228"/>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7" name="Google Shape;387;g2ce9bbfd9c0_0_228"/>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8" name="Google Shape;388;g2ce9bbfd9c0_0_228"/>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9" name="Google Shape;389;g2ce9bbfd9c0_0_228"/>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0" name="Google Shape;390;g2ce9bbfd9c0_0_228"/>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1" name="Google Shape;391;g2ce9bbfd9c0_0_228"/>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2" name="Google Shape;392;g2ce9bbfd9c0_0_228"/>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3" name="Google Shape;393;g2ce9bbfd9c0_0_228"/>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4" name="Google Shape;394;g2ce9bbfd9c0_0_228"/>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395" name="Google Shape;395;g2ce9bbfd9c0_0_228"/>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
          <p:cNvSpPr txBox="1"/>
          <p:nvPr>
            <p:ph idx="1" type="body"/>
          </p:nvPr>
        </p:nvSpPr>
        <p:spPr>
          <a:xfrm>
            <a:off x="136025" y="1196975"/>
            <a:ext cx="9008100" cy="5472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257175" lvl="0" marL="342900" rtl="0" algn="just">
              <a:lnSpc>
                <a:spcPct val="80000"/>
              </a:lnSpc>
              <a:spcBef>
                <a:spcPts val="0"/>
              </a:spcBef>
              <a:spcAft>
                <a:spcPts val="0"/>
              </a:spcAft>
              <a:buClr>
                <a:schemeClr val="lt2"/>
              </a:buClr>
              <a:buSzPts val="1350"/>
              <a:buFont typeface="Noto Sans Symbols"/>
              <a:buNone/>
            </a:pPr>
            <a:r>
              <a:t/>
            </a:r>
            <a:endParaRPr sz="1800"/>
          </a:p>
          <a:p>
            <a:pPr indent="-257175" lvl="0" marL="342900" rtl="0" algn="just">
              <a:lnSpc>
                <a:spcPct val="80000"/>
              </a:lnSpc>
              <a:spcBef>
                <a:spcPts val="0"/>
              </a:spcBef>
              <a:spcAft>
                <a:spcPts val="0"/>
              </a:spcAft>
              <a:buClr>
                <a:schemeClr val="lt2"/>
              </a:buClr>
              <a:buSzPts val="1350"/>
              <a:buFont typeface="Noto Sans Symbols"/>
              <a:buNone/>
            </a:pPr>
            <a:r>
              <a:t/>
            </a:r>
            <a:endParaRPr sz="1800"/>
          </a:p>
          <a:p>
            <a:pPr indent="-355600" lvl="0" marL="457200" rtl="0" algn="just">
              <a:lnSpc>
                <a:spcPct val="115000"/>
              </a:lnSpc>
              <a:spcBef>
                <a:spcPts val="0"/>
              </a:spcBef>
              <a:spcAft>
                <a:spcPts val="0"/>
              </a:spcAft>
              <a:buSzPts val="2000"/>
              <a:buChar char="-"/>
            </a:pPr>
            <a:r>
              <a:rPr lang="en-US" sz="2000"/>
              <a:t>Βασική Διαπίστωση</a:t>
            </a:r>
            <a:endParaRPr sz="2000"/>
          </a:p>
          <a:p>
            <a:pPr indent="0" lvl="0" marL="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lang="en-US" sz="2000"/>
              <a:t>Τόσο στην πολιτική επιστήμη, στην επικοινωνία όσο και στην ψυχολογία δίνεται πολύ μεγάλη προσοχή στο ρόλο των αξιών σε ότι αφορά δύο διακριτά επίπεδα: πρώτον, αυτό των αντιλήψεων, των ιδεών και των στάσεων ως προς μια σειρά από διαφορετικά ζητήματα και δεύτερον, σε ότι αφορά μετρήσιμα αποτελέσματα και συμπεριφορές (π.χ. εκλογικά αποτελέσματα, έρευνες κοινής γνώμης). </a:t>
            </a:r>
            <a:endParaRPr sz="2000"/>
          </a:p>
          <a:p>
            <a:pPr indent="0" lvl="0" marL="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lang="en-US" sz="2000"/>
              <a:t>Επί της ουσίας, </a:t>
            </a:r>
            <a:r>
              <a:rPr b="1" lang="en-US" sz="2000"/>
              <a:t>οι αξίες αποτελούν τη γέφυρα, τον σύνδεσμο που φέρνει πιο κοντά αυτά τα δύο επίπεδα, δηλαδή το αφηρημένο των ιδεών και το συγκεκριμένο του αποτελέσματος, του μεγέθους και της κλίμακας. </a:t>
            </a:r>
            <a:endParaRPr b="1" sz="2000"/>
          </a:p>
          <a:p>
            <a:pPr indent="0" lvl="0" marL="457200" rtl="0" algn="just">
              <a:lnSpc>
                <a:spcPct val="115000"/>
              </a:lnSpc>
              <a:spcBef>
                <a:spcPts val="0"/>
              </a:spcBef>
              <a:spcAft>
                <a:spcPts val="0"/>
              </a:spcAft>
              <a:buNone/>
            </a:pPr>
            <a:r>
              <a:t/>
            </a:r>
            <a:endParaRPr sz="2000"/>
          </a:p>
          <a:p>
            <a:pPr indent="0" lvl="0" marL="457200" rtl="0" algn="just">
              <a:lnSpc>
                <a:spcPct val="115000"/>
              </a:lnSpc>
              <a:spcBef>
                <a:spcPts val="0"/>
              </a:spcBef>
              <a:spcAft>
                <a:spcPts val="0"/>
              </a:spcAft>
              <a:buNone/>
            </a:pPr>
            <a:r>
              <a:t/>
            </a:r>
            <a:endParaRPr sz="2000"/>
          </a:p>
        </p:txBody>
      </p:sp>
      <p:grpSp>
        <p:nvGrpSpPr>
          <p:cNvPr id="127"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37" name="Google Shape;137;p2"/>
          <p:cNvSpPr txBox="1"/>
          <p:nvPr>
            <p:ph type="title"/>
          </p:nvPr>
        </p:nvSpPr>
        <p:spPr>
          <a:xfrm>
            <a:off x="755650" y="546100"/>
            <a:ext cx="7416800" cy="5969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2ce9bbfd9c0_0_0"/>
          <p:cNvSpPr txBox="1"/>
          <p:nvPr>
            <p:ph idx="1" type="body"/>
          </p:nvPr>
        </p:nvSpPr>
        <p:spPr>
          <a:xfrm>
            <a:off x="136025" y="1196975"/>
            <a:ext cx="9008100" cy="5472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257175" lvl="0" marL="342900" rtl="0" algn="just">
              <a:lnSpc>
                <a:spcPct val="80000"/>
              </a:lnSpc>
              <a:spcBef>
                <a:spcPts val="0"/>
              </a:spcBef>
              <a:spcAft>
                <a:spcPts val="0"/>
              </a:spcAft>
              <a:buClr>
                <a:schemeClr val="lt2"/>
              </a:buClr>
              <a:buSzPts val="1350"/>
              <a:buFont typeface="Noto Sans Symbols"/>
              <a:buNone/>
            </a:pPr>
            <a:r>
              <a:t/>
            </a:r>
            <a:endParaRPr sz="1800"/>
          </a:p>
          <a:p>
            <a:pPr indent="-257175" lvl="0" marL="342900" rtl="0" algn="just">
              <a:lnSpc>
                <a:spcPct val="80000"/>
              </a:lnSpc>
              <a:spcBef>
                <a:spcPts val="0"/>
              </a:spcBef>
              <a:spcAft>
                <a:spcPts val="0"/>
              </a:spcAft>
              <a:buClr>
                <a:schemeClr val="lt2"/>
              </a:buClr>
              <a:buSzPts val="1350"/>
              <a:buFont typeface="Noto Sans Symbols"/>
              <a:buNone/>
            </a:pPr>
            <a:r>
              <a:t/>
            </a:r>
            <a:endParaRPr sz="1800"/>
          </a:p>
          <a:p>
            <a:pPr indent="-355600" lvl="0" marL="457200" rtl="0" algn="just">
              <a:lnSpc>
                <a:spcPct val="115000"/>
              </a:lnSpc>
              <a:spcBef>
                <a:spcPts val="0"/>
              </a:spcBef>
              <a:spcAft>
                <a:spcPts val="0"/>
              </a:spcAft>
              <a:buSzPts val="2000"/>
              <a:buChar char="-"/>
            </a:pPr>
            <a:r>
              <a:rPr lang="en-US" sz="2000"/>
              <a:t>Μπορούμε να διακρίνουμε δύο μεγάλες κατηγορίες αξιών: αφενός, αναφερόμαστε στις </a:t>
            </a:r>
            <a:r>
              <a:rPr b="1" lang="en-US" sz="2000"/>
              <a:t>βασικές ανθρώπινες αξίες (core human values)</a:t>
            </a:r>
            <a:r>
              <a:rPr lang="en-US" sz="2000"/>
              <a:t>, που αποτελούν το κατεξοχήν αντικείμενο της γνωστικής ψυχολογίας και αφετέρου, στις </a:t>
            </a:r>
            <a:r>
              <a:rPr b="1" lang="en-US" sz="2000"/>
              <a:t>πολιτικές αξίες (political values)</a:t>
            </a:r>
            <a:r>
              <a:rPr lang="en-US" sz="2000"/>
              <a:t> που βρίσκονται πιο κοντά στα ενδιαφέροντα της πολιτικής επιστήμης, της επικοινωνίας και φυσικά της πολιτικής επικοινωνίας. </a:t>
            </a:r>
            <a:endParaRPr sz="2000"/>
          </a:p>
          <a:p>
            <a:pPr indent="0" lvl="0" marL="91440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lang="en-US" sz="2000"/>
              <a:t>ο Rokeach (1973, The Nature of Human Values) ορίζει την αξία ως “μια διαρκή, μακρόπνοη πεποίθηση ότι ένας συγκεκριμένος τύπός ή σκοπός μιας συμπεριφοράς είναι προτιμότερος τόσο σε ατομικό όσο και σε κοινωνικό επίπεδο από τον αντίθετο ή τον αντίστροφο τύπο ή σκοπό”</a:t>
            </a:r>
            <a:endParaRPr sz="2000"/>
          </a:p>
          <a:p>
            <a:pPr indent="0" lvl="0" marL="457200" rtl="0" algn="just">
              <a:lnSpc>
                <a:spcPct val="115000"/>
              </a:lnSpc>
              <a:spcBef>
                <a:spcPts val="0"/>
              </a:spcBef>
              <a:spcAft>
                <a:spcPts val="0"/>
              </a:spcAft>
              <a:buNone/>
            </a:pPr>
            <a:r>
              <a:t/>
            </a:r>
            <a:endParaRPr sz="2000"/>
          </a:p>
        </p:txBody>
      </p:sp>
      <p:grpSp>
        <p:nvGrpSpPr>
          <p:cNvPr id="143" name="Google Shape;143;g2ce9bbfd9c0_0_0"/>
          <p:cNvGrpSpPr/>
          <p:nvPr/>
        </p:nvGrpSpPr>
        <p:grpSpPr>
          <a:xfrm>
            <a:off x="0" y="0"/>
            <a:ext cx="8985250" cy="611188"/>
            <a:chOff x="0" y="0"/>
            <a:chExt cx="5660" cy="385"/>
          </a:xfrm>
        </p:grpSpPr>
        <p:sp>
          <p:nvSpPr>
            <p:cNvPr id="144" name="Google Shape;144;g2ce9bbfd9c0_0_0"/>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5" name="Google Shape;145;g2ce9bbfd9c0_0_0"/>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6" name="Google Shape;146;g2ce9bbfd9c0_0_0"/>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7" name="Google Shape;147;g2ce9bbfd9c0_0_0"/>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8" name="Google Shape;148;g2ce9bbfd9c0_0_0"/>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9" name="Google Shape;149;g2ce9bbfd9c0_0_0"/>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0" name="Google Shape;150;g2ce9bbfd9c0_0_0"/>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1" name="Google Shape;151;g2ce9bbfd9c0_0_0"/>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2" name="Google Shape;152;g2ce9bbfd9c0_0_0"/>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53" name="Google Shape;153;g2ce9bbfd9c0_0_0"/>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g2ce9bbfd9c0_0_15"/>
          <p:cNvSpPr txBox="1"/>
          <p:nvPr>
            <p:ph idx="1" type="body"/>
          </p:nvPr>
        </p:nvSpPr>
        <p:spPr>
          <a:xfrm>
            <a:off x="136025" y="1196975"/>
            <a:ext cx="9008100" cy="5472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257175" lvl="0" marL="342900" rtl="0" algn="just">
              <a:lnSpc>
                <a:spcPct val="80000"/>
              </a:lnSpc>
              <a:spcBef>
                <a:spcPts val="0"/>
              </a:spcBef>
              <a:spcAft>
                <a:spcPts val="0"/>
              </a:spcAft>
              <a:buClr>
                <a:schemeClr val="lt2"/>
              </a:buClr>
              <a:buSzPts val="1350"/>
              <a:buFont typeface="Noto Sans Symbols"/>
              <a:buNone/>
            </a:pPr>
            <a:r>
              <a:t/>
            </a:r>
            <a:endParaRPr sz="1800"/>
          </a:p>
          <a:p>
            <a:pPr indent="-257175" lvl="0" marL="342900" rtl="0" algn="just">
              <a:lnSpc>
                <a:spcPct val="80000"/>
              </a:lnSpc>
              <a:spcBef>
                <a:spcPts val="0"/>
              </a:spcBef>
              <a:spcAft>
                <a:spcPts val="0"/>
              </a:spcAft>
              <a:buClr>
                <a:schemeClr val="lt2"/>
              </a:buClr>
              <a:buSzPts val="1350"/>
              <a:buFont typeface="Noto Sans Symbols"/>
              <a:buNone/>
            </a:pPr>
            <a:r>
              <a:t/>
            </a:r>
            <a:endParaRPr sz="1800"/>
          </a:p>
          <a:p>
            <a:pPr indent="-355600" lvl="0" marL="457200" rtl="0" algn="just">
              <a:lnSpc>
                <a:spcPct val="115000"/>
              </a:lnSpc>
              <a:spcBef>
                <a:spcPts val="0"/>
              </a:spcBef>
              <a:spcAft>
                <a:spcPts val="0"/>
              </a:spcAft>
              <a:buSzPts val="2000"/>
              <a:buChar char="-"/>
            </a:pPr>
            <a:r>
              <a:rPr lang="en-US" sz="2000"/>
              <a:t>Μπορούμε να συναντήσουμε διαφορετικές ομαδοποιήσεις και κατηγοριοποιήσεις των αξιών (π.χ. σύστημα/ συστήματα αξιών). Μπορεί να τις οργανώσουμε και με βάση μια ιεραρχία (π.χ. σημασία, καθολική/ μερική εφαρμογή) </a:t>
            </a:r>
            <a:endParaRPr sz="2000"/>
          </a:p>
          <a:p>
            <a:pPr indent="0" lvl="0" marL="45720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lang="en-US" sz="2000"/>
              <a:t>Ο Schwartz (1994) περιγράφει τις αξίες ως “αφηρημένες πεποιθήσεις που αφορούν προτιμότερους τρόπους συμπεριφοράς και ύπαρξης και οι οποίες εφαρμόζουν σε πολλές διαφορετικές καταστάσεις, ενώ κατευθύνουν την κρίση, την αξιολόγηση και τη συμπεριφορά (και την επεξεργασία πληροφοριών) και μπορούν να έχουν διαφορετική σημασία για τα άτομα”. </a:t>
            </a:r>
            <a:endParaRPr sz="2000"/>
          </a:p>
        </p:txBody>
      </p:sp>
      <p:grpSp>
        <p:nvGrpSpPr>
          <p:cNvPr id="159" name="Google Shape;159;g2ce9bbfd9c0_0_15"/>
          <p:cNvGrpSpPr/>
          <p:nvPr/>
        </p:nvGrpSpPr>
        <p:grpSpPr>
          <a:xfrm>
            <a:off x="0" y="0"/>
            <a:ext cx="8985250" cy="611188"/>
            <a:chOff x="0" y="0"/>
            <a:chExt cx="5660" cy="385"/>
          </a:xfrm>
        </p:grpSpPr>
        <p:sp>
          <p:nvSpPr>
            <p:cNvPr id="160" name="Google Shape;160;g2ce9bbfd9c0_0_15"/>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1" name="Google Shape;161;g2ce9bbfd9c0_0_15"/>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2" name="Google Shape;162;g2ce9bbfd9c0_0_15"/>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3" name="Google Shape;163;g2ce9bbfd9c0_0_15"/>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4" name="Google Shape;164;g2ce9bbfd9c0_0_15"/>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5" name="Google Shape;165;g2ce9bbfd9c0_0_15"/>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6" name="Google Shape;166;g2ce9bbfd9c0_0_15"/>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7" name="Google Shape;167;g2ce9bbfd9c0_0_15"/>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8" name="Google Shape;168;g2ce9bbfd9c0_0_15"/>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69" name="Google Shape;169;g2ce9bbfd9c0_0_15"/>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g2ce9bbfd9c0_0_30"/>
          <p:cNvSpPr txBox="1"/>
          <p:nvPr>
            <p:ph idx="1" type="body"/>
          </p:nvPr>
        </p:nvSpPr>
        <p:spPr>
          <a:xfrm>
            <a:off x="136025" y="1196975"/>
            <a:ext cx="9008100" cy="5472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257175" lvl="0" marL="342900" rtl="0" algn="just">
              <a:lnSpc>
                <a:spcPct val="80000"/>
              </a:lnSpc>
              <a:spcBef>
                <a:spcPts val="0"/>
              </a:spcBef>
              <a:spcAft>
                <a:spcPts val="0"/>
              </a:spcAft>
              <a:buClr>
                <a:schemeClr val="lt2"/>
              </a:buClr>
              <a:buSzPts val="1350"/>
              <a:buFont typeface="Noto Sans Symbols"/>
              <a:buNone/>
            </a:pPr>
            <a:r>
              <a:t/>
            </a:r>
            <a:endParaRPr sz="1800"/>
          </a:p>
          <a:p>
            <a:pPr indent="-355600" lvl="0" marL="457200" rtl="0" algn="just">
              <a:lnSpc>
                <a:spcPct val="115000"/>
              </a:lnSpc>
              <a:spcBef>
                <a:spcPts val="0"/>
              </a:spcBef>
              <a:spcAft>
                <a:spcPts val="0"/>
              </a:spcAft>
              <a:buSzPts val="2000"/>
              <a:buChar char="-"/>
            </a:pPr>
            <a:r>
              <a:rPr lang="en-US" sz="1800"/>
              <a:t>- </a:t>
            </a:r>
            <a:r>
              <a:rPr lang="en-US" sz="2000"/>
              <a:t>Ο Schwartz (1994) διακρίνει τρεις διαφορετικές κατηγορίες αξιών με </a:t>
            </a:r>
            <a:r>
              <a:rPr lang="en-US" sz="2000"/>
              <a:t>βάση</a:t>
            </a:r>
            <a:r>
              <a:rPr lang="en-US" sz="2000"/>
              <a:t> τις διαφορετικές ανάγκες με τις οποίες συνδέονται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Α) </a:t>
            </a:r>
            <a:r>
              <a:rPr b="1" lang="en-US" sz="2000"/>
              <a:t>βιολογικές ανάγκες των ατόμων</a:t>
            </a:r>
            <a:r>
              <a:rPr lang="en-US" sz="2000"/>
              <a:t> (τροφή, καταφύγιο, απόλαυση)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Β) </a:t>
            </a:r>
            <a:r>
              <a:rPr b="1" lang="en-US" sz="2000"/>
              <a:t>συντονισμένη δράση των ατόμων με άλλα άτομα</a:t>
            </a:r>
            <a:r>
              <a:rPr lang="en-US" sz="2000"/>
              <a:t> με στόχο την επίλυση προβλημάτων (που δεν λύνονται από μεμονωμένα άτομα) ή επίσης και την εξειδίκευση ρόλων (π.χ. οικονομία, εμπόριο)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   Γ) </a:t>
            </a:r>
            <a:r>
              <a:rPr b="1" lang="en-US" sz="2000"/>
              <a:t>ανάγκες των ομάδων για την επιβίωση</a:t>
            </a:r>
            <a:r>
              <a:rPr lang="en-US" sz="2000"/>
              <a:t>, όπως ο περιορισμός της καταχρηστικής συμπεριφοράς των ατόμων (π.χ. υπέρμετρος </a:t>
            </a:r>
            <a:r>
              <a:rPr lang="en-US" sz="2000"/>
              <a:t>εγωισμός</a:t>
            </a:r>
            <a:r>
              <a:rPr lang="en-US" sz="2000"/>
              <a:t>, η προσαρμογή στην εξουσία και τους κανόνες. </a:t>
            </a:r>
            <a:endParaRPr sz="2000"/>
          </a:p>
        </p:txBody>
      </p:sp>
      <p:grpSp>
        <p:nvGrpSpPr>
          <p:cNvPr id="175" name="Google Shape;175;g2ce9bbfd9c0_0_30"/>
          <p:cNvGrpSpPr/>
          <p:nvPr/>
        </p:nvGrpSpPr>
        <p:grpSpPr>
          <a:xfrm>
            <a:off x="0" y="0"/>
            <a:ext cx="8985250" cy="611188"/>
            <a:chOff x="0" y="0"/>
            <a:chExt cx="5660" cy="385"/>
          </a:xfrm>
        </p:grpSpPr>
        <p:sp>
          <p:nvSpPr>
            <p:cNvPr id="176" name="Google Shape;176;g2ce9bbfd9c0_0_30"/>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7" name="Google Shape;177;g2ce9bbfd9c0_0_30"/>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8" name="Google Shape;178;g2ce9bbfd9c0_0_30"/>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9" name="Google Shape;179;g2ce9bbfd9c0_0_30"/>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0" name="Google Shape;180;g2ce9bbfd9c0_0_30"/>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1" name="Google Shape;181;g2ce9bbfd9c0_0_30"/>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2" name="Google Shape;182;g2ce9bbfd9c0_0_30"/>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3" name="Google Shape;183;g2ce9bbfd9c0_0_30"/>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4" name="Google Shape;184;g2ce9bbfd9c0_0_30"/>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85" name="Google Shape;185;g2ce9bbfd9c0_0_30"/>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g2ce9bbfd9c0_0_45"/>
          <p:cNvSpPr txBox="1"/>
          <p:nvPr>
            <p:ph idx="1" type="body"/>
          </p:nvPr>
        </p:nvSpPr>
        <p:spPr>
          <a:xfrm>
            <a:off x="136025" y="1196975"/>
            <a:ext cx="9008100" cy="5598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lang="en-US" sz="2000"/>
              <a:t>Ο Schwartz (1994) διακρίνει επίσης</a:t>
            </a:r>
            <a:r>
              <a:rPr b="1" lang="en-US" sz="2000"/>
              <a:t> 10 διαφορετικούς τύπους/ ομάδες που μας βοηθούν να εξειδικεύσουμε τις πολλές αξίες</a:t>
            </a:r>
            <a:r>
              <a:rPr lang="en-US" sz="2000"/>
              <a:t>. </a:t>
            </a:r>
            <a:endParaRPr sz="2000"/>
          </a:p>
          <a:p>
            <a:pPr indent="0" lvl="0" marL="0" rtl="0" algn="just">
              <a:lnSpc>
                <a:spcPct val="115000"/>
              </a:lnSpc>
              <a:spcBef>
                <a:spcPts val="0"/>
              </a:spcBef>
              <a:spcAft>
                <a:spcPts val="0"/>
              </a:spcAft>
              <a:buNone/>
            </a:pPr>
            <a:r>
              <a:rPr lang="en-US" sz="2000"/>
              <a:t>1. οικουμενικές αξίες (κατανόηση, εκτίμηση, ανεκτικότητα, προστασία της ευημερίας των ατόμων και της φύσης)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2. αξίες της καλοσύνης/ ανθρωπισμού (προστασία αυτών με τους οποίους βρισκόμαστε σε συχνή επαφή)</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3. αξίες της συμμόρφωσης (περιορισμός πράξεων, κλίσεων και ενστίκτων που μπορεί να βλάψουν τους άλλους και να παραβούν τους κοινούς κανόνες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4.οι αξίες της παράδοσης (σεβασμός και αφοσίωση αλλά αποδοχή των εθίμων ενός πολιτισμού</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5. αξίες της ασφάλειας (προστασία, σταθερότητα για τον εαυτό και τους άλλους)</a:t>
            </a:r>
            <a:endParaRPr sz="2000"/>
          </a:p>
          <a:p>
            <a:pPr indent="0" lvl="0" marL="0" rtl="0" algn="just">
              <a:lnSpc>
                <a:spcPct val="115000"/>
              </a:lnSpc>
              <a:spcBef>
                <a:spcPts val="0"/>
              </a:spcBef>
              <a:spcAft>
                <a:spcPts val="0"/>
              </a:spcAft>
              <a:buNone/>
            </a:pPr>
            <a:r>
              <a:t/>
            </a:r>
            <a:endParaRPr sz="2000"/>
          </a:p>
        </p:txBody>
      </p:sp>
      <p:grpSp>
        <p:nvGrpSpPr>
          <p:cNvPr id="191" name="Google Shape;191;g2ce9bbfd9c0_0_45"/>
          <p:cNvGrpSpPr/>
          <p:nvPr/>
        </p:nvGrpSpPr>
        <p:grpSpPr>
          <a:xfrm>
            <a:off x="0" y="0"/>
            <a:ext cx="8985250" cy="611188"/>
            <a:chOff x="0" y="0"/>
            <a:chExt cx="5660" cy="385"/>
          </a:xfrm>
        </p:grpSpPr>
        <p:sp>
          <p:nvSpPr>
            <p:cNvPr id="192" name="Google Shape;192;g2ce9bbfd9c0_0_45"/>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3" name="Google Shape;193;g2ce9bbfd9c0_0_45"/>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4" name="Google Shape;194;g2ce9bbfd9c0_0_45"/>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5" name="Google Shape;195;g2ce9bbfd9c0_0_45"/>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6" name="Google Shape;196;g2ce9bbfd9c0_0_45"/>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7" name="Google Shape;197;g2ce9bbfd9c0_0_45"/>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8" name="Google Shape;198;g2ce9bbfd9c0_0_45"/>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9" name="Google Shape;199;g2ce9bbfd9c0_0_45"/>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0" name="Google Shape;200;g2ce9bbfd9c0_0_45"/>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01" name="Google Shape;201;g2ce9bbfd9c0_0_45"/>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g2ce9bbfd9c0_0_60"/>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lang="en-US" sz="2000"/>
              <a:t>Ο Schwartz (1994) διακρίνει επίσης 10 διαφορετικούς τύπους/ ομάδες που μας βοηθούν να εξειδικεύσουμε τις πολλές αξίες.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rPr lang="en-US" sz="2000"/>
              <a:t>6. οι αξίες της εξουσίας (κοινωνική θέση, έλεγχος και κυριαρχία στους ανθρώπους και σε διάφορους πόρους)</a:t>
            </a:r>
            <a:endParaRPr sz="2000"/>
          </a:p>
          <a:p>
            <a:pPr indent="0" lvl="0" marL="0" rtl="0" algn="just">
              <a:lnSpc>
                <a:spcPct val="115000"/>
              </a:lnSpc>
              <a:spcBef>
                <a:spcPts val="0"/>
              </a:spcBef>
              <a:spcAft>
                <a:spcPts val="0"/>
              </a:spcAft>
              <a:buClr>
                <a:schemeClr val="dk1"/>
              </a:buClr>
              <a:buSzPts val="1100"/>
              <a:buFont typeface="Arial"/>
              <a:buNone/>
            </a:pPr>
            <a:r>
              <a:t/>
            </a:r>
            <a:endParaRPr sz="2000"/>
          </a:p>
          <a:p>
            <a:pPr indent="0" lvl="0" marL="0" rtl="0" algn="just">
              <a:lnSpc>
                <a:spcPct val="115000"/>
              </a:lnSpc>
              <a:spcBef>
                <a:spcPts val="0"/>
              </a:spcBef>
              <a:spcAft>
                <a:spcPts val="0"/>
              </a:spcAft>
              <a:buClr>
                <a:schemeClr val="dk1"/>
              </a:buClr>
              <a:buSzPts val="1100"/>
              <a:buFont typeface="Arial"/>
              <a:buNone/>
            </a:pPr>
            <a:r>
              <a:rPr lang="en-US" sz="2000"/>
              <a:t>7. οι αξίες της επιτυχίας (ατομική/ προσωπική επιτυχία με βάση τα κοινωνικά πρότυπα)</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Clr>
                <a:schemeClr val="dk1"/>
              </a:buClr>
              <a:buSzPts val="1100"/>
              <a:buFont typeface="Arial"/>
              <a:buNone/>
            </a:pPr>
            <a:r>
              <a:rPr lang="en-US" sz="2000"/>
              <a:t>8. οι αξίες της απόλαυσης</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Clr>
                <a:schemeClr val="dk1"/>
              </a:buClr>
              <a:buSzPts val="1100"/>
              <a:buFont typeface="Arial"/>
              <a:buNone/>
            </a:pPr>
            <a:r>
              <a:rPr lang="en-US" sz="2000"/>
              <a:t>9. οι αξίες της παρακίνησης (ενθουσιασμός, πρωτοτυπία και άλλες προκλήσεις)</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Clr>
                <a:schemeClr val="dk1"/>
              </a:buClr>
              <a:buSzPts val="1100"/>
              <a:buFont typeface="Arial"/>
              <a:buNone/>
            </a:pPr>
            <a:r>
              <a:rPr lang="en-US" sz="2000"/>
              <a:t>10. οι αξίες της αυτοεκπλήρωσης (ανεξάρτητη σκέψη, επιλογή, δημιουργία, εξερεύνηση)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p:txBody>
      </p:sp>
      <p:grpSp>
        <p:nvGrpSpPr>
          <p:cNvPr id="207" name="Google Shape;207;g2ce9bbfd9c0_0_60"/>
          <p:cNvGrpSpPr/>
          <p:nvPr/>
        </p:nvGrpSpPr>
        <p:grpSpPr>
          <a:xfrm>
            <a:off x="0" y="0"/>
            <a:ext cx="8985250" cy="611188"/>
            <a:chOff x="0" y="0"/>
            <a:chExt cx="5660" cy="385"/>
          </a:xfrm>
        </p:grpSpPr>
        <p:sp>
          <p:nvSpPr>
            <p:cNvPr id="208" name="Google Shape;208;g2ce9bbfd9c0_0_60"/>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9" name="Google Shape;209;g2ce9bbfd9c0_0_60"/>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0" name="Google Shape;210;g2ce9bbfd9c0_0_60"/>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1" name="Google Shape;211;g2ce9bbfd9c0_0_60"/>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2" name="Google Shape;212;g2ce9bbfd9c0_0_60"/>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3" name="Google Shape;213;g2ce9bbfd9c0_0_60"/>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4" name="Google Shape;214;g2ce9bbfd9c0_0_60"/>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5" name="Google Shape;215;g2ce9bbfd9c0_0_60"/>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6" name="Google Shape;216;g2ce9bbfd9c0_0_60"/>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17" name="Google Shape;217;g2ce9bbfd9c0_0_60"/>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g2ce9bbfd9c0_0_75"/>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lang="en-US" sz="2000"/>
              <a:t>Ο Schwartz (1994) διακρίνει επίσης 10 διαφορετικούς τύπους/ ομάδες που μας βοηθούν να εξειδικεύσουμε τις πολλές αξίες. </a:t>
            </a:r>
            <a:endParaRPr sz="2000"/>
          </a:p>
          <a:p>
            <a:pPr indent="0" lvl="0" marL="0" rtl="0" algn="just">
              <a:lnSpc>
                <a:spcPct val="115000"/>
              </a:lnSpc>
              <a:spcBef>
                <a:spcPts val="0"/>
              </a:spcBef>
              <a:spcAft>
                <a:spcPts val="0"/>
              </a:spcAft>
              <a:buNone/>
            </a:pPr>
            <a:r>
              <a:t/>
            </a:r>
            <a:endParaRPr sz="2000"/>
          </a:p>
          <a:p>
            <a:pPr indent="0" lvl="0" marL="0" rtl="0" algn="just">
              <a:lnSpc>
                <a:spcPct val="115000"/>
              </a:lnSpc>
              <a:spcBef>
                <a:spcPts val="0"/>
              </a:spcBef>
              <a:spcAft>
                <a:spcPts val="0"/>
              </a:spcAft>
              <a:buNone/>
            </a:pPr>
            <a:r>
              <a:t/>
            </a:r>
            <a:endParaRPr sz="2000"/>
          </a:p>
        </p:txBody>
      </p:sp>
      <p:grpSp>
        <p:nvGrpSpPr>
          <p:cNvPr id="223" name="Google Shape;223;g2ce9bbfd9c0_0_75"/>
          <p:cNvGrpSpPr/>
          <p:nvPr/>
        </p:nvGrpSpPr>
        <p:grpSpPr>
          <a:xfrm>
            <a:off x="0" y="0"/>
            <a:ext cx="8985250" cy="611188"/>
            <a:chOff x="0" y="0"/>
            <a:chExt cx="5660" cy="385"/>
          </a:xfrm>
        </p:grpSpPr>
        <p:sp>
          <p:nvSpPr>
            <p:cNvPr id="224" name="Google Shape;224;g2ce9bbfd9c0_0_75"/>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5" name="Google Shape;225;g2ce9bbfd9c0_0_75"/>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6" name="Google Shape;226;g2ce9bbfd9c0_0_75"/>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7" name="Google Shape;227;g2ce9bbfd9c0_0_75"/>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8" name="Google Shape;228;g2ce9bbfd9c0_0_75"/>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9" name="Google Shape;229;g2ce9bbfd9c0_0_75"/>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0" name="Google Shape;230;g2ce9bbfd9c0_0_75"/>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1" name="Google Shape;231;g2ce9bbfd9c0_0_75"/>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2" name="Google Shape;232;g2ce9bbfd9c0_0_75"/>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33" name="Google Shape;233;g2ce9bbfd9c0_0_75"/>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pic>
        <p:nvPicPr>
          <p:cNvPr id="234" name="Google Shape;234;g2ce9bbfd9c0_0_75"/>
          <p:cNvPicPr preferRelativeResize="0"/>
          <p:nvPr/>
        </p:nvPicPr>
        <p:blipFill>
          <a:blip r:embed="rId3">
            <a:alphaModFix/>
          </a:blip>
          <a:stretch>
            <a:fillRect/>
          </a:stretch>
        </p:blipFill>
        <p:spPr>
          <a:xfrm>
            <a:off x="316650" y="1994150"/>
            <a:ext cx="7855900" cy="4665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g2ce9bbfd9c0_0_91"/>
          <p:cNvSpPr txBox="1"/>
          <p:nvPr>
            <p:ph idx="1" type="body"/>
          </p:nvPr>
        </p:nvSpPr>
        <p:spPr>
          <a:xfrm>
            <a:off x="136025" y="1196975"/>
            <a:ext cx="9008100" cy="5661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55600" lvl="0" marL="457200" rtl="0" algn="just">
              <a:lnSpc>
                <a:spcPct val="115000"/>
              </a:lnSpc>
              <a:spcBef>
                <a:spcPts val="0"/>
              </a:spcBef>
              <a:spcAft>
                <a:spcPts val="0"/>
              </a:spcAft>
              <a:buSzPts val="2000"/>
              <a:buChar char="-"/>
            </a:pPr>
            <a:r>
              <a:rPr lang="en-US" sz="2000"/>
              <a:t>Οι πολίτες έχουν μεγάλη εμπειρία ως προς την εφαρμογή και χρήση των αξιών στις επιλογές τους (πολιτικές και μη). Οπωσδήποτε, χρησιμοποιούν και εφαρμόζουν και ανθρώπινες αξίες στο πεδίο της πολιτικής. Είναι και αυτό ένα στοιχείο μιας αποτελεσματικής στρατηγικής για τις αποφάσεις τους (π.χ. ποια επιλογή/ ποια απόφαση αντιστοιχεί καλύτερα σε μια αξία) </a:t>
            </a:r>
            <a:endParaRPr sz="2000"/>
          </a:p>
          <a:p>
            <a:pPr indent="0" lvl="0" marL="457200" rtl="0" algn="just">
              <a:lnSpc>
                <a:spcPct val="115000"/>
              </a:lnSpc>
              <a:spcBef>
                <a:spcPts val="0"/>
              </a:spcBef>
              <a:spcAft>
                <a:spcPts val="0"/>
              </a:spcAft>
              <a:buNone/>
            </a:pPr>
            <a:r>
              <a:t/>
            </a:r>
            <a:endParaRPr sz="2000"/>
          </a:p>
          <a:p>
            <a:pPr indent="0" lvl="0" marL="457200" rtl="0" algn="just">
              <a:lnSpc>
                <a:spcPct val="115000"/>
              </a:lnSpc>
              <a:spcBef>
                <a:spcPts val="0"/>
              </a:spcBef>
              <a:spcAft>
                <a:spcPts val="0"/>
              </a:spcAft>
              <a:buNone/>
            </a:pPr>
            <a:r>
              <a:rPr lang="en-US" sz="2000"/>
              <a:t>Παραδείγματα: </a:t>
            </a:r>
            <a:endParaRPr sz="2000"/>
          </a:p>
          <a:p>
            <a:pPr indent="0" lvl="0" marL="45720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lang="en-US" sz="2000"/>
              <a:t>‘’Black Lives Matter’’ (οικουμενικές αξίες) </a:t>
            </a:r>
            <a:endParaRPr sz="2000"/>
          </a:p>
          <a:p>
            <a:pPr indent="-355600" lvl="0" marL="457200" rtl="0" algn="just">
              <a:lnSpc>
                <a:spcPct val="115000"/>
              </a:lnSpc>
              <a:spcBef>
                <a:spcPts val="0"/>
              </a:spcBef>
              <a:spcAft>
                <a:spcPts val="0"/>
              </a:spcAft>
              <a:buSzPts val="2000"/>
              <a:buChar char="■"/>
            </a:pPr>
            <a:r>
              <a:rPr lang="en-US" sz="2000"/>
              <a:t>“LGBTQ’’ (οικουμενικές αξίες) </a:t>
            </a:r>
            <a:endParaRPr sz="2000"/>
          </a:p>
          <a:p>
            <a:pPr indent="0" lvl="0" marL="0" rtl="0" algn="just">
              <a:lnSpc>
                <a:spcPct val="115000"/>
              </a:lnSpc>
              <a:spcBef>
                <a:spcPts val="0"/>
              </a:spcBef>
              <a:spcAft>
                <a:spcPts val="0"/>
              </a:spcAft>
              <a:buNone/>
            </a:pPr>
            <a:r>
              <a:t/>
            </a:r>
            <a:endParaRPr sz="2000"/>
          </a:p>
          <a:p>
            <a:pPr indent="-355600" lvl="0" marL="457200" rtl="0" algn="just">
              <a:lnSpc>
                <a:spcPct val="115000"/>
              </a:lnSpc>
              <a:spcBef>
                <a:spcPts val="0"/>
              </a:spcBef>
              <a:spcAft>
                <a:spcPts val="0"/>
              </a:spcAft>
              <a:buSzPts val="2000"/>
              <a:buChar char="-"/>
            </a:pPr>
            <a:r>
              <a:rPr b="1" lang="en-US" sz="2000"/>
              <a:t>Μια πιο δύσκολη περίπτωση</a:t>
            </a:r>
            <a:r>
              <a:rPr lang="en-US" sz="2000"/>
              <a:t>: Ποια αξία υπερασπίζεται κάποιος που αντιδρά στην ενίσχυση του κράτους πρόνοιας, δηλαδή στην αύξηση της φορολογίας των εχόντων και κατεχόντων υπερ των λιγότερο προνομιούχων; </a:t>
            </a:r>
            <a:endParaRPr sz="2000"/>
          </a:p>
          <a:p>
            <a:pPr indent="0" lvl="0" marL="0" rtl="0" algn="just">
              <a:lnSpc>
                <a:spcPct val="115000"/>
              </a:lnSpc>
              <a:spcBef>
                <a:spcPts val="0"/>
              </a:spcBef>
              <a:spcAft>
                <a:spcPts val="0"/>
              </a:spcAft>
              <a:buNone/>
            </a:pPr>
            <a:r>
              <a:t/>
            </a:r>
            <a:endParaRPr sz="2000"/>
          </a:p>
        </p:txBody>
      </p:sp>
      <p:grpSp>
        <p:nvGrpSpPr>
          <p:cNvPr id="240" name="Google Shape;240;g2ce9bbfd9c0_0_91"/>
          <p:cNvGrpSpPr/>
          <p:nvPr/>
        </p:nvGrpSpPr>
        <p:grpSpPr>
          <a:xfrm>
            <a:off x="0" y="0"/>
            <a:ext cx="8985250" cy="611188"/>
            <a:chOff x="0" y="0"/>
            <a:chExt cx="5660" cy="385"/>
          </a:xfrm>
        </p:grpSpPr>
        <p:sp>
          <p:nvSpPr>
            <p:cNvPr id="241" name="Google Shape;241;g2ce9bbfd9c0_0_91"/>
            <p:cNvSpPr txBox="1"/>
            <p:nvPr/>
          </p:nvSpPr>
          <p:spPr>
            <a:xfrm>
              <a:off x="0" y="0"/>
              <a:ext cx="300" cy="300"/>
            </a:xfrm>
            <a:prstGeom prst="rect">
              <a:avLst/>
            </a:prstGeom>
            <a:gradFill>
              <a:gsLst>
                <a:gs pos="0">
                  <a:srgbClr val="8EC000"/>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2" name="Google Shape;242;g2ce9bbfd9c0_0_91"/>
            <p:cNvSpPr txBox="1"/>
            <p:nvPr/>
          </p:nvSpPr>
          <p:spPr>
            <a:xfrm>
              <a:off x="260" y="85"/>
              <a:ext cx="5400" cy="300"/>
            </a:xfrm>
            <a:prstGeom prst="rect">
              <a:avLst/>
            </a:prstGeom>
            <a:solidFill>
              <a:srgbClr val="DDDDDD">
                <a:alpha val="7451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3" name="Google Shape;243;g2ce9bbfd9c0_0_91"/>
            <p:cNvSpPr txBox="1"/>
            <p:nvPr/>
          </p:nvSpPr>
          <p:spPr>
            <a:xfrm>
              <a:off x="258" y="85"/>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4" name="Google Shape;244;g2ce9bbfd9c0_0_91"/>
            <p:cNvSpPr txBox="1"/>
            <p:nvPr/>
          </p:nvSpPr>
          <p:spPr>
            <a:xfrm>
              <a:off x="345" y="0"/>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5" name="Google Shape;245;g2ce9bbfd9c0_0_91"/>
            <p:cNvSpPr txBox="1"/>
            <p:nvPr/>
          </p:nvSpPr>
          <p:spPr>
            <a:xfrm>
              <a:off x="345" y="85"/>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6" name="Google Shape;246;g2ce9bbfd9c0_0_91"/>
            <p:cNvSpPr txBox="1"/>
            <p:nvPr/>
          </p:nvSpPr>
          <p:spPr>
            <a:xfrm>
              <a:off x="173" y="173"/>
              <a:ext cx="0" cy="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7" name="Google Shape;247;g2ce9bbfd9c0_0_91"/>
            <p:cNvSpPr txBox="1"/>
            <p:nvPr/>
          </p:nvSpPr>
          <p:spPr>
            <a:xfrm>
              <a:off x="83" y="86"/>
              <a:ext cx="0" cy="0"/>
            </a:xfrm>
            <a:prstGeom prst="rect">
              <a:avLst/>
            </a:prstGeom>
            <a:solidFill>
              <a:srgbClr val="9696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8" name="Google Shape;248;g2ce9bbfd9c0_0_91"/>
            <p:cNvSpPr txBox="1"/>
            <p:nvPr/>
          </p:nvSpPr>
          <p:spPr>
            <a:xfrm>
              <a:off x="258" y="171"/>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9" name="Google Shape;249;g2ce9bbfd9c0_0_91"/>
            <p:cNvSpPr txBox="1"/>
            <p:nvPr/>
          </p:nvSpPr>
          <p:spPr>
            <a:xfrm>
              <a:off x="173" y="258"/>
              <a:ext cx="0" cy="0"/>
            </a:xfrm>
            <a:prstGeom prst="rect">
              <a:avLst/>
            </a:prstGeom>
            <a:solidFill>
              <a:srgbClr val="99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50" name="Google Shape;250;g2ce9bbfd9c0_0_91"/>
          <p:cNvSpPr txBox="1"/>
          <p:nvPr>
            <p:ph type="title"/>
          </p:nvPr>
        </p:nvSpPr>
        <p:spPr>
          <a:xfrm>
            <a:off x="755650" y="546100"/>
            <a:ext cx="7416900" cy="597000"/>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sz="2000"/>
              <a:t>Πολιτική Επικοινωνία, Κοινή Γνώμη και Αξίες</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2011-02-18T06:08:25Z</dcterms:created>
  <dc:creator>mmarkouli</dc:creator>
</cp:coreProperties>
</file>