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886" r:id="rId2"/>
  </p:sldMasterIdLst>
  <p:notesMasterIdLst>
    <p:notesMasterId r:id="rId32"/>
  </p:notesMasterIdLst>
  <p:handoutMasterIdLst>
    <p:handoutMasterId r:id="rId33"/>
  </p:handoutMasterIdLst>
  <p:sldIdLst>
    <p:sldId id="1525" r:id="rId3"/>
    <p:sldId id="1486" r:id="rId4"/>
    <p:sldId id="1881" r:id="rId5"/>
    <p:sldId id="1882" r:id="rId6"/>
    <p:sldId id="1883" r:id="rId7"/>
    <p:sldId id="1884" r:id="rId8"/>
    <p:sldId id="1885" r:id="rId9"/>
    <p:sldId id="1886" r:id="rId10"/>
    <p:sldId id="1887" r:id="rId11"/>
    <p:sldId id="1888" r:id="rId12"/>
    <p:sldId id="1889" r:id="rId13"/>
    <p:sldId id="1890" r:id="rId14"/>
    <p:sldId id="1891" r:id="rId15"/>
    <p:sldId id="1892" r:id="rId16"/>
    <p:sldId id="1893" r:id="rId17"/>
    <p:sldId id="1894" r:id="rId18"/>
    <p:sldId id="1895" r:id="rId19"/>
    <p:sldId id="1896" r:id="rId20"/>
    <p:sldId id="1897" r:id="rId21"/>
    <p:sldId id="1898" r:id="rId22"/>
    <p:sldId id="1899" r:id="rId23"/>
    <p:sldId id="1900" r:id="rId24"/>
    <p:sldId id="1901" r:id="rId25"/>
    <p:sldId id="1902" r:id="rId26"/>
    <p:sldId id="1903" r:id="rId27"/>
    <p:sldId id="1904" r:id="rId28"/>
    <p:sldId id="1905" r:id="rId29"/>
    <p:sldId id="1906" r:id="rId30"/>
    <p:sldId id="1880" r:id="rId3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278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529" autoAdjust="0"/>
  </p:normalViewPr>
  <p:slideViewPr>
    <p:cSldViewPr>
      <p:cViewPr varScale="1">
        <p:scale>
          <a:sx n="78" d="100"/>
          <a:sy n="78" d="100"/>
        </p:scale>
        <p:origin x="126" y="192"/>
      </p:cViewPr>
      <p:guideLst>
        <p:guide orient="horz" pos="1968"/>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100" d="100"/>
          <a:sy n="100"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97663184-C1B5-4A7D-8A89-A9050913DB79}" type="slidenum">
              <a:rPr lang="en-US" altLang="en-US"/>
              <a:pPr/>
              <a:t>‹#›</a:t>
            </a:fld>
            <a:endParaRPr lang="en-US" altLang="en-US"/>
          </a:p>
        </p:txBody>
      </p:sp>
    </p:spTree>
    <p:extLst>
      <p:ext uri="{BB962C8B-B14F-4D97-AF65-F5344CB8AC3E}">
        <p14:creationId xmlns:p14="http://schemas.microsoft.com/office/powerpoint/2010/main" val="59090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1F15992B-A51B-4F77-8E65-4771253008EB}" type="slidenum">
              <a:rPr lang="en-US" altLang="en-US"/>
              <a:pPr/>
              <a:t>‹#›</a:t>
            </a:fld>
            <a:endParaRPr lang="en-US" altLang="en-US"/>
          </a:p>
        </p:txBody>
      </p:sp>
      <p:sp>
        <p:nvSpPr>
          <p:cNvPr id="19462" name="Rectangle 6"/>
          <p:cNvSpPr>
            <a:spLocks noGrp="1" noRot="1" noChangeAspect="1" noChangeArrowheads="1" noTextEdit="1"/>
          </p:cNvSpPr>
          <p:nvPr>
            <p:ph type="sldImg" idx="2"/>
          </p:nvPr>
        </p:nvSpPr>
        <p:spPr bwMode="auto">
          <a:xfrm>
            <a:off x="393700" y="692150"/>
            <a:ext cx="60706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66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1</a:t>
            </a:fld>
            <a:endParaRPr lang="en-US" altLang="en-US"/>
          </a:p>
        </p:txBody>
      </p:sp>
    </p:spTree>
    <p:extLst>
      <p:ext uri="{BB962C8B-B14F-4D97-AF65-F5344CB8AC3E}">
        <p14:creationId xmlns:p14="http://schemas.microsoft.com/office/powerpoint/2010/main" val="42696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60600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97491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404187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132624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534106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445755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194375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68940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4257387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37743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35577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212872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1548594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4167722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082328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1936862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266627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04587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661067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817603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29</a:t>
            </a:fld>
            <a:endParaRPr lang="en-US" altLang="en-US"/>
          </a:p>
        </p:txBody>
      </p:sp>
    </p:spTree>
    <p:extLst>
      <p:ext uri="{BB962C8B-B14F-4D97-AF65-F5344CB8AC3E}">
        <p14:creationId xmlns:p14="http://schemas.microsoft.com/office/powerpoint/2010/main" val="299150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119547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96738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154495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63098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80498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26755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4565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671E9E9-5D2E-4BE9-8881-E30C156104A5}" type="slidenum">
              <a:rPr lang="en-US" altLang="en-US"/>
              <a:pPr/>
              <a:t>‹#›</a:t>
            </a:fld>
            <a:endParaRPr lang="en-US" altLang="en-US"/>
          </a:p>
        </p:txBody>
      </p:sp>
    </p:spTree>
    <p:extLst>
      <p:ext uri="{BB962C8B-B14F-4D97-AF65-F5344CB8AC3E}">
        <p14:creationId xmlns:p14="http://schemas.microsoft.com/office/powerpoint/2010/main" val="767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976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19162A54-5098-48D0-9067-A1075CFCEFC6}" type="slidenum">
              <a:rPr lang="en-US" altLang="el-GR"/>
              <a:pPr/>
              <a:t>‹#›</a:t>
            </a:fld>
            <a:endParaRPr lang="en-US" altLang="el-GR"/>
          </a:p>
        </p:txBody>
      </p:sp>
    </p:spTree>
    <p:extLst>
      <p:ext uri="{BB962C8B-B14F-4D97-AF65-F5344CB8AC3E}">
        <p14:creationId xmlns:p14="http://schemas.microsoft.com/office/powerpoint/2010/main" val="40822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97F546C9-70D2-4EB3-BB0E-ABCD0C766E77}" type="slidenum">
              <a:rPr lang="en-US" altLang="el-GR"/>
              <a:pPr/>
              <a:t>‹#›</a:t>
            </a:fld>
            <a:endParaRPr lang="en-US" altLang="el-GR"/>
          </a:p>
        </p:txBody>
      </p:sp>
    </p:spTree>
    <p:extLst>
      <p:ext uri="{BB962C8B-B14F-4D97-AF65-F5344CB8AC3E}">
        <p14:creationId xmlns:p14="http://schemas.microsoft.com/office/powerpoint/2010/main" val="18035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ECCB3E7E-0273-4A22-9847-F8A3E5DD815D}" type="slidenum">
              <a:rPr lang="en-US" altLang="el-GR"/>
              <a:pPr/>
              <a:t>‹#›</a:t>
            </a:fld>
            <a:endParaRPr lang="en-US" altLang="el-GR"/>
          </a:p>
        </p:txBody>
      </p:sp>
    </p:spTree>
    <p:extLst>
      <p:ext uri="{BB962C8B-B14F-4D97-AF65-F5344CB8AC3E}">
        <p14:creationId xmlns:p14="http://schemas.microsoft.com/office/powerpoint/2010/main" val="265613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008A87DD-3140-400E-A8DB-78B85C6AAA7C}" type="slidenum">
              <a:rPr lang="en-US" altLang="en-US"/>
              <a:pPr/>
              <a:t>‹#›</a:t>
            </a:fld>
            <a:endParaRPr lang="en-US" altLang="en-US"/>
          </a:p>
        </p:txBody>
      </p:sp>
    </p:spTree>
    <p:extLst>
      <p:ext uri="{BB962C8B-B14F-4D97-AF65-F5344CB8AC3E}">
        <p14:creationId xmlns:p14="http://schemas.microsoft.com/office/powerpoint/2010/main" val="23541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userDrawn="1"/>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10"/>
          </p:nvPr>
        </p:nvSpPr>
        <p:spPr/>
        <p:txBody>
          <a:bodyPr/>
          <a:lstStyle>
            <a:lvl1pPr>
              <a:defRPr/>
            </a:lvl1pPr>
          </a:lstStyle>
          <a:p>
            <a:fld id="{C6AE8490-37D8-4136-92C7-3FC2F12C84A5}" type="slidenum">
              <a:rPr lang="en-US" altLang="en-US"/>
              <a:pPr/>
              <a:t>‹#›</a:t>
            </a:fld>
            <a:endParaRPr lang="en-US" altLang="en-US"/>
          </a:p>
        </p:txBody>
      </p:sp>
    </p:spTree>
    <p:extLst>
      <p:ext uri="{BB962C8B-B14F-4D97-AF65-F5344CB8AC3E}">
        <p14:creationId xmlns:p14="http://schemas.microsoft.com/office/powerpoint/2010/main" val="32010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EAE01E8-041E-4860-A49A-C8D4AA499DDB}" type="slidenum">
              <a:rPr lang="en-US" altLang="en-US"/>
              <a:pPr/>
              <a:t>‹#›</a:t>
            </a:fld>
            <a:endParaRPr lang="en-US" altLang="en-US"/>
          </a:p>
        </p:txBody>
      </p:sp>
    </p:spTree>
    <p:extLst>
      <p:ext uri="{BB962C8B-B14F-4D97-AF65-F5344CB8AC3E}">
        <p14:creationId xmlns:p14="http://schemas.microsoft.com/office/powerpoint/2010/main" val="15822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F437F02B-124C-48B9-88F3-FE45D934C16B}" type="slidenum">
              <a:rPr lang="en-US" altLang="en-US"/>
              <a:pPr/>
              <a:t>‹#›</a:t>
            </a:fld>
            <a:endParaRPr lang="en-US" altLang="en-US"/>
          </a:p>
        </p:txBody>
      </p:sp>
    </p:spTree>
    <p:extLst>
      <p:ext uri="{BB962C8B-B14F-4D97-AF65-F5344CB8AC3E}">
        <p14:creationId xmlns:p14="http://schemas.microsoft.com/office/powerpoint/2010/main" val="171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lvl1pPr>
              <a:defRPr sz="4800" baseline="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DA4B9D2-2526-409A-A2DF-BF5D3AA159E1}" type="slidenum">
              <a:rPr lang="en-US" altLang="en-US"/>
              <a:pPr/>
              <a:t>‹#›</a:t>
            </a:fld>
            <a:endParaRPr lang="en-US" altLang="en-US"/>
          </a:p>
        </p:txBody>
      </p:sp>
    </p:spTree>
    <p:extLst>
      <p:ext uri="{BB962C8B-B14F-4D97-AF65-F5344CB8AC3E}">
        <p14:creationId xmlns:p14="http://schemas.microsoft.com/office/powerpoint/2010/main" val="97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5" name="Slide Number Placeholder 8"/>
          <p:cNvSpPr>
            <a:spLocks noGrp="1"/>
          </p:cNvSpPr>
          <p:nvPr>
            <p:ph type="sldNum" sz="quarter" idx="10"/>
          </p:nvPr>
        </p:nvSpPr>
        <p:spPr/>
        <p:txBody>
          <a:bodyPr/>
          <a:lstStyle>
            <a:lvl1pPr>
              <a:defRPr/>
            </a:lvl1pPr>
          </a:lstStyle>
          <a:p>
            <a:fld id="{7ADEA3C8-C2DE-4A3E-A6B7-C39F131016B8}" type="slidenum">
              <a:rPr lang="en-US" altLang="en-US"/>
              <a:pPr/>
              <a:t>‹#›</a:t>
            </a:fld>
            <a:endParaRPr lang="en-US" altLang="en-US"/>
          </a:p>
        </p:txBody>
      </p:sp>
    </p:spTree>
    <p:extLst>
      <p:ext uri="{BB962C8B-B14F-4D97-AF65-F5344CB8AC3E}">
        <p14:creationId xmlns:p14="http://schemas.microsoft.com/office/powerpoint/2010/main" val="161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Rectangle 11"/>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n-US" sz="900">
                <a:solidFill>
                  <a:schemeClr val="bg1"/>
                </a:solidFill>
                <a:latin typeface="Calibri" charset="0"/>
              </a:rPr>
              <a:t>OIKONOMIKH, 5</a:t>
            </a:r>
            <a:r>
              <a:rPr lang="el-GR" sz="900" baseline="30000">
                <a:solidFill>
                  <a:schemeClr val="bg1"/>
                </a:solidFill>
                <a:latin typeface="Calibri" charset="0"/>
              </a:rPr>
              <a:t>η</a:t>
            </a:r>
            <a:r>
              <a:rPr lang="el-GR" sz="900">
                <a:solidFill>
                  <a:schemeClr val="bg1"/>
                </a:solidFill>
                <a:latin typeface="Calibri" charset="0"/>
              </a:rPr>
              <a:t> έκδοση</a:t>
            </a:r>
          </a:p>
          <a:p>
            <a:pPr algn="ctr">
              <a:defRPr/>
            </a:pPr>
            <a:r>
              <a:rPr lang="en-GB" sz="900">
                <a:solidFill>
                  <a:schemeClr val="bg1"/>
                </a:solidFill>
                <a:latin typeface="Calibri" charset="0"/>
              </a:rPr>
              <a:t>Mankiw and Taylor</a:t>
            </a:r>
          </a:p>
        </p:txBody>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fld id="{4060402E-16D0-4292-B8FE-C0787A4D232F}" type="slidenum">
              <a:rPr lang="en-US" altLang="en-US"/>
              <a:pPr/>
              <a:t>‹#›</a:t>
            </a:fld>
            <a:endParaRPr lang="en-US" altLang="en-US"/>
          </a:p>
        </p:txBody>
      </p:sp>
    </p:spTree>
    <p:extLst>
      <p:ext uri="{BB962C8B-B14F-4D97-AF65-F5344CB8AC3E}">
        <p14:creationId xmlns:p14="http://schemas.microsoft.com/office/powerpoint/2010/main" val="14881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3A24CD47-AD0B-4E38-9454-FD5BF2B6B2ED}" type="slidenum">
              <a:rPr lang="en-US" altLang="el-GR"/>
              <a:pPr/>
              <a:t>‹#›</a:t>
            </a:fld>
            <a:endParaRPr lang="en-US" altLang="el-GR"/>
          </a:p>
        </p:txBody>
      </p:sp>
    </p:spTree>
    <p:extLst>
      <p:ext uri="{BB962C8B-B14F-4D97-AF65-F5344CB8AC3E}">
        <p14:creationId xmlns:p14="http://schemas.microsoft.com/office/powerpoint/2010/main" val="36392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037067-1598-43CF-A8B1-036363D8EC90}" type="slidenum">
              <a:rPr lang="en-US" altLang="en-US"/>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Εικόνα 11" descr="Εικόνα που περιέχει βέλος&#10;&#10;Περιγραφή που δημιουργήθηκε αυτόματα"/>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hd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Θέση τίτλου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 υποδείγματος</a:t>
            </a:r>
            <a:endParaRPr lang="en-US" altLang="el-GR" smtClean="0"/>
          </a:p>
        </p:txBody>
      </p:sp>
      <p:sp>
        <p:nvSpPr>
          <p:cNvPr id="2051" name="Θέση κειμένου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κειμένου υποδείγματος</a:t>
            </a:r>
          </a:p>
          <a:p>
            <a:pPr lvl="1"/>
            <a:r>
              <a:rPr lang="el-GR" altLang="el-GR" smtClean="0"/>
              <a:t>Δεύτερο επίπεδο</a:t>
            </a:r>
          </a:p>
          <a:p>
            <a:pPr lvl="2"/>
            <a:r>
              <a:rPr lang="el-GR" altLang="el-GR" smtClean="0"/>
              <a:t>Τρίτο επίπεδο</a:t>
            </a:r>
          </a:p>
          <a:p>
            <a:pPr lvl="3"/>
            <a:r>
              <a:rPr lang="el-GR" altLang="el-GR" smtClean="0"/>
              <a:t>Τέταρτο επίπεδο</a:t>
            </a:r>
          </a:p>
          <a:p>
            <a:pPr lvl="4"/>
            <a:r>
              <a:rPr lang="el-GR" altLang="el-GR" smtClean="0"/>
              <a:t>Πέμπτο επίπεδο</a:t>
            </a:r>
            <a:endParaRPr lang="en-US" altLang="el-GR" smtClean="0"/>
          </a:p>
        </p:txBody>
      </p:sp>
      <p:sp>
        <p:nvSpPr>
          <p:cNvPr id="4" name="Θέση ημερομηνίας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p>
        </p:txBody>
      </p:sp>
      <p:sp>
        <p:nvSpPr>
          <p:cNvPr id="5" name="Θέση υποσέλιδου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p>
        </p:txBody>
      </p:sp>
      <p:sp>
        <p:nvSpPr>
          <p:cNvPr id="6" name="Θέση αριθμού διαφάνειας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37D27-1E3E-4773-85B2-E14315E15E8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9"/>
          <p:cNvSpPr>
            <a:spLocks noChangeArrowheads="1"/>
          </p:cNvSpPr>
          <p:nvPr/>
        </p:nvSpPr>
        <p:spPr bwMode="auto">
          <a:xfrm>
            <a:off x="1524000" y="-285750"/>
            <a:ext cx="9144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i="1">
              <a:latin typeface="Arial" panose="020B0604020202020204" pitchFamily="34" charset="0"/>
              <a:ea typeface="ＭＳ Ｐゴシック" panose="020B0600070205080204" pitchFamily="34" charset="-128"/>
            </a:endParaRPr>
          </a:p>
        </p:txBody>
      </p:sp>
      <p:sp>
        <p:nvSpPr>
          <p:cNvPr id="11267" name="Ορθογώνιο 6"/>
          <p:cNvSpPr>
            <a:spLocks noChangeArrowheads="1"/>
          </p:cNvSpPr>
          <p:nvPr/>
        </p:nvSpPr>
        <p:spPr bwMode="auto">
          <a:xfrm>
            <a:off x="1600200" y="5181601"/>
            <a:ext cx="403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900" b="1">
                <a:latin typeface="Foco" pitchFamily="34" charset="0"/>
                <a:ea typeface="Foco" pitchFamily="34" charset="0"/>
                <a:cs typeface="Foco" pitchFamily="34" charset="0"/>
              </a:rPr>
              <a:t>Αποκλειστικότητα για την ελληνική γλώσσα: </a:t>
            </a:r>
            <a:r>
              <a:rPr lang="el-GR" altLang="el-GR" sz="900">
                <a:latin typeface="Foco" pitchFamily="34" charset="0"/>
                <a:ea typeface="Foco" pitchFamily="34" charset="0"/>
                <a:cs typeface="Foco" pitchFamily="34" charset="0"/>
              </a:rPr>
              <a:t>Εκδόσεις ΤΖΙΟΛΑ. </a:t>
            </a:r>
            <a:r>
              <a:rPr lang="en-US" altLang="el-GR" sz="900">
                <a:latin typeface="Foco" pitchFamily="34" charset="0"/>
                <a:ea typeface="Foco" pitchFamily="34" charset="0"/>
                <a:cs typeface="Foco" pitchFamily="34" charset="0"/>
              </a:rPr>
              <a:t/>
            </a:r>
            <a:br>
              <a:rPr lang="en-US" altLang="el-GR" sz="900">
                <a:latin typeface="Foco" pitchFamily="34" charset="0"/>
                <a:ea typeface="Foco" pitchFamily="34" charset="0"/>
                <a:cs typeface="Foco" pitchFamily="34" charset="0"/>
              </a:rPr>
            </a:br>
            <a:r>
              <a:rPr lang="el-GR" altLang="el-GR" sz="900">
                <a:latin typeface="Foco" pitchFamily="34" charset="0"/>
                <a:ea typeface="Foco" pitchFamily="34" charset="0"/>
                <a:cs typeface="Foco" pitchFamily="34" charset="0"/>
              </a:rPr>
              <a:t>Copyright © </a:t>
            </a:r>
            <a:r>
              <a:rPr lang="en-US" altLang="el-GR" sz="900">
                <a:latin typeface="Foco" pitchFamily="34" charset="0"/>
                <a:ea typeface="Foco" pitchFamily="34" charset="0"/>
                <a:cs typeface="Foco" pitchFamily="34" charset="0"/>
              </a:rPr>
              <a:t>2021</a:t>
            </a:r>
            <a:r>
              <a:rPr lang="el-GR" altLang="el-GR" sz="900">
                <a:latin typeface="Foco" pitchFamily="34" charset="0"/>
                <a:ea typeface="Foco" pitchFamily="34" charset="0"/>
                <a:cs typeface="Foco" pitchFamily="34" charset="0"/>
              </a:rPr>
              <a:t> Εκδόσεις ΤΖΙΟΛΑ. Με επιφύλαξη παντός νόμιμου δικαιώματος.</a:t>
            </a:r>
          </a:p>
        </p:txBody>
      </p:sp>
      <p:pic>
        <p:nvPicPr>
          <p:cNvPr id="11268" name="Εικόνα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76238"/>
            <a:ext cx="8985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Εικόνα 26" descr="Εικόνα που περιέχει βέλος&#10;&#10;Περιγραφή που δημιουργήθηκε αυτό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467475"/>
            <a:ext cx="3508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Υπότιτλος 2">
            <a:extLst>
              <a:ext uri="{FF2B5EF4-FFF2-40B4-BE49-F238E27FC236}"/>
            </a:extLst>
          </p:cNvPr>
          <p:cNvSpPr txBox="1">
            <a:spLocks/>
          </p:cNvSpPr>
          <p:nvPr/>
        </p:nvSpPr>
        <p:spPr>
          <a:xfrm>
            <a:off x="1587500" y="1685926"/>
            <a:ext cx="9080500" cy="15906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80000"/>
              </a:lnSpc>
              <a:spcAft>
                <a:spcPts val="600"/>
              </a:spcAft>
            </a:pPr>
            <a:r>
              <a:rPr lang="el-GR" altLang="el-GR" sz="3000" b="1">
                <a:solidFill>
                  <a:srgbClr val="FF0000"/>
                </a:solidFill>
                <a:latin typeface="Arial Black" panose="020B0A04020102020204" pitchFamily="34" charset="0"/>
              </a:rPr>
              <a:t>ΤΟ ΕΥΡΩΠΑΪΚΟ </a:t>
            </a:r>
          </a:p>
          <a:p>
            <a:pPr defTabSz="914400" eaLnBrk="1" hangingPunct="1">
              <a:lnSpc>
                <a:spcPct val="80000"/>
              </a:lnSpc>
              <a:spcAft>
                <a:spcPts val="600"/>
              </a:spcAft>
            </a:pPr>
            <a:r>
              <a:rPr lang="el-GR" altLang="el-GR" sz="3000" b="1">
                <a:solidFill>
                  <a:srgbClr val="FF0000"/>
                </a:solidFill>
                <a:latin typeface="Arial Black" panose="020B0A04020102020204" pitchFamily="34" charset="0"/>
              </a:rPr>
              <a:t>ΦΑΙΝΟΜΕΝΟ</a:t>
            </a:r>
          </a:p>
          <a:p>
            <a:pPr defTabSz="914400" eaLnBrk="1" hangingPunct="1">
              <a:lnSpc>
                <a:spcPct val="80000"/>
              </a:lnSpc>
              <a:spcAft>
                <a:spcPts val="600"/>
              </a:spcAft>
            </a:pPr>
            <a:r>
              <a:rPr lang="el-GR" altLang="el-GR" sz="2000" b="1">
                <a:solidFill>
                  <a:srgbClr val="2958BE"/>
                </a:solidFill>
                <a:latin typeface="Foco" pitchFamily="34" charset="0"/>
                <a:ea typeface="Foco" pitchFamily="34" charset="0"/>
                <a:cs typeface="Foco" pitchFamily="34" charset="0"/>
              </a:rPr>
              <a:t>Ιστορία, Θεσμοί, Πολιτικές</a:t>
            </a:r>
          </a:p>
          <a:p>
            <a:pPr defTabSz="914400" eaLnBrk="1" hangingPunct="1">
              <a:lnSpc>
                <a:spcPct val="80000"/>
              </a:lnSpc>
              <a:spcAft>
                <a:spcPts val="600"/>
              </a:spcAft>
            </a:pPr>
            <a:r>
              <a:rPr lang="el-GR" altLang="el-GR" sz="1600" b="1">
                <a:solidFill>
                  <a:srgbClr val="2958BE"/>
                </a:solidFill>
                <a:latin typeface="Foco" pitchFamily="34" charset="0"/>
                <a:ea typeface="Foco" pitchFamily="34" charset="0"/>
                <a:cs typeface="Foco" pitchFamily="34" charset="0"/>
              </a:rPr>
              <a:t>3</a:t>
            </a:r>
            <a:r>
              <a:rPr lang="el-GR" altLang="el-GR" sz="1600" b="1" baseline="30000">
                <a:solidFill>
                  <a:srgbClr val="2958BE"/>
                </a:solidFill>
                <a:latin typeface="Foco" pitchFamily="34" charset="0"/>
                <a:ea typeface="Foco" pitchFamily="34" charset="0"/>
                <a:cs typeface="Foco" pitchFamily="34" charset="0"/>
              </a:rPr>
              <a:t>η</a:t>
            </a:r>
            <a:r>
              <a:rPr lang="el-GR" altLang="el-GR" sz="1600" b="1">
                <a:solidFill>
                  <a:srgbClr val="2958BE"/>
                </a:solidFill>
                <a:latin typeface="Foco" pitchFamily="34" charset="0"/>
                <a:ea typeface="Foco" pitchFamily="34" charset="0"/>
                <a:cs typeface="Foco" pitchFamily="34" charset="0"/>
              </a:rPr>
              <a:t> Έκδοση</a:t>
            </a:r>
            <a:endParaRPr lang="en-US" altLang="el-GR" sz="1600" b="1">
              <a:solidFill>
                <a:srgbClr val="2958BE"/>
              </a:solidFill>
              <a:latin typeface="Foco" pitchFamily="34" charset="0"/>
              <a:ea typeface="Foco" pitchFamily="34" charset="0"/>
              <a:cs typeface="Foco" pitchFamily="34" charset="0"/>
            </a:endParaRPr>
          </a:p>
        </p:txBody>
      </p:sp>
      <p:sp>
        <p:nvSpPr>
          <p:cNvPr id="10" name="9 - Ορθογώνιο"/>
          <p:cNvSpPr/>
          <p:nvPr/>
        </p:nvSpPr>
        <p:spPr>
          <a:xfrm>
            <a:off x="1600200" y="3886201"/>
            <a:ext cx="4419600" cy="307975"/>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1400" b="1" dirty="0">
                <a:solidFill>
                  <a:srgbClr val="595959"/>
                </a:solidFill>
                <a:latin typeface="Foco" pitchFamily="34" charset="0"/>
                <a:ea typeface="Foco" pitchFamily="34" charset="0"/>
                <a:cs typeface="Foco" pitchFamily="34" charset="0"/>
              </a:rPr>
              <a:t>Παναγιώτης </a:t>
            </a:r>
            <a:r>
              <a:rPr lang="el-GR" altLang="el-GR" sz="1400" b="1" dirty="0" err="1">
                <a:solidFill>
                  <a:srgbClr val="595959"/>
                </a:solidFill>
                <a:latin typeface="Foco" pitchFamily="34" charset="0"/>
                <a:ea typeface="Foco" pitchFamily="34" charset="0"/>
                <a:cs typeface="Foco" pitchFamily="34" charset="0"/>
              </a:rPr>
              <a:t>Λιαργκόβας</a:t>
            </a:r>
            <a:r>
              <a:rPr lang="el-GR" altLang="el-GR" sz="1400" b="1" dirty="0">
                <a:solidFill>
                  <a:srgbClr val="595959"/>
                </a:solidFill>
                <a:latin typeface="Foco" pitchFamily="34" charset="0"/>
                <a:ea typeface="Foco" pitchFamily="34" charset="0"/>
                <a:cs typeface="Foco" pitchFamily="34" charset="0"/>
              </a:rPr>
              <a:t>, Χρήστος Παπαγεωργίου</a:t>
            </a:r>
            <a:endParaRPr lang="en-US" altLang="el-GR" sz="1400" b="1" dirty="0">
              <a:solidFill>
                <a:srgbClr val="595959"/>
              </a:solidFill>
              <a:latin typeface="Foco" pitchFamily="34" charset="0"/>
              <a:ea typeface="Foco" pitchFamily="34" charset="0"/>
              <a:cs typeface="Foco" pitchFamily="34" charset="0"/>
            </a:endParaRPr>
          </a:p>
        </p:txBody>
      </p:sp>
      <p:pic>
        <p:nvPicPr>
          <p:cNvPr id="14" name="13 - Εικόνα" descr="LIARGOVAS-PAPAGEORGIOU-EVROPAIKO_3E__FC.jpg"/>
          <p:cNvPicPr>
            <a:picLocks noChangeAspect="1"/>
          </p:cNvPicPr>
          <p:nvPr/>
        </p:nvPicPr>
        <p:blipFill>
          <a:blip r:embed="rId5"/>
          <a:srcRect b="2532"/>
          <a:stretch>
            <a:fillRect/>
          </a:stretch>
        </p:blipFill>
        <p:spPr>
          <a:xfrm>
            <a:off x="6324601" y="228600"/>
            <a:ext cx="4138613" cy="5867400"/>
          </a:xfrm>
          <a:prstGeom prst="rect">
            <a:avLst/>
          </a:prstGeom>
          <a:ln>
            <a:noFill/>
          </a:ln>
          <a:effectLst>
            <a:outerShdw blurRad="292100" dist="139700" dir="2700000" algn="tl" rotWithShape="0">
              <a:srgbClr val="333333">
                <a:alpha val="65000"/>
              </a:srgbClr>
            </a:outerShdw>
          </a:effectLst>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Σχέδια για μία Οικονομική και Νομισματική Ένωση (ΟΝΕ</a:t>
            </a:r>
            <a:r>
              <a:rPr lang="el-GR" sz="2000" b="1" dirty="0" smtClean="0">
                <a:solidFill>
                  <a:schemeClr val="accent2"/>
                </a:solidFill>
              </a:rPr>
              <a:t>)</a:t>
            </a:r>
            <a:r>
              <a:rPr lang="en-US" sz="2000" b="1" dirty="0" smtClean="0">
                <a:solidFill>
                  <a:schemeClr val="accent2"/>
                </a:solidFill>
              </a:rPr>
              <a:t> </a:t>
            </a:r>
            <a:r>
              <a:rPr lang="en-US" sz="1000" dirty="0" smtClean="0">
                <a:solidFill>
                  <a:schemeClr val="accent2"/>
                </a:solidFill>
              </a:rPr>
              <a:t>(</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Στοιχεία της έκθεσης </a:t>
            </a:r>
            <a:r>
              <a:rPr lang="en-GB" b="1" dirty="0" smtClean="0">
                <a:solidFill>
                  <a:schemeClr val="accent2"/>
                </a:solidFill>
              </a:rPr>
              <a:t>Werner</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Θα </a:t>
            </a:r>
            <a:r>
              <a:rPr lang="el-GR" b="1" dirty="0">
                <a:solidFill>
                  <a:schemeClr val="accent2"/>
                </a:solidFill>
              </a:rPr>
              <a:t>ανατίθονταν στην Επιτροπή </a:t>
            </a:r>
            <a:r>
              <a:rPr lang="el-GR" b="1" dirty="0" smtClean="0">
                <a:solidFill>
                  <a:schemeClr val="accent2"/>
                </a:solidFill>
              </a:rPr>
              <a:t>Διοικητών </a:t>
            </a:r>
            <a:r>
              <a:rPr lang="el-GR" b="1" dirty="0">
                <a:solidFill>
                  <a:schemeClr val="accent2"/>
                </a:solidFill>
              </a:rPr>
              <a:t>των Κεντρικών Τραπεζών, που είχε θεσμοποιηθεί </a:t>
            </a:r>
            <a:r>
              <a:rPr lang="el-GR" b="1" dirty="0" smtClean="0">
                <a:solidFill>
                  <a:schemeClr val="accent2"/>
                </a:solidFill>
              </a:rPr>
              <a:t>το 1964</a:t>
            </a:r>
            <a:r>
              <a:rPr lang="el-GR" b="1" dirty="0">
                <a:solidFill>
                  <a:schemeClr val="accent2"/>
                </a:solidFill>
              </a:rPr>
              <a:t>, </a:t>
            </a:r>
            <a:r>
              <a:rPr lang="el-GR" b="1" dirty="0" smtClean="0">
                <a:solidFill>
                  <a:schemeClr val="accent2"/>
                </a:solidFill>
              </a:rPr>
              <a:t>να </a:t>
            </a:r>
            <a:r>
              <a:rPr lang="el-GR" b="1" dirty="0">
                <a:solidFill>
                  <a:schemeClr val="accent2"/>
                </a:solidFill>
              </a:rPr>
              <a:t>καθορίζει γενικές κατευθυντήριες </a:t>
            </a:r>
            <a:r>
              <a:rPr lang="el-GR" b="1" dirty="0" smtClean="0">
                <a:solidFill>
                  <a:schemeClr val="accent2"/>
                </a:solidFill>
              </a:rPr>
              <a:t>για τα </a:t>
            </a:r>
            <a:r>
              <a:rPr lang="el-GR" b="1" dirty="0">
                <a:solidFill>
                  <a:schemeClr val="accent2"/>
                </a:solidFill>
              </a:rPr>
              <a:t>επιτόκια, τους δείκτες ρευστότητας των τραπεζών και τη χορήγηση δανείων, ενώ η Επιτροπή θα πρότεινε την απαιτούμενη νομοθεσία για την εφαρμογή του πρώτου σταδίου της ΟΝΕ.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Κατά </a:t>
            </a:r>
            <a:r>
              <a:rPr lang="el-GR" b="1" dirty="0">
                <a:solidFill>
                  <a:schemeClr val="accent2"/>
                </a:solidFill>
              </a:rPr>
              <a:t>το δεύτερο στάδιο θα ήταν δυνατή η δημιουργία ενός Ευρωπαϊκού Ταμείου Νομισματικής </a:t>
            </a:r>
            <a:r>
              <a:rPr lang="el-GR" b="1" dirty="0" smtClean="0">
                <a:solidFill>
                  <a:schemeClr val="accent2"/>
                </a:solidFill>
              </a:rPr>
              <a:t>Συνεργασίας (ΕΤΝΣ), διαχείρισης των συναλλαγματικών αποθεμάτων, </a:t>
            </a:r>
            <a:r>
              <a:rPr lang="el-GR" b="1" dirty="0">
                <a:solidFill>
                  <a:schemeClr val="accent2"/>
                </a:solidFill>
              </a:rPr>
              <a:t>θα είχε δυνατότητα χορήγησης δανείων στα οικονομικά ασθενέστερα κράτη-μέλη και θα προετοίμαζε το έδαφος για τη λειτουργία </a:t>
            </a:r>
            <a:r>
              <a:rPr lang="el-GR" b="1" dirty="0" smtClean="0">
                <a:solidFill>
                  <a:schemeClr val="accent2"/>
                </a:solidFill>
              </a:rPr>
              <a:t>κεντρικής </a:t>
            </a:r>
            <a:r>
              <a:rPr lang="el-GR" b="1" dirty="0">
                <a:solidFill>
                  <a:schemeClr val="accent2"/>
                </a:solidFill>
              </a:rPr>
              <a:t>τράπεζας κατά το τρίτο στάδιο. </a:t>
            </a:r>
          </a:p>
          <a:p>
            <a:pPr marL="285750" indent="-285750" algn="just">
              <a:buFont typeface="Arial" panose="020B0604020202020204" pitchFamily="34" charset="0"/>
              <a:buChar char="•"/>
            </a:pPr>
            <a:r>
              <a:rPr lang="el-GR" b="1" dirty="0" smtClean="0">
                <a:solidFill>
                  <a:schemeClr val="accent2"/>
                </a:solidFill>
              </a:rPr>
              <a:t>Παρά τις αρχικές αρνητικές αντιδράσεις, </a:t>
            </a:r>
            <a:r>
              <a:rPr lang="el-GR" b="1" dirty="0">
                <a:solidFill>
                  <a:schemeClr val="accent2"/>
                </a:solidFill>
              </a:rPr>
              <a:t>τ</a:t>
            </a:r>
            <a:r>
              <a:rPr lang="el-GR" b="1" dirty="0" smtClean="0">
                <a:solidFill>
                  <a:schemeClr val="accent2"/>
                </a:solidFill>
              </a:rPr>
              <a:t>ο </a:t>
            </a:r>
            <a:r>
              <a:rPr lang="el-GR" b="1" dirty="0">
                <a:solidFill>
                  <a:schemeClr val="accent2"/>
                </a:solidFill>
              </a:rPr>
              <a:t>Συμβούλιο των Υπουργών, εν μέσω της παγκόσμιας νομισματικής κρίσης, αναζητώντας διέξοδο </a:t>
            </a:r>
            <a:r>
              <a:rPr lang="el-GR" b="1" dirty="0" smtClean="0">
                <a:solidFill>
                  <a:schemeClr val="accent2"/>
                </a:solidFill>
              </a:rPr>
              <a:t>στις </a:t>
            </a:r>
            <a:r>
              <a:rPr lang="el-GR" b="1" dirty="0">
                <a:solidFill>
                  <a:schemeClr val="accent2"/>
                </a:solidFill>
              </a:rPr>
              <a:t>22 Μαρτίου </a:t>
            </a:r>
            <a:r>
              <a:rPr lang="el-GR" b="1" dirty="0" smtClean="0">
                <a:solidFill>
                  <a:schemeClr val="accent2"/>
                </a:solidFill>
              </a:rPr>
              <a:t>1971</a:t>
            </a:r>
            <a:r>
              <a:rPr lang="el-GR" b="1" dirty="0">
                <a:solidFill>
                  <a:schemeClr val="accent2"/>
                </a:solidFill>
              </a:rPr>
              <a:t>, </a:t>
            </a:r>
            <a:r>
              <a:rPr lang="el-GR" b="1" dirty="0" smtClean="0">
                <a:solidFill>
                  <a:schemeClr val="accent2"/>
                </a:solidFill>
              </a:rPr>
              <a:t>ενέκρινε </a:t>
            </a:r>
            <a:r>
              <a:rPr lang="el-GR" b="1" dirty="0">
                <a:solidFill>
                  <a:schemeClr val="accent2"/>
                </a:solidFill>
              </a:rPr>
              <a:t>τις βασισμένες στην </a:t>
            </a:r>
            <a:r>
              <a:rPr lang="el-GR" b="1" dirty="0" smtClean="0">
                <a:solidFill>
                  <a:schemeClr val="accent2"/>
                </a:solidFill>
              </a:rPr>
              <a:t>Έκθεση </a:t>
            </a:r>
            <a:r>
              <a:rPr lang="el-GR" b="1" dirty="0" err="1">
                <a:solidFill>
                  <a:schemeClr val="accent2"/>
                </a:solidFill>
              </a:rPr>
              <a:t>Werner</a:t>
            </a:r>
            <a:r>
              <a:rPr lang="el-GR" b="1" dirty="0">
                <a:solidFill>
                  <a:schemeClr val="accent2"/>
                </a:solidFill>
              </a:rPr>
              <a:t> προτάσεις της Επιτροπής για τη σταδιακή νομισματική ολοκλήρωση σε μία δεκαετία, με έναρξη, αναδρομικά, από την 1η Ιανουαρίου </a:t>
            </a:r>
            <a:r>
              <a:rPr lang="el-GR" b="1" dirty="0" smtClean="0">
                <a:solidFill>
                  <a:schemeClr val="accent2"/>
                </a:solidFill>
              </a:rPr>
              <a:t>1971</a:t>
            </a:r>
            <a:r>
              <a:rPr lang="el-GR" b="1" dirty="0">
                <a:solidFill>
                  <a:schemeClr val="accent2"/>
                </a:solidFill>
              </a:rPr>
              <a:t>. </a:t>
            </a:r>
            <a:endParaRPr lang="en-US" b="1" dirty="0">
              <a:solidFill>
                <a:schemeClr val="accent2"/>
              </a:solidFill>
            </a:endParaRPr>
          </a:p>
        </p:txBody>
      </p:sp>
      <p:sp>
        <p:nvSpPr>
          <p:cNvPr id="10" name="TextBox 9"/>
          <p:cNvSpPr txBox="1"/>
          <p:nvPr/>
        </p:nvSpPr>
        <p:spPr>
          <a:xfrm>
            <a:off x="403375" y="3680918"/>
            <a:ext cx="4102364" cy="2462213"/>
          </a:xfrm>
          <a:prstGeom prst="rect">
            <a:avLst/>
          </a:prstGeom>
          <a:noFill/>
        </p:spPr>
        <p:txBody>
          <a:bodyPr wrap="square" rtlCol="0">
            <a:spAutoFit/>
          </a:bodyPr>
          <a:lstStyle/>
          <a:p>
            <a:r>
              <a:rPr lang="el-GR" sz="1400" b="1" dirty="0" smtClean="0">
                <a:solidFill>
                  <a:schemeClr val="accent2"/>
                </a:solidFill>
              </a:rPr>
              <a:t>Ο </a:t>
            </a:r>
            <a:r>
              <a:rPr lang="en-GB" sz="1400" b="1" dirty="0">
                <a:solidFill>
                  <a:schemeClr val="accent2"/>
                </a:solidFill>
              </a:rPr>
              <a:t>Pierre Werner</a:t>
            </a:r>
            <a:endParaRPr lang="el-GR" sz="1400" b="1" dirty="0">
              <a:solidFill>
                <a:schemeClr val="accent2"/>
              </a:solidFill>
            </a:endParaRPr>
          </a:p>
          <a:p>
            <a:pPr algn="just"/>
            <a:r>
              <a:rPr lang="el-GR" sz="1400" b="1" i="1" dirty="0" smtClean="0">
                <a:solidFill>
                  <a:schemeClr val="accent2"/>
                </a:solidFill>
              </a:rPr>
              <a:t>Εισηγητής της «Έκθεσης </a:t>
            </a:r>
            <a:r>
              <a:rPr lang="en-US" sz="1400" b="1" i="1" dirty="0" smtClean="0">
                <a:solidFill>
                  <a:schemeClr val="accent2"/>
                </a:solidFill>
              </a:rPr>
              <a:t>Werner</a:t>
            </a:r>
            <a:r>
              <a:rPr lang="el-GR" sz="1400" b="1" i="1" dirty="0" smtClean="0">
                <a:solidFill>
                  <a:schemeClr val="accent2"/>
                </a:solidFill>
              </a:rPr>
              <a:t>»</a:t>
            </a:r>
            <a:r>
              <a:rPr lang="en-US" sz="1400" b="1" i="1" dirty="0" smtClean="0">
                <a:solidFill>
                  <a:schemeClr val="accent2"/>
                </a:solidFill>
              </a:rPr>
              <a:t> </a:t>
            </a:r>
            <a:r>
              <a:rPr lang="el-GR" sz="1400" b="1" i="1" dirty="0" smtClean="0">
                <a:solidFill>
                  <a:schemeClr val="accent2"/>
                </a:solidFill>
              </a:rPr>
              <a:t>για τη δημιουργία της ΟΝΕ σε τρία στάδια</a:t>
            </a:r>
            <a:r>
              <a:rPr lang="en-US" sz="1400" b="1" i="1" dirty="0" smtClean="0">
                <a:solidFill>
                  <a:schemeClr val="accent2"/>
                </a:solidFill>
              </a:rPr>
              <a:t>. </a:t>
            </a:r>
            <a:r>
              <a:rPr lang="el-GR" sz="1400" b="1" dirty="0" smtClean="0">
                <a:solidFill>
                  <a:schemeClr val="accent2"/>
                </a:solidFill>
              </a:rPr>
              <a:t>Ωστόσο</a:t>
            </a:r>
            <a:r>
              <a:rPr lang="el-GR" sz="1400" b="1" dirty="0">
                <a:solidFill>
                  <a:schemeClr val="accent2"/>
                </a:solidFill>
              </a:rPr>
              <a:t>, στη συνεδρίαση του Συμβουλίου των Υπουργών, το Δεκέμβριο του 1970, η Γαλλία απέρριψε τις προτάσεις της Επιτροπής για την ΟΝΕ, δηλώνοντας ότι ήταν αποφασισμένη να διατηρήσει τον έλεγχο του εθνικού της νομίσματος και επιπλέον η Γερμανία δεν επιθυμούσε να διακινδυνεύσει την αξιοπιστία του νομίσματός της.</a:t>
            </a:r>
          </a:p>
          <a:p>
            <a:pPr algn="just"/>
            <a:r>
              <a:rPr lang="el-GR" sz="1400" b="1" i="1" dirty="0" smtClean="0">
                <a:solidFill>
                  <a:schemeClr val="accent2"/>
                </a:solidFill>
              </a:rPr>
              <a:t>.</a:t>
            </a:r>
          </a:p>
        </p:txBody>
      </p:sp>
      <p:pic>
        <p:nvPicPr>
          <p:cNvPr id="13" name="2701 - Εικόνα" descr="Pierre Werner.jpg"/>
          <p:cNvPicPr/>
          <p:nvPr/>
        </p:nvPicPr>
        <p:blipFill>
          <a:blip r:embed="rId3" cstate="print"/>
          <a:stretch>
            <a:fillRect/>
          </a:stretch>
        </p:blipFill>
        <p:spPr>
          <a:xfrm>
            <a:off x="1092199" y="1710727"/>
            <a:ext cx="1515110" cy="1971675"/>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144" y="2030939"/>
            <a:ext cx="1153308" cy="1438780"/>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10</a:t>
            </a:fld>
            <a:endParaRPr lang="en-US" altLang="en-US"/>
          </a:p>
        </p:txBody>
      </p:sp>
    </p:spTree>
    <p:extLst>
      <p:ext uri="{BB962C8B-B14F-4D97-AF65-F5344CB8AC3E}">
        <p14:creationId xmlns:p14="http://schemas.microsoft.com/office/powerpoint/2010/main" val="2639403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Σχέδια για μία Οικονομική και Νομισματική Ένωση (ΟΝΕ</a:t>
            </a:r>
            <a:r>
              <a:rPr lang="el-GR" sz="2000" b="1" dirty="0" smtClean="0">
                <a:solidFill>
                  <a:schemeClr val="accent2"/>
                </a:solidFill>
              </a:rPr>
              <a:t>)</a:t>
            </a:r>
            <a:r>
              <a:rPr lang="en-US" sz="2000" b="1" dirty="0" smtClean="0">
                <a:solidFill>
                  <a:schemeClr val="accent2"/>
                </a:solidFill>
              </a:rPr>
              <a:t> </a:t>
            </a:r>
            <a:r>
              <a:rPr lang="en-US" sz="1000" dirty="0" smtClean="0">
                <a:solidFill>
                  <a:schemeClr val="accent2"/>
                </a:solidFill>
              </a:rPr>
              <a:t>(</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ευρωπαϊκό νομισματικό </a:t>
            </a:r>
            <a:r>
              <a:rPr lang="el-GR" b="1" dirty="0" smtClean="0">
                <a:solidFill>
                  <a:schemeClr val="accent2"/>
                </a:solidFill>
              </a:rPr>
              <a:t>φίδι</a:t>
            </a: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κορύφωση της νομισματικής κρίσης επήλθε με την έναρξη της κατάρρευσης του συστήματος </a:t>
            </a:r>
            <a:r>
              <a:rPr lang="el-GR" b="1" dirty="0" err="1">
                <a:solidFill>
                  <a:schemeClr val="accent2"/>
                </a:solidFill>
              </a:rPr>
              <a:t>Bretton</a:t>
            </a:r>
            <a:r>
              <a:rPr lang="el-GR" b="1" dirty="0">
                <a:solidFill>
                  <a:schemeClr val="accent2"/>
                </a:solidFill>
              </a:rPr>
              <a:t> </a:t>
            </a:r>
            <a:r>
              <a:rPr lang="el-GR" b="1" dirty="0" err="1">
                <a:solidFill>
                  <a:schemeClr val="accent2"/>
                </a:solidFill>
              </a:rPr>
              <a:t>Woods</a:t>
            </a:r>
            <a:r>
              <a:rPr lang="el-GR" b="1" dirty="0">
                <a:solidFill>
                  <a:schemeClr val="accent2"/>
                </a:solidFill>
              </a:rPr>
              <a:t>, που </a:t>
            </a:r>
            <a:r>
              <a:rPr lang="el-GR" b="1" dirty="0" smtClean="0">
                <a:solidFill>
                  <a:schemeClr val="accent2"/>
                </a:solidFill>
              </a:rPr>
              <a:t>προκάλεσε ο </a:t>
            </a:r>
            <a:r>
              <a:rPr lang="el-GR" b="1" dirty="0">
                <a:solidFill>
                  <a:schemeClr val="accent2"/>
                </a:solidFill>
              </a:rPr>
              <a:t>πρόεδρος των ΗΠΑ </a:t>
            </a:r>
            <a:r>
              <a:rPr lang="el-GR" b="1" dirty="0" err="1">
                <a:solidFill>
                  <a:schemeClr val="accent2"/>
                </a:solidFill>
              </a:rPr>
              <a:t>Richard</a:t>
            </a:r>
            <a:r>
              <a:rPr lang="el-GR" b="1" dirty="0">
                <a:solidFill>
                  <a:schemeClr val="accent2"/>
                </a:solidFill>
              </a:rPr>
              <a:t> </a:t>
            </a:r>
            <a:r>
              <a:rPr lang="el-GR" b="1" dirty="0" err="1" smtClean="0">
                <a:solidFill>
                  <a:schemeClr val="accent2"/>
                </a:solidFill>
              </a:rPr>
              <a:t>Nixon</a:t>
            </a:r>
            <a:r>
              <a:rPr lang="el-GR" b="1" dirty="0" smtClean="0">
                <a:solidFill>
                  <a:schemeClr val="accent2"/>
                </a:solidFill>
              </a:rPr>
              <a:t>, </a:t>
            </a:r>
            <a:r>
              <a:rPr lang="el-GR" b="1" dirty="0">
                <a:solidFill>
                  <a:schemeClr val="accent2"/>
                </a:solidFill>
              </a:rPr>
              <a:t>όταν ανέστειλε τη μετατρεψιμότητα του δολαρίου σε χρυσό στις 15 Αυγούστου </a:t>
            </a:r>
            <a:r>
              <a:rPr lang="el-GR" b="1" dirty="0" smtClean="0">
                <a:solidFill>
                  <a:schemeClr val="accent2"/>
                </a:solidFill>
              </a:rPr>
              <a:t>1971</a:t>
            </a:r>
            <a:r>
              <a:rPr lang="el-GR" b="1" dirty="0">
                <a:solidFill>
                  <a:schemeClr val="accent2"/>
                </a:solidFill>
              </a:rPr>
              <a:t>.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Με τη </a:t>
            </a:r>
            <a:r>
              <a:rPr lang="el-GR" b="1" dirty="0">
                <a:solidFill>
                  <a:schemeClr val="accent2"/>
                </a:solidFill>
              </a:rPr>
              <a:t>συμφωνία του </a:t>
            </a:r>
            <a:r>
              <a:rPr lang="el-GR" b="1" dirty="0" err="1">
                <a:solidFill>
                  <a:schemeClr val="accent2"/>
                </a:solidFill>
              </a:rPr>
              <a:t>Smithsonian</a:t>
            </a:r>
            <a:r>
              <a:rPr lang="el-GR" b="1" dirty="0">
                <a:solidFill>
                  <a:schemeClr val="accent2"/>
                </a:solidFill>
              </a:rPr>
              <a:t> </a:t>
            </a:r>
            <a:r>
              <a:rPr lang="el-GR" b="1" dirty="0" err="1">
                <a:solidFill>
                  <a:schemeClr val="accent2"/>
                </a:solidFill>
              </a:rPr>
              <a:t>Institute</a:t>
            </a:r>
            <a:r>
              <a:rPr lang="el-GR" b="1" dirty="0">
                <a:solidFill>
                  <a:schemeClr val="accent2"/>
                </a:solidFill>
              </a:rPr>
              <a:t>, που υπογράφηκε στην Ουάσιγκτον, το Δεκέμβριο του 1971, μεταξύ </a:t>
            </a:r>
            <a:r>
              <a:rPr lang="el-GR" b="1" dirty="0" smtClean="0">
                <a:solidFill>
                  <a:schemeClr val="accent2"/>
                </a:solidFill>
              </a:rPr>
              <a:t>Βρετανίας</a:t>
            </a:r>
            <a:r>
              <a:rPr lang="el-GR" b="1" dirty="0">
                <a:solidFill>
                  <a:schemeClr val="accent2"/>
                </a:solidFill>
              </a:rPr>
              <a:t>, </a:t>
            </a:r>
            <a:r>
              <a:rPr lang="el-GR" b="1" dirty="0" smtClean="0">
                <a:solidFill>
                  <a:schemeClr val="accent2"/>
                </a:solidFill>
              </a:rPr>
              <a:t>ΗΠΑ</a:t>
            </a:r>
            <a:r>
              <a:rPr lang="el-GR" b="1" dirty="0">
                <a:solidFill>
                  <a:schemeClr val="accent2"/>
                </a:solidFill>
              </a:rPr>
              <a:t>, </a:t>
            </a:r>
            <a:r>
              <a:rPr lang="el-GR" b="1" dirty="0" smtClean="0">
                <a:solidFill>
                  <a:schemeClr val="accent2"/>
                </a:solidFill>
              </a:rPr>
              <a:t>Καναδά, Ιαπωνίας και κρατών-μελών </a:t>
            </a:r>
            <a:r>
              <a:rPr lang="el-GR" b="1" dirty="0">
                <a:solidFill>
                  <a:schemeClr val="accent2"/>
                </a:solidFill>
              </a:rPr>
              <a:t>της </a:t>
            </a:r>
            <a:r>
              <a:rPr lang="el-GR" b="1" dirty="0" smtClean="0">
                <a:solidFill>
                  <a:schemeClr val="accent2"/>
                </a:solidFill>
              </a:rPr>
              <a:t>ΕΟΚ, τα ευρωπαϊκά </a:t>
            </a:r>
            <a:r>
              <a:rPr lang="el-GR" b="1" dirty="0">
                <a:solidFill>
                  <a:schemeClr val="accent2"/>
                </a:solidFill>
              </a:rPr>
              <a:t>νομίσματα υπερτιμήθηκαν έναντι του δολαρίου, το οποίο υποτιμήθηκε κατά 7,89%, </a:t>
            </a:r>
            <a:r>
              <a:rPr lang="el-GR" b="1" dirty="0" smtClean="0">
                <a:solidFill>
                  <a:schemeClr val="accent2"/>
                </a:solidFill>
              </a:rPr>
              <a:t>ως προς το </a:t>
            </a:r>
            <a:r>
              <a:rPr lang="el-GR" b="1" dirty="0">
                <a:solidFill>
                  <a:schemeClr val="accent2"/>
                </a:solidFill>
              </a:rPr>
              <a:t>χρυσό. </a:t>
            </a:r>
            <a:r>
              <a:rPr lang="el-GR" b="1" dirty="0" smtClean="0">
                <a:solidFill>
                  <a:schemeClr val="accent2"/>
                </a:solidFill>
              </a:rPr>
              <a:t>Η </a:t>
            </a:r>
            <a:r>
              <a:rPr lang="el-GR" b="1" dirty="0">
                <a:solidFill>
                  <a:schemeClr val="accent2"/>
                </a:solidFill>
              </a:rPr>
              <a:t>συμφωνία επέτρεπε </a:t>
            </a:r>
            <a:r>
              <a:rPr lang="el-GR" b="1" dirty="0" smtClean="0">
                <a:solidFill>
                  <a:schemeClr val="accent2"/>
                </a:solidFill>
              </a:rPr>
              <a:t>διακύμανση </a:t>
            </a:r>
            <a:r>
              <a:rPr lang="el-GR" b="1" dirty="0">
                <a:solidFill>
                  <a:schemeClr val="accent2"/>
                </a:solidFill>
              </a:rPr>
              <a:t>ισοτιμιών </a:t>
            </a:r>
            <a:r>
              <a:rPr lang="el-GR" b="1" dirty="0" smtClean="0">
                <a:solidFill>
                  <a:schemeClr val="accent2"/>
                </a:solidFill>
              </a:rPr>
              <a:t>±</a:t>
            </a:r>
            <a:r>
              <a:rPr lang="el-GR" b="1" dirty="0">
                <a:solidFill>
                  <a:schemeClr val="accent2"/>
                </a:solidFill>
              </a:rPr>
              <a:t>4,5</a:t>
            </a:r>
            <a:r>
              <a:rPr lang="el-GR" b="1" dirty="0" smtClean="0">
                <a:solidFill>
                  <a:schemeClr val="accent2"/>
                </a:solidFill>
              </a:rPr>
              <a:t>% των </a:t>
            </a:r>
            <a:r>
              <a:rPr lang="el-GR" b="1" dirty="0">
                <a:solidFill>
                  <a:schemeClr val="accent2"/>
                </a:solidFill>
              </a:rPr>
              <a:t>ευρωπαϊκών νομισμάτων έναντι του </a:t>
            </a:r>
            <a:r>
              <a:rPr lang="el-GR" b="1" dirty="0" smtClean="0">
                <a:solidFill>
                  <a:schemeClr val="accent2"/>
                </a:solidFill>
              </a:rPr>
              <a:t>δολαρίου.</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Τα </a:t>
            </a:r>
            <a:r>
              <a:rPr lang="el-GR" b="1" dirty="0">
                <a:solidFill>
                  <a:schemeClr val="accent2"/>
                </a:solidFill>
              </a:rPr>
              <a:t>κράτη-μέλη της ΕΟΚ επιδίωξαν τον περαιτέρω περιορισμό των περιθωρίων διακύμανσης των </a:t>
            </a:r>
            <a:r>
              <a:rPr lang="el-GR" b="1" dirty="0" smtClean="0">
                <a:solidFill>
                  <a:schemeClr val="accent2"/>
                </a:solidFill>
              </a:rPr>
              <a:t>ισοτιμιών, </a:t>
            </a:r>
            <a:r>
              <a:rPr lang="el-GR" b="1" dirty="0">
                <a:solidFill>
                  <a:schemeClr val="accent2"/>
                </a:solidFill>
              </a:rPr>
              <a:t>υπογράφοντας στις 10 Απριλίου 1972 στη Βασιλεία συμφωνία που εισήγαγε ένα νομισματικό σύστημα γνωστό ως «φίδι στη σήραγγα», με περιθώρια διακύμανσης </a:t>
            </a:r>
            <a:r>
              <a:rPr lang="el-GR" b="1" dirty="0" smtClean="0">
                <a:solidFill>
                  <a:schemeClr val="accent2"/>
                </a:solidFill>
              </a:rPr>
              <a:t>συναλλαγματικών </a:t>
            </a:r>
            <a:r>
              <a:rPr lang="el-GR" b="1" dirty="0">
                <a:solidFill>
                  <a:schemeClr val="accent2"/>
                </a:solidFill>
              </a:rPr>
              <a:t>ισοτιμιών (σήραγγα) των νομισμάτων μέχρι ±2,25%.</a:t>
            </a:r>
            <a:endParaRPr lang="el-GR" b="1" dirty="0" smtClean="0">
              <a:solidFill>
                <a:schemeClr val="accent2"/>
              </a:solidFill>
            </a:endParaRPr>
          </a:p>
        </p:txBody>
      </p:sp>
      <p:sp>
        <p:nvSpPr>
          <p:cNvPr id="10" name="TextBox 9"/>
          <p:cNvSpPr txBox="1"/>
          <p:nvPr/>
        </p:nvSpPr>
        <p:spPr>
          <a:xfrm>
            <a:off x="164893" y="3446843"/>
            <a:ext cx="4377128" cy="1169551"/>
          </a:xfrm>
          <a:prstGeom prst="rect">
            <a:avLst/>
          </a:prstGeom>
          <a:noFill/>
        </p:spPr>
        <p:txBody>
          <a:bodyPr wrap="square" rtlCol="0">
            <a:spAutoFit/>
          </a:bodyPr>
          <a:lstStyle/>
          <a:p>
            <a:r>
              <a:rPr lang="el-GR" sz="1400" b="1" dirty="0" smtClean="0">
                <a:solidFill>
                  <a:schemeClr val="accent2"/>
                </a:solidFill>
              </a:rPr>
              <a:t>Φίδι στη σήραγγα</a:t>
            </a:r>
            <a:endParaRPr lang="el-GR" sz="1400" b="1" dirty="0">
              <a:solidFill>
                <a:schemeClr val="accent2"/>
              </a:solidFill>
            </a:endParaRPr>
          </a:p>
          <a:p>
            <a:pPr algn="just"/>
            <a:r>
              <a:rPr lang="el-GR" sz="1400" b="1" i="1" dirty="0" smtClean="0">
                <a:solidFill>
                  <a:schemeClr val="accent2"/>
                </a:solidFill>
              </a:rPr>
              <a:t>Επιτρεπόμενες διακυμάνσεις συναλλαγματικών ισοτιμιών του συστήματος «Φίδι στη σήραγγα», σε σύγκριση με τις αντίστοιχες της συμφωνίας «</a:t>
            </a:r>
            <a:r>
              <a:rPr lang="en-US" sz="1400" b="1" i="1" dirty="0" smtClean="0">
                <a:solidFill>
                  <a:schemeClr val="accent2"/>
                </a:solidFill>
              </a:rPr>
              <a:t>Smithsonian Institute</a:t>
            </a:r>
            <a:r>
              <a:rPr lang="el-GR" sz="1400" b="1" i="1" dirty="0" smtClean="0">
                <a:solidFill>
                  <a:schemeClr val="accent2"/>
                </a:solidFill>
              </a:rPr>
              <a:t>».</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1" y="1741964"/>
            <a:ext cx="4652010" cy="1684782"/>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11</a:t>
            </a:fld>
            <a:endParaRPr lang="en-US" altLang="en-US"/>
          </a:p>
        </p:txBody>
      </p:sp>
    </p:spTree>
    <p:extLst>
      <p:ext uri="{BB962C8B-B14F-4D97-AF65-F5344CB8AC3E}">
        <p14:creationId xmlns:p14="http://schemas.microsoft.com/office/powerpoint/2010/main" val="227717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Σχέδια για μία Οικονομική και Νομισματική Ένωση (ΟΝΕ</a:t>
            </a:r>
            <a:r>
              <a:rPr lang="el-GR" sz="2000" b="1" dirty="0" smtClean="0">
                <a:solidFill>
                  <a:schemeClr val="accent2"/>
                </a:solidFill>
              </a:rPr>
              <a:t>)</a:t>
            </a:r>
            <a:r>
              <a:rPr lang="en-US" sz="2000" b="1" dirty="0" smtClean="0">
                <a:solidFill>
                  <a:schemeClr val="accent2"/>
                </a:solidFill>
              </a:rPr>
              <a:t> </a:t>
            </a:r>
            <a:r>
              <a:rPr lang="en-US" sz="1000" dirty="0" smtClean="0">
                <a:solidFill>
                  <a:schemeClr val="accent2"/>
                </a:solidFill>
              </a:rPr>
              <a:t>(</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ευρωπαϊκό νομισματικό </a:t>
            </a:r>
            <a:r>
              <a:rPr lang="el-GR" b="1" dirty="0" smtClean="0">
                <a:solidFill>
                  <a:schemeClr val="accent2"/>
                </a:solidFill>
              </a:rPr>
              <a:t>φίδι </a:t>
            </a:r>
            <a:r>
              <a:rPr lang="el-GR" sz="1000" dirty="0" smtClean="0">
                <a:solidFill>
                  <a:schemeClr val="accent2"/>
                </a:solidFill>
              </a:rPr>
              <a:t>(συνέχεια)</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νομισματικό σύστημα του φιδιού τέθηκε σε ισχύ στις 24 Απριλίου </a:t>
            </a:r>
            <a:r>
              <a:rPr lang="el-GR" b="1" dirty="0" smtClean="0">
                <a:solidFill>
                  <a:schemeClr val="accent2"/>
                </a:solidFill>
              </a:rPr>
              <a:t>1972, εκτός </a:t>
            </a:r>
            <a:r>
              <a:rPr lang="el-GR" b="1" dirty="0">
                <a:solidFill>
                  <a:schemeClr val="accent2"/>
                </a:solidFill>
              </a:rPr>
              <a:t>των επίσημων δομών της </a:t>
            </a:r>
            <a:r>
              <a:rPr lang="el-GR" b="1" dirty="0" smtClean="0">
                <a:solidFill>
                  <a:schemeClr val="accent2"/>
                </a:solidFill>
              </a:rPr>
              <a:t>ΕΟΚ, με πολλά προβλήματα, με αποχωρήσεις και </a:t>
            </a:r>
            <a:r>
              <a:rPr lang="el-GR" b="1" dirty="0" err="1" smtClean="0">
                <a:solidFill>
                  <a:schemeClr val="accent2"/>
                </a:solidFill>
              </a:rPr>
              <a:t>επανεισόδους</a:t>
            </a:r>
            <a:r>
              <a:rPr lang="el-GR" b="1" dirty="0" smtClean="0">
                <a:solidFill>
                  <a:schemeClr val="accent2"/>
                </a:solidFill>
              </a:rPr>
              <a:t> ευρωπαϊκών νομισμάτων σ’ αυτό.</a:t>
            </a: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τελική κατάρρευση του συστήματος </a:t>
            </a:r>
            <a:r>
              <a:rPr lang="el-GR" b="1" dirty="0" err="1">
                <a:solidFill>
                  <a:schemeClr val="accent2"/>
                </a:solidFill>
              </a:rPr>
              <a:t>Bretton</a:t>
            </a:r>
            <a:r>
              <a:rPr lang="el-GR" b="1" dirty="0">
                <a:solidFill>
                  <a:schemeClr val="accent2"/>
                </a:solidFill>
              </a:rPr>
              <a:t> </a:t>
            </a:r>
            <a:r>
              <a:rPr lang="el-GR" b="1" dirty="0" err="1">
                <a:solidFill>
                  <a:schemeClr val="accent2"/>
                </a:solidFill>
              </a:rPr>
              <a:t>Woods</a:t>
            </a:r>
            <a:r>
              <a:rPr lang="el-GR" b="1" dirty="0">
                <a:solidFill>
                  <a:schemeClr val="accent2"/>
                </a:solidFill>
              </a:rPr>
              <a:t>, το Φεβρουάριο του 1973 και η εκ νέου υποτίμηση του δολαρίου κατά 10% σε σχέση με το χρυσό, προκάλεσαν νέες </a:t>
            </a:r>
            <a:r>
              <a:rPr lang="el-GR" b="1" dirty="0" smtClean="0">
                <a:solidFill>
                  <a:schemeClr val="accent2"/>
                </a:solidFill>
              </a:rPr>
              <a:t>αναταράξεις, ενώ </a:t>
            </a:r>
            <a:r>
              <a:rPr lang="el-GR" b="1" dirty="0">
                <a:solidFill>
                  <a:schemeClr val="accent2"/>
                </a:solidFill>
              </a:rPr>
              <a:t>η Βρετανία, η Ιρλανδία και η Ιταλία απέσυραν </a:t>
            </a:r>
            <a:r>
              <a:rPr lang="el-GR" b="1" dirty="0" smtClean="0">
                <a:solidFill>
                  <a:schemeClr val="accent2"/>
                </a:solidFill>
              </a:rPr>
              <a:t>τα </a:t>
            </a:r>
            <a:r>
              <a:rPr lang="el-GR" b="1" dirty="0">
                <a:solidFill>
                  <a:schemeClr val="accent2"/>
                </a:solidFill>
              </a:rPr>
              <a:t>νομίσματά τους από το νομισματικό φίδι</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Τα υπόλοιπα </a:t>
            </a:r>
            <a:r>
              <a:rPr lang="el-GR" b="1" dirty="0">
                <a:solidFill>
                  <a:schemeClr val="accent2"/>
                </a:solidFill>
              </a:rPr>
              <a:t>κράτη-μέλη της ΕΟΚ, </a:t>
            </a:r>
            <a:r>
              <a:rPr lang="el-GR" b="1" dirty="0" smtClean="0">
                <a:solidFill>
                  <a:schemeClr val="accent2"/>
                </a:solidFill>
              </a:rPr>
              <a:t>αναγκάστηκαν να </a:t>
            </a:r>
            <a:r>
              <a:rPr lang="el-GR" b="1" dirty="0">
                <a:solidFill>
                  <a:schemeClr val="accent2"/>
                </a:solidFill>
              </a:rPr>
              <a:t>επιτρέψουν την ελεύθερη διακύμανση των νομισμάτων </a:t>
            </a:r>
            <a:r>
              <a:rPr lang="el-GR" b="1" dirty="0" smtClean="0">
                <a:solidFill>
                  <a:schemeClr val="accent2"/>
                </a:solidFill>
              </a:rPr>
              <a:t>σε </a:t>
            </a:r>
            <a:r>
              <a:rPr lang="el-GR" b="1" dirty="0">
                <a:solidFill>
                  <a:schemeClr val="accent2"/>
                </a:solidFill>
              </a:rPr>
              <a:t>σχέση με το δολάριο, διασώζοντας προς το παρόν το νομισματικό φίδι, το οποίο από το Μάρτιο του 1973 θα μπορούσε να κινείται έξω από τη σήραγγα χωρίς </a:t>
            </a:r>
            <a:r>
              <a:rPr lang="el-GR" b="1" dirty="0" smtClean="0">
                <a:solidFill>
                  <a:schemeClr val="accent2"/>
                </a:solidFill>
              </a:rPr>
              <a:t>ασφάλεια</a:t>
            </a:r>
            <a:r>
              <a:rPr lang="el-GR" b="1" dirty="0">
                <a:solidFill>
                  <a:schemeClr val="accent2"/>
                </a:solidFill>
              </a:rPr>
              <a:t>, καθιστάμενο πλέον «φίδι χωρίς σήραγγα</a:t>
            </a:r>
            <a:r>
              <a:rPr lang="el-GR" b="1" dirty="0" smtClean="0">
                <a:solidFill>
                  <a:schemeClr val="accent2"/>
                </a:solidFill>
              </a:rPr>
              <a:t>». </a:t>
            </a:r>
          </a:p>
          <a:p>
            <a:pPr marL="285750" indent="-285750" algn="just">
              <a:buFont typeface="Arial" panose="020B0604020202020204" pitchFamily="34" charset="0"/>
              <a:buChar char="•"/>
            </a:pPr>
            <a:r>
              <a:rPr lang="el-GR" b="1" dirty="0" smtClean="0">
                <a:solidFill>
                  <a:schemeClr val="accent2"/>
                </a:solidFill>
              </a:rPr>
              <a:t>Ωστόσο, το </a:t>
            </a:r>
            <a:r>
              <a:rPr lang="el-GR" b="1" dirty="0">
                <a:solidFill>
                  <a:schemeClr val="accent2"/>
                </a:solidFill>
              </a:rPr>
              <a:t>Συμβούλιο των Υπουργών αντέδρασε αρνητικά, τον Απρίλιο του 1973, στην πρόταση της Επιτροπής να ξεκινήσει η δεύτερη φάση της </a:t>
            </a:r>
            <a:r>
              <a:rPr lang="el-GR" b="1" dirty="0" smtClean="0">
                <a:solidFill>
                  <a:schemeClr val="accent2"/>
                </a:solidFill>
              </a:rPr>
              <a:t>ΟΝΕ, επιτρέποντας επί </a:t>
            </a:r>
            <a:r>
              <a:rPr lang="el-GR" b="1" dirty="0">
                <a:solidFill>
                  <a:schemeClr val="accent2"/>
                </a:solidFill>
              </a:rPr>
              <a:t>του παρόντος την ίδρυση του </a:t>
            </a:r>
            <a:r>
              <a:rPr lang="el-GR" b="1" dirty="0" smtClean="0">
                <a:solidFill>
                  <a:schemeClr val="accent2"/>
                </a:solidFill>
              </a:rPr>
              <a:t>ΕΤΝΣ. </a:t>
            </a:r>
          </a:p>
        </p:txBody>
      </p:sp>
      <p:sp>
        <p:nvSpPr>
          <p:cNvPr id="10" name="TextBox 9"/>
          <p:cNvSpPr txBox="1"/>
          <p:nvPr/>
        </p:nvSpPr>
        <p:spPr>
          <a:xfrm>
            <a:off x="160255" y="4110321"/>
            <a:ext cx="4395894" cy="2031325"/>
          </a:xfrm>
          <a:prstGeom prst="rect">
            <a:avLst/>
          </a:prstGeom>
          <a:noFill/>
        </p:spPr>
        <p:txBody>
          <a:bodyPr wrap="square" rtlCol="0">
            <a:spAutoFit/>
          </a:bodyPr>
          <a:lstStyle/>
          <a:p>
            <a:r>
              <a:rPr lang="el-GR" sz="1400" b="1" dirty="0" smtClean="0">
                <a:solidFill>
                  <a:schemeClr val="accent2"/>
                </a:solidFill>
              </a:rPr>
              <a:t>Το νομισματικό φίδι στηριζόμενο  στο Γερμανικό μάρκο</a:t>
            </a:r>
            <a:endParaRPr lang="el-GR" sz="1400" b="1" dirty="0">
              <a:solidFill>
                <a:schemeClr val="accent2"/>
              </a:solidFill>
            </a:endParaRPr>
          </a:p>
          <a:p>
            <a:pPr algn="just"/>
            <a:r>
              <a:rPr lang="el-GR" sz="1400" b="1" i="1" dirty="0" smtClean="0">
                <a:solidFill>
                  <a:schemeClr val="accent2"/>
                </a:solidFill>
              </a:rPr>
              <a:t>Γελοιογραφία που </a:t>
            </a:r>
            <a:r>
              <a:rPr lang="el-GR" sz="1400" b="1" i="1" dirty="0">
                <a:solidFill>
                  <a:schemeClr val="accent2"/>
                </a:solidFill>
              </a:rPr>
              <a:t>δείχνει τα προβληματικό νομισματικό </a:t>
            </a:r>
            <a:r>
              <a:rPr lang="el-GR" sz="1400" b="1" i="1" dirty="0" smtClean="0">
                <a:solidFill>
                  <a:schemeClr val="accent2"/>
                </a:solidFill>
              </a:rPr>
              <a:t>φίδι</a:t>
            </a:r>
            <a:r>
              <a:rPr lang="el-GR" sz="1400" b="1" i="1" dirty="0">
                <a:solidFill>
                  <a:schemeClr val="accent2"/>
                </a:solidFill>
              </a:rPr>
              <a:t>. </a:t>
            </a:r>
            <a:r>
              <a:rPr lang="el-GR" sz="1400" b="1" i="1" dirty="0" smtClean="0">
                <a:solidFill>
                  <a:schemeClr val="accent2"/>
                </a:solidFill>
              </a:rPr>
              <a:t>Όταν τα </a:t>
            </a:r>
            <a:r>
              <a:rPr lang="el-GR" sz="1400" b="1" i="1" dirty="0">
                <a:solidFill>
                  <a:schemeClr val="accent2"/>
                </a:solidFill>
              </a:rPr>
              <a:t>οικονομικά προβλήματα εντάθηκαν λόγω της πετρελαϊκής κρίσης, </a:t>
            </a:r>
            <a:r>
              <a:rPr lang="el-GR" sz="1400" b="1" i="1" dirty="0" smtClean="0">
                <a:solidFill>
                  <a:schemeClr val="accent2"/>
                </a:solidFill>
              </a:rPr>
              <a:t>ακολούθησαν </a:t>
            </a:r>
            <a:r>
              <a:rPr lang="el-GR" sz="1400" b="1" i="1" dirty="0">
                <a:solidFill>
                  <a:schemeClr val="accent2"/>
                </a:solidFill>
              </a:rPr>
              <a:t>συνεχείς αποχωρήσεις νομισμάτων από το σύστημα, </a:t>
            </a:r>
            <a:r>
              <a:rPr lang="el-GR" sz="1400" b="1" i="1" dirty="0" smtClean="0">
                <a:solidFill>
                  <a:schemeClr val="accent2"/>
                </a:solidFill>
              </a:rPr>
              <a:t>μέχρι το 1978, αφήνοντας </a:t>
            </a:r>
            <a:r>
              <a:rPr lang="el-GR" sz="1400" b="1" i="1" dirty="0">
                <a:solidFill>
                  <a:schemeClr val="accent2"/>
                </a:solidFill>
              </a:rPr>
              <a:t>τελικά </a:t>
            </a:r>
            <a:r>
              <a:rPr lang="el-GR" sz="1400" b="1" i="1" dirty="0" smtClean="0">
                <a:solidFill>
                  <a:schemeClr val="accent2"/>
                </a:solidFill>
              </a:rPr>
              <a:t>το νομισματικό φίδι να </a:t>
            </a:r>
            <a:r>
              <a:rPr lang="el-GR" sz="1400" b="1" i="1" dirty="0">
                <a:solidFill>
                  <a:schemeClr val="accent2"/>
                </a:solidFill>
              </a:rPr>
              <a:t>στηρίζεται αποκλειστικά </a:t>
            </a:r>
            <a:r>
              <a:rPr lang="el-GR" sz="1400" b="1" i="1" dirty="0" smtClean="0">
                <a:solidFill>
                  <a:schemeClr val="accent2"/>
                </a:solidFill>
              </a:rPr>
              <a:t>στα νομίσματα της ζώνης του μάρκου, </a:t>
            </a:r>
            <a:r>
              <a:rPr lang="el-GR" sz="1400" b="1" i="1" dirty="0">
                <a:solidFill>
                  <a:schemeClr val="accent2"/>
                </a:solidFill>
              </a:rPr>
              <a:t>δηλαδή </a:t>
            </a:r>
            <a:r>
              <a:rPr lang="el-GR" sz="1400" b="1" i="1" dirty="0" smtClean="0">
                <a:solidFill>
                  <a:schemeClr val="accent2"/>
                </a:solidFill>
              </a:rPr>
              <a:t>της Γερμανίας, της Δανίας </a:t>
            </a:r>
            <a:r>
              <a:rPr lang="el-GR" sz="1400" b="1" i="1" dirty="0">
                <a:solidFill>
                  <a:schemeClr val="accent2"/>
                </a:solidFill>
              </a:rPr>
              <a:t>και </a:t>
            </a:r>
            <a:r>
              <a:rPr lang="el-GR" sz="1400" b="1" i="1" dirty="0" smtClean="0">
                <a:solidFill>
                  <a:schemeClr val="accent2"/>
                </a:solidFill>
              </a:rPr>
              <a:t>των τριών χωρών </a:t>
            </a:r>
            <a:r>
              <a:rPr lang="el-GR" sz="1400" b="1" i="1" dirty="0">
                <a:solidFill>
                  <a:schemeClr val="accent2"/>
                </a:solidFill>
              </a:rPr>
              <a:t>της </a:t>
            </a:r>
            <a:r>
              <a:rPr lang="el-GR" sz="1400" b="1" i="1" dirty="0" err="1">
                <a:solidFill>
                  <a:schemeClr val="accent2"/>
                </a:solidFill>
              </a:rPr>
              <a:t>Benelux</a:t>
            </a:r>
            <a:endParaRPr lang="el-GR" sz="1400" b="1" i="1" dirty="0" smtClean="0">
              <a:solidFill>
                <a:schemeClr val="accent2"/>
              </a:solidFill>
            </a:endParaRPr>
          </a:p>
        </p:txBody>
      </p:sp>
      <p:pic>
        <p:nvPicPr>
          <p:cNvPr id="12" name="2704 - Εικόνα" descr="monetary snake.jpg"/>
          <p:cNvPicPr>
            <a:picLocks noChangeAspect="1"/>
          </p:cNvPicPr>
          <p:nvPr/>
        </p:nvPicPr>
        <p:blipFill>
          <a:blip r:embed="rId3" cstate="print"/>
          <a:stretch>
            <a:fillRect/>
          </a:stretch>
        </p:blipFill>
        <p:spPr>
          <a:xfrm>
            <a:off x="937224" y="1656743"/>
            <a:ext cx="2841955" cy="2457907"/>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12</a:t>
            </a:fld>
            <a:endParaRPr lang="en-US" altLang="en-US"/>
          </a:p>
        </p:txBody>
      </p:sp>
    </p:spTree>
    <p:extLst>
      <p:ext uri="{BB962C8B-B14F-4D97-AF65-F5344CB8AC3E}">
        <p14:creationId xmlns:p14="http://schemas.microsoft.com/office/powerpoint/2010/main" val="1789627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Σχέδια για μία Οικονομική και Νομισματική Ένωση (ΟΝΕ</a:t>
            </a:r>
            <a:r>
              <a:rPr lang="el-GR" sz="2000" b="1" dirty="0" smtClean="0">
                <a:solidFill>
                  <a:schemeClr val="accent2"/>
                </a:solidFill>
              </a:rPr>
              <a:t>)</a:t>
            </a:r>
            <a:r>
              <a:rPr lang="en-US" sz="2000" b="1" dirty="0" smtClean="0">
                <a:solidFill>
                  <a:schemeClr val="accent2"/>
                </a:solidFill>
              </a:rPr>
              <a:t> </a:t>
            </a:r>
            <a:r>
              <a:rPr lang="en-US" sz="1000" dirty="0" smtClean="0">
                <a:solidFill>
                  <a:schemeClr val="accent2"/>
                </a:solidFill>
              </a:rPr>
              <a:t>(</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Ευρωπαϊκό Νομισματικό Σύστημα (ΕΝΣ</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Σε μία δύσκολη οικονομικά χρονική περίοδο, η </a:t>
            </a:r>
            <a:r>
              <a:rPr lang="el-GR" b="1" dirty="0">
                <a:solidFill>
                  <a:schemeClr val="accent2"/>
                </a:solidFill>
              </a:rPr>
              <a:t>πρόταση </a:t>
            </a:r>
            <a:r>
              <a:rPr lang="el-GR" b="1" dirty="0" smtClean="0">
                <a:solidFill>
                  <a:schemeClr val="accent2"/>
                </a:solidFill>
              </a:rPr>
              <a:t>του προέδρου </a:t>
            </a:r>
            <a:r>
              <a:rPr lang="el-GR" b="1" dirty="0">
                <a:solidFill>
                  <a:schemeClr val="accent2"/>
                </a:solidFill>
              </a:rPr>
              <a:t>της Επιτροπής </a:t>
            </a:r>
            <a:r>
              <a:rPr lang="el-GR" b="1" dirty="0" err="1">
                <a:solidFill>
                  <a:schemeClr val="accent2"/>
                </a:solidFill>
              </a:rPr>
              <a:t>Roy</a:t>
            </a:r>
            <a:r>
              <a:rPr lang="el-GR" b="1" dirty="0">
                <a:solidFill>
                  <a:schemeClr val="accent2"/>
                </a:solidFill>
              </a:rPr>
              <a:t> </a:t>
            </a:r>
            <a:r>
              <a:rPr lang="el-GR" b="1" dirty="0" err="1">
                <a:solidFill>
                  <a:schemeClr val="accent2"/>
                </a:solidFill>
              </a:rPr>
              <a:t>Jenkins</a:t>
            </a:r>
            <a:r>
              <a:rPr lang="el-GR" b="1" dirty="0">
                <a:solidFill>
                  <a:schemeClr val="accent2"/>
                </a:solidFill>
              </a:rPr>
              <a:t> </a:t>
            </a:r>
            <a:r>
              <a:rPr lang="el-GR" b="1" dirty="0" smtClean="0">
                <a:solidFill>
                  <a:schemeClr val="accent2"/>
                </a:solidFill>
              </a:rPr>
              <a:t>για </a:t>
            </a:r>
            <a:r>
              <a:rPr lang="el-GR" b="1" dirty="0">
                <a:solidFill>
                  <a:schemeClr val="accent2"/>
                </a:solidFill>
              </a:rPr>
              <a:t>τη δημιουργία ενός </a:t>
            </a:r>
            <a:r>
              <a:rPr lang="el-GR" b="1" dirty="0" smtClean="0">
                <a:solidFill>
                  <a:schemeClr val="accent2"/>
                </a:solidFill>
              </a:rPr>
              <a:t>Ευρωπαϊκού Νομισματικού Συστήματος (ΕΝΣ), </a:t>
            </a:r>
            <a:r>
              <a:rPr lang="el-GR" b="1" dirty="0">
                <a:solidFill>
                  <a:schemeClr val="accent2"/>
                </a:solidFill>
              </a:rPr>
              <a:t>αποτέλεσε </a:t>
            </a:r>
            <a:r>
              <a:rPr lang="el-GR" b="1" dirty="0" smtClean="0">
                <a:solidFill>
                  <a:schemeClr val="accent2"/>
                </a:solidFill>
              </a:rPr>
              <a:t>νέα </a:t>
            </a:r>
            <a:r>
              <a:rPr lang="el-GR" b="1" dirty="0">
                <a:solidFill>
                  <a:schemeClr val="accent2"/>
                </a:solidFill>
              </a:rPr>
              <a:t>πορεία προς την </a:t>
            </a:r>
            <a:r>
              <a:rPr lang="el-GR" b="1" dirty="0" smtClean="0">
                <a:solidFill>
                  <a:schemeClr val="accent2"/>
                </a:solidFill>
              </a:rPr>
              <a:t>ΟΝΕ, που υποστηρίχθηκε </a:t>
            </a:r>
            <a:r>
              <a:rPr lang="el-GR" b="1" dirty="0">
                <a:solidFill>
                  <a:schemeClr val="accent2"/>
                </a:solidFill>
              </a:rPr>
              <a:t>από τον πρόεδρο της Γαλλίας </a:t>
            </a:r>
            <a:r>
              <a:rPr lang="el-GR" b="1" dirty="0" err="1">
                <a:solidFill>
                  <a:schemeClr val="accent2"/>
                </a:solidFill>
              </a:rPr>
              <a:t>Valéry</a:t>
            </a:r>
            <a:r>
              <a:rPr lang="el-GR" b="1" dirty="0">
                <a:solidFill>
                  <a:schemeClr val="accent2"/>
                </a:solidFill>
              </a:rPr>
              <a:t> </a:t>
            </a:r>
            <a:r>
              <a:rPr lang="el-GR" b="1" dirty="0" err="1">
                <a:solidFill>
                  <a:schemeClr val="accent2"/>
                </a:solidFill>
              </a:rPr>
              <a:t>Giscard</a:t>
            </a:r>
            <a:r>
              <a:rPr lang="el-GR" b="1" dirty="0">
                <a:solidFill>
                  <a:schemeClr val="accent2"/>
                </a:solidFill>
              </a:rPr>
              <a:t> d’ </a:t>
            </a:r>
            <a:r>
              <a:rPr lang="el-GR" b="1" dirty="0" err="1" smtClean="0">
                <a:solidFill>
                  <a:schemeClr val="accent2"/>
                </a:solidFill>
              </a:rPr>
              <a:t>Estaing</a:t>
            </a:r>
            <a:r>
              <a:rPr lang="el-GR" b="1" dirty="0" smtClean="0">
                <a:solidFill>
                  <a:schemeClr val="accent2"/>
                </a:solidFill>
              </a:rPr>
              <a:t> και τον καγκελάριο της Γερμανίας </a:t>
            </a:r>
            <a:r>
              <a:rPr lang="el-GR" b="1" dirty="0" err="1" smtClean="0">
                <a:solidFill>
                  <a:schemeClr val="accent2"/>
                </a:solidFill>
              </a:rPr>
              <a:t>Helmut</a:t>
            </a:r>
            <a:r>
              <a:rPr lang="el-GR" b="1" dirty="0" smtClean="0">
                <a:solidFill>
                  <a:schemeClr val="accent2"/>
                </a:solidFill>
              </a:rPr>
              <a:t> </a:t>
            </a:r>
            <a:r>
              <a:rPr lang="el-GR" b="1" dirty="0" err="1" smtClean="0">
                <a:solidFill>
                  <a:schemeClr val="accent2"/>
                </a:solidFill>
              </a:rPr>
              <a:t>Schmidt</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Δεκέμβριο του </a:t>
            </a:r>
            <a:r>
              <a:rPr lang="el-GR" b="1" dirty="0" smtClean="0">
                <a:solidFill>
                  <a:schemeClr val="accent2"/>
                </a:solidFill>
              </a:rPr>
              <a:t>1978, στη </a:t>
            </a:r>
            <a:r>
              <a:rPr lang="el-GR" b="1" dirty="0">
                <a:solidFill>
                  <a:schemeClr val="accent2"/>
                </a:solidFill>
              </a:rPr>
              <a:t>σύνοδο του Ευρωπαϊκού Συμβουλίου των Βρυξελλών</a:t>
            </a:r>
            <a:r>
              <a:rPr lang="el-GR" b="1" dirty="0" smtClean="0">
                <a:solidFill>
                  <a:schemeClr val="accent2"/>
                </a:solidFill>
              </a:rPr>
              <a:t>, προσδιορίστηκαν </a:t>
            </a:r>
            <a:r>
              <a:rPr lang="el-GR" b="1" dirty="0">
                <a:solidFill>
                  <a:schemeClr val="accent2"/>
                </a:solidFill>
              </a:rPr>
              <a:t>τα </a:t>
            </a:r>
            <a:r>
              <a:rPr lang="el-GR" b="1" dirty="0" smtClean="0">
                <a:solidFill>
                  <a:schemeClr val="accent2"/>
                </a:solidFill>
              </a:rPr>
              <a:t>χαρακτηριστικά </a:t>
            </a:r>
            <a:r>
              <a:rPr lang="el-GR" b="1" dirty="0">
                <a:solidFill>
                  <a:schemeClr val="accent2"/>
                </a:solidFill>
              </a:rPr>
              <a:t>του ΕΝΣ, που τέθηκε σε ισχύ στις 13 Μαρτίου </a:t>
            </a:r>
            <a:r>
              <a:rPr lang="el-GR" b="1" dirty="0" smtClean="0">
                <a:solidFill>
                  <a:schemeClr val="accent2"/>
                </a:solidFill>
              </a:rPr>
              <a:t>1979 εκτός </a:t>
            </a:r>
            <a:r>
              <a:rPr lang="el-GR" b="1" dirty="0">
                <a:solidFill>
                  <a:schemeClr val="accent2"/>
                </a:solidFill>
              </a:rPr>
              <a:t>των </a:t>
            </a:r>
            <a:r>
              <a:rPr lang="el-GR" b="1" dirty="0" smtClean="0">
                <a:solidFill>
                  <a:schemeClr val="accent2"/>
                </a:solidFill>
              </a:rPr>
              <a:t>δομών </a:t>
            </a:r>
            <a:r>
              <a:rPr lang="el-GR" b="1" dirty="0">
                <a:solidFill>
                  <a:schemeClr val="accent2"/>
                </a:solidFill>
              </a:rPr>
              <a:t>της </a:t>
            </a:r>
            <a:r>
              <a:rPr lang="el-GR" b="1" dirty="0" smtClean="0">
                <a:solidFill>
                  <a:schemeClr val="accent2"/>
                </a:solidFill>
              </a:rPr>
              <a:t>ΕΟΚ. </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ΕΝΣ </a:t>
            </a:r>
            <a:r>
              <a:rPr lang="el-GR" b="1" dirty="0" smtClean="0">
                <a:solidFill>
                  <a:schemeClr val="accent2"/>
                </a:solidFill>
              </a:rPr>
              <a:t>καθιέρω</a:t>
            </a:r>
            <a:r>
              <a:rPr lang="el-GR" b="1" dirty="0">
                <a:solidFill>
                  <a:schemeClr val="accent2"/>
                </a:solidFill>
              </a:rPr>
              <a:t>σ</a:t>
            </a:r>
            <a:r>
              <a:rPr lang="el-GR" b="1" dirty="0" smtClean="0">
                <a:solidFill>
                  <a:schemeClr val="accent2"/>
                </a:solidFill>
              </a:rPr>
              <a:t>ε </a:t>
            </a:r>
            <a:r>
              <a:rPr lang="el-GR" b="1" dirty="0">
                <a:solidFill>
                  <a:schemeClr val="accent2"/>
                </a:solidFill>
              </a:rPr>
              <a:t>την Ευρωπαϊκή Νομισματική Μονάδα </a:t>
            </a:r>
            <a:r>
              <a:rPr lang="el-GR" b="1" dirty="0" smtClean="0">
                <a:solidFill>
                  <a:schemeClr val="accent2"/>
                </a:solidFill>
              </a:rPr>
              <a:t>(ECU</a:t>
            </a:r>
            <a:r>
              <a:rPr lang="el-GR" b="1" dirty="0">
                <a:solidFill>
                  <a:schemeClr val="accent2"/>
                </a:solidFill>
              </a:rPr>
              <a:t>), το Μηχανισμό Συναλλαγματικών Ισοτιμιών (</a:t>
            </a:r>
            <a:r>
              <a:rPr lang="el-GR" b="1" dirty="0" smtClean="0">
                <a:solidFill>
                  <a:schemeClr val="accent2"/>
                </a:solidFill>
              </a:rPr>
              <a:t>ΜΣΙ), </a:t>
            </a:r>
            <a:r>
              <a:rPr lang="el-GR" b="1" dirty="0">
                <a:solidFill>
                  <a:schemeClr val="accent2"/>
                </a:solidFill>
              </a:rPr>
              <a:t>καθώς και τους μηχανισμούς νομισματικής αλληλεγγύης και χρηματοδοτικής στήριξης</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Το ECU ως σταθμισμένος μέσος όρος των νομισμάτων των κρατών-μελών της ΕΟΚ, με βάση κυρίως τη συμμετοχή τους στο κοινοτικό ΑΕΠ αντικατέστησε την Ευρωπαϊκή Λογιστική Μονάδα (ΕΛΜ), που είχε εισάγει το ΕΤΝΣ από τις 21 Απριλίου </a:t>
            </a:r>
            <a:r>
              <a:rPr lang="el-GR" b="1" dirty="0" smtClean="0">
                <a:solidFill>
                  <a:schemeClr val="accent2"/>
                </a:solidFill>
              </a:rPr>
              <a:t>1975.</a:t>
            </a:r>
          </a:p>
        </p:txBody>
      </p:sp>
      <p:sp>
        <p:nvSpPr>
          <p:cNvPr id="10" name="TextBox 9"/>
          <p:cNvSpPr txBox="1"/>
          <p:nvPr/>
        </p:nvSpPr>
        <p:spPr>
          <a:xfrm>
            <a:off x="204593" y="3694130"/>
            <a:ext cx="4395894" cy="738664"/>
          </a:xfrm>
          <a:prstGeom prst="rect">
            <a:avLst/>
          </a:prstGeom>
          <a:noFill/>
        </p:spPr>
        <p:txBody>
          <a:bodyPr wrap="square" rtlCol="0">
            <a:spAutoFit/>
          </a:bodyPr>
          <a:lstStyle/>
          <a:p>
            <a:r>
              <a:rPr lang="en-GB" sz="1400" b="1" dirty="0">
                <a:solidFill>
                  <a:schemeClr val="accent2"/>
                </a:solidFill>
              </a:rPr>
              <a:t>Roy </a:t>
            </a:r>
            <a:r>
              <a:rPr lang="en-GB" sz="1400" b="1" dirty="0" smtClean="0">
                <a:solidFill>
                  <a:schemeClr val="accent2"/>
                </a:solidFill>
              </a:rPr>
              <a:t>Jenkins</a:t>
            </a:r>
            <a:endParaRPr lang="el-GR" sz="1400" b="1" dirty="0">
              <a:solidFill>
                <a:schemeClr val="accent2"/>
              </a:solidFill>
            </a:endParaRPr>
          </a:p>
          <a:p>
            <a:pPr algn="just"/>
            <a:r>
              <a:rPr lang="el-GR" sz="1400" b="1" i="1" dirty="0" smtClean="0">
                <a:solidFill>
                  <a:schemeClr val="accent2"/>
                </a:solidFill>
              </a:rPr>
              <a:t>Πρόεδρος </a:t>
            </a:r>
            <a:r>
              <a:rPr lang="el-GR" sz="1400" b="1" i="1" dirty="0">
                <a:solidFill>
                  <a:schemeClr val="accent2"/>
                </a:solidFill>
              </a:rPr>
              <a:t>της </a:t>
            </a:r>
            <a:r>
              <a:rPr lang="el-GR" sz="1400" b="1" i="1" dirty="0" smtClean="0">
                <a:solidFill>
                  <a:schemeClr val="accent2"/>
                </a:solidFill>
              </a:rPr>
              <a:t>Επιτροπής και </a:t>
            </a:r>
            <a:r>
              <a:rPr lang="el-GR" sz="1400" b="1" i="1" dirty="0">
                <a:solidFill>
                  <a:schemeClr val="accent2"/>
                </a:solidFill>
              </a:rPr>
              <a:t>εισηγητής </a:t>
            </a:r>
            <a:r>
              <a:rPr lang="el-GR" sz="1400" b="1" i="1" dirty="0" smtClean="0">
                <a:solidFill>
                  <a:schemeClr val="accent2"/>
                </a:solidFill>
              </a:rPr>
              <a:t>του Ευρωπαϊκού Νομισματικού Συστήματος  </a:t>
            </a:r>
          </a:p>
        </p:txBody>
      </p:sp>
      <p:pic>
        <p:nvPicPr>
          <p:cNvPr id="13" name="2700 - Εικόνα" descr="Roy Jekins.jpg"/>
          <p:cNvPicPr/>
          <p:nvPr/>
        </p:nvPicPr>
        <p:blipFill>
          <a:blip r:embed="rId3" cstate="print"/>
          <a:stretch>
            <a:fillRect/>
          </a:stretch>
        </p:blipFill>
        <p:spPr>
          <a:xfrm>
            <a:off x="1644668" y="1710727"/>
            <a:ext cx="1515745" cy="1952625"/>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13</a:t>
            </a:fld>
            <a:endParaRPr lang="en-US" altLang="en-US"/>
          </a:p>
        </p:txBody>
      </p:sp>
    </p:spTree>
    <p:extLst>
      <p:ext uri="{BB962C8B-B14F-4D97-AF65-F5344CB8AC3E}">
        <p14:creationId xmlns:p14="http://schemas.microsoft.com/office/powerpoint/2010/main" val="4043545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Σχέδια για μία Οικονομική και Νομισματική Ένωση (ΟΝΕ</a:t>
            </a:r>
            <a:r>
              <a:rPr lang="el-GR" sz="2000" b="1" dirty="0" smtClean="0">
                <a:solidFill>
                  <a:schemeClr val="accent2"/>
                </a:solidFill>
              </a:rPr>
              <a:t>)</a:t>
            </a:r>
            <a:r>
              <a:rPr lang="en-US" sz="2000" b="1" dirty="0" smtClean="0">
                <a:solidFill>
                  <a:schemeClr val="accent2"/>
                </a:solidFill>
              </a:rPr>
              <a:t> </a:t>
            </a:r>
            <a:r>
              <a:rPr lang="en-US" sz="1000" dirty="0" smtClean="0">
                <a:solidFill>
                  <a:schemeClr val="accent2"/>
                </a:solidFill>
              </a:rPr>
              <a:t>(</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Ευρωπαϊκό Νομισματικό Σύστημα (ΕΝΣ</a:t>
            </a:r>
            <a:r>
              <a:rPr lang="el-GR" b="1" dirty="0" smtClean="0">
                <a:solidFill>
                  <a:schemeClr val="accent2"/>
                </a:solidFill>
              </a:rPr>
              <a:t>) </a:t>
            </a:r>
            <a:r>
              <a:rPr lang="el-GR" sz="1000" dirty="0" smtClean="0">
                <a:solidFill>
                  <a:schemeClr val="accent2"/>
                </a:solidFill>
              </a:rPr>
              <a:t>(συνέχεια)</a:t>
            </a:r>
          </a:p>
          <a:p>
            <a:pPr marL="285750" indent="-285750" algn="just">
              <a:buFont typeface="Arial" panose="020B0604020202020204" pitchFamily="34" charset="0"/>
              <a:buChar char="•"/>
            </a:pPr>
            <a:r>
              <a:rPr lang="el-GR" b="1" dirty="0" smtClean="0">
                <a:solidFill>
                  <a:schemeClr val="accent2"/>
                </a:solidFill>
              </a:rPr>
              <a:t>Για </a:t>
            </a:r>
            <a:r>
              <a:rPr lang="el-GR" b="1" dirty="0">
                <a:solidFill>
                  <a:schemeClr val="accent2"/>
                </a:solidFill>
              </a:rPr>
              <a:t>κάθε νόμισμα υπήρχε μια κεντρική ισοτιμία με το ECU, ενώ </a:t>
            </a:r>
            <a:r>
              <a:rPr lang="el-GR" b="1" dirty="0" smtClean="0">
                <a:solidFill>
                  <a:schemeClr val="accent2"/>
                </a:solidFill>
              </a:rPr>
              <a:t>καθορίζονταν </a:t>
            </a:r>
            <a:r>
              <a:rPr lang="el-GR" b="1" dirty="0">
                <a:solidFill>
                  <a:schemeClr val="accent2"/>
                </a:solidFill>
              </a:rPr>
              <a:t>και </a:t>
            </a:r>
            <a:r>
              <a:rPr lang="el-GR" b="1" dirty="0" smtClean="0">
                <a:solidFill>
                  <a:schemeClr val="accent2"/>
                </a:solidFill>
              </a:rPr>
              <a:t>διμερείς ισοτιμίες για </a:t>
            </a:r>
            <a:r>
              <a:rPr lang="el-GR" b="1" dirty="0">
                <a:solidFill>
                  <a:schemeClr val="accent2"/>
                </a:solidFill>
              </a:rPr>
              <a:t>κάθε ζεύγος νομισμάτων με όρια διακύμανσης ±2,25</a:t>
            </a:r>
            <a:r>
              <a:rPr lang="el-GR" b="1" dirty="0" smtClean="0">
                <a:solidFill>
                  <a:schemeClr val="accent2"/>
                </a:solidFill>
              </a:rPr>
              <a:t>%, με εξαίρεση τα ασθενή νομίσματα. Όποιο νόμισμα </a:t>
            </a:r>
            <a:r>
              <a:rPr lang="el-GR" b="1" dirty="0">
                <a:solidFill>
                  <a:schemeClr val="accent2"/>
                </a:solidFill>
              </a:rPr>
              <a:t>έφθανε </a:t>
            </a:r>
            <a:r>
              <a:rPr lang="el-GR" b="1" dirty="0" smtClean="0">
                <a:solidFill>
                  <a:schemeClr val="accent2"/>
                </a:solidFill>
              </a:rPr>
              <a:t>στο </a:t>
            </a:r>
            <a:r>
              <a:rPr lang="el-GR" b="1" dirty="0">
                <a:solidFill>
                  <a:schemeClr val="accent2"/>
                </a:solidFill>
              </a:rPr>
              <a:t>75% της μέγιστης </a:t>
            </a:r>
            <a:r>
              <a:rPr lang="el-GR" b="1" dirty="0" smtClean="0">
                <a:solidFill>
                  <a:schemeClr val="accent2"/>
                </a:solidFill>
              </a:rPr>
              <a:t>απόκλισης</a:t>
            </a:r>
            <a:r>
              <a:rPr lang="el-GR" b="1" dirty="0">
                <a:solidFill>
                  <a:schemeClr val="accent2"/>
                </a:solidFill>
              </a:rPr>
              <a:t>, τότε το κράτος-μέλος στο οποίο ανήκε, όφειλε να </a:t>
            </a:r>
            <a:r>
              <a:rPr lang="el-GR" b="1" dirty="0" smtClean="0">
                <a:solidFill>
                  <a:schemeClr val="accent2"/>
                </a:solidFill>
              </a:rPr>
              <a:t>λάβει </a:t>
            </a:r>
            <a:r>
              <a:rPr lang="el-GR" b="1" dirty="0">
                <a:solidFill>
                  <a:schemeClr val="accent2"/>
                </a:solidFill>
              </a:rPr>
              <a:t>δημοσιονομικά και </a:t>
            </a:r>
            <a:r>
              <a:rPr lang="el-GR" b="1" dirty="0" smtClean="0">
                <a:solidFill>
                  <a:schemeClr val="accent2"/>
                </a:solidFill>
              </a:rPr>
              <a:t>νομισματικά μέτρα, ενώ </a:t>
            </a:r>
            <a:r>
              <a:rPr lang="el-GR" b="1" dirty="0">
                <a:solidFill>
                  <a:schemeClr val="accent2"/>
                </a:solidFill>
              </a:rPr>
              <a:t>υπήρξαν περιπτώσεις εισόδου, εξόδου και </a:t>
            </a:r>
            <a:r>
              <a:rPr lang="el-GR" b="1" dirty="0" err="1">
                <a:solidFill>
                  <a:schemeClr val="accent2"/>
                </a:solidFill>
              </a:rPr>
              <a:t>επανεισόδου</a:t>
            </a:r>
            <a:r>
              <a:rPr lang="el-GR" b="1" dirty="0">
                <a:solidFill>
                  <a:schemeClr val="accent2"/>
                </a:solidFill>
              </a:rPr>
              <a:t> στο </a:t>
            </a:r>
            <a:r>
              <a:rPr lang="el-GR" b="1" dirty="0" smtClean="0">
                <a:solidFill>
                  <a:schemeClr val="accent2"/>
                </a:solidFill>
              </a:rPr>
              <a:t>ΜΣΙ.</a:t>
            </a:r>
          </a:p>
          <a:p>
            <a:pPr marL="285750" indent="-285750" algn="just">
              <a:buFont typeface="Arial" panose="020B0604020202020204" pitchFamily="34" charset="0"/>
              <a:buChar char="•"/>
            </a:pPr>
            <a:r>
              <a:rPr lang="el-GR" b="1" dirty="0" smtClean="0">
                <a:solidFill>
                  <a:schemeClr val="accent2"/>
                </a:solidFill>
              </a:rPr>
              <a:t>Λόγω </a:t>
            </a:r>
            <a:r>
              <a:rPr lang="el-GR" b="1" dirty="0">
                <a:solidFill>
                  <a:schemeClr val="accent2"/>
                </a:solidFill>
              </a:rPr>
              <a:t>των κερδοσκοπικών πιέσεων στην αγορά συναλλάγματος, μετά το 1992, αποφασίστηκε από το ΕΤΝΣ, τον Αύγουστο του 1993, η διεύρυνση στα περιθώρια διακύμανσης των ισοτιμιών στο ±15%.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Στον πιστωτικό μηχανισμό νομισματικής αλληλεγγύης κάθε κράτος-μέλος του ΕΝΣ συμμετείχε με </a:t>
            </a:r>
            <a:r>
              <a:rPr lang="el-GR" b="1" dirty="0" smtClean="0">
                <a:solidFill>
                  <a:schemeClr val="accent2"/>
                </a:solidFill>
              </a:rPr>
              <a:t>ποσοστό </a:t>
            </a:r>
            <a:r>
              <a:rPr lang="el-GR" b="1" dirty="0">
                <a:solidFill>
                  <a:schemeClr val="accent2"/>
                </a:solidFill>
              </a:rPr>
              <a:t>20% των αποθεμάτων του σε χρυσό και </a:t>
            </a:r>
            <a:r>
              <a:rPr lang="el-GR" b="1" dirty="0" smtClean="0">
                <a:solidFill>
                  <a:schemeClr val="accent2"/>
                </a:solidFill>
              </a:rPr>
              <a:t>με ποσοστό </a:t>
            </a:r>
            <a:r>
              <a:rPr lang="el-GR" b="1" dirty="0">
                <a:solidFill>
                  <a:schemeClr val="accent2"/>
                </a:solidFill>
              </a:rPr>
              <a:t>20% των συναλλαγματικών του διαθεσίμων. </a:t>
            </a:r>
          </a:p>
          <a:p>
            <a:pPr marL="285750" indent="-285750" algn="just">
              <a:buFont typeface="Arial" panose="020B0604020202020204" pitchFamily="34" charset="0"/>
              <a:buChar char="•"/>
            </a:pPr>
            <a:endParaRPr lang="el-GR" b="1" dirty="0">
              <a:solidFill>
                <a:schemeClr val="accent2"/>
              </a:solidFill>
            </a:endParaRPr>
          </a:p>
          <a:p>
            <a:pPr marL="285750" indent="-285750" algn="just">
              <a:buFont typeface="Arial" panose="020B0604020202020204" pitchFamily="34" charset="0"/>
              <a:buChar char="•"/>
            </a:pPr>
            <a:endParaRPr lang="el-GR" b="1" dirty="0" smtClean="0">
              <a:solidFill>
                <a:schemeClr val="accent2"/>
              </a:solidFill>
            </a:endParaRPr>
          </a:p>
        </p:txBody>
      </p:sp>
      <p:sp>
        <p:nvSpPr>
          <p:cNvPr id="10" name="TextBox 9"/>
          <p:cNvSpPr txBox="1"/>
          <p:nvPr/>
        </p:nvSpPr>
        <p:spPr>
          <a:xfrm>
            <a:off x="104931" y="3397488"/>
            <a:ext cx="4575069" cy="3108543"/>
          </a:xfrm>
          <a:prstGeom prst="rect">
            <a:avLst/>
          </a:prstGeom>
          <a:noFill/>
        </p:spPr>
        <p:txBody>
          <a:bodyPr wrap="square" rtlCol="0">
            <a:spAutoFit/>
          </a:bodyPr>
          <a:lstStyle/>
          <a:p>
            <a:r>
              <a:rPr lang="en-GB" sz="1400" b="1" dirty="0">
                <a:solidFill>
                  <a:schemeClr val="accent2"/>
                </a:solidFill>
              </a:rPr>
              <a:t>Valéry Giscard d’ Estaing </a:t>
            </a:r>
            <a:r>
              <a:rPr lang="el-GR" sz="1400" b="1" dirty="0">
                <a:solidFill>
                  <a:schemeClr val="accent2"/>
                </a:solidFill>
              </a:rPr>
              <a:t>και </a:t>
            </a:r>
            <a:r>
              <a:rPr lang="en-GB" sz="1400" b="1" dirty="0" smtClean="0">
                <a:solidFill>
                  <a:schemeClr val="accent2"/>
                </a:solidFill>
              </a:rPr>
              <a:t>Helmut </a:t>
            </a:r>
            <a:r>
              <a:rPr lang="en-GB" sz="1400" b="1" dirty="0">
                <a:solidFill>
                  <a:schemeClr val="accent2"/>
                </a:solidFill>
              </a:rPr>
              <a:t>Schmidt</a:t>
            </a:r>
          </a:p>
          <a:p>
            <a:pPr algn="just"/>
            <a:r>
              <a:rPr lang="el-GR" sz="1400" b="1" i="1" dirty="0" smtClean="0">
                <a:solidFill>
                  <a:schemeClr val="accent2"/>
                </a:solidFill>
              </a:rPr>
              <a:t>Πρόεδρος </a:t>
            </a:r>
            <a:r>
              <a:rPr lang="el-GR" sz="1400" b="1" i="1" dirty="0">
                <a:solidFill>
                  <a:schemeClr val="accent2"/>
                </a:solidFill>
              </a:rPr>
              <a:t>της </a:t>
            </a:r>
            <a:r>
              <a:rPr lang="el-GR" sz="1400" b="1" i="1" dirty="0" smtClean="0">
                <a:solidFill>
                  <a:schemeClr val="accent2"/>
                </a:solidFill>
              </a:rPr>
              <a:t>Γαλλίας και καγκελάριος </a:t>
            </a:r>
            <a:r>
              <a:rPr lang="el-GR" sz="1400" b="1" i="1" dirty="0">
                <a:solidFill>
                  <a:schemeClr val="accent2"/>
                </a:solidFill>
              </a:rPr>
              <a:t>της </a:t>
            </a:r>
            <a:r>
              <a:rPr lang="el-GR" sz="1400" b="1" i="1" dirty="0" smtClean="0">
                <a:solidFill>
                  <a:schemeClr val="accent2"/>
                </a:solidFill>
              </a:rPr>
              <a:t>Γερμανίας αντίστοιχα, σε συν</a:t>
            </a:r>
            <a:r>
              <a:rPr lang="el-GR" sz="1400" b="1" i="1" dirty="0">
                <a:solidFill>
                  <a:schemeClr val="accent2"/>
                </a:solidFill>
              </a:rPr>
              <a:t>ά</a:t>
            </a:r>
            <a:r>
              <a:rPr lang="el-GR" sz="1400" b="1" i="1" dirty="0" smtClean="0">
                <a:solidFill>
                  <a:schemeClr val="accent2"/>
                </a:solidFill>
              </a:rPr>
              <a:t>ντησή τους το 1978. </a:t>
            </a:r>
          </a:p>
          <a:p>
            <a:pPr algn="just"/>
            <a:r>
              <a:rPr lang="el-GR" sz="1400" b="1" i="1" dirty="0" smtClean="0">
                <a:solidFill>
                  <a:schemeClr val="accent2"/>
                </a:solidFill>
              </a:rPr>
              <a:t>-Μέσω </a:t>
            </a:r>
            <a:r>
              <a:rPr lang="el-GR" sz="1400" b="1" i="1" dirty="0">
                <a:solidFill>
                  <a:schemeClr val="accent2"/>
                </a:solidFill>
              </a:rPr>
              <a:t>του ΕΤΝΣ, οι κεντρικές </a:t>
            </a:r>
            <a:r>
              <a:rPr lang="el-GR" sz="1400" b="1" i="1" dirty="0" smtClean="0">
                <a:solidFill>
                  <a:schemeClr val="accent2"/>
                </a:solidFill>
              </a:rPr>
              <a:t>τράπεζες των </a:t>
            </a:r>
            <a:r>
              <a:rPr lang="el-GR" sz="1400" b="1" i="1" dirty="0">
                <a:solidFill>
                  <a:schemeClr val="accent2"/>
                </a:solidFill>
              </a:rPr>
              <a:t>κρατών-μελών πιστώνονταν με ένα αντίστοιχο ποσό εκφρασμένο σε ECU, το οποίο μπορούσαν να χρησιμοποιήσουν για τις παρεμβάσεις τους στις αγορές συναλλάγματος. </a:t>
            </a:r>
            <a:endParaRPr lang="el-GR" sz="1400" b="1" i="1" dirty="0" smtClean="0">
              <a:solidFill>
                <a:schemeClr val="accent2"/>
              </a:solidFill>
            </a:endParaRPr>
          </a:p>
          <a:p>
            <a:pPr algn="just"/>
            <a:r>
              <a:rPr lang="el-GR" sz="1400" b="1" i="1" dirty="0" smtClean="0">
                <a:solidFill>
                  <a:schemeClr val="accent2"/>
                </a:solidFill>
              </a:rPr>
              <a:t>-Μέσω των </a:t>
            </a:r>
            <a:r>
              <a:rPr lang="el-GR" sz="1400" b="1" i="1" dirty="0">
                <a:solidFill>
                  <a:schemeClr val="accent2"/>
                </a:solidFill>
              </a:rPr>
              <a:t>μηχανισμών χρηματοδοτικής στήριξης διατίθεντο πόροι </a:t>
            </a:r>
            <a:r>
              <a:rPr lang="el-GR" sz="1400" b="1" i="1" dirty="0" smtClean="0">
                <a:solidFill>
                  <a:schemeClr val="accent2"/>
                </a:solidFill>
              </a:rPr>
              <a:t>ως βραχυπρόθεσμη πιστωτική διευκόλυνση </a:t>
            </a:r>
            <a:r>
              <a:rPr lang="el-GR" sz="1400" b="1" i="1" dirty="0">
                <a:solidFill>
                  <a:schemeClr val="accent2"/>
                </a:solidFill>
              </a:rPr>
              <a:t>μεταξύ των κεντρικών τραπεζών των κρατών-μελών και ένα ποσό 25 </a:t>
            </a:r>
            <a:r>
              <a:rPr lang="el-GR" sz="1400" b="1" i="1" dirty="0" smtClean="0">
                <a:solidFill>
                  <a:schemeClr val="accent2"/>
                </a:solidFill>
              </a:rPr>
              <a:t>δισ. </a:t>
            </a:r>
            <a:r>
              <a:rPr lang="el-GR" sz="1400" b="1" i="1" dirty="0">
                <a:solidFill>
                  <a:schemeClr val="accent2"/>
                </a:solidFill>
              </a:rPr>
              <a:t>ECU για την αντιμετώπιση </a:t>
            </a:r>
            <a:r>
              <a:rPr lang="el-GR" sz="1400" b="1" i="1" dirty="0" smtClean="0">
                <a:solidFill>
                  <a:schemeClr val="accent2"/>
                </a:solidFill>
              </a:rPr>
              <a:t>προβλημάτων </a:t>
            </a:r>
            <a:r>
              <a:rPr lang="el-GR" sz="1400" b="1" i="1" dirty="0">
                <a:solidFill>
                  <a:schemeClr val="accent2"/>
                </a:solidFill>
              </a:rPr>
              <a:t>των κρατών-μελών με σημαντικά ελλείμματα στο ισοζύγιο εξωτερικών </a:t>
            </a:r>
            <a:r>
              <a:rPr lang="el-GR" sz="1400" b="1" i="1" dirty="0" smtClean="0">
                <a:solidFill>
                  <a:schemeClr val="accent2"/>
                </a:solidFill>
              </a:rPr>
              <a:t>πληρωμών. </a:t>
            </a:r>
            <a:endParaRPr lang="el-GR" sz="1400" b="1" i="1" dirty="0">
              <a:solidFill>
                <a:schemeClr val="accent2"/>
              </a:solidFill>
            </a:endParaRPr>
          </a:p>
          <a:p>
            <a:pPr algn="just"/>
            <a:endParaRPr lang="el-GR" sz="1400" b="1" i="1" dirty="0">
              <a:solidFill>
                <a:schemeClr val="accent2"/>
              </a:solidFill>
            </a:endParaRPr>
          </a:p>
        </p:txBody>
      </p:sp>
      <p:pic>
        <p:nvPicPr>
          <p:cNvPr id="12" name="2703 - Εικόνα" descr="Giscard d’ Estaing και Helmut Schmidt.jpg"/>
          <p:cNvPicPr>
            <a:picLocks noChangeAspect="1"/>
          </p:cNvPicPr>
          <p:nvPr/>
        </p:nvPicPr>
        <p:blipFill>
          <a:blip r:embed="rId3" cstate="print"/>
          <a:stretch>
            <a:fillRect/>
          </a:stretch>
        </p:blipFill>
        <p:spPr>
          <a:xfrm>
            <a:off x="996127" y="1710729"/>
            <a:ext cx="2514600" cy="171450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14</a:t>
            </a:fld>
            <a:endParaRPr lang="en-US" altLang="en-US"/>
          </a:p>
        </p:txBody>
      </p:sp>
    </p:spTree>
    <p:extLst>
      <p:ext uri="{BB962C8B-B14F-4D97-AF65-F5344CB8AC3E}">
        <p14:creationId xmlns:p14="http://schemas.microsoft.com/office/powerpoint/2010/main" val="1613397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Το αίτημα για μία Ευρωπαϊκή Πολιτική Συνεργασία (ΕΠΣ</a:t>
            </a:r>
            <a:r>
              <a:rPr lang="el-GR" sz="2000" b="1" dirty="0" smtClean="0">
                <a:solidFill>
                  <a:schemeClr val="accent2"/>
                </a:solidFill>
              </a:rPr>
              <a:t>)</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έκθεση </a:t>
            </a:r>
            <a:r>
              <a:rPr lang="el-GR" b="1" dirty="0" err="1">
                <a:solidFill>
                  <a:schemeClr val="accent2"/>
                </a:solidFill>
              </a:rPr>
              <a:t>Davignon</a:t>
            </a:r>
            <a:r>
              <a:rPr lang="el-GR" b="1" dirty="0">
                <a:solidFill>
                  <a:schemeClr val="accent2"/>
                </a:solidFill>
              </a:rPr>
              <a:t> για την Ευρωπαϊκή Πολιτική Συνεργασία (ΕΠΣ</a:t>
            </a:r>
            <a:r>
              <a:rPr lang="el-GR" b="1" dirty="0" smtClean="0">
                <a:solidFill>
                  <a:schemeClr val="accent2"/>
                </a:solidFill>
              </a:rPr>
              <a:t>)</a:t>
            </a:r>
            <a:endParaRPr lang="el-GR" sz="1000"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Τα </a:t>
            </a:r>
            <a:r>
              <a:rPr lang="el-GR" b="1" dirty="0">
                <a:solidFill>
                  <a:schemeClr val="accent2"/>
                </a:solidFill>
              </a:rPr>
              <a:t>έξι κράτη-μέλη συμφώνησαν στη Διάσκεψη της Χάγης </a:t>
            </a:r>
            <a:r>
              <a:rPr lang="el-GR" b="1" dirty="0" smtClean="0">
                <a:solidFill>
                  <a:schemeClr val="accent2"/>
                </a:solidFill>
              </a:rPr>
              <a:t>του Δεκεμβρίου </a:t>
            </a:r>
            <a:r>
              <a:rPr lang="el-GR" b="1" dirty="0">
                <a:solidFill>
                  <a:schemeClr val="accent2"/>
                </a:solidFill>
              </a:rPr>
              <a:t>του 1969, στην </a:t>
            </a:r>
            <a:r>
              <a:rPr lang="el-GR" b="1" dirty="0" smtClean="0">
                <a:solidFill>
                  <a:schemeClr val="accent2"/>
                </a:solidFill>
              </a:rPr>
              <a:t>προώθηση </a:t>
            </a:r>
            <a:r>
              <a:rPr lang="el-GR" b="1" dirty="0">
                <a:solidFill>
                  <a:schemeClr val="accent2"/>
                </a:solidFill>
              </a:rPr>
              <a:t>της </a:t>
            </a:r>
            <a:r>
              <a:rPr lang="el-GR" b="1" dirty="0" smtClean="0">
                <a:solidFill>
                  <a:schemeClr val="accent2"/>
                </a:solidFill>
              </a:rPr>
              <a:t>πολιτικής συνεργασίας, ενώ το </a:t>
            </a:r>
            <a:r>
              <a:rPr lang="el-GR" b="1" dirty="0">
                <a:solidFill>
                  <a:schemeClr val="accent2"/>
                </a:solidFill>
              </a:rPr>
              <a:t>Συμβούλιο των Υπουργών στις 6 Μαρτίου </a:t>
            </a:r>
            <a:r>
              <a:rPr lang="el-GR" b="1" dirty="0" smtClean="0">
                <a:solidFill>
                  <a:schemeClr val="accent2"/>
                </a:solidFill>
              </a:rPr>
              <a:t>1970 ανέθεσε σε επιτροπή </a:t>
            </a:r>
            <a:r>
              <a:rPr lang="el-GR" b="1" dirty="0">
                <a:solidFill>
                  <a:schemeClr val="accent2"/>
                </a:solidFill>
              </a:rPr>
              <a:t>υπό το Βέλγο υπουργό Εξωτερικών </a:t>
            </a:r>
            <a:r>
              <a:rPr lang="el-GR" b="1" dirty="0" err="1">
                <a:solidFill>
                  <a:schemeClr val="accent2"/>
                </a:solidFill>
              </a:rPr>
              <a:t>Etienne</a:t>
            </a:r>
            <a:r>
              <a:rPr lang="el-GR" b="1" dirty="0">
                <a:solidFill>
                  <a:schemeClr val="accent2"/>
                </a:solidFill>
              </a:rPr>
              <a:t> </a:t>
            </a:r>
            <a:r>
              <a:rPr lang="el-GR" b="1" dirty="0" err="1">
                <a:solidFill>
                  <a:schemeClr val="accent2"/>
                </a:solidFill>
              </a:rPr>
              <a:t>Davignon</a:t>
            </a:r>
            <a:r>
              <a:rPr lang="el-GR" b="1" dirty="0">
                <a:solidFill>
                  <a:schemeClr val="accent2"/>
                </a:solidFill>
              </a:rPr>
              <a:t> </a:t>
            </a:r>
            <a:r>
              <a:rPr lang="el-GR" b="1" dirty="0" smtClean="0">
                <a:solidFill>
                  <a:schemeClr val="accent2"/>
                </a:solidFill>
              </a:rPr>
              <a:t>την εκπόνηση σχετικής έκθεσης</a:t>
            </a:r>
            <a:r>
              <a:rPr lang="en-US" b="1" dirty="0" smtClean="0">
                <a:solidFill>
                  <a:schemeClr val="accent2"/>
                </a:solidFill>
              </a:rPr>
              <a:t>, </a:t>
            </a:r>
            <a:r>
              <a:rPr lang="el-GR" b="1" dirty="0" smtClean="0">
                <a:solidFill>
                  <a:schemeClr val="accent2"/>
                </a:solidFill>
              </a:rPr>
              <a:t>που </a:t>
            </a:r>
            <a:r>
              <a:rPr lang="el-GR" b="1" dirty="0">
                <a:solidFill>
                  <a:schemeClr val="accent2"/>
                </a:solidFill>
              </a:rPr>
              <a:t>έγινε </a:t>
            </a:r>
            <a:r>
              <a:rPr lang="el-GR" b="1" dirty="0" smtClean="0">
                <a:solidFill>
                  <a:schemeClr val="accent2"/>
                </a:solidFill>
              </a:rPr>
              <a:t>αποδεκτή </a:t>
            </a:r>
            <a:r>
              <a:rPr lang="el-GR" b="1" dirty="0">
                <a:solidFill>
                  <a:schemeClr val="accent2"/>
                </a:solidFill>
              </a:rPr>
              <a:t>τον </a:t>
            </a:r>
            <a:r>
              <a:rPr lang="el-GR" b="1" dirty="0" smtClean="0">
                <a:solidFill>
                  <a:schemeClr val="accent2"/>
                </a:solidFill>
              </a:rPr>
              <a:t>Ιούλιο του 1970.</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Τ</a:t>
            </a:r>
            <a:r>
              <a:rPr lang="el-GR" b="1" dirty="0" smtClean="0">
                <a:solidFill>
                  <a:schemeClr val="accent2"/>
                </a:solidFill>
              </a:rPr>
              <a:t>ο </a:t>
            </a:r>
            <a:r>
              <a:rPr lang="el-GR" b="1" dirty="0">
                <a:solidFill>
                  <a:schemeClr val="accent2"/>
                </a:solidFill>
              </a:rPr>
              <a:t>Συμβούλιο των Υπουργών στο Λουξεμβούργο, στις 27 Οκτωβρίου </a:t>
            </a:r>
            <a:r>
              <a:rPr lang="el-GR" b="1" dirty="0" smtClean="0">
                <a:solidFill>
                  <a:schemeClr val="accent2"/>
                </a:solidFill>
              </a:rPr>
              <a:t>1970 </a:t>
            </a:r>
            <a:r>
              <a:rPr lang="el-GR" b="1" dirty="0">
                <a:solidFill>
                  <a:schemeClr val="accent2"/>
                </a:solidFill>
              </a:rPr>
              <a:t>υιοθέτησε την </a:t>
            </a:r>
            <a:r>
              <a:rPr lang="el-GR" b="1" dirty="0" smtClean="0">
                <a:solidFill>
                  <a:schemeClr val="accent2"/>
                </a:solidFill>
              </a:rPr>
              <a:t>«</a:t>
            </a:r>
            <a:r>
              <a:rPr lang="el-GR" b="1" dirty="0">
                <a:solidFill>
                  <a:schemeClr val="accent2"/>
                </a:solidFill>
              </a:rPr>
              <a:t>Έκθεση </a:t>
            </a:r>
            <a:r>
              <a:rPr lang="el-GR" b="1" dirty="0" err="1">
                <a:solidFill>
                  <a:schemeClr val="accent2"/>
                </a:solidFill>
              </a:rPr>
              <a:t>Davignon</a:t>
            </a:r>
            <a:r>
              <a:rPr lang="el-GR" b="1" dirty="0">
                <a:solidFill>
                  <a:schemeClr val="accent2"/>
                </a:solidFill>
              </a:rPr>
              <a:t>» ή «Έκθεση </a:t>
            </a:r>
            <a:r>
              <a:rPr lang="el-GR" b="1" dirty="0" smtClean="0">
                <a:solidFill>
                  <a:schemeClr val="accent2"/>
                </a:solidFill>
              </a:rPr>
              <a:t>Λουξεμβούργου».</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λειτουργία </a:t>
            </a:r>
            <a:r>
              <a:rPr lang="el-GR" b="1" dirty="0" smtClean="0">
                <a:solidFill>
                  <a:schemeClr val="accent2"/>
                </a:solidFill>
              </a:rPr>
              <a:t>της </a:t>
            </a:r>
            <a:r>
              <a:rPr lang="el-GR" b="1" dirty="0" err="1" smtClean="0">
                <a:solidFill>
                  <a:schemeClr val="accent2"/>
                </a:solidFill>
              </a:rPr>
              <a:t>προταθείσας</a:t>
            </a:r>
            <a:r>
              <a:rPr lang="el-GR" b="1" dirty="0" smtClean="0">
                <a:solidFill>
                  <a:schemeClr val="accent2"/>
                </a:solidFill>
              </a:rPr>
              <a:t> ΕΠΣ ήταν διακυβερνητική και αρχικά </a:t>
            </a:r>
            <a:r>
              <a:rPr lang="el-GR" b="1" dirty="0">
                <a:solidFill>
                  <a:schemeClr val="accent2"/>
                </a:solidFill>
              </a:rPr>
              <a:t>εκτός θεσμικού </a:t>
            </a:r>
            <a:r>
              <a:rPr lang="el-GR" b="1" dirty="0" smtClean="0">
                <a:solidFill>
                  <a:schemeClr val="accent2"/>
                </a:solidFill>
              </a:rPr>
              <a:t>πλαισίου των Κοινοτήτων, </a:t>
            </a:r>
            <a:r>
              <a:rPr lang="el-GR" b="1" dirty="0">
                <a:solidFill>
                  <a:schemeClr val="accent2"/>
                </a:solidFill>
              </a:rPr>
              <a:t>που </a:t>
            </a:r>
            <a:r>
              <a:rPr lang="el-GR" b="1" dirty="0" smtClean="0">
                <a:solidFill>
                  <a:schemeClr val="accent2"/>
                </a:solidFill>
              </a:rPr>
              <a:t>θα </a:t>
            </a:r>
            <a:r>
              <a:rPr lang="el-GR" b="1" dirty="0">
                <a:solidFill>
                  <a:schemeClr val="accent2"/>
                </a:solidFill>
              </a:rPr>
              <a:t>θεσμοποιούταν </a:t>
            </a:r>
            <a:r>
              <a:rPr lang="el-GR" b="1" dirty="0" smtClean="0">
                <a:solidFill>
                  <a:schemeClr val="accent2"/>
                </a:solidFill>
              </a:rPr>
              <a:t>σταδιακά μέσω τακτικών </a:t>
            </a:r>
            <a:r>
              <a:rPr lang="el-GR" b="1" dirty="0">
                <a:solidFill>
                  <a:schemeClr val="accent2"/>
                </a:solidFill>
              </a:rPr>
              <a:t>ανά εξάμηνο </a:t>
            </a:r>
            <a:r>
              <a:rPr lang="el-GR" b="1" dirty="0" smtClean="0">
                <a:solidFill>
                  <a:schemeClr val="accent2"/>
                </a:solidFill>
              </a:rPr>
              <a:t>συνόδων των </a:t>
            </a:r>
            <a:r>
              <a:rPr lang="el-GR" b="1" dirty="0">
                <a:solidFill>
                  <a:schemeClr val="accent2"/>
                </a:solidFill>
              </a:rPr>
              <a:t>υπουργών </a:t>
            </a:r>
            <a:r>
              <a:rPr lang="el-GR" b="1" dirty="0" smtClean="0">
                <a:solidFill>
                  <a:schemeClr val="accent2"/>
                </a:solidFill>
              </a:rPr>
              <a:t>Εξωτερικών </a:t>
            </a:r>
            <a:r>
              <a:rPr lang="el-GR" b="1" dirty="0">
                <a:solidFill>
                  <a:schemeClr val="accent2"/>
                </a:solidFill>
              </a:rPr>
              <a:t>και </a:t>
            </a:r>
            <a:r>
              <a:rPr lang="el-GR" b="1" dirty="0" smtClean="0">
                <a:solidFill>
                  <a:schemeClr val="accent2"/>
                </a:solidFill>
              </a:rPr>
              <a:t>ανά </a:t>
            </a:r>
            <a:r>
              <a:rPr lang="el-GR" b="1" dirty="0">
                <a:solidFill>
                  <a:schemeClr val="accent2"/>
                </a:solidFill>
              </a:rPr>
              <a:t>τρίμηνο συνόδων της Πολιτικής </a:t>
            </a:r>
            <a:r>
              <a:rPr lang="el-GR" b="1" dirty="0" smtClean="0">
                <a:solidFill>
                  <a:schemeClr val="accent2"/>
                </a:solidFill>
              </a:rPr>
              <a:t>Επιτροπής των διευθυντών </a:t>
            </a:r>
            <a:r>
              <a:rPr lang="el-GR" b="1" dirty="0">
                <a:solidFill>
                  <a:schemeClr val="accent2"/>
                </a:solidFill>
              </a:rPr>
              <a:t>πολιτικών υποθέσεων των υπουργείων των </a:t>
            </a:r>
            <a:r>
              <a:rPr lang="el-GR" b="1" dirty="0" smtClean="0">
                <a:solidFill>
                  <a:schemeClr val="accent2"/>
                </a:solidFill>
              </a:rPr>
              <a:t>Εξωτερικών.</a:t>
            </a:r>
          </a:p>
          <a:p>
            <a:pPr marL="285750" indent="-285750" algn="just">
              <a:buFont typeface="Arial" panose="020B0604020202020204" pitchFamily="34" charset="0"/>
              <a:buChar char="•"/>
            </a:pPr>
            <a:r>
              <a:rPr lang="el-GR" b="1" dirty="0">
                <a:solidFill>
                  <a:schemeClr val="accent2"/>
                </a:solidFill>
              </a:rPr>
              <a:t>Η Επιτροπή των ΕΚ θα παρείχε γνωμοδοτήσεις </a:t>
            </a:r>
            <a:r>
              <a:rPr lang="el-GR" b="1" dirty="0" smtClean="0">
                <a:solidFill>
                  <a:schemeClr val="accent2"/>
                </a:solidFill>
              </a:rPr>
              <a:t>ενώ </a:t>
            </a:r>
            <a:r>
              <a:rPr lang="el-GR" b="1" dirty="0">
                <a:solidFill>
                  <a:schemeClr val="accent2"/>
                </a:solidFill>
              </a:rPr>
              <a:t>η Επιτροπή Πολιτικών Υποθέσεων του Ευρωπαϊκού Κοινοβουλίου θα ενημερωνόταν για τα αποτελέσματα των συναντήσεων. </a:t>
            </a:r>
          </a:p>
        </p:txBody>
      </p:sp>
      <p:sp>
        <p:nvSpPr>
          <p:cNvPr id="10" name="TextBox 9"/>
          <p:cNvSpPr txBox="1"/>
          <p:nvPr/>
        </p:nvSpPr>
        <p:spPr>
          <a:xfrm>
            <a:off x="185530" y="3649280"/>
            <a:ext cx="4494470" cy="2246769"/>
          </a:xfrm>
          <a:prstGeom prst="rect">
            <a:avLst/>
          </a:prstGeom>
          <a:noFill/>
        </p:spPr>
        <p:txBody>
          <a:bodyPr wrap="square" rtlCol="0">
            <a:spAutoFit/>
          </a:bodyPr>
          <a:lstStyle/>
          <a:p>
            <a:r>
              <a:rPr lang="en-GB" sz="1400" b="1" dirty="0">
                <a:solidFill>
                  <a:schemeClr val="accent2"/>
                </a:solidFill>
              </a:rPr>
              <a:t>Etienne </a:t>
            </a:r>
            <a:r>
              <a:rPr lang="en-GB" sz="1400" b="1" dirty="0" smtClean="0">
                <a:solidFill>
                  <a:schemeClr val="accent2"/>
                </a:solidFill>
              </a:rPr>
              <a:t>Davignon</a:t>
            </a:r>
            <a:endParaRPr lang="el-GR" sz="1400" b="1" dirty="0" smtClean="0">
              <a:solidFill>
                <a:schemeClr val="accent2"/>
              </a:solidFill>
            </a:endParaRPr>
          </a:p>
          <a:p>
            <a:pPr algn="just"/>
            <a:r>
              <a:rPr lang="el-GR" sz="1400" b="1" i="1" dirty="0">
                <a:solidFill>
                  <a:schemeClr val="accent2"/>
                </a:solidFill>
              </a:rPr>
              <a:t>ε</a:t>
            </a:r>
            <a:r>
              <a:rPr lang="el-GR" sz="1400" b="1" i="1" dirty="0" smtClean="0">
                <a:solidFill>
                  <a:schemeClr val="accent2"/>
                </a:solidFill>
              </a:rPr>
              <a:t>ισηγητής της «Έκθεση </a:t>
            </a:r>
            <a:r>
              <a:rPr lang="en-GB" sz="1400" b="1" i="1" dirty="0" smtClean="0">
                <a:solidFill>
                  <a:schemeClr val="accent2"/>
                </a:solidFill>
              </a:rPr>
              <a:t>Davignon</a:t>
            </a:r>
            <a:r>
              <a:rPr lang="el-GR" sz="1400" b="1" i="1" dirty="0" smtClean="0">
                <a:solidFill>
                  <a:schemeClr val="accent2"/>
                </a:solidFill>
              </a:rPr>
              <a:t>». Παρότι η </a:t>
            </a:r>
            <a:r>
              <a:rPr lang="el-GR" sz="1400" b="1" i="1" dirty="0">
                <a:solidFill>
                  <a:schemeClr val="accent2"/>
                </a:solidFill>
              </a:rPr>
              <a:t>πρόταση έγινε αποδεκτή από τα έξι κράτη-μέλη, ο Georges </a:t>
            </a:r>
            <a:r>
              <a:rPr lang="el-GR" sz="1400" b="1" i="1" dirty="0" err="1">
                <a:solidFill>
                  <a:schemeClr val="accent2"/>
                </a:solidFill>
              </a:rPr>
              <a:t>Pompidou</a:t>
            </a:r>
            <a:r>
              <a:rPr lang="el-GR" sz="1400" b="1" i="1" dirty="0">
                <a:solidFill>
                  <a:schemeClr val="accent2"/>
                </a:solidFill>
              </a:rPr>
              <a:t> δεν αποδέχθηκε πρόταση του </a:t>
            </a:r>
            <a:r>
              <a:rPr lang="el-GR" sz="1400" b="1" i="1" dirty="0" err="1" smtClean="0">
                <a:solidFill>
                  <a:schemeClr val="accent2"/>
                </a:solidFill>
              </a:rPr>
              <a:t>Willy</a:t>
            </a:r>
            <a:r>
              <a:rPr lang="el-GR" sz="1400" b="1" i="1" dirty="0" smtClean="0">
                <a:solidFill>
                  <a:schemeClr val="accent2"/>
                </a:solidFill>
              </a:rPr>
              <a:t> </a:t>
            </a:r>
            <a:r>
              <a:rPr lang="el-GR" sz="1400" b="1" i="1" dirty="0" err="1" smtClean="0">
                <a:solidFill>
                  <a:schemeClr val="accent2"/>
                </a:solidFill>
              </a:rPr>
              <a:t>Brandt</a:t>
            </a:r>
            <a:r>
              <a:rPr lang="el-GR" sz="1400" b="1" i="1" dirty="0" smtClean="0">
                <a:solidFill>
                  <a:schemeClr val="accent2"/>
                </a:solidFill>
              </a:rPr>
              <a:t> </a:t>
            </a:r>
            <a:r>
              <a:rPr lang="el-GR" sz="1400" b="1" i="1" dirty="0">
                <a:solidFill>
                  <a:schemeClr val="accent2"/>
                </a:solidFill>
              </a:rPr>
              <a:t>για </a:t>
            </a:r>
            <a:r>
              <a:rPr lang="el-GR" sz="1400" b="1" i="1" dirty="0" err="1">
                <a:solidFill>
                  <a:schemeClr val="accent2"/>
                </a:solidFill>
              </a:rPr>
              <a:t>θεσμοποίηση</a:t>
            </a:r>
            <a:r>
              <a:rPr lang="el-GR" sz="1400" b="1" i="1" dirty="0">
                <a:solidFill>
                  <a:schemeClr val="accent2"/>
                </a:solidFill>
              </a:rPr>
              <a:t> μίας μόνιμης πολιτικής γραμματείας με έδρα τις Βρυξέλλες που θα συντόνιζε τη δραστηριότητά της. Όμως, παρά το μη θεσμικό χαρακτήρα της, η ΕΠΣ ξεκίνησε τη δραστηριότητά της με την πρώτη συνάντηση των υπουργών των Εξωτερικών των κρατών-μελών στο Μόναχο, στις 19 Νοεμβρίου του </a:t>
            </a:r>
            <a:r>
              <a:rPr lang="el-GR" sz="1400" b="1" i="1" dirty="0" smtClean="0">
                <a:solidFill>
                  <a:schemeClr val="accent2"/>
                </a:solidFill>
              </a:rPr>
              <a:t>1970</a:t>
            </a:r>
          </a:p>
        </p:txBody>
      </p:sp>
      <p:pic>
        <p:nvPicPr>
          <p:cNvPr id="13" name="2702 - Εικόνα" descr="Ettiene Davignon.jpg"/>
          <p:cNvPicPr/>
          <p:nvPr/>
        </p:nvPicPr>
        <p:blipFill>
          <a:blip r:embed="rId3" cstate="print"/>
          <a:stretch>
            <a:fillRect/>
          </a:stretch>
        </p:blipFill>
        <p:spPr>
          <a:xfrm>
            <a:off x="1634911" y="1710727"/>
            <a:ext cx="1515110" cy="1952625"/>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15</a:t>
            </a:fld>
            <a:endParaRPr lang="en-US" altLang="en-US"/>
          </a:p>
        </p:txBody>
      </p:sp>
    </p:spTree>
    <p:extLst>
      <p:ext uri="{BB962C8B-B14F-4D97-AF65-F5344CB8AC3E}">
        <p14:creationId xmlns:p14="http://schemas.microsoft.com/office/powerpoint/2010/main" val="908846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Το αίτημα για μία Ευρωπαϊκή Πολιτική Συνεργασία (ΕΠΣ</a:t>
            </a:r>
            <a:r>
              <a:rPr lang="el-GR" sz="2000" b="1" dirty="0" smtClean="0">
                <a:solidFill>
                  <a:schemeClr val="accent2"/>
                </a:solidFill>
              </a:rPr>
              <a:t>) </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chemeClr val="accent2"/>
                </a:solidFill>
              </a:rPr>
              <a:t>Η </a:t>
            </a:r>
            <a:r>
              <a:rPr lang="el-GR" b="1" dirty="0" smtClean="0">
                <a:solidFill>
                  <a:schemeClr val="accent2"/>
                </a:solidFill>
              </a:rPr>
              <a:t>έκθεση </a:t>
            </a:r>
            <a:r>
              <a:rPr lang="el-GR" b="1" dirty="0">
                <a:solidFill>
                  <a:schemeClr val="accent2"/>
                </a:solidFill>
              </a:rPr>
              <a:t>της Κοπεγχάγης για την ΕΠΣ και η ευρωπαϊκή </a:t>
            </a:r>
            <a:r>
              <a:rPr lang="el-GR" b="1" dirty="0" smtClean="0">
                <a:solidFill>
                  <a:schemeClr val="accent2"/>
                </a:solidFill>
              </a:rPr>
              <a:t>ταυτότητα</a:t>
            </a:r>
            <a:endParaRPr lang="el-GR" sz="1000"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Κατά τη σύνοδο </a:t>
            </a:r>
            <a:r>
              <a:rPr lang="el-GR" b="1" dirty="0">
                <a:solidFill>
                  <a:schemeClr val="accent2"/>
                </a:solidFill>
              </a:rPr>
              <a:t>κορυφής του Παρισιού, </a:t>
            </a:r>
            <a:r>
              <a:rPr lang="el-GR" b="1" dirty="0" smtClean="0">
                <a:solidFill>
                  <a:schemeClr val="accent2"/>
                </a:solidFill>
              </a:rPr>
              <a:t>του Οκτωβρίου </a:t>
            </a:r>
            <a:r>
              <a:rPr lang="el-GR" b="1" dirty="0">
                <a:solidFill>
                  <a:schemeClr val="accent2"/>
                </a:solidFill>
              </a:rPr>
              <a:t>του 1972, τα έξι κράτη-μέλη των Κοινοτήτων και τα τρία μελλοντικά επιβεβαίωσαν την επιθυμία τους να εντείνουν την πολιτική συνεργασία τους.</a:t>
            </a:r>
          </a:p>
          <a:p>
            <a:pPr marL="285750" indent="-285750" algn="just">
              <a:buFont typeface="Arial" panose="020B0604020202020204" pitchFamily="34" charset="0"/>
              <a:buChar char="•"/>
            </a:pPr>
            <a:r>
              <a:rPr lang="el-GR" b="1" dirty="0">
                <a:solidFill>
                  <a:schemeClr val="accent2"/>
                </a:solidFill>
              </a:rPr>
              <a:t>Στις 23 Ιουλίου 1973, εκδόθηκε από </a:t>
            </a:r>
            <a:r>
              <a:rPr lang="el-GR" b="1" dirty="0" smtClean="0">
                <a:solidFill>
                  <a:schemeClr val="accent2"/>
                </a:solidFill>
              </a:rPr>
              <a:t>τους </a:t>
            </a:r>
            <a:r>
              <a:rPr lang="el-GR" b="1" dirty="0">
                <a:solidFill>
                  <a:schemeClr val="accent2"/>
                </a:solidFill>
              </a:rPr>
              <a:t>υπουργούς των Εξωτερικών των εννέα κρατών-μελών η «Έκθεση της Κοπεγχάγης</a:t>
            </a:r>
            <a:r>
              <a:rPr lang="el-GR" b="1" dirty="0" smtClean="0">
                <a:solidFill>
                  <a:schemeClr val="accent2"/>
                </a:solidFill>
              </a:rPr>
              <a:t>», η </a:t>
            </a:r>
            <a:r>
              <a:rPr lang="el-GR" b="1" dirty="0">
                <a:solidFill>
                  <a:schemeClr val="accent2"/>
                </a:solidFill>
              </a:rPr>
              <a:t>οποία προωθούσε την ενίσχυση την ΕΠΣ με την αύξηση του αριθμού των συνόδων των υπουργών των Εξωτερικών και της Πολιτικής Επιτροπής.</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Ακόμη πρότεινε </a:t>
            </a:r>
            <a:r>
              <a:rPr lang="el-GR" b="1" dirty="0">
                <a:solidFill>
                  <a:schemeClr val="accent2"/>
                </a:solidFill>
              </a:rPr>
              <a:t>την ένταξη στο μηχανισμό της ΕΠΣ των διπλωματικών αντιπροσωπειών των εννέα κρατών-μελών των ΕΚ, τόσο στα κράτη-μέλη, όσο και στις τρίτες χώρες και στους διεθνείς οργανισμούς</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Επίσης, καθιέρωνε ένα δίκτυο </a:t>
            </a:r>
            <a:r>
              <a:rPr lang="el-GR" b="1" dirty="0">
                <a:solidFill>
                  <a:schemeClr val="accent2"/>
                </a:solidFill>
              </a:rPr>
              <a:t>Ευρωπαίων </a:t>
            </a:r>
            <a:r>
              <a:rPr lang="el-GR" b="1" dirty="0" smtClean="0">
                <a:solidFill>
                  <a:schemeClr val="accent2"/>
                </a:solidFill>
              </a:rPr>
              <a:t>Ανταποκριτών (</a:t>
            </a:r>
            <a:r>
              <a:rPr lang="en-GB" b="1" dirty="0" smtClean="0">
                <a:solidFill>
                  <a:schemeClr val="accent2"/>
                </a:solidFill>
              </a:rPr>
              <a:t>COREU</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Κατά τη σύνοδο κορυφής της Κοπεγχάγης, του </a:t>
            </a:r>
            <a:r>
              <a:rPr lang="el-GR" b="1" dirty="0" smtClean="0">
                <a:solidFill>
                  <a:schemeClr val="accent2"/>
                </a:solidFill>
              </a:rPr>
              <a:t>Δεκεμβρίου του 1973, τα εννέα κράτη-μέλη με </a:t>
            </a:r>
            <a:r>
              <a:rPr lang="el-GR" b="1" dirty="0">
                <a:solidFill>
                  <a:schemeClr val="accent2"/>
                </a:solidFill>
              </a:rPr>
              <a:t>σχετικό </a:t>
            </a:r>
            <a:r>
              <a:rPr lang="el-GR" b="1" dirty="0" smtClean="0">
                <a:solidFill>
                  <a:schemeClr val="accent2"/>
                </a:solidFill>
              </a:rPr>
              <a:t>έγγραφο εισήγαγαν την έννοια της ευρωπαϊκής </a:t>
            </a:r>
            <a:r>
              <a:rPr lang="el-GR" b="1" dirty="0">
                <a:solidFill>
                  <a:schemeClr val="accent2"/>
                </a:solidFill>
              </a:rPr>
              <a:t>ταυτότητας </a:t>
            </a:r>
            <a:r>
              <a:rPr lang="el-GR" b="1" dirty="0" smtClean="0">
                <a:solidFill>
                  <a:schemeClr val="accent2"/>
                </a:solidFill>
              </a:rPr>
              <a:t>στην </a:t>
            </a:r>
            <a:r>
              <a:rPr lang="el-GR" b="1" dirty="0">
                <a:solidFill>
                  <a:schemeClr val="accent2"/>
                </a:solidFill>
              </a:rPr>
              <a:t>εξωτερική </a:t>
            </a:r>
            <a:r>
              <a:rPr lang="el-GR" b="1" dirty="0" smtClean="0">
                <a:solidFill>
                  <a:schemeClr val="accent2"/>
                </a:solidFill>
              </a:rPr>
              <a:t>πολιτική.</a:t>
            </a:r>
            <a:endParaRPr lang="el-GR" b="1" dirty="0">
              <a:solidFill>
                <a:schemeClr val="accent2"/>
              </a:solidFill>
            </a:endParaRPr>
          </a:p>
        </p:txBody>
      </p:sp>
      <p:sp>
        <p:nvSpPr>
          <p:cNvPr id="10" name="TextBox 9"/>
          <p:cNvSpPr txBox="1"/>
          <p:nvPr/>
        </p:nvSpPr>
        <p:spPr>
          <a:xfrm>
            <a:off x="185530" y="3649280"/>
            <a:ext cx="4494470" cy="2677656"/>
          </a:xfrm>
          <a:prstGeom prst="rect">
            <a:avLst/>
          </a:prstGeom>
          <a:noFill/>
        </p:spPr>
        <p:txBody>
          <a:bodyPr wrap="square" rtlCol="0">
            <a:spAutoFit/>
          </a:bodyPr>
          <a:lstStyle/>
          <a:p>
            <a:r>
              <a:rPr lang="el-GR" sz="1400" b="1" dirty="0">
                <a:solidFill>
                  <a:schemeClr val="accent2"/>
                </a:solidFill>
              </a:rPr>
              <a:t>Η σύνοδος κορυφής της Κοπεγχάγης</a:t>
            </a:r>
            <a:r>
              <a:rPr lang="el-GR" sz="1400" b="1" dirty="0" smtClean="0">
                <a:solidFill>
                  <a:schemeClr val="accent2"/>
                </a:solidFill>
              </a:rPr>
              <a:t>,</a:t>
            </a:r>
          </a:p>
          <a:p>
            <a:pPr algn="just"/>
            <a:r>
              <a:rPr lang="el-GR" sz="1400" b="1" i="1" dirty="0" smtClean="0">
                <a:solidFill>
                  <a:schemeClr val="accent2"/>
                </a:solidFill>
              </a:rPr>
              <a:t>της </a:t>
            </a:r>
            <a:r>
              <a:rPr lang="el-GR" sz="1400" b="1" i="1" dirty="0">
                <a:solidFill>
                  <a:schemeClr val="accent2"/>
                </a:solidFill>
              </a:rPr>
              <a:t>14ης και 15ης Δεκεμβρίου του </a:t>
            </a:r>
            <a:r>
              <a:rPr lang="el-GR" sz="1400" b="1" i="1" dirty="0" smtClean="0">
                <a:solidFill>
                  <a:schemeClr val="accent2"/>
                </a:solidFill>
              </a:rPr>
              <a:t>1973, όπου εισήχθη η έννοια της </a:t>
            </a:r>
            <a:r>
              <a:rPr lang="el-GR" sz="1400" b="1" i="1" dirty="0">
                <a:solidFill>
                  <a:schemeClr val="accent2"/>
                </a:solidFill>
              </a:rPr>
              <a:t>ευρωπαϊκής ταυτότητας </a:t>
            </a:r>
            <a:r>
              <a:rPr lang="el-GR" sz="1400" b="1" i="1" dirty="0" smtClean="0">
                <a:solidFill>
                  <a:schemeClr val="accent2"/>
                </a:solidFill>
              </a:rPr>
              <a:t>που περιλάμβανε </a:t>
            </a:r>
          </a:p>
          <a:p>
            <a:pPr algn="just"/>
            <a:r>
              <a:rPr lang="el-GR" sz="1400" b="1" i="1" dirty="0" smtClean="0">
                <a:solidFill>
                  <a:schemeClr val="accent2"/>
                </a:solidFill>
              </a:rPr>
              <a:t>α</a:t>
            </a:r>
            <a:r>
              <a:rPr lang="el-GR" sz="1400" b="1" i="1" dirty="0">
                <a:solidFill>
                  <a:schemeClr val="accent2"/>
                </a:solidFill>
              </a:rPr>
              <a:t>) την σύνοψη της κοινής κληρονομιάς, των κοινών ενδιαφερόντων και υποχρεώσεων των εννέα κρατών-μελών, καθώς και το βαθμό της ενότητάς τους η οποία έχει επιτευχθεί μέσω των Κοινοτήτων, </a:t>
            </a:r>
            <a:endParaRPr lang="el-GR" sz="1400" b="1" i="1" dirty="0" smtClean="0">
              <a:solidFill>
                <a:schemeClr val="accent2"/>
              </a:solidFill>
            </a:endParaRPr>
          </a:p>
          <a:p>
            <a:pPr algn="just"/>
            <a:r>
              <a:rPr lang="el-GR" sz="1400" b="1" i="1" dirty="0" smtClean="0">
                <a:solidFill>
                  <a:schemeClr val="accent2"/>
                </a:solidFill>
              </a:rPr>
              <a:t>β</a:t>
            </a:r>
            <a:r>
              <a:rPr lang="el-GR" sz="1400" b="1" i="1" dirty="0">
                <a:solidFill>
                  <a:schemeClr val="accent2"/>
                </a:solidFill>
              </a:rPr>
              <a:t>) την αποτίμηση του βαθμού στον οποίο τα εννέα κράτη-μέλη δρουν από κοινού στις σχέσεις τους με τον υπόλοιπο κόσμο και τις υπευθυνότητες που απορρέουν από </a:t>
            </a:r>
            <a:r>
              <a:rPr lang="el-GR" sz="1400" b="1" i="1" dirty="0" smtClean="0">
                <a:solidFill>
                  <a:schemeClr val="accent2"/>
                </a:solidFill>
              </a:rPr>
              <a:t>αυτές </a:t>
            </a:r>
          </a:p>
          <a:p>
            <a:pPr algn="just"/>
            <a:r>
              <a:rPr lang="el-GR" sz="1400" b="1" i="1" dirty="0" smtClean="0">
                <a:solidFill>
                  <a:schemeClr val="accent2"/>
                </a:solidFill>
              </a:rPr>
              <a:t>γ</a:t>
            </a:r>
            <a:r>
              <a:rPr lang="el-GR" sz="1400" b="1" i="1" dirty="0">
                <a:solidFill>
                  <a:schemeClr val="accent2"/>
                </a:solidFill>
              </a:rPr>
              <a:t>) τον υπολογισμό της δυναμικής φύσης της ευρωπαϊκής </a:t>
            </a:r>
            <a:r>
              <a:rPr lang="el-GR" sz="1400" b="1" i="1" dirty="0" smtClean="0">
                <a:solidFill>
                  <a:schemeClr val="accent2"/>
                </a:solidFill>
              </a:rPr>
              <a:t>ενοποίησης</a:t>
            </a:r>
            <a:endParaRPr lang="el-GR" sz="1400" b="1" i="1" dirty="0">
              <a:solidFill>
                <a:schemeClr val="accent2"/>
              </a:solidFill>
            </a:endParaRPr>
          </a:p>
        </p:txBody>
      </p:sp>
      <p:pic>
        <p:nvPicPr>
          <p:cNvPr id="12" name="2707 - Εικόνα" descr="Copenhagen Summit December 1973.jpg"/>
          <p:cNvPicPr/>
          <p:nvPr/>
        </p:nvPicPr>
        <p:blipFill>
          <a:blip r:embed="rId3" cstate="print"/>
          <a:stretch>
            <a:fillRect/>
          </a:stretch>
        </p:blipFill>
        <p:spPr>
          <a:xfrm>
            <a:off x="664607" y="1710727"/>
            <a:ext cx="3536315" cy="2009775"/>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16</a:t>
            </a:fld>
            <a:endParaRPr lang="en-US" altLang="en-US"/>
          </a:p>
        </p:txBody>
      </p:sp>
    </p:spTree>
    <p:extLst>
      <p:ext uri="{BB962C8B-B14F-4D97-AF65-F5344CB8AC3E}">
        <p14:creationId xmlns:p14="http://schemas.microsoft.com/office/powerpoint/2010/main" val="4027222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707886"/>
          </a:xfrm>
          <a:prstGeom prst="rect">
            <a:avLst/>
          </a:prstGeom>
          <a:noFill/>
        </p:spPr>
        <p:txBody>
          <a:bodyPr wrap="square" rtlCol="0">
            <a:spAutoFit/>
          </a:bodyPr>
          <a:lstStyle/>
          <a:p>
            <a:pPr lvl="0"/>
            <a:r>
              <a:rPr lang="el-GR" sz="2000" b="1" dirty="0">
                <a:solidFill>
                  <a:schemeClr val="accent2"/>
                </a:solidFill>
              </a:rPr>
              <a:t>Το αίτημα για μία Ευρωπαϊκή Πολιτική Συνεργασία (ΕΠΣ</a:t>
            </a:r>
            <a:r>
              <a:rPr lang="el-GR" sz="2000" b="1" dirty="0" smtClean="0">
                <a:solidFill>
                  <a:schemeClr val="accent2"/>
                </a:solidFill>
              </a:rPr>
              <a:t>)</a:t>
            </a:r>
            <a:r>
              <a:rPr lang="el-GR" sz="1000" dirty="0">
                <a:solidFill>
                  <a:schemeClr val="accent2"/>
                </a:solidFill>
              </a:rPr>
              <a:t> (συνέχεια)</a:t>
            </a:r>
            <a:endParaRPr lang="el-GR" sz="1000" dirty="0">
              <a:solidFill>
                <a:schemeClr val="accent2"/>
              </a:solidFill>
              <a:cs typeface="Times New Roman" panose="02020603050405020304" pitchFamily="18" charset="0"/>
            </a:endParaRPr>
          </a:p>
          <a:p>
            <a:r>
              <a:rPr lang="el-GR" sz="2000" b="1" dirty="0" smtClean="0">
                <a:solidFill>
                  <a:schemeClr val="accent2"/>
                </a:solidFill>
              </a:rPr>
              <a:t>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καθιέρωση του Ευρωπαϊκού Συμβουλίου ως συντονιστή της </a:t>
            </a:r>
            <a:r>
              <a:rPr lang="el-GR" b="1" dirty="0" smtClean="0">
                <a:solidFill>
                  <a:schemeClr val="accent2"/>
                </a:solidFill>
              </a:rPr>
              <a:t>ΕΠΣ</a:t>
            </a:r>
            <a:endParaRPr lang="el-GR" sz="1000"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Μετά από πρόταση του </a:t>
            </a:r>
            <a:r>
              <a:rPr lang="el-GR" b="1" dirty="0" smtClean="0">
                <a:solidFill>
                  <a:schemeClr val="accent2"/>
                </a:solidFill>
              </a:rPr>
              <a:t>προέδρου </a:t>
            </a:r>
            <a:r>
              <a:rPr lang="el-GR" b="1" dirty="0">
                <a:solidFill>
                  <a:schemeClr val="accent2"/>
                </a:solidFill>
              </a:rPr>
              <a:t>της Γαλλίας </a:t>
            </a:r>
            <a:r>
              <a:rPr lang="el-GR" b="1" dirty="0" err="1" smtClean="0">
                <a:solidFill>
                  <a:schemeClr val="accent2"/>
                </a:solidFill>
              </a:rPr>
              <a:t>Valéry</a:t>
            </a:r>
            <a:r>
              <a:rPr lang="el-GR" b="1" dirty="0" smtClean="0">
                <a:solidFill>
                  <a:schemeClr val="accent2"/>
                </a:solidFill>
              </a:rPr>
              <a:t> </a:t>
            </a:r>
            <a:r>
              <a:rPr lang="el-GR" b="1" dirty="0" err="1">
                <a:solidFill>
                  <a:schemeClr val="accent2"/>
                </a:solidFill>
              </a:rPr>
              <a:t>Giscard</a:t>
            </a:r>
            <a:r>
              <a:rPr lang="el-GR" b="1" dirty="0">
                <a:solidFill>
                  <a:schemeClr val="accent2"/>
                </a:solidFill>
              </a:rPr>
              <a:t> </a:t>
            </a:r>
            <a:r>
              <a:rPr lang="el-GR" b="1" dirty="0" err="1">
                <a:solidFill>
                  <a:schemeClr val="accent2"/>
                </a:solidFill>
              </a:rPr>
              <a:t>d'Estaing</a:t>
            </a:r>
            <a:r>
              <a:rPr lang="el-GR" b="1" dirty="0">
                <a:solidFill>
                  <a:schemeClr val="accent2"/>
                </a:solidFill>
              </a:rPr>
              <a:t>, στη σύνοδο κορυφής του Παρισιού </a:t>
            </a:r>
            <a:r>
              <a:rPr lang="el-GR" b="1" dirty="0" smtClean="0">
                <a:solidFill>
                  <a:schemeClr val="accent2"/>
                </a:solidFill>
              </a:rPr>
              <a:t>της 9</a:t>
            </a:r>
            <a:r>
              <a:rPr lang="el-GR" b="1" baseline="30000" dirty="0" smtClean="0">
                <a:solidFill>
                  <a:schemeClr val="accent2"/>
                </a:solidFill>
              </a:rPr>
              <a:t>ης</a:t>
            </a:r>
            <a:r>
              <a:rPr lang="el-GR" b="1" dirty="0" smtClean="0">
                <a:solidFill>
                  <a:schemeClr val="accent2"/>
                </a:solidFill>
              </a:rPr>
              <a:t> και 10</a:t>
            </a:r>
            <a:r>
              <a:rPr lang="el-GR" b="1" baseline="30000" dirty="0" smtClean="0">
                <a:solidFill>
                  <a:schemeClr val="accent2"/>
                </a:solidFill>
              </a:rPr>
              <a:t>ης</a:t>
            </a:r>
            <a:r>
              <a:rPr lang="el-GR" b="1" dirty="0" smtClean="0">
                <a:solidFill>
                  <a:schemeClr val="accent2"/>
                </a:solidFill>
              </a:rPr>
              <a:t> Δεκεμβρίου 1974</a:t>
            </a:r>
            <a:r>
              <a:rPr lang="el-GR" b="1" dirty="0">
                <a:solidFill>
                  <a:schemeClr val="accent2"/>
                </a:solidFill>
              </a:rPr>
              <a:t>, το Ευρωπαϊκό Συμβούλιο καθιερώθηκε </a:t>
            </a:r>
            <a:r>
              <a:rPr lang="el-GR" b="1" dirty="0" smtClean="0">
                <a:solidFill>
                  <a:schemeClr val="accent2"/>
                </a:solidFill>
              </a:rPr>
              <a:t>ως άτυπος θεσμός, που απαρτιζόταν από τους αρχηγούς κρατών ή κυβερνήσεων των κρατών-μελών. Θα λειτουργούσε ως </a:t>
            </a:r>
            <a:r>
              <a:rPr lang="el-GR" b="1" dirty="0">
                <a:solidFill>
                  <a:schemeClr val="accent2"/>
                </a:solidFill>
              </a:rPr>
              <a:t>διακυβερνητικό συντονιστικό όργανο </a:t>
            </a:r>
            <a:r>
              <a:rPr lang="el-GR" b="1" dirty="0" smtClean="0">
                <a:solidFill>
                  <a:schemeClr val="accent2"/>
                </a:solidFill>
              </a:rPr>
              <a:t>προώθησης των πολιτικών </a:t>
            </a:r>
            <a:r>
              <a:rPr lang="el-GR" b="1" dirty="0">
                <a:solidFill>
                  <a:schemeClr val="accent2"/>
                </a:solidFill>
              </a:rPr>
              <a:t>των ΕΚ.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καθιέρωση του Ευρωπαϊκού Συμβουλίου θα συνέβαλε έτσι στον καλύτερο συντονισμό της ΕΠΣ, λόγω του ρόλου που θα διαδραμάτιζαν οι αρχηγοί κρατών και κυβερνήσεων στη χάραξη του γενικού πολιτικού προσανατολισμού των </a:t>
            </a:r>
            <a:r>
              <a:rPr lang="el-GR" b="1" dirty="0" smtClean="0">
                <a:solidFill>
                  <a:schemeClr val="accent2"/>
                </a:solidFill>
              </a:rPr>
              <a:t>Κοινοτήτων </a:t>
            </a:r>
          </a:p>
          <a:p>
            <a:pPr marL="285750" indent="-285750" algn="just">
              <a:buFont typeface="Arial" panose="020B0604020202020204" pitchFamily="34" charset="0"/>
              <a:buChar char="•"/>
            </a:pPr>
            <a:r>
              <a:rPr lang="el-GR" b="1" dirty="0" smtClean="0">
                <a:solidFill>
                  <a:schemeClr val="accent2"/>
                </a:solidFill>
              </a:rPr>
              <a:t>Κατά </a:t>
            </a:r>
            <a:r>
              <a:rPr lang="el-GR" b="1" dirty="0">
                <a:solidFill>
                  <a:schemeClr val="accent2"/>
                </a:solidFill>
              </a:rPr>
              <a:t>τη σύνοδο κορυφής </a:t>
            </a:r>
            <a:r>
              <a:rPr lang="el-GR" b="1" dirty="0" smtClean="0">
                <a:solidFill>
                  <a:schemeClr val="accent2"/>
                </a:solidFill>
              </a:rPr>
              <a:t>του Παρισιού, </a:t>
            </a:r>
            <a:r>
              <a:rPr lang="el-GR" b="1" dirty="0">
                <a:solidFill>
                  <a:schemeClr val="accent2"/>
                </a:solidFill>
              </a:rPr>
              <a:t>του </a:t>
            </a:r>
            <a:r>
              <a:rPr lang="el-GR" b="1" dirty="0" smtClean="0">
                <a:solidFill>
                  <a:schemeClr val="accent2"/>
                </a:solidFill>
              </a:rPr>
              <a:t>Δεκεμβρίου του 1974</a:t>
            </a:r>
            <a:r>
              <a:rPr lang="el-GR" b="1" dirty="0">
                <a:solidFill>
                  <a:schemeClr val="accent2"/>
                </a:solidFill>
              </a:rPr>
              <a:t>, </a:t>
            </a:r>
            <a:r>
              <a:rPr lang="el-GR" b="1" dirty="0" smtClean="0">
                <a:solidFill>
                  <a:schemeClr val="accent2"/>
                </a:solidFill>
              </a:rPr>
              <a:t>τα μέλη της συνόδου αναγνωρίζοντας τη </a:t>
            </a:r>
            <a:r>
              <a:rPr lang="el-GR" b="1" dirty="0">
                <a:solidFill>
                  <a:schemeClr val="accent2"/>
                </a:solidFill>
              </a:rPr>
              <a:t>σημασία διεθνώς μίας ενωμένης Ευρώπης ανέθεσαν στο Leonard «</a:t>
            </a:r>
            <a:r>
              <a:rPr lang="el-GR" b="1" dirty="0" err="1">
                <a:solidFill>
                  <a:schemeClr val="accent2"/>
                </a:solidFill>
              </a:rPr>
              <a:t>Leo</a:t>
            </a:r>
            <a:r>
              <a:rPr lang="el-GR" b="1" dirty="0">
                <a:solidFill>
                  <a:schemeClr val="accent2"/>
                </a:solidFill>
              </a:rPr>
              <a:t>» </a:t>
            </a:r>
            <a:r>
              <a:rPr lang="el-GR" b="1" dirty="0" err="1">
                <a:solidFill>
                  <a:schemeClr val="accent2"/>
                </a:solidFill>
              </a:rPr>
              <a:t>Clemence</a:t>
            </a:r>
            <a:r>
              <a:rPr lang="el-GR" b="1" dirty="0">
                <a:solidFill>
                  <a:schemeClr val="accent2"/>
                </a:solidFill>
              </a:rPr>
              <a:t> </a:t>
            </a:r>
            <a:r>
              <a:rPr lang="el-GR" b="1" dirty="0" smtClean="0">
                <a:solidFill>
                  <a:schemeClr val="accent2"/>
                </a:solidFill>
              </a:rPr>
              <a:t>Tindemans πρωθυπουργό </a:t>
            </a:r>
            <a:r>
              <a:rPr lang="el-GR" b="1" dirty="0">
                <a:solidFill>
                  <a:schemeClr val="accent2"/>
                </a:solidFill>
              </a:rPr>
              <a:t>του Βελγίου, το έργο της υποβολής λεπτομερούς έκθεσης σχετικής με τη μετατροπή των ΕΚ σε Ευρωπαϊκή Ένωση </a:t>
            </a:r>
          </a:p>
        </p:txBody>
      </p:sp>
      <p:sp>
        <p:nvSpPr>
          <p:cNvPr id="10" name="TextBox 9"/>
          <p:cNvSpPr txBox="1"/>
          <p:nvPr/>
        </p:nvSpPr>
        <p:spPr>
          <a:xfrm>
            <a:off x="138477" y="4785361"/>
            <a:ext cx="4494470" cy="1169551"/>
          </a:xfrm>
          <a:prstGeom prst="rect">
            <a:avLst/>
          </a:prstGeom>
          <a:noFill/>
        </p:spPr>
        <p:txBody>
          <a:bodyPr wrap="square" rtlCol="0">
            <a:spAutoFit/>
          </a:bodyPr>
          <a:lstStyle/>
          <a:p>
            <a:r>
              <a:rPr lang="el-GR" sz="1400" b="1" dirty="0">
                <a:solidFill>
                  <a:schemeClr val="accent2"/>
                </a:solidFill>
              </a:rPr>
              <a:t>Η σύνοδος κορυφής </a:t>
            </a:r>
            <a:r>
              <a:rPr lang="el-GR" sz="1400" b="1" dirty="0" smtClean="0">
                <a:solidFill>
                  <a:schemeClr val="accent2"/>
                </a:solidFill>
              </a:rPr>
              <a:t>του Παρισιού,</a:t>
            </a:r>
          </a:p>
          <a:p>
            <a:pPr algn="just"/>
            <a:r>
              <a:rPr lang="el-GR" sz="1400" b="1" i="1" dirty="0" smtClean="0">
                <a:solidFill>
                  <a:schemeClr val="accent2"/>
                </a:solidFill>
              </a:rPr>
              <a:t>της 9</a:t>
            </a:r>
            <a:r>
              <a:rPr lang="el-GR" sz="1400" b="1" i="1" baseline="30000" dirty="0" smtClean="0">
                <a:solidFill>
                  <a:schemeClr val="accent2"/>
                </a:solidFill>
              </a:rPr>
              <a:t>ης</a:t>
            </a:r>
            <a:r>
              <a:rPr lang="el-GR" sz="1400" b="1" i="1" dirty="0" smtClean="0">
                <a:solidFill>
                  <a:schemeClr val="accent2"/>
                </a:solidFill>
              </a:rPr>
              <a:t> </a:t>
            </a:r>
            <a:r>
              <a:rPr lang="el-GR" sz="1400" b="1" i="1" dirty="0">
                <a:solidFill>
                  <a:schemeClr val="accent2"/>
                </a:solidFill>
              </a:rPr>
              <a:t>και </a:t>
            </a:r>
            <a:r>
              <a:rPr lang="el-GR" sz="1400" b="1" i="1" dirty="0" smtClean="0">
                <a:solidFill>
                  <a:schemeClr val="accent2"/>
                </a:solidFill>
              </a:rPr>
              <a:t>10</a:t>
            </a:r>
            <a:r>
              <a:rPr lang="el-GR" sz="1400" b="1" i="1" baseline="30000" dirty="0" smtClean="0">
                <a:solidFill>
                  <a:schemeClr val="accent2"/>
                </a:solidFill>
              </a:rPr>
              <a:t>ης</a:t>
            </a:r>
            <a:r>
              <a:rPr lang="el-GR" sz="1400" b="1" i="1" dirty="0" smtClean="0">
                <a:solidFill>
                  <a:schemeClr val="accent2"/>
                </a:solidFill>
              </a:rPr>
              <a:t> </a:t>
            </a:r>
            <a:r>
              <a:rPr lang="el-GR" sz="1400" b="1" i="1" dirty="0">
                <a:solidFill>
                  <a:schemeClr val="accent2"/>
                </a:solidFill>
              </a:rPr>
              <a:t>Δεκεμβρίου του </a:t>
            </a:r>
            <a:r>
              <a:rPr lang="el-GR" sz="1400" b="1" i="1" dirty="0" smtClean="0">
                <a:solidFill>
                  <a:schemeClr val="accent2"/>
                </a:solidFill>
              </a:rPr>
              <a:t>1974, όπου καθιερώθηκε </a:t>
            </a:r>
            <a:r>
              <a:rPr lang="el-GR" sz="1400" b="1" i="1" dirty="0">
                <a:solidFill>
                  <a:schemeClr val="accent2"/>
                </a:solidFill>
              </a:rPr>
              <a:t>το Ευρωπαϊκό Συμβούλιο ως άτυπος θεσμός, που απαρτιζόταν από τους αρχηγούς κρατών ή κυβερνήσεων των κρατών-μελών</a:t>
            </a:r>
            <a:endParaRPr lang="el-GR" sz="1400" b="1" i="1" dirty="0" smtClean="0">
              <a:solidFill>
                <a:schemeClr val="accent2"/>
              </a:solidFill>
            </a:endParaRPr>
          </a:p>
        </p:txBody>
      </p:sp>
      <p:pic>
        <p:nvPicPr>
          <p:cNvPr id="1026" name="Picture 2" descr="Î£ÏÎµÏÎ¹ÎºÎ® ÎµÎ¹ÎºÏÎ½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12" y="1728000"/>
            <a:ext cx="4114800" cy="3072384"/>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17</a:t>
            </a:fld>
            <a:endParaRPr lang="en-US" altLang="en-US"/>
          </a:p>
        </p:txBody>
      </p:sp>
    </p:spTree>
    <p:extLst>
      <p:ext uri="{BB962C8B-B14F-4D97-AF65-F5344CB8AC3E}">
        <p14:creationId xmlns:p14="http://schemas.microsoft.com/office/powerpoint/2010/main" val="4106836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553998"/>
          </a:xfrm>
          <a:prstGeom prst="rect">
            <a:avLst/>
          </a:prstGeom>
          <a:noFill/>
        </p:spPr>
        <p:txBody>
          <a:bodyPr wrap="square" rtlCol="0">
            <a:spAutoFit/>
          </a:bodyPr>
          <a:lstStyle/>
          <a:p>
            <a:pPr lvl="0"/>
            <a:r>
              <a:rPr lang="el-GR" sz="2000" b="1" dirty="0">
                <a:solidFill>
                  <a:schemeClr val="accent2"/>
                </a:solidFill>
              </a:rPr>
              <a:t>Το αίτημα για μία Ευρωπαϊκή Πολιτική Συνεργασία (ΕΠΣ</a:t>
            </a:r>
            <a:r>
              <a:rPr lang="el-GR" sz="2000" b="1" dirty="0" smtClean="0">
                <a:solidFill>
                  <a:schemeClr val="accent2"/>
                </a:solidFill>
              </a:rPr>
              <a:t>) </a:t>
            </a:r>
            <a:r>
              <a:rPr lang="el-GR" sz="1000" dirty="0">
                <a:solidFill>
                  <a:schemeClr val="accent2"/>
                </a:solidFill>
              </a:rPr>
              <a:t>(συνέχεια)</a:t>
            </a:r>
            <a:endParaRPr lang="el-GR" sz="1000" dirty="0">
              <a:solidFill>
                <a:schemeClr val="accent2"/>
              </a:solidFill>
              <a:cs typeface="Times New Roman" panose="02020603050405020304" pitchFamily="18" charset="0"/>
            </a:endParaRPr>
          </a:p>
          <a:p>
            <a:r>
              <a:rPr lang="el-GR" sz="1000" dirty="0" smtClean="0">
                <a:solidFill>
                  <a:schemeClr val="accent2"/>
                </a:solidFill>
                <a:cs typeface="Times New Roman" panose="02020603050405020304" pitchFamily="18" charset="0"/>
              </a:rPr>
              <a:t>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a:t>
            </a:r>
            <a:r>
              <a:rPr lang="el-GR" b="1" dirty="0" smtClean="0">
                <a:solidFill>
                  <a:schemeClr val="accent2"/>
                </a:solidFill>
              </a:rPr>
              <a:t>έκθεση </a:t>
            </a:r>
            <a:r>
              <a:rPr lang="el-GR" b="1" dirty="0">
                <a:solidFill>
                  <a:schemeClr val="accent2"/>
                </a:solidFill>
              </a:rPr>
              <a:t>Tindemans για την ευρωπαϊκή </a:t>
            </a:r>
            <a:r>
              <a:rPr lang="el-GR" b="1" dirty="0" smtClean="0">
                <a:solidFill>
                  <a:schemeClr val="accent2"/>
                </a:solidFill>
              </a:rPr>
              <a:t>ενοποίηση</a:t>
            </a:r>
            <a:endParaRPr lang="el-GR" sz="1000"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«Έκθεση Tindemans</a:t>
            </a:r>
            <a:r>
              <a:rPr lang="el-GR" b="1" dirty="0" smtClean="0">
                <a:solidFill>
                  <a:schemeClr val="accent2"/>
                </a:solidFill>
              </a:rPr>
              <a:t>», παρουσιάστηκε </a:t>
            </a:r>
            <a:r>
              <a:rPr lang="el-GR" b="1" dirty="0">
                <a:solidFill>
                  <a:schemeClr val="accent2"/>
                </a:solidFill>
              </a:rPr>
              <a:t>στο Ευρωπαϊκό Συμβούλιο του </a:t>
            </a:r>
            <a:r>
              <a:rPr lang="el-GR" b="1" dirty="0" smtClean="0">
                <a:solidFill>
                  <a:schemeClr val="accent2"/>
                </a:solidFill>
              </a:rPr>
              <a:t>Λουξεμβούργου στις </a:t>
            </a:r>
            <a:r>
              <a:rPr lang="el-GR" b="1" dirty="0">
                <a:solidFill>
                  <a:schemeClr val="accent2"/>
                </a:solidFill>
              </a:rPr>
              <a:t>2 Απριλίου του </a:t>
            </a:r>
            <a:r>
              <a:rPr lang="el-GR" b="1" dirty="0" smtClean="0">
                <a:solidFill>
                  <a:schemeClr val="accent2"/>
                </a:solidFill>
              </a:rPr>
              <a:t>1976.</a:t>
            </a:r>
          </a:p>
          <a:p>
            <a:pPr marL="285750" indent="-285750" algn="just">
              <a:buFont typeface="Arial" panose="020B0604020202020204" pitchFamily="34" charset="0"/>
              <a:buChar char="•"/>
            </a:pPr>
            <a:r>
              <a:rPr lang="el-GR" b="1" dirty="0" smtClean="0">
                <a:solidFill>
                  <a:schemeClr val="accent2"/>
                </a:solidFill>
              </a:rPr>
              <a:t>Υποστήριξε την άσκηση κοινής πολιτικής σε κρίσιμους τομείς των διεθνών σχέσεων τους και </a:t>
            </a:r>
            <a:r>
              <a:rPr lang="el-GR" b="1" dirty="0">
                <a:solidFill>
                  <a:schemeClr val="accent2"/>
                </a:solidFill>
              </a:rPr>
              <a:t>την εφαρμογή </a:t>
            </a:r>
            <a:r>
              <a:rPr lang="el-GR" b="1" dirty="0" smtClean="0">
                <a:solidFill>
                  <a:schemeClr val="accent2"/>
                </a:solidFill>
              </a:rPr>
              <a:t>κοινής </a:t>
            </a:r>
            <a:r>
              <a:rPr lang="el-GR" b="1" dirty="0">
                <a:solidFill>
                  <a:schemeClr val="accent2"/>
                </a:solidFill>
              </a:rPr>
              <a:t>πολιτικής άμυνας με ενισχυμένη συνεργασία στον τομέα των εξοπλισμών.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Στον </a:t>
            </a:r>
            <a:r>
              <a:rPr lang="el-GR" b="1" dirty="0">
                <a:solidFill>
                  <a:schemeClr val="accent2"/>
                </a:solidFill>
              </a:rPr>
              <a:t>οικονομικό τομέα </a:t>
            </a:r>
            <a:r>
              <a:rPr lang="el-GR" b="1" dirty="0" smtClean="0">
                <a:solidFill>
                  <a:schemeClr val="accent2"/>
                </a:solidFill>
              </a:rPr>
              <a:t>πρότεινε την </a:t>
            </a:r>
            <a:r>
              <a:rPr lang="el-GR" b="1" dirty="0">
                <a:solidFill>
                  <a:schemeClr val="accent2"/>
                </a:solidFill>
              </a:rPr>
              <a:t>άσκηση αποδοτικού κοινοτικού ελέγχου </a:t>
            </a:r>
            <a:r>
              <a:rPr lang="el-GR" b="1" dirty="0" smtClean="0">
                <a:solidFill>
                  <a:schemeClr val="accent2"/>
                </a:solidFill>
              </a:rPr>
              <a:t>για εξασφάλιση </a:t>
            </a:r>
            <a:r>
              <a:rPr lang="el-GR" b="1" dirty="0">
                <a:solidFill>
                  <a:schemeClr val="accent2"/>
                </a:solidFill>
              </a:rPr>
              <a:t>μεγαλύτερης </a:t>
            </a:r>
            <a:r>
              <a:rPr lang="el-GR" b="1" dirty="0" smtClean="0">
                <a:solidFill>
                  <a:schemeClr val="accent2"/>
                </a:solidFill>
              </a:rPr>
              <a:t>νομισματικής </a:t>
            </a:r>
            <a:r>
              <a:rPr lang="el-GR" b="1" dirty="0">
                <a:solidFill>
                  <a:schemeClr val="accent2"/>
                </a:solidFill>
              </a:rPr>
              <a:t>σταθερότητας.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ρότεινε ακόμη την </a:t>
            </a:r>
            <a:r>
              <a:rPr lang="el-GR" b="1" dirty="0">
                <a:solidFill>
                  <a:schemeClr val="accent2"/>
                </a:solidFill>
              </a:rPr>
              <a:t>άσκηση ενιαίας κοινωνικής και διαρθρωτικής </a:t>
            </a:r>
            <a:r>
              <a:rPr lang="el-GR" b="1" dirty="0" smtClean="0">
                <a:solidFill>
                  <a:schemeClr val="accent2"/>
                </a:solidFill>
              </a:rPr>
              <a:t>πολιτικής</a:t>
            </a:r>
            <a:r>
              <a:rPr lang="el-GR" b="1" dirty="0">
                <a:solidFill>
                  <a:schemeClr val="accent2"/>
                </a:solidFill>
              </a:rPr>
              <a:t>, ενώ συνέστησε την εισαγωγή </a:t>
            </a:r>
            <a:r>
              <a:rPr lang="el-GR" b="1" dirty="0" smtClean="0">
                <a:solidFill>
                  <a:schemeClr val="accent2"/>
                </a:solidFill>
              </a:rPr>
              <a:t>ενιαίας πολιτικής </a:t>
            </a:r>
            <a:r>
              <a:rPr lang="el-GR" b="1" dirty="0">
                <a:solidFill>
                  <a:schemeClr val="accent2"/>
                </a:solidFill>
              </a:rPr>
              <a:t>για την εκπαίδευση, </a:t>
            </a:r>
            <a:r>
              <a:rPr lang="el-GR" b="1" dirty="0" smtClean="0">
                <a:solidFill>
                  <a:schemeClr val="accent2"/>
                </a:solidFill>
              </a:rPr>
              <a:t>το περιβάλλον και </a:t>
            </a:r>
            <a:r>
              <a:rPr lang="el-GR" b="1" dirty="0">
                <a:solidFill>
                  <a:schemeClr val="accent2"/>
                </a:solidFill>
              </a:rPr>
              <a:t>τα δικαιώματα </a:t>
            </a:r>
            <a:r>
              <a:rPr lang="el-GR" b="1" dirty="0" smtClean="0">
                <a:solidFill>
                  <a:schemeClr val="accent2"/>
                </a:solidFill>
              </a:rPr>
              <a:t>των καταναλωτών.</a:t>
            </a: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ρότεινε </a:t>
            </a:r>
            <a:r>
              <a:rPr lang="el-GR" b="1" dirty="0">
                <a:solidFill>
                  <a:schemeClr val="accent2"/>
                </a:solidFill>
              </a:rPr>
              <a:t>την επέκταση </a:t>
            </a:r>
            <a:r>
              <a:rPr lang="el-GR" b="1" dirty="0" smtClean="0">
                <a:solidFill>
                  <a:schemeClr val="accent2"/>
                </a:solidFill>
              </a:rPr>
              <a:t>των εξουσιών της </a:t>
            </a:r>
            <a:r>
              <a:rPr lang="el-GR" b="1" dirty="0">
                <a:solidFill>
                  <a:schemeClr val="accent2"/>
                </a:solidFill>
              </a:rPr>
              <a:t>Επιτροπής, το διορισμό του Πρόεδρου της από το Συμβούλιο των Υπουργών και την έγκριση του διορισμού </a:t>
            </a:r>
            <a:r>
              <a:rPr lang="el-GR" b="1" dirty="0" smtClean="0">
                <a:solidFill>
                  <a:schemeClr val="accent2"/>
                </a:solidFill>
              </a:rPr>
              <a:t>του από </a:t>
            </a:r>
            <a:r>
              <a:rPr lang="el-GR" b="1" dirty="0">
                <a:solidFill>
                  <a:schemeClr val="accent2"/>
                </a:solidFill>
              </a:rPr>
              <a:t>το Ευρωπαϊκό Κοινοβούλιο</a:t>
            </a:r>
            <a:r>
              <a:rPr lang="el-GR" b="1" dirty="0" smtClean="0">
                <a:solidFill>
                  <a:schemeClr val="accent2"/>
                </a:solidFill>
              </a:rPr>
              <a:t>. Ενίσχυε </a:t>
            </a:r>
            <a:r>
              <a:rPr lang="el-GR" b="1" dirty="0">
                <a:solidFill>
                  <a:schemeClr val="accent2"/>
                </a:solidFill>
              </a:rPr>
              <a:t>τις εξουσίες του </a:t>
            </a:r>
            <a:r>
              <a:rPr lang="el-GR" b="1" dirty="0" smtClean="0">
                <a:solidFill>
                  <a:schemeClr val="accent2"/>
                </a:solidFill>
              </a:rPr>
              <a:t>τελευταίου, </a:t>
            </a:r>
            <a:r>
              <a:rPr lang="el-GR" b="1" dirty="0">
                <a:solidFill>
                  <a:schemeClr val="accent2"/>
                </a:solidFill>
              </a:rPr>
              <a:t>τα μέλη του οποίου πρότεινε να εκλέγονται με καθολική </a:t>
            </a:r>
            <a:r>
              <a:rPr lang="el-GR" b="1" dirty="0" smtClean="0">
                <a:solidFill>
                  <a:schemeClr val="accent2"/>
                </a:solidFill>
              </a:rPr>
              <a:t>ψηφοφορία, ενώ του ανέθετε νομοθετικές αρμοδιότητες. </a:t>
            </a:r>
          </a:p>
        </p:txBody>
      </p:sp>
      <p:sp>
        <p:nvSpPr>
          <p:cNvPr id="10" name="TextBox 9"/>
          <p:cNvSpPr txBox="1"/>
          <p:nvPr/>
        </p:nvSpPr>
        <p:spPr>
          <a:xfrm>
            <a:off x="110966" y="3654158"/>
            <a:ext cx="4494470" cy="2677656"/>
          </a:xfrm>
          <a:prstGeom prst="rect">
            <a:avLst/>
          </a:prstGeom>
          <a:noFill/>
        </p:spPr>
        <p:txBody>
          <a:bodyPr wrap="square" rtlCol="0">
            <a:spAutoFit/>
          </a:bodyPr>
          <a:lstStyle/>
          <a:p>
            <a:r>
              <a:rPr lang="el-GR" sz="1400" b="1" dirty="0" smtClean="0">
                <a:solidFill>
                  <a:schemeClr val="accent2"/>
                </a:solidFill>
              </a:rPr>
              <a:t>Ο </a:t>
            </a:r>
            <a:r>
              <a:rPr lang="en-GB" sz="1400" b="1" dirty="0">
                <a:solidFill>
                  <a:schemeClr val="accent2"/>
                </a:solidFill>
              </a:rPr>
              <a:t>Leonard «Leo» </a:t>
            </a:r>
            <a:r>
              <a:rPr lang="en-GB" sz="1400" b="1" dirty="0" err="1">
                <a:solidFill>
                  <a:schemeClr val="accent2"/>
                </a:solidFill>
              </a:rPr>
              <a:t>Clemence</a:t>
            </a:r>
            <a:r>
              <a:rPr lang="en-GB" sz="1400" b="1" dirty="0">
                <a:solidFill>
                  <a:schemeClr val="accent2"/>
                </a:solidFill>
              </a:rPr>
              <a:t> </a:t>
            </a:r>
            <a:r>
              <a:rPr lang="en-GB" sz="1400" b="1" dirty="0" err="1">
                <a:solidFill>
                  <a:schemeClr val="accent2"/>
                </a:solidFill>
              </a:rPr>
              <a:t>Tindemans</a:t>
            </a:r>
            <a:r>
              <a:rPr lang="el-GR" sz="1400" b="1" dirty="0" smtClean="0">
                <a:solidFill>
                  <a:schemeClr val="accent2"/>
                </a:solidFill>
              </a:rPr>
              <a:t>,</a:t>
            </a:r>
          </a:p>
          <a:p>
            <a:pPr algn="just"/>
            <a:r>
              <a:rPr lang="el-GR" sz="1400" b="1" i="1" dirty="0">
                <a:solidFill>
                  <a:schemeClr val="accent2"/>
                </a:solidFill>
              </a:rPr>
              <a:t>ε</a:t>
            </a:r>
            <a:r>
              <a:rPr lang="el-GR" sz="1400" b="1" i="1" dirty="0" smtClean="0">
                <a:solidFill>
                  <a:schemeClr val="accent2"/>
                </a:solidFill>
              </a:rPr>
              <a:t>ισηγητής της «Έκθεσης </a:t>
            </a:r>
            <a:r>
              <a:rPr lang="en-US" sz="1400" b="1" i="1" dirty="0" err="1" smtClean="0">
                <a:solidFill>
                  <a:schemeClr val="accent2"/>
                </a:solidFill>
              </a:rPr>
              <a:t>Tindemans</a:t>
            </a:r>
            <a:r>
              <a:rPr lang="el-GR" sz="1400" b="1" i="1" dirty="0" smtClean="0">
                <a:solidFill>
                  <a:schemeClr val="accent2"/>
                </a:solidFill>
              </a:rPr>
              <a:t>», </a:t>
            </a:r>
            <a:r>
              <a:rPr lang="el-GR" sz="1400" b="1" i="1" dirty="0">
                <a:solidFill>
                  <a:schemeClr val="accent2"/>
                </a:solidFill>
              </a:rPr>
              <a:t>η </a:t>
            </a:r>
            <a:r>
              <a:rPr lang="el-GR" sz="1400" b="1" i="1" dirty="0" smtClean="0">
                <a:solidFill>
                  <a:schemeClr val="accent2"/>
                </a:solidFill>
              </a:rPr>
              <a:t>οποία, παρά </a:t>
            </a:r>
            <a:r>
              <a:rPr lang="el-GR" sz="1400" b="1" i="1" dirty="0">
                <a:solidFill>
                  <a:schemeClr val="accent2"/>
                </a:solidFill>
              </a:rPr>
              <a:t>το ρεαλιστικό ύφος της, η έκθεση Tindemans δεν κατόρθωσε να πείσει πολλές πολιτικές ηγεσίες των κρατών-μελών που δεν ήταν διατεθειμένοι να συζητήσουν οποιαδήποτε περαιτέρω απώλεια της εθνικής κυριαρχίας τους, ούτε και τους φεντεραλιστές, οι οποίοι την θεωρούσαν αρκετά συντηρητική. </a:t>
            </a:r>
            <a:r>
              <a:rPr lang="el-GR" sz="1400" b="1" i="1" dirty="0" smtClean="0">
                <a:solidFill>
                  <a:schemeClr val="accent2"/>
                </a:solidFill>
              </a:rPr>
              <a:t>Η «</a:t>
            </a:r>
            <a:r>
              <a:rPr lang="el-GR" sz="1400" b="1" i="1" dirty="0">
                <a:solidFill>
                  <a:schemeClr val="accent2"/>
                </a:solidFill>
              </a:rPr>
              <a:t>Έ</a:t>
            </a:r>
            <a:r>
              <a:rPr lang="el-GR" sz="1400" b="1" i="1" dirty="0" smtClean="0">
                <a:solidFill>
                  <a:schemeClr val="accent2"/>
                </a:solidFill>
              </a:rPr>
              <a:t>κθεση Tindemans», </a:t>
            </a:r>
            <a:r>
              <a:rPr lang="el-GR" sz="1400" b="1" i="1" dirty="0">
                <a:solidFill>
                  <a:schemeClr val="accent2"/>
                </a:solidFill>
              </a:rPr>
              <a:t>παρότι εξετάστηκε, κατά τη σύνοδο του Ευρωπαϊκού Συμβουλίου της Χάγης στις 30 Σεπτεμβρίου του </a:t>
            </a:r>
            <a:r>
              <a:rPr lang="el-GR" sz="1400" b="1" i="1" dirty="0" smtClean="0">
                <a:solidFill>
                  <a:schemeClr val="accent2"/>
                </a:solidFill>
              </a:rPr>
              <a:t>1976, δεν </a:t>
            </a:r>
            <a:r>
              <a:rPr lang="el-GR" sz="1400" b="1" i="1" dirty="0">
                <a:solidFill>
                  <a:schemeClr val="accent2"/>
                </a:solidFill>
              </a:rPr>
              <a:t>προωθήθηκε, με συνέπεια η πολιτική διάσταση της ευρωπαϊκής ολοκλήρωσης να περιοριστεί στη μη θεσμοθετημένη ΕΠΣ</a:t>
            </a:r>
            <a:endParaRPr lang="el-GR" sz="1400" b="1" i="1" dirty="0" smtClean="0">
              <a:solidFill>
                <a:schemeClr val="accent2"/>
              </a:solidFill>
            </a:endParaRPr>
          </a:p>
        </p:txBody>
      </p:sp>
      <p:pic>
        <p:nvPicPr>
          <p:cNvPr id="12" name="2708 - Εικόνα" descr="Leo Tindemans 2.jpg"/>
          <p:cNvPicPr/>
          <p:nvPr/>
        </p:nvPicPr>
        <p:blipFill>
          <a:blip r:embed="rId3" cstate="print"/>
          <a:stretch>
            <a:fillRect/>
          </a:stretch>
        </p:blipFill>
        <p:spPr>
          <a:xfrm>
            <a:off x="1600329" y="1670971"/>
            <a:ext cx="1515745" cy="201930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18</a:t>
            </a:fld>
            <a:endParaRPr lang="en-US" altLang="en-US"/>
          </a:p>
        </p:txBody>
      </p:sp>
    </p:spTree>
    <p:extLst>
      <p:ext uri="{BB962C8B-B14F-4D97-AF65-F5344CB8AC3E}">
        <p14:creationId xmlns:p14="http://schemas.microsoft.com/office/powerpoint/2010/main" val="6589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Η πρώτη διεύρυνση των ΕΚ</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Οι ενταξιακές διαπραγματεύσεις με τη </a:t>
            </a:r>
            <a:r>
              <a:rPr lang="el-GR" b="1" dirty="0" smtClean="0">
                <a:solidFill>
                  <a:schemeClr val="accent2"/>
                </a:solidFill>
              </a:rPr>
              <a:t>Βρετανία</a:t>
            </a:r>
            <a:endParaRPr lang="el-GR" sz="1000"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ανάδειξη </a:t>
            </a:r>
            <a:r>
              <a:rPr lang="el-GR" b="1" dirty="0">
                <a:solidFill>
                  <a:schemeClr val="accent2"/>
                </a:solidFill>
              </a:rPr>
              <a:t>του </a:t>
            </a:r>
            <a:r>
              <a:rPr lang="el-GR" b="1" dirty="0" err="1">
                <a:solidFill>
                  <a:schemeClr val="accent2"/>
                </a:solidFill>
              </a:rPr>
              <a:t>Edward</a:t>
            </a:r>
            <a:r>
              <a:rPr lang="el-GR" b="1" dirty="0">
                <a:solidFill>
                  <a:schemeClr val="accent2"/>
                </a:solidFill>
              </a:rPr>
              <a:t> </a:t>
            </a:r>
            <a:r>
              <a:rPr lang="el-GR" b="1" dirty="0" err="1">
                <a:solidFill>
                  <a:schemeClr val="accent2"/>
                </a:solidFill>
              </a:rPr>
              <a:t>Heath</a:t>
            </a:r>
            <a:r>
              <a:rPr lang="el-GR" b="1" dirty="0">
                <a:solidFill>
                  <a:schemeClr val="accent2"/>
                </a:solidFill>
              </a:rPr>
              <a:t> </a:t>
            </a:r>
            <a:r>
              <a:rPr lang="el-GR" b="1" dirty="0" smtClean="0">
                <a:solidFill>
                  <a:schemeClr val="accent2"/>
                </a:solidFill>
              </a:rPr>
              <a:t>ως </a:t>
            </a:r>
            <a:r>
              <a:rPr lang="el-GR" b="1" dirty="0">
                <a:solidFill>
                  <a:schemeClr val="accent2"/>
                </a:solidFill>
              </a:rPr>
              <a:t>πρωθυπουργού της Βρετανίας </a:t>
            </a:r>
            <a:r>
              <a:rPr lang="el-GR" b="1" dirty="0" smtClean="0">
                <a:solidFill>
                  <a:schemeClr val="accent2"/>
                </a:solidFill>
              </a:rPr>
              <a:t>τον Ιούνιο </a:t>
            </a:r>
            <a:r>
              <a:rPr lang="el-GR" b="1" dirty="0">
                <a:solidFill>
                  <a:schemeClr val="accent2"/>
                </a:solidFill>
              </a:rPr>
              <a:t>του 1970, διευκόλυνε </a:t>
            </a:r>
            <a:r>
              <a:rPr lang="el-GR" b="1" dirty="0" smtClean="0">
                <a:solidFill>
                  <a:schemeClr val="accent2"/>
                </a:solidFill>
              </a:rPr>
              <a:t>τις </a:t>
            </a:r>
            <a:r>
              <a:rPr lang="el-GR" b="1" dirty="0">
                <a:solidFill>
                  <a:schemeClr val="accent2"/>
                </a:solidFill>
              </a:rPr>
              <a:t>ενταξιακές διαπραγματεύσεις, </a:t>
            </a:r>
            <a:r>
              <a:rPr lang="el-GR" b="1" dirty="0" smtClean="0">
                <a:solidFill>
                  <a:schemeClr val="accent2"/>
                </a:solidFill>
              </a:rPr>
              <a:t>λόγω θετικής </a:t>
            </a:r>
            <a:r>
              <a:rPr lang="el-GR" b="1" dirty="0">
                <a:solidFill>
                  <a:schemeClr val="accent2"/>
                </a:solidFill>
              </a:rPr>
              <a:t>στάσης της κυβέρνησής του στην προοπτική ένταξης </a:t>
            </a:r>
            <a:r>
              <a:rPr lang="el-GR" b="1" dirty="0" smtClean="0">
                <a:solidFill>
                  <a:schemeClr val="accent2"/>
                </a:solidFill>
              </a:rPr>
              <a:t>στις </a:t>
            </a:r>
            <a:r>
              <a:rPr lang="el-GR" b="1" dirty="0">
                <a:solidFill>
                  <a:schemeClr val="accent2"/>
                </a:solidFill>
              </a:rPr>
              <a:t>ΕΚ. </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συνάντηση του προέδρου της Γαλλίας </a:t>
            </a:r>
            <a:r>
              <a:rPr lang="el-GR" b="1" dirty="0" err="1">
                <a:solidFill>
                  <a:schemeClr val="accent2"/>
                </a:solidFill>
              </a:rPr>
              <a:t>Pompidou</a:t>
            </a:r>
            <a:r>
              <a:rPr lang="el-GR" b="1" dirty="0">
                <a:solidFill>
                  <a:schemeClr val="accent2"/>
                </a:solidFill>
              </a:rPr>
              <a:t> και του πρωθυπουργού της Βρετανίας </a:t>
            </a:r>
            <a:r>
              <a:rPr lang="el-GR" b="1" dirty="0" err="1">
                <a:solidFill>
                  <a:schemeClr val="accent2"/>
                </a:solidFill>
              </a:rPr>
              <a:t>Heath</a:t>
            </a:r>
            <a:r>
              <a:rPr lang="el-GR" b="1" dirty="0">
                <a:solidFill>
                  <a:schemeClr val="accent2"/>
                </a:solidFill>
              </a:rPr>
              <a:t> στο Παρίσι, </a:t>
            </a:r>
            <a:r>
              <a:rPr lang="el-GR" b="1" dirty="0" smtClean="0">
                <a:solidFill>
                  <a:schemeClr val="accent2"/>
                </a:solidFill>
              </a:rPr>
              <a:t>το Μάιο </a:t>
            </a:r>
            <a:r>
              <a:rPr lang="el-GR" b="1" dirty="0">
                <a:solidFill>
                  <a:schemeClr val="accent2"/>
                </a:solidFill>
              </a:rPr>
              <a:t>του 1971, επέτρεψε τη βελτίωση του κλίματος των διαπραγματεύσεων.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Βρετανία αποδέχθηκε το σύστημα των κοινοτικών προτιμήσεων και συμφώνησε </a:t>
            </a:r>
            <a:r>
              <a:rPr lang="el-GR" b="1" dirty="0" smtClean="0">
                <a:solidFill>
                  <a:schemeClr val="accent2"/>
                </a:solidFill>
              </a:rPr>
              <a:t>στη </a:t>
            </a:r>
            <a:r>
              <a:rPr lang="el-GR" b="1" dirty="0">
                <a:solidFill>
                  <a:schemeClr val="accent2"/>
                </a:solidFill>
              </a:rPr>
              <a:t>χρηματοδότηση του κοινοτικού προϋπολογισμού με ποσοστό που θα αυξανόταν σταδιακά </a:t>
            </a:r>
            <a:r>
              <a:rPr lang="el-GR" b="1" dirty="0" smtClean="0">
                <a:solidFill>
                  <a:schemeClr val="accent2"/>
                </a:solidFill>
              </a:rPr>
              <a:t>από </a:t>
            </a:r>
            <a:r>
              <a:rPr lang="el-GR" b="1" dirty="0">
                <a:solidFill>
                  <a:schemeClr val="accent2"/>
                </a:solidFill>
              </a:rPr>
              <a:t>το 8,6% του συνολικού προϋπολογισμού της Κοινότητας το 1973, έως το 18,9% το 1977.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Χ</a:t>
            </a:r>
            <a:r>
              <a:rPr lang="el-GR" b="1" dirty="0" smtClean="0">
                <a:solidFill>
                  <a:schemeClr val="accent2"/>
                </a:solidFill>
              </a:rPr>
              <a:t>ορηγήθηκε </a:t>
            </a:r>
            <a:r>
              <a:rPr lang="el-GR" b="1" dirty="0">
                <a:solidFill>
                  <a:schemeClr val="accent2"/>
                </a:solidFill>
              </a:rPr>
              <a:t>στη Βρετανία ειδικό καθεστώς </a:t>
            </a:r>
            <a:r>
              <a:rPr lang="el-GR" b="1" dirty="0" smtClean="0">
                <a:solidFill>
                  <a:schemeClr val="accent2"/>
                </a:solidFill>
              </a:rPr>
              <a:t>εισαγωγών βουτύρου </a:t>
            </a:r>
            <a:r>
              <a:rPr lang="el-GR" b="1" dirty="0">
                <a:solidFill>
                  <a:schemeClr val="accent2"/>
                </a:solidFill>
              </a:rPr>
              <a:t>από τη Νέα </a:t>
            </a:r>
            <a:r>
              <a:rPr lang="el-GR" b="1" dirty="0" smtClean="0">
                <a:solidFill>
                  <a:schemeClr val="accent2"/>
                </a:solidFill>
              </a:rPr>
              <a:t>Ζηλανδία και μια μεταβατική </a:t>
            </a:r>
            <a:r>
              <a:rPr lang="el-GR" b="1" dirty="0">
                <a:solidFill>
                  <a:schemeClr val="accent2"/>
                </a:solidFill>
              </a:rPr>
              <a:t>περίοδος </a:t>
            </a:r>
            <a:r>
              <a:rPr lang="el-GR" b="1" dirty="0" smtClean="0">
                <a:solidFill>
                  <a:schemeClr val="accent2"/>
                </a:solidFill>
              </a:rPr>
              <a:t>προσαρμογής.</a:t>
            </a:r>
          </a:p>
          <a:p>
            <a:pPr marL="285750" indent="-285750" algn="just">
              <a:buFont typeface="Arial" panose="020B0604020202020204" pitchFamily="34" charset="0"/>
              <a:buChar char="•"/>
            </a:pPr>
            <a:r>
              <a:rPr lang="el-GR" b="1" dirty="0" smtClean="0">
                <a:solidFill>
                  <a:schemeClr val="accent2"/>
                </a:solidFill>
              </a:rPr>
              <a:t>Η Βρετανία </a:t>
            </a:r>
            <a:r>
              <a:rPr lang="el-GR" b="1" dirty="0">
                <a:solidFill>
                  <a:schemeClr val="accent2"/>
                </a:solidFill>
              </a:rPr>
              <a:t>αποδέχθηκε ηθική δέσμευση, </a:t>
            </a:r>
            <a:r>
              <a:rPr lang="el-GR" b="1" dirty="0" smtClean="0">
                <a:solidFill>
                  <a:schemeClr val="accent2"/>
                </a:solidFill>
              </a:rPr>
              <a:t>που θα </a:t>
            </a:r>
            <a:r>
              <a:rPr lang="el-GR" b="1" dirty="0">
                <a:solidFill>
                  <a:schemeClr val="accent2"/>
                </a:solidFill>
              </a:rPr>
              <a:t>λάμβανε </a:t>
            </a:r>
            <a:r>
              <a:rPr lang="el-GR" b="1" dirty="0" smtClean="0">
                <a:solidFill>
                  <a:schemeClr val="accent2"/>
                </a:solidFill>
              </a:rPr>
              <a:t>τη </a:t>
            </a:r>
            <a:r>
              <a:rPr lang="el-GR" b="1" dirty="0">
                <a:solidFill>
                  <a:schemeClr val="accent2"/>
                </a:solidFill>
              </a:rPr>
              <a:t>μορφή ειδικής συμφωνίας μεταξύ των ΕΚ και </a:t>
            </a:r>
            <a:r>
              <a:rPr lang="el-GR" b="1" dirty="0" smtClean="0">
                <a:solidFill>
                  <a:schemeClr val="accent2"/>
                </a:solidFill>
              </a:rPr>
              <a:t>χωρών </a:t>
            </a:r>
            <a:r>
              <a:rPr lang="el-GR" b="1" dirty="0">
                <a:solidFill>
                  <a:schemeClr val="accent2"/>
                </a:solidFill>
              </a:rPr>
              <a:t>της </a:t>
            </a:r>
            <a:r>
              <a:rPr lang="el-GR" b="1" dirty="0" smtClean="0">
                <a:solidFill>
                  <a:schemeClr val="accent2"/>
                </a:solidFill>
              </a:rPr>
              <a:t>Κοινοπολιτείας για ορισμένα προϊόντα  όπως η εισαγωγή ζάχαρης από την Καραϊβική.</a:t>
            </a:r>
          </a:p>
        </p:txBody>
      </p:sp>
      <p:sp>
        <p:nvSpPr>
          <p:cNvPr id="10" name="TextBox 9"/>
          <p:cNvSpPr txBox="1"/>
          <p:nvPr/>
        </p:nvSpPr>
        <p:spPr>
          <a:xfrm>
            <a:off x="110967" y="4414425"/>
            <a:ext cx="4494470" cy="1384995"/>
          </a:xfrm>
          <a:prstGeom prst="rect">
            <a:avLst/>
          </a:prstGeom>
          <a:noFill/>
        </p:spPr>
        <p:txBody>
          <a:bodyPr wrap="square" rtlCol="0">
            <a:spAutoFit/>
          </a:bodyPr>
          <a:lstStyle/>
          <a:p>
            <a:r>
              <a:rPr lang="el-GR" sz="1400" b="1" dirty="0" smtClean="0">
                <a:solidFill>
                  <a:schemeClr val="accent2"/>
                </a:solidFill>
              </a:rPr>
              <a:t>Γελοιογραφία</a:t>
            </a:r>
          </a:p>
          <a:p>
            <a:pPr algn="just"/>
            <a:r>
              <a:rPr lang="el-GR" sz="1400" b="1" i="1" dirty="0" smtClean="0">
                <a:solidFill>
                  <a:schemeClr val="accent2"/>
                </a:solidFill>
              </a:rPr>
              <a:t>του </a:t>
            </a:r>
            <a:r>
              <a:rPr lang="el-GR" sz="1400" b="1" i="1" dirty="0" err="1">
                <a:solidFill>
                  <a:schemeClr val="accent2"/>
                </a:solidFill>
              </a:rPr>
              <a:t>Peter</a:t>
            </a:r>
            <a:r>
              <a:rPr lang="el-GR" sz="1400" b="1" i="1" dirty="0">
                <a:solidFill>
                  <a:schemeClr val="accent2"/>
                </a:solidFill>
              </a:rPr>
              <a:t> </a:t>
            </a:r>
            <a:r>
              <a:rPr lang="el-GR" sz="1400" b="1" i="1" dirty="0" err="1">
                <a:solidFill>
                  <a:schemeClr val="accent2"/>
                </a:solidFill>
              </a:rPr>
              <a:t>Leger</a:t>
            </a:r>
            <a:r>
              <a:rPr lang="el-GR" sz="1400" b="1" i="1" dirty="0">
                <a:solidFill>
                  <a:schemeClr val="accent2"/>
                </a:solidFill>
              </a:rPr>
              <a:t> στη γερμανική εφημερίδα </a:t>
            </a:r>
            <a:r>
              <a:rPr lang="el-GR" sz="1400" b="1" dirty="0" err="1">
                <a:solidFill>
                  <a:schemeClr val="accent2"/>
                </a:solidFill>
              </a:rPr>
              <a:t>Süddeutsche</a:t>
            </a:r>
            <a:r>
              <a:rPr lang="el-GR" sz="1400" b="1" i="1" dirty="0">
                <a:solidFill>
                  <a:schemeClr val="accent2"/>
                </a:solidFill>
              </a:rPr>
              <a:t> </a:t>
            </a:r>
            <a:r>
              <a:rPr lang="el-GR" sz="1400" b="1" dirty="0" err="1">
                <a:solidFill>
                  <a:schemeClr val="accent2"/>
                </a:solidFill>
              </a:rPr>
              <a:t>Zeitung</a:t>
            </a:r>
            <a:r>
              <a:rPr lang="el-GR" sz="1400" b="1" i="1" dirty="0">
                <a:solidFill>
                  <a:schemeClr val="accent2"/>
                </a:solidFill>
              </a:rPr>
              <a:t>, για τη συνάντηση </a:t>
            </a:r>
            <a:r>
              <a:rPr lang="el-GR" sz="1400" b="1" i="1" dirty="0" err="1">
                <a:solidFill>
                  <a:schemeClr val="accent2"/>
                </a:solidFill>
              </a:rPr>
              <a:t>Pompidou</a:t>
            </a:r>
            <a:r>
              <a:rPr lang="el-GR" sz="1400" b="1" i="1" dirty="0">
                <a:solidFill>
                  <a:schemeClr val="accent2"/>
                </a:solidFill>
              </a:rPr>
              <a:t> – </a:t>
            </a:r>
            <a:r>
              <a:rPr lang="el-GR" sz="1400" b="1" i="1" dirty="0" err="1">
                <a:solidFill>
                  <a:schemeClr val="accent2"/>
                </a:solidFill>
              </a:rPr>
              <a:t>Heath</a:t>
            </a:r>
            <a:r>
              <a:rPr lang="el-GR" sz="1400" b="1" i="1" dirty="0">
                <a:solidFill>
                  <a:schemeClr val="accent2"/>
                </a:solidFill>
              </a:rPr>
              <a:t>, το Μάιο του 1971 στο Παρίσι. Ο </a:t>
            </a:r>
            <a:r>
              <a:rPr lang="el-GR" sz="1400" b="1" i="1" dirty="0" err="1">
                <a:solidFill>
                  <a:schemeClr val="accent2"/>
                </a:solidFill>
              </a:rPr>
              <a:t>Pompidou</a:t>
            </a:r>
            <a:r>
              <a:rPr lang="el-GR" sz="1400" b="1" i="1" dirty="0">
                <a:solidFill>
                  <a:schemeClr val="accent2"/>
                </a:solidFill>
              </a:rPr>
              <a:t> απευθύνεται στο </a:t>
            </a:r>
            <a:r>
              <a:rPr lang="el-GR" sz="1400" b="1" i="1" dirty="0" err="1">
                <a:solidFill>
                  <a:schemeClr val="accent2"/>
                </a:solidFill>
              </a:rPr>
              <a:t>Heath</a:t>
            </a:r>
            <a:r>
              <a:rPr lang="el-GR" sz="1400" b="1" i="1" dirty="0">
                <a:solidFill>
                  <a:schemeClr val="accent2"/>
                </a:solidFill>
              </a:rPr>
              <a:t> λέγοντας: «Καλημέρα κύριε </a:t>
            </a:r>
            <a:r>
              <a:rPr lang="el-GR" sz="1400" b="1" i="1" dirty="0" err="1">
                <a:solidFill>
                  <a:schemeClr val="accent2"/>
                </a:solidFill>
              </a:rPr>
              <a:t>Heath</a:t>
            </a:r>
            <a:r>
              <a:rPr lang="el-GR" sz="1400" b="1" i="1" dirty="0">
                <a:solidFill>
                  <a:schemeClr val="accent2"/>
                </a:solidFill>
              </a:rPr>
              <a:t>, επιτέλους συναντιόμαστε!» </a:t>
            </a:r>
            <a:endParaRPr lang="el-GR" sz="1400" b="1" i="1" dirty="0" smtClean="0">
              <a:solidFill>
                <a:schemeClr val="accent2"/>
              </a:solidFill>
            </a:endParaRPr>
          </a:p>
        </p:txBody>
      </p:sp>
      <p:pic>
        <p:nvPicPr>
          <p:cNvPr id="13" name="2710 - Εικόνα" descr="Γελοιογραφία συνάντησης Ponpidou - Heath 1971.jpg"/>
          <p:cNvPicPr>
            <a:picLocks noChangeAspect="1"/>
          </p:cNvPicPr>
          <p:nvPr/>
        </p:nvPicPr>
        <p:blipFill>
          <a:blip r:embed="rId3" cstate="print"/>
          <a:stretch>
            <a:fillRect/>
          </a:stretch>
        </p:blipFill>
        <p:spPr>
          <a:xfrm>
            <a:off x="704800" y="1687443"/>
            <a:ext cx="3306804" cy="2750266"/>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19</a:t>
            </a:fld>
            <a:endParaRPr lang="en-US" altLang="en-US"/>
          </a:p>
        </p:txBody>
      </p:sp>
    </p:spTree>
    <p:extLst>
      <p:ext uri="{BB962C8B-B14F-4D97-AF65-F5344CB8AC3E}">
        <p14:creationId xmlns:p14="http://schemas.microsoft.com/office/powerpoint/2010/main" val="246901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ctrTitle"/>
          </p:nvPr>
        </p:nvSpPr>
        <p:spPr>
          <a:xfrm>
            <a:off x="2346325" y="758826"/>
            <a:ext cx="7543800" cy="3565525"/>
          </a:xfrm>
        </p:spPr>
        <p:txBody>
          <a:bodyPr/>
          <a:lstStyle/>
          <a:p>
            <a:pPr eaLnBrk="1" fontAlgn="auto" hangingPunct="1">
              <a:spcAft>
                <a:spcPts val="0"/>
              </a:spcAft>
              <a:defRPr/>
            </a:pPr>
            <a:r>
              <a:rPr lang="el-GR" sz="2400" dirty="0">
                <a:solidFill>
                  <a:srgbClr val="FF0000"/>
                </a:solidFill>
                <a:latin typeface="Arial Black" pitchFamily="34" charset="0"/>
              </a:rPr>
              <a:t>ΚΕΦΑΛΑΙΟ</a:t>
            </a:r>
            <a:r>
              <a:rPr lang="el-GR" sz="6000" dirty="0">
                <a:solidFill>
                  <a:srgbClr val="FF0000"/>
                </a:solidFill>
                <a:latin typeface="Arial Black" pitchFamily="34" charset="0"/>
              </a:rPr>
              <a:t> </a:t>
            </a:r>
            <a:r>
              <a:rPr lang="el-GR" sz="6600" dirty="0">
                <a:solidFill>
                  <a:srgbClr val="FF0000"/>
                </a:solidFill>
                <a:latin typeface="Arial Black" pitchFamily="34" charset="0"/>
              </a:rPr>
              <a:t>5</a:t>
            </a:r>
            <a:endParaRPr lang="en-US" sz="6000" dirty="0">
              <a:solidFill>
                <a:srgbClr val="FF0000"/>
              </a:solidFill>
              <a:latin typeface="Arial Black" pitchFamily="34" charset="0"/>
            </a:endParaRPr>
          </a:p>
        </p:txBody>
      </p:sp>
      <p:sp>
        <p:nvSpPr>
          <p:cNvPr id="15363" name="Rectangle 11"/>
          <p:cNvSpPr>
            <a:spLocks noGrp="1" noChangeArrowheads="1"/>
          </p:cNvSpPr>
          <p:nvPr>
            <p:ph type="subTitle" idx="1"/>
          </p:nvPr>
        </p:nvSpPr>
        <p:spPr>
          <a:xfrm>
            <a:off x="2349500" y="4456113"/>
            <a:ext cx="7543800" cy="1143000"/>
          </a:xfrm>
        </p:spPr>
        <p:txBody>
          <a:bodyPr rtlCol="0"/>
          <a:lstStyle/>
          <a:p>
            <a:pPr eaLnBrk="1" fontAlgn="auto" hangingPunct="1">
              <a:defRPr/>
            </a:pPr>
            <a:r>
              <a:rPr lang="el-GR" altLang="en-US" sz="2000" dirty="0" smtClean="0">
                <a:solidFill>
                  <a:schemeClr val="accent6">
                    <a:lumMod val="75000"/>
                  </a:schemeClr>
                </a:solidFill>
                <a:latin typeface="Arial Black" pitchFamily="34" charset="0"/>
                <a:ea typeface="ＭＳ Ｐゴシック" panose="020B0600070205080204" pitchFamily="34" charset="-128"/>
              </a:rPr>
              <a:t>Απο </a:t>
            </a:r>
            <a:r>
              <a:rPr lang="el-GR" altLang="en-US" sz="2000" dirty="0">
                <a:solidFill>
                  <a:schemeClr val="accent6">
                    <a:lumMod val="75000"/>
                  </a:schemeClr>
                </a:solidFill>
                <a:latin typeface="Arial Black" pitchFamily="34" charset="0"/>
                <a:ea typeface="ＭＳ Ｐゴシック" panose="020B0600070205080204" pitchFamily="34" charset="-128"/>
              </a:rPr>
              <a:t>τη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Διασκεψη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της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Χαγης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εως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τις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κρισεις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της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δεκαετιας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του ‘70 (1969-1979)</a:t>
            </a:r>
          </a:p>
        </p:txBody>
      </p:sp>
      <p:sp>
        <p:nvSpPr>
          <p:cNvPr id="2" name="Θέση αριθμού διαφάνειας 1"/>
          <p:cNvSpPr>
            <a:spLocks noGrp="1"/>
          </p:cNvSpPr>
          <p:nvPr>
            <p:ph type="sldNum" sz="quarter" idx="10"/>
          </p:nvPr>
        </p:nvSpPr>
        <p:spPr/>
        <p:txBody>
          <a:bodyPr/>
          <a:lstStyle/>
          <a:p>
            <a:fld id="{6671E9E9-5D2E-4BE9-8881-E30C156104A5}" type="slidenum">
              <a:rPr lang="en-US" altLang="en-US" smtClean="0"/>
              <a:pPr/>
              <a:t>2</a:t>
            </a:fld>
            <a:endParaRPr lang="en-US" alt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707886"/>
          </a:xfrm>
          <a:prstGeom prst="rect">
            <a:avLst/>
          </a:prstGeom>
          <a:noFill/>
        </p:spPr>
        <p:txBody>
          <a:bodyPr wrap="square" rtlCol="0">
            <a:spAutoFit/>
          </a:bodyPr>
          <a:lstStyle/>
          <a:p>
            <a:pPr lvl="0"/>
            <a:r>
              <a:rPr lang="el-GR" sz="2000" b="1" dirty="0">
                <a:solidFill>
                  <a:schemeClr val="accent2"/>
                </a:solidFill>
              </a:rPr>
              <a:t>Η πρώτη διεύρυνση των </a:t>
            </a:r>
            <a:r>
              <a:rPr lang="el-GR" sz="2000" b="1" dirty="0" smtClean="0">
                <a:solidFill>
                  <a:schemeClr val="accent2"/>
                </a:solidFill>
              </a:rPr>
              <a:t>ΕΚ </a:t>
            </a:r>
            <a:r>
              <a:rPr lang="el-GR" sz="1000" dirty="0" smtClean="0">
                <a:solidFill>
                  <a:schemeClr val="accent2"/>
                </a:solidFill>
              </a:rPr>
              <a:t>(</a:t>
            </a:r>
            <a:r>
              <a:rPr lang="el-GR" sz="1000" dirty="0">
                <a:solidFill>
                  <a:schemeClr val="accent2"/>
                </a:solidFill>
              </a:rPr>
              <a:t>συνέχεια)</a:t>
            </a:r>
            <a:endParaRPr lang="el-GR" sz="1000" dirty="0">
              <a:solidFill>
                <a:schemeClr val="accent2"/>
              </a:solidFill>
              <a:cs typeface="Times New Roman" panose="02020603050405020304" pitchFamily="18" charset="0"/>
            </a:endParaRPr>
          </a:p>
          <a:p>
            <a:r>
              <a:rPr lang="el-GR" sz="2000" b="1" dirty="0" smtClean="0">
                <a:solidFill>
                  <a:schemeClr val="accent2"/>
                </a:solidFill>
              </a:rPr>
              <a:t>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Οι ενταξιακές διαπραγματεύσεις </a:t>
            </a:r>
            <a:r>
              <a:rPr lang="el-GR" b="1" dirty="0" smtClean="0">
                <a:solidFill>
                  <a:schemeClr val="accent2"/>
                </a:solidFill>
              </a:rPr>
              <a:t>με </a:t>
            </a:r>
            <a:r>
              <a:rPr lang="el-GR" b="1" dirty="0">
                <a:solidFill>
                  <a:schemeClr val="accent2"/>
                </a:solidFill>
              </a:rPr>
              <a:t>Ιρλανδία, Δανία και Νορβηγία</a:t>
            </a:r>
            <a:endParaRPr lang="el-GR" sz="1000"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Ιρλανδία, ως αγροτική σε μεγάλο βαθμό τότε χώρα, ευελπιστούσε να επωφεληθεί από την </a:t>
            </a:r>
            <a:r>
              <a:rPr lang="el-GR" b="1" dirty="0" smtClean="0">
                <a:solidFill>
                  <a:schemeClr val="accent2"/>
                </a:solidFill>
              </a:rPr>
              <a:t>ΚΑΠ. </a:t>
            </a:r>
            <a:r>
              <a:rPr lang="el-GR" b="1" dirty="0">
                <a:solidFill>
                  <a:schemeClr val="accent2"/>
                </a:solidFill>
              </a:rPr>
              <a:t>Κατά τις διαπραγματεύσεις, η κυβέρνηση της Ιρλανδίας κατάφερε να κερδίσει ορισμένες παραχωρήσεις </a:t>
            </a:r>
            <a:r>
              <a:rPr lang="el-GR" b="1" dirty="0" smtClean="0">
                <a:solidFill>
                  <a:schemeClr val="accent2"/>
                </a:solidFill>
              </a:rPr>
              <a:t>για </a:t>
            </a:r>
            <a:r>
              <a:rPr lang="el-GR" b="1" dirty="0">
                <a:solidFill>
                  <a:schemeClr val="accent2"/>
                </a:solidFill>
              </a:rPr>
              <a:t>τα δικαιώματα αλιείας, καθώς και οφέλη από τις κοινοτικές διαρθρωτικές περιφερειακές ενισχύσεις</a:t>
            </a:r>
            <a:r>
              <a:rPr lang="el-GR" b="1" dirty="0" smtClean="0">
                <a:solidFill>
                  <a:schemeClr val="accent2"/>
                </a:solidFill>
              </a:rPr>
              <a:t>. </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Δανία, ως σημαντικός </a:t>
            </a:r>
            <a:r>
              <a:rPr lang="el-GR" b="1" dirty="0" err="1">
                <a:solidFill>
                  <a:schemeClr val="accent2"/>
                </a:solidFill>
              </a:rPr>
              <a:t>εξαγωγέας</a:t>
            </a:r>
            <a:r>
              <a:rPr lang="el-GR" b="1" dirty="0">
                <a:solidFill>
                  <a:schemeClr val="accent2"/>
                </a:solidFill>
              </a:rPr>
              <a:t> βουτύρου, αποσκοπούσε </a:t>
            </a:r>
            <a:r>
              <a:rPr lang="el-GR" b="1" dirty="0" smtClean="0">
                <a:solidFill>
                  <a:schemeClr val="accent2"/>
                </a:solidFill>
              </a:rPr>
              <a:t>στην </a:t>
            </a:r>
            <a:r>
              <a:rPr lang="el-GR" b="1" dirty="0">
                <a:solidFill>
                  <a:schemeClr val="accent2"/>
                </a:solidFill>
              </a:rPr>
              <a:t>ενίσχυση των εξαγωγών της, ειδικότερα λόγω του </a:t>
            </a:r>
            <a:r>
              <a:rPr lang="el-GR" b="1" dirty="0" smtClean="0">
                <a:solidFill>
                  <a:schemeClr val="accent2"/>
                </a:solidFill>
              </a:rPr>
              <a:t>ανταγωνισμού με τη </a:t>
            </a:r>
            <a:r>
              <a:rPr lang="el-GR" b="1" dirty="0">
                <a:solidFill>
                  <a:schemeClr val="accent2"/>
                </a:solidFill>
              </a:rPr>
              <a:t>Γερμανία και </a:t>
            </a:r>
            <a:r>
              <a:rPr lang="el-GR" b="1" dirty="0" smtClean="0">
                <a:solidFill>
                  <a:schemeClr val="accent2"/>
                </a:solidFill>
              </a:rPr>
              <a:t>τη </a:t>
            </a:r>
            <a:r>
              <a:rPr lang="el-GR" b="1" dirty="0">
                <a:solidFill>
                  <a:schemeClr val="accent2"/>
                </a:solidFill>
              </a:rPr>
              <a:t>Βρετανία, </a:t>
            </a:r>
            <a:r>
              <a:rPr lang="el-GR" b="1" dirty="0" smtClean="0">
                <a:solidFill>
                  <a:schemeClr val="accent2"/>
                </a:solidFill>
              </a:rPr>
              <a:t>που θα </a:t>
            </a:r>
            <a:r>
              <a:rPr lang="el-GR" b="1" dirty="0">
                <a:solidFill>
                  <a:schemeClr val="accent2"/>
                </a:solidFill>
              </a:rPr>
              <a:t>ήταν </a:t>
            </a:r>
            <a:r>
              <a:rPr lang="el-GR" b="1" dirty="0" smtClean="0">
                <a:solidFill>
                  <a:schemeClr val="accent2"/>
                </a:solidFill>
              </a:rPr>
              <a:t>κοινοτικοί </a:t>
            </a:r>
            <a:r>
              <a:rPr lang="el-GR" b="1" dirty="0">
                <a:solidFill>
                  <a:schemeClr val="accent2"/>
                </a:solidFill>
              </a:rPr>
              <a:t>της </a:t>
            </a:r>
            <a:r>
              <a:rPr lang="el-GR" b="1" dirty="0" smtClean="0">
                <a:solidFill>
                  <a:schemeClr val="accent2"/>
                </a:solidFill>
              </a:rPr>
              <a:t>εταίροι. </a:t>
            </a:r>
            <a:r>
              <a:rPr lang="el-GR" b="1" dirty="0">
                <a:solidFill>
                  <a:schemeClr val="accent2"/>
                </a:solidFill>
              </a:rPr>
              <a:t>Εκ μέρους των έξι κρατών-μελών των </a:t>
            </a:r>
            <a:r>
              <a:rPr lang="el-GR" b="1" dirty="0" smtClean="0">
                <a:solidFill>
                  <a:schemeClr val="accent2"/>
                </a:solidFill>
              </a:rPr>
              <a:t>ΕΚ υπήρχε </a:t>
            </a:r>
            <a:r>
              <a:rPr lang="el-GR" b="1" dirty="0">
                <a:solidFill>
                  <a:schemeClr val="accent2"/>
                </a:solidFill>
              </a:rPr>
              <a:t>η πρόθεση να δοθεί αρχικά </a:t>
            </a:r>
            <a:r>
              <a:rPr lang="el-GR" b="1" dirty="0" smtClean="0">
                <a:solidFill>
                  <a:schemeClr val="accent2"/>
                </a:solidFill>
              </a:rPr>
              <a:t>στη Δανία μία </a:t>
            </a:r>
            <a:r>
              <a:rPr lang="el-GR" b="1" dirty="0">
                <a:solidFill>
                  <a:schemeClr val="accent2"/>
                </a:solidFill>
              </a:rPr>
              <a:t>μεταβατική περίοδος </a:t>
            </a:r>
            <a:r>
              <a:rPr lang="el-GR" b="1" dirty="0" smtClean="0">
                <a:solidFill>
                  <a:schemeClr val="accent2"/>
                </a:solidFill>
              </a:rPr>
              <a:t>προσαρμογής. </a:t>
            </a:r>
          </a:p>
          <a:p>
            <a:pPr marL="285750" indent="-285750" algn="just">
              <a:buFont typeface="Arial" panose="020B0604020202020204" pitchFamily="34" charset="0"/>
              <a:buChar char="•"/>
            </a:pPr>
            <a:r>
              <a:rPr lang="el-GR" b="1" dirty="0" smtClean="0">
                <a:solidFill>
                  <a:schemeClr val="accent2"/>
                </a:solidFill>
              </a:rPr>
              <a:t>Η Νορβηγία θα μπορούσε </a:t>
            </a:r>
            <a:r>
              <a:rPr lang="el-GR" b="1" dirty="0">
                <a:solidFill>
                  <a:schemeClr val="accent2"/>
                </a:solidFill>
              </a:rPr>
              <a:t>κατ’ εξαίρεση </a:t>
            </a:r>
            <a:r>
              <a:rPr lang="el-GR" b="1" dirty="0" smtClean="0">
                <a:solidFill>
                  <a:schemeClr val="accent2"/>
                </a:solidFill>
              </a:rPr>
              <a:t>να </a:t>
            </a:r>
            <a:r>
              <a:rPr lang="el-GR" b="1" dirty="0">
                <a:solidFill>
                  <a:schemeClr val="accent2"/>
                </a:solidFill>
              </a:rPr>
              <a:t>αποκλείει ξένο στόλο να </a:t>
            </a:r>
            <a:r>
              <a:rPr lang="el-GR" b="1" dirty="0" smtClean="0">
                <a:solidFill>
                  <a:schemeClr val="accent2"/>
                </a:solidFill>
              </a:rPr>
              <a:t>εκμεταλλεύεται το θαλάσσιο πλούτο της </a:t>
            </a:r>
            <a:r>
              <a:rPr lang="el-GR" b="1" dirty="0">
                <a:solidFill>
                  <a:schemeClr val="accent2"/>
                </a:solidFill>
              </a:rPr>
              <a:t>στην παράκτια ζώνη των </a:t>
            </a:r>
            <a:r>
              <a:rPr lang="el-GR" b="1" dirty="0" smtClean="0">
                <a:solidFill>
                  <a:schemeClr val="accent2"/>
                </a:solidFill>
              </a:rPr>
              <a:t>6 μιλίων</a:t>
            </a:r>
            <a:r>
              <a:rPr lang="el-GR" b="1" dirty="0">
                <a:solidFill>
                  <a:schemeClr val="accent2"/>
                </a:solidFill>
              </a:rPr>
              <a:t>, </a:t>
            </a:r>
            <a:r>
              <a:rPr lang="el-GR" b="1" dirty="0" smtClean="0">
                <a:solidFill>
                  <a:schemeClr val="accent2"/>
                </a:solidFill>
              </a:rPr>
              <a:t>που μπορούσε </a:t>
            </a:r>
            <a:r>
              <a:rPr lang="el-GR" b="1" dirty="0">
                <a:solidFill>
                  <a:schemeClr val="accent2"/>
                </a:solidFill>
              </a:rPr>
              <a:t>να επεκτείνει μέχρι και τα </a:t>
            </a:r>
            <a:r>
              <a:rPr lang="el-GR" b="1" dirty="0" smtClean="0">
                <a:solidFill>
                  <a:schemeClr val="accent2"/>
                </a:solidFill>
              </a:rPr>
              <a:t>12 μίλια</a:t>
            </a:r>
            <a:r>
              <a:rPr lang="el-GR" b="1" dirty="0">
                <a:solidFill>
                  <a:schemeClr val="accent2"/>
                </a:solidFill>
              </a:rPr>
              <a:t>. Ακόμη, </a:t>
            </a:r>
            <a:r>
              <a:rPr lang="el-GR" b="1" dirty="0" smtClean="0">
                <a:solidFill>
                  <a:schemeClr val="accent2"/>
                </a:solidFill>
              </a:rPr>
              <a:t>της δόθηκε μεγάλη </a:t>
            </a:r>
            <a:r>
              <a:rPr lang="el-GR" b="1" dirty="0">
                <a:solidFill>
                  <a:schemeClr val="accent2"/>
                </a:solidFill>
              </a:rPr>
              <a:t>μεταβατική </a:t>
            </a:r>
            <a:r>
              <a:rPr lang="el-GR" b="1" dirty="0" smtClean="0">
                <a:solidFill>
                  <a:schemeClr val="accent2"/>
                </a:solidFill>
              </a:rPr>
              <a:t>περίοδος προσαρμογής της αγροτικής </a:t>
            </a:r>
            <a:r>
              <a:rPr lang="el-GR" b="1" dirty="0">
                <a:solidFill>
                  <a:schemeClr val="accent2"/>
                </a:solidFill>
              </a:rPr>
              <a:t>της </a:t>
            </a:r>
            <a:r>
              <a:rPr lang="el-GR" b="1" dirty="0" smtClean="0">
                <a:solidFill>
                  <a:schemeClr val="accent2"/>
                </a:solidFill>
              </a:rPr>
              <a:t>παραγωγής με </a:t>
            </a:r>
            <a:r>
              <a:rPr lang="el-GR" b="1" dirty="0">
                <a:solidFill>
                  <a:schemeClr val="accent2"/>
                </a:solidFill>
              </a:rPr>
              <a:t>τους κοινοτικούς </a:t>
            </a:r>
            <a:r>
              <a:rPr lang="el-GR" b="1" dirty="0" smtClean="0">
                <a:solidFill>
                  <a:schemeClr val="accent2"/>
                </a:solidFill>
              </a:rPr>
              <a:t>κανόνες.</a:t>
            </a:r>
          </a:p>
        </p:txBody>
      </p:sp>
      <p:sp>
        <p:nvSpPr>
          <p:cNvPr id="10" name="TextBox 9"/>
          <p:cNvSpPr txBox="1"/>
          <p:nvPr/>
        </p:nvSpPr>
        <p:spPr>
          <a:xfrm>
            <a:off x="119269" y="5147350"/>
            <a:ext cx="4664765" cy="738664"/>
          </a:xfrm>
          <a:prstGeom prst="rect">
            <a:avLst/>
          </a:prstGeom>
          <a:noFill/>
        </p:spPr>
        <p:txBody>
          <a:bodyPr wrap="square" rtlCol="0">
            <a:spAutoFit/>
          </a:bodyPr>
          <a:lstStyle/>
          <a:p>
            <a:r>
              <a:rPr lang="el-GR" sz="1400" b="1" dirty="0" smtClean="0">
                <a:solidFill>
                  <a:schemeClr val="accent2"/>
                </a:solidFill>
              </a:rPr>
              <a:t>Γελοιογραφία</a:t>
            </a:r>
          </a:p>
          <a:p>
            <a:pPr algn="just"/>
            <a:r>
              <a:rPr lang="el-GR" sz="1400" b="1" i="1" dirty="0">
                <a:solidFill>
                  <a:schemeClr val="accent2"/>
                </a:solidFill>
              </a:rPr>
              <a:t>τ</a:t>
            </a:r>
            <a:r>
              <a:rPr lang="el-GR" sz="1400" b="1" i="1" dirty="0" smtClean="0">
                <a:solidFill>
                  <a:schemeClr val="accent2"/>
                </a:solidFill>
              </a:rPr>
              <a:t>ου Γάλλου γελοιογράφου</a:t>
            </a:r>
            <a:r>
              <a:rPr lang="en-US" sz="1400" b="1" i="1" dirty="0" smtClean="0">
                <a:solidFill>
                  <a:schemeClr val="accent2"/>
                </a:solidFill>
              </a:rPr>
              <a:t> </a:t>
            </a:r>
            <a:r>
              <a:rPr lang="en-US" sz="1400" b="1" i="1" dirty="0" err="1">
                <a:solidFill>
                  <a:schemeClr val="accent2"/>
                </a:solidFill>
              </a:rPr>
              <a:t>Plantu</a:t>
            </a:r>
            <a:r>
              <a:rPr lang="en-US" sz="1400" b="1" i="1" dirty="0">
                <a:solidFill>
                  <a:schemeClr val="accent2"/>
                </a:solidFill>
              </a:rPr>
              <a:t>, </a:t>
            </a:r>
            <a:r>
              <a:rPr lang="el-GR" sz="1400" b="1" i="1" dirty="0" smtClean="0">
                <a:solidFill>
                  <a:schemeClr val="accent2"/>
                </a:solidFill>
              </a:rPr>
              <a:t>που παρουσιάζει την υπαναχώρηση της Νορβηγίας στην ένταξή της στις ΕΚ</a:t>
            </a:r>
          </a:p>
        </p:txBody>
      </p:sp>
      <p:pic>
        <p:nvPicPr>
          <p:cNvPr id="5" name="Εικόνα 4"/>
          <p:cNvPicPr>
            <a:picLocks noChangeAspect="1"/>
          </p:cNvPicPr>
          <p:nvPr/>
        </p:nvPicPr>
        <p:blipFill>
          <a:blip r:embed="rId3"/>
          <a:stretch>
            <a:fillRect/>
          </a:stretch>
        </p:blipFill>
        <p:spPr>
          <a:xfrm>
            <a:off x="1092199" y="1728000"/>
            <a:ext cx="2770946" cy="3347583"/>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20</a:t>
            </a:fld>
            <a:endParaRPr lang="en-US" altLang="en-US"/>
          </a:p>
        </p:txBody>
      </p:sp>
    </p:spTree>
    <p:extLst>
      <p:ext uri="{BB962C8B-B14F-4D97-AF65-F5344CB8AC3E}">
        <p14:creationId xmlns:p14="http://schemas.microsoft.com/office/powerpoint/2010/main" val="847714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553998"/>
          </a:xfrm>
          <a:prstGeom prst="rect">
            <a:avLst/>
          </a:prstGeom>
          <a:noFill/>
        </p:spPr>
        <p:txBody>
          <a:bodyPr wrap="square" rtlCol="0">
            <a:spAutoFit/>
          </a:bodyPr>
          <a:lstStyle/>
          <a:p>
            <a:pPr lvl="0"/>
            <a:r>
              <a:rPr lang="el-GR" sz="2000" b="1" dirty="0">
                <a:solidFill>
                  <a:schemeClr val="accent2"/>
                </a:solidFill>
              </a:rPr>
              <a:t>Η πρώτη διεύρυνση των </a:t>
            </a:r>
            <a:r>
              <a:rPr lang="el-GR" sz="2000" b="1" dirty="0" smtClean="0">
                <a:solidFill>
                  <a:schemeClr val="accent2"/>
                </a:solidFill>
              </a:rPr>
              <a:t>ΕΚ </a:t>
            </a:r>
            <a:r>
              <a:rPr lang="el-GR" sz="1000" dirty="0">
                <a:solidFill>
                  <a:schemeClr val="accent2"/>
                </a:solidFill>
              </a:rPr>
              <a:t>(συνέχεια)</a:t>
            </a:r>
            <a:endParaRPr lang="el-GR" sz="1000" dirty="0">
              <a:solidFill>
                <a:schemeClr val="accent2"/>
              </a:solidFill>
              <a:cs typeface="Times New Roman" panose="02020603050405020304" pitchFamily="18" charset="0"/>
            </a:endParaRPr>
          </a:p>
          <a:p>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a:solidFill>
                  <a:schemeClr val="accent2"/>
                </a:solidFill>
              </a:rPr>
              <a:t>Η υλοποίηση της πρώτης </a:t>
            </a:r>
            <a:r>
              <a:rPr lang="el-GR" b="1" dirty="0" smtClean="0">
                <a:solidFill>
                  <a:schemeClr val="accent2"/>
                </a:solidFill>
              </a:rPr>
              <a:t>διεύρυνσης</a:t>
            </a:r>
            <a:endParaRPr lang="el-GR" sz="1000"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22 Ιανουαρίου του </a:t>
            </a:r>
            <a:r>
              <a:rPr lang="el-GR" b="1" dirty="0" smtClean="0">
                <a:solidFill>
                  <a:schemeClr val="accent2"/>
                </a:solidFill>
              </a:rPr>
              <a:t>1972 υπογράφηκε </a:t>
            </a:r>
            <a:r>
              <a:rPr lang="el-GR" b="1" dirty="0">
                <a:solidFill>
                  <a:schemeClr val="accent2"/>
                </a:solidFill>
              </a:rPr>
              <a:t>στις </a:t>
            </a:r>
            <a:r>
              <a:rPr lang="el-GR" b="1" dirty="0" smtClean="0">
                <a:solidFill>
                  <a:schemeClr val="accent2"/>
                </a:solidFill>
              </a:rPr>
              <a:t>Βρυξέλλες </a:t>
            </a:r>
            <a:r>
              <a:rPr lang="el-GR" b="1" dirty="0">
                <a:solidFill>
                  <a:schemeClr val="accent2"/>
                </a:solidFill>
              </a:rPr>
              <a:t>η </a:t>
            </a:r>
            <a:r>
              <a:rPr lang="el-GR" b="1" i="1" dirty="0">
                <a:solidFill>
                  <a:schemeClr val="accent2"/>
                </a:solidFill>
              </a:rPr>
              <a:t>Συνθήκη Ένταξης της Βρετανίας, της Δανίας, της Ιρλανδίας και της Νορβηγίας</a:t>
            </a:r>
            <a:r>
              <a:rPr lang="el-GR" b="1" dirty="0" smtClean="0">
                <a:solidFill>
                  <a:schemeClr val="accent2"/>
                </a:solidFill>
              </a:rPr>
              <a:t>. </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συνθήκη </a:t>
            </a:r>
            <a:r>
              <a:rPr lang="el-GR" b="1" dirty="0">
                <a:solidFill>
                  <a:schemeClr val="accent2"/>
                </a:solidFill>
              </a:rPr>
              <a:t>επικυρώθηκε </a:t>
            </a:r>
            <a:r>
              <a:rPr lang="el-GR" b="1" dirty="0" smtClean="0">
                <a:solidFill>
                  <a:schemeClr val="accent2"/>
                </a:solidFill>
              </a:rPr>
              <a:t>από τη  </a:t>
            </a:r>
            <a:r>
              <a:rPr lang="el-GR" b="1" dirty="0">
                <a:solidFill>
                  <a:schemeClr val="accent2"/>
                </a:solidFill>
              </a:rPr>
              <a:t>Βουλή των Κοινοτήτων </a:t>
            </a:r>
            <a:r>
              <a:rPr lang="el-GR" b="1" dirty="0" smtClean="0">
                <a:solidFill>
                  <a:schemeClr val="accent2"/>
                </a:solidFill>
              </a:rPr>
              <a:t>και τη Βουλή των λόρδων στη Βρετανία, καθώς και με δημοψηφίσματα στη Δανία και την Ιρλανδία.</a:t>
            </a:r>
            <a:r>
              <a:rPr lang="el-GR" b="1" dirty="0">
                <a:solidFill>
                  <a:schemeClr val="accent2"/>
                </a:solidFill>
              </a:rPr>
              <a:t> Ωστόσο απορρίφθηκε </a:t>
            </a:r>
            <a:r>
              <a:rPr lang="el-GR" b="1" dirty="0" smtClean="0">
                <a:solidFill>
                  <a:schemeClr val="accent2"/>
                </a:solidFill>
              </a:rPr>
              <a:t>με δημοψήφισμα στη Νορβηγία, με αποτέλεσμα η τελευταία να μην προσχωρήσει τελικά στις ΕΚ.</a:t>
            </a:r>
          </a:p>
          <a:p>
            <a:pPr marL="285750" indent="-285750" algn="just">
              <a:buFont typeface="Arial" panose="020B0604020202020204" pitchFamily="34" charset="0"/>
              <a:buChar char="•"/>
            </a:pPr>
            <a:r>
              <a:rPr lang="el-GR" b="1" dirty="0">
                <a:solidFill>
                  <a:schemeClr val="accent2"/>
                </a:solidFill>
              </a:rPr>
              <a:t>Η περιοχή του Γιβραλτάρ, ως βρετανική κτήση, δεν προσχώρησε στις ΕΚ, με προοπτική το θέμα αυτό να αποτελέσει μελλοντικά αντικείμενο διαπραγματεύσεων με την Ισπανία.</a:t>
            </a:r>
            <a:endParaRPr lang="el-GR" b="1" dirty="0" smtClean="0">
              <a:solidFill>
                <a:schemeClr val="accent2"/>
              </a:solidFill>
            </a:endParaRPr>
          </a:p>
        </p:txBody>
      </p:sp>
      <p:sp>
        <p:nvSpPr>
          <p:cNvPr id="10" name="TextBox 9"/>
          <p:cNvSpPr txBox="1"/>
          <p:nvPr/>
        </p:nvSpPr>
        <p:spPr>
          <a:xfrm>
            <a:off x="110966" y="3783623"/>
            <a:ext cx="4494470" cy="954107"/>
          </a:xfrm>
          <a:prstGeom prst="rect">
            <a:avLst/>
          </a:prstGeom>
          <a:noFill/>
        </p:spPr>
        <p:txBody>
          <a:bodyPr wrap="square" rtlCol="0">
            <a:spAutoFit/>
          </a:bodyPr>
          <a:lstStyle/>
          <a:p>
            <a:pPr algn="just"/>
            <a:r>
              <a:rPr lang="el-GR" sz="1400" b="1" dirty="0">
                <a:solidFill>
                  <a:schemeClr val="accent2"/>
                </a:solidFill>
              </a:rPr>
              <a:t>Η υπογραφή της </a:t>
            </a:r>
            <a:r>
              <a:rPr lang="el-GR" sz="1400" b="1" i="1" dirty="0">
                <a:solidFill>
                  <a:schemeClr val="accent2"/>
                </a:solidFill>
              </a:rPr>
              <a:t>Συνθήκης Ένταξης της Βρετανίας, της Δανίας, της Ιρλανδίας και της Νορβηγίας</a:t>
            </a:r>
            <a:r>
              <a:rPr lang="el-GR" sz="1400" b="1" dirty="0">
                <a:solidFill>
                  <a:schemeClr val="accent2"/>
                </a:solidFill>
              </a:rPr>
              <a:t>, </a:t>
            </a:r>
            <a:endParaRPr lang="el-GR" sz="1400" b="1" dirty="0" smtClean="0">
              <a:solidFill>
                <a:schemeClr val="accent2"/>
              </a:solidFill>
            </a:endParaRPr>
          </a:p>
          <a:p>
            <a:pPr algn="just"/>
            <a:r>
              <a:rPr lang="el-GR" sz="1400" b="1" i="1" dirty="0" smtClean="0">
                <a:solidFill>
                  <a:schemeClr val="accent2"/>
                </a:solidFill>
              </a:rPr>
              <a:t>στις </a:t>
            </a:r>
            <a:r>
              <a:rPr lang="el-GR" sz="1400" b="1" i="1" dirty="0">
                <a:solidFill>
                  <a:schemeClr val="accent2"/>
                </a:solidFill>
              </a:rPr>
              <a:t>22 Ιανουαρίου του 1972, στις Βρυξέλλες. Για τη Βρετανία υπογράφει ο πρωθυπουργός της </a:t>
            </a:r>
            <a:r>
              <a:rPr lang="el-GR" sz="1400" b="1" i="1" dirty="0" err="1">
                <a:solidFill>
                  <a:schemeClr val="accent2"/>
                </a:solidFill>
              </a:rPr>
              <a:t>Edward</a:t>
            </a:r>
            <a:r>
              <a:rPr lang="el-GR" sz="1400" b="1" i="1" dirty="0">
                <a:solidFill>
                  <a:schemeClr val="accent2"/>
                </a:solidFill>
              </a:rPr>
              <a:t> </a:t>
            </a:r>
            <a:r>
              <a:rPr lang="el-GR" sz="1400" b="1" i="1" dirty="0" err="1">
                <a:solidFill>
                  <a:schemeClr val="accent2"/>
                </a:solidFill>
              </a:rPr>
              <a:t>Heath</a:t>
            </a:r>
            <a:endParaRPr lang="el-GR" sz="1400" b="1" i="1" dirty="0" smtClean="0">
              <a:solidFill>
                <a:schemeClr val="accent2"/>
              </a:solidFill>
            </a:endParaRPr>
          </a:p>
        </p:txBody>
      </p:sp>
      <p:pic>
        <p:nvPicPr>
          <p:cNvPr id="11" name="2708 - Εικόνα" descr="Υπογραφή συνθήκης ένταξης Βρετανίας 1972.jpg"/>
          <p:cNvPicPr/>
          <p:nvPr/>
        </p:nvPicPr>
        <p:blipFill>
          <a:blip r:embed="rId3" cstate="print"/>
          <a:stretch>
            <a:fillRect/>
          </a:stretch>
        </p:blipFill>
        <p:spPr>
          <a:xfrm>
            <a:off x="858014" y="1728000"/>
            <a:ext cx="3000375" cy="2038350"/>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546" y="4748872"/>
            <a:ext cx="1153308" cy="1438780"/>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21</a:t>
            </a:fld>
            <a:endParaRPr lang="en-US" altLang="en-US"/>
          </a:p>
        </p:txBody>
      </p:sp>
    </p:spTree>
    <p:extLst>
      <p:ext uri="{BB962C8B-B14F-4D97-AF65-F5344CB8AC3E}">
        <p14:creationId xmlns:p14="http://schemas.microsoft.com/office/powerpoint/2010/main" val="33738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707886"/>
          </a:xfrm>
          <a:prstGeom prst="rect">
            <a:avLst/>
          </a:prstGeom>
          <a:noFill/>
        </p:spPr>
        <p:txBody>
          <a:bodyPr wrap="square" rtlCol="0">
            <a:spAutoFit/>
          </a:bodyPr>
          <a:lstStyle/>
          <a:p>
            <a:pPr lvl="0"/>
            <a:r>
              <a:rPr lang="el-GR" sz="2000" b="1" dirty="0">
                <a:solidFill>
                  <a:schemeClr val="accent2"/>
                </a:solidFill>
              </a:rPr>
              <a:t>Η πρώτη διεύρυνση των </a:t>
            </a:r>
            <a:r>
              <a:rPr lang="el-GR" sz="2000" b="1" dirty="0" smtClean="0">
                <a:solidFill>
                  <a:schemeClr val="accent2"/>
                </a:solidFill>
              </a:rPr>
              <a:t>ΕΚ </a:t>
            </a:r>
            <a:r>
              <a:rPr lang="el-GR" sz="1000" dirty="0" smtClean="0">
                <a:solidFill>
                  <a:schemeClr val="accent2"/>
                </a:solidFill>
              </a:rPr>
              <a:t>(</a:t>
            </a:r>
            <a:r>
              <a:rPr lang="el-GR" sz="1000" dirty="0">
                <a:solidFill>
                  <a:schemeClr val="accent2"/>
                </a:solidFill>
              </a:rPr>
              <a:t>συνέχεια)</a:t>
            </a:r>
            <a:endParaRPr lang="el-GR" sz="1000" dirty="0">
              <a:solidFill>
                <a:schemeClr val="accent2"/>
              </a:solidFill>
              <a:cs typeface="Times New Roman" panose="02020603050405020304" pitchFamily="18" charset="0"/>
            </a:endParaRPr>
          </a:p>
          <a:p>
            <a:r>
              <a:rPr lang="el-GR" sz="2000" b="1" dirty="0" smtClean="0">
                <a:solidFill>
                  <a:schemeClr val="accent2"/>
                </a:solidFill>
              </a:rPr>
              <a:t>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υλοποίηση της πρώτης </a:t>
            </a:r>
            <a:r>
              <a:rPr lang="el-GR" b="1" dirty="0" smtClean="0">
                <a:solidFill>
                  <a:schemeClr val="accent2"/>
                </a:solidFill>
              </a:rPr>
              <a:t>διεύρυνσης και οι επιπτώσεις</a:t>
            </a:r>
            <a:endParaRPr lang="el-GR" sz="1000"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επιστροφή των εργατικών του </a:t>
            </a:r>
            <a:r>
              <a:rPr lang="el-GR" b="1" dirty="0" err="1">
                <a:solidFill>
                  <a:schemeClr val="accent2"/>
                </a:solidFill>
              </a:rPr>
              <a:t>Harold</a:t>
            </a:r>
            <a:r>
              <a:rPr lang="el-GR" b="1" dirty="0">
                <a:solidFill>
                  <a:schemeClr val="accent2"/>
                </a:solidFill>
              </a:rPr>
              <a:t> </a:t>
            </a:r>
            <a:r>
              <a:rPr lang="el-GR" b="1" dirty="0" err="1">
                <a:solidFill>
                  <a:schemeClr val="accent2"/>
                </a:solidFill>
              </a:rPr>
              <a:t>Wilson</a:t>
            </a:r>
            <a:r>
              <a:rPr lang="el-GR" b="1" dirty="0">
                <a:solidFill>
                  <a:schemeClr val="accent2"/>
                </a:solidFill>
              </a:rPr>
              <a:t> στην πρωθυπουργία της Βρετανίας, </a:t>
            </a:r>
            <a:r>
              <a:rPr lang="el-GR" b="1" dirty="0" smtClean="0">
                <a:solidFill>
                  <a:schemeClr val="accent2"/>
                </a:solidFill>
              </a:rPr>
              <a:t>το Μάρτιο </a:t>
            </a:r>
            <a:r>
              <a:rPr lang="el-GR" b="1" dirty="0">
                <a:solidFill>
                  <a:schemeClr val="accent2"/>
                </a:solidFill>
              </a:rPr>
              <a:t>του 1974, σηματοδότησε την έναρξη </a:t>
            </a:r>
            <a:r>
              <a:rPr lang="el-GR" b="1" dirty="0" smtClean="0">
                <a:solidFill>
                  <a:schemeClr val="accent2"/>
                </a:solidFill>
              </a:rPr>
              <a:t>επαναδιαπραγμάτευσης για την παράταση </a:t>
            </a:r>
            <a:r>
              <a:rPr lang="el-GR" b="1" dirty="0">
                <a:solidFill>
                  <a:schemeClr val="accent2"/>
                </a:solidFill>
              </a:rPr>
              <a:t>της μεταβατικής περιόδου προσαρμογής </a:t>
            </a:r>
            <a:r>
              <a:rPr lang="el-GR" b="1" dirty="0" smtClean="0">
                <a:solidFill>
                  <a:schemeClr val="accent2"/>
                </a:solidFill>
              </a:rPr>
              <a:t>για </a:t>
            </a:r>
            <a:r>
              <a:rPr lang="el-GR" b="1" dirty="0">
                <a:solidFill>
                  <a:schemeClr val="accent2"/>
                </a:solidFill>
              </a:rPr>
              <a:t>τις εισαγωγές βουτύρου </a:t>
            </a:r>
            <a:r>
              <a:rPr lang="el-GR" b="1" dirty="0" smtClean="0">
                <a:solidFill>
                  <a:schemeClr val="accent2"/>
                </a:solidFill>
              </a:rPr>
              <a:t>και ζάχαρης, τη μείωση </a:t>
            </a:r>
            <a:r>
              <a:rPr lang="el-GR" b="1" dirty="0">
                <a:solidFill>
                  <a:schemeClr val="accent2"/>
                </a:solidFill>
              </a:rPr>
              <a:t>της συνεισφοράς της στον κοινοτικό προϋπολογισμό, καθώς και την αύξηση των κοινοτικών εισφορών που θα λάμβανε από το </a:t>
            </a:r>
            <a:r>
              <a:rPr lang="el-GR" b="1" dirty="0" smtClean="0">
                <a:solidFill>
                  <a:schemeClr val="accent2"/>
                </a:solidFill>
              </a:rPr>
              <a:t>ΕΓΤΠΕ.</a:t>
            </a:r>
          </a:p>
          <a:p>
            <a:pPr marL="285750" indent="-285750" algn="just">
              <a:buFont typeface="Arial" panose="020B0604020202020204" pitchFamily="34" charset="0"/>
              <a:buChar char="•"/>
            </a:pPr>
            <a:r>
              <a:rPr lang="el-GR" b="1" dirty="0" smtClean="0">
                <a:solidFill>
                  <a:schemeClr val="accent2"/>
                </a:solidFill>
              </a:rPr>
              <a:t>Μετά </a:t>
            </a:r>
            <a:r>
              <a:rPr lang="el-GR" b="1" dirty="0">
                <a:solidFill>
                  <a:schemeClr val="accent2"/>
                </a:solidFill>
              </a:rPr>
              <a:t>από πρόταση της Βρετανίας και της Ιρλανδίας, αποφασίστηκε η  δημιουργία ενός Ευρωπαϊκού Ταμείου Περιφερειακής Ανάπτυξης (</a:t>
            </a:r>
            <a:r>
              <a:rPr lang="el-GR" b="1" dirty="0" smtClean="0">
                <a:solidFill>
                  <a:schemeClr val="accent2"/>
                </a:solidFill>
              </a:rPr>
              <a:t>ΕΤΠΑ), </a:t>
            </a:r>
            <a:r>
              <a:rPr lang="el-GR" b="1" dirty="0">
                <a:solidFill>
                  <a:schemeClr val="accent2"/>
                </a:solidFill>
              </a:rPr>
              <a:t>από την 1η Ιανουαρίου 1975, με σκοπό την ενίσχυση των προβληματικών περιφερειών των ΕΚ</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Εγκρίθηκε </a:t>
            </a:r>
            <a:r>
              <a:rPr lang="el-GR" b="1" dirty="0">
                <a:solidFill>
                  <a:schemeClr val="accent2"/>
                </a:solidFill>
              </a:rPr>
              <a:t>η δημιουργία ενός «διορθωτικού μηχανισμού», </a:t>
            </a:r>
            <a:r>
              <a:rPr lang="el-GR" b="1" dirty="0" smtClean="0">
                <a:solidFill>
                  <a:schemeClr val="accent2"/>
                </a:solidFill>
              </a:rPr>
              <a:t>που θα πρόβαινε </a:t>
            </a:r>
            <a:r>
              <a:rPr lang="el-GR" b="1" dirty="0">
                <a:solidFill>
                  <a:schemeClr val="accent2"/>
                </a:solidFill>
              </a:rPr>
              <a:t>σε διορθωτικές ενέργειες </a:t>
            </a:r>
            <a:r>
              <a:rPr lang="el-GR" b="1" dirty="0" smtClean="0">
                <a:solidFill>
                  <a:schemeClr val="accent2"/>
                </a:solidFill>
              </a:rPr>
              <a:t>για τις </a:t>
            </a:r>
            <a:r>
              <a:rPr lang="el-GR" b="1" dirty="0">
                <a:solidFill>
                  <a:schemeClr val="accent2"/>
                </a:solidFill>
              </a:rPr>
              <a:t>συνεισφορές στον κοινοτικό </a:t>
            </a:r>
            <a:r>
              <a:rPr lang="el-GR" b="1" dirty="0" smtClean="0">
                <a:solidFill>
                  <a:schemeClr val="accent2"/>
                </a:solidFill>
              </a:rPr>
              <a:t>προϋπολογισμό και θα </a:t>
            </a:r>
            <a:r>
              <a:rPr lang="el-GR" b="1" dirty="0">
                <a:solidFill>
                  <a:schemeClr val="accent2"/>
                </a:solidFill>
              </a:rPr>
              <a:t>ξεκινούσε η λειτουργία του </a:t>
            </a:r>
            <a:r>
              <a:rPr lang="el-GR" b="1" dirty="0" smtClean="0">
                <a:solidFill>
                  <a:schemeClr val="accent2"/>
                </a:solidFill>
              </a:rPr>
              <a:t>τον Μάιο του 1976.</a:t>
            </a:r>
          </a:p>
          <a:p>
            <a:pPr marL="285750" indent="-285750" algn="just">
              <a:buFont typeface="Arial" panose="020B0604020202020204" pitchFamily="34" charset="0"/>
              <a:buChar char="•"/>
            </a:pPr>
            <a:r>
              <a:rPr lang="el-GR" b="1" dirty="0" smtClean="0">
                <a:solidFill>
                  <a:schemeClr val="accent2"/>
                </a:solidFill>
              </a:rPr>
              <a:t>Με νέο δημοψήφισμα </a:t>
            </a:r>
            <a:r>
              <a:rPr lang="el-GR" b="1" dirty="0">
                <a:solidFill>
                  <a:schemeClr val="accent2"/>
                </a:solidFill>
              </a:rPr>
              <a:t>που πραγματοποιήθηκε </a:t>
            </a:r>
            <a:r>
              <a:rPr lang="el-GR" b="1" dirty="0" smtClean="0">
                <a:solidFill>
                  <a:schemeClr val="accent2"/>
                </a:solidFill>
              </a:rPr>
              <a:t>τον Ιούνιο </a:t>
            </a:r>
            <a:r>
              <a:rPr lang="el-GR" b="1" dirty="0">
                <a:solidFill>
                  <a:schemeClr val="accent2"/>
                </a:solidFill>
              </a:rPr>
              <a:t>του 1975, ο βρετανικός λαός τάχθηκε υπέρ της παραμονής της Βρετανίας στις </a:t>
            </a:r>
            <a:r>
              <a:rPr lang="el-GR" b="1" dirty="0" smtClean="0">
                <a:solidFill>
                  <a:schemeClr val="accent2"/>
                </a:solidFill>
              </a:rPr>
              <a:t>ΕΚ. </a:t>
            </a:r>
            <a:endParaRPr lang="el-GR" b="1" dirty="0">
              <a:solidFill>
                <a:schemeClr val="accent2"/>
              </a:solidFill>
            </a:endParaRPr>
          </a:p>
        </p:txBody>
      </p:sp>
      <p:sp>
        <p:nvSpPr>
          <p:cNvPr id="10" name="TextBox 9"/>
          <p:cNvSpPr txBox="1"/>
          <p:nvPr/>
        </p:nvSpPr>
        <p:spPr>
          <a:xfrm>
            <a:off x="71739" y="5507144"/>
            <a:ext cx="4494470" cy="307777"/>
          </a:xfrm>
          <a:prstGeom prst="rect">
            <a:avLst/>
          </a:prstGeom>
          <a:noFill/>
        </p:spPr>
        <p:txBody>
          <a:bodyPr wrap="square" rtlCol="0">
            <a:spAutoFit/>
          </a:bodyPr>
          <a:lstStyle/>
          <a:p>
            <a:pPr algn="just"/>
            <a:r>
              <a:rPr lang="el-GR" sz="1400" b="1" dirty="0">
                <a:solidFill>
                  <a:schemeClr val="accent2"/>
                </a:solidFill>
              </a:rPr>
              <a:t>Οι Ευρωπαϊκές Κοινότητες το 1973</a:t>
            </a:r>
            <a:endParaRPr lang="el-GR" sz="1400" b="1" dirty="0" smtClean="0">
              <a:solidFill>
                <a:schemeClr val="accent2"/>
              </a:solidFill>
            </a:endParaRPr>
          </a:p>
        </p:txBody>
      </p:sp>
      <p:pic>
        <p:nvPicPr>
          <p:cNvPr id="13" name="19 - Εικόνα" descr="Map of Europe 1973.bmp"/>
          <p:cNvPicPr>
            <a:picLocks noChangeAspect="1"/>
          </p:cNvPicPr>
          <p:nvPr/>
        </p:nvPicPr>
        <p:blipFill>
          <a:blip r:embed="rId3" cstate="print"/>
          <a:stretch>
            <a:fillRect/>
          </a:stretch>
        </p:blipFill>
        <p:spPr>
          <a:xfrm>
            <a:off x="71739" y="1683944"/>
            <a:ext cx="4653980" cy="382320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22</a:t>
            </a:fld>
            <a:endParaRPr lang="en-US" altLang="en-US"/>
          </a:p>
        </p:txBody>
      </p:sp>
    </p:spTree>
    <p:extLst>
      <p:ext uri="{BB962C8B-B14F-4D97-AF65-F5344CB8AC3E}">
        <p14:creationId xmlns:p14="http://schemas.microsoft.com/office/powerpoint/2010/main" val="1075994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Θεσμικές μεταρρυθμίσεις. Εκλογές για το Ευρωπαϊκό Κοινοβούλιο</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2862322"/>
          </a:xfrm>
          <a:prstGeom prst="rect">
            <a:avLst/>
          </a:prstGeom>
          <a:noFill/>
        </p:spPr>
        <p:txBody>
          <a:bodyPr wrap="square" rtlCol="0">
            <a:spAutoFit/>
          </a:bodyPr>
          <a:lstStyle/>
          <a:p>
            <a:r>
              <a:rPr lang="el-GR" b="1" dirty="0" smtClean="0">
                <a:solidFill>
                  <a:schemeClr val="accent2"/>
                </a:solidFill>
              </a:rPr>
              <a:t>Το Ευρωπαϊκό Συμβούλιο </a:t>
            </a:r>
            <a:r>
              <a:rPr lang="el-GR" b="1" dirty="0">
                <a:solidFill>
                  <a:schemeClr val="accent2"/>
                </a:solidFill>
              </a:rPr>
              <a:t>ως </a:t>
            </a:r>
            <a:r>
              <a:rPr lang="el-GR" b="1" dirty="0" smtClean="0">
                <a:solidFill>
                  <a:schemeClr val="accent2"/>
                </a:solidFill>
              </a:rPr>
              <a:t>άτυπος θεσμός</a:t>
            </a:r>
            <a:endParaRPr lang="el-GR"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αποδοχή της πρότασης του προέδρου της Γαλλίας </a:t>
            </a:r>
            <a:r>
              <a:rPr lang="el-GR" b="1" dirty="0" err="1">
                <a:solidFill>
                  <a:schemeClr val="accent2"/>
                </a:solidFill>
              </a:rPr>
              <a:t>Giscard</a:t>
            </a:r>
            <a:r>
              <a:rPr lang="el-GR" b="1" dirty="0">
                <a:solidFill>
                  <a:schemeClr val="accent2"/>
                </a:solidFill>
              </a:rPr>
              <a:t> </a:t>
            </a:r>
            <a:r>
              <a:rPr lang="el-GR" b="1" dirty="0" err="1">
                <a:solidFill>
                  <a:schemeClr val="accent2"/>
                </a:solidFill>
              </a:rPr>
              <a:t>d'Estaing</a:t>
            </a:r>
            <a:r>
              <a:rPr lang="el-GR" b="1" dirty="0">
                <a:solidFill>
                  <a:schemeClr val="accent2"/>
                </a:solidFill>
              </a:rPr>
              <a:t>, στη σύνοδο κορυφής του Παρισιού </a:t>
            </a:r>
            <a:r>
              <a:rPr lang="el-GR" b="1" dirty="0" smtClean="0">
                <a:solidFill>
                  <a:schemeClr val="accent2"/>
                </a:solidFill>
              </a:rPr>
              <a:t>το Δεκέμβριο του </a:t>
            </a:r>
            <a:r>
              <a:rPr lang="el-GR" b="1" dirty="0">
                <a:solidFill>
                  <a:schemeClr val="accent2"/>
                </a:solidFill>
              </a:rPr>
              <a:t>1974, </a:t>
            </a:r>
            <a:r>
              <a:rPr lang="el-GR" b="1" dirty="0" smtClean="0">
                <a:solidFill>
                  <a:schemeClr val="accent2"/>
                </a:solidFill>
              </a:rPr>
              <a:t>οδήγησε στην καθιέρωση </a:t>
            </a:r>
            <a:r>
              <a:rPr lang="el-GR" b="1" dirty="0">
                <a:solidFill>
                  <a:schemeClr val="accent2"/>
                </a:solidFill>
              </a:rPr>
              <a:t>του Ευρωπαϊκού Συμβουλίου ως </a:t>
            </a:r>
            <a:r>
              <a:rPr lang="el-GR" b="1" dirty="0" smtClean="0">
                <a:solidFill>
                  <a:schemeClr val="accent2"/>
                </a:solidFill>
              </a:rPr>
              <a:t>άτυπου</a:t>
            </a:r>
            <a:r>
              <a:rPr lang="el-GR" b="1" dirty="0">
                <a:solidFill>
                  <a:schemeClr val="accent2"/>
                </a:solidFill>
              </a:rPr>
              <a:t> </a:t>
            </a:r>
            <a:r>
              <a:rPr lang="el-GR" b="1" dirty="0" smtClean="0">
                <a:solidFill>
                  <a:schemeClr val="accent2"/>
                </a:solidFill>
              </a:rPr>
              <a:t>διακυβερνητικού θεσμού. </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Ευρωπαϊκό Συμβούλιο </a:t>
            </a:r>
            <a:r>
              <a:rPr lang="el-GR" b="1" dirty="0" smtClean="0">
                <a:solidFill>
                  <a:schemeClr val="accent2"/>
                </a:solidFill>
              </a:rPr>
              <a:t>θα </a:t>
            </a:r>
            <a:r>
              <a:rPr lang="el-GR" b="1" dirty="0">
                <a:solidFill>
                  <a:schemeClr val="accent2"/>
                </a:solidFill>
              </a:rPr>
              <a:t>συνεδρίαζε τρεις φορές το </a:t>
            </a:r>
            <a:r>
              <a:rPr lang="el-GR" b="1" dirty="0" smtClean="0">
                <a:solidFill>
                  <a:schemeClr val="accent2"/>
                </a:solidFill>
              </a:rPr>
              <a:t>χρόνο και </a:t>
            </a:r>
            <a:r>
              <a:rPr lang="el-GR" b="1" dirty="0">
                <a:solidFill>
                  <a:schemeClr val="accent2"/>
                </a:solidFill>
              </a:rPr>
              <a:t>θα λειτουργούσε ως διακυβερνητικό συντονιστικό όργανο, που θα προωθούσε τις πολιτικές των ΕΚ. Η εναρκτήρια συνεδρίαση έγινε στο Δουβλίνο στις 10 και 11 Μαρτίου του 1975 κατά τη διάρκεια της πρώτης ιρλανδικής προεδρίας. </a:t>
            </a:r>
            <a:endParaRPr lang="el-GR" b="1" dirty="0" smtClean="0">
              <a:solidFill>
                <a:schemeClr val="accent2"/>
              </a:solidFill>
            </a:endParaRPr>
          </a:p>
        </p:txBody>
      </p:sp>
      <p:sp>
        <p:nvSpPr>
          <p:cNvPr id="10" name="TextBox 9"/>
          <p:cNvSpPr txBox="1"/>
          <p:nvPr/>
        </p:nvSpPr>
        <p:spPr>
          <a:xfrm>
            <a:off x="119271" y="4628082"/>
            <a:ext cx="4823790" cy="1600438"/>
          </a:xfrm>
          <a:prstGeom prst="rect">
            <a:avLst/>
          </a:prstGeom>
          <a:noFill/>
        </p:spPr>
        <p:txBody>
          <a:bodyPr wrap="square" rtlCol="0">
            <a:spAutoFit/>
          </a:bodyPr>
          <a:lstStyle/>
          <a:p>
            <a:pPr lvl="0"/>
            <a:r>
              <a:rPr lang="el-GR" sz="1400" b="1" dirty="0">
                <a:solidFill>
                  <a:schemeClr val="accent2"/>
                </a:solidFill>
              </a:rPr>
              <a:t>Η </a:t>
            </a:r>
            <a:r>
              <a:rPr lang="el-GR" sz="1400" b="1" dirty="0" smtClean="0">
                <a:solidFill>
                  <a:schemeClr val="accent2"/>
                </a:solidFill>
              </a:rPr>
              <a:t>1</a:t>
            </a:r>
            <a:r>
              <a:rPr lang="el-GR" sz="1400" b="1" baseline="30000" dirty="0" smtClean="0">
                <a:solidFill>
                  <a:schemeClr val="accent2"/>
                </a:solidFill>
              </a:rPr>
              <a:t>η</a:t>
            </a:r>
            <a:r>
              <a:rPr lang="el-GR" sz="1400" b="1" dirty="0" smtClean="0">
                <a:solidFill>
                  <a:schemeClr val="accent2"/>
                </a:solidFill>
              </a:rPr>
              <a:t> συνεδρίαση του Ευρωπαϊκο</a:t>
            </a:r>
            <a:r>
              <a:rPr lang="el-GR" sz="1400" b="1" dirty="0">
                <a:solidFill>
                  <a:schemeClr val="accent2"/>
                </a:solidFill>
              </a:rPr>
              <a:t>ύ</a:t>
            </a:r>
            <a:r>
              <a:rPr lang="el-GR" sz="1400" b="1" dirty="0" smtClean="0">
                <a:solidFill>
                  <a:schemeClr val="accent2"/>
                </a:solidFill>
              </a:rPr>
              <a:t> Συμβουλίου στο Δουβλίνο,</a:t>
            </a:r>
            <a:endParaRPr lang="el-GR" sz="1400" b="1" dirty="0">
              <a:solidFill>
                <a:schemeClr val="accent2"/>
              </a:solidFill>
            </a:endParaRPr>
          </a:p>
          <a:p>
            <a:pPr lvl="0" algn="just"/>
            <a:r>
              <a:rPr lang="el-GR" sz="1400" b="1" i="1" dirty="0">
                <a:solidFill>
                  <a:schemeClr val="accent2"/>
                </a:solidFill>
              </a:rPr>
              <a:t>της </a:t>
            </a:r>
            <a:r>
              <a:rPr lang="el-GR" sz="1400" b="1" i="1" dirty="0" smtClean="0">
                <a:solidFill>
                  <a:schemeClr val="accent2"/>
                </a:solidFill>
              </a:rPr>
              <a:t>10</a:t>
            </a:r>
            <a:r>
              <a:rPr lang="el-GR" sz="1400" b="1" i="1" baseline="30000" dirty="0" smtClean="0">
                <a:solidFill>
                  <a:schemeClr val="accent2"/>
                </a:solidFill>
              </a:rPr>
              <a:t>ης</a:t>
            </a:r>
            <a:r>
              <a:rPr lang="el-GR" sz="1400" b="1" i="1" dirty="0" smtClean="0">
                <a:solidFill>
                  <a:schemeClr val="accent2"/>
                </a:solidFill>
              </a:rPr>
              <a:t> </a:t>
            </a:r>
            <a:r>
              <a:rPr lang="el-GR" sz="1400" b="1" i="1" dirty="0">
                <a:solidFill>
                  <a:schemeClr val="accent2"/>
                </a:solidFill>
              </a:rPr>
              <a:t>και </a:t>
            </a:r>
            <a:r>
              <a:rPr lang="el-GR" sz="1400" b="1" i="1" dirty="0" smtClean="0">
                <a:solidFill>
                  <a:schemeClr val="accent2"/>
                </a:solidFill>
              </a:rPr>
              <a:t>11</a:t>
            </a:r>
            <a:r>
              <a:rPr lang="el-GR" sz="1400" b="1" i="1" baseline="30000" dirty="0" smtClean="0">
                <a:solidFill>
                  <a:schemeClr val="accent2"/>
                </a:solidFill>
              </a:rPr>
              <a:t>ης</a:t>
            </a:r>
            <a:r>
              <a:rPr lang="el-GR" sz="1400" b="1" i="1" dirty="0" smtClean="0">
                <a:solidFill>
                  <a:schemeClr val="accent2"/>
                </a:solidFill>
              </a:rPr>
              <a:t> Μαρτίου </a:t>
            </a:r>
            <a:r>
              <a:rPr lang="el-GR" sz="1400" b="1" i="1" dirty="0">
                <a:solidFill>
                  <a:schemeClr val="accent2"/>
                </a:solidFill>
              </a:rPr>
              <a:t>του 1975, κατά τη διάρκεια της πρώτης ιρλανδικής προεδρίας. Με την Ενιαία Ευρωπαϊκή Πράξη του 1986, το άτυπο Ευρωπαϊκό Συμβούλιο καθιερώθηκε ως κανονικός θεσμός των ΕΚ, </a:t>
            </a:r>
            <a:r>
              <a:rPr lang="el-GR" sz="1400" b="1" i="1" dirty="0" smtClean="0">
                <a:solidFill>
                  <a:schemeClr val="accent2"/>
                </a:solidFill>
              </a:rPr>
              <a:t>Ωστόσο</a:t>
            </a:r>
            <a:r>
              <a:rPr lang="el-GR" sz="1400" b="1" i="1" dirty="0">
                <a:solidFill>
                  <a:schemeClr val="accent2"/>
                </a:solidFill>
              </a:rPr>
              <a:t>, το Ευρωπαϊκό Συμβούλιο έλαβε την σημερινή επίσημη μορφή λειτουργίας του με τη Συνθήκη του Μάαστριχτ του </a:t>
            </a:r>
            <a:r>
              <a:rPr lang="el-GR" sz="1400" b="1" i="1" dirty="0" smtClean="0">
                <a:solidFill>
                  <a:schemeClr val="accent2"/>
                </a:solidFill>
              </a:rPr>
              <a:t>1992</a:t>
            </a:r>
            <a:endParaRPr lang="el-GR" sz="1400" b="1" dirty="0" smtClean="0">
              <a:solidFill>
                <a:schemeClr val="accent2"/>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58" y="1663736"/>
            <a:ext cx="4324350" cy="2990850"/>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23</a:t>
            </a:fld>
            <a:endParaRPr lang="en-US" altLang="en-US"/>
          </a:p>
        </p:txBody>
      </p:sp>
    </p:spTree>
    <p:extLst>
      <p:ext uri="{BB962C8B-B14F-4D97-AF65-F5344CB8AC3E}">
        <p14:creationId xmlns:p14="http://schemas.microsoft.com/office/powerpoint/2010/main" val="1668405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pPr lvl="0"/>
            <a:r>
              <a:rPr lang="el-GR" sz="2000" b="1" dirty="0">
                <a:solidFill>
                  <a:schemeClr val="accent2"/>
                </a:solidFill>
              </a:rPr>
              <a:t>Θεσμικές μεταρρυθμίσεις. Εκλογές για το Ευρωπαϊκό </a:t>
            </a:r>
            <a:r>
              <a:rPr lang="el-GR" sz="2000" b="1" dirty="0" smtClean="0">
                <a:solidFill>
                  <a:schemeClr val="accent2"/>
                </a:solidFill>
              </a:rPr>
              <a:t>Κοινοβούλιο </a:t>
            </a:r>
            <a:r>
              <a:rPr lang="el-GR" sz="1000" dirty="0" smtClean="0">
                <a:solidFill>
                  <a:schemeClr val="accent2"/>
                </a:solidFill>
              </a:rPr>
              <a:t>(</a:t>
            </a:r>
            <a:r>
              <a:rPr lang="el-GR" sz="1000" dirty="0">
                <a:solidFill>
                  <a:schemeClr val="accent2"/>
                </a:solidFill>
              </a:rPr>
              <a:t>συνέχεια</a:t>
            </a:r>
            <a:r>
              <a:rPr lang="el-GR" sz="1000" dirty="0" smtClean="0">
                <a:solidFill>
                  <a:schemeClr val="accent2"/>
                </a:solidFill>
              </a:rPr>
              <a:t>)</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Προτάσεις θεσμικών μεταρρυθμίσεων</a:t>
            </a:r>
            <a:endParaRPr lang="el-GR"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έκθεση με τίτλο </a:t>
            </a:r>
            <a:r>
              <a:rPr lang="el-GR" b="1" i="1" dirty="0">
                <a:solidFill>
                  <a:schemeClr val="accent2"/>
                </a:solidFill>
              </a:rPr>
              <a:t>Προτάσεις για τη μεταρρύθμιση της Επιτροπής των Ευρωπαϊκών Κοινοτήτων και των υπηρεσιών της</a:t>
            </a:r>
            <a:r>
              <a:rPr lang="el-GR" b="1" dirty="0">
                <a:solidFill>
                  <a:schemeClr val="accent2"/>
                </a:solidFill>
              </a:rPr>
              <a:t>, γνωστή ως </a:t>
            </a:r>
            <a:r>
              <a:rPr lang="el-GR" b="1" i="1" dirty="0">
                <a:solidFill>
                  <a:schemeClr val="accent2"/>
                </a:solidFill>
              </a:rPr>
              <a:t>Έκθεση Spierenburg</a:t>
            </a:r>
            <a:r>
              <a:rPr lang="el-GR" b="1" dirty="0">
                <a:solidFill>
                  <a:schemeClr val="accent2"/>
                </a:solidFill>
              </a:rPr>
              <a:t>, </a:t>
            </a:r>
            <a:r>
              <a:rPr lang="el-GR" b="1" dirty="0" smtClean="0">
                <a:solidFill>
                  <a:schemeClr val="accent2"/>
                </a:solidFill>
              </a:rPr>
              <a:t>της «Ομάδας </a:t>
            </a:r>
            <a:r>
              <a:rPr lang="el-GR" b="1" dirty="0">
                <a:solidFill>
                  <a:schemeClr val="accent2"/>
                </a:solidFill>
              </a:rPr>
              <a:t>των Πέντε», που συστάθηκε τον Ιανουάριο του </a:t>
            </a:r>
            <a:r>
              <a:rPr lang="el-GR" b="1" dirty="0" smtClean="0">
                <a:solidFill>
                  <a:schemeClr val="accent2"/>
                </a:solidFill>
              </a:rPr>
              <a:t>1979, και υποβλήθηκε το Σεπτέμβριο του 1979, πρότεινε </a:t>
            </a:r>
            <a:r>
              <a:rPr lang="el-GR" b="1" dirty="0">
                <a:solidFill>
                  <a:schemeClr val="accent2"/>
                </a:solidFill>
              </a:rPr>
              <a:t>το διορισμό ενός </a:t>
            </a:r>
            <a:r>
              <a:rPr lang="el-GR" b="1" dirty="0" smtClean="0">
                <a:solidFill>
                  <a:schemeClr val="accent2"/>
                </a:solidFill>
              </a:rPr>
              <a:t>αντιπρόεδρου</a:t>
            </a:r>
            <a:r>
              <a:rPr lang="el-GR" b="1" dirty="0">
                <a:solidFill>
                  <a:schemeClr val="accent2"/>
                </a:solidFill>
              </a:rPr>
              <a:t>, </a:t>
            </a:r>
            <a:r>
              <a:rPr lang="el-GR" b="1" dirty="0" smtClean="0">
                <a:solidFill>
                  <a:schemeClr val="accent2"/>
                </a:solidFill>
              </a:rPr>
              <a:t>τη </a:t>
            </a:r>
            <a:r>
              <a:rPr lang="el-GR" b="1" dirty="0">
                <a:solidFill>
                  <a:schemeClr val="accent2"/>
                </a:solidFill>
              </a:rPr>
              <a:t>μείωση του αριθμό των Επιτρόπων σε έναν ανά </a:t>
            </a:r>
            <a:r>
              <a:rPr lang="el-GR" b="1" dirty="0" smtClean="0">
                <a:solidFill>
                  <a:schemeClr val="accent2"/>
                </a:solidFill>
              </a:rPr>
              <a:t>κράτος-μέλος και των </a:t>
            </a:r>
            <a:r>
              <a:rPr lang="el-GR" b="1" dirty="0">
                <a:solidFill>
                  <a:schemeClr val="accent2"/>
                </a:solidFill>
              </a:rPr>
              <a:t>Γενικών Διευθύνσεων σε </a:t>
            </a:r>
            <a:r>
              <a:rPr lang="el-GR" b="1" dirty="0" smtClean="0">
                <a:solidFill>
                  <a:schemeClr val="accent2"/>
                </a:solidFill>
              </a:rPr>
              <a:t>δέκα.</a:t>
            </a:r>
          </a:p>
          <a:p>
            <a:pPr marL="285750" indent="-285750" algn="just">
              <a:buFont typeface="Arial" panose="020B0604020202020204" pitchFamily="34" charset="0"/>
              <a:buChar char="•"/>
            </a:pPr>
            <a:r>
              <a:rPr lang="el-GR" b="1" dirty="0">
                <a:solidFill>
                  <a:schemeClr val="accent2"/>
                </a:solidFill>
              </a:rPr>
              <a:t>Η </a:t>
            </a:r>
            <a:r>
              <a:rPr lang="el-GR" b="1" i="1" dirty="0">
                <a:solidFill>
                  <a:schemeClr val="accent2"/>
                </a:solidFill>
              </a:rPr>
              <a:t>Έκθεση για τα Ευρωπαϊκά Θεσμικά Όργανα</a:t>
            </a:r>
            <a:r>
              <a:rPr lang="el-GR" b="1" dirty="0">
                <a:solidFill>
                  <a:schemeClr val="accent2"/>
                </a:solidFill>
              </a:rPr>
              <a:t>, της επιτροπής των «Τριών Σοφών», </a:t>
            </a:r>
            <a:r>
              <a:rPr lang="el-GR" b="1" dirty="0" smtClean="0">
                <a:solidFill>
                  <a:schemeClr val="accent2"/>
                </a:solidFill>
              </a:rPr>
              <a:t>που συστάθηκε από το Ευρωπαϊκό </a:t>
            </a:r>
            <a:r>
              <a:rPr lang="el-GR" b="1" dirty="0">
                <a:solidFill>
                  <a:schemeClr val="accent2"/>
                </a:solidFill>
              </a:rPr>
              <a:t>Συμβούλιο των Βρυξελλών, </a:t>
            </a:r>
            <a:r>
              <a:rPr lang="el-GR" b="1" dirty="0" smtClean="0">
                <a:solidFill>
                  <a:schemeClr val="accent2"/>
                </a:solidFill>
              </a:rPr>
              <a:t>του </a:t>
            </a:r>
            <a:r>
              <a:rPr lang="el-GR" b="1" dirty="0">
                <a:solidFill>
                  <a:schemeClr val="accent2"/>
                </a:solidFill>
              </a:rPr>
              <a:t>Δεκεμβρίου </a:t>
            </a:r>
            <a:r>
              <a:rPr lang="el-GR" b="1" dirty="0" smtClean="0">
                <a:solidFill>
                  <a:schemeClr val="accent2"/>
                </a:solidFill>
              </a:rPr>
              <a:t>1978, και υποβλήθηκε το Νοέμβριο του 1979, πρότεινε η </a:t>
            </a:r>
            <a:r>
              <a:rPr lang="el-GR" b="1" dirty="0">
                <a:solidFill>
                  <a:schemeClr val="accent2"/>
                </a:solidFill>
              </a:rPr>
              <a:t>ψηφοφορία με ειδική πλειοψηφία να αποτελέσει </a:t>
            </a:r>
            <a:r>
              <a:rPr lang="el-GR" b="1" dirty="0" smtClean="0">
                <a:solidFill>
                  <a:schemeClr val="accent2"/>
                </a:solidFill>
              </a:rPr>
              <a:t>τη συνήθη </a:t>
            </a:r>
            <a:r>
              <a:rPr lang="el-GR" b="1" dirty="0">
                <a:solidFill>
                  <a:schemeClr val="accent2"/>
                </a:solidFill>
              </a:rPr>
              <a:t>πρακτική λήψης </a:t>
            </a:r>
            <a:r>
              <a:rPr lang="el-GR" b="1" dirty="0" smtClean="0">
                <a:solidFill>
                  <a:schemeClr val="accent2"/>
                </a:solidFill>
              </a:rPr>
              <a:t>αποφάσεων, </a:t>
            </a:r>
            <a:r>
              <a:rPr lang="el-GR" b="1" dirty="0">
                <a:solidFill>
                  <a:schemeClr val="accent2"/>
                </a:solidFill>
              </a:rPr>
              <a:t>τ</a:t>
            </a:r>
            <a:r>
              <a:rPr lang="el-GR" b="1" dirty="0" smtClean="0">
                <a:solidFill>
                  <a:schemeClr val="accent2"/>
                </a:solidFill>
              </a:rPr>
              <a:t>όνισε </a:t>
            </a:r>
            <a:r>
              <a:rPr lang="el-GR" b="1" dirty="0">
                <a:solidFill>
                  <a:schemeClr val="accent2"/>
                </a:solidFill>
              </a:rPr>
              <a:t>την ανάγκη </a:t>
            </a:r>
            <a:r>
              <a:rPr lang="el-GR" b="1" dirty="0" smtClean="0">
                <a:solidFill>
                  <a:schemeClr val="accent2"/>
                </a:solidFill>
              </a:rPr>
              <a:t>Επιτροπή </a:t>
            </a:r>
            <a:r>
              <a:rPr lang="el-GR" b="1" dirty="0">
                <a:solidFill>
                  <a:schemeClr val="accent2"/>
                </a:solidFill>
              </a:rPr>
              <a:t>να προωθεί τη </a:t>
            </a:r>
            <a:r>
              <a:rPr lang="el-GR" b="1" dirty="0" smtClean="0">
                <a:solidFill>
                  <a:schemeClr val="accent2"/>
                </a:solidFill>
              </a:rPr>
              <a:t>νομοθεσία, πρότεινε </a:t>
            </a:r>
            <a:r>
              <a:rPr lang="el-GR" b="1" dirty="0">
                <a:solidFill>
                  <a:schemeClr val="accent2"/>
                </a:solidFill>
              </a:rPr>
              <a:t>τον περιορισμό του </a:t>
            </a:r>
            <a:r>
              <a:rPr lang="el-GR" b="1" dirty="0" smtClean="0">
                <a:solidFill>
                  <a:schemeClr val="accent2"/>
                </a:solidFill>
              </a:rPr>
              <a:t>αριθμού </a:t>
            </a:r>
            <a:r>
              <a:rPr lang="el-GR" b="1" dirty="0">
                <a:solidFill>
                  <a:schemeClr val="accent2"/>
                </a:solidFill>
              </a:rPr>
              <a:t>των επιτρόπων σε έναν ανά </a:t>
            </a:r>
            <a:r>
              <a:rPr lang="el-GR" b="1" dirty="0" smtClean="0">
                <a:solidFill>
                  <a:schemeClr val="accent2"/>
                </a:solidFill>
              </a:rPr>
              <a:t>κράτος-μέλος, καθώς και του αριθμού των Γενικών Διευθύνσεων, ενώ </a:t>
            </a:r>
            <a:r>
              <a:rPr lang="el-GR" b="1" dirty="0">
                <a:solidFill>
                  <a:schemeClr val="accent2"/>
                </a:solidFill>
              </a:rPr>
              <a:t>υ</a:t>
            </a:r>
            <a:r>
              <a:rPr lang="el-GR" b="1" dirty="0" smtClean="0">
                <a:solidFill>
                  <a:schemeClr val="accent2"/>
                </a:solidFill>
              </a:rPr>
              <a:t>ποστήριξε </a:t>
            </a:r>
            <a:r>
              <a:rPr lang="el-GR" b="1" dirty="0">
                <a:solidFill>
                  <a:schemeClr val="accent2"/>
                </a:solidFill>
              </a:rPr>
              <a:t>την ενίσχυση της συνεργασίας μεταξύ </a:t>
            </a:r>
            <a:r>
              <a:rPr lang="el-GR" b="1" dirty="0" smtClean="0">
                <a:solidFill>
                  <a:schemeClr val="accent2"/>
                </a:solidFill>
              </a:rPr>
              <a:t>Επιτροπής </a:t>
            </a:r>
            <a:r>
              <a:rPr lang="el-GR" b="1" dirty="0">
                <a:solidFill>
                  <a:schemeClr val="accent2"/>
                </a:solidFill>
              </a:rPr>
              <a:t>και </a:t>
            </a:r>
            <a:r>
              <a:rPr lang="en-US" b="1" dirty="0" smtClean="0">
                <a:solidFill>
                  <a:schemeClr val="accent2"/>
                </a:solidFill>
              </a:rPr>
              <a:t>(</a:t>
            </a:r>
            <a:r>
              <a:rPr lang="el-GR" b="1" dirty="0" smtClean="0">
                <a:solidFill>
                  <a:schemeClr val="accent2"/>
                </a:solidFill>
              </a:rPr>
              <a:t>εκλεγμένου πλέον) Ευρωπαϊκού Κοινοβουλίου</a:t>
            </a:r>
            <a:r>
              <a:rPr lang="el-GR" b="1" dirty="0">
                <a:solidFill>
                  <a:schemeClr val="accent2"/>
                </a:solidFill>
              </a:rPr>
              <a:t>.</a:t>
            </a:r>
          </a:p>
        </p:txBody>
      </p:sp>
      <p:sp>
        <p:nvSpPr>
          <p:cNvPr id="10" name="TextBox 9"/>
          <p:cNvSpPr txBox="1"/>
          <p:nvPr/>
        </p:nvSpPr>
        <p:spPr>
          <a:xfrm>
            <a:off x="1916790" y="2259915"/>
            <a:ext cx="2602201" cy="738664"/>
          </a:xfrm>
          <a:prstGeom prst="rect">
            <a:avLst/>
          </a:prstGeom>
          <a:noFill/>
        </p:spPr>
        <p:txBody>
          <a:bodyPr wrap="square" rtlCol="0">
            <a:spAutoFit/>
          </a:bodyPr>
          <a:lstStyle/>
          <a:p>
            <a:pPr algn="just"/>
            <a:r>
              <a:rPr lang="en-US" sz="1400" b="1" dirty="0" smtClean="0">
                <a:solidFill>
                  <a:schemeClr val="accent2"/>
                </a:solidFill>
              </a:rPr>
              <a:t>Dirk </a:t>
            </a:r>
            <a:r>
              <a:rPr lang="en-GB" sz="1400" b="1" dirty="0" err="1" smtClean="0">
                <a:solidFill>
                  <a:schemeClr val="accent2"/>
                </a:solidFill>
              </a:rPr>
              <a:t>Spierenburg</a:t>
            </a:r>
            <a:r>
              <a:rPr lang="el-GR" sz="1400" b="1" dirty="0" smtClean="0">
                <a:solidFill>
                  <a:schemeClr val="accent2"/>
                </a:solidFill>
              </a:rPr>
              <a:t>,</a:t>
            </a:r>
          </a:p>
          <a:p>
            <a:pPr algn="just"/>
            <a:r>
              <a:rPr lang="el-GR" sz="1400" b="1" i="1" dirty="0" smtClean="0">
                <a:solidFill>
                  <a:schemeClr val="accent2"/>
                </a:solidFill>
              </a:rPr>
              <a:t>Ολλανδός πολιτικός επικεφαλής της «Ομάδας των Πέντε»</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7" y="3708373"/>
            <a:ext cx="1512000" cy="2019600"/>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66" y="1642853"/>
            <a:ext cx="1512000" cy="2016000"/>
          </a:xfrm>
          <a:prstGeom prst="rect">
            <a:avLst/>
          </a:prstGeom>
        </p:spPr>
      </p:pic>
      <p:pic>
        <p:nvPicPr>
          <p:cNvPr id="8" name="Εικόνα 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637550" y="3713167"/>
            <a:ext cx="1512000" cy="2019600"/>
          </a:xfrm>
          <a:prstGeom prst="rect">
            <a:avLst/>
          </a:prstGeom>
        </p:spPr>
      </p:pic>
      <p:pic>
        <p:nvPicPr>
          <p:cNvPr id="9" name="Εικόνα 8"/>
          <p:cNvPicPr>
            <a:picLocks/>
          </p:cNvPicPr>
          <p:nvPr/>
        </p:nvPicPr>
        <p:blipFill>
          <a:blip r:embed="rId6">
            <a:extLst>
              <a:ext uri="{28A0092B-C50C-407E-A947-70E740481C1C}">
                <a14:useLocalDpi xmlns:a14="http://schemas.microsoft.com/office/drawing/2010/main" val="0"/>
              </a:ext>
            </a:extLst>
          </a:blip>
          <a:stretch>
            <a:fillRect/>
          </a:stretch>
        </p:blipFill>
        <p:spPr>
          <a:xfrm>
            <a:off x="3232786" y="3713167"/>
            <a:ext cx="1438690" cy="2016000"/>
          </a:xfrm>
          <a:prstGeom prst="rect">
            <a:avLst/>
          </a:prstGeom>
        </p:spPr>
      </p:pic>
      <p:sp>
        <p:nvSpPr>
          <p:cNvPr id="15" name="TextBox 14"/>
          <p:cNvSpPr txBox="1"/>
          <p:nvPr/>
        </p:nvSpPr>
        <p:spPr>
          <a:xfrm>
            <a:off x="18202" y="5698857"/>
            <a:ext cx="4680000" cy="523220"/>
          </a:xfrm>
          <a:prstGeom prst="rect">
            <a:avLst/>
          </a:prstGeom>
          <a:noFill/>
        </p:spPr>
        <p:txBody>
          <a:bodyPr wrap="square" rtlCol="0">
            <a:spAutoFit/>
          </a:bodyPr>
          <a:lstStyle/>
          <a:p>
            <a:pPr algn="just"/>
            <a:r>
              <a:rPr lang="en-GB" sz="1400" b="1" dirty="0" err="1" smtClean="0">
                <a:solidFill>
                  <a:schemeClr val="accent2"/>
                </a:solidFill>
              </a:rPr>
              <a:t>Barend</a:t>
            </a:r>
            <a:r>
              <a:rPr lang="en-GB" sz="1400" b="1" dirty="0" smtClean="0">
                <a:solidFill>
                  <a:schemeClr val="accent2"/>
                </a:solidFill>
              </a:rPr>
              <a:t> </a:t>
            </a:r>
            <a:r>
              <a:rPr lang="en-GB" sz="1400" b="1" dirty="0" err="1" smtClean="0">
                <a:solidFill>
                  <a:schemeClr val="accent2"/>
                </a:solidFill>
              </a:rPr>
              <a:t>Biesheuvel</a:t>
            </a:r>
            <a:r>
              <a:rPr lang="en-US" sz="1400" b="1" dirty="0">
                <a:solidFill>
                  <a:schemeClr val="accent2"/>
                </a:solidFill>
              </a:rPr>
              <a:t>, Edmund </a:t>
            </a:r>
            <a:r>
              <a:rPr lang="en-US" sz="1400" b="1" dirty="0" smtClean="0">
                <a:solidFill>
                  <a:schemeClr val="accent2"/>
                </a:solidFill>
              </a:rPr>
              <a:t>Dell, </a:t>
            </a:r>
            <a:r>
              <a:rPr lang="en-US" sz="1400" b="1" dirty="0">
                <a:solidFill>
                  <a:schemeClr val="accent2"/>
                </a:solidFill>
              </a:rPr>
              <a:t>Robert </a:t>
            </a:r>
            <a:r>
              <a:rPr lang="en-US" sz="1400" b="1" dirty="0" err="1" smtClean="0">
                <a:solidFill>
                  <a:schemeClr val="accent2"/>
                </a:solidFill>
              </a:rPr>
              <a:t>Marjolin</a:t>
            </a:r>
            <a:r>
              <a:rPr lang="en-US" sz="1400" b="1" dirty="0" smtClean="0">
                <a:solidFill>
                  <a:schemeClr val="accent2"/>
                </a:solidFill>
              </a:rPr>
              <a:t>,</a:t>
            </a:r>
            <a:r>
              <a:rPr lang="el-GR" sz="1400" b="1" dirty="0" smtClean="0">
                <a:solidFill>
                  <a:schemeClr val="accent2"/>
                </a:solidFill>
              </a:rPr>
              <a:t> </a:t>
            </a:r>
          </a:p>
          <a:p>
            <a:pPr algn="just"/>
            <a:r>
              <a:rPr lang="el-GR" sz="1400" b="1" i="1" dirty="0">
                <a:solidFill>
                  <a:schemeClr val="accent2"/>
                </a:solidFill>
              </a:rPr>
              <a:t>μ</a:t>
            </a:r>
            <a:r>
              <a:rPr lang="el-GR" sz="1400" b="1" i="1" dirty="0" smtClean="0">
                <a:solidFill>
                  <a:schemeClr val="accent2"/>
                </a:solidFill>
              </a:rPr>
              <a:t>έλη της επιτροπής των «Τριών Σοφών»</a:t>
            </a:r>
            <a:endParaRPr lang="en-US" sz="1400" b="1" i="1" dirty="0" smtClean="0">
              <a:solidFill>
                <a:schemeClr val="accent2"/>
              </a:solidFill>
            </a:endParaRPr>
          </a:p>
        </p:txBody>
      </p:sp>
      <p:sp>
        <p:nvSpPr>
          <p:cNvPr id="11" name="Θέση αριθμού διαφάνειας 10"/>
          <p:cNvSpPr>
            <a:spLocks noGrp="1"/>
          </p:cNvSpPr>
          <p:nvPr>
            <p:ph type="sldNum" sz="quarter" idx="10"/>
          </p:nvPr>
        </p:nvSpPr>
        <p:spPr/>
        <p:txBody>
          <a:bodyPr/>
          <a:lstStyle/>
          <a:p>
            <a:fld id="{7ADEA3C8-C2DE-4A3E-A6B7-C39F131016B8}" type="slidenum">
              <a:rPr lang="en-US" altLang="en-US" smtClean="0"/>
              <a:pPr/>
              <a:t>24</a:t>
            </a:fld>
            <a:endParaRPr lang="en-US" altLang="en-US"/>
          </a:p>
        </p:txBody>
      </p:sp>
    </p:spTree>
    <p:extLst>
      <p:ext uri="{BB962C8B-B14F-4D97-AF65-F5344CB8AC3E}">
        <p14:creationId xmlns:p14="http://schemas.microsoft.com/office/powerpoint/2010/main" val="3841901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553998"/>
          </a:xfrm>
          <a:prstGeom prst="rect">
            <a:avLst/>
          </a:prstGeom>
          <a:noFill/>
        </p:spPr>
        <p:txBody>
          <a:bodyPr wrap="square" rtlCol="0">
            <a:spAutoFit/>
          </a:bodyPr>
          <a:lstStyle/>
          <a:p>
            <a:pPr lvl="0"/>
            <a:r>
              <a:rPr lang="el-GR" sz="2000" b="1" dirty="0">
                <a:solidFill>
                  <a:schemeClr val="accent2"/>
                </a:solidFill>
              </a:rPr>
              <a:t>Θεσμικές μεταρρυθμίσεις. Εκλογές για το Ευρωπαϊκό </a:t>
            </a:r>
            <a:r>
              <a:rPr lang="el-GR" sz="2000" b="1" dirty="0" smtClean="0">
                <a:solidFill>
                  <a:schemeClr val="accent2"/>
                </a:solidFill>
              </a:rPr>
              <a:t>Κοινοβούλιο </a:t>
            </a:r>
            <a:r>
              <a:rPr lang="el-GR" sz="1000" dirty="0">
                <a:solidFill>
                  <a:schemeClr val="accent2"/>
                </a:solidFill>
              </a:rPr>
              <a:t>(συνέχεια)</a:t>
            </a:r>
            <a:endParaRPr lang="el-GR" sz="1000" dirty="0">
              <a:solidFill>
                <a:schemeClr val="accent2"/>
              </a:solidFill>
              <a:cs typeface="Times New Roman" panose="02020603050405020304" pitchFamily="18" charset="0"/>
            </a:endParaRPr>
          </a:p>
          <a:p>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Εκλογή των μελών του Ευρωπαϊκού </a:t>
            </a:r>
            <a:r>
              <a:rPr lang="el-GR" b="1" dirty="0" smtClean="0">
                <a:solidFill>
                  <a:schemeClr val="accent2"/>
                </a:solidFill>
              </a:rPr>
              <a:t>Κοινοβουλίου</a:t>
            </a:r>
            <a:endParaRPr lang="el-GR"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Στις 25 Μαρτίου του 1972, η </a:t>
            </a:r>
            <a:r>
              <a:rPr lang="en-US" b="1" dirty="0" smtClean="0">
                <a:solidFill>
                  <a:schemeClr val="accent2"/>
                </a:solidFill>
              </a:rPr>
              <a:t>ad hoc </a:t>
            </a:r>
            <a:r>
              <a:rPr lang="el-GR" b="1" dirty="0" smtClean="0">
                <a:solidFill>
                  <a:schemeClr val="accent2"/>
                </a:solidFill>
              </a:rPr>
              <a:t>επιτροπή </a:t>
            </a:r>
            <a:r>
              <a:rPr lang="el-GR" b="1" dirty="0">
                <a:solidFill>
                  <a:schemeClr val="accent2"/>
                </a:solidFill>
              </a:rPr>
              <a:t>υπό </a:t>
            </a:r>
            <a:r>
              <a:rPr lang="el-GR" b="1" dirty="0" smtClean="0">
                <a:solidFill>
                  <a:schemeClr val="accent2"/>
                </a:solidFill>
              </a:rPr>
              <a:t>τον πανεπιστημιακό Georges </a:t>
            </a:r>
            <a:r>
              <a:rPr lang="el-GR" b="1" dirty="0" err="1" smtClean="0">
                <a:solidFill>
                  <a:schemeClr val="accent2"/>
                </a:solidFill>
              </a:rPr>
              <a:t>Vedel</a:t>
            </a:r>
            <a:r>
              <a:rPr lang="en-US" b="1" dirty="0" smtClean="0">
                <a:solidFill>
                  <a:schemeClr val="accent2"/>
                </a:solidFill>
              </a:rPr>
              <a:t>,</a:t>
            </a:r>
            <a:r>
              <a:rPr lang="el-GR" b="1" dirty="0">
                <a:solidFill>
                  <a:schemeClr val="accent2"/>
                </a:solidFill>
              </a:rPr>
              <a:t> </a:t>
            </a:r>
            <a:r>
              <a:rPr lang="el-GR" b="1" dirty="0" smtClean="0">
                <a:solidFill>
                  <a:schemeClr val="accent2"/>
                </a:solidFill>
              </a:rPr>
              <a:t>που </a:t>
            </a:r>
            <a:r>
              <a:rPr lang="el-GR" b="1" dirty="0">
                <a:solidFill>
                  <a:schemeClr val="accent2"/>
                </a:solidFill>
              </a:rPr>
              <a:t>συγκρότησε η Επιτροπή τ</a:t>
            </a:r>
            <a:r>
              <a:rPr lang="el-GR" b="1" dirty="0" smtClean="0">
                <a:solidFill>
                  <a:schemeClr val="accent2"/>
                </a:solidFill>
              </a:rPr>
              <a:t>ον </a:t>
            </a:r>
            <a:r>
              <a:rPr lang="el-GR" b="1" dirty="0">
                <a:solidFill>
                  <a:schemeClr val="accent2"/>
                </a:solidFill>
              </a:rPr>
              <a:t>Μάρτιο του 1971, </a:t>
            </a:r>
            <a:r>
              <a:rPr lang="el-GR" b="1" dirty="0" smtClean="0">
                <a:solidFill>
                  <a:schemeClr val="accent2"/>
                </a:solidFill>
              </a:rPr>
              <a:t>δημοσίευσε την «Έκθεση </a:t>
            </a:r>
            <a:r>
              <a:rPr lang="el-GR" b="1" dirty="0" err="1">
                <a:solidFill>
                  <a:schemeClr val="accent2"/>
                </a:solidFill>
              </a:rPr>
              <a:t>Vedel</a:t>
            </a:r>
            <a:r>
              <a:rPr lang="el-GR" b="1" dirty="0">
                <a:solidFill>
                  <a:schemeClr val="accent2"/>
                </a:solidFill>
              </a:rPr>
              <a:t>» </a:t>
            </a:r>
            <a:r>
              <a:rPr lang="el-GR" b="1" dirty="0" smtClean="0">
                <a:solidFill>
                  <a:schemeClr val="accent2"/>
                </a:solidFill>
              </a:rPr>
              <a:t>για </a:t>
            </a:r>
            <a:r>
              <a:rPr lang="el-GR" b="1" dirty="0">
                <a:solidFill>
                  <a:schemeClr val="accent2"/>
                </a:solidFill>
              </a:rPr>
              <a:t>το Ευρωπαϊκό Κ</a:t>
            </a:r>
            <a:r>
              <a:rPr lang="el-GR" b="1" dirty="0" smtClean="0">
                <a:solidFill>
                  <a:schemeClr val="accent2"/>
                </a:solidFill>
              </a:rPr>
              <a:t>οινοβούλιο, με </a:t>
            </a:r>
            <a:r>
              <a:rPr lang="el-GR" b="1" dirty="0">
                <a:solidFill>
                  <a:schemeClr val="accent2"/>
                </a:solidFill>
              </a:rPr>
              <a:t>την οποία συνιστούσε </a:t>
            </a:r>
            <a:r>
              <a:rPr lang="el-GR" b="1" dirty="0" smtClean="0">
                <a:solidFill>
                  <a:schemeClr val="accent2"/>
                </a:solidFill>
              </a:rPr>
              <a:t>την αύξηση </a:t>
            </a:r>
            <a:r>
              <a:rPr lang="el-GR" b="1" dirty="0">
                <a:solidFill>
                  <a:schemeClr val="accent2"/>
                </a:solidFill>
              </a:rPr>
              <a:t>των νομοθετικών εξουσιών </a:t>
            </a:r>
            <a:r>
              <a:rPr lang="el-GR" b="1" dirty="0" smtClean="0">
                <a:solidFill>
                  <a:schemeClr val="accent2"/>
                </a:solidFill>
              </a:rPr>
              <a:t>του, την </a:t>
            </a:r>
            <a:r>
              <a:rPr lang="el-GR" b="1" dirty="0">
                <a:solidFill>
                  <a:schemeClr val="accent2"/>
                </a:solidFill>
              </a:rPr>
              <a:t>εξασφάλιση </a:t>
            </a:r>
            <a:r>
              <a:rPr lang="el-GR" b="1" dirty="0" smtClean="0">
                <a:solidFill>
                  <a:schemeClr val="accent2"/>
                </a:solidFill>
              </a:rPr>
              <a:t>πραγματικής αρμοδιότητας </a:t>
            </a:r>
            <a:r>
              <a:rPr lang="el-GR" b="1" dirty="0" err="1">
                <a:solidFill>
                  <a:schemeClr val="accent2"/>
                </a:solidFill>
              </a:rPr>
              <a:t>συναπόφασης</a:t>
            </a:r>
            <a:r>
              <a:rPr lang="el-GR" b="1" dirty="0">
                <a:solidFill>
                  <a:schemeClr val="accent2"/>
                </a:solidFill>
              </a:rPr>
              <a:t> με το Συμβούλιο των </a:t>
            </a:r>
            <a:r>
              <a:rPr lang="el-GR" b="1" dirty="0" smtClean="0">
                <a:solidFill>
                  <a:schemeClr val="accent2"/>
                </a:solidFill>
              </a:rPr>
              <a:t>Υπουργών, την </a:t>
            </a:r>
            <a:r>
              <a:rPr lang="el-GR" b="1" dirty="0">
                <a:solidFill>
                  <a:schemeClr val="accent2"/>
                </a:solidFill>
              </a:rPr>
              <a:t>επικύρωση </a:t>
            </a:r>
            <a:r>
              <a:rPr lang="el-GR" b="1" dirty="0" smtClean="0">
                <a:solidFill>
                  <a:schemeClr val="accent2"/>
                </a:solidFill>
              </a:rPr>
              <a:t>του </a:t>
            </a:r>
            <a:r>
              <a:rPr lang="el-GR" b="1" dirty="0">
                <a:solidFill>
                  <a:schemeClr val="accent2"/>
                </a:solidFill>
              </a:rPr>
              <a:t>διορισμού του Προέδρου της </a:t>
            </a:r>
            <a:r>
              <a:rPr lang="el-GR" b="1" dirty="0" smtClean="0">
                <a:solidFill>
                  <a:schemeClr val="accent2"/>
                </a:solidFill>
              </a:rPr>
              <a:t>Επιτροπής, </a:t>
            </a:r>
            <a:r>
              <a:rPr lang="el-GR" b="1" dirty="0">
                <a:solidFill>
                  <a:schemeClr val="accent2"/>
                </a:solidFill>
              </a:rPr>
              <a:t>πριν από το διορισμό των </a:t>
            </a:r>
            <a:r>
              <a:rPr lang="el-GR" b="1" dirty="0" smtClean="0">
                <a:solidFill>
                  <a:schemeClr val="accent2"/>
                </a:solidFill>
              </a:rPr>
              <a:t>Επιτρόπων και την εκλογή των μελών του </a:t>
            </a:r>
            <a:r>
              <a:rPr lang="el-GR" b="1" dirty="0">
                <a:solidFill>
                  <a:schemeClr val="accent2"/>
                </a:solidFill>
              </a:rPr>
              <a:t>με άμεση καθολική ψηφοφορία.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Το Δεκέμβριο του 1974, </a:t>
            </a:r>
            <a:r>
              <a:rPr lang="el-GR" b="1" dirty="0" err="1">
                <a:solidFill>
                  <a:schemeClr val="accent2"/>
                </a:solidFill>
              </a:rPr>
              <a:t>πρωτοστατούντος</a:t>
            </a:r>
            <a:r>
              <a:rPr lang="el-GR" b="1" dirty="0">
                <a:solidFill>
                  <a:schemeClr val="accent2"/>
                </a:solidFill>
              </a:rPr>
              <a:t> του προέδρου της Γαλλίας </a:t>
            </a:r>
            <a:r>
              <a:rPr lang="el-GR" b="1" dirty="0" err="1">
                <a:solidFill>
                  <a:schemeClr val="accent2"/>
                </a:solidFill>
              </a:rPr>
              <a:t>Giscard</a:t>
            </a:r>
            <a:r>
              <a:rPr lang="el-GR" b="1" dirty="0">
                <a:solidFill>
                  <a:schemeClr val="accent2"/>
                </a:solidFill>
              </a:rPr>
              <a:t> </a:t>
            </a:r>
            <a:r>
              <a:rPr lang="el-GR" b="1" dirty="0" err="1">
                <a:solidFill>
                  <a:schemeClr val="accent2"/>
                </a:solidFill>
              </a:rPr>
              <a:t>d'Estaing</a:t>
            </a:r>
            <a:r>
              <a:rPr lang="el-GR" b="1" dirty="0">
                <a:solidFill>
                  <a:schemeClr val="accent2"/>
                </a:solidFill>
              </a:rPr>
              <a:t> τέθηκε το θέμα </a:t>
            </a:r>
            <a:r>
              <a:rPr lang="el-GR" b="1" dirty="0" smtClean="0">
                <a:solidFill>
                  <a:schemeClr val="accent2"/>
                </a:solidFill>
              </a:rPr>
              <a:t>εκλογής </a:t>
            </a:r>
            <a:r>
              <a:rPr lang="el-GR" b="1" dirty="0">
                <a:solidFill>
                  <a:schemeClr val="accent2"/>
                </a:solidFill>
              </a:rPr>
              <a:t>των μελών του Ευρωπαϊκού Κοινοβουλίου με άμεση και καθολική </a:t>
            </a:r>
            <a:r>
              <a:rPr lang="el-GR" b="1" dirty="0" smtClean="0">
                <a:solidFill>
                  <a:schemeClr val="accent2"/>
                </a:solidFill>
              </a:rPr>
              <a:t>ψηφοφορία. </a:t>
            </a:r>
            <a:r>
              <a:rPr lang="el-GR" b="1" dirty="0">
                <a:solidFill>
                  <a:schemeClr val="accent2"/>
                </a:solidFill>
              </a:rPr>
              <a:t>Στο Ευρωπαϊκό Συμβούλιο των Βρυξελλών </a:t>
            </a:r>
            <a:r>
              <a:rPr lang="el-GR" b="1" dirty="0" smtClean="0">
                <a:solidFill>
                  <a:schemeClr val="accent2"/>
                </a:solidFill>
              </a:rPr>
              <a:t>του Ιουλίου </a:t>
            </a:r>
            <a:r>
              <a:rPr lang="el-GR" b="1" dirty="0">
                <a:solidFill>
                  <a:schemeClr val="accent2"/>
                </a:solidFill>
              </a:rPr>
              <a:t>του 1976, ελήφθησαν </a:t>
            </a:r>
            <a:r>
              <a:rPr lang="el-GR" b="1" dirty="0" smtClean="0">
                <a:solidFill>
                  <a:schemeClr val="accent2"/>
                </a:solidFill>
              </a:rPr>
              <a:t>σχετικές αποφάσεις, </a:t>
            </a:r>
            <a:r>
              <a:rPr lang="el-GR" b="1" dirty="0">
                <a:solidFill>
                  <a:schemeClr val="accent2"/>
                </a:solidFill>
              </a:rPr>
              <a:t>ενώ </a:t>
            </a:r>
            <a:r>
              <a:rPr lang="el-GR" b="1" dirty="0" smtClean="0">
                <a:solidFill>
                  <a:schemeClr val="accent2"/>
                </a:solidFill>
              </a:rPr>
              <a:t>στις </a:t>
            </a:r>
            <a:r>
              <a:rPr lang="el-GR" b="1" dirty="0">
                <a:solidFill>
                  <a:schemeClr val="accent2"/>
                </a:solidFill>
              </a:rPr>
              <a:t>20 Σεπτεμβρίου του </a:t>
            </a:r>
            <a:r>
              <a:rPr lang="el-GR" b="1" dirty="0" smtClean="0">
                <a:solidFill>
                  <a:schemeClr val="accent2"/>
                </a:solidFill>
              </a:rPr>
              <a:t>1976, </a:t>
            </a:r>
            <a:r>
              <a:rPr lang="el-GR" b="1" dirty="0">
                <a:solidFill>
                  <a:schemeClr val="accent2"/>
                </a:solidFill>
              </a:rPr>
              <a:t>υπογράφηκε από το Συμβούλιο των Υπουργών η Πράξη για τις εκλογές του Ευρωπαϊκού Κοινοβουλίου, </a:t>
            </a:r>
            <a:r>
              <a:rPr lang="el-GR" b="1" dirty="0" smtClean="0">
                <a:solidFill>
                  <a:schemeClr val="accent2"/>
                </a:solidFill>
              </a:rPr>
              <a:t>που κυρώθηκε </a:t>
            </a:r>
            <a:r>
              <a:rPr lang="el-GR" b="1" dirty="0">
                <a:solidFill>
                  <a:schemeClr val="accent2"/>
                </a:solidFill>
              </a:rPr>
              <a:t>από όλα τα </a:t>
            </a:r>
            <a:r>
              <a:rPr lang="el-GR" b="1" dirty="0" smtClean="0">
                <a:solidFill>
                  <a:schemeClr val="accent2"/>
                </a:solidFill>
              </a:rPr>
              <a:t>κράτη-μέλη των ΕΚ.</a:t>
            </a:r>
          </a:p>
        </p:txBody>
      </p:sp>
      <p:sp>
        <p:nvSpPr>
          <p:cNvPr id="10" name="TextBox 9"/>
          <p:cNvSpPr txBox="1"/>
          <p:nvPr/>
        </p:nvSpPr>
        <p:spPr>
          <a:xfrm>
            <a:off x="973349" y="3699024"/>
            <a:ext cx="2769704" cy="1815882"/>
          </a:xfrm>
          <a:prstGeom prst="rect">
            <a:avLst/>
          </a:prstGeom>
          <a:noFill/>
        </p:spPr>
        <p:txBody>
          <a:bodyPr wrap="square" rtlCol="0">
            <a:spAutoFit/>
          </a:bodyPr>
          <a:lstStyle/>
          <a:p>
            <a:r>
              <a:rPr lang="en-US" sz="1400" b="1" dirty="0" smtClean="0">
                <a:solidFill>
                  <a:schemeClr val="accent2"/>
                </a:solidFill>
              </a:rPr>
              <a:t>Georges </a:t>
            </a:r>
            <a:r>
              <a:rPr lang="en-US" sz="1400" b="1" dirty="0" err="1" smtClean="0">
                <a:solidFill>
                  <a:schemeClr val="accent2"/>
                </a:solidFill>
              </a:rPr>
              <a:t>Vedel</a:t>
            </a:r>
            <a:r>
              <a:rPr lang="el-GR" sz="1400" b="1" dirty="0" smtClean="0">
                <a:solidFill>
                  <a:schemeClr val="accent2"/>
                </a:solidFill>
              </a:rPr>
              <a:t>,</a:t>
            </a:r>
            <a:endParaRPr lang="el-GR" sz="1400" b="1" dirty="0">
              <a:solidFill>
                <a:schemeClr val="accent2"/>
              </a:solidFill>
            </a:endParaRPr>
          </a:p>
          <a:p>
            <a:pPr algn="just"/>
            <a:r>
              <a:rPr lang="el-GR" sz="1400" b="1" i="1" dirty="0" smtClean="0">
                <a:solidFill>
                  <a:schemeClr val="accent2"/>
                </a:solidFill>
              </a:rPr>
              <a:t>Πανεπιστημιακός, πρόεδρος  </a:t>
            </a:r>
            <a:r>
              <a:rPr lang="en-US" sz="1400" b="1" i="1" dirty="0" smtClean="0">
                <a:solidFill>
                  <a:schemeClr val="accent2"/>
                </a:solidFill>
              </a:rPr>
              <a:t>ad hoc</a:t>
            </a:r>
            <a:r>
              <a:rPr lang="el-GR" sz="1400" b="1" i="1" dirty="0" smtClean="0">
                <a:solidFill>
                  <a:schemeClr val="accent2"/>
                </a:solidFill>
              </a:rPr>
              <a:t> </a:t>
            </a:r>
            <a:r>
              <a:rPr lang="el-GR" sz="1400" b="1" i="1" dirty="0">
                <a:solidFill>
                  <a:schemeClr val="accent2"/>
                </a:solidFill>
              </a:rPr>
              <a:t>επιτροπής για την εκπόνηση έκθεσης σχετικής με την ενίσχυση των θεσμικών και δημοσιονομικών εξουσιών του Ευρωπαϊκού Κοινοβουλίου και των συνεπειών τους</a:t>
            </a:r>
            <a:endParaRPr lang="el-GR" sz="1400" b="1" dirty="0" smtClean="0">
              <a:solidFill>
                <a:schemeClr val="accent2"/>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914" y="1678284"/>
            <a:ext cx="1512000" cy="2016000"/>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25</a:t>
            </a:fld>
            <a:endParaRPr lang="en-US" altLang="en-US"/>
          </a:p>
        </p:txBody>
      </p:sp>
    </p:spTree>
    <p:extLst>
      <p:ext uri="{BB962C8B-B14F-4D97-AF65-F5344CB8AC3E}">
        <p14:creationId xmlns:p14="http://schemas.microsoft.com/office/powerpoint/2010/main" val="3451985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707886"/>
          </a:xfrm>
          <a:prstGeom prst="rect">
            <a:avLst/>
          </a:prstGeom>
          <a:noFill/>
        </p:spPr>
        <p:txBody>
          <a:bodyPr wrap="square" rtlCol="0">
            <a:spAutoFit/>
          </a:bodyPr>
          <a:lstStyle/>
          <a:p>
            <a:pPr lvl="0"/>
            <a:r>
              <a:rPr lang="el-GR" sz="2000" b="1" dirty="0">
                <a:solidFill>
                  <a:schemeClr val="accent2"/>
                </a:solidFill>
              </a:rPr>
              <a:t>Θεσμικές μεταρρυθμίσεις. Εκλογές για το Ευρωπαϊκό </a:t>
            </a:r>
            <a:r>
              <a:rPr lang="el-GR" sz="2000" b="1" dirty="0" smtClean="0">
                <a:solidFill>
                  <a:schemeClr val="accent2"/>
                </a:solidFill>
              </a:rPr>
              <a:t>Κοινοβούλιο</a:t>
            </a:r>
            <a:r>
              <a:rPr lang="el-GR" sz="1000" dirty="0">
                <a:solidFill>
                  <a:schemeClr val="accent2"/>
                </a:solidFill>
              </a:rPr>
              <a:t>(συνέχεια)</a:t>
            </a:r>
            <a:endParaRPr lang="el-GR" sz="1000" dirty="0">
              <a:solidFill>
                <a:schemeClr val="accent2"/>
              </a:solidFill>
              <a:cs typeface="Times New Roman" panose="02020603050405020304" pitchFamily="18" charset="0"/>
            </a:endParaRPr>
          </a:p>
          <a:p>
            <a:r>
              <a:rPr lang="el-GR" sz="2000" b="1" dirty="0" smtClean="0">
                <a:solidFill>
                  <a:schemeClr val="accent2"/>
                </a:solidFill>
              </a:rPr>
              <a:t>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pPr lvl="0"/>
            <a:r>
              <a:rPr lang="el-GR" b="1" dirty="0">
                <a:solidFill>
                  <a:schemeClr val="accent2"/>
                </a:solidFill>
              </a:rPr>
              <a:t>Εκλογή των μελών του Ευρωπαϊκού </a:t>
            </a:r>
            <a:r>
              <a:rPr lang="el-GR" b="1" dirty="0" smtClean="0">
                <a:solidFill>
                  <a:schemeClr val="accent2"/>
                </a:solidFill>
              </a:rPr>
              <a:t>Κοινοβουλίου </a:t>
            </a:r>
            <a:r>
              <a:rPr lang="el-GR" sz="1000" dirty="0">
                <a:solidFill>
                  <a:schemeClr val="accent2"/>
                </a:solidFill>
              </a:rPr>
              <a:t>(συνέχεια</a:t>
            </a:r>
            <a:r>
              <a:rPr lang="el-GR" sz="1000" dirty="0" smtClean="0">
                <a:solidFill>
                  <a:schemeClr val="accent2"/>
                </a:solidFill>
              </a:rPr>
              <a:t>)</a:t>
            </a:r>
            <a:endParaRPr lang="el-GR"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Σύμφωνα με την υπογραφείσα Πράξη, ο </a:t>
            </a:r>
            <a:r>
              <a:rPr lang="el-GR" b="1" dirty="0">
                <a:solidFill>
                  <a:schemeClr val="accent2"/>
                </a:solidFill>
              </a:rPr>
              <a:t>αριθμός των μελών του Ευρωπαϊκού Κοινοβουλίου αυξήθηκε από 198 σε </a:t>
            </a:r>
            <a:r>
              <a:rPr lang="el-GR" b="1" dirty="0" smtClean="0">
                <a:solidFill>
                  <a:schemeClr val="accent2"/>
                </a:solidFill>
              </a:rPr>
              <a:t>410.</a:t>
            </a:r>
          </a:p>
          <a:p>
            <a:pPr marL="285750" indent="-285750" algn="just">
              <a:buFont typeface="Arial" panose="020B0604020202020204" pitchFamily="34" charset="0"/>
              <a:buChar char="•"/>
            </a:pPr>
            <a:r>
              <a:rPr lang="el-GR" b="1" dirty="0" smtClean="0">
                <a:solidFill>
                  <a:schemeClr val="accent2"/>
                </a:solidFill>
              </a:rPr>
              <a:t>Οι </a:t>
            </a:r>
            <a:r>
              <a:rPr lang="el-GR" b="1" dirty="0">
                <a:solidFill>
                  <a:schemeClr val="accent2"/>
                </a:solidFill>
              </a:rPr>
              <a:t>πρώτες εκλογές με καθολική ψηφοφορία πραγματοποιήθηκαν στις 7 και 10 Ιουνίου του 1979, με ποσοστό συμμετοχής των ευρωπαίων πολιτών πολύ κοντά στο 62</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Σε </a:t>
            </a:r>
            <a:r>
              <a:rPr lang="el-GR" b="1" dirty="0">
                <a:solidFill>
                  <a:schemeClr val="accent2"/>
                </a:solidFill>
              </a:rPr>
              <a:t>σύνολο 410 εδρών, η Βρετανία, η Γαλλία, η Γερμανία και η Ιταλία είχαν από 81 έδρες, η Ολλανδία 25 έδρες, το Βέλγιο 24 έδρες, η Δανία 16 έδρες, η Ιρλανδία 15 έδρες και το Λουξεμβούργο 6 έδρες.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Οι εκλεγμένοι Ευρωβουλευτές οργανώθηκαν σε ευρωπαϊκές πολιτικές ομάδες, όπως, το Ευρωπαϊκό Σοσιαλιστικό Κόμμα, το Ευρωπαϊκό Λαϊκό Κόμμα, οι Ευρωπαίοι Φιλελεύθεροι Δημοκράτες, οι Κομμουνιστές κ.ά., ενώ αρκετοί Ευρωβουλευτές, όπως οι Βρετανοί συντηρητικοί και οι Γάλλοι </a:t>
            </a:r>
            <a:r>
              <a:rPr lang="el-GR" b="1" dirty="0" err="1">
                <a:solidFill>
                  <a:schemeClr val="accent2"/>
                </a:solidFill>
              </a:rPr>
              <a:t>γκωλικοί</a:t>
            </a:r>
            <a:r>
              <a:rPr lang="el-GR" b="1" dirty="0">
                <a:solidFill>
                  <a:schemeClr val="accent2"/>
                </a:solidFill>
              </a:rPr>
              <a:t> παρέμειναν ανένταχτοι.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Πρώτη </a:t>
            </a:r>
            <a:r>
              <a:rPr lang="el-GR" b="1" dirty="0">
                <a:solidFill>
                  <a:schemeClr val="accent2"/>
                </a:solidFill>
              </a:rPr>
              <a:t>πρόεδρος του εκλεγμένου Ευρωπαϊκού Κοινοβουλίου εξελέγη στις 17 Ιουλίου του 1979, η Γαλλίδα </a:t>
            </a:r>
            <a:r>
              <a:rPr lang="el-GR" b="1" dirty="0" err="1">
                <a:solidFill>
                  <a:schemeClr val="accent2"/>
                </a:solidFill>
              </a:rPr>
              <a:t>Simone</a:t>
            </a:r>
            <a:r>
              <a:rPr lang="el-GR" b="1" dirty="0">
                <a:solidFill>
                  <a:schemeClr val="accent2"/>
                </a:solidFill>
              </a:rPr>
              <a:t> </a:t>
            </a:r>
            <a:r>
              <a:rPr lang="el-GR" b="1" dirty="0" err="1" smtClean="0">
                <a:solidFill>
                  <a:schemeClr val="accent2"/>
                </a:solidFill>
              </a:rPr>
              <a:t>Veil</a:t>
            </a:r>
            <a:r>
              <a:rPr lang="el-GR" b="1" dirty="0" smtClean="0">
                <a:solidFill>
                  <a:schemeClr val="accent2"/>
                </a:solidFill>
              </a:rPr>
              <a:t>. </a:t>
            </a:r>
          </a:p>
        </p:txBody>
      </p:sp>
      <p:sp>
        <p:nvSpPr>
          <p:cNvPr id="10" name="TextBox 9"/>
          <p:cNvSpPr txBox="1"/>
          <p:nvPr/>
        </p:nvSpPr>
        <p:spPr>
          <a:xfrm>
            <a:off x="973349" y="3701848"/>
            <a:ext cx="2769704" cy="738664"/>
          </a:xfrm>
          <a:prstGeom prst="rect">
            <a:avLst/>
          </a:prstGeom>
          <a:noFill/>
        </p:spPr>
        <p:txBody>
          <a:bodyPr wrap="square" rtlCol="0">
            <a:spAutoFit/>
          </a:bodyPr>
          <a:lstStyle/>
          <a:p>
            <a:r>
              <a:rPr lang="el-GR" sz="1400" b="1" dirty="0">
                <a:solidFill>
                  <a:schemeClr val="accent2"/>
                </a:solidFill>
              </a:rPr>
              <a:t>Η </a:t>
            </a:r>
            <a:r>
              <a:rPr lang="en-GB" sz="1400" b="1" dirty="0">
                <a:solidFill>
                  <a:schemeClr val="accent2"/>
                </a:solidFill>
              </a:rPr>
              <a:t>Simone Veil</a:t>
            </a:r>
            <a:r>
              <a:rPr lang="el-GR" sz="1400" b="1" dirty="0" smtClean="0">
                <a:solidFill>
                  <a:schemeClr val="accent2"/>
                </a:solidFill>
              </a:rPr>
              <a:t>,</a:t>
            </a:r>
            <a:endParaRPr lang="el-GR" sz="1400" b="1" dirty="0">
              <a:solidFill>
                <a:schemeClr val="accent2"/>
              </a:solidFill>
            </a:endParaRPr>
          </a:p>
          <a:p>
            <a:pPr algn="just"/>
            <a:r>
              <a:rPr lang="el-GR" sz="1400" b="1" i="1" dirty="0">
                <a:solidFill>
                  <a:schemeClr val="accent2"/>
                </a:solidFill>
              </a:rPr>
              <a:t>πρώτη πρόεδρος του εκλεγμένου Ευρωπαϊκού Κοινοβουλίου</a:t>
            </a:r>
            <a:endParaRPr lang="el-GR" sz="1400" b="1" dirty="0" smtClean="0">
              <a:solidFill>
                <a:schemeClr val="accent2"/>
              </a:solidFill>
            </a:endParaRPr>
          </a:p>
        </p:txBody>
      </p:sp>
      <p:pic>
        <p:nvPicPr>
          <p:cNvPr id="12" name="2712 - Εικόνα" descr="Simone Veil.jpg"/>
          <p:cNvPicPr>
            <a:picLocks noChangeAspect="1"/>
          </p:cNvPicPr>
          <p:nvPr/>
        </p:nvPicPr>
        <p:blipFill>
          <a:blip r:embed="rId3" cstate="print"/>
          <a:stretch>
            <a:fillRect/>
          </a:stretch>
        </p:blipFill>
        <p:spPr>
          <a:xfrm>
            <a:off x="1600329" y="1686763"/>
            <a:ext cx="1515745" cy="201960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26</a:t>
            </a:fld>
            <a:endParaRPr lang="en-US" altLang="en-US"/>
          </a:p>
        </p:txBody>
      </p:sp>
    </p:spTree>
    <p:extLst>
      <p:ext uri="{BB962C8B-B14F-4D97-AF65-F5344CB8AC3E}">
        <p14:creationId xmlns:p14="http://schemas.microsoft.com/office/powerpoint/2010/main" val="400900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Ανταγωνισμός των υπερδυνάμεων και ευρωπαϊκές αντιδράσεις</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«προς </a:t>
            </a:r>
            <a:r>
              <a:rPr lang="el-GR" b="1" dirty="0" err="1">
                <a:solidFill>
                  <a:schemeClr val="accent2"/>
                </a:solidFill>
              </a:rPr>
              <a:t>ανατολάς</a:t>
            </a:r>
            <a:r>
              <a:rPr lang="el-GR" b="1" dirty="0">
                <a:solidFill>
                  <a:schemeClr val="accent2"/>
                </a:solidFill>
              </a:rPr>
              <a:t>» πολιτική της </a:t>
            </a:r>
            <a:r>
              <a:rPr lang="el-GR" b="1" dirty="0" smtClean="0">
                <a:solidFill>
                  <a:schemeClr val="accent2"/>
                </a:solidFill>
              </a:rPr>
              <a:t>Γερμανίας</a:t>
            </a:r>
            <a:endParaRPr lang="el-GR"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κυβέρνηση του </a:t>
            </a:r>
            <a:r>
              <a:rPr lang="el-GR" b="1" dirty="0" err="1">
                <a:solidFill>
                  <a:schemeClr val="accent2"/>
                </a:solidFill>
              </a:rPr>
              <a:t>Willy</a:t>
            </a:r>
            <a:r>
              <a:rPr lang="el-GR" b="1" dirty="0">
                <a:solidFill>
                  <a:schemeClr val="accent2"/>
                </a:solidFill>
              </a:rPr>
              <a:t> </a:t>
            </a:r>
            <a:r>
              <a:rPr lang="el-GR" b="1" dirty="0" err="1">
                <a:solidFill>
                  <a:schemeClr val="accent2"/>
                </a:solidFill>
              </a:rPr>
              <a:t>Brandt</a:t>
            </a:r>
            <a:r>
              <a:rPr lang="el-GR" b="1" dirty="0">
                <a:solidFill>
                  <a:schemeClr val="accent2"/>
                </a:solidFill>
              </a:rPr>
              <a:t> </a:t>
            </a:r>
            <a:r>
              <a:rPr lang="el-GR" b="1" dirty="0" smtClean="0">
                <a:solidFill>
                  <a:schemeClr val="accent2"/>
                </a:solidFill>
              </a:rPr>
              <a:t>εφάρμοσε πολιτική </a:t>
            </a:r>
            <a:r>
              <a:rPr lang="el-GR" b="1" dirty="0">
                <a:solidFill>
                  <a:schemeClr val="accent2"/>
                </a:solidFill>
              </a:rPr>
              <a:t>ανοίγματος προς την </a:t>
            </a:r>
            <a:r>
              <a:rPr lang="el-GR" b="1" dirty="0" smtClean="0">
                <a:solidFill>
                  <a:schemeClr val="accent2"/>
                </a:solidFill>
              </a:rPr>
              <a:t>Ανατολή, </a:t>
            </a:r>
            <a:r>
              <a:rPr lang="el-GR" b="1" dirty="0">
                <a:solidFill>
                  <a:schemeClr val="accent2"/>
                </a:solidFill>
              </a:rPr>
              <a:t>συνάπτοντας στη Μόσχα, στις 12 Αυγούστου του 1970, συνθήκη με την ΕΣΣΔ, περί σεβασμού της εδαφικής ακεραιότητας και των υφιστάμενων συνόρων, που </a:t>
            </a:r>
            <a:r>
              <a:rPr lang="el-GR" b="1" dirty="0" smtClean="0">
                <a:solidFill>
                  <a:schemeClr val="accent2"/>
                </a:solidFill>
              </a:rPr>
              <a:t>επέτρεπε τη </a:t>
            </a:r>
            <a:r>
              <a:rPr lang="el-GR" b="1" dirty="0">
                <a:solidFill>
                  <a:schemeClr val="accent2"/>
                </a:solidFill>
              </a:rPr>
              <a:t>σύναψη διπλωματικών σχέσεων με άλλα </a:t>
            </a:r>
            <a:r>
              <a:rPr lang="el-GR" b="1" dirty="0" smtClean="0">
                <a:solidFill>
                  <a:schemeClr val="accent2"/>
                </a:solidFill>
              </a:rPr>
              <a:t>κράτη </a:t>
            </a:r>
            <a:r>
              <a:rPr lang="el-GR" b="1" dirty="0">
                <a:solidFill>
                  <a:schemeClr val="accent2"/>
                </a:solidFill>
              </a:rPr>
              <a:t>υπό σοβιετική </a:t>
            </a:r>
            <a:r>
              <a:rPr lang="el-GR" b="1" dirty="0" smtClean="0">
                <a:solidFill>
                  <a:schemeClr val="accent2"/>
                </a:solidFill>
              </a:rPr>
              <a:t>επιρροή.</a:t>
            </a:r>
          </a:p>
          <a:p>
            <a:pPr marL="285750" indent="-285750" algn="just">
              <a:buFont typeface="Arial" panose="020B0604020202020204" pitchFamily="34" charset="0"/>
              <a:buChar char="•"/>
            </a:pPr>
            <a:r>
              <a:rPr lang="el-GR" b="1" dirty="0">
                <a:solidFill>
                  <a:schemeClr val="accent2"/>
                </a:solidFill>
              </a:rPr>
              <a:t>Μετά την αναγνώριση της συνοριακής γραμμής </a:t>
            </a:r>
            <a:r>
              <a:rPr lang="el-GR" b="1" dirty="0" err="1">
                <a:solidFill>
                  <a:schemeClr val="accent2"/>
                </a:solidFill>
              </a:rPr>
              <a:t>Oder</a:t>
            </a:r>
            <a:r>
              <a:rPr lang="el-GR" b="1" dirty="0">
                <a:solidFill>
                  <a:schemeClr val="accent2"/>
                </a:solidFill>
              </a:rPr>
              <a:t> – </a:t>
            </a:r>
            <a:r>
              <a:rPr lang="el-GR" b="1" dirty="0" err="1">
                <a:solidFill>
                  <a:schemeClr val="accent2"/>
                </a:solidFill>
              </a:rPr>
              <a:t>Neisse</a:t>
            </a:r>
            <a:r>
              <a:rPr lang="el-GR" b="1" dirty="0">
                <a:solidFill>
                  <a:schemeClr val="accent2"/>
                </a:solidFill>
              </a:rPr>
              <a:t> μεταξύ Γερμανίας και Πολωνίας, ο </a:t>
            </a:r>
            <a:r>
              <a:rPr lang="el-GR" b="1" dirty="0" err="1">
                <a:solidFill>
                  <a:schemeClr val="accent2"/>
                </a:solidFill>
              </a:rPr>
              <a:t>Brandt</a:t>
            </a:r>
            <a:r>
              <a:rPr lang="el-GR" b="1" dirty="0">
                <a:solidFill>
                  <a:schemeClr val="accent2"/>
                </a:solidFill>
              </a:rPr>
              <a:t> υπόγραψε στη Βαρσοβία στις 10 Δεκεμβρίου του 1970, συνθήκη </a:t>
            </a:r>
            <a:r>
              <a:rPr lang="el-GR" b="1" dirty="0" err="1">
                <a:solidFill>
                  <a:schemeClr val="accent2"/>
                </a:solidFill>
              </a:rPr>
              <a:t>αλληλοαναγνώρισης</a:t>
            </a:r>
            <a:r>
              <a:rPr lang="el-GR" b="1" dirty="0">
                <a:solidFill>
                  <a:schemeClr val="accent2"/>
                </a:solidFill>
              </a:rPr>
              <a:t> μεταξύ Γερμανίας και Πολωνίας, που </a:t>
            </a:r>
            <a:r>
              <a:rPr lang="el-GR" b="1" dirty="0" smtClean="0">
                <a:solidFill>
                  <a:schemeClr val="accent2"/>
                </a:solidFill>
              </a:rPr>
              <a:t>παράλληλα επέτρεπε </a:t>
            </a:r>
            <a:r>
              <a:rPr lang="el-GR" b="1" dirty="0">
                <a:solidFill>
                  <a:schemeClr val="accent2"/>
                </a:solidFill>
              </a:rPr>
              <a:t>σε γερμανικής καταγωγής Πολωνούς υπηκόους να εγκαθίστανται στη </a:t>
            </a:r>
            <a:r>
              <a:rPr lang="el-GR" b="1" dirty="0" smtClean="0">
                <a:solidFill>
                  <a:schemeClr val="accent2"/>
                </a:solidFill>
              </a:rPr>
              <a:t>Γερμανία. </a:t>
            </a:r>
          </a:p>
          <a:p>
            <a:pPr marL="285750" indent="-285750" algn="just">
              <a:buFont typeface="Arial" panose="020B0604020202020204" pitchFamily="34" charset="0"/>
              <a:buChar char="•"/>
            </a:pPr>
            <a:r>
              <a:rPr lang="el-GR" b="1" dirty="0">
                <a:solidFill>
                  <a:schemeClr val="accent2"/>
                </a:solidFill>
              </a:rPr>
              <a:t>Ανάλογη συνθήκη </a:t>
            </a:r>
            <a:r>
              <a:rPr lang="el-GR" b="1" dirty="0" err="1">
                <a:solidFill>
                  <a:schemeClr val="accent2"/>
                </a:solidFill>
              </a:rPr>
              <a:t>αλληλοαναγνώρισης</a:t>
            </a:r>
            <a:r>
              <a:rPr lang="el-GR" b="1" dirty="0">
                <a:solidFill>
                  <a:schemeClr val="accent2"/>
                </a:solidFill>
              </a:rPr>
              <a:t> και με την Τσεχοσλοβακία υπογράφηκε στην Πράγα, στις 11 Δεκεμβρίου του </a:t>
            </a:r>
            <a:r>
              <a:rPr lang="el-GR" b="1" dirty="0" smtClean="0">
                <a:solidFill>
                  <a:schemeClr val="accent2"/>
                </a:solidFill>
              </a:rPr>
              <a:t>1973.</a:t>
            </a:r>
          </a:p>
          <a:p>
            <a:pPr marL="285750" indent="-285750" algn="just">
              <a:buFont typeface="Arial" panose="020B0604020202020204" pitchFamily="34" charset="0"/>
              <a:buChar char="•"/>
            </a:pPr>
            <a:r>
              <a:rPr lang="el-GR" b="1" dirty="0" smtClean="0">
                <a:solidFill>
                  <a:schemeClr val="accent2"/>
                </a:solidFill>
              </a:rPr>
              <a:t>Την υπογραφή 4μερούς συμφωνίας </a:t>
            </a:r>
            <a:r>
              <a:rPr lang="el-GR" b="1" dirty="0">
                <a:solidFill>
                  <a:schemeClr val="accent2"/>
                </a:solidFill>
              </a:rPr>
              <a:t>μεταξύ Βρετανίας, Γαλλίας, ΕΣΣΔ και ΗΠΑ, στις 3 Σεπτεμβρίου του 1971, </a:t>
            </a:r>
            <a:r>
              <a:rPr lang="el-GR" b="1" dirty="0" smtClean="0">
                <a:solidFill>
                  <a:schemeClr val="accent2"/>
                </a:solidFill>
              </a:rPr>
              <a:t>ακολούθησε </a:t>
            </a:r>
            <a:r>
              <a:rPr lang="el-GR" b="1" dirty="0">
                <a:solidFill>
                  <a:schemeClr val="accent2"/>
                </a:solidFill>
              </a:rPr>
              <a:t>η συνθήκη </a:t>
            </a:r>
            <a:r>
              <a:rPr lang="el-GR" b="1" dirty="0" err="1">
                <a:solidFill>
                  <a:schemeClr val="accent2"/>
                </a:solidFill>
              </a:rPr>
              <a:t>αλληλοαναγνώρισης</a:t>
            </a:r>
            <a:r>
              <a:rPr lang="el-GR" b="1" dirty="0">
                <a:solidFill>
                  <a:schemeClr val="accent2"/>
                </a:solidFill>
              </a:rPr>
              <a:t> των δύο </a:t>
            </a:r>
            <a:r>
              <a:rPr lang="el-GR" b="1" dirty="0" smtClean="0">
                <a:solidFill>
                  <a:schemeClr val="accent2"/>
                </a:solidFill>
              </a:rPr>
              <a:t>Γερμανιών, στις </a:t>
            </a:r>
            <a:r>
              <a:rPr lang="el-GR" b="1" dirty="0">
                <a:solidFill>
                  <a:schemeClr val="accent2"/>
                </a:solidFill>
              </a:rPr>
              <a:t>21 Δεκεμβρίου </a:t>
            </a:r>
            <a:r>
              <a:rPr lang="el-GR" b="1" dirty="0" smtClean="0">
                <a:solidFill>
                  <a:schemeClr val="accent2"/>
                </a:solidFill>
              </a:rPr>
              <a:t>1972.</a:t>
            </a:r>
          </a:p>
        </p:txBody>
      </p:sp>
      <p:sp>
        <p:nvSpPr>
          <p:cNvPr id="10" name="TextBox 9"/>
          <p:cNvSpPr txBox="1"/>
          <p:nvPr/>
        </p:nvSpPr>
        <p:spPr>
          <a:xfrm>
            <a:off x="196122" y="3222568"/>
            <a:ext cx="4508539" cy="738664"/>
          </a:xfrm>
          <a:prstGeom prst="rect">
            <a:avLst/>
          </a:prstGeom>
          <a:noFill/>
        </p:spPr>
        <p:txBody>
          <a:bodyPr wrap="square" rtlCol="0">
            <a:spAutoFit/>
          </a:bodyPr>
          <a:lstStyle/>
          <a:p>
            <a:r>
              <a:rPr lang="el-GR" sz="1400" b="1" dirty="0">
                <a:solidFill>
                  <a:schemeClr val="accent2"/>
                </a:solidFill>
              </a:rPr>
              <a:t>Υπογραφή της συνθήκης της Μόσχας</a:t>
            </a:r>
            <a:r>
              <a:rPr lang="el-GR" sz="1400" b="1" dirty="0" smtClean="0">
                <a:solidFill>
                  <a:schemeClr val="accent2"/>
                </a:solidFill>
              </a:rPr>
              <a:t>,</a:t>
            </a:r>
            <a:endParaRPr lang="el-GR" sz="1400" b="1" dirty="0">
              <a:solidFill>
                <a:schemeClr val="accent2"/>
              </a:solidFill>
            </a:endParaRPr>
          </a:p>
          <a:p>
            <a:pPr algn="just"/>
            <a:r>
              <a:rPr lang="el-GR" sz="1400" b="1" i="1" dirty="0">
                <a:solidFill>
                  <a:schemeClr val="accent2"/>
                </a:solidFill>
              </a:rPr>
              <a:t>στις 12 Αυγούστου του 1971. Εκ μέρους της Γερμανίας υπογράφει ο </a:t>
            </a:r>
            <a:r>
              <a:rPr lang="el-GR" sz="1400" b="1" i="1" dirty="0" err="1">
                <a:solidFill>
                  <a:schemeClr val="accent2"/>
                </a:solidFill>
              </a:rPr>
              <a:t>Willy</a:t>
            </a:r>
            <a:r>
              <a:rPr lang="el-GR" sz="1400" b="1" i="1" dirty="0">
                <a:solidFill>
                  <a:schemeClr val="accent2"/>
                </a:solidFill>
              </a:rPr>
              <a:t> </a:t>
            </a:r>
            <a:r>
              <a:rPr lang="el-GR" sz="1400" b="1" i="1" dirty="0" err="1">
                <a:solidFill>
                  <a:schemeClr val="accent2"/>
                </a:solidFill>
              </a:rPr>
              <a:t>Brandt</a:t>
            </a:r>
            <a:r>
              <a:rPr lang="el-GR" sz="1400" b="1" i="1" dirty="0">
                <a:solidFill>
                  <a:schemeClr val="accent2"/>
                </a:solidFill>
              </a:rPr>
              <a:t> και </a:t>
            </a:r>
            <a:r>
              <a:rPr lang="el-GR" sz="1400" b="1" i="1" dirty="0" smtClean="0">
                <a:solidFill>
                  <a:schemeClr val="accent2"/>
                </a:solidFill>
              </a:rPr>
              <a:t>της </a:t>
            </a:r>
            <a:r>
              <a:rPr lang="el-GR" sz="1400" b="1" i="1" dirty="0">
                <a:solidFill>
                  <a:schemeClr val="accent2"/>
                </a:solidFill>
              </a:rPr>
              <a:t>ΕΣΣΔ o </a:t>
            </a:r>
            <a:r>
              <a:rPr lang="el-GR" sz="1400" b="1" i="1" dirty="0" err="1">
                <a:solidFill>
                  <a:schemeClr val="accent2"/>
                </a:solidFill>
              </a:rPr>
              <a:t>Alexej</a:t>
            </a:r>
            <a:r>
              <a:rPr lang="el-GR" sz="1400" b="1" i="1" dirty="0">
                <a:solidFill>
                  <a:schemeClr val="accent2"/>
                </a:solidFill>
              </a:rPr>
              <a:t> </a:t>
            </a:r>
            <a:r>
              <a:rPr lang="el-GR" sz="1400" b="1" i="1" dirty="0" err="1">
                <a:solidFill>
                  <a:schemeClr val="accent2"/>
                </a:solidFill>
              </a:rPr>
              <a:t>Kossygin</a:t>
            </a:r>
            <a:endParaRPr lang="el-GR" sz="1400" b="1" dirty="0" smtClean="0">
              <a:solidFill>
                <a:schemeClr val="accent2"/>
              </a:solidFill>
            </a:endParaRPr>
          </a:p>
        </p:txBody>
      </p:sp>
      <p:pic>
        <p:nvPicPr>
          <p:cNvPr id="13" name="2715 - Εικόνα" descr="Brandt Brezhnev 1971 1.jpg"/>
          <p:cNvPicPr>
            <a:picLocks noChangeAspect="1"/>
          </p:cNvPicPr>
          <p:nvPr/>
        </p:nvPicPr>
        <p:blipFill>
          <a:blip r:embed="rId3" cstate="print"/>
          <a:stretch>
            <a:fillRect/>
          </a:stretch>
        </p:blipFill>
        <p:spPr>
          <a:xfrm>
            <a:off x="616364" y="1654248"/>
            <a:ext cx="3742936" cy="1584000"/>
          </a:xfrm>
          <a:prstGeom prst="rect">
            <a:avLst/>
          </a:prstGeom>
        </p:spPr>
      </p:pic>
      <p:pic>
        <p:nvPicPr>
          <p:cNvPr id="15" name="2713 - Εικόνα" descr="Willy Brandt in Warsaw, Memorial Ceremony for the victims of the Jewish Ghetto 1970.jpg"/>
          <p:cNvPicPr/>
          <p:nvPr/>
        </p:nvPicPr>
        <p:blipFill>
          <a:blip r:embed="rId4" cstate="print"/>
          <a:stretch>
            <a:fillRect/>
          </a:stretch>
        </p:blipFill>
        <p:spPr>
          <a:xfrm>
            <a:off x="1302958" y="3994333"/>
            <a:ext cx="2228850" cy="1647825"/>
          </a:xfrm>
          <a:prstGeom prst="rect">
            <a:avLst/>
          </a:prstGeom>
        </p:spPr>
      </p:pic>
      <p:sp>
        <p:nvSpPr>
          <p:cNvPr id="16" name="TextBox 15"/>
          <p:cNvSpPr txBox="1"/>
          <p:nvPr/>
        </p:nvSpPr>
        <p:spPr>
          <a:xfrm>
            <a:off x="148902" y="5594525"/>
            <a:ext cx="4531098" cy="738664"/>
          </a:xfrm>
          <a:prstGeom prst="rect">
            <a:avLst/>
          </a:prstGeom>
          <a:noFill/>
        </p:spPr>
        <p:txBody>
          <a:bodyPr wrap="square" rtlCol="0">
            <a:spAutoFit/>
          </a:bodyPr>
          <a:lstStyle/>
          <a:p>
            <a:pPr algn="just"/>
            <a:r>
              <a:rPr lang="el-GR" sz="1400" b="1" dirty="0">
                <a:solidFill>
                  <a:schemeClr val="accent2"/>
                </a:solidFill>
              </a:rPr>
              <a:t>Ο </a:t>
            </a:r>
            <a:r>
              <a:rPr lang="el-GR" sz="1400" b="1" dirty="0" err="1">
                <a:solidFill>
                  <a:schemeClr val="accent2"/>
                </a:solidFill>
              </a:rPr>
              <a:t>Willy</a:t>
            </a:r>
            <a:r>
              <a:rPr lang="el-GR" sz="1400" b="1" dirty="0">
                <a:solidFill>
                  <a:schemeClr val="accent2"/>
                </a:solidFill>
              </a:rPr>
              <a:t> </a:t>
            </a:r>
            <a:r>
              <a:rPr lang="el-GR" sz="1400" b="1" dirty="0" err="1">
                <a:solidFill>
                  <a:schemeClr val="accent2"/>
                </a:solidFill>
              </a:rPr>
              <a:t>Brandt</a:t>
            </a:r>
            <a:r>
              <a:rPr lang="el-GR" sz="1400" b="1" dirty="0">
                <a:solidFill>
                  <a:schemeClr val="accent2"/>
                </a:solidFill>
              </a:rPr>
              <a:t> </a:t>
            </a:r>
            <a:r>
              <a:rPr lang="el-GR" sz="1400" b="1" dirty="0" err="1">
                <a:solidFill>
                  <a:schemeClr val="accent2"/>
                </a:solidFill>
              </a:rPr>
              <a:t>αποτίει</a:t>
            </a:r>
            <a:r>
              <a:rPr lang="el-GR" sz="1400" b="1" dirty="0">
                <a:solidFill>
                  <a:schemeClr val="accent2"/>
                </a:solidFill>
              </a:rPr>
              <a:t> φόρο τιμής στους νεκρούς της εξέγερσης του </a:t>
            </a:r>
            <a:r>
              <a:rPr lang="el-GR" sz="1400" b="1" dirty="0" err="1">
                <a:solidFill>
                  <a:schemeClr val="accent2"/>
                </a:solidFill>
              </a:rPr>
              <a:t>Ghetto</a:t>
            </a:r>
            <a:r>
              <a:rPr lang="el-GR" sz="1400" b="1" dirty="0">
                <a:solidFill>
                  <a:schemeClr val="accent2"/>
                </a:solidFill>
              </a:rPr>
              <a:t> των Εβραίων της Βαρσοβίας, </a:t>
            </a:r>
            <a:endParaRPr lang="el-GR" sz="1400" b="1" dirty="0" smtClean="0">
              <a:solidFill>
                <a:schemeClr val="accent2"/>
              </a:solidFill>
            </a:endParaRPr>
          </a:p>
          <a:p>
            <a:pPr algn="just"/>
            <a:r>
              <a:rPr lang="el-GR" sz="1400" b="1" i="1" dirty="0" smtClean="0">
                <a:solidFill>
                  <a:schemeClr val="accent2"/>
                </a:solidFill>
              </a:rPr>
              <a:t>στις </a:t>
            </a:r>
            <a:r>
              <a:rPr lang="el-GR" sz="1400" b="1" i="1" dirty="0">
                <a:solidFill>
                  <a:schemeClr val="accent2"/>
                </a:solidFill>
              </a:rPr>
              <a:t>7 Δεκεμβρίου του 1970</a:t>
            </a:r>
            <a:endParaRPr lang="el-GR" sz="1400" b="1" i="1" dirty="0" smtClean="0">
              <a:solidFill>
                <a:schemeClr val="accent2"/>
              </a:solidFill>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27</a:t>
            </a:fld>
            <a:endParaRPr lang="en-US" altLang="en-US"/>
          </a:p>
        </p:txBody>
      </p:sp>
    </p:spTree>
    <p:extLst>
      <p:ext uri="{BB962C8B-B14F-4D97-AF65-F5344CB8AC3E}">
        <p14:creationId xmlns:p14="http://schemas.microsoft.com/office/powerpoint/2010/main" val="61041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Ανταγωνισμός των υπερδυνάμεων και ευρωπαϊκές αντιδράσεις</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υπογραφή της </a:t>
            </a:r>
            <a:r>
              <a:rPr lang="el-GR" b="1" i="1" dirty="0">
                <a:solidFill>
                  <a:schemeClr val="accent2"/>
                </a:solidFill>
              </a:rPr>
              <a:t>Τελικής Πράξης του </a:t>
            </a:r>
            <a:r>
              <a:rPr lang="el-GR" b="1" i="1" dirty="0" err="1" smtClean="0">
                <a:solidFill>
                  <a:schemeClr val="accent2"/>
                </a:solidFill>
              </a:rPr>
              <a:t>Helsinki</a:t>
            </a:r>
            <a:endParaRPr lang="el-GR" i="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Με τη συμμετοχή </a:t>
            </a:r>
            <a:r>
              <a:rPr lang="el-GR" b="1" dirty="0" smtClean="0">
                <a:solidFill>
                  <a:schemeClr val="accent2"/>
                </a:solidFill>
              </a:rPr>
              <a:t>35 κρατών</a:t>
            </a:r>
            <a:r>
              <a:rPr lang="en-US" b="1" dirty="0" smtClean="0">
                <a:solidFill>
                  <a:schemeClr val="accent2"/>
                </a:solidFill>
              </a:rPr>
              <a:t> (</a:t>
            </a:r>
            <a:r>
              <a:rPr lang="el-GR" b="1" dirty="0" smtClean="0">
                <a:solidFill>
                  <a:schemeClr val="accent2"/>
                </a:solidFill>
              </a:rPr>
              <a:t>κρατών-μελών </a:t>
            </a:r>
            <a:r>
              <a:rPr lang="el-GR" b="1" dirty="0">
                <a:solidFill>
                  <a:schemeClr val="accent2"/>
                </a:solidFill>
              </a:rPr>
              <a:t>του </a:t>
            </a:r>
            <a:r>
              <a:rPr lang="el-GR" b="1" dirty="0" smtClean="0">
                <a:solidFill>
                  <a:schemeClr val="accent2"/>
                </a:solidFill>
              </a:rPr>
              <a:t>ΝΑΤΟ</a:t>
            </a:r>
            <a:r>
              <a:rPr lang="en-US" b="1" dirty="0" smtClean="0">
                <a:solidFill>
                  <a:schemeClr val="accent2"/>
                </a:solidFill>
              </a:rPr>
              <a:t>,</a:t>
            </a:r>
            <a:r>
              <a:rPr lang="el-GR" b="1" dirty="0" smtClean="0">
                <a:solidFill>
                  <a:schemeClr val="accent2"/>
                </a:solidFill>
              </a:rPr>
              <a:t> του </a:t>
            </a:r>
            <a:r>
              <a:rPr lang="el-GR" b="1" dirty="0">
                <a:solidFill>
                  <a:schemeClr val="accent2"/>
                </a:solidFill>
              </a:rPr>
              <a:t>Συμφώνου της </a:t>
            </a:r>
            <a:r>
              <a:rPr lang="el-GR" b="1" dirty="0" smtClean="0">
                <a:solidFill>
                  <a:schemeClr val="accent2"/>
                </a:solidFill>
              </a:rPr>
              <a:t>Βαρσοβίας και αδέσμευτων</a:t>
            </a:r>
            <a:r>
              <a:rPr lang="en-US" b="1" dirty="0" smtClean="0">
                <a:solidFill>
                  <a:schemeClr val="accent2"/>
                </a:solidFill>
              </a:rPr>
              <a:t>)</a:t>
            </a:r>
            <a:r>
              <a:rPr lang="el-GR" b="1" dirty="0" smtClean="0">
                <a:solidFill>
                  <a:schemeClr val="accent2"/>
                </a:solidFill>
              </a:rPr>
              <a:t>, ολοκληρώθηκε στο </a:t>
            </a:r>
            <a:r>
              <a:rPr lang="el-GR" b="1" dirty="0" err="1" smtClean="0">
                <a:solidFill>
                  <a:schemeClr val="accent2"/>
                </a:solidFill>
              </a:rPr>
              <a:t>Helsinki</a:t>
            </a:r>
            <a:r>
              <a:rPr lang="el-GR" b="1" dirty="0" smtClean="0">
                <a:solidFill>
                  <a:schemeClr val="accent2"/>
                </a:solidFill>
              </a:rPr>
              <a:t> την 1</a:t>
            </a:r>
            <a:r>
              <a:rPr lang="el-GR" b="1" baseline="30000" dirty="0" smtClean="0">
                <a:solidFill>
                  <a:schemeClr val="accent2"/>
                </a:solidFill>
              </a:rPr>
              <a:t>η</a:t>
            </a:r>
            <a:r>
              <a:rPr lang="el-GR" b="1" dirty="0" smtClean="0">
                <a:solidFill>
                  <a:schemeClr val="accent2"/>
                </a:solidFill>
              </a:rPr>
              <a:t> Αυγούστου 1975, η Διάσκεψη </a:t>
            </a:r>
            <a:r>
              <a:rPr lang="el-GR" b="1" dirty="0">
                <a:solidFill>
                  <a:schemeClr val="accent2"/>
                </a:solidFill>
              </a:rPr>
              <a:t>για την Ασφάλεια και τη Συνεργασία στην Ευρώπη (ΔΑΣΕ), όπου υπογράφηκε </a:t>
            </a:r>
            <a:r>
              <a:rPr lang="el-GR" b="1" dirty="0" smtClean="0">
                <a:solidFill>
                  <a:schemeClr val="accent2"/>
                </a:solidFill>
              </a:rPr>
              <a:t>η </a:t>
            </a:r>
            <a:r>
              <a:rPr lang="el-GR" b="1" i="1" dirty="0">
                <a:solidFill>
                  <a:schemeClr val="accent2"/>
                </a:solidFill>
              </a:rPr>
              <a:t>Τελική Πράξη του </a:t>
            </a:r>
            <a:r>
              <a:rPr lang="el-GR" b="1" i="1" dirty="0" err="1">
                <a:solidFill>
                  <a:schemeClr val="accent2"/>
                </a:solidFill>
              </a:rPr>
              <a:t>Helsinki</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εριείχε </a:t>
            </a:r>
            <a:r>
              <a:rPr lang="el-GR" b="1" dirty="0">
                <a:solidFill>
                  <a:schemeClr val="accent2"/>
                </a:solidFill>
              </a:rPr>
              <a:t>τρία κύρια </a:t>
            </a:r>
            <a:r>
              <a:rPr lang="el-GR" b="1" dirty="0" smtClean="0">
                <a:solidFill>
                  <a:schemeClr val="accent2"/>
                </a:solidFill>
              </a:rPr>
              <a:t>τμήματα: </a:t>
            </a:r>
          </a:p>
          <a:p>
            <a:pPr marL="265113" algn="just"/>
            <a:r>
              <a:rPr lang="el-GR" b="1" dirty="0" smtClean="0">
                <a:solidFill>
                  <a:schemeClr val="accent2"/>
                </a:solidFill>
              </a:rPr>
              <a:t>- Α) τη </a:t>
            </a:r>
            <a:r>
              <a:rPr lang="el-GR" b="1" dirty="0">
                <a:solidFill>
                  <a:schemeClr val="accent2"/>
                </a:solidFill>
              </a:rPr>
              <a:t>διακήρυξη </a:t>
            </a:r>
            <a:r>
              <a:rPr lang="el-GR" b="1" dirty="0" smtClean="0">
                <a:solidFill>
                  <a:schemeClr val="accent2"/>
                </a:solidFill>
              </a:rPr>
              <a:t>αρχών όπως</a:t>
            </a:r>
            <a:r>
              <a:rPr lang="el-GR" b="1" dirty="0">
                <a:solidFill>
                  <a:schemeClr val="accent2"/>
                </a:solidFill>
              </a:rPr>
              <a:t>, του απαραβίαστου των </a:t>
            </a:r>
            <a:r>
              <a:rPr lang="el-GR" b="1" dirty="0" smtClean="0">
                <a:solidFill>
                  <a:schemeClr val="accent2"/>
                </a:solidFill>
              </a:rPr>
              <a:t>συνόρων και του </a:t>
            </a:r>
            <a:r>
              <a:rPr lang="el-GR" b="1" dirty="0">
                <a:solidFill>
                  <a:schemeClr val="accent2"/>
                </a:solidFill>
              </a:rPr>
              <a:t>σεβασμού της εδαφικής ακεραιότητας, της αποχής από </a:t>
            </a:r>
            <a:r>
              <a:rPr lang="el-GR" b="1" dirty="0" smtClean="0">
                <a:solidFill>
                  <a:schemeClr val="accent2"/>
                </a:solidFill>
              </a:rPr>
              <a:t>απειλή </a:t>
            </a:r>
            <a:r>
              <a:rPr lang="el-GR" b="1" dirty="0">
                <a:solidFill>
                  <a:schemeClr val="accent2"/>
                </a:solidFill>
              </a:rPr>
              <a:t>ή χρήση βίας, </a:t>
            </a:r>
            <a:r>
              <a:rPr lang="el-GR" b="1" dirty="0" smtClean="0">
                <a:solidFill>
                  <a:schemeClr val="accent2"/>
                </a:solidFill>
              </a:rPr>
              <a:t>της </a:t>
            </a:r>
            <a:r>
              <a:rPr lang="el-GR" b="1" dirty="0">
                <a:solidFill>
                  <a:schemeClr val="accent2"/>
                </a:solidFill>
              </a:rPr>
              <a:t>επίλυσης </a:t>
            </a:r>
            <a:r>
              <a:rPr lang="el-GR" b="1" dirty="0" smtClean="0">
                <a:solidFill>
                  <a:schemeClr val="accent2"/>
                </a:solidFill>
              </a:rPr>
              <a:t>διαφορών ειρηνικά, του </a:t>
            </a:r>
            <a:r>
              <a:rPr lang="el-GR" b="1" dirty="0">
                <a:solidFill>
                  <a:schemeClr val="accent2"/>
                </a:solidFill>
              </a:rPr>
              <a:t>δικαιώματος αυτοδιάθεσης των </a:t>
            </a:r>
            <a:r>
              <a:rPr lang="el-GR" b="1" dirty="0" smtClean="0">
                <a:solidFill>
                  <a:schemeClr val="accent2"/>
                </a:solidFill>
              </a:rPr>
              <a:t>λαών, της </a:t>
            </a:r>
            <a:r>
              <a:rPr lang="el-GR" b="1" dirty="0">
                <a:solidFill>
                  <a:schemeClr val="accent2"/>
                </a:solidFill>
              </a:rPr>
              <a:t>μη παρέμβασης στις εσωτερικές υποθέσεις </a:t>
            </a:r>
            <a:r>
              <a:rPr lang="el-GR" b="1" dirty="0" smtClean="0">
                <a:solidFill>
                  <a:schemeClr val="accent2"/>
                </a:solidFill>
              </a:rPr>
              <a:t>κρατών</a:t>
            </a:r>
            <a:r>
              <a:rPr lang="el-GR" b="1" dirty="0">
                <a:solidFill>
                  <a:schemeClr val="accent2"/>
                </a:solidFill>
              </a:rPr>
              <a:t>, του σεβασμού των δικαιωμάτων του ανθρώπου και των θεμελιωδών </a:t>
            </a:r>
            <a:r>
              <a:rPr lang="el-GR" b="1" dirty="0" smtClean="0">
                <a:solidFill>
                  <a:schemeClr val="accent2"/>
                </a:solidFill>
              </a:rPr>
              <a:t>ελευθεριών και το σεβασμό στο </a:t>
            </a:r>
            <a:r>
              <a:rPr lang="el-GR" b="1" dirty="0">
                <a:solidFill>
                  <a:schemeClr val="accent2"/>
                </a:solidFill>
              </a:rPr>
              <a:t>διεθνές </a:t>
            </a:r>
            <a:r>
              <a:rPr lang="el-GR" b="1" dirty="0" smtClean="0">
                <a:solidFill>
                  <a:schemeClr val="accent2"/>
                </a:solidFill>
              </a:rPr>
              <a:t>δίκαιο.</a:t>
            </a:r>
          </a:p>
          <a:p>
            <a:pPr marL="265113" algn="just"/>
            <a:r>
              <a:rPr lang="el-GR" b="1" dirty="0" smtClean="0">
                <a:solidFill>
                  <a:schemeClr val="accent2"/>
                </a:solidFill>
              </a:rPr>
              <a:t>- Β) την </a:t>
            </a:r>
            <a:r>
              <a:rPr lang="el-GR" b="1" dirty="0">
                <a:solidFill>
                  <a:schemeClr val="accent2"/>
                </a:solidFill>
              </a:rPr>
              <a:t>οικονομική, τεχνική και επιστημονική </a:t>
            </a:r>
            <a:r>
              <a:rPr lang="el-GR" b="1" dirty="0" smtClean="0">
                <a:solidFill>
                  <a:schemeClr val="accent2"/>
                </a:solidFill>
              </a:rPr>
              <a:t>συνεργασία μεταξύ </a:t>
            </a:r>
            <a:r>
              <a:rPr lang="el-GR" b="1" dirty="0">
                <a:solidFill>
                  <a:schemeClr val="accent2"/>
                </a:solidFill>
              </a:rPr>
              <a:t>των συμμετεχόντων κρατών, καθώς και </a:t>
            </a:r>
            <a:r>
              <a:rPr lang="el-GR" b="1" dirty="0" smtClean="0">
                <a:solidFill>
                  <a:schemeClr val="accent2"/>
                </a:solidFill>
              </a:rPr>
              <a:t>την </a:t>
            </a:r>
            <a:r>
              <a:rPr lang="el-GR" b="1" dirty="0">
                <a:solidFill>
                  <a:schemeClr val="accent2"/>
                </a:solidFill>
              </a:rPr>
              <a:t>προστασία </a:t>
            </a:r>
            <a:r>
              <a:rPr lang="el-GR" b="1" dirty="0" smtClean="0">
                <a:solidFill>
                  <a:schemeClr val="accent2"/>
                </a:solidFill>
              </a:rPr>
              <a:t>του </a:t>
            </a:r>
            <a:r>
              <a:rPr lang="el-GR" b="1" dirty="0">
                <a:solidFill>
                  <a:schemeClr val="accent2"/>
                </a:solidFill>
              </a:rPr>
              <a:t>περιβάλλοντος. </a:t>
            </a:r>
            <a:endParaRPr lang="el-GR" b="1" dirty="0" smtClean="0">
              <a:solidFill>
                <a:schemeClr val="accent2"/>
              </a:solidFill>
            </a:endParaRPr>
          </a:p>
          <a:p>
            <a:pPr marL="265113" algn="just"/>
            <a:r>
              <a:rPr lang="el-GR" b="1" dirty="0" smtClean="0">
                <a:solidFill>
                  <a:schemeClr val="accent2"/>
                </a:solidFill>
              </a:rPr>
              <a:t>- Γ) θέματα </a:t>
            </a:r>
            <a:r>
              <a:rPr lang="el-GR" b="1" dirty="0">
                <a:solidFill>
                  <a:schemeClr val="accent2"/>
                </a:solidFill>
              </a:rPr>
              <a:t>συνεργασίας σε επίπεδο πολιτιστικό, ανθρωπιστικό, εκπαιδευτικό και σε θέματα ανταλλαγής πληροφοριών.  </a:t>
            </a:r>
            <a:endParaRPr lang="el-GR" b="1" dirty="0" smtClean="0">
              <a:solidFill>
                <a:schemeClr val="accent2"/>
              </a:solidFill>
            </a:endParaRPr>
          </a:p>
        </p:txBody>
      </p:sp>
      <p:sp>
        <p:nvSpPr>
          <p:cNvPr id="10" name="TextBox 9"/>
          <p:cNvSpPr txBox="1"/>
          <p:nvPr/>
        </p:nvSpPr>
        <p:spPr>
          <a:xfrm>
            <a:off x="171461" y="3672770"/>
            <a:ext cx="4508539" cy="2677656"/>
          </a:xfrm>
          <a:prstGeom prst="rect">
            <a:avLst/>
          </a:prstGeom>
          <a:noFill/>
        </p:spPr>
        <p:txBody>
          <a:bodyPr wrap="square" rtlCol="0">
            <a:spAutoFit/>
          </a:bodyPr>
          <a:lstStyle/>
          <a:p>
            <a:r>
              <a:rPr lang="el-GR" sz="1400" b="1" dirty="0">
                <a:solidFill>
                  <a:schemeClr val="accent2"/>
                </a:solidFill>
              </a:rPr>
              <a:t>Ο </a:t>
            </a:r>
            <a:r>
              <a:rPr lang="el-GR" sz="1400" b="1" dirty="0" err="1">
                <a:solidFill>
                  <a:schemeClr val="accent2"/>
                </a:solidFill>
              </a:rPr>
              <a:t>Helmut</a:t>
            </a:r>
            <a:r>
              <a:rPr lang="el-GR" sz="1400" b="1" dirty="0">
                <a:solidFill>
                  <a:schemeClr val="accent2"/>
                </a:solidFill>
              </a:rPr>
              <a:t> </a:t>
            </a:r>
            <a:r>
              <a:rPr lang="el-GR" sz="1400" b="1" dirty="0" err="1">
                <a:solidFill>
                  <a:schemeClr val="accent2"/>
                </a:solidFill>
              </a:rPr>
              <a:t>Schmidt</a:t>
            </a:r>
            <a:r>
              <a:rPr lang="el-GR" sz="1400" b="1" dirty="0">
                <a:solidFill>
                  <a:schemeClr val="accent2"/>
                </a:solidFill>
              </a:rPr>
              <a:t> και ο </a:t>
            </a:r>
            <a:r>
              <a:rPr lang="el-GR" sz="1400" b="1" dirty="0" err="1">
                <a:solidFill>
                  <a:schemeClr val="accent2"/>
                </a:solidFill>
              </a:rPr>
              <a:t>Erich</a:t>
            </a:r>
            <a:r>
              <a:rPr lang="el-GR" sz="1400" b="1" dirty="0">
                <a:solidFill>
                  <a:schemeClr val="accent2"/>
                </a:solidFill>
              </a:rPr>
              <a:t> </a:t>
            </a:r>
            <a:r>
              <a:rPr lang="el-GR" sz="1400" b="1" dirty="0" err="1">
                <a:solidFill>
                  <a:schemeClr val="accent2"/>
                </a:solidFill>
              </a:rPr>
              <a:t>Honecker</a:t>
            </a:r>
            <a:r>
              <a:rPr lang="el-GR" sz="1400" b="1" dirty="0">
                <a:solidFill>
                  <a:schemeClr val="accent2"/>
                </a:solidFill>
              </a:rPr>
              <a:t> </a:t>
            </a:r>
            <a:endParaRPr lang="el-GR" sz="1400" b="1" dirty="0" smtClean="0">
              <a:solidFill>
                <a:schemeClr val="accent2"/>
              </a:solidFill>
            </a:endParaRPr>
          </a:p>
          <a:p>
            <a:pPr algn="just"/>
            <a:r>
              <a:rPr lang="el-GR" sz="1400" b="1" i="1" dirty="0" smtClean="0">
                <a:solidFill>
                  <a:schemeClr val="accent2"/>
                </a:solidFill>
              </a:rPr>
              <a:t>υπογράφουν </a:t>
            </a:r>
            <a:r>
              <a:rPr lang="el-GR" sz="1400" b="1" i="1" dirty="0">
                <a:solidFill>
                  <a:schemeClr val="accent2"/>
                </a:solidFill>
              </a:rPr>
              <a:t>εκ μέρους των δύο Γερμανιών την Τελική Πράξη του </a:t>
            </a:r>
            <a:r>
              <a:rPr lang="el-GR" sz="1400" b="1" i="1" dirty="0" err="1">
                <a:solidFill>
                  <a:schemeClr val="accent2"/>
                </a:solidFill>
              </a:rPr>
              <a:t>Helsinki</a:t>
            </a:r>
            <a:r>
              <a:rPr lang="el-GR" sz="1400" b="1" i="1" dirty="0">
                <a:solidFill>
                  <a:schemeClr val="accent2"/>
                </a:solidFill>
              </a:rPr>
              <a:t>, την 1η Αυγούστου του 1975. Διακρίνονται και ο πρόεδρος των ΗΠΑ </a:t>
            </a:r>
            <a:r>
              <a:rPr lang="el-GR" sz="1400" b="1" i="1" dirty="0" err="1">
                <a:solidFill>
                  <a:schemeClr val="accent2"/>
                </a:solidFill>
              </a:rPr>
              <a:t>Gerald</a:t>
            </a:r>
            <a:r>
              <a:rPr lang="el-GR" sz="1400" b="1" i="1" dirty="0">
                <a:solidFill>
                  <a:schemeClr val="accent2"/>
                </a:solidFill>
              </a:rPr>
              <a:t> Ford και ο καγκελάριος της Αυστρίας </a:t>
            </a:r>
            <a:r>
              <a:rPr lang="el-GR" sz="1400" b="1" i="1" dirty="0" err="1">
                <a:solidFill>
                  <a:schemeClr val="accent2"/>
                </a:solidFill>
              </a:rPr>
              <a:t>Bruno</a:t>
            </a:r>
            <a:r>
              <a:rPr lang="el-GR" sz="1400" b="1" i="1" dirty="0">
                <a:solidFill>
                  <a:schemeClr val="accent2"/>
                </a:solidFill>
              </a:rPr>
              <a:t> </a:t>
            </a:r>
            <a:r>
              <a:rPr lang="el-GR" sz="1400" b="1" i="1" dirty="0" err="1" smtClean="0">
                <a:solidFill>
                  <a:schemeClr val="accent2"/>
                </a:solidFill>
              </a:rPr>
              <a:t>Kreisky</a:t>
            </a:r>
            <a:r>
              <a:rPr lang="el-GR" sz="1400" b="1" i="1" dirty="0" smtClean="0">
                <a:solidFill>
                  <a:schemeClr val="accent2"/>
                </a:solidFill>
              </a:rPr>
              <a:t>.</a:t>
            </a:r>
          </a:p>
          <a:p>
            <a:pPr algn="just"/>
            <a:r>
              <a:rPr lang="el-GR" sz="1400" b="1" i="1" dirty="0">
                <a:solidFill>
                  <a:schemeClr val="accent2"/>
                </a:solidFill>
              </a:rPr>
              <a:t>Η μη θεσμοθετημένη πρώτη ΔΑΣΕ είχε ξεκινήσει </a:t>
            </a:r>
            <a:r>
              <a:rPr lang="el-GR" sz="1400" b="1" i="1" dirty="0" smtClean="0">
                <a:solidFill>
                  <a:schemeClr val="accent2"/>
                </a:solidFill>
              </a:rPr>
              <a:t>σε διαρκή βάση τις </a:t>
            </a:r>
            <a:r>
              <a:rPr lang="el-GR" sz="1400" b="1" i="1" dirty="0">
                <a:solidFill>
                  <a:schemeClr val="accent2"/>
                </a:solidFill>
              </a:rPr>
              <a:t>εργασίες της από τις 3 Ιουλίου του 1973, με σκοπό να ξεπεραστούν τα προβλήματα της διαίρεσης της Ευρώπης και για το λόγο αυτό συμμετείχαν όλα τα ευρωπαϊκά κράτη, εκτός της Αλβανίας, καθώς και οι ΗΠΑ και ο </a:t>
            </a:r>
            <a:r>
              <a:rPr lang="el-GR" sz="1400" b="1" i="1" dirty="0" smtClean="0">
                <a:solidFill>
                  <a:schemeClr val="accent2"/>
                </a:solidFill>
              </a:rPr>
              <a:t>Καναδάς. Όμως τα αποτελέσματ</a:t>
            </a:r>
            <a:r>
              <a:rPr lang="el-GR" sz="1400" b="1" i="1" dirty="0">
                <a:solidFill>
                  <a:schemeClr val="accent2"/>
                </a:solidFill>
              </a:rPr>
              <a:t>α</a:t>
            </a:r>
            <a:r>
              <a:rPr lang="el-GR" sz="1400" b="1" i="1" dirty="0" smtClean="0">
                <a:solidFill>
                  <a:schemeClr val="accent2"/>
                </a:solidFill>
              </a:rPr>
              <a:t> μακροπρόθεσμα </a:t>
            </a:r>
            <a:r>
              <a:rPr lang="el-GR" sz="1400" b="1" i="1" dirty="0">
                <a:solidFill>
                  <a:schemeClr val="accent2"/>
                </a:solidFill>
              </a:rPr>
              <a:t>διέψευσαν την αρχική </a:t>
            </a:r>
            <a:r>
              <a:rPr lang="el-GR" sz="1400" b="1" i="1" dirty="0" smtClean="0">
                <a:solidFill>
                  <a:schemeClr val="accent2"/>
                </a:solidFill>
              </a:rPr>
              <a:t>αισιοδοξία</a:t>
            </a:r>
            <a:endParaRPr lang="el-GR" sz="1400" b="1" i="1" dirty="0">
              <a:solidFill>
                <a:schemeClr val="accent2"/>
              </a:solidFill>
            </a:endParaRPr>
          </a:p>
        </p:txBody>
      </p:sp>
      <p:pic>
        <p:nvPicPr>
          <p:cNvPr id="16" name="2716 - Εικόνα" descr="Helsinki 1975 ΔΑΣΕ.jpg"/>
          <p:cNvPicPr>
            <a:picLocks noChangeAspect="1"/>
          </p:cNvPicPr>
          <p:nvPr/>
        </p:nvPicPr>
        <p:blipFill>
          <a:blip r:embed="rId3" cstate="print"/>
          <a:stretch>
            <a:fillRect/>
          </a:stretch>
        </p:blipFill>
        <p:spPr>
          <a:xfrm>
            <a:off x="866480" y="1657317"/>
            <a:ext cx="2821500" cy="205200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28</a:t>
            </a:fld>
            <a:endParaRPr lang="en-US" altLang="en-US"/>
          </a:p>
        </p:txBody>
      </p:sp>
    </p:spTree>
    <p:extLst>
      <p:ext uri="{BB962C8B-B14F-4D97-AF65-F5344CB8AC3E}">
        <p14:creationId xmlns:p14="http://schemas.microsoft.com/office/powerpoint/2010/main" val="1578128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4100" y="1851026"/>
            <a:ext cx="7543800" cy="2836863"/>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latin typeface="Calibri" charset="0"/>
              </a:rPr>
              <a:t>Το παρόν συνοδευτικό έργο </a:t>
            </a:r>
            <a:r>
              <a:rPr lang="el-GR" sz="1200" b="1" dirty="0">
                <a:solidFill>
                  <a:srgbClr val="000000"/>
                </a:solidFill>
                <a:latin typeface="Calibri" charset="0"/>
              </a:rPr>
              <a:t>παρέχεται </a:t>
            </a:r>
            <a:r>
              <a:rPr lang="el-GR" sz="1200" dirty="0">
                <a:solidFill>
                  <a:srgbClr val="000000"/>
                </a:solidFill>
                <a:latin typeface="Calibri" charset="0"/>
              </a:rPr>
              <a:t>αποκλειστικά και μόνο στους διδάσκοντες που έχουν επιλέξει το αντίστοιχο βιβλίο μέσω του συστήματος του </a:t>
            </a:r>
            <a:r>
              <a:rPr lang="el-GR" sz="1200" b="1" dirty="0">
                <a:solidFill>
                  <a:srgbClr val="000000"/>
                </a:solidFill>
                <a:latin typeface="Calibri" charset="0"/>
              </a:rPr>
              <a:t>Ευδόξου </a:t>
            </a:r>
            <a:r>
              <a:rPr lang="el-GR" sz="1200" dirty="0">
                <a:solidFill>
                  <a:srgbClr val="000000"/>
                </a:solidFill>
                <a:latin typeface="Calibri" charset="0"/>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latin typeface="Calibri" charset="0"/>
              </a:rPr>
              <a:t>διάδοση, δημοσίευση, αναπαραγωγή </a:t>
            </a:r>
            <a:r>
              <a:rPr lang="el-GR" sz="1200" dirty="0">
                <a:solidFill>
                  <a:srgbClr val="000000"/>
                </a:solidFill>
                <a:latin typeface="Calibri" charset="0"/>
              </a:rPr>
              <a:t>ή </a:t>
            </a:r>
            <a:r>
              <a:rPr lang="el-GR" sz="1200" b="1" dirty="0">
                <a:solidFill>
                  <a:srgbClr val="000000"/>
                </a:solidFill>
                <a:latin typeface="Calibri" charset="0"/>
              </a:rPr>
              <a:t>πώληση </a:t>
            </a:r>
            <a:r>
              <a:rPr lang="el-GR" sz="1200" dirty="0">
                <a:solidFill>
                  <a:srgbClr val="000000"/>
                </a:solidFill>
                <a:latin typeface="Calibri" charset="0"/>
              </a:rPr>
              <a:t>οπουδήποτε μέρους αυτού του έργου με οποιοδήποτε μέσο καταστρέφει την ακεραιότητα του έργου </a:t>
            </a:r>
            <a:r>
              <a:rPr lang="el-GR" sz="1200" b="1" dirty="0">
                <a:solidFill>
                  <a:srgbClr val="000000"/>
                </a:solidFill>
                <a:latin typeface="Calibri" charset="0"/>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latin typeface="Calibri" charset="0"/>
              </a:rPr>
              <a:t>. Το περιεχόμενο του έργου </a:t>
            </a:r>
            <a:r>
              <a:rPr lang="el-GR" sz="1200" b="1" dirty="0">
                <a:solidFill>
                  <a:srgbClr val="000000"/>
                </a:solidFill>
                <a:latin typeface="Calibri" charset="0"/>
              </a:rPr>
              <a:t>δεν θα πρέπει να διατίθεται </a:t>
            </a:r>
            <a:r>
              <a:rPr lang="el-GR" sz="1200" dirty="0">
                <a:solidFill>
                  <a:srgbClr val="000000"/>
                </a:solidFill>
                <a:latin typeface="Calibri" charset="0"/>
              </a:rPr>
              <a:t>στους φοιτητές παρά μόνο όταν αυτό αναφέρεται ρητά ότι μπορεί να γίνει. Η </a:t>
            </a:r>
            <a:r>
              <a:rPr lang="el-GR" sz="1200" b="1" dirty="0">
                <a:solidFill>
                  <a:srgbClr val="000000"/>
                </a:solidFill>
                <a:latin typeface="Calibri" charset="0"/>
              </a:rPr>
              <a:t>χρήση </a:t>
            </a:r>
            <a:r>
              <a:rPr lang="el-GR" sz="1200" dirty="0">
                <a:solidFill>
                  <a:srgbClr val="000000"/>
                </a:solidFill>
                <a:latin typeface="Calibri" charset="0"/>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latin typeface="Calibri" charset="0"/>
              </a:rPr>
              <a:t>επίσημες υπηρεσίες του εκπαιδευτικού ιδρύματος </a:t>
            </a:r>
            <a:r>
              <a:rPr lang="el-GR" sz="1200" dirty="0">
                <a:solidFill>
                  <a:srgbClr val="000000"/>
                </a:solidFill>
                <a:latin typeface="Calibri" charset="0"/>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latin typeface="Calibri" charset="0"/>
              </a:rPr>
              <a:t>προσαρμόζει </a:t>
            </a:r>
            <a:r>
              <a:rPr lang="el-GR" sz="1200" dirty="0">
                <a:solidFill>
                  <a:srgbClr val="000000"/>
                </a:solidFill>
                <a:latin typeface="Calibri" charset="0"/>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a:t>
            </a:r>
            <a:endParaRPr lang="el-GR" sz="1200" dirty="0">
              <a:solidFill>
                <a:prstClr val="black"/>
              </a:solidFill>
              <a:latin typeface="Calibri" charset="0"/>
            </a:endParaRPr>
          </a:p>
        </p:txBody>
      </p:sp>
      <p:pic>
        <p:nvPicPr>
          <p:cNvPr id="18435" name="Εικόνα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803775"/>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FF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0000"/>
                </a:solidFill>
                <a:ea typeface="Microsoft JhengHei" panose="020B0604030504040204" pitchFamily="34" charset="-120"/>
                <a:cs typeface="Arial" panose="020B0604020202020204" pitchFamily="34" charset="0"/>
              </a:rPr>
              <a:t>5</a:t>
            </a:r>
            <a:r>
              <a:rPr lang="el-GR" sz="2400" b="1" kern="0" dirty="0" smtClean="0">
                <a:solidFill>
                  <a:srgbClr val="FF0000"/>
                </a:solidFill>
                <a:ea typeface="Microsoft JhengHei" panose="020B0604030504040204" pitchFamily="34" charset="-120"/>
                <a:cs typeface="Arial" panose="020B0604020202020204" pitchFamily="34" charset="0"/>
              </a:rPr>
              <a:t>. </a:t>
            </a:r>
            <a:r>
              <a:rPr lang="el-GR" sz="2400" b="1" dirty="0" smtClean="0">
                <a:solidFill>
                  <a:srgbClr val="FF0000"/>
                </a:solidFill>
              </a:rPr>
              <a:t>Από τη Διάσκεψη της Χάγης έως τις κρίσεις της δεκαετίας του ‘70 (1969-1979</a:t>
            </a:r>
            <a:r>
              <a:rPr lang="el-GR" sz="2400" b="1" kern="0" dirty="0" smtClean="0">
                <a:solidFill>
                  <a:srgbClr val="FF0000"/>
                </a:solidFill>
                <a:ea typeface="Microsoft JhengHei" panose="020B0604030504040204" pitchFamily="34" charset="-120"/>
                <a:cs typeface="Arial" panose="020B0604020202020204" pitchFamily="34" charset="0"/>
              </a:rPr>
              <a:t>)</a:t>
            </a:r>
            <a:endParaRPr lang="el-GR" sz="2400" b="1" kern="0" dirty="0">
              <a:solidFill>
                <a:srgbClr val="FF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αλλαγή της γαλλικής ευρωπαϊκής πολιτικής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a:solidFill>
                  <a:schemeClr val="accent2"/>
                </a:solidFill>
              </a:rPr>
              <a:t>Η </a:t>
            </a:r>
            <a:r>
              <a:rPr lang="el-GR" b="1" dirty="0" smtClean="0">
                <a:solidFill>
                  <a:schemeClr val="accent2"/>
                </a:solidFill>
              </a:rPr>
              <a:t>Διάσκεψη της Χάγης</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εκλογή του </a:t>
            </a:r>
            <a:r>
              <a:rPr lang="en-US" b="1" dirty="0" smtClean="0">
                <a:solidFill>
                  <a:schemeClr val="accent2"/>
                </a:solidFill>
              </a:rPr>
              <a:t>Georges Pompidou</a:t>
            </a:r>
            <a:r>
              <a:rPr lang="el-GR" b="1" dirty="0" smtClean="0">
                <a:solidFill>
                  <a:schemeClr val="accent2"/>
                </a:solidFill>
              </a:rPr>
              <a:t> στην προεδρία της Γαλλικής Δημοκρατίας, στις 20</a:t>
            </a:r>
            <a:r>
              <a:rPr lang="en-US" b="1" dirty="0" smtClean="0">
                <a:solidFill>
                  <a:schemeClr val="accent2"/>
                </a:solidFill>
              </a:rPr>
              <a:t> </a:t>
            </a:r>
            <a:r>
              <a:rPr lang="el-GR" b="1" dirty="0" smtClean="0">
                <a:solidFill>
                  <a:schemeClr val="accent2"/>
                </a:solidFill>
              </a:rPr>
              <a:t>Ιουνίου του 1969, σηματοδότησε την αλλαγή</a:t>
            </a:r>
            <a:r>
              <a:rPr lang="en-US" b="1" dirty="0" smtClean="0">
                <a:solidFill>
                  <a:schemeClr val="accent2"/>
                </a:solidFill>
              </a:rPr>
              <a:t> </a:t>
            </a:r>
            <a:r>
              <a:rPr lang="el-GR" b="1" dirty="0" smtClean="0">
                <a:solidFill>
                  <a:schemeClr val="accent2"/>
                </a:solidFill>
              </a:rPr>
              <a:t>της γαλλικής ευρωπαϊκής πολιτικής. </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 </a:t>
            </a:r>
            <a:r>
              <a:rPr lang="en-US" b="1" dirty="0" smtClean="0">
                <a:solidFill>
                  <a:schemeClr val="accent2"/>
                </a:solidFill>
              </a:rPr>
              <a:t>Pompidou </a:t>
            </a:r>
            <a:r>
              <a:rPr lang="el-GR" b="1" dirty="0" smtClean="0">
                <a:solidFill>
                  <a:schemeClr val="accent2"/>
                </a:solidFill>
              </a:rPr>
              <a:t>πρότεινε την αποτελμάτωση της ενοποιητικής διαδικασίας, με βάση το τρίπτυχο </a:t>
            </a:r>
            <a:r>
              <a:rPr lang="el-GR" b="1" i="1" dirty="0" smtClean="0">
                <a:solidFill>
                  <a:schemeClr val="accent2"/>
                </a:solidFill>
              </a:rPr>
              <a:t>ολοκλήρωση, εμβάθυνση,</a:t>
            </a:r>
            <a:r>
              <a:rPr lang="en-US" b="1" i="1" dirty="0" smtClean="0">
                <a:solidFill>
                  <a:schemeClr val="accent2"/>
                </a:solidFill>
              </a:rPr>
              <a:t> </a:t>
            </a:r>
            <a:r>
              <a:rPr lang="el-GR" b="1" i="1" dirty="0" smtClean="0">
                <a:solidFill>
                  <a:schemeClr val="accent2"/>
                </a:solidFill>
              </a:rPr>
              <a:t>διεύρυνση </a:t>
            </a:r>
            <a:r>
              <a:rPr lang="el-GR" b="1" dirty="0" smtClean="0">
                <a:solidFill>
                  <a:schemeClr val="accent2"/>
                </a:solidFill>
              </a:rPr>
              <a:t>και κάλεσε τους εταίρους του σε διάσκεψη που θα δρομολογούσε αυτές τις διαδικασίας. </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Σημαντική συμβολή στην επανέναρξη του ενοποιητικού εγχειρήματος είχε και ο νέος, από τις 21 Οκτωβρίου του 1969, καγκελάριος της Γερμανίας </a:t>
            </a:r>
            <a:r>
              <a:rPr lang="en-US" b="1" dirty="0" smtClean="0">
                <a:solidFill>
                  <a:schemeClr val="accent2"/>
                </a:solidFill>
              </a:rPr>
              <a:t>Willy</a:t>
            </a:r>
            <a:r>
              <a:rPr lang="el-GR" b="1" dirty="0" smtClean="0">
                <a:solidFill>
                  <a:schemeClr val="accent2"/>
                </a:solidFill>
              </a:rPr>
              <a:t> </a:t>
            </a:r>
            <a:r>
              <a:rPr lang="en-US" b="1" dirty="0" smtClean="0">
                <a:solidFill>
                  <a:schemeClr val="accent2"/>
                </a:solidFill>
              </a:rPr>
              <a:t>Brandt</a:t>
            </a:r>
            <a:r>
              <a:rPr lang="el-GR" b="1" dirty="0" smtClean="0">
                <a:solidFill>
                  <a:schemeClr val="accent2"/>
                </a:solidFill>
              </a:rPr>
              <a:t>.</a:t>
            </a:r>
            <a:endParaRPr lang="en-US" b="1" i="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Στη Διάσκεψη της Χάγης, που πραγματοποιήθηκε με την πρωτοβουλία του </a:t>
            </a:r>
            <a:r>
              <a:rPr lang="en-US" b="1" dirty="0" smtClean="0">
                <a:solidFill>
                  <a:schemeClr val="accent2"/>
                </a:solidFill>
              </a:rPr>
              <a:t>Pompidou</a:t>
            </a:r>
            <a:r>
              <a:rPr lang="el-GR" b="1" dirty="0" smtClean="0">
                <a:solidFill>
                  <a:schemeClr val="accent2"/>
                </a:solidFill>
              </a:rPr>
              <a:t>, την 1</a:t>
            </a:r>
            <a:r>
              <a:rPr lang="el-GR" b="1" baseline="30000" dirty="0" smtClean="0">
                <a:solidFill>
                  <a:schemeClr val="accent2"/>
                </a:solidFill>
              </a:rPr>
              <a:t>η </a:t>
            </a:r>
            <a:r>
              <a:rPr lang="el-GR" b="1" dirty="0" smtClean="0">
                <a:solidFill>
                  <a:schemeClr val="accent2"/>
                </a:solidFill>
              </a:rPr>
              <a:t>και 2</a:t>
            </a:r>
            <a:r>
              <a:rPr lang="el-GR" b="1" baseline="30000" dirty="0" smtClean="0">
                <a:solidFill>
                  <a:schemeClr val="accent2"/>
                </a:solidFill>
              </a:rPr>
              <a:t>α </a:t>
            </a:r>
            <a:r>
              <a:rPr lang="el-GR" b="1" dirty="0" smtClean="0">
                <a:solidFill>
                  <a:schemeClr val="accent2"/>
                </a:solidFill>
              </a:rPr>
              <a:t>Δεκεμβρίου του 1969, συμφωνήθηκαν τα επόμενα βήματα για την υλοποίηση του τρίπτυχου. </a:t>
            </a:r>
            <a:endParaRPr lang="en-US" b="1" dirty="0" smtClean="0">
              <a:solidFill>
                <a:schemeClr val="accent2"/>
              </a:solidFill>
            </a:endParaRPr>
          </a:p>
        </p:txBody>
      </p:sp>
      <p:sp>
        <p:nvSpPr>
          <p:cNvPr id="10" name="TextBox 9"/>
          <p:cNvSpPr txBox="1"/>
          <p:nvPr/>
        </p:nvSpPr>
        <p:spPr>
          <a:xfrm>
            <a:off x="215900" y="4915262"/>
            <a:ext cx="4419600" cy="523220"/>
          </a:xfrm>
          <a:prstGeom prst="rect">
            <a:avLst/>
          </a:prstGeom>
          <a:noFill/>
        </p:spPr>
        <p:txBody>
          <a:bodyPr wrap="square" rtlCol="0">
            <a:spAutoFit/>
          </a:bodyPr>
          <a:lstStyle/>
          <a:p>
            <a:r>
              <a:rPr lang="en-US" sz="1400" b="1" dirty="0" smtClean="0">
                <a:solidFill>
                  <a:schemeClr val="accent2"/>
                </a:solidFill>
              </a:rPr>
              <a:t>Georges Pompidou </a:t>
            </a:r>
            <a:r>
              <a:rPr lang="el-GR" sz="1400" b="1" dirty="0" smtClean="0">
                <a:solidFill>
                  <a:schemeClr val="accent2"/>
                </a:solidFill>
              </a:rPr>
              <a:t>και </a:t>
            </a:r>
            <a:r>
              <a:rPr lang="en-US" sz="1400" b="1" dirty="0" smtClean="0">
                <a:solidFill>
                  <a:schemeClr val="accent2"/>
                </a:solidFill>
              </a:rPr>
              <a:t>Willy</a:t>
            </a:r>
            <a:r>
              <a:rPr lang="el-GR" sz="1400" b="1" dirty="0" smtClean="0">
                <a:solidFill>
                  <a:schemeClr val="accent2"/>
                </a:solidFill>
              </a:rPr>
              <a:t> </a:t>
            </a:r>
            <a:r>
              <a:rPr lang="en-US" sz="1400" b="1" dirty="0" smtClean="0">
                <a:solidFill>
                  <a:schemeClr val="accent2"/>
                </a:solidFill>
              </a:rPr>
              <a:t>Brandt </a:t>
            </a:r>
            <a:endParaRPr lang="el-GR" sz="1400" b="1" dirty="0" smtClean="0">
              <a:solidFill>
                <a:schemeClr val="accent2"/>
              </a:solidFill>
            </a:endParaRPr>
          </a:p>
          <a:p>
            <a:pPr algn="just"/>
            <a:r>
              <a:rPr lang="el-GR" sz="1400" b="1" i="1" dirty="0" smtClean="0">
                <a:solidFill>
                  <a:schemeClr val="accent2"/>
                </a:solidFill>
              </a:rPr>
              <a:t>Σε συνάντησή τους το 1972</a:t>
            </a:r>
          </a:p>
        </p:txBody>
      </p:sp>
      <p:pic>
        <p:nvPicPr>
          <p:cNvPr id="12" name="1800 - Εικόνα" descr="Pompidou και Brandt 1972 3.jpg"/>
          <p:cNvPicPr>
            <a:picLocks noChangeAspect="1"/>
          </p:cNvPicPr>
          <p:nvPr/>
        </p:nvPicPr>
        <p:blipFill>
          <a:blip r:embed="rId3" cstate="print"/>
          <a:stretch>
            <a:fillRect/>
          </a:stretch>
        </p:blipFill>
        <p:spPr>
          <a:xfrm>
            <a:off x="1190623" y="1687505"/>
            <a:ext cx="2326958" cy="3207068"/>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a:t>
            </a:fld>
            <a:endParaRPr lang="en-US" altLang="en-US"/>
          </a:p>
        </p:txBody>
      </p:sp>
    </p:spTree>
    <p:extLst>
      <p:ext uri="{BB962C8B-B14F-4D97-AF65-F5344CB8AC3E}">
        <p14:creationId xmlns:p14="http://schemas.microsoft.com/office/powerpoint/2010/main" val="1277755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αλλαγή της γαλλικής ευρωπαϊκής πολιτικής </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Αποτελέσματα της Διάσκεψης της Χάγης</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Με δεδομένη την ολοκλήρωση της τελωνειακής ένωσης από την 1</a:t>
            </a:r>
            <a:r>
              <a:rPr lang="el-GR" b="1" baseline="30000" dirty="0" smtClean="0">
                <a:solidFill>
                  <a:schemeClr val="accent2"/>
                </a:solidFill>
              </a:rPr>
              <a:t>η</a:t>
            </a:r>
            <a:r>
              <a:rPr lang="el-GR" b="1" dirty="0" smtClean="0">
                <a:solidFill>
                  <a:schemeClr val="accent2"/>
                </a:solidFill>
              </a:rPr>
              <a:t> Ιουλίου του 1968, δρομολογήθηκαν οι διαδικασίες για την </a:t>
            </a:r>
            <a:r>
              <a:rPr lang="el-GR" b="1" i="1" dirty="0" smtClean="0">
                <a:solidFill>
                  <a:schemeClr val="accent2"/>
                </a:solidFill>
              </a:rPr>
              <a:t>ολοκλήρωση της Κοινής Αγοράς</a:t>
            </a:r>
            <a:r>
              <a:rPr lang="el-GR" b="1" dirty="0" smtClean="0">
                <a:solidFill>
                  <a:schemeClr val="accent2"/>
                </a:solidFill>
              </a:rPr>
              <a:t> από την 1</a:t>
            </a:r>
            <a:r>
              <a:rPr lang="el-GR" b="1" baseline="30000" dirty="0" smtClean="0">
                <a:solidFill>
                  <a:schemeClr val="accent2"/>
                </a:solidFill>
              </a:rPr>
              <a:t>η</a:t>
            </a:r>
            <a:r>
              <a:rPr lang="el-GR" b="1" dirty="0" smtClean="0">
                <a:solidFill>
                  <a:schemeClr val="accent2"/>
                </a:solidFill>
              </a:rPr>
              <a:t> Ιανουαρίου του 1970, όπως είχε προβλεφθεί από την προ δωδεκαετίας ίδρυση τα ΕΟΚ. </a:t>
            </a:r>
          </a:p>
          <a:p>
            <a:pPr marL="285750" indent="-285750" algn="just">
              <a:buFont typeface="Arial" panose="020B0604020202020204" pitchFamily="34" charset="0"/>
              <a:buChar char="•"/>
            </a:pPr>
            <a:r>
              <a:rPr lang="el-GR" b="1" dirty="0" smtClean="0">
                <a:solidFill>
                  <a:schemeClr val="accent2"/>
                </a:solidFill>
              </a:rPr>
              <a:t>Αποφασίστηκε και η </a:t>
            </a:r>
            <a:r>
              <a:rPr lang="el-GR" b="1" i="1" dirty="0" smtClean="0">
                <a:solidFill>
                  <a:schemeClr val="accent2"/>
                </a:solidFill>
              </a:rPr>
              <a:t>θέσπιση των Ιδίων Πόρων </a:t>
            </a:r>
            <a:r>
              <a:rPr lang="el-GR" b="1" dirty="0" smtClean="0">
                <a:solidFill>
                  <a:schemeClr val="accent2"/>
                </a:solidFill>
              </a:rPr>
              <a:t>για τη χρηματοδότηση της Κοινότητας, που θα εξασφάλιζε την ανεξαρτησία της και την κοινοτική αλληλεγγύη μεταξύ των εταίρων. </a:t>
            </a:r>
          </a:p>
          <a:p>
            <a:pPr marL="285750" indent="-285750" algn="just">
              <a:buFont typeface="Arial" panose="020B0604020202020204" pitchFamily="34" charset="0"/>
              <a:buChar char="•"/>
            </a:pPr>
            <a:r>
              <a:rPr lang="el-GR" b="1" dirty="0" smtClean="0">
                <a:solidFill>
                  <a:schemeClr val="accent2"/>
                </a:solidFill>
              </a:rPr>
              <a:t>Οι εταίροι αναφέρθηκαν στην ανάγκη συνεργασίας στους τομείς έρευνας και τεχνολογίας, στην επιδίωξη μίας</a:t>
            </a:r>
            <a:r>
              <a:rPr lang="el-GR" b="1" i="1" dirty="0" smtClean="0">
                <a:solidFill>
                  <a:schemeClr val="accent2"/>
                </a:solidFill>
              </a:rPr>
              <a:t> Οικονομικής και Νομισματικής Ένωσης</a:t>
            </a:r>
            <a:r>
              <a:rPr lang="el-GR" b="1" dirty="0" smtClean="0">
                <a:solidFill>
                  <a:schemeClr val="accent2"/>
                </a:solidFill>
              </a:rPr>
              <a:t> (ΟΝΕ), καθώς και στη θεμελίωση μίας</a:t>
            </a:r>
            <a:r>
              <a:rPr lang="el-GR" b="1" i="1" dirty="0" smtClean="0">
                <a:solidFill>
                  <a:schemeClr val="accent2"/>
                </a:solidFill>
              </a:rPr>
              <a:t> Ευρωπαϊκής Πολιτικής Συνεργασίας</a:t>
            </a:r>
            <a:r>
              <a:rPr lang="el-GR" b="1" dirty="0" smtClean="0">
                <a:solidFill>
                  <a:schemeClr val="accent2"/>
                </a:solidFill>
              </a:rPr>
              <a:t> (ΕΠΣ), προσδιορίζοντας έτσι και το βαθμό της επιθυμητής εμβάθυνσης των Κοινοτήτων.</a:t>
            </a:r>
          </a:p>
          <a:p>
            <a:pPr marL="285750" indent="-285750" algn="just">
              <a:buFont typeface="Arial" panose="020B0604020202020204" pitchFamily="34" charset="0"/>
              <a:buChar char="•"/>
            </a:pPr>
            <a:r>
              <a:rPr lang="el-GR" b="1" dirty="0" smtClean="0">
                <a:solidFill>
                  <a:schemeClr val="accent2"/>
                </a:solidFill>
              </a:rPr>
              <a:t>Τέλος, ανοιγόταν ο δρόμος για τη διεύρυνση με την </a:t>
            </a:r>
            <a:r>
              <a:rPr lang="el-GR" b="1" i="1" dirty="0" smtClean="0">
                <a:solidFill>
                  <a:schemeClr val="accent2"/>
                </a:solidFill>
              </a:rPr>
              <a:t>ένταξη νέων κρατών-μελών</a:t>
            </a:r>
            <a:r>
              <a:rPr lang="el-GR" b="1" dirty="0" smtClean="0">
                <a:solidFill>
                  <a:schemeClr val="accent2"/>
                </a:solidFill>
              </a:rPr>
              <a:t>, αρχής γενομένης από την άρση των επιφυλάξεων της Γαλλίας για τη είσοδο της Βρετανίας.</a:t>
            </a:r>
            <a:endParaRPr lang="en-US" b="1" i="1" dirty="0">
              <a:solidFill>
                <a:schemeClr val="accent2"/>
              </a:solidFill>
            </a:endParaRPr>
          </a:p>
        </p:txBody>
      </p:sp>
      <p:sp>
        <p:nvSpPr>
          <p:cNvPr id="10" name="TextBox 9"/>
          <p:cNvSpPr txBox="1"/>
          <p:nvPr/>
        </p:nvSpPr>
        <p:spPr>
          <a:xfrm>
            <a:off x="0" y="3721462"/>
            <a:ext cx="4660900" cy="523220"/>
          </a:xfrm>
          <a:prstGeom prst="rect">
            <a:avLst/>
          </a:prstGeom>
          <a:noFill/>
        </p:spPr>
        <p:txBody>
          <a:bodyPr wrap="square" rtlCol="0">
            <a:spAutoFit/>
          </a:bodyPr>
          <a:lstStyle/>
          <a:p>
            <a:r>
              <a:rPr lang="el-GR" sz="1400" b="1" dirty="0" smtClean="0">
                <a:solidFill>
                  <a:schemeClr val="accent2"/>
                </a:solidFill>
              </a:rPr>
              <a:t>Η Διάσκεψη της Χάγης</a:t>
            </a:r>
          </a:p>
          <a:p>
            <a:pPr algn="just"/>
            <a:r>
              <a:rPr lang="el-GR" sz="1400" b="1" i="1" dirty="0" smtClean="0">
                <a:solidFill>
                  <a:schemeClr val="accent2"/>
                </a:solidFill>
              </a:rPr>
              <a:t>της 1</a:t>
            </a:r>
            <a:r>
              <a:rPr lang="el-GR" sz="1400" b="1" i="1" baseline="30000" dirty="0" smtClean="0">
                <a:solidFill>
                  <a:schemeClr val="accent2"/>
                </a:solidFill>
              </a:rPr>
              <a:t>ης</a:t>
            </a:r>
            <a:r>
              <a:rPr lang="el-GR" sz="1400" b="1" i="1" dirty="0" smtClean="0">
                <a:solidFill>
                  <a:schemeClr val="accent2"/>
                </a:solidFill>
              </a:rPr>
              <a:t> Δεκεμβρίου του 1969</a:t>
            </a:r>
          </a:p>
        </p:txBody>
      </p:sp>
      <p:pic>
        <p:nvPicPr>
          <p:cNvPr id="13" name="1805 - Εικόνα" descr="Συνέδριο Χάγης 1969.jpg"/>
          <p:cNvPicPr>
            <a:picLocks noChangeAspect="1"/>
          </p:cNvPicPr>
          <p:nvPr/>
        </p:nvPicPr>
        <p:blipFill>
          <a:blip r:embed="rId3" cstate="print"/>
          <a:stretch>
            <a:fillRect/>
          </a:stretch>
        </p:blipFill>
        <p:spPr>
          <a:xfrm>
            <a:off x="63500" y="1716071"/>
            <a:ext cx="4585301" cy="1984248"/>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496" y="4244682"/>
            <a:ext cx="1153308" cy="1438780"/>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a:t>
            </a:fld>
            <a:endParaRPr lang="en-US" altLang="en-US"/>
          </a:p>
        </p:txBody>
      </p:sp>
    </p:spTree>
    <p:extLst>
      <p:ext uri="{BB962C8B-B14F-4D97-AF65-F5344CB8AC3E}">
        <p14:creationId xmlns:p14="http://schemas.microsoft.com/office/powerpoint/2010/main" val="800179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αλλαγή της γαλλικής ευρωπαϊκής πολιτικής </a:t>
            </a:r>
            <a:r>
              <a:rPr lang="el-GR" sz="1000" dirty="0" smtClean="0">
                <a:solidFill>
                  <a:schemeClr val="accent2"/>
                </a:solidFill>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chemeClr val="accent2"/>
                </a:solidFill>
              </a:rPr>
              <a:t>Η θέσπιση των Κοινοτικών Ιδίων Πόρων</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Ιδιαίτερα σημαντικό υπήρξε το πρόβλημα για τη χρηματοδότηση της ΚΑΠ, που αντιπροσώπευε το μεγαλύτερο μέρος του προϋπολογισμού της ΕΟΚ. Για το θέμα αυτό, συμφωνήθηκε στη Χάγη η αντικατάσταση, με την πάροδο του χρόνου, των μέχρι τότε εθνικών οικονομικών εισφορών των κρατών-μελών για τη χρηματοδότηση των ΕΚ από τους Ιδίους Πόρους της Κοινότητας. </a:t>
            </a:r>
          </a:p>
          <a:p>
            <a:pPr marL="285750" indent="-285750" algn="just">
              <a:buFont typeface="Arial" panose="020B0604020202020204" pitchFamily="34" charset="0"/>
              <a:buChar char="•"/>
            </a:pPr>
            <a:r>
              <a:rPr lang="el-GR" b="1" dirty="0" smtClean="0">
                <a:solidFill>
                  <a:schemeClr val="accent2"/>
                </a:solidFill>
              </a:rPr>
              <a:t>Με τη </a:t>
            </a:r>
            <a:r>
              <a:rPr lang="el-GR" b="1" i="1" dirty="0" smtClean="0">
                <a:solidFill>
                  <a:schemeClr val="accent2"/>
                </a:solidFill>
              </a:rPr>
              <a:t>Συνθήκη του Λουξεμβούργου </a:t>
            </a:r>
            <a:r>
              <a:rPr lang="el-GR" b="1" dirty="0" smtClean="0">
                <a:solidFill>
                  <a:schemeClr val="accent2"/>
                </a:solidFill>
              </a:rPr>
              <a:t>στις 22 Απριλίου του 1970 το Συμβούλιο των Υπουργών αποδέχθηκε ένα νέο κανονισμό χρηματοδότησης με έναρξη ισχύος την 1</a:t>
            </a:r>
            <a:r>
              <a:rPr lang="el-GR" b="1" baseline="30000" dirty="0" smtClean="0">
                <a:solidFill>
                  <a:schemeClr val="accent2"/>
                </a:solidFill>
              </a:rPr>
              <a:t>η</a:t>
            </a:r>
            <a:r>
              <a:rPr lang="el-GR" b="1" dirty="0" smtClean="0">
                <a:solidFill>
                  <a:schemeClr val="accent2"/>
                </a:solidFill>
              </a:rPr>
              <a:t> Ιανουαρίου του 1971. </a:t>
            </a:r>
          </a:p>
          <a:p>
            <a:pPr marL="285750" indent="-285750" algn="just">
              <a:buFont typeface="Arial" panose="020B0604020202020204" pitchFamily="34" charset="0"/>
              <a:buChar char="•"/>
            </a:pPr>
            <a:r>
              <a:rPr lang="el-GR" b="1" dirty="0" smtClean="0">
                <a:solidFill>
                  <a:schemeClr val="accent2"/>
                </a:solidFill>
              </a:rPr>
              <a:t>Προκειμένου η μετάβαση στο νέο σύστημα χρηματοδότησης να γίνει σταδιακά, για την πρώτη μεταβατική τριετία προβλέφθηκε μικτή χρηματοδότηση τόσο από τις εθνικές εισφορές, όσο και από τους ιδίους πόρους, ενώ από την 1</a:t>
            </a:r>
            <a:r>
              <a:rPr lang="el-GR" b="1" baseline="30000" dirty="0" smtClean="0">
                <a:solidFill>
                  <a:schemeClr val="accent2"/>
                </a:solidFill>
              </a:rPr>
              <a:t>η</a:t>
            </a:r>
            <a:r>
              <a:rPr lang="el-GR" b="1" dirty="0" smtClean="0">
                <a:solidFill>
                  <a:schemeClr val="accent2"/>
                </a:solidFill>
              </a:rPr>
              <a:t> Ιανουαρίου του 1975 η χρηματοδότηση θα γινόταν αποκλειστικά από τους ιδίους πόρους. </a:t>
            </a:r>
          </a:p>
        </p:txBody>
      </p:sp>
      <p:sp>
        <p:nvSpPr>
          <p:cNvPr id="10" name="TextBox 9"/>
          <p:cNvSpPr txBox="1"/>
          <p:nvPr/>
        </p:nvSpPr>
        <p:spPr>
          <a:xfrm>
            <a:off x="76200" y="1638662"/>
            <a:ext cx="4660900" cy="4616648"/>
          </a:xfrm>
          <a:prstGeom prst="rect">
            <a:avLst/>
          </a:prstGeom>
          <a:noFill/>
        </p:spPr>
        <p:txBody>
          <a:bodyPr wrap="square" rtlCol="0">
            <a:spAutoFit/>
          </a:bodyPr>
          <a:lstStyle/>
          <a:p>
            <a:r>
              <a:rPr lang="el-GR" sz="1400" b="1" dirty="0" smtClean="0">
                <a:solidFill>
                  <a:schemeClr val="accent2"/>
                </a:solidFill>
              </a:rPr>
              <a:t>Ίδιοι Πόροι της Κοινότητας </a:t>
            </a:r>
          </a:p>
          <a:p>
            <a:pPr algn="just"/>
            <a:r>
              <a:rPr lang="el-GR" sz="1400" b="1" i="1" dirty="0" smtClean="0">
                <a:solidFill>
                  <a:schemeClr val="accent2"/>
                </a:solidFill>
              </a:rPr>
              <a:t>Σύμφωνα με τον κανονισμό θα υπήρχαν τρεις κατηγορίες ιδίων πόρων:</a:t>
            </a:r>
          </a:p>
          <a:p>
            <a:pPr algn="just"/>
            <a:r>
              <a:rPr lang="el-GR" sz="1400" b="1" i="1" dirty="0" smtClean="0">
                <a:solidFill>
                  <a:schemeClr val="accent2"/>
                </a:solidFill>
              </a:rPr>
              <a:t>- Οι δύο «παραδοσιακοί» πόροι, συνίσταντο από γεωργικές εισφορές προερχόμενες από εισαγωγές αγροτικών προϊόντων από τρίτες χώρες που είχαν καθιερωθεί από το 1962 και από τελωνειακούς δασμούς για εισαγωγές που επιβάλλονταν στα εξωτερικά σύνορα μέσω του κοινού δασμολογίου που είχε καθιερωθεί από το 1968στο πλαίσιο της ολοκληρωμένης τελωνειακής ένωσης</a:t>
            </a:r>
          </a:p>
          <a:p>
            <a:pPr algn="just">
              <a:buFontTx/>
              <a:buChar char="-"/>
            </a:pPr>
            <a:r>
              <a:rPr lang="el-GR" sz="1400" b="1" i="1" dirty="0" smtClean="0">
                <a:solidFill>
                  <a:schemeClr val="accent2"/>
                </a:solidFill>
              </a:rPr>
              <a:t>Ο τρίτος πόρος προερχόταν από τα έσοδα του κάθε κράτους-μέλους από το Φόρο Προστιθέμενης Αξίας (ΦΠΑ), με ανώτατο ποσοστό εισφοράς το 1%, με έναρξη ισχύος την 1</a:t>
            </a:r>
            <a:r>
              <a:rPr lang="el-GR" sz="1400" b="1" i="1" baseline="30000" dirty="0" smtClean="0">
                <a:solidFill>
                  <a:schemeClr val="accent2"/>
                </a:solidFill>
              </a:rPr>
              <a:t>η</a:t>
            </a:r>
            <a:r>
              <a:rPr lang="el-GR" sz="1400" b="1" i="1" dirty="0" smtClean="0">
                <a:solidFill>
                  <a:schemeClr val="accent2"/>
                </a:solidFill>
              </a:rPr>
              <a:t> Ιανουαρίου του 1979. Μεταγενέστερη απόφαση του Συμβουλίου των Υπουργών της7</a:t>
            </a:r>
            <a:r>
              <a:rPr lang="el-GR" sz="1400" b="1" i="1" baseline="30000" dirty="0" smtClean="0">
                <a:solidFill>
                  <a:schemeClr val="accent2"/>
                </a:solidFill>
              </a:rPr>
              <a:t>ης</a:t>
            </a:r>
            <a:r>
              <a:rPr lang="el-GR" sz="1400" b="1" i="1" dirty="0" smtClean="0">
                <a:solidFill>
                  <a:schemeClr val="accent2"/>
                </a:solidFill>
              </a:rPr>
              <a:t> Μαΐου του 1985, ανέβασε αυτό το ανώτατο όριο της εισφοράς στο 1,4%, ενώ νεότερη απόφαση του 2000 το περιόρισε στο 0,5%.</a:t>
            </a:r>
          </a:p>
          <a:p>
            <a:pPr algn="just"/>
            <a:r>
              <a:rPr lang="el-GR" sz="1400" b="1" i="1" dirty="0" smtClean="0">
                <a:solidFill>
                  <a:schemeClr val="accent2"/>
                </a:solidFill>
              </a:rPr>
              <a:t>-</a:t>
            </a:r>
            <a:r>
              <a:rPr lang="el-GR" sz="1400" dirty="0" smtClean="0">
                <a:solidFill>
                  <a:schemeClr val="accent2"/>
                </a:solidFill>
              </a:rPr>
              <a:t> </a:t>
            </a:r>
            <a:r>
              <a:rPr lang="el-GR" sz="1400" b="1" i="1" dirty="0" smtClean="0">
                <a:solidFill>
                  <a:schemeClr val="accent2"/>
                </a:solidFill>
              </a:rPr>
              <a:t>Με απόφαση του Συμβουλίου των Υπουργών της 24</a:t>
            </a:r>
            <a:r>
              <a:rPr lang="el-GR" sz="1400" b="1" i="1" baseline="30000" dirty="0" smtClean="0">
                <a:solidFill>
                  <a:schemeClr val="accent2"/>
                </a:solidFill>
              </a:rPr>
              <a:t>ης</a:t>
            </a:r>
            <a:r>
              <a:rPr lang="el-GR" sz="1400" b="1" i="1" dirty="0" smtClean="0">
                <a:solidFill>
                  <a:schemeClr val="accent2"/>
                </a:solidFill>
              </a:rPr>
              <a:t> Ιουνίου του 1988 καθιερώθηκε και ο τέταρτος πόρος προερχόμενος από ποσοστό επί του Ακαθάριστου Εθνικού Προϊόντος (ΑΕΠ) των κρατών-μελών.</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a:t>
            </a:fld>
            <a:endParaRPr lang="en-US" altLang="en-US"/>
          </a:p>
        </p:txBody>
      </p:sp>
    </p:spTree>
    <p:extLst>
      <p:ext uri="{BB962C8B-B14F-4D97-AF65-F5344CB8AC3E}">
        <p14:creationId xmlns:p14="http://schemas.microsoft.com/office/powerpoint/2010/main" val="4082726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Οικονομικές συγκυρίες, εμπορικές σχέσεις και αγροτική πολιτική</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Οι δύο πετρελαϊκές κρίσεις</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Κατά την περίοδο του αραβοϊσραηλινού πολέμου του Οκτωβρίου του 1973, οι αραβικές πετρελαιοπαραγωγές χώρες διέκοψαν τις εξαγωγές πετρελαίου προς  την Ευρώπη και τις ΗΠΑ, με συνέπεια τον πενταπλασιασμό της τιμής του αργού πετρελαίου μέχρι το Δεκέμβριο του 1973, που προκάλεσαν ραγδαία αύξηση του πληθωρισμού και της ανεργίας και τεράστια δημοσιονομικά ελλείμματα και πτωχεύσεις. </a:t>
            </a:r>
          </a:p>
          <a:p>
            <a:pPr marL="285750" indent="-285750" algn="just">
              <a:buFont typeface="Arial" panose="020B0604020202020204" pitchFamily="34" charset="0"/>
              <a:buChar char="•"/>
            </a:pPr>
            <a:r>
              <a:rPr lang="el-GR" b="1" dirty="0" smtClean="0">
                <a:solidFill>
                  <a:schemeClr val="accent2"/>
                </a:solidFill>
              </a:rPr>
              <a:t>Τα προβλήματα του στασιμοπληθωρισμού και των δημοσιονομικών ελλειμμάτων συνεχίστηκαν και μετά τη δεύτερη πετρελαϊκή κρίση του 1979. Και παρά το γεγονός ότι οι τιμές του αργού πετρελαίου κινήθηκαν πτωτικά στις αρχές της δεκαετίας του 1980, οι δύο πετρελαϊκές κρίσεις στάθηκαν αφορμή για τη διατήρηση της τιμής του πετρελαίου σε υψηλά επίπεδα μέχρι τις αρχές του 1986, όταν η Σαουδική Αραβία εγκατέλειψε την πολιτική περιορισμού της παραγωγής της σε αργό πετρέλαιο, επιφέροντας έτσι ομαλοποίηση στην αγορά του αργού πετρελαίου.</a:t>
            </a:r>
            <a:endParaRPr lang="en-US" b="1" i="1" dirty="0">
              <a:solidFill>
                <a:schemeClr val="accent2"/>
              </a:solidFill>
            </a:endParaRPr>
          </a:p>
        </p:txBody>
      </p:sp>
      <p:sp>
        <p:nvSpPr>
          <p:cNvPr id="10" name="TextBox 9"/>
          <p:cNvSpPr txBox="1"/>
          <p:nvPr/>
        </p:nvSpPr>
        <p:spPr>
          <a:xfrm>
            <a:off x="151603" y="4666145"/>
            <a:ext cx="4660900" cy="523220"/>
          </a:xfrm>
          <a:prstGeom prst="rect">
            <a:avLst/>
          </a:prstGeom>
          <a:noFill/>
        </p:spPr>
        <p:txBody>
          <a:bodyPr wrap="square" rtlCol="0">
            <a:spAutoFit/>
          </a:bodyPr>
          <a:lstStyle/>
          <a:p>
            <a:r>
              <a:rPr lang="el-GR" sz="1400" b="1" dirty="0" smtClean="0">
                <a:solidFill>
                  <a:schemeClr val="accent2"/>
                </a:solidFill>
              </a:rPr>
              <a:t>Εξέλιξη τιμής πετρελαίου</a:t>
            </a:r>
          </a:p>
          <a:p>
            <a:pPr algn="just"/>
            <a:r>
              <a:rPr lang="el-GR" sz="1400" b="1" i="1" dirty="0" smtClean="0">
                <a:solidFill>
                  <a:schemeClr val="accent2"/>
                </a:solidFill>
              </a:rPr>
              <a:t>Κατά το τελευταίο τέταρτο του 20</a:t>
            </a:r>
            <a:r>
              <a:rPr lang="el-GR" sz="1400" b="1" i="1" baseline="30000" dirty="0" smtClean="0">
                <a:solidFill>
                  <a:schemeClr val="accent2"/>
                </a:solidFill>
              </a:rPr>
              <a:t>ου</a:t>
            </a:r>
            <a:r>
              <a:rPr lang="el-GR" sz="1400" b="1" i="1" dirty="0" smtClean="0">
                <a:solidFill>
                  <a:schemeClr val="accent2"/>
                </a:solidFill>
              </a:rPr>
              <a:t> αιώνα</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45" y="1720776"/>
            <a:ext cx="4445714" cy="2948572"/>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6</a:t>
            </a:fld>
            <a:endParaRPr lang="en-US" altLang="en-US"/>
          </a:p>
        </p:txBody>
      </p:sp>
    </p:spTree>
    <p:extLst>
      <p:ext uri="{BB962C8B-B14F-4D97-AF65-F5344CB8AC3E}">
        <p14:creationId xmlns:p14="http://schemas.microsoft.com/office/powerpoint/2010/main" val="3182929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Οικονομικές συγκυρίες, εμπορικές σχέσεις και αγροτική πολιτική</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Η σύναψη διεθνών εμπορικών συμφωνιών </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Οι ΕΚ συμμετείχαν στις διαπραγματεύσεις του </a:t>
            </a:r>
            <a:r>
              <a:rPr lang="el-GR" b="1" i="1" dirty="0" smtClean="0">
                <a:solidFill>
                  <a:schemeClr val="accent2"/>
                </a:solidFill>
              </a:rPr>
              <a:t>Γύρου του Τόκιο</a:t>
            </a:r>
            <a:r>
              <a:rPr lang="el-GR" b="1" dirty="0" smtClean="0">
                <a:solidFill>
                  <a:schemeClr val="accent2"/>
                </a:solidFill>
              </a:rPr>
              <a:t>, των ετών 1973 – 1979, για τη ΓΣΔΕ (</a:t>
            </a:r>
            <a:r>
              <a:rPr lang="en-US" b="1" dirty="0" smtClean="0">
                <a:solidFill>
                  <a:schemeClr val="accent2"/>
                </a:solidFill>
              </a:rPr>
              <a:t>GATT</a:t>
            </a:r>
            <a:r>
              <a:rPr lang="el-GR" b="1" dirty="0" smtClean="0">
                <a:solidFill>
                  <a:schemeClr val="accent2"/>
                </a:solidFill>
              </a:rPr>
              <a:t>), σχετικές με τη διαφάνεια των δημοσίων συμβάσεων και τους κώδικες δεοντολογίας για τις επιδοτήσεις και τις </a:t>
            </a:r>
            <a:r>
              <a:rPr lang="el-GR" b="1" dirty="0" err="1" smtClean="0">
                <a:solidFill>
                  <a:schemeClr val="accent2"/>
                </a:solidFill>
              </a:rPr>
              <a:t>αντεπιδοτήσεις</a:t>
            </a:r>
            <a:r>
              <a:rPr lang="el-GR" b="1" dirty="0" smtClean="0">
                <a:solidFill>
                  <a:schemeClr val="accent2"/>
                </a:solidFill>
              </a:rPr>
              <a:t> και την αντιμετώπιση της επιθετικής εμπορικής πολιτικής τιμών στο διεθνές εμπόριο. </a:t>
            </a:r>
          </a:p>
          <a:p>
            <a:pPr marL="285750" indent="-285750" algn="just">
              <a:buFont typeface="Arial" panose="020B0604020202020204" pitchFamily="34" charset="0"/>
              <a:buChar char="•"/>
            </a:pPr>
            <a:r>
              <a:rPr lang="el-GR" b="1" dirty="0" smtClean="0">
                <a:solidFill>
                  <a:schemeClr val="accent2"/>
                </a:solidFill>
              </a:rPr>
              <a:t>Με βάση τη </a:t>
            </a:r>
            <a:r>
              <a:rPr lang="el-GR" b="1" i="1" dirty="0" smtClean="0">
                <a:solidFill>
                  <a:schemeClr val="accent2"/>
                </a:solidFill>
              </a:rPr>
              <a:t>2</a:t>
            </a:r>
            <a:r>
              <a:rPr lang="el-GR" b="1" i="1" baseline="30000" dirty="0" smtClean="0">
                <a:solidFill>
                  <a:schemeClr val="accent2"/>
                </a:solidFill>
              </a:rPr>
              <a:t>η</a:t>
            </a:r>
            <a:r>
              <a:rPr lang="el-GR" b="1" i="1" dirty="0" smtClean="0">
                <a:solidFill>
                  <a:schemeClr val="accent2"/>
                </a:solidFill>
              </a:rPr>
              <a:t> Συνθήκη </a:t>
            </a:r>
            <a:r>
              <a:rPr lang="el-GR" b="1" i="1" dirty="0" err="1" smtClean="0">
                <a:solidFill>
                  <a:schemeClr val="accent2"/>
                </a:solidFill>
              </a:rPr>
              <a:t>Yaoundé</a:t>
            </a:r>
            <a:r>
              <a:rPr lang="el-GR" b="1" dirty="0" smtClean="0">
                <a:solidFill>
                  <a:schemeClr val="accent2"/>
                </a:solidFill>
              </a:rPr>
              <a:t>, που είχε υπογραφεί στις 29 Ιουλίου του 1969, μεταξύ των ΕΚ και αναπτυσσόμενων Αφρικανικών κρατών και στο πλαίσιο και της απαιτούμενης προσαρμογής των ΕΚ στη </a:t>
            </a:r>
            <a:r>
              <a:rPr lang="el-GR" b="1" i="1" dirty="0" smtClean="0">
                <a:solidFill>
                  <a:schemeClr val="accent2"/>
                </a:solidFill>
              </a:rPr>
              <a:t>Συνθήκη Ένταξης της Βρετανίας</a:t>
            </a:r>
            <a:r>
              <a:rPr lang="el-GR" b="1" dirty="0" smtClean="0">
                <a:solidFill>
                  <a:schemeClr val="accent2"/>
                </a:solidFill>
              </a:rPr>
              <a:t>, υπογράφηκε στην πρωτεύουσα του Τόγκο </a:t>
            </a:r>
            <a:r>
              <a:rPr lang="el-GR" b="1" dirty="0" err="1" smtClean="0">
                <a:solidFill>
                  <a:schemeClr val="accent2"/>
                </a:solidFill>
              </a:rPr>
              <a:t>Lomé</a:t>
            </a:r>
            <a:r>
              <a:rPr lang="el-GR" b="1" dirty="0" smtClean="0">
                <a:solidFill>
                  <a:schemeClr val="accent2"/>
                </a:solidFill>
              </a:rPr>
              <a:t> η ομώνυμη </a:t>
            </a:r>
            <a:r>
              <a:rPr lang="el-GR" b="1" i="1" dirty="0" smtClean="0">
                <a:solidFill>
                  <a:schemeClr val="accent2"/>
                </a:solidFill>
              </a:rPr>
              <a:t>Συνθήκη </a:t>
            </a:r>
            <a:r>
              <a:rPr lang="el-GR" b="1" i="1" dirty="0" err="1" smtClean="0">
                <a:solidFill>
                  <a:schemeClr val="accent2"/>
                </a:solidFill>
              </a:rPr>
              <a:t>Lomé</a:t>
            </a:r>
            <a:r>
              <a:rPr lang="el-GR" b="1" dirty="0" smtClean="0">
                <a:solidFill>
                  <a:schemeClr val="accent2"/>
                </a:solidFill>
              </a:rPr>
              <a:t>, μεταξύ των ΕΚ και 46 κρατών της Αφρικής, της Καραϊβικής και του Ειρηνικού (ΑΚΕ, African, </a:t>
            </a:r>
            <a:r>
              <a:rPr lang="el-GR" b="1" dirty="0" err="1" smtClean="0">
                <a:solidFill>
                  <a:schemeClr val="accent2"/>
                </a:solidFill>
              </a:rPr>
              <a:t>Caribbean</a:t>
            </a:r>
            <a:r>
              <a:rPr lang="el-GR" b="1" dirty="0" smtClean="0">
                <a:solidFill>
                  <a:schemeClr val="accent2"/>
                </a:solidFill>
              </a:rPr>
              <a:t> and Pacific, ACP), στις 28 Φεβρουαρίου του 1975, που  πρόβλεπε την ελεύθερη πρόσβαση στην αγορά της Κοινότητας για όλα σχεδόν τα προϊόντα των κρατών της ΑΚΕ ατελώς και σε απεριόριστες ποσότητες, με ίση μεταχείριση για τα προϊόντα των ΕΚ.</a:t>
            </a:r>
            <a:endParaRPr lang="en-US" b="1" i="1" dirty="0">
              <a:solidFill>
                <a:schemeClr val="accent2"/>
              </a:solidFill>
            </a:endParaRPr>
          </a:p>
        </p:txBody>
      </p:sp>
      <p:sp>
        <p:nvSpPr>
          <p:cNvPr id="10" name="TextBox 9"/>
          <p:cNvSpPr txBox="1"/>
          <p:nvPr/>
        </p:nvSpPr>
        <p:spPr>
          <a:xfrm>
            <a:off x="27752" y="3781457"/>
            <a:ext cx="4660900" cy="2031325"/>
          </a:xfrm>
          <a:prstGeom prst="rect">
            <a:avLst/>
          </a:prstGeom>
          <a:noFill/>
        </p:spPr>
        <p:txBody>
          <a:bodyPr wrap="square" rtlCol="0">
            <a:spAutoFit/>
          </a:bodyPr>
          <a:lstStyle/>
          <a:p>
            <a:pPr algn="just"/>
            <a:r>
              <a:rPr lang="el-GR" sz="1400" b="1" i="1" dirty="0" smtClean="0">
                <a:solidFill>
                  <a:schemeClr val="accent2"/>
                </a:solidFill>
              </a:rPr>
              <a:t>Μία Δεύτερη Συνθήκη </a:t>
            </a:r>
            <a:r>
              <a:rPr lang="el-GR" sz="1400" b="1" i="1" dirty="0" err="1">
                <a:solidFill>
                  <a:schemeClr val="accent2"/>
                </a:solidFill>
              </a:rPr>
              <a:t>Lomé</a:t>
            </a:r>
            <a:r>
              <a:rPr lang="el-GR" sz="1400" b="1" i="1" dirty="0">
                <a:solidFill>
                  <a:schemeClr val="accent2"/>
                </a:solidFill>
              </a:rPr>
              <a:t> υπογράφηκε στις 31 Οκτωβρίου του 1979 με 59 χώρες της ΑΚΕ, η οποία επέτρεπε στις ΕΚ την παροχή επείγουσας οικονομικής βοήθειας στα κράτη της ΑΚΕ που θα αντιμετώπιζαν προβλήματα στη μεταλλουργική τους </a:t>
            </a:r>
            <a:r>
              <a:rPr lang="el-GR" sz="1400" b="1" i="1" dirty="0" smtClean="0">
                <a:solidFill>
                  <a:schemeClr val="accent2"/>
                </a:solidFill>
              </a:rPr>
              <a:t>βιομηχανία.</a:t>
            </a:r>
            <a:r>
              <a:rPr lang="en-US" sz="1400" b="1" i="1" dirty="0" smtClean="0">
                <a:solidFill>
                  <a:schemeClr val="accent2"/>
                </a:solidFill>
              </a:rPr>
              <a:t> </a:t>
            </a:r>
            <a:r>
              <a:rPr lang="el-GR" sz="1400" b="1" i="1" dirty="0" smtClean="0">
                <a:solidFill>
                  <a:schemeClr val="accent2"/>
                </a:solidFill>
              </a:rPr>
              <a:t>Ακολούθησε στις 23 Ιουνίου του 2000, η Συνθήκη </a:t>
            </a:r>
            <a:r>
              <a:rPr lang="en-US" sz="1400" b="1" i="1" dirty="0" err="1" smtClean="0">
                <a:solidFill>
                  <a:schemeClr val="accent2"/>
                </a:solidFill>
              </a:rPr>
              <a:t>Cotonou</a:t>
            </a:r>
            <a:r>
              <a:rPr lang="en-US" sz="1400" b="1" i="1" dirty="0" smtClean="0">
                <a:solidFill>
                  <a:schemeClr val="accent2"/>
                </a:solidFill>
              </a:rPr>
              <a:t>, </a:t>
            </a:r>
            <a:r>
              <a:rPr lang="el-GR" sz="1400" b="1" i="1" dirty="0" smtClean="0">
                <a:solidFill>
                  <a:schemeClr val="accent2"/>
                </a:solidFill>
              </a:rPr>
              <a:t>που</a:t>
            </a:r>
            <a:r>
              <a:rPr lang="en-US" sz="1400" b="1" i="1" dirty="0" smtClean="0">
                <a:solidFill>
                  <a:schemeClr val="accent2"/>
                </a:solidFill>
              </a:rPr>
              <a:t> </a:t>
            </a:r>
            <a:r>
              <a:rPr lang="el-GR" sz="1400" b="1" i="1" dirty="0">
                <a:solidFill>
                  <a:schemeClr val="accent2"/>
                </a:solidFill>
              </a:rPr>
              <a:t>διέπει τις σχέσεις της ΕΕ με 79 χώρες, εκ των οποίων 48 χώρες της </a:t>
            </a:r>
            <a:r>
              <a:rPr lang="el-GR" sz="1400" b="1" i="1" dirty="0" err="1">
                <a:solidFill>
                  <a:schemeClr val="accent2"/>
                </a:solidFill>
              </a:rPr>
              <a:t>υποσαχάριας</a:t>
            </a:r>
            <a:r>
              <a:rPr lang="el-GR" sz="1400" b="1" i="1" dirty="0">
                <a:solidFill>
                  <a:schemeClr val="accent2"/>
                </a:solidFill>
              </a:rPr>
              <a:t> </a:t>
            </a:r>
            <a:r>
              <a:rPr lang="el-GR" sz="1400" b="1" i="1" dirty="0" smtClean="0">
                <a:solidFill>
                  <a:schemeClr val="accent2"/>
                </a:solidFill>
              </a:rPr>
              <a:t>Αφρικής, 16 της Καραϊβικής και 15 του Ειρηνικού. </a:t>
            </a:r>
            <a:endParaRPr lang="el-GR" sz="1400" b="1" i="1" dirty="0">
              <a:solidFill>
                <a:schemeClr val="accent2"/>
              </a:solidFill>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00" y="1710727"/>
            <a:ext cx="4550000" cy="2060000"/>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7</a:t>
            </a:fld>
            <a:endParaRPr lang="en-US" altLang="en-US"/>
          </a:p>
        </p:txBody>
      </p:sp>
    </p:spTree>
    <p:extLst>
      <p:ext uri="{BB962C8B-B14F-4D97-AF65-F5344CB8AC3E}">
        <p14:creationId xmlns:p14="http://schemas.microsoft.com/office/powerpoint/2010/main" val="1050378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Οικονομικές συγκυρίες, εμπορικές σχέσεις και αγροτική πολιτική</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Η αναδιαμόρφωση της ΚΑΠ και το σχέδιο </a:t>
            </a:r>
            <a:r>
              <a:rPr lang="en-US" b="1" dirty="0" err="1" smtClean="0">
                <a:solidFill>
                  <a:schemeClr val="accent2"/>
                </a:solidFill>
              </a:rPr>
              <a:t>Manshold</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Το Δεκέμβριο του 1968, ο Επίτροπος Γεωργίας </a:t>
            </a:r>
            <a:r>
              <a:rPr lang="el-GR" b="1" dirty="0" err="1" smtClean="0">
                <a:solidFill>
                  <a:schemeClr val="accent2"/>
                </a:solidFill>
              </a:rPr>
              <a:t>Mansholt</a:t>
            </a:r>
            <a:r>
              <a:rPr lang="el-GR" b="1" dirty="0" smtClean="0">
                <a:solidFill>
                  <a:schemeClr val="accent2"/>
                </a:solidFill>
              </a:rPr>
              <a:t> υπέβαλε στο Συμβούλιο των Υπουργών σχετική πρόταση-σχέδιο, για την αναδιαμόρφωση της ΚΑΠ (γνωστό και ως «Αγροτικό Πρόγραμμα 1980» ή «Σχέδιο </a:t>
            </a:r>
            <a:r>
              <a:rPr lang="el-GR" b="1" dirty="0" err="1" smtClean="0">
                <a:solidFill>
                  <a:schemeClr val="accent2"/>
                </a:solidFill>
              </a:rPr>
              <a:t>Mansholt</a:t>
            </a:r>
            <a:r>
              <a:rPr lang="el-GR" b="1" dirty="0" smtClean="0">
                <a:solidFill>
                  <a:schemeClr val="accent2"/>
                </a:solidFill>
              </a:rPr>
              <a:t>»), με διαρθρωτικό χαρακτήρα. </a:t>
            </a:r>
          </a:p>
          <a:p>
            <a:pPr marL="285750" indent="-285750" algn="just">
              <a:buFont typeface="Arial" panose="020B0604020202020204" pitchFamily="34" charset="0"/>
              <a:buChar char="•"/>
            </a:pPr>
            <a:r>
              <a:rPr lang="el-GR" b="1" dirty="0" smtClean="0">
                <a:solidFill>
                  <a:schemeClr val="accent2"/>
                </a:solidFill>
              </a:rPr>
              <a:t>Στόχος ήταν αρχικά να γίνουν οι αγρότες των ΕΚ περισσότερο ανταγωνιστικοί έναντι των τρίτων χωρών και στη συνέχεια να περιοριστεί η προστασία και να απελευθερωθεί το διεθνές εμπόριο.</a:t>
            </a:r>
            <a:r>
              <a:rPr lang="el-GR" dirty="0" smtClean="0">
                <a:solidFill>
                  <a:schemeClr val="accent2"/>
                </a:solidFill>
              </a:rPr>
              <a:t> </a:t>
            </a:r>
          </a:p>
          <a:p>
            <a:pPr marL="285750" indent="-285750" algn="just">
              <a:buFont typeface="Arial" panose="020B0604020202020204" pitchFamily="34" charset="0"/>
              <a:buChar char="•"/>
            </a:pPr>
            <a:r>
              <a:rPr lang="el-GR" b="1" dirty="0" smtClean="0">
                <a:solidFill>
                  <a:schemeClr val="accent2"/>
                </a:solidFill>
              </a:rPr>
              <a:t>Αυτό θα γινόταν εφικτό με τη δημιουργία μεγαλύτερων και σύγχρονων αγροτικών εκμεταλλεύσεων, τη μείωση του αγροτικού πληθυσμού στις ΕΚ, την προώθηση ομαδικών μορφών αγροτικής παραγωγής και την εκπαίδευση των αγροτών. </a:t>
            </a:r>
          </a:p>
          <a:p>
            <a:pPr marL="285750" indent="-285750" algn="just">
              <a:buFont typeface="Arial" panose="020B0604020202020204" pitchFamily="34" charset="0"/>
              <a:buChar char="•"/>
            </a:pPr>
            <a:r>
              <a:rPr lang="el-GR" b="1" dirty="0" smtClean="0">
                <a:solidFill>
                  <a:schemeClr val="accent2"/>
                </a:solidFill>
              </a:rPr>
              <a:t>Η μεταρρύθμιση τελικά έγινε δεκτή από το Συμβούλιο των Υπουργών τον Απρίλιο του 1972. Ωστόσο, λόγω των έντονων αντιδράσεων για το ριζοσπαστικό χαρακτήρα των προτάσεων του σχεδίου </a:t>
            </a:r>
            <a:r>
              <a:rPr lang="el-GR" b="1" dirty="0" err="1" smtClean="0">
                <a:solidFill>
                  <a:schemeClr val="accent2"/>
                </a:solidFill>
              </a:rPr>
              <a:t>Mansholt</a:t>
            </a:r>
            <a:r>
              <a:rPr lang="el-GR" b="1" dirty="0" smtClean="0">
                <a:solidFill>
                  <a:schemeClr val="accent2"/>
                </a:solidFill>
              </a:rPr>
              <a:t>, προέκυψαν πενιχρά αποτελέσματα.</a:t>
            </a:r>
          </a:p>
        </p:txBody>
      </p:sp>
      <p:sp>
        <p:nvSpPr>
          <p:cNvPr id="10" name="TextBox 9"/>
          <p:cNvSpPr txBox="1"/>
          <p:nvPr/>
        </p:nvSpPr>
        <p:spPr>
          <a:xfrm>
            <a:off x="1630113" y="1728000"/>
            <a:ext cx="3170487" cy="2462213"/>
          </a:xfrm>
          <a:prstGeom prst="rect">
            <a:avLst/>
          </a:prstGeom>
          <a:noFill/>
        </p:spPr>
        <p:txBody>
          <a:bodyPr wrap="square" rtlCol="0">
            <a:spAutoFit/>
          </a:bodyPr>
          <a:lstStyle/>
          <a:p>
            <a:pPr algn="just"/>
            <a:endParaRPr lang="el-GR" sz="1400" b="1" dirty="0" smtClean="0">
              <a:solidFill>
                <a:schemeClr val="accent2"/>
              </a:solidFill>
            </a:endParaRPr>
          </a:p>
          <a:p>
            <a:pPr algn="just"/>
            <a:r>
              <a:rPr lang="el-GR" sz="1400" b="1" dirty="0" smtClean="0">
                <a:solidFill>
                  <a:schemeClr val="accent2"/>
                </a:solidFill>
              </a:rPr>
              <a:t>Ο </a:t>
            </a:r>
            <a:r>
              <a:rPr lang="en-GB" sz="1400" b="1" dirty="0" err="1" smtClean="0">
                <a:solidFill>
                  <a:schemeClr val="accent2"/>
                </a:solidFill>
              </a:rPr>
              <a:t>Sicco</a:t>
            </a:r>
            <a:r>
              <a:rPr lang="en-GB" sz="1400" b="1" dirty="0" smtClean="0">
                <a:solidFill>
                  <a:schemeClr val="accent2"/>
                </a:solidFill>
              </a:rPr>
              <a:t> </a:t>
            </a:r>
            <a:r>
              <a:rPr lang="en-GB" sz="1400" b="1" dirty="0" err="1" smtClean="0">
                <a:solidFill>
                  <a:schemeClr val="accent2"/>
                </a:solidFill>
              </a:rPr>
              <a:t>Mansholt</a:t>
            </a:r>
            <a:r>
              <a:rPr lang="el-GR" sz="1400" b="1" dirty="0">
                <a:solidFill>
                  <a:schemeClr val="accent2"/>
                </a:solidFill>
              </a:rPr>
              <a:t> </a:t>
            </a:r>
            <a:r>
              <a:rPr lang="el-GR" sz="1400" b="1" i="1" dirty="0" smtClean="0">
                <a:solidFill>
                  <a:schemeClr val="accent2"/>
                </a:solidFill>
              </a:rPr>
              <a:t>σε άγαλμα στο </a:t>
            </a:r>
            <a:r>
              <a:rPr lang="el-GR" sz="1400" b="1" i="1" dirty="0">
                <a:solidFill>
                  <a:schemeClr val="accent2"/>
                </a:solidFill>
              </a:rPr>
              <a:t>Blauwestad</a:t>
            </a:r>
            <a:r>
              <a:rPr lang="el-GR" sz="1400" b="1" i="1" dirty="0" smtClean="0">
                <a:solidFill>
                  <a:schemeClr val="accent2"/>
                </a:solidFill>
              </a:rPr>
              <a:t>, στο δήμο του </a:t>
            </a:r>
            <a:r>
              <a:rPr lang="el-GR" sz="1400" b="1" i="1" dirty="0" err="1" smtClean="0">
                <a:solidFill>
                  <a:schemeClr val="accent2"/>
                </a:solidFill>
              </a:rPr>
              <a:t>Oldambt</a:t>
            </a:r>
            <a:r>
              <a:rPr lang="el-GR" sz="1400" b="1" i="1" dirty="0" smtClean="0">
                <a:solidFill>
                  <a:schemeClr val="accent2"/>
                </a:solidFill>
              </a:rPr>
              <a:t> της Ολλανδίας, με ιδιαίτερο συμβολισμό. </a:t>
            </a:r>
            <a:r>
              <a:rPr lang="el-GR" sz="1400" b="1" i="1" dirty="0">
                <a:solidFill>
                  <a:schemeClr val="accent2"/>
                </a:solidFill>
              </a:rPr>
              <a:t>Ο</a:t>
            </a:r>
            <a:r>
              <a:rPr lang="el-GR" sz="1400" b="1" i="1" dirty="0" smtClean="0">
                <a:solidFill>
                  <a:schemeClr val="accent2"/>
                </a:solidFill>
              </a:rPr>
              <a:t> ίδιος, παρότι  φορά το σακάκι και την γραβάτα του πολιτικού και κατόχου πολλών ακαδημαϊκών τίτλων, κατά βάθος παρέμενε λάτρης της αγροτικής ζωής.</a:t>
            </a:r>
          </a:p>
          <a:p>
            <a:pPr algn="just"/>
            <a:endParaRPr lang="el-GR" sz="1400" b="1" i="1" dirty="0">
              <a:solidFill>
                <a:schemeClr val="accent2"/>
              </a:solidFill>
            </a:endParaRPr>
          </a:p>
          <a:p>
            <a:pPr algn="just"/>
            <a:r>
              <a:rPr lang="el-GR" sz="1400" b="1" i="1" dirty="0" smtClean="0">
                <a:solidFill>
                  <a:schemeClr val="accent2"/>
                </a:solidFill>
              </a:rPr>
              <a:t>Οι προτάσεις του </a:t>
            </a:r>
            <a:r>
              <a:rPr lang="en-GB" sz="1400" b="1" i="1" dirty="0" err="1">
                <a:solidFill>
                  <a:schemeClr val="accent2"/>
                </a:solidFill>
              </a:rPr>
              <a:t>Sicco</a:t>
            </a:r>
            <a:r>
              <a:rPr lang="en-GB" sz="1400" b="1" i="1" dirty="0">
                <a:solidFill>
                  <a:schemeClr val="accent2"/>
                </a:solidFill>
              </a:rPr>
              <a:t> </a:t>
            </a:r>
            <a:r>
              <a:rPr lang="en-GB" sz="1400" b="1" i="1" dirty="0" err="1" smtClean="0">
                <a:solidFill>
                  <a:schemeClr val="accent2"/>
                </a:solidFill>
              </a:rPr>
              <a:t>Mansholt</a:t>
            </a:r>
            <a:r>
              <a:rPr lang="el-GR" sz="1400" b="1" i="1" dirty="0" smtClean="0">
                <a:solidFill>
                  <a:schemeClr val="accent2"/>
                </a:solidFill>
              </a:rPr>
              <a:t> ήταν:</a:t>
            </a:r>
          </a:p>
        </p:txBody>
      </p:sp>
      <p:pic>
        <p:nvPicPr>
          <p:cNvPr id="2050" name="Picture 2" descr="Sicco Mansholt in Blauwest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19" y="1676400"/>
            <a:ext cx="1468494" cy="245605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8</a:t>
            </a:fld>
            <a:endParaRPr lang="en-US" altLang="en-US"/>
          </a:p>
        </p:txBody>
      </p:sp>
      <p:sp>
        <p:nvSpPr>
          <p:cNvPr id="3" name="Ορθογώνιο 2"/>
          <p:cNvSpPr/>
          <p:nvPr/>
        </p:nvSpPr>
        <p:spPr>
          <a:xfrm>
            <a:off x="0" y="4154031"/>
            <a:ext cx="4953000" cy="2246769"/>
          </a:xfrm>
          <a:prstGeom prst="rect">
            <a:avLst/>
          </a:prstGeom>
        </p:spPr>
        <p:txBody>
          <a:bodyPr wrap="square">
            <a:spAutoFit/>
          </a:bodyPr>
          <a:lstStyle/>
          <a:p>
            <a:pPr algn="just"/>
            <a:r>
              <a:rPr lang="el-GR" sz="1400" b="1" dirty="0">
                <a:solidFill>
                  <a:schemeClr val="accent2"/>
                </a:solidFill>
              </a:rPr>
              <a:t>α) Στην αύξηση του μεγέθους της αγροτικής </a:t>
            </a:r>
            <a:r>
              <a:rPr lang="el-GR" sz="1400" b="1" dirty="0" smtClean="0">
                <a:solidFill>
                  <a:schemeClr val="accent2"/>
                </a:solidFill>
              </a:rPr>
              <a:t>εκμετάλλευσης (το </a:t>
            </a:r>
            <a:r>
              <a:rPr lang="el-GR" sz="1400" b="1" dirty="0">
                <a:solidFill>
                  <a:schemeClr val="accent2"/>
                </a:solidFill>
              </a:rPr>
              <a:t>66% των αγροτικών εκμεταλλεύσεων ήταν μικρότερες από 10 εκτάρια, ενώ λιγότερες από τις μισές εκμεταλλεύσεις αντιστοιχούσαν στο 80% των </a:t>
            </a:r>
            <a:r>
              <a:rPr lang="el-GR" sz="1400" b="1" dirty="0" smtClean="0">
                <a:solidFill>
                  <a:schemeClr val="accent2"/>
                </a:solidFill>
              </a:rPr>
              <a:t>απασχολούμενων). </a:t>
            </a:r>
          </a:p>
          <a:p>
            <a:pPr algn="just"/>
            <a:r>
              <a:rPr lang="el-GR" sz="1400" b="1" dirty="0" smtClean="0">
                <a:solidFill>
                  <a:schemeClr val="accent2"/>
                </a:solidFill>
              </a:rPr>
              <a:t>β</a:t>
            </a:r>
            <a:r>
              <a:rPr lang="el-GR" sz="1400" b="1" dirty="0">
                <a:solidFill>
                  <a:schemeClr val="accent2"/>
                </a:solidFill>
              </a:rPr>
              <a:t>) Στη μείωση της συνολικής καλλιεργούμενης γης, ενώ η γη που θα αποσυρόταν θα ήταν προτιμότερο να χρησιμοποιηθεί για αναδάσωση ή κατασκευή χώρων παροχής υπηρεσιών. </a:t>
            </a:r>
            <a:endParaRPr lang="el-GR" sz="1400" b="1" dirty="0" smtClean="0">
              <a:solidFill>
                <a:schemeClr val="accent2"/>
              </a:solidFill>
            </a:endParaRPr>
          </a:p>
          <a:p>
            <a:pPr algn="just"/>
            <a:r>
              <a:rPr lang="el-GR" sz="1400" b="1" dirty="0" smtClean="0">
                <a:solidFill>
                  <a:schemeClr val="accent2"/>
                </a:solidFill>
              </a:rPr>
              <a:t>γ</a:t>
            </a:r>
            <a:r>
              <a:rPr lang="el-GR" sz="1400" b="1" dirty="0">
                <a:solidFill>
                  <a:schemeClr val="accent2"/>
                </a:solidFill>
              </a:rPr>
              <a:t>) Στη μείωση των απασχολούμενων στον αγροτικό τομέα, με οικονομικά κίνητρα για αποχώρηση. </a:t>
            </a:r>
            <a:endParaRPr lang="el-GR" sz="1400" b="1" dirty="0" smtClean="0">
              <a:solidFill>
                <a:schemeClr val="accent2"/>
              </a:solidFill>
            </a:endParaRPr>
          </a:p>
          <a:p>
            <a:pPr algn="just"/>
            <a:r>
              <a:rPr lang="el-GR" sz="1400" b="1" dirty="0" smtClean="0">
                <a:solidFill>
                  <a:schemeClr val="accent2"/>
                </a:solidFill>
              </a:rPr>
              <a:t>δ</a:t>
            </a:r>
            <a:r>
              <a:rPr lang="el-GR" sz="1400" b="1" dirty="0">
                <a:solidFill>
                  <a:schemeClr val="accent2"/>
                </a:solidFill>
              </a:rPr>
              <a:t>) Στην επιμόρφωση των </a:t>
            </a:r>
            <a:r>
              <a:rPr lang="el-GR" sz="1400" b="1" dirty="0" smtClean="0">
                <a:solidFill>
                  <a:schemeClr val="accent2"/>
                </a:solidFill>
              </a:rPr>
              <a:t>απασχολούμενων.</a:t>
            </a:r>
            <a:endParaRPr lang="el-GR" sz="1400" b="1" dirty="0">
              <a:solidFill>
                <a:schemeClr val="accent2"/>
              </a:solidFill>
            </a:endParaRPr>
          </a:p>
        </p:txBody>
      </p:sp>
    </p:spTree>
    <p:extLst>
      <p:ext uri="{BB962C8B-B14F-4D97-AF65-F5344CB8AC3E}">
        <p14:creationId xmlns:p14="http://schemas.microsoft.com/office/powerpoint/2010/main" val="262029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C00000"/>
                </a:solidFill>
                <a:ea typeface="Microsoft JhengHei" panose="020B0604030504040204" pitchFamily="34" charset="-120"/>
                <a:cs typeface="Arial" panose="020B0604020202020204" pitchFamily="34" charset="0"/>
              </a:rPr>
              <a:t>5</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smtClean="0">
                <a:solidFill>
                  <a:srgbClr val="C00000"/>
                </a:solidFill>
              </a:rPr>
              <a:t>Από τη Διάσκεψη της Χάγης έως τις κρίσεις της δεκαετίας του ‘70 (1969-1979</a:t>
            </a:r>
            <a:r>
              <a:rPr lang="el-GR" sz="2400" b="1" kern="0" dirty="0" smtClean="0">
                <a:solidFill>
                  <a:srgbClr val="C00000"/>
                </a:solidFill>
                <a:ea typeface="Microsoft JhengHei" panose="020B0604030504040204" pitchFamily="34" charset="-120"/>
                <a:cs typeface="Arial" panose="020B0604020202020204" pitchFamily="34" charset="0"/>
              </a:rPr>
              <a:t>)</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Σχέδια για μία Οικονομική και Νομισματική Ένωση (ΟΝΕ)</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chemeClr val="accent2"/>
                </a:solidFill>
              </a:rPr>
              <a:t>Το σχέδιο του </a:t>
            </a:r>
            <a:r>
              <a:rPr lang="en-GB" b="1" dirty="0" smtClean="0">
                <a:solidFill>
                  <a:schemeClr val="accent2"/>
                </a:solidFill>
              </a:rPr>
              <a:t>Barre</a:t>
            </a:r>
            <a:r>
              <a:rPr lang="el-GR" b="1" dirty="0" smtClean="0">
                <a:solidFill>
                  <a:schemeClr val="accent2"/>
                </a:solidFill>
              </a:rPr>
              <a:t> – Η </a:t>
            </a:r>
            <a:r>
              <a:rPr lang="el-GR" b="1" dirty="0">
                <a:solidFill>
                  <a:schemeClr val="accent2"/>
                </a:solidFill>
              </a:rPr>
              <a:t>έκθεση </a:t>
            </a:r>
            <a:r>
              <a:rPr lang="en-GB" b="1" dirty="0" smtClean="0">
                <a:solidFill>
                  <a:schemeClr val="accent2"/>
                </a:solidFill>
              </a:rPr>
              <a:t>Werner</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Οι νομισματικές κρίσεις που προηγήθηκαν της Διάσκεψης της Χάγης του Δεκεμβρίου του 1969, με την υποτίμηση του Γαλλικού φράγκου κατά 11,2% στις 19 Αυγούστου του 1969 και την ανατίμηση του γερμανικού μάρκου κατά 9,3% στις 24 Οκτωβρίου του ιδίου έτους. </a:t>
            </a: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12 Φεβρουαρίου </a:t>
            </a:r>
            <a:r>
              <a:rPr lang="el-GR" b="1" dirty="0" smtClean="0">
                <a:solidFill>
                  <a:schemeClr val="accent2"/>
                </a:solidFill>
              </a:rPr>
              <a:t>1969 </a:t>
            </a:r>
            <a:r>
              <a:rPr lang="el-GR" b="1" dirty="0">
                <a:solidFill>
                  <a:schemeClr val="accent2"/>
                </a:solidFill>
              </a:rPr>
              <a:t>ο αντιπρόεδρος της Επιτροπής </a:t>
            </a:r>
            <a:r>
              <a:rPr lang="el-GR" b="1" dirty="0" smtClean="0">
                <a:solidFill>
                  <a:schemeClr val="accent2"/>
                </a:solidFill>
              </a:rPr>
              <a:t>Raymond Barre, υπέβαλε σχέδιο αντιμετώπισης της συναλλαγματικής αστάθειας, </a:t>
            </a:r>
            <a:r>
              <a:rPr lang="el-GR" b="1" dirty="0">
                <a:solidFill>
                  <a:schemeClr val="accent2"/>
                </a:solidFill>
              </a:rPr>
              <a:t>ενώ 4 Μαρτίου </a:t>
            </a:r>
            <a:r>
              <a:rPr lang="el-GR" b="1" dirty="0" smtClean="0">
                <a:solidFill>
                  <a:schemeClr val="accent2"/>
                </a:solidFill>
              </a:rPr>
              <a:t>1970, υπέβαλε και ένα δεύτερο σχέδιο. </a:t>
            </a:r>
          </a:p>
          <a:p>
            <a:pPr marL="285750" indent="-285750" algn="just">
              <a:buFont typeface="Arial" panose="020B0604020202020204" pitchFamily="34" charset="0"/>
              <a:buChar char="•"/>
            </a:pPr>
            <a:r>
              <a:rPr lang="el-GR" b="1" dirty="0">
                <a:solidFill>
                  <a:schemeClr val="accent2"/>
                </a:solidFill>
              </a:rPr>
              <a:t>Ύ</a:t>
            </a:r>
            <a:r>
              <a:rPr lang="el-GR" b="1" dirty="0" smtClean="0">
                <a:solidFill>
                  <a:schemeClr val="accent2"/>
                </a:solidFill>
              </a:rPr>
              <a:t>στερα από ανάθεση του Συμβουλίου των </a:t>
            </a:r>
            <a:r>
              <a:rPr lang="el-GR" b="1" dirty="0">
                <a:solidFill>
                  <a:schemeClr val="accent2"/>
                </a:solidFill>
              </a:rPr>
              <a:t>Υπουργών υποβλήθηκε </a:t>
            </a:r>
            <a:r>
              <a:rPr lang="el-GR" b="1" dirty="0" smtClean="0">
                <a:solidFill>
                  <a:schemeClr val="accent2"/>
                </a:solidFill>
              </a:rPr>
              <a:t>έκθεση </a:t>
            </a:r>
            <a:r>
              <a:rPr lang="el-GR" b="1" dirty="0">
                <a:solidFill>
                  <a:schemeClr val="accent2"/>
                </a:solidFill>
              </a:rPr>
              <a:t>της επιτροπής </a:t>
            </a:r>
            <a:r>
              <a:rPr lang="el-GR" b="1" dirty="0" smtClean="0">
                <a:solidFill>
                  <a:schemeClr val="accent2"/>
                </a:solidFill>
              </a:rPr>
              <a:t>υπό τον </a:t>
            </a:r>
            <a:r>
              <a:rPr lang="en-US" b="1" dirty="0" smtClean="0">
                <a:solidFill>
                  <a:schemeClr val="accent2"/>
                </a:solidFill>
              </a:rPr>
              <a:t>Pierre Werner, </a:t>
            </a:r>
            <a:r>
              <a:rPr lang="el-GR" b="1" dirty="0" smtClean="0">
                <a:solidFill>
                  <a:schemeClr val="accent2"/>
                </a:solidFill>
              </a:rPr>
              <a:t>στις </a:t>
            </a:r>
            <a:r>
              <a:rPr lang="el-GR" b="1" dirty="0">
                <a:solidFill>
                  <a:schemeClr val="accent2"/>
                </a:solidFill>
              </a:rPr>
              <a:t>8 Οκτωβρίου </a:t>
            </a:r>
            <a:r>
              <a:rPr lang="el-GR" b="1" dirty="0" smtClean="0">
                <a:solidFill>
                  <a:schemeClr val="accent2"/>
                </a:solidFill>
              </a:rPr>
              <a:t>1970 για </a:t>
            </a:r>
            <a:r>
              <a:rPr lang="el-GR" b="1" dirty="0">
                <a:solidFill>
                  <a:schemeClr val="accent2"/>
                </a:solidFill>
              </a:rPr>
              <a:t>τη δημιουργία της ΟΝΕ, γνωστή ως «Έκθεση </a:t>
            </a:r>
            <a:r>
              <a:rPr lang="el-GR" b="1" dirty="0" err="1">
                <a:solidFill>
                  <a:schemeClr val="accent2"/>
                </a:solidFill>
              </a:rPr>
              <a:t>Werner</a:t>
            </a:r>
            <a:r>
              <a:rPr lang="el-GR" b="1" dirty="0">
                <a:solidFill>
                  <a:schemeClr val="accent2"/>
                </a:solidFill>
              </a:rPr>
              <a:t>», που συντάχθηκε σε συνεργασία με την Επιτροπή των Διοικητών των Κεντρικών Τραπεζών της ΕΟΚ. Αρχική επιδίωξη θα ήταν ο συντονισμός των δημοσιονομικών πολιτικών των έξι κρατών-μελών καθώς και η εναρμόνιση του ΦΠΑ και των ειδικών φόρων κατανάλωσης</a:t>
            </a:r>
            <a:r>
              <a:rPr lang="el-GR" b="1" dirty="0" smtClean="0">
                <a:solidFill>
                  <a:schemeClr val="accent2"/>
                </a:solidFill>
              </a:rPr>
              <a:t>.</a:t>
            </a:r>
          </a:p>
        </p:txBody>
      </p:sp>
      <p:pic>
        <p:nvPicPr>
          <p:cNvPr id="12" name="284 - Εικόνα" descr="Raymond Barre.jpg"/>
          <p:cNvPicPr/>
          <p:nvPr/>
        </p:nvPicPr>
        <p:blipFill>
          <a:blip r:embed="rId3" cstate="print"/>
          <a:stretch>
            <a:fillRect/>
          </a:stretch>
        </p:blipFill>
        <p:spPr>
          <a:xfrm>
            <a:off x="1729633" y="1728000"/>
            <a:ext cx="1515745" cy="1933575"/>
          </a:xfrm>
          <a:prstGeom prst="rect">
            <a:avLst/>
          </a:prstGeom>
        </p:spPr>
      </p:pic>
      <p:sp>
        <p:nvSpPr>
          <p:cNvPr id="15" name="TextBox 14"/>
          <p:cNvSpPr txBox="1"/>
          <p:nvPr/>
        </p:nvSpPr>
        <p:spPr>
          <a:xfrm>
            <a:off x="477078" y="3699675"/>
            <a:ext cx="3962400" cy="738664"/>
          </a:xfrm>
          <a:prstGeom prst="rect">
            <a:avLst/>
          </a:prstGeom>
          <a:noFill/>
        </p:spPr>
        <p:txBody>
          <a:bodyPr wrap="square" rtlCol="0">
            <a:spAutoFit/>
          </a:bodyPr>
          <a:lstStyle/>
          <a:p>
            <a:r>
              <a:rPr lang="el-GR" sz="1400" b="1" dirty="0" smtClean="0">
                <a:solidFill>
                  <a:schemeClr val="accent2"/>
                </a:solidFill>
              </a:rPr>
              <a:t>Ο </a:t>
            </a:r>
            <a:r>
              <a:rPr lang="en-GB" sz="1400" b="1" dirty="0">
                <a:solidFill>
                  <a:schemeClr val="accent2"/>
                </a:solidFill>
              </a:rPr>
              <a:t>Raymond Barre</a:t>
            </a:r>
            <a:endParaRPr lang="el-GR" sz="1400" b="1" dirty="0">
              <a:solidFill>
                <a:schemeClr val="accent2"/>
              </a:solidFill>
            </a:endParaRPr>
          </a:p>
          <a:p>
            <a:pPr algn="just"/>
            <a:r>
              <a:rPr lang="el-GR" sz="1400" b="1" i="1" dirty="0" smtClean="0">
                <a:solidFill>
                  <a:schemeClr val="accent2"/>
                </a:solidFill>
              </a:rPr>
              <a:t>Εισηγητής των δύο «Σχεδίων </a:t>
            </a:r>
            <a:r>
              <a:rPr lang="en-GB" sz="1400" b="1" i="1" dirty="0" smtClean="0">
                <a:solidFill>
                  <a:schemeClr val="accent2"/>
                </a:solidFill>
              </a:rPr>
              <a:t>Barre</a:t>
            </a:r>
            <a:r>
              <a:rPr lang="el-GR" sz="1400" b="1" i="1" dirty="0" smtClean="0">
                <a:solidFill>
                  <a:schemeClr val="accent2"/>
                </a:solidFill>
              </a:rPr>
              <a:t>»</a:t>
            </a:r>
            <a:r>
              <a:rPr lang="en-GB" sz="1400" b="1" i="1" dirty="0" smtClean="0">
                <a:solidFill>
                  <a:schemeClr val="accent2"/>
                </a:solidFill>
              </a:rPr>
              <a:t> </a:t>
            </a:r>
            <a:r>
              <a:rPr lang="el-GR" sz="1400" b="1" i="1" dirty="0" smtClean="0">
                <a:solidFill>
                  <a:schemeClr val="accent2"/>
                </a:solidFill>
              </a:rPr>
              <a:t>για </a:t>
            </a:r>
            <a:r>
              <a:rPr lang="el-GR" sz="1400" b="1" i="1" dirty="0">
                <a:solidFill>
                  <a:schemeClr val="accent2"/>
                </a:solidFill>
              </a:rPr>
              <a:t>την </a:t>
            </a:r>
            <a:r>
              <a:rPr lang="el-GR" sz="1400" b="1" i="1" dirty="0" smtClean="0">
                <a:solidFill>
                  <a:schemeClr val="accent2"/>
                </a:solidFill>
              </a:rPr>
              <a:t>αντιμετώπιση </a:t>
            </a:r>
            <a:r>
              <a:rPr lang="el-GR" sz="1400" b="1" i="1" dirty="0">
                <a:solidFill>
                  <a:schemeClr val="accent2"/>
                </a:solidFill>
              </a:rPr>
              <a:t>της συναλλαγματικής αστάθειας.</a:t>
            </a:r>
            <a:endParaRPr lang="el-GR" sz="1400" b="1" i="1" dirty="0" smtClean="0">
              <a:solidFill>
                <a:schemeClr val="accent2"/>
              </a:solidFill>
            </a:endParaRP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9</a:t>
            </a:fld>
            <a:endParaRPr lang="en-US" altLang="en-US"/>
          </a:p>
        </p:txBody>
      </p:sp>
    </p:spTree>
    <p:extLst>
      <p:ext uri="{BB962C8B-B14F-4D97-AF65-F5344CB8AC3E}">
        <p14:creationId xmlns:p14="http://schemas.microsoft.com/office/powerpoint/2010/main" val="846470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nkiw 4e">
  <a:themeElements>
    <a:clrScheme name="Προσαρμοσμένος 4">
      <a:dk1>
        <a:sysClr val="windowText" lastClr="000000"/>
      </a:dk1>
      <a:lt1>
        <a:sysClr val="window" lastClr="FFFFFF"/>
      </a:lt1>
      <a:dk2>
        <a:srgbClr val="632E62"/>
      </a:dk2>
      <a:lt2>
        <a:srgbClr val="EAE5EB"/>
      </a:lt2>
      <a:accent1>
        <a:srgbClr val="65A3FF"/>
      </a:accent1>
      <a:accent2>
        <a:srgbClr val="004CBF"/>
      </a:accent2>
      <a:accent3>
        <a:srgbClr val="004CBF"/>
      </a:accent3>
      <a:accent4>
        <a:srgbClr val="99C1FF"/>
      </a:accent4>
      <a:accent5>
        <a:srgbClr val="45A5ED"/>
      </a:accent5>
      <a:accent6>
        <a:srgbClr val="5982DB"/>
      </a:accent6>
      <a:hlink>
        <a:srgbClr val="0066FF"/>
      </a:hlink>
      <a:folHlink>
        <a:srgbClr val="FF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Mankiw 4e</Template>
  <TotalTime>1161</TotalTime>
  <Pages>64</Pages>
  <Words>6453</Words>
  <Application>Microsoft Office PowerPoint</Application>
  <PresentationFormat>Ευρεία οθόνη</PresentationFormat>
  <Paragraphs>336</Paragraphs>
  <Slides>29</Slides>
  <Notes>29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29</vt:i4>
      </vt:variant>
    </vt:vector>
  </HeadingPairs>
  <TitlesOfParts>
    <vt:vector size="39" baseType="lpstr">
      <vt:lpstr>Microsoft JhengHei</vt:lpstr>
      <vt:lpstr>ＭＳ Ｐゴシック</vt:lpstr>
      <vt:lpstr>Arial</vt:lpstr>
      <vt:lpstr>Arial Black</vt:lpstr>
      <vt:lpstr>Calibri</vt:lpstr>
      <vt:lpstr>Calibri Light</vt:lpstr>
      <vt:lpstr>Foco</vt:lpstr>
      <vt:lpstr>Times New Roman</vt:lpstr>
      <vt:lpstr>Mankiw 4e</vt:lpstr>
      <vt:lpstr>Προσαρμοσμένη σχεδίαση</vt:lpstr>
      <vt:lpstr>Παρουσίαση του PowerPoint</vt:lpstr>
      <vt:lpstr>ΚΕΦΑΛΑΙΟ 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Christos Papageorgiou</cp:lastModifiedBy>
  <cp:revision>544</cp:revision>
  <cp:lastPrinted>1997-07-28T16:10:48Z</cp:lastPrinted>
  <dcterms:created xsi:type="dcterms:W3CDTF">2016-07-17T12:04:29Z</dcterms:created>
  <dcterms:modified xsi:type="dcterms:W3CDTF">2021-11-29T17:58:04Z</dcterms:modified>
</cp:coreProperties>
</file>