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5"/>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81516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6793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10763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33869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025051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5870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0194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23095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7047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84178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85495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05873735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8C4544-4C50-7763-0BFF-DE314B457175}"/>
              </a:ext>
            </a:extLst>
          </p:cNvPr>
          <p:cNvSpPr>
            <a:spLocks noGrp="1"/>
          </p:cNvSpPr>
          <p:nvPr>
            <p:ph type="ctrTitle"/>
          </p:nvPr>
        </p:nvSpPr>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endParaRPr lang="el-GR" sz="5400" dirty="0"/>
          </a:p>
        </p:txBody>
      </p:sp>
      <p:sp>
        <p:nvSpPr>
          <p:cNvPr id="3" name="Υπότιτλος 2">
            <a:extLst>
              <a:ext uri="{FF2B5EF4-FFF2-40B4-BE49-F238E27FC236}">
                <a16:creationId xmlns:a16="http://schemas.microsoft.com/office/drawing/2014/main" id="{474A41E7-C56B-5C18-22A3-61E4493C0F12}"/>
              </a:ext>
            </a:extLst>
          </p:cNvPr>
          <p:cNvSpPr>
            <a:spLocks noGrp="1"/>
          </p:cNvSpPr>
          <p:nvPr>
            <p:ph type="subTitle" idx="1"/>
          </p:nvPr>
        </p:nvSpPr>
        <p:spPr>
          <a:xfrm>
            <a:off x="1562100" y="4548250"/>
            <a:ext cx="9070848" cy="591014"/>
          </a:xfrm>
        </p:spPr>
        <p:txBody>
          <a:bodyPr>
            <a:normAutofit fontScale="92500" lnSpcReduction="20000"/>
          </a:bodyPr>
          <a:lstStyle/>
          <a:p>
            <a:r>
              <a:rPr lang="el-GR" sz="2000" dirty="0" err="1"/>
              <a:t>Θεοπούλα</a:t>
            </a:r>
            <a:r>
              <a:rPr lang="el-GR" sz="2000" dirty="0"/>
              <a:t> </a:t>
            </a:r>
            <a:r>
              <a:rPr lang="el-GR" sz="2000" dirty="0" err="1"/>
              <a:t>Καρανικολάου</a:t>
            </a:r>
            <a:r>
              <a:rPr lang="el-GR" sz="2000" dirty="0"/>
              <a:t> </a:t>
            </a:r>
          </a:p>
          <a:p>
            <a:r>
              <a:rPr lang="el-GR" sz="2000" dirty="0" err="1"/>
              <a:t>Διδακτόρισσα</a:t>
            </a:r>
            <a:r>
              <a:rPr lang="el-GR" sz="2000" dirty="0"/>
              <a:t> Δ.Π.Θ.</a:t>
            </a:r>
          </a:p>
        </p:txBody>
      </p:sp>
    </p:spTree>
    <p:extLst>
      <p:ext uri="{BB962C8B-B14F-4D97-AF65-F5344CB8AC3E}">
        <p14:creationId xmlns:p14="http://schemas.microsoft.com/office/powerpoint/2010/main" val="389551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7051092-F884-2EF1-A5FA-D8345EB3ED7B}"/>
              </a:ext>
            </a:extLst>
          </p:cNvPr>
          <p:cNvSpPr>
            <a:spLocks noGrp="1"/>
          </p:cNvSpPr>
          <p:nvPr>
            <p:ph idx="1"/>
          </p:nvPr>
        </p:nvSpPr>
        <p:spPr>
          <a:xfrm>
            <a:off x="1066800" y="926275"/>
            <a:ext cx="10058400" cy="5403273"/>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Ενδυμασία: </a:t>
            </a:r>
            <a:r>
              <a:rPr lang="el-GR" sz="2400" dirty="0">
                <a:latin typeface="Times New Roman" panose="02020603050405020304" pitchFamily="18" charset="0"/>
                <a:cs typeface="Times New Roman" panose="02020603050405020304" pitchFamily="18" charset="0"/>
              </a:rPr>
              <a:t>πολύ συχνά στα εικονογραφημένα παιδικά βιβλία τα ρούχα των ηρώων προδίδουν πολλές πληροφορίες για αυτούς</a:t>
            </a:r>
          </a:p>
          <a:p>
            <a:pPr algn="just"/>
            <a:r>
              <a:rPr lang="el-GR" sz="2400" dirty="0">
                <a:latin typeface="Times New Roman" panose="02020603050405020304" pitchFamily="18" charset="0"/>
                <a:cs typeface="Times New Roman" panose="02020603050405020304" pitchFamily="18" charset="0"/>
              </a:rPr>
              <a:t>Μέσα από το ντύσιμο κάποιου μπορούμε να πάρουμε στοιχεία για την ηλικία του, το επάγγελμά του, την κοινωνική του θέση και τη γενικότερη οικονομική του κατάσταση</a:t>
            </a:r>
          </a:p>
          <a:p>
            <a:pPr algn="just"/>
            <a:r>
              <a:rPr lang="el-GR" sz="2400" dirty="0">
                <a:latin typeface="Times New Roman" panose="02020603050405020304" pitchFamily="18" charset="0"/>
                <a:cs typeface="Times New Roman" panose="02020603050405020304" pitchFamily="18" charset="0"/>
              </a:rPr>
              <a:t>Πολλές φορές οι εικονογράφοι καταφεύγουν σε στερεοτυπικές οπτικές απεικονίσεις των ηρώων προκειμένου να περάσουν το μήνυμα που θέλουν για αυτούς </a:t>
            </a:r>
          </a:p>
          <a:p>
            <a:pPr algn="just"/>
            <a:r>
              <a:rPr lang="el-GR" sz="2400" dirty="0">
                <a:latin typeface="Times New Roman" panose="02020603050405020304" pitchFamily="18" charset="0"/>
                <a:cs typeface="Times New Roman" panose="02020603050405020304" pitchFamily="18" charset="0"/>
              </a:rPr>
              <a:t>Το φαινόμενο αυτό παρατηρείται εντονότερα όταν οι ήρωες είναι ζώα. Τα ζώα έχει φανεί πως απεικονίζονται πολύ πιο συντηρητικά στα παιδικά βιβλία </a:t>
            </a:r>
          </a:p>
          <a:p>
            <a:pPr algn="just"/>
            <a:r>
              <a:rPr lang="el-GR" sz="2400" dirty="0">
                <a:latin typeface="Times New Roman" panose="02020603050405020304" pitchFamily="18" charset="0"/>
                <a:cs typeface="Times New Roman" panose="02020603050405020304" pitchFamily="18" charset="0"/>
              </a:rPr>
              <a:t>Οι διακρίσεις αυτές αφορούν σε μεγάλο βαθμό τα δύο φύλα με τους γυναικείους χαρακτήρες να αποτυπώνονται μικρότεροι από τους αρσενικούς, με διαφορετικά χρώματα και σε τετριμμένες πόζες (π.χ. ο άνδρας κάθεται και η γυναίκα στέκεται όρθια δίπλα του)</a:t>
            </a:r>
          </a:p>
          <a:p>
            <a:endParaRPr lang="el-GR" dirty="0"/>
          </a:p>
        </p:txBody>
      </p:sp>
    </p:spTree>
    <p:extLst>
      <p:ext uri="{BB962C8B-B14F-4D97-AF65-F5344CB8AC3E}">
        <p14:creationId xmlns:p14="http://schemas.microsoft.com/office/powerpoint/2010/main" val="1434308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05F6DC8-4E89-E4AA-6916-796165F63FB3}"/>
              </a:ext>
            </a:extLst>
          </p:cNvPr>
          <p:cNvSpPr>
            <a:spLocks noGrp="1"/>
          </p:cNvSpPr>
          <p:nvPr>
            <p:ph idx="1"/>
          </p:nvPr>
        </p:nvSpPr>
        <p:spPr>
          <a:xfrm>
            <a:off x="1066800" y="950026"/>
            <a:ext cx="10058400" cy="5085014"/>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Οι διαφορές επεκτείνονται και στην αμφίεση των δύο φύλων με τους γυναικείους χαρακτήρες να φορούν κατά βάση πλουμιστά φορέματα, με πολλά αξεσουάρ </a:t>
            </a:r>
          </a:p>
          <a:p>
            <a:pPr algn="just"/>
            <a:r>
              <a:rPr lang="el-GR" sz="2400" dirty="0">
                <a:latin typeface="Times New Roman" panose="02020603050405020304" pitchFamily="18" charset="0"/>
                <a:cs typeface="Times New Roman" panose="02020603050405020304" pitchFamily="18" charset="0"/>
              </a:rPr>
              <a:t>Και η γενικότερη εμφάνισή τους βέβαια είναι διαφορετική αφού δίνεται ιδιαίτερη έμφαση στην γυναικεία ομορφιά, με τα θηλυκά να έχουν σχεδόν πάντα μακριές γυριστές βλεφαρίδες και σαρκώδη κόκκινα ή ροζ χείλη </a:t>
            </a:r>
          </a:p>
          <a:p>
            <a:pPr algn="just"/>
            <a:r>
              <a:rPr lang="el-GR" sz="2400" dirty="0">
                <a:latin typeface="Times New Roman" panose="02020603050405020304" pitchFamily="18" charset="0"/>
                <a:cs typeface="Times New Roman" panose="02020603050405020304" pitchFamily="18" charset="0"/>
              </a:rPr>
              <a:t>Μέσα από αυτές τις σεξιστικές απεικονίσεις τα παιδιά παίρνουν το μήνυμα ότι οι γυναίκες είναι όμορφες και φιλάρεσκες </a:t>
            </a:r>
          </a:p>
          <a:p>
            <a:pPr algn="just"/>
            <a:r>
              <a:rPr lang="el-GR" sz="2400" dirty="0">
                <a:latin typeface="Times New Roman" panose="02020603050405020304" pitchFamily="18" charset="0"/>
                <a:cs typeface="Times New Roman" panose="02020603050405020304" pitchFamily="18" charset="0"/>
              </a:rPr>
              <a:t>Επιπλέον πληροφορίες παίρνουμε και από τα αντικείμενα που κρατά ο κάθε ήρωας. Για παράδειγμα το σπαθί υπονοεί γενναιότητα, ενώ ο χαρτοφύλακας παραπέμπει σε σοβαρό επαγγελματία. Στον χώρο του σπιτιού ο άνδρας απεικονίζεται συχνά με εφημερίδα, καθισμένος σε κάποια πολυθρόνα και η γυναίκα όρθια με ποδιά ή κάποιο μαγειρικό σκεύος στο χέρι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5454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AD4141F-7FEB-E867-7EF0-4A81DC91E0BC}"/>
              </a:ext>
            </a:extLst>
          </p:cNvPr>
          <p:cNvSpPr>
            <a:spLocks noGrp="1"/>
          </p:cNvSpPr>
          <p:nvPr>
            <p:ph idx="1"/>
          </p:nvPr>
        </p:nvSpPr>
        <p:spPr>
          <a:xfrm>
            <a:off x="1066800" y="938151"/>
            <a:ext cx="10058400" cy="5096889"/>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Έλλειψη ρούχων: </a:t>
            </a:r>
            <a:r>
              <a:rPr lang="el-GR" sz="2400" dirty="0">
                <a:latin typeface="Times New Roman" panose="02020603050405020304" pitchFamily="18" charset="0"/>
                <a:cs typeface="Times New Roman" panose="02020603050405020304" pitchFamily="18" charset="0"/>
              </a:rPr>
              <a:t>σε σπάνιες περιπτώσεις μπορεί να εμφανίζονται ήρωες χωρίς ρούχα γεγονός που μπορεί να ερμηνευτεί με διαφορετικούς τρόπους. Η γύμνια ενός ήρωα μπορεί να ενέχει σεξουαλικούς υπαινιγμούς </a:t>
            </a:r>
          </a:p>
          <a:p>
            <a:pPr algn="just"/>
            <a:r>
              <a:rPr lang="el-GR" sz="2400" b="1" dirty="0">
                <a:latin typeface="Times New Roman" panose="02020603050405020304" pitchFamily="18" charset="0"/>
                <a:cs typeface="Times New Roman" panose="02020603050405020304" pitchFamily="18" charset="0"/>
              </a:rPr>
              <a:t>Μέγεθος: </a:t>
            </a:r>
            <a:r>
              <a:rPr lang="el-GR" sz="2400" dirty="0">
                <a:latin typeface="Times New Roman" panose="02020603050405020304" pitchFamily="18" charset="0"/>
                <a:cs typeface="Times New Roman" panose="02020603050405020304" pitchFamily="18" charset="0"/>
              </a:rPr>
              <a:t>μέσα από το μέγεθος ενός ήρωα καταλαβαίνουμε πόσο σημαντικός είναι ο ρόλος του, την κοινωνική του θέση αλλά ακόμη και την ψυχολογική του κατάσταση σε σχέση με τους υπόλοιπους </a:t>
            </a:r>
          </a:p>
          <a:p>
            <a:pPr algn="just"/>
            <a:r>
              <a:rPr lang="el-GR" sz="2400" dirty="0">
                <a:latin typeface="Times New Roman" panose="02020603050405020304" pitchFamily="18" charset="0"/>
                <a:cs typeface="Times New Roman" panose="02020603050405020304" pitchFamily="18" charset="0"/>
              </a:rPr>
              <a:t>Για παράδειγμα ένας γίγαντας ή ένα θηρίο επιβάλλονται στην ιστορία λόγω του μεγέθους τους που υπονοεί δύναμη </a:t>
            </a:r>
          </a:p>
          <a:p>
            <a:pPr algn="just"/>
            <a:r>
              <a:rPr lang="el-GR" sz="2400" b="1" dirty="0">
                <a:latin typeface="Times New Roman" panose="02020603050405020304" pitchFamily="18" charset="0"/>
                <a:cs typeface="Times New Roman" panose="02020603050405020304" pitchFamily="18" charset="0"/>
              </a:rPr>
              <a:t>Θέση: </a:t>
            </a:r>
            <a:r>
              <a:rPr lang="el-GR" sz="2400" dirty="0">
                <a:latin typeface="Times New Roman" panose="02020603050405020304" pitchFamily="18" charset="0"/>
                <a:cs typeface="Times New Roman" panose="02020603050405020304" pitchFamily="18" charset="0"/>
              </a:rPr>
              <a:t>μεγάλη σημασία για το πώς βλέπουμε έναν ήρωα έχει και η θέση του στην εικόνα. Όσο πιο μακριά τοποθετείται ένας ήρωας σε σχέση με τον αναγνώστη τόσο πιο δύσκολα επιτυγχάνεται η ταύτιση</a:t>
            </a:r>
          </a:p>
          <a:p>
            <a:pPr algn="just"/>
            <a:r>
              <a:rPr lang="el-GR" sz="2400" dirty="0">
                <a:latin typeface="Times New Roman" panose="02020603050405020304" pitchFamily="18" charset="0"/>
                <a:cs typeface="Times New Roman" panose="02020603050405020304" pitchFamily="18" charset="0"/>
              </a:rPr>
              <a:t>Όταν ο ήρωας τοποθετείται στο πάνω μισό της εικόνας υποδηλώνεται ελευθερία, επιτυχία και έντονη πνευματικότητα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81873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1F0B16-0C7E-73C2-D31C-D101B900ACC2}"/>
              </a:ext>
            </a:extLst>
          </p:cNvPr>
          <p:cNvSpPr>
            <a:spLocks noGrp="1"/>
          </p:cNvSpPr>
          <p:nvPr>
            <p:ph idx="1"/>
          </p:nvPr>
        </p:nvSpPr>
        <p:spPr>
          <a:xfrm>
            <a:off x="1066800" y="926275"/>
            <a:ext cx="10058400" cy="5108765"/>
          </a:xfrm>
        </p:spPr>
        <p:txBody>
          <a:bodyPr/>
          <a:lstStyle/>
          <a:p>
            <a:pPr algn="just"/>
            <a:r>
              <a:rPr lang="el-GR" sz="2400" dirty="0">
                <a:latin typeface="Times New Roman" panose="02020603050405020304" pitchFamily="18" charset="0"/>
                <a:cs typeface="Times New Roman" panose="02020603050405020304" pitchFamily="18" charset="0"/>
              </a:rPr>
              <a:t>Αντίθετα το κάτω μέρος της εικόνας υπονοεί κακή ψυχολογία και περιορισμό </a:t>
            </a:r>
          </a:p>
          <a:p>
            <a:pPr algn="just"/>
            <a:r>
              <a:rPr lang="el-GR" sz="2400" dirty="0">
                <a:latin typeface="Times New Roman" panose="02020603050405020304" pitchFamily="18" charset="0"/>
                <a:cs typeface="Times New Roman" panose="02020603050405020304" pitchFamily="18" charset="0"/>
              </a:rPr>
              <a:t>Το κέντρο της εικόνας φυσικά είναι η πιο περίοπτη θέση για έναν ήρωα αφού τον τοποθετεί στο επίκεντρο της προσοχής μας </a:t>
            </a:r>
            <a:endParaRPr lang="en-US" sz="2400" dirty="0">
              <a:latin typeface="Times New Roman" panose="02020603050405020304" pitchFamily="18" charset="0"/>
              <a:cs typeface="Times New Roman" panose="02020603050405020304" pitchFamily="18" charset="0"/>
            </a:endParaRPr>
          </a:p>
          <a:p>
            <a:pPr algn="just"/>
            <a:r>
              <a:rPr lang="el-GR" sz="2400" b="1" dirty="0">
                <a:latin typeface="Times New Roman" panose="02020603050405020304" pitchFamily="18" charset="0"/>
                <a:cs typeface="Times New Roman" panose="02020603050405020304" pitchFamily="18" charset="0"/>
              </a:rPr>
              <a:t>Στάση: </a:t>
            </a:r>
            <a:r>
              <a:rPr lang="el-GR" sz="2400" dirty="0">
                <a:latin typeface="Times New Roman" panose="02020603050405020304" pitchFamily="18" charset="0"/>
                <a:cs typeface="Times New Roman" panose="02020603050405020304" pitchFamily="18" charset="0"/>
              </a:rPr>
              <a:t>η στάση του σώματος αποτελεί μία επιπλέον παράμετρο από την οποία αντλούμε πληροφορίες για έναν ήρωα. Για παράδειγμα κάποιος που χοροπηδάει συνήθως χαίρεται, ενώ ο σκυφτός δείχνει μάλλον ντροπαλός και θλιμμένος αφού παραπέμπει σε μία εσωστρέφεια </a:t>
            </a:r>
          </a:p>
          <a:p>
            <a:pPr algn="just"/>
            <a:r>
              <a:rPr lang="el-GR" sz="2400" b="1" dirty="0">
                <a:latin typeface="Times New Roman" panose="02020603050405020304" pitchFamily="18" charset="0"/>
                <a:cs typeface="Times New Roman" panose="02020603050405020304" pitchFamily="18" charset="0"/>
              </a:rPr>
              <a:t>Βλέμμα: </a:t>
            </a:r>
            <a:r>
              <a:rPr lang="el-GR" sz="2400" dirty="0">
                <a:latin typeface="Times New Roman" panose="02020603050405020304" pitchFamily="18" charset="0"/>
                <a:cs typeface="Times New Roman" panose="02020603050405020304" pitchFamily="18" charset="0"/>
              </a:rPr>
              <a:t>το βλέμμα του ήρωα φαίνεται να είναι εξίσου σημαντικό. Για παράδειγμα κάποιος που κοιτάει ψηλά υποδηλώνει μία πνευματικότητα. Αντίθετα το χαμηλό βλέμμα δηλώνει συστολή ή ντροπή </a:t>
            </a:r>
          </a:p>
          <a:p>
            <a:pPr algn="just"/>
            <a:r>
              <a:rPr lang="el-GR" sz="2400" dirty="0">
                <a:latin typeface="Times New Roman" panose="02020603050405020304" pitchFamily="18" charset="0"/>
                <a:cs typeface="Times New Roman" panose="02020603050405020304" pitchFamily="18" charset="0"/>
              </a:rPr>
              <a:t>Ακόμη και μέσα από το βλέμμα των ηρώων μπορούν να εκφραστούν οι άδηλες ιδεολογίες του εικονογράφου </a:t>
            </a:r>
          </a:p>
          <a:p>
            <a:endParaRPr lang="el-GR" dirty="0"/>
          </a:p>
        </p:txBody>
      </p:sp>
    </p:spTree>
    <p:extLst>
      <p:ext uri="{BB962C8B-B14F-4D97-AF65-F5344CB8AC3E}">
        <p14:creationId xmlns:p14="http://schemas.microsoft.com/office/powerpoint/2010/main" val="4103421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3294E-3D8F-2763-0461-DB2C5858D2E2}"/>
              </a:ext>
            </a:extLst>
          </p:cNvPr>
          <p:cNvSpPr>
            <a:spLocks noGrp="1"/>
          </p:cNvSpPr>
          <p:nvPr>
            <p:ph idx="1"/>
          </p:nvPr>
        </p:nvSpPr>
        <p:spPr>
          <a:xfrm>
            <a:off x="1066800" y="997527"/>
            <a:ext cx="10058400" cy="5498276"/>
          </a:xfrm>
        </p:spPr>
        <p:txBody>
          <a:bodyPr>
            <a:normAutofit/>
          </a:bodyPr>
          <a:lstStyle/>
          <a:p>
            <a:pPr algn="just"/>
            <a:r>
              <a:rPr lang="el-GR" sz="2400" dirty="0">
                <a:latin typeface="Times New Roman" panose="02020603050405020304" pitchFamily="18" charset="0"/>
                <a:cs typeface="Times New Roman" panose="02020603050405020304" pitchFamily="18" charset="0"/>
              </a:rPr>
              <a:t>Για παράδειγμα δεν είναι λίγες οι φορές που οι γυναίκες απεικονίζονται πιο μικρόσωμες από τους άνδρες με αποτέλεσμα να σηκώνουν το βλέμμα για να μιλήσουν μαζί τους προκειμένου να πετύχουν </a:t>
            </a:r>
            <a:r>
              <a:rPr lang="el-GR" sz="2400" dirty="0" err="1">
                <a:latin typeface="Times New Roman" panose="02020603050405020304" pitchFamily="18" charset="0"/>
                <a:cs typeface="Times New Roman" panose="02020603050405020304" pitchFamily="18" charset="0"/>
              </a:rPr>
              <a:t>βλεμματική</a:t>
            </a:r>
            <a:r>
              <a:rPr lang="el-GR" sz="2400" dirty="0">
                <a:latin typeface="Times New Roman" panose="02020603050405020304" pitchFamily="18" charset="0"/>
                <a:cs typeface="Times New Roman" panose="02020603050405020304" pitchFamily="18" charset="0"/>
              </a:rPr>
              <a:t> επαφή. Αυτό ασυνείδητα παραπέμπει σε μία αρσενική υπεροχή </a:t>
            </a:r>
          </a:p>
          <a:p>
            <a:pPr algn="just"/>
            <a:r>
              <a:rPr lang="el-GR" sz="2400" dirty="0">
                <a:latin typeface="Times New Roman" panose="02020603050405020304" pitchFamily="18" charset="0"/>
                <a:cs typeface="Times New Roman" panose="02020603050405020304" pitchFamily="18" charset="0"/>
              </a:rPr>
              <a:t>Παράλληλα, όταν δεν έχουμε </a:t>
            </a:r>
            <a:r>
              <a:rPr lang="el-GR" sz="2400" dirty="0" err="1">
                <a:latin typeface="Times New Roman" panose="02020603050405020304" pitchFamily="18" charset="0"/>
                <a:cs typeface="Times New Roman" panose="02020603050405020304" pitchFamily="18" charset="0"/>
              </a:rPr>
              <a:t>βλεμματική</a:t>
            </a:r>
            <a:r>
              <a:rPr lang="el-GR" sz="2400" dirty="0">
                <a:latin typeface="Times New Roman" panose="02020603050405020304" pitchFamily="18" charset="0"/>
                <a:cs typeface="Times New Roman" panose="02020603050405020304" pitchFamily="18" charset="0"/>
              </a:rPr>
              <a:t> επαφή μεταξύ δύο ηρώων, υποπτευόμαστε μία δυσλειτουργική επικοινωνία </a:t>
            </a:r>
          </a:p>
          <a:p>
            <a:pPr algn="just"/>
            <a:r>
              <a:rPr lang="el-GR" sz="2400" dirty="0">
                <a:latin typeface="Times New Roman" panose="02020603050405020304" pitchFamily="18" charset="0"/>
                <a:cs typeface="Times New Roman" panose="02020603050405020304" pitchFamily="18" charset="0"/>
              </a:rPr>
              <a:t>Τέλος όταν ο ήρωας κοιτάει κατάματα τον αναγνώστη/θεατή τότε αναπτύσσεται μεταξύ τους μία συναισθηματική εγγύτητα </a:t>
            </a:r>
            <a:endParaRPr lang="en-US" sz="2400" dirty="0">
              <a:latin typeface="Times New Roman" panose="02020603050405020304" pitchFamily="18" charset="0"/>
              <a:cs typeface="Times New Roman" panose="02020603050405020304" pitchFamily="18" charset="0"/>
            </a:endParaRPr>
          </a:p>
          <a:p>
            <a:pPr algn="just"/>
            <a:r>
              <a:rPr lang="el-GR" sz="2400" b="1" dirty="0">
                <a:latin typeface="Times New Roman" panose="02020603050405020304" pitchFamily="18" charset="0"/>
                <a:cs typeface="Times New Roman" panose="02020603050405020304" pitchFamily="18" charset="0"/>
              </a:rPr>
              <a:t>Σκηνικό: </a:t>
            </a:r>
            <a:r>
              <a:rPr lang="el-GR" sz="2400" dirty="0">
                <a:latin typeface="Times New Roman" panose="02020603050405020304" pitchFamily="18" charset="0"/>
                <a:cs typeface="Times New Roman" panose="02020603050405020304" pitchFamily="18" charset="0"/>
              </a:rPr>
              <a:t>τόσο το φυσικό σκηνικό ενός βιβλίου, όσο και αυτό που συμβολίζει, μπορούν να δώσουν επιπρόσθετες πληροφορίες για έναν ήρωα </a:t>
            </a:r>
          </a:p>
          <a:p>
            <a:pPr algn="just"/>
            <a:r>
              <a:rPr lang="el-GR" sz="2400" dirty="0">
                <a:latin typeface="Times New Roman" panose="02020603050405020304" pitchFamily="18" charset="0"/>
                <a:cs typeface="Times New Roman" panose="02020603050405020304" pitchFamily="18" charset="0"/>
              </a:rPr>
              <a:t>Το σκηνικό μέσα στο οποίο κινούνται οι ήρωες μπορεί να προδώσει τα ενδιαφέροντά αλλά και τις ασχολίες τους </a:t>
            </a:r>
          </a:p>
          <a:p>
            <a:endParaRPr lang="el-GR" dirty="0"/>
          </a:p>
        </p:txBody>
      </p:sp>
    </p:spTree>
    <p:extLst>
      <p:ext uri="{BB962C8B-B14F-4D97-AF65-F5344CB8AC3E}">
        <p14:creationId xmlns:p14="http://schemas.microsoft.com/office/powerpoint/2010/main" val="3355963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05F5F98-F239-98D4-C0CB-03FD6709CFB7}"/>
              </a:ext>
            </a:extLst>
          </p:cNvPr>
          <p:cNvSpPr>
            <a:spLocks noGrp="1"/>
          </p:cNvSpPr>
          <p:nvPr>
            <p:ph idx="1"/>
          </p:nvPr>
        </p:nvSpPr>
        <p:spPr>
          <a:xfrm>
            <a:off x="1066800" y="653143"/>
            <a:ext cx="10058400" cy="5652653"/>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Το σκηνικό στο οποίο τοποθετείται ένας ήρωας περνάει και ιδεολογικά μηνύματα. Για παράδειγμα η συνεχής απεικόνιση των γυναικών στον χώρο του σπιτιού αποτελεί μία σεξιστική προσέγγιση εφόσον υπονοεί ότι αυτή είναι η φυσική θέση της γυναίκας</a:t>
            </a:r>
          </a:p>
          <a:p>
            <a:pPr algn="just"/>
            <a:r>
              <a:rPr lang="el-GR" sz="2400" dirty="0">
                <a:latin typeface="Times New Roman" panose="02020603050405020304" pitchFamily="18" charset="0"/>
                <a:cs typeface="Times New Roman" panose="02020603050405020304" pitchFamily="18" charset="0"/>
              </a:rPr>
              <a:t>Έχει φανεί ότι οι γυναίκες τις περισσότερες φορές τοποθετούνται μέσα στο σπίτι και μάλιστα κυρίως στην κουζίνα. Επίσης πολύ συχνά οι γυναικείοι χαρακτήρες απεικονίζονται δίπλα σε κάποιο παράθυρο γεγονός που συμβολίζει τον εγκλεισμό τους στο σπίτι </a:t>
            </a:r>
          </a:p>
          <a:p>
            <a:pPr algn="just"/>
            <a:r>
              <a:rPr lang="el-GR" sz="2400" dirty="0">
                <a:latin typeface="Times New Roman" panose="02020603050405020304" pitchFamily="18" charset="0"/>
                <a:cs typeface="Times New Roman" panose="02020603050405020304" pitchFamily="18" charset="0"/>
              </a:rPr>
              <a:t>Αντίθετα οι ανδρικοί χαρακτήρες απεικονίζονται σε μεγάλη συχνότητα σε εξωτερικούς χώρους και κυρίως στον χώρο εργασίας τους </a:t>
            </a:r>
          </a:p>
          <a:p>
            <a:pPr algn="just"/>
            <a:r>
              <a:rPr lang="el-GR" sz="2400" dirty="0">
                <a:latin typeface="Times New Roman" panose="02020603050405020304" pitchFamily="18" charset="0"/>
                <a:cs typeface="Times New Roman" panose="02020603050405020304" pitchFamily="18" charset="0"/>
              </a:rPr>
              <a:t>Πέρα από τις γενικές πληροφορίες που αντλούμε για έναν ήρωα από το σκηνικό, το ευρύτερο περιβάλλον στο οποίο κινείται ο χαρακτήρας μπορεί να υποβάλει στον αναγνώστη και τα συναισθήματα που επιθυμεί ο εικονογράφος. Για παράδειγμα ένας λυπημένος ήρωας που κινείται σε ένα μουντό περιβάλλον βοηθάει τον αναγνώστη να κατανοήσει και να νιώσει όπως ο ήρωας </a:t>
            </a:r>
          </a:p>
          <a:p>
            <a:endParaRPr lang="el-GR" dirty="0"/>
          </a:p>
        </p:txBody>
      </p:sp>
    </p:spTree>
    <p:extLst>
      <p:ext uri="{BB962C8B-B14F-4D97-AF65-F5344CB8AC3E}">
        <p14:creationId xmlns:p14="http://schemas.microsoft.com/office/powerpoint/2010/main" val="2464934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2F02236-9CFB-7CC1-BEA5-E782E7D10B6A}"/>
              </a:ext>
            </a:extLst>
          </p:cNvPr>
          <p:cNvSpPr>
            <a:spLocks noGrp="1"/>
          </p:cNvSpPr>
          <p:nvPr>
            <p:ph idx="1"/>
          </p:nvPr>
        </p:nvSpPr>
        <p:spPr>
          <a:xfrm>
            <a:off x="1066800" y="950026"/>
            <a:ext cx="10058400" cy="5085014"/>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Εικονογραφικό στυλ: </a:t>
            </a:r>
            <a:r>
              <a:rPr lang="el-GR" sz="2400" dirty="0">
                <a:latin typeface="Times New Roman" panose="02020603050405020304" pitchFamily="18" charset="0"/>
                <a:cs typeface="Times New Roman" panose="02020603050405020304" pitchFamily="18" charset="0"/>
              </a:rPr>
              <a:t>το στυλ της εικονογράφησης κατά βάση είναι σε αρμονία με το ύφος του κειμένου </a:t>
            </a:r>
          </a:p>
          <a:p>
            <a:pPr algn="just"/>
            <a:r>
              <a:rPr lang="el-GR" sz="2400" dirty="0">
                <a:latin typeface="Times New Roman" panose="02020603050405020304" pitchFamily="18" charset="0"/>
                <a:cs typeface="Times New Roman" panose="02020603050405020304" pitchFamily="18" charset="0"/>
              </a:rPr>
              <a:t>Με άλλα λόγια το οπτικό κείμενο είναι συντονισμένο με το λεκτικό </a:t>
            </a:r>
          </a:p>
          <a:p>
            <a:pPr algn="just"/>
            <a:r>
              <a:rPr lang="el-GR" sz="2400" dirty="0">
                <a:latin typeface="Times New Roman" panose="02020603050405020304" pitchFamily="18" charset="0"/>
                <a:cs typeface="Times New Roman" panose="02020603050405020304" pitchFamily="18" charset="0"/>
              </a:rPr>
              <a:t>Για παράδειγμα μία ρεαλιστική γραφή συνάδει με αληθοφανείς εικόνες. Αντίθετα ένα κείμενο με έντονο το στοιχείο της φαντασίας προδιαθέτει για εικόνες χιουμοριστικές και ανατρεπτικές </a:t>
            </a:r>
          </a:p>
          <a:p>
            <a:pPr algn="just"/>
            <a:r>
              <a:rPr lang="el-GR" sz="2400" dirty="0">
                <a:latin typeface="Times New Roman" panose="02020603050405020304" pitchFamily="18" charset="0"/>
                <a:cs typeface="Times New Roman" panose="02020603050405020304" pitchFamily="18" charset="0"/>
              </a:rPr>
              <a:t>Βέβαια υπάρχουν και οι περιπτώσεις όπου το εικονικό κείμενο βρίσκεται σε διαφωνία με το λεκτικό. Η σχέση των δύο μέσων μπορεί να επηρεάσει καθοριστικά την διαδικασία της πρόσληψης μιας ιστορίας </a:t>
            </a:r>
          </a:p>
          <a:p>
            <a:pPr algn="just"/>
            <a:r>
              <a:rPr lang="el-GR" sz="2400" dirty="0">
                <a:latin typeface="Times New Roman" panose="02020603050405020304" pitchFamily="18" charset="0"/>
                <a:cs typeface="Times New Roman" panose="02020603050405020304" pitchFamily="18" charset="0"/>
              </a:rPr>
              <a:t>Έτσι, μία εικονογράφηση που διαφωνεί με ένα κείμενο λειτουργεί ειρωνικά, αναιρώντας τα λεγόμενα του </a:t>
            </a:r>
          </a:p>
          <a:p>
            <a:pPr algn="just"/>
            <a:r>
              <a:rPr lang="el-GR" sz="2400" dirty="0">
                <a:latin typeface="Times New Roman" panose="02020603050405020304" pitchFamily="18" charset="0"/>
                <a:cs typeface="Times New Roman" panose="02020603050405020304" pitchFamily="18" charset="0"/>
              </a:rPr>
              <a:t>Τέλος το στυλ της εικονογράφησης μπορεί να μεταβάλλεται κατά την διάρκεια μιας ιστορίας γεγονός που σηματοδοτεί και τις μεταβολές των χαρακτήρων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39506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3A2C31E-96AD-1F18-F21F-A5BF9DAA3429}"/>
              </a:ext>
            </a:extLst>
          </p:cNvPr>
          <p:cNvSpPr>
            <a:spLocks noGrp="1"/>
          </p:cNvSpPr>
          <p:nvPr>
            <p:ph idx="1"/>
          </p:nvPr>
        </p:nvSpPr>
        <p:spPr>
          <a:xfrm>
            <a:off x="1066800" y="973777"/>
            <a:ext cx="10058400" cy="5061263"/>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Υλικότητα του βιβλίου: </a:t>
            </a:r>
            <a:r>
              <a:rPr lang="el-GR" sz="2400" dirty="0">
                <a:latin typeface="Times New Roman" panose="02020603050405020304" pitchFamily="18" charset="0"/>
                <a:cs typeface="Times New Roman" panose="02020603050405020304" pitchFamily="18" charset="0"/>
              </a:rPr>
              <a:t>σημαντικές πληροφορίες μπορούμε να αντλήσουμε και από τα </a:t>
            </a:r>
            <a:r>
              <a:rPr lang="el-GR" sz="2400" dirty="0" err="1">
                <a:latin typeface="Times New Roman" panose="02020603050405020304" pitchFamily="18" charset="0"/>
                <a:cs typeface="Times New Roman" panose="02020603050405020304" pitchFamily="18" charset="0"/>
              </a:rPr>
              <a:t>παρακειμενικά</a:t>
            </a:r>
            <a:r>
              <a:rPr lang="el-GR" sz="2400" dirty="0">
                <a:latin typeface="Times New Roman" panose="02020603050405020304" pitchFamily="18" charset="0"/>
                <a:cs typeface="Times New Roman" panose="02020603050405020304" pitchFamily="18" charset="0"/>
              </a:rPr>
              <a:t> στοιχεία ενός βιβλίου, όπως είναι το σχήμα του </a:t>
            </a:r>
          </a:p>
          <a:p>
            <a:pPr algn="just"/>
            <a:r>
              <a:rPr lang="el-GR" sz="2400" dirty="0">
                <a:latin typeface="Times New Roman" panose="02020603050405020304" pitchFamily="18" charset="0"/>
                <a:cs typeface="Times New Roman" panose="02020603050405020304" pitchFamily="18" charset="0"/>
              </a:rPr>
              <a:t>Για παράδειγμα στο βιβλίο </a:t>
            </a:r>
            <a:r>
              <a:rPr lang="el-GR" sz="2400" i="1" dirty="0">
                <a:latin typeface="Times New Roman" panose="02020603050405020304" pitchFamily="18" charset="0"/>
                <a:cs typeface="Times New Roman" panose="02020603050405020304" pitchFamily="18" charset="0"/>
              </a:rPr>
              <a:t>Μην Τρως τη Δασκάλα σου (2000)</a:t>
            </a:r>
            <a:r>
              <a:rPr lang="el-GR" sz="2400" dirty="0">
                <a:latin typeface="Times New Roman" panose="02020603050405020304" pitchFamily="18" charset="0"/>
                <a:cs typeface="Times New Roman" panose="02020603050405020304" pitchFamily="18" charset="0"/>
              </a:rPr>
              <a:t>, ο αναγνώστης </a:t>
            </a:r>
            <a:r>
              <a:rPr lang="el-GR" sz="2400" dirty="0" err="1">
                <a:latin typeface="Times New Roman" panose="02020603050405020304" pitchFamily="18" charset="0"/>
                <a:cs typeface="Times New Roman" panose="02020603050405020304" pitchFamily="18" charset="0"/>
              </a:rPr>
              <a:t>προϊδεάζεται</a:t>
            </a:r>
            <a:r>
              <a:rPr lang="el-GR" sz="2400" dirty="0">
                <a:latin typeface="Times New Roman" panose="02020603050405020304" pitchFamily="18" charset="0"/>
                <a:cs typeface="Times New Roman" panose="02020603050405020304" pitchFamily="18" charset="0"/>
              </a:rPr>
              <a:t> για τις άγριες διαθέσεις του κεντρικού ήρωα (καρχαρία) από το σχήμα του βιβλίου, το οποίο είναι δαγκωμένο στην άκρη</a:t>
            </a:r>
          </a:p>
          <a:p>
            <a:pPr algn="just"/>
            <a:r>
              <a:rPr lang="el-GR" sz="2400" b="1" dirty="0">
                <a:latin typeface="Times New Roman" panose="02020603050405020304" pitchFamily="18" charset="0"/>
                <a:cs typeface="Times New Roman" panose="02020603050405020304" pitchFamily="18" charset="0"/>
              </a:rPr>
              <a:t>Οπτικά σχήματα: </a:t>
            </a:r>
            <a:r>
              <a:rPr lang="el-GR" sz="2400" dirty="0">
                <a:latin typeface="Times New Roman" panose="02020603050405020304" pitchFamily="18" charset="0"/>
                <a:cs typeface="Times New Roman" panose="02020603050405020304" pitchFamily="18" charset="0"/>
              </a:rPr>
              <a:t>ενίοτε εικονιστικά σχήματα τα οποία σχετίζονται με αντίστοιχα λεκτικά παίζοντας σημαντικό ρόλο στη χαρακτηρολογία </a:t>
            </a:r>
          </a:p>
          <a:p>
            <a:pPr algn="just"/>
            <a:r>
              <a:rPr lang="el-GR" sz="2400" dirty="0">
                <a:latin typeface="Times New Roman" panose="02020603050405020304" pitchFamily="18" charset="0"/>
                <a:cs typeface="Times New Roman" panose="02020603050405020304" pitchFamily="18" charset="0"/>
              </a:rPr>
              <a:t>Χαρακτηριστικά παραδείγματα αυτής της περίπτωσης αποτελούν οι οπτικές υπερβολές αλλά και οι </a:t>
            </a:r>
            <a:r>
              <a:rPr lang="el-GR" sz="2400" dirty="0" err="1">
                <a:latin typeface="Times New Roman" panose="02020603050405020304" pitchFamily="18" charset="0"/>
                <a:cs typeface="Times New Roman" panose="02020603050405020304" pitchFamily="18" charset="0"/>
              </a:rPr>
              <a:t>υπερκυριολεξίες</a:t>
            </a:r>
            <a:r>
              <a:rPr lang="el-GR" sz="2400" dirty="0">
                <a:latin typeface="Times New Roman" panose="02020603050405020304" pitchFamily="18" charset="0"/>
                <a:cs typeface="Times New Roman" panose="02020603050405020304" pitchFamily="18" charset="0"/>
              </a:rPr>
              <a:t> </a:t>
            </a:r>
          </a:p>
          <a:p>
            <a:pPr algn="just"/>
            <a:r>
              <a:rPr lang="el-GR" sz="2400" dirty="0">
                <a:latin typeface="Times New Roman" panose="02020603050405020304" pitchFamily="18" charset="0"/>
                <a:cs typeface="Times New Roman" panose="02020603050405020304" pitchFamily="18" charset="0"/>
              </a:rPr>
              <a:t>Για παράδειγμα μια ιστορία που έχει ως κεντρικό θέμα την εμμονή του ήρωα με ένα αντικείμενο και ο εικονογράφος επιλέγει να απεικονίσει αυτό το αντικείμενο στο κεφάλι του ήρωα για να δείξει ότι αυτό έχει μονίμως στο μυαλό του </a:t>
            </a:r>
          </a:p>
          <a:p>
            <a:endParaRPr lang="el-GR" dirty="0"/>
          </a:p>
        </p:txBody>
      </p:sp>
    </p:spTree>
    <p:extLst>
      <p:ext uri="{BB962C8B-B14F-4D97-AF65-F5344CB8AC3E}">
        <p14:creationId xmlns:p14="http://schemas.microsoft.com/office/powerpoint/2010/main" val="2028603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B72E5DC-C688-3E41-BCE8-C62FC79EB814}"/>
              </a:ext>
            </a:extLst>
          </p:cNvPr>
          <p:cNvSpPr>
            <a:spLocks noGrp="1"/>
          </p:cNvSpPr>
          <p:nvPr>
            <p:ph idx="1"/>
          </p:nvPr>
        </p:nvSpPr>
        <p:spPr>
          <a:xfrm>
            <a:off x="1066800" y="902525"/>
            <a:ext cx="10058400" cy="5391397"/>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Με αυτό τον τρόπο η προσωπικότητα του ήρωα μπορεί να εκφραστεί μέσα από κυριολεκτικές εικονιστικές μεταγραφές μιας λεκτικής μεταφορικής έκφρασης </a:t>
            </a:r>
          </a:p>
          <a:p>
            <a:pPr algn="just"/>
            <a:r>
              <a:rPr lang="el-GR" sz="2400" dirty="0">
                <a:latin typeface="Times New Roman" panose="02020603050405020304" pitchFamily="18" charset="0"/>
                <a:cs typeface="Times New Roman" panose="02020603050405020304" pitchFamily="18" charset="0"/>
              </a:rPr>
              <a:t>Σε κάποιες περιπτώσεις, στοιχεία της εικόνας λειτουργούν μεταφορικά αφού δεν αναπαριστούν τα φυσικά χαρακτηριστικά ενός προσώπου αλλά στοιχεία της προσωπικότητάς του</a:t>
            </a:r>
          </a:p>
          <a:p>
            <a:pPr algn="just"/>
            <a:r>
              <a:rPr lang="el-GR" sz="2400" dirty="0">
                <a:latin typeface="Times New Roman" panose="02020603050405020304" pitchFamily="18" charset="0"/>
                <a:cs typeface="Times New Roman" panose="02020603050405020304" pitchFamily="18" charset="0"/>
              </a:rPr>
              <a:t>Χαρακτηριστικό παράδειγμα αποτελεί ο </a:t>
            </a:r>
            <a:r>
              <a:rPr lang="el-GR" sz="2400" dirty="0" err="1">
                <a:latin typeface="Times New Roman" panose="02020603050405020304" pitchFamily="18" charset="0"/>
                <a:cs typeface="Times New Roman" panose="02020603050405020304" pitchFamily="18" charset="0"/>
              </a:rPr>
              <a:t>Σκρουτζ</a:t>
            </a:r>
            <a:r>
              <a:rPr lang="el-GR" sz="2400" dirty="0">
                <a:latin typeface="Times New Roman" panose="02020603050405020304" pitchFamily="18" charset="0"/>
                <a:cs typeface="Times New Roman" panose="02020603050405020304" pitchFamily="18" charset="0"/>
              </a:rPr>
              <a:t> στο γνωστό </a:t>
            </a:r>
            <a:r>
              <a:rPr lang="el-GR" sz="2400" dirty="0" err="1">
                <a:latin typeface="Times New Roman" panose="02020603050405020304" pitchFamily="18" charset="0"/>
                <a:cs typeface="Times New Roman" panose="02020603050405020304" pitchFamily="18" charset="0"/>
              </a:rPr>
              <a:t>κόμικ</a:t>
            </a:r>
            <a:r>
              <a:rPr lang="el-GR" sz="2400" dirty="0">
                <a:latin typeface="Times New Roman" panose="02020603050405020304" pitchFamily="18" charset="0"/>
                <a:cs typeface="Times New Roman" panose="02020603050405020304" pitchFamily="18" charset="0"/>
              </a:rPr>
              <a:t>. Τα δολάρια που απεικονίζονται συχνά στα μάτια του δεν αποτελούν γνώρισμα της εξωτερικής του εμφάνισης αλλά τονίζουν τον άπληστο και φιλοχρήματο χαρακτήρα του </a:t>
            </a:r>
          </a:p>
          <a:p>
            <a:pPr algn="just"/>
            <a:r>
              <a:rPr lang="el-GR" sz="2400" b="1" dirty="0" err="1">
                <a:latin typeface="Times New Roman" panose="02020603050405020304" pitchFamily="18" charset="0"/>
                <a:cs typeface="Times New Roman" panose="02020603050405020304" pitchFamily="18" charset="0"/>
              </a:rPr>
              <a:t>Διεικονικότητα</a:t>
            </a:r>
            <a:r>
              <a:rPr lang="el-GR" sz="2400" b="1" dirty="0">
                <a:latin typeface="Times New Roman" panose="02020603050405020304" pitchFamily="18" charset="0"/>
                <a:cs typeface="Times New Roman" panose="02020603050405020304" pitchFamily="18" charset="0"/>
              </a:rPr>
              <a:t>/Διακειμενικότητα: </a:t>
            </a:r>
            <a:r>
              <a:rPr lang="el-GR" sz="2400" dirty="0">
                <a:latin typeface="Times New Roman" panose="02020603050405020304" pitchFamily="18" charset="0"/>
                <a:cs typeface="Times New Roman" panose="02020603050405020304" pitchFamily="18" charset="0"/>
              </a:rPr>
              <a:t>η απεικόνιση των χαρακτήρων μπορεί να συνδέεται με γνωστά υπαρκτά πρόσωπα (αγαπημένα πρόσωπα του συγγραφέα, διασημότητες από κάθε πεδίο της δημόσιας ζωής) αλλά και μυθοπλαστικούς ήρωες από γνωστά έργα, από διαφημίσεις, τηλεοπτικές σειρές κ.α.</a:t>
            </a:r>
            <a:endParaRPr lang="el-GR" sz="2400" b="1"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53191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685801"/>
            <a:ext cx="8229600" cy="5440363"/>
          </a:xfrm>
        </p:spPr>
        <p:txBody>
          <a:bodyPr>
            <a:normAutofit/>
          </a:bodyPr>
          <a:lstStyle/>
          <a:p>
            <a:pPr algn="just"/>
            <a:r>
              <a:rPr lang="el-GR" sz="2400" b="1" dirty="0" err="1">
                <a:latin typeface="Times New Roman" panose="02020603050405020304" pitchFamily="18" charset="0"/>
                <a:cs typeface="Times New Roman" panose="02020603050405020304" pitchFamily="18" charset="0"/>
              </a:rPr>
              <a:t>Αυτοαναφορικότητα</a:t>
            </a:r>
            <a:r>
              <a:rPr lang="el-GR" sz="2400" b="1"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ενίοτε οι χαρακτήρες ενός βιβλίου αποτυπώνονται με </a:t>
            </a:r>
            <a:r>
              <a:rPr lang="el-GR" sz="2400" dirty="0" err="1">
                <a:latin typeface="Times New Roman" panose="02020603050405020304" pitchFamily="18" charset="0"/>
                <a:cs typeface="Times New Roman" panose="02020603050405020304" pitchFamily="18" charset="0"/>
              </a:rPr>
              <a:t>αυτοαναφορικό</a:t>
            </a:r>
            <a:r>
              <a:rPr lang="el-GR" sz="2400" dirty="0">
                <a:latin typeface="Times New Roman" panose="02020603050405020304" pitchFamily="18" charset="0"/>
                <a:cs typeface="Times New Roman" panose="02020603050405020304" pitchFamily="18" charset="0"/>
              </a:rPr>
              <a:t> τρόπο, τραβώντας την προσοχή του αναγνώστη/θεατή στην κειμενική τους φύση </a:t>
            </a:r>
            <a:endParaRPr lang="en-US" sz="2400" b="1" dirty="0">
              <a:latin typeface="Times New Roman" panose="02020603050405020304" pitchFamily="18" charset="0"/>
              <a:cs typeface="Times New Roman" panose="02020603050405020304" pitchFamily="18" charset="0"/>
            </a:endParaRPr>
          </a:p>
        </p:txBody>
      </p:sp>
      <p:pic>
        <p:nvPicPr>
          <p:cNvPr id="1026" name="Picture 2" descr="C:\Users\asismanidis\Desktop\αυτοαναφορικότητ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981200"/>
            <a:ext cx="3276600" cy="4287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756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95DD65-A509-8CA7-6DDA-DBDFD8B98130}"/>
              </a:ext>
            </a:extLst>
          </p:cNvPr>
          <p:cNvSpPr>
            <a:spLocks noGrp="1"/>
          </p:cNvSpPr>
          <p:nvPr>
            <p:ph type="title"/>
          </p:nvPr>
        </p:nvSpPr>
        <p:spPr>
          <a:xfrm>
            <a:off x="1066800" y="642594"/>
            <a:ext cx="10058400" cy="628066"/>
          </a:xfrm>
        </p:spPr>
        <p:txBody>
          <a:bodyPr>
            <a:normAutofit/>
          </a:bodyPr>
          <a:lstStyle/>
          <a:p>
            <a:pPr algn="ctr"/>
            <a:r>
              <a:rPr lang="el-GR" sz="3600" dirty="0">
                <a:latin typeface="Times New Roman" panose="02020603050405020304" pitchFamily="18" charset="0"/>
                <a:cs typeface="Times New Roman" panose="02020603050405020304" pitchFamily="18" charset="0"/>
              </a:rPr>
              <a:t>Η εικόνα των χαρακτήρων </a:t>
            </a:r>
          </a:p>
        </p:txBody>
      </p:sp>
      <p:sp>
        <p:nvSpPr>
          <p:cNvPr id="3" name="Θέση περιεχομένου 2">
            <a:extLst>
              <a:ext uri="{FF2B5EF4-FFF2-40B4-BE49-F238E27FC236}">
                <a16:creationId xmlns:a16="http://schemas.microsoft.com/office/drawing/2014/main" id="{AA5DB06C-1F42-76DF-B000-816E04D8FFB0}"/>
              </a:ext>
            </a:extLst>
          </p:cNvPr>
          <p:cNvSpPr>
            <a:spLocks noGrp="1"/>
          </p:cNvSpPr>
          <p:nvPr>
            <p:ph idx="1"/>
          </p:nvPr>
        </p:nvSpPr>
        <p:spPr>
          <a:xfrm>
            <a:off x="1066800" y="1401288"/>
            <a:ext cx="10058400" cy="4633752"/>
          </a:xfrm>
        </p:spPr>
        <p:txBody>
          <a:bodyPr>
            <a:normAutofit/>
          </a:bodyPr>
          <a:lstStyle/>
          <a:p>
            <a:pPr algn="just"/>
            <a:r>
              <a:rPr lang="el-GR" sz="2400" dirty="0">
                <a:latin typeface="Times New Roman" panose="02020603050405020304" pitchFamily="18" charset="0"/>
                <a:cs typeface="Times New Roman" panose="02020603050405020304" pitchFamily="18" charset="0"/>
              </a:rPr>
              <a:t>Λόγω της μικρής έκτασης των κειμένων παιδικής λογοτεχνίας, πολλές σημαντικές πληροφορίες για τους ήρωες </a:t>
            </a:r>
            <a:r>
              <a:rPr lang="el-GR" sz="2400" dirty="0" err="1">
                <a:latin typeface="Times New Roman" panose="02020603050405020304" pitchFamily="18" charset="0"/>
                <a:cs typeface="Times New Roman" panose="02020603050405020304" pitchFamily="18" charset="0"/>
              </a:rPr>
              <a:t>επικοινωνούνται</a:t>
            </a:r>
            <a:r>
              <a:rPr lang="el-GR" sz="2400" dirty="0">
                <a:latin typeface="Times New Roman" panose="02020603050405020304" pitchFamily="18" charset="0"/>
                <a:cs typeface="Times New Roman" panose="02020603050405020304" pitchFamily="18" charset="0"/>
              </a:rPr>
              <a:t> μέσω των εικόνων </a:t>
            </a:r>
          </a:p>
          <a:p>
            <a:pPr algn="just"/>
            <a:r>
              <a:rPr lang="el-GR" sz="2400" dirty="0">
                <a:latin typeface="Times New Roman" panose="02020603050405020304" pitchFamily="18" charset="0"/>
                <a:cs typeface="Times New Roman" panose="02020603050405020304" pitchFamily="18" charset="0"/>
              </a:rPr>
              <a:t>Οι εικόνες είναι ένα περιεκτικό μέσο επικοινωνίας και μπορεί να μεταφέρει πλήθος πληροφοριών </a:t>
            </a:r>
          </a:p>
          <a:p>
            <a:pPr algn="just"/>
            <a:r>
              <a:rPr lang="el-GR" sz="2400" dirty="0">
                <a:latin typeface="Times New Roman" panose="02020603050405020304" pitchFamily="18" charset="0"/>
                <a:cs typeface="Times New Roman" panose="02020603050405020304" pitchFamily="18" charset="0"/>
              </a:rPr>
              <a:t>Ένας ήρωας είναι πιθανό να δίνει το περιθώριο για διαφορετικές οπτικές απεικονίσεις. Έτσι, μπορεί να αποδοθεί με πλουραλιστικό αλλά ακόμη και αλληλοαναιρούμενο τρόπο </a:t>
            </a:r>
          </a:p>
          <a:p>
            <a:pPr algn="just"/>
            <a:r>
              <a:rPr lang="el-GR" sz="2400" dirty="0">
                <a:latin typeface="Times New Roman" panose="02020603050405020304" pitchFamily="18" charset="0"/>
                <a:cs typeface="Times New Roman" panose="02020603050405020304" pitchFamily="18" charset="0"/>
              </a:rPr>
              <a:t>Τα στοιχεία εκείνα της εικόνας μέσα από τα οποία αποδίδεται ένας ήρωας είναι πολλά και το καθένα από αυτά μπορεί να προκαταβάλει τον αναγνώστη/θεατή διαφορετικά ως προς τον ήρωα </a:t>
            </a:r>
            <a:endParaRPr lang="en-US"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67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35FBCD1-27C2-7E50-4DD3-8E8B9FD356D3}"/>
              </a:ext>
            </a:extLst>
          </p:cNvPr>
          <p:cNvSpPr>
            <a:spLocks noGrp="1"/>
          </p:cNvSpPr>
          <p:nvPr>
            <p:ph idx="1"/>
          </p:nvPr>
        </p:nvSpPr>
        <p:spPr>
          <a:xfrm>
            <a:off x="1066800" y="950026"/>
            <a:ext cx="10058400" cy="5085014"/>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Γραμμή: </a:t>
            </a:r>
            <a:r>
              <a:rPr lang="el-GR" sz="2400" dirty="0">
                <a:latin typeface="Times New Roman" panose="02020603050405020304" pitchFamily="18" charset="0"/>
                <a:cs typeface="Times New Roman" panose="02020603050405020304" pitchFamily="18" charset="0"/>
              </a:rPr>
              <a:t>το είδος των γραμμών που επιλέγει ο εικονογράφος υποβάλλει διαφορετικά συναισθήματα στον αναγνώστη </a:t>
            </a:r>
          </a:p>
          <a:p>
            <a:pPr algn="just"/>
            <a:r>
              <a:rPr lang="el-GR" sz="2400" dirty="0">
                <a:latin typeface="Times New Roman" panose="02020603050405020304" pitchFamily="18" charset="0"/>
                <a:cs typeface="Times New Roman" panose="02020603050405020304" pitchFamily="18" charset="0"/>
              </a:rPr>
              <a:t>Σε μία εικόνα μπορεί να κυριαρχούν λεπτές ή χοντρές γραμμές, ευθείες, καμπύλες ή τεθλασμένες </a:t>
            </a:r>
          </a:p>
          <a:p>
            <a:pPr algn="just"/>
            <a:r>
              <a:rPr lang="el-GR" sz="2400" dirty="0">
                <a:latin typeface="Times New Roman" panose="02020603050405020304" pitchFamily="18" charset="0"/>
                <a:cs typeface="Times New Roman" panose="02020603050405020304" pitchFamily="18" charset="0"/>
              </a:rPr>
              <a:t>Για παράδειγμα όταν οι γραμμές είναι κυρίως απαλές, επίπεδες και οριζόντιες προκαλούν ένα αίσθημα ηρεμίας </a:t>
            </a:r>
          </a:p>
          <a:p>
            <a:pPr algn="just"/>
            <a:r>
              <a:rPr lang="el-GR" sz="2400" dirty="0">
                <a:latin typeface="Times New Roman" panose="02020603050405020304" pitchFamily="18" charset="0"/>
                <a:cs typeface="Times New Roman" panose="02020603050405020304" pitchFamily="18" charset="0"/>
              </a:rPr>
              <a:t>Αντίθετα τα κάθετα σχήματα κάνουν πιο έντονη την παρουσία τους και συνήθως τα αντιλαμβανόμαστε ως πιο ενεργητικά </a:t>
            </a:r>
          </a:p>
          <a:p>
            <a:pPr algn="just"/>
            <a:r>
              <a:rPr lang="el-GR" sz="2400" dirty="0">
                <a:latin typeface="Times New Roman" panose="02020603050405020304" pitchFamily="18" charset="0"/>
                <a:cs typeface="Times New Roman" panose="02020603050405020304" pitchFamily="18" charset="0"/>
              </a:rPr>
              <a:t>Οι διαγώνιες γραμμές δίνουν μια δυναμική αίσθηση και ενίοτε παραπέμπουν σε έντονη κίνηση </a:t>
            </a:r>
          </a:p>
          <a:p>
            <a:pPr algn="just"/>
            <a:r>
              <a:rPr lang="el-GR" sz="2400" dirty="0">
                <a:latin typeface="Times New Roman" panose="02020603050405020304" pitchFamily="18" charset="0"/>
                <a:cs typeface="Times New Roman" panose="02020603050405020304" pitchFamily="18" charset="0"/>
              </a:rPr>
              <a:t>Σημασία μπορεί να έχει ακόμη και αν μία γραμμή είναι ολοκληρωμένη ή όχι. Μία γραμμή που είναι ασυνεχής, δείχνει αβέβαιη και μπορεί να υποδηλώνει τη συναισθηματική ανασφάλεια του χαρακτήρα </a:t>
            </a:r>
            <a:endParaRPr lang="en-US"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2330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15200" y="2895600"/>
            <a:ext cx="2971800" cy="1143000"/>
          </a:xfrm>
        </p:spPr>
        <p:txBody>
          <a:bodyPr>
            <a:normAutofit fontScale="90000"/>
          </a:bodyPr>
          <a:lstStyle/>
          <a:p>
            <a:r>
              <a:rPr lang="el-GR" sz="2200" dirty="0">
                <a:latin typeface="Times New Roman" panose="02020603050405020304" pitchFamily="18" charset="0"/>
                <a:cs typeface="Times New Roman" panose="02020603050405020304" pitchFamily="18" charset="0"/>
              </a:rPr>
              <a:t>Οι γραμμές μιας εικόνας μπορούν να μεταφέρουν στον αναγνώστη τα συναισθήματα του ήρωα </a:t>
            </a:r>
            <a:endParaRPr lang="en-US" sz="22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33600" y="573540"/>
            <a:ext cx="4724400" cy="5787120"/>
          </a:xfrm>
        </p:spPr>
      </p:pic>
    </p:spTree>
    <p:extLst>
      <p:ext uri="{BB962C8B-B14F-4D97-AF65-F5344CB8AC3E}">
        <p14:creationId xmlns:p14="http://schemas.microsoft.com/office/powerpoint/2010/main" val="270797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0" y="2819400"/>
            <a:ext cx="2819400" cy="1143000"/>
          </a:xfrm>
        </p:spPr>
        <p:txBody>
          <a:bodyPr>
            <a:normAutofit/>
          </a:bodyPr>
          <a:lstStyle/>
          <a:p>
            <a:r>
              <a:rPr lang="el-GR" sz="2200" dirty="0">
                <a:latin typeface="Times New Roman" panose="02020603050405020304" pitchFamily="18" charset="0"/>
                <a:cs typeface="Times New Roman" panose="02020603050405020304" pitchFamily="18" charset="0"/>
              </a:rPr>
              <a:t>Η κοκκινοσκουφίτσα μέσα από γεωμετρικά σχήματα και χρώματα </a:t>
            </a:r>
            <a:endParaRPr lang="en-US" sz="2200" dirty="0">
              <a:latin typeface="Times New Roman" panose="02020603050405020304" pitchFamily="18" charset="0"/>
              <a:cs typeface="Times New Roman" panose="02020603050405020304" pitchFamily="18" charset="0"/>
            </a:endParaRP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898245" y="1089818"/>
            <a:ext cx="5499912" cy="4678363"/>
          </a:xfrm>
        </p:spPr>
      </p:pic>
    </p:spTree>
    <p:extLst>
      <p:ext uri="{BB962C8B-B14F-4D97-AF65-F5344CB8AC3E}">
        <p14:creationId xmlns:p14="http://schemas.microsoft.com/office/powerpoint/2010/main" val="887524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22C2DCB-928A-5E62-9C85-CE1B93500D7E}"/>
              </a:ext>
            </a:extLst>
          </p:cNvPr>
          <p:cNvSpPr>
            <a:spLocks noGrp="1"/>
          </p:cNvSpPr>
          <p:nvPr>
            <p:ph idx="1"/>
          </p:nvPr>
        </p:nvSpPr>
        <p:spPr>
          <a:xfrm>
            <a:off x="1066800" y="926275"/>
            <a:ext cx="10058400" cy="5108765"/>
          </a:xfrm>
        </p:spPr>
        <p:txBody>
          <a:bodyPr/>
          <a:lstStyle/>
          <a:p>
            <a:pPr algn="just"/>
            <a:r>
              <a:rPr lang="el-GR" sz="2400" b="1" dirty="0">
                <a:latin typeface="Times New Roman" panose="02020603050405020304" pitchFamily="18" charset="0"/>
                <a:cs typeface="Times New Roman" panose="02020603050405020304" pitchFamily="18" charset="0"/>
              </a:rPr>
              <a:t>Χρώμα: </a:t>
            </a:r>
            <a:r>
              <a:rPr lang="el-GR" sz="2400" dirty="0">
                <a:latin typeface="Times New Roman" panose="02020603050405020304" pitchFamily="18" charset="0"/>
                <a:cs typeface="Times New Roman" panose="02020603050405020304" pitchFamily="18" charset="0"/>
              </a:rPr>
              <a:t>μέσα από τη χρήση των χρωμάτων ο εικονογράφος μπορεί να αποδώσει τόσο την ψυχολογία όσο και στοιχεία του χαρακτήρα του ήρωα</a:t>
            </a:r>
          </a:p>
          <a:p>
            <a:pPr algn="just"/>
            <a:r>
              <a:rPr lang="el-GR" sz="2400" dirty="0">
                <a:latin typeface="Times New Roman" panose="02020603050405020304" pitchFamily="18" charset="0"/>
                <a:cs typeface="Times New Roman" panose="02020603050405020304" pitchFamily="18" charset="0"/>
              </a:rPr>
              <a:t>Τα χρώματα που φοράμε μαρτυρούν ενίοτε την προσωπικότητά μας </a:t>
            </a:r>
          </a:p>
          <a:p>
            <a:pPr algn="just"/>
            <a:r>
              <a:rPr lang="el-GR" sz="2400" dirty="0">
                <a:latin typeface="Times New Roman" panose="02020603050405020304" pitchFamily="18" charset="0"/>
                <a:cs typeface="Times New Roman" panose="02020603050405020304" pitchFamily="18" charset="0"/>
              </a:rPr>
              <a:t>Πολλά χρώματα συνδέονται με αυθαίρετες κοινωνικές συμβάσεις </a:t>
            </a:r>
          </a:p>
          <a:p>
            <a:pPr algn="just"/>
            <a:r>
              <a:rPr lang="el-GR" sz="2400" dirty="0">
                <a:latin typeface="Times New Roman" panose="02020603050405020304" pitchFamily="18" charset="0"/>
                <a:cs typeface="Times New Roman" panose="02020603050405020304" pitchFamily="18" charset="0"/>
              </a:rPr>
              <a:t>Το κόκκινο, ως το πιο θερμό, είναι το χρώμα του πάθους. Σε ορισμένες περιστάσεις μπορεί να συνδεθεί με απαγόρευση (βλ. </a:t>
            </a:r>
            <a:r>
              <a:rPr lang="en-US" sz="2400" dirty="0">
                <a:latin typeface="Times New Roman" panose="02020603050405020304" pitchFamily="18" charset="0"/>
                <a:cs typeface="Times New Roman" panose="02020603050405020304" pitchFamily="18" charset="0"/>
              </a:rPr>
              <a:t>Stop)</a:t>
            </a:r>
            <a:r>
              <a:rPr lang="el-GR" sz="2400" dirty="0">
                <a:latin typeface="Times New Roman" panose="02020603050405020304" pitchFamily="18" charset="0"/>
                <a:cs typeface="Times New Roman" panose="02020603050405020304" pitchFamily="18" charset="0"/>
              </a:rPr>
              <a:t>. Αντίθετα το γκρίζο χρώμα θεωρείται μελαγχολικό</a:t>
            </a:r>
          </a:p>
          <a:p>
            <a:pPr algn="just"/>
            <a:r>
              <a:rPr lang="el-GR" sz="2400" dirty="0">
                <a:latin typeface="Times New Roman" panose="02020603050405020304" pitchFamily="18" charset="0"/>
                <a:cs typeface="Times New Roman" panose="02020603050405020304" pitchFamily="18" charset="0"/>
              </a:rPr>
              <a:t>Γενικά, τα σκούρα και μουντά χρώματα με αποκορύφωση το μαύρο, σχετίζονται με τη στεναχώρια, τη μελαγχολία  και γενικότερα με δυσάρεστα συναισθήματα. Για τον λόγο αυτό σε πολλές περιπτώσεις τα συναντάμε στους κακούς μιας ιστορίας </a:t>
            </a:r>
          </a:p>
          <a:p>
            <a:pPr algn="just"/>
            <a:r>
              <a:rPr lang="el-GR" sz="2400" dirty="0">
                <a:latin typeface="Times New Roman" panose="02020603050405020304" pitchFamily="18" charset="0"/>
                <a:cs typeface="Times New Roman" panose="02020603050405020304" pitchFamily="18" charset="0"/>
              </a:rPr>
              <a:t>Αντιθέτως τα χαρούμενα και φωτεινά χρώματα δηλώνουν αισιοδοξία και χαρά </a:t>
            </a:r>
          </a:p>
          <a:p>
            <a:endParaRPr lang="el-GR" dirty="0"/>
          </a:p>
        </p:txBody>
      </p:sp>
    </p:spTree>
    <p:extLst>
      <p:ext uri="{BB962C8B-B14F-4D97-AF65-F5344CB8AC3E}">
        <p14:creationId xmlns:p14="http://schemas.microsoft.com/office/powerpoint/2010/main" val="2515620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C6D4B0E-D9CD-1F76-82D6-319AD862DDB5}"/>
              </a:ext>
            </a:extLst>
          </p:cNvPr>
          <p:cNvSpPr>
            <a:spLocks noGrp="1"/>
          </p:cNvSpPr>
          <p:nvPr>
            <p:ph idx="1"/>
          </p:nvPr>
        </p:nvSpPr>
        <p:spPr>
          <a:xfrm>
            <a:off x="1066800" y="843148"/>
            <a:ext cx="10058400" cy="5379522"/>
          </a:xfrm>
        </p:spPr>
        <p:txBody>
          <a:bodyPr>
            <a:normAutofit fontScale="92500" lnSpcReduction="20000"/>
          </a:bodyPr>
          <a:lstStyle/>
          <a:p>
            <a:pPr algn="just"/>
            <a:r>
              <a:rPr lang="el-GR" sz="2600" dirty="0">
                <a:latin typeface="Times New Roman" panose="02020603050405020304" pitchFamily="18" charset="0"/>
                <a:cs typeface="Times New Roman" panose="02020603050405020304" pitchFamily="18" charset="0"/>
              </a:rPr>
              <a:t>Το λευκό, είτε στο δέρμα είτε στα ρούχα, παραπέμπει στην αγνότητα και την καλοσύνη </a:t>
            </a:r>
          </a:p>
          <a:p>
            <a:pPr algn="just"/>
            <a:r>
              <a:rPr lang="el-GR" sz="2600" dirty="0">
                <a:latin typeface="Times New Roman" panose="02020603050405020304" pitchFamily="18" charset="0"/>
                <a:cs typeface="Times New Roman" panose="02020603050405020304" pitchFamily="18" charset="0"/>
              </a:rPr>
              <a:t>Αυτή η σημειολογία των χρωμάτων σε πολλές περιπτώσεις λειτουργεί αρνητικά, εφόσον αναπαράγει στερεότυπα. Για παράδειγμα οι κακοί είναι συνήθως πιο σκουρόχρωμοι (στο δέρμα ή τα ρούχα) από τους καλούς μιας ιστορίας, γεγονός που παραπέμπει σε ρατσιστικές αντιλήψεις </a:t>
            </a:r>
          </a:p>
          <a:p>
            <a:pPr algn="just"/>
            <a:r>
              <a:rPr lang="el-GR" sz="2600" dirty="0">
                <a:latin typeface="Times New Roman" panose="02020603050405020304" pitchFamily="18" charset="0"/>
                <a:cs typeface="Times New Roman" panose="02020603050405020304" pitchFamily="18" charset="0"/>
              </a:rPr>
              <a:t>Οι εικονογράφοι πολλές φορές μέσα από τα χρώματα που επιλέγουν, αναπαράγουν σεξιστικά κλισέ, ‘πνίγοντας’ για παράδειγμα τις πριγκίπισσες στο ροζ </a:t>
            </a:r>
          </a:p>
          <a:p>
            <a:pPr algn="just"/>
            <a:r>
              <a:rPr lang="el-GR" sz="2600" dirty="0">
                <a:latin typeface="Times New Roman" panose="02020603050405020304" pitchFamily="18" charset="0"/>
                <a:cs typeface="Times New Roman" panose="02020603050405020304" pitchFamily="18" charset="0"/>
              </a:rPr>
              <a:t>Τα χρώματα βέβαια μπορούν να λειτουργήσουν και ανατρεπτικά, σπάζοντας αυτά τα κλισέ. Για παράδειγμα ένας άνδρας ντυμένος στα ροζ είναι οπωσδήποτε ένας μη αναμενόμενος ήρωας </a:t>
            </a:r>
          </a:p>
          <a:p>
            <a:pPr algn="just"/>
            <a:r>
              <a:rPr lang="el-GR" sz="2600" dirty="0">
                <a:latin typeface="Times New Roman" panose="02020603050405020304" pitchFamily="18" charset="0"/>
                <a:cs typeface="Times New Roman" panose="02020603050405020304" pitchFamily="18" charset="0"/>
              </a:rPr>
              <a:t>Ακόμη και τα χρώματα του σκηνικού υποδηλώνουν τη γενικότερη ψυχολογική διάθεση του ήρωα. </a:t>
            </a:r>
          </a:p>
          <a:p>
            <a:pPr algn="just"/>
            <a:r>
              <a:rPr lang="el-GR" sz="2600" dirty="0">
                <a:latin typeface="Times New Roman" panose="02020603050405020304" pitchFamily="18" charset="0"/>
                <a:cs typeface="Times New Roman" panose="02020603050405020304" pitchFamily="18" charset="0"/>
              </a:rPr>
              <a:t>Ένας ήρωας που κινείται σε μουντό και μελαγχολικό περιβάλλον συνήθως είναι θλιμμένος </a:t>
            </a:r>
          </a:p>
          <a:p>
            <a:pPr marL="0" indent="0">
              <a:buNone/>
            </a:pPr>
            <a:endParaRPr lang="el-GR" dirty="0"/>
          </a:p>
        </p:txBody>
      </p:sp>
    </p:spTree>
    <p:extLst>
      <p:ext uri="{BB962C8B-B14F-4D97-AF65-F5344CB8AC3E}">
        <p14:creationId xmlns:p14="http://schemas.microsoft.com/office/powerpoint/2010/main" val="3154335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B47544A-0EEE-1D24-BB3B-7F14900C37D4}"/>
              </a:ext>
            </a:extLst>
          </p:cNvPr>
          <p:cNvSpPr>
            <a:spLocks noGrp="1"/>
          </p:cNvSpPr>
          <p:nvPr>
            <p:ph idx="1"/>
          </p:nvPr>
        </p:nvSpPr>
        <p:spPr>
          <a:xfrm>
            <a:off x="1066800" y="760021"/>
            <a:ext cx="10058400" cy="5557652"/>
          </a:xfrm>
        </p:spPr>
        <p:txBody>
          <a:bodyPr>
            <a:normAutofit fontScale="92500" lnSpcReduction="20000"/>
          </a:bodyPr>
          <a:lstStyle/>
          <a:p>
            <a:pPr algn="just"/>
            <a:r>
              <a:rPr lang="el-GR" sz="2600" dirty="0">
                <a:latin typeface="Times New Roman" panose="02020603050405020304" pitchFamily="18" charset="0"/>
                <a:cs typeface="Times New Roman" panose="02020603050405020304" pitchFamily="18" charset="0"/>
              </a:rPr>
              <a:t>Αντίθετα οι χαρούμενοι ήρωες συνήθως περιβάλλονται από έντονα και ζωηρά χρώματα </a:t>
            </a:r>
          </a:p>
          <a:p>
            <a:pPr algn="just"/>
            <a:r>
              <a:rPr lang="el-GR" sz="2600" dirty="0">
                <a:latin typeface="Times New Roman" panose="02020603050405020304" pitchFamily="18" charset="0"/>
                <a:cs typeface="Times New Roman" panose="02020603050405020304" pitchFamily="18" charset="0"/>
              </a:rPr>
              <a:t>Ενίοτε δε, τα χρώματα του σκηνικού μπορεί να μεταβάλλονται ανάλογα με τις συναισθηματικές διακυμάνσεις του ήρωα </a:t>
            </a:r>
          </a:p>
          <a:p>
            <a:pPr algn="just"/>
            <a:r>
              <a:rPr lang="el-GR" sz="2600" dirty="0">
                <a:latin typeface="Times New Roman" panose="02020603050405020304" pitchFamily="18" charset="0"/>
                <a:cs typeface="Times New Roman" panose="02020603050405020304" pitchFamily="18" charset="0"/>
              </a:rPr>
              <a:t>Ακόμη, σε κάποιες περιπτώσεις τα χρώματα του σκηνικού δεν αντανακλούν τα συναισθήματα του ήρωα αλλά αποτελούν ένα </a:t>
            </a:r>
            <a:r>
              <a:rPr lang="el-GR" sz="2600" dirty="0" err="1">
                <a:latin typeface="Times New Roman" panose="02020603050405020304" pitchFamily="18" charset="0"/>
                <a:cs typeface="Times New Roman" panose="02020603050405020304" pitchFamily="18" charset="0"/>
              </a:rPr>
              <a:t>μετασχόλιο</a:t>
            </a:r>
            <a:r>
              <a:rPr lang="el-GR" sz="2600" dirty="0">
                <a:latin typeface="Times New Roman" panose="02020603050405020304" pitchFamily="18" charset="0"/>
                <a:cs typeface="Times New Roman" panose="02020603050405020304" pitchFamily="18" charset="0"/>
              </a:rPr>
              <a:t> του εικονογράφου αναφορικά με τους ήρωες </a:t>
            </a:r>
          </a:p>
          <a:p>
            <a:pPr algn="just"/>
            <a:r>
              <a:rPr lang="el-GR" sz="2600" dirty="0">
                <a:latin typeface="Times New Roman" panose="02020603050405020304" pitchFamily="18" charset="0"/>
                <a:cs typeface="Times New Roman" panose="02020603050405020304" pitchFamily="18" charset="0"/>
              </a:rPr>
              <a:t>Τέλος, μέσα από χρωματικές αντιθέσεις μπορούν να διαφανούν ευκρινέστερα οι διαφορές ανάμεσα σε δύο ήρωες μιας ιστορίας </a:t>
            </a:r>
          </a:p>
          <a:p>
            <a:pPr algn="just"/>
            <a:r>
              <a:rPr lang="el-GR" sz="2600" b="1" dirty="0">
                <a:latin typeface="Times New Roman" panose="02020603050405020304" pitchFamily="18" charset="0"/>
                <a:cs typeface="Times New Roman" panose="02020603050405020304" pitchFamily="18" charset="0"/>
              </a:rPr>
              <a:t>Οπτική γωνία: </a:t>
            </a:r>
            <a:r>
              <a:rPr lang="el-GR" sz="2600" dirty="0">
                <a:latin typeface="Times New Roman" panose="02020603050405020304" pitchFamily="18" charset="0"/>
                <a:cs typeface="Times New Roman" panose="02020603050405020304" pitchFamily="18" charset="0"/>
              </a:rPr>
              <a:t>η οπτική γωνία που επιλέγει να αποτυπώσει ο εικονογράφος μπορεί να φέρει τον αναγνώστη κοντά στους ήρωες, να τον απομακρύνει ή να τον βοηθήσει ακόμη και να ταυτιστεί με έναν χαρακτήρα βλέποντας μέσα από τα μάτια του</a:t>
            </a:r>
          </a:p>
          <a:p>
            <a:pPr algn="just"/>
            <a:r>
              <a:rPr lang="el-GR" sz="2600" dirty="0">
                <a:latin typeface="Times New Roman" panose="02020603050405020304" pitchFamily="18" charset="0"/>
                <a:cs typeface="Times New Roman" panose="02020603050405020304" pitchFamily="18" charset="0"/>
              </a:rPr>
              <a:t>Ορισμένες φορές μέσα από τις αλλαγές της λήψης ενός ήρωα σηματοδοτούνται οι μεταστροφές της διάθεσής του </a:t>
            </a:r>
            <a:endParaRPr lang="en-US" sz="26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7579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B5FDD3D-9831-C452-A7CD-CB029EA7C0A2}"/>
              </a:ext>
            </a:extLst>
          </p:cNvPr>
          <p:cNvSpPr>
            <a:spLocks noGrp="1"/>
          </p:cNvSpPr>
          <p:nvPr>
            <p:ph idx="1"/>
          </p:nvPr>
        </p:nvSpPr>
        <p:spPr>
          <a:xfrm>
            <a:off x="1066800" y="902525"/>
            <a:ext cx="10058400" cy="5132515"/>
          </a:xfrm>
        </p:spPr>
        <p:txBody>
          <a:bodyPr/>
          <a:lstStyle/>
          <a:p>
            <a:pPr algn="just"/>
            <a:r>
              <a:rPr lang="el-GR" sz="2400" b="1" dirty="0">
                <a:latin typeface="Times New Roman" panose="02020603050405020304" pitchFamily="18" charset="0"/>
                <a:cs typeface="Times New Roman" panose="02020603050405020304" pitchFamily="18" charset="0"/>
              </a:rPr>
              <a:t>Υλικό: </a:t>
            </a:r>
            <a:r>
              <a:rPr lang="el-GR" sz="2400" dirty="0">
                <a:latin typeface="Times New Roman" panose="02020603050405020304" pitchFamily="18" charset="0"/>
                <a:cs typeface="Times New Roman" panose="02020603050405020304" pitchFamily="18" charset="0"/>
              </a:rPr>
              <a:t>στην παιδική λογοτεχνία συναντούμε ενίοτε ιστορίες με ήρωες προσωποποιημένα αντικείμενα. Το υλικό κατασκευής του κάθε ήρωα μπορεί να σώσει πληροφορίες για τον χαρακτήρα του. Για παράδειγμα σε ένα οικολογικό παραμύθι, οι καλοί ήρωες θα είναι από ανακυκλώσιμα υλικά και οι κακοί από υλικά που μολύνουν το περιβάλλον </a:t>
            </a:r>
          </a:p>
          <a:p>
            <a:pPr algn="just"/>
            <a:r>
              <a:rPr lang="el-GR" sz="2400" dirty="0">
                <a:latin typeface="Times New Roman" panose="02020603050405020304" pitchFamily="18" charset="0"/>
                <a:cs typeface="Times New Roman" panose="02020603050405020304" pitchFamily="18" charset="0"/>
              </a:rPr>
              <a:t>Παράλληλα, ένας ήρωας μπορεί να είναι άνθρωπος, αλλά να είναι ντυμένος με κάποια υλικά. Και εδώ αντλούμε πληροφορίες από τα υλικά αυτά που επιλέγει ο εικονογράφος </a:t>
            </a:r>
          </a:p>
          <a:p>
            <a:pPr algn="just"/>
            <a:r>
              <a:rPr lang="el-GR" sz="2400" b="1" dirty="0">
                <a:latin typeface="Times New Roman" panose="02020603050405020304" pitchFamily="18" charset="0"/>
                <a:cs typeface="Times New Roman" panose="02020603050405020304" pitchFamily="18" charset="0"/>
              </a:rPr>
              <a:t>Ομοιότητα/ταύτιση: </a:t>
            </a:r>
            <a:r>
              <a:rPr lang="el-GR" sz="2400" dirty="0">
                <a:latin typeface="Times New Roman" panose="02020603050405020304" pitchFamily="18" charset="0"/>
                <a:cs typeface="Times New Roman" panose="02020603050405020304" pitchFamily="18" charset="0"/>
              </a:rPr>
              <a:t>οι έντονες οπτικές ομοιότητες μεταξύ ηρώων (ρουχισμός, φυσικά χαρακτηριστικά) παραπέμπουν στο ότι αυτοί οι ήρωες είτε έχουν έναν στενό δεσμό μεταξύ τους (π.χ. μητέρα-κόρη) είτε ταυτίζονται ως προς κάποια στοιχεία όπως το επάγγελμα, την ιδεολογία τους ή ακόμη και τον τόπο καταγωγής τους</a:t>
            </a:r>
            <a:endParaRPr lang="en-US" sz="2400" b="1"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01909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24</TotalTime>
  <Words>1916</Words>
  <Application>Microsoft Macintosh PowerPoint</Application>
  <PresentationFormat>Ευρεία οθόνη</PresentationFormat>
  <Paragraphs>81</Paragraphs>
  <Slides>19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19</vt:i4>
      </vt:variant>
    </vt:vector>
  </HeadingPairs>
  <TitlesOfParts>
    <vt:vector size="22" baseType="lpstr">
      <vt:lpstr>Garamond</vt:lpstr>
      <vt:lpstr>Times New Roman</vt:lpstr>
      <vt:lpstr>Σαπούνι</vt:lpstr>
      <vt:lpstr>Εισαγωγη στην παιδικη λογοτεχνια</vt:lpstr>
      <vt:lpstr>Η εικόνα των χαρακτήρων </vt:lpstr>
      <vt:lpstr>Παρουσίαση του PowerPoint</vt:lpstr>
      <vt:lpstr>Οι γραμμές μιας εικόνας μπορούν να μεταφέρουν στον αναγνώστη τα συναισθήματα του ήρωα </vt:lpstr>
      <vt:lpstr>Η κοκκινοσκουφίτσα μέσα από γεωμετρικά σχήματα και χρώματα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2</cp:revision>
  <dcterms:created xsi:type="dcterms:W3CDTF">2024-12-04T11:31:31Z</dcterms:created>
  <dcterms:modified xsi:type="dcterms:W3CDTF">2026-02-08T13:27:39Z</dcterms:modified>
</cp:coreProperties>
</file>