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9"/>
  </p:normalViewPr>
  <p:slideViewPr>
    <p:cSldViewPr snapToGrid="0">
      <p:cViewPr varScale="1">
        <p:scale>
          <a:sx n="105" d="100"/>
          <a:sy n="105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27DD7-BE6C-4CFB-911E-20BB8C255A17}" type="datetimeFigureOut">
              <a:rPr lang="en-US" smtClean="0"/>
              <a:t>5/28/21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C8687-70D6-4B5D-88D4-FF0B3BFB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5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C8687-70D6-4B5D-88D4-FF0B3BFB32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35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C8687-70D6-4B5D-88D4-FF0B3BFB32D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48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A0D36-0394-4319-8524-4E3F0B5B1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9A93F-BD0F-45EB-B8BE-DCC356343C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C01E9-5CB7-407F-888F-7E661A06F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D33E8-3E8D-4778-AD97-F9B164B1E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310F5-4DB3-4A87-A23C-525FB994E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2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BE58D-10DC-49AA-900D-FE7403C0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071BB-ED1F-43A3-88B8-068AD457A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99019-4548-48FC-B11B-DF6AFFA2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3D94D-B1C4-41E2-92BC-AE93037DC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3BE7A-7C19-41B7-B93A-534B3FFE2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4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8E6A68-5CF1-432D-9237-FBDA9FF37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3D948-A211-41D8-AD97-C26A696D9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B3853-5957-4A7B-BE6D-36BF3FCA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30B2D-4ECF-4C3F-8B7A-FE4D9C36B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FC1BD-B7D5-4E0E-BB22-11AF55D6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9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FD445-BD95-4C80-BA86-76C74DB8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F6472-E8E0-4FAB-B604-8FD9643DB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A660A-C3F7-4104-BEFC-C034F46B9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DC9F6-8849-4441-B39F-96226C65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79FD1-1026-4A46-9D88-FAABF618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8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30658-4D08-4BB8-B77E-ED125322C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5CD0F-A5A2-45DA-B13C-E9D7DA775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90FA3-9618-46B1-8D9E-0BFC21778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CB9D1-F724-454C-B175-C57F38D50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2F721-F711-49B0-9118-C1EEA6CD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0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13A9E-D035-41F2-950C-59F52FE6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C6B49-6D8B-4FE2-951B-AA8F32A26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AFD5C2-F7EE-4935-B0DE-0FED20C31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F401A-4A37-4DBD-8A36-679D42EF7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8C0A-508E-47F2-8580-6669B72EC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42E7B-D837-4295-95EC-ADDBD80EE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6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E9E8D-AF37-4E62-8D7F-FD551DCC6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65C01-0ED9-4D4F-A7C6-E2E109629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4EF21-563B-4BA9-BA11-3C1E9B0EC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A727DD-3677-45ED-80E4-A451D4614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877717-ED27-404C-B91F-1D2DCB2B5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6A02CB-8EE8-4838-94D0-54A403044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435EC1-ABB8-49F6-BBB3-81CB6E93C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257BE4-154E-4D0C-8E95-54C9F2A3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6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CFA03-8502-4CEE-8DB5-6D1D45A0F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1B932B-EA5A-4549-8CC0-F5310E2DA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631A9-E4E4-4273-9A73-291691FF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1D95B-C99A-442F-98FE-8AA3831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5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B51399-B062-4532-ABFB-282645F9B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20EF32-4B95-4443-BDFB-A8C0E697F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31B1C-9A5B-4FD2-AD4F-BB92DE78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344B-5262-4F72-A719-21BFFC43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B5B46-FD83-49BF-B739-9F5981D0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B4B85-0015-4B39-AA62-9A76A7B7D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27514-1049-493F-8017-562EDC433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4A309-300F-4A5B-9CB0-E5F7B6524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1263D6-EFB1-49DA-93AB-D183F5296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CD6C6-A918-41E8-AB24-99203890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586E94-3C50-4E00-B099-B544A673B2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42499-67A0-4E70-95AB-D2B52FC8E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F0141-70C2-491D-B91D-41FCAC58D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954721-3B6B-46C3-A741-EE02058B9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52173-48FD-4877-A0CC-FC2CD8F7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19B92-AFAC-4F18-97F2-77CE3F3A0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3A642-8FE3-43F5-93C1-58E1374E0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96F93-C67A-4310-A529-7D6520979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7DF82-3F69-42C1-B123-985C784C0656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B5E9B-1B1F-4647-B9E9-B8E38BC16F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46FA8-CD0C-4166-9088-6E20C4A37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4551C-784F-4D26-860B-FD28E667E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4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rechan@helit.duth.gr" TargetMode="External"/><Relationship Id="rId2" Type="http://schemas.openxmlformats.org/officeDocument/2006/relationships/hyperlink" Target="mailto:mmitsiaki@helit.duth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F864-5583-4DA6-9D97-16D58E954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113"/>
            <a:ext cx="9144000" cy="949643"/>
          </a:xfrm>
        </p:spPr>
        <p:txBody>
          <a:bodyPr/>
          <a:lstStyle/>
          <a:p>
            <a:r>
              <a:rPr lang="el-GR" dirty="0"/>
              <a:t>Φωνολογία &amp; Μορφολογία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8E0DF-74AB-4EE7-B46D-68A5E53CA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2124" y="3292548"/>
            <a:ext cx="6607126" cy="1747837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Μαρία Μητσιάκη</a:t>
            </a:r>
            <a:r>
              <a:rPr lang="en-US" dirty="0"/>
              <a:t>, E</a:t>
            </a:r>
            <a:r>
              <a:rPr lang="el-GR" dirty="0"/>
              <a:t>πίκουρη Καθηγήτρια</a:t>
            </a:r>
          </a:p>
          <a:p>
            <a:r>
              <a:rPr lang="en-US" dirty="0">
                <a:hlinkClick r:id="rId2"/>
              </a:rPr>
              <a:t>mmitsiaki@helit.duth.gr</a:t>
            </a:r>
            <a:endParaRPr lang="el-GR" dirty="0"/>
          </a:p>
          <a:p>
            <a:r>
              <a:rPr lang="el-GR" dirty="0"/>
              <a:t>Κάρεν Χαναγκιάν</a:t>
            </a:r>
          </a:p>
          <a:p>
            <a:r>
              <a:rPr lang="en-US" dirty="0">
                <a:hlinkClick r:id="rId3"/>
              </a:rPr>
              <a:t>karechan@helit.duth.gr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2546A6-88C8-4598-9DF8-641BAE295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02240" y="5083223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187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C58E1-ADC0-4729-9084-0F05343B8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00028" cy="844697"/>
          </a:xfrm>
        </p:spPr>
        <p:txBody>
          <a:bodyPr>
            <a:normAutofit/>
          </a:bodyPr>
          <a:lstStyle/>
          <a:p>
            <a:r>
              <a:rPr lang="el-GR" sz="4000" dirty="0"/>
              <a:t>Σημαδεμένα/ Ουδετεροποίηση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80260-BA6F-406A-936F-736D46DFD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796"/>
            <a:ext cx="10515600" cy="20992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400" dirty="0">
                <a:latin typeface="+mj-lt"/>
              </a:rPr>
              <a:t>Όταν δύο φωνήµατα διαφέρουν ως προς ένα διακριτικό χαρακτηριστικό,  λέµε ότι το φώνηµα που το έχει είναι  σηµαδεµένο (marked)  και το άλλο ασηµάδευτο (unmarked)  ως προς το χαρακτηριστικό αυτό.</a:t>
            </a:r>
          </a:p>
          <a:p>
            <a:pPr marL="0" indent="0">
              <a:buNone/>
            </a:pPr>
            <a:r>
              <a:rPr lang="el-GR" sz="2400" dirty="0">
                <a:latin typeface="+mj-lt"/>
              </a:rPr>
              <a:t>Tο φώνηµα /d/  είναι σηµαδεµένο ως προς την ηχηρότητα ενώ το /t/  είναι ασηµάδευτο. </a:t>
            </a:r>
          </a:p>
          <a:p>
            <a:pPr marL="0" indent="0">
              <a:buNone/>
            </a:pPr>
            <a:endParaRPr lang="el-GR" sz="2400" dirty="0">
              <a:latin typeface="+mj-lt"/>
            </a:endParaRPr>
          </a:p>
          <a:p>
            <a:pPr marL="0" indent="0">
              <a:buNone/>
            </a:pPr>
            <a:r>
              <a:rPr lang="el-GR" sz="2400" dirty="0">
                <a:latin typeface="+mj-lt"/>
              </a:rPr>
              <a:t>  </a:t>
            </a:r>
            <a:endParaRPr lang="en-US" sz="24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699F13-7558-46B3-9C0F-C573B516406B}"/>
              </a:ext>
            </a:extLst>
          </p:cNvPr>
          <p:cNvSpPr txBox="1"/>
          <p:nvPr/>
        </p:nvSpPr>
        <p:spPr>
          <a:xfrm>
            <a:off x="1495712" y="2837171"/>
            <a:ext cx="663341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</a:rPr>
              <a:t> 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u="sng" dirty="0">
                <a:latin typeface="+mj-lt"/>
                <a:cs typeface="Times New Roman"/>
              </a:rPr>
              <a:t>Πα</a:t>
            </a:r>
            <a:r>
              <a:rPr lang="en-US" sz="2000" u="sng" dirty="0" err="1">
                <a:latin typeface="+mj-lt"/>
                <a:cs typeface="Times New Roman"/>
              </a:rPr>
              <a:t>ράδειγμ</a:t>
            </a:r>
            <a:r>
              <a:rPr lang="en-US" sz="2000" u="sng" dirty="0">
                <a:latin typeface="+mj-lt"/>
                <a:cs typeface="Times New Roman"/>
              </a:rPr>
              <a:t>α</a:t>
            </a:r>
            <a:r>
              <a:rPr lang="en-US" sz="2000" dirty="0">
                <a:latin typeface="+mj-lt"/>
                <a:cs typeface="Times New Roman"/>
              </a:rPr>
              <a:t>  </a:t>
            </a:r>
            <a:r>
              <a:rPr lang="el-GR" sz="2000" dirty="0">
                <a:latin typeface="+mj-lt"/>
                <a:cs typeface="Times New Roman"/>
              </a:rPr>
              <a:t>«</a:t>
            </a:r>
            <a:r>
              <a:rPr lang="en-US" sz="2000" dirty="0" err="1">
                <a:latin typeface="+mj-lt"/>
                <a:cs typeface="Times New Roman"/>
              </a:rPr>
              <a:t>φοράδ</a:t>
            </a:r>
            <a:r>
              <a:rPr lang="en-US" sz="2000" dirty="0">
                <a:latin typeface="+mj-lt"/>
                <a:cs typeface="Times New Roman"/>
              </a:rPr>
              <a:t>α</a:t>
            </a:r>
            <a:r>
              <a:rPr lang="el-GR" sz="2000" dirty="0">
                <a:latin typeface="+mj-lt"/>
                <a:cs typeface="Times New Roman"/>
              </a:rPr>
              <a:t>»</a:t>
            </a:r>
            <a:r>
              <a:rPr lang="en-US" sz="2000" dirty="0">
                <a:latin typeface="+mj-lt"/>
                <a:cs typeface="Times New Roman"/>
              </a:rPr>
              <a:t> </a:t>
            </a:r>
            <a:r>
              <a:rPr lang="en-US" sz="2000" dirty="0">
                <a:latin typeface="+mj-lt"/>
                <a:ea typeface="+mn-lt"/>
                <a:cs typeface="+mn-lt"/>
              </a:rPr>
              <a:t> (+θηλυκό)   </a:t>
            </a:r>
            <a:endParaRPr lang="el-GR" sz="2000" dirty="0">
              <a:latin typeface="+mj-lt"/>
            </a:endParaRPr>
          </a:p>
          <a:p>
            <a:r>
              <a:rPr lang="en-US" sz="2000" dirty="0">
                <a:latin typeface="+mj-lt"/>
                <a:ea typeface="+mn-lt"/>
                <a:cs typeface="+mn-lt"/>
              </a:rPr>
              <a:t>   </a:t>
            </a:r>
            <a:r>
              <a:rPr lang="en-US" sz="2000" dirty="0" err="1">
                <a:latin typeface="+mj-lt"/>
                <a:ea typeface="+mn-lt"/>
                <a:cs typeface="+mn-lt"/>
              </a:rPr>
              <a:t>ενώ</a:t>
            </a:r>
            <a:r>
              <a:rPr lang="en-US" sz="2000" dirty="0">
                <a:latin typeface="+mj-lt"/>
                <a:ea typeface="+mn-lt"/>
                <a:cs typeface="+mn-lt"/>
              </a:rPr>
              <a:t> η </a:t>
            </a:r>
            <a:r>
              <a:rPr lang="en-US" sz="2000" dirty="0" err="1">
                <a:latin typeface="+mj-lt"/>
                <a:ea typeface="+mn-lt"/>
                <a:cs typeface="+mn-lt"/>
              </a:rPr>
              <a:t>λέξη</a:t>
            </a:r>
            <a:r>
              <a:rPr lang="en-US" sz="2000" dirty="0">
                <a:latin typeface="+mj-lt"/>
                <a:ea typeface="+mn-lt"/>
                <a:cs typeface="+mn-lt"/>
              </a:rPr>
              <a:t> </a:t>
            </a:r>
            <a:r>
              <a:rPr lang="el-GR" sz="2000" dirty="0">
                <a:latin typeface="+mj-lt"/>
                <a:ea typeface="+mn-lt"/>
                <a:cs typeface="+mn-lt"/>
              </a:rPr>
              <a:t>«</a:t>
            </a:r>
            <a:r>
              <a:rPr lang="en-US" sz="2000" dirty="0" err="1">
                <a:latin typeface="+mj-lt"/>
                <a:ea typeface="+mn-lt"/>
                <a:cs typeface="+mn-lt"/>
              </a:rPr>
              <a:t>άλογο</a:t>
            </a:r>
            <a:r>
              <a:rPr lang="el-GR" sz="2000" dirty="0">
                <a:latin typeface="+mj-lt"/>
                <a:ea typeface="+mn-lt"/>
                <a:cs typeface="+mn-lt"/>
              </a:rPr>
              <a:t>»</a:t>
            </a:r>
            <a:r>
              <a:rPr lang="en-US" sz="2000" dirty="0">
                <a:latin typeface="+mj-lt"/>
                <a:ea typeface="+mn-lt"/>
                <a:cs typeface="+mn-lt"/>
              </a:rPr>
              <a:t> </a:t>
            </a:r>
            <a:r>
              <a:rPr lang="en-US" sz="2000" dirty="0" err="1">
                <a:latin typeface="+mj-lt"/>
                <a:ea typeface="+mn-lt"/>
                <a:cs typeface="+mn-lt"/>
              </a:rPr>
              <a:t>είν</a:t>
            </a:r>
            <a:r>
              <a:rPr lang="en-US" sz="2000" dirty="0">
                <a:latin typeface="+mj-lt"/>
                <a:ea typeface="+mn-lt"/>
                <a:cs typeface="+mn-lt"/>
              </a:rPr>
              <a:t>αι ασηµάδευτη</a:t>
            </a:r>
            <a:endParaRPr lang="en-US" sz="2000" dirty="0">
              <a:latin typeface="+mj-lt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E5DA02-618F-4E0D-9364-1A430F9B9532}"/>
              </a:ext>
            </a:extLst>
          </p:cNvPr>
          <p:cNvSpPr txBox="1"/>
          <p:nvPr/>
        </p:nvSpPr>
        <p:spPr>
          <a:xfrm>
            <a:off x="6472403" y="2837171"/>
            <a:ext cx="422388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  <a:cs typeface="Times New Roman"/>
              </a:rPr>
              <a:t>Τα α</a:t>
            </a:r>
            <a:r>
              <a:rPr lang="en-US" sz="2000" dirty="0" err="1">
                <a:latin typeface="+mj-lt"/>
                <a:cs typeface="Times New Roman"/>
              </a:rPr>
              <a:t>σηµάδευτ</a:t>
            </a:r>
            <a:r>
              <a:rPr lang="en-US" sz="2000" dirty="0">
                <a:latin typeface="+mj-lt"/>
                <a:cs typeface="Times New Roman"/>
              </a:rPr>
              <a:t>α γλωσσικά στοιχεία έχουν ευρύτερη κατανοµή. </a:t>
            </a:r>
            <a:endParaRPr lang="en-US" sz="2000" dirty="0">
              <a:latin typeface="+mj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CD13575-3829-419E-A455-1BC380E4314A}"/>
              </a:ext>
            </a:extLst>
          </p:cNvPr>
          <p:cNvCxnSpPr/>
          <p:nvPr/>
        </p:nvCxnSpPr>
        <p:spPr>
          <a:xfrm>
            <a:off x="6096000" y="2837171"/>
            <a:ext cx="0" cy="707886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E044005-4D64-4E70-B633-796E6A9DA992}"/>
              </a:ext>
            </a:extLst>
          </p:cNvPr>
          <p:cNvSpPr txBox="1"/>
          <p:nvPr/>
        </p:nvSpPr>
        <p:spPr>
          <a:xfrm>
            <a:off x="838200" y="3781031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latin typeface="+mj-lt"/>
              </a:rPr>
              <a:t>Ουδετερο</a:t>
            </a:r>
            <a:r>
              <a:rPr lang="en-US" sz="2000" dirty="0">
                <a:latin typeface="+mj-lt"/>
              </a:rPr>
              <a:t>π</a:t>
            </a:r>
            <a:r>
              <a:rPr lang="en-US" sz="2000" dirty="0" err="1">
                <a:latin typeface="+mj-lt"/>
              </a:rPr>
              <a:t>οίηση</a:t>
            </a:r>
            <a:endParaRPr lang="en-US" sz="20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ABE4E5-29E5-4BFE-832E-691CAEBC7C5C}"/>
              </a:ext>
            </a:extLst>
          </p:cNvPr>
          <p:cNvSpPr txBox="1"/>
          <p:nvPr/>
        </p:nvSpPr>
        <p:spPr>
          <a:xfrm>
            <a:off x="838200" y="4150363"/>
            <a:ext cx="1086611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+mj-lt"/>
                <a:cs typeface="Times New Roman"/>
              </a:rPr>
              <a:t>Σε</a:t>
            </a:r>
            <a:r>
              <a:rPr lang="en-US" sz="2000" dirty="0">
                <a:latin typeface="+mj-lt"/>
                <a:cs typeface="Times New Roman"/>
              </a:rPr>
              <a:t> π</a:t>
            </a:r>
            <a:r>
              <a:rPr lang="en-US" sz="2000" dirty="0" err="1">
                <a:latin typeface="+mj-lt"/>
                <a:cs typeface="Times New Roman"/>
              </a:rPr>
              <a:t>ολλές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γλώσσες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συμ</a:t>
            </a:r>
            <a:r>
              <a:rPr lang="en-US" sz="2000" dirty="0">
                <a:latin typeface="+mj-lt"/>
                <a:cs typeface="Times New Roman"/>
              </a:rPr>
              <a:t>περιλαμβανομένης και της γερμανικής υπάρχει μια φωνημική διαφορά ανάμεσα στα ηχηρά και τα άηχα σύμφωνα στις περισσότερες θέσεις της λέξης, όμως τα ηχηρά σύμφωνα δεν εμφανίζονται στο τέλος της λέξης.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4AB13D-AB04-4473-AC1C-A4D07D10B848}"/>
              </a:ext>
            </a:extLst>
          </p:cNvPr>
          <p:cNvSpPr txBox="1"/>
          <p:nvPr/>
        </p:nvSpPr>
        <p:spPr>
          <a:xfrm>
            <a:off x="487094" y="5181415"/>
            <a:ext cx="1121781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u="sng" dirty="0">
                <a:latin typeface="+mj-lt"/>
                <a:cs typeface="Times New Roman"/>
              </a:rPr>
              <a:t>Πα</a:t>
            </a:r>
            <a:r>
              <a:rPr lang="en-US" sz="2000" u="sng" dirty="0" err="1">
                <a:latin typeface="+mj-lt"/>
                <a:cs typeface="Times New Roman"/>
              </a:rPr>
              <a:t>ράδειγμ</a:t>
            </a:r>
            <a:r>
              <a:rPr lang="en-US" sz="2000" u="sng" dirty="0">
                <a:latin typeface="+mj-lt"/>
                <a:cs typeface="Times New Roman"/>
              </a:rPr>
              <a:t>α</a:t>
            </a:r>
            <a:r>
              <a:rPr lang="en-US" sz="2000" dirty="0">
                <a:latin typeface="+mj-lt"/>
                <a:cs typeface="Times New Roman"/>
              </a:rPr>
              <a:t>  </a:t>
            </a:r>
            <a:r>
              <a:rPr lang="el-GR" sz="2000" dirty="0">
                <a:latin typeface="+mj-lt"/>
                <a:cs typeface="Times New Roman"/>
              </a:rPr>
              <a:t>‘’</a:t>
            </a:r>
            <a:r>
              <a:rPr lang="en-US" sz="2000" dirty="0">
                <a:latin typeface="+mj-lt"/>
                <a:cs typeface="Times New Roman"/>
              </a:rPr>
              <a:t>rad’’ τροχός  και  ‘’rat’’ </a:t>
            </a:r>
            <a:r>
              <a:rPr lang="en-US" sz="2000" dirty="0" err="1">
                <a:latin typeface="+mj-lt"/>
                <a:cs typeface="Times New Roman"/>
              </a:rPr>
              <a:t>συμ</a:t>
            </a:r>
            <a:r>
              <a:rPr lang="en-US" sz="2000" dirty="0">
                <a:latin typeface="+mj-lt"/>
                <a:cs typeface="Times New Roman"/>
              </a:rPr>
              <a:t>βουλή</a:t>
            </a:r>
            <a:r>
              <a:rPr lang="el-GR" sz="2000" dirty="0">
                <a:latin typeface="+mj-lt"/>
                <a:cs typeface="Times New Roman"/>
              </a:rPr>
              <a:t> π</a:t>
            </a:r>
            <a:r>
              <a:rPr lang="en-US" sz="2000" dirty="0" err="1">
                <a:latin typeface="+mj-lt"/>
                <a:cs typeface="Times New Roman"/>
              </a:rPr>
              <a:t>ροφέροντ</a:t>
            </a:r>
            <a:r>
              <a:rPr lang="en-US" sz="2000" dirty="0">
                <a:latin typeface="+mj-lt"/>
                <a:cs typeface="Times New Roman"/>
              </a:rPr>
              <a:t>αι και οι δύο με τον ίδιο τρόπο, δηλαδή</a:t>
            </a:r>
            <a:r>
              <a:rPr lang="en-US" sz="2000" dirty="0">
                <a:latin typeface="+mj-lt"/>
                <a:ea typeface="+mn-lt"/>
                <a:cs typeface="+mn-lt"/>
              </a:rPr>
              <a:t>  [raːt]</a:t>
            </a:r>
            <a:r>
              <a:rPr lang="en-US" sz="2000" dirty="0">
                <a:latin typeface="+mj-lt"/>
                <a:cs typeface="Times New Roman"/>
              </a:rPr>
              <a:t> </a:t>
            </a:r>
          </a:p>
          <a:p>
            <a:endParaRPr lang="en-US" sz="2000" u="sng" dirty="0">
              <a:latin typeface="+mj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4048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5BCE7-725D-4E11-AEB8-536F2B585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76803" cy="704020"/>
          </a:xfrm>
        </p:spPr>
        <p:txBody>
          <a:bodyPr/>
          <a:lstStyle/>
          <a:p>
            <a:r>
              <a:rPr lang="el-GR" dirty="0"/>
              <a:t>Ουδετεροποίηση στη ν.ε.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BB459-3F7D-4EFA-AA57-703054E26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2918"/>
            <a:ext cx="10515600" cy="2268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+mj-lt"/>
              </a:rPr>
              <a:t>Στα βόρεια ιδιώµατα της Νέας Ελληνικής:</a:t>
            </a:r>
          </a:p>
          <a:p>
            <a:pPr marL="0" indent="0">
              <a:buNone/>
            </a:pPr>
            <a:r>
              <a:rPr lang="el-GR" sz="2000" dirty="0">
                <a:latin typeface="+mj-lt"/>
              </a:rPr>
              <a:t>Στην περίπτωση των φθόγγων  [s]  και [z]</a:t>
            </a:r>
          </a:p>
          <a:p>
            <a:pPr marL="0" indent="0" algn="ctr">
              <a:buNone/>
            </a:pPr>
            <a:r>
              <a:rPr lang="en-US" sz="2000" b="1" dirty="0">
                <a:latin typeface="+mj-lt"/>
                <a:cs typeface="Times New Roman"/>
              </a:rPr>
              <a:t>κα</a:t>
            </a:r>
            <a:r>
              <a:rPr lang="en-US" sz="2000" b="1" dirty="0" err="1">
                <a:latin typeface="+mj-lt"/>
                <a:cs typeface="Times New Roman"/>
              </a:rPr>
              <a:t>ιρός</a:t>
            </a:r>
            <a:r>
              <a:rPr lang="en-US" sz="2000" b="1" dirty="0">
                <a:latin typeface="+mj-lt"/>
                <a:cs typeface="Times New Roman"/>
              </a:rPr>
              <a:t>  /</a:t>
            </a:r>
            <a:r>
              <a:rPr lang="en-US" sz="2000" b="1" dirty="0" err="1">
                <a:latin typeface="+mj-lt"/>
                <a:cs typeface="Times New Roman"/>
              </a:rPr>
              <a:t>ce</a:t>
            </a:r>
            <a:r>
              <a:rPr lang="el-GR" sz="2000" b="1" dirty="0">
                <a:latin typeface="+mj-lt"/>
                <a:cs typeface="Times New Roman"/>
              </a:rPr>
              <a:t>΄</a:t>
            </a:r>
            <a:r>
              <a:rPr lang="en-US" sz="2000" b="1" dirty="0" err="1">
                <a:latin typeface="+mj-lt"/>
                <a:cs typeface="Times New Roman"/>
              </a:rPr>
              <a:t>ros</a:t>
            </a:r>
            <a:r>
              <a:rPr lang="en-US" sz="2000" b="1" dirty="0">
                <a:latin typeface="+mj-lt"/>
                <a:cs typeface="Times New Roman"/>
              </a:rPr>
              <a:t>/   /ci</a:t>
            </a:r>
            <a:r>
              <a:rPr lang="el-GR" sz="2000" b="1" dirty="0">
                <a:latin typeface="+mj-lt"/>
                <a:cs typeface="Times New Roman"/>
              </a:rPr>
              <a:t>΄</a:t>
            </a:r>
            <a:r>
              <a:rPr lang="en-US" sz="2000" b="1" dirty="0" err="1">
                <a:latin typeface="+mj-lt"/>
                <a:cs typeface="Times New Roman"/>
              </a:rPr>
              <a:t>ros</a:t>
            </a:r>
            <a:r>
              <a:rPr lang="en-US" sz="2000" b="1" dirty="0">
                <a:latin typeface="+mj-lt"/>
                <a:cs typeface="Times New Roman"/>
              </a:rPr>
              <a:t>/ </a:t>
            </a:r>
            <a:r>
              <a:rPr lang="el-GR" sz="2000" b="1" dirty="0">
                <a:latin typeface="+mj-lt"/>
                <a:cs typeface="Times New Roman"/>
              </a:rPr>
              <a:t> και </a:t>
            </a:r>
            <a:r>
              <a:rPr lang="en-US" sz="2000" b="1" dirty="0" err="1">
                <a:latin typeface="+mj-lt"/>
                <a:cs typeface="Arial"/>
              </a:rPr>
              <a:t>σχολείο</a:t>
            </a:r>
            <a:r>
              <a:rPr lang="en-US" sz="2000" b="1" dirty="0">
                <a:latin typeface="+mj-lt"/>
                <a:cs typeface="Arial"/>
              </a:rPr>
              <a:t> /</a:t>
            </a:r>
            <a:r>
              <a:rPr lang="en-US" sz="2000" b="1" dirty="0" err="1">
                <a:latin typeface="+mj-lt"/>
                <a:cs typeface="Arial"/>
              </a:rPr>
              <a:t>sxo΄lio</a:t>
            </a:r>
            <a:r>
              <a:rPr lang="en-US" sz="2000" b="1" dirty="0">
                <a:latin typeface="+mj-lt"/>
                <a:cs typeface="Arial"/>
              </a:rPr>
              <a:t>/  /</a:t>
            </a:r>
            <a:r>
              <a:rPr lang="en-US" sz="2000" b="1" dirty="0" err="1">
                <a:latin typeface="+mj-lt"/>
                <a:cs typeface="Arial"/>
              </a:rPr>
              <a:t>sxu΄liu</a:t>
            </a:r>
            <a:r>
              <a:rPr lang="en-US" sz="2000" b="1" dirty="0">
                <a:latin typeface="+mj-lt"/>
                <a:cs typeface="Arial"/>
              </a:rPr>
              <a:t>/​</a:t>
            </a:r>
            <a:endParaRPr lang="el-GR" sz="2000" dirty="0">
              <a:latin typeface="+mj-lt"/>
            </a:endParaRPr>
          </a:p>
          <a:p>
            <a:pPr marL="0" indent="0">
              <a:buNone/>
            </a:pPr>
            <a:r>
              <a:rPr lang="en-US" sz="2000" noProof="1">
                <a:latin typeface="+mj-lt"/>
                <a:cs typeface="Times New Roman"/>
              </a:rPr>
              <a:t>Σε θέση άτονης συλλαβής δεν λειτουργεί η αντίθεση του µεσαίου ανοίγµατος µεταξύ των φωνηµάτων /i/ και /e/  και /o/ και /u/</a:t>
            </a:r>
            <a:endParaRPr lang="en-US" sz="20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B587EA-DCBF-4804-A924-7B253649E6DD}"/>
              </a:ext>
            </a:extLst>
          </p:cNvPr>
          <p:cNvSpPr txBox="1"/>
          <p:nvPr/>
        </p:nvSpPr>
        <p:spPr>
          <a:xfrm>
            <a:off x="838200" y="3293001"/>
            <a:ext cx="24817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l-GR" sz="2000" b="1" dirty="0">
                <a:latin typeface="+mj-lt"/>
              </a:rPr>
              <a:t>Φωνήματα [s]  και [z]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07A82F-9CE5-4425-914B-450F2DAB00C4}"/>
              </a:ext>
            </a:extLst>
          </p:cNvPr>
          <p:cNvSpPr txBox="1"/>
          <p:nvPr/>
        </p:nvSpPr>
        <p:spPr>
          <a:xfrm>
            <a:off x="838200" y="3693111"/>
            <a:ext cx="106257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>
                <a:latin typeface="+mj-lt"/>
              </a:rPr>
              <a:t>Μπορεί σε κάποιες περιπτώσεις να δίνουν την εντύπωση αλλοφώνων του ιδίου φωνήµατος. Δίνουν ελάχιστα ζευγάρια: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C1AE9E-D67D-424F-A8D8-84035E3A846A}"/>
              </a:ext>
            </a:extLst>
          </p:cNvPr>
          <p:cNvSpPr txBox="1"/>
          <p:nvPr/>
        </p:nvSpPr>
        <p:spPr>
          <a:xfrm>
            <a:off x="2029848" y="4700839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</a:rPr>
              <a:t>  S  is </a:t>
            </a:r>
            <a:endParaRPr lang="el-GR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  Z  is 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E3FA39F-85A4-40D7-837B-6895740A8CF9}"/>
              </a:ext>
            </a:extLst>
          </p:cNvPr>
          <p:cNvCxnSpPr/>
          <p:nvPr/>
        </p:nvCxnSpPr>
        <p:spPr>
          <a:xfrm>
            <a:off x="2401558" y="4756215"/>
            <a:ext cx="14377" cy="560716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068E989-D24F-4A7D-A6B1-B1954E5C7605}"/>
              </a:ext>
            </a:extLst>
          </p:cNvPr>
          <p:cNvSpPr txBox="1"/>
          <p:nvPr/>
        </p:nvSpPr>
        <p:spPr>
          <a:xfrm>
            <a:off x="2991627" y="4747406"/>
            <a:ext cx="27431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noProof="1">
                <a:latin typeface="+mj-lt"/>
                <a:cs typeface="Times New Roman"/>
              </a:rPr>
              <a:t>Είναι δηλαδή διαφορετικά φωνήµατα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DF4F71-87CC-41A2-A6DF-9FCC9DFED770}"/>
              </a:ext>
            </a:extLst>
          </p:cNvPr>
          <p:cNvSpPr txBox="1"/>
          <p:nvPr/>
        </p:nvSpPr>
        <p:spPr>
          <a:xfrm>
            <a:off x="7564613" y="4656519"/>
            <a:ext cx="101791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+mj-lt"/>
              </a:rPr>
              <a:t> [</a:t>
            </a:r>
            <a:r>
              <a:rPr lang="en-US" sz="2000" err="1">
                <a:latin typeface="+mj-lt"/>
              </a:rPr>
              <a:t>spao</a:t>
            </a:r>
            <a:r>
              <a:rPr lang="en-US" sz="2000">
                <a:latin typeface="+mj-lt"/>
              </a:rPr>
              <a:t>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ED2F02-E5F4-4E4D-984D-01331092E135}"/>
              </a:ext>
            </a:extLst>
          </p:cNvPr>
          <p:cNvSpPr txBox="1"/>
          <p:nvPr/>
        </p:nvSpPr>
        <p:spPr>
          <a:xfrm>
            <a:off x="9390538" y="4656519"/>
            <a:ext cx="111855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</a:rPr>
              <a:t> [</a:t>
            </a:r>
            <a:r>
              <a:rPr lang="en-US" sz="2000" dirty="0" err="1">
                <a:latin typeface="+mj-lt"/>
              </a:rPr>
              <a:t>zvino</a:t>
            </a:r>
            <a:r>
              <a:rPr lang="en-US" sz="2000" dirty="0">
                <a:latin typeface="+mj-lt"/>
              </a:rPr>
              <a:t>]</a:t>
            </a:r>
          </a:p>
        </p:txBody>
      </p:sp>
      <p:sp>
        <p:nvSpPr>
          <p:cNvPr id="15" name="Not Equal 14">
            <a:extLst>
              <a:ext uri="{FF2B5EF4-FFF2-40B4-BE49-F238E27FC236}">
                <a16:creationId xmlns:a16="http://schemas.microsoft.com/office/drawing/2014/main" id="{7D5E745D-0F1D-4AD3-8C4D-C7A2CF0DF1C1}"/>
              </a:ext>
            </a:extLst>
          </p:cNvPr>
          <p:cNvSpPr/>
          <p:nvPr/>
        </p:nvSpPr>
        <p:spPr>
          <a:xfrm>
            <a:off x="8751284" y="4700190"/>
            <a:ext cx="431320" cy="345056"/>
          </a:xfrm>
          <a:prstGeom prst="mathNotEqual">
            <a:avLst>
              <a:gd name="adj1" fmla="val 15366"/>
              <a:gd name="adj2" fmla="val 6600000"/>
              <a:gd name="adj3" fmla="val 11760"/>
            </a:avLst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6CAAD1-3AE1-4881-91D7-8A9AFBF63EEF}"/>
              </a:ext>
            </a:extLst>
          </p:cNvPr>
          <p:cNvSpPr txBox="1"/>
          <p:nvPr/>
        </p:nvSpPr>
        <p:spPr>
          <a:xfrm>
            <a:off x="7564613" y="5130972"/>
            <a:ext cx="3347049" cy="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noProof="1">
                <a:latin typeface="+mj-lt"/>
              </a:rPr>
              <a:t>Όµως πριν από άηχο σύµφωνο υπάρχει µόνο ο φθόγγος [s] ενώ πριν ηχηρό µόνο ο φθόγγος [z].  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2DA800-7F6E-4FC4-A50F-09BED611B451}"/>
              </a:ext>
            </a:extLst>
          </p:cNvPr>
          <p:cNvSpPr txBox="1"/>
          <p:nvPr/>
        </p:nvSpPr>
        <p:spPr>
          <a:xfrm>
            <a:off x="1682903" y="4700190"/>
            <a:ext cx="48595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+mj-lt"/>
              </a:rPr>
              <a:t>(1)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07C6A4-C5FC-4572-ABFA-EC0F7BAF45DB}"/>
              </a:ext>
            </a:extLst>
          </p:cNvPr>
          <p:cNvSpPr txBox="1"/>
          <p:nvPr/>
        </p:nvSpPr>
        <p:spPr>
          <a:xfrm>
            <a:off x="7190802" y="4613386"/>
            <a:ext cx="55784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+mj-lt"/>
              </a:rPr>
              <a:t>(2)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D9F71A22-3EA8-439C-9CE6-BB7A8AD30206}"/>
              </a:ext>
            </a:extLst>
          </p:cNvPr>
          <p:cNvSpPr/>
          <p:nvPr/>
        </p:nvSpPr>
        <p:spPr>
          <a:xfrm>
            <a:off x="2616900" y="4571402"/>
            <a:ext cx="359967" cy="9476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83B4D5-0759-4177-9354-1B111BB69153}"/>
              </a:ext>
            </a:extLst>
          </p:cNvPr>
          <p:cNvSpPr txBox="1"/>
          <p:nvPr/>
        </p:nvSpPr>
        <p:spPr>
          <a:xfrm>
            <a:off x="550666" y="5225885"/>
            <a:ext cx="595422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 </a:t>
            </a:r>
            <a:r>
              <a:rPr lang="el-GR" dirty="0">
                <a:ea typeface="+mn-lt"/>
                <a:cs typeface="+mn-lt"/>
              </a:rPr>
              <a:t> </a:t>
            </a:r>
            <a:endParaRPr lang="el-GR" dirty="0">
              <a:latin typeface="Times New Roman"/>
              <a:cs typeface="Times New Roman"/>
            </a:endParaRPr>
          </a:p>
          <a:p>
            <a:r>
              <a:rPr lang="en-US" dirty="0">
                <a:latin typeface="+mj-lt"/>
                <a:ea typeface="+mn-lt"/>
                <a:cs typeface="+mn-lt"/>
              </a:rPr>
              <a:t>(1)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noProof="1">
                <a:latin typeface="+mj-lt"/>
                <a:cs typeface="Times New Roman"/>
              </a:rPr>
              <a:t>Οι δύο αυτοί φθόγγοι, πριν από φωνήεν βρίσκονται σε σχέση αντίθεσης ή ισοδύναµης κατανοµής, όπως λέµε.</a:t>
            </a:r>
            <a:r>
              <a:rPr lang="en-US" noProof="1">
                <a:latin typeface="+mj-lt"/>
                <a:ea typeface="+mn-lt"/>
                <a:cs typeface="+mn-lt"/>
              </a:rPr>
              <a:t> Δηλαδή µπορούν να µοιραστούν το ίδιο περιβάλλον και να δώσουν διαφορετικές µονάδες πρώτου επιπέδου</a:t>
            </a:r>
            <a:endParaRPr lang="el-GR" dirty="0">
              <a:latin typeface="+mj-lt"/>
              <a:cs typeface="Times New Roman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CBA866-AB4E-42E8-A4D9-9E4E0904A058}"/>
              </a:ext>
            </a:extLst>
          </p:cNvPr>
          <p:cNvSpPr txBox="1"/>
          <p:nvPr/>
        </p:nvSpPr>
        <p:spPr>
          <a:xfrm>
            <a:off x="7047083" y="5225885"/>
            <a:ext cx="459425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+mj-lt"/>
              </a:rPr>
              <a:t>(2) </a:t>
            </a:r>
            <a:r>
              <a:rPr lang="el-GR" noProof="1">
                <a:latin typeface="+mj-lt"/>
                <a:cs typeface="Times New Roman"/>
              </a:rPr>
              <a:t>Πριν από σύµφωνα, παρουσιάζουν συµπληρωµατική κατανοµή, δηλαδή δεν µπορούν ποτέ να µοιραστούν το ίδιο περιβάλλον</a:t>
            </a:r>
          </a:p>
        </p:txBody>
      </p:sp>
    </p:spTree>
    <p:extLst>
      <p:ext uri="{BB962C8B-B14F-4D97-AF65-F5344CB8AC3E}">
        <p14:creationId xmlns:p14="http://schemas.microsoft.com/office/powerpoint/2010/main" val="644556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035F5-957E-4B4B-B9A8-6318F900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937652" cy="591478"/>
          </a:xfrm>
        </p:spPr>
        <p:txBody>
          <a:bodyPr>
            <a:normAutofit fontScale="90000"/>
          </a:bodyPr>
          <a:lstStyle/>
          <a:p>
            <a:r>
              <a:rPr lang="el-GR" dirty="0"/>
              <a:t>Φωνολογικές διαδικασίες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FB5B7-B2D9-4EC6-B13C-A861ED0D4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007"/>
            <a:ext cx="11006798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sz="2400" dirty="0">
                <a:latin typeface="+mj-lt"/>
              </a:rPr>
              <a:t>Υπερωικοποίηση</a:t>
            </a:r>
          </a:p>
          <a:p>
            <a:pPr marL="0" indent="0">
              <a:buNone/>
            </a:pPr>
            <a:r>
              <a:rPr lang="el-GR" sz="2400" dirty="0">
                <a:latin typeface="+mj-lt"/>
              </a:rPr>
              <a:t>     /</a:t>
            </a:r>
            <a:r>
              <a:rPr lang="en-US" sz="2400" dirty="0">
                <a:latin typeface="+mj-lt"/>
              </a:rPr>
              <a:t>si</a:t>
            </a:r>
            <a:r>
              <a:rPr lang="en-US" sz="2400" b="1" dirty="0">
                <a:latin typeface="+mj-lt"/>
              </a:rPr>
              <a:t>n</a:t>
            </a:r>
            <a:r>
              <a:rPr lang="en-US" sz="2400" dirty="0">
                <a:latin typeface="+mj-lt"/>
              </a:rPr>
              <a:t> + </a:t>
            </a:r>
            <a:r>
              <a:rPr lang="en-US" sz="2400" dirty="0" err="1">
                <a:latin typeface="+mj-lt"/>
              </a:rPr>
              <a:t>xoro</a:t>
            </a:r>
            <a:r>
              <a:rPr lang="en-US" sz="2400" dirty="0">
                <a:latin typeface="+mj-lt"/>
              </a:rPr>
              <a:t>/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 [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siŋxoro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] (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συγχωρώ)</a:t>
            </a:r>
          </a:p>
          <a:p>
            <a:pPr marL="0" indent="0">
              <a:buNone/>
            </a:pPr>
            <a:r>
              <a:rPr lang="el-GR" sz="2400" dirty="0">
                <a:latin typeface="+mj-lt"/>
                <a:sym typeface="Wingdings" panose="05000000000000000000" pitchFamily="2" charset="2"/>
              </a:rPr>
              <a:t>   /+ ένρινο/ /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n/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  [-πρόσθιο, + οπίσθιο] [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ŋ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]  </a:t>
            </a:r>
            <a:r>
              <a:rPr lang="el-GR" sz="2400" b="1" dirty="0">
                <a:latin typeface="+mj-lt"/>
                <a:sym typeface="Wingdings" panose="05000000000000000000" pitchFamily="2" charset="2"/>
              </a:rPr>
              <a:t>-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  [+σύμφωνο, -πρόσθιο, + οπίσθιο] [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k, x, 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γ]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>
                <a:latin typeface="+mj-lt"/>
                <a:sym typeface="Wingdings" panose="05000000000000000000" pitchFamily="2" charset="2"/>
              </a:rPr>
              <a:t>Χειλικοποίηση</a:t>
            </a:r>
          </a:p>
          <a:p>
            <a:pPr marL="0" indent="0">
              <a:buNone/>
            </a:pPr>
            <a:r>
              <a:rPr lang="el-GR" sz="2400" dirty="0">
                <a:latin typeface="+mj-lt"/>
                <a:sym typeface="Wingdings" panose="05000000000000000000" pitchFamily="2" charset="2"/>
              </a:rPr>
              <a:t>    /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sin + 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fero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/  [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siɱfero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]</a:t>
            </a:r>
          </a:p>
          <a:p>
            <a:pPr marL="0" indent="0" algn="r">
              <a:buNone/>
            </a:pPr>
            <a:r>
              <a:rPr lang="el-GR" sz="2400" dirty="0">
                <a:latin typeface="+mj-lt"/>
                <a:sym typeface="Wingdings" panose="05000000000000000000" pitchFamily="2" charset="2"/>
              </a:rPr>
              <a:t>/+ ένρινο/ /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n/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  [-κορωνικό] [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ɱ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]  </a:t>
            </a:r>
            <a:r>
              <a:rPr lang="el-GR" sz="2400" b="1" dirty="0">
                <a:latin typeface="+mj-lt"/>
                <a:sym typeface="Wingdings" panose="05000000000000000000" pitchFamily="2" charset="2"/>
              </a:rPr>
              <a:t>-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  [+σύμφωνο, -κορωνικό]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 /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 [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p, f, v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]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  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τάξη χειλικών συμφώνων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>
                <a:latin typeface="+mj-lt"/>
              </a:rPr>
              <a:t>Ουρανικοποίηση</a:t>
            </a:r>
          </a:p>
          <a:p>
            <a:pPr marL="0" indent="0">
              <a:buNone/>
            </a:pPr>
            <a:r>
              <a:rPr lang="el-GR" sz="2400" dirty="0">
                <a:latin typeface="+mj-lt"/>
              </a:rPr>
              <a:t>   κήπος [</a:t>
            </a:r>
            <a:r>
              <a:rPr lang="en-US" sz="2400" dirty="0" err="1">
                <a:latin typeface="+mj-lt"/>
              </a:rPr>
              <a:t>cipos</a:t>
            </a:r>
            <a:r>
              <a:rPr lang="en-US" sz="2400" dirty="0">
                <a:latin typeface="+mj-lt"/>
              </a:rPr>
              <a:t>], </a:t>
            </a:r>
            <a:r>
              <a:rPr lang="el-GR" sz="2400" dirty="0">
                <a:latin typeface="+mj-lt"/>
              </a:rPr>
              <a:t>χήρα </a:t>
            </a:r>
            <a:r>
              <a:rPr lang="en-US" sz="2400" dirty="0">
                <a:latin typeface="+mj-lt"/>
              </a:rPr>
              <a:t>[</a:t>
            </a:r>
            <a:r>
              <a:rPr lang="en-US" sz="2400" dirty="0" err="1">
                <a:latin typeface="+mj-lt"/>
              </a:rPr>
              <a:t>çira</a:t>
            </a:r>
            <a:r>
              <a:rPr lang="en-US" sz="2400" dirty="0">
                <a:latin typeface="+mj-lt"/>
              </a:rPr>
              <a:t>]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   </a:t>
            </a:r>
            <a:r>
              <a:rPr lang="el-GR" sz="2400" dirty="0">
                <a:latin typeface="+mj-lt"/>
              </a:rPr>
              <a:t>Ένα -ουρανικό [</a:t>
            </a:r>
            <a:r>
              <a:rPr lang="en-US" sz="2400" dirty="0">
                <a:latin typeface="+mj-lt"/>
              </a:rPr>
              <a:t>k, x</a:t>
            </a:r>
            <a:r>
              <a:rPr lang="el-GR" sz="2400" dirty="0">
                <a:latin typeface="+mj-lt"/>
              </a:rPr>
              <a:t>, γ] προσαρμόζεται στην πρόσθια άρθρωση ενός ακόλουθου πρόσθιου φωνήεντος [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+mj-lt"/>
              </a:rPr>
              <a:t>, e]</a:t>
            </a:r>
          </a:p>
        </p:txBody>
      </p:sp>
    </p:spTree>
    <p:extLst>
      <p:ext uri="{BB962C8B-B14F-4D97-AF65-F5344CB8AC3E}">
        <p14:creationId xmlns:p14="http://schemas.microsoft.com/office/powerpoint/2010/main" val="695362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1DB28-B139-4E42-8494-CFFC579C5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515" y="672074"/>
            <a:ext cx="10626969" cy="51519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sz="2400" dirty="0">
                <a:latin typeface="+mj-lt"/>
              </a:rPr>
              <a:t>Αφομοίωση ως προς την ηχηρότητα</a:t>
            </a:r>
          </a:p>
          <a:p>
            <a:pPr marL="0" indent="0">
              <a:buNone/>
            </a:pPr>
            <a:r>
              <a:rPr lang="el-GR" sz="2400" dirty="0">
                <a:latin typeface="+mj-lt"/>
              </a:rPr>
              <a:t>   </a:t>
            </a:r>
            <a:r>
              <a:rPr lang="en-US" sz="2400" dirty="0">
                <a:latin typeface="+mj-lt"/>
              </a:rPr>
              <a:t>/</a:t>
            </a:r>
            <a:r>
              <a:rPr lang="en-US" sz="2400" dirty="0" err="1">
                <a:latin typeface="+mj-lt"/>
              </a:rPr>
              <a:t>en</a:t>
            </a:r>
            <a:r>
              <a:rPr lang="en-US" sz="2400" dirty="0">
                <a:latin typeface="+mj-lt"/>
              </a:rPr>
              <a:t> + </a:t>
            </a:r>
            <a:r>
              <a:rPr lang="en-US" sz="2400" dirty="0" err="1">
                <a:latin typeface="+mj-lt"/>
              </a:rPr>
              <a:t>timi</a:t>
            </a:r>
            <a:r>
              <a:rPr lang="en-US" sz="2400" dirty="0">
                <a:latin typeface="+mj-lt"/>
              </a:rPr>
              <a:t>/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 [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en</a:t>
            </a:r>
            <a:r>
              <a:rPr lang="en-US" sz="2400" b="1" dirty="0" err="1">
                <a:latin typeface="+mj-lt"/>
                <a:sym typeface="Wingdings" panose="05000000000000000000" pitchFamily="2" charset="2"/>
              </a:rPr>
              <a:t>d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imi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]</a:t>
            </a:r>
            <a:endParaRPr lang="el-GR" sz="2400" dirty="0">
              <a:latin typeface="+mj-lt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l-GR" sz="2400" dirty="0">
                <a:latin typeface="+mj-lt"/>
                <a:sym typeface="Wingdings" panose="05000000000000000000" pitchFamily="2" charset="2"/>
              </a:rPr>
              <a:t>  /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t/ [+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κλειστό, -ηχηρό]  [+ ηχηρό]</a:t>
            </a:r>
            <a:endParaRPr lang="en-US" sz="2400" dirty="0">
              <a:latin typeface="+mj-lt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  <a:sym typeface="Wingdings" panose="05000000000000000000" pitchFamily="2" charset="2"/>
              </a:rPr>
              <a:t>T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α άηχα κλειστά σύμφωνα /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p,t,k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/ 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γίνονται τα αντίστοιχα ηχηρά /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b,d,g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/ 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λόγω της επίδρασης ένρινου συμφώνου.</a:t>
            </a:r>
          </a:p>
          <a:p>
            <a:pPr marL="0" indent="0">
              <a:buNone/>
            </a:pPr>
            <a:endParaRPr lang="el-GR" sz="2400" dirty="0">
              <a:latin typeface="+mj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>
                <a:latin typeface="+mj-lt"/>
              </a:rPr>
              <a:t>Ηχηροποίηση</a:t>
            </a:r>
          </a:p>
          <a:p>
            <a:pPr marL="0" indent="0">
              <a:buNone/>
            </a:pPr>
            <a:r>
              <a:rPr lang="el-GR" sz="2400" dirty="0">
                <a:latin typeface="+mj-lt"/>
              </a:rPr>
              <a:t>  /</a:t>
            </a:r>
            <a:r>
              <a:rPr lang="en-US" sz="2400" dirty="0">
                <a:latin typeface="+mj-lt"/>
              </a:rPr>
              <a:t>is + </a:t>
            </a:r>
            <a:r>
              <a:rPr lang="en-US" sz="2400" dirty="0" err="1">
                <a:latin typeface="+mj-lt"/>
              </a:rPr>
              <a:t>valo</a:t>
            </a:r>
            <a:r>
              <a:rPr lang="en-US" sz="2400" dirty="0">
                <a:latin typeface="+mj-lt"/>
              </a:rPr>
              <a:t>/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 /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i</a:t>
            </a:r>
            <a:r>
              <a:rPr lang="en-US" sz="2400" b="1" dirty="0" err="1">
                <a:latin typeface="+mj-lt"/>
                <a:sym typeface="Wingdings" panose="05000000000000000000" pitchFamily="2" charset="2"/>
              </a:rPr>
              <a:t>z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valo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/</a:t>
            </a:r>
          </a:p>
          <a:p>
            <a:pPr marL="0" indent="0">
              <a:buNone/>
            </a:pPr>
            <a:r>
              <a:rPr lang="en-US" sz="2400" dirty="0">
                <a:latin typeface="+mj-lt"/>
                <a:sym typeface="Wingdings" panose="05000000000000000000" pitchFamily="2" charset="2"/>
              </a:rPr>
              <a:t>   /s/ /+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σύμφωνο, +διαρκές, -ηχηρό/  [+ηχηρό]</a:t>
            </a:r>
          </a:p>
          <a:p>
            <a:pPr marL="0" indent="0">
              <a:buNone/>
            </a:pPr>
            <a:endParaRPr lang="el-GR" sz="2400" dirty="0">
              <a:latin typeface="+mj-lt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>
                <a:latin typeface="+mj-lt"/>
                <a:sym typeface="Wingdings" panose="05000000000000000000" pitchFamily="2" charset="2"/>
              </a:rPr>
              <a:t>Αηχοποίηση</a:t>
            </a:r>
          </a:p>
          <a:p>
            <a:pPr marL="0" indent="0">
              <a:buNone/>
            </a:pPr>
            <a:r>
              <a:rPr lang="el-GR" sz="2400" dirty="0">
                <a:latin typeface="+mj-lt"/>
                <a:sym typeface="Wingdings" panose="05000000000000000000" pitchFamily="2" charset="2"/>
              </a:rPr>
              <a:t>  /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kovo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/  /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kofto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/</a:t>
            </a:r>
          </a:p>
          <a:p>
            <a:pPr marL="0" indent="0">
              <a:buNone/>
            </a:pPr>
            <a:r>
              <a:rPr lang="en-US" sz="2400" dirty="0">
                <a:latin typeface="+mj-lt"/>
                <a:sym typeface="Wingdings" panose="05000000000000000000" pitchFamily="2" charset="2"/>
              </a:rPr>
              <a:t>/v/ /+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σύμφωνο, +διαρκές,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+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ηχηρό/  [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-</a:t>
            </a:r>
            <a:r>
              <a:rPr lang="el-GR" sz="2400" dirty="0">
                <a:latin typeface="+mj-lt"/>
                <a:sym typeface="Wingdings" panose="05000000000000000000" pitchFamily="2" charset="2"/>
              </a:rPr>
              <a:t>ηχηρό]</a:t>
            </a:r>
          </a:p>
          <a:p>
            <a:pPr marL="0" indent="0">
              <a:buNone/>
            </a:pPr>
            <a:endParaRPr lang="el-GR" sz="2400" dirty="0">
              <a:latin typeface="+mj-lt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400" dirty="0">
              <a:latin typeface="+mj-lt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l-G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6003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80B63-7BBB-4B46-B471-9C6B4E3A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213454"/>
            <a:ext cx="10148668" cy="704020"/>
          </a:xfrm>
        </p:spPr>
        <p:txBody>
          <a:bodyPr/>
          <a:lstStyle/>
          <a:p>
            <a:r>
              <a:rPr lang="el-GR" dirty="0"/>
              <a:t>Προσωδιακά στοιχεία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AB35A-09A5-411E-B9D3-61D6F4444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5" y="8712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+mj-lt"/>
              </a:rPr>
              <a:t>Η παύση, ο ρυθµός, ο τόνος, ο επιτονισµός.                                                                        Υπερτµηµατικά   ή υπερτεµαχικά, επειδή συνήθως δεν αφορούν ένα φωνητικό τεµάχιο, αλλά ακόµη κι ολόκληρο το γλωσσικό εκφώνηµα, µπορούν να έχουν εκφραστική, οριοθετική, αλλά και διακριτική λειτουργία. </a:t>
            </a:r>
          </a:p>
          <a:p>
            <a:pPr marL="0" indent="0">
              <a:buNone/>
            </a:pPr>
            <a:endParaRPr lang="el-GR" sz="2400" dirty="0">
              <a:latin typeface="+mj-lt"/>
            </a:endParaRPr>
          </a:p>
          <a:p>
            <a:pPr marL="0" indent="0">
              <a:buNone/>
            </a:pPr>
            <a:endParaRPr lang="el-GR" sz="2400" dirty="0">
              <a:latin typeface="+mj-lt"/>
            </a:endParaRPr>
          </a:p>
          <a:p>
            <a:pPr marL="0" indent="0">
              <a:buNone/>
            </a:pPr>
            <a:r>
              <a:rPr lang="el-GR" sz="2400" dirty="0">
                <a:latin typeface="+mj-lt"/>
              </a:rPr>
              <a:t>  </a:t>
            </a:r>
            <a:endParaRPr lang="en-US" sz="24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D0EDE9-DA2E-496E-83EB-EED322E296E6}"/>
              </a:ext>
            </a:extLst>
          </p:cNvPr>
          <p:cNvSpPr txBox="1"/>
          <p:nvPr/>
        </p:nvSpPr>
        <p:spPr>
          <a:xfrm>
            <a:off x="833065" y="2013991"/>
            <a:ext cx="971754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latin typeface="+mj-lt"/>
                <a:cs typeface="Times New Roman"/>
              </a:rPr>
              <a:t>Μέχρι</a:t>
            </a:r>
            <a:r>
              <a:rPr lang="en-US" sz="2000" dirty="0">
                <a:latin typeface="+mj-lt"/>
                <a:cs typeface="Times New Roman"/>
              </a:rPr>
              <a:t> τα 5-6 </a:t>
            </a:r>
            <a:r>
              <a:rPr lang="en-US" sz="2000" dirty="0" err="1">
                <a:latin typeface="+mj-lt"/>
                <a:cs typeface="Times New Roman"/>
              </a:rPr>
              <a:t>έν</a:t>
            </a:r>
            <a:r>
              <a:rPr lang="en-US" sz="2000" dirty="0">
                <a:latin typeface="+mj-lt"/>
                <a:cs typeface="Times New Roman"/>
              </a:rPr>
              <a:t>α παιδί µπορεί να κατακτήσει και την προσωδία µιας ή περισσοτέρων γλωσσών εκτός από τη µητρική του</a:t>
            </a:r>
            <a:r>
              <a:rPr lang="el-GR" sz="2000" dirty="0">
                <a:latin typeface="+mj-lt"/>
                <a:cs typeface="Times New Roman"/>
              </a:rPr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8B56A1-EA2C-4AED-BB50-70D7F3E9FB75}"/>
              </a:ext>
            </a:extLst>
          </p:cNvPr>
          <p:cNvSpPr txBox="1"/>
          <p:nvPr/>
        </p:nvSpPr>
        <p:spPr>
          <a:xfrm>
            <a:off x="833065" y="2731234"/>
            <a:ext cx="801535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latin typeface="+mj-lt"/>
                <a:cs typeface="Times New Roman"/>
              </a:rPr>
              <a:t>Είν</a:t>
            </a:r>
            <a:r>
              <a:rPr lang="en-US" sz="2000" dirty="0">
                <a:latin typeface="+mj-lt"/>
                <a:cs typeface="Times New Roman"/>
              </a:rPr>
              <a:t>αι τα πιο δύσκολα φαινόµενα στην εκµάθηση µιας ξένης γλώσσας</a:t>
            </a:r>
            <a:endParaRPr lang="el-GR" sz="2000" dirty="0">
              <a:latin typeface="+mj-lt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D3F2EF-FF17-46FF-8183-8316BE009A77}"/>
              </a:ext>
            </a:extLst>
          </p:cNvPr>
          <p:cNvSpPr txBox="1"/>
          <p:nvPr/>
        </p:nvSpPr>
        <p:spPr>
          <a:xfrm>
            <a:off x="833065" y="3483565"/>
            <a:ext cx="10258488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err="1">
                <a:latin typeface="+mj-lt"/>
                <a:cs typeface="Times New Roman"/>
              </a:rPr>
              <a:t>Δυν</a:t>
            </a:r>
            <a:r>
              <a:rPr lang="en-US" sz="2000" dirty="0">
                <a:latin typeface="+mj-lt"/>
                <a:cs typeface="Times New Roman"/>
              </a:rPr>
              <a:t>αµικός τόνος: οφείλεται  στην ένταση  του ήχου</a:t>
            </a:r>
            <a:endParaRPr lang="el-GR" sz="2000" dirty="0">
              <a:latin typeface="+mj-lt"/>
              <a:cs typeface="Times New Roman"/>
            </a:endParaRPr>
          </a:p>
          <a:p>
            <a:r>
              <a:rPr lang="en-US" sz="2000" dirty="0">
                <a:latin typeface="+mj-lt"/>
                <a:cs typeface="Times New Roman"/>
              </a:rPr>
              <a:t>Μπ</a:t>
            </a:r>
            <a:r>
              <a:rPr lang="en-US" sz="2000" dirty="0" err="1">
                <a:latin typeface="+mj-lt"/>
                <a:cs typeface="Times New Roman"/>
              </a:rPr>
              <a:t>ορεί</a:t>
            </a:r>
            <a:r>
              <a:rPr lang="en-US" sz="2000" dirty="0">
                <a:latin typeface="+mj-lt"/>
                <a:ea typeface="+mn-lt"/>
                <a:cs typeface="+mn-lt"/>
              </a:rPr>
              <a:t> να </a:t>
            </a:r>
            <a:r>
              <a:rPr lang="en-US" sz="2000" dirty="0" err="1">
                <a:latin typeface="+mj-lt"/>
                <a:ea typeface="+mn-lt"/>
                <a:cs typeface="+mn-lt"/>
              </a:rPr>
              <a:t>είν</a:t>
            </a:r>
            <a:r>
              <a:rPr lang="en-US" sz="2000" dirty="0">
                <a:latin typeface="+mj-lt"/>
                <a:ea typeface="+mn-lt"/>
                <a:cs typeface="+mn-lt"/>
              </a:rPr>
              <a:t>αι ακίνητος, να εµφανίζεται δηλαδή πάντα στην ίδια θέση στο πλαίσιο της λέξης ( ασκεί οριοθετική λειτουργία)</a:t>
            </a:r>
          </a:p>
          <a:p>
            <a:r>
              <a:rPr lang="en-US" sz="2000" dirty="0">
                <a:latin typeface="+mj-lt"/>
                <a:cs typeface="Times New Roman"/>
              </a:rPr>
              <a:t>Μπ</a:t>
            </a:r>
            <a:r>
              <a:rPr lang="en-US" sz="2000" dirty="0" err="1">
                <a:latin typeface="+mj-lt"/>
                <a:cs typeface="Times New Roman"/>
              </a:rPr>
              <a:t>ορεί</a:t>
            </a:r>
            <a:r>
              <a:rPr lang="en-US" sz="2000" dirty="0">
                <a:latin typeface="+mj-lt"/>
                <a:cs typeface="Times New Roman"/>
              </a:rPr>
              <a:t> να </a:t>
            </a:r>
            <a:r>
              <a:rPr lang="en-US" sz="2000" dirty="0" err="1">
                <a:latin typeface="+mj-lt"/>
                <a:ea typeface="+mn-lt"/>
                <a:cs typeface="+mn-lt"/>
              </a:rPr>
              <a:t>είν</a:t>
            </a:r>
            <a:r>
              <a:rPr lang="en-US" sz="2000" dirty="0">
                <a:latin typeface="+mj-lt"/>
                <a:ea typeface="+mn-lt"/>
                <a:cs typeface="+mn-lt"/>
              </a:rPr>
              <a:t>αι κινητός συχνά αναλαµβάνει διακριτική λειτουργία</a:t>
            </a:r>
            <a:r>
              <a:rPr lang="el-GR" sz="2000" dirty="0">
                <a:latin typeface="+mj-lt"/>
                <a:ea typeface="+mn-lt"/>
                <a:cs typeface="+mn-lt"/>
              </a:rPr>
              <a:t> </a:t>
            </a:r>
            <a:endParaRPr lang="en-US" sz="2000" dirty="0">
              <a:latin typeface="+mj-lt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A69063-DF67-43F8-AAA0-647AD6EFC3DF}"/>
              </a:ext>
            </a:extLst>
          </p:cNvPr>
          <p:cNvSpPr txBox="1"/>
          <p:nvPr/>
        </p:nvSpPr>
        <p:spPr>
          <a:xfrm>
            <a:off x="833065" y="4792456"/>
            <a:ext cx="10515601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err="1">
                <a:latin typeface="+mj-lt"/>
                <a:cs typeface="Times New Roman"/>
              </a:rPr>
              <a:t>Μουσικός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τόνος</a:t>
            </a:r>
            <a:r>
              <a:rPr lang="en-US" sz="2000" dirty="0">
                <a:latin typeface="+mj-lt"/>
                <a:cs typeface="Times New Roman"/>
              </a:rPr>
              <a:t>: </a:t>
            </a:r>
            <a:r>
              <a:rPr lang="en-US" sz="2000" dirty="0" err="1">
                <a:latin typeface="+mj-lt"/>
                <a:cs typeface="Times New Roman"/>
              </a:rPr>
              <a:t>οφείλετ</a:t>
            </a:r>
            <a:r>
              <a:rPr lang="en-US" sz="2000" dirty="0">
                <a:latin typeface="+mj-lt"/>
                <a:cs typeface="Times New Roman"/>
              </a:rPr>
              <a:t>αι στο ύψος του ήχου. Η </a:t>
            </a:r>
            <a:r>
              <a:rPr lang="en-US" sz="2000" dirty="0" err="1">
                <a:latin typeface="+mj-lt"/>
                <a:cs typeface="Times New Roman"/>
              </a:rPr>
              <a:t>δι</a:t>
            </a:r>
            <a:r>
              <a:rPr lang="en-US" sz="2000" dirty="0">
                <a:latin typeface="+mj-lt"/>
                <a:cs typeface="Times New Roman"/>
              </a:rPr>
              <a:t>αφοροποίηση στο ύψος της φωνής, συνήθως στο πλαίσιο µιας συλλαβής.</a:t>
            </a:r>
            <a:r>
              <a:rPr lang="en-US" sz="2000" dirty="0">
                <a:latin typeface="+mj-lt"/>
                <a:ea typeface="+mn-lt"/>
                <a:cs typeface="+mn-lt"/>
              </a:rPr>
              <a:t>Ο µουσικός τόνος πιο σωστά λέγεται και προσωδιακός τόνος. </a:t>
            </a:r>
            <a:endParaRPr lang="el-GR" sz="2000" dirty="0">
              <a:latin typeface="+mj-lt"/>
              <a:cs typeface="Times New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C81A14-EC91-4566-B7E4-CBE6F1A67E66}"/>
              </a:ext>
            </a:extLst>
          </p:cNvPr>
          <p:cNvSpPr txBox="1"/>
          <p:nvPr/>
        </p:nvSpPr>
        <p:spPr>
          <a:xfrm>
            <a:off x="389124" y="3118161"/>
            <a:ext cx="6098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u="sng" dirty="0">
                <a:latin typeface="+mj-lt"/>
                <a:cs typeface="Times New Roman"/>
              </a:rPr>
              <a:t>Τ</a:t>
            </a:r>
            <a:r>
              <a:rPr lang="en-US" sz="2400" b="1" u="sng" dirty="0" err="1">
                <a:latin typeface="+mj-lt"/>
                <a:cs typeface="Times New Roman"/>
              </a:rPr>
              <a:t>όνος</a:t>
            </a:r>
            <a:endParaRPr lang="en-US" b="1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D2B8C1-A27B-441F-A2D2-4C9D0614A234}"/>
              </a:ext>
            </a:extLst>
          </p:cNvPr>
          <p:cNvSpPr txBox="1"/>
          <p:nvPr/>
        </p:nvSpPr>
        <p:spPr>
          <a:xfrm>
            <a:off x="833065" y="5883852"/>
            <a:ext cx="113589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j-lt"/>
                <a:cs typeface="Times New Roman"/>
              </a:rPr>
              <a:t>Ο </a:t>
            </a:r>
            <a:r>
              <a:rPr lang="en-US" sz="2000" dirty="0" err="1">
                <a:latin typeface="+mj-lt"/>
                <a:cs typeface="Times New Roman"/>
              </a:rPr>
              <a:t>τόνος</a:t>
            </a:r>
            <a:r>
              <a:rPr lang="en-US" sz="2000" dirty="0">
                <a:latin typeface="+mj-lt"/>
                <a:cs typeface="Times New Roman"/>
              </a:rPr>
              <a:t> α</a:t>
            </a:r>
            <a:r>
              <a:rPr lang="en-US" sz="2000" dirty="0" err="1">
                <a:latin typeface="+mj-lt"/>
                <a:cs typeface="Times New Roman"/>
              </a:rPr>
              <a:t>νήκει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στη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συλλ</a:t>
            </a:r>
            <a:r>
              <a:rPr lang="en-US" sz="2000" dirty="0">
                <a:latin typeface="+mj-lt"/>
                <a:cs typeface="Times New Roman"/>
              </a:rPr>
              <a:t>αβή ενώ ο επιτονισµός σε ολόκληρο το εκφώνηµα. </a:t>
            </a:r>
            <a:r>
              <a:rPr lang="en-US" sz="2000" dirty="0" err="1">
                <a:latin typeface="+mj-lt"/>
                <a:cs typeface="Times New Roman"/>
              </a:rPr>
              <a:t>Ουσι</a:t>
            </a:r>
            <a:r>
              <a:rPr lang="en-US" sz="2000" dirty="0">
                <a:latin typeface="+mj-lt"/>
                <a:cs typeface="Times New Roman"/>
              </a:rPr>
              <a:t>αστικά είναι η µελωδική καµπύλη.</a:t>
            </a:r>
            <a:r>
              <a:rPr lang="en-US" sz="2000" dirty="0">
                <a:latin typeface="+mj-lt"/>
                <a:ea typeface="+mn-lt"/>
                <a:cs typeface="+mn-lt"/>
              </a:rPr>
              <a:t> Μπ</a:t>
            </a:r>
            <a:r>
              <a:rPr lang="en-US" sz="2000" dirty="0" err="1">
                <a:latin typeface="+mj-lt"/>
                <a:ea typeface="+mn-lt"/>
                <a:cs typeface="+mn-lt"/>
              </a:rPr>
              <a:t>ορεί</a:t>
            </a:r>
            <a:r>
              <a:rPr lang="en-US" sz="2000" dirty="0">
                <a:latin typeface="+mj-lt"/>
                <a:ea typeface="+mn-lt"/>
                <a:cs typeface="+mn-lt"/>
              </a:rPr>
              <a:t> να α</a:t>
            </a:r>
            <a:r>
              <a:rPr lang="en-US" sz="2000" dirty="0" err="1">
                <a:latin typeface="+mj-lt"/>
                <a:ea typeface="+mn-lt"/>
                <a:cs typeface="+mn-lt"/>
              </a:rPr>
              <a:t>σκήσει</a:t>
            </a:r>
            <a:r>
              <a:rPr lang="en-US" sz="2000" dirty="0">
                <a:latin typeface="+mj-lt"/>
                <a:ea typeface="+mn-lt"/>
                <a:cs typeface="+mn-lt"/>
              </a:rPr>
              <a:t> τα</a:t>
            </a:r>
            <a:r>
              <a:rPr lang="en-US" sz="2000" dirty="0" err="1">
                <a:latin typeface="+mj-lt"/>
                <a:ea typeface="+mn-lt"/>
                <a:cs typeface="+mn-lt"/>
              </a:rPr>
              <a:t>υτόχρον</a:t>
            </a:r>
            <a:r>
              <a:rPr lang="en-US" sz="2000" dirty="0">
                <a:latin typeface="+mj-lt"/>
                <a:ea typeface="+mn-lt"/>
                <a:cs typeface="+mn-lt"/>
              </a:rPr>
              <a:t>α οριοθετική, εκφραστική και διακριτική λειτουργία. </a:t>
            </a:r>
            <a:endParaRPr lang="en-US" sz="2000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30A559-3F94-46C0-AD3A-563561352CC5}"/>
              </a:ext>
            </a:extLst>
          </p:cNvPr>
          <p:cNvSpPr txBox="1"/>
          <p:nvPr/>
        </p:nvSpPr>
        <p:spPr>
          <a:xfrm>
            <a:off x="362970" y="5454479"/>
            <a:ext cx="6098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u="sng" dirty="0">
                <a:latin typeface="+mj-lt"/>
                <a:cs typeface="Times New Roman"/>
              </a:rPr>
              <a:t>Επιτονισμός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808568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5FCA1-4D5C-45AC-9E55-B9F61FA72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48668" cy="872832"/>
          </a:xfrm>
        </p:spPr>
        <p:txBody>
          <a:bodyPr/>
          <a:lstStyle/>
          <a:p>
            <a:r>
              <a:rPr lang="el-GR" dirty="0"/>
              <a:t>Μόρφημα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0F752-1DE8-4D2E-8811-EB24171DF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854"/>
            <a:ext cx="10515600" cy="872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>
                <a:latin typeface="+mj-lt"/>
              </a:rPr>
              <a:t>Η µικρότερη µονάδα έκφρασης  που είναι φορέας σηµασίας.</a:t>
            </a:r>
          </a:p>
          <a:p>
            <a:pPr marL="0" indent="0">
              <a:buNone/>
            </a:pPr>
            <a:r>
              <a:rPr lang="el-GR" sz="2400" dirty="0">
                <a:latin typeface="+mj-lt"/>
              </a:rPr>
              <a:t>Σχηµατισµός µονάδων πρώτης άρθρωσης. </a:t>
            </a:r>
          </a:p>
          <a:p>
            <a:pPr marL="0" indent="0">
              <a:buNone/>
            </a:pPr>
            <a:endParaRPr lang="el-GR" sz="2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1292E1-447B-4172-A362-A98C5AF02F5F}"/>
              </a:ext>
            </a:extLst>
          </p:cNvPr>
          <p:cNvSpPr txBox="1"/>
          <p:nvPr/>
        </p:nvSpPr>
        <p:spPr>
          <a:xfrm>
            <a:off x="4424864" y="2796148"/>
            <a:ext cx="290135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latin typeface="+mj-lt"/>
                <a:cs typeface="Times New Roman"/>
              </a:rPr>
              <a:t> α  </a:t>
            </a:r>
            <a:r>
              <a:rPr lang="en-US" sz="2400" b="1" dirty="0" err="1">
                <a:latin typeface="+mj-lt"/>
                <a:cs typeface="Times New Roman"/>
              </a:rPr>
              <a:t>δι</a:t>
            </a:r>
            <a:r>
              <a:rPr lang="en-US" sz="2400" b="1" dirty="0">
                <a:latin typeface="+mj-lt"/>
                <a:cs typeface="Times New Roman"/>
              </a:rPr>
              <a:t>α  περα  σ  τ  ος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A3C834A-570C-4A91-B856-18703FDDE0C4}"/>
              </a:ext>
            </a:extLst>
          </p:cNvPr>
          <p:cNvCxnSpPr/>
          <p:nvPr/>
        </p:nvCxnSpPr>
        <p:spPr>
          <a:xfrm flipH="1">
            <a:off x="4082685" y="3185773"/>
            <a:ext cx="523334" cy="7850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29BE829-7780-489C-BA69-671BEE35512F}"/>
              </a:ext>
            </a:extLst>
          </p:cNvPr>
          <p:cNvCxnSpPr/>
          <p:nvPr/>
        </p:nvCxnSpPr>
        <p:spPr>
          <a:xfrm flipH="1">
            <a:off x="4887816" y="3415811"/>
            <a:ext cx="264542" cy="13888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0C8D7D5-7465-4394-BE9C-374379CCC393}"/>
              </a:ext>
            </a:extLst>
          </p:cNvPr>
          <p:cNvSpPr txBox="1"/>
          <p:nvPr/>
        </p:nvSpPr>
        <p:spPr>
          <a:xfrm>
            <a:off x="3432826" y="4823356"/>
            <a:ext cx="222561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latin typeface="+mj-lt"/>
              </a:rPr>
              <a:t>γρ</a:t>
            </a:r>
            <a:r>
              <a:rPr lang="en-US">
                <a:latin typeface="+mj-lt"/>
              </a:rPr>
              <a:t>α</a:t>
            </a:r>
            <a:r>
              <a:rPr lang="en-US" err="1">
                <a:latin typeface="+mj-lt"/>
              </a:rPr>
              <a:t>μμ</a:t>
            </a:r>
            <a:r>
              <a:rPr lang="en-US">
                <a:latin typeface="+mj-lt"/>
              </a:rPr>
              <a:t>α</a:t>
            </a:r>
            <a:r>
              <a:rPr lang="en-US" err="1">
                <a:latin typeface="+mj-lt"/>
              </a:rPr>
              <a:t>τική</a:t>
            </a:r>
            <a:r>
              <a:rPr lang="en-US">
                <a:latin typeface="+mj-lt"/>
              </a:rPr>
              <a:t> </a:t>
            </a:r>
            <a:r>
              <a:rPr lang="en-US" err="1">
                <a:latin typeface="+mj-lt"/>
              </a:rPr>
              <a:t>σημ</a:t>
            </a:r>
            <a:r>
              <a:rPr lang="en-US">
                <a:latin typeface="+mj-lt"/>
              </a:rPr>
              <a:t>α</a:t>
            </a:r>
            <a:r>
              <a:rPr lang="en-US" err="1">
                <a:latin typeface="+mj-lt"/>
              </a:rPr>
              <a:t>σί</a:t>
            </a:r>
            <a:r>
              <a:rPr lang="en-US">
                <a:latin typeface="+mj-lt"/>
              </a:rPr>
              <a:t>α,</a:t>
            </a:r>
          </a:p>
          <a:p>
            <a:r>
              <a:rPr lang="el-GR">
                <a:latin typeface="+mj-lt"/>
                <a:cs typeface="Times New Roman"/>
              </a:rPr>
              <a:t>δηλώνει το διαμέσου</a:t>
            </a:r>
            <a:endParaRPr lang="en-US">
              <a:latin typeface="+mj-lt"/>
              <a:cs typeface="Times New Roman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2768BC2-1AAA-4999-A5D3-57D545AE8D2E}"/>
              </a:ext>
            </a:extLst>
          </p:cNvPr>
          <p:cNvCxnSpPr>
            <a:cxnSpLocks/>
          </p:cNvCxnSpPr>
          <p:nvPr/>
        </p:nvCxnSpPr>
        <p:spPr>
          <a:xfrm flipH="1">
            <a:off x="5822346" y="3286124"/>
            <a:ext cx="20128" cy="281221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770DD38-5C4D-44F7-AB41-C5940CB3CF66}"/>
              </a:ext>
            </a:extLst>
          </p:cNvPr>
          <p:cNvSpPr txBox="1"/>
          <p:nvPr/>
        </p:nvSpPr>
        <p:spPr>
          <a:xfrm>
            <a:off x="5071845" y="6146073"/>
            <a:ext cx="16936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λεξική σημασία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1B84B1A-3093-4425-9184-A725FC0AE708}"/>
              </a:ext>
            </a:extLst>
          </p:cNvPr>
          <p:cNvCxnSpPr>
            <a:cxnSpLocks/>
          </p:cNvCxnSpPr>
          <p:nvPr/>
        </p:nvCxnSpPr>
        <p:spPr>
          <a:xfrm>
            <a:off x="6417567" y="3415811"/>
            <a:ext cx="253041" cy="13888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437417B-84BD-42EB-AC18-A4E2B7B15FA2}"/>
              </a:ext>
            </a:extLst>
          </p:cNvPr>
          <p:cNvSpPr txBox="1"/>
          <p:nvPr/>
        </p:nvSpPr>
        <p:spPr>
          <a:xfrm>
            <a:off x="5920110" y="4808979"/>
            <a:ext cx="213935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+mj-lt"/>
              </a:rPr>
              <a:t>γρ</a:t>
            </a:r>
            <a:r>
              <a:rPr lang="en-US" dirty="0">
                <a:latin typeface="+mj-lt"/>
              </a:rPr>
              <a:t>αμματική σημασία</a:t>
            </a:r>
          </a:p>
          <a:p>
            <a:r>
              <a:rPr lang="el-GR" dirty="0">
                <a:latin typeface="+mj-lt"/>
                <a:cs typeface="Times New Roman"/>
              </a:rPr>
              <a:t>παρελθόν Αόριστος</a:t>
            </a:r>
            <a:endParaRPr lang="en-US" dirty="0">
              <a:latin typeface="+mj-lt"/>
              <a:cs typeface="Times New Roman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B164A74-E3A5-4A12-AD06-D25002A23F13}"/>
              </a:ext>
            </a:extLst>
          </p:cNvPr>
          <p:cNvCxnSpPr>
            <a:cxnSpLocks/>
          </p:cNvCxnSpPr>
          <p:nvPr/>
        </p:nvCxnSpPr>
        <p:spPr>
          <a:xfrm>
            <a:off x="6748246" y="3286415"/>
            <a:ext cx="166777" cy="61247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8AC3FD0-3DC7-4B5E-86F6-E52D55DF9FAF}"/>
              </a:ext>
            </a:extLst>
          </p:cNvPr>
          <p:cNvSpPr txBox="1"/>
          <p:nvPr/>
        </p:nvSpPr>
        <p:spPr>
          <a:xfrm>
            <a:off x="6989785" y="3896559"/>
            <a:ext cx="2743200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latin typeface="+mj-lt"/>
              </a:rPr>
              <a:t>γρ</a:t>
            </a:r>
            <a:r>
              <a:rPr lang="en-US" sz="2000" dirty="0">
                <a:latin typeface="+mj-lt"/>
              </a:rPr>
              <a:t>αμματική σημασία​</a:t>
            </a:r>
          </a:p>
          <a:p>
            <a:r>
              <a:rPr lang="en-US" sz="2000" dirty="0">
                <a:latin typeface="+mj-lt"/>
                <a:cs typeface="Times New Roman"/>
              </a:rPr>
              <a:t> </a:t>
            </a:r>
            <a:r>
              <a:rPr lang="en-US" sz="2000" dirty="0" err="1">
                <a:latin typeface="+mj-lt"/>
                <a:cs typeface="Times New Roman"/>
              </a:rPr>
              <a:t>ρημ</a:t>
            </a:r>
            <a:r>
              <a:rPr lang="en-US" sz="2000" dirty="0">
                <a:latin typeface="+mj-lt"/>
                <a:cs typeface="Times New Roman"/>
              </a:rPr>
              <a:t>ατικό επίθετο</a:t>
            </a:r>
          </a:p>
          <a:p>
            <a:endParaRPr lang="en-US" sz="2400" dirty="0">
              <a:latin typeface="+mj-lt"/>
              <a:cs typeface="Times New Roman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4488816-51D7-45A8-A495-87C89A1D6B1E}"/>
              </a:ext>
            </a:extLst>
          </p:cNvPr>
          <p:cNvCxnSpPr>
            <a:cxnSpLocks/>
          </p:cNvCxnSpPr>
          <p:nvPr/>
        </p:nvCxnSpPr>
        <p:spPr>
          <a:xfrm>
            <a:off x="7165189" y="3300791"/>
            <a:ext cx="253041" cy="2242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E928097-9E2E-4EFB-99F7-03216186CF1B}"/>
              </a:ext>
            </a:extLst>
          </p:cNvPr>
          <p:cNvSpPr txBox="1"/>
          <p:nvPr/>
        </p:nvSpPr>
        <p:spPr>
          <a:xfrm>
            <a:off x="1876531" y="393122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+mj-lt"/>
                <a:cs typeface="Times New Roman"/>
              </a:rPr>
              <a:t>γρ</a:t>
            </a:r>
            <a:r>
              <a:rPr lang="en-US" dirty="0">
                <a:latin typeface="+mj-lt"/>
                <a:cs typeface="Times New Roman"/>
              </a:rPr>
              <a:t>αμματική σημασία αντίστροφη ενέργεια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DE39A1-3A1C-4B9B-8303-E8E0AF2090BA}"/>
              </a:ext>
            </a:extLst>
          </p:cNvPr>
          <p:cNvSpPr txBox="1"/>
          <p:nvPr/>
        </p:nvSpPr>
        <p:spPr>
          <a:xfrm>
            <a:off x="7608012" y="2955549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+mj-lt"/>
              </a:rPr>
              <a:t>γρ</a:t>
            </a:r>
            <a:r>
              <a:rPr lang="en-US" dirty="0">
                <a:latin typeface="+mj-lt"/>
              </a:rPr>
              <a:t>αμματική σημασία​​ </a:t>
            </a:r>
          </a:p>
          <a:p>
            <a:r>
              <a:rPr lang="en-US" dirty="0">
                <a:latin typeface="+mj-lt"/>
                <a:cs typeface="Times New Roman"/>
              </a:rPr>
              <a:t>(</a:t>
            </a:r>
            <a:r>
              <a:rPr lang="en-US" dirty="0" err="1">
                <a:latin typeface="+mj-lt"/>
                <a:cs typeface="Times New Roman"/>
              </a:rPr>
              <a:t>γένος</a:t>
            </a:r>
            <a:r>
              <a:rPr lang="en-US" dirty="0">
                <a:latin typeface="+mj-lt"/>
                <a:cs typeface="Times New Roman"/>
              </a:rPr>
              <a:t>, π</a:t>
            </a:r>
            <a:r>
              <a:rPr lang="en-US" dirty="0" err="1">
                <a:latin typeface="+mj-lt"/>
                <a:cs typeface="Times New Roman"/>
              </a:rPr>
              <a:t>τώση</a:t>
            </a:r>
            <a:r>
              <a:rPr lang="en-US" dirty="0">
                <a:latin typeface="+mj-lt"/>
                <a:cs typeface="Times New Roman"/>
              </a:rPr>
              <a:t>, α</a:t>
            </a:r>
            <a:r>
              <a:rPr lang="en-US" dirty="0" err="1">
                <a:latin typeface="+mj-lt"/>
                <a:cs typeface="Times New Roman"/>
              </a:rPr>
              <a:t>ριθμός</a:t>
            </a:r>
            <a:r>
              <a:rPr lang="en-US" dirty="0">
                <a:latin typeface="+mj-lt"/>
                <a:cs typeface="Times New Roman"/>
              </a:rPr>
              <a:t>, </a:t>
            </a:r>
            <a:r>
              <a:rPr lang="en-US" dirty="0" err="1">
                <a:latin typeface="+mj-lt"/>
                <a:cs typeface="Times New Roman"/>
              </a:rPr>
              <a:t>γρ</a:t>
            </a:r>
            <a:r>
              <a:rPr lang="en-US" dirty="0">
                <a:latin typeface="+mj-lt"/>
                <a:cs typeface="Times New Roman"/>
              </a:rPr>
              <a:t>αμματική κατηγορία)</a:t>
            </a:r>
          </a:p>
        </p:txBody>
      </p:sp>
    </p:spTree>
    <p:extLst>
      <p:ext uri="{BB962C8B-B14F-4D97-AF65-F5344CB8AC3E}">
        <p14:creationId xmlns:p14="http://schemas.microsoft.com/office/powerpoint/2010/main" val="3852189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FF3C3-E753-49B5-A5E5-55EE3FC0D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21" y="140042"/>
            <a:ext cx="10345615" cy="915035"/>
          </a:xfrm>
        </p:spPr>
        <p:txBody>
          <a:bodyPr/>
          <a:lstStyle/>
          <a:p>
            <a:r>
              <a:rPr lang="el-GR" dirty="0"/>
              <a:t>Αλλόμορφα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0F9CE-F877-41CE-9362-EE80D50CE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55077"/>
            <a:ext cx="10515600" cy="7033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>
                <a:latin typeface="+mj-lt"/>
              </a:rPr>
              <a:t>Οι µορφές του µορφήµατος δεν µπορούν να εµφανισθούν ποτέ στο ίδιο περιβάλλον. Βρίσκονται σε παραδειγµατικές σχέσεις συµπληρωµατικής κατανοµής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A277CC9-BE3D-41B6-A495-2A2583B9A3A5}"/>
              </a:ext>
            </a:extLst>
          </p:cNvPr>
          <p:cNvSpPr txBox="1">
            <a:spLocks/>
          </p:cNvSpPr>
          <p:nvPr/>
        </p:nvSpPr>
        <p:spPr>
          <a:xfrm>
            <a:off x="219221" y="1745030"/>
            <a:ext cx="10345615" cy="7033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/>
              <a:t>Μορφολογικά καθορισμένα αλλόμορφα</a:t>
            </a:r>
            <a:endParaRPr lang="en-US" sz="2800" b="1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D39DB13-3FE1-427D-8EE1-14A60511E8ED}"/>
              </a:ext>
            </a:extLst>
          </p:cNvPr>
          <p:cNvCxnSpPr/>
          <p:nvPr/>
        </p:nvCxnSpPr>
        <p:spPr>
          <a:xfrm>
            <a:off x="832448" y="2822710"/>
            <a:ext cx="3838753" cy="14376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0B55A90-E625-4B50-86A5-DF67EFA7FF04}"/>
              </a:ext>
            </a:extLst>
          </p:cNvPr>
          <p:cNvCxnSpPr>
            <a:cxnSpLocks/>
          </p:cNvCxnSpPr>
          <p:nvPr/>
        </p:nvCxnSpPr>
        <p:spPr>
          <a:xfrm flipH="1">
            <a:off x="1824485" y="2434520"/>
            <a:ext cx="28755" cy="1207697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0BD00F0-2B74-4810-A283-309BFF29D182}"/>
              </a:ext>
            </a:extLst>
          </p:cNvPr>
          <p:cNvSpPr txBox="1"/>
          <p:nvPr/>
        </p:nvSpPr>
        <p:spPr>
          <a:xfrm>
            <a:off x="312738" y="2938314"/>
            <a:ext cx="145423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>
                <a:latin typeface="+mj-lt"/>
                <a:cs typeface="Times New Roman"/>
              </a:rPr>
              <a:t>/</a:t>
            </a:r>
            <a:r>
              <a:rPr lang="en-US" sz="2000" b="1" dirty="0">
                <a:latin typeface="+mj-lt"/>
                <a:cs typeface="Times New Roman"/>
              </a:rPr>
              <a:t>f</a:t>
            </a:r>
            <a:r>
              <a:rPr lang="el-GR" sz="2000" b="1" dirty="0">
                <a:latin typeface="+mj-lt"/>
                <a:cs typeface="Times New Roman"/>
              </a:rPr>
              <a:t>α</a:t>
            </a:r>
            <a:r>
              <a:rPr lang="en-US" sz="2000" b="1" dirty="0">
                <a:latin typeface="+mj-lt"/>
                <a:cs typeface="Times New Roman"/>
              </a:rPr>
              <a:t>-</a:t>
            </a:r>
            <a:r>
              <a:rPr lang="en-US" sz="2000" b="1" dirty="0">
                <a:latin typeface="+mj-lt"/>
              </a:rPr>
              <a:t> </a:t>
            </a:r>
            <a:r>
              <a:rPr lang="el-GR" sz="2000" b="1" dirty="0">
                <a:latin typeface="+mj-lt"/>
              </a:rPr>
              <a:t>/</a:t>
            </a:r>
            <a:r>
              <a:rPr lang="en-US" sz="2000" b="1" dirty="0">
                <a:latin typeface="+mj-lt"/>
              </a:rPr>
              <a:t> </a:t>
            </a:r>
            <a:r>
              <a:rPr lang="el-GR" sz="2000" b="1" dirty="0">
                <a:latin typeface="+mj-lt"/>
              </a:rPr>
              <a:t> /</a:t>
            </a:r>
            <a:r>
              <a:rPr lang="en-US" sz="2000" b="1" dirty="0" err="1">
                <a:latin typeface="+mj-lt"/>
              </a:rPr>
              <a:t>fao</a:t>
            </a:r>
            <a:r>
              <a:rPr lang="en-US" sz="2000" b="1" dirty="0">
                <a:latin typeface="+mj-lt"/>
              </a:rPr>
              <a:t>/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023F0D-554B-448C-BED1-7B893DC362C1}"/>
              </a:ext>
            </a:extLst>
          </p:cNvPr>
          <p:cNvSpPr txBox="1"/>
          <p:nvPr/>
        </p:nvSpPr>
        <p:spPr>
          <a:xfrm>
            <a:off x="64163" y="3338424"/>
            <a:ext cx="202380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</a:rPr>
              <a:t>  </a:t>
            </a:r>
            <a:r>
              <a:rPr lang="en-US" sz="2000" b="1" dirty="0">
                <a:latin typeface="+mj-lt"/>
                <a:cs typeface="Times New Roman"/>
              </a:rPr>
              <a:t>/</a:t>
            </a:r>
            <a:r>
              <a:rPr lang="en-US" sz="2000" b="1" dirty="0" err="1">
                <a:latin typeface="+mj-lt"/>
                <a:cs typeface="Times New Roman"/>
              </a:rPr>
              <a:t>tro</a:t>
            </a:r>
            <a:r>
              <a:rPr lang="en-US" sz="2000" b="1" dirty="0">
                <a:latin typeface="+mj-lt"/>
                <a:cs typeface="Times New Roman"/>
              </a:rPr>
              <a:t>-/  /</a:t>
            </a:r>
            <a:r>
              <a:rPr lang="en-US" sz="2000" b="1" dirty="0" err="1">
                <a:latin typeface="+mj-lt"/>
                <a:cs typeface="Times New Roman"/>
              </a:rPr>
              <a:t>troo</a:t>
            </a:r>
            <a:r>
              <a:rPr lang="en-US" sz="2000" b="1" dirty="0">
                <a:latin typeface="+mj-lt"/>
                <a:cs typeface="Times New Roman"/>
              </a:rPr>
              <a:t>/</a:t>
            </a:r>
            <a:endParaRPr lang="el-GR" sz="2000" b="1" dirty="0">
              <a:latin typeface="+mj-lt"/>
              <a:cs typeface="Times New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BFC78-63DB-4B94-A6CE-04317D9D1E26}"/>
              </a:ext>
            </a:extLst>
          </p:cNvPr>
          <p:cNvSpPr txBox="1"/>
          <p:nvPr/>
        </p:nvSpPr>
        <p:spPr>
          <a:xfrm>
            <a:off x="1928001" y="2449167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+mj-lt"/>
              </a:rPr>
              <a:t>Παρα</a:t>
            </a:r>
            <a:r>
              <a:rPr lang="en-US" sz="2000" b="1" dirty="0" err="1">
                <a:latin typeface="+mj-lt"/>
              </a:rPr>
              <a:t>δειγ</a:t>
            </a:r>
            <a:r>
              <a:rPr lang="en-US" sz="2000" b="1" dirty="0">
                <a:latin typeface="+mj-lt"/>
              </a:rPr>
              <a:t>µα</a:t>
            </a:r>
            <a:r>
              <a:rPr lang="en-US" sz="2000" b="1" dirty="0" err="1">
                <a:latin typeface="+mj-lt"/>
              </a:rPr>
              <a:t>τικός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άξον</a:t>
            </a:r>
            <a:r>
              <a:rPr lang="en-US" sz="2000" b="1" dirty="0">
                <a:latin typeface="+mj-lt"/>
              </a:rPr>
              <a:t>ας</a:t>
            </a:r>
            <a:endParaRPr lang="en-US" sz="2000" b="1" dirty="0">
              <a:latin typeface="+mj-lt"/>
              <a:cs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34BE05-F931-4A87-9038-EE44A4A422EE}"/>
              </a:ext>
            </a:extLst>
          </p:cNvPr>
          <p:cNvSpPr txBox="1"/>
          <p:nvPr/>
        </p:nvSpPr>
        <p:spPr>
          <a:xfrm>
            <a:off x="1976950" y="3342414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>
                <a:latin typeface="+mj-lt"/>
                <a:cs typeface="Times New Roman"/>
              </a:rPr>
              <a:t>μη</a:t>
            </a:r>
            <a:r>
              <a:rPr lang="en-US" sz="2000" b="1" dirty="0">
                <a:latin typeface="+mj-lt"/>
                <a:cs typeface="Times New Roman"/>
              </a:rPr>
              <a:t> </a:t>
            </a:r>
            <a:r>
              <a:rPr lang="en-US" sz="2000" b="1" dirty="0" err="1">
                <a:latin typeface="+mj-lt"/>
                <a:cs typeface="Times New Roman"/>
              </a:rPr>
              <a:t>συνο</a:t>
            </a:r>
            <a:r>
              <a:rPr lang="en-US" sz="2000" b="1" dirty="0">
                <a:latin typeface="+mj-lt"/>
                <a:cs typeface="Times New Roman"/>
              </a:rPr>
              <a:t>πτικό θέμα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E6CFC3-0F17-4CA6-93A5-F991FB6F06E8}"/>
              </a:ext>
            </a:extLst>
          </p:cNvPr>
          <p:cNvSpPr txBox="1"/>
          <p:nvPr/>
        </p:nvSpPr>
        <p:spPr>
          <a:xfrm>
            <a:off x="1976950" y="292217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err="1">
                <a:latin typeface="+mj-lt"/>
              </a:rPr>
              <a:t>συνο</a:t>
            </a:r>
            <a:r>
              <a:rPr lang="en-US" sz="2000" b="1" dirty="0">
                <a:latin typeface="+mj-lt"/>
              </a:rPr>
              <a:t>πτικό θέμα​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304D80-4713-455B-A233-E7688895E270}"/>
              </a:ext>
            </a:extLst>
          </p:cNvPr>
          <p:cNvSpPr txBox="1"/>
          <p:nvPr/>
        </p:nvSpPr>
        <p:spPr>
          <a:xfrm>
            <a:off x="5241387" y="2633839"/>
            <a:ext cx="61124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+mj-lt"/>
              </a:rPr>
              <a:t>H </a:t>
            </a:r>
            <a:r>
              <a:rPr lang="el-GR" sz="1800" dirty="0">
                <a:latin typeface="+mj-lt"/>
              </a:rPr>
              <a:t>επιλογή του  ενός ή του άλλου αλλόμορφου δεν καθορίζεται από φωνολογικές απαιτήσεις αλλά από απαιτήσεις του περιβάλλοντος (συγκεκριμένα στο παράδειγμα από τη ρηματική όψη)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6ECC836-E7D5-4140-BB3B-F4372CED0584}"/>
              </a:ext>
            </a:extLst>
          </p:cNvPr>
          <p:cNvSpPr txBox="1">
            <a:spLocks/>
          </p:cNvSpPr>
          <p:nvPr/>
        </p:nvSpPr>
        <p:spPr>
          <a:xfrm>
            <a:off x="312738" y="4057892"/>
            <a:ext cx="10345615" cy="7033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/>
              <a:t>Φωνολογικά καθορισμένα αλλόμορφα</a:t>
            </a:r>
            <a:endParaRPr lang="en-US" sz="28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73A6C6-805B-4EDA-A208-A4235B1BB23B}"/>
              </a:ext>
            </a:extLst>
          </p:cNvPr>
          <p:cNvSpPr txBox="1"/>
          <p:nvPr/>
        </p:nvSpPr>
        <p:spPr>
          <a:xfrm>
            <a:off x="1213537" y="5491784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+mj-lt"/>
                <a:cs typeface="Times New Roman"/>
              </a:rPr>
              <a:t> [</a:t>
            </a:r>
            <a:r>
              <a:rPr lang="en-US" sz="2400" b="1" err="1">
                <a:latin typeface="+mj-lt"/>
                <a:cs typeface="Times New Roman"/>
              </a:rPr>
              <a:t>fiγ</a:t>
            </a:r>
            <a:r>
              <a:rPr lang="en-US" sz="2400" b="1">
                <a:latin typeface="+mj-lt"/>
                <a:cs typeface="Times New Roman"/>
              </a:rPr>
              <a:t>  o] 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D687FC-E486-487B-A204-9F24E33B9504}"/>
              </a:ext>
            </a:extLst>
          </p:cNvPr>
          <p:cNvSpPr txBox="1"/>
          <p:nvPr/>
        </p:nvSpPr>
        <p:spPr>
          <a:xfrm>
            <a:off x="1141650" y="6009369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+mj-lt"/>
                <a:cs typeface="Times New Roman"/>
              </a:rPr>
              <a:t>  [</a:t>
            </a:r>
            <a:r>
              <a:rPr lang="en-US" sz="2400" b="1" err="1">
                <a:latin typeface="+mj-lt"/>
                <a:cs typeface="Times New Roman"/>
              </a:rPr>
              <a:t>fiʝ</a:t>
            </a:r>
            <a:r>
              <a:rPr lang="en-US" sz="2400" b="1">
                <a:latin typeface="+mj-lt"/>
                <a:cs typeface="Times New Roman"/>
              </a:rPr>
              <a:t>   is]</a:t>
            </a:r>
            <a:endParaRPr lang="el-GR" sz="2400" b="1">
              <a:latin typeface="+mj-lt"/>
              <a:cs typeface="Times New Roman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2F845F2-89DA-44F6-BA64-A75991DD49F2}"/>
              </a:ext>
            </a:extLst>
          </p:cNvPr>
          <p:cNvCxnSpPr>
            <a:cxnSpLocks/>
          </p:cNvCxnSpPr>
          <p:nvPr/>
        </p:nvCxnSpPr>
        <p:spPr>
          <a:xfrm flipH="1">
            <a:off x="1798494" y="5392579"/>
            <a:ext cx="28755" cy="1207697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4374E2D-E47E-404E-B0A7-D96DA28F79EF}"/>
              </a:ext>
            </a:extLst>
          </p:cNvPr>
          <p:cNvSpPr txBox="1"/>
          <p:nvPr/>
        </p:nvSpPr>
        <p:spPr>
          <a:xfrm>
            <a:off x="3293338" y="5616868"/>
            <a:ext cx="488671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+mj-lt"/>
                <a:cs typeface="Times New Roman"/>
              </a:rPr>
              <a:t>Η </a:t>
            </a:r>
            <a:r>
              <a:rPr lang="en-US" dirty="0" err="1">
                <a:latin typeface="+mj-lt"/>
                <a:cs typeface="Times New Roman"/>
              </a:rPr>
              <a:t>εµφάνιση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του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ενός</a:t>
            </a:r>
            <a:r>
              <a:rPr lang="en-US" dirty="0">
                <a:latin typeface="+mj-lt"/>
                <a:cs typeface="Times New Roman"/>
              </a:rPr>
              <a:t>, ή </a:t>
            </a:r>
            <a:r>
              <a:rPr lang="en-US" dirty="0" err="1">
                <a:latin typeface="+mj-lt"/>
                <a:cs typeface="Times New Roman"/>
              </a:rPr>
              <a:t>του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άλλου</a:t>
            </a:r>
            <a:r>
              <a:rPr lang="en-US" dirty="0">
                <a:latin typeface="+mj-lt"/>
                <a:cs typeface="Times New Roman"/>
              </a:rPr>
              <a:t>, α</a:t>
            </a:r>
            <a:r>
              <a:rPr lang="en-US" dirty="0" err="1">
                <a:latin typeface="+mj-lt"/>
                <a:cs typeface="Times New Roman"/>
              </a:rPr>
              <a:t>λλόµορφου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εξ</a:t>
            </a:r>
            <a:r>
              <a:rPr lang="en-US" dirty="0">
                <a:latin typeface="+mj-lt"/>
                <a:cs typeface="Times New Roman"/>
              </a:rPr>
              <a:t>αρτάται από το αν το φώνηµα  /γ/  ακολουθείται από  µπροστινό ή πισινό φωνήεν</a:t>
            </a:r>
            <a:r>
              <a:rPr lang="el-GR" dirty="0">
                <a:latin typeface="+mj-lt"/>
                <a:cs typeface="Times New Roman"/>
              </a:rPr>
              <a:t>.</a:t>
            </a:r>
            <a:endParaRPr lang="el-GR" dirty="0"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979EC5-2D88-485C-A9CC-A8474FC0143F}"/>
              </a:ext>
            </a:extLst>
          </p:cNvPr>
          <p:cNvSpPr txBox="1"/>
          <p:nvPr/>
        </p:nvSpPr>
        <p:spPr>
          <a:xfrm>
            <a:off x="832448" y="4689758"/>
            <a:ext cx="9757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j-lt"/>
                <a:cs typeface="Times New Roman"/>
              </a:rPr>
              <a:t>Υπ</a:t>
            </a:r>
            <a:r>
              <a:rPr lang="en-US" sz="2000" dirty="0" err="1">
                <a:latin typeface="+mj-lt"/>
                <a:cs typeface="Times New Roman"/>
              </a:rPr>
              <a:t>άρχουν</a:t>
            </a:r>
            <a:r>
              <a:rPr lang="en-US" sz="2000" dirty="0">
                <a:latin typeface="+mj-lt"/>
                <a:cs typeface="Times New Roman"/>
              </a:rPr>
              <a:t> α</a:t>
            </a:r>
            <a:r>
              <a:rPr lang="en-US" sz="2000" dirty="0" err="1">
                <a:latin typeface="+mj-lt"/>
                <a:cs typeface="Times New Roman"/>
              </a:rPr>
              <a:t>λλόµορφ</a:t>
            </a:r>
            <a:r>
              <a:rPr lang="en-US" sz="2000" dirty="0">
                <a:latin typeface="+mj-lt"/>
                <a:cs typeface="Times New Roman"/>
              </a:rPr>
              <a:t>α ενός µορφήµατος που οφείλονται στο φωνολογικό περιβάλλον</a:t>
            </a:r>
            <a:r>
              <a:rPr lang="el-GR" sz="2000" dirty="0">
                <a:latin typeface="+mj-lt"/>
                <a:cs typeface="Times New Roman"/>
              </a:rPr>
              <a:t>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167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A938-530A-4F80-BA1D-EB5BEB29F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27" y="170105"/>
            <a:ext cx="10515600" cy="1325563"/>
          </a:xfrm>
        </p:spPr>
        <p:txBody>
          <a:bodyPr/>
          <a:lstStyle/>
          <a:p>
            <a:r>
              <a:rPr lang="el-GR" dirty="0"/>
              <a:t>Ελεύθερα εναλλασσόμενες μορφές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F6DE5-20E1-41CB-9CC9-77151A98A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03" y="1287536"/>
            <a:ext cx="10964594" cy="2141464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j-lt"/>
                <a:cs typeface="Times New Roman"/>
              </a:rPr>
              <a:t>Παρα</a:t>
            </a:r>
            <a:r>
              <a:rPr lang="en-US" sz="2400" dirty="0" err="1">
                <a:latin typeface="+mj-lt"/>
                <a:cs typeface="Times New Roman"/>
              </a:rPr>
              <a:t>δειγ</a:t>
            </a:r>
            <a:r>
              <a:rPr lang="en-US" sz="2400" dirty="0">
                <a:latin typeface="+mj-lt"/>
                <a:cs typeface="Times New Roman"/>
              </a:rPr>
              <a:t>µα</a:t>
            </a:r>
            <a:r>
              <a:rPr lang="en-US" sz="2400" dirty="0" err="1">
                <a:latin typeface="+mj-lt"/>
                <a:cs typeface="Times New Roman"/>
              </a:rPr>
              <a:t>τικές</a:t>
            </a:r>
            <a:r>
              <a:rPr lang="en-US" sz="2400" dirty="0">
                <a:latin typeface="+mj-lt"/>
                <a:cs typeface="Times New Roman"/>
              </a:rPr>
              <a:t> </a:t>
            </a:r>
            <a:r>
              <a:rPr lang="en-US" sz="2400" dirty="0" err="1">
                <a:latin typeface="+mj-lt"/>
                <a:cs typeface="Times New Roman"/>
              </a:rPr>
              <a:t>σχέσεις</a:t>
            </a:r>
            <a:r>
              <a:rPr lang="en-US" sz="2400" dirty="0">
                <a:latin typeface="+mj-lt"/>
                <a:cs typeface="Times New Roman"/>
              </a:rPr>
              <a:t> </a:t>
            </a:r>
            <a:r>
              <a:rPr lang="en-US" sz="2400" dirty="0" err="1">
                <a:latin typeface="+mj-lt"/>
                <a:cs typeface="Times New Roman"/>
              </a:rPr>
              <a:t>ελεύθερης</a:t>
            </a:r>
            <a:r>
              <a:rPr lang="en-US" sz="2400" dirty="0">
                <a:latin typeface="+mj-lt"/>
                <a:cs typeface="Times New Roman"/>
              </a:rPr>
              <a:t> π</a:t>
            </a:r>
            <a:r>
              <a:rPr lang="en-US" sz="2400" dirty="0" err="1">
                <a:latin typeface="+mj-lt"/>
                <a:cs typeface="Times New Roman"/>
              </a:rPr>
              <a:t>οικιλί</a:t>
            </a:r>
            <a:r>
              <a:rPr lang="en-US" sz="2400" dirty="0">
                <a:latin typeface="+mj-lt"/>
                <a:cs typeface="Times New Roman"/>
              </a:rPr>
              <a:t>ας στις µορφές ενός µορφήµατος</a:t>
            </a:r>
            <a:r>
              <a:rPr lang="el-GR" sz="2400" dirty="0">
                <a:latin typeface="+mj-lt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lang="el-GR" sz="2400" dirty="0">
                <a:latin typeface="+mj-lt"/>
                <a:cs typeface="Times New Roman"/>
              </a:rPr>
              <a:t>Αν αντικαταστήσουµε τη µορφή   /ume/   µε τη µορφή /ame/ στη λέξη /aγapume/  δεν αλλάζει η σηµασία της.</a:t>
            </a:r>
          </a:p>
          <a:p>
            <a:pPr marL="0" indent="0">
              <a:buNone/>
            </a:pPr>
            <a:r>
              <a:rPr lang="el-GR" sz="2400" dirty="0">
                <a:latin typeface="+mj-lt"/>
                <a:cs typeface="Times New Roman"/>
              </a:rPr>
              <a:t>       αγαπάμε = αγαπούμε,  ζήταγα = ζητούσα,  τραγουδάνε = τραγουδούνε</a:t>
            </a:r>
          </a:p>
          <a:p>
            <a:pPr marL="0" indent="0">
              <a:buNone/>
            </a:pPr>
            <a:endParaRPr lang="en-US" sz="2400" dirty="0">
              <a:latin typeface="+mj-lt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D82B91-A6E3-4247-A47A-69A8F2F231F9}"/>
              </a:ext>
            </a:extLst>
          </p:cNvPr>
          <p:cNvSpPr txBox="1">
            <a:spLocks/>
          </p:cNvSpPr>
          <p:nvPr/>
        </p:nvSpPr>
        <p:spPr>
          <a:xfrm>
            <a:off x="303627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/>
              <a:t>Είδη λέξεων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E57C14-941E-4857-971D-36A4964A77A8}"/>
              </a:ext>
            </a:extLst>
          </p:cNvPr>
          <p:cNvSpPr txBox="1"/>
          <p:nvPr/>
        </p:nvSpPr>
        <p:spPr>
          <a:xfrm>
            <a:off x="754380" y="3761601"/>
            <a:ext cx="975418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400" dirty="0">
                <a:latin typeface="+mj-lt"/>
              </a:rPr>
              <a:t>γραμματικές : συνδυασμός θέματος και κλιτικού μορφήματος                            π.χ. γράφ-εις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400" dirty="0">
                <a:latin typeface="+mj-lt"/>
              </a:rPr>
              <a:t>φωνολογικές : πραγμάτωση γραμματικών λέξεων σε ακολουθία φωνημάτων  π.χ. [γ</a:t>
            </a:r>
            <a:r>
              <a:rPr lang="en-US" sz="2400" dirty="0" err="1">
                <a:latin typeface="+mj-lt"/>
              </a:rPr>
              <a:t>rafis</a:t>
            </a:r>
            <a:r>
              <a:rPr lang="en-US" sz="2400" dirty="0">
                <a:latin typeface="+mj-lt"/>
              </a:rPr>
              <a:t>]</a:t>
            </a:r>
            <a:endParaRPr lang="el-GR" sz="24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400" dirty="0">
                <a:latin typeface="+mj-lt"/>
              </a:rPr>
              <a:t>ορθογραφικές λέξεις : γραπτή αναπαράσταση λέξεων</a:t>
            </a:r>
            <a:r>
              <a:rPr lang="en-US" sz="2400" dirty="0">
                <a:latin typeface="+mj-lt"/>
              </a:rPr>
              <a:t>  </a:t>
            </a:r>
            <a:r>
              <a:rPr lang="el-GR" sz="2400" dirty="0">
                <a:latin typeface="+mj-lt"/>
              </a:rPr>
              <a:t>π.χ. γράφεις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9878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DBDF-6DD7-461C-AEDF-1D2376335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/>
          <a:lstStyle/>
          <a:p>
            <a:r>
              <a:rPr lang="el-GR" dirty="0"/>
              <a:t>Μορφολογική τυπολογία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A9F21-676A-46F4-8C0B-EA6DA48A5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52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+mj-lt"/>
              </a:rPr>
              <a:t>Αναλυτική τυπολογία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9D9460-6260-474A-BFAA-FE58BC30C31A}"/>
              </a:ext>
            </a:extLst>
          </p:cNvPr>
          <p:cNvSpPr txBox="1"/>
          <p:nvPr/>
        </p:nvSpPr>
        <p:spPr>
          <a:xfrm>
            <a:off x="838200" y="1828562"/>
            <a:ext cx="10157669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n-US" sz="2000" dirty="0" err="1">
                <a:latin typeface="+mj-lt"/>
                <a:cs typeface="Times New Roman"/>
              </a:rPr>
              <a:t>Μι</a:t>
            </a:r>
            <a:r>
              <a:rPr lang="en-US" sz="2000" dirty="0">
                <a:latin typeface="+mj-lt"/>
                <a:cs typeface="Times New Roman"/>
              </a:rPr>
              <a:t>α προς μια αντιστοιχία μορφήματος και λέξης, σχεδόν ανύπαρκτη μορφολογία αντίθετα αυξημένη σύνταξη.</a:t>
            </a:r>
          </a:p>
          <a:p>
            <a:r>
              <a:rPr lang="en-US" sz="2000" dirty="0">
                <a:latin typeface="+mj-lt"/>
                <a:cs typeface="Times New Roman"/>
              </a:rPr>
              <a:t>     </a:t>
            </a:r>
            <a:r>
              <a:rPr lang="en-US" sz="2000" dirty="0" err="1">
                <a:latin typeface="+mj-lt"/>
                <a:cs typeface="Times New Roman"/>
              </a:rPr>
              <a:t>Πρότυ</a:t>
            </a:r>
            <a:r>
              <a:rPr lang="en-US" sz="2000" dirty="0">
                <a:latin typeface="+mj-lt"/>
                <a:cs typeface="Times New Roman"/>
              </a:rPr>
              <a:t>πο γλώσσας: κινέζικη </a:t>
            </a:r>
          </a:p>
          <a:p>
            <a:r>
              <a:rPr lang="en-US" sz="2000" dirty="0">
                <a:latin typeface="+mj-lt"/>
                <a:cs typeface="Times New Roman"/>
              </a:rPr>
              <a:t>     Πα</a:t>
            </a:r>
            <a:r>
              <a:rPr lang="en-US" sz="2000" dirty="0" err="1">
                <a:latin typeface="+mj-lt"/>
                <a:cs typeface="Times New Roman"/>
              </a:rPr>
              <a:t>ράδειγμ</a:t>
            </a:r>
            <a:r>
              <a:rPr lang="en-US" sz="2000" dirty="0">
                <a:latin typeface="+mj-lt"/>
                <a:cs typeface="Times New Roman"/>
              </a:rPr>
              <a:t>α:</a:t>
            </a:r>
            <a:r>
              <a:rPr lang="en-US" altLang="ja-JP" sz="2000" dirty="0">
                <a:latin typeface="+mj-lt"/>
                <a:ea typeface="+mn-lt"/>
                <a:cs typeface="Times New Roman"/>
              </a:rPr>
              <a:t> </a:t>
            </a:r>
            <a:r>
              <a:rPr lang="ja-JP" altLang="en-US" sz="2000" dirty="0">
                <a:latin typeface="+mj-lt"/>
                <a:ea typeface="+mn-lt"/>
                <a:cs typeface="+mn-lt"/>
              </a:rPr>
              <a:t>狗 </a:t>
            </a:r>
            <a:r>
              <a:rPr lang="en-US" altLang="ja-JP" sz="2000" dirty="0">
                <a:latin typeface="+mj-lt"/>
                <a:ea typeface="+mn-lt"/>
                <a:cs typeface="+mn-lt"/>
              </a:rPr>
              <a:t>[</a:t>
            </a:r>
            <a:r>
              <a:rPr lang="ja-JP" sz="2000" dirty="0">
                <a:latin typeface="+mj-lt"/>
                <a:ea typeface="+mn-lt"/>
                <a:cs typeface="+mn-lt"/>
              </a:rPr>
              <a:t>gǒu</a:t>
            </a:r>
            <a:r>
              <a:rPr lang="ja-JP" altLang="en-US" sz="2000" dirty="0">
                <a:latin typeface="+mj-lt"/>
                <a:ea typeface="+mn-lt"/>
                <a:cs typeface="+mn-lt"/>
              </a:rPr>
              <a:t>] σκυλί</a:t>
            </a:r>
            <a:endParaRPr lang="en-US" altLang="en-US" sz="2000" dirty="0">
              <a:latin typeface="+mj-lt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34024A-0C4A-43C0-8751-B08D5EC00633}"/>
              </a:ext>
            </a:extLst>
          </p:cNvPr>
          <p:cNvSpPr txBox="1"/>
          <p:nvPr/>
        </p:nvSpPr>
        <p:spPr>
          <a:xfrm>
            <a:off x="1091022" y="3075057"/>
            <a:ext cx="60983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wɔ</a:t>
            </a:r>
            <a:r>
              <a:rPr lang="el-GR" sz="2000" dirty="0">
                <a:latin typeface="+mj-lt"/>
              </a:rPr>
              <a:t>   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mʌn</a:t>
            </a:r>
            <a:r>
              <a:rPr lang="en-US" sz="2000" dirty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    </a:t>
            </a:r>
            <a:r>
              <a:rPr lang="en-US" sz="2000" dirty="0">
                <a:latin typeface="+mj-lt"/>
              </a:rPr>
              <a:t>ty</a:t>
            </a:r>
            <a:r>
              <a:rPr lang="el-GR" sz="2000" dirty="0">
                <a:latin typeface="+mj-lt"/>
              </a:rPr>
              <a:t>ε</a:t>
            </a:r>
            <a:r>
              <a:rPr lang="en-US" sz="2000" dirty="0">
                <a:latin typeface="+mj-lt"/>
              </a:rPr>
              <a:t>n </a:t>
            </a:r>
            <a:r>
              <a:rPr lang="el-GR" sz="2000" dirty="0">
                <a:latin typeface="+mj-lt"/>
              </a:rPr>
              <a:t>   </a:t>
            </a:r>
            <a:r>
              <a:rPr lang="en-US" sz="2000" dirty="0" err="1">
                <a:latin typeface="+mj-lt"/>
              </a:rPr>
              <a:t>tsin</a:t>
            </a:r>
            <a:r>
              <a:rPr lang="en-US" sz="2000" dirty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     </a:t>
            </a:r>
            <a:r>
              <a:rPr lang="en-US" sz="2000" dirty="0" err="1">
                <a:latin typeface="+mj-lt"/>
              </a:rPr>
              <a:t>lʌ</a:t>
            </a:r>
            <a:r>
              <a:rPr lang="en-US" sz="2000" dirty="0">
                <a:latin typeface="+mj-lt"/>
              </a:rPr>
              <a:t>] </a:t>
            </a:r>
            <a:endParaRPr lang="el-GR" sz="2000" dirty="0">
              <a:latin typeface="+mj-lt"/>
            </a:endParaRPr>
          </a:p>
          <a:p>
            <a:r>
              <a:rPr lang="el-GR" sz="2000" dirty="0">
                <a:latin typeface="+mj-lt"/>
              </a:rPr>
              <a:t>εγώ   ΠΛΗΘ. παίζ-   πιάνο ΑΟΡΙΣΤΟΣ</a:t>
            </a:r>
            <a:endParaRPr lang="en-US" sz="20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5D96FD-F05B-4822-B906-AC977C67B3AC}"/>
              </a:ext>
            </a:extLst>
          </p:cNvPr>
          <p:cNvSpPr txBox="1"/>
          <p:nvPr/>
        </p:nvSpPr>
        <p:spPr>
          <a:xfrm>
            <a:off x="1091022" y="4594236"/>
            <a:ext cx="692700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+mj-lt"/>
                <a:cs typeface="Arial"/>
              </a:rPr>
              <a:t>Πρότυπο γλώσσας: τουρκική</a:t>
            </a:r>
            <a:endParaRPr lang="en-US" sz="2000" dirty="0">
              <a:latin typeface="+mj-lt"/>
              <a:cs typeface="Arial"/>
            </a:endParaRPr>
          </a:p>
          <a:p>
            <a:r>
              <a:rPr lang="en-US" sz="2000" dirty="0" err="1">
                <a:latin typeface="+mj-lt"/>
                <a:cs typeface="Arial"/>
              </a:rPr>
              <a:t>oda</a:t>
            </a:r>
            <a:r>
              <a:rPr lang="en-US" sz="2000" dirty="0">
                <a:latin typeface="+mj-lt"/>
                <a:cs typeface="Arial"/>
              </a:rPr>
              <a:t> (</a:t>
            </a:r>
            <a:r>
              <a:rPr lang="en-US" sz="2000" dirty="0" err="1">
                <a:latin typeface="+mj-lt"/>
                <a:cs typeface="Arial"/>
              </a:rPr>
              <a:t>δωμάτιο</a:t>
            </a:r>
            <a:r>
              <a:rPr lang="en-US" sz="2000" dirty="0">
                <a:latin typeface="+mj-lt"/>
                <a:cs typeface="Arial"/>
              </a:rPr>
              <a:t>) και lar (π</a:t>
            </a:r>
            <a:r>
              <a:rPr lang="en-US" sz="2000" dirty="0" err="1">
                <a:latin typeface="+mj-lt"/>
                <a:cs typeface="Arial"/>
              </a:rPr>
              <a:t>ληθυντικός</a:t>
            </a:r>
            <a:r>
              <a:rPr lang="en-US" sz="2000" dirty="0">
                <a:latin typeface="+mj-lt"/>
                <a:cs typeface="Arial"/>
              </a:rPr>
              <a:t> α</a:t>
            </a:r>
            <a:r>
              <a:rPr lang="en-US" sz="2000" dirty="0" err="1">
                <a:latin typeface="+mj-lt"/>
                <a:cs typeface="Arial"/>
              </a:rPr>
              <a:t>ριθμός</a:t>
            </a:r>
            <a:r>
              <a:rPr lang="en-US" sz="2000" dirty="0">
                <a:latin typeface="+mj-lt"/>
                <a:cs typeface="Arial"/>
              </a:rPr>
              <a:t>)  </a:t>
            </a:r>
            <a:r>
              <a:rPr lang="en-US" sz="2000" dirty="0" err="1">
                <a:latin typeface="+mj-lt"/>
                <a:cs typeface="Arial"/>
              </a:rPr>
              <a:t>odalar</a:t>
            </a:r>
            <a:r>
              <a:rPr lang="en-US" sz="2000" dirty="0">
                <a:latin typeface="+mj-lt"/>
                <a:cs typeface="Arial"/>
              </a:rPr>
              <a:t> (</a:t>
            </a:r>
            <a:r>
              <a:rPr lang="en-US" sz="2000" dirty="0" err="1">
                <a:latin typeface="+mj-lt"/>
                <a:cs typeface="Arial"/>
              </a:rPr>
              <a:t>δωμάτι</a:t>
            </a:r>
            <a:r>
              <a:rPr lang="en-US" sz="2000" dirty="0">
                <a:latin typeface="+mj-lt"/>
                <a:cs typeface="Arial"/>
              </a:rPr>
              <a:t>α</a:t>
            </a:r>
            <a:r>
              <a:rPr lang="en-US" dirty="0">
                <a:latin typeface="Times New Roman"/>
                <a:cs typeface="Arial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FFFB84-8F68-41AD-BB75-9C713FB318D1}"/>
              </a:ext>
            </a:extLst>
          </p:cNvPr>
          <p:cNvSpPr txBox="1"/>
          <p:nvPr/>
        </p:nvSpPr>
        <p:spPr>
          <a:xfrm>
            <a:off x="838200" y="3782943"/>
            <a:ext cx="6098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dirty="0">
                <a:latin typeface="+mj-lt"/>
                <a:cs typeface="Arial"/>
              </a:rPr>
              <a:t>Συγκολλητική</a:t>
            </a:r>
            <a:r>
              <a:rPr lang="el-GR" sz="2000" dirty="0">
                <a:latin typeface="+mj-lt"/>
                <a:cs typeface="Arial"/>
              </a:rPr>
              <a:t> </a:t>
            </a:r>
            <a:r>
              <a:rPr lang="el-GR" sz="2400" dirty="0">
                <a:latin typeface="+mj-lt"/>
                <a:cs typeface="Arial"/>
              </a:rPr>
              <a:t>τυπολογία</a:t>
            </a:r>
            <a:r>
              <a:rPr lang="en-US" sz="2000" dirty="0">
                <a:latin typeface="+mj-lt"/>
                <a:cs typeface="Arial"/>
              </a:rPr>
              <a:t> </a:t>
            </a:r>
            <a:endParaRPr lang="en-US" sz="20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AAB2E3-56DE-4852-A518-9FF513C6DA98}"/>
              </a:ext>
            </a:extLst>
          </p:cNvPr>
          <p:cNvSpPr txBox="1"/>
          <p:nvPr/>
        </p:nvSpPr>
        <p:spPr>
          <a:xfrm>
            <a:off x="823457" y="4240293"/>
            <a:ext cx="74621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000" dirty="0">
                <a:latin typeface="+mj-lt"/>
              </a:rPr>
              <a:t>Μονοσήμαντη αντιστοιχία ανάμεσα σε μορφή και μόρφημα.</a:t>
            </a:r>
            <a:endParaRPr lang="en-US" sz="2000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FF66EC-A4DE-4034-8424-F0AF919FBE3F}"/>
              </a:ext>
            </a:extLst>
          </p:cNvPr>
          <p:cNvSpPr txBox="1"/>
          <p:nvPr/>
        </p:nvSpPr>
        <p:spPr>
          <a:xfrm>
            <a:off x="838200" y="5367959"/>
            <a:ext cx="6098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dirty="0">
                <a:latin typeface="+mj-lt"/>
                <a:cs typeface="Arial"/>
              </a:rPr>
              <a:t>Διαχυτική</a:t>
            </a:r>
            <a:r>
              <a:rPr lang="el-GR" sz="2000" dirty="0">
                <a:latin typeface="+mj-lt"/>
                <a:cs typeface="Arial"/>
              </a:rPr>
              <a:t> </a:t>
            </a:r>
            <a:r>
              <a:rPr lang="el-GR" sz="2400" dirty="0">
                <a:latin typeface="+mj-lt"/>
                <a:cs typeface="Arial"/>
              </a:rPr>
              <a:t>τυπολογία</a:t>
            </a:r>
            <a:r>
              <a:rPr lang="en-US" sz="2000" dirty="0">
                <a:latin typeface="+mj-lt"/>
                <a:cs typeface="Arial"/>
              </a:rPr>
              <a:t> </a:t>
            </a:r>
            <a:endParaRPr lang="en-US" sz="2000" dirty="0"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1B2E3-53DD-43E0-88E1-E76CCAB79FD4}"/>
              </a:ext>
            </a:extLst>
          </p:cNvPr>
          <p:cNvSpPr txBox="1"/>
          <p:nvPr/>
        </p:nvSpPr>
        <p:spPr>
          <a:xfrm>
            <a:off x="823457" y="5846859"/>
            <a:ext cx="104007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000" dirty="0">
                <a:latin typeface="+mj-lt"/>
              </a:rPr>
              <a:t>Ο τεμαχισμός της λέξης σε μορφές δεν είναι απλός. Μορφολογική δομή λέξεων = περίπλοκη, η γραμματική σημασία δηλώνεται στο πλαίσιο της λέξης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1849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18FA3-40BD-48FD-BA89-D4B1025D7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370"/>
            <a:ext cx="10515600" cy="2591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+mj-lt"/>
              </a:rPr>
              <a:t>Πολυσυνθετική τυπολογία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000" dirty="0">
                <a:latin typeface="+mj-lt"/>
              </a:rPr>
              <a:t>κάθε λέξη αποτελείται απο ́ πολλάμορφήματα και αντιστοιχούν σε ολόκληρη πρόταση, ολόκληρες προτάσεις αποτελούνται απόμια λέξη, ακόμη και το αντικείμενο ενσωματώνεται μέσα στη λέξη.</a:t>
            </a:r>
          </a:p>
          <a:p>
            <a:pPr marL="0" indent="0" algn="ctr">
              <a:buNone/>
            </a:pPr>
            <a:r>
              <a:rPr lang="en-US" sz="2000" dirty="0" err="1">
                <a:latin typeface="+mj-lt"/>
              </a:rPr>
              <a:t>qaya:liyu:lu:ni</a:t>
            </a:r>
            <a:r>
              <a:rPr lang="en-US" sz="2000" dirty="0">
                <a:latin typeface="+mj-lt"/>
              </a:rPr>
              <a:t> </a:t>
            </a:r>
            <a:endParaRPr lang="el-GR" sz="2000" dirty="0">
              <a:latin typeface="+mj-lt"/>
            </a:endParaRPr>
          </a:p>
          <a:p>
            <a:pPr marL="0" indent="0" algn="ctr">
              <a:buNone/>
            </a:pPr>
            <a:r>
              <a:rPr lang="en-US" sz="2000" dirty="0">
                <a:latin typeface="+mj-lt"/>
              </a:rPr>
              <a:t>‘</a:t>
            </a:r>
            <a:r>
              <a:rPr lang="el-GR" sz="2000" dirty="0">
                <a:latin typeface="+mj-lt"/>
              </a:rPr>
              <a:t>ήταν τέλειος (-</a:t>
            </a:r>
            <a:r>
              <a:rPr lang="en-US" sz="2000" dirty="0" err="1">
                <a:latin typeface="+mj-lt"/>
              </a:rPr>
              <a:t>yu</a:t>
            </a:r>
            <a:r>
              <a:rPr lang="en-US" sz="2000" dirty="0">
                <a:latin typeface="+mj-lt"/>
              </a:rPr>
              <a:t>-) </a:t>
            </a:r>
            <a:r>
              <a:rPr lang="el-GR" sz="2000" dirty="0">
                <a:latin typeface="+mj-lt"/>
              </a:rPr>
              <a:t>στο να φτιάχνει (-</a:t>
            </a:r>
            <a:r>
              <a:rPr lang="en-US" sz="2000" dirty="0">
                <a:latin typeface="+mj-lt"/>
              </a:rPr>
              <a:t>li-) </a:t>
            </a:r>
            <a:r>
              <a:rPr lang="el-GR" sz="2000" dirty="0">
                <a:latin typeface="+mj-lt"/>
              </a:rPr>
              <a:t>καγιάκ (</a:t>
            </a:r>
            <a:r>
              <a:rPr lang="en-US" sz="2000" dirty="0" err="1">
                <a:latin typeface="+mj-lt"/>
              </a:rPr>
              <a:t>qaya</a:t>
            </a:r>
            <a:r>
              <a:rPr lang="en-US" sz="2000" dirty="0">
                <a:latin typeface="+mj-lt"/>
              </a:rPr>
              <a:t>:-)’</a:t>
            </a:r>
            <a:endParaRPr lang="en-US" sz="3200" dirty="0">
              <a:latin typeface="+mj-lt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6036A6B-F15A-4EF9-B193-915B1B958E1C}"/>
              </a:ext>
            </a:extLst>
          </p:cNvPr>
          <p:cNvCxnSpPr/>
          <p:nvPr/>
        </p:nvCxnSpPr>
        <p:spPr>
          <a:xfrm>
            <a:off x="1981200" y="4557932"/>
            <a:ext cx="82296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E73DFE6-051E-494C-83ED-C90E3D54F9ED}"/>
              </a:ext>
            </a:extLst>
          </p:cNvPr>
          <p:cNvSpPr txBox="1"/>
          <p:nvPr/>
        </p:nvSpPr>
        <p:spPr>
          <a:xfrm>
            <a:off x="1156481" y="3919583"/>
            <a:ext cx="16494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>
                <a:latin typeface="+mj-lt"/>
              </a:rPr>
              <a:t>ένα μόρφημα</a:t>
            </a: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923ED9-FA70-43CF-B6F8-8FF5C50052FB}"/>
              </a:ext>
            </a:extLst>
          </p:cNvPr>
          <p:cNvSpPr txBox="1"/>
          <p:nvPr/>
        </p:nvSpPr>
        <p:spPr>
          <a:xfrm>
            <a:off x="9144585" y="3919583"/>
            <a:ext cx="22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>
                <a:latin typeface="+mj-lt"/>
              </a:rPr>
              <a:t>πολλά μορφήματα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0E9285-1525-47D2-A62B-129D28B530E2}"/>
              </a:ext>
            </a:extLst>
          </p:cNvPr>
          <p:cNvSpPr txBox="1"/>
          <p:nvPr/>
        </p:nvSpPr>
        <p:spPr>
          <a:xfrm>
            <a:off x="1351084" y="4796172"/>
            <a:ext cx="24753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>
                <a:latin typeface="+mj-lt"/>
              </a:rPr>
              <a:t>Αναλυτική τυπολογία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7F16C4-D9B5-4B19-8287-1E9CD2079542}"/>
              </a:ext>
            </a:extLst>
          </p:cNvPr>
          <p:cNvSpPr txBox="1"/>
          <p:nvPr/>
        </p:nvSpPr>
        <p:spPr>
          <a:xfrm>
            <a:off x="8145194" y="4796172"/>
            <a:ext cx="30081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>
                <a:latin typeface="+mj-lt"/>
              </a:rPr>
              <a:t>Πολυσυνθετική τυπολογία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226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A2B70-E3B6-4BD0-9E7F-745D07AAF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057"/>
            <a:ext cx="3944815" cy="619613"/>
          </a:xfrm>
        </p:spPr>
        <p:txBody>
          <a:bodyPr>
            <a:normAutofit fontScale="90000"/>
          </a:bodyPr>
          <a:lstStyle/>
          <a:p>
            <a:r>
              <a:rPr lang="el-GR" dirty="0"/>
              <a:t>Περιεχόμενα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C9F01-1073-4D0C-B067-A5A3EF8BC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105"/>
            <a:ext cx="10515600" cy="2999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200" dirty="0"/>
              <a:t>Α. Φωνολογία</a:t>
            </a:r>
          </a:p>
          <a:p>
            <a:pPr marL="514350" indent="-514350">
              <a:buAutoNum type="arabicPeriod"/>
            </a:pPr>
            <a:r>
              <a:rPr lang="el-GR" sz="2200" dirty="0"/>
              <a:t>Φώνημα/ Ελεύθερα εναλλασσόμενοι φθόγγοι</a:t>
            </a:r>
          </a:p>
          <a:p>
            <a:pPr marL="514350" indent="-514350">
              <a:buAutoNum type="arabicPeriod"/>
            </a:pPr>
            <a:r>
              <a:rPr lang="el-GR" sz="2200" dirty="0"/>
              <a:t>Αλλόφωνα</a:t>
            </a:r>
          </a:p>
          <a:p>
            <a:pPr marL="514350" indent="-514350">
              <a:buAutoNum type="arabicPeriod"/>
            </a:pPr>
            <a:r>
              <a:rPr lang="el-GR" sz="2200" dirty="0"/>
              <a:t>Ελάχιστα ζεύγη/ Διακριτικά χαρακτηριστικά</a:t>
            </a:r>
          </a:p>
          <a:p>
            <a:pPr marL="514350" indent="-514350">
              <a:buAutoNum type="arabicPeriod"/>
            </a:pPr>
            <a:r>
              <a:rPr lang="el-GR" sz="2200" dirty="0"/>
              <a:t>Σημάδεμα/ Ουδετεροποίηση</a:t>
            </a:r>
          </a:p>
          <a:p>
            <a:pPr marL="514350" indent="-514350">
              <a:buAutoNum type="arabicPeriod"/>
            </a:pPr>
            <a:r>
              <a:rPr lang="el-GR" sz="2200" dirty="0"/>
              <a:t>Φωνολογικές διαδικασίες</a:t>
            </a:r>
          </a:p>
          <a:p>
            <a:pPr marL="514350" indent="-514350">
              <a:buAutoNum type="arabicPeriod"/>
            </a:pPr>
            <a:r>
              <a:rPr lang="el-GR" sz="2200" dirty="0"/>
              <a:t>Προσωδιακά στοιχεία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275DFAB-0B7C-4273-9CC1-8F5D2DAC4B94}"/>
              </a:ext>
            </a:extLst>
          </p:cNvPr>
          <p:cNvSpPr txBox="1">
            <a:spLocks/>
          </p:cNvSpPr>
          <p:nvPr/>
        </p:nvSpPr>
        <p:spPr>
          <a:xfrm>
            <a:off x="838200" y="4203065"/>
            <a:ext cx="10515600" cy="220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dirty="0"/>
              <a:t>Β. Μορφολογία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l-GR" dirty="0"/>
              <a:t>Μόρφημα/ Ελεύθερες εναλλασσόμενες μορφές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l-GR" dirty="0"/>
              <a:t>Αλλόμορφα/ Φωνολογικά καθορισμένα αλλόμορφα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l-GR" dirty="0"/>
              <a:t>Μορφολογική τυπολογία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l-GR" dirty="0"/>
              <a:t>Είδη μορφημάτων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l-GR" dirty="0"/>
              <a:t>Σύνθεση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l-GR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D03774-1E5C-4DD5-AFC1-183C87E1D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240" y="5083223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379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3B27B-46C1-41C2-9D12-0F190DE94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970563" cy="661817"/>
          </a:xfrm>
        </p:spPr>
        <p:txBody>
          <a:bodyPr>
            <a:normAutofit fontScale="90000"/>
          </a:bodyPr>
          <a:lstStyle/>
          <a:p>
            <a:r>
              <a:rPr lang="el-GR" dirty="0"/>
              <a:t>Είδη μορφημάτων</a:t>
            </a:r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CDBD125-CA1C-4676-B556-9362189A38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597" t="21276" r="2137" b="11379"/>
          <a:stretch/>
        </p:blipFill>
        <p:spPr>
          <a:xfrm>
            <a:off x="838200" y="1174425"/>
            <a:ext cx="10711942" cy="518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04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A6D5D-C890-436F-B137-5EE5F349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04938" cy="718087"/>
          </a:xfrm>
        </p:spPr>
        <p:txBody>
          <a:bodyPr/>
          <a:lstStyle/>
          <a:p>
            <a:r>
              <a:rPr lang="el-GR" dirty="0"/>
              <a:t>Σύνθεση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7D1CE0-95C8-436D-870A-CE0AF230F712}"/>
              </a:ext>
            </a:extLst>
          </p:cNvPr>
          <p:cNvSpPr txBox="1"/>
          <p:nvPr/>
        </p:nvSpPr>
        <p:spPr>
          <a:xfrm>
            <a:off x="838200" y="1132306"/>
            <a:ext cx="419531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Franklin Gothic Heavy"/>
              </a:rPr>
              <a:t>Παρατα</a:t>
            </a:r>
            <a:r>
              <a:rPr lang="en-US" err="1">
                <a:latin typeface="Franklin Gothic Heavy"/>
              </a:rPr>
              <a:t>κτική</a:t>
            </a:r>
            <a:r>
              <a:rPr lang="en-US">
                <a:latin typeface="Franklin Gothic Heavy"/>
              </a:rPr>
              <a:t>/ υπ</a:t>
            </a:r>
            <a:r>
              <a:rPr lang="en-US" err="1">
                <a:latin typeface="Franklin Gothic Heavy"/>
              </a:rPr>
              <a:t>οτ</a:t>
            </a:r>
            <a:r>
              <a:rPr lang="en-US">
                <a:latin typeface="Franklin Gothic Heavy"/>
              </a:rPr>
              <a:t>α</a:t>
            </a:r>
            <a:r>
              <a:rPr lang="en-US" err="1">
                <a:latin typeface="Franklin Gothic Heavy"/>
              </a:rPr>
              <a:t>κτική</a:t>
            </a:r>
            <a:r>
              <a:rPr lang="en-US">
                <a:latin typeface="Franklin Gothic Heavy"/>
              </a:rPr>
              <a:t> </a:t>
            </a:r>
            <a:r>
              <a:rPr lang="en-US" err="1">
                <a:latin typeface="Franklin Gothic Heavy"/>
              </a:rPr>
              <a:t>σύνθεση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6A38FF-0198-48B7-B179-EF241170C3CC}"/>
              </a:ext>
            </a:extLst>
          </p:cNvPr>
          <p:cNvSpPr txBox="1"/>
          <p:nvPr/>
        </p:nvSpPr>
        <p:spPr>
          <a:xfrm>
            <a:off x="1168878" y="1672757"/>
            <a:ext cx="8903589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n-US" sz="2000" dirty="0">
                <a:latin typeface="+mj-lt"/>
                <a:cs typeface="Times New Roman"/>
              </a:rPr>
              <a:t>Παρατα</a:t>
            </a:r>
            <a:r>
              <a:rPr lang="en-US" sz="2000" dirty="0" err="1">
                <a:latin typeface="+mj-lt"/>
                <a:cs typeface="Times New Roman"/>
              </a:rPr>
              <a:t>κτική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σύνθεση</a:t>
            </a:r>
            <a:r>
              <a:rPr lang="en-US" sz="2000" dirty="0">
                <a:latin typeface="+mj-lt"/>
                <a:cs typeface="Times New Roman"/>
              </a:rPr>
              <a:t>​: </a:t>
            </a:r>
            <a:r>
              <a:rPr lang="en-US" sz="2000" dirty="0" err="1">
                <a:latin typeface="+mj-lt"/>
                <a:cs typeface="Times New Roman"/>
              </a:rPr>
              <a:t>ενώνοντ</a:t>
            </a:r>
            <a:r>
              <a:rPr lang="en-US" sz="2000" dirty="0">
                <a:latin typeface="+mj-lt"/>
                <a:cs typeface="Times New Roman"/>
              </a:rPr>
              <a:t>αι στοιχεία της ίδιας γραμματικής κατηγορίας </a:t>
            </a:r>
            <a:endParaRPr lang="el-GR" sz="2000" dirty="0">
              <a:latin typeface="+mj-lt"/>
              <a:cs typeface="Times New Roman"/>
            </a:endParaRPr>
          </a:p>
          <a:p>
            <a:r>
              <a:rPr lang="en-US" sz="2000" dirty="0">
                <a:latin typeface="+mj-lt"/>
                <a:cs typeface="Times New Roman"/>
              </a:rPr>
              <a:t>     (π.χ. α</a:t>
            </a:r>
            <a:r>
              <a:rPr lang="en-US" sz="2000" dirty="0" err="1">
                <a:latin typeface="+mj-lt"/>
                <a:cs typeface="Times New Roman"/>
              </a:rPr>
              <a:t>νά</a:t>
            </a:r>
            <a:r>
              <a:rPr lang="en-US" sz="2000" dirty="0">
                <a:latin typeface="+mj-lt"/>
                <a:cs typeface="Times New Roman"/>
              </a:rPr>
              <a:t>βω + σβήνω = αναβοσβήνω)</a:t>
            </a:r>
            <a:r>
              <a:rPr lang="el-GR" sz="2000" dirty="0">
                <a:latin typeface="+mj-lt"/>
                <a:cs typeface="Times New Roman"/>
              </a:rPr>
              <a:t> (ρήμα + ρήμα)</a:t>
            </a:r>
          </a:p>
          <a:p>
            <a:r>
              <a:rPr lang="el-GR" sz="2000" dirty="0">
                <a:latin typeface="+mj-lt"/>
                <a:cs typeface="Times New Roman"/>
              </a:rPr>
              <a:t>     (π.χ. τραπέζι + μαντήλι = τραπεζομάντηλο)  (ουσιαστικό + ουσιαστικό)</a:t>
            </a:r>
          </a:p>
          <a:p>
            <a:r>
              <a:rPr lang="el-GR" sz="2000" dirty="0">
                <a:latin typeface="+mj-lt"/>
                <a:cs typeface="Times New Roman"/>
              </a:rPr>
              <a:t>     (π.χ. καστανός + ξανθός = καστανόξανθος) (επίθετο + επίθετο)</a:t>
            </a:r>
            <a:endParaRPr lang="el-GR" sz="20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419D82-4B6C-4EF0-8EE3-E57C4D7AD6B7}"/>
              </a:ext>
            </a:extLst>
          </p:cNvPr>
          <p:cNvSpPr txBox="1"/>
          <p:nvPr/>
        </p:nvSpPr>
        <p:spPr>
          <a:xfrm>
            <a:off x="1168878" y="3195313"/>
            <a:ext cx="945223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n-US" sz="2000" dirty="0">
                <a:latin typeface="+mj-lt"/>
              </a:rPr>
              <a:t>Υπ</a:t>
            </a:r>
            <a:r>
              <a:rPr lang="en-US" sz="2000" dirty="0" err="1">
                <a:latin typeface="+mj-lt"/>
              </a:rPr>
              <a:t>οτ</a:t>
            </a:r>
            <a:r>
              <a:rPr lang="en-US" sz="2000" dirty="0">
                <a:latin typeface="+mj-lt"/>
              </a:rPr>
              <a:t>ακτική σύνθεση​: </a:t>
            </a:r>
            <a:endParaRPr lang="el-GR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      I. π</a:t>
            </a:r>
            <a:r>
              <a:rPr lang="en-US" sz="2000" dirty="0" err="1">
                <a:latin typeface="+mj-lt"/>
              </a:rPr>
              <a:t>ροσδιοριστικά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σύνθετ</a:t>
            </a:r>
            <a:r>
              <a:rPr lang="en-US" sz="2000" dirty="0">
                <a:latin typeface="+mj-lt"/>
              </a:rPr>
              <a:t>α (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τρελο</a:t>
            </a:r>
            <a:r>
              <a:rPr lang="en-US" sz="2000" dirty="0">
                <a:latin typeface="+mj-lt"/>
              </a:rPr>
              <a:t>κόριτσο) το α΄ συνθετικό προσδιορίζει το β΄συνθετικό</a:t>
            </a:r>
          </a:p>
          <a:p>
            <a:r>
              <a:rPr lang="en-US" sz="2000" dirty="0">
                <a:latin typeface="+mj-lt"/>
                <a:cs typeface="Times New Roman"/>
              </a:rPr>
              <a:t>     II. </a:t>
            </a:r>
            <a:r>
              <a:rPr lang="en-US" sz="2000" dirty="0" err="1">
                <a:latin typeface="+mj-lt"/>
                <a:cs typeface="Times New Roman"/>
              </a:rPr>
              <a:t>Εξ</a:t>
            </a:r>
            <a:r>
              <a:rPr lang="en-US" sz="2000" dirty="0">
                <a:latin typeface="+mj-lt"/>
                <a:cs typeface="Times New Roman"/>
              </a:rPr>
              <a:t>αρτημένα σύνθετα το πρώτο συμπλήρωμα του δεύτερου</a:t>
            </a:r>
            <a:r>
              <a:rPr lang="el-GR" sz="2000" dirty="0">
                <a:latin typeface="+mj-lt"/>
                <a:cs typeface="Times New Roman"/>
              </a:rPr>
              <a:t> (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/>
              </a:rPr>
              <a:t>ελαιο</a:t>
            </a:r>
            <a:r>
              <a:rPr lang="el-GR" sz="2000" dirty="0">
                <a:latin typeface="+mj-lt"/>
                <a:cs typeface="Times New Roman"/>
              </a:rPr>
              <a:t>καλλιέργεια)</a:t>
            </a:r>
            <a:endParaRPr lang="en-US" sz="2000" dirty="0">
              <a:latin typeface="+mj-lt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3A6FDC-562E-494E-8218-57C5D7F5FC62}"/>
              </a:ext>
            </a:extLst>
          </p:cNvPr>
          <p:cNvSpPr txBox="1"/>
          <p:nvPr/>
        </p:nvSpPr>
        <p:spPr>
          <a:xfrm>
            <a:off x="1226389" y="439596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Franklin Gothic Heavy"/>
              </a:rPr>
              <a:t>Κεφ</a:t>
            </a:r>
            <a:r>
              <a:rPr lang="en-US" dirty="0">
                <a:latin typeface="Franklin Gothic Heavy"/>
              </a:rPr>
              <a:t>αλή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20C8D4-69EE-4A07-AB5E-B14786C0A2BD}"/>
              </a:ext>
            </a:extLst>
          </p:cNvPr>
          <p:cNvSpPr txBox="1"/>
          <p:nvPr/>
        </p:nvSpPr>
        <p:spPr>
          <a:xfrm>
            <a:off x="1168878" y="4884797"/>
            <a:ext cx="597750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n-US" sz="2000" dirty="0" err="1">
                <a:latin typeface="+mj-lt"/>
              </a:rPr>
              <a:t>Δίνει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στη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σύνθετη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λέξη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την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γρ</a:t>
            </a:r>
            <a:r>
              <a:rPr lang="en-US" sz="2000" dirty="0">
                <a:latin typeface="+mj-lt"/>
              </a:rPr>
              <a:t>αμματική κατηγορία</a:t>
            </a:r>
            <a:endParaRPr lang="el-GR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   π.χ. α</a:t>
            </a:r>
            <a:r>
              <a:rPr lang="en-US" sz="2000" dirty="0" err="1">
                <a:latin typeface="+mj-lt"/>
              </a:rPr>
              <a:t>γορο</a:t>
            </a:r>
            <a:r>
              <a:rPr lang="en-US" sz="2000" dirty="0" err="1">
                <a:solidFill>
                  <a:schemeClr val="accent1"/>
                </a:solidFill>
                <a:latin typeface="+mj-lt"/>
              </a:rPr>
              <a:t>κόριτσο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κορίτσι</a:t>
            </a:r>
            <a:r>
              <a:rPr lang="en-US" sz="2000" dirty="0">
                <a:latin typeface="+mj-lt"/>
              </a:rPr>
              <a:t> = </a:t>
            </a:r>
            <a:r>
              <a:rPr lang="en-US" sz="2000" dirty="0" err="1">
                <a:latin typeface="+mj-lt"/>
              </a:rPr>
              <a:t>ουσι</a:t>
            </a:r>
            <a:r>
              <a:rPr lang="en-US" sz="2000" dirty="0">
                <a:latin typeface="+mj-lt"/>
              </a:rPr>
              <a:t>αστικό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EBB727-AA99-41F2-8CA1-2A54922661FF}"/>
              </a:ext>
            </a:extLst>
          </p:cNvPr>
          <p:cNvSpPr txBox="1"/>
          <p:nvPr/>
        </p:nvSpPr>
        <p:spPr>
          <a:xfrm>
            <a:off x="1226388" y="5539454"/>
            <a:ext cx="964793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  <a:cs typeface="Times New Roman"/>
              </a:rPr>
              <a:t>I. </a:t>
            </a:r>
            <a:r>
              <a:rPr lang="en-US" sz="2000" dirty="0" err="1">
                <a:latin typeface="+mj-lt"/>
                <a:cs typeface="Times New Roman"/>
              </a:rPr>
              <a:t>εσωκεντρική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σύνθετη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λέξη</a:t>
            </a:r>
            <a:r>
              <a:rPr lang="en-US" sz="2000" dirty="0">
                <a:latin typeface="+mj-lt"/>
                <a:cs typeface="Times New Roman"/>
              </a:rPr>
              <a:t>, </a:t>
            </a:r>
            <a:r>
              <a:rPr lang="en-US" sz="2000" dirty="0" err="1">
                <a:latin typeface="+mj-lt"/>
                <a:cs typeface="Times New Roman"/>
              </a:rPr>
              <a:t>το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δεύτερο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συνθετικό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λειτουργεί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ως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κεφ</a:t>
            </a:r>
            <a:r>
              <a:rPr lang="en-US" sz="2000" dirty="0">
                <a:latin typeface="+mj-lt"/>
                <a:cs typeface="Times New Roman"/>
              </a:rPr>
              <a:t>αλή</a:t>
            </a:r>
            <a:r>
              <a:rPr lang="el-GR" sz="2000" dirty="0">
                <a:latin typeface="+mj-lt"/>
                <a:cs typeface="Times New Roman"/>
              </a:rPr>
              <a:t> (τυροσαλάτα)</a:t>
            </a:r>
            <a:endParaRPr lang="en-US" sz="2000" dirty="0">
              <a:latin typeface="+mj-lt"/>
              <a:cs typeface="Times New Roman"/>
            </a:endParaRPr>
          </a:p>
          <a:p>
            <a:r>
              <a:rPr lang="en-US" sz="2000" dirty="0" err="1">
                <a:latin typeface="+mj-lt"/>
                <a:cs typeface="Times New Roman"/>
              </a:rPr>
              <a:t>II.εξωκεντρική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σύνθετη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λέξη</a:t>
            </a:r>
            <a:r>
              <a:rPr lang="en-US" sz="2000" dirty="0">
                <a:latin typeface="+mj-lt"/>
                <a:cs typeface="Times New Roman"/>
              </a:rPr>
              <a:t>, απ</a:t>
            </a:r>
            <a:r>
              <a:rPr lang="en-US" sz="2000" dirty="0" err="1">
                <a:latin typeface="+mj-lt"/>
                <a:cs typeface="Times New Roman"/>
              </a:rPr>
              <a:t>ορρέει</a:t>
            </a:r>
            <a:r>
              <a:rPr lang="en-US" sz="2000" dirty="0">
                <a:latin typeface="+mj-lt"/>
                <a:cs typeface="Times New Roman"/>
              </a:rPr>
              <a:t> από </a:t>
            </a:r>
            <a:r>
              <a:rPr lang="en-US" sz="2000" dirty="0" err="1">
                <a:latin typeface="+mj-lt"/>
                <a:cs typeface="Times New Roman"/>
              </a:rPr>
              <a:t>στοιχεί</a:t>
            </a:r>
            <a:r>
              <a:rPr lang="en-US" sz="2000" dirty="0">
                <a:latin typeface="+mj-lt"/>
                <a:cs typeface="Times New Roman"/>
              </a:rPr>
              <a:t>α έξω της δομής</a:t>
            </a:r>
            <a:r>
              <a:rPr lang="el-GR" sz="2000" dirty="0">
                <a:latin typeface="+mj-lt"/>
                <a:cs typeface="Times New Roman"/>
              </a:rPr>
              <a:t> (καλότυχος, τύχη ουσ.)</a:t>
            </a:r>
            <a:endParaRPr lang="en-US" sz="2000" dirty="0">
              <a:latin typeface="+mj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385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8E883-F871-854C-87D7-A16E57D9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32508-3E19-8744-97B8-0936D15D8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Να μεταγράψετε φωνητικά τις παρακάτω </a:t>
            </a:r>
            <a:r>
              <a:rPr lang="el-GR" dirty="0" err="1"/>
              <a:t>φρ</a:t>
            </a:r>
            <a:r>
              <a:rPr lang="en-US" dirty="0" err="1"/>
              <a:t>ά</a:t>
            </a:r>
            <a:r>
              <a:rPr lang="el-GR" dirty="0"/>
              <a:t>σεις: </a:t>
            </a:r>
          </a:p>
          <a:p>
            <a:r>
              <a:rPr lang="el-GR" dirty="0"/>
              <a:t>Η </a:t>
            </a:r>
            <a:r>
              <a:rPr lang="el-GR" dirty="0" err="1"/>
              <a:t>Μητσιάκη</a:t>
            </a:r>
            <a:r>
              <a:rPr lang="el-GR" dirty="0"/>
              <a:t> μάς δίδαξε φωνητική και φωνολογία.</a:t>
            </a:r>
          </a:p>
          <a:p>
            <a:endParaRPr lang="el-GR" dirty="0"/>
          </a:p>
          <a:p>
            <a:r>
              <a:rPr lang="el-GR" dirty="0"/>
              <a:t>Πολλοί άνθρωποι νομίζουν ότι η μελέτη των φθόγγων είναι εξαιρετικά ενδιαφέρουσα. </a:t>
            </a:r>
          </a:p>
          <a:p>
            <a:endParaRPr lang="el-GR" dirty="0"/>
          </a:p>
          <a:p>
            <a:r>
              <a:rPr lang="el-GR" dirty="0"/>
              <a:t>Η ελληνική εκδοχή αυτού του εγχειριδίου κυκλοφόρησε από τις εκδόσεις </a:t>
            </a:r>
            <a:r>
              <a:rPr lang="el-GR" dirty="0" err="1"/>
              <a:t>Τζιάφα</a:t>
            </a:r>
            <a:r>
              <a:rPr lang="el-GR" dirty="0"/>
              <a:t>.</a:t>
            </a:r>
          </a:p>
          <a:p>
            <a:r>
              <a:rPr lang="el-GR" dirty="0"/>
              <a:t>[b, d, d̪, </a:t>
            </a:r>
            <a:r>
              <a:rPr lang="el-GR" dirty="0" err="1"/>
              <a:t>ɟ</a:t>
            </a:r>
            <a:r>
              <a:rPr lang="el-GR" dirty="0"/>
              <a:t>, g, v, </a:t>
            </a:r>
            <a:r>
              <a:rPr lang="el-GR" dirty="0" err="1"/>
              <a:t>ð</a:t>
            </a:r>
            <a:r>
              <a:rPr lang="el-GR" dirty="0"/>
              <a:t>, z, </a:t>
            </a:r>
            <a:r>
              <a:rPr lang="el-GR" dirty="0" err="1"/>
              <a:t>ʝ</a:t>
            </a:r>
            <a:r>
              <a:rPr lang="el-GR" dirty="0"/>
              <a:t>, </a:t>
            </a:r>
            <a:r>
              <a:rPr lang="el-GR" dirty="0" err="1"/>
              <a:t>ɣ</a:t>
            </a:r>
            <a:r>
              <a:rPr lang="el-GR" dirty="0"/>
              <a:t>, m, </a:t>
            </a:r>
            <a:r>
              <a:rPr lang="el-GR" dirty="0" err="1"/>
              <a:t>ɱ</a:t>
            </a:r>
            <a:r>
              <a:rPr lang="el-GR" dirty="0"/>
              <a:t>, n̪, n, </a:t>
            </a:r>
            <a:r>
              <a:rPr lang="el-GR" dirty="0" err="1"/>
              <a:t>ɲ</a:t>
            </a:r>
            <a:r>
              <a:rPr lang="el-GR" dirty="0"/>
              <a:t>, </a:t>
            </a:r>
            <a:r>
              <a:rPr lang="el-GR" dirty="0" err="1"/>
              <a:t>ŋ</a:t>
            </a:r>
            <a:r>
              <a:rPr lang="el-GR" dirty="0"/>
              <a:t>, l, </a:t>
            </a:r>
            <a:r>
              <a:rPr lang="el-GR" dirty="0" err="1"/>
              <a:t>ʎ</a:t>
            </a:r>
            <a:r>
              <a:rPr lang="el-GR" dirty="0"/>
              <a:t>, r, </a:t>
            </a:r>
            <a:r>
              <a:rPr lang="el-GR" dirty="0" err="1"/>
              <a:t>ɾ</a:t>
            </a:r>
            <a:r>
              <a:rPr lang="el-GR" dirty="0"/>
              <a:t>, p, t̪, t, c, k, f, θ, s, </a:t>
            </a:r>
            <a:r>
              <a:rPr lang="el-GR" dirty="0" err="1"/>
              <a:t>ç</a:t>
            </a:r>
            <a:r>
              <a:rPr lang="el-GR"/>
              <a:t>, x]</a:t>
            </a:r>
            <a:endParaRPr lang="el-GR" dirty="0"/>
          </a:p>
          <a:p>
            <a:endParaRPr lang="el-GR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174661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8E883-F871-854C-87D7-A16E57D9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32508-3E19-8744-97B8-0936D15D8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Να τεμαχίσετε τις παρακάτω λέξεις στα μορφολογικά συστατικά τους, χρησιμοποιώντας απλές παύλες, π.χ. </a:t>
            </a:r>
            <a:r>
              <a:rPr lang="el-GR" dirty="0" err="1"/>
              <a:t>μπακάλ</a:t>
            </a:r>
            <a:r>
              <a:rPr lang="el-GR" dirty="0"/>
              <a:t>-</a:t>
            </a:r>
            <a:r>
              <a:rPr lang="el-GR" dirty="0" err="1"/>
              <a:t>ικ</a:t>
            </a:r>
            <a:r>
              <a:rPr lang="el-GR" dirty="0"/>
              <a:t>-ο. </a:t>
            </a:r>
          </a:p>
          <a:p>
            <a:r>
              <a:rPr lang="el-GR" dirty="0"/>
              <a:t>ξεκλείδωσε:</a:t>
            </a:r>
          </a:p>
          <a:p>
            <a:endParaRPr lang="el-GR" dirty="0"/>
          </a:p>
          <a:p>
            <a:r>
              <a:rPr lang="el-GR" dirty="0"/>
              <a:t>μεταξένιος: </a:t>
            </a:r>
          </a:p>
          <a:p>
            <a:endParaRPr lang="el-GR" dirty="0"/>
          </a:p>
          <a:p>
            <a:r>
              <a:rPr lang="el-GR" dirty="0"/>
              <a:t>Αβδηρίτης:</a:t>
            </a:r>
          </a:p>
          <a:p>
            <a:endParaRPr lang="el-GR" dirty="0"/>
          </a:p>
          <a:p>
            <a:r>
              <a:rPr lang="el-GR" dirty="0"/>
              <a:t>σουβλατζίδικο:</a:t>
            </a:r>
          </a:p>
          <a:p>
            <a:endParaRPr lang="el-GR" dirty="0"/>
          </a:p>
          <a:p>
            <a:r>
              <a:rPr lang="el-GR" dirty="0"/>
              <a:t>αγοροκόριτσο:</a:t>
            </a:r>
          </a:p>
          <a:p>
            <a:endParaRPr lang="el-GR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00269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36D32-22AC-4AC6-832A-377C84A42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415954" cy="788426"/>
          </a:xfrm>
        </p:spPr>
        <p:txBody>
          <a:bodyPr/>
          <a:lstStyle/>
          <a:p>
            <a:r>
              <a:rPr lang="el-GR" dirty="0"/>
              <a:t>Φώνημα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7ECDD-A7FA-4858-BE96-C91BBCD85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9346"/>
            <a:ext cx="10809850" cy="1758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>
                <a:latin typeface="+mj-lt"/>
              </a:rPr>
              <a:t>Η μικρότερη διακριτική εναλλάξιμη μονάδα έκφρασης.</a:t>
            </a:r>
          </a:p>
          <a:p>
            <a:pPr marL="0" indent="0">
              <a:buNone/>
            </a:pPr>
            <a:r>
              <a:rPr lang="el-GR" sz="2000" dirty="0">
                <a:latin typeface="+mj-lt"/>
              </a:rPr>
              <a:t>Το φώνημα δεν αποτελεί γλωσσικό σημείο εφόσον δεν είναι φορέας σημασίας </a:t>
            </a:r>
            <a:r>
              <a:rPr lang="el-GR" sz="2000" dirty="0">
                <a:latin typeface="+mj-lt"/>
                <a:sym typeface="Wingdings" panose="05000000000000000000" pitchFamily="2" charset="2"/>
              </a:rPr>
              <a:t> μονάδα β’ άρθρωσης.</a:t>
            </a:r>
          </a:p>
          <a:p>
            <a:pPr marL="0" indent="0">
              <a:buNone/>
            </a:pPr>
            <a:r>
              <a:rPr lang="el-GR" sz="2000" dirty="0">
                <a:latin typeface="+mj-lt"/>
                <a:cs typeface="Times New Roman"/>
              </a:rPr>
              <a:t>Μικρότερη μονάδα σημαίνει ότι το φώνημα δεν </a:t>
            </a:r>
            <a:r>
              <a:rPr lang="el-GR" sz="2000" dirty="0">
                <a:latin typeface="+mj-lt"/>
                <a:ea typeface="+mn-lt"/>
                <a:cs typeface="+mn-lt"/>
              </a:rPr>
              <a:t>αποτελεί συνδυασµό   άλλων στοιχείων και συνεπώς δεν µπορεί να τεµαχισθεί σε µικρότερες  µονάδες.  </a:t>
            </a:r>
            <a:r>
              <a:rPr lang="el-GR" sz="2000" dirty="0">
                <a:latin typeface="Times New Roman"/>
                <a:cs typeface="Times New Roman"/>
              </a:rPr>
              <a:t> 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CCCB5D7-2452-4BC8-B50C-D5EAF5140B61}"/>
              </a:ext>
            </a:extLst>
          </p:cNvPr>
          <p:cNvSpPr/>
          <p:nvPr/>
        </p:nvSpPr>
        <p:spPr>
          <a:xfrm>
            <a:off x="4643511" y="3776002"/>
            <a:ext cx="1983545" cy="7455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Σημαίνον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1718DBE-1330-4943-9DDB-800F338DB365}"/>
              </a:ext>
            </a:extLst>
          </p:cNvPr>
          <p:cNvSpPr/>
          <p:nvPr/>
        </p:nvSpPr>
        <p:spPr>
          <a:xfrm>
            <a:off x="1216856" y="3776002"/>
            <a:ext cx="2450122" cy="7455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Φωνολογία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399FEEB-BF9A-4ED9-825A-0CB4A86285C9}"/>
              </a:ext>
            </a:extLst>
          </p:cNvPr>
          <p:cNvCxnSpPr>
            <a:stCxn id="5" idx="6"/>
          </p:cNvCxnSpPr>
          <p:nvPr/>
        </p:nvCxnSpPr>
        <p:spPr>
          <a:xfrm>
            <a:off x="3666978" y="4148796"/>
            <a:ext cx="87805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EA30A02-BF2F-4C60-92A8-15B33DBFFE89}"/>
              </a:ext>
            </a:extLst>
          </p:cNvPr>
          <p:cNvCxnSpPr/>
          <p:nvPr/>
        </p:nvCxnSpPr>
        <p:spPr>
          <a:xfrm>
            <a:off x="6627056" y="4167552"/>
            <a:ext cx="87805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A52C9ED8-A20B-48B6-97ED-FD3C13274320}"/>
              </a:ext>
            </a:extLst>
          </p:cNvPr>
          <p:cNvSpPr/>
          <p:nvPr/>
        </p:nvSpPr>
        <p:spPr>
          <a:xfrm>
            <a:off x="7673925" y="3429000"/>
            <a:ext cx="3679875" cy="1477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</a:t>
            </a: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Η φωνολογία εξετάζει  την έκφραση, όχι  το  περιεχόµενο  των     γλωσσικών  σηµείων.  </a:t>
            </a:r>
          </a:p>
          <a:p>
            <a:pPr algn="ctr"/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5784759-3960-4BBA-B0B9-3BB126677B30}"/>
              </a:ext>
            </a:extLst>
          </p:cNvPr>
          <p:cNvSpPr txBox="1">
            <a:spLocks/>
          </p:cNvSpPr>
          <p:nvPr/>
        </p:nvSpPr>
        <p:spPr>
          <a:xfrm>
            <a:off x="838200" y="3101642"/>
            <a:ext cx="10809850" cy="384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2000" dirty="0">
                <a:latin typeface="+mj-lt"/>
              </a:rPr>
              <a:t>Πεπερασμένος αριθμός φωνημάτων.</a:t>
            </a:r>
            <a:endParaRPr lang="el-GR" sz="2000" dirty="0">
              <a:latin typeface="Times New Roman"/>
              <a:cs typeface="Times New Roma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AE75EB-7A04-4F49-8431-8EF306BABCC8}"/>
              </a:ext>
            </a:extLst>
          </p:cNvPr>
          <p:cNvSpPr txBox="1"/>
          <p:nvPr/>
        </p:nvSpPr>
        <p:spPr>
          <a:xfrm>
            <a:off x="838200" y="4963011"/>
            <a:ext cx="944528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>
                <a:latin typeface="+mj-lt"/>
              </a:rPr>
              <a:t>(!) Φωνητική- Φωνολογία</a:t>
            </a:r>
          </a:p>
          <a:p>
            <a:r>
              <a:rPr lang="el-GR" sz="2000" dirty="0">
                <a:latin typeface="+mj-lt"/>
              </a:rPr>
              <a:t>Άπειρος αριθµός φωνητικών τεµαχίων  στο πολύ περιορισµένο σύνολο  των φωνηµάτων µιας γλώσσας. Ο αριθµός των φωνηµάτων όλων των γλωσσών ανάγεται σε µερικές δεκάδες.  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947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497F1-0B60-4224-9CF5-1DBC39B3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8796"/>
            <a:ext cx="7897837" cy="718087"/>
          </a:xfrm>
        </p:spPr>
        <p:txBody>
          <a:bodyPr/>
          <a:lstStyle/>
          <a:p>
            <a:r>
              <a:rPr lang="el-GR" dirty="0"/>
              <a:t>Ελάχιστα ζεύγη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45788-D6A0-450C-A23F-680B393FE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6813"/>
            <a:ext cx="10515600" cy="1438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+mj-lt"/>
              </a:rPr>
              <a:t>Συνιστούν λέξεις µε διαφορετικά σηµαινόµενα των οποίων τα σηµαίνοντα δεν διαφέρουν παρά µόνον ως προς ένα φωνητικό τεµάχιο στην ίδια θέση.</a:t>
            </a:r>
          </a:p>
          <a:p>
            <a:pPr marL="0" indent="0">
              <a:buNone/>
            </a:pPr>
            <a:r>
              <a:rPr lang="el-GR" sz="2000" dirty="0">
                <a:latin typeface="+mj-lt"/>
              </a:rPr>
              <a:t>  </a:t>
            </a:r>
            <a:endParaRPr lang="en-US" sz="20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1FF556-2BCA-47BF-80A0-13B991368BD5}"/>
              </a:ext>
            </a:extLst>
          </p:cNvPr>
          <p:cNvSpPr txBox="1"/>
          <p:nvPr/>
        </p:nvSpPr>
        <p:spPr>
          <a:xfrm>
            <a:off x="1838177" y="2375853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</a:rPr>
              <a:t>[΄</a:t>
            </a:r>
            <a:r>
              <a:rPr lang="en-US" sz="2000" b="1" dirty="0">
                <a:latin typeface="+mj-lt"/>
              </a:rPr>
              <a:t>k</a:t>
            </a:r>
            <a:r>
              <a:rPr lang="en-US" sz="2000" dirty="0">
                <a:latin typeface="+mj-lt"/>
              </a:rPr>
              <a:t>ano] : [΄</a:t>
            </a:r>
            <a:r>
              <a:rPr lang="en-US" sz="2000" b="1" dirty="0" err="1">
                <a:latin typeface="+mj-lt"/>
              </a:rPr>
              <a:t>x</a:t>
            </a:r>
            <a:r>
              <a:rPr lang="en-US" sz="2000" dirty="0" err="1">
                <a:latin typeface="+mj-lt"/>
              </a:rPr>
              <a:t>ano</a:t>
            </a:r>
            <a:r>
              <a:rPr lang="en-US" sz="2000" dirty="0">
                <a:latin typeface="+mj-lt"/>
              </a:rPr>
              <a:t>]</a:t>
            </a:r>
            <a:endParaRPr lang="el-GR" sz="20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7EFF1E-7100-4AAA-87AD-19904657CD33}"/>
              </a:ext>
            </a:extLst>
          </p:cNvPr>
          <p:cNvSpPr txBox="1"/>
          <p:nvPr/>
        </p:nvSpPr>
        <p:spPr>
          <a:xfrm>
            <a:off x="4034957" y="2397191"/>
            <a:ext cx="27270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[΄</a:t>
            </a:r>
            <a:r>
              <a:rPr lang="en-US" dirty="0" err="1"/>
              <a:t>v</a:t>
            </a:r>
            <a:r>
              <a:rPr lang="en-US" b="1" dirty="0" err="1"/>
              <a:t>l</a:t>
            </a:r>
            <a:r>
              <a:rPr lang="en-US" dirty="0" err="1"/>
              <a:t>axos</a:t>
            </a:r>
            <a:r>
              <a:rPr lang="en-US" dirty="0"/>
              <a:t>] : [΄</a:t>
            </a:r>
            <a:r>
              <a:rPr lang="en-US" dirty="0" err="1"/>
              <a:t>v</a:t>
            </a:r>
            <a:r>
              <a:rPr lang="en-US" b="1" dirty="0" err="1"/>
              <a:t>r</a:t>
            </a:r>
            <a:r>
              <a:rPr lang="en-US" dirty="0" err="1"/>
              <a:t>axos</a:t>
            </a:r>
            <a:r>
              <a:rPr lang="en-US" dirty="0"/>
              <a:t>]</a:t>
            </a:r>
            <a:endParaRPr lang="el-G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E14EB9-9B88-4997-B756-87FD5BB82352}"/>
              </a:ext>
            </a:extLst>
          </p:cNvPr>
          <p:cNvSpPr txBox="1"/>
          <p:nvPr/>
        </p:nvSpPr>
        <p:spPr>
          <a:xfrm>
            <a:off x="838200" y="2976667"/>
            <a:ext cx="623235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latin typeface="+mj-lt"/>
                <a:cs typeface="Times New Roman"/>
              </a:rPr>
              <a:t>Φθόγγοι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σε</a:t>
            </a:r>
            <a:r>
              <a:rPr lang="en-US" sz="2000" dirty="0">
                <a:latin typeface="+mj-lt"/>
                <a:cs typeface="Times New Roman"/>
              </a:rPr>
              <a:t> παρα</a:t>
            </a:r>
            <a:r>
              <a:rPr lang="en-US" sz="2000" dirty="0" err="1">
                <a:latin typeface="+mj-lt"/>
                <a:cs typeface="Times New Roman"/>
              </a:rPr>
              <a:t>δειγ</a:t>
            </a:r>
            <a:r>
              <a:rPr lang="en-US" sz="2000" dirty="0">
                <a:latin typeface="+mj-lt"/>
                <a:cs typeface="Times New Roman"/>
              </a:rPr>
              <a:t>µα</a:t>
            </a:r>
            <a:r>
              <a:rPr lang="en-US" sz="2000" dirty="0" err="1">
                <a:latin typeface="+mj-lt"/>
                <a:cs typeface="Times New Roman"/>
              </a:rPr>
              <a:t>τικές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σχέσεις</a:t>
            </a:r>
            <a:r>
              <a:rPr lang="en-US" sz="2000" dirty="0">
                <a:latin typeface="+mj-lt"/>
                <a:cs typeface="Times New Roman"/>
              </a:rPr>
              <a:t> α</a:t>
            </a:r>
            <a:r>
              <a:rPr lang="en-US" sz="2000" dirty="0" err="1">
                <a:latin typeface="+mj-lt"/>
                <a:cs typeface="Times New Roman"/>
              </a:rPr>
              <a:t>ντίθεσης</a:t>
            </a:r>
            <a:endParaRPr lang="en-US" sz="2000" dirty="0">
              <a:latin typeface="+mj-lt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9FEC8B-B091-4127-A0F5-6F572F0A7BA0}"/>
              </a:ext>
            </a:extLst>
          </p:cNvPr>
          <p:cNvSpPr txBox="1"/>
          <p:nvPr/>
        </p:nvSpPr>
        <p:spPr>
          <a:xfrm>
            <a:off x="3097836" y="3718109"/>
            <a:ext cx="5376778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</a:rPr>
              <a:t>k  </a:t>
            </a:r>
            <a:r>
              <a:rPr lang="en-US" sz="2000" dirty="0" err="1">
                <a:latin typeface="+mj-lt"/>
              </a:rPr>
              <a:t>ano</a:t>
            </a:r>
            <a:r>
              <a:rPr lang="en-US" sz="2000" dirty="0">
                <a:latin typeface="+mj-lt"/>
              </a:rPr>
              <a:t>                        Υπ</a:t>
            </a:r>
            <a:r>
              <a:rPr lang="en-US" sz="2000" dirty="0" err="1">
                <a:latin typeface="+mj-lt"/>
              </a:rPr>
              <a:t>οκ</a:t>
            </a:r>
            <a:r>
              <a:rPr lang="en-US" sz="2000" dirty="0">
                <a:latin typeface="+mj-lt"/>
              </a:rPr>
              <a:t>αταστασιμότητα</a:t>
            </a:r>
            <a:endParaRPr lang="el-GR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p  </a:t>
            </a:r>
            <a:r>
              <a:rPr lang="en-US" sz="2000" dirty="0" err="1">
                <a:latin typeface="+mj-lt"/>
              </a:rPr>
              <a:t>ano</a:t>
            </a: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x  </a:t>
            </a:r>
            <a:r>
              <a:rPr lang="en-US" sz="2000" dirty="0" err="1">
                <a:latin typeface="+mj-lt"/>
              </a:rPr>
              <a:t>ano</a:t>
            </a: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r   </a:t>
            </a:r>
            <a:r>
              <a:rPr lang="en-US" sz="2000" dirty="0" err="1">
                <a:latin typeface="+mj-lt"/>
              </a:rPr>
              <a:t>ano</a:t>
            </a:r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6DCD1B5-A038-411A-AD9B-F0E787118F2D}"/>
              </a:ext>
            </a:extLst>
          </p:cNvPr>
          <p:cNvCxnSpPr/>
          <p:nvPr/>
        </p:nvCxnSpPr>
        <p:spPr>
          <a:xfrm>
            <a:off x="3376246" y="3580060"/>
            <a:ext cx="0" cy="151112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8DC844A-0BCD-41DE-A98C-53330C49BEC7}"/>
              </a:ext>
            </a:extLst>
          </p:cNvPr>
          <p:cNvSpPr txBox="1"/>
          <p:nvPr/>
        </p:nvSpPr>
        <p:spPr>
          <a:xfrm>
            <a:off x="5160372" y="4086377"/>
            <a:ext cx="4574817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  <a:cs typeface="Times New Roman"/>
              </a:rPr>
              <a:t>Η </a:t>
            </a:r>
            <a:r>
              <a:rPr lang="en-US" sz="2000" dirty="0" err="1">
                <a:latin typeface="+mj-lt"/>
                <a:cs typeface="Times New Roman"/>
              </a:rPr>
              <a:t>δυν</a:t>
            </a:r>
            <a:r>
              <a:rPr lang="en-US" sz="2000" dirty="0">
                <a:latin typeface="+mj-lt"/>
                <a:cs typeface="Times New Roman"/>
              </a:rPr>
              <a:t>ατότητα εναλλαγής ενός φθόγγου  (ή γλωσσικού στοιχείου γενικότερα) µε  κάποιον άλλον στο ίδιο περιβάλλον.</a:t>
            </a:r>
          </a:p>
        </p:txBody>
      </p:sp>
    </p:spTree>
    <p:extLst>
      <p:ext uri="{BB962C8B-B14F-4D97-AF65-F5344CB8AC3E}">
        <p14:creationId xmlns:p14="http://schemas.microsoft.com/office/powerpoint/2010/main" val="1111522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AA01A-76C7-4DF7-8BCB-9A678E086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756"/>
            <a:ext cx="6026834" cy="957238"/>
          </a:xfrm>
        </p:spPr>
        <p:txBody>
          <a:bodyPr>
            <a:noAutofit/>
          </a:bodyPr>
          <a:lstStyle/>
          <a:p>
            <a:r>
              <a:rPr lang="el-GR" sz="3200" b="1" dirty="0"/>
              <a:t>Ελεύθερα                  εναλλασσόμενοι φθόγγοι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B4A6-F561-42E1-8A72-F3B8A0FA7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0641"/>
            <a:ext cx="10515600" cy="847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+mj-lt"/>
              </a:rPr>
              <a:t>Ένα φώνηµα πραγµατώνεται µε φθόγγους στη φωνητική  ουσία.                      Εµφάνιση διαφορετικών φθόγγων στο ίδιο περιβάλλον χωρίς διακριτική λειτουργία.</a:t>
            </a:r>
          </a:p>
          <a:p>
            <a:pPr marL="0" indent="0">
              <a:buNone/>
            </a:pPr>
            <a:endParaRPr lang="el-GR" sz="2400" dirty="0">
              <a:latin typeface="+mj-lt"/>
            </a:endParaRPr>
          </a:p>
          <a:p>
            <a:pPr marL="0" indent="0">
              <a:buNone/>
            </a:pPr>
            <a:endParaRPr lang="el-GR" sz="2400" dirty="0">
              <a:latin typeface="+mj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0F615CF-37E4-462A-B81C-7A9CED6D96DA}"/>
              </a:ext>
            </a:extLst>
          </p:cNvPr>
          <p:cNvSpPr txBox="1">
            <a:spLocks/>
          </p:cNvSpPr>
          <p:nvPr/>
        </p:nvSpPr>
        <p:spPr>
          <a:xfrm>
            <a:off x="2216834" y="2306445"/>
            <a:ext cx="2931942" cy="94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+mj-lt"/>
              </a:rPr>
              <a:t>[</a:t>
            </a:r>
            <a:r>
              <a:rPr lang="el-GR" sz="2400" dirty="0">
                <a:latin typeface="+mj-lt"/>
              </a:rPr>
              <a:t>΄</a:t>
            </a:r>
            <a:r>
              <a:rPr lang="en-US" sz="2400" dirty="0" err="1">
                <a:latin typeface="+mj-lt"/>
              </a:rPr>
              <a:t>pede</a:t>
            </a:r>
            <a:r>
              <a:rPr lang="el-GR" sz="2400" dirty="0">
                <a:latin typeface="+mj-lt"/>
              </a:rPr>
              <a:t>] και [΄</a:t>
            </a:r>
            <a:r>
              <a:rPr lang="en-US" sz="2400" dirty="0" err="1">
                <a:latin typeface="+mj-lt"/>
              </a:rPr>
              <a:t>pende</a:t>
            </a:r>
            <a:r>
              <a:rPr lang="en-US" sz="2400" dirty="0">
                <a:latin typeface="+mj-lt"/>
              </a:rPr>
              <a:t>]</a:t>
            </a:r>
            <a:endParaRPr lang="el-GR" sz="2400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+mj-lt"/>
              </a:rPr>
              <a:t>[e</a:t>
            </a:r>
            <a:r>
              <a:rPr lang="el-GR" sz="2400" dirty="0">
                <a:latin typeface="+mj-lt"/>
              </a:rPr>
              <a:t>΄</a:t>
            </a:r>
            <a:r>
              <a:rPr lang="en-US" sz="2400" dirty="0" err="1">
                <a:latin typeface="+mj-lt"/>
              </a:rPr>
              <a:t>ndaksi</a:t>
            </a:r>
            <a:r>
              <a:rPr lang="en-US" sz="2400" dirty="0">
                <a:latin typeface="+mj-lt"/>
              </a:rPr>
              <a:t>] </a:t>
            </a:r>
            <a:r>
              <a:rPr lang="el-GR" sz="2400" dirty="0">
                <a:latin typeface="+mj-lt"/>
              </a:rPr>
              <a:t>και [</a:t>
            </a:r>
            <a:r>
              <a:rPr lang="en-US" sz="2400" dirty="0">
                <a:latin typeface="+mj-lt"/>
              </a:rPr>
              <a:t>e</a:t>
            </a:r>
            <a:r>
              <a:rPr lang="el-GR" sz="2400" dirty="0">
                <a:latin typeface="+mj-lt"/>
              </a:rPr>
              <a:t>΄</a:t>
            </a:r>
            <a:r>
              <a:rPr lang="en-US" sz="2400" dirty="0" err="1">
                <a:latin typeface="+mj-lt"/>
              </a:rPr>
              <a:t>daksi</a:t>
            </a:r>
            <a:r>
              <a:rPr lang="en-US" sz="2400" dirty="0">
                <a:latin typeface="+mj-lt"/>
              </a:rPr>
              <a:t>]</a:t>
            </a:r>
            <a:endParaRPr lang="el-GR" sz="2400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l-GR" sz="2400" dirty="0">
              <a:latin typeface="+mj-lt"/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9746EE5E-B4FE-4249-9187-B1296216883E}"/>
              </a:ext>
            </a:extLst>
          </p:cNvPr>
          <p:cNvSpPr/>
          <p:nvPr/>
        </p:nvSpPr>
        <p:spPr>
          <a:xfrm>
            <a:off x="5148776" y="2221431"/>
            <a:ext cx="281353" cy="10656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EBA6CD-3504-4068-93CD-9ADFAB4D72E3}"/>
              </a:ext>
            </a:extLst>
          </p:cNvPr>
          <p:cNvSpPr txBox="1"/>
          <p:nvPr/>
        </p:nvSpPr>
        <p:spPr>
          <a:xfrm>
            <a:off x="5816404" y="2424942"/>
            <a:ext cx="387799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>
                <a:latin typeface="+mj-lt"/>
              </a:rPr>
              <a:t>Σχέση ελεύθερης ποικιλίας/              Δεν υπάρχει διακριτική λειτουργία</a:t>
            </a:r>
            <a:endParaRPr lang="en-US" sz="20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6B499E4-0050-4C50-8085-0598EC98FECC}"/>
              </a:ext>
            </a:extLst>
          </p:cNvPr>
          <p:cNvSpPr txBox="1">
            <a:spLocks/>
          </p:cNvSpPr>
          <p:nvPr/>
        </p:nvSpPr>
        <p:spPr>
          <a:xfrm>
            <a:off x="838200" y="3164762"/>
            <a:ext cx="6026834" cy="957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/>
              <a:t>Αλλόφωνα φωνημάτων</a:t>
            </a:r>
            <a:endParaRPr lang="en-US" sz="32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204515-110F-4CAD-B496-3877927B2F76}"/>
              </a:ext>
            </a:extLst>
          </p:cNvPr>
          <p:cNvSpPr txBox="1"/>
          <p:nvPr/>
        </p:nvSpPr>
        <p:spPr>
          <a:xfrm>
            <a:off x="838200" y="3861998"/>
            <a:ext cx="10317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dirty="0">
                <a:latin typeface="+mj-lt"/>
              </a:rPr>
              <a:t>Το ίδιο φώνηµα πραγµατώνεται µε διαφορετικό τρόπο ανάλογα µε το περιβάλλον.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43F9F3-CABE-4206-8504-3E3480BB9D62}"/>
              </a:ext>
            </a:extLst>
          </p:cNvPr>
          <p:cNvSpPr txBox="1"/>
          <p:nvPr/>
        </p:nvSpPr>
        <p:spPr>
          <a:xfrm>
            <a:off x="4011432" y="4701124"/>
            <a:ext cx="212825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</a:rPr>
              <a:t> [</a:t>
            </a:r>
            <a:r>
              <a:rPr lang="en-US" sz="2000" dirty="0" err="1">
                <a:latin typeface="+mj-lt"/>
              </a:rPr>
              <a:t>xa΄ra</a:t>
            </a:r>
            <a:r>
              <a:rPr lang="en-US" sz="2000" dirty="0">
                <a:latin typeface="+mj-lt"/>
              </a:rPr>
              <a:t>]   [</a:t>
            </a:r>
            <a:r>
              <a:rPr lang="en-US" sz="2000" dirty="0" err="1">
                <a:latin typeface="+mj-lt"/>
              </a:rPr>
              <a:t>xo΄revo</a:t>
            </a:r>
            <a:r>
              <a:rPr lang="en-US" sz="2000" dirty="0">
                <a:latin typeface="+mj-lt"/>
              </a:rPr>
              <a:t>]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DDE257-89B2-4AF1-BC13-7079EDE1B949}"/>
              </a:ext>
            </a:extLst>
          </p:cNvPr>
          <p:cNvSpPr txBox="1"/>
          <p:nvPr/>
        </p:nvSpPr>
        <p:spPr>
          <a:xfrm>
            <a:off x="6614315" y="4746948"/>
            <a:ext cx="3094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b="0" i="0" u="none" strike="noStrike" dirty="0">
                <a:solidFill>
                  <a:srgbClr val="000000"/>
                </a:solidFill>
                <a:latin typeface="Rockwell"/>
                <a:ea typeface="Rockwell"/>
                <a:cs typeface="Rockwell"/>
              </a:rPr>
              <a:t>≠</a:t>
            </a:r>
            <a:endParaRPr lang="el-G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9A8E69-D1D5-462D-BC16-26204152E725}"/>
              </a:ext>
            </a:extLst>
          </p:cNvPr>
          <p:cNvSpPr txBox="1"/>
          <p:nvPr/>
        </p:nvSpPr>
        <p:spPr>
          <a:xfrm>
            <a:off x="7398434" y="4692995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</a:rPr>
              <a:t>[΄</a:t>
            </a:r>
            <a:r>
              <a:rPr lang="en-US" sz="2000" dirty="0" err="1">
                <a:latin typeface="+mj-lt"/>
              </a:rPr>
              <a:t>çeri</a:t>
            </a:r>
            <a:r>
              <a:rPr lang="en-US" sz="2000" dirty="0">
                <a:latin typeface="+mj-lt"/>
              </a:rPr>
              <a:t>]  [΄</a:t>
            </a:r>
            <a:r>
              <a:rPr lang="en-US" sz="2000" dirty="0" err="1">
                <a:latin typeface="+mj-lt"/>
              </a:rPr>
              <a:t>çiros</a:t>
            </a:r>
            <a:r>
              <a:rPr lang="en-US" sz="2000" dirty="0">
                <a:latin typeface="+mj-lt"/>
              </a:rPr>
              <a:t>]</a:t>
            </a:r>
            <a:endParaRPr lang="el-GR" sz="2000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2F885B-D3C5-40F4-8061-DD10C95F5E8E}"/>
              </a:ext>
            </a:extLst>
          </p:cNvPr>
          <p:cNvSpPr txBox="1"/>
          <p:nvPr/>
        </p:nvSpPr>
        <p:spPr>
          <a:xfrm>
            <a:off x="3682805" y="5303668"/>
            <a:ext cx="2848934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latin typeface="+mj-lt"/>
                <a:ea typeface="+mn-lt"/>
                <a:cs typeface="Times New Roman"/>
              </a:rPr>
              <a:t>Το</a:t>
            </a:r>
            <a:r>
              <a:rPr lang="en-US" sz="2000" dirty="0">
                <a:latin typeface="+mj-lt"/>
                <a:ea typeface="+mn-lt"/>
                <a:cs typeface="Times New Roman"/>
              </a:rPr>
              <a:t> </a:t>
            </a:r>
            <a:r>
              <a:rPr lang="en-US" sz="2000" dirty="0" err="1">
                <a:latin typeface="+mj-lt"/>
                <a:ea typeface="+mn-lt"/>
                <a:cs typeface="Times New Roman"/>
              </a:rPr>
              <a:t>φώνη</a:t>
            </a:r>
            <a:r>
              <a:rPr lang="en-US" sz="2000" dirty="0">
                <a:latin typeface="+mj-lt"/>
                <a:ea typeface="+mn-lt"/>
                <a:cs typeface="Times New Roman"/>
              </a:rPr>
              <a:t>µα   /x/ π</a:t>
            </a:r>
            <a:r>
              <a:rPr lang="en-US" sz="2000" dirty="0" err="1">
                <a:latin typeface="+mj-lt"/>
                <a:ea typeface="+mn-lt"/>
                <a:cs typeface="Times New Roman"/>
              </a:rPr>
              <a:t>ροφέρετ</a:t>
            </a:r>
            <a:r>
              <a:rPr lang="en-US" sz="2000" dirty="0">
                <a:latin typeface="+mj-lt"/>
                <a:ea typeface="+mn-lt"/>
                <a:cs typeface="Times New Roman"/>
              </a:rPr>
              <a:t>αι  ως [x]  όταν ακολουθεί   πισινό φωνήεν (a/o/u)</a:t>
            </a:r>
            <a:endParaRPr lang="el-GR" sz="2000" dirty="0">
              <a:latin typeface="+mj-lt"/>
              <a:cs typeface="Times New Roman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D12BC9-6C11-4D84-AF9C-25020A6A42BB}"/>
              </a:ext>
            </a:extLst>
          </p:cNvPr>
          <p:cNvSpPr txBox="1"/>
          <p:nvPr/>
        </p:nvSpPr>
        <p:spPr>
          <a:xfrm>
            <a:off x="7409761" y="5303668"/>
            <a:ext cx="2913976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latin typeface="+mj-lt"/>
                <a:cs typeface="Times New Roman"/>
              </a:rPr>
              <a:t>Το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φώνη</a:t>
            </a:r>
            <a:r>
              <a:rPr lang="en-US" sz="2000" dirty="0">
                <a:latin typeface="+mj-lt"/>
                <a:cs typeface="Times New Roman"/>
              </a:rPr>
              <a:t>µα   /x/ π</a:t>
            </a:r>
            <a:r>
              <a:rPr lang="en-US" sz="2000" dirty="0" err="1">
                <a:latin typeface="+mj-lt"/>
                <a:cs typeface="Times New Roman"/>
              </a:rPr>
              <a:t>ροφέρετ</a:t>
            </a:r>
            <a:r>
              <a:rPr lang="en-US" sz="2000" dirty="0">
                <a:latin typeface="+mj-lt"/>
                <a:cs typeface="Times New Roman"/>
              </a:rPr>
              <a:t>αι ως</a:t>
            </a:r>
            <a:r>
              <a:rPr lang="en-US" sz="2000" dirty="0">
                <a:latin typeface="+mj-lt"/>
                <a:ea typeface="+mn-lt"/>
                <a:cs typeface="+mn-lt"/>
              </a:rPr>
              <a:t> [ ç ]  όταν </a:t>
            </a:r>
            <a:r>
              <a:rPr lang="en-US" sz="2000" dirty="0">
                <a:latin typeface="+mj-lt"/>
              </a:rPr>
              <a:t>ακολουθεί   µπροστινό φωνήεν (e/i)   </a:t>
            </a:r>
          </a:p>
        </p:txBody>
      </p:sp>
    </p:spTree>
    <p:extLst>
      <p:ext uri="{BB962C8B-B14F-4D97-AF65-F5344CB8AC3E}">
        <p14:creationId xmlns:p14="http://schemas.microsoft.com/office/powerpoint/2010/main" val="2578022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8BB07-82E8-42D9-93B7-EB57D19C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982" cy="732155"/>
          </a:xfrm>
        </p:spPr>
        <p:txBody>
          <a:bodyPr/>
          <a:lstStyle/>
          <a:p>
            <a:r>
              <a:rPr lang="el-GR" dirty="0"/>
              <a:t>Αλλόφωνα φωνημάτων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62F4AB-E5F9-4745-89E3-BE37FC79A3F6}"/>
              </a:ext>
            </a:extLst>
          </p:cNvPr>
          <p:cNvSpPr txBox="1"/>
          <p:nvPr/>
        </p:nvSpPr>
        <p:spPr>
          <a:xfrm>
            <a:off x="908539" y="1320863"/>
            <a:ext cx="10208250" cy="12926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latin typeface="+mj-lt"/>
                <a:cs typeface="Times New Roman"/>
              </a:rPr>
              <a:t>Έχουν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συ</a:t>
            </a:r>
            <a:r>
              <a:rPr lang="en-US" sz="2000" dirty="0">
                <a:latin typeface="+mj-lt"/>
                <a:cs typeface="Times New Roman"/>
              </a:rPr>
              <a:t>µπ</a:t>
            </a:r>
            <a:r>
              <a:rPr lang="en-US" sz="2000" dirty="0" err="1">
                <a:latin typeface="+mj-lt"/>
                <a:cs typeface="Times New Roman"/>
              </a:rPr>
              <a:t>ληρω</a:t>
            </a:r>
            <a:r>
              <a:rPr lang="en-US" sz="2000" dirty="0">
                <a:latin typeface="+mj-lt"/>
                <a:cs typeface="Times New Roman"/>
              </a:rPr>
              <a:t>µα</a:t>
            </a:r>
            <a:r>
              <a:rPr lang="en-US" sz="2000" dirty="0" err="1">
                <a:latin typeface="+mj-lt"/>
                <a:cs typeface="Times New Roman"/>
              </a:rPr>
              <a:t>τική</a:t>
            </a:r>
            <a:r>
              <a:rPr lang="en-US" sz="2000" dirty="0">
                <a:latin typeface="+mj-lt"/>
                <a:cs typeface="Times New Roman"/>
              </a:rPr>
              <a:t> κατα</a:t>
            </a:r>
            <a:r>
              <a:rPr lang="en-US" sz="2000" dirty="0" err="1">
                <a:latin typeface="+mj-lt"/>
                <a:cs typeface="Times New Roman"/>
              </a:rPr>
              <a:t>νοµή</a:t>
            </a:r>
            <a:r>
              <a:rPr lang="en-US" sz="2000" dirty="0">
                <a:latin typeface="+mj-lt"/>
                <a:cs typeface="Times New Roman"/>
              </a:rPr>
              <a:t> α</a:t>
            </a:r>
            <a:r>
              <a:rPr lang="en-US" sz="2000" dirty="0" err="1">
                <a:latin typeface="+mj-lt"/>
                <a:cs typeface="Times New Roman"/>
              </a:rPr>
              <a:t>φού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δεν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εµφ</a:t>
            </a:r>
            <a:r>
              <a:rPr lang="en-US" sz="2000" dirty="0">
                <a:latin typeface="+mj-lt"/>
                <a:cs typeface="Times New Roman"/>
              </a:rPr>
              <a:t>ανίζονται ποτέ στο ίδιο περιβάλλον, και κατά συνέπεια δεν µπορούν να βρίσκονται σε σχέση αντίθεσης, να έχουν δηλαδή διακριτική λειτουργία. </a:t>
            </a:r>
            <a:r>
              <a:rPr lang="en-US" dirty="0"/>
              <a:t>  </a:t>
            </a:r>
            <a:br>
              <a:rPr lang="en-US" dirty="0"/>
            </a:br>
            <a:r>
              <a:rPr lang="en-US" dirty="0"/>
              <a:t> </a:t>
            </a:r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72A5DA-C798-45D5-A8C1-4F0E5C077C78}"/>
              </a:ext>
            </a:extLst>
          </p:cNvPr>
          <p:cNvSpPr txBox="1"/>
          <p:nvPr/>
        </p:nvSpPr>
        <p:spPr>
          <a:xfrm>
            <a:off x="908539" y="2380526"/>
            <a:ext cx="972770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j-lt"/>
              </a:rPr>
              <a:t> </a:t>
            </a:r>
            <a:r>
              <a:rPr lang="en-US" sz="2000" dirty="0" err="1">
                <a:latin typeface="+mj-lt"/>
                <a:cs typeface="Times New Roman"/>
              </a:rPr>
              <a:t>Οι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δι</a:t>
            </a:r>
            <a:r>
              <a:rPr lang="en-US" sz="2000" dirty="0">
                <a:latin typeface="+mj-lt"/>
                <a:cs typeface="Times New Roman"/>
              </a:rPr>
              <a:t>αφορετικοί φθόγγοι του ίδιου φωνήµατος που προσδιορίζονται από το περιβάλλον του </a:t>
            </a:r>
            <a:r>
              <a:rPr lang="el-GR" sz="2000" dirty="0">
                <a:latin typeface="+mj-lt"/>
                <a:cs typeface="Times New Roman"/>
              </a:rPr>
              <a:t>     </a:t>
            </a:r>
            <a:r>
              <a:rPr lang="en-US" sz="2000" dirty="0" err="1">
                <a:latin typeface="+mj-lt"/>
                <a:cs typeface="Times New Roman"/>
              </a:rPr>
              <a:t>φωνήμ</a:t>
            </a:r>
            <a:r>
              <a:rPr lang="en-US" sz="2000" dirty="0">
                <a:latin typeface="+mj-lt"/>
                <a:cs typeface="Times New Roman"/>
              </a:rPr>
              <a:t>ατος.</a:t>
            </a:r>
            <a:endParaRPr lang="el-GR" sz="2000" dirty="0">
              <a:latin typeface="+mj-lt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1F6E95-7C69-4C83-8B4B-8E46AAE78C0C}"/>
              </a:ext>
            </a:extLst>
          </p:cNvPr>
          <p:cNvSpPr txBox="1"/>
          <p:nvPr/>
        </p:nvSpPr>
        <p:spPr>
          <a:xfrm>
            <a:off x="908539" y="3273078"/>
            <a:ext cx="97277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400" b="1" u="sng" dirty="0">
                <a:latin typeface="+mj-lt"/>
                <a:cs typeface="Times New Roman"/>
              </a:rPr>
              <a:t>Εφαρμογή</a:t>
            </a:r>
            <a:endParaRPr lang="el-GR" sz="2000" b="1" u="sng" dirty="0">
              <a:latin typeface="+mj-lt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50D8D1-E9C4-4806-A538-D3AB45506E3D}"/>
              </a:ext>
            </a:extLst>
          </p:cNvPr>
          <p:cNvSpPr txBox="1"/>
          <p:nvPr/>
        </p:nvSpPr>
        <p:spPr>
          <a:xfrm>
            <a:off x="908539" y="3673188"/>
            <a:ext cx="9727707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400" b="1" dirty="0">
                <a:latin typeface="+mj-lt"/>
                <a:cs typeface="Times New Roman"/>
              </a:rPr>
              <a:t>Σας δίνονται παρακάτω ορισμένες λέξεις, μελετήστε τις λέξεις και προσπαθήστε να βρείτε τα αλλόφωνα κάθε φωνήματος.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E95AAA-7644-480F-B9C9-A1E79248FD0F}"/>
              </a:ext>
            </a:extLst>
          </p:cNvPr>
          <p:cNvSpPr txBox="1"/>
          <p:nvPr/>
        </p:nvSpPr>
        <p:spPr>
          <a:xfrm>
            <a:off x="1148810" y="4581129"/>
            <a:ext cx="972770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latin typeface="+mj-lt"/>
                <a:cs typeface="Times New Roman"/>
              </a:rPr>
              <a:t>[m</a:t>
            </a:r>
            <a:r>
              <a:rPr lang="el-GR" sz="2800" b="1" dirty="0">
                <a:latin typeface="+mj-lt"/>
                <a:cs typeface="Times New Roman"/>
              </a:rPr>
              <a:t>΄</a:t>
            </a:r>
            <a:r>
              <a:rPr lang="en-US" sz="2800" b="1" dirty="0" err="1">
                <a:latin typeface="+mj-lt"/>
                <a:cs typeface="Times New Roman"/>
              </a:rPr>
              <a:t>ilo</a:t>
            </a:r>
            <a:r>
              <a:rPr lang="en-US" sz="2800" b="1" dirty="0">
                <a:latin typeface="+mj-lt"/>
                <a:cs typeface="Times New Roman"/>
              </a:rPr>
              <a:t>], [m</a:t>
            </a:r>
            <a:r>
              <a:rPr lang="el-GR" sz="2800" b="1" dirty="0">
                <a:latin typeface="+mj-lt"/>
                <a:cs typeface="Times New Roman"/>
              </a:rPr>
              <a:t>΄</a:t>
            </a:r>
            <a:r>
              <a:rPr lang="en-US" sz="2800" b="1" dirty="0" err="1">
                <a:latin typeface="+mj-lt"/>
                <a:cs typeface="Times New Roman"/>
              </a:rPr>
              <a:t>onos</a:t>
            </a:r>
            <a:r>
              <a:rPr lang="en-US" sz="2800" b="1" dirty="0">
                <a:latin typeface="+mj-lt"/>
                <a:cs typeface="Times New Roman"/>
              </a:rPr>
              <a:t>], [n</a:t>
            </a:r>
            <a:r>
              <a:rPr lang="el-GR" sz="2800" b="1" dirty="0">
                <a:latin typeface="+mj-lt"/>
                <a:cs typeface="Times New Roman"/>
              </a:rPr>
              <a:t>΄</a:t>
            </a:r>
            <a:r>
              <a:rPr lang="en-US" sz="2800" b="1" dirty="0" err="1">
                <a:latin typeface="+mj-lt"/>
                <a:cs typeface="Times New Roman"/>
              </a:rPr>
              <a:t>eos</a:t>
            </a:r>
            <a:r>
              <a:rPr lang="en-US" sz="2800" b="1" dirty="0">
                <a:latin typeface="+mj-lt"/>
                <a:cs typeface="Times New Roman"/>
              </a:rPr>
              <a:t>], [l</a:t>
            </a:r>
            <a:r>
              <a:rPr lang="el-GR" sz="2800" b="1" dirty="0">
                <a:latin typeface="+mj-lt"/>
                <a:cs typeface="Times New Roman"/>
              </a:rPr>
              <a:t>΄</a:t>
            </a:r>
            <a:r>
              <a:rPr lang="en-US" sz="2800" b="1" dirty="0">
                <a:latin typeface="+mj-lt"/>
                <a:cs typeface="Times New Roman"/>
              </a:rPr>
              <a:t>o</a:t>
            </a:r>
            <a:r>
              <a:rPr lang="el-GR" sz="2800" b="1" dirty="0">
                <a:latin typeface="+mj-lt"/>
                <a:cs typeface="Times New Roman"/>
              </a:rPr>
              <a:t>γ</a:t>
            </a:r>
            <a:r>
              <a:rPr lang="en-US" sz="2800" b="1" dirty="0" err="1">
                <a:latin typeface="+mj-lt"/>
                <a:cs typeface="Times New Roman"/>
              </a:rPr>
              <a:t>os</a:t>
            </a:r>
            <a:r>
              <a:rPr lang="en-US" sz="2800" b="1" dirty="0">
                <a:latin typeface="+mj-lt"/>
                <a:cs typeface="Times New Roman"/>
              </a:rPr>
              <a:t>], </a:t>
            </a:r>
            <a:r>
              <a:rPr lang="el-GR" sz="2800" b="1" dirty="0">
                <a:latin typeface="+mj-lt"/>
                <a:cs typeface="Times New Roman"/>
              </a:rPr>
              <a:t>[</a:t>
            </a:r>
            <a:r>
              <a:rPr lang="en-US" sz="2800" b="1" dirty="0" err="1">
                <a:latin typeface="+mj-lt"/>
                <a:cs typeface="Times New Roman"/>
              </a:rPr>
              <a:t>korif</a:t>
            </a:r>
            <a:r>
              <a:rPr lang="el-GR" sz="2800" b="1" dirty="0">
                <a:latin typeface="+mj-lt"/>
                <a:cs typeface="Times New Roman"/>
              </a:rPr>
              <a:t>΄</a:t>
            </a:r>
            <a:r>
              <a:rPr lang="en-US" sz="2800" b="1" dirty="0" err="1">
                <a:latin typeface="+mj-lt"/>
                <a:cs typeface="Times New Roman"/>
              </a:rPr>
              <a:t>i</a:t>
            </a:r>
            <a:r>
              <a:rPr lang="en-US" sz="2800" b="1" dirty="0">
                <a:latin typeface="+mj-lt"/>
                <a:cs typeface="Times New Roman"/>
              </a:rPr>
              <a:t>], [</a:t>
            </a:r>
            <a:r>
              <a:rPr lang="en-US" sz="2800" b="1" dirty="0" err="1">
                <a:latin typeface="+mj-lt"/>
                <a:cs typeface="Times New Roman"/>
              </a:rPr>
              <a:t>sp</a:t>
            </a:r>
            <a:r>
              <a:rPr lang="el-GR" sz="2800" b="1" dirty="0">
                <a:latin typeface="+mj-lt"/>
                <a:cs typeface="Times New Roman"/>
              </a:rPr>
              <a:t>΄</a:t>
            </a:r>
            <a:r>
              <a:rPr lang="en-US" sz="2800" b="1" dirty="0" err="1">
                <a:latin typeface="+mj-lt"/>
                <a:cs typeface="Times New Roman"/>
              </a:rPr>
              <a:t>o</a:t>
            </a:r>
            <a:r>
              <a:rPr lang="en-US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ŋgos</a:t>
            </a:r>
            <a:r>
              <a:rPr lang="en-US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[x</a:t>
            </a:r>
            <a:r>
              <a:rPr lang="el-GR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oros</a:t>
            </a:r>
            <a:r>
              <a:rPr lang="en-US" sz="2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[a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γ΄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onas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ʝer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oçi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aɲɟelos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[c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eʎ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arʝa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karfç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a], [΄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aɱfia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ɲ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ata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], [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ŋg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l-GR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θ</a:t>
            </a:r>
            <a:r>
              <a:rPr lang="en-US" sz="28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l-GR" sz="2800" b="1" dirty="0">
              <a:latin typeface="+mj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9565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FB6CEC90-0A2E-498B-8B6C-F805582BC029}"/>
              </a:ext>
            </a:extLst>
          </p:cNvPr>
          <p:cNvSpPr/>
          <p:nvPr/>
        </p:nvSpPr>
        <p:spPr>
          <a:xfrm>
            <a:off x="2669351" y="3323016"/>
            <a:ext cx="829995" cy="7040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</a:p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67EE4B-1E00-4FAF-95A8-DAED07749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810" y="283181"/>
            <a:ext cx="10289345" cy="704020"/>
          </a:xfrm>
        </p:spPr>
        <p:txBody>
          <a:bodyPr/>
          <a:lstStyle/>
          <a:p>
            <a:r>
              <a:rPr lang="en-US" dirty="0"/>
              <a:t>A</a:t>
            </a:r>
            <a:r>
              <a:rPr lang="el-GR" dirty="0"/>
              <a:t>λλόφωνα φωνημάτων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F98CC4E-8880-4DA3-B47F-30D9D927F9E3}"/>
              </a:ext>
            </a:extLst>
          </p:cNvPr>
          <p:cNvCxnSpPr>
            <a:cxnSpLocks/>
          </p:cNvCxnSpPr>
          <p:nvPr/>
        </p:nvCxnSpPr>
        <p:spPr>
          <a:xfrm flipV="1">
            <a:off x="3499346" y="3323016"/>
            <a:ext cx="450165" cy="33455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964B9C57-DF3B-4974-A8ED-7000BFBCB9F1}"/>
              </a:ext>
            </a:extLst>
          </p:cNvPr>
          <p:cNvSpPr/>
          <p:nvPr/>
        </p:nvSpPr>
        <p:spPr>
          <a:xfrm>
            <a:off x="4087845" y="3055730"/>
            <a:ext cx="691662" cy="60184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</a:p>
          <a:p>
            <a:pPr algn="ctr"/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B8BF4A9-4485-4B0A-AB4A-DEFDA0F3EB3D}"/>
              </a:ext>
            </a:extLst>
          </p:cNvPr>
          <p:cNvCxnSpPr>
            <a:cxnSpLocks/>
          </p:cNvCxnSpPr>
          <p:nvPr/>
        </p:nvCxnSpPr>
        <p:spPr>
          <a:xfrm>
            <a:off x="3499345" y="3657571"/>
            <a:ext cx="450166" cy="26728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B414D88B-68E0-471E-80EF-BD53BFE920CB}"/>
              </a:ext>
            </a:extLst>
          </p:cNvPr>
          <p:cNvSpPr/>
          <p:nvPr/>
        </p:nvSpPr>
        <p:spPr>
          <a:xfrm>
            <a:off x="4087845" y="3823312"/>
            <a:ext cx="829994" cy="60184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ʝ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</a:p>
          <a:p>
            <a:pPr algn="ctr"/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472C308-DFE0-4C15-9269-53ABBD8EB7F2}"/>
              </a:ext>
            </a:extLst>
          </p:cNvPr>
          <p:cNvCxnSpPr>
            <a:cxnSpLocks/>
          </p:cNvCxnSpPr>
          <p:nvPr/>
        </p:nvCxnSpPr>
        <p:spPr>
          <a:xfrm>
            <a:off x="3499345" y="3665500"/>
            <a:ext cx="450166" cy="90954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70F2930A-ABE8-47FE-BF11-B5D2E3FEED87}"/>
              </a:ext>
            </a:extLst>
          </p:cNvPr>
          <p:cNvSpPr/>
          <p:nvPr/>
        </p:nvSpPr>
        <p:spPr>
          <a:xfrm>
            <a:off x="3949513" y="4596021"/>
            <a:ext cx="829994" cy="60184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ç]</a:t>
            </a:r>
          </a:p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2A2875B-32CD-439D-B277-8A05FC091214}"/>
              </a:ext>
            </a:extLst>
          </p:cNvPr>
          <p:cNvSpPr/>
          <p:nvPr/>
        </p:nvSpPr>
        <p:spPr>
          <a:xfrm>
            <a:off x="1029286" y="5427224"/>
            <a:ext cx="1001152" cy="7040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/m/</a:t>
            </a:r>
          </a:p>
          <a:p>
            <a:pPr algn="ctr"/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2F3507F-F72D-4BEA-BE4C-14D062C7B642}"/>
              </a:ext>
            </a:extLst>
          </p:cNvPr>
          <p:cNvCxnSpPr>
            <a:cxnSpLocks/>
          </p:cNvCxnSpPr>
          <p:nvPr/>
        </p:nvCxnSpPr>
        <p:spPr>
          <a:xfrm flipV="1">
            <a:off x="2030441" y="5461814"/>
            <a:ext cx="450165" cy="334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7C4ABDC-DD74-4B4C-83F7-A9BB788BF6B2}"/>
              </a:ext>
            </a:extLst>
          </p:cNvPr>
          <p:cNvCxnSpPr>
            <a:cxnSpLocks/>
          </p:cNvCxnSpPr>
          <p:nvPr/>
        </p:nvCxnSpPr>
        <p:spPr>
          <a:xfrm>
            <a:off x="2030440" y="5796369"/>
            <a:ext cx="450166" cy="267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452788ED-C4FF-4B88-9D0D-662CE5A18B9F}"/>
              </a:ext>
            </a:extLst>
          </p:cNvPr>
          <p:cNvSpPr/>
          <p:nvPr/>
        </p:nvSpPr>
        <p:spPr>
          <a:xfrm>
            <a:off x="2533361" y="5194528"/>
            <a:ext cx="1001152" cy="65018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m]</a:t>
            </a:r>
          </a:p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0928089-1B5F-411D-9AEE-ED495877817A}"/>
              </a:ext>
            </a:extLst>
          </p:cNvPr>
          <p:cNvSpPr/>
          <p:nvPr/>
        </p:nvSpPr>
        <p:spPr>
          <a:xfrm>
            <a:off x="2533361" y="5910689"/>
            <a:ext cx="968326" cy="593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ɱ]</a:t>
            </a:r>
          </a:p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B1E98E2-C3FB-4C32-9FEF-CF8C4BACF5B9}"/>
              </a:ext>
            </a:extLst>
          </p:cNvPr>
          <p:cNvSpPr/>
          <p:nvPr/>
        </p:nvSpPr>
        <p:spPr>
          <a:xfrm>
            <a:off x="6700924" y="3221471"/>
            <a:ext cx="968329" cy="75172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</a:t>
            </a:r>
            <a:r>
              <a:rPr lang="el-GR" sz="2400" dirty="0"/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/n/</a:t>
            </a:r>
          </a:p>
          <a:p>
            <a:pPr algn="ctr"/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A118372-620A-467B-BD9A-4B6BC466A655}"/>
              </a:ext>
            </a:extLst>
          </p:cNvPr>
          <p:cNvCxnSpPr>
            <a:cxnSpLocks/>
          </p:cNvCxnSpPr>
          <p:nvPr/>
        </p:nvCxnSpPr>
        <p:spPr>
          <a:xfrm flipV="1">
            <a:off x="7669253" y="3221472"/>
            <a:ext cx="450165" cy="33455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60D076F-DAEE-43DE-A02D-DC6D560E305C}"/>
              </a:ext>
            </a:extLst>
          </p:cNvPr>
          <p:cNvCxnSpPr>
            <a:cxnSpLocks/>
          </p:cNvCxnSpPr>
          <p:nvPr/>
        </p:nvCxnSpPr>
        <p:spPr>
          <a:xfrm>
            <a:off x="7669252" y="3556027"/>
            <a:ext cx="450166" cy="26728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B16BFF8C-9CAE-46B3-8AEA-49B89F8C2037}"/>
              </a:ext>
            </a:extLst>
          </p:cNvPr>
          <p:cNvSpPr/>
          <p:nvPr/>
        </p:nvSpPr>
        <p:spPr>
          <a:xfrm>
            <a:off x="8257752" y="3721768"/>
            <a:ext cx="934330" cy="60184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ɲ]</a:t>
            </a:r>
          </a:p>
          <a:p>
            <a:pPr algn="ctr"/>
            <a:endParaRPr 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793076C-06B6-42D7-B018-C2428F670B70}"/>
              </a:ext>
            </a:extLst>
          </p:cNvPr>
          <p:cNvCxnSpPr>
            <a:cxnSpLocks/>
          </p:cNvCxnSpPr>
          <p:nvPr/>
        </p:nvCxnSpPr>
        <p:spPr>
          <a:xfrm>
            <a:off x="7669252" y="3563956"/>
            <a:ext cx="450166" cy="90954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47581AE9-51C6-4E56-9877-BFEDE1ACDF3C}"/>
              </a:ext>
            </a:extLst>
          </p:cNvPr>
          <p:cNvSpPr/>
          <p:nvPr/>
        </p:nvSpPr>
        <p:spPr>
          <a:xfrm>
            <a:off x="8119420" y="4473496"/>
            <a:ext cx="829994" cy="60184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ŋ]</a:t>
            </a:r>
          </a:p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C38DE65-0386-425F-91F3-81DBA2092901}"/>
              </a:ext>
            </a:extLst>
          </p:cNvPr>
          <p:cNvSpPr/>
          <p:nvPr/>
        </p:nvSpPr>
        <p:spPr>
          <a:xfrm>
            <a:off x="8190927" y="2937942"/>
            <a:ext cx="896820" cy="61808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</a:t>
            </a:r>
            <a:r>
              <a:rPr lang="el-GR" sz="2400" dirty="0"/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[n]</a:t>
            </a:r>
          </a:p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2FEA84D-492C-4692-A35C-AC9B7E90B540}"/>
              </a:ext>
            </a:extLst>
          </p:cNvPr>
          <p:cNvSpPr/>
          <p:nvPr/>
        </p:nvSpPr>
        <p:spPr>
          <a:xfrm>
            <a:off x="1029286" y="1506489"/>
            <a:ext cx="1001152" cy="70402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 </a:t>
            </a:r>
            <a:r>
              <a:rPr lang="en-US" sz="2400" dirty="0"/>
              <a:t>  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/l/</a:t>
            </a:r>
          </a:p>
          <a:p>
            <a:pPr algn="ctr"/>
            <a:endParaRPr lang="en-US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DFB8AB5-C6BD-4FA2-AE22-C62CA69A4D2A}"/>
              </a:ext>
            </a:extLst>
          </p:cNvPr>
          <p:cNvCxnSpPr>
            <a:cxnSpLocks/>
          </p:cNvCxnSpPr>
          <p:nvPr/>
        </p:nvCxnSpPr>
        <p:spPr>
          <a:xfrm flipV="1">
            <a:off x="2030441" y="1541079"/>
            <a:ext cx="450165" cy="334555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BC11BFD-3137-47C1-890F-DA2843F14A6F}"/>
              </a:ext>
            </a:extLst>
          </p:cNvPr>
          <p:cNvCxnSpPr>
            <a:cxnSpLocks/>
          </p:cNvCxnSpPr>
          <p:nvPr/>
        </p:nvCxnSpPr>
        <p:spPr>
          <a:xfrm>
            <a:off x="2030440" y="1875634"/>
            <a:ext cx="450166" cy="267285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13CC4035-1BC5-41C7-B998-B3A3E6E1F6D8}"/>
              </a:ext>
            </a:extLst>
          </p:cNvPr>
          <p:cNvSpPr/>
          <p:nvPr/>
        </p:nvSpPr>
        <p:spPr>
          <a:xfrm>
            <a:off x="2533361" y="1273793"/>
            <a:ext cx="1001152" cy="6501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l]</a:t>
            </a:r>
          </a:p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C1C2D63-3056-4BD8-9DA6-D8187977BC26}"/>
              </a:ext>
            </a:extLst>
          </p:cNvPr>
          <p:cNvSpPr/>
          <p:nvPr/>
        </p:nvSpPr>
        <p:spPr>
          <a:xfrm>
            <a:off x="2533361" y="1989954"/>
            <a:ext cx="968326" cy="59302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ʎ]</a:t>
            </a:r>
          </a:p>
          <a:p>
            <a:pPr algn="ctr"/>
            <a:endParaRPr lang="en-US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A86EB67-2997-4102-8A55-573B7781E220}"/>
              </a:ext>
            </a:extLst>
          </p:cNvPr>
          <p:cNvSpPr/>
          <p:nvPr/>
        </p:nvSpPr>
        <p:spPr>
          <a:xfrm>
            <a:off x="4720302" y="1508133"/>
            <a:ext cx="1001152" cy="70402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 </a:t>
            </a:r>
            <a:r>
              <a:rPr lang="en-US" sz="2400" dirty="0"/>
              <a:t>  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/k/</a:t>
            </a:r>
          </a:p>
          <a:p>
            <a:pPr algn="ctr"/>
            <a:endParaRPr lang="en-US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809AD4F-86A7-4ABE-86BA-0488686A4FB5}"/>
              </a:ext>
            </a:extLst>
          </p:cNvPr>
          <p:cNvCxnSpPr>
            <a:cxnSpLocks/>
          </p:cNvCxnSpPr>
          <p:nvPr/>
        </p:nvCxnSpPr>
        <p:spPr>
          <a:xfrm flipV="1">
            <a:off x="5721457" y="1542723"/>
            <a:ext cx="450165" cy="334555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2071526-D460-4BBF-A2C2-E859144EBC94}"/>
              </a:ext>
            </a:extLst>
          </p:cNvPr>
          <p:cNvCxnSpPr>
            <a:cxnSpLocks/>
          </p:cNvCxnSpPr>
          <p:nvPr/>
        </p:nvCxnSpPr>
        <p:spPr>
          <a:xfrm>
            <a:off x="5721456" y="1877278"/>
            <a:ext cx="450166" cy="267285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CC515CEA-499F-4AFF-AB9D-D557702FEA81}"/>
              </a:ext>
            </a:extLst>
          </p:cNvPr>
          <p:cNvSpPr/>
          <p:nvPr/>
        </p:nvSpPr>
        <p:spPr>
          <a:xfrm>
            <a:off x="6224377" y="1275437"/>
            <a:ext cx="1001152" cy="6501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k]</a:t>
            </a:r>
          </a:p>
          <a:p>
            <a:pPr algn="ctr"/>
            <a:endParaRPr lang="en-US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96E225B-E068-4A8D-BBC7-7394AD29CE37}"/>
              </a:ext>
            </a:extLst>
          </p:cNvPr>
          <p:cNvSpPr/>
          <p:nvPr/>
        </p:nvSpPr>
        <p:spPr>
          <a:xfrm>
            <a:off x="6224377" y="1991598"/>
            <a:ext cx="968326" cy="59302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c]</a:t>
            </a:r>
          </a:p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0F64224D-B456-45CE-9961-B1B41C8F8F6B}"/>
              </a:ext>
            </a:extLst>
          </p:cNvPr>
          <p:cNvSpPr/>
          <p:nvPr/>
        </p:nvSpPr>
        <p:spPr>
          <a:xfrm>
            <a:off x="8448815" y="1507543"/>
            <a:ext cx="1001152" cy="70402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 </a:t>
            </a:r>
            <a:r>
              <a:rPr lang="en-US" sz="2400" dirty="0"/>
              <a:t>  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/g/</a:t>
            </a:r>
          </a:p>
          <a:p>
            <a:pPr algn="ctr"/>
            <a:endParaRPr lang="en-US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4FC46E2-F435-446F-92B1-4FAB08609623}"/>
              </a:ext>
            </a:extLst>
          </p:cNvPr>
          <p:cNvCxnSpPr>
            <a:cxnSpLocks/>
          </p:cNvCxnSpPr>
          <p:nvPr/>
        </p:nvCxnSpPr>
        <p:spPr>
          <a:xfrm flipV="1">
            <a:off x="9449970" y="1542133"/>
            <a:ext cx="450165" cy="334555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B3A0DBC-ED4D-4536-870E-2B1596C06F7C}"/>
              </a:ext>
            </a:extLst>
          </p:cNvPr>
          <p:cNvCxnSpPr>
            <a:cxnSpLocks/>
          </p:cNvCxnSpPr>
          <p:nvPr/>
        </p:nvCxnSpPr>
        <p:spPr>
          <a:xfrm>
            <a:off x="9449969" y="1876688"/>
            <a:ext cx="450166" cy="267285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1308B77F-6851-4D1A-B5D8-13FB32429F2B}"/>
              </a:ext>
            </a:extLst>
          </p:cNvPr>
          <p:cNvSpPr/>
          <p:nvPr/>
        </p:nvSpPr>
        <p:spPr>
          <a:xfrm>
            <a:off x="9952890" y="1274847"/>
            <a:ext cx="1001152" cy="6501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g]</a:t>
            </a:r>
          </a:p>
          <a:p>
            <a:pPr algn="ctr"/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2D2F5E2-B872-4E0C-8D43-4D9536475233}"/>
              </a:ext>
            </a:extLst>
          </p:cNvPr>
          <p:cNvSpPr/>
          <p:nvPr/>
        </p:nvSpPr>
        <p:spPr>
          <a:xfrm>
            <a:off x="9952890" y="1991008"/>
            <a:ext cx="968326" cy="59302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ɟ]</a:t>
            </a:r>
          </a:p>
          <a:p>
            <a:pPr algn="ctr"/>
            <a:endParaRPr lang="en-US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C4B21A5-6C3A-4DC8-AE48-EF4FC11A9FE4}"/>
              </a:ext>
            </a:extLst>
          </p:cNvPr>
          <p:cNvSpPr/>
          <p:nvPr/>
        </p:nvSpPr>
        <p:spPr>
          <a:xfrm>
            <a:off x="4892062" y="5425444"/>
            <a:ext cx="1001152" cy="7040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 </a:t>
            </a:r>
            <a:r>
              <a:rPr lang="en-US" sz="2400" dirty="0"/>
              <a:t>  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/x/</a:t>
            </a:r>
          </a:p>
          <a:p>
            <a:pPr algn="ctr"/>
            <a:endParaRPr lang="en-US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07FF9A8-B75C-42CC-AE5B-B2B8AB907339}"/>
              </a:ext>
            </a:extLst>
          </p:cNvPr>
          <p:cNvCxnSpPr>
            <a:cxnSpLocks/>
          </p:cNvCxnSpPr>
          <p:nvPr/>
        </p:nvCxnSpPr>
        <p:spPr>
          <a:xfrm flipV="1">
            <a:off x="5893217" y="5460034"/>
            <a:ext cx="450165" cy="334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C027E3C-7E3C-4F0B-B6C7-4C4850DB6241}"/>
              </a:ext>
            </a:extLst>
          </p:cNvPr>
          <p:cNvCxnSpPr>
            <a:cxnSpLocks/>
          </p:cNvCxnSpPr>
          <p:nvPr/>
        </p:nvCxnSpPr>
        <p:spPr>
          <a:xfrm>
            <a:off x="5893216" y="5794589"/>
            <a:ext cx="450166" cy="267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67B1E381-7157-45AE-A2BF-2879DB8C7B4F}"/>
              </a:ext>
            </a:extLst>
          </p:cNvPr>
          <p:cNvSpPr/>
          <p:nvPr/>
        </p:nvSpPr>
        <p:spPr>
          <a:xfrm>
            <a:off x="6396137" y="5192748"/>
            <a:ext cx="1001152" cy="65018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x]</a:t>
            </a:r>
          </a:p>
          <a:p>
            <a:pPr algn="ctr"/>
            <a:endParaRPr lang="en-US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09DDB99-3E56-427A-B14F-6508C5C6C96C}"/>
              </a:ext>
            </a:extLst>
          </p:cNvPr>
          <p:cNvSpPr/>
          <p:nvPr/>
        </p:nvSpPr>
        <p:spPr>
          <a:xfrm>
            <a:off x="6396137" y="5908909"/>
            <a:ext cx="968326" cy="593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ç]</a:t>
            </a:r>
          </a:p>
          <a:p>
            <a:pPr algn="ctr"/>
            <a:endParaRPr lang="en-US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2A97F8D-F588-4FF3-AFB3-8C52E818B9EB}"/>
              </a:ext>
            </a:extLst>
          </p:cNvPr>
          <p:cNvSpPr/>
          <p:nvPr/>
        </p:nvSpPr>
        <p:spPr>
          <a:xfrm>
            <a:off x="8724917" y="5425444"/>
            <a:ext cx="1001152" cy="7040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 </a:t>
            </a:r>
            <a:r>
              <a:rPr lang="en-US" sz="2400" dirty="0"/>
              <a:t>  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</a:p>
          <a:p>
            <a:pPr algn="ctr"/>
            <a:endParaRPr lang="en-US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EDFAADB-148F-4DF9-81B0-67A8F27A2B23}"/>
              </a:ext>
            </a:extLst>
          </p:cNvPr>
          <p:cNvCxnSpPr>
            <a:cxnSpLocks/>
          </p:cNvCxnSpPr>
          <p:nvPr/>
        </p:nvCxnSpPr>
        <p:spPr>
          <a:xfrm flipV="1">
            <a:off x="9726072" y="5460034"/>
            <a:ext cx="450165" cy="334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5A7FA97-41B1-4446-A629-2D29711D978E}"/>
              </a:ext>
            </a:extLst>
          </p:cNvPr>
          <p:cNvCxnSpPr>
            <a:cxnSpLocks/>
          </p:cNvCxnSpPr>
          <p:nvPr/>
        </p:nvCxnSpPr>
        <p:spPr>
          <a:xfrm>
            <a:off x="9726071" y="5794589"/>
            <a:ext cx="450166" cy="267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id="{100FA826-D6C8-4E7A-B8D2-03348A2CD295}"/>
              </a:ext>
            </a:extLst>
          </p:cNvPr>
          <p:cNvSpPr/>
          <p:nvPr/>
        </p:nvSpPr>
        <p:spPr>
          <a:xfrm>
            <a:off x="10228992" y="5192748"/>
            <a:ext cx="1001152" cy="65018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</a:p>
          <a:p>
            <a:pPr algn="ctr"/>
            <a:endParaRPr lang="en-US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1FB77C67-A660-4C6E-A031-080D01557CD4}"/>
              </a:ext>
            </a:extLst>
          </p:cNvPr>
          <p:cNvSpPr/>
          <p:nvPr/>
        </p:nvSpPr>
        <p:spPr>
          <a:xfrm>
            <a:off x="10228992" y="5908909"/>
            <a:ext cx="968326" cy="593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ʝ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8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A5AFF-C63C-4018-9CDB-A912AADB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06465" cy="689952"/>
          </a:xfrm>
        </p:spPr>
        <p:txBody>
          <a:bodyPr>
            <a:normAutofit fontScale="90000"/>
          </a:bodyPr>
          <a:lstStyle/>
          <a:p>
            <a:r>
              <a:rPr lang="en-US" dirty="0"/>
              <a:t>A</a:t>
            </a:r>
            <a:r>
              <a:rPr lang="el-GR" dirty="0"/>
              <a:t>λλόφωνα φωνημάτων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B2B4D03-5DD9-47F7-BFA2-DE6178C97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375820"/>
              </p:ext>
            </p:extLst>
          </p:nvPr>
        </p:nvGraphicFramePr>
        <p:xfrm>
          <a:off x="1744392" y="1055078"/>
          <a:ext cx="3938956" cy="530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3380">
                  <a:extLst>
                    <a:ext uri="{9D8B030D-6E8A-4147-A177-3AD203B41FA5}">
                      <a16:colId xmlns:a16="http://schemas.microsoft.com/office/drawing/2014/main" val="2221013747"/>
                    </a:ext>
                  </a:extLst>
                </a:gridCol>
                <a:gridCol w="2405576">
                  <a:extLst>
                    <a:ext uri="{9D8B030D-6E8A-4147-A177-3AD203B41FA5}">
                      <a16:colId xmlns:a16="http://schemas.microsoft.com/office/drawing/2014/main" val="2327337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Φώνημα</a:t>
                      </a:r>
                      <a:endParaRPr lang="en-US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Αλλόφωνα</a:t>
                      </a:r>
                      <a:endParaRPr lang="en-US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934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b="0" dirty="0"/>
                        <a:t>/</a:t>
                      </a:r>
                      <a:r>
                        <a:rPr lang="en-US" sz="2400" b="0" dirty="0" err="1"/>
                        <a:t>i</a:t>
                      </a:r>
                      <a:r>
                        <a:rPr lang="en-US" sz="2400" b="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0" dirty="0"/>
                        <a:t>[</a:t>
                      </a:r>
                      <a:r>
                        <a:rPr lang="en-US" sz="2400" b="0" dirty="0" err="1"/>
                        <a:t>i</a:t>
                      </a:r>
                      <a:r>
                        <a:rPr lang="en-US" sz="2400" b="0" dirty="0"/>
                        <a:t>]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[m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lo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  <a:endParaRPr lang="en-US" sz="2400" b="0" dirty="0"/>
                    </a:p>
                    <a:p>
                      <a:r>
                        <a:rPr lang="en-US" sz="2400" b="0" dirty="0"/>
                        <a:t>[ j] 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z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ar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</a:rPr>
                        <a:t>ʝ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  <a:endParaRPr lang="en-US" sz="2400" b="0" dirty="0"/>
                    </a:p>
                    <a:p>
                      <a:r>
                        <a:rPr lang="en-US" sz="2400" b="0" dirty="0"/>
                        <a:t>[ç] [</a:t>
                      </a:r>
                      <a:r>
                        <a:rPr lang="en-US" sz="2400" b="0" dirty="0" err="1"/>
                        <a:t>karf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</a:rPr>
                        <a:t>ç</a:t>
                      </a:r>
                      <a:r>
                        <a:rPr lang="el-GR" sz="2400" b="0" dirty="0"/>
                        <a:t>΄</a:t>
                      </a:r>
                      <a:r>
                        <a:rPr lang="en-US" sz="2400" b="0" dirty="0"/>
                        <a:t>a]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999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/m/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[m]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onos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</a:p>
                    <a:p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[ɱ] [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</a:rPr>
                        <a:t>ɱ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fia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565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/n/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0" dirty="0"/>
                        <a:t>[</a:t>
                      </a:r>
                      <a:r>
                        <a:rPr lang="en-US" sz="2400" b="0" dirty="0"/>
                        <a:t>n]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eos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</a:p>
                    <a:p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[ɲ] [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</a:rPr>
                        <a:t>ɲ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ata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  <a:endParaRPr lang="en-US" sz="2400" b="0" kern="120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</a:rPr>
                        <a:t>ŋ] 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[α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effectLst/>
                        </a:rPr>
                        <a:t>ŋ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  <a:effectLst/>
                        </a:rPr>
                        <a:t>g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΄αθ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052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/l/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[l]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o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γ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os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</a:p>
                    <a:p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[ʎ] [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e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</a:rPr>
                        <a:t>ʎ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a]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 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90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/k/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[k] 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orif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</a:p>
                    <a:p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[c] [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ima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24954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21CD8C3-6AA1-4AF2-82EF-4268FB876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24854"/>
              </p:ext>
            </p:extLst>
          </p:nvPr>
        </p:nvGraphicFramePr>
        <p:xfrm>
          <a:off x="6589540" y="2243798"/>
          <a:ext cx="3760761" cy="292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3322">
                  <a:extLst>
                    <a:ext uri="{9D8B030D-6E8A-4147-A177-3AD203B41FA5}">
                      <a16:colId xmlns:a16="http://schemas.microsoft.com/office/drawing/2014/main" val="2730741476"/>
                    </a:ext>
                  </a:extLst>
                </a:gridCol>
                <a:gridCol w="2377439">
                  <a:extLst>
                    <a:ext uri="{9D8B030D-6E8A-4147-A177-3AD203B41FA5}">
                      <a16:colId xmlns:a16="http://schemas.microsoft.com/office/drawing/2014/main" val="2943888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Φώνημα</a:t>
                      </a:r>
                      <a:endParaRPr lang="en-US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Αλλόφωνα</a:t>
                      </a:r>
                      <a:endParaRPr lang="en-US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699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/g/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[g]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sp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o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  <a:effectLst/>
                        </a:rPr>
                        <a:t>ŋ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effectLst/>
                        </a:rPr>
                        <a:t>g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  <a:effectLst/>
                        </a:rPr>
                        <a:t>os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</a:rPr>
                        <a:t>]</a:t>
                      </a:r>
                    </a:p>
                    <a:p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[ɟ] [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aɲ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</a:rPr>
                        <a:t>ɟ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elos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], 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901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/x/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[x]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</a:rPr>
                        <a:t>[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  <a:effectLst/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  <a:effectLst/>
                        </a:rPr>
                        <a:t>oros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</a:rPr>
                        <a:t>]</a:t>
                      </a:r>
                    </a:p>
                    <a:p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[ç][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o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</a:rPr>
                        <a:t>ç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265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/</a:t>
                      </a:r>
                      <a:r>
                        <a:rPr lang="el-GR" sz="2400" b="0" dirty="0"/>
                        <a:t>γ/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[</a:t>
                      </a:r>
                      <a:r>
                        <a:rPr lang="el-GR" sz="2400" b="0" dirty="0"/>
                        <a:t>γ] 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</a:rPr>
                        <a:t>[a</a:t>
                      </a:r>
                      <a:r>
                        <a:rPr lang="el-GR" sz="2400" b="0" kern="1200" dirty="0">
                          <a:solidFill>
                            <a:srgbClr val="FF0000"/>
                          </a:solidFill>
                        </a:rPr>
                        <a:t>γ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onas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  <a:endParaRPr lang="el-GR" sz="2400" b="0" kern="12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j] [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</a:rPr>
                        <a:t>ʝ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er</a:t>
                      </a:r>
                      <a:r>
                        <a:rPr lang="el-GR" sz="2400" b="0" kern="1200" dirty="0">
                          <a:solidFill>
                            <a:schemeClr val="dk1"/>
                          </a:solidFill>
                        </a:rPr>
                        <a:t>΄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</a:rPr>
                        <a:t>os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</a:rPr>
                        <a:t>]</a:t>
                      </a:r>
                      <a:endParaRPr lang="el-GR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05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3C4D5-E5E7-4313-8072-60E2B716C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548"/>
            <a:ext cx="9909517" cy="732155"/>
          </a:xfrm>
        </p:spPr>
        <p:txBody>
          <a:bodyPr/>
          <a:lstStyle/>
          <a:p>
            <a:r>
              <a:rPr lang="el-GR" dirty="0"/>
              <a:t>Διακριτά χαρακτηριστικά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0129A2-7453-4BF7-9FF5-93E50050CD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247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  <a:cs typeface="Times New Roman"/>
              </a:rPr>
              <a:t>Απ</a:t>
            </a:r>
            <a:r>
              <a:rPr lang="en-US" sz="2400" dirty="0" err="1">
                <a:latin typeface="+mj-lt"/>
                <a:cs typeface="Times New Roman"/>
              </a:rPr>
              <a:t>οτελούν</a:t>
            </a:r>
            <a:r>
              <a:rPr lang="en-US" sz="2400" dirty="0">
                <a:latin typeface="+mj-lt"/>
                <a:cs typeface="Times New Roman"/>
              </a:rPr>
              <a:t> πραγµα</a:t>
            </a:r>
            <a:r>
              <a:rPr lang="en-US" sz="2400" dirty="0" err="1">
                <a:latin typeface="+mj-lt"/>
                <a:cs typeface="Times New Roman"/>
              </a:rPr>
              <a:t>τώσεις</a:t>
            </a:r>
            <a:r>
              <a:rPr lang="en-US" sz="2400" dirty="0">
                <a:latin typeface="+mj-lt"/>
                <a:cs typeface="Times New Roman"/>
              </a:rPr>
              <a:t> </a:t>
            </a:r>
            <a:r>
              <a:rPr lang="en-US" sz="2400" dirty="0" err="1">
                <a:latin typeface="+mj-lt"/>
                <a:cs typeface="Times New Roman"/>
              </a:rPr>
              <a:t>φωνηµάτων</a:t>
            </a:r>
            <a:r>
              <a:rPr lang="en-US" sz="2400" dirty="0">
                <a:latin typeface="+mj-lt"/>
                <a:cs typeface="Times New Roman"/>
              </a:rPr>
              <a:t> </a:t>
            </a:r>
            <a:r>
              <a:rPr lang="en-US" sz="2400" dirty="0" err="1">
                <a:latin typeface="+mj-lt"/>
                <a:cs typeface="Times New Roman"/>
              </a:rPr>
              <a:t>της</a:t>
            </a:r>
            <a:r>
              <a:rPr lang="en-US" sz="2400" dirty="0">
                <a:latin typeface="+mj-lt"/>
                <a:cs typeface="Times New Roman"/>
              </a:rPr>
              <a:t> </a:t>
            </a:r>
            <a:r>
              <a:rPr lang="en-US" sz="2400" dirty="0" err="1">
                <a:latin typeface="+mj-lt"/>
                <a:cs typeface="Times New Roman"/>
              </a:rPr>
              <a:t>ελληνικής</a:t>
            </a:r>
            <a:r>
              <a:rPr lang="en-US" sz="2400" dirty="0">
                <a:latin typeface="+mj-lt"/>
                <a:cs typeface="Times New Roman"/>
              </a:rPr>
              <a:t> </a:t>
            </a:r>
            <a:r>
              <a:rPr lang="en-US" sz="2400" dirty="0" err="1">
                <a:latin typeface="+mj-lt"/>
                <a:cs typeface="Times New Roman"/>
              </a:rPr>
              <a:t>γλώσσ</a:t>
            </a:r>
            <a:r>
              <a:rPr lang="en-US" sz="2400" dirty="0">
                <a:latin typeface="+mj-lt"/>
                <a:cs typeface="Times New Roman"/>
              </a:rPr>
              <a:t>ας</a:t>
            </a:r>
            <a:r>
              <a:rPr lang="el-GR" sz="2400" dirty="0">
                <a:latin typeface="+mj-lt"/>
                <a:cs typeface="Times New Roman"/>
              </a:rPr>
              <a:t>.</a:t>
            </a:r>
            <a:r>
              <a:rPr lang="en-US" sz="2400" dirty="0">
                <a:latin typeface="+mj-lt"/>
                <a:cs typeface="Times New Roman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84928-394D-4B41-A642-1D336AF65134}"/>
              </a:ext>
            </a:extLst>
          </p:cNvPr>
          <p:cNvSpPr txBox="1"/>
          <p:nvPr/>
        </p:nvSpPr>
        <p:spPr>
          <a:xfrm>
            <a:off x="4982599" y="2440446"/>
            <a:ext cx="22267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  <a:cs typeface="Times New Roman"/>
              </a:rPr>
              <a:t>[faros] </a:t>
            </a:r>
            <a:r>
              <a:rPr lang="el-GR" sz="2400" dirty="0">
                <a:latin typeface="+mj-lt"/>
                <a:cs typeface="Times New Roman"/>
              </a:rPr>
              <a:t>    </a:t>
            </a:r>
            <a:r>
              <a:rPr lang="en-US" sz="2400" dirty="0">
                <a:latin typeface="+mj-lt"/>
                <a:cs typeface="Times New Roman"/>
              </a:rPr>
              <a:t>[</a:t>
            </a:r>
            <a:r>
              <a:rPr lang="en-US" sz="2400" dirty="0" err="1">
                <a:latin typeface="+mj-lt"/>
                <a:cs typeface="Times New Roman"/>
              </a:rPr>
              <a:t>varos</a:t>
            </a:r>
            <a:r>
              <a:rPr lang="en-US" sz="2400" dirty="0">
                <a:latin typeface="+mj-lt"/>
                <a:cs typeface="Times New Roman"/>
              </a:rPr>
              <a:t>]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7A80CB-7976-467D-81FD-B5F32789534C}"/>
              </a:ext>
            </a:extLst>
          </p:cNvPr>
          <p:cNvSpPr txBox="1"/>
          <p:nvPr/>
        </p:nvSpPr>
        <p:spPr>
          <a:xfrm>
            <a:off x="4800599" y="2954864"/>
            <a:ext cx="259080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+mj-lt"/>
              </a:rPr>
              <a:t>[-</a:t>
            </a:r>
            <a:r>
              <a:rPr lang="en-US" sz="2400" dirty="0" err="1">
                <a:latin typeface="+mj-lt"/>
              </a:rPr>
              <a:t>ηχηρό</a:t>
            </a:r>
            <a:r>
              <a:rPr lang="en-US" sz="2400" dirty="0">
                <a:latin typeface="+mj-lt"/>
              </a:rPr>
              <a:t>]  </a:t>
            </a:r>
            <a:r>
              <a:rPr lang="el-GR" sz="2400" dirty="0">
                <a:latin typeface="+mj-lt"/>
              </a:rPr>
              <a:t>  </a:t>
            </a:r>
            <a:r>
              <a:rPr lang="en-US" sz="2400" dirty="0">
                <a:latin typeface="+mj-lt"/>
              </a:rPr>
              <a:t>[+</a:t>
            </a:r>
            <a:r>
              <a:rPr lang="en-US" sz="2400" dirty="0" err="1">
                <a:latin typeface="+mj-lt"/>
              </a:rPr>
              <a:t>ηχηρό</a:t>
            </a:r>
            <a:r>
              <a:rPr lang="en-US" sz="2400" dirty="0">
                <a:latin typeface="+mj-lt"/>
              </a:rPr>
              <a:t>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6C8A8-7AF5-4642-8A4F-D12144894CDB}"/>
              </a:ext>
            </a:extLst>
          </p:cNvPr>
          <p:cNvSpPr txBox="1"/>
          <p:nvPr/>
        </p:nvSpPr>
        <p:spPr>
          <a:xfrm>
            <a:off x="838200" y="2447385"/>
            <a:ext cx="396239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latin typeface="+mj-lt"/>
                <a:cs typeface="Times New Roman"/>
              </a:rPr>
              <a:t>Έχουν</a:t>
            </a:r>
            <a:r>
              <a:rPr lang="en-US" sz="2000" dirty="0">
                <a:latin typeface="+mj-lt"/>
                <a:cs typeface="Times New Roman"/>
              </a:rPr>
              <a:t> π</a:t>
            </a:r>
            <a:r>
              <a:rPr lang="en-US" sz="2000" dirty="0" err="1">
                <a:latin typeface="+mj-lt"/>
                <a:cs typeface="Times New Roman"/>
              </a:rPr>
              <a:t>ολλά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κοινά</a:t>
            </a:r>
            <a:r>
              <a:rPr lang="el-GR" sz="2000" dirty="0">
                <a:latin typeface="+mj-lt"/>
                <a:cs typeface="Times New Roman"/>
              </a:rPr>
              <a:t> </a:t>
            </a:r>
            <a:r>
              <a:rPr lang="en-US" sz="2000" dirty="0">
                <a:latin typeface="+mj-lt"/>
                <a:cs typeface="Times New Roman"/>
              </a:rPr>
              <a:t>χαρα</a:t>
            </a:r>
            <a:r>
              <a:rPr lang="en-US" sz="2000" dirty="0" err="1">
                <a:latin typeface="+mj-lt"/>
                <a:cs typeface="Times New Roman"/>
              </a:rPr>
              <a:t>κτηριστικά</a:t>
            </a:r>
            <a:r>
              <a:rPr lang="en-US" sz="2000" dirty="0">
                <a:latin typeface="+mj-lt"/>
                <a:cs typeface="Times New Roman"/>
              </a:rPr>
              <a:t>:</a:t>
            </a:r>
            <a:endParaRPr lang="el-GR" sz="2000" dirty="0">
              <a:latin typeface="+mj-lt"/>
              <a:cs typeface="Times New Roman"/>
            </a:endParaRPr>
          </a:p>
          <a:p>
            <a:r>
              <a:rPr lang="el-GR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συµφωνικοί</a:t>
            </a:r>
            <a:r>
              <a:rPr lang="en-US" sz="2000" dirty="0">
                <a:latin typeface="+mj-lt"/>
                <a:cs typeface="Times New Roman"/>
              </a:rPr>
              <a:t>, χειλοδοντικοί, </a:t>
            </a:r>
            <a:r>
              <a:rPr lang="en-US" sz="2000" dirty="0" err="1">
                <a:latin typeface="+mj-lt"/>
                <a:cs typeface="Times New Roman"/>
              </a:rPr>
              <a:t>στο</a:t>
            </a:r>
            <a:r>
              <a:rPr lang="en-US" sz="2000" dirty="0">
                <a:latin typeface="+mj-lt"/>
                <a:cs typeface="Times New Roman"/>
              </a:rPr>
              <a:t>µα</a:t>
            </a:r>
            <a:r>
              <a:rPr lang="en-US" sz="2000" dirty="0" err="1">
                <a:latin typeface="+mj-lt"/>
                <a:cs typeface="Times New Roman"/>
              </a:rPr>
              <a:t>τικοί</a:t>
            </a:r>
            <a:r>
              <a:rPr lang="en-US" sz="2000" dirty="0">
                <a:latin typeface="+mj-lt"/>
                <a:cs typeface="Times New Roman"/>
              </a:rPr>
              <a:t>, </a:t>
            </a:r>
            <a:r>
              <a:rPr lang="en-US" sz="2000" dirty="0" err="1">
                <a:latin typeface="+mj-lt"/>
                <a:cs typeface="Times New Roman"/>
              </a:rPr>
              <a:t>τρι</a:t>
            </a:r>
            <a:r>
              <a:rPr lang="en-US" sz="2000" dirty="0">
                <a:latin typeface="+mj-lt"/>
                <a:cs typeface="Times New Roman"/>
              </a:rPr>
              <a:t>βόµενοι φθόγγοι. </a:t>
            </a:r>
            <a:endParaRPr lang="en-US" sz="2000" dirty="0">
              <a:latin typeface="+mj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8AC4A4-9567-4741-ACEF-7B1CFE1A2A16}"/>
              </a:ext>
            </a:extLst>
          </p:cNvPr>
          <p:cNvCxnSpPr>
            <a:stCxn id="6" idx="0"/>
          </p:cNvCxnSpPr>
          <p:nvPr/>
        </p:nvCxnSpPr>
        <p:spPr>
          <a:xfrm flipH="1">
            <a:off x="6095998" y="2440446"/>
            <a:ext cx="1" cy="102260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4BA0870-8B3D-4DCA-8EFB-12F0CD7A6B4C}"/>
              </a:ext>
            </a:extLst>
          </p:cNvPr>
          <p:cNvSpPr txBox="1"/>
          <p:nvPr/>
        </p:nvSpPr>
        <p:spPr>
          <a:xfrm>
            <a:off x="7888459" y="2389194"/>
            <a:ext cx="2590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sz="2000" dirty="0">
                <a:latin typeface="+mj-lt"/>
              </a:rPr>
              <a:t>Η άποψη αυτή υποστηρίχθηκε  από     τον Jacοbson</a:t>
            </a:r>
            <a:endParaRPr lang="en-US" sz="2000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C7B6C5-1BEB-4BA9-A60B-28A487649290}"/>
              </a:ext>
            </a:extLst>
          </p:cNvPr>
          <p:cNvSpPr txBox="1"/>
          <p:nvPr/>
        </p:nvSpPr>
        <p:spPr>
          <a:xfrm>
            <a:off x="838200" y="3653137"/>
            <a:ext cx="10415949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 </a:t>
            </a:r>
            <a:r>
              <a:rPr lang="el-GR" sz="2000" dirty="0">
                <a:latin typeface="+mj-lt"/>
                <a:cs typeface="Times New Roman"/>
              </a:rPr>
              <a:t>Ένα φώνηµα µπορούµε να το περιγράψουµε ως το σύνολο των διακριτικών του χαρακτηριστικών. </a:t>
            </a:r>
          </a:p>
          <a:p>
            <a:pPr algn="ctr"/>
            <a:r>
              <a:rPr lang="el-GR" dirty="0">
                <a:latin typeface="Times New Roman"/>
                <a:ea typeface="+mn-lt"/>
                <a:cs typeface="+mn-lt"/>
              </a:rPr>
              <a:t>                    </a:t>
            </a:r>
            <a:endParaRPr lang="el-GR" dirty="0">
              <a:latin typeface="Times New Roman"/>
              <a:cs typeface="Times New Roman"/>
            </a:endParaRP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4D3C563F-1FC2-41D2-BD54-29F7FB5DF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676501"/>
              </p:ext>
            </p:extLst>
          </p:nvPr>
        </p:nvGraphicFramePr>
        <p:xfrm>
          <a:off x="2553235" y="4137677"/>
          <a:ext cx="6479445" cy="259588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117266">
                  <a:extLst>
                    <a:ext uri="{9D8B030D-6E8A-4147-A177-3AD203B41FA5}">
                      <a16:colId xmlns:a16="http://schemas.microsoft.com/office/drawing/2014/main" val="3380058863"/>
                    </a:ext>
                  </a:extLst>
                </a:gridCol>
                <a:gridCol w="3362179">
                  <a:extLst>
                    <a:ext uri="{9D8B030D-6E8A-4147-A177-3AD203B41FA5}">
                      <a16:colId xmlns:a16="http://schemas.microsoft.com/office/drawing/2014/main" val="28196587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Διακριτικά Χαρακτηριστικά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72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Φωνηεντικό/ Μη φωνηεντικό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φωνήεντα/ σύμφωνα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636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Συμφωνικό/ Μη συμφωνικό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σύμφωνα/ φωνήεντα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28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Διαρκές/ Στιγμιαίο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όλα εκτός κλειστά/ κλειστά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784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Ηχηρό/ Μη ηχηρό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ηχηρά/ άηχα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72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Ρινικό/ Μη ρινικό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m, /n/ / </a:t>
                      </a:r>
                      <a:r>
                        <a:rPr lang="el-GR" dirty="0"/>
                        <a:t>όλα εκτός </a:t>
                      </a:r>
                      <a:r>
                        <a:rPr lang="en-US" dirty="0"/>
                        <a:t>m, /n/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445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Συμπαγές/ Διάχυτο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υπερωικά</a:t>
                      </a:r>
                      <a:r>
                        <a:rPr lang="en-US" dirty="0"/>
                        <a:t>/ </a:t>
                      </a:r>
                      <a:r>
                        <a:rPr lang="el-GR" dirty="0"/>
                        <a:t>τα υπόλοιπα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719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367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2437</Words>
  <Application>Microsoft Macintosh PowerPoint</Application>
  <PresentationFormat>Widescreen</PresentationFormat>
  <Paragraphs>314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Franklin Gothic Heavy</vt:lpstr>
      <vt:lpstr>Rockwell</vt:lpstr>
      <vt:lpstr>Times New Roman</vt:lpstr>
      <vt:lpstr>Wingdings</vt:lpstr>
      <vt:lpstr>Office Theme</vt:lpstr>
      <vt:lpstr>Φωνολογία &amp; Μορφολογία</vt:lpstr>
      <vt:lpstr>Περιεχόμενα</vt:lpstr>
      <vt:lpstr>Φώνημα</vt:lpstr>
      <vt:lpstr>Ελάχιστα ζεύγη</vt:lpstr>
      <vt:lpstr>Ελεύθερα                  εναλλασσόμενοι φθόγγοι</vt:lpstr>
      <vt:lpstr>Αλλόφωνα φωνημάτων </vt:lpstr>
      <vt:lpstr>Aλλόφωνα φωνημάτων</vt:lpstr>
      <vt:lpstr>Aλλόφωνα φωνημάτων</vt:lpstr>
      <vt:lpstr>Διακριτά χαρακτηριστικά</vt:lpstr>
      <vt:lpstr>Σημαδεμένα/ Ουδετεροποίηση</vt:lpstr>
      <vt:lpstr>Ουδετεροποίηση στη ν.ε.</vt:lpstr>
      <vt:lpstr>Φωνολογικές διαδικασίες</vt:lpstr>
      <vt:lpstr>PowerPoint Presentation</vt:lpstr>
      <vt:lpstr>Προσωδιακά στοιχεία</vt:lpstr>
      <vt:lpstr>Μόρφημα</vt:lpstr>
      <vt:lpstr>Αλλόμορφα</vt:lpstr>
      <vt:lpstr>Ελεύθερα εναλλασσόμενες μορφές</vt:lpstr>
      <vt:lpstr>Μορφολογική τυπολογία</vt:lpstr>
      <vt:lpstr>PowerPoint Presentation</vt:lpstr>
      <vt:lpstr>Είδη μορφημάτων</vt:lpstr>
      <vt:lpstr>Σύνθεση</vt:lpstr>
      <vt:lpstr>Ασκήσεις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Φωνολογία &amp; Μορφολογία</dc:title>
  <dc:creator>Καρεν Χαναγκιαν</dc:creator>
  <cp:lastModifiedBy>Maria Mitsiaki</cp:lastModifiedBy>
  <cp:revision>28</cp:revision>
  <dcterms:created xsi:type="dcterms:W3CDTF">2021-05-22T08:57:02Z</dcterms:created>
  <dcterms:modified xsi:type="dcterms:W3CDTF">2021-05-28T15:16:11Z</dcterms:modified>
</cp:coreProperties>
</file>