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05" r:id="rId2"/>
    <p:sldId id="294" r:id="rId3"/>
    <p:sldId id="304" r:id="rId4"/>
    <p:sldId id="274" r:id="rId5"/>
    <p:sldId id="303" r:id="rId6"/>
    <p:sldId id="295" r:id="rId7"/>
    <p:sldId id="284" r:id="rId8"/>
    <p:sldId id="283" r:id="rId9"/>
    <p:sldId id="287" r:id="rId10"/>
    <p:sldId id="257" r:id="rId11"/>
    <p:sldId id="258" r:id="rId12"/>
    <p:sldId id="259" r:id="rId13"/>
    <p:sldId id="260" r:id="rId14"/>
    <p:sldId id="261" r:id="rId15"/>
    <p:sldId id="262" r:id="rId16"/>
    <p:sldId id="263" r:id="rId17"/>
    <p:sldId id="296" r:id="rId18"/>
    <p:sldId id="297" r:id="rId19"/>
    <p:sldId id="300" r:id="rId20"/>
    <p:sldId id="264" r:id="rId21"/>
    <p:sldId id="265" r:id="rId22"/>
    <p:sldId id="266" r:id="rId23"/>
    <p:sldId id="267" r:id="rId24"/>
    <p:sldId id="268" r:id="rId25"/>
    <p:sldId id="269" r:id="rId26"/>
    <p:sldId id="270" r:id="rId27"/>
    <p:sldId id="271" r:id="rId28"/>
    <p:sldId id="288" r:id="rId29"/>
    <p:sldId id="289" r:id="rId30"/>
    <p:sldId id="298" r:id="rId31"/>
    <p:sldId id="272" r:id="rId32"/>
    <p:sldId id="286" r:id="rId33"/>
    <p:sldId id="281" r:id="rId34"/>
    <p:sldId id="299" r:id="rId35"/>
    <p:sldId id="282" r:id="rId36"/>
    <p:sldId id="285" r:id="rId37"/>
    <p:sldId id="275" r:id="rId38"/>
    <p:sldId id="276" r:id="rId39"/>
    <p:sldId id="302" r:id="rId40"/>
    <p:sldId id="277" r:id="rId41"/>
    <p:sldId id="278" r:id="rId42"/>
    <p:sldId id="279" r:id="rId43"/>
    <p:sldId id="280" r:id="rId44"/>
    <p:sldId id="30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70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A46121-2F55-CD42-9F27-A56D35F55C5C}" type="datetime1">
              <a:rPr lang="en-US" smtClean="0"/>
              <a:pPr/>
              <a:t>11/20/2013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58E17E-9F17-E142-B731-20DF5ABE1C1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8B910-7767-EB48-BD0A-851B79941C77}" type="datetime1">
              <a:rPr lang="en-US" smtClean="0"/>
              <a:pPr/>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F5783-502A-A24F-A2AC-3CDEC13C4EA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F5783-502A-A24F-A2AC-3CDEC13C4EA7}"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F5783-502A-A24F-A2AC-3CDEC13C4EA7}"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C7790D-6F4A-B140-92EF-E94106D94FD3}"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5554BD21-CDAB-2D47-8AEF-21E0478C9662}"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A545B23B-627D-154C-BE48-F2E25D1669D7}"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445F0F51-9A9A-5343-B19A-45D812F4C0DF}"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D073F56D-93ED-1A41-9B9D-39F449505F64}" type="datetime1">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F7232AC4-783E-AA49-AEF0-91E3B655F513}" type="datetime1">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D2FC1401-8C0A-704E-A045-9AFF5761D716}" type="datetime1">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60F00EEA-20FA-8048-A5FA-1F1FD3899A95}" type="datetime1">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8DF60-F9F6-9E42-9FEC-13DF98E365EB}" type="datetime1">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95071E7D-97D5-114C-9540-AE01C858E2B0}" type="datetime1">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11D141C0-EA61-534E-A09A-0611B5AA5C18}" type="datetime1">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FA515-89A9-DA4C-92E4-84A045B487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7DF34-A377-3A47-8566-3F6E8A452B4B}" type="datetime1">
              <a:rPr lang="en-US" smtClean="0"/>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FA515-89A9-DA4C-92E4-84A045B487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localhost\Users\dimitrislepidas\Documents\%25CE%25A0%25CE%25B1%25CF%2581%25CE%25BF%25CF%2585%25CF%2583%25CE%25B9%25CC%2581%25CE%25B1%25CF%2583%25CE%25B7\Deckbuild%20run.wmv"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localhost\Users\dimitrislepidas\Documents\%25CE%25A0%25CE%25B1%25CF%2581%25CE%25BF%25CF%2585%25CF%2583%25CE%25B9%25CC%2581%25CE%25B1%25CF%2583%25CE%25B7\tonyplot.wmv"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l-GR" sz="3600" dirty="0" smtClean="0">
                <a:latin typeface="Times New Roman"/>
                <a:cs typeface="Times New Roman"/>
              </a:rPr>
              <a:t>Προσομοίωση</a:t>
            </a:r>
            <a:endParaRPr lang="en-US" sz="3600" dirty="0">
              <a:latin typeface="Times New Roman"/>
              <a:cs typeface="Times New Roman"/>
            </a:endParaRPr>
          </a:p>
        </p:txBody>
      </p:sp>
      <p:sp>
        <p:nvSpPr>
          <p:cNvPr id="3" name="Content Placeholder 2"/>
          <p:cNvSpPr>
            <a:spLocks noGrp="1"/>
          </p:cNvSpPr>
          <p:nvPr>
            <p:ph idx="1"/>
          </p:nvPr>
        </p:nvSpPr>
        <p:spPr>
          <a:xfrm>
            <a:off x="400050" y="1143000"/>
            <a:ext cx="8229600" cy="4525963"/>
          </a:xfrm>
        </p:spPr>
        <p:txBody>
          <a:bodyPr>
            <a:normAutofit/>
          </a:bodyPr>
          <a:lstStyle/>
          <a:p>
            <a:pPr>
              <a:buNone/>
            </a:pPr>
            <a:r>
              <a:rPr lang="el-GR" sz="2000" b="1" u="sng" dirty="0" smtClean="0">
                <a:latin typeface="Times New Roman"/>
                <a:cs typeface="Times New Roman"/>
              </a:rPr>
              <a:t>Στάδια Μοντελοποίησης </a:t>
            </a:r>
            <a:r>
              <a:rPr lang="en-US" sz="2000" b="1" u="sng" dirty="0" smtClean="0">
                <a:latin typeface="Times New Roman"/>
                <a:cs typeface="Times New Roman"/>
              </a:rPr>
              <a:t>:</a:t>
            </a:r>
          </a:p>
          <a:p>
            <a:pPr>
              <a:buNone/>
            </a:pP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r>
              <a:rPr lang="en-US" sz="2000" b="1" dirty="0" smtClean="0">
                <a:latin typeface="Times New Roman"/>
                <a:cs typeface="Times New Roman"/>
              </a:rPr>
              <a:t>			</a:t>
            </a:r>
            <a:r>
              <a:rPr lang="el-GR" sz="2000" b="1" dirty="0" smtClean="0">
                <a:latin typeface="Times New Roman"/>
                <a:cs typeface="Times New Roman"/>
              </a:rPr>
              <a:t>1. Ανάλυση </a:t>
            </a:r>
            <a:r>
              <a:rPr lang="en-US" sz="2000" b="1" dirty="0" smtClean="0">
                <a:latin typeface="Times New Roman"/>
                <a:cs typeface="Times New Roman"/>
              </a:rPr>
              <a:t>:</a:t>
            </a:r>
          </a:p>
          <a:p>
            <a:pPr>
              <a:buNone/>
            </a:pPr>
            <a:endParaRPr lang="en-US" sz="2000" b="1" dirty="0" smtClean="0">
              <a:latin typeface="Times New Roman"/>
              <a:cs typeface="Times New Roman"/>
            </a:endParaRPr>
          </a:p>
          <a:p>
            <a:pPr>
              <a:buNone/>
            </a:pPr>
            <a:r>
              <a:rPr lang="en-US" sz="2000" b="1" dirty="0" smtClean="0">
                <a:latin typeface="Times New Roman"/>
                <a:cs typeface="Times New Roman"/>
              </a:rPr>
              <a:t>			</a:t>
            </a:r>
            <a:r>
              <a:rPr lang="en-US" sz="2000" dirty="0" smtClean="0">
                <a:latin typeface="Times New Roman"/>
                <a:cs typeface="Times New Roman"/>
              </a:rPr>
              <a:t>    </a:t>
            </a:r>
            <a:r>
              <a:rPr lang="el-GR" sz="2000" dirty="0" smtClean="0">
                <a:latin typeface="Times New Roman"/>
                <a:cs typeface="Times New Roman"/>
              </a:rPr>
              <a:t>Ανάλυση του προβλήματος σε </a:t>
            </a:r>
            <a:r>
              <a:rPr lang="el-GR" sz="2000" dirty="0" err="1" smtClean="0">
                <a:latin typeface="Times New Roman"/>
                <a:cs typeface="Times New Roman"/>
              </a:rPr>
              <a:t>υποπροβλήματα</a:t>
            </a: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r>
              <a:rPr lang="en-US" sz="2000" b="1" dirty="0" smtClean="0">
                <a:latin typeface="Times New Roman"/>
                <a:cs typeface="Times New Roman"/>
              </a:rPr>
              <a:t>             2</a:t>
            </a:r>
            <a:r>
              <a:rPr lang="el-GR" sz="2000" b="1" dirty="0" smtClean="0">
                <a:latin typeface="Times New Roman"/>
                <a:cs typeface="Times New Roman"/>
              </a:rPr>
              <a:t>.</a:t>
            </a:r>
            <a:r>
              <a:rPr lang="en-US" sz="2000" b="1" dirty="0" smtClean="0">
                <a:latin typeface="Times New Roman"/>
                <a:cs typeface="Times New Roman"/>
              </a:rPr>
              <a:t> </a:t>
            </a:r>
            <a:r>
              <a:rPr lang="el-GR" sz="2000" b="1" dirty="0" smtClean="0">
                <a:latin typeface="Times New Roman"/>
                <a:cs typeface="Times New Roman"/>
              </a:rPr>
              <a:t>Προσομοίωση</a:t>
            </a:r>
            <a:r>
              <a:rPr lang="en-US" sz="2000" b="1" dirty="0" smtClean="0">
                <a:latin typeface="Times New Roman"/>
                <a:cs typeface="Times New Roman"/>
              </a:rPr>
              <a:t> :</a:t>
            </a:r>
          </a:p>
          <a:p>
            <a:pPr>
              <a:buNone/>
            </a:pPr>
            <a:endParaRPr lang="en-US" sz="2000" b="1" dirty="0" smtClean="0">
              <a:latin typeface="Times New Roman"/>
              <a:cs typeface="Times New Roman"/>
            </a:endParaRPr>
          </a:p>
          <a:p>
            <a:pPr>
              <a:buNone/>
            </a:pPr>
            <a:r>
              <a:rPr lang="en-US" sz="2000" dirty="0" smtClean="0">
                <a:latin typeface="Times New Roman"/>
                <a:cs typeface="Times New Roman"/>
              </a:rPr>
              <a:t>			   </a:t>
            </a:r>
            <a:r>
              <a:rPr lang="el-GR" sz="2000" dirty="0" smtClean="0">
                <a:latin typeface="Times New Roman"/>
                <a:cs typeface="Times New Roman"/>
              </a:rPr>
              <a:t>Μίμηση της συμπεριφοράς μιας διάταξης</a:t>
            </a:r>
            <a:endParaRPr lang="en-US" sz="2000" dirty="0" smtClean="0">
              <a:latin typeface="Times New Roman"/>
              <a:cs typeface="Times New Roman"/>
            </a:endParaRPr>
          </a:p>
          <a:p>
            <a:pPr>
              <a:buNone/>
            </a:pPr>
            <a:endParaRPr lang="el-GR" sz="2000" dirty="0" smtClean="0">
              <a:latin typeface="Times New Roman"/>
              <a:cs typeface="Times New Roman"/>
            </a:endParaRPr>
          </a:p>
          <a:p>
            <a:pPr>
              <a:buNone/>
            </a:pPr>
            <a:endParaRPr lang="en-US" sz="2000"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Καθορισμός του πλέγματος</a:t>
            </a:r>
            <a:r>
              <a:rPr lang="en-US" sz="3600" dirty="0" smtClean="0">
                <a:latin typeface="Times New Roman"/>
                <a:cs typeface="Times New Roman"/>
              </a:rPr>
              <a:t> (1)</a:t>
            </a:r>
            <a:endParaRPr lang="en-US" sz="3600" dirty="0">
              <a:latin typeface="Times New Roman"/>
              <a:cs typeface="Times New Roman"/>
            </a:endParaRPr>
          </a:p>
        </p:txBody>
      </p:sp>
      <p:sp>
        <p:nvSpPr>
          <p:cNvPr id="3" name="Content Placeholder 2"/>
          <p:cNvSpPr>
            <a:spLocks noGrp="1"/>
          </p:cNvSpPr>
          <p:nvPr>
            <p:ph idx="1"/>
          </p:nvPr>
        </p:nvSpPr>
        <p:spPr/>
        <p:txBody>
          <a:bodyPr/>
          <a:lstStyle/>
          <a:p>
            <a:pPr>
              <a:buNone/>
            </a:pPr>
            <a:r>
              <a:rPr lang="el-GR" b="1" i="1" dirty="0" smtClean="0">
                <a:latin typeface="Times New Roman"/>
                <a:cs typeface="Times New Roman"/>
              </a:rPr>
              <a:t>Χαρακτηριστικά του πλέγματος</a:t>
            </a:r>
          </a:p>
          <a:p>
            <a:pPr>
              <a:buNone/>
            </a:pPr>
            <a:endParaRPr lang="el-GR" sz="2400" b="1" i="1" dirty="0" smtClean="0">
              <a:latin typeface="Times New Roman"/>
              <a:cs typeface="Times New Roman"/>
            </a:endParaRPr>
          </a:p>
          <a:p>
            <a:pPr lvl="1"/>
            <a:r>
              <a:rPr lang="el-GR" sz="2000" dirty="0" smtClean="0">
                <a:latin typeface="Times New Roman"/>
                <a:cs typeface="Times New Roman"/>
              </a:rPr>
              <a:t>Να περιέχει αρκετά σημεία για ακρίβεια</a:t>
            </a:r>
          </a:p>
          <a:p>
            <a:pPr lvl="1"/>
            <a:endParaRPr lang="el-GR" sz="2000" dirty="0" smtClean="0">
              <a:latin typeface="Times New Roman"/>
              <a:cs typeface="Times New Roman"/>
            </a:endParaRPr>
          </a:p>
          <a:p>
            <a:pPr lvl="1"/>
            <a:r>
              <a:rPr lang="el-GR" sz="2000" dirty="0" smtClean="0">
                <a:latin typeface="Times New Roman"/>
                <a:cs typeface="Times New Roman"/>
              </a:rPr>
              <a:t>Να είναι πιο πυκνό στα σημεία με μεγάλες αλλαγές ηλεκτρικού πεδίου και ρεύματος</a:t>
            </a:r>
          </a:p>
          <a:p>
            <a:pPr lvl="1"/>
            <a:endParaRPr lang="el-GR" sz="2000" dirty="0" smtClean="0">
              <a:latin typeface="Times New Roman"/>
              <a:cs typeface="Times New Roman"/>
            </a:endParaRPr>
          </a:p>
          <a:p>
            <a:pPr lvl="1"/>
            <a:r>
              <a:rPr lang="el-GR" sz="2000" dirty="0" smtClean="0">
                <a:latin typeface="Times New Roman"/>
                <a:cs typeface="Times New Roman"/>
              </a:rPr>
              <a:t>Να μην περιέχει άχρηστα σημεία</a:t>
            </a:r>
          </a:p>
          <a:p>
            <a:pPr lvl="1"/>
            <a:endParaRPr lang="el-GR" sz="2000" dirty="0" smtClean="0">
              <a:latin typeface="Times New Roman"/>
              <a:cs typeface="Times New Roman"/>
            </a:endParaRPr>
          </a:p>
          <a:p>
            <a:pPr lvl="1"/>
            <a:r>
              <a:rPr lang="el-GR" sz="2000" dirty="0" smtClean="0">
                <a:latin typeface="Times New Roman"/>
                <a:cs typeface="Times New Roman"/>
              </a:rPr>
              <a:t>Να μπορεί να αλλάξει εύκολα το μέγεθος των τριγώνων από περιοχή σε περιοχή</a:t>
            </a:r>
          </a:p>
          <a:p>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BA9FA515-89A9-DA4C-92E4-84A045B487AC}" type="slidenum">
              <a:rPr lang="en-US" smtClean="0">
                <a:solidFill>
                  <a:srgbClr val="000000"/>
                </a:solidFill>
              </a:rPr>
              <a:pPr/>
              <a:t>10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Καθορισμός Πλέγματος (2)</a:t>
            </a:r>
            <a:endParaRPr lang="en-US" sz="3600" dirty="0">
              <a:latin typeface="Times New Roman"/>
              <a:cs typeface="Times New Roman"/>
            </a:endParaRPr>
          </a:p>
        </p:txBody>
      </p:sp>
      <p:sp>
        <p:nvSpPr>
          <p:cNvPr id="3" name="Content Placeholder 2"/>
          <p:cNvSpPr>
            <a:spLocks noGrp="1"/>
          </p:cNvSpPr>
          <p:nvPr>
            <p:ph idx="1"/>
          </p:nvPr>
        </p:nvSpPr>
        <p:spPr>
          <a:xfrm>
            <a:off x="457200" y="1600201"/>
            <a:ext cx="8229600" cy="1295400"/>
          </a:xfrm>
        </p:spPr>
        <p:txBody>
          <a:bodyPr>
            <a:normAutofit fontScale="92500"/>
          </a:bodyPr>
          <a:lstStyle/>
          <a:p>
            <a:pPr>
              <a:buNone/>
            </a:pPr>
            <a:r>
              <a:rPr lang="el-GR" sz="2595" b="1" u="sng" dirty="0" smtClean="0">
                <a:latin typeface="Times New Roman"/>
                <a:cs typeface="Times New Roman"/>
              </a:rPr>
              <a:t>Δηλώσεις </a:t>
            </a:r>
            <a:r>
              <a:rPr lang="en-US" sz="2595" b="1" u="sng" dirty="0" smtClean="0">
                <a:latin typeface="Times New Roman"/>
                <a:cs typeface="Times New Roman"/>
              </a:rPr>
              <a:t>:</a:t>
            </a:r>
            <a:endParaRPr lang="el-GR" sz="2595" b="1" u="sng" dirty="0" smtClean="0">
              <a:latin typeface="Times New Roman"/>
              <a:cs typeface="Times New Roman"/>
            </a:endParaRPr>
          </a:p>
          <a:p>
            <a:pPr>
              <a:buNone/>
            </a:pPr>
            <a:endParaRPr lang="el-GR" sz="2400" dirty="0" smtClean="0">
              <a:latin typeface="Times New Roman"/>
              <a:cs typeface="Times New Roman"/>
            </a:endParaRPr>
          </a:p>
          <a:p>
            <a:pPr>
              <a:buNone/>
            </a:pPr>
            <a:r>
              <a:rPr lang="en-GB" sz="1946" b="1" dirty="0" smtClean="0">
                <a:solidFill>
                  <a:srgbClr val="0000FF"/>
                </a:solidFill>
                <a:latin typeface="Times New Roman"/>
                <a:cs typeface="Times New Roman"/>
              </a:rPr>
              <a:t>MESH</a:t>
            </a:r>
            <a:r>
              <a:rPr lang="en-GB" sz="1946" b="1" dirty="0" smtClean="0">
                <a:latin typeface="Times New Roman"/>
                <a:cs typeface="Times New Roman"/>
              </a:rPr>
              <a:t> </a:t>
            </a:r>
            <a:r>
              <a:rPr lang="en-GB" sz="1946" b="1" dirty="0">
                <a:latin typeface="Times New Roman"/>
                <a:cs typeface="Times New Roman"/>
              </a:rPr>
              <a:t>SPACE</a:t>
            </a:r>
            <a:r>
              <a:rPr lang="el-GR" sz="1946" b="1" dirty="0">
                <a:latin typeface="Times New Roman"/>
                <a:cs typeface="Times New Roman"/>
              </a:rPr>
              <a:t>.</a:t>
            </a:r>
            <a:r>
              <a:rPr lang="en-GB" sz="1946" b="1" dirty="0">
                <a:latin typeface="Times New Roman"/>
                <a:cs typeface="Times New Roman"/>
              </a:rPr>
              <a:t>MULT</a:t>
            </a:r>
            <a:r>
              <a:rPr lang="el-GR" sz="1946" dirty="0">
                <a:latin typeface="Times New Roman"/>
                <a:cs typeface="Times New Roman"/>
              </a:rPr>
              <a:t>=&lt;</a:t>
            </a:r>
            <a:r>
              <a:rPr lang="en-GB" sz="1946" dirty="0">
                <a:latin typeface="Times New Roman"/>
                <a:cs typeface="Times New Roman"/>
              </a:rPr>
              <a:t>VALUE</a:t>
            </a:r>
            <a:r>
              <a:rPr lang="el-GR" sz="1946" dirty="0" smtClean="0">
                <a:latin typeface="Times New Roman"/>
                <a:cs typeface="Times New Roman"/>
              </a:rPr>
              <a:t>&gt;  </a:t>
            </a:r>
            <a:r>
              <a:rPr lang="en-US" sz="1946" dirty="0" smtClean="0">
                <a:latin typeface="Times New Roman"/>
                <a:cs typeface="Times New Roman"/>
              </a:rPr>
              <a:t>:  </a:t>
            </a:r>
            <a:r>
              <a:rPr lang="el-GR" sz="1946" dirty="0" smtClean="0">
                <a:latin typeface="Times New Roman"/>
                <a:cs typeface="Times New Roman"/>
              </a:rPr>
              <a:t>Παράγοντας κλιμάκωσης του δικτυώματος</a:t>
            </a:r>
            <a:endParaRPr lang="en-US" sz="1946" dirty="0" smtClean="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11</a:t>
            </a:fld>
            <a:endParaRPr lang="en-US" dirty="0">
              <a:solidFill>
                <a:srgbClr val="000000"/>
              </a:solidFill>
            </a:endParaRPr>
          </a:p>
        </p:txBody>
      </p:sp>
      <p:sp>
        <p:nvSpPr>
          <p:cNvPr id="5" name="Rectangle 4"/>
          <p:cNvSpPr/>
          <p:nvPr/>
        </p:nvSpPr>
        <p:spPr>
          <a:xfrm>
            <a:off x="457200" y="2895601"/>
            <a:ext cx="3886200" cy="1754327"/>
          </a:xfrm>
          <a:prstGeom prst="rect">
            <a:avLst/>
          </a:prstGeom>
        </p:spPr>
        <p:txBody>
          <a:bodyPr wrap="square">
            <a:spAutoFit/>
          </a:bodyPr>
          <a:lstStyle/>
          <a:p>
            <a:r>
              <a:rPr lang="en-GB" b="1" dirty="0" smtClean="0">
                <a:solidFill>
                  <a:srgbClr val="0000FF"/>
                </a:solidFill>
                <a:latin typeface="Times New Roman"/>
                <a:cs typeface="Times New Roman"/>
              </a:rPr>
              <a:t>X.MESH</a:t>
            </a:r>
            <a:r>
              <a:rPr lang="en-GB" b="1" dirty="0" smtClean="0">
                <a:latin typeface="Times New Roman"/>
                <a:cs typeface="Times New Roman"/>
              </a:rPr>
              <a:t> </a:t>
            </a:r>
            <a:r>
              <a:rPr lang="en-GB" b="1" dirty="0">
                <a:latin typeface="Times New Roman"/>
                <a:cs typeface="Times New Roman"/>
              </a:rPr>
              <a:t>LOCATION</a:t>
            </a:r>
            <a:r>
              <a:rPr lang="en-GB" dirty="0">
                <a:latin typeface="Times New Roman"/>
                <a:cs typeface="Times New Roman"/>
              </a:rPr>
              <a:t>=&lt;VALUE&gt;     </a:t>
            </a:r>
            <a:r>
              <a:rPr lang="en-GB" b="1" dirty="0">
                <a:latin typeface="Times New Roman"/>
                <a:cs typeface="Times New Roman"/>
              </a:rPr>
              <a:t>SPACING</a:t>
            </a:r>
            <a:r>
              <a:rPr lang="en-GB" dirty="0">
                <a:latin typeface="Times New Roman"/>
                <a:cs typeface="Times New Roman"/>
              </a:rPr>
              <a:t>=&lt;VALUE&gt;</a:t>
            </a:r>
            <a:r>
              <a:rPr lang="en-GB" dirty="0" smtClean="0">
                <a:latin typeface="Times New Roman"/>
                <a:cs typeface="Times New Roman"/>
              </a:rPr>
              <a:t> </a:t>
            </a:r>
            <a:endParaRPr lang="el-GR" dirty="0" smtClean="0">
              <a:latin typeface="Times New Roman"/>
              <a:cs typeface="Times New Roman"/>
            </a:endParaRPr>
          </a:p>
          <a:p>
            <a:endParaRPr lang="el-GR" i="1" dirty="0" smtClean="0">
              <a:latin typeface="Times New Roman"/>
              <a:cs typeface="Times New Roman"/>
            </a:endParaRPr>
          </a:p>
          <a:p>
            <a:r>
              <a:rPr lang="en-US" i="1" dirty="0" smtClean="0">
                <a:latin typeface="Times New Roman"/>
                <a:cs typeface="Times New Roman"/>
              </a:rPr>
              <a:t>Location – </a:t>
            </a:r>
            <a:r>
              <a:rPr lang="el-GR" i="1" dirty="0" smtClean="0">
                <a:latin typeface="Times New Roman"/>
                <a:cs typeface="Times New Roman"/>
              </a:rPr>
              <a:t>Σημείο στον άξονα </a:t>
            </a:r>
            <a:r>
              <a:rPr lang="en-US" i="1" dirty="0" err="1" smtClean="0">
                <a:latin typeface="Times New Roman"/>
                <a:cs typeface="Times New Roman"/>
              </a:rPr>
              <a:t>x</a:t>
            </a:r>
            <a:endParaRPr lang="en-US" i="1" dirty="0" smtClean="0">
              <a:latin typeface="Times New Roman"/>
              <a:cs typeface="Times New Roman"/>
            </a:endParaRPr>
          </a:p>
          <a:p>
            <a:r>
              <a:rPr lang="en-US" i="1" dirty="0" smtClean="0">
                <a:latin typeface="Times New Roman"/>
                <a:cs typeface="Times New Roman"/>
              </a:rPr>
              <a:t>Spacing- </a:t>
            </a:r>
            <a:r>
              <a:rPr lang="el-GR" i="1" dirty="0" smtClean="0">
                <a:latin typeface="Times New Roman"/>
                <a:cs typeface="Times New Roman"/>
              </a:rPr>
              <a:t>Αποσταση μεταξύ των κάθετων γραμμών</a:t>
            </a:r>
            <a:endParaRPr lang="en-US" dirty="0">
              <a:latin typeface="Times New Roman"/>
              <a:cs typeface="Times New Roman"/>
            </a:endParaRPr>
          </a:p>
        </p:txBody>
      </p:sp>
      <p:sp>
        <p:nvSpPr>
          <p:cNvPr id="6" name="TextBox 5"/>
          <p:cNvSpPr txBox="1"/>
          <p:nvPr/>
        </p:nvSpPr>
        <p:spPr>
          <a:xfrm>
            <a:off x="4533900" y="2926378"/>
            <a:ext cx="4038600" cy="1754327"/>
          </a:xfrm>
          <a:prstGeom prst="rect">
            <a:avLst/>
          </a:prstGeom>
          <a:noFill/>
        </p:spPr>
        <p:txBody>
          <a:bodyPr wrap="square" rtlCol="0">
            <a:spAutoFit/>
          </a:bodyPr>
          <a:lstStyle/>
          <a:p>
            <a:r>
              <a:rPr lang="en-GB" b="1" dirty="0" smtClean="0">
                <a:solidFill>
                  <a:srgbClr val="0000FF"/>
                </a:solidFill>
                <a:latin typeface="Times New Roman"/>
                <a:cs typeface="Times New Roman"/>
              </a:rPr>
              <a:t>Y.MESH</a:t>
            </a:r>
            <a:r>
              <a:rPr lang="en-GB" b="1" dirty="0" smtClean="0">
                <a:latin typeface="Times New Roman"/>
                <a:cs typeface="Times New Roman"/>
              </a:rPr>
              <a:t> </a:t>
            </a:r>
            <a:r>
              <a:rPr lang="en-GB" b="1" dirty="0">
                <a:latin typeface="Times New Roman"/>
                <a:cs typeface="Times New Roman"/>
              </a:rPr>
              <a:t>LOCATION</a:t>
            </a:r>
            <a:r>
              <a:rPr lang="en-GB" dirty="0">
                <a:latin typeface="Times New Roman"/>
                <a:cs typeface="Times New Roman"/>
              </a:rPr>
              <a:t>=&lt;VALUE&gt;   </a:t>
            </a:r>
            <a:r>
              <a:rPr lang="en-GB" dirty="0" smtClean="0">
                <a:latin typeface="Times New Roman"/>
                <a:cs typeface="Times New Roman"/>
              </a:rPr>
              <a:t> </a:t>
            </a:r>
            <a:endParaRPr lang="el-GR" dirty="0" smtClean="0">
              <a:latin typeface="Times New Roman"/>
              <a:cs typeface="Times New Roman"/>
            </a:endParaRPr>
          </a:p>
          <a:p>
            <a:r>
              <a:rPr lang="en-GB" dirty="0" smtClean="0">
                <a:latin typeface="Times New Roman"/>
                <a:cs typeface="Times New Roman"/>
              </a:rPr>
              <a:t> </a:t>
            </a:r>
            <a:r>
              <a:rPr lang="en-GB" b="1" dirty="0">
                <a:latin typeface="Times New Roman"/>
                <a:cs typeface="Times New Roman"/>
              </a:rPr>
              <a:t>SPACING</a:t>
            </a:r>
            <a:r>
              <a:rPr lang="en-GB" dirty="0">
                <a:latin typeface="Times New Roman"/>
                <a:cs typeface="Times New Roman"/>
              </a:rPr>
              <a:t>=&lt;VALUE&gt;</a:t>
            </a:r>
            <a:r>
              <a:rPr lang="en-GB" dirty="0" smtClean="0">
                <a:latin typeface="Times New Roman"/>
                <a:cs typeface="Times New Roman"/>
              </a:rPr>
              <a:t> </a:t>
            </a:r>
          </a:p>
          <a:p>
            <a:endParaRPr lang="en-GB" i="1" dirty="0" smtClean="0">
              <a:latin typeface="Times New Roman"/>
              <a:cs typeface="Times New Roman"/>
            </a:endParaRPr>
          </a:p>
          <a:p>
            <a:r>
              <a:rPr lang="en-GB" i="1" dirty="0" smtClean="0">
                <a:latin typeface="Times New Roman"/>
                <a:cs typeface="Times New Roman"/>
              </a:rPr>
              <a:t>Location – </a:t>
            </a:r>
            <a:r>
              <a:rPr lang="el-GR" i="1" dirty="0" smtClean="0">
                <a:latin typeface="Times New Roman"/>
                <a:cs typeface="Times New Roman"/>
              </a:rPr>
              <a:t>Σημείο στον άξονα </a:t>
            </a:r>
            <a:r>
              <a:rPr lang="en-US" i="1" dirty="0" err="1" smtClean="0">
                <a:latin typeface="Times New Roman"/>
                <a:cs typeface="Times New Roman"/>
              </a:rPr>
              <a:t>y</a:t>
            </a:r>
            <a:endParaRPr lang="en-US" i="1" dirty="0" smtClean="0">
              <a:latin typeface="Times New Roman"/>
              <a:cs typeface="Times New Roman"/>
            </a:endParaRPr>
          </a:p>
          <a:p>
            <a:r>
              <a:rPr lang="en-US" i="1" dirty="0" smtClean="0">
                <a:latin typeface="Times New Roman"/>
                <a:cs typeface="Times New Roman"/>
              </a:rPr>
              <a:t>Spacing – </a:t>
            </a:r>
            <a:r>
              <a:rPr lang="el-GR" i="1" dirty="0" smtClean="0">
                <a:latin typeface="Times New Roman"/>
                <a:cs typeface="Times New Roman"/>
              </a:rPr>
              <a:t>Απόσταση μεταξύ των οριζόντιων γραμμών</a:t>
            </a:r>
            <a:endParaRPr lang="en-US" dirty="0">
              <a:latin typeface="Times New Roman"/>
              <a:cs typeface="Times New Roman"/>
            </a:endParaRPr>
          </a:p>
        </p:txBody>
      </p:sp>
      <p:sp>
        <p:nvSpPr>
          <p:cNvPr id="8" name="TextBox 7"/>
          <p:cNvSpPr txBox="1"/>
          <p:nvPr/>
        </p:nvSpPr>
        <p:spPr>
          <a:xfrm>
            <a:off x="457200" y="5105400"/>
            <a:ext cx="3692011" cy="923330"/>
          </a:xfrm>
          <a:prstGeom prst="rect">
            <a:avLst/>
          </a:prstGeom>
          <a:noFill/>
        </p:spPr>
        <p:txBody>
          <a:bodyPr wrap="none" rtlCol="0">
            <a:spAutoFit/>
          </a:bodyPr>
          <a:lstStyle/>
          <a:p>
            <a:r>
              <a:rPr lang="en-US" b="1" dirty="0" smtClean="0">
                <a:solidFill>
                  <a:srgbClr val="0000FF"/>
                </a:solidFill>
                <a:latin typeface="Times New Roman"/>
                <a:cs typeface="Times New Roman"/>
              </a:rPr>
              <a:t>ELIMINATE</a:t>
            </a:r>
            <a:r>
              <a:rPr lang="en-US" b="1" dirty="0" smtClean="0">
                <a:latin typeface="Times New Roman"/>
                <a:cs typeface="Times New Roman"/>
              </a:rPr>
              <a:t> :</a:t>
            </a:r>
            <a:r>
              <a:rPr lang="el-GR" b="1" dirty="0" smtClean="0">
                <a:latin typeface="Times New Roman"/>
                <a:cs typeface="Times New Roman"/>
              </a:rPr>
              <a:t> </a:t>
            </a:r>
            <a:r>
              <a:rPr lang="el-GR" dirty="0" smtClean="0">
                <a:latin typeface="Times New Roman"/>
                <a:cs typeface="Times New Roman"/>
              </a:rPr>
              <a:t>Δήλωση ‘</a:t>
            </a:r>
            <a:r>
              <a:rPr lang="en-US" dirty="0" smtClean="0">
                <a:latin typeface="Times New Roman"/>
                <a:cs typeface="Times New Roman"/>
              </a:rPr>
              <a:t>eliminate’</a:t>
            </a:r>
            <a:endParaRPr lang="en-US" b="1" dirty="0" smtClean="0">
              <a:latin typeface="Times New Roman"/>
              <a:cs typeface="Times New Roman"/>
            </a:endParaRPr>
          </a:p>
          <a:p>
            <a:r>
              <a:rPr lang="en-US" b="1" dirty="0" smtClean="0">
                <a:latin typeface="Times New Roman"/>
                <a:cs typeface="Times New Roman"/>
              </a:rPr>
              <a:t>COLUMNS : </a:t>
            </a:r>
            <a:r>
              <a:rPr lang="el-GR" dirty="0" smtClean="0">
                <a:latin typeface="Times New Roman"/>
                <a:cs typeface="Times New Roman"/>
              </a:rPr>
              <a:t>Θα αφαιρεθούν στήλες</a:t>
            </a:r>
            <a:endParaRPr lang="en-US" b="1" dirty="0" smtClean="0">
              <a:latin typeface="Times New Roman"/>
              <a:cs typeface="Times New Roman"/>
            </a:endParaRPr>
          </a:p>
          <a:p>
            <a:r>
              <a:rPr lang="en-US" b="1" dirty="0" smtClean="0">
                <a:latin typeface="Times New Roman"/>
                <a:cs typeface="Times New Roman"/>
              </a:rPr>
              <a:t>ROWS :</a:t>
            </a:r>
            <a:r>
              <a:rPr lang="el-GR" b="1" dirty="0" smtClean="0">
                <a:latin typeface="Times New Roman"/>
                <a:cs typeface="Times New Roman"/>
              </a:rPr>
              <a:t> </a:t>
            </a:r>
            <a:r>
              <a:rPr lang="el-GR" dirty="0" smtClean="0">
                <a:latin typeface="Times New Roman"/>
                <a:cs typeface="Times New Roman"/>
              </a:rPr>
              <a:t>Θα αφαιρεθούν </a:t>
            </a:r>
            <a:r>
              <a:rPr lang="el-GR" dirty="0" smtClean="0">
                <a:latin typeface="Times New Roman"/>
                <a:cs typeface="Times New Roman"/>
              </a:rPr>
              <a:t>σειρές</a:t>
            </a:r>
            <a:endParaRPr lang="en-US" b="1" dirty="0">
              <a:latin typeface="Times New Roman"/>
              <a:cs typeface="Times New Roman"/>
            </a:endParaRPr>
          </a:p>
        </p:txBody>
      </p:sp>
      <p:sp>
        <p:nvSpPr>
          <p:cNvPr id="9" name="TextBox 8"/>
          <p:cNvSpPr txBox="1"/>
          <p:nvPr/>
        </p:nvSpPr>
        <p:spPr>
          <a:xfrm>
            <a:off x="4533900" y="5105400"/>
            <a:ext cx="2116059" cy="1200329"/>
          </a:xfrm>
          <a:prstGeom prst="rect">
            <a:avLst/>
          </a:prstGeom>
          <a:noFill/>
        </p:spPr>
        <p:txBody>
          <a:bodyPr wrap="none" rtlCol="0">
            <a:spAutoFit/>
          </a:bodyPr>
          <a:lstStyle/>
          <a:p>
            <a:pPr>
              <a:buNone/>
            </a:pPr>
            <a:r>
              <a:rPr lang="en-US" b="1" dirty="0" smtClean="0">
                <a:latin typeface="Times New Roman"/>
                <a:cs typeface="Times New Roman"/>
              </a:rPr>
              <a:t>X.MIN</a:t>
            </a:r>
            <a:r>
              <a:rPr lang="en-US" dirty="0" smtClean="0">
                <a:latin typeface="Times New Roman"/>
                <a:cs typeface="Times New Roman"/>
              </a:rPr>
              <a:t>=&lt;VALUE&gt;</a:t>
            </a:r>
          </a:p>
          <a:p>
            <a:pPr>
              <a:buNone/>
            </a:pPr>
            <a:r>
              <a:rPr lang="en-US" b="1" dirty="0" smtClean="0">
                <a:latin typeface="Times New Roman"/>
                <a:cs typeface="Times New Roman"/>
              </a:rPr>
              <a:t>X.MAX</a:t>
            </a:r>
            <a:r>
              <a:rPr lang="en-US" dirty="0" smtClean="0">
                <a:latin typeface="Times New Roman"/>
                <a:cs typeface="Times New Roman"/>
              </a:rPr>
              <a:t>=&lt;VALUE&gt;</a:t>
            </a:r>
          </a:p>
          <a:p>
            <a:pPr>
              <a:buNone/>
            </a:pPr>
            <a:r>
              <a:rPr lang="en-US" b="1" dirty="0" smtClean="0">
                <a:latin typeface="Times New Roman"/>
                <a:cs typeface="Times New Roman"/>
              </a:rPr>
              <a:t>Y.MIN</a:t>
            </a:r>
            <a:r>
              <a:rPr lang="en-US" dirty="0" smtClean="0">
                <a:latin typeface="Times New Roman"/>
                <a:cs typeface="Times New Roman"/>
              </a:rPr>
              <a:t>=&lt;VALUE&gt;</a:t>
            </a:r>
          </a:p>
          <a:p>
            <a:pPr>
              <a:buNone/>
            </a:pPr>
            <a:r>
              <a:rPr lang="en-US" b="1" dirty="0" smtClean="0">
                <a:latin typeface="Times New Roman"/>
                <a:cs typeface="Times New Roman"/>
              </a:rPr>
              <a:t>Y.MAX</a:t>
            </a:r>
            <a:r>
              <a:rPr lang="en-US" dirty="0" smtClean="0">
                <a:latin typeface="Times New Roman"/>
                <a:cs typeface="Times New Roman"/>
              </a:rPr>
              <a:t>=&lt;VALUE&gt; </a:t>
            </a:r>
          </a:p>
          <a:p>
            <a:endParaRPr lang="en-US" dirty="0"/>
          </a:p>
        </p:txBody>
      </p:sp>
      <p:sp>
        <p:nvSpPr>
          <p:cNvPr id="11" name="Right Brace 10"/>
          <p:cNvSpPr/>
          <p:nvPr/>
        </p:nvSpPr>
        <p:spPr>
          <a:xfrm>
            <a:off x="6553200" y="5105399"/>
            <a:ext cx="396748" cy="120032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976240" y="5530334"/>
            <a:ext cx="1596260" cy="369332"/>
          </a:xfrm>
          <a:prstGeom prst="rect">
            <a:avLst/>
          </a:prstGeom>
          <a:noFill/>
        </p:spPr>
        <p:txBody>
          <a:bodyPr wrap="none" rtlCol="0">
            <a:spAutoFit/>
          </a:bodyPr>
          <a:lstStyle/>
          <a:p>
            <a:r>
              <a:rPr lang="el-GR" dirty="0" smtClean="0">
                <a:latin typeface="Times New Roman"/>
                <a:cs typeface="Times New Roman"/>
              </a:rPr>
              <a:t>Συνταταγμένες</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Καθορισμός Πλέγματος (3)</a:t>
            </a:r>
            <a:endParaRPr lang="en-US" sz="3600" dirty="0">
              <a:latin typeface="Times New Roman"/>
              <a:cs typeface="Times New Roman"/>
            </a:endParaRPr>
          </a:p>
        </p:txBody>
      </p:sp>
      <p:sp>
        <p:nvSpPr>
          <p:cNvPr id="3" name="Content Placeholder 2"/>
          <p:cNvSpPr>
            <a:spLocks noGrp="1"/>
          </p:cNvSpPr>
          <p:nvPr>
            <p:ph idx="1"/>
          </p:nvPr>
        </p:nvSpPr>
        <p:spPr>
          <a:xfrm>
            <a:off x="457200" y="1600201"/>
            <a:ext cx="8229600" cy="609600"/>
          </a:xfrm>
        </p:spPr>
        <p:txBody>
          <a:bodyPr>
            <a:normAutofit/>
          </a:bodyPr>
          <a:lstStyle/>
          <a:p>
            <a:pPr>
              <a:buNone/>
            </a:pPr>
            <a:r>
              <a:rPr lang="el-GR" sz="2400" b="1" u="sng" dirty="0" smtClean="0">
                <a:latin typeface="Times New Roman"/>
                <a:cs typeface="Times New Roman"/>
              </a:rPr>
              <a:t>Παράδειγμα </a:t>
            </a:r>
            <a:r>
              <a:rPr lang="en-US" sz="2400" b="1" u="sng" dirty="0" smtClean="0">
                <a:latin typeface="Times New Roman"/>
                <a:cs typeface="Times New Roman"/>
              </a:rPr>
              <a:t>:</a:t>
            </a:r>
            <a:endParaRPr lang="en-US" sz="2400" b="1" u="sng" dirty="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12</a:t>
            </a:fld>
            <a:endParaRPr lang="en-US" dirty="0">
              <a:solidFill>
                <a:srgbClr val="000000"/>
              </a:solidFill>
            </a:endParaRPr>
          </a:p>
        </p:txBody>
      </p:sp>
      <p:sp>
        <p:nvSpPr>
          <p:cNvPr id="4" name="TextBox 3"/>
          <p:cNvSpPr txBox="1"/>
          <p:nvPr/>
        </p:nvSpPr>
        <p:spPr>
          <a:xfrm>
            <a:off x="228600" y="2438401"/>
            <a:ext cx="3124200" cy="3416320"/>
          </a:xfrm>
          <a:prstGeom prst="rect">
            <a:avLst/>
          </a:prstGeom>
          <a:noFill/>
        </p:spPr>
        <p:txBody>
          <a:bodyPr wrap="square" rtlCol="0">
            <a:spAutoFit/>
          </a:bodyPr>
          <a:lstStyle/>
          <a:p>
            <a:r>
              <a:rPr lang="en-GB" dirty="0" err="1">
                <a:latin typeface="Times New Roman"/>
                <a:cs typeface="Times New Roman"/>
              </a:rPr>
              <a:t>x.m</a:t>
            </a:r>
            <a:r>
              <a:rPr lang="en-GB" dirty="0">
                <a:latin typeface="Times New Roman"/>
                <a:cs typeface="Times New Roman"/>
              </a:rPr>
              <a:t>     </a:t>
            </a:r>
            <a:r>
              <a:rPr lang="en-GB" dirty="0" err="1">
                <a:latin typeface="Times New Roman"/>
                <a:cs typeface="Times New Roman"/>
              </a:rPr>
              <a:t>l</a:t>
            </a:r>
            <a:r>
              <a:rPr lang="en-GB" dirty="0">
                <a:latin typeface="Times New Roman"/>
                <a:cs typeface="Times New Roman"/>
              </a:rPr>
              <a:t>=0.0  spacing=0.01</a:t>
            </a:r>
            <a:endParaRPr lang="en-US" dirty="0">
              <a:latin typeface="Times New Roman"/>
              <a:cs typeface="Times New Roman"/>
            </a:endParaRPr>
          </a:p>
          <a:p>
            <a:r>
              <a:rPr lang="en-GB" dirty="0" err="1">
                <a:latin typeface="Times New Roman"/>
                <a:cs typeface="Times New Roman"/>
              </a:rPr>
              <a:t>x.m</a:t>
            </a:r>
            <a:r>
              <a:rPr lang="en-GB" dirty="0">
                <a:latin typeface="Times New Roman"/>
                <a:cs typeface="Times New Roman"/>
              </a:rPr>
              <a:t>     </a:t>
            </a:r>
            <a:r>
              <a:rPr lang="en-GB" dirty="0" err="1">
                <a:latin typeface="Times New Roman"/>
                <a:cs typeface="Times New Roman"/>
              </a:rPr>
              <a:t>l</a:t>
            </a:r>
            <a:r>
              <a:rPr lang="en-GB" dirty="0">
                <a:latin typeface="Times New Roman"/>
                <a:cs typeface="Times New Roman"/>
              </a:rPr>
              <a:t>=0.05  spacing=0.001</a:t>
            </a:r>
            <a:endParaRPr lang="en-US" dirty="0">
              <a:latin typeface="Times New Roman"/>
              <a:cs typeface="Times New Roman"/>
            </a:endParaRPr>
          </a:p>
          <a:p>
            <a:r>
              <a:rPr lang="en-GB" dirty="0" err="1">
                <a:latin typeface="Times New Roman"/>
                <a:cs typeface="Times New Roman"/>
              </a:rPr>
              <a:t>x.m</a:t>
            </a:r>
            <a:r>
              <a:rPr lang="en-GB" dirty="0">
                <a:latin typeface="Times New Roman"/>
                <a:cs typeface="Times New Roman"/>
              </a:rPr>
              <a:t>     </a:t>
            </a:r>
            <a:r>
              <a:rPr lang="en-GB" dirty="0" err="1">
                <a:latin typeface="Times New Roman"/>
                <a:cs typeface="Times New Roman"/>
              </a:rPr>
              <a:t>l</a:t>
            </a:r>
            <a:r>
              <a:rPr lang="en-GB" dirty="0">
                <a:latin typeface="Times New Roman"/>
                <a:cs typeface="Times New Roman"/>
              </a:rPr>
              <a:t>=0.1  spacing=0.001</a:t>
            </a:r>
            <a:endParaRPr lang="en-US" dirty="0">
              <a:latin typeface="Times New Roman"/>
              <a:cs typeface="Times New Roman"/>
            </a:endParaRPr>
          </a:p>
          <a:p>
            <a:r>
              <a:rPr lang="en-GB" dirty="0" err="1">
                <a:latin typeface="Times New Roman"/>
                <a:cs typeface="Times New Roman"/>
              </a:rPr>
              <a:t>x.m</a:t>
            </a:r>
            <a:r>
              <a:rPr lang="en-GB" dirty="0">
                <a:latin typeface="Times New Roman"/>
                <a:cs typeface="Times New Roman"/>
              </a:rPr>
              <a:t>     </a:t>
            </a:r>
            <a:r>
              <a:rPr lang="en-GB" dirty="0" err="1">
                <a:latin typeface="Times New Roman"/>
                <a:cs typeface="Times New Roman"/>
              </a:rPr>
              <a:t>l</a:t>
            </a:r>
            <a:r>
              <a:rPr lang="en-GB" dirty="0">
                <a:latin typeface="Times New Roman"/>
                <a:cs typeface="Times New Roman"/>
              </a:rPr>
              <a:t>=0.15  spacing=0.01</a:t>
            </a:r>
            <a:endParaRPr lang="en-US" dirty="0">
              <a:latin typeface="Times New Roman"/>
              <a:cs typeface="Times New Roman"/>
            </a:endParaRPr>
          </a:p>
          <a:p>
            <a:r>
              <a:rPr lang="en-GB" dirty="0" err="1">
                <a:latin typeface="Times New Roman"/>
                <a:cs typeface="Times New Roman"/>
              </a:rPr>
              <a:t>y.m</a:t>
            </a:r>
            <a:r>
              <a:rPr lang="en-GB" dirty="0">
                <a:latin typeface="Times New Roman"/>
                <a:cs typeface="Times New Roman"/>
              </a:rPr>
              <a:t>     </a:t>
            </a:r>
            <a:r>
              <a:rPr lang="en-GB" dirty="0" err="1">
                <a:latin typeface="Times New Roman"/>
                <a:cs typeface="Times New Roman"/>
              </a:rPr>
              <a:t>l</a:t>
            </a:r>
            <a:r>
              <a:rPr lang="en-GB" dirty="0">
                <a:latin typeface="Times New Roman"/>
                <a:cs typeface="Times New Roman"/>
              </a:rPr>
              <a:t>=-0.0015 spacing=0.001</a:t>
            </a:r>
            <a:endParaRPr lang="en-US" dirty="0" smtClean="0">
              <a:latin typeface="Times New Roman"/>
              <a:cs typeface="Times New Roman"/>
            </a:endParaRPr>
          </a:p>
          <a:p>
            <a:r>
              <a:rPr lang="en-GB" dirty="0" err="1" smtClean="0">
                <a:latin typeface="Times New Roman"/>
                <a:cs typeface="Times New Roman"/>
              </a:rPr>
              <a:t>y.m</a:t>
            </a:r>
            <a:r>
              <a:rPr lang="en-GB" dirty="0" smtClean="0">
                <a:latin typeface="Times New Roman"/>
                <a:cs typeface="Times New Roman"/>
              </a:rPr>
              <a:t>     </a:t>
            </a:r>
            <a:r>
              <a:rPr lang="en-GB" dirty="0" err="1">
                <a:latin typeface="Times New Roman"/>
                <a:cs typeface="Times New Roman"/>
              </a:rPr>
              <a:t>l</a:t>
            </a:r>
            <a:r>
              <a:rPr lang="en-GB" dirty="0">
                <a:latin typeface="Times New Roman"/>
                <a:cs typeface="Times New Roman"/>
              </a:rPr>
              <a:t>=0.036  spacing=0.001</a:t>
            </a:r>
            <a:endParaRPr lang="en-US" dirty="0">
              <a:latin typeface="Times New Roman"/>
              <a:cs typeface="Times New Roman"/>
            </a:endParaRPr>
          </a:p>
          <a:p>
            <a:r>
              <a:rPr lang="en-GB" dirty="0" err="1">
                <a:latin typeface="Times New Roman"/>
                <a:cs typeface="Times New Roman"/>
              </a:rPr>
              <a:t>y</a:t>
            </a:r>
            <a:r>
              <a:rPr lang="el-GR" dirty="0">
                <a:latin typeface="Times New Roman"/>
                <a:cs typeface="Times New Roman"/>
              </a:rPr>
              <a:t>.</a:t>
            </a:r>
            <a:r>
              <a:rPr lang="en-GB" dirty="0" err="1">
                <a:latin typeface="Times New Roman"/>
                <a:cs typeface="Times New Roman"/>
              </a:rPr>
              <a:t>m</a:t>
            </a:r>
            <a:r>
              <a:rPr lang="el-GR" dirty="0">
                <a:latin typeface="Times New Roman"/>
                <a:cs typeface="Times New Roman"/>
              </a:rPr>
              <a:t>     </a:t>
            </a:r>
            <a:r>
              <a:rPr lang="en-GB" dirty="0" err="1">
                <a:latin typeface="Times New Roman"/>
                <a:cs typeface="Times New Roman"/>
              </a:rPr>
              <a:t>l</a:t>
            </a:r>
            <a:r>
              <a:rPr lang="el-GR" dirty="0">
                <a:latin typeface="Times New Roman"/>
                <a:cs typeface="Times New Roman"/>
              </a:rPr>
              <a:t>=0.1   </a:t>
            </a:r>
            <a:r>
              <a:rPr lang="en-GB" dirty="0">
                <a:latin typeface="Times New Roman"/>
                <a:cs typeface="Times New Roman"/>
              </a:rPr>
              <a:t>spacing</a:t>
            </a:r>
            <a:r>
              <a:rPr lang="el-GR" dirty="0">
                <a:latin typeface="Times New Roman"/>
                <a:cs typeface="Times New Roman"/>
              </a:rPr>
              <a:t>=</a:t>
            </a:r>
            <a:r>
              <a:rPr lang="el-GR" dirty="0" smtClean="0">
                <a:latin typeface="Times New Roman"/>
                <a:cs typeface="Times New Roman"/>
              </a:rPr>
              <a:t>0.01</a:t>
            </a:r>
          </a:p>
          <a:p>
            <a:endParaRPr lang="el-GR" dirty="0" smtClean="0">
              <a:latin typeface="Times New Roman"/>
              <a:cs typeface="Times New Roman"/>
            </a:endParaRPr>
          </a:p>
          <a:p>
            <a:r>
              <a:rPr lang="en-US" dirty="0" err="1" smtClean="0">
                <a:latin typeface="Times New Roman"/>
                <a:cs typeface="Times New Roman"/>
              </a:rPr>
              <a:t>eliminanate</a:t>
            </a:r>
            <a:r>
              <a:rPr lang="en-US" dirty="0" smtClean="0">
                <a:latin typeface="Times New Roman"/>
                <a:cs typeface="Times New Roman"/>
              </a:rPr>
              <a:t> columns</a:t>
            </a:r>
          </a:p>
          <a:p>
            <a:r>
              <a:rPr lang="en-US" dirty="0" smtClean="0">
                <a:latin typeface="Times New Roman"/>
                <a:cs typeface="Times New Roman"/>
              </a:rPr>
              <a:t>x.min=0.0 </a:t>
            </a:r>
            <a:r>
              <a:rPr lang="el-GR" dirty="0" smtClean="0">
                <a:latin typeface="Times New Roman"/>
                <a:cs typeface="Times New Roman"/>
              </a:rPr>
              <a:t>   </a:t>
            </a:r>
            <a:r>
              <a:rPr lang="en-US" dirty="0" smtClean="0">
                <a:latin typeface="Times New Roman"/>
                <a:cs typeface="Times New Roman"/>
              </a:rPr>
              <a:t>x.max=0.15</a:t>
            </a:r>
          </a:p>
          <a:p>
            <a:r>
              <a:rPr lang="en-US" dirty="0" smtClean="0">
                <a:latin typeface="Times New Roman"/>
                <a:cs typeface="Times New Roman"/>
              </a:rPr>
              <a:t>y.min=0.04 </a:t>
            </a:r>
            <a:r>
              <a:rPr lang="el-GR" dirty="0" smtClean="0">
                <a:latin typeface="Times New Roman"/>
                <a:cs typeface="Times New Roman"/>
              </a:rPr>
              <a:t> </a:t>
            </a:r>
            <a:r>
              <a:rPr lang="en-US" dirty="0" smtClean="0">
                <a:latin typeface="Times New Roman"/>
                <a:cs typeface="Times New Roman"/>
              </a:rPr>
              <a:t>y.max=0.1</a:t>
            </a:r>
          </a:p>
          <a:p>
            <a:endParaRPr lang="en-US" dirty="0">
              <a:latin typeface="Times New Roman"/>
              <a:cs typeface="Times New Roman"/>
            </a:endParaRPr>
          </a:p>
        </p:txBody>
      </p:sp>
      <p:pic>
        <p:nvPicPr>
          <p:cNvPr id="8" name="Picture 7" descr="mesh eliminate.JPG"/>
          <p:cNvPicPr>
            <a:picLocks noChangeAspect="1"/>
          </p:cNvPicPr>
          <p:nvPr/>
        </p:nvPicPr>
        <p:blipFill>
          <a:blip r:embed="rId2"/>
          <a:stretch>
            <a:fillRect/>
          </a:stretch>
        </p:blipFill>
        <p:spPr>
          <a:xfrm>
            <a:off x="3650509" y="2267935"/>
            <a:ext cx="5493491" cy="40884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Ορισμός των περιοχών και των υλικών</a:t>
            </a:r>
            <a:endParaRPr lang="en-US" sz="3600" dirty="0">
              <a:latin typeface="Times New Roman"/>
              <a:cs typeface="Times New Roman"/>
            </a:endParaRPr>
          </a:p>
        </p:txBody>
      </p:sp>
      <p:sp>
        <p:nvSpPr>
          <p:cNvPr id="3" name="Content Placeholder 2"/>
          <p:cNvSpPr>
            <a:spLocks noGrp="1"/>
          </p:cNvSpPr>
          <p:nvPr>
            <p:ph idx="1"/>
          </p:nvPr>
        </p:nvSpPr>
        <p:spPr>
          <a:xfrm>
            <a:off x="457200" y="1600201"/>
            <a:ext cx="8001000" cy="2438399"/>
          </a:xfrm>
        </p:spPr>
        <p:txBody>
          <a:bodyPr>
            <a:normAutofit fontScale="92500" lnSpcReduction="10000"/>
          </a:bodyPr>
          <a:lstStyle/>
          <a:p>
            <a:pPr>
              <a:buNone/>
            </a:pPr>
            <a:r>
              <a:rPr lang="el-GR" sz="2595" b="1" u="sng" dirty="0" smtClean="0">
                <a:latin typeface="Times New Roman"/>
                <a:cs typeface="Times New Roman"/>
              </a:rPr>
              <a:t>Δηλώσεις </a:t>
            </a:r>
            <a:r>
              <a:rPr lang="en-US" sz="2595" b="1" u="sng" dirty="0" smtClean="0">
                <a:latin typeface="Times New Roman"/>
                <a:cs typeface="Times New Roman"/>
              </a:rPr>
              <a:t>:</a:t>
            </a:r>
          </a:p>
          <a:p>
            <a:pPr>
              <a:buNone/>
            </a:pPr>
            <a:endParaRPr lang="el-GR" dirty="0" smtClean="0">
              <a:latin typeface="Times New Roman"/>
              <a:cs typeface="Times New Roman"/>
            </a:endParaRPr>
          </a:p>
          <a:p>
            <a:pPr>
              <a:buNone/>
            </a:pPr>
            <a:r>
              <a:rPr lang="en-US" sz="1946" b="1" dirty="0" smtClean="0">
                <a:solidFill>
                  <a:srgbClr val="0000FF"/>
                </a:solidFill>
                <a:latin typeface="Times New Roman"/>
                <a:cs typeface="Times New Roman"/>
              </a:rPr>
              <a:t>REGION</a:t>
            </a:r>
            <a:r>
              <a:rPr lang="en-US" sz="1946" dirty="0" smtClean="0">
                <a:latin typeface="Times New Roman"/>
                <a:cs typeface="Times New Roman"/>
              </a:rPr>
              <a:t> – </a:t>
            </a:r>
            <a:r>
              <a:rPr lang="el-GR" sz="1946" dirty="0" smtClean="0">
                <a:latin typeface="Times New Roman"/>
                <a:cs typeface="Times New Roman"/>
              </a:rPr>
              <a:t>Αρχίζει το πεδίο των περιοχών</a:t>
            </a:r>
            <a:endParaRPr lang="en-US" sz="1946" dirty="0" smtClean="0">
              <a:latin typeface="Times New Roman"/>
              <a:cs typeface="Times New Roman"/>
            </a:endParaRPr>
          </a:p>
          <a:p>
            <a:pPr>
              <a:buNone/>
            </a:pPr>
            <a:r>
              <a:rPr lang="en-US" sz="2000" dirty="0" smtClean="0">
                <a:latin typeface="Times New Roman"/>
                <a:cs typeface="Times New Roman"/>
              </a:rPr>
              <a:t> </a:t>
            </a:r>
          </a:p>
          <a:p>
            <a:pPr>
              <a:buNone/>
            </a:pPr>
            <a:r>
              <a:rPr lang="en-US" sz="1946" b="1" dirty="0" smtClean="0">
                <a:latin typeface="Times New Roman"/>
                <a:cs typeface="Times New Roman"/>
              </a:rPr>
              <a:t>NUM</a:t>
            </a:r>
            <a:r>
              <a:rPr lang="en-US" sz="1946" dirty="0" smtClean="0">
                <a:latin typeface="Times New Roman"/>
                <a:cs typeface="Times New Roman"/>
              </a:rPr>
              <a:t>=&lt;VALUE&gt;</a:t>
            </a:r>
            <a:r>
              <a:rPr lang="el-GR" sz="1946" dirty="0" smtClean="0">
                <a:latin typeface="Times New Roman"/>
                <a:cs typeface="Times New Roman"/>
              </a:rPr>
              <a:t> - Αριθμός της περιοχής</a:t>
            </a:r>
            <a:r>
              <a:rPr lang="en-US" sz="1946" dirty="0" smtClean="0">
                <a:latin typeface="Times New Roman"/>
                <a:cs typeface="Times New Roman"/>
              </a:rPr>
              <a:t> (</a:t>
            </a:r>
            <a:r>
              <a:rPr lang="el-GR" sz="1946" dirty="0" smtClean="0">
                <a:latin typeface="Times New Roman"/>
                <a:cs typeface="Times New Roman"/>
              </a:rPr>
              <a:t>από 1 και αυξάνεται για κάθε περιοχή)</a:t>
            </a:r>
            <a:endParaRPr lang="en-US" sz="1946" dirty="0" smtClean="0">
              <a:latin typeface="Times New Roman"/>
              <a:cs typeface="Times New Roman"/>
            </a:endParaRPr>
          </a:p>
          <a:p>
            <a:pPr>
              <a:buNone/>
            </a:pPr>
            <a:r>
              <a:rPr lang="en-US" dirty="0" smtClean="0">
                <a:latin typeface="Times New Roman"/>
                <a:cs typeface="Times New Roman"/>
              </a:rPr>
              <a:t>  </a:t>
            </a:r>
            <a:endParaRPr lang="el-GR" dirty="0">
              <a:latin typeface="Times New Roman"/>
              <a:cs typeface="Times New Roman"/>
            </a:endParaRPr>
          </a:p>
        </p:txBody>
      </p:sp>
      <p:sp>
        <p:nvSpPr>
          <p:cNvPr id="9" name="Slide Number Placeholder 8"/>
          <p:cNvSpPr>
            <a:spLocks noGrp="1"/>
          </p:cNvSpPr>
          <p:nvPr>
            <p:ph type="sldNum" sz="quarter" idx="12"/>
          </p:nvPr>
        </p:nvSpPr>
        <p:spPr/>
        <p:txBody>
          <a:bodyPr/>
          <a:lstStyle/>
          <a:p>
            <a:fld id="{BA9FA515-89A9-DA4C-92E4-84A045B487AC}" type="slidenum">
              <a:rPr lang="en-US" smtClean="0">
                <a:solidFill>
                  <a:srgbClr val="000000"/>
                </a:solidFill>
              </a:rPr>
              <a:pPr/>
              <a:t>13</a:t>
            </a:fld>
            <a:endParaRPr lang="en-US" dirty="0">
              <a:solidFill>
                <a:srgbClr val="000000"/>
              </a:solidFill>
            </a:endParaRPr>
          </a:p>
        </p:txBody>
      </p:sp>
      <p:sp>
        <p:nvSpPr>
          <p:cNvPr id="7" name="TextBox 6"/>
          <p:cNvSpPr txBox="1"/>
          <p:nvPr/>
        </p:nvSpPr>
        <p:spPr>
          <a:xfrm>
            <a:off x="457200" y="3678703"/>
            <a:ext cx="2170157" cy="1200329"/>
          </a:xfrm>
          <a:prstGeom prst="rect">
            <a:avLst/>
          </a:prstGeom>
          <a:noFill/>
        </p:spPr>
        <p:txBody>
          <a:bodyPr wrap="square" rtlCol="0">
            <a:spAutoFit/>
          </a:bodyPr>
          <a:lstStyle/>
          <a:p>
            <a:pPr>
              <a:buNone/>
            </a:pPr>
            <a:r>
              <a:rPr lang="en-US" b="1" dirty="0" smtClean="0">
                <a:latin typeface="Times New Roman"/>
                <a:cs typeface="Times New Roman"/>
              </a:rPr>
              <a:t>X.MIN</a:t>
            </a:r>
            <a:r>
              <a:rPr lang="en-US" dirty="0" smtClean="0">
                <a:latin typeface="Times New Roman"/>
                <a:cs typeface="Times New Roman"/>
              </a:rPr>
              <a:t>=&lt;VALUE&gt;</a:t>
            </a:r>
          </a:p>
          <a:p>
            <a:pPr>
              <a:buNone/>
            </a:pPr>
            <a:r>
              <a:rPr lang="en-US" b="1" dirty="0" smtClean="0">
                <a:latin typeface="Times New Roman"/>
                <a:cs typeface="Times New Roman"/>
              </a:rPr>
              <a:t>X.MAX</a:t>
            </a:r>
            <a:r>
              <a:rPr lang="en-US" dirty="0" smtClean="0">
                <a:latin typeface="Times New Roman"/>
                <a:cs typeface="Times New Roman"/>
              </a:rPr>
              <a:t>=&lt;VALUE&gt;</a:t>
            </a:r>
          </a:p>
          <a:p>
            <a:pPr>
              <a:buNone/>
            </a:pPr>
            <a:r>
              <a:rPr lang="en-US" b="1" dirty="0" smtClean="0">
                <a:latin typeface="Times New Roman"/>
                <a:cs typeface="Times New Roman"/>
              </a:rPr>
              <a:t>Y.MIN</a:t>
            </a:r>
            <a:r>
              <a:rPr lang="en-US" dirty="0" smtClean="0">
                <a:latin typeface="Times New Roman"/>
                <a:cs typeface="Times New Roman"/>
              </a:rPr>
              <a:t>=&lt;VALUE&gt;</a:t>
            </a:r>
          </a:p>
          <a:p>
            <a:pPr>
              <a:buNone/>
            </a:pPr>
            <a:r>
              <a:rPr lang="en-US" b="1" dirty="0" smtClean="0">
                <a:latin typeface="Times New Roman"/>
                <a:cs typeface="Times New Roman"/>
              </a:rPr>
              <a:t>Y.MAX</a:t>
            </a:r>
            <a:r>
              <a:rPr lang="en-US" dirty="0" smtClean="0">
                <a:latin typeface="Times New Roman"/>
                <a:cs typeface="Times New Roman"/>
              </a:rPr>
              <a:t>=&lt;VALUE&gt; </a:t>
            </a:r>
          </a:p>
          <a:p>
            <a:endParaRPr lang="en-US" dirty="0">
              <a:latin typeface="Times New Roman"/>
              <a:cs typeface="Times New Roman"/>
            </a:endParaRPr>
          </a:p>
        </p:txBody>
      </p:sp>
      <p:sp>
        <p:nvSpPr>
          <p:cNvPr id="8" name="Right Brace 7"/>
          <p:cNvSpPr/>
          <p:nvPr/>
        </p:nvSpPr>
        <p:spPr>
          <a:xfrm>
            <a:off x="2397046" y="3678703"/>
            <a:ext cx="460622" cy="1148209"/>
          </a:xfrm>
          <a:prstGeom prst="rightBrace">
            <a:avLst>
              <a:gd name="adj1" fmla="val 34854"/>
              <a:gd name="adj2" fmla="val 50000"/>
            </a:avLst>
          </a:prstGeom>
          <a:ln/>
        </p:spPr>
        <p:style>
          <a:lnRef idx="2">
            <a:schemeClr val="accent1"/>
          </a:lnRef>
          <a:fillRef idx="0">
            <a:schemeClr val="accent1"/>
          </a:fillRef>
          <a:effectRef idx="1">
            <a:schemeClr val="accent1"/>
          </a:effectRef>
          <a:fontRef idx="minor">
            <a:schemeClr val="tx1"/>
          </a:fontRef>
        </p:style>
      </p:sp>
      <p:sp>
        <p:nvSpPr>
          <p:cNvPr id="10" name="TextBox 9"/>
          <p:cNvSpPr txBox="1"/>
          <p:nvPr/>
        </p:nvSpPr>
        <p:spPr>
          <a:xfrm>
            <a:off x="2857668" y="4094202"/>
            <a:ext cx="3048001" cy="369332"/>
          </a:xfrm>
          <a:prstGeom prst="rect">
            <a:avLst/>
          </a:prstGeom>
          <a:noFill/>
        </p:spPr>
        <p:txBody>
          <a:bodyPr wrap="square" rtlCol="0">
            <a:spAutoFit/>
          </a:bodyPr>
          <a:lstStyle/>
          <a:p>
            <a:r>
              <a:rPr lang="el-GR" dirty="0" smtClean="0">
                <a:latin typeface="Times New Roman"/>
                <a:cs typeface="Times New Roman"/>
              </a:rPr>
              <a:t>Συντεταγμένες της περιοχής</a:t>
            </a:r>
            <a:endParaRPr lang="en-US" dirty="0">
              <a:latin typeface="Times New Roman"/>
              <a:cs typeface="Times New Roman"/>
            </a:endParaRPr>
          </a:p>
        </p:txBody>
      </p:sp>
      <p:sp>
        <p:nvSpPr>
          <p:cNvPr id="11" name="TextBox 10"/>
          <p:cNvSpPr txBox="1"/>
          <p:nvPr/>
        </p:nvSpPr>
        <p:spPr>
          <a:xfrm>
            <a:off x="457200" y="5133439"/>
            <a:ext cx="6160661" cy="369332"/>
          </a:xfrm>
          <a:prstGeom prst="rect">
            <a:avLst/>
          </a:prstGeom>
          <a:noFill/>
        </p:spPr>
        <p:txBody>
          <a:bodyPr wrap="none" rtlCol="0">
            <a:spAutoFit/>
          </a:bodyPr>
          <a:lstStyle/>
          <a:p>
            <a:r>
              <a:rPr lang="en-US" b="1" dirty="0" smtClean="0">
                <a:latin typeface="Times New Roman"/>
                <a:cs typeface="Times New Roman"/>
              </a:rPr>
              <a:t>MATERIAL</a:t>
            </a:r>
            <a:r>
              <a:rPr lang="el-GR" b="1" dirty="0" smtClean="0">
                <a:latin typeface="Times New Roman"/>
                <a:cs typeface="Times New Roman"/>
              </a:rPr>
              <a:t> </a:t>
            </a:r>
            <a:r>
              <a:rPr lang="en-US" b="1" dirty="0" smtClean="0">
                <a:latin typeface="Times New Roman"/>
                <a:cs typeface="Times New Roman"/>
              </a:rPr>
              <a:t>NAME </a:t>
            </a:r>
            <a:r>
              <a:rPr lang="en-US" dirty="0" smtClean="0">
                <a:latin typeface="Times New Roman"/>
                <a:cs typeface="Times New Roman"/>
              </a:rPr>
              <a:t>– </a:t>
            </a:r>
            <a:r>
              <a:rPr lang="el-GR" dirty="0" smtClean="0">
                <a:latin typeface="Times New Roman"/>
                <a:cs typeface="Times New Roman"/>
              </a:rPr>
              <a:t>Το υλικό της περιοχής</a:t>
            </a:r>
            <a:r>
              <a:rPr lang="en-US" dirty="0" smtClean="0">
                <a:latin typeface="Times New Roman"/>
                <a:cs typeface="Times New Roman"/>
              </a:rPr>
              <a:t> </a:t>
            </a:r>
            <a:r>
              <a:rPr lang="el-GR" dirty="0" smtClean="0">
                <a:latin typeface="Times New Roman"/>
                <a:cs typeface="Times New Roman"/>
              </a:rPr>
              <a:t>π.χ. </a:t>
            </a:r>
            <a:r>
              <a:rPr lang="en-US" dirty="0">
                <a:latin typeface="Times New Roman"/>
                <a:cs typeface="Times New Roman"/>
              </a:rPr>
              <a:t>s</a:t>
            </a:r>
            <a:r>
              <a:rPr lang="en-US" dirty="0" smtClean="0">
                <a:latin typeface="Times New Roman"/>
                <a:cs typeface="Times New Roman"/>
              </a:rPr>
              <a:t>ilicon, oxide</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Ορισμός των περιοχών</a:t>
            </a:r>
            <a:r>
              <a:rPr lang="en-US" sz="3600" dirty="0" smtClean="0">
                <a:latin typeface="Times New Roman"/>
                <a:cs typeface="Times New Roman"/>
              </a:rPr>
              <a:t> </a:t>
            </a:r>
            <a:r>
              <a:rPr lang="el-GR" sz="3600" dirty="0" smtClean="0">
                <a:latin typeface="Times New Roman"/>
                <a:cs typeface="Times New Roman"/>
              </a:rPr>
              <a:t>και των υλικών (2)</a:t>
            </a:r>
            <a:endParaRPr lang="en-US" sz="3600" dirty="0">
              <a:latin typeface="Times New Roman"/>
              <a:cs typeface="Times New Roman"/>
            </a:endParaRPr>
          </a:p>
        </p:txBody>
      </p:sp>
      <p:sp>
        <p:nvSpPr>
          <p:cNvPr id="3" name="Content Placeholder 2"/>
          <p:cNvSpPr>
            <a:spLocks noGrp="1"/>
          </p:cNvSpPr>
          <p:nvPr>
            <p:ph idx="1"/>
          </p:nvPr>
        </p:nvSpPr>
        <p:spPr>
          <a:xfrm>
            <a:off x="457200" y="1417638"/>
            <a:ext cx="3657600" cy="5135562"/>
          </a:xfrm>
        </p:spPr>
        <p:txBody>
          <a:bodyPr>
            <a:normAutofit/>
          </a:bodyPr>
          <a:lstStyle/>
          <a:p>
            <a:pPr>
              <a:buNone/>
            </a:pPr>
            <a:r>
              <a:rPr lang="el-GR" sz="2400" b="1" u="sng" dirty="0" smtClean="0">
                <a:latin typeface="Times New Roman"/>
                <a:cs typeface="Times New Roman"/>
              </a:rPr>
              <a:t>Παράδειγμα </a:t>
            </a:r>
            <a:r>
              <a:rPr lang="en-US" sz="2400" b="1" u="sng" dirty="0" smtClean="0">
                <a:latin typeface="Times New Roman"/>
                <a:cs typeface="Times New Roman"/>
              </a:rPr>
              <a:t>:</a:t>
            </a:r>
          </a:p>
          <a:p>
            <a:pPr>
              <a:buNone/>
            </a:pPr>
            <a:endParaRPr lang="en-US" dirty="0" smtClean="0">
              <a:latin typeface="Times New Roman"/>
              <a:cs typeface="Times New Roman"/>
            </a:endParaRPr>
          </a:p>
          <a:p>
            <a:pPr>
              <a:buNone/>
            </a:pPr>
            <a:r>
              <a:rPr lang="en-GB" sz="1800" dirty="0">
                <a:latin typeface="Times New Roman"/>
                <a:cs typeface="Times New Roman"/>
              </a:rPr>
              <a:t>region</a:t>
            </a:r>
            <a:r>
              <a:rPr lang="el-GR" sz="1800" dirty="0">
                <a:latin typeface="Times New Roman"/>
                <a:cs typeface="Times New Roman"/>
              </a:rPr>
              <a:t>     </a:t>
            </a:r>
            <a:r>
              <a:rPr lang="en-GB" sz="1800" dirty="0">
                <a:latin typeface="Times New Roman"/>
                <a:cs typeface="Times New Roman"/>
              </a:rPr>
              <a:t>num</a:t>
            </a:r>
            <a:r>
              <a:rPr lang="el-GR" sz="1800" dirty="0">
                <a:latin typeface="Times New Roman"/>
                <a:cs typeface="Times New Roman"/>
              </a:rPr>
              <a:t>=</a:t>
            </a:r>
            <a:r>
              <a:rPr lang="el-GR" sz="1800" dirty="0" smtClean="0">
                <a:latin typeface="Times New Roman"/>
                <a:cs typeface="Times New Roman"/>
              </a:rPr>
              <a:t>1</a:t>
            </a:r>
            <a:r>
              <a:rPr lang="en-US" sz="1800" dirty="0" smtClean="0">
                <a:latin typeface="Times New Roman"/>
                <a:cs typeface="Times New Roman"/>
              </a:rPr>
              <a:t> </a:t>
            </a:r>
          </a:p>
          <a:p>
            <a:pPr>
              <a:buNone/>
            </a:pPr>
            <a:r>
              <a:rPr lang="en-GB" sz="1800" dirty="0" err="1" smtClean="0">
                <a:latin typeface="Times New Roman"/>
                <a:cs typeface="Times New Roman"/>
              </a:rPr>
              <a:t>y</a:t>
            </a:r>
            <a:r>
              <a:rPr lang="el-GR" sz="1800" dirty="0" smtClean="0">
                <a:latin typeface="Times New Roman"/>
                <a:cs typeface="Times New Roman"/>
              </a:rPr>
              <a:t>.</a:t>
            </a:r>
            <a:r>
              <a:rPr lang="en-GB" sz="1800" dirty="0" smtClean="0">
                <a:latin typeface="Times New Roman"/>
                <a:cs typeface="Times New Roman"/>
              </a:rPr>
              <a:t>min</a:t>
            </a:r>
            <a:r>
              <a:rPr lang="el-GR" sz="1800" dirty="0">
                <a:latin typeface="Times New Roman"/>
                <a:cs typeface="Times New Roman"/>
              </a:rPr>
              <a:t>=</a:t>
            </a:r>
            <a:r>
              <a:rPr lang="el-GR" sz="1800" dirty="0" smtClean="0">
                <a:latin typeface="Times New Roman"/>
                <a:cs typeface="Times New Roman"/>
              </a:rPr>
              <a:t>0.0</a:t>
            </a:r>
            <a:r>
              <a:rPr lang="en-US" sz="1800" dirty="0" smtClean="0">
                <a:latin typeface="Times New Roman"/>
                <a:cs typeface="Times New Roman"/>
              </a:rPr>
              <a:t> </a:t>
            </a:r>
            <a:r>
              <a:rPr lang="en-GB" sz="1800" dirty="0" err="1" smtClean="0">
                <a:latin typeface="Times New Roman"/>
                <a:cs typeface="Times New Roman"/>
              </a:rPr>
              <a:t>y</a:t>
            </a:r>
            <a:r>
              <a:rPr lang="el-GR" sz="1800" dirty="0" smtClean="0">
                <a:latin typeface="Times New Roman"/>
                <a:cs typeface="Times New Roman"/>
              </a:rPr>
              <a:t>.</a:t>
            </a:r>
            <a:r>
              <a:rPr lang="en-GB" sz="1800" dirty="0" smtClean="0">
                <a:latin typeface="Times New Roman"/>
                <a:cs typeface="Times New Roman"/>
              </a:rPr>
              <a:t>max</a:t>
            </a:r>
            <a:r>
              <a:rPr lang="el-GR" sz="1800" dirty="0">
                <a:latin typeface="Times New Roman"/>
                <a:cs typeface="Times New Roman"/>
              </a:rPr>
              <a:t>=0.1</a:t>
            </a:r>
            <a:r>
              <a:rPr lang="el-GR" sz="1800" dirty="0" smtClean="0">
                <a:latin typeface="Times New Roman"/>
                <a:cs typeface="Times New Roman"/>
              </a:rPr>
              <a:t> </a:t>
            </a:r>
            <a:endParaRPr lang="en-US" sz="1800" dirty="0" smtClean="0">
              <a:latin typeface="Times New Roman"/>
              <a:cs typeface="Times New Roman"/>
            </a:endParaRPr>
          </a:p>
          <a:p>
            <a:pPr>
              <a:buNone/>
            </a:pPr>
            <a:r>
              <a:rPr lang="en-GB" sz="1800" dirty="0" err="1" smtClean="0">
                <a:latin typeface="Times New Roman"/>
                <a:cs typeface="Times New Roman"/>
              </a:rPr>
              <a:t>x</a:t>
            </a:r>
            <a:r>
              <a:rPr lang="el-GR" sz="1800" dirty="0" smtClean="0">
                <a:latin typeface="Times New Roman"/>
                <a:cs typeface="Times New Roman"/>
              </a:rPr>
              <a:t>.</a:t>
            </a:r>
            <a:r>
              <a:rPr lang="en-GB" sz="1800" dirty="0" smtClean="0">
                <a:latin typeface="Times New Roman"/>
                <a:cs typeface="Times New Roman"/>
              </a:rPr>
              <a:t>min</a:t>
            </a:r>
            <a:r>
              <a:rPr lang="el-GR" sz="1800" dirty="0">
                <a:latin typeface="Times New Roman"/>
                <a:cs typeface="Times New Roman"/>
              </a:rPr>
              <a:t>=0.0 </a:t>
            </a:r>
            <a:r>
              <a:rPr lang="en-GB" sz="1800" dirty="0" err="1">
                <a:latin typeface="Times New Roman"/>
                <a:cs typeface="Times New Roman"/>
              </a:rPr>
              <a:t>x</a:t>
            </a:r>
            <a:r>
              <a:rPr lang="el-GR" sz="1800" dirty="0">
                <a:latin typeface="Times New Roman"/>
                <a:cs typeface="Times New Roman"/>
              </a:rPr>
              <a:t>.</a:t>
            </a:r>
            <a:r>
              <a:rPr lang="en-GB" sz="1800" dirty="0">
                <a:latin typeface="Times New Roman"/>
                <a:cs typeface="Times New Roman"/>
              </a:rPr>
              <a:t>max</a:t>
            </a:r>
            <a:r>
              <a:rPr lang="el-GR" sz="1800" dirty="0">
                <a:latin typeface="Times New Roman"/>
                <a:cs typeface="Times New Roman"/>
              </a:rPr>
              <a:t>=</a:t>
            </a:r>
            <a:r>
              <a:rPr lang="el-GR" sz="1800" dirty="0" smtClean="0">
                <a:latin typeface="Times New Roman"/>
                <a:cs typeface="Times New Roman"/>
              </a:rPr>
              <a:t>0.15</a:t>
            </a:r>
            <a:r>
              <a:rPr lang="en-US" sz="1800" dirty="0" smtClean="0">
                <a:latin typeface="Times New Roman"/>
                <a:cs typeface="Times New Roman"/>
              </a:rPr>
              <a:t> </a:t>
            </a:r>
          </a:p>
          <a:p>
            <a:pPr>
              <a:buNone/>
            </a:pPr>
            <a:r>
              <a:rPr lang="en-GB" sz="1800" dirty="0" smtClean="0">
                <a:latin typeface="Times New Roman"/>
                <a:cs typeface="Times New Roman"/>
              </a:rPr>
              <a:t>silicon</a:t>
            </a:r>
            <a:endParaRPr lang="en-GB" sz="1800" i="1" dirty="0" smtClean="0">
              <a:latin typeface="Times New Roman"/>
              <a:cs typeface="Times New Roman"/>
            </a:endParaRPr>
          </a:p>
          <a:p>
            <a:pPr>
              <a:buNone/>
            </a:pPr>
            <a:endParaRPr lang="en-GB" sz="1800" i="1" dirty="0" smtClean="0">
              <a:latin typeface="Times New Roman"/>
              <a:cs typeface="Times New Roman"/>
            </a:endParaRPr>
          </a:p>
          <a:p>
            <a:pPr>
              <a:buNone/>
            </a:pPr>
            <a:r>
              <a:rPr lang="en-GB" sz="1800" i="1" dirty="0" smtClean="0">
                <a:latin typeface="Times New Roman"/>
                <a:cs typeface="Times New Roman"/>
              </a:rPr>
              <a:t>region</a:t>
            </a:r>
            <a:r>
              <a:rPr lang="el-GR" sz="1800" i="1" dirty="0" smtClean="0">
                <a:latin typeface="Times New Roman"/>
                <a:cs typeface="Times New Roman"/>
              </a:rPr>
              <a:t>     </a:t>
            </a:r>
            <a:r>
              <a:rPr lang="en-GB" sz="1800" i="1" dirty="0">
                <a:latin typeface="Times New Roman"/>
                <a:cs typeface="Times New Roman"/>
              </a:rPr>
              <a:t>num</a:t>
            </a:r>
            <a:r>
              <a:rPr lang="el-GR" sz="1800" i="1" dirty="0">
                <a:latin typeface="Times New Roman"/>
                <a:cs typeface="Times New Roman"/>
              </a:rPr>
              <a:t>=</a:t>
            </a:r>
            <a:r>
              <a:rPr lang="el-GR" sz="1800" i="1" dirty="0" smtClean="0">
                <a:latin typeface="Times New Roman"/>
                <a:cs typeface="Times New Roman"/>
              </a:rPr>
              <a:t>2</a:t>
            </a:r>
            <a:endParaRPr lang="en-US" sz="1800" i="1" dirty="0" smtClean="0">
              <a:latin typeface="Times New Roman"/>
              <a:cs typeface="Times New Roman"/>
            </a:endParaRPr>
          </a:p>
          <a:p>
            <a:pPr>
              <a:buNone/>
            </a:pPr>
            <a:r>
              <a:rPr lang="en-US" sz="1800" i="1" dirty="0" smtClean="0">
                <a:latin typeface="Times New Roman"/>
                <a:cs typeface="Times New Roman"/>
              </a:rPr>
              <a:t> </a:t>
            </a:r>
            <a:r>
              <a:rPr lang="en-GB" sz="1800" i="1" dirty="0" err="1" smtClean="0">
                <a:latin typeface="Times New Roman"/>
                <a:cs typeface="Times New Roman"/>
              </a:rPr>
              <a:t>y</a:t>
            </a:r>
            <a:r>
              <a:rPr lang="el-GR" sz="1800" i="1" dirty="0" smtClean="0">
                <a:latin typeface="Times New Roman"/>
                <a:cs typeface="Times New Roman"/>
              </a:rPr>
              <a:t>.</a:t>
            </a:r>
            <a:r>
              <a:rPr lang="en-GB" sz="1800" i="1" dirty="0" smtClean="0">
                <a:latin typeface="Times New Roman"/>
                <a:cs typeface="Times New Roman"/>
              </a:rPr>
              <a:t>min</a:t>
            </a:r>
            <a:r>
              <a:rPr lang="el-GR" sz="1800" i="1" dirty="0">
                <a:latin typeface="Times New Roman"/>
                <a:cs typeface="Times New Roman"/>
              </a:rPr>
              <a:t>=-0.0015 </a:t>
            </a:r>
            <a:r>
              <a:rPr lang="en-GB" sz="1800" i="1" dirty="0" err="1">
                <a:latin typeface="Times New Roman"/>
                <a:cs typeface="Times New Roman"/>
              </a:rPr>
              <a:t>y</a:t>
            </a:r>
            <a:r>
              <a:rPr lang="el-GR" sz="1800" i="1" dirty="0">
                <a:latin typeface="Times New Roman"/>
                <a:cs typeface="Times New Roman"/>
              </a:rPr>
              <a:t>.</a:t>
            </a:r>
            <a:r>
              <a:rPr lang="en-GB" sz="1800" i="1" dirty="0">
                <a:latin typeface="Times New Roman"/>
                <a:cs typeface="Times New Roman"/>
              </a:rPr>
              <a:t>max</a:t>
            </a:r>
            <a:r>
              <a:rPr lang="el-GR" sz="1800" i="1" dirty="0">
                <a:latin typeface="Times New Roman"/>
                <a:cs typeface="Times New Roman"/>
              </a:rPr>
              <a:t>=</a:t>
            </a:r>
            <a:r>
              <a:rPr lang="el-GR" sz="1800" i="1" dirty="0" smtClean="0">
                <a:latin typeface="Times New Roman"/>
                <a:cs typeface="Times New Roman"/>
              </a:rPr>
              <a:t>0.0</a:t>
            </a:r>
            <a:endParaRPr lang="en-US" sz="1800" i="1" dirty="0" smtClean="0">
              <a:latin typeface="Times New Roman"/>
              <a:cs typeface="Times New Roman"/>
            </a:endParaRPr>
          </a:p>
          <a:p>
            <a:pPr>
              <a:buNone/>
            </a:pPr>
            <a:r>
              <a:rPr lang="en-GB" sz="1800" i="1" dirty="0" err="1" smtClean="0">
                <a:latin typeface="Times New Roman"/>
                <a:cs typeface="Times New Roman"/>
              </a:rPr>
              <a:t>x</a:t>
            </a:r>
            <a:r>
              <a:rPr lang="el-GR" sz="1800" i="1" dirty="0" smtClean="0">
                <a:latin typeface="Times New Roman"/>
                <a:cs typeface="Times New Roman"/>
              </a:rPr>
              <a:t>.</a:t>
            </a:r>
            <a:r>
              <a:rPr lang="en-GB" sz="1800" i="1" dirty="0" smtClean="0">
                <a:latin typeface="Times New Roman"/>
                <a:cs typeface="Times New Roman"/>
              </a:rPr>
              <a:t>min</a:t>
            </a:r>
            <a:r>
              <a:rPr lang="el-GR" sz="1800" i="1" dirty="0">
                <a:latin typeface="Times New Roman"/>
                <a:cs typeface="Times New Roman"/>
              </a:rPr>
              <a:t>=0.05 </a:t>
            </a:r>
            <a:r>
              <a:rPr lang="en-GB" sz="1800" i="1" dirty="0" err="1">
                <a:latin typeface="Times New Roman"/>
                <a:cs typeface="Times New Roman"/>
              </a:rPr>
              <a:t>x</a:t>
            </a:r>
            <a:r>
              <a:rPr lang="el-GR" sz="1800" i="1" dirty="0">
                <a:latin typeface="Times New Roman"/>
                <a:cs typeface="Times New Roman"/>
              </a:rPr>
              <a:t>.</a:t>
            </a:r>
            <a:r>
              <a:rPr lang="en-GB" sz="1800" i="1" dirty="0">
                <a:latin typeface="Times New Roman"/>
                <a:cs typeface="Times New Roman"/>
              </a:rPr>
              <a:t>max</a:t>
            </a:r>
            <a:r>
              <a:rPr lang="el-GR" sz="1800" i="1" dirty="0">
                <a:latin typeface="Times New Roman"/>
                <a:cs typeface="Times New Roman"/>
              </a:rPr>
              <a:t>=0.1</a:t>
            </a:r>
            <a:r>
              <a:rPr lang="el-GR" sz="1800" i="1" dirty="0" smtClean="0">
                <a:latin typeface="Times New Roman"/>
                <a:cs typeface="Times New Roman"/>
              </a:rPr>
              <a:t> </a:t>
            </a:r>
            <a:endParaRPr lang="en-US" sz="1800" i="1" dirty="0" smtClean="0">
              <a:latin typeface="Times New Roman"/>
              <a:cs typeface="Times New Roman"/>
            </a:endParaRPr>
          </a:p>
          <a:p>
            <a:pPr>
              <a:buNone/>
            </a:pPr>
            <a:r>
              <a:rPr lang="en-GB" sz="1800" i="1" dirty="0" smtClean="0">
                <a:latin typeface="Times New Roman"/>
                <a:cs typeface="Times New Roman"/>
              </a:rPr>
              <a:t>oxide</a:t>
            </a:r>
            <a:endParaRPr lang="en-US" sz="1800" dirty="0">
              <a:latin typeface="Times New Roman"/>
              <a:cs typeface="Times New Roman"/>
            </a:endParaRPr>
          </a:p>
          <a:p>
            <a:pPr>
              <a:buNone/>
            </a:pPr>
            <a:endParaRPr lang="en-US" dirty="0" smtClean="0">
              <a:latin typeface="Times New Roman"/>
              <a:cs typeface="Times New Roman"/>
            </a:endParaRPr>
          </a:p>
          <a:p>
            <a:pPr>
              <a:buNone/>
            </a:pPr>
            <a:endParaRPr lang="en-US" dirty="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14</a:t>
            </a:fld>
            <a:endParaRPr lang="en-US" dirty="0">
              <a:solidFill>
                <a:srgbClr val="000000"/>
              </a:solidFill>
            </a:endParaRPr>
          </a:p>
        </p:txBody>
      </p:sp>
      <p:pic>
        <p:nvPicPr>
          <p:cNvPr id="5" name="Picture 4" descr="new regions.JPG"/>
          <p:cNvPicPr>
            <a:picLocks noChangeAspect="1"/>
          </p:cNvPicPr>
          <p:nvPr/>
        </p:nvPicPr>
        <p:blipFill>
          <a:blip r:embed="rId2"/>
          <a:stretch>
            <a:fillRect/>
          </a:stretch>
        </p:blipFill>
        <p:spPr>
          <a:xfrm>
            <a:off x="3259101" y="1447800"/>
            <a:ext cx="5427699" cy="39925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Καθορισμός των ηλεκτροδίων</a:t>
            </a:r>
            <a:endParaRPr lang="en-US" sz="3600" dirty="0">
              <a:latin typeface="Times New Roman"/>
              <a:cs typeface="Times New Roman"/>
            </a:endParaRPr>
          </a:p>
        </p:txBody>
      </p:sp>
      <p:sp>
        <p:nvSpPr>
          <p:cNvPr id="3" name="Content Placeholder 2"/>
          <p:cNvSpPr>
            <a:spLocks noGrp="1"/>
          </p:cNvSpPr>
          <p:nvPr>
            <p:ph idx="1"/>
          </p:nvPr>
        </p:nvSpPr>
        <p:spPr>
          <a:xfrm>
            <a:off x="457200" y="1600201"/>
            <a:ext cx="8229600" cy="1904999"/>
          </a:xfrm>
        </p:spPr>
        <p:txBody>
          <a:bodyPr>
            <a:normAutofit/>
          </a:bodyPr>
          <a:lstStyle/>
          <a:p>
            <a:pPr>
              <a:buNone/>
            </a:pPr>
            <a:r>
              <a:rPr lang="el-GR" sz="2400" b="1" u="sng" dirty="0" smtClean="0">
                <a:latin typeface="Times New Roman"/>
                <a:cs typeface="Times New Roman"/>
              </a:rPr>
              <a:t>Δηλώσεις </a:t>
            </a:r>
            <a:r>
              <a:rPr lang="en-US" sz="2400" b="1" u="sng" dirty="0" smtClean="0">
                <a:latin typeface="Times New Roman"/>
                <a:cs typeface="Times New Roman"/>
              </a:rPr>
              <a:t>:</a:t>
            </a:r>
            <a:endParaRPr lang="el-GR" sz="2400" b="1" u="sng" dirty="0" smtClean="0">
              <a:latin typeface="Times New Roman"/>
              <a:cs typeface="Times New Roman"/>
            </a:endParaRPr>
          </a:p>
          <a:p>
            <a:pPr>
              <a:buNone/>
            </a:pPr>
            <a:endParaRPr lang="en-US" sz="2200" dirty="0" smtClean="0">
              <a:latin typeface="Times New Roman"/>
              <a:cs typeface="Times New Roman"/>
            </a:endParaRPr>
          </a:p>
          <a:p>
            <a:pPr>
              <a:buNone/>
            </a:pPr>
            <a:r>
              <a:rPr lang="en-US" sz="2000" b="1" dirty="0" smtClean="0">
                <a:solidFill>
                  <a:srgbClr val="0000FF"/>
                </a:solidFill>
                <a:latin typeface="Times New Roman"/>
                <a:cs typeface="Times New Roman"/>
              </a:rPr>
              <a:t>ELECTRODE</a:t>
            </a:r>
            <a:r>
              <a:rPr lang="en-US" sz="2000" b="1" dirty="0" smtClean="0">
                <a:latin typeface="Times New Roman"/>
                <a:cs typeface="Times New Roman"/>
              </a:rPr>
              <a:t> </a:t>
            </a:r>
            <a:r>
              <a:rPr lang="el-GR" sz="2000" b="1" dirty="0" smtClean="0">
                <a:latin typeface="Times New Roman"/>
                <a:cs typeface="Times New Roman"/>
              </a:rPr>
              <a:t> </a:t>
            </a:r>
            <a:r>
              <a:rPr lang="el-GR" sz="2000" dirty="0" smtClean="0">
                <a:latin typeface="Times New Roman"/>
                <a:cs typeface="Times New Roman"/>
              </a:rPr>
              <a:t>- Δήλωση των ηλεκτροδίων</a:t>
            </a:r>
          </a:p>
          <a:p>
            <a:pPr>
              <a:buNone/>
            </a:pPr>
            <a:r>
              <a:rPr lang="en-US" sz="2000" b="1" dirty="0" smtClean="0">
                <a:latin typeface="Times New Roman"/>
                <a:cs typeface="Times New Roman"/>
              </a:rPr>
              <a:t>NUM</a:t>
            </a:r>
            <a:r>
              <a:rPr lang="en-US" sz="2000" dirty="0" smtClean="0">
                <a:latin typeface="Times New Roman"/>
                <a:cs typeface="Times New Roman"/>
              </a:rPr>
              <a:t>=&lt;VALUE&gt;</a:t>
            </a:r>
            <a:r>
              <a:rPr lang="el-GR" sz="2000" dirty="0" smtClean="0">
                <a:latin typeface="Times New Roman"/>
                <a:cs typeface="Times New Roman"/>
              </a:rPr>
              <a:t> - Αριθμός του ηλεκτροδίου</a:t>
            </a:r>
            <a:r>
              <a:rPr lang="en-US" sz="2000" dirty="0" smtClean="0">
                <a:latin typeface="Times New Roman"/>
                <a:cs typeface="Times New Roman"/>
              </a:rPr>
              <a:t> </a:t>
            </a:r>
            <a:r>
              <a:rPr lang="el-GR" sz="2000" dirty="0" smtClean="0">
                <a:latin typeface="Times New Roman"/>
                <a:cs typeface="Times New Roman"/>
              </a:rPr>
              <a:t>ξεκινώντας από το 1</a:t>
            </a:r>
            <a:endParaRPr lang="en-US" sz="2000" dirty="0" smtClean="0">
              <a:latin typeface="Times New Roman"/>
              <a:cs typeface="Times New Roman"/>
            </a:endParaRPr>
          </a:p>
          <a:p>
            <a:pPr>
              <a:buNone/>
            </a:pPr>
            <a:endParaRPr lang="el-GR" dirty="0" smtClean="0">
              <a:latin typeface="Times New Roman"/>
              <a:cs typeface="Times New Roman"/>
            </a:endParaRPr>
          </a:p>
          <a:p>
            <a:pPr>
              <a:buNone/>
            </a:pPr>
            <a:endParaRPr lang="el-GR" dirty="0">
              <a:latin typeface="Times New Roman"/>
              <a:cs typeface="Times New Roman"/>
            </a:endParaRPr>
          </a:p>
        </p:txBody>
      </p:sp>
      <p:sp>
        <p:nvSpPr>
          <p:cNvPr id="8" name="Slide Number Placeholder 7"/>
          <p:cNvSpPr>
            <a:spLocks noGrp="1"/>
          </p:cNvSpPr>
          <p:nvPr>
            <p:ph type="sldNum" sz="quarter" idx="12"/>
          </p:nvPr>
        </p:nvSpPr>
        <p:spPr/>
        <p:txBody>
          <a:bodyPr/>
          <a:lstStyle/>
          <a:p>
            <a:fld id="{BA9FA515-89A9-DA4C-92E4-84A045B487AC}" type="slidenum">
              <a:rPr lang="en-US" smtClean="0">
                <a:solidFill>
                  <a:schemeClr val="tx1"/>
                </a:solidFill>
              </a:rPr>
              <a:pPr/>
              <a:t>15</a:t>
            </a:fld>
            <a:endParaRPr lang="en-US" dirty="0">
              <a:solidFill>
                <a:schemeClr val="tx1"/>
              </a:solidFill>
            </a:endParaRPr>
          </a:p>
        </p:txBody>
      </p:sp>
      <p:sp>
        <p:nvSpPr>
          <p:cNvPr id="4" name="TextBox 3"/>
          <p:cNvSpPr txBox="1"/>
          <p:nvPr/>
        </p:nvSpPr>
        <p:spPr>
          <a:xfrm>
            <a:off x="457199" y="3505200"/>
            <a:ext cx="2232895" cy="1200329"/>
          </a:xfrm>
          <a:prstGeom prst="rect">
            <a:avLst/>
          </a:prstGeom>
          <a:noFill/>
        </p:spPr>
        <p:txBody>
          <a:bodyPr wrap="square" rtlCol="0">
            <a:spAutoFit/>
          </a:bodyPr>
          <a:lstStyle/>
          <a:p>
            <a:pPr>
              <a:buNone/>
            </a:pPr>
            <a:r>
              <a:rPr lang="en-US" b="1" dirty="0" smtClean="0">
                <a:latin typeface="Times New Roman"/>
                <a:cs typeface="Times New Roman"/>
              </a:rPr>
              <a:t>X.MIN</a:t>
            </a:r>
            <a:r>
              <a:rPr lang="en-US" dirty="0" smtClean="0">
                <a:latin typeface="Times New Roman"/>
                <a:cs typeface="Times New Roman"/>
              </a:rPr>
              <a:t>=&lt;VALUE&gt;</a:t>
            </a:r>
          </a:p>
          <a:p>
            <a:pPr>
              <a:buNone/>
            </a:pPr>
            <a:r>
              <a:rPr lang="en-US" b="1" dirty="0" smtClean="0">
                <a:latin typeface="Times New Roman"/>
                <a:cs typeface="Times New Roman"/>
              </a:rPr>
              <a:t>X.MAX</a:t>
            </a:r>
            <a:r>
              <a:rPr lang="en-US" dirty="0" smtClean="0">
                <a:latin typeface="Times New Roman"/>
                <a:cs typeface="Times New Roman"/>
              </a:rPr>
              <a:t>=&lt;VALUE&gt;</a:t>
            </a:r>
          </a:p>
          <a:p>
            <a:pPr>
              <a:buNone/>
            </a:pPr>
            <a:r>
              <a:rPr lang="en-US" b="1" dirty="0" smtClean="0">
                <a:latin typeface="Times New Roman"/>
                <a:cs typeface="Times New Roman"/>
              </a:rPr>
              <a:t>Y.MIN</a:t>
            </a:r>
            <a:r>
              <a:rPr lang="en-US" dirty="0" smtClean="0">
                <a:latin typeface="Times New Roman"/>
                <a:cs typeface="Times New Roman"/>
              </a:rPr>
              <a:t>=&lt;VALUE&gt;</a:t>
            </a:r>
          </a:p>
          <a:p>
            <a:pPr>
              <a:buNone/>
            </a:pPr>
            <a:r>
              <a:rPr lang="en-US" b="1" dirty="0" smtClean="0">
                <a:latin typeface="Times New Roman"/>
                <a:cs typeface="Times New Roman"/>
              </a:rPr>
              <a:t>Y.MAX</a:t>
            </a:r>
            <a:r>
              <a:rPr lang="en-US" dirty="0" smtClean="0">
                <a:latin typeface="Times New Roman"/>
                <a:cs typeface="Times New Roman"/>
              </a:rPr>
              <a:t>=&lt;VALUE&gt; </a:t>
            </a:r>
          </a:p>
          <a:p>
            <a:endParaRPr lang="en-US" dirty="0">
              <a:latin typeface="Times New Roman"/>
              <a:cs typeface="Times New Roman"/>
            </a:endParaRPr>
          </a:p>
        </p:txBody>
      </p:sp>
      <p:sp>
        <p:nvSpPr>
          <p:cNvPr id="5" name="TextBox 4"/>
          <p:cNvSpPr txBox="1"/>
          <p:nvPr/>
        </p:nvSpPr>
        <p:spPr>
          <a:xfrm>
            <a:off x="457199" y="4890195"/>
            <a:ext cx="6109365" cy="369332"/>
          </a:xfrm>
          <a:prstGeom prst="rect">
            <a:avLst/>
          </a:prstGeom>
          <a:noFill/>
        </p:spPr>
        <p:txBody>
          <a:bodyPr wrap="none" rtlCol="0">
            <a:spAutoFit/>
          </a:bodyPr>
          <a:lstStyle/>
          <a:p>
            <a:r>
              <a:rPr lang="en-US" b="1" dirty="0" smtClean="0">
                <a:latin typeface="Times New Roman"/>
                <a:cs typeface="Times New Roman"/>
              </a:rPr>
              <a:t>NAME</a:t>
            </a:r>
            <a:r>
              <a:rPr lang="en-US" dirty="0" smtClean="0">
                <a:latin typeface="Times New Roman"/>
                <a:cs typeface="Times New Roman"/>
              </a:rPr>
              <a:t>=&lt;NAME&gt; - </a:t>
            </a:r>
            <a:r>
              <a:rPr lang="el-GR" dirty="0" smtClean="0">
                <a:latin typeface="Times New Roman"/>
                <a:cs typeface="Times New Roman"/>
              </a:rPr>
              <a:t>Το όνομα του ηλεκτροδίου π.χ. </a:t>
            </a:r>
            <a:r>
              <a:rPr lang="en-US" dirty="0" smtClean="0">
                <a:latin typeface="Times New Roman"/>
                <a:cs typeface="Times New Roman"/>
              </a:rPr>
              <a:t>drain., gate</a:t>
            </a:r>
            <a:endParaRPr lang="en-US" dirty="0">
              <a:latin typeface="Times New Roman"/>
              <a:cs typeface="Times New Roman"/>
            </a:endParaRPr>
          </a:p>
        </p:txBody>
      </p:sp>
      <p:sp>
        <p:nvSpPr>
          <p:cNvPr id="6" name="Right Brace 5"/>
          <p:cNvSpPr/>
          <p:nvPr/>
        </p:nvSpPr>
        <p:spPr>
          <a:xfrm>
            <a:off x="2449948" y="3505200"/>
            <a:ext cx="480294" cy="1200328"/>
          </a:xfrm>
          <a:prstGeom prst="rightBrace">
            <a:avLst/>
          </a:prstGeom>
          <a:ln/>
        </p:spPr>
        <p:style>
          <a:lnRef idx="2">
            <a:schemeClr val="accent1"/>
          </a:lnRef>
          <a:fillRef idx="0">
            <a:schemeClr val="accent1"/>
          </a:fillRef>
          <a:effectRef idx="1">
            <a:schemeClr val="accent1"/>
          </a:effectRef>
          <a:fontRef idx="minor">
            <a:schemeClr val="tx1"/>
          </a:fontRef>
        </p:style>
      </p:sp>
      <p:sp>
        <p:nvSpPr>
          <p:cNvPr id="7" name="TextBox 6"/>
          <p:cNvSpPr txBox="1"/>
          <p:nvPr/>
        </p:nvSpPr>
        <p:spPr>
          <a:xfrm>
            <a:off x="3128246" y="3930134"/>
            <a:ext cx="3438320" cy="369332"/>
          </a:xfrm>
          <a:prstGeom prst="rect">
            <a:avLst/>
          </a:prstGeom>
          <a:noFill/>
        </p:spPr>
        <p:txBody>
          <a:bodyPr wrap="square" rtlCol="0">
            <a:spAutoFit/>
          </a:bodyPr>
          <a:lstStyle/>
          <a:p>
            <a:r>
              <a:rPr lang="el-GR" dirty="0" smtClean="0">
                <a:latin typeface="Times New Roman"/>
                <a:cs typeface="Times New Roman"/>
              </a:rPr>
              <a:t>Συντεταγμένες του ηλεκτροδίου</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Καθορισμός των ηλεκτροδίων (2)</a:t>
            </a:r>
            <a:endParaRPr lang="en-US" sz="3600" dirty="0">
              <a:latin typeface="Times New Roman"/>
              <a:cs typeface="Times New Roman"/>
            </a:endParaRPr>
          </a:p>
        </p:txBody>
      </p:sp>
      <p:sp>
        <p:nvSpPr>
          <p:cNvPr id="3" name="Content Placeholder 2"/>
          <p:cNvSpPr>
            <a:spLocks noGrp="1"/>
          </p:cNvSpPr>
          <p:nvPr>
            <p:ph idx="1"/>
          </p:nvPr>
        </p:nvSpPr>
        <p:spPr>
          <a:xfrm>
            <a:off x="457200" y="1600200"/>
            <a:ext cx="3124200" cy="5029200"/>
          </a:xfrm>
        </p:spPr>
        <p:txBody>
          <a:bodyPr>
            <a:normAutofit fontScale="92500" lnSpcReduction="10000"/>
          </a:bodyPr>
          <a:lstStyle/>
          <a:p>
            <a:pPr>
              <a:buNone/>
            </a:pPr>
            <a:r>
              <a:rPr lang="el-GR" sz="2595" b="1" u="sng" dirty="0" smtClean="0">
                <a:latin typeface="Times New Roman"/>
                <a:cs typeface="Times New Roman"/>
              </a:rPr>
              <a:t>Παραδειγμα </a:t>
            </a:r>
            <a:r>
              <a:rPr lang="en-US" sz="2595" b="1" u="sng" dirty="0" smtClean="0">
                <a:latin typeface="Times New Roman"/>
                <a:cs typeface="Times New Roman"/>
              </a:rPr>
              <a:t>:</a:t>
            </a:r>
          </a:p>
          <a:p>
            <a:pPr>
              <a:buNone/>
            </a:pPr>
            <a:r>
              <a:rPr lang="en-US" dirty="0" smtClean="0">
                <a:latin typeface="Times New Roman"/>
                <a:cs typeface="Times New Roman"/>
              </a:rPr>
              <a:t> </a:t>
            </a:r>
          </a:p>
          <a:p>
            <a:pPr>
              <a:buNone/>
            </a:pPr>
            <a:r>
              <a:rPr lang="el-GR" sz="1800" dirty="0">
                <a:latin typeface="Times New Roman"/>
                <a:cs typeface="Times New Roman"/>
              </a:rPr>
              <a:t>electrode    num=1</a:t>
            </a:r>
            <a:r>
              <a:rPr lang="el-GR" sz="1800" dirty="0" smtClean="0">
                <a:latin typeface="Times New Roman"/>
                <a:cs typeface="Times New Roman"/>
              </a:rPr>
              <a:t> </a:t>
            </a:r>
            <a:endParaRPr lang="en-US" sz="1800" dirty="0" smtClean="0">
              <a:latin typeface="Times New Roman"/>
              <a:cs typeface="Times New Roman"/>
            </a:endParaRPr>
          </a:p>
          <a:p>
            <a:pPr>
              <a:buNone/>
            </a:pPr>
            <a:r>
              <a:rPr lang="el-GR" sz="1800" dirty="0" smtClean="0">
                <a:latin typeface="Times New Roman"/>
                <a:cs typeface="Times New Roman"/>
              </a:rPr>
              <a:t>x.min</a:t>
            </a:r>
            <a:r>
              <a:rPr lang="el-GR" sz="1800" dirty="0">
                <a:latin typeface="Times New Roman"/>
                <a:cs typeface="Times New Roman"/>
              </a:rPr>
              <a:t>=0.05 x.max=</a:t>
            </a:r>
            <a:r>
              <a:rPr lang="el-GR" sz="1800" dirty="0" smtClean="0">
                <a:latin typeface="Times New Roman"/>
                <a:cs typeface="Times New Roman"/>
              </a:rPr>
              <a:t>0.1</a:t>
            </a:r>
            <a:endParaRPr lang="en-US" sz="1800" dirty="0" smtClean="0">
              <a:latin typeface="Times New Roman"/>
              <a:cs typeface="Times New Roman"/>
            </a:endParaRPr>
          </a:p>
          <a:p>
            <a:pPr>
              <a:buNone/>
            </a:pPr>
            <a:r>
              <a:rPr lang="el-GR" sz="1800" dirty="0" smtClean="0">
                <a:latin typeface="Times New Roman"/>
                <a:cs typeface="Times New Roman"/>
              </a:rPr>
              <a:t>y.min</a:t>
            </a:r>
            <a:r>
              <a:rPr lang="el-GR" sz="1800" dirty="0">
                <a:latin typeface="Times New Roman"/>
                <a:cs typeface="Times New Roman"/>
              </a:rPr>
              <a:t>=-0.0015 y.max=-</a:t>
            </a:r>
            <a:r>
              <a:rPr lang="el-GR" sz="1800" dirty="0" smtClean="0">
                <a:latin typeface="Times New Roman"/>
                <a:cs typeface="Times New Roman"/>
              </a:rPr>
              <a:t>0.0015</a:t>
            </a:r>
            <a:endParaRPr lang="en-US" sz="1800" dirty="0" smtClean="0">
              <a:latin typeface="Times New Roman"/>
              <a:cs typeface="Times New Roman"/>
            </a:endParaRPr>
          </a:p>
          <a:p>
            <a:pPr>
              <a:buNone/>
            </a:pPr>
            <a:r>
              <a:rPr lang="el-GR" sz="1800" dirty="0" smtClean="0">
                <a:latin typeface="Times New Roman"/>
                <a:cs typeface="Times New Roman"/>
              </a:rPr>
              <a:t>name</a:t>
            </a:r>
            <a:r>
              <a:rPr lang="el-GR" sz="1800" dirty="0">
                <a:latin typeface="Times New Roman"/>
                <a:cs typeface="Times New Roman"/>
              </a:rPr>
              <a:t>=gate</a:t>
            </a:r>
            <a:endParaRPr lang="en-US" sz="1800" dirty="0" smtClean="0">
              <a:latin typeface="Times New Roman"/>
              <a:cs typeface="Times New Roman"/>
            </a:endParaRPr>
          </a:p>
          <a:p>
            <a:pPr>
              <a:buNone/>
            </a:pPr>
            <a:endParaRPr lang="en-US" sz="1800" dirty="0" smtClean="0">
              <a:latin typeface="Times New Roman"/>
              <a:cs typeface="Times New Roman"/>
            </a:endParaRPr>
          </a:p>
          <a:p>
            <a:pPr>
              <a:buNone/>
            </a:pPr>
            <a:r>
              <a:rPr lang="el-GR" sz="1800" dirty="0" smtClean="0">
                <a:latin typeface="Times New Roman"/>
                <a:cs typeface="Times New Roman"/>
              </a:rPr>
              <a:t>elec    </a:t>
            </a:r>
            <a:r>
              <a:rPr lang="el-GR" sz="1800" dirty="0">
                <a:latin typeface="Times New Roman"/>
                <a:cs typeface="Times New Roman"/>
              </a:rPr>
              <a:t>num=2</a:t>
            </a:r>
            <a:r>
              <a:rPr lang="el-GR" sz="1800" dirty="0" smtClean="0">
                <a:latin typeface="Times New Roman"/>
                <a:cs typeface="Times New Roman"/>
              </a:rPr>
              <a:t> </a:t>
            </a:r>
            <a:endParaRPr lang="en-US" sz="1800" dirty="0" smtClean="0">
              <a:latin typeface="Times New Roman"/>
              <a:cs typeface="Times New Roman"/>
            </a:endParaRPr>
          </a:p>
          <a:p>
            <a:pPr>
              <a:buNone/>
            </a:pPr>
            <a:r>
              <a:rPr lang="el-GR" sz="1800" dirty="0" smtClean="0">
                <a:latin typeface="Times New Roman"/>
                <a:cs typeface="Times New Roman"/>
              </a:rPr>
              <a:t>x.min</a:t>
            </a:r>
            <a:r>
              <a:rPr lang="el-GR" sz="1800" dirty="0">
                <a:latin typeface="Times New Roman"/>
                <a:cs typeface="Times New Roman"/>
              </a:rPr>
              <a:t>=0 x.max=</a:t>
            </a:r>
            <a:r>
              <a:rPr lang="el-GR" sz="1800" dirty="0" smtClean="0">
                <a:latin typeface="Times New Roman"/>
                <a:cs typeface="Times New Roman"/>
              </a:rPr>
              <a:t>0.04999</a:t>
            </a:r>
            <a:endParaRPr lang="en-US" sz="1800" dirty="0" smtClean="0">
              <a:latin typeface="Times New Roman"/>
              <a:cs typeface="Times New Roman"/>
            </a:endParaRPr>
          </a:p>
          <a:p>
            <a:pPr>
              <a:buNone/>
            </a:pPr>
            <a:r>
              <a:rPr lang="el-GR" sz="1800" dirty="0" smtClean="0">
                <a:latin typeface="Times New Roman"/>
                <a:cs typeface="Times New Roman"/>
              </a:rPr>
              <a:t>y.max</a:t>
            </a:r>
            <a:r>
              <a:rPr lang="el-GR" sz="1800" dirty="0">
                <a:latin typeface="Times New Roman"/>
                <a:cs typeface="Times New Roman"/>
              </a:rPr>
              <a:t>=0.0 y.min=</a:t>
            </a:r>
            <a:r>
              <a:rPr lang="el-GR" sz="1800" dirty="0" smtClean="0">
                <a:latin typeface="Times New Roman"/>
                <a:cs typeface="Times New Roman"/>
              </a:rPr>
              <a:t>0.0</a:t>
            </a:r>
            <a:endParaRPr lang="en-US" sz="1800" dirty="0" smtClean="0">
              <a:latin typeface="Times New Roman"/>
              <a:cs typeface="Times New Roman"/>
            </a:endParaRPr>
          </a:p>
          <a:p>
            <a:pPr>
              <a:buNone/>
            </a:pPr>
            <a:r>
              <a:rPr lang="el-GR" sz="1800" dirty="0" smtClean="0">
                <a:latin typeface="Times New Roman"/>
                <a:cs typeface="Times New Roman"/>
              </a:rPr>
              <a:t>name</a:t>
            </a:r>
            <a:r>
              <a:rPr lang="el-GR" sz="1800" dirty="0">
                <a:latin typeface="Times New Roman"/>
                <a:cs typeface="Times New Roman"/>
              </a:rPr>
              <a:t>=source</a:t>
            </a:r>
            <a:endParaRPr lang="en-US" sz="1800" dirty="0" smtClean="0">
              <a:latin typeface="Times New Roman"/>
              <a:cs typeface="Times New Roman"/>
            </a:endParaRPr>
          </a:p>
          <a:p>
            <a:pPr>
              <a:buNone/>
            </a:pPr>
            <a:endParaRPr lang="en-US" sz="1800" dirty="0" smtClean="0">
              <a:latin typeface="Times New Roman"/>
              <a:cs typeface="Times New Roman"/>
            </a:endParaRPr>
          </a:p>
          <a:p>
            <a:pPr>
              <a:buNone/>
            </a:pPr>
            <a:r>
              <a:rPr lang="el-GR" sz="1800" dirty="0" smtClean="0">
                <a:latin typeface="Times New Roman"/>
                <a:cs typeface="Times New Roman"/>
              </a:rPr>
              <a:t>e</a:t>
            </a:r>
            <a:r>
              <a:rPr lang="en-GB" sz="1800" dirty="0" err="1" smtClean="0">
                <a:latin typeface="Times New Roman"/>
                <a:cs typeface="Times New Roman"/>
              </a:rPr>
              <a:t>l</a:t>
            </a:r>
            <a:r>
              <a:rPr lang="el-GR" sz="1800" dirty="0" smtClean="0">
                <a:latin typeface="Times New Roman"/>
                <a:cs typeface="Times New Roman"/>
              </a:rPr>
              <a:t>ec   num</a:t>
            </a:r>
            <a:r>
              <a:rPr lang="el-GR" sz="1800" dirty="0">
                <a:latin typeface="Times New Roman"/>
                <a:cs typeface="Times New Roman"/>
              </a:rPr>
              <a:t>=3</a:t>
            </a:r>
            <a:r>
              <a:rPr lang="el-GR" sz="1800" dirty="0" smtClean="0">
                <a:latin typeface="Times New Roman"/>
                <a:cs typeface="Times New Roman"/>
              </a:rPr>
              <a:t> </a:t>
            </a:r>
            <a:endParaRPr lang="en-US" sz="1800" dirty="0" smtClean="0">
              <a:latin typeface="Times New Roman"/>
              <a:cs typeface="Times New Roman"/>
            </a:endParaRPr>
          </a:p>
          <a:p>
            <a:pPr>
              <a:buNone/>
            </a:pPr>
            <a:r>
              <a:rPr lang="el-GR" sz="1800" dirty="0" smtClean="0">
                <a:latin typeface="Times New Roman"/>
                <a:cs typeface="Times New Roman"/>
              </a:rPr>
              <a:t>x.min</a:t>
            </a:r>
            <a:r>
              <a:rPr lang="el-GR" sz="1800" dirty="0">
                <a:latin typeface="Times New Roman"/>
                <a:cs typeface="Times New Roman"/>
              </a:rPr>
              <a:t>=0.1 x.max=</a:t>
            </a:r>
            <a:r>
              <a:rPr lang="el-GR" sz="1800" dirty="0" smtClean="0">
                <a:latin typeface="Times New Roman"/>
                <a:cs typeface="Times New Roman"/>
              </a:rPr>
              <a:t>0.15</a:t>
            </a:r>
            <a:endParaRPr lang="en-US" sz="1800" dirty="0" smtClean="0">
              <a:latin typeface="Times New Roman"/>
              <a:cs typeface="Times New Roman"/>
            </a:endParaRPr>
          </a:p>
          <a:p>
            <a:pPr>
              <a:buNone/>
            </a:pPr>
            <a:r>
              <a:rPr lang="el-GR" sz="1800" dirty="0" smtClean="0">
                <a:latin typeface="Times New Roman"/>
                <a:cs typeface="Times New Roman"/>
              </a:rPr>
              <a:t>y.max</a:t>
            </a:r>
            <a:r>
              <a:rPr lang="el-GR" sz="1800" dirty="0">
                <a:latin typeface="Times New Roman"/>
                <a:cs typeface="Times New Roman"/>
              </a:rPr>
              <a:t>=0.0 y.min=</a:t>
            </a:r>
            <a:r>
              <a:rPr lang="el-GR" sz="1800" dirty="0" smtClean="0">
                <a:latin typeface="Times New Roman"/>
                <a:cs typeface="Times New Roman"/>
              </a:rPr>
              <a:t>0.0</a:t>
            </a:r>
            <a:endParaRPr lang="en-US" sz="1800" dirty="0">
              <a:latin typeface="Times New Roman"/>
              <a:cs typeface="Times New Roman"/>
            </a:endParaRPr>
          </a:p>
          <a:p>
            <a:pPr>
              <a:buNone/>
            </a:pPr>
            <a:r>
              <a:rPr lang="el-GR" sz="1800" dirty="0" smtClean="0">
                <a:latin typeface="Times New Roman"/>
                <a:cs typeface="Times New Roman"/>
              </a:rPr>
              <a:t>name</a:t>
            </a:r>
            <a:r>
              <a:rPr lang="el-GR" sz="1800" dirty="0">
                <a:latin typeface="Times New Roman"/>
                <a:cs typeface="Times New Roman"/>
              </a:rPr>
              <a:t>=drain</a:t>
            </a:r>
            <a:endParaRPr lang="en-US" sz="1800" dirty="0" smtClean="0">
              <a:latin typeface="Times New Roman"/>
              <a:cs typeface="Times New Roman"/>
            </a:endParaRPr>
          </a:p>
          <a:p>
            <a:pPr>
              <a:buNone/>
            </a:pPr>
            <a:endParaRPr lang="en-US" dirty="0">
              <a:latin typeface="Times New Roman"/>
              <a:cs typeface="Times New Roman"/>
            </a:endParaRPr>
          </a:p>
        </p:txBody>
      </p:sp>
      <p:sp>
        <p:nvSpPr>
          <p:cNvPr id="6" name="Slide Number Placeholder 5"/>
          <p:cNvSpPr>
            <a:spLocks noGrp="1"/>
          </p:cNvSpPr>
          <p:nvPr>
            <p:ph type="sldNum" sz="quarter" idx="12"/>
          </p:nvPr>
        </p:nvSpPr>
        <p:spPr/>
        <p:txBody>
          <a:bodyPr/>
          <a:lstStyle/>
          <a:p>
            <a:fld id="{BA9FA515-89A9-DA4C-92E4-84A045B487AC}" type="slidenum">
              <a:rPr lang="en-US" smtClean="0">
                <a:solidFill>
                  <a:srgbClr val="000000"/>
                </a:solidFill>
              </a:rPr>
              <a:pPr/>
              <a:t>16</a:t>
            </a:fld>
            <a:endParaRPr lang="en-US" dirty="0">
              <a:solidFill>
                <a:srgbClr val="000000"/>
              </a:solidFill>
            </a:endParaRPr>
          </a:p>
        </p:txBody>
      </p:sp>
      <p:pic>
        <p:nvPicPr>
          <p:cNvPr id="5" name="Picture 4" descr="el.JPG"/>
          <p:cNvPicPr>
            <a:picLocks noChangeAspect="1"/>
          </p:cNvPicPr>
          <p:nvPr/>
        </p:nvPicPr>
        <p:blipFill>
          <a:blip r:embed="rId2"/>
          <a:stretch>
            <a:fillRect/>
          </a:stretch>
        </p:blipFill>
        <p:spPr>
          <a:xfrm>
            <a:off x="3352800" y="1600200"/>
            <a:ext cx="5791200" cy="46021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latin typeface="Times New Roman"/>
                <a:cs typeface="Times New Roman"/>
              </a:rPr>
              <a:t>Εισαγωγή Προσμίξεων (Ντοπάρισμα)</a:t>
            </a:r>
            <a:r>
              <a:rPr lang="en-US" sz="3600" dirty="0" smtClean="0">
                <a:latin typeface="Times New Roman"/>
                <a:cs typeface="Times New Roman"/>
              </a:rPr>
              <a:t/>
            </a:r>
            <a:br>
              <a:rPr lang="en-US" sz="3600" dirty="0" smtClean="0">
                <a:latin typeface="Times New Roman"/>
                <a:cs typeface="Times New Roman"/>
              </a:rPr>
            </a:br>
            <a:endParaRPr lang="en-US" sz="3600" dirty="0">
              <a:latin typeface="Times New Roman"/>
              <a:cs typeface="Times New Roman"/>
            </a:endParaRPr>
          </a:p>
        </p:txBody>
      </p:sp>
      <p:sp>
        <p:nvSpPr>
          <p:cNvPr id="3" name="Content Placeholder 2"/>
          <p:cNvSpPr>
            <a:spLocks noGrp="1"/>
          </p:cNvSpPr>
          <p:nvPr>
            <p:ph idx="1"/>
          </p:nvPr>
        </p:nvSpPr>
        <p:spPr/>
        <p:txBody>
          <a:bodyPr>
            <a:normAutofit/>
          </a:bodyPr>
          <a:lstStyle/>
          <a:p>
            <a:pPr>
              <a:buNone/>
            </a:pPr>
            <a:r>
              <a:rPr lang="el-GR" sz="2400" b="1" u="sng" dirty="0" smtClean="0">
                <a:latin typeface="Times New Roman"/>
                <a:cs typeface="Times New Roman"/>
              </a:rPr>
              <a:t>Δηλώσεις </a:t>
            </a:r>
            <a:r>
              <a:rPr lang="en-US" sz="2400" b="1" u="sng" dirty="0" smtClean="0">
                <a:latin typeface="Times New Roman"/>
                <a:cs typeface="Times New Roman"/>
              </a:rPr>
              <a:t>:</a:t>
            </a:r>
            <a:endParaRPr lang="el-GR" sz="2400" b="1" u="sng" dirty="0" smtClean="0">
              <a:latin typeface="Times New Roman"/>
              <a:cs typeface="Times New Roman"/>
            </a:endParaRPr>
          </a:p>
          <a:p>
            <a:pPr>
              <a:buNone/>
            </a:pPr>
            <a:endParaRPr lang="el-GR" sz="2600" dirty="0" smtClean="0">
              <a:latin typeface="Times New Roman"/>
              <a:cs typeface="Times New Roman"/>
            </a:endParaRPr>
          </a:p>
          <a:p>
            <a:pPr>
              <a:buNone/>
            </a:pPr>
            <a:r>
              <a:rPr lang="en-US" sz="2000" b="1" dirty="0" smtClean="0">
                <a:solidFill>
                  <a:srgbClr val="0000FF"/>
                </a:solidFill>
                <a:latin typeface="Times New Roman"/>
                <a:cs typeface="Times New Roman"/>
              </a:rPr>
              <a:t>DOPING</a:t>
            </a:r>
            <a:r>
              <a:rPr lang="en-US" sz="2000" b="1" dirty="0" smtClean="0">
                <a:latin typeface="Times New Roman"/>
                <a:cs typeface="Times New Roman"/>
              </a:rPr>
              <a:t> </a:t>
            </a:r>
            <a:r>
              <a:rPr lang="el-GR" sz="2000" dirty="0" smtClean="0">
                <a:latin typeface="Times New Roman"/>
                <a:cs typeface="Times New Roman"/>
              </a:rPr>
              <a:t>-</a:t>
            </a:r>
            <a:r>
              <a:rPr lang="en-US" sz="2000" dirty="0" smtClean="0">
                <a:latin typeface="Times New Roman"/>
                <a:cs typeface="Times New Roman"/>
              </a:rPr>
              <a:t> </a:t>
            </a:r>
            <a:r>
              <a:rPr lang="el-GR" sz="2000" dirty="0" smtClean="0">
                <a:latin typeface="Times New Roman"/>
                <a:cs typeface="Times New Roman"/>
              </a:rPr>
              <a:t>Δήλωση προσμίξεων</a:t>
            </a:r>
          </a:p>
          <a:p>
            <a:pPr>
              <a:buNone/>
            </a:pPr>
            <a:r>
              <a:rPr lang="en-GB" sz="2000" b="1" dirty="0" smtClean="0">
                <a:latin typeface="Times New Roman"/>
                <a:cs typeface="Times New Roman"/>
              </a:rPr>
              <a:t>UNIFORM</a:t>
            </a:r>
            <a:r>
              <a:rPr lang="el-GR" sz="2000" b="1" dirty="0" smtClean="0">
                <a:latin typeface="Times New Roman"/>
                <a:cs typeface="Times New Roman"/>
              </a:rPr>
              <a:t> </a:t>
            </a:r>
            <a:r>
              <a:rPr lang="el-GR" sz="2000" dirty="0" smtClean="0">
                <a:latin typeface="Times New Roman"/>
                <a:cs typeface="Times New Roman"/>
              </a:rPr>
              <a:t>ή</a:t>
            </a:r>
            <a:r>
              <a:rPr lang="el-GR" sz="2000" b="1" dirty="0" smtClean="0">
                <a:latin typeface="Times New Roman"/>
                <a:cs typeface="Times New Roman"/>
              </a:rPr>
              <a:t> </a:t>
            </a:r>
            <a:r>
              <a:rPr lang="en-GB" sz="2000" b="1" dirty="0" smtClean="0">
                <a:latin typeface="Times New Roman"/>
                <a:cs typeface="Times New Roman"/>
              </a:rPr>
              <a:t>GAUSSIAN</a:t>
            </a:r>
            <a:r>
              <a:rPr lang="el-GR" sz="2000" b="1" dirty="0" smtClean="0">
                <a:latin typeface="Times New Roman"/>
                <a:cs typeface="Times New Roman"/>
              </a:rPr>
              <a:t> </a:t>
            </a:r>
            <a:r>
              <a:rPr lang="el-GR" sz="2000" dirty="0" smtClean="0">
                <a:latin typeface="Times New Roman"/>
                <a:cs typeface="Times New Roman"/>
              </a:rPr>
              <a:t>- Κατανομή Προσμίξεων</a:t>
            </a:r>
          </a:p>
          <a:p>
            <a:pPr>
              <a:buNone/>
            </a:pPr>
            <a:r>
              <a:rPr lang="en-GB" sz="2000" b="1" dirty="0" smtClean="0">
                <a:latin typeface="Times New Roman"/>
                <a:cs typeface="Times New Roman"/>
              </a:rPr>
              <a:t>CONCENTRATION</a:t>
            </a:r>
            <a:r>
              <a:rPr lang="el-GR" sz="2000" dirty="0" smtClean="0">
                <a:latin typeface="Times New Roman"/>
                <a:cs typeface="Times New Roman"/>
              </a:rPr>
              <a:t>=&lt;</a:t>
            </a:r>
            <a:r>
              <a:rPr lang="en-GB" sz="2000" dirty="0" smtClean="0">
                <a:latin typeface="Times New Roman"/>
                <a:cs typeface="Times New Roman"/>
              </a:rPr>
              <a:t>Num</a:t>
            </a:r>
            <a:r>
              <a:rPr lang="el-GR" sz="2000" dirty="0" smtClean="0">
                <a:latin typeface="Times New Roman"/>
                <a:cs typeface="Times New Roman"/>
              </a:rPr>
              <a:t>&gt; - Συγκέντρωση των προσμίξεων σε </a:t>
            </a:r>
            <a:r>
              <a:rPr lang="en-US" sz="2000" dirty="0" smtClean="0">
                <a:latin typeface="Times New Roman"/>
                <a:cs typeface="Times New Roman"/>
              </a:rPr>
              <a:t>cm</a:t>
            </a:r>
            <a:r>
              <a:rPr lang="en-US" sz="2000" baseline="30000" dirty="0" smtClean="0">
                <a:latin typeface="Times New Roman"/>
                <a:cs typeface="Times New Roman"/>
              </a:rPr>
              <a:t>-3 </a:t>
            </a:r>
          </a:p>
          <a:p>
            <a:pPr>
              <a:buNone/>
            </a:pPr>
            <a:r>
              <a:rPr lang="en-US" sz="2000" b="1" dirty="0" smtClean="0">
                <a:latin typeface="Times New Roman"/>
                <a:cs typeface="Times New Roman"/>
              </a:rPr>
              <a:t>P.TYPE N.TYPE </a:t>
            </a:r>
            <a:r>
              <a:rPr lang="el-GR" sz="2000" dirty="0" smtClean="0">
                <a:latin typeface="Times New Roman"/>
                <a:cs typeface="Times New Roman"/>
              </a:rPr>
              <a:t>ή </a:t>
            </a:r>
            <a:r>
              <a:rPr lang="el-GR" sz="2000" b="1" dirty="0" smtClean="0">
                <a:latin typeface="Times New Roman"/>
                <a:cs typeface="Times New Roman"/>
              </a:rPr>
              <a:t>υλικό</a:t>
            </a:r>
            <a:r>
              <a:rPr lang="el-GR" sz="2000" dirty="0" smtClean="0">
                <a:latin typeface="Times New Roman"/>
                <a:cs typeface="Times New Roman"/>
              </a:rPr>
              <a:t> – Τύπος των προσμίξεων</a:t>
            </a:r>
          </a:p>
          <a:p>
            <a:pPr>
              <a:buNone/>
            </a:pPr>
            <a:r>
              <a:rPr lang="en-US" sz="2000" b="1" dirty="0" smtClean="0">
                <a:latin typeface="Times New Roman"/>
                <a:cs typeface="Times New Roman"/>
              </a:rPr>
              <a:t>X.MIN</a:t>
            </a:r>
            <a:r>
              <a:rPr lang="en-US" sz="2000" dirty="0" smtClean="0">
                <a:latin typeface="Times New Roman"/>
                <a:cs typeface="Times New Roman"/>
              </a:rPr>
              <a:t>=&lt;VALUE&gt;</a:t>
            </a:r>
          </a:p>
          <a:p>
            <a:pPr>
              <a:buNone/>
            </a:pPr>
            <a:r>
              <a:rPr lang="en-US" sz="2000" b="1" dirty="0" smtClean="0">
                <a:latin typeface="Times New Roman"/>
                <a:cs typeface="Times New Roman"/>
              </a:rPr>
              <a:t>X.MAX</a:t>
            </a:r>
            <a:r>
              <a:rPr lang="en-US" sz="2000" dirty="0" smtClean="0">
                <a:latin typeface="Times New Roman"/>
                <a:cs typeface="Times New Roman"/>
              </a:rPr>
              <a:t>=&lt;VALUE&gt;</a:t>
            </a:r>
          </a:p>
          <a:p>
            <a:pPr>
              <a:buNone/>
            </a:pPr>
            <a:r>
              <a:rPr lang="en-US" sz="2000" b="1" dirty="0" smtClean="0">
                <a:latin typeface="Times New Roman"/>
                <a:cs typeface="Times New Roman"/>
              </a:rPr>
              <a:t>Y.MIN</a:t>
            </a:r>
            <a:r>
              <a:rPr lang="en-US" sz="2000" dirty="0" smtClean="0">
                <a:latin typeface="Times New Roman"/>
                <a:cs typeface="Times New Roman"/>
              </a:rPr>
              <a:t>=&lt;VALUE&gt;</a:t>
            </a:r>
          </a:p>
          <a:p>
            <a:pPr>
              <a:buNone/>
            </a:pPr>
            <a:r>
              <a:rPr lang="en-US" sz="2000" b="1" dirty="0" smtClean="0">
                <a:latin typeface="Times New Roman"/>
                <a:cs typeface="Times New Roman"/>
              </a:rPr>
              <a:t>Y.MAX</a:t>
            </a:r>
            <a:r>
              <a:rPr lang="en-US" sz="2000" dirty="0" smtClean="0">
                <a:latin typeface="Times New Roman"/>
                <a:cs typeface="Times New Roman"/>
              </a:rPr>
              <a:t>=&lt;VALUE&gt; </a:t>
            </a:r>
          </a:p>
          <a:p>
            <a:pPr>
              <a:buNone/>
            </a:pPr>
            <a:r>
              <a:rPr lang="en-US" sz="2200" baseline="30000" dirty="0" smtClean="0">
                <a:latin typeface="Times New Roman"/>
                <a:cs typeface="Times New Roman"/>
              </a:rPr>
              <a:t> </a:t>
            </a:r>
            <a:r>
              <a:rPr lang="el-GR" sz="2200" baseline="30000" dirty="0" smtClean="0">
                <a:latin typeface="Times New Roman"/>
                <a:cs typeface="Times New Roman"/>
              </a:rPr>
              <a:t> </a:t>
            </a:r>
            <a:r>
              <a:rPr lang="en-US" sz="2200" baseline="30000" dirty="0" smtClean="0">
                <a:latin typeface="Times New Roman"/>
                <a:cs typeface="Times New Roman"/>
              </a:rPr>
              <a:t> </a:t>
            </a:r>
            <a:endParaRPr lang="en-US" sz="2200" baseline="30000" dirty="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17</a:t>
            </a:fld>
            <a:endParaRPr lang="en-US" dirty="0">
              <a:solidFill>
                <a:srgbClr val="000000"/>
              </a:solidFill>
            </a:endParaRPr>
          </a:p>
        </p:txBody>
      </p:sp>
      <p:sp>
        <p:nvSpPr>
          <p:cNvPr id="4" name="Right Brace 3"/>
          <p:cNvSpPr/>
          <p:nvPr/>
        </p:nvSpPr>
        <p:spPr>
          <a:xfrm>
            <a:off x="2655890" y="4114800"/>
            <a:ext cx="631817" cy="1295400"/>
          </a:xfrm>
          <a:prstGeom prst="rightBrace">
            <a:avLst/>
          </a:prstGeom>
          <a:ln/>
        </p:spPr>
        <p:style>
          <a:lnRef idx="2">
            <a:schemeClr val="accent1"/>
          </a:lnRef>
          <a:fillRef idx="0">
            <a:schemeClr val="accent1"/>
          </a:fillRef>
          <a:effectRef idx="1">
            <a:schemeClr val="accent1"/>
          </a:effectRef>
          <a:fontRef idx="minor">
            <a:schemeClr val="tx1"/>
          </a:fontRef>
        </p:style>
      </p:sp>
      <p:sp>
        <p:nvSpPr>
          <p:cNvPr id="6" name="TextBox 5"/>
          <p:cNvSpPr txBox="1"/>
          <p:nvPr/>
        </p:nvSpPr>
        <p:spPr>
          <a:xfrm>
            <a:off x="3287707" y="4572000"/>
            <a:ext cx="4399725" cy="369332"/>
          </a:xfrm>
          <a:prstGeom prst="rect">
            <a:avLst/>
          </a:prstGeom>
          <a:noFill/>
        </p:spPr>
        <p:txBody>
          <a:bodyPr wrap="none" rtlCol="0">
            <a:spAutoFit/>
          </a:bodyPr>
          <a:lstStyle/>
          <a:p>
            <a:r>
              <a:rPr lang="el-GR" dirty="0" smtClean="0">
                <a:latin typeface="Times New Roman"/>
                <a:cs typeface="Times New Roman"/>
              </a:rPr>
              <a:t>Συντεταγμένες όπου θα μπουν οι προσμίξεις</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latin typeface="Times New Roman"/>
                <a:cs typeface="Times New Roman"/>
              </a:rPr>
              <a:t>Εισαγωγή Προσμίξεων (Ντοπάρισμα)</a:t>
            </a:r>
            <a:r>
              <a:rPr lang="en-US" sz="3600" dirty="0" smtClean="0">
                <a:latin typeface="Times New Roman"/>
                <a:cs typeface="Times New Roman"/>
              </a:rPr>
              <a:t> (2)</a:t>
            </a:r>
            <a:br>
              <a:rPr lang="en-US" sz="3600" dirty="0" smtClean="0">
                <a:latin typeface="Times New Roman"/>
                <a:cs typeface="Times New Roman"/>
              </a:rPr>
            </a:br>
            <a:endParaRPr lang="en-US" sz="3600" dirty="0">
              <a:latin typeface="Times New Roman"/>
              <a:cs typeface="Times New Roman"/>
            </a:endParaRPr>
          </a:p>
        </p:txBody>
      </p:sp>
      <p:sp>
        <p:nvSpPr>
          <p:cNvPr id="8" name="Slide Number Placeholder 7"/>
          <p:cNvSpPr>
            <a:spLocks noGrp="1"/>
          </p:cNvSpPr>
          <p:nvPr>
            <p:ph type="sldNum" sz="quarter" idx="12"/>
          </p:nvPr>
        </p:nvSpPr>
        <p:spPr/>
        <p:txBody>
          <a:bodyPr/>
          <a:lstStyle/>
          <a:p>
            <a:fld id="{BA9FA515-89A9-DA4C-92E4-84A045B487AC}" type="slidenum">
              <a:rPr lang="en-US" smtClean="0">
                <a:solidFill>
                  <a:srgbClr val="000000"/>
                </a:solidFill>
              </a:rPr>
              <a:pPr/>
              <a:t>18</a:t>
            </a:fld>
            <a:endParaRPr lang="en-US" dirty="0">
              <a:solidFill>
                <a:srgbClr val="000000"/>
              </a:solidFill>
            </a:endParaRPr>
          </a:p>
        </p:txBody>
      </p:sp>
      <p:sp>
        <p:nvSpPr>
          <p:cNvPr id="5" name="TextBox 4"/>
          <p:cNvSpPr txBox="1"/>
          <p:nvPr/>
        </p:nvSpPr>
        <p:spPr>
          <a:xfrm>
            <a:off x="457200" y="1752600"/>
            <a:ext cx="2286000" cy="461665"/>
          </a:xfrm>
          <a:prstGeom prst="rect">
            <a:avLst/>
          </a:prstGeom>
          <a:noFill/>
        </p:spPr>
        <p:txBody>
          <a:bodyPr wrap="square" rtlCol="0">
            <a:spAutoFit/>
          </a:bodyPr>
          <a:lstStyle/>
          <a:p>
            <a:r>
              <a:rPr lang="el-GR" sz="2400" b="1" u="sng" dirty="0" smtClean="0">
                <a:latin typeface="Times New Roman"/>
                <a:cs typeface="Times New Roman"/>
              </a:rPr>
              <a:t>Παράδειγμα </a:t>
            </a:r>
            <a:r>
              <a:rPr lang="en-US" sz="2400" b="1" u="sng" dirty="0" smtClean="0">
                <a:latin typeface="Times New Roman"/>
                <a:cs typeface="Times New Roman"/>
              </a:rPr>
              <a:t>:</a:t>
            </a:r>
            <a:endParaRPr lang="en-US" sz="2400" b="1" u="sng" dirty="0">
              <a:latin typeface="Times New Roman"/>
              <a:cs typeface="Times New Roman"/>
            </a:endParaRPr>
          </a:p>
        </p:txBody>
      </p:sp>
      <p:sp>
        <p:nvSpPr>
          <p:cNvPr id="6" name="TextBox 5"/>
          <p:cNvSpPr txBox="1"/>
          <p:nvPr/>
        </p:nvSpPr>
        <p:spPr>
          <a:xfrm>
            <a:off x="457200" y="2333684"/>
            <a:ext cx="3505199" cy="3785652"/>
          </a:xfrm>
          <a:prstGeom prst="rect">
            <a:avLst/>
          </a:prstGeom>
          <a:noFill/>
        </p:spPr>
        <p:txBody>
          <a:bodyPr wrap="square" rtlCol="0">
            <a:spAutoFit/>
          </a:bodyPr>
          <a:lstStyle/>
          <a:p>
            <a:r>
              <a:rPr lang="el-GR" sz="1600" dirty="0" smtClean="0">
                <a:latin typeface="Times New Roman"/>
                <a:cs typeface="Times New Roman"/>
              </a:rPr>
              <a:t>doping uniform p.type x.min=0.0 x.max=0.15 y.min=0.036001 y.max=0.1 conc=1.e17</a:t>
            </a:r>
            <a:endParaRPr lang="en-US" sz="1600" dirty="0" smtClean="0">
              <a:latin typeface="Times New Roman"/>
              <a:cs typeface="Times New Roman"/>
            </a:endParaRPr>
          </a:p>
          <a:p>
            <a:r>
              <a:rPr lang="el-GR" sz="1600" dirty="0" smtClean="0">
                <a:latin typeface="Times New Roman"/>
                <a:cs typeface="Times New Roman"/>
              </a:rPr>
              <a:t> </a:t>
            </a:r>
            <a:endParaRPr lang="en-US" sz="1600" dirty="0" smtClean="0">
              <a:latin typeface="Times New Roman"/>
              <a:cs typeface="Times New Roman"/>
            </a:endParaRPr>
          </a:p>
          <a:p>
            <a:r>
              <a:rPr lang="el-GR" sz="1600" dirty="0" smtClean="0">
                <a:latin typeface="Times New Roman"/>
                <a:cs typeface="Times New Roman"/>
              </a:rPr>
              <a:t>doping uniform p.type x.min=0.05 x.max=0.10 y.min=0 y.max=0.036 conc=1.e19</a:t>
            </a:r>
            <a:endParaRPr lang="en-US" sz="1600" dirty="0" smtClean="0">
              <a:latin typeface="Times New Roman"/>
              <a:cs typeface="Times New Roman"/>
            </a:endParaRPr>
          </a:p>
          <a:p>
            <a:endParaRPr lang="en-US" sz="1600" dirty="0" smtClean="0">
              <a:latin typeface="Times New Roman"/>
              <a:cs typeface="Times New Roman"/>
            </a:endParaRPr>
          </a:p>
          <a:p>
            <a:r>
              <a:rPr lang="el-GR" sz="1600" dirty="0" smtClean="0">
                <a:latin typeface="Times New Roman"/>
                <a:cs typeface="Times New Roman"/>
              </a:rPr>
              <a:t>doping uniform n.type x.min=0.00 x.max=0.04999 y.min=0 y.max=0.036 conc=1.e20</a:t>
            </a:r>
            <a:endParaRPr lang="en-US" sz="1600" dirty="0" smtClean="0">
              <a:latin typeface="Times New Roman"/>
              <a:cs typeface="Times New Roman"/>
            </a:endParaRPr>
          </a:p>
          <a:p>
            <a:endParaRPr lang="en-US" sz="1600" dirty="0" smtClean="0">
              <a:latin typeface="Times New Roman"/>
              <a:cs typeface="Times New Roman"/>
            </a:endParaRPr>
          </a:p>
          <a:p>
            <a:r>
              <a:rPr lang="el-GR" sz="1600" dirty="0" smtClean="0">
                <a:latin typeface="Times New Roman"/>
                <a:cs typeface="Times New Roman"/>
              </a:rPr>
              <a:t>doping uniform n.type x.min=0.10001 x.max=0.15 y.min=0 y.max=0.036 conc=1.e20</a:t>
            </a:r>
            <a:endParaRPr lang="en-US" sz="1600" dirty="0" smtClean="0">
              <a:latin typeface="Times New Roman"/>
              <a:cs typeface="Times New Roman"/>
            </a:endParaRPr>
          </a:p>
          <a:p>
            <a:endParaRPr lang="en-US" dirty="0">
              <a:latin typeface="Times New Roman"/>
              <a:cs typeface="Times New Roman"/>
            </a:endParaRPr>
          </a:p>
        </p:txBody>
      </p:sp>
      <p:pic>
        <p:nvPicPr>
          <p:cNvPr id="7" name="Picture 6" descr="doping.JPG"/>
          <p:cNvPicPr>
            <a:picLocks noChangeAspect="1"/>
          </p:cNvPicPr>
          <p:nvPr/>
        </p:nvPicPr>
        <p:blipFill>
          <a:blip r:embed="rId2"/>
          <a:stretch>
            <a:fillRect/>
          </a:stretch>
        </p:blipFill>
        <p:spPr>
          <a:xfrm>
            <a:off x="3962399" y="2214264"/>
            <a:ext cx="4976340" cy="39050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Φυσικά μοντέλα (1)</a:t>
            </a:r>
            <a:endParaRPr lang="en-US" sz="3600" dirty="0">
              <a:latin typeface="Times New Roman"/>
              <a:cs typeface="Times New Roman"/>
            </a:endParaRPr>
          </a:p>
        </p:txBody>
      </p:sp>
      <p:sp>
        <p:nvSpPr>
          <p:cNvPr id="8" name="Slide Number Placeholder 7"/>
          <p:cNvSpPr>
            <a:spLocks noGrp="1"/>
          </p:cNvSpPr>
          <p:nvPr>
            <p:ph type="sldNum" sz="quarter" idx="12"/>
          </p:nvPr>
        </p:nvSpPr>
        <p:spPr/>
        <p:txBody>
          <a:bodyPr/>
          <a:lstStyle/>
          <a:p>
            <a:fld id="{BA9FA515-89A9-DA4C-92E4-84A045B487AC}" type="slidenum">
              <a:rPr lang="en-US" smtClean="0">
                <a:solidFill>
                  <a:srgbClr val="000000"/>
                </a:solidFill>
              </a:rPr>
              <a:pPr/>
              <a:t>19</a:t>
            </a:fld>
            <a:endParaRPr lang="en-US" dirty="0">
              <a:solidFill>
                <a:srgbClr val="000000"/>
              </a:solidFill>
            </a:endParaRPr>
          </a:p>
        </p:txBody>
      </p:sp>
      <p:sp>
        <p:nvSpPr>
          <p:cNvPr id="4" name="TextBox 3"/>
          <p:cNvSpPr txBox="1"/>
          <p:nvPr/>
        </p:nvSpPr>
        <p:spPr>
          <a:xfrm>
            <a:off x="457200" y="1676400"/>
            <a:ext cx="8382000" cy="646331"/>
          </a:xfrm>
          <a:prstGeom prst="rect">
            <a:avLst/>
          </a:prstGeom>
          <a:noFill/>
        </p:spPr>
        <p:txBody>
          <a:bodyPr wrap="square" rtlCol="0">
            <a:spAutoFit/>
          </a:bodyPr>
          <a:lstStyle/>
          <a:p>
            <a:r>
              <a:rPr lang="el-GR" dirty="0" smtClean="0"/>
              <a:t>Η πρόβλεψη της ηλεκτρικής συμπεριφοράς των διατάξεων γίνεται με την επίλυση της εξίσωσης  </a:t>
            </a:r>
            <a:r>
              <a:rPr lang="en-US" dirty="0" smtClean="0"/>
              <a:t>Poisson </a:t>
            </a:r>
            <a:r>
              <a:rPr lang="el-GR" dirty="0" smtClean="0"/>
              <a:t>και των εξισώσεων συνέχειας.</a:t>
            </a:r>
            <a:endParaRPr lang="en-US" dirty="0"/>
          </a:p>
        </p:txBody>
      </p:sp>
      <p:sp>
        <p:nvSpPr>
          <p:cNvPr id="6" name="TextBox 5"/>
          <p:cNvSpPr txBox="1"/>
          <p:nvPr/>
        </p:nvSpPr>
        <p:spPr>
          <a:xfrm>
            <a:off x="4495800" y="2819400"/>
            <a:ext cx="3962400" cy="1200329"/>
          </a:xfrm>
          <a:prstGeom prst="rect">
            <a:avLst/>
          </a:prstGeom>
          <a:noFill/>
        </p:spPr>
        <p:txBody>
          <a:bodyPr wrap="square" rtlCol="0">
            <a:spAutoFit/>
          </a:bodyPr>
          <a:lstStyle/>
          <a:p>
            <a:r>
              <a:rPr lang="el-GR" dirty="0" smtClean="0"/>
              <a:t>Η εξίσωση </a:t>
            </a:r>
            <a:r>
              <a:rPr lang="en-US" dirty="0" smtClean="0"/>
              <a:t>Poisson </a:t>
            </a:r>
            <a:r>
              <a:rPr lang="el-GR" dirty="0" smtClean="0"/>
              <a:t>συσχετίζει τις μεταβολές του ηλεκτροστατικό δυναμικού με τις τοπικές πυκνότητες φορτίου</a:t>
            </a:r>
            <a:endParaRPr lang="en-US" dirty="0"/>
          </a:p>
        </p:txBody>
      </p:sp>
      <p:sp>
        <p:nvSpPr>
          <p:cNvPr id="7" name="TextBox 6"/>
          <p:cNvSpPr txBox="1"/>
          <p:nvPr/>
        </p:nvSpPr>
        <p:spPr>
          <a:xfrm>
            <a:off x="4495801" y="4648200"/>
            <a:ext cx="4343400" cy="1200329"/>
          </a:xfrm>
          <a:prstGeom prst="rect">
            <a:avLst/>
          </a:prstGeom>
          <a:noFill/>
        </p:spPr>
        <p:txBody>
          <a:bodyPr wrap="square" rtlCol="0">
            <a:spAutoFit/>
          </a:bodyPr>
          <a:lstStyle/>
          <a:p>
            <a:r>
              <a:rPr lang="el-GR" dirty="0" smtClean="0"/>
              <a:t>Οι εξισώσεις συνέχειας περιγράφουν το πως εξελίσσονται οι πυκνότητες ηλεκτρονίων και οπών ως αποτέλεσμα διεργασιών μεταφορά, γένεσης και ανασύζευξης</a:t>
            </a:r>
            <a:endParaRPr lang="en-US" dirty="0"/>
          </a:p>
        </p:txBody>
      </p:sp>
      <p:pic>
        <p:nvPicPr>
          <p:cNvPr id="13" name="Picture 12" descr="Screen shot 2010-11-09 at 10.39.06 π.μ..jpg"/>
          <p:cNvPicPr>
            <a:picLocks noChangeAspect="1"/>
          </p:cNvPicPr>
          <p:nvPr/>
        </p:nvPicPr>
        <p:blipFill>
          <a:blip r:embed="rId2"/>
          <a:stretch>
            <a:fillRect/>
          </a:stretch>
        </p:blipFill>
        <p:spPr>
          <a:xfrm>
            <a:off x="914400" y="4267199"/>
            <a:ext cx="3200400" cy="1581329"/>
          </a:xfrm>
          <a:prstGeom prst="rect">
            <a:avLst/>
          </a:prstGeom>
        </p:spPr>
      </p:pic>
      <p:pic>
        <p:nvPicPr>
          <p:cNvPr id="14" name="Picture 13" descr="Screen shot 2010-11-09 at 10.39.45 π.μ..jpg"/>
          <p:cNvPicPr>
            <a:picLocks noChangeAspect="1"/>
          </p:cNvPicPr>
          <p:nvPr/>
        </p:nvPicPr>
        <p:blipFill>
          <a:blip r:embed="rId3"/>
          <a:stretch>
            <a:fillRect/>
          </a:stretch>
        </p:blipFill>
        <p:spPr>
          <a:xfrm>
            <a:off x="1219200" y="2819400"/>
            <a:ext cx="2095500" cy="711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Times New Roman"/>
                <a:cs typeface="Times New Roman"/>
              </a:rPr>
              <a:t>MOSFET</a:t>
            </a:r>
            <a:r>
              <a:rPr lang="el-GR" sz="3600" dirty="0" smtClean="0">
                <a:latin typeface="Times New Roman"/>
                <a:cs typeface="Times New Roman"/>
              </a:rPr>
              <a:t> (1)</a:t>
            </a:r>
            <a:endParaRPr lang="en-US" sz="3600" dirty="0">
              <a:latin typeface="Times New Roman"/>
              <a:cs typeface="Times New Roman"/>
            </a:endParaRPr>
          </a:p>
        </p:txBody>
      </p:sp>
      <p:sp>
        <p:nvSpPr>
          <p:cNvPr id="3" name="Content Placeholder 2"/>
          <p:cNvSpPr>
            <a:spLocks noGrp="1"/>
          </p:cNvSpPr>
          <p:nvPr>
            <p:ph idx="1"/>
          </p:nvPr>
        </p:nvSpPr>
        <p:spPr>
          <a:xfrm>
            <a:off x="400050" y="1143000"/>
            <a:ext cx="8229600" cy="4525963"/>
          </a:xfrm>
        </p:spPr>
        <p:txBody>
          <a:bodyPr>
            <a:normAutofit/>
          </a:bodyPr>
          <a:lstStyle/>
          <a:p>
            <a:r>
              <a:rPr lang="el-GR" sz="2800" b="1" u="sng" dirty="0" smtClean="0">
                <a:latin typeface="Times New Roman"/>
                <a:cs typeface="Times New Roman"/>
              </a:rPr>
              <a:t>Είδη Μοντέλων Προσομοίωσης </a:t>
            </a:r>
            <a:r>
              <a:rPr lang="en-US" sz="2800" b="1" u="sng" dirty="0" smtClean="0">
                <a:latin typeface="Times New Roman"/>
                <a:cs typeface="Times New Roman"/>
              </a:rPr>
              <a:t>:</a:t>
            </a:r>
            <a:endParaRPr lang="el-GR" sz="2800" b="1" u="sng" dirty="0" smtClean="0">
              <a:latin typeface="Times New Roman"/>
              <a:cs typeface="Times New Roman"/>
            </a:endParaRPr>
          </a:p>
          <a:p>
            <a:endParaRPr lang="en-US" sz="2000" dirty="0" smtClean="0">
              <a:latin typeface="Times New Roman"/>
              <a:cs typeface="Times New Roman"/>
            </a:endParaRPr>
          </a:p>
          <a:p>
            <a:pPr>
              <a:buAutoNum type="arabicPeriod"/>
            </a:pPr>
            <a:r>
              <a:rPr lang="el-GR" sz="2000" b="1" i="1" dirty="0" smtClean="0">
                <a:latin typeface="Times New Roman"/>
                <a:cs typeface="Times New Roman"/>
              </a:rPr>
              <a:t>Μοντέλα Ισοδύναμου κυκλώματος </a:t>
            </a:r>
            <a:r>
              <a:rPr lang="en-US" sz="2000" dirty="0" smtClean="0">
                <a:latin typeface="Times New Roman"/>
                <a:cs typeface="Times New Roman"/>
              </a:rPr>
              <a:t>:</a:t>
            </a:r>
          </a:p>
          <a:p>
            <a:pPr>
              <a:buNone/>
            </a:pPr>
            <a:r>
              <a:rPr lang="en-US" sz="2000" dirty="0" smtClean="0">
                <a:latin typeface="Times New Roman"/>
                <a:cs typeface="Times New Roman"/>
              </a:rPr>
              <a:t>     </a:t>
            </a:r>
            <a:r>
              <a:rPr lang="el-GR" sz="2000" dirty="0" smtClean="0">
                <a:latin typeface="Times New Roman"/>
                <a:cs typeface="Times New Roman"/>
              </a:rPr>
              <a:t>       </a:t>
            </a:r>
            <a:r>
              <a:rPr lang="en-US" sz="2000" dirty="0" smtClean="0">
                <a:latin typeface="Times New Roman"/>
                <a:cs typeface="Times New Roman"/>
              </a:rPr>
              <a:t> </a:t>
            </a:r>
            <a:r>
              <a:rPr lang="el-GR" sz="2000" dirty="0" smtClean="0">
                <a:latin typeface="Times New Roman"/>
                <a:cs typeface="Times New Roman"/>
              </a:rPr>
              <a:t>Περιγράφουν την ηλεκτρική συμπεριφορά μιας διάταξης</a:t>
            </a:r>
          </a:p>
          <a:p>
            <a:endParaRPr lang="el-GR" sz="2000" dirty="0" smtClean="0">
              <a:latin typeface="Times New Roman"/>
              <a:cs typeface="Times New Roman"/>
            </a:endParaRPr>
          </a:p>
          <a:p>
            <a:pPr marL="457200" indent="-457200">
              <a:buAutoNum type="arabicPeriod" startAt="2"/>
            </a:pPr>
            <a:r>
              <a:rPr lang="el-GR" sz="2000" b="1" i="1" dirty="0" smtClean="0">
                <a:latin typeface="Times New Roman"/>
                <a:cs typeface="Times New Roman"/>
              </a:rPr>
              <a:t>Φυσικά μοντέλα </a:t>
            </a:r>
            <a:r>
              <a:rPr lang="en-US" sz="2000" b="1" i="1" dirty="0" smtClean="0">
                <a:latin typeface="Times New Roman"/>
                <a:cs typeface="Times New Roman"/>
              </a:rPr>
              <a:t>:</a:t>
            </a:r>
            <a:endParaRPr lang="el-GR" sz="2000" b="1" i="1" dirty="0" smtClean="0">
              <a:latin typeface="Times New Roman"/>
              <a:cs typeface="Times New Roman"/>
            </a:endParaRPr>
          </a:p>
          <a:p>
            <a:pPr marL="457200" indent="-457200">
              <a:buNone/>
            </a:pPr>
            <a:endParaRPr lang="en-US" sz="2000" b="1" i="1" dirty="0" smtClean="0">
              <a:latin typeface="Times New Roman"/>
              <a:cs typeface="Times New Roman"/>
            </a:endParaRPr>
          </a:p>
          <a:p>
            <a:pPr>
              <a:buNone/>
            </a:pPr>
            <a:r>
              <a:rPr lang="en-US" sz="2000" dirty="0" smtClean="0">
                <a:latin typeface="Times New Roman"/>
                <a:cs typeface="Times New Roman"/>
              </a:rPr>
              <a:t>      </a:t>
            </a:r>
            <a:r>
              <a:rPr lang="el-GR" sz="2000" dirty="0" smtClean="0">
                <a:latin typeface="Times New Roman"/>
                <a:cs typeface="Times New Roman"/>
              </a:rPr>
              <a:t>       Βασίζονται στη φυσική της μεταφοράς των φορέων </a:t>
            </a:r>
            <a:endParaRPr lang="en-US" sz="2000" dirty="0" smtClean="0">
              <a:latin typeface="Times New Roman"/>
              <a:cs typeface="Times New Roman"/>
            </a:endParaRPr>
          </a:p>
          <a:p>
            <a:pPr>
              <a:buNone/>
            </a:pPr>
            <a:endParaRPr lang="en-US" sz="2000" dirty="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Φυσικά μοντέλα</a:t>
            </a:r>
            <a:r>
              <a:rPr lang="en-US" sz="3600" dirty="0" smtClean="0">
                <a:latin typeface="Times New Roman"/>
                <a:cs typeface="Times New Roman"/>
              </a:rPr>
              <a:t> (2)</a:t>
            </a:r>
            <a:endParaRPr lang="en-US" sz="3600" dirty="0">
              <a:latin typeface="Times New Roman"/>
              <a:cs typeface="Times New Roman"/>
            </a:endParaRPr>
          </a:p>
        </p:txBody>
      </p:sp>
      <p:sp>
        <p:nvSpPr>
          <p:cNvPr id="3" name="Content Placeholder 2"/>
          <p:cNvSpPr>
            <a:spLocks noGrp="1"/>
          </p:cNvSpPr>
          <p:nvPr>
            <p:ph idx="1"/>
          </p:nvPr>
        </p:nvSpPr>
        <p:spPr/>
        <p:txBody>
          <a:bodyPr/>
          <a:lstStyle/>
          <a:p>
            <a:pPr>
              <a:buNone/>
            </a:pPr>
            <a:r>
              <a:rPr lang="el-GR" sz="2400" b="1" u="sng" dirty="0" smtClean="0">
                <a:latin typeface="Times New Roman"/>
                <a:cs typeface="Times New Roman"/>
              </a:rPr>
              <a:t>Δηλώσεις </a:t>
            </a:r>
            <a:r>
              <a:rPr lang="en-US" sz="2400" b="1" u="sng" dirty="0" smtClean="0">
                <a:latin typeface="Times New Roman"/>
                <a:cs typeface="Times New Roman"/>
              </a:rPr>
              <a:t>:</a:t>
            </a:r>
            <a:endParaRPr lang="el-GR" sz="2400" b="1" u="sng" dirty="0" smtClean="0">
              <a:latin typeface="Times New Roman"/>
              <a:cs typeface="Times New Roman"/>
            </a:endParaRPr>
          </a:p>
          <a:p>
            <a:pPr>
              <a:buNone/>
            </a:pPr>
            <a:endParaRPr lang="en-US" sz="2400" dirty="0" smtClean="0">
              <a:latin typeface="Times New Roman"/>
              <a:cs typeface="Times New Roman"/>
            </a:endParaRPr>
          </a:p>
          <a:p>
            <a:pPr>
              <a:buNone/>
            </a:pPr>
            <a:r>
              <a:rPr lang="en-US" sz="2000" b="1" dirty="0" smtClean="0">
                <a:solidFill>
                  <a:srgbClr val="0000FF"/>
                </a:solidFill>
                <a:latin typeface="Times New Roman"/>
                <a:cs typeface="Times New Roman"/>
              </a:rPr>
              <a:t>MODELS</a:t>
            </a:r>
            <a:r>
              <a:rPr lang="en-US" sz="2000" dirty="0" smtClean="0">
                <a:latin typeface="Times New Roman"/>
                <a:cs typeface="Times New Roman"/>
              </a:rPr>
              <a:t> – </a:t>
            </a:r>
            <a:r>
              <a:rPr lang="el-GR" sz="2000" dirty="0" smtClean="0">
                <a:latin typeface="Times New Roman"/>
                <a:cs typeface="Times New Roman"/>
              </a:rPr>
              <a:t>Για όλα τα μοντέλα εκτός του ιονισμού</a:t>
            </a:r>
          </a:p>
          <a:p>
            <a:pPr>
              <a:buNone/>
            </a:pPr>
            <a:r>
              <a:rPr lang="en-US" sz="2000" b="1" dirty="0" smtClean="0">
                <a:solidFill>
                  <a:srgbClr val="0000FF"/>
                </a:solidFill>
                <a:latin typeface="Times New Roman"/>
                <a:cs typeface="Times New Roman"/>
              </a:rPr>
              <a:t>IMPACT</a:t>
            </a:r>
            <a:r>
              <a:rPr lang="en-US" sz="2000" dirty="0" smtClean="0">
                <a:latin typeface="Times New Roman"/>
                <a:cs typeface="Times New Roman"/>
              </a:rPr>
              <a:t> </a:t>
            </a:r>
            <a:r>
              <a:rPr lang="el-GR" sz="2000" dirty="0" smtClean="0">
                <a:latin typeface="Times New Roman"/>
                <a:cs typeface="Times New Roman"/>
              </a:rPr>
              <a:t>– Για τα μοντέλα ιονισμού</a:t>
            </a:r>
          </a:p>
          <a:p>
            <a:pPr>
              <a:buNone/>
            </a:pPr>
            <a:r>
              <a:rPr lang="en-US" sz="2000" b="1" dirty="0" smtClean="0">
                <a:latin typeface="Times New Roman"/>
                <a:cs typeface="Times New Roman"/>
              </a:rPr>
              <a:t>MODEL NAME </a:t>
            </a:r>
            <a:r>
              <a:rPr lang="en-US" sz="2000" dirty="0" smtClean="0">
                <a:latin typeface="Times New Roman"/>
                <a:cs typeface="Times New Roman"/>
              </a:rPr>
              <a:t>– </a:t>
            </a:r>
            <a:r>
              <a:rPr lang="el-GR" sz="2000" dirty="0" smtClean="0">
                <a:latin typeface="Times New Roman"/>
                <a:cs typeface="Times New Roman"/>
              </a:rPr>
              <a:t>Το όνομα του μοντέλου</a:t>
            </a:r>
          </a:p>
          <a:p>
            <a:pPr>
              <a:buNone/>
            </a:pPr>
            <a:r>
              <a:rPr lang="en-US" sz="2000" b="1" dirty="0" smtClean="0">
                <a:latin typeface="Times New Roman"/>
                <a:cs typeface="Times New Roman"/>
              </a:rPr>
              <a:t>MATERIAL</a:t>
            </a:r>
            <a:r>
              <a:rPr lang="en-US" sz="2000" dirty="0" smtClean="0">
                <a:latin typeface="Times New Roman"/>
                <a:cs typeface="Times New Roman"/>
              </a:rPr>
              <a:t>=&lt;NAME&gt; - </a:t>
            </a:r>
            <a:r>
              <a:rPr lang="el-GR" sz="2000" dirty="0" smtClean="0">
                <a:latin typeface="Times New Roman"/>
                <a:cs typeface="Times New Roman"/>
              </a:rPr>
              <a:t>Χρήση μοντέλων σε συγκεκριμένα υλικά</a:t>
            </a:r>
          </a:p>
          <a:p>
            <a:pPr>
              <a:buNone/>
            </a:pPr>
            <a:endParaRPr lang="el-GR" sz="2000" dirty="0" smtClean="0">
              <a:latin typeface="Times New Roman"/>
              <a:cs typeface="Times New Roman"/>
            </a:endParaRPr>
          </a:p>
          <a:p>
            <a:pPr>
              <a:buNone/>
            </a:pPr>
            <a:r>
              <a:rPr lang="el-GR" sz="2200" b="1" u="sng" dirty="0" smtClean="0">
                <a:latin typeface="Times New Roman"/>
                <a:cs typeface="Times New Roman"/>
              </a:rPr>
              <a:t>Παράδειγμα </a:t>
            </a:r>
            <a:r>
              <a:rPr lang="en-US" sz="2200" b="1" u="sng" dirty="0" smtClean="0">
                <a:latin typeface="Times New Roman"/>
                <a:cs typeface="Times New Roman"/>
              </a:rPr>
              <a:t>:</a:t>
            </a:r>
          </a:p>
          <a:p>
            <a:pPr>
              <a:buNone/>
            </a:pPr>
            <a:r>
              <a:rPr lang="en-US" sz="2000" dirty="0" smtClean="0">
                <a:latin typeface="Times New Roman"/>
                <a:cs typeface="Times New Roman"/>
              </a:rPr>
              <a:t>models material=silicon </a:t>
            </a:r>
            <a:r>
              <a:rPr lang="en-US" sz="2000" dirty="0" err="1" smtClean="0">
                <a:latin typeface="Times New Roman"/>
                <a:cs typeface="Times New Roman"/>
              </a:rPr>
              <a:t>fldmob</a:t>
            </a:r>
            <a:r>
              <a:rPr lang="en-US" sz="2000" dirty="0" smtClean="0">
                <a:latin typeface="Times New Roman"/>
                <a:cs typeface="Times New Roman"/>
              </a:rPr>
              <a:t> </a:t>
            </a:r>
            <a:r>
              <a:rPr lang="en-US" sz="2000" dirty="0" err="1" smtClean="0">
                <a:latin typeface="Times New Roman"/>
                <a:cs typeface="Times New Roman"/>
              </a:rPr>
              <a:t>conmob</a:t>
            </a:r>
            <a:r>
              <a:rPr lang="en-US" sz="2000" dirty="0" smtClean="0">
                <a:latin typeface="Times New Roman"/>
                <a:cs typeface="Times New Roman"/>
              </a:rPr>
              <a:t> </a:t>
            </a:r>
            <a:r>
              <a:rPr lang="en-US" sz="2000" dirty="0" err="1" smtClean="0">
                <a:latin typeface="Times New Roman"/>
                <a:cs typeface="Times New Roman"/>
              </a:rPr>
              <a:t>fermidirac</a:t>
            </a:r>
            <a:r>
              <a:rPr lang="en-US" sz="2000" dirty="0" smtClean="0">
                <a:latin typeface="Times New Roman"/>
                <a:cs typeface="Times New Roman"/>
              </a:rPr>
              <a:t> </a:t>
            </a:r>
          </a:p>
          <a:p>
            <a:pPr>
              <a:buNone/>
            </a:pPr>
            <a:r>
              <a:rPr lang="en-US" sz="2000" dirty="0" smtClean="0">
                <a:latin typeface="Times New Roman"/>
                <a:cs typeface="Times New Roman"/>
              </a:rPr>
              <a:t>impact </a:t>
            </a:r>
            <a:r>
              <a:rPr lang="en-US" sz="2000" dirty="0" err="1" smtClean="0">
                <a:latin typeface="Times New Roman"/>
                <a:cs typeface="Times New Roman"/>
              </a:rPr>
              <a:t>selb</a:t>
            </a:r>
            <a:endParaRPr lang="el-GR" sz="2000" dirty="0" smtClean="0">
              <a:latin typeface="Times New Roman"/>
              <a:cs typeface="Times New Roman"/>
            </a:endParaRPr>
          </a:p>
          <a:p>
            <a:pPr>
              <a:buNone/>
            </a:pPr>
            <a:endParaRPr lang="el-GR" sz="2000" dirty="0" smtClean="0">
              <a:latin typeface="Times New Roman"/>
              <a:cs typeface="Times New Roman"/>
            </a:endParaRPr>
          </a:p>
          <a:p>
            <a:pPr>
              <a:buNone/>
            </a:pPr>
            <a:endParaRPr lang="en-US" sz="2000" dirty="0">
              <a:latin typeface="Times New Roman"/>
              <a:cs typeface="Times New Roman"/>
            </a:endParaRPr>
          </a:p>
        </p:txBody>
      </p:sp>
      <p:sp>
        <p:nvSpPr>
          <p:cNvPr id="4" name="Slide Number Placeholder 3"/>
          <p:cNvSpPr>
            <a:spLocks noGrp="1"/>
          </p:cNvSpPr>
          <p:nvPr>
            <p:ph type="sldNum" sz="quarter" idx="12"/>
          </p:nvPr>
        </p:nvSpPr>
        <p:spPr/>
        <p:txBody>
          <a:bodyPr/>
          <a:lstStyle/>
          <a:p>
            <a:fld id="{BA9FA515-89A9-DA4C-92E4-84A045B487AC}" type="slidenum">
              <a:rPr lang="en-US" smtClean="0">
                <a:solidFill>
                  <a:srgbClr val="000000"/>
                </a:solidFill>
              </a:rPr>
              <a:pPr/>
              <a:t>20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Προσδιορισμός του τύπου των επαφών</a:t>
            </a:r>
            <a:endParaRPr lang="en-US" sz="3600"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a:buNone/>
            </a:pPr>
            <a:r>
              <a:rPr lang="el-GR" sz="2595" b="1" u="sng" dirty="0" smtClean="0">
                <a:latin typeface="Times New Roman"/>
                <a:cs typeface="Times New Roman"/>
              </a:rPr>
              <a:t>Δηλώσεις </a:t>
            </a:r>
            <a:r>
              <a:rPr lang="en-US" sz="2595" b="1" u="sng" dirty="0" smtClean="0">
                <a:latin typeface="Times New Roman"/>
                <a:cs typeface="Times New Roman"/>
              </a:rPr>
              <a:t>:</a:t>
            </a:r>
          </a:p>
          <a:p>
            <a:pPr>
              <a:buNone/>
            </a:pPr>
            <a:endParaRPr lang="en-US" dirty="0" smtClean="0">
              <a:latin typeface="Times New Roman"/>
              <a:cs typeface="Times New Roman"/>
            </a:endParaRPr>
          </a:p>
          <a:p>
            <a:pPr>
              <a:buNone/>
            </a:pPr>
            <a:r>
              <a:rPr lang="en-US" sz="2000" b="1" dirty="0" smtClean="0">
                <a:solidFill>
                  <a:srgbClr val="0000FF"/>
                </a:solidFill>
                <a:latin typeface="Times New Roman"/>
                <a:cs typeface="Times New Roman"/>
              </a:rPr>
              <a:t>CONTACT</a:t>
            </a:r>
            <a:r>
              <a:rPr lang="en-US" sz="2000" dirty="0" smtClean="0">
                <a:latin typeface="Times New Roman"/>
                <a:cs typeface="Times New Roman"/>
              </a:rPr>
              <a:t> – </a:t>
            </a:r>
            <a:r>
              <a:rPr lang="el-GR" sz="2000" dirty="0" smtClean="0">
                <a:latin typeface="Times New Roman"/>
                <a:cs typeface="Times New Roman"/>
              </a:rPr>
              <a:t>Αρχίζει το πεδίο των επαφών</a:t>
            </a:r>
          </a:p>
          <a:p>
            <a:pPr>
              <a:buNone/>
            </a:pPr>
            <a:r>
              <a:rPr lang="en-US" sz="2000" b="1" dirty="0" smtClean="0">
                <a:latin typeface="Times New Roman"/>
                <a:cs typeface="Times New Roman"/>
              </a:rPr>
              <a:t>WORKFUNCTION</a:t>
            </a:r>
            <a:r>
              <a:rPr lang="en-US" sz="2000" dirty="0" smtClean="0">
                <a:latin typeface="Times New Roman"/>
                <a:cs typeface="Times New Roman"/>
              </a:rPr>
              <a:t>=&lt;VALUE&gt; - </a:t>
            </a:r>
            <a:r>
              <a:rPr lang="el-GR" sz="2000" dirty="0" smtClean="0">
                <a:latin typeface="Times New Roman"/>
                <a:cs typeface="Times New Roman"/>
              </a:rPr>
              <a:t>Έργο εξόδου του μετάλλου σε </a:t>
            </a:r>
            <a:r>
              <a:rPr lang="en-US" sz="2000" dirty="0" err="1" smtClean="0">
                <a:latin typeface="Times New Roman"/>
                <a:cs typeface="Times New Roman"/>
              </a:rPr>
              <a:t>eV</a:t>
            </a:r>
            <a:endParaRPr lang="el-GR" sz="2000" dirty="0" smtClean="0">
              <a:latin typeface="Times New Roman"/>
              <a:cs typeface="Times New Roman"/>
            </a:endParaRPr>
          </a:p>
          <a:p>
            <a:pPr>
              <a:buNone/>
            </a:pPr>
            <a:r>
              <a:rPr lang="en-GB" sz="2000" b="1" dirty="0">
                <a:latin typeface="Times New Roman"/>
                <a:cs typeface="Times New Roman"/>
              </a:rPr>
              <a:t>RESISTANCE</a:t>
            </a:r>
            <a:r>
              <a:rPr lang="el-GR" sz="2000" dirty="0">
                <a:latin typeface="Times New Roman"/>
                <a:cs typeface="Times New Roman"/>
              </a:rPr>
              <a:t>=&lt;</a:t>
            </a:r>
            <a:r>
              <a:rPr lang="en-GB" sz="2000" dirty="0">
                <a:latin typeface="Times New Roman"/>
                <a:cs typeface="Times New Roman"/>
              </a:rPr>
              <a:t>VALUE</a:t>
            </a:r>
            <a:r>
              <a:rPr lang="el-GR" sz="2000" dirty="0" smtClean="0">
                <a:latin typeface="Times New Roman"/>
                <a:cs typeface="Times New Roman"/>
              </a:rPr>
              <a:t>&gt; - Αντίσταση συνδεδεμένη σε σειρά με το ηλεκτρόδιο</a:t>
            </a:r>
            <a:r>
              <a:rPr lang="en-US" sz="2000" dirty="0" smtClean="0">
                <a:latin typeface="Times New Roman"/>
                <a:cs typeface="Times New Roman"/>
              </a:rPr>
              <a:t> </a:t>
            </a:r>
            <a:endParaRPr lang="el-GR" sz="2000" dirty="0" smtClean="0">
              <a:latin typeface="Times New Roman"/>
              <a:cs typeface="Times New Roman"/>
            </a:endParaRPr>
          </a:p>
          <a:p>
            <a:pPr>
              <a:buNone/>
            </a:pPr>
            <a:r>
              <a:rPr lang="en-GB" sz="2000" b="1" dirty="0">
                <a:latin typeface="Times New Roman"/>
                <a:cs typeface="Times New Roman"/>
              </a:rPr>
              <a:t>CON</a:t>
            </a:r>
            <a:r>
              <a:rPr lang="el-GR" sz="2000" b="1" dirty="0">
                <a:latin typeface="Times New Roman"/>
                <a:cs typeface="Times New Roman"/>
              </a:rPr>
              <a:t>.</a:t>
            </a:r>
            <a:r>
              <a:rPr lang="en-GB" sz="2000" b="1" dirty="0">
                <a:latin typeface="Times New Roman"/>
                <a:cs typeface="Times New Roman"/>
              </a:rPr>
              <a:t>RESISTANCE</a:t>
            </a:r>
            <a:r>
              <a:rPr lang="el-GR" sz="2000" dirty="0">
                <a:latin typeface="Times New Roman"/>
                <a:cs typeface="Times New Roman"/>
              </a:rPr>
              <a:t>=&lt;</a:t>
            </a:r>
            <a:r>
              <a:rPr lang="en-GB" sz="2000" dirty="0">
                <a:latin typeface="Times New Roman"/>
                <a:cs typeface="Times New Roman"/>
              </a:rPr>
              <a:t>VALUE</a:t>
            </a:r>
            <a:r>
              <a:rPr lang="el-GR" sz="2000" dirty="0" smtClean="0">
                <a:latin typeface="Times New Roman"/>
                <a:cs typeface="Times New Roman"/>
              </a:rPr>
              <a:t>&gt; - Κατανεμημένη αντίσταση ηλεκτροδίου</a:t>
            </a:r>
          </a:p>
          <a:p>
            <a:pPr>
              <a:buNone/>
            </a:pPr>
            <a:endParaRPr lang="el-GR" sz="2000" dirty="0" smtClean="0">
              <a:latin typeface="Times New Roman"/>
              <a:cs typeface="Times New Roman"/>
            </a:endParaRPr>
          </a:p>
          <a:p>
            <a:pPr>
              <a:buNone/>
            </a:pPr>
            <a:r>
              <a:rPr lang="el-GR" sz="2378" b="1" u="sng" dirty="0" smtClean="0">
                <a:latin typeface="Times New Roman"/>
                <a:cs typeface="Times New Roman"/>
              </a:rPr>
              <a:t>Παράδειγμα </a:t>
            </a:r>
            <a:r>
              <a:rPr lang="en-US" sz="2378" b="1" u="sng" dirty="0" smtClean="0">
                <a:latin typeface="Times New Roman"/>
                <a:cs typeface="Times New Roman"/>
              </a:rPr>
              <a:t>:</a:t>
            </a:r>
          </a:p>
          <a:p>
            <a:pPr>
              <a:buNone/>
            </a:pPr>
            <a:endParaRPr lang="en-US" sz="2000" dirty="0" smtClean="0">
              <a:latin typeface="Times New Roman"/>
              <a:cs typeface="Times New Roman"/>
            </a:endParaRPr>
          </a:p>
          <a:p>
            <a:pPr>
              <a:buNone/>
            </a:pPr>
            <a:r>
              <a:rPr lang="en-GB" sz="2000" i="1" dirty="0" smtClean="0">
                <a:latin typeface="Times New Roman"/>
                <a:cs typeface="Times New Roman"/>
              </a:rPr>
              <a:t>contact </a:t>
            </a:r>
            <a:r>
              <a:rPr lang="en-GB" sz="2000" i="1" dirty="0">
                <a:latin typeface="Times New Roman"/>
                <a:cs typeface="Times New Roman"/>
              </a:rPr>
              <a:t>name</a:t>
            </a:r>
            <a:r>
              <a:rPr lang="el-GR" sz="2000" i="1" dirty="0">
                <a:latin typeface="Times New Roman"/>
                <a:cs typeface="Times New Roman"/>
              </a:rPr>
              <a:t>=</a:t>
            </a:r>
            <a:r>
              <a:rPr lang="en-GB" sz="2000" i="1" dirty="0">
                <a:latin typeface="Times New Roman"/>
                <a:cs typeface="Times New Roman"/>
              </a:rPr>
              <a:t>gate </a:t>
            </a:r>
            <a:r>
              <a:rPr lang="en-GB" sz="2000" i="1" dirty="0" err="1">
                <a:latin typeface="Times New Roman"/>
                <a:cs typeface="Times New Roman"/>
              </a:rPr>
              <a:t>workfunction</a:t>
            </a:r>
            <a:r>
              <a:rPr lang="el-GR" sz="2000" i="1" dirty="0">
                <a:latin typeface="Times New Roman"/>
                <a:cs typeface="Times New Roman"/>
              </a:rPr>
              <a:t>=4.8</a:t>
            </a:r>
            <a:endParaRPr lang="en-US" sz="2000" dirty="0">
              <a:latin typeface="Times New Roman"/>
              <a:cs typeface="Times New Roman"/>
            </a:endParaRPr>
          </a:p>
          <a:p>
            <a:pPr>
              <a:buNone/>
            </a:pPr>
            <a:r>
              <a:rPr lang="en-GB" sz="2000" dirty="0">
                <a:latin typeface="Times New Roman"/>
                <a:cs typeface="Times New Roman"/>
              </a:rPr>
              <a:t>contact name=drain resistance=50.0</a:t>
            </a:r>
            <a:endParaRPr lang="en-US" sz="2000" dirty="0">
              <a:latin typeface="Times New Roman"/>
              <a:cs typeface="Times New Roman"/>
            </a:endParaRPr>
          </a:p>
          <a:p>
            <a:pPr>
              <a:buNone/>
            </a:pPr>
            <a:r>
              <a:rPr lang="en-GB" sz="2000" dirty="0">
                <a:latin typeface="Times New Roman"/>
                <a:cs typeface="Times New Roman"/>
              </a:rPr>
              <a:t>contact name=source </a:t>
            </a:r>
            <a:r>
              <a:rPr lang="en-GB" sz="2000" dirty="0" err="1">
                <a:latin typeface="Times New Roman"/>
                <a:cs typeface="Times New Roman"/>
              </a:rPr>
              <a:t>con.resistance</a:t>
            </a:r>
            <a:r>
              <a:rPr lang="en-GB" sz="2000" dirty="0">
                <a:latin typeface="Times New Roman"/>
                <a:cs typeface="Times New Roman"/>
              </a:rPr>
              <a:t>=0.01</a:t>
            </a:r>
            <a:endParaRPr lang="en-US" sz="2000" dirty="0">
              <a:latin typeface="Times New Roman"/>
              <a:cs typeface="Times New Roman"/>
            </a:endParaRPr>
          </a:p>
          <a:p>
            <a:pPr>
              <a:buNone/>
            </a:pPr>
            <a:r>
              <a:rPr lang="en-US" sz="2000" dirty="0" smtClean="0">
                <a:latin typeface="Times New Roman"/>
                <a:cs typeface="Times New Roman"/>
              </a:rPr>
              <a:t> </a:t>
            </a:r>
            <a:endParaRPr lang="en-US" sz="2000" dirty="0">
              <a:latin typeface="Times New Roman"/>
              <a:cs typeface="Times New Roman"/>
            </a:endParaRPr>
          </a:p>
        </p:txBody>
      </p:sp>
      <p:sp>
        <p:nvSpPr>
          <p:cNvPr id="4" name="Slide Number Placeholder 3"/>
          <p:cNvSpPr>
            <a:spLocks noGrp="1"/>
          </p:cNvSpPr>
          <p:nvPr>
            <p:ph type="sldNum" sz="quarter" idx="12"/>
          </p:nvPr>
        </p:nvSpPr>
        <p:spPr/>
        <p:txBody>
          <a:bodyPr/>
          <a:lstStyle/>
          <a:p>
            <a:fld id="{BA9FA515-89A9-DA4C-92E4-84A045B487AC}" type="slidenum">
              <a:rPr lang="en-US" smtClean="0">
                <a:solidFill>
                  <a:schemeClr val="tx1"/>
                </a:solidFill>
              </a:rPr>
              <a:pPr/>
              <a:t>21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3600" dirty="0" smtClean="0">
                <a:latin typeface="Times New Roman"/>
                <a:cs typeface="Times New Roman"/>
              </a:rPr>
              <a:t>Προσδιορισμός των ατελειών διεπαφής</a:t>
            </a:r>
            <a:endParaRPr lang="en-US" sz="3600" dirty="0">
              <a:latin typeface="Times New Roman"/>
              <a:cs typeface="Times New Roman"/>
            </a:endParaRPr>
          </a:p>
        </p:txBody>
      </p:sp>
      <p:sp>
        <p:nvSpPr>
          <p:cNvPr id="3" name="Content Placeholder 2"/>
          <p:cNvSpPr>
            <a:spLocks noGrp="1"/>
          </p:cNvSpPr>
          <p:nvPr>
            <p:ph idx="1"/>
          </p:nvPr>
        </p:nvSpPr>
        <p:spPr>
          <a:xfrm>
            <a:off x="457200" y="1371600"/>
            <a:ext cx="8229600" cy="2733764"/>
          </a:xfrm>
        </p:spPr>
        <p:txBody>
          <a:bodyPr>
            <a:normAutofit fontScale="92500" lnSpcReduction="10000"/>
          </a:bodyPr>
          <a:lstStyle/>
          <a:p>
            <a:pPr>
              <a:buNone/>
            </a:pPr>
            <a:r>
              <a:rPr lang="el-GR" sz="2581" dirty="0" smtClean="0">
                <a:latin typeface="Times New Roman"/>
                <a:cs typeface="Times New Roman"/>
              </a:rPr>
              <a:t>Ορίζουμε τον αριθμό των ατελειών που δημιουργούνται στις</a:t>
            </a:r>
          </a:p>
          <a:p>
            <a:pPr>
              <a:buNone/>
            </a:pPr>
            <a:r>
              <a:rPr lang="el-GR" sz="2581" dirty="0" smtClean="0">
                <a:latin typeface="Times New Roman"/>
                <a:cs typeface="Times New Roman"/>
              </a:rPr>
              <a:t>διεπιφάνεις των υλικών</a:t>
            </a:r>
          </a:p>
          <a:p>
            <a:pPr>
              <a:buNone/>
            </a:pPr>
            <a:endParaRPr lang="el-GR" sz="2581" dirty="0" smtClean="0">
              <a:latin typeface="Times New Roman"/>
              <a:cs typeface="Times New Roman"/>
            </a:endParaRPr>
          </a:p>
          <a:p>
            <a:pPr>
              <a:buNone/>
            </a:pPr>
            <a:r>
              <a:rPr lang="el-GR" sz="2581" b="1" u="sng" dirty="0" smtClean="0">
                <a:latin typeface="Times New Roman"/>
                <a:cs typeface="Times New Roman"/>
              </a:rPr>
              <a:t>Δηλώσεις </a:t>
            </a:r>
            <a:r>
              <a:rPr lang="en-US" sz="2581" b="1" u="sng" dirty="0" smtClean="0">
                <a:latin typeface="Times New Roman"/>
                <a:cs typeface="Times New Roman"/>
              </a:rPr>
              <a:t>:</a:t>
            </a:r>
            <a:endParaRPr lang="el-GR" sz="2581" b="1" u="sng" dirty="0" smtClean="0">
              <a:latin typeface="Times New Roman"/>
              <a:cs typeface="Times New Roman"/>
            </a:endParaRPr>
          </a:p>
          <a:p>
            <a:pPr>
              <a:buNone/>
            </a:pPr>
            <a:endParaRPr lang="en-US" sz="2162" dirty="0" smtClean="0">
              <a:latin typeface="Times New Roman"/>
              <a:cs typeface="Times New Roman"/>
            </a:endParaRPr>
          </a:p>
          <a:p>
            <a:pPr>
              <a:buNone/>
            </a:pPr>
            <a:r>
              <a:rPr lang="en-US" sz="2000" b="1" dirty="0" smtClean="0">
                <a:solidFill>
                  <a:srgbClr val="0000FF"/>
                </a:solidFill>
                <a:latin typeface="Times New Roman"/>
                <a:cs typeface="Times New Roman"/>
              </a:rPr>
              <a:t>INTERFACE</a:t>
            </a:r>
            <a:r>
              <a:rPr lang="en-US" sz="2000" dirty="0" smtClean="0">
                <a:latin typeface="Times New Roman"/>
                <a:cs typeface="Times New Roman"/>
              </a:rPr>
              <a:t> – </a:t>
            </a:r>
            <a:r>
              <a:rPr lang="el-GR" sz="2000" dirty="0" smtClean="0">
                <a:latin typeface="Times New Roman"/>
                <a:cs typeface="Times New Roman"/>
              </a:rPr>
              <a:t>Δήλωση των ατελειών</a:t>
            </a:r>
          </a:p>
          <a:p>
            <a:pPr>
              <a:buNone/>
            </a:pPr>
            <a:r>
              <a:rPr lang="en-US" sz="2000" b="1" dirty="0" smtClean="0">
                <a:latin typeface="Times New Roman"/>
                <a:cs typeface="Times New Roman"/>
              </a:rPr>
              <a:t>QF</a:t>
            </a:r>
            <a:r>
              <a:rPr lang="en-US" sz="2000" dirty="0" smtClean="0">
                <a:latin typeface="Times New Roman"/>
                <a:cs typeface="Times New Roman"/>
              </a:rPr>
              <a:t>=&lt;VALUE&gt; </a:t>
            </a:r>
            <a:r>
              <a:rPr lang="el-GR" sz="2000" dirty="0" smtClean="0">
                <a:latin typeface="Times New Roman"/>
                <a:cs typeface="Times New Roman"/>
              </a:rPr>
              <a:t>- Αριθμός των ατελειών</a:t>
            </a:r>
            <a:endParaRPr lang="en-US" sz="2000" dirty="0">
              <a:latin typeface="Times New Roman"/>
              <a:cs typeface="Times New Roman"/>
            </a:endParaRPr>
          </a:p>
        </p:txBody>
      </p:sp>
      <p:sp>
        <p:nvSpPr>
          <p:cNvPr id="8" name="Slide Number Placeholder 7"/>
          <p:cNvSpPr>
            <a:spLocks noGrp="1"/>
          </p:cNvSpPr>
          <p:nvPr>
            <p:ph type="sldNum" sz="quarter" idx="12"/>
          </p:nvPr>
        </p:nvSpPr>
        <p:spPr/>
        <p:txBody>
          <a:bodyPr/>
          <a:lstStyle/>
          <a:p>
            <a:fld id="{BA9FA515-89A9-DA4C-92E4-84A045B487AC}" type="slidenum">
              <a:rPr lang="en-US" smtClean="0">
                <a:solidFill>
                  <a:srgbClr val="000000"/>
                </a:solidFill>
              </a:rPr>
              <a:pPr/>
              <a:t>22</a:t>
            </a:fld>
            <a:endParaRPr lang="en-US" dirty="0">
              <a:solidFill>
                <a:srgbClr val="000000"/>
              </a:solidFill>
            </a:endParaRPr>
          </a:p>
        </p:txBody>
      </p:sp>
      <p:sp>
        <p:nvSpPr>
          <p:cNvPr id="4" name="TextBox 3"/>
          <p:cNvSpPr txBox="1"/>
          <p:nvPr/>
        </p:nvSpPr>
        <p:spPr>
          <a:xfrm>
            <a:off x="457200" y="4105364"/>
            <a:ext cx="2103435" cy="1200329"/>
          </a:xfrm>
          <a:prstGeom prst="rect">
            <a:avLst/>
          </a:prstGeom>
          <a:noFill/>
        </p:spPr>
        <p:txBody>
          <a:bodyPr wrap="none" rtlCol="0">
            <a:spAutoFit/>
          </a:bodyPr>
          <a:lstStyle/>
          <a:p>
            <a:pPr>
              <a:buNone/>
            </a:pPr>
            <a:r>
              <a:rPr lang="en-US" b="1" dirty="0" smtClean="0">
                <a:latin typeface="Times New Roman"/>
                <a:cs typeface="Times New Roman"/>
              </a:rPr>
              <a:t>X.MIN</a:t>
            </a:r>
            <a:r>
              <a:rPr lang="en-US" dirty="0" smtClean="0">
                <a:latin typeface="Times New Roman"/>
                <a:cs typeface="Times New Roman"/>
              </a:rPr>
              <a:t>=&lt;VALUE&gt;</a:t>
            </a:r>
          </a:p>
          <a:p>
            <a:pPr>
              <a:buNone/>
            </a:pPr>
            <a:r>
              <a:rPr lang="en-US" b="1" dirty="0" smtClean="0">
                <a:latin typeface="Times New Roman"/>
                <a:cs typeface="Times New Roman"/>
              </a:rPr>
              <a:t>X.MAX</a:t>
            </a:r>
            <a:r>
              <a:rPr lang="en-US" dirty="0" smtClean="0">
                <a:latin typeface="Times New Roman"/>
                <a:cs typeface="Times New Roman"/>
              </a:rPr>
              <a:t>=&lt;VALUE&gt;</a:t>
            </a:r>
          </a:p>
          <a:p>
            <a:pPr>
              <a:buNone/>
            </a:pPr>
            <a:r>
              <a:rPr lang="en-US" b="1" dirty="0" smtClean="0">
                <a:latin typeface="Times New Roman"/>
                <a:cs typeface="Times New Roman"/>
              </a:rPr>
              <a:t>Y.MIN</a:t>
            </a:r>
            <a:r>
              <a:rPr lang="en-US" dirty="0" smtClean="0">
                <a:latin typeface="Times New Roman"/>
                <a:cs typeface="Times New Roman"/>
              </a:rPr>
              <a:t>=&lt;VALUE&gt;</a:t>
            </a:r>
          </a:p>
          <a:p>
            <a:pPr>
              <a:buNone/>
            </a:pPr>
            <a:r>
              <a:rPr lang="en-US" b="1" dirty="0" smtClean="0">
                <a:latin typeface="Times New Roman"/>
                <a:cs typeface="Times New Roman"/>
              </a:rPr>
              <a:t>Y.MAX</a:t>
            </a:r>
            <a:r>
              <a:rPr lang="en-US" dirty="0" smtClean="0">
                <a:latin typeface="Times New Roman"/>
                <a:cs typeface="Times New Roman"/>
              </a:rPr>
              <a:t>=&lt;VALUE&gt; </a:t>
            </a:r>
          </a:p>
          <a:p>
            <a:endParaRPr lang="en-US" dirty="0">
              <a:latin typeface="Times New Roman"/>
              <a:cs typeface="Times New Roman"/>
            </a:endParaRPr>
          </a:p>
        </p:txBody>
      </p:sp>
      <p:sp>
        <p:nvSpPr>
          <p:cNvPr id="5" name="Right Brace 4"/>
          <p:cNvSpPr/>
          <p:nvPr/>
        </p:nvSpPr>
        <p:spPr>
          <a:xfrm>
            <a:off x="2484952" y="4105364"/>
            <a:ext cx="525526" cy="1200329"/>
          </a:xfrm>
          <a:prstGeom prst="rightBrace">
            <a:avLst/>
          </a:prstGeom>
          <a:ln/>
        </p:spPr>
        <p:style>
          <a:lnRef idx="2">
            <a:schemeClr val="accent1"/>
          </a:lnRef>
          <a:fillRef idx="0">
            <a:schemeClr val="accent1"/>
          </a:fillRef>
          <a:effectRef idx="1">
            <a:schemeClr val="accent1"/>
          </a:effectRef>
          <a:fontRef idx="minor">
            <a:schemeClr val="tx1"/>
          </a:fontRef>
        </p:style>
      </p:sp>
      <p:sp>
        <p:nvSpPr>
          <p:cNvPr id="6" name="TextBox 5"/>
          <p:cNvSpPr txBox="1"/>
          <p:nvPr/>
        </p:nvSpPr>
        <p:spPr>
          <a:xfrm>
            <a:off x="3010478" y="4572000"/>
            <a:ext cx="5943600" cy="369332"/>
          </a:xfrm>
          <a:prstGeom prst="rect">
            <a:avLst/>
          </a:prstGeom>
          <a:noFill/>
        </p:spPr>
        <p:txBody>
          <a:bodyPr wrap="square" rtlCol="0">
            <a:spAutoFit/>
          </a:bodyPr>
          <a:lstStyle/>
          <a:p>
            <a:r>
              <a:rPr lang="el-GR" dirty="0" smtClean="0">
                <a:latin typeface="Times New Roman"/>
                <a:cs typeface="Times New Roman"/>
              </a:rPr>
              <a:t>Συντεταγμένες της περιοχής στην οποία θα ι</a:t>
            </a:r>
            <a:r>
              <a:rPr lang="el-GR" dirty="0">
                <a:latin typeface="Times New Roman"/>
                <a:cs typeface="Times New Roman"/>
              </a:rPr>
              <a:t>σ</a:t>
            </a:r>
            <a:r>
              <a:rPr lang="el-GR" dirty="0" smtClean="0">
                <a:latin typeface="Times New Roman"/>
                <a:cs typeface="Times New Roman"/>
              </a:rPr>
              <a:t>χύσει η δήλωση</a:t>
            </a:r>
            <a:endParaRPr lang="en-US" dirty="0">
              <a:latin typeface="Times New Roman"/>
              <a:cs typeface="Times New Roman"/>
            </a:endParaRPr>
          </a:p>
        </p:txBody>
      </p:sp>
      <p:sp>
        <p:nvSpPr>
          <p:cNvPr id="7" name="TextBox 6"/>
          <p:cNvSpPr txBox="1"/>
          <p:nvPr/>
        </p:nvSpPr>
        <p:spPr>
          <a:xfrm>
            <a:off x="457200" y="5490865"/>
            <a:ext cx="6190592" cy="954107"/>
          </a:xfrm>
          <a:prstGeom prst="rect">
            <a:avLst/>
          </a:prstGeom>
          <a:noFill/>
        </p:spPr>
        <p:txBody>
          <a:bodyPr wrap="none" rtlCol="0">
            <a:spAutoFit/>
          </a:bodyPr>
          <a:lstStyle/>
          <a:p>
            <a:r>
              <a:rPr lang="el-GR" sz="2000" b="1" u="sng" dirty="0" smtClean="0">
                <a:latin typeface="Times New Roman"/>
                <a:cs typeface="Times New Roman"/>
              </a:rPr>
              <a:t>Παράδειγμα </a:t>
            </a:r>
            <a:r>
              <a:rPr lang="en-US" sz="2000" b="1" u="sng" dirty="0" smtClean="0">
                <a:latin typeface="Times New Roman"/>
                <a:cs typeface="Times New Roman"/>
              </a:rPr>
              <a:t>:</a:t>
            </a:r>
          </a:p>
          <a:p>
            <a:r>
              <a:rPr lang="en-GB" dirty="0">
                <a:latin typeface="Times New Roman"/>
                <a:cs typeface="Times New Roman"/>
              </a:rPr>
              <a:t>interface </a:t>
            </a:r>
            <a:r>
              <a:rPr lang="en-GB" dirty="0" err="1">
                <a:latin typeface="Times New Roman"/>
                <a:cs typeface="Times New Roman"/>
              </a:rPr>
              <a:t>qf</a:t>
            </a:r>
            <a:r>
              <a:rPr lang="el-GR" dirty="0">
                <a:latin typeface="Times New Roman"/>
                <a:cs typeface="Times New Roman"/>
              </a:rPr>
              <a:t>=3</a:t>
            </a:r>
            <a:r>
              <a:rPr lang="en-GB" dirty="0" err="1">
                <a:latin typeface="Times New Roman"/>
                <a:cs typeface="Times New Roman"/>
              </a:rPr>
              <a:t>e</a:t>
            </a:r>
            <a:r>
              <a:rPr lang="el-GR" dirty="0">
                <a:latin typeface="Times New Roman"/>
                <a:cs typeface="Times New Roman"/>
              </a:rPr>
              <a:t>10</a:t>
            </a:r>
            <a:endParaRPr lang="en-US" dirty="0">
              <a:latin typeface="Times New Roman"/>
              <a:cs typeface="Times New Roman"/>
            </a:endParaRPr>
          </a:p>
          <a:p>
            <a:r>
              <a:rPr lang="en-GB" dirty="0">
                <a:latin typeface="Times New Roman"/>
                <a:cs typeface="Times New Roman"/>
              </a:rPr>
              <a:t>interface</a:t>
            </a:r>
            <a:r>
              <a:rPr lang="el-GR" dirty="0">
                <a:latin typeface="Times New Roman"/>
                <a:cs typeface="Times New Roman"/>
              </a:rPr>
              <a:t>  </a:t>
            </a:r>
            <a:r>
              <a:rPr lang="en-GB" dirty="0" err="1">
                <a:latin typeface="Times New Roman"/>
                <a:cs typeface="Times New Roman"/>
              </a:rPr>
              <a:t>qf</a:t>
            </a:r>
            <a:r>
              <a:rPr lang="el-GR" dirty="0">
                <a:latin typeface="Times New Roman"/>
                <a:cs typeface="Times New Roman"/>
              </a:rPr>
              <a:t>=3</a:t>
            </a:r>
            <a:r>
              <a:rPr lang="en-GB" dirty="0" err="1">
                <a:latin typeface="Times New Roman"/>
                <a:cs typeface="Times New Roman"/>
              </a:rPr>
              <a:t>e</a:t>
            </a:r>
            <a:r>
              <a:rPr lang="el-GR" dirty="0">
                <a:latin typeface="Times New Roman"/>
                <a:cs typeface="Times New Roman"/>
              </a:rPr>
              <a:t>10  </a:t>
            </a:r>
            <a:r>
              <a:rPr lang="en-GB" dirty="0" err="1">
                <a:latin typeface="Times New Roman"/>
                <a:cs typeface="Times New Roman"/>
              </a:rPr>
              <a:t>x</a:t>
            </a:r>
            <a:r>
              <a:rPr lang="el-GR" dirty="0">
                <a:latin typeface="Times New Roman"/>
                <a:cs typeface="Times New Roman"/>
              </a:rPr>
              <a:t>.</a:t>
            </a:r>
            <a:r>
              <a:rPr lang="en-GB" dirty="0">
                <a:latin typeface="Times New Roman"/>
                <a:cs typeface="Times New Roman"/>
              </a:rPr>
              <a:t>min</a:t>
            </a:r>
            <a:r>
              <a:rPr lang="el-GR" dirty="0">
                <a:latin typeface="Times New Roman"/>
                <a:cs typeface="Times New Roman"/>
              </a:rPr>
              <a:t>=0.0  </a:t>
            </a:r>
            <a:r>
              <a:rPr lang="en-GB" dirty="0" err="1">
                <a:latin typeface="Times New Roman"/>
                <a:cs typeface="Times New Roman"/>
              </a:rPr>
              <a:t>x</a:t>
            </a:r>
            <a:r>
              <a:rPr lang="el-GR" dirty="0">
                <a:latin typeface="Times New Roman"/>
                <a:cs typeface="Times New Roman"/>
              </a:rPr>
              <a:t>.</a:t>
            </a:r>
            <a:r>
              <a:rPr lang="en-GB" dirty="0">
                <a:latin typeface="Times New Roman"/>
                <a:cs typeface="Times New Roman"/>
              </a:rPr>
              <a:t>max</a:t>
            </a:r>
            <a:r>
              <a:rPr lang="el-GR" dirty="0">
                <a:latin typeface="Times New Roman"/>
                <a:cs typeface="Times New Roman"/>
              </a:rPr>
              <a:t>=2.0  </a:t>
            </a:r>
            <a:r>
              <a:rPr lang="en-GB" dirty="0" err="1">
                <a:latin typeface="Times New Roman"/>
                <a:cs typeface="Times New Roman"/>
              </a:rPr>
              <a:t>y</a:t>
            </a:r>
            <a:r>
              <a:rPr lang="el-GR" dirty="0">
                <a:latin typeface="Times New Roman"/>
                <a:cs typeface="Times New Roman"/>
              </a:rPr>
              <a:t>.</a:t>
            </a:r>
            <a:r>
              <a:rPr lang="en-GB" dirty="0">
                <a:latin typeface="Times New Roman"/>
                <a:cs typeface="Times New Roman"/>
              </a:rPr>
              <a:t>min</a:t>
            </a:r>
            <a:r>
              <a:rPr lang="el-GR" dirty="0">
                <a:latin typeface="Times New Roman"/>
                <a:cs typeface="Times New Roman"/>
              </a:rPr>
              <a:t>=1.0  </a:t>
            </a:r>
            <a:r>
              <a:rPr lang="en-GB" dirty="0" err="1">
                <a:latin typeface="Times New Roman"/>
                <a:cs typeface="Times New Roman"/>
              </a:rPr>
              <a:t>y</a:t>
            </a:r>
            <a:r>
              <a:rPr lang="el-GR" dirty="0">
                <a:latin typeface="Times New Roman"/>
                <a:cs typeface="Times New Roman"/>
              </a:rPr>
              <a:t>.</a:t>
            </a:r>
            <a:r>
              <a:rPr lang="en-GB" dirty="0">
                <a:latin typeface="Times New Roman"/>
                <a:cs typeface="Times New Roman"/>
              </a:rPr>
              <a:t>max</a:t>
            </a:r>
            <a:r>
              <a:rPr lang="el-GR" dirty="0">
                <a:latin typeface="Times New Roman"/>
                <a:cs typeface="Times New Roman"/>
              </a:rPr>
              <a:t>=1.5</a:t>
            </a:r>
            <a:endParaRPr lang="en-US" dirty="0">
              <a:latin typeface="Times New Roman"/>
              <a:cs typeface="Times New Roman"/>
            </a:endParaRPr>
          </a:p>
          <a:p>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Αριθμητικές μέθοδοι</a:t>
            </a:r>
            <a:endParaRPr lang="en-US" sz="3600" dirty="0">
              <a:latin typeface="Times New Roman"/>
              <a:cs typeface="Times New Roman"/>
            </a:endParaRPr>
          </a:p>
        </p:txBody>
      </p:sp>
      <p:sp>
        <p:nvSpPr>
          <p:cNvPr id="3" name="Content Placeholder 2"/>
          <p:cNvSpPr>
            <a:spLocks noGrp="1"/>
          </p:cNvSpPr>
          <p:nvPr>
            <p:ph idx="1"/>
          </p:nvPr>
        </p:nvSpPr>
        <p:spPr>
          <a:xfrm>
            <a:off x="457200" y="1676400"/>
            <a:ext cx="8686800" cy="4419600"/>
          </a:xfrm>
        </p:spPr>
        <p:txBody>
          <a:bodyPr>
            <a:normAutofit/>
          </a:bodyPr>
          <a:lstStyle/>
          <a:p>
            <a:pPr>
              <a:buNone/>
            </a:pPr>
            <a:endParaRPr lang="el-GR" sz="2000" dirty="0" smtClean="0">
              <a:latin typeface="Times New Roman"/>
              <a:cs typeface="Times New Roman"/>
            </a:endParaRPr>
          </a:p>
          <a:p>
            <a:pPr>
              <a:buNone/>
            </a:pPr>
            <a:r>
              <a:rPr lang="el-GR" sz="2000" dirty="0" smtClean="0">
                <a:latin typeface="Times New Roman"/>
                <a:cs typeface="Times New Roman"/>
              </a:rPr>
              <a:t>Δύο είναι οι κύριες αριθμητικές μέθοδοι </a:t>
            </a:r>
            <a:r>
              <a:rPr lang="en-US" sz="2000" dirty="0" smtClean="0">
                <a:latin typeface="Times New Roman"/>
                <a:cs typeface="Times New Roman"/>
              </a:rPr>
              <a:t>:</a:t>
            </a:r>
          </a:p>
          <a:p>
            <a:pPr>
              <a:buNone/>
            </a:pPr>
            <a:r>
              <a:rPr lang="en-US" sz="2000" dirty="0" smtClean="0">
                <a:latin typeface="Times New Roman"/>
                <a:cs typeface="Times New Roman"/>
              </a:rPr>
              <a:t>  -Newton</a:t>
            </a:r>
          </a:p>
          <a:p>
            <a:pPr>
              <a:buNone/>
            </a:pPr>
            <a:r>
              <a:rPr lang="en-US" sz="2000" dirty="0" smtClean="0">
                <a:latin typeface="Times New Roman"/>
                <a:cs typeface="Times New Roman"/>
              </a:rPr>
              <a:t>  -</a:t>
            </a:r>
            <a:r>
              <a:rPr lang="en-US" sz="2000" dirty="0" err="1" smtClean="0">
                <a:latin typeface="Times New Roman"/>
                <a:cs typeface="Times New Roman"/>
              </a:rPr>
              <a:t>Gummel</a:t>
            </a: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r>
              <a:rPr lang="el-GR" sz="2400" b="1" u="sng" dirty="0" smtClean="0">
                <a:latin typeface="Times New Roman"/>
                <a:cs typeface="Times New Roman"/>
              </a:rPr>
              <a:t>Δηλώσεις </a:t>
            </a:r>
            <a:r>
              <a:rPr lang="en-US" sz="2400" b="1" u="sng" dirty="0" smtClean="0">
                <a:latin typeface="Times New Roman"/>
                <a:cs typeface="Times New Roman"/>
              </a:rPr>
              <a:t>:</a:t>
            </a:r>
            <a:endParaRPr lang="el-GR" sz="2400" b="1" u="sng" dirty="0" smtClean="0">
              <a:latin typeface="Times New Roman"/>
              <a:cs typeface="Times New Roman"/>
            </a:endParaRPr>
          </a:p>
          <a:p>
            <a:pPr>
              <a:buNone/>
            </a:pPr>
            <a:r>
              <a:rPr lang="en-US" sz="2000" b="1" dirty="0" smtClean="0">
                <a:solidFill>
                  <a:srgbClr val="0000FF"/>
                </a:solidFill>
                <a:latin typeface="Times New Roman"/>
                <a:cs typeface="Times New Roman"/>
              </a:rPr>
              <a:t>METHOD</a:t>
            </a:r>
            <a:r>
              <a:rPr lang="en-US" sz="2000" dirty="0" smtClean="0">
                <a:latin typeface="Times New Roman"/>
                <a:cs typeface="Times New Roman"/>
              </a:rPr>
              <a:t> </a:t>
            </a:r>
            <a:r>
              <a:rPr lang="el-GR" sz="2000" smtClean="0">
                <a:latin typeface="Times New Roman"/>
                <a:cs typeface="Times New Roman"/>
              </a:rPr>
              <a:t>-</a:t>
            </a:r>
            <a:r>
              <a:rPr lang="en-US" sz="2000" smtClean="0">
                <a:latin typeface="Times New Roman"/>
                <a:cs typeface="Times New Roman"/>
              </a:rPr>
              <a:t> </a:t>
            </a:r>
            <a:r>
              <a:rPr lang="el-GR" sz="2000" dirty="0" smtClean="0">
                <a:latin typeface="Times New Roman"/>
                <a:cs typeface="Times New Roman"/>
              </a:rPr>
              <a:t>Δήλωση Μεθόδων</a:t>
            </a:r>
            <a:endParaRPr lang="en-US" sz="2000" dirty="0" smtClean="0">
              <a:latin typeface="Times New Roman"/>
              <a:cs typeface="Times New Roman"/>
            </a:endParaRPr>
          </a:p>
          <a:p>
            <a:pPr>
              <a:buNone/>
            </a:pPr>
            <a:r>
              <a:rPr lang="en-US" sz="2000" b="1" dirty="0" smtClean="0">
                <a:latin typeface="Times New Roman"/>
                <a:cs typeface="Times New Roman"/>
              </a:rPr>
              <a:t>NEWTON</a:t>
            </a:r>
            <a:r>
              <a:rPr lang="en-US" sz="2000" dirty="0" smtClean="0">
                <a:latin typeface="Times New Roman"/>
                <a:cs typeface="Times New Roman"/>
              </a:rPr>
              <a:t> </a:t>
            </a:r>
            <a:r>
              <a:rPr lang="el-GR" sz="2000" dirty="0" smtClean="0">
                <a:latin typeface="Times New Roman"/>
                <a:cs typeface="Times New Roman"/>
              </a:rPr>
              <a:t>-</a:t>
            </a:r>
            <a:r>
              <a:rPr lang="en-US" sz="2000" dirty="0" smtClean="0">
                <a:latin typeface="Times New Roman"/>
                <a:cs typeface="Times New Roman"/>
              </a:rPr>
              <a:t> </a:t>
            </a:r>
            <a:r>
              <a:rPr lang="el-GR" sz="1800" dirty="0" smtClean="0">
                <a:latin typeface="Times New Roman"/>
                <a:cs typeface="Times New Roman"/>
              </a:rPr>
              <a:t>Θα χρησιμοποιηθεί η μέθοδος </a:t>
            </a:r>
            <a:r>
              <a:rPr lang="en-US" sz="1800" dirty="0" smtClean="0">
                <a:latin typeface="Times New Roman"/>
                <a:cs typeface="Times New Roman"/>
              </a:rPr>
              <a:t>Newton</a:t>
            </a:r>
          </a:p>
          <a:p>
            <a:pPr>
              <a:buNone/>
            </a:pPr>
            <a:r>
              <a:rPr lang="en-US" sz="2000" b="1" dirty="0" smtClean="0">
                <a:latin typeface="Times New Roman"/>
                <a:cs typeface="Times New Roman"/>
              </a:rPr>
              <a:t>GUMMEL</a:t>
            </a:r>
            <a:r>
              <a:rPr lang="en-US" sz="2000" dirty="0" smtClean="0">
                <a:latin typeface="Times New Roman"/>
                <a:cs typeface="Times New Roman"/>
              </a:rPr>
              <a:t> </a:t>
            </a:r>
            <a:r>
              <a:rPr lang="el-GR" sz="2000" dirty="0" smtClean="0">
                <a:latin typeface="Times New Roman"/>
                <a:cs typeface="Times New Roman"/>
              </a:rPr>
              <a:t>- </a:t>
            </a:r>
            <a:r>
              <a:rPr lang="el-GR" sz="1800" dirty="0" smtClean="0">
                <a:latin typeface="Times New Roman"/>
                <a:cs typeface="Times New Roman"/>
              </a:rPr>
              <a:t>Θα χρησιμοποιηθεί η μέθοδος </a:t>
            </a:r>
            <a:r>
              <a:rPr lang="en-US" sz="1800" dirty="0" err="1" smtClean="0">
                <a:latin typeface="Times New Roman"/>
                <a:cs typeface="Times New Roman"/>
              </a:rPr>
              <a:t>Gummel</a:t>
            </a:r>
            <a:endParaRPr lang="en-US" sz="1800" dirty="0" smtClean="0">
              <a:latin typeface="Times New Roman"/>
              <a:cs typeface="Times New Roman"/>
            </a:endParaRPr>
          </a:p>
          <a:p>
            <a:pPr>
              <a:buNone/>
            </a:pPr>
            <a:r>
              <a:rPr lang="en-US" sz="2000" b="1" dirty="0" smtClean="0">
                <a:latin typeface="Times New Roman"/>
                <a:cs typeface="Times New Roman"/>
              </a:rPr>
              <a:t>CARRIER</a:t>
            </a:r>
            <a:r>
              <a:rPr lang="en-US" sz="2000" dirty="0" smtClean="0">
                <a:latin typeface="Times New Roman"/>
                <a:cs typeface="Times New Roman"/>
              </a:rPr>
              <a:t>=&lt;VALUE&gt; -</a:t>
            </a:r>
          </a:p>
          <a:p>
            <a:pPr>
              <a:buNone/>
            </a:pPr>
            <a:r>
              <a:rPr lang="en-US" sz="2000" dirty="0" smtClean="0">
                <a:latin typeface="Times New Roman"/>
                <a:cs typeface="Times New Roman"/>
              </a:rPr>
              <a:t>                                                                            </a:t>
            </a:r>
            <a:r>
              <a:rPr lang="el-GR" sz="2000" dirty="0" smtClean="0">
                <a:latin typeface="Times New Roman"/>
                <a:cs typeface="Times New Roman"/>
              </a:rPr>
              <a:t>  </a:t>
            </a:r>
            <a:endParaRPr lang="en-US" sz="2000" dirty="0" smtClean="0">
              <a:latin typeface="Times New Roman"/>
              <a:cs typeface="Times New Roman"/>
            </a:endParaRPr>
          </a:p>
          <a:p>
            <a:pPr>
              <a:buNone/>
            </a:pPr>
            <a:endParaRPr lang="en-US" dirty="0">
              <a:latin typeface="Times New Roman"/>
              <a:cs typeface="Times New Roman"/>
            </a:endParaRPr>
          </a:p>
        </p:txBody>
      </p:sp>
      <p:sp>
        <p:nvSpPr>
          <p:cNvPr id="6" name="Slide Number Placeholder 5"/>
          <p:cNvSpPr>
            <a:spLocks noGrp="1"/>
          </p:cNvSpPr>
          <p:nvPr>
            <p:ph type="sldNum" sz="quarter" idx="12"/>
          </p:nvPr>
        </p:nvSpPr>
        <p:spPr/>
        <p:txBody>
          <a:bodyPr/>
          <a:lstStyle/>
          <a:p>
            <a:fld id="{BA9FA515-89A9-DA4C-92E4-84A045B487AC}" type="slidenum">
              <a:rPr lang="en-US" smtClean="0">
                <a:solidFill>
                  <a:srgbClr val="000000"/>
                </a:solidFill>
              </a:rPr>
              <a:pPr/>
              <a:t>23</a:t>
            </a:fld>
            <a:endParaRPr lang="en-US" dirty="0">
              <a:solidFill>
                <a:srgbClr val="000000"/>
              </a:solidFill>
            </a:endParaRPr>
          </a:p>
        </p:txBody>
      </p:sp>
      <p:sp>
        <p:nvSpPr>
          <p:cNvPr id="4" name="TextBox 3"/>
          <p:cNvSpPr txBox="1"/>
          <p:nvPr/>
        </p:nvSpPr>
        <p:spPr>
          <a:xfrm>
            <a:off x="3124200" y="5105400"/>
            <a:ext cx="6019800" cy="1200329"/>
          </a:xfrm>
          <a:prstGeom prst="rect">
            <a:avLst/>
          </a:prstGeom>
          <a:noFill/>
        </p:spPr>
        <p:txBody>
          <a:bodyPr wrap="square" rtlCol="0">
            <a:spAutoFit/>
          </a:bodyPr>
          <a:lstStyle/>
          <a:p>
            <a:r>
              <a:rPr lang="en-US" dirty="0" smtClean="0">
                <a:latin typeface="Times New Roman"/>
                <a:cs typeface="Times New Roman"/>
              </a:rPr>
              <a:t>1 : </a:t>
            </a:r>
            <a:r>
              <a:rPr lang="el-GR" dirty="0" smtClean="0">
                <a:latin typeface="Times New Roman"/>
                <a:cs typeface="Times New Roman"/>
              </a:rPr>
              <a:t>Θα επιλυθεί η εξίσωση </a:t>
            </a:r>
            <a:r>
              <a:rPr lang="en-US" dirty="0" smtClean="0">
                <a:latin typeface="Times New Roman"/>
                <a:cs typeface="Times New Roman"/>
              </a:rPr>
              <a:t>Poisson </a:t>
            </a:r>
            <a:r>
              <a:rPr lang="el-GR" dirty="0" smtClean="0">
                <a:latin typeface="Times New Roman"/>
                <a:cs typeface="Times New Roman"/>
              </a:rPr>
              <a:t>ως προς τα ηλεκτρόνια ή τις οπές και θα πρέπει να δηλώσουμε ‘</a:t>
            </a:r>
            <a:r>
              <a:rPr lang="en-US" b="1" dirty="0" smtClean="0">
                <a:latin typeface="Times New Roman"/>
                <a:cs typeface="Times New Roman"/>
              </a:rPr>
              <a:t>ELECTRONES</a:t>
            </a:r>
            <a:r>
              <a:rPr lang="en-US" dirty="0" smtClean="0">
                <a:latin typeface="Times New Roman"/>
                <a:cs typeface="Times New Roman"/>
              </a:rPr>
              <a:t> </a:t>
            </a:r>
            <a:r>
              <a:rPr lang="el-GR" dirty="0" smtClean="0">
                <a:latin typeface="Times New Roman"/>
                <a:cs typeface="Times New Roman"/>
              </a:rPr>
              <a:t>ή ‘</a:t>
            </a:r>
            <a:r>
              <a:rPr lang="en-US" b="1" dirty="0" smtClean="0">
                <a:latin typeface="Times New Roman"/>
                <a:cs typeface="Times New Roman"/>
              </a:rPr>
              <a:t>HOLES</a:t>
            </a:r>
            <a:r>
              <a:rPr lang="el-GR" dirty="0" smtClean="0">
                <a:latin typeface="Times New Roman"/>
                <a:cs typeface="Times New Roman"/>
              </a:rPr>
              <a:t>’</a:t>
            </a:r>
            <a:r>
              <a:rPr lang="en-US" dirty="0" smtClean="0">
                <a:latin typeface="Times New Roman"/>
                <a:cs typeface="Times New Roman"/>
              </a:rPr>
              <a:t> </a:t>
            </a:r>
            <a:r>
              <a:rPr lang="el-GR" dirty="0" smtClean="0">
                <a:latin typeface="Times New Roman"/>
                <a:cs typeface="Times New Roman"/>
              </a:rPr>
              <a:t>αντίστοιχα</a:t>
            </a:r>
          </a:p>
          <a:p>
            <a:r>
              <a:rPr lang="el-GR" dirty="0" smtClean="0">
                <a:latin typeface="Times New Roman"/>
                <a:cs typeface="Times New Roman"/>
              </a:rPr>
              <a:t>2</a:t>
            </a:r>
            <a:r>
              <a:rPr lang="en-US" dirty="0" smtClean="0">
                <a:latin typeface="Times New Roman"/>
                <a:cs typeface="Times New Roman"/>
              </a:rPr>
              <a:t>: </a:t>
            </a:r>
            <a:r>
              <a:rPr lang="el-GR" dirty="0" smtClean="0">
                <a:latin typeface="Times New Roman"/>
                <a:cs typeface="Times New Roman"/>
              </a:rPr>
              <a:t>Θα επιλυθεί η εξίσωση </a:t>
            </a:r>
            <a:r>
              <a:rPr lang="en-US" dirty="0" smtClean="0">
                <a:latin typeface="Times New Roman"/>
                <a:cs typeface="Times New Roman"/>
              </a:rPr>
              <a:t>Poisson </a:t>
            </a:r>
            <a:r>
              <a:rPr lang="el-GR" dirty="0" smtClean="0">
                <a:latin typeface="Times New Roman"/>
                <a:cs typeface="Times New Roman"/>
              </a:rPr>
              <a:t>ως προς και τους 2 φορείς</a:t>
            </a:r>
            <a:endParaRPr lang="en-US" dirty="0">
              <a:latin typeface="Times New Roman"/>
              <a:cs typeface="Times New Roman"/>
            </a:endParaRPr>
          </a:p>
        </p:txBody>
      </p:sp>
      <p:sp>
        <p:nvSpPr>
          <p:cNvPr id="5" name="TextBox 4"/>
          <p:cNvSpPr txBox="1"/>
          <p:nvPr/>
        </p:nvSpPr>
        <p:spPr>
          <a:xfrm>
            <a:off x="457200" y="1277033"/>
            <a:ext cx="8229600" cy="707886"/>
          </a:xfrm>
          <a:prstGeom prst="rect">
            <a:avLst/>
          </a:prstGeom>
          <a:noFill/>
        </p:spPr>
        <p:txBody>
          <a:bodyPr wrap="square" rtlCol="0">
            <a:spAutoFit/>
          </a:bodyPr>
          <a:lstStyle/>
          <a:p>
            <a:r>
              <a:rPr lang="el-GR" sz="2000" dirty="0" smtClean="0">
                <a:latin typeface="Times New Roman"/>
                <a:cs typeface="Times New Roman"/>
              </a:rPr>
              <a:t>Ορίζουμε τις αριθμητικές μεθόδους που θα χρησιμοποιηθούν για τις επιλύσεις των εξισώσεων </a:t>
            </a:r>
            <a:r>
              <a:rPr lang="en-US" sz="2000" dirty="0" smtClean="0">
                <a:latin typeface="Times New Roman"/>
                <a:cs typeface="Times New Roman"/>
              </a:rPr>
              <a:t>Poisson </a:t>
            </a:r>
            <a:r>
              <a:rPr lang="el-GR" sz="2000" dirty="0" smtClean="0">
                <a:latin typeface="Times New Roman"/>
                <a:cs typeface="Times New Roman"/>
              </a:rPr>
              <a:t>και Συνέχειας.</a:t>
            </a:r>
          </a:p>
          <a:p>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Αριθμητικές μέθοδοι (2)</a:t>
            </a:r>
            <a:endParaRPr lang="en-US" sz="3600" dirty="0">
              <a:latin typeface="Times New Roman"/>
              <a:cs typeface="Times New Roman"/>
            </a:endParaRPr>
          </a:p>
        </p:txBody>
      </p:sp>
      <p:sp>
        <p:nvSpPr>
          <p:cNvPr id="3" name="Content Placeholder 2"/>
          <p:cNvSpPr>
            <a:spLocks noGrp="1"/>
          </p:cNvSpPr>
          <p:nvPr>
            <p:ph idx="1"/>
          </p:nvPr>
        </p:nvSpPr>
        <p:spPr/>
        <p:txBody>
          <a:bodyPr>
            <a:normAutofit/>
          </a:bodyPr>
          <a:lstStyle/>
          <a:p>
            <a:pPr>
              <a:buNone/>
            </a:pPr>
            <a:r>
              <a:rPr lang="el-GR" sz="2400" b="1" u="sng" dirty="0" smtClean="0">
                <a:latin typeface="Times New Roman"/>
                <a:cs typeface="Times New Roman"/>
              </a:rPr>
              <a:t> Δηλώσεις </a:t>
            </a:r>
            <a:r>
              <a:rPr lang="en-US" sz="2400" b="1" u="sng" dirty="0" smtClean="0">
                <a:latin typeface="Times New Roman"/>
                <a:cs typeface="Times New Roman"/>
              </a:rPr>
              <a:t>:</a:t>
            </a:r>
          </a:p>
          <a:p>
            <a:pPr>
              <a:buNone/>
            </a:pPr>
            <a:endParaRPr lang="en-US" sz="2000" dirty="0" smtClean="0">
              <a:latin typeface="Times New Roman"/>
              <a:cs typeface="Times New Roman"/>
            </a:endParaRPr>
          </a:p>
          <a:p>
            <a:pPr>
              <a:buNone/>
            </a:pPr>
            <a:r>
              <a:rPr lang="en-US" sz="2000" b="1" dirty="0" smtClean="0">
                <a:latin typeface="Times New Roman"/>
                <a:cs typeface="Times New Roman"/>
              </a:rPr>
              <a:t>TRAP</a:t>
            </a:r>
            <a:r>
              <a:rPr lang="en-US" sz="2000" dirty="0" smtClean="0">
                <a:latin typeface="Times New Roman"/>
                <a:cs typeface="Times New Roman"/>
              </a:rPr>
              <a:t> - </a:t>
            </a:r>
            <a:r>
              <a:rPr lang="el-GR" sz="2000" dirty="0" smtClean="0">
                <a:latin typeface="Times New Roman"/>
                <a:cs typeface="Times New Roman"/>
              </a:rPr>
              <a:t>Θα χρησιμοποιηθεί ο παράγοντας </a:t>
            </a:r>
            <a:r>
              <a:rPr lang="en-US" sz="2000" dirty="0" smtClean="0">
                <a:latin typeface="Times New Roman"/>
                <a:cs typeface="Times New Roman"/>
              </a:rPr>
              <a:t>ATRAP  </a:t>
            </a:r>
          </a:p>
          <a:p>
            <a:pPr>
              <a:buNone/>
            </a:pPr>
            <a:r>
              <a:rPr lang="en-US" sz="2000" b="1" dirty="0" smtClean="0">
                <a:latin typeface="Times New Roman"/>
                <a:cs typeface="Times New Roman"/>
              </a:rPr>
              <a:t>ATRAP</a:t>
            </a:r>
            <a:r>
              <a:rPr lang="en-US" sz="2000" dirty="0" smtClean="0">
                <a:latin typeface="Times New Roman"/>
                <a:cs typeface="Times New Roman"/>
              </a:rPr>
              <a:t>=&lt;VALUE&gt; - </a:t>
            </a:r>
            <a:r>
              <a:rPr lang="el-GR" sz="2000" dirty="0" smtClean="0">
                <a:latin typeface="Times New Roman"/>
                <a:cs typeface="Times New Roman"/>
              </a:rPr>
              <a:t>Παράγοντας μείωσης του δυναμικού</a:t>
            </a:r>
            <a:r>
              <a:rPr lang="en-US" sz="2000" dirty="0" smtClean="0">
                <a:latin typeface="Times New Roman"/>
                <a:cs typeface="Times New Roman"/>
              </a:rPr>
              <a:t> (default=0.5)</a:t>
            </a:r>
          </a:p>
          <a:p>
            <a:pPr>
              <a:buNone/>
            </a:pPr>
            <a:r>
              <a:rPr lang="en-US" sz="2000" b="1" dirty="0" smtClean="0">
                <a:latin typeface="Times New Roman"/>
                <a:cs typeface="Times New Roman"/>
              </a:rPr>
              <a:t>MAXTRAP</a:t>
            </a:r>
            <a:r>
              <a:rPr lang="en-US" sz="2000" dirty="0" smtClean="0">
                <a:latin typeface="Times New Roman"/>
                <a:cs typeface="Times New Roman"/>
              </a:rPr>
              <a:t>=&lt;VALUE&gt;</a:t>
            </a:r>
            <a:r>
              <a:rPr lang="el-GR" sz="2000" dirty="0" smtClean="0">
                <a:latin typeface="Times New Roman"/>
                <a:cs typeface="Times New Roman"/>
              </a:rPr>
              <a:t> -  Μέγιστος αριθμός επαναλήψεων μείωσης</a:t>
            </a: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r>
              <a:rPr lang="el-GR" sz="2200" b="1" u="sng" dirty="0" smtClean="0">
                <a:latin typeface="Times New Roman"/>
                <a:cs typeface="Times New Roman"/>
              </a:rPr>
              <a:t>Παράδειγμα </a:t>
            </a:r>
            <a:r>
              <a:rPr lang="en-US" sz="2200" b="1" u="sng" dirty="0" smtClean="0">
                <a:latin typeface="Times New Roman"/>
                <a:cs typeface="Times New Roman"/>
              </a:rPr>
              <a:t>:</a:t>
            </a:r>
          </a:p>
          <a:p>
            <a:pPr>
              <a:buNone/>
            </a:pPr>
            <a:endParaRPr lang="en-US" sz="2000" dirty="0" smtClean="0">
              <a:latin typeface="Times New Roman"/>
              <a:cs typeface="Times New Roman"/>
            </a:endParaRPr>
          </a:p>
          <a:p>
            <a:pPr>
              <a:buNone/>
            </a:pPr>
            <a:r>
              <a:rPr lang="en-GB" sz="2000" dirty="0">
                <a:latin typeface="Times New Roman"/>
                <a:cs typeface="Times New Roman"/>
              </a:rPr>
              <a:t>method </a:t>
            </a:r>
            <a:r>
              <a:rPr lang="en-GB" sz="2000" dirty="0" err="1">
                <a:latin typeface="Times New Roman"/>
                <a:cs typeface="Times New Roman"/>
              </a:rPr>
              <a:t>gummel</a:t>
            </a:r>
            <a:r>
              <a:rPr lang="en-GB" sz="2000" dirty="0">
                <a:latin typeface="Times New Roman"/>
                <a:cs typeface="Times New Roman"/>
              </a:rPr>
              <a:t> carriers</a:t>
            </a:r>
            <a:r>
              <a:rPr lang="el-GR" sz="2000" dirty="0">
                <a:latin typeface="Times New Roman"/>
                <a:cs typeface="Times New Roman"/>
              </a:rPr>
              <a:t>=1 </a:t>
            </a:r>
            <a:r>
              <a:rPr lang="en-GB" sz="2000" dirty="0" err="1" smtClean="0">
                <a:latin typeface="Times New Roman"/>
                <a:cs typeface="Times New Roman"/>
              </a:rPr>
              <a:t>electrones</a:t>
            </a:r>
            <a:r>
              <a:rPr lang="en-GB" sz="2000" dirty="0" smtClean="0">
                <a:latin typeface="Times New Roman"/>
                <a:cs typeface="Times New Roman"/>
              </a:rPr>
              <a:t> trap </a:t>
            </a:r>
            <a:r>
              <a:rPr lang="en-GB" sz="2000" dirty="0" err="1" smtClean="0">
                <a:latin typeface="Times New Roman"/>
                <a:cs typeface="Times New Roman"/>
              </a:rPr>
              <a:t>atrap</a:t>
            </a:r>
            <a:r>
              <a:rPr lang="en-GB" sz="2000" dirty="0" smtClean="0">
                <a:latin typeface="Times New Roman"/>
                <a:cs typeface="Times New Roman"/>
              </a:rPr>
              <a:t>=0.5 </a:t>
            </a:r>
            <a:r>
              <a:rPr lang="en-GB" sz="2000" dirty="0" err="1" smtClean="0">
                <a:latin typeface="Times New Roman"/>
                <a:cs typeface="Times New Roman"/>
              </a:rPr>
              <a:t>maxtrap</a:t>
            </a:r>
            <a:r>
              <a:rPr lang="en-GB" sz="2000" dirty="0" smtClean="0">
                <a:latin typeface="Times New Roman"/>
                <a:cs typeface="Times New Roman"/>
              </a:rPr>
              <a:t>=6</a:t>
            </a:r>
            <a:r>
              <a:rPr lang="en-US" sz="2000" dirty="0" smtClean="0">
                <a:latin typeface="Times New Roman"/>
                <a:cs typeface="Times New Roman"/>
              </a:rPr>
              <a:t> </a:t>
            </a:r>
            <a:endParaRPr lang="en-US" sz="2000" dirty="0">
              <a:latin typeface="Times New Roman"/>
              <a:cs typeface="Times New Roman"/>
            </a:endParaRPr>
          </a:p>
        </p:txBody>
      </p:sp>
      <p:sp>
        <p:nvSpPr>
          <p:cNvPr id="4" name="Slide Number Placeholder 3"/>
          <p:cNvSpPr>
            <a:spLocks noGrp="1"/>
          </p:cNvSpPr>
          <p:nvPr>
            <p:ph type="sldNum" sz="quarter" idx="12"/>
          </p:nvPr>
        </p:nvSpPr>
        <p:spPr/>
        <p:txBody>
          <a:bodyPr/>
          <a:lstStyle/>
          <a:p>
            <a:fld id="{BA9FA515-89A9-DA4C-92E4-84A045B487AC}" type="slidenum">
              <a:rPr lang="en-US" smtClean="0">
                <a:solidFill>
                  <a:srgbClr val="000000"/>
                </a:solidFill>
              </a:rPr>
              <a:pPr/>
              <a:t>24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Πόλωση της διάταξης</a:t>
            </a:r>
            <a:endParaRPr lang="en-US" sz="3600" dirty="0">
              <a:latin typeface="Times New Roman"/>
              <a:cs typeface="Times New Roman"/>
            </a:endParaRPr>
          </a:p>
        </p:txBody>
      </p:sp>
      <p:sp>
        <p:nvSpPr>
          <p:cNvPr id="3" name="Content Placeholder 2"/>
          <p:cNvSpPr>
            <a:spLocks noGrp="1"/>
          </p:cNvSpPr>
          <p:nvPr>
            <p:ph idx="1"/>
          </p:nvPr>
        </p:nvSpPr>
        <p:spPr>
          <a:xfrm>
            <a:off x="457200" y="2819400"/>
            <a:ext cx="8686800" cy="2362200"/>
          </a:xfrm>
        </p:spPr>
        <p:txBody>
          <a:bodyPr>
            <a:normAutofit fontScale="77500" lnSpcReduction="20000"/>
          </a:bodyPr>
          <a:lstStyle/>
          <a:p>
            <a:pPr>
              <a:buNone/>
            </a:pPr>
            <a:r>
              <a:rPr lang="el-GR" sz="2824" b="1" u="sng" dirty="0" smtClean="0">
                <a:latin typeface="Times New Roman"/>
                <a:cs typeface="Times New Roman"/>
              </a:rPr>
              <a:t>Δηλώσεις </a:t>
            </a:r>
            <a:r>
              <a:rPr lang="en-US" sz="2824" b="1" u="sng" dirty="0" smtClean="0">
                <a:latin typeface="Times New Roman"/>
                <a:cs typeface="Times New Roman"/>
              </a:rPr>
              <a:t>:</a:t>
            </a:r>
            <a:endParaRPr lang="el-GR" sz="2824" b="1" u="sng" dirty="0" smtClean="0">
              <a:latin typeface="Times New Roman"/>
              <a:cs typeface="Times New Roman"/>
            </a:endParaRPr>
          </a:p>
          <a:p>
            <a:pPr>
              <a:buNone/>
            </a:pPr>
            <a:endParaRPr lang="en-US" sz="2353" dirty="0" smtClean="0">
              <a:latin typeface="Times New Roman"/>
              <a:cs typeface="Times New Roman"/>
            </a:endParaRPr>
          </a:p>
          <a:p>
            <a:pPr>
              <a:buNone/>
            </a:pPr>
            <a:r>
              <a:rPr lang="en-US" sz="2353" b="1" dirty="0" smtClean="0">
                <a:solidFill>
                  <a:srgbClr val="0000FF"/>
                </a:solidFill>
                <a:latin typeface="Times New Roman"/>
                <a:cs typeface="Times New Roman"/>
              </a:rPr>
              <a:t>S</a:t>
            </a:r>
            <a:r>
              <a:rPr lang="el-GR" sz="2353" b="1" dirty="0" smtClean="0">
                <a:solidFill>
                  <a:srgbClr val="0000FF"/>
                </a:solidFill>
                <a:latin typeface="Times New Roman"/>
                <a:cs typeface="Times New Roman"/>
              </a:rPr>
              <a:t>Ο</a:t>
            </a:r>
            <a:r>
              <a:rPr lang="en-US" sz="2353" b="1" dirty="0" smtClean="0">
                <a:solidFill>
                  <a:srgbClr val="0000FF"/>
                </a:solidFill>
                <a:latin typeface="Times New Roman"/>
                <a:cs typeface="Times New Roman"/>
              </a:rPr>
              <a:t>LVE</a:t>
            </a:r>
            <a:r>
              <a:rPr lang="en-US" sz="2353" dirty="0" smtClean="0">
                <a:latin typeface="Times New Roman"/>
                <a:cs typeface="Times New Roman"/>
              </a:rPr>
              <a:t> –</a:t>
            </a:r>
            <a:r>
              <a:rPr lang="el-GR" sz="2353" dirty="0" smtClean="0">
                <a:latin typeface="Times New Roman"/>
                <a:cs typeface="Times New Roman"/>
              </a:rPr>
              <a:t> Δήλωση </a:t>
            </a:r>
            <a:r>
              <a:rPr lang="el-GR" sz="2353" dirty="0" smtClean="0">
                <a:latin typeface="Times New Roman"/>
                <a:cs typeface="Times New Roman"/>
              </a:rPr>
              <a:t>επίλυσης</a:t>
            </a:r>
            <a:endParaRPr lang="el-GR" sz="2353" dirty="0" smtClean="0">
              <a:latin typeface="Times New Roman"/>
              <a:cs typeface="Times New Roman"/>
            </a:endParaRPr>
          </a:p>
          <a:p>
            <a:pPr>
              <a:buNone/>
            </a:pPr>
            <a:r>
              <a:rPr lang="en-GB" sz="2353" b="1" dirty="0">
                <a:latin typeface="Times New Roman"/>
                <a:cs typeface="Times New Roman"/>
              </a:rPr>
              <a:t>V</a:t>
            </a:r>
            <a:r>
              <a:rPr lang="el-GR" sz="2353" b="1" dirty="0">
                <a:latin typeface="Times New Roman"/>
                <a:cs typeface="Times New Roman"/>
              </a:rPr>
              <a:t>&lt;</a:t>
            </a:r>
            <a:r>
              <a:rPr lang="en-GB" sz="2353" b="1" dirty="0">
                <a:latin typeface="Times New Roman"/>
                <a:cs typeface="Times New Roman"/>
              </a:rPr>
              <a:t>ELECTRODE</a:t>
            </a:r>
            <a:r>
              <a:rPr lang="el-GR" sz="2353" b="1" dirty="0">
                <a:latin typeface="Times New Roman"/>
                <a:cs typeface="Times New Roman"/>
              </a:rPr>
              <a:t>&gt;</a:t>
            </a:r>
            <a:r>
              <a:rPr lang="el-GR" sz="2353" dirty="0">
                <a:latin typeface="Times New Roman"/>
                <a:cs typeface="Times New Roman"/>
              </a:rPr>
              <a:t>=&lt;</a:t>
            </a:r>
            <a:r>
              <a:rPr lang="en-GB" sz="2353" dirty="0">
                <a:latin typeface="Times New Roman"/>
                <a:cs typeface="Times New Roman"/>
              </a:rPr>
              <a:t>VALUE</a:t>
            </a:r>
            <a:r>
              <a:rPr lang="el-GR" sz="2353" dirty="0" smtClean="0">
                <a:latin typeface="Times New Roman"/>
                <a:cs typeface="Times New Roman"/>
              </a:rPr>
              <a:t>&gt; - Το ηλεκτρόδιο και η τιμή της τάσης που θα εφαρμοστεί</a:t>
            </a:r>
            <a:endParaRPr lang="en-US" sz="2353" dirty="0" smtClean="0">
              <a:latin typeface="Times New Roman"/>
              <a:cs typeface="Times New Roman"/>
            </a:endParaRPr>
          </a:p>
          <a:p>
            <a:pPr>
              <a:buNone/>
            </a:pPr>
            <a:r>
              <a:rPr lang="en-GB" sz="2353" b="1" dirty="0">
                <a:latin typeface="Times New Roman"/>
                <a:cs typeface="Times New Roman"/>
              </a:rPr>
              <a:t>VSTEP</a:t>
            </a:r>
            <a:r>
              <a:rPr lang="el-GR" sz="2353" dirty="0">
                <a:latin typeface="Times New Roman"/>
                <a:cs typeface="Times New Roman"/>
              </a:rPr>
              <a:t>=&lt;</a:t>
            </a:r>
            <a:r>
              <a:rPr lang="en-GB" sz="2353" dirty="0">
                <a:latin typeface="Times New Roman"/>
                <a:cs typeface="Times New Roman"/>
              </a:rPr>
              <a:t>VALUE</a:t>
            </a:r>
            <a:r>
              <a:rPr lang="el-GR" sz="2353" dirty="0" smtClean="0">
                <a:latin typeface="Times New Roman"/>
                <a:cs typeface="Times New Roman"/>
              </a:rPr>
              <a:t>&gt;</a:t>
            </a:r>
            <a:r>
              <a:rPr lang="en-US" sz="2353" dirty="0" smtClean="0">
                <a:latin typeface="Times New Roman"/>
                <a:cs typeface="Times New Roman"/>
              </a:rPr>
              <a:t> - </a:t>
            </a:r>
            <a:r>
              <a:rPr lang="el-GR" sz="2353" dirty="0" smtClean="0">
                <a:latin typeface="Times New Roman"/>
                <a:cs typeface="Times New Roman"/>
              </a:rPr>
              <a:t>Το βήμα με το οποίο θα αυξάνεται η τάση</a:t>
            </a:r>
            <a:endParaRPr lang="en-US" sz="2353" dirty="0" smtClean="0">
              <a:latin typeface="Times New Roman"/>
              <a:cs typeface="Times New Roman"/>
            </a:endParaRPr>
          </a:p>
          <a:p>
            <a:pPr>
              <a:buNone/>
            </a:pPr>
            <a:r>
              <a:rPr lang="en-GB" sz="2353" b="1" dirty="0">
                <a:latin typeface="Times New Roman"/>
                <a:cs typeface="Times New Roman"/>
              </a:rPr>
              <a:t>VFINAL</a:t>
            </a:r>
            <a:r>
              <a:rPr lang="el-GR" sz="2353" dirty="0">
                <a:latin typeface="Times New Roman"/>
                <a:cs typeface="Times New Roman"/>
              </a:rPr>
              <a:t>=&lt;</a:t>
            </a:r>
            <a:r>
              <a:rPr lang="en-GB" sz="2353" dirty="0">
                <a:latin typeface="Times New Roman"/>
                <a:cs typeface="Times New Roman"/>
              </a:rPr>
              <a:t>VALUE</a:t>
            </a:r>
            <a:r>
              <a:rPr lang="el-GR" sz="2353" dirty="0" smtClean="0">
                <a:latin typeface="Times New Roman"/>
                <a:cs typeface="Times New Roman"/>
              </a:rPr>
              <a:t>&gt; - Τελική τιμή της τάσης</a:t>
            </a:r>
            <a:endParaRPr lang="en-US" sz="2353" dirty="0" smtClean="0">
              <a:latin typeface="Times New Roman"/>
              <a:cs typeface="Times New Roman"/>
            </a:endParaRPr>
          </a:p>
          <a:p>
            <a:pPr>
              <a:buNone/>
            </a:pPr>
            <a:r>
              <a:rPr lang="en-US" sz="2000" dirty="0" smtClean="0">
                <a:latin typeface="Times New Roman"/>
                <a:cs typeface="Times New Roman"/>
              </a:rPr>
              <a:t>  </a:t>
            </a:r>
            <a:endParaRPr lang="en-US" sz="2000" dirty="0">
              <a:latin typeface="Times New Roman"/>
              <a:cs typeface="Times New Roman"/>
            </a:endParaRPr>
          </a:p>
        </p:txBody>
      </p:sp>
      <p:sp>
        <p:nvSpPr>
          <p:cNvPr id="6" name="Slide Number Placeholder 5"/>
          <p:cNvSpPr>
            <a:spLocks noGrp="1"/>
          </p:cNvSpPr>
          <p:nvPr>
            <p:ph type="sldNum" sz="quarter" idx="12"/>
          </p:nvPr>
        </p:nvSpPr>
        <p:spPr/>
        <p:txBody>
          <a:bodyPr/>
          <a:lstStyle/>
          <a:p>
            <a:fld id="{BA9FA515-89A9-DA4C-92E4-84A045B487AC}" type="slidenum">
              <a:rPr lang="en-US" smtClean="0">
                <a:solidFill>
                  <a:srgbClr val="000000"/>
                </a:solidFill>
              </a:rPr>
              <a:pPr/>
              <a:t>25</a:t>
            </a:fld>
            <a:endParaRPr lang="en-US" dirty="0">
              <a:solidFill>
                <a:srgbClr val="000000"/>
              </a:solidFill>
            </a:endParaRPr>
          </a:p>
        </p:txBody>
      </p:sp>
      <p:sp>
        <p:nvSpPr>
          <p:cNvPr id="4" name="TextBox 3"/>
          <p:cNvSpPr txBox="1"/>
          <p:nvPr/>
        </p:nvSpPr>
        <p:spPr>
          <a:xfrm>
            <a:off x="457200" y="1371600"/>
            <a:ext cx="8229600" cy="1600438"/>
          </a:xfrm>
          <a:prstGeom prst="rect">
            <a:avLst/>
          </a:prstGeom>
          <a:noFill/>
        </p:spPr>
        <p:txBody>
          <a:bodyPr wrap="square" rtlCol="0">
            <a:spAutoFit/>
          </a:bodyPr>
          <a:lstStyle/>
          <a:p>
            <a:r>
              <a:rPr lang="el-GR" sz="2000" dirty="0" smtClean="0">
                <a:latin typeface="Times New Roman"/>
                <a:cs typeface="Times New Roman"/>
              </a:rPr>
              <a:t>Για να πάρουμε οποιαδήποτε λύση θα πρέπει να εφαρμόσουμε τάση πάνω στα ηλεκτρόδια.</a:t>
            </a:r>
            <a:r>
              <a:rPr lang="en-US" sz="2000" dirty="0" smtClean="0">
                <a:latin typeface="Times New Roman"/>
                <a:cs typeface="Times New Roman"/>
              </a:rPr>
              <a:t> </a:t>
            </a:r>
            <a:r>
              <a:rPr lang="el-GR" sz="2000" dirty="0" smtClean="0">
                <a:latin typeface="Times New Roman"/>
                <a:cs typeface="Times New Roman"/>
              </a:rPr>
              <a:t>Αυξάνουμε σταδιακά την τάση από 0 μέχρι κάποια τελική τιμή στα ηλεκτρόδια. Απότομη εφαρμογή μεγάλης τάσης μπορεί να προκαλέσει αποτυχία σύγκλησης</a:t>
            </a:r>
          </a:p>
          <a:p>
            <a:endParaRPr lang="el-GR" dirty="0">
              <a:latin typeface="Times New Roman"/>
              <a:cs typeface="Times New Roman"/>
            </a:endParaRPr>
          </a:p>
          <a:p>
            <a:endParaRPr lang="en-US" dirty="0">
              <a:latin typeface="Times New Roman"/>
              <a:cs typeface="Times New Roman"/>
            </a:endParaRPr>
          </a:p>
        </p:txBody>
      </p:sp>
      <p:sp>
        <p:nvSpPr>
          <p:cNvPr id="5" name="TextBox 4"/>
          <p:cNvSpPr txBox="1"/>
          <p:nvPr/>
        </p:nvSpPr>
        <p:spPr>
          <a:xfrm>
            <a:off x="457200" y="4953000"/>
            <a:ext cx="3755130" cy="984885"/>
          </a:xfrm>
          <a:prstGeom prst="rect">
            <a:avLst/>
          </a:prstGeom>
          <a:noFill/>
        </p:spPr>
        <p:txBody>
          <a:bodyPr wrap="none" rtlCol="0">
            <a:spAutoFit/>
          </a:bodyPr>
          <a:lstStyle/>
          <a:p>
            <a:r>
              <a:rPr lang="el-GR" sz="2200" b="1" u="sng" dirty="0" smtClean="0">
                <a:latin typeface="Times New Roman"/>
                <a:cs typeface="Times New Roman"/>
              </a:rPr>
              <a:t>Παράδειγμα </a:t>
            </a:r>
            <a:r>
              <a:rPr lang="en-US" sz="2200" b="1" u="sng" dirty="0" smtClean="0">
                <a:latin typeface="Times New Roman"/>
                <a:cs typeface="Times New Roman"/>
              </a:rPr>
              <a:t>:</a:t>
            </a:r>
          </a:p>
          <a:p>
            <a:r>
              <a:rPr lang="en-GB" dirty="0">
                <a:latin typeface="Times New Roman"/>
                <a:cs typeface="Times New Roman"/>
              </a:rPr>
              <a:t>Solve </a:t>
            </a:r>
            <a:r>
              <a:rPr lang="en-GB" dirty="0" err="1">
                <a:latin typeface="Times New Roman"/>
                <a:cs typeface="Times New Roman"/>
              </a:rPr>
              <a:t>vgate</a:t>
            </a:r>
            <a:r>
              <a:rPr lang="el-GR" dirty="0">
                <a:latin typeface="Times New Roman"/>
                <a:cs typeface="Times New Roman"/>
              </a:rPr>
              <a:t>=0.0 </a:t>
            </a:r>
            <a:r>
              <a:rPr lang="en-GB" dirty="0" err="1">
                <a:latin typeface="Times New Roman"/>
                <a:cs typeface="Times New Roman"/>
              </a:rPr>
              <a:t>vstep</a:t>
            </a:r>
            <a:r>
              <a:rPr lang="el-GR" dirty="0">
                <a:latin typeface="Times New Roman"/>
                <a:cs typeface="Times New Roman"/>
              </a:rPr>
              <a:t>=0.2 </a:t>
            </a:r>
            <a:r>
              <a:rPr lang="en-GB" dirty="0" err="1">
                <a:latin typeface="Times New Roman"/>
                <a:cs typeface="Times New Roman"/>
              </a:rPr>
              <a:t>vfinal</a:t>
            </a:r>
            <a:r>
              <a:rPr lang="el-GR" dirty="0">
                <a:latin typeface="Times New Roman"/>
                <a:cs typeface="Times New Roman"/>
              </a:rPr>
              <a:t>=3.0</a:t>
            </a:r>
            <a:endParaRPr lang="en-US" dirty="0">
              <a:latin typeface="Times New Roman"/>
              <a:cs typeface="Times New Roman"/>
            </a:endParaRPr>
          </a:p>
          <a:p>
            <a:r>
              <a:rPr lang="en-GB" dirty="0">
                <a:latin typeface="Times New Roman"/>
                <a:cs typeface="Times New Roman"/>
              </a:rPr>
              <a:t>Solve </a:t>
            </a:r>
            <a:r>
              <a:rPr lang="en-GB" dirty="0" err="1">
                <a:latin typeface="Times New Roman"/>
                <a:cs typeface="Times New Roman"/>
              </a:rPr>
              <a:t>vdrain</a:t>
            </a:r>
            <a:r>
              <a:rPr lang="el-GR" dirty="0">
                <a:latin typeface="Times New Roman"/>
                <a:cs typeface="Times New Roman"/>
              </a:rPr>
              <a:t>=0.0 </a:t>
            </a:r>
            <a:r>
              <a:rPr lang="en-GB" dirty="0" err="1">
                <a:latin typeface="Times New Roman"/>
                <a:cs typeface="Times New Roman"/>
              </a:rPr>
              <a:t>vstep</a:t>
            </a:r>
            <a:r>
              <a:rPr lang="el-GR" dirty="0">
                <a:latin typeface="Times New Roman"/>
                <a:cs typeface="Times New Roman"/>
              </a:rPr>
              <a:t>=0.1 </a:t>
            </a:r>
            <a:r>
              <a:rPr lang="en-GB" dirty="0" err="1">
                <a:latin typeface="Times New Roman"/>
                <a:cs typeface="Times New Roman"/>
              </a:rPr>
              <a:t>vfinal</a:t>
            </a:r>
            <a:r>
              <a:rPr lang="el-GR" dirty="0">
                <a:latin typeface="Times New Roman"/>
                <a:cs typeface="Times New Roman"/>
              </a:rPr>
              <a:t>=1.0</a:t>
            </a:r>
            <a:endParaRPr lang="en-US" dirty="0">
              <a:latin typeface="Times New Roman"/>
              <a:cs typeface="Times New Roman"/>
            </a:endParaRPr>
          </a:p>
          <a:p>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Autofit/>
          </a:bodyPr>
          <a:lstStyle/>
          <a:p>
            <a:r>
              <a:rPr lang="el-GR" sz="3600" dirty="0">
                <a:latin typeface="Times New Roman"/>
                <a:cs typeface="Times New Roman"/>
              </a:rPr>
              <a:t>Αρχεία αποθήκευσης μετρήσεων (</a:t>
            </a:r>
            <a:r>
              <a:rPr lang="en-GB" sz="3600" dirty="0">
                <a:latin typeface="Times New Roman"/>
                <a:cs typeface="Times New Roman"/>
              </a:rPr>
              <a:t>I</a:t>
            </a:r>
            <a:r>
              <a:rPr lang="el-GR" sz="3600" dirty="0">
                <a:latin typeface="Times New Roman"/>
                <a:cs typeface="Times New Roman"/>
              </a:rPr>
              <a:t>-</a:t>
            </a:r>
            <a:r>
              <a:rPr lang="en-GB" sz="3600" dirty="0">
                <a:latin typeface="Times New Roman"/>
                <a:cs typeface="Times New Roman"/>
              </a:rPr>
              <a:t>V</a:t>
            </a:r>
            <a:r>
              <a:rPr lang="el-GR" sz="3600" dirty="0">
                <a:latin typeface="Times New Roman"/>
                <a:cs typeface="Times New Roman"/>
              </a:rPr>
              <a:t>)  (αρχεία .</a:t>
            </a:r>
            <a:r>
              <a:rPr lang="en-GB" sz="3600" dirty="0">
                <a:latin typeface="Times New Roman"/>
                <a:cs typeface="Times New Roman"/>
              </a:rPr>
              <a:t>log</a:t>
            </a:r>
            <a:r>
              <a:rPr lang="el-GR" sz="3600" dirty="0" smtClean="0">
                <a:latin typeface="Times New Roman"/>
                <a:cs typeface="Times New Roman"/>
              </a:rPr>
              <a:t>) </a:t>
            </a:r>
            <a:r>
              <a:rPr lang="en-US" sz="3600" dirty="0">
                <a:latin typeface="Times New Roman"/>
                <a:cs typeface="Times New Roman"/>
              </a:rPr>
              <a:t/>
            </a:r>
            <a:br>
              <a:rPr lang="en-US" sz="3600" dirty="0">
                <a:latin typeface="Times New Roman"/>
                <a:cs typeface="Times New Roman"/>
              </a:rPr>
            </a:br>
            <a:endParaRPr lang="en-US" sz="3600" dirty="0">
              <a:latin typeface="Times New Roman"/>
              <a:cs typeface="Times New Roman"/>
            </a:endParaRP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a:buNone/>
            </a:pPr>
            <a:r>
              <a:rPr lang="el-GR" sz="2162" dirty="0" smtClean="0">
                <a:latin typeface="Times New Roman"/>
                <a:cs typeface="Times New Roman"/>
              </a:rPr>
              <a:t>Εδώ αποθηκεύονται  οι τιμές των τάσεων και των ρευμάτων επάνω στα</a:t>
            </a:r>
          </a:p>
          <a:p>
            <a:pPr>
              <a:buNone/>
            </a:pPr>
            <a:r>
              <a:rPr lang="el-GR" sz="2162" dirty="0" smtClean="0">
                <a:latin typeface="Times New Roman"/>
                <a:cs typeface="Times New Roman"/>
              </a:rPr>
              <a:t>ηλεκτρόδια από την επίλυση της ακριβώς επόμενης δήλωσης ‘</a:t>
            </a:r>
            <a:r>
              <a:rPr lang="en-US" sz="2162" dirty="0" smtClean="0">
                <a:latin typeface="Times New Roman"/>
                <a:cs typeface="Times New Roman"/>
              </a:rPr>
              <a:t>Solve’.</a:t>
            </a:r>
          </a:p>
          <a:p>
            <a:pPr>
              <a:buNone/>
            </a:pPr>
            <a:endParaRPr lang="en-US" sz="2000" dirty="0" smtClean="0">
              <a:latin typeface="Times New Roman"/>
              <a:cs typeface="Times New Roman"/>
            </a:endParaRPr>
          </a:p>
          <a:p>
            <a:pPr>
              <a:buNone/>
            </a:pPr>
            <a:r>
              <a:rPr lang="el-GR" sz="2595" b="1" u="sng" dirty="0" smtClean="0">
                <a:latin typeface="Times New Roman"/>
                <a:cs typeface="Times New Roman"/>
              </a:rPr>
              <a:t>Δηλώσεις </a:t>
            </a:r>
            <a:r>
              <a:rPr lang="en-US" sz="2595" b="1" u="sng" dirty="0" smtClean="0">
                <a:latin typeface="Times New Roman"/>
                <a:cs typeface="Times New Roman"/>
              </a:rPr>
              <a:t>:</a:t>
            </a:r>
          </a:p>
          <a:p>
            <a:pPr>
              <a:buNone/>
            </a:pPr>
            <a:endParaRPr lang="el-GR" sz="2000" dirty="0" smtClean="0">
              <a:latin typeface="Times New Roman"/>
              <a:cs typeface="Times New Roman"/>
            </a:endParaRPr>
          </a:p>
          <a:p>
            <a:pPr>
              <a:buNone/>
            </a:pPr>
            <a:r>
              <a:rPr lang="en-US" sz="2000" b="1" dirty="0" smtClean="0">
                <a:solidFill>
                  <a:srgbClr val="0000FF"/>
                </a:solidFill>
                <a:latin typeface="Times New Roman"/>
                <a:cs typeface="Times New Roman"/>
              </a:rPr>
              <a:t>LOG</a:t>
            </a:r>
            <a:r>
              <a:rPr lang="en-US" sz="2000" dirty="0" smtClean="0">
                <a:latin typeface="Times New Roman"/>
                <a:cs typeface="Times New Roman"/>
              </a:rPr>
              <a:t> – </a:t>
            </a:r>
            <a:r>
              <a:rPr lang="el-GR" sz="2000" dirty="0" smtClean="0">
                <a:latin typeface="Times New Roman"/>
                <a:cs typeface="Times New Roman"/>
              </a:rPr>
              <a:t>Δήλωση αρχείων </a:t>
            </a:r>
            <a:r>
              <a:rPr lang="en-US" sz="2000" dirty="0" smtClean="0">
                <a:latin typeface="Times New Roman"/>
                <a:cs typeface="Times New Roman"/>
              </a:rPr>
              <a:t>‘Log’</a:t>
            </a:r>
          </a:p>
          <a:p>
            <a:pPr>
              <a:buNone/>
            </a:pPr>
            <a:r>
              <a:rPr lang="en-GB" sz="2000" b="1" dirty="0">
                <a:latin typeface="Times New Roman"/>
                <a:cs typeface="Times New Roman"/>
              </a:rPr>
              <a:t>OUTF</a:t>
            </a:r>
            <a:r>
              <a:rPr lang="el-GR" sz="2000" dirty="0">
                <a:latin typeface="Times New Roman"/>
                <a:cs typeface="Times New Roman"/>
              </a:rPr>
              <a:t>=&lt;</a:t>
            </a:r>
            <a:r>
              <a:rPr lang="en-GB" sz="2000" dirty="0">
                <a:latin typeface="Times New Roman"/>
                <a:cs typeface="Times New Roman"/>
              </a:rPr>
              <a:t>FILENAME</a:t>
            </a:r>
            <a:r>
              <a:rPr lang="el-GR" sz="2000" dirty="0" smtClean="0">
                <a:latin typeface="Times New Roman"/>
                <a:cs typeface="Times New Roman"/>
              </a:rPr>
              <a:t>&gt;</a:t>
            </a:r>
            <a:r>
              <a:rPr lang="en-US" sz="2000" dirty="0" smtClean="0">
                <a:latin typeface="Times New Roman"/>
                <a:cs typeface="Times New Roman"/>
              </a:rPr>
              <a:t> - </a:t>
            </a:r>
            <a:r>
              <a:rPr lang="el-GR" sz="2000" dirty="0" smtClean="0">
                <a:latin typeface="Times New Roman"/>
                <a:cs typeface="Times New Roman"/>
              </a:rPr>
              <a:t>Δημιουργεία ενός αρχείου </a:t>
            </a:r>
            <a:r>
              <a:rPr lang="en-US" sz="2000" dirty="0" smtClean="0">
                <a:latin typeface="Times New Roman"/>
                <a:cs typeface="Times New Roman"/>
              </a:rPr>
              <a:t>‘Log’</a:t>
            </a:r>
          </a:p>
          <a:p>
            <a:pPr>
              <a:buNone/>
            </a:pPr>
            <a:r>
              <a:rPr lang="en-US" sz="2000" b="1" dirty="0" smtClean="0">
                <a:solidFill>
                  <a:srgbClr val="0000FF"/>
                </a:solidFill>
                <a:latin typeface="Times New Roman"/>
                <a:cs typeface="Times New Roman"/>
              </a:rPr>
              <a:t>LOG OFF </a:t>
            </a:r>
            <a:r>
              <a:rPr lang="en-US" sz="2000" dirty="0" smtClean="0">
                <a:latin typeface="Times New Roman"/>
                <a:cs typeface="Times New Roman"/>
              </a:rPr>
              <a:t>– </a:t>
            </a:r>
            <a:endParaRPr lang="el-GR" sz="2000" dirty="0" smtClean="0">
              <a:latin typeface="Times New Roman"/>
              <a:cs typeface="Times New Roman"/>
            </a:endParaRPr>
          </a:p>
          <a:p>
            <a:pPr>
              <a:buNone/>
            </a:pPr>
            <a:endParaRPr lang="el-GR" sz="2000" dirty="0" smtClean="0">
              <a:latin typeface="Times New Roman"/>
              <a:cs typeface="Times New Roman"/>
            </a:endParaRPr>
          </a:p>
          <a:p>
            <a:pPr>
              <a:buNone/>
            </a:pPr>
            <a:endParaRPr lang="el-GR" sz="2000" dirty="0" smtClean="0">
              <a:latin typeface="Times New Roman"/>
              <a:cs typeface="Times New Roman"/>
            </a:endParaRPr>
          </a:p>
          <a:p>
            <a:pPr>
              <a:buNone/>
            </a:pPr>
            <a:r>
              <a:rPr lang="el-GR" sz="2378" b="1" u="sng" dirty="0" smtClean="0">
                <a:latin typeface="Times New Roman"/>
                <a:cs typeface="Times New Roman"/>
              </a:rPr>
              <a:t>Παράδειγμα </a:t>
            </a:r>
            <a:r>
              <a:rPr lang="en-US" sz="2378" b="1" u="sng" dirty="0" smtClean="0">
                <a:latin typeface="Times New Roman"/>
                <a:cs typeface="Times New Roman"/>
              </a:rPr>
              <a:t>:</a:t>
            </a:r>
          </a:p>
          <a:p>
            <a:pPr>
              <a:buNone/>
            </a:pPr>
            <a:r>
              <a:rPr lang="el-GR" sz="2000" i="1" dirty="0">
                <a:latin typeface="Times New Roman"/>
                <a:cs typeface="Times New Roman"/>
              </a:rPr>
              <a:t>log outf=MOSFET_5d_0.7.log</a:t>
            </a:r>
            <a:endParaRPr lang="en-US" sz="2000" dirty="0">
              <a:latin typeface="Times New Roman"/>
              <a:cs typeface="Times New Roman"/>
            </a:endParaRPr>
          </a:p>
          <a:p>
            <a:pPr>
              <a:buNone/>
            </a:pPr>
            <a:r>
              <a:rPr lang="en-GB" sz="2000" i="1" dirty="0">
                <a:latin typeface="Times New Roman"/>
                <a:cs typeface="Times New Roman"/>
              </a:rPr>
              <a:t>solve </a:t>
            </a:r>
            <a:r>
              <a:rPr lang="en-GB" sz="2000" i="1" dirty="0" err="1">
                <a:latin typeface="Times New Roman"/>
                <a:cs typeface="Times New Roman"/>
              </a:rPr>
              <a:t>vdrain</a:t>
            </a:r>
            <a:r>
              <a:rPr lang="en-GB" sz="2000" i="1" dirty="0">
                <a:latin typeface="Times New Roman"/>
                <a:cs typeface="Times New Roman"/>
              </a:rPr>
              <a:t>=0.7 name</a:t>
            </a:r>
            <a:r>
              <a:rPr lang="en-GB" sz="2000" i="1" dirty="0" smtClean="0">
                <a:latin typeface="Times New Roman"/>
                <a:cs typeface="Times New Roman"/>
              </a:rPr>
              <a:t>=drain</a:t>
            </a:r>
            <a:endParaRPr lang="en-US" sz="2000" dirty="0" smtClean="0">
              <a:latin typeface="Times New Roman"/>
              <a:cs typeface="Times New Roman"/>
            </a:endParaRPr>
          </a:p>
          <a:p>
            <a:pPr>
              <a:buNone/>
            </a:pPr>
            <a:r>
              <a:rPr lang="en-GB" sz="2000" i="1" dirty="0">
                <a:latin typeface="Times New Roman"/>
                <a:cs typeface="Times New Roman"/>
              </a:rPr>
              <a:t>solve </a:t>
            </a:r>
            <a:r>
              <a:rPr lang="en-GB" sz="2000" i="1" dirty="0" err="1">
                <a:latin typeface="Times New Roman"/>
                <a:cs typeface="Times New Roman"/>
              </a:rPr>
              <a:t>vgate</a:t>
            </a:r>
            <a:r>
              <a:rPr lang="en-GB" sz="2000" i="1" dirty="0">
                <a:latin typeface="Times New Roman"/>
                <a:cs typeface="Times New Roman"/>
              </a:rPr>
              <a:t>=0.0 </a:t>
            </a:r>
            <a:r>
              <a:rPr lang="en-GB" sz="2000" i="1" dirty="0" err="1">
                <a:latin typeface="Times New Roman"/>
                <a:cs typeface="Times New Roman"/>
              </a:rPr>
              <a:t>vstep</a:t>
            </a:r>
            <a:r>
              <a:rPr lang="en-GB" sz="2000" i="1" dirty="0">
                <a:latin typeface="Times New Roman"/>
                <a:cs typeface="Times New Roman"/>
              </a:rPr>
              <a:t>=0.1 </a:t>
            </a:r>
            <a:r>
              <a:rPr lang="en-GB" sz="2000" i="1" dirty="0" err="1">
                <a:latin typeface="Times New Roman"/>
                <a:cs typeface="Times New Roman"/>
              </a:rPr>
              <a:t>vfinal</a:t>
            </a:r>
            <a:r>
              <a:rPr lang="en-GB" sz="2000" i="1" dirty="0">
                <a:latin typeface="Times New Roman"/>
                <a:cs typeface="Times New Roman"/>
              </a:rPr>
              <a:t>=1.5 name=gate</a:t>
            </a:r>
            <a:endParaRPr lang="en-US" sz="2000" dirty="0" smtClean="0">
              <a:latin typeface="Times New Roman"/>
              <a:cs typeface="Times New Roman"/>
            </a:endParaRPr>
          </a:p>
          <a:p>
            <a:pPr>
              <a:buNone/>
            </a:pPr>
            <a:endParaRPr lang="en-US" sz="2000" dirty="0" smtClean="0">
              <a:latin typeface="Times New Roman"/>
              <a:cs typeface="Times New Roman"/>
            </a:endParaRPr>
          </a:p>
          <a:p>
            <a:pPr>
              <a:buNone/>
            </a:pPr>
            <a:endParaRPr lang="en-US" sz="2000" dirty="0" smtClean="0">
              <a:latin typeface="Times New Roman"/>
              <a:cs typeface="Times New Roman"/>
            </a:endParaRPr>
          </a:p>
        </p:txBody>
      </p:sp>
      <p:sp>
        <p:nvSpPr>
          <p:cNvPr id="5" name="Slide Number Placeholder 4"/>
          <p:cNvSpPr>
            <a:spLocks noGrp="1"/>
          </p:cNvSpPr>
          <p:nvPr>
            <p:ph type="sldNum" sz="quarter" idx="12"/>
          </p:nvPr>
        </p:nvSpPr>
        <p:spPr/>
        <p:txBody>
          <a:bodyPr/>
          <a:lstStyle/>
          <a:p>
            <a:fld id="{BA9FA515-89A9-DA4C-92E4-84A045B487AC}" type="slidenum">
              <a:rPr lang="en-US" smtClean="0">
                <a:solidFill>
                  <a:srgbClr val="000000"/>
                </a:solidFill>
              </a:rPr>
              <a:pPr/>
              <a:t>26</a:t>
            </a:fld>
            <a:endParaRPr lang="en-US" dirty="0">
              <a:solidFill>
                <a:srgbClr val="000000"/>
              </a:solidFill>
            </a:endParaRPr>
          </a:p>
        </p:txBody>
      </p:sp>
      <p:sp>
        <p:nvSpPr>
          <p:cNvPr id="6" name="TextBox 5"/>
          <p:cNvSpPr txBox="1"/>
          <p:nvPr/>
        </p:nvSpPr>
        <p:spPr>
          <a:xfrm>
            <a:off x="1828800" y="3810000"/>
            <a:ext cx="6858000" cy="923330"/>
          </a:xfrm>
          <a:prstGeom prst="rect">
            <a:avLst/>
          </a:prstGeom>
          <a:noFill/>
        </p:spPr>
        <p:txBody>
          <a:bodyPr wrap="square" rtlCol="0">
            <a:spAutoFit/>
          </a:bodyPr>
          <a:lstStyle/>
          <a:p>
            <a:r>
              <a:rPr lang="el-GR" dirty="0" smtClean="0">
                <a:latin typeface="Times New Roman"/>
                <a:cs typeface="Times New Roman"/>
              </a:rPr>
              <a:t>Σταματούν να αποθηκεύονται τα χαρακτηριστικά των ακροδεκτών στο τρέχων αρχείο ‘</a:t>
            </a:r>
            <a:r>
              <a:rPr lang="en-US" dirty="0" smtClean="0">
                <a:latin typeface="Times New Roman"/>
                <a:cs typeface="Times New Roman"/>
              </a:rPr>
              <a:t>log’. </a:t>
            </a:r>
            <a:r>
              <a:rPr lang="el-GR" dirty="0" smtClean="0">
                <a:latin typeface="Times New Roman"/>
                <a:cs typeface="Times New Roman"/>
              </a:rPr>
              <a:t>Αλλιώς μπορούμε να δηλώσουμε ένα νέο αρχείο με διαφορετικό όνομα.</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l-GR" sz="3600" dirty="0" smtClean="0">
                <a:latin typeface="Times New Roman"/>
                <a:cs typeface="Times New Roman"/>
              </a:rPr>
              <a:t>Αποθήκευση της δομής και των ηλεκτρικών μεγεθών (αρχεία </a:t>
            </a:r>
            <a:r>
              <a:rPr lang="en-US" sz="3600" dirty="0" smtClean="0">
                <a:latin typeface="Times New Roman"/>
                <a:cs typeface="Times New Roman"/>
              </a:rPr>
              <a:t>.</a:t>
            </a:r>
            <a:r>
              <a:rPr lang="en-US" sz="3600" dirty="0" err="1" smtClean="0">
                <a:latin typeface="Times New Roman"/>
                <a:cs typeface="Times New Roman"/>
              </a:rPr>
              <a:t>str</a:t>
            </a:r>
            <a:r>
              <a:rPr lang="en-US" sz="3600" dirty="0" smtClean="0">
                <a:latin typeface="Times New Roman"/>
                <a:cs typeface="Times New Roman"/>
              </a:rPr>
              <a:t>)</a:t>
            </a:r>
            <a:endParaRPr lang="en-US" sz="3600" dirty="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27</a:t>
            </a:fld>
            <a:endParaRPr lang="en-US" dirty="0">
              <a:solidFill>
                <a:srgbClr val="000000"/>
              </a:solidFill>
            </a:endParaRPr>
          </a:p>
        </p:txBody>
      </p:sp>
      <p:sp>
        <p:nvSpPr>
          <p:cNvPr id="5" name="TextBox 4"/>
          <p:cNvSpPr txBox="1"/>
          <p:nvPr/>
        </p:nvSpPr>
        <p:spPr>
          <a:xfrm>
            <a:off x="457201" y="1447800"/>
            <a:ext cx="8229599" cy="2431435"/>
          </a:xfrm>
          <a:prstGeom prst="rect">
            <a:avLst/>
          </a:prstGeom>
          <a:noFill/>
        </p:spPr>
        <p:txBody>
          <a:bodyPr wrap="square" rtlCol="0">
            <a:spAutoFit/>
          </a:bodyPr>
          <a:lstStyle/>
          <a:p>
            <a:r>
              <a:rPr lang="el-GR" sz="2000" dirty="0" smtClean="0">
                <a:latin typeface="Times New Roman"/>
                <a:cs typeface="Times New Roman"/>
              </a:rPr>
              <a:t>Εκτός από τις τιμές των τάσεων και των ρευμάτων που αποθηκεύονται στα αρχεία ‘</a:t>
            </a:r>
            <a:r>
              <a:rPr lang="en-US" sz="2000" dirty="0" smtClean="0">
                <a:latin typeface="Times New Roman"/>
                <a:cs typeface="Times New Roman"/>
              </a:rPr>
              <a:t>.log’ </a:t>
            </a:r>
            <a:r>
              <a:rPr lang="el-GR" sz="2000" dirty="0" smtClean="0">
                <a:latin typeface="Times New Roman"/>
                <a:cs typeface="Times New Roman"/>
              </a:rPr>
              <a:t>πρέπει να δηλώσουμε τις πληροφορίες που θέλουμε να αποθηκευτούν στο αρχείο εξόδου π.χ. ηλεκτρικό πεδίο, ευκινησία φορέων, δυναμικό</a:t>
            </a:r>
            <a:r>
              <a:rPr lang="en-US" sz="2000" dirty="0" smtClean="0">
                <a:latin typeface="Times New Roman"/>
                <a:cs typeface="Times New Roman"/>
              </a:rPr>
              <a:t>.</a:t>
            </a:r>
            <a:r>
              <a:rPr lang="el-GR" sz="2000" dirty="0" smtClean="0">
                <a:latin typeface="Times New Roman"/>
                <a:cs typeface="Times New Roman"/>
              </a:rPr>
              <a:t> Αυτό γίνεται με την δήλωση ‘</a:t>
            </a:r>
            <a:r>
              <a:rPr lang="en-US" sz="2000" b="1" dirty="0" smtClean="0">
                <a:solidFill>
                  <a:srgbClr val="0000FF"/>
                </a:solidFill>
                <a:latin typeface="Times New Roman"/>
                <a:cs typeface="Times New Roman"/>
              </a:rPr>
              <a:t>OUTPUT</a:t>
            </a:r>
            <a:r>
              <a:rPr lang="en-US" sz="2000" dirty="0" smtClean="0">
                <a:latin typeface="Times New Roman"/>
                <a:cs typeface="Times New Roman"/>
              </a:rPr>
              <a:t>’ </a:t>
            </a:r>
            <a:r>
              <a:rPr lang="el-GR" sz="2000" dirty="0" smtClean="0">
                <a:latin typeface="Times New Roman"/>
                <a:cs typeface="Times New Roman"/>
              </a:rPr>
              <a:t>ακολουθούμενη από τα μεγέθη.</a:t>
            </a:r>
            <a:endParaRPr lang="en-US" sz="2000" dirty="0" smtClean="0">
              <a:latin typeface="Times New Roman"/>
              <a:cs typeface="Times New Roman"/>
            </a:endParaRPr>
          </a:p>
          <a:p>
            <a:endParaRPr lang="en-US" sz="1400" dirty="0" smtClean="0">
              <a:latin typeface="Times New Roman"/>
              <a:cs typeface="Times New Roman"/>
            </a:endParaRPr>
          </a:p>
          <a:p>
            <a:r>
              <a:rPr lang="el-GR" sz="2000" b="1" u="sng" dirty="0" smtClean="0">
                <a:latin typeface="Times New Roman"/>
                <a:cs typeface="Times New Roman"/>
              </a:rPr>
              <a:t>Παράδειγμα </a:t>
            </a:r>
            <a:r>
              <a:rPr lang="en-US" sz="2000" b="1" u="sng" dirty="0" smtClean="0">
                <a:latin typeface="Times New Roman"/>
                <a:cs typeface="Times New Roman"/>
              </a:rPr>
              <a:t>:</a:t>
            </a:r>
          </a:p>
          <a:p>
            <a:r>
              <a:rPr lang="en-GB" i="1" dirty="0">
                <a:latin typeface="Times New Roman"/>
                <a:cs typeface="Times New Roman"/>
              </a:rPr>
              <a:t>Output </a:t>
            </a:r>
            <a:r>
              <a:rPr lang="en-GB" i="1" dirty="0" err="1">
                <a:latin typeface="Times New Roman"/>
                <a:cs typeface="Times New Roman"/>
              </a:rPr>
              <a:t>e</a:t>
            </a:r>
            <a:r>
              <a:rPr lang="el-GR" i="1" dirty="0">
                <a:latin typeface="Times New Roman"/>
                <a:cs typeface="Times New Roman"/>
              </a:rPr>
              <a:t>.</a:t>
            </a:r>
            <a:r>
              <a:rPr lang="en-GB" i="1" dirty="0">
                <a:latin typeface="Times New Roman"/>
                <a:cs typeface="Times New Roman"/>
              </a:rPr>
              <a:t>field</a:t>
            </a:r>
            <a:endParaRPr lang="en-US" dirty="0">
              <a:latin typeface="Times New Roman"/>
              <a:cs typeface="Times New Roman"/>
            </a:endParaRPr>
          </a:p>
          <a:p>
            <a:endParaRPr lang="en-US" dirty="0">
              <a:latin typeface="Times New Roman"/>
              <a:cs typeface="Times New Roman"/>
            </a:endParaRPr>
          </a:p>
        </p:txBody>
      </p:sp>
      <p:sp>
        <p:nvSpPr>
          <p:cNvPr id="6" name="TextBox 5"/>
          <p:cNvSpPr txBox="1"/>
          <p:nvPr/>
        </p:nvSpPr>
        <p:spPr>
          <a:xfrm>
            <a:off x="457200" y="4038600"/>
            <a:ext cx="8686799" cy="2616101"/>
          </a:xfrm>
          <a:prstGeom prst="rect">
            <a:avLst/>
          </a:prstGeom>
          <a:noFill/>
        </p:spPr>
        <p:txBody>
          <a:bodyPr wrap="square" rtlCol="0">
            <a:spAutoFit/>
          </a:bodyPr>
          <a:lstStyle/>
          <a:p>
            <a:r>
              <a:rPr lang="el-GR" dirty="0" smtClean="0">
                <a:latin typeface="Times New Roman"/>
                <a:cs typeface="Times New Roman"/>
              </a:rPr>
              <a:t>Για να αποθηκεύσουμε την δομή και τα αποτελέσματα της προσομοίωσης χρησιμοποιούμε τις δηλώσεις </a:t>
            </a:r>
            <a:r>
              <a:rPr lang="en-US" dirty="0" smtClean="0">
                <a:latin typeface="Times New Roman"/>
                <a:cs typeface="Times New Roman"/>
              </a:rPr>
              <a:t>:</a:t>
            </a:r>
          </a:p>
          <a:p>
            <a:endParaRPr lang="en-US" dirty="0" smtClean="0">
              <a:latin typeface="Times New Roman"/>
              <a:cs typeface="Times New Roman"/>
            </a:endParaRPr>
          </a:p>
          <a:p>
            <a:r>
              <a:rPr lang="en-US" b="1" dirty="0" smtClean="0">
                <a:solidFill>
                  <a:srgbClr val="0000FF"/>
                </a:solidFill>
                <a:latin typeface="Times New Roman"/>
                <a:cs typeface="Times New Roman"/>
              </a:rPr>
              <a:t>SAVE</a:t>
            </a:r>
            <a:r>
              <a:rPr lang="el-GR" dirty="0" smtClean="0">
                <a:latin typeface="Times New Roman"/>
                <a:cs typeface="Times New Roman"/>
              </a:rPr>
              <a:t> – Δήλωση αποθήκευσης</a:t>
            </a:r>
          </a:p>
          <a:p>
            <a:r>
              <a:rPr lang="en-GB" b="1" dirty="0">
                <a:latin typeface="Times New Roman"/>
                <a:cs typeface="Times New Roman"/>
              </a:rPr>
              <a:t>OUTFILE</a:t>
            </a:r>
            <a:r>
              <a:rPr lang="el-GR" dirty="0">
                <a:latin typeface="Times New Roman"/>
                <a:cs typeface="Times New Roman"/>
              </a:rPr>
              <a:t>=&lt;</a:t>
            </a:r>
            <a:r>
              <a:rPr lang="en-GB" dirty="0">
                <a:latin typeface="Times New Roman"/>
                <a:cs typeface="Times New Roman"/>
              </a:rPr>
              <a:t>NAME</a:t>
            </a:r>
            <a:r>
              <a:rPr lang="el-GR" dirty="0" smtClean="0">
                <a:latin typeface="Times New Roman"/>
                <a:cs typeface="Times New Roman"/>
              </a:rPr>
              <a:t>&gt; - Ορίζουμε το όνομα του αρχείου αποθήκευσης με κατάληξη </a:t>
            </a:r>
            <a:r>
              <a:rPr lang="en-US" dirty="0" smtClean="0">
                <a:latin typeface="Times New Roman"/>
                <a:cs typeface="Times New Roman"/>
              </a:rPr>
              <a:t>‘.</a:t>
            </a:r>
            <a:r>
              <a:rPr lang="en-US" dirty="0" err="1" smtClean="0">
                <a:latin typeface="Times New Roman"/>
                <a:cs typeface="Times New Roman"/>
              </a:rPr>
              <a:t>str</a:t>
            </a:r>
            <a:r>
              <a:rPr lang="en-US" dirty="0" smtClean="0">
                <a:latin typeface="Times New Roman"/>
                <a:cs typeface="Times New Roman"/>
              </a:rPr>
              <a:t>’.</a:t>
            </a:r>
          </a:p>
          <a:p>
            <a:endParaRPr lang="en-US" dirty="0" smtClean="0">
              <a:latin typeface="Times New Roman"/>
              <a:cs typeface="Times New Roman"/>
            </a:endParaRPr>
          </a:p>
          <a:p>
            <a:r>
              <a:rPr lang="el-GR" sz="2000" b="1" u="sng" dirty="0" smtClean="0">
                <a:latin typeface="Times New Roman"/>
                <a:cs typeface="Times New Roman"/>
              </a:rPr>
              <a:t>Παράδειγμα </a:t>
            </a:r>
            <a:r>
              <a:rPr lang="en-US" sz="2000" b="1" u="sng" dirty="0" smtClean="0">
                <a:latin typeface="Times New Roman"/>
                <a:cs typeface="Times New Roman"/>
              </a:rPr>
              <a:t>:</a:t>
            </a:r>
          </a:p>
          <a:p>
            <a:r>
              <a:rPr lang="en-GB" i="1" dirty="0">
                <a:latin typeface="Times New Roman"/>
                <a:cs typeface="Times New Roman"/>
              </a:rPr>
              <a:t>save </a:t>
            </a:r>
            <a:r>
              <a:rPr lang="en-GB" i="1" dirty="0" err="1">
                <a:latin typeface="Times New Roman"/>
                <a:cs typeface="Times New Roman"/>
              </a:rPr>
              <a:t>outf</a:t>
            </a:r>
            <a:r>
              <a:rPr lang="el-GR" i="1" dirty="0">
                <a:latin typeface="Times New Roman"/>
                <a:cs typeface="Times New Roman"/>
              </a:rPr>
              <a:t>=</a:t>
            </a:r>
            <a:r>
              <a:rPr lang="en-GB" i="1" dirty="0">
                <a:latin typeface="Times New Roman"/>
                <a:cs typeface="Times New Roman"/>
              </a:rPr>
              <a:t>MOSFET</a:t>
            </a:r>
            <a:r>
              <a:rPr lang="el-GR" i="1" dirty="0">
                <a:latin typeface="Times New Roman"/>
                <a:cs typeface="Times New Roman"/>
              </a:rPr>
              <a:t>_1.</a:t>
            </a:r>
            <a:r>
              <a:rPr lang="en-GB" i="1" dirty="0" err="1">
                <a:latin typeface="Times New Roman"/>
                <a:cs typeface="Times New Roman"/>
              </a:rPr>
              <a:t>str</a:t>
            </a:r>
            <a:r>
              <a:rPr lang="el-GR" i="1" dirty="0">
                <a:latin typeface="Times New Roman"/>
                <a:cs typeface="Times New Roman"/>
              </a:rPr>
              <a:t> </a:t>
            </a:r>
            <a:endParaRPr lang="en-US" dirty="0">
              <a:latin typeface="Times New Roman"/>
              <a:cs typeface="Times New Roman"/>
            </a:endParaRPr>
          </a:p>
          <a:p>
            <a:r>
              <a:rPr lang="en-US" dirty="0" smtClean="0">
                <a:latin typeface="Times New Roman"/>
                <a:cs typeface="Times New Roman"/>
              </a:rPr>
              <a:t> </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Times New Roman"/>
                <a:cs typeface="Times New Roman"/>
              </a:rPr>
              <a:t>Εντολή</a:t>
            </a:r>
            <a:r>
              <a:rPr lang="en-US" dirty="0" smtClean="0">
                <a:latin typeface="Times New Roman"/>
                <a:cs typeface="Times New Roman"/>
              </a:rPr>
              <a:t> ‘Extract’</a:t>
            </a:r>
            <a:r>
              <a:rPr lang="el-GR" dirty="0" smtClean="0">
                <a:latin typeface="Times New Roman"/>
                <a:cs typeface="Times New Roman"/>
              </a:rPr>
              <a:t> </a:t>
            </a:r>
            <a:endParaRPr lang="en-US" dirty="0">
              <a:latin typeface="Times New Roman"/>
              <a:cs typeface="Times New Roman"/>
            </a:endParaRPr>
          </a:p>
        </p:txBody>
      </p:sp>
      <p:sp>
        <p:nvSpPr>
          <p:cNvPr id="3" name="Content Placeholder 2"/>
          <p:cNvSpPr>
            <a:spLocks noGrp="1"/>
          </p:cNvSpPr>
          <p:nvPr>
            <p:ph idx="1"/>
          </p:nvPr>
        </p:nvSpPr>
        <p:spPr>
          <a:xfrm>
            <a:off x="457200" y="1417638"/>
            <a:ext cx="8591070" cy="2544762"/>
          </a:xfrm>
        </p:spPr>
        <p:txBody>
          <a:bodyPr>
            <a:normAutofit fontScale="92500" lnSpcReduction="20000"/>
          </a:bodyPr>
          <a:lstStyle/>
          <a:p>
            <a:r>
              <a:rPr lang="el-GR" sz="2000" dirty="0" smtClean="0">
                <a:latin typeface="Times New Roman"/>
                <a:cs typeface="Times New Roman"/>
              </a:rPr>
              <a:t>Είναι υπολογιστής συναρτήσεων</a:t>
            </a:r>
          </a:p>
          <a:p>
            <a:r>
              <a:rPr lang="el-GR" sz="2000" dirty="0" smtClean="0">
                <a:latin typeface="Times New Roman"/>
                <a:cs typeface="Times New Roman"/>
              </a:rPr>
              <a:t>Χρησιμοποιεί έτοιμες ρουτίνες ή ρουτίνες του χρήστη</a:t>
            </a:r>
          </a:p>
          <a:p>
            <a:r>
              <a:rPr lang="el-GR" sz="2000" dirty="0" smtClean="0">
                <a:latin typeface="Times New Roman"/>
                <a:cs typeface="Times New Roman"/>
              </a:rPr>
              <a:t>Για του υπολογισμούς χρησιμοποιεί τις πληροφορίες του αρχείου </a:t>
            </a:r>
            <a:r>
              <a:rPr lang="en-US" sz="2000" dirty="0" smtClean="0">
                <a:latin typeface="Times New Roman"/>
                <a:cs typeface="Times New Roman"/>
              </a:rPr>
              <a:t>‘.log’</a:t>
            </a:r>
            <a:endParaRPr lang="el-GR" sz="2000" dirty="0" smtClean="0">
              <a:latin typeface="Times New Roman"/>
              <a:cs typeface="Times New Roman"/>
            </a:endParaRPr>
          </a:p>
          <a:p>
            <a:r>
              <a:rPr lang="el-GR" sz="2000" dirty="0" smtClean="0">
                <a:latin typeface="Times New Roman"/>
                <a:cs typeface="Times New Roman"/>
              </a:rPr>
              <a:t>Βασικό στοιχείο των ρουτίνων είναι οι καμπύλες</a:t>
            </a:r>
          </a:p>
          <a:p>
            <a:r>
              <a:rPr lang="el-GR" sz="2000" dirty="0" smtClean="0">
                <a:latin typeface="Times New Roman"/>
                <a:cs typeface="Times New Roman"/>
              </a:rPr>
              <a:t>Για την δημιουργεία ρουτίνων επαναλαμβάνουμε την εξίσωση επίλυσης του μεγέθους με τις μεταβλητές του προγράμματος </a:t>
            </a:r>
            <a:r>
              <a:rPr lang="en-US" sz="2000" dirty="0" err="1" smtClean="0">
                <a:latin typeface="Times New Roman"/>
                <a:cs typeface="Times New Roman"/>
              </a:rPr>
              <a:t>Deckbuild</a:t>
            </a:r>
            <a:endParaRPr lang="el-GR" sz="2000" dirty="0" smtClean="0">
              <a:latin typeface="Times New Roman"/>
              <a:cs typeface="Times New Roman"/>
            </a:endParaRPr>
          </a:p>
          <a:p>
            <a:r>
              <a:rPr lang="el-GR" sz="2000" dirty="0" smtClean="0">
                <a:latin typeface="Times New Roman"/>
                <a:cs typeface="Times New Roman"/>
              </a:rPr>
              <a:t>Βασικό στοιχείο των ρουτίνων είναι οι καμπύλες</a:t>
            </a:r>
          </a:p>
          <a:p>
            <a:r>
              <a:rPr lang="el-GR" sz="2000" dirty="0" smtClean="0">
                <a:latin typeface="Times New Roman"/>
                <a:cs typeface="Times New Roman"/>
              </a:rPr>
              <a:t>Για τα χαρακτηριστικά της διάταξης χρησιμοποιούμε τα ίδια ονόματα με τον κώδικα</a:t>
            </a:r>
            <a:endParaRPr lang="en-US" sz="2000" dirty="0">
              <a:latin typeface="Times New Roman"/>
              <a:cs typeface="Times New Roman"/>
            </a:endParaRPr>
          </a:p>
        </p:txBody>
      </p:sp>
      <p:sp>
        <p:nvSpPr>
          <p:cNvPr id="5" name="Slide Number Placeholder 4"/>
          <p:cNvSpPr>
            <a:spLocks noGrp="1"/>
          </p:cNvSpPr>
          <p:nvPr>
            <p:ph type="sldNum" sz="quarter" idx="12"/>
          </p:nvPr>
        </p:nvSpPr>
        <p:spPr/>
        <p:txBody>
          <a:bodyPr/>
          <a:lstStyle/>
          <a:p>
            <a:fld id="{BA9FA515-89A9-DA4C-92E4-84A045B487AC}" type="slidenum">
              <a:rPr lang="en-US" smtClean="0">
                <a:solidFill>
                  <a:srgbClr val="000000"/>
                </a:solidFill>
              </a:rPr>
              <a:pPr/>
              <a:t>28</a:t>
            </a:fld>
            <a:endParaRPr lang="en-US" dirty="0">
              <a:solidFill>
                <a:srgbClr val="000000"/>
              </a:solidFill>
            </a:endParaRPr>
          </a:p>
        </p:txBody>
      </p:sp>
      <p:sp>
        <p:nvSpPr>
          <p:cNvPr id="4" name="TextBox 3"/>
          <p:cNvSpPr txBox="1"/>
          <p:nvPr/>
        </p:nvSpPr>
        <p:spPr>
          <a:xfrm>
            <a:off x="457200" y="4212342"/>
            <a:ext cx="8591070" cy="1600438"/>
          </a:xfrm>
          <a:prstGeom prst="rect">
            <a:avLst/>
          </a:prstGeom>
          <a:noFill/>
        </p:spPr>
        <p:txBody>
          <a:bodyPr wrap="square" rtlCol="0">
            <a:spAutoFit/>
          </a:bodyPr>
          <a:lstStyle/>
          <a:p>
            <a:r>
              <a:rPr lang="el-GR" sz="2400" b="1" u="sng" dirty="0" smtClean="0">
                <a:latin typeface="Times New Roman"/>
                <a:cs typeface="Times New Roman"/>
              </a:rPr>
              <a:t>Δηλώσεις </a:t>
            </a:r>
            <a:r>
              <a:rPr lang="en-US" sz="2400" b="1" u="sng" dirty="0" smtClean="0">
                <a:latin typeface="Times New Roman"/>
                <a:cs typeface="Times New Roman"/>
              </a:rPr>
              <a:t>:</a:t>
            </a:r>
            <a:endParaRPr lang="el-GR" sz="2400" b="1" u="sng" dirty="0" smtClean="0">
              <a:latin typeface="Times New Roman"/>
              <a:cs typeface="Times New Roman"/>
            </a:endParaRPr>
          </a:p>
          <a:p>
            <a:endParaRPr lang="en-US" sz="2000" dirty="0" smtClean="0">
              <a:latin typeface="Times New Roman"/>
              <a:cs typeface="Times New Roman"/>
            </a:endParaRPr>
          </a:p>
          <a:p>
            <a:r>
              <a:rPr lang="en-US" b="1" dirty="0" smtClean="0">
                <a:solidFill>
                  <a:srgbClr val="0000FF"/>
                </a:solidFill>
                <a:latin typeface="Times New Roman"/>
                <a:cs typeface="Times New Roman"/>
              </a:rPr>
              <a:t>EXTRACT</a:t>
            </a:r>
            <a:r>
              <a:rPr lang="en-US" dirty="0" smtClean="0">
                <a:latin typeface="Times New Roman"/>
                <a:cs typeface="Times New Roman"/>
              </a:rPr>
              <a:t> – </a:t>
            </a:r>
            <a:r>
              <a:rPr lang="el-GR" dirty="0" smtClean="0">
                <a:latin typeface="Times New Roman"/>
                <a:cs typeface="Times New Roman"/>
              </a:rPr>
              <a:t>Δήλωση ‘</a:t>
            </a:r>
            <a:r>
              <a:rPr lang="en-US" dirty="0" smtClean="0">
                <a:latin typeface="Times New Roman"/>
                <a:cs typeface="Times New Roman"/>
              </a:rPr>
              <a:t>extract’</a:t>
            </a:r>
          </a:p>
          <a:p>
            <a:r>
              <a:rPr lang="en-GB" b="1" dirty="0" smtClean="0">
                <a:latin typeface="Times New Roman"/>
                <a:cs typeface="Times New Roman"/>
              </a:rPr>
              <a:t>INF</a:t>
            </a:r>
            <a:r>
              <a:rPr lang="el-GR" dirty="0" smtClean="0">
                <a:latin typeface="Times New Roman"/>
                <a:cs typeface="Times New Roman"/>
              </a:rPr>
              <a:t>=&lt;”</a:t>
            </a:r>
            <a:r>
              <a:rPr lang="en-GB" dirty="0" smtClean="0">
                <a:latin typeface="Times New Roman"/>
                <a:cs typeface="Times New Roman"/>
              </a:rPr>
              <a:t>FILENAME</a:t>
            </a:r>
            <a:r>
              <a:rPr lang="el-GR" dirty="0" smtClean="0">
                <a:latin typeface="Times New Roman"/>
                <a:cs typeface="Times New Roman"/>
              </a:rPr>
              <a:t>”&gt;</a:t>
            </a:r>
            <a:r>
              <a:rPr lang="en-US" dirty="0" smtClean="0">
                <a:latin typeface="Times New Roman"/>
                <a:cs typeface="Times New Roman"/>
              </a:rPr>
              <a:t> - </a:t>
            </a:r>
            <a:r>
              <a:rPr lang="el-GR" dirty="0" smtClean="0">
                <a:latin typeface="Times New Roman"/>
                <a:cs typeface="Times New Roman"/>
              </a:rPr>
              <a:t>Ορίζουμε το αρχείο </a:t>
            </a:r>
            <a:r>
              <a:rPr lang="en-US" dirty="0" smtClean="0">
                <a:latin typeface="Times New Roman"/>
                <a:cs typeface="Times New Roman"/>
              </a:rPr>
              <a:t>‘.log’</a:t>
            </a:r>
            <a:r>
              <a:rPr lang="el-GR" dirty="0" smtClean="0">
                <a:latin typeface="Times New Roman"/>
                <a:cs typeface="Times New Roman"/>
              </a:rPr>
              <a:t>που θα χρησιμοποιηθεί</a:t>
            </a:r>
          </a:p>
          <a:p>
            <a:r>
              <a:rPr lang="en-GB" b="1" dirty="0" smtClean="0">
                <a:latin typeface="Times New Roman"/>
                <a:cs typeface="Times New Roman"/>
              </a:rPr>
              <a:t>DATAFILE</a:t>
            </a:r>
            <a:r>
              <a:rPr lang="el-GR" dirty="0" smtClean="0">
                <a:latin typeface="Times New Roman"/>
                <a:cs typeface="Times New Roman"/>
              </a:rPr>
              <a:t>=</a:t>
            </a:r>
            <a:r>
              <a:rPr lang="en-US" dirty="0" smtClean="0">
                <a:latin typeface="Times New Roman"/>
                <a:cs typeface="Times New Roman"/>
              </a:rPr>
              <a:t>&lt;“FILENAME</a:t>
            </a:r>
            <a:r>
              <a:rPr lang="el-GR" dirty="0" smtClean="0">
                <a:latin typeface="Times New Roman"/>
                <a:cs typeface="Times New Roman"/>
              </a:rPr>
              <a:t>”</a:t>
            </a:r>
            <a:r>
              <a:rPr lang="en-US" dirty="0" smtClean="0">
                <a:latin typeface="Times New Roman"/>
                <a:cs typeface="Times New Roman"/>
              </a:rPr>
              <a:t>&gt; - </a:t>
            </a:r>
            <a:r>
              <a:rPr lang="el-GR" dirty="0" smtClean="0">
                <a:latin typeface="Times New Roman"/>
                <a:cs typeface="Times New Roman"/>
              </a:rPr>
              <a:t>Ορίζουμε το αρχείο αποθήκευσης των αποτελεσμάτων</a:t>
            </a:r>
            <a:r>
              <a:rPr lang="en-US" dirty="0" smtClean="0">
                <a:latin typeface="Times New Roman"/>
                <a:cs typeface="Times New Roman"/>
              </a:rPr>
              <a:t>  </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Times New Roman"/>
                <a:cs typeface="Times New Roman"/>
              </a:rPr>
              <a:t>Εντολή </a:t>
            </a:r>
            <a:r>
              <a:rPr lang="en-US" dirty="0" smtClean="0">
                <a:latin typeface="Times New Roman"/>
                <a:cs typeface="Times New Roman"/>
              </a:rPr>
              <a:t>‘Extract’ (2)</a:t>
            </a:r>
            <a:endParaRPr lang="en-US" dirty="0">
              <a:latin typeface="Times New Roman"/>
              <a:cs typeface="Times New Roman"/>
            </a:endParaRPr>
          </a:p>
        </p:txBody>
      </p:sp>
      <p:sp>
        <p:nvSpPr>
          <p:cNvPr id="6" name="Slide Number Placeholder 5"/>
          <p:cNvSpPr>
            <a:spLocks noGrp="1"/>
          </p:cNvSpPr>
          <p:nvPr>
            <p:ph type="sldNum" sz="quarter" idx="12"/>
          </p:nvPr>
        </p:nvSpPr>
        <p:spPr/>
        <p:txBody>
          <a:bodyPr/>
          <a:lstStyle/>
          <a:p>
            <a:fld id="{BA9FA515-89A9-DA4C-92E4-84A045B487AC}" type="slidenum">
              <a:rPr lang="en-US" smtClean="0">
                <a:solidFill>
                  <a:srgbClr val="000000"/>
                </a:solidFill>
              </a:rPr>
              <a:pPr/>
              <a:t>29</a:t>
            </a:fld>
            <a:endParaRPr lang="en-US" dirty="0">
              <a:solidFill>
                <a:srgbClr val="000000"/>
              </a:solidFill>
            </a:endParaRPr>
          </a:p>
        </p:txBody>
      </p:sp>
      <p:sp>
        <p:nvSpPr>
          <p:cNvPr id="4" name="TextBox 3"/>
          <p:cNvSpPr txBox="1"/>
          <p:nvPr/>
        </p:nvSpPr>
        <p:spPr>
          <a:xfrm>
            <a:off x="304800" y="1417638"/>
            <a:ext cx="6675250" cy="2492990"/>
          </a:xfrm>
          <a:prstGeom prst="rect">
            <a:avLst/>
          </a:prstGeom>
          <a:noFill/>
        </p:spPr>
        <p:txBody>
          <a:bodyPr wrap="square" rtlCol="0">
            <a:spAutoFit/>
          </a:bodyPr>
          <a:lstStyle/>
          <a:p>
            <a:r>
              <a:rPr lang="el-GR" sz="2200" dirty="0" smtClean="0">
                <a:latin typeface="Times New Roman"/>
                <a:cs typeface="Times New Roman"/>
              </a:rPr>
              <a:t>Καμπύλες </a:t>
            </a:r>
            <a:r>
              <a:rPr lang="en-US" sz="2200" dirty="0" smtClean="0">
                <a:latin typeface="Times New Roman"/>
                <a:cs typeface="Times New Roman"/>
              </a:rPr>
              <a:t>(I-V) </a:t>
            </a:r>
          </a:p>
          <a:p>
            <a:r>
              <a:rPr lang="en-GB" dirty="0" smtClean="0">
                <a:latin typeface="Times New Roman"/>
                <a:cs typeface="Times New Roman"/>
              </a:rPr>
              <a:t>extract name="iv" curve(v."electrode1", i."electrode2")</a:t>
            </a:r>
          </a:p>
          <a:p>
            <a:endParaRPr lang="en-US" dirty="0" smtClean="0">
              <a:latin typeface="Times New Roman"/>
              <a:cs typeface="Times New Roman"/>
            </a:endParaRPr>
          </a:p>
          <a:p>
            <a:r>
              <a:rPr lang="el-GR" sz="2200" dirty="0" smtClean="0">
                <a:latin typeface="Times New Roman"/>
                <a:cs typeface="Times New Roman"/>
              </a:rPr>
              <a:t>Καμπύλες χωρητικότητας </a:t>
            </a:r>
            <a:endParaRPr lang="en-US" sz="2200" dirty="0" smtClean="0">
              <a:latin typeface="Times New Roman"/>
              <a:cs typeface="Times New Roman"/>
            </a:endParaRPr>
          </a:p>
          <a:p>
            <a:r>
              <a:rPr lang="en-GB" dirty="0" smtClean="0">
                <a:latin typeface="Times New Roman"/>
                <a:cs typeface="Times New Roman"/>
              </a:rPr>
              <a:t>extract name</a:t>
            </a:r>
            <a:r>
              <a:rPr lang="el-GR" dirty="0" smtClean="0">
                <a:latin typeface="Times New Roman"/>
                <a:cs typeface="Times New Roman"/>
              </a:rPr>
              <a:t>="</a:t>
            </a:r>
            <a:r>
              <a:rPr lang="en-GB" dirty="0" err="1" smtClean="0">
                <a:latin typeface="Times New Roman"/>
                <a:cs typeface="Times New Roman"/>
              </a:rPr>
              <a:t>cv</a:t>
            </a:r>
            <a:r>
              <a:rPr lang="el-GR" dirty="0" smtClean="0">
                <a:latin typeface="Times New Roman"/>
                <a:cs typeface="Times New Roman"/>
              </a:rPr>
              <a:t>" </a:t>
            </a:r>
            <a:r>
              <a:rPr lang="en-GB" dirty="0" smtClean="0">
                <a:latin typeface="Times New Roman"/>
                <a:cs typeface="Times New Roman"/>
              </a:rPr>
              <a:t>curve</a:t>
            </a:r>
            <a:r>
              <a:rPr lang="el-GR" dirty="0" smtClean="0">
                <a:latin typeface="Times New Roman"/>
                <a:cs typeface="Times New Roman"/>
              </a:rPr>
              <a:t>(</a:t>
            </a:r>
            <a:r>
              <a:rPr lang="en-GB" dirty="0" err="1" smtClean="0">
                <a:latin typeface="Times New Roman"/>
                <a:cs typeface="Times New Roman"/>
              </a:rPr>
              <a:t>c</a:t>
            </a:r>
            <a:r>
              <a:rPr lang="el-GR" dirty="0" smtClean="0">
                <a:latin typeface="Times New Roman"/>
                <a:cs typeface="Times New Roman"/>
              </a:rPr>
              <a:t>."</a:t>
            </a:r>
            <a:r>
              <a:rPr lang="en-GB" dirty="0" smtClean="0">
                <a:latin typeface="Times New Roman"/>
                <a:cs typeface="Times New Roman"/>
              </a:rPr>
              <a:t>electrode</a:t>
            </a:r>
            <a:r>
              <a:rPr lang="el-GR" dirty="0" smtClean="0">
                <a:latin typeface="Times New Roman"/>
                <a:cs typeface="Times New Roman"/>
              </a:rPr>
              <a:t>1""</a:t>
            </a:r>
            <a:r>
              <a:rPr lang="en-GB" dirty="0" smtClean="0">
                <a:latin typeface="Times New Roman"/>
                <a:cs typeface="Times New Roman"/>
              </a:rPr>
              <a:t>electrode</a:t>
            </a:r>
            <a:r>
              <a:rPr lang="el-GR" dirty="0" smtClean="0">
                <a:latin typeface="Times New Roman"/>
                <a:cs typeface="Times New Roman"/>
              </a:rPr>
              <a:t>2", </a:t>
            </a:r>
            <a:r>
              <a:rPr lang="en-GB" dirty="0" err="1" smtClean="0">
                <a:latin typeface="Times New Roman"/>
                <a:cs typeface="Times New Roman"/>
              </a:rPr>
              <a:t>v</a:t>
            </a:r>
            <a:r>
              <a:rPr lang="el-GR" dirty="0" smtClean="0">
                <a:latin typeface="Times New Roman"/>
                <a:cs typeface="Times New Roman"/>
              </a:rPr>
              <a:t>."</a:t>
            </a:r>
            <a:r>
              <a:rPr lang="en-GB" dirty="0" smtClean="0">
                <a:latin typeface="Times New Roman"/>
                <a:cs typeface="Times New Roman"/>
              </a:rPr>
              <a:t>electrode</a:t>
            </a:r>
            <a:r>
              <a:rPr lang="el-GR" dirty="0" smtClean="0">
                <a:latin typeface="Times New Roman"/>
                <a:cs typeface="Times New Roman"/>
              </a:rPr>
              <a:t>3")</a:t>
            </a:r>
            <a:endParaRPr lang="en-US" dirty="0" smtClean="0">
              <a:latin typeface="Times New Roman"/>
              <a:cs typeface="Times New Roman"/>
            </a:endParaRPr>
          </a:p>
          <a:p>
            <a:endParaRPr lang="en-US" dirty="0" smtClean="0">
              <a:latin typeface="Times New Roman"/>
              <a:cs typeface="Times New Roman"/>
            </a:endParaRPr>
          </a:p>
          <a:p>
            <a:r>
              <a:rPr lang="el-GR" sz="2200" dirty="0" smtClean="0">
                <a:latin typeface="Times New Roman"/>
                <a:cs typeface="Times New Roman"/>
              </a:rPr>
              <a:t>Άλλα ηλεκτρικά χαρακτηριστικά   </a:t>
            </a:r>
            <a:endParaRPr lang="en-US" sz="2200" dirty="0" smtClean="0">
              <a:latin typeface="Times New Roman"/>
              <a:cs typeface="Times New Roman"/>
            </a:endParaRPr>
          </a:p>
          <a:p>
            <a:r>
              <a:rPr lang="el-GR" dirty="0" smtClean="0">
                <a:latin typeface="Times New Roman"/>
                <a:cs typeface="Times New Roman"/>
              </a:rPr>
              <a:t> </a:t>
            </a:r>
            <a:r>
              <a:rPr lang="en-GB" dirty="0" smtClean="0">
                <a:latin typeface="Times New Roman"/>
                <a:cs typeface="Times New Roman"/>
              </a:rPr>
              <a:t>extract name="</a:t>
            </a:r>
            <a:r>
              <a:rPr lang="en-GB" dirty="0" err="1" smtClean="0">
                <a:latin typeface="Times New Roman"/>
                <a:cs typeface="Times New Roman"/>
              </a:rPr>
              <a:t>IdT</a:t>
            </a:r>
            <a:r>
              <a:rPr lang="en-GB" dirty="0" smtClean="0">
                <a:latin typeface="Times New Roman"/>
                <a:cs typeface="Times New Roman"/>
              </a:rPr>
              <a:t>" </a:t>
            </a:r>
            <a:r>
              <a:rPr lang="en-GB" dirty="0" err="1" smtClean="0">
                <a:latin typeface="Times New Roman"/>
                <a:cs typeface="Times New Roman"/>
              </a:rPr>
              <a:t>curve(elect."parameter“,v.”drain</a:t>
            </a:r>
            <a:r>
              <a:rPr lang="en-GB" dirty="0" smtClean="0">
                <a:latin typeface="Times New Roman"/>
                <a:cs typeface="Times New Roman"/>
              </a:rPr>
              <a:t>")</a:t>
            </a:r>
            <a:endParaRPr lang="en-US" dirty="0" smtClean="0">
              <a:latin typeface="Times New Roman"/>
              <a:cs typeface="Times New Roman"/>
            </a:endParaRPr>
          </a:p>
          <a:p>
            <a:endParaRPr lang="en-US" dirty="0">
              <a:latin typeface="Times New Roman"/>
              <a:cs typeface="Times New Roman"/>
            </a:endParaRPr>
          </a:p>
        </p:txBody>
      </p:sp>
      <p:sp>
        <p:nvSpPr>
          <p:cNvPr id="5" name="TextBox 4"/>
          <p:cNvSpPr txBox="1"/>
          <p:nvPr/>
        </p:nvSpPr>
        <p:spPr>
          <a:xfrm>
            <a:off x="304800" y="5029200"/>
            <a:ext cx="8853647" cy="1000274"/>
          </a:xfrm>
          <a:prstGeom prst="rect">
            <a:avLst/>
          </a:prstGeom>
          <a:noFill/>
        </p:spPr>
        <p:txBody>
          <a:bodyPr wrap="none" rtlCol="0">
            <a:spAutoFit/>
          </a:bodyPr>
          <a:lstStyle/>
          <a:p>
            <a:r>
              <a:rPr lang="el-GR" sz="2200" b="1" u="sng" dirty="0" smtClean="0">
                <a:latin typeface="Times New Roman"/>
                <a:cs typeface="Times New Roman"/>
              </a:rPr>
              <a:t>Παράδειγμα </a:t>
            </a:r>
            <a:r>
              <a:rPr lang="en-US" b="1" u="sng" dirty="0" smtClean="0">
                <a:latin typeface="Times New Roman"/>
                <a:cs typeface="Times New Roman"/>
              </a:rPr>
              <a:t>:</a:t>
            </a:r>
          </a:p>
          <a:p>
            <a:endParaRPr lang="en-US" b="1" u="sng" dirty="0" smtClean="0">
              <a:latin typeface="Times New Roman"/>
              <a:cs typeface="Times New Roman"/>
            </a:endParaRPr>
          </a:p>
          <a:p>
            <a:r>
              <a:rPr lang="en-GB" sz="1900" i="1" dirty="0" smtClean="0">
                <a:latin typeface="Times New Roman"/>
                <a:cs typeface="Times New Roman"/>
              </a:rPr>
              <a:t>extract name="</a:t>
            </a:r>
            <a:r>
              <a:rPr lang="en-GB" sz="1900" i="1" dirty="0" err="1" smtClean="0">
                <a:latin typeface="Times New Roman"/>
                <a:cs typeface="Times New Roman"/>
              </a:rPr>
              <a:t>nvt</a:t>
            </a:r>
            <a:r>
              <a:rPr lang="en-GB" sz="1900" i="1" dirty="0" smtClean="0">
                <a:latin typeface="Times New Roman"/>
                <a:cs typeface="Times New Roman"/>
              </a:rPr>
              <a:t>" </a:t>
            </a:r>
            <a:r>
              <a:rPr lang="en-GB" sz="1900" i="1" dirty="0" err="1" smtClean="0">
                <a:latin typeface="Times New Roman"/>
                <a:cs typeface="Times New Roman"/>
              </a:rPr>
              <a:t>xintercept(axslope(curve</a:t>
            </a:r>
            <a:r>
              <a:rPr lang="en-GB" sz="1900" i="1" dirty="0" smtClean="0">
                <a:latin typeface="Times New Roman"/>
                <a:cs typeface="Times New Roman"/>
              </a:rPr>
              <a:t> (</a:t>
            </a:r>
            <a:r>
              <a:rPr lang="en-GB" sz="1900" i="1" dirty="0" err="1" smtClean="0">
                <a:latin typeface="Times New Roman"/>
                <a:cs typeface="Times New Roman"/>
              </a:rPr>
              <a:t>v."gate</a:t>
            </a:r>
            <a:r>
              <a:rPr lang="en-GB" sz="1900" i="1" dirty="0" smtClean="0">
                <a:latin typeface="Times New Roman"/>
                <a:cs typeface="Times New Roman"/>
              </a:rPr>
              <a:t>" (i."drain")))-(ave(v."drain"))/2.0)</a:t>
            </a:r>
            <a:endParaRPr lang="en-US" sz="1900" dirty="0" smtClean="0">
              <a:latin typeface="Times New Roman"/>
              <a:cs typeface="Times New Roman"/>
            </a:endParaRPr>
          </a:p>
          <a:p>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l-GR" sz="4000" dirty="0" smtClean="0">
                <a:latin typeface="Times New Roman"/>
                <a:cs typeface="Times New Roman"/>
              </a:rPr>
              <a:t>Προσομοίωση</a:t>
            </a:r>
            <a:endParaRPr lang="en-US" sz="4000" dirty="0">
              <a:latin typeface="Times New Roman"/>
              <a:cs typeface="Times New Roman"/>
            </a:endParaRPr>
          </a:p>
        </p:txBody>
      </p:sp>
      <p:sp>
        <p:nvSpPr>
          <p:cNvPr id="4" name="Content Placeholder 3"/>
          <p:cNvSpPr>
            <a:spLocks noGrp="1"/>
          </p:cNvSpPr>
          <p:nvPr>
            <p:ph idx="1"/>
          </p:nvPr>
        </p:nvSpPr>
        <p:spPr>
          <a:xfrm>
            <a:off x="457200" y="1143000"/>
            <a:ext cx="8229600" cy="4983163"/>
          </a:xfrm>
        </p:spPr>
        <p:txBody>
          <a:bodyPr>
            <a:normAutofit/>
          </a:bodyPr>
          <a:lstStyle/>
          <a:p>
            <a:r>
              <a:rPr lang="el-GR" sz="2400" b="1" u="sng" dirty="0" smtClean="0">
                <a:latin typeface="Times New Roman"/>
                <a:cs typeface="Times New Roman"/>
              </a:rPr>
              <a:t>Χρησιμότητα Μοντέλων </a:t>
            </a:r>
            <a:r>
              <a:rPr lang="en-US" sz="2400" b="1" u="sng" dirty="0" smtClean="0">
                <a:latin typeface="Times New Roman"/>
                <a:cs typeface="Times New Roman"/>
              </a:rPr>
              <a:t>:</a:t>
            </a:r>
            <a:endParaRPr lang="el-GR" sz="2400" b="1" u="sng" dirty="0" smtClean="0">
              <a:latin typeface="Times New Roman"/>
              <a:cs typeface="Times New Roman"/>
            </a:endParaRPr>
          </a:p>
          <a:p>
            <a:pPr>
              <a:buNone/>
            </a:pPr>
            <a:endParaRPr lang="en-US" dirty="0" smtClean="0">
              <a:latin typeface="Times New Roman"/>
              <a:cs typeface="Times New Roman"/>
            </a:endParaRPr>
          </a:p>
          <a:p>
            <a:pPr lvl="1"/>
            <a:r>
              <a:rPr lang="el-GR" sz="1600" dirty="0" err="1" smtClean="0">
                <a:latin typeface="Times New Roman"/>
                <a:cs typeface="Times New Roman"/>
              </a:rPr>
              <a:t>∆ιευκόλυνση</a:t>
            </a:r>
            <a:r>
              <a:rPr lang="el-GR" sz="1600" dirty="0" smtClean="0">
                <a:latin typeface="Times New Roman"/>
                <a:cs typeface="Times New Roman"/>
              </a:rPr>
              <a:t> στην </a:t>
            </a:r>
            <a:r>
              <a:rPr lang="el-GR" sz="1600" dirty="0" err="1" smtClean="0">
                <a:latin typeface="Times New Roman"/>
                <a:cs typeface="Times New Roman"/>
              </a:rPr>
              <a:t>κατανόηση</a:t>
            </a:r>
            <a:endParaRPr lang="el-GR" sz="1600" dirty="0" smtClean="0">
              <a:latin typeface="Times New Roman"/>
              <a:cs typeface="Times New Roman"/>
            </a:endParaRPr>
          </a:p>
          <a:p>
            <a:pPr lvl="1"/>
            <a:endParaRPr lang="en-US" sz="1600" dirty="0" smtClean="0">
              <a:latin typeface="Times New Roman"/>
              <a:cs typeface="Times New Roman"/>
            </a:endParaRPr>
          </a:p>
          <a:p>
            <a:pPr lvl="1"/>
            <a:r>
              <a:rPr lang="en-US" sz="1600" dirty="0" smtClean="0">
                <a:latin typeface="Times New Roman"/>
                <a:cs typeface="Times New Roman"/>
              </a:rPr>
              <a:t>A</a:t>
            </a:r>
            <a:r>
              <a:rPr lang="el-GR" sz="1600" dirty="0" err="1" smtClean="0">
                <a:latin typeface="Times New Roman"/>
                <a:cs typeface="Times New Roman"/>
              </a:rPr>
              <a:t>ποτελεί</a:t>
            </a:r>
            <a:r>
              <a:rPr lang="el-GR" sz="1600" dirty="0" smtClean="0">
                <a:latin typeface="Times New Roman"/>
                <a:cs typeface="Times New Roman"/>
              </a:rPr>
              <a:t> </a:t>
            </a:r>
            <a:r>
              <a:rPr lang="el-GR" sz="1600" dirty="0" err="1" smtClean="0">
                <a:latin typeface="Times New Roman"/>
                <a:cs typeface="Times New Roman"/>
              </a:rPr>
              <a:t>εργαλείο</a:t>
            </a:r>
            <a:r>
              <a:rPr lang="el-GR" sz="1600" dirty="0" smtClean="0">
                <a:latin typeface="Times New Roman"/>
                <a:cs typeface="Times New Roman"/>
              </a:rPr>
              <a:t> </a:t>
            </a:r>
            <a:r>
              <a:rPr lang="el-GR" sz="1600" dirty="0" err="1" smtClean="0">
                <a:latin typeface="Times New Roman"/>
                <a:cs typeface="Times New Roman"/>
              </a:rPr>
              <a:t>πρόβλεψης</a:t>
            </a:r>
            <a:endParaRPr lang="el-GR" sz="1600" dirty="0" smtClean="0">
              <a:latin typeface="Times New Roman"/>
              <a:cs typeface="Times New Roman"/>
            </a:endParaRPr>
          </a:p>
          <a:p>
            <a:pPr lvl="1"/>
            <a:endParaRPr lang="el-GR" sz="1600" dirty="0" smtClean="0">
              <a:latin typeface="Times New Roman"/>
              <a:cs typeface="Times New Roman"/>
            </a:endParaRPr>
          </a:p>
          <a:p>
            <a:pPr lvl="1"/>
            <a:r>
              <a:rPr lang="el-GR" sz="1600" dirty="0" smtClean="0">
                <a:latin typeface="Times New Roman"/>
                <a:cs typeface="Times New Roman"/>
              </a:rPr>
              <a:t> Δυνατότητα πρόσβασης</a:t>
            </a:r>
          </a:p>
          <a:p>
            <a:pPr lvl="1"/>
            <a:endParaRPr lang="en-US" sz="1600" dirty="0" smtClean="0">
              <a:latin typeface="Times New Roman"/>
              <a:cs typeface="Times New Roman"/>
            </a:endParaRPr>
          </a:p>
          <a:p>
            <a:pPr lvl="1"/>
            <a:r>
              <a:rPr lang="en-US" sz="1600" dirty="0" smtClean="0">
                <a:latin typeface="Times New Roman"/>
                <a:cs typeface="Times New Roman"/>
              </a:rPr>
              <a:t> </a:t>
            </a:r>
            <a:r>
              <a:rPr lang="el-GR" sz="1600" dirty="0" err="1" smtClean="0">
                <a:latin typeface="Times New Roman"/>
                <a:cs typeface="Times New Roman"/>
              </a:rPr>
              <a:t>Σχεδιασμός</a:t>
            </a:r>
            <a:endParaRPr lang="el-GR" sz="1600" dirty="0" smtClean="0">
              <a:latin typeface="Times New Roman"/>
              <a:cs typeface="Times New Roman"/>
            </a:endParaRPr>
          </a:p>
          <a:p>
            <a:pPr lvl="1"/>
            <a:endParaRPr lang="en-US" sz="1600" dirty="0" smtClean="0">
              <a:latin typeface="Times New Roman"/>
              <a:cs typeface="Times New Roman"/>
            </a:endParaRPr>
          </a:p>
          <a:p>
            <a:pPr lvl="1"/>
            <a:r>
              <a:rPr lang="en-US" sz="1600" dirty="0" smtClean="0">
                <a:latin typeface="Times New Roman"/>
                <a:cs typeface="Times New Roman"/>
              </a:rPr>
              <a:t> </a:t>
            </a:r>
            <a:r>
              <a:rPr lang="el-GR" sz="1600" dirty="0" err="1" smtClean="0">
                <a:latin typeface="Times New Roman"/>
                <a:cs typeface="Times New Roman"/>
              </a:rPr>
              <a:t>Ανεύρεση</a:t>
            </a:r>
            <a:r>
              <a:rPr lang="el-GR" sz="1600" dirty="0" smtClean="0">
                <a:latin typeface="Times New Roman"/>
                <a:cs typeface="Times New Roman"/>
              </a:rPr>
              <a:t> </a:t>
            </a:r>
            <a:r>
              <a:rPr lang="el-GR" sz="1600" dirty="0" err="1" smtClean="0">
                <a:latin typeface="Times New Roman"/>
                <a:cs typeface="Times New Roman"/>
              </a:rPr>
              <a:t>εναλλακτικών</a:t>
            </a:r>
            <a:r>
              <a:rPr lang="en-US" sz="1600" dirty="0" smtClean="0">
                <a:latin typeface="Times New Roman"/>
                <a:cs typeface="Times New Roman"/>
              </a:rPr>
              <a:t> </a:t>
            </a:r>
            <a:r>
              <a:rPr lang="el-GR" sz="1600" dirty="0" err="1" smtClean="0">
                <a:latin typeface="Times New Roman"/>
                <a:cs typeface="Times New Roman"/>
              </a:rPr>
              <a:t>λύσεων</a:t>
            </a:r>
            <a:endParaRPr lang="el-GR" sz="1600" dirty="0" smtClean="0">
              <a:latin typeface="Times New Roman"/>
              <a:cs typeface="Times New Roman"/>
            </a:endParaRPr>
          </a:p>
          <a:p>
            <a:pPr lvl="1"/>
            <a:endParaRPr lang="en-US" sz="1600" dirty="0" smtClean="0">
              <a:latin typeface="Times New Roman"/>
              <a:cs typeface="Times New Roman"/>
            </a:endParaRPr>
          </a:p>
          <a:p>
            <a:pPr lvl="1"/>
            <a:r>
              <a:rPr lang="en-US" sz="1600" dirty="0" smtClean="0">
                <a:latin typeface="Times New Roman"/>
                <a:cs typeface="Times New Roman"/>
              </a:rPr>
              <a:t> B</a:t>
            </a:r>
            <a:r>
              <a:rPr lang="el-GR" sz="1600" dirty="0" err="1" smtClean="0">
                <a:latin typeface="Times New Roman"/>
                <a:cs typeface="Times New Roman"/>
              </a:rPr>
              <a:t>ελτιστοποίηση</a:t>
            </a:r>
            <a:endParaRPr lang="en-US" sz="1600" dirty="0" smtClean="0">
              <a:latin typeface="Times New Roman"/>
              <a:cs typeface="Times New Roman"/>
            </a:endParaRP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Κατά τη διάρκεια της προσομοίωσης</a:t>
            </a:r>
            <a:endParaRPr lang="en-US" sz="3600" dirty="0">
              <a:latin typeface="Times New Roman"/>
              <a:cs typeface="Times New Roman"/>
            </a:endParaRPr>
          </a:p>
        </p:txBody>
      </p:sp>
      <p:sp>
        <p:nvSpPr>
          <p:cNvPr id="6" name="Slide Number Placeholder 5"/>
          <p:cNvSpPr>
            <a:spLocks noGrp="1"/>
          </p:cNvSpPr>
          <p:nvPr>
            <p:ph type="sldNum" sz="quarter" idx="12"/>
          </p:nvPr>
        </p:nvSpPr>
        <p:spPr/>
        <p:txBody>
          <a:bodyPr/>
          <a:lstStyle/>
          <a:p>
            <a:fld id="{BA9FA515-89A9-DA4C-92E4-84A045B487AC}" type="slidenum">
              <a:rPr lang="en-US" smtClean="0">
                <a:solidFill>
                  <a:srgbClr val="000000"/>
                </a:solidFill>
              </a:rPr>
              <a:pPr/>
              <a:t>30</a:t>
            </a:fld>
            <a:endParaRPr lang="en-US" dirty="0">
              <a:solidFill>
                <a:srgbClr val="000000"/>
              </a:solidFill>
            </a:endParaRPr>
          </a:p>
        </p:txBody>
      </p:sp>
      <p:pic>
        <p:nvPicPr>
          <p:cNvPr id="4" name="Deckbuild run.wmv">
            <a:hlinkClick r:id="" action="ppaction://media"/>
          </p:cNvPr>
          <p:cNvPicPr/>
          <p:nvPr>
            <a:videoFile r:link="rId1"/>
          </p:nvPr>
        </p:nvPicPr>
        <p:blipFill>
          <a:blip r:embed="rId3"/>
          <a:stretch>
            <a:fillRect/>
          </a:stretch>
        </p:blipFill>
        <p:spPr>
          <a:xfrm>
            <a:off x="4648199" y="1417638"/>
            <a:ext cx="4038601" cy="4602162"/>
          </a:xfrm>
          <a:prstGeom prst="rect">
            <a:avLst/>
          </a:prstGeom>
        </p:spPr>
      </p:pic>
      <p:sp>
        <p:nvSpPr>
          <p:cNvPr id="5" name="TextBox 4"/>
          <p:cNvSpPr txBox="1"/>
          <p:nvPr/>
        </p:nvSpPr>
        <p:spPr>
          <a:xfrm>
            <a:off x="457200" y="1905000"/>
            <a:ext cx="3962400" cy="2462212"/>
          </a:xfrm>
          <a:prstGeom prst="rect">
            <a:avLst/>
          </a:prstGeom>
          <a:noFill/>
        </p:spPr>
        <p:txBody>
          <a:bodyPr wrap="square" rtlCol="0">
            <a:spAutoFit/>
          </a:bodyPr>
          <a:lstStyle/>
          <a:p>
            <a:pPr>
              <a:buFont typeface="Arial"/>
              <a:buChar char="•"/>
            </a:pPr>
            <a:r>
              <a:rPr lang="el-GR" dirty="0" smtClean="0"/>
              <a:t> </a:t>
            </a:r>
            <a:r>
              <a:rPr lang="el-GR" sz="2200" dirty="0" smtClean="0">
                <a:latin typeface="Times New Roman"/>
                <a:cs typeface="Times New Roman"/>
              </a:rPr>
              <a:t>Η εντολή του κώδικα που εκτελείται εκείνη τη στιγμή τονίζεται με μαύρο πλαίσιο</a:t>
            </a:r>
          </a:p>
          <a:p>
            <a:pPr>
              <a:buFont typeface="Arial"/>
              <a:buChar char="•"/>
            </a:pPr>
            <a:endParaRPr lang="el-GR" sz="2200" dirty="0" smtClean="0">
              <a:latin typeface="Times New Roman"/>
              <a:cs typeface="Times New Roman"/>
            </a:endParaRPr>
          </a:p>
          <a:p>
            <a:pPr>
              <a:buFont typeface="Arial"/>
              <a:buChar char="•"/>
            </a:pPr>
            <a:r>
              <a:rPr lang="el-GR" sz="2200" dirty="0" smtClean="0">
                <a:latin typeface="Times New Roman"/>
                <a:cs typeface="Times New Roman"/>
              </a:rPr>
              <a:t>Το τερματικό παράθυρο δείχνει την εξέλιξη της προσομοίωσης και τα αποτελέσματα</a:t>
            </a:r>
            <a:endParaRPr lang="en-US" sz="2200" dirty="0">
              <a:latin typeface="Times New Roman"/>
              <a:cs typeface="Times New Roman"/>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Τερματικό παράθυρο εκτέλεσης</a:t>
            </a:r>
            <a:endParaRPr lang="en-US" sz="3600" dirty="0">
              <a:latin typeface="Times New Roman"/>
              <a:cs typeface="Times New Roman"/>
            </a:endParaRPr>
          </a:p>
        </p:txBody>
      </p:sp>
      <p:sp>
        <p:nvSpPr>
          <p:cNvPr id="18" name="Slide Number Placeholder 17"/>
          <p:cNvSpPr>
            <a:spLocks noGrp="1"/>
          </p:cNvSpPr>
          <p:nvPr>
            <p:ph type="sldNum" sz="quarter" idx="12"/>
          </p:nvPr>
        </p:nvSpPr>
        <p:spPr/>
        <p:txBody>
          <a:bodyPr/>
          <a:lstStyle/>
          <a:p>
            <a:fld id="{BA9FA515-89A9-DA4C-92E4-84A045B487AC}" type="slidenum">
              <a:rPr lang="en-US" smtClean="0">
                <a:solidFill>
                  <a:srgbClr val="000000"/>
                </a:solidFill>
              </a:rPr>
              <a:pPr/>
              <a:t>31</a:t>
            </a:fld>
            <a:endParaRPr lang="en-US" dirty="0">
              <a:solidFill>
                <a:srgbClr val="000000"/>
              </a:solidFill>
            </a:endParaRPr>
          </a:p>
        </p:txBody>
      </p:sp>
      <p:sp>
        <p:nvSpPr>
          <p:cNvPr id="5" name="TextBox 4"/>
          <p:cNvSpPr txBox="1"/>
          <p:nvPr/>
        </p:nvSpPr>
        <p:spPr>
          <a:xfrm>
            <a:off x="457200" y="1600200"/>
            <a:ext cx="8458200" cy="769441"/>
          </a:xfrm>
          <a:prstGeom prst="rect">
            <a:avLst/>
          </a:prstGeom>
          <a:noFill/>
        </p:spPr>
        <p:txBody>
          <a:bodyPr wrap="square" rtlCol="0">
            <a:spAutoFit/>
          </a:bodyPr>
          <a:lstStyle/>
          <a:p>
            <a:pPr>
              <a:buFont typeface="Arial"/>
              <a:buChar char="•"/>
            </a:pPr>
            <a:r>
              <a:rPr lang="el-GR" sz="2200" dirty="0" smtClean="0">
                <a:latin typeface="Times New Roman"/>
                <a:cs typeface="Times New Roman"/>
              </a:rPr>
              <a:t> Βρίσκεται στο κάτω μέρος του παραθύρου</a:t>
            </a:r>
            <a:r>
              <a:rPr lang="en-US" sz="2200" dirty="0" smtClean="0">
                <a:latin typeface="Times New Roman"/>
                <a:cs typeface="Times New Roman"/>
              </a:rPr>
              <a:t> Deckbuild </a:t>
            </a:r>
            <a:r>
              <a:rPr lang="el-GR" sz="2200" dirty="0" smtClean="0">
                <a:latin typeface="Times New Roman"/>
                <a:cs typeface="Times New Roman"/>
              </a:rPr>
              <a:t>και δείχνει την    εξέλιξη της προσομοίωσης</a:t>
            </a:r>
            <a:endParaRPr lang="en-US" sz="2200" dirty="0">
              <a:latin typeface="Times New Roman"/>
              <a:cs typeface="Times New Roman"/>
            </a:endParaRPr>
          </a:p>
        </p:txBody>
      </p:sp>
      <p:pic>
        <p:nvPicPr>
          <p:cNvPr id="7" name="Picture 6" descr="runtime.JPG"/>
          <p:cNvPicPr>
            <a:picLocks noChangeAspect="1"/>
          </p:cNvPicPr>
          <p:nvPr/>
        </p:nvPicPr>
        <p:blipFill>
          <a:blip r:embed="rId2"/>
          <a:stretch>
            <a:fillRect/>
          </a:stretch>
        </p:blipFill>
        <p:spPr>
          <a:xfrm>
            <a:off x="1828799" y="2816228"/>
            <a:ext cx="5781675" cy="3243814"/>
          </a:xfrm>
          <a:prstGeom prst="rect">
            <a:avLst/>
          </a:prstGeom>
        </p:spPr>
      </p:pic>
      <p:sp>
        <p:nvSpPr>
          <p:cNvPr id="8" name="TextBox 7"/>
          <p:cNvSpPr txBox="1"/>
          <p:nvPr/>
        </p:nvSpPr>
        <p:spPr>
          <a:xfrm>
            <a:off x="228600" y="2602468"/>
            <a:ext cx="1600200" cy="584776"/>
          </a:xfrm>
          <a:prstGeom prst="rect">
            <a:avLst/>
          </a:prstGeom>
          <a:noFill/>
        </p:spPr>
        <p:txBody>
          <a:bodyPr wrap="square" rtlCol="0">
            <a:spAutoFit/>
          </a:bodyPr>
          <a:lstStyle/>
          <a:p>
            <a:r>
              <a:rPr lang="el-GR" sz="1600" u="sng" dirty="0" smtClean="0"/>
              <a:t>Αριθμός επαναλήψεων</a:t>
            </a:r>
            <a:endParaRPr lang="en-US" sz="1600" u="sng" dirty="0"/>
          </a:p>
        </p:txBody>
      </p:sp>
      <p:sp>
        <p:nvSpPr>
          <p:cNvPr id="9" name="TextBox 8"/>
          <p:cNvSpPr txBox="1"/>
          <p:nvPr/>
        </p:nvSpPr>
        <p:spPr>
          <a:xfrm>
            <a:off x="42333" y="3810000"/>
            <a:ext cx="1786467" cy="1077218"/>
          </a:xfrm>
          <a:prstGeom prst="rect">
            <a:avLst/>
          </a:prstGeom>
          <a:noFill/>
        </p:spPr>
        <p:txBody>
          <a:bodyPr wrap="none" rtlCol="0">
            <a:spAutoFit/>
          </a:bodyPr>
          <a:lstStyle/>
          <a:p>
            <a:r>
              <a:rPr lang="el-GR" sz="1600" u="sng" dirty="0" smtClean="0"/>
              <a:t>Μέθοδος επίλυσης</a:t>
            </a:r>
          </a:p>
          <a:p>
            <a:r>
              <a:rPr lang="en-US" sz="1600" dirty="0" smtClean="0"/>
              <a:t>Newton=N</a:t>
            </a:r>
          </a:p>
          <a:p>
            <a:r>
              <a:rPr lang="en-US" sz="1600" dirty="0" err="1" smtClean="0"/>
              <a:t>Gummel</a:t>
            </a:r>
            <a:r>
              <a:rPr lang="en-US" sz="1600" dirty="0" smtClean="0"/>
              <a:t>=G</a:t>
            </a:r>
          </a:p>
          <a:p>
            <a:r>
              <a:rPr lang="en-US" sz="1600" dirty="0" smtClean="0"/>
              <a:t>Block=B</a:t>
            </a:r>
            <a:endParaRPr lang="en-US" sz="1600" dirty="0"/>
          </a:p>
        </p:txBody>
      </p:sp>
      <p:sp>
        <p:nvSpPr>
          <p:cNvPr id="10" name="TextBox 9"/>
          <p:cNvSpPr txBox="1"/>
          <p:nvPr/>
        </p:nvSpPr>
        <p:spPr>
          <a:xfrm>
            <a:off x="228600" y="6062246"/>
            <a:ext cx="3505200" cy="584776"/>
          </a:xfrm>
          <a:prstGeom prst="rect">
            <a:avLst/>
          </a:prstGeom>
          <a:noFill/>
        </p:spPr>
        <p:txBody>
          <a:bodyPr wrap="square" rtlCol="0">
            <a:spAutoFit/>
          </a:bodyPr>
          <a:lstStyle/>
          <a:p>
            <a:r>
              <a:rPr lang="el-GR" sz="1600" u="sng" dirty="0" smtClean="0"/>
              <a:t>Εφαρμοζόμενη τάση στο αντίστοιχο ηλεκτρόδιο</a:t>
            </a:r>
            <a:endParaRPr lang="en-US" sz="1600" u="sng" dirty="0"/>
          </a:p>
        </p:txBody>
      </p:sp>
      <p:sp>
        <p:nvSpPr>
          <p:cNvPr id="11" name="TextBox 10"/>
          <p:cNvSpPr txBox="1"/>
          <p:nvPr/>
        </p:nvSpPr>
        <p:spPr>
          <a:xfrm>
            <a:off x="4343400" y="6108412"/>
            <a:ext cx="4572000" cy="584776"/>
          </a:xfrm>
          <a:prstGeom prst="rect">
            <a:avLst/>
          </a:prstGeom>
          <a:noFill/>
        </p:spPr>
        <p:txBody>
          <a:bodyPr wrap="square" rtlCol="0">
            <a:spAutoFit/>
          </a:bodyPr>
          <a:lstStyle/>
          <a:p>
            <a:r>
              <a:rPr lang="el-GR" sz="1600" u="sng" dirty="0" smtClean="0"/>
              <a:t>Ρεύμα ηλεκτρονίων, ρεύμα αγωγιμότητας και συνολικό ρεύμα</a:t>
            </a:r>
            <a:endParaRPr lang="en-US" sz="1600" u="sng" dirty="0"/>
          </a:p>
        </p:txBody>
      </p:sp>
      <p:sp>
        <p:nvSpPr>
          <p:cNvPr id="12" name="TextBox 11"/>
          <p:cNvSpPr txBox="1"/>
          <p:nvPr/>
        </p:nvSpPr>
        <p:spPr>
          <a:xfrm>
            <a:off x="6471474" y="2369641"/>
            <a:ext cx="2775119" cy="338554"/>
          </a:xfrm>
          <a:prstGeom prst="rect">
            <a:avLst/>
          </a:prstGeom>
          <a:noFill/>
        </p:spPr>
        <p:txBody>
          <a:bodyPr wrap="none" rtlCol="0">
            <a:spAutoFit/>
          </a:bodyPr>
          <a:lstStyle/>
          <a:p>
            <a:r>
              <a:rPr lang="el-GR" sz="1600" u="sng" dirty="0" smtClean="0"/>
              <a:t>Περιθώριο ανοχής σφαλμάτων</a:t>
            </a:r>
            <a:endParaRPr lang="en-US" sz="1600" u="sng" dirty="0"/>
          </a:p>
        </p:txBody>
      </p:sp>
      <p:sp>
        <p:nvSpPr>
          <p:cNvPr id="13" name="TextBox 12"/>
          <p:cNvSpPr txBox="1"/>
          <p:nvPr/>
        </p:nvSpPr>
        <p:spPr>
          <a:xfrm>
            <a:off x="5893863" y="3593068"/>
            <a:ext cx="1047382" cy="338554"/>
          </a:xfrm>
          <a:prstGeom prst="rect">
            <a:avLst/>
          </a:prstGeom>
          <a:noFill/>
        </p:spPr>
        <p:txBody>
          <a:bodyPr wrap="none" rtlCol="0">
            <a:spAutoFit/>
          </a:bodyPr>
          <a:lstStyle/>
          <a:p>
            <a:r>
              <a:rPr lang="el-GR" sz="1600" u="sng" dirty="0" smtClean="0"/>
              <a:t>Σφάλματα</a:t>
            </a:r>
            <a:endParaRPr lang="en-US" sz="1600" u="sng" dirty="0"/>
          </a:p>
        </p:txBody>
      </p:sp>
      <p:cxnSp>
        <p:nvCxnSpPr>
          <p:cNvPr id="15" name="Straight Arrow Connector 14"/>
          <p:cNvCxnSpPr/>
          <p:nvPr/>
        </p:nvCxnSpPr>
        <p:spPr>
          <a:xfrm rot="10800000">
            <a:off x="1524000" y="3187244"/>
            <a:ext cx="685800" cy="2417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flipV="1">
            <a:off x="1828800" y="3429000"/>
            <a:ext cx="914400" cy="5026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1503879" y="4439721"/>
            <a:ext cx="1640442" cy="1600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Left Bracket 25"/>
          <p:cNvSpPr/>
          <p:nvPr/>
        </p:nvSpPr>
        <p:spPr>
          <a:xfrm rot="16200000">
            <a:off x="4787900" y="4076699"/>
            <a:ext cx="254000" cy="2362200"/>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sp>
      <p:cxnSp>
        <p:nvCxnSpPr>
          <p:cNvPr id="28" name="Straight Arrow Connector 27"/>
          <p:cNvCxnSpPr>
            <a:stCxn id="26" idx="1"/>
          </p:cNvCxnSpPr>
          <p:nvPr/>
        </p:nvCxnSpPr>
        <p:spPr>
          <a:xfrm rot="16200000" flipH="1">
            <a:off x="4876944" y="5422755"/>
            <a:ext cx="723613" cy="647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914900" y="3810000"/>
            <a:ext cx="978963" cy="1216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914900" y="2708195"/>
            <a:ext cx="1714500" cy="7208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3600" dirty="0" smtClean="0">
                <a:latin typeface="Times New Roman"/>
                <a:cs typeface="Times New Roman"/>
              </a:rPr>
              <a:t>Πρόγραμμα ‘</a:t>
            </a:r>
            <a:r>
              <a:rPr lang="en-US" sz="3600" dirty="0" err="1" smtClean="0">
                <a:latin typeface="Times New Roman"/>
                <a:cs typeface="Times New Roman"/>
              </a:rPr>
              <a:t>Tonyplot</a:t>
            </a:r>
            <a:r>
              <a:rPr lang="en-US" sz="3600" dirty="0" smtClean="0">
                <a:latin typeface="Times New Roman"/>
                <a:cs typeface="Times New Roman"/>
              </a:rPr>
              <a:t>’</a:t>
            </a:r>
            <a:endParaRPr lang="en-US" sz="3600" dirty="0">
              <a:latin typeface="Times New Roman"/>
              <a:cs typeface="Times New Roman"/>
            </a:endParaRPr>
          </a:p>
        </p:txBody>
      </p:sp>
      <p:sp>
        <p:nvSpPr>
          <p:cNvPr id="8" name="Slide Number Placeholder 7"/>
          <p:cNvSpPr>
            <a:spLocks noGrp="1"/>
          </p:cNvSpPr>
          <p:nvPr>
            <p:ph type="sldNum" sz="quarter" idx="12"/>
          </p:nvPr>
        </p:nvSpPr>
        <p:spPr/>
        <p:txBody>
          <a:bodyPr/>
          <a:lstStyle/>
          <a:p>
            <a:fld id="{BA9FA515-89A9-DA4C-92E4-84A045B487AC}" type="slidenum">
              <a:rPr lang="en-US" smtClean="0">
                <a:solidFill>
                  <a:srgbClr val="000000"/>
                </a:solidFill>
              </a:rPr>
              <a:pPr/>
              <a:t>32</a:t>
            </a:fld>
            <a:endParaRPr lang="en-US" dirty="0">
              <a:solidFill>
                <a:srgbClr val="000000"/>
              </a:solidFill>
            </a:endParaRPr>
          </a:p>
        </p:txBody>
      </p:sp>
      <p:sp>
        <p:nvSpPr>
          <p:cNvPr id="4" name="TextBox 3"/>
          <p:cNvSpPr txBox="1"/>
          <p:nvPr/>
        </p:nvSpPr>
        <p:spPr>
          <a:xfrm>
            <a:off x="228600" y="1066800"/>
            <a:ext cx="7620000" cy="830997"/>
          </a:xfrm>
          <a:prstGeom prst="rect">
            <a:avLst/>
          </a:prstGeom>
          <a:noFill/>
        </p:spPr>
        <p:txBody>
          <a:bodyPr wrap="square" rtlCol="0">
            <a:spAutoFit/>
          </a:bodyPr>
          <a:lstStyle/>
          <a:p>
            <a:pPr>
              <a:buFont typeface="Arial"/>
              <a:buChar char="•"/>
            </a:pPr>
            <a:r>
              <a:rPr lang="el-GR" sz="2400" dirty="0" smtClean="0">
                <a:latin typeface="Times New Roman"/>
                <a:cs typeface="Times New Roman"/>
              </a:rPr>
              <a:t> Πρόγραμμα απεικόνισης, σύγκρισης και επεξεργασίας   αποτελεσμάτων προσομοιώσεων</a:t>
            </a:r>
            <a:endParaRPr lang="en-US" sz="2400" dirty="0">
              <a:latin typeface="Times New Roman"/>
              <a:cs typeface="Times New Roman"/>
            </a:endParaRPr>
          </a:p>
        </p:txBody>
      </p:sp>
      <p:sp>
        <p:nvSpPr>
          <p:cNvPr id="5" name="TextBox 4"/>
          <p:cNvSpPr txBox="1"/>
          <p:nvPr/>
        </p:nvSpPr>
        <p:spPr>
          <a:xfrm>
            <a:off x="228600" y="1940004"/>
            <a:ext cx="4664420" cy="1107996"/>
          </a:xfrm>
          <a:prstGeom prst="rect">
            <a:avLst/>
          </a:prstGeom>
          <a:noFill/>
        </p:spPr>
        <p:txBody>
          <a:bodyPr wrap="square" rtlCol="0">
            <a:spAutoFit/>
          </a:bodyPr>
          <a:lstStyle/>
          <a:p>
            <a:pPr>
              <a:buFont typeface="Arial"/>
              <a:buChar char="•"/>
            </a:pPr>
            <a:r>
              <a:rPr lang="el-GR" sz="2400" dirty="0" smtClean="0">
                <a:latin typeface="Times New Roman"/>
                <a:cs typeface="Times New Roman"/>
              </a:rPr>
              <a:t> Μέθοδοι χρήσης </a:t>
            </a:r>
            <a:r>
              <a:rPr lang="en-US" sz="2400" dirty="0" smtClean="0">
                <a:latin typeface="Times New Roman"/>
                <a:cs typeface="Times New Roman"/>
              </a:rPr>
              <a:t>:</a:t>
            </a:r>
          </a:p>
          <a:p>
            <a:r>
              <a:rPr lang="en-US" sz="2200" dirty="0" smtClean="0">
                <a:latin typeface="Times New Roman"/>
                <a:cs typeface="Times New Roman"/>
              </a:rPr>
              <a:t>  - </a:t>
            </a:r>
            <a:r>
              <a:rPr lang="el-GR" sz="2200" dirty="0" smtClean="0">
                <a:latin typeface="Times New Roman"/>
                <a:cs typeface="Times New Roman"/>
              </a:rPr>
              <a:t>Μέσα από το πρόγραμμα </a:t>
            </a:r>
            <a:r>
              <a:rPr lang="en-US" sz="2200" dirty="0" smtClean="0">
                <a:latin typeface="Times New Roman"/>
                <a:cs typeface="Times New Roman"/>
              </a:rPr>
              <a:t>Deckbuild. </a:t>
            </a:r>
            <a:endParaRPr lang="el-GR" sz="2200" dirty="0" smtClean="0">
              <a:latin typeface="Times New Roman"/>
              <a:cs typeface="Times New Roman"/>
            </a:endParaRPr>
          </a:p>
          <a:p>
            <a:r>
              <a:rPr lang="el-GR" sz="2000" dirty="0" smtClean="0">
                <a:latin typeface="Times New Roman"/>
                <a:cs typeface="Times New Roman"/>
              </a:rPr>
              <a:t>     </a:t>
            </a:r>
            <a:r>
              <a:rPr lang="en-US" sz="2000" dirty="0" smtClean="0">
                <a:latin typeface="Times New Roman"/>
                <a:cs typeface="Times New Roman"/>
              </a:rPr>
              <a:t> </a:t>
            </a:r>
            <a:r>
              <a:rPr lang="el-GR" sz="2000" dirty="0" smtClean="0">
                <a:latin typeface="Times New Roman"/>
                <a:cs typeface="Times New Roman"/>
              </a:rPr>
              <a:t>Σημαντικότερες εντολές </a:t>
            </a:r>
            <a:r>
              <a:rPr lang="en-US" sz="2000" dirty="0" smtClean="0">
                <a:latin typeface="Times New Roman"/>
                <a:cs typeface="Times New Roman"/>
              </a:rPr>
              <a:t>:</a:t>
            </a:r>
          </a:p>
          <a:p>
            <a:endParaRPr lang="en-US" dirty="0">
              <a:latin typeface="Times New Roman"/>
              <a:cs typeface="Times New Roman"/>
            </a:endParaRPr>
          </a:p>
        </p:txBody>
      </p:sp>
      <p:sp>
        <p:nvSpPr>
          <p:cNvPr id="6" name="TextBox 5"/>
          <p:cNvSpPr txBox="1"/>
          <p:nvPr/>
        </p:nvSpPr>
        <p:spPr>
          <a:xfrm>
            <a:off x="3352800" y="2771002"/>
            <a:ext cx="6019800" cy="1754327"/>
          </a:xfrm>
          <a:prstGeom prst="rect">
            <a:avLst/>
          </a:prstGeom>
          <a:noFill/>
        </p:spPr>
        <p:txBody>
          <a:bodyPr wrap="square" rtlCol="0">
            <a:spAutoFit/>
          </a:bodyPr>
          <a:lstStyle/>
          <a:p>
            <a:r>
              <a:rPr lang="en-US" b="1" dirty="0" smtClean="0">
                <a:solidFill>
                  <a:srgbClr val="0000FF"/>
                </a:solidFill>
                <a:latin typeface="Times New Roman"/>
                <a:cs typeface="Times New Roman"/>
              </a:rPr>
              <a:t>TONYPOT</a:t>
            </a:r>
            <a:r>
              <a:rPr lang="en-US" dirty="0" smtClean="0">
                <a:latin typeface="Times New Roman"/>
                <a:cs typeface="Times New Roman"/>
              </a:rPr>
              <a:t> </a:t>
            </a:r>
            <a:r>
              <a:rPr lang="el-GR" dirty="0" smtClean="0">
                <a:latin typeface="Times New Roman"/>
                <a:cs typeface="Times New Roman"/>
              </a:rPr>
              <a:t>   ‘</a:t>
            </a:r>
            <a:r>
              <a:rPr lang="el-GR" b="1" dirty="0" smtClean="0">
                <a:latin typeface="Times New Roman"/>
                <a:cs typeface="Times New Roman"/>
              </a:rPr>
              <a:t>ΟΝΟΜΑ ΑΡΧΕΙΟΥ</a:t>
            </a:r>
            <a:r>
              <a:rPr lang="el-GR" dirty="0" smtClean="0">
                <a:latin typeface="Times New Roman"/>
                <a:cs typeface="Times New Roman"/>
              </a:rPr>
              <a:t>’ </a:t>
            </a:r>
            <a:endParaRPr lang="en-US" dirty="0" smtClean="0">
              <a:latin typeface="Times New Roman"/>
              <a:cs typeface="Times New Roman"/>
            </a:endParaRPr>
          </a:p>
          <a:p>
            <a:r>
              <a:rPr lang="el-GR" dirty="0" smtClean="0">
                <a:latin typeface="Times New Roman"/>
                <a:cs typeface="Times New Roman"/>
              </a:rPr>
              <a:t>Απεικονίζει το αντίστοιχο αρχείο π.χ </a:t>
            </a:r>
            <a:r>
              <a:rPr lang="en-US" dirty="0" err="1" smtClean="0">
                <a:latin typeface="Times New Roman"/>
                <a:cs typeface="Times New Roman"/>
              </a:rPr>
              <a:t>tonyplot</a:t>
            </a:r>
            <a:r>
              <a:rPr lang="en-US" dirty="0" smtClean="0">
                <a:latin typeface="Times New Roman"/>
                <a:cs typeface="Times New Roman"/>
              </a:rPr>
              <a:t> mos1.str</a:t>
            </a:r>
            <a:endParaRPr lang="el-GR" dirty="0" smtClean="0">
              <a:latin typeface="Times New Roman"/>
              <a:cs typeface="Times New Roman"/>
            </a:endParaRPr>
          </a:p>
          <a:p>
            <a:endParaRPr lang="el-GR" dirty="0" smtClean="0">
              <a:latin typeface="Times New Roman"/>
              <a:cs typeface="Times New Roman"/>
            </a:endParaRPr>
          </a:p>
          <a:p>
            <a:r>
              <a:rPr lang="en-US" b="1" dirty="0" smtClean="0">
                <a:solidFill>
                  <a:srgbClr val="0000FF"/>
                </a:solidFill>
                <a:latin typeface="Times New Roman"/>
                <a:cs typeface="Times New Roman"/>
              </a:rPr>
              <a:t>TONYPLOT </a:t>
            </a:r>
            <a:r>
              <a:rPr lang="el-GR" b="1" dirty="0" smtClean="0">
                <a:solidFill>
                  <a:srgbClr val="0000FF"/>
                </a:solidFill>
                <a:latin typeface="Times New Roman"/>
                <a:cs typeface="Times New Roman"/>
              </a:rPr>
              <a:t>   </a:t>
            </a:r>
            <a:r>
              <a:rPr lang="en-US" b="1" dirty="0" smtClean="0">
                <a:latin typeface="Times New Roman"/>
                <a:cs typeface="Times New Roman"/>
              </a:rPr>
              <a:t>–OVERLAY </a:t>
            </a:r>
            <a:r>
              <a:rPr lang="el-GR" b="1" dirty="0" smtClean="0">
                <a:latin typeface="Times New Roman"/>
                <a:cs typeface="Times New Roman"/>
              </a:rPr>
              <a:t>   </a:t>
            </a:r>
            <a:r>
              <a:rPr lang="en-US" b="1" dirty="0" smtClean="0">
                <a:latin typeface="Times New Roman"/>
                <a:cs typeface="Times New Roman"/>
              </a:rPr>
              <a:t>‘</a:t>
            </a:r>
            <a:r>
              <a:rPr lang="el-GR" b="1" dirty="0" smtClean="0">
                <a:latin typeface="Times New Roman"/>
                <a:cs typeface="Times New Roman"/>
              </a:rPr>
              <a:t>ΟΝΟΜΑΤΑ ΑΡΧΕΙΩΝ’</a:t>
            </a:r>
            <a:endParaRPr lang="en-US" b="1" dirty="0" smtClean="0">
              <a:latin typeface="Times New Roman"/>
              <a:cs typeface="Times New Roman"/>
            </a:endParaRPr>
          </a:p>
          <a:p>
            <a:r>
              <a:rPr lang="el-GR" dirty="0" smtClean="0">
                <a:latin typeface="Times New Roman"/>
                <a:cs typeface="Times New Roman"/>
              </a:rPr>
              <a:t>Δημιουργεί πολυεπίπεδα διαγράμματα</a:t>
            </a:r>
            <a:r>
              <a:rPr lang="en-US" dirty="0" smtClean="0">
                <a:latin typeface="Times New Roman"/>
                <a:cs typeface="Times New Roman"/>
              </a:rPr>
              <a:t> </a:t>
            </a:r>
            <a:r>
              <a:rPr lang="el-GR" dirty="0" smtClean="0">
                <a:latin typeface="Times New Roman"/>
                <a:cs typeface="Times New Roman"/>
              </a:rPr>
              <a:t>καμπυλών από τα αντίστοιχα αρχεία</a:t>
            </a:r>
            <a:r>
              <a:rPr lang="en-US" dirty="0" smtClean="0">
                <a:latin typeface="Times New Roman"/>
                <a:cs typeface="Times New Roman"/>
              </a:rPr>
              <a:t> </a:t>
            </a:r>
            <a:r>
              <a:rPr lang="el-GR" dirty="0" smtClean="0">
                <a:latin typeface="Times New Roman"/>
                <a:cs typeface="Times New Roman"/>
              </a:rPr>
              <a:t>π.χ. </a:t>
            </a:r>
            <a:r>
              <a:rPr lang="en-US" dirty="0" smtClean="0">
                <a:latin typeface="Times New Roman"/>
                <a:cs typeface="Times New Roman"/>
              </a:rPr>
              <a:t>Tonyplot –overlay mos1.log mos2.log</a:t>
            </a:r>
            <a:endParaRPr lang="en-US" dirty="0">
              <a:latin typeface="Times New Roman"/>
              <a:cs typeface="Times New Roman"/>
            </a:endParaRPr>
          </a:p>
        </p:txBody>
      </p:sp>
      <p:sp>
        <p:nvSpPr>
          <p:cNvPr id="7" name="TextBox 6"/>
          <p:cNvSpPr txBox="1"/>
          <p:nvPr/>
        </p:nvSpPr>
        <p:spPr>
          <a:xfrm>
            <a:off x="457200" y="4802327"/>
            <a:ext cx="6710266" cy="1692771"/>
          </a:xfrm>
          <a:prstGeom prst="rect">
            <a:avLst/>
          </a:prstGeom>
          <a:noFill/>
        </p:spPr>
        <p:txBody>
          <a:bodyPr wrap="none" rtlCol="0">
            <a:spAutoFit/>
          </a:bodyPr>
          <a:lstStyle/>
          <a:p>
            <a:pPr>
              <a:buFontTx/>
              <a:buChar char="-"/>
            </a:pPr>
            <a:r>
              <a:rPr lang="el-GR" sz="2200" dirty="0" smtClean="0">
                <a:latin typeface="Times New Roman"/>
                <a:cs typeface="Times New Roman"/>
              </a:rPr>
              <a:t>Μόνο του ως αυτόνομο πρόγραμμα</a:t>
            </a:r>
          </a:p>
          <a:p>
            <a:r>
              <a:rPr lang="el-GR" sz="2200" dirty="0" smtClean="0">
                <a:latin typeface="Times New Roman"/>
                <a:cs typeface="Times New Roman"/>
              </a:rPr>
              <a:t>  </a:t>
            </a:r>
            <a:r>
              <a:rPr lang="en-US" sz="2000" dirty="0" smtClean="0">
                <a:latin typeface="Times New Roman"/>
                <a:cs typeface="Times New Roman"/>
              </a:rPr>
              <a:t>File – </a:t>
            </a:r>
            <a:r>
              <a:rPr lang="el-GR" sz="2000" dirty="0" smtClean="0">
                <a:latin typeface="Times New Roman"/>
                <a:cs typeface="Times New Roman"/>
              </a:rPr>
              <a:t>Αποθήκευση και φόρτωση αποθηκευμένων διατάξεων</a:t>
            </a:r>
          </a:p>
          <a:p>
            <a:r>
              <a:rPr lang="el-GR" sz="2000" dirty="0" smtClean="0">
                <a:latin typeface="Times New Roman"/>
                <a:cs typeface="Times New Roman"/>
              </a:rPr>
              <a:t>  </a:t>
            </a:r>
            <a:r>
              <a:rPr lang="en-US" sz="2000" dirty="0" smtClean="0">
                <a:latin typeface="Times New Roman"/>
                <a:cs typeface="Times New Roman"/>
              </a:rPr>
              <a:t>Plot – </a:t>
            </a:r>
            <a:r>
              <a:rPr lang="el-GR" sz="2000" dirty="0" smtClean="0">
                <a:latin typeface="Times New Roman"/>
                <a:cs typeface="Times New Roman"/>
              </a:rPr>
              <a:t>Ρυθμίσεις απεικόνισης</a:t>
            </a:r>
          </a:p>
          <a:p>
            <a:r>
              <a:rPr lang="el-GR" sz="2000" dirty="0" smtClean="0">
                <a:latin typeface="Times New Roman"/>
                <a:cs typeface="Times New Roman"/>
              </a:rPr>
              <a:t>  </a:t>
            </a:r>
            <a:r>
              <a:rPr lang="en-US" sz="2000" dirty="0" smtClean="0">
                <a:latin typeface="Times New Roman"/>
                <a:cs typeface="Times New Roman"/>
              </a:rPr>
              <a:t>Tools – </a:t>
            </a:r>
            <a:r>
              <a:rPr lang="el-GR" sz="2000" dirty="0" smtClean="0">
                <a:latin typeface="Times New Roman"/>
                <a:cs typeface="Times New Roman"/>
              </a:rPr>
              <a:t>Εργαλεία</a:t>
            </a:r>
          </a:p>
          <a:p>
            <a:r>
              <a:rPr lang="el-GR" sz="2000" dirty="0" smtClean="0">
                <a:latin typeface="Times New Roman"/>
                <a:cs typeface="Times New Roman"/>
              </a:rPr>
              <a:t>  </a:t>
            </a:r>
            <a:r>
              <a:rPr lang="en-US" sz="2000" dirty="0" smtClean="0">
                <a:latin typeface="Times New Roman"/>
                <a:cs typeface="Times New Roman"/>
              </a:rPr>
              <a:t>Properties – </a:t>
            </a:r>
            <a:r>
              <a:rPr lang="el-GR" sz="2000" dirty="0" smtClean="0">
                <a:latin typeface="Times New Roman"/>
                <a:cs typeface="Times New Roman"/>
              </a:rPr>
              <a:t>Ρυθμίσεις απεικόνισης (άσχετες από τη διάταξη)</a:t>
            </a:r>
            <a:endParaRPr lang="en-US" sz="2000" dirty="0">
              <a:latin typeface="Times New Roman"/>
              <a:cs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l-GR" sz="3600" dirty="0" smtClean="0">
                <a:latin typeface="Times New Roman"/>
                <a:cs typeface="Times New Roman"/>
              </a:rPr>
              <a:t>Δημιουργία τομής (</a:t>
            </a:r>
            <a:r>
              <a:rPr lang="en-US" sz="3600" dirty="0" smtClean="0">
                <a:latin typeface="Times New Roman"/>
                <a:cs typeface="Times New Roman"/>
              </a:rPr>
              <a:t>Cutline</a:t>
            </a:r>
            <a:r>
              <a:rPr lang="el-GR" sz="3600" dirty="0" smtClean="0">
                <a:latin typeface="Times New Roman"/>
                <a:cs typeface="Times New Roman"/>
              </a:rPr>
              <a:t>)</a:t>
            </a:r>
            <a:endParaRPr lang="en-US" sz="3600" dirty="0">
              <a:latin typeface="Times New Roman"/>
              <a:cs typeface="Times New Roman"/>
            </a:endParaRPr>
          </a:p>
        </p:txBody>
      </p:sp>
      <p:sp>
        <p:nvSpPr>
          <p:cNvPr id="11" name="Slide Number Placeholder 10"/>
          <p:cNvSpPr>
            <a:spLocks noGrp="1"/>
          </p:cNvSpPr>
          <p:nvPr>
            <p:ph type="sldNum" sz="quarter" idx="12"/>
          </p:nvPr>
        </p:nvSpPr>
        <p:spPr/>
        <p:txBody>
          <a:bodyPr/>
          <a:lstStyle/>
          <a:p>
            <a:fld id="{BA9FA515-89A9-DA4C-92E4-84A045B487AC}" type="slidenum">
              <a:rPr lang="en-US" smtClean="0">
                <a:solidFill>
                  <a:srgbClr val="000000"/>
                </a:solidFill>
              </a:rPr>
              <a:pPr/>
              <a:t>33</a:t>
            </a:fld>
            <a:endParaRPr lang="en-US" dirty="0">
              <a:solidFill>
                <a:srgbClr val="000000"/>
              </a:solidFill>
            </a:endParaRPr>
          </a:p>
        </p:txBody>
      </p:sp>
      <p:pic>
        <p:nvPicPr>
          <p:cNvPr id="4" name="Picture 3" descr="cutline.JPG"/>
          <p:cNvPicPr>
            <a:picLocks noChangeAspect="1"/>
          </p:cNvPicPr>
          <p:nvPr/>
        </p:nvPicPr>
        <p:blipFill>
          <a:blip r:embed="rId2"/>
          <a:stretch>
            <a:fillRect/>
          </a:stretch>
        </p:blipFill>
        <p:spPr>
          <a:xfrm>
            <a:off x="6172200" y="1156156"/>
            <a:ext cx="2714625" cy="2324100"/>
          </a:xfrm>
          <a:prstGeom prst="rect">
            <a:avLst/>
          </a:prstGeom>
        </p:spPr>
      </p:pic>
      <p:sp>
        <p:nvSpPr>
          <p:cNvPr id="5" name="TextBox 4"/>
          <p:cNvSpPr txBox="1"/>
          <p:nvPr/>
        </p:nvSpPr>
        <p:spPr>
          <a:xfrm>
            <a:off x="228600" y="1676400"/>
            <a:ext cx="5241539" cy="2092881"/>
          </a:xfrm>
          <a:prstGeom prst="rect">
            <a:avLst/>
          </a:prstGeom>
          <a:noFill/>
        </p:spPr>
        <p:txBody>
          <a:bodyPr wrap="square" rtlCol="0">
            <a:spAutoFit/>
          </a:bodyPr>
          <a:lstStyle/>
          <a:p>
            <a:r>
              <a:rPr lang="el-GR" sz="2200" dirty="0" smtClean="0">
                <a:latin typeface="Times New Roman"/>
                <a:cs typeface="Times New Roman"/>
              </a:rPr>
              <a:t>Για να δημιουργήσουμε μία τομή </a:t>
            </a:r>
            <a:r>
              <a:rPr lang="en-US" sz="2200" dirty="0" smtClean="0">
                <a:latin typeface="Times New Roman"/>
                <a:cs typeface="Times New Roman"/>
              </a:rPr>
              <a:t>:</a:t>
            </a:r>
          </a:p>
          <a:p>
            <a:pPr marL="342900" indent="-342900">
              <a:buAutoNum type="arabicPeriod"/>
            </a:pPr>
            <a:r>
              <a:rPr lang="el-GR" dirty="0" smtClean="0">
                <a:latin typeface="Times New Roman"/>
                <a:cs typeface="Times New Roman"/>
              </a:rPr>
              <a:t>Επιλέγουμε ‘</a:t>
            </a:r>
            <a:r>
              <a:rPr lang="en-US" dirty="0" smtClean="0">
                <a:latin typeface="Times New Roman"/>
                <a:cs typeface="Times New Roman"/>
              </a:rPr>
              <a:t>Cutline’ </a:t>
            </a:r>
            <a:r>
              <a:rPr lang="el-GR" dirty="0" smtClean="0">
                <a:latin typeface="Times New Roman"/>
                <a:cs typeface="Times New Roman"/>
              </a:rPr>
              <a:t>από το μενού </a:t>
            </a:r>
            <a:r>
              <a:rPr lang="en-US" dirty="0" smtClean="0">
                <a:latin typeface="Times New Roman"/>
                <a:cs typeface="Times New Roman"/>
              </a:rPr>
              <a:t>‘Tools’</a:t>
            </a:r>
          </a:p>
          <a:p>
            <a:pPr marL="342900" indent="-342900">
              <a:buAutoNum type="arabicPeriod"/>
            </a:pPr>
            <a:r>
              <a:rPr lang="el-GR" dirty="0" smtClean="0">
                <a:latin typeface="Times New Roman"/>
                <a:cs typeface="Times New Roman"/>
              </a:rPr>
              <a:t>Επιλέγουμε την μορφή της τομής από το παράθυρο ελέγχου</a:t>
            </a:r>
          </a:p>
          <a:p>
            <a:pPr marL="342900" indent="-342900">
              <a:buAutoNum type="arabicPeriod"/>
            </a:pPr>
            <a:r>
              <a:rPr lang="el-GR" dirty="0" smtClean="0">
                <a:latin typeface="Times New Roman"/>
                <a:cs typeface="Times New Roman"/>
              </a:rPr>
              <a:t>Ορίζουμε την περιοχή που εξετάζουμε (ο τρόπος που το κάνουμε εξαρτάται από την μορφή της τομής)</a:t>
            </a:r>
            <a:endParaRPr lang="en-US" dirty="0">
              <a:latin typeface="Times New Roman"/>
              <a:cs typeface="Times New Roman"/>
            </a:endParaRPr>
          </a:p>
        </p:txBody>
      </p:sp>
      <p:sp>
        <p:nvSpPr>
          <p:cNvPr id="6" name="TextBox 5"/>
          <p:cNvSpPr txBox="1"/>
          <p:nvPr/>
        </p:nvSpPr>
        <p:spPr>
          <a:xfrm>
            <a:off x="228600" y="4267200"/>
            <a:ext cx="4362450" cy="1877437"/>
          </a:xfrm>
          <a:prstGeom prst="rect">
            <a:avLst/>
          </a:prstGeom>
          <a:noFill/>
        </p:spPr>
        <p:txBody>
          <a:bodyPr wrap="square" rtlCol="0">
            <a:spAutoFit/>
          </a:bodyPr>
          <a:lstStyle/>
          <a:p>
            <a:r>
              <a:rPr lang="el-GR" sz="2200" dirty="0" smtClean="0">
                <a:latin typeface="Times New Roman"/>
                <a:cs typeface="Times New Roman"/>
              </a:rPr>
              <a:t>Για να ορίσουμε το μέγεθος απεικόνισης </a:t>
            </a:r>
            <a:r>
              <a:rPr lang="en-US" sz="2200" dirty="0" smtClean="0">
                <a:latin typeface="Times New Roman"/>
                <a:cs typeface="Times New Roman"/>
              </a:rPr>
              <a:t>:</a:t>
            </a:r>
          </a:p>
          <a:p>
            <a:pPr marL="342900" indent="-342900">
              <a:buAutoNum type="arabicPeriod"/>
            </a:pPr>
            <a:r>
              <a:rPr lang="el-GR" dirty="0" smtClean="0">
                <a:latin typeface="Times New Roman"/>
                <a:cs typeface="Times New Roman"/>
              </a:rPr>
              <a:t>Κάνουμε δεξί κλικ επάνω στο διάγραμμα και επιλέγουμε </a:t>
            </a:r>
            <a:r>
              <a:rPr lang="en-US" dirty="0" smtClean="0">
                <a:latin typeface="Times New Roman"/>
                <a:cs typeface="Times New Roman"/>
              </a:rPr>
              <a:t>‘Display’</a:t>
            </a:r>
          </a:p>
          <a:p>
            <a:pPr marL="342900" indent="-342900">
              <a:buAutoNum type="arabicPeriod"/>
            </a:pPr>
            <a:r>
              <a:rPr lang="el-GR" dirty="0" smtClean="0">
                <a:latin typeface="Times New Roman"/>
                <a:cs typeface="Times New Roman"/>
              </a:rPr>
              <a:t>Επιλέγουμε το μέγεθος απο το παράθυρο  ελέγχου.</a:t>
            </a:r>
            <a:endParaRPr lang="en-US" dirty="0">
              <a:latin typeface="Times New Roman"/>
              <a:cs typeface="Times New Roman"/>
            </a:endParaRPr>
          </a:p>
        </p:txBody>
      </p:sp>
      <p:pic>
        <p:nvPicPr>
          <p:cNvPr id="7" name="Picture 6" descr="cutline 2.JPG"/>
          <p:cNvPicPr>
            <a:picLocks noChangeAspect="1"/>
          </p:cNvPicPr>
          <p:nvPr/>
        </p:nvPicPr>
        <p:blipFill>
          <a:blip r:embed="rId3"/>
          <a:stretch>
            <a:fillRect/>
          </a:stretch>
        </p:blipFill>
        <p:spPr>
          <a:xfrm>
            <a:off x="4591050" y="3906262"/>
            <a:ext cx="4295775" cy="2238375"/>
          </a:xfrm>
          <a:prstGeom prst="rect">
            <a:avLst/>
          </a:prstGeom>
        </p:spPr>
      </p:pic>
      <p:sp>
        <p:nvSpPr>
          <p:cNvPr id="8" name="TextBox 7"/>
          <p:cNvSpPr txBox="1"/>
          <p:nvPr/>
        </p:nvSpPr>
        <p:spPr>
          <a:xfrm>
            <a:off x="457200" y="1143000"/>
            <a:ext cx="769724" cy="430887"/>
          </a:xfrm>
          <a:prstGeom prst="rect">
            <a:avLst/>
          </a:prstGeom>
          <a:noFill/>
        </p:spPr>
        <p:txBody>
          <a:bodyPr wrap="none" rtlCol="0">
            <a:spAutoFit/>
          </a:bodyPr>
          <a:lstStyle/>
          <a:p>
            <a:r>
              <a:rPr lang="en-US" sz="2200" dirty="0" smtClean="0"/>
              <a:t>Tools</a:t>
            </a:r>
            <a:endParaRPr lang="en-US" sz="2200" dirty="0"/>
          </a:p>
        </p:txBody>
      </p:sp>
      <p:sp>
        <p:nvSpPr>
          <p:cNvPr id="9" name="TextBox 8"/>
          <p:cNvSpPr txBox="1"/>
          <p:nvPr/>
        </p:nvSpPr>
        <p:spPr>
          <a:xfrm>
            <a:off x="1981200" y="1156156"/>
            <a:ext cx="995923" cy="430887"/>
          </a:xfrm>
          <a:prstGeom prst="rect">
            <a:avLst/>
          </a:prstGeom>
          <a:noFill/>
        </p:spPr>
        <p:txBody>
          <a:bodyPr wrap="none" rtlCol="0">
            <a:spAutoFit/>
          </a:bodyPr>
          <a:lstStyle/>
          <a:p>
            <a:r>
              <a:rPr lang="en-US" sz="2200" dirty="0" smtClean="0"/>
              <a:t>Cutline</a:t>
            </a:r>
            <a:endParaRPr lang="en-US" sz="2200" dirty="0"/>
          </a:p>
        </p:txBody>
      </p:sp>
      <p:cxnSp>
        <p:nvCxnSpPr>
          <p:cNvPr id="10" name="Straight Connector 9"/>
          <p:cNvCxnSpPr>
            <a:stCxn id="8" idx="3"/>
            <a:endCxn id="9" idx="1"/>
          </p:cNvCxnSpPr>
          <p:nvPr/>
        </p:nvCxnSpPr>
        <p:spPr>
          <a:xfrm>
            <a:off x="1226924" y="1358444"/>
            <a:ext cx="754276" cy="13156"/>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Times New Roman"/>
                <a:cs typeface="Times New Roman"/>
              </a:rPr>
              <a:t>Δημιουργία τομής (</a:t>
            </a:r>
            <a:r>
              <a:rPr lang="en-US" dirty="0" smtClean="0">
                <a:latin typeface="Times New Roman"/>
                <a:cs typeface="Times New Roman"/>
              </a:rPr>
              <a:t>Cutline</a:t>
            </a:r>
            <a:r>
              <a:rPr lang="el-GR" dirty="0" smtClean="0">
                <a:latin typeface="Times New Roman"/>
                <a:cs typeface="Times New Roman"/>
              </a:rPr>
              <a:t>) (2)</a:t>
            </a:r>
            <a:endParaRPr lang="en-US" dirty="0"/>
          </a:p>
        </p:txBody>
      </p:sp>
      <p:sp>
        <p:nvSpPr>
          <p:cNvPr id="5" name="Slide Number Placeholder 4"/>
          <p:cNvSpPr>
            <a:spLocks noGrp="1"/>
          </p:cNvSpPr>
          <p:nvPr>
            <p:ph type="sldNum" sz="quarter" idx="12"/>
          </p:nvPr>
        </p:nvSpPr>
        <p:spPr/>
        <p:txBody>
          <a:bodyPr/>
          <a:lstStyle/>
          <a:p>
            <a:fld id="{BA9FA515-89A9-DA4C-92E4-84A045B487AC}" type="slidenum">
              <a:rPr lang="en-US" smtClean="0">
                <a:solidFill>
                  <a:srgbClr val="000000"/>
                </a:solidFill>
              </a:rPr>
              <a:pPr/>
              <a:t>34</a:t>
            </a:fld>
            <a:endParaRPr lang="en-US" dirty="0">
              <a:solidFill>
                <a:srgbClr val="000000"/>
              </a:solidFill>
            </a:endParaRPr>
          </a:p>
        </p:txBody>
      </p:sp>
      <p:pic>
        <p:nvPicPr>
          <p:cNvPr id="6" name="tonyplot.wmv">
            <a:hlinkClick r:id="" action="ppaction://media"/>
          </p:cNvPr>
          <p:cNvPicPr/>
          <p:nvPr>
            <a:videoFile r:link="rId1"/>
          </p:nvPr>
        </p:nvPicPr>
        <p:blipFill>
          <a:blip r:embed="rId3"/>
          <a:stretch>
            <a:fillRect/>
          </a:stretch>
        </p:blipFill>
        <p:spPr>
          <a:xfrm>
            <a:off x="1143000" y="1417638"/>
            <a:ext cx="6781800" cy="48306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latin typeface="Times New Roman"/>
                <a:cs typeface="Times New Roman"/>
              </a:rPr>
              <a:t>Ρυθμίσεις απεικόνισης δομών </a:t>
            </a:r>
            <a:br>
              <a:rPr lang="el-GR" sz="3600" dirty="0" smtClean="0">
                <a:latin typeface="Times New Roman"/>
                <a:cs typeface="Times New Roman"/>
              </a:rPr>
            </a:br>
            <a:r>
              <a:rPr lang="el-GR" sz="3600" dirty="0" smtClean="0">
                <a:latin typeface="Times New Roman"/>
                <a:cs typeface="Times New Roman"/>
              </a:rPr>
              <a:t>(2</a:t>
            </a:r>
            <a:r>
              <a:rPr lang="en-US" sz="3600" dirty="0" smtClean="0">
                <a:latin typeface="Times New Roman"/>
                <a:cs typeface="Times New Roman"/>
              </a:rPr>
              <a:t>D Mesh Plot Display</a:t>
            </a:r>
            <a:r>
              <a:rPr lang="el-GR" sz="3600" dirty="0" smtClean="0">
                <a:latin typeface="Times New Roman"/>
                <a:cs typeface="Times New Roman"/>
              </a:rPr>
              <a:t>)</a:t>
            </a:r>
            <a:endParaRPr lang="en-US" sz="3600" dirty="0">
              <a:latin typeface="Times New Roman"/>
              <a:cs typeface="Times New Roman"/>
            </a:endParaRPr>
          </a:p>
        </p:txBody>
      </p:sp>
      <p:sp>
        <p:nvSpPr>
          <p:cNvPr id="19" name="Slide Number Placeholder 18"/>
          <p:cNvSpPr>
            <a:spLocks noGrp="1"/>
          </p:cNvSpPr>
          <p:nvPr>
            <p:ph type="sldNum" sz="quarter" idx="12"/>
          </p:nvPr>
        </p:nvSpPr>
        <p:spPr/>
        <p:txBody>
          <a:bodyPr/>
          <a:lstStyle/>
          <a:p>
            <a:fld id="{BA9FA515-89A9-DA4C-92E4-84A045B487AC}" type="slidenum">
              <a:rPr lang="en-US" smtClean="0">
                <a:solidFill>
                  <a:srgbClr val="000000"/>
                </a:solidFill>
              </a:rPr>
              <a:pPr/>
              <a:t>35</a:t>
            </a:fld>
            <a:endParaRPr lang="en-US" dirty="0">
              <a:solidFill>
                <a:srgbClr val="000000"/>
              </a:solidFill>
            </a:endParaRPr>
          </a:p>
        </p:txBody>
      </p:sp>
      <p:sp>
        <p:nvSpPr>
          <p:cNvPr id="4" name="TextBox 3"/>
          <p:cNvSpPr txBox="1"/>
          <p:nvPr/>
        </p:nvSpPr>
        <p:spPr>
          <a:xfrm>
            <a:off x="311824" y="2286000"/>
            <a:ext cx="8545929" cy="430887"/>
          </a:xfrm>
          <a:prstGeom prst="rect">
            <a:avLst/>
          </a:prstGeom>
          <a:noFill/>
        </p:spPr>
        <p:txBody>
          <a:bodyPr wrap="none" rtlCol="0">
            <a:spAutoFit/>
          </a:bodyPr>
          <a:lstStyle/>
          <a:p>
            <a:r>
              <a:rPr lang="el-GR" sz="2200" dirty="0" smtClean="0">
                <a:latin typeface="Times New Roman"/>
                <a:cs typeface="Times New Roman"/>
              </a:rPr>
              <a:t>Επιλέγουμε τα μεγέθη που θα απεικονίζονται στα σχεδιαγράμματα δομών</a:t>
            </a:r>
            <a:endParaRPr lang="en-US" sz="2200" dirty="0">
              <a:latin typeface="Times New Roman"/>
              <a:cs typeface="Times New Roman"/>
            </a:endParaRPr>
          </a:p>
        </p:txBody>
      </p:sp>
      <p:pic>
        <p:nvPicPr>
          <p:cNvPr id="6" name="Picture 5" descr="Screen shot 2010-11-06 at 6.20.25 μ.μ..jpg"/>
          <p:cNvPicPr>
            <a:picLocks noChangeAspect="1"/>
          </p:cNvPicPr>
          <p:nvPr/>
        </p:nvPicPr>
        <p:blipFill>
          <a:blip r:embed="rId2"/>
          <a:stretch>
            <a:fillRect/>
          </a:stretch>
        </p:blipFill>
        <p:spPr>
          <a:xfrm>
            <a:off x="3429000" y="3206750"/>
            <a:ext cx="5448300" cy="2578100"/>
          </a:xfrm>
          <a:prstGeom prst="rect">
            <a:avLst/>
          </a:prstGeom>
        </p:spPr>
      </p:pic>
      <p:sp>
        <p:nvSpPr>
          <p:cNvPr id="7" name="TextBox 6"/>
          <p:cNvSpPr txBox="1"/>
          <p:nvPr/>
        </p:nvSpPr>
        <p:spPr>
          <a:xfrm>
            <a:off x="311824" y="3200400"/>
            <a:ext cx="3117176" cy="2862323"/>
          </a:xfrm>
          <a:prstGeom prst="rect">
            <a:avLst/>
          </a:prstGeom>
          <a:noFill/>
        </p:spPr>
        <p:txBody>
          <a:bodyPr wrap="none" rtlCol="0">
            <a:spAutoFit/>
          </a:bodyPr>
          <a:lstStyle/>
          <a:p>
            <a:r>
              <a:rPr lang="el-GR" dirty="0" smtClean="0">
                <a:latin typeface="Times New Roman"/>
                <a:cs typeface="Times New Roman"/>
              </a:rPr>
              <a:t>Επιλογές απεικόνισης </a:t>
            </a:r>
            <a:r>
              <a:rPr lang="en-US" dirty="0" smtClean="0">
                <a:latin typeface="Times New Roman"/>
                <a:cs typeface="Times New Roman"/>
              </a:rPr>
              <a:t>:</a:t>
            </a:r>
          </a:p>
          <a:p>
            <a:r>
              <a:rPr lang="en-GB" i="1" dirty="0" smtClean="0">
                <a:latin typeface="Times New Roman"/>
                <a:cs typeface="Times New Roman"/>
              </a:rPr>
              <a:t>1. Mesh - </a:t>
            </a:r>
            <a:r>
              <a:rPr lang="el-GR" i="1" dirty="0" smtClean="0">
                <a:latin typeface="Times New Roman"/>
                <a:cs typeface="Times New Roman"/>
              </a:rPr>
              <a:t>Δικτύωμα</a:t>
            </a:r>
            <a:endParaRPr lang="en-US" dirty="0" smtClean="0">
              <a:latin typeface="Times New Roman"/>
              <a:cs typeface="Times New Roman"/>
            </a:endParaRPr>
          </a:p>
          <a:p>
            <a:r>
              <a:rPr lang="en-GB" i="1" dirty="0" smtClean="0">
                <a:latin typeface="Times New Roman"/>
                <a:cs typeface="Times New Roman"/>
              </a:rPr>
              <a:t>2. Edges</a:t>
            </a:r>
            <a:r>
              <a:rPr lang="el-GR" i="1" dirty="0" smtClean="0">
                <a:latin typeface="Times New Roman"/>
                <a:cs typeface="Times New Roman"/>
              </a:rPr>
              <a:t> – Όρια περιοχών</a:t>
            </a:r>
            <a:endParaRPr lang="en-US" dirty="0" smtClean="0">
              <a:latin typeface="Times New Roman"/>
              <a:cs typeface="Times New Roman"/>
            </a:endParaRPr>
          </a:p>
          <a:p>
            <a:r>
              <a:rPr lang="en-GB" i="1" dirty="0" smtClean="0">
                <a:latin typeface="Times New Roman"/>
                <a:cs typeface="Times New Roman"/>
              </a:rPr>
              <a:t>3. Regions</a:t>
            </a:r>
            <a:r>
              <a:rPr lang="el-GR" i="1" dirty="0" smtClean="0">
                <a:latin typeface="Times New Roman"/>
                <a:cs typeface="Times New Roman"/>
              </a:rPr>
              <a:t> - Περιοχές</a:t>
            </a:r>
            <a:endParaRPr lang="en-US" dirty="0" smtClean="0">
              <a:latin typeface="Times New Roman"/>
              <a:cs typeface="Times New Roman"/>
            </a:endParaRPr>
          </a:p>
          <a:p>
            <a:r>
              <a:rPr lang="en-GB" i="1" dirty="0" smtClean="0">
                <a:latin typeface="Times New Roman"/>
                <a:cs typeface="Times New Roman"/>
              </a:rPr>
              <a:t>4. Contours</a:t>
            </a:r>
            <a:r>
              <a:rPr lang="el-GR" i="1" dirty="0" smtClean="0">
                <a:latin typeface="Times New Roman"/>
                <a:cs typeface="Times New Roman"/>
              </a:rPr>
              <a:t> - Μεγέθη</a:t>
            </a:r>
            <a:endParaRPr lang="en-US" dirty="0" smtClean="0">
              <a:latin typeface="Times New Roman"/>
              <a:cs typeface="Times New Roman"/>
            </a:endParaRPr>
          </a:p>
          <a:p>
            <a:r>
              <a:rPr lang="en-GB" dirty="0" smtClean="0">
                <a:latin typeface="Times New Roman"/>
                <a:cs typeface="Times New Roman"/>
              </a:rPr>
              <a:t>5. Vectors</a:t>
            </a:r>
            <a:r>
              <a:rPr lang="el-GR" dirty="0" smtClean="0">
                <a:latin typeface="Times New Roman"/>
                <a:cs typeface="Times New Roman"/>
              </a:rPr>
              <a:t> – Διανύσματα</a:t>
            </a:r>
          </a:p>
          <a:p>
            <a:r>
              <a:rPr lang="el-GR" dirty="0" smtClean="0">
                <a:latin typeface="Times New Roman"/>
                <a:cs typeface="Times New Roman"/>
              </a:rPr>
              <a:t>6. </a:t>
            </a:r>
            <a:r>
              <a:rPr lang="en-GB" i="1" dirty="0" smtClean="0">
                <a:latin typeface="Times New Roman"/>
                <a:cs typeface="Times New Roman"/>
              </a:rPr>
              <a:t>Light</a:t>
            </a:r>
            <a:r>
              <a:rPr lang="en-US" dirty="0" smtClean="0">
                <a:latin typeface="Times New Roman"/>
                <a:cs typeface="Times New Roman"/>
              </a:rPr>
              <a:t> </a:t>
            </a:r>
            <a:r>
              <a:rPr lang="el-GR" dirty="0" smtClean="0">
                <a:latin typeface="Times New Roman"/>
                <a:cs typeface="Times New Roman"/>
              </a:rPr>
              <a:t> - Τονισμένες Περιοχές</a:t>
            </a:r>
            <a:endParaRPr lang="en-US" dirty="0" smtClean="0">
              <a:latin typeface="Times New Roman"/>
              <a:cs typeface="Times New Roman"/>
            </a:endParaRPr>
          </a:p>
          <a:p>
            <a:r>
              <a:rPr lang="el-GR" i="1" dirty="0" smtClean="0">
                <a:latin typeface="Times New Roman"/>
                <a:cs typeface="Times New Roman"/>
              </a:rPr>
              <a:t>7</a:t>
            </a:r>
            <a:r>
              <a:rPr lang="en-GB" i="1" dirty="0" smtClean="0">
                <a:latin typeface="Times New Roman"/>
                <a:cs typeface="Times New Roman"/>
              </a:rPr>
              <a:t>. Junctions</a:t>
            </a:r>
            <a:r>
              <a:rPr lang="el-GR" i="1" dirty="0" smtClean="0">
                <a:latin typeface="Times New Roman"/>
                <a:cs typeface="Times New Roman"/>
              </a:rPr>
              <a:t> – Επαφές</a:t>
            </a:r>
            <a:endParaRPr lang="en-US" dirty="0" smtClean="0">
              <a:latin typeface="Times New Roman"/>
              <a:cs typeface="Times New Roman"/>
            </a:endParaRPr>
          </a:p>
          <a:p>
            <a:r>
              <a:rPr lang="el-GR" i="1" dirty="0" smtClean="0">
                <a:latin typeface="Times New Roman"/>
                <a:cs typeface="Times New Roman"/>
              </a:rPr>
              <a:t>8</a:t>
            </a:r>
            <a:r>
              <a:rPr lang="en-GB" i="1" dirty="0" smtClean="0">
                <a:latin typeface="Times New Roman"/>
                <a:cs typeface="Times New Roman"/>
              </a:rPr>
              <a:t>. Electrodes</a:t>
            </a:r>
            <a:r>
              <a:rPr lang="el-GR" i="1" dirty="0" smtClean="0">
                <a:latin typeface="Times New Roman"/>
                <a:cs typeface="Times New Roman"/>
              </a:rPr>
              <a:t> – Ηλεκτρόδια</a:t>
            </a:r>
            <a:endParaRPr lang="en-US" dirty="0" smtClean="0">
              <a:latin typeface="Times New Roman"/>
              <a:cs typeface="Times New Roman"/>
            </a:endParaRPr>
          </a:p>
          <a:p>
            <a:r>
              <a:rPr lang="el-GR" i="1" dirty="0" smtClean="0">
                <a:latin typeface="Times New Roman"/>
                <a:cs typeface="Times New Roman"/>
              </a:rPr>
              <a:t>9</a:t>
            </a:r>
            <a:r>
              <a:rPr lang="en-US" i="1" dirty="0" smtClean="0">
                <a:latin typeface="Times New Roman"/>
                <a:cs typeface="Times New Roman"/>
              </a:rPr>
              <a:t>. </a:t>
            </a:r>
            <a:r>
              <a:rPr lang="el-GR" i="1" dirty="0" smtClean="0">
                <a:latin typeface="Times New Roman"/>
                <a:cs typeface="Times New Roman"/>
              </a:rPr>
              <a:t>3</a:t>
            </a:r>
            <a:r>
              <a:rPr lang="en-GB" i="1" dirty="0" smtClean="0">
                <a:latin typeface="Times New Roman"/>
                <a:cs typeface="Times New Roman"/>
              </a:rPr>
              <a:t>D</a:t>
            </a:r>
            <a:r>
              <a:rPr lang="el-GR" i="1" dirty="0" smtClean="0">
                <a:latin typeface="Times New Roman"/>
                <a:cs typeface="Times New Roman"/>
              </a:rPr>
              <a:t> – Τριασδιάστατη Απεικ.</a:t>
            </a:r>
            <a:endParaRPr lang="en-US" dirty="0" smtClean="0">
              <a:latin typeface="Times New Roman"/>
              <a:cs typeface="Times New Roman"/>
            </a:endParaRPr>
          </a:p>
          <a:p>
            <a:endParaRPr lang="en-US" dirty="0">
              <a:latin typeface="Times New Roman"/>
              <a:cs typeface="Times New Roman"/>
            </a:endParaRPr>
          </a:p>
        </p:txBody>
      </p:sp>
      <p:cxnSp>
        <p:nvCxnSpPr>
          <p:cNvPr id="8" name="Straight Connector 7"/>
          <p:cNvCxnSpPr/>
          <p:nvPr/>
        </p:nvCxnSpPr>
        <p:spPr>
          <a:xfrm>
            <a:off x="2514600" y="3654423"/>
            <a:ext cx="1219200" cy="153988"/>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62300" y="3962400"/>
            <a:ext cx="1295400" cy="1588"/>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429000" y="3962400"/>
            <a:ext cx="5105400" cy="18066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124200" y="3962400"/>
            <a:ext cx="4724400" cy="1590726"/>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819400" y="3962400"/>
            <a:ext cx="4343400" cy="1362126"/>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3352800" y="3962400"/>
            <a:ext cx="3200400" cy="1058914"/>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819400" y="3962400"/>
            <a:ext cx="3200400" cy="828725"/>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590800" y="3962400"/>
            <a:ext cx="2895600" cy="601714"/>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590800" y="3962399"/>
            <a:ext cx="2362200" cy="295325"/>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824" y="1828800"/>
            <a:ext cx="638441" cy="430887"/>
          </a:xfrm>
          <a:prstGeom prst="rect">
            <a:avLst/>
          </a:prstGeom>
          <a:noFill/>
        </p:spPr>
        <p:txBody>
          <a:bodyPr wrap="none" rtlCol="0">
            <a:spAutoFit/>
          </a:bodyPr>
          <a:lstStyle/>
          <a:p>
            <a:r>
              <a:rPr lang="en-US" sz="2200" dirty="0" smtClean="0"/>
              <a:t>Plot</a:t>
            </a:r>
            <a:endParaRPr lang="en-US" sz="2200" dirty="0"/>
          </a:p>
        </p:txBody>
      </p:sp>
      <p:sp>
        <p:nvSpPr>
          <p:cNvPr id="18" name="TextBox 17"/>
          <p:cNvSpPr txBox="1"/>
          <p:nvPr/>
        </p:nvSpPr>
        <p:spPr>
          <a:xfrm>
            <a:off x="1536961" y="1828800"/>
            <a:ext cx="1005403" cy="430887"/>
          </a:xfrm>
          <a:prstGeom prst="rect">
            <a:avLst/>
          </a:prstGeom>
          <a:noFill/>
        </p:spPr>
        <p:txBody>
          <a:bodyPr wrap="none" rtlCol="0">
            <a:spAutoFit/>
          </a:bodyPr>
          <a:lstStyle/>
          <a:p>
            <a:r>
              <a:rPr lang="en-US" sz="2200" dirty="0" smtClean="0"/>
              <a:t>Display</a:t>
            </a:r>
            <a:endParaRPr lang="en-US" sz="2200" dirty="0"/>
          </a:p>
        </p:txBody>
      </p:sp>
      <p:cxnSp>
        <p:nvCxnSpPr>
          <p:cNvPr id="20" name="Straight Arrow Connector 19"/>
          <p:cNvCxnSpPr>
            <a:stCxn id="17" idx="3"/>
            <a:endCxn id="18" idx="1"/>
          </p:cNvCxnSpPr>
          <p:nvPr/>
        </p:nvCxnSpPr>
        <p:spPr>
          <a:xfrm>
            <a:off x="950265" y="2044244"/>
            <a:ext cx="58669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l-GR" sz="3600" dirty="0" smtClean="0">
                <a:latin typeface="Times New Roman"/>
                <a:cs typeface="Times New Roman"/>
              </a:rPr>
              <a:t>Ρυθμίσεις απεικόνισης καμπυλών</a:t>
            </a:r>
            <a:br>
              <a:rPr lang="el-GR" sz="3600" dirty="0" smtClean="0">
                <a:latin typeface="Times New Roman"/>
                <a:cs typeface="Times New Roman"/>
              </a:rPr>
            </a:br>
            <a:r>
              <a:rPr lang="el-GR" sz="3600" dirty="0" smtClean="0">
                <a:latin typeface="Times New Roman"/>
                <a:cs typeface="Times New Roman"/>
              </a:rPr>
              <a:t>(</a:t>
            </a:r>
            <a:r>
              <a:rPr lang="en-GB" sz="3600" dirty="0" smtClean="0">
                <a:latin typeface="Times New Roman"/>
                <a:cs typeface="Times New Roman"/>
              </a:rPr>
              <a:t>XY Graph Display</a:t>
            </a:r>
            <a:r>
              <a:rPr lang="el-GR" sz="3600" dirty="0" smtClean="0">
                <a:latin typeface="Times New Roman"/>
                <a:cs typeface="Times New Roman"/>
              </a:rPr>
              <a:t>)</a:t>
            </a:r>
            <a:r>
              <a:rPr lang="en-US" sz="3600" dirty="0" smtClean="0">
                <a:latin typeface="Times New Roman"/>
                <a:cs typeface="Times New Roman"/>
              </a:rPr>
              <a:t/>
            </a:r>
            <a:br>
              <a:rPr lang="en-US" sz="3600" dirty="0" smtClean="0">
                <a:latin typeface="Times New Roman"/>
                <a:cs typeface="Times New Roman"/>
              </a:rPr>
            </a:br>
            <a:endParaRPr lang="en-US" sz="3600" dirty="0">
              <a:latin typeface="Times New Roman"/>
              <a:cs typeface="Times New Roman"/>
            </a:endParaRPr>
          </a:p>
        </p:txBody>
      </p:sp>
      <p:sp>
        <p:nvSpPr>
          <p:cNvPr id="16" name="Slide Number Placeholder 15"/>
          <p:cNvSpPr>
            <a:spLocks noGrp="1"/>
          </p:cNvSpPr>
          <p:nvPr>
            <p:ph type="sldNum" sz="quarter" idx="12"/>
          </p:nvPr>
        </p:nvSpPr>
        <p:spPr/>
        <p:txBody>
          <a:bodyPr/>
          <a:lstStyle/>
          <a:p>
            <a:fld id="{BA9FA515-89A9-DA4C-92E4-84A045B487AC}" type="slidenum">
              <a:rPr lang="en-US" smtClean="0">
                <a:solidFill>
                  <a:srgbClr val="000000"/>
                </a:solidFill>
              </a:rPr>
              <a:pPr/>
              <a:t>36</a:t>
            </a:fld>
            <a:endParaRPr lang="en-US" dirty="0">
              <a:solidFill>
                <a:srgbClr val="000000"/>
              </a:solidFill>
            </a:endParaRPr>
          </a:p>
        </p:txBody>
      </p:sp>
      <p:sp>
        <p:nvSpPr>
          <p:cNvPr id="4" name="TextBox 3"/>
          <p:cNvSpPr txBox="1"/>
          <p:nvPr/>
        </p:nvSpPr>
        <p:spPr>
          <a:xfrm>
            <a:off x="228600" y="1845766"/>
            <a:ext cx="8774432" cy="430887"/>
          </a:xfrm>
          <a:prstGeom prst="rect">
            <a:avLst/>
          </a:prstGeom>
          <a:noFill/>
        </p:spPr>
        <p:txBody>
          <a:bodyPr wrap="none" rtlCol="0">
            <a:spAutoFit/>
          </a:bodyPr>
          <a:lstStyle/>
          <a:p>
            <a:r>
              <a:rPr lang="el-GR" sz="2200" dirty="0" smtClean="0">
                <a:latin typeface="Times New Roman"/>
                <a:cs typeface="Times New Roman"/>
              </a:rPr>
              <a:t>Επιλέγουμε τα μεγέθη που θα απεικονίζονται στα διαγράμματα καμπυλών</a:t>
            </a:r>
            <a:endParaRPr lang="en-US" sz="2200" dirty="0" smtClean="0">
              <a:latin typeface="Times New Roman"/>
              <a:cs typeface="Times New Roman"/>
            </a:endParaRPr>
          </a:p>
          <a:p>
            <a:endParaRPr lang="en-US" dirty="0">
              <a:latin typeface="Times New Roman"/>
              <a:cs typeface="Times New Roman"/>
            </a:endParaRPr>
          </a:p>
        </p:txBody>
      </p:sp>
      <p:pic>
        <p:nvPicPr>
          <p:cNvPr id="5" name="Picture 4" descr="Screen shot 2010-11-06 at 11.25.53 μ.μ..jpg"/>
          <p:cNvPicPr>
            <a:picLocks noChangeAspect="1"/>
          </p:cNvPicPr>
          <p:nvPr/>
        </p:nvPicPr>
        <p:blipFill>
          <a:blip r:embed="rId3"/>
          <a:stretch>
            <a:fillRect/>
          </a:stretch>
        </p:blipFill>
        <p:spPr>
          <a:xfrm>
            <a:off x="4654424" y="2276653"/>
            <a:ext cx="4209796" cy="3984070"/>
          </a:xfrm>
          <a:prstGeom prst="rect">
            <a:avLst/>
          </a:prstGeom>
        </p:spPr>
      </p:pic>
      <p:sp>
        <p:nvSpPr>
          <p:cNvPr id="6" name="TextBox 5"/>
          <p:cNvSpPr txBox="1"/>
          <p:nvPr/>
        </p:nvSpPr>
        <p:spPr>
          <a:xfrm>
            <a:off x="234824" y="5410200"/>
            <a:ext cx="2133918" cy="400110"/>
          </a:xfrm>
          <a:prstGeom prst="rect">
            <a:avLst/>
          </a:prstGeom>
          <a:noFill/>
        </p:spPr>
        <p:txBody>
          <a:bodyPr wrap="none" rtlCol="0">
            <a:spAutoFit/>
          </a:bodyPr>
          <a:lstStyle/>
          <a:p>
            <a:r>
              <a:rPr lang="el-GR" sz="2000" dirty="0" smtClean="0">
                <a:latin typeface="Times New Roman"/>
                <a:cs typeface="Times New Roman"/>
              </a:rPr>
              <a:t>- Ποσότητα στον </a:t>
            </a:r>
            <a:r>
              <a:rPr lang="en-US" sz="2000" dirty="0" err="1" smtClean="0">
                <a:latin typeface="Times New Roman"/>
                <a:cs typeface="Times New Roman"/>
              </a:rPr>
              <a:t>y</a:t>
            </a:r>
            <a:endParaRPr lang="en-US" sz="2000" dirty="0">
              <a:latin typeface="Times New Roman"/>
              <a:cs typeface="Times New Roman"/>
            </a:endParaRPr>
          </a:p>
        </p:txBody>
      </p:sp>
      <p:sp>
        <p:nvSpPr>
          <p:cNvPr id="7" name="TextBox 6"/>
          <p:cNvSpPr txBox="1"/>
          <p:nvPr/>
        </p:nvSpPr>
        <p:spPr>
          <a:xfrm>
            <a:off x="228600" y="4484132"/>
            <a:ext cx="2971800" cy="707886"/>
          </a:xfrm>
          <a:prstGeom prst="rect">
            <a:avLst/>
          </a:prstGeom>
          <a:noFill/>
        </p:spPr>
        <p:txBody>
          <a:bodyPr wrap="square" rtlCol="0">
            <a:spAutoFit/>
          </a:bodyPr>
          <a:lstStyle/>
          <a:p>
            <a:pPr>
              <a:buFontTx/>
              <a:buChar char="-"/>
            </a:pPr>
            <a:r>
              <a:rPr lang="el-GR" sz="2000" dirty="0" smtClean="0">
                <a:latin typeface="Times New Roman"/>
                <a:cs typeface="Times New Roman"/>
              </a:rPr>
              <a:t>Ποσότητα στον </a:t>
            </a:r>
            <a:r>
              <a:rPr lang="en-US" sz="2000" dirty="0" err="1" smtClean="0">
                <a:latin typeface="Times New Roman"/>
                <a:cs typeface="Times New Roman"/>
              </a:rPr>
              <a:t>y</a:t>
            </a:r>
            <a:r>
              <a:rPr lang="en-US" sz="2000" dirty="0" smtClean="0">
                <a:latin typeface="Times New Roman"/>
                <a:cs typeface="Times New Roman"/>
              </a:rPr>
              <a:t> </a:t>
            </a:r>
            <a:r>
              <a:rPr lang="el-GR" sz="2000" dirty="0" smtClean="0">
                <a:latin typeface="Times New Roman"/>
                <a:cs typeface="Times New Roman"/>
              </a:rPr>
              <a:t>σε    ημιλογαπιθμική απόδοση</a:t>
            </a:r>
            <a:endParaRPr lang="en-US" sz="2000" dirty="0">
              <a:latin typeface="Times New Roman"/>
              <a:cs typeface="Times New Roman"/>
            </a:endParaRPr>
          </a:p>
        </p:txBody>
      </p:sp>
      <p:sp>
        <p:nvSpPr>
          <p:cNvPr id="8" name="TextBox 7"/>
          <p:cNvSpPr txBox="1"/>
          <p:nvPr/>
        </p:nvSpPr>
        <p:spPr>
          <a:xfrm>
            <a:off x="181136" y="2858629"/>
            <a:ext cx="2130812" cy="400110"/>
          </a:xfrm>
          <a:prstGeom prst="rect">
            <a:avLst/>
          </a:prstGeom>
          <a:noFill/>
        </p:spPr>
        <p:txBody>
          <a:bodyPr wrap="none" rtlCol="0">
            <a:spAutoFit/>
          </a:bodyPr>
          <a:lstStyle/>
          <a:p>
            <a:r>
              <a:rPr lang="el-GR" sz="2000" dirty="0" smtClean="0">
                <a:latin typeface="Times New Roman"/>
                <a:cs typeface="Times New Roman"/>
              </a:rPr>
              <a:t>- Ποσότητα στον </a:t>
            </a:r>
            <a:r>
              <a:rPr lang="en-US" sz="2000" dirty="0" err="1" smtClean="0">
                <a:latin typeface="Times New Roman"/>
                <a:cs typeface="Times New Roman"/>
              </a:rPr>
              <a:t>x</a:t>
            </a:r>
            <a:endParaRPr lang="en-US" sz="2000" dirty="0">
              <a:latin typeface="Times New Roman"/>
              <a:cs typeface="Times New Roman"/>
            </a:endParaRPr>
          </a:p>
        </p:txBody>
      </p:sp>
      <p:sp>
        <p:nvSpPr>
          <p:cNvPr id="9" name="TextBox 8"/>
          <p:cNvSpPr txBox="1"/>
          <p:nvPr/>
        </p:nvSpPr>
        <p:spPr>
          <a:xfrm>
            <a:off x="185930" y="3657600"/>
            <a:ext cx="4252035" cy="400110"/>
          </a:xfrm>
          <a:prstGeom prst="rect">
            <a:avLst/>
          </a:prstGeom>
          <a:noFill/>
        </p:spPr>
        <p:txBody>
          <a:bodyPr wrap="none" rtlCol="0">
            <a:spAutoFit/>
          </a:bodyPr>
          <a:lstStyle/>
          <a:p>
            <a:r>
              <a:rPr lang="el-GR" sz="2000" dirty="0" smtClean="0">
                <a:latin typeface="Times New Roman"/>
                <a:cs typeface="Times New Roman"/>
              </a:rPr>
              <a:t>- Γραμμική ή ημιλογαριθμική απόδοση</a:t>
            </a:r>
            <a:endParaRPr lang="en-US" sz="2000" dirty="0">
              <a:latin typeface="Times New Roman"/>
              <a:cs typeface="Times New Roman"/>
            </a:endParaRPr>
          </a:p>
        </p:txBody>
      </p:sp>
      <p:cxnSp>
        <p:nvCxnSpPr>
          <p:cNvPr id="11" name="Straight Arrow Connector 10"/>
          <p:cNvCxnSpPr>
            <a:stCxn id="8" idx="3"/>
          </p:cNvCxnSpPr>
          <p:nvPr/>
        </p:nvCxnSpPr>
        <p:spPr>
          <a:xfrm>
            <a:off x="2311948" y="3058684"/>
            <a:ext cx="4927052" cy="5989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3"/>
          </p:cNvCxnSpPr>
          <p:nvPr/>
        </p:nvCxnSpPr>
        <p:spPr>
          <a:xfrm>
            <a:off x="4437965" y="3857655"/>
            <a:ext cx="43883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p:cNvCxnSpPr>
          <p:nvPr/>
        </p:nvCxnSpPr>
        <p:spPr>
          <a:xfrm>
            <a:off x="3200400" y="4838075"/>
            <a:ext cx="3505200" cy="3539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3"/>
          </p:cNvCxnSpPr>
          <p:nvPr/>
        </p:nvCxnSpPr>
        <p:spPr>
          <a:xfrm flipV="1">
            <a:off x="2368742" y="5410200"/>
            <a:ext cx="2285682" cy="2000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34824" y="1414879"/>
            <a:ext cx="638441" cy="430887"/>
          </a:xfrm>
          <a:prstGeom prst="rect">
            <a:avLst/>
          </a:prstGeom>
          <a:noFill/>
        </p:spPr>
        <p:txBody>
          <a:bodyPr wrap="none" rtlCol="0">
            <a:spAutoFit/>
          </a:bodyPr>
          <a:lstStyle/>
          <a:p>
            <a:r>
              <a:rPr lang="en-US" sz="2200" dirty="0" smtClean="0"/>
              <a:t>Plot</a:t>
            </a:r>
            <a:endParaRPr lang="en-US" sz="2200" dirty="0"/>
          </a:p>
        </p:txBody>
      </p:sp>
      <p:sp>
        <p:nvSpPr>
          <p:cNvPr id="24" name="TextBox 23"/>
          <p:cNvSpPr txBox="1"/>
          <p:nvPr/>
        </p:nvSpPr>
        <p:spPr>
          <a:xfrm>
            <a:off x="1513783" y="1414879"/>
            <a:ext cx="1005403" cy="430887"/>
          </a:xfrm>
          <a:prstGeom prst="rect">
            <a:avLst/>
          </a:prstGeom>
          <a:noFill/>
        </p:spPr>
        <p:txBody>
          <a:bodyPr wrap="none" rtlCol="0">
            <a:spAutoFit/>
          </a:bodyPr>
          <a:lstStyle/>
          <a:p>
            <a:r>
              <a:rPr lang="en-US" sz="2200" dirty="0" smtClean="0"/>
              <a:t>Display</a:t>
            </a:r>
            <a:endParaRPr lang="en-US" sz="2200" dirty="0"/>
          </a:p>
        </p:txBody>
      </p:sp>
      <p:cxnSp>
        <p:nvCxnSpPr>
          <p:cNvPr id="26" name="Straight Connector 25"/>
          <p:cNvCxnSpPr>
            <a:stCxn id="23" idx="3"/>
            <a:endCxn id="24" idx="1"/>
          </p:cNvCxnSpPr>
          <p:nvPr/>
        </p:nvCxnSpPr>
        <p:spPr>
          <a:xfrm>
            <a:off x="873265" y="1630323"/>
            <a:ext cx="640518"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762000"/>
          </a:xfrm>
        </p:spPr>
        <p:txBody>
          <a:bodyPr>
            <a:normAutofit/>
          </a:bodyPr>
          <a:lstStyle/>
          <a:p>
            <a:r>
              <a:rPr lang="el-GR" sz="3600" dirty="0" smtClean="0">
                <a:latin typeface="Times New Roman"/>
                <a:cs typeface="Times New Roman"/>
              </a:rPr>
              <a:t>Χαρακτηριστικές Καμπύλες</a:t>
            </a:r>
            <a:r>
              <a:rPr lang="en-US" sz="3600" dirty="0" smtClean="0">
                <a:latin typeface="Times New Roman"/>
                <a:cs typeface="Times New Roman"/>
              </a:rPr>
              <a:t> </a:t>
            </a:r>
            <a:endParaRPr lang="en-US" sz="3600" dirty="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37</a:t>
            </a:fld>
            <a:endParaRPr lang="en-US" dirty="0">
              <a:solidFill>
                <a:srgbClr val="000000"/>
              </a:solidFill>
            </a:endParaRPr>
          </a:p>
        </p:txBody>
      </p:sp>
      <p:sp>
        <p:nvSpPr>
          <p:cNvPr id="4" name="TextBox 3"/>
          <p:cNvSpPr txBox="1"/>
          <p:nvPr/>
        </p:nvSpPr>
        <p:spPr>
          <a:xfrm>
            <a:off x="0" y="5597396"/>
            <a:ext cx="9144000" cy="707886"/>
          </a:xfrm>
          <a:prstGeom prst="rect">
            <a:avLst/>
          </a:prstGeom>
          <a:noFill/>
        </p:spPr>
        <p:txBody>
          <a:bodyPr wrap="square" rtlCol="0">
            <a:spAutoFit/>
          </a:bodyPr>
          <a:lstStyle/>
          <a:p>
            <a:r>
              <a:rPr lang="en-US" sz="2000" dirty="0" smtClean="0">
                <a:latin typeface="Times New Roman"/>
                <a:cs typeface="Times New Roman"/>
              </a:rPr>
              <a:t>A</a:t>
            </a:r>
            <a:r>
              <a:rPr lang="el-GR" sz="2000" dirty="0" smtClean="0">
                <a:latin typeface="Times New Roman"/>
                <a:cs typeface="Times New Roman"/>
              </a:rPr>
              <a:t>ποτελέσματα της προσομοίωσης για το ρεύμα του απαγωγού </a:t>
            </a:r>
            <a:r>
              <a:rPr lang="en-GB" sz="2000" dirty="0" smtClean="0">
                <a:effectLst/>
                <a:latin typeface="Times New Roman"/>
                <a:cs typeface="Times New Roman"/>
              </a:rPr>
              <a:t>I</a:t>
            </a:r>
            <a:r>
              <a:rPr lang="en-GB" sz="2000" baseline="-25000" dirty="0" smtClean="0">
                <a:effectLst/>
                <a:latin typeface="Times New Roman"/>
                <a:cs typeface="Times New Roman"/>
              </a:rPr>
              <a:t>D</a:t>
            </a:r>
            <a:r>
              <a:rPr lang="en-GB" sz="2000" dirty="0" smtClean="0">
                <a:latin typeface="Times New Roman"/>
                <a:cs typeface="Times New Roman"/>
              </a:rPr>
              <a:t> </a:t>
            </a:r>
            <a:r>
              <a:rPr lang="el-GR" sz="2000" dirty="0" smtClean="0">
                <a:latin typeface="Times New Roman"/>
                <a:cs typeface="Times New Roman"/>
              </a:rPr>
              <a:t>συναρτήσει της τάσης </a:t>
            </a:r>
            <a:r>
              <a:rPr lang="en-GB" sz="2000" dirty="0" smtClean="0">
                <a:latin typeface="Times New Roman"/>
                <a:cs typeface="Times New Roman"/>
              </a:rPr>
              <a:t>V</a:t>
            </a:r>
            <a:r>
              <a:rPr lang="en-GB" sz="2000" baseline="-25000" dirty="0" smtClean="0">
                <a:latin typeface="Times New Roman"/>
                <a:cs typeface="Times New Roman"/>
              </a:rPr>
              <a:t>DS</a:t>
            </a:r>
            <a:r>
              <a:rPr lang="el-GR" sz="2000" dirty="0" smtClean="0">
                <a:latin typeface="Times New Roman"/>
                <a:cs typeface="Times New Roman"/>
              </a:rPr>
              <a:t>για διαφορετικές τιμές του δυναμικού της πύλης </a:t>
            </a:r>
            <a:r>
              <a:rPr lang="en-GB" sz="2000" dirty="0" smtClean="0">
                <a:latin typeface="Times New Roman"/>
                <a:cs typeface="Times New Roman"/>
              </a:rPr>
              <a:t>V</a:t>
            </a:r>
            <a:r>
              <a:rPr lang="en-GB" sz="2000" baseline="-25000" dirty="0" smtClean="0">
                <a:latin typeface="Times New Roman"/>
                <a:cs typeface="Times New Roman"/>
              </a:rPr>
              <a:t>G</a:t>
            </a:r>
            <a:r>
              <a:rPr lang="el-GR" sz="2000" dirty="0" smtClean="0">
                <a:latin typeface="Times New Roman"/>
                <a:cs typeface="Times New Roman"/>
              </a:rPr>
              <a:t> (χαρακτηριστική εξόδου). </a:t>
            </a:r>
            <a:endParaRPr lang="en-US" sz="2000" dirty="0" smtClean="0">
              <a:latin typeface="Times New Roman"/>
              <a:cs typeface="Times New Roman"/>
            </a:endParaRPr>
          </a:p>
        </p:txBody>
      </p:sp>
      <p:pic>
        <p:nvPicPr>
          <p:cNvPr id="5" name="Picture 4" descr="Id-Vd.JPG"/>
          <p:cNvPicPr>
            <a:picLocks noChangeAspect="1"/>
          </p:cNvPicPr>
          <p:nvPr/>
        </p:nvPicPr>
        <p:blipFill>
          <a:blip r:embed="rId2"/>
          <a:stretch>
            <a:fillRect/>
          </a:stretch>
        </p:blipFill>
        <p:spPr>
          <a:xfrm>
            <a:off x="2949016" y="1073082"/>
            <a:ext cx="5737784" cy="4185761"/>
          </a:xfrm>
          <a:prstGeom prst="rect">
            <a:avLst/>
          </a:prstGeom>
        </p:spPr>
      </p:pic>
      <p:sp>
        <p:nvSpPr>
          <p:cNvPr id="6" name="TextBox 5"/>
          <p:cNvSpPr txBox="1"/>
          <p:nvPr/>
        </p:nvSpPr>
        <p:spPr>
          <a:xfrm>
            <a:off x="205816" y="1073082"/>
            <a:ext cx="2743200" cy="4524314"/>
          </a:xfrm>
          <a:prstGeom prst="rect">
            <a:avLst/>
          </a:prstGeom>
          <a:noFill/>
        </p:spPr>
        <p:txBody>
          <a:bodyPr wrap="square" rtlCol="0">
            <a:spAutoFit/>
          </a:bodyPr>
          <a:lstStyle/>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=MOSFET_5g_1.0.log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=1.0 name=gate</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name=drain</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=MOSFET_5g_1.1.log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=1.1 name=gate</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name=drain</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=MOSFET_5g_1.2.log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=1.2 name=gate</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name=drain</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=MOSFET_5g_1.3.log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=1.3 name=gate</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name=drain</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=MOSFET_5g_1.4.log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=1.4 name=gate</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name=drain</a:t>
            </a:r>
            <a:endParaRPr lang="en-US" sz="1200" dirty="0" smtClean="0">
              <a:latin typeface="Times New Roman"/>
              <a:cs typeface="Times New Roman"/>
            </a:endParaRPr>
          </a:p>
          <a:p>
            <a:endParaRPr lang="en-US" sz="1200" dirty="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458200" cy="792162"/>
          </a:xfrm>
        </p:spPr>
        <p:txBody>
          <a:bodyPr>
            <a:normAutofit/>
          </a:bodyPr>
          <a:lstStyle/>
          <a:p>
            <a:r>
              <a:rPr lang="el-GR" sz="3600" dirty="0" smtClean="0">
                <a:latin typeface="Times New Roman"/>
                <a:cs typeface="Times New Roman"/>
              </a:rPr>
              <a:t>Χαρακτηριστικές Καμπύλες</a:t>
            </a:r>
            <a:r>
              <a:rPr lang="en-US" sz="3600" dirty="0" smtClean="0">
                <a:latin typeface="Times New Roman"/>
                <a:cs typeface="Times New Roman"/>
              </a:rPr>
              <a:t> (2) </a:t>
            </a:r>
            <a:endParaRPr lang="en-US" sz="3600" dirty="0">
              <a:latin typeface="Times New Roman"/>
              <a:cs typeface="Times New Roman"/>
            </a:endParaRPr>
          </a:p>
        </p:txBody>
      </p:sp>
      <p:sp>
        <p:nvSpPr>
          <p:cNvPr id="6" name="Slide Number Placeholder 5"/>
          <p:cNvSpPr>
            <a:spLocks noGrp="1"/>
          </p:cNvSpPr>
          <p:nvPr>
            <p:ph type="sldNum" sz="quarter" idx="12"/>
          </p:nvPr>
        </p:nvSpPr>
        <p:spPr/>
        <p:txBody>
          <a:bodyPr/>
          <a:lstStyle/>
          <a:p>
            <a:fld id="{BA9FA515-89A9-DA4C-92E4-84A045B487AC}" type="slidenum">
              <a:rPr lang="en-US" smtClean="0">
                <a:solidFill>
                  <a:srgbClr val="000000"/>
                </a:solidFill>
              </a:rPr>
              <a:pPr/>
              <a:t>38</a:t>
            </a:fld>
            <a:endParaRPr lang="en-US" dirty="0">
              <a:solidFill>
                <a:srgbClr val="000000"/>
              </a:solidFill>
            </a:endParaRPr>
          </a:p>
        </p:txBody>
      </p:sp>
      <p:sp>
        <p:nvSpPr>
          <p:cNvPr id="5" name="TextBox 4"/>
          <p:cNvSpPr txBox="1"/>
          <p:nvPr/>
        </p:nvSpPr>
        <p:spPr>
          <a:xfrm>
            <a:off x="228600" y="5742057"/>
            <a:ext cx="8915400" cy="707886"/>
          </a:xfrm>
          <a:prstGeom prst="rect">
            <a:avLst/>
          </a:prstGeom>
          <a:noFill/>
        </p:spPr>
        <p:txBody>
          <a:bodyPr wrap="square" rtlCol="0">
            <a:spAutoFit/>
          </a:bodyPr>
          <a:lstStyle/>
          <a:p>
            <a:r>
              <a:rPr lang="el-GR" sz="2000" dirty="0" smtClean="0">
                <a:latin typeface="Times New Roman"/>
                <a:cs typeface="Times New Roman"/>
              </a:rPr>
              <a:t>Ημιλογαριθμική παράσταση της καμπύλης </a:t>
            </a:r>
            <a:r>
              <a:rPr lang="en-GB" sz="2000" dirty="0" smtClean="0">
                <a:latin typeface="Times New Roman"/>
                <a:cs typeface="Times New Roman"/>
              </a:rPr>
              <a:t>I</a:t>
            </a:r>
            <a:r>
              <a:rPr lang="en-GB" sz="2000" baseline="-25000" dirty="0" smtClean="0">
                <a:latin typeface="Times New Roman"/>
                <a:cs typeface="Times New Roman"/>
              </a:rPr>
              <a:t>D</a:t>
            </a:r>
            <a:r>
              <a:rPr lang="el-GR" sz="2000" dirty="0" smtClean="0">
                <a:latin typeface="Times New Roman"/>
                <a:cs typeface="Times New Roman"/>
              </a:rPr>
              <a:t>-</a:t>
            </a:r>
            <a:r>
              <a:rPr lang="en-GB" sz="2000" dirty="0" smtClean="0">
                <a:latin typeface="Times New Roman"/>
                <a:cs typeface="Times New Roman"/>
              </a:rPr>
              <a:t>V</a:t>
            </a:r>
            <a:r>
              <a:rPr lang="en-GB" sz="2000" baseline="-25000" dirty="0" smtClean="0">
                <a:latin typeface="Times New Roman"/>
                <a:cs typeface="Times New Roman"/>
              </a:rPr>
              <a:t>G</a:t>
            </a:r>
            <a:r>
              <a:rPr lang="en-GB" sz="2000" dirty="0" smtClean="0">
                <a:latin typeface="Times New Roman"/>
                <a:cs typeface="Times New Roman"/>
              </a:rPr>
              <a:t> </a:t>
            </a:r>
            <a:r>
              <a:rPr lang="el-GR" sz="2000" dirty="0" smtClean="0">
                <a:latin typeface="Times New Roman"/>
                <a:cs typeface="Times New Roman"/>
              </a:rPr>
              <a:t>για διαφορετικές τιμές του δυναμικού </a:t>
            </a:r>
            <a:r>
              <a:rPr lang="en-GB" sz="2000" dirty="0" smtClean="0">
                <a:latin typeface="Times New Roman"/>
                <a:cs typeface="Times New Roman"/>
              </a:rPr>
              <a:t>V</a:t>
            </a:r>
            <a:r>
              <a:rPr lang="en-GB" sz="2000" baseline="-25000" dirty="0" smtClean="0">
                <a:latin typeface="Times New Roman"/>
                <a:cs typeface="Times New Roman"/>
              </a:rPr>
              <a:t>D</a:t>
            </a:r>
            <a:r>
              <a:rPr lang="el-GR" sz="2000" dirty="0" smtClean="0">
                <a:latin typeface="Times New Roman"/>
                <a:cs typeface="Times New Roman"/>
              </a:rPr>
              <a:t>.</a:t>
            </a:r>
            <a:r>
              <a:rPr lang="en-US" sz="2000" dirty="0" smtClean="0">
                <a:latin typeface="Times New Roman"/>
                <a:cs typeface="Times New Roman"/>
              </a:rPr>
              <a:t> </a:t>
            </a:r>
          </a:p>
        </p:txBody>
      </p:sp>
      <p:sp>
        <p:nvSpPr>
          <p:cNvPr id="7" name="TextBox 6"/>
          <p:cNvSpPr txBox="1"/>
          <p:nvPr/>
        </p:nvSpPr>
        <p:spPr>
          <a:xfrm>
            <a:off x="228600" y="950959"/>
            <a:ext cx="2743200" cy="4708980"/>
          </a:xfrm>
          <a:prstGeom prst="rect">
            <a:avLst/>
          </a:prstGeom>
          <a:noFill/>
        </p:spPr>
        <p:txBody>
          <a:bodyPr wrap="square" rtlCol="0">
            <a:spAutoFit/>
          </a:bodyPr>
          <a:lstStyle/>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=MOSFET_5d_0.5.log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=0.5 name=drain</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name=gate</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=MOSFET_5d_0.7.log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=0.7 name=drain</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name=gate</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=MOSFET_5d_0.9.log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=0.9 name=drain</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name=gate</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=MOSFET_5d_1.1.log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=1.1 name=drain</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name=gate</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r>
              <a:rPr lang="en-GB" sz="1200" dirty="0" smtClean="0">
                <a:latin typeface="Times New Roman"/>
                <a:cs typeface="Times New Roman"/>
              </a:rPr>
              <a:t>log </a:t>
            </a:r>
            <a:r>
              <a:rPr lang="en-GB" sz="1200" dirty="0" err="1" smtClean="0">
                <a:latin typeface="Times New Roman"/>
                <a:cs typeface="Times New Roman"/>
              </a:rPr>
              <a:t>outf</a:t>
            </a:r>
            <a:r>
              <a:rPr lang="en-GB" sz="1200" dirty="0" smtClean="0">
                <a:latin typeface="Times New Roman"/>
                <a:cs typeface="Times New Roman"/>
              </a:rPr>
              <a:t>=MOSFET_5d_1.3.log</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vdrain</a:t>
            </a:r>
            <a:r>
              <a:rPr lang="en-GB" sz="1200" dirty="0" smtClean="0">
                <a:latin typeface="Times New Roman"/>
                <a:cs typeface="Times New Roman"/>
              </a:rPr>
              <a:t>=1.3 name=drain</a:t>
            </a:r>
            <a:endParaRPr lang="en-US" sz="1200" dirty="0" smtClean="0">
              <a:latin typeface="Times New Roman"/>
              <a:cs typeface="Times New Roman"/>
            </a:endParaRPr>
          </a:p>
          <a:p>
            <a:r>
              <a:rPr lang="en-GB" sz="1200" dirty="0" smtClean="0">
                <a:latin typeface="Times New Roman"/>
                <a:cs typeface="Times New Roman"/>
              </a:rPr>
              <a:t>solve </a:t>
            </a:r>
            <a:r>
              <a:rPr lang="en-GB" sz="1200" dirty="0" err="1" smtClean="0">
                <a:latin typeface="Times New Roman"/>
                <a:cs typeface="Times New Roman"/>
              </a:rPr>
              <a:t>vgate</a:t>
            </a:r>
            <a:r>
              <a:rPr lang="en-GB" sz="1200" dirty="0" smtClean="0">
                <a:latin typeface="Times New Roman"/>
                <a:cs typeface="Times New Roman"/>
              </a:rPr>
              <a:t>=0.0 </a:t>
            </a:r>
            <a:r>
              <a:rPr lang="en-GB" sz="1200" dirty="0" err="1" smtClean="0">
                <a:latin typeface="Times New Roman"/>
                <a:cs typeface="Times New Roman"/>
              </a:rPr>
              <a:t>vstep</a:t>
            </a:r>
            <a:r>
              <a:rPr lang="en-GB" sz="1200" dirty="0" smtClean="0">
                <a:latin typeface="Times New Roman"/>
                <a:cs typeface="Times New Roman"/>
              </a:rPr>
              <a:t>=0.1 </a:t>
            </a:r>
            <a:r>
              <a:rPr lang="en-GB" sz="1200" dirty="0" err="1" smtClean="0">
                <a:latin typeface="Times New Roman"/>
                <a:cs typeface="Times New Roman"/>
              </a:rPr>
              <a:t>vfinal</a:t>
            </a:r>
            <a:r>
              <a:rPr lang="en-GB" sz="1200" dirty="0" smtClean="0">
                <a:latin typeface="Times New Roman"/>
                <a:cs typeface="Times New Roman"/>
              </a:rPr>
              <a:t>=1.5 name=gate</a:t>
            </a:r>
            <a:endParaRPr lang="en-US" sz="1200" dirty="0" smtClean="0">
              <a:latin typeface="Times New Roman"/>
              <a:cs typeface="Times New Roman"/>
            </a:endParaRPr>
          </a:p>
          <a:p>
            <a:r>
              <a:rPr lang="en-GB" sz="1200" dirty="0" smtClean="0">
                <a:latin typeface="Times New Roman"/>
                <a:cs typeface="Times New Roman"/>
              </a:rPr>
              <a:t> </a:t>
            </a:r>
            <a:endParaRPr lang="en-US" sz="1200" dirty="0" smtClean="0">
              <a:latin typeface="Times New Roman"/>
              <a:cs typeface="Times New Roman"/>
            </a:endParaRPr>
          </a:p>
          <a:p>
            <a:endParaRPr lang="en-US" sz="1200" dirty="0">
              <a:latin typeface="Times New Roman"/>
              <a:cs typeface="Times New Roman"/>
            </a:endParaRPr>
          </a:p>
        </p:txBody>
      </p:sp>
      <p:pic>
        <p:nvPicPr>
          <p:cNvPr id="8" name="Picture 7" descr="Id-Vg Logarithm.JPG"/>
          <p:cNvPicPr>
            <a:picLocks noChangeAspect="1"/>
          </p:cNvPicPr>
          <p:nvPr/>
        </p:nvPicPr>
        <p:blipFill>
          <a:blip r:embed="rId2"/>
          <a:stretch>
            <a:fillRect/>
          </a:stretch>
        </p:blipFill>
        <p:spPr>
          <a:xfrm>
            <a:off x="2971800" y="950959"/>
            <a:ext cx="5659101" cy="424830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Μεθοδολογία εξαγωγής των καμπυλών</a:t>
            </a:r>
            <a:endParaRPr lang="en-US" sz="36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l-GR" sz="2200" dirty="0" smtClean="0">
                <a:latin typeface="Times New Roman"/>
                <a:cs typeface="Times New Roman"/>
              </a:rPr>
              <a:t>Λύνουμε και αποθηκεύουμε την δομή για κάθε μία από τις επιθυμητές τιμές τάσης στην πύλη και στον απαγωγό.</a:t>
            </a:r>
          </a:p>
          <a:p>
            <a:pPr>
              <a:buNone/>
            </a:pPr>
            <a:r>
              <a:rPr lang="el-GR" sz="2200" dirty="0" smtClean="0">
                <a:latin typeface="Times New Roman"/>
                <a:cs typeface="Times New Roman"/>
              </a:rPr>
              <a:t> </a:t>
            </a:r>
          </a:p>
          <a:p>
            <a:pPr marL="457200" indent="-457200">
              <a:buAutoNum type="arabicPeriod" startAt="2"/>
            </a:pPr>
            <a:r>
              <a:rPr lang="el-GR" sz="2200" dirty="0" smtClean="0">
                <a:latin typeface="Times New Roman"/>
                <a:cs typeface="Times New Roman"/>
              </a:rPr>
              <a:t>Δημιουργούμε την τομή (</a:t>
            </a:r>
            <a:r>
              <a:rPr lang="en-GB" sz="2200" dirty="0" smtClean="0">
                <a:latin typeface="Times New Roman"/>
                <a:cs typeface="Times New Roman"/>
              </a:rPr>
              <a:t>cutline</a:t>
            </a:r>
            <a:r>
              <a:rPr lang="el-GR" sz="2200" dirty="0" smtClean="0">
                <a:latin typeface="Times New Roman"/>
                <a:cs typeface="Times New Roman"/>
              </a:rPr>
              <a:t>) στο σημείο που θέλουμε.</a:t>
            </a:r>
          </a:p>
          <a:p>
            <a:pPr marL="457200" indent="-457200">
              <a:buNone/>
            </a:pPr>
            <a:endParaRPr lang="en-US" sz="2200" dirty="0" smtClean="0">
              <a:latin typeface="Times New Roman"/>
              <a:cs typeface="Times New Roman"/>
            </a:endParaRPr>
          </a:p>
          <a:p>
            <a:pPr marL="457200" indent="-457200">
              <a:buNone/>
            </a:pPr>
            <a:r>
              <a:rPr lang="el-GR" sz="2200" dirty="0" smtClean="0">
                <a:latin typeface="Times New Roman"/>
                <a:cs typeface="Times New Roman"/>
              </a:rPr>
              <a:t>3.   Επιλέγουμε το διάγραμμα που εμφανίζεται και το εξάγουμε με την επιλογή ‘</a:t>
            </a:r>
            <a:r>
              <a:rPr lang="en-GB" sz="2200" dirty="0" smtClean="0">
                <a:latin typeface="Times New Roman"/>
                <a:cs typeface="Times New Roman"/>
              </a:rPr>
              <a:t>Export</a:t>
            </a:r>
            <a:r>
              <a:rPr lang="el-GR" sz="2200" dirty="0" smtClean="0">
                <a:latin typeface="Times New Roman"/>
                <a:cs typeface="Times New Roman"/>
              </a:rPr>
              <a:t>’ στο μενού ‘</a:t>
            </a:r>
            <a:r>
              <a:rPr lang="en-GB" sz="2200" dirty="0" smtClean="0">
                <a:latin typeface="Times New Roman"/>
                <a:cs typeface="Times New Roman"/>
              </a:rPr>
              <a:t>File</a:t>
            </a:r>
            <a:r>
              <a:rPr lang="el-GR" sz="2200" dirty="0" smtClean="0">
                <a:latin typeface="Times New Roman"/>
                <a:cs typeface="Times New Roman"/>
              </a:rPr>
              <a:t>’. </a:t>
            </a:r>
          </a:p>
          <a:p>
            <a:pPr marL="457200" indent="-457200">
              <a:buNone/>
            </a:pPr>
            <a:endParaRPr lang="en-US" sz="2200" dirty="0" smtClean="0">
              <a:latin typeface="Times New Roman"/>
              <a:cs typeface="Times New Roman"/>
            </a:endParaRPr>
          </a:p>
          <a:p>
            <a:pPr>
              <a:buNone/>
            </a:pPr>
            <a:r>
              <a:rPr lang="el-GR" sz="2200" dirty="0" smtClean="0">
                <a:latin typeface="Times New Roman"/>
                <a:cs typeface="Times New Roman"/>
              </a:rPr>
              <a:t>4.  ‘Φορτώνουμε’ το επιθυμητό αρχείο ‘*.</a:t>
            </a:r>
            <a:r>
              <a:rPr lang="en-GB" sz="2200" dirty="0" smtClean="0">
                <a:latin typeface="Times New Roman"/>
                <a:cs typeface="Times New Roman"/>
              </a:rPr>
              <a:t>output</a:t>
            </a:r>
            <a:r>
              <a:rPr lang="el-GR" sz="2200" dirty="0" smtClean="0">
                <a:latin typeface="Times New Roman"/>
                <a:cs typeface="Times New Roman"/>
              </a:rPr>
              <a:t>’ στο </a:t>
            </a:r>
            <a:r>
              <a:rPr lang="en-GB" sz="2200" dirty="0" err="1" smtClean="0">
                <a:latin typeface="Times New Roman"/>
                <a:cs typeface="Times New Roman"/>
              </a:rPr>
              <a:t>Tonyplot</a:t>
            </a:r>
            <a:r>
              <a:rPr lang="el-GR" sz="2200" dirty="0" smtClean="0">
                <a:latin typeface="Times New Roman"/>
                <a:cs typeface="Times New Roman"/>
              </a:rPr>
              <a:t>, επιλέγουμε το μέγεθος που θέλουμε να απεικονίσουμε και με την επιλογή ‘</a:t>
            </a:r>
            <a:r>
              <a:rPr lang="en-GB" sz="2200" dirty="0" smtClean="0">
                <a:latin typeface="Times New Roman"/>
                <a:cs typeface="Times New Roman"/>
              </a:rPr>
              <a:t>Overlay</a:t>
            </a:r>
            <a:r>
              <a:rPr lang="el-GR" sz="2200" dirty="0" smtClean="0">
                <a:latin typeface="Times New Roman"/>
                <a:cs typeface="Times New Roman"/>
              </a:rPr>
              <a:t>’ φορτώνουμε και τα υπόλοιπα αρχεία. </a:t>
            </a:r>
            <a:endParaRPr lang="en-US" sz="2200" dirty="0">
              <a:latin typeface="Times New Roman"/>
              <a:cs typeface="Times New Roman"/>
            </a:endParaRPr>
          </a:p>
        </p:txBody>
      </p:sp>
      <p:sp>
        <p:nvSpPr>
          <p:cNvPr id="4" name="Slide Number Placeholder 3"/>
          <p:cNvSpPr>
            <a:spLocks noGrp="1"/>
          </p:cNvSpPr>
          <p:nvPr>
            <p:ph type="sldNum" sz="quarter" idx="12"/>
          </p:nvPr>
        </p:nvSpPr>
        <p:spPr/>
        <p:txBody>
          <a:bodyPr/>
          <a:lstStyle/>
          <a:p>
            <a:fld id="{BA9FA515-89A9-DA4C-92E4-84A045B487AC}"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89"/>
            <a:ext cx="8229600" cy="1143000"/>
          </a:xfrm>
        </p:spPr>
        <p:txBody>
          <a:bodyPr>
            <a:normAutofit/>
          </a:bodyPr>
          <a:lstStyle/>
          <a:p>
            <a:r>
              <a:rPr lang="el-GR" sz="3600" dirty="0" smtClean="0">
                <a:latin typeface="Times New Roman"/>
                <a:cs typeface="Times New Roman"/>
              </a:rPr>
              <a:t>Προσομοίωση</a:t>
            </a:r>
            <a:endParaRPr lang="en-US" sz="3600" dirty="0">
              <a:latin typeface="Times New Roman"/>
              <a:cs typeface="Times New Roman"/>
            </a:endParaRPr>
          </a:p>
        </p:txBody>
      </p:sp>
      <p:sp>
        <p:nvSpPr>
          <p:cNvPr id="5" name="Slide Number Placeholder 4"/>
          <p:cNvSpPr>
            <a:spLocks noGrp="1"/>
          </p:cNvSpPr>
          <p:nvPr>
            <p:ph type="sldNum" sz="quarter" idx="12"/>
          </p:nvPr>
        </p:nvSpPr>
        <p:spPr/>
        <p:txBody>
          <a:bodyPr/>
          <a:lstStyle/>
          <a:p>
            <a:fld id="{BA9FA515-89A9-DA4C-92E4-84A045B487AC}" type="slidenum">
              <a:rPr lang="en-US" smtClean="0">
                <a:solidFill>
                  <a:srgbClr val="000000"/>
                </a:solidFill>
              </a:rPr>
              <a:pPr/>
              <a:t>4</a:t>
            </a:fld>
            <a:endParaRPr lang="en-US">
              <a:solidFill>
                <a:srgbClr val="000000"/>
              </a:solidFill>
            </a:endParaRPr>
          </a:p>
        </p:txBody>
      </p:sp>
      <p:sp>
        <p:nvSpPr>
          <p:cNvPr id="17" name="TextBox 16"/>
          <p:cNvSpPr txBox="1"/>
          <p:nvPr/>
        </p:nvSpPr>
        <p:spPr>
          <a:xfrm>
            <a:off x="174198" y="1225689"/>
            <a:ext cx="8041139" cy="4647426"/>
          </a:xfrm>
          <a:prstGeom prst="rect">
            <a:avLst/>
          </a:prstGeom>
          <a:noFill/>
        </p:spPr>
        <p:txBody>
          <a:bodyPr wrap="square" rtlCol="0">
            <a:spAutoFit/>
          </a:bodyPr>
          <a:lstStyle/>
          <a:p>
            <a:r>
              <a:rPr lang="el-GR" sz="2200" b="1" u="sng" dirty="0" smtClean="0">
                <a:latin typeface="Times New Roman"/>
                <a:cs typeface="Times New Roman"/>
              </a:rPr>
              <a:t>Στόχοι της προσομοίωσης</a:t>
            </a:r>
          </a:p>
          <a:p>
            <a:endParaRPr lang="el-GR" dirty="0" smtClean="0">
              <a:latin typeface="Times New Roman"/>
              <a:cs typeface="Times New Roman"/>
            </a:endParaRPr>
          </a:p>
          <a:p>
            <a:pPr lvl="1">
              <a:buFontTx/>
              <a:buChar char="-"/>
            </a:pPr>
            <a:r>
              <a:rPr lang="el-GR" sz="2000" dirty="0" err="1" smtClean="0">
                <a:latin typeface="Times New Roman"/>
                <a:cs typeface="Times New Roman"/>
              </a:rPr>
              <a:t>Εκτίμηση</a:t>
            </a:r>
            <a:r>
              <a:rPr lang="el-GR" sz="2000" dirty="0" smtClean="0">
                <a:latin typeface="Times New Roman"/>
                <a:cs typeface="Times New Roman"/>
              </a:rPr>
              <a:t> </a:t>
            </a:r>
            <a:endParaRPr lang="en-US" sz="2000" dirty="0" smtClean="0">
              <a:latin typeface="Times New Roman"/>
              <a:cs typeface="Times New Roman"/>
            </a:endParaRPr>
          </a:p>
          <a:p>
            <a:pPr lvl="1">
              <a:buFontTx/>
              <a:buChar char="-"/>
            </a:pPr>
            <a:endParaRPr lang="en-US" sz="2000" dirty="0" smtClean="0">
              <a:latin typeface="Times New Roman"/>
              <a:cs typeface="Times New Roman"/>
            </a:endParaRPr>
          </a:p>
          <a:p>
            <a:pPr lvl="1">
              <a:buFontTx/>
              <a:buChar char="-"/>
            </a:pPr>
            <a:r>
              <a:rPr lang="el-GR" sz="2000" dirty="0" err="1" smtClean="0">
                <a:latin typeface="Times New Roman"/>
                <a:cs typeface="Times New Roman"/>
              </a:rPr>
              <a:t>Σύγκριση</a:t>
            </a:r>
            <a:r>
              <a:rPr lang="el-GR" sz="2000" dirty="0" smtClean="0">
                <a:latin typeface="Times New Roman"/>
                <a:cs typeface="Times New Roman"/>
              </a:rPr>
              <a:t> </a:t>
            </a:r>
            <a:endParaRPr lang="en-US" sz="2000" dirty="0" smtClean="0">
              <a:latin typeface="Times New Roman"/>
              <a:cs typeface="Times New Roman"/>
            </a:endParaRPr>
          </a:p>
          <a:p>
            <a:pPr lvl="1">
              <a:buFontTx/>
              <a:buChar char="-"/>
            </a:pPr>
            <a:endParaRPr lang="en-US" sz="2000" dirty="0" smtClean="0">
              <a:latin typeface="Times New Roman"/>
              <a:cs typeface="Times New Roman"/>
            </a:endParaRPr>
          </a:p>
          <a:p>
            <a:pPr lvl="1">
              <a:buFontTx/>
              <a:buChar char="-"/>
            </a:pPr>
            <a:r>
              <a:rPr lang="el-GR" sz="2000" dirty="0" smtClean="0">
                <a:latin typeface="Times New Roman"/>
                <a:cs typeface="Times New Roman"/>
              </a:rPr>
              <a:t> </a:t>
            </a:r>
            <a:r>
              <a:rPr lang="el-GR" sz="2000" dirty="0" err="1" smtClean="0">
                <a:latin typeface="Times New Roman"/>
                <a:cs typeface="Times New Roman"/>
              </a:rPr>
              <a:t>Πρόβλεψη</a:t>
            </a:r>
            <a:r>
              <a:rPr lang="el-GR" sz="2000" dirty="0" smtClean="0">
                <a:latin typeface="Times New Roman"/>
                <a:cs typeface="Times New Roman"/>
              </a:rPr>
              <a:t> </a:t>
            </a:r>
            <a:endParaRPr lang="en-US" sz="2000" dirty="0" smtClean="0">
              <a:latin typeface="Times New Roman"/>
              <a:cs typeface="Times New Roman"/>
            </a:endParaRPr>
          </a:p>
          <a:p>
            <a:pPr lvl="1">
              <a:buFontTx/>
              <a:buChar char="-"/>
            </a:pPr>
            <a:endParaRPr lang="en-US" sz="2000" dirty="0" smtClean="0">
              <a:latin typeface="Times New Roman"/>
              <a:cs typeface="Times New Roman"/>
            </a:endParaRPr>
          </a:p>
          <a:p>
            <a:pPr lvl="1">
              <a:buFontTx/>
              <a:buChar char="-"/>
            </a:pPr>
            <a:r>
              <a:rPr lang="el-GR" sz="2000" dirty="0" smtClean="0">
                <a:latin typeface="Times New Roman"/>
                <a:cs typeface="Times New Roman"/>
              </a:rPr>
              <a:t> Ανάλυση </a:t>
            </a:r>
            <a:r>
              <a:rPr lang="el-GR" sz="2000" dirty="0" err="1" smtClean="0">
                <a:latin typeface="Times New Roman"/>
                <a:cs typeface="Times New Roman"/>
              </a:rPr>
              <a:t>Ευαισθησίας</a:t>
            </a:r>
            <a:r>
              <a:rPr lang="el-GR" sz="2000" dirty="0" smtClean="0">
                <a:latin typeface="Times New Roman"/>
                <a:cs typeface="Times New Roman"/>
              </a:rPr>
              <a:t> </a:t>
            </a:r>
            <a:endParaRPr lang="en-US" sz="2000" dirty="0" smtClean="0">
              <a:latin typeface="Times New Roman"/>
              <a:cs typeface="Times New Roman"/>
            </a:endParaRPr>
          </a:p>
          <a:p>
            <a:pPr lvl="1">
              <a:buFontTx/>
              <a:buChar char="-"/>
            </a:pPr>
            <a:endParaRPr lang="en-US" sz="2000" dirty="0" smtClean="0">
              <a:latin typeface="Times New Roman"/>
              <a:cs typeface="Times New Roman"/>
            </a:endParaRPr>
          </a:p>
          <a:p>
            <a:pPr lvl="1">
              <a:buFontTx/>
              <a:buChar char="-"/>
            </a:pPr>
            <a:r>
              <a:rPr lang="el-GR" sz="2000" dirty="0" err="1" smtClean="0">
                <a:latin typeface="Times New Roman"/>
                <a:cs typeface="Times New Roman"/>
              </a:rPr>
              <a:t>Βελτιστοποίηση</a:t>
            </a:r>
            <a:r>
              <a:rPr lang="el-GR" sz="2000" dirty="0" smtClean="0">
                <a:latin typeface="Times New Roman"/>
                <a:cs typeface="Times New Roman"/>
              </a:rPr>
              <a:t> </a:t>
            </a:r>
            <a:endParaRPr lang="en-US" sz="2000" dirty="0" smtClean="0">
              <a:latin typeface="Times New Roman"/>
              <a:cs typeface="Times New Roman"/>
            </a:endParaRPr>
          </a:p>
          <a:p>
            <a:pPr lvl="1"/>
            <a:endParaRPr lang="en-US" sz="2000" dirty="0" smtClean="0">
              <a:latin typeface="Times New Roman"/>
              <a:cs typeface="Times New Roman"/>
            </a:endParaRPr>
          </a:p>
          <a:p>
            <a:pPr lvl="1"/>
            <a:r>
              <a:rPr lang="el-GR" sz="2000" dirty="0" smtClean="0">
                <a:latin typeface="Times New Roman"/>
                <a:cs typeface="Times New Roman"/>
              </a:rPr>
              <a:t>- Λειτουργικές</a:t>
            </a:r>
            <a:r>
              <a:rPr lang="en-US" sz="2000" dirty="0" smtClean="0">
                <a:latin typeface="Times New Roman"/>
                <a:cs typeface="Times New Roman"/>
              </a:rPr>
              <a:t> </a:t>
            </a:r>
            <a:r>
              <a:rPr lang="el-GR" sz="2000" dirty="0" smtClean="0">
                <a:latin typeface="Times New Roman"/>
                <a:cs typeface="Times New Roman"/>
              </a:rPr>
              <a:t>σχέσεις </a:t>
            </a:r>
            <a:endParaRPr lang="en-US" sz="2000" dirty="0" smtClean="0">
              <a:latin typeface="Times New Roman"/>
              <a:cs typeface="Times New Roman"/>
            </a:endParaRPr>
          </a:p>
          <a:p>
            <a:endParaRPr lang="el-GR" dirty="0" smtClean="0">
              <a:latin typeface="Times New Roman"/>
              <a:cs typeface="Times New Roman"/>
            </a:endParaRPr>
          </a:p>
          <a:p>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l-GR" sz="3600" dirty="0" smtClean="0">
                <a:latin typeface="Times New Roman"/>
                <a:cs typeface="Times New Roman"/>
              </a:rPr>
              <a:t>Συγκέντρωση των φορέων</a:t>
            </a:r>
            <a:r>
              <a:rPr lang="en-US" sz="3600" dirty="0" smtClean="0">
                <a:latin typeface="Times New Roman"/>
                <a:cs typeface="Times New Roman"/>
              </a:rPr>
              <a:t> </a:t>
            </a:r>
            <a:endParaRPr lang="en-US" sz="3600" dirty="0">
              <a:latin typeface="Times New Roman"/>
              <a:cs typeface="Times New Roman"/>
            </a:endParaRPr>
          </a:p>
        </p:txBody>
      </p:sp>
      <p:sp>
        <p:nvSpPr>
          <p:cNvPr id="10" name="Slide Number Placeholder 9"/>
          <p:cNvSpPr>
            <a:spLocks noGrp="1"/>
          </p:cNvSpPr>
          <p:nvPr>
            <p:ph type="sldNum" sz="quarter" idx="12"/>
          </p:nvPr>
        </p:nvSpPr>
        <p:spPr/>
        <p:txBody>
          <a:bodyPr/>
          <a:lstStyle/>
          <a:p>
            <a:fld id="{BA9FA515-89A9-DA4C-92E4-84A045B487AC}" type="slidenum">
              <a:rPr lang="en-US" smtClean="0">
                <a:solidFill>
                  <a:srgbClr val="000000"/>
                </a:solidFill>
              </a:rPr>
              <a:pPr/>
              <a:t>40</a:t>
            </a:fld>
            <a:endParaRPr lang="en-US" dirty="0">
              <a:solidFill>
                <a:srgbClr val="000000"/>
              </a:solidFill>
            </a:endParaRPr>
          </a:p>
        </p:txBody>
      </p:sp>
      <p:pic>
        <p:nvPicPr>
          <p:cNvPr id="4" name="Picture 3" descr="cutline.JPG"/>
          <p:cNvPicPr>
            <a:picLocks noChangeAspect="1"/>
          </p:cNvPicPr>
          <p:nvPr/>
        </p:nvPicPr>
        <p:blipFill>
          <a:blip r:embed="rId2"/>
          <a:stretch>
            <a:fillRect/>
          </a:stretch>
        </p:blipFill>
        <p:spPr>
          <a:xfrm>
            <a:off x="152400" y="1143000"/>
            <a:ext cx="4366977" cy="3535362"/>
          </a:xfrm>
          <a:prstGeom prst="rect">
            <a:avLst/>
          </a:prstGeom>
        </p:spPr>
      </p:pic>
      <p:sp>
        <p:nvSpPr>
          <p:cNvPr id="7" name="TextBox 6"/>
          <p:cNvSpPr txBox="1"/>
          <p:nvPr/>
        </p:nvSpPr>
        <p:spPr>
          <a:xfrm>
            <a:off x="1288208" y="4780002"/>
            <a:ext cx="6462338" cy="369332"/>
          </a:xfrm>
          <a:prstGeom prst="rect">
            <a:avLst/>
          </a:prstGeom>
          <a:noFill/>
        </p:spPr>
        <p:txBody>
          <a:bodyPr wrap="none" rtlCol="0">
            <a:spAutoFit/>
          </a:bodyPr>
          <a:lstStyle/>
          <a:p>
            <a:r>
              <a:rPr lang="el-GR" dirty="0" smtClean="0">
                <a:latin typeface="Times New Roman"/>
                <a:cs typeface="Times New Roman"/>
              </a:rPr>
              <a:t>Τομή  και συγκέντρωση των ηλεκτρονίων κατά μήκος του καναλιού </a:t>
            </a:r>
            <a:endParaRPr lang="en-US" dirty="0">
              <a:latin typeface="Times New Roman"/>
              <a:cs typeface="Times New Roman"/>
            </a:endParaRPr>
          </a:p>
        </p:txBody>
      </p:sp>
      <p:sp>
        <p:nvSpPr>
          <p:cNvPr id="8" name="TextBox 7"/>
          <p:cNvSpPr txBox="1"/>
          <p:nvPr/>
        </p:nvSpPr>
        <p:spPr>
          <a:xfrm>
            <a:off x="135036" y="5334000"/>
            <a:ext cx="8768681" cy="1446550"/>
          </a:xfrm>
          <a:prstGeom prst="rect">
            <a:avLst/>
          </a:prstGeom>
          <a:noFill/>
        </p:spPr>
        <p:txBody>
          <a:bodyPr wrap="square" rtlCol="0">
            <a:spAutoFit/>
          </a:bodyPr>
          <a:lstStyle/>
          <a:p>
            <a:r>
              <a:rPr lang="el-GR" sz="2200" dirty="0" smtClean="0">
                <a:latin typeface="Times New Roman"/>
                <a:cs typeface="Times New Roman"/>
              </a:rPr>
              <a:t>Όσο η τάση μεταξύ πύλης και πηγής μεγαλώνει τόσο μεγαλώνει και η συγκέντρωση των ηλεκτρονίων στο κανάλι μέχρι που αρχίζει και επέρχεται μία κατάσταση αναστροφής του καναλιού από </a:t>
            </a:r>
            <a:r>
              <a:rPr lang="en-GB" sz="2200" dirty="0" err="1" smtClean="0">
                <a:latin typeface="Times New Roman"/>
                <a:cs typeface="Times New Roman"/>
              </a:rPr>
              <a:t>p</a:t>
            </a:r>
            <a:r>
              <a:rPr lang="el-GR" sz="2200" dirty="0" smtClean="0">
                <a:latin typeface="Times New Roman"/>
                <a:cs typeface="Times New Roman"/>
              </a:rPr>
              <a:t>-τύπου </a:t>
            </a:r>
            <a:r>
              <a:rPr lang="en-GB" sz="2200" dirty="0" smtClean="0">
                <a:latin typeface="Times New Roman"/>
                <a:cs typeface="Times New Roman"/>
              </a:rPr>
              <a:t>se </a:t>
            </a:r>
            <a:r>
              <a:rPr lang="en-GB" sz="2200" dirty="0" err="1" smtClean="0">
                <a:latin typeface="Times New Roman"/>
                <a:cs typeface="Times New Roman"/>
              </a:rPr>
              <a:t>n</a:t>
            </a:r>
            <a:r>
              <a:rPr lang="el-GR" sz="2200" baseline="30000" dirty="0" smtClean="0">
                <a:latin typeface="Times New Roman"/>
                <a:cs typeface="Times New Roman"/>
              </a:rPr>
              <a:t>+</a:t>
            </a:r>
            <a:r>
              <a:rPr lang="el-GR" sz="2200" dirty="0" smtClean="0">
                <a:latin typeface="Times New Roman"/>
                <a:cs typeface="Times New Roman"/>
              </a:rPr>
              <a:t>-τύπου στις τιμές 1.2 και 1.4 </a:t>
            </a:r>
            <a:r>
              <a:rPr lang="en-GB" sz="2200" dirty="0" smtClean="0">
                <a:latin typeface="Times New Roman"/>
                <a:cs typeface="Times New Roman"/>
              </a:rPr>
              <a:t>Volt</a:t>
            </a:r>
            <a:r>
              <a:rPr lang="el-GR" sz="2200" dirty="0" smtClean="0">
                <a:latin typeface="Times New Roman"/>
                <a:cs typeface="Times New Roman"/>
              </a:rPr>
              <a:t>. </a:t>
            </a:r>
            <a:endParaRPr lang="en-US" sz="2200" dirty="0">
              <a:latin typeface="Times New Roman"/>
              <a:cs typeface="Times New Roman"/>
            </a:endParaRPr>
          </a:p>
        </p:txBody>
      </p:sp>
      <p:pic>
        <p:nvPicPr>
          <p:cNvPr id="9" name="Picture 8" descr="el-hole.JPG"/>
          <p:cNvPicPr>
            <a:picLocks noChangeAspect="1"/>
          </p:cNvPicPr>
          <p:nvPr/>
        </p:nvPicPr>
        <p:blipFill>
          <a:blip r:embed="rId3"/>
          <a:stretch>
            <a:fillRect/>
          </a:stretch>
        </p:blipFill>
        <p:spPr>
          <a:xfrm>
            <a:off x="4519377" y="1143000"/>
            <a:ext cx="4455648" cy="353536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3600" dirty="0" smtClean="0">
                <a:latin typeface="Times New Roman"/>
                <a:cs typeface="Times New Roman"/>
              </a:rPr>
              <a:t>Ηλεκτρικό Πεδίο και ενεργειακές στάθμες</a:t>
            </a:r>
            <a:r>
              <a:rPr lang="en-US" sz="3600" dirty="0" smtClean="0">
                <a:latin typeface="Times New Roman"/>
                <a:cs typeface="Times New Roman"/>
              </a:rPr>
              <a:t> </a:t>
            </a:r>
            <a:endParaRPr lang="en-US" sz="3600" dirty="0">
              <a:latin typeface="Times New Roman"/>
              <a:cs typeface="Times New Roman"/>
            </a:endParaRPr>
          </a:p>
        </p:txBody>
      </p:sp>
      <p:sp>
        <p:nvSpPr>
          <p:cNvPr id="8" name="Slide Number Placeholder 7"/>
          <p:cNvSpPr>
            <a:spLocks noGrp="1"/>
          </p:cNvSpPr>
          <p:nvPr>
            <p:ph type="sldNum" sz="quarter" idx="12"/>
          </p:nvPr>
        </p:nvSpPr>
        <p:spPr/>
        <p:txBody>
          <a:bodyPr/>
          <a:lstStyle/>
          <a:p>
            <a:fld id="{BA9FA515-89A9-DA4C-92E4-84A045B487AC}" type="slidenum">
              <a:rPr lang="en-US" smtClean="0">
                <a:solidFill>
                  <a:srgbClr val="000000"/>
                </a:solidFill>
              </a:rPr>
              <a:pPr/>
              <a:t>41</a:t>
            </a:fld>
            <a:endParaRPr lang="en-US" dirty="0">
              <a:solidFill>
                <a:srgbClr val="000000"/>
              </a:solidFill>
            </a:endParaRPr>
          </a:p>
        </p:txBody>
      </p:sp>
      <p:pic>
        <p:nvPicPr>
          <p:cNvPr id="5" name="Picture 4" descr="cutline.JPG"/>
          <p:cNvPicPr>
            <a:picLocks noChangeAspect="1"/>
          </p:cNvPicPr>
          <p:nvPr/>
        </p:nvPicPr>
        <p:blipFill>
          <a:blip r:embed="rId2"/>
          <a:stretch>
            <a:fillRect/>
          </a:stretch>
        </p:blipFill>
        <p:spPr>
          <a:xfrm>
            <a:off x="274639" y="1295400"/>
            <a:ext cx="4232794" cy="3433320"/>
          </a:xfrm>
          <a:prstGeom prst="rect">
            <a:avLst/>
          </a:prstGeom>
        </p:spPr>
      </p:pic>
      <p:sp>
        <p:nvSpPr>
          <p:cNvPr id="6" name="TextBox 5"/>
          <p:cNvSpPr txBox="1"/>
          <p:nvPr/>
        </p:nvSpPr>
        <p:spPr>
          <a:xfrm>
            <a:off x="2059719" y="5052710"/>
            <a:ext cx="4895428" cy="369332"/>
          </a:xfrm>
          <a:prstGeom prst="rect">
            <a:avLst/>
          </a:prstGeom>
          <a:noFill/>
        </p:spPr>
        <p:txBody>
          <a:bodyPr wrap="none" rtlCol="0">
            <a:spAutoFit/>
          </a:bodyPr>
          <a:lstStyle/>
          <a:p>
            <a:r>
              <a:rPr lang="el-GR" dirty="0" smtClean="0">
                <a:latin typeface="Times New Roman"/>
                <a:cs typeface="Times New Roman"/>
              </a:rPr>
              <a:t>Τομή  και ηλεκτρικό πεδίο κατά τον άξονα των </a:t>
            </a:r>
            <a:r>
              <a:rPr lang="en-GB" dirty="0" smtClean="0">
                <a:latin typeface="Times New Roman"/>
                <a:cs typeface="Times New Roman"/>
              </a:rPr>
              <a:t>X</a:t>
            </a:r>
            <a:r>
              <a:rPr lang="el-GR" dirty="0" smtClean="0">
                <a:latin typeface="Times New Roman"/>
                <a:cs typeface="Times New Roman"/>
              </a:rPr>
              <a:t>.</a:t>
            </a:r>
            <a:r>
              <a:rPr lang="en-US" dirty="0" smtClean="0">
                <a:latin typeface="Times New Roman"/>
                <a:cs typeface="Times New Roman"/>
              </a:rPr>
              <a:t> </a:t>
            </a:r>
            <a:endParaRPr lang="en-US" dirty="0">
              <a:latin typeface="Times New Roman"/>
              <a:cs typeface="Times New Roman"/>
            </a:endParaRPr>
          </a:p>
        </p:txBody>
      </p:sp>
      <p:sp>
        <p:nvSpPr>
          <p:cNvPr id="7" name="TextBox 6"/>
          <p:cNvSpPr txBox="1"/>
          <p:nvPr/>
        </p:nvSpPr>
        <p:spPr>
          <a:xfrm>
            <a:off x="210072" y="5422042"/>
            <a:ext cx="8594722" cy="1107996"/>
          </a:xfrm>
          <a:prstGeom prst="rect">
            <a:avLst/>
          </a:prstGeom>
          <a:noFill/>
        </p:spPr>
        <p:txBody>
          <a:bodyPr wrap="square" rtlCol="0">
            <a:spAutoFit/>
          </a:bodyPr>
          <a:lstStyle/>
          <a:p>
            <a:r>
              <a:rPr lang="el-GR" sz="2200" dirty="0" smtClean="0">
                <a:latin typeface="Times New Roman"/>
                <a:cs typeface="Times New Roman"/>
              </a:rPr>
              <a:t>Καθώς αυξάνει το δυναμικό στον απαγωγό, η ανάστροφα πολωμένη επαφή επεκτείνεται προς την πηγή και η ορθά πολωμένη παραμένει ανεπηρέαστη.</a:t>
            </a:r>
            <a:r>
              <a:rPr lang="en-US" sz="2200" dirty="0" smtClean="0">
                <a:latin typeface="Times New Roman"/>
                <a:cs typeface="Times New Roman"/>
              </a:rPr>
              <a:t> </a:t>
            </a:r>
            <a:endParaRPr lang="en-US" sz="2200" dirty="0">
              <a:latin typeface="Times New Roman"/>
              <a:cs typeface="Times New Roman"/>
            </a:endParaRPr>
          </a:p>
        </p:txBody>
      </p:sp>
      <p:pic>
        <p:nvPicPr>
          <p:cNvPr id="9" name="Picture 8" descr="ex.JPG"/>
          <p:cNvPicPr>
            <a:picLocks noChangeAspect="1"/>
          </p:cNvPicPr>
          <p:nvPr/>
        </p:nvPicPr>
        <p:blipFill>
          <a:blip r:embed="rId3"/>
          <a:stretch>
            <a:fillRect/>
          </a:stretch>
        </p:blipFill>
        <p:spPr>
          <a:xfrm>
            <a:off x="4507433" y="1295400"/>
            <a:ext cx="4297361" cy="343332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latin typeface="Times New Roman"/>
                <a:cs typeface="Times New Roman"/>
              </a:rPr>
              <a:t>Ηλεκτρικό Πεδίο και ενεργειακές στάθμες</a:t>
            </a:r>
            <a:r>
              <a:rPr lang="en-US" sz="3600" dirty="0" smtClean="0">
                <a:latin typeface="Times New Roman"/>
                <a:cs typeface="Times New Roman"/>
              </a:rPr>
              <a:t> </a:t>
            </a:r>
            <a:r>
              <a:rPr lang="el-GR" sz="3600" dirty="0" smtClean="0">
                <a:latin typeface="Times New Roman"/>
                <a:cs typeface="Times New Roman"/>
              </a:rPr>
              <a:t>(2)</a:t>
            </a:r>
            <a:endParaRPr lang="en-US" sz="3600" dirty="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42</a:t>
            </a:fld>
            <a:endParaRPr lang="en-US" dirty="0">
              <a:solidFill>
                <a:srgbClr val="000000"/>
              </a:solidFill>
            </a:endParaRPr>
          </a:p>
        </p:txBody>
      </p:sp>
      <p:pic>
        <p:nvPicPr>
          <p:cNvPr id="4" name="Picture 3" descr="Ec Ev Id-Vd.JPG"/>
          <p:cNvPicPr>
            <a:picLocks noChangeAspect="1"/>
          </p:cNvPicPr>
          <p:nvPr/>
        </p:nvPicPr>
        <p:blipFill>
          <a:blip r:embed="rId2"/>
          <a:stretch>
            <a:fillRect/>
          </a:stretch>
        </p:blipFill>
        <p:spPr>
          <a:xfrm>
            <a:off x="3498377" y="1676400"/>
            <a:ext cx="5188423" cy="3848240"/>
          </a:xfrm>
          <a:prstGeom prst="rect">
            <a:avLst/>
          </a:prstGeom>
        </p:spPr>
      </p:pic>
      <p:sp>
        <p:nvSpPr>
          <p:cNvPr id="5" name="TextBox 4"/>
          <p:cNvSpPr txBox="1"/>
          <p:nvPr/>
        </p:nvSpPr>
        <p:spPr>
          <a:xfrm>
            <a:off x="457200" y="1676400"/>
            <a:ext cx="2736377" cy="1477328"/>
          </a:xfrm>
          <a:prstGeom prst="rect">
            <a:avLst/>
          </a:prstGeom>
          <a:noFill/>
        </p:spPr>
        <p:txBody>
          <a:bodyPr wrap="square" rtlCol="0">
            <a:spAutoFit/>
          </a:bodyPr>
          <a:lstStyle/>
          <a:p>
            <a:r>
              <a:rPr lang="el-GR" dirty="0" smtClean="0">
                <a:latin typeface="Times New Roman"/>
                <a:cs typeface="Times New Roman"/>
              </a:rPr>
              <a:t>Ενεργειακό διάγραμμα της  στάθμης σθένους και αγωγιμότητας καθώς μεταβάλουμε την τάση του απαγωγού.</a:t>
            </a:r>
            <a:r>
              <a:rPr lang="en-US" dirty="0" smtClean="0">
                <a:latin typeface="Times New Roman"/>
                <a:cs typeface="Times New Roman"/>
              </a:rPr>
              <a:t> </a:t>
            </a:r>
            <a:endParaRPr lang="en-US" dirty="0">
              <a:latin typeface="Times New Roman"/>
              <a:cs typeface="Times New Roman"/>
            </a:endParaRPr>
          </a:p>
        </p:txBody>
      </p:sp>
      <p:sp>
        <p:nvSpPr>
          <p:cNvPr id="6" name="TextBox 5"/>
          <p:cNvSpPr txBox="1"/>
          <p:nvPr/>
        </p:nvSpPr>
        <p:spPr>
          <a:xfrm>
            <a:off x="457199" y="5524640"/>
            <a:ext cx="8229601" cy="1107996"/>
          </a:xfrm>
          <a:prstGeom prst="rect">
            <a:avLst/>
          </a:prstGeom>
          <a:noFill/>
        </p:spPr>
        <p:txBody>
          <a:bodyPr wrap="square" rtlCol="0">
            <a:spAutoFit/>
          </a:bodyPr>
          <a:lstStyle/>
          <a:p>
            <a:r>
              <a:rPr lang="el-GR" sz="2200" dirty="0" smtClean="0">
                <a:latin typeface="Times New Roman"/>
                <a:cs typeface="Times New Roman"/>
              </a:rPr>
              <a:t>Καθώς αυξάνει το δυναμικό του απαγωγού, η επαφή </a:t>
            </a:r>
            <a:r>
              <a:rPr lang="en-GB" sz="2200" dirty="0" err="1" smtClean="0">
                <a:latin typeface="Times New Roman"/>
                <a:cs typeface="Times New Roman"/>
              </a:rPr>
              <a:t>n</a:t>
            </a:r>
            <a:r>
              <a:rPr lang="el-GR" sz="2200" baseline="30000" dirty="0" smtClean="0">
                <a:latin typeface="Times New Roman"/>
                <a:cs typeface="Times New Roman"/>
              </a:rPr>
              <a:t>+</a:t>
            </a:r>
            <a:r>
              <a:rPr lang="en-GB" sz="2200" dirty="0" err="1" smtClean="0">
                <a:latin typeface="Times New Roman"/>
                <a:cs typeface="Times New Roman"/>
              </a:rPr>
              <a:t>p</a:t>
            </a:r>
            <a:r>
              <a:rPr lang="el-GR" sz="2200" dirty="0" smtClean="0">
                <a:latin typeface="Times New Roman"/>
                <a:cs typeface="Times New Roman"/>
              </a:rPr>
              <a:t> του απαγωγού πολώνεται ολοένα και περισσότερο ανάστροφα με αποτέλεσμα η ροή των ηλεκτρονίων να γίνεται από την πηγή προς τον απαγωγό.</a:t>
            </a:r>
            <a:r>
              <a:rPr lang="en-US" sz="2200" dirty="0" smtClean="0">
                <a:latin typeface="Times New Roman"/>
                <a:cs typeface="Times New Roman"/>
              </a:rPr>
              <a:t> </a:t>
            </a:r>
            <a:endParaRPr lang="en-US" sz="2200" dirty="0">
              <a:latin typeface="Times New Roman"/>
              <a:cs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l-GR" sz="3600" dirty="0" smtClean="0">
                <a:latin typeface="Times New Roman"/>
                <a:cs typeface="Times New Roman"/>
              </a:rPr>
              <a:t>Μεταβολή του Ρεύματος με την αύξηση του μήκους του καναλιού</a:t>
            </a:r>
            <a:r>
              <a:rPr lang="en-US" sz="3600" dirty="0" smtClean="0">
                <a:latin typeface="Times New Roman"/>
                <a:cs typeface="Times New Roman"/>
              </a:rPr>
              <a:t> </a:t>
            </a:r>
            <a:endParaRPr lang="en-US" sz="3600" dirty="0">
              <a:latin typeface="Times New Roman"/>
              <a:cs typeface="Times New Roman"/>
            </a:endParaRPr>
          </a:p>
        </p:txBody>
      </p:sp>
      <p:sp>
        <p:nvSpPr>
          <p:cNvPr id="8" name="Slide Number Placeholder 7"/>
          <p:cNvSpPr>
            <a:spLocks noGrp="1"/>
          </p:cNvSpPr>
          <p:nvPr>
            <p:ph type="sldNum" sz="quarter" idx="12"/>
          </p:nvPr>
        </p:nvSpPr>
        <p:spPr/>
        <p:txBody>
          <a:bodyPr/>
          <a:lstStyle/>
          <a:p>
            <a:fld id="{BA9FA515-89A9-DA4C-92E4-84A045B487AC}" type="slidenum">
              <a:rPr lang="en-US" smtClean="0">
                <a:solidFill>
                  <a:srgbClr val="000000"/>
                </a:solidFill>
              </a:rPr>
              <a:pPr/>
              <a:t>43</a:t>
            </a:fld>
            <a:endParaRPr lang="en-US" dirty="0">
              <a:solidFill>
                <a:srgbClr val="000000"/>
              </a:solidFill>
            </a:endParaRPr>
          </a:p>
        </p:txBody>
      </p:sp>
      <p:pic>
        <p:nvPicPr>
          <p:cNvPr id="4" name="Picture 3" descr="Channel 50 60 70 electrones.JPG"/>
          <p:cNvPicPr>
            <a:picLocks noChangeAspect="1"/>
          </p:cNvPicPr>
          <p:nvPr/>
        </p:nvPicPr>
        <p:blipFill>
          <a:blip r:embed="rId2"/>
          <a:stretch>
            <a:fillRect/>
          </a:stretch>
        </p:blipFill>
        <p:spPr>
          <a:xfrm>
            <a:off x="4495800" y="1417639"/>
            <a:ext cx="4237837" cy="3197243"/>
          </a:xfrm>
          <a:prstGeom prst="rect">
            <a:avLst/>
          </a:prstGeom>
        </p:spPr>
      </p:pic>
      <p:pic>
        <p:nvPicPr>
          <p:cNvPr id="5" name="Picture 4" descr="Channel 50 60 70.JPG"/>
          <p:cNvPicPr>
            <a:picLocks noChangeAspect="1"/>
          </p:cNvPicPr>
          <p:nvPr/>
        </p:nvPicPr>
        <p:blipFill>
          <a:blip r:embed="rId3"/>
          <a:stretch>
            <a:fillRect/>
          </a:stretch>
        </p:blipFill>
        <p:spPr>
          <a:xfrm>
            <a:off x="457200" y="1417640"/>
            <a:ext cx="4038600" cy="3197242"/>
          </a:xfrm>
          <a:prstGeom prst="rect">
            <a:avLst/>
          </a:prstGeom>
        </p:spPr>
      </p:pic>
      <p:sp>
        <p:nvSpPr>
          <p:cNvPr id="6" name="TextBox 5"/>
          <p:cNvSpPr txBox="1"/>
          <p:nvPr/>
        </p:nvSpPr>
        <p:spPr>
          <a:xfrm>
            <a:off x="1575770" y="4844534"/>
            <a:ext cx="5917054" cy="369332"/>
          </a:xfrm>
          <a:prstGeom prst="rect">
            <a:avLst/>
          </a:prstGeom>
          <a:noFill/>
        </p:spPr>
        <p:txBody>
          <a:bodyPr wrap="none" rtlCol="0">
            <a:spAutoFit/>
          </a:bodyPr>
          <a:lstStyle/>
          <a:p>
            <a:r>
              <a:rPr lang="el-GR" dirty="0" smtClean="0">
                <a:latin typeface="Times New Roman"/>
                <a:cs typeface="Times New Roman"/>
              </a:rPr>
              <a:t>Χαρακτηριστική (</a:t>
            </a:r>
            <a:r>
              <a:rPr lang="en-GB" dirty="0" smtClean="0">
                <a:latin typeface="Times New Roman"/>
                <a:cs typeface="Times New Roman"/>
              </a:rPr>
              <a:t>I</a:t>
            </a:r>
            <a:r>
              <a:rPr lang="en-GB" baseline="-25000" dirty="0" smtClean="0">
                <a:latin typeface="Times New Roman"/>
                <a:cs typeface="Times New Roman"/>
              </a:rPr>
              <a:t>D</a:t>
            </a:r>
            <a:r>
              <a:rPr lang="el-GR" dirty="0" smtClean="0">
                <a:latin typeface="Times New Roman"/>
                <a:cs typeface="Times New Roman"/>
              </a:rPr>
              <a:t>-</a:t>
            </a:r>
            <a:r>
              <a:rPr lang="en-GB" dirty="0" smtClean="0">
                <a:latin typeface="Times New Roman"/>
                <a:cs typeface="Times New Roman"/>
              </a:rPr>
              <a:t>V</a:t>
            </a:r>
            <a:r>
              <a:rPr lang="en-GB" baseline="-25000" dirty="0" smtClean="0">
                <a:latin typeface="Times New Roman"/>
                <a:cs typeface="Times New Roman"/>
              </a:rPr>
              <a:t>DS</a:t>
            </a:r>
            <a:r>
              <a:rPr lang="el-GR" dirty="0" smtClean="0">
                <a:latin typeface="Times New Roman"/>
                <a:cs typeface="Times New Roman"/>
              </a:rPr>
              <a:t>) και συγκέντρωση των ηλεκτρονίων </a:t>
            </a:r>
            <a:endParaRPr lang="en-US" dirty="0">
              <a:latin typeface="Times New Roman"/>
              <a:cs typeface="Times New Roman"/>
            </a:endParaRPr>
          </a:p>
        </p:txBody>
      </p:sp>
      <p:sp>
        <p:nvSpPr>
          <p:cNvPr id="7" name="TextBox 6"/>
          <p:cNvSpPr txBox="1"/>
          <p:nvPr/>
        </p:nvSpPr>
        <p:spPr>
          <a:xfrm>
            <a:off x="263218" y="5530334"/>
            <a:ext cx="8880782" cy="430887"/>
          </a:xfrm>
          <a:prstGeom prst="rect">
            <a:avLst/>
          </a:prstGeom>
          <a:noFill/>
        </p:spPr>
        <p:txBody>
          <a:bodyPr wrap="none" rtlCol="0">
            <a:spAutoFit/>
          </a:bodyPr>
          <a:lstStyle/>
          <a:p>
            <a:r>
              <a:rPr lang="el-GR" sz="2200" dirty="0" smtClean="0">
                <a:latin typeface="Times New Roman"/>
                <a:cs typeface="Times New Roman"/>
              </a:rPr>
              <a:t>Το ρεύμα του απαγωγού ελαττώνεται καθώς αυξάνει το μήκος του καναλιού.</a:t>
            </a:r>
            <a:r>
              <a:rPr lang="en-US" sz="2200" dirty="0" smtClean="0">
                <a:latin typeface="Times New Roman"/>
                <a:cs typeface="Times New Roman"/>
              </a:rPr>
              <a:t> </a:t>
            </a:r>
            <a:endParaRPr lang="en-US" sz="2200" dirty="0">
              <a:latin typeface="Times New Roman"/>
              <a:cs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Συμπεράσματα</a:t>
            </a:r>
            <a:endParaRPr lang="en-US" sz="3600" dirty="0">
              <a:latin typeface="Times New Roman"/>
              <a:cs typeface="Times New Roman"/>
            </a:endParaRPr>
          </a:p>
        </p:txBody>
      </p:sp>
      <p:sp>
        <p:nvSpPr>
          <p:cNvPr id="3" name="Content Placeholder 2"/>
          <p:cNvSpPr>
            <a:spLocks noGrp="1"/>
          </p:cNvSpPr>
          <p:nvPr>
            <p:ph idx="1"/>
          </p:nvPr>
        </p:nvSpPr>
        <p:spPr/>
        <p:txBody>
          <a:bodyPr>
            <a:normAutofit fontScale="55000" lnSpcReduction="20000"/>
          </a:bodyPr>
          <a:lstStyle/>
          <a:p>
            <a:r>
              <a:rPr lang="el-GR" dirty="0" smtClean="0">
                <a:latin typeface="Times New Roman"/>
                <a:cs typeface="Times New Roman"/>
              </a:rPr>
              <a:t>Το πακέτο προσομοίωσης της Silvaco περιλαμβάνει προσομοιωτές τόσο της τεχνολογίας κατασκευής όσο και της λειτουργίας της, δίνοντας στο χρήστη την δυνατότητα κατασκευής και λειτουργίας οποιασδήποτε διάταξης της Μικροηλεκτρονικής και Οπτοηλεκτρονικής και από οποιαδήποτε ημιαγωγικά υλικά.</a:t>
            </a:r>
          </a:p>
          <a:p>
            <a:endParaRPr lang="en-US" dirty="0" smtClean="0">
              <a:latin typeface="Times New Roman"/>
              <a:cs typeface="Times New Roman"/>
            </a:endParaRPr>
          </a:p>
          <a:p>
            <a:r>
              <a:rPr lang="el-GR" dirty="0" smtClean="0">
                <a:latin typeface="Times New Roman"/>
                <a:cs typeface="Times New Roman"/>
              </a:rPr>
              <a:t>Πέρα από την δυνατότητα μέτρησης των χαρακτηριστικών (I-V) των μικροηλεκτρονικών διατάξεων παρέχεται και η δυνατότητα μέτρησης και εκτίμησης μεγεθών των οποίων ο υπολογισμός από το πείραμα θα ήταν αδύνατος ή θα απαιτούσε πολυέξοδα και χρονοβόρα πειράματα. Πιο ειδικά συγκεντρώσεων φορέων, ηλεκτρικού πεδίου, δυναμικού σε οποιοδήποτε σημείο της διάταξης και σε οποιεσδήποτε συνθήκες πόλωσης.</a:t>
            </a:r>
          </a:p>
          <a:p>
            <a:endParaRPr lang="en-US" dirty="0" smtClean="0">
              <a:latin typeface="Times New Roman"/>
              <a:cs typeface="Times New Roman"/>
            </a:endParaRPr>
          </a:p>
          <a:p>
            <a:r>
              <a:rPr lang="el-GR" dirty="0" smtClean="0">
                <a:latin typeface="Times New Roman"/>
                <a:cs typeface="Times New Roman"/>
              </a:rPr>
              <a:t>Δίνεται η δυνατότητα στον χρήστη να προβεί σε δοκιμές μιας μικροηλεκτρονικής διάταξης με ταχύτητα, ακρίβεια και ασφάλεια.</a:t>
            </a:r>
          </a:p>
          <a:p>
            <a:pPr>
              <a:buNone/>
            </a:pPr>
            <a:endParaRPr lang="en-US" dirty="0" smtClean="0">
              <a:latin typeface="Times New Roman"/>
              <a:cs typeface="Times New Roman"/>
            </a:endParaRPr>
          </a:p>
          <a:p>
            <a:r>
              <a:rPr lang="el-GR" dirty="0" smtClean="0">
                <a:latin typeface="Times New Roman"/>
                <a:cs typeface="Times New Roman"/>
              </a:rPr>
              <a:t>Γρήγορη και ασφαλής μελέτη της επίδρασης φυσικών και γεωμετρικών παραμέτρων πάνω στην απόδοση μιας μικροηλεκτρονικής διάταξης.</a:t>
            </a:r>
            <a:endParaRPr lang="en-US" dirty="0" smtClean="0">
              <a:latin typeface="Times New Roman"/>
              <a:cs typeface="Times New Roman"/>
            </a:endParaRPr>
          </a:p>
          <a:p>
            <a:pPr>
              <a:buNone/>
            </a:pP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BA9FA515-89A9-DA4C-92E4-84A045B487AC}" type="slidenum">
              <a:rPr lang="en-US" smtClean="0">
                <a:solidFill>
                  <a:srgbClr val="000000"/>
                </a:solidFill>
              </a:rPr>
              <a:pPr/>
              <a:t>44</a:t>
            </a:fld>
            <a:endParaRPr lang="en-US"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Times New Roman"/>
                <a:cs typeface="Times New Roman"/>
              </a:rPr>
              <a:t>MOSFET</a:t>
            </a:r>
            <a:r>
              <a:rPr lang="el-GR" sz="3600" dirty="0" smtClean="0">
                <a:latin typeface="Times New Roman"/>
                <a:cs typeface="Times New Roman"/>
              </a:rPr>
              <a:t> (1)</a:t>
            </a:r>
            <a:endParaRPr lang="en-US" sz="3600" dirty="0">
              <a:latin typeface="Times New Roman"/>
              <a:cs typeface="Times New Roman"/>
            </a:endParaRPr>
          </a:p>
        </p:txBody>
      </p:sp>
      <p:sp>
        <p:nvSpPr>
          <p:cNvPr id="3" name="Content Placeholder 2"/>
          <p:cNvSpPr>
            <a:spLocks noGrp="1"/>
          </p:cNvSpPr>
          <p:nvPr>
            <p:ph idx="1"/>
          </p:nvPr>
        </p:nvSpPr>
        <p:spPr>
          <a:xfrm>
            <a:off x="400050" y="1143000"/>
            <a:ext cx="8229600" cy="4525963"/>
          </a:xfrm>
        </p:spPr>
        <p:txBody>
          <a:bodyPr>
            <a:normAutofit fontScale="92500" lnSpcReduction="20000"/>
          </a:bodyPr>
          <a:lstStyle/>
          <a:p>
            <a:r>
              <a:rPr lang="el-GR" sz="2800" b="1" u="sng" dirty="0" smtClean="0">
                <a:latin typeface="Times New Roman"/>
                <a:cs typeface="Times New Roman"/>
              </a:rPr>
              <a:t>Στάδια της προσομοίωσης</a:t>
            </a:r>
          </a:p>
          <a:p>
            <a:pPr>
              <a:buAutoNum type="arabicPeriod"/>
            </a:pPr>
            <a:r>
              <a:rPr lang="el-GR" sz="2400" i="1" dirty="0" smtClean="0">
                <a:latin typeface="Times New Roman"/>
                <a:cs typeface="Times New Roman"/>
              </a:rPr>
              <a:t>Η δομή της διάταξης που θα προσομοιωθεί</a:t>
            </a:r>
          </a:p>
          <a:p>
            <a:pPr>
              <a:buNone/>
            </a:pPr>
            <a:r>
              <a:rPr lang="el-GR" sz="1600" dirty="0" smtClean="0">
                <a:latin typeface="Times New Roman"/>
                <a:cs typeface="Times New Roman"/>
              </a:rPr>
              <a:t>                      -Δικτύωμα</a:t>
            </a:r>
          </a:p>
          <a:p>
            <a:pPr>
              <a:buNone/>
            </a:pPr>
            <a:r>
              <a:rPr lang="el-GR" sz="1600" dirty="0" smtClean="0">
                <a:latin typeface="Times New Roman"/>
                <a:cs typeface="Times New Roman"/>
              </a:rPr>
              <a:t>                      -Περιοχές, Υλικά</a:t>
            </a:r>
          </a:p>
          <a:p>
            <a:pPr>
              <a:buNone/>
            </a:pPr>
            <a:r>
              <a:rPr lang="el-GR" sz="1600" dirty="0" smtClean="0">
                <a:latin typeface="Times New Roman"/>
                <a:cs typeface="Times New Roman"/>
              </a:rPr>
              <a:t>                      -Ηλεκτρόδια</a:t>
            </a:r>
          </a:p>
          <a:p>
            <a:pPr>
              <a:buNone/>
            </a:pPr>
            <a:r>
              <a:rPr lang="el-GR" sz="1600" dirty="0" smtClean="0">
                <a:latin typeface="Times New Roman"/>
                <a:cs typeface="Times New Roman"/>
              </a:rPr>
              <a:t>                      -Προσμίξεις (Ντοπάρισμα)</a:t>
            </a:r>
          </a:p>
          <a:p>
            <a:r>
              <a:rPr lang="el-GR" sz="2400" i="1" dirty="0" smtClean="0">
                <a:latin typeface="Times New Roman"/>
                <a:cs typeface="Times New Roman"/>
              </a:rPr>
              <a:t>2.   Τα φυσικά Μοντέλα και οι Παράμετροι</a:t>
            </a:r>
          </a:p>
          <a:p>
            <a:pPr lvl="1">
              <a:buNone/>
            </a:pPr>
            <a:r>
              <a:rPr lang="el-GR" sz="1500" dirty="0" smtClean="0">
                <a:latin typeface="Times New Roman"/>
                <a:cs typeface="Times New Roman"/>
              </a:rPr>
              <a:t>              </a:t>
            </a:r>
            <a:r>
              <a:rPr lang="en-US" sz="1500" dirty="0" smtClean="0">
                <a:latin typeface="Times New Roman"/>
                <a:cs typeface="Times New Roman"/>
              </a:rPr>
              <a:t>-</a:t>
            </a:r>
            <a:r>
              <a:rPr lang="el-GR" sz="1500" dirty="0" smtClean="0">
                <a:latin typeface="Times New Roman"/>
                <a:cs typeface="Times New Roman"/>
              </a:rPr>
              <a:t>Φυσικά Μοντέλα</a:t>
            </a:r>
          </a:p>
          <a:p>
            <a:pPr lvl="1">
              <a:buNone/>
            </a:pPr>
            <a:r>
              <a:rPr lang="el-GR" sz="1500" dirty="0" smtClean="0">
                <a:latin typeface="Times New Roman"/>
                <a:cs typeface="Times New Roman"/>
              </a:rPr>
              <a:t>              -Τύπος των επαφών</a:t>
            </a:r>
          </a:p>
          <a:p>
            <a:pPr lvl="1">
              <a:buNone/>
            </a:pPr>
            <a:r>
              <a:rPr lang="el-GR" sz="1500" dirty="0" smtClean="0">
                <a:latin typeface="Times New Roman"/>
                <a:cs typeface="Times New Roman"/>
              </a:rPr>
              <a:t>              -Ατέλειες</a:t>
            </a:r>
          </a:p>
          <a:p>
            <a:r>
              <a:rPr lang="el-GR" sz="2400" i="1" dirty="0" smtClean="0">
                <a:latin typeface="Times New Roman"/>
                <a:cs typeface="Times New Roman"/>
              </a:rPr>
              <a:t>3.   Οι μέθοδοι που θα χρησιμοποιηθούν για την επίλυση των</a:t>
            </a:r>
          </a:p>
          <a:p>
            <a:pPr>
              <a:buNone/>
            </a:pPr>
            <a:r>
              <a:rPr lang="el-GR" sz="2400" i="1" dirty="0" smtClean="0">
                <a:latin typeface="Times New Roman"/>
                <a:cs typeface="Times New Roman"/>
              </a:rPr>
              <a:t>           εξισώσεων</a:t>
            </a:r>
          </a:p>
          <a:p>
            <a:pPr>
              <a:buNone/>
            </a:pPr>
            <a:r>
              <a:rPr lang="el-GR" sz="1600" dirty="0" smtClean="0">
                <a:latin typeface="Times New Roman"/>
                <a:cs typeface="Times New Roman"/>
              </a:rPr>
              <a:t>                       -</a:t>
            </a:r>
            <a:r>
              <a:rPr lang="en-US" sz="1600" dirty="0" smtClean="0">
                <a:latin typeface="Times New Roman"/>
                <a:cs typeface="Times New Roman"/>
              </a:rPr>
              <a:t>Newton</a:t>
            </a:r>
          </a:p>
          <a:p>
            <a:pPr>
              <a:buNone/>
            </a:pPr>
            <a:r>
              <a:rPr lang="el-GR" sz="1600" dirty="0" smtClean="0">
                <a:latin typeface="Times New Roman"/>
                <a:cs typeface="Times New Roman"/>
              </a:rPr>
              <a:t>              </a:t>
            </a:r>
            <a:r>
              <a:rPr lang="en-US" sz="1600" dirty="0" smtClean="0">
                <a:latin typeface="Times New Roman"/>
                <a:cs typeface="Times New Roman"/>
              </a:rPr>
              <a:t>         -</a:t>
            </a:r>
            <a:r>
              <a:rPr lang="en-US" sz="1600" dirty="0" err="1" smtClean="0">
                <a:latin typeface="Times New Roman"/>
                <a:cs typeface="Times New Roman"/>
              </a:rPr>
              <a:t>Gummel</a:t>
            </a:r>
            <a:endParaRPr lang="el-GR" sz="1600" dirty="0" smtClean="0">
              <a:latin typeface="Times New Roman"/>
              <a:cs typeface="Times New Roman"/>
            </a:endParaRPr>
          </a:p>
          <a:p>
            <a:pPr>
              <a:buNone/>
            </a:pPr>
            <a:r>
              <a:rPr lang="el-GR" sz="1600" dirty="0" smtClean="0">
                <a:latin typeface="Times New Roman"/>
                <a:cs typeface="Times New Roman"/>
              </a:rPr>
              <a:t>                      - </a:t>
            </a:r>
            <a:r>
              <a:rPr lang="en-US" sz="1600" dirty="0" smtClean="0">
                <a:latin typeface="Times New Roman"/>
                <a:cs typeface="Times New Roman"/>
              </a:rPr>
              <a:t>Block</a:t>
            </a:r>
            <a:endParaRPr lang="el-GR" sz="1600" dirty="0" smtClean="0">
              <a:latin typeface="Times New Roman"/>
              <a:cs typeface="Times New Roman"/>
            </a:endParaRPr>
          </a:p>
          <a:p>
            <a:r>
              <a:rPr lang="el-GR" sz="2400" i="1" dirty="0" smtClean="0">
                <a:latin typeface="Times New Roman"/>
                <a:cs typeface="Times New Roman"/>
              </a:rPr>
              <a:t>4.   Οι συνθήκες πόλωσης και μεγέθη υπολογισμού</a:t>
            </a:r>
            <a:endParaRPr lang="en-US" sz="2400" i="1" dirty="0" smtClean="0">
              <a:latin typeface="Times New Roman"/>
              <a:cs typeface="Times New Roman"/>
            </a:endParaRPr>
          </a:p>
          <a:p>
            <a:pPr>
              <a:buNone/>
            </a:pPr>
            <a:endParaRPr lang="en-US" sz="2000" dirty="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Times New Roman"/>
                <a:cs typeface="Times New Roman"/>
              </a:rPr>
              <a:t>MOSFET</a:t>
            </a:r>
            <a:r>
              <a:rPr lang="el-GR" sz="3600" dirty="0" smtClean="0">
                <a:latin typeface="Times New Roman"/>
                <a:cs typeface="Times New Roman"/>
              </a:rPr>
              <a:t> (2)</a:t>
            </a:r>
            <a:endParaRPr lang="en-US" sz="3600"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400" dirty="0" smtClean="0">
                <a:latin typeface="Times New Roman"/>
                <a:cs typeface="Times New Roman"/>
              </a:rPr>
              <a:t>MOSFET </a:t>
            </a:r>
            <a:r>
              <a:rPr lang="el-GR" sz="2400" dirty="0" smtClean="0">
                <a:latin typeface="Times New Roman"/>
                <a:cs typeface="Times New Roman"/>
              </a:rPr>
              <a:t>Προσαύξησης</a:t>
            </a:r>
            <a:endParaRPr lang="en-US" sz="2400" dirty="0" smtClean="0">
              <a:latin typeface="Times New Roman"/>
              <a:cs typeface="Times New Roman"/>
            </a:endParaRPr>
          </a:p>
          <a:p>
            <a:pPr>
              <a:buNone/>
            </a:pPr>
            <a:r>
              <a:rPr lang="en-US" sz="2200" dirty="0" smtClean="0">
                <a:latin typeface="Times New Roman"/>
                <a:cs typeface="Times New Roman"/>
              </a:rPr>
              <a:t>   -</a:t>
            </a:r>
            <a:r>
              <a:rPr lang="el-GR" sz="2200" dirty="0" smtClean="0">
                <a:latin typeface="Times New Roman"/>
                <a:cs typeface="Times New Roman"/>
              </a:rPr>
              <a:t> </a:t>
            </a:r>
            <a:r>
              <a:rPr lang="el-GR" sz="2000" dirty="0" smtClean="0">
                <a:latin typeface="Times New Roman"/>
                <a:cs typeface="Times New Roman"/>
              </a:rPr>
              <a:t>Εφαρμόζεται θετική τάση στην πύλη</a:t>
            </a:r>
          </a:p>
          <a:p>
            <a:pPr>
              <a:buNone/>
            </a:pPr>
            <a:r>
              <a:rPr lang="el-GR" sz="2000" dirty="0" smtClean="0">
                <a:latin typeface="Times New Roman"/>
                <a:cs typeface="Times New Roman"/>
              </a:rPr>
              <a:t>   - Στο κανάλι συγκεντρώνονται ηλεκτρόνια</a:t>
            </a:r>
          </a:p>
          <a:p>
            <a:pPr>
              <a:buNone/>
            </a:pPr>
            <a:r>
              <a:rPr lang="el-GR" sz="2000" dirty="0" smtClean="0">
                <a:latin typeface="Times New Roman"/>
                <a:cs typeface="Times New Roman"/>
              </a:rPr>
              <a:t>   - U</a:t>
            </a:r>
            <a:r>
              <a:rPr lang="el-GR" sz="2000" baseline="-25000" dirty="0" smtClean="0">
                <a:latin typeface="Times New Roman"/>
                <a:cs typeface="Times New Roman"/>
              </a:rPr>
              <a:t>GS</a:t>
            </a:r>
            <a:r>
              <a:rPr lang="el-GR" sz="2000" dirty="0" smtClean="0">
                <a:latin typeface="Times New Roman"/>
                <a:cs typeface="Times New Roman"/>
              </a:rPr>
              <a:t> &lt; V</a:t>
            </a:r>
            <a:r>
              <a:rPr lang="el-GR" sz="2000" baseline="-25000" dirty="0" smtClean="0">
                <a:latin typeface="Times New Roman"/>
                <a:cs typeface="Times New Roman"/>
              </a:rPr>
              <a:t>T</a:t>
            </a:r>
            <a:r>
              <a:rPr lang="el-GR" sz="2000" dirty="0" smtClean="0">
                <a:latin typeface="Times New Roman"/>
                <a:cs typeface="Times New Roman"/>
              </a:rPr>
              <a:t> </a:t>
            </a:r>
            <a:r>
              <a:rPr lang="en-US" sz="2000" dirty="0" smtClean="0">
                <a:latin typeface="Times New Roman"/>
                <a:cs typeface="Times New Roman"/>
              </a:rPr>
              <a:t>: </a:t>
            </a:r>
            <a:r>
              <a:rPr lang="el-GR" sz="2000" dirty="0" smtClean="0">
                <a:latin typeface="Times New Roman"/>
                <a:cs typeface="Times New Roman"/>
              </a:rPr>
              <a:t>Περιοχή αποκοπής</a:t>
            </a:r>
          </a:p>
          <a:p>
            <a:pPr>
              <a:buNone/>
            </a:pPr>
            <a:r>
              <a:rPr lang="el-GR" sz="2000" dirty="0" smtClean="0">
                <a:latin typeface="Times New Roman"/>
                <a:cs typeface="Times New Roman"/>
              </a:rPr>
              <a:t>   - U</a:t>
            </a:r>
            <a:r>
              <a:rPr lang="el-GR" sz="2000" baseline="-25000" dirty="0" smtClean="0">
                <a:latin typeface="Times New Roman"/>
                <a:cs typeface="Times New Roman"/>
              </a:rPr>
              <a:t>GS</a:t>
            </a:r>
            <a:r>
              <a:rPr lang="el-GR" sz="2000" dirty="0" smtClean="0">
                <a:latin typeface="Times New Roman"/>
                <a:cs typeface="Times New Roman"/>
              </a:rPr>
              <a:t> &gt; V</a:t>
            </a:r>
            <a:r>
              <a:rPr lang="el-GR" sz="2000" baseline="-25000" dirty="0" smtClean="0">
                <a:latin typeface="Times New Roman"/>
                <a:cs typeface="Times New Roman"/>
              </a:rPr>
              <a:t>T</a:t>
            </a:r>
            <a:r>
              <a:rPr lang="el-GR" sz="2000" dirty="0" smtClean="0">
                <a:latin typeface="Times New Roman"/>
                <a:cs typeface="Times New Roman"/>
              </a:rPr>
              <a:t> και U</a:t>
            </a:r>
            <a:r>
              <a:rPr lang="el-GR" sz="2000" baseline="-25000" dirty="0" smtClean="0">
                <a:latin typeface="Times New Roman"/>
                <a:cs typeface="Times New Roman"/>
              </a:rPr>
              <a:t>DS </a:t>
            </a:r>
            <a:r>
              <a:rPr lang="el-GR" sz="2000" dirty="0" smtClean="0">
                <a:latin typeface="Times New Roman"/>
                <a:cs typeface="Times New Roman"/>
              </a:rPr>
              <a:t>&lt; V</a:t>
            </a:r>
            <a:r>
              <a:rPr lang="el-GR" sz="2000" baseline="-25000" dirty="0" smtClean="0">
                <a:latin typeface="Times New Roman"/>
                <a:cs typeface="Times New Roman"/>
              </a:rPr>
              <a:t>GS</a:t>
            </a:r>
            <a:r>
              <a:rPr lang="el-GR" sz="2000" dirty="0" smtClean="0">
                <a:latin typeface="Times New Roman"/>
                <a:cs typeface="Times New Roman"/>
              </a:rPr>
              <a:t>-V</a:t>
            </a:r>
            <a:r>
              <a:rPr lang="el-GR" sz="2000" baseline="-25000" dirty="0" smtClean="0">
                <a:latin typeface="Times New Roman"/>
                <a:cs typeface="Times New Roman"/>
              </a:rPr>
              <a:t>T</a:t>
            </a:r>
            <a:r>
              <a:rPr lang="el-GR" sz="2000" dirty="0" smtClean="0">
                <a:latin typeface="Times New Roman"/>
                <a:cs typeface="Times New Roman"/>
              </a:rPr>
              <a:t> </a:t>
            </a:r>
            <a:r>
              <a:rPr lang="en-US" sz="2000" dirty="0" smtClean="0">
                <a:latin typeface="Times New Roman"/>
                <a:cs typeface="Times New Roman"/>
              </a:rPr>
              <a:t>: </a:t>
            </a:r>
            <a:r>
              <a:rPr lang="el-GR" sz="2000" dirty="0" smtClean="0">
                <a:latin typeface="Times New Roman"/>
                <a:cs typeface="Times New Roman"/>
              </a:rPr>
              <a:t>Γραμμική περιοχή</a:t>
            </a:r>
          </a:p>
          <a:p>
            <a:pPr>
              <a:buNone/>
            </a:pPr>
            <a:r>
              <a:rPr lang="el-GR" sz="2000" dirty="0" smtClean="0">
                <a:latin typeface="Times New Roman"/>
                <a:cs typeface="Times New Roman"/>
              </a:rPr>
              <a:t>   - U</a:t>
            </a:r>
            <a:r>
              <a:rPr lang="el-GR" sz="2000" baseline="-25000" dirty="0" smtClean="0">
                <a:latin typeface="Times New Roman"/>
                <a:cs typeface="Times New Roman"/>
              </a:rPr>
              <a:t>GS</a:t>
            </a:r>
            <a:r>
              <a:rPr lang="el-GR" sz="2000" dirty="0" smtClean="0">
                <a:latin typeface="Times New Roman"/>
                <a:cs typeface="Times New Roman"/>
              </a:rPr>
              <a:t> &gt; V</a:t>
            </a:r>
            <a:r>
              <a:rPr lang="el-GR" sz="2000" baseline="-25000" dirty="0" smtClean="0">
                <a:latin typeface="Times New Roman"/>
                <a:cs typeface="Times New Roman"/>
              </a:rPr>
              <a:t>T</a:t>
            </a:r>
            <a:r>
              <a:rPr lang="el-GR" sz="2000" dirty="0" smtClean="0">
                <a:latin typeface="Times New Roman"/>
                <a:cs typeface="Times New Roman"/>
              </a:rPr>
              <a:t> και U</a:t>
            </a:r>
            <a:r>
              <a:rPr lang="el-GR" sz="2000" baseline="-25000" dirty="0" smtClean="0">
                <a:latin typeface="Times New Roman"/>
                <a:cs typeface="Times New Roman"/>
              </a:rPr>
              <a:t>DS</a:t>
            </a:r>
            <a:r>
              <a:rPr lang="el-GR" sz="2000" dirty="0" smtClean="0">
                <a:latin typeface="Times New Roman"/>
                <a:cs typeface="Times New Roman"/>
              </a:rPr>
              <a:t> &gt; V</a:t>
            </a:r>
            <a:r>
              <a:rPr lang="el-GR" sz="2000" baseline="-25000" dirty="0" smtClean="0">
                <a:latin typeface="Times New Roman"/>
                <a:cs typeface="Times New Roman"/>
              </a:rPr>
              <a:t>GS</a:t>
            </a:r>
            <a:r>
              <a:rPr lang="el-GR" sz="2000" dirty="0" smtClean="0">
                <a:latin typeface="Times New Roman"/>
                <a:cs typeface="Times New Roman"/>
              </a:rPr>
              <a:t>-V</a:t>
            </a:r>
            <a:r>
              <a:rPr lang="el-GR" sz="2000" baseline="-25000" dirty="0" smtClean="0">
                <a:latin typeface="Times New Roman"/>
                <a:cs typeface="Times New Roman"/>
              </a:rPr>
              <a:t>T</a:t>
            </a:r>
            <a:r>
              <a:rPr lang="en-US" sz="2000" baseline="-25000" dirty="0" smtClean="0">
                <a:latin typeface="Times New Roman"/>
                <a:cs typeface="Times New Roman"/>
              </a:rPr>
              <a:t> </a:t>
            </a:r>
            <a:r>
              <a:rPr lang="en-US" sz="2000" dirty="0" smtClean="0">
                <a:latin typeface="Times New Roman"/>
                <a:cs typeface="Times New Roman"/>
              </a:rPr>
              <a:t> : </a:t>
            </a:r>
            <a:r>
              <a:rPr lang="el-GR" sz="2000" dirty="0" smtClean="0">
                <a:latin typeface="Times New Roman"/>
                <a:cs typeface="Times New Roman"/>
              </a:rPr>
              <a:t>Περιοχή κόρου</a:t>
            </a:r>
            <a:endParaRPr lang="en-US" sz="2000" dirty="0" smtClean="0">
              <a:latin typeface="Times New Roman"/>
              <a:cs typeface="Times New Roman"/>
            </a:endParaRPr>
          </a:p>
          <a:p>
            <a:pPr>
              <a:buNone/>
            </a:pPr>
            <a:endParaRPr lang="el-GR" sz="2000" dirty="0" smtClean="0">
              <a:latin typeface="Times New Roman"/>
              <a:cs typeface="Times New Roman"/>
            </a:endParaRPr>
          </a:p>
        </p:txBody>
      </p:sp>
      <p:sp>
        <p:nvSpPr>
          <p:cNvPr id="5" name="Slide Number Placeholder 4"/>
          <p:cNvSpPr>
            <a:spLocks noGrp="1"/>
          </p:cNvSpPr>
          <p:nvPr>
            <p:ph type="sldNum" sz="quarter" idx="12"/>
          </p:nvPr>
        </p:nvSpPr>
        <p:spPr/>
        <p:txBody>
          <a:bodyPr/>
          <a:lstStyle/>
          <a:p>
            <a:fld id="{BA9FA515-89A9-DA4C-92E4-84A045B487AC}" type="slidenum">
              <a:rPr lang="en-US" smtClean="0">
                <a:solidFill>
                  <a:srgbClr val="000000"/>
                </a:solidFill>
              </a:rPr>
              <a:pPr/>
              <a:t>6</a:t>
            </a:fld>
            <a:endParaRPr lang="en-US" dirty="0">
              <a:solidFill>
                <a:srgbClr val="000000"/>
              </a:solidFill>
            </a:endParaRPr>
          </a:p>
        </p:txBody>
      </p:sp>
      <p:pic>
        <p:nvPicPr>
          <p:cNvPr id="4" name="Picture 3" descr="mos.jpg"/>
          <p:cNvPicPr>
            <a:picLocks noChangeAspect="1"/>
          </p:cNvPicPr>
          <p:nvPr/>
        </p:nvPicPr>
        <p:blipFill>
          <a:blip r:embed="rId3"/>
          <a:stretch>
            <a:fillRect/>
          </a:stretch>
        </p:blipFill>
        <p:spPr>
          <a:xfrm>
            <a:off x="6019800" y="1112837"/>
            <a:ext cx="2941867" cy="4983163"/>
          </a:xfrm>
          <a:prstGeom prst="rect">
            <a:avLst/>
          </a:prstGeom>
        </p:spPr>
      </p:pic>
      <p:graphicFrame>
        <p:nvGraphicFramePr>
          <p:cNvPr id="18434" name="Object 2"/>
          <p:cNvGraphicFramePr>
            <a:graphicFrameLocks noChangeAspect="1"/>
          </p:cNvGraphicFramePr>
          <p:nvPr/>
        </p:nvGraphicFramePr>
        <p:xfrm>
          <a:off x="457200" y="4084236"/>
          <a:ext cx="3657600" cy="2637239"/>
        </p:xfrm>
        <a:graphic>
          <a:graphicData uri="http://schemas.openxmlformats.org/presentationml/2006/ole">
            <p:oleObj spid="_x0000_s18434" name="Document" r:id="rId4" imgW="2958991" imgH="2133521" progId="Word.Document.12">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l-GR" sz="3600" dirty="0" smtClean="0">
                <a:latin typeface="Times New Roman"/>
                <a:cs typeface="Times New Roman"/>
              </a:rPr>
              <a:t>Λογισμικό ‘</a:t>
            </a:r>
            <a:r>
              <a:rPr lang="en-GB" sz="3600" dirty="0" smtClean="0">
                <a:latin typeface="Times New Roman"/>
                <a:cs typeface="Times New Roman"/>
              </a:rPr>
              <a:t>Atlas</a:t>
            </a:r>
            <a:r>
              <a:rPr lang="el-GR" sz="3600" dirty="0" smtClean="0">
                <a:latin typeface="Times New Roman"/>
                <a:cs typeface="Times New Roman"/>
              </a:rPr>
              <a:t>’</a:t>
            </a:r>
            <a:r>
              <a:rPr lang="en-US" sz="3600" dirty="0" smtClean="0">
                <a:latin typeface="Times New Roman"/>
                <a:cs typeface="Times New Roman"/>
              </a:rPr>
              <a:t/>
            </a:r>
            <a:br>
              <a:rPr lang="en-US" sz="3600" dirty="0" smtClean="0">
                <a:latin typeface="Times New Roman"/>
                <a:cs typeface="Times New Roman"/>
              </a:rPr>
            </a:br>
            <a:endParaRPr lang="en-US" sz="3600" dirty="0">
              <a:latin typeface="Times New Roman"/>
              <a:cs typeface="Times New Roman"/>
            </a:endParaRPr>
          </a:p>
        </p:txBody>
      </p:sp>
      <p:sp>
        <p:nvSpPr>
          <p:cNvPr id="7" name="Slide Number Placeholder 6"/>
          <p:cNvSpPr>
            <a:spLocks noGrp="1"/>
          </p:cNvSpPr>
          <p:nvPr>
            <p:ph type="sldNum" sz="quarter" idx="12"/>
          </p:nvPr>
        </p:nvSpPr>
        <p:spPr/>
        <p:txBody>
          <a:bodyPr/>
          <a:lstStyle/>
          <a:p>
            <a:fld id="{BA9FA515-89A9-DA4C-92E4-84A045B487AC}" type="slidenum">
              <a:rPr lang="en-US" smtClean="0">
                <a:solidFill>
                  <a:srgbClr val="000000"/>
                </a:solidFill>
              </a:rPr>
              <a:pPr/>
              <a:t>7</a:t>
            </a:fld>
            <a:endParaRPr lang="en-US" dirty="0">
              <a:solidFill>
                <a:srgbClr val="000000"/>
              </a:solidFill>
            </a:endParaRPr>
          </a:p>
        </p:txBody>
      </p:sp>
      <p:sp>
        <p:nvSpPr>
          <p:cNvPr id="4" name="TextBox 3"/>
          <p:cNvSpPr txBox="1"/>
          <p:nvPr/>
        </p:nvSpPr>
        <p:spPr>
          <a:xfrm>
            <a:off x="457200" y="1143000"/>
            <a:ext cx="7848600" cy="2862322"/>
          </a:xfrm>
          <a:prstGeom prst="rect">
            <a:avLst/>
          </a:prstGeom>
          <a:noFill/>
        </p:spPr>
        <p:txBody>
          <a:bodyPr wrap="square" rtlCol="0">
            <a:spAutoFit/>
          </a:bodyPr>
          <a:lstStyle/>
          <a:p>
            <a:pPr>
              <a:buFont typeface="Arial"/>
              <a:buChar char="•"/>
            </a:pPr>
            <a:r>
              <a:rPr lang="en-US" sz="2000" dirty="0" smtClean="0">
                <a:latin typeface="Times New Roman"/>
                <a:cs typeface="Times New Roman"/>
              </a:rPr>
              <a:t> </a:t>
            </a:r>
            <a:r>
              <a:rPr lang="el-GR" sz="2000" dirty="0" smtClean="0">
                <a:latin typeface="Times New Roman"/>
                <a:cs typeface="Times New Roman"/>
              </a:rPr>
              <a:t>Το </a:t>
            </a:r>
            <a:r>
              <a:rPr lang="en-US" sz="2000" dirty="0" smtClean="0">
                <a:latin typeface="Times New Roman"/>
                <a:cs typeface="Times New Roman"/>
              </a:rPr>
              <a:t>ATLAS</a:t>
            </a:r>
            <a:r>
              <a:rPr lang="el-GR" sz="2000" dirty="0" smtClean="0">
                <a:latin typeface="Times New Roman"/>
                <a:cs typeface="Times New Roman"/>
              </a:rPr>
              <a:t> είναι φυσικά-βασισμένος δισδιάστατος και τρισδιάστατος προσομοιωτής διατάξεων της εταιρείας </a:t>
            </a:r>
            <a:r>
              <a:rPr lang="en-US" sz="2000" dirty="0" err="1" smtClean="0">
                <a:latin typeface="Times New Roman"/>
                <a:cs typeface="Times New Roman"/>
              </a:rPr>
              <a:t>Silvaco</a:t>
            </a:r>
            <a:endParaRPr lang="el-GR" sz="2000" dirty="0" smtClean="0">
              <a:latin typeface="Times New Roman"/>
              <a:cs typeface="Times New Roman"/>
            </a:endParaRPr>
          </a:p>
          <a:p>
            <a:endParaRPr lang="en-US" sz="2000" dirty="0" smtClean="0">
              <a:latin typeface="Times New Roman"/>
              <a:cs typeface="Times New Roman"/>
            </a:endParaRPr>
          </a:p>
          <a:p>
            <a:pPr>
              <a:buFont typeface="Arial"/>
              <a:buChar char="•"/>
            </a:pPr>
            <a:r>
              <a:rPr lang="en-US" sz="2000" dirty="0" smtClean="0">
                <a:latin typeface="Times New Roman"/>
                <a:cs typeface="Times New Roman"/>
              </a:rPr>
              <a:t> </a:t>
            </a:r>
            <a:r>
              <a:rPr lang="el-GR" sz="2000" dirty="0" smtClean="0">
                <a:latin typeface="Times New Roman"/>
                <a:cs typeface="Times New Roman"/>
              </a:rPr>
              <a:t>Περιλαμβάνει τα πακέτα προσομοίωσης </a:t>
            </a:r>
            <a:r>
              <a:rPr lang="en-GB" sz="2000" dirty="0" smtClean="0">
                <a:latin typeface="Times New Roman"/>
                <a:cs typeface="Times New Roman"/>
              </a:rPr>
              <a:t>S</a:t>
            </a:r>
            <a:r>
              <a:rPr lang="el-GR" sz="2000" dirty="0" smtClean="0">
                <a:latin typeface="Times New Roman"/>
                <a:cs typeface="Times New Roman"/>
              </a:rPr>
              <a:t>-</a:t>
            </a:r>
            <a:r>
              <a:rPr lang="en-GB" sz="2000" dirty="0" smtClean="0">
                <a:latin typeface="Times New Roman"/>
                <a:cs typeface="Times New Roman"/>
              </a:rPr>
              <a:t>PISCES</a:t>
            </a:r>
            <a:r>
              <a:rPr lang="el-GR" sz="2000" dirty="0" smtClean="0">
                <a:latin typeface="Times New Roman"/>
                <a:cs typeface="Times New Roman"/>
              </a:rPr>
              <a:t>, </a:t>
            </a:r>
            <a:r>
              <a:rPr lang="en-GB" sz="2000" dirty="0" smtClean="0">
                <a:latin typeface="Times New Roman"/>
                <a:cs typeface="Times New Roman"/>
              </a:rPr>
              <a:t>TFT</a:t>
            </a:r>
            <a:r>
              <a:rPr lang="el-GR" sz="2000" dirty="0" smtClean="0">
                <a:latin typeface="Times New Roman"/>
                <a:cs typeface="Times New Roman"/>
              </a:rPr>
              <a:t>, </a:t>
            </a:r>
            <a:r>
              <a:rPr lang="en-GB" sz="2000" dirty="0" smtClean="0">
                <a:latin typeface="Times New Roman"/>
                <a:cs typeface="Times New Roman"/>
              </a:rPr>
              <a:t>DEVEDIT</a:t>
            </a:r>
            <a:r>
              <a:rPr lang="el-GR" sz="2000" dirty="0" smtClean="0">
                <a:latin typeface="Times New Roman"/>
                <a:cs typeface="Times New Roman"/>
              </a:rPr>
              <a:t>, </a:t>
            </a:r>
            <a:r>
              <a:rPr lang="en-GB" sz="2000" dirty="0" smtClean="0">
                <a:latin typeface="Times New Roman"/>
                <a:cs typeface="Times New Roman"/>
              </a:rPr>
              <a:t>MIXMODE </a:t>
            </a:r>
            <a:r>
              <a:rPr lang="el-GR" sz="2000" dirty="0" smtClean="0">
                <a:latin typeface="Times New Roman"/>
                <a:cs typeface="Times New Roman"/>
              </a:rPr>
              <a:t>κ.α.</a:t>
            </a:r>
            <a:r>
              <a:rPr lang="en-US" sz="2000" dirty="0" smtClean="0">
                <a:latin typeface="Times New Roman"/>
                <a:cs typeface="Times New Roman"/>
              </a:rPr>
              <a:t> </a:t>
            </a:r>
            <a:r>
              <a:rPr lang="el-GR" sz="2000" dirty="0" smtClean="0">
                <a:latin typeface="Times New Roman"/>
                <a:cs typeface="Times New Roman"/>
              </a:rPr>
              <a:t>για προσομοίωση διαφόρων τύπων μικροηλεκτρονικών διατάξεων</a:t>
            </a:r>
          </a:p>
          <a:p>
            <a:endParaRPr lang="el-GR" sz="2000" dirty="0" smtClean="0">
              <a:latin typeface="Times New Roman"/>
              <a:cs typeface="Times New Roman"/>
            </a:endParaRPr>
          </a:p>
          <a:p>
            <a:pPr>
              <a:buFont typeface="Arial"/>
              <a:buChar char="•"/>
            </a:pPr>
            <a:r>
              <a:rPr lang="en-US" sz="2000" dirty="0" smtClean="0">
                <a:latin typeface="Times New Roman"/>
                <a:cs typeface="Times New Roman"/>
              </a:rPr>
              <a:t> </a:t>
            </a:r>
            <a:r>
              <a:rPr lang="el-GR" sz="2000" dirty="0" smtClean="0">
                <a:latin typeface="Times New Roman"/>
                <a:cs typeface="Times New Roman"/>
              </a:rPr>
              <a:t>Ο κώδικάς του αναπτύσσεται και εκτελείται μέσα στο περιβάλλον </a:t>
            </a:r>
            <a:r>
              <a:rPr lang="en-US" sz="2000" dirty="0" smtClean="0">
                <a:latin typeface="Times New Roman"/>
                <a:cs typeface="Times New Roman"/>
              </a:rPr>
              <a:t>Deckbuild </a:t>
            </a:r>
            <a:endParaRPr lang="en-US" sz="2000" dirty="0">
              <a:latin typeface="Times New Roman"/>
              <a:cs typeface="Times New Roman"/>
            </a:endParaRPr>
          </a:p>
        </p:txBody>
      </p:sp>
      <p:sp>
        <p:nvSpPr>
          <p:cNvPr id="5" name="TextBox 4"/>
          <p:cNvSpPr txBox="1"/>
          <p:nvPr/>
        </p:nvSpPr>
        <p:spPr>
          <a:xfrm>
            <a:off x="457200" y="4241899"/>
            <a:ext cx="4416594" cy="1354217"/>
          </a:xfrm>
          <a:prstGeom prst="rect">
            <a:avLst/>
          </a:prstGeom>
          <a:noFill/>
        </p:spPr>
        <p:txBody>
          <a:bodyPr wrap="none" rtlCol="0">
            <a:spAutoFit/>
          </a:bodyPr>
          <a:lstStyle/>
          <a:p>
            <a:r>
              <a:rPr lang="el-GR" sz="2200" u="sng" dirty="0" smtClean="0">
                <a:latin typeface="Times New Roman"/>
                <a:cs typeface="Times New Roman"/>
              </a:rPr>
              <a:t>Αρχεία εισόδου </a:t>
            </a:r>
            <a:r>
              <a:rPr lang="en-US" sz="2200" u="sng" dirty="0" smtClean="0">
                <a:latin typeface="Times New Roman"/>
                <a:cs typeface="Times New Roman"/>
              </a:rPr>
              <a:t>:</a:t>
            </a:r>
          </a:p>
          <a:p>
            <a:pPr>
              <a:buFontTx/>
              <a:buChar char="-"/>
            </a:pPr>
            <a:r>
              <a:rPr lang="el-GR" sz="2000" dirty="0" smtClean="0">
                <a:latin typeface="Times New Roman"/>
                <a:cs typeface="Times New Roman"/>
              </a:rPr>
              <a:t>Αρχεία εισόδου ‘*</a:t>
            </a:r>
            <a:r>
              <a:rPr lang="en-US" sz="2000" dirty="0" smtClean="0">
                <a:latin typeface="Times New Roman"/>
                <a:cs typeface="Times New Roman"/>
              </a:rPr>
              <a:t>.in</a:t>
            </a:r>
            <a:r>
              <a:rPr lang="el-GR" sz="2000" dirty="0" smtClean="0">
                <a:latin typeface="Times New Roman"/>
                <a:cs typeface="Times New Roman"/>
              </a:rPr>
              <a:t>’</a:t>
            </a:r>
            <a:endParaRPr lang="en-US" sz="2000" dirty="0" smtClean="0">
              <a:latin typeface="Times New Roman"/>
              <a:cs typeface="Times New Roman"/>
            </a:endParaRPr>
          </a:p>
          <a:p>
            <a:pPr>
              <a:buFontTx/>
              <a:buChar char="-"/>
            </a:pPr>
            <a:r>
              <a:rPr lang="el-GR" sz="2000" dirty="0" smtClean="0">
                <a:latin typeface="Times New Roman"/>
                <a:cs typeface="Times New Roman"/>
              </a:rPr>
              <a:t>Αρχεία δομών π.χ. Από </a:t>
            </a:r>
            <a:r>
              <a:rPr lang="en-US" sz="2000" dirty="0" err="1" smtClean="0">
                <a:latin typeface="Times New Roman"/>
                <a:cs typeface="Times New Roman"/>
              </a:rPr>
              <a:t>Devedit</a:t>
            </a:r>
            <a:r>
              <a:rPr lang="en-US" sz="2000" dirty="0" smtClean="0">
                <a:latin typeface="Times New Roman"/>
                <a:cs typeface="Times New Roman"/>
              </a:rPr>
              <a:t>, Athena</a:t>
            </a:r>
          </a:p>
          <a:p>
            <a:pPr>
              <a:buFontTx/>
              <a:buChar char="-"/>
            </a:pPr>
            <a:endParaRPr lang="en-US" sz="2000" dirty="0" smtClean="0">
              <a:latin typeface="Times New Roman"/>
              <a:cs typeface="Times New Roman"/>
            </a:endParaRPr>
          </a:p>
        </p:txBody>
      </p:sp>
      <p:sp>
        <p:nvSpPr>
          <p:cNvPr id="6" name="TextBox 5"/>
          <p:cNvSpPr txBox="1"/>
          <p:nvPr/>
        </p:nvSpPr>
        <p:spPr>
          <a:xfrm>
            <a:off x="5026824" y="4241898"/>
            <a:ext cx="4117176" cy="1354217"/>
          </a:xfrm>
          <a:prstGeom prst="rect">
            <a:avLst/>
          </a:prstGeom>
          <a:noFill/>
        </p:spPr>
        <p:txBody>
          <a:bodyPr wrap="square" rtlCol="0">
            <a:spAutoFit/>
          </a:bodyPr>
          <a:lstStyle/>
          <a:p>
            <a:r>
              <a:rPr lang="el-GR" sz="2200" u="sng" dirty="0" smtClean="0">
                <a:latin typeface="Times New Roman"/>
                <a:cs typeface="Times New Roman"/>
              </a:rPr>
              <a:t>Αρχεία εξοδου </a:t>
            </a:r>
            <a:r>
              <a:rPr lang="en-US" sz="2200" u="sng" dirty="0" smtClean="0">
                <a:latin typeface="Times New Roman"/>
                <a:cs typeface="Times New Roman"/>
              </a:rPr>
              <a:t>:</a:t>
            </a:r>
          </a:p>
          <a:p>
            <a:pPr>
              <a:buFontTx/>
              <a:buChar char="-"/>
            </a:pPr>
            <a:r>
              <a:rPr lang="el-GR" sz="2000" dirty="0" smtClean="0">
                <a:latin typeface="Times New Roman"/>
                <a:cs typeface="Times New Roman"/>
              </a:rPr>
              <a:t>Τερματικό εκτέλεσης</a:t>
            </a:r>
          </a:p>
          <a:p>
            <a:pPr>
              <a:buFontTx/>
              <a:buChar char="-"/>
            </a:pPr>
            <a:r>
              <a:rPr lang="el-GR" sz="2000" dirty="0" smtClean="0">
                <a:latin typeface="Times New Roman"/>
                <a:cs typeface="Times New Roman"/>
              </a:rPr>
              <a:t>Αρχεία τάσεων και ρευμάτων ‘*.</a:t>
            </a:r>
            <a:r>
              <a:rPr lang="en-US" sz="2000" dirty="0" smtClean="0">
                <a:latin typeface="Times New Roman"/>
                <a:cs typeface="Times New Roman"/>
              </a:rPr>
              <a:t>log’</a:t>
            </a:r>
          </a:p>
          <a:p>
            <a:pPr>
              <a:buFontTx/>
              <a:buChar char="-"/>
            </a:pPr>
            <a:r>
              <a:rPr lang="el-GR" sz="2000" dirty="0" smtClean="0">
                <a:latin typeface="Times New Roman"/>
                <a:cs typeface="Times New Roman"/>
              </a:rPr>
              <a:t>Αρχεία λύσης  ‘*.</a:t>
            </a:r>
            <a:r>
              <a:rPr lang="en-US" sz="2000" dirty="0" err="1" smtClean="0">
                <a:latin typeface="Times New Roman"/>
                <a:cs typeface="Times New Roman"/>
              </a:rPr>
              <a:t>str</a:t>
            </a:r>
            <a:r>
              <a:rPr lang="en-US" sz="2000" dirty="0" smtClean="0">
                <a:latin typeface="Times New Roman"/>
                <a:cs typeface="Times New Roman"/>
              </a:rPr>
              <a: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Αρχείο εντολών (κώδικας) του </a:t>
            </a:r>
            <a:r>
              <a:rPr lang="en-US" sz="3600" dirty="0" smtClean="0">
                <a:latin typeface="Times New Roman"/>
                <a:cs typeface="Times New Roman"/>
              </a:rPr>
              <a:t>ATLAS</a:t>
            </a:r>
            <a:endParaRPr lang="en-US" sz="3600" dirty="0">
              <a:latin typeface="Times New Roman"/>
              <a:cs typeface="Times New Roman"/>
            </a:endParaRPr>
          </a:p>
        </p:txBody>
      </p:sp>
      <p:sp>
        <p:nvSpPr>
          <p:cNvPr id="13" name="Slide Number Placeholder 12"/>
          <p:cNvSpPr>
            <a:spLocks noGrp="1"/>
          </p:cNvSpPr>
          <p:nvPr>
            <p:ph type="sldNum" sz="quarter" idx="12"/>
          </p:nvPr>
        </p:nvSpPr>
        <p:spPr/>
        <p:txBody>
          <a:bodyPr/>
          <a:lstStyle/>
          <a:p>
            <a:fld id="{BA9FA515-89A9-DA4C-92E4-84A045B487AC}" type="slidenum">
              <a:rPr lang="en-US" smtClean="0">
                <a:solidFill>
                  <a:srgbClr val="000000"/>
                </a:solidFill>
              </a:rPr>
              <a:pPr/>
              <a:t>8</a:t>
            </a:fld>
            <a:endParaRPr lang="en-US" dirty="0">
              <a:solidFill>
                <a:srgbClr val="000000"/>
              </a:solidFill>
            </a:endParaRPr>
          </a:p>
        </p:txBody>
      </p:sp>
      <p:sp>
        <p:nvSpPr>
          <p:cNvPr id="4" name="TextBox 3"/>
          <p:cNvSpPr txBox="1"/>
          <p:nvPr/>
        </p:nvSpPr>
        <p:spPr>
          <a:xfrm>
            <a:off x="685801" y="1417638"/>
            <a:ext cx="8001000" cy="646331"/>
          </a:xfrm>
          <a:prstGeom prst="rect">
            <a:avLst/>
          </a:prstGeom>
          <a:noFill/>
        </p:spPr>
        <p:txBody>
          <a:bodyPr wrap="square" rtlCol="0">
            <a:spAutoFit/>
          </a:bodyPr>
          <a:lstStyle/>
          <a:p>
            <a:r>
              <a:rPr lang="el-GR" dirty="0" smtClean="0">
                <a:latin typeface="Times New Roman"/>
                <a:cs typeface="Times New Roman"/>
              </a:rPr>
              <a:t>Το αρχείο εντολών είναι μία λίστα από εντολές για την  προς εκτέλεση αποθηκευμένη σε ένα αρχείο κειμένου με την κατάληξη </a:t>
            </a:r>
            <a:r>
              <a:rPr lang="el-GR" b="1" dirty="0" smtClean="0">
                <a:latin typeface="Times New Roman"/>
                <a:cs typeface="Times New Roman"/>
              </a:rPr>
              <a:t>‘*.in’.</a:t>
            </a:r>
            <a:r>
              <a:rPr lang="en-US" dirty="0" smtClean="0">
                <a:latin typeface="Times New Roman"/>
                <a:cs typeface="Times New Roman"/>
              </a:rPr>
              <a:t> </a:t>
            </a:r>
            <a:endParaRPr lang="en-US" dirty="0">
              <a:latin typeface="Times New Roman"/>
              <a:cs typeface="Times New Roman"/>
            </a:endParaRPr>
          </a:p>
        </p:txBody>
      </p:sp>
      <p:sp>
        <p:nvSpPr>
          <p:cNvPr id="5" name="TextBox 4"/>
          <p:cNvSpPr txBox="1"/>
          <p:nvPr/>
        </p:nvSpPr>
        <p:spPr>
          <a:xfrm>
            <a:off x="685800" y="2063969"/>
            <a:ext cx="5638799" cy="1538883"/>
          </a:xfrm>
          <a:prstGeom prst="rect">
            <a:avLst/>
          </a:prstGeom>
          <a:noFill/>
        </p:spPr>
        <p:txBody>
          <a:bodyPr wrap="square" rtlCol="0">
            <a:spAutoFit/>
          </a:bodyPr>
          <a:lstStyle/>
          <a:p>
            <a:r>
              <a:rPr lang="el-GR" sz="2200" u="sng" dirty="0" smtClean="0">
                <a:latin typeface="Times New Roman"/>
                <a:cs typeface="Times New Roman"/>
              </a:rPr>
              <a:t>Γενικό σχήμα :</a:t>
            </a:r>
            <a:endParaRPr lang="en-US" sz="2200" u="sng" dirty="0" smtClean="0">
              <a:latin typeface="Times New Roman"/>
              <a:cs typeface="Times New Roman"/>
            </a:endParaRPr>
          </a:p>
          <a:p>
            <a:r>
              <a:rPr lang="el-GR" dirty="0" smtClean="0">
                <a:latin typeface="Times New Roman"/>
                <a:cs typeface="Times New Roman"/>
              </a:rPr>
              <a:t> </a:t>
            </a:r>
            <a:endParaRPr lang="en-US" dirty="0" smtClean="0">
              <a:latin typeface="Times New Roman"/>
              <a:cs typeface="Times New Roman"/>
            </a:endParaRPr>
          </a:p>
          <a:p>
            <a:r>
              <a:rPr lang="el-GR" b="1" dirty="0" smtClean="0">
                <a:solidFill>
                  <a:srgbClr val="0000FF"/>
                </a:solidFill>
                <a:latin typeface="Times New Roman"/>
                <a:cs typeface="Times New Roman"/>
              </a:rPr>
              <a:t>&lt;</a:t>
            </a:r>
            <a:r>
              <a:rPr lang="en-GB" b="1" dirty="0" smtClean="0">
                <a:solidFill>
                  <a:srgbClr val="0000FF"/>
                </a:solidFill>
                <a:latin typeface="Times New Roman"/>
                <a:cs typeface="Times New Roman"/>
              </a:rPr>
              <a:t>STATEMENT</a:t>
            </a:r>
            <a:r>
              <a:rPr lang="el-GR" b="1" dirty="0" smtClean="0">
                <a:solidFill>
                  <a:srgbClr val="0000FF"/>
                </a:solidFill>
                <a:latin typeface="Times New Roman"/>
                <a:cs typeface="Times New Roman"/>
              </a:rPr>
              <a:t>&gt; </a:t>
            </a:r>
            <a:r>
              <a:rPr lang="el-GR" b="1" dirty="0" smtClean="0">
                <a:latin typeface="Times New Roman"/>
                <a:cs typeface="Times New Roman"/>
              </a:rPr>
              <a:t>&lt;</a:t>
            </a:r>
            <a:r>
              <a:rPr lang="en-GB" b="1" dirty="0" smtClean="0">
                <a:latin typeface="Times New Roman"/>
                <a:cs typeface="Times New Roman"/>
              </a:rPr>
              <a:t>PARAMETER</a:t>
            </a:r>
            <a:r>
              <a:rPr lang="el-GR" b="1" dirty="0" smtClean="0">
                <a:latin typeface="Times New Roman"/>
                <a:cs typeface="Times New Roman"/>
              </a:rPr>
              <a:t>&gt;</a:t>
            </a:r>
            <a:r>
              <a:rPr lang="el-GR" dirty="0" smtClean="0">
                <a:latin typeface="Times New Roman"/>
                <a:cs typeface="Times New Roman"/>
              </a:rPr>
              <a:t>=&lt;</a:t>
            </a:r>
            <a:r>
              <a:rPr lang="en-GB" dirty="0" smtClean="0">
                <a:latin typeface="Times New Roman"/>
                <a:cs typeface="Times New Roman"/>
              </a:rPr>
              <a:t>VALUE</a:t>
            </a:r>
            <a:r>
              <a:rPr lang="el-GR" dirty="0" smtClean="0">
                <a:latin typeface="Times New Roman"/>
                <a:cs typeface="Times New Roman"/>
              </a:rPr>
              <a:t>&gt;</a:t>
            </a:r>
            <a:endParaRPr lang="en-US" dirty="0" smtClean="0">
              <a:latin typeface="Times New Roman"/>
              <a:cs typeface="Times New Roman"/>
            </a:endParaRPr>
          </a:p>
          <a:p>
            <a:endParaRPr lang="el-GR" i="1" dirty="0" smtClean="0">
              <a:latin typeface="Times New Roman"/>
              <a:cs typeface="Times New Roman"/>
            </a:endParaRPr>
          </a:p>
          <a:p>
            <a:r>
              <a:rPr lang="el-GR" b="1" dirty="0" smtClean="0">
                <a:latin typeface="Times New Roman"/>
                <a:cs typeface="Times New Roman"/>
              </a:rPr>
              <a:t>Π.χ</a:t>
            </a:r>
            <a:r>
              <a:rPr lang="en-US" dirty="0" smtClean="0">
                <a:latin typeface="Times New Roman"/>
                <a:cs typeface="Times New Roman"/>
              </a:rPr>
              <a:t>  </a:t>
            </a:r>
            <a:r>
              <a:rPr lang="el-GR" dirty="0" smtClean="0">
                <a:latin typeface="Times New Roman"/>
                <a:cs typeface="Times New Roman"/>
              </a:rPr>
              <a:t> </a:t>
            </a:r>
            <a:r>
              <a:rPr lang="en-US" b="1" dirty="0" smtClean="0">
                <a:solidFill>
                  <a:srgbClr val="0000FF"/>
                </a:solidFill>
                <a:latin typeface="Times New Roman"/>
                <a:cs typeface="Times New Roman"/>
              </a:rPr>
              <a:t>doping</a:t>
            </a:r>
            <a:r>
              <a:rPr lang="en-US" b="1" dirty="0" smtClean="0">
                <a:latin typeface="Times New Roman"/>
                <a:cs typeface="Times New Roman"/>
              </a:rPr>
              <a:t>   </a:t>
            </a:r>
            <a:r>
              <a:rPr lang="en-GB" b="1" dirty="0" smtClean="0">
                <a:latin typeface="Times New Roman"/>
                <a:cs typeface="Times New Roman"/>
              </a:rPr>
              <a:t>uniform </a:t>
            </a:r>
            <a:r>
              <a:rPr lang="en-GB" b="1" dirty="0" err="1" smtClean="0">
                <a:latin typeface="Times New Roman"/>
                <a:cs typeface="Times New Roman"/>
              </a:rPr>
              <a:t>p.type</a:t>
            </a:r>
            <a:r>
              <a:rPr lang="en-GB" b="1" dirty="0" smtClean="0">
                <a:latin typeface="Times New Roman"/>
                <a:cs typeface="Times New Roman"/>
              </a:rPr>
              <a:t> concentration</a:t>
            </a:r>
            <a:r>
              <a:rPr lang="en-GB" dirty="0" smtClean="0">
                <a:latin typeface="Times New Roman"/>
                <a:cs typeface="Times New Roman"/>
              </a:rPr>
              <a:t>=1.0e16 </a:t>
            </a:r>
            <a:endParaRPr lang="en-US" dirty="0">
              <a:latin typeface="Times New Roman"/>
              <a:cs typeface="Times New Roman"/>
            </a:endParaRPr>
          </a:p>
        </p:txBody>
      </p:sp>
      <p:sp>
        <p:nvSpPr>
          <p:cNvPr id="6" name="Right Brace 5"/>
          <p:cNvSpPr/>
          <p:nvPr/>
        </p:nvSpPr>
        <p:spPr>
          <a:xfrm rot="5400000">
            <a:off x="1386299" y="3435752"/>
            <a:ext cx="351600" cy="685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a:cs typeface="Times New Roman"/>
            </a:endParaRPr>
          </a:p>
        </p:txBody>
      </p:sp>
      <p:sp>
        <p:nvSpPr>
          <p:cNvPr id="7" name="Right Brace 6"/>
          <p:cNvSpPr/>
          <p:nvPr/>
        </p:nvSpPr>
        <p:spPr>
          <a:xfrm rot="5400000">
            <a:off x="3350715" y="2407053"/>
            <a:ext cx="351600" cy="2743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a:cs typeface="Times New Roman"/>
            </a:endParaRPr>
          </a:p>
        </p:txBody>
      </p:sp>
      <p:sp>
        <p:nvSpPr>
          <p:cNvPr id="8" name="Right Brace 7"/>
          <p:cNvSpPr/>
          <p:nvPr/>
        </p:nvSpPr>
        <p:spPr>
          <a:xfrm rot="5400000">
            <a:off x="5310599" y="3397652"/>
            <a:ext cx="351601" cy="762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a:cs typeface="Times New Roman"/>
            </a:endParaRPr>
          </a:p>
        </p:txBody>
      </p:sp>
      <p:sp>
        <p:nvSpPr>
          <p:cNvPr id="9" name="TextBox 8"/>
          <p:cNvSpPr txBox="1"/>
          <p:nvPr/>
        </p:nvSpPr>
        <p:spPr>
          <a:xfrm>
            <a:off x="1066801" y="4191000"/>
            <a:ext cx="1066799" cy="369332"/>
          </a:xfrm>
          <a:prstGeom prst="rect">
            <a:avLst/>
          </a:prstGeom>
          <a:noFill/>
        </p:spPr>
        <p:txBody>
          <a:bodyPr wrap="square" rtlCol="0">
            <a:spAutoFit/>
          </a:bodyPr>
          <a:lstStyle/>
          <a:p>
            <a:r>
              <a:rPr lang="el-GR" dirty="0" smtClean="0">
                <a:latin typeface="Times New Roman"/>
                <a:cs typeface="Times New Roman"/>
              </a:rPr>
              <a:t>δήλωση</a:t>
            </a:r>
            <a:endParaRPr lang="en-US" dirty="0">
              <a:latin typeface="Times New Roman"/>
              <a:cs typeface="Times New Roman"/>
            </a:endParaRPr>
          </a:p>
        </p:txBody>
      </p:sp>
      <p:sp>
        <p:nvSpPr>
          <p:cNvPr id="10" name="TextBox 9"/>
          <p:cNvSpPr txBox="1"/>
          <p:nvPr/>
        </p:nvSpPr>
        <p:spPr>
          <a:xfrm>
            <a:off x="2981300" y="4191000"/>
            <a:ext cx="1313180" cy="369332"/>
          </a:xfrm>
          <a:prstGeom prst="rect">
            <a:avLst/>
          </a:prstGeom>
          <a:noFill/>
        </p:spPr>
        <p:txBody>
          <a:bodyPr wrap="none" rtlCol="0">
            <a:spAutoFit/>
          </a:bodyPr>
          <a:lstStyle/>
          <a:p>
            <a:r>
              <a:rPr lang="el-GR" dirty="0" smtClean="0">
                <a:latin typeface="Times New Roman"/>
                <a:cs typeface="Times New Roman"/>
              </a:rPr>
              <a:t>παράμετροι</a:t>
            </a:r>
            <a:endParaRPr lang="en-US" dirty="0">
              <a:latin typeface="Times New Roman"/>
              <a:cs typeface="Times New Roman"/>
            </a:endParaRPr>
          </a:p>
        </p:txBody>
      </p:sp>
      <p:sp>
        <p:nvSpPr>
          <p:cNvPr id="11" name="TextBox 10"/>
          <p:cNvSpPr txBox="1"/>
          <p:nvPr/>
        </p:nvSpPr>
        <p:spPr>
          <a:xfrm>
            <a:off x="5105399" y="4191000"/>
            <a:ext cx="882427" cy="369332"/>
          </a:xfrm>
          <a:prstGeom prst="rect">
            <a:avLst/>
          </a:prstGeom>
          <a:noFill/>
        </p:spPr>
        <p:txBody>
          <a:bodyPr wrap="square" rtlCol="0">
            <a:spAutoFit/>
          </a:bodyPr>
          <a:lstStyle/>
          <a:p>
            <a:r>
              <a:rPr lang="el-GR" dirty="0" smtClean="0">
                <a:latin typeface="Times New Roman"/>
                <a:cs typeface="Times New Roman"/>
              </a:rPr>
              <a:t>τιμή</a:t>
            </a:r>
            <a:endParaRPr lang="en-US" dirty="0">
              <a:latin typeface="Times New Roman"/>
              <a:cs typeface="Times New Roman"/>
            </a:endParaRPr>
          </a:p>
        </p:txBody>
      </p:sp>
      <p:sp>
        <p:nvSpPr>
          <p:cNvPr id="12" name="TextBox 11"/>
          <p:cNvSpPr txBox="1"/>
          <p:nvPr/>
        </p:nvSpPr>
        <p:spPr>
          <a:xfrm>
            <a:off x="685800" y="4706034"/>
            <a:ext cx="8001000" cy="646331"/>
          </a:xfrm>
          <a:prstGeom prst="rect">
            <a:avLst/>
          </a:prstGeom>
          <a:noFill/>
        </p:spPr>
        <p:txBody>
          <a:bodyPr wrap="square" rtlCol="0">
            <a:spAutoFit/>
          </a:bodyPr>
          <a:lstStyle/>
          <a:p>
            <a:r>
              <a:rPr lang="el-GR" dirty="0" smtClean="0">
                <a:latin typeface="Times New Roman"/>
                <a:cs typeface="Times New Roman"/>
              </a:rPr>
              <a:t>Η ιεραρχία των δηλώσεων θα πρέπει να είναι σύμφωνη με τα στάδια της προσομοίωσης. Η σειρά των παραμέτρων </a:t>
            </a:r>
            <a:r>
              <a:rPr lang="el-GR" b="1" u="sng" dirty="0" smtClean="0">
                <a:solidFill>
                  <a:srgbClr val="FF0000"/>
                </a:solidFill>
                <a:latin typeface="Times New Roman"/>
                <a:cs typeface="Times New Roman"/>
              </a:rPr>
              <a:t>δεν</a:t>
            </a:r>
            <a:r>
              <a:rPr lang="el-GR" b="1" u="sng" dirty="0" smtClean="0">
                <a:latin typeface="Times New Roman"/>
                <a:cs typeface="Times New Roman"/>
              </a:rPr>
              <a:t> </a:t>
            </a:r>
            <a:r>
              <a:rPr lang="el-GR" dirty="0" smtClean="0">
                <a:latin typeface="Times New Roman"/>
                <a:cs typeface="Times New Roman"/>
              </a:rPr>
              <a:t>είναι πολύ σημαντική</a:t>
            </a:r>
            <a:endParaRPr lang="en-US" dirty="0">
              <a:latin typeface="Times New Roman"/>
              <a:cs typeface="Times New Roman"/>
            </a:endParaRPr>
          </a:p>
        </p:txBody>
      </p:sp>
      <p:sp>
        <p:nvSpPr>
          <p:cNvPr id="14" name="TextBox 13"/>
          <p:cNvSpPr txBox="1"/>
          <p:nvPr/>
        </p:nvSpPr>
        <p:spPr>
          <a:xfrm>
            <a:off x="685800" y="5544234"/>
            <a:ext cx="3614691" cy="646331"/>
          </a:xfrm>
          <a:prstGeom prst="rect">
            <a:avLst/>
          </a:prstGeom>
          <a:noFill/>
        </p:spPr>
        <p:txBody>
          <a:bodyPr wrap="none" rtlCol="0">
            <a:spAutoFit/>
          </a:bodyPr>
          <a:lstStyle/>
          <a:p>
            <a:r>
              <a:rPr lang="el-GR" b="1" dirty="0" smtClean="0">
                <a:latin typeface="Times New Roman"/>
                <a:cs typeface="Times New Roman"/>
              </a:rPr>
              <a:t>Σύμβολο ‘#’</a:t>
            </a:r>
            <a:r>
              <a:rPr lang="el-GR" dirty="0" smtClean="0">
                <a:latin typeface="Times New Roman"/>
                <a:cs typeface="Times New Roman"/>
              </a:rPr>
              <a:t> – Σχόλια</a:t>
            </a:r>
            <a:endParaRPr lang="el-GR" b="1" dirty="0" smtClean="0">
              <a:latin typeface="Times New Roman"/>
              <a:cs typeface="Times New Roman"/>
            </a:endParaRPr>
          </a:p>
          <a:p>
            <a:r>
              <a:rPr lang="el-GR" b="1" dirty="0" smtClean="0">
                <a:latin typeface="Times New Roman"/>
                <a:cs typeface="Times New Roman"/>
              </a:rPr>
              <a:t>Σύμβολο ‘ /’ </a:t>
            </a:r>
            <a:r>
              <a:rPr lang="el-GR" dirty="0" smtClean="0">
                <a:latin typeface="Times New Roman"/>
                <a:cs typeface="Times New Roman"/>
              </a:rPr>
              <a:t>– Συνέχεια της γραμμής</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Σχεδιασμός και προσομοίωση</a:t>
            </a:r>
            <a:endParaRPr lang="en-US" sz="3600" dirty="0">
              <a:latin typeface="Times New Roman"/>
              <a:cs typeface="Times New Roman"/>
            </a:endParaRPr>
          </a:p>
        </p:txBody>
      </p:sp>
      <p:sp>
        <p:nvSpPr>
          <p:cNvPr id="3" name="Content Placeholder 2"/>
          <p:cNvSpPr>
            <a:spLocks noGrp="1"/>
          </p:cNvSpPr>
          <p:nvPr>
            <p:ph idx="1"/>
          </p:nvPr>
        </p:nvSpPr>
        <p:spPr>
          <a:xfrm>
            <a:off x="457200" y="1600201"/>
            <a:ext cx="8229600" cy="990600"/>
          </a:xfrm>
        </p:spPr>
        <p:txBody>
          <a:bodyPr>
            <a:normAutofit/>
          </a:bodyPr>
          <a:lstStyle/>
          <a:p>
            <a:r>
              <a:rPr lang="el-GR" sz="2400" dirty="0" smtClean="0">
                <a:latin typeface="Times New Roman"/>
                <a:cs typeface="Times New Roman"/>
              </a:rPr>
              <a:t>Η επεξήγηση των σταδίων και του κώδικα της προσομοίωσης θα γίνει με βάση την παρακάτω διάταξη</a:t>
            </a:r>
          </a:p>
          <a:p>
            <a:pPr>
              <a:buNone/>
            </a:pPr>
            <a:endParaRPr lang="en-US" dirty="0">
              <a:latin typeface="Times New Roman"/>
              <a:cs typeface="Times New Roman"/>
            </a:endParaRPr>
          </a:p>
        </p:txBody>
      </p:sp>
      <p:sp>
        <p:nvSpPr>
          <p:cNvPr id="5" name="Slide Number Placeholder 4"/>
          <p:cNvSpPr>
            <a:spLocks noGrp="1"/>
          </p:cNvSpPr>
          <p:nvPr>
            <p:ph type="sldNum" sz="quarter" idx="12"/>
          </p:nvPr>
        </p:nvSpPr>
        <p:spPr/>
        <p:txBody>
          <a:bodyPr/>
          <a:lstStyle/>
          <a:p>
            <a:fld id="{BA9FA515-89A9-DA4C-92E4-84A045B487AC}" type="slidenum">
              <a:rPr lang="en-US" smtClean="0">
                <a:solidFill>
                  <a:srgbClr val="000000"/>
                </a:solidFill>
              </a:rPr>
              <a:pPr/>
              <a:t>9</a:t>
            </a:fld>
            <a:endParaRPr lang="en-US" dirty="0">
              <a:solidFill>
                <a:srgbClr val="000000"/>
              </a:solidFill>
            </a:endParaRPr>
          </a:p>
        </p:txBody>
      </p:sp>
      <p:pic>
        <p:nvPicPr>
          <p:cNvPr id="4" name="Picture 3" descr="untitled.JPG"/>
          <p:cNvPicPr>
            <a:picLocks noChangeAspect="1"/>
          </p:cNvPicPr>
          <p:nvPr/>
        </p:nvPicPr>
        <p:blipFill>
          <a:blip r:embed="rId2"/>
          <a:stretch>
            <a:fillRect/>
          </a:stretch>
        </p:blipFill>
        <p:spPr>
          <a:xfrm>
            <a:off x="1524000" y="2590801"/>
            <a:ext cx="6705600" cy="37052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2280</TotalTime>
  <Words>2623</Words>
  <Application>Microsoft Office PowerPoint</Application>
  <PresentationFormat>On-screen Show (4:3)</PresentationFormat>
  <Paragraphs>531</Paragraphs>
  <Slides>44</Slides>
  <Notes>2</Notes>
  <HiddenSlides>0</HiddenSlides>
  <MMClips>2</MMClips>
  <ScaleCrop>false</ScaleCrop>
  <HeadingPairs>
    <vt:vector size="6" baseType="variant">
      <vt:variant>
        <vt:lpstr>Theme</vt:lpstr>
      </vt:variant>
      <vt:variant>
        <vt:i4>1</vt:i4>
      </vt:variant>
      <vt:variant>
        <vt:lpstr>Links</vt:lpstr>
      </vt:variant>
      <vt:variant>
        <vt:i4>1</vt:i4>
      </vt:variant>
      <vt:variant>
        <vt:lpstr>Slide Titles</vt:lpstr>
      </vt:variant>
      <vt:variant>
        <vt:i4>44</vt:i4>
      </vt:variant>
    </vt:vector>
  </HeadingPairs>
  <TitlesOfParts>
    <vt:vector size="46" baseType="lpstr">
      <vt:lpstr>Office Theme</vt:lpstr>
      <vt:lpstr>???</vt:lpstr>
      <vt:lpstr>Προσομοίωση</vt:lpstr>
      <vt:lpstr>MOSFET (1)</vt:lpstr>
      <vt:lpstr>Προσομοίωση</vt:lpstr>
      <vt:lpstr>Προσομοίωση</vt:lpstr>
      <vt:lpstr>MOSFET (1)</vt:lpstr>
      <vt:lpstr>MOSFET (2)</vt:lpstr>
      <vt:lpstr>Λογισμικό ‘Atlas’ </vt:lpstr>
      <vt:lpstr>Αρχείο εντολών (κώδικας) του ATLAS</vt:lpstr>
      <vt:lpstr>Σχεδιασμός και προσομοίωση</vt:lpstr>
      <vt:lpstr>Καθορισμός του πλέγματος (1)</vt:lpstr>
      <vt:lpstr>Καθορισμός Πλέγματος (2)</vt:lpstr>
      <vt:lpstr>Καθορισμός Πλέγματος (3)</vt:lpstr>
      <vt:lpstr>Ορισμός των περιοχών και των υλικών</vt:lpstr>
      <vt:lpstr>Ορισμός των περιοχών και των υλικών (2)</vt:lpstr>
      <vt:lpstr>Καθορισμός των ηλεκτροδίων</vt:lpstr>
      <vt:lpstr>Καθορισμός των ηλεκτροδίων (2)</vt:lpstr>
      <vt:lpstr>Εισαγωγή Προσμίξεων (Ντοπάρισμα) </vt:lpstr>
      <vt:lpstr>Εισαγωγή Προσμίξεων (Ντοπάρισμα) (2) </vt:lpstr>
      <vt:lpstr>Φυσικά μοντέλα (1)</vt:lpstr>
      <vt:lpstr>Φυσικά μοντέλα (2)</vt:lpstr>
      <vt:lpstr>Προσδιορισμός του τύπου των επαφών</vt:lpstr>
      <vt:lpstr>Προσδιορισμός των ατελειών διεπαφής</vt:lpstr>
      <vt:lpstr>Αριθμητικές μέθοδοι</vt:lpstr>
      <vt:lpstr>Αριθμητικές μέθοδοι (2)</vt:lpstr>
      <vt:lpstr>Πόλωση της διάταξης</vt:lpstr>
      <vt:lpstr>Αρχεία αποθήκευσης μετρήσεων (I-V)  (αρχεία .log)  </vt:lpstr>
      <vt:lpstr>Αποθήκευση της δομής και των ηλεκτρικών μεγεθών (αρχεία .str)</vt:lpstr>
      <vt:lpstr>Εντολή ‘Extract’ </vt:lpstr>
      <vt:lpstr>Εντολή ‘Extract’ (2)</vt:lpstr>
      <vt:lpstr>Κατά τη διάρκεια της προσομοίωσης</vt:lpstr>
      <vt:lpstr>Τερματικό παράθυρο εκτέλεσης</vt:lpstr>
      <vt:lpstr>Πρόγραμμα ‘Tonyplot’</vt:lpstr>
      <vt:lpstr>Δημιουργία τομής (Cutline)</vt:lpstr>
      <vt:lpstr>Δημιουργία τομής (Cutline) (2)</vt:lpstr>
      <vt:lpstr>Ρυθμίσεις απεικόνισης δομών  (2D Mesh Plot Display)</vt:lpstr>
      <vt:lpstr>Ρυθμίσεις απεικόνισης καμπυλών (XY Graph Display) </vt:lpstr>
      <vt:lpstr>Χαρακτηριστικές Καμπύλες </vt:lpstr>
      <vt:lpstr>Χαρακτηριστικές Καμπύλες (2) </vt:lpstr>
      <vt:lpstr>Μεθοδολογία εξαγωγής των καμπυλών</vt:lpstr>
      <vt:lpstr>Συγκέντρωση των φορέων </vt:lpstr>
      <vt:lpstr>Ηλεκτρικό Πεδίο και ενεργειακές στάθμες </vt:lpstr>
      <vt:lpstr>Ηλεκτρικό Πεδίο και ενεργειακές στάθμες (2)</vt:lpstr>
      <vt:lpstr>Μεταβολή του Ρεύματος με την αύξηση του μήκους του καναλιού </vt:lpstr>
      <vt:lpstr>Συμπεράσματα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Στάδια της προσομοίωσης</dc:title>
  <dc:creator>Dimitris Lepidas</dc:creator>
  <cp:lastModifiedBy>User</cp:lastModifiedBy>
  <cp:revision>278</cp:revision>
  <dcterms:created xsi:type="dcterms:W3CDTF">2010-11-10T09:45:23Z</dcterms:created>
  <dcterms:modified xsi:type="dcterms:W3CDTF">2013-11-20T17:24:20Z</dcterms:modified>
</cp:coreProperties>
</file>