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  <p:sldMasterId id="2147483666" r:id="rId3"/>
    <p:sldMasterId id="2147483668" r:id="rId4"/>
    <p:sldMasterId id="2147483670" r:id="rId5"/>
    <p:sldMasterId id="2147483672" r:id="rId6"/>
    <p:sldMasterId id="2147483674" r:id="rId7"/>
    <p:sldMasterId id="2147483676" r:id="rId8"/>
  </p:sldMasterIdLst>
  <p:notesMasterIdLst>
    <p:notesMasterId r:id="rId35"/>
  </p:notesMasterIdLst>
  <p:sldIdLst>
    <p:sldId id="256" r:id="rId9"/>
    <p:sldId id="331" r:id="rId10"/>
    <p:sldId id="332" r:id="rId11"/>
    <p:sldId id="333" r:id="rId12"/>
    <p:sldId id="334" r:id="rId13"/>
    <p:sldId id="335" r:id="rId14"/>
    <p:sldId id="329" r:id="rId15"/>
    <p:sldId id="336" r:id="rId16"/>
    <p:sldId id="337" r:id="rId17"/>
    <p:sldId id="358" r:id="rId18"/>
    <p:sldId id="338" r:id="rId19"/>
    <p:sldId id="339" r:id="rId20"/>
    <p:sldId id="342" r:id="rId21"/>
    <p:sldId id="340" r:id="rId22"/>
    <p:sldId id="343" r:id="rId23"/>
    <p:sldId id="346" r:id="rId24"/>
    <p:sldId id="348" r:id="rId25"/>
    <p:sldId id="347" r:id="rId26"/>
    <p:sldId id="356" r:id="rId27"/>
    <p:sldId id="349" r:id="rId28"/>
    <p:sldId id="351" r:id="rId29"/>
    <p:sldId id="352" r:id="rId30"/>
    <p:sldId id="353" r:id="rId31"/>
    <p:sldId id="354" r:id="rId32"/>
    <p:sldId id="355" r:id="rId33"/>
    <p:sldId id="35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4433" autoAdjust="0"/>
  </p:normalViewPr>
  <p:slideViewPr>
    <p:cSldViewPr>
      <p:cViewPr>
        <p:scale>
          <a:sx n="103" d="100"/>
          <a:sy n="103" d="100"/>
        </p:scale>
        <p:origin x="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89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279B08-224A-4A66-91E2-0F47FCAF6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7B23F-1267-47B8-A0DD-B191E061C882}" type="slidenum">
              <a:rPr lang="en-US"/>
              <a:pPr/>
              <a:t>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Κάντε κλικ για να προσθέσετε σημειώσεις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79B08-224A-4A66-91E2-0F47FCAF6961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6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3300"/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noProof="0" smtClean="0"/>
              <a:t>Στυλ κύριου υπότιτλου</a:t>
            </a:r>
            <a:endParaRPr lang="en-US" noProof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4E483B-59CF-4D40-9E07-1884A7FF6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17041-E239-461E-96B7-A2816BC21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D85E-6B8D-496C-8F6D-A7020FACA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7784A2-2DB7-4811-97A9-571DB1147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F1310-8E8F-4D80-A3CF-8651BDA8FA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8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159CB-FEC8-4CFE-96F6-C60ABC39F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2326-DCDC-4132-AEC6-72A133EF8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35FB7-47B6-42A2-89A4-D861C6723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F1310-8E8F-4D80-A3CF-8651BDA8F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D255-2762-4180-94F6-F055F3B0B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6239-4AAA-48C9-98F3-A1B01BA5F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54E1-57D6-4275-AE72-E51B79951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9/5/2021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0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image" Target="../media/image440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image" Target="../media/image90.png"/><Relationship Id="rId21" Type="http://schemas.openxmlformats.org/officeDocument/2006/relationships/image" Target="../media/image108.png"/><Relationship Id="rId34" Type="http://schemas.openxmlformats.org/officeDocument/2006/relationships/image" Target="../media/image121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33" Type="http://schemas.openxmlformats.org/officeDocument/2006/relationships/image" Target="../media/image120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32" Type="http://schemas.openxmlformats.org/officeDocument/2006/relationships/image" Target="../media/image119.png"/><Relationship Id="rId37" Type="http://schemas.openxmlformats.org/officeDocument/2006/relationships/image" Target="../media/image124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36" Type="http://schemas.openxmlformats.org/officeDocument/2006/relationships/image" Target="../media/image123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31" Type="http://schemas.openxmlformats.org/officeDocument/2006/relationships/image" Target="../media/image118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Relationship Id="rId35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800" dirty="0" smtClean="0"/>
              <a:t>ΒΙΟΜΗΧΑΝΙΚΕΣ ΗΛΕΚΤΡΙΚΕΣ ΕΓΚΑΤΑΣΤΑΣΕΙΣ</a:t>
            </a: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075583"/>
            <a:ext cx="8515672" cy="3233737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ΑΕΡΓΗ  ΑΝΤΙΣΤΑΘΜΙΣΗ </a:t>
            </a:r>
          </a:p>
          <a:p>
            <a:r>
              <a:rPr lang="en-US" dirty="0" smtClean="0"/>
              <a:t>13</a:t>
            </a:r>
            <a:r>
              <a:rPr lang="el-GR" dirty="0" smtClean="0"/>
              <a:t>-0</a:t>
            </a:r>
            <a:r>
              <a:rPr lang="en-US" dirty="0" smtClean="0"/>
              <a:t>5</a:t>
            </a:r>
            <a:r>
              <a:rPr lang="el-GR" dirty="0" smtClean="0"/>
              <a:t>-202</a:t>
            </a:r>
            <a:r>
              <a:rPr lang="en-US" dirty="0" smtClean="0"/>
              <a:t>1</a:t>
            </a:r>
            <a:endParaRPr lang="el-GR" dirty="0" smtClean="0"/>
          </a:p>
          <a:p>
            <a:endParaRPr lang="el-GR" dirty="0" smtClean="0"/>
          </a:p>
          <a:p>
            <a:pPr algn="l"/>
            <a:r>
              <a:rPr lang="el-GR" sz="2000" dirty="0" smtClean="0"/>
              <a:t>ΔΙΔΑΣΚΩΝ:</a:t>
            </a:r>
            <a:r>
              <a:rPr lang="el-GR" dirty="0" smtClean="0"/>
              <a:t> </a:t>
            </a:r>
            <a:r>
              <a:rPr lang="el-GR" sz="2000" dirty="0" smtClean="0"/>
              <a:t>ΚΑΡΑΚΑΤΣΑΝΗΣ ΘΕΟΚΛΗΤΟΣ</a:t>
            </a:r>
            <a:endParaRPr lang="el-GR" sz="2000" dirty="0"/>
          </a:p>
        </p:txBody>
      </p:sp>
      <p:pic>
        <p:nvPicPr>
          <p:cNvPr id="2052" name="Picture 4" descr="σημειωματάριο και μολύβ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5146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>
          <a:xfrm>
            <a:off x="6516216" y="6248400"/>
            <a:ext cx="21336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792088"/>
          </a:xfrm>
        </p:spPr>
        <p:txBody>
          <a:bodyPr/>
          <a:lstStyle/>
          <a:p>
            <a:r>
              <a:rPr lang="el-GR" dirty="0" smtClean="0"/>
              <a:t>Μέτρηση του συντελεστή ισχύος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1276"/>
            <a:ext cx="8064896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4" y="4869160"/>
                <a:ext cx="20163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400" i="1" baseline="-2500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= 828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l-GR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869160"/>
                <a:ext cx="201638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3848" y="4869160"/>
                <a:ext cx="2261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𝑉𝑟𝑚𝑠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= 230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l-GR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869160"/>
                <a:ext cx="2261581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61213" y="4839543"/>
                <a:ext cx="18428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𝐼𝑟𝑚𝑠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= 6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l-GR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213" y="4839543"/>
                <a:ext cx="184287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5343599"/>
                <a:ext cx="52831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= 230 × 6 = 1380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𝑉𝐴</m:t>
                      </m:r>
                    </m:oMath>
                  </m:oMathPara>
                </a14:m>
                <a:endParaRPr lang="el-GR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43599"/>
                <a:ext cx="528313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5767382"/>
                <a:ext cx="5616624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r>
                        <a:rPr lang="el-GR" sz="28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𝜑</m:t>
                      </m:r>
                      <m:r>
                        <a:rPr lang="el-GR" sz="28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8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28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en-US" sz="28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828</m:t>
                          </m:r>
                        </m:num>
                        <m:den>
                          <m:r>
                            <a:rPr lang="en-US" sz="28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1380</m:t>
                          </m:r>
                        </m:den>
                      </m:f>
                      <m:r>
                        <a:rPr lang="en-US" sz="28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=0,60</m:t>
                      </m:r>
                    </m:oMath>
                  </m:oMathPara>
                </a14:m>
                <a:endParaRPr lang="el-GR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767382"/>
                <a:ext cx="5616624" cy="9019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300192" y="5930116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0000"/>
                </a:solidFill>
              </a:rPr>
              <a:t>φ = 53,13</a:t>
            </a:r>
            <a:r>
              <a:rPr lang="el-GR" sz="2800" baseline="30000" dirty="0" smtClean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2699628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6A</a:t>
            </a:r>
            <a:endParaRPr lang="el-GR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35699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230V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147549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828W</a:t>
            </a:r>
            <a:endParaRPr lang="el-G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15022" y="5300061"/>
                <a:ext cx="3737498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0000"/>
                          </a:solidFill>
                          <a:latin typeface="Cambria Math"/>
                        </a:rPr>
                        <m:t>Q</m:t>
                      </m:r>
                      <m:r>
                        <a:rPr lang="en-US" sz="24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400" i="1" baseline="300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400" i="1" baseline="300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2 </m:t>
                          </m:r>
                        </m:e>
                      </m:rad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=1104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𝑉𝐴𝑅</m:t>
                      </m:r>
                    </m:oMath>
                  </m:oMathPara>
                </a14:m>
                <a:endParaRPr lang="el-GR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022" y="5300061"/>
                <a:ext cx="3737498" cy="5052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0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Άεργη  αντιστάθμιση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4" y="2492896"/>
            <a:ext cx="506353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Βέλος προς τα επάνω 4"/>
          <p:cNvSpPr/>
          <p:nvPr/>
        </p:nvSpPr>
        <p:spPr>
          <a:xfrm>
            <a:off x="1475656" y="4365104"/>
            <a:ext cx="193165" cy="14401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επάνω 6"/>
          <p:cNvSpPr/>
          <p:nvPr/>
        </p:nvSpPr>
        <p:spPr>
          <a:xfrm>
            <a:off x="1187624" y="2060848"/>
            <a:ext cx="193165" cy="14401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331640" y="1723455"/>
            <a:ext cx="8242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el-GR" sz="2800" b="1" dirty="0">
              <a:solidFill>
                <a:srgbClr val="FF0000"/>
              </a:solidFill>
            </a:endParaRPr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1259632" y="4365104"/>
            <a:ext cx="38884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Δεξιό βέλος 11"/>
          <p:cNvSpPr/>
          <p:nvPr/>
        </p:nvSpPr>
        <p:spPr>
          <a:xfrm rot="658317">
            <a:off x="1244547" y="3876716"/>
            <a:ext cx="3952379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5126014" y="3801234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</a:t>
            </a:r>
            <a:r>
              <a:rPr lang="en-US" sz="4400" b="1" baseline="-25000" dirty="0" smtClean="0"/>
              <a:t>2</a:t>
            </a:r>
            <a:endParaRPr lang="el-GR" sz="4400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181417" y="3297178"/>
            <a:ext cx="742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φ</a:t>
            </a:r>
            <a:r>
              <a:rPr lang="el-GR" sz="4000" b="1" baseline="-25000" dirty="0" smtClean="0">
                <a:solidFill>
                  <a:srgbClr val="FF0000"/>
                </a:solidFill>
              </a:rPr>
              <a:t>2</a:t>
            </a:r>
            <a:endParaRPr lang="el-GR" sz="4000" b="1" baseline="-2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1511" y="4603775"/>
            <a:ext cx="1138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solidFill>
                  <a:srgbClr val="FF0000"/>
                </a:solidFill>
              </a:rPr>
              <a:t>–</a:t>
            </a:r>
            <a:r>
              <a:rPr lang="en-US" sz="4400" b="1" dirty="0" smtClean="0">
                <a:solidFill>
                  <a:srgbClr val="FF0000"/>
                </a:solidFill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39330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= Q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– Q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12161" y="2530036"/>
                <a:ext cx="230425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latin typeface="Cambria Math"/>
                        </a:rPr>
                        <m:t>𝜀𝜑𝜑</m:t>
                      </m:r>
                      <m:r>
                        <a:rPr lang="el-GR" sz="2800" i="1" baseline="-25000" dirty="0" smtClean="0">
                          <a:latin typeface="Cambria Math"/>
                        </a:rPr>
                        <m:t>1</m:t>
                      </m:r>
                      <m:r>
                        <a:rPr lang="el-GR" sz="2800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i="1" dirty="0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800" i="1" baseline="-25000" dirty="0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800" i="1" dirty="0" smtClean="0"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en-US" sz="2800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1" y="2530036"/>
                <a:ext cx="2304256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84168" y="3645024"/>
                <a:ext cx="302433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latin typeface="Cambria Math"/>
                        </a:rPr>
                        <m:t>𝜀𝜑𝜑</m:t>
                      </m:r>
                      <m:r>
                        <a:rPr lang="en-US" sz="2800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l-GR" sz="2800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i="1" dirty="0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800" i="1" baseline="-25000" dirty="0" smtClean="0">
                              <a:latin typeface="Cambria Math"/>
                            </a:rPr>
                            <m:t>𝐿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𝑄𝐶</m:t>
                          </m:r>
                        </m:num>
                        <m:den>
                          <m:r>
                            <a:rPr lang="en-US" sz="2800" i="1" dirty="0" smtClean="0"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en-US" sz="2800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645024"/>
                <a:ext cx="3024336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20072" y="1825660"/>
                <a:ext cx="3888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𝑄</m:t>
                      </m:r>
                      <m:r>
                        <a:rPr lang="en-US" sz="2800" b="0" i="1" baseline="-25000" dirty="0" smtClean="0">
                          <a:latin typeface="Cambria Math"/>
                        </a:rPr>
                        <m:t>𝐶</m:t>
                      </m:r>
                      <m:r>
                        <a:rPr lang="el-GR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r>
                        <a:rPr lang="el-GR" sz="2800" b="0" i="1" dirty="0" smtClean="0">
                          <a:latin typeface="Cambria Math"/>
                        </a:rPr>
                        <m:t>𝜀𝜑𝜑</m:t>
                      </m:r>
                      <m:r>
                        <a:rPr lang="el-GR" sz="2800" b="0" i="1" baseline="-25000" dirty="0" smtClean="0">
                          <a:latin typeface="Cambria Math"/>
                        </a:rPr>
                        <m:t>1</m:t>
                      </m:r>
                      <m:r>
                        <a:rPr lang="el-GR" sz="2800" b="0" i="1" dirty="0" smtClean="0">
                          <a:latin typeface="Cambria Math"/>
                        </a:rPr>
                        <m:t>−</m:t>
                      </m:r>
                      <m:r>
                        <a:rPr lang="el-GR" sz="2800" b="0" i="1" dirty="0" smtClean="0">
                          <a:latin typeface="Cambria Math"/>
                        </a:rPr>
                        <m:t>𝜀𝜑𝜑</m:t>
                      </m:r>
                      <m:r>
                        <a:rPr lang="el-GR" sz="2800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l-GR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825660"/>
                <a:ext cx="388843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12" grpId="0" animBg="1"/>
      <p:bldP spid="13" grpId="0"/>
      <p:bldP spid="14" grpId="0"/>
      <p:bldP spid="16" grpId="0"/>
      <p:bldP spid="15" grpId="0"/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29" y="4725144"/>
            <a:ext cx="24288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43800" cy="1295400"/>
          </a:xfrm>
        </p:spPr>
        <p:txBody>
          <a:bodyPr/>
          <a:lstStyle/>
          <a:p>
            <a:r>
              <a:rPr lang="el-GR" dirty="0" smtClean="0"/>
              <a:t>Υπολογισμός χωρητικότητας</a:t>
            </a:r>
            <a:r>
              <a:rPr lang="en-US" dirty="0" smtClean="0"/>
              <a:t>   C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3"/>
                <a:ext cx="8435280" cy="530120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400" b="0" i="1" dirty="0" smtClean="0">
                        <a:latin typeface="Cambria Math"/>
                      </a:rPr>
                      <m:t>    </m:t>
                    </m:r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𝑄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sz="2400" i="1" dirty="0" smtClean="0"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l-GR" sz="2400" b="0" i="1" dirty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</a:rPr>
                              <m:t>𝑐𝑏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</a:rPr>
                              <m:t>𝑉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𝑋𝑐</m:t>
                    </m:r>
                    <m:r>
                      <a:rPr lang="en-US" sz="2400" i="1" dirty="0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l-GR" sz="2400" i="1" dirty="0" smtClean="0">
                            <a:latin typeface="Cambria Math"/>
                          </a:rPr>
                          <m:t>𝜋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i="1" dirty="0" err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i="1" dirty="0" err="1" smtClean="0">
                            <a:latin typeface="Cambria Math"/>
                          </a:rPr>
                          <m:t>𝐶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 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l-GR" sz="2400" b="0" i="0" dirty="0" smtClean="0">
                        <a:latin typeface="Cambria Math"/>
                      </a:rPr>
                      <m:t>Ω</m:t>
                    </m:r>
                    <m:r>
                      <a:rPr lang="el-GR" sz="2400" b="0" i="0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l-GR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latin typeface="Cambria Math"/>
                      </a:rPr>
                      <m:t>𝑉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𝐼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latin typeface="Cambria Math"/>
                      </a:rPr>
                      <m:t>𝐼</m:t>
                    </m:r>
                    <m:r>
                      <a:rPr lang="en-US" sz="2400" i="1" baseline="30000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2400" i="1" baseline="30000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 dirty="0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𝑄𝑐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   </m:t>
                        </m:r>
                        <m:r>
                          <a:rPr lang="en-US" sz="2400" i="1" dirty="0">
                            <a:latin typeface="Cambria Math"/>
                          </a:rPr>
                          <m:t>𝑉</m:t>
                        </m:r>
                        <m:r>
                          <a:rPr lang="en-US" sz="2400" i="1" baseline="30000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baseline="30000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𝑋𝑐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</a:rPr>
                      <m:t>=2</m:t>
                    </m:r>
                    <m:r>
                      <a:rPr lang="el-GR" sz="2400" b="0" i="1" dirty="0" smtClean="0">
                        <a:latin typeface="Cambria Math"/>
                      </a:rPr>
                      <m:t>𝜋</m:t>
                    </m:r>
                    <m:r>
                      <a:rPr lang="en-US" sz="2400" b="0" i="1" dirty="0" smtClean="0">
                        <a:latin typeface="Cambria Math"/>
                      </a:rPr>
                      <m:t>𝑓𝐶</m:t>
                    </m:r>
                    <m:r>
                      <a:rPr lang="en-US" sz="2400" i="1" dirty="0">
                        <a:latin typeface="Cambria Math"/>
                      </a:rPr>
                      <m:t>𝑉</m:t>
                    </m:r>
                    <m:r>
                      <a:rPr lang="en-US" sz="2400" i="1" baseline="30000" dirty="0">
                        <a:latin typeface="Cambria Math"/>
                      </a:rPr>
                      <m:t>2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</a:t>
                </a:r>
                <a:r>
                  <a:rPr lang="el-GR" sz="2000" dirty="0" smtClean="0"/>
                  <a:t> Μονοφασικό δίκτυο</a:t>
                </a:r>
                <a:r>
                  <a:rPr lang="en-US" sz="24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𝐶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 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𝑄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sz="2400" b="0" i="1" baseline="30000" dirty="0" smtClean="0">
                            <a:latin typeface="Cambria Math"/>
                          </a:rPr>
                          <m:t>  </m:t>
                        </m:r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l-GR" sz="2400" i="1" dirty="0">
                            <a:latin typeface="Cambria Math"/>
                          </a:rPr>
                          <m:t>𝜋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i="1" dirty="0">
                            <a:latin typeface="Cambria Math"/>
                          </a:rPr>
                          <m:t>𝑓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i="1" dirty="0">
                            <a:latin typeface="Cambria Math"/>
                          </a:rPr>
                          <m:t>𝑉</m:t>
                        </m:r>
                        <m:r>
                          <a:rPr lang="en-US" sz="2400" i="1" baseline="30000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:r>
                  <a:rPr lang="en-US" sz="2000" dirty="0"/>
                  <a:t>ii</a:t>
                </a:r>
                <a:r>
                  <a:rPr lang="el-GR" sz="2000" dirty="0" smtClean="0"/>
                  <a:t>) Τριφασικό δίκτυο</a:t>
                </a:r>
              </a:p>
              <a:p>
                <a:pPr marL="0" indent="0">
                  <a:buNone/>
                </a:pPr>
                <a:r>
                  <a:rPr lang="el-GR" sz="2000" dirty="0" smtClean="0"/>
                  <a:t>α)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Συνδεσμολογία αστέρα</a:t>
                </a:r>
                <a:r>
                  <a:rPr lang="el-GR" sz="2400" dirty="0" smtClean="0"/>
                  <a:t> (Υ)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a:rPr lang="el-GR" sz="2400" b="0" i="0" dirty="0" smtClean="0">
                        <a:latin typeface="Cambria Math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V</m:t>
                    </m:r>
                    <m:r>
                      <m:rPr>
                        <m:sty m:val="p"/>
                      </m:rPr>
                      <a:rPr lang="el-GR" sz="2400" b="0" i="0" dirty="0" smtClean="0">
                        <a:latin typeface="Cambria Math"/>
                      </a:rPr>
                      <m:t>π</m:t>
                    </m:r>
                    <m:r>
                      <a:rPr lang="el-GR" sz="2400" b="0" i="0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sz="2400" b="0" i="1" dirty="0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l-GR" sz="2400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V</m:t>
                    </m:r>
                    <m:r>
                      <m:rPr>
                        <m:sty m:val="p"/>
                      </m:rPr>
                      <a:rPr lang="el-GR" sz="2400" b="0" i="0" dirty="0" smtClean="0">
                        <a:latin typeface="Cambria Math"/>
                      </a:rPr>
                      <m:t>φ</m:t>
                    </m:r>
                  </m:oMath>
                </a14:m>
                <a:endParaRPr lang="el-GR" sz="2400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n-US" sz="2400" b="0" i="0" baseline="-25000" dirty="0" smtClean="0">
                          <a:latin typeface="Cambria Math"/>
                        </a:rPr>
                        <m:t>Y</m:t>
                      </m:r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</a:rPr>
                            <m:t>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𝑄𝐶</m:t>
                          </m:r>
                        </m:num>
                        <m:den>
                          <m:r>
                            <a:rPr lang="en-US" sz="2400" i="1" baseline="30000" dirty="0">
                              <a:latin typeface="Cambria Math"/>
                            </a:rPr>
                            <m:t>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2 </m:t>
                          </m:r>
                          <m:r>
                            <a:rPr lang="el-GR" sz="2400" i="1" dirty="0">
                              <a:latin typeface="Cambria Math"/>
                            </a:rPr>
                            <m:t>𝜋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𝑓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𝑉</m:t>
                          </m:r>
                          <m:r>
                            <m:rPr>
                              <m:sty m:val="p"/>
                            </m:rPr>
                            <a:rPr lang="el-GR" sz="2400" b="0" i="0" baseline="-25000" dirty="0" smtClean="0">
                              <a:latin typeface="Cambria Math"/>
                            </a:rPr>
                            <m:t>φ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l-GR" sz="24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</a:rPr>
                            <m:t>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𝑄𝐶</m:t>
                          </m:r>
                        </m:num>
                        <m:den>
                          <m:r>
                            <a:rPr lang="en-US" sz="2400" i="1" baseline="30000" dirty="0">
                              <a:latin typeface="Cambria Math"/>
                            </a:rPr>
                            <m:t>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2 </m:t>
                          </m:r>
                          <m:r>
                            <a:rPr lang="el-GR" sz="2400" i="1" dirty="0">
                              <a:latin typeface="Cambria Math"/>
                            </a:rPr>
                            <m:t>𝜋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𝑓</m:t>
                          </m:r>
                          <m:r>
                            <a:rPr lang="el-GR" sz="2400" b="0" i="0" dirty="0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l-GR" sz="24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/>
                                </a:rPr>
                                <m:t>𝑉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0" baseline="-25000" dirty="0" smtClean="0">
                                  <a:latin typeface="Cambria Math"/>
                                </a:rPr>
                                <m:t>π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l-GR" sz="2400" b="0" i="1" dirty="0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l-GR" sz="2400" b="0" i="1" dirty="0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  <m:r>
                            <a:rPr lang="el-GR" sz="2400" b="0" i="0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l-GR" sz="24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dirty="0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𝑄𝐶</m:t>
                          </m:r>
                        </m:num>
                        <m:den>
                          <m:r>
                            <a:rPr lang="en-US" sz="2400" i="1" baseline="30000" dirty="0">
                              <a:latin typeface="Cambria Math"/>
                            </a:rPr>
                            <m:t>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2 </m:t>
                          </m:r>
                          <m:r>
                            <a:rPr lang="el-GR" sz="2400" i="1" dirty="0">
                              <a:latin typeface="Cambria Math"/>
                            </a:rPr>
                            <m:t>𝜋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𝑓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𝑉</m:t>
                          </m:r>
                          <m:r>
                            <m:rPr>
                              <m:sty m:val="p"/>
                            </m:rPr>
                            <a:rPr lang="el-GR" sz="2400" b="0" i="0" baseline="-25000" dirty="0" smtClean="0">
                              <a:latin typeface="Cambria Math"/>
                            </a:rPr>
                            <m:t>π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400" dirty="0" smtClean="0"/>
              </a:p>
              <a:p>
                <a:pPr marL="0" indent="0">
                  <a:buNone/>
                </a:pPr>
                <a:r>
                  <a:rPr lang="el-GR" sz="2000" dirty="0" smtClean="0"/>
                  <a:t>β</a:t>
                </a:r>
                <a:r>
                  <a:rPr lang="en-US" sz="2000" dirty="0" smtClean="0"/>
                  <a:t>)</a:t>
                </a:r>
                <a:r>
                  <a:rPr lang="el-GR" sz="2000" dirty="0" smtClean="0"/>
                  <a:t> Συνδεσμολογία τριγώνου (Δ)</a:t>
                </a:r>
                <a:r>
                  <a:rPr lang="el-GR" sz="2400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V</m:t>
                    </m:r>
                    <m:r>
                      <m:rPr>
                        <m:sty m:val="p"/>
                      </m:rPr>
                      <a:rPr lang="el-GR" sz="2400" dirty="0">
                        <a:latin typeface="Cambria Math"/>
                      </a:rPr>
                      <m:t>π</m:t>
                    </m:r>
                    <m:r>
                      <a:rPr lang="el-GR" sz="2400" b="0" i="0" dirty="0" smtClean="0">
                        <a:latin typeface="Cambria Math"/>
                      </a:rPr>
                      <m:t> </m:t>
                    </m:r>
                    <m:r>
                      <a:rPr lang="el-GR" sz="2400" dirty="0">
                        <a:latin typeface="Cambria Math"/>
                      </a:rPr>
                      <m:t>=</m:t>
                    </m:r>
                    <m:r>
                      <a:rPr lang="el-GR" sz="2400" i="1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V</m:t>
                    </m:r>
                    <m:r>
                      <m:rPr>
                        <m:sty m:val="p"/>
                      </m:rPr>
                      <a:rPr lang="el-GR" sz="2400" dirty="0">
                        <a:latin typeface="Cambria Math"/>
                      </a:rPr>
                      <m:t>φ</m:t>
                    </m:r>
                  </m:oMath>
                </a14:m>
                <a:endParaRPr lang="el-G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l-GR" sz="2400" b="0" i="0" baseline="-25000" dirty="0" smtClean="0">
                          <a:latin typeface="Cambria Math"/>
                        </a:rPr>
                        <m:t>Δ</m:t>
                      </m:r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</a:rPr>
                            <m:t>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𝑄𝐶</m:t>
                          </m:r>
                        </m:num>
                        <m:den>
                          <m:r>
                            <a:rPr lang="en-US" sz="2400" i="1" baseline="30000" dirty="0">
                              <a:latin typeface="Cambria Math"/>
                            </a:rPr>
                            <m:t>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2 </m:t>
                          </m:r>
                          <m:r>
                            <a:rPr lang="el-GR" sz="2400" i="1" dirty="0">
                              <a:latin typeface="Cambria Math"/>
                            </a:rPr>
                            <m:t>𝜋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𝑓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𝑉</m:t>
                          </m:r>
                          <m:r>
                            <m:rPr>
                              <m:sty m:val="p"/>
                            </m:rPr>
                            <a:rPr lang="el-GR" sz="2400" baseline="-25000" dirty="0">
                              <a:latin typeface="Cambria Math"/>
                            </a:rPr>
                            <m:t>φ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l-GR" sz="24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</a:rPr>
                            <m:t>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𝑄𝐶</m:t>
                          </m:r>
                        </m:num>
                        <m:den>
                          <m:r>
                            <a:rPr lang="en-US" sz="2400" i="1" baseline="30000" dirty="0">
                              <a:latin typeface="Cambria Math"/>
                            </a:rPr>
                            <m:t>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2 </m:t>
                          </m:r>
                          <m:r>
                            <a:rPr lang="el-GR" sz="2400" i="1" dirty="0">
                              <a:latin typeface="Cambria Math"/>
                            </a:rPr>
                            <m:t>𝜋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𝑓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𝑉</m:t>
                          </m:r>
                          <m:r>
                            <m:rPr>
                              <m:sty m:val="p"/>
                            </m:rPr>
                            <a:rPr lang="el-GR" sz="2400" baseline="-25000" dirty="0">
                              <a:latin typeface="Cambria Math"/>
                            </a:rPr>
                            <m:t>π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3"/>
                <a:ext cx="8435280" cy="5301208"/>
              </a:xfrm>
              <a:blipFill rotWithShape="1">
                <a:blip r:embed="rId3"/>
                <a:stretch>
                  <a:fillRect l="-7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0032" y="5877272"/>
                <a:ext cx="2032608" cy="1178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l-GR" sz="2800" baseline="-25000" dirty="0">
                          <a:latin typeface="Cambria Math"/>
                        </a:rPr>
                        <m:t>Δ</m:t>
                      </m:r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8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800" i="1" dirty="0">
                              <a:latin typeface="Cambria Math"/>
                            </a:rPr>
                            <m:t>  1  </m:t>
                          </m:r>
                        </m:num>
                        <m:den>
                          <m:r>
                            <a:rPr lang="el-GR" sz="28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 dirty="0">
                          <a:latin typeface="Cambria Math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n-US" sz="2800" baseline="-25000" dirty="0">
                          <a:latin typeface="Cambria Math"/>
                        </a:rPr>
                        <m:t>Y</m:t>
                      </m:r>
                    </m:oMath>
                  </m:oMathPara>
                </a14:m>
                <a:endParaRPr lang="el-GR" sz="28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877272"/>
                <a:ext cx="2032608" cy="11787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71" y="2924944"/>
            <a:ext cx="22955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3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 σύνδεσης  πυκνωτών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1310-8E8F-4D80-A3CF-8651BDA8FAA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87444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86781"/>
            <a:ext cx="3960440" cy="25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07504" y="1484784"/>
            <a:ext cx="5400600" cy="525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kern="0" dirty="0" smtClean="0"/>
              <a:t>Σύνδεση σε σειρά: </a:t>
            </a:r>
            <a:r>
              <a:rPr lang="el-GR" sz="2400" kern="0" dirty="0" smtClean="0"/>
              <a:t>Γίνεται σε γραμμές μεταφοράς  κυρίως  για  την σταθεροποίηση  της  τάσης και για την ευστάθεια του δικτύου. Το ρεύμα του πυκνωτή είναι το ισχυρό ρεύμα του φορτίου.</a:t>
            </a:r>
          </a:p>
          <a:p>
            <a:pPr algn="just"/>
            <a:endParaRPr lang="el-GR" sz="2400" kern="0" dirty="0" smtClean="0"/>
          </a:p>
          <a:p>
            <a:pPr algn="just"/>
            <a:r>
              <a:rPr lang="el-GR" kern="0" dirty="0" smtClean="0"/>
              <a:t>Σύνδεση παράλληλα: </a:t>
            </a:r>
            <a:r>
              <a:rPr lang="el-GR" sz="2400" kern="0" dirty="0" smtClean="0"/>
              <a:t>Γίνεται σε εγκαταστάσεις για την βελτίωση του συντελεστή ισχύος, είναι ο καταλληλότερος τρόπος σύνδεσης και μειώνει το επαγωγικό ρεύμα της πηγής και της απώλειες δικτύου. </a:t>
            </a:r>
            <a:endParaRPr lang="el-GR" sz="2400" kern="0" dirty="0"/>
          </a:p>
        </p:txBody>
      </p:sp>
    </p:spTree>
    <p:extLst>
      <p:ext uri="{BB962C8B-B14F-4D97-AF65-F5344CB8AC3E}">
        <p14:creationId xmlns:p14="http://schemas.microsoft.com/office/powerpoint/2010/main" val="138491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ΕΙΔΗ  ΑΕΡΓΗΣ  ΑΝΤΙΣΤΑΘΜΙΣΗΣ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484784"/>
            <a:ext cx="8352928" cy="5040560"/>
          </a:xfrm>
        </p:spPr>
        <p:txBody>
          <a:bodyPr/>
          <a:lstStyle/>
          <a:p>
            <a:pPr algn="just"/>
            <a:r>
              <a:rPr lang="el-GR" dirty="0" smtClean="0"/>
              <a:t>Τοπική ή Ατομική: </a:t>
            </a:r>
            <a:r>
              <a:rPr lang="el-GR" sz="2400" dirty="0" smtClean="0"/>
              <a:t>Γίνεται με σύνδεση πυκνωτών παράλληλα σε κάθε φορτίο ξεχωριστά, όπως λαμπτήρες, απομακρυσμένους κινητήρες και μετασχηματιστές.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dirty="0" smtClean="0"/>
              <a:t>Ομαδική: </a:t>
            </a:r>
            <a:r>
              <a:rPr lang="el-GR" sz="2400" dirty="0" smtClean="0"/>
              <a:t>Γίνεται σε ομάδα φορτίων (όπως κινητήρων, λαμπτήρων), που λειτουργούν με σταθερή συνολική ισχύ, στον </a:t>
            </a:r>
            <a:r>
              <a:rPr lang="el-GR" sz="2400" dirty="0" err="1" smtClean="0"/>
              <a:t>υποπίνακα</a:t>
            </a:r>
            <a:r>
              <a:rPr lang="el-GR" sz="2400" dirty="0" smtClean="0"/>
              <a:t> της εγκατάστασης.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dirty="0" smtClean="0"/>
              <a:t>Κεντρική: </a:t>
            </a:r>
            <a:r>
              <a:rPr lang="el-GR" sz="2400" dirty="0" smtClean="0"/>
              <a:t>Γίνεται σε εγκαταστάσεις εργοστασίων, στον κεντρικό πίνακα, με σύνδεση πυκνωτών τοποθετημένων μέσα σε ερμάριο, με βήματα ανάλογα με την εκάστοτε απαιτούμενη ισχύ αντιστάθμισης.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20521" y="1471265"/>
                <a:ext cx="3407663" cy="733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𝑡𝑎𝑛</m:t>
                      </m:r>
                      <m:r>
                        <a:rPr lang="el-GR" i="1">
                          <a:latin typeface="Cambria Math"/>
                        </a:rPr>
                        <m:t>𝜑</m:t>
                      </m:r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i="1">
                                  <a:latin typeface="Cambria Math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  <m:r>
                                <a:rPr lang="el-GR" baseline="3000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φ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 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φ</m:t>
                          </m:r>
                        </m:den>
                      </m:f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i="1">
                                  <a:latin typeface="Cambria Math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ΣΙ</m:t>
                              </m:r>
                              <m:r>
                                <a:rPr lang="el-GR" baseline="3000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ΣΙ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521" y="1471265"/>
                <a:ext cx="3407663" cy="7335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955" y="1700808"/>
                <a:ext cx="2675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𝑄𝑐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𝑡𝑎𝑛</m:t>
                      </m:r>
                      <m:r>
                        <a:rPr lang="el-GR" i="1">
                          <a:latin typeface="Cambria Math"/>
                        </a:rPr>
                        <m:t>𝜑</m:t>
                      </m:r>
                      <m:r>
                        <a:rPr lang="el-GR" i="1" baseline="-25000">
                          <a:latin typeface="Cambria Math"/>
                        </a:rPr>
                        <m:t>1</m:t>
                      </m:r>
                      <m:r>
                        <a:rPr lang="el-GR" i="1">
                          <a:latin typeface="Cambria Math"/>
                        </a:rPr>
                        <m:t> −</m:t>
                      </m:r>
                      <m:r>
                        <a:rPr lang="en-US" i="1">
                          <a:latin typeface="Cambria Math"/>
                        </a:rPr>
                        <m:t>𝑡𝑎𝑛</m:t>
                      </m:r>
                      <m:r>
                        <a:rPr lang="el-GR" i="1">
                          <a:latin typeface="Cambria Math"/>
                        </a:rPr>
                        <m:t>𝜑</m:t>
                      </m:r>
                      <m:r>
                        <a:rPr lang="el-GR" i="1" baseline="-25000">
                          <a:latin typeface="Cambria Math"/>
                        </a:rPr>
                        <m:t>2</m:t>
                      </m:r>
                      <m:r>
                        <a:rPr lang="el-G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55" y="1700808"/>
                <a:ext cx="267586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6156176" y="1514097"/>
                <a:ext cx="3003643" cy="690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𝑡𝑎𝑛</m:t>
                      </m:r>
                      <m:r>
                        <a:rPr lang="el-GR" i="1">
                          <a:latin typeface="Cambria Math"/>
                        </a:rPr>
                        <m:t>𝜑</m:t>
                      </m:r>
                      <m:r>
                        <a:rPr lang="el-GR" i="1" baseline="-25000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0,40</m:t>
                              </m:r>
                              <m:r>
                                <a:rPr lang="el-GR" baseline="30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 </m:t>
                              </m:r>
                            </m:e>
                          </m:rad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0,40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=2,29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514097"/>
                <a:ext cx="3003643" cy="690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6104861" y="2090161"/>
                <a:ext cx="3003643" cy="690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𝑡𝑎𝑛</m:t>
                      </m:r>
                      <m:r>
                        <a:rPr lang="el-GR" i="1">
                          <a:latin typeface="Cambria Math"/>
                        </a:rPr>
                        <m:t>𝜑</m:t>
                      </m:r>
                      <m:r>
                        <a:rPr lang="en-US" i="1" baseline="-2500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0,90</m:t>
                              </m:r>
                              <m:r>
                                <a:rPr lang="el-GR" baseline="30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 </m:t>
                              </m:r>
                            </m:e>
                          </m:rad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0,90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=0,48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861" y="2090161"/>
                <a:ext cx="3003643" cy="690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4651" y="2060848"/>
                <a:ext cx="4367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𝑄𝑐</m:t>
                      </m:r>
                      <m:r>
                        <a:rPr lang="en-US" i="1" smtClean="0">
                          <a:latin typeface="Cambria Math"/>
                        </a:rPr>
                        <m:t>=60 ×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 2,29 −0,48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=108,60</m:t>
                      </m:r>
                      <m:r>
                        <a:rPr lang="en-US" b="0" i="1" smtClean="0">
                          <a:latin typeface="Cambria Math"/>
                        </a:rPr>
                        <m:t>𝑉𝐴𝑅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" y="2060848"/>
                <a:ext cx="436734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212301" y="2276872"/>
                <a:ext cx="1551387" cy="661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𝐶</m:t>
                      </m:r>
                      <m:r>
                        <a:rPr lang="en-US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  </m:t>
                          </m:r>
                          <m:r>
                            <a:rPr lang="en-US" i="1" dirty="0">
                              <a:latin typeface="Cambria Math"/>
                            </a:rPr>
                            <m:t>𝑄𝐶</m:t>
                          </m:r>
                        </m:num>
                        <m:den>
                          <m:r>
                            <a:rPr lang="en-US" i="1" baseline="30000" dirty="0">
                              <a:latin typeface="Cambria Math"/>
                            </a:rPr>
                            <m:t>  </m:t>
                          </m:r>
                          <m:r>
                            <a:rPr lang="en-US" i="1" dirty="0">
                              <a:latin typeface="Cambria Math"/>
                            </a:rPr>
                            <m:t>2 </m:t>
                          </m:r>
                          <m:r>
                            <a:rPr lang="el-GR" i="1" dirty="0">
                              <a:latin typeface="Cambria Math"/>
                            </a:rPr>
                            <m:t>𝜋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𝑓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𝑉</m:t>
                          </m:r>
                          <m:r>
                            <a:rPr lang="en-US" i="1" baseline="30000" dirty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01" y="2276872"/>
                <a:ext cx="1551387" cy="6613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1619672" y="2276872"/>
                <a:ext cx="3962367" cy="642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 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108,60</m:t>
                          </m:r>
                        </m:num>
                        <m:den>
                          <m:r>
                            <a:rPr lang="en-US" i="1" baseline="30000" dirty="0">
                              <a:latin typeface="Cambria Math"/>
                            </a:rPr>
                            <m:t>  </m:t>
                          </m:r>
                          <m:r>
                            <a:rPr lang="en-US" i="1" dirty="0">
                              <a:latin typeface="Cambria Math"/>
                            </a:rPr>
                            <m:t>2 </m:t>
                          </m:r>
                          <m:r>
                            <a:rPr lang="en-US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3,14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50 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230</m:t>
                          </m:r>
                          <m:r>
                            <a:rPr lang="en-US" i="1" baseline="30000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=  6,54</m:t>
                      </m:r>
                      <m:r>
                        <a:rPr lang="el-GR" b="0" i="1" dirty="0" smtClean="0">
                          <a:latin typeface="Cambria Math"/>
                        </a:rPr>
                        <m:t>𝜇</m:t>
                      </m:r>
                      <m:r>
                        <a:rPr lang="en-US" b="0" i="1" dirty="0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276872"/>
                <a:ext cx="3962367" cy="6420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40152" y="2708920"/>
                <a:ext cx="1647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𝑄𝑐</m:t>
                      </m:r>
                      <m:r>
                        <a:rPr lang="en-US" i="1" smtClean="0">
                          <a:latin typeface="Cambria Math"/>
                        </a:rPr>
                        <m:t>=110</m:t>
                      </m:r>
                      <m:r>
                        <a:rPr lang="en-US" b="0" i="1" smtClean="0">
                          <a:latin typeface="Cambria Math"/>
                        </a:rPr>
                        <m:t>𝑉𝐴𝑅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708920"/>
                <a:ext cx="1647823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7861366" y="2708920"/>
                <a:ext cx="1103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𝐶</m:t>
                      </m:r>
                      <m:r>
                        <a:rPr lang="en-US" i="1" dirty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7</m:t>
                      </m:r>
                      <m:r>
                        <a:rPr lang="el-GR" b="0" i="1" dirty="0" smtClean="0">
                          <a:latin typeface="Cambria Math"/>
                        </a:rPr>
                        <m:t>𝜇</m:t>
                      </m:r>
                      <m:r>
                        <a:rPr lang="en-US" b="0" i="1" dirty="0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366" y="2708920"/>
                <a:ext cx="110312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520" y="3347700"/>
                <a:ext cx="2991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𝑄𝑐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r>
                        <a:rPr lang="el-GR" b="0" i="1" baseline="-25000" smtClean="0">
                          <a:latin typeface="Cambria Math"/>
                        </a:rPr>
                        <m:t>𝜂𝜆</m:t>
                      </m:r>
                      <m:r>
                        <a:rPr lang="el-GR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𝑡𝑎𝑛</m:t>
                      </m:r>
                      <m:r>
                        <a:rPr lang="el-GR" i="1">
                          <a:latin typeface="Cambria Math"/>
                        </a:rPr>
                        <m:t>𝜑</m:t>
                      </m:r>
                      <m:r>
                        <a:rPr lang="el-GR" i="1" baseline="-25000">
                          <a:latin typeface="Cambria Math"/>
                        </a:rPr>
                        <m:t>1</m:t>
                      </m:r>
                      <m:r>
                        <a:rPr lang="el-GR" i="1">
                          <a:latin typeface="Cambria Math"/>
                        </a:rPr>
                        <m:t> −</m:t>
                      </m:r>
                      <m:r>
                        <a:rPr lang="en-US" i="1">
                          <a:latin typeface="Cambria Math"/>
                        </a:rPr>
                        <m:t>𝑡𝑎𝑛</m:t>
                      </m:r>
                      <m:r>
                        <a:rPr lang="el-GR" i="1">
                          <a:latin typeface="Cambria Math"/>
                        </a:rPr>
                        <m:t>𝜑</m:t>
                      </m:r>
                      <m:r>
                        <a:rPr lang="el-GR" i="1" baseline="-25000">
                          <a:latin typeface="Cambria Math"/>
                        </a:rPr>
                        <m:t>2</m:t>
                      </m:r>
                      <m:r>
                        <a:rPr lang="el-G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47700"/>
                <a:ext cx="2991716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59832" y="3212976"/>
                <a:ext cx="4670317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𝑄𝑐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75</m:t>
                          </m:r>
                        </m:num>
                        <m:den>
                          <m:r>
                            <a:rPr lang="el-GR" b="0" i="1" smtClean="0">
                              <a:latin typeface="Cambria Math"/>
                            </a:rPr>
                            <m:t>0,80</m:t>
                          </m:r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×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 0,88 −0,48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>
                        <a:rPr lang="el-GR" b="0" i="1" smtClean="0">
                          <a:latin typeface="Cambria Math"/>
                        </a:rPr>
                        <m:t>7,50</m:t>
                      </m:r>
                      <m:r>
                        <a:rPr lang="en-US" b="0" i="1" smtClean="0">
                          <a:latin typeface="Cambria Math"/>
                        </a:rPr>
                        <m:t>𝑘𝑉𝐴𝑅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212976"/>
                <a:ext cx="4670317" cy="64761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97899" y="3347700"/>
                <a:ext cx="158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𝑄𝑐</m:t>
                      </m:r>
                      <m:r>
                        <a:rPr lang="el-GR" b="0" i="1" smtClean="0"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50% </m:t>
                      </m:r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r>
                        <a:rPr lang="el-GR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99" y="3347700"/>
                <a:ext cx="1582613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Ορθογώνιο 18"/>
              <p:cNvSpPr/>
              <p:nvPr/>
            </p:nvSpPr>
            <p:spPr>
              <a:xfrm>
                <a:off x="5245523" y="3717032"/>
                <a:ext cx="3862981" cy="64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  </m:t>
                          </m:r>
                          <m:r>
                            <a:rPr lang="el-GR" b="0" i="1" dirty="0" smtClean="0">
                              <a:latin typeface="Cambria Math"/>
                            </a:rPr>
                            <m:t>37.500/3</m:t>
                          </m:r>
                        </m:num>
                        <m:den>
                          <m:r>
                            <a:rPr lang="en-US" i="1" baseline="30000" dirty="0">
                              <a:latin typeface="Cambria Math"/>
                            </a:rPr>
                            <m:t>  </m:t>
                          </m:r>
                          <m:r>
                            <a:rPr lang="en-US" i="1" dirty="0">
                              <a:latin typeface="Cambria Math"/>
                            </a:rPr>
                            <m:t>2 </m:t>
                          </m:r>
                          <m:r>
                            <a:rPr lang="en-US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3,14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50 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l-GR" b="0" i="1" dirty="0" smtClean="0">
                              <a:latin typeface="Cambria Math"/>
                            </a:rPr>
                            <m:t>40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0</m:t>
                          </m:r>
                          <m:r>
                            <a:rPr lang="en-US" i="1" baseline="30000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=  </m:t>
                      </m:r>
                      <m:r>
                        <a:rPr lang="el-GR" b="0" i="1" dirty="0" smtClean="0">
                          <a:latin typeface="Cambria Math"/>
                        </a:rPr>
                        <m:t>250</m:t>
                      </m:r>
                      <m:r>
                        <a:rPr lang="el-GR" b="0" i="1" dirty="0" smtClean="0">
                          <a:latin typeface="Cambria Math"/>
                        </a:rPr>
                        <m:t>𝜇</m:t>
                      </m:r>
                      <m:r>
                        <a:rPr lang="en-US" b="0" i="1" dirty="0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" name="Ορθογώνιο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523" y="3717032"/>
                <a:ext cx="3862981" cy="64761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Ορθογώνιο 19"/>
              <p:cNvSpPr/>
              <p:nvPr/>
            </p:nvSpPr>
            <p:spPr>
              <a:xfrm>
                <a:off x="3779912" y="3717032"/>
                <a:ext cx="1679114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l-GR" b="0" i="0" baseline="-25000" dirty="0" smtClean="0">
                          <a:latin typeface="Cambria Math"/>
                        </a:rPr>
                        <m:t>Δ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  </m:t>
                          </m:r>
                          <m:r>
                            <a:rPr lang="en-US" i="1" dirty="0">
                              <a:latin typeface="Cambria Math"/>
                            </a:rPr>
                            <m:t>𝑄𝐶</m:t>
                          </m:r>
                          <m:r>
                            <a:rPr lang="el-GR" b="0" i="1" dirty="0" smtClean="0">
                              <a:latin typeface="Cambria Math"/>
                            </a:rPr>
                            <m:t>/3</m:t>
                          </m:r>
                        </m:num>
                        <m:den>
                          <m:r>
                            <a:rPr lang="en-US" i="1" baseline="30000" dirty="0">
                              <a:latin typeface="Cambria Math"/>
                            </a:rPr>
                            <m:t>  </m:t>
                          </m:r>
                          <m:r>
                            <a:rPr lang="en-US" i="1" dirty="0">
                              <a:latin typeface="Cambria Math"/>
                            </a:rPr>
                            <m:t>2 </m:t>
                          </m:r>
                          <m:r>
                            <a:rPr lang="el-GR" i="1" dirty="0">
                              <a:latin typeface="Cambria Math"/>
                            </a:rPr>
                            <m:t>𝜋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𝑓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𝑉</m:t>
                          </m:r>
                          <m:r>
                            <a:rPr lang="en-US" i="1" baseline="30000" dirty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Ορθογώνιο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717032"/>
                <a:ext cx="1679114" cy="66691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3528" y="4355812"/>
            <a:ext cx="691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Απαιτείται ένας τριφασικός πυκνωτής </a:t>
            </a:r>
            <a:r>
              <a:rPr lang="en-US" dirty="0" smtClean="0"/>
              <a:t>Qc=37,5kVAR </a:t>
            </a:r>
            <a:r>
              <a:rPr lang="el-GR" dirty="0" smtClean="0"/>
              <a:t>και </a:t>
            </a:r>
            <a:r>
              <a:rPr lang="en-US" dirty="0" smtClean="0"/>
              <a:t>C=750</a:t>
            </a:r>
            <a:r>
              <a:rPr lang="el-GR" dirty="0" smtClean="0"/>
              <a:t>μ</a:t>
            </a:r>
            <a:r>
              <a:rPr lang="en-US" dirty="0" smtClean="0"/>
              <a:t>F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4643844"/>
            <a:ext cx="876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 τρείς μονοφασικοί πυκνωτές </a:t>
            </a:r>
            <a:r>
              <a:rPr lang="en-US" dirty="0" smtClean="0"/>
              <a:t>Qc=12,50kVAR </a:t>
            </a:r>
            <a:r>
              <a:rPr lang="el-GR" dirty="0" smtClean="0"/>
              <a:t>και </a:t>
            </a:r>
            <a:r>
              <a:rPr lang="en-US" dirty="0" smtClean="0"/>
              <a:t>C=250</a:t>
            </a:r>
            <a:r>
              <a:rPr lang="el-GR" dirty="0" smtClean="0"/>
              <a:t>μ</a:t>
            </a:r>
            <a:r>
              <a:rPr lang="en-US" dirty="0" smtClean="0"/>
              <a:t>F</a:t>
            </a:r>
            <a:r>
              <a:rPr lang="el-GR" dirty="0" smtClean="0"/>
              <a:t> ο καθένας σε σύνδεση Δ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339544" y="3789040"/>
            <a:ext cx="329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Ρύθμιση θερμικού χαμηλότερα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4077072"/>
            <a:ext cx="402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Απαιτείται ειδικό κύκλωμα </a:t>
            </a:r>
            <a:r>
              <a:rPr lang="el-GR" dirty="0" err="1" smtClean="0"/>
              <a:t>εκφόρτισης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1520" y="5259278"/>
                <a:ext cx="1370375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0" baseline="-25000" smtClean="0">
                          <a:latin typeface="Cambria Math"/>
                        </a:rPr>
                        <m:t>1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59278"/>
                <a:ext cx="1370375" cy="40197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31640" y="5259278"/>
                <a:ext cx="3432286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400×1445=1000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𝑘𝑉𝐴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259278"/>
                <a:ext cx="3432286" cy="40197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1520" y="5589240"/>
                <a:ext cx="1636987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0" baseline="-25000" smtClean="0">
                          <a:latin typeface="Cambria Math"/>
                        </a:rPr>
                        <m:t>1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l-GR" b="0" i="1" baseline="-25000" smtClean="0">
                          <a:latin typeface="Cambria Math"/>
                        </a:rPr>
                        <m:t>1</m:t>
                      </m:r>
                      <m:r>
                        <a:rPr lang="el-GR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baseline="-2500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l-GR" baseline="-25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589240"/>
                <a:ext cx="1636987" cy="362984"/>
              </a:xfrm>
              <a:prstGeom prst="rect">
                <a:avLst/>
              </a:prstGeom>
              <a:blipFill rotWithShape="1">
                <a:blip r:embed="rId18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17768" y="5589240"/>
                <a:ext cx="1226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600</m:t>
                      </m:r>
                      <m:r>
                        <a:rPr lang="en-US" b="0" i="1" smtClean="0">
                          <a:latin typeface="Cambria Math"/>
                        </a:rPr>
                        <m:t>𝑘𝑊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68" y="5589240"/>
                <a:ext cx="1226040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1520" y="5835342"/>
                <a:ext cx="1894365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Q</m:t>
                      </m:r>
                      <m:r>
                        <a:rPr lang="en-US" b="0" i="0" baseline="-25000" smtClean="0">
                          <a:latin typeface="Cambria Math"/>
                        </a:rPr>
                        <m:t>1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2 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35342"/>
                <a:ext cx="1894365" cy="401970"/>
              </a:xfrm>
              <a:prstGeom prst="rect">
                <a:avLst/>
              </a:prstGeom>
              <a:blipFill rotWithShape="1">
                <a:blip r:embed="rId20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78132" y="5877272"/>
                <a:ext cx="1441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  <m:r>
                        <a:rPr lang="el-GR" b="0" i="1" smtClean="0">
                          <a:latin typeface="Cambria Math"/>
                        </a:rPr>
                        <m:t>00</m:t>
                      </m:r>
                      <m:r>
                        <a:rPr lang="en-US" b="0" i="1" smtClean="0">
                          <a:latin typeface="Cambria Math"/>
                        </a:rPr>
                        <m:t>𝑘𝑉𝐴𝑅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32" y="5877272"/>
                <a:ext cx="1441740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131840" y="5589240"/>
                <a:ext cx="1548244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0" baseline="-25000" smtClean="0">
                          <a:latin typeface="Cambria Math"/>
                        </a:rPr>
                        <m:t>2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600</m:t>
                      </m:r>
                      <m:r>
                        <a:rPr lang="el-GR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𝑘𝑊</m:t>
                      </m:r>
                    </m:oMath>
                  </m:oMathPara>
                </a14:m>
                <a:endParaRPr lang="el-GR" baseline="-25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589240"/>
                <a:ext cx="1548244" cy="362984"/>
              </a:xfrm>
              <a:prstGeom prst="rect">
                <a:avLst/>
              </a:prstGeom>
              <a:blipFill rotWithShape="1">
                <a:blip r:embed="rId2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95873" y="5301208"/>
                <a:ext cx="1720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0" baseline="-25000" smtClean="0">
                          <a:latin typeface="Cambria Math"/>
                        </a:rPr>
                        <m:t>2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0" baseline="-25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baseline="-25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baseline="-25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873" y="5301208"/>
                <a:ext cx="1720343" cy="369332"/>
              </a:xfrm>
              <a:prstGeom prst="rect">
                <a:avLst/>
              </a:prstGeom>
              <a:blipFill rotWithShape="1">
                <a:blip r:embed="rId2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28184" y="5301208"/>
                <a:ext cx="29562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l-GR" b="0" i="0" smtClean="0">
                          <a:latin typeface="Cambria Math"/>
                        </a:rPr>
                        <m:t>600/0,90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l-GR">
                          <a:latin typeface="Cambria Math"/>
                        </a:rPr>
                        <m:t>66</m:t>
                      </m:r>
                      <m:r>
                        <a:rPr lang="el-GR" b="0" i="0" smtClean="0">
                          <a:latin typeface="Cambria Math"/>
                        </a:rPr>
                        <m:t>6,67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kVAR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301208"/>
                <a:ext cx="2956259" cy="369332"/>
              </a:xfrm>
              <a:prstGeom prst="rect">
                <a:avLst/>
              </a:prstGeom>
              <a:blipFill rotWithShape="1">
                <a:blip r:embed="rId2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88024" y="5547310"/>
                <a:ext cx="2958759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Q</m:t>
                      </m:r>
                      <m:r>
                        <a:rPr lang="en-US" b="0" i="0" baseline="-25000" smtClean="0">
                          <a:latin typeface="Cambria Math"/>
                        </a:rPr>
                        <m:t>2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r>
                        <a:rPr lang="en-US" i="1" baseline="-25000">
                          <a:latin typeface="Cambria Math"/>
                        </a:rPr>
                        <m:t>2</m:t>
                      </m:r>
                      <m:r>
                        <a:rPr lang="en-US" b="0" i="1" baseline="-2500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baseline="-25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baseline="-25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547310"/>
                <a:ext cx="2958759" cy="401970"/>
              </a:xfrm>
              <a:prstGeom prst="rect">
                <a:avLst/>
              </a:prstGeom>
              <a:blipFill rotWithShape="1">
                <a:blip r:embed="rId2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5192" y="0"/>
            <a:ext cx="8579296" cy="1556792"/>
          </a:xfrm>
          <a:solidFill>
            <a:schemeClr val="bg1"/>
          </a:solidFill>
        </p:spPr>
        <p:txBody>
          <a:bodyPr/>
          <a:lstStyle/>
          <a:p>
            <a:r>
              <a:rPr lang="el-GR" dirty="0" smtClean="0"/>
              <a:t>Τοπική ή Ατομική άεργη αντιστάθμιση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496" y="988938"/>
            <a:ext cx="9036496" cy="5680422"/>
          </a:xfrm>
        </p:spPr>
        <p:txBody>
          <a:bodyPr/>
          <a:lstStyle/>
          <a:p>
            <a:r>
              <a:rPr lang="el-GR" dirty="0" smtClean="0"/>
              <a:t>Λαμπτήρα:</a:t>
            </a:r>
            <a:r>
              <a:rPr lang="en-US" dirty="0" smtClean="0"/>
              <a:t> </a:t>
            </a:r>
            <a:r>
              <a:rPr lang="el-GR" sz="2000" dirty="0" smtClean="0"/>
              <a:t>φθορισμού 6</a:t>
            </a:r>
            <a:r>
              <a:rPr lang="en-US" sz="2000" dirty="0" smtClean="0"/>
              <a:t>0W, 230V, 50Hz,   cos</a:t>
            </a:r>
            <a:r>
              <a:rPr lang="el-GR" sz="2000" dirty="0" smtClean="0"/>
              <a:t>φ</a:t>
            </a:r>
            <a:r>
              <a:rPr lang="el-GR" sz="2000" baseline="-25000" dirty="0" smtClean="0"/>
              <a:t>1</a:t>
            </a:r>
            <a:r>
              <a:rPr lang="el-GR" sz="2000" dirty="0" smtClean="0"/>
              <a:t>=0,40, </a:t>
            </a:r>
            <a:r>
              <a:rPr lang="en-US" sz="2000" dirty="0"/>
              <a:t>cos</a:t>
            </a:r>
            <a:r>
              <a:rPr lang="el-GR" sz="2000" dirty="0" smtClean="0"/>
              <a:t>φ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=0,90</a:t>
            </a:r>
          </a:p>
          <a:p>
            <a:pPr marL="0" indent="0">
              <a:buNone/>
            </a:pPr>
            <a:r>
              <a:rPr lang="el-GR" sz="2400" b="0" dirty="0" smtClean="0"/>
              <a:t>  </a:t>
            </a:r>
            <a:endParaRPr lang="el-GR" sz="2000" dirty="0" smtClean="0"/>
          </a:p>
          <a:p>
            <a:pPr marL="0" indent="0">
              <a:buNone/>
            </a:pPr>
            <a:r>
              <a:rPr lang="en-US" sz="2000" dirty="0" smtClean="0"/>
              <a:t>     </a:t>
            </a:r>
            <a:endParaRPr lang="el-GR" sz="2000" dirty="0" smtClean="0"/>
          </a:p>
          <a:p>
            <a:endParaRPr lang="en-US" sz="2000" dirty="0" smtClean="0"/>
          </a:p>
          <a:p>
            <a:endParaRPr lang="en-US" sz="800" dirty="0" smtClean="0"/>
          </a:p>
          <a:p>
            <a:r>
              <a:rPr lang="el-GR" dirty="0" smtClean="0"/>
              <a:t>Κινητήρα:</a:t>
            </a:r>
            <a:r>
              <a:rPr lang="en-US" dirty="0" smtClean="0"/>
              <a:t> </a:t>
            </a:r>
            <a:r>
              <a:rPr lang="el-GR" sz="2000" dirty="0" smtClean="0"/>
              <a:t>ισχύς 75</a:t>
            </a:r>
            <a:r>
              <a:rPr lang="en-US" sz="2000" dirty="0" smtClean="0"/>
              <a:t>kW, n=80%, 400V, 50Hz, cos</a:t>
            </a:r>
            <a:r>
              <a:rPr lang="el-GR" sz="2000" dirty="0" smtClean="0"/>
              <a:t>φ</a:t>
            </a:r>
            <a:r>
              <a:rPr lang="el-GR" sz="2000" baseline="-25000" dirty="0" smtClean="0"/>
              <a:t>1</a:t>
            </a:r>
            <a:r>
              <a:rPr lang="el-GR" sz="2000" dirty="0" smtClean="0"/>
              <a:t>=0,75, </a:t>
            </a:r>
            <a:r>
              <a:rPr lang="en-US" sz="2000" dirty="0" smtClean="0"/>
              <a:t>cos</a:t>
            </a:r>
            <a:r>
              <a:rPr lang="el-GR" sz="2000" dirty="0"/>
              <a:t>φ</a:t>
            </a:r>
            <a:r>
              <a:rPr lang="el-GR" sz="2000" baseline="-25000" dirty="0"/>
              <a:t>2</a:t>
            </a:r>
            <a:r>
              <a:rPr lang="el-GR" sz="2000" dirty="0"/>
              <a:t>=0,90</a:t>
            </a:r>
            <a:r>
              <a:rPr lang="en-US" dirty="0" smtClean="0"/>
              <a:t>    </a:t>
            </a:r>
            <a:endParaRPr lang="el-GR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l-GR" sz="800" dirty="0" smtClean="0"/>
          </a:p>
          <a:p>
            <a:r>
              <a:rPr lang="el-GR" dirty="0" smtClean="0"/>
              <a:t>Μετασχηματιστή: </a:t>
            </a:r>
            <a:r>
              <a:rPr lang="el-GR" sz="2000" dirty="0" smtClean="0"/>
              <a:t>400</a:t>
            </a:r>
            <a:r>
              <a:rPr lang="en-US" sz="2000" dirty="0" smtClean="0"/>
              <a:t>V, 50Hz, </a:t>
            </a:r>
            <a:r>
              <a:rPr lang="en-US" sz="2000" dirty="0" smtClean="0">
                <a:latin typeface="Baskerville Old Face" panose="02020602080505020303" pitchFamily="18" charset="0"/>
              </a:rPr>
              <a:t>I</a:t>
            </a:r>
            <a:r>
              <a:rPr lang="en-US" sz="2000" dirty="0" smtClean="0"/>
              <a:t> = 1.445A</a:t>
            </a:r>
            <a:r>
              <a:rPr lang="en-US" sz="2000" dirty="0"/>
              <a:t>, cos</a:t>
            </a:r>
            <a:r>
              <a:rPr lang="el-GR" sz="2000" dirty="0" smtClean="0"/>
              <a:t>φ</a:t>
            </a:r>
            <a:r>
              <a:rPr lang="el-GR" sz="2000" baseline="-25000" dirty="0" smtClean="0"/>
              <a:t>1</a:t>
            </a:r>
            <a:r>
              <a:rPr lang="el-GR" sz="2000" dirty="0" smtClean="0"/>
              <a:t>=0,</a:t>
            </a:r>
            <a:r>
              <a:rPr lang="en-US" sz="2000" dirty="0" smtClean="0"/>
              <a:t>6</a:t>
            </a:r>
            <a:r>
              <a:rPr lang="el-GR" sz="2000" dirty="0" smtClean="0"/>
              <a:t>0</a:t>
            </a:r>
            <a:r>
              <a:rPr lang="el-GR" sz="2000" dirty="0"/>
              <a:t>, </a:t>
            </a:r>
            <a:r>
              <a:rPr lang="en-US" sz="2000" dirty="0"/>
              <a:t>cos</a:t>
            </a:r>
            <a:r>
              <a:rPr lang="el-GR" sz="2000" dirty="0"/>
              <a:t>φ</a:t>
            </a:r>
            <a:r>
              <a:rPr lang="el-GR" sz="2000" baseline="-25000" dirty="0"/>
              <a:t>2</a:t>
            </a:r>
            <a:r>
              <a:rPr lang="el-GR" sz="2000" dirty="0"/>
              <a:t>=0,90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52320" y="5579948"/>
                <a:ext cx="172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</a:rPr>
                        <m:t>=</m:t>
                      </m:r>
                      <m:r>
                        <a:rPr lang="el-GR" b="0" i="0" smtClean="0">
                          <a:latin typeface="Cambria Math"/>
                        </a:rPr>
                        <m:t>290,60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kVAR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579948"/>
                <a:ext cx="1723549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27984" y="5877272"/>
                <a:ext cx="47904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/>
                        </a:rPr>
                        <m:t>C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baseline="-25000" smtClean="0">
                          <a:latin typeface="Cambria Math"/>
                        </a:rPr>
                        <m:t>1 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𝑄</m:t>
                      </m:r>
                      <m:r>
                        <a:rPr lang="en-US" i="1" baseline="-2500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=800−290,60=509,40</m:t>
                      </m:r>
                      <m:r>
                        <a:rPr lang="en-US" b="0" i="1" smtClean="0">
                          <a:latin typeface="Cambria Math"/>
                        </a:rPr>
                        <m:t>𝑘𝑉𝐴𝑅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877272"/>
                <a:ext cx="4790414" cy="369332"/>
              </a:xfrm>
              <a:prstGeom prst="rect">
                <a:avLst/>
              </a:prstGeom>
              <a:blipFill rotWithShape="1">
                <a:blip r:embed="rId2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2044" y="6165304"/>
                <a:ext cx="33958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𝑄𝑐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𝑡𝑎𝑛</m:t>
                          </m:r>
                          <m:r>
                            <a:rPr lang="el-GR" i="1">
                              <a:latin typeface="Cambria Math"/>
                            </a:rPr>
                            <m:t>𝜑</m:t>
                          </m:r>
                          <m:r>
                            <a:rPr lang="el-GR" i="1" baseline="-25000">
                              <a:latin typeface="Cambria Math"/>
                            </a:rPr>
                            <m:t>1</m:t>
                          </m:r>
                          <m:r>
                            <a:rPr lang="el-GR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𝑡𝑎𝑛</m:t>
                          </m:r>
                          <m:r>
                            <a:rPr lang="el-GR" i="1">
                              <a:latin typeface="Cambria Math"/>
                            </a:rPr>
                            <m:t>𝜑</m:t>
                          </m:r>
                          <m:r>
                            <a:rPr lang="el-GR" i="1" baseline="-2500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=600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1,33−0,48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=510</m:t>
                      </m:r>
                      <m:r>
                        <a:rPr lang="en-US" b="0" i="1" smtClean="0">
                          <a:latin typeface="Cambria Math"/>
                        </a:rPr>
                        <m:t>𝑘𝑉𝐴𝑅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4" y="6165304"/>
                <a:ext cx="3395860" cy="646331"/>
              </a:xfrm>
              <a:prstGeom prst="rect">
                <a:avLst/>
              </a:prstGeom>
              <a:blipFill rotWithShape="1">
                <a:blip r:embed="rId28"/>
                <a:stretch>
                  <a:fillRect l="-1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Ορθογώνιο 36"/>
              <p:cNvSpPr/>
              <p:nvPr/>
            </p:nvSpPr>
            <p:spPr>
              <a:xfrm>
                <a:off x="5220072" y="6165763"/>
                <a:ext cx="3944734" cy="64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510</m:t>
                          </m:r>
                          <m:r>
                            <a:rPr lang="el-GR" b="0" i="1" dirty="0" smtClean="0">
                              <a:latin typeface="Cambria Math"/>
                            </a:rPr>
                            <m:t>/3</m:t>
                          </m:r>
                        </m:num>
                        <m:den>
                          <m:r>
                            <a:rPr lang="en-US" i="1" baseline="30000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2 </m:t>
                          </m:r>
                          <m:r>
                            <a:rPr lang="en-US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3,14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50 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l-GR" b="0" i="1" dirty="0" smtClean="0">
                              <a:latin typeface="Cambria Math"/>
                            </a:rPr>
                            <m:t>40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0</m:t>
                          </m:r>
                          <m:r>
                            <a:rPr lang="en-US" i="1" baseline="30000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=  3,38</m:t>
                      </m:r>
                      <m:r>
                        <a:rPr lang="en-US" b="0" i="1" dirty="0" smtClean="0">
                          <a:latin typeface="Cambria Math"/>
                        </a:rPr>
                        <m:t>𝑚𝐹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7" name="Ορθογώνιο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6165763"/>
                <a:ext cx="3944734" cy="647613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Ορθογώνιο 37"/>
              <p:cNvSpPr/>
              <p:nvPr/>
            </p:nvSpPr>
            <p:spPr>
              <a:xfrm>
                <a:off x="3779912" y="6165304"/>
                <a:ext cx="1679114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l-GR" b="0" i="0" baseline="-25000" dirty="0" smtClean="0">
                          <a:latin typeface="Cambria Math"/>
                        </a:rPr>
                        <m:t>Δ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  </m:t>
                          </m:r>
                          <m:r>
                            <a:rPr lang="en-US" i="1" dirty="0">
                              <a:latin typeface="Cambria Math"/>
                            </a:rPr>
                            <m:t>𝑄𝐶</m:t>
                          </m:r>
                          <m:r>
                            <a:rPr lang="el-GR" b="0" i="1" dirty="0" smtClean="0">
                              <a:latin typeface="Cambria Math"/>
                            </a:rPr>
                            <m:t>/3</m:t>
                          </m:r>
                        </m:num>
                        <m:den>
                          <m:r>
                            <a:rPr lang="en-US" i="1" baseline="30000" dirty="0">
                              <a:latin typeface="Cambria Math"/>
                            </a:rPr>
                            <m:t>  </m:t>
                          </m:r>
                          <m:r>
                            <a:rPr lang="en-US" i="1" dirty="0">
                              <a:latin typeface="Cambria Math"/>
                            </a:rPr>
                            <m:t>2 </m:t>
                          </m:r>
                          <m:r>
                            <a:rPr lang="el-GR" i="1" dirty="0">
                              <a:latin typeface="Cambria Math"/>
                            </a:rPr>
                            <m:t>𝜋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𝑓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𝑉</m:t>
                          </m:r>
                          <m:r>
                            <a:rPr lang="en-US" i="1" baseline="30000" dirty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8" name="Ορθογώνιο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6165304"/>
                <a:ext cx="1679114" cy="666914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8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4" grpId="0"/>
      <p:bldP spid="17" grpId="0"/>
      <p:bldP spid="18" grpId="0"/>
      <p:bldP spid="19" grpId="0"/>
      <p:bldP spid="20" grpId="0"/>
      <p:bldP spid="12" grpId="0"/>
      <p:bldP spid="13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" grpId="0" uiExpand="1" build="p"/>
      <p:bldP spid="34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Ομαδική  αντιστάθμιση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844824"/>
                <a:ext cx="5256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𝑄𝑐</m:t>
                      </m:r>
                      <m:r>
                        <a:rPr lang="en-US" sz="2800" b="0" i="1" smtClean="0">
                          <a:latin typeface="Cambria Math"/>
                        </a:rPr>
                        <m:t>=0,016 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latin typeface="Cambria Math"/>
                        </a:rPr>
                        <m:t>     (</m:t>
                      </m:r>
                      <m:r>
                        <a:rPr lang="en-US" sz="2800" b="0" i="1" smtClean="0">
                          <a:latin typeface="Cambria Math"/>
                        </a:rPr>
                        <m:t>𝑘𝑉𝐴𝑅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44824"/>
                <a:ext cx="525658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0550" y="1527175"/>
            <a:ext cx="838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την ομαδική αντιστάθμιση λαμπτήρων φθορισμού ισχύει: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2237963"/>
                <a:ext cx="72728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l-GR" sz="2400" dirty="0" smtClean="0"/>
                  <a:t>  ο αριθμός των όμοιων λαμπτήρων</a:t>
                </a:r>
              </a:p>
              <a:p>
                <a:r>
                  <a:rPr lang="el-GR" sz="2400" dirty="0" smtClean="0"/>
                  <a:t>και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l-GR" sz="2400" dirty="0" smtClean="0"/>
                  <a:t>η χωρητικότητα ατομικής αντιστάθμισης</a:t>
                </a:r>
                <a:r>
                  <a:rPr lang="en-US" sz="2400" dirty="0" smtClean="0"/>
                  <a:t> </a:t>
                </a:r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37963"/>
                <a:ext cx="727280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341" t="-5147" b="-169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323528" y="2924944"/>
                <a:ext cx="2950423" cy="783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𝑄𝑐</m:t>
                      </m:r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</a:rPr>
                            <m:t> 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𝑉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 baseline="30000" dirty="0">
                              <a:latin typeface="Cambria Math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𝑋𝑐</m:t>
                          </m:r>
                        </m:den>
                      </m:f>
                      <m:r>
                        <a:rPr lang="en-US" sz="2400" i="1" dirty="0">
                          <a:latin typeface="Cambria Math"/>
                        </a:rPr>
                        <m:t>=2</m:t>
                      </m:r>
                      <m:r>
                        <a:rPr lang="el-GR" sz="2400" i="1" dirty="0">
                          <a:latin typeface="Cambria Math"/>
                        </a:rPr>
                        <m:t>𝜋</m:t>
                      </m:r>
                      <m:r>
                        <a:rPr lang="en-US" sz="2400" i="1" dirty="0">
                          <a:latin typeface="Cambria Math"/>
                        </a:rPr>
                        <m:t>𝑓𝐶𝑉</m:t>
                      </m:r>
                      <m:r>
                        <a:rPr lang="en-US" sz="2400" i="1" baseline="30000" dirty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2950423" cy="7839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2987824" y="3111351"/>
                <a:ext cx="57956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r>
                        <a:rPr lang="el-GR" sz="2400" b="0" i="1" dirty="0" smtClean="0">
                          <a:latin typeface="Cambria Math"/>
                        </a:rPr>
                        <m:t>6,28</m:t>
                      </m:r>
                      <m:r>
                        <a:rPr lang="el-GR" sz="2400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l-GR" sz="2400" b="0" i="1" dirty="0" smtClean="0">
                          <a:latin typeface="Cambria Math"/>
                        </a:rPr>
                        <m:t> 50</m:t>
                      </m:r>
                      <m:r>
                        <a:rPr lang="el-GR" sz="2400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×2302=0,016 ×109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111351"/>
                <a:ext cx="579562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5536" y="3707740"/>
            <a:ext cx="784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π.χ. για λαμπτήρα ισχύος μέχρι 40</a:t>
            </a:r>
            <a:r>
              <a:rPr lang="en-US" dirty="0" smtClean="0"/>
              <a:t>W 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και  για   </a:t>
            </a:r>
            <a:r>
              <a:rPr lang="en-US" dirty="0" smtClean="0"/>
              <a:t>cos</a:t>
            </a:r>
            <a:r>
              <a:rPr lang="el-GR" dirty="0"/>
              <a:t>φ</a:t>
            </a:r>
            <a:r>
              <a:rPr lang="el-GR" baseline="-25000" dirty="0"/>
              <a:t>1</a:t>
            </a:r>
            <a:r>
              <a:rPr lang="el-GR" dirty="0"/>
              <a:t>=0,40, </a:t>
            </a:r>
            <a:r>
              <a:rPr lang="el-GR" dirty="0" smtClean="0"/>
              <a:t>    </a:t>
            </a:r>
            <a:r>
              <a:rPr lang="en-US" dirty="0" smtClean="0"/>
              <a:t>cos</a:t>
            </a:r>
            <a:r>
              <a:rPr lang="el-GR" dirty="0"/>
              <a:t>φ</a:t>
            </a:r>
            <a:r>
              <a:rPr lang="el-GR" baseline="-25000" dirty="0"/>
              <a:t>2</a:t>
            </a:r>
            <a:r>
              <a:rPr lang="el-GR" dirty="0"/>
              <a:t>=0,90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344221" y="3933056"/>
                <a:ext cx="3003643" cy="690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𝑡𝑎𝑛</m:t>
                      </m:r>
                      <m:r>
                        <a:rPr lang="el-GR" i="1">
                          <a:latin typeface="Cambria Math"/>
                        </a:rPr>
                        <m:t>𝜑</m:t>
                      </m:r>
                      <m:r>
                        <a:rPr lang="el-GR" i="1" baseline="-25000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0,40</m:t>
                              </m:r>
                              <m:r>
                                <a:rPr lang="el-GR" baseline="30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 </m:t>
                              </m:r>
                            </m:e>
                          </m:rad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0,40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=2,29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1" y="3933056"/>
                <a:ext cx="3003643" cy="690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3491880" y="3933056"/>
                <a:ext cx="3003643" cy="690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𝑡𝑎𝑛</m:t>
                      </m:r>
                      <m:r>
                        <a:rPr lang="el-GR" i="1">
                          <a:latin typeface="Cambria Math"/>
                        </a:rPr>
                        <m:t>𝜑</m:t>
                      </m:r>
                      <m:r>
                        <a:rPr lang="en-US" i="1" baseline="-2500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0,90</m:t>
                              </m:r>
                              <m:r>
                                <a:rPr lang="el-GR" baseline="30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 </m:t>
                              </m:r>
                            </m:e>
                          </m:rad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0,90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=0,48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933056"/>
                <a:ext cx="3003643" cy="690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83206" y="4077072"/>
                <a:ext cx="2653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𝑡𝑎𝑛</m:t>
                      </m:r>
                      <m:r>
                        <a:rPr lang="el-GR" i="1">
                          <a:latin typeface="Cambria Math"/>
                        </a:rPr>
                        <m:t>𝜑</m:t>
                      </m:r>
                      <m:r>
                        <a:rPr lang="el-GR" i="1" baseline="-25000">
                          <a:latin typeface="Cambria Math"/>
                        </a:rPr>
                        <m:t>1</m:t>
                      </m:r>
                      <m:r>
                        <a:rPr lang="el-GR" i="1">
                          <a:latin typeface="Cambria Math"/>
                        </a:rPr>
                        <m:t> −</m:t>
                      </m:r>
                      <m:r>
                        <a:rPr lang="en-US" i="1">
                          <a:latin typeface="Cambria Math"/>
                        </a:rPr>
                        <m:t>𝑡𝑎𝑛</m:t>
                      </m:r>
                      <m:r>
                        <a:rPr lang="el-GR" i="1">
                          <a:latin typeface="Cambria Math"/>
                        </a:rPr>
                        <m:t>𝜑</m:t>
                      </m:r>
                      <m:r>
                        <a:rPr lang="el-GR" i="1" baseline="-25000">
                          <a:latin typeface="Cambria Math"/>
                        </a:rPr>
                        <m:t>2</m:t>
                      </m:r>
                      <m:r>
                        <a:rPr lang="el-GR" b="0" i="1" smtClean="0">
                          <a:latin typeface="Cambria Math"/>
                        </a:rPr>
                        <m:t>=1,81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206" y="4077072"/>
                <a:ext cx="265329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6659" y="4581128"/>
                <a:ext cx="2829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𝑄𝑐</m:t>
                      </m:r>
                      <m:r>
                        <a:rPr lang="en-US" i="1" smtClean="0">
                          <a:latin typeface="Cambria Math"/>
                        </a:rPr>
                        <m:t>=40 ×1,81≅70</m:t>
                      </m:r>
                      <m:r>
                        <a:rPr lang="en-US" b="0" i="1" smtClean="0">
                          <a:latin typeface="Cambria Math"/>
                        </a:rPr>
                        <m:t>𝑉𝐴𝑅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59" y="4581128"/>
                <a:ext cx="282923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Ορθογώνιο 14"/>
              <p:cNvSpPr/>
              <p:nvPr/>
            </p:nvSpPr>
            <p:spPr>
              <a:xfrm>
                <a:off x="3452661" y="4437112"/>
                <a:ext cx="1551387" cy="661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𝐶</m:t>
                      </m:r>
                      <m:r>
                        <a:rPr lang="en-US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  </m:t>
                          </m:r>
                          <m:r>
                            <a:rPr lang="en-US" i="1" dirty="0">
                              <a:latin typeface="Cambria Math"/>
                            </a:rPr>
                            <m:t>𝑄𝐶</m:t>
                          </m:r>
                        </m:num>
                        <m:den>
                          <m:r>
                            <a:rPr lang="en-US" i="1" baseline="30000" dirty="0">
                              <a:latin typeface="Cambria Math"/>
                            </a:rPr>
                            <m:t>  </m:t>
                          </m:r>
                          <m:r>
                            <a:rPr lang="en-US" i="1" dirty="0">
                              <a:latin typeface="Cambria Math"/>
                            </a:rPr>
                            <m:t>2 </m:t>
                          </m:r>
                          <m:r>
                            <a:rPr lang="el-GR" i="1" dirty="0">
                              <a:latin typeface="Cambria Math"/>
                            </a:rPr>
                            <m:t>𝜋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𝑓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𝑉</m:t>
                          </m:r>
                          <m:r>
                            <a:rPr lang="en-US" i="1" baseline="30000" dirty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Ορθογώνιο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661" y="4437112"/>
                <a:ext cx="1551387" cy="6613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4788024" y="4443149"/>
                <a:ext cx="3859775" cy="642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  </m:t>
                          </m:r>
                          <m:r>
                            <a:rPr lang="el-GR" b="0" i="1" dirty="0" smtClean="0">
                              <a:latin typeface="Cambria Math"/>
                            </a:rPr>
                            <m:t>70</m:t>
                          </m:r>
                        </m:num>
                        <m:den>
                          <m:r>
                            <a:rPr lang="en-US" i="1" baseline="30000" dirty="0">
                              <a:latin typeface="Cambria Math"/>
                            </a:rPr>
                            <m:t>  </m:t>
                          </m:r>
                          <m:r>
                            <a:rPr lang="en-US" i="1" dirty="0">
                              <a:latin typeface="Cambria Math"/>
                            </a:rPr>
                            <m:t>2 </m:t>
                          </m:r>
                          <m:r>
                            <a:rPr lang="en-US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3,14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50 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230</m:t>
                          </m:r>
                          <m:r>
                            <a:rPr lang="en-US" i="1" baseline="30000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l-GR" b="0" i="1" dirty="0" smtClean="0">
                          <a:latin typeface="Cambria Math"/>
                        </a:rPr>
                        <m:t>4</m:t>
                      </m:r>
                      <m:r>
                        <a:rPr lang="en-US" b="0" i="1" dirty="0" smtClean="0">
                          <a:latin typeface="Cambria Math"/>
                        </a:rPr>
                        <m:t>,5</m:t>
                      </m:r>
                      <m:r>
                        <a:rPr lang="el-GR" b="0" i="1" dirty="0" smtClean="0">
                          <a:latin typeface="Cambria Math"/>
                        </a:rPr>
                        <m:t>0</m:t>
                      </m:r>
                      <m:r>
                        <a:rPr lang="el-GR" b="0" i="1" dirty="0" smtClean="0">
                          <a:latin typeface="Cambria Math"/>
                        </a:rPr>
                        <m:t>𝜇</m:t>
                      </m:r>
                      <m:r>
                        <a:rPr lang="en-US" b="0" i="1" dirty="0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443149"/>
                <a:ext cx="3859775" cy="64203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23528" y="5085184"/>
            <a:ext cx="391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ενώ για λαμπτήρα ισχύος μέχρι 65</a:t>
            </a:r>
            <a:r>
              <a:rPr lang="en-US" dirty="0" smtClean="0"/>
              <a:t>W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27984" y="5075892"/>
                <a:ext cx="2957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𝑄𝑐</m:t>
                      </m:r>
                      <m:r>
                        <a:rPr lang="en-US" i="1" smtClean="0">
                          <a:latin typeface="Cambria Math"/>
                        </a:rPr>
                        <m:t>=40 ×1,81≅110</m:t>
                      </m:r>
                      <m:r>
                        <a:rPr lang="en-US" b="0" i="1" smtClean="0">
                          <a:latin typeface="Cambria Math"/>
                        </a:rPr>
                        <m:t>𝑉𝐴𝑅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075892"/>
                <a:ext cx="2957476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Ορθογώνιο 19"/>
              <p:cNvSpPr/>
              <p:nvPr/>
            </p:nvSpPr>
            <p:spPr>
              <a:xfrm>
                <a:off x="7645342" y="5013176"/>
                <a:ext cx="1103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𝐶</m:t>
                      </m:r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0" i="1" dirty="0" smtClean="0">
                          <a:latin typeface="Cambria Math"/>
                        </a:rPr>
                        <m:t>7</m:t>
                      </m:r>
                      <m:r>
                        <a:rPr lang="el-GR" b="0" i="1" dirty="0" smtClean="0">
                          <a:latin typeface="Cambria Math"/>
                        </a:rPr>
                        <m:t>𝜇</m:t>
                      </m:r>
                      <m:r>
                        <a:rPr lang="en-US" b="0" i="1" dirty="0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Ορθογώνιο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342" y="5013176"/>
                <a:ext cx="110312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07504" y="5435932"/>
            <a:ext cx="624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Έτσι για την ομαδική αντιστάθμιση 84 λαμπτήρων των 36</a:t>
            </a:r>
            <a:r>
              <a:rPr lang="en-US" dirty="0" smtClean="0"/>
              <a:t>W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3528" y="5661248"/>
                <a:ext cx="44644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𝑄𝑐</m:t>
                      </m:r>
                      <m:r>
                        <a:rPr lang="en-US" sz="2000" b="0" i="1" smtClean="0">
                          <a:latin typeface="Cambria Math"/>
                        </a:rPr>
                        <m:t>=0,016× 84×4,50  ≅6 (</m:t>
                      </m:r>
                      <m:r>
                        <a:rPr lang="en-US" sz="2000" b="0" i="1" smtClean="0">
                          <a:latin typeface="Cambria Math"/>
                        </a:rPr>
                        <m:t>𝑘𝑉𝐴𝑅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61248"/>
                <a:ext cx="4464496" cy="400110"/>
              </a:xfrm>
              <a:prstGeom prst="rect">
                <a:avLst/>
              </a:prstGeom>
              <a:blipFill rotWithShape="1">
                <a:blip r:embed="rId14"/>
                <a:stretch>
                  <a:fillRect l="-273" b="-184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7504" y="5949280"/>
            <a:ext cx="907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Ενώ για την ομαδική αντιστάθμιση 25 λαμπτήρων των 36</a:t>
            </a:r>
            <a:r>
              <a:rPr lang="en-US" dirty="0" smtClean="0"/>
              <a:t>W</a:t>
            </a:r>
            <a:r>
              <a:rPr lang="el-GR" dirty="0" smtClean="0"/>
              <a:t> </a:t>
            </a:r>
            <a:r>
              <a:rPr lang="en-US" dirty="0" smtClean="0"/>
              <a:t>&amp;</a:t>
            </a:r>
            <a:r>
              <a:rPr lang="el-GR" dirty="0" smtClean="0"/>
              <a:t> 30 λαμπτήρων των 60</a:t>
            </a:r>
            <a:r>
              <a:rPr lang="en-US" dirty="0" smtClean="0"/>
              <a:t>W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528" y="6197242"/>
                <a:ext cx="46805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𝑄𝑐</m:t>
                      </m:r>
                      <m:r>
                        <a:rPr lang="en-US" sz="2000" b="0" i="1" smtClean="0">
                          <a:latin typeface="Cambria Math"/>
                        </a:rPr>
                        <m:t>=25×70+30 ×110≅5 (</m:t>
                      </m:r>
                      <m:r>
                        <a:rPr lang="en-US" sz="2000" b="0" i="1" smtClean="0">
                          <a:latin typeface="Cambria Math"/>
                        </a:rPr>
                        <m:t>𝑘𝑉𝐴𝑅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197242"/>
                <a:ext cx="4680520" cy="400110"/>
              </a:xfrm>
              <a:prstGeom prst="rect">
                <a:avLst/>
              </a:prstGeom>
              <a:blipFill rotWithShape="1">
                <a:blip r:embed="rId15"/>
                <a:stretch>
                  <a:fillRect l="-260" b="-184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Ορθογώνιο 24"/>
              <p:cNvSpPr/>
              <p:nvPr/>
            </p:nvSpPr>
            <p:spPr>
              <a:xfrm>
                <a:off x="6205182" y="5651956"/>
                <a:ext cx="26179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𝐶</m:t>
                      </m:r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84×4,50≅380</m:t>
                      </m:r>
                      <m:r>
                        <a:rPr lang="el-GR" b="0" i="1" dirty="0" smtClean="0">
                          <a:latin typeface="Cambria Math"/>
                        </a:rPr>
                        <m:t>𝜇</m:t>
                      </m:r>
                      <m:r>
                        <a:rPr lang="en-US" b="0" i="1" dirty="0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5" name="Ορθογώνιο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182" y="5651956"/>
                <a:ext cx="2617961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Ορθογώνιο 25"/>
              <p:cNvSpPr/>
              <p:nvPr/>
            </p:nvSpPr>
            <p:spPr>
              <a:xfrm>
                <a:off x="5220072" y="6237312"/>
                <a:ext cx="36743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𝐶</m:t>
                      </m:r>
                      <m:r>
                        <a:rPr lang="en-US" b="0" i="1" dirty="0" smtClean="0">
                          <a:latin typeface="Cambria Math"/>
                        </a:rPr>
                        <m:t>=25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×4,50+30×7≅320</m:t>
                      </m:r>
                      <m:r>
                        <a:rPr lang="el-GR" b="0" i="1" dirty="0" smtClean="0">
                          <a:latin typeface="Cambria Math"/>
                        </a:rPr>
                        <m:t>𝜇</m:t>
                      </m:r>
                      <m:r>
                        <a:rPr lang="en-US" b="0" i="1" dirty="0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6" name="Ορθογώνιο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6237312"/>
                <a:ext cx="3674339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8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Κεντρική  αντιστάθμιση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1556792"/>
                <a:ext cx="3888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𝑄</m:t>
                      </m:r>
                      <m:r>
                        <a:rPr lang="en-US" sz="2800" b="0" i="1" baseline="-25000" dirty="0" smtClean="0">
                          <a:latin typeface="Cambria Math"/>
                        </a:rPr>
                        <m:t>𝐶</m:t>
                      </m:r>
                      <m:r>
                        <a:rPr lang="el-GR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r>
                        <a:rPr lang="el-GR" sz="2800" b="0" i="1" dirty="0" smtClean="0">
                          <a:latin typeface="Cambria Math"/>
                        </a:rPr>
                        <m:t>𝜀𝜑𝜑</m:t>
                      </m:r>
                      <m:r>
                        <a:rPr lang="en-US" sz="2800" b="0" i="1" baseline="-25000" dirty="0" smtClean="0">
                          <a:latin typeface="Cambria Math"/>
                        </a:rPr>
                        <m:t>𝑚</m:t>
                      </m:r>
                      <m:r>
                        <a:rPr lang="el-GR" sz="2800" b="0" i="1" dirty="0" smtClean="0">
                          <a:latin typeface="Cambria Math"/>
                        </a:rPr>
                        <m:t>−</m:t>
                      </m:r>
                      <m:r>
                        <a:rPr lang="el-GR" sz="2800" b="0" i="1" dirty="0" smtClean="0">
                          <a:latin typeface="Cambria Math"/>
                        </a:rPr>
                        <m:t>𝜀𝜑𝜑</m:t>
                      </m:r>
                      <m:r>
                        <a:rPr lang="el-GR" sz="2800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l-GR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388843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7544" y="2060848"/>
            <a:ext cx="8591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Υπολογισμός μέσου συντελεστή ισχύος από τα στοιχεία της εγκατάστασης</a:t>
            </a:r>
            <a:endParaRPr lang="el-GR" sz="2000" dirty="0"/>
          </a:p>
        </p:txBody>
      </p:sp>
      <p:graphicFrame>
        <p:nvGraphicFramePr>
          <p:cNvPr id="12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7562"/>
              </p:ext>
            </p:extLst>
          </p:nvPr>
        </p:nvGraphicFramePr>
        <p:xfrm>
          <a:off x="187079" y="2438379"/>
          <a:ext cx="8823668" cy="3060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504056"/>
                <a:gridCol w="792088"/>
                <a:gridCol w="1656184"/>
                <a:gridCol w="1512168"/>
                <a:gridCol w="1152128"/>
                <a:gridCol w="2198932"/>
              </a:tblGrid>
              <a:tr h="94025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1286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3417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0607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66726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074" y="2751311"/>
                <a:ext cx="929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𝑃𝑜𝑢𝑡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74" y="2751311"/>
                <a:ext cx="92955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2751311"/>
                <a:ext cx="451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51311"/>
                <a:ext cx="45121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2751311"/>
                <a:ext cx="931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𝑐𝑜𝑠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751311"/>
                <a:ext cx="93185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11760" y="2645196"/>
                <a:ext cx="1846338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𝜂𝜆</m:t>
                      </m:r>
                      <m:r>
                        <a:rPr lang="el-GR" sz="24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𝑃𝑜𝑢𝑡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645196"/>
                <a:ext cx="1846338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39952" y="2605399"/>
                <a:ext cx="1501565" cy="856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𝑆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𝑃</m:t>
                          </m:r>
                          <m:r>
                            <a:rPr lang="el-GR" sz="2400" b="0" i="1" dirty="0" smtClean="0">
                              <a:latin typeface="Cambria Math"/>
                            </a:rPr>
                            <m:t>𝜂𝜆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𝑐𝑜𝑠</m:t>
                          </m:r>
                          <m:r>
                            <a:rPr lang="el-GR" sz="2400" b="0" i="1" dirty="0" smtClean="0">
                              <a:latin typeface="Cambria Math"/>
                            </a:rPr>
                            <m:t>𝜑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605399"/>
                <a:ext cx="1501565" cy="8562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10974" y="2535287"/>
                <a:ext cx="18374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𝑄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𝑃</m:t>
                      </m:r>
                      <m:r>
                        <a:rPr lang="el-GR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𝑡𝑎𝑛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974" y="2535287"/>
                <a:ext cx="183749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77941" y="2708920"/>
                <a:ext cx="954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𝑡𝑎𝑛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941" y="2708920"/>
                <a:ext cx="954299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8914" y="5949280"/>
                <a:ext cx="4031038" cy="73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𝑡𝑎𝑛</m:t>
                      </m:r>
                      <m:r>
                        <a:rPr lang="el-GR" i="1">
                          <a:latin typeface="Cambria Math"/>
                        </a:rPr>
                        <m:t>𝜑</m:t>
                      </m:r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i="1">
                                  <a:latin typeface="Cambria Math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  <m:r>
                                <a:rPr lang="el-GR" baseline="3000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φ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 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φ</m:t>
                          </m:r>
                        </m:den>
                      </m:f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i="1">
                                  <a:latin typeface="Cambria Math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ΣΙ</m:t>
                              </m:r>
                              <m:r>
                                <a:rPr lang="el-GR" baseline="3000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ΣΙ</m:t>
                          </m:r>
                        </m:den>
                      </m:f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4" y="5949280"/>
                <a:ext cx="4031038" cy="7335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76256" y="2923797"/>
                <a:ext cx="2065116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Q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baseline="30000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baseline="30000" smtClean="0">
                              <a:latin typeface="Cambria Math"/>
                            </a:rPr>
                            <m:t>2 </m:t>
                          </m:r>
                        </m:e>
                      </m:ra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923797"/>
                <a:ext cx="2065116" cy="50520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7666" y="3429000"/>
                <a:ext cx="1091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𝑃𝑜𝑢𝑡</m:t>
                      </m:r>
                      <m:r>
                        <a:rPr lang="en-US" sz="24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6" y="3429000"/>
                <a:ext cx="1091966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512" y="3903439"/>
                <a:ext cx="1091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𝑃𝑜𝑢𝑡</m:t>
                      </m:r>
                      <m:r>
                        <a:rPr lang="en-US" sz="2400" b="0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903439"/>
                <a:ext cx="1091966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7666" y="4335487"/>
                <a:ext cx="1091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𝑃𝑜𝑢𝑡</m:t>
                      </m:r>
                      <m:r>
                        <a:rPr lang="en-US" sz="2400" b="0" i="1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6" y="4335487"/>
                <a:ext cx="1091966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7814" y="3399383"/>
                <a:ext cx="615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14" y="3399383"/>
                <a:ext cx="61587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15616" y="3861048"/>
                <a:ext cx="615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861048"/>
                <a:ext cx="615874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15616" y="4335487"/>
                <a:ext cx="615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335487"/>
                <a:ext cx="615874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47664" y="3399383"/>
                <a:ext cx="1095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𝑐𝑜𝑠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𝜑</m:t>
                      </m:r>
                      <m:r>
                        <a:rPr lang="en-US" sz="24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399383"/>
                <a:ext cx="1095172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32612" y="3903439"/>
                <a:ext cx="1095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𝑐𝑜𝑠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𝜑</m:t>
                      </m:r>
                      <m:r>
                        <a:rPr lang="en-US" sz="2400" b="0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612" y="3903439"/>
                <a:ext cx="1095172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47664" y="4293096"/>
                <a:ext cx="1095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𝑐𝑜𝑠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𝜑</m:t>
                      </m:r>
                      <m:r>
                        <a:rPr lang="en-US" sz="2400" b="0" i="1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293096"/>
                <a:ext cx="1095172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29011" y="3429000"/>
                <a:ext cx="950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𝜂𝜆</m:t>
                      </m:r>
                      <m:r>
                        <a:rPr lang="en-US" sz="24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011" y="3429000"/>
                <a:ext cx="950901" cy="461665"/>
              </a:xfrm>
              <a:prstGeom prst="rect">
                <a:avLst/>
              </a:prstGeom>
              <a:blipFill rotWithShape="1">
                <a:blip r:embed="rId21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29011" y="3903439"/>
                <a:ext cx="950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𝜂𝜆</m:t>
                      </m:r>
                      <m:r>
                        <a:rPr lang="en-US" sz="2400" b="0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011" y="3903439"/>
                <a:ext cx="950901" cy="461665"/>
              </a:xfrm>
              <a:prstGeom prst="rect">
                <a:avLst/>
              </a:prstGeom>
              <a:blipFill rotWithShape="1">
                <a:blip r:embed="rId2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29011" y="4335487"/>
                <a:ext cx="950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𝜂𝜆</m:t>
                      </m:r>
                      <m:r>
                        <a:rPr lang="en-US" sz="2400" b="0" i="1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011" y="4335487"/>
                <a:ext cx="950901" cy="461665"/>
              </a:xfrm>
              <a:prstGeom prst="rect">
                <a:avLst/>
              </a:prstGeom>
              <a:blipFill rotWithShape="1">
                <a:blip r:embed="rId2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45015" y="3471391"/>
                <a:ext cx="6030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𝑆</m:t>
                      </m:r>
                      <m:r>
                        <a:rPr lang="en-US" sz="24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15" y="3471391"/>
                <a:ext cx="603049" cy="46166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45015" y="3903439"/>
                <a:ext cx="6030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𝑆</m:t>
                      </m:r>
                      <m:r>
                        <a:rPr lang="en-US" sz="2400" b="0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15" y="3903439"/>
                <a:ext cx="603049" cy="46166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2000" y="4293096"/>
                <a:ext cx="6030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𝑆</m:t>
                      </m:r>
                      <m:r>
                        <a:rPr lang="en-US" sz="2400" b="0" i="1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93096"/>
                <a:ext cx="603049" cy="46166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52120" y="3429000"/>
                <a:ext cx="1117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𝑡𝑎𝑛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𝜑</m:t>
                      </m:r>
                      <m:r>
                        <a:rPr lang="en-US" sz="24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429000"/>
                <a:ext cx="1117614" cy="461665"/>
              </a:xfrm>
              <a:prstGeom prst="rect">
                <a:avLst/>
              </a:prstGeom>
              <a:blipFill rotWithShape="1">
                <a:blip r:embed="rId2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52120" y="3903439"/>
                <a:ext cx="1117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𝑡𝑎𝑛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𝜑</m:t>
                      </m:r>
                      <m:r>
                        <a:rPr lang="en-US" sz="2400" b="0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903439"/>
                <a:ext cx="1117614" cy="461665"/>
              </a:xfrm>
              <a:prstGeom prst="rect">
                <a:avLst/>
              </a:prstGeom>
              <a:blipFill rotWithShape="1">
                <a:blip r:embed="rId2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52120" y="4335487"/>
                <a:ext cx="1117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𝑡𝑎𝑛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𝜑</m:t>
                      </m:r>
                      <m:r>
                        <a:rPr lang="en-US" sz="2400" b="0" i="1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335487"/>
                <a:ext cx="1117614" cy="461665"/>
              </a:xfrm>
              <a:prstGeom prst="rect">
                <a:avLst/>
              </a:prstGeom>
              <a:blipFill rotWithShape="1">
                <a:blip r:embed="rId2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08442" y="3399383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𝑄</m:t>
                      </m:r>
                      <m:r>
                        <a:rPr lang="en-US" sz="24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442" y="3399383"/>
                <a:ext cx="647934" cy="461665"/>
              </a:xfrm>
              <a:prstGeom prst="rect">
                <a:avLst/>
              </a:prstGeom>
              <a:blipFill rotWithShape="1">
                <a:blip r:embed="rId30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08304" y="3903439"/>
                <a:ext cx="647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𝑄</m:t>
                      </m:r>
                      <m:r>
                        <a:rPr lang="en-US" sz="2400" b="0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903439"/>
                <a:ext cx="647933" cy="461665"/>
              </a:xfrm>
              <a:prstGeom prst="rect">
                <a:avLst/>
              </a:prstGeom>
              <a:blipFill rotWithShape="1">
                <a:blip r:embed="rId31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308304" y="4335487"/>
                <a:ext cx="647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𝑄</m:t>
                      </m:r>
                      <m:r>
                        <a:rPr lang="en-US" sz="2400" b="0" i="1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335487"/>
                <a:ext cx="647933" cy="461665"/>
              </a:xfrm>
              <a:prstGeom prst="rect">
                <a:avLst/>
              </a:prstGeom>
              <a:blipFill rotWithShape="1">
                <a:blip r:embed="rId32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765429" y="472514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X</a:t>
            </a:r>
            <a:endParaRPr lang="el-GR" sz="5400" dirty="0"/>
          </a:p>
        </p:txBody>
      </p:sp>
      <p:sp>
        <p:nvSpPr>
          <p:cNvPr id="39" name="TextBox 38"/>
          <p:cNvSpPr txBox="1"/>
          <p:nvPr/>
        </p:nvSpPr>
        <p:spPr>
          <a:xfrm>
            <a:off x="4573741" y="472514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X</a:t>
            </a:r>
            <a:endParaRPr lang="el-GR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411760" y="4653136"/>
                <a:ext cx="1224136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𝜂𝜆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653136"/>
                <a:ext cx="1224136" cy="98668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32240" y="4674568"/>
                <a:ext cx="1224136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400" b="0" i="1" dirty="0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674568"/>
                <a:ext cx="1224136" cy="98668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Ορθογώνιο 41"/>
              <p:cNvSpPr/>
              <p:nvPr/>
            </p:nvSpPr>
            <p:spPr>
              <a:xfrm>
                <a:off x="4211960" y="5805264"/>
                <a:ext cx="2232248" cy="1145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i="1" dirty="0" smtClean="0">
                          <a:latin typeface="Cambria Math"/>
                        </a:rPr>
                        <m:t>𝜀𝜑𝜑</m:t>
                      </m:r>
                      <m:r>
                        <a:rPr lang="en-US" sz="2400" i="1" baseline="-25000" dirty="0">
                          <a:latin typeface="Cambria Math"/>
                        </a:rPr>
                        <m:t>𝑚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i="1" dirty="0">
                              <a:latin typeface="Cambria Math"/>
                            </a:rPr>
                            <m:t>𝑄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i="1" dirty="0">
                              <a:latin typeface="Cambria Math"/>
                            </a:rPr>
                            <m:t>𝑃</m:t>
                          </m:r>
                          <m:r>
                            <a:rPr lang="el-GR" sz="2400" i="1" dirty="0">
                              <a:latin typeface="Cambria Math"/>
                            </a:rPr>
                            <m:t>𝜂𝜆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42" name="Ορθογώνιο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805264"/>
                <a:ext cx="2232248" cy="1145955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7236296" y="6021288"/>
                <a:ext cx="19077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dirty="0" smtClean="0">
                          <a:latin typeface="Cambria Math"/>
                        </a:rPr>
                        <m:t>Σ</m:t>
                      </m:r>
                      <m:r>
                        <a:rPr lang="el-GR" sz="2400" b="0" i="0" dirty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sz="2400" b="0" i="0" dirty="0" smtClean="0">
                          <a:latin typeface="Cambria Math"/>
                        </a:rPr>
                        <m:t>Ι</m:t>
                      </m:r>
                      <m:r>
                        <a:rPr lang="el-GR" sz="2400" b="0" i="0" dirty="0" smtClean="0">
                          <a:latin typeface="Cambria Math"/>
                        </a:rPr>
                        <m:t>.</m:t>
                      </m:r>
                      <m:r>
                        <a:rPr lang="el-GR" sz="2400" b="0" i="1" dirty="0" smtClean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𝑐𝑜𝑠</m:t>
                      </m:r>
                      <m:r>
                        <a:rPr lang="el-GR" sz="2400" i="1" dirty="0" smtClean="0">
                          <a:latin typeface="Cambria Math"/>
                        </a:rPr>
                        <m:t>𝜑</m:t>
                      </m:r>
                      <m:r>
                        <a:rPr lang="en-US" sz="2400" i="1" baseline="-25000" dirty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6021288"/>
                <a:ext cx="1907704" cy="461665"/>
              </a:xfrm>
              <a:prstGeom prst="rect">
                <a:avLst/>
              </a:prstGeom>
              <a:blipFill rotWithShape="1">
                <a:blip r:embed="rId36"/>
                <a:stretch>
                  <a:fillRect l="-639"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Δεξιό βέλος 43"/>
          <p:cNvSpPr/>
          <p:nvPr/>
        </p:nvSpPr>
        <p:spPr>
          <a:xfrm>
            <a:off x="6372200" y="6139012"/>
            <a:ext cx="76518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37511" y="1556792"/>
                <a:ext cx="45989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𝑸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  <m:r>
                        <a:rPr lang="el-GR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r>
                        <a:rPr lang="el-GR" sz="2800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𝛆</m:t>
                      </m:r>
                      <m:r>
                        <a:rPr lang="el-GR" sz="2800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l-GR" sz="2800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𝚺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el-GR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l-GR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𝜺𝝋𝝋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r>
                        <a:rPr lang="el-GR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l-GR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𝜺𝝋𝝋</m:t>
                      </m:r>
                      <m:r>
                        <a:rPr lang="el-GR" sz="28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l-GR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511" y="1556792"/>
                <a:ext cx="4598985" cy="523220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6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5904656" cy="397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03312"/>
            <a:ext cx="298474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530696"/>
            <a:ext cx="7543800" cy="1295400"/>
          </a:xfrm>
        </p:spPr>
        <p:txBody>
          <a:bodyPr/>
          <a:lstStyle/>
          <a:p>
            <a:r>
              <a:rPr lang="el-GR" dirty="0" smtClean="0"/>
              <a:t>Μέσος  συντελεστής  ισχύος   </a:t>
            </a:r>
            <a:r>
              <a:rPr lang="en-US" dirty="0" smtClean="0"/>
              <a:t>cos</a:t>
            </a:r>
            <a:r>
              <a:rPr lang="el-GR" dirty="0" smtClean="0"/>
              <a:t>φ</a:t>
            </a:r>
            <a:r>
              <a:rPr lang="en-US" baseline="-25000" dirty="0" smtClean="0"/>
              <a:t>m</a:t>
            </a:r>
            <a:endParaRPr lang="el-GR" baseline="-25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1310-8E8F-4D80-A3CF-8651BDA8FAA6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59832" y="5127575"/>
                <a:ext cx="6111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𝑊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i="1" dirty="0" smtClean="0">
                          <a:latin typeface="Cambria Math"/>
                        </a:rPr>
                        <m:t>200+0,10</m:t>
                      </m:r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i="1" dirty="0" smtClean="0">
                          <a:latin typeface="Cambria Math"/>
                        </a:rPr>
                        <m:t>500=250</m:t>
                      </m:r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</a:rPr>
                        <m:t> (</m:t>
                      </m:r>
                      <m:r>
                        <a:rPr lang="en-US" sz="2400" i="1" dirty="0" smtClean="0">
                          <a:latin typeface="Cambria Math"/>
                        </a:rPr>
                        <m:t>𝑘𝑊h</m:t>
                      </m:r>
                      <m:r>
                        <a:rPr lang="en-US" sz="24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127575"/>
                <a:ext cx="611128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13165" y="4221088"/>
            <a:ext cx="2418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Ωριαία καμπύλη φορτίου</a:t>
            </a:r>
            <a:endParaRPr lang="el-G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63907" y="4293096"/>
            <a:ext cx="3444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Μηνιαία καμπύλη διάρκειας φορτίου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2160" y="4653136"/>
                <a:ext cx="27145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𝑊</m:t>
                      </m:r>
                      <m:r>
                        <a:rPr lang="en-US" sz="2400" i="1" dirty="0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2400" i="0" dirty="0" smtClean="0">
                          <a:latin typeface="Cambria Math"/>
                        </a:rPr>
                        <m:t>Σ</m:t>
                      </m:r>
                      <m:r>
                        <a:rPr lang="en-US" sz="2400" b="0" i="0" dirty="0" smtClean="0">
                          <a:latin typeface="Cambria Math"/>
                        </a:rPr>
                        <m:t>  </m:t>
                      </m:r>
                      <m:r>
                        <a:rPr lang="en-US" sz="2400" b="0" i="1" dirty="0" smtClean="0">
                          <a:latin typeface="Cambria Math"/>
                        </a:rPr>
                        <m:t>( 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𝑃</m:t>
                      </m:r>
                      <m:r>
                        <a:rPr lang="en-US" sz="2400" i="1" baseline="-25000" dirty="0" err="1" smtClean="0">
                          <a:latin typeface="Cambria Math"/>
                        </a:rPr>
                        <m:t>𝑖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𝑋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𝐻</m:t>
                      </m:r>
                      <m:r>
                        <a:rPr lang="en-US" sz="2400" i="1" baseline="-25000" dirty="0" err="1" smtClean="0">
                          <a:latin typeface="Cambria Math"/>
                        </a:rPr>
                        <m:t>𝑗</m:t>
                      </m:r>
                      <m:r>
                        <a:rPr lang="en-US" sz="2400" b="0" i="1" dirty="0" smtClean="0">
                          <a:latin typeface="Cambria Math"/>
                        </a:rPr>
                        <m:t> 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653136"/>
                <a:ext cx="2714525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03848" y="4447832"/>
                <a:ext cx="1800200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𝑊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447832"/>
                <a:ext cx="1800200" cy="7813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1600" y="5669980"/>
                <a:ext cx="2408684" cy="78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𝑡𝑎𝑛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𝜑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𝑚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𝑊</m:t>
                          </m:r>
                          <m:r>
                            <a:rPr lang="en-US" sz="2400" b="0" i="1" baseline="-25000" dirty="0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𝑊</m:t>
                          </m:r>
                          <m:r>
                            <a:rPr lang="en-US" sz="2400" b="0" i="1" baseline="-25000" dirty="0" smtClean="0"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669980"/>
                <a:ext cx="2408684" cy="783356"/>
              </a:xfrm>
              <a:prstGeom prst="rect">
                <a:avLst/>
              </a:prstGeom>
              <a:blipFill rotWithShape="1">
                <a:blip r:embed="rId7"/>
                <a:stretch>
                  <a:fillRect b="-15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11960" y="5661248"/>
                <a:ext cx="4248472" cy="852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𝑐𝑜𝑠</m:t>
                      </m:r>
                      <m:r>
                        <a:rPr lang="el-GR" sz="2400" b="0" i="1" dirty="0" smtClean="0">
                          <a:latin typeface="Cambria Math"/>
                        </a:rPr>
                        <m:t>𝜑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𝑚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𝑊</m:t>
                          </m:r>
                          <m:r>
                            <a:rPr lang="en-US" sz="2400" b="0" i="1" baseline="-25000" dirty="0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  </m:t>
                          </m:r>
                          <m:rad>
                            <m:radPr>
                              <m:degHide m:val="on"/>
                              <m:ctrlPr>
                                <a:rPr lang="en-US" sz="2400" i="1" dirty="0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2400" i="1" baseline="-25000" dirty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400" b="0" i="1" baseline="30000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2400" b="0" i="1" baseline="-25000" dirty="0" smtClean="0">
                                  <a:latin typeface="Cambria Math"/>
                                </a:rPr>
                                <m:t>𝑄</m:t>
                              </m:r>
                              <m:r>
                                <a:rPr lang="en-US" sz="2400" i="1" baseline="30000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baseline="30000" dirty="0" smtClean="0">
                                  <a:latin typeface="Cambria Math"/>
                                </a:rPr>
                                <m:t>   </m:t>
                              </m:r>
                            </m:e>
                          </m:rad>
                          <m:r>
                            <a:rPr lang="en-US" sz="2400" b="0" i="1" dirty="0" smtClean="0">
                              <a:latin typeface="Cambria Math"/>
                            </a:rPr>
                            <m:t>  </m:t>
                          </m:r>
                        </m:den>
                      </m:f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661248"/>
                <a:ext cx="4248472" cy="852862"/>
              </a:xfrm>
              <a:prstGeom prst="rect">
                <a:avLst/>
              </a:prstGeom>
              <a:blipFill rotWithShape="1">
                <a:blip r:embed="rId8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99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8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Βιοτεχνία  εργάζεται  8 ώρες  την  ημέρα  και  για  χρονικό  διάστημα  24 ημερών  έχει  καταγράψει  ο  μετρητής  πραγματικής  ενέργειας </a:t>
            </a:r>
            <a:r>
              <a:rPr lang="en-US" dirty="0" smtClean="0"/>
              <a:t> W = </a:t>
            </a:r>
            <a:r>
              <a:rPr lang="el-GR" dirty="0" smtClean="0"/>
              <a:t>28.850</a:t>
            </a:r>
            <a:r>
              <a:rPr lang="en-US" dirty="0" smtClean="0"/>
              <a:t> kWh,  </a:t>
            </a:r>
            <a:r>
              <a:rPr lang="el-GR" dirty="0" smtClean="0"/>
              <a:t>ενώ ο μετρητής  άεργης  ενέργειας  </a:t>
            </a:r>
            <a:r>
              <a:rPr lang="en-US" dirty="0" smtClean="0"/>
              <a:t> A = </a:t>
            </a:r>
            <a:r>
              <a:rPr lang="el-GR" dirty="0" smtClean="0"/>
              <a:t>38.600 </a:t>
            </a:r>
            <a:r>
              <a:rPr lang="en-US" dirty="0" err="1" smtClean="0"/>
              <a:t>kVARh</a:t>
            </a:r>
            <a:r>
              <a:rPr lang="en-US" dirty="0" smtClean="0"/>
              <a:t>  </a:t>
            </a:r>
            <a:r>
              <a:rPr lang="el-GR" dirty="0" smtClean="0"/>
              <a:t>αντίστοιχα.</a:t>
            </a:r>
          </a:p>
          <a:p>
            <a:pPr algn="just"/>
            <a:r>
              <a:rPr lang="el-GR" dirty="0" smtClean="0"/>
              <a:t>Να προσδιοριστεί  η  άεργος  ισχύς  των  πυκνωτών  αντιστάθμισης, ώστε ο  συντελεστής ισχύος να έχει  τιμή  Σ.Ι. = 0,90    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Με βάση τις ενδείξεις των μετρητών ο μέσος συντελεστής ισχύος της εγκατάστασης για το χρονικό διάστημα των 24 ημερών που ορίζεται θα είναι: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323528" y="2118568"/>
                <a:ext cx="7043530" cy="734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𝑐𝑜𝑠</m:t>
                      </m:r>
                      <m:r>
                        <a:rPr lang="el-GR" sz="2000" i="1" dirty="0">
                          <a:latin typeface="Cambria Math"/>
                        </a:rPr>
                        <m:t>𝜑</m:t>
                      </m:r>
                      <m:r>
                        <a:rPr lang="en-US" sz="2000" i="1" baseline="-25000" dirty="0">
                          <a:latin typeface="Cambria Math"/>
                        </a:rPr>
                        <m:t>𝑚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   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𝑊𝑃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  </m:t>
                          </m:r>
                          <m:rad>
                            <m:radPr>
                              <m:degHide m:val="on"/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/>
                                </a:rPr>
                                <m:t>𝑊𝑃</m:t>
                              </m:r>
                              <m:r>
                                <a:rPr lang="en-US" sz="2000" i="1" baseline="30000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dirty="0" smtClean="0">
                                  <a:latin typeface="Cambria Math"/>
                                </a:rPr>
                                <m:t>Α</m:t>
                              </m:r>
                              <m:r>
                                <a:rPr lang="en-US" sz="2000" i="1" baseline="-25000" dirty="0">
                                  <a:latin typeface="Cambria Math"/>
                                </a:rPr>
                                <m:t>𝑄</m:t>
                              </m:r>
                              <m:r>
                                <a:rPr lang="en-US" sz="2000" i="1" baseline="30000" dirty="0">
                                  <a:latin typeface="Cambria Math"/>
                                </a:rPr>
                                <m:t>2   </m:t>
                              </m:r>
                            </m:e>
                          </m:rad>
                          <m:r>
                            <a:rPr lang="en-US" sz="2000" i="1" dirty="0">
                              <a:latin typeface="Cambria Math"/>
                            </a:rPr>
                            <m:t>  </m:t>
                          </m:r>
                        </m:den>
                      </m:f>
                      <m:r>
                        <a:rPr lang="el-GR" sz="20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   </m:t>
                          </m:r>
                          <m:r>
                            <a:rPr lang="el-GR" sz="2000" b="0" i="1" dirty="0" smtClean="0">
                              <a:latin typeface="Cambria Math"/>
                            </a:rPr>
                            <m:t>28.850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  </m:t>
                          </m:r>
                          <m:rad>
                            <m:radPr>
                              <m:degHide m:val="on"/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28.850</m:t>
                              </m:r>
                              <m:r>
                                <a:rPr lang="en-US" sz="2000" i="1" baseline="30000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38.600</m:t>
                              </m:r>
                              <m:r>
                                <a:rPr lang="en-US" sz="2000" i="1" baseline="30000" dirty="0">
                                  <a:latin typeface="Cambria Math"/>
                                </a:rPr>
                                <m:t>2   </m:t>
                              </m:r>
                            </m:e>
                          </m:rad>
                          <m:r>
                            <a:rPr lang="en-US" sz="2000" i="1" dirty="0">
                              <a:latin typeface="Cambria Math"/>
                            </a:rPr>
                            <m:t>  </m:t>
                          </m:r>
                        </m:den>
                      </m:f>
                      <m:r>
                        <a:rPr lang="en-US" sz="2000" b="0" i="1" dirty="0" smtClean="0">
                          <a:latin typeface="Cambria Math"/>
                        </a:rPr>
                        <m:t>=0,5987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118568"/>
                <a:ext cx="7043530" cy="7343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3284984"/>
                <a:ext cx="4752528" cy="728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𝑃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000" i="1" dirty="0" smtClean="0">
                              <a:latin typeface="Cambria Math"/>
                            </a:rPr>
                            <m:t>𝑊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0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/>
                            </a:rPr>
                            <m:t>  28.850  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</a:rPr>
                            <m:t> 24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×8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000" b="0" i="1" dirty="0" smtClean="0">
                          <a:latin typeface="Cambria Math"/>
                        </a:rPr>
                        <m:t>=150,26 </m:t>
                      </m:r>
                      <m:r>
                        <a:rPr lang="en-US" sz="2000" b="0" i="1" dirty="0" smtClean="0">
                          <a:latin typeface="Cambria Math"/>
                        </a:rPr>
                        <m:t>𝑘𝑊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84984"/>
                <a:ext cx="4752528" cy="7286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4581128"/>
                <a:ext cx="8712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𝑄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𝐶</m:t>
                      </m:r>
                      <m:r>
                        <a:rPr lang="el-GR" sz="2400" i="1" dirty="0" smtClean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b="0" i="1" dirty="0" smtClean="0">
                              <a:latin typeface="Cambria Math"/>
                            </a:rPr>
                            <m:t>𝜀𝜑𝜑</m:t>
                          </m:r>
                          <m:r>
                            <a:rPr lang="en-US" sz="2400" b="0" i="1" baseline="-25000" dirty="0" smtClean="0">
                              <a:latin typeface="Cambria Math"/>
                            </a:rPr>
                            <m:t>𝑚</m:t>
                          </m:r>
                          <m:r>
                            <a:rPr lang="el-GR" sz="24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l-GR" sz="2400" b="0" i="1" dirty="0" smtClean="0">
                              <a:latin typeface="Cambria Math"/>
                            </a:rPr>
                            <m:t>𝜀𝜑𝜑</m:t>
                          </m:r>
                          <m:r>
                            <a:rPr lang="el-GR" sz="2400" b="0" i="1" baseline="-25000" dirty="0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=150,26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1,338−0,48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=128,92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𝑘𝑉𝐴𝑅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81128"/>
                <a:ext cx="871296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20" b="-144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0477" y="2924944"/>
            <a:ext cx="780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 η μέση ενεργός ισχύς όπως υπολογίζεται από την ένδειξη του μετρητή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20072" y="3284984"/>
                <a:ext cx="406794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𝑡𝑎𝑛</m:t>
                      </m:r>
                      <m:r>
                        <a:rPr lang="el-GR" sz="2000" b="0" i="1" dirty="0" smtClean="0">
                          <a:latin typeface="Cambria Math"/>
                        </a:rPr>
                        <m:t>𝜑</m:t>
                      </m:r>
                      <m:r>
                        <a:rPr lang="en-US" sz="2000" b="0" i="1" baseline="-25000" dirty="0" smtClean="0">
                          <a:latin typeface="Cambria Math"/>
                        </a:rPr>
                        <m:t>𝑚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l-GR" sz="2000" b="0" i="0" dirty="0" smtClean="0">
                              <a:latin typeface="Cambria Math"/>
                            </a:rPr>
                            <m:t>Α</m:t>
                          </m:r>
                          <m:r>
                            <a:rPr lang="en-US" sz="2000" b="0" i="1" baseline="-25000" dirty="0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</a:rPr>
                            <m:t>𝑊</m:t>
                          </m:r>
                          <m:r>
                            <a:rPr lang="en-US" sz="2000" b="0" i="1" baseline="-25000" dirty="0" smtClean="0"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el-GR" sz="20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000" b="0" i="1" dirty="0" smtClean="0">
                              <a:latin typeface="Cambria Math"/>
                            </a:rPr>
                            <m:t>38.600</m:t>
                          </m:r>
                        </m:num>
                        <m:den>
                          <m:r>
                            <a:rPr lang="el-GR" sz="2000" b="0" i="1" dirty="0" smtClean="0">
                              <a:latin typeface="Cambria Math"/>
                            </a:rPr>
                            <m:t>28.850</m:t>
                          </m:r>
                        </m:den>
                      </m:f>
                      <m:r>
                        <a:rPr lang="el-GR" sz="2000" b="0" i="1" dirty="0" smtClean="0">
                          <a:latin typeface="Cambria Math"/>
                        </a:rPr>
                        <m:t>=1,338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284984"/>
                <a:ext cx="4067944" cy="670568"/>
              </a:xfrm>
              <a:prstGeom prst="rect">
                <a:avLst/>
              </a:prstGeom>
              <a:blipFill rotWithShape="1">
                <a:blip r:embed="rId5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5240765" y="3933056"/>
                <a:ext cx="3003643" cy="690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𝑡𝑎𝑛</m:t>
                      </m:r>
                      <m:r>
                        <a:rPr lang="el-GR" i="1">
                          <a:latin typeface="Cambria Math"/>
                        </a:rPr>
                        <m:t>𝜑</m:t>
                      </m:r>
                      <m:r>
                        <a:rPr lang="en-US" i="1" baseline="-2500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0,90</m:t>
                              </m:r>
                              <m:r>
                                <a:rPr lang="el-GR" baseline="30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l-GR" i="1">
                                  <a:latin typeface="Cambria Math"/>
                                </a:rPr>
                                <m:t> </m:t>
                              </m:r>
                            </m:e>
                          </m:rad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0,90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=0,48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65" y="3933056"/>
                <a:ext cx="3003643" cy="690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512" y="5013176"/>
                <a:ext cx="302433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dirty="0" smtClean="0">
                          <a:latin typeface="Cambria Math"/>
                        </a:rPr>
                        <m:t>𝜀𝜑𝜑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l-GR" sz="2400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i="1" baseline="-25000" dirty="0" smtClean="0">
                              <a:latin typeface="Cambria Math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𝑄𝐶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en-US" sz="2400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013176"/>
                <a:ext cx="3024336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19872" y="5127575"/>
                <a:ext cx="3024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𝑄</m:t>
                    </m:r>
                    <m:r>
                      <a:rPr lang="en-US" sz="2400" i="1" baseline="-25000" dirty="0">
                        <a:latin typeface="Cambria Math"/>
                      </a:rPr>
                      <m:t>𝐶</m:t>
                    </m:r>
                    <m:r>
                      <a:rPr lang="el-GR" sz="2400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𝑄</m:t>
                    </m:r>
                    <m:r>
                      <a:rPr lang="en-US" sz="2400" i="1" baseline="-25000" dirty="0">
                        <a:latin typeface="Cambria Math"/>
                      </a:rPr>
                      <m:t>𝐿</m:t>
                    </m:r>
                    <m:r>
                      <a:rPr lang="en-US" sz="2400" i="1" dirty="0">
                        <a:latin typeface="Cambria Math"/>
                      </a:rPr>
                      <m:t>−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l-GR" sz="2400" b="0" i="1" dirty="0" smtClean="0">
                        <a:latin typeface="Cambria Math"/>
                      </a:rPr>
                      <m:t>𝜀𝜑𝜑</m:t>
                    </m:r>
                    <m:r>
                      <a:rPr lang="el-GR" sz="2400" b="0" i="1" baseline="-25000" dirty="0" smtClean="0">
                        <a:latin typeface="Cambria Math"/>
                      </a:rPr>
                      <m:t>2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  </m:t>
                    </m:r>
                    <m:r>
                      <a:rPr lang="en-US" sz="2400" b="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/>
                  <a:t> </a:t>
                </a:r>
                <a:endParaRPr lang="el-G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127575"/>
                <a:ext cx="302433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210" b="-144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56176" y="5085184"/>
                <a:ext cx="2448272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𝐴𝑄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  − </m:t>
                        </m:r>
                        <m:r>
                          <a:rPr lang="el-GR" sz="2400" b="0" i="1" dirty="0" smtClean="0">
                            <a:latin typeface="Cambria Math"/>
                          </a:rPr>
                          <m:t>𝜀𝜑𝜑</m:t>
                        </m:r>
                        <m:r>
                          <a:rPr lang="el-GR" sz="2400" b="0" i="1" baseline="-25000" dirty="0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  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el-GR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085184"/>
                <a:ext cx="2448272" cy="6186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5714222"/>
                <a:ext cx="8424936" cy="667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𝑄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𝐶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𝐴𝑄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  − </m:t>
                        </m:r>
                        <m:r>
                          <a:rPr lang="el-GR" sz="2400" b="0" i="1" dirty="0" smtClean="0">
                            <a:latin typeface="Cambria Math"/>
                          </a:rPr>
                          <m:t>𝜀𝜑𝜑</m:t>
                        </m:r>
                        <m:r>
                          <a:rPr lang="el-GR" sz="2400" b="0" i="1" baseline="-25000" dirty="0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  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</a:rPr>
                      <m:t>  = 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en-US" sz="2400" i="1" dirty="0">
                            <a:latin typeface="Cambria Math"/>
                          </a:rPr>
                          <m:t>38.600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sz="2400" i="1" dirty="0">
                            <a:latin typeface="Cambria Math"/>
                          </a:rPr>
                          <m:t>0,48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  28.850     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24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  × 8 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 =128,92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𝑘𝑉𝐴𝑅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714222"/>
                <a:ext cx="8424936" cy="6671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Δεξιό βέλος 13"/>
          <p:cNvSpPr/>
          <p:nvPr/>
        </p:nvSpPr>
        <p:spPr>
          <a:xfrm>
            <a:off x="4499992" y="6381328"/>
            <a:ext cx="170749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6717393" y="6228601"/>
            <a:ext cx="1887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150kVAR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3803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715200" cy="1295400"/>
          </a:xfrm>
        </p:spPr>
        <p:txBody>
          <a:bodyPr/>
          <a:lstStyle/>
          <a:p>
            <a:r>
              <a:rPr lang="el-GR" dirty="0" smtClean="0"/>
              <a:t>Επαγωγικά και Χωρητικά φορτία (</a:t>
            </a:r>
            <a:r>
              <a:rPr lang="en-US" dirty="0" smtClean="0"/>
              <a:t>L,C)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924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653" y="155748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rgbClr val="000000"/>
                </a:solidFill>
              </a:rPr>
              <a:t>Το πηνίο </a:t>
            </a:r>
            <a:r>
              <a:rPr lang="el-GR" dirty="0" smtClean="0">
                <a:solidFill>
                  <a:srgbClr val="000000"/>
                </a:solidFill>
              </a:rPr>
              <a:t>(επαγωγή</a:t>
            </a:r>
            <a:r>
              <a:rPr lang="en-US" dirty="0" smtClean="0">
                <a:solidFill>
                  <a:srgbClr val="000000"/>
                </a:solidFill>
              </a:rPr>
              <a:t> L</a:t>
            </a:r>
            <a:r>
              <a:rPr lang="el-GR" dirty="0" smtClean="0">
                <a:solidFill>
                  <a:srgbClr val="000000"/>
                </a:solidFill>
              </a:rPr>
              <a:t>) στο </a:t>
            </a:r>
            <a:r>
              <a:rPr lang="en-US" dirty="0" err="1" smtClean="0">
                <a:solidFill>
                  <a:srgbClr val="000000"/>
                </a:solidFill>
              </a:rPr>
              <a:t>a.c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μετατοπίζει την </a:t>
            </a:r>
            <a:r>
              <a:rPr lang="el-GR" dirty="0" err="1">
                <a:solidFill>
                  <a:srgbClr val="000000"/>
                </a:solidFill>
              </a:rPr>
              <a:t>κυματομορφή</a:t>
            </a:r>
            <a:r>
              <a:rPr lang="el-GR" dirty="0">
                <a:solidFill>
                  <a:srgbClr val="000000"/>
                </a:solidFill>
              </a:rPr>
              <a:t> του ρεύματος </a:t>
            </a:r>
            <a:r>
              <a:rPr lang="el-GR" dirty="0" smtClean="0">
                <a:solidFill>
                  <a:srgbClr val="000000"/>
                </a:solidFill>
              </a:rPr>
              <a:t>πίσω από την </a:t>
            </a:r>
            <a:r>
              <a:rPr lang="el-GR" dirty="0" err="1" smtClean="0">
                <a:solidFill>
                  <a:srgbClr val="000000"/>
                </a:solidFill>
              </a:rPr>
              <a:t>κυματομορφή</a:t>
            </a:r>
            <a:r>
              <a:rPr lang="el-GR" dirty="0" smtClean="0">
                <a:solidFill>
                  <a:srgbClr val="000000"/>
                </a:solidFill>
              </a:rPr>
              <a:t> της τάσης κατά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–</a:t>
            </a:r>
            <a:r>
              <a:rPr lang="el-GR" dirty="0">
                <a:solidFill>
                  <a:srgbClr val="000000"/>
                </a:solidFill>
              </a:rPr>
              <a:t>90</a:t>
            </a:r>
            <a:r>
              <a:rPr lang="el-GR" baseline="30000" dirty="0">
                <a:solidFill>
                  <a:srgbClr val="000000"/>
                </a:solidFill>
              </a:rPr>
              <a:t>ο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157192"/>
            <a:ext cx="4525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rgbClr val="000000"/>
                </a:solidFill>
              </a:rPr>
              <a:t>Ο πυκνωτής </a:t>
            </a:r>
            <a:r>
              <a:rPr lang="el-GR" dirty="0" smtClean="0">
                <a:solidFill>
                  <a:srgbClr val="000000"/>
                </a:solidFill>
              </a:rPr>
              <a:t>(χωρητικότητα</a:t>
            </a:r>
            <a:r>
              <a:rPr lang="en-US" dirty="0" smtClean="0">
                <a:solidFill>
                  <a:srgbClr val="000000"/>
                </a:solidFill>
              </a:rPr>
              <a:t> C</a:t>
            </a:r>
            <a:r>
              <a:rPr lang="el-GR" dirty="0" smtClean="0">
                <a:solidFill>
                  <a:srgbClr val="000000"/>
                </a:solidFill>
              </a:rPr>
              <a:t>) στο </a:t>
            </a:r>
            <a:r>
              <a:rPr lang="en-US" dirty="0" err="1" smtClean="0">
                <a:solidFill>
                  <a:srgbClr val="000000"/>
                </a:solidFill>
              </a:rPr>
              <a:t>a.c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μετατοπίζει την </a:t>
            </a:r>
            <a:r>
              <a:rPr lang="el-GR" dirty="0" err="1">
                <a:solidFill>
                  <a:srgbClr val="000000"/>
                </a:solidFill>
              </a:rPr>
              <a:t>κυματομορφή</a:t>
            </a:r>
            <a:r>
              <a:rPr lang="el-GR" dirty="0">
                <a:solidFill>
                  <a:srgbClr val="000000"/>
                </a:solidFill>
              </a:rPr>
              <a:t> του ρεύματος </a:t>
            </a:r>
            <a:r>
              <a:rPr lang="el-GR" dirty="0" smtClean="0">
                <a:solidFill>
                  <a:srgbClr val="000000"/>
                </a:solidFill>
              </a:rPr>
              <a:t>μπροστά από την </a:t>
            </a:r>
            <a:r>
              <a:rPr lang="el-GR" dirty="0" err="1" smtClean="0">
                <a:solidFill>
                  <a:srgbClr val="000000"/>
                </a:solidFill>
              </a:rPr>
              <a:t>κυματομορφή</a:t>
            </a:r>
            <a:r>
              <a:rPr lang="el-GR" dirty="0" smtClean="0">
                <a:solidFill>
                  <a:srgbClr val="000000"/>
                </a:solidFill>
              </a:rPr>
              <a:t> της τάσης  </a:t>
            </a:r>
            <a:r>
              <a:rPr lang="el-GR" dirty="0">
                <a:solidFill>
                  <a:srgbClr val="000000"/>
                </a:solidFill>
              </a:rPr>
              <a:t>κατά   +90</a:t>
            </a:r>
            <a:r>
              <a:rPr lang="el-GR" baseline="30000" dirty="0">
                <a:solidFill>
                  <a:srgbClr val="000000"/>
                </a:solidFill>
              </a:rPr>
              <a:t>ο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. </a:t>
            </a:r>
            <a:endParaRPr lang="el-GR" dirty="0">
              <a:solidFill>
                <a:srgbClr val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32" y="4221088"/>
            <a:ext cx="4167656" cy="24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80928"/>
            <a:ext cx="2360616" cy="234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2279115" cy="217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-603448"/>
            <a:ext cx="3888432" cy="2160240"/>
          </a:xfrm>
        </p:spPr>
        <p:txBody>
          <a:bodyPr/>
          <a:lstStyle/>
          <a:p>
            <a:r>
              <a:rPr lang="el-GR" sz="2800" dirty="0" smtClean="0"/>
              <a:t>Ερμάριο  πυκνωτών</a:t>
            </a:r>
            <a:br>
              <a:rPr lang="el-GR" sz="2800" dirty="0" smtClean="0"/>
            </a:br>
            <a:r>
              <a:rPr lang="el-GR" sz="2800" dirty="0" smtClean="0"/>
              <a:t>Βαθμίδες κεντρικής αντιστάθμισης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0545"/>
            <a:ext cx="3600400" cy="474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23928" y="0"/>
            <a:ext cx="5256584" cy="6885384"/>
          </a:xfrm>
        </p:spPr>
        <p:txBody>
          <a:bodyPr/>
          <a:lstStyle/>
          <a:p>
            <a:r>
              <a:rPr lang="el-GR" sz="2400" dirty="0" smtClean="0"/>
              <a:t>3 βαθμίδες:  </a:t>
            </a:r>
            <a:r>
              <a:rPr lang="en-US" sz="2400" dirty="0" smtClean="0"/>
              <a:t>      </a:t>
            </a:r>
            <a:r>
              <a:rPr lang="el-GR" sz="2400" dirty="0" smtClean="0"/>
              <a:t> 50    100    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/>
              <a:t>   </a:t>
            </a:r>
            <a:r>
              <a:rPr lang="el-GR" sz="1800" dirty="0" smtClean="0"/>
              <a:t>50</a:t>
            </a:r>
            <a:r>
              <a:rPr lang="en-US" sz="1800" dirty="0" smtClean="0"/>
              <a:t> </a:t>
            </a:r>
            <a:r>
              <a:rPr lang="en-US" sz="1800" dirty="0" err="1" smtClean="0"/>
              <a:t>kVAR</a:t>
            </a:r>
            <a:r>
              <a:rPr lang="el-GR" sz="1800" dirty="0" smtClean="0"/>
              <a:t>		Χ</a:t>
            </a:r>
            <a:endParaRPr lang="en-US" sz="1800" dirty="0" smtClean="0"/>
          </a:p>
          <a:p>
            <a:pPr marL="400050" indent="-400050">
              <a:buFont typeface="+mj-lt"/>
              <a:buAutoNum type="romanUcPeriod"/>
            </a:pPr>
            <a:r>
              <a:rPr lang="el-GR" sz="1800" dirty="0" smtClean="0"/>
              <a:t>100	</a:t>
            </a:r>
            <a:r>
              <a:rPr lang="en-US" sz="1800" dirty="0" err="1" smtClean="0"/>
              <a:t>kVAR</a:t>
            </a:r>
            <a:r>
              <a:rPr lang="el-GR" sz="1800" dirty="0" smtClean="0"/>
              <a:t>			Χ</a:t>
            </a:r>
            <a:endParaRPr lang="en-US" sz="18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/>
              <a:t>150  </a:t>
            </a:r>
            <a:r>
              <a:rPr lang="en-US" sz="1800" dirty="0" err="1" smtClean="0"/>
              <a:t>kVAR</a:t>
            </a:r>
            <a:r>
              <a:rPr lang="el-GR" sz="1800" dirty="0" smtClean="0"/>
              <a:t>		Χ	</a:t>
            </a:r>
            <a:r>
              <a:rPr lang="el-GR" sz="1800" dirty="0" err="1" smtClean="0"/>
              <a:t>Χ</a:t>
            </a:r>
            <a:r>
              <a:rPr lang="el-GR" sz="1800" dirty="0" smtClean="0"/>
              <a:t>	</a:t>
            </a:r>
            <a:endParaRPr lang="en-US" sz="1800" dirty="0" smtClean="0"/>
          </a:p>
          <a:p>
            <a:pPr>
              <a:buAutoNum type="arabicPeriod" startAt="3"/>
            </a:pPr>
            <a:endParaRPr lang="el-GR" sz="1400" dirty="0"/>
          </a:p>
          <a:p>
            <a:r>
              <a:rPr lang="el-GR" sz="2400" dirty="0" smtClean="0"/>
              <a:t>5 βαθμίδες: </a:t>
            </a:r>
            <a:r>
              <a:rPr lang="en-US" sz="2400" dirty="0" smtClean="0"/>
              <a:t>      </a:t>
            </a:r>
            <a:r>
              <a:rPr lang="el-GR" sz="2400" dirty="0" smtClean="0"/>
              <a:t>  </a:t>
            </a:r>
            <a:r>
              <a:rPr lang="en-US" sz="2400" dirty="0" smtClean="0"/>
              <a:t>30</a:t>
            </a:r>
            <a:r>
              <a:rPr lang="el-GR" sz="2400" dirty="0" smtClean="0"/>
              <a:t>    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n-US" sz="2400" dirty="0" smtClean="0"/>
              <a:t>6</a:t>
            </a:r>
            <a:r>
              <a:rPr lang="el-GR" sz="2400" dirty="0" smtClean="0"/>
              <a:t>0   </a:t>
            </a:r>
            <a:r>
              <a:rPr lang="en-US" sz="2400" dirty="0" smtClean="0"/>
              <a:t>  </a:t>
            </a:r>
            <a:r>
              <a:rPr lang="el-GR" sz="2400" dirty="0" smtClean="0"/>
              <a:t>  </a:t>
            </a:r>
            <a:r>
              <a:rPr lang="en-US" sz="2400" dirty="0" smtClean="0"/>
              <a:t>6</a:t>
            </a:r>
            <a:r>
              <a:rPr lang="el-GR" sz="2400" dirty="0" smtClean="0"/>
              <a:t>0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/>
              <a:t> 30 </a:t>
            </a:r>
            <a:r>
              <a:rPr lang="en-US" sz="1800" dirty="0" err="1" smtClean="0"/>
              <a:t>kVAR</a:t>
            </a:r>
            <a:r>
              <a:rPr lang="el-GR" sz="1800" dirty="0"/>
              <a:t>		</a:t>
            </a:r>
            <a:r>
              <a:rPr lang="el-GR" sz="1800" dirty="0" smtClean="0"/>
              <a:t>Χ</a:t>
            </a:r>
            <a:endParaRPr lang="en-US" sz="18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/>
              <a:t> 60 </a:t>
            </a:r>
            <a:r>
              <a:rPr lang="en-US" sz="1800" dirty="0" err="1" smtClean="0"/>
              <a:t>kVAR</a:t>
            </a:r>
            <a:r>
              <a:rPr lang="el-GR" sz="1800" dirty="0"/>
              <a:t>			</a:t>
            </a:r>
            <a:r>
              <a:rPr lang="el-GR" sz="1800" dirty="0" smtClean="0"/>
              <a:t>Χ</a:t>
            </a:r>
            <a:endParaRPr lang="en-US" sz="18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1800" dirty="0"/>
              <a:t> </a:t>
            </a:r>
            <a:r>
              <a:rPr lang="en-US" sz="1800" dirty="0" smtClean="0"/>
              <a:t>90 </a:t>
            </a:r>
            <a:r>
              <a:rPr lang="en-US" sz="1800" dirty="0" err="1" smtClean="0"/>
              <a:t>kVAR</a:t>
            </a:r>
            <a:r>
              <a:rPr lang="el-GR" sz="1800" dirty="0" smtClean="0"/>
              <a:t>		Χ</a:t>
            </a:r>
            <a:r>
              <a:rPr lang="el-GR" sz="1800" dirty="0"/>
              <a:t>	</a:t>
            </a:r>
            <a:r>
              <a:rPr lang="el-GR" sz="1800" dirty="0" err="1" smtClean="0"/>
              <a:t>Χ</a:t>
            </a:r>
            <a:r>
              <a:rPr lang="en-US" sz="1800" dirty="0" smtClean="0"/>
              <a:t>  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/>
              <a:t>120 </a:t>
            </a:r>
            <a:r>
              <a:rPr lang="en-US" sz="1800" dirty="0" err="1" smtClean="0"/>
              <a:t>kVAR</a:t>
            </a:r>
            <a:r>
              <a:rPr lang="en-US" sz="1800" dirty="0" smtClean="0"/>
              <a:t>			X	X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/>
              <a:t>150 </a:t>
            </a:r>
            <a:r>
              <a:rPr lang="en-US" sz="1800" dirty="0" err="1" smtClean="0"/>
              <a:t>kVAR</a:t>
            </a:r>
            <a:r>
              <a:rPr lang="en-US" sz="1800" dirty="0" smtClean="0"/>
              <a:t>		X	X	X</a:t>
            </a:r>
          </a:p>
          <a:p>
            <a:pPr>
              <a:buAutoNum type="arabicPeriod" startAt="5"/>
            </a:pPr>
            <a:endParaRPr lang="el-GR" sz="1400" dirty="0"/>
          </a:p>
          <a:p>
            <a:r>
              <a:rPr lang="el-GR" sz="2400" dirty="0" smtClean="0"/>
              <a:t>7 βαθμίδες:</a:t>
            </a:r>
            <a:r>
              <a:rPr lang="en-US" sz="2400" dirty="0" smtClean="0"/>
              <a:t>         25       50     100 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/>
              <a:t>  25 </a:t>
            </a:r>
            <a:r>
              <a:rPr lang="en-US" sz="1800" dirty="0" err="1"/>
              <a:t>kVAR</a:t>
            </a:r>
            <a:r>
              <a:rPr lang="el-GR" sz="1800" dirty="0"/>
              <a:t>		</a:t>
            </a:r>
            <a:r>
              <a:rPr lang="el-GR" sz="1800" dirty="0" smtClean="0"/>
              <a:t>Χ</a:t>
            </a:r>
            <a:endParaRPr lang="en-US" sz="18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1800" dirty="0"/>
              <a:t> </a:t>
            </a:r>
            <a:r>
              <a:rPr lang="en-US" sz="1800" dirty="0" smtClean="0"/>
              <a:t> 50 </a:t>
            </a:r>
            <a:r>
              <a:rPr lang="en-US" sz="1800" dirty="0" err="1"/>
              <a:t>kVAR</a:t>
            </a:r>
            <a:r>
              <a:rPr lang="el-GR" sz="1800" dirty="0"/>
              <a:t>			</a:t>
            </a:r>
            <a:r>
              <a:rPr lang="el-GR" sz="1800" dirty="0" smtClean="0"/>
              <a:t>Χ</a:t>
            </a:r>
            <a:endParaRPr lang="en-US" sz="18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/>
              <a:t>  75 </a:t>
            </a:r>
            <a:r>
              <a:rPr lang="en-US" sz="1800" dirty="0" err="1" smtClean="0"/>
              <a:t>kVAR</a:t>
            </a:r>
            <a:r>
              <a:rPr lang="en-US" sz="1800" dirty="0" smtClean="0"/>
              <a:t>		X	X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/>
              <a:t>100 </a:t>
            </a:r>
            <a:r>
              <a:rPr lang="en-US" sz="1800" dirty="0" err="1"/>
              <a:t>kVAR</a:t>
            </a:r>
            <a:r>
              <a:rPr lang="el-GR" sz="1800" dirty="0"/>
              <a:t>		</a:t>
            </a:r>
            <a:r>
              <a:rPr lang="en-US" sz="1800" dirty="0" smtClean="0"/>
              <a:t> 	</a:t>
            </a:r>
            <a:r>
              <a:rPr lang="el-GR" sz="1800" dirty="0"/>
              <a:t>	</a:t>
            </a:r>
            <a:r>
              <a:rPr lang="el-GR" sz="1800" dirty="0" smtClean="0"/>
              <a:t>Χ</a:t>
            </a:r>
            <a:endParaRPr lang="en-US" sz="18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/>
              <a:t>125 </a:t>
            </a:r>
            <a:r>
              <a:rPr lang="en-US" sz="1800" dirty="0" err="1" smtClean="0"/>
              <a:t>kVAR</a:t>
            </a:r>
            <a:r>
              <a:rPr lang="en-US" sz="1800" dirty="0"/>
              <a:t>		</a:t>
            </a:r>
            <a:r>
              <a:rPr lang="en-US" sz="1800" dirty="0" smtClean="0"/>
              <a:t>X</a:t>
            </a:r>
            <a:r>
              <a:rPr lang="en-US" sz="1800" dirty="0"/>
              <a:t>		</a:t>
            </a:r>
            <a:r>
              <a:rPr lang="en-US" sz="1800" dirty="0" smtClean="0"/>
              <a:t>X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/>
              <a:t>150 </a:t>
            </a:r>
            <a:r>
              <a:rPr lang="en-US" sz="1800" dirty="0" err="1"/>
              <a:t>kVAR</a:t>
            </a:r>
            <a:r>
              <a:rPr lang="en-US" sz="1800" dirty="0"/>
              <a:t>			X	</a:t>
            </a:r>
            <a:r>
              <a:rPr lang="en-US" sz="1800" dirty="0" smtClean="0"/>
              <a:t>X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/>
              <a:t>175 </a:t>
            </a:r>
            <a:r>
              <a:rPr lang="en-US" sz="1800" dirty="0" err="1" smtClean="0"/>
              <a:t>kVAR</a:t>
            </a:r>
            <a:r>
              <a:rPr lang="en-US" sz="1800" dirty="0" smtClean="0"/>
              <a:t>		X	X	X</a:t>
            </a:r>
          </a:p>
          <a:p>
            <a:pPr>
              <a:buAutoNum type="arabicPeriod" startAt="5"/>
            </a:pPr>
            <a:endParaRPr lang="el-GR" sz="1800" dirty="0"/>
          </a:p>
          <a:p>
            <a:endParaRPr lang="el-G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0160"/>
            <a:ext cx="1406633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0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l-GR" sz="2000" dirty="0"/>
              <a:t>Σε μια βιοτεχνία που τροφοδοτείται από δίκτυο χαμηλής τάσης 400</a:t>
            </a:r>
            <a:r>
              <a:rPr lang="en-US" sz="2000" dirty="0"/>
              <a:t>V</a:t>
            </a:r>
            <a:r>
              <a:rPr lang="el-GR" sz="2000" dirty="0"/>
              <a:t>, 50</a:t>
            </a:r>
            <a:r>
              <a:rPr lang="en-US" sz="2000" dirty="0"/>
              <a:t>Hz</a:t>
            </a:r>
            <a:r>
              <a:rPr lang="el-GR" sz="2000" dirty="0"/>
              <a:t>, είναι εγκατεστημένα τα πιο κάτω φορτία :</a:t>
            </a:r>
          </a:p>
          <a:p>
            <a:pPr algn="just"/>
            <a:r>
              <a:rPr lang="en-US" sz="2000" dirty="0" err="1"/>
              <a:t>i</a:t>
            </a:r>
            <a:r>
              <a:rPr lang="el-GR" sz="2000" dirty="0"/>
              <a:t>) κινητήρας </a:t>
            </a:r>
            <a:r>
              <a:rPr lang="el-GR" sz="2000" dirty="0" smtClean="0"/>
              <a:t>ισχύος </a:t>
            </a:r>
            <a:r>
              <a:rPr lang="en-US" sz="2000" dirty="0" smtClean="0"/>
              <a:t> </a:t>
            </a:r>
            <a:r>
              <a:rPr lang="el-GR" sz="2000" dirty="0" smtClean="0"/>
              <a:t>15 </a:t>
            </a:r>
            <a:r>
              <a:rPr lang="en-US" sz="2000" dirty="0" err="1"/>
              <a:t>Hp</a:t>
            </a:r>
            <a:r>
              <a:rPr lang="el-GR" sz="2000" dirty="0"/>
              <a:t> </a:t>
            </a:r>
            <a:r>
              <a:rPr lang="en-US" sz="2000" dirty="0" smtClean="0"/>
              <a:t> </a:t>
            </a:r>
            <a:r>
              <a:rPr lang="el-GR" sz="2000" dirty="0" smtClean="0"/>
              <a:t>με βαθμό απόδοσης </a:t>
            </a:r>
            <a:r>
              <a:rPr lang="en-US" sz="2000" dirty="0" smtClean="0"/>
              <a:t>	</a:t>
            </a:r>
            <a:r>
              <a:rPr lang="el-GR" sz="2000" dirty="0" smtClean="0"/>
              <a:t> </a:t>
            </a:r>
            <a:r>
              <a:rPr lang="en-US" sz="2000" dirty="0"/>
              <a:t>n</a:t>
            </a:r>
            <a:r>
              <a:rPr lang="el-GR" sz="2000" dirty="0"/>
              <a:t> = 70%   και  Σ.Ι. =  0,75</a:t>
            </a:r>
          </a:p>
          <a:p>
            <a:pPr algn="just"/>
            <a:r>
              <a:rPr lang="en-US" sz="2000" dirty="0"/>
              <a:t>ii</a:t>
            </a:r>
            <a:r>
              <a:rPr lang="el-GR" sz="2000" dirty="0"/>
              <a:t>) </a:t>
            </a:r>
            <a:r>
              <a:rPr lang="el-GR" sz="2000" dirty="0" smtClean="0"/>
              <a:t>κινητήρας </a:t>
            </a:r>
            <a:r>
              <a:rPr lang="el-GR" sz="2000" dirty="0"/>
              <a:t>ισχύος </a:t>
            </a:r>
            <a:r>
              <a:rPr lang="en-US" sz="2000" dirty="0" smtClean="0"/>
              <a:t> </a:t>
            </a:r>
            <a:r>
              <a:rPr lang="el-GR" sz="2000" dirty="0" smtClean="0"/>
              <a:t>12 </a:t>
            </a:r>
            <a:r>
              <a:rPr lang="en-US" sz="2000" dirty="0" err="1"/>
              <a:t>Hp</a:t>
            </a:r>
            <a:r>
              <a:rPr lang="el-GR" sz="2000" dirty="0"/>
              <a:t> </a:t>
            </a:r>
            <a:r>
              <a:rPr lang="en-US" sz="2000" dirty="0" smtClean="0"/>
              <a:t> </a:t>
            </a:r>
            <a:r>
              <a:rPr lang="el-GR" sz="2000" dirty="0" smtClean="0"/>
              <a:t>με βαθμό απόδοσης</a:t>
            </a:r>
            <a:r>
              <a:rPr lang="en-US" sz="2000" dirty="0" smtClean="0"/>
              <a:t>	</a:t>
            </a:r>
            <a:r>
              <a:rPr lang="el-GR" sz="2000" dirty="0" smtClean="0"/>
              <a:t> </a:t>
            </a:r>
            <a:r>
              <a:rPr lang="en-US" sz="2000" dirty="0"/>
              <a:t>n</a:t>
            </a:r>
            <a:r>
              <a:rPr lang="el-GR" sz="2000" dirty="0"/>
              <a:t> = 80%   και  Σ.Ι. =  0,80</a:t>
            </a:r>
          </a:p>
          <a:p>
            <a:pPr algn="just"/>
            <a:r>
              <a:rPr lang="en-US" sz="2000" dirty="0"/>
              <a:t>iii</a:t>
            </a:r>
            <a:r>
              <a:rPr lang="el-GR" sz="2000" dirty="0"/>
              <a:t>) </a:t>
            </a:r>
            <a:r>
              <a:rPr lang="el-GR" sz="2000" dirty="0" smtClean="0"/>
              <a:t>κινητήρας ισχύος </a:t>
            </a:r>
            <a:r>
              <a:rPr lang="el-GR" sz="2000" dirty="0"/>
              <a:t>25 </a:t>
            </a:r>
            <a:r>
              <a:rPr lang="en-US" sz="2000" dirty="0" err="1"/>
              <a:t>Hp</a:t>
            </a:r>
            <a:r>
              <a:rPr lang="en-US" sz="2000" dirty="0"/>
              <a:t> </a:t>
            </a:r>
            <a:r>
              <a:rPr lang="el-GR" sz="2000" dirty="0" smtClean="0"/>
              <a:t>με βαθμό </a:t>
            </a:r>
            <a:r>
              <a:rPr lang="en-US" sz="2000" dirty="0" smtClean="0"/>
              <a:t> </a:t>
            </a:r>
            <a:r>
              <a:rPr lang="el-GR" sz="2000" dirty="0" smtClean="0"/>
              <a:t>απόδοσης</a:t>
            </a:r>
            <a:r>
              <a:rPr lang="en-US" sz="2000" dirty="0" smtClean="0"/>
              <a:t>	</a:t>
            </a:r>
            <a:r>
              <a:rPr lang="el-GR" sz="2000" dirty="0" smtClean="0"/>
              <a:t> </a:t>
            </a:r>
            <a:r>
              <a:rPr lang="en-US" sz="2000" dirty="0"/>
              <a:t>n</a:t>
            </a:r>
            <a:r>
              <a:rPr lang="el-GR" sz="2000" dirty="0"/>
              <a:t> = 75%   και  Σ.Ι. =  0,70</a:t>
            </a:r>
          </a:p>
          <a:p>
            <a:pPr algn="just"/>
            <a:r>
              <a:rPr lang="en-US" sz="2000" dirty="0"/>
              <a:t>iv</a:t>
            </a:r>
            <a:r>
              <a:rPr lang="el-GR" sz="2000" dirty="0"/>
              <a:t>) φωτισμός  φθορισμού  συνολικής  ισχύος    4,0 </a:t>
            </a:r>
            <a:r>
              <a:rPr lang="en-US" sz="2000" dirty="0"/>
              <a:t>kW</a:t>
            </a:r>
            <a:r>
              <a:rPr lang="el-GR" sz="2000" dirty="0"/>
              <a:t>    </a:t>
            </a:r>
            <a:r>
              <a:rPr lang="en-US" sz="2000" dirty="0" smtClean="0"/>
              <a:t>	      </a:t>
            </a:r>
            <a:r>
              <a:rPr lang="el-GR" sz="2000" dirty="0" smtClean="0"/>
              <a:t>με  </a:t>
            </a:r>
            <a:r>
              <a:rPr lang="el-GR" sz="2000" dirty="0"/>
              <a:t>Σ.Ι. =  0,40</a:t>
            </a:r>
          </a:p>
          <a:p>
            <a:pPr algn="just"/>
            <a:r>
              <a:rPr lang="el-GR" sz="2000" dirty="0"/>
              <a:t> </a:t>
            </a:r>
          </a:p>
          <a:p>
            <a:pPr algn="just"/>
            <a:r>
              <a:rPr lang="el-GR" sz="2000" dirty="0" smtClean="0"/>
              <a:t>Να  </a:t>
            </a:r>
            <a:r>
              <a:rPr lang="el-GR" sz="2000" dirty="0"/>
              <a:t>προσδιοριστούν:</a:t>
            </a:r>
          </a:p>
          <a:p>
            <a:pPr algn="just"/>
            <a:r>
              <a:rPr lang="el-GR" sz="2000" dirty="0"/>
              <a:t>α)  Ο  μέσος  συντελεστής  ισχύος  της  βιομηχανικής  εγκατάστασης .  </a:t>
            </a:r>
          </a:p>
          <a:p>
            <a:pPr algn="just"/>
            <a:r>
              <a:rPr lang="el-GR" sz="2000" dirty="0"/>
              <a:t>β) Τα στοιχεία του τριφασικού πυκνωτή (ισχύς και </a:t>
            </a:r>
            <a:r>
              <a:rPr lang="el-GR" sz="2000" dirty="0" smtClean="0"/>
              <a:t>χωρητικότητα) </a:t>
            </a:r>
            <a:r>
              <a:rPr lang="el-GR" sz="2000" dirty="0"/>
              <a:t>που πρέπει να  εγκατασταθεί για να βελτιωθεί ο συντελεστής ισχύος της εγκατάστασης σε 0,90 .   </a:t>
            </a:r>
          </a:p>
          <a:p>
            <a:pPr algn="just"/>
            <a:r>
              <a:rPr lang="el-GR" sz="2000" dirty="0"/>
              <a:t>γ) Ποιος  ο  καταλληλότερος  τρόπος  σύνδεσης  του  τριφασικού  πυκνωτή  στην  εγκατάσταση  αυτή </a:t>
            </a:r>
            <a:r>
              <a:rPr lang="el-GR" sz="2000" dirty="0" smtClean="0"/>
              <a:t>;</a:t>
            </a:r>
            <a:endParaRPr lang="el-GR" sz="2000" dirty="0"/>
          </a:p>
        </p:txBody>
      </p:sp>
      <p:sp>
        <p:nvSpPr>
          <p:cNvPr id="3" name="Ορθογώνιο 2"/>
          <p:cNvSpPr/>
          <p:nvPr/>
        </p:nvSpPr>
        <p:spPr>
          <a:xfrm>
            <a:off x="395536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Pout1 = (</a:t>
            </a:r>
            <a:r>
              <a:rPr lang="en-GB" dirty="0"/>
              <a:t>15</a:t>
            </a:r>
            <a:r>
              <a:rPr lang="en-GB" dirty="0" smtClean="0"/>
              <a:t>) x (0,736) x (1000</a:t>
            </a:r>
            <a:r>
              <a:rPr lang="en-GB" dirty="0"/>
              <a:t>)=11.040W</a:t>
            </a:r>
            <a:endParaRPr lang="el-GR" dirty="0"/>
          </a:p>
          <a:p>
            <a:r>
              <a:rPr lang="en-GB" dirty="0" smtClean="0"/>
              <a:t>Pout2 = (12) x (0,736) x (</a:t>
            </a:r>
            <a:r>
              <a:rPr lang="en-GB" dirty="0"/>
              <a:t>1000)= 8.832W</a:t>
            </a:r>
            <a:endParaRPr lang="el-GR" dirty="0"/>
          </a:p>
          <a:p>
            <a:r>
              <a:rPr lang="en-GB" dirty="0" smtClean="0"/>
              <a:t>Pout3 = (</a:t>
            </a:r>
            <a:r>
              <a:rPr lang="en-GB" dirty="0"/>
              <a:t>25</a:t>
            </a:r>
            <a:r>
              <a:rPr lang="en-GB" dirty="0" smtClean="0"/>
              <a:t>) x (0,736) x (1000</a:t>
            </a:r>
            <a:r>
              <a:rPr lang="en-GB" dirty="0"/>
              <a:t>)=18.400W</a:t>
            </a:r>
            <a:endParaRPr lang="el-GR" dirty="0"/>
          </a:p>
          <a:p>
            <a:r>
              <a:rPr lang="en-GB" dirty="0"/>
              <a:t>Pout4= 4.000W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8598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1Hp = 736kW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7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868960"/>
              </p:ext>
            </p:extLst>
          </p:nvPr>
        </p:nvGraphicFramePr>
        <p:xfrm>
          <a:off x="395536" y="116632"/>
          <a:ext cx="7560840" cy="2177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976"/>
                <a:gridCol w="2519976"/>
                <a:gridCol w="2520888"/>
              </a:tblGrid>
              <a:tr h="435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</a:t>
                      </a:r>
                      <a:r>
                        <a:rPr lang="el-GR" sz="1200" dirty="0" err="1">
                          <a:effectLst/>
                        </a:rPr>
                        <a:t>Po</a:t>
                      </a:r>
                      <a:r>
                        <a:rPr lang="en-GB" sz="1200" dirty="0" err="1">
                          <a:effectLst/>
                        </a:rPr>
                        <a:t>ut</a:t>
                      </a:r>
                      <a:r>
                        <a:rPr lang="en-GB" sz="1200" dirty="0">
                          <a:effectLst/>
                        </a:rPr>
                        <a:t> (W)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           P</a:t>
                      </a:r>
                      <a:r>
                        <a:rPr lang="el-GR" sz="1200">
                          <a:effectLst/>
                        </a:rPr>
                        <a:t>ηλ</a:t>
                      </a:r>
                      <a:r>
                        <a:rPr lang="en-US" sz="1200">
                          <a:effectLst/>
                        </a:rPr>
                        <a:t>  (W)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          </a:t>
                      </a:r>
                      <a:r>
                        <a:rPr lang="en-GB" sz="1200">
                          <a:effectLst/>
                        </a:rPr>
                        <a:t>         S (VA)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5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         </a:t>
                      </a:r>
                      <a:r>
                        <a:rPr lang="el-GR" sz="1200" dirty="0">
                          <a:effectLst/>
                        </a:rPr>
                        <a:t>11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r>
                        <a:rPr lang="el-GR" sz="1200" dirty="0">
                          <a:effectLst/>
                        </a:rPr>
                        <a:t>040</a:t>
                      </a:r>
                      <a:r>
                        <a:rPr lang="en-GB" sz="1200" dirty="0">
                          <a:effectLst/>
                        </a:rPr>
                        <a:t>W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          </a:t>
                      </a:r>
                      <a:r>
                        <a:rPr lang="el-GR" sz="1200">
                          <a:effectLst/>
                        </a:rPr>
                        <a:t>15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el-GR" sz="1200">
                          <a:effectLst/>
                        </a:rPr>
                        <a:t>771,42</a:t>
                      </a:r>
                      <a:r>
                        <a:rPr lang="en-GB" sz="1200">
                          <a:effectLst/>
                        </a:rPr>
                        <a:t>W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          </a:t>
                      </a:r>
                      <a:r>
                        <a:rPr lang="el-GR" sz="1200">
                          <a:effectLst/>
                        </a:rPr>
                        <a:t>21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el-GR" sz="1200">
                          <a:effectLst/>
                        </a:rPr>
                        <a:t>028,56</a:t>
                      </a:r>
                      <a:r>
                        <a:rPr lang="en-US" sz="1200">
                          <a:effectLst/>
                        </a:rPr>
                        <a:t>VA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5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        </a:t>
                      </a:r>
                      <a:r>
                        <a:rPr lang="en-US" sz="1200" dirty="0">
                          <a:effectLst/>
                        </a:rPr>
                        <a:t>   </a:t>
                      </a:r>
                      <a:r>
                        <a:rPr lang="el-GR" sz="1200" dirty="0">
                          <a:effectLst/>
                        </a:rPr>
                        <a:t>8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r>
                        <a:rPr lang="el-GR" sz="1200" dirty="0">
                          <a:effectLst/>
                        </a:rPr>
                        <a:t>832</a:t>
                      </a:r>
                      <a:r>
                        <a:rPr lang="en-GB" sz="1200" dirty="0">
                          <a:effectLst/>
                        </a:rPr>
                        <a:t>W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          </a:t>
                      </a:r>
                      <a:r>
                        <a:rPr lang="el-GR" sz="1200">
                          <a:effectLst/>
                        </a:rPr>
                        <a:t>11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el-GR" sz="1200">
                          <a:effectLst/>
                        </a:rPr>
                        <a:t>04</a:t>
                      </a:r>
                      <a:r>
                        <a:rPr lang="en-US" sz="1200">
                          <a:effectLst/>
                        </a:rPr>
                        <a:t>0,0</a:t>
                      </a:r>
                      <a:r>
                        <a:rPr lang="el-GR" sz="1200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W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          </a:t>
                      </a:r>
                      <a:r>
                        <a:rPr lang="el-GR" sz="1200">
                          <a:effectLst/>
                        </a:rPr>
                        <a:t>13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el-GR" sz="1200">
                          <a:effectLst/>
                        </a:rPr>
                        <a:t>800</a:t>
                      </a:r>
                      <a:r>
                        <a:rPr lang="en-US" sz="1200">
                          <a:effectLst/>
                        </a:rPr>
                        <a:t>,00VA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5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         </a:t>
                      </a:r>
                      <a:r>
                        <a:rPr lang="el-GR" sz="1200">
                          <a:effectLst/>
                        </a:rPr>
                        <a:t>18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el-GR" sz="1200">
                          <a:effectLst/>
                        </a:rPr>
                        <a:t>400</a:t>
                      </a:r>
                      <a:r>
                        <a:rPr lang="en-GB" sz="1200">
                          <a:effectLst/>
                        </a:rPr>
                        <a:t>W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          </a:t>
                      </a:r>
                      <a:r>
                        <a:rPr lang="el-GR" sz="1200">
                          <a:effectLst/>
                        </a:rPr>
                        <a:t>24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el-GR" sz="1200">
                          <a:effectLst/>
                        </a:rPr>
                        <a:t>533,33</a:t>
                      </a:r>
                      <a:r>
                        <a:rPr lang="en-GB" sz="1200">
                          <a:effectLst/>
                        </a:rPr>
                        <a:t>W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          </a:t>
                      </a:r>
                      <a:r>
                        <a:rPr lang="el-GR" sz="1200">
                          <a:effectLst/>
                        </a:rPr>
                        <a:t>35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el-GR" sz="1200">
                          <a:effectLst/>
                        </a:rPr>
                        <a:t>047,61</a:t>
                      </a:r>
                      <a:r>
                        <a:rPr lang="en-US" sz="1200">
                          <a:effectLst/>
                        </a:rPr>
                        <a:t>VA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5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           </a:t>
                      </a:r>
                      <a:r>
                        <a:rPr lang="el-GR" sz="1200">
                          <a:effectLst/>
                        </a:rPr>
                        <a:t>4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el-GR" sz="1200">
                          <a:effectLst/>
                        </a:rPr>
                        <a:t>000</a:t>
                      </a:r>
                      <a:r>
                        <a:rPr lang="en-GB" sz="1200">
                          <a:effectLst/>
                        </a:rPr>
                        <a:t>W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           </a:t>
                      </a:r>
                      <a:r>
                        <a:rPr lang="el-GR" sz="1200">
                          <a:effectLst/>
                        </a:rPr>
                        <a:t>4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el-GR" sz="1200">
                          <a:effectLst/>
                        </a:rPr>
                        <a:t>000</a:t>
                      </a:r>
                      <a:r>
                        <a:rPr lang="en-US" sz="1200">
                          <a:effectLst/>
                        </a:rPr>
                        <a:t>,00</a:t>
                      </a:r>
                      <a:r>
                        <a:rPr lang="en-GB" sz="1200">
                          <a:effectLst/>
                        </a:rPr>
                        <a:t>W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          </a:t>
                      </a:r>
                      <a:r>
                        <a:rPr lang="el-GR" sz="1200" dirty="0">
                          <a:effectLst/>
                        </a:rPr>
                        <a:t>10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r>
                        <a:rPr lang="el-GR" sz="1200" dirty="0">
                          <a:effectLst/>
                        </a:rPr>
                        <a:t>000</a:t>
                      </a:r>
                      <a:r>
                        <a:rPr lang="en-US" sz="1200" dirty="0">
                          <a:effectLst/>
                        </a:rPr>
                        <a:t>,00VA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38338" y="3405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323528" y="2293957"/>
                <a:ext cx="8136904" cy="1855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P</a:t>
                </a:r>
                <a:r>
                  <a:rPr lang="el-GR" dirty="0" err="1"/>
                  <a:t>ηλ</a:t>
                </a:r>
                <a:r>
                  <a:rPr lang="en-US" dirty="0"/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𝛲</m:t>
                        </m:r>
                        <m:r>
                          <a:rPr lang="en-GB" i="1">
                            <a:latin typeface="Cambria Math"/>
                          </a:rPr>
                          <m:t>𝑜𝑢𝑡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11040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0,7</m:t>
                        </m:r>
                      </m:den>
                    </m:f>
                  </m:oMath>
                </a14:m>
                <a:r>
                  <a:rPr lang="en-US" dirty="0"/>
                  <a:t>=15.771,42</a:t>
                </a:r>
                <a:r>
                  <a:rPr lang="en-GB" dirty="0"/>
                  <a:t>W</a:t>
                </a:r>
                <a:r>
                  <a:rPr lang="en-US" dirty="0"/>
                  <a:t>                     </a:t>
                </a:r>
                <a:r>
                  <a:rPr lang="en-GB" dirty="0"/>
                  <a:t>S1=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𝛲</m:t>
                        </m:r>
                        <m:r>
                          <a:rPr lang="en-GB" i="1">
                            <a:latin typeface="Cambria Math"/>
                          </a:rPr>
                          <m:t>𝜂𝜆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𝑐𝑜𝑠</m:t>
                        </m:r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15771,42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0,75</m:t>
                        </m:r>
                      </m:den>
                    </m:f>
                  </m:oMath>
                </a14:m>
                <a:r>
                  <a:rPr lang="en-US" dirty="0"/>
                  <a:t>=21.028,56VA                    </a:t>
                </a:r>
                <a:endParaRPr lang="el-GR" dirty="0"/>
              </a:p>
              <a:p>
                <a:r>
                  <a:rPr lang="en-GB" dirty="0"/>
                  <a:t>P</a:t>
                </a:r>
                <a:r>
                  <a:rPr lang="el-GR" dirty="0" err="1"/>
                  <a:t>ηλ</a:t>
                </a:r>
                <a:r>
                  <a:rPr lang="en-US" dirty="0"/>
                  <a:t>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𝛲</m:t>
                        </m:r>
                        <m:r>
                          <a:rPr lang="en-GB" i="1">
                            <a:latin typeface="Cambria Math"/>
                          </a:rPr>
                          <m:t>𝑜𝑢𝑡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 8832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0,8</m:t>
                        </m:r>
                      </m:den>
                    </m:f>
                  </m:oMath>
                </a14:m>
                <a:r>
                  <a:rPr lang="en-US" dirty="0"/>
                  <a:t>=11.040,00</a:t>
                </a:r>
                <a:r>
                  <a:rPr lang="en-GB" dirty="0"/>
                  <a:t>W</a:t>
                </a:r>
                <a:r>
                  <a:rPr lang="en-US" dirty="0"/>
                  <a:t>                      </a:t>
                </a:r>
                <a:r>
                  <a:rPr lang="en-GB" dirty="0"/>
                  <a:t>S</a:t>
                </a:r>
                <a:r>
                  <a:rPr lang="en-US" dirty="0"/>
                  <a:t>2</a:t>
                </a:r>
                <a:r>
                  <a:rPr lang="en-GB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𝛲</m:t>
                        </m:r>
                        <m:r>
                          <a:rPr lang="en-GB" i="1">
                            <a:latin typeface="Cambria Math"/>
                          </a:rPr>
                          <m:t>𝜂𝜆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𝑐𝑜𝑠</m:t>
                        </m:r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11040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0,80</m:t>
                        </m:r>
                      </m:den>
                    </m:f>
                  </m:oMath>
                </a14:m>
                <a:r>
                  <a:rPr lang="en-US" dirty="0"/>
                  <a:t>=    13.800,00VA                    </a:t>
                </a:r>
                <a:endParaRPr lang="el-GR" dirty="0"/>
              </a:p>
              <a:p>
                <a:r>
                  <a:rPr lang="en-GB" dirty="0"/>
                  <a:t>P</a:t>
                </a:r>
                <a:r>
                  <a:rPr lang="el-GR" dirty="0" err="1"/>
                  <a:t>ηλ</a:t>
                </a:r>
                <a:r>
                  <a:rPr lang="en-GB" dirty="0"/>
                  <a:t>3=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𝛲</m:t>
                        </m:r>
                        <m:r>
                          <a:rPr lang="en-GB" i="1">
                            <a:latin typeface="Cambria Math"/>
                          </a:rPr>
                          <m:t>𝑜𝑢𝑡</m:t>
                        </m:r>
                        <m:r>
                          <a:rPr lang="en-GB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18400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0,75</m:t>
                        </m:r>
                      </m:den>
                    </m:f>
                  </m:oMath>
                </a14:m>
                <a:r>
                  <a:rPr lang="en-GB" dirty="0"/>
                  <a:t>=</a:t>
                </a:r>
                <a:r>
                  <a:rPr lang="en-US" dirty="0"/>
                  <a:t>24.533,33</a:t>
                </a:r>
                <a:r>
                  <a:rPr lang="en-GB" dirty="0"/>
                  <a:t>W</a:t>
                </a:r>
                <a:r>
                  <a:rPr lang="en-US" dirty="0"/>
                  <a:t>                     </a:t>
                </a:r>
                <a:r>
                  <a:rPr lang="en-GB" dirty="0"/>
                  <a:t>S</a:t>
                </a:r>
                <a:r>
                  <a:rPr lang="en-US" dirty="0"/>
                  <a:t>3</a:t>
                </a:r>
                <a:r>
                  <a:rPr lang="en-GB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𝛲</m:t>
                        </m:r>
                        <m:r>
                          <a:rPr lang="en-GB" i="1">
                            <a:latin typeface="Cambria Math"/>
                          </a:rPr>
                          <m:t>𝜂𝜆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𝑐𝑜𝑠</m:t>
                        </m:r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24533,33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0,70</m:t>
                        </m:r>
                      </m:den>
                    </m:f>
                  </m:oMath>
                </a14:m>
                <a:r>
                  <a:rPr lang="en-US" dirty="0"/>
                  <a:t>=35.047,61VA                 </a:t>
                </a:r>
                <a:endParaRPr lang="el-GR" dirty="0"/>
              </a:p>
              <a:p>
                <a:r>
                  <a:rPr lang="en-GB" dirty="0"/>
                  <a:t>P</a:t>
                </a:r>
                <a:r>
                  <a:rPr lang="el-GR" dirty="0" err="1"/>
                  <a:t>ηλ</a:t>
                </a:r>
                <a:r>
                  <a:rPr lang="en-GB" dirty="0"/>
                  <a:t>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𝛲</m:t>
                        </m:r>
                        <m:r>
                          <a:rPr lang="en-GB" i="1">
                            <a:latin typeface="Cambria Math"/>
                          </a:rPr>
                          <m:t>𝑜𝑢𝑡</m:t>
                        </m:r>
                        <m:r>
                          <a:rPr lang="en-GB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4000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dirty="0"/>
                  <a:t>=  </a:t>
                </a:r>
                <a:r>
                  <a:rPr lang="en-US" dirty="0"/>
                  <a:t>4.000,00</a:t>
                </a:r>
                <a:r>
                  <a:rPr lang="en-GB" dirty="0"/>
                  <a:t>W</a:t>
                </a:r>
                <a:r>
                  <a:rPr lang="en-US" dirty="0"/>
                  <a:t>                       </a:t>
                </a:r>
                <a:r>
                  <a:rPr lang="en-GB" dirty="0"/>
                  <a:t>S</a:t>
                </a:r>
                <a:r>
                  <a:rPr lang="en-US" dirty="0"/>
                  <a:t>4</a:t>
                </a:r>
                <a:r>
                  <a:rPr lang="en-GB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𝛲</m:t>
                        </m:r>
                        <m:r>
                          <a:rPr lang="en-GB" i="1">
                            <a:latin typeface="Cambria Math"/>
                          </a:rPr>
                          <m:t>𝜂𝜆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𝑐𝑜𝑠</m:t>
                        </m:r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4000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0,40</m:t>
                        </m:r>
                      </m:den>
                    </m:f>
                  </m:oMath>
                </a14:m>
                <a:r>
                  <a:rPr lang="en-US" dirty="0"/>
                  <a:t>=    10.000,00VA                      </a:t>
                </a:r>
                <a:endParaRPr lang="el-GR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93957"/>
                <a:ext cx="8136904" cy="1855123"/>
              </a:xfrm>
              <a:prstGeom prst="rect">
                <a:avLst/>
              </a:prstGeom>
              <a:blipFill rotWithShape="1">
                <a:blip r:embed="rId2"/>
                <a:stretch>
                  <a:fillRect l="-599" r="-13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35496" y="4057813"/>
                <a:ext cx="4896544" cy="2683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t</a:t>
                </a:r>
                <a:r>
                  <a:rPr lang="en-US" dirty="0"/>
                  <a:t>an</a:t>
                </a:r>
                <a:r>
                  <a:rPr lang="el-GR" dirty="0"/>
                  <a:t>φ</a:t>
                </a:r>
                <a:r>
                  <a:rPr lang="en-US" dirty="0"/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(0,75)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0,75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1−0,5625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0,75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0,4375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0,75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0,66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0,75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0,88</a:t>
                </a:r>
              </a:p>
              <a:p>
                <a:r>
                  <a:rPr lang="en-US" dirty="0"/>
                  <a:t>t</a:t>
                </a:r>
                <a:r>
                  <a:rPr lang="en-US" dirty="0" smtClean="0"/>
                  <a:t>an</a:t>
                </a:r>
                <a:r>
                  <a:rPr lang="el-GR" dirty="0"/>
                  <a:t>φ</a:t>
                </a:r>
                <a:r>
                  <a:rPr lang="en-US" dirty="0"/>
                  <a:t>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(0,80)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0,80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1−0,64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0,80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0,36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0,80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0,60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0,80</m:t>
                        </m:r>
                      </m:den>
                    </m:f>
                  </m:oMath>
                </a14:m>
                <a:r>
                  <a:rPr lang="en-US" dirty="0"/>
                  <a:t>=0,</a:t>
                </a:r>
                <a:r>
                  <a:rPr lang="en-GB" dirty="0"/>
                  <a:t>75</a:t>
                </a:r>
                <a:endParaRPr lang="el-GR" dirty="0"/>
              </a:p>
              <a:p>
                <a:r>
                  <a:rPr lang="en-GB" dirty="0"/>
                  <a:t>t</a:t>
                </a:r>
                <a:r>
                  <a:rPr lang="en-US" dirty="0"/>
                  <a:t>an</a:t>
                </a:r>
                <a:r>
                  <a:rPr lang="el-GR" dirty="0"/>
                  <a:t>φ</a:t>
                </a:r>
                <a:r>
                  <a:rPr lang="en-US" dirty="0"/>
                  <a:t>3=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(0,70)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0,70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1−0,49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0,70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0,51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0,70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0,71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0,70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:r>
                  <a:rPr lang="en-GB" dirty="0"/>
                  <a:t>1,020</a:t>
                </a:r>
                <a:endParaRPr lang="el-GR" dirty="0"/>
              </a:p>
              <a:p>
                <a:r>
                  <a:rPr lang="en-GB" dirty="0"/>
                  <a:t>t</a:t>
                </a:r>
                <a:r>
                  <a:rPr lang="en-US" dirty="0"/>
                  <a:t>an</a:t>
                </a:r>
                <a:r>
                  <a:rPr lang="el-GR" dirty="0"/>
                  <a:t>φ</a:t>
                </a:r>
                <a:r>
                  <a:rPr lang="en-US" dirty="0"/>
                  <a:t>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(0,40)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0,40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1−0,16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0,40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0,84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0,40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0,91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0,40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:r>
                  <a:rPr lang="en-GB" dirty="0"/>
                  <a:t>2,29</a:t>
                </a:r>
                <a:endParaRPr lang="el-GR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57813"/>
                <a:ext cx="4896544" cy="2683555"/>
              </a:xfrm>
              <a:prstGeom prst="rect">
                <a:avLst/>
              </a:prstGeom>
              <a:blipFill rotWithShape="1">
                <a:blip r:embed="rId3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4716016" y="4365104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Q1 = </a:t>
            </a:r>
            <a:r>
              <a:rPr lang="en-GB" dirty="0"/>
              <a:t>P</a:t>
            </a:r>
            <a:r>
              <a:rPr lang="el-GR" dirty="0" err="1"/>
              <a:t>ηλ</a:t>
            </a:r>
            <a:r>
              <a:rPr lang="en-US" dirty="0"/>
              <a:t>1</a:t>
            </a:r>
            <a:r>
              <a:rPr lang="en-GB" dirty="0" err="1"/>
              <a:t>xtan</a:t>
            </a:r>
            <a:r>
              <a:rPr lang="el-GR" dirty="0"/>
              <a:t>φ</a:t>
            </a:r>
            <a:r>
              <a:rPr lang="en-GB" dirty="0"/>
              <a:t>1= (0,88) x (15.771,42</a:t>
            </a:r>
            <a:r>
              <a:rPr lang="en-GB" dirty="0" smtClean="0"/>
              <a:t>)</a:t>
            </a:r>
          </a:p>
          <a:p>
            <a:r>
              <a:rPr lang="en-GB" dirty="0" smtClean="0"/>
              <a:t> Q1 =13.878,85 VAR</a:t>
            </a:r>
            <a:endParaRPr lang="el-GR" dirty="0"/>
          </a:p>
          <a:p>
            <a:r>
              <a:rPr lang="en-GB" dirty="0" smtClean="0"/>
              <a:t> Q2 = </a:t>
            </a:r>
            <a:r>
              <a:rPr lang="en-GB" dirty="0"/>
              <a:t>P</a:t>
            </a:r>
            <a:r>
              <a:rPr lang="el-GR" dirty="0" err="1"/>
              <a:t>ηλ</a:t>
            </a:r>
            <a:r>
              <a:rPr lang="en-US" dirty="0"/>
              <a:t>2</a:t>
            </a:r>
            <a:r>
              <a:rPr lang="en-GB" dirty="0" err="1"/>
              <a:t>xtan</a:t>
            </a:r>
            <a:r>
              <a:rPr lang="el-GR" dirty="0"/>
              <a:t>φ</a:t>
            </a:r>
            <a:r>
              <a:rPr lang="en-GB" dirty="0"/>
              <a:t>2= (0,75) x (11.040,00</a:t>
            </a:r>
            <a:r>
              <a:rPr lang="en-GB" dirty="0" smtClean="0"/>
              <a:t>)</a:t>
            </a:r>
          </a:p>
          <a:p>
            <a:r>
              <a:rPr lang="en-GB" dirty="0" smtClean="0"/>
              <a:t> Q2 =  8.280,00 VAR</a:t>
            </a:r>
            <a:endParaRPr lang="el-GR" dirty="0"/>
          </a:p>
          <a:p>
            <a:r>
              <a:rPr lang="en-GB" dirty="0" smtClean="0"/>
              <a:t> Q3 = </a:t>
            </a:r>
            <a:r>
              <a:rPr lang="en-GB" dirty="0"/>
              <a:t>P</a:t>
            </a:r>
            <a:r>
              <a:rPr lang="el-GR" dirty="0" err="1"/>
              <a:t>ηλ</a:t>
            </a:r>
            <a:r>
              <a:rPr lang="en-US" dirty="0"/>
              <a:t>3</a:t>
            </a:r>
            <a:r>
              <a:rPr lang="en-GB" dirty="0" err="1"/>
              <a:t>xtan</a:t>
            </a:r>
            <a:r>
              <a:rPr lang="el-GR" dirty="0"/>
              <a:t>φ</a:t>
            </a:r>
            <a:r>
              <a:rPr lang="en-GB" dirty="0"/>
              <a:t>3= (1,020) x (24.533,33</a:t>
            </a:r>
            <a:r>
              <a:rPr lang="en-GB" dirty="0" smtClean="0"/>
              <a:t>)</a:t>
            </a:r>
          </a:p>
          <a:p>
            <a:r>
              <a:rPr lang="en-GB" dirty="0" smtClean="0"/>
              <a:t> Q3 =25.023,99 VAR</a:t>
            </a:r>
            <a:endParaRPr lang="el-GR" dirty="0"/>
          </a:p>
          <a:p>
            <a:r>
              <a:rPr lang="en-GB" dirty="0" smtClean="0"/>
              <a:t> Q4 = </a:t>
            </a:r>
            <a:r>
              <a:rPr lang="en-GB" dirty="0"/>
              <a:t>P</a:t>
            </a:r>
            <a:r>
              <a:rPr lang="el-GR" dirty="0" err="1"/>
              <a:t>ηλ</a:t>
            </a:r>
            <a:r>
              <a:rPr lang="en-US" dirty="0"/>
              <a:t>4</a:t>
            </a:r>
            <a:r>
              <a:rPr lang="en-GB" dirty="0" err="1"/>
              <a:t>xtan</a:t>
            </a:r>
            <a:r>
              <a:rPr lang="el-GR" dirty="0"/>
              <a:t>φ</a:t>
            </a:r>
            <a:r>
              <a:rPr lang="en-GB" dirty="0"/>
              <a:t>4=  (2,29) x (4.000,00</a:t>
            </a:r>
            <a:r>
              <a:rPr lang="en-GB" dirty="0" smtClean="0"/>
              <a:t>)</a:t>
            </a:r>
          </a:p>
          <a:p>
            <a:r>
              <a:rPr lang="en-GB" dirty="0" smtClean="0"/>
              <a:t> Q4 = 9.160,00 VAR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55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251520" y="260648"/>
                <a:ext cx="7704856" cy="1213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1" dirty="0" smtClean="0">
                        <a:latin typeface="Cambria Math"/>
                      </a:rPr>
                      <m:t>tan</m:t>
                    </m:r>
                    <m:r>
                      <a:rPr lang="el-GR" sz="2000" i="1" dirty="0">
                        <a:latin typeface="Cambria Math"/>
                      </a:rPr>
                      <m:t>𝜑</m:t>
                    </m:r>
                    <m:r>
                      <a:rPr lang="en-US" sz="2000" i="1" dirty="0">
                        <a:latin typeface="Cambria Math"/>
                      </a:rPr>
                      <m:t>𝑚</m:t>
                    </m:r>
                    <m:r>
                      <a:rPr lang="el-GR" sz="2000" i="1" dirty="0">
                        <a:latin typeface="Cambria Math"/>
                      </a:rPr>
                      <m:t>=</m:t>
                    </m:r>
                    <m:r>
                      <a:rPr lang="el-GR" sz="2000" i="1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𝛴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𝑄𝑖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el-GR" sz="2000" i="1">
                            <a:latin typeface="Cambria Math"/>
                          </a:rPr>
                          <m:t>( </m:t>
                        </m:r>
                        <m:r>
                          <a:rPr lang="el-GR" sz="2000" i="1">
                            <a:latin typeface="Cambria Math"/>
                          </a:rPr>
                          <m:t>𝛴</m:t>
                        </m:r>
                        <m:r>
                          <a:rPr lang="en-US" sz="2000" i="1">
                            <a:latin typeface="Cambria Math"/>
                          </a:rPr>
                          <m:t>𝑃𝑖</m:t>
                        </m:r>
                        <m:r>
                          <a:rPr lang="el-GR" sz="2000" i="1">
                            <a:latin typeface="Cambria Math"/>
                          </a:rPr>
                          <m:t> )</m:t>
                        </m:r>
                      </m:den>
                    </m:f>
                    <m:r>
                      <a:rPr lang="el-G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/>
                          </a:rPr>
                          <m:t>(13878,8496+8280+25023,9966+9160)</m:t>
                        </m:r>
                      </m:num>
                      <m:den>
                        <m:r>
                          <a:rPr lang="el-GR" sz="2000" i="1">
                            <a:latin typeface="Cambria Math"/>
                          </a:rPr>
                          <m:t>(15771,42+11040+24533,33+4000)</m:t>
                        </m:r>
                      </m:den>
                    </m:f>
                  </m:oMath>
                </a14:m>
                <a:r>
                  <a:rPr lang="el-GR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/>
                          </a:rPr>
                          <m:t>56342,85</m:t>
                        </m:r>
                      </m:num>
                      <m:den>
                        <m:r>
                          <a:rPr lang="el-GR" sz="2000" i="1">
                            <a:latin typeface="Cambria Math"/>
                          </a:rPr>
                          <m:t>55344,75</m:t>
                        </m:r>
                      </m:den>
                    </m:f>
                  </m:oMath>
                </a14:m>
                <a:r>
                  <a:rPr lang="el-GR" sz="2000" dirty="0"/>
                  <a:t>=1,018</a:t>
                </a:r>
              </a:p>
              <a:p>
                <a:r>
                  <a:rPr lang="el-GR" sz="2000" dirty="0"/>
                  <a:t>φ</a:t>
                </a:r>
                <a:r>
                  <a:rPr lang="en-US" sz="2000" dirty="0"/>
                  <a:t>m</a:t>
                </a:r>
                <a:r>
                  <a:rPr lang="el-GR" sz="200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l-GR" sz="20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l-GR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l-GR" sz="2000" i="1">
                            <a:latin typeface="Cambria Math"/>
                          </a:rPr>
                          <m:t>(1,018)</m:t>
                        </m:r>
                      </m:e>
                    </m:func>
                  </m:oMath>
                </a14:m>
                <a:r>
                  <a:rPr lang="el-GR" sz="2000" dirty="0"/>
                  <a:t>=45,51</a:t>
                </a:r>
                <a:r>
                  <a:rPr lang="el-GR" sz="2000" baseline="30000" dirty="0"/>
                  <a:t>ο</a:t>
                </a:r>
                <a:endParaRPr lang="el-GR" sz="2000" dirty="0"/>
              </a:p>
              <a:p>
                <a:r>
                  <a:rPr lang="en-GB" sz="2000" dirty="0"/>
                  <a:t>cos</a:t>
                </a:r>
                <a:r>
                  <a:rPr lang="el-GR" sz="2000" dirty="0"/>
                  <a:t>φ</a:t>
                </a:r>
                <a:r>
                  <a:rPr lang="en-US" sz="2000" dirty="0"/>
                  <a:t>m</a:t>
                </a:r>
                <a:r>
                  <a:rPr lang="el-GR" sz="2000" dirty="0"/>
                  <a:t>=</a:t>
                </a:r>
                <a:r>
                  <a:rPr lang="en-GB" sz="2000" dirty="0"/>
                  <a:t>cos</a:t>
                </a:r>
                <a:r>
                  <a:rPr lang="el-GR" sz="2000" dirty="0"/>
                  <a:t> 45,51=0,70</a:t>
                </a:r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7704856" cy="1213281"/>
              </a:xfrm>
              <a:prstGeom prst="rect">
                <a:avLst/>
              </a:prstGeom>
              <a:blipFill rotWithShape="1">
                <a:blip r:embed="rId2"/>
                <a:stretch>
                  <a:fillRect l="-791" b="-85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251520" y="1628800"/>
                <a:ext cx="8712968" cy="2785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 smtClean="0"/>
                  <a:t>Άεργη  αντιστάθμιση  για  βελτίωση  του  Σ.Ι.  από   </a:t>
                </a:r>
                <a:r>
                  <a:rPr lang="en-GB" dirty="0" smtClean="0"/>
                  <a:t>cos</a:t>
                </a:r>
                <a:r>
                  <a:rPr lang="el-GR" dirty="0"/>
                  <a:t>φ</a:t>
                </a:r>
                <a:r>
                  <a:rPr lang="en-US" dirty="0"/>
                  <a:t>m </a:t>
                </a:r>
                <a:r>
                  <a:rPr lang="el-GR" dirty="0"/>
                  <a:t>= 0,70 </a:t>
                </a:r>
                <a:r>
                  <a:rPr lang="el-GR" dirty="0" smtClean="0"/>
                  <a:t> </a:t>
                </a:r>
                <a:r>
                  <a:rPr lang="el-GR" dirty="0"/>
                  <a:t>σε </a:t>
                </a:r>
                <a:r>
                  <a:rPr lang="el-GR" dirty="0" smtClean="0"/>
                  <a:t> </a:t>
                </a:r>
                <a:r>
                  <a:rPr lang="en-GB" dirty="0"/>
                  <a:t>cos</a:t>
                </a:r>
                <a:r>
                  <a:rPr lang="el-GR" dirty="0"/>
                  <a:t>φ = 0,90</a:t>
                </a:r>
              </a:p>
              <a:p>
                <a:r>
                  <a:rPr lang="en-GB" dirty="0"/>
                  <a:t>Qc</a:t>
                </a:r>
                <a:r>
                  <a:rPr lang="el-GR" dirty="0"/>
                  <a:t>=</a:t>
                </a:r>
                <a:r>
                  <a:rPr lang="el-GR" dirty="0" err="1"/>
                  <a:t>Ρηλ</a:t>
                </a:r>
                <a:r>
                  <a:rPr lang="en-GB" dirty="0"/>
                  <a:t>x</a:t>
                </a:r>
                <a:r>
                  <a:rPr lang="el-GR" dirty="0"/>
                  <a:t>(</a:t>
                </a:r>
                <a:r>
                  <a:rPr lang="en-GB" dirty="0"/>
                  <a:t>tan</a:t>
                </a:r>
                <a:r>
                  <a:rPr lang="el-GR" dirty="0"/>
                  <a:t>φ</a:t>
                </a:r>
                <a:r>
                  <a:rPr lang="en-US" dirty="0"/>
                  <a:t>m</a:t>
                </a:r>
                <a:r>
                  <a:rPr lang="el-GR" dirty="0"/>
                  <a:t>  – </a:t>
                </a:r>
                <a:r>
                  <a:rPr lang="en-GB" dirty="0"/>
                  <a:t>tan</a:t>
                </a:r>
                <a:r>
                  <a:rPr lang="el-GR" dirty="0"/>
                  <a:t>φ)</a:t>
                </a:r>
              </a:p>
              <a:p>
                <a:r>
                  <a:rPr lang="el-GR" dirty="0"/>
                  <a:t>Ρηλ=Ρηλ1+Ρηλ2+Ρηλ3+Ρηλ4=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15771,42+11040+24533,33+4000</m:t>
                    </m:r>
                  </m:oMath>
                </a14:m>
                <a:r>
                  <a:rPr lang="el-GR" dirty="0"/>
                  <a:t> =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55344,75</m:t>
                    </m:r>
                  </m:oMath>
                </a14:m>
                <a:r>
                  <a:rPr lang="en-GB" dirty="0"/>
                  <a:t>W</a:t>
                </a:r>
                <a:endParaRPr lang="el-GR" dirty="0"/>
              </a:p>
              <a:p>
                <a:r>
                  <a:rPr lang="en-GB" dirty="0" smtClean="0"/>
                  <a:t>Qc=55.344,75 </a:t>
                </a:r>
                <a:r>
                  <a:rPr lang="en-GB" dirty="0"/>
                  <a:t>x (tan</a:t>
                </a:r>
                <a:r>
                  <a:rPr lang="el-GR" dirty="0"/>
                  <a:t>φ</a:t>
                </a:r>
                <a:r>
                  <a:rPr lang="en-US" dirty="0" smtClean="0"/>
                  <a:t>m </a:t>
                </a:r>
                <a:r>
                  <a:rPr lang="en-US" dirty="0"/>
                  <a:t>– </a:t>
                </a:r>
                <a:r>
                  <a:rPr lang="en-GB" dirty="0"/>
                  <a:t>tan</a:t>
                </a:r>
                <a:r>
                  <a:rPr lang="el-GR" dirty="0"/>
                  <a:t>φ</a:t>
                </a:r>
                <a:r>
                  <a:rPr lang="en-US" dirty="0"/>
                  <a:t>)</a:t>
                </a:r>
                <a:endParaRPr lang="el-GR" dirty="0"/>
              </a:p>
              <a:p>
                <a:r>
                  <a:rPr lang="en-GB" dirty="0"/>
                  <a:t>t</a:t>
                </a:r>
                <a:r>
                  <a:rPr lang="en-US" dirty="0"/>
                  <a:t>an</a:t>
                </a:r>
                <a:r>
                  <a:rPr lang="el-GR" dirty="0" smtClean="0"/>
                  <a:t>φ</a:t>
                </a:r>
                <a:r>
                  <a:rPr lang="en-US" dirty="0" smtClean="0"/>
                  <a:t>m</a:t>
                </a:r>
                <a:r>
                  <a:rPr lang="en-GB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GB" i="1">
                            <a:latin typeface="Cambria Math"/>
                          </a:rPr>
                          <m:t>𝑐𝑜𝑠</m:t>
                        </m:r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(0,70)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0,70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1−0,49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0,70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0,51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0,70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0,71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0,70</m:t>
                        </m:r>
                      </m:den>
                    </m:f>
                  </m:oMath>
                </a14:m>
                <a:r>
                  <a:rPr lang="en-US" dirty="0"/>
                  <a:t>=1,020</a:t>
                </a:r>
                <a:endParaRPr lang="el-GR" dirty="0"/>
              </a:p>
              <a:p>
                <a:r>
                  <a:rPr lang="en-GB" dirty="0"/>
                  <a:t>t</a:t>
                </a:r>
                <a:r>
                  <a:rPr lang="en-US" dirty="0"/>
                  <a:t>an</a:t>
                </a:r>
                <a:r>
                  <a:rPr lang="el-GR" dirty="0"/>
                  <a:t>φ=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GB" i="1">
                            <a:latin typeface="Cambria Math"/>
                          </a:rPr>
                          <m:t>𝑐𝑜𝑠</m:t>
                        </m:r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(0,90)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0,90</m:t>
                        </m:r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1−0,81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0,90</m:t>
                        </m:r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0,19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0,90</m:t>
                        </m:r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0,43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0,90</m:t>
                        </m:r>
                      </m:den>
                    </m:f>
                  </m:oMath>
                </a14:m>
                <a:r>
                  <a:rPr lang="el-GR" dirty="0"/>
                  <a:t>=0,48</a:t>
                </a:r>
              </a:p>
              <a:p>
                <a:r>
                  <a:rPr lang="el-GR" dirty="0"/>
                  <a:t> </a:t>
                </a:r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712968" cy="2785763"/>
              </a:xfrm>
              <a:prstGeom prst="rect">
                <a:avLst/>
              </a:prstGeom>
              <a:blipFill rotWithShape="1">
                <a:blip r:embed="rId3"/>
                <a:stretch>
                  <a:fillRect l="-559" t="-10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216024" y="4262593"/>
                <a:ext cx="8892480" cy="118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Άρα προκύπτει ότι:</a:t>
                </a:r>
              </a:p>
              <a:p>
                <a:r>
                  <a:rPr lang="en-GB" sz="2000" dirty="0"/>
                  <a:t>Qc=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55344,75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GB" sz="2000" dirty="0"/>
                  <a:t>x (1,020 – 0,48</a:t>
                </a:r>
                <a:r>
                  <a:rPr lang="en-GB" sz="2000" dirty="0" smtClean="0"/>
                  <a:t>)=55344,75x(0,54)=29.886,165VAR=30kVAR</a:t>
                </a:r>
                <a:endParaRPr lang="el-GR" sz="2000" dirty="0"/>
              </a:p>
              <a:p>
                <a:r>
                  <a:rPr lang="en-GB" sz="2000" dirty="0"/>
                  <a:t>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/>
                          </a:rPr>
                          <m:t>𝑄𝑐</m:t>
                        </m:r>
                      </m:num>
                      <m:den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  <m:r>
                          <a:rPr lang="el-GR" sz="2000" i="1">
                            <a:latin typeface="Cambria Math"/>
                          </a:rPr>
                          <m:t>𝜋</m:t>
                        </m:r>
                        <m:r>
                          <a:rPr lang="en-GB" sz="2000" i="1">
                            <a:latin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/>
                          </a:rPr>
                          <m:t>29886,165</m:t>
                        </m:r>
                      </m:num>
                      <m:den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GB" sz="2000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3,14</m:t>
                            </m:r>
                          </m:e>
                        </m:d>
                        <m:r>
                          <a:rPr lang="en-GB" sz="2000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50</m:t>
                            </m:r>
                          </m:e>
                        </m:d>
                        <m:r>
                          <a:rPr lang="en-GB" sz="2000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/>
                              </a:rPr>
                              <m:t>(400)</m:t>
                            </m:r>
                          </m:e>
                          <m:sup>
                            <m:r>
                              <a:rPr lang="en-GB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/>
                          </a:rPr>
                          <m:t>29886,165</m:t>
                        </m:r>
                      </m:num>
                      <m:den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GB" sz="2000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3,14</m:t>
                            </m:r>
                          </m:e>
                        </m:d>
                        <m:r>
                          <a:rPr lang="en-GB" sz="2000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50</m:t>
                            </m:r>
                          </m:e>
                        </m:d>
                        <m:r>
                          <a:rPr lang="en-GB" sz="2000" i="1">
                            <a:latin typeface="Cambria Math"/>
                          </a:rPr>
                          <m:t>𝑥</m:t>
                        </m:r>
                        <m:r>
                          <a:rPr lang="en-GB" sz="2000" i="1">
                            <a:latin typeface="Cambria Math"/>
                          </a:rPr>
                          <m:t>(160000)</m:t>
                        </m:r>
                      </m:den>
                    </m:f>
                  </m:oMath>
                </a14:m>
                <a:r>
                  <a:rPr lang="en-GB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/>
                          </a:rPr>
                          <m:t>29886,165</m:t>
                        </m:r>
                      </m:num>
                      <m:den>
                        <m:r>
                          <a:rPr lang="en-GB" sz="2000" i="1">
                            <a:latin typeface="Cambria Math"/>
                          </a:rPr>
                          <m:t>50240000</m:t>
                        </m:r>
                      </m:den>
                    </m:f>
                  </m:oMath>
                </a14:m>
                <a:r>
                  <a:rPr lang="en-GB" sz="2000" dirty="0"/>
                  <a:t>=0,0005948F=595</a:t>
                </a:r>
                <a:r>
                  <a:rPr lang="el-GR" sz="2000" dirty="0"/>
                  <a:t>μ</a:t>
                </a:r>
                <a:r>
                  <a:rPr lang="en-US" sz="2000" dirty="0"/>
                  <a:t>F</a:t>
                </a:r>
                <a:endParaRPr lang="el-GR" sz="2000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4262593"/>
                <a:ext cx="8892480" cy="1182631"/>
              </a:xfrm>
              <a:prstGeom prst="rect">
                <a:avLst/>
              </a:prstGeom>
              <a:blipFill rotWithShape="1">
                <a:blip r:embed="rId4"/>
                <a:stretch>
                  <a:fillRect l="-685" t="-2577" r="-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251520" y="558924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Απαιτείται ένας τριφασικός πυκνωτής ισχύος 30</a:t>
            </a:r>
            <a:r>
              <a:rPr lang="en-US" dirty="0" err="1"/>
              <a:t>kVAR</a:t>
            </a:r>
            <a:r>
              <a:rPr lang="el-GR" dirty="0"/>
              <a:t> και χωρητικότητας 600μ</a:t>
            </a:r>
            <a:r>
              <a:rPr lang="en-US" dirty="0"/>
              <a:t>F</a:t>
            </a:r>
            <a:r>
              <a:rPr lang="el-GR" dirty="0"/>
              <a:t> ή τρείς μονοφασικοί πυκνωτές ισχύος 10</a:t>
            </a:r>
            <a:r>
              <a:rPr lang="en-US" dirty="0" err="1"/>
              <a:t>kVAR</a:t>
            </a:r>
            <a:r>
              <a:rPr lang="el-GR" dirty="0"/>
              <a:t> ο καθένας και χωρητικότητας 200μ</a:t>
            </a:r>
            <a:r>
              <a:rPr lang="en-US" dirty="0"/>
              <a:t>F </a:t>
            </a:r>
            <a:r>
              <a:rPr lang="el-GR" dirty="0"/>
              <a:t> ο  καθένας  αν  είναι  σε  συνδεσμολογία  τριγώνου.</a:t>
            </a:r>
          </a:p>
        </p:txBody>
      </p:sp>
    </p:spTree>
    <p:extLst>
      <p:ext uri="{BB962C8B-B14F-4D97-AF65-F5344CB8AC3E}">
        <p14:creationId xmlns:p14="http://schemas.microsoft.com/office/powerpoint/2010/main" val="25030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9512" y="15147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Ο καταλληλότερος τρόπος σύνδεσης των πυκνωτών είναι με κεντρική αντιστάθμιση με ερμάριο δίπλα στον πίνακα τροφοδοσίας και με παράλληλη σύνδεση των πυκνωτών λόγω μικρότερης απαιτούμενης χωρητικότητας.</a:t>
            </a:r>
          </a:p>
          <a:p>
            <a:pPr algn="just"/>
            <a:r>
              <a:rPr lang="el-GR" dirty="0"/>
              <a:t>Έτσι αν επιλεγεί κατάλληλο ερμάριο 3 βαθμίδων θα πρέπει να περιλαμβάνει τους εξής τριφασικούς πυκνωτές :  10 </a:t>
            </a:r>
            <a:r>
              <a:rPr lang="en-US" dirty="0" err="1"/>
              <a:t>kVAR</a:t>
            </a:r>
            <a:r>
              <a:rPr lang="el-GR" dirty="0"/>
              <a:t> ,  και   20 </a:t>
            </a:r>
            <a:r>
              <a:rPr lang="en-US" dirty="0" err="1"/>
              <a:t>kVAR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51520" y="162880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			</a:t>
            </a:r>
            <a:r>
              <a:rPr lang="en-US" dirty="0" smtClean="0"/>
              <a:t>       </a:t>
            </a:r>
            <a:r>
              <a:rPr lang="el-GR" dirty="0" smtClean="0"/>
              <a:t>10 </a:t>
            </a:r>
            <a:r>
              <a:rPr lang="en-US" dirty="0" err="1"/>
              <a:t>kVAR</a:t>
            </a:r>
            <a:r>
              <a:rPr lang="el-GR" dirty="0"/>
              <a:t>	</a:t>
            </a:r>
            <a:r>
              <a:rPr lang="en-US" dirty="0" smtClean="0"/>
              <a:t>        </a:t>
            </a:r>
            <a:r>
              <a:rPr lang="el-GR" dirty="0" smtClean="0"/>
              <a:t>20 </a:t>
            </a:r>
            <a:r>
              <a:rPr lang="en-US" dirty="0" err="1"/>
              <a:t>kVAR</a:t>
            </a:r>
            <a:endParaRPr lang="el-GR" dirty="0"/>
          </a:p>
          <a:p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βαθμίδα	  </a:t>
            </a:r>
            <a:r>
              <a:rPr lang="el-GR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kVAR</a:t>
            </a:r>
            <a:r>
              <a:rPr lang="el-GR" dirty="0"/>
              <a:t>	Χ</a:t>
            </a:r>
          </a:p>
          <a:p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βαθμίδα	  </a:t>
            </a:r>
            <a:r>
              <a:rPr lang="el-GR" dirty="0" smtClean="0"/>
              <a:t>20</a:t>
            </a:r>
            <a:r>
              <a:rPr lang="en-US" dirty="0" smtClean="0"/>
              <a:t> </a:t>
            </a:r>
            <a:r>
              <a:rPr lang="en-US" dirty="0" err="1" smtClean="0"/>
              <a:t>kVAR</a:t>
            </a:r>
            <a:r>
              <a:rPr lang="el-GR" dirty="0"/>
              <a:t>	</a:t>
            </a:r>
            <a:r>
              <a:rPr lang="en-US" dirty="0" smtClean="0"/>
              <a:t>	</a:t>
            </a:r>
            <a:r>
              <a:rPr lang="el-GR" dirty="0"/>
              <a:t>	Χ</a:t>
            </a:r>
          </a:p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βαθμίδα	  </a:t>
            </a:r>
            <a:r>
              <a:rPr lang="el-GR" dirty="0" smtClean="0"/>
              <a:t>30</a:t>
            </a:r>
            <a:r>
              <a:rPr lang="en-US" dirty="0" smtClean="0"/>
              <a:t> </a:t>
            </a:r>
            <a:r>
              <a:rPr lang="en-US" dirty="0" err="1" smtClean="0"/>
              <a:t>kVAR</a:t>
            </a:r>
            <a:r>
              <a:rPr lang="el-GR" dirty="0"/>
              <a:t>	Χ		</a:t>
            </a:r>
            <a:r>
              <a:rPr lang="el-GR" dirty="0" err="1"/>
              <a:t>Χ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79512" y="2924944"/>
                <a:ext cx="7488832" cy="1556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Οι αντίστοιχες χωρητικότητες των πυκνωτών θα είναι επομένως</a:t>
                </a:r>
              </a:p>
              <a:p>
                <a:r>
                  <a:rPr lang="en-GB" dirty="0"/>
                  <a:t>C</a:t>
                </a:r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Qc</m:t>
                        </m:r>
                        <m:r>
                          <a:rPr lang="el-GR">
                            <a:latin typeface="Cambria Math"/>
                          </a:rPr>
                          <m:t>/3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2</m:t>
                        </m:r>
                        <m:r>
                          <a:rPr lang="en-GB" i="1">
                            <a:latin typeface="Cambria Math"/>
                          </a:rPr>
                          <m:t>𝜋</m:t>
                        </m:r>
                        <m:r>
                          <a:rPr lang="en-GB" i="1">
                            <a:latin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𝑉</m:t>
                            </m:r>
                            <m:r>
                              <a:rPr lang="el-GR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10.000/3</m:t>
                        </m:r>
                      </m:num>
                      <m:den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3,14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50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/>
                              </a:rPr>
                              <m:t>(400)</m:t>
                            </m:r>
                          </m:e>
                          <m:sup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10.000/3</m:t>
                        </m:r>
                      </m:num>
                      <m:den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3,14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50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l-GR" i="1">
                            <a:latin typeface="Cambria Math"/>
                          </a:rPr>
                          <m:t>(160000)</m:t>
                        </m:r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10.000/3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50.240.000</m:t>
                        </m:r>
                      </m:den>
                    </m:f>
                  </m:oMath>
                </a14:m>
                <a:r>
                  <a:rPr lang="el-GR" dirty="0"/>
                  <a:t>=   66 μ</a:t>
                </a:r>
                <a:r>
                  <a:rPr lang="en-US" dirty="0"/>
                  <a:t>F</a:t>
                </a:r>
                <a:endParaRPr lang="el-GR" dirty="0"/>
              </a:p>
              <a:p>
                <a:r>
                  <a:rPr lang="el-GR" dirty="0"/>
                  <a:t> </a:t>
                </a:r>
              </a:p>
              <a:p>
                <a:r>
                  <a:rPr lang="en-GB" dirty="0"/>
                  <a:t>C</a:t>
                </a:r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Qc</m:t>
                        </m:r>
                        <m:r>
                          <a:rPr lang="el-GR">
                            <a:latin typeface="Cambria Math"/>
                          </a:rPr>
                          <m:t>/3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2</m:t>
                        </m:r>
                        <m:r>
                          <a:rPr lang="en-GB" i="1">
                            <a:latin typeface="Cambria Math"/>
                          </a:rPr>
                          <m:t>𝜋</m:t>
                        </m:r>
                        <m:r>
                          <a:rPr lang="en-GB" i="1">
                            <a:latin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𝑉</m:t>
                            </m:r>
                            <m:r>
                              <a:rPr lang="el-GR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20.000/3</m:t>
                        </m:r>
                      </m:num>
                      <m:den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3,14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50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/>
                              </a:rPr>
                              <m:t>(400)</m:t>
                            </m:r>
                          </m:e>
                          <m:sup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20.000/3</m:t>
                        </m:r>
                      </m:num>
                      <m:den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3,14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50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l-GR" i="1">
                            <a:latin typeface="Cambria Math"/>
                          </a:rPr>
                          <m:t>(160000)</m:t>
                        </m:r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20.000/3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50.240.000</m:t>
                        </m:r>
                      </m:den>
                    </m:f>
                  </m:oMath>
                </a14:m>
                <a:r>
                  <a:rPr lang="el-GR" dirty="0"/>
                  <a:t>= 132 μ</a:t>
                </a:r>
                <a:r>
                  <a:rPr lang="en-US" dirty="0"/>
                  <a:t>F</a:t>
                </a:r>
                <a:endParaRPr lang="el-GR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24944"/>
                <a:ext cx="7488832" cy="1556580"/>
              </a:xfrm>
              <a:prstGeom prst="rect">
                <a:avLst/>
              </a:prstGeom>
              <a:blipFill rotWithShape="1">
                <a:blip r:embed="rId2"/>
                <a:stretch>
                  <a:fillRect l="-651" t="-1961" b="-15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179512" y="4820959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Απαιτούνται επομένως για το ερμάριο πυκνωτών:</a:t>
            </a:r>
          </a:p>
          <a:p>
            <a:r>
              <a:rPr lang="el-GR" dirty="0"/>
              <a:t>τρείς μονοφασικοί πυκνωτές των  3,3 </a:t>
            </a:r>
            <a:r>
              <a:rPr lang="en-US" dirty="0" err="1"/>
              <a:t>kVAR</a:t>
            </a:r>
            <a:r>
              <a:rPr lang="el-GR" dirty="0"/>
              <a:t> χωρητικότητας  66 μ</a:t>
            </a:r>
            <a:r>
              <a:rPr lang="en-US" dirty="0"/>
              <a:t>F </a:t>
            </a:r>
            <a:r>
              <a:rPr lang="el-GR" dirty="0"/>
              <a:t>ο καθένας</a:t>
            </a:r>
          </a:p>
          <a:p>
            <a:r>
              <a:rPr lang="el-GR" dirty="0"/>
              <a:t>τρείς μονοφασικοί πυκνωτές των  6,6 </a:t>
            </a:r>
            <a:r>
              <a:rPr lang="en-US" dirty="0" err="1"/>
              <a:t>kVAR</a:t>
            </a:r>
            <a:r>
              <a:rPr lang="el-GR" dirty="0"/>
              <a:t> χωρητικότητας 132 μ</a:t>
            </a:r>
            <a:r>
              <a:rPr lang="en-US" dirty="0"/>
              <a:t>F </a:t>
            </a:r>
            <a:r>
              <a:rPr lang="el-GR" dirty="0"/>
              <a:t>ο καθένας</a:t>
            </a:r>
          </a:p>
          <a:p>
            <a:r>
              <a:rPr lang="el-GR" dirty="0"/>
              <a:t>Όλοι οι μονοφασικοί πυκνωτές θα πρέπει να έχουν συνδεσμολογία τριγώνου.</a:t>
            </a:r>
          </a:p>
        </p:txBody>
      </p:sp>
    </p:spTree>
    <p:extLst>
      <p:ext uri="{BB962C8B-B14F-4D97-AF65-F5344CB8AC3E}">
        <p14:creationId xmlns:p14="http://schemas.microsoft.com/office/powerpoint/2010/main" val="211829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3528" y="11837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err="1" smtClean="0"/>
              <a:t>Άν</a:t>
            </a:r>
            <a:r>
              <a:rPr lang="el-GR" dirty="0" smtClean="0"/>
              <a:t> </a:t>
            </a:r>
            <a:r>
              <a:rPr lang="el-GR" dirty="0"/>
              <a:t>επιλεγεί κατάλληλο ερμάριο </a:t>
            </a:r>
            <a:r>
              <a:rPr lang="el-GR" dirty="0" smtClean="0"/>
              <a:t>7 </a:t>
            </a:r>
            <a:r>
              <a:rPr lang="el-GR" dirty="0"/>
              <a:t>βαθμίδων θα πρέπει να περιλαμβάνει τους εξής τριφασικούς πυκνωτές : </a:t>
            </a:r>
            <a:r>
              <a:rPr lang="en-US" dirty="0" smtClean="0"/>
              <a:t>  </a:t>
            </a:r>
            <a:r>
              <a:rPr lang="el-GR" dirty="0" smtClean="0"/>
              <a:t> 5 </a:t>
            </a:r>
            <a:r>
              <a:rPr lang="en-US" dirty="0" err="1"/>
              <a:t>kVAR</a:t>
            </a:r>
            <a:r>
              <a:rPr lang="el-GR" dirty="0"/>
              <a:t> , </a:t>
            </a:r>
            <a:r>
              <a:rPr lang="en-US" dirty="0" smtClean="0"/>
              <a:t>  </a:t>
            </a:r>
            <a:r>
              <a:rPr lang="el-GR" dirty="0" smtClean="0"/>
              <a:t> 10</a:t>
            </a:r>
            <a:r>
              <a:rPr lang="en-US" dirty="0" err="1" smtClean="0"/>
              <a:t>kVAR</a:t>
            </a:r>
            <a:r>
              <a:rPr lang="en-US" dirty="0" smtClean="0"/>
              <a:t>    </a:t>
            </a:r>
            <a:r>
              <a:rPr lang="el-GR" dirty="0" smtClean="0"/>
              <a:t>και   </a:t>
            </a:r>
            <a:r>
              <a:rPr lang="el-GR" dirty="0"/>
              <a:t>20 </a:t>
            </a:r>
            <a:r>
              <a:rPr lang="en-US" dirty="0" err="1"/>
              <a:t>kVAR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51520" y="76470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			</a:t>
            </a:r>
            <a:r>
              <a:rPr lang="en-US" dirty="0" smtClean="0"/>
              <a:t>         5 </a:t>
            </a:r>
            <a:r>
              <a:rPr lang="en-US" dirty="0" err="1" smtClean="0"/>
              <a:t>kVAR</a:t>
            </a:r>
            <a:r>
              <a:rPr lang="en-US" dirty="0" smtClean="0"/>
              <a:t>               </a:t>
            </a:r>
            <a:r>
              <a:rPr lang="el-GR" dirty="0" smtClean="0"/>
              <a:t>10 </a:t>
            </a:r>
            <a:r>
              <a:rPr lang="en-US" dirty="0" err="1"/>
              <a:t>kVAR</a:t>
            </a:r>
            <a:r>
              <a:rPr lang="el-GR" dirty="0"/>
              <a:t>	</a:t>
            </a:r>
            <a:r>
              <a:rPr lang="en-US" dirty="0" smtClean="0"/>
              <a:t>        </a:t>
            </a:r>
            <a:r>
              <a:rPr lang="el-GR" dirty="0" smtClean="0"/>
              <a:t>20 </a:t>
            </a:r>
            <a:r>
              <a:rPr lang="en-US" dirty="0" err="1"/>
              <a:t>kVAR</a:t>
            </a:r>
            <a:endParaRPr lang="el-GR" dirty="0"/>
          </a:p>
          <a:p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βαθμίδα	  </a:t>
            </a:r>
            <a:r>
              <a:rPr lang="en-US" dirty="0" smtClean="0"/>
              <a:t> 5 </a:t>
            </a:r>
            <a:r>
              <a:rPr lang="en-US" dirty="0" err="1" smtClean="0"/>
              <a:t>kVAR</a:t>
            </a:r>
            <a:r>
              <a:rPr lang="el-GR" dirty="0"/>
              <a:t>	Χ</a:t>
            </a:r>
          </a:p>
          <a:p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βαθμίδα	 </a:t>
            </a:r>
            <a:r>
              <a:rPr lang="en-US" dirty="0" smtClean="0"/>
              <a:t>10 </a:t>
            </a:r>
            <a:r>
              <a:rPr lang="en-US" dirty="0" err="1" smtClean="0"/>
              <a:t>kVAR</a:t>
            </a:r>
            <a:r>
              <a:rPr lang="el-GR" dirty="0"/>
              <a:t>	</a:t>
            </a:r>
            <a:r>
              <a:rPr lang="en-US" dirty="0" smtClean="0"/>
              <a:t>	</a:t>
            </a:r>
            <a:r>
              <a:rPr lang="el-GR" dirty="0"/>
              <a:t>	Χ</a:t>
            </a:r>
          </a:p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βαθμίδα	 </a:t>
            </a:r>
            <a:r>
              <a:rPr lang="en-US" dirty="0" smtClean="0"/>
              <a:t>15 </a:t>
            </a:r>
            <a:r>
              <a:rPr lang="en-US" dirty="0" err="1" smtClean="0"/>
              <a:t>kVAR</a:t>
            </a:r>
            <a:r>
              <a:rPr lang="el-GR" dirty="0"/>
              <a:t>	Χ		</a:t>
            </a:r>
            <a:r>
              <a:rPr lang="el-GR" dirty="0" err="1" smtClean="0"/>
              <a:t>Χ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/>
              <a:t>βαθμίδα	 </a:t>
            </a:r>
            <a:r>
              <a:rPr lang="en-US" dirty="0" smtClean="0"/>
              <a:t>20 </a:t>
            </a:r>
            <a:r>
              <a:rPr lang="en-US" dirty="0" err="1"/>
              <a:t>kVAR</a:t>
            </a:r>
            <a:r>
              <a:rPr lang="el-GR" dirty="0"/>
              <a:t>	</a:t>
            </a:r>
            <a:r>
              <a:rPr lang="en-US" dirty="0" smtClean="0"/>
              <a:t>  </a:t>
            </a:r>
            <a:r>
              <a:rPr lang="el-GR" dirty="0"/>
              <a:t>	</a:t>
            </a:r>
            <a:r>
              <a:rPr lang="en-US" dirty="0" smtClean="0"/>
              <a:t>		</a:t>
            </a:r>
            <a:r>
              <a:rPr lang="el-GR" dirty="0"/>
              <a:t>	</a:t>
            </a:r>
            <a:r>
              <a:rPr lang="el-GR" dirty="0" err="1"/>
              <a:t>Χ</a:t>
            </a:r>
            <a:endParaRPr lang="en-US" dirty="0"/>
          </a:p>
          <a:p>
            <a:r>
              <a:rPr lang="en-US" dirty="0" smtClean="0"/>
              <a:t>5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/>
              <a:t>βαθμίδα	 </a:t>
            </a:r>
            <a:r>
              <a:rPr lang="en-US" dirty="0" smtClean="0"/>
              <a:t>25 </a:t>
            </a:r>
            <a:r>
              <a:rPr lang="en-US" dirty="0" err="1"/>
              <a:t>kVAR</a:t>
            </a:r>
            <a:r>
              <a:rPr lang="el-GR" dirty="0"/>
              <a:t>	Χ	</a:t>
            </a:r>
            <a:r>
              <a:rPr lang="en-US" dirty="0" smtClean="0"/>
              <a:t>		</a:t>
            </a:r>
            <a:r>
              <a:rPr lang="el-GR" dirty="0"/>
              <a:t>	</a:t>
            </a:r>
            <a:r>
              <a:rPr lang="el-GR" dirty="0" err="1"/>
              <a:t>Χ</a:t>
            </a:r>
            <a:endParaRPr lang="en-US" dirty="0"/>
          </a:p>
          <a:p>
            <a:r>
              <a:rPr lang="en-US" dirty="0" smtClean="0"/>
              <a:t>6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/>
              <a:t>βαθμίδα	 </a:t>
            </a:r>
            <a:r>
              <a:rPr lang="en-US" dirty="0" smtClean="0"/>
              <a:t>30 </a:t>
            </a:r>
            <a:r>
              <a:rPr lang="en-US" dirty="0" err="1"/>
              <a:t>kVAR</a:t>
            </a:r>
            <a:r>
              <a:rPr lang="el-GR" dirty="0"/>
              <a:t>	</a:t>
            </a:r>
            <a:r>
              <a:rPr lang="en-US" dirty="0" smtClean="0"/>
              <a:t>		</a:t>
            </a:r>
            <a:r>
              <a:rPr lang="el-GR" dirty="0" smtClean="0"/>
              <a:t>Χ</a:t>
            </a:r>
            <a:r>
              <a:rPr lang="el-GR" dirty="0"/>
              <a:t>		</a:t>
            </a:r>
            <a:r>
              <a:rPr lang="el-GR" dirty="0" err="1"/>
              <a:t>Χ</a:t>
            </a:r>
            <a:endParaRPr lang="en-US" dirty="0"/>
          </a:p>
          <a:p>
            <a:r>
              <a:rPr lang="en-US" dirty="0" smtClean="0"/>
              <a:t>7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/>
              <a:t>βαθμίδα	 </a:t>
            </a:r>
            <a:r>
              <a:rPr lang="en-US" dirty="0" smtClean="0"/>
              <a:t>35 </a:t>
            </a:r>
            <a:r>
              <a:rPr lang="en-US" dirty="0" err="1"/>
              <a:t>kVAR</a:t>
            </a:r>
            <a:r>
              <a:rPr lang="el-GR" dirty="0"/>
              <a:t>	</a:t>
            </a:r>
            <a:r>
              <a:rPr lang="en-US" dirty="0" smtClean="0"/>
              <a:t>X		</a:t>
            </a:r>
            <a:r>
              <a:rPr lang="el-GR" dirty="0" smtClean="0"/>
              <a:t>Χ</a:t>
            </a:r>
            <a:r>
              <a:rPr lang="el-GR" dirty="0"/>
              <a:t>		</a:t>
            </a:r>
            <a:r>
              <a:rPr lang="el-GR" dirty="0" err="1" smtClean="0"/>
              <a:t>Χ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251520" y="3027572"/>
                <a:ext cx="7488832" cy="2273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 smtClean="0"/>
                  <a:t>Οι αντίστοιχες χωρητικότητες των πυκνωτών θα είναι επομένως</a:t>
                </a:r>
              </a:p>
              <a:p>
                <a:r>
                  <a:rPr lang="en-GB" dirty="0"/>
                  <a:t>C</a:t>
                </a:r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Qc</m:t>
                        </m:r>
                        <m:r>
                          <a:rPr lang="el-GR">
                            <a:latin typeface="Cambria Math"/>
                          </a:rPr>
                          <m:t>/3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2</m:t>
                        </m:r>
                        <m:r>
                          <a:rPr lang="en-GB" i="1">
                            <a:latin typeface="Cambria Math"/>
                          </a:rPr>
                          <m:t>𝜋</m:t>
                        </m:r>
                        <m:r>
                          <a:rPr lang="en-GB" i="1">
                            <a:latin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𝑉</m:t>
                            </m:r>
                            <m:r>
                              <a:rPr lang="el-GR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l-GR" i="1">
                            <a:latin typeface="Cambria Math"/>
                          </a:rPr>
                          <m:t>.000/3</m:t>
                        </m:r>
                      </m:num>
                      <m:den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3,14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50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/>
                              </a:rPr>
                              <m:t>(400)</m:t>
                            </m:r>
                          </m:e>
                          <m:sup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l-GR" i="1">
                            <a:latin typeface="Cambria Math"/>
                          </a:rPr>
                          <m:t>.000/3</m:t>
                        </m:r>
                      </m:num>
                      <m:den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3,14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50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l-GR" i="1">
                            <a:latin typeface="Cambria Math"/>
                          </a:rPr>
                          <m:t>(160000)</m:t>
                        </m:r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l-GR" i="1">
                            <a:latin typeface="Cambria Math"/>
                          </a:rPr>
                          <m:t>.000/3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50.240.000</m:t>
                        </m:r>
                      </m:den>
                    </m:f>
                  </m:oMath>
                </a14:m>
                <a:r>
                  <a:rPr lang="el-GR" dirty="0"/>
                  <a:t>=   </a:t>
                </a:r>
                <a:r>
                  <a:rPr lang="en-US" dirty="0" smtClean="0"/>
                  <a:t>33</a:t>
                </a:r>
                <a:r>
                  <a:rPr lang="el-GR" dirty="0" smtClean="0"/>
                  <a:t> </a:t>
                </a:r>
                <a:r>
                  <a:rPr lang="el-GR" dirty="0"/>
                  <a:t>μ</a:t>
                </a:r>
                <a:r>
                  <a:rPr lang="en-US" dirty="0"/>
                  <a:t>F</a:t>
                </a:r>
                <a:endParaRPr lang="el-GR" dirty="0"/>
              </a:p>
              <a:p>
                <a:endParaRPr lang="en-GB" dirty="0"/>
              </a:p>
              <a:p>
                <a:r>
                  <a:rPr lang="en-GB" dirty="0" smtClean="0"/>
                  <a:t>C</a:t>
                </a:r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Qc</m:t>
                        </m:r>
                        <m:r>
                          <a:rPr lang="el-GR">
                            <a:latin typeface="Cambria Math"/>
                          </a:rPr>
                          <m:t>/3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2</m:t>
                        </m:r>
                        <m:r>
                          <a:rPr lang="en-GB" i="1">
                            <a:latin typeface="Cambria Math"/>
                          </a:rPr>
                          <m:t>𝜋</m:t>
                        </m:r>
                        <m:r>
                          <a:rPr lang="en-GB" i="1">
                            <a:latin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𝑉</m:t>
                            </m:r>
                            <m:r>
                              <a:rPr lang="el-GR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10.000/3</m:t>
                        </m:r>
                      </m:num>
                      <m:den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3,14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50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/>
                              </a:rPr>
                              <m:t>(400)</m:t>
                            </m:r>
                          </m:e>
                          <m:sup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10.000/3</m:t>
                        </m:r>
                      </m:num>
                      <m:den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3,14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50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l-GR" i="1">
                            <a:latin typeface="Cambria Math"/>
                          </a:rPr>
                          <m:t>(160000)</m:t>
                        </m:r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10.000/3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50.240.000</m:t>
                        </m:r>
                      </m:den>
                    </m:f>
                  </m:oMath>
                </a14:m>
                <a:r>
                  <a:rPr lang="el-GR" dirty="0"/>
                  <a:t>=   66 μ</a:t>
                </a:r>
                <a:r>
                  <a:rPr lang="en-US" dirty="0"/>
                  <a:t>F</a:t>
                </a:r>
                <a:endParaRPr lang="el-GR" dirty="0"/>
              </a:p>
              <a:p>
                <a:r>
                  <a:rPr lang="el-GR" dirty="0"/>
                  <a:t> </a:t>
                </a:r>
              </a:p>
              <a:p>
                <a:r>
                  <a:rPr lang="en-GB" dirty="0"/>
                  <a:t>C</a:t>
                </a:r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Qc</m:t>
                        </m:r>
                        <m:r>
                          <a:rPr lang="el-GR">
                            <a:latin typeface="Cambria Math"/>
                          </a:rPr>
                          <m:t>/3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2</m:t>
                        </m:r>
                        <m:r>
                          <a:rPr lang="en-GB" i="1">
                            <a:latin typeface="Cambria Math"/>
                          </a:rPr>
                          <m:t>𝜋</m:t>
                        </m:r>
                        <m:r>
                          <a:rPr lang="en-GB" i="1">
                            <a:latin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𝑉</m:t>
                            </m:r>
                            <m:r>
                              <a:rPr lang="el-GR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20.000/3</m:t>
                        </m:r>
                      </m:num>
                      <m:den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3,14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50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/>
                              </a:rPr>
                              <m:t>(400)</m:t>
                            </m:r>
                          </m:e>
                          <m:sup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20.000/3</m:t>
                        </m:r>
                      </m:num>
                      <m:den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3,14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50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l-GR" i="1">
                            <a:latin typeface="Cambria Math"/>
                          </a:rPr>
                          <m:t>(160000)</m:t>
                        </m:r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20.000/3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50.240.000</m:t>
                        </m:r>
                      </m:den>
                    </m:f>
                  </m:oMath>
                </a14:m>
                <a:r>
                  <a:rPr lang="el-GR" dirty="0"/>
                  <a:t>= 132 μ</a:t>
                </a:r>
                <a:r>
                  <a:rPr lang="en-US" dirty="0"/>
                  <a:t>F</a:t>
                </a:r>
                <a:endParaRPr lang="el-GR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27572"/>
                <a:ext cx="7488832" cy="2273636"/>
              </a:xfrm>
              <a:prstGeom prst="rect">
                <a:avLst/>
              </a:prstGeom>
              <a:blipFill rotWithShape="1">
                <a:blip r:embed="rId2"/>
                <a:stretch>
                  <a:fillRect l="-651" t="-1340" b="-5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179512" y="5325015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Απαιτούνται επομένως για το ερμάριο πυκνωτών:</a:t>
            </a:r>
          </a:p>
          <a:p>
            <a:r>
              <a:rPr lang="el-GR" dirty="0"/>
              <a:t>τρείς μονοφασικοί πυκνωτές των  </a:t>
            </a:r>
            <a:r>
              <a:rPr lang="en-US" dirty="0" smtClean="0"/>
              <a:t>1</a:t>
            </a:r>
            <a:r>
              <a:rPr lang="el-GR" dirty="0" smtClean="0"/>
              <a:t>,</a:t>
            </a:r>
            <a:r>
              <a:rPr lang="en-US" dirty="0" smtClean="0"/>
              <a:t>6 </a:t>
            </a:r>
            <a:r>
              <a:rPr lang="en-US" dirty="0" err="1" smtClean="0"/>
              <a:t>kVAR</a:t>
            </a:r>
            <a:r>
              <a:rPr lang="el-GR" dirty="0" smtClean="0"/>
              <a:t> </a:t>
            </a:r>
            <a:r>
              <a:rPr lang="el-GR" dirty="0"/>
              <a:t>χωρητικότητας  </a:t>
            </a:r>
            <a:r>
              <a:rPr lang="en-US" dirty="0" smtClean="0"/>
              <a:t>33</a:t>
            </a:r>
            <a:r>
              <a:rPr lang="el-GR" dirty="0" smtClean="0"/>
              <a:t> </a:t>
            </a:r>
            <a:r>
              <a:rPr lang="el-GR" dirty="0"/>
              <a:t>μ</a:t>
            </a:r>
            <a:r>
              <a:rPr lang="en-US" dirty="0"/>
              <a:t>F </a:t>
            </a:r>
            <a:r>
              <a:rPr lang="el-GR" dirty="0"/>
              <a:t>ο καθένας</a:t>
            </a:r>
          </a:p>
          <a:p>
            <a:r>
              <a:rPr lang="el-GR" dirty="0" smtClean="0"/>
              <a:t>τρείς </a:t>
            </a:r>
            <a:r>
              <a:rPr lang="el-GR" dirty="0"/>
              <a:t>μονοφασικοί πυκνωτές των  3,3 </a:t>
            </a:r>
            <a:r>
              <a:rPr lang="en-US" dirty="0" err="1"/>
              <a:t>kVAR</a:t>
            </a:r>
            <a:r>
              <a:rPr lang="el-GR" dirty="0"/>
              <a:t> χωρητικότητας  66 μ</a:t>
            </a:r>
            <a:r>
              <a:rPr lang="en-US" dirty="0"/>
              <a:t>F </a:t>
            </a:r>
            <a:r>
              <a:rPr lang="el-GR" dirty="0"/>
              <a:t>ο καθένας</a:t>
            </a:r>
          </a:p>
          <a:p>
            <a:r>
              <a:rPr lang="el-GR" dirty="0"/>
              <a:t>τρείς μονοφασικοί πυκνωτές των  6,6 </a:t>
            </a:r>
            <a:r>
              <a:rPr lang="en-US" dirty="0" err="1"/>
              <a:t>kVAR</a:t>
            </a:r>
            <a:r>
              <a:rPr lang="el-GR" dirty="0"/>
              <a:t> χωρητικότητας 132 μ</a:t>
            </a:r>
            <a:r>
              <a:rPr lang="en-US" dirty="0"/>
              <a:t>F </a:t>
            </a:r>
            <a:r>
              <a:rPr lang="el-GR" dirty="0"/>
              <a:t>ο καθένας</a:t>
            </a:r>
          </a:p>
          <a:p>
            <a:r>
              <a:rPr lang="el-GR" dirty="0"/>
              <a:t>Όλοι οι μονοφασικοί πυκνωτές θα πρέπει να έχουν συνδεσμολογία τριγώνου.</a:t>
            </a:r>
          </a:p>
        </p:txBody>
      </p:sp>
    </p:spTree>
    <p:extLst>
      <p:ext uri="{BB962C8B-B14F-4D97-AF65-F5344CB8AC3E}">
        <p14:creationId xmlns:p14="http://schemas.microsoft.com/office/powerpoint/2010/main" val="41777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uiExpand="1" build="p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543800" cy="792088"/>
          </a:xfrm>
        </p:spPr>
        <p:txBody>
          <a:bodyPr/>
          <a:lstStyle/>
          <a:p>
            <a:r>
              <a:rPr lang="el-GR" dirty="0" smtClean="0"/>
              <a:t>Πλεονεκτήματα – Μειονεκτήματα</a:t>
            </a:r>
            <a:endParaRPr lang="el-GR" dirty="0"/>
          </a:p>
        </p:txBody>
      </p:sp>
      <p:sp useBgFill="1"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882551"/>
            <a:ext cx="8928992" cy="5786809"/>
          </a:xfrm>
        </p:spPr>
        <p:txBody>
          <a:bodyPr/>
          <a:lstStyle/>
          <a:p>
            <a:r>
              <a:rPr lang="el-GR" dirty="0" smtClean="0"/>
              <a:t>Τοπική ή Ατομική: δίπλα σε κάθε φορτίο</a:t>
            </a:r>
          </a:p>
          <a:p>
            <a:pPr marL="0" indent="0">
              <a:buNone/>
            </a:pPr>
            <a:r>
              <a:rPr lang="el-GR" sz="2000" dirty="0" smtClean="0"/>
              <a:t>Μεγαλύτερη ακρίβεια στη ρύθμιση του συντελεστή ισχύος.</a:t>
            </a:r>
          </a:p>
          <a:p>
            <a:pPr marL="0" indent="0">
              <a:buNone/>
            </a:pPr>
            <a:r>
              <a:rPr lang="el-GR" sz="2000" dirty="0" smtClean="0"/>
              <a:t>Ελαφρύνει το εσωτερικό δίκτυο της εγκατάστασης από απώλειες.</a:t>
            </a:r>
          </a:p>
          <a:p>
            <a:pPr marL="0" indent="0">
              <a:buNone/>
            </a:pPr>
            <a:r>
              <a:rPr lang="el-GR" sz="2000" dirty="0" smtClean="0"/>
              <a:t>Μεγαλύτερο κόστος εγκατάστασης (μεγαλύτερος αριθμός πυκνωτών).</a:t>
            </a:r>
          </a:p>
          <a:p>
            <a:pPr marL="0" indent="0">
              <a:buNone/>
            </a:pPr>
            <a:r>
              <a:rPr lang="el-GR" sz="2000" dirty="0" smtClean="0"/>
              <a:t>Έχει διασκορπισμένους πυκνωτές σε πολλά σημεία της εγκατάστασης.</a:t>
            </a:r>
          </a:p>
          <a:p>
            <a:pPr marL="0" indent="0">
              <a:buNone/>
            </a:pPr>
            <a:r>
              <a:rPr lang="el-GR" sz="2000" dirty="0" smtClean="0"/>
              <a:t>Πιο δύσκολη επιτήρηση, έλεγχος και συντήρηση.</a:t>
            </a:r>
          </a:p>
          <a:p>
            <a:pPr marL="0" indent="0">
              <a:buNone/>
            </a:pPr>
            <a:r>
              <a:rPr lang="el-GR" sz="2000" dirty="0" smtClean="0"/>
              <a:t>Όταν δεν δουλεύει κάποιο φορτίο ο αντίστοιχος πυκνωτής είναι ανενεργός.</a:t>
            </a:r>
          </a:p>
          <a:p>
            <a:r>
              <a:rPr lang="el-GR" dirty="0" smtClean="0"/>
              <a:t>Ομαδική: σε ομάδα φορτίων που δουλεύουν μαζί</a:t>
            </a:r>
          </a:p>
          <a:p>
            <a:pPr marL="0" indent="0">
              <a:buNone/>
            </a:pPr>
            <a:r>
              <a:rPr lang="el-GR" sz="2000" dirty="0" smtClean="0"/>
              <a:t>Περιορίζει την διασπορά των εγκατεστημένων πυκνωτών στο χώρο. </a:t>
            </a:r>
          </a:p>
          <a:p>
            <a:pPr marL="0" indent="0">
              <a:buNone/>
            </a:pPr>
            <a:r>
              <a:rPr lang="el-GR" sz="2000" dirty="0" smtClean="0"/>
              <a:t>Χρειάζεται ομαδοποίηση των φορτίων.</a:t>
            </a:r>
            <a:endParaRPr lang="el-GR" sz="2000" dirty="0"/>
          </a:p>
          <a:p>
            <a:r>
              <a:rPr lang="el-GR" dirty="0" smtClean="0"/>
              <a:t>Κεντρική: στον κεντρικό πίνακα της εγκατάστασης</a:t>
            </a:r>
          </a:p>
          <a:p>
            <a:pPr marL="0" indent="0">
              <a:buNone/>
            </a:pPr>
            <a:r>
              <a:rPr lang="el-GR" sz="2000" dirty="0" smtClean="0"/>
              <a:t>Μικρότερο κόστος εγκατάστασης (μικρότερος αριθμός πυκνωτών και ισχύος).</a:t>
            </a:r>
          </a:p>
          <a:p>
            <a:pPr marL="0" indent="0">
              <a:buNone/>
            </a:pPr>
            <a:r>
              <a:rPr lang="el-GR" sz="2000" dirty="0" smtClean="0"/>
              <a:t>Τοποθετημένοι σε ερμάριο δίπλα στον πίνακα, εύκολος έλεγχος, συντήρηση.</a:t>
            </a:r>
          </a:p>
          <a:p>
            <a:pPr marL="0" indent="0">
              <a:buNone/>
            </a:pPr>
            <a:r>
              <a:rPr lang="el-GR" sz="2000" dirty="0" smtClean="0"/>
              <a:t>Επιβαρύνει το εσωτερικό δίκτυο της εγκατάστασης μέχρι το κάθε φορτίο.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0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ΑΕΡΓΗ  ΑΝΤΙΣΤΑΣΗ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000" dirty="0"/>
              <a:t>Τι σημαίνει αρνητική ισχύς; Σημαίνει ότι εκείνη τη χρονική στιγμή το φορτίο δεν καταναλώνει ισχύ από την πηγή, αλλά </a:t>
            </a:r>
            <a:r>
              <a:rPr lang="el-GR" sz="2000" dirty="0" smtClean="0"/>
              <a:t>επιστρέφει  </a:t>
            </a:r>
            <a:r>
              <a:rPr lang="el-GR" sz="2000" dirty="0"/>
              <a:t>ισχύ.</a:t>
            </a:r>
          </a:p>
          <a:p>
            <a:pPr algn="just"/>
            <a:r>
              <a:rPr lang="el-GR" sz="2000" dirty="0"/>
              <a:t>Δηλαδή : </a:t>
            </a:r>
            <a:r>
              <a:rPr lang="en-US" sz="2000" dirty="0"/>
              <a:t>P</a:t>
            </a:r>
            <a:r>
              <a:rPr lang="el-GR" sz="2000" dirty="0" err="1"/>
              <a:t>ολ</a:t>
            </a:r>
            <a:r>
              <a:rPr lang="el-GR" sz="2000" dirty="0"/>
              <a:t> = </a:t>
            </a:r>
            <a:r>
              <a:rPr lang="en-US" sz="2000" dirty="0"/>
              <a:t>P(+) – </a:t>
            </a:r>
            <a:r>
              <a:rPr lang="en-US" sz="2000" dirty="0" smtClean="0"/>
              <a:t>P(</a:t>
            </a:r>
            <a:r>
              <a:rPr lang="el-GR" sz="2000" dirty="0" smtClean="0"/>
              <a:t> – </a:t>
            </a:r>
            <a:r>
              <a:rPr lang="en-US" sz="2000" dirty="0" smtClean="0"/>
              <a:t>)</a:t>
            </a:r>
            <a:endParaRPr lang="en-US" sz="2000" dirty="0"/>
          </a:p>
          <a:p>
            <a:pPr algn="just"/>
            <a:r>
              <a:rPr lang="el-GR" sz="2000" dirty="0"/>
              <a:t>Όσο μεγαλύτερη είναι η διαφορά </a:t>
            </a:r>
            <a:r>
              <a:rPr lang="el-GR" sz="2000" dirty="0" smtClean="0"/>
              <a:t>φάσης,  τόσο  λιγότερη ολική ισχύς απορροφάται από την πηγή.</a:t>
            </a:r>
          </a:p>
          <a:p>
            <a:pPr algn="just"/>
            <a:r>
              <a:rPr lang="el-GR" sz="2000" dirty="0" smtClean="0"/>
              <a:t>Στις  ± 90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 μετατόπιση φάσης ισχύει </a:t>
            </a:r>
            <a:r>
              <a:rPr lang="en-US" sz="2000" dirty="0"/>
              <a:t>P(+) </a:t>
            </a:r>
            <a:r>
              <a:rPr lang="el-GR" sz="2000" dirty="0" smtClean="0"/>
              <a:t>=</a:t>
            </a:r>
            <a:r>
              <a:rPr lang="en-US" sz="2000" dirty="0" smtClean="0"/>
              <a:t> </a:t>
            </a:r>
            <a:r>
              <a:rPr lang="en-US" sz="2000" dirty="0"/>
              <a:t>P(</a:t>
            </a:r>
            <a:r>
              <a:rPr lang="el-GR" sz="2000" dirty="0"/>
              <a:t> – </a:t>
            </a:r>
            <a:r>
              <a:rPr lang="en-US" sz="2000" dirty="0" smtClean="0"/>
              <a:t>)</a:t>
            </a:r>
            <a:r>
              <a:rPr lang="el-GR" sz="2000" dirty="0" smtClean="0"/>
              <a:t>  άρα   </a:t>
            </a:r>
            <a:r>
              <a:rPr lang="en-US" sz="2000" dirty="0" smtClean="0"/>
              <a:t>P</a:t>
            </a:r>
            <a:r>
              <a:rPr lang="el-GR" sz="2000" dirty="0" err="1" smtClean="0"/>
              <a:t>ολ</a:t>
            </a:r>
            <a:r>
              <a:rPr lang="el-GR" sz="2000" dirty="0" smtClean="0"/>
              <a:t> = 0</a:t>
            </a:r>
          </a:p>
          <a:p>
            <a:pPr algn="just"/>
            <a:r>
              <a:rPr lang="el-GR" sz="2000" dirty="0" smtClean="0"/>
              <a:t>Το πηνίο και ο πυκνωτής δεν καταναλώνει ισχύ σε ένα κύκλωμα </a:t>
            </a:r>
            <a:r>
              <a:rPr lang="en-US" sz="2000" dirty="0" smtClean="0"/>
              <a:t>ac</a:t>
            </a:r>
            <a:r>
              <a:rPr lang="el-GR" sz="2000" dirty="0" smtClean="0"/>
              <a:t> επομένως δεν παράγει έργο και έτσι έχει άεργη αντίσταση.</a:t>
            </a:r>
          </a:p>
          <a:p>
            <a:pPr algn="just"/>
            <a:r>
              <a:rPr lang="el-GR" sz="2000" dirty="0" smtClean="0"/>
              <a:t>Στο εναλλασσόμενο κύκλωμα μόνο η ωμική αντίσταση </a:t>
            </a:r>
            <a:r>
              <a:rPr lang="en-US" sz="2000" dirty="0" smtClean="0"/>
              <a:t>R</a:t>
            </a:r>
            <a:r>
              <a:rPr lang="el-GR" sz="2000" dirty="0" smtClean="0"/>
              <a:t> καταναλώνει ισχύ και επομένως παράγει έργο.</a:t>
            </a:r>
          </a:p>
          <a:p>
            <a:pPr algn="just"/>
            <a:r>
              <a:rPr lang="el-GR" sz="2000" dirty="0" smtClean="0"/>
              <a:t>Η διαφορά φάσης μεταξύ της </a:t>
            </a:r>
            <a:r>
              <a:rPr lang="el-GR" sz="2000" dirty="0" err="1" smtClean="0"/>
              <a:t>κυματομορφής</a:t>
            </a:r>
            <a:r>
              <a:rPr lang="el-GR" sz="2000" dirty="0" smtClean="0"/>
              <a:t> της τάσης </a:t>
            </a:r>
            <a:r>
              <a:rPr lang="en-US" sz="2000" dirty="0" smtClean="0"/>
              <a:t>V(t) </a:t>
            </a:r>
            <a:r>
              <a:rPr lang="el-GR" sz="2000" dirty="0" smtClean="0"/>
              <a:t>και της </a:t>
            </a:r>
            <a:r>
              <a:rPr lang="el-GR" sz="2000" dirty="0" err="1" smtClean="0"/>
              <a:t>κυματομορφής</a:t>
            </a:r>
            <a:r>
              <a:rPr lang="el-GR" sz="2000" dirty="0" smtClean="0"/>
              <a:t> του ρεύματος </a:t>
            </a:r>
            <a:r>
              <a:rPr lang="en-US" sz="2000" dirty="0" smtClean="0"/>
              <a:t>I(t)</a:t>
            </a:r>
            <a:r>
              <a:rPr lang="el-GR" sz="2000" dirty="0" smtClean="0"/>
              <a:t> εξαρτάται από τα μεγέθη της ωμικής και άεργης αντίστασης. </a:t>
            </a:r>
            <a:endParaRPr lang="el-GR" sz="20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>
                <a:solidFill>
                  <a:srgbClr val="000000"/>
                </a:solidFill>
              </a:rPr>
              <a:pPr/>
              <a:t>3</a:t>
            </a:fld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ΣΥΝΘΕΤΗ  ΑΝΤΙΣΤΑΣΗ   ( Ζ 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000" dirty="0" smtClean="0"/>
              <a:t>Γενικά η αντίσταση σε ένα κύκλωμα </a:t>
            </a:r>
            <a:r>
              <a:rPr lang="en-US" sz="2000" dirty="0" err="1" smtClean="0"/>
              <a:t>a.c</a:t>
            </a:r>
            <a:r>
              <a:rPr lang="en-US" sz="2000" dirty="0" smtClean="0"/>
              <a:t>.</a:t>
            </a:r>
            <a:r>
              <a:rPr lang="el-GR" sz="2000" dirty="0" smtClean="0"/>
              <a:t> είναι σύνθετη (</a:t>
            </a:r>
            <a:r>
              <a:rPr lang="el-GR" sz="2000" dirty="0" err="1" smtClean="0"/>
              <a:t>εμπέδηση</a:t>
            </a:r>
            <a:r>
              <a:rPr lang="el-GR" sz="2000" dirty="0" smtClean="0"/>
              <a:t>) και αποτελείται και από ωμικό και από άεργο φορτίο  Ζ.</a:t>
            </a:r>
          </a:p>
          <a:p>
            <a:pPr algn="just"/>
            <a:endParaRPr lang="el-GR" sz="2000" dirty="0"/>
          </a:p>
          <a:p>
            <a:pPr algn="just"/>
            <a:endParaRPr lang="el-GR" sz="2000" dirty="0" smtClean="0"/>
          </a:p>
          <a:p>
            <a:pPr algn="just"/>
            <a:endParaRPr lang="el-GR" sz="2000" dirty="0"/>
          </a:p>
          <a:p>
            <a:pPr algn="just"/>
            <a:endParaRPr lang="el-GR" sz="2000" dirty="0" smtClean="0"/>
          </a:p>
          <a:p>
            <a:pPr algn="just"/>
            <a:endParaRPr lang="el-GR" sz="2000" dirty="0"/>
          </a:p>
          <a:p>
            <a:pPr algn="just"/>
            <a:endParaRPr lang="el-GR" sz="2000" dirty="0" smtClean="0"/>
          </a:p>
          <a:p>
            <a:pPr algn="just"/>
            <a:endParaRPr lang="el-GR" sz="2000" dirty="0"/>
          </a:p>
          <a:p>
            <a:pPr algn="just"/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>
                <a:solidFill>
                  <a:srgbClr val="000000"/>
                </a:solidFill>
              </a:rPr>
              <a:pPr/>
              <a:t>4</a:t>
            </a:fld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0" y="3140968"/>
            <a:ext cx="2949326" cy="250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43907"/>
            <a:ext cx="5904656" cy="283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8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99288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ΣΤΡΕΦΟΜΕΝΑ  ΔΙΑΝΥΣΜΑΤΑ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496" y="1503239"/>
            <a:ext cx="8928992" cy="1277689"/>
          </a:xfrm>
        </p:spPr>
        <p:txBody>
          <a:bodyPr/>
          <a:lstStyle/>
          <a:p>
            <a:pPr algn="just"/>
            <a:r>
              <a:rPr lang="el-GR" sz="2000" dirty="0" smtClean="0"/>
              <a:t>Κάθε </a:t>
            </a:r>
            <a:r>
              <a:rPr lang="el-GR" sz="2000" dirty="0" err="1" smtClean="0"/>
              <a:t>κυματομορφή</a:t>
            </a:r>
            <a:r>
              <a:rPr lang="el-GR" sz="2000" dirty="0" smtClean="0"/>
              <a:t> μπορεί να παρασταθεί ως ένα στρεφόμενο διάνυσμα, όπου η διεύθυνση αντιπροσωπεύει την γωνία φάσης και το μήκος αντιπροσωπεύει το μέτρο της ηλεκτρικής ποσότητας. 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792088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57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3184" y="122238"/>
            <a:ext cx="7787208" cy="1295400"/>
          </a:xfrm>
        </p:spPr>
        <p:txBody>
          <a:bodyPr/>
          <a:lstStyle/>
          <a:p>
            <a:r>
              <a:rPr lang="el-GR" dirty="0" smtClean="0"/>
              <a:t>ΕΙΔΗ ΙΣΧΥΟΣ</a:t>
            </a:r>
            <a:r>
              <a:rPr lang="en-US" dirty="0" smtClean="0"/>
              <a:t> – </a:t>
            </a:r>
            <a:r>
              <a:rPr lang="el-GR" dirty="0" smtClean="0"/>
              <a:t>ΣΥΝΤΕΛΕΣΤΗΣ ΙΣΧΥΟΣ</a:t>
            </a:r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>
                <a:solidFill>
                  <a:srgbClr val="000000"/>
                </a:solidFill>
              </a:rPr>
              <a:pPr/>
              <a:t>6</a:t>
            </a:fld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9263"/>
            <a:ext cx="4595736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7704" y="1628800"/>
                <a:ext cx="19952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Ix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cosφ</m:t>
                      </m:r>
                    </m:oMath>
                  </m:oMathPara>
                </a14:m>
                <a:endParaRPr lang="el-GR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628800"/>
                <a:ext cx="199522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8372" y="2185700"/>
                <a:ext cx="19535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Iy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I</m:t>
                      </m:r>
                      <m:r>
                        <a:rPr lang="el-GR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l-GR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φ</m:t>
                      </m:r>
                    </m:oMath>
                  </m:oMathPara>
                </a14:m>
                <a:endParaRPr lang="el-GR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72" y="2185700"/>
                <a:ext cx="195354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52895" y="1700808"/>
                <a:ext cx="371159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dirty="0" smtClean="0">
                    <a:solidFill>
                      <a:srgbClr val="000000"/>
                    </a:solidFill>
                    <a:latin typeface="Cambria Math"/>
                  </a:rPr>
                  <a:t>Πραγματική Ισχύς (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mbria Math"/>
                  </a:rPr>
                  <a:t>W)</a:t>
                </a:r>
                <a:endParaRPr lang="el-GR" sz="2800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P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Ix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cosφ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895" y="1700808"/>
                <a:ext cx="3711593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3448" t="-6369" r="-21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49841" y="2924944"/>
                <a:ext cx="339862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dirty="0" smtClean="0">
                    <a:solidFill>
                      <a:srgbClr val="000000"/>
                    </a:solidFill>
                    <a:latin typeface="Cambria Math"/>
                  </a:rPr>
                  <a:t>Άεργος  Ισχύς (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mbria Math"/>
                  </a:rPr>
                  <a:t>VAR)</a:t>
                </a:r>
                <a:endParaRPr lang="el-GR" sz="2800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Q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Iy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φ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41" y="2924944"/>
                <a:ext cx="3398623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3770" t="-64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65298" y="4131077"/>
                <a:ext cx="367119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dirty="0" smtClean="0">
                    <a:solidFill>
                      <a:srgbClr val="000000"/>
                    </a:solidFill>
                    <a:latin typeface="Cambria Math"/>
                  </a:rPr>
                  <a:t>Φαινόμενη  Ισχύς (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mbria Math"/>
                  </a:rPr>
                  <a:t>VA)</a:t>
                </a:r>
                <a:endParaRPr lang="el-GR" sz="2800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98" y="4131077"/>
                <a:ext cx="3671198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3322" t="-6410" r="-23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65140" y="5294812"/>
                <a:ext cx="3555332" cy="101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smtClean="0">
                          <a:solidFill>
                            <a:srgbClr val="000000"/>
                          </a:solidFill>
                          <a:latin typeface="Cambria Math"/>
                        </a:rPr>
                        <m:t>Σ</m:t>
                      </m:r>
                      <m:r>
                        <a:rPr lang="el-GR" sz="3200" smtClean="0">
                          <a:solidFill>
                            <a:srgbClr val="000000"/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sz="3200" smtClean="0">
                          <a:solidFill>
                            <a:srgbClr val="000000"/>
                          </a:solidFill>
                          <a:latin typeface="Cambria Math"/>
                        </a:rPr>
                        <m:t>Ι</m:t>
                      </m:r>
                      <m:r>
                        <a:rPr lang="el-GR" sz="3200" smtClean="0">
                          <a:solidFill>
                            <a:srgbClr val="000000"/>
                          </a:solidFill>
                          <a:latin typeface="Cambria Math"/>
                        </a:rPr>
                        <m:t>. =</m:t>
                      </m:r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l-GR" sz="3200" smtClean="0">
                          <a:solidFill>
                            <a:srgbClr val="000000"/>
                          </a:solidFill>
                          <a:latin typeface="Cambria Math"/>
                        </a:rPr>
                        <m:t>φ</m:t>
                      </m:r>
                      <m:r>
                        <a:rPr lang="el-GR" sz="32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sz="32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a:rPr lang="en-US" sz="32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l-GR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140" y="5294812"/>
                <a:ext cx="3555332" cy="10145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6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ΣΗΜΑΣΙΑ ΤΟΥ ΣΥΝΤΕΛΕΣΤΗ  ΙΣΧΥΟΣ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518457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58879" y="1556792"/>
                <a:ext cx="4177617" cy="85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400" b="0" i="0" baseline="-25000" smtClean="0">
                          <a:latin typeface="Cambria Math"/>
                        </a:rPr>
                        <m:t>A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φ</m:t>
                          </m:r>
                        </m:den>
                      </m:f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0" smtClean="0">
                              <a:latin typeface="Cambria Math"/>
                            </a:rPr>
                            <m:t>1,50</m:t>
                          </m:r>
                        </m:num>
                        <m:den>
                          <m:r>
                            <a:rPr lang="el-GR" sz="2400" b="0" i="0" smtClean="0">
                              <a:latin typeface="Cambria Math"/>
                            </a:rPr>
                            <m:t>0,60</m:t>
                          </m:r>
                        </m:den>
                      </m:f>
                      <m:r>
                        <a:rPr lang="el-GR" sz="2400" b="0" i="0" smtClean="0">
                          <a:latin typeface="Cambria Math"/>
                        </a:rPr>
                        <m:t>=2,50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ΜVΑ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879" y="1556792"/>
                <a:ext cx="4177617" cy="8561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0032" y="2572804"/>
                <a:ext cx="4174411" cy="85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400" b="0" i="0" baseline="-25000" smtClean="0">
                          <a:latin typeface="Cambria Math"/>
                        </a:rPr>
                        <m:t>B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φ</m:t>
                          </m:r>
                        </m:den>
                      </m:f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0" smtClean="0">
                              <a:latin typeface="Cambria Math"/>
                            </a:rPr>
                            <m:t>1,50</m:t>
                          </m:r>
                        </m:num>
                        <m:den>
                          <m:r>
                            <a:rPr lang="el-GR" sz="2400" b="0" i="0" smtClean="0">
                              <a:latin typeface="Cambria Math"/>
                            </a:rPr>
                            <m:t>0,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96</m:t>
                          </m:r>
                        </m:den>
                      </m:f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</a:rPr>
                        <m:t>1</m:t>
                      </m:r>
                      <m:r>
                        <a:rPr lang="el-GR" sz="2400" b="0" i="0" smtClean="0">
                          <a:latin typeface="Cambria Math"/>
                        </a:rPr>
                        <m:t>,5</m:t>
                      </m:r>
                      <m:r>
                        <a:rPr lang="en-US" sz="2400" b="0" i="0" smtClean="0"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572804"/>
                <a:ext cx="4174411" cy="8561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30887" y="3604320"/>
                <a:ext cx="4107086" cy="832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sz="2400" b="0" i="0" baseline="-25000" smtClean="0">
                          <a:latin typeface="Cambria Math"/>
                        </a:rPr>
                        <m:t>A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SA</m:t>
                          </m:r>
                          <m:r>
                            <a:rPr lang="en-US" sz="2400" b="0" i="0" baseline="-2500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V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5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0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MVA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4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7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0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kV</m:t>
                          </m:r>
                        </m:den>
                      </m:f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</a:rPr>
                        <m:t>532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887" y="3604320"/>
                <a:ext cx="4107086" cy="8327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9410" y="4612432"/>
                <a:ext cx="4100674" cy="832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sz="2400" b="0" i="0" baseline="-25000" smtClean="0">
                          <a:latin typeface="Cambria Math"/>
                        </a:rPr>
                        <m:t>B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SB</m:t>
                          </m:r>
                          <m:r>
                            <a:rPr lang="en-US" sz="2400" b="0" i="0" baseline="-2500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V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56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MVA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4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7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0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kV</m:t>
                          </m:r>
                        </m:den>
                      </m:f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</a:rPr>
                        <m:t>332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410" y="4612432"/>
                <a:ext cx="4100674" cy="8327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Δεξιό βέλος 5"/>
          <p:cNvSpPr/>
          <p:nvPr/>
        </p:nvSpPr>
        <p:spPr>
          <a:xfrm rot="6871907">
            <a:off x="933934" y="3470603"/>
            <a:ext cx="1584176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ιό βέλος 10"/>
          <p:cNvSpPr/>
          <p:nvPr/>
        </p:nvSpPr>
        <p:spPr>
          <a:xfrm rot="3385056" flipV="1">
            <a:off x="2396962" y="3472004"/>
            <a:ext cx="1285088" cy="600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 rot="17635706">
            <a:off x="1425681" y="379867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532A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3490752">
            <a:off x="2617484" y="363732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332A</a:t>
            </a:r>
            <a:endParaRPr lang="el-G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64088" y="5588093"/>
                <a:ext cx="3584186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sz="2400" b="0" i="0" baseline="-25000" smtClean="0">
                          <a:latin typeface="Cambria Math"/>
                        </a:rPr>
                        <m:t>A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baseline="30000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baseline="30000" smtClean="0">
                              <a:latin typeface="Cambria Math"/>
                            </a:rPr>
                            <m:t>2 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Α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R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588093"/>
                <a:ext cx="3584186" cy="5052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0072" y="6164157"/>
                <a:ext cx="3888432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sz="2400" b="0" i="0" baseline="-25000" smtClean="0">
                          <a:latin typeface="Cambria Math"/>
                        </a:rPr>
                        <m:t>B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baseline="30000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baseline="30000" smtClean="0">
                              <a:latin typeface="Cambria Math"/>
                            </a:rPr>
                            <m:t>2 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</a:rPr>
                        <m:t>0,43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Α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R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6164157"/>
                <a:ext cx="3888432" cy="5052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Βέλος επάνω-κάτω 11"/>
          <p:cNvSpPr/>
          <p:nvPr/>
        </p:nvSpPr>
        <p:spPr>
          <a:xfrm rot="1410165">
            <a:off x="1892808" y="3183595"/>
            <a:ext cx="288032" cy="2055484"/>
          </a:xfrm>
          <a:prstGeom prst="upDownArrow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1940029" y="4438853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Q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27568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6" grpId="0" animBg="1"/>
      <p:bldP spid="11" grpId="0" animBg="1"/>
      <p:bldP spid="10" grpId="0"/>
      <p:bldP spid="13" grpId="0"/>
      <p:bldP spid="14" grpId="0"/>
      <p:bldP spid="15" grpId="0"/>
      <p:bldP spid="12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Τρίγωνο  Ισχύος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5138737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547766" cy="333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2080" y="3140968"/>
                <a:ext cx="2380973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Q</m:t>
                      </m:r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800" b="0" i="1" baseline="30000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800" b="0" i="1" baseline="30000" smtClean="0">
                              <a:latin typeface="Cambria Math"/>
                            </a:rPr>
                            <m:t>2 </m:t>
                          </m:r>
                        </m:e>
                      </m:rad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140968"/>
                <a:ext cx="2380973" cy="5739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2080" y="2348880"/>
                <a:ext cx="2400594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P</m:t>
                      </m:r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800" b="0" i="1" baseline="30000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800" b="0" i="1" baseline="30000" smtClean="0">
                              <a:latin typeface="Cambria Math"/>
                            </a:rPr>
                            <m:t>2 </m:t>
                          </m:r>
                        </m:e>
                      </m:rad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348880"/>
                <a:ext cx="2400594" cy="6141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64088" y="1556792"/>
                <a:ext cx="2459904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S</m:t>
                      </m:r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800" b="0" i="1" baseline="30000" smtClean="0">
                              <a:latin typeface="Cambria Math"/>
                            </a:rPr>
                            <m:t>2 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800" b="0" i="1" baseline="30000" smtClean="0">
                              <a:latin typeface="Cambria Math"/>
                            </a:rPr>
                            <m:t>2 </m:t>
                          </m:r>
                        </m:e>
                      </m:rad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556792"/>
                <a:ext cx="2459904" cy="6141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4383" y="4779149"/>
                <a:ext cx="473790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dirty="0" smtClean="0">
                    <a:solidFill>
                      <a:srgbClr val="000000"/>
                    </a:solidFill>
                    <a:latin typeface="Cambria Math"/>
                  </a:rPr>
                  <a:t>Πραγματική Ισχύς (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mbria Math"/>
                  </a:rPr>
                  <a:t>W)</a:t>
                </a:r>
                <a:endParaRPr lang="el-GR" sz="2800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P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Ix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cosφ</m:t>
                      </m:r>
                      <m:r>
                        <a:rPr lang="en-US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S</m:t>
                      </m:r>
                      <m:r>
                        <a:rPr lang="el-GR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φ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83" y="4779149"/>
                <a:ext cx="4737900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2703" t="-64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1560" y="5715253"/>
                <a:ext cx="483087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dirty="0" smtClean="0">
                    <a:solidFill>
                      <a:srgbClr val="000000"/>
                    </a:solidFill>
                    <a:latin typeface="Cambria Math"/>
                  </a:rPr>
                  <a:t>Άεργος   Ισχύς (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mbria Math"/>
                  </a:rPr>
                  <a:t>VAR)</a:t>
                </a:r>
                <a:endParaRPr lang="el-GR" sz="2800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Q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Iy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/>
                        </a:rPr>
                        <m:t>φ</m:t>
                      </m:r>
                      <m:r>
                        <a:rPr lang="en-US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S</m:t>
                      </m:r>
                      <m:r>
                        <a:rPr lang="el-GR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φ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715253"/>
                <a:ext cx="4830874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2522" t="-64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48064" y="3926660"/>
                <a:ext cx="3133165" cy="89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Σ</m:t>
                      </m:r>
                      <m:r>
                        <a:rPr lang="el-GR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Ι</m:t>
                      </m:r>
                      <m:r>
                        <a:rPr lang="el-GR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. =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l-GR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φ</m:t>
                      </m:r>
                      <m:r>
                        <a:rPr lang="el-GR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a:rPr lang="en-US" sz="2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l-GR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926660"/>
                <a:ext cx="3133165" cy="8991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51273" y="4869160"/>
                <a:ext cx="2165143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l-GR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φ</m:t>
                      </m:r>
                      <m:r>
                        <a:rPr lang="el-GR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Q</m:t>
                          </m:r>
                          <m:r>
                            <a:rPr lang="en-US" sz="2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l-GR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273" y="4869160"/>
                <a:ext cx="2165143" cy="90197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56176" y="5839390"/>
                <a:ext cx="2208425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tan</m:t>
                      </m:r>
                      <m:r>
                        <m:rPr>
                          <m:sty m:val="p"/>
                        </m:rPr>
                        <a:rPr lang="el-GR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φ</m:t>
                      </m:r>
                      <m:r>
                        <a:rPr lang="el-GR" sz="28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Q</m:t>
                          </m:r>
                          <m:r>
                            <a:rPr lang="en-US" sz="2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l-GR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839390"/>
                <a:ext cx="2208425" cy="90197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1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Απαίτηση για βελτίωση του Σ.Ι.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2"/>
                <a:ext cx="8507288" cy="4734073"/>
              </a:xfrm>
            </p:spPr>
            <p:txBody>
              <a:bodyPr/>
              <a:lstStyle/>
              <a:p>
                <a:r>
                  <a:rPr lang="el-GR" dirty="0" smtClean="0"/>
                  <a:t>Χρεωστέα </a:t>
                </a:r>
                <a:r>
                  <a:rPr lang="en-US" dirty="0" smtClean="0"/>
                  <a:t> </a:t>
                </a:r>
                <a:r>
                  <a:rPr lang="el-GR" dirty="0" smtClean="0"/>
                  <a:t>Ζήτηση:     ΧΖ</a:t>
                </a:r>
                <a:r>
                  <a:rPr lang="en-US" dirty="0" smtClean="0"/>
                  <a:t> </a:t>
                </a:r>
                <a:r>
                  <a:rPr lang="el-GR" dirty="0" smtClean="0"/>
                  <a:t>=</a:t>
                </a:r>
                <a:r>
                  <a:rPr lang="en-US" dirty="0" smtClean="0"/>
                  <a:t> k  X  </a:t>
                </a:r>
                <a:r>
                  <a:rPr lang="el-GR" dirty="0" smtClean="0"/>
                  <a:t>Μ</a:t>
                </a:r>
                <a:r>
                  <a:rPr lang="en-US" dirty="0" smtClean="0"/>
                  <a:t>K</a:t>
                </a:r>
                <a:r>
                  <a:rPr lang="el-GR" dirty="0" smtClean="0"/>
                  <a:t>Ζ </a:t>
                </a:r>
                <a:endParaRPr lang="en-US" dirty="0" smtClean="0"/>
              </a:p>
              <a:p>
                <a:pPr algn="just"/>
                <a:r>
                  <a:rPr lang="el-GR" sz="2400" dirty="0" smtClean="0"/>
                  <a:t>Ο συντελεστής προσαρμογής </a:t>
                </a:r>
                <a:r>
                  <a:rPr lang="en-US" sz="2400" dirty="0" smtClean="0"/>
                  <a:t>k</a:t>
                </a:r>
                <a:r>
                  <a:rPr lang="el-GR" sz="2400" dirty="0" smtClean="0"/>
                  <a:t>, εξαρτάται από τον Σ.Ι.  (</a:t>
                </a:r>
                <a:r>
                  <a:rPr lang="en-US" sz="2400" dirty="0" smtClean="0"/>
                  <a:t>cos</a:t>
                </a:r>
                <a:r>
                  <a:rPr lang="el-GR" sz="2400" dirty="0" smtClean="0"/>
                  <a:t>φ) της εγκατάστασης και για &lt;0,85 είναι μεγαλύτερος της μονάδας, ενώ για &gt;0,90 μπορεί να γίνει μικρότερος της μονάδας</a:t>
                </a:r>
                <a:r>
                  <a:rPr lang="en-US" sz="2400" dirty="0" smtClean="0"/>
                  <a:t>, </a:t>
                </a:r>
                <a:r>
                  <a:rPr lang="el-GR" sz="2400" dirty="0" smtClean="0"/>
                  <a:t>ανάλογα και με τον συντελεστή χρησιμοποίησης της εγκατάστασης. </a:t>
                </a:r>
                <a:r>
                  <a:rPr lang="en-US" sz="2400" dirty="0" smtClean="0"/>
                  <a:t> </a:t>
                </a:r>
              </a:p>
              <a:p>
                <a:pPr algn="just"/>
                <a:r>
                  <a:rPr lang="el-GR" sz="2400" dirty="0" smtClean="0"/>
                  <a:t>Ο συντελεστής ισχύος προσδιορίζεται από τις ενδείξεις των μετρητών πραγματικής και άεργης ενέργειας:</a:t>
                </a:r>
              </a:p>
              <a:p>
                <a:pPr algn="just"/>
                <a:endParaRPr lang="el-GR" sz="1600" dirty="0" smtClean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𝑐𝑜𝑠</m:t>
                    </m:r>
                    <m:r>
                      <a:rPr lang="el-GR" sz="3200" b="0" i="1" smtClean="0">
                        <a:latin typeface="Cambria Math"/>
                      </a:rPr>
                      <m:t>𝜑</m:t>
                    </m:r>
                    <m:r>
                      <a:rPr lang="el-GR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𝑊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𝑊</m:t>
                            </m:r>
                            <m:r>
                              <a:rPr lang="en-US" sz="3200" b="0" i="1" baseline="30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3200" b="0" i="1" baseline="30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2800" dirty="0" smtClean="0"/>
                  <a:t>  ή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𝑐𝑜𝑠</m:t>
                    </m:r>
                    <m:r>
                      <a:rPr lang="el-GR" sz="3200" i="1">
                        <a:latin typeface="Cambria Math"/>
                      </a:rPr>
                      <m:t>𝜑</m:t>
                    </m:r>
                    <m:r>
                      <a:rPr lang="el-G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sz="3200" i="1" baseline="30000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en-US" sz="3200" i="1" baseline="30000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3  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𝐼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  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el-GR" sz="3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2"/>
                <a:ext cx="8507288" cy="4734073"/>
              </a:xfrm>
              <a:blipFill rotWithShape="1">
                <a:blip r:embed="rId2"/>
                <a:stretch>
                  <a:fillRect l="-645" t="-1673" r="-10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</Template>
  <TotalTime>4789</TotalTime>
  <Words>3383</Words>
  <Application>Microsoft Office PowerPoint</Application>
  <PresentationFormat>Προβολή στην οθόνη (4:3)</PresentationFormat>
  <Paragraphs>384</Paragraphs>
  <Slides>26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8</vt:i4>
      </vt:variant>
      <vt:variant>
        <vt:lpstr>Τίτλοι διαφανειών</vt:lpstr>
      </vt:variant>
      <vt:variant>
        <vt:i4>26</vt:i4>
      </vt:variant>
    </vt:vector>
  </HeadingPairs>
  <TitlesOfParts>
    <vt:vector size="34" baseType="lpstr">
      <vt:lpstr>Εκπαιδευτική παρουσίαση</vt:lpstr>
      <vt:lpstr>1_Εκπαιδευτική παρουσίαση</vt:lpstr>
      <vt:lpstr>2_Εκπαιδευτική παρουσίαση</vt:lpstr>
      <vt:lpstr>3_Εκπαιδευτική παρουσίαση</vt:lpstr>
      <vt:lpstr>4_Εκπαιδευτική παρουσίαση</vt:lpstr>
      <vt:lpstr>5_Εκπαιδευτική παρουσίαση</vt:lpstr>
      <vt:lpstr>Θέμα του Office</vt:lpstr>
      <vt:lpstr>6_Εκπαιδευτική παρουσίαση</vt:lpstr>
      <vt:lpstr>ΒΙΟΜΗΧΑΝΙΚΕΣ ΗΛΕΚΤΡΙΚΕΣ ΕΓΚΑΤΑΣΤΑΣΕΙΣ</vt:lpstr>
      <vt:lpstr>Επαγωγικά και Χωρητικά φορτία (L,C)</vt:lpstr>
      <vt:lpstr>ΑΕΡΓΗ  ΑΝΤΙΣΤΑΣΗ </vt:lpstr>
      <vt:lpstr>ΣΥΝΘΕΤΗ  ΑΝΤΙΣΤΑΣΗ   ( Ζ ) </vt:lpstr>
      <vt:lpstr>ΣΤΡΕΦΟΜΕΝΑ  ΔΙΑΝΥΣΜΑΤΑ</vt:lpstr>
      <vt:lpstr>ΕΙΔΗ ΙΣΧΥΟΣ – ΣΥΝΤΕΛΕΣΤΗΣ ΙΣΧΥΟΣ  </vt:lpstr>
      <vt:lpstr>ΣΗΜΑΣΙΑ ΤΟΥ ΣΥΝΤΕΛΕΣΤΗ  ΙΣΧΥΟΣ</vt:lpstr>
      <vt:lpstr>Τρίγωνο  Ισχύος</vt:lpstr>
      <vt:lpstr>Απαίτηση για βελτίωση του Σ.Ι.</vt:lpstr>
      <vt:lpstr>Μέτρηση του συντελεστή ισχύος</vt:lpstr>
      <vt:lpstr>Άεργη  αντιστάθμιση</vt:lpstr>
      <vt:lpstr>Υπολογισμός χωρητικότητας   C</vt:lpstr>
      <vt:lpstr>Τρόποι  σύνδεσης  πυκνωτών</vt:lpstr>
      <vt:lpstr>ΕΙΔΗ  ΑΕΡΓΗΣ  ΑΝΤΙΣΤΑΘΜΙΣΗΣ</vt:lpstr>
      <vt:lpstr>Τοπική ή Ατομική άεργη αντιστάθμιση </vt:lpstr>
      <vt:lpstr>Ομαδική  αντιστάθμιση</vt:lpstr>
      <vt:lpstr>Κεντρική  αντιστάθμιση</vt:lpstr>
      <vt:lpstr>Μέσος  συντελεστής  ισχύος   cosφm</vt:lpstr>
      <vt:lpstr>Παρουσίαση του PowerPoint</vt:lpstr>
      <vt:lpstr>Ερμάριο  πυκνωτών Βαθμίδες κεντρικής αντιστάθμισης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Πλεονεκτήματα – Μειονεκτήματα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ΗΛΕΚΤΡΙΚΑ ΚΥΚΛΩΜΑΤΑ</dc:title>
  <dc:creator>ΘΕΟΚΛΗΤΟΣ</dc:creator>
  <cp:lastModifiedBy>Admin</cp:lastModifiedBy>
  <cp:revision>340</cp:revision>
  <dcterms:created xsi:type="dcterms:W3CDTF">2020-03-19T06:44:50Z</dcterms:created>
  <dcterms:modified xsi:type="dcterms:W3CDTF">2021-05-09T14:16:19Z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TC060888081032</vt:lpwstr>
  </property>
</Properties>
</file>