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435" r:id="rId2"/>
    <p:sldId id="436" r:id="rId3"/>
    <p:sldId id="437" r:id="rId4"/>
    <p:sldId id="474" r:id="rId5"/>
    <p:sldId id="475" r:id="rId6"/>
    <p:sldId id="477" r:id="rId7"/>
    <p:sldId id="482" r:id="rId8"/>
    <p:sldId id="484" r:id="rId9"/>
    <p:sldId id="485" r:id="rId10"/>
    <p:sldId id="487" r:id="rId11"/>
    <p:sldId id="490" r:id="rId12"/>
    <p:sldId id="491" r:id="rId13"/>
    <p:sldId id="492" r:id="rId14"/>
    <p:sldId id="493" r:id="rId15"/>
    <p:sldId id="494" r:id="rId16"/>
    <p:sldId id="495" r:id="rId17"/>
    <p:sldId id="499" r:id="rId18"/>
    <p:sldId id="500" r:id="rId19"/>
    <p:sldId id="501" r:id="rId20"/>
    <p:sldId id="504" r:id="rId21"/>
    <p:sldId id="538" r:id="rId22"/>
    <p:sldId id="505" r:id="rId23"/>
    <p:sldId id="506" r:id="rId24"/>
    <p:sldId id="507" r:id="rId25"/>
    <p:sldId id="508" r:id="rId26"/>
    <p:sldId id="540" r:id="rId27"/>
    <p:sldId id="509" r:id="rId28"/>
    <p:sldId id="510" r:id="rId29"/>
    <p:sldId id="543" r:id="rId30"/>
    <p:sldId id="511" r:id="rId31"/>
    <p:sldId id="512" r:id="rId32"/>
    <p:sldId id="513" r:id="rId33"/>
    <p:sldId id="542" r:id="rId34"/>
    <p:sldId id="514" r:id="rId35"/>
    <p:sldId id="515" r:id="rId36"/>
    <p:sldId id="541" r:id="rId37"/>
    <p:sldId id="516" r:id="rId38"/>
    <p:sldId id="517" r:id="rId39"/>
    <p:sldId id="518" r:id="rId40"/>
    <p:sldId id="519" r:id="rId41"/>
    <p:sldId id="520" r:id="rId42"/>
    <p:sldId id="440" r:id="rId43"/>
    <p:sldId id="439" r:id="rId44"/>
    <p:sldId id="442" r:id="rId45"/>
    <p:sldId id="444" r:id="rId46"/>
    <p:sldId id="445" r:id="rId47"/>
    <p:sldId id="446" r:id="rId48"/>
    <p:sldId id="447" r:id="rId49"/>
    <p:sldId id="450" r:id="rId50"/>
    <p:sldId id="451" r:id="rId51"/>
    <p:sldId id="452" r:id="rId52"/>
    <p:sldId id="455" r:id="rId53"/>
    <p:sldId id="536" r:id="rId54"/>
    <p:sldId id="456" r:id="rId55"/>
    <p:sldId id="457" r:id="rId56"/>
    <p:sldId id="458" r:id="rId57"/>
    <p:sldId id="465" r:id="rId58"/>
    <p:sldId id="537" r:id="rId59"/>
    <p:sldId id="472" r:id="rId60"/>
    <p:sldId id="473" r:id="rId61"/>
    <p:sldId id="528" r:id="rId62"/>
    <p:sldId id="529" r:id="rId63"/>
    <p:sldId id="478" r:id="rId64"/>
    <p:sldId id="479" r:id="rId65"/>
    <p:sldId id="480" r:id="rId66"/>
    <p:sldId id="481" r:id="rId67"/>
    <p:sldId id="531" r:id="rId68"/>
    <p:sldId id="532" r:id="rId69"/>
    <p:sldId id="533" r:id="rId70"/>
    <p:sldId id="534" r:id="rId71"/>
    <p:sldId id="535" r:id="rId72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96E66-151D-4AB6-8392-C4BF669245DD}" v="373" dt="2019-04-09T07:19:44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4242" y="78"/>
      </p:cViewPr>
      <p:guideLst>
        <p:guide orient="horz" pos="3225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8"/>
            <a:ext cx="3076012" cy="512479"/>
          </a:xfrm>
          <a:prstGeom prst="rect">
            <a:avLst/>
          </a:prstGeom>
        </p:spPr>
        <p:txBody>
          <a:bodyPr vert="horz" lIns="102489" tIns="51244" rIns="102489" bIns="5124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533" y="8"/>
            <a:ext cx="3076012" cy="512479"/>
          </a:xfrm>
          <a:prstGeom prst="rect">
            <a:avLst/>
          </a:prstGeom>
        </p:spPr>
        <p:txBody>
          <a:bodyPr vert="horz" lIns="102489" tIns="51244" rIns="102489" bIns="5124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720272"/>
            <a:ext cx="3076012" cy="512479"/>
          </a:xfrm>
          <a:prstGeom prst="rect">
            <a:avLst/>
          </a:prstGeom>
        </p:spPr>
        <p:txBody>
          <a:bodyPr vert="horz" lIns="102489" tIns="51244" rIns="102489" bIns="5124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533" y="9720272"/>
            <a:ext cx="3076012" cy="512479"/>
          </a:xfrm>
          <a:prstGeom prst="rect">
            <a:avLst/>
          </a:prstGeom>
        </p:spPr>
        <p:txBody>
          <a:bodyPr vert="horz" lIns="102489" tIns="51244" rIns="102489" bIns="51244" rtlCol="0" anchor="b"/>
          <a:lstStyle>
            <a:lvl1pPr algn="r">
              <a:defRPr sz="1300"/>
            </a:lvl1pPr>
          </a:lstStyle>
          <a:p>
            <a:fld id="{329F5B0B-148E-42DC-9B05-8BCA1CF2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6584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76364" cy="511731"/>
          </a:xfrm>
          <a:prstGeom prst="rect">
            <a:avLst/>
          </a:prstGeom>
        </p:spPr>
        <p:txBody>
          <a:bodyPr vert="horz" lIns="93286" tIns="46641" rIns="93286" bIns="4664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4"/>
            <a:ext cx="3076364" cy="511731"/>
          </a:xfrm>
          <a:prstGeom prst="rect">
            <a:avLst/>
          </a:prstGeom>
        </p:spPr>
        <p:txBody>
          <a:bodyPr vert="horz" lIns="93286" tIns="46641" rIns="93286" bIns="46641" rtlCol="0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6" tIns="46641" rIns="93286" bIns="466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3286" tIns="46641" rIns="93286" bIns="466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721112"/>
            <a:ext cx="3076364" cy="511731"/>
          </a:xfrm>
          <a:prstGeom prst="rect">
            <a:avLst/>
          </a:prstGeom>
        </p:spPr>
        <p:txBody>
          <a:bodyPr vert="horz" lIns="93286" tIns="46641" rIns="93286" bIns="4664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9721112"/>
            <a:ext cx="3076364" cy="511731"/>
          </a:xfrm>
          <a:prstGeom prst="rect">
            <a:avLst/>
          </a:prstGeom>
        </p:spPr>
        <p:txBody>
          <a:bodyPr vert="horz" lIns="93286" tIns="46641" rIns="93286" bIns="46641" rtlCol="0" anchor="b"/>
          <a:lstStyle>
            <a:lvl1pPr algn="r">
              <a:defRPr sz="1100"/>
            </a:lvl1pPr>
          </a:lstStyle>
          <a:p>
            <a:fld id="{91A5A700-B878-4B81-A53A-873A35D6C7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651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1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0"/>
            <a:ext cx="10515600" cy="1324800"/>
          </a:xfrm>
        </p:spPr>
        <p:txBody>
          <a:bodyPr/>
          <a:lstStyle>
            <a:lvl1pPr algn="l">
              <a:defRPr b="1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800" y="1522800"/>
            <a:ext cx="10515600" cy="51804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0000" y="6494400"/>
            <a:ext cx="2844800" cy="3651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 sz="1800">
                <a:latin typeface="Cambria" pitchFamily="18" charset="0"/>
              </a:defRPr>
            </a:lvl4pPr>
            <a:lvl5pPr>
              <a:defRPr sz="1800">
                <a:latin typeface="Cambr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 sz="1800">
                <a:latin typeface="Cambria" pitchFamily="18" charset="0"/>
              </a:defRPr>
            </a:lvl4pPr>
            <a:lvl5pPr>
              <a:defRPr sz="1800">
                <a:latin typeface="Cambr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Cambria" pitchFamily="18" charset="0"/>
              </a:defRPr>
            </a:lvl1pPr>
            <a:lvl2pPr>
              <a:defRPr sz="2000">
                <a:latin typeface="Cambria" pitchFamily="18" charset="0"/>
              </a:defRPr>
            </a:lvl2pPr>
            <a:lvl3pPr>
              <a:defRPr sz="1800">
                <a:latin typeface="Cambria" pitchFamily="18" charset="0"/>
              </a:defRPr>
            </a:lvl3pPr>
            <a:lvl4pPr>
              <a:defRPr sz="1600">
                <a:latin typeface="Cambria" pitchFamily="18" charset="0"/>
              </a:defRPr>
            </a:lvl4pPr>
            <a:lvl5pPr>
              <a:defRPr sz="1600">
                <a:latin typeface="Cambr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Cambria" pitchFamily="18" charset="0"/>
              </a:defRPr>
            </a:lvl1pPr>
            <a:lvl2pPr>
              <a:defRPr sz="2000">
                <a:latin typeface="Cambria" pitchFamily="18" charset="0"/>
              </a:defRPr>
            </a:lvl2pPr>
            <a:lvl3pPr>
              <a:defRPr sz="1800">
                <a:latin typeface="Cambria" pitchFamily="18" charset="0"/>
              </a:defRPr>
            </a:lvl3pPr>
            <a:lvl4pPr>
              <a:defRPr sz="1600">
                <a:latin typeface="Cambria" pitchFamily="18" charset="0"/>
              </a:defRPr>
            </a:lvl4pPr>
            <a:lvl5pPr>
              <a:defRPr sz="1600">
                <a:latin typeface="Cambr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Cambria" pitchFamily="18" charset="0"/>
              </a:defRPr>
            </a:lvl1pPr>
            <a:lvl2pPr>
              <a:defRPr sz="2800">
                <a:latin typeface="Cambria" pitchFamily="18" charset="0"/>
              </a:defRPr>
            </a:lvl2pPr>
            <a:lvl3pPr>
              <a:defRPr sz="2400">
                <a:latin typeface="Cambria" pitchFamily="18" charset="0"/>
              </a:defRPr>
            </a:lvl3pPr>
            <a:lvl4pPr>
              <a:defRPr sz="2000">
                <a:latin typeface="Cambria" pitchFamily="18" charset="0"/>
              </a:defRPr>
            </a:lvl4pPr>
            <a:lvl5pPr>
              <a:defRPr sz="2000">
                <a:latin typeface="Cambria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Cambr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Cambr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Cambr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11480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311.png"/><Relationship Id="rId7" Type="http://schemas.openxmlformats.org/officeDocument/2006/relationships/image" Target="../media/image16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142.png"/><Relationship Id="rId4" Type="http://schemas.openxmlformats.org/officeDocument/2006/relationships/image" Target="../media/image13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10.png"/><Relationship Id="rId7" Type="http://schemas.openxmlformats.org/officeDocument/2006/relationships/image" Target="../media/image8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image" Target="../media/image10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1.png"/><Relationship Id="rId3" Type="http://schemas.openxmlformats.org/officeDocument/2006/relationships/image" Target="../media/image70.png"/><Relationship Id="rId7" Type="http://schemas.openxmlformats.org/officeDocument/2006/relationships/image" Target="../media/image111.png"/><Relationship Id="rId12" Type="http://schemas.openxmlformats.org/officeDocument/2006/relationships/image" Target="../media/image160.png"/><Relationship Id="rId2" Type="http://schemas.openxmlformats.org/officeDocument/2006/relationships/image" Target="../media/image60.png"/><Relationship Id="rId16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51.png"/><Relationship Id="rId5" Type="http://schemas.openxmlformats.org/officeDocument/2006/relationships/image" Target="../media/image2.emf"/><Relationship Id="rId15" Type="http://schemas.openxmlformats.org/officeDocument/2006/relationships/image" Target="../media/image191.png"/><Relationship Id="rId10" Type="http://schemas.openxmlformats.org/officeDocument/2006/relationships/image" Target="../media/image141.png"/><Relationship Id="rId4" Type="http://schemas.openxmlformats.org/officeDocument/2006/relationships/image" Target="../media/image1.emf"/><Relationship Id="rId9" Type="http://schemas.openxmlformats.org/officeDocument/2006/relationships/image" Target="../media/image130.png"/><Relationship Id="rId14" Type="http://schemas.openxmlformats.org/officeDocument/2006/relationships/image" Target="../media/image18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93988"/>
            <a:ext cx="10363200" cy="1470025"/>
          </a:xfrm>
        </p:spPr>
        <p:txBody>
          <a:bodyPr>
            <a:normAutofit/>
          </a:bodyPr>
          <a:lstStyle/>
          <a:p>
            <a:r>
              <a:rPr lang="el-GR" sz="4400" b="1"/>
              <a:t>ΣΤΑΤΙΣΤΙΚΗ ΚΑΤΑΝΟΜΕΣ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421095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9CBF2-5CC6-430F-B91B-30E11432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Πίνακες τυποποιημένης κανονικής κατανομή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EAA807-AC7C-40A9-A4EC-85231D32E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Για την τυποποιημένη κανονική κατανομή υπάρχουν διαθέσιμοι πίνακες πιθανοτήτων</a:t>
                </a:r>
              </a:p>
              <a:p>
                <a:pPr lvl="1"/>
                <a:r>
                  <a:rPr lang="el-GR" dirty="0"/>
                  <a:t>Πριν τη χρήση ενός πίνακα πιθανοτήτων προσοχή στην πληροφορία που παρουσιάζει</a:t>
                </a:r>
                <a:endParaRPr lang="en-US" dirty="0"/>
              </a:p>
              <a:p>
                <a:r>
                  <a:rPr lang="el-GR" dirty="0"/>
                  <a:t>Ένας πίνακας παρουσιάζει αθροιστικές πιθανότητες της μορφής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EAA807-AC7C-40A9-A4EC-85231D32E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>
            <a:extLst>
              <a:ext uri="{FF2B5EF4-FFF2-40B4-BE49-F238E27FC236}">
                <a16:creationId xmlns:a16="http://schemas.microsoft.com/office/drawing/2014/main" id="{475824EB-C4B2-4FA7-A32C-36BB8945841B}"/>
              </a:ext>
            </a:extLst>
          </p:cNvPr>
          <p:cNvSpPr/>
          <p:nvPr/>
        </p:nvSpPr>
        <p:spPr>
          <a:xfrm>
            <a:off x="6289604" y="4868694"/>
            <a:ext cx="2127250" cy="1216660"/>
          </a:xfrm>
          <a:custGeom>
            <a:avLst/>
            <a:gdLst/>
            <a:ahLst/>
            <a:cxnLst/>
            <a:rect l="l" t="t" r="r" b="b"/>
            <a:pathLst>
              <a:path w="2127250" h="1216660">
                <a:moveTo>
                  <a:pt x="2126521" y="1205229"/>
                </a:moveTo>
                <a:lnTo>
                  <a:pt x="1272664" y="1205229"/>
                </a:lnTo>
                <a:lnTo>
                  <a:pt x="1286676" y="1206499"/>
                </a:lnTo>
                <a:lnTo>
                  <a:pt x="1300768" y="1206499"/>
                </a:lnTo>
                <a:lnTo>
                  <a:pt x="1314833" y="1207769"/>
                </a:lnTo>
                <a:lnTo>
                  <a:pt x="1328763" y="1207769"/>
                </a:lnTo>
                <a:lnTo>
                  <a:pt x="1368657" y="1211579"/>
                </a:lnTo>
                <a:lnTo>
                  <a:pt x="1380963" y="1211579"/>
                </a:lnTo>
                <a:lnTo>
                  <a:pt x="1403438" y="1214119"/>
                </a:lnTo>
                <a:lnTo>
                  <a:pt x="1413391" y="1215389"/>
                </a:lnTo>
                <a:lnTo>
                  <a:pt x="1422343" y="1216659"/>
                </a:lnTo>
                <a:lnTo>
                  <a:pt x="1793183" y="1212849"/>
                </a:lnTo>
                <a:lnTo>
                  <a:pt x="2126558" y="1212849"/>
                </a:lnTo>
                <a:lnTo>
                  <a:pt x="2126521" y="1205229"/>
                </a:lnTo>
                <a:close/>
              </a:path>
              <a:path w="2127250" h="1216660">
                <a:moveTo>
                  <a:pt x="1412968" y="0"/>
                </a:moveTo>
                <a:lnTo>
                  <a:pt x="1403633" y="0"/>
                </a:lnTo>
                <a:lnTo>
                  <a:pt x="1392979" y="2539"/>
                </a:lnTo>
                <a:lnTo>
                  <a:pt x="1381344" y="7619"/>
                </a:lnTo>
                <a:lnTo>
                  <a:pt x="1369067" y="13969"/>
                </a:lnTo>
                <a:lnTo>
                  <a:pt x="1343946" y="26669"/>
                </a:lnTo>
                <a:lnTo>
                  <a:pt x="1331780" y="33019"/>
                </a:lnTo>
                <a:lnTo>
                  <a:pt x="1320329" y="38100"/>
                </a:lnTo>
                <a:lnTo>
                  <a:pt x="1309933" y="40639"/>
                </a:lnTo>
                <a:lnTo>
                  <a:pt x="1298494" y="41909"/>
                </a:lnTo>
                <a:lnTo>
                  <a:pt x="1294993" y="43179"/>
                </a:lnTo>
                <a:lnTo>
                  <a:pt x="1290487" y="45719"/>
                </a:lnTo>
                <a:lnTo>
                  <a:pt x="1285034" y="48259"/>
                </a:lnTo>
                <a:lnTo>
                  <a:pt x="1278692" y="53339"/>
                </a:lnTo>
                <a:lnTo>
                  <a:pt x="1271520" y="59689"/>
                </a:lnTo>
                <a:lnTo>
                  <a:pt x="1263577" y="66039"/>
                </a:lnTo>
                <a:lnTo>
                  <a:pt x="1254920" y="73659"/>
                </a:lnTo>
                <a:lnTo>
                  <a:pt x="1245609" y="82550"/>
                </a:lnTo>
                <a:lnTo>
                  <a:pt x="1235701" y="91439"/>
                </a:lnTo>
                <a:lnTo>
                  <a:pt x="1225254" y="102869"/>
                </a:lnTo>
                <a:lnTo>
                  <a:pt x="1214328" y="113029"/>
                </a:lnTo>
                <a:lnTo>
                  <a:pt x="1202981" y="125729"/>
                </a:lnTo>
                <a:lnTo>
                  <a:pt x="1191270" y="138429"/>
                </a:lnTo>
                <a:lnTo>
                  <a:pt x="1179255" y="151129"/>
                </a:lnTo>
                <a:lnTo>
                  <a:pt x="1166994" y="165100"/>
                </a:lnTo>
                <a:lnTo>
                  <a:pt x="1154544" y="180339"/>
                </a:lnTo>
                <a:lnTo>
                  <a:pt x="1129316" y="210819"/>
                </a:lnTo>
                <a:lnTo>
                  <a:pt x="1116654" y="227329"/>
                </a:lnTo>
                <a:lnTo>
                  <a:pt x="1102891" y="246379"/>
                </a:lnTo>
                <a:lnTo>
                  <a:pt x="1087066" y="266700"/>
                </a:lnTo>
                <a:lnTo>
                  <a:pt x="1069481" y="290829"/>
                </a:lnTo>
                <a:lnTo>
                  <a:pt x="1050439" y="316229"/>
                </a:lnTo>
                <a:lnTo>
                  <a:pt x="1009199" y="373379"/>
                </a:lnTo>
                <a:lnTo>
                  <a:pt x="987607" y="403859"/>
                </a:lnTo>
                <a:lnTo>
                  <a:pt x="943996" y="464819"/>
                </a:lnTo>
                <a:lnTo>
                  <a:pt x="922582" y="496569"/>
                </a:lnTo>
                <a:lnTo>
                  <a:pt x="901834" y="525779"/>
                </a:lnTo>
                <a:lnTo>
                  <a:pt x="882055" y="554989"/>
                </a:lnTo>
                <a:lnTo>
                  <a:pt x="846617" y="608329"/>
                </a:lnTo>
                <a:lnTo>
                  <a:pt x="831565" y="632459"/>
                </a:lnTo>
                <a:lnTo>
                  <a:pt x="818694" y="652779"/>
                </a:lnTo>
                <a:lnTo>
                  <a:pt x="808307" y="670559"/>
                </a:lnTo>
                <a:lnTo>
                  <a:pt x="800709" y="685800"/>
                </a:lnTo>
                <a:lnTo>
                  <a:pt x="796202" y="695959"/>
                </a:lnTo>
                <a:lnTo>
                  <a:pt x="795090" y="702309"/>
                </a:lnTo>
                <a:lnTo>
                  <a:pt x="783611" y="717550"/>
                </a:lnTo>
                <a:lnTo>
                  <a:pt x="770362" y="734059"/>
                </a:lnTo>
                <a:lnTo>
                  <a:pt x="755582" y="751839"/>
                </a:lnTo>
                <a:lnTo>
                  <a:pt x="739505" y="769619"/>
                </a:lnTo>
                <a:lnTo>
                  <a:pt x="722369" y="787400"/>
                </a:lnTo>
                <a:lnTo>
                  <a:pt x="704411" y="806450"/>
                </a:lnTo>
                <a:lnTo>
                  <a:pt x="685868" y="824229"/>
                </a:lnTo>
                <a:lnTo>
                  <a:pt x="666975" y="843279"/>
                </a:lnTo>
                <a:lnTo>
                  <a:pt x="629091" y="878839"/>
                </a:lnTo>
                <a:lnTo>
                  <a:pt x="610573" y="896619"/>
                </a:lnTo>
                <a:lnTo>
                  <a:pt x="592653" y="913129"/>
                </a:lnTo>
                <a:lnTo>
                  <a:pt x="575567" y="929639"/>
                </a:lnTo>
                <a:lnTo>
                  <a:pt x="544848" y="957579"/>
                </a:lnTo>
                <a:lnTo>
                  <a:pt x="531687" y="969009"/>
                </a:lnTo>
                <a:lnTo>
                  <a:pt x="520308" y="980439"/>
                </a:lnTo>
                <a:lnTo>
                  <a:pt x="510948" y="989329"/>
                </a:lnTo>
                <a:lnTo>
                  <a:pt x="503843" y="995679"/>
                </a:lnTo>
                <a:lnTo>
                  <a:pt x="499230" y="1000759"/>
                </a:lnTo>
                <a:lnTo>
                  <a:pt x="484312" y="1012189"/>
                </a:lnTo>
                <a:lnTo>
                  <a:pt x="469728" y="1022349"/>
                </a:lnTo>
                <a:lnTo>
                  <a:pt x="455532" y="1031239"/>
                </a:lnTo>
                <a:lnTo>
                  <a:pt x="441774" y="1037589"/>
                </a:lnTo>
                <a:lnTo>
                  <a:pt x="428508" y="1043939"/>
                </a:lnTo>
                <a:lnTo>
                  <a:pt x="415787" y="1049019"/>
                </a:lnTo>
                <a:lnTo>
                  <a:pt x="403661" y="1054099"/>
                </a:lnTo>
                <a:lnTo>
                  <a:pt x="392185" y="1057909"/>
                </a:lnTo>
                <a:lnTo>
                  <a:pt x="353818" y="1068069"/>
                </a:lnTo>
                <a:lnTo>
                  <a:pt x="339890" y="1074419"/>
                </a:lnTo>
                <a:lnTo>
                  <a:pt x="333636" y="1076959"/>
                </a:lnTo>
                <a:lnTo>
                  <a:pt x="325783" y="1079499"/>
                </a:lnTo>
                <a:lnTo>
                  <a:pt x="316491" y="1083309"/>
                </a:lnTo>
                <a:lnTo>
                  <a:pt x="305916" y="1087119"/>
                </a:lnTo>
                <a:lnTo>
                  <a:pt x="268089" y="1098549"/>
                </a:lnTo>
                <a:lnTo>
                  <a:pt x="194196" y="1117599"/>
                </a:lnTo>
                <a:lnTo>
                  <a:pt x="150321" y="1125219"/>
                </a:lnTo>
                <a:lnTo>
                  <a:pt x="112020" y="1129029"/>
                </a:lnTo>
                <a:lnTo>
                  <a:pt x="96674" y="1131569"/>
                </a:lnTo>
                <a:lnTo>
                  <a:pt x="67908" y="1136649"/>
                </a:lnTo>
                <a:lnTo>
                  <a:pt x="54573" y="1137919"/>
                </a:lnTo>
                <a:lnTo>
                  <a:pt x="41992" y="1140459"/>
                </a:lnTo>
                <a:lnTo>
                  <a:pt x="19259" y="1142999"/>
                </a:lnTo>
                <a:lnTo>
                  <a:pt x="9190" y="1145539"/>
                </a:lnTo>
                <a:lnTo>
                  <a:pt x="43" y="1146809"/>
                </a:lnTo>
                <a:lnTo>
                  <a:pt x="0" y="1167129"/>
                </a:lnTo>
                <a:lnTo>
                  <a:pt x="221" y="1170939"/>
                </a:lnTo>
                <a:lnTo>
                  <a:pt x="521" y="1173479"/>
                </a:lnTo>
                <a:lnTo>
                  <a:pt x="2729" y="1173479"/>
                </a:lnTo>
                <a:lnTo>
                  <a:pt x="2662" y="1178559"/>
                </a:lnTo>
                <a:lnTo>
                  <a:pt x="1925" y="1188719"/>
                </a:lnTo>
                <a:lnTo>
                  <a:pt x="1245" y="1197609"/>
                </a:lnTo>
                <a:lnTo>
                  <a:pt x="324" y="1207769"/>
                </a:lnTo>
                <a:lnTo>
                  <a:pt x="1038930" y="1211579"/>
                </a:lnTo>
                <a:lnTo>
                  <a:pt x="1220998" y="1211579"/>
                </a:lnTo>
                <a:lnTo>
                  <a:pt x="1237038" y="1210309"/>
                </a:lnTo>
                <a:lnTo>
                  <a:pt x="1254422" y="1210309"/>
                </a:lnTo>
                <a:lnTo>
                  <a:pt x="1257185" y="1209039"/>
                </a:lnTo>
                <a:lnTo>
                  <a:pt x="1256942" y="1209039"/>
                </a:lnTo>
                <a:lnTo>
                  <a:pt x="1254403" y="1207769"/>
                </a:lnTo>
                <a:lnTo>
                  <a:pt x="1250277" y="1207769"/>
                </a:lnTo>
                <a:lnTo>
                  <a:pt x="1245274" y="1206499"/>
                </a:lnTo>
                <a:lnTo>
                  <a:pt x="1235476" y="1205229"/>
                </a:lnTo>
                <a:lnTo>
                  <a:pt x="2126521" y="1205229"/>
                </a:lnTo>
                <a:lnTo>
                  <a:pt x="2126319" y="1163319"/>
                </a:lnTo>
                <a:lnTo>
                  <a:pt x="2126194" y="1098549"/>
                </a:lnTo>
                <a:lnTo>
                  <a:pt x="2126312" y="1060449"/>
                </a:lnTo>
                <a:lnTo>
                  <a:pt x="2127019" y="1026159"/>
                </a:lnTo>
                <a:lnTo>
                  <a:pt x="2127111" y="1022349"/>
                </a:lnTo>
                <a:lnTo>
                  <a:pt x="2125840" y="986789"/>
                </a:lnTo>
                <a:lnTo>
                  <a:pt x="2124177" y="934719"/>
                </a:lnTo>
                <a:lnTo>
                  <a:pt x="2123024" y="896619"/>
                </a:lnTo>
                <a:lnTo>
                  <a:pt x="2121631" y="848359"/>
                </a:lnTo>
                <a:lnTo>
                  <a:pt x="2113085" y="842009"/>
                </a:lnTo>
                <a:lnTo>
                  <a:pt x="2104683" y="834389"/>
                </a:lnTo>
                <a:lnTo>
                  <a:pt x="2096407" y="826769"/>
                </a:lnTo>
                <a:lnTo>
                  <a:pt x="2088239" y="816609"/>
                </a:lnTo>
                <a:lnTo>
                  <a:pt x="2080160" y="807719"/>
                </a:lnTo>
                <a:lnTo>
                  <a:pt x="2072151" y="797559"/>
                </a:lnTo>
                <a:lnTo>
                  <a:pt x="2056273" y="774700"/>
                </a:lnTo>
                <a:lnTo>
                  <a:pt x="2040459" y="753109"/>
                </a:lnTo>
                <a:lnTo>
                  <a:pt x="2032530" y="741679"/>
                </a:lnTo>
                <a:lnTo>
                  <a:pt x="2016537" y="721359"/>
                </a:lnTo>
                <a:lnTo>
                  <a:pt x="2009907" y="711200"/>
                </a:lnTo>
                <a:lnTo>
                  <a:pt x="2003321" y="699769"/>
                </a:lnTo>
                <a:lnTo>
                  <a:pt x="1996798" y="688339"/>
                </a:lnTo>
                <a:lnTo>
                  <a:pt x="1990354" y="675639"/>
                </a:lnTo>
                <a:lnTo>
                  <a:pt x="1984008" y="662939"/>
                </a:lnTo>
                <a:lnTo>
                  <a:pt x="1977777" y="651509"/>
                </a:lnTo>
                <a:lnTo>
                  <a:pt x="1959947" y="617219"/>
                </a:lnTo>
                <a:lnTo>
                  <a:pt x="1931039" y="577850"/>
                </a:lnTo>
                <a:lnTo>
                  <a:pt x="1923867" y="570229"/>
                </a:lnTo>
                <a:lnTo>
                  <a:pt x="1917001" y="561339"/>
                </a:lnTo>
                <a:lnTo>
                  <a:pt x="1910444" y="551179"/>
                </a:lnTo>
                <a:lnTo>
                  <a:pt x="1904200" y="538479"/>
                </a:lnTo>
                <a:lnTo>
                  <a:pt x="1898272" y="523239"/>
                </a:lnTo>
                <a:lnTo>
                  <a:pt x="1893801" y="510539"/>
                </a:lnTo>
                <a:lnTo>
                  <a:pt x="1886930" y="495300"/>
                </a:lnTo>
                <a:lnTo>
                  <a:pt x="1878432" y="483869"/>
                </a:lnTo>
                <a:lnTo>
                  <a:pt x="1869390" y="477519"/>
                </a:lnTo>
                <a:lnTo>
                  <a:pt x="1860582" y="469900"/>
                </a:lnTo>
                <a:lnTo>
                  <a:pt x="1851977" y="461009"/>
                </a:lnTo>
                <a:lnTo>
                  <a:pt x="1843540" y="450850"/>
                </a:lnTo>
                <a:lnTo>
                  <a:pt x="1835240" y="439419"/>
                </a:lnTo>
                <a:lnTo>
                  <a:pt x="1827043" y="426719"/>
                </a:lnTo>
                <a:lnTo>
                  <a:pt x="1817757" y="415289"/>
                </a:lnTo>
                <a:lnTo>
                  <a:pt x="1809163" y="405129"/>
                </a:lnTo>
                <a:lnTo>
                  <a:pt x="1801185" y="396239"/>
                </a:lnTo>
                <a:lnTo>
                  <a:pt x="1793744" y="388619"/>
                </a:lnTo>
                <a:lnTo>
                  <a:pt x="1786762" y="382269"/>
                </a:lnTo>
                <a:lnTo>
                  <a:pt x="1780160" y="374650"/>
                </a:lnTo>
                <a:lnTo>
                  <a:pt x="1756004" y="334009"/>
                </a:lnTo>
                <a:lnTo>
                  <a:pt x="1750137" y="318769"/>
                </a:lnTo>
                <a:lnTo>
                  <a:pt x="1741662" y="311150"/>
                </a:lnTo>
                <a:lnTo>
                  <a:pt x="1733060" y="302259"/>
                </a:lnTo>
                <a:lnTo>
                  <a:pt x="1698181" y="266700"/>
                </a:lnTo>
                <a:lnTo>
                  <a:pt x="1689539" y="256539"/>
                </a:lnTo>
                <a:lnTo>
                  <a:pt x="1664434" y="227329"/>
                </a:lnTo>
                <a:lnTo>
                  <a:pt x="1641382" y="195579"/>
                </a:lnTo>
                <a:lnTo>
                  <a:pt x="1621446" y="161289"/>
                </a:lnTo>
                <a:lnTo>
                  <a:pt x="1615677" y="149859"/>
                </a:lnTo>
                <a:lnTo>
                  <a:pt x="1605324" y="142239"/>
                </a:lnTo>
                <a:lnTo>
                  <a:pt x="1595610" y="134619"/>
                </a:lnTo>
                <a:lnTo>
                  <a:pt x="1586385" y="125729"/>
                </a:lnTo>
                <a:lnTo>
                  <a:pt x="1577497" y="118109"/>
                </a:lnTo>
                <a:lnTo>
                  <a:pt x="1542293" y="82550"/>
                </a:lnTo>
                <a:lnTo>
                  <a:pt x="1522785" y="66039"/>
                </a:lnTo>
                <a:lnTo>
                  <a:pt x="1512026" y="57150"/>
                </a:lnTo>
                <a:lnTo>
                  <a:pt x="1504464" y="50800"/>
                </a:lnTo>
                <a:lnTo>
                  <a:pt x="1494937" y="44450"/>
                </a:lnTo>
                <a:lnTo>
                  <a:pt x="1483918" y="36829"/>
                </a:lnTo>
                <a:lnTo>
                  <a:pt x="1471881" y="29209"/>
                </a:lnTo>
                <a:lnTo>
                  <a:pt x="1459297" y="21589"/>
                </a:lnTo>
                <a:lnTo>
                  <a:pt x="1446641" y="15239"/>
                </a:lnTo>
                <a:lnTo>
                  <a:pt x="1434385" y="8889"/>
                </a:lnTo>
                <a:lnTo>
                  <a:pt x="1423003" y="3809"/>
                </a:lnTo>
                <a:lnTo>
                  <a:pt x="1412968" y="0"/>
                </a:lnTo>
                <a:close/>
              </a:path>
              <a:path w="2127250" h="1216660">
                <a:moveTo>
                  <a:pt x="1639" y="1173479"/>
                </a:moveTo>
                <a:lnTo>
                  <a:pt x="873" y="1173479"/>
                </a:lnTo>
                <a:lnTo>
                  <a:pt x="1254" y="1174749"/>
                </a:lnTo>
                <a:lnTo>
                  <a:pt x="1639" y="1173479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121568B-5171-4055-B1AF-78210F9ADCBB}"/>
              </a:ext>
            </a:extLst>
          </p:cNvPr>
          <p:cNvSpPr txBox="1"/>
          <p:nvPr/>
        </p:nvSpPr>
        <p:spPr>
          <a:xfrm>
            <a:off x="9417177" y="6070600"/>
            <a:ext cx="139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i="1" dirty="0">
                <a:solidFill>
                  <a:srgbClr val="5B9BD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z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009701F-2D7F-4167-9A9E-91A72E17C129}"/>
              </a:ext>
            </a:extLst>
          </p:cNvPr>
          <p:cNvSpPr txBox="1"/>
          <p:nvPr/>
        </p:nvSpPr>
        <p:spPr>
          <a:xfrm>
            <a:off x="7642097" y="6146800"/>
            <a:ext cx="9493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1490" algn="l"/>
              </a:tabLst>
            </a:pPr>
            <a:r>
              <a:rPr sz="1800" b="1" dirty="0">
                <a:solidFill>
                  <a:srgbClr val="5B9BD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	</a:t>
            </a:r>
            <a:r>
              <a:rPr lang="el-GR" sz="1800" b="1" dirty="0">
                <a:solidFill>
                  <a:srgbClr val="5B9BD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 </a:t>
            </a:r>
            <a:r>
              <a:rPr sz="1800" b="1" dirty="0">
                <a:solidFill>
                  <a:srgbClr val="5B9BD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</a:t>
            </a:r>
            <a:r>
              <a:rPr lang="el-GR" sz="1800" b="1" dirty="0">
                <a:solidFill>
                  <a:srgbClr val="5B9BD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</a:t>
            </a:r>
            <a:r>
              <a:rPr sz="1800" b="1" spc="-10" dirty="0">
                <a:solidFill>
                  <a:srgbClr val="5B9BD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6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A0E2602-0FB6-4F27-A351-E17D3A3FA233}"/>
              </a:ext>
            </a:extLst>
          </p:cNvPr>
          <p:cNvSpPr txBox="1"/>
          <p:nvPr/>
        </p:nvSpPr>
        <p:spPr>
          <a:xfrm>
            <a:off x="8693609" y="4891055"/>
            <a:ext cx="9626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</a:t>
            </a:r>
            <a:r>
              <a:rPr lang="el-GR" sz="18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</a:t>
            </a:r>
            <a:r>
              <a:rPr sz="18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9</a:t>
            </a:r>
            <a:r>
              <a:rPr sz="1800" b="1" spc="-1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45</a:t>
            </a:r>
            <a:r>
              <a:rPr sz="18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0170715-8836-4EC6-BF81-ED6E78BB31DC}"/>
              </a:ext>
            </a:extLst>
          </p:cNvPr>
          <p:cNvSpPr/>
          <p:nvPr/>
        </p:nvSpPr>
        <p:spPr>
          <a:xfrm>
            <a:off x="5985509" y="6077733"/>
            <a:ext cx="3423285" cy="0"/>
          </a:xfrm>
          <a:custGeom>
            <a:avLst/>
            <a:gdLst/>
            <a:ahLst/>
            <a:cxnLst/>
            <a:rect l="l" t="t" r="r" b="b"/>
            <a:pathLst>
              <a:path w="3423284">
                <a:moveTo>
                  <a:pt x="0" y="0"/>
                </a:moveTo>
                <a:lnTo>
                  <a:pt x="34229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F44D138F-E4D5-4253-8873-9F2ACC8B79C1}"/>
                  </a:ext>
                </a:extLst>
              </p:cNvPr>
              <p:cNvSpPr txBox="1"/>
              <p:nvPr/>
            </p:nvSpPr>
            <p:spPr>
              <a:xfrm>
                <a:off x="1590398" y="5173859"/>
                <a:ext cx="4802358" cy="36933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Παράδειγμα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:</a:t>
                </a: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pc="-5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/>
                      </a:rPr>
                      <m:t>Pr</m:t>
                    </m:r>
                    <m:r>
                      <a:rPr lang="en-US" sz="2400" i="1" spc="-5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/>
                      </a:rPr>
                      <m:t>⁡(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/>
                      </a:rPr>
                      <m:t>𝑍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/>
                      </a:rPr>
                      <m:t>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/>
                      </a:rPr>
                      <m:t>1,6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/>
                      </a:rPr>
                      <m:t>)=</m:t>
                    </m:r>
                    <m:r>
                      <a:rPr lang="en-US" sz="2400" i="1" spc="-10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/>
                      </a:rPr>
                      <m:t>9452</m:t>
                    </m:r>
                  </m:oMath>
                </a14:m>
                <a:endParaRPr sz="24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F44D138F-E4D5-4253-8873-9F2ACC8B7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398" y="5173859"/>
                <a:ext cx="4802358" cy="369332"/>
              </a:xfrm>
              <a:prstGeom prst="rect">
                <a:avLst/>
              </a:prstGeom>
              <a:blipFill>
                <a:blip r:embed="rId3"/>
                <a:stretch>
                  <a:fillRect l="-3680" t="-26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10">
            <a:extLst>
              <a:ext uri="{FF2B5EF4-FFF2-40B4-BE49-F238E27FC236}">
                <a16:creationId xmlns:a16="http://schemas.microsoft.com/office/drawing/2014/main" id="{3B22D858-A84D-429D-A40C-A867F903E525}"/>
              </a:ext>
            </a:extLst>
          </p:cNvPr>
          <p:cNvSpPr/>
          <p:nvPr/>
        </p:nvSpPr>
        <p:spPr>
          <a:xfrm>
            <a:off x="6290309" y="4855622"/>
            <a:ext cx="1400175" cy="1145540"/>
          </a:xfrm>
          <a:custGeom>
            <a:avLst/>
            <a:gdLst/>
            <a:ahLst/>
            <a:cxnLst/>
            <a:rect l="l" t="t" r="r" b="b"/>
            <a:pathLst>
              <a:path w="1400175" h="1145539">
                <a:moveTo>
                  <a:pt x="0" y="1145149"/>
                </a:moveTo>
                <a:lnTo>
                  <a:pt x="150749" y="1132576"/>
                </a:lnTo>
                <a:lnTo>
                  <a:pt x="225297" y="1119749"/>
                </a:lnTo>
                <a:lnTo>
                  <a:pt x="299973" y="1099048"/>
                </a:lnTo>
                <a:lnTo>
                  <a:pt x="376046" y="1073775"/>
                </a:lnTo>
                <a:lnTo>
                  <a:pt x="450722" y="1038977"/>
                </a:lnTo>
                <a:lnTo>
                  <a:pt x="525271" y="991225"/>
                </a:lnTo>
                <a:lnTo>
                  <a:pt x="676020" y="859653"/>
                </a:lnTo>
                <a:lnTo>
                  <a:pt x="826769" y="672455"/>
                </a:lnTo>
                <a:lnTo>
                  <a:pt x="977518" y="448681"/>
                </a:lnTo>
                <a:lnTo>
                  <a:pt x="1052194" y="334508"/>
                </a:lnTo>
                <a:lnTo>
                  <a:pt x="1126743" y="228336"/>
                </a:lnTo>
                <a:lnTo>
                  <a:pt x="1201419" y="134737"/>
                </a:lnTo>
                <a:lnTo>
                  <a:pt x="1277492" y="63236"/>
                </a:lnTo>
                <a:lnTo>
                  <a:pt x="1352168" y="17389"/>
                </a:lnTo>
                <a:lnTo>
                  <a:pt x="1388122" y="4482"/>
                </a:lnTo>
                <a:lnTo>
                  <a:pt x="1399955" y="0"/>
                </a:lnTo>
              </a:path>
            </a:pathLst>
          </a:custGeom>
          <a:ln w="502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2A57928-CD94-456E-A1A2-E7A718F26FDB}"/>
              </a:ext>
            </a:extLst>
          </p:cNvPr>
          <p:cNvSpPr/>
          <p:nvPr/>
        </p:nvSpPr>
        <p:spPr>
          <a:xfrm>
            <a:off x="8423909" y="5695971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3AAF7F7-9653-44C6-9586-45820F4474E6}"/>
              </a:ext>
            </a:extLst>
          </p:cNvPr>
          <p:cNvSpPr/>
          <p:nvPr/>
        </p:nvSpPr>
        <p:spPr>
          <a:xfrm>
            <a:off x="7703057" y="4854724"/>
            <a:ext cx="1385570" cy="1140460"/>
          </a:xfrm>
          <a:custGeom>
            <a:avLst/>
            <a:gdLst/>
            <a:ahLst/>
            <a:cxnLst/>
            <a:rect l="l" t="t" r="r" b="b"/>
            <a:pathLst>
              <a:path w="1385570" h="1140460">
                <a:moveTo>
                  <a:pt x="1385316" y="1139952"/>
                </a:moveTo>
                <a:lnTo>
                  <a:pt x="1234440" y="1127252"/>
                </a:lnTo>
                <a:lnTo>
                  <a:pt x="1159764" y="1114552"/>
                </a:lnTo>
                <a:lnTo>
                  <a:pt x="1085088" y="1093851"/>
                </a:lnTo>
                <a:lnTo>
                  <a:pt x="1008761" y="1068451"/>
                </a:lnTo>
                <a:lnTo>
                  <a:pt x="932561" y="1033526"/>
                </a:lnTo>
                <a:lnTo>
                  <a:pt x="857885" y="985901"/>
                </a:lnTo>
                <a:lnTo>
                  <a:pt x="707009" y="854201"/>
                </a:lnTo>
                <a:lnTo>
                  <a:pt x="556006" y="666876"/>
                </a:lnTo>
                <a:lnTo>
                  <a:pt x="406653" y="442975"/>
                </a:lnTo>
                <a:lnTo>
                  <a:pt x="330453" y="328675"/>
                </a:lnTo>
                <a:lnTo>
                  <a:pt x="255777" y="222250"/>
                </a:lnTo>
                <a:lnTo>
                  <a:pt x="181101" y="128650"/>
                </a:lnTo>
                <a:lnTo>
                  <a:pt x="104901" y="57150"/>
                </a:lnTo>
                <a:lnTo>
                  <a:pt x="28575" y="15875"/>
                </a:lnTo>
                <a:lnTo>
                  <a:pt x="0" y="0"/>
                </a:lnTo>
              </a:path>
            </a:pathLst>
          </a:custGeom>
          <a:ln w="502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AE1C703-DC2D-4268-BA96-2C9147391520}"/>
              </a:ext>
            </a:extLst>
          </p:cNvPr>
          <p:cNvSpPr/>
          <p:nvPr/>
        </p:nvSpPr>
        <p:spPr>
          <a:xfrm>
            <a:off x="8042147" y="5156476"/>
            <a:ext cx="613410" cy="386715"/>
          </a:xfrm>
          <a:custGeom>
            <a:avLst/>
            <a:gdLst/>
            <a:ahLst/>
            <a:cxnLst/>
            <a:rect l="l" t="t" r="r" b="b"/>
            <a:pathLst>
              <a:path w="613409" h="386714">
                <a:moveTo>
                  <a:pt x="44450" y="313690"/>
                </a:moveTo>
                <a:lnTo>
                  <a:pt x="0" y="386334"/>
                </a:lnTo>
                <a:lnTo>
                  <a:pt x="84835" y="378206"/>
                </a:lnTo>
                <a:lnTo>
                  <a:pt x="72195" y="358013"/>
                </a:lnTo>
                <a:lnTo>
                  <a:pt x="57150" y="358013"/>
                </a:lnTo>
                <a:lnTo>
                  <a:pt x="50419" y="347345"/>
                </a:lnTo>
                <a:lnTo>
                  <a:pt x="61271" y="340562"/>
                </a:lnTo>
                <a:lnTo>
                  <a:pt x="44450" y="313690"/>
                </a:lnTo>
                <a:close/>
              </a:path>
              <a:path w="613409" h="386714">
                <a:moveTo>
                  <a:pt x="61271" y="340562"/>
                </a:moveTo>
                <a:lnTo>
                  <a:pt x="50419" y="347345"/>
                </a:lnTo>
                <a:lnTo>
                  <a:pt x="57150" y="358013"/>
                </a:lnTo>
                <a:lnTo>
                  <a:pt x="67965" y="351255"/>
                </a:lnTo>
                <a:lnTo>
                  <a:pt x="61271" y="340562"/>
                </a:lnTo>
                <a:close/>
              </a:path>
              <a:path w="613409" h="386714">
                <a:moveTo>
                  <a:pt x="67965" y="351255"/>
                </a:moveTo>
                <a:lnTo>
                  <a:pt x="57150" y="358013"/>
                </a:lnTo>
                <a:lnTo>
                  <a:pt x="72195" y="358013"/>
                </a:lnTo>
                <a:lnTo>
                  <a:pt x="67965" y="351255"/>
                </a:lnTo>
                <a:close/>
              </a:path>
              <a:path w="613409" h="386714">
                <a:moveTo>
                  <a:pt x="606171" y="0"/>
                </a:moveTo>
                <a:lnTo>
                  <a:pt x="61271" y="340562"/>
                </a:lnTo>
                <a:lnTo>
                  <a:pt x="67965" y="351255"/>
                </a:lnTo>
                <a:lnTo>
                  <a:pt x="613028" y="10668"/>
                </a:lnTo>
                <a:lnTo>
                  <a:pt x="6061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0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26CE5-3A5B-4DCA-B830-7B1675B51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Πίνακες τυποποιημένης κανονικής κατανομή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275BE-8563-4FD2-9496-9E5B3BEA8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96" r="7194"/>
          <a:stretch/>
        </p:blipFill>
        <p:spPr>
          <a:xfrm>
            <a:off x="475651" y="4177936"/>
            <a:ext cx="11240699" cy="230152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1BB85F-4F1E-4BE4-B17A-D8BED4201A25}"/>
              </a:ext>
            </a:extLst>
          </p:cNvPr>
          <p:cNvGrpSpPr/>
          <p:nvPr/>
        </p:nvGrpSpPr>
        <p:grpSpPr>
          <a:xfrm>
            <a:off x="3876445" y="1324800"/>
            <a:ext cx="4439110" cy="2477193"/>
            <a:chOff x="3341603" y="1704110"/>
            <a:chExt cx="4439110" cy="24771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6EFC40D-98CE-4D23-AC96-F1C497ECB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929" r="50979" b="35299"/>
            <a:stretch/>
          </p:blipFill>
          <p:spPr>
            <a:xfrm>
              <a:off x="3341603" y="1704110"/>
              <a:ext cx="4439110" cy="24771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D54D88-59D9-44EA-8836-BE9732310359}"/>
                </a:ext>
              </a:extLst>
            </p:cNvPr>
            <p:cNvSpPr/>
            <p:nvPr/>
          </p:nvSpPr>
          <p:spPr>
            <a:xfrm>
              <a:off x="6046239" y="1734185"/>
              <a:ext cx="906087" cy="5735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528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30B1-BCE0-4198-839A-F94D03AE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Πίνακες τυποποιημένης κανονικής κατανομή</a:t>
            </a:r>
            <a:endParaRPr lang="en-US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DFC8160-1E48-471F-88F1-027A68F1AA12}"/>
              </a:ext>
            </a:extLst>
          </p:cNvPr>
          <p:cNvSpPr/>
          <p:nvPr/>
        </p:nvSpPr>
        <p:spPr>
          <a:xfrm>
            <a:off x="1782009" y="1970791"/>
            <a:ext cx="3120898" cy="523749"/>
          </a:xfrm>
          <a:custGeom>
            <a:avLst/>
            <a:gdLst/>
            <a:ahLst/>
            <a:cxnLst/>
            <a:rect l="l" t="t" r="r" b="b"/>
            <a:pathLst>
              <a:path w="2971800" h="460375">
                <a:moveTo>
                  <a:pt x="0" y="460248"/>
                </a:moveTo>
                <a:lnTo>
                  <a:pt x="2971800" y="460248"/>
                </a:lnTo>
                <a:lnTo>
                  <a:pt x="2971800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1E3CECD1-7942-4546-BE73-BBA04705D0B0}"/>
                  </a:ext>
                </a:extLst>
              </p:cNvPr>
              <p:cNvSpPr txBox="1"/>
              <p:nvPr/>
            </p:nvSpPr>
            <p:spPr>
              <a:xfrm>
                <a:off x="1859858" y="2039579"/>
                <a:ext cx="3060483" cy="36933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pc="-5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pc="-5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m:t>Pr</m:t>
                          </m:r>
                        </m:fName>
                        <m:e>
                          <m:r>
                            <a:rPr lang="en-US" sz="2400" b="0" i="1" spc="-5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m:t>(</m:t>
                          </m:r>
                          <m:r>
                            <a:rPr lang="en-US" sz="2400" b="0" i="1" spc="-5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m:t>𝑍</m:t>
                          </m:r>
                          <m:r>
                            <a:rPr lang="en-US" sz="2400" b="0" i="1" spc="-5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m:t>≤1,60)</m:t>
                          </m:r>
                        </m:e>
                      </m:func>
                      <m:r>
                        <a:rPr lang="en-US" sz="2400" b="0" i="1" spc="-5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/>
                        </a:rPr>
                        <m:t>0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/>
                        </a:rPr>
                        <m:t>,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/>
                        </a:rPr>
                        <m:t>945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/>
                        </a:rPr>
                        <m:t>2</m:t>
                      </m:r>
                    </m:oMath>
                  </m:oMathPara>
                </a14:m>
                <a:endParaRPr sz="24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1E3CECD1-7942-4546-BE73-BBA04705D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58" y="2039579"/>
                <a:ext cx="3060483" cy="369332"/>
              </a:xfrm>
              <a:prstGeom prst="rect">
                <a:avLst/>
              </a:prstGeom>
              <a:blipFill>
                <a:blip r:embed="rId2"/>
                <a:stretch>
                  <a:fillRect l="-2590" r="-2590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6">
            <a:extLst>
              <a:ext uri="{FF2B5EF4-FFF2-40B4-BE49-F238E27FC236}">
                <a16:creationId xmlns:a16="http://schemas.microsoft.com/office/drawing/2014/main" id="{647FCDB6-5996-4954-AF0E-C17B82A37866}"/>
              </a:ext>
            </a:extLst>
          </p:cNvPr>
          <p:cNvSpPr/>
          <p:nvPr/>
        </p:nvSpPr>
        <p:spPr>
          <a:xfrm>
            <a:off x="5362519" y="2635432"/>
            <a:ext cx="2590800" cy="533400"/>
          </a:xfrm>
          <a:custGeom>
            <a:avLst/>
            <a:gdLst/>
            <a:ahLst/>
            <a:cxnLst/>
            <a:rect l="l" t="t" r="r" b="b"/>
            <a:pathLst>
              <a:path w="2590800" h="533400">
                <a:moveTo>
                  <a:pt x="0" y="533400"/>
                </a:moveTo>
                <a:lnTo>
                  <a:pt x="2590800" y="533400"/>
                </a:lnTo>
                <a:lnTo>
                  <a:pt x="25908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CE9AC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5C618EDB-DA89-4D85-8ED5-89B3AFA23718}"/>
              </a:ext>
            </a:extLst>
          </p:cNvPr>
          <p:cNvSpPr/>
          <p:nvPr/>
        </p:nvSpPr>
        <p:spPr>
          <a:xfrm>
            <a:off x="4752919" y="3168830"/>
            <a:ext cx="600710" cy="3176270"/>
          </a:xfrm>
          <a:custGeom>
            <a:avLst/>
            <a:gdLst/>
            <a:ahLst/>
            <a:cxnLst/>
            <a:rect l="l" t="t" r="r" b="b"/>
            <a:pathLst>
              <a:path w="600710" h="3176270">
                <a:moveTo>
                  <a:pt x="0" y="3176016"/>
                </a:moveTo>
                <a:lnTo>
                  <a:pt x="600455" y="3176016"/>
                </a:lnTo>
                <a:lnTo>
                  <a:pt x="600455" y="0"/>
                </a:lnTo>
                <a:lnTo>
                  <a:pt x="0" y="0"/>
                </a:lnTo>
                <a:lnTo>
                  <a:pt x="0" y="3176016"/>
                </a:lnTo>
                <a:close/>
              </a:path>
            </a:pathLst>
          </a:custGeom>
          <a:solidFill>
            <a:srgbClr val="FBD48E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75D531A5-7024-495D-A3A4-0D4DC9E561F6}"/>
              </a:ext>
            </a:extLst>
          </p:cNvPr>
          <p:cNvSpPr/>
          <p:nvPr/>
        </p:nvSpPr>
        <p:spPr>
          <a:xfrm>
            <a:off x="6353882" y="4904160"/>
            <a:ext cx="463550" cy="188595"/>
          </a:xfrm>
          <a:custGeom>
            <a:avLst/>
            <a:gdLst/>
            <a:ahLst/>
            <a:cxnLst/>
            <a:rect l="l" t="t" r="r" b="b"/>
            <a:pathLst>
              <a:path w="463550" h="188595">
                <a:moveTo>
                  <a:pt x="90424" y="80009"/>
                </a:moveTo>
                <a:lnTo>
                  <a:pt x="0" y="170434"/>
                </a:lnTo>
                <a:lnTo>
                  <a:pt x="126491" y="188468"/>
                </a:lnTo>
                <a:lnTo>
                  <a:pt x="116482" y="158369"/>
                </a:lnTo>
                <a:lnTo>
                  <a:pt x="96392" y="158369"/>
                </a:lnTo>
                <a:lnTo>
                  <a:pt x="84327" y="122300"/>
                </a:lnTo>
                <a:lnTo>
                  <a:pt x="102476" y="116251"/>
                </a:lnTo>
                <a:lnTo>
                  <a:pt x="90424" y="80009"/>
                </a:lnTo>
                <a:close/>
              </a:path>
              <a:path w="463550" h="188595">
                <a:moveTo>
                  <a:pt x="102476" y="116251"/>
                </a:moveTo>
                <a:lnTo>
                  <a:pt x="84327" y="122300"/>
                </a:lnTo>
                <a:lnTo>
                  <a:pt x="96392" y="158369"/>
                </a:lnTo>
                <a:lnTo>
                  <a:pt x="114477" y="152338"/>
                </a:lnTo>
                <a:lnTo>
                  <a:pt x="102476" y="116251"/>
                </a:lnTo>
                <a:close/>
              </a:path>
              <a:path w="463550" h="188595">
                <a:moveTo>
                  <a:pt x="114477" y="152338"/>
                </a:moveTo>
                <a:lnTo>
                  <a:pt x="96392" y="158369"/>
                </a:lnTo>
                <a:lnTo>
                  <a:pt x="116482" y="158369"/>
                </a:lnTo>
                <a:lnTo>
                  <a:pt x="114477" y="152338"/>
                </a:lnTo>
                <a:close/>
              </a:path>
              <a:path w="463550" h="188595">
                <a:moveTo>
                  <a:pt x="451231" y="0"/>
                </a:moveTo>
                <a:lnTo>
                  <a:pt x="102476" y="116251"/>
                </a:lnTo>
                <a:lnTo>
                  <a:pt x="114477" y="152338"/>
                </a:lnTo>
                <a:lnTo>
                  <a:pt x="463168" y="36068"/>
                </a:lnTo>
                <a:lnTo>
                  <a:pt x="4512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7463BDAD-EF2A-466E-8900-826848E91DF4}"/>
              </a:ext>
            </a:extLst>
          </p:cNvPr>
          <p:cNvSpPr/>
          <p:nvPr/>
        </p:nvSpPr>
        <p:spPr>
          <a:xfrm>
            <a:off x="5853248" y="3168070"/>
            <a:ext cx="109218" cy="1830451"/>
          </a:xfrm>
          <a:custGeom>
            <a:avLst/>
            <a:gdLst/>
            <a:ahLst/>
            <a:cxnLst/>
            <a:rect l="l" t="t" r="r" b="b"/>
            <a:pathLst>
              <a:path w="86995" h="1995804">
                <a:moveTo>
                  <a:pt x="51435" y="0"/>
                </a:moveTo>
                <a:lnTo>
                  <a:pt x="35433" y="0"/>
                </a:lnTo>
                <a:lnTo>
                  <a:pt x="28955" y="6476"/>
                </a:lnTo>
                <a:lnTo>
                  <a:pt x="28955" y="22478"/>
                </a:lnTo>
                <a:lnTo>
                  <a:pt x="35433" y="28955"/>
                </a:lnTo>
                <a:lnTo>
                  <a:pt x="51435" y="28955"/>
                </a:lnTo>
                <a:lnTo>
                  <a:pt x="57912" y="22478"/>
                </a:lnTo>
                <a:lnTo>
                  <a:pt x="57912" y="6476"/>
                </a:lnTo>
                <a:lnTo>
                  <a:pt x="51435" y="0"/>
                </a:lnTo>
                <a:close/>
              </a:path>
              <a:path w="86995" h="1995804">
                <a:moveTo>
                  <a:pt x="51435" y="57911"/>
                </a:moveTo>
                <a:lnTo>
                  <a:pt x="35433" y="57911"/>
                </a:lnTo>
                <a:lnTo>
                  <a:pt x="28955" y="64388"/>
                </a:lnTo>
                <a:lnTo>
                  <a:pt x="28955" y="80390"/>
                </a:lnTo>
                <a:lnTo>
                  <a:pt x="35433" y="86867"/>
                </a:lnTo>
                <a:lnTo>
                  <a:pt x="51435" y="86867"/>
                </a:lnTo>
                <a:lnTo>
                  <a:pt x="57912" y="80390"/>
                </a:lnTo>
                <a:lnTo>
                  <a:pt x="57912" y="64388"/>
                </a:lnTo>
                <a:lnTo>
                  <a:pt x="51435" y="57911"/>
                </a:lnTo>
                <a:close/>
              </a:path>
              <a:path w="86995" h="1995804">
                <a:moveTo>
                  <a:pt x="51435" y="115823"/>
                </a:moveTo>
                <a:lnTo>
                  <a:pt x="35433" y="115823"/>
                </a:lnTo>
                <a:lnTo>
                  <a:pt x="28955" y="122300"/>
                </a:lnTo>
                <a:lnTo>
                  <a:pt x="28955" y="138429"/>
                </a:lnTo>
                <a:lnTo>
                  <a:pt x="35433" y="144906"/>
                </a:lnTo>
                <a:lnTo>
                  <a:pt x="51435" y="144906"/>
                </a:lnTo>
                <a:lnTo>
                  <a:pt x="57912" y="138429"/>
                </a:lnTo>
                <a:lnTo>
                  <a:pt x="57912" y="122300"/>
                </a:lnTo>
                <a:lnTo>
                  <a:pt x="51435" y="115823"/>
                </a:lnTo>
                <a:close/>
              </a:path>
              <a:path w="86995" h="1995804">
                <a:moveTo>
                  <a:pt x="51435" y="173862"/>
                </a:moveTo>
                <a:lnTo>
                  <a:pt x="35433" y="173862"/>
                </a:lnTo>
                <a:lnTo>
                  <a:pt x="28955" y="180339"/>
                </a:lnTo>
                <a:lnTo>
                  <a:pt x="28955" y="196341"/>
                </a:lnTo>
                <a:lnTo>
                  <a:pt x="35433" y="202818"/>
                </a:lnTo>
                <a:lnTo>
                  <a:pt x="51435" y="202818"/>
                </a:lnTo>
                <a:lnTo>
                  <a:pt x="57912" y="196341"/>
                </a:lnTo>
                <a:lnTo>
                  <a:pt x="57912" y="180339"/>
                </a:lnTo>
                <a:lnTo>
                  <a:pt x="51435" y="173862"/>
                </a:lnTo>
                <a:close/>
              </a:path>
              <a:path w="86995" h="1995804">
                <a:moveTo>
                  <a:pt x="51435" y="231774"/>
                </a:moveTo>
                <a:lnTo>
                  <a:pt x="35433" y="231774"/>
                </a:lnTo>
                <a:lnTo>
                  <a:pt x="28955" y="238251"/>
                </a:lnTo>
                <a:lnTo>
                  <a:pt x="28955" y="254253"/>
                </a:lnTo>
                <a:lnTo>
                  <a:pt x="35433" y="260730"/>
                </a:lnTo>
                <a:lnTo>
                  <a:pt x="51435" y="260730"/>
                </a:lnTo>
                <a:lnTo>
                  <a:pt x="57912" y="254253"/>
                </a:lnTo>
                <a:lnTo>
                  <a:pt x="57912" y="238251"/>
                </a:lnTo>
                <a:lnTo>
                  <a:pt x="51435" y="231774"/>
                </a:lnTo>
                <a:close/>
              </a:path>
              <a:path w="86995" h="1995804">
                <a:moveTo>
                  <a:pt x="51435" y="289686"/>
                </a:moveTo>
                <a:lnTo>
                  <a:pt x="35433" y="289686"/>
                </a:lnTo>
                <a:lnTo>
                  <a:pt x="28955" y="296163"/>
                </a:lnTo>
                <a:lnTo>
                  <a:pt x="28955" y="312165"/>
                </a:lnTo>
                <a:lnTo>
                  <a:pt x="35433" y="318642"/>
                </a:lnTo>
                <a:lnTo>
                  <a:pt x="51435" y="318642"/>
                </a:lnTo>
                <a:lnTo>
                  <a:pt x="57912" y="312165"/>
                </a:lnTo>
                <a:lnTo>
                  <a:pt x="57912" y="296163"/>
                </a:lnTo>
                <a:lnTo>
                  <a:pt x="51435" y="289686"/>
                </a:lnTo>
                <a:close/>
              </a:path>
              <a:path w="86995" h="1995804">
                <a:moveTo>
                  <a:pt x="51435" y="347598"/>
                </a:moveTo>
                <a:lnTo>
                  <a:pt x="35433" y="347598"/>
                </a:lnTo>
                <a:lnTo>
                  <a:pt x="28955" y="354075"/>
                </a:lnTo>
                <a:lnTo>
                  <a:pt x="28955" y="370204"/>
                </a:lnTo>
                <a:lnTo>
                  <a:pt x="35433" y="376681"/>
                </a:lnTo>
                <a:lnTo>
                  <a:pt x="51435" y="376681"/>
                </a:lnTo>
                <a:lnTo>
                  <a:pt x="57912" y="370204"/>
                </a:lnTo>
                <a:lnTo>
                  <a:pt x="57912" y="354075"/>
                </a:lnTo>
                <a:lnTo>
                  <a:pt x="51435" y="347598"/>
                </a:lnTo>
                <a:close/>
              </a:path>
              <a:path w="86995" h="1995804">
                <a:moveTo>
                  <a:pt x="51435" y="405637"/>
                </a:moveTo>
                <a:lnTo>
                  <a:pt x="35433" y="405637"/>
                </a:lnTo>
                <a:lnTo>
                  <a:pt x="28955" y="412114"/>
                </a:lnTo>
                <a:lnTo>
                  <a:pt x="28955" y="428116"/>
                </a:lnTo>
                <a:lnTo>
                  <a:pt x="35433" y="434593"/>
                </a:lnTo>
                <a:lnTo>
                  <a:pt x="51435" y="434593"/>
                </a:lnTo>
                <a:lnTo>
                  <a:pt x="57912" y="428116"/>
                </a:lnTo>
                <a:lnTo>
                  <a:pt x="57912" y="412114"/>
                </a:lnTo>
                <a:lnTo>
                  <a:pt x="51435" y="405637"/>
                </a:lnTo>
                <a:close/>
              </a:path>
              <a:path w="86995" h="1995804">
                <a:moveTo>
                  <a:pt x="51435" y="463549"/>
                </a:moveTo>
                <a:lnTo>
                  <a:pt x="35433" y="463549"/>
                </a:lnTo>
                <a:lnTo>
                  <a:pt x="28955" y="470026"/>
                </a:lnTo>
                <a:lnTo>
                  <a:pt x="28955" y="486028"/>
                </a:lnTo>
                <a:lnTo>
                  <a:pt x="35433" y="492505"/>
                </a:lnTo>
                <a:lnTo>
                  <a:pt x="51435" y="492505"/>
                </a:lnTo>
                <a:lnTo>
                  <a:pt x="57912" y="486028"/>
                </a:lnTo>
                <a:lnTo>
                  <a:pt x="57912" y="470026"/>
                </a:lnTo>
                <a:lnTo>
                  <a:pt x="51435" y="463549"/>
                </a:lnTo>
                <a:close/>
              </a:path>
              <a:path w="86995" h="1995804">
                <a:moveTo>
                  <a:pt x="51435" y="521461"/>
                </a:moveTo>
                <a:lnTo>
                  <a:pt x="35433" y="521461"/>
                </a:lnTo>
                <a:lnTo>
                  <a:pt x="28955" y="527938"/>
                </a:lnTo>
                <a:lnTo>
                  <a:pt x="28955" y="543940"/>
                </a:lnTo>
                <a:lnTo>
                  <a:pt x="35433" y="550417"/>
                </a:lnTo>
                <a:lnTo>
                  <a:pt x="51435" y="550417"/>
                </a:lnTo>
                <a:lnTo>
                  <a:pt x="57912" y="543940"/>
                </a:lnTo>
                <a:lnTo>
                  <a:pt x="57912" y="527938"/>
                </a:lnTo>
                <a:lnTo>
                  <a:pt x="51435" y="521461"/>
                </a:lnTo>
                <a:close/>
              </a:path>
              <a:path w="86995" h="1995804">
                <a:moveTo>
                  <a:pt x="51435" y="579373"/>
                </a:moveTo>
                <a:lnTo>
                  <a:pt x="35433" y="579373"/>
                </a:lnTo>
                <a:lnTo>
                  <a:pt x="28955" y="585850"/>
                </a:lnTo>
                <a:lnTo>
                  <a:pt x="28955" y="601852"/>
                </a:lnTo>
                <a:lnTo>
                  <a:pt x="35433" y="608329"/>
                </a:lnTo>
                <a:lnTo>
                  <a:pt x="51435" y="608329"/>
                </a:lnTo>
                <a:lnTo>
                  <a:pt x="57912" y="601852"/>
                </a:lnTo>
                <a:lnTo>
                  <a:pt x="57912" y="585850"/>
                </a:lnTo>
                <a:lnTo>
                  <a:pt x="51435" y="579373"/>
                </a:lnTo>
                <a:close/>
              </a:path>
              <a:path w="86995" h="1995804">
                <a:moveTo>
                  <a:pt x="51435" y="637285"/>
                </a:moveTo>
                <a:lnTo>
                  <a:pt x="35433" y="637285"/>
                </a:lnTo>
                <a:lnTo>
                  <a:pt x="28955" y="643889"/>
                </a:lnTo>
                <a:lnTo>
                  <a:pt x="28955" y="659891"/>
                </a:lnTo>
                <a:lnTo>
                  <a:pt x="35433" y="666368"/>
                </a:lnTo>
                <a:lnTo>
                  <a:pt x="51435" y="666368"/>
                </a:lnTo>
                <a:lnTo>
                  <a:pt x="57912" y="659891"/>
                </a:lnTo>
                <a:lnTo>
                  <a:pt x="57912" y="643889"/>
                </a:lnTo>
                <a:lnTo>
                  <a:pt x="51435" y="637285"/>
                </a:lnTo>
                <a:close/>
              </a:path>
              <a:path w="86995" h="1995804">
                <a:moveTo>
                  <a:pt x="51435" y="695324"/>
                </a:moveTo>
                <a:lnTo>
                  <a:pt x="35433" y="695324"/>
                </a:lnTo>
                <a:lnTo>
                  <a:pt x="28955" y="701801"/>
                </a:lnTo>
                <a:lnTo>
                  <a:pt x="28955" y="717803"/>
                </a:lnTo>
                <a:lnTo>
                  <a:pt x="35433" y="724280"/>
                </a:lnTo>
                <a:lnTo>
                  <a:pt x="51435" y="724280"/>
                </a:lnTo>
                <a:lnTo>
                  <a:pt x="57912" y="717803"/>
                </a:lnTo>
                <a:lnTo>
                  <a:pt x="57912" y="701801"/>
                </a:lnTo>
                <a:lnTo>
                  <a:pt x="51435" y="695324"/>
                </a:lnTo>
                <a:close/>
              </a:path>
              <a:path w="86995" h="1995804">
                <a:moveTo>
                  <a:pt x="51435" y="753236"/>
                </a:moveTo>
                <a:lnTo>
                  <a:pt x="35433" y="753236"/>
                </a:lnTo>
                <a:lnTo>
                  <a:pt x="28955" y="759713"/>
                </a:lnTo>
                <a:lnTo>
                  <a:pt x="28955" y="775715"/>
                </a:lnTo>
                <a:lnTo>
                  <a:pt x="35433" y="782192"/>
                </a:lnTo>
                <a:lnTo>
                  <a:pt x="51435" y="782192"/>
                </a:lnTo>
                <a:lnTo>
                  <a:pt x="57912" y="775715"/>
                </a:lnTo>
                <a:lnTo>
                  <a:pt x="57912" y="759713"/>
                </a:lnTo>
                <a:lnTo>
                  <a:pt x="51435" y="753236"/>
                </a:lnTo>
                <a:close/>
              </a:path>
              <a:path w="86995" h="1995804">
                <a:moveTo>
                  <a:pt x="51435" y="811148"/>
                </a:moveTo>
                <a:lnTo>
                  <a:pt x="35433" y="811148"/>
                </a:lnTo>
                <a:lnTo>
                  <a:pt x="28955" y="817625"/>
                </a:lnTo>
                <a:lnTo>
                  <a:pt x="28955" y="833627"/>
                </a:lnTo>
                <a:lnTo>
                  <a:pt x="35433" y="840104"/>
                </a:lnTo>
                <a:lnTo>
                  <a:pt x="51435" y="840104"/>
                </a:lnTo>
                <a:lnTo>
                  <a:pt x="57912" y="833627"/>
                </a:lnTo>
                <a:lnTo>
                  <a:pt x="57912" y="817625"/>
                </a:lnTo>
                <a:lnTo>
                  <a:pt x="51435" y="811148"/>
                </a:lnTo>
                <a:close/>
              </a:path>
              <a:path w="86995" h="1995804">
                <a:moveTo>
                  <a:pt x="51435" y="869060"/>
                </a:moveTo>
                <a:lnTo>
                  <a:pt x="35433" y="869060"/>
                </a:lnTo>
                <a:lnTo>
                  <a:pt x="28955" y="875537"/>
                </a:lnTo>
                <a:lnTo>
                  <a:pt x="28955" y="891666"/>
                </a:lnTo>
                <a:lnTo>
                  <a:pt x="35433" y="898143"/>
                </a:lnTo>
                <a:lnTo>
                  <a:pt x="51435" y="898143"/>
                </a:lnTo>
                <a:lnTo>
                  <a:pt x="57912" y="891666"/>
                </a:lnTo>
                <a:lnTo>
                  <a:pt x="57912" y="875537"/>
                </a:lnTo>
                <a:lnTo>
                  <a:pt x="51435" y="869060"/>
                </a:lnTo>
                <a:close/>
              </a:path>
              <a:path w="86995" h="1995804">
                <a:moveTo>
                  <a:pt x="51435" y="927099"/>
                </a:moveTo>
                <a:lnTo>
                  <a:pt x="35433" y="927099"/>
                </a:lnTo>
                <a:lnTo>
                  <a:pt x="28955" y="933576"/>
                </a:lnTo>
                <a:lnTo>
                  <a:pt x="28955" y="949578"/>
                </a:lnTo>
                <a:lnTo>
                  <a:pt x="35433" y="956055"/>
                </a:lnTo>
                <a:lnTo>
                  <a:pt x="51435" y="956055"/>
                </a:lnTo>
                <a:lnTo>
                  <a:pt x="57912" y="949578"/>
                </a:lnTo>
                <a:lnTo>
                  <a:pt x="57912" y="933576"/>
                </a:lnTo>
                <a:lnTo>
                  <a:pt x="51435" y="927099"/>
                </a:lnTo>
                <a:close/>
              </a:path>
              <a:path w="86995" h="1995804">
                <a:moveTo>
                  <a:pt x="51435" y="985011"/>
                </a:moveTo>
                <a:lnTo>
                  <a:pt x="35433" y="985011"/>
                </a:lnTo>
                <a:lnTo>
                  <a:pt x="28955" y="991488"/>
                </a:lnTo>
                <a:lnTo>
                  <a:pt x="28955" y="1007490"/>
                </a:lnTo>
                <a:lnTo>
                  <a:pt x="35433" y="1013967"/>
                </a:lnTo>
                <a:lnTo>
                  <a:pt x="51435" y="1013967"/>
                </a:lnTo>
                <a:lnTo>
                  <a:pt x="57912" y="1007490"/>
                </a:lnTo>
                <a:lnTo>
                  <a:pt x="57912" y="991488"/>
                </a:lnTo>
                <a:lnTo>
                  <a:pt x="51435" y="985011"/>
                </a:lnTo>
                <a:close/>
              </a:path>
              <a:path w="86995" h="1995804">
                <a:moveTo>
                  <a:pt x="51435" y="1042923"/>
                </a:moveTo>
                <a:lnTo>
                  <a:pt x="35433" y="1042923"/>
                </a:lnTo>
                <a:lnTo>
                  <a:pt x="28955" y="1049400"/>
                </a:lnTo>
                <a:lnTo>
                  <a:pt x="28955" y="1065402"/>
                </a:lnTo>
                <a:lnTo>
                  <a:pt x="35433" y="1071879"/>
                </a:lnTo>
                <a:lnTo>
                  <a:pt x="51435" y="1071879"/>
                </a:lnTo>
                <a:lnTo>
                  <a:pt x="57912" y="1065402"/>
                </a:lnTo>
                <a:lnTo>
                  <a:pt x="57912" y="1049400"/>
                </a:lnTo>
                <a:lnTo>
                  <a:pt x="51435" y="1042923"/>
                </a:lnTo>
                <a:close/>
              </a:path>
              <a:path w="86995" h="1995804">
                <a:moveTo>
                  <a:pt x="51435" y="1100835"/>
                </a:moveTo>
                <a:lnTo>
                  <a:pt x="35433" y="1100835"/>
                </a:lnTo>
                <a:lnTo>
                  <a:pt x="28955" y="1107312"/>
                </a:lnTo>
                <a:lnTo>
                  <a:pt x="28955" y="1123441"/>
                </a:lnTo>
                <a:lnTo>
                  <a:pt x="35433" y="1129918"/>
                </a:lnTo>
                <a:lnTo>
                  <a:pt x="51435" y="1129918"/>
                </a:lnTo>
                <a:lnTo>
                  <a:pt x="57912" y="1123441"/>
                </a:lnTo>
                <a:lnTo>
                  <a:pt x="57912" y="1107312"/>
                </a:lnTo>
                <a:lnTo>
                  <a:pt x="51435" y="1100835"/>
                </a:lnTo>
                <a:close/>
              </a:path>
              <a:path w="86995" h="1995804">
                <a:moveTo>
                  <a:pt x="51435" y="1158874"/>
                </a:moveTo>
                <a:lnTo>
                  <a:pt x="35433" y="1158874"/>
                </a:lnTo>
                <a:lnTo>
                  <a:pt x="28955" y="1165351"/>
                </a:lnTo>
                <a:lnTo>
                  <a:pt x="28955" y="1181353"/>
                </a:lnTo>
                <a:lnTo>
                  <a:pt x="35433" y="1187830"/>
                </a:lnTo>
                <a:lnTo>
                  <a:pt x="51435" y="1187830"/>
                </a:lnTo>
                <a:lnTo>
                  <a:pt x="57912" y="1181353"/>
                </a:lnTo>
                <a:lnTo>
                  <a:pt x="57912" y="1165351"/>
                </a:lnTo>
                <a:lnTo>
                  <a:pt x="51435" y="1158874"/>
                </a:lnTo>
                <a:close/>
              </a:path>
              <a:path w="86995" h="1995804">
                <a:moveTo>
                  <a:pt x="51435" y="1216786"/>
                </a:moveTo>
                <a:lnTo>
                  <a:pt x="35433" y="1216786"/>
                </a:lnTo>
                <a:lnTo>
                  <a:pt x="28955" y="1223263"/>
                </a:lnTo>
                <a:lnTo>
                  <a:pt x="28955" y="1239265"/>
                </a:lnTo>
                <a:lnTo>
                  <a:pt x="35433" y="1245742"/>
                </a:lnTo>
                <a:lnTo>
                  <a:pt x="51435" y="1245742"/>
                </a:lnTo>
                <a:lnTo>
                  <a:pt x="57912" y="1239265"/>
                </a:lnTo>
                <a:lnTo>
                  <a:pt x="57912" y="1223263"/>
                </a:lnTo>
                <a:lnTo>
                  <a:pt x="51435" y="1216786"/>
                </a:lnTo>
                <a:close/>
              </a:path>
              <a:path w="86995" h="1995804">
                <a:moveTo>
                  <a:pt x="51435" y="1274698"/>
                </a:moveTo>
                <a:lnTo>
                  <a:pt x="35433" y="1274698"/>
                </a:lnTo>
                <a:lnTo>
                  <a:pt x="28955" y="1281175"/>
                </a:lnTo>
                <a:lnTo>
                  <a:pt x="28955" y="1297177"/>
                </a:lnTo>
                <a:lnTo>
                  <a:pt x="35433" y="1303654"/>
                </a:lnTo>
                <a:lnTo>
                  <a:pt x="51435" y="1303654"/>
                </a:lnTo>
                <a:lnTo>
                  <a:pt x="57912" y="1297177"/>
                </a:lnTo>
                <a:lnTo>
                  <a:pt x="57912" y="1281175"/>
                </a:lnTo>
                <a:lnTo>
                  <a:pt x="51435" y="1274698"/>
                </a:lnTo>
                <a:close/>
              </a:path>
              <a:path w="86995" h="1995804">
                <a:moveTo>
                  <a:pt x="51435" y="1332610"/>
                </a:moveTo>
                <a:lnTo>
                  <a:pt x="35433" y="1332610"/>
                </a:lnTo>
                <a:lnTo>
                  <a:pt x="28955" y="1339087"/>
                </a:lnTo>
                <a:lnTo>
                  <a:pt x="28955" y="1355089"/>
                </a:lnTo>
                <a:lnTo>
                  <a:pt x="35433" y="1361566"/>
                </a:lnTo>
                <a:lnTo>
                  <a:pt x="51435" y="1361566"/>
                </a:lnTo>
                <a:lnTo>
                  <a:pt x="57912" y="1355089"/>
                </a:lnTo>
                <a:lnTo>
                  <a:pt x="57912" y="1339087"/>
                </a:lnTo>
                <a:lnTo>
                  <a:pt x="51435" y="1332610"/>
                </a:lnTo>
                <a:close/>
              </a:path>
              <a:path w="86995" h="1995804">
                <a:moveTo>
                  <a:pt x="51435" y="1390522"/>
                </a:moveTo>
                <a:lnTo>
                  <a:pt x="35433" y="1390522"/>
                </a:lnTo>
                <a:lnTo>
                  <a:pt x="28955" y="1397126"/>
                </a:lnTo>
                <a:lnTo>
                  <a:pt x="28955" y="1413128"/>
                </a:lnTo>
                <a:lnTo>
                  <a:pt x="35433" y="1419605"/>
                </a:lnTo>
                <a:lnTo>
                  <a:pt x="51435" y="1419605"/>
                </a:lnTo>
                <a:lnTo>
                  <a:pt x="57912" y="1413128"/>
                </a:lnTo>
                <a:lnTo>
                  <a:pt x="57912" y="1397126"/>
                </a:lnTo>
                <a:lnTo>
                  <a:pt x="51435" y="1390522"/>
                </a:lnTo>
                <a:close/>
              </a:path>
              <a:path w="86995" h="1995804">
                <a:moveTo>
                  <a:pt x="51435" y="1448561"/>
                </a:moveTo>
                <a:lnTo>
                  <a:pt x="35433" y="1448561"/>
                </a:lnTo>
                <a:lnTo>
                  <a:pt x="28955" y="1455038"/>
                </a:lnTo>
                <a:lnTo>
                  <a:pt x="28955" y="1471040"/>
                </a:lnTo>
                <a:lnTo>
                  <a:pt x="35433" y="1477517"/>
                </a:lnTo>
                <a:lnTo>
                  <a:pt x="51435" y="1477517"/>
                </a:lnTo>
                <a:lnTo>
                  <a:pt x="57912" y="1471040"/>
                </a:lnTo>
                <a:lnTo>
                  <a:pt x="57912" y="1455038"/>
                </a:lnTo>
                <a:lnTo>
                  <a:pt x="51435" y="1448561"/>
                </a:lnTo>
                <a:close/>
              </a:path>
              <a:path w="86995" h="1995804">
                <a:moveTo>
                  <a:pt x="51435" y="1506473"/>
                </a:moveTo>
                <a:lnTo>
                  <a:pt x="35433" y="1506473"/>
                </a:lnTo>
                <a:lnTo>
                  <a:pt x="28955" y="1512950"/>
                </a:lnTo>
                <a:lnTo>
                  <a:pt x="28955" y="1528952"/>
                </a:lnTo>
                <a:lnTo>
                  <a:pt x="35433" y="1535429"/>
                </a:lnTo>
                <a:lnTo>
                  <a:pt x="51435" y="1535429"/>
                </a:lnTo>
                <a:lnTo>
                  <a:pt x="57912" y="1528952"/>
                </a:lnTo>
                <a:lnTo>
                  <a:pt x="57912" y="1512950"/>
                </a:lnTo>
                <a:lnTo>
                  <a:pt x="51435" y="1506473"/>
                </a:lnTo>
                <a:close/>
              </a:path>
              <a:path w="86995" h="1995804">
                <a:moveTo>
                  <a:pt x="51435" y="1564385"/>
                </a:moveTo>
                <a:lnTo>
                  <a:pt x="35433" y="1564385"/>
                </a:lnTo>
                <a:lnTo>
                  <a:pt x="28955" y="1570862"/>
                </a:lnTo>
                <a:lnTo>
                  <a:pt x="28955" y="1586864"/>
                </a:lnTo>
                <a:lnTo>
                  <a:pt x="35433" y="1593341"/>
                </a:lnTo>
                <a:lnTo>
                  <a:pt x="51435" y="1593341"/>
                </a:lnTo>
                <a:lnTo>
                  <a:pt x="57912" y="1586864"/>
                </a:lnTo>
                <a:lnTo>
                  <a:pt x="57912" y="1570862"/>
                </a:lnTo>
                <a:lnTo>
                  <a:pt x="51435" y="1564385"/>
                </a:lnTo>
                <a:close/>
              </a:path>
              <a:path w="86995" h="1995804">
                <a:moveTo>
                  <a:pt x="51435" y="1622297"/>
                </a:moveTo>
                <a:lnTo>
                  <a:pt x="35433" y="1622297"/>
                </a:lnTo>
                <a:lnTo>
                  <a:pt x="28955" y="1628774"/>
                </a:lnTo>
                <a:lnTo>
                  <a:pt x="28955" y="1644903"/>
                </a:lnTo>
                <a:lnTo>
                  <a:pt x="35433" y="1651380"/>
                </a:lnTo>
                <a:lnTo>
                  <a:pt x="51435" y="1651380"/>
                </a:lnTo>
                <a:lnTo>
                  <a:pt x="57912" y="1644903"/>
                </a:lnTo>
                <a:lnTo>
                  <a:pt x="57912" y="1628774"/>
                </a:lnTo>
                <a:lnTo>
                  <a:pt x="51435" y="1622297"/>
                </a:lnTo>
                <a:close/>
              </a:path>
              <a:path w="86995" h="1995804">
                <a:moveTo>
                  <a:pt x="51435" y="1680336"/>
                </a:moveTo>
                <a:lnTo>
                  <a:pt x="35433" y="1680336"/>
                </a:lnTo>
                <a:lnTo>
                  <a:pt x="28955" y="1686813"/>
                </a:lnTo>
                <a:lnTo>
                  <a:pt x="28955" y="1702815"/>
                </a:lnTo>
                <a:lnTo>
                  <a:pt x="35433" y="1709292"/>
                </a:lnTo>
                <a:lnTo>
                  <a:pt x="51435" y="1709292"/>
                </a:lnTo>
                <a:lnTo>
                  <a:pt x="57912" y="1702815"/>
                </a:lnTo>
                <a:lnTo>
                  <a:pt x="57912" y="1686813"/>
                </a:lnTo>
                <a:lnTo>
                  <a:pt x="51435" y="1680336"/>
                </a:lnTo>
                <a:close/>
              </a:path>
              <a:path w="86995" h="1995804">
                <a:moveTo>
                  <a:pt x="51435" y="1738248"/>
                </a:moveTo>
                <a:lnTo>
                  <a:pt x="35433" y="1738248"/>
                </a:lnTo>
                <a:lnTo>
                  <a:pt x="28955" y="1744725"/>
                </a:lnTo>
                <a:lnTo>
                  <a:pt x="28955" y="1760727"/>
                </a:lnTo>
                <a:lnTo>
                  <a:pt x="35433" y="1767204"/>
                </a:lnTo>
                <a:lnTo>
                  <a:pt x="51435" y="1767204"/>
                </a:lnTo>
                <a:lnTo>
                  <a:pt x="57912" y="1760727"/>
                </a:lnTo>
                <a:lnTo>
                  <a:pt x="57912" y="1744725"/>
                </a:lnTo>
                <a:lnTo>
                  <a:pt x="51435" y="1738248"/>
                </a:lnTo>
                <a:close/>
              </a:path>
              <a:path w="86995" h="1995804">
                <a:moveTo>
                  <a:pt x="51435" y="1796160"/>
                </a:moveTo>
                <a:lnTo>
                  <a:pt x="35433" y="1796160"/>
                </a:lnTo>
                <a:lnTo>
                  <a:pt x="28955" y="1802637"/>
                </a:lnTo>
                <a:lnTo>
                  <a:pt x="28955" y="1818639"/>
                </a:lnTo>
                <a:lnTo>
                  <a:pt x="35433" y="1825116"/>
                </a:lnTo>
                <a:lnTo>
                  <a:pt x="51435" y="1825116"/>
                </a:lnTo>
                <a:lnTo>
                  <a:pt x="57912" y="1818639"/>
                </a:lnTo>
                <a:lnTo>
                  <a:pt x="57912" y="1802637"/>
                </a:lnTo>
                <a:lnTo>
                  <a:pt x="51435" y="1796160"/>
                </a:lnTo>
                <a:close/>
              </a:path>
              <a:path w="86995" h="1995804">
                <a:moveTo>
                  <a:pt x="51435" y="1854072"/>
                </a:moveTo>
                <a:lnTo>
                  <a:pt x="35433" y="1854072"/>
                </a:lnTo>
                <a:lnTo>
                  <a:pt x="28955" y="1860549"/>
                </a:lnTo>
                <a:lnTo>
                  <a:pt x="28955" y="1876552"/>
                </a:lnTo>
                <a:lnTo>
                  <a:pt x="35433" y="1883155"/>
                </a:lnTo>
                <a:lnTo>
                  <a:pt x="51435" y="1883155"/>
                </a:lnTo>
                <a:lnTo>
                  <a:pt x="57912" y="1876552"/>
                </a:lnTo>
                <a:lnTo>
                  <a:pt x="57912" y="1860549"/>
                </a:lnTo>
                <a:lnTo>
                  <a:pt x="51435" y="1854072"/>
                </a:lnTo>
                <a:close/>
              </a:path>
              <a:path w="86995" h="1995804">
                <a:moveTo>
                  <a:pt x="86867" y="1908809"/>
                </a:moveTo>
                <a:lnTo>
                  <a:pt x="0" y="1908809"/>
                </a:lnTo>
                <a:lnTo>
                  <a:pt x="43434" y="1995677"/>
                </a:lnTo>
                <a:lnTo>
                  <a:pt x="86867" y="190880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3A677797-D416-453A-8653-4B3B125E416F}"/>
              </a:ext>
            </a:extLst>
          </p:cNvPr>
          <p:cNvSpPr/>
          <p:nvPr/>
        </p:nvSpPr>
        <p:spPr>
          <a:xfrm>
            <a:off x="5272603" y="5183560"/>
            <a:ext cx="319405" cy="86995"/>
          </a:xfrm>
          <a:custGeom>
            <a:avLst/>
            <a:gdLst/>
            <a:ahLst/>
            <a:cxnLst/>
            <a:rect l="l" t="t" r="r" b="b"/>
            <a:pathLst>
              <a:path w="319404" h="86995">
                <a:moveTo>
                  <a:pt x="22479" y="28956"/>
                </a:moveTo>
                <a:lnTo>
                  <a:pt x="6477" y="28956"/>
                </a:lnTo>
                <a:lnTo>
                  <a:pt x="0" y="35433"/>
                </a:lnTo>
                <a:lnTo>
                  <a:pt x="0" y="51434"/>
                </a:lnTo>
                <a:lnTo>
                  <a:pt x="6477" y="57912"/>
                </a:lnTo>
                <a:lnTo>
                  <a:pt x="22479" y="57912"/>
                </a:lnTo>
                <a:lnTo>
                  <a:pt x="28956" y="51434"/>
                </a:lnTo>
                <a:lnTo>
                  <a:pt x="28956" y="35433"/>
                </a:lnTo>
                <a:lnTo>
                  <a:pt x="22479" y="28956"/>
                </a:lnTo>
                <a:close/>
              </a:path>
              <a:path w="319404" h="86995">
                <a:moveTo>
                  <a:pt x="80391" y="28956"/>
                </a:moveTo>
                <a:lnTo>
                  <a:pt x="64389" y="28956"/>
                </a:lnTo>
                <a:lnTo>
                  <a:pt x="57912" y="35433"/>
                </a:lnTo>
                <a:lnTo>
                  <a:pt x="57912" y="51434"/>
                </a:lnTo>
                <a:lnTo>
                  <a:pt x="64389" y="57912"/>
                </a:lnTo>
                <a:lnTo>
                  <a:pt x="80391" y="57912"/>
                </a:lnTo>
                <a:lnTo>
                  <a:pt x="86868" y="51434"/>
                </a:lnTo>
                <a:lnTo>
                  <a:pt x="86868" y="35433"/>
                </a:lnTo>
                <a:lnTo>
                  <a:pt x="80391" y="28956"/>
                </a:lnTo>
                <a:close/>
              </a:path>
              <a:path w="319404" h="86995">
                <a:moveTo>
                  <a:pt x="138430" y="28956"/>
                </a:moveTo>
                <a:lnTo>
                  <a:pt x="122301" y="28956"/>
                </a:lnTo>
                <a:lnTo>
                  <a:pt x="115824" y="35433"/>
                </a:lnTo>
                <a:lnTo>
                  <a:pt x="115824" y="51434"/>
                </a:lnTo>
                <a:lnTo>
                  <a:pt x="122301" y="57912"/>
                </a:lnTo>
                <a:lnTo>
                  <a:pt x="138430" y="57912"/>
                </a:lnTo>
                <a:lnTo>
                  <a:pt x="144907" y="51434"/>
                </a:lnTo>
                <a:lnTo>
                  <a:pt x="144907" y="35433"/>
                </a:lnTo>
                <a:lnTo>
                  <a:pt x="138430" y="28956"/>
                </a:lnTo>
                <a:close/>
              </a:path>
              <a:path w="319404" h="86995">
                <a:moveTo>
                  <a:pt x="196342" y="28956"/>
                </a:moveTo>
                <a:lnTo>
                  <a:pt x="180340" y="28956"/>
                </a:lnTo>
                <a:lnTo>
                  <a:pt x="173863" y="35433"/>
                </a:lnTo>
                <a:lnTo>
                  <a:pt x="173863" y="51434"/>
                </a:lnTo>
                <a:lnTo>
                  <a:pt x="180340" y="57912"/>
                </a:lnTo>
                <a:lnTo>
                  <a:pt x="196342" y="57912"/>
                </a:lnTo>
                <a:lnTo>
                  <a:pt x="202819" y="51434"/>
                </a:lnTo>
                <a:lnTo>
                  <a:pt x="202819" y="35433"/>
                </a:lnTo>
                <a:lnTo>
                  <a:pt x="196342" y="28956"/>
                </a:lnTo>
                <a:close/>
              </a:path>
              <a:path w="319404" h="86995">
                <a:moveTo>
                  <a:pt x="232410" y="52070"/>
                </a:moveTo>
                <a:lnTo>
                  <a:pt x="232410" y="86868"/>
                </a:lnTo>
                <a:lnTo>
                  <a:pt x="290322" y="57912"/>
                </a:lnTo>
                <a:lnTo>
                  <a:pt x="238252" y="57912"/>
                </a:lnTo>
                <a:lnTo>
                  <a:pt x="232410" y="52070"/>
                </a:lnTo>
                <a:close/>
              </a:path>
              <a:path w="319404" h="86995">
                <a:moveTo>
                  <a:pt x="254254" y="28956"/>
                </a:moveTo>
                <a:lnTo>
                  <a:pt x="238252" y="28956"/>
                </a:lnTo>
                <a:lnTo>
                  <a:pt x="232410" y="34797"/>
                </a:lnTo>
                <a:lnTo>
                  <a:pt x="232410" y="52070"/>
                </a:lnTo>
                <a:lnTo>
                  <a:pt x="238252" y="57912"/>
                </a:lnTo>
                <a:lnTo>
                  <a:pt x="254254" y="57912"/>
                </a:lnTo>
                <a:lnTo>
                  <a:pt x="260731" y="51434"/>
                </a:lnTo>
                <a:lnTo>
                  <a:pt x="260731" y="35433"/>
                </a:lnTo>
                <a:lnTo>
                  <a:pt x="254254" y="28956"/>
                </a:lnTo>
                <a:close/>
              </a:path>
              <a:path w="319404" h="86995">
                <a:moveTo>
                  <a:pt x="290322" y="28956"/>
                </a:moveTo>
                <a:lnTo>
                  <a:pt x="254254" y="28956"/>
                </a:lnTo>
                <a:lnTo>
                  <a:pt x="260731" y="35433"/>
                </a:lnTo>
                <a:lnTo>
                  <a:pt x="260731" y="51434"/>
                </a:lnTo>
                <a:lnTo>
                  <a:pt x="254254" y="57912"/>
                </a:lnTo>
                <a:lnTo>
                  <a:pt x="290322" y="57912"/>
                </a:lnTo>
                <a:lnTo>
                  <a:pt x="319278" y="43434"/>
                </a:lnTo>
                <a:lnTo>
                  <a:pt x="290322" y="28956"/>
                </a:lnTo>
                <a:close/>
              </a:path>
              <a:path w="319404" h="86995">
                <a:moveTo>
                  <a:pt x="232410" y="34797"/>
                </a:moveTo>
                <a:lnTo>
                  <a:pt x="231775" y="35433"/>
                </a:lnTo>
                <a:lnTo>
                  <a:pt x="231775" y="51434"/>
                </a:lnTo>
                <a:lnTo>
                  <a:pt x="232410" y="52070"/>
                </a:lnTo>
                <a:lnTo>
                  <a:pt x="232410" y="34797"/>
                </a:lnTo>
                <a:close/>
              </a:path>
              <a:path w="319404" h="86995">
                <a:moveTo>
                  <a:pt x="232410" y="0"/>
                </a:moveTo>
                <a:lnTo>
                  <a:pt x="232410" y="34797"/>
                </a:lnTo>
                <a:lnTo>
                  <a:pt x="238252" y="28956"/>
                </a:lnTo>
                <a:lnTo>
                  <a:pt x="290322" y="28956"/>
                </a:lnTo>
                <a:lnTo>
                  <a:pt x="23241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1484DB05-F46C-447E-B88E-CEEE8362BF60}"/>
              </a:ext>
            </a:extLst>
          </p:cNvPr>
          <p:cNvSpPr/>
          <p:nvPr/>
        </p:nvSpPr>
        <p:spPr>
          <a:xfrm>
            <a:off x="4753682" y="3169593"/>
            <a:ext cx="3352800" cy="0"/>
          </a:xfrm>
          <a:custGeom>
            <a:avLst/>
            <a:gdLst/>
            <a:ahLst/>
            <a:cxnLst/>
            <a:rect l="l" t="t" r="r" b="b"/>
            <a:pathLst>
              <a:path w="3352800">
                <a:moveTo>
                  <a:pt x="0" y="0"/>
                </a:moveTo>
                <a:lnTo>
                  <a:pt x="3352799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88A32F4A-54E2-4D82-988F-0061FF79B6CC}"/>
              </a:ext>
            </a:extLst>
          </p:cNvPr>
          <p:cNvSpPr/>
          <p:nvPr/>
        </p:nvSpPr>
        <p:spPr>
          <a:xfrm>
            <a:off x="5363282" y="2559994"/>
            <a:ext cx="0" cy="3786504"/>
          </a:xfrm>
          <a:custGeom>
            <a:avLst/>
            <a:gdLst/>
            <a:ahLst/>
            <a:cxnLst/>
            <a:rect l="l" t="t" r="r" b="b"/>
            <a:pathLst>
              <a:path h="3786504">
                <a:moveTo>
                  <a:pt x="0" y="0"/>
                </a:moveTo>
                <a:lnTo>
                  <a:pt x="0" y="3786187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DC4DE89F-A089-497B-B0BB-5F16CC9B4074}"/>
              </a:ext>
            </a:extLst>
          </p:cNvPr>
          <p:cNvSpPr/>
          <p:nvPr/>
        </p:nvSpPr>
        <p:spPr>
          <a:xfrm>
            <a:off x="3003112" y="2559994"/>
            <a:ext cx="1674113" cy="2514092"/>
          </a:xfrm>
          <a:custGeom>
            <a:avLst/>
            <a:gdLst/>
            <a:ahLst/>
            <a:cxnLst/>
            <a:rect l="l" t="t" r="r" b="b"/>
            <a:pathLst>
              <a:path w="1796414" h="2594610">
                <a:moveTo>
                  <a:pt x="1708404" y="2539365"/>
                </a:moveTo>
                <a:lnTo>
                  <a:pt x="1704594" y="2540762"/>
                </a:lnTo>
                <a:lnTo>
                  <a:pt x="1703070" y="2543937"/>
                </a:lnTo>
                <a:lnTo>
                  <a:pt x="1701673" y="2547112"/>
                </a:lnTo>
                <a:lnTo>
                  <a:pt x="1702943" y="2550922"/>
                </a:lnTo>
                <a:lnTo>
                  <a:pt x="1706118" y="2552319"/>
                </a:lnTo>
                <a:lnTo>
                  <a:pt x="1795907" y="2594356"/>
                </a:lnTo>
                <a:lnTo>
                  <a:pt x="1795387" y="2587625"/>
                </a:lnTo>
                <a:lnTo>
                  <a:pt x="1783588" y="2587625"/>
                </a:lnTo>
                <a:lnTo>
                  <a:pt x="1770234" y="2568305"/>
                </a:lnTo>
                <a:lnTo>
                  <a:pt x="1711579" y="2540889"/>
                </a:lnTo>
                <a:lnTo>
                  <a:pt x="1708404" y="2539365"/>
                </a:lnTo>
                <a:close/>
              </a:path>
              <a:path w="1796414" h="2594610">
                <a:moveTo>
                  <a:pt x="1770234" y="2568305"/>
                </a:moveTo>
                <a:lnTo>
                  <a:pt x="1783588" y="2587625"/>
                </a:lnTo>
                <a:lnTo>
                  <a:pt x="1788155" y="2584450"/>
                </a:lnTo>
                <a:lnTo>
                  <a:pt x="1782445" y="2584450"/>
                </a:lnTo>
                <a:lnTo>
                  <a:pt x="1781615" y="2573624"/>
                </a:lnTo>
                <a:lnTo>
                  <a:pt x="1770234" y="2568305"/>
                </a:lnTo>
                <a:close/>
              </a:path>
              <a:path w="1796414" h="2594610">
                <a:moveTo>
                  <a:pt x="1784985" y="2489454"/>
                </a:moveTo>
                <a:lnTo>
                  <a:pt x="1778000" y="2489962"/>
                </a:lnTo>
                <a:lnTo>
                  <a:pt x="1775460" y="2493010"/>
                </a:lnTo>
                <a:lnTo>
                  <a:pt x="1775714" y="2496566"/>
                </a:lnTo>
                <a:lnTo>
                  <a:pt x="1780654" y="2561076"/>
                </a:lnTo>
                <a:lnTo>
                  <a:pt x="1794002" y="2580386"/>
                </a:lnTo>
                <a:lnTo>
                  <a:pt x="1783588" y="2587625"/>
                </a:lnTo>
                <a:lnTo>
                  <a:pt x="1795387" y="2587625"/>
                </a:lnTo>
                <a:lnTo>
                  <a:pt x="1788033" y="2492121"/>
                </a:lnTo>
                <a:lnTo>
                  <a:pt x="1784985" y="2489454"/>
                </a:lnTo>
                <a:close/>
              </a:path>
              <a:path w="1796414" h="2594610">
                <a:moveTo>
                  <a:pt x="1781615" y="2573624"/>
                </a:moveTo>
                <a:lnTo>
                  <a:pt x="1782445" y="2584450"/>
                </a:lnTo>
                <a:lnTo>
                  <a:pt x="1791462" y="2578227"/>
                </a:lnTo>
                <a:lnTo>
                  <a:pt x="1781615" y="2573624"/>
                </a:lnTo>
                <a:close/>
              </a:path>
              <a:path w="1796414" h="2594610">
                <a:moveTo>
                  <a:pt x="1780654" y="2561076"/>
                </a:moveTo>
                <a:lnTo>
                  <a:pt x="1781615" y="2573624"/>
                </a:lnTo>
                <a:lnTo>
                  <a:pt x="1791462" y="2578227"/>
                </a:lnTo>
                <a:lnTo>
                  <a:pt x="1782445" y="2584450"/>
                </a:lnTo>
                <a:lnTo>
                  <a:pt x="1788155" y="2584450"/>
                </a:lnTo>
                <a:lnTo>
                  <a:pt x="1794002" y="2580386"/>
                </a:lnTo>
                <a:lnTo>
                  <a:pt x="1780654" y="2561076"/>
                </a:lnTo>
                <a:close/>
              </a:path>
              <a:path w="1796414" h="2594610">
                <a:moveTo>
                  <a:pt x="10414" y="0"/>
                </a:moveTo>
                <a:lnTo>
                  <a:pt x="0" y="7112"/>
                </a:lnTo>
                <a:lnTo>
                  <a:pt x="1770234" y="2568305"/>
                </a:lnTo>
                <a:lnTo>
                  <a:pt x="1781615" y="2573624"/>
                </a:lnTo>
                <a:lnTo>
                  <a:pt x="1780654" y="2561076"/>
                </a:lnTo>
                <a:lnTo>
                  <a:pt x="104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53573203-A4EB-4403-BC96-51397B3CA87A}"/>
              </a:ext>
            </a:extLst>
          </p:cNvPr>
          <p:cNvSpPr/>
          <p:nvPr/>
        </p:nvSpPr>
        <p:spPr>
          <a:xfrm>
            <a:off x="3456192" y="2324282"/>
            <a:ext cx="2478335" cy="352425"/>
          </a:xfrm>
          <a:custGeom>
            <a:avLst/>
            <a:gdLst/>
            <a:ahLst/>
            <a:cxnLst/>
            <a:rect l="l" t="t" r="r" b="b"/>
            <a:pathLst>
              <a:path w="2592070" h="352425">
                <a:moveTo>
                  <a:pt x="2555116" y="313242"/>
                </a:moveTo>
                <a:lnTo>
                  <a:pt x="2492502" y="340487"/>
                </a:lnTo>
                <a:lnTo>
                  <a:pt x="2490978" y="344297"/>
                </a:lnTo>
                <a:lnTo>
                  <a:pt x="2493772" y="350647"/>
                </a:lnTo>
                <a:lnTo>
                  <a:pt x="2497581" y="352170"/>
                </a:lnTo>
                <a:lnTo>
                  <a:pt x="2580505" y="315975"/>
                </a:lnTo>
                <a:lnTo>
                  <a:pt x="2578354" y="315975"/>
                </a:lnTo>
                <a:lnTo>
                  <a:pt x="2555116" y="313242"/>
                </a:lnTo>
                <a:close/>
              </a:path>
              <a:path w="2592070" h="352425">
                <a:moveTo>
                  <a:pt x="2566671" y="308218"/>
                </a:moveTo>
                <a:lnTo>
                  <a:pt x="2555116" y="313242"/>
                </a:lnTo>
                <a:lnTo>
                  <a:pt x="2578354" y="315975"/>
                </a:lnTo>
                <a:lnTo>
                  <a:pt x="2578507" y="314705"/>
                </a:lnTo>
                <a:lnTo>
                  <a:pt x="2575305" y="314705"/>
                </a:lnTo>
                <a:lnTo>
                  <a:pt x="2566671" y="308218"/>
                </a:lnTo>
                <a:close/>
              </a:path>
              <a:path w="2592070" h="352425">
                <a:moveTo>
                  <a:pt x="2509647" y="249427"/>
                </a:moveTo>
                <a:lnTo>
                  <a:pt x="2505582" y="250062"/>
                </a:lnTo>
                <a:lnTo>
                  <a:pt x="2503551" y="252856"/>
                </a:lnTo>
                <a:lnTo>
                  <a:pt x="2501391" y="255650"/>
                </a:lnTo>
                <a:lnTo>
                  <a:pt x="2502027" y="259587"/>
                </a:lnTo>
                <a:lnTo>
                  <a:pt x="2504820" y="261747"/>
                </a:lnTo>
                <a:lnTo>
                  <a:pt x="2556619" y="300666"/>
                </a:lnTo>
                <a:lnTo>
                  <a:pt x="2579878" y="303402"/>
                </a:lnTo>
                <a:lnTo>
                  <a:pt x="2578354" y="315975"/>
                </a:lnTo>
                <a:lnTo>
                  <a:pt x="2580505" y="315975"/>
                </a:lnTo>
                <a:lnTo>
                  <a:pt x="2591562" y="311150"/>
                </a:lnTo>
                <a:lnTo>
                  <a:pt x="2512441" y="251587"/>
                </a:lnTo>
                <a:lnTo>
                  <a:pt x="2509647" y="249427"/>
                </a:lnTo>
                <a:close/>
              </a:path>
              <a:path w="2592070" h="352425">
                <a:moveTo>
                  <a:pt x="2576576" y="303911"/>
                </a:moveTo>
                <a:lnTo>
                  <a:pt x="2566671" y="308218"/>
                </a:lnTo>
                <a:lnTo>
                  <a:pt x="2575305" y="314705"/>
                </a:lnTo>
                <a:lnTo>
                  <a:pt x="2576576" y="303911"/>
                </a:lnTo>
                <a:close/>
              </a:path>
              <a:path w="2592070" h="352425">
                <a:moveTo>
                  <a:pt x="2579816" y="303911"/>
                </a:moveTo>
                <a:lnTo>
                  <a:pt x="2576576" y="303911"/>
                </a:lnTo>
                <a:lnTo>
                  <a:pt x="2575305" y="314705"/>
                </a:lnTo>
                <a:lnTo>
                  <a:pt x="2578507" y="314705"/>
                </a:lnTo>
                <a:lnTo>
                  <a:pt x="2579816" y="303911"/>
                </a:lnTo>
                <a:close/>
              </a:path>
              <a:path w="2592070" h="352425">
                <a:moveTo>
                  <a:pt x="1523" y="0"/>
                </a:moveTo>
                <a:lnTo>
                  <a:pt x="0" y="12700"/>
                </a:lnTo>
                <a:lnTo>
                  <a:pt x="2555116" y="313242"/>
                </a:lnTo>
                <a:lnTo>
                  <a:pt x="2566671" y="308218"/>
                </a:lnTo>
                <a:lnTo>
                  <a:pt x="2556619" y="300666"/>
                </a:lnTo>
                <a:lnTo>
                  <a:pt x="1523" y="0"/>
                </a:lnTo>
                <a:close/>
              </a:path>
              <a:path w="2592070" h="352425">
                <a:moveTo>
                  <a:pt x="2556619" y="300666"/>
                </a:moveTo>
                <a:lnTo>
                  <a:pt x="2566671" y="308218"/>
                </a:lnTo>
                <a:lnTo>
                  <a:pt x="2576576" y="303911"/>
                </a:lnTo>
                <a:lnTo>
                  <a:pt x="2579816" y="303911"/>
                </a:lnTo>
                <a:lnTo>
                  <a:pt x="2579878" y="303402"/>
                </a:lnTo>
                <a:lnTo>
                  <a:pt x="2556619" y="30066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A50D2207-0B74-46E6-B041-81B603FC3FBC}"/>
              </a:ext>
            </a:extLst>
          </p:cNvPr>
          <p:cNvSpPr/>
          <p:nvPr/>
        </p:nvSpPr>
        <p:spPr>
          <a:xfrm>
            <a:off x="2867385" y="1927865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609600"/>
                </a:moveTo>
                <a:lnTo>
                  <a:pt x="381000" y="609600"/>
                </a:lnTo>
                <a:lnTo>
                  <a:pt x="381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CB3050D9-F3DE-4057-9D9B-0EF8C93167F1}"/>
              </a:ext>
            </a:extLst>
          </p:cNvPr>
          <p:cNvSpPr/>
          <p:nvPr/>
        </p:nvSpPr>
        <p:spPr>
          <a:xfrm>
            <a:off x="3265693" y="1925312"/>
            <a:ext cx="190500" cy="609600"/>
          </a:xfrm>
          <a:custGeom>
            <a:avLst/>
            <a:gdLst/>
            <a:ahLst/>
            <a:cxnLst/>
            <a:rect l="l" t="t" r="r" b="b"/>
            <a:pathLst>
              <a:path w="190500" h="609600">
                <a:moveTo>
                  <a:pt x="0" y="609600"/>
                </a:moveTo>
                <a:lnTo>
                  <a:pt x="190500" y="609600"/>
                </a:lnTo>
                <a:lnTo>
                  <a:pt x="1905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304D8D19-E445-4450-8F4B-CD0FC70D3EF5}"/>
              </a:ext>
            </a:extLst>
          </p:cNvPr>
          <p:cNvSpPr/>
          <p:nvPr/>
        </p:nvSpPr>
        <p:spPr>
          <a:xfrm>
            <a:off x="5934019" y="2483032"/>
            <a:ext cx="190500" cy="609600"/>
          </a:xfrm>
          <a:custGeom>
            <a:avLst/>
            <a:gdLst/>
            <a:ahLst/>
            <a:cxnLst/>
            <a:rect l="l" t="t" r="r" b="b"/>
            <a:pathLst>
              <a:path w="190500" h="609600">
                <a:moveTo>
                  <a:pt x="0" y="609600"/>
                </a:moveTo>
                <a:lnTo>
                  <a:pt x="190500" y="609600"/>
                </a:lnTo>
                <a:lnTo>
                  <a:pt x="1905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04FF6DA2-95D4-4DD6-9615-A40FBC1C8BB3}"/>
              </a:ext>
            </a:extLst>
          </p:cNvPr>
          <p:cNvSpPr/>
          <p:nvPr/>
        </p:nvSpPr>
        <p:spPr>
          <a:xfrm>
            <a:off x="4723963" y="5073831"/>
            <a:ext cx="562610" cy="304800"/>
          </a:xfrm>
          <a:custGeom>
            <a:avLst/>
            <a:gdLst/>
            <a:ahLst/>
            <a:cxnLst/>
            <a:rect l="l" t="t" r="r" b="b"/>
            <a:pathLst>
              <a:path w="562610" h="304800">
                <a:moveTo>
                  <a:pt x="0" y="304799"/>
                </a:moveTo>
                <a:lnTo>
                  <a:pt x="562356" y="304799"/>
                </a:lnTo>
                <a:lnTo>
                  <a:pt x="562356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19">
                <a:extLst>
                  <a:ext uri="{FF2B5EF4-FFF2-40B4-BE49-F238E27FC236}">
                    <a16:creationId xmlns:a16="http://schemas.microsoft.com/office/drawing/2014/main" id="{429B737F-E729-4F1E-B6D4-0F9C967B2883}"/>
                  </a:ext>
                </a:extLst>
              </p:cNvPr>
              <p:cNvSpPr txBox="1"/>
              <p:nvPr/>
            </p:nvSpPr>
            <p:spPr>
              <a:xfrm>
                <a:off x="6950655" y="4398726"/>
                <a:ext cx="2793237" cy="71647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7790" marR="5080" indent="-85725">
                  <a:lnSpc>
                    <a:spcPct val="96500"/>
                  </a:lnSpc>
                </a:pP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Πιθανότητα μεταξύ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/>
                      </a:rPr>
                      <m:t>=−∞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και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/>
                      </a:rPr>
                      <m:t>=1,6</m:t>
                    </m:r>
                  </m:oMath>
                </a14:m>
                <a:endParaRPr sz="24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20" name="object 19">
                <a:extLst>
                  <a:ext uri="{FF2B5EF4-FFF2-40B4-BE49-F238E27FC236}">
                    <a16:creationId xmlns:a16="http://schemas.microsoft.com/office/drawing/2014/main" id="{429B737F-E729-4F1E-B6D4-0F9C967B2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655" y="4398726"/>
                <a:ext cx="2793237" cy="716478"/>
              </a:xfrm>
              <a:prstGeom prst="rect">
                <a:avLst/>
              </a:prstGeom>
              <a:blipFill>
                <a:blip r:embed="rId3"/>
                <a:stretch>
                  <a:fillRect l="-6114" t="-15385" b="-24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ject 20">
            <a:extLst>
              <a:ext uri="{FF2B5EF4-FFF2-40B4-BE49-F238E27FC236}">
                <a16:creationId xmlns:a16="http://schemas.microsoft.com/office/drawing/2014/main" id="{19E03C1A-4C20-4BE9-93E5-4EFC1A6FB8CF}"/>
              </a:ext>
            </a:extLst>
          </p:cNvPr>
          <p:cNvSpPr txBox="1"/>
          <p:nvPr/>
        </p:nvSpPr>
        <p:spPr>
          <a:xfrm>
            <a:off x="4831913" y="5048990"/>
            <a:ext cx="170510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4065" algn="l"/>
              </a:tabLst>
            </a:pP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6	</a:t>
            </a:r>
            <a:r>
              <a:rPr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</a:t>
            </a:r>
            <a:r>
              <a:rPr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9452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1">
                <a:extLst>
                  <a:ext uri="{FF2B5EF4-FFF2-40B4-BE49-F238E27FC236}">
                    <a16:creationId xmlns:a16="http://schemas.microsoft.com/office/drawing/2014/main" id="{F39C37E0-598C-4120-9AC9-56761A723FD3}"/>
                  </a:ext>
                </a:extLst>
              </p:cNvPr>
              <p:cNvSpPr txBox="1"/>
              <p:nvPr/>
            </p:nvSpPr>
            <p:spPr>
              <a:xfrm>
                <a:off x="2131131" y="4281241"/>
                <a:ext cx="1880870" cy="122405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R="5080" indent="12700" algn="ctr">
                  <a:lnSpc>
                    <a:spcPct val="101200"/>
                  </a:lnSpc>
                </a:pP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Η </a:t>
                </a:r>
                <a:r>
                  <a:rPr lang="el-GR" sz="2000" b="1" dirty="0">
                    <a:solidFill>
                      <a:srgbClr val="FF99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γραμμή 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αντιστοιχεί στο 1</a:t>
                </a:r>
                <a:r>
                  <a:rPr lang="el-GR" sz="2000" baseline="300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ο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δεκαδικό ψηφίο του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/>
                      </a:rPr>
                      <m:t>𝑧</m:t>
                    </m:r>
                  </m:oMath>
                </a14:m>
                <a:endParaRPr sz="20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22" name="object 21">
                <a:extLst>
                  <a:ext uri="{FF2B5EF4-FFF2-40B4-BE49-F238E27FC236}">
                    <a16:creationId xmlns:a16="http://schemas.microsoft.com/office/drawing/2014/main" id="{F39C37E0-598C-4120-9AC9-56761A723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131" y="4281241"/>
                <a:ext cx="1880870" cy="1224053"/>
              </a:xfrm>
              <a:prstGeom prst="rect">
                <a:avLst/>
              </a:prstGeom>
              <a:blipFill>
                <a:blip r:embed="rId4"/>
                <a:stretch>
                  <a:fillRect l="-3571" t="-7960" r="-6169" b="-1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282B1CF7-BE24-4E45-B2BC-800FFFA1328F}"/>
                  </a:ext>
                </a:extLst>
              </p:cNvPr>
              <p:cNvSpPr txBox="1"/>
              <p:nvPr/>
            </p:nvSpPr>
            <p:spPr>
              <a:xfrm>
                <a:off x="5593913" y="1752290"/>
                <a:ext cx="4041775" cy="127265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0650" marR="5080" indent="-85725" algn="ctr">
                  <a:lnSpc>
                    <a:spcPct val="103000"/>
                  </a:lnSpc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H</a:t>
                </a:r>
                <a:r>
                  <a:rPr sz="2000" spc="-1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:r>
                  <a:rPr lang="el-GR" sz="2000" b="1" dirty="0">
                    <a:solidFill>
                      <a:srgbClr val="33993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στήλη</a:t>
                </a:r>
                <a:r>
                  <a:rPr lang="en-US" sz="2000" b="1" dirty="0">
                    <a:solidFill>
                      <a:srgbClr val="33993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αντιστοιχεί στο 2</a:t>
                </a:r>
                <a:r>
                  <a:rPr lang="el-GR" sz="2000" baseline="300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ο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δεκαδικό ψηφίο του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/>
                      </a:rPr>
                      <m:t>𝑧</m:t>
                    </m:r>
                  </m:oMath>
                </a14:m>
                <a:endParaRPr sz="20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endParaRPr>
              </a:p>
              <a:p>
                <a:pPr>
                  <a:lnSpc>
                    <a:spcPct val="100000"/>
                  </a:lnSpc>
                  <a:spcBef>
                    <a:spcPts val="43"/>
                  </a:spcBef>
                </a:pPr>
                <a:endParaRPr sz="215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endParaRPr>
              </a:p>
              <a:p>
                <a:pPr marL="12700">
                  <a:lnSpc>
                    <a:spcPct val="100000"/>
                  </a:lnSpc>
                  <a:tabLst>
                    <a:tab pos="715010" algn="l"/>
                    <a:tab pos="1419225" algn="l"/>
                  </a:tabLst>
                </a:pPr>
                <a:r>
                  <a:rPr sz="2000" b="1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0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,</a:t>
                </a:r>
                <a:r>
                  <a:rPr sz="2000" b="1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00	0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,</a:t>
                </a:r>
                <a:r>
                  <a:rPr sz="2000" b="1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01	0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,</a:t>
                </a:r>
                <a:r>
                  <a:rPr sz="2000" b="1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02</a:t>
                </a:r>
                <a:r>
                  <a:rPr sz="2000" b="1" spc="-15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:r>
                  <a:rPr sz="2000" b="1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…</a:t>
                </a:r>
                <a:endParaRPr sz="20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282B1CF7-BE24-4E45-B2BC-800FFFA13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913" y="1752290"/>
                <a:ext cx="4041775" cy="1272656"/>
              </a:xfrm>
              <a:prstGeom prst="rect">
                <a:avLst/>
              </a:prstGeom>
              <a:blipFill>
                <a:blip r:embed="rId5"/>
                <a:stretch>
                  <a:fillRect l="-3620" t="-7177" b="-1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bject 23">
            <a:extLst>
              <a:ext uri="{FF2B5EF4-FFF2-40B4-BE49-F238E27FC236}">
                <a16:creationId xmlns:a16="http://schemas.microsoft.com/office/drawing/2014/main" id="{2D0A84BA-C2D8-4C11-8D0E-FF757161D48D}"/>
              </a:ext>
            </a:extLst>
          </p:cNvPr>
          <p:cNvSpPr txBox="1"/>
          <p:nvPr/>
        </p:nvSpPr>
        <p:spPr>
          <a:xfrm>
            <a:off x="4902018" y="2633543"/>
            <a:ext cx="1530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z</a:t>
            </a:r>
            <a:endParaRPr sz="200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88F98778-7190-48AB-BA64-8B11CFB79C20}"/>
              </a:ext>
            </a:extLst>
          </p:cNvPr>
          <p:cNvSpPr txBox="1"/>
          <p:nvPr/>
        </p:nvSpPr>
        <p:spPr>
          <a:xfrm>
            <a:off x="4831913" y="3243143"/>
            <a:ext cx="37973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0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5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E5B56F9D-E9CC-45E0-A716-562D04547D8D}"/>
              </a:ext>
            </a:extLst>
          </p:cNvPr>
          <p:cNvSpPr txBox="1"/>
          <p:nvPr/>
        </p:nvSpPr>
        <p:spPr>
          <a:xfrm>
            <a:off x="4831913" y="5377327"/>
            <a:ext cx="37973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7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679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17AF1A-4EB9-4375-82F6-AFDCD8A883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/>
                  <a:t>Πιθανότητες από την κατανομή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17AF1A-4EB9-4375-82F6-AFDCD8A883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085DE-2506-4829-BD72-F530465534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Πιθανότητα από το άνω άκρο της κατανομής</a:t>
                </a:r>
              </a:p>
              <a:p>
                <a:endParaRPr lang="el-GR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&gt;1,6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≤1,6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=1−0,9452=0,0548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085DE-2506-4829-BD72-F53046553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34C87EB-BF92-49EF-A6D1-839CCCDE3F1B}"/>
              </a:ext>
            </a:extLst>
          </p:cNvPr>
          <p:cNvGrpSpPr/>
          <p:nvPr/>
        </p:nvGrpSpPr>
        <p:grpSpPr>
          <a:xfrm>
            <a:off x="3175851" y="3341912"/>
            <a:ext cx="5840297" cy="2372566"/>
            <a:chOff x="6482334" y="4409947"/>
            <a:chExt cx="4264566" cy="1503290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DC3F0DE6-ECE1-4D2C-8025-B63852D5FEDD}"/>
                </a:ext>
              </a:extLst>
            </p:cNvPr>
            <p:cNvSpPr/>
            <p:nvPr/>
          </p:nvSpPr>
          <p:spPr>
            <a:xfrm>
              <a:off x="8906302" y="5291502"/>
              <a:ext cx="699135" cy="358140"/>
            </a:xfrm>
            <a:custGeom>
              <a:avLst/>
              <a:gdLst/>
              <a:ahLst/>
              <a:cxnLst/>
              <a:rect l="l" t="t" r="r" b="b"/>
              <a:pathLst>
                <a:path w="699134" h="358139">
                  <a:moveTo>
                    <a:pt x="684338" y="353550"/>
                  </a:moveTo>
                  <a:lnTo>
                    <a:pt x="505213" y="353550"/>
                  </a:lnTo>
                  <a:lnTo>
                    <a:pt x="528992" y="354331"/>
                  </a:lnTo>
                  <a:lnTo>
                    <a:pt x="556105" y="354611"/>
                  </a:lnTo>
                  <a:lnTo>
                    <a:pt x="568630" y="355062"/>
                  </a:lnTo>
                  <a:lnTo>
                    <a:pt x="611519" y="357197"/>
                  </a:lnTo>
                  <a:lnTo>
                    <a:pt x="626260" y="357735"/>
                  </a:lnTo>
                  <a:lnTo>
                    <a:pt x="640561" y="357969"/>
                  </a:lnTo>
                  <a:lnTo>
                    <a:pt x="654025" y="357769"/>
                  </a:lnTo>
                  <a:lnTo>
                    <a:pt x="666252" y="357005"/>
                  </a:lnTo>
                  <a:lnTo>
                    <a:pt x="676847" y="355547"/>
                  </a:lnTo>
                  <a:lnTo>
                    <a:pt x="684338" y="353550"/>
                  </a:lnTo>
                  <a:close/>
                </a:path>
                <a:path w="699134" h="358139">
                  <a:moveTo>
                    <a:pt x="694301" y="351770"/>
                  </a:moveTo>
                  <a:lnTo>
                    <a:pt x="417304" y="351770"/>
                  </a:lnTo>
                  <a:lnTo>
                    <a:pt x="434653" y="351990"/>
                  </a:lnTo>
                  <a:lnTo>
                    <a:pt x="447677" y="352562"/>
                  </a:lnTo>
                  <a:lnTo>
                    <a:pt x="457715" y="353295"/>
                  </a:lnTo>
                  <a:lnTo>
                    <a:pt x="466108" y="353994"/>
                  </a:lnTo>
                  <a:lnTo>
                    <a:pt x="474196" y="354466"/>
                  </a:lnTo>
                  <a:lnTo>
                    <a:pt x="483481" y="354507"/>
                  </a:lnTo>
                  <a:lnTo>
                    <a:pt x="494739" y="353641"/>
                  </a:lnTo>
                  <a:lnTo>
                    <a:pt x="684338" y="353550"/>
                  </a:lnTo>
                  <a:lnTo>
                    <a:pt x="685411" y="353264"/>
                  </a:lnTo>
                  <a:lnTo>
                    <a:pt x="693266" y="352524"/>
                  </a:lnTo>
                  <a:lnTo>
                    <a:pt x="694301" y="351770"/>
                  </a:lnTo>
                  <a:close/>
                </a:path>
                <a:path w="699134" h="358139">
                  <a:moveTo>
                    <a:pt x="179011" y="353773"/>
                  </a:moveTo>
                  <a:lnTo>
                    <a:pt x="46776" y="353773"/>
                  </a:lnTo>
                  <a:lnTo>
                    <a:pt x="52897" y="354079"/>
                  </a:lnTo>
                  <a:lnTo>
                    <a:pt x="57286" y="354251"/>
                  </a:lnTo>
                  <a:lnTo>
                    <a:pt x="63489" y="354399"/>
                  </a:lnTo>
                  <a:lnTo>
                    <a:pt x="84124" y="354512"/>
                  </a:lnTo>
                  <a:lnTo>
                    <a:pt x="179011" y="353773"/>
                  </a:lnTo>
                  <a:close/>
                </a:path>
                <a:path w="699134" h="358139">
                  <a:moveTo>
                    <a:pt x="10977" y="0"/>
                  </a:moveTo>
                  <a:lnTo>
                    <a:pt x="5896" y="4330"/>
                  </a:lnTo>
                  <a:lnTo>
                    <a:pt x="3244" y="12787"/>
                  </a:lnTo>
                  <a:lnTo>
                    <a:pt x="2467" y="24399"/>
                  </a:lnTo>
                  <a:lnTo>
                    <a:pt x="3010" y="38195"/>
                  </a:lnTo>
                  <a:lnTo>
                    <a:pt x="4316" y="53204"/>
                  </a:lnTo>
                  <a:lnTo>
                    <a:pt x="5832" y="68454"/>
                  </a:lnTo>
                  <a:lnTo>
                    <a:pt x="7001" y="82974"/>
                  </a:lnTo>
                  <a:lnTo>
                    <a:pt x="7266" y="95864"/>
                  </a:lnTo>
                  <a:lnTo>
                    <a:pt x="6760" y="106196"/>
                  </a:lnTo>
                  <a:lnTo>
                    <a:pt x="6895" y="106723"/>
                  </a:lnTo>
                  <a:lnTo>
                    <a:pt x="7102" y="108102"/>
                  </a:lnTo>
                  <a:lnTo>
                    <a:pt x="7323" y="113097"/>
                  </a:lnTo>
                  <a:lnTo>
                    <a:pt x="7384" y="170427"/>
                  </a:lnTo>
                  <a:lnTo>
                    <a:pt x="7205" y="193662"/>
                  </a:lnTo>
                  <a:lnTo>
                    <a:pt x="5670" y="247712"/>
                  </a:lnTo>
                  <a:lnTo>
                    <a:pt x="3048" y="287856"/>
                  </a:lnTo>
                  <a:lnTo>
                    <a:pt x="1753" y="303734"/>
                  </a:lnTo>
                  <a:lnTo>
                    <a:pt x="699" y="317062"/>
                  </a:lnTo>
                  <a:lnTo>
                    <a:pt x="57" y="328026"/>
                  </a:lnTo>
                  <a:lnTo>
                    <a:pt x="0" y="336810"/>
                  </a:lnTo>
                  <a:lnTo>
                    <a:pt x="698" y="343600"/>
                  </a:lnTo>
                  <a:lnTo>
                    <a:pt x="2323" y="348579"/>
                  </a:lnTo>
                  <a:lnTo>
                    <a:pt x="5049" y="351934"/>
                  </a:lnTo>
                  <a:lnTo>
                    <a:pt x="9045" y="353848"/>
                  </a:lnTo>
                  <a:lnTo>
                    <a:pt x="14485" y="354507"/>
                  </a:lnTo>
                  <a:lnTo>
                    <a:pt x="25670" y="354079"/>
                  </a:lnTo>
                  <a:lnTo>
                    <a:pt x="33795" y="353819"/>
                  </a:lnTo>
                  <a:lnTo>
                    <a:pt x="179011" y="353773"/>
                  </a:lnTo>
                  <a:lnTo>
                    <a:pt x="694301" y="351770"/>
                  </a:lnTo>
                  <a:lnTo>
                    <a:pt x="697498" y="349442"/>
                  </a:lnTo>
                  <a:lnTo>
                    <a:pt x="698991" y="343253"/>
                  </a:lnTo>
                  <a:lnTo>
                    <a:pt x="698631" y="333192"/>
                  </a:lnTo>
                  <a:lnTo>
                    <a:pt x="697302" y="318494"/>
                  </a:lnTo>
                  <a:lnTo>
                    <a:pt x="695890" y="298393"/>
                  </a:lnTo>
                  <a:lnTo>
                    <a:pt x="681077" y="262900"/>
                  </a:lnTo>
                  <a:lnTo>
                    <a:pt x="642967" y="257175"/>
                  </a:lnTo>
                  <a:lnTo>
                    <a:pt x="539479" y="247862"/>
                  </a:lnTo>
                  <a:lnTo>
                    <a:pt x="500846" y="244837"/>
                  </a:lnTo>
                  <a:lnTo>
                    <a:pt x="488382" y="243629"/>
                  </a:lnTo>
                  <a:lnTo>
                    <a:pt x="438320" y="235174"/>
                  </a:lnTo>
                  <a:lnTo>
                    <a:pt x="378140" y="219057"/>
                  </a:lnTo>
                  <a:lnTo>
                    <a:pt x="365603" y="216091"/>
                  </a:lnTo>
                  <a:lnTo>
                    <a:pt x="317493" y="205071"/>
                  </a:lnTo>
                  <a:lnTo>
                    <a:pt x="275860" y="187420"/>
                  </a:lnTo>
                  <a:lnTo>
                    <a:pt x="248787" y="170427"/>
                  </a:lnTo>
                  <a:lnTo>
                    <a:pt x="178571" y="127548"/>
                  </a:lnTo>
                  <a:lnTo>
                    <a:pt x="140867" y="102896"/>
                  </a:lnTo>
                  <a:lnTo>
                    <a:pt x="99072" y="72936"/>
                  </a:lnTo>
                  <a:lnTo>
                    <a:pt x="66353" y="44352"/>
                  </a:lnTo>
                  <a:lnTo>
                    <a:pt x="55291" y="33935"/>
                  </a:lnTo>
                  <a:lnTo>
                    <a:pt x="44601" y="23992"/>
                  </a:lnTo>
                  <a:lnTo>
                    <a:pt x="34555" y="15076"/>
                  </a:lnTo>
                  <a:lnTo>
                    <a:pt x="25422" y="7737"/>
                  </a:lnTo>
                  <a:lnTo>
                    <a:pt x="17472" y="2528"/>
                  </a:lnTo>
                  <a:lnTo>
                    <a:pt x="1097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AB78EA4F-3430-41EA-81A9-85DE345DD68F}"/>
                </a:ext>
              </a:extLst>
            </p:cNvPr>
            <p:cNvSpPr/>
            <p:nvPr/>
          </p:nvSpPr>
          <p:spPr>
            <a:xfrm>
              <a:off x="6836719" y="4409947"/>
              <a:ext cx="2084012" cy="1216660"/>
            </a:xfrm>
            <a:custGeom>
              <a:avLst/>
              <a:gdLst/>
              <a:ahLst/>
              <a:cxnLst/>
              <a:rect l="l" t="t" r="r" b="b"/>
              <a:pathLst>
                <a:path w="2127250" h="1216660">
                  <a:moveTo>
                    <a:pt x="2126522" y="1205230"/>
                  </a:moveTo>
                  <a:lnTo>
                    <a:pt x="1272665" y="1205230"/>
                  </a:lnTo>
                  <a:lnTo>
                    <a:pt x="1286677" y="1206500"/>
                  </a:lnTo>
                  <a:lnTo>
                    <a:pt x="1300769" y="1206500"/>
                  </a:lnTo>
                  <a:lnTo>
                    <a:pt x="1314835" y="1207770"/>
                  </a:lnTo>
                  <a:lnTo>
                    <a:pt x="1328764" y="1207770"/>
                  </a:lnTo>
                  <a:lnTo>
                    <a:pt x="1368658" y="1211580"/>
                  </a:lnTo>
                  <a:lnTo>
                    <a:pt x="1380964" y="1211580"/>
                  </a:lnTo>
                  <a:lnTo>
                    <a:pt x="1403439" y="1214120"/>
                  </a:lnTo>
                  <a:lnTo>
                    <a:pt x="1413391" y="1215390"/>
                  </a:lnTo>
                  <a:lnTo>
                    <a:pt x="1422344" y="1216660"/>
                  </a:lnTo>
                  <a:lnTo>
                    <a:pt x="1793184" y="1212850"/>
                  </a:lnTo>
                  <a:lnTo>
                    <a:pt x="2126559" y="1212850"/>
                  </a:lnTo>
                  <a:lnTo>
                    <a:pt x="2126522" y="1205230"/>
                  </a:lnTo>
                  <a:close/>
                </a:path>
                <a:path w="2127250" h="1216660">
                  <a:moveTo>
                    <a:pt x="1412969" y="0"/>
                  </a:moveTo>
                  <a:lnTo>
                    <a:pt x="1403634" y="0"/>
                  </a:lnTo>
                  <a:lnTo>
                    <a:pt x="1392980" y="2539"/>
                  </a:lnTo>
                  <a:lnTo>
                    <a:pt x="1381344" y="7619"/>
                  </a:lnTo>
                  <a:lnTo>
                    <a:pt x="1369068" y="13969"/>
                  </a:lnTo>
                  <a:lnTo>
                    <a:pt x="1343947" y="26669"/>
                  </a:lnTo>
                  <a:lnTo>
                    <a:pt x="1331781" y="33019"/>
                  </a:lnTo>
                  <a:lnTo>
                    <a:pt x="1320330" y="38100"/>
                  </a:lnTo>
                  <a:lnTo>
                    <a:pt x="1309934" y="40639"/>
                  </a:lnTo>
                  <a:lnTo>
                    <a:pt x="1298494" y="41910"/>
                  </a:lnTo>
                  <a:lnTo>
                    <a:pt x="1294993" y="43179"/>
                  </a:lnTo>
                  <a:lnTo>
                    <a:pt x="1290487" y="45719"/>
                  </a:lnTo>
                  <a:lnTo>
                    <a:pt x="1285034" y="48260"/>
                  </a:lnTo>
                  <a:lnTo>
                    <a:pt x="1278693" y="53339"/>
                  </a:lnTo>
                  <a:lnTo>
                    <a:pt x="1271521" y="59689"/>
                  </a:lnTo>
                  <a:lnTo>
                    <a:pt x="1263578" y="66039"/>
                  </a:lnTo>
                  <a:lnTo>
                    <a:pt x="1254921" y="73660"/>
                  </a:lnTo>
                  <a:lnTo>
                    <a:pt x="1245609" y="82550"/>
                  </a:lnTo>
                  <a:lnTo>
                    <a:pt x="1235701" y="91439"/>
                  </a:lnTo>
                  <a:lnTo>
                    <a:pt x="1225255" y="102869"/>
                  </a:lnTo>
                  <a:lnTo>
                    <a:pt x="1214329" y="113029"/>
                  </a:lnTo>
                  <a:lnTo>
                    <a:pt x="1202981" y="125729"/>
                  </a:lnTo>
                  <a:lnTo>
                    <a:pt x="1191271" y="138429"/>
                  </a:lnTo>
                  <a:lnTo>
                    <a:pt x="1179256" y="151129"/>
                  </a:lnTo>
                  <a:lnTo>
                    <a:pt x="1166994" y="165100"/>
                  </a:lnTo>
                  <a:lnTo>
                    <a:pt x="1154545" y="180339"/>
                  </a:lnTo>
                  <a:lnTo>
                    <a:pt x="1129317" y="210819"/>
                  </a:lnTo>
                  <a:lnTo>
                    <a:pt x="1116655" y="227329"/>
                  </a:lnTo>
                  <a:lnTo>
                    <a:pt x="1102892" y="246379"/>
                  </a:lnTo>
                  <a:lnTo>
                    <a:pt x="1087066" y="266700"/>
                  </a:lnTo>
                  <a:lnTo>
                    <a:pt x="1069481" y="290829"/>
                  </a:lnTo>
                  <a:lnTo>
                    <a:pt x="1050440" y="316229"/>
                  </a:lnTo>
                  <a:lnTo>
                    <a:pt x="1009200" y="373379"/>
                  </a:lnTo>
                  <a:lnTo>
                    <a:pt x="987608" y="403860"/>
                  </a:lnTo>
                  <a:lnTo>
                    <a:pt x="943996" y="464819"/>
                  </a:lnTo>
                  <a:lnTo>
                    <a:pt x="922583" y="496569"/>
                  </a:lnTo>
                  <a:lnTo>
                    <a:pt x="901835" y="525780"/>
                  </a:lnTo>
                  <a:lnTo>
                    <a:pt x="882056" y="554989"/>
                  </a:lnTo>
                  <a:lnTo>
                    <a:pt x="846618" y="608330"/>
                  </a:lnTo>
                  <a:lnTo>
                    <a:pt x="831565" y="632460"/>
                  </a:lnTo>
                  <a:lnTo>
                    <a:pt x="818694" y="652780"/>
                  </a:lnTo>
                  <a:lnTo>
                    <a:pt x="808308" y="670560"/>
                  </a:lnTo>
                  <a:lnTo>
                    <a:pt x="800710" y="685800"/>
                  </a:lnTo>
                  <a:lnTo>
                    <a:pt x="796203" y="695960"/>
                  </a:lnTo>
                  <a:lnTo>
                    <a:pt x="795091" y="702310"/>
                  </a:lnTo>
                  <a:lnTo>
                    <a:pt x="783611" y="717550"/>
                  </a:lnTo>
                  <a:lnTo>
                    <a:pt x="770363" y="734060"/>
                  </a:lnTo>
                  <a:lnTo>
                    <a:pt x="755582" y="751839"/>
                  </a:lnTo>
                  <a:lnTo>
                    <a:pt x="739506" y="769619"/>
                  </a:lnTo>
                  <a:lnTo>
                    <a:pt x="722370" y="787400"/>
                  </a:lnTo>
                  <a:lnTo>
                    <a:pt x="704412" y="806450"/>
                  </a:lnTo>
                  <a:lnTo>
                    <a:pt x="685869" y="824230"/>
                  </a:lnTo>
                  <a:lnTo>
                    <a:pt x="666977" y="843280"/>
                  </a:lnTo>
                  <a:lnTo>
                    <a:pt x="629093" y="878839"/>
                  </a:lnTo>
                  <a:lnTo>
                    <a:pt x="610575" y="896619"/>
                  </a:lnTo>
                  <a:lnTo>
                    <a:pt x="592655" y="913130"/>
                  </a:lnTo>
                  <a:lnTo>
                    <a:pt x="575570" y="929639"/>
                  </a:lnTo>
                  <a:lnTo>
                    <a:pt x="544851" y="957580"/>
                  </a:lnTo>
                  <a:lnTo>
                    <a:pt x="531691" y="969010"/>
                  </a:lnTo>
                  <a:lnTo>
                    <a:pt x="520313" y="980439"/>
                  </a:lnTo>
                  <a:lnTo>
                    <a:pt x="510953" y="989330"/>
                  </a:lnTo>
                  <a:lnTo>
                    <a:pt x="503849" y="995680"/>
                  </a:lnTo>
                  <a:lnTo>
                    <a:pt x="499237" y="1000760"/>
                  </a:lnTo>
                  <a:lnTo>
                    <a:pt x="484319" y="1012189"/>
                  </a:lnTo>
                  <a:lnTo>
                    <a:pt x="469734" y="1022350"/>
                  </a:lnTo>
                  <a:lnTo>
                    <a:pt x="455537" y="1031240"/>
                  </a:lnTo>
                  <a:lnTo>
                    <a:pt x="441779" y="1037590"/>
                  </a:lnTo>
                  <a:lnTo>
                    <a:pt x="428513" y="1043940"/>
                  </a:lnTo>
                  <a:lnTo>
                    <a:pt x="415791" y="1049020"/>
                  </a:lnTo>
                  <a:lnTo>
                    <a:pt x="403665" y="1054100"/>
                  </a:lnTo>
                  <a:lnTo>
                    <a:pt x="392189" y="1057910"/>
                  </a:lnTo>
                  <a:lnTo>
                    <a:pt x="353822" y="1068070"/>
                  </a:lnTo>
                  <a:lnTo>
                    <a:pt x="339896" y="1074420"/>
                  </a:lnTo>
                  <a:lnTo>
                    <a:pt x="333643" y="1076960"/>
                  </a:lnTo>
                  <a:lnTo>
                    <a:pt x="325791" y="1079500"/>
                  </a:lnTo>
                  <a:lnTo>
                    <a:pt x="316499" y="1083310"/>
                  </a:lnTo>
                  <a:lnTo>
                    <a:pt x="305925" y="1087120"/>
                  </a:lnTo>
                  <a:lnTo>
                    <a:pt x="268098" y="1098550"/>
                  </a:lnTo>
                  <a:lnTo>
                    <a:pt x="194205" y="1117600"/>
                  </a:lnTo>
                  <a:lnTo>
                    <a:pt x="150331" y="1125220"/>
                  </a:lnTo>
                  <a:lnTo>
                    <a:pt x="112033" y="1129030"/>
                  </a:lnTo>
                  <a:lnTo>
                    <a:pt x="96685" y="1131570"/>
                  </a:lnTo>
                  <a:lnTo>
                    <a:pt x="67916" y="1136650"/>
                  </a:lnTo>
                  <a:lnTo>
                    <a:pt x="54580" y="1137920"/>
                  </a:lnTo>
                  <a:lnTo>
                    <a:pt x="41997" y="1140460"/>
                  </a:lnTo>
                  <a:lnTo>
                    <a:pt x="19262" y="1143000"/>
                  </a:lnTo>
                  <a:lnTo>
                    <a:pt x="9193" y="1145540"/>
                  </a:lnTo>
                  <a:lnTo>
                    <a:pt x="45" y="1146810"/>
                  </a:lnTo>
                  <a:lnTo>
                    <a:pt x="0" y="1167130"/>
                  </a:lnTo>
                  <a:lnTo>
                    <a:pt x="221" y="1170940"/>
                  </a:lnTo>
                  <a:lnTo>
                    <a:pt x="520" y="1173480"/>
                  </a:lnTo>
                  <a:lnTo>
                    <a:pt x="2730" y="1173480"/>
                  </a:lnTo>
                  <a:lnTo>
                    <a:pt x="2663" y="1178560"/>
                  </a:lnTo>
                  <a:lnTo>
                    <a:pt x="1926" y="1188720"/>
                  </a:lnTo>
                  <a:lnTo>
                    <a:pt x="1246" y="1197610"/>
                  </a:lnTo>
                  <a:lnTo>
                    <a:pt x="325" y="1207770"/>
                  </a:lnTo>
                  <a:lnTo>
                    <a:pt x="1038931" y="1211580"/>
                  </a:lnTo>
                  <a:lnTo>
                    <a:pt x="1220999" y="1211580"/>
                  </a:lnTo>
                  <a:lnTo>
                    <a:pt x="1237039" y="1210310"/>
                  </a:lnTo>
                  <a:lnTo>
                    <a:pt x="1254423" y="1210310"/>
                  </a:lnTo>
                  <a:lnTo>
                    <a:pt x="1257186" y="1209040"/>
                  </a:lnTo>
                  <a:lnTo>
                    <a:pt x="1256943" y="1209040"/>
                  </a:lnTo>
                  <a:lnTo>
                    <a:pt x="1254404" y="1207770"/>
                  </a:lnTo>
                  <a:lnTo>
                    <a:pt x="1250278" y="1207770"/>
                  </a:lnTo>
                  <a:lnTo>
                    <a:pt x="1245275" y="1206500"/>
                  </a:lnTo>
                  <a:lnTo>
                    <a:pt x="1235477" y="1205230"/>
                  </a:lnTo>
                  <a:lnTo>
                    <a:pt x="2126522" y="1205230"/>
                  </a:lnTo>
                  <a:lnTo>
                    <a:pt x="2126320" y="1163320"/>
                  </a:lnTo>
                  <a:lnTo>
                    <a:pt x="2126195" y="1098550"/>
                  </a:lnTo>
                  <a:lnTo>
                    <a:pt x="2126312" y="1060450"/>
                  </a:lnTo>
                  <a:lnTo>
                    <a:pt x="2127020" y="1026160"/>
                  </a:lnTo>
                  <a:lnTo>
                    <a:pt x="2127111" y="1022350"/>
                  </a:lnTo>
                  <a:lnTo>
                    <a:pt x="2125840" y="986789"/>
                  </a:lnTo>
                  <a:lnTo>
                    <a:pt x="2124177" y="934719"/>
                  </a:lnTo>
                  <a:lnTo>
                    <a:pt x="2123025" y="896619"/>
                  </a:lnTo>
                  <a:lnTo>
                    <a:pt x="2121632" y="848360"/>
                  </a:lnTo>
                  <a:lnTo>
                    <a:pt x="2113086" y="842010"/>
                  </a:lnTo>
                  <a:lnTo>
                    <a:pt x="2104684" y="834389"/>
                  </a:lnTo>
                  <a:lnTo>
                    <a:pt x="2096408" y="826769"/>
                  </a:lnTo>
                  <a:lnTo>
                    <a:pt x="2088240" y="816610"/>
                  </a:lnTo>
                  <a:lnTo>
                    <a:pt x="2080160" y="807719"/>
                  </a:lnTo>
                  <a:lnTo>
                    <a:pt x="2072152" y="797560"/>
                  </a:lnTo>
                  <a:lnTo>
                    <a:pt x="2056274" y="774700"/>
                  </a:lnTo>
                  <a:lnTo>
                    <a:pt x="2040460" y="753110"/>
                  </a:lnTo>
                  <a:lnTo>
                    <a:pt x="2032531" y="741680"/>
                  </a:lnTo>
                  <a:lnTo>
                    <a:pt x="2016538" y="721360"/>
                  </a:lnTo>
                  <a:lnTo>
                    <a:pt x="2009907" y="711200"/>
                  </a:lnTo>
                  <a:lnTo>
                    <a:pt x="2003322" y="699769"/>
                  </a:lnTo>
                  <a:lnTo>
                    <a:pt x="1996798" y="688339"/>
                  </a:lnTo>
                  <a:lnTo>
                    <a:pt x="1990355" y="675639"/>
                  </a:lnTo>
                  <a:lnTo>
                    <a:pt x="1984009" y="662939"/>
                  </a:lnTo>
                  <a:lnTo>
                    <a:pt x="1977777" y="651510"/>
                  </a:lnTo>
                  <a:lnTo>
                    <a:pt x="1959948" y="617219"/>
                  </a:lnTo>
                  <a:lnTo>
                    <a:pt x="1931039" y="577850"/>
                  </a:lnTo>
                  <a:lnTo>
                    <a:pt x="1923868" y="570230"/>
                  </a:lnTo>
                  <a:lnTo>
                    <a:pt x="1917002" y="561339"/>
                  </a:lnTo>
                  <a:lnTo>
                    <a:pt x="1910445" y="551180"/>
                  </a:lnTo>
                  <a:lnTo>
                    <a:pt x="1904201" y="538480"/>
                  </a:lnTo>
                  <a:lnTo>
                    <a:pt x="1898272" y="523239"/>
                  </a:lnTo>
                  <a:lnTo>
                    <a:pt x="1893802" y="510539"/>
                  </a:lnTo>
                  <a:lnTo>
                    <a:pt x="1886931" y="495300"/>
                  </a:lnTo>
                  <a:lnTo>
                    <a:pt x="1878432" y="483869"/>
                  </a:lnTo>
                  <a:lnTo>
                    <a:pt x="1869390" y="477519"/>
                  </a:lnTo>
                  <a:lnTo>
                    <a:pt x="1860583" y="469900"/>
                  </a:lnTo>
                  <a:lnTo>
                    <a:pt x="1851977" y="461010"/>
                  </a:lnTo>
                  <a:lnTo>
                    <a:pt x="1843541" y="450850"/>
                  </a:lnTo>
                  <a:lnTo>
                    <a:pt x="1835240" y="439419"/>
                  </a:lnTo>
                  <a:lnTo>
                    <a:pt x="1827044" y="426719"/>
                  </a:lnTo>
                  <a:lnTo>
                    <a:pt x="1817757" y="415289"/>
                  </a:lnTo>
                  <a:lnTo>
                    <a:pt x="1809164" y="405130"/>
                  </a:lnTo>
                  <a:lnTo>
                    <a:pt x="1801186" y="396239"/>
                  </a:lnTo>
                  <a:lnTo>
                    <a:pt x="1793745" y="388619"/>
                  </a:lnTo>
                  <a:lnTo>
                    <a:pt x="1786762" y="382269"/>
                  </a:lnTo>
                  <a:lnTo>
                    <a:pt x="1780161" y="374650"/>
                  </a:lnTo>
                  <a:lnTo>
                    <a:pt x="1756005" y="334010"/>
                  </a:lnTo>
                  <a:lnTo>
                    <a:pt x="1750138" y="318769"/>
                  </a:lnTo>
                  <a:lnTo>
                    <a:pt x="1741662" y="311150"/>
                  </a:lnTo>
                  <a:lnTo>
                    <a:pt x="1733061" y="302260"/>
                  </a:lnTo>
                  <a:lnTo>
                    <a:pt x="1698181" y="266700"/>
                  </a:lnTo>
                  <a:lnTo>
                    <a:pt x="1689540" y="256539"/>
                  </a:lnTo>
                  <a:lnTo>
                    <a:pt x="1664435" y="227329"/>
                  </a:lnTo>
                  <a:lnTo>
                    <a:pt x="1641383" y="195579"/>
                  </a:lnTo>
                  <a:lnTo>
                    <a:pt x="1621447" y="161289"/>
                  </a:lnTo>
                  <a:lnTo>
                    <a:pt x="1615677" y="149860"/>
                  </a:lnTo>
                  <a:lnTo>
                    <a:pt x="1605325" y="142239"/>
                  </a:lnTo>
                  <a:lnTo>
                    <a:pt x="1595611" y="134619"/>
                  </a:lnTo>
                  <a:lnTo>
                    <a:pt x="1586386" y="125729"/>
                  </a:lnTo>
                  <a:lnTo>
                    <a:pt x="1577498" y="118110"/>
                  </a:lnTo>
                  <a:lnTo>
                    <a:pt x="1542294" y="82550"/>
                  </a:lnTo>
                  <a:lnTo>
                    <a:pt x="1522786" y="66039"/>
                  </a:lnTo>
                  <a:lnTo>
                    <a:pt x="1512026" y="57150"/>
                  </a:lnTo>
                  <a:lnTo>
                    <a:pt x="1504465" y="50800"/>
                  </a:lnTo>
                  <a:lnTo>
                    <a:pt x="1494938" y="44450"/>
                  </a:lnTo>
                  <a:lnTo>
                    <a:pt x="1483919" y="36829"/>
                  </a:lnTo>
                  <a:lnTo>
                    <a:pt x="1471881" y="29210"/>
                  </a:lnTo>
                  <a:lnTo>
                    <a:pt x="1459298" y="21589"/>
                  </a:lnTo>
                  <a:lnTo>
                    <a:pt x="1446642" y="15239"/>
                  </a:lnTo>
                  <a:lnTo>
                    <a:pt x="1434386" y="8889"/>
                  </a:lnTo>
                  <a:lnTo>
                    <a:pt x="1423004" y="3810"/>
                  </a:lnTo>
                  <a:lnTo>
                    <a:pt x="1412969" y="0"/>
                  </a:lnTo>
                  <a:close/>
                </a:path>
                <a:path w="2127250" h="1216660">
                  <a:moveTo>
                    <a:pt x="1639" y="1173480"/>
                  </a:moveTo>
                  <a:lnTo>
                    <a:pt x="873" y="1173480"/>
                  </a:lnTo>
                  <a:lnTo>
                    <a:pt x="1254" y="1174750"/>
                  </a:lnTo>
                  <a:lnTo>
                    <a:pt x="1639" y="117348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C5ABF886-C996-459F-AA42-D0B873B1778F}"/>
                </a:ext>
              </a:extLst>
            </p:cNvPr>
            <p:cNvSpPr txBox="1"/>
            <p:nvPr/>
          </p:nvSpPr>
          <p:spPr>
            <a:xfrm>
              <a:off x="9913111" y="5636238"/>
              <a:ext cx="13970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i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z</a:t>
              </a:r>
              <a:endParaRPr sz="180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79C0D15B-E794-43C8-BD8F-675CD69018E3}"/>
                </a:ext>
              </a:extLst>
            </p:cNvPr>
            <p:cNvSpPr txBox="1"/>
            <p:nvPr/>
          </p:nvSpPr>
          <p:spPr>
            <a:xfrm>
              <a:off x="8137906" y="5712438"/>
              <a:ext cx="1184584" cy="1755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492125" algn="l"/>
                </a:tabLst>
              </a:pPr>
              <a:r>
                <a:rPr sz="1800" b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	</a:t>
              </a:r>
              <a:r>
                <a:rPr lang="el-GR" sz="1800" b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      </a:t>
              </a:r>
              <a:r>
                <a:rPr sz="1800" b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1</a:t>
              </a:r>
              <a:r>
                <a:rPr lang="el-GR" sz="1800" b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,</a:t>
              </a:r>
              <a:r>
                <a:rPr sz="1800" b="1" spc="-10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6</a:t>
              </a:r>
              <a:r>
                <a:rPr sz="1800" b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endParaRPr sz="18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5CC93E64-874F-4F93-8063-604C4FC6BEF4}"/>
                </a:ext>
              </a:extLst>
            </p:cNvPr>
            <p:cNvSpPr txBox="1"/>
            <p:nvPr/>
          </p:nvSpPr>
          <p:spPr>
            <a:xfrm>
              <a:off x="8623004" y="4757700"/>
              <a:ext cx="2123896" cy="1950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1</a:t>
              </a:r>
              <a:r>
                <a:rPr sz="2000" b="1" spc="-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</a:t>
              </a:r>
              <a:r>
                <a:rPr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–</a:t>
              </a:r>
              <a:r>
                <a:rPr sz="2000" b="1" spc="-1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</a:t>
              </a:r>
              <a:r>
                <a:rPr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,</a:t>
              </a:r>
              <a:r>
                <a:rPr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9452</a:t>
              </a:r>
              <a:r>
                <a:rPr lang="el-GR"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</a:t>
              </a:r>
              <a:r>
                <a:rPr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=</a:t>
              </a:r>
              <a:r>
                <a:rPr sz="2000" b="1" spc="-2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</a:t>
              </a:r>
              <a:r>
                <a:rPr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,</a:t>
              </a:r>
              <a:r>
                <a:rPr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0548</a:t>
              </a:r>
              <a:endParaRPr sz="20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FAC94339-CF0E-4047-9D80-FAAEC6D3FEB2}"/>
                </a:ext>
              </a:extLst>
            </p:cNvPr>
            <p:cNvSpPr/>
            <p:nvPr/>
          </p:nvSpPr>
          <p:spPr>
            <a:xfrm>
              <a:off x="6482334" y="5643371"/>
              <a:ext cx="3423285" cy="0"/>
            </a:xfrm>
            <a:custGeom>
              <a:avLst/>
              <a:gdLst/>
              <a:ahLst/>
              <a:cxnLst/>
              <a:rect l="l" t="t" r="r" b="b"/>
              <a:pathLst>
                <a:path w="3423284">
                  <a:moveTo>
                    <a:pt x="0" y="0"/>
                  </a:moveTo>
                  <a:lnTo>
                    <a:pt x="34229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2D77BD8C-C14B-4813-8D33-7B467D1B0C47}"/>
                </a:ext>
              </a:extLst>
            </p:cNvPr>
            <p:cNvSpPr/>
            <p:nvPr/>
          </p:nvSpPr>
          <p:spPr>
            <a:xfrm>
              <a:off x="6787133" y="4421260"/>
              <a:ext cx="1400175" cy="1145540"/>
            </a:xfrm>
            <a:custGeom>
              <a:avLst/>
              <a:gdLst/>
              <a:ahLst/>
              <a:cxnLst/>
              <a:rect l="l" t="t" r="r" b="b"/>
              <a:pathLst>
                <a:path w="1400175" h="1145539">
                  <a:moveTo>
                    <a:pt x="0" y="1145149"/>
                  </a:moveTo>
                  <a:lnTo>
                    <a:pt x="150749" y="1132576"/>
                  </a:lnTo>
                  <a:lnTo>
                    <a:pt x="225298" y="1119749"/>
                  </a:lnTo>
                  <a:lnTo>
                    <a:pt x="299974" y="1099048"/>
                  </a:lnTo>
                  <a:lnTo>
                    <a:pt x="376047" y="1073775"/>
                  </a:lnTo>
                  <a:lnTo>
                    <a:pt x="450723" y="1038977"/>
                  </a:lnTo>
                  <a:lnTo>
                    <a:pt x="525272" y="991225"/>
                  </a:lnTo>
                  <a:lnTo>
                    <a:pt x="676021" y="859653"/>
                  </a:lnTo>
                  <a:lnTo>
                    <a:pt x="826770" y="672455"/>
                  </a:lnTo>
                  <a:lnTo>
                    <a:pt x="977519" y="448681"/>
                  </a:lnTo>
                  <a:lnTo>
                    <a:pt x="1052195" y="334508"/>
                  </a:lnTo>
                  <a:lnTo>
                    <a:pt x="1126744" y="228336"/>
                  </a:lnTo>
                  <a:lnTo>
                    <a:pt x="1201420" y="134737"/>
                  </a:lnTo>
                  <a:lnTo>
                    <a:pt x="1277493" y="63236"/>
                  </a:lnTo>
                  <a:lnTo>
                    <a:pt x="1352169" y="17389"/>
                  </a:lnTo>
                  <a:lnTo>
                    <a:pt x="1388122" y="4482"/>
                  </a:lnTo>
                  <a:lnTo>
                    <a:pt x="1399955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D1F143AC-4A27-4F33-B3AD-94FA31BEDBEA}"/>
                </a:ext>
              </a:extLst>
            </p:cNvPr>
            <p:cNvSpPr/>
            <p:nvPr/>
          </p:nvSpPr>
          <p:spPr>
            <a:xfrm>
              <a:off x="8920733" y="5261609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0"/>
                  </a:moveTo>
                  <a:lnTo>
                    <a:pt x="0" y="380999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D8296832-734F-4B89-AF43-FCBD8930BE72}"/>
                </a:ext>
              </a:extLst>
            </p:cNvPr>
            <p:cNvSpPr/>
            <p:nvPr/>
          </p:nvSpPr>
          <p:spPr>
            <a:xfrm>
              <a:off x="8199881" y="4420361"/>
              <a:ext cx="1384300" cy="1140460"/>
            </a:xfrm>
            <a:custGeom>
              <a:avLst/>
              <a:gdLst/>
              <a:ahLst/>
              <a:cxnLst/>
              <a:rect l="l" t="t" r="r" b="b"/>
              <a:pathLst>
                <a:path w="1384300" h="1140460">
                  <a:moveTo>
                    <a:pt x="1383792" y="1139952"/>
                  </a:moveTo>
                  <a:lnTo>
                    <a:pt x="1233043" y="1127252"/>
                  </a:lnTo>
                  <a:lnTo>
                    <a:pt x="1158494" y="1114552"/>
                  </a:lnTo>
                  <a:lnTo>
                    <a:pt x="1083818" y="1093851"/>
                  </a:lnTo>
                  <a:lnTo>
                    <a:pt x="1007745" y="1068451"/>
                  </a:lnTo>
                  <a:lnTo>
                    <a:pt x="931545" y="1033526"/>
                  </a:lnTo>
                  <a:lnTo>
                    <a:pt x="856996" y="985901"/>
                  </a:lnTo>
                  <a:lnTo>
                    <a:pt x="706120" y="854201"/>
                  </a:lnTo>
                  <a:lnTo>
                    <a:pt x="555371" y="666876"/>
                  </a:lnTo>
                  <a:lnTo>
                    <a:pt x="406273" y="442975"/>
                  </a:lnTo>
                  <a:lnTo>
                    <a:pt x="330073" y="328675"/>
                  </a:lnTo>
                  <a:lnTo>
                    <a:pt x="255524" y="222250"/>
                  </a:lnTo>
                  <a:lnTo>
                    <a:pt x="180848" y="128650"/>
                  </a:lnTo>
                  <a:lnTo>
                    <a:pt x="104775" y="57150"/>
                  </a:lnTo>
                  <a:lnTo>
                    <a:pt x="28575" y="15875"/>
                  </a:lnTo>
                  <a:lnTo>
                    <a:pt x="0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E7A96327-7731-4120-B985-90F06C415D39}"/>
                </a:ext>
              </a:extLst>
            </p:cNvPr>
            <p:cNvSpPr/>
            <p:nvPr/>
          </p:nvSpPr>
          <p:spPr>
            <a:xfrm>
              <a:off x="9240646" y="5039740"/>
              <a:ext cx="142875" cy="431800"/>
            </a:xfrm>
            <a:custGeom>
              <a:avLst/>
              <a:gdLst/>
              <a:ahLst/>
              <a:cxnLst/>
              <a:rect l="l" t="t" r="r" b="b"/>
              <a:pathLst>
                <a:path w="142875" h="431800">
                  <a:moveTo>
                    <a:pt x="0" y="347725"/>
                  </a:moveTo>
                  <a:lnTo>
                    <a:pt x="16128" y="431418"/>
                  </a:lnTo>
                  <a:lnTo>
                    <a:pt x="70063" y="371982"/>
                  </a:lnTo>
                  <a:lnTo>
                    <a:pt x="39370" y="371982"/>
                  </a:lnTo>
                  <a:lnTo>
                    <a:pt x="27177" y="368553"/>
                  </a:lnTo>
                  <a:lnTo>
                    <a:pt x="30609" y="356305"/>
                  </a:lnTo>
                  <a:lnTo>
                    <a:pt x="0" y="347725"/>
                  </a:lnTo>
                  <a:close/>
                </a:path>
                <a:path w="142875" h="431800">
                  <a:moveTo>
                    <a:pt x="30609" y="356305"/>
                  </a:moveTo>
                  <a:lnTo>
                    <a:pt x="27177" y="368553"/>
                  </a:lnTo>
                  <a:lnTo>
                    <a:pt x="39370" y="371982"/>
                  </a:lnTo>
                  <a:lnTo>
                    <a:pt x="42803" y="359722"/>
                  </a:lnTo>
                  <a:lnTo>
                    <a:pt x="30609" y="356305"/>
                  </a:lnTo>
                  <a:close/>
                </a:path>
                <a:path w="142875" h="431800">
                  <a:moveTo>
                    <a:pt x="42803" y="359722"/>
                  </a:moveTo>
                  <a:lnTo>
                    <a:pt x="39370" y="371982"/>
                  </a:lnTo>
                  <a:lnTo>
                    <a:pt x="70063" y="371982"/>
                  </a:lnTo>
                  <a:lnTo>
                    <a:pt x="73405" y="368299"/>
                  </a:lnTo>
                  <a:lnTo>
                    <a:pt x="42803" y="359722"/>
                  </a:lnTo>
                  <a:close/>
                </a:path>
                <a:path w="142875" h="431800">
                  <a:moveTo>
                    <a:pt x="130428" y="0"/>
                  </a:moveTo>
                  <a:lnTo>
                    <a:pt x="30609" y="356305"/>
                  </a:lnTo>
                  <a:lnTo>
                    <a:pt x="42803" y="359722"/>
                  </a:lnTo>
                  <a:lnTo>
                    <a:pt x="142621" y="3301"/>
                  </a:lnTo>
                  <a:lnTo>
                    <a:pt x="130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72468900-5B70-4205-A350-52DAC388F9C2}"/>
                </a:ext>
              </a:extLst>
            </p:cNvPr>
            <p:cNvSpPr txBox="1"/>
            <p:nvPr/>
          </p:nvSpPr>
          <p:spPr>
            <a:xfrm>
              <a:off x="7780146" y="5148007"/>
              <a:ext cx="723265" cy="1755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sz="1800" b="1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r>
                <a:rPr lang="el-GR" sz="18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,</a:t>
              </a:r>
              <a:r>
                <a:rPr sz="18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9</a:t>
              </a:r>
              <a:r>
                <a:rPr sz="1800" b="1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45</a:t>
              </a:r>
              <a:r>
                <a:rPr sz="18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2</a:t>
              </a:r>
              <a:endParaRPr sz="18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5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17AF1A-4EB9-4375-82F6-AFDCD8A883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/>
                  <a:t>Πιθανότητες από την κατανομή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17AF1A-4EB9-4375-82F6-AFDCD8A883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085DE-2506-4829-BD72-F530465534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Για μία τυχαία μεταβλητή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(100, 50)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υπολογίστε τη πιθανότητα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&gt;72)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72−100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=−0,56</m:t>
                      </m:r>
                    </m:oMath>
                  </m:oMathPara>
                </a14:m>
                <a:endParaRPr lang="el-GR" dirty="0"/>
              </a:p>
              <a:p>
                <a:endParaRPr lang="el-GR" sz="16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085DE-2506-4829-BD72-F53046553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71D5383-34B5-4C85-9603-EB34929F1326}"/>
              </a:ext>
            </a:extLst>
          </p:cNvPr>
          <p:cNvGrpSpPr/>
          <p:nvPr/>
        </p:nvGrpSpPr>
        <p:grpSpPr>
          <a:xfrm>
            <a:off x="6970137" y="3923317"/>
            <a:ext cx="3570731" cy="1938726"/>
            <a:chOff x="6227826" y="3653352"/>
            <a:chExt cx="3570731" cy="1938726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9189C9E4-2222-43D2-98C8-061B1A6EDB89}"/>
                </a:ext>
              </a:extLst>
            </p:cNvPr>
            <p:cNvSpPr/>
            <p:nvPr/>
          </p:nvSpPr>
          <p:spPr>
            <a:xfrm>
              <a:off x="7593365" y="3653352"/>
              <a:ext cx="1785620" cy="1235710"/>
            </a:xfrm>
            <a:custGeom>
              <a:avLst/>
              <a:gdLst/>
              <a:ahLst/>
              <a:cxnLst/>
              <a:rect l="l" t="t" r="r" b="b"/>
              <a:pathLst>
                <a:path w="1785620" h="1235710">
                  <a:moveTo>
                    <a:pt x="385858" y="0"/>
                  </a:moveTo>
                  <a:lnTo>
                    <a:pt x="343017" y="29059"/>
                  </a:lnTo>
                  <a:lnTo>
                    <a:pt x="317997" y="42283"/>
                  </a:lnTo>
                  <a:lnTo>
                    <a:pt x="308257" y="47801"/>
                  </a:lnTo>
                  <a:lnTo>
                    <a:pt x="302006" y="52315"/>
                  </a:lnTo>
                  <a:lnTo>
                    <a:pt x="283695" y="65193"/>
                  </a:lnTo>
                  <a:lnTo>
                    <a:pt x="272627" y="73201"/>
                  </a:lnTo>
                  <a:lnTo>
                    <a:pt x="260946" y="82020"/>
                  </a:lnTo>
                  <a:lnTo>
                    <a:pt x="249150" y="91474"/>
                  </a:lnTo>
                  <a:lnTo>
                    <a:pt x="237735" y="101384"/>
                  </a:lnTo>
                  <a:lnTo>
                    <a:pt x="229190" y="109080"/>
                  </a:lnTo>
                  <a:lnTo>
                    <a:pt x="210247" y="125475"/>
                  </a:lnTo>
                  <a:lnTo>
                    <a:pt x="180684" y="152462"/>
                  </a:lnTo>
                  <a:lnTo>
                    <a:pt x="155318" y="182141"/>
                  </a:lnTo>
                  <a:lnTo>
                    <a:pt x="141602" y="204371"/>
                  </a:lnTo>
                  <a:lnTo>
                    <a:pt x="133934" y="214703"/>
                  </a:lnTo>
                  <a:lnTo>
                    <a:pt x="125972" y="224066"/>
                  </a:lnTo>
                  <a:lnTo>
                    <a:pt x="117757" y="232991"/>
                  </a:lnTo>
                  <a:lnTo>
                    <a:pt x="109554" y="241772"/>
                  </a:lnTo>
                  <a:lnTo>
                    <a:pt x="101287" y="251068"/>
                  </a:lnTo>
                  <a:lnTo>
                    <a:pt x="74634" y="292711"/>
                  </a:lnTo>
                  <a:lnTo>
                    <a:pt x="54681" y="330195"/>
                  </a:lnTo>
                  <a:lnTo>
                    <a:pt x="47834" y="343035"/>
                  </a:lnTo>
                  <a:lnTo>
                    <a:pt x="27093" y="379591"/>
                  </a:lnTo>
                  <a:lnTo>
                    <a:pt x="0" y="415769"/>
                  </a:lnTo>
                  <a:lnTo>
                    <a:pt x="432" y="514825"/>
                  </a:lnTo>
                  <a:lnTo>
                    <a:pt x="958" y="601279"/>
                  </a:lnTo>
                  <a:lnTo>
                    <a:pt x="2662" y="821364"/>
                  </a:lnTo>
                  <a:lnTo>
                    <a:pt x="3075" y="885978"/>
                  </a:lnTo>
                  <a:lnTo>
                    <a:pt x="3247" y="921383"/>
                  </a:lnTo>
                  <a:lnTo>
                    <a:pt x="3374" y="1132368"/>
                  </a:lnTo>
                  <a:lnTo>
                    <a:pt x="3249" y="1172471"/>
                  </a:lnTo>
                  <a:lnTo>
                    <a:pt x="3012" y="1228654"/>
                  </a:lnTo>
                  <a:lnTo>
                    <a:pt x="121736" y="1229639"/>
                  </a:lnTo>
                  <a:lnTo>
                    <a:pt x="554319" y="1235639"/>
                  </a:lnTo>
                  <a:lnTo>
                    <a:pt x="563369" y="1233996"/>
                  </a:lnTo>
                  <a:lnTo>
                    <a:pt x="573600" y="1232445"/>
                  </a:lnTo>
                  <a:lnTo>
                    <a:pt x="623175" y="1227264"/>
                  </a:lnTo>
                  <a:lnTo>
                    <a:pt x="665023" y="1224593"/>
                  </a:lnTo>
                  <a:lnTo>
                    <a:pt x="706140" y="1223116"/>
                  </a:lnTo>
                  <a:lnTo>
                    <a:pt x="1599830" y="1223116"/>
                  </a:lnTo>
                  <a:lnTo>
                    <a:pt x="1785076" y="1221288"/>
                  </a:lnTo>
                  <a:lnTo>
                    <a:pt x="1783030" y="1185407"/>
                  </a:lnTo>
                  <a:lnTo>
                    <a:pt x="1783176" y="1184372"/>
                  </a:lnTo>
                  <a:lnTo>
                    <a:pt x="1783402" y="1183944"/>
                  </a:lnTo>
                  <a:lnTo>
                    <a:pt x="1784000" y="1183692"/>
                  </a:lnTo>
                  <a:lnTo>
                    <a:pt x="1784327" y="1183264"/>
                  </a:lnTo>
                  <a:lnTo>
                    <a:pt x="1785267" y="1157388"/>
                  </a:lnTo>
                  <a:lnTo>
                    <a:pt x="1785054" y="1146960"/>
                  </a:lnTo>
                  <a:lnTo>
                    <a:pt x="1768815" y="1146960"/>
                  </a:lnTo>
                  <a:lnTo>
                    <a:pt x="1757541" y="1146835"/>
                  </a:lnTo>
                  <a:lnTo>
                    <a:pt x="1715941" y="1144814"/>
                  </a:lnTo>
                  <a:lnTo>
                    <a:pt x="1671188" y="1140388"/>
                  </a:lnTo>
                  <a:lnTo>
                    <a:pt x="1645007" y="1136145"/>
                  </a:lnTo>
                  <a:lnTo>
                    <a:pt x="1632570" y="1135472"/>
                  </a:lnTo>
                  <a:lnTo>
                    <a:pt x="1590262" y="1130075"/>
                  </a:lnTo>
                  <a:lnTo>
                    <a:pt x="1544859" y="1121052"/>
                  </a:lnTo>
                  <a:lnTo>
                    <a:pt x="1502017" y="1110248"/>
                  </a:lnTo>
                  <a:lnTo>
                    <a:pt x="1458654" y="1096269"/>
                  </a:lnTo>
                  <a:lnTo>
                    <a:pt x="1440739" y="1087500"/>
                  </a:lnTo>
                  <a:lnTo>
                    <a:pt x="1434093" y="1084670"/>
                  </a:lnTo>
                  <a:lnTo>
                    <a:pt x="1426576" y="1081980"/>
                  </a:lnTo>
                  <a:lnTo>
                    <a:pt x="1397503" y="1072477"/>
                  </a:lnTo>
                  <a:lnTo>
                    <a:pt x="1385212" y="1068080"/>
                  </a:lnTo>
                  <a:lnTo>
                    <a:pt x="1338740" y="1048030"/>
                  </a:lnTo>
                  <a:lnTo>
                    <a:pt x="1273592" y="1004586"/>
                  </a:lnTo>
                  <a:lnTo>
                    <a:pt x="1236233" y="975817"/>
                  </a:lnTo>
                  <a:lnTo>
                    <a:pt x="1204205" y="949330"/>
                  </a:lnTo>
                  <a:lnTo>
                    <a:pt x="1166102" y="915873"/>
                  </a:lnTo>
                  <a:lnTo>
                    <a:pt x="1136150" y="888470"/>
                  </a:lnTo>
                  <a:lnTo>
                    <a:pt x="1101738" y="856128"/>
                  </a:lnTo>
                  <a:lnTo>
                    <a:pt x="1069355" y="821364"/>
                  </a:lnTo>
                  <a:lnTo>
                    <a:pt x="1045198" y="790616"/>
                  </a:lnTo>
                  <a:lnTo>
                    <a:pt x="1014086" y="749380"/>
                  </a:lnTo>
                  <a:lnTo>
                    <a:pt x="987680" y="712731"/>
                  </a:lnTo>
                  <a:lnTo>
                    <a:pt x="935230" y="637000"/>
                  </a:lnTo>
                  <a:lnTo>
                    <a:pt x="927901" y="626519"/>
                  </a:lnTo>
                  <a:lnTo>
                    <a:pt x="904839" y="594416"/>
                  </a:lnTo>
                  <a:lnTo>
                    <a:pt x="871487" y="549968"/>
                  </a:lnTo>
                  <a:lnTo>
                    <a:pt x="816027" y="477410"/>
                  </a:lnTo>
                  <a:lnTo>
                    <a:pt x="808541" y="467507"/>
                  </a:lnTo>
                  <a:lnTo>
                    <a:pt x="780032" y="428847"/>
                  </a:lnTo>
                  <a:lnTo>
                    <a:pt x="753934" y="390988"/>
                  </a:lnTo>
                  <a:lnTo>
                    <a:pt x="731960" y="356964"/>
                  </a:lnTo>
                  <a:lnTo>
                    <a:pt x="708513" y="319514"/>
                  </a:lnTo>
                  <a:lnTo>
                    <a:pt x="686711" y="283596"/>
                  </a:lnTo>
                  <a:lnTo>
                    <a:pt x="671200" y="256873"/>
                  </a:lnTo>
                  <a:lnTo>
                    <a:pt x="669057" y="256873"/>
                  </a:lnTo>
                  <a:lnTo>
                    <a:pt x="618111" y="192531"/>
                  </a:lnTo>
                  <a:lnTo>
                    <a:pt x="607881" y="178825"/>
                  </a:lnTo>
                  <a:lnTo>
                    <a:pt x="573886" y="134837"/>
                  </a:lnTo>
                  <a:lnTo>
                    <a:pt x="549236" y="105068"/>
                  </a:lnTo>
                  <a:lnTo>
                    <a:pt x="523712" y="76764"/>
                  </a:lnTo>
                  <a:lnTo>
                    <a:pt x="485334" y="48751"/>
                  </a:lnTo>
                  <a:lnTo>
                    <a:pt x="455147" y="35695"/>
                  </a:lnTo>
                  <a:lnTo>
                    <a:pt x="445841" y="31546"/>
                  </a:lnTo>
                  <a:lnTo>
                    <a:pt x="410941" y="15185"/>
                  </a:lnTo>
                  <a:lnTo>
                    <a:pt x="394084" y="5340"/>
                  </a:lnTo>
                  <a:lnTo>
                    <a:pt x="385858" y="0"/>
                  </a:lnTo>
                  <a:close/>
                </a:path>
                <a:path w="1785620" h="1235710">
                  <a:moveTo>
                    <a:pt x="1599830" y="1223116"/>
                  </a:moveTo>
                  <a:lnTo>
                    <a:pt x="706140" y="1223116"/>
                  </a:lnTo>
                  <a:lnTo>
                    <a:pt x="715737" y="1223127"/>
                  </a:lnTo>
                  <a:lnTo>
                    <a:pt x="716161" y="1223328"/>
                  </a:lnTo>
                  <a:lnTo>
                    <a:pt x="714446" y="1223637"/>
                  </a:lnTo>
                  <a:lnTo>
                    <a:pt x="702289" y="1225059"/>
                  </a:lnTo>
                  <a:lnTo>
                    <a:pt x="697842" y="1225643"/>
                  </a:lnTo>
                  <a:lnTo>
                    <a:pt x="694168" y="1226257"/>
                  </a:lnTo>
                  <a:lnTo>
                    <a:pt x="691851" y="1226882"/>
                  </a:lnTo>
                  <a:lnTo>
                    <a:pt x="691472" y="1227505"/>
                  </a:lnTo>
                  <a:lnTo>
                    <a:pt x="693615" y="1228108"/>
                  </a:lnTo>
                  <a:lnTo>
                    <a:pt x="739052" y="1230004"/>
                  </a:lnTo>
                  <a:lnTo>
                    <a:pt x="828151" y="1230435"/>
                  </a:lnTo>
                  <a:lnTo>
                    <a:pt x="938916" y="1229639"/>
                  </a:lnTo>
                  <a:lnTo>
                    <a:pt x="1599830" y="1223116"/>
                  </a:lnTo>
                  <a:close/>
                </a:path>
                <a:path w="1785620" h="1235710">
                  <a:moveTo>
                    <a:pt x="1785041" y="1146365"/>
                  </a:moveTo>
                  <a:lnTo>
                    <a:pt x="1778117" y="1146804"/>
                  </a:lnTo>
                  <a:lnTo>
                    <a:pt x="1768815" y="1146960"/>
                  </a:lnTo>
                  <a:lnTo>
                    <a:pt x="1785054" y="1146960"/>
                  </a:lnTo>
                  <a:lnTo>
                    <a:pt x="1785041" y="1146365"/>
                  </a:lnTo>
                  <a:close/>
                </a:path>
                <a:path w="1785620" h="1235710">
                  <a:moveTo>
                    <a:pt x="670408" y="255470"/>
                  </a:moveTo>
                  <a:lnTo>
                    <a:pt x="670412" y="256327"/>
                  </a:lnTo>
                  <a:lnTo>
                    <a:pt x="669057" y="256873"/>
                  </a:lnTo>
                  <a:lnTo>
                    <a:pt x="671200" y="256873"/>
                  </a:lnTo>
                  <a:lnTo>
                    <a:pt x="670408" y="255470"/>
                  </a:lnTo>
                  <a:close/>
                </a:path>
                <a:path w="1785620" h="1235710">
                  <a:moveTo>
                    <a:pt x="660327" y="232991"/>
                  </a:moveTo>
                  <a:lnTo>
                    <a:pt x="670408" y="255470"/>
                  </a:lnTo>
                  <a:lnTo>
                    <a:pt x="670398" y="253224"/>
                  </a:lnTo>
                  <a:lnTo>
                    <a:pt x="668937" y="247367"/>
                  </a:lnTo>
                  <a:lnTo>
                    <a:pt x="665952" y="238562"/>
                  </a:lnTo>
                  <a:lnTo>
                    <a:pt x="662355" y="234590"/>
                  </a:lnTo>
                  <a:lnTo>
                    <a:pt x="660327" y="232991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EB4E5822-FE88-44B1-AEA6-E237CC112B22}"/>
                </a:ext>
              </a:extLst>
            </p:cNvPr>
            <p:cNvSpPr/>
            <p:nvPr/>
          </p:nvSpPr>
          <p:spPr>
            <a:xfrm>
              <a:off x="6530389" y="4070611"/>
              <a:ext cx="1043940" cy="818515"/>
            </a:xfrm>
            <a:custGeom>
              <a:avLst/>
              <a:gdLst/>
              <a:ahLst/>
              <a:cxnLst/>
              <a:rect l="l" t="t" r="r" b="b"/>
              <a:pathLst>
                <a:path w="1043940" h="818514">
                  <a:moveTo>
                    <a:pt x="1037155" y="814484"/>
                  </a:moveTo>
                  <a:lnTo>
                    <a:pt x="1037213" y="815899"/>
                  </a:lnTo>
                  <a:lnTo>
                    <a:pt x="1037362" y="817915"/>
                  </a:lnTo>
                  <a:lnTo>
                    <a:pt x="1037508" y="818425"/>
                  </a:lnTo>
                  <a:lnTo>
                    <a:pt x="1037686" y="817915"/>
                  </a:lnTo>
                  <a:lnTo>
                    <a:pt x="1038489" y="814528"/>
                  </a:lnTo>
                  <a:lnTo>
                    <a:pt x="1037155" y="814484"/>
                  </a:lnTo>
                  <a:close/>
                </a:path>
                <a:path w="1043940" h="818514">
                  <a:moveTo>
                    <a:pt x="676443" y="814011"/>
                  </a:moveTo>
                  <a:lnTo>
                    <a:pt x="295574" y="814011"/>
                  </a:lnTo>
                  <a:lnTo>
                    <a:pt x="306243" y="814332"/>
                  </a:lnTo>
                  <a:lnTo>
                    <a:pt x="319653" y="815374"/>
                  </a:lnTo>
                  <a:lnTo>
                    <a:pt x="342606" y="815677"/>
                  </a:lnTo>
                  <a:lnTo>
                    <a:pt x="369740" y="815650"/>
                  </a:lnTo>
                  <a:lnTo>
                    <a:pt x="406837" y="814632"/>
                  </a:lnTo>
                  <a:lnTo>
                    <a:pt x="420402" y="814404"/>
                  </a:lnTo>
                  <a:lnTo>
                    <a:pt x="627040" y="814316"/>
                  </a:lnTo>
                  <a:lnTo>
                    <a:pt x="676443" y="814011"/>
                  </a:lnTo>
                  <a:close/>
                </a:path>
                <a:path w="1043940" h="818514">
                  <a:moveTo>
                    <a:pt x="1037053" y="812030"/>
                  </a:moveTo>
                  <a:lnTo>
                    <a:pt x="18238" y="812030"/>
                  </a:lnTo>
                  <a:lnTo>
                    <a:pt x="249235" y="815387"/>
                  </a:lnTo>
                  <a:lnTo>
                    <a:pt x="264478" y="815100"/>
                  </a:lnTo>
                  <a:lnTo>
                    <a:pt x="286093" y="814184"/>
                  </a:lnTo>
                  <a:lnTo>
                    <a:pt x="295574" y="814011"/>
                  </a:lnTo>
                  <a:lnTo>
                    <a:pt x="676443" y="814011"/>
                  </a:lnTo>
                  <a:lnTo>
                    <a:pt x="723342" y="813046"/>
                  </a:lnTo>
                  <a:lnTo>
                    <a:pt x="1037095" y="813046"/>
                  </a:lnTo>
                  <a:lnTo>
                    <a:pt x="1037053" y="812030"/>
                  </a:lnTo>
                  <a:close/>
                </a:path>
                <a:path w="1043940" h="818514">
                  <a:moveTo>
                    <a:pt x="627040" y="814316"/>
                  </a:moveTo>
                  <a:lnTo>
                    <a:pt x="436830" y="814316"/>
                  </a:lnTo>
                  <a:lnTo>
                    <a:pt x="521449" y="815364"/>
                  </a:lnTo>
                  <a:lnTo>
                    <a:pt x="574636" y="814467"/>
                  </a:lnTo>
                  <a:lnTo>
                    <a:pt x="627040" y="814316"/>
                  </a:lnTo>
                  <a:close/>
                </a:path>
                <a:path w="1043940" h="818514">
                  <a:moveTo>
                    <a:pt x="1037095" y="813046"/>
                  </a:moveTo>
                  <a:lnTo>
                    <a:pt x="723342" y="813046"/>
                  </a:lnTo>
                  <a:lnTo>
                    <a:pt x="957363" y="815354"/>
                  </a:lnTo>
                  <a:lnTo>
                    <a:pt x="975863" y="815219"/>
                  </a:lnTo>
                  <a:lnTo>
                    <a:pt x="1020850" y="814150"/>
                  </a:lnTo>
                  <a:lnTo>
                    <a:pt x="1037141" y="814150"/>
                  </a:lnTo>
                  <a:lnTo>
                    <a:pt x="1037095" y="813046"/>
                  </a:lnTo>
                  <a:close/>
                </a:path>
                <a:path w="1043940" h="818514">
                  <a:moveTo>
                    <a:pt x="1017751" y="0"/>
                  </a:moveTo>
                  <a:lnTo>
                    <a:pt x="987957" y="34485"/>
                  </a:lnTo>
                  <a:lnTo>
                    <a:pt x="974585" y="59917"/>
                  </a:lnTo>
                  <a:lnTo>
                    <a:pt x="967505" y="73380"/>
                  </a:lnTo>
                  <a:lnTo>
                    <a:pt x="944440" y="111519"/>
                  </a:lnTo>
                  <a:lnTo>
                    <a:pt x="883543" y="191653"/>
                  </a:lnTo>
                  <a:lnTo>
                    <a:pt x="867072" y="213292"/>
                  </a:lnTo>
                  <a:lnTo>
                    <a:pt x="860129" y="222633"/>
                  </a:lnTo>
                  <a:lnTo>
                    <a:pt x="831924" y="261157"/>
                  </a:lnTo>
                  <a:lnTo>
                    <a:pt x="824473" y="271183"/>
                  </a:lnTo>
                  <a:lnTo>
                    <a:pt x="800226" y="302540"/>
                  </a:lnTo>
                  <a:lnTo>
                    <a:pt x="773576" y="334024"/>
                  </a:lnTo>
                  <a:lnTo>
                    <a:pt x="711847" y="398298"/>
                  </a:lnTo>
                  <a:lnTo>
                    <a:pt x="702937" y="407573"/>
                  </a:lnTo>
                  <a:lnTo>
                    <a:pt x="694106" y="416924"/>
                  </a:lnTo>
                  <a:lnTo>
                    <a:pt x="685905" y="425820"/>
                  </a:lnTo>
                  <a:lnTo>
                    <a:pt x="677786" y="434846"/>
                  </a:lnTo>
                  <a:lnTo>
                    <a:pt x="653305" y="462512"/>
                  </a:lnTo>
                  <a:lnTo>
                    <a:pt x="644901" y="471865"/>
                  </a:lnTo>
                  <a:lnTo>
                    <a:pt x="618104" y="500050"/>
                  </a:lnTo>
                  <a:lnTo>
                    <a:pt x="590025" y="525992"/>
                  </a:lnTo>
                  <a:lnTo>
                    <a:pt x="558268" y="550582"/>
                  </a:lnTo>
                  <a:lnTo>
                    <a:pt x="505410" y="585843"/>
                  </a:lnTo>
                  <a:lnTo>
                    <a:pt x="461308" y="610000"/>
                  </a:lnTo>
                  <a:lnTo>
                    <a:pt x="420182" y="628270"/>
                  </a:lnTo>
                  <a:lnTo>
                    <a:pt x="359911" y="651887"/>
                  </a:lnTo>
                  <a:lnTo>
                    <a:pt x="314241" y="668398"/>
                  </a:lnTo>
                  <a:lnTo>
                    <a:pt x="233770" y="696181"/>
                  </a:lnTo>
                  <a:lnTo>
                    <a:pt x="192754" y="707399"/>
                  </a:lnTo>
                  <a:lnTo>
                    <a:pt x="139254" y="715355"/>
                  </a:lnTo>
                  <a:lnTo>
                    <a:pt x="127348" y="717014"/>
                  </a:lnTo>
                  <a:lnTo>
                    <a:pt x="114149" y="719130"/>
                  </a:lnTo>
                  <a:lnTo>
                    <a:pt x="100934" y="720166"/>
                  </a:lnTo>
                  <a:lnTo>
                    <a:pt x="72105" y="721678"/>
                  </a:lnTo>
                  <a:lnTo>
                    <a:pt x="57603" y="722917"/>
                  </a:lnTo>
                  <a:lnTo>
                    <a:pt x="20433" y="733138"/>
                  </a:lnTo>
                  <a:lnTo>
                    <a:pt x="3342" y="780813"/>
                  </a:lnTo>
                  <a:lnTo>
                    <a:pt x="1964" y="795154"/>
                  </a:lnTo>
                  <a:lnTo>
                    <a:pt x="700" y="805075"/>
                  </a:lnTo>
                  <a:lnTo>
                    <a:pt x="0" y="810934"/>
                  </a:lnTo>
                  <a:lnTo>
                    <a:pt x="192" y="813732"/>
                  </a:lnTo>
                  <a:lnTo>
                    <a:pt x="309" y="814011"/>
                  </a:lnTo>
                  <a:lnTo>
                    <a:pt x="1737" y="814786"/>
                  </a:lnTo>
                  <a:lnTo>
                    <a:pt x="5123" y="814184"/>
                  </a:lnTo>
                  <a:lnTo>
                    <a:pt x="10355" y="813032"/>
                  </a:lnTo>
                  <a:lnTo>
                    <a:pt x="18238" y="812030"/>
                  </a:lnTo>
                  <a:lnTo>
                    <a:pt x="1037053" y="812030"/>
                  </a:lnTo>
                  <a:lnTo>
                    <a:pt x="1036834" y="804931"/>
                  </a:lnTo>
                  <a:lnTo>
                    <a:pt x="1036231" y="780813"/>
                  </a:lnTo>
                  <a:lnTo>
                    <a:pt x="1031766" y="585843"/>
                  </a:lnTo>
                  <a:lnTo>
                    <a:pt x="1027149" y="389082"/>
                  </a:lnTo>
                  <a:lnTo>
                    <a:pt x="1022938" y="213292"/>
                  </a:lnTo>
                  <a:lnTo>
                    <a:pt x="1017751" y="0"/>
                  </a:lnTo>
                  <a:close/>
                </a:path>
                <a:path w="1043940" h="818514">
                  <a:moveTo>
                    <a:pt x="1038810" y="813173"/>
                  </a:moveTo>
                  <a:lnTo>
                    <a:pt x="1038489" y="814528"/>
                  </a:lnTo>
                  <a:lnTo>
                    <a:pt x="1043636" y="814697"/>
                  </a:lnTo>
                  <a:lnTo>
                    <a:pt x="1038810" y="813173"/>
                  </a:lnTo>
                  <a:close/>
                </a:path>
                <a:path w="1043940" h="818514">
                  <a:moveTo>
                    <a:pt x="1037141" y="814150"/>
                  </a:moveTo>
                  <a:lnTo>
                    <a:pt x="1020850" y="814150"/>
                  </a:lnTo>
                  <a:lnTo>
                    <a:pt x="1028142" y="814189"/>
                  </a:lnTo>
                  <a:lnTo>
                    <a:pt x="1037155" y="814484"/>
                  </a:lnTo>
                  <a:lnTo>
                    <a:pt x="1037141" y="81415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256EC371-C1D7-46DD-809D-7986606A80FE}"/>
                </a:ext>
              </a:extLst>
            </p:cNvPr>
            <p:cNvSpPr/>
            <p:nvPr/>
          </p:nvSpPr>
          <p:spPr>
            <a:xfrm>
              <a:off x="6227826" y="4881371"/>
              <a:ext cx="3423285" cy="0"/>
            </a:xfrm>
            <a:custGeom>
              <a:avLst/>
              <a:gdLst/>
              <a:ahLst/>
              <a:cxnLst/>
              <a:rect l="l" t="t" r="r" b="b"/>
              <a:pathLst>
                <a:path w="3423284">
                  <a:moveTo>
                    <a:pt x="0" y="0"/>
                  </a:moveTo>
                  <a:lnTo>
                    <a:pt x="34229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AC291C09-4D36-4030-BA43-EE3E4EA2269E}"/>
                </a:ext>
              </a:extLst>
            </p:cNvPr>
            <p:cNvSpPr/>
            <p:nvPr/>
          </p:nvSpPr>
          <p:spPr>
            <a:xfrm>
              <a:off x="7570469" y="4016502"/>
              <a:ext cx="0" cy="866140"/>
            </a:xfrm>
            <a:custGeom>
              <a:avLst/>
              <a:gdLst/>
              <a:ahLst/>
              <a:cxnLst/>
              <a:rect l="l" t="t" r="r" b="b"/>
              <a:pathLst>
                <a:path h="866139">
                  <a:moveTo>
                    <a:pt x="0" y="0"/>
                  </a:moveTo>
                  <a:lnTo>
                    <a:pt x="0" y="865632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16FC2B63-5E04-45B9-B376-74CC68685DF3}"/>
                </a:ext>
              </a:extLst>
            </p:cNvPr>
            <p:cNvSpPr/>
            <p:nvPr/>
          </p:nvSpPr>
          <p:spPr>
            <a:xfrm>
              <a:off x="7945373" y="3658361"/>
              <a:ext cx="1384300" cy="1140460"/>
            </a:xfrm>
            <a:custGeom>
              <a:avLst/>
              <a:gdLst/>
              <a:ahLst/>
              <a:cxnLst/>
              <a:rect l="l" t="t" r="r" b="b"/>
              <a:pathLst>
                <a:path w="1384300" h="1140460">
                  <a:moveTo>
                    <a:pt x="1383792" y="1139952"/>
                  </a:moveTo>
                  <a:lnTo>
                    <a:pt x="1233043" y="1127252"/>
                  </a:lnTo>
                  <a:lnTo>
                    <a:pt x="1158494" y="1114552"/>
                  </a:lnTo>
                  <a:lnTo>
                    <a:pt x="1083818" y="1093851"/>
                  </a:lnTo>
                  <a:lnTo>
                    <a:pt x="1007745" y="1068451"/>
                  </a:lnTo>
                  <a:lnTo>
                    <a:pt x="931545" y="1033526"/>
                  </a:lnTo>
                  <a:lnTo>
                    <a:pt x="856996" y="985901"/>
                  </a:lnTo>
                  <a:lnTo>
                    <a:pt x="706120" y="854201"/>
                  </a:lnTo>
                  <a:lnTo>
                    <a:pt x="555371" y="666876"/>
                  </a:lnTo>
                  <a:lnTo>
                    <a:pt x="406273" y="442975"/>
                  </a:lnTo>
                  <a:lnTo>
                    <a:pt x="330073" y="328675"/>
                  </a:lnTo>
                  <a:lnTo>
                    <a:pt x="255524" y="222250"/>
                  </a:lnTo>
                  <a:lnTo>
                    <a:pt x="180848" y="128650"/>
                  </a:lnTo>
                  <a:lnTo>
                    <a:pt x="104775" y="57150"/>
                  </a:lnTo>
                  <a:lnTo>
                    <a:pt x="28575" y="15875"/>
                  </a:lnTo>
                  <a:lnTo>
                    <a:pt x="0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9865EE5C-D699-4ED8-B954-E9272F89B8FA}"/>
                </a:ext>
              </a:extLst>
            </p:cNvPr>
            <p:cNvSpPr/>
            <p:nvPr/>
          </p:nvSpPr>
          <p:spPr>
            <a:xfrm>
              <a:off x="6793356" y="4010533"/>
              <a:ext cx="488315" cy="683895"/>
            </a:xfrm>
            <a:custGeom>
              <a:avLst/>
              <a:gdLst/>
              <a:ahLst/>
              <a:cxnLst/>
              <a:rect l="l" t="t" r="r" b="b"/>
              <a:pathLst>
                <a:path w="488315" h="683895">
                  <a:moveTo>
                    <a:pt x="439063" y="624927"/>
                  </a:moveTo>
                  <a:lnTo>
                    <a:pt x="413131" y="643382"/>
                  </a:lnTo>
                  <a:lnTo>
                    <a:pt x="488315" y="683387"/>
                  </a:lnTo>
                  <a:lnTo>
                    <a:pt x="480837" y="635254"/>
                  </a:lnTo>
                  <a:lnTo>
                    <a:pt x="446404" y="635254"/>
                  </a:lnTo>
                  <a:lnTo>
                    <a:pt x="439063" y="624927"/>
                  </a:lnTo>
                  <a:close/>
                </a:path>
                <a:path w="488315" h="683895">
                  <a:moveTo>
                    <a:pt x="449372" y="617590"/>
                  </a:moveTo>
                  <a:lnTo>
                    <a:pt x="439063" y="624927"/>
                  </a:lnTo>
                  <a:lnTo>
                    <a:pt x="446404" y="635254"/>
                  </a:lnTo>
                  <a:lnTo>
                    <a:pt x="456692" y="627888"/>
                  </a:lnTo>
                  <a:lnTo>
                    <a:pt x="449372" y="617590"/>
                  </a:lnTo>
                  <a:close/>
                </a:path>
                <a:path w="488315" h="683895">
                  <a:moveTo>
                    <a:pt x="475234" y="599186"/>
                  </a:moveTo>
                  <a:lnTo>
                    <a:pt x="449372" y="617590"/>
                  </a:lnTo>
                  <a:lnTo>
                    <a:pt x="456692" y="627888"/>
                  </a:lnTo>
                  <a:lnTo>
                    <a:pt x="446404" y="635254"/>
                  </a:lnTo>
                  <a:lnTo>
                    <a:pt x="480837" y="635254"/>
                  </a:lnTo>
                  <a:lnTo>
                    <a:pt x="475234" y="599186"/>
                  </a:lnTo>
                  <a:close/>
                </a:path>
                <a:path w="488315" h="683895">
                  <a:moveTo>
                    <a:pt x="10414" y="0"/>
                  </a:moveTo>
                  <a:lnTo>
                    <a:pt x="0" y="7366"/>
                  </a:lnTo>
                  <a:lnTo>
                    <a:pt x="439063" y="624927"/>
                  </a:lnTo>
                  <a:lnTo>
                    <a:pt x="449372" y="61759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5354F436-7C6F-4173-BE76-A385BF8BF5BD}"/>
                </a:ext>
              </a:extLst>
            </p:cNvPr>
            <p:cNvSpPr/>
            <p:nvPr/>
          </p:nvSpPr>
          <p:spPr>
            <a:xfrm>
              <a:off x="6532626" y="3659260"/>
              <a:ext cx="1400175" cy="1145540"/>
            </a:xfrm>
            <a:custGeom>
              <a:avLst/>
              <a:gdLst/>
              <a:ahLst/>
              <a:cxnLst/>
              <a:rect l="l" t="t" r="r" b="b"/>
              <a:pathLst>
                <a:path w="1400175" h="1145539">
                  <a:moveTo>
                    <a:pt x="0" y="1145149"/>
                  </a:moveTo>
                  <a:lnTo>
                    <a:pt x="150749" y="1132576"/>
                  </a:lnTo>
                  <a:lnTo>
                    <a:pt x="225298" y="1119749"/>
                  </a:lnTo>
                  <a:lnTo>
                    <a:pt x="299974" y="1099048"/>
                  </a:lnTo>
                  <a:lnTo>
                    <a:pt x="376047" y="1073775"/>
                  </a:lnTo>
                  <a:lnTo>
                    <a:pt x="450723" y="1038977"/>
                  </a:lnTo>
                  <a:lnTo>
                    <a:pt x="525272" y="991225"/>
                  </a:lnTo>
                  <a:lnTo>
                    <a:pt x="676021" y="859653"/>
                  </a:lnTo>
                  <a:lnTo>
                    <a:pt x="826770" y="672455"/>
                  </a:lnTo>
                  <a:lnTo>
                    <a:pt x="977519" y="448681"/>
                  </a:lnTo>
                  <a:lnTo>
                    <a:pt x="1052195" y="334508"/>
                  </a:lnTo>
                  <a:lnTo>
                    <a:pt x="1126744" y="228336"/>
                  </a:lnTo>
                  <a:lnTo>
                    <a:pt x="1201420" y="134737"/>
                  </a:lnTo>
                  <a:lnTo>
                    <a:pt x="1277493" y="63236"/>
                  </a:lnTo>
                  <a:lnTo>
                    <a:pt x="1352169" y="17389"/>
                  </a:lnTo>
                  <a:lnTo>
                    <a:pt x="1388122" y="4482"/>
                  </a:lnTo>
                  <a:lnTo>
                    <a:pt x="1399955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object 12">
              <a:extLst>
                <a:ext uri="{FF2B5EF4-FFF2-40B4-BE49-F238E27FC236}">
                  <a16:creationId xmlns:a16="http://schemas.microsoft.com/office/drawing/2014/main" id="{374B7B6F-F83E-42C8-B075-97D6ACCAF7F2}"/>
                </a:ext>
              </a:extLst>
            </p:cNvPr>
            <p:cNvSpPr/>
            <p:nvPr/>
          </p:nvSpPr>
          <p:spPr>
            <a:xfrm>
              <a:off x="7933943" y="3672840"/>
              <a:ext cx="0" cy="1209040"/>
            </a:xfrm>
            <a:custGeom>
              <a:avLst/>
              <a:gdLst/>
              <a:ahLst/>
              <a:cxnLst/>
              <a:rect l="l" t="t" r="r" b="b"/>
              <a:pathLst>
                <a:path h="1209039">
                  <a:moveTo>
                    <a:pt x="0" y="0"/>
                  </a:moveTo>
                  <a:lnTo>
                    <a:pt x="0" y="1208532"/>
                  </a:lnTo>
                </a:path>
              </a:pathLst>
            </a:custGeom>
            <a:ln w="1219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F47E2E3E-5F3F-4E7A-A844-6E8B532FB012}"/>
                </a:ext>
              </a:extLst>
            </p:cNvPr>
            <p:cNvSpPr txBox="1"/>
            <p:nvPr/>
          </p:nvSpPr>
          <p:spPr>
            <a:xfrm>
              <a:off x="9652507" y="4873933"/>
              <a:ext cx="146050" cy="7181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9050">
                <a:lnSpc>
                  <a:spcPct val="100000"/>
                </a:lnSpc>
              </a:pPr>
              <a:r>
                <a:rPr sz="2000" b="1" i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z</a:t>
              </a:r>
              <a:endParaRPr sz="200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815"/>
                </a:spcBef>
              </a:pPr>
              <a:r>
                <a:rPr sz="2000" i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x</a:t>
              </a:r>
              <a:endParaRPr sz="200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14458CD2-7928-4F09-824A-9202850E2127}"/>
                </a:ext>
              </a:extLst>
            </p:cNvPr>
            <p:cNvSpPr txBox="1"/>
            <p:nvPr/>
          </p:nvSpPr>
          <p:spPr>
            <a:xfrm>
              <a:off x="7219949" y="4947086"/>
              <a:ext cx="1236719" cy="6412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676275" algn="l"/>
                </a:tabLst>
              </a:pPr>
              <a:r>
                <a:rPr sz="2000" b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-0</a:t>
              </a:r>
              <a:r>
                <a:rPr lang="en-US" sz="2000" b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,</a:t>
              </a:r>
              <a:r>
                <a:rPr sz="2000" b="1" spc="-10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5</a:t>
              </a:r>
              <a:r>
                <a:rPr sz="2000" b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6	0</a:t>
              </a:r>
              <a:endParaRPr sz="20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  <a:p>
              <a:pPr marL="165100">
                <a:lnSpc>
                  <a:spcPct val="100000"/>
                </a:lnSpc>
                <a:spcBef>
                  <a:spcPts val="215"/>
                </a:spcBef>
              </a:pPr>
              <a:r>
                <a:rPr sz="2000" spc="-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7</a:t>
              </a:r>
              <a:r>
                <a:rPr sz="20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2 </a:t>
              </a:r>
              <a:r>
                <a:rPr sz="2000" spc="-1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</a:t>
              </a:r>
              <a:r>
                <a:rPr sz="2000" spc="-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100</a:t>
              </a:r>
              <a:endParaRPr sz="20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26" name="object 15">
              <a:extLst>
                <a:ext uri="{FF2B5EF4-FFF2-40B4-BE49-F238E27FC236}">
                  <a16:creationId xmlns:a16="http://schemas.microsoft.com/office/drawing/2014/main" id="{30BA2351-5A41-4A8F-A10D-450FFE204E61}"/>
                </a:ext>
              </a:extLst>
            </p:cNvPr>
            <p:cNvSpPr txBox="1"/>
            <p:nvPr/>
          </p:nvSpPr>
          <p:spPr>
            <a:xfrm>
              <a:off x="6382638" y="3744650"/>
              <a:ext cx="837307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,</a:t>
              </a:r>
              <a:r>
                <a:rPr sz="2000" b="1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2</a:t>
              </a:r>
              <a:r>
                <a:rPr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8</a:t>
              </a:r>
              <a:r>
                <a:rPr sz="2000" b="1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7</a:t>
              </a:r>
              <a:r>
                <a:rPr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7</a:t>
              </a:r>
              <a:endParaRPr sz="20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A5565756-2495-4B37-9BCE-3E3276B470A6}"/>
                </a:ext>
              </a:extLst>
            </p:cNvPr>
            <p:cNvSpPr txBox="1"/>
            <p:nvPr/>
          </p:nvSpPr>
          <p:spPr>
            <a:xfrm>
              <a:off x="8668892" y="3728775"/>
              <a:ext cx="867411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,</a:t>
              </a:r>
              <a:r>
                <a:rPr sz="2000" b="1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7</a:t>
              </a:r>
              <a:r>
                <a:rPr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1</a:t>
              </a:r>
              <a:r>
                <a:rPr sz="2000" b="1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2</a:t>
              </a:r>
              <a:r>
                <a:rPr sz="20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3</a:t>
              </a:r>
              <a:endParaRPr sz="20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id="{F861653A-0B7B-473E-A66C-34860231ED61}"/>
                </a:ext>
              </a:extLst>
            </p:cNvPr>
            <p:cNvSpPr/>
            <p:nvPr/>
          </p:nvSpPr>
          <p:spPr>
            <a:xfrm>
              <a:off x="8456676" y="4039996"/>
              <a:ext cx="568325" cy="532130"/>
            </a:xfrm>
            <a:custGeom>
              <a:avLst/>
              <a:gdLst/>
              <a:ahLst/>
              <a:cxnLst/>
              <a:rect l="l" t="t" r="r" b="b"/>
              <a:pathLst>
                <a:path w="568325" h="532129">
                  <a:moveTo>
                    <a:pt x="29591" y="452119"/>
                  </a:moveTo>
                  <a:lnTo>
                    <a:pt x="0" y="532002"/>
                  </a:lnTo>
                  <a:lnTo>
                    <a:pt x="81660" y="507745"/>
                  </a:lnTo>
                  <a:lnTo>
                    <a:pt x="68108" y="493267"/>
                  </a:lnTo>
                  <a:lnTo>
                    <a:pt x="50673" y="493267"/>
                  </a:lnTo>
                  <a:lnTo>
                    <a:pt x="42037" y="483996"/>
                  </a:lnTo>
                  <a:lnTo>
                    <a:pt x="51311" y="475323"/>
                  </a:lnTo>
                  <a:lnTo>
                    <a:pt x="29591" y="452119"/>
                  </a:lnTo>
                  <a:close/>
                </a:path>
                <a:path w="568325" h="532129">
                  <a:moveTo>
                    <a:pt x="51311" y="475323"/>
                  </a:moveTo>
                  <a:lnTo>
                    <a:pt x="42037" y="483996"/>
                  </a:lnTo>
                  <a:lnTo>
                    <a:pt x="50673" y="493267"/>
                  </a:lnTo>
                  <a:lnTo>
                    <a:pt x="59970" y="484574"/>
                  </a:lnTo>
                  <a:lnTo>
                    <a:pt x="51311" y="475323"/>
                  </a:lnTo>
                  <a:close/>
                </a:path>
                <a:path w="568325" h="532129">
                  <a:moveTo>
                    <a:pt x="59970" y="484574"/>
                  </a:moveTo>
                  <a:lnTo>
                    <a:pt x="50673" y="493267"/>
                  </a:lnTo>
                  <a:lnTo>
                    <a:pt x="68108" y="493267"/>
                  </a:lnTo>
                  <a:lnTo>
                    <a:pt x="59970" y="484574"/>
                  </a:lnTo>
                  <a:close/>
                </a:path>
                <a:path w="568325" h="532129">
                  <a:moveTo>
                    <a:pt x="559562" y="0"/>
                  </a:moveTo>
                  <a:lnTo>
                    <a:pt x="51311" y="475323"/>
                  </a:lnTo>
                  <a:lnTo>
                    <a:pt x="59970" y="484574"/>
                  </a:lnTo>
                  <a:lnTo>
                    <a:pt x="568198" y="9397"/>
                  </a:lnTo>
                  <a:lnTo>
                    <a:pt x="559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426E74-78F5-40D7-A05A-1B5E961BF470}"/>
                  </a:ext>
                </a:extLst>
              </p:cNvPr>
              <p:cNvSpPr txBox="1"/>
              <p:nvPr/>
            </p:nvSpPr>
            <p:spPr>
              <a:xfrm>
                <a:off x="943114" y="3696154"/>
                <a:ext cx="521349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&gt;72</m:t>
                              </m:r>
                            </m:e>
                          </m:d>
                        </m:e>
                      </m:func>
                      <m:r>
                        <a:rPr lang="en-US" sz="2600" i="1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≤72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2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&gt;72</m:t>
                              </m:r>
                            </m:e>
                          </m:d>
                        </m:e>
                      </m:func>
                      <m:r>
                        <a:rPr lang="en-US" sz="2600" i="1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≤−0,56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&gt;72</m:t>
                              </m:r>
                            </m:e>
                          </m:d>
                        </m:e>
                      </m:func>
                      <m:r>
                        <a:rPr lang="en-US" sz="2600" i="1">
                          <a:latin typeface="Cambria Math" panose="02040503050406030204" pitchFamily="18" charset="0"/>
                        </a:rPr>
                        <m:t>=1−0,2877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&gt;72</m:t>
                              </m:r>
                            </m:e>
                          </m:d>
                        </m:e>
                      </m:func>
                      <m:r>
                        <a:rPr lang="en-US" sz="2600" i="1">
                          <a:latin typeface="Cambria Math" panose="02040503050406030204" pitchFamily="18" charset="0"/>
                        </a:rPr>
                        <m:t>=0,7123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426E74-78F5-40D7-A05A-1B5E961BF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14" y="3696154"/>
                <a:ext cx="5213492" cy="1692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F9FFECA-30F2-417F-8524-8615F0F743AB}"/>
              </a:ext>
            </a:extLst>
          </p:cNvPr>
          <p:cNvSpPr txBox="1"/>
          <p:nvPr/>
        </p:nvSpPr>
        <p:spPr>
          <a:xfrm>
            <a:off x="2571804" y="5987971"/>
            <a:ext cx="66271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Cambria" panose="02040503050406030204" pitchFamily="18" charset="0"/>
                <a:ea typeface="Cambria" panose="02040503050406030204" pitchFamily="18" charset="0"/>
              </a:rPr>
              <a:t>Υπολογισμός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Excel: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=1-norm.dist(72;100;50;1)</a:t>
            </a:r>
          </a:p>
        </p:txBody>
      </p:sp>
    </p:spTree>
    <p:extLst>
      <p:ext uri="{BB962C8B-B14F-4D97-AF65-F5344CB8AC3E}">
        <p14:creationId xmlns:p14="http://schemas.microsoft.com/office/powerpoint/2010/main" val="3022697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054470-BDCA-4A99-9B2B-0161C0037D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/>
                  <a:t>Πιθανότητες από την κατανομή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(0, 1)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2054470-BDCA-4A99-9B2B-0161C0037D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8E404-52F6-4937-BB4A-3D6C6D4A3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522800"/>
            <a:ext cx="10515600" cy="5180400"/>
          </a:xfrm>
        </p:spPr>
        <p:txBody>
          <a:bodyPr/>
          <a:lstStyle/>
          <a:p>
            <a:r>
              <a:rPr lang="el-GR" dirty="0"/>
              <a:t>Μία ομάδα εργαζομένων έχει μέσο ετήσιο εισόδημα €45000 με τυπική απόκλιση €5000</a:t>
            </a:r>
          </a:p>
          <a:p>
            <a:pPr lvl="1"/>
            <a:r>
              <a:rPr lang="el-GR" dirty="0"/>
              <a:t>Ποια είναι η πιθανότητα ένας εργαζόμενος να έχει εισόδημα μεταξύ €38000 και €48000;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51ADE8-6C12-416E-9323-7307613BA1CB}"/>
                  </a:ext>
                </a:extLst>
              </p:cNvPr>
              <p:cNvSpPr txBox="1"/>
              <p:nvPr/>
            </p:nvSpPr>
            <p:spPr>
              <a:xfrm>
                <a:off x="1730480" y="3603831"/>
                <a:ext cx="4163257" cy="149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38−45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=−1,4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l-G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8−45</m:t>
                          </m:r>
                        </m:num>
                        <m:den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l-G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0,6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51ADE8-6C12-416E-9323-7307613BA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480" y="3603831"/>
                <a:ext cx="4163257" cy="14950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8649F7C9-1C0D-4795-BEE4-A3B23B88E448}"/>
              </a:ext>
            </a:extLst>
          </p:cNvPr>
          <p:cNvGrpSpPr/>
          <p:nvPr/>
        </p:nvGrpSpPr>
        <p:grpSpPr>
          <a:xfrm>
            <a:off x="7324669" y="3603831"/>
            <a:ext cx="3825748" cy="1890713"/>
            <a:chOff x="6767321" y="4197920"/>
            <a:chExt cx="3825748" cy="1890713"/>
          </a:xfrm>
        </p:grpSpPr>
        <p:sp>
          <p:nvSpPr>
            <p:cNvPr id="35" name="object 4">
              <a:extLst>
                <a:ext uri="{FF2B5EF4-FFF2-40B4-BE49-F238E27FC236}">
                  <a16:creationId xmlns:a16="http://schemas.microsoft.com/office/drawing/2014/main" id="{65793196-A215-4523-B6E5-59F3A584E628}"/>
                </a:ext>
              </a:extLst>
            </p:cNvPr>
            <p:cNvSpPr/>
            <p:nvPr/>
          </p:nvSpPr>
          <p:spPr>
            <a:xfrm>
              <a:off x="7679191" y="4268787"/>
              <a:ext cx="1195070" cy="1224280"/>
            </a:xfrm>
            <a:custGeom>
              <a:avLst/>
              <a:gdLst/>
              <a:ahLst/>
              <a:cxnLst/>
              <a:rect l="l" t="t" r="r" b="b"/>
              <a:pathLst>
                <a:path w="1195070" h="1224279">
                  <a:moveTo>
                    <a:pt x="1194478" y="1213520"/>
                  </a:moveTo>
                  <a:lnTo>
                    <a:pt x="840521" y="1213520"/>
                  </a:lnTo>
                  <a:lnTo>
                    <a:pt x="949490" y="1215944"/>
                  </a:lnTo>
                  <a:lnTo>
                    <a:pt x="1104636" y="1216088"/>
                  </a:lnTo>
                  <a:lnTo>
                    <a:pt x="1195060" y="1223708"/>
                  </a:lnTo>
                  <a:lnTo>
                    <a:pt x="1194478" y="1213520"/>
                  </a:lnTo>
                  <a:close/>
                </a:path>
                <a:path w="1195070" h="1224279">
                  <a:moveTo>
                    <a:pt x="1192182" y="1043351"/>
                  </a:moveTo>
                  <a:lnTo>
                    <a:pt x="793" y="1043351"/>
                  </a:lnTo>
                  <a:lnTo>
                    <a:pt x="1027" y="1045464"/>
                  </a:lnTo>
                  <a:lnTo>
                    <a:pt x="1246" y="1051242"/>
                  </a:lnTo>
                  <a:lnTo>
                    <a:pt x="1432" y="1061734"/>
                  </a:lnTo>
                  <a:lnTo>
                    <a:pt x="1540" y="1116166"/>
                  </a:lnTo>
                  <a:lnTo>
                    <a:pt x="1439" y="1184349"/>
                  </a:lnTo>
                  <a:lnTo>
                    <a:pt x="1260" y="1221549"/>
                  </a:lnTo>
                  <a:lnTo>
                    <a:pt x="403596" y="1211770"/>
                  </a:lnTo>
                  <a:lnTo>
                    <a:pt x="1194378" y="1211770"/>
                  </a:lnTo>
                  <a:lnTo>
                    <a:pt x="1194168" y="1208080"/>
                  </a:lnTo>
                  <a:lnTo>
                    <a:pt x="1193460" y="1184349"/>
                  </a:lnTo>
                  <a:lnTo>
                    <a:pt x="1192919" y="1153412"/>
                  </a:lnTo>
                  <a:lnTo>
                    <a:pt x="1192529" y="1116166"/>
                  </a:lnTo>
                  <a:lnTo>
                    <a:pt x="1192299" y="1077986"/>
                  </a:lnTo>
                  <a:lnTo>
                    <a:pt x="1192182" y="1043351"/>
                  </a:lnTo>
                  <a:close/>
                </a:path>
                <a:path w="1195070" h="1224279">
                  <a:moveTo>
                    <a:pt x="1194378" y="1211770"/>
                  </a:moveTo>
                  <a:lnTo>
                    <a:pt x="403596" y="1211770"/>
                  </a:lnTo>
                  <a:lnTo>
                    <a:pt x="771515" y="1216596"/>
                  </a:lnTo>
                  <a:lnTo>
                    <a:pt x="780578" y="1215390"/>
                  </a:lnTo>
                  <a:lnTo>
                    <a:pt x="790822" y="1214511"/>
                  </a:lnTo>
                  <a:lnTo>
                    <a:pt x="802094" y="1213921"/>
                  </a:lnTo>
                  <a:lnTo>
                    <a:pt x="814238" y="1213584"/>
                  </a:lnTo>
                  <a:lnTo>
                    <a:pt x="1194478" y="1213520"/>
                  </a:lnTo>
                  <a:lnTo>
                    <a:pt x="1194378" y="1211770"/>
                  </a:lnTo>
                  <a:close/>
                </a:path>
                <a:path w="1195070" h="1224279">
                  <a:moveTo>
                    <a:pt x="787683" y="0"/>
                  </a:moveTo>
                  <a:lnTo>
                    <a:pt x="745812" y="16748"/>
                  </a:lnTo>
                  <a:lnTo>
                    <a:pt x="708585" y="39367"/>
                  </a:lnTo>
                  <a:lnTo>
                    <a:pt x="655619" y="78463"/>
                  </a:lnTo>
                  <a:lnTo>
                    <a:pt x="618676" y="108664"/>
                  </a:lnTo>
                  <a:lnTo>
                    <a:pt x="583195" y="142736"/>
                  </a:lnTo>
                  <a:lnTo>
                    <a:pt x="573759" y="152793"/>
                  </a:lnTo>
                  <a:lnTo>
                    <a:pt x="563473" y="163212"/>
                  </a:lnTo>
                  <a:lnTo>
                    <a:pt x="536118" y="192593"/>
                  </a:lnTo>
                  <a:lnTo>
                    <a:pt x="505113" y="229569"/>
                  </a:lnTo>
                  <a:lnTo>
                    <a:pt x="476116" y="267453"/>
                  </a:lnTo>
                  <a:lnTo>
                    <a:pt x="452903" y="298709"/>
                  </a:lnTo>
                  <a:lnTo>
                    <a:pt x="443801" y="314752"/>
                  </a:lnTo>
                  <a:lnTo>
                    <a:pt x="435727" y="328729"/>
                  </a:lnTo>
                  <a:lnTo>
                    <a:pt x="415849" y="361483"/>
                  </a:lnTo>
                  <a:lnTo>
                    <a:pt x="392655" y="395770"/>
                  </a:lnTo>
                  <a:lnTo>
                    <a:pt x="371345" y="425722"/>
                  </a:lnTo>
                  <a:lnTo>
                    <a:pt x="362914" y="439879"/>
                  </a:lnTo>
                  <a:lnTo>
                    <a:pt x="357556" y="451379"/>
                  </a:lnTo>
                  <a:lnTo>
                    <a:pt x="353284" y="460780"/>
                  </a:lnTo>
                  <a:lnTo>
                    <a:pt x="348110" y="468635"/>
                  </a:lnTo>
                  <a:lnTo>
                    <a:pt x="318168" y="500208"/>
                  </a:lnTo>
                  <a:lnTo>
                    <a:pt x="301093" y="524464"/>
                  </a:lnTo>
                  <a:lnTo>
                    <a:pt x="280443" y="553009"/>
                  </a:lnTo>
                  <a:lnTo>
                    <a:pt x="251745" y="595261"/>
                  </a:lnTo>
                  <a:lnTo>
                    <a:pt x="243853" y="607953"/>
                  </a:lnTo>
                  <a:lnTo>
                    <a:pt x="239246" y="615035"/>
                  </a:lnTo>
                  <a:lnTo>
                    <a:pt x="233731" y="623743"/>
                  </a:lnTo>
                  <a:lnTo>
                    <a:pt x="227444" y="633815"/>
                  </a:lnTo>
                  <a:lnTo>
                    <a:pt x="197298" y="682502"/>
                  </a:lnTo>
                  <a:lnTo>
                    <a:pt x="189191" y="695462"/>
                  </a:lnTo>
                  <a:lnTo>
                    <a:pt x="165672" y="732038"/>
                  </a:lnTo>
                  <a:lnTo>
                    <a:pt x="140186" y="767220"/>
                  </a:lnTo>
                  <a:lnTo>
                    <a:pt x="110097" y="803686"/>
                  </a:lnTo>
                  <a:lnTo>
                    <a:pt x="83338" y="834973"/>
                  </a:lnTo>
                  <a:lnTo>
                    <a:pt x="55235" y="866882"/>
                  </a:lnTo>
                  <a:lnTo>
                    <a:pt x="27817" y="896938"/>
                  </a:lnTo>
                  <a:lnTo>
                    <a:pt x="3108" y="922663"/>
                  </a:lnTo>
                  <a:lnTo>
                    <a:pt x="1428" y="993405"/>
                  </a:lnTo>
                  <a:lnTo>
                    <a:pt x="126" y="1045464"/>
                  </a:lnTo>
                  <a:lnTo>
                    <a:pt x="0" y="1051112"/>
                  </a:lnTo>
                  <a:lnTo>
                    <a:pt x="348" y="1045932"/>
                  </a:lnTo>
                  <a:lnTo>
                    <a:pt x="561" y="1043856"/>
                  </a:lnTo>
                  <a:lnTo>
                    <a:pt x="793" y="1043351"/>
                  </a:lnTo>
                  <a:lnTo>
                    <a:pt x="1192182" y="1043351"/>
                  </a:lnTo>
                  <a:lnTo>
                    <a:pt x="1192284" y="845663"/>
                  </a:lnTo>
                  <a:lnTo>
                    <a:pt x="1193050" y="607953"/>
                  </a:lnTo>
                  <a:lnTo>
                    <a:pt x="1193162" y="562709"/>
                  </a:lnTo>
                  <a:lnTo>
                    <a:pt x="1193112" y="425722"/>
                  </a:lnTo>
                  <a:lnTo>
                    <a:pt x="1172091" y="364574"/>
                  </a:lnTo>
                  <a:lnTo>
                    <a:pt x="1148145" y="331919"/>
                  </a:lnTo>
                  <a:lnTo>
                    <a:pt x="1142128" y="324691"/>
                  </a:lnTo>
                  <a:lnTo>
                    <a:pt x="1140543" y="322700"/>
                  </a:lnTo>
                  <a:lnTo>
                    <a:pt x="1118872" y="290501"/>
                  </a:lnTo>
                  <a:lnTo>
                    <a:pt x="1110357" y="275165"/>
                  </a:lnTo>
                  <a:lnTo>
                    <a:pt x="1105617" y="267276"/>
                  </a:lnTo>
                  <a:lnTo>
                    <a:pt x="1080318" y="234505"/>
                  </a:lnTo>
                  <a:lnTo>
                    <a:pt x="1051247" y="201006"/>
                  </a:lnTo>
                  <a:lnTo>
                    <a:pt x="1017133" y="163025"/>
                  </a:lnTo>
                  <a:lnTo>
                    <a:pt x="981410" y="124501"/>
                  </a:lnTo>
                  <a:lnTo>
                    <a:pt x="947513" y="89371"/>
                  </a:lnTo>
                  <a:lnTo>
                    <a:pt x="918876" y="61572"/>
                  </a:lnTo>
                  <a:lnTo>
                    <a:pt x="892165" y="42227"/>
                  </a:lnTo>
                  <a:lnTo>
                    <a:pt x="882967" y="35352"/>
                  </a:lnTo>
                  <a:lnTo>
                    <a:pt x="848094" y="15770"/>
                  </a:lnTo>
                  <a:lnTo>
                    <a:pt x="809993" y="2439"/>
                  </a:lnTo>
                  <a:lnTo>
                    <a:pt x="798285" y="425"/>
                  </a:lnTo>
                  <a:lnTo>
                    <a:pt x="787683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5">
              <a:extLst>
                <a:ext uri="{FF2B5EF4-FFF2-40B4-BE49-F238E27FC236}">
                  <a16:creationId xmlns:a16="http://schemas.microsoft.com/office/drawing/2014/main" id="{EBD26140-5FC3-4074-970D-2D03CFA354FF}"/>
                </a:ext>
              </a:extLst>
            </p:cNvPr>
            <p:cNvSpPr/>
            <p:nvPr/>
          </p:nvSpPr>
          <p:spPr>
            <a:xfrm>
              <a:off x="6767321" y="5489447"/>
              <a:ext cx="3423285" cy="0"/>
            </a:xfrm>
            <a:custGeom>
              <a:avLst/>
              <a:gdLst/>
              <a:ahLst/>
              <a:cxnLst/>
              <a:rect l="l" t="t" r="r" b="b"/>
              <a:pathLst>
                <a:path w="3423284">
                  <a:moveTo>
                    <a:pt x="0" y="0"/>
                  </a:moveTo>
                  <a:lnTo>
                    <a:pt x="34229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">
              <a:extLst>
                <a:ext uri="{FF2B5EF4-FFF2-40B4-BE49-F238E27FC236}">
                  <a16:creationId xmlns:a16="http://schemas.microsoft.com/office/drawing/2014/main" id="{19C565ED-1620-4C61-9B52-8361F6C3F259}"/>
                </a:ext>
              </a:extLst>
            </p:cNvPr>
            <p:cNvSpPr/>
            <p:nvPr/>
          </p:nvSpPr>
          <p:spPr>
            <a:xfrm>
              <a:off x="8885681" y="4726685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7">
              <a:extLst>
                <a:ext uri="{FF2B5EF4-FFF2-40B4-BE49-F238E27FC236}">
                  <a16:creationId xmlns:a16="http://schemas.microsoft.com/office/drawing/2014/main" id="{9995FECE-4299-4B5F-A745-88C62C98FE21}"/>
                </a:ext>
              </a:extLst>
            </p:cNvPr>
            <p:cNvSpPr/>
            <p:nvPr/>
          </p:nvSpPr>
          <p:spPr>
            <a:xfrm>
              <a:off x="8484869" y="4266438"/>
              <a:ext cx="1384300" cy="1140460"/>
            </a:xfrm>
            <a:custGeom>
              <a:avLst/>
              <a:gdLst/>
              <a:ahLst/>
              <a:cxnLst/>
              <a:rect l="l" t="t" r="r" b="b"/>
              <a:pathLst>
                <a:path w="1384300" h="1140460">
                  <a:moveTo>
                    <a:pt x="1383791" y="1139952"/>
                  </a:moveTo>
                  <a:lnTo>
                    <a:pt x="1233043" y="1127252"/>
                  </a:lnTo>
                  <a:lnTo>
                    <a:pt x="1158494" y="1114552"/>
                  </a:lnTo>
                  <a:lnTo>
                    <a:pt x="1083818" y="1093851"/>
                  </a:lnTo>
                  <a:lnTo>
                    <a:pt x="1007745" y="1068451"/>
                  </a:lnTo>
                  <a:lnTo>
                    <a:pt x="931545" y="1033526"/>
                  </a:lnTo>
                  <a:lnTo>
                    <a:pt x="856996" y="985901"/>
                  </a:lnTo>
                  <a:lnTo>
                    <a:pt x="706120" y="854201"/>
                  </a:lnTo>
                  <a:lnTo>
                    <a:pt x="555371" y="666876"/>
                  </a:lnTo>
                  <a:lnTo>
                    <a:pt x="406273" y="442975"/>
                  </a:lnTo>
                  <a:lnTo>
                    <a:pt x="330073" y="328675"/>
                  </a:lnTo>
                  <a:lnTo>
                    <a:pt x="255524" y="222250"/>
                  </a:lnTo>
                  <a:lnTo>
                    <a:pt x="180848" y="128650"/>
                  </a:lnTo>
                  <a:lnTo>
                    <a:pt x="104775" y="57150"/>
                  </a:lnTo>
                  <a:lnTo>
                    <a:pt x="28575" y="15875"/>
                  </a:lnTo>
                  <a:lnTo>
                    <a:pt x="0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8">
              <a:extLst>
                <a:ext uri="{FF2B5EF4-FFF2-40B4-BE49-F238E27FC236}">
                  <a16:creationId xmlns:a16="http://schemas.microsoft.com/office/drawing/2014/main" id="{3C297E83-B380-4D3D-87BC-F6716A591B25}"/>
                </a:ext>
              </a:extLst>
            </p:cNvPr>
            <p:cNvSpPr/>
            <p:nvPr/>
          </p:nvSpPr>
          <p:spPr>
            <a:xfrm>
              <a:off x="8601456" y="4447666"/>
              <a:ext cx="448309" cy="278765"/>
            </a:xfrm>
            <a:custGeom>
              <a:avLst/>
              <a:gdLst/>
              <a:ahLst/>
              <a:cxnLst/>
              <a:rect l="l" t="t" r="r" b="b"/>
              <a:pathLst>
                <a:path w="448309" h="278764">
                  <a:moveTo>
                    <a:pt x="45085" y="205993"/>
                  </a:moveTo>
                  <a:lnTo>
                    <a:pt x="0" y="278256"/>
                  </a:lnTo>
                  <a:lnTo>
                    <a:pt x="84836" y="270890"/>
                  </a:lnTo>
                  <a:lnTo>
                    <a:pt x="72311" y="250443"/>
                  </a:lnTo>
                  <a:lnTo>
                    <a:pt x="57403" y="250443"/>
                  </a:lnTo>
                  <a:lnTo>
                    <a:pt x="50800" y="239648"/>
                  </a:lnTo>
                  <a:lnTo>
                    <a:pt x="61631" y="233008"/>
                  </a:lnTo>
                  <a:lnTo>
                    <a:pt x="45085" y="205993"/>
                  </a:lnTo>
                  <a:close/>
                </a:path>
                <a:path w="448309" h="278764">
                  <a:moveTo>
                    <a:pt x="61631" y="233008"/>
                  </a:moveTo>
                  <a:lnTo>
                    <a:pt x="50800" y="239648"/>
                  </a:lnTo>
                  <a:lnTo>
                    <a:pt x="57403" y="250443"/>
                  </a:lnTo>
                  <a:lnTo>
                    <a:pt x="68243" y="243802"/>
                  </a:lnTo>
                  <a:lnTo>
                    <a:pt x="61631" y="233008"/>
                  </a:lnTo>
                  <a:close/>
                </a:path>
                <a:path w="448309" h="278764">
                  <a:moveTo>
                    <a:pt x="68243" y="243802"/>
                  </a:moveTo>
                  <a:lnTo>
                    <a:pt x="57403" y="250443"/>
                  </a:lnTo>
                  <a:lnTo>
                    <a:pt x="72311" y="250443"/>
                  </a:lnTo>
                  <a:lnTo>
                    <a:pt x="68243" y="243802"/>
                  </a:lnTo>
                  <a:close/>
                </a:path>
                <a:path w="448309" h="278764">
                  <a:moveTo>
                    <a:pt x="441705" y="0"/>
                  </a:moveTo>
                  <a:lnTo>
                    <a:pt x="61631" y="233008"/>
                  </a:lnTo>
                  <a:lnTo>
                    <a:pt x="68243" y="243802"/>
                  </a:lnTo>
                  <a:lnTo>
                    <a:pt x="448310" y="10921"/>
                  </a:lnTo>
                  <a:lnTo>
                    <a:pt x="4417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9">
              <a:extLst>
                <a:ext uri="{FF2B5EF4-FFF2-40B4-BE49-F238E27FC236}">
                  <a16:creationId xmlns:a16="http://schemas.microsoft.com/office/drawing/2014/main" id="{E6357FDE-BF08-466C-A576-41CB69491190}"/>
                </a:ext>
              </a:extLst>
            </p:cNvPr>
            <p:cNvSpPr txBox="1"/>
            <p:nvPr/>
          </p:nvSpPr>
          <p:spPr>
            <a:xfrm>
              <a:off x="10198734" y="5481705"/>
              <a:ext cx="139700" cy="5734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i="1" dirty="0">
                  <a:solidFill>
                    <a:srgbClr val="5B9BD4"/>
                  </a:solidFill>
                  <a:latin typeface="Arial"/>
                  <a:cs typeface="Arial"/>
                </a:rPr>
                <a:t>z</a:t>
              </a:r>
              <a:endParaRPr sz="18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350"/>
                </a:spcBef>
              </a:pPr>
              <a:r>
                <a:rPr sz="1800" i="1" dirty="0">
                  <a:latin typeface="Arial"/>
                  <a:cs typeface="Arial"/>
                </a:rPr>
                <a:t>x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41" name="object 10">
              <a:extLst>
                <a:ext uri="{FF2B5EF4-FFF2-40B4-BE49-F238E27FC236}">
                  <a16:creationId xmlns:a16="http://schemas.microsoft.com/office/drawing/2014/main" id="{72D4BBEA-48EE-47BD-AEBD-78992D73BD5D}"/>
                </a:ext>
              </a:extLst>
            </p:cNvPr>
            <p:cNvSpPr/>
            <p:nvPr/>
          </p:nvSpPr>
          <p:spPr>
            <a:xfrm>
              <a:off x="7675626" y="5183885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1">
              <a:extLst>
                <a:ext uri="{FF2B5EF4-FFF2-40B4-BE49-F238E27FC236}">
                  <a16:creationId xmlns:a16="http://schemas.microsoft.com/office/drawing/2014/main" id="{02CF7BB4-228F-4F0E-B526-5165683892C6}"/>
                </a:ext>
              </a:extLst>
            </p:cNvPr>
            <p:cNvSpPr/>
            <p:nvPr/>
          </p:nvSpPr>
          <p:spPr>
            <a:xfrm>
              <a:off x="7072121" y="4267336"/>
              <a:ext cx="1400175" cy="1145540"/>
            </a:xfrm>
            <a:custGeom>
              <a:avLst/>
              <a:gdLst/>
              <a:ahLst/>
              <a:cxnLst/>
              <a:rect l="l" t="t" r="r" b="b"/>
              <a:pathLst>
                <a:path w="1400175" h="1145539">
                  <a:moveTo>
                    <a:pt x="0" y="1145149"/>
                  </a:moveTo>
                  <a:lnTo>
                    <a:pt x="150749" y="1132576"/>
                  </a:lnTo>
                  <a:lnTo>
                    <a:pt x="225298" y="1119749"/>
                  </a:lnTo>
                  <a:lnTo>
                    <a:pt x="299974" y="1099048"/>
                  </a:lnTo>
                  <a:lnTo>
                    <a:pt x="376047" y="1073775"/>
                  </a:lnTo>
                  <a:lnTo>
                    <a:pt x="450723" y="1038977"/>
                  </a:lnTo>
                  <a:lnTo>
                    <a:pt x="525272" y="991225"/>
                  </a:lnTo>
                  <a:lnTo>
                    <a:pt x="676021" y="859653"/>
                  </a:lnTo>
                  <a:lnTo>
                    <a:pt x="826770" y="672455"/>
                  </a:lnTo>
                  <a:lnTo>
                    <a:pt x="977519" y="448681"/>
                  </a:lnTo>
                  <a:lnTo>
                    <a:pt x="1052195" y="334508"/>
                  </a:lnTo>
                  <a:lnTo>
                    <a:pt x="1126744" y="228336"/>
                  </a:lnTo>
                  <a:lnTo>
                    <a:pt x="1201420" y="134737"/>
                  </a:lnTo>
                  <a:lnTo>
                    <a:pt x="1277493" y="63236"/>
                  </a:lnTo>
                  <a:lnTo>
                    <a:pt x="1352169" y="17389"/>
                  </a:lnTo>
                  <a:lnTo>
                    <a:pt x="1388122" y="4482"/>
                  </a:lnTo>
                  <a:lnTo>
                    <a:pt x="1399955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2">
              <a:extLst>
                <a:ext uri="{FF2B5EF4-FFF2-40B4-BE49-F238E27FC236}">
                  <a16:creationId xmlns:a16="http://schemas.microsoft.com/office/drawing/2014/main" id="{7C5794D7-ED81-4D8E-B0BC-58732E371AC6}"/>
                </a:ext>
              </a:extLst>
            </p:cNvPr>
            <p:cNvSpPr/>
            <p:nvPr/>
          </p:nvSpPr>
          <p:spPr>
            <a:xfrm>
              <a:off x="7338059" y="5405628"/>
              <a:ext cx="718185" cy="676910"/>
            </a:xfrm>
            <a:custGeom>
              <a:avLst/>
              <a:gdLst/>
              <a:ahLst/>
              <a:cxnLst/>
              <a:rect l="l" t="t" r="r" b="b"/>
              <a:pathLst>
                <a:path w="718184" h="676910">
                  <a:moveTo>
                    <a:pt x="0" y="338328"/>
                  </a:moveTo>
                  <a:lnTo>
                    <a:pt x="4696" y="283458"/>
                  </a:lnTo>
                  <a:lnTo>
                    <a:pt x="18294" y="231404"/>
                  </a:lnTo>
                  <a:lnTo>
                    <a:pt x="40054" y="182862"/>
                  </a:lnTo>
                  <a:lnTo>
                    <a:pt x="69238" y="138531"/>
                  </a:lnTo>
                  <a:lnTo>
                    <a:pt x="105108" y="99107"/>
                  </a:lnTo>
                  <a:lnTo>
                    <a:pt x="146925" y="65288"/>
                  </a:lnTo>
                  <a:lnTo>
                    <a:pt x="193952" y="37770"/>
                  </a:lnTo>
                  <a:lnTo>
                    <a:pt x="245449" y="17251"/>
                  </a:lnTo>
                  <a:lnTo>
                    <a:pt x="300678" y="4429"/>
                  </a:lnTo>
                  <a:lnTo>
                    <a:pt x="358901" y="0"/>
                  </a:lnTo>
                  <a:lnTo>
                    <a:pt x="388341" y="1121"/>
                  </a:lnTo>
                  <a:lnTo>
                    <a:pt x="445160" y="9834"/>
                  </a:lnTo>
                  <a:lnTo>
                    <a:pt x="498615" y="26592"/>
                  </a:lnTo>
                  <a:lnTo>
                    <a:pt x="547969" y="50698"/>
                  </a:lnTo>
                  <a:lnTo>
                    <a:pt x="592484" y="81453"/>
                  </a:lnTo>
                  <a:lnTo>
                    <a:pt x="631420" y="118162"/>
                  </a:lnTo>
                  <a:lnTo>
                    <a:pt x="664039" y="160127"/>
                  </a:lnTo>
                  <a:lnTo>
                    <a:pt x="689604" y="206650"/>
                  </a:lnTo>
                  <a:lnTo>
                    <a:pt x="707375" y="257035"/>
                  </a:lnTo>
                  <a:lnTo>
                    <a:pt x="716614" y="310584"/>
                  </a:lnTo>
                  <a:lnTo>
                    <a:pt x="717804" y="338328"/>
                  </a:lnTo>
                  <a:lnTo>
                    <a:pt x="716614" y="366076"/>
                  </a:lnTo>
                  <a:lnTo>
                    <a:pt x="707375" y="419632"/>
                  </a:lnTo>
                  <a:lnTo>
                    <a:pt x="689604" y="470021"/>
                  </a:lnTo>
                  <a:lnTo>
                    <a:pt x="664039" y="516545"/>
                  </a:lnTo>
                  <a:lnTo>
                    <a:pt x="631420" y="558508"/>
                  </a:lnTo>
                  <a:lnTo>
                    <a:pt x="592484" y="595214"/>
                  </a:lnTo>
                  <a:lnTo>
                    <a:pt x="547969" y="625967"/>
                  </a:lnTo>
                  <a:lnTo>
                    <a:pt x="498615" y="650068"/>
                  </a:lnTo>
                  <a:lnTo>
                    <a:pt x="445160" y="666823"/>
                  </a:lnTo>
                  <a:lnTo>
                    <a:pt x="388341" y="675534"/>
                  </a:lnTo>
                  <a:lnTo>
                    <a:pt x="358901" y="676656"/>
                  </a:lnTo>
                  <a:lnTo>
                    <a:pt x="329462" y="675534"/>
                  </a:lnTo>
                  <a:lnTo>
                    <a:pt x="272643" y="666823"/>
                  </a:lnTo>
                  <a:lnTo>
                    <a:pt x="219188" y="650068"/>
                  </a:lnTo>
                  <a:lnTo>
                    <a:pt x="169834" y="625967"/>
                  </a:lnTo>
                  <a:lnTo>
                    <a:pt x="125319" y="595214"/>
                  </a:lnTo>
                  <a:lnTo>
                    <a:pt x="86383" y="558508"/>
                  </a:lnTo>
                  <a:lnTo>
                    <a:pt x="53764" y="516545"/>
                  </a:lnTo>
                  <a:lnTo>
                    <a:pt x="28199" y="470021"/>
                  </a:lnTo>
                  <a:lnTo>
                    <a:pt x="10428" y="419632"/>
                  </a:lnTo>
                  <a:lnTo>
                    <a:pt x="1189" y="366076"/>
                  </a:lnTo>
                  <a:lnTo>
                    <a:pt x="0" y="338328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3">
              <a:extLst>
                <a:ext uri="{FF2B5EF4-FFF2-40B4-BE49-F238E27FC236}">
                  <a16:creationId xmlns:a16="http://schemas.microsoft.com/office/drawing/2014/main" id="{28D11E75-3D63-4FF5-A4D3-709A45B54B2B}"/>
                </a:ext>
              </a:extLst>
            </p:cNvPr>
            <p:cNvSpPr txBox="1"/>
            <p:nvPr/>
          </p:nvSpPr>
          <p:spPr>
            <a:xfrm>
              <a:off x="8351011" y="5557905"/>
              <a:ext cx="786765" cy="51296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5090">
                <a:lnSpc>
                  <a:spcPts val="1970"/>
                </a:lnSpc>
              </a:pP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0 </a:t>
              </a:r>
              <a:r>
                <a:rPr sz="1800" b="1" spc="-80" dirty="0">
                  <a:solidFill>
                    <a:srgbClr val="5B9BD4"/>
                  </a:solidFill>
                  <a:latin typeface="Arial"/>
                  <a:cs typeface="Arial"/>
                </a:rPr>
                <a:t> </a:t>
              </a: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0</a:t>
              </a:r>
              <a:r>
                <a:rPr lang="el-GR" sz="1800" b="1" dirty="0">
                  <a:solidFill>
                    <a:srgbClr val="5B9BD4"/>
                  </a:solidFill>
                  <a:latin typeface="Arial"/>
                  <a:cs typeface="Arial"/>
                </a:rPr>
                <a:t>,</a:t>
              </a:r>
              <a:r>
                <a:rPr sz="1800" b="1" spc="-10" dirty="0">
                  <a:solidFill>
                    <a:srgbClr val="5B9BD4"/>
                  </a:solidFill>
                  <a:latin typeface="Arial"/>
                  <a:cs typeface="Arial"/>
                </a:rPr>
                <a:t>6</a:t>
              </a: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0</a:t>
              </a:r>
              <a:endParaRPr sz="1800" dirty="0">
                <a:latin typeface="Arial"/>
                <a:cs typeface="Arial"/>
              </a:endParaRPr>
            </a:p>
            <a:p>
              <a:pPr marL="12700">
                <a:lnSpc>
                  <a:spcPts val="1970"/>
                </a:lnSpc>
                <a:tabLst>
                  <a:tab pos="393065" algn="l"/>
                </a:tabLst>
              </a:pPr>
              <a:r>
                <a:rPr sz="2700" spc="-7" baseline="-3086" dirty="0">
                  <a:latin typeface="Arial"/>
                  <a:cs typeface="Arial"/>
                </a:rPr>
                <a:t>4</a:t>
              </a:r>
              <a:r>
                <a:rPr sz="2700" baseline="-3086" dirty="0">
                  <a:latin typeface="Arial"/>
                  <a:cs typeface="Arial"/>
                </a:rPr>
                <a:t>5	</a:t>
              </a:r>
              <a:r>
                <a:rPr sz="1800" spc="-5" dirty="0">
                  <a:latin typeface="Arial"/>
                  <a:cs typeface="Arial"/>
                </a:rPr>
                <a:t>48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45" name="object 14">
              <a:extLst>
                <a:ext uri="{FF2B5EF4-FFF2-40B4-BE49-F238E27FC236}">
                  <a16:creationId xmlns:a16="http://schemas.microsoft.com/office/drawing/2014/main" id="{C44B7E20-97C3-4E82-8DA7-4BA1EC782CF4}"/>
                </a:ext>
              </a:extLst>
            </p:cNvPr>
            <p:cNvSpPr txBox="1"/>
            <p:nvPr/>
          </p:nvSpPr>
          <p:spPr>
            <a:xfrm>
              <a:off x="8986519" y="4197920"/>
              <a:ext cx="160655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l-GR" sz="1800" b="1" dirty="0">
                  <a:latin typeface="Arial"/>
                  <a:cs typeface="Arial"/>
                </a:rPr>
                <a:t>Πιθανότητα</a:t>
              </a:r>
              <a:r>
                <a:rPr sz="1800" b="1" spc="-20" dirty="0">
                  <a:latin typeface="Arial"/>
                  <a:cs typeface="Arial"/>
                </a:rPr>
                <a:t> </a:t>
              </a:r>
              <a:r>
                <a:rPr sz="1800" b="1" dirty="0">
                  <a:latin typeface="Arial"/>
                  <a:cs typeface="Arial"/>
                </a:rPr>
                <a:t>=</a:t>
              </a:r>
              <a:r>
                <a:rPr sz="1800" b="1" spc="-5" dirty="0">
                  <a:latin typeface="Arial"/>
                  <a:cs typeface="Arial"/>
                </a:rPr>
                <a:t> </a:t>
              </a:r>
              <a:r>
                <a:rPr lang="el-GR" sz="1800" b="1" dirty="0">
                  <a:latin typeface="Arial"/>
                  <a:cs typeface="Arial"/>
                </a:rPr>
                <a:t>;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46" name="object 15">
              <a:extLst>
                <a:ext uri="{FF2B5EF4-FFF2-40B4-BE49-F238E27FC236}">
                  <a16:creationId xmlns:a16="http://schemas.microsoft.com/office/drawing/2014/main" id="{BDE94EC6-7545-4DDF-B658-4FE1108961D6}"/>
                </a:ext>
              </a:extLst>
            </p:cNvPr>
            <p:cNvSpPr txBox="1"/>
            <p:nvPr/>
          </p:nvSpPr>
          <p:spPr>
            <a:xfrm>
              <a:off x="7448804" y="5557905"/>
              <a:ext cx="546100" cy="51296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2035"/>
                </a:lnSpc>
              </a:pP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-1</a:t>
              </a:r>
              <a:r>
                <a:rPr lang="el-GR" sz="1800" b="1" dirty="0">
                  <a:solidFill>
                    <a:srgbClr val="5B9BD4"/>
                  </a:solidFill>
                  <a:latin typeface="Arial"/>
                  <a:cs typeface="Arial"/>
                </a:rPr>
                <a:t>,</a:t>
              </a:r>
              <a:r>
                <a:rPr sz="1800" b="1" spc="-10" dirty="0">
                  <a:solidFill>
                    <a:srgbClr val="5B9BD4"/>
                  </a:solidFill>
                  <a:latin typeface="Arial"/>
                  <a:cs typeface="Arial"/>
                </a:rPr>
                <a:t>4</a:t>
              </a: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0</a:t>
              </a:r>
              <a:endParaRPr sz="1800" dirty="0">
                <a:latin typeface="Arial"/>
                <a:cs typeface="Arial"/>
              </a:endParaRPr>
            </a:p>
            <a:p>
              <a:pPr marR="107314" algn="ctr">
                <a:lnSpc>
                  <a:spcPts val="2035"/>
                </a:lnSpc>
              </a:pPr>
              <a:r>
                <a:rPr sz="1800" spc="-5" dirty="0">
                  <a:latin typeface="Arial"/>
                  <a:cs typeface="Arial"/>
                </a:rPr>
                <a:t>38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47" name="object 16">
              <a:extLst>
                <a:ext uri="{FF2B5EF4-FFF2-40B4-BE49-F238E27FC236}">
                  <a16:creationId xmlns:a16="http://schemas.microsoft.com/office/drawing/2014/main" id="{6EEDC720-7073-40B6-8435-157D3A5CD405}"/>
                </a:ext>
              </a:extLst>
            </p:cNvPr>
            <p:cNvSpPr/>
            <p:nvPr/>
          </p:nvSpPr>
          <p:spPr>
            <a:xfrm>
              <a:off x="8589264" y="5411723"/>
              <a:ext cx="718185" cy="676910"/>
            </a:xfrm>
            <a:custGeom>
              <a:avLst/>
              <a:gdLst/>
              <a:ahLst/>
              <a:cxnLst/>
              <a:rect l="l" t="t" r="r" b="b"/>
              <a:pathLst>
                <a:path w="718184" h="676910">
                  <a:moveTo>
                    <a:pt x="0" y="338328"/>
                  </a:moveTo>
                  <a:lnTo>
                    <a:pt x="4696" y="283458"/>
                  </a:lnTo>
                  <a:lnTo>
                    <a:pt x="18294" y="231404"/>
                  </a:lnTo>
                  <a:lnTo>
                    <a:pt x="40054" y="182862"/>
                  </a:lnTo>
                  <a:lnTo>
                    <a:pt x="69238" y="138531"/>
                  </a:lnTo>
                  <a:lnTo>
                    <a:pt x="105108" y="99107"/>
                  </a:lnTo>
                  <a:lnTo>
                    <a:pt x="146925" y="65288"/>
                  </a:lnTo>
                  <a:lnTo>
                    <a:pt x="193952" y="37770"/>
                  </a:lnTo>
                  <a:lnTo>
                    <a:pt x="245449" y="17251"/>
                  </a:lnTo>
                  <a:lnTo>
                    <a:pt x="300678" y="4429"/>
                  </a:lnTo>
                  <a:lnTo>
                    <a:pt x="358901" y="0"/>
                  </a:lnTo>
                  <a:lnTo>
                    <a:pt x="388341" y="1121"/>
                  </a:lnTo>
                  <a:lnTo>
                    <a:pt x="445160" y="9834"/>
                  </a:lnTo>
                  <a:lnTo>
                    <a:pt x="498615" y="26592"/>
                  </a:lnTo>
                  <a:lnTo>
                    <a:pt x="547969" y="50698"/>
                  </a:lnTo>
                  <a:lnTo>
                    <a:pt x="592484" y="81453"/>
                  </a:lnTo>
                  <a:lnTo>
                    <a:pt x="631420" y="118162"/>
                  </a:lnTo>
                  <a:lnTo>
                    <a:pt x="664039" y="160127"/>
                  </a:lnTo>
                  <a:lnTo>
                    <a:pt x="689604" y="206650"/>
                  </a:lnTo>
                  <a:lnTo>
                    <a:pt x="707375" y="257035"/>
                  </a:lnTo>
                  <a:lnTo>
                    <a:pt x="716614" y="310584"/>
                  </a:lnTo>
                  <a:lnTo>
                    <a:pt x="717803" y="338328"/>
                  </a:lnTo>
                  <a:lnTo>
                    <a:pt x="716614" y="366076"/>
                  </a:lnTo>
                  <a:lnTo>
                    <a:pt x="707375" y="419632"/>
                  </a:lnTo>
                  <a:lnTo>
                    <a:pt x="689604" y="470021"/>
                  </a:lnTo>
                  <a:lnTo>
                    <a:pt x="664039" y="516545"/>
                  </a:lnTo>
                  <a:lnTo>
                    <a:pt x="631420" y="558508"/>
                  </a:lnTo>
                  <a:lnTo>
                    <a:pt x="592484" y="595214"/>
                  </a:lnTo>
                  <a:lnTo>
                    <a:pt x="547969" y="625967"/>
                  </a:lnTo>
                  <a:lnTo>
                    <a:pt x="498615" y="650068"/>
                  </a:lnTo>
                  <a:lnTo>
                    <a:pt x="445160" y="666823"/>
                  </a:lnTo>
                  <a:lnTo>
                    <a:pt x="388341" y="675534"/>
                  </a:lnTo>
                  <a:lnTo>
                    <a:pt x="358901" y="676655"/>
                  </a:lnTo>
                  <a:lnTo>
                    <a:pt x="329462" y="675534"/>
                  </a:lnTo>
                  <a:lnTo>
                    <a:pt x="272643" y="666823"/>
                  </a:lnTo>
                  <a:lnTo>
                    <a:pt x="219188" y="650068"/>
                  </a:lnTo>
                  <a:lnTo>
                    <a:pt x="169834" y="625967"/>
                  </a:lnTo>
                  <a:lnTo>
                    <a:pt x="125319" y="595214"/>
                  </a:lnTo>
                  <a:lnTo>
                    <a:pt x="86383" y="558508"/>
                  </a:lnTo>
                  <a:lnTo>
                    <a:pt x="53764" y="516545"/>
                  </a:lnTo>
                  <a:lnTo>
                    <a:pt x="28199" y="470021"/>
                  </a:lnTo>
                  <a:lnTo>
                    <a:pt x="10428" y="419632"/>
                  </a:lnTo>
                  <a:lnTo>
                    <a:pt x="1189" y="366076"/>
                  </a:lnTo>
                  <a:lnTo>
                    <a:pt x="0" y="338328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6610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CF25D4-3FA5-43C5-AF66-A02BADDA73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/>
                  <a:t>Πιθανότητες από την κατανομή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(0, 1)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CF25D4-3FA5-43C5-AF66-A02BADDA73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0A178-CE37-4CB9-9EFC-0919C9A3C0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6172" y="2825125"/>
                <a:ext cx="6710898" cy="20098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38≤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≤48</m:t>
                              </m:r>
                            </m:e>
                          </m:d>
                        </m:e>
                      </m:fun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−1,4≤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≤0,6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38≤</m:t>
                              </m:r>
                              <m: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≤48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≤0,6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≤−1,4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38≤</m:t>
                              </m:r>
                              <m: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≤48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=0,7257−0,0808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38≤</m:t>
                              </m:r>
                              <m: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≤48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=0,6449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0A178-CE37-4CB9-9EFC-0919C9A3C0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172" y="2825125"/>
                <a:ext cx="6710898" cy="200980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34F0E3AD-976C-4173-861A-BA7B1BEDF076}"/>
              </a:ext>
            </a:extLst>
          </p:cNvPr>
          <p:cNvGrpSpPr/>
          <p:nvPr/>
        </p:nvGrpSpPr>
        <p:grpSpPr>
          <a:xfrm>
            <a:off x="7526220" y="1259367"/>
            <a:ext cx="3577209" cy="5443833"/>
            <a:chOff x="7090791" y="1416558"/>
            <a:chExt cx="3577209" cy="5443833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7BAA462-DA7B-402E-AEF1-77A78D197FC4}"/>
                </a:ext>
              </a:extLst>
            </p:cNvPr>
            <p:cNvSpPr/>
            <p:nvPr/>
          </p:nvSpPr>
          <p:spPr>
            <a:xfrm>
              <a:off x="7998334" y="1720595"/>
              <a:ext cx="6350" cy="4678680"/>
            </a:xfrm>
            <a:custGeom>
              <a:avLst/>
              <a:gdLst/>
              <a:ahLst/>
              <a:cxnLst/>
              <a:rect l="l" t="t" r="r" b="b"/>
              <a:pathLst>
                <a:path w="6350" h="4678680">
                  <a:moveTo>
                    <a:pt x="6350" y="4678362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323C8A3-3DBE-4F4E-8413-D2ABFF3F1E55}"/>
                </a:ext>
              </a:extLst>
            </p:cNvPr>
            <p:cNvSpPr/>
            <p:nvPr/>
          </p:nvSpPr>
          <p:spPr>
            <a:xfrm>
              <a:off x="9217534" y="1720595"/>
              <a:ext cx="6350" cy="4678680"/>
            </a:xfrm>
            <a:custGeom>
              <a:avLst/>
              <a:gdLst/>
              <a:ahLst/>
              <a:cxnLst/>
              <a:rect l="l" t="t" r="r" b="b"/>
              <a:pathLst>
                <a:path w="6350" h="4678680">
                  <a:moveTo>
                    <a:pt x="6350" y="4678362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5B0A2E88-FAAC-4317-8DEC-DCE5226AC011}"/>
                </a:ext>
              </a:extLst>
            </p:cNvPr>
            <p:cNvSpPr/>
            <p:nvPr/>
          </p:nvSpPr>
          <p:spPr>
            <a:xfrm>
              <a:off x="7381114" y="4151376"/>
              <a:ext cx="626745" cy="304800"/>
            </a:xfrm>
            <a:custGeom>
              <a:avLst/>
              <a:gdLst/>
              <a:ahLst/>
              <a:cxnLst/>
              <a:rect l="l" t="t" r="r" b="b"/>
              <a:pathLst>
                <a:path w="626745" h="304800">
                  <a:moveTo>
                    <a:pt x="626237" y="0"/>
                  </a:moveTo>
                  <a:lnTo>
                    <a:pt x="518667" y="85725"/>
                  </a:lnTo>
                  <a:lnTo>
                    <a:pt x="411099" y="142875"/>
                  </a:lnTo>
                  <a:lnTo>
                    <a:pt x="296417" y="188087"/>
                  </a:lnTo>
                  <a:lnTo>
                    <a:pt x="145795" y="214249"/>
                  </a:lnTo>
                  <a:lnTo>
                    <a:pt x="2274" y="228640"/>
                  </a:lnTo>
                  <a:lnTo>
                    <a:pt x="0" y="304800"/>
                  </a:lnTo>
                  <a:lnTo>
                    <a:pt x="548622" y="302853"/>
                  </a:lnTo>
                  <a:lnTo>
                    <a:pt x="591170" y="301989"/>
                  </a:lnTo>
                  <a:lnTo>
                    <a:pt x="624508" y="277282"/>
                  </a:lnTo>
                  <a:lnTo>
                    <a:pt x="625846" y="231906"/>
                  </a:lnTo>
                  <a:lnTo>
                    <a:pt x="626390" y="80188"/>
                  </a:lnTo>
                  <a:lnTo>
                    <a:pt x="626237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21E7EA2F-AD2E-4948-890D-2C7497573772}"/>
                </a:ext>
              </a:extLst>
            </p:cNvPr>
            <p:cNvSpPr/>
            <p:nvPr/>
          </p:nvSpPr>
          <p:spPr>
            <a:xfrm>
              <a:off x="8008747" y="5073460"/>
              <a:ext cx="1195070" cy="1224280"/>
            </a:xfrm>
            <a:custGeom>
              <a:avLst/>
              <a:gdLst/>
              <a:ahLst/>
              <a:cxnLst/>
              <a:rect l="l" t="t" r="r" b="b"/>
              <a:pathLst>
                <a:path w="1195070" h="1224279">
                  <a:moveTo>
                    <a:pt x="1194483" y="1213444"/>
                  </a:moveTo>
                  <a:lnTo>
                    <a:pt x="827105" y="1213444"/>
                  </a:lnTo>
                  <a:lnTo>
                    <a:pt x="840527" y="1213494"/>
                  </a:lnTo>
                  <a:lnTo>
                    <a:pt x="949492" y="1215906"/>
                  </a:lnTo>
                  <a:lnTo>
                    <a:pt x="1104646" y="1216049"/>
                  </a:lnTo>
                  <a:lnTo>
                    <a:pt x="1195070" y="1223708"/>
                  </a:lnTo>
                  <a:lnTo>
                    <a:pt x="1194483" y="1213444"/>
                  </a:lnTo>
                  <a:close/>
                </a:path>
                <a:path w="1195070" h="1224279">
                  <a:moveTo>
                    <a:pt x="1192191" y="1043333"/>
                  </a:moveTo>
                  <a:lnTo>
                    <a:pt x="800" y="1043333"/>
                  </a:lnTo>
                  <a:lnTo>
                    <a:pt x="1035" y="1045448"/>
                  </a:lnTo>
                  <a:lnTo>
                    <a:pt x="1255" y="1051229"/>
                  </a:lnTo>
                  <a:lnTo>
                    <a:pt x="1441" y="1061723"/>
                  </a:lnTo>
                  <a:lnTo>
                    <a:pt x="1549" y="1116166"/>
                  </a:lnTo>
                  <a:lnTo>
                    <a:pt x="1448" y="1184349"/>
                  </a:lnTo>
                  <a:lnTo>
                    <a:pt x="1270" y="1221549"/>
                  </a:lnTo>
                  <a:lnTo>
                    <a:pt x="403606" y="1211731"/>
                  </a:lnTo>
                  <a:lnTo>
                    <a:pt x="1194386" y="1211731"/>
                  </a:lnTo>
                  <a:lnTo>
                    <a:pt x="1194177" y="1208080"/>
                  </a:lnTo>
                  <a:lnTo>
                    <a:pt x="1193469" y="1184349"/>
                  </a:lnTo>
                  <a:lnTo>
                    <a:pt x="1192929" y="1153412"/>
                  </a:lnTo>
                  <a:lnTo>
                    <a:pt x="1192539" y="1116166"/>
                  </a:lnTo>
                  <a:lnTo>
                    <a:pt x="1192309" y="1077978"/>
                  </a:lnTo>
                  <a:lnTo>
                    <a:pt x="1192191" y="1043333"/>
                  </a:lnTo>
                  <a:close/>
                </a:path>
                <a:path w="1195070" h="1224279">
                  <a:moveTo>
                    <a:pt x="1194386" y="1211731"/>
                  </a:moveTo>
                  <a:lnTo>
                    <a:pt x="403606" y="1211731"/>
                  </a:lnTo>
                  <a:lnTo>
                    <a:pt x="771525" y="1216646"/>
                  </a:lnTo>
                  <a:lnTo>
                    <a:pt x="780587" y="1215421"/>
                  </a:lnTo>
                  <a:lnTo>
                    <a:pt x="790831" y="1214526"/>
                  </a:lnTo>
                  <a:lnTo>
                    <a:pt x="802102" y="1213923"/>
                  </a:lnTo>
                  <a:lnTo>
                    <a:pt x="814246" y="1213575"/>
                  </a:lnTo>
                  <a:lnTo>
                    <a:pt x="827105" y="1213444"/>
                  </a:lnTo>
                  <a:lnTo>
                    <a:pt x="1194483" y="1213444"/>
                  </a:lnTo>
                  <a:lnTo>
                    <a:pt x="1194386" y="1211731"/>
                  </a:lnTo>
                  <a:close/>
                </a:path>
                <a:path w="1195070" h="1224279">
                  <a:moveTo>
                    <a:pt x="787692" y="0"/>
                  </a:moveTo>
                  <a:lnTo>
                    <a:pt x="745822" y="16748"/>
                  </a:lnTo>
                  <a:lnTo>
                    <a:pt x="708595" y="39367"/>
                  </a:lnTo>
                  <a:lnTo>
                    <a:pt x="655628" y="78463"/>
                  </a:lnTo>
                  <a:lnTo>
                    <a:pt x="618685" y="108664"/>
                  </a:lnTo>
                  <a:lnTo>
                    <a:pt x="583204" y="142736"/>
                  </a:lnTo>
                  <a:lnTo>
                    <a:pt x="573768" y="152793"/>
                  </a:lnTo>
                  <a:lnTo>
                    <a:pt x="563483" y="163212"/>
                  </a:lnTo>
                  <a:lnTo>
                    <a:pt x="536128" y="192593"/>
                  </a:lnTo>
                  <a:lnTo>
                    <a:pt x="505123" y="229569"/>
                  </a:lnTo>
                  <a:lnTo>
                    <a:pt x="476126" y="267453"/>
                  </a:lnTo>
                  <a:lnTo>
                    <a:pt x="452912" y="298709"/>
                  </a:lnTo>
                  <a:lnTo>
                    <a:pt x="443810" y="314752"/>
                  </a:lnTo>
                  <a:lnTo>
                    <a:pt x="435737" y="328729"/>
                  </a:lnTo>
                  <a:lnTo>
                    <a:pt x="415859" y="361483"/>
                  </a:lnTo>
                  <a:lnTo>
                    <a:pt x="392664" y="395770"/>
                  </a:lnTo>
                  <a:lnTo>
                    <a:pt x="371354" y="425722"/>
                  </a:lnTo>
                  <a:lnTo>
                    <a:pt x="362924" y="439879"/>
                  </a:lnTo>
                  <a:lnTo>
                    <a:pt x="357566" y="451379"/>
                  </a:lnTo>
                  <a:lnTo>
                    <a:pt x="353294" y="460780"/>
                  </a:lnTo>
                  <a:lnTo>
                    <a:pt x="348119" y="468635"/>
                  </a:lnTo>
                  <a:lnTo>
                    <a:pt x="318114" y="500216"/>
                  </a:lnTo>
                  <a:lnTo>
                    <a:pt x="301061" y="524461"/>
                  </a:lnTo>
                  <a:lnTo>
                    <a:pt x="280438" y="553003"/>
                  </a:lnTo>
                  <a:lnTo>
                    <a:pt x="251744" y="595259"/>
                  </a:lnTo>
                  <a:lnTo>
                    <a:pt x="243850" y="607971"/>
                  </a:lnTo>
                  <a:lnTo>
                    <a:pt x="239245" y="615058"/>
                  </a:lnTo>
                  <a:lnTo>
                    <a:pt x="233733" y="623769"/>
                  </a:lnTo>
                  <a:lnTo>
                    <a:pt x="227449" y="633842"/>
                  </a:lnTo>
                  <a:lnTo>
                    <a:pt x="197312" y="682524"/>
                  </a:lnTo>
                  <a:lnTo>
                    <a:pt x="189207" y="695483"/>
                  </a:lnTo>
                  <a:lnTo>
                    <a:pt x="165691" y="732059"/>
                  </a:lnTo>
                  <a:lnTo>
                    <a:pt x="140201" y="767256"/>
                  </a:lnTo>
                  <a:lnTo>
                    <a:pt x="110098" y="803716"/>
                  </a:lnTo>
                  <a:lnTo>
                    <a:pt x="83329" y="834994"/>
                  </a:lnTo>
                  <a:lnTo>
                    <a:pt x="55217" y="866892"/>
                  </a:lnTo>
                  <a:lnTo>
                    <a:pt x="27793" y="896935"/>
                  </a:lnTo>
                  <a:lnTo>
                    <a:pt x="3083" y="922648"/>
                  </a:lnTo>
                  <a:lnTo>
                    <a:pt x="1412" y="993384"/>
                  </a:lnTo>
                  <a:lnTo>
                    <a:pt x="123" y="1045448"/>
                  </a:lnTo>
                  <a:lnTo>
                    <a:pt x="0" y="1051088"/>
                  </a:lnTo>
                  <a:lnTo>
                    <a:pt x="353" y="1045912"/>
                  </a:lnTo>
                  <a:lnTo>
                    <a:pt x="567" y="1043837"/>
                  </a:lnTo>
                  <a:lnTo>
                    <a:pt x="800" y="1043333"/>
                  </a:lnTo>
                  <a:lnTo>
                    <a:pt x="1192191" y="1043333"/>
                  </a:lnTo>
                  <a:lnTo>
                    <a:pt x="1192293" y="845680"/>
                  </a:lnTo>
                  <a:lnTo>
                    <a:pt x="1193059" y="607971"/>
                  </a:lnTo>
                  <a:lnTo>
                    <a:pt x="1193172" y="562698"/>
                  </a:lnTo>
                  <a:lnTo>
                    <a:pt x="1193122" y="425722"/>
                  </a:lnTo>
                  <a:lnTo>
                    <a:pt x="1172101" y="364574"/>
                  </a:lnTo>
                  <a:lnTo>
                    <a:pt x="1148155" y="331919"/>
                  </a:lnTo>
                  <a:lnTo>
                    <a:pt x="1142137" y="324691"/>
                  </a:lnTo>
                  <a:lnTo>
                    <a:pt x="1140552" y="322700"/>
                  </a:lnTo>
                  <a:lnTo>
                    <a:pt x="1118881" y="290501"/>
                  </a:lnTo>
                  <a:lnTo>
                    <a:pt x="1110367" y="275165"/>
                  </a:lnTo>
                  <a:lnTo>
                    <a:pt x="1105627" y="267276"/>
                  </a:lnTo>
                  <a:lnTo>
                    <a:pt x="1080328" y="234505"/>
                  </a:lnTo>
                  <a:lnTo>
                    <a:pt x="1051257" y="201006"/>
                  </a:lnTo>
                  <a:lnTo>
                    <a:pt x="1017143" y="163025"/>
                  </a:lnTo>
                  <a:lnTo>
                    <a:pt x="981420" y="124501"/>
                  </a:lnTo>
                  <a:lnTo>
                    <a:pt x="947522" y="89371"/>
                  </a:lnTo>
                  <a:lnTo>
                    <a:pt x="918885" y="61572"/>
                  </a:lnTo>
                  <a:lnTo>
                    <a:pt x="892175" y="42227"/>
                  </a:lnTo>
                  <a:lnTo>
                    <a:pt x="882977" y="35352"/>
                  </a:lnTo>
                  <a:lnTo>
                    <a:pt x="848104" y="15770"/>
                  </a:lnTo>
                  <a:lnTo>
                    <a:pt x="810002" y="2439"/>
                  </a:lnTo>
                  <a:lnTo>
                    <a:pt x="798294" y="425"/>
                  </a:lnTo>
                  <a:lnTo>
                    <a:pt x="787692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E3DA694-C117-45B7-808C-2E90640B9830}"/>
                </a:ext>
              </a:extLst>
            </p:cNvPr>
            <p:cNvSpPr/>
            <p:nvPr/>
          </p:nvSpPr>
          <p:spPr>
            <a:xfrm>
              <a:off x="7096888" y="6294120"/>
              <a:ext cx="3423285" cy="0"/>
            </a:xfrm>
            <a:custGeom>
              <a:avLst/>
              <a:gdLst/>
              <a:ahLst/>
              <a:cxnLst/>
              <a:rect l="l" t="t" r="r" b="b"/>
              <a:pathLst>
                <a:path w="3423284">
                  <a:moveTo>
                    <a:pt x="0" y="0"/>
                  </a:moveTo>
                  <a:lnTo>
                    <a:pt x="34229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E96A1B0-ACBA-4411-BFD2-F2597C19801A}"/>
                </a:ext>
              </a:extLst>
            </p:cNvPr>
            <p:cNvSpPr/>
            <p:nvPr/>
          </p:nvSpPr>
          <p:spPr>
            <a:xfrm>
              <a:off x="9213724" y="5531358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0" y="761999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AC19C65-4A0E-48D7-9917-90354A966094}"/>
                </a:ext>
              </a:extLst>
            </p:cNvPr>
            <p:cNvSpPr/>
            <p:nvPr/>
          </p:nvSpPr>
          <p:spPr>
            <a:xfrm>
              <a:off x="8814436" y="5071109"/>
              <a:ext cx="1384300" cy="1140460"/>
            </a:xfrm>
            <a:custGeom>
              <a:avLst/>
              <a:gdLst/>
              <a:ahLst/>
              <a:cxnLst/>
              <a:rect l="l" t="t" r="r" b="b"/>
              <a:pathLst>
                <a:path w="1384300" h="1140460">
                  <a:moveTo>
                    <a:pt x="1383791" y="1139952"/>
                  </a:moveTo>
                  <a:lnTo>
                    <a:pt x="1233042" y="1127252"/>
                  </a:lnTo>
                  <a:lnTo>
                    <a:pt x="1158493" y="1114552"/>
                  </a:lnTo>
                  <a:lnTo>
                    <a:pt x="1083817" y="1093914"/>
                  </a:lnTo>
                  <a:lnTo>
                    <a:pt x="1007744" y="1068501"/>
                  </a:lnTo>
                  <a:lnTo>
                    <a:pt x="931544" y="1033576"/>
                  </a:lnTo>
                  <a:lnTo>
                    <a:pt x="856996" y="985951"/>
                  </a:lnTo>
                  <a:lnTo>
                    <a:pt x="706119" y="854163"/>
                  </a:lnTo>
                  <a:lnTo>
                    <a:pt x="555371" y="666826"/>
                  </a:lnTo>
                  <a:lnTo>
                    <a:pt x="406273" y="442975"/>
                  </a:lnTo>
                  <a:lnTo>
                    <a:pt x="330073" y="328675"/>
                  </a:lnTo>
                  <a:lnTo>
                    <a:pt x="255524" y="222249"/>
                  </a:lnTo>
                  <a:lnTo>
                    <a:pt x="180848" y="128650"/>
                  </a:lnTo>
                  <a:lnTo>
                    <a:pt x="104775" y="57150"/>
                  </a:lnTo>
                  <a:lnTo>
                    <a:pt x="28575" y="15875"/>
                  </a:lnTo>
                  <a:lnTo>
                    <a:pt x="0" y="0"/>
                  </a:lnTo>
                </a:path>
              </a:pathLst>
            </a:custGeom>
            <a:ln w="502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D6A646B-9253-4211-94DB-84809C1D6F2E}"/>
                </a:ext>
              </a:extLst>
            </p:cNvPr>
            <p:cNvSpPr txBox="1"/>
            <p:nvPr/>
          </p:nvSpPr>
          <p:spPr>
            <a:xfrm>
              <a:off x="10527665" y="6286682"/>
              <a:ext cx="140335" cy="5734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i="1" dirty="0">
                  <a:solidFill>
                    <a:srgbClr val="5B9BD4"/>
                  </a:solidFill>
                  <a:latin typeface="Arial"/>
                  <a:cs typeface="Arial"/>
                </a:rPr>
                <a:t>z</a:t>
              </a:r>
              <a:endParaRPr sz="18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350"/>
                </a:spcBef>
              </a:pPr>
              <a:r>
                <a:rPr sz="1800" i="1" dirty="0">
                  <a:latin typeface="Arial"/>
                  <a:cs typeface="Arial"/>
                </a:rPr>
                <a:t>x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F80270D2-7A23-4652-947E-F28536CB20B1}"/>
                </a:ext>
              </a:extLst>
            </p:cNvPr>
            <p:cNvSpPr/>
            <p:nvPr/>
          </p:nvSpPr>
          <p:spPr>
            <a:xfrm>
              <a:off x="8005191" y="5988558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99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8D4A277A-1F25-4900-B01F-A8501376A001}"/>
                </a:ext>
              </a:extLst>
            </p:cNvPr>
            <p:cNvSpPr/>
            <p:nvPr/>
          </p:nvSpPr>
          <p:spPr>
            <a:xfrm>
              <a:off x="7401688" y="5072008"/>
              <a:ext cx="1400175" cy="1145540"/>
            </a:xfrm>
            <a:custGeom>
              <a:avLst/>
              <a:gdLst/>
              <a:ahLst/>
              <a:cxnLst/>
              <a:rect l="l" t="t" r="r" b="b"/>
              <a:pathLst>
                <a:path w="1400175" h="1145539">
                  <a:moveTo>
                    <a:pt x="0" y="1145149"/>
                  </a:moveTo>
                  <a:lnTo>
                    <a:pt x="150748" y="1132512"/>
                  </a:lnTo>
                  <a:lnTo>
                    <a:pt x="225297" y="1119761"/>
                  </a:lnTo>
                  <a:lnTo>
                    <a:pt x="299973" y="1099098"/>
                  </a:lnTo>
                  <a:lnTo>
                    <a:pt x="376046" y="1073711"/>
                  </a:lnTo>
                  <a:lnTo>
                    <a:pt x="450722" y="1038913"/>
                  </a:lnTo>
                  <a:lnTo>
                    <a:pt x="525271" y="991250"/>
                  </a:lnTo>
                  <a:lnTo>
                    <a:pt x="676020" y="859640"/>
                  </a:lnTo>
                  <a:lnTo>
                    <a:pt x="826769" y="672442"/>
                  </a:lnTo>
                  <a:lnTo>
                    <a:pt x="977519" y="448681"/>
                  </a:lnTo>
                  <a:lnTo>
                    <a:pt x="1052195" y="334508"/>
                  </a:lnTo>
                  <a:lnTo>
                    <a:pt x="1126744" y="228336"/>
                  </a:lnTo>
                  <a:lnTo>
                    <a:pt x="1201420" y="134737"/>
                  </a:lnTo>
                  <a:lnTo>
                    <a:pt x="1277492" y="63363"/>
                  </a:lnTo>
                  <a:lnTo>
                    <a:pt x="1352169" y="17389"/>
                  </a:lnTo>
                  <a:lnTo>
                    <a:pt x="1388122" y="4482"/>
                  </a:lnTo>
                  <a:lnTo>
                    <a:pt x="1399955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1FBD4E2-14DD-4008-8754-2CA923C48A59}"/>
                </a:ext>
              </a:extLst>
            </p:cNvPr>
            <p:cNvSpPr txBox="1"/>
            <p:nvPr/>
          </p:nvSpPr>
          <p:spPr>
            <a:xfrm>
              <a:off x="8752460" y="6362882"/>
              <a:ext cx="71501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700" b="1" baseline="1543" dirty="0">
                  <a:solidFill>
                    <a:srgbClr val="5B9BD4"/>
                  </a:solidFill>
                  <a:latin typeface="Arial"/>
                  <a:cs typeface="Arial"/>
                </a:rPr>
                <a:t>0 </a:t>
              </a:r>
              <a:r>
                <a:rPr sz="2700" b="1" spc="-112" baseline="1543" dirty="0">
                  <a:solidFill>
                    <a:srgbClr val="5B9BD4"/>
                  </a:solidFill>
                  <a:latin typeface="Arial"/>
                  <a:cs typeface="Arial"/>
                </a:rPr>
                <a:t> </a:t>
              </a: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0</a:t>
              </a:r>
              <a:r>
                <a:rPr lang="en-US" sz="1800" b="1" dirty="0">
                  <a:solidFill>
                    <a:srgbClr val="5B9BD4"/>
                  </a:solidFill>
                  <a:latin typeface="Arial"/>
                  <a:cs typeface="Arial"/>
                </a:rPr>
                <a:t>,</a:t>
              </a:r>
              <a:r>
                <a:rPr sz="1800" b="1" spc="-10" dirty="0">
                  <a:solidFill>
                    <a:srgbClr val="5B9BD4"/>
                  </a:solidFill>
                  <a:latin typeface="Arial"/>
                  <a:cs typeface="Arial"/>
                </a:rPr>
                <a:t>6</a:t>
              </a: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0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01A373C-D368-442E-B342-1EAEF9B4B7C4}"/>
                </a:ext>
              </a:extLst>
            </p:cNvPr>
            <p:cNvSpPr txBox="1"/>
            <p:nvPr/>
          </p:nvSpPr>
          <p:spPr>
            <a:xfrm>
              <a:off x="8679942" y="6591786"/>
              <a:ext cx="659765" cy="2686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393700" algn="l"/>
                </a:tabLst>
              </a:pPr>
              <a:r>
                <a:rPr sz="2700" spc="-15" baseline="-3086" dirty="0">
                  <a:latin typeface="Arial"/>
                  <a:cs typeface="Arial"/>
                </a:rPr>
                <a:t>4</a:t>
              </a:r>
              <a:r>
                <a:rPr sz="2700" baseline="-3086" dirty="0">
                  <a:latin typeface="Arial"/>
                  <a:cs typeface="Arial"/>
                </a:rPr>
                <a:t>5	</a:t>
              </a:r>
              <a:r>
                <a:rPr sz="1800" spc="-5" dirty="0">
                  <a:latin typeface="Arial"/>
                  <a:cs typeface="Arial"/>
                </a:rPr>
                <a:t>48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F60A1EE-E151-4644-89E8-05E3D4A44753}"/>
                </a:ext>
              </a:extLst>
            </p:cNvPr>
            <p:cNvSpPr txBox="1"/>
            <p:nvPr/>
          </p:nvSpPr>
          <p:spPr>
            <a:xfrm>
              <a:off x="7853934" y="6605560"/>
              <a:ext cx="278765" cy="2546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10" dirty="0">
                  <a:latin typeface="Arial"/>
                  <a:cs typeface="Arial"/>
                </a:rPr>
                <a:t>38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92B0C03-54E7-4751-B2E2-CEF7E4911204}"/>
                </a:ext>
              </a:extLst>
            </p:cNvPr>
            <p:cNvSpPr txBox="1"/>
            <p:nvPr/>
          </p:nvSpPr>
          <p:spPr>
            <a:xfrm>
              <a:off x="7777734" y="6362882"/>
              <a:ext cx="54610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-1</a:t>
              </a:r>
              <a:r>
                <a:rPr lang="en-US" sz="1800" b="1" dirty="0">
                  <a:solidFill>
                    <a:srgbClr val="5B9BD4"/>
                  </a:solidFill>
                  <a:latin typeface="Arial"/>
                  <a:cs typeface="Arial"/>
                </a:rPr>
                <a:t>,</a:t>
              </a:r>
              <a:r>
                <a:rPr sz="1800" b="1" spc="-10" dirty="0">
                  <a:solidFill>
                    <a:srgbClr val="5B9BD4"/>
                  </a:solidFill>
                  <a:latin typeface="Arial"/>
                  <a:cs typeface="Arial"/>
                </a:rPr>
                <a:t>4</a:t>
              </a: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0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4720E58A-604B-4772-8FCB-21416CD5721B}"/>
                </a:ext>
              </a:extLst>
            </p:cNvPr>
            <p:cNvSpPr/>
            <p:nvPr/>
          </p:nvSpPr>
          <p:spPr>
            <a:xfrm>
              <a:off x="7090791" y="4454652"/>
              <a:ext cx="3423285" cy="0"/>
            </a:xfrm>
            <a:custGeom>
              <a:avLst/>
              <a:gdLst/>
              <a:ahLst/>
              <a:cxnLst/>
              <a:rect l="l" t="t" r="r" b="b"/>
              <a:pathLst>
                <a:path w="3423284">
                  <a:moveTo>
                    <a:pt x="0" y="0"/>
                  </a:moveTo>
                  <a:lnTo>
                    <a:pt x="34229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42329D64-162E-48BF-818D-7B9745AA3C7C}"/>
                </a:ext>
              </a:extLst>
            </p:cNvPr>
            <p:cNvSpPr/>
            <p:nvPr/>
          </p:nvSpPr>
          <p:spPr>
            <a:xfrm>
              <a:off x="8808339" y="3230117"/>
              <a:ext cx="1384300" cy="1140460"/>
            </a:xfrm>
            <a:custGeom>
              <a:avLst/>
              <a:gdLst/>
              <a:ahLst/>
              <a:cxnLst/>
              <a:rect l="l" t="t" r="r" b="b"/>
              <a:pathLst>
                <a:path w="1384300" h="1140460">
                  <a:moveTo>
                    <a:pt x="1383792" y="1139952"/>
                  </a:moveTo>
                  <a:lnTo>
                    <a:pt x="1233043" y="1127252"/>
                  </a:lnTo>
                  <a:lnTo>
                    <a:pt x="1158494" y="1114552"/>
                  </a:lnTo>
                  <a:lnTo>
                    <a:pt x="1083818" y="1093851"/>
                  </a:lnTo>
                  <a:lnTo>
                    <a:pt x="1007745" y="1068451"/>
                  </a:lnTo>
                  <a:lnTo>
                    <a:pt x="931545" y="1033526"/>
                  </a:lnTo>
                  <a:lnTo>
                    <a:pt x="856996" y="985901"/>
                  </a:lnTo>
                  <a:lnTo>
                    <a:pt x="706120" y="854202"/>
                  </a:lnTo>
                  <a:lnTo>
                    <a:pt x="555371" y="666877"/>
                  </a:lnTo>
                  <a:lnTo>
                    <a:pt x="406273" y="442976"/>
                  </a:lnTo>
                  <a:lnTo>
                    <a:pt x="330073" y="328676"/>
                  </a:lnTo>
                  <a:lnTo>
                    <a:pt x="255524" y="222250"/>
                  </a:lnTo>
                  <a:lnTo>
                    <a:pt x="180848" y="128651"/>
                  </a:lnTo>
                  <a:lnTo>
                    <a:pt x="104775" y="57150"/>
                  </a:lnTo>
                  <a:lnTo>
                    <a:pt x="28575" y="15875"/>
                  </a:lnTo>
                  <a:lnTo>
                    <a:pt x="0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75B0B13D-B083-4935-976F-CF76EAA8C910}"/>
                </a:ext>
              </a:extLst>
            </p:cNvPr>
            <p:cNvSpPr txBox="1"/>
            <p:nvPr/>
          </p:nvSpPr>
          <p:spPr>
            <a:xfrm>
              <a:off x="10521315" y="4446078"/>
              <a:ext cx="140335" cy="5740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i="1" dirty="0">
                  <a:solidFill>
                    <a:srgbClr val="5B9BD4"/>
                  </a:solidFill>
                  <a:latin typeface="Arial"/>
                  <a:cs typeface="Arial"/>
                </a:rPr>
                <a:t>z</a:t>
              </a:r>
              <a:endParaRPr sz="18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355"/>
                </a:spcBef>
              </a:pPr>
              <a:r>
                <a:rPr sz="1800" i="1" dirty="0">
                  <a:latin typeface="Arial"/>
                  <a:cs typeface="Arial"/>
                </a:rPr>
                <a:t>x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782D7345-E63F-4928-ADE3-8749925D77B6}"/>
                </a:ext>
              </a:extLst>
            </p:cNvPr>
            <p:cNvSpPr/>
            <p:nvPr/>
          </p:nvSpPr>
          <p:spPr>
            <a:xfrm>
              <a:off x="7999096" y="4149090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BED7D220-75DB-4DB5-8F73-4FCE201FF31D}"/>
                </a:ext>
              </a:extLst>
            </p:cNvPr>
            <p:cNvSpPr/>
            <p:nvPr/>
          </p:nvSpPr>
          <p:spPr>
            <a:xfrm>
              <a:off x="7395591" y="3231016"/>
              <a:ext cx="1400175" cy="1146810"/>
            </a:xfrm>
            <a:custGeom>
              <a:avLst/>
              <a:gdLst/>
              <a:ahLst/>
              <a:cxnLst/>
              <a:rect l="l" t="t" r="r" b="b"/>
              <a:pathLst>
                <a:path w="1400175" h="1146810">
                  <a:moveTo>
                    <a:pt x="0" y="1146673"/>
                  </a:moveTo>
                  <a:lnTo>
                    <a:pt x="150749" y="1133973"/>
                  </a:lnTo>
                  <a:lnTo>
                    <a:pt x="225298" y="1121273"/>
                  </a:lnTo>
                  <a:lnTo>
                    <a:pt x="299974" y="1100572"/>
                  </a:lnTo>
                  <a:lnTo>
                    <a:pt x="376047" y="1075172"/>
                  </a:lnTo>
                  <a:lnTo>
                    <a:pt x="450723" y="1040247"/>
                  </a:lnTo>
                  <a:lnTo>
                    <a:pt x="525272" y="992622"/>
                  </a:lnTo>
                  <a:lnTo>
                    <a:pt x="676021" y="860796"/>
                  </a:lnTo>
                  <a:lnTo>
                    <a:pt x="826769" y="673344"/>
                  </a:lnTo>
                  <a:lnTo>
                    <a:pt x="977519" y="449316"/>
                  </a:lnTo>
                  <a:lnTo>
                    <a:pt x="1052195" y="335016"/>
                  </a:lnTo>
                  <a:lnTo>
                    <a:pt x="1126744" y="228590"/>
                  </a:lnTo>
                  <a:lnTo>
                    <a:pt x="1201420" y="134864"/>
                  </a:lnTo>
                  <a:lnTo>
                    <a:pt x="1277493" y="63363"/>
                  </a:lnTo>
                  <a:lnTo>
                    <a:pt x="1352169" y="17389"/>
                  </a:lnTo>
                  <a:lnTo>
                    <a:pt x="1388122" y="4482"/>
                  </a:lnTo>
                  <a:lnTo>
                    <a:pt x="1399955" y="0"/>
                  </a:lnTo>
                </a:path>
              </a:pathLst>
            </a:custGeom>
            <a:ln w="502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6FEDF210-A3DF-4645-BA63-71AF966B6667}"/>
                </a:ext>
              </a:extLst>
            </p:cNvPr>
            <p:cNvSpPr txBox="1"/>
            <p:nvPr/>
          </p:nvSpPr>
          <p:spPr>
            <a:xfrm>
              <a:off x="8673847" y="4522278"/>
              <a:ext cx="786765" cy="51296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5090">
                <a:lnSpc>
                  <a:spcPts val="1970"/>
                </a:lnSpc>
              </a:pPr>
              <a:r>
                <a:rPr sz="2700" b="1" baseline="1543" dirty="0">
                  <a:solidFill>
                    <a:srgbClr val="5B9BD4"/>
                  </a:solidFill>
                  <a:latin typeface="Arial"/>
                  <a:cs typeface="Arial"/>
                </a:rPr>
                <a:t>0 </a:t>
              </a:r>
              <a:r>
                <a:rPr sz="2700" b="1" spc="-120" baseline="1543" dirty="0">
                  <a:solidFill>
                    <a:srgbClr val="5B9BD4"/>
                  </a:solidFill>
                  <a:latin typeface="Arial"/>
                  <a:cs typeface="Arial"/>
                </a:rPr>
                <a:t> </a:t>
              </a: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0</a:t>
              </a:r>
              <a:r>
                <a:rPr lang="en-US" sz="1800" b="1" dirty="0">
                  <a:solidFill>
                    <a:srgbClr val="5B9BD4"/>
                  </a:solidFill>
                  <a:latin typeface="Arial"/>
                  <a:cs typeface="Arial"/>
                </a:rPr>
                <a:t>,</a:t>
              </a:r>
              <a:r>
                <a:rPr sz="1800" b="1" spc="-10" dirty="0">
                  <a:solidFill>
                    <a:srgbClr val="5B9BD4"/>
                  </a:solidFill>
                  <a:latin typeface="Arial"/>
                  <a:cs typeface="Arial"/>
                </a:rPr>
                <a:t>6</a:t>
              </a: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0</a:t>
              </a:r>
              <a:endParaRPr sz="1800" dirty="0">
                <a:latin typeface="Arial"/>
                <a:cs typeface="Arial"/>
              </a:endParaRPr>
            </a:p>
            <a:p>
              <a:pPr marL="12700">
                <a:lnSpc>
                  <a:spcPts val="1970"/>
                </a:lnSpc>
                <a:tabLst>
                  <a:tab pos="393065" algn="l"/>
                </a:tabLst>
              </a:pPr>
              <a:r>
                <a:rPr sz="2700" spc="-7" baseline="-3086" dirty="0">
                  <a:latin typeface="Arial"/>
                  <a:cs typeface="Arial"/>
                </a:rPr>
                <a:t>4</a:t>
              </a:r>
              <a:r>
                <a:rPr sz="2700" baseline="-3086" dirty="0">
                  <a:latin typeface="Arial"/>
                  <a:cs typeface="Arial"/>
                </a:rPr>
                <a:t>5	</a:t>
              </a:r>
              <a:r>
                <a:rPr sz="1800" spc="-5" dirty="0">
                  <a:latin typeface="Arial"/>
                  <a:cs typeface="Arial"/>
                </a:rPr>
                <a:t>48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FD1BE34B-5B9B-4981-9BFF-02973EAEC455}"/>
                </a:ext>
              </a:extLst>
            </p:cNvPr>
            <p:cNvSpPr txBox="1"/>
            <p:nvPr/>
          </p:nvSpPr>
          <p:spPr>
            <a:xfrm>
              <a:off x="7771384" y="4522278"/>
              <a:ext cx="546735" cy="51296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2035"/>
                </a:lnSpc>
              </a:pPr>
              <a:r>
                <a:rPr sz="1800" b="1" spc="-5" dirty="0">
                  <a:solidFill>
                    <a:srgbClr val="5B9BD4"/>
                  </a:solidFill>
                  <a:latin typeface="Arial"/>
                  <a:cs typeface="Arial"/>
                </a:rPr>
                <a:t>-</a:t>
              </a:r>
              <a:r>
                <a:rPr sz="1800" b="1" spc="-10" dirty="0">
                  <a:solidFill>
                    <a:srgbClr val="5B9BD4"/>
                  </a:solidFill>
                  <a:latin typeface="Arial"/>
                  <a:cs typeface="Arial"/>
                </a:rPr>
                <a:t>1</a:t>
              </a:r>
              <a:r>
                <a:rPr lang="en-US" sz="1800" b="1" dirty="0">
                  <a:solidFill>
                    <a:srgbClr val="5B9BD4"/>
                  </a:solidFill>
                  <a:latin typeface="Arial"/>
                  <a:cs typeface="Arial"/>
                </a:rPr>
                <a:t>,</a:t>
              </a: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40</a:t>
              </a:r>
              <a:endParaRPr sz="1800" dirty="0">
                <a:latin typeface="Arial"/>
                <a:cs typeface="Arial"/>
              </a:endParaRPr>
            </a:p>
            <a:p>
              <a:pPr marR="107950" algn="ctr">
                <a:lnSpc>
                  <a:spcPts val="2035"/>
                </a:lnSpc>
              </a:pPr>
              <a:r>
                <a:rPr sz="1800" spc="-5" dirty="0">
                  <a:latin typeface="Arial"/>
                  <a:cs typeface="Arial"/>
                </a:rPr>
                <a:t>38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53B53BEC-8922-40D9-B851-375A7B8C92A5}"/>
                </a:ext>
              </a:extLst>
            </p:cNvPr>
            <p:cNvSpPr/>
            <p:nvPr/>
          </p:nvSpPr>
          <p:spPr>
            <a:xfrm>
              <a:off x="7375231" y="1418907"/>
              <a:ext cx="1823085" cy="1224280"/>
            </a:xfrm>
            <a:custGeom>
              <a:avLst/>
              <a:gdLst/>
              <a:ahLst/>
              <a:cxnLst/>
              <a:rect l="l" t="t" r="r" b="b"/>
              <a:pathLst>
                <a:path w="1823084" h="1224280">
                  <a:moveTo>
                    <a:pt x="1821908" y="1213520"/>
                  </a:moveTo>
                  <a:lnTo>
                    <a:pt x="1467951" y="1213520"/>
                  </a:lnTo>
                  <a:lnTo>
                    <a:pt x="1576919" y="1215944"/>
                  </a:lnTo>
                  <a:lnTo>
                    <a:pt x="1731939" y="1216088"/>
                  </a:lnTo>
                  <a:lnTo>
                    <a:pt x="1822490" y="1223708"/>
                  </a:lnTo>
                  <a:lnTo>
                    <a:pt x="1821908" y="1213520"/>
                  </a:lnTo>
                  <a:close/>
                </a:path>
                <a:path w="1823084" h="1224280">
                  <a:moveTo>
                    <a:pt x="1821808" y="1211770"/>
                  </a:moveTo>
                  <a:lnTo>
                    <a:pt x="1030899" y="1211770"/>
                  </a:lnTo>
                  <a:lnTo>
                    <a:pt x="1398945" y="1216596"/>
                  </a:lnTo>
                  <a:lnTo>
                    <a:pt x="1408007" y="1215390"/>
                  </a:lnTo>
                  <a:lnTo>
                    <a:pt x="1418252" y="1214511"/>
                  </a:lnTo>
                  <a:lnTo>
                    <a:pt x="1429524" y="1213921"/>
                  </a:lnTo>
                  <a:lnTo>
                    <a:pt x="1441668" y="1213584"/>
                  </a:lnTo>
                  <a:lnTo>
                    <a:pt x="1821908" y="1213520"/>
                  </a:lnTo>
                  <a:lnTo>
                    <a:pt x="1821808" y="1211770"/>
                  </a:lnTo>
                  <a:close/>
                </a:path>
                <a:path w="1823084" h="1224280">
                  <a:moveTo>
                    <a:pt x="1415074" y="0"/>
                  </a:moveTo>
                  <a:lnTo>
                    <a:pt x="1373184" y="16729"/>
                  </a:lnTo>
                  <a:lnTo>
                    <a:pt x="1335956" y="39325"/>
                  </a:lnTo>
                  <a:lnTo>
                    <a:pt x="1282980" y="78417"/>
                  </a:lnTo>
                  <a:lnTo>
                    <a:pt x="1246028" y="108601"/>
                  </a:lnTo>
                  <a:lnTo>
                    <a:pt x="1210522" y="142620"/>
                  </a:lnTo>
                  <a:lnTo>
                    <a:pt x="1201075" y="152656"/>
                  </a:lnTo>
                  <a:lnTo>
                    <a:pt x="1190793" y="163094"/>
                  </a:lnTo>
                  <a:lnTo>
                    <a:pt x="1163446" y="192514"/>
                  </a:lnTo>
                  <a:lnTo>
                    <a:pt x="1132451" y="229510"/>
                  </a:lnTo>
                  <a:lnTo>
                    <a:pt x="1103469" y="267384"/>
                  </a:lnTo>
                  <a:lnTo>
                    <a:pt x="1080275" y="298615"/>
                  </a:lnTo>
                  <a:lnTo>
                    <a:pt x="1071139" y="314668"/>
                  </a:lnTo>
                  <a:lnTo>
                    <a:pt x="1063040" y="328654"/>
                  </a:lnTo>
                  <a:lnTo>
                    <a:pt x="1043134" y="361428"/>
                  </a:lnTo>
                  <a:lnTo>
                    <a:pt x="1019977" y="395710"/>
                  </a:lnTo>
                  <a:lnTo>
                    <a:pt x="998719" y="425620"/>
                  </a:lnTo>
                  <a:lnTo>
                    <a:pt x="990267" y="439801"/>
                  </a:lnTo>
                  <a:lnTo>
                    <a:pt x="984893" y="451316"/>
                  </a:lnTo>
                  <a:lnTo>
                    <a:pt x="980617" y="460723"/>
                  </a:lnTo>
                  <a:lnTo>
                    <a:pt x="975461" y="468579"/>
                  </a:lnTo>
                  <a:lnTo>
                    <a:pt x="945471" y="500110"/>
                  </a:lnTo>
                  <a:lnTo>
                    <a:pt x="928392" y="524292"/>
                  </a:lnTo>
                  <a:lnTo>
                    <a:pt x="907717" y="552927"/>
                  </a:lnTo>
                  <a:lnTo>
                    <a:pt x="879115" y="595146"/>
                  </a:lnTo>
                  <a:lnTo>
                    <a:pt x="871243" y="607809"/>
                  </a:lnTo>
                  <a:lnTo>
                    <a:pt x="866601" y="614908"/>
                  </a:lnTo>
                  <a:lnTo>
                    <a:pt x="861059" y="623626"/>
                  </a:lnTo>
                  <a:lnTo>
                    <a:pt x="854753" y="633702"/>
                  </a:lnTo>
                  <a:lnTo>
                    <a:pt x="824577" y="682365"/>
                  </a:lnTo>
                  <a:lnTo>
                    <a:pt x="816470" y="695316"/>
                  </a:lnTo>
                  <a:lnTo>
                    <a:pt x="792955" y="731879"/>
                  </a:lnTo>
                  <a:lnTo>
                    <a:pt x="767450" y="767107"/>
                  </a:lnTo>
                  <a:lnTo>
                    <a:pt x="737351" y="803586"/>
                  </a:lnTo>
                  <a:lnTo>
                    <a:pt x="710597" y="834860"/>
                  </a:lnTo>
                  <a:lnTo>
                    <a:pt x="682496" y="866751"/>
                  </a:lnTo>
                  <a:lnTo>
                    <a:pt x="655062" y="896793"/>
                  </a:lnTo>
                  <a:lnTo>
                    <a:pt x="625504" y="927363"/>
                  </a:lnTo>
                  <a:lnTo>
                    <a:pt x="593824" y="952498"/>
                  </a:lnTo>
                  <a:lnTo>
                    <a:pt x="559311" y="975883"/>
                  </a:lnTo>
                  <a:lnTo>
                    <a:pt x="518088" y="1001516"/>
                  </a:lnTo>
                  <a:lnTo>
                    <a:pt x="472412" y="1027921"/>
                  </a:lnTo>
                  <a:lnTo>
                    <a:pt x="424537" y="1053624"/>
                  </a:lnTo>
                  <a:lnTo>
                    <a:pt x="376722" y="1077150"/>
                  </a:lnTo>
                  <a:lnTo>
                    <a:pt x="368871" y="1080987"/>
                  </a:lnTo>
                  <a:lnTo>
                    <a:pt x="328024" y="1093075"/>
                  </a:lnTo>
                  <a:lnTo>
                    <a:pt x="289645" y="1101358"/>
                  </a:lnTo>
                  <a:lnTo>
                    <a:pt x="221887" y="1113604"/>
                  </a:lnTo>
                  <a:lnTo>
                    <a:pt x="173732" y="1121349"/>
                  </a:lnTo>
                  <a:lnTo>
                    <a:pt x="2961" y="1146111"/>
                  </a:lnTo>
                  <a:lnTo>
                    <a:pt x="2600" y="1171285"/>
                  </a:lnTo>
                  <a:lnTo>
                    <a:pt x="2456" y="1177806"/>
                  </a:lnTo>
                  <a:lnTo>
                    <a:pt x="2300" y="1180075"/>
                  </a:lnTo>
                  <a:lnTo>
                    <a:pt x="2054" y="1181486"/>
                  </a:lnTo>
                  <a:lnTo>
                    <a:pt x="1873" y="1182930"/>
                  </a:lnTo>
                  <a:lnTo>
                    <a:pt x="0" y="1214498"/>
                  </a:lnTo>
                  <a:lnTo>
                    <a:pt x="1821808" y="1211770"/>
                  </a:lnTo>
                  <a:lnTo>
                    <a:pt x="1821597" y="1208080"/>
                  </a:lnTo>
                  <a:lnTo>
                    <a:pt x="1820922" y="1185432"/>
                  </a:lnTo>
                  <a:lnTo>
                    <a:pt x="1820349" y="1153412"/>
                  </a:lnTo>
                  <a:lnTo>
                    <a:pt x="1819943" y="1113604"/>
                  </a:lnTo>
                  <a:lnTo>
                    <a:pt x="1819702" y="1073506"/>
                  </a:lnTo>
                  <a:lnTo>
                    <a:pt x="1819591" y="1036639"/>
                  </a:lnTo>
                  <a:lnTo>
                    <a:pt x="1819714" y="845544"/>
                  </a:lnTo>
                  <a:lnTo>
                    <a:pt x="1820480" y="607809"/>
                  </a:lnTo>
                  <a:lnTo>
                    <a:pt x="1820592" y="562633"/>
                  </a:lnTo>
                  <a:lnTo>
                    <a:pt x="1820541" y="425620"/>
                  </a:lnTo>
                  <a:lnTo>
                    <a:pt x="1799521" y="364574"/>
                  </a:lnTo>
                  <a:lnTo>
                    <a:pt x="1775575" y="331919"/>
                  </a:lnTo>
                  <a:lnTo>
                    <a:pt x="1769557" y="324691"/>
                  </a:lnTo>
                  <a:lnTo>
                    <a:pt x="1767972" y="322700"/>
                  </a:lnTo>
                  <a:lnTo>
                    <a:pt x="1746263" y="290527"/>
                  </a:lnTo>
                  <a:lnTo>
                    <a:pt x="1737764" y="275212"/>
                  </a:lnTo>
                  <a:lnTo>
                    <a:pt x="1733050" y="267340"/>
                  </a:lnTo>
                  <a:lnTo>
                    <a:pt x="1707903" y="234684"/>
                  </a:lnTo>
                  <a:lnTo>
                    <a:pt x="1678772" y="201116"/>
                  </a:lnTo>
                  <a:lnTo>
                    <a:pt x="1644616" y="163086"/>
                  </a:lnTo>
                  <a:lnTo>
                    <a:pt x="1608866" y="124531"/>
                  </a:lnTo>
                  <a:lnTo>
                    <a:pt x="1574952" y="89383"/>
                  </a:lnTo>
                  <a:lnTo>
                    <a:pt x="1546308" y="61575"/>
                  </a:lnTo>
                  <a:lnTo>
                    <a:pt x="1519595" y="42227"/>
                  </a:lnTo>
                  <a:lnTo>
                    <a:pt x="1510363" y="35352"/>
                  </a:lnTo>
                  <a:lnTo>
                    <a:pt x="1475433" y="15770"/>
                  </a:lnTo>
                  <a:lnTo>
                    <a:pt x="1437341" y="2439"/>
                  </a:lnTo>
                  <a:lnTo>
                    <a:pt x="1425650" y="425"/>
                  </a:lnTo>
                  <a:lnTo>
                    <a:pt x="1415074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34D465E9-126A-473C-A9BA-46D029C95EF2}"/>
                </a:ext>
              </a:extLst>
            </p:cNvPr>
            <p:cNvSpPr/>
            <p:nvPr/>
          </p:nvSpPr>
          <p:spPr>
            <a:xfrm>
              <a:off x="7090791" y="2639567"/>
              <a:ext cx="3423285" cy="0"/>
            </a:xfrm>
            <a:custGeom>
              <a:avLst/>
              <a:gdLst/>
              <a:ahLst/>
              <a:cxnLst/>
              <a:rect l="l" t="t" r="r" b="b"/>
              <a:pathLst>
                <a:path w="3423284">
                  <a:moveTo>
                    <a:pt x="0" y="0"/>
                  </a:moveTo>
                  <a:lnTo>
                    <a:pt x="34229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30A381AF-3814-43A9-A0C2-E7F3D2FF0C05}"/>
                </a:ext>
              </a:extLst>
            </p:cNvPr>
            <p:cNvSpPr/>
            <p:nvPr/>
          </p:nvSpPr>
          <p:spPr>
            <a:xfrm>
              <a:off x="9207627" y="1876805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70D02BD9-B5C1-407C-8F1B-75A380C27DF3}"/>
                </a:ext>
              </a:extLst>
            </p:cNvPr>
            <p:cNvSpPr/>
            <p:nvPr/>
          </p:nvSpPr>
          <p:spPr>
            <a:xfrm>
              <a:off x="8808339" y="1416558"/>
              <a:ext cx="1384300" cy="1140460"/>
            </a:xfrm>
            <a:custGeom>
              <a:avLst/>
              <a:gdLst/>
              <a:ahLst/>
              <a:cxnLst/>
              <a:rect l="l" t="t" r="r" b="b"/>
              <a:pathLst>
                <a:path w="1384300" h="1140460">
                  <a:moveTo>
                    <a:pt x="1383792" y="1139952"/>
                  </a:moveTo>
                  <a:lnTo>
                    <a:pt x="1233043" y="1127252"/>
                  </a:lnTo>
                  <a:lnTo>
                    <a:pt x="1158494" y="1114552"/>
                  </a:lnTo>
                  <a:lnTo>
                    <a:pt x="1083818" y="1093851"/>
                  </a:lnTo>
                  <a:lnTo>
                    <a:pt x="1007745" y="1068451"/>
                  </a:lnTo>
                  <a:lnTo>
                    <a:pt x="931545" y="1033526"/>
                  </a:lnTo>
                  <a:lnTo>
                    <a:pt x="856996" y="985901"/>
                  </a:lnTo>
                  <a:lnTo>
                    <a:pt x="706120" y="854201"/>
                  </a:lnTo>
                  <a:lnTo>
                    <a:pt x="555371" y="666876"/>
                  </a:lnTo>
                  <a:lnTo>
                    <a:pt x="406273" y="442975"/>
                  </a:lnTo>
                  <a:lnTo>
                    <a:pt x="330073" y="328675"/>
                  </a:lnTo>
                  <a:lnTo>
                    <a:pt x="255524" y="222250"/>
                  </a:lnTo>
                  <a:lnTo>
                    <a:pt x="180848" y="128650"/>
                  </a:lnTo>
                  <a:lnTo>
                    <a:pt x="104775" y="57150"/>
                  </a:lnTo>
                  <a:lnTo>
                    <a:pt x="28575" y="15875"/>
                  </a:lnTo>
                  <a:lnTo>
                    <a:pt x="0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FCE94474-3A43-4806-9CB0-E1E27B4B6896}"/>
                </a:ext>
              </a:extLst>
            </p:cNvPr>
            <p:cNvSpPr txBox="1"/>
            <p:nvPr/>
          </p:nvSpPr>
          <p:spPr>
            <a:xfrm>
              <a:off x="10521315" y="2631494"/>
              <a:ext cx="139700" cy="5734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i="1" dirty="0">
                  <a:solidFill>
                    <a:srgbClr val="5B9BD4"/>
                  </a:solidFill>
                  <a:latin typeface="Arial"/>
                  <a:cs typeface="Arial"/>
                </a:rPr>
                <a:t>z</a:t>
              </a:r>
              <a:endParaRPr sz="18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350"/>
                </a:spcBef>
              </a:pPr>
              <a:r>
                <a:rPr sz="1800" i="1" dirty="0">
                  <a:latin typeface="Arial"/>
                  <a:cs typeface="Arial"/>
                </a:rPr>
                <a:t>x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A943BAC7-DAA6-4AAF-9D92-D77F0F020483}"/>
                </a:ext>
              </a:extLst>
            </p:cNvPr>
            <p:cNvSpPr/>
            <p:nvPr/>
          </p:nvSpPr>
          <p:spPr>
            <a:xfrm>
              <a:off x="7395591" y="1417456"/>
              <a:ext cx="1400175" cy="1145540"/>
            </a:xfrm>
            <a:custGeom>
              <a:avLst/>
              <a:gdLst/>
              <a:ahLst/>
              <a:cxnLst/>
              <a:rect l="l" t="t" r="r" b="b"/>
              <a:pathLst>
                <a:path w="1400175" h="1145539">
                  <a:moveTo>
                    <a:pt x="0" y="1145149"/>
                  </a:moveTo>
                  <a:lnTo>
                    <a:pt x="150749" y="1132576"/>
                  </a:lnTo>
                  <a:lnTo>
                    <a:pt x="225298" y="1119749"/>
                  </a:lnTo>
                  <a:lnTo>
                    <a:pt x="299974" y="1099048"/>
                  </a:lnTo>
                  <a:lnTo>
                    <a:pt x="376047" y="1073775"/>
                  </a:lnTo>
                  <a:lnTo>
                    <a:pt x="450723" y="1038977"/>
                  </a:lnTo>
                  <a:lnTo>
                    <a:pt x="525272" y="991225"/>
                  </a:lnTo>
                  <a:lnTo>
                    <a:pt x="676021" y="859653"/>
                  </a:lnTo>
                  <a:lnTo>
                    <a:pt x="826769" y="672455"/>
                  </a:lnTo>
                  <a:lnTo>
                    <a:pt x="977519" y="448681"/>
                  </a:lnTo>
                  <a:lnTo>
                    <a:pt x="1052195" y="334508"/>
                  </a:lnTo>
                  <a:lnTo>
                    <a:pt x="1126744" y="228336"/>
                  </a:lnTo>
                  <a:lnTo>
                    <a:pt x="1201420" y="134737"/>
                  </a:lnTo>
                  <a:lnTo>
                    <a:pt x="1277493" y="63363"/>
                  </a:lnTo>
                  <a:lnTo>
                    <a:pt x="1352169" y="17389"/>
                  </a:lnTo>
                  <a:lnTo>
                    <a:pt x="1388122" y="4482"/>
                  </a:lnTo>
                  <a:lnTo>
                    <a:pt x="1399955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12E74FDB-C003-4F46-90A1-1820F7B5FE57}"/>
                </a:ext>
              </a:extLst>
            </p:cNvPr>
            <p:cNvSpPr txBox="1"/>
            <p:nvPr/>
          </p:nvSpPr>
          <p:spPr>
            <a:xfrm>
              <a:off x="8673847" y="2707694"/>
              <a:ext cx="786765" cy="51296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5090">
                <a:lnSpc>
                  <a:spcPts val="1970"/>
                </a:lnSpc>
              </a:pPr>
              <a:r>
                <a:rPr sz="1800" b="1" dirty="0">
                  <a:solidFill>
                    <a:srgbClr val="339933"/>
                  </a:solidFill>
                  <a:latin typeface="Arial"/>
                  <a:cs typeface="Arial"/>
                </a:rPr>
                <a:t>0 </a:t>
              </a:r>
              <a:r>
                <a:rPr sz="1800" b="1" spc="-80" dirty="0">
                  <a:solidFill>
                    <a:srgbClr val="339933"/>
                  </a:solidFill>
                  <a:latin typeface="Arial"/>
                  <a:cs typeface="Arial"/>
                </a:rPr>
                <a:t> </a:t>
              </a: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0</a:t>
              </a:r>
              <a:r>
                <a:rPr lang="en-US" sz="1800" b="1" dirty="0">
                  <a:solidFill>
                    <a:srgbClr val="5B9BD4"/>
                  </a:solidFill>
                  <a:latin typeface="Arial"/>
                  <a:cs typeface="Arial"/>
                </a:rPr>
                <a:t>,</a:t>
              </a:r>
              <a:r>
                <a:rPr sz="1800" b="1" spc="-10" dirty="0">
                  <a:solidFill>
                    <a:srgbClr val="5B9BD4"/>
                  </a:solidFill>
                  <a:latin typeface="Arial"/>
                  <a:cs typeface="Arial"/>
                </a:rPr>
                <a:t>6</a:t>
              </a: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0</a:t>
              </a:r>
              <a:endParaRPr sz="1800" dirty="0">
                <a:latin typeface="Arial"/>
                <a:cs typeface="Arial"/>
              </a:endParaRPr>
            </a:p>
            <a:p>
              <a:pPr marL="12700">
                <a:lnSpc>
                  <a:spcPts val="1970"/>
                </a:lnSpc>
                <a:tabLst>
                  <a:tab pos="393065" algn="l"/>
                </a:tabLst>
              </a:pPr>
              <a:r>
                <a:rPr sz="2700" spc="-7" baseline="-3086" dirty="0">
                  <a:latin typeface="Arial"/>
                  <a:cs typeface="Arial"/>
                </a:rPr>
                <a:t>4</a:t>
              </a:r>
              <a:r>
                <a:rPr sz="2700" baseline="-3086" dirty="0">
                  <a:latin typeface="Arial"/>
                  <a:cs typeface="Arial"/>
                </a:rPr>
                <a:t>5	</a:t>
              </a:r>
              <a:r>
                <a:rPr sz="1800" spc="-5" dirty="0">
                  <a:latin typeface="Arial"/>
                  <a:cs typeface="Arial"/>
                </a:rPr>
                <a:t>48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921B3EEC-CB2B-4C7E-9418-9B368E650AF0}"/>
                </a:ext>
              </a:extLst>
            </p:cNvPr>
            <p:cNvSpPr txBox="1"/>
            <p:nvPr/>
          </p:nvSpPr>
          <p:spPr>
            <a:xfrm>
              <a:off x="7771384" y="2707694"/>
              <a:ext cx="546100" cy="51296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2035"/>
                </a:lnSpc>
              </a:pP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-1</a:t>
              </a:r>
              <a:r>
                <a:rPr lang="en-US" sz="1800" b="1" dirty="0">
                  <a:solidFill>
                    <a:srgbClr val="5B9BD4"/>
                  </a:solidFill>
                  <a:latin typeface="Arial"/>
                  <a:cs typeface="Arial"/>
                </a:rPr>
                <a:t>,</a:t>
              </a:r>
              <a:r>
                <a:rPr sz="1800" b="1" spc="-10" dirty="0">
                  <a:solidFill>
                    <a:srgbClr val="5B9BD4"/>
                  </a:solidFill>
                  <a:latin typeface="Arial"/>
                  <a:cs typeface="Arial"/>
                </a:rPr>
                <a:t>4</a:t>
              </a: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0</a:t>
              </a:r>
              <a:endParaRPr sz="1800" dirty="0">
                <a:latin typeface="Arial"/>
                <a:cs typeface="Arial"/>
              </a:endParaRPr>
            </a:p>
            <a:p>
              <a:pPr marR="107314" algn="ctr">
                <a:lnSpc>
                  <a:spcPts val="2035"/>
                </a:lnSpc>
              </a:pPr>
              <a:r>
                <a:rPr sz="1800" spc="-5" dirty="0">
                  <a:latin typeface="Arial"/>
                  <a:cs typeface="Arial"/>
                </a:rPr>
                <a:t>38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59CEF8CC-1052-49C1-8D6D-598144B81CEA}"/>
                </a:ext>
              </a:extLst>
            </p:cNvPr>
            <p:cNvSpPr/>
            <p:nvPr/>
          </p:nvSpPr>
          <p:spPr>
            <a:xfrm>
              <a:off x="7375779" y="2218944"/>
              <a:ext cx="1800225" cy="78105"/>
            </a:xfrm>
            <a:custGeom>
              <a:avLst/>
              <a:gdLst/>
              <a:ahLst/>
              <a:cxnLst/>
              <a:rect l="l" t="t" r="r" b="b"/>
              <a:pathLst>
                <a:path w="1800225" h="78105">
                  <a:moveTo>
                    <a:pt x="77724" y="0"/>
                  </a:moveTo>
                  <a:lnTo>
                    <a:pt x="0" y="38861"/>
                  </a:lnTo>
                  <a:lnTo>
                    <a:pt x="77724" y="77723"/>
                  </a:lnTo>
                  <a:lnTo>
                    <a:pt x="77724" y="51815"/>
                  </a:lnTo>
                  <a:lnTo>
                    <a:pt x="64769" y="51815"/>
                  </a:lnTo>
                  <a:lnTo>
                    <a:pt x="64769" y="25907"/>
                  </a:lnTo>
                  <a:lnTo>
                    <a:pt x="77724" y="25907"/>
                  </a:lnTo>
                  <a:lnTo>
                    <a:pt x="77724" y="0"/>
                  </a:lnTo>
                  <a:close/>
                </a:path>
                <a:path w="1800225" h="78105">
                  <a:moveTo>
                    <a:pt x="1722119" y="0"/>
                  </a:moveTo>
                  <a:lnTo>
                    <a:pt x="1722119" y="77723"/>
                  </a:lnTo>
                  <a:lnTo>
                    <a:pt x="1773935" y="51815"/>
                  </a:lnTo>
                  <a:lnTo>
                    <a:pt x="1735073" y="51815"/>
                  </a:lnTo>
                  <a:lnTo>
                    <a:pt x="1735073" y="25907"/>
                  </a:lnTo>
                  <a:lnTo>
                    <a:pt x="1773936" y="25907"/>
                  </a:lnTo>
                  <a:lnTo>
                    <a:pt x="1722119" y="0"/>
                  </a:lnTo>
                  <a:close/>
                </a:path>
                <a:path w="1800225" h="78105">
                  <a:moveTo>
                    <a:pt x="77724" y="25907"/>
                  </a:moveTo>
                  <a:lnTo>
                    <a:pt x="64769" y="25907"/>
                  </a:lnTo>
                  <a:lnTo>
                    <a:pt x="64769" y="51815"/>
                  </a:lnTo>
                  <a:lnTo>
                    <a:pt x="77724" y="51815"/>
                  </a:lnTo>
                  <a:lnTo>
                    <a:pt x="77724" y="25907"/>
                  </a:lnTo>
                  <a:close/>
                </a:path>
                <a:path w="1800225" h="78105">
                  <a:moveTo>
                    <a:pt x="1722119" y="25907"/>
                  </a:moveTo>
                  <a:lnTo>
                    <a:pt x="77724" y="25907"/>
                  </a:lnTo>
                  <a:lnTo>
                    <a:pt x="77724" y="51815"/>
                  </a:lnTo>
                  <a:lnTo>
                    <a:pt x="1722119" y="51815"/>
                  </a:lnTo>
                  <a:lnTo>
                    <a:pt x="1722119" y="25907"/>
                  </a:lnTo>
                  <a:close/>
                </a:path>
                <a:path w="1800225" h="78105">
                  <a:moveTo>
                    <a:pt x="1773936" y="25907"/>
                  </a:moveTo>
                  <a:lnTo>
                    <a:pt x="1735073" y="25907"/>
                  </a:lnTo>
                  <a:lnTo>
                    <a:pt x="1735073" y="51815"/>
                  </a:lnTo>
                  <a:lnTo>
                    <a:pt x="1773935" y="51815"/>
                  </a:lnTo>
                  <a:lnTo>
                    <a:pt x="1799843" y="38861"/>
                  </a:lnTo>
                  <a:lnTo>
                    <a:pt x="1773936" y="259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6EB2C631-6738-4B2A-93FC-781E475F2490}"/>
                </a:ext>
              </a:extLst>
            </p:cNvPr>
            <p:cNvSpPr/>
            <p:nvPr/>
          </p:nvSpPr>
          <p:spPr>
            <a:xfrm>
              <a:off x="7395591" y="4120896"/>
              <a:ext cx="603885" cy="78105"/>
            </a:xfrm>
            <a:custGeom>
              <a:avLst/>
              <a:gdLst/>
              <a:ahLst/>
              <a:cxnLst/>
              <a:rect l="l" t="t" r="r" b="b"/>
              <a:pathLst>
                <a:path w="603885" h="78104">
                  <a:moveTo>
                    <a:pt x="77724" y="0"/>
                  </a:moveTo>
                  <a:lnTo>
                    <a:pt x="0" y="38861"/>
                  </a:lnTo>
                  <a:lnTo>
                    <a:pt x="77724" y="77723"/>
                  </a:lnTo>
                  <a:lnTo>
                    <a:pt x="77724" y="51815"/>
                  </a:lnTo>
                  <a:lnTo>
                    <a:pt x="64769" y="51815"/>
                  </a:lnTo>
                  <a:lnTo>
                    <a:pt x="64769" y="25907"/>
                  </a:lnTo>
                  <a:lnTo>
                    <a:pt x="77724" y="25907"/>
                  </a:lnTo>
                  <a:lnTo>
                    <a:pt x="77724" y="0"/>
                  </a:lnTo>
                  <a:close/>
                </a:path>
                <a:path w="603885" h="78104">
                  <a:moveTo>
                    <a:pt x="525779" y="0"/>
                  </a:moveTo>
                  <a:lnTo>
                    <a:pt x="525779" y="77723"/>
                  </a:lnTo>
                  <a:lnTo>
                    <a:pt x="577595" y="51815"/>
                  </a:lnTo>
                  <a:lnTo>
                    <a:pt x="538734" y="51815"/>
                  </a:lnTo>
                  <a:lnTo>
                    <a:pt x="538734" y="25907"/>
                  </a:lnTo>
                  <a:lnTo>
                    <a:pt x="577596" y="25907"/>
                  </a:lnTo>
                  <a:lnTo>
                    <a:pt x="525779" y="0"/>
                  </a:lnTo>
                  <a:close/>
                </a:path>
                <a:path w="603885" h="78104">
                  <a:moveTo>
                    <a:pt x="77724" y="25907"/>
                  </a:moveTo>
                  <a:lnTo>
                    <a:pt x="64769" y="25907"/>
                  </a:lnTo>
                  <a:lnTo>
                    <a:pt x="64769" y="51815"/>
                  </a:lnTo>
                  <a:lnTo>
                    <a:pt x="77724" y="51815"/>
                  </a:lnTo>
                  <a:lnTo>
                    <a:pt x="77724" y="25907"/>
                  </a:lnTo>
                  <a:close/>
                </a:path>
                <a:path w="603885" h="78104">
                  <a:moveTo>
                    <a:pt x="525779" y="25907"/>
                  </a:moveTo>
                  <a:lnTo>
                    <a:pt x="77724" y="25907"/>
                  </a:lnTo>
                  <a:lnTo>
                    <a:pt x="77724" y="51815"/>
                  </a:lnTo>
                  <a:lnTo>
                    <a:pt x="525779" y="51815"/>
                  </a:lnTo>
                  <a:lnTo>
                    <a:pt x="525779" y="25907"/>
                  </a:lnTo>
                  <a:close/>
                </a:path>
                <a:path w="603885" h="78104">
                  <a:moveTo>
                    <a:pt x="577596" y="25907"/>
                  </a:moveTo>
                  <a:lnTo>
                    <a:pt x="538734" y="25907"/>
                  </a:lnTo>
                  <a:lnTo>
                    <a:pt x="538734" y="51815"/>
                  </a:lnTo>
                  <a:lnTo>
                    <a:pt x="577595" y="51815"/>
                  </a:lnTo>
                  <a:lnTo>
                    <a:pt x="603503" y="38861"/>
                  </a:lnTo>
                  <a:lnTo>
                    <a:pt x="577596" y="259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CBCAF2AE-EF37-4E0A-A245-98FF0666F81B}"/>
                </a:ext>
              </a:extLst>
            </p:cNvPr>
            <p:cNvSpPr/>
            <p:nvPr/>
          </p:nvSpPr>
          <p:spPr>
            <a:xfrm>
              <a:off x="8005191" y="5949696"/>
              <a:ext cx="1190625" cy="78105"/>
            </a:xfrm>
            <a:custGeom>
              <a:avLst/>
              <a:gdLst/>
              <a:ahLst/>
              <a:cxnLst/>
              <a:rect l="l" t="t" r="r" b="b"/>
              <a:pathLst>
                <a:path w="1190625" h="78104">
                  <a:moveTo>
                    <a:pt x="77724" y="0"/>
                  </a:moveTo>
                  <a:lnTo>
                    <a:pt x="0" y="38861"/>
                  </a:lnTo>
                  <a:lnTo>
                    <a:pt x="77724" y="77723"/>
                  </a:lnTo>
                  <a:lnTo>
                    <a:pt x="77724" y="51815"/>
                  </a:lnTo>
                  <a:lnTo>
                    <a:pt x="64769" y="51815"/>
                  </a:lnTo>
                  <a:lnTo>
                    <a:pt x="64769" y="25907"/>
                  </a:lnTo>
                  <a:lnTo>
                    <a:pt x="77724" y="25907"/>
                  </a:lnTo>
                  <a:lnTo>
                    <a:pt x="77724" y="0"/>
                  </a:lnTo>
                  <a:close/>
                </a:path>
                <a:path w="1190625" h="78104">
                  <a:moveTo>
                    <a:pt x="1112520" y="0"/>
                  </a:moveTo>
                  <a:lnTo>
                    <a:pt x="1112520" y="77723"/>
                  </a:lnTo>
                  <a:lnTo>
                    <a:pt x="1164336" y="51815"/>
                  </a:lnTo>
                  <a:lnTo>
                    <a:pt x="1125474" y="51815"/>
                  </a:lnTo>
                  <a:lnTo>
                    <a:pt x="1125474" y="25907"/>
                  </a:lnTo>
                  <a:lnTo>
                    <a:pt x="1164336" y="25907"/>
                  </a:lnTo>
                  <a:lnTo>
                    <a:pt x="1112520" y="0"/>
                  </a:lnTo>
                  <a:close/>
                </a:path>
                <a:path w="1190625" h="78104">
                  <a:moveTo>
                    <a:pt x="77724" y="25907"/>
                  </a:moveTo>
                  <a:lnTo>
                    <a:pt x="64769" y="25907"/>
                  </a:lnTo>
                  <a:lnTo>
                    <a:pt x="64769" y="51815"/>
                  </a:lnTo>
                  <a:lnTo>
                    <a:pt x="77724" y="51815"/>
                  </a:lnTo>
                  <a:lnTo>
                    <a:pt x="77724" y="25907"/>
                  </a:lnTo>
                  <a:close/>
                </a:path>
                <a:path w="1190625" h="78104">
                  <a:moveTo>
                    <a:pt x="1112520" y="25907"/>
                  </a:moveTo>
                  <a:lnTo>
                    <a:pt x="77724" y="25907"/>
                  </a:lnTo>
                  <a:lnTo>
                    <a:pt x="77724" y="51815"/>
                  </a:lnTo>
                  <a:lnTo>
                    <a:pt x="1112520" y="51815"/>
                  </a:lnTo>
                  <a:lnTo>
                    <a:pt x="1112520" y="25907"/>
                  </a:lnTo>
                  <a:close/>
                </a:path>
                <a:path w="1190625" h="78104">
                  <a:moveTo>
                    <a:pt x="1164336" y="25907"/>
                  </a:moveTo>
                  <a:lnTo>
                    <a:pt x="1125474" y="25907"/>
                  </a:lnTo>
                  <a:lnTo>
                    <a:pt x="1125474" y="51815"/>
                  </a:lnTo>
                  <a:lnTo>
                    <a:pt x="1164336" y="51815"/>
                  </a:lnTo>
                  <a:lnTo>
                    <a:pt x="1190244" y="38861"/>
                  </a:lnTo>
                  <a:lnTo>
                    <a:pt x="1164336" y="259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B3ACC5C8-936E-4772-8566-272F7DB45B18}"/>
                </a:ext>
              </a:extLst>
            </p:cNvPr>
            <p:cNvSpPr txBox="1"/>
            <p:nvPr/>
          </p:nvSpPr>
          <p:spPr>
            <a:xfrm>
              <a:off x="8293228" y="1959411"/>
              <a:ext cx="72263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dirty="0">
                  <a:solidFill>
                    <a:srgbClr val="FF0000"/>
                  </a:solidFill>
                  <a:latin typeface="Arial"/>
                  <a:cs typeface="Arial"/>
                </a:rPr>
                <a:t>0</a:t>
              </a:r>
              <a:r>
                <a:rPr lang="en-US" sz="1800" b="1" dirty="0">
                  <a:solidFill>
                    <a:srgbClr val="FF0000"/>
                  </a:solidFill>
                  <a:latin typeface="Arial"/>
                  <a:cs typeface="Arial"/>
                </a:rPr>
                <a:t>,</a:t>
              </a:r>
              <a:r>
                <a:rPr sz="1800" b="1" spc="-10" dirty="0">
                  <a:solidFill>
                    <a:srgbClr val="FF0000"/>
                  </a:solidFill>
                  <a:latin typeface="Arial"/>
                  <a:cs typeface="Arial"/>
                </a:rPr>
                <a:t>7</a:t>
              </a:r>
              <a:r>
                <a:rPr sz="1800" b="1" dirty="0"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  <a:r>
                <a:rPr sz="1800" b="1" spc="-10" dirty="0"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  <a:r>
                <a:rPr sz="1800" b="1" dirty="0">
                  <a:solidFill>
                    <a:srgbClr val="FF0000"/>
                  </a:solidFill>
                  <a:latin typeface="Arial"/>
                  <a:cs typeface="Arial"/>
                </a:rPr>
                <a:t>7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307CC646-17D2-4CA2-8246-60033062BC89}"/>
                </a:ext>
              </a:extLst>
            </p:cNvPr>
            <p:cNvSpPr txBox="1"/>
            <p:nvPr/>
          </p:nvSpPr>
          <p:spPr>
            <a:xfrm>
              <a:off x="7321423" y="3860220"/>
              <a:ext cx="72263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dirty="0">
                  <a:solidFill>
                    <a:srgbClr val="FF0000"/>
                  </a:solidFill>
                  <a:latin typeface="Arial"/>
                  <a:cs typeface="Arial"/>
                </a:rPr>
                <a:t>0</a:t>
              </a:r>
              <a:r>
                <a:rPr lang="en-US" sz="1800" b="1" dirty="0">
                  <a:solidFill>
                    <a:srgbClr val="FF0000"/>
                  </a:solidFill>
                  <a:latin typeface="Arial"/>
                  <a:cs typeface="Arial"/>
                </a:rPr>
                <a:t>,</a:t>
              </a:r>
              <a:r>
                <a:rPr sz="1800" b="1" spc="-10" dirty="0">
                  <a:solidFill>
                    <a:srgbClr val="FF0000"/>
                  </a:solidFill>
                  <a:latin typeface="Arial"/>
                  <a:cs typeface="Arial"/>
                </a:rPr>
                <a:t>0</a:t>
              </a:r>
              <a:r>
                <a:rPr sz="1800" b="1" dirty="0">
                  <a:solidFill>
                    <a:srgbClr val="FF0000"/>
                  </a:solidFill>
                  <a:latin typeface="Arial"/>
                  <a:cs typeface="Arial"/>
                </a:rPr>
                <a:t>8</a:t>
              </a:r>
              <a:r>
                <a:rPr sz="1800" b="1" spc="-10" dirty="0">
                  <a:solidFill>
                    <a:srgbClr val="FF0000"/>
                  </a:solidFill>
                  <a:latin typeface="Arial"/>
                  <a:cs typeface="Arial"/>
                </a:rPr>
                <a:t>0</a:t>
              </a:r>
              <a:r>
                <a:rPr sz="1800" b="1" dirty="0">
                  <a:solidFill>
                    <a:srgbClr val="FF0000"/>
                  </a:solidFill>
                  <a:latin typeface="Arial"/>
                  <a:cs typeface="Arial"/>
                </a:rPr>
                <a:t>8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A13F2324-57C0-4D60-AF06-1AFABFB659CD}"/>
                </a:ext>
              </a:extLst>
            </p:cNvPr>
            <p:cNvSpPr txBox="1"/>
            <p:nvPr/>
          </p:nvSpPr>
          <p:spPr>
            <a:xfrm>
              <a:off x="8312023" y="5678301"/>
              <a:ext cx="72263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dirty="0">
                  <a:solidFill>
                    <a:srgbClr val="FF0000"/>
                  </a:solidFill>
                  <a:latin typeface="Arial"/>
                  <a:cs typeface="Arial"/>
                </a:rPr>
                <a:t>0</a:t>
              </a:r>
              <a:r>
                <a:rPr lang="en-US" sz="1800" b="1" dirty="0">
                  <a:solidFill>
                    <a:srgbClr val="FF0000"/>
                  </a:solidFill>
                  <a:latin typeface="Arial"/>
                  <a:cs typeface="Arial"/>
                </a:rPr>
                <a:t>,</a:t>
              </a:r>
              <a:r>
                <a:rPr sz="1800" b="1" spc="-10" dirty="0">
                  <a:solidFill>
                    <a:srgbClr val="FF0000"/>
                  </a:solidFill>
                  <a:latin typeface="Arial"/>
                  <a:cs typeface="Arial"/>
                </a:rPr>
                <a:t>6</a:t>
              </a:r>
              <a:r>
                <a:rPr sz="1800" b="1" dirty="0"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  <a:r>
                <a:rPr sz="1800" b="1" spc="-10" dirty="0"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  <a:r>
                <a:rPr sz="1800" b="1" dirty="0">
                  <a:solidFill>
                    <a:srgbClr val="FF0000"/>
                  </a:solidFill>
                  <a:latin typeface="Arial"/>
                  <a:cs typeface="Arial"/>
                </a:rPr>
                <a:t>9</a:t>
              </a:r>
              <a:endParaRPr sz="1800" dirty="0">
                <a:latin typeface="Arial"/>
                <a:cs typeface="Arial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CCD5522-B406-4C63-AEF9-73EBE7D52DB6}"/>
              </a:ext>
            </a:extLst>
          </p:cNvPr>
          <p:cNvSpPr txBox="1"/>
          <p:nvPr/>
        </p:nvSpPr>
        <p:spPr>
          <a:xfrm>
            <a:off x="780398" y="4880350"/>
            <a:ext cx="6282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Cambria" panose="02040503050406030204" pitchFamily="18" charset="0"/>
                <a:ea typeface="Cambria" panose="02040503050406030204" pitchFamily="18" charset="0"/>
              </a:rPr>
              <a:t>Υπολογισμός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Excel :</a:t>
            </a:r>
          </a:p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norm.dist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(48;45;5;1)-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norm.dist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(38;45;5;1)</a:t>
            </a:r>
          </a:p>
        </p:txBody>
      </p:sp>
    </p:spTree>
    <p:extLst>
      <p:ext uri="{BB962C8B-B14F-4D97-AF65-F5344CB8AC3E}">
        <p14:creationId xmlns:p14="http://schemas.microsoft.com/office/powerpoint/2010/main" val="97524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CE1D-83E7-4FC9-A130-A6E36196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αντίστροφου υπολογισμού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933CEF-5B82-46E2-BE29-CB74F4C172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Για μία τυχαία μεταβλητή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100, 50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/>
                  <a:t>υπολογίστε μια οριακή τιμή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τέτοια ώστε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=0,9</m:t>
                        </m:r>
                      </m:e>
                    </m:func>
                  </m:oMath>
                </a14:m>
                <a:endParaRPr lang="en-US" dirty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l-GR" dirty="0"/>
                  <a:t>Εύρεση από τον πίνακα, τιμής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l-GR" dirty="0"/>
                  <a:t> που αντιστοιχεί σε πιθανότητα 0,9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933CEF-5B82-46E2-BE29-CB74F4C172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821364B-4657-42D4-B246-3DC227F2D471}"/>
              </a:ext>
            </a:extLst>
          </p:cNvPr>
          <p:cNvGrpSpPr/>
          <p:nvPr/>
        </p:nvGrpSpPr>
        <p:grpSpPr>
          <a:xfrm>
            <a:off x="3718451" y="3373593"/>
            <a:ext cx="4729616" cy="2455422"/>
            <a:chOff x="7010291" y="3655888"/>
            <a:chExt cx="3505851" cy="1657806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C54A461B-A122-4D85-ACEB-3121745AFA8C}"/>
                </a:ext>
              </a:extLst>
            </p:cNvPr>
            <p:cNvSpPr/>
            <p:nvPr/>
          </p:nvSpPr>
          <p:spPr>
            <a:xfrm>
              <a:off x="9435813" y="4527607"/>
              <a:ext cx="697865" cy="358140"/>
            </a:xfrm>
            <a:custGeom>
              <a:avLst/>
              <a:gdLst/>
              <a:ahLst/>
              <a:cxnLst/>
              <a:rect l="l" t="t" r="r" b="b"/>
              <a:pathLst>
                <a:path w="697865" h="358139">
                  <a:moveTo>
                    <a:pt x="682688" y="353598"/>
                  </a:moveTo>
                  <a:lnTo>
                    <a:pt x="504242" y="353598"/>
                  </a:lnTo>
                  <a:lnTo>
                    <a:pt x="528067" y="354386"/>
                  </a:lnTo>
                  <a:lnTo>
                    <a:pt x="555221" y="354659"/>
                  </a:lnTo>
                  <a:lnTo>
                    <a:pt x="567717" y="355115"/>
                  </a:lnTo>
                  <a:lnTo>
                    <a:pt x="610610" y="357260"/>
                  </a:lnTo>
                  <a:lnTo>
                    <a:pt x="625360" y="357794"/>
                  </a:lnTo>
                  <a:lnTo>
                    <a:pt x="639661" y="358018"/>
                  </a:lnTo>
                  <a:lnTo>
                    <a:pt x="653161" y="357794"/>
                  </a:lnTo>
                  <a:lnTo>
                    <a:pt x="665295" y="357003"/>
                  </a:lnTo>
                  <a:lnTo>
                    <a:pt x="675819" y="355501"/>
                  </a:lnTo>
                  <a:lnTo>
                    <a:pt x="682688" y="353598"/>
                  </a:lnTo>
                  <a:close/>
                </a:path>
                <a:path w="697865" h="358139">
                  <a:moveTo>
                    <a:pt x="692824" y="351818"/>
                  </a:moveTo>
                  <a:lnTo>
                    <a:pt x="416395" y="351818"/>
                  </a:lnTo>
                  <a:lnTo>
                    <a:pt x="433736" y="352040"/>
                  </a:lnTo>
                  <a:lnTo>
                    <a:pt x="446741" y="352616"/>
                  </a:lnTo>
                  <a:lnTo>
                    <a:pt x="456758" y="353351"/>
                  </a:lnTo>
                  <a:lnTo>
                    <a:pt x="465134" y="354050"/>
                  </a:lnTo>
                  <a:lnTo>
                    <a:pt x="473217" y="354519"/>
                  </a:lnTo>
                  <a:lnTo>
                    <a:pt x="482445" y="354555"/>
                  </a:lnTo>
                  <a:lnTo>
                    <a:pt x="493776" y="353685"/>
                  </a:lnTo>
                  <a:lnTo>
                    <a:pt x="682688" y="353598"/>
                  </a:lnTo>
                  <a:lnTo>
                    <a:pt x="684273" y="353160"/>
                  </a:lnTo>
                  <a:lnTo>
                    <a:pt x="691942" y="352474"/>
                  </a:lnTo>
                  <a:lnTo>
                    <a:pt x="692824" y="351818"/>
                  </a:lnTo>
                  <a:close/>
                </a:path>
                <a:path w="697865" h="358139">
                  <a:moveTo>
                    <a:pt x="178539" y="353823"/>
                  </a:moveTo>
                  <a:lnTo>
                    <a:pt x="46709" y="353823"/>
                  </a:lnTo>
                  <a:lnTo>
                    <a:pt x="52854" y="354131"/>
                  </a:lnTo>
                  <a:lnTo>
                    <a:pt x="57277" y="354303"/>
                  </a:lnTo>
                  <a:lnTo>
                    <a:pt x="63534" y="354450"/>
                  </a:lnTo>
                  <a:lnTo>
                    <a:pt x="84352" y="354559"/>
                  </a:lnTo>
                  <a:lnTo>
                    <a:pt x="178539" y="353823"/>
                  </a:lnTo>
                  <a:close/>
                </a:path>
                <a:path w="697865" h="358139">
                  <a:moveTo>
                    <a:pt x="10655" y="0"/>
                  </a:moveTo>
                  <a:lnTo>
                    <a:pt x="5668" y="4346"/>
                  </a:lnTo>
                  <a:lnTo>
                    <a:pt x="3089" y="12816"/>
                  </a:lnTo>
                  <a:lnTo>
                    <a:pt x="2364" y="24439"/>
                  </a:lnTo>
                  <a:lnTo>
                    <a:pt x="2942" y="38245"/>
                  </a:lnTo>
                  <a:lnTo>
                    <a:pt x="4270" y="53264"/>
                  </a:lnTo>
                  <a:lnTo>
                    <a:pt x="5798" y="68525"/>
                  </a:lnTo>
                  <a:lnTo>
                    <a:pt x="6972" y="83059"/>
                  </a:lnTo>
                  <a:lnTo>
                    <a:pt x="7240" y="95894"/>
                  </a:lnTo>
                  <a:lnTo>
                    <a:pt x="6731" y="106255"/>
                  </a:lnTo>
                  <a:lnTo>
                    <a:pt x="6866" y="106768"/>
                  </a:lnTo>
                  <a:lnTo>
                    <a:pt x="7074" y="108149"/>
                  </a:lnTo>
                  <a:lnTo>
                    <a:pt x="7294" y="113161"/>
                  </a:lnTo>
                  <a:lnTo>
                    <a:pt x="7354" y="170162"/>
                  </a:lnTo>
                  <a:lnTo>
                    <a:pt x="7177" y="193533"/>
                  </a:lnTo>
                  <a:lnTo>
                    <a:pt x="5642" y="247874"/>
                  </a:lnTo>
                  <a:lnTo>
                    <a:pt x="3035" y="287959"/>
                  </a:lnTo>
                  <a:lnTo>
                    <a:pt x="1746" y="303839"/>
                  </a:lnTo>
                  <a:lnTo>
                    <a:pt x="697" y="317166"/>
                  </a:lnTo>
                  <a:lnTo>
                    <a:pt x="58" y="328127"/>
                  </a:lnTo>
                  <a:lnTo>
                    <a:pt x="0" y="336905"/>
                  </a:lnTo>
                  <a:lnTo>
                    <a:pt x="693" y="343687"/>
                  </a:lnTo>
                  <a:lnTo>
                    <a:pt x="2310" y="348658"/>
                  </a:lnTo>
                  <a:lnTo>
                    <a:pt x="5021" y="352003"/>
                  </a:lnTo>
                  <a:lnTo>
                    <a:pt x="8997" y="353907"/>
                  </a:lnTo>
                  <a:lnTo>
                    <a:pt x="14408" y="354555"/>
                  </a:lnTo>
                  <a:lnTo>
                    <a:pt x="25607" y="354126"/>
                  </a:lnTo>
                  <a:lnTo>
                    <a:pt x="33735" y="353866"/>
                  </a:lnTo>
                  <a:lnTo>
                    <a:pt x="178539" y="353823"/>
                  </a:lnTo>
                  <a:lnTo>
                    <a:pt x="692824" y="351818"/>
                  </a:lnTo>
                  <a:lnTo>
                    <a:pt x="696047" y="349422"/>
                  </a:lnTo>
                  <a:lnTo>
                    <a:pt x="697463" y="343239"/>
                  </a:lnTo>
                  <a:lnTo>
                    <a:pt x="697065" y="333158"/>
                  </a:lnTo>
                  <a:lnTo>
                    <a:pt x="695726" y="318413"/>
                  </a:lnTo>
                  <a:lnTo>
                    <a:pt x="694322" y="298239"/>
                  </a:lnTo>
                  <a:lnTo>
                    <a:pt x="679536" y="262876"/>
                  </a:lnTo>
                  <a:lnTo>
                    <a:pt x="641443" y="257203"/>
                  </a:lnTo>
                  <a:lnTo>
                    <a:pt x="551253" y="248899"/>
                  </a:lnTo>
                  <a:lnTo>
                    <a:pt x="499518" y="244867"/>
                  </a:lnTo>
                  <a:lnTo>
                    <a:pt x="487051" y="243654"/>
                  </a:lnTo>
                  <a:lnTo>
                    <a:pt x="437057" y="235183"/>
                  </a:lnTo>
                  <a:lnTo>
                    <a:pt x="376856" y="219017"/>
                  </a:lnTo>
                  <a:lnTo>
                    <a:pt x="364438" y="216069"/>
                  </a:lnTo>
                  <a:lnTo>
                    <a:pt x="316333" y="204974"/>
                  </a:lnTo>
                  <a:lnTo>
                    <a:pt x="274832" y="187297"/>
                  </a:lnTo>
                  <a:lnTo>
                    <a:pt x="247760" y="170162"/>
                  </a:lnTo>
                  <a:lnTo>
                    <a:pt x="177720" y="127343"/>
                  </a:lnTo>
                  <a:lnTo>
                    <a:pt x="140290" y="102745"/>
                  </a:lnTo>
                  <a:lnTo>
                    <a:pt x="98376" y="72666"/>
                  </a:lnTo>
                  <a:lnTo>
                    <a:pt x="65856" y="44115"/>
                  </a:lnTo>
                  <a:lnTo>
                    <a:pt x="54821" y="33682"/>
                  </a:lnTo>
                  <a:lnTo>
                    <a:pt x="44152" y="23731"/>
                  </a:lnTo>
                  <a:lnTo>
                    <a:pt x="34123" y="14824"/>
                  </a:lnTo>
                  <a:lnTo>
                    <a:pt x="25013" y="7524"/>
                  </a:lnTo>
                  <a:lnTo>
                    <a:pt x="17098" y="2395"/>
                  </a:lnTo>
                  <a:lnTo>
                    <a:pt x="10655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413834C2-D25D-40F0-8661-53A57167C078}"/>
                </a:ext>
              </a:extLst>
            </p:cNvPr>
            <p:cNvSpPr/>
            <p:nvPr/>
          </p:nvSpPr>
          <p:spPr>
            <a:xfrm>
              <a:off x="7314386" y="3670483"/>
              <a:ext cx="2127250" cy="1216660"/>
            </a:xfrm>
            <a:custGeom>
              <a:avLst/>
              <a:gdLst/>
              <a:ahLst/>
              <a:cxnLst/>
              <a:rect l="l" t="t" r="r" b="b"/>
              <a:pathLst>
                <a:path w="2127250" h="1216660">
                  <a:moveTo>
                    <a:pt x="2126521" y="1205230"/>
                  </a:moveTo>
                  <a:lnTo>
                    <a:pt x="1272664" y="1205230"/>
                  </a:lnTo>
                  <a:lnTo>
                    <a:pt x="1286676" y="1206500"/>
                  </a:lnTo>
                  <a:lnTo>
                    <a:pt x="1300769" y="1206500"/>
                  </a:lnTo>
                  <a:lnTo>
                    <a:pt x="1314834" y="1207770"/>
                  </a:lnTo>
                  <a:lnTo>
                    <a:pt x="1328763" y="1207770"/>
                  </a:lnTo>
                  <a:lnTo>
                    <a:pt x="1368657" y="1211580"/>
                  </a:lnTo>
                  <a:lnTo>
                    <a:pt x="1380963" y="1211580"/>
                  </a:lnTo>
                  <a:lnTo>
                    <a:pt x="1403438" y="1214120"/>
                  </a:lnTo>
                  <a:lnTo>
                    <a:pt x="1413390" y="1215390"/>
                  </a:lnTo>
                  <a:lnTo>
                    <a:pt x="1422343" y="1216660"/>
                  </a:lnTo>
                  <a:lnTo>
                    <a:pt x="1793183" y="1212850"/>
                  </a:lnTo>
                  <a:lnTo>
                    <a:pt x="2126558" y="1212850"/>
                  </a:lnTo>
                  <a:lnTo>
                    <a:pt x="2126521" y="1205230"/>
                  </a:lnTo>
                  <a:close/>
                </a:path>
                <a:path w="2127250" h="1216660">
                  <a:moveTo>
                    <a:pt x="1412968" y="0"/>
                  </a:moveTo>
                  <a:lnTo>
                    <a:pt x="1403633" y="0"/>
                  </a:lnTo>
                  <a:lnTo>
                    <a:pt x="1392979" y="2539"/>
                  </a:lnTo>
                  <a:lnTo>
                    <a:pt x="1381344" y="7619"/>
                  </a:lnTo>
                  <a:lnTo>
                    <a:pt x="1369067" y="13969"/>
                  </a:lnTo>
                  <a:lnTo>
                    <a:pt x="1343946" y="26669"/>
                  </a:lnTo>
                  <a:lnTo>
                    <a:pt x="1331780" y="33019"/>
                  </a:lnTo>
                  <a:lnTo>
                    <a:pt x="1320329" y="38100"/>
                  </a:lnTo>
                  <a:lnTo>
                    <a:pt x="1309933" y="40639"/>
                  </a:lnTo>
                  <a:lnTo>
                    <a:pt x="1298493" y="41910"/>
                  </a:lnTo>
                  <a:lnTo>
                    <a:pt x="1294992" y="43179"/>
                  </a:lnTo>
                  <a:lnTo>
                    <a:pt x="1290486" y="45719"/>
                  </a:lnTo>
                  <a:lnTo>
                    <a:pt x="1285033" y="48260"/>
                  </a:lnTo>
                  <a:lnTo>
                    <a:pt x="1278692" y="53339"/>
                  </a:lnTo>
                  <a:lnTo>
                    <a:pt x="1271520" y="59689"/>
                  </a:lnTo>
                  <a:lnTo>
                    <a:pt x="1263577" y="66039"/>
                  </a:lnTo>
                  <a:lnTo>
                    <a:pt x="1254920" y="73660"/>
                  </a:lnTo>
                  <a:lnTo>
                    <a:pt x="1245608" y="82550"/>
                  </a:lnTo>
                  <a:lnTo>
                    <a:pt x="1235700" y="91439"/>
                  </a:lnTo>
                  <a:lnTo>
                    <a:pt x="1225254" y="102869"/>
                  </a:lnTo>
                  <a:lnTo>
                    <a:pt x="1214328" y="113029"/>
                  </a:lnTo>
                  <a:lnTo>
                    <a:pt x="1202980" y="125729"/>
                  </a:lnTo>
                  <a:lnTo>
                    <a:pt x="1191270" y="138429"/>
                  </a:lnTo>
                  <a:lnTo>
                    <a:pt x="1179255" y="151129"/>
                  </a:lnTo>
                  <a:lnTo>
                    <a:pt x="1166993" y="165100"/>
                  </a:lnTo>
                  <a:lnTo>
                    <a:pt x="1154544" y="180339"/>
                  </a:lnTo>
                  <a:lnTo>
                    <a:pt x="1129316" y="210819"/>
                  </a:lnTo>
                  <a:lnTo>
                    <a:pt x="1116654" y="227329"/>
                  </a:lnTo>
                  <a:lnTo>
                    <a:pt x="1102891" y="246379"/>
                  </a:lnTo>
                  <a:lnTo>
                    <a:pt x="1087066" y="266700"/>
                  </a:lnTo>
                  <a:lnTo>
                    <a:pt x="1069480" y="290829"/>
                  </a:lnTo>
                  <a:lnTo>
                    <a:pt x="1050439" y="316229"/>
                  </a:lnTo>
                  <a:lnTo>
                    <a:pt x="1009199" y="373379"/>
                  </a:lnTo>
                  <a:lnTo>
                    <a:pt x="987607" y="403860"/>
                  </a:lnTo>
                  <a:lnTo>
                    <a:pt x="943995" y="464819"/>
                  </a:lnTo>
                  <a:lnTo>
                    <a:pt x="922582" y="496569"/>
                  </a:lnTo>
                  <a:lnTo>
                    <a:pt x="901834" y="525780"/>
                  </a:lnTo>
                  <a:lnTo>
                    <a:pt x="882055" y="554989"/>
                  </a:lnTo>
                  <a:lnTo>
                    <a:pt x="846617" y="608330"/>
                  </a:lnTo>
                  <a:lnTo>
                    <a:pt x="831564" y="632460"/>
                  </a:lnTo>
                  <a:lnTo>
                    <a:pt x="818693" y="652780"/>
                  </a:lnTo>
                  <a:lnTo>
                    <a:pt x="808307" y="670560"/>
                  </a:lnTo>
                  <a:lnTo>
                    <a:pt x="800709" y="685800"/>
                  </a:lnTo>
                  <a:lnTo>
                    <a:pt x="796202" y="695960"/>
                  </a:lnTo>
                  <a:lnTo>
                    <a:pt x="795090" y="702310"/>
                  </a:lnTo>
                  <a:lnTo>
                    <a:pt x="783610" y="717550"/>
                  </a:lnTo>
                  <a:lnTo>
                    <a:pt x="770362" y="734060"/>
                  </a:lnTo>
                  <a:lnTo>
                    <a:pt x="755581" y="751839"/>
                  </a:lnTo>
                  <a:lnTo>
                    <a:pt x="739505" y="769619"/>
                  </a:lnTo>
                  <a:lnTo>
                    <a:pt x="722370" y="787400"/>
                  </a:lnTo>
                  <a:lnTo>
                    <a:pt x="704412" y="806450"/>
                  </a:lnTo>
                  <a:lnTo>
                    <a:pt x="685869" y="824230"/>
                  </a:lnTo>
                  <a:lnTo>
                    <a:pt x="666978" y="843280"/>
                  </a:lnTo>
                  <a:lnTo>
                    <a:pt x="629096" y="878839"/>
                  </a:lnTo>
                  <a:lnTo>
                    <a:pt x="610579" y="896619"/>
                  </a:lnTo>
                  <a:lnTo>
                    <a:pt x="592661" y="913130"/>
                  </a:lnTo>
                  <a:lnTo>
                    <a:pt x="575578" y="929639"/>
                  </a:lnTo>
                  <a:lnTo>
                    <a:pt x="544864" y="957580"/>
                  </a:lnTo>
                  <a:lnTo>
                    <a:pt x="531707" y="969010"/>
                  </a:lnTo>
                  <a:lnTo>
                    <a:pt x="520333" y="980439"/>
                  </a:lnTo>
                  <a:lnTo>
                    <a:pt x="510977" y="989330"/>
                  </a:lnTo>
                  <a:lnTo>
                    <a:pt x="503877" y="995680"/>
                  </a:lnTo>
                  <a:lnTo>
                    <a:pt x="499270" y="1000760"/>
                  </a:lnTo>
                  <a:lnTo>
                    <a:pt x="484348" y="1012189"/>
                  </a:lnTo>
                  <a:lnTo>
                    <a:pt x="469761" y="1022350"/>
                  </a:lnTo>
                  <a:lnTo>
                    <a:pt x="455561" y="1031240"/>
                  </a:lnTo>
                  <a:lnTo>
                    <a:pt x="441800" y="1037590"/>
                  </a:lnTo>
                  <a:lnTo>
                    <a:pt x="428530" y="1043940"/>
                  </a:lnTo>
                  <a:lnTo>
                    <a:pt x="415805" y="1049020"/>
                  </a:lnTo>
                  <a:lnTo>
                    <a:pt x="403677" y="1054100"/>
                  </a:lnTo>
                  <a:lnTo>
                    <a:pt x="392197" y="1057910"/>
                  </a:lnTo>
                  <a:lnTo>
                    <a:pt x="353819" y="1068070"/>
                  </a:lnTo>
                  <a:lnTo>
                    <a:pt x="339887" y="1074420"/>
                  </a:lnTo>
                  <a:lnTo>
                    <a:pt x="333632" y="1076960"/>
                  </a:lnTo>
                  <a:lnTo>
                    <a:pt x="325779" y="1079500"/>
                  </a:lnTo>
                  <a:lnTo>
                    <a:pt x="316486" y="1083310"/>
                  </a:lnTo>
                  <a:lnTo>
                    <a:pt x="305912" y="1087120"/>
                  </a:lnTo>
                  <a:lnTo>
                    <a:pt x="268084" y="1098550"/>
                  </a:lnTo>
                  <a:lnTo>
                    <a:pt x="194191" y="1117600"/>
                  </a:lnTo>
                  <a:lnTo>
                    <a:pt x="150317" y="1125220"/>
                  </a:lnTo>
                  <a:lnTo>
                    <a:pt x="112015" y="1129030"/>
                  </a:lnTo>
                  <a:lnTo>
                    <a:pt x="96669" y="1131570"/>
                  </a:lnTo>
                  <a:lnTo>
                    <a:pt x="67905" y="1136650"/>
                  </a:lnTo>
                  <a:lnTo>
                    <a:pt x="54570" y="1137920"/>
                  </a:lnTo>
                  <a:lnTo>
                    <a:pt x="41990" y="1140460"/>
                  </a:lnTo>
                  <a:lnTo>
                    <a:pt x="19258" y="1143000"/>
                  </a:lnTo>
                  <a:lnTo>
                    <a:pt x="9190" y="1145540"/>
                  </a:lnTo>
                  <a:lnTo>
                    <a:pt x="42" y="1146810"/>
                  </a:lnTo>
                  <a:lnTo>
                    <a:pt x="0" y="1167130"/>
                  </a:lnTo>
                  <a:lnTo>
                    <a:pt x="222" y="1170940"/>
                  </a:lnTo>
                  <a:lnTo>
                    <a:pt x="521" y="1173480"/>
                  </a:lnTo>
                  <a:lnTo>
                    <a:pt x="2729" y="1173480"/>
                  </a:lnTo>
                  <a:lnTo>
                    <a:pt x="2661" y="1178560"/>
                  </a:lnTo>
                  <a:lnTo>
                    <a:pt x="1925" y="1188720"/>
                  </a:lnTo>
                  <a:lnTo>
                    <a:pt x="1245" y="1197610"/>
                  </a:lnTo>
                  <a:lnTo>
                    <a:pt x="324" y="1207770"/>
                  </a:lnTo>
                  <a:lnTo>
                    <a:pt x="1038930" y="1211580"/>
                  </a:lnTo>
                  <a:lnTo>
                    <a:pt x="1220998" y="1211580"/>
                  </a:lnTo>
                  <a:lnTo>
                    <a:pt x="1237038" y="1210310"/>
                  </a:lnTo>
                  <a:lnTo>
                    <a:pt x="1254422" y="1210310"/>
                  </a:lnTo>
                  <a:lnTo>
                    <a:pt x="1257185" y="1209040"/>
                  </a:lnTo>
                  <a:lnTo>
                    <a:pt x="1256942" y="1209040"/>
                  </a:lnTo>
                  <a:lnTo>
                    <a:pt x="1254403" y="1207770"/>
                  </a:lnTo>
                  <a:lnTo>
                    <a:pt x="1250277" y="1207770"/>
                  </a:lnTo>
                  <a:lnTo>
                    <a:pt x="1245274" y="1206500"/>
                  </a:lnTo>
                  <a:lnTo>
                    <a:pt x="1235476" y="1205230"/>
                  </a:lnTo>
                  <a:lnTo>
                    <a:pt x="2126521" y="1205230"/>
                  </a:lnTo>
                  <a:lnTo>
                    <a:pt x="2126319" y="1163320"/>
                  </a:lnTo>
                  <a:lnTo>
                    <a:pt x="2126194" y="1098550"/>
                  </a:lnTo>
                  <a:lnTo>
                    <a:pt x="2126311" y="1060450"/>
                  </a:lnTo>
                  <a:lnTo>
                    <a:pt x="2127019" y="1026160"/>
                  </a:lnTo>
                  <a:lnTo>
                    <a:pt x="2127110" y="1022350"/>
                  </a:lnTo>
                  <a:lnTo>
                    <a:pt x="2125839" y="986789"/>
                  </a:lnTo>
                  <a:lnTo>
                    <a:pt x="2124176" y="934719"/>
                  </a:lnTo>
                  <a:lnTo>
                    <a:pt x="2123024" y="896619"/>
                  </a:lnTo>
                  <a:lnTo>
                    <a:pt x="2121631" y="848360"/>
                  </a:lnTo>
                  <a:lnTo>
                    <a:pt x="2113085" y="842010"/>
                  </a:lnTo>
                  <a:lnTo>
                    <a:pt x="2104683" y="834389"/>
                  </a:lnTo>
                  <a:lnTo>
                    <a:pt x="2096407" y="826769"/>
                  </a:lnTo>
                  <a:lnTo>
                    <a:pt x="2088239" y="816610"/>
                  </a:lnTo>
                  <a:lnTo>
                    <a:pt x="2080159" y="807719"/>
                  </a:lnTo>
                  <a:lnTo>
                    <a:pt x="2072151" y="797560"/>
                  </a:lnTo>
                  <a:lnTo>
                    <a:pt x="2056273" y="774700"/>
                  </a:lnTo>
                  <a:lnTo>
                    <a:pt x="2040459" y="753110"/>
                  </a:lnTo>
                  <a:lnTo>
                    <a:pt x="2032530" y="741680"/>
                  </a:lnTo>
                  <a:lnTo>
                    <a:pt x="2016537" y="721360"/>
                  </a:lnTo>
                  <a:lnTo>
                    <a:pt x="2009906" y="711200"/>
                  </a:lnTo>
                  <a:lnTo>
                    <a:pt x="2003321" y="699769"/>
                  </a:lnTo>
                  <a:lnTo>
                    <a:pt x="1996797" y="688339"/>
                  </a:lnTo>
                  <a:lnTo>
                    <a:pt x="1990354" y="675639"/>
                  </a:lnTo>
                  <a:lnTo>
                    <a:pt x="1984008" y="662939"/>
                  </a:lnTo>
                  <a:lnTo>
                    <a:pt x="1977776" y="651510"/>
                  </a:lnTo>
                  <a:lnTo>
                    <a:pt x="1959947" y="617219"/>
                  </a:lnTo>
                  <a:lnTo>
                    <a:pt x="1931038" y="577850"/>
                  </a:lnTo>
                  <a:lnTo>
                    <a:pt x="1923867" y="570230"/>
                  </a:lnTo>
                  <a:lnTo>
                    <a:pt x="1917001" y="561339"/>
                  </a:lnTo>
                  <a:lnTo>
                    <a:pt x="1910444" y="551180"/>
                  </a:lnTo>
                  <a:lnTo>
                    <a:pt x="1904200" y="538480"/>
                  </a:lnTo>
                  <a:lnTo>
                    <a:pt x="1898271" y="523239"/>
                  </a:lnTo>
                  <a:lnTo>
                    <a:pt x="1893801" y="510539"/>
                  </a:lnTo>
                  <a:lnTo>
                    <a:pt x="1886930" y="495300"/>
                  </a:lnTo>
                  <a:lnTo>
                    <a:pt x="1878431" y="483869"/>
                  </a:lnTo>
                  <a:lnTo>
                    <a:pt x="1869389" y="477519"/>
                  </a:lnTo>
                  <a:lnTo>
                    <a:pt x="1860582" y="469900"/>
                  </a:lnTo>
                  <a:lnTo>
                    <a:pt x="1851976" y="461010"/>
                  </a:lnTo>
                  <a:lnTo>
                    <a:pt x="1843540" y="450850"/>
                  </a:lnTo>
                  <a:lnTo>
                    <a:pt x="1835239" y="439419"/>
                  </a:lnTo>
                  <a:lnTo>
                    <a:pt x="1827043" y="426719"/>
                  </a:lnTo>
                  <a:lnTo>
                    <a:pt x="1817756" y="415289"/>
                  </a:lnTo>
                  <a:lnTo>
                    <a:pt x="1809163" y="405130"/>
                  </a:lnTo>
                  <a:lnTo>
                    <a:pt x="1801185" y="396239"/>
                  </a:lnTo>
                  <a:lnTo>
                    <a:pt x="1793744" y="388619"/>
                  </a:lnTo>
                  <a:lnTo>
                    <a:pt x="1786761" y="382269"/>
                  </a:lnTo>
                  <a:lnTo>
                    <a:pt x="1780160" y="374650"/>
                  </a:lnTo>
                  <a:lnTo>
                    <a:pt x="1756004" y="334010"/>
                  </a:lnTo>
                  <a:lnTo>
                    <a:pt x="1750137" y="318769"/>
                  </a:lnTo>
                  <a:lnTo>
                    <a:pt x="1741661" y="311150"/>
                  </a:lnTo>
                  <a:lnTo>
                    <a:pt x="1733060" y="302260"/>
                  </a:lnTo>
                  <a:lnTo>
                    <a:pt x="1698180" y="266700"/>
                  </a:lnTo>
                  <a:lnTo>
                    <a:pt x="1689539" y="256539"/>
                  </a:lnTo>
                  <a:lnTo>
                    <a:pt x="1664434" y="227329"/>
                  </a:lnTo>
                  <a:lnTo>
                    <a:pt x="1641382" y="195579"/>
                  </a:lnTo>
                  <a:lnTo>
                    <a:pt x="1621446" y="161289"/>
                  </a:lnTo>
                  <a:lnTo>
                    <a:pt x="1615677" y="149860"/>
                  </a:lnTo>
                  <a:lnTo>
                    <a:pt x="1605324" y="142239"/>
                  </a:lnTo>
                  <a:lnTo>
                    <a:pt x="1595610" y="134619"/>
                  </a:lnTo>
                  <a:lnTo>
                    <a:pt x="1586385" y="125729"/>
                  </a:lnTo>
                  <a:lnTo>
                    <a:pt x="1577497" y="118110"/>
                  </a:lnTo>
                  <a:lnTo>
                    <a:pt x="1542293" y="82550"/>
                  </a:lnTo>
                  <a:lnTo>
                    <a:pt x="1522785" y="66039"/>
                  </a:lnTo>
                  <a:lnTo>
                    <a:pt x="1512025" y="57150"/>
                  </a:lnTo>
                  <a:lnTo>
                    <a:pt x="1504464" y="50800"/>
                  </a:lnTo>
                  <a:lnTo>
                    <a:pt x="1494937" y="44450"/>
                  </a:lnTo>
                  <a:lnTo>
                    <a:pt x="1483918" y="36829"/>
                  </a:lnTo>
                  <a:lnTo>
                    <a:pt x="1471880" y="29210"/>
                  </a:lnTo>
                  <a:lnTo>
                    <a:pt x="1459297" y="21589"/>
                  </a:lnTo>
                  <a:lnTo>
                    <a:pt x="1446641" y="15239"/>
                  </a:lnTo>
                  <a:lnTo>
                    <a:pt x="1434385" y="8889"/>
                  </a:lnTo>
                  <a:lnTo>
                    <a:pt x="1423003" y="3810"/>
                  </a:lnTo>
                  <a:lnTo>
                    <a:pt x="1412968" y="0"/>
                  </a:lnTo>
                  <a:close/>
                </a:path>
                <a:path w="2127250" h="1216660">
                  <a:moveTo>
                    <a:pt x="1639" y="1173480"/>
                  </a:moveTo>
                  <a:lnTo>
                    <a:pt x="873" y="1173480"/>
                  </a:lnTo>
                  <a:lnTo>
                    <a:pt x="1254" y="1174750"/>
                  </a:lnTo>
                  <a:lnTo>
                    <a:pt x="1639" y="117348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91FE38CA-A531-44D9-A2E6-830F0D10A817}"/>
                </a:ext>
              </a:extLst>
            </p:cNvPr>
            <p:cNvSpPr txBox="1"/>
            <p:nvPr/>
          </p:nvSpPr>
          <p:spPr>
            <a:xfrm>
              <a:off x="10338342" y="4944362"/>
              <a:ext cx="17780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400" b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z</a:t>
              </a:r>
              <a:endParaRPr sz="24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DDFE88BF-FD07-46BF-802E-B62230B594B8}"/>
                </a:ext>
              </a:extLst>
            </p:cNvPr>
            <p:cNvSpPr txBox="1"/>
            <p:nvPr/>
          </p:nvSpPr>
          <p:spPr>
            <a:xfrm>
              <a:off x="8665863" y="4961216"/>
              <a:ext cx="1159007" cy="24935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704850" algn="l"/>
                </a:tabLst>
              </a:pPr>
              <a:r>
                <a:rPr sz="2400" b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	</a:t>
              </a:r>
              <a:r>
                <a:rPr lang="el-GR" sz="2400" b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   </a:t>
              </a:r>
              <a:r>
                <a:rPr sz="2400" b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?</a:t>
              </a:r>
              <a:endParaRPr sz="24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3CD29E26-DE2D-4CE5-AFDB-572E8B17E484}"/>
                </a:ext>
              </a:extLst>
            </p:cNvPr>
            <p:cNvSpPr txBox="1"/>
            <p:nvPr/>
          </p:nvSpPr>
          <p:spPr>
            <a:xfrm>
              <a:off x="9904387" y="3953561"/>
              <a:ext cx="611755" cy="18701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r>
                <a:rPr lang="el-GR" sz="18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,</a:t>
              </a:r>
              <a:r>
                <a:rPr sz="1800" b="1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1</a:t>
              </a:r>
              <a:endParaRPr sz="18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A07D9F68-874C-46E8-B4DB-9676ABF3A1A9}"/>
                </a:ext>
              </a:extLst>
            </p:cNvPr>
            <p:cNvSpPr/>
            <p:nvPr/>
          </p:nvSpPr>
          <p:spPr>
            <a:xfrm>
              <a:off x="7010291" y="4879524"/>
              <a:ext cx="3423285" cy="0"/>
            </a:xfrm>
            <a:custGeom>
              <a:avLst/>
              <a:gdLst/>
              <a:ahLst/>
              <a:cxnLst/>
              <a:rect l="l" t="t" r="r" b="b"/>
              <a:pathLst>
                <a:path w="3423284">
                  <a:moveTo>
                    <a:pt x="0" y="0"/>
                  </a:moveTo>
                  <a:lnTo>
                    <a:pt x="34229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BA9AFF76-ED12-4ACE-B6CA-CC56EE41FD6C}"/>
                </a:ext>
              </a:extLst>
            </p:cNvPr>
            <p:cNvSpPr/>
            <p:nvPr/>
          </p:nvSpPr>
          <p:spPr>
            <a:xfrm>
              <a:off x="7315091" y="3655888"/>
              <a:ext cx="1400175" cy="1146810"/>
            </a:xfrm>
            <a:custGeom>
              <a:avLst/>
              <a:gdLst/>
              <a:ahLst/>
              <a:cxnLst/>
              <a:rect l="l" t="t" r="r" b="b"/>
              <a:pathLst>
                <a:path w="1400175" h="1146810">
                  <a:moveTo>
                    <a:pt x="0" y="1146673"/>
                  </a:moveTo>
                  <a:lnTo>
                    <a:pt x="150748" y="1134023"/>
                  </a:lnTo>
                  <a:lnTo>
                    <a:pt x="225297" y="1121260"/>
                  </a:lnTo>
                  <a:lnTo>
                    <a:pt x="299973" y="1100559"/>
                  </a:lnTo>
                  <a:lnTo>
                    <a:pt x="376046" y="1075146"/>
                  </a:lnTo>
                  <a:lnTo>
                    <a:pt x="450722" y="1040297"/>
                  </a:lnTo>
                  <a:lnTo>
                    <a:pt x="525271" y="992571"/>
                  </a:lnTo>
                  <a:lnTo>
                    <a:pt x="676020" y="860796"/>
                  </a:lnTo>
                  <a:lnTo>
                    <a:pt x="826769" y="673344"/>
                  </a:lnTo>
                  <a:lnTo>
                    <a:pt x="977519" y="449316"/>
                  </a:lnTo>
                  <a:lnTo>
                    <a:pt x="1052195" y="335016"/>
                  </a:lnTo>
                  <a:lnTo>
                    <a:pt x="1126744" y="228590"/>
                  </a:lnTo>
                  <a:lnTo>
                    <a:pt x="1201420" y="134864"/>
                  </a:lnTo>
                  <a:lnTo>
                    <a:pt x="1277492" y="63363"/>
                  </a:lnTo>
                  <a:lnTo>
                    <a:pt x="1352169" y="17389"/>
                  </a:lnTo>
                  <a:lnTo>
                    <a:pt x="1388122" y="4482"/>
                  </a:lnTo>
                  <a:lnTo>
                    <a:pt x="1399955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10352F88-29CF-496C-ACC1-5EC31E7F02F2}"/>
                </a:ext>
              </a:extLst>
            </p:cNvPr>
            <p:cNvSpPr/>
            <p:nvPr/>
          </p:nvSpPr>
          <p:spPr>
            <a:xfrm>
              <a:off x="9448690" y="4497762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F0D5419A-7787-4370-AAAE-51FDC1DBDA97}"/>
                </a:ext>
              </a:extLst>
            </p:cNvPr>
            <p:cNvSpPr/>
            <p:nvPr/>
          </p:nvSpPr>
          <p:spPr>
            <a:xfrm>
              <a:off x="8727839" y="3656513"/>
              <a:ext cx="1384300" cy="1140460"/>
            </a:xfrm>
            <a:custGeom>
              <a:avLst/>
              <a:gdLst/>
              <a:ahLst/>
              <a:cxnLst/>
              <a:rect l="l" t="t" r="r" b="b"/>
              <a:pathLst>
                <a:path w="1384300" h="1140460">
                  <a:moveTo>
                    <a:pt x="1383791" y="1139951"/>
                  </a:moveTo>
                  <a:lnTo>
                    <a:pt x="1233042" y="1127251"/>
                  </a:lnTo>
                  <a:lnTo>
                    <a:pt x="1158493" y="1114551"/>
                  </a:lnTo>
                  <a:lnTo>
                    <a:pt x="1083817" y="1093914"/>
                  </a:lnTo>
                  <a:lnTo>
                    <a:pt x="1007744" y="1068501"/>
                  </a:lnTo>
                  <a:lnTo>
                    <a:pt x="931544" y="1033576"/>
                  </a:lnTo>
                  <a:lnTo>
                    <a:pt x="856996" y="985951"/>
                  </a:lnTo>
                  <a:lnTo>
                    <a:pt x="706119" y="854201"/>
                  </a:lnTo>
                  <a:lnTo>
                    <a:pt x="555371" y="666876"/>
                  </a:lnTo>
                  <a:lnTo>
                    <a:pt x="406273" y="442975"/>
                  </a:lnTo>
                  <a:lnTo>
                    <a:pt x="330073" y="328675"/>
                  </a:lnTo>
                  <a:lnTo>
                    <a:pt x="255524" y="222249"/>
                  </a:lnTo>
                  <a:lnTo>
                    <a:pt x="180848" y="128650"/>
                  </a:lnTo>
                  <a:lnTo>
                    <a:pt x="104775" y="57149"/>
                  </a:lnTo>
                  <a:lnTo>
                    <a:pt x="28575" y="15874"/>
                  </a:lnTo>
                  <a:lnTo>
                    <a:pt x="0" y="0"/>
                  </a:lnTo>
                </a:path>
              </a:pathLst>
            </a:custGeom>
            <a:ln w="502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40133AA2-6193-4829-AF44-2EFA3584EF64}"/>
                </a:ext>
              </a:extLst>
            </p:cNvPr>
            <p:cNvSpPr/>
            <p:nvPr/>
          </p:nvSpPr>
          <p:spPr>
            <a:xfrm>
              <a:off x="9739013" y="4193850"/>
              <a:ext cx="280035" cy="521334"/>
            </a:xfrm>
            <a:custGeom>
              <a:avLst/>
              <a:gdLst/>
              <a:ahLst/>
              <a:cxnLst/>
              <a:rect l="l" t="t" r="r" b="b"/>
              <a:pathLst>
                <a:path w="280034" h="521335">
                  <a:moveTo>
                    <a:pt x="2031" y="435914"/>
                  </a:moveTo>
                  <a:lnTo>
                    <a:pt x="0" y="521081"/>
                  </a:lnTo>
                  <a:lnTo>
                    <a:pt x="69341" y="471563"/>
                  </a:lnTo>
                  <a:lnTo>
                    <a:pt x="62483" y="467931"/>
                  </a:lnTo>
                  <a:lnTo>
                    <a:pt x="35305" y="467931"/>
                  </a:lnTo>
                  <a:lnTo>
                    <a:pt x="24129" y="461987"/>
                  </a:lnTo>
                  <a:lnTo>
                    <a:pt x="30071" y="450765"/>
                  </a:lnTo>
                  <a:lnTo>
                    <a:pt x="2031" y="435914"/>
                  </a:lnTo>
                  <a:close/>
                </a:path>
                <a:path w="280034" h="521335">
                  <a:moveTo>
                    <a:pt x="30071" y="450765"/>
                  </a:moveTo>
                  <a:lnTo>
                    <a:pt x="24129" y="461987"/>
                  </a:lnTo>
                  <a:lnTo>
                    <a:pt x="35305" y="467931"/>
                  </a:lnTo>
                  <a:lnTo>
                    <a:pt x="41256" y="456689"/>
                  </a:lnTo>
                  <a:lnTo>
                    <a:pt x="30071" y="450765"/>
                  </a:lnTo>
                  <a:close/>
                </a:path>
                <a:path w="280034" h="521335">
                  <a:moveTo>
                    <a:pt x="41256" y="456689"/>
                  </a:moveTo>
                  <a:lnTo>
                    <a:pt x="35305" y="467931"/>
                  </a:lnTo>
                  <a:lnTo>
                    <a:pt x="62483" y="467931"/>
                  </a:lnTo>
                  <a:lnTo>
                    <a:pt x="41256" y="456689"/>
                  </a:lnTo>
                  <a:close/>
                </a:path>
                <a:path w="280034" h="521335">
                  <a:moveTo>
                    <a:pt x="268731" y="0"/>
                  </a:moveTo>
                  <a:lnTo>
                    <a:pt x="30071" y="450765"/>
                  </a:lnTo>
                  <a:lnTo>
                    <a:pt x="41256" y="456689"/>
                  </a:lnTo>
                  <a:lnTo>
                    <a:pt x="279907" y="5842"/>
                  </a:lnTo>
                  <a:lnTo>
                    <a:pt x="2687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04C1F04D-0867-4C77-91FD-1CE407C908B0}"/>
                </a:ext>
              </a:extLst>
            </p:cNvPr>
            <p:cNvSpPr/>
            <p:nvPr/>
          </p:nvSpPr>
          <p:spPr>
            <a:xfrm>
              <a:off x="8714885" y="3669468"/>
              <a:ext cx="0" cy="1209040"/>
            </a:xfrm>
            <a:custGeom>
              <a:avLst/>
              <a:gdLst/>
              <a:ahLst/>
              <a:cxnLst/>
              <a:rect l="l" t="t" r="r" b="b"/>
              <a:pathLst>
                <a:path h="1209039">
                  <a:moveTo>
                    <a:pt x="0" y="0"/>
                  </a:moveTo>
                  <a:lnTo>
                    <a:pt x="0" y="1208531"/>
                  </a:lnTo>
                </a:path>
              </a:pathLst>
            </a:custGeom>
            <a:ln w="1219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7343B308-F7A8-4D1A-B217-E125C8810D7C}"/>
                </a:ext>
              </a:extLst>
            </p:cNvPr>
            <p:cNvSpPr txBox="1"/>
            <p:nvPr/>
          </p:nvSpPr>
          <p:spPr>
            <a:xfrm>
              <a:off x="8414902" y="4267498"/>
              <a:ext cx="357759" cy="18701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r>
                <a:rPr lang="el-GR" sz="18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,</a:t>
              </a:r>
              <a:r>
                <a:rPr sz="18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9</a:t>
              </a:r>
              <a:endParaRPr sz="18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CFA6ACDF-9C79-4BC0-BA2D-35FCE4394E50}"/>
                </a:ext>
              </a:extLst>
            </p:cNvPr>
            <p:cNvSpPr/>
            <p:nvPr/>
          </p:nvSpPr>
          <p:spPr>
            <a:xfrm>
              <a:off x="9228493" y="4916430"/>
              <a:ext cx="440393" cy="317193"/>
            </a:xfrm>
            <a:custGeom>
              <a:avLst/>
              <a:gdLst/>
              <a:ahLst/>
              <a:cxnLst/>
              <a:rect l="l" t="t" r="r" b="b"/>
              <a:pathLst>
                <a:path w="562609" h="457200">
                  <a:moveTo>
                    <a:pt x="0" y="228600"/>
                  </a:moveTo>
                  <a:lnTo>
                    <a:pt x="8170" y="173665"/>
                  </a:lnTo>
                  <a:lnTo>
                    <a:pt x="31378" y="123545"/>
                  </a:lnTo>
                  <a:lnTo>
                    <a:pt x="67674" y="79830"/>
                  </a:lnTo>
                  <a:lnTo>
                    <a:pt x="98177" y="55028"/>
                  </a:lnTo>
                  <a:lnTo>
                    <a:pt x="133051" y="34249"/>
                  </a:lnTo>
                  <a:lnTo>
                    <a:pt x="171717" y="17964"/>
                  </a:lnTo>
                  <a:lnTo>
                    <a:pt x="213597" y="6643"/>
                  </a:lnTo>
                  <a:lnTo>
                    <a:pt x="258112" y="757"/>
                  </a:lnTo>
                  <a:lnTo>
                    <a:pt x="281177" y="0"/>
                  </a:lnTo>
                  <a:lnTo>
                    <a:pt x="304243" y="757"/>
                  </a:lnTo>
                  <a:lnTo>
                    <a:pt x="348758" y="6643"/>
                  </a:lnTo>
                  <a:lnTo>
                    <a:pt x="390638" y="17964"/>
                  </a:lnTo>
                  <a:lnTo>
                    <a:pt x="429304" y="34249"/>
                  </a:lnTo>
                  <a:lnTo>
                    <a:pt x="464178" y="55028"/>
                  </a:lnTo>
                  <a:lnTo>
                    <a:pt x="494681" y="79830"/>
                  </a:lnTo>
                  <a:lnTo>
                    <a:pt x="520236" y="108183"/>
                  </a:lnTo>
                  <a:lnTo>
                    <a:pt x="548024" y="156345"/>
                  </a:lnTo>
                  <a:lnTo>
                    <a:pt x="561424" y="209851"/>
                  </a:lnTo>
                  <a:lnTo>
                    <a:pt x="562355" y="228600"/>
                  </a:lnTo>
                  <a:lnTo>
                    <a:pt x="561424" y="247348"/>
                  </a:lnTo>
                  <a:lnTo>
                    <a:pt x="548024" y="300854"/>
                  </a:lnTo>
                  <a:lnTo>
                    <a:pt x="520236" y="349016"/>
                  </a:lnTo>
                  <a:lnTo>
                    <a:pt x="494681" y="377369"/>
                  </a:lnTo>
                  <a:lnTo>
                    <a:pt x="464178" y="402171"/>
                  </a:lnTo>
                  <a:lnTo>
                    <a:pt x="429304" y="422950"/>
                  </a:lnTo>
                  <a:lnTo>
                    <a:pt x="390638" y="439235"/>
                  </a:lnTo>
                  <a:lnTo>
                    <a:pt x="348758" y="450556"/>
                  </a:lnTo>
                  <a:lnTo>
                    <a:pt x="304243" y="456442"/>
                  </a:lnTo>
                  <a:lnTo>
                    <a:pt x="281177" y="457200"/>
                  </a:lnTo>
                  <a:lnTo>
                    <a:pt x="258112" y="456442"/>
                  </a:lnTo>
                  <a:lnTo>
                    <a:pt x="213597" y="450556"/>
                  </a:lnTo>
                  <a:lnTo>
                    <a:pt x="171717" y="439235"/>
                  </a:lnTo>
                  <a:lnTo>
                    <a:pt x="133051" y="422950"/>
                  </a:lnTo>
                  <a:lnTo>
                    <a:pt x="98177" y="402171"/>
                  </a:lnTo>
                  <a:lnTo>
                    <a:pt x="67674" y="377369"/>
                  </a:lnTo>
                  <a:lnTo>
                    <a:pt x="42119" y="349016"/>
                  </a:lnTo>
                  <a:lnTo>
                    <a:pt x="14331" y="300854"/>
                  </a:lnTo>
                  <a:lnTo>
                    <a:pt x="931" y="247348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61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23136-4D76-42A4-9AFC-2DA292CC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αντίστροφου υπολογισμού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8B3CC0F-2C08-464E-A3EF-0A91426A0717}"/>
              </a:ext>
            </a:extLst>
          </p:cNvPr>
          <p:cNvSpPr/>
          <p:nvPr/>
        </p:nvSpPr>
        <p:spPr>
          <a:xfrm>
            <a:off x="1237405" y="1229005"/>
            <a:ext cx="9717189" cy="5302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385F603-D3BC-4F93-9A6E-9381AF638874}"/>
              </a:ext>
            </a:extLst>
          </p:cNvPr>
          <p:cNvSpPr/>
          <p:nvPr/>
        </p:nvSpPr>
        <p:spPr>
          <a:xfrm>
            <a:off x="9407434" y="5579799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152400"/>
                </a:moveTo>
                <a:lnTo>
                  <a:pt x="11071" y="115765"/>
                </a:lnTo>
                <a:lnTo>
                  <a:pt x="42523" y="82348"/>
                </a:lnTo>
                <a:lnTo>
                  <a:pt x="91707" y="53206"/>
                </a:lnTo>
                <a:lnTo>
                  <a:pt x="133041" y="36674"/>
                </a:lnTo>
                <a:lnTo>
                  <a:pt x="180297" y="22825"/>
                </a:lnTo>
                <a:lnTo>
                  <a:pt x="232689" y="11971"/>
                </a:lnTo>
                <a:lnTo>
                  <a:pt x="289435" y="4427"/>
                </a:lnTo>
                <a:lnTo>
                  <a:pt x="349749" y="504"/>
                </a:lnTo>
                <a:lnTo>
                  <a:pt x="381000" y="0"/>
                </a:lnTo>
                <a:lnTo>
                  <a:pt x="412250" y="504"/>
                </a:lnTo>
                <a:lnTo>
                  <a:pt x="472564" y="4427"/>
                </a:lnTo>
                <a:lnTo>
                  <a:pt x="529310" y="11971"/>
                </a:lnTo>
                <a:lnTo>
                  <a:pt x="581702" y="22825"/>
                </a:lnTo>
                <a:lnTo>
                  <a:pt x="628958" y="36674"/>
                </a:lnTo>
                <a:lnTo>
                  <a:pt x="670292" y="53206"/>
                </a:lnTo>
                <a:lnTo>
                  <a:pt x="704921" y="72107"/>
                </a:lnTo>
                <a:lnTo>
                  <a:pt x="742578" y="104217"/>
                </a:lnTo>
                <a:lnTo>
                  <a:pt x="760737" y="139896"/>
                </a:lnTo>
                <a:lnTo>
                  <a:pt x="762000" y="152400"/>
                </a:lnTo>
                <a:lnTo>
                  <a:pt x="760737" y="164903"/>
                </a:lnTo>
                <a:lnTo>
                  <a:pt x="742578" y="200582"/>
                </a:lnTo>
                <a:lnTo>
                  <a:pt x="704921" y="232692"/>
                </a:lnTo>
                <a:lnTo>
                  <a:pt x="670292" y="251593"/>
                </a:lnTo>
                <a:lnTo>
                  <a:pt x="628958" y="268125"/>
                </a:lnTo>
                <a:lnTo>
                  <a:pt x="581702" y="281974"/>
                </a:lnTo>
                <a:lnTo>
                  <a:pt x="529310" y="292828"/>
                </a:lnTo>
                <a:lnTo>
                  <a:pt x="472564" y="300372"/>
                </a:lnTo>
                <a:lnTo>
                  <a:pt x="412250" y="304295"/>
                </a:lnTo>
                <a:lnTo>
                  <a:pt x="381000" y="304800"/>
                </a:lnTo>
                <a:lnTo>
                  <a:pt x="349749" y="304295"/>
                </a:lnTo>
                <a:lnTo>
                  <a:pt x="289435" y="300372"/>
                </a:lnTo>
                <a:lnTo>
                  <a:pt x="232689" y="292828"/>
                </a:lnTo>
                <a:lnTo>
                  <a:pt x="180297" y="281974"/>
                </a:lnTo>
                <a:lnTo>
                  <a:pt x="133041" y="268125"/>
                </a:lnTo>
                <a:lnTo>
                  <a:pt x="91707" y="251593"/>
                </a:lnTo>
                <a:lnTo>
                  <a:pt x="57078" y="232692"/>
                </a:lnTo>
                <a:lnTo>
                  <a:pt x="19421" y="200582"/>
                </a:lnTo>
                <a:lnTo>
                  <a:pt x="1262" y="164903"/>
                </a:lnTo>
                <a:lnTo>
                  <a:pt x="0" y="152400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910B13E-26B8-4F69-B21D-8CE4E5CD2F7E}"/>
              </a:ext>
            </a:extLst>
          </p:cNvPr>
          <p:cNvSpPr/>
          <p:nvPr/>
        </p:nvSpPr>
        <p:spPr>
          <a:xfrm>
            <a:off x="9346473" y="1582130"/>
            <a:ext cx="685800" cy="228600"/>
          </a:xfrm>
          <a:custGeom>
            <a:avLst/>
            <a:gdLst/>
            <a:ahLst/>
            <a:cxnLst/>
            <a:rect l="l" t="t" r="r" b="b"/>
            <a:pathLst>
              <a:path w="685800" h="228600">
                <a:moveTo>
                  <a:pt x="0" y="114300"/>
                </a:moveTo>
                <a:lnTo>
                  <a:pt x="17483" y="78175"/>
                </a:lnTo>
                <a:lnTo>
                  <a:pt x="51379" y="54094"/>
                </a:lnTo>
                <a:lnTo>
                  <a:pt x="100441" y="33480"/>
                </a:lnTo>
                <a:lnTo>
                  <a:pt x="140396" y="22055"/>
                </a:lnTo>
                <a:lnTo>
                  <a:pt x="185327" y="12759"/>
                </a:lnTo>
                <a:lnTo>
                  <a:pt x="234525" y="5827"/>
                </a:lnTo>
                <a:lnTo>
                  <a:pt x="287285" y="1496"/>
                </a:lnTo>
                <a:lnTo>
                  <a:pt x="342900" y="0"/>
                </a:lnTo>
                <a:lnTo>
                  <a:pt x="371020" y="378"/>
                </a:lnTo>
                <a:lnTo>
                  <a:pt x="425295" y="3322"/>
                </a:lnTo>
                <a:lnTo>
                  <a:pt x="476363" y="8983"/>
                </a:lnTo>
                <a:lnTo>
                  <a:pt x="523515" y="17126"/>
                </a:lnTo>
                <a:lnTo>
                  <a:pt x="566046" y="27516"/>
                </a:lnTo>
                <a:lnTo>
                  <a:pt x="603250" y="39917"/>
                </a:lnTo>
                <a:lnTo>
                  <a:pt x="647522" y="61775"/>
                </a:lnTo>
                <a:lnTo>
                  <a:pt x="681311" y="95761"/>
                </a:lnTo>
                <a:lnTo>
                  <a:pt x="685800" y="114300"/>
                </a:lnTo>
                <a:lnTo>
                  <a:pt x="684663" y="123673"/>
                </a:lnTo>
                <a:lnTo>
                  <a:pt x="658850" y="158787"/>
                </a:lnTo>
                <a:lnTo>
                  <a:pt x="619634" y="181801"/>
                </a:lnTo>
                <a:lnTo>
                  <a:pt x="566046" y="201083"/>
                </a:lnTo>
                <a:lnTo>
                  <a:pt x="523515" y="211473"/>
                </a:lnTo>
                <a:lnTo>
                  <a:pt x="476363" y="219616"/>
                </a:lnTo>
                <a:lnTo>
                  <a:pt x="425295" y="225277"/>
                </a:lnTo>
                <a:lnTo>
                  <a:pt x="371020" y="228221"/>
                </a:lnTo>
                <a:lnTo>
                  <a:pt x="342900" y="228600"/>
                </a:lnTo>
                <a:lnTo>
                  <a:pt x="314779" y="228221"/>
                </a:lnTo>
                <a:lnTo>
                  <a:pt x="260504" y="225277"/>
                </a:lnTo>
                <a:lnTo>
                  <a:pt x="209436" y="219616"/>
                </a:lnTo>
                <a:lnTo>
                  <a:pt x="162284" y="211473"/>
                </a:lnTo>
                <a:lnTo>
                  <a:pt x="119753" y="201083"/>
                </a:lnTo>
                <a:lnTo>
                  <a:pt x="82549" y="188682"/>
                </a:lnTo>
                <a:lnTo>
                  <a:pt x="38277" y="166824"/>
                </a:lnTo>
                <a:lnTo>
                  <a:pt x="4488" y="132838"/>
                </a:lnTo>
                <a:lnTo>
                  <a:pt x="0" y="11430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DAED92C-6D62-4E3F-A556-B81F46417E6D}"/>
              </a:ext>
            </a:extLst>
          </p:cNvPr>
          <p:cNvSpPr/>
          <p:nvPr/>
        </p:nvSpPr>
        <p:spPr>
          <a:xfrm>
            <a:off x="1680755" y="5579799"/>
            <a:ext cx="457200" cy="295910"/>
          </a:xfrm>
          <a:custGeom>
            <a:avLst/>
            <a:gdLst/>
            <a:ahLst/>
            <a:cxnLst/>
            <a:rect l="l" t="t" r="r" b="b"/>
            <a:pathLst>
              <a:path w="457200" h="295910">
                <a:moveTo>
                  <a:pt x="0" y="147827"/>
                </a:moveTo>
                <a:lnTo>
                  <a:pt x="11655" y="101096"/>
                </a:lnTo>
                <a:lnTo>
                  <a:pt x="34252" y="69950"/>
                </a:lnTo>
                <a:lnTo>
                  <a:pt x="66960" y="43291"/>
                </a:lnTo>
                <a:lnTo>
                  <a:pt x="108189" y="22143"/>
                </a:lnTo>
                <a:lnTo>
                  <a:pt x="156350" y="7534"/>
                </a:lnTo>
                <a:lnTo>
                  <a:pt x="209853" y="489"/>
                </a:lnTo>
                <a:lnTo>
                  <a:pt x="228600" y="0"/>
                </a:lnTo>
                <a:lnTo>
                  <a:pt x="247346" y="489"/>
                </a:lnTo>
                <a:lnTo>
                  <a:pt x="300849" y="7534"/>
                </a:lnTo>
                <a:lnTo>
                  <a:pt x="349010" y="22143"/>
                </a:lnTo>
                <a:lnTo>
                  <a:pt x="390239" y="43291"/>
                </a:lnTo>
                <a:lnTo>
                  <a:pt x="422947" y="69950"/>
                </a:lnTo>
                <a:lnTo>
                  <a:pt x="445544" y="101096"/>
                </a:lnTo>
                <a:lnTo>
                  <a:pt x="457200" y="147827"/>
                </a:lnTo>
                <a:lnTo>
                  <a:pt x="456442" y="159954"/>
                </a:lnTo>
                <a:lnTo>
                  <a:pt x="439233" y="205376"/>
                </a:lnTo>
                <a:lnTo>
                  <a:pt x="413089" y="235141"/>
                </a:lnTo>
                <a:lnTo>
                  <a:pt x="377364" y="260077"/>
                </a:lnTo>
                <a:lnTo>
                  <a:pt x="333648" y="279159"/>
                </a:lnTo>
                <a:lnTo>
                  <a:pt x="283530" y="291360"/>
                </a:lnTo>
                <a:lnTo>
                  <a:pt x="228600" y="295656"/>
                </a:lnTo>
                <a:lnTo>
                  <a:pt x="209853" y="295166"/>
                </a:lnTo>
                <a:lnTo>
                  <a:pt x="156350" y="288121"/>
                </a:lnTo>
                <a:lnTo>
                  <a:pt x="108189" y="273512"/>
                </a:lnTo>
                <a:lnTo>
                  <a:pt x="66960" y="252364"/>
                </a:lnTo>
                <a:lnTo>
                  <a:pt x="34252" y="225705"/>
                </a:lnTo>
                <a:lnTo>
                  <a:pt x="11655" y="194559"/>
                </a:lnTo>
                <a:lnTo>
                  <a:pt x="0" y="147827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9961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4F6F-B085-4490-B005-68A907BC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αντίστροφου υπολογισμού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A5096-4CAE-4431-9A38-79777C6DA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800" y="1522800"/>
                <a:ext cx="10515600" cy="5180400"/>
              </a:xfrm>
            </p:spPr>
            <p:txBody>
              <a:bodyPr/>
              <a:lstStyle/>
              <a:p>
                <a:r>
                  <a:rPr lang="el-GR" dirty="0"/>
                  <a:t>Για μία τυχαία μεταβλητή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100, 50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/>
                  <a:t>υπολογίστε μια οριακή τιμή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τέτοια ώστε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=0,9</m:t>
                        </m:r>
                      </m:e>
                    </m:func>
                  </m:oMath>
                </a14:m>
                <a:endParaRPr lang="en-US" dirty="0"/>
              </a:p>
              <a:p>
                <a:pPr marL="400050" lvl="1" indent="0">
                  <a:buNone/>
                </a:pPr>
                <a:r>
                  <a:rPr lang="el-GR" dirty="0"/>
                  <a:t>2. Εύρεση τιμής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 που αντιστοιχεί σε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A5096-4CAE-4431-9A38-79777C6DA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800" y="1522800"/>
                <a:ext cx="10515600" cy="5180400"/>
              </a:xfrm>
              <a:blipFill>
                <a:blip r:embed="rId2"/>
                <a:stretch>
                  <a:fillRect l="-1043" t="-1294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57372D7-1D5F-4C41-9BC1-2D1485112189}"/>
              </a:ext>
            </a:extLst>
          </p:cNvPr>
          <p:cNvGrpSpPr/>
          <p:nvPr/>
        </p:nvGrpSpPr>
        <p:grpSpPr>
          <a:xfrm>
            <a:off x="2076123" y="3876204"/>
            <a:ext cx="7237603" cy="2533141"/>
            <a:chOff x="2084832" y="3895344"/>
            <a:chExt cx="7237603" cy="2533141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15625FB-97BA-4107-B40D-BCAABE67928E}"/>
                </a:ext>
              </a:extLst>
            </p:cNvPr>
            <p:cNvSpPr/>
            <p:nvPr/>
          </p:nvSpPr>
          <p:spPr>
            <a:xfrm>
              <a:off x="2090927" y="3895344"/>
              <a:ext cx="3354704" cy="2065020"/>
            </a:xfrm>
            <a:custGeom>
              <a:avLst/>
              <a:gdLst/>
              <a:ahLst/>
              <a:cxnLst/>
              <a:rect l="l" t="t" r="r" b="b"/>
              <a:pathLst>
                <a:path w="3354704" h="2065020">
                  <a:moveTo>
                    <a:pt x="0" y="2065019"/>
                  </a:moveTo>
                  <a:lnTo>
                    <a:pt x="3354324" y="2065019"/>
                  </a:lnTo>
                  <a:lnTo>
                    <a:pt x="3354324" y="0"/>
                  </a:lnTo>
                  <a:lnTo>
                    <a:pt x="0" y="0"/>
                  </a:lnTo>
                  <a:lnTo>
                    <a:pt x="0" y="2065019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ject 5">
                  <a:extLst>
                    <a:ext uri="{FF2B5EF4-FFF2-40B4-BE49-F238E27FC236}">
                      <a16:creationId xmlns:a16="http://schemas.microsoft.com/office/drawing/2014/main" id="{A57D5AA3-9A3E-4C17-8680-033AD288E6E3}"/>
                    </a:ext>
                  </a:extLst>
                </p:cNvPr>
                <p:cNvSpPr txBox="1"/>
                <p:nvPr/>
              </p:nvSpPr>
              <p:spPr>
                <a:xfrm>
                  <a:off x="2084832" y="4058877"/>
                  <a:ext cx="3366770" cy="1704249"/>
                </a:xfrm>
                <a:prstGeom prst="rect">
                  <a:avLst/>
                </a:prstGeom>
                <a:ln w="12192">
                  <a:noFill/>
                </a:ln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59055">
                    <a:lnSpc>
                      <a:spcPct val="100000"/>
                    </a:lnSpc>
                    <a:spcBef>
                      <a:spcPts val="171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5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/>
                          </a:rPr>
                          <m:t>𝑧</m:t>
                        </m:r>
                        <m:r>
                          <a:rPr lang="en-US" sz="235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el-GR" sz="2350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350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/>
                              </a:rPr>
                              <m:t>𝑥</m:t>
                            </m:r>
                            <m:r>
                              <a:rPr lang="en-US" sz="2350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r>
                              <a:rPr lang="el-GR" sz="2350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/>
                              </a:rPr>
                              <m:t>𝜇</m:t>
                            </m:r>
                          </m:num>
                          <m:den>
                            <m:r>
                              <a:rPr lang="el-GR" sz="2350" b="0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/>
                              </a:rPr>
                              <m:t>𝜎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35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/>
                          </a:rPr>
                          <m:t>𝑥</m:t>
                        </m:r>
                        <m:r>
                          <a:rPr lang="en-US" sz="235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/>
                          </a:rPr>
                          <m:t>=</m:t>
                        </m:r>
                        <m:r>
                          <a:rPr lang="el-GR" sz="235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/>
                          </a:rPr>
                          <m:t>𝜇</m:t>
                        </m:r>
                        <m:r>
                          <a:rPr lang="el-GR" sz="235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/>
                          </a:rPr>
                          <m:t>+</m:t>
                        </m:r>
                        <m:r>
                          <a:rPr lang="en-US" sz="235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/>
                          </a:rPr>
                          <m:t>𝑧</m:t>
                        </m:r>
                        <m:r>
                          <a:rPr lang="el-GR" sz="235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/>
                          </a:rPr>
                          <m:t>𝜎</m:t>
                        </m:r>
                      </m:oMath>
                      <m:oMath xmlns:m="http://schemas.openxmlformats.org/officeDocument/2006/math">
                        <m:r>
                          <a:rPr lang="en-US" sz="235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/>
                          </a:rPr>
                          <m:t>𝑥</m:t>
                        </m:r>
                        <m:r>
                          <a:rPr lang="en-US" sz="235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/>
                          </a:rPr>
                          <m:t>=100+</m:t>
                        </m:r>
                        <m:d>
                          <m:dPr>
                            <m:ctrlPr>
                              <a:rPr lang="en-US" sz="235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35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/>
                              </a:rPr>
                              <m:t>1,28</m:t>
                            </m:r>
                          </m:e>
                        </m:d>
                        <m:d>
                          <m:dPr>
                            <m:ctrlPr>
                              <a:rPr lang="en-US" sz="235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35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/>
                              </a:rPr>
                              <m:t>50</m:t>
                            </m:r>
                          </m:e>
                        </m:d>
                      </m:oMath>
                      <m:oMath xmlns:m="http://schemas.openxmlformats.org/officeDocument/2006/math">
                        <m:r>
                          <a:rPr lang="en-US" sz="235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/>
                          </a:rPr>
                          <m:t>    =164</m:t>
                        </m:r>
                      </m:oMath>
                    </m:oMathPara>
                  </a14:m>
                  <a:endParaRPr lang="en-US" sz="2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5" name="object 5">
                  <a:extLst>
                    <a:ext uri="{FF2B5EF4-FFF2-40B4-BE49-F238E27FC236}">
                      <a16:creationId xmlns:a16="http://schemas.microsoft.com/office/drawing/2014/main" id="{A57D5AA3-9A3E-4C17-8680-033AD288E6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832" y="4058877"/>
                  <a:ext cx="3366770" cy="1704249"/>
                </a:xfrm>
                <a:prstGeom prst="rect">
                  <a:avLst/>
                </a:prstGeom>
                <a:blipFill>
                  <a:blip r:embed="rId3"/>
                  <a:stretch>
                    <a:fillRect b="-1434"/>
                  </a:stretch>
                </a:blipFill>
                <a:ln w="12192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D15B6AB-5E3E-4ED4-83B1-1AB953826228}"/>
                </a:ext>
              </a:extLst>
            </p:cNvPr>
            <p:cNvSpPr/>
            <p:nvPr/>
          </p:nvSpPr>
          <p:spPr>
            <a:xfrm>
              <a:off x="2084832" y="4058115"/>
              <a:ext cx="3366770" cy="1705008"/>
            </a:xfrm>
            <a:custGeom>
              <a:avLst/>
              <a:gdLst/>
              <a:ahLst/>
              <a:cxnLst/>
              <a:rect l="l" t="t" r="r" b="b"/>
              <a:pathLst>
                <a:path w="3366770" h="2077720">
                  <a:moveTo>
                    <a:pt x="0" y="2077212"/>
                  </a:moveTo>
                  <a:lnTo>
                    <a:pt x="3366516" y="2077212"/>
                  </a:lnTo>
                  <a:lnTo>
                    <a:pt x="3366516" y="0"/>
                  </a:lnTo>
                  <a:lnTo>
                    <a:pt x="0" y="0"/>
                  </a:lnTo>
                  <a:lnTo>
                    <a:pt x="0" y="2077212"/>
                  </a:lnTo>
                  <a:close/>
                </a:path>
              </a:pathLst>
            </a:custGeom>
            <a:ln w="12192">
              <a:noFill/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51EA01D-B70C-42A0-909A-3BD96FBD69CD}"/>
                </a:ext>
              </a:extLst>
            </p:cNvPr>
            <p:cNvSpPr/>
            <p:nvPr/>
          </p:nvSpPr>
          <p:spPr>
            <a:xfrm>
              <a:off x="8176328" y="5184816"/>
              <a:ext cx="697865" cy="360045"/>
            </a:xfrm>
            <a:custGeom>
              <a:avLst/>
              <a:gdLst/>
              <a:ahLst/>
              <a:cxnLst/>
              <a:rect l="l" t="t" r="r" b="b"/>
              <a:pathLst>
                <a:path w="697865" h="360045">
                  <a:moveTo>
                    <a:pt x="682786" y="355090"/>
                  </a:moveTo>
                  <a:lnTo>
                    <a:pt x="504240" y="355090"/>
                  </a:lnTo>
                  <a:lnTo>
                    <a:pt x="528057" y="355864"/>
                  </a:lnTo>
                  <a:lnTo>
                    <a:pt x="555203" y="356094"/>
                  </a:lnTo>
                  <a:lnTo>
                    <a:pt x="567699" y="356557"/>
                  </a:lnTo>
                  <a:lnTo>
                    <a:pt x="610585" y="358740"/>
                  </a:lnTo>
                  <a:lnTo>
                    <a:pt x="625331" y="359287"/>
                  </a:lnTo>
                  <a:lnTo>
                    <a:pt x="639630" y="359523"/>
                  </a:lnTo>
                  <a:lnTo>
                    <a:pt x="653075" y="359314"/>
                  </a:lnTo>
                  <a:lnTo>
                    <a:pt x="665264" y="358527"/>
                  </a:lnTo>
                  <a:lnTo>
                    <a:pt x="675790" y="357028"/>
                  </a:lnTo>
                  <a:lnTo>
                    <a:pt x="682786" y="355090"/>
                  </a:lnTo>
                  <a:close/>
                </a:path>
                <a:path w="697865" h="360045">
                  <a:moveTo>
                    <a:pt x="174739" y="355309"/>
                  </a:moveTo>
                  <a:lnTo>
                    <a:pt x="46640" y="355309"/>
                  </a:lnTo>
                  <a:lnTo>
                    <a:pt x="52796" y="355619"/>
                  </a:lnTo>
                  <a:lnTo>
                    <a:pt x="57198" y="355786"/>
                  </a:lnTo>
                  <a:lnTo>
                    <a:pt x="63414" y="355923"/>
                  </a:lnTo>
                  <a:lnTo>
                    <a:pt x="84075" y="355996"/>
                  </a:lnTo>
                  <a:lnTo>
                    <a:pt x="174739" y="355309"/>
                  </a:lnTo>
                  <a:close/>
                </a:path>
                <a:path w="697865" h="360045">
                  <a:moveTo>
                    <a:pt x="692812" y="353307"/>
                  </a:moveTo>
                  <a:lnTo>
                    <a:pt x="416398" y="353307"/>
                  </a:lnTo>
                  <a:lnTo>
                    <a:pt x="433737" y="353521"/>
                  </a:lnTo>
                  <a:lnTo>
                    <a:pt x="446742" y="354094"/>
                  </a:lnTo>
                  <a:lnTo>
                    <a:pt x="465133" y="355521"/>
                  </a:lnTo>
                  <a:lnTo>
                    <a:pt x="473214" y="355975"/>
                  </a:lnTo>
                  <a:lnTo>
                    <a:pt x="482347" y="355989"/>
                  </a:lnTo>
                  <a:lnTo>
                    <a:pt x="493772" y="355152"/>
                  </a:lnTo>
                  <a:lnTo>
                    <a:pt x="682786" y="355090"/>
                  </a:lnTo>
                  <a:lnTo>
                    <a:pt x="684250" y="354684"/>
                  </a:lnTo>
                  <a:lnTo>
                    <a:pt x="691913" y="353976"/>
                  </a:lnTo>
                  <a:lnTo>
                    <a:pt x="692812" y="353307"/>
                  </a:lnTo>
                  <a:close/>
                </a:path>
                <a:path w="697865" h="360045">
                  <a:moveTo>
                    <a:pt x="10890" y="0"/>
                  </a:moveTo>
                  <a:lnTo>
                    <a:pt x="5846" y="4350"/>
                  </a:lnTo>
                  <a:lnTo>
                    <a:pt x="3209" y="12795"/>
                  </a:lnTo>
                  <a:lnTo>
                    <a:pt x="2429" y="24378"/>
                  </a:lnTo>
                  <a:lnTo>
                    <a:pt x="2961" y="38143"/>
                  </a:lnTo>
                  <a:lnTo>
                    <a:pt x="4257" y="53131"/>
                  </a:lnTo>
                  <a:lnTo>
                    <a:pt x="5771" y="68387"/>
                  </a:lnTo>
                  <a:lnTo>
                    <a:pt x="6954" y="82954"/>
                  </a:lnTo>
                  <a:lnTo>
                    <a:pt x="7260" y="95874"/>
                  </a:lnTo>
                  <a:lnTo>
                    <a:pt x="6745" y="106466"/>
                  </a:lnTo>
                  <a:lnTo>
                    <a:pt x="6873" y="107082"/>
                  </a:lnTo>
                  <a:lnTo>
                    <a:pt x="7077" y="108442"/>
                  </a:lnTo>
                  <a:lnTo>
                    <a:pt x="7296" y="113322"/>
                  </a:lnTo>
                  <a:lnTo>
                    <a:pt x="7371" y="170956"/>
                  </a:lnTo>
                  <a:lnTo>
                    <a:pt x="7184" y="194363"/>
                  </a:lnTo>
                  <a:lnTo>
                    <a:pt x="5648" y="248903"/>
                  </a:lnTo>
                  <a:lnTo>
                    <a:pt x="3061" y="288905"/>
                  </a:lnTo>
                  <a:lnTo>
                    <a:pt x="1774" y="304829"/>
                  </a:lnTo>
                  <a:lnTo>
                    <a:pt x="722" y="318206"/>
                  </a:lnTo>
                  <a:lnTo>
                    <a:pt x="74" y="329220"/>
                  </a:lnTo>
                  <a:lnTo>
                    <a:pt x="0" y="338053"/>
                  </a:lnTo>
                  <a:lnTo>
                    <a:pt x="667" y="344892"/>
                  </a:lnTo>
                  <a:lnTo>
                    <a:pt x="2246" y="349918"/>
                  </a:lnTo>
                  <a:lnTo>
                    <a:pt x="4905" y="353318"/>
                  </a:lnTo>
                  <a:lnTo>
                    <a:pt x="8814" y="355274"/>
                  </a:lnTo>
                  <a:lnTo>
                    <a:pt x="14143" y="355971"/>
                  </a:lnTo>
                  <a:lnTo>
                    <a:pt x="33562" y="355320"/>
                  </a:lnTo>
                  <a:lnTo>
                    <a:pt x="174739" y="355309"/>
                  </a:lnTo>
                  <a:lnTo>
                    <a:pt x="692812" y="353307"/>
                  </a:lnTo>
                  <a:lnTo>
                    <a:pt x="696028" y="350916"/>
                  </a:lnTo>
                  <a:lnTo>
                    <a:pt x="697462" y="344741"/>
                  </a:lnTo>
                  <a:lnTo>
                    <a:pt x="697082" y="334687"/>
                  </a:lnTo>
                  <a:lnTo>
                    <a:pt x="695756" y="319988"/>
                  </a:lnTo>
                  <a:lnTo>
                    <a:pt x="694351" y="299881"/>
                  </a:lnTo>
                  <a:lnTo>
                    <a:pt x="679838" y="264081"/>
                  </a:lnTo>
                  <a:lnTo>
                    <a:pt x="641815" y="258297"/>
                  </a:lnTo>
                  <a:lnTo>
                    <a:pt x="551408" y="249924"/>
                  </a:lnTo>
                  <a:lnTo>
                    <a:pt x="499650" y="245910"/>
                  </a:lnTo>
                  <a:lnTo>
                    <a:pt x="487196" y="244698"/>
                  </a:lnTo>
                  <a:lnTo>
                    <a:pt x="437178" y="236169"/>
                  </a:lnTo>
                  <a:lnTo>
                    <a:pt x="388875" y="223147"/>
                  </a:lnTo>
                  <a:lnTo>
                    <a:pt x="377036" y="219998"/>
                  </a:lnTo>
                  <a:lnTo>
                    <a:pt x="364584" y="217005"/>
                  </a:lnTo>
                  <a:lnTo>
                    <a:pt x="340603" y="211921"/>
                  </a:lnTo>
                  <a:lnTo>
                    <a:pt x="328672" y="209175"/>
                  </a:lnTo>
                  <a:lnTo>
                    <a:pt x="287372" y="194363"/>
                  </a:lnTo>
                  <a:lnTo>
                    <a:pt x="247955" y="170956"/>
                  </a:lnTo>
                  <a:lnTo>
                    <a:pt x="177940" y="127976"/>
                  </a:lnTo>
                  <a:lnTo>
                    <a:pt x="140455" y="103244"/>
                  </a:lnTo>
                  <a:lnTo>
                    <a:pt x="98666" y="73137"/>
                  </a:lnTo>
                  <a:lnTo>
                    <a:pt x="66106" y="44496"/>
                  </a:lnTo>
                  <a:lnTo>
                    <a:pt x="55082" y="34039"/>
                  </a:lnTo>
                  <a:lnTo>
                    <a:pt x="44424" y="24055"/>
                  </a:lnTo>
                  <a:lnTo>
                    <a:pt x="34405" y="15102"/>
                  </a:lnTo>
                  <a:lnTo>
                    <a:pt x="25295" y="7737"/>
                  </a:lnTo>
                  <a:lnTo>
                    <a:pt x="17366" y="2517"/>
                  </a:lnTo>
                  <a:lnTo>
                    <a:pt x="1089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782C43E-E06B-4681-B66C-D2D5B72CA19D}"/>
                </a:ext>
              </a:extLst>
            </p:cNvPr>
            <p:cNvSpPr/>
            <p:nvPr/>
          </p:nvSpPr>
          <p:spPr>
            <a:xfrm>
              <a:off x="6054908" y="4329176"/>
              <a:ext cx="2127250" cy="1216660"/>
            </a:xfrm>
            <a:custGeom>
              <a:avLst/>
              <a:gdLst/>
              <a:ahLst/>
              <a:cxnLst/>
              <a:rect l="l" t="t" r="r" b="b"/>
              <a:pathLst>
                <a:path w="2127250" h="1216660">
                  <a:moveTo>
                    <a:pt x="2126521" y="1205230"/>
                  </a:moveTo>
                  <a:lnTo>
                    <a:pt x="1272664" y="1205230"/>
                  </a:lnTo>
                  <a:lnTo>
                    <a:pt x="1286676" y="1206500"/>
                  </a:lnTo>
                  <a:lnTo>
                    <a:pt x="1300768" y="1206500"/>
                  </a:lnTo>
                  <a:lnTo>
                    <a:pt x="1314833" y="1207770"/>
                  </a:lnTo>
                  <a:lnTo>
                    <a:pt x="1328763" y="1207770"/>
                  </a:lnTo>
                  <a:lnTo>
                    <a:pt x="1368657" y="1211580"/>
                  </a:lnTo>
                  <a:lnTo>
                    <a:pt x="1380963" y="1211580"/>
                  </a:lnTo>
                  <a:lnTo>
                    <a:pt x="1403438" y="1214120"/>
                  </a:lnTo>
                  <a:lnTo>
                    <a:pt x="1413391" y="1215390"/>
                  </a:lnTo>
                  <a:lnTo>
                    <a:pt x="1422343" y="1216660"/>
                  </a:lnTo>
                  <a:lnTo>
                    <a:pt x="1793183" y="1212850"/>
                  </a:lnTo>
                  <a:lnTo>
                    <a:pt x="2126558" y="1212850"/>
                  </a:lnTo>
                  <a:lnTo>
                    <a:pt x="2126521" y="1205230"/>
                  </a:lnTo>
                  <a:close/>
                </a:path>
                <a:path w="2127250" h="1216660">
                  <a:moveTo>
                    <a:pt x="1412968" y="0"/>
                  </a:moveTo>
                  <a:lnTo>
                    <a:pt x="1403633" y="0"/>
                  </a:lnTo>
                  <a:lnTo>
                    <a:pt x="1392979" y="2540"/>
                  </a:lnTo>
                  <a:lnTo>
                    <a:pt x="1381344" y="7620"/>
                  </a:lnTo>
                  <a:lnTo>
                    <a:pt x="1369067" y="13970"/>
                  </a:lnTo>
                  <a:lnTo>
                    <a:pt x="1343946" y="26670"/>
                  </a:lnTo>
                  <a:lnTo>
                    <a:pt x="1331780" y="33020"/>
                  </a:lnTo>
                  <a:lnTo>
                    <a:pt x="1320329" y="38100"/>
                  </a:lnTo>
                  <a:lnTo>
                    <a:pt x="1309933" y="40640"/>
                  </a:lnTo>
                  <a:lnTo>
                    <a:pt x="1298494" y="41910"/>
                  </a:lnTo>
                  <a:lnTo>
                    <a:pt x="1294993" y="43180"/>
                  </a:lnTo>
                  <a:lnTo>
                    <a:pt x="1290487" y="45720"/>
                  </a:lnTo>
                  <a:lnTo>
                    <a:pt x="1285034" y="48260"/>
                  </a:lnTo>
                  <a:lnTo>
                    <a:pt x="1278692" y="53340"/>
                  </a:lnTo>
                  <a:lnTo>
                    <a:pt x="1271520" y="59690"/>
                  </a:lnTo>
                  <a:lnTo>
                    <a:pt x="1263577" y="66040"/>
                  </a:lnTo>
                  <a:lnTo>
                    <a:pt x="1254920" y="73660"/>
                  </a:lnTo>
                  <a:lnTo>
                    <a:pt x="1245609" y="82550"/>
                  </a:lnTo>
                  <a:lnTo>
                    <a:pt x="1235701" y="91440"/>
                  </a:lnTo>
                  <a:lnTo>
                    <a:pt x="1225254" y="102870"/>
                  </a:lnTo>
                  <a:lnTo>
                    <a:pt x="1214328" y="113030"/>
                  </a:lnTo>
                  <a:lnTo>
                    <a:pt x="1202981" y="125730"/>
                  </a:lnTo>
                  <a:lnTo>
                    <a:pt x="1191270" y="138430"/>
                  </a:lnTo>
                  <a:lnTo>
                    <a:pt x="1179255" y="151130"/>
                  </a:lnTo>
                  <a:lnTo>
                    <a:pt x="1166994" y="165100"/>
                  </a:lnTo>
                  <a:lnTo>
                    <a:pt x="1154544" y="180340"/>
                  </a:lnTo>
                  <a:lnTo>
                    <a:pt x="1129316" y="210820"/>
                  </a:lnTo>
                  <a:lnTo>
                    <a:pt x="1116654" y="227330"/>
                  </a:lnTo>
                  <a:lnTo>
                    <a:pt x="1102891" y="246380"/>
                  </a:lnTo>
                  <a:lnTo>
                    <a:pt x="1087066" y="266700"/>
                  </a:lnTo>
                  <a:lnTo>
                    <a:pt x="1069481" y="290830"/>
                  </a:lnTo>
                  <a:lnTo>
                    <a:pt x="1050439" y="316230"/>
                  </a:lnTo>
                  <a:lnTo>
                    <a:pt x="1009199" y="373380"/>
                  </a:lnTo>
                  <a:lnTo>
                    <a:pt x="987607" y="403860"/>
                  </a:lnTo>
                  <a:lnTo>
                    <a:pt x="943996" y="464820"/>
                  </a:lnTo>
                  <a:lnTo>
                    <a:pt x="922582" y="496570"/>
                  </a:lnTo>
                  <a:lnTo>
                    <a:pt x="901834" y="525780"/>
                  </a:lnTo>
                  <a:lnTo>
                    <a:pt x="882055" y="554990"/>
                  </a:lnTo>
                  <a:lnTo>
                    <a:pt x="846617" y="608330"/>
                  </a:lnTo>
                  <a:lnTo>
                    <a:pt x="831565" y="632460"/>
                  </a:lnTo>
                  <a:lnTo>
                    <a:pt x="818694" y="652780"/>
                  </a:lnTo>
                  <a:lnTo>
                    <a:pt x="808307" y="670560"/>
                  </a:lnTo>
                  <a:lnTo>
                    <a:pt x="800709" y="685800"/>
                  </a:lnTo>
                  <a:lnTo>
                    <a:pt x="796202" y="695960"/>
                  </a:lnTo>
                  <a:lnTo>
                    <a:pt x="795090" y="702310"/>
                  </a:lnTo>
                  <a:lnTo>
                    <a:pt x="783611" y="717550"/>
                  </a:lnTo>
                  <a:lnTo>
                    <a:pt x="770362" y="734060"/>
                  </a:lnTo>
                  <a:lnTo>
                    <a:pt x="755582" y="751840"/>
                  </a:lnTo>
                  <a:lnTo>
                    <a:pt x="739505" y="769620"/>
                  </a:lnTo>
                  <a:lnTo>
                    <a:pt x="722369" y="787400"/>
                  </a:lnTo>
                  <a:lnTo>
                    <a:pt x="704411" y="806450"/>
                  </a:lnTo>
                  <a:lnTo>
                    <a:pt x="685868" y="824230"/>
                  </a:lnTo>
                  <a:lnTo>
                    <a:pt x="666975" y="843280"/>
                  </a:lnTo>
                  <a:lnTo>
                    <a:pt x="629091" y="878840"/>
                  </a:lnTo>
                  <a:lnTo>
                    <a:pt x="610573" y="896620"/>
                  </a:lnTo>
                  <a:lnTo>
                    <a:pt x="592653" y="913130"/>
                  </a:lnTo>
                  <a:lnTo>
                    <a:pt x="575567" y="929640"/>
                  </a:lnTo>
                  <a:lnTo>
                    <a:pt x="544848" y="957580"/>
                  </a:lnTo>
                  <a:lnTo>
                    <a:pt x="531687" y="969010"/>
                  </a:lnTo>
                  <a:lnTo>
                    <a:pt x="520308" y="980440"/>
                  </a:lnTo>
                  <a:lnTo>
                    <a:pt x="510948" y="989330"/>
                  </a:lnTo>
                  <a:lnTo>
                    <a:pt x="503843" y="995680"/>
                  </a:lnTo>
                  <a:lnTo>
                    <a:pt x="499230" y="1000760"/>
                  </a:lnTo>
                  <a:lnTo>
                    <a:pt x="484312" y="1012190"/>
                  </a:lnTo>
                  <a:lnTo>
                    <a:pt x="469728" y="1022350"/>
                  </a:lnTo>
                  <a:lnTo>
                    <a:pt x="455532" y="1031240"/>
                  </a:lnTo>
                  <a:lnTo>
                    <a:pt x="441774" y="1037590"/>
                  </a:lnTo>
                  <a:lnTo>
                    <a:pt x="428508" y="1043940"/>
                  </a:lnTo>
                  <a:lnTo>
                    <a:pt x="415787" y="1049020"/>
                  </a:lnTo>
                  <a:lnTo>
                    <a:pt x="403661" y="1054100"/>
                  </a:lnTo>
                  <a:lnTo>
                    <a:pt x="392185" y="1057910"/>
                  </a:lnTo>
                  <a:lnTo>
                    <a:pt x="353818" y="1068070"/>
                  </a:lnTo>
                  <a:lnTo>
                    <a:pt x="339890" y="1074420"/>
                  </a:lnTo>
                  <a:lnTo>
                    <a:pt x="333636" y="1076960"/>
                  </a:lnTo>
                  <a:lnTo>
                    <a:pt x="325783" y="1079500"/>
                  </a:lnTo>
                  <a:lnTo>
                    <a:pt x="316491" y="1083310"/>
                  </a:lnTo>
                  <a:lnTo>
                    <a:pt x="305916" y="1087120"/>
                  </a:lnTo>
                  <a:lnTo>
                    <a:pt x="268089" y="1098550"/>
                  </a:lnTo>
                  <a:lnTo>
                    <a:pt x="194196" y="1117600"/>
                  </a:lnTo>
                  <a:lnTo>
                    <a:pt x="150321" y="1125220"/>
                  </a:lnTo>
                  <a:lnTo>
                    <a:pt x="112020" y="1129030"/>
                  </a:lnTo>
                  <a:lnTo>
                    <a:pt x="96674" y="1131570"/>
                  </a:lnTo>
                  <a:lnTo>
                    <a:pt x="67908" y="1136650"/>
                  </a:lnTo>
                  <a:lnTo>
                    <a:pt x="54573" y="1137920"/>
                  </a:lnTo>
                  <a:lnTo>
                    <a:pt x="41992" y="1140460"/>
                  </a:lnTo>
                  <a:lnTo>
                    <a:pt x="19259" y="1143000"/>
                  </a:lnTo>
                  <a:lnTo>
                    <a:pt x="9190" y="1145540"/>
                  </a:lnTo>
                  <a:lnTo>
                    <a:pt x="43" y="1146810"/>
                  </a:lnTo>
                  <a:lnTo>
                    <a:pt x="0" y="1167130"/>
                  </a:lnTo>
                  <a:lnTo>
                    <a:pt x="221" y="1170940"/>
                  </a:lnTo>
                  <a:lnTo>
                    <a:pt x="521" y="1173480"/>
                  </a:lnTo>
                  <a:lnTo>
                    <a:pt x="2729" y="1173480"/>
                  </a:lnTo>
                  <a:lnTo>
                    <a:pt x="2662" y="1178560"/>
                  </a:lnTo>
                  <a:lnTo>
                    <a:pt x="1925" y="1188720"/>
                  </a:lnTo>
                  <a:lnTo>
                    <a:pt x="1245" y="1197610"/>
                  </a:lnTo>
                  <a:lnTo>
                    <a:pt x="324" y="1207770"/>
                  </a:lnTo>
                  <a:lnTo>
                    <a:pt x="1038930" y="1211580"/>
                  </a:lnTo>
                  <a:lnTo>
                    <a:pt x="1220998" y="1211580"/>
                  </a:lnTo>
                  <a:lnTo>
                    <a:pt x="1237038" y="1210310"/>
                  </a:lnTo>
                  <a:lnTo>
                    <a:pt x="1254422" y="1210310"/>
                  </a:lnTo>
                  <a:lnTo>
                    <a:pt x="1257185" y="1209040"/>
                  </a:lnTo>
                  <a:lnTo>
                    <a:pt x="1256942" y="1209040"/>
                  </a:lnTo>
                  <a:lnTo>
                    <a:pt x="1254403" y="1207770"/>
                  </a:lnTo>
                  <a:lnTo>
                    <a:pt x="1250277" y="1207770"/>
                  </a:lnTo>
                  <a:lnTo>
                    <a:pt x="1245274" y="1206500"/>
                  </a:lnTo>
                  <a:lnTo>
                    <a:pt x="1235476" y="1205230"/>
                  </a:lnTo>
                  <a:lnTo>
                    <a:pt x="2126521" y="1205230"/>
                  </a:lnTo>
                  <a:lnTo>
                    <a:pt x="2126319" y="1163320"/>
                  </a:lnTo>
                  <a:lnTo>
                    <a:pt x="2126194" y="1098550"/>
                  </a:lnTo>
                  <a:lnTo>
                    <a:pt x="2126312" y="1060450"/>
                  </a:lnTo>
                  <a:lnTo>
                    <a:pt x="2127019" y="1026160"/>
                  </a:lnTo>
                  <a:lnTo>
                    <a:pt x="2127111" y="1022350"/>
                  </a:lnTo>
                  <a:lnTo>
                    <a:pt x="2125840" y="986790"/>
                  </a:lnTo>
                  <a:lnTo>
                    <a:pt x="2124177" y="934720"/>
                  </a:lnTo>
                  <a:lnTo>
                    <a:pt x="2123024" y="896620"/>
                  </a:lnTo>
                  <a:lnTo>
                    <a:pt x="2121631" y="848360"/>
                  </a:lnTo>
                  <a:lnTo>
                    <a:pt x="2113085" y="842010"/>
                  </a:lnTo>
                  <a:lnTo>
                    <a:pt x="2104683" y="834390"/>
                  </a:lnTo>
                  <a:lnTo>
                    <a:pt x="2096407" y="826770"/>
                  </a:lnTo>
                  <a:lnTo>
                    <a:pt x="2088239" y="816610"/>
                  </a:lnTo>
                  <a:lnTo>
                    <a:pt x="2080160" y="807720"/>
                  </a:lnTo>
                  <a:lnTo>
                    <a:pt x="2072151" y="797560"/>
                  </a:lnTo>
                  <a:lnTo>
                    <a:pt x="2056273" y="774700"/>
                  </a:lnTo>
                  <a:lnTo>
                    <a:pt x="2040459" y="753110"/>
                  </a:lnTo>
                  <a:lnTo>
                    <a:pt x="2032530" y="741680"/>
                  </a:lnTo>
                  <a:lnTo>
                    <a:pt x="2016537" y="721360"/>
                  </a:lnTo>
                  <a:lnTo>
                    <a:pt x="2009907" y="711200"/>
                  </a:lnTo>
                  <a:lnTo>
                    <a:pt x="2003321" y="699770"/>
                  </a:lnTo>
                  <a:lnTo>
                    <a:pt x="1996798" y="688340"/>
                  </a:lnTo>
                  <a:lnTo>
                    <a:pt x="1990354" y="675640"/>
                  </a:lnTo>
                  <a:lnTo>
                    <a:pt x="1984008" y="662940"/>
                  </a:lnTo>
                  <a:lnTo>
                    <a:pt x="1977777" y="651510"/>
                  </a:lnTo>
                  <a:lnTo>
                    <a:pt x="1959947" y="617220"/>
                  </a:lnTo>
                  <a:lnTo>
                    <a:pt x="1931039" y="577850"/>
                  </a:lnTo>
                  <a:lnTo>
                    <a:pt x="1923867" y="570230"/>
                  </a:lnTo>
                  <a:lnTo>
                    <a:pt x="1917001" y="561340"/>
                  </a:lnTo>
                  <a:lnTo>
                    <a:pt x="1910444" y="551180"/>
                  </a:lnTo>
                  <a:lnTo>
                    <a:pt x="1904200" y="538480"/>
                  </a:lnTo>
                  <a:lnTo>
                    <a:pt x="1898272" y="523240"/>
                  </a:lnTo>
                  <a:lnTo>
                    <a:pt x="1893801" y="510540"/>
                  </a:lnTo>
                  <a:lnTo>
                    <a:pt x="1886930" y="495300"/>
                  </a:lnTo>
                  <a:lnTo>
                    <a:pt x="1878432" y="483870"/>
                  </a:lnTo>
                  <a:lnTo>
                    <a:pt x="1869390" y="477520"/>
                  </a:lnTo>
                  <a:lnTo>
                    <a:pt x="1860582" y="469900"/>
                  </a:lnTo>
                  <a:lnTo>
                    <a:pt x="1851977" y="461010"/>
                  </a:lnTo>
                  <a:lnTo>
                    <a:pt x="1843540" y="450850"/>
                  </a:lnTo>
                  <a:lnTo>
                    <a:pt x="1835240" y="439420"/>
                  </a:lnTo>
                  <a:lnTo>
                    <a:pt x="1827043" y="426720"/>
                  </a:lnTo>
                  <a:lnTo>
                    <a:pt x="1817757" y="415290"/>
                  </a:lnTo>
                  <a:lnTo>
                    <a:pt x="1809163" y="405130"/>
                  </a:lnTo>
                  <a:lnTo>
                    <a:pt x="1801185" y="396240"/>
                  </a:lnTo>
                  <a:lnTo>
                    <a:pt x="1793744" y="388620"/>
                  </a:lnTo>
                  <a:lnTo>
                    <a:pt x="1786762" y="382270"/>
                  </a:lnTo>
                  <a:lnTo>
                    <a:pt x="1780160" y="374650"/>
                  </a:lnTo>
                  <a:lnTo>
                    <a:pt x="1756004" y="334010"/>
                  </a:lnTo>
                  <a:lnTo>
                    <a:pt x="1750137" y="318770"/>
                  </a:lnTo>
                  <a:lnTo>
                    <a:pt x="1741662" y="311150"/>
                  </a:lnTo>
                  <a:lnTo>
                    <a:pt x="1733060" y="302260"/>
                  </a:lnTo>
                  <a:lnTo>
                    <a:pt x="1698181" y="266700"/>
                  </a:lnTo>
                  <a:lnTo>
                    <a:pt x="1689539" y="256540"/>
                  </a:lnTo>
                  <a:lnTo>
                    <a:pt x="1664434" y="227330"/>
                  </a:lnTo>
                  <a:lnTo>
                    <a:pt x="1641382" y="195580"/>
                  </a:lnTo>
                  <a:lnTo>
                    <a:pt x="1621446" y="161290"/>
                  </a:lnTo>
                  <a:lnTo>
                    <a:pt x="1615677" y="149860"/>
                  </a:lnTo>
                  <a:lnTo>
                    <a:pt x="1605324" y="142240"/>
                  </a:lnTo>
                  <a:lnTo>
                    <a:pt x="1595610" y="134620"/>
                  </a:lnTo>
                  <a:lnTo>
                    <a:pt x="1586385" y="125730"/>
                  </a:lnTo>
                  <a:lnTo>
                    <a:pt x="1577497" y="118110"/>
                  </a:lnTo>
                  <a:lnTo>
                    <a:pt x="1542293" y="82550"/>
                  </a:lnTo>
                  <a:lnTo>
                    <a:pt x="1522785" y="66040"/>
                  </a:lnTo>
                  <a:lnTo>
                    <a:pt x="1512026" y="57150"/>
                  </a:lnTo>
                  <a:lnTo>
                    <a:pt x="1504464" y="50800"/>
                  </a:lnTo>
                  <a:lnTo>
                    <a:pt x="1494937" y="44450"/>
                  </a:lnTo>
                  <a:lnTo>
                    <a:pt x="1483918" y="36830"/>
                  </a:lnTo>
                  <a:lnTo>
                    <a:pt x="1471881" y="29210"/>
                  </a:lnTo>
                  <a:lnTo>
                    <a:pt x="1459297" y="21590"/>
                  </a:lnTo>
                  <a:lnTo>
                    <a:pt x="1446641" y="15240"/>
                  </a:lnTo>
                  <a:lnTo>
                    <a:pt x="1434385" y="8890"/>
                  </a:lnTo>
                  <a:lnTo>
                    <a:pt x="1423003" y="3810"/>
                  </a:lnTo>
                  <a:lnTo>
                    <a:pt x="1412968" y="0"/>
                  </a:lnTo>
                  <a:close/>
                </a:path>
                <a:path w="2127250" h="1216660">
                  <a:moveTo>
                    <a:pt x="1639" y="1173480"/>
                  </a:moveTo>
                  <a:lnTo>
                    <a:pt x="873" y="1173480"/>
                  </a:lnTo>
                  <a:lnTo>
                    <a:pt x="1254" y="1174750"/>
                  </a:lnTo>
                  <a:lnTo>
                    <a:pt x="1639" y="117348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B0FAA44-417D-4155-A32F-832BD4DCF77B}"/>
                </a:ext>
              </a:extLst>
            </p:cNvPr>
            <p:cNvSpPr/>
            <p:nvPr/>
          </p:nvSpPr>
          <p:spPr>
            <a:xfrm>
              <a:off x="6054788" y="4328426"/>
              <a:ext cx="2127885" cy="1217930"/>
            </a:xfrm>
            <a:custGeom>
              <a:avLst/>
              <a:gdLst/>
              <a:ahLst/>
              <a:cxnLst/>
              <a:rect l="l" t="t" r="r" b="b"/>
              <a:pathLst>
                <a:path w="2127884" h="1217929">
                  <a:moveTo>
                    <a:pt x="795210" y="702552"/>
                  </a:moveTo>
                  <a:lnTo>
                    <a:pt x="818814" y="653313"/>
                  </a:lnTo>
                  <a:lnTo>
                    <a:pt x="846737" y="608832"/>
                  </a:lnTo>
                  <a:lnTo>
                    <a:pt x="882175" y="555410"/>
                  </a:lnTo>
                  <a:lnTo>
                    <a:pt x="922702" y="496272"/>
                  </a:lnTo>
                  <a:lnTo>
                    <a:pt x="965892" y="434641"/>
                  </a:lnTo>
                  <a:lnTo>
                    <a:pt x="1009319" y="373744"/>
                  </a:lnTo>
                  <a:lnTo>
                    <a:pt x="1050559" y="316805"/>
                  </a:lnTo>
                  <a:lnTo>
                    <a:pt x="1087186" y="267048"/>
                  </a:lnTo>
                  <a:lnTo>
                    <a:pt x="1116774" y="227699"/>
                  </a:lnTo>
                  <a:lnTo>
                    <a:pt x="1142086" y="195640"/>
                  </a:lnTo>
                  <a:lnTo>
                    <a:pt x="1167114" y="165736"/>
                  </a:lnTo>
                  <a:lnTo>
                    <a:pt x="1203101" y="125600"/>
                  </a:lnTo>
                  <a:lnTo>
                    <a:pt x="1235820" y="92063"/>
                  </a:lnTo>
                  <a:lnTo>
                    <a:pt x="1271640" y="59422"/>
                  </a:lnTo>
                  <a:lnTo>
                    <a:pt x="1301051" y="41390"/>
                  </a:lnTo>
                  <a:lnTo>
                    <a:pt x="1310053" y="40835"/>
                  </a:lnTo>
                  <a:lnTo>
                    <a:pt x="1320449" y="37837"/>
                  </a:lnTo>
                  <a:lnTo>
                    <a:pt x="1331900" y="33012"/>
                  </a:lnTo>
                  <a:lnTo>
                    <a:pt x="1344066" y="26978"/>
                  </a:lnTo>
                  <a:lnTo>
                    <a:pt x="1356608" y="20354"/>
                  </a:lnTo>
                  <a:lnTo>
                    <a:pt x="1369187" y="13757"/>
                  </a:lnTo>
                  <a:lnTo>
                    <a:pt x="1381464" y="7806"/>
                  </a:lnTo>
                  <a:lnTo>
                    <a:pt x="1393099" y="3117"/>
                  </a:lnTo>
                  <a:lnTo>
                    <a:pt x="1403753" y="309"/>
                  </a:lnTo>
                  <a:lnTo>
                    <a:pt x="1413088" y="0"/>
                  </a:lnTo>
                  <a:lnTo>
                    <a:pt x="1423123" y="3741"/>
                  </a:lnTo>
                  <a:lnTo>
                    <a:pt x="1459417" y="22242"/>
                  </a:lnTo>
                  <a:lnTo>
                    <a:pt x="1495057" y="44603"/>
                  </a:lnTo>
                  <a:lnTo>
                    <a:pt x="1532944" y="74226"/>
                  </a:lnTo>
                  <a:lnTo>
                    <a:pt x="1568915" y="109088"/>
                  </a:lnTo>
                  <a:lnTo>
                    <a:pt x="1577617" y="117679"/>
                  </a:lnTo>
                  <a:lnTo>
                    <a:pt x="1586505" y="126122"/>
                  </a:lnTo>
                  <a:lnTo>
                    <a:pt x="1595730" y="134370"/>
                  </a:lnTo>
                  <a:lnTo>
                    <a:pt x="1605444" y="142374"/>
                  </a:lnTo>
                  <a:lnTo>
                    <a:pt x="1615797" y="150085"/>
                  </a:lnTo>
                  <a:lnTo>
                    <a:pt x="1621566" y="161857"/>
                  </a:lnTo>
                  <a:lnTo>
                    <a:pt x="1641502" y="195727"/>
                  </a:lnTo>
                  <a:lnTo>
                    <a:pt x="1664554" y="227486"/>
                  </a:lnTo>
                  <a:lnTo>
                    <a:pt x="1689659" y="257206"/>
                  </a:lnTo>
                  <a:lnTo>
                    <a:pt x="1724492" y="293784"/>
                  </a:lnTo>
                  <a:lnTo>
                    <a:pt x="1750257" y="319023"/>
                  </a:lnTo>
                  <a:lnTo>
                    <a:pt x="1756124" y="334270"/>
                  </a:lnTo>
                  <a:lnTo>
                    <a:pt x="1780280" y="374566"/>
                  </a:lnTo>
                  <a:lnTo>
                    <a:pt x="1801305" y="396942"/>
                  </a:lnTo>
                  <a:lnTo>
                    <a:pt x="1809283" y="405550"/>
                  </a:lnTo>
                  <a:lnTo>
                    <a:pt x="1817877" y="415559"/>
                  </a:lnTo>
                  <a:lnTo>
                    <a:pt x="1827163" y="427465"/>
                  </a:lnTo>
                  <a:lnTo>
                    <a:pt x="1835360" y="439211"/>
                  </a:lnTo>
                  <a:lnTo>
                    <a:pt x="1843660" y="450335"/>
                  </a:lnTo>
                  <a:lnTo>
                    <a:pt x="1852097" y="460632"/>
                  </a:lnTo>
                  <a:lnTo>
                    <a:pt x="1860702" y="469892"/>
                  </a:lnTo>
                  <a:lnTo>
                    <a:pt x="1869510" y="477908"/>
                  </a:lnTo>
                  <a:lnTo>
                    <a:pt x="1878552" y="484473"/>
                  </a:lnTo>
                  <a:lnTo>
                    <a:pt x="1887050" y="495097"/>
                  </a:lnTo>
                  <a:lnTo>
                    <a:pt x="1893921" y="510538"/>
                  </a:lnTo>
                  <a:lnTo>
                    <a:pt x="1898392" y="523964"/>
                  </a:lnTo>
                  <a:lnTo>
                    <a:pt x="1904320" y="539158"/>
                  </a:lnTo>
                  <a:lnTo>
                    <a:pt x="1910564" y="551301"/>
                  </a:lnTo>
                  <a:lnTo>
                    <a:pt x="1917121" y="561255"/>
                  </a:lnTo>
                  <a:lnTo>
                    <a:pt x="1923987" y="569882"/>
                  </a:lnTo>
                  <a:lnTo>
                    <a:pt x="1931159" y="578044"/>
                  </a:lnTo>
                  <a:lnTo>
                    <a:pt x="1938632" y="586601"/>
                  </a:lnTo>
                  <a:lnTo>
                    <a:pt x="1965849" y="627664"/>
                  </a:lnTo>
                  <a:lnTo>
                    <a:pt x="1984128" y="663444"/>
                  </a:lnTo>
                  <a:lnTo>
                    <a:pt x="1990474" y="675966"/>
                  </a:lnTo>
                  <a:lnTo>
                    <a:pt x="2010027" y="711051"/>
                  </a:lnTo>
                  <a:lnTo>
                    <a:pt x="2024682" y="731349"/>
                  </a:lnTo>
                  <a:lnTo>
                    <a:pt x="2032650" y="742147"/>
                  </a:lnTo>
                  <a:lnTo>
                    <a:pt x="2040579" y="753173"/>
                  </a:lnTo>
                  <a:lnTo>
                    <a:pt x="2048487" y="764305"/>
                  </a:lnTo>
                  <a:lnTo>
                    <a:pt x="2056393" y="775419"/>
                  </a:lnTo>
                  <a:lnTo>
                    <a:pt x="2080280" y="807424"/>
                  </a:lnTo>
                  <a:lnTo>
                    <a:pt x="2113205" y="842388"/>
                  </a:lnTo>
                  <a:lnTo>
                    <a:pt x="2121751" y="848932"/>
                  </a:lnTo>
                  <a:lnTo>
                    <a:pt x="2123144" y="896718"/>
                  </a:lnTo>
                  <a:lnTo>
                    <a:pt x="2124297" y="934935"/>
                  </a:lnTo>
                  <a:lnTo>
                    <a:pt x="2125960" y="986967"/>
                  </a:lnTo>
                  <a:lnTo>
                    <a:pt x="2127149" y="1020142"/>
                  </a:lnTo>
                  <a:lnTo>
                    <a:pt x="2127278" y="1023537"/>
                  </a:lnTo>
                  <a:lnTo>
                    <a:pt x="2127306" y="1024892"/>
                  </a:lnTo>
                  <a:lnTo>
                    <a:pt x="2127253" y="1025284"/>
                  </a:lnTo>
                  <a:lnTo>
                    <a:pt x="2127139" y="1025788"/>
                  </a:lnTo>
                  <a:lnTo>
                    <a:pt x="2126984" y="1027479"/>
                  </a:lnTo>
                  <a:lnTo>
                    <a:pt x="2126358" y="1067633"/>
                  </a:lnTo>
                  <a:lnTo>
                    <a:pt x="2126299" y="1091397"/>
                  </a:lnTo>
                  <a:lnTo>
                    <a:pt x="2126320" y="1122802"/>
                  </a:lnTo>
                  <a:lnTo>
                    <a:pt x="2126439" y="1162923"/>
                  </a:lnTo>
                  <a:lnTo>
                    <a:pt x="2126678" y="1212838"/>
                  </a:lnTo>
                  <a:lnTo>
                    <a:pt x="1793303" y="1212457"/>
                  </a:lnTo>
                  <a:lnTo>
                    <a:pt x="1422463" y="1217410"/>
                  </a:lnTo>
                  <a:lnTo>
                    <a:pt x="1413511" y="1216040"/>
                  </a:lnTo>
                  <a:lnTo>
                    <a:pt x="1403558" y="1214730"/>
                  </a:lnTo>
                  <a:lnTo>
                    <a:pt x="1355903" y="1210163"/>
                  </a:lnTo>
                  <a:lnTo>
                    <a:pt x="1314953" y="1207542"/>
                  </a:lnTo>
                  <a:lnTo>
                    <a:pt x="1272784" y="1205718"/>
                  </a:lnTo>
                  <a:lnTo>
                    <a:pt x="1236704" y="1204913"/>
                  </a:lnTo>
                  <a:lnTo>
                    <a:pt x="1232065" y="1204975"/>
                  </a:lnTo>
                  <a:lnTo>
                    <a:pt x="1230807" y="1205164"/>
                  </a:lnTo>
                  <a:lnTo>
                    <a:pt x="1232221" y="1205462"/>
                  </a:lnTo>
                  <a:lnTo>
                    <a:pt x="1235596" y="1205855"/>
                  </a:lnTo>
                  <a:lnTo>
                    <a:pt x="1240224" y="1206326"/>
                  </a:lnTo>
                  <a:lnTo>
                    <a:pt x="1245394" y="1206859"/>
                  </a:lnTo>
                  <a:lnTo>
                    <a:pt x="1250397" y="1207437"/>
                  </a:lnTo>
                  <a:lnTo>
                    <a:pt x="1254523" y="1208045"/>
                  </a:lnTo>
                  <a:lnTo>
                    <a:pt x="1257062" y="1208666"/>
                  </a:lnTo>
                  <a:lnTo>
                    <a:pt x="1257305" y="1209285"/>
                  </a:lnTo>
                  <a:lnTo>
                    <a:pt x="1254542" y="1209885"/>
                  </a:lnTo>
                  <a:lnTo>
                    <a:pt x="1199234" y="1211775"/>
                  </a:lnTo>
                  <a:lnTo>
                    <a:pt x="1135090" y="1212188"/>
                  </a:lnTo>
                  <a:lnTo>
                    <a:pt x="1091412" y="1212206"/>
                  </a:lnTo>
                  <a:lnTo>
                    <a:pt x="1039050" y="1212076"/>
                  </a:lnTo>
                  <a:lnTo>
                    <a:pt x="444" y="1207758"/>
                  </a:lnTo>
                  <a:lnTo>
                    <a:pt x="1365" y="1197099"/>
                  </a:lnTo>
                  <a:lnTo>
                    <a:pt x="2045" y="1188830"/>
                  </a:lnTo>
                  <a:lnTo>
                    <a:pt x="2509" y="1182662"/>
                  </a:lnTo>
                  <a:lnTo>
                    <a:pt x="2782" y="1178309"/>
                  </a:lnTo>
                  <a:lnTo>
                    <a:pt x="2887" y="1175481"/>
                  </a:lnTo>
                  <a:lnTo>
                    <a:pt x="2849" y="1173890"/>
                  </a:lnTo>
                  <a:lnTo>
                    <a:pt x="2693" y="1173249"/>
                  </a:lnTo>
                  <a:lnTo>
                    <a:pt x="2443" y="1173270"/>
                  </a:lnTo>
                  <a:lnTo>
                    <a:pt x="2123" y="1173664"/>
                  </a:lnTo>
                  <a:lnTo>
                    <a:pt x="1759" y="1174143"/>
                  </a:lnTo>
                  <a:lnTo>
                    <a:pt x="1374" y="1174420"/>
                  </a:lnTo>
                  <a:lnTo>
                    <a:pt x="0" y="1162682"/>
                  </a:lnTo>
                  <a:lnTo>
                    <a:pt x="6" y="1155694"/>
                  </a:lnTo>
                  <a:lnTo>
                    <a:pt x="163" y="1146487"/>
                  </a:lnTo>
                  <a:lnTo>
                    <a:pt x="9310" y="1145063"/>
                  </a:lnTo>
                  <a:lnTo>
                    <a:pt x="19379" y="1143602"/>
                  </a:lnTo>
                  <a:lnTo>
                    <a:pt x="30327" y="1142061"/>
                  </a:lnTo>
                  <a:lnTo>
                    <a:pt x="42112" y="1140397"/>
                  </a:lnTo>
                  <a:lnTo>
                    <a:pt x="82076" y="1134245"/>
                  </a:lnTo>
                  <a:lnTo>
                    <a:pt x="112140" y="1128752"/>
                  </a:lnTo>
                  <a:lnTo>
                    <a:pt x="124024" y="1128265"/>
                  </a:lnTo>
                  <a:lnTo>
                    <a:pt x="164658" y="1123170"/>
                  </a:lnTo>
                  <a:lnTo>
                    <a:pt x="209440" y="1113995"/>
                  </a:lnTo>
                  <a:lnTo>
                    <a:pt x="254092" y="1102503"/>
                  </a:lnTo>
                  <a:lnTo>
                    <a:pt x="294339" y="1090460"/>
                  </a:lnTo>
                  <a:lnTo>
                    <a:pt x="333756" y="1076591"/>
                  </a:lnTo>
                  <a:lnTo>
                    <a:pt x="346492" y="1071101"/>
                  </a:lnTo>
                  <a:lnTo>
                    <a:pt x="353938" y="1068500"/>
                  </a:lnTo>
                  <a:lnTo>
                    <a:pt x="362294" y="1065995"/>
                  </a:lnTo>
                  <a:lnTo>
                    <a:pt x="371509" y="1063434"/>
                  </a:lnTo>
                  <a:lnTo>
                    <a:pt x="381530" y="1060663"/>
                  </a:lnTo>
                  <a:lnTo>
                    <a:pt x="392305" y="1057531"/>
                  </a:lnTo>
                  <a:lnTo>
                    <a:pt x="428628" y="1044434"/>
                  </a:lnTo>
                  <a:lnTo>
                    <a:pt x="469848" y="1022583"/>
                  </a:lnTo>
                  <a:lnTo>
                    <a:pt x="503963" y="996043"/>
                  </a:lnTo>
                  <a:lnTo>
                    <a:pt x="511068" y="988967"/>
                  </a:lnTo>
                  <a:lnTo>
                    <a:pt x="544968" y="957328"/>
                  </a:lnTo>
                  <a:lnTo>
                    <a:pt x="575687" y="929171"/>
                  </a:lnTo>
                  <a:lnTo>
                    <a:pt x="592773" y="913455"/>
                  </a:lnTo>
                  <a:lnTo>
                    <a:pt x="629211" y="879556"/>
                  </a:lnTo>
                  <a:lnTo>
                    <a:pt x="667095" y="843439"/>
                  </a:lnTo>
                  <a:lnTo>
                    <a:pt x="704531" y="806393"/>
                  </a:lnTo>
                  <a:lnTo>
                    <a:pt x="739625" y="769704"/>
                  </a:lnTo>
                  <a:lnTo>
                    <a:pt x="770482" y="734661"/>
                  </a:lnTo>
                  <a:lnTo>
                    <a:pt x="783731" y="718159"/>
                  </a:lnTo>
                  <a:lnTo>
                    <a:pt x="795210" y="702552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819BAF4-F434-43BE-90F9-E55B482724F3}"/>
                </a:ext>
              </a:extLst>
            </p:cNvPr>
            <p:cNvSpPr/>
            <p:nvPr/>
          </p:nvSpPr>
          <p:spPr>
            <a:xfrm>
              <a:off x="5750814" y="5536691"/>
              <a:ext cx="3423285" cy="0"/>
            </a:xfrm>
            <a:custGeom>
              <a:avLst/>
              <a:gdLst/>
              <a:ahLst/>
              <a:cxnLst/>
              <a:rect l="l" t="t" r="r" b="b"/>
              <a:pathLst>
                <a:path w="3423284">
                  <a:moveTo>
                    <a:pt x="0" y="0"/>
                  </a:moveTo>
                  <a:lnTo>
                    <a:pt x="34229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818F8E78-50BE-40F1-81A7-7A83D2E66C87}"/>
                </a:ext>
              </a:extLst>
            </p:cNvPr>
            <p:cNvSpPr/>
            <p:nvPr/>
          </p:nvSpPr>
          <p:spPr>
            <a:xfrm>
              <a:off x="6055614" y="4313056"/>
              <a:ext cx="1400175" cy="1146810"/>
            </a:xfrm>
            <a:custGeom>
              <a:avLst/>
              <a:gdLst/>
              <a:ahLst/>
              <a:cxnLst/>
              <a:rect l="l" t="t" r="r" b="b"/>
              <a:pathLst>
                <a:path w="1400175" h="1146810">
                  <a:moveTo>
                    <a:pt x="0" y="1146673"/>
                  </a:moveTo>
                  <a:lnTo>
                    <a:pt x="150749" y="1133973"/>
                  </a:lnTo>
                  <a:lnTo>
                    <a:pt x="225298" y="1121273"/>
                  </a:lnTo>
                  <a:lnTo>
                    <a:pt x="299974" y="1100572"/>
                  </a:lnTo>
                  <a:lnTo>
                    <a:pt x="376047" y="1075172"/>
                  </a:lnTo>
                  <a:lnTo>
                    <a:pt x="450722" y="1040247"/>
                  </a:lnTo>
                  <a:lnTo>
                    <a:pt x="525271" y="992622"/>
                  </a:lnTo>
                  <a:lnTo>
                    <a:pt x="676020" y="860796"/>
                  </a:lnTo>
                  <a:lnTo>
                    <a:pt x="826769" y="673344"/>
                  </a:lnTo>
                  <a:lnTo>
                    <a:pt x="977518" y="449316"/>
                  </a:lnTo>
                  <a:lnTo>
                    <a:pt x="1052194" y="335016"/>
                  </a:lnTo>
                  <a:lnTo>
                    <a:pt x="1126743" y="228590"/>
                  </a:lnTo>
                  <a:lnTo>
                    <a:pt x="1201419" y="134864"/>
                  </a:lnTo>
                  <a:lnTo>
                    <a:pt x="1277492" y="63363"/>
                  </a:lnTo>
                  <a:lnTo>
                    <a:pt x="1352168" y="17389"/>
                  </a:lnTo>
                  <a:lnTo>
                    <a:pt x="1388122" y="4482"/>
                  </a:lnTo>
                  <a:lnTo>
                    <a:pt x="1399955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FB2A827-1A7D-44A4-981F-D80669F7E68E}"/>
                </a:ext>
              </a:extLst>
            </p:cNvPr>
            <p:cNvSpPr/>
            <p:nvPr/>
          </p:nvSpPr>
          <p:spPr>
            <a:xfrm>
              <a:off x="8189214" y="5154929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DB7F935-CCE5-4DA4-BFD5-3F7F4916A87B}"/>
                </a:ext>
              </a:extLst>
            </p:cNvPr>
            <p:cNvSpPr/>
            <p:nvPr/>
          </p:nvSpPr>
          <p:spPr>
            <a:xfrm>
              <a:off x="7468361" y="4313682"/>
              <a:ext cx="1385570" cy="1140460"/>
            </a:xfrm>
            <a:custGeom>
              <a:avLst/>
              <a:gdLst/>
              <a:ahLst/>
              <a:cxnLst/>
              <a:rect l="l" t="t" r="r" b="b"/>
              <a:pathLst>
                <a:path w="1385570" h="1140460">
                  <a:moveTo>
                    <a:pt x="1385316" y="1139952"/>
                  </a:moveTo>
                  <a:lnTo>
                    <a:pt x="1234440" y="1127252"/>
                  </a:lnTo>
                  <a:lnTo>
                    <a:pt x="1159764" y="1114552"/>
                  </a:lnTo>
                  <a:lnTo>
                    <a:pt x="1085088" y="1093851"/>
                  </a:lnTo>
                  <a:lnTo>
                    <a:pt x="1008761" y="1068451"/>
                  </a:lnTo>
                  <a:lnTo>
                    <a:pt x="932561" y="1033526"/>
                  </a:lnTo>
                  <a:lnTo>
                    <a:pt x="857885" y="985901"/>
                  </a:lnTo>
                  <a:lnTo>
                    <a:pt x="707009" y="854202"/>
                  </a:lnTo>
                  <a:lnTo>
                    <a:pt x="556006" y="666877"/>
                  </a:lnTo>
                  <a:lnTo>
                    <a:pt x="406654" y="442976"/>
                  </a:lnTo>
                  <a:lnTo>
                    <a:pt x="330454" y="328676"/>
                  </a:lnTo>
                  <a:lnTo>
                    <a:pt x="255778" y="222250"/>
                  </a:lnTo>
                  <a:lnTo>
                    <a:pt x="181102" y="128651"/>
                  </a:lnTo>
                  <a:lnTo>
                    <a:pt x="104902" y="57150"/>
                  </a:lnTo>
                  <a:lnTo>
                    <a:pt x="28575" y="15875"/>
                  </a:lnTo>
                  <a:lnTo>
                    <a:pt x="0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48750D8-4717-4E11-A37E-1E4B1FEBC89E}"/>
                </a:ext>
              </a:extLst>
            </p:cNvPr>
            <p:cNvSpPr/>
            <p:nvPr/>
          </p:nvSpPr>
          <p:spPr>
            <a:xfrm>
              <a:off x="8509254" y="4934458"/>
              <a:ext cx="142875" cy="430530"/>
            </a:xfrm>
            <a:custGeom>
              <a:avLst/>
              <a:gdLst/>
              <a:ahLst/>
              <a:cxnLst/>
              <a:rect l="l" t="t" r="r" b="b"/>
              <a:pathLst>
                <a:path w="142875" h="430529">
                  <a:moveTo>
                    <a:pt x="0" y="346329"/>
                  </a:moveTo>
                  <a:lnTo>
                    <a:pt x="16001" y="430022"/>
                  </a:lnTo>
                  <a:lnTo>
                    <a:pt x="70045" y="370586"/>
                  </a:lnTo>
                  <a:lnTo>
                    <a:pt x="39243" y="370586"/>
                  </a:lnTo>
                  <a:lnTo>
                    <a:pt x="27050" y="367157"/>
                  </a:lnTo>
                  <a:lnTo>
                    <a:pt x="30486" y="354941"/>
                  </a:lnTo>
                  <a:lnTo>
                    <a:pt x="0" y="346329"/>
                  </a:lnTo>
                  <a:close/>
                </a:path>
                <a:path w="142875" h="430529">
                  <a:moveTo>
                    <a:pt x="30486" y="354941"/>
                  </a:moveTo>
                  <a:lnTo>
                    <a:pt x="27050" y="367157"/>
                  </a:lnTo>
                  <a:lnTo>
                    <a:pt x="39243" y="370586"/>
                  </a:lnTo>
                  <a:lnTo>
                    <a:pt x="42675" y="358384"/>
                  </a:lnTo>
                  <a:lnTo>
                    <a:pt x="30486" y="354941"/>
                  </a:lnTo>
                  <a:close/>
                </a:path>
                <a:path w="142875" h="430529">
                  <a:moveTo>
                    <a:pt x="42675" y="358384"/>
                  </a:moveTo>
                  <a:lnTo>
                    <a:pt x="39243" y="370586"/>
                  </a:lnTo>
                  <a:lnTo>
                    <a:pt x="70045" y="370586"/>
                  </a:lnTo>
                  <a:lnTo>
                    <a:pt x="73278" y="367030"/>
                  </a:lnTo>
                  <a:lnTo>
                    <a:pt x="42675" y="358384"/>
                  </a:lnTo>
                  <a:close/>
                </a:path>
                <a:path w="142875" h="430529">
                  <a:moveTo>
                    <a:pt x="130301" y="0"/>
                  </a:moveTo>
                  <a:lnTo>
                    <a:pt x="30486" y="354941"/>
                  </a:lnTo>
                  <a:lnTo>
                    <a:pt x="42675" y="358384"/>
                  </a:lnTo>
                  <a:lnTo>
                    <a:pt x="142494" y="3556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4737EBA-558B-46AD-9C79-96718E00B7F3}"/>
                </a:ext>
              </a:extLst>
            </p:cNvPr>
            <p:cNvSpPr/>
            <p:nvPr/>
          </p:nvSpPr>
          <p:spPr>
            <a:xfrm>
              <a:off x="7455407" y="4328159"/>
              <a:ext cx="0" cy="1207135"/>
            </a:xfrm>
            <a:custGeom>
              <a:avLst/>
              <a:gdLst/>
              <a:ahLst/>
              <a:cxnLst/>
              <a:rect l="l" t="t" r="r" b="b"/>
              <a:pathLst>
                <a:path h="1207135">
                  <a:moveTo>
                    <a:pt x="0" y="0"/>
                  </a:moveTo>
                  <a:lnTo>
                    <a:pt x="0" y="1207008"/>
                  </a:lnTo>
                </a:path>
              </a:pathLst>
            </a:custGeom>
            <a:ln w="1219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2BEF0CA6-BB43-4BCC-B5DC-3BEBDD894ECD}"/>
                </a:ext>
              </a:extLst>
            </p:cNvPr>
            <p:cNvSpPr/>
            <p:nvPr/>
          </p:nvSpPr>
          <p:spPr>
            <a:xfrm>
              <a:off x="2869565" y="5364838"/>
              <a:ext cx="609600" cy="457200"/>
            </a:xfrm>
            <a:custGeom>
              <a:avLst/>
              <a:gdLst/>
              <a:ahLst/>
              <a:cxnLst/>
              <a:rect l="l" t="t" r="r" b="b"/>
              <a:pathLst>
                <a:path w="609600" h="457200">
                  <a:moveTo>
                    <a:pt x="0" y="228600"/>
                  </a:moveTo>
                  <a:lnTo>
                    <a:pt x="8861" y="173665"/>
                  </a:lnTo>
                  <a:lnTo>
                    <a:pt x="34032" y="123545"/>
                  </a:lnTo>
                  <a:lnTo>
                    <a:pt x="58826" y="93592"/>
                  </a:lnTo>
                  <a:lnTo>
                    <a:pt x="89296" y="66955"/>
                  </a:lnTo>
                  <a:lnTo>
                    <a:pt x="124815" y="44106"/>
                  </a:lnTo>
                  <a:lnTo>
                    <a:pt x="164753" y="25516"/>
                  </a:lnTo>
                  <a:lnTo>
                    <a:pt x="208483" y="11654"/>
                  </a:lnTo>
                  <a:lnTo>
                    <a:pt x="255374" y="2992"/>
                  </a:lnTo>
                  <a:lnTo>
                    <a:pt x="304800" y="0"/>
                  </a:lnTo>
                  <a:lnTo>
                    <a:pt x="329790" y="757"/>
                  </a:lnTo>
                  <a:lnTo>
                    <a:pt x="378027" y="6643"/>
                  </a:lnTo>
                  <a:lnTo>
                    <a:pt x="423416" y="17964"/>
                  </a:lnTo>
                  <a:lnTo>
                    <a:pt x="465328" y="34249"/>
                  </a:lnTo>
                  <a:lnTo>
                    <a:pt x="503135" y="55028"/>
                  </a:lnTo>
                  <a:lnTo>
                    <a:pt x="536208" y="79830"/>
                  </a:lnTo>
                  <a:lnTo>
                    <a:pt x="563919" y="108183"/>
                  </a:lnTo>
                  <a:lnTo>
                    <a:pt x="585638" y="139619"/>
                  </a:lnTo>
                  <a:lnTo>
                    <a:pt x="605609" y="191520"/>
                  </a:lnTo>
                  <a:lnTo>
                    <a:pt x="609600" y="228600"/>
                  </a:lnTo>
                  <a:lnTo>
                    <a:pt x="608589" y="247348"/>
                  </a:lnTo>
                  <a:lnTo>
                    <a:pt x="594055" y="300854"/>
                  </a:lnTo>
                  <a:lnTo>
                    <a:pt x="563919" y="349016"/>
                  </a:lnTo>
                  <a:lnTo>
                    <a:pt x="536208" y="377369"/>
                  </a:lnTo>
                  <a:lnTo>
                    <a:pt x="503135" y="402171"/>
                  </a:lnTo>
                  <a:lnTo>
                    <a:pt x="465328" y="422950"/>
                  </a:lnTo>
                  <a:lnTo>
                    <a:pt x="423416" y="439235"/>
                  </a:lnTo>
                  <a:lnTo>
                    <a:pt x="378027" y="450556"/>
                  </a:lnTo>
                  <a:lnTo>
                    <a:pt x="329790" y="456442"/>
                  </a:lnTo>
                  <a:lnTo>
                    <a:pt x="304800" y="457200"/>
                  </a:lnTo>
                  <a:lnTo>
                    <a:pt x="279809" y="456442"/>
                  </a:lnTo>
                  <a:lnTo>
                    <a:pt x="231572" y="450556"/>
                  </a:lnTo>
                  <a:lnTo>
                    <a:pt x="186183" y="439235"/>
                  </a:lnTo>
                  <a:lnTo>
                    <a:pt x="144271" y="422950"/>
                  </a:lnTo>
                  <a:lnTo>
                    <a:pt x="106464" y="402171"/>
                  </a:lnTo>
                  <a:lnTo>
                    <a:pt x="73391" y="377369"/>
                  </a:lnTo>
                  <a:lnTo>
                    <a:pt x="45680" y="349016"/>
                  </a:lnTo>
                  <a:lnTo>
                    <a:pt x="23961" y="317580"/>
                  </a:lnTo>
                  <a:lnTo>
                    <a:pt x="3990" y="265679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5EF94C25-B3C5-48C5-B149-DB213617F3B2}"/>
                </a:ext>
              </a:extLst>
            </p:cNvPr>
            <p:cNvSpPr/>
            <p:nvPr/>
          </p:nvSpPr>
          <p:spPr>
            <a:xfrm>
              <a:off x="3143794" y="5961126"/>
              <a:ext cx="5147274" cy="467359"/>
            </a:xfrm>
            <a:custGeom>
              <a:avLst/>
              <a:gdLst/>
              <a:ahLst/>
              <a:cxnLst/>
              <a:rect l="l" t="t" r="r" b="b"/>
              <a:pathLst>
                <a:path w="3159759" h="467360">
                  <a:moveTo>
                    <a:pt x="19812" y="0"/>
                  </a:moveTo>
                  <a:lnTo>
                    <a:pt x="0" y="0"/>
                  </a:lnTo>
                  <a:lnTo>
                    <a:pt x="0" y="467106"/>
                  </a:lnTo>
                  <a:lnTo>
                    <a:pt x="3113786" y="467106"/>
                  </a:lnTo>
                  <a:lnTo>
                    <a:pt x="3113786" y="457200"/>
                  </a:lnTo>
                  <a:lnTo>
                    <a:pt x="19812" y="457200"/>
                  </a:lnTo>
                  <a:lnTo>
                    <a:pt x="9905" y="447294"/>
                  </a:lnTo>
                  <a:lnTo>
                    <a:pt x="19812" y="447294"/>
                  </a:lnTo>
                  <a:lnTo>
                    <a:pt x="19812" y="0"/>
                  </a:lnTo>
                  <a:close/>
                </a:path>
                <a:path w="3159759" h="467360">
                  <a:moveTo>
                    <a:pt x="19812" y="447294"/>
                  </a:moveTo>
                  <a:lnTo>
                    <a:pt x="9905" y="447294"/>
                  </a:lnTo>
                  <a:lnTo>
                    <a:pt x="19812" y="457200"/>
                  </a:lnTo>
                  <a:lnTo>
                    <a:pt x="19812" y="447294"/>
                  </a:lnTo>
                  <a:close/>
                </a:path>
                <a:path w="3159759" h="467360">
                  <a:moveTo>
                    <a:pt x="3093973" y="447294"/>
                  </a:moveTo>
                  <a:lnTo>
                    <a:pt x="19812" y="447294"/>
                  </a:lnTo>
                  <a:lnTo>
                    <a:pt x="19812" y="457200"/>
                  </a:lnTo>
                  <a:lnTo>
                    <a:pt x="3093973" y="457200"/>
                  </a:lnTo>
                  <a:lnTo>
                    <a:pt x="3093973" y="447294"/>
                  </a:lnTo>
                  <a:close/>
                </a:path>
                <a:path w="3159759" h="467360">
                  <a:moveTo>
                    <a:pt x="3103943" y="267895"/>
                  </a:moveTo>
                  <a:lnTo>
                    <a:pt x="3094100" y="284768"/>
                  </a:lnTo>
                  <a:lnTo>
                    <a:pt x="3093973" y="457200"/>
                  </a:lnTo>
                  <a:lnTo>
                    <a:pt x="3103880" y="447294"/>
                  </a:lnTo>
                  <a:lnTo>
                    <a:pt x="3113786" y="447294"/>
                  </a:lnTo>
                  <a:lnTo>
                    <a:pt x="3113786" y="284768"/>
                  </a:lnTo>
                  <a:lnTo>
                    <a:pt x="3103943" y="267895"/>
                  </a:lnTo>
                  <a:close/>
                </a:path>
                <a:path w="3159759" h="467360">
                  <a:moveTo>
                    <a:pt x="3113786" y="447294"/>
                  </a:moveTo>
                  <a:lnTo>
                    <a:pt x="3103880" y="447294"/>
                  </a:lnTo>
                  <a:lnTo>
                    <a:pt x="3093973" y="457200"/>
                  </a:lnTo>
                  <a:lnTo>
                    <a:pt x="3113786" y="457200"/>
                  </a:lnTo>
                  <a:lnTo>
                    <a:pt x="3113786" y="447294"/>
                  </a:lnTo>
                  <a:close/>
                </a:path>
                <a:path w="3159759" h="467360">
                  <a:moveTo>
                    <a:pt x="3103880" y="228549"/>
                  </a:moveTo>
                  <a:lnTo>
                    <a:pt x="3050920" y="319417"/>
                  </a:lnTo>
                  <a:lnTo>
                    <a:pt x="3048126" y="324142"/>
                  </a:lnTo>
                  <a:lnTo>
                    <a:pt x="3049777" y="330212"/>
                  </a:lnTo>
                  <a:lnTo>
                    <a:pt x="3059175" y="335724"/>
                  </a:lnTo>
                  <a:lnTo>
                    <a:pt x="3065271" y="334124"/>
                  </a:lnTo>
                  <a:lnTo>
                    <a:pt x="3068066" y="329399"/>
                  </a:lnTo>
                  <a:lnTo>
                    <a:pt x="3093973" y="284986"/>
                  </a:lnTo>
                  <a:lnTo>
                    <a:pt x="3093973" y="248208"/>
                  </a:lnTo>
                  <a:lnTo>
                    <a:pt x="3115365" y="248208"/>
                  </a:lnTo>
                  <a:lnTo>
                    <a:pt x="3103880" y="228549"/>
                  </a:lnTo>
                  <a:close/>
                </a:path>
                <a:path w="3159759" h="467360">
                  <a:moveTo>
                    <a:pt x="3115365" y="248208"/>
                  </a:moveTo>
                  <a:lnTo>
                    <a:pt x="3113786" y="248208"/>
                  </a:lnTo>
                  <a:lnTo>
                    <a:pt x="3113913" y="284986"/>
                  </a:lnTo>
                  <a:lnTo>
                    <a:pt x="3139820" y="329399"/>
                  </a:lnTo>
                  <a:lnTo>
                    <a:pt x="3142615" y="334124"/>
                  </a:lnTo>
                  <a:lnTo>
                    <a:pt x="3148711" y="335724"/>
                  </a:lnTo>
                  <a:lnTo>
                    <a:pt x="3158109" y="330212"/>
                  </a:lnTo>
                  <a:lnTo>
                    <a:pt x="3159760" y="324142"/>
                  </a:lnTo>
                  <a:lnTo>
                    <a:pt x="3156966" y="319417"/>
                  </a:lnTo>
                  <a:lnTo>
                    <a:pt x="3115365" y="248208"/>
                  </a:lnTo>
                  <a:close/>
                </a:path>
                <a:path w="3159759" h="467360">
                  <a:moveTo>
                    <a:pt x="3113786" y="248208"/>
                  </a:moveTo>
                  <a:lnTo>
                    <a:pt x="3093973" y="248208"/>
                  </a:lnTo>
                  <a:lnTo>
                    <a:pt x="3093973" y="284986"/>
                  </a:lnTo>
                  <a:lnTo>
                    <a:pt x="3103943" y="267895"/>
                  </a:lnTo>
                  <a:lnTo>
                    <a:pt x="3095370" y="253199"/>
                  </a:lnTo>
                  <a:lnTo>
                    <a:pt x="3113786" y="253199"/>
                  </a:lnTo>
                  <a:lnTo>
                    <a:pt x="3113786" y="248208"/>
                  </a:lnTo>
                  <a:close/>
                </a:path>
                <a:path w="3159759" h="467360">
                  <a:moveTo>
                    <a:pt x="3113786" y="253199"/>
                  </a:moveTo>
                  <a:lnTo>
                    <a:pt x="3112516" y="253199"/>
                  </a:lnTo>
                  <a:lnTo>
                    <a:pt x="3103943" y="267895"/>
                  </a:lnTo>
                  <a:lnTo>
                    <a:pt x="3113786" y="284768"/>
                  </a:lnTo>
                  <a:lnTo>
                    <a:pt x="3113786" y="253199"/>
                  </a:lnTo>
                  <a:close/>
                </a:path>
                <a:path w="3159759" h="467360">
                  <a:moveTo>
                    <a:pt x="3112516" y="253199"/>
                  </a:moveTo>
                  <a:lnTo>
                    <a:pt x="3095370" y="253199"/>
                  </a:lnTo>
                  <a:lnTo>
                    <a:pt x="3103943" y="267895"/>
                  </a:lnTo>
                  <a:lnTo>
                    <a:pt x="3112516" y="2531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9EEF9B13-1142-49F8-9D89-79BFFCC7E1C6}"/>
                </a:ext>
              </a:extLst>
            </p:cNvPr>
            <p:cNvSpPr txBox="1"/>
            <p:nvPr/>
          </p:nvSpPr>
          <p:spPr>
            <a:xfrm>
              <a:off x="9175750" y="5609416"/>
              <a:ext cx="146685" cy="5668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9050">
                <a:lnSpc>
                  <a:spcPct val="100000"/>
                </a:lnSpc>
              </a:pPr>
              <a:r>
                <a:rPr sz="1800" b="1" i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z</a:t>
              </a:r>
              <a:endParaRPr sz="180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65"/>
                </a:spcBef>
              </a:pPr>
              <a:r>
                <a:rPr sz="1800" i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x</a:t>
              </a:r>
              <a:endParaRPr sz="180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564ED54-77D5-4FFE-8AC0-C972E067C6CF}"/>
                </a:ext>
              </a:extLst>
            </p:cNvPr>
            <p:cNvSpPr txBox="1"/>
            <p:nvPr/>
          </p:nvSpPr>
          <p:spPr>
            <a:xfrm>
              <a:off x="7264145" y="5606368"/>
              <a:ext cx="1168400" cy="5668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55575">
                <a:lnSpc>
                  <a:spcPct val="100000"/>
                </a:lnSpc>
                <a:tabLst>
                  <a:tab pos="710565" algn="l"/>
                </a:tabLst>
              </a:pPr>
              <a:r>
                <a:rPr sz="1800" b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	1</a:t>
              </a:r>
              <a:r>
                <a:rPr lang="en-US" sz="1800" b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,</a:t>
              </a:r>
              <a:r>
                <a:rPr sz="1800" b="1" spc="-10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2</a:t>
              </a:r>
              <a:r>
                <a:rPr sz="1800" b="1" dirty="0">
                  <a:solidFill>
                    <a:srgbClr val="5B9BD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8</a:t>
              </a:r>
              <a:endParaRPr sz="18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85"/>
                </a:spcBef>
                <a:tabLst>
                  <a:tab pos="741045" algn="l"/>
                </a:tabLst>
              </a:pPr>
              <a:r>
                <a:rPr sz="1800" spc="-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10</a:t>
              </a:r>
              <a:r>
                <a:rPr sz="18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	</a:t>
              </a:r>
              <a:r>
                <a:rPr sz="1800" spc="-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164</a:t>
              </a:r>
              <a:endParaRPr sz="18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75129152-577A-4345-8026-B137A452281E}"/>
                </a:ext>
              </a:extLst>
            </p:cNvPr>
            <p:cNvSpPr txBox="1"/>
            <p:nvPr/>
          </p:nvSpPr>
          <p:spPr>
            <a:xfrm>
              <a:off x="8497315" y="4642032"/>
              <a:ext cx="825117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r>
                <a:rPr lang="en-US" sz="18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,</a:t>
              </a:r>
              <a:r>
                <a:rPr sz="1800" b="1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1</a:t>
              </a:r>
              <a:endParaRPr sz="18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1965761D-DBCD-4181-BE0C-284704EB93ED}"/>
                </a:ext>
              </a:extLst>
            </p:cNvPr>
            <p:cNvSpPr txBox="1"/>
            <p:nvPr/>
          </p:nvSpPr>
          <p:spPr>
            <a:xfrm>
              <a:off x="7049768" y="5076371"/>
              <a:ext cx="826653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r>
                <a:rPr lang="en-US" sz="1800" b="1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,</a:t>
              </a:r>
              <a:r>
                <a:rPr sz="1800" b="1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9</a:t>
              </a:r>
              <a:endParaRPr sz="18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F80EBF-6F26-4183-9C73-07EBF4F8006B}"/>
                  </a:ext>
                </a:extLst>
              </p:cNvPr>
              <p:cNvSpPr txBox="1"/>
              <p:nvPr/>
            </p:nvSpPr>
            <p:spPr>
              <a:xfrm>
                <a:off x="7980209" y="2954216"/>
                <a:ext cx="3863416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Υπολογισμός στο 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Excel:</a:t>
                </a:r>
              </a:p>
              <a:p>
                <a:endParaRPr lang="en-US" sz="105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norm.inv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πιθανότητα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l-GR" sz="20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norm.inv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(0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9;100;50) -&gt; 164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08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F80EBF-6F26-4183-9C73-07EBF4F80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209" y="2954216"/>
                <a:ext cx="3863416" cy="1200329"/>
              </a:xfrm>
              <a:prstGeom prst="rect">
                <a:avLst/>
              </a:prstGeom>
              <a:blipFill>
                <a:blip r:embed="rId4"/>
                <a:stretch>
                  <a:fillRect l="-1415" t="-2513" b="-55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7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8D44-5405-41F5-8FEC-14A98EB9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Τυχαίες μεταβλητές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1A4FC-9925-40CB-AB40-B07AE09E6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Δεδομένου ενός πειράματος και των αποτελεσμάτων του (δειγματικός χώρος), μια τυχαία μεταβλητή αποτελεί μια αριθμητική περιγραφή των αποτελεσμάτων</a:t>
            </a:r>
            <a:endParaRPr lang="en-US" dirty="0"/>
          </a:p>
          <a:p>
            <a:pPr lvl="1"/>
            <a:r>
              <a:rPr lang="el-GR" dirty="0"/>
              <a:t>Μια πραγματική συνάρτηση των αποτελεσμάτων του πειράματος</a:t>
            </a:r>
          </a:p>
          <a:p>
            <a:r>
              <a:rPr lang="el-GR" dirty="0"/>
              <a:t>Παραδείγματα</a:t>
            </a:r>
          </a:p>
          <a:p>
            <a:pPr lvl="1"/>
            <a:r>
              <a:rPr lang="el-GR" dirty="0"/>
              <a:t>Ρίψη κέρματος: τυχαία μεταβλητή είναι τα κέρδη/ζημίες που σχετίζονται με το αποτέλεσμα (κορώνα/γράμματα)</a:t>
            </a:r>
            <a:endParaRPr lang="en-US" dirty="0"/>
          </a:p>
          <a:p>
            <a:pPr lvl="1"/>
            <a:r>
              <a:rPr lang="el-GR" dirty="0"/>
              <a:t>Επένδυση</a:t>
            </a:r>
            <a:r>
              <a:rPr lang="en-US" dirty="0"/>
              <a:t>: </a:t>
            </a:r>
            <a:r>
              <a:rPr lang="el-GR" dirty="0"/>
              <a:t>τυχαία μεταβλητή είναι τα κέρδη/ζημίες ενός επενδυτικού χαρτοφυλακίου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7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19AC-A5EE-4063-ADBC-B366D5AB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Διωνυμική</a:t>
            </a:r>
            <a:r>
              <a:rPr lang="el-GR" dirty="0"/>
              <a:t> κατανομή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6194BE-AB62-44F1-9DF8-4C2FC37CA3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Διακριτή κατανομή που περιγράφει την πιθανότητα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«επιτυχιών» σε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/>
                  <a:t> διαδοχικές δοκιμές</a:t>
                </a:r>
                <a:endParaRPr lang="en-US" dirty="0"/>
              </a:p>
              <a:p>
                <a:r>
                  <a:rPr lang="el-GR" dirty="0"/>
                  <a:t>Κάθε δοκιμή έχει μόνο δύο αποτελέσματα: «αποτυχία» ή «αποτυχία»</a:t>
                </a:r>
              </a:p>
              <a:p>
                <a:r>
                  <a:rPr lang="el-GR" dirty="0"/>
                  <a:t>Το αποτέλεσμα μίας δοκιμής είναι ανεξάρτητο από τις προηγούμενες</a:t>
                </a:r>
              </a:p>
              <a:p>
                <a:r>
                  <a:rPr lang="el-GR" dirty="0"/>
                  <a:t>Η πιθανότητα «επιτυχίας» σε κάθε δοκιμή είναι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l-GR" dirty="0"/>
                  <a:t> και η πιθανότητα «αποτυχίας»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Αναμενόμενος αριθμός «επιτυχιών»: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b="0" dirty="0"/>
              </a:p>
              <a:p>
                <a:r>
                  <a:rPr lang="el-GR" dirty="0"/>
                  <a:t>Διακύμανση: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𝑛𝑝𝑞</m:t>
                    </m:r>
                  </m:oMath>
                </a14:m>
                <a:endParaRPr lang="en-US" dirty="0"/>
              </a:p>
              <a:p>
                <a:r>
                  <a:rPr lang="el-GR" dirty="0"/>
                  <a:t>Συνάρτηση </a:t>
                </a:r>
                <a:r>
                  <a:rPr lang="en-US" dirty="0"/>
                  <a:t>Excel: =</a:t>
                </a:r>
                <a:r>
                  <a:rPr lang="en-US" dirty="0" err="1"/>
                  <a:t>binom.dist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; true/false) (true </a:t>
                </a:r>
                <a:r>
                  <a:rPr lang="el-GR" dirty="0"/>
                  <a:t>για αθροιστική κατανομή, </a:t>
                </a:r>
                <a:r>
                  <a:rPr lang="en-US" dirty="0"/>
                  <a:t>false </a:t>
                </a:r>
                <a:r>
                  <a:rPr lang="el-GR" dirty="0"/>
                  <a:t>για συνάρτηση μάζας πιθανότητας)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6194BE-AB62-44F1-9DF8-4C2FC37CA3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82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92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2A1B75-5966-4D62-BBAB-DD07D93DF9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/>
                  <a:t>Αθροιστικές πιθανότητες </a:t>
                </a:r>
                <a:r>
                  <a:rPr lang="el-GR" dirty="0" err="1"/>
                  <a:t>διωνυμικής</a:t>
                </a:r>
                <a:r>
                  <a:rPr lang="el-GR" dirty="0"/>
                  <a:t> κατανομής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𝑷𝒓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2A1B75-5966-4D62-BBAB-DD07D93DF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 t="-1843" b="-1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DB44532-EB93-49EF-999E-0458835F7F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0560644"/>
                  </p:ext>
                </p:extLst>
              </p:nvPr>
            </p:nvGraphicFramePr>
            <p:xfrm>
              <a:off x="1185952" y="1540626"/>
              <a:ext cx="9820096" cy="50673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5392">
                      <a:extLst>
                        <a:ext uri="{9D8B030D-6E8A-4147-A177-3AD203B41FA5}">
                          <a16:colId xmlns:a16="http://schemas.microsoft.com/office/drawing/2014/main" val="2256061652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978744969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2124344088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858166937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419355773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1669976214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3866111495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2757239590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1079181937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2646038944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4081397354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1978525516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2282292107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u="none" strike="noStrike" dirty="0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288292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u="none" strike="noStrike" dirty="0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u="none" strike="noStrike" dirty="0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8891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0,903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0,723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0,640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0,563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0,490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0,423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0,303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0,250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781818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0,960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0,938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0,910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0,878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0,840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0,798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0,750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543976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423543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0,857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0,729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0,614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0,512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0,422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0,343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0,275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0,216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0,166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780128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0,939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0,896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0,844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0,784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0,718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0,648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0,575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864204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0,957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0,936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0,909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0,875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726439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19541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0,961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0,656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0,522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0,410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0,316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0,240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0,179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0,130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0,092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815718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0,948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0,890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0,738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0,652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0,563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0,475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0,391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0,313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596145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0,949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0,916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0,874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0,821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0,759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0,688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012030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0,959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0,938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88947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067947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0,951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0,774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0,590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0,444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0,328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0,237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0,168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0,116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0,078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0,050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0,031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488099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0,919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0,835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0,737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0,633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0,528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0,428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0,337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0,256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521555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0,942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0,896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0,837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0,765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0,683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0,593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65094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0,969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0,946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0,913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0,869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144928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0,969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949469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86137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DB44532-EB93-49EF-999E-0458835F7F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0560644"/>
                  </p:ext>
                </p:extLst>
              </p:nvPr>
            </p:nvGraphicFramePr>
            <p:xfrm>
              <a:off x="1185952" y="1540626"/>
              <a:ext cx="9820096" cy="50673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55392">
                      <a:extLst>
                        <a:ext uri="{9D8B030D-6E8A-4147-A177-3AD203B41FA5}">
                          <a16:colId xmlns:a16="http://schemas.microsoft.com/office/drawing/2014/main" val="2256061652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978744969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2124344088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858166937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419355773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1669976214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3866111495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2757239590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1079181937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2646038944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4081397354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1978525516"/>
                        </a:ext>
                      </a:extLst>
                    </a:gridCol>
                    <a:gridCol w="755392">
                      <a:extLst>
                        <a:ext uri="{9D8B030D-6E8A-4147-A177-3AD203B41FA5}">
                          <a16:colId xmlns:a16="http://schemas.microsoft.com/office/drawing/2014/main" val="2282292107"/>
                        </a:ext>
                      </a:extLst>
                    </a:gridCol>
                  </a:tblGrid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806" t="-2381" r="-501613" b="-19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2882922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6" t="-104878" r="-1201613" b="-1875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806" t="-104878" r="-1101613" b="-1875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88916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0,903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0,723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0,640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0,563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0,490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0,423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0,303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0,250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7818185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0,960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0,938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0,910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0,878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0,840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0,798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0,750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45439765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4235438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0,857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0,729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0,614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0,512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0,422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0,343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0,275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0,216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0,166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7801288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0,939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0,896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0,844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0,784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0,718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0,648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0,575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86420458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0,957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0,936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0,909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0,875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7264397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1954158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0,961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0,656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0,522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0,410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0,316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0,240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0,179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0,130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0,092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0,063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8157180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0,948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0,890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0,738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0,652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0,563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0,475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0,391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0,313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5961454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0,949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0,916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0,874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0,821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0,759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0,688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0120309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0,959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0,938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889474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0679474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0,951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0,774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0,590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0,444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0,328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0,237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0,168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0,116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0,078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0,050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0,031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4880996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0,919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0,835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0,737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0,633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0,528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0,428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0,337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0,256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0,188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5215557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0,942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0,896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0,837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0,765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0,683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0,593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650947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0,969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0,946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0,913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0,869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1449288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0,969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9494690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86137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70525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BA253-7450-4964-AF4E-39B3174E5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CD348-AEC2-48BF-9150-05CEFAC02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n-US" dirty="0"/>
              <a:t>Ένας ασφαλιστής συνεργάζεται με κάποια αντιπροσωπεία αυτοκινήτων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Ο ασφαλιστής έχει </a:t>
            </a:r>
            <a:r>
              <a:rPr lang="el-GR" altLang="en-US" dirty="0">
                <a:solidFill>
                  <a:srgbClr val="FF0000"/>
                </a:solidFill>
              </a:rPr>
              <a:t>ασφαλίσει 15 αυτοκίνητα</a:t>
            </a:r>
            <a:r>
              <a:rPr lang="el-GR" altLang="en-US" dirty="0"/>
              <a:t> της αντιπροσωπείας τα οποία έχουν το ίδιο έτος κατασκευής και προέρχονται από την ίδια κατασκευάστρια εταιρεία</a:t>
            </a:r>
          </a:p>
          <a:p>
            <a:pPr>
              <a:lnSpc>
                <a:spcPct val="90000"/>
              </a:lnSpc>
            </a:pPr>
            <a:r>
              <a:rPr lang="el-GR" altLang="en-US" dirty="0"/>
              <a:t>Από παλιότερα δεδομένα που έχει συλλέξει η εταιρεία, έχει εκτιμηθεί ότι κάθε αυτοκίνητο με αυτά τα χαρακτηριστικά </a:t>
            </a:r>
            <a:r>
              <a:rPr lang="el-GR" altLang="en-US" dirty="0">
                <a:solidFill>
                  <a:srgbClr val="FF0000"/>
                </a:solidFill>
              </a:rPr>
              <a:t>έχει πιθανότητα 5%</a:t>
            </a:r>
            <a:r>
              <a:rPr lang="el-GR" altLang="en-US" dirty="0"/>
              <a:t> να παρουσιάσει βλάβη σε ένα έτος</a:t>
            </a:r>
          </a:p>
          <a:p>
            <a:pPr marL="660400" indent="-660400">
              <a:buNone/>
            </a:pPr>
            <a:r>
              <a:rPr lang="el-GR" altLang="en-US" b="1" dirty="0"/>
              <a:t>α.</a:t>
            </a:r>
            <a:r>
              <a:rPr lang="el-GR" altLang="en-US" dirty="0"/>
              <a:t> Ποια η πιθανότητα σε ένα έτος:</a:t>
            </a:r>
          </a:p>
          <a:p>
            <a:pPr lvl="1"/>
            <a:r>
              <a:rPr lang="en-GB" altLang="en-US" dirty="0"/>
              <a:t>να πα</a:t>
            </a:r>
            <a:r>
              <a:rPr lang="en-GB" altLang="en-US" dirty="0" err="1"/>
              <a:t>ρουσιάσουν</a:t>
            </a:r>
            <a:r>
              <a:rPr lang="en-GB" altLang="en-US" dirty="0"/>
              <a:t> β</a:t>
            </a:r>
            <a:r>
              <a:rPr lang="en-GB" altLang="en-US" dirty="0" err="1"/>
              <a:t>λά</a:t>
            </a:r>
            <a:r>
              <a:rPr lang="en-GB" altLang="en-US" dirty="0"/>
              <a:t>βη </a:t>
            </a:r>
            <a:r>
              <a:rPr lang="en-GB" altLang="en-US" dirty="0">
                <a:solidFill>
                  <a:srgbClr val="FF0000"/>
                </a:solidFill>
              </a:rPr>
              <a:t>2</a:t>
            </a:r>
            <a:r>
              <a:rPr lang="en-GB" altLang="en-US" dirty="0"/>
              <a:t> αυτοκίνητα;</a:t>
            </a:r>
            <a:endParaRPr lang="el-GR" altLang="en-US" dirty="0"/>
          </a:p>
          <a:p>
            <a:pPr lvl="1"/>
            <a:r>
              <a:rPr lang="el-GR" altLang="en-US" dirty="0"/>
              <a:t>να μην παρουσιάσει βλάβη </a:t>
            </a:r>
            <a:r>
              <a:rPr lang="el-GR" altLang="en-US" dirty="0">
                <a:solidFill>
                  <a:srgbClr val="FF0000"/>
                </a:solidFill>
              </a:rPr>
              <a:t>κανένα</a:t>
            </a:r>
            <a:r>
              <a:rPr lang="el-GR" altLang="en-US" dirty="0"/>
              <a:t> από τα 15 αυτοκίνητα;</a:t>
            </a:r>
          </a:p>
          <a:p>
            <a:pPr lvl="1"/>
            <a:r>
              <a:rPr lang="el-GR" altLang="en-US" dirty="0"/>
              <a:t>να παρουσιάσουν βλάβη </a:t>
            </a:r>
            <a:r>
              <a:rPr lang="el-GR" altLang="en-US" dirty="0">
                <a:solidFill>
                  <a:srgbClr val="FF0000"/>
                </a:solidFill>
              </a:rPr>
              <a:t>τουλάχιστον</a:t>
            </a:r>
            <a:r>
              <a:rPr lang="el-GR" altLang="en-US" dirty="0"/>
              <a:t> 2 αυτοκίνητα; </a:t>
            </a:r>
            <a:endParaRPr lang="en-US" altLang="en-US" dirty="0"/>
          </a:p>
          <a:p>
            <a:pPr lvl="1">
              <a:lnSpc>
                <a:spcPct val="90000"/>
              </a:lnSpc>
            </a:pPr>
            <a:endParaRPr lang="el-GR" alt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5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FE866-5B47-4353-B35C-E0751A7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25AF66-83BD-48FA-9A0A-FBED20146A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0,95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=0,135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Από πίνακα της αθροιστικής </a:t>
                </a:r>
                <a:r>
                  <a:rPr lang="el-GR" dirty="0" err="1"/>
                  <a:t>διωνυμικής</a:t>
                </a:r>
                <a:r>
                  <a:rPr lang="el-GR" dirty="0"/>
                  <a:t> κατανομής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el-GR" dirty="0"/>
                  <a:t>)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≤1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=0,829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≤2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=0,964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=0,135</m:t>
                      </m:r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l-GR" dirty="0"/>
                  <a:t>Υπολογισμός </a:t>
                </a:r>
                <a:r>
                  <a:rPr lang="en-US" dirty="0"/>
                  <a:t>Excel: =BINOM.DIST(2;15;0,05;FALSE)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15!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15−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0,05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0,95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463</m:t>
                    </m:r>
                  </m:oMath>
                </a14:m>
                <a:endParaRPr lang="en-US" b="0" dirty="0"/>
              </a:p>
              <a:p>
                <a:pPr lvl="1"/>
                <a:r>
                  <a:rPr lang="el-GR" dirty="0"/>
                  <a:t>Υπολογισμός </a:t>
                </a:r>
                <a:r>
                  <a:rPr lang="en-US" dirty="0"/>
                  <a:t>Excel: =BINOM.DIST(0;15;0,05;FALSE)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0,171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Από πίνακα της αθροιστικής </a:t>
                </a:r>
                <a:r>
                  <a:rPr lang="el-GR" dirty="0" err="1"/>
                  <a:t>διωνυμικής</a:t>
                </a:r>
                <a:r>
                  <a:rPr lang="el-GR" dirty="0"/>
                  <a:t> κατανομής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el-GR" dirty="0"/>
                  <a:t>)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=0,829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⟹1−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=0,171=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≥2)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l-GR" dirty="0"/>
                  <a:t>Υπολογισμός </a:t>
                </a:r>
                <a:r>
                  <a:rPr lang="en-US" dirty="0"/>
                  <a:t>Excel: =1-BINOM.DIST(1;15;0,05;TRUE)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25AF66-83BD-48FA-9A0A-FBED20146A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688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BE796-F709-498A-9527-E5941195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3D67E2-6E6E-4AD7-87BC-064AB51B78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altLang="en-US" dirty="0"/>
                  <a:t>Αν κάθε αυτοκίνητο που παρουσιάζει βλάβη μέσα στο έτος </a:t>
                </a:r>
                <a:r>
                  <a:rPr lang="el-GR" altLang="en-US" dirty="0">
                    <a:solidFill>
                      <a:srgbClr val="FF0000"/>
                    </a:solidFill>
                  </a:rPr>
                  <a:t>λαμβάνει αποζημίωση 500 ευρώ</a:t>
                </a:r>
                <a:r>
                  <a:rPr lang="el-GR" altLang="en-US" dirty="0"/>
                  <a:t>, ποιο είναι το συνολικό ποσό που αναμένεται να πληρώσει η ασφαλιστική εταιρεία; </a:t>
                </a:r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=500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l-GR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=500</m:t>
                      </m:r>
                      <m:sSub>
                        <m:sSubPr>
                          <m:ctrlPr>
                            <a:rPr lang="el-GR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l-GR" altLang="en-US" b="0" i="1" smtClean="0">
                              <a:latin typeface="Cambria Math" panose="02040503050406030204" pitchFamily="18" charset="0"/>
                            </a:rPr>
                            <m:t>𝛸</m:t>
                          </m:r>
                        </m:sub>
                      </m:sSub>
                      <m:r>
                        <a:rPr lang="el-GR" altLang="en-US" b="0" i="1" smtClean="0">
                          <a:latin typeface="Cambria Math" panose="02040503050406030204" pitchFamily="18" charset="0"/>
                        </a:rPr>
                        <m:t>=500</m:t>
                      </m:r>
                      <m:d>
                        <m:dPr>
                          <m:ctrlPr>
                            <a:rPr lang="el-GR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d>
                        <m:dPr>
                          <m:ctrlPr>
                            <a:rPr lang="el-GR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b="0" i="1" smtClean="0">
                              <a:latin typeface="Cambria Math" panose="02040503050406030204" pitchFamily="18" charset="0"/>
                            </a:rPr>
                            <m:t>0,05</m:t>
                          </m:r>
                        </m:e>
                      </m:d>
                      <m:r>
                        <a:rPr lang="el-GR" altLang="en-US" b="0" i="1" smtClean="0">
                          <a:latin typeface="Cambria Math" panose="02040503050406030204" pitchFamily="18" charset="0"/>
                        </a:rPr>
                        <m:t>=375</m:t>
                      </m:r>
                    </m:oMath>
                  </m:oMathPara>
                </a14:m>
                <a:endParaRPr lang="en-US" altLang="en-US" i="1" dirty="0"/>
              </a:p>
              <a:p>
                <a:r>
                  <a:rPr lang="el-GR" altLang="en-US" dirty="0"/>
                  <a:t>Ποια είναι η τυπική απόκλιση για τη συνολική αποζημίωση που θα πληρώσει η εταιρεία;</a:t>
                </a:r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alt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>
                              <a:latin typeface="Cambria Math" panose="02040503050406030204" pitchFamily="18" charset="0"/>
                            </a:rPr>
                            <m:t>500</m:t>
                          </m:r>
                        </m:e>
                        <m:sup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l-GR" alt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l-GR" altLang="en-US" i="1">
                          <a:latin typeface="Cambria Math" panose="02040503050406030204" pitchFamily="18" charset="0"/>
                        </a:rPr>
                        <m:t>=500</m:t>
                      </m:r>
                      <m:d>
                        <m:dPr>
                          <m:ctrlPr>
                            <a:rPr lang="el-G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d>
                        <m:dPr>
                          <m:ctrlPr>
                            <a:rPr lang="el-G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i="1">
                              <a:latin typeface="Cambria Math" panose="02040503050406030204" pitchFamily="18" charset="0"/>
                            </a:rPr>
                            <m:t>0,05</m:t>
                          </m:r>
                        </m:e>
                      </m:d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0,95</m:t>
                          </m:r>
                        </m:e>
                      </m:d>
                      <m:r>
                        <a:rPr lang="el-GR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178125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l-GR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l-GR" alt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422,05</m:t>
                      </m:r>
                    </m:oMath>
                  </m:oMathPara>
                </a14:m>
                <a:endParaRPr lang="en-US" alt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3D67E2-6E6E-4AD7-87BC-064AB51B7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560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0687-3252-4F3C-8DCA-E88190F5B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Κατανομή </a:t>
            </a:r>
            <a:r>
              <a:rPr lang="en-US" dirty="0"/>
              <a:t>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038BD0-BE60-4AC0-8AEA-5B4BB216B7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dirty="0"/>
                  <a:t>Τυχαία ενδεχόμενα εμφανίζονται κατά διαστήματα χρόνου ή χώρου ως εξής</a:t>
                </a:r>
              </a:p>
              <a:p>
                <a:pPr lvl="1"/>
                <a:r>
                  <a:rPr lang="el-GR" dirty="0"/>
                  <a:t>Σε κάθε διάστημα το ενδεχόμενο συμβαίνει ή δεν συμβαίνει</a:t>
                </a:r>
              </a:p>
              <a:p>
                <a:pPr lvl="1"/>
                <a:r>
                  <a:rPr lang="el-GR" dirty="0"/>
                  <a:t>Η εμφάνιση του ενδεχομένου σε ένα διάστημα είναι ανεξάρτητη από τα προηγούμενα</a:t>
                </a:r>
              </a:p>
              <a:p>
                <a:pPr lvl="1"/>
                <a:r>
                  <a:rPr lang="el-GR" dirty="0"/>
                  <a:t>Η πιθανότητα εμφάνισης του ενδεχομένου είναι σταθερή στα διαστήματα </a:t>
                </a:r>
              </a:p>
              <a:p>
                <a:r>
                  <a:rPr lang="el-GR" dirty="0"/>
                  <a:t>Η κατανομή </a:t>
                </a:r>
                <a:r>
                  <a:rPr lang="en-US" dirty="0"/>
                  <a:t>Poisson </a:t>
                </a:r>
                <a:r>
                  <a:rPr lang="el-GR" dirty="0"/>
                  <a:t>περιγράφει το αριθμό των συμβάντων, δεδομένου το μέσου αριθμού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dirty="0"/>
                  <a:t> των συμβάντων σε ένα προκαθορισμό διάστημα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Μέση τιμή και διακύμανση: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r>
                  <a:rPr lang="el-GR" dirty="0"/>
                  <a:t>Συνάρτηση </a:t>
                </a:r>
                <a:r>
                  <a:rPr lang="en-US" dirty="0"/>
                  <a:t>Excel: =</a:t>
                </a:r>
                <a:r>
                  <a:rPr lang="en-US" dirty="0" err="1"/>
                  <a:t>poisson.dist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; true/false) (true </a:t>
                </a:r>
                <a:r>
                  <a:rPr lang="el-GR" dirty="0"/>
                  <a:t>για αθροιστική κατανομή, </a:t>
                </a:r>
                <a:r>
                  <a:rPr lang="en-US" dirty="0"/>
                  <a:t>false </a:t>
                </a:r>
                <a:r>
                  <a:rPr lang="el-GR" dirty="0"/>
                  <a:t>για συνάρτηση μάζας πιθανότητας)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038BD0-BE60-4AC0-8AEA-5B4BB216B7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588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567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2A1B75-5966-4D62-BBAB-DD07D93DF9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/>
                  <a:t>Αθροιστικές πιθανότητες κατανομής</a:t>
                </a:r>
                <a:r>
                  <a:rPr lang="en-US" dirty="0"/>
                  <a:t> Poisson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𝑷𝒓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2A1B75-5966-4D62-BBAB-DD07D93DF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 t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AD4A77D-D533-44EE-BD3F-418ED9A897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1746958"/>
                  </p:ext>
                </p:extLst>
              </p:nvPr>
            </p:nvGraphicFramePr>
            <p:xfrm>
              <a:off x="838800" y="2324807"/>
              <a:ext cx="10342695" cy="287455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89513">
                      <a:extLst>
                        <a:ext uri="{9D8B030D-6E8A-4147-A177-3AD203B41FA5}">
                          <a16:colId xmlns:a16="http://schemas.microsoft.com/office/drawing/2014/main" val="1846621540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3580861842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662410272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4025078323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3019105805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3019080780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4040333666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4233079064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1019219760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144114880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468924441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1031076555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1921455091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1274233397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2061580786"/>
                        </a:ext>
                      </a:extLst>
                    </a:gridCol>
                  </a:tblGrid>
                  <a:tr h="359319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800" i="1" u="none" strike="noStrike" dirty="0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l-G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9825820"/>
                      </a:ext>
                    </a:extLst>
                  </a:tr>
                  <a:tr h="359319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u="none" strike="noStrike" dirty="0" smtClean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1,25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1,75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04174092"/>
                      </a:ext>
                    </a:extLst>
                  </a:tr>
                  <a:tr h="35931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0,905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0,819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0,741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0,670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0,607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0,549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0,497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0,449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0,407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0,368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0,287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0,223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0,174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0,135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59007833"/>
                      </a:ext>
                    </a:extLst>
                  </a:tr>
                  <a:tr h="35931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0,995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0,982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0,963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0,938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0,910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0,878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0,844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0,809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0,772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0,736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0,645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0,558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0,478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0,406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91032245"/>
                      </a:ext>
                    </a:extLst>
                  </a:tr>
                  <a:tr h="35931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0,996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0,992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0,986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0,977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0,966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0,953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0,937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0,920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0,868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0,809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0,744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0,677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3075400"/>
                      </a:ext>
                    </a:extLst>
                  </a:tr>
                  <a:tr h="35931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0,998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0,997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0,994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0,991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0,987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0,981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0,962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0,934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0,899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0,857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6323134"/>
                      </a:ext>
                    </a:extLst>
                  </a:tr>
                  <a:tr h="35931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0,998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0,996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0,991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0,981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0,967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0,947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0502885"/>
                      </a:ext>
                    </a:extLst>
                  </a:tr>
                  <a:tr h="35931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0,998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0,996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0,991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0,983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44352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AD4A77D-D533-44EE-BD3F-418ED9A897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1746958"/>
                  </p:ext>
                </p:extLst>
              </p:nvPr>
            </p:nvGraphicFramePr>
            <p:xfrm>
              <a:off x="838800" y="2324807"/>
              <a:ext cx="10342695" cy="287455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89513">
                      <a:extLst>
                        <a:ext uri="{9D8B030D-6E8A-4147-A177-3AD203B41FA5}">
                          <a16:colId xmlns:a16="http://schemas.microsoft.com/office/drawing/2014/main" val="1846621540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3580861842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662410272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4025078323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3019105805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3019080780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4040333666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4233079064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1019219760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144114880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468924441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1031076555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1921455091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1274233397"/>
                        </a:ext>
                      </a:extLst>
                    </a:gridCol>
                    <a:gridCol w="689513">
                      <a:extLst>
                        <a:ext uri="{9D8B030D-6E8A-4147-A177-3AD203B41FA5}">
                          <a16:colId xmlns:a16="http://schemas.microsoft.com/office/drawing/2014/main" val="2061580786"/>
                        </a:ext>
                      </a:extLst>
                    </a:gridCol>
                  </a:tblGrid>
                  <a:tr h="359319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2655" t="-1695" r="-602655" b="-7389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9825820"/>
                      </a:ext>
                    </a:extLst>
                  </a:tr>
                  <a:tr h="3593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5" t="-101695" r="-1404425" b="-6389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1,25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1,75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04174092"/>
                      </a:ext>
                    </a:extLst>
                  </a:tr>
                  <a:tr h="35931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0,905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0,819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0,741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0,670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0,607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0,549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0,497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0,449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0,407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0,368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0,287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0,223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0,174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0,135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59007833"/>
                      </a:ext>
                    </a:extLst>
                  </a:tr>
                  <a:tr h="35931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0,995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0,982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0,963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0,938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0,910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0,878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0,844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0,809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0,772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0,736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0,645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0,558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0,478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0,406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91032245"/>
                      </a:ext>
                    </a:extLst>
                  </a:tr>
                  <a:tr h="35931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0,996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0,992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0,986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0,977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0,966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0,953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0,937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0,920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0,868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0,809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0,744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0,677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3075400"/>
                      </a:ext>
                    </a:extLst>
                  </a:tr>
                  <a:tr h="35931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0,998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0,997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0,994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0,991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0,987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0,981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0,962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0,934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0,899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0,857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6323134"/>
                      </a:ext>
                    </a:extLst>
                  </a:tr>
                  <a:tr h="35931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0,998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0,996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0,991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0,981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0,967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0,947</a:t>
                          </a:r>
                        </a:p>
                      </a:txBody>
                      <a:tcPr marL="9525" marR="9525" marT="9525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0502885"/>
                      </a:ext>
                    </a:extLst>
                  </a:tr>
                  <a:tr h="35931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1,000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0,999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0,998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0,996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0,991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0,983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44352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2549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BD9E-C0A9-4618-9206-336A3141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B6CD1-8FE1-43F5-9FB1-C8FE2C314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βιοτεχνία λειτουργεί 8 ώρες/ημέρα και δέχεται 24 παραγγελίες / ημέρα</a:t>
            </a:r>
          </a:p>
          <a:p>
            <a:r>
              <a:rPr lang="el-GR" dirty="0"/>
              <a:t>Αν ο αριθμός των παραγγελιών ακολουθεί την κατανομή </a:t>
            </a:r>
            <a:r>
              <a:rPr lang="en-US" dirty="0"/>
              <a:t>Poisson</a:t>
            </a:r>
            <a:endParaRPr lang="el-GR" dirty="0"/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Ποια είναι η πιθανότητα να υπάρξουν 4 παραγγελίες την επόμενη ώρα;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Ποια είναι η πιθανότητα να υπάρξουν το πολύ 2 παραγγελίες την επόμενη ώρα;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Ποιος είναι ο αναμενόμενος αριθμός παραγγελιών σε διάστημα 2 ωρών;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Ποια είναι η πιθανότητα να υπάρξουν τουλάχιστον </a:t>
            </a:r>
            <a:r>
              <a:rPr lang="en-US" dirty="0"/>
              <a:t>3</a:t>
            </a:r>
            <a:r>
              <a:rPr lang="el-GR" dirty="0"/>
              <a:t> παραγγελίες σε 2 ώρες;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58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2C99-DFCC-464F-9139-FB064781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CFC37E-906C-4C88-867C-CA7F9C05B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/>
                  <a:t>Ο μέσος αριθμός παραγγελιών ανά ώρα είναι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l-GR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=0,168</m:t>
                    </m:r>
                  </m:oMath>
                </a14:m>
                <a:endParaRPr lang="en-US" dirty="0"/>
              </a:p>
              <a:p>
                <a:pPr marL="914400" lvl="1" indent="0">
                  <a:buNone/>
                </a:pPr>
                <a:r>
                  <a:rPr lang="el-GR" dirty="0"/>
                  <a:t>Από πίνακα αθροιστικής κατανομής </a:t>
                </a:r>
                <a:r>
                  <a:rPr lang="en-US" dirty="0"/>
                  <a:t>Poisson (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l-GR" dirty="0"/>
                  <a:t>):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el-GR" i="1">
                                            <a:latin typeface="Cambria Math" panose="02040503050406030204" pitchFamily="18" charset="0"/>
                                          </a:rPr>
                                          <m:t>≤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=0,647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el-GR" i="1">
                                            <a:latin typeface="Cambria Math" panose="02040503050406030204" pitchFamily="18" charset="0"/>
                                          </a:rPr>
                                          <m:t>≤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=0,815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=4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=0,168</m:t>
                      </m:r>
                    </m:oMath>
                  </m:oMathPara>
                </a14:m>
                <a:endParaRPr lang="en-US" dirty="0"/>
              </a:p>
              <a:p>
                <a:pPr marL="914400" lvl="1" indent="0">
                  <a:buNone/>
                </a:pPr>
                <a:r>
                  <a:rPr lang="el-GR" dirty="0"/>
                  <a:t>Υπολογισμός </a:t>
                </a:r>
                <a:r>
                  <a:rPr lang="en-US" dirty="0"/>
                  <a:t>Excel: =POISSON.DIST(4;3;FALSE)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=0,4232</m:t>
                    </m:r>
                  </m:oMath>
                </a14:m>
                <a:endParaRPr lang="en-US" b="0" dirty="0"/>
              </a:p>
              <a:p>
                <a:pPr marL="914400" lvl="1" indent="0">
                  <a:buNone/>
                </a:pPr>
                <a:r>
                  <a:rPr lang="el-GR" dirty="0"/>
                  <a:t>Από πίνακα αθροιστικής κατανομής </a:t>
                </a:r>
                <a:r>
                  <a:rPr lang="en-US" dirty="0"/>
                  <a:t>Poisson (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l-GR" dirty="0"/>
                  <a:t>):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423</m:t>
                      </m:r>
                    </m:oMath>
                  </m:oMathPara>
                </a14:m>
                <a:endParaRPr lang="en-US" dirty="0"/>
              </a:p>
              <a:p>
                <a:pPr marL="914400" lvl="1" indent="0">
                  <a:buNone/>
                </a:pPr>
                <a:r>
                  <a:rPr lang="el-GR" dirty="0"/>
                  <a:t>Υπολογισμός </a:t>
                </a:r>
                <a:r>
                  <a:rPr lang="en-US" dirty="0"/>
                  <a:t>Excel: =POISSON.DIST(2;3;TRUE)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CFC37E-906C-4C88-867C-CA7F9C05B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490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0354-EE9B-44C7-A1C2-741B7094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CC67E1-8476-42E7-AF9E-3F04B53691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799" y="1522800"/>
                <a:ext cx="10649389" cy="51804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l-GR" dirty="0"/>
                  <a:t> παραγγελίες ανά 2 ώρες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=0,9380</m:t>
                    </m:r>
                  </m:oMath>
                </a14:m>
                <a:endParaRPr lang="en-US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m:rPr>
                          <m:nor/>
                        </m:rPr>
                        <a:rPr lang="en-US" dirty="0"/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0!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=0,0025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m:rPr>
                          <m:nor/>
                        </m:rPr>
                        <a:rPr lang="en-US" dirty="0"/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=0,0149</m:t>
                      </m:r>
                    </m:oMath>
                  </m:oMathPara>
                </a14:m>
                <a:endParaRPr lang="en-US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m:rPr>
                          <m:nor/>
                        </m:rPr>
                        <a:rPr lang="en-US" dirty="0"/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=0,0446</m:t>
                      </m:r>
                    </m:oMath>
                  </m:oMathPara>
                </a14:m>
                <a:endParaRPr lang="en-US" dirty="0"/>
              </a:p>
              <a:p>
                <a:pPr marL="400050" lvl="1" indent="0">
                  <a:buNone/>
                </a:pPr>
                <a:r>
                  <a:rPr lang="el-GR" dirty="0"/>
                  <a:t>Από πίνακα αθροιστικής κατανομής </a:t>
                </a:r>
                <a:r>
                  <a:rPr lang="en-US" dirty="0"/>
                  <a:t>Poisson (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=0,062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=0,938=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≥3)</m:t>
                      </m:r>
                    </m:oMath>
                  </m:oMathPara>
                </a14:m>
                <a:endParaRPr lang="en-US" dirty="0"/>
              </a:p>
              <a:p>
                <a:pPr marL="400050" lvl="1" indent="0">
                  <a:buNone/>
                </a:pPr>
                <a:r>
                  <a:rPr lang="el-GR" dirty="0">
                    <a:ea typeface="Cambria" panose="02040503050406030204" pitchFamily="18" charset="0"/>
                  </a:rPr>
                  <a:t>Υπολογισμός </a:t>
                </a:r>
                <a:r>
                  <a:rPr lang="en-US" dirty="0">
                    <a:ea typeface="Cambria" panose="02040503050406030204" pitchFamily="18" charset="0"/>
                  </a:rPr>
                  <a:t>Excel: =1-POISSON.DIST(2;6;TRUE)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CC67E1-8476-42E7-AF9E-3F04B53691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799" y="1522800"/>
                <a:ext cx="10649389" cy="5180400"/>
              </a:xfrm>
              <a:blipFill>
                <a:blip r:embed="rId2"/>
                <a:stretch>
                  <a:fillRect l="-1145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29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5B2A-BBD6-4C76-8CDA-E1A3FD04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Διακριτές και συνεχείς τυχαίες μεταβλητές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B2019-3D47-4A78-88BB-7394C0696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/>
              <a:t>Διακριτές τυχαίες μεταβλητές λαμβάνουν τιμές από ένα πεπερασμένο σύνολο</a:t>
            </a:r>
            <a:endParaRPr lang="en-US" sz="3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600" dirty="0"/>
              <a:t>Οι τιμές τους δεν είναι απαραίτητο να είναι ακέραιες: κέρδος €1,5 από τη ρίψη ενός κέρματος για γράμματα, ζημία €1,5 για κορώνα</a:t>
            </a:r>
            <a:endParaRPr lang="en-US" sz="2600" dirty="0"/>
          </a:p>
          <a:p>
            <a:r>
              <a:rPr lang="el-GR" sz="3200" dirty="0"/>
              <a:t>Συνεχείς τυχαίες μεταβλητές λαμβάνουν τιμές σε ένα διάστημα </a:t>
            </a:r>
            <a:r>
              <a:rPr lang="en-US" sz="3200" dirty="0"/>
              <a:t>[</a:t>
            </a:r>
            <a:r>
              <a:rPr lang="en-US" sz="3200" i="1" dirty="0"/>
              <a:t>a</a:t>
            </a:r>
            <a:r>
              <a:rPr lang="en-US" sz="3200" dirty="0"/>
              <a:t>, </a:t>
            </a:r>
            <a:r>
              <a:rPr lang="en-US" sz="3200" i="1" dirty="0"/>
              <a:t>b</a:t>
            </a:r>
            <a:r>
              <a:rPr lang="en-US" sz="3200" dirty="0"/>
              <a:t>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600" dirty="0"/>
              <a:t>Οι πιθανές τιμές στο διάστημα αυτό δεν μπορούν να απαριθμηθούν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1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5422E-E368-42D9-B426-10EA6207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Διαστήματα εμπιστοσύνης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7F5ED-F564-483A-A81E-09A8487AA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/>
                  <a:t>Ένα Δ.Ε. είναι μια εκτίμηση με τη μορφή ενός διαστήματος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που δείχνει το εύρος εντός του οποίου αναμένεται να βρίσκεται μία παράμετρος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dirty="0"/>
                  <a:t> ενός πληθυσμού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Κάθε Δ.Ε. χαρακτηρίζεται από ένα επίπεδο σημαντικότητας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(</a:t>
                </a:r>
                <a:r>
                  <a:rPr lang="en-US" dirty="0"/>
                  <a:t>significance level) </a:t>
                </a:r>
                <a:r>
                  <a:rPr lang="el-GR" dirty="0"/>
                  <a:t>που ορίζει το επίπεδο εμπιστοσύνης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(</a:t>
                </a:r>
                <a:r>
                  <a:rPr lang="en-US" dirty="0"/>
                  <a:t>confidence level)</a:t>
                </a:r>
                <a:endParaRPr lang="el-GR" dirty="0"/>
              </a:p>
              <a:p>
                <a:pPr lvl="1"/>
                <a:r>
                  <a:rPr lang="en-US" dirty="0"/>
                  <a:t>To </a:t>
                </a:r>
                <a:r>
                  <a:rPr lang="el-GR" dirty="0"/>
                  <a:t>επίπεδο εμπιστοσύνης αναπαριστά την πιθανότητα το διάστημα εμπιστοσύνης να περιλαμβάνει την εξεταζόμενη παράμετρο του πληθυσμού</a:t>
                </a:r>
              </a:p>
              <a:p>
                <a:pPr lvl="1"/>
                <a:r>
                  <a:rPr lang="el-GR" dirty="0"/>
                  <a:t>Συνηθισμένα επίπεδα εμπιστοσύνης: 90%, 95%, 99% (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=10%, 5%, 1%</m:t>
                    </m:r>
                  </m:oMath>
                </a14:m>
                <a:r>
                  <a:rPr lang="el-GR" dirty="0"/>
                  <a:t>)</a:t>
                </a:r>
              </a:p>
              <a:p>
                <a:pPr lvl="1"/>
                <a:r>
                  <a:rPr lang="el-GR" dirty="0"/>
                  <a:t>Το εύρος του διαστήματος γίνεται μεγαλύτερο όσο το επίπεδο εμπιστοσύνης αυξάνει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7F5ED-F564-483A-A81E-09A8487AA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18" r="-58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328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611A-9373-4CD4-AEBE-5031E21F1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Διαστήματα εμπιστοσύνης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E5E77-4C20-4CC2-A974-BE1B98DDB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/>
                  <a:t>Γενικός υπολογισμός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l-GR">
                          <a:latin typeface="Cambria Math" panose="02040503050406030204" pitchFamily="18" charset="0"/>
                        </a:rPr>
                        <m:t>εκτίμηση</m:t>
                      </m:r>
                      <m:r>
                        <m:rPr>
                          <m:nor/>
                        </m:rPr>
                        <a:rPr lang="el-G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>
                          <a:latin typeface="Cambria Math" panose="02040503050406030204" pitchFamily="18" charset="0"/>
                        </a:rPr>
                        <m:t>σημείου</m:t>
                      </m:r>
                      <m:r>
                        <m:rPr>
                          <m:nor/>
                        </m:rPr>
                        <a:rPr lang="el-GR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±(</m:t>
                      </m:r>
                      <m:r>
                        <m:rPr>
                          <m:nor/>
                        </m:rPr>
                        <a:rPr lang="el-GR">
                          <a:latin typeface="Cambria Math" panose="02040503050406030204" pitchFamily="18" charset="0"/>
                        </a:rPr>
                        <m:t>κρίσιμη</m:t>
                      </m:r>
                      <m:r>
                        <m:rPr>
                          <m:nor/>
                        </m:rPr>
                        <a:rPr lang="el-G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>
                          <a:latin typeface="Cambria Math" panose="02040503050406030204" pitchFamily="18" charset="0"/>
                        </a:rPr>
                        <m:t>τιμή</m:t>
                      </m:r>
                      <m:r>
                        <m:rPr>
                          <m:nor/>
                        </m:rPr>
                        <a:rPr lang="el-GR">
                          <a:latin typeface="Cambria Math" panose="02040503050406030204" pitchFamily="18" charset="0"/>
                        </a:rPr>
                        <m:t>)(</m:t>
                      </m:r>
                      <m:r>
                        <m:rPr>
                          <m:nor/>
                        </m:rPr>
                        <a:rPr lang="el-GR">
                          <a:latin typeface="Cambria Math" panose="02040503050406030204" pitchFamily="18" charset="0"/>
                        </a:rPr>
                        <m:t>τυπικό</m:t>
                      </m:r>
                      <m:r>
                        <m:rPr>
                          <m:nor/>
                        </m:rPr>
                        <a:rPr lang="el-G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>
                          <a:latin typeface="Cambria Math" panose="02040503050406030204" pitchFamily="18" charset="0"/>
                        </a:rPr>
                        <m:t>σφάλμα</m:t>
                      </m:r>
                      <m:r>
                        <m:rPr>
                          <m:nor/>
                        </m:rPr>
                        <a:rPr lang="el-GR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 lvl="1"/>
                <a:r>
                  <a:rPr lang="el-GR" dirty="0"/>
                  <a:t>Εκτίμηση σημείου: εκτίμηση δείγματος</a:t>
                </a:r>
              </a:p>
              <a:p>
                <a:pPr lvl="1"/>
                <a:r>
                  <a:rPr lang="el-GR" dirty="0"/>
                  <a:t>Κρίσιμη τιμή: τιμή-όριο από στατιστικούς πίνακες</a:t>
                </a:r>
              </a:p>
              <a:p>
                <a:pPr lvl="1"/>
                <a:r>
                  <a:rPr lang="el-GR" dirty="0"/>
                  <a:t>Τυπικό σφάλμα: τυπική απόκλιση της εκτίμησης σημείου</a:t>
                </a:r>
              </a:p>
              <a:p>
                <a:pPr lvl="1"/>
                <a:r>
                  <a:rPr lang="el-GR" dirty="0"/>
                  <a:t>Το γινόμενο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l-GR">
                        <a:latin typeface="Cambria Math" panose="02040503050406030204" pitchFamily="18" charset="0"/>
                      </a:rPr>
                      <m:t>κρίσιμη</m:t>
                    </m:r>
                    <m:r>
                      <m:rPr>
                        <m:nor/>
                      </m:rPr>
                      <a:rPr lang="el-G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>
                        <a:latin typeface="Cambria Math" panose="02040503050406030204" pitchFamily="18" charset="0"/>
                      </a:rPr>
                      <m:t>τιμή</m:t>
                    </m:r>
                    <m:r>
                      <m:rPr>
                        <m:nor/>
                      </m:rPr>
                      <a:rPr lang="el-GR">
                        <a:latin typeface="Cambria Math" panose="02040503050406030204" pitchFamily="18" charset="0"/>
                      </a:rPr>
                      <m:t>)(</m:t>
                    </m:r>
                    <m:r>
                      <m:rPr>
                        <m:nor/>
                      </m:rPr>
                      <a:rPr lang="el-GR">
                        <a:latin typeface="Cambria Math" panose="02040503050406030204" pitchFamily="18" charset="0"/>
                      </a:rPr>
                      <m:t>τυπικό</m:t>
                    </m:r>
                    <m:r>
                      <m:rPr>
                        <m:nor/>
                      </m:rPr>
                      <a:rPr lang="el-G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>
                        <a:latin typeface="Cambria Math" panose="02040503050406030204" pitchFamily="18" charset="0"/>
                      </a:rPr>
                      <m:t>σφάλμα</m:t>
                    </m:r>
                    <m:r>
                      <m:rPr>
                        <m:nor/>
                      </m:rPr>
                      <a:rPr lang="el-GR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αναφέρεται ως περιθώριο σφάλματος (</a:t>
                </a:r>
                <a:r>
                  <a:rPr lang="en-US" dirty="0"/>
                  <a:t>margin of error)</a:t>
                </a:r>
                <a:endParaRPr lang="el-GR" dirty="0"/>
              </a:p>
              <a:p>
                <a:r>
                  <a:rPr lang="el-GR" dirty="0"/>
                  <a:t>Συνηθισμένα Δ.Ε.</a:t>
                </a:r>
              </a:p>
              <a:p>
                <a:pPr lvl="1"/>
                <a:r>
                  <a:rPr lang="el-GR" dirty="0"/>
                  <a:t>Μέση τιμή</a:t>
                </a:r>
              </a:p>
              <a:p>
                <a:pPr lvl="2"/>
                <a:r>
                  <a:rPr lang="el-GR" dirty="0"/>
                  <a:t>Περίπτωση 1: γνωστή διακύμανση</a:t>
                </a:r>
              </a:p>
              <a:p>
                <a:pPr lvl="2"/>
                <a:r>
                  <a:rPr lang="el-GR" dirty="0"/>
                  <a:t>Περίπτωση 2: άγνωστη διακύμανση</a:t>
                </a:r>
              </a:p>
              <a:p>
                <a:pPr lvl="1"/>
                <a:r>
                  <a:rPr lang="el-GR" dirty="0"/>
                  <a:t>Αναλογίες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E5E77-4C20-4CC2-A974-BE1B98DDB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097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6553DD-5D2E-4F9E-B85A-13770A7C04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/>
                  <a:t>Δ.Ε. για τη μέση τιμή (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l-GR" dirty="0"/>
                  <a:t> γνωστό)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6553DD-5D2E-4F9E-B85A-13770A7C04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EAA286-83E8-4CEC-9B4B-E8644961B4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l-GR" i="1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bar>
                            <m:barPr>
                              <m:pos m:val="top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sub>
                      </m:sSub>
                    </m:oMath>
                  </m:oMathPara>
                </a14:m>
                <a:endParaRPr lang="el-GR" dirty="0"/>
              </a:p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μέση τιμή δείγματος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τυπικό σφάλμα μέσης τιμής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κρίσιμη τιμή από την κανονική κατανομή, τέτοια ώστε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l-GR" dirty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EAA286-83E8-4CEC-9B4B-E8644961B4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AE64D46-F93B-44E9-9C97-F8A628349C6C}"/>
              </a:ext>
            </a:extLst>
          </p:cNvPr>
          <p:cNvGrpSpPr/>
          <p:nvPr/>
        </p:nvGrpSpPr>
        <p:grpSpPr>
          <a:xfrm>
            <a:off x="6420393" y="4486369"/>
            <a:ext cx="4250557" cy="2247063"/>
            <a:chOff x="5410199" y="3195783"/>
            <a:chExt cx="4250557" cy="2247063"/>
          </a:xfrm>
        </p:grpSpPr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6A5DCDD1-7B6D-409E-AEEB-2DFD2E6C0E9C}"/>
                </a:ext>
              </a:extLst>
            </p:cNvPr>
            <p:cNvSpPr/>
            <p:nvPr/>
          </p:nvSpPr>
          <p:spPr>
            <a:xfrm>
              <a:off x="6600063" y="3200219"/>
              <a:ext cx="1704339" cy="1222375"/>
            </a:xfrm>
            <a:custGeom>
              <a:avLst/>
              <a:gdLst/>
              <a:ahLst/>
              <a:cxnLst/>
              <a:rect l="l" t="t" r="r" b="b"/>
              <a:pathLst>
                <a:path w="1704340" h="1222375">
                  <a:moveTo>
                    <a:pt x="867028" y="0"/>
                  </a:moveTo>
                  <a:lnTo>
                    <a:pt x="832103" y="6349"/>
                  </a:lnTo>
                  <a:lnTo>
                    <a:pt x="704976" y="79374"/>
                  </a:lnTo>
                  <a:lnTo>
                    <a:pt x="571626" y="237997"/>
                  </a:lnTo>
                  <a:lnTo>
                    <a:pt x="343026" y="590041"/>
                  </a:lnTo>
                  <a:lnTo>
                    <a:pt x="200025" y="770889"/>
                  </a:lnTo>
                  <a:lnTo>
                    <a:pt x="0" y="979551"/>
                  </a:lnTo>
                  <a:lnTo>
                    <a:pt x="3937" y="1222247"/>
                  </a:lnTo>
                  <a:lnTo>
                    <a:pt x="1703070" y="1218310"/>
                  </a:lnTo>
                  <a:lnTo>
                    <a:pt x="1703209" y="1209583"/>
                  </a:lnTo>
                  <a:lnTo>
                    <a:pt x="1703394" y="1188385"/>
                  </a:lnTo>
                  <a:lnTo>
                    <a:pt x="1703553" y="995108"/>
                  </a:lnTo>
                  <a:lnTo>
                    <a:pt x="1703649" y="984650"/>
                  </a:lnTo>
                  <a:lnTo>
                    <a:pt x="1703777" y="975436"/>
                  </a:lnTo>
                  <a:lnTo>
                    <a:pt x="1667255" y="942212"/>
                  </a:lnTo>
                  <a:lnTo>
                    <a:pt x="1540255" y="818514"/>
                  </a:lnTo>
                  <a:lnTo>
                    <a:pt x="1394205" y="624966"/>
                  </a:lnTo>
                  <a:lnTo>
                    <a:pt x="1222755" y="368045"/>
                  </a:lnTo>
                  <a:lnTo>
                    <a:pt x="1048003" y="120522"/>
                  </a:lnTo>
                  <a:lnTo>
                    <a:pt x="933703" y="34924"/>
                  </a:lnTo>
                  <a:lnTo>
                    <a:pt x="867028" y="0"/>
                  </a:lnTo>
                  <a:close/>
                </a:path>
              </a:pathLst>
            </a:custGeom>
            <a:solidFill>
              <a:srgbClr val="F0A4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5C6E11A7-DA82-4876-9D31-2BA11B485007}"/>
                </a:ext>
              </a:extLst>
            </p:cNvPr>
            <p:cNvSpPr/>
            <p:nvPr/>
          </p:nvSpPr>
          <p:spPr>
            <a:xfrm>
              <a:off x="5748908" y="4419419"/>
              <a:ext cx="3423285" cy="0"/>
            </a:xfrm>
            <a:custGeom>
              <a:avLst/>
              <a:gdLst/>
              <a:ahLst/>
              <a:cxnLst/>
              <a:rect l="l" t="t" r="r" b="b"/>
              <a:pathLst>
                <a:path w="3423284">
                  <a:moveTo>
                    <a:pt x="0" y="0"/>
                  </a:moveTo>
                  <a:lnTo>
                    <a:pt x="34229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C6D4833D-9E8A-48BB-959F-0BAF15904182}"/>
                </a:ext>
              </a:extLst>
            </p:cNvPr>
            <p:cNvSpPr/>
            <p:nvPr/>
          </p:nvSpPr>
          <p:spPr>
            <a:xfrm>
              <a:off x="6600825" y="4188532"/>
              <a:ext cx="0" cy="226060"/>
            </a:xfrm>
            <a:custGeom>
              <a:avLst/>
              <a:gdLst/>
              <a:ahLst/>
              <a:cxnLst/>
              <a:rect l="l" t="t" r="r" b="b"/>
              <a:pathLst>
                <a:path h="226060">
                  <a:moveTo>
                    <a:pt x="0" y="0"/>
                  </a:moveTo>
                  <a:lnTo>
                    <a:pt x="0" y="225551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B2430A13-F9EF-4292-A846-6B1866812DDB}"/>
                </a:ext>
              </a:extLst>
            </p:cNvPr>
            <p:cNvSpPr/>
            <p:nvPr/>
          </p:nvSpPr>
          <p:spPr>
            <a:xfrm>
              <a:off x="6086602" y="3818201"/>
              <a:ext cx="183515" cy="443230"/>
            </a:xfrm>
            <a:custGeom>
              <a:avLst/>
              <a:gdLst/>
              <a:ahLst/>
              <a:cxnLst/>
              <a:rect l="l" t="t" r="r" b="b"/>
              <a:pathLst>
                <a:path w="183514" h="443229">
                  <a:moveTo>
                    <a:pt x="141869" y="373826"/>
                  </a:moveTo>
                  <a:lnTo>
                    <a:pt x="112267" y="385191"/>
                  </a:lnTo>
                  <a:lnTo>
                    <a:pt x="175132" y="442722"/>
                  </a:lnTo>
                  <a:lnTo>
                    <a:pt x="180681" y="385699"/>
                  </a:lnTo>
                  <a:lnTo>
                    <a:pt x="146430" y="385699"/>
                  </a:lnTo>
                  <a:lnTo>
                    <a:pt x="141869" y="373826"/>
                  </a:lnTo>
                  <a:close/>
                </a:path>
                <a:path w="183514" h="443229">
                  <a:moveTo>
                    <a:pt x="153696" y="369285"/>
                  </a:moveTo>
                  <a:lnTo>
                    <a:pt x="141869" y="373826"/>
                  </a:lnTo>
                  <a:lnTo>
                    <a:pt x="146430" y="385699"/>
                  </a:lnTo>
                  <a:lnTo>
                    <a:pt x="158241" y="381127"/>
                  </a:lnTo>
                  <a:lnTo>
                    <a:pt x="153696" y="369285"/>
                  </a:lnTo>
                  <a:close/>
                </a:path>
                <a:path w="183514" h="443229">
                  <a:moveTo>
                    <a:pt x="183387" y="357886"/>
                  </a:moveTo>
                  <a:lnTo>
                    <a:pt x="153696" y="369285"/>
                  </a:lnTo>
                  <a:lnTo>
                    <a:pt x="158241" y="381127"/>
                  </a:lnTo>
                  <a:lnTo>
                    <a:pt x="146430" y="385699"/>
                  </a:lnTo>
                  <a:lnTo>
                    <a:pt x="180681" y="385699"/>
                  </a:lnTo>
                  <a:lnTo>
                    <a:pt x="183387" y="357886"/>
                  </a:lnTo>
                  <a:close/>
                </a:path>
                <a:path w="183514" h="443229">
                  <a:moveTo>
                    <a:pt x="11937" y="0"/>
                  </a:moveTo>
                  <a:lnTo>
                    <a:pt x="0" y="4572"/>
                  </a:lnTo>
                  <a:lnTo>
                    <a:pt x="141869" y="373826"/>
                  </a:lnTo>
                  <a:lnTo>
                    <a:pt x="153696" y="369285"/>
                  </a:lnTo>
                  <a:lnTo>
                    <a:pt x="119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E34A52FB-35D8-4FBC-A1D8-09739B631F34}"/>
                </a:ext>
              </a:extLst>
            </p:cNvPr>
            <p:cNvSpPr/>
            <p:nvPr/>
          </p:nvSpPr>
          <p:spPr>
            <a:xfrm>
              <a:off x="6053708" y="3195783"/>
              <a:ext cx="1400175" cy="1146810"/>
            </a:xfrm>
            <a:custGeom>
              <a:avLst/>
              <a:gdLst/>
              <a:ahLst/>
              <a:cxnLst/>
              <a:rect l="l" t="t" r="r" b="b"/>
              <a:pathLst>
                <a:path w="1400175" h="1146810">
                  <a:moveTo>
                    <a:pt x="0" y="1146673"/>
                  </a:moveTo>
                  <a:lnTo>
                    <a:pt x="150749" y="1133973"/>
                  </a:lnTo>
                  <a:lnTo>
                    <a:pt x="225298" y="1121273"/>
                  </a:lnTo>
                  <a:lnTo>
                    <a:pt x="299974" y="1100572"/>
                  </a:lnTo>
                  <a:lnTo>
                    <a:pt x="376047" y="1075172"/>
                  </a:lnTo>
                  <a:lnTo>
                    <a:pt x="450723" y="1040247"/>
                  </a:lnTo>
                  <a:lnTo>
                    <a:pt x="525272" y="992622"/>
                  </a:lnTo>
                  <a:lnTo>
                    <a:pt x="676021" y="860796"/>
                  </a:lnTo>
                  <a:lnTo>
                    <a:pt x="826770" y="673344"/>
                  </a:lnTo>
                  <a:lnTo>
                    <a:pt x="977519" y="449316"/>
                  </a:lnTo>
                  <a:lnTo>
                    <a:pt x="1052194" y="335016"/>
                  </a:lnTo>
                  <a:lnTo>
                    <a:pt x="1126743" y="228590"/>
                  </a:lnTo>
                  <a:lnTo>
                    <a:pt x="1201419" y="134864"/>
                  </a:lnTo>
                  <a:lnTo>
                    <a:pt x="1277492" y="63363"/>
                  </a:lnTo>
                  <a:lnTo>
                    <a:pt x="1352168" y="17389"/>
                  </a:lnTo>
                  <a:lnTo>
                    <a:pt x="1388122" y="4482"/>
                  </a:lnTo>
                  <a:lnTo>
                    <a:pt x="1399955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EA447425-FAA0-4AEC-AEA6-C1BEC2CB906B}"/>
                </a:ext>
              </a:extLst>
            </p:cNvPr>
            <p:cNvSpPr/>
            <p:nvPr/>
          </p:nvSpPr>
          <p:spPr>
            <a:xfrm>
              <a:off x="8607298" y="3812739"/>
              <a:ext cx="158750" cy="497205"/>
            </a:xfrm>
            <a:custGeom>
              <a:avLst/>
              <a:gdLst/>
              <a:ahLst/>
              <a:cxnLst/>
              <a:rect l="l" t="t" r="r" b="b"/>
              <a:pathLst>
                <a:path w="158750" h="497204">
                  <a:moveTo>
                    <a:pt x="0" y="413384"/>
                  </a:moveTo>
                  <a:lnTo>
                    <a:pt x="16637" y="496950"/>
                  </a:lnTo>
                  <a:lnTo>
                    <a:pt x="70112" y="437387"/>
                  </a:lnTo>
                  <a:lnTo>
                    <a:pt x="39497" y="437387"/>
                  </a:lnTo>
                  <a:lnTo>
                    <a:pt x="27304" y="434085"/>
                  </a:lnTo>
                  <a:lnTo>
                    <a:pt x="30667" y="421806"/>
                  </a:lnTo>
                  <a:lnTo>
                    <a:pt x="0" y="413384"/>
                  </a:lnTo>
                  <a:close/>
                </a:path>
                <a:path w="158750" h="497204">
                  <a:moveTo>
                    <a:pt x="30667" y="421806"/>
                  </a:moveTo>
                  <a:lnTo>
                    <a:pt x="27304" y="434085"/>
                  </a:lnTo>
                  <a:lnTo>
                    <a:pt x="39497" y="437387"/>
                  </a:lnTo>
                  <a:lnTo>
                    <a:pt x="42847" y="425151"/>
                  </a:lnTo>
                  <a:lnTo>
                    <a:pt x="30667" y="421806"/>
                  </a:lnTo>
                  <a:close/>
                </a:path>
                <a:path w="158750" h="497204">
                  <a:moveTo>
                    <a:pt x="42847" y="425151"/>
                  </a:moveTo>
                  <a:lnTo>
                    <a:pt x="39497" y="437387"/>
                  </a:lnTo>
                  <a:lnTo>
                    <a:pt x="70112" y="437387"/>
                  </a:lnTo>
                  <a:lnTo>
                    <a:pt x="73533" y="433577"/>
                  </a:lnTo>
                  <a:lnTo>
                    <a:pt x="42847" y="425151"/>
                  </a:lnTo>
                  <a:close/>
                </a:path>
                <a:path w="158750" h="497204">
                  <a:moveTo>
                    <a:pt x="146176" y="0"/>
                  </a:moveTo>
                  <a:lnTo>
                    <a:pt x="30667" y="421806"/>
                  </a:lnTo>
                  <a:lnTo>
                    <a:pt x="42847" y="425151"/>
                  </a:lnTo>
                  <a:lnTo>
                    <a:pt x="158369" y="3301"/>
                  </a:lnTo>
                  <a:lnTo>
                    <a:pt x="146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4">
              <a:extLst>
                <a:ext uri="{FF2B5EF4-FFF2-40B4-BE49-F238E27FC236}">
                  <a16:creationId xmlns:a16="http://schemas.microsoft.com/office/drawing/2014/main" id="{2BCEED8C-471D-4487-BFFE-CCBB915552CF}"/>
                </a:ext>
              </a:extLst>
            </p:cNvPr>
            <p:cNvSpPr/>
            <p:nvPr/>
          </p:nvSpPr>
          <p:spPr>
            <a:xfrm>
              <a:off x="7466457" y="3196408"/>
              <a:ext cx="1385570" cy="1140460"/>
            </a:xfrm>
            <a:custGeom>
              <a:avLst/>
              <a:gdLst/>
              <a:ahLst/>
              <a:cxnLst/>
              <a:rect l="l" t="t" r="r" b="b"/>
              <a:pathLst>
                <a:path w="1385570" h="1140460">
                  <a:moveTo>
                    <a:pt x="1385315" y="1139952"/>
                  </a:moveTo>
                  <a:lnTo>
                    <a:pt x="1234439" y="1127252"/>
                  </a:lnTo>
                  <a:lnTo>
                    <a:pt x="1159763" y="1114552"/>
                  </a:lnTo>
                  <a:lnTo>
                    <a:pt x="1085087" y="1093851"/>
                  </a:lnTo>
                  <a:lnTo>
                    <a:pt x="1008760" y="1068451"/>
                  </a:lnTo>
                  <a:lnTo>
                    <a:pt x="932560" y="1033526"/>
                  </a:lnTo>
                  <a:lnTo>
                    <a:pt x="857884" y="985901"/>
                  </a:lnTo>
                  <a:lnTo>
                    <a:pt x="707008" y="854201"/>
                  </a:lnTo>
                  <a:lnTo>
                    <a:pt x="556005" y="666876"/>
                  </a:lnTo>
                  <a:lnTo>
                    <a:pt x="406653" y="442975"/>
                  </a:lnTo>
                  <a:lnTo>
                    <a:pt x="330453" y="328675"/>
                  </a:lnTo>
                  <a:lnTo>
                    <a:pt x="255777" y="222250"/>
                  </a:lnTo>
                  <a:lnTo>
                    <a:pt x="181101" y="128650"/>
                  </a:lnTo>
                  <a:lnTo>
                    <a:pt x="104901" y="57150"/>
                  </a:lnTo>
                  <a:lnTo>
                    <a:pt x="28575" y="15875"/>
                  </a:lnTo>
                  <a:lnTo>
                    <a:pt x="0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CDD90B3C-D7D2-46AB-8FDF-9C89140C46B2}"/>
                </a:ext>
              </a:extLst>
            </p:cNvPr>
            <p:cNvSpPr/>
            <p:nvPr/>
          </p:nvSpPr>
          <p:spPr>
            <a:xfrm>
              <a:off x="8303133" y="4185484"/>
              <a:ext cx="0" cy="226060"/>
            </a:xfrm>
            <a:custGeom>
              <a:avLst/>
              <a:gdLst/>
              <a:ahLst/>
              <a:cxnLst/>
              <a:rect l="l" t="t" r="r" b="b"/>
              <a:pathLst>
                <a:path h="226060">
                  <a:moveTo>
                    <a:pt x="0" y="0"/>
                  </a:moveTo>
                  <a:lnTo>
                    <a:pt x="0" y="225551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6">
              <a:extLst>
                <a:ext uri="{FF2B5EF4-FFF2-40B4-BE49-F238E27FC236}">
                  <a16:creationId xmlns:a16="http://schemas.microsoft.com/office/drawing/2014/main" id="{6F72E09E-D59E-47FB-A648-426919FB02F8}"/>
                </a:ext>
              </a:extLst>
            </p:cNvPr>
            <p:cNvSpPr txBox="1"/>
            <p:nvPr/>
          </p:nvSpPr>
          <p:spPr>
            <a:xfrm>
              <a:off x="5410199" y="3581400"/>
              <a:ext cx="4250557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3060700" algn="l"/>
                </a:tabLst>
              </a:pPr>
              <a:r>
                <a:rPr sz="1800" b="1" i="1" dirty="0">
                  <a:latin typeface="Arial"/>
                  <a:cs typeface="Arial"/>
                </a:rPr>
                <a:t>α</a:t>
              </a:r>
              <a:r>
                <a:rPr sz="1800" b="1" dirty="0">
                  <a:latin typeface="Arial"/>
                  <a:cs typeface="Arial"/>
                </a:rPr>
                <a:t>/2</a:t>
              </a:r>
              <a:r>
                <a:rPr sz="1800" b="1" spc="-10" dirty="0">
                  <a:latin typeface="Arial"/>
                  <a:cs typeface="Arial"/>
                </a:rPr>
                <a:t> </a:t>
              </a:r>
              <a:r>
                <a:rPr sz="1800" b="1" dirty="0">
                  <a:latin typeface="Arial"/>
                  <a:cs typeface="Arial"/>
                </a:rPr>
                <a:t>=</a:t>
              </a:r>
              <a:r>
                <a:rPr sz="1800" b="1" spc="5" dirty="0">
                  <a:latin typeface="Arial"/>
                  <a:cs typeface="Arial"/>
                </a:rPr>
                <a:t> </a:t>
              </a:r>
              <a:r>
                <a:rPr sz="1800" b="1" dirty="0">
                  <a:latin typeface="Arial"/>
                  <a:cs typeface="Arial"/>
                </a:rPr>
                <a:t>0</a:t>
              </a:r>
              <a:r>
                <a:rPr lang="el-GR" sz="1800" b="1" dirty="0">
                  <a:latin typeface="Arial"/>
                  <a:cs typeface="Arial"/>
                </a:rPr>
                <a:t>,</a:t>
              </a:r>
              <a:r>
                <a:rPr sz="1800" b="1" spc="-10" dirty="0">
                  <a:latin typeface="Arial"/>
                  <a:cs typeface="Arial"/>
                </a:rPr>
                <a:t>0</a:t>
              </a:r>
              <a:r>
                <a:rPr lang="el-GR" sz="1800" b="1" spc="-10" dirty="0">
                  <a:latin typeface="Arial"/>
                  <a:cs typeface="Arial"/>
                </a:rPr>
                <a:t>2</a:t>
              </a:r>
              <a:r>
                <a:rPr sz="1800" b="1" dirty="0">
                  <a:latin typeface="Arial"/>
                  <a:cs typeface="Arial"/>
                </a:rPr>
                <a:t>5	</a:t>
              </a:r>
              <a:r>
                <a:rPr sz="1800" b="1" i="1" dirty="0">
                  <a:latin typeface="Arial"/>
                  <a:cs typeface="Arial"/>
                </a:rPr>
                <a:t>α</a:t>
              </a:r>
              <a:r>
                <a:rPr sz="1800" b="1" dirty="0">
                  <a:latin typeface="Arial"/>
                  <a:cs typeface="Arial"/>
                </a:rPr>
                <a:t>/2</a:t>
              </a:r>
              <a:r>
                <a:rPr sz="1800" b="1" spc="-10" dirty="0">
                  <a:latin typeface="Arial"/>
                  <a:cs typeface="Arial"/>
                </a:rPr>
                <a:t> </a:t>
              </a:r>
              <a:r>
                <a:rPr sz="1800" b="1" dirty="0">
                  <a:latin typeface="Arial"/>
                  <a:cs typeface="Arial"/>
                </a:rPr>
                <a:t>=</a:t>
              </a:r>
              <a:r>
                <a:rPr sz="1800" b="1" spc="5" dirty="0">
                  <a:latin typeface="Arial"/>
                  <a:cs typeface="Arial"/>
                </a:rPr>
                <a:t> </a:t>
              </a:r>
              <a:r>
                <a:rPr sz="1800" b="1" dirty="0">
                  <a:latin typeface="Arial"/>
                  <a:cs typeface="Arial"/>
                </a:rPr>
                <a:t>0</a:t>
              </a:r>
              <a:r>
                <a:rPr lang="el-GR" sz="1800" b="1" dirty="0">
                  <a:latin typeface="Arial"/>
                  <a:cs typeface="Arial"/>
                </a:rPr>
                <a:t>,</a:t>
              </a:r>
              <a:r>
                <a:rPr sz="1800" b="1" spc="-10" dirty="0">
                  <a:latin typeface="Arial"/>
                  <a:cs typeface="Arial"/>
                </a:rPr>
                <a:t>0</a:t>
              </a:r>
              <a:r>
                <a:rPr lang="el-GR" sz="1800" b="1" spc="-10" dirty="0">
                  <a:latin typeface="Arial"/>
                  <a:cs typeface="Arial"/>
                </a:rPr>
                <a:t>2</a:t>
              </a:r>
              <a:r>
                <a:rPr sz="1800" b="1" dirty="0">
                  <a:latin typeface="Arial"/>
                  <a:cs typeface="Arial"/>
                </a:rPr>
                <a:t>5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B6C4A2BD-3A95-4F80-A200-F0FEC930B34E}"/>
                </a:ext>
              </a:extLst>
            </p:cNvPr>
            <p:cNvSpPr txBox="1"/>
            <p:nvPr/>
          </p:nvSpPr>
          <p:spPr>
            <a:xfrm>
              <a:off x="7163181" y="3722879"/>
              <a:ext cx="46990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dirty="0">
                  <a:latin typeface="Arial"/>
                  <a:cs typeface="Arial"/>
                </a:rPr>
                <a:t>0</a:t>
              </a:r>
              <a:r>
                <a:rPr lang="en-US" sz="1800" b="1" dirty="0">
                  <a:latin typeface="Arial"/>
                  <a:cs typeface="Arial"/>
                </a:rPr>
                <a:t>,</a:t>
              </a:r>
              <a:r>
                <a:rPr sz="1800" b="1" spc="-10" dirty="0">
                  <a:latin typeface="Arial"/>
                  <a:cs typeface="Arial"/>
                </a:rPr>
                <a:t>9</a:t>
              </a:r>
              <a:r>
                <a:rPr lang="el-GR" sz="1800" b="1" dirty="0">
                  <a:latin typeface="Arial"/>
                  <a:cs typeface="Arial"/>
                </a:rPr>
                <a:t>5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6EB233FA-4CB2-4820-9CF9-BB4FCD8EFACB}"/>
                </a:ext>
              </a:extLst>
            </p:cNvPr>
            <p:cNvSpPr txBox="1"/>
            <p:nvPr/>
          </p:nvSpPr>
          <p:spPr>
            <a:xfrm>
              <a:off x="9143364" y="4491533"/>
              <a:ext cx="139700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i="1" dirty="0">
                  <a:solidFill>
                    <a:srgbClr val="5B9BD4"/>
                  </a:solidFill>
                  <a:latin typeface="Arial"/>
                  <a:cs typeface="Arial"/>
                </a:rPr>
                <a:t>z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D22C616E-B826-44B3-B7FA-AA11106A0E23}"/>
                </a:ext>
              </a:extLst>
            </p:cNvPr>
            <p:cNvSpPr txBox="1"/>
            <p:nvPr/>
          </p:nvSpPr>
          <p:spPr>
            <a:xfrm>
              <a:off x="7368539" y="4488485"/>
              <a:ext cx="153035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0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7" name="object 20">
              <a:extLst>
                <a:ext uri="{FF2B5EF4-FFF2-40B4-BE49-F238E27FC236}">
                  <a16:creationId xmlns:a16="http://schemas.microsoft.com/office/drawing/2014/main" id="{C0D4832A-8D01-49E3-823B-375A2464804F}"/>
                </a:ext>
              </a:extLst>
            </p:cNvPr>
            <p:cNvSpPr/>
            <p:nvPr/>
          </p:nvSpPr>
          <p:spPr>
            <a:xfrm>
              <a:off x="8302371" y="4184723"/>
              <a:ext cx="15240" cy="762000"/>
            </a:xfrm>
            <a:custGeom>
              <a:avLst/>
              <a:gdLst/>
              <a:ahLst/>
              <a:cxnLst/>
              <a:rect l="l" t="t" r="r" b="b"/>
              <a:pathLst>
                <a:path w="15240" h="762000">
                  <a:moveTo>
                    <a:pt x="0" y="0"/>
                  </a:moveTo>
                  <a:lnTo>
                    <a:pt x="15240" y="762000"/>
                  </a:lnTo>
                </a:path>
              </a:pathLst>
            </a:custGeom>
            <a:ln w="1219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6613EF8A-FF89-42D6-B6A5-4EA4E05B700F}"/>
                </a:ext>
              </a:extLst>
            </p:cNvPr>
            <p:cNvSpPr/>
            <p:nvPr/>
          </p:nvSpPr>
          <p:spPr>
            <a:xfrm>
              <a:off x="6052946" y="4742621"/>
              <a:ext cx="2257425" cy="103505"/>
            </a:xfrm>
            <a:custGeom>
              <a:avLst/>
              <a:gdLst/>
              <a:ahLst/>
              <a:cxnLst/>
              <a:rect l="l" t="t" r="r" b="b"/>
              <a:pathLst>
                <a:path w="2257425" h="103504">
                  <a:moveTo>
                    <a:pt x="88646" y="0"/>
                  </a:moveTo>
                  <a:lnTo>
                    <a:pt x="0" y="51701"/>
                  </a:lnTo>
                  <a:lnTo>
                    <a:pt x="88646" y="103403"/>
                  </a:lnTo>
                  <a:lnTo>
                    <a:pt x="92456" y="102374"/>
                  </a:lnTo>
                  <a:lnTo>
                    <a:pt x="96012" y="96316"/>
                  </a:lnTo>
                  <a:lnTo>
                    <a:pt x="94996" y="92430"/>
                  </a:lnTo>
                  <a:lnTo>
                    <a:pt x="36044" y="58051"/>
                  </a:lnTo>
                  <a:lnTo>
                    <a:pt x="12573" y="58051"/>
                  </a:lnTo>
                  <a:lnTo>
                    <a:pt x="12573" y="45351"/>
                  </a:lnTo>
                  <a:lnTo>
                    <a:pt x="36044" y="45351"/>
                  </a:lnTo>
                  <a:lnTo>
                    <a:pt x="94996" y="10972"/>
                  </a:lnTo>
                  <a:lnTo>
                    <a:pt x="96012" y="7086"/>
                  </a:lnTo>
                  <a:lnTo>
                    <a:pt x="92456" y="1028"/>
                  </a:lnTo>
                  <a:lnTo>
                    <a:pt x="88646" y="0"/>
                  </a:lnTo>
                  <a:close/>
                </a:path>
                <a:path w="2257425" h="103504">
                  <a:moveTo>
                    <a:pt x="36044" y="45351"/>
                  </a:moveTo>
                  <a:lnTo>
                    <a:pt x="12573" y="45351"/>
                  </a:lnTo>
                  <a:lnTo>
                    <a:pt x="12573" y="58051"/>
                  </a:lnTo>
                  <a:lnTo>
                    <a:pt x="36044" y="58051"/>
                  </a:lnTo>
                  <a:lnTo>
                    <a:pt x="34563" y="57188"/>
                  </a:lnTo>
                  <a:lnTo>
                    <a:pt x="15748" y="57188"/>
                  </a:lnTo>
                  <a:lnTo>
                    <a:pt x="15748" y="46215"/>
                  </a:lnTo>
                  <a:lnTo>
                    <a:pt x="34563" y="46215"/>
                  </a:lnTo>
                  <a:lnTo>
                    <a:pt x="36044" y="45351"/>
                  </a:lnTo>
                  <a:close/>
                </a:path>
                <a:path w="2257425" h="103504">
                  <a:moveTo>
                    <a:pt x="2257425" y="45351"/>
                  </a:moveTo>
                  <a:lnTo>
                    <a:pt x="36044" y="45351"/>
                  </a:lnTo>
                  <a:lnTo>
                    <a:pt x="25155" y="51701"/>
                  </a:lnTo>
                  <a:lnTo>
                    <a:pt x="36044" y="58051"/>
                  </a:lnTo>
                  <a:lnTo>
                    <a:pt x="2257425" y="58051"/>
                  </a:lnTo>
                  <a:lnTo>
                    <a:pt x="2257425" y="45351"/>
                  </a:lnTo>
                  <a:close/>
                </a:path>
                <a:path w="2257425" h="103504">
                  <a:moveTo>
                    <a:pt x="15748" y="46215"/>
                  </a:moveTo>
                  <a:lnTo>
                    <a:pt x="15748" y="57188"/>
                  </a:lnTo>
                  <a:lnTo>
                    <a:pt x="25155" y="51701"/>
                  </a:lnTo>
                  <a:lnTo>
                    <a:pt x="15748" y="46215"/>
                  </a:lnTo>
                  <a:close/>
                </a:path>
                <a:path w="2257425" h="103504">
                  <a:moveTo>
                    <a:pt x="25155" y="51701"/>
                  </a:moveTo>
                  <a:lnTo>
                    <a:pt x="15748" y="57188"/>
                  </a:lnTo>
                  <a:lnTo>
                    <a:pt x="34563" y="57188"/>
                  </a:lnTo>
                  <a:lnTo>
                    <a:pt x="25155" y="51701"/>
                  </a:lnTo>
                  <a:close/>
                </a:path>
                <a:path w="2257425" h="103504">
                  <a:moveTo>
                    <a:pt x="34563" y="46215"/>
                  </a:moveTo>
                  <a:lnTo>
                    <a:pt x="15748" y="46215"/>
                  </a:lnTo>
                  <a:lnTo>
                    <a:pt x="25155" y="51701"/>
                  </a:lnTo>
                  <a:lnTo>
                    <a:pt x="34563" y="462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AC66B3EF-E7B3-49D1-8CC6-F1B62A02A70C}"/>
                </a:ext>
              </a:extLst>
            </p:cNvPr>
            <p:cNvSpPr/>
            <p:nvPr/>
          </p:nvSpPr>
          <p:spPr>
            <a:xfrm>
              <a:off x="6612254" y="4413323"/>
              <a:ext cx="13970" cy="762000"/>
            </a:xfrm>
            <a:custGeom>
              <a:avLst/>
              <a:gdLst/>
              <a:ahLst/>
              <a:cxnLst/>
              <a:rect l="l" t="t" r="r" b="b"/>
              <a:pathLst>
                <a:path w="13970" h="762000">
                  <a:moveTo>
                    <a:pt x="0" y="0"/>
                  </a:moveTo>
                  <a:lnTo>
                    <a:pt x="13715" y="762000"/>
                  </a:lnTo>
                </a:path>
              </a:pathLst>
            </a:custGeom>
            <a:ln w="1219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BEE13416-AC1D-4BD6-A0BA-9924E418B243}"/>
                </a:ext>
              </a:extLst>
            </p:cNvPr>
            <p:cNvSpPr/>
            <p:nvPr/>
          </p:nvSpPr>
          <p:spPr>
            <a:xfrm>
              <a:off x="6052946" y="4971221"/>
              <a:ext cx="573405" cy="103505"/>
            </a:xfrm>
            <a:custGeom>
              <a:avLst/>
              <a:gdLst/>
              <a:ahLst/>
              <a:cxnLst/>
              <a:rect l="l" t="t" r="r" b="b"/>
              <a:pathLst>
                <a:path w="573404" h="103504">
                  <a:moveTo>
                    <a:pt x="88646" y="0"/>
                  </a:moveTo>
                  <a:lnTo>
                    <a:pt x="0" y="51701"/>
                  </a:lnTo>
                  <a:lnTo>
                    <a:pt x="88646" y="103403"/>
                  </a:lnTo>
                  <a:lnTo>
                    <a:pt x="92456" y="102374"/>
                  </a:lnTo>
                  <a:lnTo>
                    <a:pt x="96012" y="96316"/>
                  </a:lnTo>
                  <a:lnTo>
                    <a:pt x="94996" y="92430"/>
                  </a:lnTo>
                  <a:lnTo>
                    <a:pt x="36044" y="58051"/>
                  </a:lnTo>
                  <a:lnTo>
                    <a:pt x="12573" y="58051"/>
                  </a:lnTo>
                  <a:lnTo>
                    <a:pt x="12573" y="45351"/>
                  </a:lnTo>
                  <a:lnTo>
                    <a:pt x="36044" y="45351"/>
                  </a:lnTo>
                  <a:lnTo>
                    <a:pt x="94996" y="10972"/>
                  </a:lnTo>
                  <a:lnTo>
                    <a:pt x="96012" y="7086"/>
                  </a:lnTo>
                  <a:lnTo>
                    <a:pt x="92456" y="1016"/>
                  </a:lnTo>
                  <a:lnTo>
                    <a:pt x="88646" y="0"/>
                  </a:lnTo>
                  <a:close/>
                </a:path>
                <a:path w="573404" h="103504">
                  <a:moveTo>
                    <a:pt x="36044" y="45351"/>
                  </a:moveTo>
                  <a:lnTo>
                    <a:pt x="12573" y="45351"/>
                  </a:lnTo>
                  <a:lnTo>
                    <a:pt x="12573" y="58051"/>
                  </a:lnTo>
                  <a:lnTo>
                    <a:pt x="36044" y="58051"/>
                  </a:lnTo>
                  <a:lnTo>
                    <a:pt x="34563" y="57188"/>
                  </a:lnTo>
                  <a:lnTo>
                    <a:pt x="15748" y="57188"/>
                  </a:lnTo>
                  <a:lnTo>
                    <a:pt x="15748" y="46215"/>
                  </a:lnTo>
                  <a:lnTo>
                    <a:pt x="34563" y="46215"/>
                  </a:lnTo>
                  <a:lnTo>
                    <a:pt x="36044" y="45351"/>
                  </a:lnTo>
                  <a:close/>
                </a:path>
                <a:path w="573404" h="103504">
                  <a:moveTo>
                    <a:pt x="573024" y="45351"/>
                  </a:moveTo>
                  <a:lnTo>
                    <a:pt x="36044" y="45351"/>
                  </a:lnTo>
                  <a:lnTo>
                    <a:pt x="25155" y="51701"/>
                  </a:lnTo>
                  <a:lnTo>
                    <a:pt x="36044" y="58051"/>
                  </a:lnTo>
                  <a:lnTo>
                    <a:pt x="573024" y="58051"/>
                  </a:lnTo>
                  <a:lnTo>
                    <a:pt x="573024" y="45351"/>
                  </a:lnTo>
                  <a:close/>
                </a:path>
                <a:path w="573404" h="103504">
                  <a:moveTo>
                    <a:pt x="15748" y="46215"/>
                  </a:moveTo>
                  <a:lnTo>
                    <a:pt x="15748" y="57188"/>
                  </a:lnTo>
                  <a:lnTo>
                    <a:pt x="25155" y="51701"/>
                  </a:lnTo>
                  <a:lnTo>
                    <a:pt x="15748" y="46215"/>
                  </a:lnTo>
                  <a:close/>
                </a:path>
                <a:path w="573404" h="103504">
                  <a:moveTo>
                    <a:pt x="25155" y="51701"/>
                  </a:moveTo>
                  <a:lnTo>
                    <a:pt x="15748" y="57188"/>
                  </a:lnTo>
                  <a:lnTo>
                    <a:pt x="34563" y="57188"/>
                  </a:lnTo>
                  <a:lnTo>
                    <a:pt x="25155" y="51701"/>
                  </a:lnTo>
                  <a:close/>
                </a:path>
                <a:path w="573404" h="103504">
                  <a:moveTo>
                    <a:pt x="34563" y="46215"/>
                  </a:moveTo>
                  <a:lnTo>
                    <a:pt x="15748" y="46215"/>
                  </a:lnTo>
                  <a:lnTo>
                    <a:pt x="25155" y="51701"/>
                  </a:lnTo>
                  <a:lnTo>
                    <a:pt x="34563" y="462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4">
              <a:extLst>
                <a:ext uri="{FF2B5EF4-FFF2-40B4-BE49-F238E27FC236}">
                  <a16:creationId xmlns:a16="http://schemas.microsoft.com/office/drawing/2014/main" id="{1D01D1FE-4018-4EE1-8701-A90EB62DCCCA}"/>
                </a:ext>
              </a:extLst>
            </p:cNvPr>
            <p:cNvSpPr txBox="1"/>
            <p:nvPr/>
          </p:nvSpPr>
          <p:spPr>
            <a:xfrm>
              <a:off x="6096000" y="4483609"/>
              <a:ext cx="1351789" cy="9592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7955">
                <a:lnSpc>
                  <a:spcPct val="100000"/>
                </a:lnSpc>
              </a:pP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-1</a:t>
              </a:r>
              <a:r>
                <a:rPr lang="el-GR" sz="1800" b="1" dirty="0">
                  <a:solidFill>
                    <a:srgbClr val="5B9BD4"/>
                  </a:solidFill>
                  <a:latin typeface="Arial"/>
                  <a:cs typeface="Arial"/>
                </a:rPr>
                <a:t>,</a:t>
              </a:r>
              <a:r>
                <a:rPr lang="el-GR" sz="1800" b="1" spc="-10" dirty="0">
                  <a:solidFill>
                    <a:srgbClr val="5B9BD4"/>
                  </a:solidFill>
                  <a:latin typeface="Arial"/>
                  <a:cs typeface="Arial"/>
                </a:rPr>
                <a:t>96</a:t>
              </a:r>
              <a:endParaRPr sz="1800" dirty="0">
                <a:latin typeface="Arial"/>
                <a:cs typeface="Arial"/>
              </a:endParaRPr>
            </a:p>
            <a:p>
              <a:pPr marL="750570">
                <a:lnSpc>
                  <a:spcPct val="100000"/>
                </a:lnSpc>
                <a:spcBef>
                  <a:spcPts val="250"/>
                </a:spcBef>
              </a:pPr>
              <a:r>
                <a:rPr sz="1800" b="1" dirty="0">
                  <a:latin typeface="Arial"/>
                  <a:cs typeface="Arial"/>
                </a:rPr>
                <a:t>0</a:t>
              </a:r>
              <a:r>
                <a:rPr lang="el-GR" sz="1800" b="1" dirty="0">
                  <a:latin typeface="Arial"/>
                  <a:cs typeface="Arial"/>
                </a:rPr>
                <a:t>,</a:t>
              </a:r>
              <a:r>
                <a:rPr sz="1800" b="1" spc="-10" dirty="0">
                  <a:latin typeface="Arial"/>
                  <a:cs typeface="Arial"/>
                </a:rPr>
                <a:t>9</a:t>
              </a:r>
              <a:r>
                <a:rPr lang="el-GR" sz="1800" b="1" spc="-10" dirty="0">
                  <a:latin typeface="Arial"/>
                  <a:cs typeface="Arial"/>
                </a:rPr>
                <a:t>7</a:t>
              </a:r>
              <a:r>
                <a:rPr sz="1800" b="1" dirty="0">
                  <a:latin typeface="Arial"/>
                  <a:cs typeface="Arial"/>
                </a:rPr>
                <a:t>5</a:t>
              </a:r>
              <a:endParaRPr sz="18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740"/>
                </a:spcBef>
              </a:pPr>
              <a:r>
                <a:rPr sz="1800" b="1" dirty="0">
                  <a:latin typeface="Arial"/>
                  <a:cs typeface="Arial"/>
                </a:rPr>
                <a:t>0</a:t>
              </a:r>
              <a:r>
                <a:rPr lang="el-GR" sz="1800" b="1" dirty="0">
                  <a:latin typeface="Arial"/>
                  <a:cs typeface="Arial"/>
                </a:rPr>
                <a:t>,</a:t>
              </a:r>
              <a:r>
                <a:rPr sz="1800" b="1" spc="-10" dirty="0">
                  <a:latin typeface="Arial"/>
                  <a:cs typeface="Arial"/>
                </a:rPr>
                <a:t>0</a:t>
              </a:r>
              <a:r>
                <a:rPr lang="el-GR" sz="1800" b="1" spc="-10" dirty="0">
                  <a:latin typeface="Arial"/>
                  <a:cs typeface="Arial"/>
                </a:rPr>
                <a:t>2</a:t>
              </a:r>
              <a:r>
                <a:rPr sz="1800" b="1" dirty="0">
                  <a:latin typeface="Arial"/>
                  <a:cs typeface="Arial"/>
                </a:rPr>
                <a:t>5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22" name="object 25">
              <a:extLst>
                <a:ext uri="{FF2B5EF4-FFF2-40B4-BE49-F238E27FC236}">
                  <a16:creationId xmlns:a16="http://schemas.microsoft.com/office/drawing/2014/main" id="{DF10ABD6-C2E3-4E53-A757-61E4CCC19B6A}"/>
                </a:ext>
              </a:extLst>
            </p:cNvPr>
            <p:cNvSpPr txBox="1"/>
            <p:nvPr/>
          </p:nvSpPr>
          <p:spPr>
            <a:xfrm>
              <a:off x="8000364" y="4484886"/>
              <a:ext cx="59690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spc="-10" dirty="0">
                  <a:solidFill>
                    <a:srgbClr val="5B9BD4"/>
                  </a:solidFill>
                  <a:latin typeface="Arial"/>
                  <a:cs typeface="Arial"/>
                </a:rPr>
                <a:t>1</a:t>
              </a:r>
              <a:r>
                <a:rPr lang="el-GR" sz="1800" b="1" dirty="0">
                  <a:solidFill>
                    <a:srgbClr val="5B9BD4"/>
                  </a:solidFill>
                  <a:latin typeface="Arial"/>
                  <a:cs typeface="Arial"/>
                </a:rPr>
                <a:t>,96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D629D4-E780-4537-9CF7-9D535D9AD8CB}"/>
              </a:ext>
            </a:extLst>
          </p:cNvPr>
          <p:cNvGrpSpPr/>
          <p:nvPr/>
        </p:nvGrpSpPr>
        <p:grpSpPr>
          <a:xfrm>
            <a:off x="1584362" y="4480684"/>
            <a:ext cx="4110990" cy="2247063"/>
            <a:chOff x="5410200" y="3195783"/>
            <a:chExt cx="4110990" cy="2247063"/>
          </a:xfrm>
        </p:grpSpPr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28F80781-5F3C-459A-B217-4A15C3B6B214}"/>
                </a:ext>
              </a:extLst>
            </p:cNvPr>
            <p:cNvSpPr/>
            <p:nvPr/>
          </p:nvSpPr>
          <p:spPr>
            <a:xfrm>
              <a:off x="6600063" y="3200219"/>
              <a:ext cx="1704339" cy="1222375"/>
            </a:xfrm>
            <a:custGeom>
              <a:avLst/>
              <a:gdLst/>
              <a:ahLst/>
              <a:cxnLst/>
              <a:rect l="l" t="t" r="r" b="b"/>
              <a:pathLst>
                <a:path w="1704340" h="1222375">
                  <a:moveTo>
                    <a:pt x="867028" y="0"/>
                  </a:moveTo>
                  <a:lnTo>
                    <a:pt x="832103" y="6349"/>
                  </a:lnTo>
                  <a:lnTo>
                    <a:pt x="704976" y="79374"/>
                  </a:lnTo>
                  <a:lnTo>
                    <a:pt x="571626" y="237997"/>
                  </a:lnTo>
                  <a:lnTo>
                    <a:pt x="343026" y="590041"/>
                  </a:lnTo>
                  <a:lnTo>
                    <a:pt x="200025" y="770889"/>
                  </a:lnTo>
                  <a:lnTo>
                    <a:pt x="0" y="979551"/>
                  </a:lnTo>
                  <a:lnTo>
                    <a:pt x="3937" y="1222247"/>
                  </a:lnTo>
                  <a:lnTo>
                    <a:pt x="1703070" y="1218310"/>
                  </a:lnTo>
                  <a:lnTo>
                    <a:pt x="1703209" y="1209583"/>
                  </a:lnTo>
                  <a:lnTo>
                    <a:pt x="1703394" y="1188385"/>
                  </a:lnTo>
                  <a:lnTo>
                    <a:pt x="1703553" y="995108"/>
                  </a:lnTo>
                  <a:lnTo>
                    <a:pt x="1703649" y="984650"/>
                  </a:lnTo>
                  <a:lnTo>
                    <a:pt x="1703777" y="975436"/>
                  </a:lnTo>
                  <a:lnTo>
                    <a:pt x="1667255" y="942212"/>
                  </a:lnTo>
                  <a:lnTo>
                    <a:pt x="1540255" y="818514"/>
                  </a:lnTo>
                  <a:lnTo>
                    <a:pt x="1394205" y="624966"/>
                  </a:lnTo>
                  <a:lnTo>
                    <a:pt x="1222755" y="368045"/>
                  </a:lnTo>
                  <a:lnTo>
                    <a:pt x="1048003" y="120522"/>
                  </a:lnTo>
                  <a:lnTo>
                    <a:pt x="933703" y="34924"/>
                  </a:lnTo>
                  <a:lnTo>
                    <a:pt x="867028" y="0"/>
                  </a:lnTo>
                  <a:close/>
                </a:path>
              </a:pathLst>
            </a:custGeom>
            <a:solidFill>
              <a:srgbClr val="F0A4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9">
              <a:extLst>
                <a:ext uri="{FF2B5EF4-FFF2-40B4-BE49-F238E27FC236}">
                  <a16:creationId xmlns:a16="http://schemas.microsoft.com/office/drawing/2014/main" id="{D05A7E72-3ECF-4A45-9487-5C572E2F29B8}"/>
                </a:ext>
              </a:extLst>
            </p:cNvPr>
            <p:cNvSpPr/>
            <p:nvPr/>
          </p:nvSpPr>
          <p:spPr>
            <a:xfrm>
              <a:off x="5748908" y="4419419"/>
              <a:ext cx="3423285" cy="0"/>
            </a:xfrm>
            <a:custGeom>
              <a:avLst/>
              <a:gdLst/>
              <a:ahLst/>
              <a:cxnLst/>
              <a:rect l="l" t="t" r="r" b="b"/>
              <a:pathLst>
                <a:path w="3423284">
                  <a:moveTo>
                    <a:pt x="0" y="0"/>
                  </a:moveTo>
                  <a:lnTo>
                    <a:pt x="34229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01513E08-8F0D-4F89-8677-3FF2958E70C3}"/>
                </a:ext>
              </a:extLst>
            </p:cNvPr>
            <p:cNvSpPr/>
            <p:nvPr/>
          </p:nvSpPr>
          <p:spPr>
            <a:xfrm>
              <a:off x="6600825" y="4188532"/>
              <a:ext cx="0" cy="226060"/>
            </a:xfrm>
            <a:custGeom>
              <a:avLst/>
              <a:gdLst/>
              <a:ahLst/>
              <a:cxnLst/>
              <a:rect l="l" t="t" r="r" b="b"/>
              <a:pathLst>
                <a:path h="226060">
                  <a:moveTo>
                    <a:pt x="0" y="0"/>
                  </a:moveTo>
                  <a:lnTo>
                    <a:pt x="0" y="225551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8E248844-AC82-4FFF-A90C-E5806010BF2B}"/>
                </a:ext>
              </a:extLst>
            </p:cNvPr>
            <p:cNvSpPr/>
            <p:nvPr/>
          </p:nvSpPr>
          <p:spPr>
            <a:xfrm>
              <a:off x="6086602" y="3818201"/>
              <a:ext cx="183515" cy="443230"/>
            </a:xfrm>
            <a:custGeom>
              <a:avLst/>
              <a:gdLst/>
              <a:ahLst/>
              <a:cxnLst/>
              <a:rect l="l" t="t" r="r" b="b"/>
              <a:pathLst>
                <a:path w="183514" h="443229">
                  <a:moveTo>
                    <a:pt x="141869" y="373826"/>
                  </a:moveTo>
                  <a:lnTo>
                    <a:pt x="112267" y="385191"/>
                  </a:lnTo>
                  <a:lnTo>
                    <a:pt x="175132" y="442722"/>
                  </a:lnTo>
                  <a:lnTo>
                    <a:pt x="180681" y="385699"/>
                  </a:lnTo>
                  <a:lnTo>
                    <a:pt x="146430" y="385699"/>
                  </a:lnTo>
                  <a:lnTo>
                    <a:pt x="141869" y="373826"/>
                  </a:lnTo>
                  <a:close/>
                </a:path>
                <a:path w="183514" h="443229">
                  <a:moveTo>
                    <a:pt x="153696" y="369285"/>
                  </a:moveTo>
                  <a:lnTo>
                    <a:pt x="141869" y="373826"/>
                  </a:lnTo>
                  <a:lnTo>
                    <a:pt x="146430" y="385699"/>
                  </a:lnTo>
                  <a:lnTo>
                    <a:pt x="158241" y="381127"/>
                  </a:lnTo>
                  <a:lnTo>
                    <a:pt x="153696" y="369285"/>
                  </a:lnTo>
                  <a:close/>
                </a:path>
                <a:path w="183514" h="443229">
                  <a:moveTo>
                    <a:pt x="183387" y="357886"/>
                  </a:moveTo>
                  <a:lnTo>
                    <a:pt x="153696" y="369285"/>
                  </a:lnTo>
                  <a:lnTo>
                    <a:pt x="158241" y="381127"/>
                  </a:lnTo>
                  <a:lnTo>
                    <a:pt x="146430" y="385699"/>
                  </a:lnTo>
                  <a:lnTo>
                    <a:pt x="180681" y="385699"/>
                  </a:lnTo>
                  <a:lnTo>
                    <a:pt x="183387" y="357886"/>
                  </a:lnTo>
                  <a:close/>
                </a:path>
                <a:path w="183514" h="443229">
                  <a:moveTo>
                    <a:pt x="11937" y="0"/>
                  </a:moveTo>
                  <a:lnTo>
                    <a:pt x="0" y="4572"/>
                  </a:lnTo>
                  <a:lnTo>
                    <a:pt x="141869" y="373826"/>
                  </a:lnTo>
                  <a:lnTo>
                    <a:pt x="153696" y="369285"/>
                  </a:lnTo>
                  <a:lnTo>
                    <a:pt x="119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33855B47-4E4E-4F89-AF35-3014C539B702}"/>
                </a:ext>
              </a:extLst>
            </p:cNvPr>
            <p:cNvSpPr/>
            <p:nvPr/>
          </p:nvSpPr>
          <p:spPr>
            <a:xfrm>
              <a:off x="6053708" y="3195783"/>
              <a:ext cx="1400175" cy="1146810"/>
            </a:xfrm>
            <a:custGeom>
              <a:avLst/>
              <a:gdLst/>
              <a:ahLst/>
              <a:cxnLst/>
              <a:rect l="l" t="t" r="r" b="b"/>
              <a:pathLst>
                <a:path w="1400175" h="1146810">
                  <a:moveTo>
                    <a:pt x="0" y="1146673"/>
                  </a:moveTo>
                  <a:lnTo>
                    <a:pt x="150749" y="1133973"/>
                  </a:lnTo>
                  <a:lnTo>
                    <a:pt x="225298" y="1121273"/>
                  </a:lnTo>
                  <a:lnTo>
                    <a:pt x="299974" y="1100572"/>
                  </a:lnTo>
                  <a:lnTo>
                    <a:pt x="376047" y="1075172"/>
                  </a:lnTo>
                  <a:lnTo>
                    <a:pt x="450723" y="1040247"/>
                  </a:lnTo>
                  <a:lnTo>
                    <a:pt x="525272" y="992622"/>
                  </a:lnTo>
                  <a:lnTo>
                    <a:pt x="676021" y="860796"/>
                  </a:lnTo>
                  <a:lnTo>
                    <a:pt x="826770" y="673344"/>
                  </a:lnTo>
                  <a:lnTo>
                    <a:pt x="977519" y="449316"/>
                  </a:lnTo>
                  <a:lnTo>
                    <a:pt x="1052194" y="335016"/>
                  </a:lnTo>
                  <a:lnTo>
                    <a:pt x="1126743" y="228590"/>
                  </a:lnTo>
                  <a:lnTo>
                    <a:pt x="1201419" y="134864"/>
                  </a:lnTo>
                  <a:lnTo>
                    <a:pt x="1277492" y="63363"/>
                  </a:lnTo>
                  <a:lnTo>
                    <a:pt x="1352168" y="17389"/>
                  </a:lnTo>
                  <a:lnTo>
                    <a:pt x="1388122" y="4482"/>
                  </a:lnTo>
                  <a:lnTo>
                    <a:pt x="1399955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48DF508E-BBE5-44D0-9407-A5DEC502DEF5}"/>
                </a:ext>
              </a:extLst>
            </p:cNvPr>
            <p:cNvSpPr/>
            <p:nvPr/>
          </p:nvSpPr>
          <p:spPr>
            <a:xfrm>
              <a:off x="8607298" y="3812739"/>
              <a:ext cx="158750" cy="497205"/>
            </a:xfrm>
            <a:custGeom>
              <a:avLst/>
              <a:gdLst/>
              <a:ahLst/>
              <a:cxnLst/>
              <a:rect l="l" t="t" r="r" b="b"/>
              <a:pathLst>
                <a:path w="158750" h="497204">
                  <a:moveTo>
                    <a:pt x="0" y="413384"/>
                  </a:moveTo>
                  <a:lnTo>
                    <a:pt x="16637" y="496950"/>
                  </a:lnTo>
                  <a:lnTo>
                    <a:pt x="70112" y="437387"/>
                  </a:lnTo>
                  <a:lnTo>
                    <a:pt x="39497" y="437387"/>
                  </a:lnTo>
                  <a:lnTo>
                    <a:pt x="27304" y="434085"/>
                  </a:lnTo>
                  <a:lnTo>
                    <a:pt x="30667" y="421806"/>
                  </a:lnTo>
                  <a:lnTo>
                    <a:pt x="0" y="413384"/>
                  </a:lnTo>
                  <a:close/>
                </a:path>
                <a:path w="158750" h="497204">
                  <a:moveTo>
                    <a:pt x="30667" y="421806"/>
                  </a:moveTo>
                  <a:lnTo>
                    <a:pt x="27304" y="434085"/>
                  </a:lnTo>
                  <a:lnTo>
                    <a:pt x="39497" y="437387"/>
                  </a:lnTo>
                  <a:lnTo>
                    <a:pt x="42847" y="425151"/>
                  </a:lnTo>
                  <a:lnTo>
                    <a:pt x="30667" y="421806"/>
                  </a:lnTo>
                  <a:close/>
                </a:path>
                <a:path w="158750" h="497204">
                  <a:moveTo>
                    <a:pt x="42847" y="425151"/>
                  </a:moveTo>
                  <a:lnTo>
                    <a:pt x="39497" y="437387"/>
                  </a:lnTo>
                  <a:lnTo>
                    <a:pt x="70112" y="437387"/>
                  </a:lnTo>
                  <a:lnTo>
                    <a:pt x="73533" y="433577"/>
                  </a:lnTo>
                  <a:lnTo>
                    <a:pt x="42847" y="425151"/>
                  </a:lnTo>
                  <a:close/>
                </a:path>
                <a:path w="158750" h="497204">
                  <a:moveTo>
                    <a:pt x="146176" y="0"/>
                  </a:moveTo>
                  <a:lnTo>
                    <a:pt x="30667" y="421806"/>
                  </a:lnTo>
                  <a:lnTo>
                    <a:pt x="42847" y="425151"/>
                  </a:lnTo>
                  <a:lnTo>
                    <a:pt x="158369" y="3301"/>
                  </a:lnTo>
                  <a:lnTo>
                    <a:pt x="146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845BD-D424-41FD-8A98-671C07EB7688}"/>
                </a:ext>
              </a:extLst>
            </p:cNvPr>
            <p:cNvSpPr/>
            <p:nvPr/>
          </p:nvSpPr>
          <p:spPr>
            <a:xfrm>
              <a:off x="7466457" y="3196408"/>
              <a:ext cx="1385570" cy="1140460"/>
            </a:xfrm>
            <a:custGeom>
              <a:avLst/>
              <a:gdLst/>
              <a:ahLst/>
              <a:cxnLst/>
              <a:rect l="l" t="t" r="r" b="b"/>
              <a:pathLst>
                <a:path w="1385570" h="1140460">
                  <a:moveTo>
                    <a:pt x="1385315" y="1139952"/>
                  </a:moveTo>
                  <a:lnTo>
                    <a:pt x="1234439" y="1127252"/>
                  </a:lnTo>
                  <a:lnTo>
                    <a:pt x="1159763" y="1114552"/>
                  </a:lnTo>
                  <a:lnTo>
                    <a:pt x="1085087" y="1093851"/>
                  </a:lnTo>
                  <a:lnTo>
                    <a:pt x="1008760" y="1068451"/>
                  </a:lnTo>
                  <a:lnTo>
                    <a:pt x="932560" y="1033526"/>
                  </a:lnTo>
                  <a:lnTo>
                    <a:pt x="857884" y="985901"/>
                  </a:lnTo>
                  <a:lnTo>
                    <a:pt x="707008" y="854201"/>
                  </a:lnTo>
                  <a:lnTo>
                    <a:pt x="556005" y="666876"/>
                  </a:lnTo>
                  <a:lnTo>
                    <a:pt x="406653" y="442975"/>
                  </a:lnTo>
                  <a:lnTo>
                    <a:pt x="330453" y="328675"/>
                  </a:lnTo>
                  <a:lnTo>
                    <a:pt x="255777" y="222250"/>
                  </a:lnTo>
                  <a:lnTo>
                    <a:pt x="181101" y="128650"/>
                  </a:lnTo>
                  <a:lnTo>
                    <a:pt x="104901" y="57150"/>
                  </a:lnTo>
                  <a:lnTo>
                    <a:pt x="28575" y="15875"/>
                  </a:lnTo>
                  <a:lnTo>
                    <a:pt x="0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1008CF52-2922-4129-9A02-9EB048C21036}"/>
                </a:ext>
              </a:extLst>
            </p:cNvPr>
            <p:cNvSpPr/>
            <p:nvPr/>
          </p:nvSpPr>
          <p:spPr>
            <a:xfrm>
              <a:off x="8303133" y="4185484"/>
              <a:ext cx="0" cy="226060"/>
            </a:xfrm>
            <a:custGeom>
              <a:avLst/>
              <a:gdLst/>
              <a:ahLst/>
              <a:cxnLst/>
              <a:rect l="l" t="t" r="r" b="b"/>
              <a:pathLst>
                <a:path h="226060">
                  <a:moveTo>
                    <a:pt x="0" y="0"/>
                  </a:moveTo>
                  <a:lnTo>
                    <a:pt x="0" y="225551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DA966889-4D68-4824-B971-E04B9EC7B8C1}"/>
                </a:ext>
              </a:extLst>
            </p:cNvPr>
            <p:cNvSpPr txBox="1"/>
            <p:nvPr/>
          </p:nvSpPr>
          <p:spPr>
            <a:xfrm>
              <a:off x="5410200" y="3581400"/>
              <a:ext cx="411099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3060700" algn="l"/>
                </a:tabLst>
              </a:pPr>
              <a:r>
                <a:rPr sz="1800" b="1" i="1" dirty="0">
                  <a:latin typeface="Arial"/>
                  <a:cs typeface="Arial"/>
                </a:rPr>
                <a:t>α</a:t>
              </a:r>
              <a:r>
                <a:rPr sz="1800" b="1" dirty="0">
                  <a:latin typeface="Arial"/>
                  <a:cs typeface="Arial"/>
                </a:rPr>
                <a:t>/2</a:t>
              </a:r>
              <a:r>
                <a:rPr sz="1800" b="1" spc="-10" dirty="0">
                  <a:latin typeface="Arial"/>
                  <a:cs typeface="Arial"/>
                </a:rPr>
                <a:t> </a:t>
              </a:r>
              <a:r>
                <a:rPr sz="1800" b="1" dirty="0">
                  <a:latin typeface="Arial"/>
                  <a:cs typeface="Arial"/>
                </a:rPr>
                <a:t>=</a:t>
              </a:r>
              <a:r>
                <a:rPr sz="1800" b="1" spc="5" dirty="0">
                  <a:latin typeface="Arial"/>
                  <a:cs typeface="Arial"/>
                </a:rPr>
                <a:t> </a:t>
              </a:r>
              <a:r>
                <a:rPr sz="1800" b="1" dirty="0">
                  <a:latin typeface="Arial"/>
                  <a:cs typeface="Arial"/>
                </a:rPr>
                <a:t>0</a:t>
              </a:r>
              <a:r>
                <a:rPr lang="el-GR" sz="1800" b="1" dirty="0">
                  <a:latin typeface="Arial"/>
                  <a:cs typeface="Arial"/>
                </a:rPr>
                <a:t>,</a:t>
              </a:r>
              <a:r>
                <a:rPr sz="1800" b="1" spc="-10" dirty="0">
                  <a:latin typeface="Arial"/>
                  <a:cs typeface="Arial"/>
                </a:rPr>
                <a:t>0</a:t>
              </a:r>
              <a:r>
                <a:rPr sz="1800" b="1" dirty="0">
                  <a:latin typeface="Arial"/>
                  <a:cs typeface="Arial"/>
                </a:rPr>
                <a:t>5	</a:t>
              </a:r>
              <a:r>
                <a:rPr sz="1800" b="1" i="1" dirty="0">
                  <a:latin typeface="Arial"/>
                  <a:cs typeface="Arial"/>
                </a:rPr>
                <a:t>α</a:t>
              </a:r>
              <a:r>
                <a:rPr sz="1800" b="1" dirty="0">
                  <a:latin typeface="Arial"/>
                  <a:cs typeface="Arial"/>
                </a:rPr>
                <a:t>/2</a:t>
              </a:r>
              <a:r>
                <a:rPr sz="1800" b="1" spc="-10" dirty="0">
                  <a:latin typeface="Arial"/>
                  <a:cs typeface="Arial"/>
                </a:rPr>
                <a:t> </a:t>
              </a:r>
              <a:r>
                <a:rPr sz="1800" b="1" dirty="0">
                  <a:latin typeface="Arial"/>
                  <a:cs typeface="Arial"/>
                </a:rPr>
                <a:t>=</a:t>
              </a:r>
              <a:r>
                <a:rPr sz="1800" b="1" spc="5" dirty="0">
                  <a:latin typeface="Arial"/>
                  <a:cs typeface="Arial"/>
                </a:rPr>
                <a:t> </a:t>
              </a:r>
              <a:r>
                <a:rPr sz="1800" b="1" dirty="0">
                  <a:latin typeface="Arial"/>
                  <a:cs typeface="Arial"/>
                </a:rPr>
                <a:t>0</a:t>
              </a:r>
              <a:r>
                <a:rPr lang="el-GR" sz="1800" b="1" dirty="0">
                  <a:latin typeface="Arial"/>
                  <a:cs typeface="Arial"/>
                </a:rPr>
                <a:t>,</a:t>
              </a:r>
              <a:r>
                <a:rPr sz="1800" b="1" spc="-10" dirty="0">
                  <a:latin typeface="Arial"/>
                  <a:cs typeface="Arial"/>
                </a:rPr>
                <a:t>0</a:t>
              </a:r>
              <a:r>
                <a:rPr sz="1800" b="1" dirty="0">
                  <a:latin typeface="Arial"/>
                  <a:cs typeface="Arial"/>
                </a:rPr>
                <a:t>5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49560930-D9C3-4732-BAFB-AD53A3353ADB}"/>
                </a:ext>
              </a:extLst>
            </p:cNvPr>
            <p:cNvSpPr txBox="1"/>
            <p:nvPr/>
          </p:nvSpPr>
          <p:spPr>
            <a:xfrm>
              <a:off x="7163181" y="3722879"/>
              <a:ext cx="46990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dirty="0">
                  <a:latin typeface="Arial"/>
                  <a:cs typeface="Arial"/>
                </a:rPr>
                <a:t>0</a:t>
              </a:r>
              <a:r>
                <a:rPr lang="el-GR" sz="1800" b="1" dirty="0">
                  <a:latin typeface="Arial"/>
                  <a:cs typeface="Arial"/>
                </a:rPr>
                <a:t>,</a:t>
              </a:r>
              <a:r>
                <a:rPr sz="1800" b="1" spc="-10" dirty="0">
                  <a:latin typeface="Arial"/>
                  <a:cs typeface="Arial"/>
                </a:rPr>
                <a:t>9</a:t>
              </a:r>
              <a:r>
                <a:rPr sz="1800" b="1" dirty="0">
                  <a:latin typeface="Arial"/>
                  <a:cs typeface="Arial"/>
                </a:rPr>
                <a:t>0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4785E8BF-59FF-45A6-AEF2-D2B06BBA1617}"/>
                </a:ext>
              </a:extLst>
            </p:cNvPr>
            <p:cNvSpPr txBox="1"/>
            <p:nvPr/>
          </p:nvSpPr>
          <p:spPr>
            <a:xfrm>
              <a:off x="9143364" y="4491533"/>
              <a:ext cx="139700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i="1" dirty="0">
                  <a:solidFill>
                    <a:srgbClr val="5B9BD4"/>
                  </a:solidFill>
                  <a:latin typeface="Arial"/>
                  <a:cs typeface="Arial"/>
                </a:rPr>
                <a:t>z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35" name="object 19">
              <a:extLst>
                <a:ext uri="{FF2B5EF4-FFF2-40B4-BE49-F238E27FC236}">
                  <a16:creationId xmlns:a16="http://schemas.microsoft.com/office/drawing/2014/main" id="{C85485AE-9766-46BD-B220-757215D383AC}"/>
                </a:ext>
              </a:extLst>
            </p:cNvPr>
            <p:cNvSpPr txBox="1"/>
            <p:nvPr/>
          </p:nvSpPr>
          <p:spPr>
            <a:xfrm>
              <a:off x="7368539" y="4488485"/>
              <a:ext cx="153035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0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36" name="object 20">
              <a:extLst>
                <a:ext uri="{FF2B5EF4-FFF2-40B4-BE49-F238E27FC236}">
                  <a16:creationId xmlns:a16="http://schemas.microsoft.com/office/drawing/2014/main" id="{67ECBA40-4AF9-4E21-8B1B-3FD6231FC0DA}"/>
                </a:ext>
              </a:extLst>
            </p:cNvPr>
            <p:cNvSpPr/>
            <p:nvPr/>
          </p:nvSpPr>
          <p:spPr>
            <a:xfrm>
              <a:off x="8302371" y="4184723"/>
              <a:ext cx="15240" cy="762000"/>
            </a:xfrm>
            <a:custGeom>
              <a:avLst/>
              <a:gdLst/>
              <a:ahLst/>
              <a:cxnLst/>
              <a:rect l="l" t="t" r="r" b="b"/>
              <a:pathLst>
                <a:path w="15240" h="762000">
                  <a:moveTo>
                    <a:pt x="0" y="0"/>
                  </a:moveTo>
                  <a:lnTo>
                    <a:pt x="15240" y="762000"/>
                  </a:lnTo>
                </a:path>
              </a:pathLst>
            </a:custGeom>
            <a:ln w="1219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1">
              <a:extLst>
                <a:ext uri="{FF2B5EF4-FFF2-40B4-BE49-F238E27FC236}">
                  <a16:creationId xmlns:a16="http://schemas.microsoft.com/office/drawing/2014/main" id="{2B39FB0E-214D-4255-928C-4A4DC9041D96}"/>
                </a:ext>
              </a:extLst>
            </p:cNvPr>
            <p:cNvSpPr/>
            <p:nvPr/>
          </p:nvSpPr>
          <p:spPr>
            <a:xfrm>
              <a:off x="6052946" y="4742621"/>
              <a:ext cx="2257425" cy="103505"/>
            </a:xfrm>
            <a:custGeom>
              <a:avLst/>
              <a:gdLst/>
              <a:ahLst/>
              <a:cxnLst/>
              <a:rect l="l" t="t" r="r" b="b"/>
              <a:pathLst>
                <a:path w="2257425" h="103504">
                  <a:moveTo>
                    <a:pt x="88646" y="0"/>
                  </a:moveTo>
                  <a:lnTo>
                    <a:pt x="0" y="51701"/>
                  </a:lnTo>
                  <a:lnTo>
                    <a:pt x="88646" y="103403"/>
                  </a:lnTo>
                  <a:lnTo>
                    <a:pt x="92456" y="102374"/>
                  </a:lnTo>
                  <a:lnTo>
                    <a:pt x="96012" y="96316"/>
                  </a:lnTo>
                  <a:lnTo>
                    <a:pt x="94996" y="92430"/>
                  </a:lnTo>
                  <a:lnTo>
                    <a:pt x="36044" y="58051"/>
                  </a:lnTo>
                  <a:lnTo>
                    <a:pt x="12573" y="58051"/>
                  </a:lnTo>
                  <a:lnTo>
                    <a:pt x="12573" y="45351"/>
                  </a:lnTo>
                  <a:lnTo>
                    <a:pt x="36044" y="45351"/>
                  </a:lnTo>
                  <a:lnTo>
                    <a:pt x="94996" y="10972"/>
                  </a:lnTo>
                  <a:lnTo>
                    <a:pt x="96012" y="7086"/>
                  </a:lnTo>
                  <a:lnTo>
                    <a:pt x="92456" y="1028"/>
                  </a:lnTo>
                  <a:lnTo>
                    <a:pt x="88646" y="0"/>
                  </a:lnTo>
                  <a:close/>
                </a:path>
                <a:path w="2257425" h="103504">
                  <a:moveTo>
                    <a:pt x="36044" y="45351"/>
                  </a:moveTo>
                  <a:lnTo>
                    <a:pt x="12573" y="45351"/>
                  </a:lnTo>
                  <a:lnTo>
                    <a:pt x="12573" y="58051"/>
                  </a:lnTo>
                  <a:lnTo>
                    <a:pt x="36044" y="58051"/>
                  </a:lnTo>
                  <a:lnTo>
                    <a:pt x="34563" y="57188"/>
                  </a:lnTo>
                  <a:lnTo>
                    <a:pt x="15748" y="57188"/>
                  </a:lnTo>
                  <a:lnTo>
                    <a:pt x="15748" y="46215"/>
                  </a:lnTo>
                  <a:lnTo>
                    <a:pt x="34563" y="46215"/>
                  </a:lnTo>
                  <a:lnTo>
                    <a:pt x="36044" y="45351"/>
                  </a:lnTo>
                  <a:close/>
                </a:path>
                <a:path w="2257425" h="103504">
                  <a:moveTo>
                    <a:pt x="2257425" y="45351"/>
                  </a:moveTo>
                  <a:lnTo>
                    <a:pt x="36044" y="45351"/>
                  </a:lnTo>
                  <a:lnTo>
                    <a:pt x="25155" y="51701"/>
                  </a:lnTo>
                  <a:lnTo>
                    <a:pt x="36044" y="58051"/>
                  </a:lnTo>
                  <a:lnTo>
                    <a:pt x="2257425" y="58051"/>
                  </a:lnTo>
                  <a:lnTo>
                    <a:pt x="2257425" y="45351"/>
                  </a:lnTo>
                  <a:close/>
                </a:path>
                <a:path w="2257425" h="103504">
                  <a:moveTo>
                    <a:pt x="15748" y="46215"/>
                  </a:moveTo>
                  <a:lnTo>
                    <a:pt x="15748" y="57188"/>
                  </a:lnTo>
                  <a:lnTo>
                    <a:pt x="25155" y="51701"/>
                  </a:lnTo>
                  <a:lnTo>
                    <a:pt x="15748" y="46215"/>
                  </a:lnTo>
                  <a:close/>
                </a:path>
                <a:path w="2257425" h="103504">
                  <a:moveTo>
                    <a:pt x="25155" y="51701"/>
                  </a:moveTo>
                  <a:lnTo>
                    <a:pt x="15748" y="57188"/>
                  </a:lnTo>
                  <a:lnTo>
                    <a:pt x="34563" y="57188"/>
                  </a:lnTo>
                  <a:lnTo>
                    <a:pt x="25155" y="51701"/>
                  </a:lnTo>
                  <a:close/>
                </a:path>
                <a:path w="2257425" h="103504">
                  <a:moveTo>
                    <a:pt x="34563" y="46215"/>
                  </a:moveTo>
                  <a:lnTo>
                    <a:pt x="15748" y="46215"/>
                  </a:lnTo>
                  <a:lnTo>
                    <a:pt x="25155" y="51701"/>
                  </a:lnTo>
                  <a:lnTo>
                    <a:pt x="34563" y="462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2">
              <a:extLst>
                <a:ext uri="{FF2B5EF4-FFF2-40B4-BE49-F238E27FC236}">
                  <a16:creationId xmlns:a16="http://schemas.microsoft.com/office/drawing/2014/main" id="{9EB07BBE-6653-432C-A384-7DE32E9D6FF0}"/>
                </a:ext>
              </a:extLst>
            </p:cNvPr>
            <p:cNvSpPr/>
            <p:nvPr/>
          </p:nvSpPr>
          <p:spPr>
            <a:xfrm>
              <a:off x="6612254" y="4413323"/>
              <a:ext cx="13970" cy="762000"/>
            </a:xfrm>
            <a:custGeom>
              <a:avLst/>
              <a:gdLst/>
              <a:ahLst/>
              <a:cxnLst/>
              <a:rect l="l" t="t" r="r" b="b"/>
              <a:pathLst>
                <a:path w="13970" h="762000">
                  <a:moveTo>
                    <a:pt x="0" y="0"/>
                  </a:moveTo>
                  <a:lnTo>
                    <a:pt x="13715" y="762000"/>
                  </a:lnTo>
                </a:path>
              </a:pathLst>
            </a:custGeom>
            <a:ln w="1219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3">
              <a:extLst>
                <a:ext uri="{FF2B5EF4-FFF2-40B4-BE49-F238E27FC236}">
                  <a16:creationId xmlns:a16="http://schemas.microsoft.com/office/drawing/2014/main" id="{07522435-99D0-4CF6-B216-7E98A4B1F0BE}"/>
                </a:ext>
              </a:extLst>
            </p:cNvPr>
            <p:cNvSpPr/>
            <p:nvPr/>
          </p:nvSpPr>
          <p:spPr>
            <a:xfrm>
              <a:off x="6052946" y="4971221"/>
              <a:ext cx="573405" cy="103505"/>
            </a:xfrm>
            <a:custGeom>
              <a:avLst/>
              <a:gdLst/>
              <a:ahLst/>
              <a:cxnLst/>
              <a:rect l="l" t="t" r="r" b="b"/>
              <a:pathLst>
                <a:path w="573404" h="103504">
                  <a:moveTo>
                    <a:pt x="88646" y="0"/>
                  </a:moveTo>
                  <a:lnTo>
                    <a:pt x="0" y="51701"/>
                  </a:lnTo>
                  <a:lnTo>
                    <a:pt x="88646" y="103403"/>
                  </a:lnTo>
                  <a:lnTo>
                    <a:pt x="92456" y="102374"/>
                  </a:lnTo>
                  <a:lnTo>
                    <a:pt x="96012" y="96316"/>
                  </a:lnTo>
                  <a:lnTo>
                    <a:pt x="94996" y="92430"/>
                  </a:lnTo>
                  <a:lnTo>
                    <a:pt x="36044" y="58051"/>
                  </a:lnTo>
                  <a:lnTo>
                    <a:pt x="12573" y="58051"/>
                  </a:lnTo>
                  <a:lnTo>
                    <a:pt x="12573" y="45351"/>
                  </a:lnTo>
                  <a:lnTo>
                    <a:pt x="36044" y="45351"/>
                  </a:lnTo>
                  <a:lnTo>
                    <a:pt x="94996" y="10972"/>
                  </a:lnTo>
                  <a:lnTo>
                    <a:pt x="96012" y="7086"/>
                  </a:lnTo>
                  <a:lnTo>
                    <a:pt x="92456" y="1016"/>
                  </a:lnTo>
                  <a:lnTo>
                    <a:pt x="88646" y="0"/>
                  </a:lnTo>
                  <a:close/>
                </a:path>
                <a:path w="573404" h="103504">
                  <a:moveTo>
                    <a:pt x="36044" y="45351"/>
                  </a:moveTo>
                  <a:lnTo>
                    <a:pt x="12573" y="45351"/>
                  </a:lnTo>
                  <a:lnTo>
                    <a:pt x="12573" y="58051"/>
                  </a:lnTo>
                  <a:lnTo>
                    <a:pt x="36044" y="58051"/>
                  </a:lnTo>
                  <a:lnTo>
                    <a:pt x="34563" y="57188"/>
                  </a:lnTo>
                  <a:lnTo>
                    <a:pt x="15748" y="57188"/>
                  </a:lnTo>
                  <a:lnTo>
                    <a:pt x="15748" y="46215"/>
                  </a:lnTo>
                  <a:lnTo>
                    <a:pt x="34563" y="46215"/>
                  </a:lnTo>
                  <a:lnTo>
                    <a:pt x="36044" y="45351"/>
                  </a:lnTo>
                  <a:close/>
                </a:path>
                <a:path w="573404" h="103504">
                  <a:moveTo>
                    <a:pt x="573024" y="45351"/>
                  </a:moveTo>
                  <a:lnTo>
                    <a:pt x="36044" y="45351"/>
                  </a:lnTo>
                  <a:lnTo>
                    <a:pt x="25155" y="51701"/>
                  </a:lnTo>
                  <a:lnTo>
                    <a:pt x="36044" y="58051"/>
                  </a:lnTo>
                  <a:lnTo>
                    <a:pt x="573024" y="58051"/>
                  </a:lnTo>
                  <a:lnTo>
                    <a:pt x="573024" y="45351"/>
                  </a:lnTo>
                  <a:close/>
                </a:path>
                <a:path w="573404" h="103504">
                  <a:moveTo>
                    <a:pt x="15748" y="46215"/>
                  </a:moveTo>
                  <a:lnTo>
                    <a:pt x="15748" y="57188"/>
                  </a:lnTo>
                  <a:lnTo>
                    <a:pt x="25155" y="51701"/>
                  </a:lnTo>
                  <a:lnTo>
                    <a:pt x="15748" y="46215"/>
                  </a:lnTo>
                  <a:close/>
                </a:path>
                <a:path w="573404" h="103504">
                  <a:moveTo>
                    <a:pt x="25155" y="51701"/>
                  </a:moveTo>
                  <a:lnTo>
                    <a:pt x="15748" y="57188"/>
                  </a:lnTo>
                  <a:lnTo>
                    <a:pt x="34563" y="57188"/>
                  </a:lnTo>
                  <a:lnTo>
                    <a:pt x="25155" y="51701"/>
                  </a:lnTo>
                  <a:close/>
                </a:path>
                <a:path w="573404" h="103504">
                  <a:moveTo>
                    <a:pt x="34563" y="46215"/>
                  </a:moveTo>
                  <a:lnTo>
                    <a:pt x="15748" y="46215"/>
                  </a:lnTo>
                  <a:lnTo>
                    <a:pt x="25155" y="51701"/>
                  </a:lnTo>
                  <a:lnTo>
                    <a:pt x="34563" y="462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4">
              <a:extLst>
                <a:ext uri="{FF2B5EF4-FFF2-40B4-BE49-F238E27FC236}">
                  <a16:creationId xmlns:a16="http://schemas.microsoft.com/office/drawing/2014/main" id="{1E0C6AB3-5FFA-45D6-A3C5-C410301F3DB8}"/>
                </a:ext>
              </a:extLst>
            </p:cNvPr>
            <p:cNvSpPr txBox="1"/>
            <p:nvPr/>
          </p:nvSpPr>
          <p:spPr>
            <a:xfrm>
              <a:off x="6096000" y="4483609"/>
              <a:ext cx="1208405" cy="9592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7955">
                <a:lnSpc>
                  <a:spcPct val="100000"/>
                </a:lnSpc>
              </a:pP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-1</a:t>
              </a:r>
              <a:r>
                <a:rPr lang="el-GR" sz="1800" b="1" dirty="0">
                  <a:solidFill>
                    <a:srgbClr val="5B9BD4"/>
                  </a:solidFill>
                  <a:latin typeface="Arial"/>
                  <a:cs typeface="Arial"/>
                </a:rPr>
                <a:t>,</a:t>
              </a:r>
              <a:r>
                <a:rPr sz="1800" b="1" spc="-10" dirty="0">
                  <a:solidFill>
                    <a:srgbClr val="5B9BD4"/>
                  </a:solidFill>
                  <a:latin typeface="Arial"/>
                  <a:cs typeface="Arial"/>
                </a:rPr>
                <a:t>6</a:t>
              </a: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45</a:t>
              </a:r>
              <a:endParaRPr sz="1800" dirty="0">
                <a:latin typeface="Arial"/>
                <a:cs typeface="Arial"/>
              </a:endParaRPr>
            </a:p>
            <a:p>
              <a:pPr marL="750570">
                <a:lnSpc>
                  <a:spcPct val="100000"/>
                </a:lnSpc>
                <a:spcBef>
                  <a:spcPts val="250"/>
                </a:spcBef>
              </a:pPr>
              <a:r>
                <a:rPr sz="1800" b="1" dirty="0">
                  <a:latin typeface="Arial"/>
                  <a:cs typeface="Arial"/>
                </a:rPr>
                <a:t>0</a:t>
              </a:r>
              <a:r>
                <a:rPr lang="el-GR" sz="1800" b="1" dirty="0">
                  <a:latin typeface="Arial"/>
                  <a:cs typeface="Arial"/>
                </a:rPr>
                <a:t>,</a:t>
              </a:r>
              <a:r>
                <a:rPr sz="1800" b="1" spc="-10" dirty="0">
                  <a:latin typeface="Arial"/>
                  <a:cs typeface="Arial"/>
                </a:rPr>
                <a:t>9</a:t>
              </a:r>
              <a:r>
                <a:rPr sz="1800" b="1" dirty="0">
                  <a:latin typeface="Arial"/>
                  <a:cs typeface="Arial"/>
                </a:rPr>
                <a:t>5</a:t>
              </a:r>
              <a:endParaRPr sz="18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740"/>
                </a:spcBef>
              </a:pPr>
              <a:r>
                <a:rPr sz="1800" b="1" dirty="0">
                  <a:latin typeface="Arial"/>
                  <a:cs typeface="Arial"/>
                </a:rPr>
                <a:t>0</a:t>
              </a:r>
              <a:r>
                <a:rPr lang="el-GR" sz="1800" b="1" dirty="0">
                  <a:latin typeface="Arial"/>
                  <a:cs typeface="Arial"/>
                </a:rPr>
                <a:t>,</a:t>
              </a:r>
              <a:r>
                <a:rPr sz="1800" b="1" spc="-10" dirty="0">
                  <a:latin typeface="Arial"/>
                  <a:cs typeface="Arial"/>
                </a:rPr>
                <a:t>0</a:t>
              </a:r>
              <a:r>
                <a:rPr sz="1800" b="1" dirty="0">
                  <a:latin typeface="Arial"/>
                  <a:cs typeface="Arial"/>
                </a:rPr>
                <a:t>5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41" name="object 25">
              <a:extLst>
                <a:ext uri="{FF2B5EF4-FFF2-40B4-BE49-F238E27FC236}">
                  <a16:creationId xmlns:a16="http://schemas.microsoft.com/office/drawing/2014/main" id="{1306C4EB-ADF0-4288-9A00-E71B338420FB}"/>
                </a:ext>
              </a:extLst>
            </p:cNvPr>
            <p:cNvSpPr txBox="1"/>
            <p:nvPr/>
          </p:nvSpPr>
          <p:spPr>
            <a:xfrm>
              <a:off x="8000364" y="4484886"/>
              <a:ext cx="59690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spc="-10" dirty="0">
                  <a:solidFill>
                    <a:srgbClr val="5B9BD4"/>
                  </a:solidFill>
                  <a:latin typeface="Arial"/>
                  <a:cs typeface="Arial"/>
                </a:rPr>
                <a:t>1</a:t>
              </a:r>
              <a:r>
                <a:rPr lang="el-GR" sz="1800" b="1" dirty="0">
                  <a:solidFill>
                    <a:srgbClr val="5B9BD4"/>
                  </a:solidFill>
                  <a:latin typeface="Arial"/>
                  <a:cs typeface="Arial"/>
                </a:rPr>
                <a:t>,</a:t>
              </a: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6</a:t>
              </a:r>
              <a:r>
                <a:rPr sz="1800" b="1" spc="-10" dirty="0">
                  <a:solidFill>
                    <a:srgbClr val="5B9BD4"/>
                  </a:solidFill>
                  <a:latin typeface="Arial"/>
                  <a:cs typeface="Arial"/>
                </a:rPr>
                <a:t>4</a:t>
              </a:r>
              <a:r>
                <a:rPr sz="1800" b="1" dirty="0">
                  <a:solidFill>
                    <a:srgbClr val="5B9BD4"/>
                  </a:solidFill>
                  <a:latin typeface="Arial"/>
                  <a:cs typeface="Arial"/>
                </a:rPr>
                <a:t>5</a:t>
              </a:r>
              <a:endParaRPr sz="1800" dirty="0">
                <a:latin typeface="Arial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2E4EE1C-A1A6-4084-AB64-C5D6D262529E}"/>
                  </a:ext>
                </a:extLst>
              </p:cNvPr>
              <p:cNvSpPr txBox="1"/>
              <p:nvPr/>
            </p:nvSpPr>
            <p:spPr>
              <a:xfrm>
                <a:off x="8733661" y="4115030"/>
                <a:ext cx="14196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sz="2400" b="0" i="1" dirty="0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2E4EE1C-A1A6-4084-AB64-C5D6D262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661" y="4115030"/>
                <a:ext cx="141968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D26C08-E3D1-4709-AA96-457F22E0B6F7}"/>
                  </a:ext>
                </a:extLst>
              </p:cNvPr>
              <p:cNvSpPr txBox="1"/>
              <p:nvPr/>
            </p:nvSpPr>
            <p:spPr>
              <a:xfrm>
                <a:off x="3925900" y="4135904"/>
                <a:ext cx="12497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sz="2400" b="0" i="1" dirty="0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D26C08-E3D1-4709-AA96-457F22E0B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900" y="4135904"/>
                <a:ext cx="124976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B6AABE4-D2AA-4805-95BE-43AD7A1B1F48}"/>
                  </a:ext>
                </a:extLst>
              </p:cNvPr>
              <p:cNvSpPr/>
              <p:nvPr/>
            </p:nvSpPr>
            <p:spPr>
              <a:xfrm>
                <a:off x="7571588" y="1245923"/>
                <a:ext cx="4250558" cy="1686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Υπολογισμοί 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Excel</a:t>
                </a:r>
              </a:p>
              <a:p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Κρίσιμη τιμή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):</a:t>
                </a:r>
                <a:endParaRPr lang="el-GR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=NORM.INV(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0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1)</a:t>
                </a:r>
              </a:p>
              <a:p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Περιθώριο σφάλματος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sub>
                    </m:sSub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):</a:t>
                </a:r>
                <a:endParaRPr lang="el-GR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=CONFIDENCE.NORM(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α; σ;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n)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B6AABE4-D2AA-4805-95BE-43AD7A1B1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588" y="1245923"/>
                <a:ext cx="4250558" cy="1686231"/>
              </a:xfrm>
              <a:prstGeom prst="rect">
                <a:avLst/>
              </a:prstGeom>
              <a:blipFill>
                <a:blip r:embed="rId6"/>
                <a:stretch>
                  <a:fillRect l="-1435" t="-1805" b="-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948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93B48-D3DC-4B40-BCB5-8CA045B4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Επίπεδα εμπιστοσύνης &amp; σημαντικότητας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CF7E7597-DA30-4FD3-81E0-8B7A0B20C62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29646310"/>
                  </p:ext>
                </p:extLst>
              </p:nvPr>
            </p:nvGraphicFramePr>
            <p:xfrm>
              <a:off x="1148252" y="1957842"/>
              <a:ext cx="9895495" cy="363493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753866">
                      <a:extLst>
                        <a:ext uri="{9D8B030D-6E8A-4147-A177-3AD203B41FA5}">
                          <a16:colId xmlns:a16="http://schemas.microsoft.com/office/drawing/2014/main" val="4082424342"/>
                        </a:ext>
                      </a:extLst>
                    </a:gridCol>
                    <a:gridCol w="3859793">
                      <a:extLst>
                        <a:ext uri="{9D8B030D-6E8A-4147-A177-3AD203B41FA5}">
                          <a16:colId xmlns:a16="http://schemas.microsoft.com/office/drawing/2014/main" val="2150184665"/>
                        </a:ext>
                      </a:extLst>
                    </a:gridCol>
                    <a:gridCol w="2281836">
                      <a:extLst>
                        <a:ext uri="{9D8B030D-6E8A-4147-A177-3AD203B41FA5}">
                          <a16:colId xmlns:a16="http://schemas.microsoft.com/office/drawing/2014/main" val="9691912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635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lang="el-GR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Επίπεδο </a:t>
                          </a:r>
                          <a:br>
                            <a:rPr lang="el-GR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</a:br>
                          <a:r>
                            <a:rPr lang="el-GR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εμπιστοσύνης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l-GR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  <m:t>1−</m:t>
                                  </m:r>
                                  <m:r>
                                    <a:rPr lang="el-GR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l-GR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</a:rPr>
                                <m:t>%</m:t>
                              </m:r>
                            </m:oMath>
                          </a14:m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lang="el-GR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Επίπεδο</a:t>
                          </a:r>
                          <a:br>
                            <a:rPr lang="el-GR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</a:br>
                          <a:r>
                            <a:rPr lang="el-GR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σημαντικότητας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</a:rPr>
                                <m:t>𝛼</m:t>
                              </m:r>
                            </m:oMath>
                          </a14:m>
                          <a:r>
                            <a:rPr lang="el-GR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38430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lang="el-GR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Κρίσιμη τιμή</a:t>
                          </a:r>
                        </a:p>
                        <a:p>
                          <a:pPr marL="138430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l-GR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1−</m:t>
                                    </m:r>
                                    <m:r>
                                      <a:rPr lang="el-GR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𝛼</m:t>
                                    </m:r>
                                    <m:r>
                                      <a:rPr lang="el-GR" sz="28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14301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635" algn="ctr">
                            <a:lnSpc>
                              <a:spcPct val="100000"/>
                            </a:lnSpc>
                          </a:pPr>
                          <a:r>
                            <a:rPr sz="2800" spc="-1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80%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635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90%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635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95%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635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98%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635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99%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905" algn="ctr">
                            <a:lnSpc>
                              <a:spcPct val="100000"/>
                            </a:lnSpc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20%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1905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10%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2800" spc="-1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</a:t>
                          </a:r>
                          <a:r>
                            <a:rPr lang="el-GR" sz="2800" spc="-1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</a:t>
                          </a:r>
                          <a:r>
                            <a:rPr sz="2800" spc="-1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28</a:t>
                          </a:r>
                          <a:r>
                            <a:rPr lang="el-GR" sz="2800" spc="-1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0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</a:t>
                          </a:r>
                          <a:r>
                            <a:rPr lang="el-GR"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</a:t>
                          </a: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645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</a:t>
                          </a:r>
                          <a:r>
                            <a:rPr lang="el-GR"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</a:t>
                          </a: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96</a:t>
                          </a:r>
                          <a:r>
                            <a:rPr lang="el-GR"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0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</a:t>
                          </a:r>
                          <a:r>
                            <a:rPr lang="el-GR"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</a:t>
                          </a: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33</a:t>
                          </a:r>
                          <a:r>
                            <a:rPr lang="el-GR"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0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</a:t>
                          </a:r>
                          <a:r>
                            <a:rPr lang="el-GR"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</a:t>
                          </a: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575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87957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CF7E7597-DA30-4FD3-81E0-8B7A0B20C62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29646310"/>
                  </p:ext>
                </p:extLst>
              </p:nvPr>
            </p:nvGraphicFramePr>
            <p:xfrm>
              <a:off x="1148252" y="1957842"/>
              <a:ext cx="9895495" cy="363493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753866">
                      <a:extLst>
                        <a:ext uri="{9D8B030D-6E8A-4147-A177-3AD203B41FA5}">
                          <a16:colId xmlns:a16="http://schemas.microsoft.com/office/drawing/2014/main" val="4082424342"/>
                        </a:ext>
                      </a:extLst>
                    </a:gridCol>
                    <a:gridCol w="3859793">
                      <a:extLst>
                        <a:ext uri="{9D8B030D-6E8A-4147-A177-3AD203B41FA5}">
                          <a16:colId xmlns:a16="http://schemas.microsoft.com/office/drawing/2014/main" val="2150184665"/>
                        </a:ext>
                      </a:extLst>
                    </a:gridCol>
                    <a:gridCol w="2281836">
                      <a:extLst>
                        <a:ext uri="{9D8B030D-6E8A-4147-A177-3AD203B41FA5}">
                          <a16:colId xmlns:a16="http://schemas.microsoft.com/office/drawing/2014/main" val="969191249"/>
                        </a:ext>
                      </a:extLst>
                    </a:gridCol>
                  </a:tblGrid>
                  <a:tr h="8917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2" t="-12329" r="-163961" b="-332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7319" t="-12329" r="-59306" b="-332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4492" t="-12329" r="-535" b="-332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1430181"/>
                      </a:ext>
                    </a:extLst>
                  </a:tr>
                  <a:tr h="2743200">
                    <a:tc>
                      <a:txBody>
                        <a:bodyPr/>
                        <a:lstStyle/>
                        <a:p>
                          <a:pPr marL="635" algn="ctr">
                            <a:lnSpc>
                              <a:spcPct val="100000"/>
                            </a:lnSpc>
                          </a:pPr>
                          <a:r>
                            <a:rPr sz="2800" spc="-1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80%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635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90%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635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95%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635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98%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635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99%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905" algn="ctr">
                            <a:lnSpc>
                              <a:spcPct val="100000"/>
                            </a:lnSpc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20%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1905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10%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1%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2800" spc="-1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</a:t>
                          </a:r>
                          <a:r>
                            <a:rPr lang="el-GR" sz="2800" spc="-1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</a:t>
                          </a:r>
                          <a:r>
                            <a:rPr sz="2800" spc="-1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28</a:t>
                          </a:r>
                          <a:r>
                            <a:rPr lang="el-GR" sz="2800" spc="-1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0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</a:t>
                          </a:r>
                          <a:r>
                            <a:rPr lang="el-GR"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</a:t>
                          </a: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645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</a:t>
                          </a:r>
                          <a:r>
                            <a:rPr lang="el-GR"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</a:t>
                          </a: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96</a:t>
                          </a:r>
                          <a:r>
                            <a:rPr lang="el-GR"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0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</a:t>
                          </a:r>
                          <a:r>
                            <a:rPr lang="el-GR"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</a:t>
                          </a: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33</a:t>
                          </a:r>
                          <a:r>
                            <a:rPr lang="el-GR"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0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</a:pP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</a:t>
                          </a:r>
                          <a:r>
                            <a:rPr lang="el-GR"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</a:t>
                          </a:r>
                          <a:r>
                            <a:rPr sz="2800" spc="-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575</a:t>
                          </a:r>
                          <a:endParaRPr sz="28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87957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27313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F94D-7722-4546-B796-C2236CB1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49EC4-43A4-4176-B9AE-0DC5126242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l-GR" dirty="0"/>
                  <a:t>Από ένα δείγμα </a:t>
                </a:r>
                <a:r>
                  <a:rPr lang="en-US" dirty="0"/>
                  <a:t>12000 </a:t>
                </a:r>
                <a:r>
                  <a:rPr lang="el-GR" dirty="0"/>
                  <a:t>συνδρομητών μίας εταιρείας κινητής τηλεφωνίας εκτιμήθηκε ότι ο μέσος μηνιαίος χρόνος ομιλίας είναι </a:t>
                </a:r>
                <a:r>
                  <a:rPr lang="en-US" dirty="0"/>
                  <a:t>586</a:t>
                </a:r>
                <a:r>
                  <a:rPr lang="el-GR" dirty="0"/>
                  <a:t>,</a:t>
                </a:r>
                <a:r>
                  <a:rPr lang="en-US" dirty="0"/>
                  <a:t>4 </a:t>
                </a:r>
                <a:r>
                  <a:rPr lang="el-GR" dirty="0"/>
                  <a:t>λεπτά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l-GR" i="1" dirty="0"/>
                  <a:t>Ποιο είναι το 90% διάστημα εμπιστοσύνης</a:t>
                </a:r>
                <a:r>
                  <a:rPr lang="en-US" i="1" dirty="0"/>
                  <a:t> </a:t>
                </a:r>
                <a:r>
                  <a:rPr lang="el-GR" i="1" dirty="0"/>
                  <a:t>για τον μέσο μηνιαίο χρόνο ομιλίας, εάν θεωρηθεί ότι η τυπική απόκλιση του μηνιαίου χρόνου ομιλίας είναι γνωστή και ίση με 588,9 λεπτά;</a:t>
                </a:r>
                <a:endParaRPr lang="en-US" i="1" dirty="0"/>
              </a:p>
              <a:p>
                <a:pPr marL="457200" lvl="1" indent="0">
                  <a:buNone/>
                </a:pPr>
                <a:r>
                  <a:rPr lang="el-GR" dirty="0"/>
                  <a:t>1) Τυπικό σφάλμα: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=588,9/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12000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=5,376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l-GR" dirty="0"/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0,9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=1,645</m:t>
                    </m:r>
                  </m:oMath>
                </a14:m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/>
                  <a:t>Y</a:t>
                </a:r>
                <a:r>
                  <a:rPr lang="el-GR" dirty="0" err="1"/>
                  <a:t>πολογισμός</a:t>
                </a:r>
                <a:r>
                  <a:rPr lang="el-GR" dirty="0"/>
                  <a:t> </a:t>
                </a:r>
                <a:r>
                  <a:rPr lang="en-US" dirty="0"/>
                  <a:t>Excel: =</a:t>
                </a:r>
                <a:r>
                  <a:rPr lang="en-US" dirty="0" err="1"/>
                  <a:t>norm.inv</a:t>
                </a:r>
                <a:r>
                  <a:rPr lang="en-US" dirty="0"/>
                  <a:t>(0,95;0;1)</a:t>
                </a:r>
              </a:p>
              <a:p>
                <a:pPr marL="457200" lvl="1" indent="0">
                  <a:spcAft>
                    <a:spcPts val="600"/>
                  </a:spcAft>
                  <a:buNone/>
                </a:pPr>
                <a:r>
                  <a:rPr lang="el-GR" dirty="0"/>
                  <a:t>3) Διάστημα εμπιστοσύνης: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bar>
                                <m:barPr>
                                  <m:pos m:val="top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, </m:t>
                          </m:r>
                          <m:bar>
                            <m:barPr>
                              <m:pos m:val="top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bar>
                                <m:barPr>
                                  <m:pos m:val="top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sub>
                          </m:sSub>
                        </m:e>
                      </m:d>
                      <m:r>
                        <a:rPr lang="el-GR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586,4−1,645</m:t>
                          </m:r>
                          <m:d>
                            <m:dPr>
                              <m:ctrlPr>
                                <a:rPr lang="el-G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588,9</m:t>
                              </m:r>
                            </m:e>
                          </m:d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, 586,4+1,645</m:t>
                          </m:r>
                          <m:d>
                            <m:dPr>
                              <m:ctrlPr>
                                <a:rPr lang="el-G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588,9</m:t>
                              </m:r>
                            </m:e>
                          </m:d>
                        </m:e>
                      </m:d>
                      <m:r>
                        <a:rPr lang="el-GR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l-GR" i="1" dirty="0">
                          <a:latin typeface="Cambria Math" panose="02040503050406030204" pitchFamily="18" charset="0"/>
                        </a:rPr>
                        <m:t>[577,58, 595,27]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49EC4-43A4-4176-B9AE-0DC5126242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05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562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3D558B-EE49-40F4-A860-1CC428DF287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/>
                  <a:t>Δ.Ε. για τη μέση τιμή (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l-GR" dirty="0"/>
                  <a:t> άγνωστ</a:t>
                </a:r>
                <a:r>
                  <a:rPr lang="en-US" dirty="0"/>
                  <a:t>o</a:t>
                </a:r>
                <a:r>
                  <a:rPr lang="el-GR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3D558B-EE49-40F4-A860-1CC428DF2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8F453-03D0-40D4-9FE0-26C6C2EE56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dirty="0"/>
                  <a:t>Η τυπική απόκλιση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l-GR" dirty="0"/>
                  <a:t> του πληθυσμού σπανίως είναι γνωστή</a:t>
                </a:r>
              </a:p>
              <a:p>
                <a:r>
                  <a:rPr lang="el-GR" dirty="0"/>
                  <a:t>Αντί αυτής χρησιμοποιούμε τη δειγματική εκτίμηση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l-GR" dirty="0"/>
                  <a:t>Με την αλλαγή αυτή ο μετασχηματισμός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l-GR" dirty="0"/>
                  <a:t> για τη μέση τιμή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357188" indent="0">
                  <a:buNone/>
                </a:pPr>
                <a:r>
                  <a:rPr lang="el-GR" dirty="0"/>
                  <a:t>δεν ακολουθεί την κανονική κατανομή, αλλά την κατανομή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του </a:t>
                </a:r>
                <a:r>
                  <a:rPr lang="en-US" dirty="0"/>
                  <a:t>Student (William Sealy </a:t>
                </a:r>
                <a:r>
                  <a:rPr lang="en-US" dirty="0" err="1"/>
                  <a:t>Gosset</a:t>
                </a:r>
                <a:r>
                  <a:rPr lang="en-US" dirty="0"/>
                  <a:t>, 1908) </a:t>
                </a:r>
                <a:r>
                  <a:rPr lang="el-GR" dirty="0"/>
                  <a:t>με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l-GR" dirty="0"/>
                  <a:t> βαθμούς ελευθερίας (</a:t>
                </a:r>
                <a:r>
                  <a:rPr lang="en-US" dirty="0"/>
                  <a:t>degrees of freedom)</a:t>
                </a:r>
              </a:p>
              <a:p>
                <a:pPr marL="357188" indent="-357188"/>
                <a:r>
                  <a:rPr lang="el-GR" dirty="0"/>
                  <a:t>Εκτίμηση Δ.Ε.: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marL="357188" indent="-357188"/>
                <a:r>
                  <a:rPr lang="el-GR" dirty="0"/>
                  <a:t>Υπολογισμοί </a:t>
                </a:r>
                <a:r>
                  <a:rPr lang="en-US" dirty="0"/>
                  <a:t>Excel:</a:t>
                </a:r>
              </a:p>
              <a:p>
                <a:pPr marL="757238" lvl="1" indent="-357188"/>
                <a:r>
                  <a:rPr lang="el-GR" dirty="0">
                    <a:ea typeface="Cambria" panose="02040503050406030204" pitchFamily="18" charset="0"/>
                  </a:rPr>
                  <a:t>Κρίσιμη τιμή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−1,1−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l-GR" dirty="0">
                    <a:ea typeface="Cambria" panose="02040503050406030204" pitchFamily="18" charset="0"/>
                  </a:rPr>
                  <a:t>): </a:t>
                </a:r>
                <a:r>
                  <a:rPr lang="en-US" dirty="0"/>
                  <a:t>=T.INV.2T(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</a:t>
                </a:r>
                <a:endParaRPr lang="el-GR" dirty="0">
                  <a:ea typeface="Cambria" panose="02040503050406030204" pitchFamily="18" charset="0"/>
                </a:endParaRPr>
              </a:p>
              <a:p>
                <a:pPr marL="757238" lvl="1" indent="-357188"/>
                <a:r>
                  <a:rPr lang="el-GR" dirty="0">
                    <a:ea typeface="Cambria" panose="02040503050406030204" pitchFamily="18" charset="0"/>
                  </a:rPr>
                  <a:t>Περιθώριο σφάλματος </a:t>
                </a:r>
                <a:r>
                  <a:rPr lang="en-US" dirty="0"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−1,1−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ea typeface="Cambria" panose="02040503050406030204" pitchFamily="18" charset="0"/>
                  </a:rPr>
                  <a:t>): =CONFIDENCE.T(</a:t>
                </a:r>
                <a:r>
                  <a:rPr lang="el-GR" dirty="0">
                    <a:ea typeface="Cambria" panose="02040503050406030204" pitchFamily="18" charset="0"/>
                  </a:rPr>
                  <a:t>α; </a:t>
                </a:r>
                <a:r>
                  <a:rPr lang="en-US" dirty="0">
                    <a:ea typeface="Cambria" panose="02040503050406030204" pitchFamily="18" charset="0"/>
                  </a:rPr>
                  <a:t>s</a:t>
                </a:r>
                <a:r>
                  <a:rPr lang="el-GR" dirty="0">
                    <a:ea typeface="Cambria" panose="02040503050406030204" pitchFamily="18" charset="0"/>
                  </a:rPr>
                  <a:t>; </a:t>
                </a:r>
                <a:r>
                  <a:rPr lang="en-US" dirty="0">
                    <a:ea typeface="Cambria" panose="02040503050406030204" pitchFamily="18" charset="0"/>
                  </a:rPr>
                  <a:t>n)</a:t>
                </a:r>
                <a:endParaRPr lang="en-US" dirty="0"/>
              </a:p>
              <a:p>
                <a:pPr marL="757238" lvl="1" indent="-357188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8F453-03D0-40D4-9FE0-26C6C2EE56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100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1767A0-9D78-48F0-B61A-37502FFE3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9" r="7988"/>
          <a:stretch/>
        </p:blipFill>
        <p:spPr>
          <a:xfrm>
            <a:off x="4073235" y="228030"/>
            <a:ext cx="7794925" cy="6629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216F1B-0CFD-4348-83AD-BAD35EFEDC3A}"/>
                  </a:ext>
                </a:extLst>
              </p:cNvPr>
              <p:cNvSpPr txBox="1"/>
              <p:nvPr/>
            </p:nvSpPr>
            <p:spPr>
              <a:xfrm>
                <a:off x="174211" y="2460568"/>
                <a:ext cx="3798916" cy="2313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Ποσοστιαία σημεία κατανομής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Τιμές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, 1−</m:t>
                        </m:r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για τις οποίες </a:t>
                </a: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,1−</m:t>
                                  </m:r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l-GR" sz="2000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l-GR" sz="20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Για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&lt;0,5</m:t>
                    </m:r>
                  </m:oMath>
                </a14:m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ισχύει η σχέση</a:t>
                </a:r>
                <a:endParaRPr lang="en-US" sz="2000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, 1−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l-GR" sz="20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216F1B-0CFD-4348-83AD-BAD35EFED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11" y="2460568"/>
                <a:ext cx="3798916" cy="2313197"/>
              </a:xfrm>
              <a:prstGeom prst="rect">
                <a:avLst/>
              </a:prstGeom>
              <a:blipFill>
                <a:blip r:embed="rId3"/>
                <a:stretch>
                  <a:fillRect t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957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C031-2B7F-4DB6-A6F5-785DA60E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63D4A-BCBC-40C9-A8B2-913DB9F4E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Δεδομένα για την εβδομαδιαία υπερωριακή εργασία 18 διοικητικών στελεχών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Ποιο είναι το 90% διάστημα εμπιστοσύνης για τη μέση εβδομαδιαία υπερωριακή εργασία των στελεχών;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A0B82C-06E7-4E3F-97D1-6B51ECB66AB4}"/>
              </a:ext>
            </a:extLst>
          </p:cNvPr>
          <p:cNvSpPr/>
          <p:nvPr/>
        </p:nvSpPr>
        <p:spPr>
          <a:xfrm>
            <a:off x="1088572" y="261091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l-GR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6	21	17	20	7	0	8	16	29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3	8	12	11	9	21	25	15	16</a:t>
            </a:r>
          </a:p>
        </p:txBody>
      </p:sp>
    </p:spTree>
    <p:extLst>
      <p:ext uri="{BB962C8B-B14F-4D97-AF65-F5344CB8AC3E}">
        <p14:creationId xmlns:p14="http://schemas.microsoft.com/office/powerpoint/2010/main" val="2765671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C7F6-3AA4-474E-A54C-9A1CAF4A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7E356-EDD0-413B-B65D-EEBBD23E1E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Εκτίμηση μέσης τιμής και τυπικής απόκλισης βάσει του δείγματος</a:t>
                </a:r>
                <a:r>
                  <a:rPr lang="en-US" dirty="0"/>
                  <a:t>: 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=13,56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=7,8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l-GR" dirty="0"/>
                  <a:t>Ορισμός βαθμών ελευθερίας</a:t>
                </a:r>
              </a:p>
              <a:p>
                <a:pPr marL="400050" lvl="1" indent="0" algn="ctr">
                  <a:buNone/>
                </a:pPr>
                <a:r>
                  <a:rPr lang="el-GR" dirty="0"/>
                  <a:t>Δείγμα μεγέθους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οπότε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l-GR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el-GR" dirty="0"/>
                  <a:t> βαθμοί ελευθερίας</a:t>
                </a:r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l-GR" dirty="0"/>
                  <a:t>Εύρεση κρίσιμης τιμή από την κατανομή </a:t>
                </a:r>
                <a:r>
                  <a:rPr lang="en-US" i="1" dirty="0"/>
                  <a:t>t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=0,1</m:t>
                    </m:r>
                  </m:oMath>
                </a14:m>
                <a:r>
                  <a:rPr lang="el-GR" dirty="0"/>
                  <a:t>)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−1,1−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17,  0,95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=1,74</m:t>
                      </m:r>
                    </m:oMath>
                  </m:oMathPara>
                </a14:m>
                <a:endParaRPr lang="en-US" dirty="0"/>
              </a:p>
              <a:p>
                <a:pPr marL="400050" lvl="1" indent="0" algn="ctr">
                  <a:buNone/>
                </a:pPr>
                <a:r>
                  <a:rPr lang="el-GR" dirty="0"/>
                  <a:t>Υπολογισμός </a:t>
                </a:r>
                <a:r>
                  <a:rPr lang="en-US" dirty="0"/>
                  <a:t>Excel: =T.INV.2T(0,1;17)</a:t>
                </a:r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l-GR" dirty="0"/>
                  <a:t>Υπολογισμός διαστήματος εμπιστοσύνης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−1,1−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−1,1−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=[10,36, 16,76]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4"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4"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4"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4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7E356-EDD0-413B-B65D-EEBBD23E1E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500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09AA-E9E2-4771-9CA9-05EF1A6A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Δ.Ε. για ποσοστά (αναλογίες)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BC0B1-1516-4714-A9BA-2E49A4B46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Εκτίμηση διαστήματος για το πραγματικό ποσοστό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των μονάδων ενός πληθυσμού που έχει μια συγκεκριμένη ιδιότητα</a:t>
                </a:r>
              </a:p>
              <a:p>
                <a:r>
                  <a:rPr lang="el-GR" dirty="0"/>
                  <a:t>Εκτίμηση ποσοστού από δείγμα μεγέθους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στο οποίο υπάρχουν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l-GR" dirty="0"/>
                  <a:t> περιπτώσεις με την ιδιότητα που ενδιαφέρει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marL="341313" indent="-284163"/>
                <a:r>
                  <a:rPr lang="el-GR" dirty="0"/>
                  <a:t>Διάστημα εμπιστοσύνης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pPr marL="514350" indent="-457200"/>
                <a:endParaRPr lang="el-G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BC0B1-1516-4714-A9BA-2E49A4B46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90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F1EC2-7351-4B57-BEC1-575C6CFD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διακριτών τυχαίων μεταβλητών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E3B54F-D92E-4F04-BF69-10153B90EA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/>
                  <a:t>Μια διακριτή τυχαία μεταβλητή 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:r>
                  <a:rPr lang="el-GR" dirty="0"/>
                  <a:t>περιγράφεται από μια </a:t>
                </a:r>
                <a:r>
                  <a:rPr lang="el-GR" i="1" dirty="0"/>
                  <a:t>συνάρτηση μάζας πιθανότητας</a:t>
                </a:r>
                <a:r>
                  <a:rPr lang="el-GR" dirty="0"/>
                  <a:t> (</a:t>
                </a:r>
                <a:r>
                  <a:rPr lang="en-US" dirty="0"/>
                  <a:t>probability mass function</a:t>
                </a:r>
                <a:r>
                  <a:rPr lang="el-GR" dirty="0"/>
                  <a:t>, </a:t>
                </a:r>
                <a:r>
                  <a:rPr lang="en-US" dirty="0"/>
                  <a:t>PMF</a:t>
                </a:r>
                <a:r>
                  <a:rPr lang="el-GR" dirty="0"/>
                  <a:t>)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που δίνει την πιθανότητα η τυχαία μεταβλητή να λάβει μια συγκεκριμένη αριθμητική τιμή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δηλαδή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Παράδειγμα</a:t>
                </a:r>
              </a:p>
              <a:p>
                <a:pPr lvl="1"/>
                <a:r>
                  <a:rPr lang="el-GR" dirty="0"/>
                  <a:t>Εάν στη ρίψη ενός ζαριού έρθει 6, τότε κερδίζετε €10, εάν έρθει 1, 3, 5, τότε χάνετε €5</a:t>
                </a:r>
                <a:r>
                  <a:rPr lang="en-US" dirty="0"/>
                  <a:t> (</a:t>
                </a:r>
                <a:r>
                  <a:rPr lang="el-GR" dirty="0"/>
                  <a:t>σε κάθε άλλο ενδεχόμενο, τα κέρδη είναι μηδενικά</a:t>
                </a:r>
                <a:r>
                  <a:rPr lang="en-US" dirty="0"/>
                  <a:t>)</a:t>
                </a:r>
                <a:endParaRPr lang="el-GR" dirty="0"/>
              </a:p>
              <a:p>
                <a:pPr lvl="1"/>
                <a:r>
                  <a:rPr lang="el-GR" dirty="0"/>
                  <a:t>Συνάρτηση μάζας πιθανότητας: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/6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εάν</m:t>
                                </m:r>
                                <m:r>
                                  <m:rPr>
                                    <m:nor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=10 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3/6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εάν</m:t>
                                </m:r>
                                <m:r>
                                  <m:rPr>
                                    <m:nor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2/6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εάν</m:t>
                                </m:r>
                                <m:r>
                                  <m:rPr>
                                    <m:nor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E3B54F-D92E-4F04-BF69-10153B90EA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18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042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4DDF-15CA-4559-90DD-D050D60C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B4027A-0ABA-42E3-A89D-FABA7BB0EE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Ένα πανεπιστήμιο έκανε μια έρευνα μεταξύ των αποφοίτων του και βρήκε ότι μεταξύ 135 αποφοίτων </a:t>
                </a:r>
                <a:r>
                  <a:rPr lang="en-US" dirty="0"/>
                  <a:t>10 </a:t>
                </a:r>
                <a:r>
                  <a:rPr lang="el-GR" dirty="0"/>
                  <a:t>ήταν άνεργοι ένα χρόνο μετά την αποφοίτηση</a:t>
                </a:r>
              </a:p>
              <a:p>
                <a:pPr lvl="1"/>
                <a:r>
                  <a:rPr lang="el-GR" dirty="0"/>
                  <a:t>Ποιο είναι το 95% διάστημα εμπιστοσύνης για το ποσοστό των ανέργων αποφοίτων ένα χρόνο μετά την αποφοίτηση;</a:t>
                </a:r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Υπολογισμός αναλογίας δείγματος και τυπικού σφάλματος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=0,074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και</m:t>
                      </m:r>
                      <m:r>
                        <a:rPr lang="el-GR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0,074(1−0,074)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135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=0,023</m:t>
                      </m:r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Κρίσιμη τιμή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97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=1,96</m:t>
                    </m:r>
                  </m:oMath>
                </a14:m>
                <a:endParaRPr lang="en-US" dirty="0"/>
              </a:p>
              <a:p>
                <a:r>
                  <a:rPr lang="el-GR" dirty="0"/>
                  <a:t>Δ.Ε.: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l-G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=[0,029, 0,119]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B4027A-0ABA-42E3-A89D-FABA7BB0EE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82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702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8D44-5405-41F5-8FEC-14A98EB9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Έλεγχοι υποθέσεων (</a:t>
            </a:r>
            <a:r>
              <a:rPr lang="en-US" dirty="0"/>
              <a:t>hypothesis testing)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1A4FC-9925-40CB-AB40-B07AE09E6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Κάθε στατιστικό μέγεθος (μέση τιμή, διακύμανση, συσχέτιση, αναλογίες, …) συνοδεύεται από ελέγχους υποθέσεων για την εξαγωγή στατιστικών συμπερασμάτων</a:t>
            </a:r>
            <a:endParaRPr lang="en-US" dirty="0"/>
          </a:p>
          <a:p>
            <a:r>
              <a:rPr lang="el-GR" dirty="0"/>
              <a:t>Γενική διαδικασία ενός στατιστικού ελέγχου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Ορισμός της υπόθεσης και του επιπέδου εμπιστοσύνης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Υπολογισμός στατιστικού μεγέθους και του τυπικού σφάλματος από ένα δείγμα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Ορισμός στατιστικής συνάρτησης ελέγχου και της κατάλληλης κατανομής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Εφαρμογή κανόνα απόφασης για την εξαγωγή στατιστικών συμπερασμάτων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34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7413-1B76-4F12-8244-DFABBD16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Μονόπλευροι στατιστικοί έλεγχοι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92CA49-DD41-4385-97E1-3508B17BF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Η εναλλακτική υπόθεση εκφράζεται σε μορφή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l-GR" dirty="0"/>
                  <a:t> ή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92CA49-DD41-4385-97E1-3508B17BF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7096CBA2-1850-4A6F-A903-4F24EC3388CB}"/>
              </a:ext>
            </a:extLst>
          </p:cNvPr>
          <p:cNvGrpSpPr/>
          <p:nvPr/>
        </p:nvGrpSpPr>
        <p:grpSpPr>
          <a:xfrm>
            <a:off x="1100900" y="2472362"/>
            <a:ext cx="9663582" cy="3948429"/>
            <a:chOff x="2050135" y="2420111"/>
            <a:chExt cx="9663582" cy="3948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bject 5">
                  <a:extLst>
                    <a:ext uri="{FF2B5EF4-FFF2-40B4-BE49-F238E27FC236}">
                      <a16:creationId xmlns:a16="http://schemas.microsoft.com/office/drawing/2014/main" id="{71C4883A-B657-4E79-A924-F67AF18A12A6}"/>
                    </a:ext>
                  </a:extLst>
                </p:cNvPr>
                <p:cNvSpPr txBox="1"/>
                <p:nvPr/>
              </p:nvSpPr>
              <p:spPr>
                <a:xfrm>
                  <a:off x="2916427" y="3419402"/>
                  <a:ext cx="3497579" cy="830997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marR="5080">
                    <a:lnSpc>
                      <a:spcPct val="100000"/>
                    </a:lnSpc>
                  </a:pPr>
                  <a:r>
                    <a:rPr lang="el-GR" sz="1800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Υποθέτουμε ότι </a:t>
                  </a:r>
                  <a14:m>
                    <m:oMath xmlns:m="http://schemas.openxmlformats.org/officeDocument/2006/math">
                      <m:r>
                        <a:rPr lang="el-GR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/>
                        </a:rPr>
                        <m:t>𝜇</m:t>
                      </m:r>
                      <m:r>
                        <a:rPr lang="el-GR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/>
                        </a:rPr>
                        <m:t>=600</m:t>
                      </m:r>
                    </m:oMath>
                  </a14:m>
                  <a:r>
                    <a:rPr lang="en-US" sz="1800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 </a:t>
                  </a:r>
                  <a:r>
                    <a:rPr lang="el-GR" sz="1800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εκτός εάν η μέση τιμή του δείγματος είναι σημαντικά μεγαλύτερη από 600</a:t>
                  </a:r>
                  <a:endParaRPr sz="18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4" name="object 5">
                  <a:extLst>
                    <a:ext uri="{FF2B5EF4-FFF2-40B4-BE49-F238E27FC236}">
                      <a16:creationId xmlns:a16="http://schemas.microsoft.com/office/drawing/2014/main" id="{71C4883A-B657-4E79-A924-F67AF18A1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427" y="3419402"/>
                  <a:ext cx="3497579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839" t="-10219" r="-3141" b="-153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6EF7C616-66C4-4DCA-BA4C-4A3420182EB2}"/>
                </a:ext>
              </a:extLst>
            </p:cNvPr>
            <p:cNvSpPr/>
            <p:nvPr/>
          </p:nvSpPr>
          <p:spPr>
            <a:xfrm>
              <a:off x="9196578" y="5418582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h="52070">
                  <a:moveTo>
                    <a:pt x="0" y="51816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F067A76A-2E16-47F9-ACD8-390742F2951B}"/>
                </a:ext>
              </a:extLst>
            </p:cNvPr>
            <p:cNvSpPr/>
            <p:nvPr/>
          </p:nvSpPr>
          <p:spPr>
            <a:xfrm>
              <a:off x="9622535" y="493179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6924" y="152272"/>
                  </a:moveTo>
                  <a:lnTo>
                    <a:pt x="0" y="233044"/>
                  </a:lnTo>
                  <a:lnTo>
                    <a:pt x="80772" y="206120"/>
                  </a:lnTo>
                  <a:lnTo>
                    <a:pt x="58672" y="201675"/>
                  </a:lnTo>
                  <a:lnTo>
                    <a:pt x="40386" y="201675"/>
                  </a:lnTo>
                  <a:lnTo>
                    <a:pt x="31369" y="192658"/>
                  </a:lnTo>
                  <a:lnTo>
                    <a:pt x="34431" y="189598"/>
                  </a:lnTo>
                  <a:lnTo>
                    <a:pt x="26924" y="152272"/>
                  </a:lnTo>
                  <a:close/>
                </a:path>
                <a:path w="233045" h="233045">
                  <a:moveTo>
                    <a:pt x="34431" y="189598"/>
                  </a:moveTo>
                  <a:lnTo>
                    <a:pt x="31369" y="192658"/>
                  </a:lnTo>
                  <a:lnTo>
                    <a:pt x="40386" y="201675"/>
                  </a:lnTo>
                  <a:lnTo>
                    <a:pt x="43446" y="198613"/>
                  </a:lnTo>
                  <a:lnTo>
                    <a:pt x="35941" y="197103"/>
                  </a:lnTo>
                  <a:lnTo>
                    <a:pt x="34431" y="189598"/>
                  </a:lnTo>
                  <a:close/>
                </a:path>
                <a:path w="233045" h="233045">
                  <a:moveTo>
                    <a:pt x="43446" y="198613"/>
                  </a:moveTo>
                  <a:lnTo>
                    <a:pt x="40386" y="201675"/>
                  </a:lnTo>
                  <a:lnTo>
                    <a:pt x="58672" y="201675"/>
                  </a:lnTo>
                  <a:lnTo>
                    <a:pt x="43446" y="198613"/>
                  </a:lnTo>
                  <a:close/>
                </a:path>
                <a:path w="233045" h="233045">
                  <a:moveTo>
                    <a:pt x="224155" y="0"/>
                  </a:moveTo>
                  <a:lnTo>
                    <a:pt x="34431" y="189598"/>
                  </a:lnTo>
                  <a:lnTo>
                    <a:pt x="35941" y="197103"/>
                  </a:lnTo>
                  <a:lnTo>
                    <a:pt x="43446" y="198613"/>
                  </a:lnTo>
                  <a:lnTo>
                    <a:pt x="233045" y="8889"/>
                  </a:lnTo>
                  <a:lnTo>
                    <a:pt x="2241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14C0D8AD-6555-422F-AAE0-3E402AD068A3}"/>
                </a:ext>
              </a:extLst>
            </p:cNvPr>
            <p:cNvSpPr txBox="1"/>
            <p:nvPr/>
          </p:nvSpPr>
          <p:spPr>
            <a:xfrm>
              <a:off x="5193029" y="4712389"/>
              <a:ext cx="1436624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l-GR" sz="18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Απόρριψη</a:t>
              </a:r>
              <a:r>
                <a:rPr sz="1800" spc="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</a:t>
              </a:r>
              <a:r>
                <a:rPr sz="1800" i="1" spc="-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H</a:t>
              </a:r>
              <a:r>
                <a:rPr sz="1800" baseline="-20833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56370F20-78AE-46B0-A196-3169838C5E39}"/>
                </a:ext>
              </a:extLst>
            </p:cNvPr>
            <p:cNvSpPr txBox="1"/>
            <p:nvPr/>
          </p:nvSpPr>
          <p:spPr>
            <a:xfrm>
              <a:off x="9030715" y="5539027"/>
              <a:ext cx="420409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600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600</a:t>
              </a:r>
              <a:endParaRPr sz="16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bject 18">
                  <a:extLst>
                    <a:ext uri="{FF2B5EF4-FFF2-40B4-BE49-F238E27FC236}">
                      <a16:creationId xmlns:a16="http://schemas.microsoft.com/office/drawing/2014/main" id="{6F4A4E93-BA3A-4568-B013-5029F182C256}"/>
                    </a:ext>
                  </a:extLst>
                </p:cNvPr>
                <p:cNvSpPr txBox="1"/>
                <p:nvPr/>
              </p:nvSpPr>
              <p:spPr>
                <a:xfrm>
                  <a:off x="8174735" y="2496311"/>
                  <a:ext cx="1457325" cy="641201"/>
                </a:xfrm>
                <a:prstGeom prst="rect">
                  <a:avLst/>
                </a:prstGeom>
                <a:noFill/>
                <a:ln w="12191">
                  <a:solidFill>
                    <a:srgbClr val="000000"/>
                  </a:solidFill>
                </a:ln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85090">
                    <a:lnSpc>
                      <a:spcPct val="10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pc="5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pt-BR" sz="2000" b="0" i="1" spc="5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pc="5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BR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:</a:t>
                  </a:r>
                  <a:r>
                    <a:rPr lang="pt-BR" sz="2000" spc="-25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 </a:t>
                  </a:r>
                  <a:r>
                    <a:rPr lang="pt-BR" sz="2000" i="1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μ</a:t>
                  </a:r>
                  <a:r>
                    <a:rPr lang="pt-BR" sz="2000" i="1" spc="-15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 </a:t>
                  </a:r>
                  <a:r>
                    <a:rPr lang="el-GR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=</a:t>
                  </a:r>
                  <a:r>
                    <a:rPr lang="pt-BR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 600</a:t>
                  </a:r>
                </a:p>
                <a:p>
                  <a:pPr marL="85090">
                    <a:lnSpc>
                      <a:spcPct val="100000"/>
                    </a:lnSpc>
                    <a:spcBef>
                      <a:spcPts val="24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pc="5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000" b="0" i="1" spc="5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pc="5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pt-BR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:</a:t>
                  </a:r>
                  <a:r>
                    <a:rPr lang="pt-BR" sz="2000" spc="-25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 </a:t>
                  </a:r>
                  <a:r>
                    <a:rPr lang="pt-BR" sz="2000" i="1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μ</a:t>
                  </a:r>
                  <a:r>
                    <a:rPr lang="pt-BR" sz="2000" i="1" spc="-15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 </a:t>
                  </a:r>
                  <a:r>
                    <a:rPr lang="pt-BR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&lt;</a:t>
                  </a:r>
                  <a:r>
                    <a:rPr lang="pt-BR" sz="2000" spc="-15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 </a:t>
                  </a:r>
                  <a:r>
                    <a:rPr lang="pt-BR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600</a:t>
                  </a:r>
                  <a:endParaRPr sz="20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7" name="object 18">
                  <a:extLst>
                    <a:ext uri="{FF2B5EF4-FFF2-40B4-BE49-F238E27FC236}">
                      <a16:creationId xmlns:a16="http://schemas.microsoft.com/office/drawing/2014/main" id="{6F4A4E93-BA3A-4568-B013-5029F182C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4735" y="2496311"/>
                  <a:ext cx="1457325" cy="641201"/>
                </a:xfrm>
                <a:prstGeom prst="rect">
                  <a:avLst/>
                </a:prstGeom>
                <a:blipFill>
                  <a:blip r:embed="rId4"/>
                  <a:stretch>
                    <a:fillRect t="-11215" b="-22430"/>
                  </a:stretch>
                </a:blipFill>
                <a:ln w="12191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bject 19">
                  <a:extLst>
                    <a:ext uri="{FF2B5EF4-FFF2-40B4-BE49-F238E27FC236}">
                      <a16:creationId xmlns:a16="http://schemas.microsoft.com/office/drawing/2014/main" id="{A338CF04-1EA7-49EC-BA49-8F31A1C1D99B}"/>
                    </a:ext>
                  </a:extLst>
                </p:cNvPr>
                <p:cNvSpPr txBox="1"/>
                <p:nvPr/>
              </p:nvSpPr>
              <p:spPr>
                <a:xfrm>
                  <a:off x="3602735" y="2496311"/>
                  <a:ext cx="1447800" cy="641201"/>
                </a:xfrm>
                <a:prstGeom prst="rect">
                  <a:avLst/>
                </a:prstGeom>
                <a:noFill/>
                <a:ln w="12192">
                  <a:solidFill>
                    <a:srgbClr val="000000"/>
                  </a:solidFill>
                </a:ln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84455">
                    <a:lnSpc>
                      <a:spcPct val="10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pc="5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000" b="0" i="1" spc="5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pc="5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BR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:</a:t>
                  </a:r>
                  <a:r>
                    <a:rPr lang="pt-BR" sz="2000" spc="-25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 </a:t>
                  </a:r>
                  <a:r>
                    <a:rPr lang="pt-BR" sz="2000" i="1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μ</a:t>
                  </a:r>
                  <a:r>
                    <a:rPr lang="pt-BR" sz="2000" i="1" spc="-15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 </a:t>
                  </a:r>
                  <a:r>
                    <a:rPr lang="el-GR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=</a:t>
                  </a:r>
                  <a:r>
                    <a:rPr lang="pt-BR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 600</a:t>
                  </a:r>
                </a:p>
                <a:p>
                  <a:pPr marL="84455">
                    <a:lnSpc>
                      <a:spcPct val="100000"/>
                    </a:lnSpc>
                    <a:spcBef>
                      <a:spcPts val="24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pc="5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000" b="0" i="1" spc="5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pc="5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pt-BR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:</a:t>
                  </a:r>
                  <a:r>
                    <a:rPr lang="pt-BR" sz="2000" spc="-25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 </a:t>
                  </a:r>
                  <a:r>
                    <a:rPr lang="pt-BR" sz="2000" i="1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μ</a:t>
                  </a:r>
                  <a:r>
                    <a:rPr lang="pt-BR" sz="2000" i="1" spc="-15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 </a:t>
                  </a:r>
                  <a:r>
                    <a:rPr lang="pt-BR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&gt;</a:t>
                  </a:r>
                  <a:r>
                    <a:rPr lang="pt-BR" sz="2000" spc="-15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 </a:t>
                  </a:r>
                  <a:r>
                    <a:rPr lang="pt-BR" sz="2000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600</a:t>
                  </a:r>
                  <a:endParaRPr sz="20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8" name="object 19">
                  <a:extLst>
                    <a:ext uri="{FF2B5EF4-FFF2-40B4-BE49-F238E27FC236}">
                      <a16:creationId xmlns:a16="http://schemas.microsoft.com/office/drawing/2014/main" id="{A338CF04-1EA7-49EC-BA49-8F31A1C1D9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2735" y="2496311"/>
                  <a:ext cx="1447800" cy="641201"/>
                </a:xfrm>
                <a:prstGeom prst="rect">
                  <a:avLst/>
                </a:prstGeom>
                <a:blipFill>
                  <a:blip r:embed="rId5"/>
                  <a:stretch>
                    <a:fillRect t="-11215" b="-22430"/>
                  </a:stretch>
                </a:blipFill>
                <a:ln w="12192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bject 20">
              <a:extLst>
                <a:ext uri="{FF2B5EF4-FFF2-40B4-BE49-F238E27FC236}">
                  <a16:creationId xmlns:a16="http://schemas.microsoft.com/office/drawing/2014/main" id="{BCDB3109-1AEA-46A7-A8C1-CCB75A1D8200}"/>
                </a:ext>
              </a:extLst>
            </p:cNvPr>
            <p:cNvSpPr/>
            <p:nvPr/>
          </p:nvSpPr>
          <p:spPr>
            <a:xfrm>
              <a:off x="8101583" y="5009388"/>
              <a:ext cx="594360" cy="384175"/>
            </a:xfrm>
            <a:custGeom>
              <a:avLst/>
              <a:gdLst/>
              <a:ahLst/>
              <a:cxnLst/>
              <a:rect l="l" t="t" r="r" b="b"/>
              <a:pathLst>
                <a:path w="594359" h="384175">
                  <a:moveTo>
                    <a:pt x="591185" y="0"/>
                  </a:moveTo>
                  <a:lnTo>
                    <a:pt x="518160" y="101600"/>
                  </a:lnTo>
                  <a:lnTo>
                    <a:pt x="430657" y="201549"/>
                  </a:lnTo>
                  <a:lnTo>
                    <a:pt x="273304" y="253873"/>
                  </a:lnTo>
                  <a:lnTo>
                    <a:pt x="9419" y="314901"/>
                  </a:lnTo>
                  <a:lnTo>
                    <a:pt x="0" y="377698"/>
                  </a:lnTo>
                  <a:lnTo>
                    <a:pt x="594360" y="384048"/>
                  </a:lnTo>
                  <a:lnTo>
                    <a:pt x="59118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8A8211AF-2F4F-4318-AEEA-1025C210D59C}"/>
                </a:ext>
              </a:extLst>
            </p:cNvPr>
            <p:cNvSpPr/>
            <p:nvPr/>
          </p:nvSpPr>
          <p:spPr>
            <a:xfrm>
              <a:off x="9201150" y="4402073"/>
              <a:ext cx="1064895" cy="913130"/>
            </a:xfrm>
            <a:custGeom>
              <a:avLst/>
              <a:gdLst/>
              <a:ahLst/>
              <a:cxnLst/>
              <a:rect l="l" t="t" r="r" b="b"/>
              <a:pathLst>
                <a:path w="1064895" h="913129">
                  <a:moveTo>
                    <a:pt x="1064895" y="912748"/>
                  </a:moveTo>
                  <a:lnTo>
                    <a:pt x="953770" y="904875"/>
                  </a:lnTo>
                  <a:lnTo>
                    <a:pt x="896366" y="892175"/>
                  </a:lnTo>
                  <a:lnTo>
                    <a:pt x="842645" y="877823"/>
                  </a:lnTo>
                  <a:lnTo>
                    <a:pt x="785241" y="857250"/>
                  </a:lnTo>
                  <a:lnTo>
                    <a:pt x="727836" y="827024"/>
                  </a:lnTo>
                  <a:lnTo>
                    <a:pt x="674116" y="790575"/>
                  </a:lnTo>
                  <a:lnTo>
                    <a:pt x="561213" y="685800"/>
                  </a:lnTo>
                  <a:lnTo>
                    <a:pt x="448182" y="536575"/>
                  </a:lnTo>
                  <a:lnTo>
                    <a:pt x="337057" y="355600"/>
                  </a:lnTo>
                  <a:lnTo>
                    <a:pt x="279653" y="265049"/>
                  </a:lnTo>
                  <a:lnTo>
                    <a:pt x="222250" y="180975"/>
                  </a:lnTo>
                  <a:lnTo>
                    <a:pt x="168528" y="106299"/>
                  </a:lnTo>
                  <a:lnTo>
                    <a:pt x="111125" y="49149"/>
                  </a:lnTo>
                  <a:lnTo>
                    <a:pt x="55499" y="12700"/>
                  </a:lnTo>
                  <a:lnTo>
                    <a:pt x="0" y="0"/>
                  </a:lnTo>
                </a:path>
              </a:pathLst>
            </a:custGeom>
            <a:ln w="502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D093A730-BA1E-44FE-AD8C-3F3A216C55F3}"/>
                </a:ext>
              </a:extLst>
            </p:cNvPr>
            <p:cNvSpPr/>
            <p:nvPr/>
          </p:nvSpPr>
          <p:spPr>
            <a:xfrm>
              <a:off x="8099297" y="5392673"/>
              <a:ext cx="2216150" cy="0"/>
            </a:xfrm>
            <a:custGeom>
              <a:avLst/>
              <a:gdLst/>
              <a:ahLst/>
              <a:cxnLst/>
              <a:rect l="l" t="t" r="r" b="b"/>
              <a:pathLst>
                <a:path w="2216150">
                  <a:moveTo>
                    <a:pt x="0" y="0"/>
                  </a:moveTo>
                  <a:lnTo>
                    <a:pt x="22158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2E1BEDCB-B32B-4FCE-AB85-EF878EDD821E}"/>
                </a:ext>
              </a:extLst>
            </p:cNvPr>
            <p:cNvSpPr/>
            <p:nvPr/>
          </p:nvSpPr>
          <p:spPr>
            <a:xfrm>
              <a:off x="8204454" y="4954015"/>
              <a:ext cx="158115" cy="231140"/>
            </a:xfrm>
            <a:custGeom>
              <a:avLst/>
              <a:gdLst/>
              <a:ahLst/>
              <a:cxnLst/>
              <a:rect l="l" t="t" r="r" b="b"/>
              <a:pathLst>
                <a:path w="158115" h="231139">
                  <a:moveTo>
                    <a:pt x="121831" y="188489"/>
                  </a:moveTo>
                  <a:lnTo>
                    <a:pt x="83693" y="188594"/>
                  </a:lnTo>
                  <a:lnTo>
                    <a:pt x="157734" y="230631"/>
                  </a:lnTo>
                  <a:lnTo>
                    <a:pt x="152799" y="192023"/>
                  </a:lnTo>
                  <a:lnTo>
                    <a:pt x="124205" y="192023"/>
                  </a:lnTo>
                  <a:lnTo>
                    <a:pt x="121831" y="188489"/>
                  </a:lnTo>
                  <a:close/>
                </a:path>
                <a:path w="158115" h="231139">
                  <a:moveTo>
                    <a:pt x="132359" y="181357"/>
                  </a:moveTo>
                  <a:lnTo>
                    <a:pt x="129413" y="188467"/>
                  </a:lnTo>
                  <a:lnTo>
                    <a:pt x="121831" y="188489"/>
                  </a:lnTo>
                  <a:lnTo>
                    <a:pt x="124205" y="192023"/>
                  </a:lnTo>
                  <a:lnTo>
                    <a:pt x="134747" y="184911"/>
                  </a:lnTo>
                  <a:lnTo>
                    <a:pt x="132359" y="181357"/>
                  </a:lnTo>
                  <a:close/>
                </a:path>
                <a:path w="158115" h="231139">
                  <a:moveTo>
                    <a:pt x="146939" y="146176"/>
                  </a:moveTo>
                  <a:lnTo>
                    <a:pt x="132359" y="181357"/>
                  </a:lnTo>
                  <a:lnTo>
                    <a:pt x="134747" y="184911"/>
                  </a:lnTo>
                  <a:lnTo>
                    <a:pt x="124205" y="192023"/>
                  </a:lnTo>
                  <a:lnTo>
                    <a:pt x="152799" y="192023"/>
                  </a:lnTo>
                  <a:lnTo>
                    <a:pt x="146939" y="146176"/>
                  </a:lnTo>
                  <a:close/>
                </a:path>
                <a:path w="158115" h="231139">
                  <a:moveTo>
                    <a:pt x="10541" y="0"/>
                  </a:moveTo>
                  <a:lnTo>
                    <a:pt x="0" y="7111"/>
                  </a:lnTo>
                  <a:lnTo>
                    <a:pt x="121831" y="188489"/>
                  </a:lnTo>
                  <a:lnTo>
                    <a:pt x="129413" y="188467"/>
                  </a:lnTo>
                  <a:lnTo>
                    <a:pt x="132359" y="181357"/>
                  </a:lnTo>
                  <a:lnTo>
                    <a:pt x="105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D3DB1E18-6193-4C38-AE3D-9081681AEDD6}"/>
                </a:ext>
              </a:extLst>
            </p:cNvPr>
            <p:cNvSpPr/>
            <p:nvPr/>
          </p:nvSpPr>
          <p:spPr>
            <a:xfrm>
              <a:off x="5122164" y="500646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6924" y="152272"/>
                  </a:moveTo>
                  <a:lnTo>
                    <a:pt x="0" y="233044"/>
                  </a:lnTo>
                  <a:lnTo>
                    <a:pt x="80772" y="206120"/>
                  </a:lnTo>
                  <a:lnTo>
                    <a:pt x="58672" y="201675"/>
                  </a:lnTo>
                  <a:lnTo>
                    <a:pt x="40386" y="201675"/>
                  </a:lnTo>
                  <a:lnTo>
                    <a:pt x="31369" y="192658"/>
                  </a:lnTo>
                  <a:lnTo>
                    <a:pt x="34431" y="189598"/>
                  </a:lnTo>
                  <a:lnTo>
                    <a:pt x="26924" y="152272"/>
                  </a:lnTo>
                  <a:close/>
                </a:path>
                <a:path w="233045" h="233045">
                  <a:moveTo>
                    <a:pt x="34431" y="189598"/>
                  </a:moveTo>
                  <a:lnTo>
                    <a:pt x="31369" y="192658"/>
                  </a:lnTo>
                  <a:lnTo>
                    <a:pt x="40386" y="201675"/>
                  </a:lnTo>
                  <a:lnTo>
                    <a:pt x="43446" y="198613"/>
                  </a:lnTo>
                  <a:lnTo>
                    <a:pt x="35940" y="197103"/>
                  </a:lnTo>
                  <a:lnTo>
                    <a:pt x="34431" y="189598"/>
                  </a:lnTo>
                  <a:close/>
                </a:path>
                <a:path w="233045" h="233045">
                  <a:moveTo>
                    <a:pt x="43446" y="198613"/>
                  </a:moveTo>
                  <a:lnTo>
                    <a:pt x="40386" y="201675"/>
                  </a:lnTo>
                  <a:lnTo>
                    <a:pt x="58672" y="201675"/>
                  </a:lnTo>
                  <a:lnTo>
                    <a:pt x="43446" y="198613"/>
                  </a:lnTo>
                  <a:close/>
                </a:path>
                <a:path w="233045" h="233045">
                  <a:moveTo>
                    <a:pt x="224155" y="0"/>
                  </a:moveTo>
                  <a:lnTo>
                    <a:pt x="34431" y="189598"/>
                  </a:lnTo>
                  <a:lnTo>
                    <a:pt x="35940" y="197103"/>
                  </a:lnTo>
                  <a:lnTo>
                    <a:pt x="43446" y="198613"/>
                  </a:lnTo>
                  <a:lnTo>
                    <a:pt x="233045" y="8889"/>
                  </a:lnTo>
                  <a:lnTo>
                    <a:pt x="2241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8808B0D8-5C11-4F28-8B62-50A85D7F5A06}"/>
                </a:ext>
              </a:extLst>
            </p:cNvPr>
            <p:cNvSpPr/>
            <p:nvPr/>
          </p:nvSpPr>
          <p:spPr>
            <a:xfrm>
              <a:off x="4908803" y="5061203"/>
              <a:ext cx="571500" cy="330835"/>
            </a:xfrm>
            <a:custGeom>
              <a:avLst/>
              <a:gdLst/>
              <a:ahLst/>
              <a:cxnLst/>
              <a:rect l="l" t="t" r="r" b="b"/>
              <a:pathLst>
                <a:path w="571500" h="330835">
                  <a:moveTo>
                    <a:pt x="0" y="0"/>
                  </a:moveTo>
                  <a:lnTo>
                    <a:pt x="0" y="321183"/>
                  </a:lnTo>
                  <a:lnTo>
                    <a:pt x="571500" y="330708"/>
                  </a:lnTo>
                  <a:lnTo>
                    <a:pt x="561975" y="260731"/>
                  </a:lnTo>
                  <a:lnTo>
                    <a:pt x="273050" y="203454"/>
                  </a:lnTo>
                  <a:lnTo>
                    <a:pt x="168275" y="159004"/>
                  </a:lnTo>
                  <a:lnTo>
                    <a:pt x="76200" y="79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C0F1A029-7074-421D-AC21-F6D0F314E228}"/>
                </a:ext>
              </a:extLst>
            </p:cNvPr>
            <p:cNvSpPr/>
            <p:nvPr/>
          </p:nvSpPr>
          <p:spPr>
            <a:xfrm>
              <a:off x="3294126" y="4402073"/>
              <a:ext cx="1065530" cy="913130"/>
            </a:xfrm>
            <a:custGeom>
              <a:avLst/>
              <a:gdLst/>
              <a:ahLst/>
              <a:cxnLst/>
              <a:rect l="l" t="t" r="r" b="b"/>
              <a:pathLst>
                <a:path w="1065529" h="913129">
                  <a:moveTo>
                    <a:pt x="0" y="912748"/>
                  </a:moveTo>
                  <a:lnTo>
                    <a:pt x="112013" y="904875"/>
                  </a:lnTo>
                  <a:lnTo>
                    <a:pt x="168910" y="892175"/>
                  </a:lnTo>
                  <a:lnTo>
                    <a:pt x="225806" y="877823"/>
                  </a:lnTo>
                  <a:lnTo>
                    <a:pt x="280924" y="857250"/>
                  </a:lnTo>
                  <a:lnTo>
                    <a:pt x="337820" y="827024"/>
                  </a:lnTo>
                  <a:lnTo>
                    <a:pt x="394715" y="790575"/>
                  </a:lnTo>
                  <a:lnTo>
                    <a:pt x="504951" y="685800"/>
                  </a:lnTo>
                  <a:lnTo>
                    <a:pt x="616965" y="536575"/>
                  </a:lnTo>
                  <a:lnTo>
                    <a:pt x="728979" y="355600"/>
                  </a:lnTo>
                  <a:lnTo>
                    <a:pt x="784098" y="265049"/>
                  </a:lnTo>
                  <a:lnTo>
                    <a:pt x="840994" y="180975"/>
                  </a:lnTo>
                  <a:lnTo>
                    <a:pt x="897889" y="106299"/>
                  </a:lnTo>
                  <a:lnTo>
                    <a:pt x="951229" y="49149"/>
                  </a:lnTo>
                  <a:lnTo>
                    <a:pt x="1008126" y="12700"/>
                  </a:lnTo>
                  <a:lnTo>
                    <a:pt x="1065022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0939C1AC-DDF5-42A0-AC7F-0F90E0B42100}"/>
                </a:ext>
              </a:extLst>
            </p:cNvPr>
            <p:cNvSpPr/>
            <p:nvPr/>
          </p:nvSpPr>
          <p:spPr>
            <a:xfrm>
              <a:off x="3288029" y="5391150"/>
              <a:ext cx="2216150" cy="0"/>
            </a:xfrm>
            <a:custGeom>
              <a:avLst/>
              <a:gdLst/>
              <a:ahLst/>
              <a:cxnLst/>
              <a:rect l="l" t="t" r="r" b="b"/>
              <a:pathLst>
                <a:path w="2216150">
                  <a:moveTo>
                    <a:pt x="0" y="0"/>
                  </a:moveTo>
                  <a:lnTo>
                    <a:pt x="22158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bject 32">
                  <a:extLst>
                    <a:ext uri="{FF2B5EF4-FFF2-40B4-BE49-F238E27FC236}">
                      <a16:creationId xmlns:a16="http://schemas.microsoft.com/office/drawing/2014/main" id="{0789AADA-D3E0-4A16-A0C5-695646405EDB}"/>
                    </a:ext>
                  </a:extLst>
                </p:cNvPr>
                <p:cNvSpPr txBox="1"/>
                <p:nvPr/>
              </p:nvSpPr>
              <p:spPr>
                <a:xfrm>
                  <a:off x="7492364" y="3405052"/>
                  <a:ext cx="3428177" cy="830997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marR="5080">
                    <a:lnSpc>
                      <a:spcPct val="100000"/>
                    </a:lnSpc>
                  </a:pPr>
                  <a:r>
                    <a:rPr lang="el-GR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Υποθέτουμε ότι </a:t>
                  </a:r>
                  <a14:m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/>
                        </a:rPr>
                        <m:t>𝜇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/>
                        </a:rPr>
                        <m:t>=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/>
                        </a:rPr>
                        <m:t>600</m:t>
                      </m:r>
                    </m:oMath>
                  </a14:m>
                  <a:r>
                    <a:rPr lang="el-GR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rPr>
                    <a:t> εκτός εάν η μέση τιμή του δείγματος είναι σημαντικά μικρότερη από 600</a:t>
                  </a:r>
                </a:p>
              </p:txBody>
            </p:sp>
          </mc:Choice>
          <mc:Fallback xmlns="">
            <p:sp>
              <p:nvSpPr>
                <p:cNvPr id="31" name="object 32">
                  <a:extLst>
                    <a:ext uri="{FF2B5EF4-FFF2-40B4-BE49-F238E27FC236}">
                      <a16:creationId xmlns:a16="http://schemas.microsoft.com/office/drawing/2014/main" id="{0789AADA-D3E0-4A16-A0C5-695646405E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364" y="3405052"/>
                  <a:ext cx="3428177" cy="830997"/>
                </a:xfrm>
                <a:prstGeom prst="rect">
                  <a:avLst/>
                </a:prstGeom>
                <a:blipFill>
                  <a:blip r:embed="rId6"/>
                  <a:stretch>
                    <a:fillRect l="-3730" t="-10294" r="-5151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bject 34">
              <a:extLst>
                <a:ext uri="{FF2B5EF4-FFF2-40B4-BE49-F238E27FC236}">
                  <a16:creationId xmlns:a16="http://schemas.microsoft.com/office/drawing/2014/main" id="{DB888026-10BF-4065-9B02-585041C84570}"/>
                </a:ext>
              </a:extLst>
            </p:cNvPr>
            <p:cNvSpPr txBox="1"/>
            <p:nvPr/>
          </p:nvSpPr>
          <p:spPr>
            <a:xfrm>
              <a:off x="2050135" y="4684345"/>
              <a:ext cx="1657857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l-GR" spc="-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Μη απόρριψη </a:t>
              </a:r>
              <a:r>
                <a:rPr i="1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H</a:t>
              </a:r>
              <a:r>
                <a:rPr sz="1600" spc="15" baseline="-21164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endParaRPr sz="1600" baseline="-21164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34" name="object 35">
              <a:extLst>
                <a:ext uri="{FF2B5EF4-FFF2-40B4-BE49-F238E27FC236}">
                  <a16:creationId xmlns:a16="http://schemas.microsoft.com/office/drawing/2014/main" id="{B0832313-B7E4-481D-B761-E241D5B4CD03}"/>
                </a:ext>
              </a:extLst>
            </p:cNvPr>
            <p:cNvSpPr/>
            <p:nvPr/>
          </p:nvSpPr>
          <p:spPr>
            <a:xfrm>
              <a:off x="3826002" y="4858003"/>
              <a:ext cx="158115" cy="231140"/>
            </a:xfrm>
            <a:custGeom>
              <a:avLst/>
              <a:gdLst/>
              <a:ahLst/>
              <a:cxnLst/>
              <a:rect l="l" t="t" r="r" b="b"/>
              <a:pathLst>
                <a:path w="158114" h="231139">
                  <a:moveTo>
                    <a:pt x="121831" y="188489"/>
                  </a:moveTo>
                  <a:lnTo>
                    <a:pt x="83693" y="188595"/>
                  </a:lnTo>
                  <a:lnTo>
                    <a:pt x="157734" y="230632"/>
                  </a:lnTo>
                  <a:lnTo>
                    <a:pt x="152799" y="192024"/>
                  </a:lnTo>
                  <a:lnTo>
                    <a:pt x="124206" y="192024"/>
                  </a:lnTo>
                  <a:lnTo>
                    <a:pt x="121831" y="188489"/>
                  </a:lnTo>
                  <a:close/>
                </a:path>
                <a:path w="158114" h="231139">
                  <a:moveTo>
                    <a:pt x="132360" y="181355"/>
                  </a:moveTo>
                  <a:lnTo>
                    <a:pt x="129412" y="188468"/>
                  </a:lnTo>
                  <a:lnTo>
                    <a:pt x="121831" y="188489"/>
                  </a:lnTo>
                  <a:lnTo>
                    <a:pt x="124206" y="192024"/>
                  </a:lnTo>
                  <a:lnTo>
                    <a:pt x="134747" y="184912"/>
                  </a:lnTo>
                  <a:lnTo>
                    <a:pt x="132360" y="181355"/>
                  </a:lnTo>
                  <a:close/>
                </a:path>
                <a:path w="158114" h="231139">
                  <a:moveTo>
                    <a:pt x="146938" y="146177"/>
                  </a:moveTo>
                  <a:lnTo>
                    <a:pt x="132360" y="181355"/>
                  </a:lnTo>
                  <a:lnTo>
                    <a:pt x="134747" y="184912"/>
                  </a:lnTo>
                  <a:lnTo>
                    <a:pt x="124206" y="192024"/>
                  </a:lnTo>
                  <a:lnTo>
                    <a:pt x="152799" y="192024"/>
                  </a:lnTo>
                  <a:lnTo>
                    <a:pt x="146938" y="146177"/>
                  </a:lnTo>
                  <a:close/>
                </a:path>
                <a:path w="158114" h="231139">
                  <a:moveTo>
                    <a:pt x="10668" y="0"/>
                  </a:moveTo>
                  <a:lnTo>
                    <a:pt x="0" y="7112"/>
                  </a:lnTo>
                  <a:lnTo>
                    <a:pt x="121831" y="188489"/>
                  </a:lnTo>
                  <a:lnTo>
                    <a:pt x="129412" y="188468"/>
                  </a:lnTo>
                  <a:lnTo>
                    <a:pt x="132360" y="181355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object 37">
              <a:extLst>
                <a:ext uri="{FF2B5EF4-FFF2-40B4-BE49-F238E27FC236}">
                  <a16:creationId xmlns:a16="http://schemas.microsoft.com/office/drawing/2014/main" id="{76630178-34FC-4B9E-BBD3-551417C33B70}"/>
                </a:ext>
              </a:extLst>
            </p:cNvPr>
            <p:cNvSpPr txBox="1"/>
            <p:nvPr/>
          </p:nvSpPr>
          <p:spPr>
            <a:xfrm>
              <a:off x="4118228" y="5536226"/>
              <a:ext cx="439293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600" spc="-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600</a:t>
              </a:r>
              <a:endParaRPr sz="16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37" name="object 38">
              <a:extLst>
                <a:ext uri="{FF2B5EF4-FFF2-40B4-BE49-F238E27FC236}">
                  <a16:creationId xmlns:a16="http://schemas.microsoft.com/office/drawing/2014/main" id="{D8C79A97-A253-47D1-B25F-2E7DE156C5B2}"/>
                </a:ext>
              </a:extLst>
            </p:cNvPr>
            <p:cNvSpPr/>
            <p:nvPr/>
          </p:nvSpPr>
          <p:spPr>
            <a:xfrm>
              <a:off x="4289297" y="5418582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h="52070">
                  <a:moveTo>
                    <a:pt x="0" y="51816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" name="object 43">
              <a:extLst>
                <a:ext uri="{FF2B5EF4-FFF2-40B4-BE49-F238E27FC236}">
                  <a16:creationId xmlns:a16="http://schemas.microsoft.com/office/drawing/2014/main" id="{3696CE80-C89D-4FF6-8A81-C4E810D017F7}"/>
                </a:ext>
              </a:extLst>
            </p:cNvPr>
            <p:cNvSpPr/>
            <p:nvPr/>
          </p:nvSpPr>
          <p:spPr>
            <a:xfrm>
              <a:off x="6879335" y="2420111"/>
              <a:ext cx="0" cy="3948429"/>
            </a:xfrm>
            <a:custGeom>
              <a:avLst/>
              <a:gdLst/>
              <a:ahLst/>
              <a:cxnLst/>
              <a:rect l="l" t="t" r="r" b="b"/>
              <a:pathLst>
                <a:path h="3948429">
                  <a:moveTo>
                    <a:pt x="0" y="0"/>
                  </a:moveTo>
                  <a:lnTo>
                    <a:pt x="0" y="394811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object 44">
              <a:extLst>
                <a:ext uri="{FF2B5EF4-FFF2-40B4-BE49-F238E27FC236}">
                  <a16:creationId xmlns:a16="http://schemas.microsoft.com/office/drawing/2014/main" id="{67A4548C-F4F4-4E3E-8428-0C19B89F88FA}"/>
                </a:ext>
              </a:extLst>
            </p:cNvPr>
            <p:cNvSpPr/>
            <p:nvPr/>
          </p:nvSpPr>
          <p:spPr>
            <a:xfrm>
              <a:off x="4898897" y="5087873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object 45">
              <a:extLst>
                <a:ext uri="{FF2B5EF4-FFF2-40B4-BE49-F238E27FC236}">
                  <a16:creationId xmlns:a16="http://schemas.microsoft.com/office/drawing/2014/main" id="{22E5F466-C9CB-4F8F-84FA-875AA8E913AC}"/>
                </a:ext>
              </a:extLst>
            </p:cNvPr>
            <p:cNvSpPr/>
            <p:nvPr/>
          </p:nvSpPr>
          <p:spPr>
            <a:xfrm>
              <a:off x="4360926" y="4402073"/>
              <a:ext cx="1064895" cy="913130"/>
            </a:xfrm>
            <a:custGeom>
              <a:avLst/>
              <a:gdLst/>
              <a:ahLst/>
              <a:cxnLst/>
              <a:rect l="l" t="t" r="r" b="b"/>
              <a:pathLst>
                <a:path w="1064895" h="913129">
                  <a:moveTo>
                    <a:pt x="1064895" y="912748"/>
                  </a:moveTo>
                  <a:lnTo>
                    <a:pt x="953770" y="904875"/>
                  </a:lnTo>
                  <a:lnTo>
                    <a:pt x="896365" y="892175"/>
                  </a:lnTo>
                  <a:lnTo>
                    <a:pt x="842645" y="877823"/>
                  </a:lnTo>
                  <a:lnTo>
                    <a:pt x="785240" y="857250"/>
                  </a:lnTo>
                  <a:lnTo>
                    <a:pt x="727837" y="827024"/>
                  </a:lnTo>
                  <a:lnTo>
                    <a:pt x="674115" y="790575"/>
                  </a:lnTo>
                  <a:lnTo>
                    <a:pt x="561213" y="685800"/>
                  </a:lnTo>
                  <a:lnTo>
                    <a:pt x="448183" y="536575"/>
                  </a:lnTo>
                  <a:lnTo>
                    <a:pt x="337058" y="355600"/>
                  </a:lnTo>
                  <a:lnTo>
                    <a:pt x="279653" y="265049"/>
                  </a:lnTo>
                  <a:lnTo>
                    <a:pt x="222250" y="180975"/>
                  </a:lnTo>
                  <a:lnTo>
                    <a:pt x="168528" y="106299"/>
                  </a:lnTo>
                  <a:lnTo>
                    <a:pt x="111125" y="49149"/>
                  </a:lnTo>
                  <a:lnTo>
                    <a:pt x="55499" y="12700"/>
                  </a:lnTo>
                  <a:lnTo>
                    <a:pt x="0" y="0"/>
                  </a:lnTo>
                </a:path>
              </a:pathLst>
            </a:custGeom>
            <a:ln w="502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object 46">
              <a:extLst>
                <a:ext uri="{FF2B5EF4-FFF2-40B4-BE49-F238E27FC236}">
                  <a16:creationId xmlns:a16="http://schemas.microsoft.com/office/drawing/2014/main" id="{7F51A19E-D4C1-49A7-AA4B-7500A4D71B4F}"/>
                </a:ext>
              </a:extLst>
            </p:cNvPr>
            <p:cNvSpPr/>
            <p:nvPr/>
          </p:nvSpPr>
          <p:spPr>
            <a:xfrm>
              <a:off x="8696706" y="5011673"/>
              <a:ext cx="0" cy="382905"/>
            </a:xfrm>
            <a:custGeom>
              <a:avLst/>
              <a:gdLst/>
              <a:ahLst/>
              <a:cxnLst/>
              <a:rect l="l" t="t" r="r" b="b"/>
              <a:pathLst>
                <a:path h="382904">
                  <a:moveTo>
                    <a:pt x="0" y="0"/>
                  </a:moveTo>
                  <a:lnTo>
                    <a:pt x="0" y="382523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" name="object 47">
              <a:extLst>
                <a:ext uri="{FF2B5EF4-FFF2-40B4-BE49-F238E27FC236}">
                  <a16:creationId xmlns:a16="http://schemas.microsoft.com/office/drawing/2014/main" id="{51FA44C6-3FD6-44D6-A632-75D1D55467A2}"/>
                </a:ext>
              </a:extLst>
            </p:cNvPr>
            <p:cNvSpPr/>
            <p:nvPr/>
          </p:nvSpPr>
          <p:spPr>
            <a:xfrm>
              <a:off x="8134350" y="4402073"/>
              <a:ext cx="1065530" cy="913130"/>
            </a:xfrm>
            <a:custGeom>
              <a:avLst/>
              <a:gdLst/>
              <a:ahLst/>
              <a:cxnLst/>
              <a:rect l="l" t="t" r="r" b="b"/>
              <a:pathLst>
                <a:path w="1065529" h="913129">
                  <a:moveTo>
                    <a:pt x="0" y="912748"/>
                  </a:moveTo>
                  <a:lnTo>
                    <a:pt x="112014" y="904875"/>
                  </a:lnTo>
                  <a:lnTo>
                    <a:pt x="168909" y="892175"/>
                  </a:lnTo>
                  <a:lnTo>
                    <a:pt x="225805" y="877823"/>
                  </a:lnTo>
                  <a:lnTo>
                    <a:pt x="280924" y="857250"/>
                  </a:lnTo>
                  <a:lnTo>
                    <a:pt x="337820" y="827024"/>
                  </a:lnTo>
                  <a:lnTo>
                    <a:pt x="394716" y="790575"/>
                  </a:lnTo>
                  <a:lnTo>
                    <a:pt x="504951" y="685800"/>
                  </a:lnTo>
                  <a:lnTo>
                    <a:pt x="616966" y="536575"/>
                  </a:lnTo>
                  <a:lnTo>
                    <a:pt x="728979" y="355600"/>
                  </a:lnTo>
                  <a:lnTo>
                    <a:pt x="784098" y="265049"/>
                  </a:lnTo>
                  <a:lnTo>
                    <a:pt x="840994" y="180975"/>
                  </a:lnTo>
                  <a:lnTo>
                    <a:pt x="897890" y="106299"/>
                  </a:lnTo>
                  <a:lnTo>
                    <a:pt x="951229" y="49149"/>
                  </a:lnTo>
                  <a:lnTo>
                    <a:pt x="1008126" y="12700"/>
                  </a:lnTo>
                  <a:lnTo>
                    <a:pt x="1065022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bject 29">
                  <a:extLst>
                    <a:ext uri="{FF2B5EF4-FFF2-40B4-BE49-F238E27FC236}">
                      <a16:creationId xmlns:a16="http://schemas.microsoft.com/office/drawing/2014/main" id="{7D5F8375-24D1-4EB6-848C-4878C21FA48C}"/>
                    </a:ext>
                  </a:extLst>
                </p:cNvPr>
                <p:cNvSpPr txBox="1"/>
                <p:nvPr/>
              </p:nvSpPr>
              <p:spPr>
                <a:xfrm>
                  <a:off x="5302524" y="5470651"/>
                  <a:ext cx="420370" cy="26161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/>
                              </a:rPr>
                            </m:ctrlPr>
                          </m:bar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bar>
                      </m:oMath>
                    </m:oMathPara>
                  </a14:m>
                  <a:endParaRPr sz="17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48" name="object 29">
                  <a:extLst>
                    <a:ext uri="{FF2B5EF4-FFF2-40B4-BE49-F238E27FC236}">
                      <a16:creationId xmlns:a16="http://schemas.microsoft.com/office/drawing/2014/main" id="{7D5F8375-24D1-4EB6-848C-4878C21FA4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524" y="5470651"/>
                  <a:ext cx="420370" cy="2616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bject 29">
                  <a:extLst>
                    <a:ext uri="{FF2B5EF4-FFF2-40B4-BE49-F238E27FC236}">
                      <a16:creationId xmlns:a16="http://schemas.microsoft.com/office/drawing/2014/main" id="{AE0C7EAA-DB6D-42BD-974B-8AC3950C8968}"/>
                    </a:ext>
                  </a:extLst>
                </p:cNvPr>
                <p:cNvSpPr txBox="1"/>
                <p:nvPr/>
              </p:nvSpPr>
              <p:spPr>
                <a:xfrm>
                  <a:off x="10055860" y="5486073"/>
                  <a:ext cx="420370" cy="26161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/>
                              </a:rPr>
                            </m:ctrlPr>
                          </m:bar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bar>
                      </m:oMath>
                    </m:oMathPara>
                  </a14:m>
                  <a:endParaRPr sz="17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49" name="object 29">
                  <a:extLst>
                    <a:ext uri="{FF2B5EF4-FFF2-40B4-BE49-F238E27FC236}">
                      <a16:creationId xmlns:a16="http://schemas.microsoft.com/office/drawing/2014/main" id="{AE0C7EAA-DB6D-42BD-974B-8AC3950C89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5860" y="5486073"/>
                  <a:ext cx="420370" cy="26161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object 12">
              <a:extLst>
                <a:ext uri="{FF2B5EF4-FFF2-40B4-BE49-F238E27FC236}">
                  <a16:creationId xmlns:a16="http://schemas.microsoft.com/office/drawing/2014/main" id="{A3ABE1AB-312C-4F01-8E1C-046C48C52512}"/>
                </a:ext>
              </a:extLst>
            </p:cNvPr>
            <p:cNvSpPr txBox="1"/>
            <p:nvPr/>
          </p:nvSpPr>
          <p:spPr>
            <a:xfrm>
              <a:off x="7080850" y="4594004"/>
              <a:ext cx="1436624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l-GR" sz="18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Απόρριψη</a:t>
              </a:r>
              <a:r>
                <a:rPr sz="1800" spc="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</a:t>
              </a:r>
              <a:r>
                <a:rPr sz="1800" i="1" spc="-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H</a:t>
              </a:r>
              <a:r>
                <a:rPr sz="1800" baseline="-20833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</a:p>
          </p:txBody>
        </p:sp>
        <p:sp>
          <p:nvSpPr>
            <p:cNvPr id="51" name="object 34">
              <a:extLst>
                <a:ext uri="{FF2B5EF4-FFF2-40B4-BE49-F238E27FC236}">
                  <a16:creationId xmlns:a16="http://schemas.microsoft.com/office/drawing/2014/main" id="{79A0C53E-E3B6-4603-8FA7-30B38DEC7A0A}"/>
                </a:ext>
              </a:extLst>
            </p:cNvPr>
            <p:cNvSpPr txBox="1"/>
            <p:nvPr/>
          </p:nvSpPr>
          <p:spPr>
            <a:xfrm>
              <a:off x="10055860" y="4573889"/>
              <a:ext cx="1657857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l-GR" spc="-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Μη απόρριψη </a:t>
              </a:r>
              <a:r>
                <a:rPr i="1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H</a:t>
              </a:r>
              <a:r>
                <a:rPr sz="1600" spc="15" baseline="-21164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endParaRPr sz="1600" baseline="-21164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080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7F439-B90F-42D8-98D7-C0B0AC4F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Αμφίπλευροι στατιστικοί έλεγχοι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CB0FEF-73B3-4D79-9F76-438942102C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Η εναλλακτική υπόθεση εκφράζεται στη μορφή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CB0FEF-73B3-4D79-9F76-438942102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5">
            <a:extLst>
              <a:ext uri="{FF2B5EF4-FFF2-40B4-BE49-F238E27FC236}">
                <a16:creationId xmlns:a16="http://schemas.microsoft.com/office/drawing/2014/main" id="{DFB3F426-DD01-460E-96B5-198B701F989A}"/>
              </a:ext>
            </a:extLst>
          </p:cNvPr>
          <p:cNvSpPr/>
          <p:nvPr/>
        </p:nvSpPr>
        <p:spPr>
          <a:xfrm>
            <a:off x="7196328" y="5301996"/>
            <a:ext cx="774700" cy="306705"/>
          </a:xfrm>
          <a:custGeom>
            <a:avLst/>
            <a:gdLst/>
            <a:ahLst/>
            <a:cxnLst/>
            <a:rect l="l" t="t" r="r" b="b"/>
            <a:pathLst>
              <a:path w="774700" h="306704">
                <a:moveTo>
                  <a:pt x="2286" y="0"/>
                </a:moveTo>
                <a:lnTo>
                  <a:pt x="0" y="306323"/>
                </a:lnTo>
                <a:lnTo>
                  <a:pt x="773683" y="299173"/>
                </a:lnTo>
                <a:lnTo>
                  <a:pt x="774192" y="226948"/>
                </a:lnTo>
                <a:lnTo>
                  <a:pt x="582929" y="217423"/>
                </a:lnTo>
                <a:lnTo>
                  <a:pt x="390651" y="176910"/>
                </a:lnTo>
                <a:lnTo>
                  <a:pt x="217804" y="132460"/>
                </a:lnTo>
                <a:lnTo>
                  <a:pt x="140970" y="86486"/>
                </a:lnTo>
                <a:lnTo>
                  <a:pt x="22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8B34BD2E-DF36-496A-AAA0-322272E5ECE5}"/>
                  </a:ext>
                </a:extLst>
              </p:cNvPr>
              <p:cNvSpPr txBox="1"/>
              <p:nvPr/>
            </p:nvSpPr>
            <p:spPr>
              <a:xfrm>
                <a:off x="1968137" y="2977253"/>
                <a:ext cx="1813160" cy="764312"/>
              </a:xfrm>
              <a:prstGeom prst="rect">
                <a:avLst/>
              </a:prstGeom>
              <a:noFill/>
              <a:ln w="12192">
                <a:solidFill>
                  <a:srgbClr val="000000"/>
                </a:solidFill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509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4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:</a:t>
                </a:r>
                <a:r>
                  <a:rPr lang="pt-BR" sz="2400" spc="-25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:r>
                  <a:rPr lang="pt-BR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μ</a:t>
                </a:r>
                <a:r>
                  <a:rPr lang="pt-BR" sz="2400" i="1" spc="-15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:r>
                  <a:rPr lang="pt-BR" sz="24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=</a:t>
                </a:r>
                <a:r>
                  <a:rPr lang="pt-BR" sz="2400" spc="-15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:r>
                  <a:rPr lang="pt-BR" sz="24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600</a:t>
                </a:r>
              </a:p>
              <a:p>
                <a:pPr marL="85090">
                  <a:lnSpc>
                    <a:spcPct val="100000"/>
                  </a:lnSpc>
                  <a:spcBef>
                    <a:spcPts val="24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:</a:t>
                </a:r>
                <a:r>
                  <a:rPr lang="pt-BR" sz="2400" spc="-25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:r>
                  <a:rPr lang="pt-BR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μ</a:t>
                </a:r>
                <a:r>
                  <a:rPr lang="pt-BR" sz="2400" i="1" spc="-15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:r>
                  <a:rPr lang="pt-BR" sz="24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≠ 600</a:t>
                </a:r>
                <a:endParaRPr sz="24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8B34BD2E-DF36-496A-AAA0-322272E5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137" y="2977253"/>
                <a:ext cx="1813160" cy="764312"/>
              </a:xfrm>
              <a:prstGeom prst="rect">
                <a:avLst/>
              </a:prstGeom>
              <a:blipFill>
                <a:blip r:embed="rId3"/>
                <a:stretch>
                  <a:fillRect l="-1003" t="-10938" b="-21875"/>
                </a:stretch>
              </a:blipFill>
              <a:ln w="12192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7">
                <a:extLst>
                  <a:ext uri="{FF2B5EF4-FFF2-40B4-BE49-F238E27FC236}">
                    <a16:creationId xmlns:a16="http://schemas.microsoft.com/office/drawing/2014/main" id="{131B666A-A6D1-48C7-A72A-83145CEEF0AB}"/>
                  </a:ext>
                </a:extLst>
              </p:cNvPr>
              <p:cNvSpPr txBox="1"/>
              <p:nvPr/>
            </p:nvSpPr>
            <p:spPr>
              <a:xfrm>
                <a:off x="4685157" y="3050341"/>
                <a:ext cx="5207000" cy="8309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algn="ctr">
                  <a:lnSpc>
                    <a:spcPct val="100000"/>
                  </a:lnSpc>
                </a:pPr>
                <a:r>
                  <a:rPr lang="en-US" sz="1800" spc="-35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Υποθέτουμε </a:t>
                </a:r>
                <a:r>
                  <a:rPr lang="en-US" sz="1800" spc="-35" dirty="0" err="1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ότι</a:t>
                </a:r>
                <a:r>
                  <a:rPr lang="en-US" sz="1800" spc="-35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b="0" i="1" spc="-35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/>
                      </a:rPr>
                      <m:t>𝜇</m:t>
                    </m:r>
                    <m:r>
                      <a:rPr lang="el-GR" sz="1800" b="0" i="1" spc="-35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/>
                      </a:rPr>
                      <m:t>=600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, εκτός εάν διαπιστωθεί ότι η μέση τιμή του δείγματος διαφέρει σημαντικά από την τιμή 600</a:t>
                </a:r>
                <a:endParaRPr sz="18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6" name="object 7">
                <a:extLst>
                  <a:ext uri="{FF2B5EF4-FFF2-40B4-BE49-F238E27FC236}">
                    <a16:creationId xmlns:a16="http://schemas.microsoft.com/office/drawing/2014/main" id="{131B666A-A6D1-48C7-A72A-83145CEEF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157" y="3050341"/>
                <a:ext cx="5207000" cy="830997"/>
              </a:xfrm>
              <a:prstGeom prst="rect">
                <a:avLst/>
              </a:prstGeom>
              <a:blipFill>
                <a:blip r:embed="rId4"/>
                <a:stretch>
                  <a:fillRect l="-2225" t="-10219" r="-3162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8">
            <a:extLst>
              <a:ext uri="{FF2B5EF4-FFF2-40B4-BE49-F238E27FC236}">
                <a16:creationId xmlns:a16="http://schemas.microsoft.com/office/drawing/2014/main" id="{D18ACB7B-3B36-4971-83CF-C54B53C8E53F}"/>
              </a:ext>
            </a:extLst>
          </p:cNvPr>
          <p:cNvSpPr/>
          <p:nvPr/>
        </p:nvSpPr>
        <p:spPr>
          <a:xfrm>
            <a:off x="5882640" y="566013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50291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D5AF1032-6374-4B46-B8ED-590C6BFC21B3}"/>
              </a:ext>
            </a:extLst>
          </p:cNvPr>
          <p:cNvSpPr/>
          <p:nvPr/>
        </p:nvSpPr>
        <p:spPr>
          <a:xfrm>
            <a:off x="3831335" y="5309615"/>
            <a:ext cx="775970" cy="306705"/>
          </a:xfrm>
          <a:custGeom>
            <a:avLst/>
            <a:gdLst/>
            <a:ahLst/>
            <a:cxnLst/>
            <a:rect l="l" t="t" r="r" b="b"/>
            <a:pathLst>
              <a:path w="775970" h="306704">
                <a:moveTo>
                  <a:pt x="773429" y="0"/>
                </a:moveTo>
                <a:lnTo>
                  <a:pt x="634491" y="86487"/>
                </a:lnTo>
                <a:lnTo>
                  <a:pt x="557402" y="132461"/>
                </a:lnTo>
                <a:lnTo>
                  <a:pt x="384301" y="176911"/>
                </a:lnTo>
                <a:lnTo>
                  <a:pt x="191642" y="217424"/>
                </a:lnTo>
                <a:lnTo>
                  <a:pt x="0" y="226949"/>
                </a:lnTo>
                <a:lnTo>
                  <a:pt x="508" y="299173"/>
                </a:lnTo>
                <a:lnTo>
                  <a:pt x="775715" y="306324"/>
                </a:lnTo>
                <a:lnTo>
                  <a:pt x="77342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F4413A1E-3995-4C91-9492-83DD501D14CD}"/>
              </a:ext>
            </a:extLst>
          </p:cNvPr>
          <p:cNvSpPr/>
          <p:nvPr/>
        </p:nvSpPr>
        <p:spPr>
          <a:xfrm>
            <a:off x="3992117" y="5222240"/>
            <a:ext cx="308610" cy="233679"/>
          </a:xfrm>
          <a:custGeom>
            <a:avLst/>
            <a:gdLst/>
            <a:ahLst/>
            <a:cxnLst/>
            <a:rect l="l" t="t" r="r" b="b"/>
            <a:pathLst>
              <a:path w="308610" h="233679">
                <a:moveTo>
                  <a:pt x="260773" y="205740"/>
                </a:moveTo>
                <a:lnTo>
                  <a:pt x="224790" y="218440"/>
                </a:lnTo>
                <a:lnTo>
                  <a:pt x="308610" y="233680"/>
                </a:lnTo>
                <a:lnTo>
                  <a:pt x="295910" y="208280"/>
                </a:lnTo>
                <a:lnTo>
                  <a:pt x="264160" y="208280"/>
                </a:lnTo>
                <a:lnTo>
                  <a:pt x="260773" y="205740"/>
                </a:lnTo>
                <a:close/>
              </a:path>
              <a:path w="308610" h="233679">
                <a:moveTo>
                  <a:pt x="267970" y="203200"/>
                </a:moveTo>
                <a:lnTo>
                  <a:pt x="260773" y="205740"/>
                </a:lnTo>
                <a:lnTo>
                  <a:pt x="264160" y="208280"/>
                </a:lnTo>
                <a:lnTo>
                  <a:pt x="267970" y="203200"/>
                </a:lnTo>
                <a:close/>
              </a:path>
              <a:path w="308610" h="233679">
                <a:moveTo>
                  <a:pt x="270510" y="157480"/>
                </a:moveTo>
                <a:lnTo>
                  <a:pt x="268393" y="195580"/>
                </a:lnTo>
                <a:lnTo>
                  <a:pt x="271780" y="198120"/>
                </a:lnTo>
                <a:lnTo>
                  <a:pt x="264160" y="208280"/>
                </a:lnTo>
                <a:lnTo>
                  <a:pt x="295910" y="208280"/>
                </a:lnTo>
                <a:lnTo>
                  <a:pt x="270510" y="157480"/>
                </a:lnTo>
                <a:close/>
              </a:path>
              <a:path w="308610" h="233679">
                <a:moveTo>
                  <a:pt x="7620" y="0"/>
                </a:moveTo>
                <a:lnTo>
                  <a:pt x="0" y="10160"/>
                </a:lnTo>
                <a:lnTo>
                  <a:pt x="260773" y="205740"/>
                </a:lnTo>
                <a:lnTo>
                  <a:pt x="267970" y="203200"/>
                </a:lnTo>
                <a:lnTo>
                  <a:pt x="268393" y="195580"/>
                </a:lnTo>
                <a:lnTo>
                  <a:pt x="7620" y="0"/>
                </a:lnTo>
                <a:close/>
              </a:path>
              <a:path w="308610" h="233679">
                <a:moveTo>
                  <a:pt x="268393" y="195580"/>
                </a:moveTo>
                <a:lnTo>
                  <a:pt x="267970" y="203200"/>
                </a:lnTo>
                <a:lnTo>
                  <a:pt x="271780" y="198120"/>
                </a:lnTo>
                <a:lnTo>
                  <a:pt x="268393" y="195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C2EDD1E9-EC1D-4410-9AD0-2863B78F5A1F}"/>
              </a:ext>
            </a:extLst>
          </p:cNvPr>
          <p:cNvSpPr/>
          <p:nvPr/>
        </p:nvSpPr>
        <p:spPr>
          <a:xfrm>
            <a:off x="7577328" y="5222875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6924" y="152272"/>
                </a:moveTo>
                <a:lnTo>
                  <a:pt x="0" y="233044"/>
                </a:lnTo>
                <a:lnTo>
                  <a:pt x="80772" y="206121"/>
                </a:lnTo>
                <a:lnTo>
                  <a:pt x="58672" y="201675"/>
                </a:lnTo>
                <a:lnTo>
                  <a:pt x="40386" y="201675"/>
                </a:lnTo>
                <a:lnTo>
                  <a:pt x="31369" y="192659"/>
                </a:lnTo>
                <a:lnTo>
                  <a:pt x="34431" y="189598"/>
                </a:lnTo>
                <a:lnTo>
                  <a:pt x="26924" y="152272"/>
                </a:lnTo>
                <a:close/>
              </a:path>
              <a:path w="233045" h="233045">
                <a:moveTo>
                  <a:pt x="34431" y="189598"/>
                </a:moveTo>
                <a:lnTo>
                  <a:pt x="31369" y="192659"/>
                </a:lnTo>
                <a:lnTo>
                  <a:pt x="40386" y="201675"/>
                </a:lnTo>
                <a:lnTo>
                  <a:pt x="43446" y="198613"/>
                </a:lnTo>
                <a:lnTo>
                  <a:pt x="35941" y="197103"/>
                </a:lnTo>
                <a:lnTo>
                  <a:pt x="34431" y="189598"/>
                </a:lnTo>
                <a:close/>
              </a:path>
              <a:path w="233045" h="233045">
                <a:moveTo>
                  <a:pt x="43446" y="198613"/>
                </a:moveTo>
                <a:lnTo>
                  <a:pt x="40386" y="201675"/>
                </a:lnTo>
                <a:lnTo>
                  <a:pt x="58672" y="201675"/>
                </a:lnTo>
                <a:lnTo>
                  <a:pt x="43446" y="198613"/>
                </a:lnTo>
                <a:close/>
              </a:path>
              <a:path w="233045" h="233045">
                <a:moveTo>
                  <a:pt x="224154" y="0"/>
                </a:moveTo>
                <a:lnTo>
                  <a:pt x="34431" y="189598"/>
                </a:lnTo>
                <a:lnTo>
                  <a:pt x="35941" y="197103"/>
                </a:lnTo>
                <a:lnTo>
                  <a:pt x="43446" y="198613"/>
                </a:lnTo>
                <a:lnTo>
                  <a:pt x="233045" y="8889"/>
                </a:lnTo>
                <a:lnTo>
                  <a:pt x="2241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252839B8-3D68-4C81-942F-87F54CC22232}"/>
              </a:ext>
            </a:extLst>
          </p:cNvPr>
          <p:cNvSpPr/>
          <p:nvPr/>
        </p:nvSpPr>
        <p:spPr>
          <a:xfrm>
            <a:off x="3768090" y="5610605"/>
            <a:ext cx="4419600" cy="0"/>
          </a:xfrm>
          <a:custGeom>
            <a:avLst/>
            <a:gdLst/>
            <a:ahLst/>
            <a:cxnLst/>
            <a:rect l="l" t="t" r="r" b="b"/>
            <a:pathLst>
              <a:path w="4419600">
                <a:moveTo>
                  <a:pt x="0" y="0"/>
                </a:moveTo>
                <a:lnTo>
                  <a:pt x="44196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3">
                <a:extLst>
                  <a:ext uri="{FF2B5EF4-FFF2-40B4-BE49-F238E27FC236}">
                    <a16:creationId xmlns:a16="http://schemas.microsoft.com/office/drawing/2014/main" id="{DC0756B4-70BD-43C6-B885-830F9F8CEDAA}"/>
                  </a:ext>
                </a:extLst>
              </p:cNvPr>
              <p:cNvSpPr txBox="1"/>
              <p:nvPr/>
            </p:nvSpPr>
            <p:spPr>
              <a:xfrm>
                <a:off x="2952910" y="4948356"/>
                <a:ext cx="1337657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Απόρριψη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:endParaRPr sz="18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22" name="object 23">
                <a:extLst>
                  <a:ext uri="{FF2B5EF4-FFF2-40B4-BE49-F238E27FC236}">
                    <a16:creationId xmlns:a16="http://schemas.microsoft.com/office/drawing/2014/main" id="{DC0756B4-70BD-43C6-B885-830F9F8CE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910" y="4948356"/>
                <a:ext cx="1337657" cy="276999"/>
              </a:xfrm>
              <a:prstGeom prst="rect">
                <a:avLst/>
              </a:prstGeom>
              <a:blipFill>
                <a:blip r:embed="rId5"/>
                <a:stretch>
                  <a:fillRect l="-9545" t="-31111" r="-2727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7">
                <a:extLst>
                  <a:ext uri="{FF2B5EF4-FFF2-40B4-BE49-F238E27FC236}">
                    <a16:creationId xmlns:a16="http://schemas.microsoft.com/office/drawing/2014/main" id="{C76CC929-5E00-46E7-A1F6-D2D13238BE55}"/>
                  </a:ext>
                </a:extLst>
              </p:cNvPr>
              <p:cNvSpPr txBox="1"/>
              <p:nvPr/>
            </p:nvSpPr>
            <p:spPr>
              <a:xfrm>
                <a:off x="5082540" y="4882932"/>
                <a:ext cx="1702910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l-GR" spc="-5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Μη απόρριψη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pc="-5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l-GR" b="0" i="1" spc="-5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  <m:t>𝛨</m:t>
                        </m:r>
                      </m:e>
                      <m:sub>
                        <m:r>
                          <a:rPr lang="el-GR" b="0" i="0" spc="-5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  <m:t>0</m:t>
                        </m:r>
                      </m:sub>
                    </m:sSub>
                  </m:oMath>
                </a14:m>
                <a:endParaRPr sz="1600" baseline="-21164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26" name="object 27">
                <a:extLst>
                  <a:ext uri="{FF2B5EF4-FFF2-40B4-BE49-F238E27FC236}">
                    <a16:creationId xmlns:a16="http://schemas.microsoft.com/office/drawing/2014/main" id="{C76CC929-5E00-46E7-A1F6-D2D13238B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40" y="4882932"/>
                <a:ext cx="1702910" cy="276999"/>
              </a:xfrm>
              <a:prstGeom prst="rect">
                <a:avLst/>
              </a:prstGeom>
              <a:blipFill>
                <a:blip r:embed="rId6"/>
                <a:stretch>
                  <a:fillRect l="-7885" t="-31111" r="-358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9">
                <a:extLst>
                  <a:ext uri="{FF2B5EF4-FFF2-40B4-BE49-F238E27FC236}">
                    <a16:creationId xmlns:a16="http://schemas.microsoft.com/office/drawing/2014/main" id="{D9531C7F-920C-4529-9547-2EE583597361}"/>
                  </a:ext>
                </a:extLst>
              </p:cNvPr>
              <p:cNvSpPr txBox="1"/>
              <p:nvPr/>
            </p:nvSpPr>
            <p:spPr>
              <a:xfrm>
                <a:off x="7934706" y="5675896"/>
                <a:ext cx="420370" cy="26161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</m:ctrlPr>
                        </m:bar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sz="17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28" name="object 29">
                <a:extLst>
                  <a:ext uri="{FF2B5EF4-FFF2-40B4-BE49-F238E27FC236}">
                    <a16:creationId xmlns:a16="http://schemas.microsoft.com/office/drawing/2014/main" id="{D9531C7F-920C-4529-9547-2EE583597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706" y="5675896"/>
                <a:ext cx="420370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bject 30">
            <a:extLst>
              <a:ext uri="{FF2B5EF4-FFF2-40B4-BE49-F238E27FC236}">
                <a16:creationId xmlns:a16="http://schemas.microsoft.com/office/drawing/2014/main" id="{1B1B677F-B110-4DA6-9E14-11D16B59CE5F}"/>
              </a:ext>
            </a:extLst>
          </p:cNvPr>
          <p:cNvSpPr/>
          <p:nvPr/>
        </p:nvSpPr>
        <p:spPr>
          <a:xfrm>
            <a:off x="4606290" y="5342382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D50B576F-64F0-4A89-B7F2-CD8F24878535}"/>
              </a:ext>
            </a:extLst>
          </p:cNvPr>
          <p:cNvSpPr/>
          <p:nvPr/>
        </p:nvSpPr>
        <p:spPr>
          <a:xfrm>
            <a:off x="3844290" y="3970782"/>
            <a:ext cx="2049780" cy="1559560"/>
          </a:xfrm>
          <a:custGeom>
            <a:avLst/>
            <a:gdLst/>
            <a:ahLst/>
            <a:cxnLst/>
            <a:rect l="l" t="t" r="r" b="b"/>
            <a:pathLst>
              <a:path w="2049779" h="1559560">
                <a:moveTo>
                  <a:pt x="0" y="1559433"/>
                </a:moveTo>
                <a:lnTo>
                  <a:pt x="215519" y="1545844"/>
                </a:lnTo>
                <a:lnTo>
                  <a:pt x="324993" y="1524127"/>
                </a:lnTo>
                <a:lnTo>
                  <a:pt x="434467" y="1499743"/>
                </a:lnTo>
                <a:lnTo>
                  <a:pt x="540638" y="1464437"/>
                </a:lnTo>
                <a:lnTo>
                  <a:pt x="650113" y="1413002"/>
                </a:lnTo>
                <a:lnTo>
                  <a:pt x="759587" y="1350518"/>
                </a:lnTo>
                <a:lnTo>
                  <a:pt x="971676" y="1171575"/>
                </a:lnTo>
                <a:lnTo>
                  <a:pt x="1187196" y="916686"/>
                </a:lnTo>
                <a:lnTo>
                  <a:pt x="1402714" y="607441"/>
                </a:lnTo>
                <a:lnTo>
                  <a:pt x="1508887" y="452882"/>
                </a:lnTo>
                <a:lnTo>
                  <a:pt x="1618361" y="309118"/>
                </a:lnTo>
                <a:lnTo>
                  <a:pt x="1727835" y="181737"/>
                </a:lnTo>
                <a:lnTo>
                  <a:pt x="1830451" y="84074"/>
                </a:lnTo>
                <a:lnTo>
                  <a:pt x="1939925" y="21717"/>
                </a:lnTo>
                <a:lnTo>
                  <a:pt x="2049399" y="0"/>
                </a:lnTo>
              </a:path>
            </a:pathLst>
          </a:custGeom>
          <a:ln w="502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object 32">
            <a:extLst>
              <a:ext uri="{FF2B5EF4-FFF2-40B4-BE49-F238E27FC236}">
                <a16:creationId xmlns:a16="http://schemas.microsoft.com/office/drawing/2014/main" id="{8EAD212E-1CFC-42AF-957B-319055F4D14E}"/>
              </a:ext>
            </a:extLst>
          </p:cNvPr>
          <p:cNvSpPr/>
          <p:nvPr/>
        </p:nvSpPr>
        <p:spPr>
          <a:xfrm>
            <a:off x="7197090" y="5342382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object 33">
            <a:extLst>
              <a:ext uri="{FF2B5EF4-FFF2-40B4-BE49-F238E27FC236}">
                <a16:creationId xmlns:a16="http://schemas.microsoft.com/office/drawing/2014/main" id="{C2B43457-744B-417C-9E55-62733C9109C6}"/>
              </a:ext>
            </a:extLst>
          </p:cNvPr>
          <p:cNvSpPr/>
          <p:nvPr/>
        </p:nvSpPr>
        <p:spPr>
          <a:xfrm>
            <a:off x="5906261" y="3970782"/>
            <a:ext cx="2049780" cy="1559560"/>
          </a:xfrm>
          <a:custGeom>
            <a:avLst/>
            <a:gdLst/>
            <a:ahLst/>
            <a:cxnLst/>
            <a:rect l="l" t="t" r="r" b="b"/>
            <a:pathLst>
              <a:path w="2049779" h="1559560">
                <a:moveTo>
                  <a:pt x="2049271" y="1559433"/>
                </a:moveTo>
                <a:lnTo>
                  <a:pt x="1835404" y="1545844"/>
                </a:lnTo>
                <a:lnTo>
                  <a:pt x="1724914" y="1524127"/>
                </a:lnTo>
                <a:lnTo>
                  <a:pt x="1621536" y="1499743"/>
                </a:lnTo>
                <a:lnTo>
                  <a:pt x="1511045" y="1464437"/>
                </a:lnTo>
                <a:lnTo>
                  <a:pt x="1400683" y="1413002"/>
                </a:lnTo>
                <a:lnTo>
                  <a:pt x="1297305" y="1350518"/>
                </a:lnTo>
                <a:lnTo>
                  <a:pt x="1079881" y="1171575"/>
                </a:lnTo>
                <a:lnTo>
                  <a:pt x="862457" y="916686"/>
                </a:lnTo>
                <a:lnTo>
                  <a:pt x="648588" y="607441"/>
                </a:lnTo>
                <a:lnTo>
                  <a:pt x="538099" y="452882"/>
                </a:lnTo>
                <a:lnTo>
                  <a:pt x="427609" y="309118"/>
                </a:lnTo>
                <a:lnTo>
                  <a:pt x="324358" y="181737"/>
                </a:lnTo>
                <a:lnTo>
                  <a:pt x="213867" y="84074"/>
                </a:lnTo>
                <a:lnTo>
                  <a:pt x="106934" y="21717"/>
                </a:lnTo>
                <a:lnTo>
                  <a:pt x="0" y="0"/>
                </a:lnTo>
              </a:path>
            </a:pathLst>
          </a:custGeom>
          <a:ln w="502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23">
                <a:extLst>
                  <a:ext uri="{FF2B5EF4-FFF2-40B4-BE49-F238E27FC236}">
                    <a16:creationId xmlns:a16="http://schemas.microsoft.com/office/drawing/2014/main" id="{7E970070-3B2E-4473-9E0E-F9B4ECB0C917}"/>
                  </a:ext>
                </a:extLst>
              </p:cNvPr>
              <p:cNvSpPr txBox="1"/>
              <p:nvPr/>
            </p:nvSpPr>
            <p:spPr>
              <a:xfrm>
                <a:off x="7648735" y="4874502"/>
                <a:ext cx="1337657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Απόρριψη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:endParaRPr sz="18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33" name="object 23">
                <a:extLst>
                  <a:ext uri="{FF2B5EF4-FFF2-40B4-BE49-F238E27FC236}">
                    <a16:creationId xmlns:a16="http://schemas.microsoft.com/office/drawing/2014/main" id="{7E970070-3B2E-4473-9E0E-F9B4ECB0C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735" y="4874502"/>
                <a:ext cx="1337657" cy="276999"/>
              </a:xfrm>
              <a:prstGeom prst="rect">
                <a:avLst/>
              </a:prstGeom>
              <a:blipFill>
                <a:blip r:embed="rId8"/>
                <a:stretch>
                  <a:fillRect l="-10046" t="-31111" r="-2740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29">
                <a:extLst>
                  <a:ext uri="{FF2B5EF4-FFF2-40B4-BE49-F238E27FC236}">
                    <a16:creationId xmlns:a16="http://schemas.microsoft.com/office/drawing/2014/main" id="{1489500D-1D02-4750-B00B-F0C88C36C39F}"/>
                  </a:ext>
                </a:extLst>
              </p:cNvPr>
              <p:cNvSpPr txBox="1"/>
              <p:nvPr/>
            </p:nvSpPr>
            <p:spPr>
              <a:xfrm>
                <a:off x="5696076" y="5780791"/>
                <a:ext cx="420370" cy="26161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7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/>
                        </a:rPr>
                        <m:t>600</m:t>
                      </m:r>
                    </m:oMath>
                  </m:oMathPara>
                </a14:m>
                <a:endParaRPr sz="17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34" name="object 29">
                <a:extLst>
                  <a:ext uri="{FF2B5EF4-FFF2-40B4-BE49-F238E27FC236}">
                    <a16:creationId xmlns:a16="http://schemas.microsoft.com/office/drawing/2014/main" id="{1489500D-1D02-4750-B00B-F0C88C36C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076" y="5780791"/>
                <a:ext cx="420370" cy="261610"/>
              </a:xfrm>
              <a:prstGeom prst="rect">
                <a:avLst/>
              </a:prstGeom>
              <a:blipFill>
                <a:blip r:embed="rId9"/>
                <a:stretch>
                  <a:fillRect l="-11594" r="-869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921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3F538-DB54-4EF7-85FB-988C0973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Σφάλματα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D10AC-1991-44F9-9D56-98E20EB24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Σφάλμα τύπου Ι</a:t>
            </a:r>
          </a:p>
          <a:p>
            <a:pPr lvl="1"/>
            <a:r>
              <a:rPr lang="el-GR" dirty="0"/>
              <a:t>Απόρριψη της μηδενικής υπόθεσης ενώ είναι αληθής</a:t>
            </a:r>
          </a:p>
          <a:p>
            <a:r>
              <a:rPr lang="el-GR" dirty="0"/>
              <a:t>Σφάλμα τύπου ΙΙ</a:t>
            </a:r>
          </a:p>
          <a:p>
            <a:pPr lvl="1"/>
            <a:r>
              <a:rPr lang="el-GR" dirty="0"/>
              <a:t>Μη απόρριψη της μηδενικής υπόθεσης ενώ είναι δεν είναι αληθής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4345F7E-DA8E-4483-93F1-83641385AE2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64297" y="3879669"/>
              <a:ext cx="9463406" cy="2560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58911">
                      <a:extLst>
                        <a:ext uri="{9D8B030D-6E8A-4147-A177-3AD203B41FA5}">
                          <a16:colId xmlns:a16="http://schemas.microsoft.com/office/drawing/2014/main" val="259620763"/>
                        </a:ext>
                      </a:extLst>
                    </a:gridCol>
                    <a:gridCol w="3501454">
                      <a:extLst>
                        <a:ext uri="{9D8B030D-6E8A-4147-A177-3AD203B41FA5}">
                          <a16:colId xmlns:a16="http://schemas.microsoft.com/office/drawing/2014/main" val="868486808"/>
                        </a:ext>
                      </a:extLst>
                    </a:gridCol>
                    <a:gridCol w="3503041">
                      <a:extLst>
                        <a:ext uri="{9D8B030D-6E8A-4147-A177-3AD203B41FA5}">
                          <a16:colId xmlns:a16="http://schemas.microsoft.com/office/drawing/2014/main" val="14936622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Πραγματική κατάσταση</a:t>
                          </a:r>
                          <a:endParaRPr lang="en-US" sz="2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81634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Απόφαση</a:t>
                          </a:r>
                          <a:endParaRPr lang="en-US" sz="2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l-GR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αληθής</a:t>
                          </a:r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ψευδής</a:t>
                          </a:r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20698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Απόρριψη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Σφάλμα τύπου Ι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Pr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⁡(</m:t>
                                </m:r>
                                <m:r>
                                  <m:rPr>
                                    <m:nor/>
                                  </m:rPr>
                                  <a:rPr lang="el-GR" sz="2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σφάλμα</m:t>
                                </m:r>
                                <m:r>
                                  <m:rPr>
                                    <m:nor/>
                                  </m:rPr>
                                  <a:rPr lang="el-GR" sz="2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2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τύπου</m:t>
                                </m:r>
                                <m:r>
                                  <m:rPr>
                                    <m:nor/>
                                  </m:rPr>
                                  <a:rPr lang="el-GR" sz="2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2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Ι</m:t>
                                </m:r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)=</m:t>
                                </m:r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Σωστό συμπέρασμα</a:t>
                          </a:r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46043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Μη απόρριψη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Σωστό συμπέρασμα</a:t>
                          </a:r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Σφάλμα τύπου ΙΙ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Pr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⁡(</m:t>
                                </m:r>
                                <m:r>
                                  <m:rPr>
                                    <m:nor/>
                                  </m:rPr>
                                  <a:rPr lang="el-GR" sz="2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σφάλμα</m:t>
                                </m:r>
                                <m:r>
                                  <m:rPr>
                                    <m:nor/>
                                  </m:rPr>
                                  <a:rPr lang="el-GR" sz="2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2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τύπου</m:t>
                                </m:r>
                                <m:r>
                                  <m:rPr>
                                    <m:nor/>
                                  </m:rPr>
                                  <a:rPr lang="el-GR" sz="2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2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Ι</m:t>
                                </m:r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)=</m:t>
                                </m:r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07763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4345F7E-DA8E-4483-93F1-83641385AE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6407384"/>
                  </p:ext>
                </p:extLst>
              </p:nvPr>
            </p:nvGraphicFramePr>
            <p:xfrm>
              <a:off x="1364297" y="3879669"/>
              <a:ext cx="9463406" cy="25603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58911">
                      <a:extLst>
                        <a:ext uri="{9D8B030D-6E8A-4147-A177-3AD203B41FA5}">
                          <a16:colId xmlns:a16="http://schemas.microsoft.com/office/drawing/2014/main" val="259620763"/>
                        </a:ext>
                      </a:extLst>
                    </a:gridCol>
                    <a:gridCol w="3501454">
                      <a:extLst>
                        <a:ext uri="{9D8B030D-6E8A-4147-A177-3AD203B41FA5}">
                          <a16:colId xmlns:a16="http://schemas.microsoft.com/office/drawing/2014/main" val="868486808"/>
                        </a:ext>
                      </a:extLst>
                    </a:gridCol>
                    <a:gridCol w="3503041">
                      <a:extLst>
                        <a:ext uri="{9D8B030D-6E8A-4147-A177-3AD203B41FA5}">
                          <a16:colId xmlns:a16="http://schemas.microsoft.com/office/drawing/2014/main" val="149366229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Πραγματική κατάσταση</a:t>
                          </a:r>
                          <a:endParaRPr lang="en-US" sz="2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8163459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l-GR" sz="2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Απόφαση</a:t>
                          </a:r>
                          <a:endParaRPr lang="en-US" sz="2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35" t="-110667" r="-100348" b="-38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0435" t="-110667" r="-348" b="-38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206986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" t="-116176" r="-285149" b="-1110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35" t="-116176" r="-100348" b="-1110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Σωστό συμπέρασμα</a:t>
                          </a:r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460433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" t="-217778" r="-285149" b="-1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Σωστό συμπέρασμα</a:t>
                          </a:r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0435" t="-217778" r="-348" b="-1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07763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266696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430818-FEF7-4DE8-92F8-F0E90E8F73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dirty="0"/>
                  <a:t>Έλεγχος υποθέσεων μέσης τιμής ενός πληθυσμού </a:t>
                </a:r>
                <a:br>
                  <a:rPr lang="el-GR" dirty="0"/>
                </a:br>
                <a:r>
                  <a:rPr lang="el-GR" dirty="0"/>
                  <a:t>(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γνωστό)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430818-FEF7-4DE8-92F8-F0E90E8F73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40C0A-01E2-4201-81BA-CAE2CAF21F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Δεξιόπλευρος έλεγχος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)</a:t>
                </a:r>
              </a:p>
              <a:p>
                <a:pPr lvl="1"/>
                <a:r>
                  <a:rPr lang="el-GR" dirty="0"/>
                  <a:t>Απόρριψη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σε επίπεδο σημαντικότητας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εάν</a:t>
                </a:r>
                <a:endParaRPr lang="en-US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  <a:p>
                <a:r>
                  <a:rPr lang="el-GR" dirty="0" err="1"/>
                  <a:t>Αριστερόπλευρος</a:t>
                </a:r>
                <a:r>
                  <a:rPr lang="el-GR" dirty="0"/>
                  <a:t> έλεγχος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)</a:t>
                </a:r>
              </a:p>
              <a:p>
                <a:pPr lvl="1"/>
                <a:r>
                  <a:rPr lang="el-GR" dirty="0"/>
                  <a:t>Απόρριψη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σε επίπεδο σημαντικότητας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εάν</a:t>
                </a:r>
                <a:endParaRPr lang="en-US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&lt;−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Αμφίπλευρος έλεγχος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)</a:t>
                </a:r>
              </a:p>
              <a:p>
                <a:pPr lvl="1"/>
                <a:r>
                  <a:rPr lang="el-GR" dirty="0"/>
                  <a:t>Απόρριψη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σε επίπεδο σημαντικότητας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εάν</a:t>
                </a:r>
                <a:endParaRPr lang="en-US" dirty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&lt;−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l-GR" dirty="0"/>
                  <a:t> 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A40C0A-01E2-4201-81BA-CAE2CAF21F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273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6CC1-873D-4770-9F96-D512B9D9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1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64982-FF29-4ECB-BADD-96EE0A2FC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Ένας κατασκευαστής λαμπτήρων φωτισμού ισχυρίζεται ότι οι λαμπτήρες έχουν μέση διάρκεια ζωής τουλάχιστον </a:t>
            </a:r>
            <a:r>
              <a:rPr lang="en-US" dirty="0"/>
              <a:t>8000 </a:t>
            </a:r>
            <a:r>
              <a:rPr lang="el-GR" dirty="0"/>
              <a:t>ωρών</a:t>
            </a:r>
            <a:endParaRPr lang="en-US" dirty="0"/>
          </a:p>
          <a:p>
            <a:r>
              <a:rPr lang="el-GR" dirty="0"/>
              <a:t>Από ένα δείγμα </a:t>
            </a:r>
            <a:r>
              <a:rPr lang="en-US" dirty="0"/>
              <a:t>36 </a:t>
            </a:r>
            <a:r>
              <a:rPr lang="el-GR" dirty="0"/>
              <a:t>λαμπτήρων μετρήθηκε μια μέση διάρκεια </a:t>
            </a:r>
            <a:r>
              <a:rPr lang="en-US" dirty="0"/>
              <a:t>8120 </a:t>
            </a:r>
            <a:r>
              <a:rPr lang="el-GR" dirty="0"/>
              <a:t>ωρών </a:t>
            </a:r>
            <a:endParaRPr lang="en-US" dirty="0"/>
          </a:p>
          <a:p>
            <a:r>
              <a:rPr lang="el-GR" dirty="0"/>
              <a:t>Η τυπική απόκλιση του πληθυσμού είναι </a:t>
            </a:r>
            <a:r>
              <a:rPr lang="en-US" dirty="0"/>
              <a:t>500 </a:t>
            </a:r>
            <a:r>
              <a:rPr lang="el-GR" dirty="0"/>
              <a:t>ώρες</a:t>
            </a:r>
            <a:endParaRPr lang="en-US" dirty="0"/>
          </a:p>
          <a:p>
            <a:r>
              <a:rPr lang="el-GR" dirty="0"/>
              <a:t>Ερώτημα: με βάση τα δεδομένα του δείγματος, ευσταθεί ο ισχυρισμός της εταιρείας σε επίπεδο σημαντικότητας 5%;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062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2128-AF41-4FBF-8423-5EA6EB10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1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C4248-6CD9-41B0-81EA-845636A34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/>
                  <a:t>Βήμα 1:</a:t>
                </a:r>
                <a:r>
                  <a:rPr lang="el-GR" dirty="0"/>
                  <a:t> Διατύπωση υπόθεσης</a:t>
                </a:r>
                <a:endParaRPr lang="el-GR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=8000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έναντι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&gt;8000</m:t>
                    </m:r>
                  </m:oMath>
                </a14:m>
                <a:endParaRPr lang="en-US" dirty="0"/>
              </a:p>
              <a:p>
                <a:r>
                  <a:rPr lang="el-GR" b="1" dirty="0"/>
                  <a:t>Βήμα 2:</a:t>
                </a:r>
                <a:r>
                  <a:rPr lang="el-GR" dirty="0"/>
                  <a:t> Ορισμός επιπέδου σημαντικότητας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l-GR" dirty="0"/>
              </a:p>
              <a:p>
                <a:pPr lvl="1"/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endParaRPr lang="en-US" dirty="0"/>
              </a:p>
              <a:p>
                <a:r>
                  <a:rPr lang="el-GR" b="1" dirty="0"/>
                  <a:t>Βήμα 3:</a:t>
                </a:r>
                <a:r>
                  <a:rPr lang="el-GR" dirty="0"/>
                  <a:t> Κρίσιμη τιμή</a:t>
                </a:r>
              </a:p>
              <a:p>
                <a:pPr lvl="1"/>
                <a:r>
                  <a:rPr lang="el-GR" dirty="0" err="1"/>
                  <a:t>Δεξιόπλευρος</a:t>
                </a:r>
                <a:r>
                  <a:rPr lang="el-GR" dirty="0"/>
                  <a:t> έλεγχος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C4248-6CD9-41B0-81EA-845636A34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1C2434ED-F243-47EA-93A9-35A71DD97411}"/>
              </a:ext>
            </a:extLst>
          </p:cNvPr>
          <p:cNvGrpSpPr/>
          <p:nvPr/>
        </p:nvGrpSpPr>
        <p:grpSpPr>
          <a:xfrm>
            <a:off x="6165669" y="5071110"/>
            <a:ext cx="4746742" cy="1720591"/>
            <a:chOff x="4463034" y="4339590"/>
            <a:chExt cx="4746742" cy="1720591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18710C71-CB8F-41CE-962C-C5754F4839C0}"/>
                </a:ext>
              </a:extLst>
            </p:cNvPr>
            <p:cNvSpPr txBox="1"/>
            <p:nvPr/>
          </p:nvSpPr>
          <p:spPr>
            <a:xfrm>
              <a:off x="7871585" y="4393239"/>
              <a:ext cx="1338191" cy="6001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l-GR" spc="2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Απόρριψη</a:t>
              </a:r>
              <a:r>
                <a:rPr sz="1800" spc="2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</a:t>
              </a:r>
              <a:r>
                <a:rPr sz="1800" i="1" spc="-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H</a:t>
              </a:r>
              <a:r>
                <a:rPr sz="1800" baseline="-20833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</a:p>
            <a:p>
              <a:pPr marL="34925" algn="ctr">
                <a:lnSpc>
                  <a:spcPct val="100000"/>
                </a:lnSpc>
                <a:spcBef>
                  <a:spcPts val="250"/>
                </a:spcBef>
              </a:pPr>
              <a:r>
                <a:rPr sz="1850" i="1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α</a:t>
              </a:r>
              <a:r>
                <a:rPr sz="1850" i="1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</a:t>
              </a:r>
              <a:r>
                <a:rPr sz="1850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=</a:t>
              </a:r>
              <a:r>
                <a:rPr sz="1850" spc="-1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</a:t>
              </a:r>
              <a:r>
                <a:rPr sz="1850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r>
                <a:rPr lang="el-GR" sz="1850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,</a:t>
              </a:r>
              <a:r>
                <a:rPr sz="1850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05</a:t>
              </a:r>
              <a:endParaRPr sz="185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750D1896-C3AA-49C4-8389-ADEE1AB52771}"/>
                </a:ext>
              </a:extLst>
            </p:cNvPr>
            <p:cNvSpPr/>
            <p:nvPr/>
          </p:nvSpPr>
          <p:spPr>
            <a:xfrm>
              <a:off x="7821168" y="494398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6924" y="152273"/>
                  </a:moveTo>
                  <a:lnTo>
                    <a:pt x="0" y="233045"/>
                  </a:lnTo>
                  <a:lnTo>
                    <a:pt x="80772" y="206121"/>
                  </a:lnTo>
                  <a:lnTo>
                    <a:pt x="58672" y="201676"/>
                  </a:lnTo>
                  <a:lnTo>
                    <a:pt x="40385" y="201676"/>
                  </a:lnTo>
                  <a:lnTo>
                    <a:pt x="31368" y="192659"/>
                  </a:lnTo>
                  <a:lnTo>
                    <a:pt x="34431" y="189598"/>
                  </a:lnTo>
                  <a:lnTo>
                    <a:pt x="26924" y="152273"/>
                  </a:lnTo>
                  <a:close/>
                </a:path>
                <a:path w="233045" h="233045">
                  <a:moveTo>
                    <a:pt x="34431" y="189598"/>
                  </a:moveTo>
                  <a:lnTo>
                    <a:pt x="31368" y="192659"/>
                  </a:lnTo>
                  <a:lnTo>
                    <a:pt x="40385" y="201676"/>
                  </a:lnTo>
                  <a:lnTo>
                    <a:pt x="43446" y="198613"/>
                  </a:lnTo>
                  <a:lnTo>
                    <a:pt x="35940" y="197104"/>
                  </a:lnTo>
                  <a:lnTo>
                    <a:pt x="34431" y="189598"/>
                  </a:lnTo>
                  <a:close/>
                </a:path>
                <a:path w="233045" h="233045">
                  <a:moveTo>
                    <a:pt x="43446" y="198613"/>
                  </a:moveTo>
                  <a:lnTo>
                    <a:pt x="40385" y="201676"/>
                  </a:lnTo>
                  <a:lnTo>
                    <a:pt x="58672" y="201676"/>
                  </a:lnTo>
                  <a:lnTo>
                    <a:pt x="43446" y="198613"/>
                  </a:lnTo>
                  <a:close/>
                </a:path>
                <a:path w="233045" h="233045">
                  <a:moveTo>
                    <a:pt x="224154" y="0"/>
                  </a:moveTo>
                  <a:lnTo>
                    <a:pt x="34431" y="189598"/>
                  </a:lnTo>
                  <a:lnTo>
                    <a:pt x="35940" y="197104"/>
                  </a:lnTo>
                  <a:lnTo>
                    <a:pt x="43446" y="198613"/>
                  </a:lnTo>
                  <a:lnTo>
                    <a:pt x="233045" y="8890"/>
                  </a:lnTo>
                  <a:lnTo>
                    <a:pt x="2241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5F22F545-E0BA-47E4-A93C-67255AB879C5}"/>
                </a:ext>
              </a:extLst>
            </p:cNvPr>
            <p:cNvSpPr/>
            <p:nvPr/>
          </p:nvSpPr>
          <p:spPr>
            <a:xfrm>
              <a:off x="7368540" y="5070347"/>
              <a:ext cx="810895" cy="259079"/>
            </a:xfrm>
            <a:custGeom>
              <a:avLst/>
              <a:gdLst/>
              <a:ahLst/>
              <a:cxnLst/>
              <a:rect l="l" t="t" r="r" b="b"/>
              <a:pathLst>
                <a:path w="810895" h="259079">
                  <a:moveTo>
                    <a:pt x="0" y="0"/>
                  </a:moveTo>
                  <a:lnTo>
                    <a:pt x="4546" y="241257"/>
                  </a:lnTo>
                  <a:lnTo>
                    <a:pt x="810767" y="259079"/>
                  </a:lnTo>
                  <a:lnTo>
                    <a:pt x="797305" y="189102"/>
                  </a:lnTo>
                  <a:lnTo>
                    <a:pt x="591311" y="160527"/>
                  </a:lnTo>
                  <a:lnTo>
                    <a:pt x="375538" y="146303"/>
                  </a:lnTo>
                  <a:lnTo>
                    <a:pt x="227837" y="106552"/>
                  </a:lnTo>
                  <a:lnTo>
                    <a:pt x="88391" y="50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C184CC16-8D9E-4113-B27F-7A28181B4E85}"/>
                </a:ext>
              </a:extLst>
            </p:cNvPr>
            <p:cNvSpPr/>
            <p:nvPr/>
          </p:nvSpPr>
          <p:spPr>
            <a:xfrm>
              <a:off x="4469129" y="4339590"/>
              <a:ext cx="1835150" cy="913130"/>
            </a:xfrm>
            <a:custGeom>
              <a:avLst/>
              <a:gdLst/>
              <a:ahLst/>
              <a:cxnLst/>
              <a:rect l="l" t="t" r="r" b="b"/>
              <a:pathLst>
                <a:path w="1835150" h="913129">
                  <a:moveTo>
                    <a:pt x="0" y="912749"/>
                  </a:moveTo>
                  <a:lnTo>
                    <a:pt x="193040" y="904875"/>
                  </a:lnTo>
                  <a:lnTo>
                    <a:pt x="290957" y="892175"/>
                  </a:lnTo>
                  <a:lnTo>
                    <a:pt x="389000" y="877824"/>
                  </a:lnTo>
                  <a:lnTo>
                    <a:pt x="483997" y="857250"/>
                  </a:lnTo>
                  <a:lnTo>
                    <a:pt x="582041" y="827024"/>
                  </a:lnTo>
                  <a:lnTo>
                    <a:pt x="680085" y="790575"/>
                  </a:lnTo>
                  <a:lnTo>
                    <a:pt x="869950" y="685800"/>
                  </a:lnTo>
                  <a:lnTo>
                    <a:pt x="1062990" y="536575"/>
                  </a:lnTo>
                  <a:lnTo>
                    <a:pt x="1255903" y="355600"/>
                  </a:lnTo>
                  <a:lnTo>
                    <a:pt x="1350899" y="265049"/>
                  </a:lnTo>
                  <a:lnTo>
                    <a:pt x="1448943" y="180975"/>
                  </a:lnTo>
                  <a:lnTo>
                    <a:pt x="1546987" y="106299"/>
                  </a:lnTo>
                  <a:lnTo>
                    <a:pt x="1638808" y="49149"/>
                  </a:lnTo>
                  <a:lnTo>
                    <a:pt x="1736852" y="12700"/>
                  </a:lnTo>
                  <a:lnTo>
                    <a:pt x="1834896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10B61F98-7068-4FDB-A959-6D1623142CA0}"/>
                </a:ext>
              </a:extLst>
            </p:cNvPr>
            <p:cNvSpPr/>
            <p:nvPr/>
          </p:nvSpPr>
          <p:spPr>
            <a:xfrm>
              <a:off x="4463034" y="5328665"/>
              <a:ext cx="3717290" cy="0"/>
            </a:xfrm>
            <a:custGeom>
              <a:avLst/>
              <a:gdLst/>
              <a:ahLst/>
              <a:cxnLst/>
              <a:rect l="l" t="t" r="r" b="b"/>
              <a:pathLst>
                <a:path w="3717290">
                  <a:moveTo>
                    <a:pt x="0" y="0"/>
                  </a:moveTo>
                  <a:lnTo>
                    <a:pt x="37170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FEC2396E-25BA-49E5-B218-EC90AC706EC6}"/>
                </a:ext>
              </a:extLst>
            </p:cNvPr>
            <p:cNvSpPr/>
            <p:nvPr/>
          </p:nvSpPr>
          <p:spPr>
            <a:xfrm>
              <a:off x="6303264" y="5355335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10">
                  <a:moveTo>
                    <a:pt x="0" y="0"/>
                  </a:moveTo>
                  <a:lnTo>
                    <a:pt x="28955" y="0"/>
                  </a:lnTo>
                </a:path>
              </a:pathLst>
            </a:custGeom>
            <a:ln w="5029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object 16">
              <a:extLst>
                <a:ext uri="{FF2B5EF4-FFF2-40B4-BE49-F238E27FC236}">
                  <a16:creationId xmlns:a16="http://schemas.microsoft.com/office/drawing/2014/main" id="{96013E87-E8BF-4137-9B03-9C6B8EAD4201}"/>
                </a:ext>
              </a:extLst>
            </p:cNvPr>
            <p:cNvSpPr txBox="1"/>
            <p:nvPr/>
          </p:nvSpPr>
          <p:spPr>
            <a:xfrm>
              <a:off x="5440773" y="4743800"/>
              <a:ext cx="1718301" cy="5437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l-GR" sz="1400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Μη απόρριψη </a:t>
              </a:r>
              <a:r>
                <a:rPr sz="1400" i="1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H</a:t>
              </a:r>
              <a:r>
                <a:rPr sz="1400" spc="30" baseline="-21604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endParaRPr sz="1400" baseline="-21604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  <a:p>
              <a:pPr marR="115570" algn="ctr">
                <a:lnSpc>
                  <a:spcPct val="100000"/>
                </a:lnSpc>
                <a:spcBef>
                  <a:spcPts val="355"/>
                </a:spcBef>
              </a:pPr>
              <a:r>
                <a:rPr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r>
                <a:rPr lang="el-GR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,</a:t>
              </a:r>
              <a:r>
                <a:rPr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95</a:t>
              </a:r>
              <a:endParaRPr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12" name="object 17">
              <a:extLst>
                <a:ext uri="{FF2B5EF4-FFF2-40B4-BE49-F238E27FC236}">
                  <a16:creationId xmlns:a16="http://schemas.microsoft.com/office/drawing/2014/main" id="{F8C7D97D-2272-45EC-A945-AF8628F3B35D}"/>
                </a:ext>
              </a:extLst>
            </p:cNvPr>
            <p:cNvSpPr txBox="1"/>
            <p:nvPr/>
          </p:nvSpPr>
          <p:spPr>
            <a:xfrm>
              <a:off x="6060694" y="5424975"/>
              <a:ext cx="53340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pc="-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8000</a:t>
              </a:r>
              <a:endParaRPr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bject 18">
                  <a:extLst>
                    <a:ext uri="{FF2B5EF4-FFF2-40B4-BE49-F238E27FC236}">
                      <a16:creationId xmlns:a16="http://schemas.microsoft.com/office/drawing/2014/main" id="{F838D65D-E320-4411-9694-699EC2C0209C}"/>
                    </a:ext>
                  </a:extLst>
                </p:cNvPr>
                <p:cNvSpPr txBox="1"/>
                <p:nvPr/>
              </p:nvSpPr>
              <p:spPr>
                <a:xfrm>
                  <a:off x="8129098" y="5414009"/>
                  <a:ext cx="436650" cy="52322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/>
                              </a:rPr>
                            </m:ctrlPr>
                          </m:bar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</m:bar>
                      </m:oMath>
                    </m:oMathPara>
                  </a14:m>
                  <a:endParaRPr lang="en-US" sz="17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endParaRPr>
                </a:p>
                <a:p>
                  <a:pPr marL="12700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  <m:t>𝑧</m:t>
                        </m:r>
                      </m:oMath>
                    </m:oMathPara>
                  </a14:m>
                  <a:endParaRPr lang="en-US" sz="17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3" name="object 18">
                  <a:extLst>
                    <a:ext uri="{FF2B5EF4-FFF2-40B4-BE49-F238E27FC236}">
                      <a16:creationId xmlns:a16="http://schemas.microsoft.com/office/drawing/2014/main" id="{F838D65D-E320-4411-9694-699EC2C020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9098" y="5414009"/>
                  <a:ext cx="436650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19">
                  <a:extLst>
                    <a:ext uri="{FF2B5EF4-FFF2-40B4-BE49-F238E27FC236}">
                      <a16:creationId xmlns:a16="http://schemas.microsoft.com/office/drawing/2014/main" id="{1231DB06-B420-4837-9557-D808B2673FB3}"/>
                    </a:ext>
                  </a:extLst>
                </p:cNvPr>
                <p:cNvSpPr txBox="1"/>
                <p:nvPr/>
              </p:nvSpPr>
              <p:spPr>
                <a:xfrm>
                  <a:off x="6858886" y="5660340"/>
                  <a:ext cx="1320549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/>
                              </a:rPr>
                              <m:t>𝑧</m:t>
                            </m:r>
                          </m:e>
                          <m:sub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/>
                              </a:rPr>
                              <m:t>1−</m:t>
                            </m:r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/>
                              </a:rPr>
                              <m:t>𝛼</m:t>
                            </m:r>
                          </m:sub>
                        </m:sSub>
                        <m:r>
                          <a:rPr lang="el-GR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  <m:t>=1,645</m:t>
                        </m:r>
                      </m:oMath>
                    </m:oMathPara>
                  </a14:m>
                  <a:endParaRPr sz="18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4" name="object 19">
                  <a:extLst>
                    <a:ext uri="{FF2B5EF4-FFF2-40B4-BE49-F238E27FC236}">
                      <a16:creationId xmlns:a16="http://schemas.microsoft.com/office/drawing/2014/main" id="{1231DB06-B420-4837-9557-D808B2673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886" y="5660340"/>
                  <a:ext cx="132054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687" r="-5991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3BC28898-A25E-47BE-85F2-37AA7FF05271}"/>
                </a:ext>
              </a:extLst>
            </p:cNvPr>
            <p:cNvSpPr/>
            <p:nvPr/>
          </p:nvSpPr>
          <p:spPr>
            <a:xfrm>
              <a:off x="6730234" y="5606034"/>
              <a:ext cx="1517466" cy="454147"/>
            </a:xfrm>
            <a:custGeom>
              <a:avLst/>
              <a:gdLst/>
              <a:ahLst/>
              <a:cxnLst/>
              <a:rect l="l" t="t" r="r" b="b"/>
              <a:pathLst>
                <a:path w="1225550" h="414654">
                  <a:moveTo>
                    <a:pt x="0" y="207263"/>
                  </a:moveTo>
                  <a:lnTo>
                    <a:pt x="17806" y="157457"/>
                  </a:lnTo>
                  <a:lnTo>
                    <a:pt x="48148" y="126589"/>
                  </a:lnTo>
                  <a:lnTo>
                    <a:pt x="91795" y="98087"/>
                  </a:lnTo>
                  <a:lnTo>
                    <a:pt x="147484" y="72380"/>
                  </a:lnTo>
                  <a:lnTo>
                    <a:pt x="213954" y="49893"/>
                  </a:lnTo>
                  <a:lnTo>
                    <a:pt x="250838" y="39990"/>
                  </a:lnTo>
                  <a:lnTo>
                    <a:pt x="289943" y="31053"/>
                  </a:lnTo>
                  <a:lnTo>
                    <a:pt x="331113" y="23135"/>
                  </a:lnTo>
                  <a:lnTo>
                    <a:pt x="374189" y="16288"/>
                  </a:lnTo>
                  <a:lnTo>
                    <a:pt x="419014" y="10566"/>
                  </a:lnTo>
                  <a:lnTo>
                    <a:pt x="465430" y="6023"/>
                  </a:lnTo>
                  <a:lnTo>
                    <a:pt x="513280" y="2712"/>
                  </a:lnTo>
                  <a:lnTo>
                    <a:pt x="562405" y="687"/>
                  </a:lnTo>
                  <a:lnTo>
                    <a:pt x="612648" y="0"/>
                  </a:lnTo>
                  <a:lnTo>
                    <a:pt x="662890" y="687"/>
                  </a:lnTo>
                  <a:lnTo>
                    <a:pt x="712015" y="2712"/>
                  </a:lnTo>
                  <a:lnTo>
                    <a:pt x="759865" y="6023"/>
                  </a:lnTo>
                  <a:lnTo>
                    <a:pt x="806281" y="10566"/>
                  </a:lnTo>
                  <a:lnTo>
                    <a:pt x="851106" y="16288"/>
                  </a:lnTo>
                  <a:lnTo>
                    <a:pt x="894182" y="23135"/>
                  </a:lnTo>
                  <a:lnTo>
                    <a:pt x="935352" y="31053"/>
                  </a:lnTo>
                  <a:lnTo>
                    <a:pt x="974457" y="39990"/>
                  </a:lnTo>
                  <a:lnTo>
                    <a:pt x="1011341" y="49893"/>
                  </a:lnTo>
                  <a:lnTo>
                    <a:pt x="1077811" y="72380"/>
                  </a:lnTo>
                  <a:lnTo>
                    <a:pt x="1133500" y="98087"/>
                  </a:lnTo>
                  <a:lnTo>
                    <a:pt x="1177147" y="126589"/>
                  </a:lnTo>
                  <a:lnTo>
                    <a:pt x="1207489" y="157457"/>
                  </a:lnTo>
                  <a:lnTo>
                    <a:pt x="1225296" y="207263"/>
                  </a:lnTo>
                  <a:lnTo>
                    <a:pt x="1223264" y="224262"/>
                  </a:lnTo>
                  <a:lnTo>
                    <a:pt x="1194060" y="272774"/>
                  </a:lnTo>
                  <a:lnTo>
                    <a:pt x="1156908" y="302512"/>
                  </a:lnTo>
                  <a:lnTo>
                    <a:pt x="1107082" y="329669"/>
                  </a:lnTo>
                  <a:lnTo>
                    <a:pt x="1045845" y="353820"/>
                  </a:lnTo>
                  <a:lnTo>
                    <a:pt x="974457" y="374537"/>
                  </a:lnTo>
                  <a:lnTo>
                    <a:pt x="935352" y="383474"/>
                  </a:lnTo>
                  <a:lnTo>
                    <a:pt x="894182" y="391392"/>
                  </a:lnTo>
                  <a:lnTo>
                    <a:pt x="851106" y="398239"/>
                  </a:lnTo>
                  <a:lnTo>
                    <a:pt x="806281" y="403961"/>
                  </a:lnTo>
                  <a:lnTo>
                    <a:pt x="759865" y="408504"/>
                  </a:lnTo>
                  <a:lnTo>
                    <a:pt x="712015" y="411815"/>
                  </a:lnTo>
                  <a:lnTo>
                    <a:pt x="662890" y="413840"/>
                  </a:lnTo>
                  <a:lnTo>
                    <a:pt x="612648" y="414527"/>
                  </a:lnTo>
                  <a:lnTo>
                    <a:pt x="562405" y="413840"/>
                  </a:lnTo>
                  <a:lnTo>
                    <a:pt x="513280" y="411815"/>
                  </a:lnTo>
                  <a:lnTo>
                    <a:pt x="465430" y="408504"/>
                  </a:lnTo>
                  <a:lnTo>
                    <a:pt x="419014" y="403961"/>
                  </a:lnTo>
                  <a:lnTo>
                    <a:pt x="374189" y="398239"/>
                  </a:lnTo>
                  <a:lnTo>
                    <a:pt x="331113" y="391392"/>
                  </a:lnTo>
                  <a:lnTo>
                    <a:pt x="289943" y="383474"/>
                  </a:lnTo>
                  <a:lnTo>
                    <a:pt x="250838" y="374537"/>
                  </a:lnTo>
                  <a:lnTo>
                    <a:pt x="213954" y="364634"/>
                  </a:lnTo>
                  <a:lnTo>
                    <a:pt x="147484" y="342147"/>
                  </a:lnTo>
                  <a:lnTo>
                    <a:pt x="91795" y="316440"/>
                  </a:lnTo>
                  <a:lnTo>
                    <a:pt x="48148" y="287938"/>
                  </a:lnTo>
                  <a:lnTo>
                    <a:pt x="17806" y="257070"/>
                  </a:lnTo>
                  <a:lnTo>
                    <a:pt x="0" y="207263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8841E44C-8B45-4B45-B287-1E9E1226138E}"/>
                </a:ext>
              </a:extLst>
            </p:cNvPr>
            <p:cNvSpPr/>
            <p:nvPr/>
          </p:nvSpPr>
          <p:spPr>
            <a:xfrm>
              <a:off x="7319136" y="5342382"/>
              <a:ext cx="111760" cy="264160"/>
            </a:xfrm>
            <a:custGeom>
              <a:avLst/>
              <a:gdLst/>
              <a:ahLst/>
              <a:cxnLst/>
              <a:rect l="l" t="t" r="r" b="b"/>
              <a:pathLst>
                <a:path w="111759" h="264160">
                  <a:moveTo>
                    <a:pt x="56106" y="39268"/>
                  </a:moveTo>
                  <a:lnTo>
                    <a:pt x="46126" y="56123"/>
                  </a:lnTo>
                  <a:lnTo>
                    <a:pt x="44831" y="263461"/>
                  </a:lnTo>
                  <a:lnTo>
                    <a:pt x="64643" y="263588"/>
                  </a:lnTo>
                  <a:lnTo>
                    <a:pt x="65937" y="56373"/>
                  </a:lnTo>
                  <a:lnTo>
                    <a:pt x="56106" y="39268"/>
                  </a:lnTo>
                  <a:close/>
                </a:path>
                <a:path w="111759" h="264160">
                  <a:moveTo>
                    <a:pt x="67538" y="19558"/>
                  </a:moveTo>
                  <a:lnTo>
                    <a:pt x="46355" y="19558"/>
                  </a:lnTo>
                  <a:lnTo>
                    <a:pt x="66167" y="19685"/>
                  </a:lnTo>
                  <a:lnTo>
                    <a:pt x="65937" y="56373"/>
                  </a:lnTo>
                  <a:lnTo>
                    <a:pt x="91567" y="100965"/>
                  </a:lnTo>
                  <a:lnTo>
                    <a:pt x="94361" y="105791"/>
                  </a:lnTo>
                  <a:lnTo>
                    <a:pt x="100330" y="107442"/>
                  </a:lnTo>
                  <a:lnTo>
                    <a:pt x="105156" y="104648"/>
                  </a:lnTo>
                  <a:lnTo>
                    <a:pt x="109855" y="101981"/>
                  </a:lnTo>
                  <a:lnTo>
                    <a:pt x="111506" y="95885"/>
                  </a:lnTo>
                  <a:lnTo>
                    <a:pt x="108839" y="91186"/>
                  </a:lnTo>
                  <a:lnTo>
                    <a:pt x="67538" y="19558"/>
                  </a:lnTo>
                  <a:close/>
                </a:path>
                <a:path w="111759" h="264160">
                  <a:moveTo>
                    <a:pt x="56261" y="0"/>
                  </a:moveTo>
                  <a:lnTo>
                    <a:pt x="2794" y="90551"/>
                  </a:lnTo>
                  <a:lnTo>
                    <a:pt x="0" y="95250"/>
                  </a:lnTo>
                  <a:lnTo>
                    <a:pt x="1524" y="101346"/>
                  </a:lnTo>
                  <a:lnTo>
                    <a:pt x="6223" y="104013"/>
                  </a:lnTo>
                  <a:lnTo>
                    <a:pt x="10922" y="106807"/>
                  </a:lnTo>
                  <a:lnTo>
                    <a:pt x="17018" y="105283"/>
                  </a:lnTo>
                  <a:lnTo>
                    <a:pt x="46126" y="56123"/>
                  </a:lnTo>
                  <a:lnTo>
                    <a:pt x="46355" y="19558"/>
                  </a:lnTo>
                  <a:lnTo>
                    <a:pt x="67538" y="19558"/>
                  </a:lnTo>
                  <a:lnTo>
                    <a:pt x="56261" y="0"/>
                  </a:lnTo>
                  <a:close/>
                </a:path>
                <a:path w="111759" h="264160">
                  <a:moveTo>
                    <a:pt x="66136" y="24511"/>
                  </a:moveTo>
                  <a:lnTo>
                    <a:pt x="47625" y="24511"/>
                  </a:lnTo>
                  <a:lnTo>
                    <a:pt x="64770" y="24638"/>
                  </a:lnTo>
                  <a:lnTo>
                    <a:pt x="56106" y="39268"/>
                  </a:lnTo>
                  <a:lnTo>
                    <a:pt x="65937" y="56373"/>
                  </a:lnTo>
                  <a:lnTo>
                    <a:pt x="66136" y="24511"/>
                  </a:lnTo>
                  <a:close/>
                </a:path>
                <a:path w="111759" h="264160">
                  <a:moveTo>
                    <a:pt x="46355" y="19558"/>
                  </a:moveTo>
                  <a:lnTo>
                    <a:pt x="46126" y="56123"/>
                  </a:lnTo>
                  <a:lnTo>
                    <a:pt x="56106" y="39268"/>
                  </a:lnTo>
                  <a:lnTo>
                    <a:pt x="47625" y="24511"/>
                  </a:lnTo>
                  <a:lnTo>
                    <a:pt x="66136" y="24511"/>
                  </a:lnTo>
                  <a:lnTo>
                    <a:pt x="66167" y="19685"/>
                  </a:lnTo>
                  <a:lnTo>
                    <a:pt x="46355" y="19558"/>
                  </a:lnTo>
                  <a:close/>
                </a:path>
                <a:path w="111759" h="264160">
                  <a:moveTo>
                    <a:pt x="47625" y="24511"/>
                  </a:moveTo>
                  <a:lnTo>
                    <a:pt x="56106" y="39268"/>
                  </a:lnTo>
                  <a:lnTo>
                    <a:pt x="64770" y="24638"/>
                  </a:lnTo>
                  <a:lnTo>
                    <a:pt x="47625" y="2451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object 22">
              <a:extLst>
                <a:ext uri="{FF2B5EF4-FFF2-40B4-BE49-F238E27FC236}">
                  <a16:creationId xmlns:a16="http://schemas.microsoft.com/office/drawing/2014/main" id="{9E43C6E2-3C2F-4669-B6A7-B0EBB6B17441}"/>
                </a:ext>
              </a:extLst>
            </p:cNvPr>
            <p:cNvSpPr/>
            <p:nvPr/>
          </p:nvSpPr>
          <p:spPr>
            <a:xfrm>
              <a:off x="7369302" y="5080253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0"/>
                  </a:moveTo>
                  <a:lnTo>
                    <a:pt x="0" y="248412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object 23">
              <a:extLst>
                <a:ext uri="{FF2B5EF4-FFF2-40B4-BE49-F238E27FC236}">
                  <a16:creationId xmlns:a16="http://schemas.microsoft.com/office/drawing/2014/main" id="{DE2C135B-6DF0-4750-AD7E-0468422FE567}"/>
                </a:ext>
              </a:extLst>
            </p:cNvPr>
            <p:cNvSpPr/>
            <p:nvPr/>
          </p:nvSpPr>
          <p:spPr>
            <a:xfrm>
              <a:off x="6307073" y="4339590"/>
              <a:ext cx="1836420" cy="913130"/>
            </a:xfrm>
            <a:custGeom>
              <a:avLst/>
              <a:gdLst/>
              <a:ahLst/>
              <a:cxnLst/>
              <a:rect l="l" t="t" r="r" b="b"/>
              <a:pathLst>
                <a:path w="1836420" h="913129">
                  <a:moveTo>
                    <a:pt x="1836293" y="912749"/>
                  </a:moveTo>
                  <a:lnTo>
                    <a:pt x="1644650" y="904875"/>
                  </a:lnTo>
                  <a:lnTo>
                    <a:pt x="1545717" y="892175"/>
                  </a:lnTo>
                  <a:lnTo>
                    <a:pt x="1453006" y="877824"/>
                  </a:lnTo>
                  <a:lnTo>
                    <a:pt x="1354074" y="857250"/>
                  </a:lnTo>
                  <a:lnTo>
                    <a:pt x="1255014" y="827024"/>
                  </a:lnTo>
                  <a:lnTo>
                    <a:pt x="1162430" y="790575"/>
                  </a:lnTo>
                  <a:lnTo>
                    <a:pt x="967612" y="685800"/>
                  </a:lnTo>
                  <a:lnTo>
                    <a:pt x="772795" y="536575"/>
                  </a:lnTo>
                  <a:lnTo>
                    <a:pt x="581278" y="355600"/>
                  </a:lnTo>
                  <a:lnTo>
                    <a:pt x="482219" y="265049"/>
                  </a:lnTo>
                  <a:lnTo>
                    <a:pt x="383158" y="180975"/>
                  </a:lnTo>
                  <a:lnTo>
                    <a:pt x="290575" y="106299"/>
                  </a:lnTo>
                  <a:lnTo>
                    <a:pt x="191642" y="49149"/>
                  </a:lnTo>
                  <a:lnTo>
                    <a:pt x="95758" y="12700"/>
                  </a:lnTo>
                  <a:lnTo>
                    <a:pt x="0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9505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8423-7E27-4B0E-AEA5-1952DE97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1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4CEA8-9290-4B7E-B28A-2A4BFEDC10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b="1" dirty="0"/>
                  <a:t>Βήμα 4:</a:t>
                </a:r>
                <a:r>
                  <a:rPr lang="el-GR" dirty="0"/>
                  <a:t> Κανόνας απόφασης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8120−8000</m:t>
                          </m:r>
                        </m:num>
                        <m:den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500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=1,44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=1,645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l-GR" dirty="0"/>
                  <a:t>Επομένως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δεν απορρίπτεται</a:t>
                </a:r>
                <a:endParaRPr lang="en-US" dirty="0"/>
              </a:p>
              <a:p>
                <a:pPr marL="984250" lvl="1" indent="0">
                  <a:buNone/>
                </a:pPr>
                <a:r>
                  <a:rPr lang="el-GR" i="1" dirty="0"/>
                  <a:t>Ο ισχυρισμός της εταιρείας ότι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&gt;8000</m:t>
                    </m:r>
                  </m:oMath>
                </a14:m>
                <a:r>
                  <a:rPr lang="en-US" i="1" dirty="0"/>
                  <a:t> </a:t>
                </a:r>
                <a:r>
                  <a:rPr lang="el-GR" i="1" dirty="0"/>
                  <a:t>δεν υποστηρίζεται </a:t>
                </a:r>
                <a:br>
                  <a:rPr lang="el-GR" i="1" dirty="0"/>
                </a:br>
                <a:r>
                  <a:rPr lang="el-GR" i="1" dirty="0"/>
                  <a:t>από τα δεδομένα του δείγματος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4CEA8-9290-4B7E-B28A-2A4BFEDC1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5409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B2BA1-BD68-454E-9182-A3159490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A5A54-8852-43EB-9C96-F705756A4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εταιρεία κινητής τηλεφωνίας θεωρεί ότι ο μέσος μηνιαίος χρόνος ομιλίας των χρηστών είναι </a:t>
            </a:r>
            <a:r>
              <a:rPr lang="en-US" dirty="0"/>
              <a:t>600 </a:t>
            </a:r>
            <a:r>
              <a:rPr lang="el-GR" dirty="0"/>
              <a:t>λεπτά</a:t>
            </a:r>
            <a:endParaRPr lang="en-US" dirty="0"/>
          </a:p>
          <a:p>
            <a:r>
              <a:rPr lang="el-GR" dirty="0"/>
              <a:t>Για ένα δείγμα </a:t>
            </a:r>
            <a:r>
              <a:rPr lang="en-US" dirty="0"/>
              <a:t>49 </a:t>
            </a:r>
            <a:r>
              <a:rPr lang="el-GR" dirty="0"/>
              <a:t>συνδρομητών βρέθηκε ότι ο μέσος χρόνος ομιλίας είναι </a:t>
            </a:r>
            <a:r>
              <a:rPr lang="en-US" dirty="0"/>
              <a:t>690 </a:t>
            </a:r>
            <a:r>
              <a:rPr lang="el-GR" dirty="0"/>
              <a:t>λεπτά/μήνα</a:t>
            </a:r>
            <a:endParaRPr lang="en-US" dirty="0"/>
          </a:p>
          <a:p>
            <a:r>
              <a:rPr lang="el-GR" dirty="0"/>
              <a:t>Η τυπική απόκλιση του πληθυσμού είναι </a:t>
            </a:r>
            <a:r>
              <a:rPr lang="en-US" dirty="0"/>
              <a:t>300 </a:t>
            </a:r>
            <a:r>
              <a:rPr lang="el-GR" dirty="0"/>
              <a:t>λεπτά/μήνα</a:t>
            </a:r>
            <a:endParaRPr lang="en-US" dirty="0"/>
          </a:p>
          <a:p>
            <a:r>
              <a:rPr lang="el-GR" dirty="0"/>
              <a:t>Είναι σωστός ο ισχυρισμός της εταιρείας σε επίπεδο σημαντικότητας 5%;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2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D055-5951-47E2-BECB-C4041A6D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συνεχών τυχαίων μεταβλητών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9E13D2-70DE-4A61-8F1A-3281757F4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Η πιθανότητα μια συνεχής τυχαία μεταβλητή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να λάβει μια συγκεκριμένη τιμή είναι μηδέν</a:t>
                </a:r>
                <a:endParaRPr lang="en-US" dirty="0"/>
              </a:p>
              <a:p>
                <a:r>
                  <a:rPr lang="el-GR" dirty="0"/>
                  <a:t>Πρέπει να εξεταστεί η πιθανότητα 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να λάβει, κατά προσέγγιση, μια συγκεκριμένη τιμή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, εντός ενός διαστήματος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l-GR" dirty="0"/>
                  <a:t>Συνάρτηση πυκνότητας πιθανότητας (</a:t>
                </a:r>
                <a:r>
                  <a:rPr lang="en-US" dirty="0"/>
                  <a:t>probability density function</a:t>
                </a:r>
                <a:r>
                  <a:rPr lang="el-GR" dirty="0"/>
                  <a:t>,</a:t>
                </a:r>
                <a:r>
                  <a:rPr lang="en-US" dirty="0"/>
                  <a:t> PDF)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Συνεχής συνάρτηση της πυκνότητας</a:t>
                </a:r>
                <a:r>
                  <a:rPr lang="en-US" dirty="0"/>
                  <a:t> </a:t>
                </a:r>
                <a:r>
                  <a:rPr lang="el-GR" dirty="0"/>
                  <a:t>της πιθανότητας γύρω από μια αριθμητική τιμή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</a:t>
                </a:r>
                <a:r>
                  <a:rPr lang="el-GR" dirty="0"/>
                  <a:t>πιθανότητα ανά μονάδα της τυχαίας μεταβλητής)</a:t>
                </a:r>
                <a:endParaRPr lang="en-US" dirty="0"/>
              </a:p>
              <a:p>
                <a:pPr lvl="1"/>
                <a:r>
                  <a:rPr lang="el-GR" dirty="0"/>
                  <a:t>Υψηλή πυκνότητα υποδεικνύει ότι είναι αρκετά πιθανό η τυχαία μεταβλητή να λάβει τιμές κοντά στην τιμή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9E13D2-70DE-4A61-8F1A-3281757F4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3959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2128-AF41-4FBF-8423-5EA6EB10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C4248-6CD9-41B0-81EA-845636A34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/>
                  <a:t>Βήμα 1:</a:t>
                </a:r>
                <a:r>
                  <a:rPr lang="el-GR" dirty="0"/>
                  <a:t> Διατύπωση υπόθεσης</a:t>
                </a:r>
                <a:endParaRPr lang="el-GR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=600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έναντι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≠600</m:t>
                    </m:r>
                  </m:oMath>
                </a14:m>
                <a:endParaRPr lang="en-US" dirty="0"/>
              </a:p>
              <a:p>
                <a:r>
                  <a:rPr lang="el-GR" b="1" dirty="0"/>
                  <a:t>Βήμα 2:</a:t>
                </a:r>
                <a:r>
                  <a:rPr lang="el-GR" dirty="0"/>
                  <a:t> Ορισμός επιπέδου σημαντικότητας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l-GR" dirty="0"/>
              </a:p>
              <a:p>
                <a:pPr lvl="1"/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endParaRPr lang="en-US" dirty="0"/>
              </a:p>
              <a:p>
                <a:r>
                  <a:rPr lang="el-GR" b="1" dirty="0"/>
                  <a:t>Βήμα 3:</a:t>
                </a:r>
                <a:r>
                  <a:rPr lang="el-GR" dirty="0"/>
                  <a:t> Κρίσιμη τιμή</a:t>
                </a:r>
              </a:p>
              <a:p>
                <a:pPr lvl="1"/>
                <a:r>
                  <a:rPr lang="el-GR" dirty="0"/>
                  <a:t>Αμφίπλευρος έλεγχος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C4248-6CD9-41B0-81EA-845636A34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C992FE69-7AAC-4761-9906-CBF026E3C3A6}"/>
              </a:ext>
            </a:extLst>
          </p:cNvPr>
          <p:cNvGrpSpPr/>
          <p:nvPr/>
        </p:nvGrpSpPr>
        <p:grpSpPr>
          <a:xfrm>
            <a:off x="5491352" y="4959673"/>
            <a:ext cx="5185288" cy="1743527"/>
            <a:chOff x="3009409" y="4082089"/>
            <a:chExt cx="5185288" cy="1743527"/>
          </a:xfrm>
        </p:grpSpPr>
        <p:sp>
          <p:nvSpPr>
            <p:cNvPr id="49" name="object 4">
              <a:extLst>
                <a:ext uri="{FF2B5EF4-FFF2-40B4-BE49-F238E27FC236}">
                  <a16:creationId xmlns:a16="http://schemas.microsoft.com/office/drawing/2014/main" id="{D185B311-7709-42B5-9B71-EF7A91764115}"/>
                </a:ext>
              </a:extLst>
            </p:cNvPr>
            <p:cNvSpPr/>
            <p:nvPr/>
          </p:nvSpPr>
          <p:spPr>
            <a:xfrm>
              <a:off x="3607308" y="4936235"/>
              <a:ext cx="666115" cy="198120"/>
            </a:xfrm>
            <a:custGeom>
              <a:avLst/>
              <a:gdLst/>
              <a:ahLst/>
              <a:cxnLst/>
              <a:rect l="l" t="t" r="r" b="b"/>
              <a:pathLst>
                <a:path w="666114" h="198120">
                  <a:moveTo>
                    <a:pt x="663447" y="0"/>
                  </a:moveTo>
                  <a:lnTo>
                    <a:pt x="593470" y="36321"/>
                  </a:lnTo>
                  <a:lnTo>
                    <a:pt x="484631" y="72643"/>
                  </a:lnTo>
                  <a:lnTo>
                    <a:pt x="410209" y="86106"/>
                  </a:lnTo>
                  <a:lnTo>
                    <a:pt x="206882" y="100202"/>
                  </a:lnTo>
                  <a:lnTo>
                    <a:pt x="12700" y="128650"/>
                  </a:lnTo>
                  <a:lnTo>
                    <a:pt x="0" y="198119"/>
                  </a:lnTo>
                  <a:lnTo>
                    <a:pt x="665802" y="189487"/>
                  </a:lnTo>
                  <a:lnTo>
                    <a:pt x="665907" y="146988"/>
                  </a:lnTo>
                  <a:lnTo>
                    <a:pt x="665708" y="134685"/>
                  </a:lnTo>
                  <a:lnTo>
                    <a:pt x="665430" y="123006"/>
                  </a:lnTo>
                  <a:lnTo>
                    <a:pt x="665097" y="111767"/>
                  </a:lnTo>
                  <a:lnTo>
                    <a:pt x="663999" y="78847"/>
                  </a:lnTo>
                  <a:lnTo>
                    <a:pt x="663677" y="67524"/>
                  </a:lnTo>
                  <a:lnTo>
                    <a:pt x="663417" y="55720"/>
                  </a:lnTo>
                  <a:lnTo>
                    <a:pt x="663240" y="43250"/>
                  </a:lnTo>
                  <a:lnTo>
                    <a:pt x="663232" y="15574"/>
                  </a:lnTo>
                  <a:lnTo>
                    <a:pt x="6634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object 6">
              <a:extLst>
                <a:ext uri="{FF2B5EF4-FFF2-40B4-BE49-F238E27FC236}">
                  <a16:creationId xmlns:a16="http://schemas.microsoft.com/office/drawing/2014/main" id="{6C100F0D-034B-45BE-9F9E-94B2A4786F5A}"/>
                </a:ext>
              </a:extLst>
            </p:cNvPr>
            <p:cNvSpPr txBox="1"/>
            <p:nvPr/>
          </p:nvSpPr>
          <p:spPr>
            <a:xfrm>
              <a:off x="6801725" y="4119798"/>
              <a:ext cx="1392972" cy="6001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l-GR" sz="18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Απόρριψη</a:t>
              </a:r>
              <a:r>
                <a:rPr sz="1800" spc="2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</a:t>
              </a:r>
              <a:r>
                <a:rPr sz="1800" i="1" spc="-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H</a:t>
              </a:r>
              <a:r>
                <a:rPr sz="1800" baseline="-20833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</a:p>
            <a:p>
              <a:pPr marL="78105">
                <a:lnSpc>
                  <a:spcPct val="100000"/>
                </a:lnSpc>
                <a:spcBef>
                  <a:spcPts val="250"/>
                </a:spcBef>
              </a:pPr>
              <a:r>
                <a:rPr sz="1850" i="1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α</a:t>
              </a:r>
              <a:r>
                <a:rPr sz="185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/</a:t>
              </a:r>
              <a:r>
                <a:rPr sz="1850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2</a:t>
              </a:r>
              <a:r>
                <a:rPr sz="1850" spc="-2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</a:t>
              </a:r>
              <a:r>
                <a:rPr sz="1850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=</a:t>
              </a:r>
              <a:r>
                <a:rPr sz="1850" spc="-1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</a:t>
              </a:r>
              <a:r>
                <a:rPr sz="1850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r>
                <a:rPr lang="el-GR" sz="1850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,</a:t>
              </a:r>
              <a:r>
                <a:rPr sz="1850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025</a:t>
              </a:r>
              <a:endParaRPr sz="185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5B8DA0C9-5FF7-477C-B115-0DAAE22B4040}"/>
                </a:ext>
              </a:extLst>
            </p:cNvPr>
            <p:cNvSpPr/>
            <p:nvPr/>
          </p:nvSpPr>
          <p:spPr>
            <a:xfrm>
              <a:off x="6966204" y="474891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6924" y="152272"/>
                  </a:moveTo>
                  <a:lnTo>
                    <a:pt x="0" y="233044"/>
                  </a:lnTo>
                  <a:lnTo>
                    <a:pt x="80772" y="206120"/>
                  </a:lnTo>
                  <a:lnTo>
                    <a:pt x="58672" y="201675"/>
                  </a:lnTo>
                  <a:lnTo>
                    <a:pt x="40386" y="201675"/>
                  </a:lnTo>
                  <a:lnTo>
                    <a:pt x="31369" y="192658"/>
                  </a:lnTo>
                  <a:lnTo>
                    <a:pt x="34431" y="189598"/>
                  </a:lnTo>
                  <a:lnTo>
                    <a:pt x="26924" y="152272"/>
                  </a:lnTo>
                  <a:close/>
                </a:path>
                <a:path w="233045" h="233045">
                  <a:moveTo>
                    <a:pt x="34431" y="189598"/>
                  </a:moveTo>
                  <a:lnTo>
                    <a:pt x="31369" y="192658"/>
                  </a:lnTo>
                  <a:lnTo>
                    <a:pt x="40386" y="201675"/>
                  </a:lnTo>
                  <a:lnTo>
                    <a:pt x="43446" y="198613"/>
                  </a:lnTo>
                  <a:lnTo>
                    <a:pt x="35941" y="197103"/>
                  </a:lnTo>
                  <a:lnTo>
                    <a:pt x="34431" y="189598"/>
                  </a:lnTo>
                  <a:close/>
                </a:path>
                <a:path w="233045" h="233045">
                  <a:moveTo>
                    <a:pt x="43446" y="198613"/>
                  </a:moveTo>
                  <a:lnTo>
                    <a:pt x="40386" y="201675"/>
                  </a:lnTo>
                  <a:lnTo>
                    <a:pt x="58672" y="201675"/>
                  </a:lnTo>
                  <a:lnTo>
                    <a:pt x="43446" y="198613"/>
                  </a:lnTo>
                  <a:close/>
                </a:path>
                <a:path w="233045" h="233045">
                  <a:moveTo>
                    <a:pt x="224154" y="0"/>
                  </a:moveTo>
                  <a:lnTo>
                    <a:pt x="34431" y="189598"/>
                  </a:lnTo>
                  <a:lnTo>
                    <a:pt x="35941" y="197103"/>
                  </a:lnTo>
                  <a:lnTo>
                    <a:pt x="43446" y="198613"/>
                  </a:lnTo>
                  <a:lnTo>
                    <a:pt x="233045" y="8889"/>
                  </a:lnTo>
                  <a:lnTo>
                    <a:pt x="2241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" name="object 8">
              <a:extLst>
                <a:ext uri="{FF2B5EF4-FFF2-40B4-BE49-F238E27FC236}">
                  <a16:creationId xmlns:a16="http://schemas.microsoft.com/office/drawing/2014/main" id="{8376F99A-47B2-4781-8642-DB897F3380DF}"/>
                </a:ext>
              </a:extLst>
            </p:cNvPr>
            <p:cNvSpPr/>
            <p:nvPr/>
          </p:nvSpPr>
          <p:spPr>
            <a:xfrm>
              <a:off x="6618845" y="4936235"/>
              <a:ext cx="707390" cy="198120"/>
            </a:xfrm>
            <a:custGeom>
              <a:avLst/>
              <a:gdLst/>
              <a:ahLst/>
              <a:cxnLst/>
              <a:rect l="l" t="t" r="r" b="b"/>
              <a:pathLst>
                <a:path w="707390" h="198120">
                  <a:moveTo>
                    <a:pt x="2553" y="0"/>
                  </a:moveTo>
                  <a:lnTo>
                    <a:pt x="2789" y="15572"/>
                  </a:lnTo>
                  <a:lnTo>
                    <a:pt x="2797" y="43245"/>
                  </a:lnTo>
                  <a:lnTo>
                    <a:pt x="2619" y="55715"/>
                  </a:lnTo>
                  <a:lnTo>
                    <a:pt x="2352" y="67518"/>
                  </a:lnTo>
                  <a:lnTo>
                    <a:pt x="2021" y="78839"/>
                  </a:lnTo>
                  <a:lnTo>
                    <a:pt x="887" y="111756"/>
                  </a:lnTo>
                  <a:lnTo>
                    <a:pt x="544" y="122993"/>
                  </a:lnTo>
                  <a:lnTo>
                    <a:pt x="259" y="134670"/>
                  </a:lnTo>
                  <a:lnTo>
                    <a:pt x="57" y="146971"/>
                  </a:lnTo>
                  <a:lnTo>
                    <a:pt x="0" y="174181"/>
                  </a:lnTo>
                  <a:lnTo>
                    <a:pt x="193" y="189459"/>
                  </a:lnTo>
                  <a:lnTo>
                    <a:pt x="707022" y="198119"/>
                  </a:lnTo>
                  <a:lnTo>
                    <a:pt x="693560" y="128650"/>
                  </a:lnTo>
                  <a:lnTo>
                    <a:pt x="487312" y="100202"/>
                  </a:lnTo>
                  <a:lnTo>
                    <a:pt x="271412" y="86106"/>
                  </a:lnTo>
                  <a:lnTo>
                    <a:pt x="192418" y="72643"/>
                  </a:lnTo>
                  <a:lnTo>
                    <a:pt x="76848" y="36321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" name="object 9">
              <a:extLst>
                <a:ext uri="{FF2B5EF4-FFF2-40B4-BE49-F238E27FC236}">
                  <a16:creationId xmlns:a16="http://schemas.microsoft.com/office/drawing/2014/main" id="{EE9A97AD-3481-4FAD-9277-8CDA5A4EB9CD}"/>
                </a:ext>
              </a:extLst>
            </p:cNvPr>
            <p:cNvSpPr/>
            <p:nvPr/>
          </p:nvSpPr>
          <p:spPr>
            <a:xfrm>
              <a:off x="3614165" y="4144517"/>
              <a:ext cx="1836420" cy="913130"/>
            </a:xfrm>
            <a:custGeom>
              <a:avLst/>
              <a:gdLst/>
              <a:ahLst/>
              <a:cxnLst/>
              <a:rect l="l" t="t" r="r" b="b"/>
              <a:pathLst>
                <a:path w="1836420" h="913129">
                  <a:moveTo>
                    <a:pt x="0" y="912748"/>
                  </a:moveTo>
                  <a:lnTo>
                    <a:pt x="193167" y="904874"/>
                  </a:lnTo>
                  <a:lnTo>
                    <a:pt x="291211" y="892174"/>
                  </a:lnTo>
                  <a:lnTo>
                    <a:pt x="389382" y="877823"/>
                  </a:lnTo>
                  <a:lnTo>
                    <a:pt x="484378" y="857249"/>
                  </a:lnTo>
                  <a:lnTo>
                    <a:pt x="582549" y="827023"/>
                  </a:lnTo>
                  <a:lnTo>
                    <a:pt x="680593" y="790574"/>
                  </a:lnTo>
                  <a:lnTo>
                    <a:pt x="870712" y="685799"/>
                  </a:lnTo>
                  <a:lnTo>
                    <a:pt x="1063879" y="536574"/>
                  </a:lnTo>
                  <a:lnTo>
                    <a:pt x="1256919" y="355599"/>
                  </a:lnTo>
                  <a:lnTo>
                    <a:pt x="1352042" y="265048"/>
                  </a:lnTo>
                  <a:lnTo>
                    <a:pt x="1450086" y="180974"/>
                  </a:lnTo>
                  <a:lnTo>
                    <a:pt x="1548257" y="106298"/>
                  </a:lnTo>
                  <a:lnTo>
                    <a:pt x="1640205" y="49148"/>
                  </a:lnTo>
                  <a:lnTo>
                    <a:pt x="1738249" y="12699"/>
                  </a:lnTo>
                  <a:lnTo>
                    <a:pt x="1836420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" name="object 10">
              <a:extLst>
                <a:ext uri="{FF2B5EF4-FFF2-40B4-BE49-F238E27FC236}">
                  <a16:creationId xmlns:a16="http://schemas.microsoft.com/office/drawing/2014/main" id="{D9B7CC51-C063-40F0-8373-0D15540A86F1}"/>
                </a:ext>
              </a:extLst>
            </p:cNvPr>
            <p:cNvSpPr/>
            <p:nvPr/>
          </p:nvSpPr>
          <p:spPr>
            <a:xfrm>
              <a:off x="5453634" y="4144517"/>
              <a:ext cx="1835150" cy="913130"/>
            </a:xfrm>
            <a:custGeom>
              <a:avLst/>
              <a:gdLst/>
              <a:ahLst/>
              <a:cxnLst/>
              <a:rect l="l" t="t" r="r" b="b"/>
              <a:pathLst>
                <a:path w="1835150" h="913129">
                  <a:moveTo>
                    <a:pt x="1834768" y="912748"/>
                  </a:moveTo>
                  <a:lnTo>
                    <a:pt x="1643252" y="904874"/>
                  </a:lnTo>
                  <a:lnTo>
                    <a:pt x="1544319" y="892174"/>
                  </a:lnTo>
                  <a:lnTo>
                    <a:pt x="1451864" y="877823"/>
                  </a:lnTo>
                  <a:lnTo>
                    <a:pt x="1352931" y="857249"/>
                  </a:lnTo>
                  <a:lnTo>
                    <a:pt x="1253997" y="827023"/>
                  </a:lnTo>
                  <a:lnTo>
                    <a:pt x="1161541" y="790574"/>
                  </a:lnTo>
                  <a:lnTo>
                    <a:pt x="966851" y="685799"/>
                  </a:lnTo>
                  <a:lnTo>
                    <a:pt x="772160" y="536574"/>
                  </a:lnTo>
                  <a:lnTo>
                    <a:pt x="580770" y="355599"/>
                  </a:lnTo>
                  <a:lnTo>
                    <a:pt x="481838" y="265048"/>
                  </a:lnTo>
                  <a:lnTo>
                    <a:pt x="382904" y="180974"/>
                  </a:lnTo>
                  <a:lnTo>
                    <a:pt x="290321" y="106298"/>
                  </a:lnTo>
                  <a:lnTo>
                    <a:pt x="191515" y="49148"/>
                  </a:lnTo>
                  <a:lnTo>
                    <a:pt x="95757" y="12699"/>
                  </a:lnTo>
                  <a:lnTo>
                    <a:pt x="0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object 11">
              <a:extLst>
                <a:ext uri="{FF2B5EF4-FFF2-40B4-BE49-F238E27FC236}">
                  <a16:creationId xmlns:a16="http://schemas.microsoft.com/office/drawing/2014/main" id="{5E992720-DE39-4D2B-8DCD-7B804E8F54B6}"/>
                </a:ext>
              </a:extLst>
            </p:cNvPr>
            <p:cNvSpPr/>
            <p:nvPr/>
          </p:nvSpPr>
          <p:spPr>
            <a:xfrm>
              <a:off x="3608070" y="5133594"/>
              <a:ext cx="3718560" cy="0"/>
            </a:xfrm>
            <a:custGeom>
              <a:avLst/>
              <a:gdLst/>
              <a:ahLst/>
              <a:cxnLst/>
              <a:rect l="l" t="t" r="r" b="b"/>
              <a:pathLst>
                <a:path w="3718559">
                  <a:moveTo>
                    <a:pt x="0" y="0"/>
                  </a:moveTo>
                  <a:lnTo>
                    <a:pt x="3718559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object 15">
              <a:extLst>
                <a:ext uri="{FF2B5EF4-FFF2-40B4-BE49-F238E27FC236}">
                  <a16:creationId xmlns:a16="http://schemas.microsoft.com/office/drawing/2014/main" id="{3A57C67A-82D7-4FFC-A174-3FC4DB5B39D9}"/>
                </a:ext>
              </a:extLst>
            </p:cNvPr>
            <p:cNvSpPr/>
            <p:nvPr/>
          </p:nvSpPr>
          <p:spPr>
            <a:xfrm>
              <a:off x="5448300" y="5160264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10">
                  <a:moveTo>
                    <a:pt x="0" y="0"/>
                  </a:moveTo>
                  <a:lnTo>
                    <a:pt x="28955" y="0"/>
                  </a:lnTo>
                </a:path>
              </a:pathLst>
            </a:custGeom>
            <a:ln w="502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" name="object 18">
              <a:extLst>
                <a:ext uri="{FF2B5EF4-FFF2-40B4-BE49-F238E27FC236}">
                  <a16:creationId xmlns:a16="http://schemas.microsoft.com/office/drawing/2014/main" id="{D0AB5503-690D-43C4-8DA7-9F13005E5E0A}"/>
                </a:ext>
              </a:extLst>
            </p:cNvPr>
            <p:cNvSpPr txBox="1"/>
            <p:nvPr/>
          </p:nvSpPr>
          <p:spPr>
            <a:xfrm>
              <a:off x="4829936" y="4557816"/>
              <a:ext cx="1275080" cy="551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l-GR" sz="1400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Μη απόρριψη</a:t>
              </a:r>
              <a:r>
                <a:rPr sz="1400" spc="-2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</a:t>
              </a:r>
              <a:r>
                <a:rPr sz="1400" i="1" spc="-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H</a:t>
              </a:r>
              <a:r>
                <a:rPr sz="1350" spc="30" baseline="-21604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endParaRPr sz="1350" baseline="-21604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  <a:p>
              <a:pPr marR="115570" algn="ctr">
                <a:lnSpc>
                  <a:spcPct val="100000"/>
                </a:lnSpc>
                <a:spcBef>
                  <a:spcPts val="355"/>
                </a:spcBef>
              </a:pPr>
              <a:r>
                <a:rPr sz="1850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r>
                <a:rPr lang="el-GR" sz="1850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,</a:t>
              </a:r>
              <a:r>
                <a:rPr sz="1850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95</a:t>
              </a:r>
              <a:endParaRPr sz="185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62" name="object 24">
              <a:extLst>
                <a:ext uri="{FF2B5EF4-FFF2-40B4-BE49-F238E27FC236}">
                  <a16:creationId xmlns:a16="http://schemas.microsoft.com/office/drawing/2014/main" id="{D805982B-BFC2-43D8-A3CC-53E9CADC196D}"/>
                </a:ext>
              </a:extLst>
            </p:cNvPr>
            <p:cNvSpPr/>
            <p:nvPr/>
          </p:nvSpPr>
          <p:spPr>
            <a:xfrm>
              <a:off x="6563232" y="5156453"/>
              <a:ext cx="111760" cy="263525"/>
            </a:xfrm>
            <a:custGeom>
              <a:avLst/>
              <a:gdLst/>
              <a:ahLst/>
              <a:cxnLst/>
              <a:rect l="l" t="t" r="r" b="b"/>
              <a:pathLst>
                <a:path w="111759" h="263525">
                  <a:moveTo>
                    <a:pt x="56106" y="39268"/>
                  </a:moveTo>
                  <a:lnTo>
                    <a:pt x="46126" y="56123"/>
                  </a:lnTo>
                  <a:lnTo>
                    <a:pt x="44831" y="263525"/>
                  </a:lnTo>
                  <a:lnTo>
                    <a:pt x="64643" y="263525"/>
                  </a:lnTo>
                  <a:lnTo>
                    <a:pt x="65937" y="56372"/>
                  </a:lnTo>
                  <a:lnTo>
                    <a:pt x="56106" y="39268"/>
                  </a:lnTo>
                  <a:close/>
                </a:path>
                <a:path w="111759" h="263525">
                  <a:moveTo>
                    <a:pt x="67538" y="19558"/>
                  </a:moveTo>
                  <a:lnTo>
                    <a:pt x="46355" y="19558"/>
                  </a:lnTo>
                  <a:lnTo>
                    <a:pt x="66167" y="19685"/>
                  </a:lnTo>
                  <a:lnTo>
                    <a:pt x="65937" y="56372"/>
                  </a:lnTo>
                  <a:lnTo>
                    <a:pt x="91567" y="100965"/>
                  </a:lnTo>
                  <a:lnTo>
                    <a:pt x="94361" y="105791"/>
                  </a:lnTo>
                  <a:lnTo>
                    <a:pt x="100330" y="107442"/>
                  </a:lnTo>
                  <a:lnTo>
                    <a:pt x="105156" y="104648"/>
                  </a:lnTo>
                  <a:lnTo>
                    <a:pt x="109855" y="101981"/>
                  </a:lnTo>
                  <a:lnTo>
                    <a:pt x="111506" y="95885"/>
                  </a:lnTo>
                  <a:lnTo>
                    <a:pt x="108839" y="91186"/>
                  </a:lnTo>
                  <a:lnTo>
                    <a:pt x="67538" y="19558"/>
                  </a:lnTo>
                  <a:close/>
                </a:path>
                <a:path w="111759" h="263525">
                  <a:moveTo>
                    <a:pt x="56261" y="0"/>
                  </a:moveTo>
                  <a:lnTo>
                    <a:pt x="2794" y="90551"/>
                  </a:lnTo>
                  <a:lnTo>
                    <a:pt x="0" y="95250"/>
                  </a:lnTo>
                  <a:lnTo>
                    <a:pt x="1524" y="101346"/>
                  </a:lnTo>
                  <a:lnTo>
                    <a:pt x="6223" y="104013"/>
                  </a:lnTo>
                  <a:lnTo>
                    <a:pt x="10922" y="106807"/>
                  </a:lnTo>
                  <a:lnTo>
                    <a:pt x="17018" y="105283"/>
                  </a:lnTo>
                  <a:lnTo>
                    <a:pt x="46126" y="56123"/>
                  </a:lnTo>
                  <a:lnTo>
                    <a:pt x="46355" y="19558"/>
                  </a:lnTo>
                  <a:lnTo>
                    <a:pt x="67538" y="19558"/>
                  </a:lnTo>
                  <a:lnTo>
                    <a:pt x="56261" y="0"/>
                  </a:lnTo>
                  <a:close/>
                </a:path>
                <a:path w="111759" h="263525">
                  <a:moveTo>
                    <a:pt x="66136" y="24511"/>
                  </a:moveTo>
                  <a:lnTo>
                    <a:pt x="47625" y="24511"/>
                  </a:lnTo>
                  <a:lnTo>
                    <a:pt x="64770" y="24638"/>
                  </a:lnTo>
                  <a:lnTo>
                    <a:pt x="56106" y="39268"/>
                  </a:lnTo>
                  <a:lnTo>
                    <a:pt x="65937" y="56372"/>
                  </a:lnTo>
                  <a:lnTo>
                    <a:pt x="66136" y="24511"/>
                  </a:lnTo>
                  <a:close/>
                </a:path>
                <a:path w="111759" h="263525">
                  <a:moveTo>
                    <a:pt x="46355" y="19558"/>
                  </a:moveTo>
                  <a:lnTo>
                    <a:pt x="46126" y="56123"/>
                  </a:lnTo>
                  <a:lnTo>
                    <a:pt x="56106" y="39268"/>
                  </a:lnTo>
                  <a:lnTo>
                    <a:pt x="47625" y="24511"/>
                  </a:lnTo>
                  <a:lnTo>
                    <a:pt x="66136" y="24511"/>
                  </a:lnTo>
                  <a:lnTo>
                    <a:pt x="66167" y="19685"/>
                  </a:lnTo>
                  <a:lnTo>
                    <a:pt x="46355" y="19558"/>
                  </a:lnTo>
                  <a:close/>
                </a:path>
                <a:path w="111759" h="263525">
                  <a:moveTo>
                    <a:pt x="47625" y="24511"/>
                  </a:moveTo>
                  <a:lnTo>
                    <a:pt x="56106" y="39268"/>
                  </a:lnTo>
                  <a:lnTo>
                    <a:pt x="64770" y="24638"/>
                  </a:lnTo>
                  <a:lnTo>
                    <a:pt x="47625" y="2451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" name="object 25">
              <a:extLst>
                <a:ext uri="{FF2B5EF4-FFF2-40B4-BE49-F238E27FC236}">
                  <a16:creationId xmlns:a16="http://schemas.microsoft.com/office/drawing/2014/main" id="{22DF2E32-C33F-43A8-8DA8-F899002CF40C}"/>
                </a:ext>
              </a:extLst>
            </p:cNvPr>
            <p:cNvSpPr txBox="1"/>
            <p:nvPr/>
          </p:nvSpPr>
          <p:spPr>
            <a:xfrm>
              <a:off x="3009409" y="4082089"/>
              <a:ext cx="1415252" cy="6001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l-GR" sz="18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Απόρριψη</a:t>
              </a:r>
              <a:r>
                <a:rPr sz="1800" spc="2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</a:t>
              </a:r>
              <a:r>
                <a:rPr sz="1800" i="1" spc="-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H</a:t>
              </a:r>
              <a:r>
                <a:rPr sz="1800" baseline="-20833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</a:p>
            <a:p>
              <a:pPr marL="78105">
                <a:lnSpc>
                  <a:spcPct val="100000"/>
                </a:lnSpc>
                <a:spcBef>
                  <a:spcPts val="250"/>
                </a:spcBef>
              </a:pPr>
              <a:r>
                <a:rPr sz="1850" i="1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α</a:t>
              </a:r>
              <a:r>
                <a:rPr sz="185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/</a:t>
              </a:r>
              <a:r>
                <a:rPr sz="1850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2</a:t>
              </a:r>
              <a:r>
                <a:rPr sz="1850" spc="-2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</a:t>
              </a:r>
              <a:r>
                <a:rPr sz="1850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=</a:t>
              </a:r>
              <a:r>
                <a:rPr sz="1850" spc="-15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</a:t>
              </a:r>
              <a:r>
                <a:rPr sz="1850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</a:t>
              </a:r>
              <a:r>
                <a:rPr lang="el-GR" sz="1850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,</a:t>
              </a:r>
              <a:r>
                <a:rPr sz="1850" spc="1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025</a:t>
              </a:r>
              <a:endParaRPr sz="185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  <p:sp>
          <p:nvSpPr>
            <p:cNvPr id="64" name="object 26">
              <a:extLst>
                <a:ext uri="{FF2B5EF4-FFF2-40B4-BE49-F238E27FC236}">
                  <a16:creationId xmlns:a16="http://schemas.microsoft.com/office/drawing/2014/main" id="{CB0FC30E-481A-4CBC-8E0F-F1397D58931C}"/>
                </a:ext>
              </a:extLst>
            </p:cNvPr>
            <p:cNvSpPr/>
            <p:nvPr/>
          </p:nvSpPr>
          <p:spPr>
            <a:xfrm>
              <a:off x="3717035" y="4748910"/>
              <a:ext cx="222885" cy="233045"/>
            </a:xfrm>
            <a:custGeom>
              <a:avLst/>
              <a:gdLst/>
              <a:ahLst/>
              <a:cxnLst/>
              <a:rect l="l" t="t" r="r" b="b"/>
              <a:pathLst>
                <a:path w="222885" h="233045">
                  <a:moveTo>
                    <a:pt x="179918" y="197552"/>
                  </a:moveTo>
                  <a:lnTo>
                    <a:pt x="142366" y="204215"/>
                  </a:lnTo>
                  <a:lnTo>
                    <a:pt x="222503" y="233044"/>
                  </a:lnTo>
                  <a:lnTo>
                    <a:pt x="212551" y="200659"/>
                  </a:lnTo>
                  <a:lnTo>
                    <a:pt x="182879" y="200659"/>
                  </a:lnTo>
                  <a:lnTo>
                    <a:pt x="179918" y="197552"/>
                  </a:lnTo>
                  <a:close/>
                </a:path>
                <a:path w="222885" h="233045">
                  <a:moveTo>
                    <a:pt x="189111" y="188841"/>
                  </a:moveTo>
                  <a:lnTo>
                    <a:pt x="187451" y="196214"/>
                  </a:lnTo>
                  <a:lnTo>
                    <a:pt x="179918" y="197552"/>
                  </a:lnTo>
                  <a:lnTo>
                    <a:pt x="182879" y="200659"/>
                  </a:lnTo>
                  <a:lnTo>
                    <a:pt x="192024" y="191896"/>
                  </a:lnTo>
                  <a:lnTo>
                    <a:pt x="189111" y="188841"/>
                  </a:lnTo>
                  <a:close/>
                </a:path>
                <a:path w="222885" h="233045">
                  <a:moveTo>
                    <a:pt x="197485" y="151637"/>
                  </a:moveTo>
                  <a:lnTo>
                    <a:pt x="189111" y="188841"/>
                  </a:lnTo>
                  <a:lnTo>
                    <a:pt x="192024" y="191896"/>
                  </a:lnTo>
                  <a:lnTo>
                    <a:pt x="182879" y="200659"/>
                  </a:lnTo>
                  <a:lnTo>
                    <a:pt x="212551" y="200659"/>
                  </a:lnTo>
                  <a:lnTo>
                    <a:pt x="197485" y="151637"/>
                  </a:lnTo>
                  <a:close/>
                </a:path>
                <a:path w="222885" h="233045">
                  <a:moveTo>
                    <a:pt x="9143" y="0"/>
                  </a:moveTo>
                  <a:lnTo>
                    <a:pt x="0" y="8762"/>
                  </a:lnTo>
                  <a:lnTo>
                    <a:pt x="179918" y="197552"/>
                  </a:lnTo>
                  <a:lnTo>
                    <a:pt x="187451" y="196214"/>
                  </a:lnTo>
                  <a:lnTo>
                    <a:pt x="189111" y="188841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bject 27">
                  <a:extLst>
                    <a:ext uri="{FF2B5EF4-FFF2-40B4-BE49-F238E27FC236}">
                      <a16:creationId xmlns:a16="http://schemas.microsoft.com/office/drawing/2014/main" id="{6B8AD9C9-3B11-42A1-AFD6-C07098E486F5}"/>
                    </a:ext>
                  </a:extLst>
                </p:cNvPr>
                <p:cNvSpPr txBox="1"/>
                <p:nvPr/>
              </p:nvSpPr>
              <p:spPr>
                <a:xfrm>
                  <a:off x="3573752" y="5468858"/>
                  <a:ext cx="1410666" cy="301878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/>
                              </a:rPr>
                              <m:t>𝑧</m:t>
                            </m:r>
                          </m:e>
                          <m:sub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/>
                              </a:rPr>
                              <m:t>𝛼</m:t>
                            </m:r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/>
                              </a:rPr>
                              <m:t>/2</m:t>
                            </m:r>
                          </m:sub>
                        </m:sSub>
                        <m:r>
                          <a:rPr lang="el-GR" sz="1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  <m:t>=−1,96</m:t>
                        </m:r>
                      </m:oMath>
                    </m:oMathPara>
                  </a14:m>
                  <a:endParaRPr sz="180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65" name="object 27">
                  <a:extLst>
                    <a:ext uri="{FF2B5EF4-FFF2-40B4-BE49-F238E27FC236}">
                      <a16:creationId xmlns:a16="http://schemas.microsoft.com/office/drawing/2014/main" id="{6B8AD9C9-3B11-42A1-AFD6-C07098E486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3752" y="5468858"/>
                  <a:ext cx="1410666" cy="301878"/>
                </a:xfrm>
                <a:prstGeom prst="rect">
                  <a:avLst/>
                </a:prstGeom>
                <a:blipFill>
                  <a:blip r:embed="rId3"/>
                  <a:stretch>
                    <a:fillRect l="-1293" r="-2155"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bject 28">
              <a:extLst>
                <a:ext uri="{FF2B5EF4-FFF2-40B4-BE49-F238E27FC236}">
                  <a16:creationId xmlns:a16="http://schemas.microsoft.com/office/drawing/2014/main" id="{056EDB2C-730C-448D-AFFE-AFC98302A908}"/>
                </a:ext>
              </a:extLst>
            </p:cNvPr>
            <p:cNvSpPr/>
            <p:nvPr/>
          </p:nvSpPr>
          <p:spPr>
            <a:xfrm>
              <a:off x="3500847" y="5410961"/>
              <a:ext cx="1565946" cy="414655"/>
            </a:xfrm>
            <a:custGeom>
              <a:avLst/>
              <a:gdLst/>
              <a:ahLst/>
              <a:cxnLst/>
              <a:rect l="l" t="t" r="r" b="b"/>
              <a:pathLst>
                <a:path w="1283335" h="414654">
                  <a:moveTo>
                    <a:pt x="0" y="207263"/>
                  </a:moveTo>
                  <a:lnTo>
                    <a:pt x="18647" y="157469"/>
                  </a:lnTo>
                  <a:lnTo>
                    <a:pt x="50422" y="126605"/>
                  </a:lnTo>
                  <a:lnTo>
                    <a:pt x="96131" y="98104"/>
                  </a:lnTo>
                  <a:lnTo>
                    <a:pt x="154451" y="72395"/>
                  </a:lnTo>
                  <a:lnTo>
                    <a:pt x="224062" y="49906"/>
                  </a:lnTo>
                  <a:lnTo>
                    <a:pt x="262688" y="40001"/>
                  </a:lnTo>
                  <a:lnTo>
                    <a:pt x="303642" y="31062"/>
                  </a:lnTo>
                  <a:lnTo>
                    <a:pt x="346758" y="23142"/>
                  </a:lnTo>
                  <a:lnTo>
                    <a:pt x="391870" y="16293"/>
                  </a:lnTo>
                  <a:lnTo>
                    <a:pt x="438814" y="10570"/>
                  </a:lnTo>
                  <a:lnTo>
                    <a:pt x="487425" y="6026"/>
                  </a:lnTo>
                  <a:lnTo>
                    <a:pt x="537536" y="2713"/>
                  </a:lnTo>
                  <a:lnTo>
                    <a:pt x="588984" y="687"/>
                  </a:lnTo>
                  <a:lnTo>
                    <a:pt x="641603" y="0"/>
                  </a:lnTo>
                  <a:lnTo>
                    <a:pt x="694223" y="687"/>
                  </a:lnTo>
                  <a:lnTo>
                    <a:pt x="745671" y="2713"/>
                  </a:lnTo>
                  <a:lnTo>
                    <a:pt x="795782" y="6026"/>
                  </a:lnTo>
                  <a:lnTo>
                    <a:pt x="844393" y="10570"/>
                  </a:lnTo>
                  <a:lnTo>
                    <a:pt x="891337" y="16293"/>
                  </a:lnTo>
                  <a:lnTo>
                    <a:pt x="936449" y="23142"/>
                  </a:lnTo>
                  <a:lnTo>
                    <a:pt x="979565" y="31062"/>
                  </a:lnTo>
                  <a:lnTo>
                    <a:pt x="1020519" y="40001"/>
                  </a:lnTo>
                  <a:lnTo>
                    <a:pt x="1059145" y="49906"/>
                  </a:lnTo>
                  <a:lnTo>
                    <a:pt x="1128756" y="72395"/>
                  </a:lnTo>
                  <a:lnTo>
                    <a:pt x="1187076" y="98104"/>
                  </a:lnTo>
                  <a:lnTo>
                    <a:pt x="1232785" y="126605"/>
                  </a:lnTo>
                  <a:lnTo>
                    <a:pt x="1264560" y="157469"/>
                  </a:lnTo>
                  <a:lnTo>
                    <a:pt x="1283208" y="207263"/>
                  </a:lnTo>
                  <a:lnTo>
                    <a:pt x="1281080" y="224262"/>
                  </a:lnTo>
                  <a:lnTo>
                    <a:pt x="1250496" y="272774"/>
                  </a:lnTo>
                  <a:lnTo>
                    <a:pt x="1211589" y="302512"/>
                  </a:lnTo>
                  <a:lnTo>
                    <a:pt x="1159410" y="329669"/>
                  </a:lnTo>
                  <a:lnTo>
                    <a:pt x="1095279" y="353820"/>
                  </a:lnTo>
                  <a:lnTo>
                    <a:pt x="1020519" y="374537"/>
                  </a:lnTo>
                  <a:lnTo>
                    <a:pt x="979565" y="383474"/>
                  </a:lnTo>
                  <a:lnTo>
                    <a:pt x="936449" y="391392"/>
                  </a:lnTo>
                  <a:lnTo>
                    <a:pt x="891337" y="398239"/>
                  </a:lnTo>
                  <a:lnTo>
                    <a:pt x="844393" y="403961"/>
                  </a:lnTo>
                  <a:lnTo>
                    <a:pt x="795782" y="408504"/>
                  </a:lnTo>
                  <a:lnTo>
                    <a:pt x="745671" y="411815"/>
                  </a:lnTo>
                  <a:lnTo>
                    <a:pt x="694223" y="413840"/>
                  </a:lnTo>
                  <a:lnTo>
                    <a:pt x="641603" y="414528"/>
                  </a:lnTo>
                  <a:lnTo>
                    <a:pt x="588984" y="413840"/>
                  </a:lnTo>
                  <a:lnTo>
                    <a:pt x="537536" y="411815"/>
                  </a:lnTo>
                  <a:lnTo>
                    <a:pt x="487425" y="408504"/>
                  </a:lnTo>
                  <a:lnTo>
                    <a:pt x="438814" y="403961"/>
                  </a:lnTo>
                  <a:lnTo>
                    <a:pt x="391870" y="398239"/>
                  </a:lnTo>
                  <a:lnTo>
                    <a:pt x="346758" y="391392"/>
                  </a:lnTo>
                  <a:lnTo>
                    <a:pt x="303642" y="383474"/>
                  </a:lnTo>
                  <a:lnTo>
                    <a:pt x="262688" y="374537"/>
                  </a:lnTo>
                  <a:lnTo>
                    <a:pt x="224062" y="364634"/>
                  </a:lnTo>
                  <a:lnTo>
                    <a:pt x="154451" y="342147"/>
                  </a:lnTo>
                  <a:lnTo>
                    <a:pt x="96131" y="316440"/>
                  </a:lnTo>
                  <a:lnTo>
                    <a:pt x="50422" y="287938"/>
                  </a:lnTo>
                  <a:lnTo>
                    <a:pt x="18647" y="257070"/>
                  </a:lnTo>
                  <a:lnTo>
                    <a:pt x="0" y="207263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object 29">
              <a:extLst>
                <a:ext uri="{FF2B5EF4-FFF2-40B4-BE49-F238E27FC236}">
                  <a16:creationId xmlns:a16="http://schemas.microsoft.com/office/drawing/2014/main" id="{C8BE2576-26EF-47EE-B6FE-17797EFCC94D}"/>
                </a:ext>
              </a:extLst>
            </p:cNvPr>
            <p:cNvSpPr/>
            <p:nvPr/>
          </p:nvSpPr>
          <p:spPr>
            <a:xfrm>
              <a:off x="4219321" y="5159502"/>
              <a:ext cx="111760" cy="263525"/>
            </a:xfrm>
            <a:custGeom>
              <a:avLst/>
              <a:gdLst/>
              <a:ahLst/>
              <a:cxnLst/>
              <a:rect l="l" t="t" r="r" b="b"/>
              <a:pathLst>
                <a:path w="111760" h="263525">
                  <a:moveTo>
                    <a:pt x="56106" y="39268"/>
                  </a:moveTo>
                  <a:lnTo>
                    <a:pt x="46126" y="56123"/>
                  </a:lnTo>
                  <a:lnTo>
                    <a:pt x="44830" y="263525"/>
                  </a:lnTo>
                  <a:lnTo>
                    <a:pt x="64642" y="263525"/>
                  </a:lnTo>
                  <a:lnTo>
                    <a:pt x="65937" y="56372"/>
                  </a:lnTo>
                  <a:lnTo>
                    <a:pt x="56106" y="39268"/>
                  </a:lnTo>
                  <a:close/>
                </a:path>
                <a:path w="111760" h="263525">
                  <a:moveTo>
                    <a:pt x="67538" y="19558"/>
                  </a:moveTo>
                  <a:lnTo>
                    <a:pt x="46354" y="19558"/>
                  </a:lnTo>
                  <a:lnTo>
                    <a:pt x="66166" y="19685"/>
                  </a:lnTo>
                  <a:lnTo>
                    <a:pt x="65937" y="56372"/>
                  </a:lnTo>
                  <a:lnTo>
                    <a:pt x="91566" y="100965"/>
                  </a:lnTo>
                  <a:lnTo>
                    <a:pt x="94361" y="105791"/>
                  </a:lnTo>
                  <a:lnTo>
                    <a:pt x="100329" y="107442"/>
                  </a:lnTo>
                  <a:lnTo>
                    <a:pt x="105155" y="104648"/>
                  </a:lnTo>
                  <a:lnTo>
                    <a:pt x="109854" y="101981"/>
                  </a:lnTo>
                  <a:lnTo>
                    <a:pt x="111505" y="95885"/>
                  </a:lnTo>
                  <a:lnTo>
                    <a:pt x="108838" y="91186"/>
                  </a:lnTo>
                  <a:lnTo>
                    <a:pt x="67538" y="19558"/>
                  </a:lnTo>
                  <a:close/>
                </a:path>
                <a:path w="111760" h="263525">
                  <a:moveTo>
                    <a:pt x="56261" y="0"/>
                  </a:moveTo>
                  <a:lnTo>
                    <a:pt x="2793" y="90551"/>
                  </a:lnTo>
                  <a:lnTo>
                    <a:pt x="0" y="95250"/>
                  </a:lnTo>
                  <a:lnTo>
                    <a:pt x="1524" y="101346"/>
                  </a:lnTo>
                  <a:lnTo>
                    <a:pt x="6223" y="104013"/>
                  </a:lnTo>
                  <a:lnTo>
                    <a:pt x="10921" y="106807"/>
                  </a:lnTo>
                  <a:lnTo>
                    <a:pt x="17017" y="105283"/>
                  </a:lnTo>
                  <a:lnTo>
                    <a:pt x="46126" y="56123"/>
                  </a:lnTo>
                  <a:lnTo>
                    <a:pt x="46354" y="19558"/>
                  </a:lnTo>
                  <a:lnTo>
                    <a:pt x="67538" y="19558"/>
                  </a:lnTo>
                  <a:lnTo>
                    <a:pt x="56261" y="0"/>
                  </a:lnTo>
                  <a:close/>
                </a:path>
                <a:path w="111760" h="263525">
                  <a:moveTo>
                    <a:pt x="66136" y="24511"/>
                  </a:moveTo>
                  <a:lnTo>
                    <a:pt x="47625" y="24511"/>
                  </a:lnTo>
                  <a:lnTo>
                    <a:pt x="64769" y="24637"/>
                  </a:lnTo>
                  <a:lnTo>
                    <a:pt x="56106" y="39268"/>
                  </a:lnTo>
                  <a:lnTo>
                    <a:pt x="65937" y="56372"/>
                  </a:lnTo>
                  <a:lnTo>
                    <a:pt x="66136" y="24511"/>
                  </a:lnTo>
                  <a:close/>
                </a:path>
                <a:path w="111760" h="263525">
                  <a:moveTo>
                    <a:pt x="46354" y="19558"/>
                  </a:moveTo>
                  <a:lnTo>
                    <a:pt x="46126" y="56123"/>
                  </a:lnTo>
                  <a:lnTo>
                    <a:pt x="56106" y="39268"/>
                  </a:lnTo>
                  <a:lnTo>
                    <a:pt x="47625" y="24511"/>
                  </a:lnTo>
                  <a:lnTo>
                    <a:pt x="66136" y="24511"/>
                  </a:lnTo>
                  <a:lnTo>
                    <a:pt x="66166" y="19685"/>
                  </a:lnTo>
                  <a:lnTo>
                    <a:pt x="46354" y="19558"/>
                  </a:lnTo>
                  <a:close/>
                </a:path>
                <a:path w="111760" h="263525">
                  <a:moveTo>
                    <a:pt x="47625" y="24511"/>
                  </a:moveTo>
                  <a:lnTo>
                    <a:pt x="56106" y="39268"/>
                  </a:lnTo>
                  <a:lnTo>
                    <a:pt x="64769" y="24637"/>
                  </a:lnTo>
                  <a:lnTo>
                    <a:pt x="47625" y="2451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bject 27">
                <a:extLst>
                  <a:ext uri="{FF2B5EF4-FFF2-40B4-BE49-F238E27FC236}">
                    <a16:creationId xmlns:a16="http://schemas.microsoft.com/office/drawing/2014/main" id="{F846033E-6FD5-4E02-B8FC-4D5E65513A0A}"/>
                  </a:ext>
                </a:extLst>
              </p:cNvPr>
              <p:cNvSpPr txBox="1"/>
              <p:nvPr/>
            </p:nvSpPr>
            <p:spPr>
              <a:xfrm>
                <a:off x="8427803" y="6360461"/>
                <a:ext cx="1410666" cy="30187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m:t>𝑧</m:t>
                          </m:r>
                        </m:e>
                        <m:sub>
                          <m:r>
                            <a:rPr lang="el-GR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m:t>𝛼</m:t>
                          </m:r>
                          <m:r>
                            <a:rPr lang="el-GR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m:t>/2</m:t>
                          </m:r>
                        </m:sub>
                      </m:sSub>
                      <m:r>
                        <a:rPr lang="el-GR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Arial"/>
                        </a:rPr>
                        <m:t>=1,96</m:t>
                      </m:r>
                    </m:oMath>
                  </m:oMathPara>
                </a14:m>
                <a:endParaRPr sz="180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69" name="object 27">
                <a:extLst>
                  <a:ext uri="{FF2B5EF4-FFF2-40B4-BE49-F238E27FC236}">
                    <a16:creationId xmlns:a16="http://schemas.microsoft.com/office/drawing/2014/main" id="{F846033E-6FD5-4E02-B8FC-4D5E6551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803" y="6360461"/>
                <a:ext cx="1410666" cy="301878"/>
              </a:xfrm>
              <a:prstGeom prst="rect">
                <a:avLst/>
              </a:prstGeom>
              <a:blipFill>
                <a:blip r:embed="rId4"/>
                <a:stretch>
                  <a:fillRect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bject 28">
            <a:extLst>
              <a:ext uri="{FF2B5EF4-FFF2-40B4-BE49-F238E27FC236}">
                <a16:creationId xmlns:a16="http://schemas.microsoft.com/office/drawing/2014/main" id="{D24E61E2-2297-49AE-8E94-20AE70FD3678}"/>
              </a:ext>
            </a:extLst>
          </p:cNvPr>
          <p:cNvSpPr/>
          <p:nvPr/>
        </p:nvSpPr>
        <p:spPr>
          <a:xfrm>
            <a:off x="8354898" y="6302564"/>
            <a:ext cx="1565946" cy="414655"/>
          </a:xfrm>
          <a:custGeom>
            <a:avLst/>
            <a:gdLst/>
            <a:ahLst/>
            <a:cxnLst/>
            <a:rect l="l" t="t" r="r" b="b"/>
            <a:pathLst>
              <a:path w="1283335" h="414654">
                <a:moveTo>
                  <a:pt x="0" y="207263"/>
                </a:moveTo>
                <a:lnTo>
                  <a:pt x="18647" y="157469"/>
                </a:lnTo>
                <a:lnTo>
                  <a:pt x="50422" y="126605"/>
                </a:lnTo>
                <a:lnTo>
                  <a:pt x="96131" y="98104"/>
                </a:lnTo>
                <a:lnTo>
                  <a:pt x="154451" y="72395"/>
                </a:lnTo>
                <a:lnTo>
                  <a:pt x="224062" y="49906"/>
                </a:lnTo>
                <a:lnTo>
                  <a:pt x="262688" y="40001"/>
                </a:lnTo>
                <a:lnTo>
                  <a:pt x="303642" y="31062"/>
                </a:lnTo>
                <a:lnTo>
                  <a:pt x="346758" y="23142"/>
                </a:lnTo>
                <a:lnTo>
                  <a:pt x="391870" y="16293"/>
                </a:lnTo>
                <a:lnTo>
                  <a:pt x="438814" y="10570"/>
                </a:lnTo>
                <a:lnTo>
                  <a:pt x="487425" y="6026"/>
                </a:lnTo>
                <a:lnTo>
                  <a:pt x="537536" y="2713"/>
                </a:lnTo>
                <a:lnTo>
                  <a:pt x="588984" y="687"/>
                </a:lnTo>
                <a:lnTo>
                  <a:pt x="641603" y="0"/>
                </a:lnTo>
                <a:lnTo>
                  <a:pt x="694223" y="687"/>
                </a:lnTo>
                <a:lnTo>
                  <a:pt x="745671" y="2713"/>
                </a:lnTo>
                <a:lnTo>
                  <a:pt x="795782" y="6026"/>
                </a:lnTo>
                <a:lnTo>
                  <a:pt x="844393" y="10570"/>
                </a:lnTo>
                <a:lnTo>
                  <a:pt x="891337" y="16293"/>
                </a:lnTo>
                <a:lnTo>
                  <a:pt x="936449" y="23142"/>
                </a:lnTo>
                <a:lnTo>
                  <a:pt x="979565" y="31062"/>
                </a:lnTo>
                <a:lnTo>
                  <a:pt x="1020519" y="40001"/>
                </a:lnTo>
                <a:lnTo>
                  <a:pt x="1059145" y="49906"/>
                </a:lnTo>
                <a:lnTo>
                  <a:pt x="1128756" y="72395"/>
                </a:lnTo>
                <a:lnTo>
                  <a:pt x="1187076" y="98104"/>
                </a:lnTo>
                <a:lnTo>
                  <a:pt x="1232785" y="126605"/>
                </a:lnTo>
                <a:lnTo>
                  <a:pt x="1264560" y="157469"/>
                </a:lnTo>
                <a:lnTo>
                  <a:pt x="1283208" y="207263"/>
                </a:lnTo>
                <a:lnTo>
                  <a:pt x="1281080" y="224262"/>
                </a:lnTo>
                <a:lnTo>
                  <a:pt x="1250496" y="272774"/>
                </a:lnTo>
                <a:lnTo>
                  <a:pt x="1211589" y="302512"/>
                </a:lnTo>
                <a:lnTo>
                  <a:pt x="1159410" y="329669"/>
                </a:lnTo>
                <a:lnTo>
                  <a:pt x="1095279" y="353820"/>
                </a:lnTo>
                <a:lnTo>
                  <a:pt x="1020519" y="374537"/>
                </a:lnTo>
                <a:lnTo>
                  <a:pt x="979565" y="383474"/>
                </a:lnTo>
                <a:lnTo>
                  <a:pt x="936449" y="391392"/>
                </a:lnTo>
                <a:lnTo>
                  <a:pt x="891337" y="398239"/>
                </a:lnTo>
                <a:lnTo>
                  <a:pt x="844393" y="403961"/>
                </a:lnTo>
                <a:lnTo>
                  <a:pt x="795782" y="408504"/>
                </a:lnTo>
                <a:lnTo>
                  <a:pt x="745671" y="411815"/>
                </a:lnTo>
                <a:lnTo>
                  <a:pt x="694223" y="413840"/>
                </a:lnTo>
                <a:lnTo>
                  <a:pt x="641603" y="414528"/>
                </a:lnTo>
                <a:lnTo>
                  <a:pt x="588984" y="413840"/>
                </a:lnTo>
                <a:lnTo>
                  <a:pt x="537536" y="411815"/>
                </a:lnTo>
                <a:lnTo>
                  <a:pt x="487425" y="408504"/>
                </a:lnTo>
                <a:lnTo>
                  <a:pt x="438814" y="403961"/>
                </a:lnTo>
                <a:lnTo>
                  <a:pt x="391870" y="398239"/>
                </a:lnTo>
                <a:lnTo>
                  <a:pt x="346758" y="391392"/>
                </a:lnTo>
                <a:lnTo>
                  <a:pt x="303642" y="383474"/>
                </a:lnTo>
                <a:lnTo>
                  <a:pt x="262688" y="374537"/>
                </a:lnTo>
                <a:lnTo>
                  <a:pt x="224062" y="364634"/>
                </a:lnTo>
                <a:lnTo>
                  <a:pt x="154451" y="342147"/>
                </a:lnTo>
                <a:lnTo>
                  <a:pt x="96131" y="316440"/>
                </a:lnTo>
                <a:lnTo>
                  <a:pt x="50422" y="287938"/>
                </a:lnTo>
                <a:lnTo>
                  <a:pt x="18647" y="257070"/>
                </a:lnTo>
                <a:lnTo>
                  <a:pt x="0" y="207263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398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8423-7E27-4B0E-AEA5-1952DE97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4CEA8-9290-4B7E-B28A-2A4BFEDC10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b="1" dirty="0"/>
                  <a:t>Βήμα 4:</a:t>
                </a:r>
                <a:r>
                  <a:rPr lang="el-GR" dirty="0"/>
                  <a:t> Κανόνας απόφασης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690−600</m:t>
                          </m:r>
                        </m:num>
                        <m:den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49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2,1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l-GR" dirty="0"/>
                  <a:t>Επειδή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=2,1&gt;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=1,96</m:t>
                    </m:r>
                  </m:oMath>
                </a14:m>
                <a:r>
                  <a:rPr lang="el-GR" dirty="0"/>
                  <a:t>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απορρίπτεται</a:t>
                </a:r>
                <a:endParaRPr lang="en-US" dirty="0"/>
              </a:p>
              <a:p>
                <a:pPr marL="984250" lvl="1" indent="0">
                  <a:buNone/>
                </a:pPr>
                <a:r>
                  <a:rPr lang="el-GR" i="1" dirty="0"/>
                  <a:t>Ο ισχυρισμός της εταιρείας  ότι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=600</m:t>
                    </m:r>
                  </m:oMath>
                </a14:m>
                <a:r>
                  <a:rPr lang="en-US" i="1" dirty="0"/>
                  <a:t> </a:t>
                </a:r>
                <a:r>
                  <a:rPr lang="el-GR" i="1" dirty="0"/>
                  <a:t>δεν υποστηρίζεται </a:t>
                </a:r>
                <a:br>
                  <a:rPr lang="el-GR" i="1" dirty="0"/>
                </a:br>
                <a:r>
                  <a:rPr lang="el-GR" i="1" dirty="0"/>
                  <a:t>από τα δεδομένα του δείγματος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4CEA8-9290-4B7E-B28A-2A4BFEDC1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9058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90B9D9-8E7D-4182-880F-584F5E6CCA0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dirty="0"/>
                  <a:t>Έλεγχος υποθέσεων μέσης τιμής ενός πληθυσμού </a:t>
                </a:r>
                <a:br>
                  <a:rPr lang="el-GR" dirty="0"/>
                </a:br>
                <a:r>
                  <a:rPr lang="el-GR" dirty="0"/>
                  <a:t>(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αγνωστό)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90B9D9-8E7D-4182-880F-584F5E6CCA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373E0A-E165-4BE2-B54D-23E4200C52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Χρησιμοποιείται η δειγματική τυπική απόκλιση ως εκτίμηση της τυπικής απόκλισης του πληθυσμού</a:t>
                </a:r>
              </a:p>
              <a:p>
                <a:r>
                  <a:rPr lang="el-GR" dirty="0"/>
                  <a:t>Η κρίσιμη τιμή και το επίπεδο σημαντικότητας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l-GR" dirty="0"/>
                  <a:t>-</a:t>
                </a:r>
                <a:r>
                  <a:rPr lang="en-US" dirty="0"/>
                  <a:t>value) </a:t>
                </a:r>
                <a:r>
                  <a:rPr lang="el-GR" dirty="0"/>
                  <a:t>ορίζονται από την κατανομή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dirty="0"/>
                  <a:t> του </a:t>
                </a:r>
                <a:r>
                  <a:rPr lang="en-US" dirty="0"/>
                  <a:t>Student</a:t>
                </a:r>
              </a:p>
              <a:p>
                <a:pPr lvl="1"/>
                <a:r>
                  <a:rPr lang="el-GR" dirty="0"/>
                  <a:t>Υπόθεση: ο πληθυσμός είναι κανονικά κατανεμημένος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373E0A-E165-4BE2-B54D-23E4200C52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294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860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562C98-90F8-4A26-BAA5-F322E2BAA9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dirty="0"/>
                  <a:t>Έλεγχος υποθέσεων μέσης τιμής ενός πληθυσμού </a:t>
                </a:r>
                <a:br>
                  <a:rPr lang="el-GR" dirty="0"/>
                </a:br>
                <a:r>
                  <a:rPr lang="el-GR" dirty="0"/>
                  <a:t>(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αγνωστό)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562C98-90F8-4A26-BAA5-F322E2BAA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95E851-0C4B-4661-9AC0-DA48F1A792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dirty="0"/>
                  <a:t>Δεξιόπλευρος έλεγχος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)</a:t>
                </a:r>
              </a:p>
              <a:p>
                <a:pPr lvl="1"/>
                <a:r>
                  <a:rPr lang="el-GR" dirty="0"/>
                  <a:t>Απόρριψη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σε επίπεδο σημαντικότητας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εάν</a:t>
                </a:r>
                <a:endParaRPr lang="en-US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−1, 1−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 indent="-342900"/>
                <a:r>
                  <a:rPr lang="el-GR" dirty="0"/>
                  <a:t>Υπολογισμός κρίσιμης τιμής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 1−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l-GR" dirty="0"/>
                  <a:t> στο </a:t>
                </a:r>
                <a:r>
                  <a:rPr lang="en-US" dirty="0"/>
                  <a:t>Excel: =T.INV(</a:t>
                </a:r>
                <a14:m>
                  <m:oMath xmlns:m="http://schemas.openxmlformats.org/officeDocument/2006/math">
                    <m:r>
                      <a:rPr lang="el-GR" b="0" i="0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</a:t>
                </a:r>
                <a:endParaRPr lang="el-GR" dirty="0"/>
              </a:p>
              <a:p>
                <a:r>
                  <a:rPr lang="el-GR" dirty="0" err="1"/>
                  <a:t>Αριστερόπλευρος</a:t>
                </a:r>
                <a:r>
                  <a:rPr lang="el-GR" dirty="0"/>
                  <a:t> έλεγχος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)</a:t>
                </a:r>
              </a:p>
              <a:p>
                <a:pPr lvl="1"/>
                <a:r>
                  <a:rPr lang="el-GR" dirty="0"/>
                  <a:t>Απόρριψη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σε επίπεδο σημαντικότητας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εάν</a:t>
                </a:r>
                <a:endParaRPr lang="en-US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&lt;−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−1, 1−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 indent="-342900"/>
                <a:r>
                  <a:rPr lang="el-GR" dirty="0"/>
                  <a:t>Υπολογισμός κρίσιμης τιμής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−1, 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l-GR" dirty="0"/>
                  <a:t> στο </a:t>
                </a:r>
                <a:r>
                  <a:rPr lang="en-US" dirty="0"/>
                  <a:t>Excel: =T.INV(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l-GR" dirty="0"/>
                  <a:t>Αμφίπλευρος έλεγχος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)</a:t>
                </a:r>
              </a:p>
              <a:p>
                <a:pPr lvl="1"/>
                <a:r>
                  <a:rPr lang="el-GR" dirty="0"/>
                  <a:t>Απόρριψη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σε επίπεδο σημαντικότητας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εάν</a:t>
                </a:r>
                <a:endParaRPr lang="en-US" dirty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&lt;−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l-GR" dirty="0"/>
                  <a:t> 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 indent="-342900"/>
                <a:r>
                  <a:rPr lang="el-GR" dirty="0"/>
                  <a:t>Υπολογισμός κρίσιμης τιμής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−1, 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l-GR" dirty="0"/>
                  <a:t> στο </a:t>
                </a:r>
                <a:r>
                  <a:rPr lang="en-US" dirty="0"/>
                  <a:t>Excel: =T.INV.2T(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00050" lvl="1" indent="0" algn="ctr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95E851-0C4B-4661-9AC0-DA48F1A79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588" b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274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B2A0-D8E9-4F6A-93A4-91778072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966ED-3FC4-41C6-922D-D750030A46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Σύμφωνα με παλιότερα στατιστικά στοιχεία η μέση τιμή διανυκτέρευσης σε ένα ξενοδοχείο στο Λονδίνο είναι </a:t>
                </a:r>
                <a:r>
                  <a:rPr lang="en-US" dirty="0"/>
                  <a:t>£188</a:t>
                </a:r>
                <a:r>
                  <a:rPr lang="el-GR" dirty="0"/>
                  <a:t>, αλλά λόγω του επικείμενου </a:t>
                </a:r>
                <a:r>
                  <a:rPr lang="en-US" dirty="0"/>
                  <a:t>Brexit </a:t>
                </a:r>
                <a:r>
                  <a:rPr lang="el-GR" dirty="0"/>
                  <a:t>ένας πράκτορας πιστεύει ότι οι τιμές έχουν μειωθεί</a:t>
                </a:r>
                <a:endParaRPr lang="en-US" dirty="0"/>
              </a:p>
              <a:p>
                <a:r>
                  <a:rPr lang="el-GR" dirty="0"/>
                  <a:t>Από ένα δείγμα </a:t>
                </a:r>
                <a:r>
                  <a:rPr lang="en-US" dirty="0"/>
                  <a:t>25 </a:t>
                </a:r>
                <a:r>
                  <a:rPr lang="el-GR" dirty="0"/>
                  <a:t>ξενοδοχείων βρέθηκαν τα ακόλουθα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=177,5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=25,4</m:t>
                    </m:r>
                  </m:oMath>
                </a14:m>
                <a:endParaRPr lang="en-US" dirty="0"/>
              </a:p>
              <a:p>
                <a:r>
                  <a:rPr lang="el-GR" dirty="0"/>
                  <a:t>Είναι σωστός ο ισχυρισμός του πράκτορα σε επίπεδο σημαντικότητας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el-GR" dirty="0"/>
                  <a:t>;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966ED-3FC4-41C6-922D-D750030A46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0376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2128-AF41-4FBF-8423-5EA6EB10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C4248-6CD9-41B0-81EA-845636A34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/>
                  <a:t>Βήμα 1:</a:t>
                </a:r>
                <a:r>
                  <a:rPr lang="el-GR" dirty="0"/>
                  <a:t> Διατύπωση υπόθεσης</a:t>
                </a:r>
                <a:endParaRPr lang="el-GR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=188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έναντι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&lt;188</m:t>
                    </m:r>
                  </m:oMath>
                </a14:m>
                <a:endParaRPr lang="en-US" dirty="0"/>
              </a:p>
              <a:p>
                <a:r>
                  <a:rPr lang="el-GR" b="1" dirty="0"/>
                  <a:t>Βήμα 2:</a:t>
                </a:r>
                <a:r>
                  <a:rPr lang="el-GR" dirty="0"/>
                  <a:t> Ορισμός επιπέδου σημαντικότητας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l-GR" dirty="0"/>
              </a:p>
              <a:p>
                <a:pPr lvl="1"/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endParaRPr lang="en-US" dirty="0"/>
              </a:p>
              <a:p>
                <a:r>
                  <a:rPr lang="el-GR" b="1" dirty="0"/>
                  <a:t>Βήμα 3:</a:t>
                </a:r>
                <a:r>
                  <a:rPr lang="el-GR" dirty="0"/>
                  <a:t> Κρίσιμη τιμή</a:t>
                </a:r>
              </a:p>
              <a:p>
                <a:pPr lvl="1"/>
                <a:r>
                  <a:rPr lang="el-GR" dirty="0"/>
                  <a:t>Κατανομή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dirty="0"/>
                  <a:t> με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−1=24</m:t>
                    </m:r>
                  </m:oMath>
                </a14:m>
                <a:r>
                  <a:rPr lang="el-GR" dirty="0"/>
                  <a:t> βαθμούς </a:t>
                </a:r>
                <a:r>
                  <a:rPr lang="el-GR" dirty="0" err="1"/>
                  <a:t>ελευθ</a:t>
                </a:r>
                <a:r>
                  <a:rPr lang="el-GR" dirty="0"/>
                  <a:t>.</a:t>
                </a:r>
                <a:endParaRPr lang="en-US" dirty="0"/>
              </a:p>
              <a:p>
                <a:pPr lvl="1"/>
                <a:r>
                  <a:rPr lang="el-GR" dirty="0" err="1"/>
                  <a:t>Αριστερόπλευρος</a:t>
                </a:r>
                <a:r>
                  <a:rPr lang="el-GR" dirty="0"/>
                  <a:t> έλεγχος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C4248-6CD9-41B0-81EA-845636A34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6D6A80E3-ADCE-4AF5-A861-1E7BF31D816C}"/>
              </a:ext>
            </a:extLst>
          </p:cNvPr>
          <p:cNvGrpSpPr/>
          <p:nvPr/>
        </p:nvGrpSpPr>
        <p:grpSpPr>
          <a:xfrm>
            <a:off x="6653349" y="4643540"/>
            <a:ext cx="4222460" cy="1746305"/>
            <a:chOff x="6096000" y="4634832"/>
            <a:chExt cx="4222460" cy="174630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E0B6018-504D-487F-82DB-13C2D90CEBB4}"/>
                </a:ext>
              </a:extLst>
            </p:cNvPr>
            <p:cNvGrpSpPr/>
            <p:nvPr/>
          </p:nvGrpSpPr>
          <p:grpSpPr>
            <a:xfrm>
              <a:off x="6362664" y="4675740"/>
              <a:ext cx="3955796" cy="1705397"/>
              <a:chOff x="3715258" y="4144517"/>
              <a:chExt cx="3955796" cy="1705397"/>
            </a:xfrm>
          </p:grpSpPr>
          <p:sp>
            <p:nvSpPr>
              <p:cNvPr id="20" name="object 3">
                <a:extLst>
                  <a:ext uri="{FF2B5EF4-FFF2-40B4-BE49-F238E27FC236}">
                    <a16:creationId xmlns:a16="http://schemas.microsoft.com/office/drawing/2014/main" id="{D4B0E924-2C53-436E-B674-F49F01B9E0DE}"/>
                  </a:ext>
                </a:extLst>
              </p:cNvPr>
              <p:cNvSpPr/>
              <p:nvPr/>
            </p:nvSpPr>
            <p:spPr>
              <a:xfrm>
                <a:off x="3956303" y="4887467"/>
                <a:ext cx="757555" cy="246379"/>
              </a:xfrm>
              <a:custGeom>
                <a:avLst/>
                <a:gdLst/>
                <a:ahLst/>
                <a:cxnLst/>
                <a:rect l="l" t="t" r="r" b="b"/>
                <a:pathLst>
                  <a:path w="757554" h="246379">
                    <a:moveTo>
                      <a:pt x="739003" y="241821"/>
                    </a:moveTo>
                    <a:lnTo>
                      <a:pt x="77902" y="241821"/>
                    </a:lnTo>
                    <a:lnTo>
                      <a:pt x="488538" y="245833"/>
                    </a:lnTo>
                    <a:lnTo>
                      <a:pt x="600775" y="245424"/>
                    </a:lnTo>
                    <a:lnTo>
                      <a:pt x="676425" y="243965"/>
                    </a:lnTo>
                    <a:lnTo>
                      <a:pt x="739003" y="241821"/>
                    </a:lnTo>
                    <a:close/>
                  </a:path>
                  <a:path w="757554" h="246379">
                    <a:moveTo>
                      <a:pt x="757428" y="0"/>
                    </a:moveTo>
                    <a:lnTo>
                      <a:pt x="672846" y="50799"/>
                    </a:lnTo>
                    <a:lnTo>
                      <a:pt x="539750" y="106425"/>
                    </a:lnTo>
                    <a:lnTo>
                      <a:pt x="398399" y="146176"/>
                    </a:lnTo>
                    <a:lnTo>
                      <a:pt x="0" y="174751"/>
                    </a:lnTo>
                    <a:lnTo>
                      <a:pt x="1397" y="242315"/>
                    </a:lnTo>
                    <a:lnTo>
                      <a:pt x="739003" y="241821"/>
                    </a:lnTo>
                    <a:lnTo>
                      <a:pt x="753005" y="241267"/>
                    </a:lnTo>
                    <a:lnTo>
                      <a:pt x="757428" y="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F19E8BC2-2FE9-4F79-AFE1-88487649033A}"/>
                  </a:ext>
                </a:extLst>
              </p:cNvPr>
              <p:cNvSpPr txBox="1"/>
              <p:nvPr/>
            </p:nvSpPr>
            <p:spPr>
              <a:xfrm>
                <a:off x="3715258" y="4477904"/>
                <a:ext cx="890905" cy="28469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850" i="1" spc="1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α</a:t>
                </a:r>
                <a:r>
                  <a:rPr sz="1850" i="1" spc="-1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:r>
                  <a:rPr sz="1850" spc="1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=</a:t>
                </a:r>
                <a:r>
                  <a:rPr sz="1850" spc="-15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:r>
                  <a:rPr sz="1850" spc="1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0</a:t>
                </a:r>
                <a:r>
                  <a:rPr lang="el-GR" sz="1850" spc="1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,</a:t>
                </a:r>
                <a:r>
                  <a:rPr sz="1850" spc="1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05</a:t>
                </a:r>
                <a:endParaRPr sz="185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endParaRPr>
              </a:p>
            </p:txBody>
          </p:sp>
          <p:sp>
            <p:nvSpPr>
              <p:cNvPr id="22" name="object 6">
                <a:extLst>
                  <a:ext uri="{FF2B5EF4-FFF2-40B4-BE49-F238E27FC236}">
                    <a16:creationId xmlns:a16="http://schemas.microsoft.com/office/drawing/2014/main" id="{63A446CD-A596-4E04-B375-2BEEEADD2BD4}"/>
                  </a:ext>
                </a:extLst>
              </p:cNvPr>
              <p:cNvSpPr/>
              <p:nvPr/>
            </p:nvSpPr>
            <p:spPr>
              <a:xfrm>
                <a:off x="4174744" y="4750308"/>
                <a:ext cx="129539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129539" h="231775">
                    <a:moveTo>
                      <a:pt x="59308" y="182753"/>
                    </a:moveTo>
                    <a:lnTo>
                      <a:pt x="129031" y="231648"/>
                    </a:lnTo>
                    <a:lnTo>
                      <a:pt x="127726" y="189992"/>
                    </a:lnTo>
                    <a:lnTo>
                      <a:pt x="99313" y="189992"/>
                    </a:lnTo>
                    <a:lnTo>
                      <a:pt x="97290" y="186244"/>
                    </a:lnTo>
                    <a:lnTo>
                      <a:pt x="59308" y="182753"/>
                    </a:lnTo>
                    <a:close/>
                  </a:path>
                  <a:path w="129539" h="231775">
                    <a:moveTo>
                      <a:pt x="97290" y="186244"/>
                    </a:moveTo>
                    <a:lnTo>
                      <a:pt x="99313" y="189992"/>
                    </a:lnTo>
                    <a:lnTo>
                      <a:pt x="104901" y="186944"/>
                    </a:lnTo>
                    <a:lnTo>
                      <a:pt x="97290" y="186244"/>
                    </a:lnTo>
                    <a:close/>
                  </a:path>
                  <a:path w="129539" h="231775">
                    <a:moveTo>
                      <a:pt x="126364" y="146558"/>
                    </a:moveTo>
                    <a:lnTo>
                      <a:pt x="108489" y="180192"/>
                    </a:lnTo>
                    <a:lnTo>
                      <a:pt x="110489" y="183896"/>
                    </a:lnTo>
                    <a:lnTo>
                      <a:pt x="99313" y="189992"/>
                    </a:lnTo>
                    <a:lnTo>
                      <a:pt x="127726" y="189992"/>
                    </a:lnTo>
                    <a:lnTo>
                      <a:pt x="126364" y="146558"/>
                    </a:lnTo>
                    <a:close/>
                  </a:path>
                  <a:path w="129539" h="231775">
                    <a:moveTo>
                      <a:pt x="11175" y="0"/>
                    </a:moveTo>
                    <a:lnTo>
                      <a:pt x="0" y="6096"/>
                    </a:lnTo>
                    <a:lnTo>
                      <a:pt x="97290" y="186244"/>
                    </a:lnTo>
                    <a:lnTo>
                      <a:pt x="104902" y="186944"/>
                    </a:lnTo>
                    <a:lnTo>
                      <a:pt x="108489" y="180192"/>
                    </a:lnTo>
                    <a:lnTo>
                      <a:pt x="11175" y="0"/>
                    </a:lnTo>
                    <a:close/>
                  </a:path>
                  <a:path w="129539" h="231775">
                    <a:moveTo>
                      <a:pt x="108489" y="180192"/>
                    </a:moveTo>
                    <a:lnTo>
                      <a:pt x="104902" y="186944"/>
                    </a:lnTo>
                    <a:lnTo>
                      <a:pt x="110489" y="183896"/>
                    </a:lnTo>
                    <a:lnTo>
                      <a:pt x="108489" y="18019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object 7">
                <a:extLst>
                  <a:ext uri="{FF2B5EF4-FFF2-40B4-BE49-F238E27FC236}">
                    <a16:creationId xmlns:a16="http://schemas.microsoft.com/office/drawing/2014/main" id="{9C2B9C6F-8E49-423C-A530-E34DEA34BBBB}"/>
                  </a:ext>
                </a:extLst>
              </p:cNvPr>
              <p:cNvSpPr/>
              <p:nvPr/>
            </p:nvSpPr>
            <p:spPr>
              <a:xfrm>
                <a:off x="3952494" y="5133594"/>
                <a:ext cx="37185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18559">
                    <a:moveTo>
                      <a:pt x="0" y="0"/>
                    </a:moveTo>
                    <a:lnTo>
                      <a:pt x="3718559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" name="object 10">
                <a:extLst>
                  <a:ext uri="{FF2B5EF4-FFF2-40B4-BE49-F238E27FC236}">
                    <a16:creationId xmlns:a16="http://schemas.microsoft.com/office/drawing/2014/main" id="{7C2C3684-A6FA-4482-8473-BEDB82040085}"/>
                  </a:ext>
                </a:extLst>
              </p:cNvPr>
              <p:cNvSpPr/>
              <p:nvPr/>
            </p:nvSpPr>
            <p:spPr>
              <a:xfrm>
                <a:off x="5792723" y="5160264"/>
                <a:ext cx="2920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210">
                    <a:moveTo>
                      <a:pt x="0" y="0"/>
                    </a:moveTo>
                    <a:lnTo>
                      <a:pt x="28955" y="0"/>
                    </a:lnTo>
                  </a:path>
                </a:pathLst>
              </a:custGeom>
              <a:ln w="50292">
                <a:solidFill>
                  <a:srgbClr val="44536A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6" name="object 13">
                <a:extLst>
                  <a:ext uri="{FF2B5EF4-FFF2-40B4-BE49-F238E27FC236}">
                    <a16:creationId xmlns:a16="http://schemas.microsoft.com/office/drawing/2014/main" id="{536C014D-9D02-4F6C-99B3-8026E1A31056}"/>
                  </a:ext>
                </a:extLst>
              </p:cNvPr>
              <p:cNvSpPr txBox="1"/>
              <p:nvPr/>
            </p:nvSpPr>
            <p:spPr>
              <a:xfrm>
                <a:off x="5174741" y="4557816"/>
                <a:ext cx="1274445" cy="55143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l-GR" sz="1400" spc="-1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Μη απόρριψη</a:t>
                </a:r>
                <a:r>
                  <a:rPr sz="1400" spc="-2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:r>
                  <a:rPr sz="1400" i="1" spc="-1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H</a:t>
                </a:r>
                <a:r>
                  <a:rPr sz="1350" spc="30" baseline="-21604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0</a:t>
                </a:r>
                <a:endParaRPr sz="1350" baseline="-21604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endParaRPr>
              </a:p>
              <a:p>
                <a:pPr marR="116205" algn="ctr">
                  <a:lnSpc>
                    <a:spcPct val="100000"/>
                  </a:lnSpc>
                  <a:spcBef>
                    <a:spcPts val="355"/>
                  </a:spcBef>
                </a:pPr>
                <a:r>
                  <a:rPr sz="1850" spc="1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0</a:t>
                </a:r>
                <a:r>
                  <a:rPr lang="el-GR" sz="1850" spc="1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,</a:t>
                </a:r>
                <a:r>
                  <a:rPr sz="1850" spc="1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95</a:t>
                </a:r>
                <a:endParaRPr sz="1850" dirty="0">
                  <a:latin typeface="Cambria" panose="02040503050406030204" pitchFamily="18" charset="0"/>
                  <a:ea typeface="Cambria" panose="02040503050406030204" pitchFamily="18" charset="0"/>
                  <a:cs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bject 17">
                    <a:extLst>
                      <a:ext uri="{FF2B5EF4-FFF2-40B4-BE49-F238E27FC236}">
                        <a16:creationId xmlns:a16="http://schemas.microsoft.com/office/drawing/2014/main" id="{8AAA4B8A-3616-42E6-8D8F-A0CD01966092}"/>
                      </a:ext>
                    </a:extLst>
                  </p:cNvPr>
                  <p:cNvSpPr txBox="1"/>
                  <p:nvPr/>
                </p:nvSpPr>
                <p:spPr>
                  <a:xfrm>
                    <a:off x="4055845" y="5470946"/>
                    <a:ext cx="1736878" cy="289182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/>
                                </a:rPr>
                                <m:t>24, 0,95</m:t>
                              </m:r>
                            </m:sub>
                          </m:sSub>
                          <m:r>
                            <a:rPr lang="el-GR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m:t>=−1,711</m:t>
                          </m:r>
                        </m:oMath>
                      </m:oMathPara>
                    </a14:m>
                    <a:endParaRPr sz="1800" dirty="0"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</a:endParaRPr>
                  </a:p>
                </p:txBody>
              </p:sp>
            </mc:Choice>
            <mc:Fallback xmlns="">
              <p:sp>
                <p:nvSpPr>
                  <p:cNvPr id="28" name="object 17">
                    <a:extLst>
                      <a:ext uri="{FF2B5EF4-FFF2-40B4-BE49-F238E27FC236}">
                        <a16:creationId xmlns:a16="http://schemas.microsoft.com/office/drawing/2014/main" id="{8AAA4B8A-3616-42E6-8D8F-A0CD019660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5845" y="5470946"/>
                    <a:ext cx="1736878" cy="28918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807" r="-2807" b="-148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bject 18">
                <a:extLst>
                  <a:ext uri="{FF2B5EF4-FFF2-40B4-BE49-F238E27FC236}">
                    <a16:creationId xmlns:a16="http://schemas.microsoft.com/office/drawing/2014/main" id="{E16283DC-B069-4E37-AD03-126E0024D7BE}"/>
                  </a:ext>
                </a:extLst>
              </p:cNvPr>
              <p:cNvSpPr/>
              <p:nvPr/>
            </p:nvSpPr>
            <p:spPr>
              <a:xfrm>
                <a:off x="3987836" y="5410962"/>
                <a:ext cx="1804887" cy="438952"/>
              </a:xfrm>
              <a:custGeom>
                <a:avLst/>
                <a:gdLst/>
                <a:ahLst/>
                <a:cxnLst/>
                <a:rect l="l" t="t" r="r" b="b"/>
                <a:pathLst>
                  <a:path w="1225550" h="414654">
                    <a:moveTo>
                      <a:pt x="0" y="207263"/>
                    </a:moveTo>
                    <a:lnTo>
                      <a:pt x="17806" y="157469"/>
                    </a:lnTo>
                    <a:lnTo>
                      <a:pt x="48148" y="126605"/>
                    </a:lnTo>
                    <a:lnTo>
                      <a:pt x="91795" y="98104"/>
                    </a:lnTo>
                    <a:lnTo>
                      <a:pt x="147484" y="72395"/>
                    </a:lnTo>
                    <a:lnTo>
                      <a:pt x="213954" y="49906"/>
                    </a:lnTo>
                    <a:lnTo>
                      <a:pt x="250838" y="40001"/>
                    </a:lnTo>
                    <a:lnTo>
                      <a:pt x="289943" y="31062"/>
                    </a:lnTo>
                    <a:lnTo>
                      <a:pt x="331113" y="23142"/>
                    </a:lnTo>
                    <a:lnTo>
                      <a:pt x="374189" y="16293"/>
                    </a:lnTo>
                    <a:lnTo>
                      <a:pt x="419014" y="10570"/>
                    </a:lnTo>
                    <a:lnTo>
                      <a:pt x="465430" y="6026"/>
                    </a:lnTo>
                    <a:lnTo>
                      <a:pt x="513280" y="2713"/>
                    </a:lnTo>
                    <a:lnTo>
                      <a:pt x="562405" y="687"/>
                    </a:lnTo>
                    <a:lnTo>
                      <a:pt x="612648" y="0"/>
                    </a:lnTo>
                    <a:lnTo>
                      <a:pt x="662890" y="687"/>
                    </a:lnTo>
                    <a:lnTo>
                      <a:pt x="712015" y="2713"/>
                    </a:lnTo>
                    <a:lnTo>
                      <a:pt x="759865" y="6026"/>
                    </a:lnTo>
                    <a:lnTo>
                      <a:pt x="806281" y="10570"/>
                    </a:lnTo>
                    <a:lnTo>
                      <a:pt x="851106" y="16293"/>
                    </a:lnTo>
                    <a:lnTo>
                      <a:pt x="894182" y="23142"/>
                    </a:lnTo>
                    <a:lnTo>
                      <a:pt x="935352" y="31062"/>
                    </a:lnTo>
                    <a:lnTo>
                      <a:pt x="974457" y="40001"/>
                    </a:lnTo>
                    <a:lnTo>
                      <a:pt x="1011341" y="49906"/>
                    </a:lnTo>
                    <a:lnTo>
                      <a:pt x="1077811" y="72395"/>
                    </a:lnTo>
                    <a:lnTo>
                      <a:pt x="1133500" y="98104"/>
                    </a:lnTo>
                    <a:lnTo>
                      <a:pt x="1177147" y="126605"/>
                    </a:lnTo>
                    <a:lnTo>
                      <a:pt x="1207489" y="157469"/>
                    </a:lnTo>
                    <a:lnTo>
                      <a:pt x="1225296" y="207263"/>
                    </a:lnTo>
                    <a:lnTo>
                      <a:pt x="1223264" y="224262"/>
                    </a:lnTo>
                    <a:lnTo>
                      <a:pt x="1194060" y="272774"/>
                    </a:lnTo>
                    <a:lnTo>
                      <a:pt x="1156908" y="302512"/>
                    </a:lnTo>
                    <a:lnTo>
                      <a:pt x="1107082" y="329669"/>
                    </a:lnTo>
                    <a:lnTo>
                      <a:pt x="1045845" y="353820"/>
                    </a:lnTo>
                    <a:lnTo>
                      <a:pt x="974457" y="374537"/>
                    </a:lnTo>
                    <a:lnTo>
                      <a:pt x="935352" y="383474"/>
                    </a:lnTo>
                    <a:lnTo>
                      <a:pt x="894182" y="391392"/>
                    </a:lnTo>
                    <a:lnTo>
                      <a:pt x="851106" y="398239"/>
                    </a:lnTo>
                    <a:lnTo>
                      <a:pt x="806281" y="403961"/>
                    </a:lnTo>
                    <a:lnTo>
                      <a:pt x="759865" y="408504"/>
                    </a:lnTo>
                    <a:lnTo>
                      <a:pt x="712015" y="411815"/>
                    </a:lnTo>
                    <a:lnTo>
                      <a:pt x="662890" y="413840"/>
                    </a:lnTo>
                    <a:lnTo>
                      <a:pt x="612648" y="414528"/>
                    </a:lnTo>
                    <a:lnTo>
                      <a:pt x="562405" y="413840"/>
                    </a:lnTo>
                    <a:lnTo>
                      <a:pt x="513280" y="411815"/>
                    </a:lnTo>
                    <a:lnTo>
                      <a:pt x="465430" y="408504"/>
                    </a:lnTo>
                    <a:lnTo>
                      <a:pt x="419014" y="403961"/>
                    </a:lnTo>
                    <a:lnTo>
                      <a:pt x="374189" y="398239"/>
                    </a:lnTo>
                    <a:lnTo>
                      <a:pt x="331113" y="391392"/>
                    </a:lnTo>
                    <a:lnTo>
                      <a:pt x="289943" y="383474"/>
                    </a:lnTo>
                    <a:lnTo>
                      <a:pt x="250838" y="374537"/>
                    </a:lnTo>
                    <a:lnTo>
                      <a:pt x="213954" y="364634"/>
                    </a:lnTo>
                    <a:lnTo>
                      <a:pt x="147484" y="342147"/>
                    </a:lnTo>
                    <a:lnTo>
                      <a:pt x="91795" y="316440"/>
                    </a:lnTo>
                    <a:lnTo>
                      <a:pt x="48148" y="287938"/>
                    </a:lnTo>
                    <a:lnTo>
                      <a:pt x="17806" y="257070"/>
                    </a:lnTo>
                    <a:lnTo>
                      <a:pt x="0" y="207263"/>
                    </a:lnTo>
                    <a:close/>
                  </a:path>
                </a:pathLst>
              </a:custGeom>
              <a:ln w="19812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object 19">
                <a:extLst>
                  <a:ext uri="{FF2B5EF4-FFF2-40B4-BE49-F238E27FC236}">
                    <a16:creationId xmlns:a16="http://schemas.microsoft.com/office/drawing/2014/main" id="{B5FAA243-CAE0-4B29-8E3B-D284D6C32655}"/>
                  </a:ext>
                </a:extLst>
              </p:cNvPr>
              <p:cNvSpPr/>
              <p:nvPr/>
            </p:nvSpPr>
            <p:spPr>
              <a:xfrm>
                <a:off x="4670425" y="5147309"/>
                <a:ext cx="111760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11760" h="263525">
                    <a:moveTo>
                      <a:pt x="56106" y="39268"/>
                    </a:moveTo>
                    <a:lnTo>
                      <a:pt x="46126" y="56123"/>
                    </a:lnTo>
                    <a:lnTo>
                      <a:pt x="44830" y="263524"/>
                    </a:lnTo>
                    <a:lnTo>
                      <a:pt x="64642" y="263524"/>
                    </a:lnTo>
                    <a:lnTo>
                      <a:pt x="65937" y="56372"/>
                    </a:lnTo>
                    <a:lnTo>
                      <a:pt x="56106" y="39268"/>
                    </a:lnTo>
                    <a:close/>
                  </a:path>
                  <a:path w="111760" h="263525">
                    <a:moveTo>
                      <a:pt x="67538" y="19557"/>
                    </a:moveTo>
                    <a:lnTo>
                      <a:pt x="46354" y="19557"/>
                    </a:lnTo>
                    <a:lnTo>
                      <a:pt x="66166" y="19684"/>
                    </a:lnTo>
                    <a:lnTo>
                      <a:pt x="65937" y="56372"/>
                    </a:lnTo>
                    <a:lnTo>
                      <a:pt x="91566" y="100964"/>
                    </a:lnTo>
                    <a:lnTo>
                      <a:pt x="94361" y="105790"/>
                    </a:lnTo>
                    <a:lnTo>
                      <a:pt x="100329" y="107441"/>
                    </a:lnTo>
                    <a:lnTo>
                      <a:pt x="105155" y="104647"/>
                    </a:lnTo>
                    <a:lnTo>
                      <a:pt x="109854" y="101980"/>
                    </a:lnTo>
                    <a:lnTo>
                      <a:pt x="111505" y="95884"/>
                    </a:lnTo>
                    <a:lnTo>
                      <a:pt x="108838" y="91185"/>
                    </a:lnTo>
                    <a:lnTo>
                      <a:pt x="67538" y="19557"/>
                    </a:lnTo>
                    <a:close/>
                  </a:path>
                  <a:path w="111760" h="263525">
                    <a:moveTo>
                      <a:pt x="56261" y="0"/>
                    </a:moveTo>
                    <a:lnTo>
                      <a:pt x="2794" y="90550"/>
                    </a:lnTo>
                    <a:lnTo>
                      <a:pt x="0" y="95249"/>
                    </a:lnTo>
                    <a:lnTo>
                      <a:pt x="1524" y="101345"/>
                    </a:lnTo>
                    <a:lnTo>
                      <a:pt x="6223" y="104012"/>
                    </a:lnTo>
                    <a:lnTo>
                      <a:pt x="10922" y="106806"/>
                    </a:lnTo>
                    <a:lnTo>
                      <a:pt x="17017" y="105282"/>
                    </a:lnTo>
                    <a:lnTo>
                      <a:pt x="46126" y="56123"/>
                    </a:lnTo>
                    <a:lnTo>
                      <a:pt x="46354" y="19557"/>
                    </a:lnTo>
                    <a:lnTo>
                      <a:pt x="67538" y="19557"/>
                    </a:lnTo>
                    <a:lnTo>
                      <a:pt x="56261" y="0"/>
                    </a:lnTo>
                    <a:close/>
                  </a:path>
                  <a:path w="111760" h="263525">
                    <a:moveTo>
                      <a:pt x="66136" y="24510"/>
                    </a:moveTo>
                    <a:lnTo>
                      <a:pt x="47625" y="24510"/>
                    </a:lnTo>
                    <a:lnTo>
                      <a:pt x="64770" y="24637"/>
                    </a:lnTo>
                    <a:lnTo>
                      <a:pt x="56106" y="39268"/>
                    </a:lnTo>
                    <a:lnTo>
                      <a:pt x="65937" y="56372"/>
                    </a:lnTo>
                    <a:lnTo>
                      <a:pt x="66136" y="24510"/>
                    </a:lnTo>
                    <a:close/>
                  </a:path>
                  <a:path w="111760" h="263525">
                    <a:moveTo>
                      <a:pt x="46354" y="19557"/>
                    </a:moveTo>
                    <a:lnTo>
                      <a:pt x="46126" y="56123"/>
                    </a:lnTo>
                    <a:lnTo>
                      <a:pt x="56106" y="39268"/>
                    </a:lnTo>
                    <a:lnTo>
                      <a:pt x="47625" y="24510"/>
                    </a:lnTo>
                    <a:lnTo>
                      <a:pt x="66136" y="24510"/>
                    </a:lnTo>
                    <a:lnTo>
                      <a:pt x="66166" y="19684"/>
                    </a:lnTo>
                    <a:lnTo>
                      <a:pt x="46354" y="19557"/>
                    </a:lnTo>
                    <a:close/>
                  </a:path>
                  <a:path w="111760" h="263525">
                    <a:moveTo>
                      <a:pt x="47625" y="24510"/>
                    </a:moveTo>
                    <a:lnTo>
                      <a:pt x="56106" y="39268"/>
                    </a:lnTo>
                    <a:lnTo>
                      <a:pt x="64770" y="24637"/>
                    </a:lnTo>
                    <a:lnTo>
                      <a:pt x="47625" y="2451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object 20">
                <a:extLst>
                  <a:ext uri="{FF2B5EF4-FFF2-40B4-BE49-F238E27FC236}">
                    <a16:creationId xmlns:a16="http://schemas.microsoft.com/office/drawing/2014/main" id="{E6E59E29-8C38-485F-86BE-3B08B84F9042}"/>
                  </a:ext>
                </a:extLst>
              </p:cNvPr>
              <p:cNvSpPr/>
              <p:nvPr/>
            </p:nvSpPr>
            <p:spPr>
              <a:xfrm>
                <a:off x="5798058" y="4144517"/>
                <a:ext cx="1835150" cy="913130"/>
              </a:xfrm>
              <a:custGeom>
                <a:avLst/>
                <a:gdLst/>
                <a:ahLst/>
                <a:cxnLst/>
                <a:rect l="l" t="t" r="r" b="b"/>
                <a:pathLst>
                  <a:path w="1835150" h="913129">
                    <a:moveTo>
                      <a:pt x="1834768" y="912748"/>
                    </a:moveTo>
                    <a:lnTo>
                      <a:pt x="1643252" y="904874"/>
                    </a:lnTo>
                    <a:lnTo>
                      <a:pt x="1544319" y="892174"/>
                    </a:lnTo>
                    <a:lnTo>
                      <a:pt x="1451864" y="877823"/>
                    </a:lnTo>
                    <a:lnTo>
                      <a:pt x="1352931" y="857249"/>
                    </a:lnTo>
                    <a:lnTo>
                      <a:pt x="1253997" y="827023"/>
                    </a:lnTo>
                    <a:lnTo>
                      <a:pt x="1161541" y="790574"/>
                    </a:lnTo>
                    <a:lnTo>
                      <a:pt x="966850" y="685799"/>
                    </a:lnTo>
                    <a:lnTo>
                      <a:pt x="772160" y="536574"/>
                    </a:lnTo>
                    <a:lnTo>
                      <a:pt x="580770" y="355599"/>
                    </a:lnTo>
                    <a:lnTo>
                      <a:pt x="481838" y="265048"/>
                    </a:lnTo>
                    <a:lnTo>
                      <a:pt x="382904" y="180974"/>
                    </a:lnTo>
                    <a:lnTo>
                      <a:pt x="290321" y="106298"/>
                    </a:lnTo>
                    <a:lnTo>
                      <a:pt x="191388" y="49148"/>
                    </a:lnTo>
                    <a:lnTo>
                      <a:pt x="95757" y="12699"/>
                    </a:ln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B4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object 21">
                <a:extLst>
                  <a:ext uri="{FF2B5EF4-FFF2-40B4-BE49-F238E27FC236}">
                    <a16:creationId xmlns:a16="http://schemas.microsoft.com/office/drawing/2014/main" id="{6EBF598F-1476-4356-88FD-ECA2F54DE4BF}"/>
                  </a:ext>
                </a:extLst>
              </p:cNvPr>
              <p:cNvSpPr/>
              <p:nvPr/>
            </p:nvSpPr>
            <p:spPr>
              <a:xfrm>
                <a:off x="4714494" y="4885182"/>
                <a:ext cx="0" cy="248920"/>
              </a:xfrm>
              <a:custGeom>
                <a:avLst/>
                <a:gdLst/>
                <a:ahLst/>
                <a:cxnLst/>
                <a:rect l="l" t="t" r="r" b="b"/>
                <a:pathLst>
                  <a:path h="248920">
                    <a:moveTo>
                      <a:pt x="0" y="0"/>
                    </a:moveTo>
                    <a:lnTo>
                      <a:pt x="0" y="248412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" name="object 22">
                <a:extLst>
                  <a:ext uri="{FF2B5EF4-FFF2-40B4-BE49-F238E27FC236}">
                    <a16:creationId xmlns:a16="http://schemas.microsoft.com/office/drawing/2014/main" id="{9143B0E4-176A-4F66-B738-7641BF88EDE0}"/>
                  </a:ext>
                </a:extLst>
              </p:cNvPr>
              <p:cNvSpPr/>
              <p:nvPr/>
            </p:nvSpPr>
            <p:spPr>
              <a:xfrm>
                <a:off x="3960114" y="4144517"/>
                <a:ext cx="1835150" cy="913130"/>
              </a:xfrm>
              <a:custGeom>
                <a:avLst/>
                <a:gdLst/>
                <a:ahLst/>
                <a:cxnLst/>
                <a:rect l="l" t="t" r="r" b="b"/>
                <a:pathLst>
                  <a:path w="1835150" h="913129">
                    <a:moveTo>
                      <a:pt x="0" y="912748"/>
                    </a:moveTo>
                    <a:lnTo>
                      <a:pt x="193039" y="904874"/>
                    </a:lnTo>
                    <a:lnTo>
                      <a:pt x="290957" y="892174"/>
                    </a:lnTo>
                    <a:lnTo>
                      <a:pt x="389000" y="877823"/>
                    </a:lnTo>
                    <a:lnTo>
                      <a:pt x="483997" y="857249"/>
                    </a:lnTo>
                    <a:lnTo>
                      <a:pt x="582040" y="827023"/>
                    </a:lnTo>
                    <a:lnTo>
                      <a:pt x="680085" y="790574"/>
                    </a:lnTo>
                    <a:lnTo>
                      <a:pt x="869950" y="685799"/>
                    </a:lnTo>
                    <a:lnTo>
                      <a:pt x="1062989" y="536574"/>
                    </a:lnTo>
                    <a:lnTo>
                      <a:pt x="1255902" y="355599"/>
                    </a:lnTo>
                    <a:lnTo>
                      <a:pt x="1350899" y="265048"/>
                    </a:lnTo>
                    <a:lnTo>
                      <a:pt x="1448943" y="180974"/>
                    </a:lnTo>
                    <a:lnTo>
                      <a:pt x="1546987" y="106298"/>
                    </a:lnTo>
                    <a:lnTo>
                      <a:pt x="1638808" y="49148"/>
                    </a:lnTo>
                    <a:lnTo>
                      <a:pt x="1736852" y="12699"/>
                    </a:lnTo>
                    <a:lnTo>
                      <a:pt x="1834896" y="0"/>
                    </a:lnTo>
                  </a:path>
                </a:pathLst>
              </a:custGeom>
              <a:ln w="50292">
                <a:solidFill>
                  <a:srgbClr val="00B40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8CE9F5-1461-4C9D-9CDA-D974CBE85214}"/>
                </a:ext>
              </a:extLst>
            </p:cNvPr>
            <p:cNvSpPr txBox="1"/>
            <p:nvPr/>
          </p:nvSpPr>
          <p:spPr>
            <a:xfrm>
              <a:off x="8247402" y="5708737"/>
              <a:ext cx="697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>
                  <a:latin typeface="Cambria" panose="02040503050406030204" pitchFamily="18" charset="0"/>
                  <a:ea typeface="Cambria" panose="02040503050406030204" pitchFamily="18" charset="0"/>
                </a:rPr>
                <a:t>188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A9BD0FE-38FB-464F-8EB9-B0D38A9FA69D}"/>
                    </a:ext>
                  </a:extLst>
                </p:cNvPr>
                <p:cNvSpPr txBox="1"/>
                <p:nvPr/>
              </p:nvSpPr>
              <p:spPr>
                <a:xfrm>
                  <a:off x="6096000" y="4634832"/>
                  <a:ext cx="16487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Απόρριξη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A9BD0FE-38FB-464F-8EB9-B0D38A9FA6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634832"/>
                  <a:ext cx="1648735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166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3832E4B-97F5-429E-A4BF-2EFBCAEE7235}"/>
              </a:ext>
            </a:extLst>
          </p:cNvPr>
          <p:cNvSpPr/>
          <p:nvPr/>
        </p:nvSpPr>
        <p:spPr>
          <a:xfrm>
            <a:off x="5518545" y="5994587"/>
            <a:ext cx="1631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=T.INV(</a:t>
            </a:r>
            <a:r>
              <a:rPr lang="el-GR" dirty="0"/>
              <a:t>0,</a:t>
            </a:r>
            <a:r>
              <a:rPr lang="en-US" dirty="0"/>
              <a:t>9</a:t>
            </a:r>
            <a:r>
              <a:rPr lang="el-GR" dirty="0"/>
              <a:t>5</a:t>
            </a:r>
            <a:r>
              <a:rPr lang="en-US" dirty="0"/>
              <a:t>;</a:t>
            </a:r>
            <a:r>
              <a:rPr lang="el-GR" dirty="0"/>
              <a:t>24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8623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8423-7E27-4B0E-AEA5-1952DE97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4CEA8-9290-4B7E-B28A-2A4BFEDC10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/>
                  <a:t>Βήμα 4:</a:t>
                </a:r>
                <a:r>
                  <a:rPr lang="el-GR" dirty="0"/>
                  <a:t> Κανόνας απόφασης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177,5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188</m:t>
                          </m:r>
                        </m:num>
                        <m:den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25,4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=−2,07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24,0,95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−1,711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l-GR" dirty="0"/>
                  <a:t>Επομένως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απορρίπτεται</a:t>
                </a:r>
                <a:endParaRPr lang="en-US" dirty="0"/>
              </a:p>
              <a:p>
                <a:pPr marL="984250" lvl="1" indent="0">
                  <a:buNone/>
                </a:pPr>
                <a:r>
                  <a:rPr lang="el-GR" i="1" dirty="0"/>
                  <a:t>Ο ισχυρισμός του πράκτορα ότι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&lt;188</m:t>
                    </m:r>
                  </m:oMath>
                </a14:m>
                <a:r>
                  <a:rPr lang="el-GR" i="1" dirty="0"/>
                  <a:t> υποστηρίζεται </a:t>
                </a:r>
                <a:br>
                  <a:rPr lang="el-GR" i="1" dirty="0"/>
                </a:br>
                <a:r>
                  <a:rPr lang="el-GR" i="1" dirty="0"/>
                  <a:t>από τα δεδομένα του δείγματος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4CEA8-9290-4B7E-B28A-2A4BFEDC1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4092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0B25F1-B370-4D4C-A17B-56FD2673DD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dirty="0"/>
                  <a:t>Έλεγχος μέσων τιμών δύο ανεξάρτητων πληθυσμών</a:t>
                </a:r>
                <a:br>
                  <a:rPr lang="el-GR" dirty="0"/>
                </a:br>
                <a:r>
                  <a:rPr lang="el-GR" dirty="0"/>
                  <a:t>(</a:t>
                </a:r>
                <a:r>
                  <a:rPr lang="el-GR" i="1" dirty="0"/>
                  <a:t>γνωστές τυπικές αποκλίσεις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0B25F1-B370-4D4C-A17B-56FD2673DD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24451-25DD-4BA9-9F15-CE42275E3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Δείγματα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 παρατηρήσεων από δύο ανεξάρτητους πληθυσμούς με γνωστές τυπικές αποκλίσεις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  <a:p>
                <a:r>
                  <a:rPr lang="el-GR" dirty="0"/>
                  <a:t>Μέσες τιμές των δύο δειγμάτων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l-GR" dirty="0"/>
                  <a:t>Τυπικό σφάλμα της διαφοράς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bar>
                            <m:barPr>
                              <m:pos m:val="top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ba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Για μικρά δείγματα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&lt;30</m:t>
                    </m:r>
                  </m:oMath>
                </a14:m>
                <a:r>
                  <a:rPr lang="en-US" dirty="0"/>
                  <a:t>), </a:t>
                </a:r>
                <a:r>
                  <a:rPr lang="el-GR" dirty="0"/>
                  <a:t>θα πρέπει οι πληθυσμοί να είναι κανονικοί κατανεμημένοι</a:t>
                </a:r>
                <a:endParaRPr lang="en-US" dirty="0"/>
              </a:p>
              <a:p>
                <a:r>
                  <a:rPr lang="el-GR" dirty="0"/>
                  <a:t>Για μεγάλα δείγματα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≥30</m:t>
                    </m:r>
                  </m:oMath>
                </a14:m>
                <a:r>
                  <a:rPr lang="en-US" dirty="0"/>
                  <a:t>), </a:t>
                </a:r>
                <a:r>
                  <a:rPr lang="el-GR" dirty="0"/>
                  <a:t>ισχύει το κεντρικό οριακό θεώρημα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24451-25DD-4BA9-9F15-CE42275E3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294" b="-3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115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95C700-4D5E-4101-8D3E-3D9BEF9571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dirty="0"/>
                  <a:t>Έλεγχος μέσων τιμών δύο ανεξάρτητων πληθυσμών</a:t>
                </a:r>
                <a:br>
                  <a:rPr lang="el-GR" dirty="0"/>
                </a:br>
                <a:r>
                  <a:rPr lang="el-GR" dirty="0"/>
                  <a:t>(</a:t>
                </a:r>
                <a:r>
                  <a:rPr lang="el-GR" i="1" dirty="0"/>
                  <a:t>γνωστές τυπικές αποκλίσεις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95C700-4D5E-4101-8D3E-3D9BEF957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684DB1-DAF6-4D08-8898-60296F6666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Δεξιόπλευρος έλεγχος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)</a:t>
                </a:r>
              </a:p>
              <a:p>
                <a:pPr lvl="1"/>
                <a:r>
                  <a:rPr lang="el-GR" dirty="0"/>
                  <a:t>Απόρριψη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σε επίπεδο σημαντικότητας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εάν</a:t>
                </a:r>
                <a:endParaRPr lang="en-US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bar>
                                <m:barPr>
                                  <m:pos m:val="top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ba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  <a:p>
                <a:r>
                  <a:rPr lang="el-GR" dirty="0" err="1"/>
                  <a:t>Αριστερόπλευρος</a:t>
                </a:r>
                <a:r>
                  <a:rPr lang="el-GR" dirty="0"/>
                  <a:t> έλεγχος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)</a:t>
                </a:r>
              </a:p>
              <a:p>
                <a:pPr lvl="1"/>
                <a:r>
                  <a:rPr lang="el-GR" dirty="0"/>
                  <a:t>Απόρριψη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σε επίπεδο σημαντικότητας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εάν</a:t>
                </a:r>
                <a:endParaRPr lang="en-US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bar>
                                <m:barPr>
                                  <m:pos m:val="top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ba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&lt;−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Αμφίπλευρος έλεγχος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)</a:t>
                </a:r>
              </a:p>
              <a:p>
                <a:pPr lvl="1"/>
                <a:r>
                  <a:rPr lang="el-GR" dirty="0"/>
                  <a:t>Απόρριψη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σε επίπεδο σημαντικότητας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εάν</a:t>
                </a:r>
                <a:endParaRPr lang="en-US" dirty="0"/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&lt;−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l-GR" dirty="0"/>
                  <a:t> 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dirty="0"/>
              </a:p>
              <a:p>
                <a:pPr marL="400050" lvl="1" indent="0" algn="ctr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684DB1-DAF6-4D08-8898-60296F6666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7401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EDAABD-25BD-41DF-9359-58227201B3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dirty="0"/>
                  <a:t>Έλεγχος μέσων τιμών δύο ανεξάρτητων πληθυσμών</a:t>
                </a:r>
                <a:br>
                  <a:rPr lang="el-GR" dirty="0"/>
                </a:br>
                <a:r>
                  <a:rPr lang="el-GR" dirty="0"/>
                  <a:t>(</a:t>
                </a:r>
                <a:r>
                  <a:rPr lang="el-GR" i="1" dirty="0"/>
                  <a:t>άγνωστες τυπικές αποκλίσεις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EDAABD-25BD-41DF-9359-58227201B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5D85D-E320-4135-934B-0398491E34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Χρήση των δειγματικών τυπικών αποκλίσεων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dirty="0"/>
              </a:p>
              <a:p>
                <a:r>
                  <a:rPr lang="el-GR" dirty="0"/>
                  <a:t>Στατιστικός έλεγχος με την κατανομή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dirty="0"/>
                  <a:t> του </a:t>
                </a:r>
                <a:r>
                  <a:rPr lang="en-US" dirty="0"/>
                  <a:t>Student</a:t>
                </a:r>
              </a:p>
              <a:p>
                <a:pPr lvl="1"/>
                <a:r>
                  <a:rPr lang="el-GR" dirty="0"/>
                  <a:t>Για μικρά δείγμα θα πρέπει να γίνει η υπόθεση κανονικότητας των πληθυσμών</a:t>
                </a:r>
              </a:p>
              <a:p>
                <a:r>
                  <a:rPr lang="el-GR" dirty="0"/>
                  <a:t>Δύο περιπτώσεις: (α)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, (β)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5D85D-E320-4135-934B-0398491E34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66F02-1294-4465-81DA-DD706F6B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Αθροιστική συνάρτηση κατανομής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DF1E7-8477-45A0-90E6-53C696B385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dirty="0"/>
                  <a:t>Από μια </a:t>
                </a:r>
                <a:r>
                  <a:rPr lang="en-US" dirty="0"/>
                  <a:t>PMF </a:t>
                </a:r>
                <a:r>
                  <a:rPr lang="el-GR" dirty="0"/>
                  <a:t>ή </a:t>
                </a:r>
                <a:r>
                  <a:rPr lang="en-US" dirty="0"/>
                  <a:t>PDF </a:t>
                </a:r>
                <a:r>
                  <a:rPr lang="el-GR" dirty="0"/>
                  <a:t>μπορεί να οριστεί η αθροιστική συνάρτηση κατανομής (</a:t>
                </a:r>
                <a:r>
                  <a:rPr lang="en-US" dirty="0"/>
                  <a:t>cumulative distribution function</a:t>
                </a:r>
                <a:r>
                  <a:rPr lang="el-GR" dirty="0"/>
                  <a:t>, </a:t>
                </a:r>
                <a:r>
                  <a:rPr lang="en-US" dirty="0"/>
                  <a:t>CDF) </a:t>
                </a:r>
                <a:endParaRPr lang="el-GR" dirty="0"/>
              </a:p>
              <a:p>
                <a:pPr lvl="1"/>
                <a:r>
                  <a:rPr lang="el-GR" dirty="0"/>
                  <a:t>Πιθανότητα μια τυχαία μεταβλητή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να λάβει τιμές που δεν ξεπερνούν μια αριθμητική τιμή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Για διακριτές τυχαίες μεταβλητές: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Για συνεχείς τυχαίες μεταβλητές: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Μέσω της </a:t>
                </a:r>
                <a:r>
                  <a:rPr lang="en-US" dirty="0"/>
                  <a:t>CDF </a:t>
                </a:r>
                <a:r>
                  <a:rPr lang="el-GR" dirty="0"/>
                  <a:t>μπορεί να υπολογιστεί οποιαδήποτε πιθανότητα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DF1E7-8477-45A0-90E6-53C696B385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771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D29F9D-27CF-41FB-A3F3-EED1267C5B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dirty="0"/>
                  <a:t>Έλεγχος μέσων τιμών δύο ανεξάρτητων πληθυσμών</a:t>
                </a:r>
                <a:br>
                  <a:rPr lang="el-GR" dirty="0"/>
                </a:br>
                <a:r>
                  <a:rPr lang="el-GR" dirty="0"/>
                  <a:t>(</a:t>
                </a:r>
                <a:r>
                  <a:rPr lang="el-GR" i="1" dirty="0"/>
                  <a:t>Περίπτωση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D29F9D-27CF-41FB-A3F3-EED1267C5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070C5-888E-4314-BC6C-EEF1018175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Χρήση κατανομής </a:t>
                </a:r>
                <a:r>
                  <a:rPr lang="en-US" i="1" dirty="0"/>
                  <a:t>t</a:t>
                </a:r>
                <a:r>
                  <a:rPr lang="en-US" dirty="0"/>
                  <a:t> </a:t>
                </a:r>
                <a:r>
                  <a:rPr lang="el-GR" dirty="0"/>
                  <a:t>του </a:t>
                </a:r>
                <a:r>
                  <a:rPr lang="en-US" dirty="0"/>
                  <a:t>Student </a:t>
                </a:r>
                <a:r>
                  <a:rPr lang="el-GR" dirty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 err="1"/>
                  <a:t>β.ε</a:t>
                </a:r>
                <a:r>
                  <a:rPr lang="el-GR" dirty="0"/>
                  <a:t>.</a:t>
                </a:r>
                <a:endParaRPr lang="en-US" dirty="0"/>
              </a:p>
              <a:p>
                <a:r>
                  <a:rPr lang="el-GR" dirty="0"/>
                  <a:t>Στατιστική συνάρτηση ελέγχου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ba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με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070C5-888E-4314-BC6C-EEF1018175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2854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D29F9D-27CF-41FB-A3F3-EED1267C5B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dirty="0"/>
                  <a:t>Έλεγχος μέσων τιμών δύο ανεξάρτητων πληθυσμών</a:t>
                </a:r>
                <a:br>
                  <a:rPr lang="el-GR" dirty="0"/>
                </a:br>
                <a:r>
                  <a:rPr lang="el-GR" dirty="0"/>
                  <a:t>(</a:t>
                </a:r>
                <a:r>
                  <a:rPr lang="el-GR" i="1" dirty="0"/>
                  <a:t>Περίπτωση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D29F9D-27CF-41FB-A3F3-EED1267C5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070C5-888E-4314-BC6C-EEF1018175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Χρήση κατανομής </a:t>
                </a:r>
                <a:r>
                  <a:rPr lang="en-US" i="1" dirty="0"/>
                  <a:t>t</a:t>
                </a:r>
                <a:r>
                  <a:rPr lang="en-US" dirty="0"/>
                  <a:t> </a:t>
                </a:r>
                <a:r>
                  <a:rPr lang="el-GR" dirty="0"/>
                  <a:t>του </a:t>
                </a:r>
                <a:r>
                  <a:rPr lang="en-US" dirty="0"/>
                  <a:t>Student </a:t>
                </a:r>
                <a:r>
                  <a:rPr lang="el-GR" dirty="0"/>
                  <a:t>με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ε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.=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Στατιστική συνάρτηση ελέγχου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ba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l-GR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070C5-888E-4314-BC6C-EEF1018175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5879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9262-666D-4046-9499-342D8A0A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μέσων τιμών δύο ανεξάρτητων πληθυσμών</a:t>
            </a:r>
            <a:br>
              <a:rPr lang="en-US" dirty="0"/>
            </a:br>
            <a:r>
              <a:rPr lang="el-GR" i="1" dirty="0"/>
              <a:t>Υλοποίηση στο </a:t>
            </a:r>
            <a:r>
              <a:rPr lang="en-US" i="1" dirty="0"/>
              <a:t>Excel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DB9B-0CCD-47B0-8375-4437FE498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522800"/>
            <a:ext cx="3794160" cy="5180400"/>
          </a:xfrm>
        </p:spPr>
        <p:txBody>
          <a:bodyPr>
            <a:normAutofit/>
          </a:bodyPr>
          <a:lstStyle/>
          <a:p>
            <a:r>
              <a:rPr lang="el-GR" dirty="0"/>
              <a:t>Εισαγωγή δεδομένων των πληθυσμών σε διαφορετικές στήλες</a:t>
            </a:r>
            <a:endParaRPr lang="en-US" dirty="0"/>
          </a:p>
          <a:p>
            <a:r>
              <a:rPr lang="el-GR" dirty="0"/>
              <a:t>Από την καρτέλα </a:t>
            </a:r>
            <a:r>
              <a:rPr lang="en-US" b="1" dirty="0"/>
              <a:t>Data</a:t>
            </a:r>
            <a:r>
              <a:rPr lang="en-US" dirty="0"/>
              <a:t> </a:t>
            </a:r>
            <a:r>
              <a:rPr lang="el-GR" dirty="0"/>
              <a:t>επιλέγετε </a:t>
            </a:r>
            <a:r>
              <a:rPr lang="en-US" b="1" dirty="0"/>
              <a:t>Data Analysis</a:t>
            </a:r>
          </a:p>
          <a:p>
            <a:r>
              <a:rPr lang="el-GR" dirty="0"/>
              <a:t>Επιλογή </a:t>
            </a:r>
            <a:r>
              <a:rPr lang="en-US" b="1" dirty="0"/>
              <a:t>t-test: Two-Sample Assuming Unequal Variances</a:t>
            </a:r>
          </a:p>
          <a:p>
            <a:endParaRPr lang="en-US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445E541-6220-4EF7-9A5F-3DC542EA9938}"/>
              </a:ext>
            </a:extLst>
          </p:cNvPr>
          <p:cNvSpPr/>
          <p:nvPr/>
        </p:nvSpPr>
        <p:spPr>
          <a:xfrm>
            <a:off x="4863300" y="1522800"/>
            <a:ext cx="6943344" cy="4297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5666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6D67-6DAD-4A58-9D99-8ADF3A602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μέσων τιμών δύο ανεξάρτητων πληθυσμών</a:t>
            </a:r>
            <a:br>
              <a:rPr lang="en-US" dirty="0"/>
            </a:br>
            <a:r>
              <a:rPr lang="el-GR" i="1" dirty="0"/>
              <a:t>Υλοποίηση στο </a:t>
            </a:r>
            <a:r>
              <a:rPr lang="en-US" i="1" dirty="0"/>
              <a:t>Excel</a:t>
            </a:r>
            <a:endParaRPr lang="en-US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E8058C11-E35E-45BB-8E00-C6874CE76ADE}"/>
              </a:ext>
            </a:extLst>
          </p:cNvPr>
          <p:cNvSpPr/>
          <p:nvPr/>
        </p:nvSpPr>
        <p:spPr>
          <a:xfrm>
            <a:off x="1466303" y="1604554"/>
            <a:ext cx="8827227" cy="4743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7613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DFDE2-86C6-4C5D-8BE2-B45EDDE0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μέσων τιμών δύο ανεξάρτητων πληθυσμών</a:t>
            </a:r>
            <a:br>
              <a:rPr lang="en-US" dirty="0"/>
            </a:br>
            <a:r>
              <a:rPr lang="el-GR" i="1" dirty="0"/>
              <a:t>Υλοποίηση στο </a:t>
            </a:r>
            <a:r>
              <a:rPr lang="en-US" i="1" dirty="0"/>
              <a:t>Excel</a:t>
            </a:r>
            <a:endParaRPr lang="en-US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0D44A255-F278-4ADB-AE14-306AD20A575B}"/>
              </a:ext>
            </a:extLst>
          </p:cNvPr>
          <p:cNvSpPr/>
          <p:nvPr/>
        </p:nvSpPr>
        <p:spPr>
          <a:xfrm>
            <a:off x="1065602" y="1720160"/>
            <a:ext cx="10060796" cy="4341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8294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658AE-A710-44F0-A51B-4F07CC30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μέσων τιμών δύο εξαρτημένων πληθυσμών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3219F-BD1A-4689-954F-FA01D26F9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99" y="1522800"/>
            <a:ext cx="6258687" cy="5180400"/>
          </a:xfrm>
        </p:spPr>
        <p:txBody>
          <a:bodyPr/>
          <a:lstStyle/>
          <a:p>
            <a:r>
              <a:rPr lang="el-GR" dirty="0"/>
              <a:t>Για ένα δείγμα 603 εξαγορασμένων επιχειρήσεων εξετάστηκε η αποδοτικότητά τους πριν και μετά την εξαγορά</a:t>
            </a:r>
          </a:p>
          <a:p>
            <a:r>
              <a:rPr lang="el-GR" dirty="0"/>
              <a:t>Ερώτημα: πώς επηρέασε η εξαγορά την αποδοτικότητα των επιχειρήσεων;</a:t>
            </a:r>
          </a:p>
          <a:p>
            <a:r>
              <a:rPr lang="el-GR" dirty="0"/>
              <a:t>Δύο δείγματα (πριν &amp; μετά την εξαγορά) που αφορούν τις ίδιες επιχειρήσεις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20BD2DD4-A005-438E-A1E9-1A7301DC29E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17228" y="1630681"/>
              <a:ext cx="4609103" cy="3961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583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13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138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68000">
                      <a:extLst>
                        <a:ext uri="{9D8B030D-6E8A-4147-A177-3AD203B41FA5}">
                          <a16:colId xmlns:a16="http://schemas.microsoft.com/office/drawing/2014/main" val="1588622420"/>
                        </a:ext>
                      </a:extLst>
                    </a:gridCol>
                  </a:tblGrid>
                  <a:tr h="396113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n-US" sz="2000" b="1" spc="-2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Firm ID</a:t>
                          </a:r>
                          <a:endParaRPr sz="20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l-GR" sz="20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Πριν</a:t>
                          </a:r>
                          <a:endParaRPr sz="20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20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Μετά</a:t>
                          </a:r>
                          <a:endParaRPr sz="20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20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Διαφορά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/>
                                </a:rPr>
                                <m:t>𝒅</m:t>
                              </m:r>
                            </m:oMath>
                          </a14:m>
                          <a:endParaRPr sz="2000" b="1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39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AT9010011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21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29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0,92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113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AT9070007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02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87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2,15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39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AT9090007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31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52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-1,21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113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AT9110048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-0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-3,38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AT9110242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34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82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35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70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-0,88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113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AT9110254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04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86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-1,82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112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AT9110441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-2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76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54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-5,30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6227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AT9150003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21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58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78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4,81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96227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…………..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…………..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…………..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…………..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50882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20BD2DD4-A005-438E-A1E9-1A7301DC29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4665052"/>
                  </p:ext>
                </p:extLst>
              </p:nvPr>
            </p:nvGraphicFramePr>
            <p:xfrm>
              <a:off x="7217228" y="1630681"/>
              <a:ext cx="4609103" cy="3961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583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13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138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68000">
                      <a:extLst>
                        <a:ext uri="{9D8B030D-6E8A-4147-A177-3AD203B41FA5}">
                          <a16:colId xmlns:a16="http://schemas.microsoft.com/office/drawing/2014/main" val="1588622420"/>
                        </a:ext>
                      </a:extLst>
                    </a:gridCol>
                  </a:tblGrid>
                  <a:tr h="396113"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n-US" sz="2000" b="1" spc="-25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Firm ID</a:t>
                          </a:r>
                          <a:endParaRPr sz="20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l-GR" sz="20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Πριν</a:t>
                          </a:r>
                          <a:endParaRPr sz="20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20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Μετά</a:t>
                          </a:r>
                          <a:endParaRPr sz="20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7333" t="-7692" r="-889" b="-9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39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AT9010011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21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29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0,92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113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AT9070007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02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87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2,15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39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AT9090007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31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52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-1,21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113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AT9110048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-0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-3,38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AT9110242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34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82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35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70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-0,88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113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AT9110254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04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86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-1,82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112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AT9110441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-2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76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54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-5,30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6227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AT9150003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21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58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</a:t>
                          </a:r>
                          <a:r>
                            <a:rPr lang="el-GR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</a:t>
                          </a: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78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4,81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96227">
                    <a:tc>
                      <a:txBody>
                        <a:bodyPr/>
                        <a:lstStyle/>
                        <a:p>
                          <a:pPr marL="0" algn="ct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…………..</a:t>
                          </a:r>
                        </a:p>
                      </a:txBody>
                      <a:tcPr marL="9525" marR="9525" marT="9525" marB="0" anchor="ctr">
                        <a:lnL w="12700">
                          <a:solidFill>
                            <a:srgbClr val="000000"/>
                          </a:solidFill>
                          <a:prstDash val="soli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…………..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…………..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rgbClr val="000000"/>
                          </a:solidFill>
                          <a:prstDash val="soli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…………..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rgbClr val="000000"/>
                          </a:solidFill>
                          <a:prstDash val="soli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50882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349150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F97B-FBEE-4F47-9230-8970CE29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μέσων τιμών δύο εξαρτημένων πληθυσμών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1AB6A8-66EA-4AC8-BAC0-2144F066D6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/>
                  <a:t>Μέση τιμή και τυπική απόκλιση διαφοράς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=0,75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=10,23</m:t>
                      </m:r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Ορισμός υποθέσεων: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/>
                  <a:t> έναντι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r>
                  <a:rPr lang="el-GR" dirty="0"/>
                  <a:t>Έστω επίπεδο σημαντικότητας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endParaRPr lang="el-GR" dirty="0"/>
              </a:p>
              <a:p>
                <a:r>
                  <a:rPr lang="el-GR" dirty="0"/>
                  <a:t>Κανόνας απόφασης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ba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ba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=1,809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−1,1−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602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0,975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1,964</m:t>
                      </m:r>
                    </m:oMath>
                  </m:oMathPara>
                </a14:m>
                <a:endParaRPr lang="el-GR" dirty="0"/>
              </a:p>
              <a:p>
                <a:pPr lvl="1"/>
                <a:r>
                  <a:rPr lang="el-GR" dirty="0"/>
                  <a:t>Υπολογισμός </a:t>
                </a:r>
                <a:r>
                  <a:rPr lang="en-US" dirty="0"/>
                  <a:t>Excel: =t.inv.2t(0,05;602)</a:t>
                </a:r>
              </a:p>
              <a:p>
                <a:pPr lvl="1"/>
                <a:r>
                  <a:rPr lang="el-GR" dirty="0"/>
                  <a:t>Δεν απορρίπτεται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1AB6A8-66EA-4AC8-BAC0-2144F066D6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18"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6259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A051-976C-46CD-AE41-EAB7CC6B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μέσων τιμών δύο εξαρτημένων πληθυσμών</a:t>
            </a:r>
            <a:br>
              <a:rPr lang="en-US" dirty="0"/>
            </a:br>
            <a:r>
              <a:rPr lang="el-GR" i="1" dirty="0"/>
              <a:t>Υλοποίηση στο </a:t>
            </a:r>
            <a:r>
              <a:rPr lang="en-US" i="1" dirty="0"/>
              <a:t>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20B8-0A8D-4EEC-9A1D-85AFFE0E4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99" y="1522800"/>
            <a:ext cx="3776743" cy="5180400"/>
          </a:xfrm>
        </p:spPr>
        <p:txBody>
          <a:bodyPr/>
          <a:lstStyle/>
          <a:p>
            <a:r>
              <a:rPr lang="el-GR" dirty="0"/>
              <a:t>Εισαγωγή δεδομένων σε δύο στήλες</a:t>
            </a:r>
            <a:endParaRPr lang="en-US" dirty="0"/>
          </a:p>
          <a:p>
            <a:r>
              <a:rPr lang="el-GR" dirty="0"/>
              <a:t>Από την καρτέλα </a:t>
            </a:r>
            <a:r>
              <a:rPr lang="en-US" b="1" dirty="0"/>
              <a:t>Data </a:t>
            </a:r>
            <a:r>
              <a:rPr lang="el-GR" dirty="0"/>
              <a:t>επιλέγετε </a:t>
            </a:r>
            <a:r>
              <a:rPr lang="en-US" b="1" dirty="0"/>
              <a:t>Data Analysis</a:t>
            </a:r>
          </a:p>
          <a:p>
            <a:r>
              <a:rPr lang="el-GR" dirty="0"/>
              <a:t>Επιλογή </a:t>
            </a:r>
            <a:r>
              <a:rPr lang="en-US" b="1" dirty="0"/>
              <a:t>t-Test: Paired Two Sample for Means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327E4-AFBC-4FA9-B297-80118BE2A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4" t="16667" r="31618" b="21875"/>
          <a:stretch/>
        </p:blipFill>
        <p:spPr>
          <a:xfrm>
            <a:off x="4911508" y="1522800"/>
            <a:ext cx="7088903" cy="41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512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0BAA9-7919-4417-BD84-88755BB3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μέσων τιμών δύο εξαρτημένων πληθυσμών</a:t>
            </a:r>
            <a:br>
              <a:rPr lang="en-US" dirty="0"/>
            </a:br>
            <a:r>
              <a:rPr lang="el-GR" i="1" dirty="0"/>
              <a:t>Υλοποίηση στο </a:t>
            </a:r>
            <a:r>
              <a:rPr lang="en-US" i="1" dirty="0"/>
              <a:t>Excel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2139D-C3DE-4887-9D76-27C81F6CD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3" t="38542" r="33016" b="20834"/>
          <a:stretch/>
        </p:blipFill>
        <p:spPr>
          <a:xfrm>
            <a:off x="1044134" y="1933301"/>
            <a:ext cx="10103732" cy="39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419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DD83-5D8F-43F9-B9F2-6BB219E3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μέσων τιμών δύο εξαρτημένων πληθυσμών</a:t>
            </a:r>
            <a:br>
              <a:rPr lang="en-US" dirty="0"/>
            </a:br>
            <a:r>
              <a:rPr lang="el-GR" i="1" dirty="0"/>
              <a:t>Υλοποίηση στο </a:t>
            </a:r>
            <a:r>
              <a:rPr lang="en-US" i="1" dirty="0"/>
              <a:t>Excel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6D38C-E935-4503-AE21-5D3936929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586" r="50000" b="9639"/>
          <a:stretch/>
        </p:blipFill>
        <p:spPr>
          <a:xfrm>
            <a:off x="3017296" y="2135778"/>
            <a:ext cx="5690730" cy="3797984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5645CC96-7267-4652-97F6-913BA3BBFC2F}"/>
              </a:ext>
            </a:extLst>
          </p:cNvPr>
          <p:cNvSpPr/>
          <p:nvPr/>
        </p:nvSpPr>
        <p:spPr>
          <a:xfrm>
            <a:off x="6309731" y="5412377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3352800" h="457200">
                <a:moveTo>
                  <a:pt x="0" y="457199"/>
                </a:moveTo>
                <a:lnTo>
                  <a:pt x="3352800" y="457199"/>
                </a:lnTo>
                <a:lnTo>
                  <a:pt x="33528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0CEA2706-6E41-4248-942B-FD31E9ADC9D7}"/>
              </a:ext>
            </a:extLst>
          </p:cNvPr>
          <p:cNvSpPr txBox="1"/>
          <p:nvPr/>
        </p:nvSpPr>
        <p:spPr>
          <a:xfrm>
            <a:off x="7995077" y="5482510"/>
            <a:ext cx="265550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2000" spc="-5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Αμφίπλευρος έλεγχος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FEEC083D-ECB5-47EB-A7A8-2A893C2B282F}"/>
              </a:ext>
            </a:extLst>
          </p:cNvPr>
          <p:cNvSpPr/>
          <p:nvPr/>
        </p:nvSpPr>
        <p:spPr>
          <a:xfrm>
            <a:off x="7495304" y="5583134"/>
            <a:ext cx="457200" cy="120650"/>
          </a:xfrm>
          <a:custGeom>
            <a:avLst/>
            <a:gdLst/>
            <a:ahLst/>
            <a:cxnLst/>
            <a:rect l="l" t="t" r="r" b="b"/>
            <a:pathLst>
              <a:path w="457200" h="120650">
                <a:moveTo>
                  <a:pt x="102997" y="0"/>
                </a:moveTo>
                <a:lnTo>
                  <a:pt x="0" y="60071"/>
                </a:lnTo>
                <a:lnTo>
                  <a:pt x="102997" y="120142"/>
                </a:lnTo>
                <a:lnTo>
                  <a:pt x="110998" y="118110"/>
                </a:lnTo>
                <a:lnTo>
                  <a:pt x="114554" y="111887"/>
                </a:lnTo>
                <a:lnTo>
                  <a:pt x="118110" y="105791"/>
                </a:lnTo>
                <a:lnTo>
                  <a:pt x="116078" y="97790"/>
                </a:lnTo>
                <a:lnTo>
                  <a:pt x="109855" y="94234"/>
                </a:lnTo>
                <a:lnTo>
                  <a:pt x="73496" y="73025"/>
                </a:lnTo>
                <a:lnTo>
                  <a:pt x="25654" y="73025"/>
                </a:lnTo>
                <a:lnTo>
                  <a:pt x="25654" y="47117"/>
                </a:lnTo>
                <a:lnTo>
                  <a:pt x="73496" y="47117"/>
                </a:lnTo>
                <a:lnTo>
                  <a:pt x="109855" y="25908"/>
                </a:lnTo>
                <a:lnTo>
                  <a:pt x="116078" y="22352"/>
                </a:lnTo>
                <a:lnTo>
                  <a:pt x="118110" y="14350"/>
                </a:lnTo>
                <a:lnTo>
                  <a:pt x="114554" y="8255"/>
                </a:lnTo>
                <a:lnTo>
                  <a:pt x="110998" y="2031"/>
                </a:lnTo>
                <a:lnTo>
                  <a:pt x="102997" y="0"/>
                </a:lnTo>
                <a:close/>
              </a:path>
              <a:path w="457200" h="120650">
                <a:moveTo>
                  <a:pt x="73496" y="47117"/>
                </a:moveTo>
                <a:lnTo>
                  <a:pt x="25654" y="47117"/>
                </a:lnTo>
                <a:lnTo>
                  <a:pt x="25654" y="73025"/>
                </a:lnTo>
                <a:lnTo>
                  <a:pt x="73496" y="73025"/>
                </a:lnTo>
                <a:lnTo>
                  <a:pt x="70448" y="71247"/>
                </a:lnTo>
                <a:lnTo>
                  <a:pt x="32131" y="71247"/>
                </a:lnTo>
                <a:lnTo>
                  <a:pt x="32131" y="48894"/>
                </a:lnTo>
                <a:lnTo>
                  <a:pt x="70448" y="48894"/>
                </a:lnTo>
                <a:lnTo>
                  <a:pt x="73496" y="47117"/>
                </a:lnTo>
                <a:close/>
              </a:path>
              <a:path w="457200" h="120650">
                <a:moveTo>
                  <a:pt x="457200" y="47117"/>
                </a:moveTo>
                <a:lnTo>
                  <a:pt x="73496" y="47117"/>
                </a:lnTo>
                <a:lnTo>
                  <a:pt x="51289" y="60071"/>
                </a:lnTo>
                <a:lnTo>
                  <a:pt x="73496" y="73025"/>
                </a:lnTo>
                <a:lnTo>
                  <a:pt x="457200" y="73025"/>
                </a:lnTo>
                <a:lnTo>
                  <a:pt x="457200" y="47117"/>
                </a:lnTo>
                <a:close/>
              </a:path>
              <a:path w="457200" h="120650">
                <a:moveTo>
                  <a:pt x="32131" y="48894"/>
                </a:moveTo>
                <a:lnTo>
                  <a:pt x="32131" y="71247"/>
                </a:lnTo>
                <a:lnTo>
                  <a:pt x="51289" y="60071"/>
                </a:lnTo>
                <a:lnTo>
                  <a:pt x="32131" y="48894"/>
                </a:lnTo>
                <a:close/>
              </a:path>
              <a:path w="457200" h="120650">
                <a:moveTo>
                  <a:pt x="51289" y="60071"/>
                </a:moveTo>
                <a:lnTo>
                  <a:pt x="32131" y="71247"/>
                </a:lnTo>
                <a:lnTo>
                  <a:pt x="70448" y="71247"/>
                </a:lnTo>
                <a:lnTo>
                  <a:pt x="51289" y="60071"/>
                </a:lnTo>
                <a:close/>
              </a:path>
              <a:path w="457200" h="120650">
                <a:moveTo>
                  <a:pt x="70448" y="48894"/>
                </a:moveTo>
                <a:lnTo>
                  <a:pt x="32131" y="48894"/>
                </a:lnTo>
                <a:lnTo>
                  <a:pt x="51289" y="60071"/>
                </a:lnTo>
                <a:lnTo>
                  <a:pt x="70448" y="4889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7E0D41A-6D9E-4F4F-B5A6-3963E66B3FEC}"/>
              </a:ext>
            </a:extLst>
          </p:cNvPr>
          <p:cNvSpPr/>
          <p:nvPr/>
        </p:nvSpPr>
        <p:spPr>
          <a:xfrm>
            <a:off x="6309731" y="4928504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3352800" h="457200">
                <a:moveTo>
                  <a:pt x="0" y="457199"/>
                </a:moveTo>
                <a:lnTo>
                  <a:pt x="3352800" y="457199"/>
                </a:lnTo>
                <a:lnTo>
                  <a:pt x="33528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FE1EBD8A-4691-4462-BCE3-678B913C4947}"/>
              </a:ext>
            </a:extLst>
          </p:cNvPr>
          <p:cNvSpPr txBox="1"/>
          <p:nvPr/>
        </p:nvSpPr>
        <p:spPr>
          <a:xfrm>
            <a:off x="7995076" y="5031826"/>
            <a:ext cx="275008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2000" spc="-5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Μονόπλευρος έλεγχος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C348CF44-336B-47CD-8CAD-90CDD06809BC}"/>
              </a:ext>
            </a:extLst>
          </p:cNvPr>
          <p:cNvSpPr/>
          <p:nvPr/>
        </p:nvSpPr>
        <p:spPr>
          <a:xfrm>
            <a:off x="7495304" y="5110001"/>
            <a:ext cx="457200" cy="120650"/>
          </a:xfrm>
          <a:custGeom>
            <a:avLst/>
            <a:gdLst/>
            <a:ahLst/>
            <a:cxnLst/>
            <a:rect l="l" t="t" r="r" b="b"/>
            <a:pathLst>
              <a:path w="457200" h="120650">
                <a:moveTo>
                  <a:pt x="102997" y="0"/>
                </a:moveTo>
                <a:lnTo>
                  <a:pt x="0" y="60071"/>
                </a:lnTo>
                <a:lnTo>
                  <a:pt x="102997" y="120142"/>
                </a:lnTo>
                <a:lnTo>
                  <a:pt x="110998" y="118110"/>
                </a:lnTo>
                <a:lnTo>
                  <a:pt x="114554" y="111887"/>
                </a:lnTo>
                <a:lnTo>
                  <a:pt x="118110" y="105791"/>
                </a:lnTo>
                <a:lnTo>
                  <a:pt x="116078" y="97790"/>
                </a:lnTo>
                <a:lnTo>
                  <a:pt x="109855" y="94234"/>
                </a:lnTo>
                <a:lnTo>
                  <a:pt x="73496" y="73025"/>
                </a:lnTo>
                <a:lnTo>
                  <a:pt x="25654" y="73025"/>
                </a:lnTo>
                <a:lnTo>
                  <a:pt x="25654" y="47117"/>
                </a:lnTo>
                <a:lnTo>
                  <a:pt x="73496" y="47117"/>
                </a:lnTo>
                <a:lnTo>
                  <a:pt x="109855" y="25908"/>
                </a:lnTo>
                <a:lnTo>
                  <a:pt x="116078" y="22352"/>
                </a:lnTo>
                <a:lnTo>
                  <a:pt x="118110" y="14350"/>
                </a:lnTo>
                <a:lnTo>
                  <a:pt x="114554" y="8255"/>
                </a:lnTo>
                <a:lnTo>
                  <a:pt x="110998" y="2031"/>
                </a:lnTo>
                <a:lnTo>
                  <a:pt x="102997" y="0"/>
                </a:lnTo>
                <a:close/>
              </a:path>
              <a:path w="457200" h="120650">
                <a:moveTo>
                  <a:pt x="73496" y="47117"/>
                </a:moveTo>
                <a:lnTo>
                  <a:pt x="25654" y="47117"/>
                </a:lnTo>
                <a:lnTo>
                  <a:pt x="25654" y="73025"/>
                </a:lnTo>
                <a:lnTo>
                  <a:pt x="73496" y="73025"/>
                </a:lnTo>
                <a:lnTo>
                  <a:pt x="70448" y="71247"/>
                </a:lnTo>
                <a:lnTo>
                  <a:pt x="32131" y="71247"/>
                </a:lnTo>
                <a:lnTo>
                  <a:pt x="32131" y="48894"/>
                </a:lnTo>
                <a:lnTo>
                  <a:pt x="70448" y="48894"/>
                </a:lnTo>
                <a:lnTo>
                  <a:pt x="73496" y="47117"/>
                </a:lnTo>
                <a:close/>
              </a:path>
              <a:path w="457200" h="120650">
                <a:moveTo>
                  <a:pt x="457200" y="47117"/>
                </a:moveTo>
                <a:lnTo>
                  <a:pt x="73496" y="47117"/>
                </a:lnTo>
                <a:lnTo>
                  <a:pt x="51289" y="60071"/>
                </a:lnTo>
                <a:lnTo>
                  <a:pt x="73496" y="73025"/>
                </a:lnTo>
                <a:lnTo>
                  <a:pt x="457200" y="73025"/>
                </a:lnTo>
                <a:lnTo>
                  <a:pt x="457200" y="47117"/>
                </a:lnTo>
                <a:close/>
              </a:path>
              <a:path w="457200" h="120650">
                <a:moveTo>
                  <a:pt x="32131" y="48894"/>
                </a:moveTo>
                <a:lnTo>
                  <a:pt x="32131" y="71247"/>
                </a:lnTo>
                <a:lnTo>
                  <a:pt x="51289" y="60071"/>
                </a:lnTo>
                <a:lnTo>
                  <a:pt x="32131" y="48894"/>
                </a:lnTo>
                <a:close/>
              </a:path>
              <a:path w="457200" h="120650">
                <a:moveTo>
                  <a:pt x="51289" y="60071"/>
                </a:moveTo>
                <a:lnTo>
                  <a:pt x="32131" y="71247"/>
                </a:lnTo>
                <a:lnTo>
                  <a:pt x="70448" y="71247"/>
                </a:lnTo>
                <a:lnTo>
                  <a:pt x="51289" y="60071"/>
                </a:lnTo>
                <a:close/>
              </a:path>
              <a:path w="457200" h="120650">
                <a:moveTo>
                  <a:pt x="70448" y="48894"/>
                </a:moveTo>
                <a:lnTo>
                  <a:pt x="32131" y="48894"/>
                </a:lnTo>
                <a:lnTo>
                  <a:pt x="51289" y="60071"/>
                </a:lnTo>
                <a:lnTo>
                  <a:pt x="70448" y="4889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65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B5FBE-274B-481E-AB16-6806EC20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Κανονική κατανομή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2DBCC-4D9A-4CD2-9366-2283DE69C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522800"/>
            <a:ext cx="10515600" cy="5180400"/>
          </a:xfrm>
        </p:spPr>
        <p:txBody>
          <a:bodyPr/>
          <a:lstStyle/>
          <a:p>
            <a:r>
              <a:rPr lang="el-GR" dirty="0"/>
              <a:t>Συμμετρική κατανομή </a:t>
            </a:r>
            <a:r>
              <a:rPr lang="en-US" dirty="0"/>
              <a:t>(</a:t>
            </a:r>
            <a:r>
              <a:rPr lang="el-GR" dirty="0"/>
              <a:t>μέση τιμή = διάμεσος, μηδενική ασυμμετρία και κύρτωση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16">
                <a:extLst>
                  <a:ext uri="{FF2B5EF4-FFF2-40B4-BE49-F238E27FC236}">
                    <a16:creationId xmlns:a16="http://schemas.microsoft.com/office/drawing/2014/main" id="{2647773C-9BC8-43B7-9870-1FA59004DD74}"/>
                  </a:ext>
                </a:extLst>
              </p:cNvPr>
              <p:cNvSpPr txBox="1"/>
              <p:nvPr/>
            </p:nvSpPr>
            <p:spPr>
              <a:xfrm>
                <a:off x="406466" y="3604716"/>
                <a:ext cx="2965194" cy="30777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pc="-45" dirty="0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pc="-45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pc="-45" dirty="0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000" b="0" i="1" spc="-45" dirty="0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000" b="0" i="1" spc="-45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∞&lt;</m:t>
                              </m:r>
                              <m:r>
                                <a:rPr lang="en-US" sz="2000" b="0" i="1" spc="-45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𝑋</m:t>
                              </m:r>
                              <m:r>
                                <a:rPr lang="en-US" sz="2000" b="0" i="1" spc="-45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≤</m:t>
                              </m:r>
                              <m:r>
                                <a:rPr lang="el-GR" sz="2000" b="0" i="1" spc="-45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000" b="0" i="1" spc="-45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=0,5</m:t>
                          </m:r>
                        </m:e>
                      </m:func>
                    </m:oMath>
                  </m:oMathPara>
                </a14:m>
                <a:endParaRPr sz="2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0" name="object 16">
                <a:extLst>
                  <a:ext uri="{FF2B5EF4-FFF2-40B4-BE49-F238E27FC236}">
                    <a16:creationId xmlns:a16="http://schemas.microsoft.com/office/drawing/2014/main" id="{2647773C-9BC8-43B7-9870-1FA59004D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66" y="3604716"/>
                <a:ext cx="2965194" cy="307777"/>
              </a:xfrm>
              <a:prstGeom prst="rect">
                <a:avLst/>
              </a:prstGeom>
              <a:blipFill>
                <a:blip r:embed="rId2"/>
                <a:stretch>
                  <a:fillRect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0807D38-01B0-4C42-9596-1B8ED4936CD7}"/>
                  </a:ext>
                </a:extLst>
              </p:cNvPr>
              <p:cNvSpPr/>
              <p:nvPr/>
            </p:nvSpPr>
            <p:spPr>
              <a:xfrm>
                <a:off x="6922548" y="2181427"/>
                <a:ext cx="4255267" cy="1297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br>
                  <a:rPr lang="el-GR" sz="2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l-GR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l-G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l-G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l-G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0807D38-01B0-4C42-9596-1B8ED4936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548" y="2181427"/>
                <a:ext cx="4255267" cy="12979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0352D35-5AC2-4AC8-A9BF-5E3788DB4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355" y="4053113"/>
            <a:ext cx="4213283" cy="26681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54E340-32AE-4A36-8C38-6FB07F44D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024" y="4096094"/>
            <a:ext cx="4213283" cy="2668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388F64-31C4-406B-8041-AC0E1ED00F20}"/>
                  </a:ext>
                </a:extLst>
              </p:cNvPr>
              <p:cNvSpPr txBox="1"/>
              <p:nvPr/>
            </p:nvSpPr>
            <p:spPr>
              <a:xfrm>
                <a:off x="5210931" y="6146259"/>
                <a:ext cx="558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388F64-31C4-406B-8041-AC0E1ED0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931" y="6146259"/>
                <a:ext cx="55827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A4A0A5-9AD7-44E6-A17A-C19CCD063DBE}"/>
                  </a:ext>
                </a:extLst>
              </p:cNvPr>
              <p:cNvSpPr txBox="1"/>
              <p:nvPr/>
            </p:nvSpPr>
            <p:spPr>
              <a:xfrm>
                <a:off x="1330788" y="4164162"/>
                <a:ext cx="558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A4A0A5-9AD7-44E6-A17A-C19CCD063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788" y="4164162"/>
                <a:ext cx="558275" cy="400110"/>
              </a:xfrm>
              <a:prstGeom prst="rect">
                <a:avLst/>
              </a:prstGeom>
              <a:blipFill>
                <a:blip r:embed="rId7"/>
                <a:stretch>
                  <a:fillRect l="-4348" r="-27174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76B43C-54CE-4571-A3FF-765DF5D48381}"/>
                  </a:ext>
                </a:extLst>
              </p:cNvPr>
              <p:cNvSpPr txBox="1"/>
              <p:nvPr/>
            </p:nvSpPr>
            <p:spPr>
              <a:xfrm>
                <a:off x="6975549" y="4079852"/>
                <a:ext cx="558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76B43C-54CE-4571-A3FF-765DF5D48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549" y="4079852"/>
                <a:ext cx="558275" cy="400110"/>
              </a:xfrm>
              <a:prstGeom prst="rect">
                <a:avLst/>
              </a:prstGeom>
              <a:blipFill>
                <a:blip r:embed="rId8"/>
                <a:stretch>
                  <a:fillRect r="-3043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664DDB-99DD-4FFD-8B78-D96704BD79E9}"/>
                  </a:ext>
                </a:extLst>
              </p:cNvPr>
              <p:cNvSpPr txBox="1"/>
              <p:nvPr/>
            </p:nvSpPr>
            <p:spPr>
              <a:xfrm>
                <a:off x="10775224" y="6173096"/>
                <a:ext cx="558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664DDB-99DD-4FFD-8B78-D96704BD7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224" y="6173096"/>
                <a:ext cx="55827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D3D2B58-62FC-489C-905B-6459B7CC069A}"/>
              </a:ext>
            </a:extLst>
          </p:cNvPr>
          <p:cNvCxnSpPr>
            <a:cxnSpLocks/>
          </p:cNvCxnSpPr>
          <p:nvPr/>
        </p:nvCxnSpPr>
        <p:spPr>
          <a:xfrm>
            <a:off x="3301660" y="4257368"/>
            <a:ext cx="1" cy="221135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B86CA8-C896-4E93-A3B0-C8212BF74C4B}"/>
                  </a:ext>
                </a:extLst>
              </p:cNvPr>
              <p:cNvSpPr txBox="1"/>
              <p:nvPr/>
            </p:nvSpPr>
            <p:spPr>
              <a:xfrm>
                <a:off x="3022522" y="6461762"/>
                <a:ext cx="558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B86CA8-C896-4E93-A3B0-C8212BF74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522" y="6461762"/>
                <a:ext cx="558275" cy="400110"/>
              </a:xfrm>
              <a:prstGeom prst="rect">
                <a:avLst/>
              </a:prstGeom>
              <a:blipFill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314383-B332-4872-8D00-D7F3AF5DA33D}"/>
              </a:ext>
            </a:extLst>
          </p:cNvPr>
          <p:cNvCxnSpPr>
            <a:cxnSpLocks/>
          </p:cNvCxnSpPr>
          <p:nvPr/>
        </p:nvCxnSpPr>
        <p:spPr>
          <a:xfrm>
            <a:off x="8904339" y="4297665"/>
            <a:ext cx="2" cy="216719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F8987A-439D-41AF-BFB6-3F68F40846C7}"/>
                  </a:ext>
                </a:extLst>
              </p:cNvPr>
              <p:cNvSpPr txBox="1"/>
              <p:nvPr/>
            </p:nvSpPr>
            <p:spPr>
              <a:xfrm>
                <a:off x="8629357" y="6457890"/>
                <a:ext cx="558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F8987A-439D-41AF-BFB6-3F68F4084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357" y="6457890"/>
                <a:ext cx="558275" cy="400110"/>
              </a:xfrm>
              <a:prstGeom prst="rect">
                <a:avLst/>
              </a:prstGeom>
              <a:blipFill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16">
                <a:extLst>
                  <a:ext uri="{FF2B5EF4-FFF2-40B4-BE49-F238E27FC236}">
                    <a16:creationId xmlns:a16="http://schemas.microsoft.com/office/drawing/2014/main" id="{807A3D64-9F90-4B8E-A31F-414BD994C356}"/>
                  </a:ext>
                </a:extLst>
              </p:cNvPr>
              <p:cNvSpPr txBox="1"/>
              <p:nvPr/>
            </p:nvSpPr>
            <p:spPr>
              <a:xfrm>
                <a:off x="3584781" y="3604715"/>
                <a:ext cx="2845512" cy="30777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pc="-45" dirty="0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pc="-45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pc="-45" dirty="0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l-GR" sz="2000" b="0" i="1" spc="-45" dirty="0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𝜇</m:t>
                              </m:r>
                              <m:r>
                                <a:rPr lang="el-GR" sz="2000" b="0" i="1" spc="-45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≤</m:t>
                              </m:r>
                              <m:r>
                                <a:rPr lang="en-US" sz="2000" b="0" i="1" spc="-45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𝑋</m:t>
                              </m:r>
                              <m:r>
                                <a:rPr lang="en-US" sz="2000" i="1" spc="-45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&lt;∞</m:t>
                              </m:r>
                            </m:e>
                          </m:d>
                          <m:r>
                            <a:rPr lang="en-US" sz="2000" b="0" i="1" spc="-45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=0,5</m:t>
                          </m:r>
                        </m:e>
                      </m:func>
                    </m:oMath>
                  </m:oMathPara>
                </a14:m>
                <a:endParaRPr sz="2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4" name="object 16">
                <a:extLst>
                  <a:ext uri="{FF2B5EF4-FFF2-40B4-BE49-F238E27FC236}">
                    <a16:creationId xmlns:a16="http://schemas.microsoft.com/office/drawing/2014/main" id="{807A3D64-9F90-4B8E-A31F-414BD994C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781" y="3604715"/>
                <a:ext cx="2845512" cy="307777"/>
              </a:xfrm>
              <a:prstGeom prst="rect">
                <a:avLst/>
              </a:prstGeom>
              <a:blipFill>
                <a:blip r:embed="rId12"/>
                <a:stretch>
                  <a:fillRect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B2C9DC3-28EF-45B4-8B1A-E6CB65111BA1}"/>
                  </a:ext>
                </a:extLst>
              </p:cNvPr>
              <p:cNvSpPr/>
              <p:nvPr/>
            </p:nvSpPr>
            <p:spPr>
              <a:xfrm>
                <a:off x="1726845" y="2549292"/>
                <a:ext cx="3319691" cy="914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l-GR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B2C9DC3-28EF-45B4-8B1A-E6CB65111B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845" y="2549292"/>
                <a:ext cx="3319691" cy="9148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F66A70B-FB0F-412F-8C96-563E29429FEA}"/>
              </a:ext>
            </a:extLst>
          </p:cNvPr>
          <p:cNvCxnSpPr>
            <a:cxnSpLocks/>
          </p:cNvCxnSpPr>
          <p:nvPr/>
        </p:nvCxnSpPr>
        <p:spPr>
          <a:xfrm flipH="1">
            <a:off x="3731113" y="3992079"/>
            <a:ext cx="671780" cy="1880664"/>
          </a:xfrm>
          <a:prstGeom prst="line">
            <a:avLst/>
          </a:prstGeom>
          <a:ln w="12700">
            <a:solidFill>
              <a:schemeClr val="tx1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F82ADF-B8F3-434E-9D31-823C5BAFFB41}"/>
              </a:ext>
            </a:extLst>
          </p:cNvPr>
          <p:cNvCxnSpPr>
            <a:cxnSpLocks/>
          </p:cNvCxnSpPr>
          <p:nvPr/>
        </p:nvCxnSpPr>
        <p:spPr>
          <a:xfrm>
            <a:off x="2163083" y="4035060"/>
            <a:ext cx="857644" cy="1790335"/>
          </a:xfrm>
          <a:prstGeom prst="line">
            <a:avLst/>
          </a:prstGeom>
          <a:ln w="12700">
            <a:solidFill>
              <a:schemeClr val="tx1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5558B9A-FA93-4B52-9255-5DBB40F6841E}"/>
              </a:ext>
            </a:extLst>
          </p:cNvPr>
          <p:cNvCxnSpPr>
            <a:cxnSpLocks/>
          </p:cNvCxnSpPr>
          <p:nvPr/>
        </p:nvCxnSpPr>
        <p:spPr>
          <a:xfrm flipV="1">
            <a:off x="6922550" y="5355590"/>
            <a:ext cx="1981789" cy="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E0114CF-690E-422B-83B6-880AA7B50C15}"/>
                  </a:ext>
                </a:extLst>
              </p:cNvPr>
              <p:cNvSpPr txBox="1"/>
              <p:nvPr/>
            </p:nvSpPr>
            <p:spPr>
              <a:xfrm>
                <a:off x="6393444" y="4097610"/>
                <a:ext cx="558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E0114CF-690E-422B-83B6-880AA7B50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444" y="4097610"/>
                <a:ext cx="558275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A5FB0E-64B1-4043-8347-F56ACE9955FC}"/>
                  </a:ext>
                </a:extLst>
              </p:cNvPr>
              <p:cNvSpPr txBox="1"/>
              <p:nvPr/>
            </p:nvSpPr>
            <p:spPr>
              <a:xfrm>
                <a:off x="6364273" y="5155534"/>
                <a:ext cx="558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A5FB0E-64B1-4043-8347-F56ACE995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273" y="5155534"/>
                <a:ext cx="558275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C3CFE4-D19F-4DEC-9A2D-6354B0D1E9F8}"/>
                  </a:ext>
                </a:extLst>
              </p:cNvPr>
              <p:cNvSpPr txBox="1"/>
              <p:nvPr/>
            </p:nvSpPr>
            <p:spPr>
              <a:xfrm>
                <a:off x="6422476" y="6231217"/>
                <a:ext cx="558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C3CFE4-D19F-4DEC-9A2D-6354B0D1E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476" y="6231217"/>
                <a:ext cx="558275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5275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1051-A4D5-40CA-8D6C-747CDC8C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Έλεγχοι ενός δείγματος για ποσοστά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25073-AA43-4E7A-A1DC-CF583873F0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Δεδομένου του </a:t>
                </a:r>
                <a:r>
                  <a:rPr lang="el-GR" dirty="0" err="1"/>
                  <a:t>ποσοστου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l-GR" dirty="0"/>
                  <a:t> από ένα δείγμα</a:t>
                </a:r>
                <a:r>
                  <a:rPr lang="en-US" dirty="0"/>
                  <a:t> </a:t>
                </a:r>
                <a:r>
                  <a:rPr lang="el-GR" dirty="0"/>
                  <a:t>μεγέθους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/>
                  <a:t> πρέπει να εξεταστούν υποθέσεις για την πραγματική αναλογία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του πληθυσμού</a:t>
                </a:r>
              </a:p>
              <a:p>
                <a:pPr lvl="1"/>
                <a:r>
                  <a:rPr lang="el-GR" dirty="0" err="1"/>
                  <a:t>Αριστερόπλευρος</a:t>
                </a:r>
                <a:r>
                  <a:rPr lang="el-GR" dirty="0"/>
                  <a:t> έλεγχος: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έναντι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dirty="0"/>
              </a:p>
              <a:p>
                <a:pPr lvl="1"/>
                <a:r>
                  <a:rPr lang="el-GR" dirty="0" err="1"/>
                  <a:t>Δεξιόπλευρος</a:t>
                </a:r>
                <a:r>
                  <a:rPr lang="el-GR" dirty="0"/>
                  <a:t> έλεγχος: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έναντι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Αμφίπλευρος έλεγχος: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έναντι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l-GR" dirty="0"/>
                  <a:t>Στατιστική συνάρτηση ελέγχου</a:t>
                </a:r>
                <a:r>
                  <a:rPr lang="en-US" dirty="0"/>
                  <a:t> </a:t>
                </a:r>
                <a:r>
                  <a:rPr lang="el-GR" dirty="0"/>
                  <a:t>από την κανονική κατανομή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Κανόνες απόφασης όπως στους προηγούμενους ελέγχους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25073-AA43-4E7A-A1DC-CF583873F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0302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1051-A4D5-40CA-8D6C-747CDC8C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Έλεγχοι αναλογιών (δύο ανεξάρτητα δείγματα)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25073-AA43-4E7A-A1DC-CF583873F0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Δεδομένων των αναλογιών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από δύο δείγματα μεγέθους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πρέπει να εξεταστεί η σχέση των πραγματικών αναλογιών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των πληθυσμών</a:t>
                </a:r>
              </a:p>
              <a:p>
                <a:pPr lvl="1"/>
                <a:r>
                  <a:rPr lang="el-GR" dirty="0" err="1"/>
                  <a:t>Αριστερόπλευρος</a:t>
                </a:r>
                <a:r>
                  <a:rPr lang="el-GR" dirty="0"/>
                  <a:t> έλεγχος: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/>
                  <a:t> έναντι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 err="1"/>
                  <a:t>Δεξιόπλευρος</a:t>
                </a:r>
                <a:r>
                  <a:rPr lang="el-GR" dirty="0"/>
                  <a:t> έλεγχος: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/>
                  <a:t> έναντι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Αμφίπλευρος έλεγχος: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 έναντι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l-GR" dirty="0"/>
                  <a:t>Στατιστική συνάρτηση ελέγχου</a:t>
                </a:r>
                <a:r>
                  <a:rPr lang="en-US" dirty="0"/>
                  <a:t> </a:t>
                </a:r>
                <a:r>
                  <a:rPr lang="el-GR" dirty="0"/>
                  <a:t>από την κανονική κατανομή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+1/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Κανόνες απόφασης όπως στους προηγούμενους ελέγχους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25073-AA43-4E7A-A1DC-CF583873F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91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34A3-7766-45DF-A66E-E67B30EA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Συναρτήσεις </a:t>
            </a:r>
            <a:r>
              <a:rPr lang="en-US" dirty="0"/>
              <a:t>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3A029-37BF-4405-951F-294B9B330F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Υπολογισμός πιθανότητας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l-GR" dirty="0"/>
                  <a:t> από την κανονική κατανομή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  <a:p>
                <a:pPr marL="0" indent="0" algn="ctr">
                  <a:buNone/>
                </a:pPr>
                <a:r>
                  <a:rPr lang="el-GR" dirty="0"/>
                  <a:t>=</a:t>
                </a:r>
                <a:r>
                  <a:rPr lang="en-US" dirty="0" err="1"/>
                  <a:t>normdist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;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;</a:t>
                </a:r>
                <a:r>
                  <a:rPr lang="el-GR" dirty="0"/>
                  <a:t> </a:t>
                </a:r>
                <a:r>
                  <a:rPr lang="en-US" dirty="0"/>
                  <a:t>cumulative)   </a:t>
                </a:r>
                <a:r>
                  <a:rPr lang="el-GR" dirty="0"/>
                  <a:t>ή</a:t>
                </a:r>
                <a:r>
                  <a:rPr lang="en-US" dirty="0"/>
                  <a:t>   =</a:t>
                </a:r>
                <a:r>
                  <a:rPr lang="en-US" dirty="0" err="1"/>
                  <a:t>norm.dist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;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;</a:t>
                </a:r>
                <a:r>
                  <a:rPr lang="el-GR" dirty="0"/>
                  <a:t> </a:t>
                </a:r>
                <a:r>
                  <a:rPr lang="en-US" dirty="0"/>
                  <a:t>cumulative)</a:t>
                </a:r>
              </a:p>
              <a:p>
                <a:pPr lvl="1"/>
                <a:r>
                  <a:rPr lang="en-US" dirty="0"/>
                  <a:t>Cumulative = true (1) </a:t>
                </a:r>
                <a:r>
                  <a:rPr lang="el-GR" dirty="0"/>
                  <a:t>για υπολογισμούς από την αθροιστική κατανομή</a:t>
                </a:r>
                <a:endParaRPr lang="en-US" dirty="0"/>
              </a:p>
              <a:p>
                <a:pPr lvl="1"/>
                <a:r>
                  <a:rPr lang="en-US" dirty="0"/>
                  <a:t>Cumulative = false (0) </a:t>
                </a:r>
                <a:r>
                  <a:rPr lang="el-GR" dirty="0"/>
                  <a:t>για υπολογισμούς από την </a:t>
                </a:r>
                <a:r>
                  <a:rPr lang="en-US" dirty="0"/>
                  <a:t>PDF</a:t>
                </a:r>
              </a:p>
              <a:p>
                <a:r>
                  <a:rPr lang="el-GR" dirty="0"/>
                  <a:t>Υπολογισμός τιμής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μιας τυχαίας μεταβλητής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τέτοια ώστε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endParaRPr lang="el-GR" dirty="0"/>
              </a:p>
              <a:p>
                <a:pPr marL="0" indent="0" algn="ctr">
                  <a:buNone/>
                </a:pPr>
                <a:r>
                  <a:rPr lang="el-GR" dirty="0"/>
                  <a:t>=</a:t>
                </a:r>
                <a:r>
                  <a:rPr lang="en-US" dirty="0" err="1"/>
                  <a:t>norminv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;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l-GR" dirty="0"/>
                  <a:t>)   ή</a:t>
                </a:r>
                <a:r>
                  <a:rPr lang="en-US" dirty="0"/>
                  <a:t>   =</a:t>
                </a:r>
                <a:r>
                  <a:rPr lang="en-US" dirty="0" err="1"/>
                  <a:t>norm.inv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;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l-GR" dirty="0"/>
                  <a:t>)</a:t>
                </a:r>
              </a:p>
              <a:p>
                <a:r>
                  <a:rPr lang="el-GR" dirty="0"/>
                  <a:t>Ειδικές συναρτήσεις για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/>
                  <a:t> (τυποποιημένη κανονική κατανομή</a:t>
                </a:r>
                <a:r>
                  <a:rPr lang="en-US" dirty="0"/>
                  <a:t>)</a:t>
                </a:r>
              </a:p>
              <a:p>
                <a:pPr marL="0" indent="0" algn="ctr">
                  <a:buNone/>
                </a:pPr>
                <a:r>
                  <a:rPr lang="en-US" dirty="0"/>
                  <a:t>=</a:t>
                </a:r>
                <a:r>
                  <a:rPr lang="en-US" dirty="0" err="1"/>
                  <a:t>normsdist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)   </a:t>
                </a:r>
                <a:r>
                  <a:rPr lang="el-GR" dirty="0"/>
                  <a:t>ή</a:t>
                </a:r>
                <a:r>
                  <a:rPr lang="en-US" dirty="0"/>
                  <a:t>   =</a:t>
                </a:r>
                <a:r>
                  <a:rPr lang="en-US" dirty="0" err="1"/>
                  <a:t>norm.s.dist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 algn="ctr">
                  <a:buNone/>
                </a:pPr>
                <a:r>
                  <a:rPr lang="en-US" dirty="0"/>
                  <a:t>=</a:t>
                </a:r>
                <a:r>
                  <a:rPr lang="en-US" dirty="0" err="1"/>
                  <a:t>normsinv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  </a:t>
                </a:r>
                <a:r>
                  <a:rPr lang="el-GR" dirty="0"/>
                  <a:t>ή</a:t>
                </a:r>
                <a:r>
                  <a:rPr lang="en-US" dirty="0"/>
                  <a:t>   =</a:t>
                </a:r>
                <a:r>
                  <a:rPr lang="en-US" dirty="0" err="1"/>
                  <a:t>norm.s.inv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3A029-37BF-4405-951F-294B9B330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49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AD11A-DB39-4407-86A2-6E2C5B12514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/>
                  <a:t>Μετασχηματισμός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AD11A-DB39-4407-86A2-6E2C5B12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D1E516-1FBD-4213-9914-71E43B98C8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Κάθε κανονική κατανομή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μπορεί να μετασχηματιστεί στην τυποποιημένη κανονική κατανομή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(0, 1)</m:t>
                    </m:r>
                  </m:oMath>
                </a14:m>
                <a:endParaRPr lang="el-GR" dirty="0"/>
              </a:p>
              <a:p>
                <a:r>
                  <a:rPr lang="el-GR" dirty="0"/>
                  <a:t>Μετασχηματισμός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Συνάρτηση </a:t>
                </a:r>
                <a:r>
                  <a:rPr lang="en-US" dirty="0"/>
                  <a:t>Excel:  </a:t>
                </a:r>
                <a:r>
                  <a:rPr lang="el-GR" dirty="0"/>
                  <a:t>=</a:t>
                </a:r>
                <a:r>
                  <a:rPr lang="en-US" dirty="0"/>
                  <a:t>standardize(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l-GR" dirty="0"/>
                  <a:t>)</a:t>
                </a:r>
              </a:p>
              <a:p>
                <a:r>
                  <a:rPr lang="el-GR" dirty="0"/>
                  <a:t>Παράδειγμα: για μια τυχαία μεταβλητή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(100, 50)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υπολογίστε το μετασχηματισμό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για την τιμή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=180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180−100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=1,6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l-GR" dirty="0"/>
                  <a:t>Η τιμή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=180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1,6 τυπικές αποκλίσεις υψηλότερη από τη μέση τιμή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D1E516-1FBD-4213-9914-71E43B98C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294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927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7569</TotalTime>
  <Words>5128</Words>
  <Application>Microsoft Office PowerPoint</Application>
  <PresentationFormat>Ευρεία οθόνη</PresentationFormat>
  <Paragraphs>978</Paragraphs>
  <Slides>71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71</vt:i4>
      </vt:variant>
    </vt:vector>
  </HeadingPairs>
  <TitlesOfParts>
    <vt:vector size="76" baseType="lpstr">
      <vt:lpstr>Arial</vt:lpstr>
      <vt:lpstr>Calibri</vt:lpstr>
      <vt:lpstr>Cambria</vt:lpstr>
      <vt:lpstr>Cambria Math</vt:lpstr>
      <vt:lpstr>Office Theme</vt:lpstr>
      <vt:lpstr>ΣΤΑΤΙΣΤΙΚΗ ΚΑΤΑΝΟΜΕΣ</vt:lpstr>
      <vt:lpstr>Τυχαίες μεταβλητές</vt:lpstr>
      <vt:lpstr>Διακριτές και συνεχείς τυχαίες μεταβλητές</vt:lpstr>
      <vt:lpstr>Περιγραφή διακριτών τυχαίων μεταβλητών</vt:lpstr>
      <vt:lpstr>Περιγραφή συνεχών τυχαίων μεταβλητών</vt:lpstr>
      <vt:lpstr>Αθροιστική συνάρτηση κατανομής</vt:lpstr>
      <vt:lpstr>Κανονική κατανομή</vt:lpstr>
      <vt:lpstr>Συναρτήσεις Excel</vt:lpstr>
      <vt:lpstr>Μετασχηματισμός z</vt:lpstr>
      <vt:lpstr>Πίνακες τυποποιημένης κανονικής κατανομή</vt:lpstr>
      <vt:lpstr>Πίνακες τυποποιημένης κανονικής κατανομή</vt:lpstr>
      <vt:lpstr>Πίνακες τυποποιημένης κανονικής κατανομή</vt:lpstr>
      <vt:lpstr>Πιθανότητες από την κατανομή N(0, 1)</vt:lpstr>
      <vt:lpstr>Πιθανότητες από την κατανομή N(0, 1)</vt:lpstr>
      <vt:lpstr>Πιθανότητες από την κατανομή N(0, 1)</vt:lpstr>
      <vt:lpstr>Πιθανότητες από την κατανομή N(0, 1)</vt:lpstr>
      <vt:lpstr>Παράδειγμα αντίστροφου υπολογισμού</vt:lpstr>
      <vt:lpstr>Παράδειγμα αντίστροφου υπολογισμού</vt:lpstr>
      <vt:lpstr>Παράδειγμα αντίστροφου υπολογισμού</vt:lpstr>
      <vt:lpstr>Διωνυμική κατανομή</vt:lpstr>
      <vt:lpstr>Αθροιστικές πιθανότητες διωνυμικής κατανομής Pr(X≤k)</vt:lpstr>
      <vt:lpstr>Παράδειγμα</vt:lpstr>
      <vt:lpstr>Παράδειγμα</vt:lpstr>
      <vt:lpstr>Παράδειγμα</vt:lpstr>
      <vt:lpstr>Κατανομή Poisson</vt:lpstr>
      <vt:lpstr>Αθροιστικές πιθανότητες κατανομής Poisson Pr(X≤k)</vt:lpstr>
      <vt:lpstr>Παράδειγμα</vt:lpstr>
      <vt:lpstr>Παράδειγμα</vt:lpstr>
      <vt:lpstr>Παράδειγμα</vt:lpstr>
      <vt:lpstr>Διαστήματα εμπιστοσύνης</vt:lpstr>
      <vt:lpstr>Διαστήματα εμπιστοσύνης</vt:lpstr>
      <vt:lpstr>Δ.Ε. για τη μέση τιμή (σ γνωστό)</vt:lpstr>
      <vt:lpstr>Επίπεδα εμπιστοσύνης &amp; σημαντικότητας</vt:lpstr>
      <vt:lpstr>Παράδειγμα</vt:lpstr>
      <vt:lpstr>Δ.Ε. για τη μέση τιμή (σ άγνωστo)</vt:lpstr>
      <vt:lpstr>Παρουσίαση του PowerPoint</vt:lpstr>
      <vt:lpstr>Παράδειγμα</vt:lpstr>
      <vt:lpstr>Παράδειγμα</vt:lpstr>
      <vt:lpstr>Δ.Ε. για ποσοστά (αναλογίες)</vt:lpstr>
      <vt:lpstr>Παράδειγμα</vt:lpstr>
      <vt:lpstr>Έλεγχοι υποθέσεων (hypothesis testing)</vt:lpstr>
      <vt:lpstr>Μονόπλευροι στατιστικοί έλεγχοι</vt:lpstr>
      <vt:lpstr>Αμφίπλευροι στατιστικοί έλεγχοι</vt:lpstr>
      <vt:lpstr>Σφάλματα</vt:lpstr>
      <vt:lpstr>Έλεγχος υποθέσεων μέσης τιμής ενός πληθυσμού  (σ γνωστό)</vt:lpstr>
      <vt:lpstr>Παράδειγμα 1 </vt:lpstr>
      <vt:lpstr>Παράδειγμα 1 </vt:lpstr>
      <vt:lpstr>Παράδειγμα 1 </vt:lpstr>
      <vt:lpstr>Παράδειγμα 2</vt:lpstr>
      <vt:lpstr>Παράδειγμα 2</vt:lpstr>
      <vt:lpstr>Παράδειγμα 2</vt:lpstr>
      <vt:lpstr>Έλεγχος υποθέσεων μέσης τιμής ενός πληθυσμού  (σ αγνωστό)</vt:lpstr>
      <vt:lpstr>Έλεγχος υποθέσεων μέσης τιμής ενός πληθυσμού  (σ αγνωστό)</vt:lpstr>
      <vt:lpstr>Παράδειγμα </vt:lpstr>
      <vt:lpstr>Παράδειγμα </vt:lpstr>
      <vt:lpstr>Παράδειγμα </vt:lpstr>
      <vt:lpstr>Έλεγχος μέσων τιμών δύο ανεξάρτητων πληθυσμών (γνωστές τυπικές αποκλίσεις σ_1, σ_2)</vt:lpstr>
      <vt:lpstr>Έλεγχος μέσων τιμών δύο ανεξάρτητων πληθυσμών (γνωστές τυπικές αποκλίσεις σ_1, σ_2)</vt:lpstr>
      <vt:lpstr>Έλεγχος μέσων τιμών δύο ανεξάρτητων πληθυσμών (άγνωστες τυπικές αποκλίσεις σ_1, σ_2)</vt:lpstr>
      <vt:lpstr>Έλεγχος μέσων τιμών δύο ανεξάρτητων πληθυσμών (Περίπτωση σ_1=σ_2)</vt:lpstr>
      <vt:lpstr>Έλεγχος μέσων τιμών δύο ανεξάρτητων πληθυσμών (Περίπτωση σ_1≠σ_2)</vt:lpstr>
      <vt:lpstr>Έλεγχος μέσων τιμών δύο ανεξάρτητων πληθυσμών Υλοποίηση στο Excel</vt:lpstr>
      <vt:lpstr>Έλεγχος μέσων τιμών δύο ανεξάρτητων πληθυσμών Υλοποίηση στο Excel</vt:lpstr>
      <vt:lpstr>Έλεγχος μέσων τιμών δύο ανεξάρτητων πληθυσμών Υλοποίηση στο Excel</vt:lpstr>
      <vt:lpstr>Έλεγχος μέσων τιμών δύο εξαρτημένων πληθυσμών</vt:lpstr>
      <vt:lpstr>Έλεγχος μέσων τιμών δύο εξαρτημένων πληθυσμών</vt:lpstr>
      <vt:lpstr>Έλεγχος μέσων τιμών δύο εξαρτημένων πληθυσμών Υλοποίηση στο Excel</vt:lpstr>
      <vt:lpstr>Έλεγχος μέσων τιμών δύο εξαρτημένων πληθυσμών Υλοποίηση στο Excel</vt:lpstr>
      <vt:lpstr>Έλεγχος μέσων τιμών δύο εξαρτημένων πληθυσμών Υλοποίηση στο Excel</vt:lpstr>
      <vt:lpstr>Έλεγχοι ενός δείγματος για ποσοστά</vt:lpstr>
      <vt:lpstr>Έλεγχοι αναλογιών (δύο ανεξάρτητα δείγματα)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Μαθηματικός Χρηματοοικονομικός Λογισμός</dc:title>
  <dc:creator>Michael Doumpos</dc:creator>
  <cp:lastModifiedBy>Eleni Zafeiriou</cp:lastModifiedBy>
  <cp:revision>683</cp:revision>
  <cp:lastPrinted>2017-09-17T12:31:30Z</cp:lastPrinted>
  <dcterms:created xsi:type="dcterms:W3CDTF">2006-08-16T00:00:00Z</dcterms:created>
  <dcterms:modified xsi:type="dcterms:W3CDTF">2020-01-09T05:50:06Z</dcterms:modified>
</cp:coreProperties>
</file>