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296" r:id="rId3"/>
    <p:sldId id="306" r:id="rId4"/>
    <p:sldId id="256" r:id="rId5"/>
    <p:sldId id="262" r:id="rId6"/>
    <p:sldId id="263" r:id="rId7"/>
    <p:sldId id="284" r:id="rId8"/>
    <p:sldId id="285" r:id="rId9"/>
    <p:sldId id="286" r:id="rId10"/>
    <p:sldId id="278" r:id="rId11"/>
    <p:sldId id="279" r:id="rId12"/>
    <p:sldId id="280" r:id="rId13"/>
    <p:sldId id="281" r:id="rId14"/>
    <p:sldId id="287" r:id="rId15"/>
    <p:sldId id="282" r:id="rId16"/>
    <p:sldId id="288" r:id="rId17"/>
    <p:sldId id="289" r:id="rId18"/>
    <p:sldId id="290" r:id="rId19"/>
    <p:sldId id="291" r:id="rId20"/>
    <p:sldId id="273" r:id="rId21"/>
    <p:sldId id="297" r:id="rId22"/>
    <p:sldId id="298" r:id="rId23"/>
    <p:sldId id="299" r:id="rId24"/>
    <p:sldId id="300" r:id="rId25"/>
    <p:sldId id="301" r:id="rId26"/>
    <p:sldId id="302" r:id="rId27"/>
    <p:sldId id="303" r:id="rId28"/>
    <p:sldId id="264" r:id="rId29"/>
    <p:sldId id="304" r:id="rId30"/>
    <p:sldId id="268" r:id="rId31"/>
    <p:sldId id="307" r:id="rId32"/>
    <p:sldId id="308" r:id="rId33"/>
    <p:sldId id="309" r:id="rId34"/>
    <p:sldId id="269" r:id="rId35"/>
    <p:sldId id="270" r:id="rId36"/>
    <p:sldId id="271" r:id="rId37"/>
    <p:sldId id="272" r:id="rId38"/>
    <p:sldId id="275" r:id="rId39"/>
    <p:sldId id="276" r:id="rId40"/>
    <p:sldId id="257" r:id="rId41"/>
    <p:sldId id="258" r:id="rId42"/>
    <p:sldId id="261" r:id="rId43"/>
    <p:sldId id="259" r:id="rId44"/>
    <p:sldId id="260" r:id="rId45"/>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lvl1pPr>
              <a:defRPr/>
            </a:lvl1pPr>
          </a:lstStyle>
          <a:p>
            <a:pPr>
              <a:defRPr/>
            </a:pPr>
            <a:fld id="{2BCFD83C-3A82-4A4A-B62E-0D3AD4970C6A}" type="datetimeFigureOut">
              <a:rPr lang="el-GR"/>
              <a:pPr>
                <a:defRPr/>
              </a:pPr>
              <a:t>20/3/2022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B03B81B-E2DB-4686-81FD-0A8293FBBCBA}"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ECF00FA9-999D-42C6-90EB-58F27ED3149C}" type="datetimeFigureOut">
              <a:rPr lang="el-GR"/>
              <a:pPr>
                <a:defRPr/>
              </a:pPr>
              <a:t>20/3/2022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6349A053-D4CC-42CF-9C92-C8928453EAB3}"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98275971-0C34-4AB6-8FAE-961ADC1D1176}" type="datetimeFigureOut">
              <a:rPr lang="el-GR"/>
              <a:pPr>
                <a:defRPr/>
              </a:pPr>
              <a:t>20/3/2022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592F7AC-3EB3-4C8E-B98B-866D9930CE11}"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A2EC9369-B48D-40C5-8AF7-421DC42CC691}" type="datetimeFigureOut">
              <a:rPr lang="el-GR"/>
              <a:pPr>
                <a:defRPr/>
              </a:pPr>
              <a:t>20/3/2022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22EA6696-2D49-4468-9632-2185A8CD2CF1}"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1B6BA688-EEF8-4DDC-BC93-9E460F4B6BC0}" type="datetimeFigureOut">
              <a:rPr lang="el-GR"/>
              <a:pPr>
                <a:defRPr/>
              </a:pPr>
              <a:t>20/3/2022</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D69CF234-8B10-4DA4-947F-798AD185065E}"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p:cNvSpPr>
            <a:spLocks noGrp="1"/>
          </p:cNvSpPr>
          <p:nvPr>
            <p:ph type="dt" sz="half" idx="10"/>
          </p:nvPr>
        </p:nvSpPr>
        <p:spPr/>
        <p:txBody>
          <a:bodyPr/>
          <a:lstStyle>
            <a:lvl1pPr>
              <a:defRPr/>
            </a:lvl1pPr>
          </a:lstStyle>
          <a:p>
            <a:pPr>
              <a:defRPr/>
            </a:pPr>
            <a:fld id="{BC6A2B55-8930-4208-BF01-A0D1F5F77848}" type="datetimeFigureOut">
              <a:rPr lang="el-GR"/>
              <a:pPr>
                <a:defRPr/>
              </a:pPr>
              <a:t>20/3/2022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598235AD-D7B2-431B-8623-23FFBE8ACA4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p:cNvSpPr>
            <a:spLocks noGrp="1"/>
          </p:cNvSpPr>
          <p:nvPr>
            <p:ph type="dt" sz="half" idx="10"/>
          </p:nvPr>
        </p:nvSpPr>
        <p:spPr/>
        <p:txBody>
          <a:bodyPr/>
          <a:lstStyle>
            <a:lvl1pPr>
              <a:defRPr/>
            </a:lvl1pPr>
          </a:lstStyle>
          <a:p>
            <a:pPr>
              <a:defRPr/>
            </a:pPr>
            <a:fld id="{81535DCA-9469-4E8A-AFDD-91C9AF7FCA54}" type="datetimeFigureOut">
              <a:rPr lang="el-GR"/>
              <a:pPr>
                <a:defRPr/>
              </a:pPr>
              <a:t>20/3/2022</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3C9D240F-B20C-4062-8527-4370DBD1AD3C}"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3"/>
          <p:cNvSpPr>
            <a:spLocks noGrp="1"/>
          </p:cNvSpPr>
          <p:nvPr>
            <p:ph type="dt" sz="half" idx="10"/>
          </p:nvPr>
        </p:nvSpPr>
        <p:spPr/>
        <p:txBody>
          <a:bodyPr/>
          <a:lstStyle>
            <a:lvl1pPr>
              <a:defRPr/>
            </a:lvl1pPr>
          </a:lstStyle>
          <a:p>
            <a:pPr>
              <a:defRPr/>
            </a:pPr>
            <a:fld id="{9488BFEA-088A-4AC8-B2A1-235A9653550B}" type="datetimeFigureOut">
              <a:rPr lang="el-GR"/>
              <a:pPr>
                <a:defRPr/>
              </a:pPr>
              <a:t>20/3/2022</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1282120F-A7B8-449A-940A-587A8F5E497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7A6721D1-B529-4A99-9689-D90B3747C502}" type="datetimeFigureOut">
              <a:rPr lang="el-GR"/>
              <a:pPr>
                <a:defRPr/>
              </a:pPr>
              <a:t>20/3/2022</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23A98BB6-884D-43DF-8507-44A3E9EE542C}"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52AB4501-0694-43FE-BD8A-04503E6BCC5F}" type="datetimeFigureOut">
              <a:rPr lang="el-GR"/>
              <a:pPr>
                <a:defRPr/>
              </a:pPr>
              <a:t>20/3/2022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BEE75ADB-2E47-4F5B-92E1-C21EAEE72F09}"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F97AD2D8-C60D-4817-815E-E01B19990EBE}" type="datetimeFigureOut">
              <a:rPr lang="el-GR"/>
              <a:pPr>
                <a:defRPr/>
              </a:pPr>
              <a:t>20/3/2022</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179CE59F-BAA1-47CC-B6CB-447347B85DC1}"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t>Κάντε κλικ για να επεξεργαστείτε τον τίτλο υποδείγματος</a:t>
            </a:r>
          </a:p>
        </p:txBody>
      </p:sp>
      <p:sp>
        <p:nvSpPr>
          <p:cNvPr id="1027" name="Θέση κειμένου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8935B68D-45C5-42CE-BD03-877BFACAD3F8}" type="datetimeFigureOut">
              <a:rPr lang="el-GR"/>
              <a:pPr>
                <a:defRPr/>
              </a:pPr>
              <a:t>20/3/2022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10B78549-B57D-42C7-9015-8042765B37E5}"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 Τίτλος"/>
          <p:cNvSpPr>
            <a:spLocks noGrp="1"/>
          </p:cNvSpPr>
          <p:nvPr>
            <p:ph type="title"/>
          </p:nvPr>
        </p:nvSpPr>
        <p:spPr/>
        <p:txBody>
          <a:bodyPr/>
          <a:lstStyle/>
          <a:p>
            <a:r>
              <a:rPr lang="el-GR"/>
              <a:t>ΔΗΜΟΚΡΙΤΕΙΟ ΠΑΝΕΠΙΣΤΗΜΙΟ ΘΡΑΚΗΣ</a:t>
            </a:r>
          </a:p>
        </p:txBody>
      </p:sp>
      <p:sp>
        <p:nvSpPr>
          <p:cNvPr id="13314" name="3 - Θέση περιεχομένου"/>
          <p:cNvSpPr>
            <a:spLocks noGrp="1"/>
          </p:cNvSpPr>
          <p:nvPr>
            <p:ph idx="1"/>
          </p:nvPr>
        </p:nvSpPr>
        <p:spPr/>
        <p:txBody>
          <a:bodyPr/>
          <a:lstStyle/>
          <a:p>
            <a:pPr algn="ctr">
              <a:buFont typeface="Arial" charset="0"/>
              <a:buNone/>
            </a:pPr>
            <a:r>
              <a:rPr lang="el-GR"/>
              <a:t> ΤΜΗΜΑ ΝΟΜΙΚΗΣ</a:t>
            </a:r>
          </a:p>
          <a:p>
            <a:pPr algn="ctr">
              <a:buFont typeface="Arial" charset="0"/>
              <a:buNone/>
            </a:pPr>
            <a:r>
              <a:rPr lang="el-GR"/>
              <a:t> ΤΟΜΕΑΣ ΔΙΕΘΝΩΝ ΣΠΟΥΔΩΝ </a:t>
            </a:r>
          </a:p>
          <a:p>
            <a:pPr algn="ctr">
              <a:buFont typeface="Arial" charset="0"/>
              <a:buNone/>
            </a:pPr>
            <a:r>
              <a:rPr lang="el-GR"/>
              <a:t> ΜΕΤΑΠΤΥΧΙΑΚΟ ΠΡΟΓΡΑΜΜΑ ΣΤΟ</a:t>
            </a:r>
            <a:r>
              <a:rPr lang="en-US"/>
              <a:t> </a:t>
            </a:r>
            <a:r>
              <a:rPr lang="el-GR"/>
              <a:t>ΔΙΕΘΝΕΣ ΚΑΙ ΕΥΡΩΠΑΙΚΟ ΔΙΚΑΙΟ ΕΝ</a:t>
            </a:r>
            <a:r>
              <a:rPr lang="en-US"/>
              <a:t>E</a:t>
            </a:r>
            <a:r>
              <a:rPr lang="el-GR"/>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p:txBody>
          <a:bodyPr/>
          <a:lstStyle/>
          <a:p>
            <a:r>
              <a:rPr lang="el-GR"/>
              <a:t>Ιδιοκτησιακός διαχωρισμός </a:t>
            </a:r>
          </a:p>
        </p:txBody>
      </p:sp>
      <p:sp>
        <p:nvSpPr>
          <p:cNvPr id="3" name="Θέση περιεχομένου 2"/>
          <p:cNvSpPr>
            <a:spLocks noGrp="1"/>
          </p:cNvSpPr>
          <p:nvPr>
            <p:ph idx="1"/>
          </p:nvPr>
        </p:nvSpPr>
        <p:spPr/>
        <p:txBody>
          <a:bodyPr rtlCol="0">
            <a:normAutofit fontScale="55000" lnSpcReduction="20000"/>
          </a:bodyPr>
          <a:lstStyle/>
          <a:p>
            <a:pPr algn="just" fontAlgn="auto">
              <a:lnSpc>
                <a:spcPct val="170000"/>
              </a:lnSpc>
              <a:spcBef>
                <a:spcPts val="0"/>
              </a:spcBef>
              <a:spcAft>
                <a:spcPts val="0"/>
              </a:spcAft>
              <a:buFont typeface="Arial" panose="020B0604020202020204" pitchFamily="34" charset="0"/>
              <a:buChar char="•"/>
              <a:defRPr/>
            </a:pPr>
            <a:r>
              <a:rPr lang="el-GR" dirty="0"/>
              <a:t>Άρθρο  9 (β) Οδηγία 2009/72 </a:t>
            </a:r>
          </a:p>
          <a:p>
            <a:pPr algn="just" fontAlgn="auto">
              <a:lnSpc>
                <a:spcPct val="170000"/>
              </a:lnSpc>
              <a:spcBef>
                <a:spcPts val="0"/>
              </a:spcBef>
              <a:spcAft>
                <a:spcPts val="0"/>
              </a:spcAft>
              <a:buFont typeface="Arial" panose="020B0604020202020204" pitchFamily="34" charset="0"/>
              <a:buChar char="•"/>
              <a:defRPr/>
            </a:pPr>
            <a:r>
              <a:rPr lang="el-GR" dirty="0"/>
              <a:t>Διαχωρισμός συστημάτων μεταφοράς και διαχειριστών συστημάτων μεταφοράς </a:t>
            </a:r>
          </a:p>
          <a:p>
            <a:pPr algn="just" fontAlgn="auto">
              <a:lnSpc>
                <a:spcPct val="170000"/>
              </a:lnSpc>
              <a:spcBef>
                <a:spcPts val="0"/>
              </a:spcBef>
              <a:spcAft>
                <a:spcPts val="0"/>
              </a:spcAft>
              <a:buFont typeface="Arial" panose="020B0604020202020204" pitchFamily="34" charset="0"/>
              <a:buChar char="•"/>
              <a:defRPr/>
            </a:pPr>
            <a:r>
              <a:rPr lang="el-GR" dirty="0"/>
              <a:t>1. Τα κράτη μέλη εξασφαλίζουν ότι από την 3η Μαρτίου 2012: </a:t>
            </a:r>
          </a:p>
          <a:p>
            <a:pPr algn="just" fontAlgn="auto">
              <a:lnSpc>
                <a:spcPct val="170000"/>
              </a:lnSpc>
              <a:spcBef>
                <a:spcPts val="0"/>
              </a:spcBef>
              <a:spcAft>
                <a:spcPts val="0"/>
              </a:spcAft>
              <a:buFont typeface="Arial" panose="020B0604020202020204" pitchFamily="34" charset="0"/>
              <a:buChar char="•"/>
              <a:defRPr/>
            </a:pPr>
            <a:r>
              <a:rPr lang="el-GR" dirty="0"/>
              <a:t>α) κάθε επιχείρηση που έχει στην ιδιοκτησία της σύστημα μεταφοράς ενεργεί ως διαχειριστής συστήματος μεταφοράς</a:t>
            </a:r>
          </a:p>
          <a:p>
            <a:pPr algn="just" fontAlgn="auto">
              <a:lnSpc>
                <a:spcPct val="170000"/>
              </a:lnSpc>
              <a:spcBef>
                <a:spcPts val="0"/>
              </a:spcBef>
              <a:spcAft>
                <a:spcPts val="0"/>
              </a:spcAft>
              <a:buFont typeface="Arial" panose="020B0604020202020204" pitchFamily="34" charset="0"/>
              <a:buChar char="•"/>
              <a:defRPr/>
            </a:pPr>
            <a:r>
              <a:rPr lang="el-GR" dirty="0"/>
              <a:t>β) το ίδιο ή τα ίδια πρόσωπα δεν δικαιούνται:</a:t>
            </a:r>
          </a:p>
          <a:p>
            <a:pPr algn="just" fontAlgn="auto">
              <a:lnSpc>
                <a:spcPct val="170000"/>
              </a:lnSpc>
              <a:spcBef>
                <a:spcPts val="0"/>
              </a:spcBef>
              <a:spcAft>
                <a:spcPts val="0"/>
              </a:spcAft>
              <a:buFont typeface="Arial" panose="020B0604020202020204" pitchFamily="34" charset="0"/>
              <a:buChar char="•"/>
              <a:defRPr/>
            </a:pPr>
            <a:r>
              <a:rPr lang="el-GR" dirty="0"/>
              <a:t>i) να ασκούν άμεσα ή έμμεσα έλεγχο επί επιχειρήσεως που εκτελεί οποιαδήποτε από τις δραστηριότητες παραγωγής ή προμήθειας και να ασκούν άμεσα ή έμμεσα έλεγχο ή να ασκούν οποιοδήποτε δικαίωμα σε διαχειριστή συστήματος μεταφοράς ή σε σύστημα μεταφοράς, ούτε </a:t>
            </a:r>
          </a:p>
          <a:p>
            <a:pPr algn="just" fontAlgn="auto">
              <a:lnSpc>
                <a:spcPct val="170000"/>
              </a:lnSpc>
              <a:spcBef>
                <a:spcPts val="0"/>
              </a:spcBef>
              <a:spcAft>
                <a:spcPts val="0"/>
              </a:spcAft>
              <a:buFont typeface="Arial" panose="020B0604020202020204" pitchFamily="34" charset="0"/>
              <a:buChar char="•"/>
              <a:defRPr/>
            </a:pPr>
            <a:r>
              <a:rPr lang="el-GR" dirty="0"/>
              <a:t>ii) να ασκούν άμεσα ή έμμεσα έλεγχο σε διαχειριστή συστήματος μεταφοράς ή σε σύστημα μεταφοράς και να ασκούν άμεσα ή έμμεσα έλεγχο ή να ασκούν οποιοδήποτε δικαίωμα σε επιχείρηση που εκτελεί οποιαδήποτε από τις δραστηριότητες παραγωγής ή προμήθειας.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p:txBody>
          <a:bodyPr/>
          <a:lstStyle/>
          <a:p>
            <a:r>
              <a:rPr lang="el-GR"/>
              <a:t>Ιδιοκτησιακός διαχωρισμός </a:t>
            </a:r>
          </a:p>
        </p:txBody>
      </p:sp>
      <p:sp>
        <p:nvSpPr>
          <p:cNvPr id="3" name="Θέση περιεχομένου 2"/>
          <p:cNvSpPr>
            <a:spLocks noGrp="1"/>
          </p:cNvSpPr>
          <p:nvPr>
            <p:ph idx="1"/>
          </p:nvPr>
        </p:nvSpPr>
        <p:spPr/>
        <p:txBody>
          <a:bodyPr rtlCol="0">
            <a:normAutofit/>
          </a:bodyPr>
          <a:lstStyle/>
          <a:p>
            <a:pPr algn="just" fontAlgn="auto">
              <a:lnSpc>
                <a:spcPct val="150000"/>
              </a:lnSpc>
              <a:spcBef>
                <a:spcPts val="0"/>
              </a:spcBef>
              <a:spcAft>
                <a:spcPts val="0"/>
              </a:spcAft>
              <a:buFont typeface="Arial" panose="020B0604020202020204" pitchFamily="34" charset="0"/>
              <a:buChar char="•"/>
              <a:defRPr/>
            </a:pPr>
            <a:r>
              <a:rPr lang="el-GR" sz="2400" dirty="0"/>
              <a:t>γ) το ίδιο ή τα ίδια πρόσωπα δεν δικαιούνται να διορίζουν μέλη του </a:t>
            </a:r>
            <a:r>
              <a:rPr lang="el-GR" sz="2400" b="1" dirty="0"/>
              <a:t>εποπτικού συμβουλίου, του διοικητικού συμβουλίου ή των οργάνων που εκπροσωπούν νόμιμα την επιχείρηση,</a:t>
            </a:r>
            <a:r>
              <a:rPr lang="el-GR" sz="2400" dirty="0"/>
              <a:t> σε διαχειριστή συστήματος μεταφοράς ή σε σύστημα μεταφοράς και να ασκούν άμεσα ή έμμεσα έλεγχο ή να ασκούν οποιοδήποτε δικαίωμα σε επιχείρηση που εκτελεί οποιαδήποτε από τις δραστηριότητες παραγωγής ή προμήθειας∙ και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p:cNvSpPr>
            <a:spLocks noGrp="1"/>
          </p:cNvSpPr>
          <p:nvPr>
            <p:ph type="title"/>
          </p:nvPr>
        </p:nvSpPr>
        <p:spPr/>
        <p:txBody>
          <a:bodyPr/>
          <a:lstStyle/>
          <a:p>
            <a:r>
              <a:rPr lang="el-GR"/>
              <a:t>Ιδιοκτησιακός διαχωρισμός </a:t>
            </a:r>
          </a:p>
        </p:txBody>
      </p:sp>
      <p:sp>
        <p:nvSpPr>
          <p:cNvPr id="24578" name="Θέση περιεχομένου 2"/>
          <p:cNvSpPr>
            <a:spLocks noGrp="1"/>
          </p:cNvSpPr>
          <p:nvPr>
            <p:ph idx="1"/>
          </p:nvPr>
        </p:nvSpPr>
        <p:spPr/>
        <p:txBody>
          <a:bodyPr/>
          <a:lstStyle/>
          <a:p>
            <a:pPr algn="just">
              <a:lnSpc>
                <a:spcPct val="150000"/>
              </a:lnSpc>
              <a:spcBef>
                <a:spcPct val="0"/>
              </a:spcBef>
            </a:pPr>
            <a:r>
              <a:rPr lang="el-GR"/>
              <a:t>δ) το ίδιο πρόσωπο δεν δικαιούται να είναι μέλος του εποπτικού συμβουλίου, του διοικητικού συμβουλίου ή των οργάνων που εκπροσωπούν νόμιμα την επιχείρηση, τόσο σε επιχείρηση που ασκεί οποιαδήποτε από τις δραστηριότητες παραγωγής ή προμήθειας όσο και σε διαχειριστή δικτύου μεταφοράς ή σε δίκτυο μεταφοράς.</a:t>
            </a:r>
          </a:p>
          <a:p>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p:cNvSpPr>
            <a:spLocks noGrp="1"/>
          </p:cNvSpPr>
          <p:nvPr>
            <p:ph type="title"/>
          </p:nvPr>
        </p:nvSpPr>
        <p:spPr/>
        <p:txBody>
          <a:bodyPr/>
          <a:lstStyle/>
          <a:p>
            <a:r>
              <a:rPr lang="el-GR"/>
              <a:t>Ιδιοκτησιακός διαχωρισμός </a:t>
            </a:r>
          </a:p>
        </p:txBody>
      </p:sp>
      <p:sp>
        <p:nvSpPr>
          <p:cNvPr id="3" name="Θέση περιεχομένου 2"/>
          <p:cNvSpPr>
            <a:spLocks noGrp="1"/>
          </p:cNvSpPr>
          <p:nvPr>
            <p:ph idx="1"/>
          </p:nvPr>
        </p:nvSpPr>
        <p:spPr/>
        <p:txBody>
          <a:bodyPr rtlCol="0">
            <a:normAutofit/>
          </a:bodyPr>
          <a:lstStyle/>
          <a:p>
            <a:pPr algn="just" fontAlgn="auto">
              <a:lnSpc>
                <a:spcPct val="150000"/>
              </a:lnSpc>
              <a:spcBef>
                <a:spcPts val="0"/>
              </a:spcBef>
              <a:spcAft>
                <a:spcPts val="0"/>
              </a:spcAft>
              <a:buFont typeface="Arial" panose="020B0604020202020204" pitchFamily="34" charset="0"/>
              <a:buChar char="•"/>
              <a:defRPr/>
            </a:pPr>
            <a:r>
              <a:rPr lang="el-GR" sz="2400" dirty="0"/>
              <a:t>2. Τα δικαιώματα που αναφέρονται στην παράγραφο 1 στοιχεία β) και γ) περιλαμβάνουν ειδικότερα: </a:t>
            </a:r>
          </a:p>
          <a:p>
            <a:pPr algn="just" fontAlgn="auto">
              <a:lnSpc>
                <a:spcPct val="150000"/>
              </a:lnSpc>
              <a:spcBef>
                <a:spcPts val="0"/>
              </a:spcBef>
              <a:spcAft>
                <a:spcPts val="0"/>
              </a:spcAft>
              <a:buFont typeface="Arial" panose="020B0604020202020204" pitchFamily="34" charset="0"/>
              <a:buChar char="•"/>
              <a:defRPr/>
            </a:pPr>
            <a:r>
              <a:rPr lang="el-GR" sz="2400" dirty="0"/>
              <a:t>α) την εξουσία άσκησης δικαιωμάτων ψήφου, </a:t>
            </a:r>
          </a:p>
          <a:p>
            <a:pPr algn="just" fontAlgn="auto">
              <a:lnSpc>
                <a:spcPct val="150000"/>
              </a:lnSpc>
              <a:spcBef>
                <a:spcPts val="0"/>
              </a:spcBef>
              <a:spcAft>
                <a:spcPts val="0"/>
              </a:spcAft>
              <a:buFont typeface="Arial" panose="020B0604020202020204" pitchFamily="34" charset="0"/>
              <a:buChar char="•"/>
              <a:defRPr/>
            </a:pPr>
            <a:r>
              <a:rPr lang="el-GR" sz="2400" dirty="0"/>
              <a:t>β) την εξουσία διορισμού μελών του εποπτικού συμβουλίου, του διοικητικού συμβουλίου ή των οργάνων που εκπροσωπούν νόμιμα την επιχείρηση, ή </a:t>
            </a:r>
          </a:p>
          <a:p>
            <a:pPr algn="just" fontAlgn="auto">
              <a:lnSpc>
                <a:spcPct val="150000"/>
              </a:lnSpc>
              <a:spcBef>
                <a:spcPts val="0"/>
              </a:spcBef>
              <a:spcAft>
                <a:spcPts val="0"/>
              </a:spcAft>
              <a:buFont typeface="Arial" panose="020B0604020202020204" pitchFamily="34" charset="0"/>
              <a:buChar char="•"/>
              <a:defRPr/>
            </a:pPr>
            <a:r>
              <a:rPr lang="el-GR" sz="2400" dirty="0"/>
              <a:t>γ) την κατοχή πλειοψηφικού μεριδίου</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p:txBody>
          <a:bodyPr/>
          <a:lstStyle/>
          <a:p>
            <a:r>
              <a:rPr lang="el-GR"/>
              <a:t>Ιδιοκτησιακός Διαχωρισμός </a:t>
            </a:r>
          </a:p>
        </p:txBody>
      </p:sp>
      <p:sp>
        <p:nvSpPr>
          <p:cNvPr id="3" name="Θέση περιεχομένου 2"/>
          <p:cNvSpPr>
            <a:spLocks noGrp="1"/>
          </p:cNvSpPr>
          <p:nvPr>
            <p:ph idx="1"/>
          </p:nvPr>
        </p:nvSpPr>
        <p:spPr/>
        <p:txBody>
          <a:bodyPr rtlCol="0">
            <a:normAutofit fontScale="85000" lnSpcReduction="20000"/>
          </a:bodyPr>
          <a:lstStyle/>
          <a:p>
            <a:pPr algn="just" fontAlgn="auto">
              <a:lnSpc>
                <a:spcPct val="160000"/>
              </a:lnSpc>
              <a:spcBef>
                <a:spcPts val="0"/>
              </a:spcBef>
              <a:spcAft>
                <a:spcPts val="0"/>
              </a:spcAft>
              <a:buFont typeface="Arial" panose="020B0604020202020204" pitchFamily="34" charset="0"/>
              <a:buChar char="•"/>
              <a:defRPr/>
            </a:pPr>
            <a:r>
              <a:rPr lang="el-GR" sz="2600" dirty="0"/>
              <a:t>Η έννοια του ελέγχου προσδιορίζεται από τον Κανονισμό 139/2004 </a:t>
            </a:r>
            <a:r>
              <a:rPr lang="en-US" sz="2600" dirty="0"/>
              <a:t>Merger Regulation  </a:t>
            </a:r>
            <a:endParaRPr lang="el-GR" sz="2600" dirty="0"/>
          </a:p>
          <a:p>
            <a:pPr algn="just" fontAlgn="auto">
              <a:lnSpc>
                <a:spcPct val="160000"/>
              </a:lnSpc>
              <a:spcBef>
                <a:spcPts val="0"/>
              </a:spcBef>
              <a:spcAft>
                <a:spcPts val="0"/>
              </a:spcAft>
              <a:buFont typeface="Arial" panose="020B0604020202020204" pitchFamily="34" charset="0"/>
              <a:buChar char="•"/>
              <a:defRPr/>
            </a:pPr>
            <a:r>
              <a:rPr lang="el-GR" sz="2600" dirty="0"/>
              <a:t>Άρθρο 3(2)  - Ο έλεγχος απορρέει από δικαιώματα, συμβάσεις ή άλλα μέσα τα οποία, είτε μεμονωμένα είτε σε συνδυασμό με άλλα, και λαμβανομένων υπόψη των σχετικών πραγματικών ή νομικών συνθηκών, παρέχουν τη δυνατότητα καθοριστικού επηρεασμού της δραστηριότητας μιας επιχείρησης, και ιδίως από:</a:t>
            </a:r>
          </a:p>
          <a:p>
            <a:pPr algn="just" fontAlgn="auto">
              <a:lnSpc>
                <a:spcPct val="160000"/>
              </a:lnSpc>
              <a:spcBef>
                <a:spcPts val="0"/>
              </a:spcBef>
              <a:spcAft>
                <a:spcPts val="0"/>
              </a:spcAft>
              <a:buFont typeface="Arial" panose="020B0604020202020204" pitchFamily="34" charset="0"/>
              <a:buChar char="•"/>
              <a:defRPr/>
            </a:pPr>
            <a:r>
              <a:rPr lang="el-GR" sz="2600" dirty="0"/>
              <a:t>α) δικαιώματα κυριότητας ή χρήσης επί του συνόλου ή μέρους των περιουσιακών στοιχείων της επιχείρησης·</a:t>
            </a:r>
          </a:p>
          <a:p>
            <a:pPr algn="just" fontAlgn="auto">
              <a:lnSpc>
                <a:spcPct val="160000"/>
              </a:lnSpc>
              <a:spcBef>
                <a:spcPts val="0"/>
              </a:spcBef>
              <a:spcAft>
                <a:spcPts val="0"/>
              </a:spcAft>
              <a:buFont typeface="Arial" panose="020B0604020202020204" pitchFamily="34" charset="0"/>
              <a:buChar char="•"/>
              <a:defRPr/>
            </a:pPr>
            <a:r>
              <a:rPr lang="el-GR" sz="2600" dirty="0"/>
              <a:t>β) δικαιώματα ή συμβάσεις που παρέχουν δυνατότητα καθοριστικού επηρεασμού της σύνθεσης, των συσκέψεων ή των αποφάσεων των οργάνων μιας επιχείρησης.</a:t>
            </a:r>
          </a:p>
          <a:p>
            <a:pPr algn="just" fontAlgn="auto">
              <a:lnSpc>
                <a:spcPct val="150000"/>
              </a:lnSpc>
              <a:spcBef>
                <a:spcPts val="0"/>
              </a:spcBef>
              <a:spcAft>
                <a:spcPts val="0"/>
              </a:spcAft>
              <a:buFont typeface="Arial" panose="020B0604020202020204" pitchFamily="34" charset="0"/>
              <a:buChar char="•"/>
              <a:defRPr/>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p:txBody>
          <a:bodyPr/>
          <a:lstStyle/>
          <a:p>
            <a:r>
              <a:rPr lang="el-GR"/>
              <a:t>Ιδιοκτησιακός διαχωρισμός </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50000"/>
              </a:lnSpc>
              <a:spcBef>
                <a:spcPts val="0"/>
              </a:spcBef>
              <a:spcAft>
                <a:spcPts val="0"/>
              </a:spcAft>
              <a:buFont typeface="Arial" panose="020B0604020202020204" pitchFamily="34" charset="0"/>
              <a:buChar char="•"/>
              <a:defRPr/>
            </a:pPr>
            <a:r>
              <a:rPr lang="el-GR" dirty="0"/>
              <a:t>Το άρθρο 9 παράγραφος 2 δεν αποκλείει την κατοχή αμιγώς παθητικών οικονομικών δικαιωμάτων</a:t>
            </a:r>
            <a:r>
              <a:rPr lang="en-US" dirty="0"/>
              <a:t> </a:t>
            </a:r>
            <a:r>
              <a:rPr lang="el-GR" dirty="0"/>
              <a:t>σε μειοψηφική συμμετοχή, δηλαδή το δικαίωμα λήψης μερισμάτων, χωρίς δικαιώματα ψήφου ή</a:t>
            </a:r>
            <a:r>
              <a:rPr lang="en-US" dirty="0"/>
              <a:t> </a:t>
            </a:r>
            <a:r>
              <a:rPr lang="el-GR" dirty="0"/>
              <a:t>δικαιώματα διορισμού που τους συνοδεύουν.</a:t>
            </a:r>
            <a:endParaRPr lang="en-US" dirty="0"/>
          </a:p>
          <a:p>
            <a:pPr algn="just" fontAlgn="auto">
              <a:lnSpc>
                <a:spcPct val="150000"/>
              </a:lnSpc>
              <a:spcBef>
                <a:spcPts val="0"/>
              </a:spcBef>
              <a:spcAft>
                <a:spcPts val="0"/>
              </a:spcAft>
              <a:buFont typeface="Arial" panose="020B0604020202020204" pitchFamily="34" charset="0"/>
              <a:buChar char="•"/>
              <a:defRPr/>
            </a:pPr>
            <a:r>
              <a:rPr lang="el-GR" dirty="0"/>
              <a:t>Προκειμένου να αποφευχθεί η αδικαιολόγητη επιρροή που προκύπτει από τις κάθετες σχέσεις μεταξύ φυσικού αερίου και ηλεκτρικής ενέργειας</a:t>
            </a:r>
            <a:r>
              <a:rPr lang="en-US" dirty="0"/>
              <a:t> </a:t>
            </a:r>
            <a:r>
              <a:rPr lang="el-GR" dirty="0"/>
              <a:t>αγορές, το άρθρο 9 παράγραφος 3 της οδηγίας για την ηλεκτρική ενέργεια και το φυσικό αέριο καθορίζει επιπλέον ότι οι διατάξεις διαχωρισμού εφαρμόζονται σε όλες τις αγορές φυσικού αερίου και ηλεκτρικής ενέργειας, απαγορεύοντας την επιρροή τους</a:t>
            </a:r>
            <a:r>
              <a:rPr lang="en-US" dirty="0"/>
              <a:t> </a:t>
            </a:r>
            <a:r>
              <a:rPr lang="el-GR" dirty="0"/>
              <a:t>τόσο σε ένα παραγωγό ή προμηθευτή ηλεκτρικής ενέργειας όσο και σε ένα ΔΣΜ φυσικού αερίου ή ένα παραγωγό ή προμηθευτή φυσικού αερίου και ένα</a:t>
            </a:r>
            <a:r>
              <a:rPr lang="en-US" dirty="0"/>
              <a:t> </a:t>
            </a:r>
            <a:r>
              <a:rPr lang="el-GR" dirty="0"/>
              <a:t>διαχειριστή ηλεκτρικής ενέργειας.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p:txBody>
          <a:bodyPr/>
          <a:lstStyle/>
          <a:p>
            <a:r>
              <a:rPr lang="el-GR"/>
              <a:t>Ανεξάρτητος Διαχειριστής Συστήματος </a:t>
            </a:r>
          </a:p>
        </p:txBody>
      </p:sp>
      <p:sp>
        <p:nvSpPr>
          <p:cNvPr id="3" name="Θέση περιεχομένου 2"/>
          <p:cNvSpPr>
            <a:spLocks noGrp="1"/>
          </p:cNvSpPr>
          <p:nvPr>
            <p:ph idx="1"/>
          </p:nvPr>
        </p:nvSpPr>
        <p:spPr/>
        <p:txBody>
          <a:bodyPr rtlCol="0">
            <a:normAutofit fontScale="92500" lnSpcReduction="10000"/>
          </a:bodyPr>
          <a:lstStyle/>
          <a:p>
            <a:pPr algn="just" fontAlgn="auto">
              <a:spcAft>
                <a:spcPts val="0"/>
              </a:spcAft>
              <a:buFont typeface="Arial" panose="020B0604020202020204" pitchFamily="34" charset="0"/>
              <a:buChar char="•"/>
              <a:defRPr/>
            </a:pPr>
            <a:r>
              <a:rPr lang="el-GR" dirty="0"/>
              <a:t>Άρθρο 13 Οδηγία 2009/72 </a:t>
            </a:r>
          </a:p>
          <a:p>
            <a:pPr algn="just" fontAlgn="auto">
              <a:spcAft>
                <a:spcPts val="0"/>
              </a:spcAft>
              <a:buFont typeface="Arial" panose="020B0604020202020204" pitchFamily="34" charset="0"/>
              <a:buChar char="•"/>
              <a:defRPr/>
            </a:pPr>
            <a:r>
              <a:rPr lang="el-GR" dirty="0"/>
              <a:t>Το κράτος μέλος δύναται να εγκρίνει και να διορίζει ανεξάρτητο διαχειριστή συστήματος μόνον εφόσον:	</a:t>
            </a:r>
          </a:p>
          <a:p>
            <a:pPr algn="just" fontAlgn="auto">
              <a:spcAft>
                <a:spcPts val="0"/>
              </a:spcAft>
              <a:buFont typeface="Arial" panose="020B0604020202020204" pitchFamily="34" charset="0"/>
              <a:buChar char="•"/>
              <a:defRPr/>
            </a:pPr>
            <a:r>
              <a:rPr lang="el-GR" dirty="0"/>
              <a:t>ο υποψήφιος διαχειριστής απέδειξε ότι συμμορφώνεται προς τις απαιτήσεις του άρθρου 9 παράγραφος 1 στοιχεία β), γ) και δ)</a:t>
            </a:r>
          </a:p>
          <a:p>
            <a:pPr algn="just" fontAlgn="auto">
              <a:spcAft>
                <a:spcPts val="0"/>
              </a:spcAft>
              <a:buFont typeface="Arial" panose="020B0604020202020204" pitchFamily="34" charset="0"/>
              <a:buChar char="•"/>
              <a:defRPr/>
            </a:pPr>
            <a:r>
              <a:rPr lang="el-GR" dirty="0"/>
              <a:t>Ο υποψήφιος διαχειριστής απέδειξε ότι διαθέτει τους απαιτούμενους οικονομικούς, τεχνικούς, υλικούς και ανθρώπινους πόρους για την εκτέλεση των καθηκόντων του</a:t>
            </a:r>
          </a:p>
          <a:p>
            <a:pPr algn="just" fontAlgn="auto">
              <a:spcAft>
                <a:spcPts val="0"/>
              </a:spcAft>
              <a:buFont typeface="Arial" panose="020B0604020202020204" pitchFamily="34" charset="0"/>
              <a:buChar char="•"/>
              <a:defRPr/>
            </a:pPr>
            <a:r>
              <a:rPr lang="el-GR" dirty="0"/>
              <a:t>ο υποψήφιος διαχειριστής ανέλαβε να συμμορφωθεί προς δεκαετές πρόγραμμα ανάπτυξης του δικτύου υπό την παρακολούθηση της ρυθμιστικής αρχής·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p:txBody>
          <a:bodyPr/>
          <a:lstStyle/>
          <a:p>
            <a:r>
              <a:rPr lang="el-GR"/>
              <a:t>Ανεξάρτητος Διαχειριστής Συστήματος </a:t>
            </a:r>
          </a:p>
        </p:txBody>
      </p:sp>
      <p:sp>
        <p:nvSpPr>
          <p:cNvPr id="29698" name="Θέση περιεχομένου 2"/>
          <p:cNvSpPr>
            <a:spLocks noGrp="1"/>
          </p:cNvSpPr>
          <p:nvPr>
            <p:ph idx="1"/>
          </p:nvPr>
        </p:nvSpPr>
        <p:spPr/>
        <p:txBody>
          <a:bodyPr/>
          <a:lstStyle/>
          <a:p>
            <a:pPr algn="just"/>
            <a:r>
              <a:rPr lang="el-GR"/>
              <a:t>ο ιδιοκτήτης του συστήματος μεταφοράς απέδειξε την ικανότητά του να τηρεί τις υποχρεώσεις με την ανεξαρτησία των συστημάτων πληροφόρησης και εξοπλισμού από την ΚΟΕ. Για τον σκοπό αυτό, οφείλει να παράσχει όλα τα σχέδια συμβατικών ρυθμίσεων με την υποψήφια επιχείρηση και κάθε άλλη συναφή οντότητα</a:t>
            </a:r>
          </a:p>
          <a:p>
            <a:pPr algn="just"/>
            <a:r>
              <a:rPr lang="el-GR"/>
              <a:t>ο υποψήφιος διαχειριστής απέδειξε την ικανότητά του να τηρεί τις υποχρεώσεις που υπέχει από τον κανονισμό (ΕΚ) αριθ. 714/2009 συμπεριλαμβανομένης της συνεργασίας με διαχειριστές συστημάτων μεταφοράς σε ευρωπαϊκό και περιφερειακό επίπεδο.</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p:cNvSpPr>
            <a:spLocks noGrp="1"/>
          </p:cNvSpPr>
          <p:nvPr>
            <p:ph type="title"/>
          </p:nvPr>
        </p:nvSpPr>
        <p:spPr/>
        <p:txBody>
          <a:bodyPr/>
          <a:lstStyle/>
          <a:p>
            <a:r>
              <a:rPr lang="el-GR"/>
              <a:t>Ανεξάρτητος Διαχειριστής Μεταφοράς</a:t>
            </a:r>
          </a:p>
        </p:txBody>
      </p:sp>
      <p:sp>
        <p:nvSpPr>
          <p:cNvPr id="3" name="Θέση περιεχομένου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l-GR" dirty="0"/>
              <a:t>Άρθρο 17  της Οδηγίας 2009/72</a:t>
            </a:r>
          </a:p>
          <a:p>
            <a:pPr algn="just" fontAlgn="auto">
              <a:spcAft>
                <a:spcPts val="0"/>
              </a:spcAft>
              <a:buFont typeface="Arial" panose="020B0604020202020204" pitchFamily="34" charset="0"/>
              <a:buChar char="•"/>
              <a:defRPr/>
            </a:pPr>
            <a:r>
              <a:rPr lang="el-GR" dirty="0"/>
              <a:t>Οι διαχειριστές συστημάτων μεταφοράς εξοπλίζονται με όλους τους ανθρώπινους, τεχνικούς, υλικούς και οικονομικούς, πόρους που είναι απαραίτητοι για την εκπλήρωση των υποχρεώσεών τους στο πλαίσιο της παρούσας οδηγίας και την άσκηση της δραστηριότητας μεταφοράς ηλεκτρικής ενεργείας</a:t>
            </a:r>
          </a:p>
          <a:p>
            <a:pPr algn="just" fontAlgn="auto">
              <a:spcAft>
                <a:spcPts val="0"/>
              </a:spcAft>
              <a:buFont typeface="Arial" panose="020B0604020202020204" pitchFamily="34" charset="0"/>
              <a:buChar char="•"/>
              <a:defRPr/>
            </a:pPr>
            <a:r>
              <a:rPr lang="el-GR" dirty="0"/>
              <a:t>Άρθρο 18 της Οδηγίας 2009/78</a:t>
            </a:r>
          </a:p>
          <a:p>
            <a:pPr algn="just" fontAlgn="auto">
              <a:spcAft>
                <a:spcPts val="0"/>
              </a:spcAft>
              <a:buFont typeface="Arial" panose="020B0604020202020204" pitchFamily="34" charset="0"/>
              <a:buChar char="•"/>
              <a:defRPr/>
            </a:pPr>
            <a:r>
              <a:rPr lang="el-GR" dirty="0"/>
              <a:t>διαθέτει ουσιαστικές εξουσίες λήψης αποφάσεων, ανεξάρτητα από την ολοκληρωμένη επιχείρηση, όσον αφορά τους πόρους που είναι αναγκαίοι για τη λειτουργία, συντήρηση ή ανάπτυξη του συστήματος μεταφοράς·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p:txBody>
          <a:bodyPr/>
          <a:lstStyle/>
          <a:p>
            <a:r>
              <a:rPr lang="el-GR"/>
              <a:t>Ανεξάρτητος Διαχειριστής Μεταφοράς</a:t>
            </a:r>
          </a:p>
        </p:txBody>
      </p:sp>
      <p:sp>
        <p:nvSpPr>
          <p:cNvPr id="31746" name="Θέση περιεχομένου 2"/>
          <p:cNvSpPr>
            <a:spLocks noGrp="1"/>
          </p:cNvSpPr>
          <p:nvPr>
            <p:ph idx="1"/>
          </p:nvPr>
        </p:nvSpPr>
        <p:spPr/>
        <p:txBody>
          <a:bodyPr/>
          <a:lstStyle/>
          <a:p>
            <a:pPr algn="just">
              <a:lnSpc>
                <a:spcPct val="150000"/>
              </a:lnSpc>
              <a:spcBef>
                <a:spcPct val="0"/>
              </a:spcBef>
            </a:pPr>
            <a:r>
              <a:rPr lang="el-GR"/>
              <a:t>Έχει την εξουσία να αντλεί κεφάλαια στην κεφαλαιαγορά, ιδίως μέσω δανεισμού και αύξησης του κεφαλαίου.</a:t>
            </a:r>
          </a:p>
          <a:p>
            <a:pPr algn="just">
              <a:lnSpc>
                <a:spcPct val="150000"/>
              </a:lnSpc>
              <a:spcBef>
                <a:spcPct val="0"/>
              </a:spcBef>
            </a:pPr>
            <a:r>
              <a:rPr lang="el-GR"/>
              <a:t>Η συνολική δομή διαχείρισης και το εταιρικό καταστατικό του διαχειριστή συστήματος μεταφοράς πρέπει να διασφαλίζουν ουσιαστική ανεξαρτησία του διαχειριστή συστήματος μεταφοράς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2 - Τίτλος"/>
          <p:cNvSpPr>
            <a:spLocks noGrp="1"/>
          </p:cNvSpPr>
          <p:nvPr>
            <p:ph type="title"/>
          </p:nvPr>
        </p:nvSpPr>
        <p:spPr/>
        <p:txBody>
          <a:bodyPr/>
          <a:lstStyle/>
          <a:p>
            <a:pPr algn="ctr"/>
            <a:r>
              <a:rPr lang="el-GR">
                <a:latin typeface="Baskerville Old Face"/>
              </a:rPr>
              <a:t>Έδρα </a:t>
            </a:r>
            <a:r>
              <a:rPr lang="en-GB">
                <a:latin typeface="Baskerville Old Face"/>
              </a:rPr>
              <a:t>Jean Monnet</a:t>
            </a:r>
            <a:r>
              <a:rPr lang="el-GR"/>
              <a:t> </a:t>
            </a:r>
          </a:p>
        </p:txBody>
      </p:sp>
      <p:pic>
        <p:nvPicPr>
          <p:cNvPr id="14338" name="Picture 4"/>
          <p:cNvPicPr>
            <a:picLocks noGrp="1" noChangeAspect="1" noChangeArrowheads="1"/>
          </p:cNvPicPr>
          <p:nvPr>
            <p:ph idx="1"/>
          </p:nvPr>
        </p:nvPicPr>
        <p:blipFill>
          <a:blip r:embed="rId2" cstate="print"/>
          <a:srcRect/>
          <a:stretch>
            <a:fillRect/>
          </a:stretch>
        </p:blipFill>
        <p:spPr>
          <a:xfrm>
            <a:off x="3448050" y="2976563"/>
            <a:ext cx="5295900" cy="1895475"/>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Τίτλος 1"/>
          <p:cNvSpPr>
            <a:spLocks noGrp="1"/>
          </p:cNvSpPr>
          <p:nvPr>
            <p:ph type="title"/>
          </p:nvPr>
        </p:nvSpPr>
        <p:spPr/>
        <p:txBody>
          <a:bodyPr/>
          <a:lstStyle/>
          <a:p>
            <a:r>
              <a:rPr lang="el-GR"/>
              <a:t>Κανονισμός 714/2009</a:t>
            </a:r>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b="1" dirty="0"/>
              <a:t>Πιστοποίηση των διαχειριστών συστημάτων μεταφοράς (ΔΣΜ)</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Οι εθνικές ρυθμιστικές αρχές κοινοποιούν στην Ευρωπαϊκή Επιτροπή αποφάσεις σχετικά με την πιστοποίηση των διαχειριστών συστημάτων μεταφοράς (ΔΣΜ). </a:t>
            </a:r>
          </a:p>
          <a:p>
            <a:pPr algn="just" fontAlgn="auto">
              <a:lnSpc>
                <a:spcPct val="150000"/>
              </a:lnSpc>
              <a:spcBef>
                <a:spcPts val="0"/>
              </a:spcBef>
              <a:spcAft>
                <a:spcPts val="0"/>
              </a:spcAft>
              <a:buFont typeface="Arial" panose="020B0604020202020204" pitchFamily="34" charset="0"/>
              <a:buChar char="•"/>
              <a:defRPr/>
            </a:pPr>
            <a:r>
              <a:rPr lang="el-GR" dirty="0"/>
              <a:t>Η Επιτροπή έχει στη διάθεσή της δύο μήνες για να γνωμοδοτήσει στην εθνική ρυθμιστική αρχή. Στη συνέχεια, η αρχή λαμβάνει την τελική απόφαση όσον αφορά την πιστοποίηση του ΔΣΜ.</a:t>
            </a:r>
          </a:p>
          <a:p>
            <a:pPr fontAlgn="auto">
              <a:spcAft>
                <a:spcPts val="0"/>
              </a:spcAft>
              <a:buFont typeface="Arial" panose="020B0604020202020204" pitchFamily="34" charset="0"/>
              <a:buChar char="•"/>
              <a:defRPr/>
            </a:pPr>
            <a:endParaRPr lang="el-GR" dirty="0"/>
          </a:p>
        </p:txBody>
      </p:sp>
    </p:spTree>
    <p:extLst>
      <p:ext uri="{BB962C8B-B14F-4D97-AF65-F5344CB8AC3E}">
        <p14:creationId xmlns:p14="http://schemas.microsoft.com/office/powerpoint/2010/main" val="50384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85000" lnSpcReduction="20000"/>
          </a:bodyPr>
          <a:lstStyle/>
          <a:p>
            <a:pPr algn="just" fontAlgn="auto">
              <a:spcAft>
                <a:spcPts val="0"/>
              </a:spcAft>
              <a:buFont typeface="Arial" panose="020B0604020202020204" pitchFamily="34" charset="0"/>
              <a:buChar char="•"/>
              <a:defRPr/>
            </a:pPr>
            <a:r>
              <a:rPr lang="el-GR" dirty="0"/>
              <a:t>Μοντέλο Ιδιοκτησιακός διαχωρισμός</a:t>
            </a:r>
          </a:p>
          <a:p>
            <a:pPr algn="just" fontAlgn="auto">
              <a:spcAft>
                <a:spcPts val="0"/>
              </a:spcAft>
              <a:buFont typeface="Arial" panose="020B0604020202020204" pitchFamily="34" charset="0"/>
              <a:buChar char="•"/>
              <a:defRPr/>
            </a:pPr>
            <a:r>
              <a:rPr lang="en-US" dirty="0"/>
              <a:t>C(2012) 87 COMMISSION OPINION of 9.1.2012</a:t>
            </a:r>
          </a:p>
          <a:p>
            <a:pPr algn="just" fontAlgn="auto">
              <a:spcAft>
                <a:spcPts val="0"/>
              </a:spcAft>
              <a:buFont typeface="Arial" panose="020B0604020202020204" pitchFamily="34" charset="0"/>
              <a:buChar char="•"/>
              <a:defRPr/>
            </a:pPr>
            <a:r>
              <a:rPr lang="el-GR" dirty="0"/>
              <a:t> Η Επιτροπή έλαβε γνωστοποίηση από τη ρυθμιστική αρχή της Δανίας για πιστοποίηση της Energinet.dk ως διαχειριστή συστήματος μεταφοράς ηλεκτρικής ενέργειας </a:t>
            </a:r>
          </a:p>
          <a:p>
            <a:pPr algn="just" fontAlgn="auto">
              <a:spcAft>
                <a:spcPts val="0"/>
              </a:spcAft>
              <a:buFont typeface="Arial" panose="020B0604020202020204" pitchFamily="34" charset="0"/>
              <a:buChar char="•"/>
              <a:defRPr/>
            </a:pPr>
            <a:r>
              <a:rPr lang="el-GR" dirty="0"/>
              <a:t>Ιδιοκτήτρια του δικτύου ηλεκτρικής ενέργειας και των αγωγών αερίου </a:t>
            </a:r>
            <a:endParaRPr lang="en-US" dirty="0"/>
          </a:p>
          <a:p>
            <a:pPr algn="just" fontAlgn="auto">
              <a:spcAft>
                <a:spcPts val="0"/>
              </a:spcAft>
              <a:buFont typeface="Arial" panose="020B0604020202020204" pitchFamily="34" charset="0"/>
              <a:buChar char="•"/>
              <a:defRPr/>
            </a:pPr>
            <a:r>
              <a:rPr lang="el-GR" dirty="0"/>
              <a:t>Ωστόσο μια θυγατρική της διατηρούσε αποθήκη φυσικού αερίου στην πόλη </a:t>
            </a:r>
            <a:r>
              <a:rPr lang="en-US" dirty="0"/>
              <a:t>Lille </a:t>
            </a:r>
            <a:r>
              <a:rPr lang="en-US" dirty="0" err="1"/>
              <a:t>Torup</a:t>
            </a:r>
            <a:r>
              <a:rPr lang="en-US" dirty="0"/>
              <a:t> </a:t>
            </a:r>
            <a:endParaRPr lang="el-GR" dirty="0"/>
          </a:p>
          <a:p>
            <a:pPr algn="just" fontAlgn="auto">
              <a:spcAft>
                <a:spcPts val="0"/>
              </a:spcAft>
              <a:buFont typeface="Arial" panose="020B0604020202020204" pitchFamily="34" charset="0"/>
              <a:buChar char="•"/>
              <a:defRPr/>
            </a:pPr>
            <a:r>
              <a:rPr lang="el-GR" dirty="0"/>
              <a:t>Διατηρούσε επίσης συμμετοχές στις εταιρείες</a:t>
            </a:r>
            <a:r>
              <a:rPr lang="en-US" dirty="0"/>
              <a:t> </a:t>
            </a:r>
            <a:r>
              <a:rPr lang="el-GR" dirty="0"/>
              <a:t>(</a:t>
            </a:r>
            <a:r>
              <a:rPr lang="en-US" dirty="0"/>
              <a:t>20%</a:t>
            </a:r>
            <a:r>
              <a:rPr lang="el-GR" dirty="0"/>
              <a:t>)</a:t>
            </a:r>
            <a:r>
              <a:rPr lang="en-US" dirty="0"/>
              <a:t>Nord Pool Spot SA, </a:t>
            </a:r>
            <a:r>
              <a:rPr lang="el-GR" dirty="0"/>
              <a:t>(</a:t>
            </a:r>
            <a:r>
              <a:rPr lang="en-US" dirty="0"/>
              <a:t>50%</a:t>
            </a:r>
            <a:r>
              <a:rPr lang="el-GR" dirty="0"/>
              <a:t>)</a:t>
            </a:r>
            <a:r>
              <a:rPr lang="en-US" dirty="0"/>
              <a:t> Nord Pool Gas A/S and </a:t>
            </a:r>
            <a:r>
              <a:rPr lang="el-GR" dirty="0"/>
              <a:t>(</a:t>
            </a:r>
            <a:r>
              <a:rPr lang="en-US" dirty="0"/>
              <a:t>20%</a:t>
            </a:r>
            <a:r>
              <a:rPr lang="el-GR" dirty="0"/>
              <a:t>)</a:t>
            </a:r>
            <a:r>
              <a:rPr lang="en-US" dirty="0"/>
              <a:t> European Market Coupling Company – </a:t>
            </a:r>
            <a:r>
              <a:rPr lang="el-GR" dirty="0"/>
              <a:t>διαχειρίζονταν την προσφορά και τη ζήτηση στις αγορές ηλεκτρικής ενέργειας και φυσικού αερίου </a:t>
            </a:r>
          </a:p>
          <a:p>
            <a:pPr algn="just" fontAlgn="auto">
              <a:spcAft>
                <a:spcPts val="0"/>
              </a:spcAft>
              <a:buFont typeface="Arial" panose="020B0604020202020204" pitchFamily="34" charset="0"/>
              <a:buChar char="•"/>
              <a:defRPr/>
            </a:pPr>
            <a:r>
              <a:rPr lang="el-GR" dirty="0"/>
              <a:t>Η τελευταία έθετε προσφορές στα χρηματιστήρια ενέργειας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Τίτλος 1"/>
          <p:cNvSpPr>
            <a:spLocks noGrp="1"/>
          </p:cNvSpPr>
          <p:nvPr>
            <p:ph type="title"/>
          </p:nvPr>
        </p:nvSpPr>
        <p:spPr/>
        <p:txBody>
          <a:bodyPr/>
          <a:lstStyle/>
          <a:p>
            <a:r>
              <a:rPr lang="el-GR"/>
              <a:t>Πιστοποιήσεις </a:t>
            </a:r>
          </a:p>
        </p:txBody>
      </p:sp>
      <p:sp>
        <p:nvSpPr>
          <p:cNvPr id="33794" name="Θέση περιεχομένου 2"/>
          <p:cNvSpPr>
            <a:spLocks noGrp="1"/>
          </p:cNvSpPr>
          <p:nvPr>
            <p:ph idx="1"/>
          </p:nvPr>
        </p:nvSpPr>
        <p:spPr/>
        <p:txBody>
          <a:bodyPr/>
          <a:lstStyle/>
          <a:p>
            <a:pPr algn="just"/>
            <a:r>
              <a:rPr lang="en-US"/>
              <a:t>C(2012) 87 COMMISSION OPINION of 9.1.2012</a:t>
            </a:r>
          </a:p>
          <a:p>
            <a:pPr algn="just"/>
            <a:r>
              <a:rPr lang="el-GR"/>
              <a:t>Για την αποθήκευση του συστήματος η Επιτροπή εκτίμησε ότι η αποθήκευση φυσικού αερίου είναι μια δραστηριότητα που συνάδει με την λειτουργία του συστήματος και ασκείται από τον ίδιο το διαχειριστή του συστήματος</a:t>
            </a:r>
          </a:p>
          <a:p>
            <a:pPr algn="just"/>
            <a:r>
              <a:rPr lang="el-GR"/>
              <a:t>Συμμετοχή στην προσφορά και στη ζήτηση για τις δυο πρώτες εταιρείες όχι στην προμήθεια της ενέργειας </a:t>
            </a:r>
          </a:p>
          <a:p>
            <a:pPr algn="just"/>
            <a:r>
              <a:rPr lang="el-GR"/>
              <a:t>Για την τρίτη εταιρεία η Επιτροπή προέβη σε μια οριακή εκτίμηση εκτιμώντας ότι η εταιρεία δεν αγόραζε ενεργειακά προϊόντα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Τίτλος 1"/>
          <p:cNvSpPr>
            <a:spLocks noGrp="1"/>
          </p:cNvSpPr>
          <p:nvPr>
            <p:ph type="title"/>
          </p:nvPr>
        </p:nvSpPr>
        <p:spPr/>
        <p:txBody>
          <a:bodyPr/>
          <a:lstStyle/>
          <a:p>
            <a:r>
              <a:rPr lang="el-GR"/>
              <a:t>Πιστοποιήσεις </a:t>
            </a:r>
          </a:p>
        </p:txBody>
      </p:sp>
      <p:sp>
        <p:nvSpPr>
          <p:cNvPr id="34818" name="Θέση περιεχομένου 2"/>
          <p:cNvSpPr>
            <a:spLocks noGrp="1"/>
          </p:cNvSpPr>
          <p:nvPr>
            <p:ph idx="1"/>
          </p:nvPr>
        </p:nvSpPr>
        <p:spPr/>
        <p:txBody>
          <a:bodyPr/>
          <a:lstStyle/>
          <a:p>
            <a:pPr algn="just"/>
            <a:r>
              <a:rPr lang="el-GR"/>
              <a:t>Η Επιτροπή έλαβε κοινοποίηση από την αυστριακή ρυθμιστική αρχή Energie-Control, σχετικά με την πιστοποίηση του διαχειριστή συστήματος μεταφοράς ηλεκτρικής ενέργειας </a:t>
            </a:r>
            <a:r>
              <a:rPr lang="en-US"/>
              <a:t>APG</a:t>
            </a:r>
            <a:endParaRPr lang="el-GR"/>
          </a:p>
          <a:p>
            <a:pPr algn="just"/>
            <a:r>
              <a:rPr lang="el-GR"/>
              <a:t>Σύμφωνα με το άρθρο 9 παρ. 8 της οδηγίας για την ηλεκτρική ενέργεια, το μοντέλο ITO μπορεί να εφαρμόζεται σε περιπτώσεις όπου στις 3 Σεπτεμβρίου 2009, το σύστημα μεταφοράς ανήκε σε μια κάθετα ολοκληρωμένη επιχείρηση («VIU»). </a:t>
            </a:r>
          </a:p>
          <a:p>
            <a:pPr algn="just"/>
            <a:r>
              <a:rPr lang="el-GR"/>
              <a:t>Η Επιτροπή συμφωνεί με την E-Control ότι η  επιλογή του μοντέλου ITO είναι θεμιτή, δεδομένου ότι το εν λόγω σύστημα μεταφοράς ανήκε σε μια ΚΟΕ την αντίστοιχη ημερομηνία.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50000"/>
              </a:lnSpc>
              <a:spcBef>
                <a:spcPts val="0"/>
              </a:spcBef>
              <a:spcAft>
                <a:spcPts val="0"/>
              </a:spcAft>
              <a:buFont typeface="Arial" panose="020B0604020202020204" pitchFamily="34" charset="0"/>
              <a:buChar char="•"/>
              <a:defRPr/>
            </a:pPr>
            <a:r>
              <a:rPr lang="el-GR" dirty="0"/>
              <a:t>Άρθρο 17 παρ. 1(γ) Η εκμίσθωση προσωπικού και η παροχή υπηρεσιών προς οποιοδήποτε και από οποιοδήποτε άλλο μέρος της κάθετα ολοκληρωμένης επιχείρησης απαγορεύεται</a:t>
            </a:r>
          </a:p>
          <a:p>
            <a:pPr algn="just" fontAlgn="auto">
              <a:lnSpc>
                <a:spcPct val="150000"/>
              </a:lnSpc>
              <a:spcBef>
                <a:spcPts val="0"/>
              </a:spcBef>
              <a:spcAft>
                <a:spcPts val="0"/>
              </a:spcAft>
              <a:buFont typeface="Arial" panose="020B0604020202020204" pitchFamily="34" charset="0"/>
              <a:buChar char="•"/>
              <a:defRPr/>
            </a:pPr>
            <a:r>
              <a:rPr lang="el-GR" dirty="0"/>
              <a:t>Στο σχέδιο απόφασης, η Εθνική ρυθμιστική αρχή δεν απέδειξε σαφώς ότι όλες οι υπηρεσίες που παρέχονται στην ITO από την ΚΟΕ είναι απολύτως αναγκαίες και εάν οι σχετικές υπηρεσίες, έστω και αν είναι απολύτως αναγκαίες ως τέτοιες, θα μπορούσαν επίσης να παρέχονται από άλλες εταιρείες παροχής υπηρεσιών που δεν σχετίζονται με τη ΚΟΕ. Επρόκειτο για συμβάσεις για υπηρεσίες που παρέχονται στον ITO από τμήματα της </a:t>
            </a:r>
            <a:r>
              <a:rPr lang="en-US" dirty="0"/>
              <a:t>KOE</a:t>
            </a:r>
            <a:r>
              <a:rPr lang="el-GR" dirty="0"/>
              <a:t>, όπως, για παράδειγμα</a:t>
            </a:r>
            <a:r>
              <a:rPr lang="en-US" dirty="0"/>
              <a:t> </a:t>
            </a:r>
            <a:r>
              <a:rPr lang="el-GR" dirty="0"/>
              <a:t>υπηρεσίες διαχείρισης ασφαλιστικών και συνταξιοδοτικών υπηρεσιών, τηλεπικοινωνίες</a:t>
            </a:r>
            <a:r>
              <a:rPr lang="en-US" dirty="0"/>
              <a:t>,</a:t>
            </a:r>
            <a:r>
              <a:rPr lang="el-GR" dirty="0"/>
              <a:t> υπηρεσίες υποδομής και τεχνικές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50000"/>
              </a:lnSpc>
              <a:spcBef>
                <a:spcPts val="0"/>
              </a:spcBef>
              <a:spcAft>
                <a:spcPts val="0"/>
              </a:spcAft>
              <a:buFont typeface="Arial" panose="020B0604020202020204" pitchFamily="34" charset="0"/>
              <a:buChar char="•"/>
              <a:defRPr/>
            </a:pPr>
            <a:r>
              <a:rPr lang="el-GR" dirty="0"/>
              <a:t>Άρθρο 17(5) Ο διαχειριστής του συστήματος μεταφοράς δεν μοιράζεται συστήματα πληροφορικής ή εξοπλισμό, χώρους και συστήματα ασφαλείας για την πρόσβαση με την ΚΟΕ ούτε χρησιμοποιεί τους ίδιους συμβούλους ή εξωτερικούς εργολάβους για συστήματα πληροφορικής ή εξοπλισμό και συστήματα ασφαλείας.</a:t>
            </a:r>
          </a:p>
          <a:p>
            <a:pPr algn="just" fontAlgn="auto">
              <a:lnSpc>
                <a:spcPct val="150000"/>
              </a:lnSpc>
              <a:spcBef>
                <a:spcPts val="0"/>
              </a:spcBef>
              <a:spcAft>
                <a:spcPts val="0"/>
              </a:spcAft>
              <a:buFont typeface="Arial" panose="020B0604020202020204" pitchFamily="34" charset="0"/>
              <a:buChar char="•"/>
              <a:defRPr/>
            </a:pPr>
            <a:r>
              <a:rPr lang="el-GR" dirty="0"/>
              <a:t>Η Επιτροπή γνωμοδότησε ότι από το σχέδιο απόφασης δεν είναι σαφές εάν ο διαχωρισμός των συστημάτων πληροφορικής θα εφαρμοστεί έως τις 31 Μαρτίου 2012 ή έως τις 31 Μαρτίου 2013.</a:t>
            </a:r>
          </a:p>
          <a:p>
            <a:pPr algn="just" fontAlgn="auto">
              <a:lnSpc>
                <a:spcPct val="150000"/>
              </a:lnSpc>
              <a:spcBef>
                <a:spcPts val="0"/>
              </a:spcBef>
              <a:spcAft>
                <a:spcPts val="0"/>
              </a:spcAft>
              <a:buFont typeface="Arial" panose="020B0604020202020204" pitchFamily="34" charset="0"/>
              <a:buChar char="•"/>
              <a:defRPr/>
            </a:pPr>
            <a:r>
              <a:rPr lang="el-GR" dirty="0"/>
              <a:t>Η Επιτροπή ανησυχεί γενικά για τις πιθανές συγκρούσεις συμφερόντων και τις καταχρήσεις που σχετίζονται με τη χρήση εμπορικά ευαίσθητων δεδομένων που θα μπορούσαν να πραγματοποιηθούν</a:t>
            </a:r>
          </a:p>
          <a:p>
            <a:pPr marL="0" indent="0" algn="just" fontAlgn="auto">
              <a:lnSpc>
                <a:spcPct val="150000"/>
              </a:lnSpc>
              <a:spcBef>
                <a:spcPts val="0"/>
              </a:spcBef>
              <a:spcAft>
                <a:spcPts val="0"/>
              </a:spcAft>
              <a:buFont typeface="Arial" panose="020B0604020202020204" pitchFamily="34" charset="0"/>
              <a:buNone/>
              <a:defRPr/>
            </a:pP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Τίτλος 1"/>
          <p:cNvSpPr>
            <a:spLocks noGrp="1"/>
          </p:cNvSpPr>
          <p:nvPr>
            <p:ph type="title"/>
          </p:nvPr>
        </p:nvSpPr>
        <p:spPr/>
        <p:txBody>
          <a:bodyPr/>
          <a:lstStyle/>
          <a:p>
            <a:r>
              <a:rPr lang="el-GR"/>
              <a:t>Πιστοποιήσεις </a:t>
            </a:r>
          </a:p>
        </p:txBody>
      </p:sp>
      <p:sp>
        <p:nvSpPr>
          <p:cNvPr id="37890" name="Θέση περιεχομένου 2"/>
          <p:cNvSpPr>
            <a:spLocks noGrp="1"/>
          </p:cNvSpPr>
          <p:nvPr>
            <p:ph idx="1"/>
          </p:nvPr>
        </p:nvSpPr>
        <p:spPr>
          <a:xfrm>
            <a:off x="838200" y="1825625"/>
            <a:ext cx="10515600" cy="4794250"/>
          </a:xfrm>
        </p:spPr>
        <p:txBody>
          <a:bodyPr/>
          <a:lstStyle/>
          <a:p>
            <a:pPr algn="just">
              <a:lnSpc>
                <a:spcPct val="150000"/>
              </a:lnSpc>
              <a:spcBef>
                <a:spcPts val="0"/>
              </a:spcBef>
            </a:pPr>
            <a:r>
              <a:rPr lang="el-GR" sz="2000" dirty="0"/>
              <a:t>Σύμφωνα με το άρθρο 20 παράγραφος 3 σε συνδυασμό με 19 (3) τα ανεξάρτητα μέλη του εποπτικού οργάνου δεν μπορούν να ασκούν οποιαδήποτε επαγγελματική θέση ή να έχουν οποιαδήποτε ευθύνη, συμφέροντα ή επιχειρηματικές σχέσεις, άμεσα ή έμμεσα, με οποιοδήποτε τμήμα της ΚΟΕ ή με τους μετόχους που ελέγχουν την ΚΟΕ, για περίοδο τριών ετών πριν από το διορισμό τους.</a:t>
            </a:r>
          </a:p>
          <a:p>
            <a:pPr algn="just">
              <a:lnSpc>
                <a:spcPct val="150000"/>
              </a:lnSpc>
              <a:spcBef>
                <a:spcPts val="0"/>
              </a:spcBef>
            </a:pPr>
            <a:r>
              <a:rPr lang="el-GR" sz="2000" dirty="0"/>
              <a:t>Επιπλέον, σύμφωνα με το άρθρο 20, παράγραφος 3, σημείο 19, παράγραφος 5, τα μέλη του εποπτικού οργάνου δεν πρέπει να έχουν συμφέροντα ή να λαμβάνουν οποιοδήποτε οικονομικό όφελος  από την ΚΟΕ</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70000"/>
              </a:lnSpc>
              <a:spcBef>
                <a:spcPts val="0"/>
              </a:spcBef>
              <a:spcAft>
                <a:spcPts val="0"/>
              </a:spcAft>
              <a:buFont typeface="Arial" panose="020B0604020202020204" pitchFamily="34" charset="0"/>
              <a:buChar char="•"/>
              <a:defRPr/>
            </a:pPr>
            <a:r>
              <a:rPr lang="el-GR" dirty="0"/>
              <a:t>Το εποπτικό όργανο της APG αποτελείται από 12 μέλη. Πέντε από αυτά τα μέλη πρέπει συμμορφώνονται με τους αυστηρούς κανόνες περί ανεξαρτησίας. Από το σχέδιο απόφασης δεν κατέστη σαφές εάν πληρούνται  οι απαιτήσεις του άρθρου 20(3) για τα πέντε μέλη του εποπτικού οργάνου</a:t>
            </a:r>
          </a:p>
          <a:p>
            <a:pPr algn="just" fontAlgn="auto">
              <a:lnSpc>
                <a:spcPct val="170000"/>
              </a:lnSpc>
              <a:spcBef>
                <a:spcPts val="0"/>
              </a:spcBef>
              <a:spcAft>
                <a:spcPts val="0"/>
              </a:spcAft>
              <a:buFont typeface="Arial" panose="020B0604020202020204" pitchFamily="34" charset="0"/>
              <a:buChar char="•"/>
              <a:defRPr/>
            </a:pPr>
            <a:r>
              <a:rPr lang="el-GR" dirty="0"/>
              <a:t>Τέσσερα μέλη του εποπτικού οργάνου της APG είναι εκπρόσωποι των εργαζομένων για τους οποίους το άρθρο 31 παράγραφος 2 του αυστριακού νόμου περί ηλεκτρικής ενέργειας προβλέπει ότι θεωρούνται  ως ανεξάρτητα μέλη του εποπτικού οργάνου</a:t>
            </a:r>
            <a:r>
              <a:rPr lang="en-US" dirty="0"/>
              <a:t> </a:t>
            </a:r>
            <a:r>
              <a:rPr lang="el-GR" dirty="0"/>
              <a:t>ακόμη και αν είναι ταυτόχρονα εκπρόσωποι των εργαζομένων στο εποπτικό συμβούλιο της μητρικής εταιρείας του ΔΣΜ.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92500"/>
          </a:bodyPr>
          <a:lstStyle/>
          <a:p>
            <a:pPr algn="just" fontAlgn="auto">
              <a:lnSpc>
                <a:spcPct val="150000"/>
              </a:lnSpc>
              <a:spcBef>
                <a:spcPts val="0"/>
              </a:spcBef>
              <a:spcAft>
                <a:spcPts val="0"/>
              </a:spcAft>
              <a:buFont typeface="Arial" panose="020B0604020202020204" pitchFamily="34" charset="0"/>
              <a:buChar char="•"/>
              <a:defRPr/>
            </a:pPr>
            <a:r>
              <a:rPr lang="el-GR" dirty="0"/>
              <a:t>Έστω ότι ένας υποψήφιος διαχειριστής μεταφοράς  στην ΕΕ   συμμετέχει σε διαδικασίες παραγωγής στην Αμερική ή στην Αυστραλία  </a:t>
            </a:r>
          </a:p>
          <a:p>
            <a:pPr algn="just" fontAlgn="auto">
              <a:lnSpc>
                <a:spcPct val="150000"/>
              </a:lnSpc>
              <a:spcBef>
                <a:spcPts val="0"/>
              </a:spcBef>
              <a:spcAft>
                <a:spcPts val="0"/>
              </a:spcAft>
              <a:buFont typeface="Arial" panose="020B0604020202020204" pitchFamily="34" charset="0"/>
              <a:buChar char="•"/>
              <a:defRPr/>
            </a:pPr>
            <a:r>
              <a:rPr lang="el-GR" dirty="0"/>
              <a:t>Ο εθνικός νόμος που ενσωμάτωνε την οδηγία όριζε ότι οι παραγωγοί και οι προμηθευτές  εκτός του Ευρωπαϊκού Οικονομικού Χώρου  δεν έχουν σχέση με τις διαδικασίες της πιστοποίησης </a:t>
            </a:r>
          </a:p>
          <a:p>
            <a:pPr algn="just" fontAlgn="auto">
              <a:lnSpc>
                <a:spcPct val="150000"/>
              </a:lnSpc>
              <a:spcBef>
                <a:spcPts val="0"/>
              </a:spcBef>
              <a:spcAft>
                <a:spcPts val="0"/>
              </a:spcAft>
              <a:buFont typeface="Arial" panose="020B0604020202020204" pitchFamily="34" charset="0"/>
              <a:buChar char="•"/>
              <a:defRPr/>
            </a:pPr>
            <a:r>
              <a:rPr lang="el-GR" dirty="0"/>
              <a:t>Το σχετικό άρθρο της Οδηγίας 2009/72 δεν έθετε τον ανωτέρω περιορισμό</a:t>
            </a:r>
          </a:p>
          <a:p>
            <a:pPr algn="just" fontAlgn="auto">
              <a:lnSpc>
                <a:spcPct val="150000"/>
              </a:lnSpc>
              <a:spcBef>
                <a:spcPts val="0"/>
              </a:spcBef>
              <a:spcAft>
                <a:spcPts val="0"/>
              </a:spcAft>
              <a:buFont typeface="Arial" panose="020B0604020202020204" pitchFamily="34" charset="0"/>
              <a:buChar char="•"/>
              <a:defRPr/>
            </a:pPr>
            <a:r>
              <a:rPr lang="el-GR" dirty="0"/>
              <a:t>Ποια θα είναι η γνώμη της Επιτροπής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Τίτλος 1"/>
          <p:cNvSpPr>
            <a:spLocks noGrp="1"/>
          </p:cNvSpPr>
          <p:nvPr>
            <p:ph type="title"/>
          </p:nvPr>
        </p:nvSpPr>
        <p:spPr/>
        <p:txBody>
          <a:bodyPr/>
          <a:lstStyle/>
          <a:p>
            <a:r>
              <a:rPr lang="el-GR"/>
              <a:t>Πιστοποιήσεις </a:t>
            </a:r>
          </a:p>
        </p:txBody>
      </p:sp>
      <p:sp>
        <p:nvSpPr>
          <p:cNvPr id="3" name="Θέση περιεχομένου 2"/>
          <p:cNvSpPr>
            <a:spLocks noGrp="1"/>
          </p:cNvSpPr>
          <p:nvPr>
            <p:ph idx="1"/>
          </p:nvPr>
        </p:nvSpPr>
        <p:spPr/>
        <p:txBody>
          <a:bodyPr rtlCol="0">
            <a:normAutofit fontScale="92500"/>
          </a:bodyPr>
          <a:lstStyle/>
          <a:p>
            <a:pPr algn="just" fontAlgn="auto">
              <a:lnSpc>
                <a:spcPct val="150000"/>
              </a:lnSpc>
              <a:spcBef>
                <a:spcPts val="0"/>
              </a:spcBef>
              <a:spcAft>
                <a:spcPts val="0"/>
              </a:spcAft>
              <a:buFont typeface="Arial" panose="020B0604020202020204" pitchFamily="34" charset="0"/>
              <a:buChar char="•"/>
              <a:defRPr/>
            </a:pPr>
            <a:r>
              <a:rPr lang="el-GR" dirty="0"/>
              <a:t>Η </a:t>
            </a:r>
            <a:r>
              <a:rPr lang="el-GR" dirty="0" err="1"/>
              <a:t>Swedegas</a:t>
            </a:r>
            <a:r>
              <a:rPr lang="el-GR" dirty="0"/>
              <a:t> ανήκει στην εταιρεία EQT,  και θέλει να πιστοποιηθεί ως διαχειριστής μεταφοράς </a:t>
            </a:r>
          </a:p>
          <a:p>
            <a:pPr algn="just" fontAlgn="auto">
              <a:lnSpc>
                <a:spcPct val="150000"/>
              </a:lnSpc>
              <a:spcBef>
                <a:spcPts val="0"/>
              </a:spcBef>
              <a:spcAft>
                <a:spcPts val="0"/>
              </a:spcAft>
              <a:buFont typeface="Arial" panose="020B0604020202020204" pitchFamily="34" charset="0"/>
              <a:buChar char="•"/>
              <a:defRPr/>
            </a:pPr>
            <a:r>
              <a:rPr lang="el-GR" dirty="0"/>
              <a:t>Στο σχέδιο απόφασης της, η ΡΑΕ έχει εκτιμήσει ότι η εταιρεία  EQT ελέγχεται από διάφορες επιχειρήσεις μεταξύ των οποίων είναι και η εταιρεία </a:t>
            </a:r>
            <a:r>
              <a:rPr lang="el-GR" dirty="0" err="1"/>
              <a:t>Kommunekemi</a:t>
            </a:r>
            <a:r>
              <a:rPr lang="el-GR" dirty="0"/>
              <a:t> A/S, που επεξεργάζεται απόβλητα και παράγει ηλεκτρική ενέργεια και λειτουργεί στο γειτονικό κράτος της Δανίας </a:t>
            </a:r>
          </a:p>
          <a:p>
            <a:pPr algn="just" fontAlgn="auto">
              <a:lnSpc>
                <a:spcPct val="150000"/>
              </a:lnSpc>
              <a:spcBef>
                <a:spcPts val="0"/>
              </a:spcBef>
              <a:spcAft>
                <a:spcPts val="0"/>
              </a:spcAft>
              <a:buFont typeface="Arial" panose="020B0604020202020204" pitchFamily="34" charset="0"/>
              <a:buChar char="•"/>
              <a:defRPr/>
            </a:pPr>
            <a:r>
              <a:rPr lang="el-GR" dirty="0"/>
              <a:t>Ποια θα είναι η γνώμη της Επιτροπής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5 - Θέση περιεχομένου"/>
          <p:cNvSpPr>
            <a:spLocks noGrp="1"/>
          </p:cNvSpPr>
          <p:nvPr>
            <p:ph idx="4294967295"/>
          </p:nvPr>
        </p:nvSpPr>
        <p:spPr>
          <a:xfrm>
            <a:off x="2135188" y="908050"/>
            <a:ext cx="7618412" cy="4959350"/>
          </a:xfrm>
        </p:spPr>
        <p:txBody>
          <a:bodyPr/>
          <a:lstStyle/>
          <a:p>
            <a:pPr algn="just"/>
            <a:r>
              <a:rPr lang="en-GB" i="1"/>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Τίτλος 1"/>
          <p:cNvSpPr>
            <a:spLocks noGrp="1"/>
          </p:cNvSpPr>
          <p:nvPr>
            <p:ph type="title"/>
          </p:nvPr>
        </p:nvSpPr>
        <p:spPr>
          <a:xfrm>
            <a:off x="838200" y="298450"/>
            <a:ext cx="10515600" cy="1325563"/>
          </a:xfrm>
        </p:spPr>
        <p:txBody>
          <a:bodyPr/>
          <a:lstStyle/>
          <a:p>
            <a:r>
              <a:rPr lang="el-GR"/>
              <a:t>Οδηγία 2009/72</a:t>
            </a:r>
          </a:p>
        </p:txBody>
      </p:sp>
      <p:sp>
        <p:nvSpPr>
          <p:cNvPr id="45058" name="Θέση περιεχομένου 2"/>
          <p:cNvSpPr>
            <a:spLocks noGrp="1"/>
          </p:cNvSpPr>
          <p:nvPr>
            <p:ph idx="1"/>
          </p:nvPr>
        </p:nvSpPr>
        <p:spPr/>
        <p:txBody>
          <a:bodyPr/>
          <a:lstStyle/>
          <a:p>
            <a:pPr algn="just"/>
            <a:r>
              <a:rPr lang="el-GR" b="1"/>
              <a:t>Λειτουργία δικτύου διανομής</a:t>
            </a:r>
            <a:endParaRPr lang="el-GR"/>
          </a:p>
          <a:p>
            <a:pPr algn="just"/>
            <a:r>
              <a:rPr lang="el-GR"/>
              <a:t>Οι χώρες της ΕΕ οφείλουν να ορίζουν διαχειριστές συστημάτων διανομής ή να ζητούν από τις επιχειρήσεις που είναι ιδιοκτήτριες ή υπεύθυνες για τα συστήματα διανομής να το πράξουν.</a:t>
            </a:r>
          </a:p>
          <a:p>
            <a:pPr algn="just"/>
            <a:r>
              <a:rPr lang="el-GR"/>
              <a:t>Οι διαχειριστές συστημάτων διανομής είναι κυρίως υπεύθυνοι για:</a:t>
            </a:r>
          </a:p>
          <a:p>
            <a:pPr algn="just"/>
            <a:r>
              <a:rPr lang="el-GR"/>
              <a:t>τη διασφάλιση της μακροπρόθεσμης ικανότητας του συστήματος τη διασφάλιση της διαφάνειας σε σχέση με τους χρήστες του συστήματος</a:t>
            </a:r>
          </a:p>
          <a:p>
            <a:pPr algn="just"/>
            <a:r>
              <a:rPr lang="el-GR"/>
              <a:t>την παροχή πληροφοριών στους χρήστες του συστήματος</a:t>
            </a:r>
          </a:p>
          <a:p>
            <a:endParaRPr 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BC1C27-2DEA-494A-A6DD-70E439E13E22}"/>
              </a:ext>
            </a:extLst>
          </p:cNvPr>
          <p:cNvSpPr>
            <a:spLocks noGrp="1"/>
          </p:cNvSpPr>
          <p:nvPr>
            <p:ph type="title"/>
          </p:nvPr>
        </p:nvSpPr>
        <p:spPr/>
        <p:txBody>
          <a:bodyPr/>
          <a:lstStyle/>
          <a:p>
            <a:r>
              <a:rPr lang="el-GR" dirty="0"/>
              <a:t>Διαχωρισμός διαχειριστών διανομής </a:t>
            </a:r>
          </a:p>
        </p:txBody>
      </p:sp>
      <p:sp>
        <p:nvSpPr>
          <p:cNvPr id="3" name="Θέση περιεχομένου 2">
            <a:extLst>
              <a:ext uri="{FF2B5EF4-FFF2-40B4-BE49-F238E27FC236}">
                <a16:creationId xmlns:a16="http://schemas.microsoft.com/office/drawing/2014/main" id="{2243A106-F9A1-4978-93F3-05B121F0C0E2}"/>
              </a:ext>
            </a:extLst>
          </p:cNvPr>
          <p:cNvSpPr>
            <a:spLocks noGrp="1"/>
          </p:cNvSpPr>
          <p:nvPr>
            <p:ph idx="1"/>
          </p:nvPr>
        </p:nvSpPr>
        <p:spPr/>
        <p:txBody>
          <a:bodyPr/>
          <a:lstStyle/>
          <a:p>
            <a:pPr algn="just"/>
            <a:r>
              <a:rPr lang="el-GR" dirty="0"/>
              <a:t>Όταν ο διαχειριστής συστήματος διανομής αποτελεί μέρος κάθετα ολοκληρωμένης επιχείρησης, πρέπει να είναι ανεξάρτητος, τουλάχιστον από άποψη νομικής μορφής, οργάνωσης και λήψης αποφάσεων, από άλλες δραστηριότητες που δεν συνδέονται με τη διανομή. </a:t>
            </a:r>
            <a:endParaRPr lang="en-US" dirty="0"/>
          </a:p>
          <a:p>
            <a:pPr algn="just"/>
            <a:r>
              <a:rPr lang="el-GR" dirty="0"/>
              <a:t>Οι κανόνες αυτοί δεν συνεπάγονται υποχρέωση διαχωρισμού του ιδιοκτησιακού καθεστώτος των περιουσιακών στοιχείων του συστήματος διανομής από την κάθετα ολοκληρωμένη επιχείρηση.</a:t>
            </a:r>
          </a:p>
        </p:txBody>
      </p:sp>
    </p:spTree>
    <p:extLst>
      <p:ext uri="{BB962C8B-B14F-4D97-AF65-F5344CB8AC3E}">
        <p14:creationId xmlns:p14="http://schemas.microsoft.com/office/powerpoint/2010/main" val="20894101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6B4432-F174-4EEC-9177-8C69B517887C}"/>
              </a:ext>
            </a:extLst>
          </p:cNvPr>
          <p:cNvSpPr>
            <a:spLocks noGrp="1"/>
          </p:cNvSpPr>
          <p:nvPr>
            <p:ph type="title"/>
          </p:nvPr>
        </p:nvSpPr>
        <p:spPr/>
        <p:txBody>
          <a:bodyPr/>
          <a:lstStyle/>
          <a:p>
            <a:r>
              <a:rPr lang="el-GR" dirty="0"/>
              <a:t>Διαχωρισμός διαχειριστών διανομής </a:t>
            </a:r>
          </a:p>
        </p:txBody>
      </p:sp>
      <p:sp>
        <p:nvSpPr>
          <p:cNvPr id="3" name="Θέση περιεχομένου 2">
            <a:extLst>
              <a:ext uri="{FF2B5EF4-FFF2-40B4-BE49-F238E27FC236}">
                <a16:creationId xmlns:a16="http://schemas.microsoft.com/office/drawing/2014/main" id="{9D3EB647-0EED-4ADA-84BC-795438EDA49B}"/>
              </a:ext>
            </a:extLst>
          </p:cNvPr>
          <p:cNvSpPr>
            <a:spLocks noGrp="1"/>
          </p:cNvSpPr>
          <p:nvPr>
            <p:ph idx="1"/>
          </p:nvPr>
        </p:nvSpPr>
        <p:spPr/>
        <p:txBody>
          <a:bodyPr/>
          <a:lstStyle/>
          <a:p>
            <a:pPr algn="just"/>
            <a:r>
              <a:rPr lang="el-GR" dirty="0"/>
              <a:t>Όταν ο διαχειριστής συστήματος διανομής αποτελεί μέρος κάθετα ολοκληρωμένης επιχείρησης, πρέπει να είναι ανεξάρτητος, σε επίπεδο οργάνωσης και λήψης αποφάσεων, από τις άλλες δραστηριότητες που δεν συνδέονται με τη διανομή. Προς τούτο, εφαρμόζονται τα ακόλουθα ελάχιστα κριτήρια: </a:t>
            </a:r>
          </a:p>
          <a:p>
            <a:pPr algn="just"/>
            <a:r>
              <a:rPr lang="el-GR" dirty="0"/>
              <a:t>τα πρόσωπα που είναι υπεύθυνα για τη διαχείριση του συστήματος διανομής δεν μπορούν να συμμετέχουν σε διαρθρωτικές δομές της ολοκληρωμένης επιχείρησης ηλεκτρικής ενεργείας που φέρουν την ευθύνη, άμεσα ή έμμεσα, για την καθημερινή εκτέλεση των δραστηριοτήτων παραγωγής, μεταφοράς ή προμήθειας ηλεκτρικής ενεργείας.</a:t>
            </a:r>
          </a:p>
        </p:txBody>
      </p:sp>
    </p:spTree>
    <p:extLst>
      <p:ext uri="{BB962C8B-B14F-4D97-AF65-F5344CB8AC3E}">
        <p14:creationId xmlns:p14="http://schemas.microsoft.com/office/powerpoint/2010/main" val="27203728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B5C412-E284-4605-84BB-0511B1D1BBCF}"/>
              </a:ext>
            </a:extLst>
          </p:cNvPr>
          <p:cNvSpPr>
            <a:spLocks noGrp="1"/>
          </p:cNvSpPr>
          <p:nvPr>
            <p:ph type="title"/>
          </p:nvPr>
        </p:nvSpPr>
        <p:spPr/>
        <p:txBody>
          <a:bodyPr/>
          <a:lstStyle/>
          <a:p>
            <a:r>
              <a:rPr lang="el-GR" dirty="0"/>
              <a:t>Διαχωρισμός διαχειριστών διανομής </a:t>
            </a:r>
          </a:p>
        </p:txBody>
      </p:sp>
      <p:sp>
        <p:nvSpPr>
          <p:cNvPr id="3" name="Θέση περιεχομένου 2">
            <a:extLst>
              <a:ext uri="{FF2B5EF4-FFF2-40B4-BE49-F238E27FC236}">
                <a16:creationId xmlns:a16="http://schemas.microsoft.com/office/drawing/2014/main" id="{18DD0AC3-028F-43D9-A32A-99E184CFE950}"/>
              </a:ext>
            </a:extLst>
          </p:cNvPr>
          <p:cNvSpPr>
            <a:spLocks noGrp="1"/>
          </p:cNvSpPr>
          <p:nvPr>
            <p:ph idx="1"/>
          </p:nvPr>
        </p:nvSpPr>
        <p:spPr/>
        <p:txBody>
          <a:bodyPr/>
          <a:lstStyle/>
          <a:p>
            <a:pPr algn="just"/>
            <a:r>
              <a:rPr lang="el-GR" dirty="0"/>
              <a:t>πρέπει να λαμβάνονται κατάλληλα μέτρα προκειμένου να διασφαλισθεί ότι τα επαγγελματικά συμφέροντα των προσώπων που είναι υπεύθυνα για τη διαχείριση του συστήματος διανομής λαμβάνονται υπόψη κατά τρόπον ώστε να διασφαλίζεται ότι είναι σε θέση να ενεργούν με ανεξαρτησία</a:t>
            </a:r>
          </a:p>
          <a:p>
            <a:pPr algn="just"/>
            <a:r>
              <a:rPr lang="el-GR" dirty="0"/>
              <a:t>ο διαχειριστής του συστήματος διανομής πρέπει να διαθέτει ουσιαστικές εξουσίες λήψης αποφάσεων, ανεξάρτητα από την ολοκληρωμένη επιχείρηση ηλεκτρικής ενεργείας, όσον αφορά τους πόρους που είναι αναγκαίοι για τη λειτουργία, συντήρηση ή ανάπτυξη του δικτύου. </a:t>
            </a:r>
          </a:p>
        </p:txBody>
      </p:sp>
    </p:spTree>
    <p:extLst>
      <p:ext uri="{BB962C8B-B14F-4D97-AF65-F5344CB8AC3E}">
        <p14:creationId xmlns:p14="http://schemas.microsoft.com/office/powerpoint/2010/main" val="1543858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Τίτλος 1"/>
          <p:cNvSpPr>
            <a:spLocks noGrp="1"/>
          </p:cNvSpPr>
          <p:nvPr>
            <p:ph type="title"/>
          </p:nvPr>
        </p:nvSpPr>
        <p:spPr/>
        <p:txBody>
          <a:bodyPr/>
          <a:lstStyle/>
          <a:p>
            <a:r>
              <a:rPr lang="el-GR"/>
              <a:t>Οδηγία 2009/72</a:t>
            </a:r>
          </a:p>
        </p:txBody>
      </p:sp>
      <p:sp>
        <p:nvSpPr>
          <p:cNvPr id="3" name="Θέση περιεχομένου 2"/>
          <p:cNvSpPr>
            <a:spLocks noGrp="1"/>
          </p:cNvSpPr>
          <p:nvPr>
            <p:ph idx="1"/>
          </p:nvPr>
        </p:nvSpPr>
        <p:spPr/>
        <p:txBody>
          <a:bodyPr rtlCol="0">
            <a:normAutofit fontScale="92500"/>
          </a:bodyPr>
          <a:lstStyle/>
          <a:p>
            <a:pPr algn="just" fontAlgn="auto">
              <a:lnSpc>
                <a:spcPct val="150000"/>
              </a:lnSpc>
              <a:spcBef>
                <a:spcPts val="0"/>
              </a:spcBef>
              <a:spcAft>
                <a:spcPts val="0"/>
              </a:spcAft>
              <a:buFont typeface="Arial" panose="020B0604020202020204" pitchFamily="34" charset="0"/>
              <a:buChar char="•"/>
              <a:defRPr/>
            </a:pPr>
            <a:r>
              <a:rPr lang="el-GR" b="1" dirty="0"/>
              <a:t>Οργάνωση της πρόσβασης στο σύστημα</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Οι χώρες της ΕΕ πρέπει να οργανώνουν ένα σύστημα για την πρόσβαση τρίτων στα συστήματα μεταφοράς και διανομής. Επιπλέον, θα πρέπει να δημοσιεύονται τα τιμολόγια που βασίζονται στο εν λόγω σύστημα.</a:t>
            </a:r>
          </a:p>
          <a:p>
            <a:pPr algn="just" fontAlgn="auto">
              <a:lnSpc>
                <a:spcPct val="150000"/>
              </a:lnSpc>
              <a:spcBef>
                <a:spcPts val="0"/>
              </a:spcBef>
              <a:spcAft>
                <a:spcPts val="0"/>
              </a:spcAft>
              <a:buFont typeface="Arial" panose="020B0604020202020204" pitchFamily="34" charset="0"/>
              <a:buChar char="•"/>
              <a:defRPr/>
            </a:pPr>
            <a:r>
              <a:rPr lang="el-GR" dirty="0"/>
              <a:t>Οι χώρες της ΕΕ πρέπει επίσης να ορίζουν, σε μια αντικειμενική και αμερόληπτη βάση, τα κριτήρια χορήγησης αδειών κατασκευής απευθείας γραμμών στο έδαφός τους.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Τίτλος 1"/>
          <p:cNvSpPr>
            <a:spLocks noGrp="1"/>
          </p:cNvSpPr>
          <p:nvPr>
            <p:ph type="title"/>
          </p:nvPr>
        </p:nvSpPr>
        <p:spPr/>
        <p:txBody>
          <a:bodyPr/>
          <a:lstStyle/>
          <a:p>
            <a:r>
              <a:rPr lang="el-GR"/>
              <a:t>Οδηγία 2009/72</a:t>
            </a:r>
          </a:p>
        </p:txBody>
      </p:sp>
      <p:sp>
        <p:nvSpPr>
          <p:cNvPr id="51202" name="Θέση περιεχομένου 2"/>
          <p:cNvSpPr>
            <a:spLocks noGrp="1"/>
          </p:cNvSpPr>
          <p:nvPr>
            <p:ph idx="1"/>
          </p:nvPr>
        </p:nvSpPr>
        <p:spPr/>
        <p:txBody>
          <a:bodyPr/>
          <a:lstStyle/>
          <a:p>
            <a:pPr algn="just"/>
            <a:r>
              <a:rPr lang="el-GR" b="1"/>
              <a:t>Εθνικές ρυθμιστικές αρχές</a:t>
            </a:r>
            <a:endParaRPr lang="el-GR"/>
          </a:p>
          <a:p>
            <a:pPr algn="just"/>
            <a:r>
              <a:rPr lang="el-GR"/>
              <a:t>Οι χώρες της ΕΕ πρέπει να ορίζουν μια ρυθμιστική αρχή σε εθνικό επίπεδο. Θα πρέπει να είναι ανεξάρτητη και να ασκεί τις αρμοδιότητές της με αμεροληψία. Είναι κυρίως υπεύθυνη για:</a:t>
            </a:r>
          </a:p>
          <a:p>
            <a:pPr algn="just"/>
            <a:r>
              <a:rPr lang="el-GR"/>
              <a:t>τον καθορισμό τιμολογίων μεταφοράς ή διανομής·</a:t>
            </a:r>
          </a:p>
          <a:p>
            <a:pPr algn="just"/>
            <a:r>
              <a:rPr lang="el-GR"/>
              <a:t>τη συνεργασία όσον αφορά διασυνοριακά θέματα·</a:t>
            </a:r>
          </a:p>
          <a:p>
            <a:pPr algn="just"/>
            <a:r>
              <a:rPr lang="el-GR"/>
              <a:t>την παρακολούθηση των επενδυτικών προγραμμάτων των διαχειριστών συστημάτων μεταφοράς·</a:t>
            </a:r>
          </a:p>
          <a:p>
            <a:pPr algn="just"/>
            <a:r>
              <a:rPr lang="el-GR"/>
              <a:t>τη διασφάλιση της πρόσβασης σε δεδομένα κατανάλωσης πελατών.</a:t>
            </a:r>
          </a:p>
          <a:p>
            <a:endParaRPr 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Τίτλος 1"/>
          <p:cNvSpPr>
            <a:spLocks noGrp="1"/>
          </p:cNvSpPr>
          <p:nvPr>
            <p:ph type="title"/>
          </p:nvPr>
        </p:nvSpPr>
        <p:spPr/>
        <p:txBody>
          <a:bodyPr/>
          <a:lstStyle/>
          <a:p>
            <a:r>
              <a:rPr lang="el-GR" b="1" dirty="0"/>
              <a:t>Κανονισμός 714/2009</a:t>
            </a:r>
          </a:p>
        </p:txBody>
      </p:sp>
      <p:sp>
        <p:nvSpPr>
          <p:cNvPr id="3" name="Θέση περιεχομένου 2"/>
          <p:cNvSpPr>
            <a:spLocks noGrp="1"/>
          </p:cNvSpPr>
          <p:nvPr>
            <p:ph idx="1"/>
          </p:nvPr>
        </p:nvSpPr>
        <p:spPr/>
        <p:txBody>
          <a:bodyPr rtlCol="0">
            <a:normAutofit/>
          </a:bodyPr>
          <a:lstStyle/>
          <a:p>
            <a:pPr algn="just" fontAlgn="auto">
              <a:lnSpc>
                <a:spcPct val="150000"/>
              </a:lnSpc>
              <a:spcBef>
                <a:spcPts val="0"/>
              </a:spcBef>
              <a:spcAft>
                <a:spcPts val="0"/>
              </a:spcAft>
              <a:buFont typeface="Arial" panose="020B0604020202020204" pitchFamily="34" charset="0"/>
              <a:buChar char="•"/>
              <a:defRPr/>
            </a:pPr>
            <a:r>
              <a:rPr lang="el-GR" dirty="0"/>
              <a:t>Ο κανονισμός αποσκοπεί στη θέσπιση κανόνων για τις διασυνοριακές ανταλλαγές ηλεκτρικής ενεργείας με σκοπό τη βελτίωση του ανταγωνισμού και της εναρμόνισης στην ενιαία αγορά ηλεκτρικής ενεργείας της Ευρωπαϊκής Ένωσης (ΕΕ).</a:t>
            </a:r>
          </a:p>
          <a:p>
            <a:pPr marL="0" indent="0" algn="just" fontAlgn="auto">
              <a:lnSpc>
                <a:spcPct val="150000"/>
              </a:lnSpc>
              <a:spcBef>
                <a:spcPts val="0"/>
              </a:spcBef>
              <a:spcAft>
                <a:spcPts val="0"/>
              </a:spcAft>
              <a:buFont typeface="Arial" panose="020B0604020202020204" pitchFamily="34" charset="0"/>
              <a:buNone/>
              <a:defRPr/>
            </a:pPr>
            <a:endParaRPr lang="el-GR" b="1" dirty="0"/>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Τίτλος 1"/>
          <p:cNvSpPr>
            <a:spLocks noGrp="1"/>
          </p:cNvSpPr>
          <p:nvPr>
            <p:ph type="title"/>
          </p:nvPr>
        </p:nvSpPr>
        <p:spPr/>
        <p:txBody>
          <a:bodyPr/>
          <a:lstStyle/>
          <a:p>
            <a:r>
              <a:rPr lang="el-GR"/>
              <a:t>Κανονισμός 714/2009</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50000"/>
              </a:lnSpc>
              <a:spcBef>
                <a:spcPts val="0"/>
              </a:spcBef>
              <a:spcAft>
                <a:spcPts val="0"/>
              </a:spcAft>
              <a:buFont typeface="Arial" panose="020B0604020202020204" pitchFamily="34" charset="0"/>
              <a:buChar char="•"/>
              <a:defRPr/>
            </a:pPr>
            <a:r>
              <a:rPr lang="el-GR" b="1" dirty="0"/>
              <a:t>Ευρωπαϊκό δίκτυο διαχειριστών συστημάτων μεταφοράς ηλεκτρικής ενεργείας (ΕΔΔΣΜ-</a:t>
            </a:r>
            <a:r>
              <a:rPr lang="el-GR" b="1" dirty="0" err="1"/>
              <a:t>ηλ</a:t>
            </a:r>
            <a:r>
              <a:rPr lang="el-GR" b="1" dirty="0"/>
              <a:t>)</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Το ΕΔΔΣΜ είναι υπεύθυνο για τη διαχείριση του συστήματος μεταφοράς ηλεκτρικής ενεργείας και για την παροχή δυνατότητας εμπορίου και προμήθειας ηλεκτρικής ενεργείας σε ολόκληρη την ΕΕ.</a:t>
            </a:r>
          </a:p>
          <a:p>
            <a:pPr algn="just" fontAlgn="auto">
              <a:lnSpc>
                <a:spcPct val="150000"/>
              </a:lnSpc>
              <a:spcBef>
                <a:spcPts val="0"/>
              </a:spcBef>
              <a:spcAft>
                <a:spcPts val="0"/>
              </a:spcAft>
              <a:buFont typeface="Arial" panose="020B0604020202020204" pitchFamily="34" charset="0"/>
              <a:buChar char="•"/>
              <a:defRPr/>
            </a:pPr>
            <a:r>
              <a:rPr lang="el-GR" dirty="0"/>
              <a:t>Αρμοδιότητες</a:t>
            </a:r>
          </a:p>
          <a:p>
            <a:pPr algn="just" fontAlgn="auto">
              <a:spcAft>
                <a:spcPts val="0"/>
              </a:spcAft>
              <a:buFont typeface="Arial" panose="020B0604020202020204" pitchFamily="34" charset="0"/>
              <a:buChar char="•"/>
              <a:defRPr/>
            </a:pPr>
            <a:r>
              <a:rPr lang="el-GR" dirty="0"/>
              <a:t>Κώδικες Δικτύου</a:t>
            </a:r>
          </a:p>
          <a:p>
            <a:pPr algn="just" fontAlgn="auto">
              <a:spcAft>
                <a:spcPts val="0"/>
              </a:spcAft>
              <a:buFont typeface="Arial" panose="020B0604020202020204" pitchFamily="34" charset="0"/>
              <a:buChar char="•"/>
              <a:defRPr/>
            </a:pPr>
            <a:r>
              <a:rPr lang="el-GR" dirty="0"/>
              <a:t>Δεκαετές πρόγραμμα ανάπτυξης δικτύων·</a:t>
            </a:r>
          </a:p>
          <a:p>
            <a:pPr algn="just" fontAlgn="auto">
              <a:spcAft>
                <a:spcPts val="0"/>
              </a:spcAft>
              <a:buFont typeface="Arial" panose="020B0604020202020204" pitchFamily="34" charset="0"/>
              <a:buChar char="•"/>
              <a:defRPr/>
            </a:pPr>
            <a:r>
              <a:rPr lang="el-GR" dirty="0"/>
              <a:t>Συστάσεις σχετικά με τον συντονισμό της τεχνικής συνεργασίας μεταξύ των ΔΣΜ της ΕΕ·</a:t>
            </a:r>
          </a:p>
          <a:p>
            <a:pPr algn="just" fontAlgn="auto">
              <a:spcAft>
                <a:spcPts val="0"/>
              </a:spcAft>
              <a:buFont typeface="Arial" panose="020B0604020202020204" pitchFamily="34" charset="0"/>
              <a:buChar char="•"/>
              <a:defRPr/>
            </a:pPr>
            <a:r>
              <a:rPr lang="el-GR" dirty="0"/>
              <a:t>Ετήσιο πρόγραμμα εργασιών</a:t>
            </a:r>
          </a:p>
          <a:p>
            <a:pPr algn="just" fontAlgn="auto">
              <a:spcAft>
                <a:spcPts val="0"/>
              </a:spcAft>
              <a:buFont typeface="Arial" panose="020B0604020202020204" pitchFamily="34" charset="0"/>
              <a:buChar char="•"/>
              <a:defRPr/>
            </a:pPr>
            <a:r>
              <a:rPr lang="el-GR" dirty="0"/>
              <a:t>Ετήσια έκθεση </a:t>
            </a:r>
          </a:p>
          <a:p>
            <a:pPr algn="just" fontAlgn="auto">
              <a:spcAft>
                <a:spcPts val="0"/>
              </a:spcAft>
              <a:buFont typeface="Arial" panose="020B0604020202020204" pitchFamily="34" charset="0"/>
              <a:buChar char="•"/>
              <a:defRPr/>
            </a:pPr>
            <a:r>
              <a:rPr lang="el-GR" dirty="0"/>
              <a:t>Ετήσιες προβλέψεις προμήθειας θερινής και χειμερινής παραγωγής.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Τίτλος 1"/>
          <p:cNvSpPr>
            <a:spLocks noGrp="1"/>
          </p:cNvSpPr>
          <p:nvPr>
            <p:ph type="title"/>
          </p:nvPr>
        </p:nvSpPr>
        <p:spPr/>
        <p:txBody>
          <a:bodyPr/>
          <a:lstStyle/>
          <a:p>
            <a:r>
              <a:rPr lang="el-GR"/>
              <a:t>Κανονισμός 714/2009</a:t>
            </a:r>
          </a:p>
        </p:txBody>
      </p:sp>
      <p:sp>
        <p:nvSpPr>
          <p:cNvPr id="3" name="Θέση περιεχομένου 2"/>
          <p:cNvSpPr>
            <a:spLocks noGrp="1"/>
          </p:cNvSpPr>
          <p:nvPr>
            <p:ph idx="1"/>
          </p:nvPr>
        </p:nvSpPr>
        <p:spPr/>
        <p:txBody>
          <a:bodyPr rtlCol="0">
            <a:normAutofit fontScale="70000" lnSpcReduction="20000"/>
          </a:bodyPr>
          <a:lstStyle/>
          <a:p>
            <a:pPr algn="just" fontAlgn="auto">
              <a:lnSpc>
                <a:spcPct val="150000"/>
              </a:lnSpc>
              <a:spcBef>
                <a:spcPts val="0"/>
              </a:spcBef>
              <a:spcAft>
                <a:spcPts val="0"/>
              </a:spcAft>
              <a:buFont typeface="Arial" panose="020B0604020202020204" pitchFamily="34" charset="0"/>
              <a:buChar char="•"/>
              <a:defRPr/>
            </a:pPr>
            <a:r>
              <a:rPr lang="el-GR" b="1" dirty="0"/>
              <a:t>Περιφερειακή συνεργασία διαχειριστών συστημάτων μεταφοράς</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Οι ΔΣΜ πρέπει να συνεργάζονται σε περιφερειακό επίπεδο στο πλαίσιο του ΕΔΔΣΜ και να δημοσιεύουν ανά διετία περιφερειακό επενδυτικό πρόγραμμα, στο οποίο μπορεί να βασίζονται οι επενδύσεις.</a:t>
            </a:r>
          </a:p>
          <a:p>
            <a:pPr algn="just" fontAlgn="auto">
              <a:lnSpc>
                <a:spcPct val="150000"/>
              </a:lnSpc>
              <a:spcBef>
                <a:spcPts val="0"/>
              </a:spcBef>
              <a:spcAft>
                <a:spcPts val="0"/>
              </a:spcAft>
              <a:buFont typeface="Arial" panose="020B0604020202020204" pitchFamily="34" charset="0"/>
              <a:buChar char="•"/>
              <a:defRPr/>
            </a:pPr>
            <a:r>
              <a:rPr lang="el-GR" b="1" dirty="0"/>
              <a:t>Μηχανισμός αντιστάθμισης μεταξύ διαχειριστών συστημάτων μεταφοράς και τέλη πρόσβασης στα δίκτυα</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Οι ΔΣΜ εισπράττουν αντιστάθμιση </a:t>
            </a:r>
            <a:r>
              <a:rPr lang="el-GR" b="1" dirty="0"/>
              <a:t>για το κόστος που προκύπτει</a:t>
            </a:r>
            <a:r>
              <a:rPr lang="el-GR" dirty="0"/>
              <a:t> λόγω των διασυνοριακών ροών ηλεκτρικής ενεργείας μέσω των δικτύων τους. Η αντιστάθμιση καταβάλλεται από τους διαχειριστές των εθνικών συστημάτων μεταφοράς από τα οποία πηγάζουν οι διασυνοριακές ροές.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Τίτλος 1"/>
          <p:cNvSpPr>
            <a:spLocks noGrp="1"/>
          </p:cNvSpPr>
          <p:nvPr>
            <p:ph type="title"/>
          </p:nvPr>
        </p:nvSpPr>
        <p:spPr/>
        <p:txBody>
          <a:bodyPr/>
          <a:lstStyle/>
          <a:p>
            <a:r>
              <a:rPr lang="el-GR"/>
              <a:t>Κανονισμός 714/2009</a:t>
            </a:r>
          </a:p>
        </p:txBody>
      </p:sp>
      <p:sp>
        <p:nvSpPr>
          <p:cNvPr id="3" name="Θέση περιεχομένου 2"/>
          <p:cNvSpPr>
            <a:spLocks noGrp="1"/>
          </p:cNvSpPr>
          <p:nvPr>
            <p:ph idx="1"/>
          </p:nvPr>
        </p:nvSpPr>
        <p:spPr/>
        <p:txBody>
          <a:bodyPr rtlCol="0">
            <a:normAutofit fontScale="92500" lnSpcReduction="20000"/>
          </a:bodyPr>
          <a:lstStyle/>
          <a:p>
            <a:pPr algn="just" fontAlgn="auto">
              <a:lnSpc>
                <a:spcPct val="150000"/>
              </a:lnSpc>
              <a:spcBef>
                <a:spcPts val="0"/>
              </a:spcBef>
              <a:spcAft>
                <a:spcPts val="0"/>
              </a:spcAft>
              <a:buFont typeface="Arial" panose="020B0604020202020204" pitchFamily="34" charset="0"/>
              <a:buChar char="•"/>
              <a:defRPr/>
            </a:pPr>
            <a:r>
              <a:rPr lang="el-GR" b="1" dirty="0"/>
              <a:t>Γενικές αρχές διαχείρισης συμφόρησης</a:t>
            </a:r>
            <a:endParaRPr lang="el-GR" dirty="0"/>
          </a:p>
          <a:p>
            <a:pPr algn="just" fontAlgn="auto">
              <a:lnSpc>
                <a:spcPct val="150000"/>
              </a:lnSpc>
              <a:spcBef>
                <a:spcPts val="0"/>
              </a:spcBef>
              <a:spcAft>
                <a:spcPts val="0"/>
              </a:spcAft>
              <a:buFont typeface="Arial" panose="020B0604020202020204" pitchFamily="34" charset="0"/>
              <a:buChar char="•"/>
              <a:defRPr/>
            </a:pPr>
            <a:r>
              <a:rPr lang="el-GR" dirty="0"/>
              <a:t>Τα προβλήματα συμφόρησης δικτύου πρέπει να αντιμετωπίζονται με αμερόληπτες λύσεις που βασίζονται σε μηχανισμούς οι οποίοι στέλνουν οικονομικά μηνύματα στους συμμετέχοντες στην αγορά και τους ΔΣΜ. </a:t>
            </a:r>
          </a:p>
          <a:p>
            <a:pPr algn="just" fontAlgn="auto">
              <a:lnSpc>
                <a:spcPct val="150000"/>
              </a:lnSpc>
              <a:spcBef>
                <a:spcPts val="0"/>
              </a:spcBef>
              <a:spcAft>
                <a:spcPts val="0"/>
              </a:spcAft>
              <a:buFont typeface="Arial" panose="020B0604020202020204" pitchFamily="34" charset="0"/>
              <a:buChar char="•"/>
              <a:defRPr/>
            </a:pPr>
            <a:r>
              <a:rPr lang="el-GR" dirty="0"/>
              <a:t>Μετά την κατανομή του δυναμικού, οι ΔΣΜ μπορούν να προβούν σε «περικοπές» μόνο σε περιπτώσεις έκτακτης ανάγκης, εφόσον έχουν εξαντληθεί όλες οι άλλες λογικές εναλλακτικές λύσεις για την αντιμετώπιση του ζητήματος.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Τίτλος 1"/>
          <p:cNvSpPr>
            <a:spLocks noGrp="1"/>
          </p:cNvSpPr>
          <p:nvPr>
            <p:ph type="ctrTitle"/>
          </p:nvPr>
        </p:nvSpPr>
        <p:spPr/>
        <p:txBody>
          <a:bodyPr/>
          <a:lstStyle/>
          <a:p>
            <a:r>
              <a:rPr lang="el-GR"/>
              <a:t>Τρίτη Ενεργειακή Δέσμη  </a:t>
            </a:r>
          </a:p>
        </p:txBody>
      </p:sp>
      <p:sp>
        <p:nvSpPr>
          <p:cNvPr id="3" name="Υπότιτλος 2"/>
          <p:cNvSpPr>
            <a:spLocks noGrp="1"/>
          </p:cNvSpPr>
          <p:nvPr>
            <p:ph type="subTitle" idx="1"/>
          </p:nvPr>
        </p:nvSpPr>
        <p:spPr>
          <a:xfrm>
            <a:off x="2219325" y="3602038"/>
            <a:ext cx="8448675" cy="1655762"/>
          </a:xfrm>
        </p:spPr>
        <p:txBody>
          <a:bodyPr>
            <a:normAutofit/>
          </a:bodyPr>
          <a:lstStyle/>
          <a:p>
            <a:pPr>
              <a:lnSpc>
                <a:spcPct val="80000"/>
              </a:lnSpc>
            </a:pPr>
            <a:endParaRPr lang="el-GR" dirty="0"/>
          </a:p>
          <a:p>
            <a:pPr>
              <a:lnSpc>
                <a:spcPct val="80000"/>
              </a:lnSpc>
            </a:pPr>
            <a:r>
              <a:rPr lang="el-GR" dirty="0">
                <a:latin typeface="Arial" charset="0"/>
              </a:rPr>
              <a:t>Ηλιόπουλος Κωνσταντίνος, </a:t>
            </a:r>
            <a:r>
              <a:rPr lang="el-GR" dirty="0" err="1">
                <a:latin typeface="Arial" charset="0"/>
              </a:rPr>
              <a:t>Ομ</a:t>
            </a:r>
            <a:r>
              <a:rPr lang="el-GR" dirty="0">
                <a:latin typeface="Arial" charset="0"/>
              </a:rPr>
              <a:t>. </a:t>
            </a:r>
            <a:r>
              <a:rPr lang="el-GR">
                <a:latin typeface="Arial" charset="0"/>
              </a:rPr>
              <a:t>Καθηγητής Δημοκριτείου Πανεπιστημίου Θράκης, Δικαστής Γενικού Δικαστηρίου ΕΕ </a:t>
            </a:r>
          </a:p>
          <a:p>
            <a:pPr>
              <a:lnSpc>
                <a:spcPct val="80000"/>
              </a:lnSpc>
            </a:pPr>
            <a:r>
              <a:rPr lang="el-GR"/>
              <a:t>Αργαλιάς </a:t>
            </a:r>
            <a:r>
              <a:rPr lang="el-GR" dirty="0"/>
              <a:t>Παναγιώτης ΔΝ, Δικηγόρος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Τίτλος 1"/>
          <p:cNvSpPr>
            <a:spLocks noGrp="1"/>
          </p:cNvSpPr>
          <p:nvPr>
            <p:ph type="title"/>
          </p:nvPr>
        </p:nvSpPr>
        <p:spPr/>
        <p:txBody>
          <a:bodyPr/>
          <a:lstStyle/>
          <a:p>
            <a:r>
              <a:rPr lang="el-GR"/>
              <a:t>Κανονισμός 713/2009</a:t>
            </a:r>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dirty="0"/>
              <a:t>Οργανισμός για τις Ρυθμιστικές Αρχές Ενέργειας </a:t>
            </a:r>
          </a:p>
          <a:p>
            <a:pPr algn="just" fontAlgn="auto">
              <a:lnSpc>
                <a:spcPct val="150000"/>
              </a:lnSpc>
              <a:spcBef>
                <a:spcPts val="0"/>
              </a:spcBef>
              <a:spcAft>
                <a:spcPts val="0"/>
              </a:spcAft>
              <a:buFont typeface="Arial" panose="020B0604020202020204" pitchFamily="34" charset="0"/>
              <a:buChar char="•"/>
              <a:defRPr/>
            </a:pPr>
            <a:r>
              <a:rPr lang="el-GR" dirty="0"/>
              <a:t>Βοηθά τις ΡΑΕ των κρατών μελών προκειμένου να εκτελέσουν τα καθήκοντά τους στην εθνική επικράτεια αλλά και να συντονιστούν</a:t>
            </a:r>
          </a:p>
          <a:p>
            <a:pPr algn="just" fontAlgn="auto">
              <a:lnSpc>
                <a:spcPct val="150000"/>
              </a:lnSpc>
              <a:spcBef>
                <a:spcPts val="0"/>
              </a:spcBef>
              <a:spcAft>
                <a:spcPts val="0"/>
              </a:spcAft>
              <a:buFont typeface="Arial" panose="020B0604020202020204" pitchFamily="34" charset="0"/>
              <a:buChar char="•"/>
              <a:defRPr/>
            </a:pPr>
            <a:r>
              <a:rPr lang="el-GR" dirty="0"/>
              <a:t>Κοινοτικό όργανο με νομική προσωπικότητα.</a:t>
            </a:r>
          </a:p>
          <a:p>
            <a:pPr algn="just" fontAlgn="auto">
              <a:lnSpc>
                <a:spcPct val="150000"/>
              </a:lnSpc>
              <a:spcBef>
                <a:spcPts val="0"/>
              </a:spcBef>
              <a:spcAft>
                <a:spcPts val="0"/>
              </a:spcAft>
              <a:buFont typeface="Arial" panose="020B0604020202020204" pitchFamily="34" charset="0"/>
              <a:buChar char="•"/>
              <a:defRPr/>
            </a:pPr>
            <a:r>
              <a:rPr lang="el-GR" dirty="0"/>
              <a:t>Διαθέτει την ευρύτερη δικαιοπρακτική ικανότητα που αναγνωρίζει το εθνικό δίκαιο σε νομικά πρόσωπα. </a:t>
            </a:r>
          </a:p>
          <a:p>
            <a:pPr algn="just" fontAlgn="auto">
              <a:lnSpc>
                <a:spcPct val="150000"/>
              </a:lnSpc>
              <a:spcBef>
                <a:spcPts val="0"/>
              </a:spcBef>
              <a:spcAft>
                <a:spcPts val="0"/>
              </a:spcAft>
              <a:buFont typeface="Arial" panose="020B0604020202020204" pitchFamily="34" charset="0"/>
              <a:buChar char="•"/>
              <a:defRPr/>
            </a:pPr>
            <a:r>
              <a:rPr lang="el-GR" dirty="0"/>
              <a:t>Εκπροσωπείται από τον διευθυντή του.</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Τίτλος 1"/>
          <p:cNvSpPr>
            <a:spLocks noGrp="1"/>
          </p:cNvSpPr>
          <p:nvPr>
            <p:ph type="title"/>
          </p:nvPr>
        </p:nvSpPr>
        <p:spPr/>
        <p:txBody>
          <a:bodyPr/>
          <a:lstStyle/>
          <a:p>
            <a:r>
              <a:rPr lang="el-GR"/>
              <a:t>Κανονισμός 713/2009</a:t>
            </a:r>
          </a:p>
        </p:txBody>
      </p:sp>
      <p:sp>
        <p:nvSpPr>
          <p:cNvPr id="3" name="Θέση περιεχομένου 2"/>
          <p:cNvSpPr>
            <a:spLocks noGrp="1"/>
          </p:cNvSpPr>
          <p:nvPr>
            <p:ph idx="1"/>
          </p:nvPr>
        </p:nvSpPr>
        <p:spPr/>
        <p:txBody>
          <a:bodyPr rtlCol="0">
            <a:normAutofit lnSpcReduction="10000"/>
          </a:bodyPr>
          <a:lstStyle/>
          <a:p>
            <a:pPr algn="just" fontAlgn="auto">
              <a:spcAft>
                <a:spcPts val="0"/>
              </a:spcAft>
              <a:buFont typeface="Arial" panose="020B0604020202020204" pitchFamily="34" charset="0"/>
              <a:buChar char="•"/>
              <a:defRPr/>
            </a:pPr>
            <a:r>
              <a:rPr lang="el-GR" dirty="0"/>
              <a:t>Ποιες είναι οι πράξεις του</a:t>
            </a:r>
          </a:p>
          <a:p>
            <a:pPr algn="just" fontAlgn="auto">
              <a:spcAft>
                <a:spcPts val="0"/>
              </a:spcAft>
              <a:buFont typeface="Arial" panose="020B0604020202020204" pitchFamily="34" charset="0"/>
              <a:buChar char="•"/>
              <a:defRPr/>
            </a:pPr>
            <a:r>
              <a:rPr lang="el-GR" dirty="0"/>
              <a:t>Διατυπώνει γνώμες και συστάσεις προς τους ΔΣΜΗΕ, τις ΕΡΑΕ, το Ευρωπαϊκό Κοινοβούλιο, το Συμβούλιο ή την Επιτροπή</a:t>
            </a:r>
          </a:p>
          <a:p>
            <a:pPr algn="just" fontAlgn="auto">
              <a:spcAft>
                <a:spcPts val="0"/>
              </a:spcAft>
              <a:buFont typeface="Arial" panose="020B0604020202020204" pitchFamily="34" charset="0"/>
              <a:buChar char="•"/>
              <a:defRPr/>
            </a:pPr>
            <a:r>
              <a:rPr lang="el-GR" dirty="0"/>
              <a:t>Υποβάλλει στην Επιτροπή μη δεσμευτικές κατευθυντήριες γραμμές-πλαίσιο</a:t>
            </a:r>
          </a:p>
          <a:p>
            <a:pPr algn="just" fontAlgn="auto">
              <a:spcAft>
                <a:spcPts val="0"/>
              </a:spcAft>
              <a:buFont typeface="Arial" panose="020B0604020202020204" pitchFamily="34" charset="0"/>
              <a:buChar char="•"/>
              <a:defRPr/>
            </a:pPr>
            <a:r>
              <a:rPr lang="el-GR" dirty="0"/>
              <a:t>Εκδίδει ατομικές αποφάσεις σε συγκεκριμένες περιπτώσεις </a:t>
            </a:r>
          </a:p>
          <a:p>
            <a:pPr algn="just" fontAlgn="auto">
              <a:spcAft>
                <a:spcPts val="0"/>
              </a:spcAft>
              <a:buFont typeface="Arial" panose="020B0604020202020204" pitchFamily="34" charset="0"/>
              <a:buChar char="•"/>
              <a:defRPr/>
            </a:pPr>
            <a:r>
              <a:rPr lang="el-GR" dirty="0"/>
              <a:t>Τέτοιου είδους αποφάσεις είναι αυτές σχετικά με τεχνικά ζητήματα</a:t>
            </a:r>
          </a:p>
          <a:p>
            <a:pPr algn="just" fontAlgn="auto">
              <a:spcAft>
                <a:spcPts val="0"/>
              </a:spcAft>
              <a:buFont typeface="Arial" panose="020B0604020202020204" pitchFamily="34" charset="0"/>
              <a:buChar char="•"/>
              <a:defRPr/>
            </a:pPr>
            <a:r>
              <a:rPr lang="el-GR" dirty="0"/>
              <a:t>Άλλου είδους αποφάσεις αναφέρονται στις διασυνοριακές υποδομές σχετικά με ρυθμιστικά ζητήματα που αφορούν τις εθνικές ρυθμιστικές αρχές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Τίτλος 1"/>
          <p:cNvSpPr>
            <a:spLocks noGrp="1"/>
          </p:cNvSpPr>
          <p:nvPr>
            <p:ph type="title"/>
          </p:nvPr>
        </p:nvSpPr>
        <p:spPr/>
        <p:txBody>
          <a:bodyPr/>
          <a:lstStyle/>
          <a:p>
            <a:r>
              <a:rPr lang="el-GR"/>
              <a:t>Κανονισμός 713/2009</a:t>
            </a:r>
          </a:p>
        </p:txBody>
      </p:sp>
      <p:sp>
        <p:nvSpPr>
          <p:cNvPr id="3" name="Θέση περιεχομένου 2"/>
          <p:cNvSpPr>
            <a:spLocks noGrp="1"/>
          </p:cNvSpPr>
          <p:nvPr>
            <p:ph idx="1"/>
          </p:nvPr>
        </p:nvSpPr>
        <p:spPr/>
        <p:txBody>
          <a:bodyPr rtlCol="0">
            <a:normAutofit/>
          </a:bodyPr>
          <a:lstStyle/>
          <a:p>
            <a:pPr algn="just" fontAlgn="auto">
              <a:lnSpc>
                <a:spcPct val="150000"/>
              </a:lnSpc>
              <a:spcBef>
                <a:spcPts val="0"/>
              </a:spcBef>
              <a:spcAft>
                <a:spcPts val="0"/>
              </a:spcAft>
              <a:buFont typeface="Arial" panose="020B0604020202020204" pitchFamily="34" charset="0"/>
              <a:buChar char="•"/>
              <a:defRPr/>
            </a:pPr>
            <a:r>
              <a:rPr lang="el-GR" dirty="0"/>
              <a:t>Ο Οργανισμός παρακολουθεί την εκτέλεση των καθηκόντων του ΕΔΔΣΜ Ηλεκτρικής Ενεργείας </a:t>
            </a:r>
          </a:p>
          <a:p>
            <a:pPr algn="just" fontAlgn="auto">
              <a:lnSpc>
                <a:spcPct val="150000"/>
              </a:lnSpc>
              <a:spcBef>
                <a:spcPts val="0"/>
              </a:spcBef>
              <a:spcAft>
                <a:spcPts val="0"/>
              </a:spcAft>
              <a:buFont typeface="Arial" panose="020B0604020202020204" pitchFamily="34" charset="0"/>
              <a:buChar char="•"/>
              <a:defRPr/>
            </a:pPr>
            <a:r>
              <a:rPr lang="el-GR" dirty="0"/>
              <a:t>Παρακολούθηση και υποβολή εκθέσεων στον τομέα της ηλεκτρικής ενεργείας και του φυσικού αερίου</a:t>
            </a:r>
          </a:p>
          <a:p>
            <a:pPr algn="just" fontAlgn="auto">
              <a:lnSpc>
                <a:spcPct val="150000"/>
              </a:lnSpc>
              <a:spcBef>
                <a:spcPts val="0"/>
              </a:spcBef>
              <a:spcAft>
                <a:spcPts val="0"/>
              </a:spcAft>
              <a:buFont typeface="Arial" panose="020B0604020202020204" pitchFamily="34" charset="0"/>
              <a:buChar char="•"/>
              <a:defRPr/>
            </a:pPr>
            <a:r>
              <a:rPr lang="el-GR" dirty="0"/>
              <a:t>Συμμετοχή στην εκπόνηση κωδικών δικτύου</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Τίτλος 1"/>
          <p:cNvSpPr>
            <a:spLocks noGrp="1"/>
          </p:cNvSpPr>
          <p:nvPr>
            <p:ph type="title"/>
          </p:nvPr>
        </p:nvSpPr>
        <p:spPr/>
        <p:txBody>
          <a:bodyPr/>
          <a:lstStyle/>
          <a:p>
            <a:r>
              <a:rPr lang="el-GR"/>
              <a:t>Κανονισμός 713/2009</a:t>
            </a:r>
          </a:p>
        </p:txBody>
      </p:sp>
      <p:sp>
        <p:nvSpPr>
          <p:cNvPr id="3" name="Θέση περιεχομένου 2"/>
          <p:cNvSpPr>
            <a:spLocks noGrp="1"/>
          </p:cNvSpPr>
          <p:nvPr>
            <p:ph idx="1"/>
          </p:nvPr>
        </p:nvSpPr>
        <p:spPr/>
        <p:txBody>
          <a:bodyPr rtlCol="0">
            <a:normAutofit lnSpcReduction="10000"/>
          </a:bodyPr>
          <a:lstStyle/>
          <a:p>
            <a:pPr algn="just" fontAlgn="auto">
              <a:spcAft>
                <a:spcPts val="0"/>
              </a:spcAft>
              <a:buFont typeface="Arial" panose="020B0604020202020204" pitchFamily="34" charset="0"/>
              <a:buChar char="•"/>
              <a:defRPr/>
            </a:pPr>
            <a:r>
              <a:rPr lang="el-GR" dirty="0"/>
              <a:t>Κάθε φυσικό ή νομικό πρόσωπο, συμπεριλαμβανομένων των εθνικών ρυθμιστικών αρχών, δύναται να προσβάλει απόφαση, η οποία απευθύνεται σε αυτό ή απόφαση η οποία, παρότι έχει τον τύπο απόφασης που απευθύνεται σε άλλο πρόσωπο, </a:t>
            </a:r>
            <a:r>
              <a:rPr lang="el-GR" b="1" dirty="0"/>
              <a:t>αφορά άμεσα και προσωπικά</a:t>
            </a:r>
            <a:r>
              <a:rPr lang="el-GR" dirty="0"/>
              <a:t> το συγκεκριμένο πρόσωπο.</a:t>
            </a:r>
          </a:p>
          <a:p>
            <a:pPr algn="just" fontAlgn="auto">
              <a:spcAft>
                <a:spcPts val="0"/>
              </a:spcAft>
              <a:buFont typeface="Arial" panose="020B0604020202020204" pitchFamily="34" charset="0"/>
              <a:buChar char="•"/>
              <a:defRPr/>
            </a:pPr>
            <a:r>
              <a:rPr lang="el-GR" dirty="0"/>
              <a:t>Η προσφυγή υποβάλλεται μαζί με το υπόμνημα εντός δύο μηνών</a:t>
            </a:r>
          </a:p>
          <a:p>
            <a:pPr algn="just" fontAlgn="auto">
              <a:spcAft>
                <a:spcPts val="0"/>
              </a:spcAft>
              <a:buFont typeface="Arial" panose="020B0604020202020204" pitchFamily="34" charset="0"/>
              <a:buChar char="•"/>
              <a:defRPr/>
            </a:pPr>
            <a:r>
              <a:rPr lang="el-GR" dirty="0"/>
              <a:t>Η προσφυγή δεν έχει κατά κανόνα ανασταλτικό αποτέλεσμα </a:t>
            </a:r>
          </a:p>
          <a:p>
            <a:pPr algn="just" fontAlgn="auto">
              <a:spcAft>
                <a:spcPts val="0"/>
              </a:spcAft>
              <a:buFont typeface="Arial" panose="020B0604020202020204" pitchFamily="34" charset="0"/>
              <a:buChar char="•"/>
              <a:defRPr/>
            </a:pPr>
            <a:r>
              <a:rPr lang="el-GR" dirty="0"/>
              <a:t>Η υπόθεση επιλύεται αρχικά από το Συμβούλιο Προσφυγών </a:t>
            </a:r>
          </a:p>
          <a:p>
            <a:pPr algn="just" fontAlgn="auto">
              <a:spcAft>
                <a:spcPts val="0"/>
              </a:spcAft>
              <a:buFont typeface="Arial" panose="020B0604020202020204" pitchFamily="34" charset="0"/>
              <a:buChar char="•"/>
              <a:defRPr/>
            </a:pPr>
            <a:r>
              <a:rPr lang="el-GR" dirty="0"/>
              <a:t>Ελέγχεται η υπόθεση ως προς τους όρους του παραδεκτού και του βάσιμου</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Τίτλος 1"/>
          <p:cNvSpPr>
            <a:spLocks noGrp="1"/>
          </p:cNvSpPr>
          <p:nvPr>
            <p:ph type="title"/>
          </p:nvPr>
        </p:nvSpPr>
        <p:spPr/>
        <p:txBody>
          <a:bodyPr/>
          <a:lstStyle/>
          <a:p>
            <a:r>
              <a:rPr lang="el-GR"/>
              <a:t>Κανονισμός 713/2009</a:t>
            </a:r>
          </a:p>
        </p:txBody>
      </p:sp>
      <p:sp>
        <p:nvSpPr>
          <p:cNvPr id="3" name="Θέση περιεχομένου 2"/>
          <p:cNvSpPr>
            <a:spLocks noGrp="1"/>
          </p:cNvSpPr>
          <p:nvPr>
            <p:ph idx="1"/>
          </p:nvPr>
        </p:nvSpPr>
        <p:spPr/>
        <p:txBody>
          <a:bodyPr rtlCol="0">
            <a:normAutofit fontScale="92500"/>
          </a:bodyPr>
          <a:lstStyle/>
          <a:p>
            <a:pPr algn="just" fontAlgn="auto">
              <a:lnSpc>
                <a:spcPct val="150000"/>
              </a:lnSpc>
              <a:spcBef>
                <a:spcPts val="0"/>
              </a:spcBef>
              <a:spcAft>
                <a:spcPts val="0"/>
              </a:spcAft>
              <a:buFont typeface="Arial" panose="020B0604020202020204" pitchFamily="34" charset="0"/>
              <a:buChar char="•"/>
              <a:defRPr/>
            </a:pPr>
            <a:r>
              <a:rPr lang="el-GR" dirty="0"/>
              <a:t>Είναι δυνατόν να ασκηθεί προσφυγή ενώπιον του Πρωτοδικείου ή του Δικαστηρίου, σύμφωνα με το άρθρο 263 ΣΛΕΕ κατά αποφάσεων του συμβουλίου προσφυγών ή, στις περιπτώσεις που αυτό είναι αναρμόδιο, κατά αποφάσεων του Οργανισμού.</a:t>
            </a:r>
          </a:p>
          <a:p>
            <a:pPr algn="just" fontAlgn="auto">
              <a:lnSpc>
                <a:spcPct val="150000"/>
              </a:lnSpc>
              <a:spcBef>
                <a:spcPts val="0"/>
              </a:spcBef>
              <a:spcAft>
                <a:spcPts val="0"/>
              </a:spcAft>
              <a:buFont typeface="Arial" panose="020B0604020202020204" pitchFamily="34" charset="0"/>
              <a:buChar char="•"/>
              <a:defRPr/>
            </a:pPr>
            <a:r>
              <a:rPr lang="el-GR" dirty="0"/>
              <a:t>Στην περίπτωση που ο Οργανισμός δεν λάβει απόφαση, είναι δυνατόν να ασκηθεί προσφυγή λόγω παραλείψεως ενώπιον του Πρωτοδικείου ή του Δικαστηρίου, σύμφωνα με το άρθρο 232 της συνθήκης.</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Τίτλος 1"/>
          <p:cNvSpPr>
            <a:spLocks noGrp="1"/>
          </p:cNvSpPr>
          <p:nvPr>
            <p:ph type="title"/>
          </p:nvPr>
        </p:nvSpPr>
        <p:spPr/>
        <p:txBody>
          <a:bodyPr/>
          <a:lstStyle/>
          <a:p>
            <a:r>
              <a:rPr lang="el-GR"/>
              <a:t>Οδηγία 2009/72</a:t>
            </a:r>
          </a:p>
        </p:txBody>
      </p:sp>
      <p:sp>
        <p:nvSpPr>
          <p:cNvPr id="17410" name="Θέση περιεχομένου 2"/>
          <p:cNvSpPr>
            <a:spLocks noGrp="1"/>
          </p:cNvSpPr>
          <p:nvPr>
            <p:ph idx="1"/>
          </p:nvPr>
        </p:nvSpPr>
        <p:spPr/>
        <p:txBody>
          <a:bodyPr/>
          <a:lstStyle/>
          <a:p>
            <a:pPr algn="just">
              <a:lnSpc>
                <a:spcPct val="170000"/>
              </a:lnSpc>
              <a:spcBef>
                <a:spcPct val="0"/>
              </a:spcBef>
            </a:pPr>
            <a:r>
              <a:rPr lang="el-GR" dirty="0"/>
              <a:t>Επεδίωξε να θεσπίσει κοινούς κανόνες που αφορούν την παραγωγή, τη μεταφορά, τη διανομή και την προμήθεια ηλεκτρικής ενεργείας,</a:t>
            </a:r>
          </a:p>
          <a:p>
            <a:pPr algn="just">
              <a:lnSpc>
                <a:spcPct val="170000"/>
              </a:lnSpc>
              <a:spcBef>
                <a:spcPct val="0"/>
              </a:spcBef>
            </a:pPr>
            <a:r>
              <a:rPr lang="el-GR" dirty="0"/>
              <a:t>Σημαντικές ρυθμίσεις αποτελούν οι υποχρεώσεις καθολικής υπηρεσίας και τα δικαιώματα των καταναλωτών ενώ αποσαφήνισε τις υποχρεώσεις του ανταγωνισμού.</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Τίτλος 1"/>
          <p:cNvSpPr>
            <a:spLocks noGrp="1"/>
          </p:cNvSpPr>
          <p:nvPr>
            <p:ph type="title"/>
          </p:nvPr>
        </p:nvSpPr>
        <p:spPr/>
        <p:txBody>
          <a:bodyPr/>
          <a:lstStyle/>
          <a:p>
            <a:r>
              <a:rPr lang="el-GR"/>
              <a:t>Οδηγία 2009/72</a:t>
            </a:r>
          </a:p>
        </p:txBody>
      </p:sp>
      <p:sp>
        <p:nvSpPr>
          <p:cNvPr id="18434" name="Θέση περιεχομένου 2"/>
          <p:cNvSpPr>
            <a:spLocks noGrp="1"/>
          </p:cNvSpPr>
          <p:nvPr>
            <p:ph idx="1"/>
          </p:nvPr>
        </p:nvSpPr>
        <p:spPr>
          <a:xfrm>
            <a:off x="838200" y="1825625"/>
            <a:ext cx="10515600" cy="4667250"/>
          </a:xfrm>
        </p:spPr>
        <p:txBody>
          <a:bodyPr/>
          <a:lstStyle/>
          <a:p>
            <a:pPr algn="just">
              <a:lnSpc>
                <a:spcPct val="150000"/>
              </a:lnSpc>
              <a:spcBef>
                <a:spcPct val="0"/>
              </a:spcBef>
            </a:pPr>
            <a:r>
              <a:rPr lang="el-GR" dirty="0"/>
              <a:t>Όσον αφορά τη θέση του καταναλωτή σύντομα αναφέρουμε</a:t>
            </a:r>
            <a:r>
              <a:rPr lang="en-US" dirty="0"/>
              <a:t>:</a:t>
            </a:r>
            <a:r>
              <a:rPr lang="el-GR" dirty="0"/>
              <a:t> </a:t>
            </a:r>
          </a:p>
          <a:p>
            <a:pPr algn="just">
              <a:lnSpc>
                <a:spcPct val="150000"/>
              </a:lnSpc>
              <a:spcBef>
                <a:spcPct val="0"/>
              </a:spcBef>
            </a:pPr>
            <a:r>
              <a:rPr lang="el-GR" dirty="0"/>
              <a:t>Δικαίωμα επιλογής και αλλαγής προμηθευτή εντός τριών εβδομάδων</a:t>
            </a:r>
          </a:p>
          <a:p>
            <a:pPr algn="just">
              <a:lnSpc>
                <a:spcPct val="150000"/>
              </a:lnSpc>
              <a:spcBef>
                <a:spcPct val="0"/>
              </a:spcBef>
            </a:pPr>
            <a:r>
              <a:rPr lang="el-GR" dirty="0"/>
              <a:t>Οι προμηθευτές ηλεκτρικής ενέργειας υποχρεούνται να ενημερώνουν τους τελικούς καταναλωτές σχετικά με:</a:t>
            </a:r>
          </a:p>
          <a:p>
            <a:pPr algn="just">
              <a:lnSpc>
                <a:spcPct val="150000"/>
              </a:lnSpc>
              <a:spcBef>
                <a:spcPct val="0"/>
              </a:spcBef>
            </a:pPr>
            <a:r>
              <a:rPr lang="el-GR" dirty="0"/>
              <a:t>τη συνεισφορά κάθε ενεργειακής πηγής</a:t>
            </a:r>
          </a:p>
          <a:p>
            <a:pPr algn="just">
              <a:lnSpc>
                <a:spcPct val="150000"/>
              </a:lnSpc>
              <a:spcBef>
                <a:spcPct val="0"/>
              </a:spcBef>
            </a:pPr>
            <a:r>
              <a:rPr lang="el-GR" dirty="0"/>
              <a:t>τον περιβαλλοντικό αντίκτυπο που προκαλείται</a:t>
            </a:r>
          </a:p>
          <a:p>
            <a:pPr algn="just">
              <a:lnSpc>
                <a:spcPct val="150000"/>
              </a:lnSpc>
              <a:spcBef>
                <a:spcPct val="0"/>
              </a:spcBef>
            </a:pPr>
            <a:r>
              <a:rPr lang="el-GR" dirty="0"/>
              <a:t>τα δικαιώματά τους σε περίπτωση διαφοράς.</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p:cNvSpPr>
            <a:spLocks noGrp="1"/>
          </p:cNvSpPr>
          <p:nvPr>
            <p:ph type="title"/>
          </p:nvPr>
        </p:nvSpPr>
        <p:spPr/>
        <p:txBody>
          <a:bodyPr/>
          <a:lstStyle/>
          <a:p>
            <a:r>
              <a:rPr lang="el-GR"/>
              <a:t>Οδηγία 2009/72</a:t>
            </a:r>
          </a:p>
        </p:txBody>
      </p:sp>
      <p:sp>
        <p:nvSpPr>
          <p:cNvPr id="3" name="Θέση περιεχομένου 2"/>
          <p:cNvSpPr>
            <a:spLocks noGrp="1"/>
          </p:cNvSpPr>
          <p:nvPr>
            <p:ph idx="1"/>
          </p:nvPr>
        </p:nvSpPr>
        <p:spPr/>
        <p:txBody>
          <a:bodyPr rtlCol="0">
            <a:normAutofit lnSpcReduction="10000"/>
          </a:bodyPr>
          <a:lstStyle/>
          <a:p>
            <a:pPr algn="just" fontAlgn="auto">
              <a:lnSpc>
                <a:spcPct val="150000"/>
              </a:lnSpc>
              <a:spcBef>
                <a:spcPts val="0"/>
              </a:spcBef>
              <a:spcAft>
                <a:spcPts val="0"/>
              </a:spcAft>
              <a:buFont typeface="Arial" panose="020B0604020202020204" pitchFamily="34" charset="0"/>
              <a:buChar char="•"/>
              <a:defRPr/>
            </a:pPr>
            <a:r>
              <a:rPr lang="el-GR" dirty="0"/>
              <a:t>Οδηγίες 2009/72 και 2009/73  - Εισάγονται τρία μοντέλα διαχωρισμού.</a:t>
            </a:r>
          </a:p>
          <a:p>
            <a:pPr algn="just" fontAlgn="auto">
              <a:lnSpc>
                <a:spcPct val="150000"/>
              </a:lnSpc>
              <a:spcBef>
                <a:spcPts val="0"/>
              </a:spcBef>
              <a:spcAft>
                <a:spcPts val="0"/>
              </a:spcAft>
              <a:buFont typeface="Arial" panose="020B0604020202020204" pitchFamily="34" charset="0"/>
              <a:buChar char="•"/>
              <a:defRPr/>
            </a:pPr>
            <a:r>
              <a:rPr lang="en-US" dirty="0"/>
              <a:t>(</a:t>
            </a:r>
            <a:r>
              <a:rPr lang="en-US" dirty="0" err="1"/>
              <a:t>i</a:t>
            </a:r>
            <a:r>
              <a:rPr lang="en-US" dirty="0"/>
              <a:t>)</a:t>
            </a:r>
            <a:r>
              <a:rPr lang="el-GR" dirty="0"/>
              <a:t> Ιδιοκτησιακός Διαχωρισμός </a:t>
            </a:r>
            <a:r>
              <a:rPr lang="en-US" dirty="0"/>
              <a:t>(Ownership unbundling)</a:t>
            </a:r>
            <a:r>
              <a:rPr lang="el-GR" dirty="0"/>
              <a:t> </a:t>
            </a:r>
          </a:p>
          <a:p>
            <a:pPr algn="just" fontAlgn="auto">
              <a:lnSpc>
                <a:spcPct val="150000"/>
              </a:lnSpc>
              <a:spcBef>
                <a:spcPts val="0"/>
              </a:spcBef>
              <a:spcAft>
                <a:spcPts val="0"/>
              </a:spcAft>
              <a:buFont typeface="Arial" panose="020B0604020202020204" pitchFamily="34" charset="0"/>
              <a:buChar char="•"/>
              <a:defRPr/>
            </a:pPr>
            <a:r>
              <a:rPr lang="en-US" dirty="0"/>
              <a:t>(ii) </a:t>
            </a:r>
            <a:r>
              <a:rPr lang="el-GR" dirty="0"/>
              <a:t>Ο Ανεξάρτητος Διαχειριστής Συστήματος </a:t>
            </a:r>
            <a:r>
              <a:rPr lang="en-US" dirty="0"/>
              <a:t>(</a:t>
            </a:r>
            <a:r>
              <a:rPr lang="el-GR" dirty="0"/>
              <a:t>Ι</a:t>
            </a:r>
            <a:r>
              <a:rPr lang="en-US" dirty="0"/>
              <a:t>SO),</a:t>
            </a:r>
            <a:endParaRPr lang="el-GR" dirty="0"/>
          </a:p>
          <a:p>
            <a:pPr algn="just" fontAlgn="auto">
              <a:lnSpc>
                <a:spcPct val="150000"/>
              </a:lnSpc>
              <a:spcBef>
                <a:spcPts val="0"/>
              </a:spcBef>
              <a:spcAft>
                <a:spcPts val="0"/>
              </a:spcAft>
              <a:buFont typeface="Arial" panose="020B0604020202020204" pitchFamily="34" charset="0"/>
              <a:buChar char="•"/>
              <a:defRPr/>
            </a:pPr>
            <a:r>
              <a:rPr lang="en-US" dirty="0"/>
              <a:t>(iii) </a:t>
            </a:r>
            <a:r>
              <a:rPr lang="el-GR" dirty="0"/>
              <a:t>Ο Ανεξάρτητος Διαχειριστής μεταφοράς (ΙΤΟ)</a:t>
            </a:r>
          </a:p>
          <a:p>
            <a:pPr algn="just" fontAlgn="auto">
              <a:lnSpc>
                <a:spcPct val="150000"/>
              </a:lnSpc>
              <a:spcBef>
                <a:spcPts val="0"/>
              </a:spcBef>
              <a:spcAft>
                <a:spcPts val="0"/>
              </a:spcAft>
              <a:buFont typeface="Arial" panose="020B0604020202020204" pitchFamily="34" charset="0"/>
              <a:buChar char="•"/>
              <a:defRPr/>
            </a:pPr>
            <a:r>
              <a:rPr lang="el-GR" dirty="0"/>
              <a:t>Όλα τα μοντέλα υπάγονται στη διαδικασία πιστοποίησης  από την Ευρωπαική Επιτροπή</a:t>
            </a:r>
          </a:p>
          <a:p>
            <a:pPr marL="0" indent="0" fontAlgn="auto">
              <a:spcAft>
                <a:spcPts val="0"/>
              </a:spcAft>
              <a:buFont typeface="Arial" panose="020B0604020202020204" pitchFamily="34" charset="0"/>
              <a:buNone/>
              <a:defRPr/>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p:cNvSpPr>
            <a:spLocks noGrp="1"/>
          </p:cNvSpPr>
          <p:nvPr>
            <p:ph type="title"/>
          </p:nvPr>
        </p:nvSpPr>
        <p:spPr/>
        <p:txBody>
          <a:bodyPr/>
          <a:lstStyle/>
          <a:p>
            <a:r>
              <a:rPr lang="el-GR"/>
              <a:t>Οδηγία 2009/72</a:t>
            </a:r>
          </a:p>
        </p:txBody>
      </p:sp>
      <p:sp>
        <p:nvSpPr>
          <p:cNvPr id="3" name="Θέση περιεχομένου 2"/>
          <p:cNvSpPr>
            <a:spLocks noGrp="1"/>
          </p:cNvSpPr>
          <p:nvPr>
            <p:ph idx="1"/>
          </p:nvPr>
        </p:nvSpPr>
        <p:spPr/>
        <p:txBody>
          <a:bodyPr rtlCol="0">
            <a:normAutofit fontScale="92500" lnSpcReduction="20000"/>
          </a:bodyPr>
          <a:lstStyle/>
          <a:p>
            <a:pPr algn="just" fontAlgn="auto">
              <a:lnSpc>
                <a:spcPct val="150000"/>
              </a:lnSpc>
              <a:spcBef>
                <a:spcPts val="0"/>
              </a:spcBef>
              <a:spcAft>
                <a:spcPts val="0"/>
              </a:spcAft>
              <a:buFont typeface="Arial" panose="020B0604020202020204" pitchFamily="34" charset="0"/>
              <a:buChar char="•"/>
              <a:defRPr/>
            </a:pPr>
            <a:r>
              <a:rPr lang="el-GR" dirty="0"/>
              <a:t>Άρθρο 9 παρ. 9 - Εφόσον στις 3  Σεπτεμβρίου 2009 το σύστημα μεταφοράς ανήκει σε κάθετα ολοκληρωμένη επιχείρηση, ένα κράτος μέλος δύναται να αποφασίσει να μην εφαρμόσει </a:t>
            </a:r>
            <a:r>
              <a:rPr lang="el-GR" b="1" dirty="0"/>
              <a:t>την παράγραφο 1</a:t>
            </a:r>
            <a:r>
              <a:rPr lang="el-GR" dirty="0"/>
              <a:t>. Στην περίπτωση αυτή, τα οικεία κράτη μέλη είτε: </a:t>
            </a:r>
          </a:p>
          <a:p>
            <a:pPr algn="just" fontAlgn="auto">
              <a:lnSpc>
                <a:spcPct val="150000"/>
              </a:lnSpc>
              <a:spcBef>
                <a:spcPts val="0"/>
              </a:spcBef>
              <a:spcAft>
                <a:spcPts val="0"/>
              </a:spcAft>
              <a:buFont typeface="Arial" panose="020B0604020202020204" pitchFamily="34" charset="0"/>
              <a:buChar char="•"/>
              <a:defRPr/>
            </a:pPr>
            <a:r>
              <a:rPr lang="el-GR" dirty="0"/>
              <a:t>α) ορίζουν ανεξάρτητο διαχειριστή συστήματος, </a:t>
            </a:r>
          </a:p>
          <a:p>
            <a:pPr algn="just" fontAlgn="auto">
              <a:lnSpc>
                <a:spcPct val="150000"/>
              </a:lnSpc>
              <a:spcBef>
                <a:spcPts val="0"/>
              </a:spcBef>
              <a:spcAft>
                <a:spcPts val="0"/>
              </a:spcAft>
              <a:buFont typeface="Arial" panose="020B0604020202020204" pitchFamily="34" charset="0"/>
              <a:buChar char="•"/>
              <a:defRPr/>
            </a:pPr>
            <a:r>
              <a:rPr lang="el-GR" dirty="0"/>
              <a:t>είτε </a:t>
            </a:r>
          </a:p>
          <a:p>
            <a:pPr algn="just" fontAlgn="auto">
              <a:lnSpc>
                <a:spcPct val="150000"/>
              </a:lnSpc>
              <a:spcBef>
                <a:spcPts val="0"/>
              </a:spcBef>
              <a:spcAft>
                <a:spcPts val="0"/>
              </a:spcAft>
              <a:buFont typeface="Arial" panose="020B0604020202020204" pitchFamily="34" charset="0"/>
              <a:buChar char="•"/>
              <a:defRPr/>
            </a:pPr>
            <a:r>
              <a:rPr lang="el-GR" dirty="0"/>
              <a:t>β) συμμορφώνονται προς τις διατάξεις για τον ανεξάρτητο διαχειριστή μεταφοράς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p:cNvSpPr>
            <a:spLocks noGrp="1"/>
          </p:cNvSpPr>
          <p:nvPr>
            <p:ph type="title"/>
          </p:nvPr>
        </p:nvSpPr>
        <p:spPr/>
        <p:txBody>
          <a:bodyPr/>
          <a:lstStyle/>
          <a:p>
            <a:r>
              <a:rPr lang="el-GR"/>
              <a:t>Οδηγία 2009/72</a:t>
            </a:r>
          </a:p>
        </p:txBody>
      </p:sp>
      <p:sp>
        <p:nvSpPr>
          <p:cNvPr id="3" name="Θέση περιεχομένου 2"/>
          <p:cNvSpPr>
            <a:spLocks noGrp="1"/>
          </p:cNvSpPr>
          <p:nvPr>
            <p:ph idx="1"/>
          </p:nvPr>
        </p:nvSpPr>
        <p:spPr/>
        <p:txBody>
          <a:bodyPr rtlCol="0">
            <a:normAutofit fontScale="62500" lnSpcReduction="20000"/>
          </a:bodyPr>
          <a:lstStyle/>
          <a:p>
            <a:pPr algn="just" fontAlgn="auto">
              <a:lnSpc>
                <a:spcPct val="160000"/>
              </a:lnSpc>
              <a:spcBef>
                <a:spcPts val="0"/>
              </a:spcBef>
              <a:spcAft>
                <a:spcPts val="0"/>
              </a:spcAft>
              <a:buFont typeface="Arial" panose="020B0604020202020204" pitchFamily="34" charset="0"/>
              <a:buChar char="•"/>
              <a:defRPr/>
            </a:pPr>
            <a:r>
              <a:rPr lang="el-GR" dirty="0"/>
              <a:t>Σύμφωνα με την παράγραφο 1 στοιχείο α) του άρθρου 9, κάθε επιχείρηση που </a:t>
            </a:r>
            <a:r>
              <a:rPr lang="el-GR" b="1" dirty="0"/>
              <a:t>είναι ιδιοκτήτρια ενός συστήματος μεταφοράς υποχρεούται να ενεργεί ως ΔΣΜ.</a:t>
            </a:r>
          </a:p>
          <a:p>
            <a:pPr algn="just" fontAlgn="auto">
              <a:lnSpc>
                <a:spcPct val="170000"/>
              </a:lnSpc>
              <a:spcBef>
                <a:spcPts val="0"/>
              </a:spcBef>
              <a:spcAft>
                <a:spcPts val="0"/>
              </a:spcAft>
              <a:buFont typeface="Arial" panose="020B0604020202020204" pitchFamily="34" charset="0"/>
              <a:buChar char="•"/>
              <a:defRPr/>
            </a:pPr>
            <a:r>
              <a:rPr lang="el-GR" dirty="0"/>
              <a:t>Η συμμόρφωση με τον διαχωρισμό της ιδιοκτησίας συνεπάγεται ότι η επιχείρηση που είναι ιδιοκτήτρια του συστήματος μεταφοράς ενεργεί, επίσης, ως ΔΣΜ και, ως εκ τούτου, είναι υπεύθυνη, μεταξύ άλλων, για τη χορήγηση και </a:t>
            </a:r>
            <a:r>
              <a:rPr lang="el-GR" b="1" dirty="0"/>
              <a:t>τη διαχείριση πρόσβασης τρίτων </a:t>
            </a:r>
            <a:r>
              <a:rPr lang="el-GR" dirty="0"/>
              <a:t>μερών χωρίς διακρίσεις στους χρήστες του συστήματος, </a:t>
            </a:r>
            <a:r>
              <a:rPr lang="el-GR" b="1" dirty="0"/>
              <a:t>τα τέλη πρόσβασης, τα τέλη συμφόρησης και τις πληρωμές στο πλαίσιο του μηχανισμού αντιστάθμισης μεταξύ των ΔΣΜ και τη διατήρηση και ανάπτυξη του δικτύου. </a:t>
            </a:r>
            <a:endParaRPr lang="en-US" b="1" dirty="0"/>
          </a:p>
          <a:p>
            <a:pPr algn="just" fontAlgn="auto">
              <a:lnSpc>
                <a:spcPct val="170000"/>
              </a:lnSpc>
              <a:spcBef>
                <a:spcPts val="0"/>
              </a:spcBef>
              <a:spcAft>
                <a:spcPts val="0"/>
              </a:spcAft>
              <a:buFont typeface="Arial" panose="020B0604020202020204" pitchFamily="34" charset="0"/>
              <a:buChar char="•"/>
              <a:defRPr/>
            </a:pPr>
            <a:r>
              <a:rPr lang="el-GR" dirty="0"/>
              <a:t>Όσον αφορά τις επενδύσεις, ο ιδιοκτήτης του συστήματος μεταφοράς είναι υπεύθυνος για τη διασφάλιση της </a:t>
            </a:r>
            <a:r>
              <a:rPr lang="el-GR" b="1" dirty="0"/>
              <a:t>μακροπρόθεσμης ικανότητας του συστήματος </a:t>
            </a:r>
            <a:r>
              <a:rPr lang="el-GR" dirty="0"/>
              <a:t>να ανταποκρίνεται στην εύλογη ζήτηση μέσω του επενδυτικού σχεδιασμού.</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TotalTime>
  <Words>3157</Words>
  <Application>Microsoft Office PowerPoint</Application>
  <PresentationFormat>Ευρεία οθόνη</PresentationFormat>
  <Paragraphs>193</Paragraphs>
  <Slides>44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44</vt:i4>
      </vt:variant>
    </vt:vector>
  </HeadingPairs>
  <TitlesOfParts>
    <vt:vector size="49" baseType="lpstr">
      <vt:lpstr>Arial</vt:lpstr>
      <vt:lpstr>Baskerville Old Face</vt:lpstr>
      <vt:lpstr>Calibri</vt:lpstr>
      <vt:lpstr>Calibri Light</vt:lpstr>
      <vt:lpstr>Θέμα του Office</vt:lpstr>
      <vt:lpstr>ΔΗΜΟΚΡΙΤΕΙΟ ΠΑΝΕΠΙΣΤΗΜΙΟ ΘΡΑΚΗΣ</vt:lpstr>
      <vt:lpstr>Έδρα Jean Monnet </vt:lpstr>
      <vt:lpstr>Παρουσίαση του PowerPoint</vt:lpstr>
      <vt:lpstr>Τρίτη Ενεργειακή Δέσμη  </vt:lpstr>
      <vt:lpstr>Οδηγία 2009/72</vt:lpstr>
      <vt:lpstr>Οδηγία 2009/72</vt:lpstr>
      <vt:lpstr>Οδηγία 2009/72</vt:lpstr>
      <vt:lpstr>Οδηγία 2009/72</vt:lpstr>
      <vt:lpstr>Οδηγία 2009/72</vt:lpstr>
      <vt:lpstr>Ιδιοκτησιακός διαχωρισμός </vt:lpstr>
      <vt:lpstr>Ιδιοκτησιακός διαχωρισμός </vt:lpstr>
      <vt:lpstr>Ιδιοκτησιακός διαχωρισμός </vt:lpstr>
      <vt:lpstr>Ιδιοκτησιακός διαχωρισμός </vt:lpstr>
      <vt:lpstr>Ιδιοκτησιακός Διαχωρισμός </vt:lpstr>
      <vt:lpstr>Ιδιοκτησιακός διαχωρισμός </vt:lpstr>
      <vt:lpstr>Ανεξάρτητος Διαχειριστής Συστήματος </vt:lpstr>
      <vt:lpstr>Ανεξάρτητος Διαχειριστής Συστήματος </vt:lpstr>
      <vt:lpstr>Ανεξάρτητος Διαχειριστής Μεταφοράς</vt:lpstr>
      <vt:lpstr>Ανεξάρτητος Διαχειριστής Μεταφοράς</vt:lpstr>
      <vt:lpstr>Κανονισμός 714/2009</vt:lpstr>
      <vt:lpstr>Πιστοποιήσεις </vt:lpstr>
      <vt:lpstr>Πιστοποιήσεις </vt:lpstr>
      <vt:lpstr>Πιστοποιήσεις </vt:lpstr>
      <vt:lpstr>Πιστοποιήσεις </vt:lpstr>
      <vt:lpstr>Πιστοποιήσεις </vt:lpstr>
      <vt:lpstr>Πιστοποιήσεις </vt:lpstr>
      <vt:lpstr>Πιστοποιήσεις </vt:lpstr>
      <vt:lpstr>Πιστοποιήσεις </vt:lpstr>
      <vt:lpstr>Πιστοποιήσεις </vt:lpstr>
      <vt:lpstr>Οδηγία 2009/72</vt:lpstr>
      <vt:lpstr>Διαχωρισμός διαχειριστών διανομής </vt:lpstr>
      <vt:lpstr>Διαχωρισμός διαχειριστών διανομής </vt:lpstr>
      <vt:lpstr>Διαχωρισμός διαχειριστών διανομής </vt:lpstr>
      <vt:lpstr>Οδηγία 2009/72</vt:lpstr>
      <vt:lpstr>Οδηγία 2009/72</vt:lpstr>
      <vt:lpstr>Κανονισμός 714/2009</vt:lpstr>
      <vt:lpstr>Κανονισμός 714/2009</vt:lpstr>
      <vt:lpstr>Κανονισμός 714/2009</vt:lpstr>
      <vt:lpstr>Κανονισμός 714/2009</vt:lpstr>
      <vt:lpstr>Κανονισμός 713/2009</vt:lpstr>
      <vt:lpstr>Κανονισμός 713/2009</vt:lpstr>
      <vt:lpstr>Κανονισμός 713/2009</vt:lpstr>
      <vt:lpstr>Κανονισμός 713/2009</vt:lpstr>
      <vt:lpstr>Κανονισμός 713/2009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69</cp:revision>
  <dcterms:created xsi:type="dcterms:W3CDTF">2019-03-08T10:24:49Z</dcterms:created>
  <dcterms:modified xsi:type="dcterms:W3CDTF">2022-03-20T11:33:40Z</dcterms:modified>
</cp:coreProperties>
</file>