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2"/>
  </p:notesMasterIdLst>
  <p:sldIdLst>
    <p:sldId id="307" r:id="rId2"/>
    <p:sldId id="302" r:id="rId3"/>
    <p:sldId id="303" r:id="rId4"/>
    <p:sldId id="304" r:id="rId5"/>
    <p:sldId id="305" r:id="rId6"/>
    <p:sldId id="308" r:id="rId7"/>
    <p:sldId id="309" r:id="rId8"/>
    <p:sldId id="310" r:id="rId9"/>
    <p:sldId id="314" r:id="rId10"/>
    <p:sldId id="311" r:id="rId11"/>
    <p:sldId id="312" r:id="rId12"/>
    <p:sldId id="313" r:id="rId13"/>
    <p:sldId id="315" r:id="rId14"/>
    <p:sldId id="306" r:id="rId15"/>
    <p:sldId id="316" r:id="rId16"/>
    <p:sldId id="321" r:id="rId17"/>
    <p:sldId id="317" r:id="rId18"/>
    <p:sldId id="318" r:id="rId19"/>
    <p:sldId id="319" r:id="rId20"/>
    <p:sldId id="320" r:id="rId2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90" autoAdjust="0"/>
    <p:restoredTop sz="94693" autoAdjust="0"/>
  </p:normalViewPr>
  <p:slideViewPr>
    <p:cSldViewPr>
      <p:cViewPr varScale="1">
        <p:scale>
          <a:sx n="122" d="100"/>
          <a:sy n="122" d="100"/>
        </p:scale>
        <p:origin x="-1560" y="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B8423-D8EA-4084-BE57-609265A74855}" type="datetimeFigureOut">
              <a:rPr lang="el-GR" smtClean="0"/>
              <a:pPr/>
              <a:t>14/12/2012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D13C3-0DA8-49F2-AB6C-79D8FA3575A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0101A8-2668-4716-AEAF-774F7E8032B9}" type="datetimeFigureOut">
              <a:rPr lang="el-GR" smtClean="0"/>
              <a:pPr/>
              <a:t>14/12/2012</a:t>
            </a:fld>
            <a:endParaRPr lang="el-GR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ADFF68F-FB1A-4398-8F86-58CE1A33BCB8}" type="slidenum">
              <a:rPr lang="el-GR" smtClean="0"/>
              <a:pPr/>
              <a:t>‹#›</a:t>
            </a:fld>
            <a:endParaRPr lang="el-GR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DSCN0679.JPG"/>
          <p:cNvPicPr>
            <a:picLocks noChangeAspect="1"/>
          </p:cNvPicPr>
          <p:nvPr/>
        </p:nvPicPr>
        <p:blipFill>
          <a:blip r:embed="rId2" cstate="print"/>
          <a:srcRect l="25781" t="61458" r="50000" b="13542"/>
          <a:stretch>
            <a:fillRect/>
          </a:stretch>
        </p:blipFill>
        <p:spPr>
          <a:xfrm rot="5400000">
            <a:off x="1732339" y="1125124"/>
            <a:ext cx="5536445" cy="428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1142984"/>
            <a:ext cx="4288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Τυπικό σφάλμα (ευθεία παλινδρόμησης):</a:t>
            </a:r>
          </a:p>
          <a:p>
            <a:endParaRPr lang="el-GR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04913" y="1571625"/>
          <a:ext cx="3055937" cy="857250"/>
        </p:xfrm>
        <a:graphic>
          <a:graphicData uri="http://schemas.openxmlformats.org/presentationml/2006/ole">
            <p:oleObj spid="_x0000_s150530" name="Equação" r:id="rId3" imgW="1041120" imgH="291960" progId="Equation.3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28663" y="2857496"/>
            <a:ext cx="7572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Το τυπικό αυτό σφάλμα αποτελεί μια αδρή μέτρηση του μέσου μεγέθους του σφάλματος της πρόβλεψης, δηλαδή αποτελεί μια αδρή μέτρηση για το πόσο κατά μέσο όρο οι γνωστές τιμές Υ αποκλίνουν από τις προβλεπόμενες τιμές Υ’.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DSCN0697.JPG"/>
          <p:cNvPicPr>
            <a:picLocks noChangeAspect="1"/>
          </p:cNvPicPr>
          <p:nvPr/>
        </p:nvPicPr>
        <p:blipFill>
          <a:blip r:embed="rId2" cstate="print"/>
          <a:srcRect l="18750" t="60417" r="45312" b="11458"/>
          <a:stretch>
            <a:fillRect/>
          </a:stretch>
        </p:blipFill>
        <p:spPr>
          <a:xfrm>
            <a:off x="367741" y="428604"/>
            <a:ext cx="8276225" cy="48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48" y="1000108"/>
            <a:ext cx="183640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Η σημασία του </a:t>
            </a:r>
            <a:r>
              <a:rPr lang="en-US" dirty="0" smtClean="0"/>
              <a:t>r: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Α. αν </a:t>
            </a:r>
            <a:r>
              <a:rPr lang="en-US" dirty="0" smtClean="0"/>
              <a:t>r=1 </a:t>
            </a:r>
            <a:r>
              <a:rPr lang="el-GR" dirty="0" smtClean="0"/>
              <a:t>τότε: </a:t>
            </a:r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Β. Αν </a:t>
            </a:r>
            <a:r>
              <a:rPr lang="en-US" dirty="0" smtClean="0"/>
              <a:t>r=0 </a:t>
            </a:r>
            <a:r>
              <a:rPr lang="el-GR" dirty="0" smtClean="0"/>
              <a:t>τότε:</a:t>
            </a:r>
            <a:endParaRPr lang="el-GR" dirty="0"/>
          </a:p>
        </p:txBody>
      </p:sp>
      <p:graphicFrame>
        <p:nvGraphicFramePr>
          <p:cNvPr id="151554" name="Object 2"/>
          <p:cNvGraphicFramePr>
            <a:graphicFrameLocks noChangeAspect="1"/>
          </p:cNvGraphicFramePr>
          <p:nvPr/>
        </p:nvGraphicFramePr>
        <p:xfrm>
          <a:off x="957263" y="2000250"/>
          <a:ext cx="3654425" cy="857250"/>
        </p:xfrm>
        <a:graphic>
          <a:graphicData uri="http://schemas.openxmlformats.org/presentationml/2006/ole">
            <p:oleObj spid="_x0000_s151554" name="Equação" r:id="rId3" imgW="1244520" imgH="291960" progId="Equation.3">
              <p:embed/>
            </p:oleObj>
          </a:graphicData>
        </a:graphic>
      </p:graphicFrame>
      <p:graphicFrame>
        <p:nvGraphicFramePr>
          <p:cNvPr id="151555" name="Object 3"/>
          <p:cNvGraphicFramePr>
            <a:graphicFrameLocks noChangeAspect="1"/>
          </p:cNvGraphicFramePr>
          <p:nvPr/>
        </p:nvGraphicFramePr>
        <p:xfrm>
          <a:off x="922338" y="3500438"/>
          <a:ext cx="3914775" cy="857250"/>
        </p:xfrm>
        <a:graphic>
          <a:graphicData uri="http://schemas.openxmlformats.org/presentationml/2006/ole">
            <p:oleObj spid="_x0000_s151555" name="Equação" r:id="rId4" imgW="1333440" imgH="2919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1285860"/>
            <a:ext cx="82153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Σε ένα πληθυσμό η συσχέτιση </a:t>
            </a:r>
            <a:r>
              <a:rPr lang="en-US" dirty="0" smtClean="0"/>
              <a:t>r </a:t>
            </a:r>
            <a:r>
              <a:rPr lang="el-GR" dirty="0" smtClean="0"/>
              <a:t>μεταξύ του εκπαιδευτικού επιπέδου και του χρόνου που δαπανάται για μελέτη είναι 0,30. Στον πληθυσμό αυτό η μέση τιμή του εκπαιδευτικού επιπέδου (Χ) είναι 13 και η τυπική απόκλιση 2, ενώ η μέση τιμή των ωρών διαβάσματος την εβδομάδα είναι 8 και η τυπική απόκλιση </a:t>
            </a:r>
            <a:r>
              <a:rPr lang="en-US" dirty="0" smtClean="0"/>
              <a:t>4</a:t>
            </a:r>
            <a:r>
              <a:rPr lang="el-GR" dirty="0" smtClean="0"/>
              <a:t>. 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Α. Ποιος είναι το τυπικό σφάλμα της πρόβλεψης?</a:t>
            </a:r>
          </a:p>
          <a:p>
            <a:r>
              <a:rPr lang="el-GR" dirty="0" smtClean="0"/>
              <a:t>Β. Τι υποδηλώνει?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1285860"/>
            <a:ext cx="82153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Σε ένα πληθυσμό η συσχέτιση </a:t>
            </a:r>
            <a:r>
              <a:rPr lang="en-US" dirty="0" smtClean="0"/>
              <a:t>r </a:t>
            </a:r>
            <a:r>
              <a:rPr lang="el-GR" dirty="0" smtClean="0"/>
              <a:t>μεταξύ του εκπαιδευτικού επιπέδου και του χρόνου που δαπανάται για μελέτη είναι 0,30. Στον πληθυσμό αυτό η μέση τιμή του εκπαιδευτικού επιπέδου (Χ) είναι 13 και η τυπική απόκλιση 2, ενώ η μέση τιμή των ωρών διαβάσματος την εβδομάδα είναι 8 και η τυπική απόκλιση </a:t>
            </a:r>
            <a:r>
              <a:rPr lang="en-US" dirty="0" smtClean="0"/>
              <a:t>4</a:t>
            </a:r>
            <a:r>
              <a:rPr lang="el-GR" dirty="0" smtClean="0"/>
              <a:t>. 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Α. Ποιος είναι το τυπικό σφάλμα της πρόβλεψης?</a:t>
            </a:r>
          </a:p>
          <a:p>
            <a:r>
              <a:rPr lang="el-GR" dirty="0" smtClean="0"/>
              <a:t>Β. Τι υποδηλώνει?</a:t>
            </a:r>
            <a:endParaRPr lang="el-GR" dirty="0"/>
          </a:p>
        </p:txBody>
      </p:sp>
      <p:graphicFrame>
        <p:nvGraphicFramePr>
          <p:cNvPr id="152578" name="Object 2"/>
          <p:cNvGraphicFramePr>
            <a:graphicFrameLocks noChangeAspect="1"/>
          </p:cNvGraphicFramePr>
          <p:nvPr/>
        </p:nvGraphicFramePr>
        <p:xfrm>
          <a:off x="866775" y="3429000"/>
          <a:ext cx="4808538" cy="893763"/>
        </p:xfrm>
        <a:graphic>
          <a:graphicData uri="http://schemas.openxmlformats.org/presentationml/2006/ole">
            <p:oleObj spid="_x0000_s152578" name="Equação" r:id="rId3" imgW="1638000" imgH="3045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1214422"/>
            <a:ext cx="8429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Παραδοχές:</a:t>
            </a:r>
          </a:p>
          <a:p>
            <a:pPr marL="342900" indent="-342900">
              <a:buAutoNum type="arabicPeriod"/>
            </a:pPr>
            <a:r>
              <a:rPr lang="el-GR" dirty="0" smtClean="0"/>
              <a:t>Για να υπολογιστεί η ευθεία της γραμμικής παλινδρόμησης πρέπει η σχέση που συνδέει τις δύο μεταβλητές να είναι γραμμική</a:t>
            </a:r>
          </a:p>
          <a:p>
            <a:pPr marL="342900" indent="-342900">
              <a:buAutoNum type="arabicPeriod"/>
            </a:pPr>
            <a:r>
              <a:rPr lang="en-US" i="1" dirty="0" err="1" smtClean="0"/>
              <a:t>Homoscedasticity</a:t>
            </a:r>
            <a:endParaRPr lang="el-GR" i="1" dirty="0"/>
          </a:p>
        </p:txBody>
      </p:sp>
      <p:pic>
        <p:nvPicPr>
          <p:cNvPr id="6" name="Picture 5" descr="DSCN0698.JPG"/>
          <p:cNvPicPr>
            <a:picLocks noChangeAspect="1"/>
          </p:cNvPicPr>
          <p:nvPr/>
        </p:nvPicPr>
        <p:blipFill>
          <a:blip r:embed="rId2" cstate="print"/>
          <a:srcRect l="29687" t="35417" r="21875" b="25000"/>
          <a:stretch>
            <a:fillRect/>
          </a:stretch>
        </p:blipFill>
        <p:spPr>
          <a:xfrm>
            <a:off x="1571604" y="2571744"/>
            <a:ext cx="6429420" cy="3940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2214554"/>
            <a:ext cx="83582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Εάν υπολογίσουμε το τετράγωνο του συντελεστή συσχέτισης </a:t>
            </a:r>
            <a:r>
              <a:rPr lang="en-US" dirty="0" smtClean="0"/>
              <a:t>r </a:t>
            </a:r>
            <a:r>
              <a:rPr lang="el-GR" dirty="0" smtClean="0"/>
              <a:t>θα έχουμε μια μέτρηση της ακρίβειας των προβλέψεων μας επιπλέον του τυπικού σφάλματος των υπολογισμών. Στην πραγματικότητα η μέτρηση αυτή δείχνει την αναλογία της συνολικής διακύμανσης σε της μιας μεταβλητής η οποία είναι προβλέψιμη </a:t>
            </a:r>
            <a:r>
              <a:rPr lang="el-GR" dirty="0" err="1" smtClean="0"/>
              <a:t>εξαιτίς</a:t>
            </a:r>
            <a:r>
              <a:rPr lang="el-GR" dirty="0" smtClean="0"/>
              <a:t> της σχέσης της μεταβλητής αυτής με μιαν άλλη.</a:t>
            </a:r>
          </a:p>
          <a:p>
            <a:endParaRPr lang="el-GR" dirty="0" smtClean="0"/>
          </a:p>
          <a:p>
            <a:r>
              <a:rPr lang="el-GR" dirty="0" smtClean="0"/>
              <a:t>Η μέτρηση αυτή δηλαδή μας δίνει μια άμεση εκτίμηση της ισχύος μιας σχέσης μεταξύ δύο μεταβλητών. Για παράδειγμα να έχει τιμή 0,5 δείχνει ότι η σχέση αυτή είναι η μισή μιας ισχυρής ή τέλειας συσχέτισης δύο μεταβλητών, επειδή δείχνει ότι το ήμισυ της συνολικής διακύμανσης μπορεί να εξηγηθεί με τη σχέση αυτή.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DSCN0689.JPG"/>
          <p:cNvPicPr>
            <a:picLocks noChangeAspect="1"/>
          </p:cNvPicPr>
          <p:nvPr/>
        </p:nvPicPr>
        <p:blipFill>
          <a:blip r:embed="rId2" cstate="print"/>
          <a:srcRect l="35937" t="30208" r="24219" b="17708"/>
          <a:stretch>
            <a:fillRect/>
          </a:stretch>
        </p:blipFill>
        <p:spPr>
          <a:xfrm>
            <a:off x="1785918" y="571479"/>
            <a:ext cx="6072230" cy="595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DSCN0690.JPG"/>
          <p:cNvPicPr>
            <a:picLocks noChangeAspect="1"/>
          </p:cNvPicPr>
          <p:nvPr/>
        </p:nvPicPr>
        <p:blipFill>
          <a:blip r:embed="rId2" cstate="print"/>
          <a:srcRect l="22656" t="27083" r="29687" b="12500"/>
          <a:stretch>
            <a:fillRect/>
          </a:stretch>
        </p:blipFill>
        <p:spPr>
          <a:xfrm>
            <a:off x="1071538" y="357166"/>
            <a:ext cx="6643734" cy="6316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DSCN0691.JPG"/>
          <p:cNvPicPr>
            <a:picLocks noChangeAspect="1"/>
          </p:cNvPicPr>
          <p:nvPr/>
        </p:nvPicPr>
        <p:blipFill>
          <a:blip r:embed="rId2" cstate="print"/>
          <a:srcRect l="28906" t="23958" r="25781" b="13541"/>
          <a:stretch>
            <a:fillRect/>
          </a:stretch>
        </p:blipFill>
        <p:spPr>
          <a:xfrm>
            <a:off x="1428728" y="142852"/>
            <a:ext cx="6286544" cy="6503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DSCN0692.JPG"/>
          <p:cNvPicPr>
            <a:picLocks noChangeAspect="1"/>
          </p:cNvPicPr>
          <p:nvPr/>
        </p:nvPicPr>
        <p:blipFill>
          <a:blip r:embed="rId2" cstate="print"/>
          <a:srcRect l="32812" t="19791" r="10156" b="29167"/>
          <a:stretch>
            <a:fillRect/>
          </a:stretch>
        </p:blipFill>
        <p:spPr>
          <a:xfrm>
            <a:off x="357158" y="342487"/>
            <a:ext cx="8429684" cy="5658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857488" y="714356"/>
          <a:ext cx="3010601" cy="714380"/>
        </p:xfrm>
        <a:graphic>
          <a:graphicData uri="http://schemas.openxmlformats.org/presentationml/2006/ole">
            <p:oleObj spid="_x0000_s149506" name="Εξίσωση" r:id="rId3" imgW="749160" imgH="177480" progId="Equation.3">
              <p:embed/>
            </p:oleObj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571868" y="1714488"/>
          <a:ext cx="1766898" cy="1472415"/>
        </p:xfrm>
        <a:graphic>
          <a:graphicData uri="http://schemas.openxmlformats.org/presentationml/2006/ole">
            <p:oleObj spid="_x0000_s149507" name="Εξίσωση" r:id="rId4" imgW="533160" imgH="444240" progId="Equation.3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214678" y="3429000"/>
          <a:ext cx="2805596" cy="822330"/>
        </p:xfrm>
        <a:graphic>
          <a:graphicData uri="http://schemas.openxmlformats.org/presentationml/2006/ole">
            <p:oleObj spid="_x0000_s149508" name="Εξίσωση" r:id="rId5" imgW="736560" imgH="215640" progId="Equation.3">
              <p:embed/>
            </p:oleObj>
          </a:graphicData>
        </a:graphic>
      </p:graphicFrame>
      <p:cxnSp>
        <p:nvCxnSpPr>
          <p:cNvPr id="9" name="Straight Arrow Connector 8"/>
          <p:cNvCxnSpPr/>
          <p:nvPr/>
        </p:nvCxnSpPr>
        <p:spPr>
          <a:xfrm rot="10800000" flipV="1">
            <a:off x="1071538" y="1428736"/>
            <a:ext cx="3000396" cy="1428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4348" y="292893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κλίση</a:t>
            </a:r>
            <a:endParaRPr lang="el-GR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857884" y="1285860"/>
            <a:ext cx="1785950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43768" y="2285992"/>
            <a:ext cx="119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τεταγμένη</a:t>
            </a:r>
            <a:endParaRPr lang="el-GR" dirty="0"/>
          </a:p>
        </p:txBody>
      </p:sp>
      <p:sp>
        <p:nvSpPr>
          <p:cNvPr id="14" name="TextBox 13"/>
          <p:cNvSpPr txBox="1"/>
          <p:nvPr/>
        </p:nvSpPr>
        <p:spPr>
          <a:xfrm>
            <a:off x="142844" y="214290"/>
            <a:ext cx="3672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Εξίσωση γραμμικής παλινδρόμησης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DSCN0695.JPG"/>
          <p:cNvPicPr>
            <a:picLocks noChangeAspect="1"/>
          </p:cNvPicPr>
          <p:nvPr/>
        </p:nvPicPr>
        <p:blipFill>
          <a:blip r:embed="rId2" cstate="print"/>
          <a:srcRect l="28906" t="17708" r="20312" b="19791"/>
          <a:stretch>
            <a:fillRect/>
          </a:stretch>
        </p:blipFill>
        <p:spPr>
          <a:xfrm>
            <a:off x="1285852" y="500042"/>
            <a:ext cx="6572296" cy="6066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1285860"/>
            <a:ext cx="82153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Σε ένα πληθυσμό η συσχέτιση </a:t>
            </a:r>
            <a:r>
              <a:rPr lang="en-US" dirty="0" smtClean="0"/>
              <a:t>r </a:t>
            </a:r>
            <a:r>
              <a:rPr lang="el-GR" dirty="0" smtClean="0"/>
              <a:t>μεταξύ του εκπαιδευτικού επιπέδου και του χρόνου που δαπανάται για μελέτη είναι 0,30. Στον πληθυσμό αυτό η μέση τιμή του εκπαιδευτικού επιπέδου (Χ) είναι 13 και η τυπική απόκλιση 2, ενώ η μέση τιμή των ωρών διαβάσματος την εβδομάδα είναι 8 και η τυπική απόκλιση </a:t>
            </a:r>
            <a:r>
              <a:rPr lang="en-US" dirty="0" smtClean="0"/>
              <a:t>4</a:t>
            </a:r>
            <a:r>
              <a:rPr lang="el-GR" dirty="0" smtClean="0"/>
              <a:t>. 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Α. Να υπολογιστεί η ευθεία γραμμικής παλινδρόμησης</a:t>
            </a:r>
          </a:p>
          <a:p>
            <a:endParaRPr lang="el-GR" dirty="0" smtClean="0"/>
          </a:p>
          <a:p>
            <a:r>
              <a:rPr lang="el-GR" dirty="0" smtClean="0"/>
              <a:t>Β. Να βρεθεί ο χρόνος που εκτιμάται ότι θα διαβάζει ένα άτομο με εκπαιδευτικό επίπεδο </a:t>
            </a:r>
            <a:r>
              <a:rPr lang="en-US" dirty="0" smtClean="0"/>
              <a:t>1</a:t>
            </a:r>
            <a:r>
              <a:rPr lang="el-GR" dirty="0" smtClean="0"/>
              <a:t>5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Γ. Να βρεθεί ο χρόνος που εκτιμάται ότι θα διαβάζει ένα άτομο με εκπαιδευτικό επίπεδο 11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5536" y="6021288"/>
            <a:ext cx="8062912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1285860"/>
            <a:ext cx="82153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Σε ένα πληθυσμό η συσχέτιση </a:t>
            </a:r>
            <a:r>
              <a:rPr lang="en-US" dirty="0" smtClean="0"/>
              <a:t>r </a:t>
            </a:r>
            <a:r>
              <a:rPr lang="el-GR" dirty="0" smtClean="0"/>
              <a:t>μεταξύ του εκπαιδευτικού επιπέδου και του χρόνου που δαπανάται για μελέτη είναι 0,30. Στον πληθυσμό αυτό η μέση τιμή του εκπαιδευτικού επιπέδου (Χ) είναι 13 και η τυπική απόκλιση 2, ενώ η μέση τιμή των ωρών διαβάσματος την εβδομάδα είναι 8 και η τυπική απόκλιση </a:t>
            </a:r>
            <a:r>
              <a:rPr lang="en-US" dirty="0" smtClean="0"/>
              <a:t>4</a:t>
            </a:r>
            <a:r>
              <a:rPr lang="el-GR" dirty="0" smtClean="0"/>
              <a:t>. 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Α. Να υπολογιστεί η ευθεία γραμμικής παλινδρόμησης</a:t>
            </a:r>
          </a:p>
          <a:p>
            <a:r>
              <a:rPr lang="en-US" dirty="0" smtClean="0"/>
              <a:t>B=(4/2) (0,30)=0,60 </a:t>
            </a:r>
            <a:r>
              <a:rPr lang="el-GR" dirty="0" smtClean="0"/>
              <a:t>α=</a:t>
            </a:r>
            <a:r>
              <a:rPr lang="en-US" dirty="0" smtClean="0"/>
              <a:t>8-(0,60) (13)=0,20 Y’=0,60 (X)+0,20</a:t>
            </a:r>
          </a:p>
          <a:p>
            <a:endParaRPr lang="el-GR" dirty="0" smtClean="0"/>
          </a:p>
          <a:p>
            <a:r>
              <a:rPr lang="el-GR" dirty="0" smtClean="0"/>
              <a:t>Β. Να βρεθεί ο χρόνος που εκτιμάται ότι θα διαβάζει ένα άτομο με εκπαιδευτικό επίπεδο </a:t>
            </a:r>
            <a:r>
              <a:rPr lang="en-US" dirty="0" smtClean="0"/>
              <a:t>1</a:t>
            </a:r>
            <a:r>
              <a:rPr lang="el-GR" dirty="0" smtClean="0"/>
              <a:t>5</a:t>
            </a:r>
            <a:endParaRPr lang="el-GR" dirty="0" smtClean="0"/>
          </a:p>
          <a:p>
            <a:r>
              <a:rPr lang="el-GR" dirty="0" smtClean="0"/>
              <a:t>Υ’=(0,60)(15)+0,20=9,20</a:t>
            </a:r>
          </a:p>
          <a:p>
            <a:endParaRPr lang="el-GR" dirty="0" smtClean="0"/>
          </a:p>
          <a:p>
            <a:r>
              <a:rPr lang="el-GR" dirty="0" smtClean="0"/>
              <a:t>Γ. Να βρεθεί ο χρόνος που εκτιμάται ότι θα διαβάζει ένα άτομο με εκπαιδευτικό επίπεδο 11</a:t>
            </a:r>
          </a:p>
          <a:p>
            <a:r>
              <a:rPr lang="el-GR" dirty="0" smtClean="0"/>
              <a:t>Υ’=(0,60) (11)+0,20=6,80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5108</TotalTime>
  <Words>579</Words>
  <Application>Microsoft Office PowerPoint</Application>
  <PresentationFormat>On-screen Show (4:3)</PresentationFormat>
  <Paragraphs>164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Flow</vt:lpstr>
      <vt:lpstr>Εξίσωση</vt:lpstr>
      <vt:lpstr>Microsoft Equation 3.0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παρουσίαση του στατιστικού υλικού γίνεται με δύο τρόπους!  1. Ο πρώτος συνίσταται στην κατασκευή ενός στατιστικού πίνακα, ο οποίος πολλές φορές ονομάζεται πίνακας συχνοτήτων ή ακόμη και κατανομή συχνοτήτων.  2. Ο δεύτερος και πιο εντυπωσιακός τρόπος συνίσταται στην κατασκευή ενός κατάλληλου κατά περίπτωση διαγράμματος.</dc:title>
  <dc:creator>owner</dc:creator>
  <cp:lastModifiedBy>Windows User</cp:lastModifiedBy>
  <cp:revision>346</cp:revision>
  <dcterms:created xsi:type="dcterms:W3CDTF">2012-10-26T06:40:15Z</dcterms:created>
  <dcterms:modified xsi:type="dcterms:W3CDTF">2012-12-14T16:52:44Z</dcterms:modified>
</cp:coreProperties>
</file>