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2" r:id="rId3"/>
    <p:sldId id="279" r:id="rId4"/>
    <p:sldId id="263" r:id="rId5"/>
    <p:sldId id="264" r:id="rId6"/>
    <p:sldId id="265" r:id="rId7"/>
    <p:sldId id="282" r:id="rId8"/>
    <p:sldId id="266" r:id="rId9"/>
    <p:sldId id="269" r:id="rId10"/>
    <p:sldId id="281" r:id="rId11"/>
    <p:sldId id="257" r:id="rId12"/>
    <p:sldId id="258" r:id="rId13"/>
    <p:sldId id="259" r:id="rId14"/>
    <p:sldId id="273" r:id="rId15"/>
    <p:sldId id="270" r:id="rId16"/>
    <p:sldId id="271" r:id="rId17"/>
    <p:sldId id="274" r:id="rId18"/>
    <p:sldId id="272" r:id="rId19"/>
    <p:sldId id="275" r:id="rId20"/>
    <p:sldId id="276" r:id="rId21"/>
    <p:sldId id="277" r:id="rId22"/>
    <p:sldId id="260" r:id="rId23"/>
    <p:sldId id="261" r:id="rId24"/>
    <p:sldId id="280" r:id="rId25"/>
    <p:sldId id="283" r:id="rId26"/>
    <p:sldId id="284" r:id="rId27"/>
    <p:sldId id="285" r:id="rId28"/>
    <p:sldId id="286" r:id="rId29"/>
    <p:sldId id="287" r:id="rId30"/>
    <p:sldId id="288" r:id="rId31"/>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9" d="100"/>
          <a:sy n="109" d="100"/>
        </p:scale>
        <p:origin x="1644"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8" name="Τίτλος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l-GR" smtClean="0"/>
              <a:t>Στυλ κύριου τίτλου</a:t>
            </a:r>
            <a:endParaRPr kumimoji="0" lang="en-US"/>
          </a:p>
        </p:txBody>
      </p:sp>
      <p:sp>
        <p:nvSpPr>
          <p:cNvPr id="28" name="Θέση ημερομηνίας 27"/>
          <p:cNvSpPr>
            <a:spLocks noGrp="1"/>
          </p:cNvSpPr>
          <p:nvPr>
            <p:ph type="dt" sz="half" idx="10"/>
          </p:nvPr>
        </p:nvSpPr>
        <p:spPr/>
        <p:txBody>
          <a:bodyPr/>
          <a:lstStyle/>
          <a:p>
            <a:fld id="{2F9BB275-30A9-45AE-A1EE-6A802AF841B4}" type="datetimeFigureOut">
              <a:rPr lang="el-GR" smtClean="0"/>
              <a:t>26/3/2026</a:t>
            </a:fld>
            <a:endParaRPr lang="el-GR"/>
          </a:p>
        </p:txBody>
      </p:sp>
      <p:sp>
        <p:nvSpPr>
          <p:cNvPr id="17" name="Θέση υποσέλιδου 16"/>
          <p:cNvSpPr>
            <a:spLocks noGrp="1"/>
          </p:cNvSpPr>
          <p:nvPr>
            <p:ph type="ftr" sz="quarter" idx="11"/>
          </p:nvPr>
        </p:nvSpPr>
        <p:spPr/>
        <p:txBody>
          <a:bodyPr/>
          <a:lstStyle/>
          <a:p>
            <a:endParaRPr lang="el-GR"/>
          </a:p>
        </p:txBody>
      </p:sp>
      <p:sp>
        <p:nvSpPr>
          <p:cNvPr id="29" name="Θέση αριθμού διαφάνειας 28"/>
          <p:cNvSpPr>
            <a:spLocks noGrp="1"/>
          </p:cNvSpPr>
          <p:nvPr>
            <p:ph type="sldNum" sz="quarter" idx="12"/>
          </p:nvPr>
        </p:nvSpPr>
        <p:spPr/>
        <p:txBody>
          <a:bodyPr/>
          <a:lstStyle/>
          <a:p>
            <a:fld id="{DE277DDC-513E-45DB-8BD3-9E1769CD75D8}" type="slidenum">
              <a:rPr lang="el-GR" smtClean="0"/>
              <a:t>‹#›</a:t>
            </a:fld>
            <a:endParaRPr lang="el-GR"/>
          </a:p>
        </p:txBody>
      </p:sp>
      <p:sp>
        <p:nvSpPr>
          <p:cNvPr id="9" name="Υπότιτλος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Στυλ κύριου υπότιτλου</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kumimoji="0" lang="el-GR" smtClean="0"/>
              <a:t>Στυλ κύριου τίτλου</a:t>
            </a:r>
            <a:endParaRPr kumimoji="0" lang="en-US"/>
          </a:p>
        </p:txBody>
      </p:sp>
      <p:sp>
        <p:nvSpPr>
          <p:cNvPr id="3" name="Θέση κατακόρυφου κειμένου 2"/>
          <p:cNvSpPr>
            <a:spLocks noGrp="1"/>
          </p:cNvSpPr>
          <p:nvPr>
            <p:ph type="body" orient="vert" idx="1"/>
          </p:nvPr>
        </p:nvSpPr>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ημερομηνίας 3"/>
          <p:cNvSpPr>
            <a:spLocks noGrp="1"/>
          </p:cNvSpPr>
          <p:nvPr>
            <p:ph type="dt" sz="half" idx="10"/>
          </p:nvPr>
        </p:nvSpPr>
        <p:spPr/>
        <p:txBody>
          <a:bodyPr/>
          <a:lstStyle/>
          <a:p>
            <a:fld id="{2F9BB275-30A9-45AE-A1EE-6A802AF841B4}" type="datetimeFigureOut">
              <a:rPr lang="el-GR" smtClean="0"/>
              <a:t>26/3/2026</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DE277DDC-513E-45DB-8BD3-9E1769CD75D8}" type="slidenum">
              <a:rPr lang="el-GR" smtClean="0"/>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kumimoji="0" lang="el-GR" smtClean="0"/>
              <a:t>Στυλ κύριου τίτλου</a:t>
            </a:r>
            <a:endParaRPr kumimoji="0" lang="en-US"/>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ημερομηνίας 3"/>
          <p:cNvSpPr>
            <a:spLocks noGrp="1"/>
          </p:cNvSpPr>
          <p:nvPr>
            <p:ph type="dt" sz="half" idx="10"/>
          </p:nvPr>
        </p:nvSpPr>
        <p:spPr/>
        <p:txBody>
          <a:bodyPr/>
          <a:lstStyle/>
          <a:p>
            <a:fld id="{2F9BB275-30A9-45AE-A1EE-6A802AF841B4}" type="datetimeFigureOut">
              <a:rPr lang="el-GR" smtClean="0"/>
              <a:t>26/3/2026</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DE277DDC-513E-45DB-8BD3-9E1769CD75D8}" type="slidenum">
              <a:rPr lang="el-GR" smtClean="0"/>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kumimoji="0" lang="el-GR" smtClean="0"/>
              <a:t>Στυλ κύριου τίτλου</a:t>
            </a:r>
            <a:endParaRPr kumimoji="0" lang="en-US"/>
          </a:p>
        </p:txBody>
      </p:sp>
      <p:sp>
        <p:nvSpPr>
          <p:cNvPr id="3" name="Θέση περιεχομένου 2"/>
          <p:cNvSpPr>
            <a:spLocks noGrp="1"/>
          </p:cNvSpPr>
          <p:nvPr>
            <p:ph idx="1"/>
          </p:nvPr>
        </p:nvSpPr>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ημερομηνίας 3"/>
          <p:cNvSpPr>
            <a:spLocks noGrp="1"/>
          </p:cNvSpPr>
          <p:nvPr>
            <p:ph type="dt" sz="half" idx="10"/>
          </p:nvPr>
        </p:nvSpPr>
        <p:spPr/>
        <p:txBody>
          <a:bodyPr/>
          <a:lstStyle/>
          <a:p>
            <a:fld id="{2F9BB275-30A9-45AE-A1EE-6A802AF841B4}" type="datetimeFigureOut">
              <a:rPr lang="el-GR" smtClean="0"/>
              <a:t>26/3/2026</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DE277DDC-513E-45DB-8BD3-9E1769CD75D8}" type="slidenum">
              <a:rPr lang="el-GR" smtClean="0"/>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3">
        <a:schemeClr val="bg2"/>
      </p:bgRef>
    </p:bg>
    <p:spTree>
      <p:nvGrpSpPr>
        <p:cNvPr id="1" name=""/>
        <p:cNvGrpSpPr/>
        <p:nvPr/>
      </p:nvGrpSpPr>
      <p:grpSpPr>
        <a:xfrm>
          <a:off x="0" y="0"/>
          <a:ext cx="0" cy="0"/>
          <a:chOff x="0" y="0"/>
          <a:chExt cx="0" cy="0"/>
        </a:xfrm>
      </p:grpSpPr>
      <p:sp>
        <p:nvSpPr>
          <p:cNvPr id="2" name="Τίτλος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l-GR" smtClean="0"/>
              <a:t>Στυλ κύριου τίτλου</a:t>
            </a:r>
            <a:endParaRPr kumimoji="0" lang="en-US"/>
          </a:p>
        </p:txBody>
      </p:sp>
      <p:sp>
        <p:nvSpPr>
          <p:cNvPr id="3" name="Θέση κειμένου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Στυλ υποδείγματος κειμένου</a:t>
            </a:r>
          </a:p>
        </p:txBody>
      </p:sp>
      <p:sp>
        <p:nvSpPr>
          <p:cNvPr id="4" name="Θέση ημερομηνίας 3"/>
          <p:cNvSpPr>
            <a:spLocks noGrp="1"/>
          </p:cNvSpPr>
          <p:nvPr>
            <p:ph type="dt" sz="half" idx="10"/>
          </p:nvPr>
        </p:nvSpPr>
        <p:spPr/>
        <p:txBody>
          <a:bodyPr/>
          <a:lstStyle/>
          <a:p>
            <a:fld id="{2F9BB275-30A9-45AE-A1EE-6A802AF841B4}" type="datetimeFigureOut">
              <a:rPr lang="el-GR" smtClean="0"/>
              <a:t>26/3/2026</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a:xfrm>
            <a:off x="7924800" y="6416675"/>
            <a:ext cx="762000" cy="365125"/>
          </a:xfrm>
        </p:spPr>
        <p:txBody>
          <a:bodyPr/>
          <a:lstStyle/>
          <a:p>
            <a:fld id="{DE277DDC-513E-45DB-8BD3-9E1769CD75D8}" type="slidenum">
              <a:rPr lang="el-GR" smtClean="0"/>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kumimoji="0" lang="el-GR" smtClean="0"/>
              <a:t>Στυλ κύριου τίτλου</a:t>
            </a:r>
            <a:endParaRPr kumimoji="0" lang="en-US"/>
          </a:p>
        </p:txBody>
      </p:sp>
      <p:sp>
        <p:nvSpPr>
          <p:cNvPr id="3" name="Θέση περιεχομένου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περιεχομένου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Θέση ημερομηνίας 4"/>
          <p:cNvSpPr>
            <a:spLocks noGrp="1"/>
          </p:cNvSpPr>
          <p:nvPr>
            <p:ph type="dt" sz="half" idx="10"/>
          </p:nvPr>
        </p:nvSpPr>
        <p:spPr/>
        <p:txBody>
          <a:bodyPr/>
          <a:lstStyle/>
          <a:p>
            <a:fld id="{2F9BB275-30A9-45AE-A1EE-6A802AF841B4}" type="datetimeFigureOut">
              <a:rPr lang="el-GR" smtClean="0"/>
              <a:t>26/3/2026</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DE277DDC-513E-45DB-8BD3-9E1769CD75D8}" type="slidenum">
              <a:rPr lang="el-GR" smtClean="0"/>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8229600" cy="1143000"/>
          </a:xfrm>
        </p:spPr>
        <p:txBody>
          <a:bodyPr anchor="ctr"/>
          <a:lstStyle>
            <a:lvl1pPr>
              <a:defRPr/>
            </a:lvl1pPr>
          </a:lstStyle>
          <a:p>
            <a:r>
              <a:rPr kumimoji="0" lang="el-GR" smtClean="0"/>
              <a:t>Στυλ κύριου τίτλου</a:t>
            </a:r>
            <a:endParaRPr kumimoji="0" lang="en-US"/>
          </a:p>
        </p:txBody>
      </p:sp>
      <p:sp>
        <p:nvSpPr>
          <p:cNvPr id="3" name="Θέση κειμένου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Στυλ υποδείγματος κειμένου</a:t>
            </a:r>
          </a:p>
        </p:txBody>
      </p:sp>
      <p:sp>
        <p:nvSpPr>
          <p:cNvPr id="4" name="Θέση κειμένου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Στυλ υποδείγματος κειμένου</a:t>
            </a:r>
          </a:p>
        </p:txBody>
      </p:sp>
      <p:sp>
        <p:nvSpPr>
          <p:cNvPr id="5" name="Θέση περιεχομένου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Θέση περιεχομένου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Θέση ημερομηνίας 6"/>
          <p:cNvSpPr>
            <a:spLocks noGrp="1"/>
          </p:cNvSpPr>
          <p:nvPr>
            <p:ph type="dt" sz="half" idx="10"/>
          </p:nvPr>
        </p:nvSpPr>
        <p:spPr/>
        <p:txBody>
          <a:bodyPr/>
          <a:lstStyle/>
          <a:p>
            <a:fld id="{2F9BB275-30A9-45AE-A1EE-6A802AF841B4}" type="datetimeFigureOut">
              <a:rPr lang="el-GR" smtClean="0"/>
              <a:t>26/3/2026</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DE277DDC-513E-45DB-8BD3-9E1769CD75D8}" type="slidenum">
              <a:rPr lang="el-GR" smtClean="0"/>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kumimoji="0" lang="el-GR" smtClean="0"/>
              <a:t>Στυλ κύριου τίτλου</a:t>
            </a:r>
            <a:endParaRPr kumimoji="0" lang="en-US"/>
          </a:p>
        </p:txBody>
      </p:sp>
      <p:sp>
        <p:nvSpPr>
          <p:cNvPr id="3" name="Θέση ημερομηνίας 2"/>
          <p:cNvSpPr>
            <a:spLocks noGrp="1"/>
          </p:cNvSpPr>
          <p:nvPr>
            <p:ph type="dt" sz="half" idx="10"/>
          </p:nvPr>
        </p:nvSpPr>
        <p:spPr/>
        <p:txBody>
          <a:bodyPr/>
          <a:lstStyle/>
          <a:p>
            <a:fld id="{2F9BB275-30A9-45AE-A1EE-6A802AF841B4}" type="datetimeFigureOut">
              <a:rPr lang="el-GR" smtClean="0"/>
              <a:t>26/3/2026</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DE277DDC-513E-45DB-8BD3-9E1769CD75D8}" type="slidenum">
              <a:rPr lang="el-GR" smtClean="0"/>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2F9BB275-30A9-45AE-A1EE-6A802AF841B4}" type="datetimeFigureOut">
              <a:rPr lang="el-GR" smtClean="0"/>
              <a:t>26/3/2026</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DE277DDC-513E-45DB-8BD3-9E1769CD75D8}" type="slidenum">
              <a:rPr lang="el-GR" smtClean="0"/>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l-GR" smtClean="0"/>
              <a:t>Στυλ κύριου τίτλου</a:t>
            </a:r>
            <a:endParaRPr kumimoji="0" lang="en-US"/>
          </a:p>
        </p:txBody>
      </p:sp>
      <p:sp>
        <p:nvSpPr>
          <p:cNvPr id="3" name="Θέση κειμένου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l-GR" smtClean="0"/>
              <a:t>Στυλ υποδείγματος κειμένου</a:t>
            </a:r>
          </a:p>
        </p:txBody>
      </p:sp>
      <p:sp>
        <p:nvSpPr>
          <p:cNvPr id="4" name="Θέση περιεχομένου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Θέση ημερομηνίας 4"/>
          <p:cNvSpPr>
            <a:spLocks noGrp="1"/>
          </p:cNvSpPr>
          <p:nvPr>
            <p:ph type="dt" sz="half" idx="10"/>
          </p:nvPr>
        </p:nvSpPr>
        <p:spPr/>
        <p:txBody>
          <a:bodyPr/>
          <a:lstStyle/>
          <a:p>
            <a:fld id="{2F9BB275-30A9-45AE-A1EE-6A802AF841B4}" type="datetimeFigureOut">
              <a:rPr lang="el-GR" smtClean="0"/>
              <a:t>26/3/2026</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DE277DDC-513E-45DB-8BD3-9E1769CD75D8}" type="slidenum">
              <a:rPr lang="el-GR" smtClean="0"/>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l-GR" smtClean="0"/>
              <a:t>Στυλ κύριου τίτλου</a:t>
            </a:r>
            <a:endParaRPr kumimoji="0" lang="en-US"/>
          </a:p>
        </p:txBody>
      </p:sp>
      <p:sp>
        <p:nvSpPr>
          <p:cNvPr id="3" name="Θέση εικόνας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l-GR" smtClean="0">
                <a:solidFill>
                  <a:schemeClr val="lt1"/>
                </a:solidFill>
                <a:latin typeface="+mn-lt"/>
                <a:ea typeface="+mn-ea"/>
                <a:cs typeface="+mn-cs"/>
              </a:rPr>
              <a:t>Κάντε κλικ στο εικονίδιο για να προσθέσετε μια εικόνα</a:t>
            </a:r>
            <a:endParaRPr kumimoji="0" lang="en-US" dirty="0">
              <a:solidFill>
                <a:schemeClr val="lt1"/>
              </a:solidFill>
              <a:latin typeface="+mn-lt"/>
              <a:ea typeface="+mn-ea"/>
              <a:cs typeface="+mn-cs"/>
            </a:endParaRPr>
          </a:p>
        </p:txBody>
      </p:sp>
      <p:sp>
        <p:nvSpPr>
          <p:cNvPr id="4" name="Θέση κειμένου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l-GR" smtClean="0"/>
              <a:t>Στυλ υποδείγματος κειμένου</a:t>
            </a:r>
          </a:p>
        </p:txBody>
      </p:sp>
      <p:sp>
        <p:nvSpPr>
          <p:cNvPr id="5" name="Θέση ημερομηνίας 4"/>
          <p:cNvSpPr>
            <a:spLocks noGrp="1"/>
          </p:cNvSpPr>
          <p:nvPr>
            <p:ph type="dt" sz="half" idx="10"/>
          </p:nvPr>
        </p:nvSpPr>
        <p:spPr/>
        <p:txBody>
          <a:bodyPr/>
          <a:lstStyle/>
          <a:p>
            <a:fld id="{2F9BB275-30A9-45AE-A1EE-6A802AF841B4}" type="datetimeFigureOut">
              <a:rPr lang="el-GR" smtClean="0"/>
              <a:t>26/3/2026</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DE277DDC-513E-45DB-8BD3-9E1769CD75D8}" type="slidenum">
              <a:rPr lang="el-GR" smtClean="0"/>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Θέση τίτλου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l-GR" smtClean="0"/>
              <a:t>Στυλ κύριου τίτλου</a:t>
            </a:r>
            <a:endParaRPr kumimoji="0" lang="en-US"/>
          </a:p>
        </p:txBody>
      </p:sp>
      <p:sp>
        <p:nvSpPr>
          <p:cNvPr id="13" name="Θέση κειμένου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l-GR" smtClean="0"/>
              <a:t>Στυλ υποδείγματος κειμένου</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4" name="Θέση ημερομηνίας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2F9BB275-30A9-45AE-A1EE-6A802AF841B4}" type="datetimeFigureOut">
              <a:rPr lang="el-GR" smtClean="0"/>
              <a:t>26/3/2026</a:t>
            </a:fld>
            <a:endParaRPr lang="el-GR"/>
          </a:p>
        </p:txBody>
      </p:sp>
      <p:sp>
        <p:nvSpPr>
          <p:cNvPr id="3" name="Θέση υποσέλιδου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l-GR"/>
          </a:p>
        </p:txBody>
      </p:sp>
      <p:sp>
        <p:nvSpPr>
          <p:cNvPr id="23" name="Θέση αριθμού διαφάνειας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DE277DDC-513E-45DB-8BD3-9E1769CD75D8}" type="slidenum">
              <a:rPr lang="el-GR" smtClean="0"/>
              <a:t>‹#›</a:t>
            </a:fld>
            <a:endParaRPr lang="el-GR"/>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normAutofit fontScale="90000"/>
          </a:bodyPr>
          <a:lstStyle/>
          <a:p>
            <a:r>
              <a:rPr lang="el-GR" dirty="0" err="1" smtClean="0"/>
              <a:t>ΕιδικΑ</a:t>
            </a:r>
            <a:r>
              <a:rPr lang="el-GR" dirty="0" smtClean="0"/>
              <a:t> </a:t>
            </a:r>
            <a:r>
              <a:rPr lang="el-GR" dirty="0" err="1" smtClean="0"/>
              <a:t>ζητΗματα</a:t>
            </a:r>
            <a:r>
              <a:rPr lang="el-GR" dirty="0" smtClean="0"/>
              <a:t> </a:t>
            </a:r>
            <a:r>
              <a:rPr lang="el-GR" dirty="0" err="1" smtClean="0"/>
              <a:t>εφαρμογΗΣ</a:t>
            </a:r>
            <a:r>
              <a:rPr lang="el-GR" dirty="0" smtClean="0"/>
              <a:t> των </a:t>
            </a:r>
            <a:r>
              <a:rPr lang="el-GR" dirty="0" err="1" smtClean="0"/>
              <a:t>Αρθρων</a:t>
            </a:r>
            <a:r>
              <a:rPr lang="el-GR" dirty="0" smtClean="0"/>
              <a:t> 101 και 102 ΣΛΕΕ : </a:t>
            </a:r>
            <a:br>
              <a:rPr lang="el-GR" dirty="0" smtClean="0"/>
            </a:br>
            <a:r>
              <a:rPr lang="el-GR" dirty="0" err="1" smtClean="0"/>
              <a:t>Αξιωσεισ</a:t>
            </a:r>
            <a:r>
              <a:rPr lang="el-GR" dirty="0" smtClean="0"/>
              <a:t> </a:t>
            </a:r>
            <a:r>
              <a:rPr lang="el-GR" dirty="0" err="1" smtClean="0"/>
              <a:t>αποζημιωσησ</a:t>
            </a:r>
            <a:r>
              <a:rPr lang="el-GR" dirty="0" smtClean="0"/>
              <a:t>, </a:t>
            </a:r>
            <a:r>
              <a:rPr lang="el-GR" dirty="0" err="1" smtClean="0"/>
              <a:t>ζητηματα</a:t>
            </a:r>
            <a:r>
              <a:rPr lang="el-GR" dirty="0" smtClean="0"/>
              <a:t> </a:t>
            </a:r>
            <a:r>
              <a:rPr lang="el-GR" dirty="0" err="1" smtClean="0"/>
              <a:t>ιδδ</a:t>
            </a:r>
            <a:endParaRPr lang="el-GR" dirty="0"/>
          </a:p>
        </p:txBody>
      </p:sp>
      <p:sp>
        <p:nvSpPr>
          <p:cNvPr id="3" name="Υπότιτλος 2"/>
          <p:cNvSpPr>
            <a:spLocks noGrp="1"/>
          </p:cNvSpPr>
          <p:nvPr>
            <p:ph type="subTitle" idx="1"/>
          </p:nvPr>
        </p:nvSpPr>
        <p:spPr/>
        <p:txBody>
          <a:bodyPr/>
          <a:lstStyle/>
          <a:p>
            <a:pPr algn="r"/>
            <a:r>
              <a:rPr lang="el-GR" i="1" dirty="0" smtClean="0"/>
              <a:t>ΔΡ Δημήτριος </a:t>
            </a:r>
            <a:r>
              <a:rPr lang="el-GR" i="1" dirty="0" err="1" smtClean="0"/>
              <a:t>Βουγιούκας</a:t>
            </a:r>
            <a:endParaRPr lang="el-GR" i="1" dirty="0"/>
          </a:p>
        </p:txBody>
      </p:sp>
    </p:spTree>
    <p:extLst>
      <p:ext uri="{BB962C8B-B14F-4D97-AF65-F5344CB8AC3E}">
        <p14:creationId xmlns:p14="http://schemas.microsoft.com/office/powerpoint/2010/main" val="41933488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Υπόθεση </a:t>
            </a:r>
            <a:r>
              <a:rPr lang="fr-FR" dirty="0"/>
              <a:t>Vincenzo </a:t>
            </a:r>
            <a:r>
              <a:rPr lang="fr-FR" dirty="0" err="1"/>
              <a:t>Manfredi</a:t>
            </a:r>
            <a:r>
              <a:rPr lang="fr-FR" dirty="0"/>
              <a:t> </a:t>
            </a:r>
            <a:r>
              <a:rPr lang="fr-FR" dirty="0" smtClean="0"/>
              <a:t>(</a:t>
            </a:r>
            <a:r>
              <a:rPr lang="el-GR" dirty="0" smtClean="0"/>
              <a:t>συν.)</a:t>
            </a:r>
            <a:endParaRPr lang="el-GR" dirty="0"/>
          </a:p>
        </p:txBody>
      </p:sp>
      <p:sp>
        <p:nvSpPr>
          <p:cNvPr id="3" name="Θέση περιεχομένου 2"/>
          <p:cNvSpPr>
            <a:spLocks noGrp="1"/>
          </p:cNvSpPr>
          <p:nvPr>
            <p:ph idx="1"/>
          </p:nvPr>
        </p:nvSpPr>
        <p:spPr/>
        <p:txBody>
          <a:bodyPr>
            <a:normAutofit fontScale="70000" lnSpcReduction="20000"/>
          </a:bodyPr>
          <a:lstStyle/>
          <a:p>
            <a:r>
              <a:rPr lang="el-GR" dirty="0"/>
              <a:t>Συνεπώς, αφενός, σύμφωνα με την αρχή της ισοδυναμίας, αν είναι δυνατόν να επιδικαστεί παραδειγματική αποζημίωση ή αποζημίωση με χαρακτήρα κυρώσεως στο πλαίσιο της εκδικάσεως εθνικών αγωγών παρόμοιων με αγωγές που στηρίζονται σε παράβαση των κοινοτικών κανόνων περί ανταγωνισμού, πρέπει επίσης να υπάρχει δυνατότητα επιδικάσεως τέτοιου είδους αποζημιώσεως στο πλαίσιο της εκδικάσεως των τελευταίων αυτών αγωγών. Το κοινοτικό δίκαιο πάντως δεν απαγορεύει στα εθνικά δικαστήρια να μεριμνούν ώστε η προστασία των δικαιωμάτων που εξασφαλίζει η κοινοτική έννομη τάξη να μη συνεπάγεται αδικαιολόγητο πλουτισμό των δικαιούχων</a:t>
            </a:r>
            <a:r>
              <a:rPr lang="el-GR" dirty="0" smtClean="0"/>
              <a:t>.</a:t>
            </a:r>
            <a:endParaRPr lang="el-GR" dirty="0"/>
          </a:p>
          <a:p>
            <a:r>
              <a:rPr lang="el-GR" dirty="0"/>
              <a:t>Αφετέρου, από την αρχή της αποτελεσματικότητας και από το δικαίωμα κάθε προσώπου να ζητήσει αποκατάσταση της ζημίας που υπέστη από σύμβαση ή συμπεριφορά δυνάμενη να περιορίσει ή να νοθεύσει τον ανταγωνισμό προκύπτει ότι οι ζημιωθέντες πρέπει να έχουν τη δυνατότητα να ζητήσουν την αποκατάσταση τόσο της θετικής ζημίας (</a:t>
            </a:r>
            <a:r>
              <a:rPr lang="el-GR" dirty="0" err="1"/>
              <a:t>damnum</a:t>
            </a:r>
            <a:r>
              <a:rPr lang="el-GR" dirty="0"/>
              <a:t> </a:t>
            </a:r>
            <a:r>
              <a:rPr lang="el-GR" dirty="0" err="1"/>
              <a:t>emergens</a:t>
            </a:r>
            <a:r>
              <a:rPr lang="el-GR" dirty="0"/>
              <a:t>) όσο και του διαφυγόντος κέρδους (</a:t>
            </a:r>
            <a:r>
              <a:rPr lang="el-GR" dirty="0" err="1"/>
              <a:t>lucrum</a:t>
            </a:r>
            <a:r>
              <a:rPr lang="el-GR" dirty="0"/>
              <a:t> </a:t>
            </a:r>
            <a:r>
              <a:rPr lang="el-GR" dirty="0" err="1"/>
              <a:t>cessans</a:t>
            </a:r>
            <a:r>
              <a:rPr lang="el-GR" dirty="0"/>
              <a:t>), καθώς και την καταβολή τόκων.</a:t>
            </a:r>
          </a:p>
          <a:p>
            <a:endParaRPr lang="el-GR" dirty="0"/>
          </a:p>
        </p:txBody>
      </p:sp>
    </p:spTree>
    <p:extLst>
      <p:ext uri="{BB962C8B-B14F-4D97-AF65-F5344CB8AC3E}">
        <p14:creationId xmlns:p14="http://schemas.microsoft.com/office/powerpoint/2010/main" val="31662290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Η </a:t>
            </a:r>
            <a:r>
              <a:rPr lang="el-GR" dirty="0"/>
              <a:t>Οδηγία </a:t>
            </a:r>
            <a:r>
              <a:rPr lang="el-GR" dirty="0" smtClean="0"/>
              <a:t>2014/104/ΕΕ</a:t>
            </a:r>
            <a:br>
              <a:rPr lang="el-GR" dirty="0" smtClean="0"/>
            </a:br>
            <a:r>
              <a:rPr lang="el-GR" dirty="0" err="1" smtClean="0"/>
              <a:t>Στοχοι</a:t>
            </a:r>
            <a:endParaRPr lang="el-GR" dirty="0"/>
          </a:p>
        </p:txBody>
      </p:sp>
      <p:sp>
        <p:nvSpPr>
          <p:cNvPr id="3" name="Θέση περιεχομένου 2"/>
          <p:cNvSpPr>
            <a:spLocks noGrp="1"/>
          </p:cNvSpPr>
          <p:nvPr>
            <p:ph idx="1"/>
          </p:nvPr>
        </p:nvSpPr>
        <p:spPr/>
        <p:txBody>
          <a:bodyPr>
            <a:normAutofit fontScale="77500" lnSpcReduction="20000"/>
          </a:bodyPr>
          <a:lstStyle/>
          <a:p>
            <a:r>
              <a:rPr lang="el-GR" dirty="0"/>
              <a:t>να ενθαρρύνει και να διευκολύνει την άσκηση αγωγών αποζημίωσης για παραβίαση της </a:t>
            </a:r>
            <a:r>
              <a:rPr lang="el-GR" dirty="0" smtClean="0"/>
              <a:t>αντιμονοπωλιακής </a:t>
            </a:r>
            <a:r>
              <a:rPr lang="el-GR" dirty="0"/>
              <a:t>(εθνικής και </a:t>
            </a:r>
            <a:r>
              <a:rPr lang="el-GR" dirty="0" err="1"/>
              <a:t>ενωσιακής</a:t>
            </a:r>
            <a:r>
              <a:rPr lang="el-GR" dirty="0"/>
              <a:t>) </a:t>
            </a:r>
            <a:r>
              <a:rPr lang="el-GR" dirty="0" smtClean="0"/>
              <a:t>νομοθεσίας</a:t>
            </a:r>
          </a:p>
          <a:p>
            <a:r>
              <a:rPr lang="el-GR" dirty="0"/>
              <a:t> να εναρμονίσει την προσέγγιση των εθνικών </a:t>
            </a:r>
            <a:r>
              <a:rPr lang="el-GR" dirty="0" err="1"/>
              <a:t>δικαιϊκών</a:t>
            </a:r>
            <a:r>
              <a:rPr lang="el-GR" dirty="0"/>
              <a:t> </a:t>
            </a:r>
            <a:r>
              <a:rPr lang="el-GR" dirty="0" smtClean="0"/>
              <a:t>συστημάτων σε </a:t>
            </a:r>
            <a:r>
              <a:rPr lang="el-GR" dirty="0"/>
              <a:t>τέτοιου είδους αγωγές. </a:t>
            </a:r>
            <a:endParaRPr lang="el-GR" dirty="0" smtClean="0"/>
          </a:p>
          <a:p>
            <a:r>
              <a:rPr lang="el-GR" dirty="0"/>
              <a:t> να άρει ορισμένα εμπόδια στην ευδοκίμηση των αγωγών αποζημίωσης για </a:t>
            </a:r>
            <a:r>
              <a:rPr lang="el-GR" dirty="0" smtClean="0"/>
              <a:t>παραβίαση των </a:t>
            </a:r>
            <a:r>
              <a:rPr lang="el-GR" dirty="0"/>
              <a:t>αντιμονοπωλιακών </a:t>
            </a:r>
            <a:r>
              <a:rPr lang="el-GR" dirty="0" smtClean="0"/>
              <a:t>κανόνων</a:t>
            </a:r>
          </a:p>
          <a:p>
            <a:r>
              <a:rPr lang="el-GR" dirty="0"/>
              <a:t> να ρυθμίσει ορισμένες βασικές πτυχές της αλληλεπίδρασης μεταξύ δημόσιας και </a:t>
            </a:r>
            <a:r>
              <a:rPr lang="el-GR" dirty="0" smtClean="0"/>
              <a:t>ιδιωτικής </a:t>
            </a:r>
            <a:r>
              <a:rPr lang="el-GR" dirty="0"/>
              <a:t>επιβολής της νομοθεσίας περί προστασίας του ελεύθερου ανταγωνισμού στην Ευρωπαϊκή Ένωση</a:t>
            </a:r>
            <a:r>
              <a:rPr lang="el-GR" dirty="0" smtClean="0"/>
              <a:t>.</a:t>
            </a:r>
          </a:p>
          <a:p>
            <a:r>
              <a:rPr lang="el-GR" dirty="0" smtClean="0"/>
              <a:t>Τα κράτη μέλη είχαν προθεσμία μέχρι το Δεκέμβριο του 2016 για να ενσωματώσουν στα εθνικά δίκαιά τους την οδηγία</a:t>
            </a:r>
            <a:endParaRPr lang="el-GR" dirty="0"/>
          </a:p>
        </p:txBody>
      </p:sp>
    </p:spTree>
    <p:extLst>
      <p:ext uri="{BB962C8B-B14F-4D97-AF65-F5344CB8AC3E}">
        <p14:creationId xmlns:p14="http://schemas.microsoft.com/office/powerpoint/2010/main" val="40638316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Είδη παραβάσεων που προβλέπονται στην Οδηγία</a:t>
            </a:r>
            <a:endParaRPr lang="el-GR" dirty="0"/>
          </a:p>
        </p:txBody>
      </p:sp>
      <p:sp>
        <p:nvSpPr>
          <p:cNvPr id="3" name="Θέση περιεχομένου 2"/>
          <p:cNvSpPr>
            <a:spLocks noGrp="1"/>
          </p:cNvSpPr>
          <p:nvPr>
            <p:ph idx="1"/>
          </p:nvPr>
        </p:nvSpPr>
        <p:spPr/>
        <p:txBody>
          <a:bodyPr>
            <a:normAutofit fontScale="92500"/>
          </a:bodyPr>
          <a:lstStyle/>
          <a:p>
            <a:r>
              <a:rPr lang="el-GR" dirty="0" smtClean="0"/>
              <a:t>Διαδικασίες αγωγής αποζημίωσης ενώπιον των εθνικών δικαστηρίων εντός της Ευρωπαϊκής Ένωσης, για την ικανοποίηση αξιώσεων αποζημίωσης για ζημία που προκλήθηκε λόγω παράβασης του </a:t>
            </a:r>
            <a:r>
              <a:rPr lang="el-GR" dirty="0" err="1" smtClean="0"/>
              <a:t>ενωσιακού</a:t>
            </a:r>
            <a:r>
              <a:rPr lang="el-GR" dirty="0" smtClean="0"/>
              <a:t> ή εθνικού δικαίου ανταγωνισμού. </a:t>
            </a:r>
            <a:endParaRPr lang="en-US" dirty="0" smtClean="0"/>
          </a:p>
          <a:p>
            <a:r>
              <a:rPr lang="en-US" dirty="0" smtClean="0"/>
              <a:t>A</a:t>
            </a:r>
            <a:r>
              <a:rPr lang="el-GR" dirty="0" smtClean="0"/>
              <a:t>φορά τόσο στις λεγόμενες παρεπόμενες αγωγές (</a:t>
            </a:r>
            <a:r>
              <a:rPr lang="el-GR" dirty="0" err="1" smtClean="0"/>
              <a:t>follow</a:t>
            </a:r>
            <a:r>
              <a:rPr lang="el-GR" dirty="0" smtClean="0"/>
              <a:t>-</a:t>
            </a:r>
            <a:r>
              <a:rPr lang="el-GR" dirty="0" err="1" smtClean="0"/>
              <a:t>on</a:t>
            </a:r>
            <a:r>
              <a:rPr lang="el-GR" dirty="0" smtClean="0"/>
              <a:t> </a:t>
            </a:r>
            <a:r>
              <a:rPr lang="el-GR" dirty="0" err="1" smtClean="0"/>
              <a:t>actions</a:t>
            </a:r>
            <a:r>
              <a:rPr lang="el-GR" dirty="0" smtClean="0"/>
              <a:t>) που εγείρονται στη βάση σχετικής απόφασης Αρχής Ανταγωνισμού που διαπιστώνει παράβαση του δικαίου ανταγωνισμού</a:t>
            </a:r>
            <a:r>
              <a:rPr lang="en-US" dirty="0" smtClean="0"/>
              <a:t>,</a:t>
            </a:r>
          </a:p>
          <a:p>
            <a:r>
              <a:rPr lang="el-GR" dirty="0"/>
              <a:t> όσο και </a:t>
            </a:r>
            <a:r>
              <a:rPr lang="el-GR" dirty="0" smtClean="0"/>
              <a:t>στις</a:t>
            </a:r>
            <a:r>
              <a:rPr lang="en-US" dirty="0" smtClean="0"/>
              <a:t> </a:t>
            </a:r>
            <a:r>
              <a:rPr lang="el-GR" dirty="0" smtClean="0"/>
              <a:t>αυτοτελείς </a:t>
            </a:r>
            <a:r>
              <a:rPr lang="el-GR" dirty="0"/>
              <a:t>αγωγές (</a:t>
            </a:r>
            <a:r>
              <a:rPr lang="el-GR" dirty="0" err="1"/>
              <a:t>stand</a:t>
            </a:r>
            <a:r>
              <a:rPr lang="el-GR" dirty="0"/>
              <a:t> </a:t>
            </a:r>
            <a:r>
              <a:rPr lang="el-GR" dirty="0" err="1"/>
              <a:t>alone</a:t>
            </a:r>
            <a:r>
              <a:rPr lang="el-GR" dirty="0"/>
              <a:t> </a:t>
            </a:r>
            <a:r>
              <a:rPr lang="el-GR" dirty="0" err="1"/>
              <a:t>claims</a:t>
            </a:r>
            <a:r>
              <a:rPr lang="el-GR" dirty="0"/>
              <a:t>).</a:t>
            </a:r>
            <a:endParaRPr lang="en-US" dirty="0" smtClean="0"/>
          </a:p>
          <a:p>
            <a:endParaRPr lang="el-GR" dirty="0"/>
          </a:p>
        </p:txBody>
      </p:sp>
    </p:spTree>
    <p:extLst>
      <p:ext uri="{BB962C8B-B14F-4D97-AF65-F5344CB8AC3E}">
        <p14:creationId xmlns:p14="http://schemas.microsoft.com/office/powerpoint/2010/main" val="18045702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Πεδίο Εφαρμογής</a:t>
            </a:r>
            <a:endParaRPr lang="el-GR" dirty="0"/>
          </a:p>
        </p:txBody>
      </p:sp>
      <p:sp>
        <p:nvSpPr>
          <p:cNvPr id="3" name="Θέση περιεχομένου 2"/>
          <p:cNvSpPr>
            <a:spLocks noGrp="1"/>
          </p:cNvSpPr>
          <p:nvPr>
            <p:ph idx="1"/>
          </p:nvPr>
        </p:nvSpPr>
        <p:spPr/>
        <p:txBody>
          <a:bodyPr/>
          <a:lstStyle/>
          <a:p>
            <a:r>
              <a:rPr lang="el-GR" dirty="0"/>
              <a:t> </a:t>
            </a:r>
            <a:r>
              <a:rPr lang="el-GR" dirty="0" smtClean="0"/>
              <a:t>Οποιαδήποτε </a:t>
            </a:r>
            <a:r>
              <a:rPr lang="el-GR" dirty="0"/>
              <a:t>παραβίαση της </a:t>
            </a:r>
            <a:r>
              <a:rPr lang="el-GR" dirty="0" err="1"/>
              <a:t>ενωσιακής</a:t>
            </a:r>
            <a:r>
              <a:rPr lang="el-GR" dirty="0"/>
              <a:t> ή </a:t>
            </a:r>
            <a:r>
              <a:rPr lang="el-GR" dirty="0" smtClean="0"/>
              <a:t>εθνικής νομοθεσίας ανταγωνισμού</a:t>
            </a:r>
          </a:p>
          <a:p>
            <a:r>
              <a:rPr lang="el-GR" dirty="0" smtClean="0"/>
              <a:t>Συμπεριλαμβάνονται : οι οριζόντιες συμπράξεις ιδιαίτερης σοβαρότητας (καρτέλ),</a:t>
            </a:r>
          </a:p>
          <a:p>
            <a:r>
              <a:rPr lang="el-GR" dirty="0" smtClean="0"/>
              <a:t>Οι καταχρήσεις δεσπόζουσας θέσης</a:t>
            </a:r>
          </a:p>
          <a:p>
            <a:r>
              <a:rPr lang="el-GR" dirty="0" smtClean="0"/>
              <a:t>Λιγότερο </a:t>
            </a:r>
            <a:r>
              <a:rPr lang="el-GR" dirty="0"/>
              <a:t>σοβαρών </a:t>
            </a:r>
            <a:r>
              <a:rPr lang="el-GR" dirty="0" smtClean="0"/>
              <a:t>παραβάσεις </a:t>
            </a:r>
            <a:r>
              <a:rPr lang="el-GR" dirty="0"/>
              <a:t>επ’ αφορμή οριζόντιων ή κάθετων </a:t>
            </a:r>
            <a:r>
              <a:rPr lang="el-GR" dirty="0" smtClean="0"/>
              <a:t>συμφωνιών συνεργασίας</a:t>
            </a:r>
          </a:p>
          <a:p>
            <a:r>
              <a:rPr lang="el-GR" dirty="0"/>
              <a:t> </a:t>
            </a:r>
            <a:r>
              <a:rPr lang="el-GR" dirty="0" smtClean="0"/>
              <a:t>Συμφωνίες </a:t>
            </a:r>
            <a:r>
              <a:rPr lang="el-GR" dirty="0"/>
              <a:t>εκχώρησης αδειών εκμετάλλευσης</a:t>
            </a:r>
          </a:p>
        </p:txBody>
      </p:sp>
    </p:spTree>
    <p:extLst>
      <p:ext uri="{BB962C8B-B14F-4D97-AF65-F5344CB8AC3E}">
        <p14:creationId xmlns:p14="http://schemas.microsoft.com/office/powerpoint/2010/main" val="36452678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Βασικές αρχές οδηγίας</a:t>
            </a:r>
            <a:endParaRPr lang="el-GR" dirty="0"/>
          </a:p>
        </p:txBody>
      </p:sp>
      <p:sp>
        <p:nvSpPr>
          <p:cNvPr id="3" name="Θέση περιεχομένου 2"/>
          <p:cNvSpPr>
            <a:spLocks noGrp="1"/>
          </p:cNvSpPr>
          <p:nvPr>
            <p:ph idx="1"/>
          </p:nvPr>
        </p:nvSpPr>
        <p:spPr/>
        <p:txBody>
          <a:bodyPr>
            <a:normAutofit fontScale="85000" lnSpcReduction="20000"/>
          </a:bodyPr>
          <a:lstStyle/>
          <a:p>
            <a:r>
              <a:rPr lang="el-GR" dirty="0"/>
              <a:t>Αρχή αποτελεσματικότητας : τα κράτη μέλη διασφαλίζουν ότι το σύνολο των εθνικών κανόνων και διαδικασιών που αφορούν την άσκηση αγωγών αποζημίωσης σχεδιάζονται και εφαρμόζονται κατά τρόπο ώστε να μην καθίσταται εκ των πραγμάτων αδύνατη ή υπερβολικά δυσχερής η άσκηση του </a:t>
            </a:r>
            <a:r>
              <a:rPr lang="el-GR" dirty="0" err="1"/>
              <a:t>ενωσιακού</a:t>
            </a:r>
            <a:r>
              <a:rPr lang="el-GR" dirty="0"/>
              <a:t> δικαιώματος για την καταβολή πλήρους αποζημίωσης για ζημία προκληθείσα από παράβαση του δικαίου </a:t>
            </a:r>
            <a:r>
              <a:rPr lang="el-GR" dirty="0" smtClean="0"/>
              <a:t>ανταγωνισμού</a:t>
            </a:r>
          </a:p>
          <a:p>
            <a:r>
              <a:rPr lang="el-GR" dirty="0"/>
              <a:t>Αρχή ισοδυναμίας : οι εθνικές διατάξεις και διαδικασίες σχετικά με τις αγωγές αποζημίωσης που ασκούνται λόγω παράβασης των άρθρων 101 ή 102 ΣΛΕΕ δεν πρέπει να είναι λιγότερο ευνοϊκές για τους φερόμενους ως ζημιωθέντες από αυτές που διέπουν αντίστοιχες αγωγές αποζημίωσης για ζημίες λόγω παραβιάσεων του εθνικού δικαίου.</a:t>
            </a:r>
          </a:p>
        </p:txBody>
      </p:sp>
    </p:spTree>
    <p:extLst>
      <p:ext uri="{BB962C8B-B14F-4D97-AF65-F5344CB8AC3E}">
        <p14:creationId xmlns:p14="http://schemas.microsoft.com/office/powerpoint/2010/main" val="5952275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Είδος Αποζημιώσεων </a:t>
            </a:r>
            <a:endParaRPr lang="el-GR" dirty="0"/>
          </a:p>
        </p:txBody>
      </p:sp>
      <p:sp>
        <p:nvSpPr>
          <p:cNvPr id="3" name="Θέση περιεχομένου 2"/>
          <p:cNvSpPr>
            <a:spLocks noGrp="1"/>
          </p:cNvSpPr>
          <p:nvPr>
            <p:ph idx="1"/>
          </p:nvPr>
        </p:nvSpPr>
        <p:spPr/>
        <p:txBody>
          <a:bodyPr>
            <a:normAutofit fontScale="85000" lnSpcReduction="20000"/>
          </a:bodyPr>
          <a:lstStyle/>
          <a:p>
            <a:r>
              <a:rPr lang="el-GR" dirty="0" smtClean="0"/>
              <a:t>Η Οδηγία βασίζεται στην αρχή ότι θα πρέπει να δίνεται η δυνατότητα σε οποιοδήποτε φυσικό ή νομικό πρόσωπο έχει υποστεί ζημία, λόγω παραβίασης του </a:t>
            </a:r>
            <a:r>
              <a:rPr lang="el-GR" dirty="0" err="1" smtClean="0"/>
              <a:t>ενωσιακού</a:t>
            </a:r>
            <a:r>
              <a:rPr lang="el-GR" dirty="0" smtClean="0"/>
              <a:t> ή εθνικού δικαίου περί προστασίας του ελεύθερου ανταγωνισμού από επιχείρηση ή από ένωση επιχειρήσεων, να αξιώνει αποτελεσματικά και να επιτυγχάνει πλήρη αποζημίωση για την εν λόγω ζημία από την επιχείρηση ή την ένωση επιχειρήσεων.</a:t>
            </a:r>
          </a:p>
          <a:p>
            <a:r>
              <a:rPr lang="el-GR" dirty="0" smtClean="0"/>
              <a:t> Με την καταβολή της αποζημίωσης, το πρόσωπο που ζημιώθηκε θα πρέπει να αποκαθίσταται στην κατάσταση στην οποία θα βρισκόταν αν δεν είχε τελεσθεί η παράβαση του δικαίου του ανταγωνισμού. </a:t>
            </a:r>
          </a:p>
          <a:p>
            <a:r>
              <a:rPr lang="el-GR" dirty="0"/>
              <a:t> Αυτό </a:t>
            </a:r>
            <a:r>
              <a:rPr lang="el-GR" dirty="0" smtClean="0"/>
              <a:t>περιλαμβάνει δικαίωμα </a:t>
            </a:r>
            <a:r>
              <a:rPr lang="el-GR" dirty="0"/>
              <a:t>αποζημίωσης για τη θετική ζημία και το διαφυγόν κέρδος, καθώς και την καταβολή τόκων.</a:t>
            </a:r>
            <a:endParaRPr lang="el-GR" dirty="0" smtClean="0"/>
          </a:p>
          <a:p>
            <a:endParaRPr lang="el-GR" dirty="0"/>
          </a:p>
        </p:txBody>
      </p:sp>
    </p:spTree>
    <p:extLst>
      <p:ext uri="{BB962C8B-B14F-4D97-AF65-F5344CB8AC3E}">
        <p14:creationId xmlns:p14="http://schemas.microsoft.com/office/powerpoint/2010/main" val="12031851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Δικαίωμα Αγωγής Αποζημίωσης</a:t>
            </a:r>
            <a:endParaRPr lang="el-GR" dirty="0"/>
          </a:p>
        </p:txBody>
      </p:sp>
      <p:sp>
        <p:nvSpPr>
          <p:cNvPr id="3" name="Θέση περιεχομένου 2"/>
          <p:cNvSpPr>
            <a:spLocks noGrp="1"/>
          </p:cNvSpPr>
          <p:nvPr>
            <p:ph idx="1"/>
          </p:nvPr>
        </p:nvSpPr>
        <p:spPr/>
        <p:txBody>
          <a:bodyPr>
            <a:normAutofit fontScale="77500" lnSpcReduction="20000"/>
          </a:bodyPr>
          <a:lstStyle/>
          <a:p>
            <a:r>
              <a:rPr lang="el-GR" dirty="0" smtClean="0"/>
              <a:t>Άμεσοι αγοραστές </a:t>
            </a:r>
            <a:r>
              <a:rPr lang="el-GR" dirty="0"/>
              <a:t>(</a:t>
            </a:r>
            <a:r>
              <a:rPr lang="el-GR" dirty="0" smtClean="0"/>
              <a:t>εκείνοι </a:t>
            </a:r>
            <a:r>
              <a:rPr lang="el-GR" dirty="0"/>
              <a:t>που αγοράζουν </a:t>
            </a:r>
            <a:r>
              <a:rPr lang="el-GR" dirty="0" smtClean="0"/>
              <a:t>απευθείας </a:t>
            </a:r>
            <a:r>
              <a:rPr lang="el-GR" dirty="0"/>
              <a:t>προϊόντα ή υπηρεσίες από την/τις </a:t>
            </a:r>
            <a:r>
              <a:rPr lang="el-GR" dirty="0" err="1"/>
              <a:t>παραβάτρια</a:t>
            </a:r>
            <a:r>
              <a:rPr lang="el-GR" dirty="0"/>
              <a:t>/-ες επιχείρηση/-εις</a:t>
            </a:r>
            <a:r>
              <a:rPr lang="el-GR" dirty="0" smtClean="0"/>
              <a:t>)</a:t>
            </a:r>
          </a:p>
          <a:p>
            <a:r>
              <a:rPr lang="el-GR" dirty="0"/>
              <a:t> </a:t>
            </a:r>
            <a:r>
              <a:rPr lang="el-GR" dirty="0" smtClean="0"/>
              <a:t>Έμμεσοι </a:t>
            </a:r>
            <a:r>
              <a:rPr lang="el-GR" dirty="0"/>
              <a:t>αγοραστές (</a:t>
            </a:r>
            <a:r>
              <a:rPr lang="el-GR" dirty="0" smtClean="0"/>
              <a:t>εκείνοι </a:t>
            </a:r>
            <a:r>
              <a:rPr lang="el-GR" dirty="0"/>
              <a:t>που </a:t>
            </a:r>
            <a:r>
              <a:rPr lang="el-GR" dirty="0" smtClean="0"/>
              <a:t>αγοράζουν </a:t>
            </a:r>
            <a:r>
              <a:rPr lang="el-GR" dirty="0"/>
              <a:t>προϊόντα ή υπηρεσίες από επιχειρήσεις που δραστηριοποιούνται στις επόμενες βαθμίδες της αλυσίδας εφοδιασμού</a:t>
            </a:r>
            <a:r>
              <a:rPr lang="el-GR" dirty="0" smtClean="0"/>
              <a:t>).</a:t>
            </a:r>
          </a:p>
          <a:p>
            <a:r>
              <a:rPr lang="el-GR" dirty="0" smtClean="0"/>
              <a:t>Δυνατότητα </a:t>
            </a:r>
            <a:r>
              <a:rPr lang="el-GR" dirty="0"/>
              <a:t>του εναγομένου να προβάλει ενώπιον των εθνικών δικαστηρίων την ένσταση </a:t>
            </a:r>
            <a:r>
              <a:rPr lang="el-GR" dirty="0" err="1" smtClean="0"/>
              <a:t>μετακύλισης</a:t>
            </a:r>
            <a:r>
              <a:rPr lang="el-GR" dirty="0" smtClean="0"/>
              <a:t> της </a:t>
            </a:r>
            <a:r>
              <a:rPr lang="el-GR" dirty="0"/>
              <a:t>πραγματικής απώλειας ως μέσο άμυνας για να αποκρούσει μια αγωγή αποζημίωσης. Αυτό σημαίνει ότι ο εναγόμενος </a:t>
            </a:r>
            <a:r>
              <a:rPr lang="el-GR" dirty="0" smtClean="0"/>
              <a:t>δύναται </a:t>
            </a:r>
            <a:r>
              <a:rPr lang="el-GR" dirty="0"/>
              <a:t>να επικαλεστεί ότι ο ενάγων δεν υπέστη ζημία (ή ότι υπέστη ζημία μικρότερης έκτασης), επειδή η όποια επιπλέον </a:t>
            </a:r>
            <a:r>
              <a:rPr lang="el-GR" dirty="0" smtClean="0"/>
              <a:t>επιβάρυνση του </a:t>
            </a:r>
            <a:r>
              <a:rPr lang="el-GR" dirty="0"/>
              <a:t>επιβλήθηκε από την παράβαση του δικαίου ανταγωνισμού (π.χ. αύξηση του τιμήματος των προϊόντων) </a:t>
            </a:r>
            <a:r>
              <a:rPr lang="el-GR" dirty="0" err="1"/>
              <a:t>μετακυλίστηκε</a:t>
            </a:r>
            <a:r>
              <a:rPr lang="el-GR" dirty="0"/>
              <a:t> (</a:t>
            </a:r>
            <a:r>
              <a:rPr lang="el-GR" dirty="0" smtClean="0"/>
              <a:t>εν </a:t>
            </a:r>
            <a:r>
              <a:rPr lang="el-GR" dirty="0" err="1" smtClean="0"/>
              <a:t>όλω</a:t>
            </a:r>
            <a:r>
              <a:rPr lang="el-GR" dirty="0" smtClean="0"/>
              <a:t> </a:t>
            </a:r>
            <a:r>
              <a:rPr lang="el-GR" dirty="0"/>
              <a:t>ή εν μέρει) από τον ενάγοντα στους πελάτες του. </a:t>
            </a:r>
          </a:p>
        </p:txBody>
      </p:sp>
    </p:spTree>
    <p:extLst>
      <p:ext uri="{BB962C8B-B14F-4D97-AF65-F5344CB8AC3E}">
        <p14:creationId xmlns:p14="http://schemas.microsoft.com/office/powerpoint/2010/main" val="11144827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Απόδειξη</a:t>
            </a:r>
            <a:endParaRPr lang="el-GR" dirty="0"/>
          </a:p>
        </p:txBody>
      </p:sp>
      <p:sp>
        <p:nvSpPr>
          <p:cNvPr id="3" name="Θέση περιεχομένου 2"/>
          <p:cNvSpPr>
            <a:spLocks noGrp="1"/>
          </p:cNvSpPr>
          <p:nvPr>
            <p:ph idx="1"/>
          </p:nvPr>
        </p:nvSpPr>
        <p:spPr/>
        <p:txBody>
          <a:bodyPr>
            <a:normAutofit fontScale="77500" lnSpcReduction="20000"/>
          </a:bodyPr>
          <a:lstStyle/>
          <a:p>
            <a:r>
              <a:rPr lang="el-GR" dirty="0" smtClean="0"/>
              <a:t>Ο κανονισμός 1/2003 θέτει πρόσθετους περιορισμούς στη διαδικαστική αυτονομία των κρατών μελών, που συμπληρώνεται από την οδηγία</a:t>
            </a:r>
          </a:p>
          <a:p>
            <a:r>
              <a:rPr lang="el-GR" dirty="0" smtClean="0"/>
              <a:t>Άρθρο 2 Κανονισμού : η απόδειξη της παράβασης των άρθρων 101, παρ. 1 και 102 βαρύνει το μέρος ή την αρχή που ισχυρίζεται την παράβαση</a:t>
            </a:r>
          </a:p>
          <a:p>
            <a:r>
              <a:rPr lang="el-GR" dirty="0" smtClean="0"/>
              <a:t>Στην περίπτωση του 101, παρ. 3, η απόδειξη βαρύνει την επιχείρηση ή ένωση επιχειρήσεων που την επικαλείται</a:t>
            </a:r>
          </a:p>
          <a:p>
            <a:r>
              <a:rPr lang="el-GR" dirty="0" smtClean="0"/>
              <a:t>Η </a:t>
            </a:r>
            <a:r>
              <a:rPr lang="el-GR" dirty="0"/>
              <a:t>Οδηγία εξαιρεί πλήρως από την επίδειξη ορισμένα αποδεικτικά στοιχεία που εμπίπτουν στο πρόγραμμα </a:t>
            </a:r>
            <a:r>
              <a:rPr lang="el-GR" dirty="0" smtClean="0"/>
              <a:t>επιείκειας </a:t>
            </a:r>
            <a:r>
              <a:rPr lang="el-GR" dirty="0"/>
              <a:t>και τη διαδικασία διακανονισμού, με το σκεπτικό ότι τυχόν επίδειξη τέτοιων εγγράφων θα λειτουργούσε αποτρεπτικά </a:t>
            </a:r>
            <a:r>
              <a:rPr lang="el-GR" dirty="0" smtClean="0"/>
              <a:t>για τη </a:t>
            </a:r>
            <a:r>
              <a:rPr lang="el-GR" dirty="0"/>
              <a:t>συνεργασία των επιχειρήσεων με τις αρχές ανταγωνισμού για την αποκάλυψη συμπράξεων ιδιαίτερης σοβαρότητας </a:t>
            </a:r>
            <a:r>
              <a:rPr lang="el-GR" dirty="0" smtClean="0"/>
              <a:t>και, ως </a:t>
            </a:r>
            <a:r>
              <a:rPr lang="el-GR" dirty="0"/>
              <a:t>εκ τούτου, θα ήταν επιζήμια για τη δημόσια επιβολή της </a:t>
            </a:r>
            <a:r>
              <a:rPr lang="el-GR" dirty="0" err="1"/>
              <a:t>ενωσιακής</a:t>
            </a:r>
            <a:r>
              <a:rPr lang="el-GR" dirty="0"/>
              <a:t> και εθνικής νομοθεσίας ανταγωνισμού. </a:t>
            </a:r>
          </a:p>
        </p:txBody>
      </p:sp>
    </p:spTree>
    <p:extLst>
      <p:ext uri="{BB962C8B-B14F-4D97-AF65-F5344CB8AC3E}">
        <p14:creationId xmlns:p14="http://schemas.microsoft.com/office/powerpoint/2010/main" val="9355082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Αποδεικτική Ισχύς Αποφάσεων Επιτροπών Ανταγωνισμού</a:t>
            </a:r>
            <a:endParaRPr lang="el-GR" dirty="0"/>
          </a:p>
        </p:txBody>
      </p:sp>
      <p:sp>
        <p:nvSpPr>
          <p:cNvPr id="3" name="Θέση περιεχομένου 2"/>
          <p:cNvSpPr>
            <a:spLocks noGrp="1"/>
          </p:cNvSpPr>
          <p:nvPr>
            <p:ph idx="1"/>
          </p:nvPr>
        </p:nvSpPr>
        <p:spPr/>
        <p:txBody>
          <a:bodyPr>
            <a:normAutofit fontScale="70000" lnSpcReduction="20000"/>
          </a:bodyPr>
          <a:lstStyle/>
          <a:p>
            <a:r>
              <a:rPr lang="el-GR" dirty="0" smtClean="0"/>
              <a:t>Αποδεικτική </a:t>
            </a:r>
            <a:r>
              <a:rPr lang="el-GR" dirty="0"/>
              <a:t>ισχύ </a:t>
            </a:r>
            <a:r>
              <a:rPr lang="el-GR" dirty="0" smtClean="0"/>
              <a:t>που προσδίδει </a:t>
            </a:r>
            <a:r>
              <a:rPr lang="el-GR" dirty="0"/>
              <a:t>η Οδηγία στις αποφάσεις των Εθνικών Αρχών Ανταγωνισμού, ώστε </a:t>
            </a:r>
            <a:r>
              <a:rPr lang="el-GR" dirty="0" smtClean="0"/>
              <a:t>να διευκολύνονται </a:t>
            </a:r>
            <a:r>
              <a:rPr lang="el-GR" dirty="0"/>
              <a:t>οι αγωγές αποζημίωσης στα πολιτικά δικαστήρια</a:t>
            </a:r>
          </a:p>
          <a:p>
            <a:r>
              <a:rPr lang="el-GR" dirty="0" smtClean="0"/>
              <a:t>Η </a:t>
            </a:r>
            <a:r>
              <a:rPr lang="el-GR" dirty="0"/>
              <a:t>παράβαση διάταξης δικαίου ανταγωνισμού η οποία έχει διαπιστωθεί με τελεσίδικη απόφαση εθνικής αρχής ανταγωνισμού ή αναθεωρητικού δικαστηρίου θεωρείται πλέον αδιάψευστη για τους σκοπούς της αγωγής αποζημίωσης που εισάγεται ενώπιον των εθνικών τους δικαστηρίων, δυνάμει των άρθρων 101 ή 102 ΣΛΕΕ ή δυνάμει του εθνικού δικαίου </a:t>
            </a:r>
            <a:r>
              <a:rPr lang="el-GR" dirty="0" smtClean="0"/>
              <a:t>ανταγωνισμού (αμάχητο τεκμήριο)</a:t>
            </a:r>
          </a:p>
          <a:p>
            <a:r>
              <a:rPr lang="el-GR" dirty="0"/>
              <a:t>Ό</a:t>
            </a:r>
            <a:r>
              <a:rPr lang="el-GR" dirty="0" smtClean="0"/>
              <a:t>ταν </a:t>
            </a:r>
            <a:r>
              <a:rPr lang="el-GR" dirty="0"/>
              <a:t>τελεσίδικη απόφαση της παραγράφου 1 έχει εκδοθεί σε άλλο κράτος μέλος, αυτή η τελεσίδικη απόφαση </a:t>
            </a:r>
            <a:r>
              <a:rPr lang="el-GR" dirty="0" smtClean="0"/>
              <a:t>θα πρέπει να </a:t>
            </a:r>
            <a:r>
              <a:rPr lang="el-GR" dirty="0"/>
              <a:t>μπορεί να υποβληθεί ενώπιον των εθνικών τους δικαστηρίων σύμφωνα με το εθνικό τους δίκαιο ως τουλάχιστον εκ πρώτης όψεως μέσο απόδειξης του γεγονότος της παράβασης του δικαίου ανταγωνισμού και, κατά περίπτωση, να μπορεί να εκτιμηθεί παράλληλα με τυχόν άλλο αποδεικτικό υλικό που προσκομίζουν οι διάδικοι.</a:t>
            </a:r>
          </a:p>
        </p:txBody>
      </p:sp>
    </p:spTree>
    <p:extLst>
      <p:ext uri="{BB962C8B-B14F-4D97-AF65-F5344CB8AC3E}">
        <p14:creationId xmlns:p14="http://schemas.microsoft.com/office/powerpoint/2010/main" val="36303988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Παραγραφή</a:t>
            </a:r>
            <a:endParaRPr lang="el-GR" dirty="0"/>
          </a:p>
        </p:txBody>
      </p:sp>
      <p:sp>
        <p:nvSpPr>
          <p:cNvPr id="3" name="Θέση περιεχομένου 2"/>
          <p:cNvSpPr>
            <a:spLocks noGrp="1"/>
          </p:cNvSpPr>
          <p:nvPr>
            <p:ph idx="1"/>
          </p:nvPr>
        </p:nvSpPr>
        <p:spPr/>
        <p:txBody>
          <a:bodyPr>
            <a:normAutofit fontScale="92500" lnSpcReduction="20000"/>
          </a:bodyPr>
          <a:lstStyle/>
          <a:p>
            <a:r>
              <a:rPr lang="el-GR" dirty="0"/>
              <a:t>Τα κράτη μέλη υποχρεούνται να θεσπίσουν τουλάχιστον πενταετή προθεσμία παραγραφής, η οποία αρχίζει να τρέχει από </a:t>
            </a:r>
            <a:r>
              <a:rPr lang="el-GR" dirty="0" smtClean="0"/>
              <a:t>την παύση </a:t>
            </a:r>
            <a:r>
              <a:rPr lang="el-GR" dirty="0"/>
              <a:t>της παράβασης του δικαίου ανταγωνισμού και αφότου ο αιτών λάβει γνώση ή μπορεί ευλόγως να αναμένεται ότι </a:t>
            </a:r>
            <a:r>
              <a:rPr lang="el-GR" dirty="0" smtClean="0"/>
              <a:t>γνωρίζει </a:t>
            </a:r>
            <a:r>
              <a:rPr lang="el-GR" dirty="0"/>
              <a:t>ότι ο συγκεκριμένος εναγόμενος παρέβη τη νομοθεσία ανταγωνισμού, προκαλώντας ζημία στον αιτούντα. </a:t>
            </a:r>
            <a:endParaRPr lang="el-GR" dirty="0" smtClean="0"/>
          </a:p>
          <a:p>
            <a:r>
              <a:rPr lang="el-GR" dirty="0"/>
              <a:t> Εάν η Αρχή </a:t>
            </a:r>
            <a:r>
              <a:rPr lang="el-GR" dirty="0" smtClean="0"/>
              <a:t>Ανταγωνισμού </a:t>
            </a:r>
            <a:r>
              <a:rPr lang="el-GR" dirty="0"/>
              <a:t>λάβει μέτρα στο πλαίσιο διερεύνησης υπόθεσης για παράβαση του δικαίου ανταγωνισμού ή των εν γένει </a:t>
            </a:r>
            <a:r>
              <a:rPr lang="el-GR" dirty="0" smtClean="0"/>
              <a:t>διαδικασιών της</a:t>
            </a:r>
            <a:r>
              <a:rPr lang="el-GR" dirty="0"/>
              <a:t>, η προθεσμία παραγραφής αναστέλλεται ή διακόπτεται τουλάχιστον για ένα έτος μετά την τελεσιδικία της απόφασης για </a:t>
            </a:r>
            <a:r>
              <a:rPr lang="el-GR" dirty="0" smtClean="0"/>
              <a:t>την παράβαση </a:t>
            </a:r>
            <a:r>
              <a:rPr lang="el-GR" dirty="0"/>
              <a:t>ή την περάτωση της διαδικασίας με άλλον τρόπο.</a:t>
            </a:r>
          </a:p>
        </p:txBody>
      </p:sp>
    </p:spTree>
    <p:extLst>
      <p:ext uri="{BB962C8B-B14F-4D97-AF65-F5344CB8AC3E}">
        <p14:creationId xmlns:p14="http://schemas.microsoft.com/office/powerpoint/2010/main" val="576319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Αστικές Αξιώσεις για παραβάσεις των κανόνων ανταγωνισμού</a:t>
            </a:r>
            <a:endParaRPr lang="el-GR" dirty="0"/>
          </a:p>
        </p:txBody>
      </p:sp>
      <p:sp>
        <p:nvSpPr>
          <p:cNvPr id="3" name="Θέση περιεχομένου 2"/>
          <p:cNvSpPr>
            <a:spLocks noGrp="1"/>
          </p:cNvSpPr>
          <p:nvPr>
            <p:ph idx="1"/>
          </p:nvPr>
        </p:nvSpPr>
        <p:spPr/>
        <p:txBody>
          <a:bodyPr>
            <a:normAutofit fontScale="70000" lnSpcReduction="20000"/>
          </a:bodyPr>
          <a:lstStyle/>
          <a:p>
            <a:r>
              <a:rPr lang="el-GR" dirty="0" smtClean="0"/>
              <a:t>Η ακυρότητα είναι η μόνη αστική συνέπεια που ρητώς προβλέπεται από το πρωτογενές </a:t>
            </a:r>
            <a:r>
              <a:rPr lang="el-GR" dirty="0" err="1" smtClean="0"/>
              <a:t>ενωσιακό</a:t>
            </a:r>
            <a:r>
              <a:rPr lang="el-GR" dirty="0" smtClean="0"/>
              <a:t> δίκαιο. </a:t>
            </a:r>
          </a:p>
          <a:p>
            <a:r>
              <a:rPr lang="el-GR" dirty="0" smtClean="0"/>
              <a:t>Άρθρο 101, παρ. 2 ΣΛΕΕ : οι απαγορευμένες από την παράγραφο </a:t>
            </a:r>
            <a:r>
              <a:rPr lang="el-GR" dirty="0"/>
              <a:t>1</a:t>
            </a:r>
            <a:r>
              <a:rPr lang="el-GR" dirty="0" smtClean="0"/>
              <a:t> συμφωνίες και αποφάσεις ενώσεως επιχειρήσεων είναι αυτοδικαίως άκυρες.</a:t>
            </a:r>
          </a:p>
          <a:p>
            <a:r>
              <a:rPr lang="el-GR" dirty="0" smtClean="0"/>
              <a:t>Η συγκεκριμένη κύρωση επιβάλλεται εφόσον δεν τύχουν εφαρμογής οι απαλλαγές της παρ. 3 του 101.</a:t>
            </a:r>
          </a:p>
          <a:p>
            <a:r>
              <a:rPr lang="el-GR" dirty="0" smtClean="0"/>
              <a:t>Η ακυρότητα τυγχάνει άμεσου εφαρμογής, επέρχεται αυτοδικαίως, είναι απόλυτη. </a:t>
            </a:r>
            <a:r>
              <a:rPr lang="el-GR" dirty="0"/>
              <a:t>Τ</a:t>
            </a:r>
            <a:r>
              <a:rPr lang="el-GR" dirty="0" smtClean="0"/>
              <a:t>α συμβαλλόμενα μέρη δεν μπορούν να επικαλεστούν τη συμφωνία ούτε μεταξύ τους, ούτε έναντι τρίτων και ενεργεί αναδρομικώς. </a:t>
            </a:r>
          </a:p>
          <a:p>
            <a:r>
              <a:rPr lang="el-GR" dirty="0" smtClean="0"/>
              <a:t>Η ακυρότητα λαμβάνεται υπόψη αυτεπαγγέλτως καθώς τα άρθρα 101 και 102 συνθέτουν την οικονομική δημόσια τάξη της Ένωσης</a:t>
            </a:r>
          </a:p>
          <a:p>
            <a:r>
              <a:rPr lang="el-GR" dirty="0" smtClean="0"/>
              <a:t>Είναι ακυρότητα μερική με την έννοια ότι πλήττει μόνο το μέρος της συμφωνίας ή της απόφασης που εμπίπτει στην απαγόρευση. Το κατά πόσο η μερική ακυρότητα θα επιφέρει την ακυρότητα του συνόλου της συμφωνίας ή της απόφασης θα κριθεί κατά το εθνικό δίκαιο.</a:t>
            </a:r>
            <a:endParaRPr lang="el-GR" dirty="0"/>
          </a:p>
        </p:txBody>
      </p:sp>
    </p:spTree>
    <p:extLst>
      <p:ext uri="{BB962C8B-B14F-4D97-AF65-F5344CB8AC3E}">
        <p14:creationId xmlns:p14="http://schemas.microsoft.com/office/powerpoint/2010/main" val="18614769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Ευθύνη από κοινού και εις </a:t>
            </a:r>
            <a:r>
              <a:rPr lang="el-GR" dirty="0" err="1"/>
              <a:t>ολόκληρον</a:t>
            </a:r>
            <a:endParaRPr lang="el-GR" dirty="0"/>
          </a:p>
        </p:txBody>
      </p:sp>
      <p:sp>
        <p:nvSpPr>
          <p:cNvPr id="3" name="Θέση περιεχομένου 2"/>
          <p:cNvSpPr>
            <a:spLocks noGrp="1"/>
          </p:cNvSpPr>
          <p:nvPr>
            <p:ph idx="1"/>
          </p:nvPr>
        </p:nvSpPr>
        <p:spPr/>
        <p:txBody>
          <a:bodyPr>
            <a:normAutofit fontScale="55000" lnSpcReduction="20000"/>
          </a:bodyPr>
          <a:lstStyle/>
          <a:p>
            <a:r>
              <a:rPr lang="el-GR" dirty="0" smtClean="0"/>
              <a:t>Οι </a:t>
            </a:r>
            <a:r>
              <a:rPr lang="el-GR" dirty="0"/>
              <a:t>επιχειρήσεις οι οποίες παραβίασαν το δίκαιο ανταγωνισμού με από κοινού συμπεριφορά ευθύνονται εις </a:t>
            </a:r>
            <a:r>
              <a:rPr lang="el-GR" dirty="0" err="1"/>
              <a:t>ολόκληρον</a:t>
            </a:r>
            <a:r>
              <a:rPr lang="el-GR" dirty="0"/>
              <a:t> για τη ζημία που προκλήθηκε από την παράβαση του δικαίου ανταγωνισμού ούτως ώστε καθεμία από αυτές τις επιχειρήσεις να οφείλει πλήρη αποζημίωση για τη ζημία και ο ζημιωθείς διάδικος να έχει δικαίωμα να απαιτήσει πλήρη αποζημίωση από οποιαδήποτε από αυτές έως ότου αποζημιωθεί </a:t>
            </a:r>
            <a:r>
              <a:rPr lang="el-GR" dirty="0" smtClean="0"/>
              <a:t>πλήρως</a:t>
            </a:r>
          </a:p>
          <a:p>
            <a:r>
              <a:rPr lang="el-GR" dirty="0"/>
              <a:t> </a:t>
            </a:r>
            <a:r>
              <a:rPr lang="el-GR" dirty="0" smtClean="0"/>
              <a:t>Οι </a:t>
            </a:r>
            <a:r>
              <a:rPr lang="el-GR" dirty="0"/>
              <a:t>εξής δύο κατηγορίες επιχειρήσεων επωφελούνται από ειδικό </a:t>
            </a:r>
            <a:r>
              <a:rPr lang="el-GR" dirty="0" smtClean="0"/>
              <a:t>καθεστώς :</a:t>
            </a:r>
          </a:p>
          <a:p>
            <a:r>
              <a:rPr lang="el-GR" dirty="0"/>
              <a:t>Επιχειρήσεις στις οποίες έχει χορηγηθεί απαλλαγή από πρόστιμα ευθύνονται από κοινού και εις </a:t>
            </a:r>
            <a:r>
              <a:rPr lang="el-GR" dirty="0" err="1"/>
              <a:t>ολόκληρον</a:t>
            </a:r>
            <a:r>
              <a:rPr lang="el-GR" dirty="0"/>
              <a:t> μόνο</a:t>
            </a:r>
          </a:p>
          <a:p>
            <a:r>
              <a:rPr lang="el-GR" dirty="0"/>
              <a:t>έναντι των άμεσων ή έμμεσων αγοραστών ή προμηθευτών τους. Ως προς τους υπολοίπους ζημιωθέντες, </a:t>
            </a:r>
            <a:r>
              <a:rPr lang="el-GR" dirty="0" smtClean="0"/>
              <a:t>ευθύνονται μόνο </a:t>
            </a:r>
            <a:r>
              <a:rPr lang="el-GR" dirty="0"/>
              <a:t>στις περιπτώσεις που εκείνοι δεν είναι σε θέση να λάβουν πλήρη αποζημίωση από τις άλλες </a:t>
            </a:r>
            <a:r>
              <a:rPr lang="el-GR" dirty="0" err="1"/>
              <a:t>παραβάτριες</a:t>
            </a:r>
            <a:r>
              <a:rPr lang="el-GR" dirty="0"/>
              <a:t> </a:t>
            </a:r>
            <a:r>
              <a:rPr lang="el-GR" dirty="0" smtClean="0"/>
              <a:t>επιχειρήσεις</a:t>
            </a:r>
            <a:r>
              <a:rPr lang="el-GR" dirty="0"/>
              <a:t>.</a:t>
            </a:r>
          </a:p>
          <a:p>
            <a:r>
              <a:rPr lang="el-GR" dirty="0" smtClean="0"/>
              <a:t>Οι </a:t>
            </a:r>
            <a:r>
              <a:rPr lang="el-GR" dirty="0"/>
              <a:t>μικρομεσαίες επιχειρήσεις (ΜΜΕ) ευθύνονται μόνο έναντι των άμεσων και έμμεσων αγοραστών τους, </a:t>
            </a:r>
            <a:r>
              <a:rPr lang="el-GR" dirty="0" smtClean="0"/>
              <a:t>εφόσον το </a:t>
            </a:r>
            <a:r>
              <a:rPr lang="el-GR" dirty="0"/>
              <a:t>μερίδιο αγοράς που κατέχουν στη σχετική αγορά είναι κατώτερο του 5% σε οποιαδήποτε χρονική στιγμή </a:t>
            </a:r>
            <a:r>
              <a:rPr lang="el-GR" dirty="0" smtClean="0"/>
              <a:t>τέλεσης της </a:t>
            </a:r>
            <a:r>
              <a:rPr lang="el-GR" dirty="0"/>
              <a:t>παράβασης και εφόσον η εφαρμογή των συνήθων κανόνων περί από κοινού και εις </a:t>
            </a:r>
            <a:r>
              <a:rPr lang="el-GR" dirty="0" err="1"/>
              <a:t>ολόκληρον</a:t>
            </a:r>
            <a:r>
              <a:rPr lang="el-GR" dirty="0"/>
              <a:t> ευθύνης </a:t>
            </a:r>
            <a:r>
              <a:rPr lang="el-GR" dirty="0" smtClean="0"/>
              <a:t>θα μπορούσε </a:t>
            </a:r>
            <a:r>
              <a:rPr lang="el-GR" dirty="0"/>
              <a:t>να προκαλέσει ανεπανόρθωτη ζημία στην οικονομική βιωσιμότητά τους. Το ειδικό αυτό καθεστώς </a:t>
            </a:r>
            <a:r>
              <a:rPr lang="el-GR" dirty="0" smtClean="0"/>
              <a:t>δεν εφαρμόζεται</a:t>
            </a:r>
            <a:r>
              <a:rPr lang="el-GR" dirty="0"/>
              <a:t>, ωστόσο, στις περιπτώσεις όπου η μικρομεσαία επιχείρηση ενορχήστρωσε την παράβαση, </a:t>
            </a:r>
            <a:r>
              <a:rPr lang="el-GR" dirty="0" smtClean="0"/>
              <a:t>εξανάγκασε άλλες </a:t>
            </a:r>
            <a:r>
              <a:rPr lang="el-GR" dirty="0"/>
              <a:t>επιχειρήσεις να συμμετάσχουν στην παράβαση ή έχει διαπιστωμένα διαπράξει παραβίαση του δικαίου </a:t>
            </a:r>
            <a:r>
              <a:rPr lang="el-GR" dirty="0" smtClean="0"/>
              <a:t>του ανταγωνισμού </a:t>
            </a:r>
            <a:r>
              <a:rPr lang="el-GR" dirty="0"/>
              <a:t>σε προγενέστερο χρόνο (υπότροπη).</a:t>
            </a:r>
          </a:p>
        </p:txBody>
      </p:sp>
    </p:spTree>
    <p:extLst>
      <p:ext uri="{BB962C8B-B14F-4D97-AF65-F5344CB8AC3E}">
        <p14:creationId xmlns:p14="http://schemas.microsoft.com/office/powerpoint/2010/main" val="233223433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Ποσοτικοποίηση της ζημίας</a:t>
            </a:r>
            <a:endParaRPr lang="el-GR" dirty="0"/>
          </a:p>
        </p:txBody>
      </p:sp>
      <p:sp>
        <p:nvSpPr>
          <p:cNvPr id="3" name="Θέση περιεχομένου 2"/>
          <p:cNvSpPr>
            <a:spLocks noGrp="1"/>
          </p:cNvSpPr>
          <p:nvPr>
            <p:ph idx="1"/>
          </p:nvPr>
        </p:nvSpPr>
        <p:spPr/>
        <p:txBody>
          <a:bodyPr>
            <a:normAutofit fontScale="70000" lnSpcReduction="20000"/>
          </a:bodyPr>
          <a:lstStyle/>
          <a:p>
            <a:r>
              <a:rPr lang="el-GR" dirty="0"/>
              <a:t>Η Οδηγία θεσπίζει κατ’ αρχήν ένα μαχητό τεκμήριο ότι τα καρτέλ προκαλούν ζημία. Αντίστοιχο τεκμήριο δεν υιοθετείται για </a:t>
            </a:r>
            <a:r>
              <a:rPr lang="el-GR" dirty="0" smtClean="0"/>
              <a:t>τις λοιπές </a:t>
            </a:r>
            <a:r>
              <a:rPr lang="el-GR" dirty="0"/>
              <a:t>παραβάσεις του δικαίου ανταγωνισμού (μη </a:t>
            </a:r>
            <a:r>
              <a:rPr lang="el-GR" dirty="0" err="1"/>
              <a:t>καρτελικής</a:t>
            </a:r>
            <a:r>
              <a:rPr lang="el-GR" dirty="0"/>
              <a:t> φύσης οριζόντιες ή κάθετες συμπράξεις, κατάχρηση </a:t>
            </a:r>
            <a:r>
              <a:rPr lang="el-GR" dirty="0" smtClean="0"/>
              <a:t>δεσπόζουσας </a:t>
            </a:r>
            <a:r>
              <a:rPr lang="el-GR" dirty="0"/>
              <a:t>θέσης). </a:t>
            </a:r>
            <a:endParaRPr lang="el-GR" dirty="0" smtClean="0"/>
          </a:p>
          <a:p>
            <a:r>
              <a:rPr lang="el-GR" dirty="0"/>
              <a:t>Τα κράτη μέλη </a:t>
            </a:r>
            <a:r>
              <a:rPr lang="el-GR" dirty="0" smtClean="0"/>
              <a:t>οφείλουν να διασφαλίσουν </a:t>
            </a:r>
            <a:r>
              <a:rPr lang="el-GR" dirty="0"/>
              <a:t>ότι το βάρος απόδειξης και το αποδεικτικό πρότυπο που απαιτούνται για την ποσοτικοποίηση της ζημίας δεν καθιστούν την άσκηση του δικαιώματος αποζημίωσης πρακτικώς αδύνατη ή υπερβολικά δυσχερή</a:t>
            </a:r>
            <a:r>
              <a:rPr lang="el-GR" dirty="0" smtClean="0"/>
              <a:t>.</a:t>
            </a:r>
          </a:p>
          <a:p>
            <a:r>
              <a:rPr lang="el-GR" dirty="0"/>
              <a:t>Τα κράτη μέλη </a:t>
            </a:r>
            <a:r>
              <a:rPr lang="el-GR" dirty="0" smtClean="0"/>
              <a:t>οφείλουν να διασφαλίσουν </a:t>
            </a:r>
            <a:r>
              <a:rPr lang="el-GR" dirty="0"/>
              <a:t>ότι τα εθνικά δικαστήρια έχουν την εξουσία σύμφωνα με τις εθνικές τους διαδικασίες να εκτιμούν το ύψος της ζημίας εφόσον διαπιστωθεί ότι ο ενάγων υπέστη ζημία αλλά είναι πρακτικά αδύνατο ή υπερβολικά δυσχερές να </a:t>
            </a:r>
            <a:r>
              <a:rPr lang="el-GR" dirty="0" err="1"/>
              <a:t>ποσοτικοποιηθεί</a:t>
            </a:r>
            <a:r>
              <a:rPr lang="el-GR" dirty="0"/>
              <a:t> επακριβώς η προκληθείσα ζημία βάσει των διαθέσιμων αποδεικτικών στοιχείων.</a:t>
            </a:r>
          </a:p>
        </p:txBody>
      </p:sp>
    </p:spTree>
    <p:extLst>
      <p:ext uri="{BB962C8B-B14F-4D97-AF65-F5344CB8AC3E}">
        <p14:creationId xmlns:p14="http://schemas.microsoft.com/office/powerpoint/2010/main" val="323573349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Οδηγία 2019/1 σχετικά με τις εθνικές αρχές ανταγωνισμού</a:t>
            </a:r>
            <a:endParaRPr lang="el-GR" dirty="0"/>
          </a:p>
        </p:txBody>
      </p:sp>
      <p:sp>
        <p:nvSpPr>
          <p:cNvPr id="3" name="Θέση περιεχομένου 2"/>
          <p:cNvSpPr>
            <a:spLocks noGrp="1"/>
          </p:cNvSpPr>
          <p:nvPr>
            <p:ph idx="1"/>
          </p:nvPr>
        </p:nvSpPr>
        <p:spPr/>
        <p:txBody>
          <a:bodyPr>
            <a:normAutofit fontScale="70000" lnSpcReduction="20000"/>
          </a:bodyPr>
          <a:lstStyle/>
          <a:p>
            <a:r>
              <a:rPr lang="el-GR" dirty="0" smtClean="0"/>
              <a:t>Ο κανονισμός 1/2003 δημιούργησε ένα «Ευρωπαϊκό Δίκτυο Ανταγωνισμού», στο οποίο συμμετέχουν όλες οι δημόσιες αρχές εφαρμογής του δικαίου του ανταγωνισμού.</a:t>
            </a:r>
          </a:p>
          <a:p>
            <a:r>
              <a:rPr lang="el-GR" dirty="0" smtClean="0"/>
              <a:t>Απαραίτητη προϋπόθεση αποτελεσματικής λειτουργίας του δικτύου είναι η στενή συνεργασία τους.</a:t>
            </a:r>
          </a:p>
          <a:p>
            <a:r>
              <a:rPr lang="el-GR" dirty="0"/>
              <a:t>Το ΕΔΑ θα καθορίζει τον τρόπο κατανομής των υποθέσεων έτσι ώστε να αποφεύγονται οι επικαλύψεις και να διευκολύνεται η εφαρμογή από την αρχή που βρίσκεται στην καλύτερη </a:t>
            </a:r>
            <a:r>
              <a:rPr lang="el-GR" dirty="0" smtClean="0"/>
              <a:t>θέση</a:t>
            </a:r>
          </a:p>
          <a:p>
            <a:r>
              <a:rPr lang="el-GR" dirty="0"/>
              <a:t>Η εστίαση της Επιτροπής στα καρτέλ </a:t>
            </a:r>
            <a:r>
              <a:rPr lang="el-GR" dirty="0" smtClean="0"/>
              <a:t>και στις βαριές καταχρήσεις δεσπόζουσας θέσης αύξησε </a:t>
            </a:r>
            <a:r>
              <a:rPr lang="el-GR" dirty="0"/>
              <a:t>την πίεση στις ΕΕΑ να ασχοληθούν με τις υπόλοιπες </a:t>
            </a:r>
            <a:r>
              <a:rPr lang="el-GR" dirty="0" smtClean="0"/>
              <a:t>υποθέσεις</a:t>
            </a:r>
          </a:p>
          <a:p>
            <a:r>
              <a:rPr lang="el-GR" dirty="0" smtClean="0"/>
              <a:t>Η οδηγία αποσκοπεί στην περαιτέρω ενίσχυση του ρόλου των εθνικών αρχών ανταγωνισμού </a:t>
            </a:r>
            <a:endParaRPr lang="en-US" dirty="0" smtClean="0"/>
          </a:p>
          <a:p>
            <a:r>
              <a:rPr lang="el-GR" dirty="0"/>
              <a:t>Ν</a:t>
            </a:r>
            <a:r>
              <a:rPr lang="el-GR" dirty="0" smtClean="0"/>
              <a:t>α </a:t>
            </a:r>
            <a:r>
              <a:rPr lang="el-GR" dirty="0"/>
              <a:t>εξασφαλιστεί ότι, όταν εφαρμόζουν την ίδια νομική βάση, οι εθνικές αρχές ανταγωνισμού διαθέτουν τα κατάλληλα μέσα επιβολής, προκειμένου να προκύψει ένας πραγματικά κοινός χώρος επιβολής των κανόνων ανταγωνισμού.</a:t>
            </a:r>
          </a:p>
        </p:txBody>
      </p:sp>
    </p:spTree>
    <p:extLst>
      <p:ext uri="{BB962C8B-B14F-4D97-AF65-F5344CB8AC3E}">
        <p14:creationId xmlns:p14="http://schemas.microsoft.com/office/powerpoint/2010/main" val="225237556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Κ</a:t>
            </a:r>
            <a:r>
              <a:rPr lang="el-GR" dirty="0" smtClean="0"/>
              <a:t>ανόνες </a:t>
            </a:r>
            <a:r>
              <a:rPr lang="el-GR" dirty="0"/>
              <a:t>Οδηγίας 2019/1</a:t>
            </a:r>
          </a:p>
        </p:txBody>
      </p:sp>
      <p:sp>
        <p:nvSpPr>
          <p:cNvPr id="3" name="Θέση περιεχομένου 2"/>
          <p:cNvSpPr>
            <a:spLocks noGrp="1"/>
          </p:cNvSpPr>
          <p:nvPr>
            <p:ph idx="1"/>
          </p:nvPr>
        </p:nvSpPr>
        <p:spPr/>
        <p:txBody>
          <a:bodyPr>
            <a:normAutofit fontScale="85000" lnSpcReduction="20000"/>
          </a:bodyPr>
          <a:lstStyle/>
          <a:p>
            <a:r>
              <a:rPr lang="el-GR" dirty="0" smtClean="0"/>
              <a:t>Οι κανόνες που περιλαμβάνονται στην οδηγία </a:t>
            </a:r>
            <a:r>
              <a:rPr lang="el-GR" dirty="0"/>
              <a:t>θα παράσχουν στις εθνικές αρχές ανταγωνισμού μια στοιχειώδη κοινή δέσμη μέσων και αποτελεσματικές εξουσίες επιβολής, εξασφαλίζοντας ότι:</a:t>
            </a:r>
          </a:p>
          <a:p>
            <a:r>
              <a:rPr lang="el-GR" dirty="0"/>
              <a:t>α) θα ενεργούν ανεξάρτητα κατά την επιβολή των αντιμονοπωλιακών κανόνων της ΕΕ και θα εργάζονται με πλήρη αμεροληψία, χωρίς να δέχονται υποδείξεις από δημόσιες ή ιδιωτικές οντότητες·</a:t>
            </a:r>
          </a:p>
          <a:p>
            <a:r>
              <a:rPr lang="el-GR" dirty="0"/>
              <a:t>β) θα διαθέτουν τους αναγκαίους οικονομικούς και ανθρώπινους πόρους για να φέρουν εις πέρας το έργο τους·</a:t>
            </a:r>
          </a:p>
          <a:p>
            <a:r>
              <a:rPr lang="el-GR" dirty="0"/>
              <a:t>γ) θα έχουν όλες τις εξουσίες που χρειάζονται για να συγκεντρώνουν όλα τα σχετικά αποδεικτικά στοιχεία, όπως το δικαίωμα έρευνας σε κινητά τηλέφωνα, φορητούς υπολογιστές και υπολογιστές ταμπλέτες</a:t>
            </a:r>
            <a:r>
              <a:rPr lang="el-GR" dirty="0" smtClean="0"/>
              <a:t>·</a:t>
            </a:r>
            <a:endParaRPr lang="el-GR" dirty="0"/>
          </a:p>
        </p:txBody>
      </p:sp>
    </p:spTree>
    <p:extLst>
      <p:ext uri="{BB962C8B-B14F-4D97-AF65-F5344CB8AC3E}">
        <p14:creationId xmlns:p14="http://schemas.microsoft.com/office/powerpoint/2010/main" val="377481932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Κανόνες Οδηγίας </a:t>
            </a:r>
            <a:r>
              <a:rPr lang="el-GR" dirty="0" smtClean="0"/>
              <a:t>2019/1 (συν.)</a:t>
            </a:r>
            <a:endParaRPr lang="el-GR" dirty="0"/>
          </a:p>
        </p:txBody>
      </p:sp>
      <p:sp>
        <p:nvSpPr>
          <p:cNvPr id="3" name="Θέση περιεχομένου 2"/>
          <p:cNvSpPr>
            <a:spLocks noGrp="1"/>
          </p:cNvSpPr>
          <p:nvPr>
            <p:ph idx="1"/>
          </p:nvPr>
        </p:nvSpPr>
        <p:spPr/>
        <p:txBody>
          <a:bodyPr>
            <a:normAutofit fontScale="70000" lnSpcReduction="20000"/>
          </a:bodyPr>
          <a:lstStyle/>
          <a:p>
            <a:r>
              <a:rPr lang="el-GR" dirty="0"/>
              <a:t>δ) θα διαθέτουν επαρκή μέσα ώστε να επιβάλλουν αναλογικές και αποτρεπτικές κυρώσεις για παραβιάσεις των αντιμονοπωλιακών κανόνων της ΕΕ. Η οδηγία περιλαμβάνει κανόνες για την ευθύνη της μητρικής εταιρείας και τη διαδοχή, ώστε οι εταιρείες να μην μπορούν να αποφεύγουν τα πρόστιμα μέσω εταιρικής αναδιάρθρωσης. Οι εθνικές αρχές ανταγωνισμού θα είναι επίσης σε θέση να επιβάλλουν την καταβολή των προστίμων από εταιρείες που παραβιάζουν τους κανόνες και οι οποίες δεν έχουν νόμιμη παρουσία στην επικράτειά τους. Το στοιχείο αυτό είναι σημαντικό, δεδομένου ότι ολοένα και περισσότερες εταιρείες δραστηριοποιούνται σε διεθνές επίπεδο·</a:t>
            </a:r>
          </a:p>
          <a:p>
            <a:r>
              <a:rPr lang="el-GR" dirty="0"/>
              <a:t>ε) θα διαθέτουν συντονισμένα προγράμματα επιεικούς μεταχείρισης, τα οποία ενθαρρύνουν τις εταιρείες να προσκομίζουν αποδεικτικά στοιχεία για παράνομες συμπράξεις (καρτέλ). Με αυτόν τον τρόπο θα αυξηθούν τα συνολικά κίνητρα για τη συμμετοχή των εταιρειών σε προγράμματα επιεικούς μεταχείρισης και για την αναφορά της συμμετοχής τους σε σύμπραξη.</a:t>
            </a:r>
          </a:p>
          <a:p>
            <a:endParaRPr lang="el-GR" dirty="0"/>
          </a:p>
        </p:txBody>
      </p:sp>
    </p:spTree>
    <p:extLst>
      <p:ext uri="{BB962C8B-B14F-4D97-AF65-F5344CB8AC3E}">
        <p14:creationId xmlns:p14="http://schemas.microsoft.com/office/powerpoint/2010/main" val="60272962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Κανονισμός Ρώμη ΙΙ (</a:t>
            </a:r>
            <a:r>
              <a:rPr lang="el-GR" dirty="0" smtClean="0"/>
              <a:t>864/2007)</a:t>
            </a:r>
            <a:endParaRPr lang="el-GR" dirty="0"/>
          </a:p>
        </p:txBody>
      </p:sp>
      <p:sp>
        <p:nvSpPr>
          <p:cNvPr id="3" name="Θέση περιεχομένου 2"/>
          <p:cNvSpPr>
            <a:spLocks noGrp="1"/>
          </p:cNvSpPr>
          <p:nvPr>
            <p:ph idx="1"/>
          </p:nvPr>
        </p:nvSpPr>
        <p:spPr/>
        <p:txBody>
          <a:bodyPr>
            <a:normAutofit lnSpcReduction="10000"/>
          </a:bodyPr>
          <a:lstStyle/>
          <a:p>
            <a:r>
              <a:rPr lang="el-GR" dirty="0" smtClean="0"/>
              <a:t>Εφαρμόζει </a:t>
            </a:r>
            <a:r>
              <a:rPr lang="el-GR" dirty="0"/>
              <a:t>στα κράτη μέλη της Ευρωπαϊκής Ένωσης ενιαίους κανόνες σύνδεσης για την αναζήτηση εφαρμοστέου δικαίου στις υποθέσεις </a:t>
            </a:r>
            <a:r>
              <a:rPr lang="el-GR" dirty="0" err="1"/>
              <a:t>εξωσυμβατικών</a:t>
            </a:r>
            <a:r>
              <a:rPr lang="el-GR" dirty="0"/>
              <a:t> ενοχών αστικού και εμπορικού </a:t>
            </a:r>
            <a:r>
              <a:rPr lang="el-GR" dirty="0" smtClean="0"/>
              <a:t>δικαίου.</a:t>
            </a:r>
          </a:p>
          <a:p>
            <a:r>
              <a:rPr lang="el-GR" dirty="0" smtClean="0"/>
              <a:t>Οικουμενικής Εφαρμογής.</a:t>
            </a:r>
          </a:p>
          <a:p>
            <a:r>
              <a:rPr lang="el-GR" dirty="0" smtClean="0"/>
              <a:t>Άρθρο 4 : γενικό κανόνας : η εφαρμογή </a:t>
            </a:r>
            <a:r>
              <a:rPr lang="el-GR" dirty="0"/>
              <a:t>του δικαίου του τόπου της επέλευσης της ζημίας και όχι του τόπου όπου έλαβε χώρα το ζημιογόνο </a:t>
            </a:r>
            <a:r>
              <a:rPr lang="el-GR" dirty="0" smtClean="0"/>
              <a:t>γεγονός.</a:t>
            </a:r>
          </a:p>
          <a:p>
            <a:r>
              <a:rPr lang="el-GR" dirty="0" smtClean="0"/>
              <a:t>Ειδικοί </a:t>
            </a:r>
            <a:r>
              <a:rPr lang="el-GR" dirty="0"/>
              <a:t>κανόνες για συγκεκριμένες κατηγορίες </a:t>
            </a:r>
            <a:r>
              <a:rPr lang="el-GR" dirty="0" err="1"/>
              <a:t>εξωσυμβατικών</a:t>
            </a:r>
            <a:r>
              <a:rPr lang="el-GR" dirty="0"/>
              <a:t> </a:t>
            </a:r>
            <a:r>
              <a:rPr lang="el-GR" dirty="0" smtClean="0"/>
              <a:t>ενοχών.</a:t>
            </a:r>
            <a:endParaRPr lang="el-GR" dirty="0"/>
          </a:p>
        </p:txBody>
      </p:sp>
    </p:spTree>
    <p:extLst>
      <p:ext uri="{BB962C8B-B14F-4D97-AF65-F5344CB8AC3E}">
        <p14:creationId xmlns:p14="http://schemas.microsoft.com/office/powerpoint/2010/main" val="31387249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άρθρο 6</a:t>
            </a:r>
          </a:p>
        </p:txBody>
      </p:sp>
      <p:sp>
        <p:nvSpPr>
          <p:cNvPr id="3" name="Θέση περιεχομένου 2"/>
          <p:cNvSpPr>
            <a:spLocks noGrp="1"/>
          </p:cNvSpPr>
          <p:nvPr>
            <p:ph idx="1"/>
          </p:nvPr>
        </p:nvSpPr>
        <p:spPr/>
        <p:txBody>
          <a:bodyPr/>
          <a:lstStyle/>
          <a:p>
            <a:r>
              <a:rPr lang="el-GR" dirty="0" smtClean="0"/>
              <a:t>Ειδικά </a:t>
            </a:r>
            <a:r>
              <a:rPr lang="el-GR" dirty="0"/>
              <a:t>κριτήρια για την αναζήτηση του εφαρμοστέου δικαίου σε υποθέσεις παραβίασης και αξίωσης για αποζημίωση τόσο του δικαίου του αθέμιτου όσο και του ελεύθερου ανταγωνισμού. </a:t>
            </a:r>
            <a:endParaRPr lang="el-GR" dirty="0" smtClean="0"/>
          </a:p>
          <a:p>
            <a:r>
              <a:rPr lang="el-GR" dirty="0" smtClean="0"/>
              <a:t>Παρ. </a:t>
            </a:r>
            <a:r>
              <a:rPr lang="el-GR" dirty="0"/>
              <a:t>4 : </a:t>
            </a:r>
            <a:r>
              <a:rPr lang="el-GR" dirty="0" smtClean="0"/>
              <a:t>αποκλείεται η </a:t>
            </a:r>
            <a:r>
              <a:rPr lang="el-GR" dirty="0"/>
              <a:t>δυνατότητα επιλογής δικαίου. Δεν βρίσκουν </a:t>
            </a:r>
            <a:r>
              <a:rPr lang="el-GR" dirty="0" smtClean="0"/>
              <a:t>εφαρμογή </a:t>
            </a:r>
            <a:r>
              <a:rPr lang="el-GR" dirty="0"/>
              <a:t>οι διατάξεις του άρθρου 14 του κανονισμού περί ελεύθερης επιλογής δικαίου από τα </a:t>
            </a:r>
            <a:r>
              <a:rPr lang="el-GR" dirty="0" smtClean="0"/>
              <a:t>μέρη.</a:t>
            </a:r>
            <a:endParaRPr lang="el-GR" dirty="0"/>
          </a:p>
        </p:txBody>
      </p:sp>
    </p:spTree>
    <p:extLst>
      <p:ext uri="{BB962C8B-B14F-4D97-AF65-F5344CB8AC3E}">
        <p14:creationId xmlns:p14="http://schemas.microsoft.com/office/powerpoint/2010/main" val="305077631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Αρ. 6, παρ. 3 </a:t>
            </a:r>
            <a:endParaRPr lang="el-GR" dirty="0"/>
          </a:p>
        </p:txBody>
      </p:sp>
      <p:sp>
        <p:nvSpPr>
          <p:cNvPr id="3" name="Θέση περιεχομένου 2"/>
          <p:cNvSpPr>
            <a:spLocks noGrp="1"/>
          </p:cNvSpPr>
          <p:nvPr>
            <p:ph idx="1"/>
          </p:nvPr>
        </p:nvSpPr>
        <p:spPr/>
        <p:txBody>
          <a:bodyPr>
            <a:normAutofit fontScale="92500" lnSpcReduction="20000"/>
          </a:bodyPr>
          <a:lstStyle/>
          <a:p>
            <a:r>
              <a:rPr lang="el-GR" dirty="0" smtClean="0"/>
              <a:t>Προσδιορισμός </a:t>
            </a:r>
            <a:r>
              <a:rPr lang="el-GR" dirty="0"/>
              <a:t>του εφαρμοστέου δικαίου σε διασυνοριακές υποθέσεις περιορισμού του </a:t>
            </a:r>
            <a:r>
              <a:rPr lang="el-GR" dirty="0" smtClean="0"/>
              <a:t>ελεύθερου ανταγωνισμού.</a:t>
            </a:r>
          </a:p>
          <a:p>
            <a:r>
              <a:rPr lang="el-GR" dirty="0"/>
              <a:t>Ο βασικός κανόνας σύγκρουσης : εφαρμοστέο το δίκαιο της χώρας της οποίας η αγορά θίγεται ή είναι πιθανό να θιγεί (</a:t>
            </a:r>
            <a:r>
              <a:rPr lang="el-GR" dirty="0" smtClean="0"/>
              <a:t>στοιχείο </a:t>
            </a:r>
            <a:r>
              <a:rPr lang="el-GR" dirty="0"/>
              <a:t>α’, παρ. 3, αρ. 6 </a:t>
            </a:r>
            <a:r>
              <a:rPr lang="el-GR" dirty="0" smtClean="0"/>
              <a:t>).</a:t>
            </a:r>
          </a:p>
          <a:p>
            <a:r>
              <a:rPr lang="el-GR" dirty="0" smtClean="0"/>
              <a:t>Δυνατότητα </a:t>
            </a:r>
            <a:r>
              <a:rPr lang="el-GR" dirty="0"/>
              <a:t>εφαρμογής της αρχής του μωσαϊκού : επιμερισμός εφαρμοστέων δικαίων επί μιας ενιαίας </a:t>
            </a:r>
            <a:r>
              <a:rPr lang="el-GR" dirty="0" err="1"/>
              <a:t>αντιανταγωνιστικής</a:t>
            </a:r>
            <a:r>
              <a:rPr lang="el-GR" dirty="0"/>
              <a:t> πρακτικής, δηλ. θα εφαρμοστούν παράλληλα περισσότερες αντιμονοπωλιακές νομοθεσίες και η ζημία θα κριθεί με βάση το δίκαιο ανταγωνισμού της εκάστοτε χώρας η αγορά της οποίας εθίγη από την </a:t>
            </a:r>
            <a:r>
              <a:rPr lang="el-GR" dirty="0" err="1"/>
              <a:t>αντιανταγωνιστική</a:t>
            </a:r>
            <a:r>
              <a:rPr lang="el-GR" dirty="0"/>
              <a:t> πρακτική.</a:t>
            </a:r>
          </a:p>
        </p:txBody>
      </p:sp>
    </p:spTree>
    <p:extLst>
      <p:ext uri="{BB962C8B-B14F-4D97-AF65-F5344CB8AC3E}">
        <p14:creationId xmlns:p14="http://schemas.microsoft.com/office/powerpoint/2010/main" val="397379425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sz="2800" dirty="0" smtClean="0"/>
              <a:t>Αποκλειστική εφαρμογή </a:t>
            </a:r>
            <a:r>
              <a:rPr lang="el-GR" sz="2800" dirty="0"/>
              <a:t>του δικαίου μίας εθνικής αντιμονοπωλιακής νομοθεσίας </a:t>
            </a:r>
            <a:r>
              <a:rPr lang="el-GR" sz="2800" dirty="0" smtClean="0"/>
              <a:t>(στοιχείο β’)</a:t>
            </a:r>
            <a:endParaRPr lang="el-GR" sz="2800" dirty="0"/>
          </a:p>
        </p:txBody>
      </p:sp>
      <p:sp>
        <p:nvSpPr>
          <p:cNvPr id="3" name="Θέση περιεχομένου 2"/>
          <p:cNvSpPr>
            <a:spLocks noGrp="1"/>
          </p:cNvSpPr>
          <p:nvPr>
            <p:ph idx="1"/>
          </p:nvPr>
        </p:nvSpPr>
        <p:spPr/>
        <p:txBody>
          <a:bodyPr>
            <a:normAutofit fontScale="85000" lnSpcReduction="20000"/>
          </a:bodyPr>
          <a:lstStyle/>
          <a:p>
            <a:r>
              <a:rPr lang="el-GR" dirty="0"/>
              <a:t>Η πρώτη περίπτωση αφορά ένα εναγόμενο, ο οποίος ενάγεται στο δικαστήριο της κατοικίας του και αγορές περισσότερων χωρών που θίγονται ή είναι πιθανόν να θιγούν. Σε αυτή την περίπτωση επιτρέπεται στον ενάγοντα να στηρίξει την αγωγή του στο δίκαιο του επιληφθέντος δικαστηρίου, εφόσον η αγορά του συγκεκριμένου κράτους είναι μεταξύ των άμεσα και ουσιαστικά θιγομένων από τον περιορισμό του ανταγωνισμού. </a:t>
            </a:r>
            <a:endParaRPr lang="el-GR" dirty="0" smtClean="0"/>
          </a:p>
          <a:p>
            <a:r>
              <a:rPr lang="el-GR" dirty="0"/>
              <a:t>Η δεύτερη περίπτωση αφορά περισσότερους εναγόμενους (πχ συμμετέχοντες σε </a:t>
            </a:r>
            <a:r>
              <a:rPr lang="el-GR" dirty="0" err="1"/>
              <a:t>αντιανατγωνιστική</a:t>
            </a:r>
            <a:r>
              <a:rPr lang="el-GR" dirty="0"/>
              <a:t> σύμπραξη-καρτέλ) και ο ενάγων μπορεί να επιλέξει να βασίσει την αγωγή του στο δίκαιο της χώρας του δικαστηρίου που δικάζει, εφόσον και πάλι η αγορά της συγκεκριμένης χώρας θίγεται άμεσα και ουσιαστικά.</a:t>
            </a:r>
          </a:p>
        </p:txBody>
      </p:sp>
    </p:spTree>
    <p:extLst>
      <p:ext uri="{BB962C8B-B14F-4D97-AF65-F5344CB8AC3E}">
        <p14:creationId xmlns:p14="http://schemas.microsoft.com/office/powerpoint/2010/main" val="277782338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Διαιτησία</a:t>
            </a:r>
            <a:endParaRPr lang="el-GR" dirty="0"/>
          </a:p>
        </p:txBody>
      </p:sp>
      <p:sp>
        <p:nvSpPr>
          <p:cNvPr id="3" name="Θέση περιεχομένου 2"/>
          <p:cNvSpPr>
            <a:spLocks noGrp="1"/>
          </p:cNvSpPr>
          <p:nvPr>
            <p:ph idx="1"/>
          </p:nvPr>
        </p:nvSpPr>
        <p:spPr/>
        <p:txBody>
          <a:bodyPr/>
          <a:lstStyle/>
          <a:p>
            <a:r>
              <a:rPr lang="el-GR" dirty="0"/>
              <a:t>ένα διεθνές διαιτητικό δικαστήριο, ακόμα και όταν εδρεύει εντός Ένωσης ή κρίνει τη διαφορά με εφαρμοστέο ουσιαστικό δίκαιο το δίκαιο κράτους μέλους αυτής, σπάνια αναμένεται να εφαρμόσει τους κανόνες σύγκρουσης του κανονισμού Ρώμη ΙΙ, «από τον οποίο δεν δεσμεύεται και ο οποίος παρουσιάζει σωρεία ερμηνευτικών δυσχερειών</a:t>
            </a:r>
            <a:r>
              <a:rPr lang="el-GR" dirty="0" smtClean="0"/>
              <a:t>».</a:t>
            </a:r>
            <a:endParaRPr lang="el-GR" dirty="0"/>
          </a:p>
        </p:txBody>
      </p:sp>
    </p:spTree>
    <p:extLst>
      <p:ext uri="{BB962C8B-B14F-4D97-AF65-F5344CB8AC3E}">
        <p14:creationId xmlns:p14="http://schemas.microsoft.com/office/powerpoint/2010/main" val="17063377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Μορφές έννομης προστασίας αστικού συστήματος</a:t>
            </a:r>
            <a:endParaRPr lang="el-GR" dirty="0"/>
          </a:p>
        </p:txBody>
      </p:sp>
      <p:sp>
        <p:nvSpPr>
          <p:cNvPr id="3" name="Θέση περιεχομένου 2"/>
          <p:cNvSpPr>
            <a:spLocks noGrp="1"/>
          </p:cNvSpPr>
          <p:nvPr>
            <p:ph idx="1"/>
          </p:nvPr>
        </p:nvSpPr>
        <p:spPr/>
        <p:txBody>
          <a:bodyPr/>
          <a:lstStyle/>
          <a:p>
            <a:r>
              <a:rPr lang="el-GR" dirty="0" smtClean="0"/>
              <a:t>Αξίωση αποζημίωσης για ζημία που προκλήθηκε από την παράβαση των κανόνων των άρθρων 101 και 102 ΣΛΕΕ</a:t>
            </a:r>
          </a:p>
          <a:p>
            <a:r>
              <a:rPr lang="el-GR" dirty="0" smtClean="0"/>
              <a:t>Αξίωση αναγνώρισης της ακυρότητας μίας συμφωνίας κατά το 101, παρ. 2 ΣΛΕΕ</a:t>
            </a:r>
          </a:p>
          <a:p>
            <a:r>
              <a:rPr lang="el-GR" dirty="0" smtClean="0"/>
              <a:t>Αξίωση παύσης της προσβολής και παράλειψής της στο μέλλον</a:t>
            </a:r>
          </a:p>
          <a:p>
            <a:r>
              <a:rPr lang="el-GR" dirty="0" smtClean="0"/>
              <a:t>Αξίωση παροχής δικαστικής προστασίας για τη νόμιμη ρύθμιση της κατάστασης μέσω λήψης κατάλληλων προληπτικών ή κατασταλτικών μέτρων</a:t>
            </a:r>
            <a:endParaRPr lang="el-GR" dirty="0"/>
          </a:p>
        </p:txBody>
      </p:sp>
    </p:spTree>
    <p:extLst>
      <p:ext uri="{BB962C8B-B14F-4D97-AF65-F5344CB8AC3E}">
        <p14:creationId xmlns:p14="http://schemas.microsoft.com/office/powerpoint/2010/main" val="262662929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Διαιτησία και </a:t>
            </a:r>
            <a:r>
              <a:rPr lang="el-GR" dirty="0" err="1" smtClean="0"/>
              <a:t>ενωσιακοί</a:t>
            </a:r>
            <a:r>
              <a:rPr lang="el-GR" dirty="0" smtClean="0"/>
              <a:t> κανόνες ανταγωνισμού</a:t>
            </a:r>
            <a:endParaRPr lang="el-GR" dirty="0"/>
          </a:p>
        </p:txBody>
      </p:sp>
      <p:sp>
        <p:nvSpPr>
          <p:cNvPr id="3" name="Θέση περιεχομένου 2"/>
          <p:cNvSpPr>
            <a:spLocks noGrp="1"/>
          </p:cNvSpPr>
          <p:nvPr>
            <p:ph idx="1"/>
          </p:nvPr>
        </p:nvSpPr>
        <p:spPr/>
        <p:txBody>
          <a:bodyPr/>
          <a:lstStyle/>
          <a:p>
            <a:r>
              <a:rPr lang="el-GR" dirty="0" smtClean="0"/>
              <a:t>Καταρχήν </a:t>
            </a:r>
            <a:r>
              <a:rPr lang="el-GR" dirty="0" err="1" smtClean="0"/>
              <a:t>διαιτητεύσιμες</a:t>
            </a:r>
            <a:r>
              <a:rPr lang="el-GR" dirty="0" smtClean="0"/>
              <a:t> οι διαφορές που προκύπτουν από την εφαρμογή των άρθρων 101 και 102 ΣΛΕΕ.</a:t>
            </a:r>
          </a:p>
          <a:p>
            <a:r>
              <a:rPr lang="el-GR" dirty="0" smtClean="0"/>
              <a:t>Όμως, ως διατάξεις δημόσιας τάξης του </a:t>
            </a:r>
            <a:r>
              <a:rPr lang="el-GR" dirty="0" err="1" smtClean="0"/>
              <a:t>ενωσιακού</a:t>
            </a:r>
            <a:r>
              <a:rPr lang="el-GR" dirty="0" smtClean="0"/>
              <a:t> δικαίου μπορούν να οδηγήσουν σε μη αναγνώριση, εκτέλεση ή προσβολή διαιτητικής απόφασης που οδηγεί σε παραβίαση</a:t>
            </a:r>
            <a:r>
              <a:rPr lang="el-GR" smtClean="0"/>
              <a:t>, εσφαλμένη ή </a:t>
            </a:r>
            <a:r>
              <a:rPr lang="el-GR" dirty="0" smtClean="0"/>
              <a:t>μη εφαρμογή τους.</a:t>
            </a:r>
          </a:p>
        </p:txBody>
      </p:sp>
    </p:spTree>
    <p:extLst>
      <p:ext uri="{BB962C8B-B14F-4D97-AF65-F5344CB8AC3E}">
        <p14:creationId xmlns:p14="http://schemas.microsoft.com/office/powerpoint/2010/main" val="28819684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Αξίωση Αποζημίωσης</a:t>
            </a:r>
            <a:endParaRPr lang="el-GR" dirty="0"/>
          </a:p>
        </p:txBody>
      </p:sp>
      <p:sp>
        <p:nvSpPr>
          <p:cNvPr id="3" name="Θέση περιεχομένου 2"/>
          <p:cNvSpPr>
            <a:spLocks noGrp="1"/>
          </p:cNvSpPr>
          <p:nvPr>
            <p:ph idx="1"/>
          </p:nvPr>
        </p:nvSpPr>
        <p:spPr/>
        <p:txBody>
          <a:bodyPr>
            <a:normAutofit fontScale="70000" lnSpcReduction="20000"/>
          </a:bodyPr>
          <a:lstStyle/>
          <a:p>
            <a:r>
              <a:rPr lang="el-GR" dirty="0" smtClean="0"/>
              <a:t>Χάρις στην άμεση ισχύ και την παραγωγή άμεσων αποτελεσμάτων στις μεταξύ ιδιωτών σχέσεις των άρθρων 101 και 102 ΣΛΕΕ</a:t>
            </a:r>
            <a:r>
              <a:rPr lang="el-GR" dirty="0"/>
              <a:t>, </a:t>
            </a:r>
            <a:r>
              <a:rPr lang="el-GR" dirty="0" smtClean="0"/>
              <a:t>δημιουργούνται </a:t>
            </a:r>
            <a:r>
              <a:rPr lang="el-GR" dirty="0"/>
              <a:t>για τους συγκεκριμένους ιδιώτες, δικαιώματα και υποχρεώσεις τα οποία τα εθνικά δικαστήρια οφείλουν να θέτουν σε </a:t>
            </a:r>
            <a:r>
              <a:rPr lang="el-GR" dirty="0" err="1" smtClean="0"/>
              <a:t>εφαρμογή.Οι</a:t>
            </a:r>
            <a:r>
              <a:rPr lang="el-GR" dirty="0" smtClean="0"/>
              <a:t> ιδιώτες μπορούν να προσφύγουν στα εθνικά δικαστήρια εναντίον όσων με την παραβίαση των </a:t>
            </a:r>
            <a:r>
              <a:rPr lang="el-GR" dirty="0" err="1" smtClean="0"/>
              <a:t>ενωσιακών</a:t>
            </a:r>
            <a:r>
              <a:rPr lang="el-GR" dirty="0" smtClean="0"/>
              <a:t> κανόνων ανταγωνισμού έθιξαν τα συμφέροντά τους.</a:t>
            </a:r>
          </a:p>
          <a:p>
            <a:r>
              <a:rPr lang="el-GR" dirty="0" smtClean="0"/>
              <a:t>Η διεκδίκηση αποζημίωσης από το ζημιωθέν μέρος, συμβαλλόμενο ή τρίτο, δεν μπορεί να αποκλεισθεί με συμφωνία των μερών.</a:t>
            </a:r>
          </a:p>
          <a:p>
            <a:r>
              <a:rPr lang="el-GR" dirty="0" smtClean="0"/>
              <a:t>Όμως, το συντρέχον πταίσμα του ζημιωθέντος πρέπει να λαμβάνεται υπόψη, κατ’ εφαρμογή γενικής αρχής που αναγνωρίζεται στην πλειονότητα των νομικών συστημάτων των κρατών μελών, σύμφωνα με την οποία ο ζημιωθείς δεν μπορεί προς όφελός του να επικαλεσθεί τη δική του παράνομη συμπεριφορά. </a:t>
            </a:r>
            <a:endParaRPr lang="el-GR" dirty="0"/>
          </a:p>
        </p:txBody>
      </p:sp>
    </p:spTree>
    <p:extLst>
      <p:ext uri="{BB962C8B-B14F-4D97-AF65-F5344CB8AC3E}">
        <p14:creationId xmlns:p14="http://schemas.microsoft.com/office/powerpoint/2010/main" val="8588816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Υπόθεση </a:t>
            </a:r>
            <a:r>
              <a:rPr lang="en-US" dirty="0" smtClean="0"/>
              <a:t>Courage</a:t>
            </a:r>
            <a:endParaRPr lang="el-GR" dirty="0"/>
          </a:p>
        </p:txBody>
      </p:sp>
      <p:sp>
        <p:nvSpPr>
          <p:cNvPr id="3" name="Θέση περιεχομένου 2"/>
          <p:cNvSpPr>
            <a:spLocks noGrp="1"/>
          </p:cNvSpPr>
          <p:nvPr>
            <p:ph idx="1"/>
          </p:nvPr>
        </p:nvSpPr>
        <p:spPr/>
        <p:txBody>
          <a:bodyPr>
            <a:normAutofit fontScale="92500"/>
          </a:bodyPr>
          <a:lstStyle/>
          <a:p>
            <a:r>
              <a:rPr lang="el-GR" dirty="0" smtClean="0"/>
              <a:t>Το Δικαστήριο αρχικά επισήμανε σε μία σειρά αποφάσεων ότι οι κανόνες ανταγωνισμού παράγουν άμεσα αποτελέσματα στις έννομες σχέσεις ιδιωτών που οι εθνικές έννομες τάξεις οφείλουν να προστατεύουν. Δεν ήταν σαφές αν τα άμεσα αποτελέσματα περιλάμβαναν την αξίωση για αποκατάσταση της ζημίας.</a:t>
            </a:r>
          </a:p>
          <a:p>
            <a:r>
              <a:rPr lang="el-GR" dirty="0" smtClean="0"/>
              <a:t>Στην υπόθεση </a:t>
            </a:r>
            <a:r>
              <a:rPr lang="en-US" dirty="0" smtClean="0"/>
              <a:t>Courage</a:t>
            </a:r>
            <a:r>
              <a:rPr lang="el-GR" dirty="0" smtClean="0"/>
              <a:t> (</a:t>
            </a:r>
            <a:r>
              <a:rPr lang="en-US" dirty="0" smtClean="0"/>
              <a:t>C-453/99</a:t>
            </a:r>
            <a:r>
              <a:rPr lang="el-GR" dirty="0" smtClean="0"/>
              <a:t>) το Δικαστήριο αναγνώρισε την αξίωση αποζημίωσης ως κρίσιμη για την προστασία των δικαιωμάτων των ιδιωτών που απορρέουν από τα άρθρα 81 και 82 (νυν 101 και 102).</a:t>
            </a:r>
            <a:endParaRPr lang="el-GR" dirty="0"/>
          </a:p>
        </p:txBody>
      </p:sp>
    </p:spTree>
    <p:extLst>
      <p:ext uri="{BB962C8B-B14F-4D97-AF65-F5344CB8AC3E}">
        <p14:creationId xmlns:p14="http://schemas.microsoft.com/office/powerpoint/2010/main" val="41325916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Υπόθεση </a:t>
            </a:r>
            <a:r>
              <a:rPr lang="en-US" dirty="0" smtClean="0"/>
              <a:t>Courage</a:t>
            </a:r>
            <a:r>
              <a:rPr lang="el-GR" dirty="0" smtClean="0"/>
              <a:t> (συνέχεια)</a:t>
            </a:r>
            <a:endParaRPr lang="el-GR" dirty="0"/>
          </a:p>
        </p:txBody>
      </p:sp>
      <p:sp>
        <p:nvSpPr>
          <p:cNvPr id="3" name="Θέση περιεχομένου 2"/>
          <p:cNvSpPr>
            <a:spLocks noGrp="1"/>
          </p:cNvSpPr>
          <p:nvPr>
            <p:ph idx="1"/>
          </p:nvPr>
        </p:nvSpPr>
        <p:spPr/>
        <p:txBody>
          <a:bodyPr>
            <a:normAutofit/>
          </a:bodyPr>
          <a:lstStyle/>
          <a:p>
            <a:r>
              <a:rPr lang="el-GR" dirty="0" smtClean="0"/>
              <a:t>Πιο συγκεκριμένα το Δικαστήριο έκρινε :</a:t>
            </a:r>
          </a:p>
          <a:p>
            <a:r>
              <a:rPr lang="el-GR" dirty="0"/>
              <a:t>ο συμβαλλόμενος σε σύμβαση δυνάμενη να περιορίσει ή να νοθεύσει τον ανταγωνισμό, κατά την έννοια του άρθρου 85 της </a:t>
            </a:r>
            <a:r>
              <a:rPr lang="el-GR" dirty="0" smtClean="0"/>
              <a:t>Συνθήκης (νυν 101ΣΛΕΕ), </a:t>
            </a:r>
            <a:r>
              <a:rPr lang="el-GR" dirty="0"/>
              <a:t>μπορεί να επικαλεστεί την παράβαση της διατάξεως αυτής προκειμένου να ζητήσει την παροχή ένδικης προστασίας (</a:t>
            </a:r>
            <a:r>
              <a:rPr lang="el-GR" dirty="0" err="1"/>
              <a:t>relief</a:t>
            </a:r>
            <a:r>
              <a:rPr lang="el-GR" dirty="0"/>
              <a:t>) έναντι του αντισυμβαλλομένου του</a:t>
            </a:r>
            <a:r>
              <a:rPr lang="el-GR" dirty="0" smtClean="0"/>
              <a:t>·</a:t>
            </a:r>
          </a:p>
        </p:txBody>
      </p:sp>
    </p:spTree>
    <p:extLst>
      <p:ext uri="{BB962C8B-B14F-4D97-AF65-F5344CB8AC3E}">
        <p14:creationId xmlns:p14="http://schemas.microsoft.com/office/powerpoint/2010/main" val="880717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Υπόθεση </a:t>
            </a:r>
            <a:r>
              <a:rPr lang="fr-FR" dirty="0"/>
              <a:t>Courage (</a:t>
            </a:r>
            <a:r>
              <a:rPr lang="el-GR" dirty="0"/>
              <a:t>συνέχεια)</a:t>
            </a:r>
          </a:p>
        </p:txBody>
      </p:sp>
      <p:sp>
        <p:nvSpPr>
          <p:cNvPr id="3" name="Θέση περιεχομένου 2"/>
          <p:cNvSpPr>
            <a:spLocks noGrp="1"/>
          </p:cNvSpPr>
          <p:nvPr>
            <p:ph idx="1"/>
          </p:nvPr>
        </p:nvSpPr>
        <p:spPr/>
        <p:txBody>
          <a:bodyPr>
            <a:normAutofit fontScale="77500" lnSpcReduction="20000"/>
          </a:bodyPr>
          <a:lstStyle/>
          <a:p>
            <a:r>
              <a:rPr lang="el-GR" dirty="0"/>
              <a:t>το άρθρο 85 (νυν 101) της Συνθήκης απαγορεύει κανόνα του εθνικού δικαίου ο οποίος δεν επιτρέπει σε συμβαλλόμενο σε σύμβαση δυνάμενη να περιορίσει ή να νοθεύσει τον ανταγωνισμό, κατά την έννοια της προαναφερθείσας διατάξεως, να ζητήσει αποζημίωση για την αποκατάσταση της ζημίας που υπέστη από την εκτέλεση της εν λόγω συμβάσεως για τον μοναδικό λόγο ότι αυτός που προβάλλει το αίτημα αποτελεί συμβαλλόμενο μέρος στη σύμβαση αυτή·</a:t>
            </a:r>
          </a:p>
          <a:p>
            <a:r>
              <a:rPr lang="el-GR" dirty="0"/>
              <a:t>το κοινοτικό δίκαιο δεν απαγορεύει κανόνα του εθνικού δικαίου που δεν επιτρέπει σε συμβαλλόμενο σε σύμβαση δυνάμενη να περιορίσει ή να νοθεύσει τον ανταγωνισμό να στηριχθεί στις δικές του παράνομες πράξεις προκειμένου να ζητήσει αποζημίωση, εφόσον αποδεικνύεται ότι ο συμβαλλόμενος αυτός έχει σημαντική ευθύνη για τη στρέβλωση του ανταγωνισμού.</a:t>
            </a:r>
          </a:p>
          <a:p>
            <a:endParaRPr lang="el-GR" dirty="0"/>
          </a:p>
        </p:txBody>
      </p:sp>
    </p:spTree>
    <p:extLst>
      <p:ext uri="{BB962C8B-B14F-4D97-AF65-F5344CB8AC3E}">
        <p14:creationId xmlns:p14="http://schemas.microsoft.com/office/powerpoint/2010/main" val="24337667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Ο κανονισμός 1/2003 σχετικά με τις αγωγές αποζημίωσης</a:t>
            </a:r>
            <a:endParaRPr lang="el-GR" dirty="0"/>
          </a:p>
        </p:txBody>
      </p:sp>
      <p:sp>
        <p:nvSpPr>
          <p:cNvPr id="3" name="Θέση περιεχομένου 2"/>
          <p:cNvSpPr>
            <a:spLocks noGrp="1"/>
          </p:cNvSpPr>
          <p:nvPr>
            <p:ph idx="1"/>
          </p:nvPr>
        </p:nvSpPr>
        <p:spPr/>
        <p:txBody>
          <a:bodyPr>
            <a:normAutofit fontScale="85000" lnSpcReduction="10000"/>
          </a:bodyPr>
          <a:lstStyle/>
          <a:p>
            <a:r>
              <a:rPr lang="el-GR" dirty="0"/>
              <a:t>Το άρθρο 3 παράγραφος 1 του κανονισμού (ΕΚ) αριθ. 1/2003 προβλέπει ότι «οσάκις οι αρχές ανταγωνισμού κρατών μελών ή τα εθνικά δικαστήρια εφαρμόζουν το εθνικό δίκαιο ανταγωνισμού σε συμφωνίες, αποφάσεις ενώσεων επιχειρήσεων ή εναρμονισμένες πρακτικές κατά την έννοια του άρθρου [101 παράγραφος 1 ΣΛΕΕ], οι οποίες είναι πιθανόν να επηρεάσουν το εμπόριο μεταξύ κρατών μελών κατά την έννοια της διάταξης αυτής, εφαρμόζουν επίσης το άρθρο [101 ΣΛΕΕ] στις εν λόγω συμφωνίες, αποφάσεις ή εναρμονισμένες πρακτικές. Όταν οι αρχές ανταγωνισμού των κρατών μελών ή τα εθνικά δικαστήρια εφαρμόζουν το εθνικό δίκαιο ανταγωνισμού σε τυχόν καταχρηστική πρακτική που απαγορεύεται από το άρθρο [102 ΣΛΕΕ], εφαρμόζουν επίσης το άρθρο [102 ΣΛΕΕ]».</a:t>
            </a:r>
          </a:p>
        </p:txBody>
      </p:sp>
    </p:spTree>
    <p:extLst>
      <p:ext uri="{BB962C8B-B14F-4D97-AF65-F5344CB8AC3E}">
        <p14:creationId xmlns:p14="http://schemas.microsoft.com/office/powerpoint/2010/main" val="23188730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Υπόθεση </a:t>
            </a:r>
            <a:r>
              <a:rPr lang="en-US" dirty="0"/>
              <a:t>Vincenzo </a:t>
            </a:r>
            <a:r>
              <a:rPr lang="en-US" dirty="0" err="1"/>
              <a:t>Manfredi</a:t>
            </a:r>
            <a:r>
              <a:rPr lang="en-US" dirty="0"/>
              <a:t> </a:t>
            </a:r>
            <a:r>
              <a:rPr lang="el-GR" dirty="0" smtClean="0"/>
              <a:t/>
            </a:r>
            <a:br>
              <a:rPr lang="el-GR" dirty="0" smtClean="0"/>
            </a:br>
            <a:r>
              <a:rPr lang="en-US" dirty="0" smtClean="0"/>
              <a:t>(</a:t>
            </a:r>
            <a:r>
              <a:rPr lang="en-US" dirty="0"/>
              <a:t>C-295/04)</a:t>
            </a:r>
            <a:endParaRPr lang="el-GR" dirty="0"/>
          </a:p>
        </p:txBody>
      </p:sp>
      <p:sp>
        <p:nvSpPr>
          <p:cNvPr id="3" name="Θέση περιεχομένου 2"/>
          <p:cNvSpPr>
            <a:spLocks noGrp="1"/>
          </p:cNvSpPr>
          <p:nvPr>
            <p:ph idx="1"/>
          </p:nvPr>
        </p:nvSpPr>
        <p:spPr/>
        <p:txBody>
          <a:bodyPr>
            <a:normAutofit/>
          </a:bodyPr>
          <a:lstStyle/>
          <a:p>
            <a:r>
              <a:rPr lang="el-GR" dirty="0"/>
              <a:t>Το άρθρο 81 ΕΚ </a:t>
            </a:r>
            <a:r>
              <a:rPr lang="el-GR" dirty="0" smtClean="0"/>
              <a:t>(νυν 101 ΣΛΕΕ) πρέπει </a:t>
            </a:r>
            <a:r>
              <a:rPr lang="el-GR" dirty="0"/>
              <a:t>να ερμηνευθεί υπό την έννοια ότι κάθε υποκείμενο δικαίου δύναται να προβάλει την ακυρότητα </a:t>
            </a:r>
            <a:r>
              <a:rPr lang="el-GR" dirty="0" err="1"/>
              <a:t>απαγορευόμενης</a:t>
            </a:r>
            <a:r>
              <a:rPr lang="el-GR" dirty="0"/>
              <a:t> από την εν λόγω διάταξη συμπράξεως ή πρακτικής και, όταν υφίσταται αιτιώδης σύνδεσμος μεταξύ της εν λόγω συμπράξεως ή πρακτικής και της </a:t>
            </a:r>
            <a:r>
              <a:rPr lang="el-GR" dirty="0" err="1"/>
              <a:t>προκληθείσας</a:t>
            </a:r>
            <a:r>
              <a:rPr lang="el-GR" dirty="0"/>
              <a:t> ζημίας, να ζητήσει την αποκατάσταση της ζημίας</a:t>
            </a:r>
            <a:r>
              <a:rPr lang="el-GR" dirty="0" smtClean="0"/>
              <a:t>.</a:t>
            </a:r>
          </a:p>
        </p:txBody>
      </p:sp>
    </p:spTree>
    <p:extLst>
      <p:ext uri="{BB962C8B-B14F-4D97-AF65-F5344CB8AC3E}">
        <p14:creationId xmlns:p14="http://schemas.microsoft.com/office/powerpoint/2010/main" val="34675640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Αποκορύφωμα">
  <a:themeElements>
    <a:clrScheme name="Αποκορύφωμα">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Αποκορύφωμα">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Αποκορύφωμα">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1175</TotalTime>
  <Words>3136</Words>
  <Application>Microsoft Office PowerPoint</Application>
  <PresentationFormat>Προβολή στην οθόνη (4:3)</PresentationFormat>
  <Paragraphs>118</Paragraphs>
  <Slides>30</Slides>
  <Notes>0</Notes>
  <HiddenSlides>0</HiddenSlides>
  <MMClips>0</MMClips>
  <ScaleCrop>false</ScaleCrop>
  <HeadingPairs>
    <vt:vector size="6" baseType="variant">
      <vt:variant>
        <vt:lpstr>Γραμματοσειρές που χρησιμοποιούνται</vt:lpstr>
      </vt:variant>
      <vt:variant>
        <vt:i4>7</vt:i4>
      </vt:variant>
      <vt:variant>
        <vt:lpstr>Θέμα</vt:lpstr>
      </vt:variant>
      <vt:variant>
        <vt:i4>1</vt:i4>
      </vt:variant>
      <vt:variant>
        <vt:lpstr>Τίτλοι διαφανειών</vt:lpstr>
      </vt:variant>
      <vt:variant>
        <vt:i4>30</vt:i4>
      </vt:variant>
    </vt:vector>
  </HeadingPairs>
  <TitlesOfParts>
    <vt:vector size="38" baseType="lpstr">
      <vt:lpstr>Arial</vt:lpstr>
      <vt:lpstr>Book Antiqua</vt:lpstr>
      <vt:lpstr>Lucida Sans</vt:lpstr>
      <vt:lpstr>Times New Roman</vt:lpstr>
      <vt:lpstr>Wingdings</vt:lpstr>
      <vt:lpstr>Wingdings 2</vt:lpstr>
      <vt:lpstr>Wingdings 3</vt:lpstr>
      <vt:lpstr>Αποκορύφωμα</vt:lpstr>
      <vt:lpstr>ΕιδικΑ ζητΗματα εφαρμογΗΣ των Αρθρων 101 και 102 ΣΛΕΕ :  Αξιωσεισ αποζημιωσησ, ζητηματα ιδδ</vt:lpstr>
      <vt:lpstr>Αστικές Αξιώσεις για παραβάσεις των κανόνων ανταγωνισμού</vt:lpstr>
      <vt:lpstr>Μορφές έννομης προστασίας αστικού συστήματος</vt:lpstr>
      <vt:lpstr>Αξίωση Αποζημίωσης</vt:lpstr>
      <vt:lpstr>Υπόθεση Courage</vt:lpstr>
      <vt:lpstr>Υπόθεση Courage (συνέχεια)</vt:lpstr>
      <vt:lpstr>Υπόθεση Courage (συνέχεια)</vt:lpstr>
      <vt:lpstr>Ο κανονισμός 1/2003 σχετικά με τις αγωγές αποζημίωσης</vt:lpstr>
      <vt:lpstr>Υπόθεση Vincenzo Manfredi  (C-295/04)</vt:lpstr>
      <vt:lpstr>Υπόθεση Vincenzo Manfredi (συν.)</vt:lpstr>
      <vt:lpstr>Η Οδηγία 2014/104/ΕΕ Στοχοι</vt:lpstr>
      <vt:lpstr>Είδη παραβάσεων που προβλέπονται στην Οδηγία</vt:lpstr>
      <vt:lpstr>Πεδίο Εφαρμογής</vt:lpstr>
      <vt:lpstr>Βασικές αρχές οδηγίας</vt:lpstr>
      <vt:lpstr>Είδος Αποζημιώσεων </vt:lpstr>
      <vt:lpstr>Δικαίωμα Αγωγής Αποζημίωσης</vt:lpstr>
      <vt:lpstr>Απόδειξη</vt:lpstr>
      <vt:lpstr>Αποδεικτική Ισχύς Αποφάσεων Επιτροπών Ανταγωνισμού</vt:lpstr>
      <vt:lpstr>Παραγραφή</vt:lpstr>
      <vt:lpstr>Ευθύνη από κοινού και εις ολόκληρον</vt:lpstr>
      <vt:lpstr>Ποσοτικοποίηση της ζημίας</vt:lpstr>
      <vt:lpstr>Οδηγία 2019/1 σχετικά με τις εθνικές αρχές ανταγωνισμού</vt:lpstr>
      <vt:lpstr>Κανόνες Οδηγίας 2019/1</vt:lpstr>
      <vt:lpstr>Κανόνες Οδηγίας 2019/1 (συν.)</vt:lpstr>
      <vt:lpstr>Κανονισμός Ρώμη ΙΙ (864/2007)</vt:lpstr>
      <vt:lpstr>άρθρο 6</vt:lpstr>
      <vt:lpstr>Αρ. 6, παρ. 3 </vt:lpstr>
      <vt:lpstr>Αποκλειστική εφαρμογή του δικαίου μίας εθνικής αντιμονοπωλιακής νομοθεσίας (στοιχείο β’)</vt:lpstr>
      <vt:lpstr>Διαιτησία</vt:lpstr>
      <vt:lpstr>Διαιτησία και ενωσιακοί κανόνες ανταγωνισμού</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ΕιδικΑ ζητΗματα εφαρμογΗΣ των Αρθρων 101 και 102 ΣΛΕΕ</dc:title>
  <dc:creator>hi</dc:creator>
  <cp:lastModifiedBy>Λογαριασμός Microsoft</cp:lastModifiedBy>
  <cp:revision>83</cp:revision>
  <dcterms:created xsi:type="dcterms:W3CDTF">2017-03-25T09:10:42Z</dcterms:created>
  <dcterms:modified xsi:type="dcterms:W3CDTF">2026-03-26T17:06:56Z</dcterms:modified>
</cp:coreProperties>
</file>