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6" r:id="rId3"/>
    <p:sldId id="297" r:id="rId4"/>
    <p:sldId id="259" r:id="rId5"/>
    <p:sldId id="423" r:id="rId6"/>
    <p:sldId id="424" r:id="rId7"/>
    <p:sldId id="394" r:id="rId8"/>
    <p:sldId id="395" r:id="rId9"/>
    <p:sldId id="396" r:id="rId10"/>
    <p:sldId id="397" r:id="rId11"/>
    <p:sldId id="398" r:id="rId12"/>
    <p:sldId id="404" r:id="rId13"/>
    <p:sldId id="405" r:id="rId14"/>
    <p:sldId id="406" r:id="rId15"/>
    <p:sldId id="407" r:id="rId16"/>
    <p:sldId id="408" r:id="rId17"/>
    <p:sldId id="409" r:id="rId18"/>
    <p:sldId id="410" r:id="rId19"/>
    <p:sldId id="411" r:id="rId20"/>
    <p:sldId id="412" r:id="rId21"/>
    <p:sldId id="413" r:id="rId22"/>
    <p:sldId id="414" r:id="rId23"/>
    <p:sldId id="421" r:id="rId24"/>
    <p:sldId id="419" r:id="rId25"/>
    <p:sldId id="422" r:id="rId26"/>
    <p:sldId id="420" r:id="rId27"/>
    <p:sldId id="415" r:id="rId28"/>
    <p:sldId id="418" r:id="rId29"/>
    <p:sldId id="416" r:id="rId30"/>
    <p:sldId id="417" r:id="rId31"/>
    <p:sldId id="426" r:id="rId32"/>
    <p:sldId id="428" r:id="rId33"/>
    <p:sldId id="258" r:id="rId34"/>
    <p:sldId id="427" r:id="rId35"/>
    <p:sldId id="261" r:id="rId36"/>
    <p:sldId id="430" r:id="rId37"/>
    <p:sldId id="431" r:id="rId38"/>
    <p:sldId id="432" r:id="rId39"/>
    <p:sldId id="435" r:id="rId40"/>
    <p:sldId id="433" r:id="rId41"/>
    <p:sldId id="425" r:id="rId4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182CCC-E4C9-482B-94F3-4079EBF57A4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30983DD-20B9-44EF-92B2-86EBC447F6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64A7210-8F8E-4CC7-8C2F-CF8BF6CD354A}"/>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5" name="Θέση υποσέλιδου 4">
            <a:extLst>
              <a:ext uri="{FF2B5EF4-FFF2-40B4-BE49-F238E27FC236}">
                <a16:creationId xmlns:a16="http://schemas.microsoft.com/office/drawing/2014/main" id="{492C4523-4138-45F9-ABE9-69191C1EFD0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4704F01-496E-4241-8C54-887B7CA7EF4D}"/>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3483458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B336F3-4C00-4B6A-A60D-B1DEC522AA0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DEF8D98-9C50-4CE8-8F82-F0EB1210370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76BD2A8-6A98-46AE-9A21-CD3228110192}"/>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5" name="Θέση υποσέλιδου 4">
            <a:extLst>
              <a:ext uri="{FF2B5EF4-FFF2-40B4-BE49-F238E27FC236}">
                <a16:creationId xmlns:a16="http://schemas.microsoft.com/office/drawing/2014/main" id="{2621A9CD-8548-495A-A2B4-2A516C4CAD5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8A6E3CD-5C9E-49DD-9D93-C466675D7132}"/>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2191247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2F41045-F8DF-4E9F-84D5-6245807DD8B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4115B38-964E-4AA7-8900-2C2F3EDE948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7ACD399-2542-418D-832E-8DEF6012423F}"/>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5" name="Θέση υποσέλιδου 4">
            <a:extLst>
              <a:ext uri="{FF2B5EF4-FFF2-40B4-BE49-F238E27FC236}">
                <a16:creationId xmlns:a16="http://schemas.microsoft.com/office/drawing/2014/main" id="{27C98E0B-93B1-488B-8F91-3009AF0D480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DB591C8-15B6-4E2A-ADDD-3B32A0EB47E9}"/>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418095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847089-6676-4ADF-85B8-8A07F4D896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8481257-ED41-497C-BBBF-4E8C1993300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40C3934-321B-4221-90B3-915318802092}"/>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5" name="Θέση υποσέλιδου 4">
            <a:extLst>
              <a:ext uri="{FF2B5EF4-FFF2-40B4-BE49-F238E27FC236}">
                <a16:creationId xmlns:a16="http://schemas.microsoft.com/office/drawing/2014/main" id="{623815C9-0095-45EB-96F9-601CB423FDA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0BD13E-451B-4140-96C3-711E33F2B2D8}"/>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244118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58246B-7742-4863-9F95-41EDCD72D4C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79E9BCF-8F15-48D5-B685-82DCE0CDFE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18B77D7-C807-4FC7-A17A-53A96A992884}"/>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5" name="Θέση υποσέλιδου 4">
            <a:extLst>
              <a:ext uri="{FF2B5EF4-FFF2-40B4-BE49-F238E27FC236}">
                <a16:creationId xmlns:a16="http://schemas.microsoft.com/office/drawing/2014/main" id="{D4364487-B474-4A44-9C16-4BE559DB210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DB979D-5861-4316-8A46-0D79ECD94FCC}"/>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3895912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6F8465-6748-4D3D-A89C-45E7BF47CCC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F65E5F6-D10C-48E0-9511-E296C96CC6B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3F282E9-520B-40EC-AF42-9AF69C9513C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6C1FF01-3427-4327-A068-0055373F8D7E}"/>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6" name="Θέση υποσέλιδου 5">
            <a:extLst>
              <a:ext uri="{FF2B5EF4-FFF2-40B4-BE49-F238E27FC236}">
                <a16:creationId xmlns:a16="http://schemas.microsoft.com/office/drawing/2014/main" id="{71814274-F740-43B2-9ED8-0ECED9DB9F2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50A67DD-95D0-459C-8E9C-746E38D31D8E}"/>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396116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E8E1A3-58B7-4F77-AC0C-B12FD591C63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7DF2DD6-9757-44FD-94AE-CC9EA8071C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2E2D4A3-1547-45E2-BFBC-6426F8FD04A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BCF3868-E9CB-4566-B933-CFE7789E27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8FE1724-B0B1-40B3-810C-A800A829A58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66534A1-4457-43DB-8A97-356A2076BCFC}"/>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8" name="Θέση υποσέλιδου 7">
            <a:extLst>
              <a:ext uri="{FF2B5EF4-FFF2-40B4-BE49-F238E27FC236}">
                <a16:creationId xmlns:a16="http://schemas.microsoft.com/office/drawing/2014/main" id="{3D0CA023-C3B3-4B9A-9621-03FBCAA8E8D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7FF6075-016E-45E1-B976-7D6507A1D946}"/>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860086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719C84-1419-44D2-9ECD-3F2D3BA7FAC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65EB855-2AA7-447E-9B4B-EEEE99694525}"/>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4" name="Θέση υποσέλιδου 3">
            <a:extLst>
              <a:ext uri="{FF2B5EF4-FFF2-40B4-BE49-F238E27FC236}">
                <a16:creationId xmlns:a16="http://schemas.microsoft.com/office/drawing/2014/main" id="{83BA43EC-E1DF-47A1-B51E-42C6AD2C915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83A8DEF-555A-420C-9872-C654B8C31AF1}"/>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1758473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1C00867-015F-46E6-BEBD-183E54752DCB}"/>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3" name="Θέση υποσέλιδου 2">
            <a:extLst>
              <a:ext uri="{FF2B5EF4-FFF2-40B4-BE49-F238E27FC236}">
                <a16:creationId xmlns:a16="http://schemas.microsoft.com/office/drawing/2014/main" id="{81B23AEF-68B3-4939-AC0E-25B1F98888C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701B3D5-D231-411E-8258-58A2B41813CD}"/>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3980777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467297-29C8-4461-A480-5577DB21116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8DA1D52-554A-4722-8A00-46F0654B08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4F70B17-7175-4A2A-9B3F-497E3715C4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5E25E3C-8D5D-486B-8913-01E871B5219D}"/>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6" name="Θέση υποσέλιδου 5">
            <a:extLst>
              <a:ext uri="{FF2B5EF4-FFF2-40B4-BE49-F238E27FC236}">
                <a16:creationId xmlns:a16="http://schemas.microsoft.com/office/drawing/2014/main" id="{4DD074C0-028C-4B03-ACD3-20CABF10E28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170E203-0EB1-4646-8918-ABD0E10DB9F6}"/>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295725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00179F-8F00-473C-8347-A3F0F9D945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2E82E3B-9731-4AB7-97C1-07547E9EB7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C3A782D-9D9D-4252-9EAC-77169E1183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834F436-65E9-40CB-927D-8098FF6F7301}"/>
              </a:ext>
            </a:extLst>
          </p:cNvPr>
          <p:cNvSpPr>
            <a:spLocks noGrp="1"/>
          </p:cNvSpPr>
          <p:nvPr>
            <p:ph type="dt" sz="half" idx="10"/>
          </p:nvPr>
        </p:nvSpPr>
        <p:spPr/>
        <p:txBody>
          <a:bodyPr/>
          <a:lstStyle/>
          <a:p>
            <a:fld id="{A8B810DC-CA20-454F-B730-0657A55725C1}" type="datetimeFigureOut">
              <a:rPr lang="el-GR" smtClean="0"/>
              <a:pPr/>
              <a:t>30/1/2023</a:t>
            </a:fld>
            <a:endParaRPr lang="el-GR"/>
          </a:p>
        </p:txBody>
      </p:sp>
      <p:sp>
        <p:nvSpPr>
          <p:cNvPr id="6" name="Θέση υποσέλιδου 5">
            <a:extLst>
              <a:ext uri="{FF2B5EF4-FFF2-40B4-BE49-F238E27FC236}">
                <a16:creationId xmlns:a16="http://schemas.microsoft.com/office/drawing/2014/main" id="{627DF44E-DE97-4DF4-AEFA-3EC71DD4993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C912E3E-25AA-44A5-987D-803699B57D20}"/>
              </a:ext>
            </a:extLst>
          </p:cNvPr>
          <p:cNvSpPr>
            <a:spLocks noGrp="1"/>
          </p:cNvSpPr>
          <p:nvPr>
            <p:ph type="sldNum" sz="quarter" idx="12"/>
          </p:nvPr>
        </p:nvSpPr>
        <p:spPr/>
        <p:txBody>
          <a:bodyPr/>
          <a:lstStyle/>
          <a:p>
            <a:fld id="{DF295DF1-E125-42D0-93B4-8DB20C2D7AF5}" type="slidenum">
              <a:rPr lang="el-GR" smtClean="0"/>
              <a:pPr/>
              <a:t>‹#›</a:t>
            </a:fld>
            <a:endParaRPr lang="el-GR"/>
          </a:p>
        </p:txBody>
      </p:sp>
    </p:spTree>
    <p:extLst>
      <p:ext uri="{BB962C8B-B14F-4D97-AF65-F5344CB8AC3E}">
        <p14:creationId xmlns:p14="http://schemas.microsoft.com/office/powerpoint/2010/main" val="1142963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B7814EF-3294-49E8-83FD-2DBEA6A26E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E4A39AE-9157-471D-9922-E933CC7FD3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2AE1031-DDD4-42D1-9BAF-112C1CF1F3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810DC-CA20-454F-B730-0657A55725C1}" type="datetimeFigureOut">
              <a:rPr lang="el-GR" smtClean="0"/>
              <a:pPr/>
              <a:t>30/1/2023</a:t>
            </a:fld>
            <a:endParaRPr lang="el-GR"/>
          </a:p>
        </p:txBody>
      </p:sp>
      <p:sp>
        <p:nvSpPr>
          <p:cNvPr id="5" name="Θέση υποσέλιδου 4">
            <a:extLst>
              <a:ext uri="{FF2B5EF4-FFF2-40B4-BE49-F238E27FC236}">
                <a16:creationId xmlns:a16="http://schemas.microsoft.com/office/drawing/2014/main" id="{B70A79CC-9DE5-4BD2-8B9E-558F5ACB7B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E02A621-E98A-48B3-AA56-E3563EF228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95DF1-E125-42D0-93B4-8DB20C2D7AF5}" type="slidenum">
              <a:rPr lang="el-GR" smtClean="0"/>
              <a:pPr/>
              <a:t>‹#›</a:t>
            </a:fld>
            <a:endParaRPr lang="el-GR"/>
          </a:p>
        </p:txBody>
      </p:sp>
    </p:spTree>
    <p:extLst>
      <p:ext uri="{BB962C8B-B14F-4D97-AF65-F5344CB8AC3E}">
        <p14:creationId xmlns:p14="http://schemas.microsoft.com/office/powerpoint/2010/main" val="824341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ΝΟΜΙΚΗ</a:t>
            </a:r>
            <a:r>
              <a:rPr lang="en-US" dirty="0"/>
              <a:t> </a:t>
            </a:r>
            <a:r>
              <a:rPr lang="el-GR" dirty="0"/>
              <a:t>ΣΧΟΛΗ</a:t>
            </a:r>
          </a:p>
          <a:p>
            <a:pPr algn="ctr">
              <a:buNone/>
            </a:pPr>
            <a:r>
              <a:rPr lang="el-GR" dirty="0"/>
              <a:t> ΤΟΜΕΑΣ ΔΙΕΘΝΩΝ ΣΠΟΥΔΩΝ </a:t>
            </a:r>
          </a:p>
          <a:p>
            <a:pPr algn="ctr">
              <a:buNone/>
            </a:pPr>
            <a:r>
              <a:rPr lang="el-GR" dirty="0"/>
              <a:t> ΠΜΣ</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38136E-A741-44ED-9C78-BDE7C7846B55}"/>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47434256-1942-4D13-8701-1F958E35784E}"/>
              </a:ext>
            </a:extLst>
          </p:cNvPr>
          <p:cNvSpPr>
            <a:spLocks noGrp="1"/>
          </p:cNvSpPr>
          <p:nvPr>
            <p:ph idx="1"/>
          </p:nvPr>
        </p:nvSpPr>
        <p:spPr/>
        <p:txBody>
          <a:bodyPr>
            <a:normAutofit fontScale="92500" lnSpcReduction="10000"/>
          </a:bodyPr>
          <a:lstStyle/>
          <a:p>
            <a:r>
              <a:rPr lang="el-GR" dirty="0"/>
              <a:t>Προδικαστικά ερωτήματα </a:t>
            </a:r>
          </a:p>
          <a:p>
            <a:pPr algn="just"/>
            <a:r>
              <a:rPr lang="el-GR" dirty="0"/>
              <a:t>Έχει το άρθρο 23 της οδηγίας 2003/55 το οποίο διέπει την ελευθέρωση της αγοράς φυσικού αερίου την έννοια ότι εθνικός κανόνας που διατηρεί, μετά την 1η Ιουλίου 2007, την εξουσία της εθνικής ρυθμιστικής αρχής να καθορίζει τις τιμές αναφοράς για την παροχή φυσικού αερίου στους οικιακούς πελάτες (κατηγορία αόριστη η οποία δεν αντιστοιχεί σε κάποια από τις κατηγορίες αναφοράς και δεν προϋποθέτει την αξιολόγηση ιδιαίτερων καταστάσεων κοινωνικοοικονομικής δυσχέρειας που θα μπορούσαν να δικαιολογήσουν τον καθορισμό των εν λόγω τιμών αναφοράς), τις οποίες οι επιχειρήσεις διανομής ή πωλήσεως υποχρεούνται να περιλαμβάνουν μεταξύ των εμπορικών προσφορών τους στο πλαίσιο των υποχρεώσεων παροχής υπηρεσιών κοινής ωφέλειας, προσκρούει στη διάταξη αυτή και στις κοινοτικές αρχές;</a:t>
            </a:r>
          </a:p>
          <a:p>
            <a:endParaRPr lang="el-GR" dirty="0"/>
          </a:p>
        </p:txBody>
      </p:sp>
    </p:spTree>
    <p:extLst>
      <p:ext uri="{BB962C8B-B14F-4D97-AF65-F5344CB8AC3E}">
        <p14:creationId xmlns:p14="http://schemas.microsoft.com/office/powerpoint/2010/main" val="2715319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98545E-9BCC-4038-8156-9690A6409734}"/>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3B703F3B-6F2E-4EF9-9145-D1E465E613AF}"/>
              </a:ext>
            </a:extLst>
          </p:cNvPr>
          <p:cNvSpPr>
            <a:spLocks noGrp="1"/>
          </p:cNvSpPr>
          <p:nvPr>
            <p:ph idx="1"/>
          </p:nvPr>
        </p:nvSpPr>
        <p:spPr/>
        <p:txBody>
          <a:bodyPr>
            <a:normAutofit fontScale="92500" lnSpcReduction="10000"/>
          </a:bodyPr>
          <a:lstStyle/>
          <a:p>
            <a:pPr algn="just"/>
            <a:r>
              <a:rPr lang="el-GR" dirty="0"/>
              <a:t>2)    Έχει ο εν λόγω κανόνας (το προαναφερθέν άρθρο 23), σε συνδυασμό με το άρθρο 3 της οδηγίας 2003/55 την έννοια ότι εθνικός κανόνας ο οποίος, λαμβανομένης υπόψη της συγκεκριμένης καταστάσεως της αγοράς που συνεχίζει να χαρακτηρίζεται από απουσία όρων “αποτελεσματικού ανταγωνισμού”, τουλάχιστον όσον αφορά τον κλάδο των πωλήσεων χονδρικής, επιτρέπει τον καθορισμό δια της διοικητικής οδού της τιμής αναφοράς του φυσικού αερίου, η οποία πρέπει να περιλαμβάνεται υποχρεωτικώς μεταξύ των εμπορικών προσφορών κάθε πωλητή προς τους οικιακούς πελάτες του (</a:t>
            </a:r>
            <a:r>
              <a:rPr lang="el-GR" dirty="0" err="1"/>
              <a:t>domestici</a:t>
            </a:r>
            <a:r>
              <a:rPr lang="el-GR" dirty="0"/>
              <a:t>) στο πλαίσιο της καθολικής υπηρεσίας που παρέχει, μολονότι όλοι οι πελάτες πρέπει να θεωρούνται “ελευθερωμένοι”, δεν προσκρούει στις προαναφερθείσες κοινοτικές διατάξεις;»</a:t>
            </a:r>
          </a:p>
          <a:p>
            <a:endParaRPr lang="el-GR" dirty="0"/>
          </a:p>
        </p:txBody>
      </p:sp>
    </p:spTree>
    <p:extLst>
      <p:ext uri="{BB962C8B-B14F-4D97-AF65-F5344CB8AC3E}">
        <p14:creationId xmlns:p14="http://schemas.microsoft.com/office/powerpoint/2010/main" val="4292800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11B5E6-B42A-49AE-BE32-769EEC235978}"/>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60F398AD-5C00-4D77-BF75-4525934C04DE}"/>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Άρθρο 23, παρ. 1, στοιχείο γ΄, της Οδηγίας 2003/55 - τα κράτη μέλη πρέπει να μεριμνούν ώστε όλοι οι πελάτες να είναι ελεύθεροι να αγοράζουν φυσικό αέριο από τον προμηθευτή της επιλογής τους μετά την 1η Ιουλίου 2007</a:t>
            </a:r>
          </a:p>
          <a:p>
            <a:pPr algn="just">
              <a:lnSpc>
                <a:spcPct val="150000"/>
              </a:lnSpc>
              <a:spcBef>
                <a:spcPts val="0"/>
              </a:spcBef>
            </a:pPr>
            <a:r>
              <a:rPr lang="el-GR" dirty="0"/>
              <a:t> Το άρθρο 3, παρ. 1, της Οδηγίας 2003/55 επιβάλλει στα κράτη μέλη, βάσει της θεσμικής τους οργανώσεως και τηρώντας δεόντως την αρχή της επικουρικότητας, να εξασφαλίζουν ότι οι επιχειρήσεις φυσικού αερίου λειτουργούν σύμφωνα με τις αρχές της εν λόγω οδηγίας, με σκοπό την επίτευξη, μεταξύ άλλων, μιας «ανταγωνιστικής αγοράς φυσικού αερίου».</a:t>
            </a:r>
          </a:p>
        </p:txBody>
      </p:sp>
    </p:spTree>
    <p:extLst>
      <p:ext uri="{BB962C8B-B14F-4D97-AF65-F5344CB8AC3E}">
        <p14:creationId xmlns:p14="http://schemas.microsoft.com/office/powerpoint/2010/main" val="1918366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23681A-B43E-4836-8AB9-351E6113A1B4}"/>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0CDD04B8-6A80-4B6D-A4AE-D3B348F082EB}"/>
              </a:ext>
            </a:extLst>
          </p:cNvPr>
          <p:cNvSpPr>
            <a:spLocks noGrp="1"/>
          </p:cNvSpPr>
          <p:nvPr>
            <p:ph idx="1"/>
          </p:nvPr>
        </p:nvSpPr>
        <p:spPr/>
        <p:txBody>
          <a:bodyPr>
            <a:normAutofit lnSpcReduction="10000"/>
          </a:bodyPr>
          <a:lstStyle/>
          <a:p>
            <a:pPr algn="just"/>
            <a:r>
              <a:rPr lang="el-GR" dirty="0"/>
              <a:t>Πότε μια παρέμβαση θεωρείται δικαιολογημένη βάσει του Γενικού Οικονομικού Συμφέροντος </a:t>
            </a:r>
          </a:p>
          <a:p>
            <a:pPr algn="just"/>
            <a:r>
              <a:rPr lang="el-GR" dirty="0"/>
              <a:t>Η προϋπόθεση του Γενικού Οικονομικού Συμφέροντος πρέπει να ερμηνευτεί σύμφωνα με το άρθρο 106 ΣΛΕΕ</a:t>
            </a:r>
          </a:p>
          <a:p>
            <a:pPr algn="just"/>
            <a:r>
              <a:rPr lang="el-GR" dirty="0"/>
              <a:t>Οι επιχειρήσεις που είναι επιφορτισμένες με τη διαχείριση υπηρεσιών γενικού οικονομικού συμφέροντος υπόκεινται στους κανόνες ανταγωνισμού, κατά το μέτρο που η εφαρμογή των κανόνων αυτών δεν εμποδίζει νομικά ή πραγματικά την εκπλήρωση της αποστολής που τους έχει ανατεθεί και, αφετέρου, ότι η ανάπτυξη του εμπορίου δεν πρέπει να επηρεάζεται σε βαθμό ο οποίος θα αντέκειτο προς το συμφέρον της Ένωσης.</a:t>
            </a:r>
          </a:p>
        </p:txBody>
      </p:sp>
    </p:spTree>
    <p:extLst>
      <p:ext uri="{BB962C8B-B14F-4D97-AF65-F5344CB8AC3E}">
        <p14:creationId xmlns:p14="http://schemas.microsoft.com/office/powerpoint/2010/main" val="1021552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E6A4D6-27E7-47EC-8E82-B8841FAF415F}"/>
              </a:ext>
            </a:extLst>
          </p:cNvPr>
          <p:cNvSpPr>
            <a:spLocks noGrp="1"/>
          </p:cNvSpPr>
          <p:nvPr>
            <p:ph type="title"/>
          </p:nvPr>
        </p:nvSpPr>
        <p:spPr/>
        <p:txBody>
          <a:bodyPr/>
          <a:lstStyle/>
          <a:p>
            <a:r>
              <a:rPr lang="en-US" b="1" dirty="0"/>
              <a:t>C-265/08 - Federutility </a:t>
            </a:r>
            <a:r>
              <a:rPr lang="el-GR" b="1" dirty="0"/>
              <a:t>κ.λπ.</a:t>
            </a:r>
            <a:endParaRPr lang="el-GR" dirty="0"/>
          </a:p>
        </p:txBody>
      </p:sp>
      <p:sp>
        <p:nvSpPr>
          <p:cNvPr id="3" name="Θέση περιεχομένου 2">
            <a:extLst>
              <a:ext uri="{FF2B5EF4-FFF2-40B4-BE49-F238E27FC236}">
                <a16:creationId xmlns:a16="http://schemas.microsoft.com/office/drawing/2014/main" id="{4AC9C3A6-D6DD-4D6E-85D6-DEA4FE265BD3}"/>
              </a:ext>
            </a:extLst>
          </p:cNvPr>
          <p:cNvSpPr>
            <a:spLocks noGrp="1"/>
          </p:cNvSpPr>
          <p:nvPr>
            <p:ph idx="1"/>
          </p:nvPr>
        </p:nvSpPr>
        <p:spPr/>
        <p:txBody>
          <a:bodyPr>
            <a:normAutofit fontScale="92500" lnSpcReduction="20000"/>
          </a:bodyPr>
          <a:lstStyle/>
          <a:p>
            <a:pPr algn="just">
              <a:lnSpc>
                <a:spcPct val="150000"/>
              </a:lnSpc>
              <a:spcBef>
                <a:spcPts val="0"/>
              </a:spcBef>
            </a:pPr>
            <a:r>
              <a:rPr lang="en-US" dirty="0"/>
              <a:t>To </a:t>
            </a:r>
            <a:r>
              <a:rPr lang="el-GR" dirty="0"/>
              <a:t>άρθρο 106 αποσκοπεί στον συγκερασμό του συμφέροντος των κρατών μελών να χρησιμοποιούν ορισμένες επιχειρήσεις ως όργανο οικονομικής ή κοινωνικής πολιτικής με το συμφέρον της Κοινότητας προς τήρηση των κανόνων ανταγωνισμού και διατήρηση της ενότητας της κοινής αγοράς</a:t>
            </a:r>
          </a:p>
          <a:p>
            <a:pPr algn="just">
              <a:lnSpc>
                <a:spcPct val="150000"/>
              </a:lnSpc>
              <a:spcBef>
                <a:spcPts val="0"/>
              </a:spcBef>
            </a:pPr>
            <a:r>
              <a:rPr lang="el-GR" dirty="0"/>
              <a:t>Στο ανωτέρω πλαίσιο  τα κράτη μέλη δικαιούνται, τηρώντας το δίκαιο της Ένωσης, να καθορίζουν το περιεχόμενο και την οργάνωση των υπηρεσιών τους γενικού οικονομικού συμφέροντος λαμβάνοντας υπόψη σκοπούς της εθνικής τους πολιτικής</a:t>
            </a:r>
          </a:p>
          <a:p>
            <a:pPr marL="0" indent="0">
              <a:buNone/>
            </a:pPr>
            <a:endParaRPr lang="el-GR" dirty="0"/>
          </a:p>
          <a:p>
            <a:endParaRPr lang="el-GR" dirty="0"/>
          </a:p>
        </p:txBody>
      </p:sp>
    </p:spTree>
    <p:extLst>
      <p:ext uri="{BB962C8B-B14F-4D97-AF65-F5344CB8AC3E}">
        <p14:creationId xmlns:p14="http://schemas.microsoft.com/office/powerpoint/2010/main" val="563146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C555F1-F84B-46C1-B546-6F5F440BDB80}"/>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AE78ADC8-3905-4C24-A439-B1D945431181}"/>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Οδηγία προβλέπει ελάχιστα πρότυπα περί των υποχρεώσεων δημόσιας υπηρεσίας ενώ οι απαιτήσεις παροχής δημοσίων υπηρεσιών πρέπει να μπορούν να ερμηνεύονται τηρουμένου του δικαίου της Ένωσης σε εθνική βάση και λαμβανομένου υπόψη των εθνικών συνθηκών</a:t>
            </a:r>
          </a:p>
          <a:p>
            <a:pPr algn="just">
              <a:lnSpc>
                <a:spcPct val="150000"/>
              </a:lnSpc>
              <a:spcBef>
                <a:spcPts val="0"/>
              </a:spcBef>
            </a:pPr>
            <a:r>
              <a:rPr lang="el-GR" dirty="0"/>
              <a:t>Καταληκτικά το ΔΕΕ διαπιστώνει ότι δεν αντιβαίνει στο επίδικο ενωσιακό πλαίσιο η εθνική ρύθμιση περί καθορισμού του επιπέδου της τιμής παροχής φυσικού αερίου με τον καθορισμό «τιμών αναφοράς» αλλά ……με προϋποθέσεις </a:t>
            </a:r>
          </a:p>
        </p:txBody>
      </p:sp>
    </p:spTree>
    <p:extLst>
      <p:ext uri="{BB962C8B-B14F-4D97-AF65-F5344CB8AC3E}">
        <p14:creationId xmlns:p14="http://schemas.microsoft.com/office/powerpoint/2010/main" val="98252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E558AC-F612-4C10-A1EB-9925E72A800D}"/>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504D0AB8-D877-4214-9538-271215B780C7}"/>
              </a:ext>
            </a:extLst>
          </p:cNvPr>
          <p:cNvSpPr>
            <a:spLocks noGrp="1"/>
          </p:cNvSpPr>
          <p:nvPr>
            <p:ph idx="1"/>
          </p:nvPr>
        </p:nvSpPr>
        <p:spPr/>
        <p:txBody>
          <a:bodyPr>
            <a:normAutofit fontScale="77500" lnSpcReduction="20000"/>
          </a:bodyPr>
          <a:lstStyle/>
          <a:p>
            <a:pPr algn="just">
              <a:lnSpc>
                <a:spcPct val="160000"/>
              </a:lnSpc>
              <a:spcBef>
                <a:spcPts val="0"/>
              </a:spcBef>
            </a:pPr>
            <a:r>
              <a:rPr lang="el-GR" dirty="0"/>
              <a:t>Ποιες όμως είναι οι προϋποθέσεις</a:t>
            </a:r>
            <a:r>
              <a:rPr lang="en-US" dirty="0"/>
              <a:t>;</a:t>
            </a:r>
            <a:endParaRPr lang="el-GR" dirty="0"/>
          </a:p>
          <a:p>
            <a:pPr algn="just">
              <a:lnSpc>
                <a:spcPct val="160000"/>
              </a:lnSpc>
              <a:spcBef>
                <a:spcPts val="0"/>
              </a:spcBef>
            </a:pPr>
            <a:r>
              <a:rPr lang="el-GR" dirty="0"/>
              <a:t>Αρχή της αναλογικότητας </a:t>
            </a:r>
          </a:p>
          <a:p>
            <a:pPr algn="just">
              <a:lnSpc>
                <a:spcPct val="160000"/>
              </a:lnSpc>
              <a:spcBef>
                <a:spcPts val="0"/>
              </a:spcBef>
            </a:pPr>
            <a:r>
              <a:rPr lang="el-GR" dirty="0"/>
              <a:t>Πρώτον, η παρέμβαση αυτή πρέπει να είναι περιορισμένη, ως προς τη διάρκειά της, σε αυτό που είναι αυστηρώς αναγκαίο για την επίτευξη του επιδιωκόμενου σκοπού προκειμένου, μεταξύ άλλων, να μη διαιωνίζεται μέτρο το οποίο, ως εκ της φύσεώς του, συνιστά εμπόδιο στην πραγματοποίηση λειτουργικής εγχώριας αγοράς φυσικού αερίου. </a:t>
            </a:r>
          </a:p>
          <a:p>
            <a:pPr algn="just">
              <a:lnSpc>
                <a:spcPct val="160000"/>
              </a:lnSpc>
              <a:spcBef>
                <a:spcPts val="0"/>
              </a:spcBef>
            </a:pPr>
            <a:r>
              <a:rPr lang="el-GR" dirty="0"/>
              <a:t>Μόνο η επίμαχη μνεία του εθνικού δικαίου περί του μεταβατικού χαρακτήρα της παρεμβάσεως δεν αρκεί για τη διαπίστωση του ανάλογου χαρακτήρα από απόψεως της διάρκειάς της</a:t>
            </a:r>
          </a:p>
        </p:txBody>
      </p:sp>
    </p:spTree>
    <p:extLst>
      <p:ext uri="{BB962C8B-B14F-4D97-AF65-F5344CB8AC3E}">
        <p14:creationId xmlns:p14="http://schemas.microsoft.com/office/powerpoint/2010/main" val="3102967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104BB5-B806-4AFC-AA16-6268D65695FF}"/>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6E54D358-AD77-49CF-8F26-89C2005F91C0}"/>
              </a:ext>
            </a:extLst>
          </p:cNvPr>
          <p:cNvSpPr>
            <a:spLocks noGrp="1"/>
          </p:cNvSpPr>
          <p:nvPr>
            <p:ph idx="1"/>
          </p:nvPr>
        </p:nvSpPr>
        <p:spPr/>
        <p:txBody>
          <a:bodyPr>
            <a:normAutofit fontScale="85000" lnSpcReduction="10000"/>
          </a:bodyPr>
          <a:lstStyle/>
          <a:p>
            <a:pPr algn="just">
              <a:lnSpc>
                <a:spcPct val="170000"/>
              </a:lnSpc>
              <a:spcBef>
                <a:spcPts val="0"/>
              </a:spcBef>
            </a:pPr>
            <a:r>
              <a:rPr lang="el-GR" dirty="0"/>
              <a:t>Δεύτερον, η εφαρμοζόμενη μέθοδος παρεμβάσεως δεν πρέπει να βαίνει πέραν αυτού που είναι αναγκαίο προς επίτευξη του επιδιωκόμενου σκοπού γενικού οικονομικού συμφέροντος.</a:t>
            </a:r>
          </a:p>
          <a:p>
            <a:pPr algn="just">
              <a:lnSpc>
                <a:spcPct val="170000"/>
              </a:lnSpc>
              <a:spcBef>
                <a:spcPts val="0"/>
              </a:spcBef>
            </a:pPr>
            <a:r>
              <a:rPr lang="el-GR" dirty="0"/>
              <a:t>Ο καθορισμός των τιμών αναφοράς για την παροχή φυσικού αερίου έχει σκοπό να περιορίζει την επιρροή της αυξήσεως των τιμών των πετρελαϊκών προϊόντων στις διεθνείς αγορές</a:t>
            </a:r>
            <a:r>
              <a:rPr lang="en-US" dirty="0"/>
              <a:t> </a:t>
            </a:r>
            <a:r>
              <a:rPr lang="el-GR" dirty="0"/>
              <a:t>λόγω του γεγονότος ότι δεν είναι ακόμα αποτελεσματικός ο ανταγωνισμός στην αγορά του φυσικού αερίου</a:t>
            </a:r>
          </a:p>
          <a:p>
            <a:pPr marL="0" indent="0">
              <a:buNone/>
            </a:pPr>
            <a:endParaRPr lang="el-GR" dirty="0"/>
          </a:p>
        </p:txBody>
      </p:sp>
    </p:spTree>
    <p:extLst>
      <p:ext uri="{BB962C8B-B14F-4D97-AF65-F5344CB8AC3E}">
        <p14:creationId xmlns:p14="http://schemas.microsoft.com/office/powerpoint/2010/main" val="3592585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F66C1B-796D-4551-8D2C-054354B6E5C8}"/>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9D2FF9F2-E102-4494-A88F-B38BAB80DD2C}"/>
              </a:ext>
            </a:extLst>
          </p:cNvPr>
          <p:cNvSpPr>
            <a:spLocks noGrp="1"/>
          </p:cNvSpPr>
          <p:nvPr>
            <p:ph idx="1"/>
          </p:nvPr>
        </p:nvSpPr>
        <p:spPr/>
        <p:txBody>
          <a:bodyPr>
            <a:normAutofit fontScale="77500" lnSpcReduction="20000"/>
          </a:bodyPr>
          <a:lstStyle/>
          <a:p>
            <a:pPr algn="just">
              <a:lnSpc>
                <a:spcPct val="170000"/>
              </a:lnSpc>
              <a:spcBef>
                <a:spcPts val="0"/>
              </a:spcBef>
            </a:pPr>
            <a:r>
              <a:rPr lang="el-GR" dirty="0"/>
              <a:t>Ειδικότερα στην αγορά των πωλήσεων χονδρικής, μετακυλίεται (εννοείται η αύξηση της τιμής) κατά μέγα μέρος, ελλείψει παρεμβάσεως, στην τιμή πωλήσεως που προσφέρεται στον τελικό πελάτη. </a:t>
            </a:r>
          </a:p>
          <a:p>
            <a:pPr algn="just">
              <a:lnSpc>
                <a:spcPct val="170000"/>
              </a:lnSpc>
              <a:spcBef>
                <a:spcPts val="0"/>
              </a:spcBef>
            </a:pPr>
            <a:r>
              <a:rPr lang="el-GR" dirty="0"/>
              <a:t>Στο αιτούν δικαστήριο απόκειται να ελέγξει αν πρόκειται περί αυτού, λαμβάνοντας, μεταξύ άλλων, υπόψη τον σκοπό δημιουργίας μιας πλήρως λειτουργικής εσωτερικής αγοράς φυσικού αερίου και των επενδύσεων που απαιτούνται για την άσκηση αποτελεσματικού ανταγωνισμού στον τομέα του φυσικού αερίου.</a:t>
            </a:r>
          </a:p>
          <a:p>
            <a:endParaRPr lang="el-GR" dirty="0"/>
          </a:p>
        </p:txBody>
      </p:sp>
    </p:spTree>
    <p:extLst>
      <p:ext uri="{BB962C8B-B14F-4D97-AF65-F5344CB8AC3E}">
        <p14:creationId xmlns:p14="http://schemas.microsoft.com/office/powerpoint/2010/main" val="3462407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A3114E-DDE8-44DE-AFC4-3D925DD8176B}"/>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B2834903-6CD2-4CD7-A831-47F826B1FCBB}"/>
              </a:ext>
            </a:extLst>
          </p:cNvPr>
          <p:cNvSpPr>
            <a:spLocks noGrp="1"/>
          </p:cNvSpPr>
          <p:nvPr>
            <p:ph idx="1"/>
          </p:nvPr>
        </p:nvSpPr>
        <p:spPr/>
        <p:txBody>
          <a:bodyPr>
            <a:normAutofit/>
          </a:bodyPr>
          <a:lstStyle/>
          <a:p>
            <a:pPr algn="just">
              <a:lnSpc>
                <a:spcPct val="150000"/>
              </a:lnSpc>
              <a:spcBef>
                <a:spcPts val="0"/>
              </a:spcBef>
            </a:pPr>
            <a:r>
              <a:rPr lang="el-GR" dirty="0"/>
              <a:t>Τρίτον, η επιταγή περί αναλογικότητας πρέπει επίσης να εκτιμάται σε σχέση με το προσωπικό πεδίο εφαρμογής του μέτρου και, ειδικότερα, των δικαιούχων του</a:t>
            </a:r>
          </a:p>
          <a:p>
            <a:pPr algn="just">
              <a:lnSpc>
                <a:spcPct val="150000"/>
              </a:lnSpc>
              <a:spcBef>
                <a:spcPts val="0"/>
              </a:spcBef>
            </a:pPr>
            <a:r>
              <a:rPr lang="el-GR" dirty="0"/>
              <a:t>Προσοχή οι επιχειρήσεις υποστήριξαν ότι ο καθορισμός των τιμών αναφοράς για την παροχή φυσικού αερίου ευνοεί επίσης επιχειρήσεις ανεξαρτήτως του μεγέθους τους</a:t>
            </a:r>
          </a:p>
          <a:p>
            <a:pPr marL="0" indent="0" algn="just">
              <a:lnSpc>
                <a:spcPct val="150000"/>
              </a:lnSpc>
              <a:spcBef>
                <a:spcPts val="0"/>
              </a:spcBef>
              <a:buNone/>
            </a:pPr>
            <a:endParaRPr lang="el-GR" dirty="0"/>
          </a:p>
        </p:txBody>
      </p:sp>
    </p:spTree>
    <p:extLst>
      <p:ext uri="{BB962C8B-B14F-4D97-AF65-F5344CB8AC3E}">
        <p14:creationId xmlns:p14="http://schemas.microsoft.com/office/powerpoint/2010/main" val="63014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 Τίτλος"/>
          <p:cNvSpPr>
            <a:spLocks noGrp="1"/>
          </p:cNvSpPr>
          <p:nvPr>
            <p:ph type="title"/>
          </p:nvPr>
        </p:nvSpPr>
        <p:spPr/>
        <p:txBody>
          <a:bodyPr/>
          <a:lstStyle/>
          <a:p>
            <a:pPr algn="ctr"/>
            <a:r>
              <a:rPr lang="el-GR">
                <a:latin typeface="Baskerville Old Face" pitchFamily="18" charset="0"/>
              </a:rPr>
              <a:t>Έδρα </a:t>
            </a:r>
            <a:r>
              <a:rPr lang="en-GB">
                <a:latin typeface="Baskerville Old Face" pitchFamily="18" charset="0"/>
              </a:rPr>
              <a:t>Jean Monnet</a:t>
            </a:r>
            <a:r>
              <a:rPr lang="el-GR"/>
              <a:t> </a:t>
            </a:r>
          </a:p>
        </p:txBody>
      </p:sp>
      <p:pic>
        <p:nvPicPr>
          <p:cNvPr id="4099" name="Picture 4"/>
          <p:cNvPicPr>
            <a:picLocks noGrp="1" noChangeAspect="1" noChangeArrowheads="1"/>
          </p:cNvPicPr>
          <p:nvPr>
            <p:ph idx="1"/>
          </p:nvPr>
        </p:nvPicPr>
        <p:blipFill>
          <a:blip r:embed="rId2" cstate="print"/>
          <a:srcRect/>
          <a:stretch>
            <a:fillRect/>
          </a:stretch>
        </p:blipFill>
        <p:spPr>
          <a:xfrm>
            <a:off x="3448050" y="2976564"/>
            <a:ext cx="5295900" cy="1895475"/>
          </a:xfr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C74A16-5AB3-4C15-82EE-5BE511F9A9C6}"/>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052E0E39-BC93-4D6E-A7B2-98140674BFB1}"/>
              </a:ext>
            </a:extLst>
          </p:cNvPr>
          <p:cNvSpPr>
            <a:spLocks noGrp="1"/>
          </p:cNvSpPr>
          <p:nvPr>
            <p:ph idx="1"/>
          </p:nvPr>
        </p:nvSpPr>
        <p:spPr/>
        <p:txBody>
          <a:bodyPr>
            <a:normAutofit fontScale="92500"/>
          </a:bodyPr>
          <a:lstStyle/>
          <a:p>
            <a:pPr algn="just">
              <a:lnSpc>
                <a:spcPct val="150000"/>
              </a:lnSpc>
              <a:spcBef>
                <a:spcPts val="0"/>
              </a:spcBef>
            </a:pPr>
            <a:r>
              <a:rPr lang="el-GR" dirty="0"/>
              <a:t>Με αφορμή τον ισχυρισμό αυτό το ΔΕΕ παρατηρεί</a:t>
            </a:r>
          </a:p>
          <a:p>
            <a:pPr algn="just">
              <a:lnSpc>
                <a:spcPct val="150000"/>
              </a:lnSpc>
              <a:spcBef>
                <a:spcPts val="0"/>
              </a:spcBef>
            </a:pPr>
            <a:r>
              <a:rPr lang="el-GR" dirty="0"/>
              <a:t>Οι επιχειρήσεις αυτές μπορούν να τύχουν, ως τελικοί καταναλωτές φυσικού αερίου, υποχρεώσεων δημόσιας υπηρεσίας</a:t>
            </a:r>
          </a:p>
          <a:p>
            <a:pPr algn="just">
              <a:lnSpc>
                <a:spcPct val="150000"/>
              </a:lnSpc>
              <a:spcBef>
                <a:spcPts val="0"/>
              </a:spcBef>
            </a:pPr>
            <a:r>
              <a:rPr lang="el-GR" dirty="0"/>
              <a:t>Η κατάσταση των επιχειρήσεων είναι διαφορετική από αυτή των οικιακών καταναλωτών, εφόσον οι επιδιωκόμενοι σκοποί και τα υφιστάμενα συμφέροντα δεν ταυτίζονται και υφίστανται αντικειμενικές διαφορές μεταξύ των επιχειρήσεων, αναλόγως του μεγέθους τους</a:t>
            </a:r>
            <a:r>
              <a:rPr lang="el-GR" b="1" dirty="0"/>
              <a:t>.</a:t>
            </a:r>
            <a:endParaRPr lang="el-GR" dirty="0"/>
          </a:p>
          <a:p>
            <a:pPr algn="just">
              <a:lnSpc>
                <a:spcPct val="150000"/>
              </a:lnSpc>
              <a:spcBef>
                <a:spcPts val="0"/>
              </a:spcBef>
            </a:pPr>
            <a:endParaRPr lang="el-GR" dirty="0"/>
          </a:p>
        </p:txBody>
      </p:sp>
    </p:spTree>
    <p:extLst>
      <p:ext uri="{BB962C8B-B14F-4D97-AF65-F5344CB8AC3E}">
        <p14:creationId xmlns:p14="http://schemas.microsoft.com/office/powerpoint/2010/main" val="4187337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677FBD-5EF4-49ED-8845-3340F81058BD}"/>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03C69D66-7B0E-451E-BC31-354C5F7F6E6B}"/>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αρχή της αναλογικότητας δεν τηρείται αν ο καθορισμός των τιμών αναφοράς για την παροχή φυσικού αερίου ευνοεί κατά τον ίδιο τρόπο ιδιώτες και επιχειρήσεις, ως τελικούς καταναλωτές φυσικού αερίου.</a:t>
            </a:r>
          </a:p>
          <a:p>
            <a:pPr algn="just">
              <a:lnSpc>
                <a:spcPct val="150000"/>
              </a:lnSpc>
              <a:spcBef>
                <a:spcPts val="0"/>
              </a:spcBef>
            </a:pPr>
            <a:r>
              <a:rPr lang="el-GR" dirty="0"/>
              <a:t>Αμερόληπτος χαρακτήρας – δεν θα τηρείτο εάν η παρέμβαση αυτή κατέληγε στην επιβολή, κυρίως σε ορισμένες από τις εν λόγω επιχειρήσεις, της εξ αυτής προκύπτουσας οικονομικής επιβαρύνσεως, εν προκειμένω σε αυτές που δεν ασκούν και τη δραστηριότητα παραγωγής/εισαγωγής φυσικού αερίου.</a:t>
            </a:r>
          </a:p>
        </p:txBody>
      </p:sp>
    </p:spTree>
    <p:extLst>
      <p:ext uri="{BB962C8B-B14F-4D97-AF65-F5344CB8AC3E}">
        <p14:creationId xmlns:p14="http://schemas.microsoft.com/office/powerpoint/2010/main" val="2953108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FC0C53-47AF-4F2B-8035-0A7CCFC86E1F}"/>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E9F734AF-2016-4F72-8E39-BAC32259CA57}"/>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Στην υπόθεση </a:t>
            </a:r>
            <a:r>
              <a:rPr lang="en-US" dirty="0"/>
              <a:t>C</a:t>
            </a:r>
            <a:r>
              <a:rPr lang="el-GR" dirty="0"/>
              <a:t>-121/15 το Συμβούλιο της Επικρατείας της Γαλλίας υπέβαλε αίτηση προδικαστικής απόφασης σχετικά με την ερμηνεία του άρθρου 3 παρ. 1 και παρ. 2  της Οδηγίας 2009/73. Η ένδικη διαφορά ενώπιον του εθνικού δικαστηρίου αφορούσε την προσφυγή που άσκησε η </a:t>
            </a:r>
            <a:r>
              <a:rPr lang="en-US" dirty="0"/>
              <a:t>ANODE </a:t>
            </a:r>
            <a:r>
              <a:rPr lang="el-GR" dirty="0"/>
              <a:t>ζητώντας ην ακύρωση του διατάγματος 2013-400. Η επίδικη ρύθμιση επέβαλε σε ορισμένους προμηθευτές (και στον κατεστημένο προμηθευτή), την υποχρέωση να προτείνουν σε ορισμένες κατηγορίες τελικών καταναλωτών την παροχή φυσικού αερίου βάσει προκαθορισμένων τιμολογίων. </a:t>
            </a:r>
          </a:p>
        </p:txBody>
      </p:sp>
    </p:spTree>
    <p:extLst>
      <p:ext uri="{BB962C8B-B14F-4D97-AF65-F5344CB8AC3E}">
        <p14:creationId xmlns:p14="http://schemas.microsoft.com/office/powerpoint/2010/main" val="1000991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7038E6-2AA2-41B6-87EE-8245792C565D}"/>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63E04AAA-A085-443D-8DB4-0DA724A1F5D4}"/>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Ωστόσο, όλοι οι προμηθευτές θα μπορούσαν να προτείνουν ελεύθερα ανταγωνιστικές (χαμηλότερες χρεώσεις) προσφορές σε σχέση  προς τα προκαθορισμένα τιμολόγια. Έτσι, οι καταναλωτές που δικαιούνται παροχή με προκαθορισμένες τιμές θα μπορούσαν να επιλέξουν μεταξύ δύο τύπων προσφορών, ήτοι των προσφορών βάσει προκαθορισμένων τιμολογίων, που προτείνουν ορισμένοι μόνον προμηθευτές, και των προσφορών τις τιμές της αγοράς που προτείνουν όλοι οι δραστηριοποιούμενοι στην αγορά.</a:t>
            </a:r>
          </a:p>
          <a:p>
            <a:endParaRPr lang="el-GR" dirty="0"/>
          </a:p>
        </p:txBody>
      </p:sp>
    </p:spTree>
    <p:extLst>
      <p:ext uri="{BB962C8B-B14F-4D97-AF65-F5344CB8AC3E}">
        <p14:creationId xmlns:p14="http://schemas.microsoft.com/office/powerpoint/2010/main" val="3048557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72BDFA-8425-472F-844E-7443E4608CB8}"/>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6850643D-B52C-4A66-8304-7E6CD68435C5}"/>
              </a:ext>
            </a:extLst>
          </p:cNvPr>
          <p:cNvSpPr>
            <a:spLocks noGrp="1"/>
          </p:cNvSpPr>
          <p:nvPr>
            <p:ph idx="1"/>
          </p:nvPr>
        </p:nvSpPr>
        <p:spPr/>
        <p:txBody>
          <a:bodyPr>
            <a:normAutofit/>
          </a:bodyPr>
          <a:lstStyle/>
          <a:p>
            <a:pPr algn="just">
              <a:lnSpc>
                <a:spcPct val="150000"/>
              </a:lnSpc>
              <a:spcBef>
                <a:spcPts val="0"/>
              </a:spcBef>
            </a:pPr>
            <a:r>
              <a:rPr lang="el-GR" dirty="0"/>
              <a:t>Το πρώτο νομικό ζήτημα που τέθηκε ήταν εάν το συγκεκριμένο μέτρο συνιστά εμπόδιο στην απελευθέρωση της αγοράς ενέργειας με την έννοια αν και τίθενται προκαθορισμένα τιμολόγια, δεν απαγορεύεται η πρόταση ανταγωνιστικών προσφορών σε τιμές κατώτερες των εν λόγω τιμολογίων. </a:t>
            </a:r>
          </a:p>
        </p:txBody>
      </p:sp>
    </p:spTree>
    <p:extLst>
      <p:ext uri="{BB962C8B-B14F-4D97-AF65-F5344CB8AC3E}">
        <p14:creationId xmlns:p14="http://schemas.microsoft.com/office/powerpoint/2010/main" val="1164162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A8EB68-4FF9-4E0F-8346-6B2FFB06580E}"/>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554FCD13-2441-4A99-9BE0-3B7782ADD86E}"/>
              </a:ext>
            </a:extLst>
          </p:cNvPr>
          <p:cNvSpPr>
            <a:spLocks noGrp="1"/>
          </p:cNvSpPr>
          <p:nvPr>
            <p:ph idx="1"/>
          </p:nvPr>
        </p:nvSpPr>
        <p:spPr/>
        <p:txBody>
          <a:bodyPr/>
          <a:lstStyle/>
          <a:p>
            <a:pPr algn="just">
              <a:lnSpc>
                <a:spcPct val="150000"/>
              </a:lnSpc>
              <a:spcBef>
                <a:spcPts val="0"/>
              </a:spcBef>
            </a:pPr>
            <a:r>
              <a:rPr lang="el-GR" dirty="0"/>
              <a:t>Το ΔΕΕ έκρινε ότι και στην επίδικη περίπτωση εμποδίζεται η λειτουργία του ανταγωνισμού, διότι δημιουργούνται δύο τμήματα στην αγορά και τα προκαθορισμένα τιμολόγια έχουν επιπτώσεις στον ελεύθερο καθορισμό των τιμών της αγοράς φυσικού αερίου. Ως εκ τούτου, η εθνική παρέμβαση αποτελεί εμπόδιο στην απελευθέρωση της αγοράς ενέργειας.</a:t>
            </a:r>
          </a:p>
          <a:p>
            <a:endParaRPr lang="el-GR" dirty="0"/>
          </a:p>
        </p:txBody>
      </p:sp>
    </p:spTree>
    <p:extLst>
      <p:ext uri="{BB962C8B-B14F-4D97-AF65-F5344CB8AC3E}">
        <p14:creationId xmlns:p14="http://schemas.microsoft.com/office/powerpoint/2010/main" val="1863779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59F062-8CD4-4715-819C-63845B9E22F6}"/>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E2BEFD7C-D153-40A5-853B-03268B5E7880}"/>
              </a:ext>
            </a:extLst>
          </p:cNvPr>
          <p:cNvSpPr>
            <a:spLocks noGrp="1"/>
          </p:cNvSpPr>
          <p:nvPr>
            <p:ph idx="1"/>
          </p:nvPr>
        </p:nvSpPr>
        <p:spPr/>
        <p:txBody>
          <a:bodyPr/>
          <a:lstStyle/>
          <a:p>
            <a:pPr algn="just">
              <a:lnSpc>
                <a:spcPct val="150000"/>
              </a:lnSpc>
              <a:spcBef>
                <a:spcPts val="0"/>
              </a:spcBef>
            </a:pPr>
            <a:r>
              <a:rPr lang="el-GR" dirty="0"/>
              <a:t>Το δεύτερο νομικό ζήτημα που τέθηκε ήταν εάν η εθνική ρύθμιση είναι συμβατή με το άρθρο 3 παρ. 2 της Οδηγίας 2009/73 σχετικά με τη δυνατότητα των κρατών  μελών να επιβάλλουν στις επιχειρήσεις που δραστηριοποιούνται στον τομέα του φυσικού αερίου υπηρεσίες κοινής ωφέλειας προς εκπλήρωση γενικού οικονομικού συμφέροντος</a:t>
            </a:r>
          </a:p>
          <a:p>
            <a:endParaRPr lang="el-GR" dirty="0"/>
          </a:p>
        </p:txBody>
      </p:sp>
    </p:spTree>
    <p:extLst>
      <p:ext uri="{BB962C8B-B14F-4D97-AF65-F5344CB8AC3E}">
        <p14:creationId xmlns:p14="http://schemas.microsoft.com/office/powerpoint/2010/main" val="12469753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3C05A3-F050-4023-B67C-9C3C5758C39E}"/>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53C557BB-C9C2-4A24-86A6-B13DABF98BF2}"/>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συγκεκριμένη απόφαση στο συγκεκριμένο νομικό ζήτημα ακολούθησε τις προϋποθέσεις που προέκυψαν από τη νομολογία </a:t>
            </a:r>
            <a:r>
              <a:rPr lang="en-US" dirty="0"/>
              <a:t>Federutility</a:t>
            </a:r>
            <a:r>
              <a:rPr lang="el-GR" dirty="0"/>
              <a:t>. Αναφορικά με την πρώτη προϋπόθεση περί ύπαρξης γενικού οικονομικού συμφέροντος και υπό το πρίσμα του άρθρου 106 παρ. 2 ΣΛΕΕ, το ΔΕΕ έκρινε ότι η ασφάλεια εφοδιασμού αποτελεί σκοπό γενικού οικονομικού συμφέροντος διότι μνημονεύεται ρητώς σε επίπεδο πρωτογενούς ενωσιακού δικαίου (άρθρο 194 ΣΛΕΕ) αλλά και στο άρθρο 3 παρ. 2 της Οδηγίας 2009/73. </a:t>
            </a:r>
          </a:p>
        </p:txBody>
      </p:sp>
    </p:spTree>
    <p:extLst>
      <p:ext uri="{BB962C8B-B14F-4D97-AF65-F5344CB8AC3E}">
        <p14:creationId xmlns:p14="http://schemas.microsoft.com/office/powerpoint/2010/main" val="3639838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572573-9B2B-4BAE-9F9A-8036F4D84FEB}"/>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8FE53312-2318-49DF-BDDA-2E4AE02E8C29}"/>
              </a:ext>
            </a:extLst>
          </p:cNvPr>
          <p:cNvSpPr>
            <a:spLocks noGrp="1"/>
          </p:cNvSpPr>
          <p:nvPr>
            <p:ph idx="1"/>
          </p:nvPr>
        </p:nvSpPr>
        <p:spPr/>
        <p:txBody>
          <a:bodyPr>
            <a:normAutofit lnSpcReduction="10000"/>
          </a:bodyPr>
          <a:lstStyle/>
          <a:p>
            <a:pPr algn="just"/>
            <a:r>
              <a:rPr lang="el-GR" dirty="0"/>
              <a:t>Επιπροσθέτως, το ΔΕΕ έκρινε ότι και η εδαφική συνοχή αποτελεί σκοπό γενικού οικονομικού συμφέροντος διότι αν και δεν προκύπτει από την ενδεικτική απαρίθμηση του άρθρου 3 παρ. 2 τη Οδηγίας 2009/73, αναφέρεται ρητά στο άρθρο 14 ΣΛΕΕ αλλά και στο άρθρο 36 του Χάρτη θεμελιωδών δικαιωμάτων της ΕΕ  </a:t>
            </a:r>
          </a:p>
          <a:p>
            <a:pPr algn="just"/>
            <a:r>
              <a:rPr lang="el-GR" dirty="0"/>
              <a:t>Στο ζήτημα εάν τηρείται η αρχή της αναλογικότητας, το ΔΕΕ εξέτασε αρχικά εάν το μέτρο είναι πρόσφορο για την επίτευξη του επιδιωκόμενου σκοπού και διαπίστωσε ότι το εθνικό δικαστήριο δεν παρέχει αρκετά στοιχεία προκειμένου να διαπιστωθεί εάν το εθνικό μέτρο είναι πρόσφορο για την επίτευξη της ασφάλειας εφοδιασμού αλλά και της εδαφικής συνοχής.</a:t>
            </a:r>
          </a:p>
          <a:p>
            <a:endParaRPr lang="el-GR" dirty="0"/>
          </a:p>
        </p:txBody>
      </p:sp>
    </p:spTree>
    <p:extLst>
      <p:ext uri="{BB962C8B-B14F-4D97-AF65-F5344CB8AC3E}">
        <p14:creationId xmlns:p14="http://schemas.microsoft.com/office/powerpoint/2010/main" val="8365007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A45ED3-DC11-481D-842A-E46F9E1553F1}"/>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9851545C-8749-4CD5-B4CD-23FCBE71A8A6}"/>
              </a:ext>
            </a:extLst>
          </p:cNvPr>
          <p:cNvSpPr>
            <a:spLocks noGrp="1"/>
          </p:cNvSpPr>
          <p:nvPr>
            <p:ph idx="1"/>
          </p:nvPr>
        </p:nvSpPr>
        <p:spPr/>
        <p:txBody>
          <a:bodyPr>
            <a:normAutofit lnSpcReduction="10000"/>
          </a:bodyPr>
          <a:lstStyle/>
          <a:p>
            <a:pPr algn="just"/>
            <a:r>
              <a:rPr lang="el-GR" dirty="0"/>
              <a:t>Αναφορικά με την προϋπόθεση ότι η κρατική παρέμβαση πρέπει να είναι περιορισμένη σε αυτό που είναι αυστηρά αναγκαίο για την επίτευξη του επιδιωκόμενου σκοπού, το ΔΕΕ έκρινε ότι η εθνική ρύθμιση έχει μόνιμο χαρακτήρα και ο καθορισμός μέγιστης διάρκειας των τιμολογίων δεν αρκεί για να θεμελιωθεί τέτοιου είδους περιορισμό.</a:t>
            </a:r>
          </a:p>
          <a:p>
            <a:pPr algn="just"/>
            <a:r>
              <a:rPr lang="el-GR" dirty="0"/>
              <a:t>Επιπροσθέτως, η εφαρμοζόμενη μέθοδος δεν πρέπει να βαίνει πέραν αυτού που είναι αναγκαίο για την επίτευξη του επιδιωκόμενου σκοπού. Στο ανωτέρω πλαίσιο απαιτείται ο προσδιορισμός της συνιστώσας της τιμής του φυσικού αερίου επί της οποία χρειάζεται παρέμβαση. </a:t>
            </a:r>
          </a:p>
          <a:p>
            <a:endParaRPr lang="el-GR" dirty="0"/>
          </a:p>
        </p:txBody>
      </p:sp>
    </p:spTree>
    <p:extLst>
      <p:ext uri="{BB962C8B-B14F-4D97-AF65-F5344CB8AC3E}">
        <p14:creationId xmlns:p14="http://schemas.microsoft.com/office/powerpoint/2010/main" val="1394846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5 - Θέση περιεχομένου"/>
          <p:cNvSpPr>
            <a:spLocks noGrp="1"/>
          </p:cNvSpPr>
          <p:nvPr>
            <p:ph idx="4294967295"/>
          </p:nvPr>
        </p:nvSpPr>
        <p:spPr>
          <a:xfrm>
            <a:off x="1993691" y="944380"/>
            <a:ext cx="8679306" cy="4923020"/>
          </a:xfrm>
        </p:spPr>
        <p:txBody>
          <a:bodyPr/>
          <a:lstStyle/>
          <a:p>
            <a:pPr algn="ctr">
              <a:buNone/>
            </a:pPr>
            <a:endParaRPr lang="en-GB" i="1" dirty="0"/>
          </a:p>
          <a:p>
            <a:pPr algn="ctr">
              <a:buNone/>
            </a:pPr>
            <a:endParaRPr lang="en-GB" i="1" dirty="0"/>
          </a:p>
          <a:p>
            <a:pPr algn="ctr">
              <a:buNone/>
            </a:pPr>
            <a:r>
              <a:rPr lang="en-GB" i="1" dirty="0"/>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231DC0-326F-40F6-9E75-D16CB7C9ECB8}"/>
              </a:ext>
            </a:extLst>
          </p:cNvPr>
          <p:cNvSpPr>
            <a:spLocks noGrp="1"/>
          </p:cNvSpPr>
          <p:nvPr>
            <p:ph type="title"/>
          </p:nvPr>
        </p:nvSpPr>
        <p:spPr/>
        <p:txBody>
          <a:bodyPr/>
          <a:lstStyle/>
          <a:p>
            <a:r>
              <a:rPr lang="en-US" dirty="0"/>
              <a:t>C</a:t>
            </a:r>
            <a:r>
              <a:rPr lang="el-GR" dirty="0"/>
              <a:t>-121/15 </a:t>
            </a:r>
            <a:r>
              <a:rPr lang="en-US" dirty="0"/>
              <a:t>ANODE</a:t>
            </a:r>
            <a:endParaRPr lang="el-GR" dirty="0"/>
          </a:p>
        </p:txBody>
      </p:sp>
      <p:sp>
        <p:nvSpPr>
          <p:cNvPr id="3" name="Θέση περιεχομένου 2">
            <a:extLst>
              <a:ext uri="{FF2B5EF4-FFF2-40B4-BE49-F238E27FC236}">
                <a16:creationId xmlns:a16="http://schemas.microsoft.com/office/drawing/2014/main" id="{E5E772DD-81F8-4556-867C-54F0B5DA8E53}"/>
              </a:ext>
            </a:extLst>
          </p:cNvPr>
          <p:cNvSpPr>
            <a:spLocks noGrp="1"/>
          </p:cNvSpPr>
          <p:nvPr>
            <p:ph idx="1"/>
          </p:nvPr>
        </p:nvSpPr>
        <p:spPr/>
        <p:txBody>
          <a:bodyPr/>
          <a:lstStyle/>
          <a:p>
            <a:pPr algn="just"/>
            <a:r>
              <a:rPr lang="el-GR" dirty="0"/>
              <a:t>Τέλος, η παρέμβαση πρέπει να εκτιμάται σε σχέση με το προσωπικό πεδίο εφαρμογής και σε σχέση με τος δικαιούχους του. Το ΔΕΕ έκρινε ότι η παρέμβαση φαίνεται να ευνοεί με τον ίδιο τρόπο τους οικιακούς πελάτες και τις μικρές και μεσαίες επιχειρήσεις καθόσον δικαιούχοι της παροχής ρυθμιζόμενης τιμής είναι τα νοικοκυριά και οι επιχειρήσεις που καταναλώνουν λιγότερες από 30.000 κιλοβατώρες.</a:t>
            </a:r>
          </a:p>
          <a:p>
            <a:pPr algn="just"/>
            <a:r>
              <a:rPr lang="el-GR" dirty="0"/>
              <a:t>Αναφορικά με την τρίτη προϋπόθεση το ΔΕΕ έκρινε ότι δεν θα πρέπει να αποκλειστεί εκ προοιμίου καμιά από τις επιχειρήσεις που δραστηριοποιούνται στον τομέα της διανομής φυσικού αερίου. </a:t>
            </a:r>
          </a:p>
          <a:p>
            <a:endParaRPr lang="el-GR" dirty="0"/>
          </a:p>
        </p:txBody>
      </p:sp>
    </p:spTree>
    <p:extLst>
      <p:ext uri="{BB962C8B-B14F-4D97-AF65-F5344CB8AC3E}">
        <p14:creationId xmlns:p14="http://schemas.microsoft.com/office/powerpoint/2010/main" val="4180110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0270CD-51C5-F6CE-D19E-823C8CF43BBB}"/>
              </a:ext>
            </a:extLst>
          </p:cNvPr>
          <p:cNvSpPr>
            <a:spLocks noGrp="1"/>
          </p:cNvSpPr>
          <p:nvPr>
            <p:ph type="title"/>
          </p:nvPr>
        </p:nvSpPr>
        <p:spPr/>
        <p:txBody>
          <a:bodyPr>
            <a:normAutofit/>
          </a:bodyPr>
          <a:lstStyle/>
          <a:p>
            <a:r>
              <a:rPr lang="el-GR" sz="3200" i="0" dirty="0">
                <a:solidFill>
                  <a:srgbClr val="333333"/>
                </a:solidFill>
                <a:effectLst/>
                <a:latin typeface="+mn-lt"/>
              </a:rPr>
              <a:t>Υποχρεώσεις παροχής δημόσιας υπηρεσίας</a:t>
            </a:r>
            <a:br>
              <a:rPr lang="el-GR" sz="2400" i="0" dirty="0">
                <a:solidFill>
                  <a:srgbClr val="333333"/>
                </a:solidFill>
                <a:effectLst/>
                <a:latin typeface="Times New Roman" panose="02020603050405020304" pitchFamily="18" charset="0"/>
              </a:rPr>
            </a:br>
            <a:endParaRPr lang="el-GR" sz="2400" dirty="0"/>
          </a:p>
        </p:txBody>
      </p:sp>
      <p:sp>
        <p:nvSpPr>
          <p:cNvPr id="3" name="Θέση περιεχομένου 2">
            <a:extLst>
              <a:ext uri="{FF2B5EF4-FFF2-40B4-BE49-F238E27FC236}">
                <a16:creationId xmlns:a16="http://schemas.microsoft.com/office/drawing/2014/main" id="{C3FAC360-2B03-D9A8-3040-0A23F51AF0AF}"/>
              </a:ext>
            </a:extLst>
          </p:cNvPr>
          <p:cNvSpPr>
            <a:spLocks noGrp="1"/>
          </p:cNvSpPr>
          <p:nvPr>
            <p:ph idx="1"/>
          </p:nvPr>
        </p:nvSpPr>
        <p:spPr>
          <a:xfrm>
            <a:off x="838200" y="1825624"/>
            <a:ext cx="10515600" cy="4501285"/>
          </a:xfrm>
        </p:spPr>
        <p:txBody>
          <a:bodyPr>
            <a:normAutofit lnSpcReduction="10000"/>
          </a:bodyPr>
          <a:lstStyle/>
          <a:p>
            <a:pPr marL="0" indent="0" algn="just">
              <a:lnSpc>
                <a:spcPct val="160000"/>
              </a:lnSpc>
              <a:spcBef>
                <a:spcPts val="0"/>
              </a:spcBef>
              <a:buNone/>
            </a:pPr>
            <a:r>
              <a:rPr lang="el-GR" sz="2400" dirty="0">
                <a:solidFill>
                  <a:srgbClr val="333333"/>
                </a:solidFill>
                <a:effectLst/>
              </a:rPr>
              <a:t>Άρθρα</a:t>
            </a:r>
            <a:r>
              <a:rPr lang="en-US" sz="2400" dirty="0">
                <a:solidFill>
                  <a:srgbClr val="333333"/>
                </a:solidFill>
              </a:rPr>
              <a:t> 5 </a:t>
            </a:r>
            <a:r>
              <a:rPr lang="el-GR" sz="2400" dirty="0">
                <a:solidFill>
                  <a:srgbClr val="333333"/>
                </a:solidFill>
              </a:rPr>
              <a:t>και 9 της Οδηγία 2019/944 σχετικά με τους κοινούς κανόνες για την εσωτερική αγορά ηλεκτρικής ενέργειας</a:t>
            </a:r>
            <a:endParaRPr lang="el-GR" sz="2400" dirty="0">
              <a:solidFill>
                <a:srgbClr val="333333"/>
              </a:solidFill>
              <a:effectLst/>
            </a:endParaRPr>
          </a:p>
          <a:p>
            <a:pPr marL="0" indent="0" algn="just">
              <a:lnSpc>
                <a:spcPct val="150000"/>
              </a:lnSpc>
              <a:spcBef>
                <a:spcPts val="0"/>
              </a:spcBef>
              <a:buNone/>
            </a:pPr>
            <a:r>
              <a:rPr lang="el-GR" sz="2400" b="0" i="0" dirty="0">
                <a:solidFill>
                  <a:srgbClr val="333333"/>
                </a:solidFill>
                <a:effectLst/>
              </a:rPr>
              <a:t>Τα κράτη μέλη εξασφαλίζουν, βάσει της θεσμικής τους οργάνωσης και τηρώντας δεόντως την αρχή της επικουρικότητας, ότι οι επιχειρήσεις ηλεκτρικής ενέργειας λειτουργούν με σκοπό την επίτευξη ανταγωνιστικής, ασφαλούς και περιβαλλοντικώς βιώσιμης αγοράς ηλεκτρικής ενέργειας, και δεν κάνουν διακρίσεις μεταξύ των εν λόγω επιχειρήσεων όσον αφορά τα δικαιώματα ή τις υποχρεώσεις τους.</a:t>
            </a:r>
          </a:p>
          <a:p>
            <a:endParaRPr lang="el-GR" dirty="0"/>
          </a:p>
        </p:txBody>
      </p:sp>
    </p:spTree>
    <p:extLst>
      <p:ext uri="{BB962C8B-B14F-4D97-AF65-F5344CB8AC3E}">
        <p14:creationId xmlns:p14="http://schemas.microsoft.com/office/powerpoint/2010/main" val="5030332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B1496-0F89-EEE2-DFBA-478D143E8507}"/>
              </a:ext>
            </a:extLst>
          </p:cNvPr>
          <p:cNvSpPr>
            <a:spLocks noGrp="1"/>
          </p:cNvSpPr>
          <p:nvPr>
            <p:ph type="title"/>
          </p:nvPr>
        </p:nvSpPr>
        <p:spPr/>
        <p:txBody>
          <a:bodyPr>
            <a:normAutofit/>
          </a:bodyPr>
          <a:lstStyle/>
          <a:p>
            <a:r>
              <a:rPr lang="el-GR" sz="2400" dirty="0">
                <a:latin typeface="+mn-lt"/>
              </a:rPr>
              <a:t>Υποχρεώσεις παροχής δημόσιας υπηρεσίας</a:t>
            </a:r>
          </a:p>
        </p:txBody>
      </p:sp>
      <p:sp>
        <p:nvSpPr>
          <p:cNvPr id="3" name="Θέση περιεχομένου 2">
            <a:extLst>
              <a:ext uri="{FF2B5EF4-FFF2-40B4-BE49-F238E27FC236}">
                <a16:creationId xmlns:a16="http://schemas.microsoft.com/office/drawing/2014/main" id="{8E7921B4-0205-3FCF-C9DC-3D0CA27EF79D}"/>
              </a:ext>
            </a:extLst>
          </p:cNvPr>
          <p:cNvSpPr>
            <a:spLocks noGrp="1"/>
          </p:cNvSpPr>
          <p:nvPr>
            <p:ph idx="1"/>
          </p:nvPr>
        </p:nvSpPr>
        <p:spPr/>
        <p:txBody>
          <a:bodyPr>
            <a:normAutofit fontScale="70000" lnSpcReduction="20000"/>
          </a:bodyPr>
          <a:lstStyle/>
          <a:p>
            <a:pPr algn="just">
              <a:lnSpc>
                <a:spcPct val="160000"/>
              </a:lnSpc>
              <a:spcBef>
                <a:spcPts val="0"/>
              </a:spcBef>
            </a:pPr>
            <a:r>
              <a:rPr lang="el-GR" b="0" i="0" dirty="0">
                <a:solidFill>
                  <a:srgbClr val="333333"/>
                </a:solidFill>
                <a:effectLst/>
              </a:rPr>
              <a:t>Τηρώντας πλήρως τις οικείες διατάξεις της ΣΛΕΕ, και ιδίως το άρθρο 106, τα κράτη μέλη μπορούν να επιβάλλουν στις επιχειρήσεις που δραστηριοποιούνται στον τομέα της ηλεκτρικής ενέργειας, χάριν του γενικού οικονομικού συμφέροντος, υποχρεώσεις παροχής δημόσιας υπηρεσίας οι οποίες μπορεί να αφορούν την ασφάλεια, συμπεριλαμβανομένης της ασφάλειας του εφοδιασμού, την τακτική παροχή, την ποιότητα και τις τιμές παροχής, καθώς και την προστασία του περιβάλλοντος, συμπεριλαμβανομένης της ενεργειακής απόδοσης, της ενέργειας από ανανεώσιμες πηγές και της προστασίας του κλίματος. </a:t>
            </a:r>
          </a:p>
          <a:p>
            <a:pPr algn="just">
              <a:lnSpc>
                <a:spcPct val="160000"/>
              </a:lnSpc>
              <a:spcBef>
                <a:spcPts val="0"/>
              </a:spcBef>
            </a:pPr>
            <a:r>
              <a:rPr lang="el-GR" b="0" i="0" dirty="0">
                <a:solidFill>
                  <a:srgbClr val="333333"/>
                </a:solidFill>
                <a:effectLst/>
              </a:rPr>
              <a:t>Οι υποχρεώσεις αυτές πρέπει να ορίζονται σαφώς, να είναι διαφανείς, αμερόληπτες και επαληθεύσιμες και να διασφαλίζουν την ισότιμη πρόσβαση των επιχειρήσεων ηλεκτρικής ενέργειας της Ένωσης στους εθνικούς καταναλωτές. </a:t>
            </a:r>
            <a:endParaRPr lang="el-GR" dirty="0"/>
          </a:p>
        </p:txBody>
      </p:sp>
    </p:spTree>
    <p:extLst>
      <p:ext uri="{BB962C8B-B14F-4D97-AF65-F5344CB8AC3E}">
        <p14:creationId xmlns:p14="http://schemas.microsoft.com/office/powerpoint/2010/main" val="4586457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93A58C-7325-76B4-58CA-C3198D2F0159}"/>
              </a:ext>
            </a:extLst>
          </p:cNvPr>
          <p:cNvSpPr>
            <a:spLocks noGrp="1"/>
          </p:cNvSpPr>
          <p:nvPr>
            <p:ph type="title"/>
          </p:nvPr>
        </p:nvSpPr>
        <p:spPr/>
        <p:txBody>
          <a:bodyPr/>
          <a:lstStyle/>
          <a:p>
            <a:r>
              <a:rPr lang="el-GR" sz="3200" dirty="0"/>
              <a:t>Υποχρεώσεις παροχής δημόσιας υπηρεσίας</a:t>
            </a:r>
            <a:br>
              <a:rPr lang="el-GR" dirty="0"/>
            </a:br>
            <a:endParaRPr lang="el-GR" dirty="0"/>
          </a:p>
        </p:txBody>
      </p:sp>
      <p:sp>
        <p:nvSpPr>
          <p:cNvPr id="3" name="Θέση περιεχομένου 2">
            <a:extLst>
              <a:ext uri="{FF2B5EF4-FFF2-40B4-BE49-F238E27FC236}">
                <a16:creationId xmlns:a16="http://schemas.microsoft.com/office/drawing/2014/main" id="{B4062ADD-33A4-E6F8-DCC2-EE25BD0CFC84}"/>
              </a:ext>
            </a:extLst>
          </p:cNvPr>
          <p:cNvSpPr>
            <a:spLocks noGrp="1"/>
          </p:cNvSpPr>
          <p:nvPr>
            <p:ph idx="1"/>
          </p:nvPr>
        </p:nvSpPr>
        <p:spPr>
          <a:xfrm>
            <a:off x="838200" y="1825625"/>
            <a:ext cx="10515600" cy="4667250"/>
          </a:xfrm>
        </p:spPr>
        <p:txBody>
          <a:bodyPr>
            <a:normAutofit fontScale="62500" lnSpcReduction="20000"/>
          </a:bodyPr>
          <a:lstStyle/>
          <a:p>
            <a:pPr algn="just">
              <a:lnSpc>
                <a:spcPct val="170000"/>
              </a:lnSpc>
              <a:spcBef>
                <a:spcPts val="0"/>
              </a:spcBef>
            </a:pPr>
            <a:r>
              <a:rPr lang="el-GR" b="0" i="0" dirty="0">
                <a:solidFill>
                  <a:srgbClr val="333333"/>
                </a:solidFill>
                <a:effectLst/>
                <a:latin typeface="Times New Roman" panose="02020603050405020304" pitchFamily="18" charset="0"/>
              </a:rPr>
              <a:t>Όταν παρέχεται </a:t>
            </a:r>
            <a:r>
              <a:rPr lang="el-GR" b="1" i="0" dirty="0">
                <a:solidFill>
                  <a:srgbClr val="333333"/>
                </a:solidFill>
                <a:effectLst/>
                <a:latin typeface="Times New Roman" panose="02020603050405020304" pitchFamily="18" charset="0"/>
              </a:rPr>
              <a:t>οικονομική αντιστάθμιση</a:t>
            </a:r>
            <a:r>
              <a:rPr lang="el-GR" b="0" i="0" dirty="0">
                <a:solidFill>
                  <a:srgbClr val="333333"/>
                </a:solidFill>
                <a:effectLst/>
                <a:latin typeface="Times New Roman" panose="02020603050405020304" pitchFamily="18" charset="0"/>
              </a:rPr>
              <a:t>, άλλες μορφές αντιστάθμισης και αποκλειστικά δικαιώματα τα οποία παραχωρεί ένα κράτος μέλος για την εκπλήρωση των υποχρεώσεων γενικού οικονομικού συμφέροντος ή για την παροχή καθολικής υπηρεσίας, όπως προβλέπεται στο άρθρο 27, τούτο γίνεται χωρίς διακρίσεις και με διαφάνεια.</a:t>
            </a:r>
          </a:p>
          <a:p>
            <a:pPr algn="just">
              <a:lnSpc>
                <a:spcPct val="170000"/>
              </a:lnSpc>
              <a:spcBef>
                <a:spcPts val="0"/>
              </a:spcBef>
            </a:pPr>
            <a:r>
              <a:rPr lang="el-GR" b="0" i="0" dirty="0">
                <a:solidFill>
                  <a:srgbClr val="333333"/>
                </a:solidFill>
                <a:effectLst/>
                <a:latin typeface="Times New Roman" panose="02020603050405020304" pitchFamily="18" charset="0"/>
              </a:rPr>
              <a:t>Τα κράτη μέλη, κατά την εφαρμογή της παρούσας οδηγίας, </a:t>
            </a:r>
            <a:r>
              <a:rPr lang="el-GR" b="1" i="0" dirty="0">
                <a:solidFill>
                  <a:srgbClr val="333333"/>
                </a:solidFill>
                <a:effectLst/>
                <a:latin typeface="Times New Roman" panose="02020603050405020304" pitchFamily="18" charset="0"/>
              </a:rPr>
              <a:t>ενημερώνουν την Επιτροπή</a:t>
            </a:r>
            <a:r>
              <a:rPr lang="el-GR" b="0" i="0" dirty="0">
                <a:solidFill>
                  <a:srgbClr val="333333"/>
                </a:solidFill>
                <a:effectLst/>
                <a:latin typeface="Times New Roman" panose="02020603050405020304" pitchFamily="18" charset="0"/>
              </a:rPr>
              <a:t> για όλα τα μέτρα που θεσπίζουν για την εκπλήρωση των υποχρεώσεων καθολικής υπηρεσίας και παροχής δημόσιας υπηρεσίας, συμπεριλαμβανομένης της προστασίας του καταναλωτή και του περιβάλλοντος, και για τις πιθανές επιπτώσεις τους στον εθνικό και διεθνή ανταγωνισμό, ανεξαρτήτως του εάν τα μέτρα απαιτούν ή όχι παρέκκλιση από την παρούσα οδηγία. Στη συνέχεια, ενημερώνουν την Επιτροπή ανά διετία σχετικά με κάθε τροποποίηση των εν λόγω μέτρων, ανεξαρτήτως του εάν τα μέτρα αυτά απαιτούν ή όχι παρέκκλιση από την παρούσα οδηγία.</a:t>
            </a:r>
          </a:p>
          <a:p>
            <a:endParaRPr lang="el-GR" dirty="0"/>
          </a:p>
        </p:txBody>
      </p:sp>
    </p:spTree>
    <p:extLst>
      <p:ext uri="{BB962C8B-B14F-4D97-AF65-F5344CB8AC3E}">
        <p14:creationId xmlns:p14="http://schemas.microsoft.com/office/powerpoint/2010/main" val="11449648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91B6FC-BDB0-A08F-5C79-A3012276C653}"/>
              </a:ext>
            </a:extLst>
          </p:cNvPr>
          <p:cNvSpPr>
            <a:spLocks noGrp="1"/>
          </p:cNvSpPr>
          <p:nvPr>
            <p:ph type="title"/>
          </p:nvPr>
        </p:nvSpPr>
        <p:spPr/>
        <p:txBody>
          <a:bodyPr/>
          <a:lstStyle/>
          <a:p>
            <a:r>
              <a:rPr lang="el-GR" sz="2400" dirty="0"/>
              <a:t>Υποχρεώσεις παροχής δημόσιας υπηρεσίας</a:t>
            </a:r>
            <a:br>
              <a:rPr lang="el-GR" dirty="0"/>
            </a:br>
            <a:endParaRPr lang="el-GR" dirty="0"/>
          </a:p>
        </p:txBody>
      </p:sp>
      <p:sp>
        <p:nvSpPr>
          <p:cNvPr id="3" name="Θέση περιεχομένου 2">
            <a:extLst>
              <a:ext uri="{FF2B5EF4-FFF2-40B4-BE49-F238E27FC236}">
                <a16:creationId xmlns:a16="http://schemas.microsoft.com/office/drawing/2014/main" id="{842B3169-14AD-5265-1A16-87EEC2E5CB3F}"/>
              </a:ext>
            </a:extLst>
          </p:cNvPr>
          <p:cNvSpPr>
            <a:spLocks noGrp="1"/>
          </p:cNvSpPr>
          <p:nvPr>
            <p:ph idx="1"/>
          </p:nvPr>
        </p:nvSpPr>
        <p:spPr/>
        <p:txBody>
          <a:bodyPr>
            <a:normAutofit fontScale="92500" lnSpcReduction="10000"/>
          </a:bodyPr>
          <a:lstStyle/>
          <a:p>
            <a:pPr algn="just">
              <a:lnSpc>
                <a:spcPct val="150000"/>
              </a:lnSpc>
              <a:spcBef>
                <a:spcPts val="0"/>
              </a:spcBef>
            </a:pPr>
            <a:r>
              <a:rPr lang="el-GR" sz="2400" b="0" i="0" dirty="0">
                <a:solidFill>
                  <a:srgbClr val="333333"/>
                </a:solidFill>
                <a:effectLst/>
                <a:latin typeface="Times New Roman" panose="02020603050405020304" pitchFamily="18" charset="0"/>
              </a:rPr>
              <a:t>Οι προμηθευτές είναι ελεύθεροι να καθορίζουν την τιμή στην οποία παρέχουν ηλεκτρική ενέργεια στους πελάτες. Τα κράτη μέλη λαμβάνουν κατάλληλα μέτρα για την εξασφάλιση ουσιαστικού ανταγωνισμού μεταξύ των προμηθευτών.</a:t>
            </a:r>
          </a:p>
          <a:p>
            <a:pPr algn="just">
              <a:lnSpc>
                <a:spcPct val="150000"/>
              </a:lnSpc>
              <a:spcBef>
                <a:spcPts val="0"/>
              </a:spcBef>
            </a:pPr>
            <a:r>
              <a:rPr lang="el-GR" sz="2400" b="0" i="0" dirty="0">
                <a:solidFill>
                  <a:srgbClr val="333333"/>
                </a:solidFill>
                <a:effectLst/>
                <a:latin typeface="Times New Roman" panose="02020603050405020304" pitchFamily="18" charset="0"/>
              </a:rPr>
              <a:t>Τα κράτη μέλη διασφαλίζουν την προστασία των ενεργειακά φτωχών και ευάλωτων οικιακών πελατών με μέτρα κοινωνικής πολιτικής ή με άλλα μέτρα εκτός των δημόσιων παρεμβάσεων στον καθορισμό των τιμών για την προμήθεια ηλεκτρικής ενέργειας.</a:t>
            </a:r>
          </a:p>
          <a:p>
            <a:pPr algn="just">
              <a:lnSpc>
                <a:spcPct val="150000"/>
              </a:lnSpc>
              <a:spcBef>
                <a:spcPts val="0"/>
              </a:spcBef>
            </a:pPr>
            <a:r>
              <a:rPr lang="el-GR" sz="2400" b="0" i="0" dirty="0">
                <a:solidFill>
                  <a:srgbClr val="333333"/>
                </a:solidFill>
                <a:effectLst/>
                <a:latin typeface="Times New Roman" panose="02020603050405020304" pitchFamily="18" charset="0"/>
              </a:rPr>
              <a:t>Κατά παρέκκλιση από τις παραγράφους 1 και 2, τα κράτη μέλη δύνανται να εφαρμόζουν δημόσιες παρεμβάσεις όσον αφορά τον καθορισμό των τιμών για την προμήθεια ηλεκτρικής ενέργειας σε ενεργειακά φτωχούς ή ευάλωτους οικιακούς πελάτες. </a:t>
            </a:r>
          </a:p>
          <a:p>
            <a:pPr algn="just"/>
            <a:endParaRPr lang="el-GR" sz="2400" dirty="0"/>
          </a:p>
        </p:txBody>
      </p:sp>
    </p:spTree>
    <p:extLst>
      <p:ext uri="{BB962C8B-B14F-4D97-AF65-F5344CB8AC3E}">
        <p14:creationId xmlns:p14="http://schemas.microsoft.com/office/powerpoint/2010/main" val="35077879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88CE64-B10A-2A51-3DBA-936FC553BF4A}"/>
              </a:ext>
            </a:extLst>
          </p:cNvPr>
          <p:cNvSpPr>
            <a:spLocks noGrp="1"/>
          </p:cNvSpPr>
          <p:nvPr>
            <p:ph type="title"/>
          </p:nvPr>
        </p:nvSpPr>
        <p:spPr/>
        <p:txBody>
          <a:bodyPr/>
          <a:lstStyle/>
          <a:p>
            <a:r>
              <a:rPr lang="el-GR" sz="2400" dirty="0"/>
              <a:t>Υποχρεώσεις παροχής δημόσιας υπηρεσίας</a:t>
            </a:r>
            <a:br>
              <a:rPr lang="el-GR" dirty="0"/>
            </a:br>
            <a:endParaRPr lang="el-GR" dirty="0"/>
          </a:p>
        </p:txBody>
      </p:sp>
      <p:sp>
        <p:nvSpPr>
          <p:cNvPr id="3" name="Θέση περιεχομένου 2">
            <a:extLst>
              <a:ext uri="{FF2B5EF4-FFF2-40B4-BE49-F238E27FC236}">
                <a16:creationId xmlns:a16="http://schemas.microsoft.com/office/drawing/2014/main" id="{5D84EC3D-11A1-09CE-74DF-7F5958F3764B}"/>
              </a:ext>
            </a:extLst>
          </p:cNvPr>
          <p:cNvSpPr>
            <a:spLocks noGrp="1"/>
          </p:cNvSpPr>
          <p:nvPr>
            <p:ph idx="1"/>
          </p:nvPr>
        </p:nvSpPr>
        <p:spPr>
          <a:xfrm>
            <a:off x="838200" y="1825625"/>
            <a:ext cx="10515600" cy="4667250"/>
          </a:xfrm>
        </p:spPr>
        <p:txBody>
          <a:bodyPr>
            <a:normAutofit fontScale="70000" lnSpcReduction="20000"/>
          </a:bodyPr>
          <a:lstStyle/>
          <a:p>
            <a:pPr algn="just">
              <a:lnSpc>
                <a:spcPct val="170000"/>
              </a:lnSpc>
              <a:spcBef>
                <a:spcPts val="0"/>
              </a:spcBef>
            </a:pPr>
            <a:r>
              <a:rPr lang="el-GR" b="0" i="0" dirty="0">
                <a:solidFill>
                  <a:srgbClr val="333333"/>
                </a:solidFill>
                <a:effectLst/>
              </a:rPr>
              <a:t>Οι δημόσιες παρεμβάσεις όσον αφορά τον καθορισμό των τιμών για την προμήθεια ηλεκτρικής ενέργειας:</a:t>
            </a:r>
          </a:p>
          <a:p>
            <a:pPr algn="just">
              <a:lnSpc>
                <a:spcPct val="170000"/>
              </a:lnSpc>
              <a:spcBef>
                <a:spcPts val="0"/>
              </a:spcBef>
            </a:pPr>
            <a:r>
              <a:rPr lang="el-GR" b="0" i="0" dirty="0">
                <a:solidFill>
                  <a:srgbClr val="333333"/>
                </a:solidFill>
                <a:effectLst/>
              </a:rPr>
              <a:t>επιδιώκουν γενικό οικονομικό συμφέρον και δεν υπερβαίνουν το μέτρο που είναι αναγκαίο για την επίτευξη του επιδιωκόμενου γενικού οικονομικού συμφέροντος·</a:t>
            </a:r>
            <a:endParaRPr lang="el-GR" dirty="0">
              <a:solidFill>
                <a:srgbClr val="333333"/>
              </a:solidFill>
            </a:endParaRPr>
          </a:p>
          <a:p>
            <a:pPr algn="just">
              <a:lnSpc>
                <a:spcPct val="170000"/>
              </a:lnSpc>
              <a:spcBef>
                <a:spcPts val="0"/>
              </a:spcBef>
            </a:pPr>
            <a:r>
              <a:rPr lang="el-GR" b="0" i="0" dirty="0">
                <a:solidFill>
                  <a:srgbClr val="333333"/>
                </a:solidFill>
                <a:effectLst/>
              </a:rPr>
              <a:t>ορίζονται σαφώς, είναι διαφανείς, δεν εισάγουν διακρίσεις και είναι επαληθεύσιμες·</a:t>
            </a:r>
          </a:p>
          <a:p>
            <a:pPr algn="just">
              <a:lnSpc>
                <a:spcPct val="170000"/>
              </a:lnSpc>
              <a:spcBef>
                <a:spcPts val="0"/>
              </a:spcBef>
            </a:pPr>
            <a:r>
              <a:rPr lang="el-GR" b="0" i="0" dirty="0">
                <a:solidFill>
                  <a:srgbClr val="333333"/>
                </a:solidFill>
                <a:effectLst/>
              </a:rPr>
              <a:t>διασφαλίζουν την ισότιμη πρόσβαση των επιχειρήσεων ηλεκτρικής ενέργειας της Ένωσης στους πελάτες·</a:t>
            </a:r>
          </a:p>
          <a:p>
            <a:pPr algn="just">
              <a:lnSpc>
                <a:spcPct val="170000"/>
              </a:lnSpc>
              <a:spcBef>
                <a:spcPts val="0"/>
              </a:spcBef>
            </a:pPr>
            <a:r>
              <a:rPr lang="el-GR" b="0" i="0" dirty="0">
                <a:solidFill>
                  <a:srgbClr val="333333"/>
                </a:solidFill>
                <a:effectLst/>
              </a:rPr>
              <a:t>είναι περιορισμένης χρονικής διάρκειας και αναλογικές ως προς τους δικαιούχους·</a:t>
            </a:r>
          </a:p>
          <a:p>
            <a:pPr algn="just">
              <a:lnSpc>
                <a:spcPct val="170000"/>
              </a:lnSpc>
              <a:spcBef>
                <a:spcPts val="0"/>
              </a:spcBef>
            </a:pPr>
            <a:r>
              <a:rPr lang="el-GR" b="0" i="0" dirty="0">
                <a:solidFill>
                  <a:srgbClr val="333333"/>
                </a:solidFill>
                <a:effectLst/>
              </a:rPr>
              <a:t>δεν έχουν ως αποτέλεσμα πρόσθετο κόστος για τους συμμετέχοντες στην αγορά κατά τρόπο που εισάγει διακρίσεις.</a:t>
            </a:r>
            <a:endParaRPr lang="el-GR" dirty="0"/>
          </a:p>
          <a:p>
            <a:pPr algn="just"/>
            <a:endParaRPr lang="el-GR" dirty="0"/>
          </a:p>
        </p:txBody>
      </p:sp>
    </p:spTree>
    <p:extLst>
      <p:ext uri="{BB962C8B-B14F-4D97-AF65-F5344CB8AC3E}">
        <p14:creationId xmlns:p14="http://schemas.microsoft.com/office/powerpoint/2010/main" val="2864825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F5C8F7-DAD6-D29F-4DA7-D3DDD860A47A}"/>
              </a:ext>
            </a:extLst>
          </p:cNvPr>
          <p:cNvSpPr>
            <a:spLocks noGrp="1"/>
          </p:cNvSpPr>
          <p:nvPr>
            <p:ph type="title"/>
          </p:nvPr>
        </p:nvSpPr>
        <p:spPr/>
        <p:txBody>
          <a:bodyPr>
            <a:normAutofit/>
          </a:bodyPr>
          <a:lstStyle/>
          <a:p>
            <a:r>
              <a:rPr lang="el-GR" sz="2400" dirty="0"/>
              <a:t>ΕΦΑΡΜΟΓΕΣ ΕΛΛΗΝΙΚΟΥ ΠΛΑΙΣΙΟΥ </a:t>
            </a:r>
          </a:p>
        </p:txBody>
      </p:sp>
      <p:sp>
        <p:nvSpPr>
          <p:cNvPr id="3" name="Θέση περιεχομένου 2">
            <a:extLst>
              <a:ext uri="{FF2B5EF4-FFF2-40B4-BE49-F238E27FC236}">
                <a16:creationId xmlns:a16="http://schemas.microsoft.com/office/drawing/2014/main" id="{463CC12E-275B-A923-1E76-40EBCC9FD6B8}"/>
              </a:ext>
            </a:extLst>
          </p:cNvPr>
          <p:cNvSpPr>
            <a:spLocks noGrp="1"/>
          </p:cNvSpPr>
          <p:nvPr>
            <p:ph idx="1"/>
          </p:nvPr>
        </p:nvSpPr>
        <p:spPr/>
        <p:txBody>
          <a:bodyPr>
            <a:normAutofit fontScale="85000" lnSpcReduction="20000"/>
          </a:bodyPr>
          <a:lstStyle/>
          <a:p>
            <a:pPr algn="just"/>
            <a:r>
              <a:rPr lang="el-GR" dirty="0"/>
              <a:t>ΥΑ ΠΔ5//2007 (ΥΑ ΠΔ5/ΗΛ/Β/Φ1Β/12924 ΦΕΚ Β 1040 2007): Υπηρεσίες Κοινής Ωφέλειας με ειδικό τιμολόγιο πολυτέκνων κλπ</a:t>
            </a:r>
          </a:p>
          <a:p>
            <a:pPr algn="just"/>
            <a:r>
              <a:rPr lang="el-GR" dirty="0"/>
              <a:t>Άρθρο 1</a:t>
            </a:r>
          </a:p>
          <a:p>
            <a:pPr algn="just"/>
            <a:r>
              <a:rPr lang="el-GR" dirty="0"/>
              <a:t>Ως Υπηρεσίες Κοινής Ωφέλειας (Υ.Κ.Ω) καθορίζουμε τις ακόλουθες:</a:t>
            </a:r>
          </a:p>
          <a:p>
            <a:pPr algn="just"/>
            <a:r>
              <a:rPr lang="el-GR" dirty="0"/>
              <a:t>1. Την παροχή ηλεκτρικής ενέργειας στους καταναλωτές των Μη διασυνδεδεμένων Νησιών και των Απομονωμένων </a:t>
            </a:r>
            <a:r>
              <a:rPr lang="el-GR" dirty="0" err="1"/>
              <a:t>Μικροδικτύων</a:t>
            </a:r>
            <a:r>
              <a:rPr lang="el-GR" dirty="0"/>
              <a:t>, με τιμολογήσεις ίδιες, ανά κατηγορία καταναλωτή, με αυτές του Διασυνδεδεμένου Συστήματος.</a:t>
            </a:r>
          </a:p>
          <a:p>
            <a:pPr algn="just"/>
            <a:r>
              <a:rPr lang="el-GR" dirty="0"/>
              <a:t>2. Την παροχή ηλεκτρικής ενέργειας με ειδικό τιμολόγιο στους πολύτεκνους καταναλωτές, όπως αυτοί προσδιορίζονται βάσει της κείμενης Νομοθεσίας.</a:t>
            </a:r>
          </a:p>
          <a:p>
            <a:pPr algn="just"/>
            <a:r>
              <a:rPr lang="el-GR" dirty="0"/>
              <a:t>3. Την παροχή ηλεκτρικής ενέργειας με ειδικό τιμολόγιο "Κοινωνικό Οικιακό Τιμολόγιο" Κ.Ο.Τ. στους ευπαθείς καταναλωτές, όπως αυτοί προσδιορίζονται βάσει της υπουργικής απόφασης Δ5-ΗΛ/Β/Φ29/16027/06.08.2010 "Εφαρμογή Κοινωνικού Οικιακού Τιμολογίου.</a:t>
            </a:r>
          </a:p>
        </p:txBody>
      </p:sp>
    </p:spTree>
    <p:extLst>
      <p:ext uri="{BB962C8B-B14F-4D97-AF65-F5344CB8AC3E}">
        <p14:creationId xmlns:p14="http://schemas.microsoft.com/office/powerpoint/2010/main" val="1273174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CC69BC-7396-BDA1-4B28-8D4ED544E48D}"/>
              </a:ext>
            </a:extLst>
          </p:cNvPr>
          <p:cNvSpPr>
            <a:spLocks noGrp="1"/>
          </p:cNvSpPr>
          <p:nvPr>
            <p:ph type="title"/>
          </p:nvPr>
        </p:nvSpPr>
        <p:spPr/>
        <p:txBody>
          <a:bodyPr/>
          <a:lstStyle/>
          <a:p>
            <a:r>
              <a:rPr kumimoji="0" lang="el-GR" sz="2400" b="0" i="0" u="none" strike="noStrike" kern="1200" cap="none" spc="0" normalizeH="0" baseline="0" noProof="0" dirty="0">
                <a:ln>
                  <a:noFill/>
                </a:ln>
                <a:solidFill>
                  <a:prstClr val="black"/>
                </a:solidFill>
                <a:effectLst/>
                <a:uLnTx/>
                <a:uFillTx/>
                <a:latin typeface="Calibri Light"/>
                <a:ea typeface="+mj-ea"/>
                <a:cs typeface="+mj-cs"/>
              </a:rPr>
              <a:t>ΕΦΑΡΜΟΓΕΣ ΕΛΛΗΝΙΚΟΥ ΠΛΑΙΣΙΟΥ </a:t>
            </a:r>
            <a:endParaRPr lang="el-GR" dirty="0"/>
          </a:p>
        </p:txBody>
      </p:sp>
      <p:sp>
        <p:nvSpPr>
          <p:cNvPr id="3" name="Θέση περιεχομένου 2">
            <a:extLst>
              <a:ext uri="{FF2B5EF4-FFF2-40B4-BE49-F238E27FC236}">
                <a16:creationId xmlns:a16="http://schemas.microsoft.com/office/drawing/2014/main" id="{DF727C6E-727A-64CE-4F9E-7D2BD4B62EA8}"/>
              </a:ext>
            </a:extLst>
          </p:cNvPr>
          <p:cNvSpPr>
            <a:spLocks noGrp="1"/>
          </p:cNvSpPr>
          <p:nvPr>
            <p:ph idx="1"/>
          </p:nvPr>
        </p:nvSpPr>
        <p:spPr/>
        <p:txBody>
          <a:bodyPr>
            <a:normAutofit/>
          </a:bodyPr>
          <a:lstStyle/>
          <a:p>
            <a:pPr algn="just">
              <a:lnSpc>
                <a:spcPct val="150000"/>
              </a:lnSpc>
              <a:spcBef>
                <a:spcPts val="0"/>
              </a:spcBef>
            </a:pPr>
            <a:r>
              <a:rPr lang="el-GR" sz="2400" dirty="0"/>
              <a:t>Αριθ. Δ5-ΗΛ/Β7Φ.1/οικ.27547  (ΦΕΚ Β 2783 2.12.2011)</a:t>
            </a:r>
          </a:p>
          <a:p>
            <a:pPr algn="just">
              <a:lnSpc>
                <a:spcPct val="150000"/>
              </a:lnSpc>
              <a:spcBef>
                <a:spcPts val="0"/>
              </a:spcBef>
            </a:pPr>
            <a:r>
              <a:rPr lang="el-GR" sz="2400" dirty="0"/>
              <a:t>Ορισμός παροχών Υπηρεσιών Κοινής Ωφέλειας (ΥΚΩ).</a:t>
            </a:r>
          </a:p>
          <a:p>
            <a:pPr algn="just">
              <a:lnSpc>
                <a:spcPct val="150000"/>
              </a:lnSpc>
              <a:spcBef>
                <a:spcPts val="0"/>
              </a:spcBef>
            </a:pPr>
            <a:r>
              <a:rPr lang="el-GR" sz="2400" dirty="0"/>
              <a:t>Ορίζεται ότι οι Υπηρεσίες Κοινής Ωφέλειας (ΥΚΩ), όπως αυτές καθορίζονται στις Δ5/ΗΛ/Β7Φ1 Β/12924/13-6-2007 (ΦΕΚ 1040/Β/25-6-2007) και Δ5/ΗΛ/Β7Φ.29/ οικ.19046/24-9-2010 (ΦΕΚ 1614/Β/6-10-2010) Υπουργικές Αποφάσεις, παρέχονται από το σύνολο των επιχειρήσεων που ασκούν τη σχετική δραστηριότητα, ήτοι από το σύνολο των προμηθευτών ηλεκτρικής ενέργειας.</a:t>
            </a:r>
          </a:p>
        </p:txBody>
      </p:sp>
    </p:spTree>
    <p:extLst>
      <p:ext uri="{BB962C8B-B14F-4D97-AF65-F5344CB8AC3E}">
        <p14:creationId xmlns:p14="http://schemas.microsoft.com/office/powerpoint/2010/main" val="3054370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2E3C12-61E4-1F8E-EFC5-860F7E906564}"/>
              </a:ext>
            </a:extLst>
          </p:cNvPr>
          <p:cNvSpPr>
            <a:spLocks noGrp="1"/>
          </p:cNvSpPr>
          <p:nvPr>
            <p:ph type="title"/>
          </p:nvPr>
        </p:nvSpPr>
        <p:spPr/>
        <p:txBody>
          <a:bodyPr/>
          <a:lstStyle/>
          <a:p>
            <a:r>
              <a:rPr kumimoji="0" lang="el-GR" sz="2400" b="0" i="0" u="none" strike="noStrike" kern="1200" cap="none" spc="0" normalizeH="0" baseline="0" noProof="0" dirty="0">
                <a:ln>
                  <a:noFill/>
                </a:ln>
                <a:solidFill>
                  <a:prstClr val="black"/>
                </a:solidFill>
                <a:effectLst/>
                <a:uLnTx/>
                <a:uFillTx/>
                <a:latin typeface="Calibri Light"/>
                <a:ea typeface="+mj-ea"/>
                <a:cs typeface="+mj-cs"/>
              </a:rPr>
              <a:t>ΕΦΑΡΜΟΓΕΣ ΕΛΛΗΝΙΚΟΥ ΠΛΑΙΣΙΟΥ </a:t>
            </a:r>
            <a:endParaRPr lang="el-GR" dirty="0"/>
          </a:p>
        </p:txBody>
      </p:sp>
      <p:sp>
        <p:nvSpPr>
          <p:cNvPr id="3" name="Θέση περιεχομένου 2">
            <a:extLst>
              <a:ext uri="{FF2B5EF4-FFF2-40B4-BE49-F238E27FC236}">
                <a16:creationId xmlns:a16="http://schemas.microsoft.com/office/drawing/2014/main" id="{4AE8CF93-6C1E-46AE-9BA7-9155DCA95E1D}"/>
              </a:ext>
            </a:extLst>
          </p:cNvPr>
          <p:cNvSpPr>
            <a:spLocks noGrp="1"/>
          </p:cNvSpPr>
          <p:nvPr>
            <p:ph idx="1"/>
          </p:nvPr>
        </p:nvSpPr>
        <p:spPr>
          <a:xfrm>
            <a:off x="699655" y="1964170"/>
            <a:ext cx="10515600" cy="4680469"/>
          </a:xfrm>
        </p:spPr>
        <p:txBody>
          <a:bodyPr>
            <a:normAutofit fontScale="62500" lnSpcReduction="20000"/>
          </a:bodyPr>
          <a:lstStyle/>
          <a:p>
            <a:pPr algn="just"/>
            <a:r>
              <a:rPr lang="el-GR" dirty="0"/>
              <a:t>Άρθρο 58 του Ν. 4001/2011</a:t>
            </a:r>
          </a:p>
          <a:p>
            <a:pPr marL="0" indent="0" algn="just">
              <a:buNone/>
            </a:pPr>
            <a:r>
              <a:rPr lang="el-GR" dirty="0"/>
              <a:t>Προμηθευτής Καθολικής Υπηρεσίας ηλεκτρικής ενέργειας</a:t>
            </a:r>
          </a:p>
          <a:p>
            <a:pPr marL="0" indent="0" algn="just">
              <a:lnSpc>
                <a:spcPct val="170000"/>
              </a:lnSpc>
              <a:buNone/>
            </a:pPr>
            <a:r>
              <a:rPr lang="el-GR" dirty="0"/>
              <a:t>1. Ο Προμηθευτής Καθολικής Υπηρεσίας ηλεκτρικής ενέργειας υποχρεούται να προμηθεύει Οικιακούς Πελάτες και μικρές επιχειρήσεις (με ισχύ παροχής μέχρι και 25 kVA), οι οποίοι είτε έχουν αδρανήσει σχετικά με το δικαίωμα ελεύθερης επιλογής Προμηθευτή είτε αδυνατούν να βρουν Προμηθευτή στην απελευθερωμένη αγορά με τους υφιστάμενους εμπορικούς όρους.</a:t>
            </a:r>
          </a:p>
          <a:p>
            <a:pPr marL="0" indent="0" algn="just">
              <a:lnSpc>
                <a:spcPct val="170000"/>
              </a:lnSpc>
              <a:buNone/>
            </a:pPr>
            <a:r>
              <a:rPr lang="el-GR" dirty="0"/>
              <a:t>2. Η Προμήθεια Καθολικής Υπηρεσίας στους Πελάτες της παραγράφου 1 γίνεται σε τιμές εύλογες, διαφανείς, εύκολα και άμεσα συγκρίσιμες με τιμές άλλων Προμηθευτών και που δεν εισάγουν διακρίσεις μεταξύ κατηγοριών πελατών. Οι χρεώσεις πρέπει να είναι διακριτές ανά δραστηριότητα και οι χρεώσεις που αντιστοιχούν στις ανταγωνιστικές δραστηριότητες παραγωγής και προμήθειας ηλεκτρικής ενέργειας θα πρέπει να αντανακλούν το κόστος με δυνατότητα αναπροσαρμογής λόγω μεταβολών στο υποκείμενο κόστος.</a:t>
            </a:r>
          </a:p>
          <a:p>
            <a:pPr marL="0" indent="0">
              <a:lnSpc>
                <a:spcPct val="170000"/>
              </a:lnSpc>
              <a:buNone/>
            </a:pPr>
            <a:endParaRPr lang="el-GR" dirty="0"/>
          </a:p>
          <a:p>
            <a:endParaRPr lang="el-GR" dirty="0"/>
          </a:p>
          <a:p>
            <a:endParaRPr lang="el-GR" dirty="0"/>
          </a:p>
        </p:txBody>
      </p:sp>
    </p:spTree>
    <p:extLst>
      <p:ext uri="{BB962C8B-B14F-4D97-AF65-F5344CB8AC3E}">
        <p14:creationId xmlns:p14="http://schemas.microsoft.com/office/powerpoint/2010/main" val="11529810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9364C9-C0FC-9989-16C8-17579E70B638}"/>
              </a:ext>
            </a:extLst>
          </p:cNvPr>
          <p:cNvSpPr>
            <a:spLocks noGrp="1"/>
          </p:cNvSpPr>
          <p:nvPr>
            <p:ph type="title"/>
          </p:nvPr>
        </p:nvSpPr>
        <p:spPr/>
        <p:txBody>
          <a:bodyPr>
            <a:normAutofit/>
          </a:bodyPr>
          <a:lstStyle/>
          <a:p>
            <a:r>
              <a:rPr kumimoji="0" lang="el-GR" sz="2400" b="0" i="0" u="none" strike="noStrike" kern="1200" cap="none" spc="0" normalizeH="0" baseline="0" noProof="0" dirty="0">
                <a:ln>
                  <a:noFill/>
                </a:ln>
                <a:solidFill>
                  <a:prstClr val="black"/>
                </a:solidFill>
                <a:effectLst/>
                <a:uLnTx/>
                <a:uFillTx/>
                <a:latin typeface="Calibri Light"/>
                <a:ea typeface="+mj-ea"/>
                <a:cs typeface="+mj-cs"/>
              </a:rPr>
              <a:t>ΕΦΑΡΜΟΓΕΣ ΕΛΛΗΝΙΚΟΥ ΠΛΑΙΣΙΟΥ </a:t>
            </a:r>
            <a:endParaRPr lang="el-GR" sz="2400" dirty="0"/>
          </a:p>
        </p:txBody>
      </p:sp>
      <p:sp>
        <p:nvSpPr>
          <p:cNvPr id="3" name="Θέση περιεχομένου 2">
            <a:extLst>
              <a:ext uri="{FF2B5EF4-FFF2-40B4-BE49-F238E27FC236}">
                <a16:creationId xmlns:a16="http://schemas.microsoft.com/office/drawing/2014/main" id="{79BCA85E-81FE-5DCE-E9C8-3AED2B7C32C4}"/>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3. Οι Προμηθευτές οφείλουν να ενημερώνουν τους Πελάτες τους που έχουν πρόσβαση σε καθολική υπηρεσία σχετικά με τα δικαιώματα τους όσον αφορά την καθολική υπηρεσία. Ο Προμηθευτής Καθολικής Υπηρεσίας οφείλει ιδιαίτερα να υπενθυμίζει στους Πελάτες και τη δυνατότητα αλλαγής Προμηθευτή.</a:t>
            </a:r>
            <a:endParaRPr lang="en-US" dirty="0"/>
          </a:p>
          <a:p>
            <a:pPr algn="just">
              <a:lnSpc>
                <a:spcPct val="150000"/>
              </a:lnSpc>
              <a:spcBef>
                <a:spcPts val="0"/>
              </a:spcBef>
            </a:pPr>
            <a:r>
              <a:rPr lang="el-GR" dirty="0"/>
              <a:t>4. Η επιλογή του Προμηθευτή ή των Προμηθευτών που θα παρέχουν την Καθολική Υπηρεσία γίνεται με πρόσκληση εκδήλωσης ενδιαφέροντος από τη Ρ.Α.Ε. έως την 31.07.2012, για την πρώτη εφαρμογή. Με απόφαση της Ρ.Α.Ε. καθορίζονται η διαδικασία, οι όροι, τα κριτήρια και κάθε σχετική λεπτομέρεια.</a:t>
            </a:r>
          </a:p>
          <a:p>
            <a:pPr algn="just">
              <a:lnSpc>
                <a:spcPct val="150000"/>
              </a:lnSpc>
              <a:spcBef>
                <a:spcPts val="0"/>
              </a:spcBef>
            </a:pPr>
            <a:endParaRPr lang="el-GR" dirty="0"/>
          </a:p>
          <a:p>
            <a:endParaRPr lang="el-GR" dirty="0"/>
          </a:p>
        </p:txBody>
      </p:sp>
    </p:spTree>
    <p:extLst>
      <p:ext uri="{BB962C8B-B14F-4D97-AF65-F5344CB8AC3E}">
        <p14:creationId xmlns:p14="http://schemas.microsoft.com/office/powerpoint/2010/main" val="3400927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ΥΓΟΣ ΚΑΙ ΕΝΕΡΓΕΙΑ – ΕΙΣΑΓΩΓΗ </a:t>
            </a:r>
          </a:p>
        </p:txBody>
      </p:sp>
      <p:sp>
        <p:nvSpPr>
          <p:cNvPr id="3" name="2 - Θέση περιεχομένου"/>
          <p:cNvSpPr>
            <a:spLocks noGrp="1"/>
          </p:cNvSpPr>
          <p:nvPr>
            <p:ph idx="1"/>
          </p:nvPr>
        </p:nvSpPr>
        <p:spPr/>
        <p:txBody>
          <a:bodyPr>
            <a:normAutofit/>
          </a:bodyPr>
          <a:lstStyle/>
          <a:p>
            <a:pPr algn="ctr">
              <a:buNone/>
            </a:pPr>
            <a:r>
              <a:rPr lang="el-GR" dirty="0"/>
              <a:t>     </a:t>
            </a:r>
            <a:br>
              <a:rPr lang="el-GR" dirty="0"/>
            </a:br>
            <a:endParaRPr lang="el-GR" dirty="0"/>
          </a:p>
          <a:p>
            <a:pPr algn="ctr">
              <a:buNone/>
            </a:pPr>
            <a:endParaRPr lang="en-US" dirty="0"/>
          </a:p>
          <a:p>
            <a:pPr algn="ctr">
              <a:buNone/>
            </a:pPr>
            <a:r>
              <a:rPr lang="el-GR" dirty="0"/>
              <a:t>ΕΙΣΗΓΗΤΗΣ</a:t>
            </a:r>
            <a:r>
              <a:rPr lang="en-US" dirty="0"/>
              <a:t>: </a:t>
            </a:r>
            <a:r>
              <a:rPr lang="el-GR" dirty="0"/>
              <a:t>ΠΑΝΑΓΙΩΤΗΣ ΑΡΓΑΛΙΑΣ</a:t>
            </a:r>
          </a:p>
          <a:p>
            <a:pPr algn="ctr">
              <a:buNone/>
            </a:pPr>
            <a:r>
              <a:rPr lang="el-GR" dirty="0"/>
              <a:t>ΔΝ, Ειδικός Συνεργάτης ΔΠΘ</a:t>
            </a:r>
          </a:p>
          <a:p>
            <a:pPr algn="ctr">
              <a:buNone/>
            </a:pPr>
            <a:br>
              <a:rPr lang="el-GR" dirty="0"/>
            </a:b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D2E50A-519C-7010-6B7A-42BA029202D2}"/>
              </a:ext>
            </a:extLst>
          </p:cNvPr>
          <p:cNvSpPr>
            <a:spLocks noGrp="1"/>
          </p:cNvSpPr>
          <p:nvPr>
            <p:ph type="title"/>
          </p:nvPr>
        </p:nvSpPr>
        <p:spPr/>
        <p:txBody>
          <a:bodyPr/>
          <a:lstStyle/>
          <a:p>
            <a:r>
              <a:rPr kumimoji="0" lang="el-GR" sz="2400" b="0" i="0" u="none" strike="noStrike" kern="1200" cap="none" spc="0" normalizeH="0" baseline="0" noProof="0" dirty="0">
                <a:ln>
                  <a:noFill/>
                </a:ln>
                <a:solidFill>
                  <a:prstClr val="black"/>
                </a:solidFill>
                <a:effectLst/>
                <a:uLnTx/>
                <a:uFillTx/>
                <a:latin typeface="Calibri Light"/>
                <a:ea typeface="+mj-ea"/>
                <a:cs typeface="+mj-cs"/>
              </a:rPr>
              <a:t>ΕΦΑΡΜΟΓΕΣ ΕΛΛΗΝΙΚΟΥ ΠΛΑΙΣΙΟΥ </a:t>
            </a:r>
            <a:endParaRPr lang="el-GR" dirty="0"/>
          </a:p>
        </p:txBody>
      </p:sp>
      <p:sp>
        <p:nvSpPr>
          <p:cNvPr id="3" name="Θέση περιεχομένου 2">
            <a:extLst>
              <a:ext uri="{FF2B5EF4-FFF2-40B4-BE49-F238E27FC236}">
                <a16:creationId xmlns:a16="http://schemas.microsoft.com/office/drawing/2014/main" id="{0177D959-8CEE-D00E-ED73-E2A2261D254F}"/>
              </a:ext>
            </a:extLst>
          </p:cNvPr>
          <p:cNvSpPr>
            <a:spLocks noGrp="1"/>
          </p:cNvSpPr>
          <p:nvPr>
            <p:ph idx="1"/>
          </p:nvPr>
        </p:nvSpPr>
        <p:spPr/>
        <p:txBody>
          <a:bodyPr>
            <a:normAutofit fontScale="62500" lnSpcReduction="20000"/>
          </a:bodyPr>
          <a:lstStyle/>
          <a:p>
            <a:pPr algn="just">
              <a:lnSpc>
                <a:spcPct val="170000"/>
              </a:lnSpc>
              <a:spcBef>
                <a:spcPts val="0"/>
              </a:spcBef>
            </a:pPr>
            <a:r>
              <a:rPr lang="el-GR" dirty="0"/>
              <a:t>5. Σε περίπτωση που η ανταγωνιστική διαδικασία αποβεί άγονη, ως </a:t>
            </a:r>
            <a:r>
              <a:rPr lang="el-GR" dirty="0" err="1"/>
              <a:t>πάροχοι</a:t>
            </a:r>
            <a:r>
              <a:rPr lang="el-GR" dirty="0"/>
              <a:t> της Καθολικής Υπηρεσίας ορίζονται με απόφαση του Υπουργού Περιβάλλοντος και Ενέργειας οι πέντε (5) Προμηθευτές με το μεγαλύτερο συνολικό μερίδιο της αγοράς στο διασυνδεδεμένο σύστημα, βάσει των δηλώσεων φορτίου που έχουν υποβάλει οι Προμηθευτές Ηλεκτρικής Ενέργειας στην Ελληνικό Χρηματιστήριο Α.Ε. κατά τον προηγούμενο μήνα της έκδοσης της σχετικής απόφασης. </a:t>
            </a:r>
            <a:endParaRPr lang="en-US" dirty="0"/>
          </a:p>
          <a:p>
            <a:pPr algn="just">
              <a:lnSpc>
                <a:spcPct val="170000"/>
              </a:lnSpc>
              <a:spcBef>
                <a:spcPts val="0"/>
              </a:spcBef>
            </a:pPr>
            <a:r>
              <a:rPr lang="el-GR" dirty="0"/>
              <a:t>Με απόφαση του Υπουργού Περιβάλλοντος και Ενέργειας εξειδικεύονται οι όροι, προϋποθέσεις και κριτήρια, η διαδικασία επιλογής των παρόχων της ανωτέρω υπηρεσίας, ο τρόπος επιμερισμού των πελατών σε καθεστώς Καθολικής Υπηρεσίας μεταξύ των Προμηθευτών κατ` αναλογία του αριθμού των μετρητών που εκπροσωπεί έκαστος εκ των Προμηθευτών, ο χρόνος έναρξης της παροχής της υπηρεσίας, καθώς και κάθε σχετική λεπτομέρεια.</a:t>
            </a:r>
          </a:p>
          <a:p>
            <a:endParaRPr lang="el-GR" dirty="0"/>
          </a:p>
        </p:txBody>
      </p:sp>
    </p:spTree>
    <p:extLst>
      <p:ext uri="{BB962C8B-B14F-4D97-AF65-F5344CB8AC3E}">
        <p14:creationId xmlns:p14="http://schemas.microsoft.com/office/powerpoint/2010/main" val="26965473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ΒΙΒΛΙΟΓΡΑΦΙΑ </a:t>
            </a:r>
          </a:p>
        </p:txBody>
      </p:sp>
      <p:sp>
        <p:nvSpPr>
          <p:cNvPr id="3" name="2 - Θέση περιεχομένου"/>
          <p:cNvSpPr>
            <a:spLocks noGrp="1"/>
          </p:cNvSpPr>
          <p:nvPr>
            <p:ph idx="1"/>
          </p:nvPr>
        </p:nvSpPr>
        <p:spPr/>
        <p:txBody>
          <a:bodyPr>
            <a:normAutofit/>
          </a:bodyPr>
          <a:lstStyle/>
          <a:p>
            <a:pPr algn="just"/>
            <a:r>
              <a:rPr lang="el-GR" sz="1600" dirty="0"/>
              <a:t>Μαρία </a:t>
            </a:r>
            <a:r>
              <a:rPr lang="el-GR" sz="1600" dirty="0" err="1"/>
              <a:t>Μενγκ</a:t>
            </a:r>
            <a:r>
              <a:rPr lang="el-GR" sz="1600" dirty="0"/>
              <a:t> Παπαντώνη, Οι Υπηρεσίες Γενικού Οικονομικού Συμφέροντος – Ηλεκτρονικές επικοινωνίες, Ταχυδρομικές υπηρεσίες, Ενέργεια &amp; και Δημόσιες Επιβατικές Μεταφορές </a:t>
            </a:r>
          </a:p>
          <a:p>
            <a:pPr algn="just"/>
            <a:r>
              <a:rPr lang="el-GR" sz="1600" dirty="0"/>
              <a:t>Β. </a:t>
            </a:r>
            <a:r>
              <a:rPr lang="el-GR" sz="1600" dirty="0" err="1"/>
              <a:t>Σκουρής</a:t>
            </a:r>
            <a:r>
              <a:rPr lang="el-GR" sz="1600" dirty="0"/>
              <a:t>/Ε. </a:t>
            </a:r>
            <a:r>
              <a:rPr lang="el-GR" sz="1600" dirty="0" err="1"/>
              <a:t>Αδαμαντίδου</a:t>
            </a:r>
            <a:r>
              <a:rPr lang="el-GR" sz="1600" dirty="0"/>
              <a:t>/Ν. </a:t>
            </a:r>
            <a:r>
              <a:rPr lang="el-GR" sz="1600" dirty="0" err="1"/>
              <a:t>Αθανασιάδου</a:t>
            </a:r>
            <a:r>
              <a:rPr lang="el-GR" sz="1600" dirty="0"/>
              <a:t>..., Συνθήκη της </a:t>
            </a:r>
            <a:r>
              <a:rPr lang="el-GR" sz="1600" dirty="0" err="1"/>
              <a:t>Λισσαβώνας</a:t>
            </a:r>
            <a:r>
              <a:rPr lang="el-GR" sz="1600" dirty="0"/>
              <a:t>, 2020, Εκδόσεις </a:t>
            </a:r>
            <a:r>
              <a:rPr lang="el-GR" sz="1600" dirty="0" err="1"/>
              <a:t>Σάκκουλας</a:t>
            </a:r>
            <a:r>
              <a:rPr lang="el-GR" sz="1600" dirty="0"/>
              <a:t> </a:t>
            </a:r>
          </a:p>
          <a:p>
            <a:pPr algn="just"/>
            <a:r>
              <a:rPr lang="el-GR" sz="1600" dirty="0"/>
              <a:t>Να μελετηθούν και οι αποφάσεις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ΥΓΟΣ ΚΑΙ ΕΝΕΡΓΕΙΑ </a:t>
            </a:r>
          </a:p>
        </p:txBody>
      </p:sp>
      <p:sp>
        <p:nvSpPr>
          <p:cNvPr id="3" name="2 - Θέση περιεχομένου"/>
          <p:cNvSpPr>
            <a:spLocks noGrp="1"/>
          </p:cNvSpPr>
          <p:nvPr>
            <p:ph idx="1"/>
          </p:nvPr>
        </p:nvSpPr>
        <p:spPr/>
        <p:txBody>
          <a:bodyPr/>
          <a:lstStyle/>
          <a:p>
            <a:r>
              <a:rPr lang="el-GR" dirty="0"/>
              <a:t>Υπηρεσίες Γενικού Οικονομικού Συμφέροντος (εφεξής ΥΓΟΣ)</a:t>
            </a:r>
          </a:p>
          <a:p>
            <a:r>
              <a:rPr lang="el-GR" dirty="0"/>
              <a:t>Άρθρο 106 παρ.2 ΣΛΕΕ</a:t>
            </a:r>
          </a:p>
          <a:p>
            <a:pPr algn="just"/>
            <a:r>
              <a:rPr lang="el-GR" dirty="0"/>
              <a:t>Οι επιχειρήσεις που είναι επιφορτισμένες με τη διαχείριση υπηρεσιών γενικού οικονομικού συμφέροντος ή που έχουν χαρακτήρα δημοσιονομικού μονοπωλίου υπόκεινται στους κανόνες των Συνθηκών ιδίως στους κανόνες ανταγωνισμού, κατά το μέτρο που η εφαρμογή των κανόνων αυτών δεν εμποδίζει νομικά ή πραγματικά την εκπλήρωση της ιδιαίτερης αποστολής που τους έχει ανατεθεί. Η ανάπτυξη των συναλλαγών δεν πρέπει να επηρεάζεται σε βαθμό ο οποίος θα αντέκειτο προς το συμφέρον της Ένωσης.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ΥΓΟΣ ΚΑΙ ΕΝΕΡΓΕΙΑ </a:t>
            </a:r>
          </a:p>
        </p:txBody>
      </p:sp>
      <p:sp>
        <p:nvSpPr>
          <p:cNvPr id="3" name="2 - Θέση περιεχομένου"/>
          <p:cNvSpPr>
            <a:spLocks noGrp="1"/>
          </p:cNvSpPr>
          <p:nvPr>
            <p:ph idx="1"/>
          </p:nvPr>
        </p:nvSpPr>
        <p:spPr>
          <a:xfrm>
            <a:off x="838200" y="1825624"/>
            <a:ext cx="10515600" cy="4476563"/>
          </a:xfrm>
        </p:spPr>
        <p:txBody>
          <a:bodyPr>
            <a:noAutofit/>
          </a:bodyPr>
          <a:lstStyle/>
          <a:p>
            <a:r>
              <a:rPr lang="el-GR" sz="2000" dirty="0"/>
              <a:t>Χαρακτηριστικά των ΥΓΟΣ </a:t>
            </a:r>
          </a:p>
          <a:p>
            <a:pPr>
              <a:lnSpc>
                <a:spcPct val="150000"/>
              </a:lnSpc>
              <a:spcBef>
                <a:spcPts val="0"/>
              </a:spcBef>
            </a:pPr>
            <a:r>
              <a:rPr lang="el-GR" sz="2000" dirty="0"/>
              <a:t>Οικονομικός χαρακτήρας – Οι ΥΓΟΣ μπορούν να υπόκεινται στις διατάξεις και τους κανόνες των Συνθηκών και ειδικότερα στις διατάξεις για τις θεμελιώδεις ελευθερίες και τον ανταγωνισμό</a:t>
            </a:r>
          </a:p>
          <a:p>
            <a:pPr>
              <a:lnSpc>
                <a:spcPct val="150000"/>
              </a:lnSpc>
              <a:spcBef>
                <a:spcPts val="0"/>
              </a:spcBef>
            </a:pPr>
            <a:r>
              <a:rPr lang="el-GR" sz="2000" dirty="0"/>
              <a:t>Ο υποχρεωτικός χαρακτήρας της παροχής ΥΓΟΣ – είτε το ίδιο κράτος μέλος αναλαμβάνει την παροχή τους με την κεντρική διοίκηση ή αυτοδιοίκηση είτε η παροχή τους ανατίθεται σε τρίτη επιχείρηση – η επιχείρηση είναι υποχρεωμένη να παρέχει τις ΥΓΟΣ σε κάθε αιτούντα</a:t>
            </a:r>
          </a:p>
          <a:p>
            <a:pPr>
              <a:lnSpc>
                <a:spcPct val="150000"/>
              </a:lnSpc>
              <a:spcBef>
                <a:spcPts val="0"/>
              </a:spcBef>
            </a:pPr>
            <a:r>
              <a:rPr lang="el-GR" sz="2000" dirty="0"/>
              <a:t>Έχει κριθεί ότι έχουν οικονομικό σκοπό και απολαμβάνουν το καθεστώς των ΥΓΟΣ φορείς παροχής ηλεκτρικού ρεύματος ή φυσικού αερίου (</a:t>
            </a:r>
            <a:r>
              <a:rPr lang="en-US" sz="2000" dirty="0"/>
              <a:t>C-157/94 </a:t>
            </a:r>
            <a:r>
              <a:rPr lang="el-GR" sz="2000" dirty="0"/>
              <a:t>Επιτροπή/Κάτω χωρών, </a:t>
            </a:r>
            <a:r>
              <a:rPr lang="en-US" sz="2000" dirty="0"/>
              <a:t>C-158/94 </a:t>
            </a:r>
            <a:r>
              <a:rPr lang="el-GR" sz="2000" dirty="0"/>
              <a:t>Επιτροπή/Ιταλίας, </a:t>
            </a:r>
            <a:r>
              <a:rPr lang="en-US" sz="2000" dirty="0"/>
              <a:t>C-160/94 </a:t>
            </a:r>
            <a:r>
              <a:rPr lang="el-GR" sz="2000" dirty="0"/>
              <a:t>Επιτροπή/Ισπανία)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D8BCCC-73B1-4C16-93AC-BE0051F2ADBA}"/>
              </a:ext>
            </a:extLst>
          </p:cNvPr>
          <p:cNvSpPr>
            <a:spLocks noGrp="1"/>
          </p:cNvSpPr>
          <p:nvPr>
            <p:ph type="title"/>
          </p:nvPr>
        </p:nvSpPr>
        <p:spPr/>
        <p:txBody>
          <a:bodyPr/>
          <a:lstStyle/>
          <a:p>
            <a:r>
              <a:rPr lang="en-US" b="1" dirty="0"/>
              <a:t>C-265/08 - Federutility </a:t>
            </a:r>
            <a:r>
              <a:rPr lang="el-GR" b="1" dirty="0"/>
              <a:t>κ.λπ.</a:t>
            </a:r>
            <a:endParaRPr lang="el-GR" dirty="0"/>
          </a:p>
        </p:txBody>
      </p:sp>
      <p:sp>
        <p:nvSpPr>
          <p:cNvPr id="3" name="Θέση περιεχομένου 2">
            <a:extLst>
              <a:ext uri="{FF2B5EF4-FFF2-40B4-BE49-F238E27FC236}">
                <a16:creationId xmlns:a16="http://schemas.microsoft.com/office/drawing/2014/main" id="{BCE3ECB7-9AAE-482B-934B-6D780F2BC3FB}"/>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‘Ένδικη διαφορά ενώπιον του εθνικού δικαστηρίου της Ιταλίας μεταξύ επιχειρήσεων και ενώσεων επιχειρήσεων που δραστηριοποιούνταν στην Ιταλική αγορά φυσικού αερίου και της Ιταλικής Αρχής για την ηλεκτρική ενέργεια και το φυσικό αέριο </a:t>
            </a:r>
          </a:p>
          <a:p>
            <a:pPr algn="just">
              <a:lnSpc>
                <a:spcPct val="150000"/>
              </a:lnSpc>
              <a:spcBef>
                <a:spcPts val="0"/>
              </a:spcBef>
            </a:pPr>
            <a:r>
              <a:rPr lang="el-GR" dirty="0"/>
              <a:t>Η επίδικη διαφορά αφορούσε νομοθετικές πράξεις με τις οποίες η Ρυθμιστική Αρχή  καθόρισε τις «τιμές αναφοράς» για την παροχή του φυσικού αερίου τις οποίες πρέπει να περιλαμβάνουν οι επιχειρήσεις στις εμπορικές προσφορές τους προς ένα μέρος της πελατείας τους.</a:t>
            </a:r>
          </a:p>
        </p:txBody>
      </p:sp>
    </p:spTree>
    <p:extLst>
      <p:ext uri="{BB962C8B-B14F-4D97-AF65-F5344CB8AC3E}">
        <p14:creationId xmlns:p14="http://schemas.microsoft.com/office/powerpoint/2010/main" val="1966533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F58696-4838-46E2-9540-AAFB531E43C4}"/>
              </a:ext>
            </a:extLst>
          </p:cNvPr>
          <p:cNvSpPr>
            <a:spLocks noGrp="1"/>
          </p:cNvSpPr>
          <p:nvPr>
            <p:ph type="title"/>
          </p:nvPr>
        </p:nvSpPr>
        <p:spPr/>
        <p:txBody>
          <a:bodyPr/>
          <a:lstStyle/>
          <a:p>
            <a:r>
              <a:rPr lang="en-US" b="1" dirty="0"/>
              <a:t>C-265/08 - Federutility </a:t>
            </a:r>
            <a:r>
              <a:rPr lang="el-GR" b="1" dirty="0"/>
              <a:t>κ.λπ.</a:t>
            </a:r>
            <a:endParaRPr lang="el-GR" dirty="0"/>
          </a:p>
        </p:txBody>
      </p:sp>
      <p:sp>
        <p:nvSpPr>
          <p:cNvPr id="3" name="Θέση περιεχομένου 2">
            <a:extLst>
              <a:ext uri="{FF2B5EF4-FFF2-40B4-BE49-F238E27FC236}">
                <a16:creationId xmlns:a16="http://schemas.microsoft.com/office/drawing/2014/main" id="{73519B0F-C84D-4BCC-B207-2BAA58A1AADC}"/>
              </a:ext>
            </a:extLst>
          </p:cNvPr>
          <p:cNvSpPr>
            <a:spLocks noGrp="1"/>
          </p:cNvSpPr>
          <p:nvPr>
            <p:ph idx="1"/>
          </p:nvPr>
        </p:nvSpPr>
        <p:spPr/>
        <p:txBody>
          <a:bodyPr>
            <a:normAutofit/>
          </a:bodyPr>
          <a:lstStyle/>
          <a:p>
            <a:pPr algn="just"/>
            <a:r>
              <a:rPr lang="el-GR" dirty="0"/>
              <a:t>Η εθνική ρύθμιση του Ιταλικού Δικαίου όριζε «Η [AEEG] υποδεικνύει τους τυποποιημένους όρους παροχής της υπηρεσίας και καθορίζει, βάσει του πραγματικού κόστους της υπηρεσίας, τιμές αναφοράς […] για την παροχή φυσικού αερίου στους οικιακούς πελάτες τις οποίες οι επιχειρήσεις διανομής ή πωλήσεως υποχρεούνται να περιλαμβάνουν στις εμπορικές προσφορές τους. Οι διατάξεις του παρόντος δεν θίγουν τις εξουσίες εποπτείας και παρεμβάσεως της [AEEG] για την προστασία των δικαιωμάτων των χρηστών, ακόμα και στις περιπτώσεις εξακριβωμένων και αδικαιολόγητων αυξήσεων των τιμών και μεταβολών των όρων παροχής της υπηρεσίας σε πελάτες που δεν έχουν ασκήσει ακόμα το δικαίωμα επιλογής. </a:t>
            </a:r>
          </a:p>
        </p:txBody>
      </p:sp>
    </p:spTree>
    <p:extLst>
      <p:ext uri="{BB962C8B-B14F-4D97-AF65-F5344CB8AC3E}">
        <p14:creationId xmlns:p14="http://schemas.microsoft.com/office/powerpoint/2010/main" val="3770443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7515D8-93AF-4022-AA32-C329521B5F08}"/>
              </a:ext>
            </a:extLst>
          </p:cNvPr>
          <p:cNvSpPr>
            <a:spLocks noGrp="1"/>
          </p:cNvSpPr>
          <p:nvPr>
            <p:ph type="title"/>
          </p:nvPr>
        </p:nvSpPr>
        <p:spPr/>
        <p:txBody>
          <a:bodyPr/>
          <a:lstStyle/>
          <a:p>
            <a:r>
              <a:rPr lang="en-US" b="1" dirty="0"/>
              <a:t>C-265/08 - Federutility </a:t>
            </a:r>
            <a:r>
              <a:rPr lang="el-GR" b="1" dirty="0" err="1"/>
              <a:t>κ.λπ</a:t>
            </a:r>
            <a:endParaRPr lang="el-GR" dirty="0"/>
          </a:p>
        </p:txBody>
      </p:sp>
      <p:sp>
        <p:nvSpPr>
          <p:cNvPr id="3" name="Θέση περιεχομένου 2">
            <a:extLst>
              <a:ext uri="{FF2B5EF4-FFF2-40B4-BE49-F238E27FC236}">
                <a16:creationId xmlns:a16="http://schemas.microsoft.com/office/drawing/2014/main" id="{23B14D76-CDB1-4DFE-9AD8-58C9BAB7EA20}"/>
              </a:ext>
            </a:extLst>
          </p:cNvPr>
          <p:cNvSpPr>
            <a:spLocks noGrp="1"/>
          </p:cNvSpPr>
          <p:nvPr>
            <p:ph idx="1"/>
          </p:nvPr>
        </p:nvSpPr>
        <p:spPr/>
        <p:txBody>
          <a:bodyPr/>
          <a:lstStyle/>
          <a:p>
            <a:pPr algn="just"/>
            <a:r>
              <a:rPr lang="el-GR" dirty="0"/>
              <a:t>Στις 29 Μαρτίου 2007, η AEEG εξέδωσε την απόφαση αριθ. 79/07, περί αναθεωρήσεως των οικονομικών όρων παροχής φυσικού αερίου για την περίοδο από 1ης Ιανουαρίου 2005 έως 31ης Μαρτίου 2007 και περί καθορισμού των κριτηρίων επικαιροποιήσεως ορισμένων οικονομικών όρων. Κατά το σημείο 1.3.1 της αποφάσεως αυτής, οι μέθοδοι υπολογισμού που υιοθετήθηκαν για την κυμαινόμενη αντιπαροχή σχετικά με τις πωλήσεις χονδρικής πρέπει να εφαρμοστούν μέχρι τις 30 Ιουνίου 2008. Το σημείο 1.3.2 της αποφάσεως αυτής παρέχει στην AEEG τη δυνατότητα να ελέγχει αν πληρούνται οι προϋποθέσεις για την παράταση της ευχέρειας αυτής μέχρι τις 30 Ιουνίου 2009.</a:t>
            </a:r>
          </a:p>
          <a:p>
            <a:endParaRPr lang="el-GR" dirty="0"/>
          </a:p>
        </p:txBody>
      </p:sp>
    </p:spTree>
    <p:extLst>
      <p:ext uri="{BB962C8B-B14F-4D97-AF65-F5344CB8AC3E}">
        <p14:creationId xmlns:p14="http://schemas.microsoft.com/office/powerpoint/2010/main" val="366238318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523</TotalTime>
  <Words>3558</Words>
  <Application>Microsoft Office PowerPoint</Application>
  <PresentationFormat>Ευρεία οθόνη</PresentationFormat>
  <Paragraphs>137</Paragraphs>
  <Slides>41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41</vt:i4>
      </vt:variant>
    </vt:vector>
  </HeadingPairs>
  <TitlesOfParts>
    <vt:vector size="47" baseType="lpstr">
      <vt:lpstr>Arial</vt:lpstr>
      <vt:lpstr>Baskerville Old Face</vt:lpstr>
      <vt:lpstr>Calibri</vt:lpstr>
      <vt:lpstr>Calibri Light</vt:lpstr>
      <vt:lpstr>Times New Roman</vt:lpstr>
      <vt:lpstr>Θέμα του Office</vt:lpstr>
      <vt:lpstr>ΔΗΜΟΚΡΙΤΕΙΟ ΠΑΝΕΠΙΣΤΗΜΙΟ ΘΡΑΚΗΣ</vt:lpstr>
      <vt:lpstr>Έδρα Jean Monnet </vt:lpstr>
      <vt:lpstr>Παρουσίαση του PowerPoint</vt:lpstr>
      <vt:lpstr>ΥΓΟΣ ΚΑΙ ΕΝΕΡΓΕΙΑ – ΕΙΣΑΓΩΓΗ </vt:lpstr>
      <vt:lpstr>ΥΓΟΣ ΚΑΙ ΕΝΕΡΓΕΙΑ </vt:lpstr>
      <vt:lpstr>ΥΓΟΣ ΚΑΙ ΕΝΕΡΓΕΙΑ </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C-265/08 - Federutility κ.λπ</vt:lpstr>
      <vt:lpstr>C-121/15 ANODE</vt:lpstr>
      <vt:lpstr>C-121/15 ANODE</vt:lpstr>
      <vt:lpstr>C-121/15 ANODE</vt:lpstr>
      <vt:lpstr>C-121/15 ANODE</vt:lpstr>
      <vt:lpstr>C-121/15 ANODE</vt:lpstr>
      <vt:lpstr>C-121/15 ANODE</vt:lpstr>
      <vt:lpstr>C-121/15 ANODE</vt:lpstr>
      <vt:lpstr>C-121/15 ANODE</vt:lpstr>
      <vt:lpstr>C-121/15 ANODE</vt:lpstr>
      <vt:lpstr>Υποχρεώσεις παροχής δημόσιας υπηρεσίας </vt:lpstr>
      <vt:lpstr>Υποχρεώσεις παροχής δημόσιας υπηρεσίας</vt:lpstr>
      <vt:lpstr>Υποχρεώσεις παροχής δημόσιας υπηρεσίας </vt:lpstr>
      <vt:lpstr>Υποχρεώσεις παροχής δημόσιας υπηρεσίας </vt:lpstr>
      <vt:lpstr>Υποχρεώσεις παροχής δημόσιας υπηρεσίας </vt:lpstr>
      <vt:lpstr>ΕΦΑΡΜΟΓΕΣ ΕΛΛΗΝΙΚΟΥ ΠΛΑΙΣΙΟΥ </vt:lpstr>
      <vt:lpstr>ΕΦΑΡΜΟΓΕΣ ΕΛΛΗΝΙΚΟΥ ΠΛΑΙΣΙΟΥ </vt:lpstr>
      <vt:lpstr>ΕΦΑΡΜΟΓΕΣ ΕΛΛΗΝΙΚΟΥ ΠΛΑΙΣΙΟΥ </vt:lpstr>
      <vt:lpstr>ΕΦΑΡΜΟΓΕΣ ΕΛΛΗΝΙΚΟΥ ΠΛΑΙΣΙΟΥ </vt:lpstr>
      <vt:lpstr>ΕΦΑΡΜΟΓΕΣ ΕΛΛΗΝΙΚΟΥ ΠΛΑΙΣΙΟΥ </vt:lpstr>
      <vt:lpstr>ΒΙΒΛΙΟΓΡΑΦΙΑ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21</cp:revision>
  <dcterms:created xsi:type="dcterms:W3CDTF">2019-12-03T17:24:58Z</dcterms:created>
  <dcterms:modified xsi:type="dcterms:W3CDTF">2023-01-30T20:15:24Z</dcterms:modified>
</cp:coreProperties>
</file>