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315" r:id="rId6"/>
    <p:sldId id="259" r:id="rId7"/>
    <p:sldId id="261" r:id="rId8"/>
    <p:sldId id="263" r:id="rId9"/>
    <p:sldId id="262" r:id="rId10"/>
    <p:sldId id="264" r:id="rId11"/>
    <p:sldId id="265" r:id="rId12"/>
    <p:sldId id="266" r:id="rId13"/>
    <p:sldId id="333" r:id="rId14"/>
    <p:sldId id="267" r:id="rId15"/>
    <p:sldId id="268" r:id="rId16"/>
    <p:sldId id="269" r:id="rId17"/>
    <p:sldId id="270" r:id="rId18"/>
    <p:sldId id="334" r:id="rId19"/>
    <p:sldId id="271" r:id="rId20"/>
    <p:sldId id="272" r:id="rId21"/>
    <p:sldId id="335" r:id="rId22"/>
    <p:sldId id="273" r:id="rId23"/>
    <p:sldId id="274" r:id="rId24"/>
    <p:sldId id="275" r:id="rId25"/>
    <p:sldId id="276" r:id="rId26"/>
    <p:sldId id="277" r:id="rId27"/>
    <p:sldId id="278" r:id="rId28"/>
    <p:sldId id="316" r:id="rId29"/>
    <p:sldId id="287" r:id="rId30"/>
    <p:sldId id="336" r:id="rId31"/>
    <p:sldId id="288" r:id="rId32"/>
    <p:sldId id="289" r:id="rId33"/>
    <p:sldId id="290" r:id="rId34"/>
    <p:sldId id="291" r:id="rId35"/>
    <p:sldId id="292" r:id="rId36"/>
    <p:sldId id="294" r:id="rId37"/>
    <p:sldId id="293" r:id="rId38"/>
    <p:sldId id="295" r:id="rId39"/>
    <p:sldId id="296" r:id="rId40"/>
    <p:sldId id="297" r:id="rId41"/>
    <p:sldId id="298" r:id="rId42"/>
    <p:sldId id="299" r:id="rId43"/>
    <p:sldId id="332" r:id="rId44"/>
    <p:sldId id="300" r:id="rId45"/>
    <p:sldId id="301" r:id="rId46"/>
    <p:sldId id="302" r:id="rId47"/>
    <p:sldId id="304" r:id="rId48"/>
    <p:sldId id="305" r:id="rId49"/>
    <p:sldId id="306" r:id="rId50"/>
    <p:sldId id="307" r:id="rId51"/>
    <p:sldId id="308" r:id="rId52"/>
    <p:sldId id="310" r:id="rId53"/>
    <p:sldId id="311" r:id="rId54"/>
    <p:sldId id="312" r:id="rId55"/>
    <p:sldId id="313" r:id="rId56"/>
    <p:sldId id="314" r:id="rId57"/>
    <p:sldId id="317" r:id="rId58"/>
    <p:sldId id="318" r:id="rId59"/>
    <p:sldId id="323" r:id="rId60"/>
    <p:sldId id="324" r:id="rId61"/>
    <p:sldId id="327" r:id="rId62"/>
    <p:sldId id="325" r:id="rId63"/>
    <p:sldId id="328" r:id="rId64"/>
    <p:sldId id="329" r:id="rId65"/>
    <p:sldId id="330" r:id="rId6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4" d="100"/>
          <a:sy n="84" d="100"/>
        </p:scale>
        <p:origin x="-10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7/12/2018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7/12/2018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714356"/>
            <a:ext cx="7772400" cy="1470025"/>
          </a:xfrm>
        </p:spPr>
        <p:txBody>
          <a:bodyPr/>
          <a:lstStyle/>
          <a:p>
            <a:r>
              <a:rPr lang="el-GR" b="1" dirty="0" smtClean="0"/>
              <a:t>ΓΛΩΣΣΑ - </a:t>
            </a:r>
            <a:r>
              <a:rPr lang="en-US" b="1" dirty="0" smtClean="0"/>
              <a:t>LANGUE</a:t>
            </a:r>
            <a:r>
              <a:rPr lang="el-GR" dirty="0" smtClean="0"/>
              <a:t/>
            </a:r>
            <a:br>
              <a:rPr lang="el-GR" dirty="0" smtClean="0"/>
            </a:br>
            <a:endParaRPr lang="el-GR" dirty="0"/>
          </a:p>
        </p:txBody>
      </p:sp>
      <p:sp>
        <p:nvSpPr>
          <p:cNvPr id="3" name="2 - Υπότιτλος"/>
          <p:cNvSpPr>
            <a:spLocks noGrp="1"/>
          </p:cNvSpPr>
          <p:nvPr>
            <p:ph type="subTitle" idx="1"/>
          </p:nvPr>
        </p:nvSpPr>
        <p:spPr>
          <a:xfrm>
            <a:off x="1571604" y="2928934"/>
            <a:ext cx="6400800" cy="3429024"/>
          </a:xfrm>
        </p:spPr>
        <p:txBody>
          <a:bodyPr>
            <a:normAutofit fontScale="55000" lnSpcReduction="20000"/>
          </a:bodyPr>
          <a:lstStyle/>
          <a:p>
            <a:pPr algn="just"/>
            <a:r>
              <a:rPr lang="el-GR" sz="3800" b="1" dirty="0" smtClean="0"/>
              <a:t>Η δεύτερη διάκριση από το τριπλό μοντέλο του </a:t>
            </a:r>
            <a:r>
              <a:rPr lang="en-US" sz="3800" b="1" dirty="0" smtClean="0"/>
              <a:t>de Saussure</a:t>
            </a:r>
            <a:r>
              <a:rPr lang="el-GR" sz="3800" b="1" dirty="0" smtClean="0"/>
              <a:t>, η  </a:t>
            </a:r>
            <a:r>
              <a:rPr lang="el-GR" sz="3800" b="1" i="1" dirty="0" smtClean="0"/>
              <a:t>γλώσσα (</a:t>
            </a:r>
            <a:r>
              <a:rPr lang="en-US" sz="3800" b="1" i="1" dirty="0" smtClean="0"/>
              <a:t>langue</a:t>
            </a:r>
            <a:r>
              <a:rPr lang="el-GR" sz="3800" b="1" i="1" dirty="0" smtClean="0"/>
              <a:t>).</a:t>
            </a:r>
            <a:r>
              <a:rPr lang="el-GR" sz="3800" b="1" dirty="0" smtClean="0"/>
              <a:t> </a:t>
            </a:r>
          </a:p>
          <a:p>
            <a:pPr algn="just"/>
            <a:r>
              <a:rPr lang="el-GR" sz="3800" b="1" dirty="0" smtClean="0"/>
              <a:t>το θέμα της γλώσσας ως σύστημα σε αντίθεση με την α-</a:t>
            </a:r>
            <a:r>
              <a:rPr lang="el-GR" sz="3800" b="1" dirty="0" err="1" smtClean="0"/>
              <a:t>συστημικότητα</a:t>
            </a:r>
            <a:r>
              <a:rPr lang="el-GR" sz="3800" b="1" dirty="0" smtClean="0"/>
              <a:t> του προσωπικού λόγου (</a:t>
            </a:r>
            <a:r>
              <a:rPr lang="en-US" sz="3800" b="1" dirty="0" smtClean="0"/>
              <a:t>parole</a:t>
            </a:r>
            <a:r>
              <a:rPr lang="el-GR" sz="3800" b="1" dirty="0" smtClean="0"/>
              <a:t>) του καθενός, δηλαδή της χρήσης της γλώσσας της κοινότητας από τον κάθε ομιλητή (ξε)χωριστά. </a:t>
            </a:r>
          </a:p>
          <a:p>
            <a:pPr algn="just"/>
            <a:r>
              <a:rPr lang="el-GR" sz="3800" b="1" dirty="0" smtClean="0"/>
              <a:t>Παρουσιάζονται οι σχέσεις που αναπτύσσονται και διέπουν κάθε γλωσσικό σύστημα, δηλαδή γλωσσικές διαφορές, γλωσσικές αξίες, τα είδη των κατανομών κάθε γλωσσικού στοιχείου και οι συνταγματικές και παραδειγματικές σχέσεις.   </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Είδη σχέσεων μέσα στο γλωσσικό σύστημα </a:t>
            </a:r>
            <a:br>
              <a:rPr lang="el-GR" sz="1800" b="1" dirty="0" smtClean="0"/>
            </a:br>
            <a:r>
              <a:rPr lang="fr-FR" sz="2400" b="1" dirty="0" smtClean="0"/>
              <a:t>2  </a:t>
            </a:r>
            <a:r>
              <a:rPr lang="el-GR" sz="2400" b="1" dirty="0" smtClean="0"/>
              <a:t>Μορφή και ουσία στη γλώσσα</a:t>
            </a:r>
            <a:endParaRPr lang="el-GR" sz="24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Οπωσδήποτε, τα πράγματα δεν είναι καθόλου απλά. Η έννοια της νοητικής ουσίας –κοινής για όλους τους ανθρώπους, έχει δεχτεί, και δέχεται, κριτική από πολλές πλευρές. Η σχέση σκέψης και γλώσσας παραμένει ένα μεγάλο, φιλοσοφικό κατ’ αρχήν, πρόβλημα. Όπως θέτει το πρόβλημα ο </a:t>
            </a:r>
            <a:r>
              <a:rPr lang="el-GR" dirty="0" err="1" smtClean="0"/>
              <a:t>Βελούδης</a:t>
            </a:r>
            <a:r>
              <a:rPr lang="el-GR" dirty="0" smtClean="0"/>
              <a:t> (1990), αποτελούν η γλώσσα και η σκέψη δύο χωριστές διεργασίες ή μία ομοιογενή διεργασία γλώσσας-και-σκέψης;  επιπλέον, είναι δυνατή η </a:t>
            </a:r>
            <a:r>
              <a:rPr lang="el-GR" dirty="0" err="1" smtClean="0"/>
              <a:t>εξωγλωσσική</a:t>
            </a:r>
            <a:r>
              <a:rPr lang="el-GR" dirty="0" smtClean="0"/>
              <a:t>, α-γλωσσική σκέψη;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Είδη σχέσεων μέσα στο γλωσσικό σύστημα </a:t>
            </a:r>
            <a:br>
              <a:rPr lang="el-GR" sz="1800" b="1" dirty="0" smtClean="0"/>
            </a:br>
            <a:r>
              <a:rPr lang="fr-FR" sz="2400" b="1" dirty="0" smtClean="0"/>
              <a:t>2  </a:t>
            </a:r>
            <a:r>
              <a:rPr lang="el-GR" sz="2400" b="1" dirty="0" smtClean="0"/>
              <a:t>Μορφή και ουσία στη γλώσσα</a:t>
            </a:r>
            <a:endParaRPr lang="el-GR" sz="2400" dirty="0"/>
          </a:p>
        </p:txBody>
      </p:sp>
      <p:sp>
        <p:nvSpPr>
          <p:cNvPr id="3" name="2 - Θέση περιεχομένου"/>
          <p:cNvSpPr>
            <a:spLocks noGrp="1"/>
          </p:cNvSpPr>
          <p:nvPr>
            <p:ph idx="1"/>
          </p:nvPr>
        </p:nvSpPr>
        <p:spPr/>
        <p:txBody>
          <a:bodyPr>
            <a:normAutofit/>
          </a:bodyPr>
          <a:lstStyle/>
          <a:p>
            <a:pPr algn="just"/>
            <a:r>
              <a:rPr lang="el-GR" dirty="0" smtClean="0"/>
              <a:t>Ως προς το καθαρά γλωσσολογικό σκέλος του προβληματισμού, σύμφωνα με την ακραία εκδοχή της υπόθεσης των  </a:t>
            </a:r>
            <a:r>
              <a:rPr lang="el-GR" dirty="0" err="1" smtClean="0"/>
              <a:t>Sapir–Whorf</a:t>
            </a:r>
            <a:r>
              <a:rPr lang="el-GR" dirty="0" smtClean="0"/>
              <a:t>, τη γλωσσική σχετικότητα, είναι αδύνατη η γλωσσικά αμερόληπτη αντίληψη της πραγματικότητας, ενώ ‘</a:t>
            </a:r>
            <a:r>
              <a:rPr lang="el-GR" i="1" dirty="0" smtClean="0"/>
              <a:t>σκέψη’</a:t>
            </a:r>
            <a:r>
              <a:rPr lang="el-GR" dirty="0" smtClean="0"/>
              <a:t> σημαίνει πάντα  ‘</a:t>
            </a:r>
            <a:r>
              <a:rPr lang="el-GR" i="1" dirty="0" smtClean="0"/>
              <a:t>σκέψη σε κάποια γλώσσα</a:t>
            </a:r>
            <a:r>
              <a:rPr lang="el-GR" dirty="0" smtClean="0"/>
              <a:t>’.  Κάτι τέτοιο δεν είναι αποδεκτό από τους γλωσσολόγους. </a:t>
            </a:r>
          </a:p>
          <a:p>
            <a:endParaRPr lang="el-GR" dirty="0" smtClean="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Είδη σχέσεων μέσα στο γλωσσικό σύστημα </a:t>
            </a:r>
            <a:br>
              <a:rPr lang="el-GR" sz="1800" b="1" dirty="0" smtClean="0"/>
            </a:br>
            <a:r>
              <a:rPr lang="fr-FR" sz="2400" b="1" dirty="0" smtClean="0"/>
              <a:t>2  </a:t>
            </a:r>
            <a:r>
              <a:rPr lang="el-GR" sz="2400" b="1" dirty="0" smtClean="0"/>
              <a:t>Μορφή και ουσία στη γλώσσα</a:t>
            </a:r>
            <a:endParaRPr lang="el-GR" sz="24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Υπάρχουν  γλωσσικά δεδομένα που φαίνεται να ευνοούν την αντίθετη, την  «</a:t>
            </a:r>
            <a:r>
              <a:rPr lang="el-GR" dirty="0" err="1" smtClean="0"/>
              <a:t>καθολικιστική</a:t>
            </a:r>
            <a:r>
              <a:rPr lang="el-GR" dirty="0" smtClean="0"/>
              <a:t>» άποψη. Έτσι, οι </a:t>
            </a:r>
            <a:r>
              <a:rPr lang="en-US" dirty="0" smtClean="0"/>
              <a:t>Berlin</a:t>
            </a:r>
            <a:r>
              <a:rPr lang="el-GR" dirty="0" smtClean="0"/>
              <a:t> και </a:t>
            </a:r>
            <a:r>
              <a:rPr lang="en-US" dirty="0" smtClean="0"/>
              <a:t>Kay</a:t>
            </a:r>
            <a:r>
              <a:rPr lang="el-GR" dirty="0" smtClean="0"/>
              <a:t> (1969), βρήκαν ότι υπάρχει μια ιεραρχική κλιμάκωση για τις πρώτες έξι, τουλάχιστον, χρωματικές διακρίσεις, οι οποίες έχουν καθολική ισχύ και καμιά γλώσσα δεν μπορεί να την ανατρέψει προχωρώντας αυθαίρετα σε προσωπική της κατηγοριοποίηση του χρωματικού φάσματος. Έτσι, ξεκινώντας από τα πιο βασικά, έχουμε την παρακάτω κλίμακα:</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Αν μια υποτιθέμενη γλώσσα έχει μόνο δύο χρώματα, </a:t>
            </a:r>
          </a:p>
          <a:p>
            <a:r>
              <a:rPr lang="el-GR" dirty="0" smtClean="0"/>
              <a:t>αυτά θα είναι  </a:t>
            </a:r>
            <a:r>
              <a:rPr lang="el-GR" dirty="0" smtClean="0">
                <a:sym typeface="Wingdings"/>
              </a:rPr>
              <a:t></a:t>
            </a:r>
            <a:r>
              <a:rPr lang="el-GR" dirty="0" smtClean="0"/>
              <a:t>  </a:t>
            </a:r>
            <a:r>
              <a:rPr lang="el-GR" i="1" dirty="0" smtClean="0"/>
              <a:t>άσπρο</a:t>
            </a:r>
            <a:r>
              <a:rPr lang="el-GR" dirty="0" smtClean="0"/>
              <a:t> και  </a:t>
            </a:r>
            <a:r>
              <a:rPr lang="el-GR" i="1" dirty="0" smtClean="0"/>
              <a:t>μαύρο</a:t>
            </a:r>
            <a:r>
              <a:rPr lang="el-GR" dirty="0" smtClean="0"/>
              <a:t> (μέρα νύχτα),</a:t>
            </a:r>
          </a:p>
          <a:p>
            <a:r>
              <a:rPr lang="el-GR" dirty="0" smtClean="0"/>
              <a:t>αν τρία  χρώματα  </a:t>
            </a:r>
            <a:r>
              <a:rPr lang="el-GR" dirty="0" smtClean="0">
                <a:sym typeface="Wingdings"/>
              </a:rPr>
              <a:t></a:t>
            </a:r>
            <a:r>
              <a:rPr lang="el-GR" dirty="0" smtClean="0"/>
              <a:t> </a:t>
            </a:r>
            <a:r>
              <a:rPr lang="el-GR" i="1" dirty="0" smtClean="0"/>
              <a:t>άσπρο</a:t>
            </a:r>
            <a:r>
              <a:rPr lang="el-GR" dirty="0" smtClean="0"/>
              <a:t>, </a:t>
            </a:r>
            <a:r>
              <a:rPr lang="el-GR" i="1" dirty="0" smtClean="0"/>
              <a:t>μαύρο</a:t>
            </a:r>
            <a:r>
              <a:rPr lang="el-GR" dirty="0" smtClean="0"/>
              <a:t> και </a:t>
            </a:r>
            <a:r>
              <a:rPr lang="el-GR" i="1" dirty="0" smtClean="0"/>
              <a:t>κόκκινο</a:t>
            </a:r>
            <a:r>
              <a:rPr lang="el-GR" dirty="0" smtClean="0"/>
              <a:t> (αίμα),</a:t>
            </a:r>
          </a:p>
          <a:p>
            <a:r>
              <a:rPr lang="el-GR" dirty="0" smtClean="0"/>
              <a:t>αν τέσσερα χρώματα </a:t>
            </a:r>
            <a:r>
              <a:rPr lang="el-GR" dirty="0" smtClean="0">
                <a:sym typeface="Wingdings"/>
              </a:rPr>
              <a:t></a:t>
            </a:r>
            <a:r>
              <a:rPr lang="el-GR" dirty="0" smtClean="0"/>
              <a:t>  </a:t>
            </a:r>
            <a:r>
              <a:rPr lang="el-GR" i="1" dirty="0" smtClean="0"/>
              <a:t>πράσινο</a:t>
            </a:r>
            <a:r>
              <a:rPr lang="el-GR" dirty="0" smtClean="0"/>
              <a:t> ή </a:t>
            </a:r>
            <a:r>
              <a:rPr lang="el-GR" i="1" dirty="0" smtClean="0"/>
              <a:t>κίτρινο (</a:t>
            </a:r>
            <a:r>
              <a:rPr lang="el-GR" dirty="0" smtClean="0"/>
              <a:t>φυτά),</a:t>
            </a:r>
          </a:p>
          <a:p>
            <a:r>
              <a:rPr lang="el-GR" dirty="0" smtClean="0"/>
              <a:t>αν πέντε </a:t>
            </a:r>
            <a:r>
              <a:rPr lang="el-GR" dirty="0" smtClean="0">
                <a:sym typeface="Wingdings"/>
              </a:rPr>
              <a:t></a:t>
            </a:r>
            <a:r>
              <a:rPr lang="el-GR" dirty="0" smtClean="0"/>
              <a:t>  </a:t>
            </a:r>
            <a:r>
              <a:rPr lang="el-GR" i="1" dirty="0" smtClean="0"/>
              <a:t>μπλε (</a:t>
            </a:r>
            <a:r>
              <a:rPr lang="el-GR" dirty="0" smtClean="0"/>
              <a:t>θάλασσα),</a:t>
            </a:r>
          </a:p>
          <a:p>
            <a:r>
              <a:rPr lang="el-GR" dirty="0" smtClean="0"/>
              <a:t>κ.τ.λ..</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
            </a:r>
            <a:br>
              <a:rPr lang="el-GR" sz="2700" b="1" dirty="0" smtClean="0"/>
            </a:br>
            <a:r>
              <a:rPr lang="el-GR" sz="2700" b="1" dirty="0" smtClean="0"/>
              <a:t>Είδη σχέσεων μέσα στο γλωσσικό σύστημα </a:t>
            </a:r>
            <a:r>
              <a:rPr lang="el-GR" sz="2700" dirty="0" smtClean="0"/>
              <a:t/>
            </a:r>
            <a:br>
              <a:rPr lang="el-GR" sz="2700" dirty="0" smtClean="0"/>
            </a:br>
            <a:r>
              <a:rPr lang="el-GR" sz="2700" b="1" i="1" dirty="0" smtClean="0"/>
              <a:t>  3. Γλωσσικές διαφορές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pPr algn="just"/>
            <a:r>
              <a:rPr lang="el-GR" sz="2500" dirty="0" smtClean="0"/>
              <a:t> γλώσσα </a:t>
            </a:r>
            <a:r>
              <a:rPr lang="el-GR" sz="2500" dirty="0" smtClean="0">
                <a:sym typeface="Wingdings" pitchFamily="2" charset="2"/>
              </a:rPr>
              <a:t> </a:t>
            </a:r>
            <a:r>
              <a:rPr lang="el-GR" sz="2500" dirty="0" smtClean="0"/>
              <a:t>σύστημα σχέσεων. </a:t>
            </a:r>
          </a:p>
          <a:p>
            <a:pPr algn="just"/>
            <a:r>
              <a:rPr lang="en-US" sz="2500" dirty="0" smtClean="0"/>
              <a:t>Saussure</a:t>
            </a:r>
            <a:r>
              <a:rPr lang="el-GR" sz="2500" dirty="0" smtClean="0">
                <a:sym typeface="Wingdings" pitchFamily="2" charset="2"/>
              </a:rPr>
              <a:t> σχέσεις </a:t>
            </a:r>
            <a:r>
              <a:rPr lang="el-GR" sz="2500" i="1" dirty="0" smtClean="0"/>
              <a:t>«καθαρά διαφοροποιητικές (</a:t>
            </a:r>
            <a:r>
              <a:rPr lang="en-US" sz="2500" i="1" dirty="0" smtClean="0"/>
              <a:t>differentiating</a:t>
            </a:r>
            <a:r>
              <a:rPr lang="el-GR" sz="2500" i="1" dirty="0" smtClean="0"/>
              <a:t>) και αρνητικές….  στη γλώσσα υπάρχουν μόνο διαφορές»</a:t>
            </a:r>
            <a:r>
              <a:rPr lang="el-GR" sz="2500" dirty="0" smtClean="0"/>
              <a:t>. </a:t>
            </a:r>
          </a:p>
          <a:p>
            <a:pPr algn="just"/>
            <a:r>
              <a:rPr lang="el-GR" sz="2500" dirty="0" smtClean="0"/>
              <a:t>ΔΗΛΑΔΗ; Είναι η προσπάθεια των γλωσσικών στοιχείων να ξεχωρίσουν, να διαφοροποιηθούν από τα υπόλοιπα στοιχεία του συστήματος, να αποκτήσουν δηλαδή οντότητα μέσα στο σύστημα. Τόσο οι σημασίες όσο και οι μορφές των λέξεων – ο τρόπος που γράφονται ή που προφέρονται, χαρακτηρίζονται από διαφορές, με μόνη εξαίρεση τα ομόηχα ή τα ομόγραφα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sz="2000" b="1" dirty="0" smtClean="0"/>
              <a:t>Είδη σχέσεων μέσα στο γλωσσικό σύστημα </a:t>
            </a:r>
            <a:r>
              <a:rPr lang="el-GR" sz="2000" dirty="0" smtClean="0"/>
              <a:t/>
            </a:r>
            <a:br>
              <a:rPr lang="el-GR" sz="2000" dirty="0" smtClean="0"/>
            </a:br>
            <a:r>
              <a:rPr lang="el-GR" sz="2700" b="1" i="1" dirty="0" smtClean="0"/>
              <a:t>  3. Γλωσσικές διαφορές </a:t>
            </a:r>
            <a:br>
              <a:rPr lang="el-GR" sz="2700" b="1" i="1" dirty="0" smtClean="0"/>
            </a:br>
            <a:r>
              <a:rPr lang="el-GR" sz="2700" b="1" i="1" dirty="0" smtClean="0"/>
              <a:t>επίπεδο β’ άρθρωσης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dirty="0" smtClean="0"/>
              <a:t>Η διαφοροποιητική τάση φαίνεται και στον φωνολογικό τομέα, δηλαδή στο επίπεδο της </a:t>
            </a:r>
            <a:r>
              <a:rPr lang="el-GR" i="1" dirty="0" smtClean="0"/>
              <a:t>δεύτερης,</a:t>
            </a:r>
            <a:r>
              <a:rPr lang="el-GR" dirty="0" smtClean="0"/>
              <a:t> όπως λέμε,  </a:t>
            </a:r>
            <a:r>
              <a:rPr lang="el-GR" i="1" dirty="0" smtClean="0"/>
              <a:t>άρθρωσης</a:t>
            </a:r>
            <a:r>
              <a:rPr lang="el-GR" dirty="0" smtClean="0"/>
              <a:t>, στην ακουστική εικόνα, αυτό που ακούμε ή προφέρουμε, στο</a:t>
            </a:r>
            <a:r>
              <a:rPr lang="el-GR" i="1" dirty="0" smtClean="0"/>
              <a:t> σημαίνον</a:t>
            </a:r>
            <a:r>
              <a:rPr lang="el-GR" dirty="0" smtClean="0"/>
              <a:t>. </a:t>
            </a:r>
          </a:p>
          <a:p>
            <a:pPr>
              <a:buNone/>
            </a:pP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sz="2000" b="1" dirty="0" smtClean="0"/>
              <a:t>Είδη σχέσεων μέσα στο γλωσσικό σύστημα </a:t>
            </a:r>
            <a:r>
              <a:rPr lang="el-GR" sz="2000" dirty="0" smtClean="0"/>
              <a:t/>
            </a:r>
            <a:br>
              <a:rPr lang="el-GR" sz="2000" dirty="0" smtClean="0"/>
            </a:br>
            <a:r>
              <a:rPr lang="el-GR" sz="2700" b="1" i="1" dirty="0" smtClean="0"/>
              <a:t>  3. Γλωσσικές διαφορές </a:t>
            </a:r>
            <a:br>
              <a:rPr lang="el-GR" sz="2700" b="1" i="1" dirty="0" smtClean="0"/>
            </a:br>
            <a:r>
              <a:rPr lang="el-GR" sz="2000" b="1" i="1" dirty="0" smtClean="0"/>
              <a:t> επίπεδο β’ άρθρωσης </a:t>
            </a:r>
            <a:r>
              <a:rPr lang="el-GR" sz="2000" dirty="0" smtClean="0"/>
              <a:t/>
            </a:r>
            <a:br>
              <a:rPr lang="el-GR" sz="2000" dirty="0" smtClean="0"/>
            </a:br>
            <a:endParaRPr lang="el-GR" sz="2000" dirty="0"/>
          </a:p>
        </p:txBody>
      </p:sp>
      <p:sp>
        <p:nvSpPr>
          <p:cNvPr id="3" name="2 - Θέση περιεχομένου"/>
          <p:cNvSpPr>
            <a:spLocks noGrp="1"/>
          </p:cNvSpPr>
          <p:nvPr>
            <p:ph idx="1"/>
          </p:nvPr>
        </p:nvSpPr>
        <p:spPr/>
        <p:txBody>
          <a:bodyPr>
            <a:normAutofit fontScale="77500" lnSpcReduction="20000"/>
          </a:bodyPr>
          <a:lstStyle/>
          <a:p>
            <a:r>
              <a:rPr lang="el-GR" dirty="0" smtClean="0"/>
              <a:t>Για παράδειγμα, ας πάρουμε τη λέξη </a:t>
            </a:r>
            <a:r>
              <a:rPr lang="el-GR" i="1" dirty="0" smtClean="0"/>
              <a:t> &lt;βέλη&gt; </a:t>
            </a:r>
            <a:r>
              <a:rPr lang="el-GR" dirty="0" smtClean="0"/>
              <a:t> κι ας τη γράψουμε σε φωνολογική μορφή: </a:t>
            </a:r>
            <a:r>
              <a:rPr lang="el-GR" i="1" dirty="0" smtClean="0"/>
              <a:t> /΄</a:t>
            </a:r>
            <a:r>
              <a:rPr lang="en-US" i="1" dirty="0" err="1" smtClean="0"/>
              <a:t>veli</a:t>
            </a:r>
            <a:r>
              <a:rPr lang="el-GR" i="1" dirty="0" smtClean="0"/>
              <a:t>/.  </a:t>
            </a:r>
          </a:p>
          <a:p>
            <a:r>
              <a:rPr lang="el-GR" dirty="0" smtClean="0"/>
              <a:t>Ας αντικαταστήσουμε μόνο το πρώτο φώνημα, το  </a:t>
            </a:r>
            <a:r>
              <a:rPr lang="el-GR" i="1" dirty="0" smtClean="0"/>
              <a:t>/</a:t>
            </a:r>
            <a:r>
              <a:rPr lang="en-US" i="1" dirty="0" smtClean="0"/>
              <a:t>v</a:t>
            </a:r>
            <a:r>
              <a:rPr lang="el-GR" i="1" dirty="0" smtClean="0"/>
              <a:t>/ </a:t>
            </a:r>
            <a:r>
              <a:rPr lang="el-GR" dirty="0" smtClean="0"/>
              <a:t> με μερικά άλλα φωνήματα της ΚΝΕ στον κάθετο άξονα</a:t>
            </a:r>
          </a:p>
          <a:p>
            <a:r>
              <a:rPr lang="el-GR" b="1" i="1" dirty="0" smtClean="0"/>
              <a:t>1.	/</a:t>
            </a:r>
            <a:r>
              <a:rPr lang="en-US" b="1" i="1" dirty="0" smtClean="0"/>
              <a:t>v</a:t>
            </a:r>
            <a:r>
              <a:rPr lang="el-GR" b="1" i="1" dirty="0" smtClean="0"/>
              <a:t>/	/΄</a:t>
            </a:r>
            <a:r>
              <a:rPr lang="en-US" b="1" i="1" dirty="0" err="1" smtClean="0"/>
              <a:t>veli</a:t>
            </a:r>
            <a:r>
              <a:rPr lang="el-GR" b="1" i="1" dirty="0" smtClean="0"/>
              <a:t>/		&lt;βέλη&gt;</a:t>
            </a:r>
            <a:endParaRPr lang="el-GR" dirty="0" smtClean="0"/>
          </a:p>
          <a:p>
            <a:r>
              <a:rPr lang="el-GR" b="1" i="1" dirty="0" smtClean="0"/>
              <a:t>2.	/θ/	/</a:t>
            </a:r>
            <a:r>
              <a:rPr lang="el-GR" b="1" i="1" dirty="0" err="1" smtClean="0"/>
              <a:t>΄θ</a:t>
            </a:r>
            <a:r>
              <a:rPr lang="en-US" b="1" i="1" dirty="0" err="1" smtClean="0"/>
              <a:t>eli</a:t>
            </a:r>
            <a:r>
              <a:rPr lang="el-GR" b="1" i="1" dirty="0" smtClean="0"/>
              <a:t>//	&lt;θέλει&gt;</a:t>
            </a:r>
            <a:endParaRPr lang="el-GR" dirty="0" smtClean="0"/>
          </a:p>
          <a:p>
            <a:r>
              <a:rPr lang="el-GR" b="1" i="1" dirty="0" smtClean="0"/>
              <a:t>3.	/</a:t>
            </a:r>
            <a:r>
              <a:rPr lang="en-US" b="1" i="1" dirty="0" smtClean="0"/>
              <a:t>m</a:t>
            </a:r>
            <a:r>
              <a:rPr lang="el-GR" b="1" i="1" dirty="0" smtClean="0"/>
              <a:t>/	/΄</a:t>
            </a:r>
            <a:r>
              <a:rPr lang="en-US" b="1" i="1" dirty="0" err="1" smtClean="0"/>
              <a:t>meli</a:t>
            </a:r>
            <a:r>
              <a:rPr lang="el-GR" b="1" i="1" dirty="0" smtClean="0"/>
              <a:t>//	&lt;μέλι&gt;</a:t>
            </a:r>
            <a:endParaRPr lang="el-GR" dirty="0" smtClean="0"/>
          </a:p>
          <a:p>
            <a:r>
              <a:rPr lang="el-GR" b="1" i="1" dirty="0" smtClean="0"/>
              <a:t>4.	/</a:t>
            </a:r>
            <a:r>
              <a:rPr lang="en-US" b="1" i="1" dirty="0" smtClean="0"/>
              <a:t>r</a:t>
            </a:r>
            <a:r>
              <a:rPr lang="el-GR" b="1" i="1" dirty="0" smtClean="0"/>
              <a:t>/	/΄</a:t>
            </a:r>
            <a:r>
              <a:rPr lang="en-US" b="1" i="1" dirty="0" err="1" smtClean="0"/>
              <a:t>reli</a:t>
            </a:r>
            <a:r>
              <a:rPr lang="el-GR" b="1" i="1" dirty="0" smtClean="0"/>
              <a:t>/		&lt;ρέλι&gt;</a:t>
            </a:r>
            <a:endParaRPr lang="el-GR" dirty="0" smtClean="0"/>
          </a:p>
          <a:p>
            <a:r>
              <a:rPr lang="el-GR" b="1" i="1" dirty="0" smtClean="0"/>
              <a:t>5.	/</a:t>
            </a:r>
            <a:r>
              <a:rPr lang="en-US" b="1" i="1" dirty="0" smtClean="0"/>
              <a:t>t</a:t>
            </a:r>
            <a:r>
              <a:rPr lang="el-GR" b="1" i="1" dirty="0" smtClean="0"/>
              <a:t>/	/΄</a:t>
            </a:r>
            <a:r>
              <a:rPr lang="en-US" b="1" i="1" dirty="0" err="1" smtClean="0"/>
              <a:t>teli</a:t>
            </a:r>
            <a:r>
              <a:rPr lang="el-GR" b="1" i="1" dirty="0" smtClean="0"/>
              <a:t>/		&lt;τέλι&gt;</a:t>
            </a:r>
            <a:endParaRPr lang="el-GR" dirty="0" smtClean="0"/>
          </a:p>
          <a:p>
            <a:r>
              <a:rPr lang="el-GR" b="1" i="1" dirty="0" smtClean="0"/>
              <a:t>6.	/ç/	/</a:t>
            </a:r>
            <a:r>
              <a:rPr lang="el-GR" b="1" i="1" dirty="0" err="1" smtClean="0"/>
              <a:t>΄ç</a:t>
            </a:r>
            <a:r>
              <a:rPr lang="en-US" b="1" i="1" dirty="0" err="1" smtClean="0"/>
              <a:t>eli</a:t>
            </a:r>
            <a:r>
              <a:rPr lang="el-GR" b="1" i="1" dirty="0" smtClean="0"/>
              <a:t>/		&lt;χέλι&gt;</a:t>
            </a:r>
            <a:endParaRPr lang="el-GR" dirty="0" smtClean="0"/>
          </a:p>
          <a:p>
            <a:r>
              <a:rPr lang="el-GR" dirty="0" smtClean="0"/>
              <a:t>Δεν περιλαμβάνονται κύρια ονόματα, </a:t>
            </a:r>
            <a:r>
              <a:rPr lang="el-GR" dirty="0" err="1" smtClean="0"/>
              <a:t>π.χ</a:t>
            </a:r>
            <a:r>
              <a:rPr lang="el-GR" dirty="0" smtClean="0"/>
              <a:t>  </a:t>
            </a:r>
            <a:r>
              <a:rPr lang="el-GR" dirty="0" err="1" smtClean="0"/>
              <a:t>Κέλη</a:t>
            </a:r>
            <a:r>
              <a:rPr lang="el-GR" dirty="0" smtClean="0"/>
              <a:t>, </a:t>
            </a:r>
            <a:r>
              <a:rPr lang="el-GR" dirty="0" err="1" smtClean="0"/>
              <a:t>Νέλλη</a:t>
            </a:r>
            <a:r>
              <a:rPr lang="el-GR" dirty="0" smtClean="0"/>
              <a:t>, Πέλη, </a:t>
            </a:r>
            <a:r>
              <a:rPr lang="el-GR" dirty="0" err="1" smtClean="0"/>
              <a:t>Σέλι</a:t>
            </a:r>
            <a:r>
              <a:rPr lang="el-GR" dirty="0" smtClean="0"/>
              <a:t>.</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000" b="1" dirty="0" smtClean="0"/>
              <a:t/>
            </a:r>
            <a:br>
              <a:rPr lang="el-GR" sz="2000" b="1" dirty="0" smtClean="0"/>
            </a:br>
            <a:r>
              <a:rPr lang="el-GR" sz="2000" b="1" dirty="0" smtClean="0"/>
              <a:t/>
            </a:r>
            <a:br>
              <a:rPr lang="el-GR" sz="2000" b="1" dirty="0" smtClean="0"/>
            </a:br>
            <a:r>
              <a:rPr lang="el-GR" sz="2000" b="1" dirty="0" smtClean="0"/>
              <a:t>Είδη σχέσεων μέσα στο γλωσσικό σύστημα </a:t>
            </a:r>
            <a:r>
              <a:rPr lang="el-GR" sz="2000" dirty="0" smtClean="0"/>
              <a:t/>
            </a:r>
            <a:br>
              <a:rPr lang="el-GR" sz="2000" dirty="0" smtClean="0"/>
            </a:br>
            <a:r>
              <a:rPr lang="el-GR" sz="2000" b="1" i="1" dirty="0" smtClean="0"/>
              <a:t>  3</a:t>
            </a:r>
            <a:r>
              <a:rPr lang="el-GR" sz="2700" b="1" i="1" dirty="0" smtClean="0"/>
              <a:t>. Γλωσσικές διαφορές </a:t>
            </a:r>
            <a:br>
              <a:rPr lang="el-GR" sz="2700" b="1" i="1" dirty="0" smtClean="0"/>
            </a:br>
            <a:r>
              <a:rPr lang="el-GR" sz="2700" b="1" i="1" dirty="0" smtClean="0"/>
              <a:t> επίπεδο β’ άρθρωσης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Με βάση την αρχή της </a:t>
            </a:r>
            <a:r>
              <a:rPr lang="el-GR" i="1" dirty="0" err="1" smtClean="0"/>
              <a:t>αντιθετικότητας</a:t>
            </a:r>
            <a:r>
              <a:rPr lang="el-GR" i="1" dirty="0" smtClean="0"/>
              <a:t> </a:t>
            </a:r>
            <a:r>
              <a:rPr lang="el-GR" dirty="0" smtClean="0"/>
              <a:t>που ισχύει στη γλώσσα, κάθε φορά η παρουσία διαφορετικού φωνήματος σε ένα κοινό κατά τα άλλα περιβάλλον δημιουργεί κάθε φορά διαφορετικό ως σύνολο φωνολογικό συνδυασμό με διαφορετική σημασία, δηλαδή γλωσσικό σημείο.  Έτσι, μπορούμε με ασφάλεια να πούμε ότι τα </a:t>
            </a:r>
            <a:r>
              <a:rPr lang="el-GR" b="1" i="1" dirty="0" smtClean="0"/>
              <a:t>/θ/, /</a:t>
            </a:r>
            <a:r>
              <a:rPr lang="en-US" b="1" i="1" dirty="0" smtClean="0"/>
              <a:t>m</a:t>
            </a:r>
            <a:r>
              <a:rPr lang="el-GR" b="1" i="1" dirty="0" smtClean="0"/>
              <a:t>/, /</a:t>
            </a:r>
            <a:r>
              <a:rPr lang="en-US" b="1" i="1" dirty="0" smtClean="0"/>
              <a:t>r</a:t>
            </a:r>
            <a:r>
              <a:rPr lang="el-GR" b="1" i="1" dirty="0" smtClean="0"/>
              <a:t>/, /</a:t>
            </a:r>
            <a:r>
              <a:rPr lang="en-US" b="1" i="1" dirty="0" smtClean="0"/>
              <a:t>t</a:t>
            </a:r>
            <a:r>
              <a:rPr lang="el-GR" b="1" i="1" dirty="0" smtClean="0"/>
              <a:t>/ </a:t>
            </a:r>
            <a:r>
              <a:rPr lang="el-GR" dirty="0" smtClean="0"/>
              <a:t> και </a:t>
            </a:r>
            <a:r>
              <a:rPr lang="el-GR" b="1" i="1" dirty="0" smtClean="0"/>
              <a:t>/ç/</a:t>
            </a:r>
            <a:r>
              <a:rPr lang="el-GR" dirty="0" smtClean="0"/>
              <a:t> αποτελούν φωνήματα της νέας ελληνικής μας γλώσσας. </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Ακόμη και η απουσία φωνήματος είναι δυνατόν να δημιουργήσει καινούργιο, διαφορετικό γλωσσικό σημείο, εν προκειμένω</a:t>
            </a:r>
            <a:r>
              <a:rPr lang="el-GR" b="1" dirty="0" smtClean="0"/>
              <a:t> /΄</a:t>
            </a:r>
            <a:r>
              <a:rPr lang="en-US" b="1" i="1" dirty="0" err="1" smtClean="0"/>
              <a:t>eli</a:t>
            </a:r>
            <a:r>
              <a:rPr lang="el-GR" b="1" i="1" dirty="0" smtClean="0"/>
              <a:t>/ &lt;έλη&gt;. </a:t>
            </a:r>
            <a:r>
              <a:rPr lang="el-GR" i="1" dirty="0" smtClean="0"/>
              <a:t> </a:t>
            </a:r>
            <a:r>
              <a:rPr lang="el-GR" dirty="0" smtClean="0"/>
              <a:t>Θυμηθείτε τον ρόλο της </a:t>
            </a:r>
            <a:r>
              <a:rPr lang="el-GR" dirty="0" err="1" smtClean="0"/>
              <a:t>αντιθετικότητας</a:t>
            </a:r>
            <a:r>
              <a:rPr lang="el-GR" dirty="0" smtClean="0"/>
              <a:t> και στη γραμμικότητα της ομιλίας, όταν συζητούσαμε για τους διαφορετικούς συνδυασμούς φωνημάτων που μας δίνουν διαφορετικές λέξεις, διαφορετικά γλωσσικά σημεία: </a:t>
            </a:r>
          </a:p>
          <a:p>
            <a:r>
              <a:rPr lang="en-GB" b="1" i="1" dirty="0" smtClean="0"/>
              <a:t>/</a:t>
            </a:r>
            <a:r>
              <a:rPr lang="en-US" b="1" i="1" dirty="0" smtClean="0"/>
              <a:t>p</a:t>
            </a:r>
            <a:r>
              <a:rPr lang="en-GB" b="1" i="1" dirty="0" smtClean="0"/>
              <a:t>/  /</a:t>
            </a:r>
            <a:r>
              <a:rPr lang="en-US" b="1" i="1" dirty="0" smtClean="0"/>
              <a:t>l</a:t>
            </a:r>
            <a:r>
              <a:rPr lang="en-GB" b="1" i="1" dirty="0" smtClean="0"/>
              <a:t>/  /</a:t>
            </a:r>
            <a:r>
              <a:rPr lang="en-US" b="1" i="1" dirty="0" smtClean="0"/>
              <a:t>o</a:t>
            </a:r>
            <a:r>
              <a:rPr lang="en-GB" b="1" i="1" dirty="0" smtClean="0"/>
              <a:t>/  /</a:t>
            </a:r>
            <a:r>
              <a:rPr lang="en-US" b="1" i="1" dirty="0" err="1" smtClean="0"/>
              <a:t>i</a:t>
            </a:r>
            <a:r>
              <a:rPr lang="en-GB" b="1" i="1" dirty="0" smtClean="0"/>
              <a:t>/ :   /</a:t>
            </a:r>
            <a:r>
              <a:rPr lang="el-GR" b="1" i="1" dirty="0" smtClean="0"/>
              <a:t>΄</a:t>
            </a:r>
            <a:r>
              <a:rPr lang="en-US" b="1" i="1" dirty="0" err="1" smtClean="0"/>
              <a:t>poli</a:t>
            </a:r>
            <a:r>
              <a:rPr lang="en-GB" b="1" i="1" dirty="0" smtClean="0"/>
              <a:t>/ /</a:t>
            </a:r>
            <a:r>
              <a:rPr lang="en-US" b="1" i="1" dirty="0" err="1" smtClean="0"/>
              <a:t>po</a:t>
            </a:r>
            <a:r>
              <a:rPr lang="el-GR" b="1" i="1" dirty="0" smtClean="0"/>
              <a:t>΄</a:t>
            </a:r>
            <a:r>
              <a:rPr lang="en-US" b="1" i="1" dirty="0" err="1" smtClean="0"/>
              <a:t>li</a:t>
            </a:r>
            <a:r>
              <a:rPr lang="en-GB" b="1" i="1" dirty="0" smtClean="0"/>
              <a:t>/</a:t>
            </a:r>
            <a:r>
              <a:rPr lang="el-GR" b="1" i="1" dirty="0" smtClean="0"/>
              <a:t> </a:t>
            </a:r>
            <a:r>
              <a:rPr lang="en-GB" b="1" i="1" dirty="0" smtClean="0"/>
              <a:t> /</a:t>
            </a:r>
            <a:r>
              <a:rPr lang="en-US" b="1" i="1" dirty="0" smtClean="0"/>
              <a:t>o</a:t>
            </a:r>
            <a:r>
              <a:rPr lang="el-GR" b="1" i="1" dirty="0" smtClean="0"/>
              <a:t>΄</a:t>
            </a:r>
            <a:r>
              <a:rPr lang="en-US" b="1" i="1" dirty="0" err="1" smtClean="0"/>
              <a:t>pli</a:t>
            </a:r>
            <a:r>
              <a:rPr lang="en-GB" b="1" i="1" dirty="0" smtClean="0"/>
              <a:t>/  /</a:t>
            </a:r>
            <a:r>
              <a:rPr lang="en-US" b="1" i="1" dirty="0" smtClean="0"/>
              <a:t>pi</a:t>
            </a:r>
            <a:r>
              <a:rPr lang="el-GR" b="1" i="1" dirty="0" smtClean="0"/>
              <a:t>΄</a:t>
            </a:r>
            <a:r>
              <a:rPr lang="en-US" b="1" i="1" dirty="0" smtClean="0"/>
              <a:t>lo</a:t>
            </a:r>
            <a:r>
              <a:rPr lang="en-GB" b="1" i="1" dirty="0" smtClean="0"/>
              <a:t>/ /</a:t>
            </a:r>
            <a:r>
              <a:rPr lang="el-GR" b="1" i="1" dirty="0" smtClean="0"/>
              <a:t>΄</a:t>
            </a:r>
            <a:r>
              <a:rPr lang="en-US" b="1" i="1" dirty="0" err="1" smtClean="0"/>
              <a:t>pilo</a:t>
            </a:r>
            <a:r>
              <a:rPr lang="en-GB" b="1" i="1" dirty="0" smtClean="0"/>
              <a:t>/ /’ </a:t>
            </a:r>
            <a:r>
              <a:rPr lang="en-US" b="1" i="1" dirty="0" err="1" smtClean="0"/>
              <a:t>plio</a:t>
            </a:r>
            <a:r>
              <a:rPr lang="en-GB" b="1" i="1" dirty="0" smtClean="0"/>
              <a:t>/</a:t>
            </a:r>
            <a:r>
              <a:rPr lang="el-GR" b="1" i="1" dirty="0" smtClean="0"/>
              <a:t> κτλ</a:t>
            </a:r>
            <a:endParaRPr lang="el-GR" dirty="0" smtClean="0"/>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Είδη σχέσεων μέσα στο γλωσσικό σύστημα </a:t>
            </a:r>
            <a:r>
              <a:rPr lang="el-GR" sz="2400" dirty="0" smtClean="0"/>
              <a:t/>
            </a:r>
            <a:br>
              <a:rPr lang="el-GR" sz="2400" dirty="0" smtClean="0"/>
            </a:br>
            <a:r>
              <a:rPr lang="el-GR" sz="2400" b="1" i="1" dirty="0" smtClean="0"/>
              <a:t>  3. Γλωσσικές διαφορές </a:t>
            </a:r>
            <a:br>
              <a:rPr lang="el-GR" sz="2400" b="1" i="1" dirty="0" smtClean="0"/>
            </a:br>
            <a:r>
              <a:rPr lang="el-GR" sz="2400" b="1" i="1" dirty="0" smtClean="0"/>
              <a:t> επίπεδο α’ άρθρωσης</a:t>
            </a:r>
            <a:endParaRPr lang="el-GR" sz="2400" dirty="0"/>
          </a:p>
        </p:txBody>
      </p:sp>
      <p:sp>
        <p:nvSpPr>
          <p:cNvPr id="3" name="2 - Θέση περιεχομένου"/>
          <p:cNvSpPr>
            <a:spLocks noGrp="1"/>
          </p:cNvSpPr>
          <p:nvPr>
            <p:ph idx="1"/>
          </p:nvPr>
        </p:nvSpPr>
        <p:spPr/>
        <p:txBody>
          <a:bodyPr>
            <a:normAutofit fontScale="92500" lnSpcReduction="20000"/>
          </a:bodyPr>
          <a:lstStyle/>
          <a:p>
            <a:pPr>
              <a:buNone/>
            </a:pPr>
            <a:endParaRPr lang="el-GR" dirty="0" smtClean="0"/>
          </a:p>
          <a:p>
            <a:pPr algn="just"/>
            <a:r>
              <a:rPr lang="el-GR" dirty="0" smtClean="0"/>
              <a:t>Αυτό που ισχύει στο επίπεδο της δεύτερης άρθρωσης, στο φωνολογικό επίπεδο, στο επίπεδο του σημαίνοντος, ισχύει και στο επίπεδο της</a:t>
            </a:r>
            <a:r>
              <a:rPr lang="el-GR" i="1" dirty="0" smtClean="0"/>
              <a:t> πρώτης</a:t>
            </a:r>
            <a:r>
              <a:rPr lang="el-GR" dirty="0" smtClean="0"/>
              <a:t> </a:t>
            </a:r>
            <a:r>
              <a:rPr lang="el-GR" i="1" dirty="0" smtClean="0"/>
              <a:t>άρθρωσης</a:t>
            </a:r>
            <a:r>
              <a:rPr lang="el-GR" dirty="0" smtClean="0"/>
              <a:t>, στο επίπεδο των </a:t>
            </a:r>
            <a:r>
              <a:rPr lang="el-GR" b="1" i="1" dirty="0" smtClean="0"/>
              <a:t>γραμματικών</a:t>
            </a:r>
            <a:r>
              <a:rPr lang="el-GR" dirty="0" smtClean="0"/>
              <a:t>, όπως τις ονομάζουμε, λέξεων, των </a:t>
            </a:r>
            <a:r>
              <a:rPr lang="el-GR" i="1" dirty="0" smtClean="0"/>
              <a:t>σημαινομένων. </a:t>
            </a:r>
            <a:r>
              <a:rPr lang="el-GR" dirty="0" smtClean="0"/>
              <a:t>Και σε αυτό το επίπεδο οι λεξικές, όσο και οι γραμματικές σημασίες ή λειτουργίες διαφέρουν επίσης μεταξύ τους. Έχουμε, με άλλα λόγια, και εδώ ένα σύνολο </a:t>
            </a:r>
            <a:r>
              <a:rPr lang="el-GR" b="1" i="1" dirty="0" smtClean="0"/>
              <a:t>ετεροτήτων (</a:t>
            </a:r>
            <a:r>
              <a:rPr lang="en-US" b="1" i="1" dirty="0" smtClean="0"/>
              <a:t>contrasts</a:t>
            </a:r>
            <a:r>
              <a:rPr lang="el-GR" b="1" i="1" dirty="0" smtClean="0"/>
              <a:t>). </a:t>
            </a:r>
            <a:r>
              <a:rPr lang="el-GR" i="1" dirty="0" smtClean="0"/>
              <a:t>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dirty="0" smtClean="0"/>
              <a:t/>
            </a:r>
            <a:br>
              <a:rPr lang="el-GR" sz="4000" b="1" dirty="0" smtClean="0"/>
            </a:br>
            <a:r>
              <a:rPr lang="el-GR" sz="2700" b="1" dirty="0" smtClean="0"/>
              <a:t>Είδη σχέσεων μέσα στο γλωσσικό σύστημα </a:t>
            </a:r>
            <a:br>
              <a:rPr lang="el-GR" sz="2700" b="1" dirty="0" smtClean="0"/>
            </a:br>
            <a:r>
              <a:rPr lang="el-GR" sz="2700" b="1" dirty="0" smtClean="0"/>
              <a:t>1 Συστηματική γλώσσα  </a:t>
            </a:r>
            <a:r>
              <a:rPr lang="en-US" sz="2700" b="1" dirty="0" err="1" smtClean="0"/>
              <a:t>vs</a:t>
            </a:r>
            <a:r>
              <a:rPr lang="en-US" sz="2700" b="1" dirty="0" smtClean="0"/>
              <a:t> </a:t>
            </a:r>
            <a:r>
              <a:rPr lang="el-GR" sz="2700" b="1" dirty="0" smtClean="0"/>
              <a:t>α-συστηματικός λόγος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Καταρχάς, να ξεκαθαρίσουμε την έννοια του συστήματος από τη μαθηματική ή φιλοσοφική πλευρά. Το </a:t>
            </a:r>
            <a:r>
              <a:rPr lang="el-GR" i="1" dirty="0" smtClean="0"/>
              <a:t>σύστημα</a:t>
            </a:r>
            <a:r>
              <a:rPr lang="el-GR" dirty="0" smtClean="0"/>
              <a:t> διαφέρει τόσο από τη </a:t>
            </a:r>
            <a:r>
              <a:rPr lang="el-GR" i="1" dirty="0" err="1" smtClean="0"/>
              <a:t>συμπαράθεση</a:t>
            </a:r>
            <a:r>
              <a:rPr lang="el-GR" i="1" dirty="0" smtClean="0"/>
              <a:t>  </a:t>
            </a:r>
            <a:r>
              <a:rPr lang="el-GR" dirty="0" smtClean="0"/>
              <a:t>όσο και από το</a:t>
            </a:r>
            <a:r>
              <a:rPr lang="el-GR" i="1" dirty="0" smtClean="0"/>
              <a:t> άθροισμα, </a:t>
            </a:r>
            <a:r>
              <a:rPr lang="el-GR" dirty="0" smtClean="0"/>
              <a:t>που στην καθημερινή χρήση θα μπορούσαν να θεωρηθούν ως συνώνυμες έννοιες, κατά το ότι όλα τα στοιχεία που συγκροτούν ένα σύστημα δε μπορούν να ορισθούν  παρά μόνο  με αναφορά στις σχέσεις τους με τα άλλα στοιχεία του συστήματος.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Είδη σχέσεων μέσα στο γλωσσικό σύστημα </a:t>
            </a:r>
            <a:r>
              <a:rPr lang="el-GR" sz="2400" dirty="0" smtClean="0"/>
              <a:t/>
            </a:r>
            <a:br>
              <a:rPr lang="el-GR" sz="2400" dirty="0" smtClean="0"/>
            </a:br>
            <a:r>
              <a:rPr lang="el-GR" sz="2400" b="1" i="1" dirty="0" smtClean="0"/>
              <a:t>  3. Γλωσσικές διαφορές </a:t>
            </a:r>
            <a:br>
              <a:rPr lang="el-GR" sz="2400" b="1" i="1" dirty="0" smtClean="0"/>
            </a:br>
            <a:r>
              <a:rPr lang="el-GR" sz="2400" b="1" i="1" dirty="0" smtClean="0"/>
              <a:t> επίπεδο α’ </a:t>
            </a:r>
            <a:r>
              <a:rPr lang="el-GR" sz="2400" b="1" i="1" dirty="0" err="1" smtClean="0"/>
              <a:t>α΄ρθρωσης</a:t>
            </a:r>
            <a:endParaRPr lang="el-GR" sz="2400" dirty="0"/>
          </a:p>
        </p:txBody>
      </p:sp>
      <p:sp>
        <p:nvSpPr>
          <p:cNvPr id="3" name="2 - Θέση περιεχομένου"/>
          <p:cNvSpPr>
            <a:spLocks noGrp="1"/>
          </p:cNvSpPr>
          <p:nvPr>
            <p:ph idx="1"/>
          </p:nvPr>
        </p:nvSpPr>
        <p:spPr/>
        <p:txBody>
          <a:bodyPr>
            <a:normAutofit fontScale="77500" lnSpcReduction="20000"/>
          </a:bodyPr>
          <a:lstStyle/>
          <a:p>
            <a:r>
              <a:rPr lang="el-GR" dirty="0" smtClean="0"/>
              <a:t>Η σημασία της κάθε λέξης προσδιορίζεται από τις σχέσεις αντίθεσής της με τις άλλες λέξεις.  Έτσι, όπως αναφέρει ο Μπαμπινιώτης (1980:131), η σημασία της λέξης </a:t>
            </a:r>
            <a:r>
              <a:rPr lang="el-GR" i="1" dirty="0" smtClean="0"/>
              <a:t>&lt;καλός&gt;</a:t>
            </a:r>
            <a:r>
              <a:rPr lang="el-GR" dirty="0" smtClean="0"/>
              <a:t> της ΚΝΕ καθορίζεται από</a:t>
            </a:r>
            <a:r>
              <a:rPr lang="el-GR" i="1" dirty="0" smtClean="0"/>
              <a:t> </a:t>
            </a:r>
            <a:r>
              <a:rPr lang="el-GR" dirty="0" smtClean="0"/>
              <a:t>το γεγονός ότι οι ομιλητές της γλώσσας μας τη χρησιμοποιούν γνωρίζοντας υποσυνείδητα, από ένστικτο τις σχέσεις της </a:t>
            </a:r>
          </a:p>
          <a:p>
            <a:r>
              <a:rPr lang="el-GR" dirty="0" smtClean="0"/>
              <a:t>(α) προς τις σημασίες </a:t>
            </a:r>
            <a:r>
              <a:rPr lang="el-GR" i="1" dirty="0" smtClean="0"/>
              <a:t>αγαθός, χρηστός, καλοκάγαθος, καλόψυχος, ψυχούλα </a:t>
            </a:r>
            <a:r>
              <a:rPr lang="el-GR" dirty="0" smtClean="0"/>
              <a:t>κ.τ.λ., </a:t>
            </a:r>
          </a:p>
          <a:p>
            <a:r>
              <a:rPr lang="el-GR" dirty="0" smtClean="0"/>
              <a:t>(β) προς τις σημασίες </a:t>
            </a:r>
            <a:r>
              <a:rPr lang="el-GR" i="1" dirty="0" smtClean="0"/>
              <a:t>κακός, κακόψυχος, αισχρός, κακοήθης, σκύλος μαύρος </a:t>
            </a:r>
            <a:r>
              <a:rPr lang="el-GR" dirty="0" smtClean="0"/>
              <a:t>κ.τ.λ., </a:t>
            </a:r>
          </a:p>
          <a:p>
            <a:r>
              <a:rPr lang="el-GR" dirty="0" smtClean="0"/>
              <a:t>(γ)  προς τις λέξεις </a:t>
            </a:r>
            <a:r>
              <a:rPr lang="el-GR" i="1" dirty="0" smtClean="0"/>
              <a:t>καλύτερος, άριστος, κάλλιστος </a:t>
            </a:r>
            <a:r>
              <a:rPr lang="el-GR" dirty="0" smtClean="0"/>
              <a:t>κ.τ.λ., </a:t>
            </a:r>
          </a:p>
          <a:p>
            <a:r>
              <a:rPr lang="el-GR" dirty="0" smtClean="0"/>
              <a:t>(δ) προς τις λέξεις </a:t>
            </a:r>
            <a:r>
              <a:rPr lang="el-GR" i="1" dirty="0" smtClean="0"/>
              <a:t>πάγκαλος, </a:t>
            </a:r>
            <a:r>
              <a:rPr lang="el-GR" i="1" dirty="0" err="1" smtClean="0"/>
              <a:t>περίκαλος,</a:t>
            </a:r>
            <a:r>
              <a:rPr lang="el-GR" dirty="0" err="1" smtClean="0"/>
              <a:t>κ.τ.λ</a:t>
            </a:r>
            <a:r>
              <a:rPr lang="el-GR" dirty="0" smtClean="0"/>
              <a:t>. </a:t>
            </a:r>
          </a:p>
          <a:p>
            <a:pPr>
              <a:buNone/>
            </a:pPr>
            <a:endParaRPr lang="el-GR" dirty="0" smtClean="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Βλέποντας, λοιπόν, τη γλώσσα από τη σκοπιά αυτή καταλήγουμε ότι η δομή της γλώσσας, τόσο σε επίπεδο σημαινόντων όσο και σε σημαινομένων, αποτελεί ένα σύστημα διαφορών, όπως θα δούμε και αμέσως παρακάτω, με περισσότερη λεπτομέρεια και από διαφορετική σκοπιά. </a:t>
            </a:r>
          </a:p>
          <a:p>
            <a:pPr>
              <a:buNone/>
            </a:pP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b="1" dirty="0" smtClean="0"/>
              <a:t/>
            </a:r>
            <a:br>
              <a:rPr lang="el-GR" sz="4000" b="1" dirty="0" smtClean="0"/>
            </a:br>
            <a:r>
              <a:rPr lang="el-GR" sz="2700" b="1" dirty="0" smtClean="0"/>
              <a:t>Είδη σχέσεων μέσα στο γλωσσικό σύστημα</a:t>
            </a:r>
            <a:br>
              <a:rPr lang="el-GR" sz="2700" b="1" dirty="0" smtClean="0"/>
            </a:br>
            <a:r>
              <a:rPr lang="el-GR" sz="3600" b="1" i="1" dirty="0" smtClean="0"/>
              <a:t>Γλωσσικές αξίες </a:t>
            </a:r>
            <a:r>
              <a:rPr lang="el-GR" sz="2700" dirty="0" smtClean="0"/>
              <a:t/>
            </a:r>
            <a:br>
              <a:rPr lang="el-GR" sz="2700" dirty="0" smtClean="0"/>
            </a:br>
            <a:endParaRPr lang="el-GR" sz="27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Η γλώσσα ως σημειακό σύστημα είναι </a:t>
            </a:r>
            <a:r>
              <a:rPr lang="el-GR" dirty="0" err="1" smtClean="0"/>
              <a:t>κατ’ανάγκην</a:t>
            </a:r>
            <a:r>
              <a:rPr lang="el-GR" dirty="0" smtClean="0"/>
              <a:t>, ένα σύστημα αξιών.  Τι εννοούμε όμως όταν λέμε </a:t>
            </a:r>
            <a:r>
              <a:rPr lang="el-GR" b="1" i="1" dirty="0" smtClean="0"/>
              <a:t>«αξία»</a:t>
            </a:r>
            <a:r>
              <a:rPr lang="el-GR" i="1" dirty="0" smtClean="0"/>
              <a:t> </a:t>
            </a:r>
            <a:r>
              <a:rPr lang="el-GR" dirty="0" smtClean="0"/>
              <a:t>στη γλώσσα;  Για την εκτίμηση της αξίας στη γλώσσα ο </a:t>
            </a:r>
            <a:r>
              <a:rPr lang="el-GR" dirty="0" err="1" smtClean="0"/>
              <a:t>Saussure</a:t>
            </a:r>
            <a:r>
              <a:rPr lang="el-GR" dirty="0" smtClean="0"/>
              <a:t>  κατέφυγε στην ανάλυση που έκανε ο Μαρξ για την αξία των εμπορευμάτων. Παραλλήλισε τη γλωσσολογία με την πολιτική οικονομία επειδή, αντίθετα από τις άλλες επιστήμες, αυτές οι δύο περιέχουν ταυτόχρονα διαχρονία (συγκριτική γλωσσολογία/ οικονομική ιστορία) και συγχρονία (περιγραφική γλωσσολογία/ πολιτική οικονομία)</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Είδη σχέσεων μέσα στο γλωσσικό σύστημα</a:t>
            </a:r>
            <a:r>
              <a:rPr lang="el-GR" sz="3600" b="1" dirty="0" smtClean="0"/>
              <a:t/>
            </a:r>
            <a:br>
              <a:rPr lang="el-GR" sz="3600" b="1" dirty="0" smtClean="0"/>
            </a:br>
            <a:r>
              <a:rPr lang="el-GR" sz="3600" b="1" i="1" dirty="0" smtClean="0"/>
              <a:t>Γλωσσικές αξίες </a:t>
            </a:r>
            <a:endParaRPr lang="el-GR" sz="3600" dirty="0"/>
          </a:p>
        </p:txBody>
      </p:sp>
      <p:sp>
        <p:nvSpPr>
          <p:cNvPr id="3" name="2 - Θέση περιεχομένου"/>
          <p:cNvSpPr>
            <a:spLocks noGrp="1"/>
          </p:cNvSpPr>
          <p:nvPr>
            <p:ph idx="1"/>
          </p:nvPr>
        </p:nvSpPr>
        <p:spPr/>
        <p:txBody>
          <a:bodyPr>
            <a:normAutofit fontScale="85000" lnSpcReduction="10000"/>
          </a:bodyPr>
          <a:lstStyle/>
          <a:p>
            <a:pPr algn="just"/>
            <a:r>
              <a:rPr lang="el-GR" dirty="0" smtClean="0"/>
              <a:t>H εκτίμηση της </a:t>
            </a:r>
            <a:r>
              <a:rPr lang="el-GR" b="1" i="1" u="sng" dirty="0" smtClean="0"/>
              <a:t>αξίας</a:t>
            </a:r>
            <a:r>
              <a:rPr lang="el-GR" dirty="0" smtClean="0"/>
              <a:t> είναι, γενικά, δισδιάστατη και για να ορισθεί κάθε φορά χρειάζεται:</a:t>
            </a:r>
          </a:p>
          <a:p>
            <a:pPr algn="just"/>
            <a:r>
              <a:rPr lang="el-GR" dirty="0" smtClean="0"/>
              <a:t>(α)  ένα ανόμοιο πράγμα,    και     (β)    μια σειρά  όμοια πράγματα. </a:t>
            </a:r>
          </a:p>
          <a:p>
            <a:pPr algn="just"/>
            <a:r>
              <a:rPr lang="el-GR" dirty="0" smtClean="0"/>
              <a:t>Ένα παράδειγμα από την οικονομία: για να αποκτήσει αξία ένα ευρώ είναι γνωστό ότι:          </a:t>
            </a:r>
          </a:p>
          <a:p>
            <a:pPr algn="just"/>
            <a:r>
              <a:rPr lang="el-GR" dirty="0" smtClean="0"/>
              <a:t>(α)  μπορεί να εξαργυρωθεί με κάτι διαφορετικό (ψωμί, φρούτα, γάλα, εισιτήριο, τσίχλες κτλ), και </a:t>
            </a:r>
          </a:p>
          <a:p>
            <a:pPr algn="just"/>
            <a:r>
              <a:rPr lang="el-GR" dirty="0" smtClean="0"/>
              <a:t>(β)  μπορεί να συγκριθεί με άλλες μονάδες του ίδιου συστήματος  (10πλάσιο του δεκάλεπτου, 1/10 του </a:t>
            </a:r>
            <a:r>
              <a:rPr lang="el-GR" dirty="0" err="1" smtClean="0"/>
              <a:t>δεκάευρου</a:t>
            </a:r>
            <a:r>
              <a:rPr lang="el-GR" dirty="0" smtClean="0"/>
              <a:t>, 1/50 του </a:t>
            </a:r>
            <a:r>
              <a:rPr lang="el-GR" dirty="0" err="1" smtClean="0"/>
              <a:t>πενηντάευρου</a:t>
            </a:r>
            <a:r>
              <a:rPr lang="el-GR" dirty="0" smtClean="0"/>
              <a:t>, κτλ).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Είδη σχέσεων μέσα στο γλωσσικό σύστημα</a:t>
            </a:r>
            <a:br>
              <a:rPr lang="el-GR" sz="1800" b="1" dirty="0" smtClean="0"/>
            </a:br>
            <a:r>
              <a:rPr lang="el-GR" sz="3200" b="1" i="1" dirty="0" smtClean="0"/>
              <a:t>Γλωσσικές αξίες </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Κατά τον ίδιο τρόπο, για να ορίσει κανείς την αξία μιας λέξης, δεν αρκεί να δηλώσει με τι διαφορετικό εξαργυρώνεται, δηλαδή αυτό ή εκείνο το νόημα, με άλλα λόγια το ανόμοιο πράγμα της οικονομικής μας σύγκρισης ή τα αγαθά που μπορείς να αγοράσεις με ένα ευρώ. Πρέπει την ίδια στιγμή να τη συγκρίνει με άλλες λέξεις που ανήκουν στο ίδιο σύστημα και βρίσκονται σε σχέσεις αντίθεσης μαζί της, δηλαδή τη σειρά από όμοια πράγματα της οικονομικής μας σύγκρισης ή, αλλιώς, τις υποδιαιρέσεις του ευρώ. </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Είδη σχέσεων μέσα στο γλωσσικό σύστημα</a:t>
            </a:r>
            <a:br>
              <a:rPr lang="el-GR" sz="1800" b="1" dirty="0" smtClean="0"/>
            </a:br>
            <a:r>
              <a:rPr lang="el-GR" sz="3200" b="1" i="1" dirty="0" smtClean="0"/>
              <a:t>Γλωσσικές αξίες </a:t>
            </a:r>
            <a:endParaRPr lang="el-GR" sz="3200" dirty="0"/>
          </a:p>
        </p:txBody>
      </p:sp>
      <p:sp>
        <p:nvSpPr>
          <p:cNvPr id="3" name="2 - Θέση περιεχομένου"/>
          <p:cNvSpPr>
            <a:spLocks noGrp="1"/>
          </p:cNvSpPr>
          <p:nvPr>
            <p:ph idx="1"/>
          </p:nvPr>
        </p:nvSpPr>
        <p:spPr/>
        <p:txBody>
          <a:bodyPr>
            <a:normAutofit/>
          </a:bodyPr>
          <a:lstStyle/>
          <a:p>
            <a:pPr algn="just"/>
            <a:r>
              <a:rPr lang="el-GR" sz="2800" dirty="0" smtClean="0"/>
              <a:t>Αυτό, στο επίπεδο της γλώσσας μεταφέρεται ως εξής: Το γλωσσικό σημείο, ως φορέας της αντίθεσης σημαίνοντος/σημαινομένου, δηλαδή δύο ανόμοιων πραγμάτων</a:t>
            </a:r>
          </a:p>
          <a:p>
            <a:pPr lvl="8" algn="just">
              <a:buNone/>
            </a:pPr>
            <a:r>
              <a:rPr lang="el-GR" sz="2800" dirty="0" smtClean="0"/>
              <a:t>				</a:t>
            </a:r>
          </a:p>
          <a:p>
            <a:pPr marL="342900" lvl="8" indent="-342900" algn="just">
              <a:buNone/>
            </a:pPr>
            <a:r>
              <a:rPr lang="el-GR" sz="2800" dirty="0" smtClean="0"/>
              <a:t>				σημαίνον</a:t>
            </a:r>
          </a:p>
          <a:p>
            <a:pPr algn="just">
              <a:buNone/>
            </a:pPr>
            <a:endParaRPr lang="el-GR" sz="2800" dirty="0" smtClean="0"/>
          </a:p>
          <a:p>
            <a:pPr algn="just">
              <a:buNone/>
            </a:pPr>
            <a:r>
              <a:rPr lang="el-GR" sz="2800" dirty="0" smtClean="0"/>
              <a:t>				</a:t>
            </a:r>
            <a:r>
              <a:rPr lang="el-GR" sz="2800" dirty="0" err="1" smtClean="0"/>
              <a:t>σημαινόμενον</a:t>
            </a:r>
            <a:r>
              <a:rPr lang="el-GR" sz="2800" dirty="0" smtClean="0"/>
              <a:t> </a:t>
            </a:r>
            <a:endParaRPr lang="el-GR" sz="2800" dirty="0"/>
          </a:p>
        </p:txBody>
      </p:sp>
      <p:sp>
        <p:nvSpPr>
          <p:cNvPr id="5" name="4 - Έλλειψη"/>
          <p:cNvSpPr/>
          <p:nvPr/>
        </p:nvSpPr>
        <p:spPr>
          <a:xfrm>
            <a:off x="2285984" y="3714752"/>
            <a:ext cx="3929090" cy="19288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 name="6 - Ευθεία γραμμή σύνδεσης"/>
          <p:cNvCxnSpPr/>
          <p:nvPr/>
        </p:nvCxnSpPr>
        <p:spPr>
          <a:xfrm flipV="1">
            <a:off x="2214546" y="4679165"/>
            <a:ext cx="4000528" cy="35719"/>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11 - Ευθύγραμμο βέλος σύνδεσης"/>
          <p:cNvCxnSpPr/>
          <p:nvPr/>
        </p:nvCxnSpPr>
        <p:spPr>
          <a:xfrm rot="16200000" flipV="1">
            <a:off x="964381" y="4822041"/>
            <a:ext cx="1714512" cy="7143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1" name="20 - Ευθύγραμμο βέλος σύνδεσης"/>
          <p:cNvCxnSpPr/>
          <p:nvPr/>
        </p:nvCxnSpPr>
        <p:spPr>
          <a:xfrm rot="16200000" flipH="1">
            <a:off x="6250793" y="4536289"/>
            <a:ext cx="1714512" cy="7143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Είδη σχέσεων μέσα στο γλωσσικό σύστημα</a:t>
            </a:r>
            <a:br>
              <a:rPr lang="el-GR" sz="2000" b="1" dirty="0" smtClean="0"/>
            </a:br>
            <a:r>
              <a:rPr lang="el-GR" sz="2800" b="1" i="1" dirty="0" smtClean="0"/>
              <a:t>Γλωσσικές αξίες </a:t>
            </a:r>
            <a:endParaRPr lang="el-GR" sz="2800" dirty="0"/>
          </a:p>
        </p:txBody>
      </p:sp>
      <p:sp>
        <p:nvSpPr>
          <p:cNvPr id="3" name="2 - Θέση περιεχομένου"/>
          <p:cNvSpPr>
            <a:spLocks noGrp="1"/>
          </p:cNvSpPr>
          <p:nvPr>
            <p:ph idx="1"/>
          </p:nvPr>
        </p:nvSpPr>
        <p:spPr/>
        <p:txBody>
          <a:bodyPr/>
          <a:lstStyle/>
          <a:p>
            <a:pPr algn="just"/>
            <a:r>
              <a:rPr lang="el-GR" sz="2400" dirty="0" smtClean="0"/>
              <a:t>βρίσκεται και το ίδιο σε αντίθεση με τα άλλα γλωσσικά σημεία, δηλαδή με μια σειρά από όμοια πράγματα:</a:t>
            </a:r>
          </a:p>
          <a:p>
            <a:pPr algn="just"/>
            <a:endParaRPr lang="el-GR" sz="2400" dirty="0" smtClean="0"/>
          </a:p>
          <a:p>
            <a:pPr algn="just"/>
            <a:r>
              <a:rPr lang="el-GR" sz="2400" dirty="0" smtClean="0"/>
              <a:t>Γλ. Σημείο α	Γλ. Σημείο β 		Γλ.  σημείο …χ</a:t>
            </a:r>
          </a:p>
          <a:p>
            <a:pPr algn="just">
              <a:buNone/>
            </a:pPr>
            <a:endParaRPr lang="el-GR" sz="2400" dirty="0" smtClean="0"/>
          </a:p>
          <a:p>
            <a:pPr algn="just">
              <a:buNone/>
            </a:pPr>
            <a:endParaRPr lang="el-GR" sz="2400" dirty="0" smtClean="0"/>
          </a:p>
          <a:p>
            <a:pPr>
              <a:buNone/>
            </a:pPr>
            <a:endParaRPr lang="el-GR" dirty="0"/>
          </a:p>
        </p:txBody>
      </p:sp>
      <p:sp>
        <p:nvSpPr>
          <p:cNvPr id="5" name="4 - Έλλειψη"/>
          <p:cNvSpPr/>
          <p:nvPr/>
        </p:nvSpPr>
        <p:spPr>
          <a:xfrm>
            <a:off x="714348" y="3357562"/>
            <a:ext cx="2071702" cy="112871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Έλλειψη"/>
          <p:cNvSpPr/>
          <p:nvPr/>
        </p:nvSpPr>
        <p:spPr>
          <a:xfrm flipH="1">
            <a:off x="3214678" y="3429000"/>
            <a:ext cx="2276492"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Έλλειψη"/>
          <p:cNvSpPr/>
          <p:nvPr/>
        </p:nvSpPr>
        <p:spPr>
          <a:xfrm>
            <a:off x="6072198" y="3429000"/>
            <a:ext cx="2428892" cy="10715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9" name="8 - Ευθύγραμμο βέλος σύνδεσης"/>
          <p:cNvCxnSpPr/>
          <p:nvPr/>
        </p:nvCxnSpPr>
        <p:spPr>
          <a:xfrm rot="16200000" flipH="1">
            <a:off x="-321503" y="3964785"/>
            <a:ext cx="1714512" cy="7143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4" name="13 - Ευθύγραμμο βέλος σύνδεσης"/>
          <p:cNvCxnSpPr/>
          <p:nvPr/>
        </p:nvCxnSpPr>
        <p:spPr>
          <a:xfrm rot="16200000" flipH="1">
            <a:off x="5036347" y="3893347"/>
            <a:ext cx="1714512" cy="7143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5" name="14 - Ευθύγραμμο βέλος σύνδεσης"/>
          <p:cNvCxnSpPr/>
          <p:nvPr/>
        </p:nvCxnSpPr>
        <p:spPr>
          <a:xfrm rot="16200000" flipH="1">
            <a:off x="2285984" y="3929066"/>
            <a:ext cx="1785950" cy="7143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7" name="16 - Ευθύγραμμο βέλος σύνδεσης"/>
          <p:cNvCxnSpPr/>
          <p:nvPr/>
        </p:nvCxnSpPr>
        <p:spPr>
          <a:xfrm rot="16200000" flipV="1">
            <a:off x="1929588" y="4001298"/>
            <a:ext cx="1928032" cy="7064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rot="16200000" flipV="1">
            <a:off x="7643834" y="3929066"/>
            <a:ext cx="1928032" cy="7064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9" name="28 - Ευθύγραμμο βέλος σύνδεσης"/>
          <p:cNvCxnSpPr/>
          <p:nvPr/>
        </p:nvCxnSpPr>
        <p:spPr>
          <a:xfrm rot="16200000" flipV="1">
            <a:off x="4643438" y="4000504"/>
            <a:ext cx="1928032" cy="7064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1" name="30 - Ευθεία γραμμή σύνδεσης"/>
          <p:cNvCxnSpPr>
            <a:stCxn id="5" idx="2"/>
            <a:endCxn id="5" idx="6"/>
          </p:cNvCxnSpPr>
          <p:nvPr/>
        </p:nvCxnSpPr>
        <p:spPr>
          <a:xfrm rot="10800000" flipH="1">
            <a:off x="714348" y="3921919"/>
            <a:ext cx="2071702"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a:stCxn id="6" idx="6"/>
          </p:cNvCxnSpPr>
          <p:nvPr/>
        </p:nvCxnSpPr>
        <p:spPr>
          <a:xfrm rot="10800000" flipH="1" flipV="1">
            <a:off x="3214678" y="3962400"/>
            <a:ext cx="2214578" cy="381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6" name="35 - Ευθεία γραμμή σύνδεσης"/>
          <p:cNvCxnSpPr>
            <a:stCxn id="7" idx="2"/>
          </p:cNvCxnSpPr>
          <p:nvPr/>
        </p:nvCxnSpPr>
        <p:spPr>
          <a:xfrm rot="10800000" flipH="1" flipV="1">
            <a:off x="6072198" y="3964784"/>
            <a:ext cx="2357454" cy="35719"/>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8" name="47 - Ευθύγραμμο βέλος σύνδεσης"/>
          <p:cNvCxnSpPr/>
          <p:nvPr/>
        </p:nvCxnSpPr>
        <p:spPr>
          <a:xfrm>
            <a:off x="2857488" y="3929066"/>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54" name="53 - Ευθύγραμμο βέλος σύνδεσης"/>
          <p:cNvCxnSpPr/>
          <p:nvPr/>
        </p:nvCxnSpPr>
        <p:spPr>
          <a:xfrm>
            <a:off x="5643570" y="4000504"/>
            <a:ext cx="428628"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Είδη σχέσεων μέσα στο γλωσσικό σύστημα</a:t>
            </a:r>
            <a:br>
              <a:rPr lang="el-GR" sz="2700" b="1" dirty="0" smtClean="0"/>
            </a:br>
            <a:r>
              <a:rPr lang="el-GR" sz="2700" b="1" i="1" dirty="0" smtClean="0"/>
              <a:t>Γλωσσικές αξίες </a:t>
            </a:r>
            <a:br>
              <a:rPr lang="el-GR" sz="2700" b="1" i="1" dirty="0" smtClean="0"/>
            </a:br>
            <a:r>
              <a:rPr lang="el-GR" dirty="0" smtClean="0"/>
              <a:t>δηλαδή</a:t>
            </a:r>
            <a:endParaRPr lang="el-GR" dirty="0"/>
          </a:p>
        </p:txBody>
      </p:sp>
      <p:sp>
        <p:nvSpPr>
          <p:cNvPr id="3" name="2 - Θέση περιεχομένου"/>
          <p:cNvSpPr>
            <a:spLocks noGrp="1"/>
          </p:cNvSpPr>
          <p:nvPr>
            <p:ph idx="1"/>
          </p:nvPr>
        </p:nvSpPr>
        <p:spPr/>
        <p:txBody>
          <a:bodyPr>
            <a:normAutofit/>
          </a:bodyPr>
          <a:lstStyle/>
          <a:p>
            <a:pPr algn="just"/>
            <a:r>
              <a:rPr lang="el-GR" i="1" dirty="0" smtClean="0"/>
              <a:t>«Η αξία είναι ένα σύστημα αλληλεξαρτώμενων όρων, όπου η αξία του κάθε όρου προκύπτει αποκλειστικά από την ταυτόχρονη παρουσία των άλλων» (</a:t>
            </a:r>
            <a:r>
              <a:rPr lang="el-GR" i="1" dirty="0" err="1" smtClean="0"/>
              <a:t>Saussure</a:t>
            </a:r>
            <a:r>
              <a:rPr lang="el-GR" i="1" dirty="0" smtClean="0"/>
              <a:t>, «Μαθήματα Γενικής Γλωσσολογίας» Μετ. Φ. Δ. Αποστολόπουλου, 1976)</a:t>
            </a:r>
            <a:endParaRPr lang="el-GR" dirty="0" smtClean="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lgn="just"/>
            <a:r>
              <a:rPr lang="el-GR" dirty="0" smtClean="0"/>
              <a:t>Οι γλώσσες διαφέρουν ως συστήματα αξιών. Ακόμα, η κάθε λέξη αποκτά ιδιαίτερη φυσιογνωμία μέσα στην κάθε γλώσσα, αφού η θέση της προσδιορίζεται από το γενικότερο σύστημα αξιών. Έτσι το λεξιλογικό στοιχείο </a:t>
            </a:r>
            <a:r>
              <a:rPr lang="el-GR" i="1" dirty="0" smtClean="0"/>
              <a:t>δίδω </a:t>
            </a:r>
            <a:r>
              <a:rPr lang="el-GR" dirty="0" smtClean="0"/>
              <a:t>της ΚΝΕ διαφέρει από το λεξιλογικό στοιχείο </a:t>
            </a:r>
            <a:r>
              <a:rPr lang="en-US" i="1" dirty="0" smtClean="0"/>
              <a:t>give</a:t>
            </a:r>
            <a:r>
              <a:rPr lang="el-GR" dirty="0" smtClean="0"/>
              <a:t> της Αγγλικής και </a:t>
            </a:r>
            <a:r>
              <a:rPr lang="en-US" i="1" dirty="0" err="1" smtClean="0"/>
              <a:t>donner</a:t>
            </a:r>
            <a:r>
              <a:rPr lang="el-GR" dirty="0" smtClean="0"/>
              <a:t> της Γαλλικής, γιατί εντάσσεται μέσα σ’ ένα διαφορετικό πλέγμα σχέσεων.  Γιατί είναι </a:t>
            </a:r>
            <a:r>
              <a:rPr lang="el-GR" b="1" i="1" u="sng" dirty="0" smtClean="0"/>
              <a:t>αξία</a:t>
            </a:r>
            <a:r>
              <a:rPr lang="el-GR" dirty="0" smtClean="0"/>
              <a:t> κι όχι απλό σημείο.</a:t>
            </a:r>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Είδη σχέσεων μέσα στο γλωσσικό σύστημα</a:t>
            </a:r>
            <a:br>
              <a:rPr lang="el-GR" sz="2400" b="1" dirty="0" smtClean="0"/>
            </a:br>
            <a:r>
              <a:rPr lang="el-GR" sz="2400" b="1" i="1" dirty="0" smtClean="0"/>
              <a:t>Γλωσσικές αξίες </a:t>
            </a:r>
            <a:endParaRPr lang="el-GR" sz="2400" dirty="0"/>
          </a:p>
        </p:txBody>
      </p:sp>
      <p:sp>
        <p:nvSpPr>
          <p:cNvPr id="3" name="2 - Θέση περιεχομένου"/>
          <p:cNvSpPr>
            <a:spLocks noGrp="1"/>
          </p:cNvSpPr>
          <p:nvPr>
            <p:ph idx="1"/>
          </p:nvPr>
        </p:nvSpPr>
        <p:spPr/>
        <p:txBody>
          <a:bodyPr>
            <a:normAutofit/>
          </a:bodyPr>
          <a:lstStyle/>
          <a:p>
            <a:pPr algn="just"/>
            <a:r>
              <a:rPr lang="el-GR" dirty="0" smtClean="0"/>
              <a:t>Κατά συνέπεια, όπως ο </a:t>
            </a:r>
            <a:r>
              <a:rPr lang="el-GR" dirty="0" err="1" smtClean="0"/>
              <a:t>Saussure</a:t>
            </a:r>
            <a:r>
              <a:rPr lang="el-GR" dirty="0" smtClean="0"/>
              <a:t> τονίζει, η αξία ενός </a:t>
            </a:r>
            <a:r>
              <a:rPr lang="el-GR" i="1" dirty="0" smtClean="0"/>
              <a:t>στοιχείου</a:t>
            </a:r>
            <a:r>
              <a:rPr lang="el-GR" dirty="0" smtClean="0"/>
              <a:t>, ή, αλλιώς, </a:t>
            </a:r>
            <a:r>
              <a:rPr lang="el-GR" i="1" dirty="0" smtClean="0"/>
              <a:t>γλωσσικής μονάδας</a:t>
            </a:r>
            <a:r>
              <a:rPr lang="el-GR" dirty="0" smtClean="0"/>
              <a:t>, ή </a:t>
            </a:r>
            <a:r>
              <a:rPr lang="el-GR" i="1" dirty="0" smtClean="0"/>
              <a:t>όρου</a:t>
            </a:r>
            <a:r>
              <a:rPr lang="el-GR" dirty="0" smtClean="0"/>
              <a:t>, δεν πρέπει να συγχέεται με το νόημά του.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000" b="1" dirty="0" smtClean="0"/>
              <a:t/>
            </a:r>
            <a:br>
              <a:rPr lang="el-GR" sz="2000" b="1" dirty="0" smtClean="0"/>
            </a:br>
            <a:r>
              <a:rPr lang="el-GR" sz="2000" b="1" dirty="0" smtClean="0"/>
              <a:t>Είδη σχέσεων μέσα στο γλωσσικό σύστημα</a:t>
            </a:r>
            <a:br>
              <a:rPr lang="el-GR" sz="2000" b="1" dirty="0" smtClean="0"/>
            </a:br>
            <a:r>
              <a:rPr lang="el-GR" sz="2200" b="1" dirty="0" smtClean="0"/>
              <a:t> </a:t>
            </a:r>
            <a:br>
              <a:rPr lang="el-GR" sz="2200" b="1" dirty="0" smtClean="0"/>
            </a:br>
            <a:r>
              <a:rPr lang="el-GR" sz="2200" b="1" dirty="0" smtClean="0"/>
              <a:t>1 Συστηματική γλώσσα  </a:t>
            </a:r>
            <a:r>
              <a:rPr lang="en-US" sz="2200" b="1" dirty="0" err="1" smtClean="0"/>
              <a:t>vs</a:t>
            </a:r>
            <a:r>
              <a:rPr lang="en-US" sz="2200" b="1" dirty="0" smtClean="0"/>
              <a:t> </a:t>
            </a:r>
            <a:r>
              <a:rPr lang="el-GR" sz="2200" b="1" dirty="0" smtClean="0"/>
              <a:t>α-συστηματικός λόγος </a:t>
            </a:r>
            <a:r>
              <a:rPr lang="el-GR" sz="2000" dirty="0" smtClean="0"/>
              <a:t/>
            </a:r>
            <a:br>
              <a:rPr lang="el-GR" sz="2000" dirty="0" smtClean="0"/>
            </a:br>
            <a:endParaRPr lang="el-GR" sz="2000" dirty="0"/>
          </a:p>
        </p:txBody>
      </p:sp>
      <p:sp>
        <p:nvSpPr>
          <p:cNvPr id="3" name="2 - Θέση περιεχομένου"/>
          <p:cNvSpPr>
            <a:spLocks noGrp="1"/>
          </p:cNvSpPr>
          <p:nvPr>
            <p:ph idx="1"/>
          </p:nvPr>
        </p:nvSpPr>
        <p:spPr/>
        <p:txBody>
          <a:bodyPr>
            <a:normAutofit fontScale="85000" lnSpcReduction="10000"/>
          </a:bodyPr>
          <a:lstStyle/>
          <a:p>
            <a:pPr algn="just"/>
            <a:r>
              <a:rPr lang="en-US" dirty="0" smtClean="0"/>
              <a:t>Saussure</a:t>
            </a:r>
            <a:r>
              <a:rPr lang="el-GR" dirty="0" smtClean="0"/>
              <a:t>:</a:t>
            </a:r>
          </a:p>
          <a:p>
            <a:pPr algn="just"/>
            <a:r>
              <a:rPr lang="el-GR" dirty="0" smtClean="0"/>
              <a:t>Γλώσσα (</a:t>
            </a:r>
            <a:r>
              <a:rPr lang="en-US" dirty="0" smtClean="0"/>
              <a:t>langue</a:t>
            </a:r>
            <a:r>
              <a:rPr lang="el-GR" dirty="0" smtClean="0"/>
              <a:t>)</a:t>
            </a:r>
            <a:r>
              <a:rPr lang="el-GR" dirty="0" smtClean="0">
                <a:sym typeface="Wingdings" pitchFamily="2" charset="2"/>
              </a:rPr>
              <a:t> </a:t>
            </a:r>
            <a:r>
              <a:rPr lang="el-GR" dirty="0" smtClean="0"/>
              <a:t>ΣΥΣΤΗΜΑ, </a:t>
            </a:r>
            <a:r>
              <a:rPr lang="el-GR" u="sng" dirty="0" smtClean="0"/>
              <a:t>όχι άθροισμα, </a:t>
            </a:r>
            <a:r>
              <a:rPr lang="el-GR" dirty="0" smtClean="0"/>
              <a:t>κανόνων και λέξεων. </a:t>
            </a:r>
          </a:p>
          <a:p>
            <a:pPr algn="just"/>
            <a:r>
              <a:rPr lang="el-GR" dirty="0" smtClean="0"/>
              <a:t>Λόγος (</a:t>
            </a:r>
            <a:r>
              <a:rPr lang="en-US" dirty="0" smtClean="0"/>
              <a:t>parole</a:t>
            </a:r>
            <a:r>
              <a:rPr lang="el-GR" dirty="0" smtClean="0"/>
              <a:t>) </a:t>
            </a:r>
            <a:r>
              <a:rPr lang="el-GR" dirty="0" smtClean="0">
                <a:sym typeface="Wingdings" pitchFamily="2" charset="2"/>
              </a:rPr>
              <a:t> το </a:t>
            </a:r>
            <a:r>
              <a:rPr lang="el-GR" dirty="0" smtClean="0"/>
              <a:t>απείκασμα του συστήματος, η εξωτερίκευση ή η εκφώνηση του εσωτερικού συστήματος. </a:t>
            </a:r>
          </a:p>
          <a:p>
            <a:pPr algn="just"/>
            <a:r>
              <a:rPr lang="el-GR" dirty="0" smtClean="0"/>
              <a:t>Άρα, ο προσωπικός λόγος του καθενός μας δεν είναι το </a:t>
            </a:r>
            <a:r>
              <a:rPr lang="el-GR" u="sng" dirty="0" smtClean="0"/>
              <a:t>πρότυπο</a:t>
            </a:r>
            <a:r>
              <a:rPr lang="el-GR" dirty="0" smtClean="0"/>
              <a:t> του συστήματος αλλά οι συγκεκριμένες κατ’ άτομο εφαρμογές του συστήματος που μπορεί να αποκλίνουν ως ένα βαθμό και που οπωσδήποτε μπορεί να περιέχουν και κάποια λάθη.</a:t>
            </a:r>
          </a:p>
          <a:p>
            <a:pP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οι λέξεις </a:t>
            </a:r>
            <a:r>
              <a:rPr lang="el-GR" i="1" dirty="0" smtClean="0"/>
              <a:t>‘αρνί’</a:t>
            </a:r>
            <a:r>
              <a:rPr lang="el-GR" dirty="0" smtClean="0"/>
              <a:t> και </a:t>
            </a:r>
            <a:r>
              <a:rPr lang="el-GR" i="1" dirty="0" err="1" smtClean="0"/>
              <a:t>΄sheep</a:t>
            </a:r>
            <a:r>
              <a:rPr lang="el-GR" i="1" dirty="0" smtClean="0"/>
              <a:t> (πρόβατο)’</a:t>
            </a:r>
            <a:r>
              <a:rPr lang="el-GR" dirty="0" smtClean="0"/>
              <a:t> έχουν το ίδιο νόημα αλλά διαφορετική  </a:t>
            </a:r>
            <a:r>
              <a:rPr lang="el-GR" i="1" dirty="0" smtClean="0"/>
              <a:t>αξία </a:t>
            </a:r>
            <a:r>
              <a:rPr lang="el-GR" dirty="0" smtClean="0"/>
              <a:t>στην ελληνική και στην αγγλική γλώσσα: στο σύστημα της αγγλικής η λέξη </a:t>
            </a:r>
            <a:r>
              <a:rPr lang="el-GR" i="1" dirty="0" smtClean="0"/>
              <a:t>‘</a:t>
            </a:r>
            <a:r>
              <a:rPr lang="el-GR" i="1" dirty="0" err="1" smtClean="0"/>
              <a:t>sheep</a:t>
            </a:r>
            <a:r>
              <a:rPr lang="el-GR" i="1" dirty="0" smtClean="0"/>
              <a:t>’</a:t>
            </a:r>
            <a:r>
              <a:rPr lang="el-GR" dirty="0" smtClean="0"/>
              <a:t> σχετίζεται με τη λέξη </a:t>
            </a:r>
            <a:r>
              <a:rPr lang="el-GR" i="1" dirty="0" smtClean="0"/>
              <a:t>‘</a:t>
            </a:r>
            <a:r>
              <a:rPr lang="el-GR" i="1" dirty="0" err="1" smtClean="0"/>
              <a:t>mutton</a:t>
            </a:r>
            <a:r>
              <a:rPr lang="el-GR" i="1" dirty="0" smtClean="0"/>
              <a:t>’  </a:t>
            </a:r>
            <a:r>
              <a:rPr lang="el-GR" dirty="0" smtClean="0"/>
              <a:t>(το αρνί σαν έδεσμα) ενώ δεν εμφανίζεται αντίστοιχη σχέση στο σύστημα της ΚΝΕ:  η λέξη </a:t>
            </a:r>
            <a:r>
              <a:rPr lang="el-GR" i="1" dirty="0" smtClean="0"/>
              <a:t>‘αρνί’</a:t>
            </a:r>
            <a:r>
              <a:rPr lang="el-GR" dirty="0" smtClean="0"/>
              <a:t> χρησιμοποιείται τόσο για το ζώο όσο και για το έδεσμα. Κι αυτό γιατί η αξία του κάθε όρου προσδιορίζεται από το περιβάλλον του, από τις σχέσεις του με τους άλλους όρους (ή στοιχεία) όπως, ελπίζουμε, ξεκαθαρίσαμε.</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 Κατανομή</a:t>
            </a:r>
            <a:endParaRPr lang="el-GR" dirty="0"/>
          </a:p>
        </p:txBody>
      </p:sp>
      <p:sp>
        <p:nvSpPr>
          <p:cNvPr id="3" name="2 - Θέση περιεχομένου"/>
          <p:cNvSpPr>
            <a:spLocks noGrp="1"/>
          </p:cNvSpPr>
          <p:nvPr>
            <p:ph idx="1"/>
          </p:nvPr>
        </p:nvSpPr>
        <p:spPr/>
        <p:txBody>
          <a:bodyPr/>
          <a:lstStyle/>
          <a:p>
            <a:pPr algn="just"/>
            <a:r>
              <a:rPr lang="el-GR" b="1" i="1" u="sng" dirty="0" smtClean="0"/>
              <a:t>Κατανομή</a:t>
            </a:r>
            <a:r>
              <a:rPr lang="el-GR" dirty="0" smtClean="0"/>
              <a:t> ενός όρου του γλωσσικού συστήματος ονομάζουμε τα </a:t>
            </a:r>
            <a:r>
              <a:rPr lang="el-GR" i="1" dirty="0" smtClean="0"/>
              <a:t>περιβάλλοντα</a:t>
            </a:r>
            <a:r>
              <a:rPr lang="el-GR" dirty="0" smtClean="0"/>
              <a:t> (ή </a:t>
            </a:r>
            <a:r>
              <a:rPr lang="el-GR" i="1" dirty="0" smtClean="0"/>
              <a:t>συμφραζόμενα</a:t>
            </a:r>
            <a:r>
              <a:rPr lang="el-GR" dirty="0" smtClean="0"/>
              <a:t>-</a:t>
            </a:r>
            <a:r>
              <a:rPr lang="el-GR" i="1" dirty="0" err="1" smtClean="0"/>
              <a:t>contexts</a:t>
            </a:r>
            <a:r>
              <a:rPr lang="el-GR" dirty="0" smtClean="0"/>
              <a:t>) στα οποία μπορεί να εμφανισθεί ο συγκεκριμένος όρος. Ο βαθμός ομοιότητας στην κατανομή ποικίλλει ανάμεσα στους όρους και η ποικιλία αυτή έχει συστηματοποιηθεί, με βάση τη μαθηματική ορολογία, ως εξής:</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Κατανομή </a:t>
            </a:r>
            <a:r>
              <a:rPr lang="el-GR" sz="1800" b="1" dirty="0" smtClean="0"/>
              <a:t/>
            </a:r>
            <a:br>
              <a:rPr lang="el-GR" sz="1800" b="1" dirty="0" smtClean="0"/>
            </a:br>
            <a:r>
              <a:rPr lang="el-GR" sz="2800" b="1" dirty="0" smtClean="0"/>
              <a:t>(α)  </a:t>
            </a:r>
            <a:r>
              <a:rPr lang="el-GR" sz="2800" b="1" i="1" dirty="0" smtClean="0"/>
              <a:t>Συμπληρωματική κατανομή</a:t>
            </a:r>
            <a:endParaRPr lang="el-GR" sz="2800" dirty="0"/>
          </a:p>
        </p:txBody>
      </p:sp>
      <p:sp>
        <p:nvSpPr>
          <p:cNvPr id="3" name="2 - Θέση περιεχομένου"/>
          <p:cNvSpPr>
            <a:spLocks noGrp="1"/>
          </p:cNvSpPr>
          <p:nvPr>
            <p:ph idx="1"/>
          </p:nvPr>
        </p:nvSpPr>
        <p:spPr/>
        <p:txBody>
          <a:bodyPr>
            <a:normAutofit fontScale="85000" lnSpcReduction="20000"/>
          </a:bodyPr>
          <a:lstStyle/>
          <a:p>
            <a:pPr algn="just"/>
            <a:r>
              <a:rPr lang="el-GR" sz="2800" dirty="0" smtClean="0"/>
              <a:t>Οι όροι δεν έχουν ούτε ένα κοινό περιβάλλον εμφάνισης, όπου είναι ο ένας δεν μπορεί ποτέ να είναι ο άλλος.</a:t>
            </a:r>
          </a:p>
          <a:p>
            <a:pPr algn="just"/>
            <a:r>
              <a:rPr lang="el-GR" sz="3300" dirty="0" smtClean="0"/>
              <a:t>(</a:t>
            </a:r>
            <a:r>
              <a:rPr lang="en-US" sz="3300" dirty="0" err="1" smtClean="0"/>
              <a:t>i</a:t>
            </a:r>
            <a:r>
              <a:rPr lang="el-GR" sz="3300" dirty="0" smtClean="0"/>
              <a:t>)  Στο περιβάλλον </a:t>
            </a:r>
            <a:r>
              <a:rPr lang="el-GR" sz="3300" b="1" i="1" dirty="0" smtClean="0"/>
              <a:t> «ο ___________ τρέχει» </a:t>
            </a:r>
            <a:r>
              <a:rPr lang="el-GR" sz="3300" dirty="0" smtClean="0"/>
              <a:t> μπορούν να εμφανισθούν ουσιαστικά κι όχι ρήματα. Λέμε ότι τα ουσιαστικά και τα ρήματα βρίσκονται σε </a:t>
            </a:r>
            <a:r>
              <a:rPr lang="el-GR" sz="3300" b="1" i="1" dirty="0" smtClean="0"/>
              <a:t>συμπληρωματική κατανομή</a:t>
            </a:r>
            <a:r>
              <a:rPr lang="el-GR" sz="3300" i="1" dirty="0" smtClean="0"/>
              <a:t>, </a:t>
            </a:r>
            <a:r>
              <a:rPr lang="el-GR" sz="3300" dirty="0" smtClean="0"/>
              <a:t>που σημαίνει ότι δεν εμφανίζονται  </a:t>
            </a:r>
            <a:r>
              <a:rPr lang="el-GR" sz="3300" u="sng" dirty="0" smtClean="0"/>
              <a:t>ποτέ</a:t>
            </a:r>
            <a:r>
              <a:rPr lang="el-GR" sz="3300" dirty="0" smtClean="0"/>
              <a:t>  στο ίδιο περιβάλλον. Εννοείται ότι στο παράδειγμά μας θα μπορούσε να εμφανιστεί και μετοχή ή επίθετο, τα οποία επίσης βρίσκονται σε σχέση συμπληρωματικότητας, σε συμπληρωματική κατανομή, με τα ρήματα:  όπου εμφανίζεται μετοχή ή επίθετο δεν μπορεί να εμφανιστεί ρήμα. </a:t>
            </a:r>
          </a:p>
          <a:p>
            <a:pPr>
              <a:buNone/>
            </a:pP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b="1" i="1" dirty="0" smtClean="0"/>
              <a:t>Κατανομή </a:t>
            </a:r>
            <a:r>
              <a:rPr lang="el-GR" sz="3200" b="1" dirty="0" smtClean="0"/>
              <a:t/>
            </a:r>
            <a:br>
              <a:rPr lang="el-GR" sz="3200" b="1" dirty="0" smtClean="0"/>
            </a:br>
            <a:r>
              <a:rPr lang="el-GR" b="1" dirty="0" smtClean="0"/>
              <a:t>(α)  </a:t>
            </a:r>
            <a:r>
              <a:rPr lang="el-GR" b="1" i="1" dirty="0" smtClean="0"/>
              <a:t>Συμπληρωματική κατανομή</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(ii)  Οι </a:t>
            </a:r>
            <a:r>
              <a:rPr lang="el-GR" dirty="0" err="1" smtClean="0"/>
              <a:t>αλλοφωνικοί</a:t>
            </a:r>
            <a:r>
              <a:rPr lang="el-GR" dirty="0" smtClean="0"/>
              <a:t> φθόγγοι</a:t>
            </a:r>
            <a:r>
              <a:rPr lang="el-GR" b="1" i="1" dirty="0" smtClean="0"/>
              <a:t> [ k ]  (υπερωικό) </a:t>
            </a:r>
            <a:r>
              <a:rPr lang="el-GR" dirty="0" smtClean="0"/>
              <a:t>και </a:t>
            </a:r>
            <a:r>
              <a:rPr lang="el-GR" b="1" i="1" dirty="0" smtClean="0"/>
              <a:t>[ c ] (ουρανικό, </a:t>
            </a:r>
            <a:r>
              <a:rPr lang="el-GR" dirty="0" smtClean="0"/>
              <a:t> αντίστοιχα στις λέξεις </a:t>
            </a:r>
            <a:r>
              <a:rPr lang="el-GR" i="1" dirty="0" smtClean="0"/>
              <a:t>&lt;καλός&gt; / </a:t>
            </a:r>
            <a:r>
              <a:rPr lang="el-GR" i="1" dirty="0" err="1" smtClean="0"/>
              <a:t>ka΄los</a:t>
            </a:r>
            <a:r>
              <a:rPr lang="el-GR" i="1" dirty="0" smtClean="0"/>
              <a:t> / και &lt;κερί&gt; /</a:t>
            </a:r>
            <a:r>
              <a:rPr lang="el-GR" i="1" dirty="0" err="1" smtClean="0"/>
              <a:t>ce΄ri</a:t>
            </a:r>
            <a:r>
              <a:rPr lang="el-GR" i="1" dirty="0" smtClean="0"/>
              <a:t>/</a:t>
            </a:r>
            <a:r>
              <a:rPr lang="el-GR" dirty="0" smtClean="0"/>
              <a:t> -πραγματώσεις του φωνήματος  </a:t>
            </a:r>
            <a:r>
              <a:rPr lang="el-GR" b="1" i="1" dirty="0" smtClean="0"/>
              <a:t>/</a:t>
            </a:r>
            <a:r>
              <a:rPr lang="en-US" b="1" i="1" dirty="0" smtClean="0"/>
              <a:t>k</a:t>
            </a:r>
            <a:r>
              <a:rPr lang="el-GR" b="1" i="1" dirty="0" smtClean="0"/>
              <a:t>/</a:t>
            </a:r>
            <a:r>
              <a:rPr lang="el-GR" dirty="0" smtClean="0"/>
              <a:t>  της ΚΝΕ  και τα δύο-  δεν μπορούν να συμπέσουν σε </a:t>
            </a:r>
            <a:r>
              <a:rPr lang="el-GR" u="sng" dirty="0" smtClean="0"/>
              <a:t>καμιά</a:t>
            </a:r>
            <a:r>
              <a:rPr lang="el-GR" dirty="0" smtClean="0"/>
              <a:t> περίπτωση στο σύστημα της ΚΝΕ – δηλαδή, δεν εμφανίζονται ποτέ στο ίδιο περιβάλλον. </a:t>
            </a:r>
          </a:p>
          <a:p>
            <a:pPr>
              <a:buNone/>
            </a:pPr>
            <a:endParaRPr lang="el-GR"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b="1" i="1" dirty="0" smtClean="0"/>
              <a:t>Κατανομή </a:t>
            </a:r>
            <a:r>
              <a:rPr lang="el-GR" sz="3200" b="1" dirty="0" smtClean="0"/>
              <a:t/>
            </a:r>
            <a:br>
              <a:rPr lang="el-GR" sz="3200" b="1" dirty="0" smtClean="0"/>
            </a:br>
            <a:r>
              <a:rPr lang="el-GR" b="1" dirty="0" smtClean="0"/>
              <a:t>(α)  </a:t>
            </a:r>
            <a:r>
              <a:rPr lang="el-GR" b="1" i="1" dirty="0" smtClean="0"/>
              <a:t>Συμπληρωματική κατανομή</a:t>
            </a:r>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lstStyle/>
          <a:p>
            <a:pPr algn="just">
              <a:buNone/>
            </a:pPr>
            <a:r>
              <a:rPr lang="el-GR" dirty="0" smtClean="0"/>
              <a:t>	Γραφικά :</a:t>
            </a:r>
          </a:p>
          <a:p>
            <a:pPr>
              <a:buNone/>
            </a:pPr>
            <a:r>
              <a:rPr lang="el-GR" dirty="0" smtClean="0"/>
              <a:t>	Σύνολο Α			Σύνολο Β</a:t>
            </a:r>
            <a:endParaRPr lang="el-GR" dirty="0"/>
          </a:p>
        </p:txBody>
      </p:sp>
      <p:sp>
        <p:nvSpPr>
          <p:cNvPr id="4" name="3 - Έλλειψη"/>
          <p:cNvSpPr/>
          <p:nvPr/>
        </p:nvSpPr>
        <p:spPr>
          <a:xfrm>
            <a:off x="1142976" y="2928934"/>
            <a:ext cx="2428892" cy="1700218"/>
          </a:xfrm>
          <a:prstGeom prst="ellips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Έλλειψη"/>
          <p:cNvSpPr/>
          <p:nvPr/>
        </p:nvSpPr>
        <p:spPr>
          <a:xfrm>
            <a:off x="4929190" y="2928934"/>
            <a:ext cx="2500330" cy="1714512"/>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 name="6 - Ευθεία γραμμή σύνδεσης"/>
          <p:cNvCxnSpPr/>
          <p:nvPr/>
        </p:nvCxnSpPr>
        <p:spPr>
          <a:xfrm>
            <a:off x="1357290" y="3357562"/>
            <a:ext cx="1928826"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a:off x="1285852" y="3571876"/>
            <a:ext cx="2214578"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20 - Ευθεία γραμμή σύνδεσης"/>
          <p:cNvCxnSpPr>
            <a:stCxn id="4" idx="2"/>
            <a:endCxn id="4" idx="6"/>
          </p:cNvCxnSpPr>
          <p:nvPr/>
        </p:nvCxnSpPr>
        <p:spPr>
          <a:xfrm rot="10800000" flipH="1">
            <a:off x="1142976" y="3779043"/>
            <a:ext cx="2428892"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p:nvPr/>
        </p:nvCxnSpPr>
        <p:spPr>
          <a:xfrm>
            <a:off x="1214414" y="4000504"/>
            <a:ext cx="2286016"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p:nvPr/>
        </p:nvCxnSpPr>
        <p:spPr>
          <a:xfrm>
            <a:off x="1285852" y="4214818"/>
            <a:ext cx="2071702"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9" name="38 - Ευθεία γραμμή σύνδεσης"/>
          <p:cNvCxnSpPr/>
          <p:nvPr/>
        </p:nvCxnSpPr>
        <p:spPr>
          <a:xfrm>
            <a:off x="1571604" y="3143248"/>
            <a:ext cx="1500198"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9" name="48 - Ευθεία γραμμή σύνδεσης"/>
          <p:cNvCxnSpPr/>
          <p:nvPr/>
        </p:nvCxnSpPr>
        <p:spPr>
          <a:xfrm rot="5400000" flipH="1" flipV="1">
            <a:off x="2346932" y="3582366"/>
            <a:ext cx="22467" cy="157312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6" name="55 - Ευθεία γραμμή σύνδεσης"/>
          <p:cNvCxnSpPr/>
          <p:nvPr/>
        </p:nvCxnSpPr>
        <p:spPr>
          <a:xfrm rot="16200000" flipH="1">
            <a:off x="5197876" y="3731818"/>
            <a:ext cx="1714511" cy="108743"/>
          </a:xfrm>
          <a:prstGeom prst="line">
            <a:avLst/>
          </a:prstGeom>
          <a:ln w="9525"/>
        </p:spPr>
        <p:style>
          <a:lnRef idx="1">
            <a:schemeClr val="accent1"/>
          </a:lnRef>
          <a:fillRef idx="0">
            <a:schemeClr val="accent1"/>
          </a:fillRef>
          <a:effectRef idx="0">
            <a:schemeClr val="accent1"/>
          </a:effectRef>
          <a:fontRef idx="minor">
            <a:schemeClr val="tx1"/>
          </a:fontRef>
        </p:style>
      </p:cxnSp>
      <p:cxnSp>
        <p:nvCxnSpPr>
          <p:cNvPr id="64" name="63 - Ευθεία γραμμή σύνδεσης"/>
          <p:cNvCxnSpPr/>
          <p:nvPr/>
        </p:nvCxnSpPr>
        <p:spPr>
          <a:xfrm rot="16200000" flipH="1">
            <a:off x="4929189" y="3786191"/>
            <a:ext cx="1643072" cy="71434"/>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70 - Ευθεία γραμμή σύνδεσης"/>
          <p:cNvCxnSpPr/>
          <p:nvPr/>
        </p:nvCxnSpPr>
        <p:spPr>
          <a:xfrm rot="16200000" flipH="1">
            <a:off x="4822033" y="3750471"/>
            <a:ext cx="1428760"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73 - Ευθεία γραμμή σύνδεσης"/>
          <p:cNvCxnSpPr/>
          <p:nvPr/>
        </p:nvCxnSpPr>
        <p:spPr>
          <a:xfrm rot="16200000" flipH="1">
            <a:off x="4659181" y="3770448"/>
            <a:ext cx="1175574" cy="64051"/>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79 - Ευθεία γραμμή σύνδεσης"/>
          <p:cNvCxnSpPr/>
          <p:nvPr/>
        </p:nvCxnSpPr>
        <p:spPr>
          <a:xfrm rot="16200000" flipH="1">
            <a:off x="5500694" y="3714752"/>
            <a:ext cx="1643074"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83 - Ευθεία γραμμή σύνδεσης"/>
          <p:cNvCxnSpPr/>
          <p:nvPr/>
        </p:nvCxnSpPr>
        <p:spPr>
          <a:xfrm rot="16200000" flipH="1">
            <a:off x="5857090" y="3786984"/>
            <a:ext cx="1500992" cy="70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89 - Ευθεία γραμμή σύνδεσης"/>
          <p:cNvCxnSpPr/>
          <p:nvPr/>
        </p:nvCxnSpPr>
        <p:spPr>
          <a:xfrm rot="16200000" flipH="1">
            <a:off x="6143639" y="3714752"/>
            <a:ext cx="1357319" cy="7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95 - Ευθεία γραμμή σύνδεσης"/>
          <p:cNvCxnSpPr>
            <a:stCxn id="5" idx="7"/>
          </p:cNvCxnSpPr>
          <p:nvPr/>
        </p:nvCxnSpPr>
        <p:spPr>
          <a:xfrm rot="16200000" flipH="1">
            <a:off x="6479004" y="3764369"/>
            <a:ext cx="1248320" cy="7961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i="1" dirty="0" smtClean="0"/>
              <a:t>Κατανομή </a:t>
            </a:r>
            <a:r>
              <a:rPr lang="el-GR" dirty="0" smtClean="0"/>
              <a:t/>
            </a:r>
            <a:br>
              <a:rPr lang="el-GR" dirty="0" smtClean="0"/>
            </a:br>
            <a:r>
              <a:rPr lang="el-GR" sz="3600" dirty="0" smtClean="0"/>
              <a:t>(β)  </a:t>
            </a:r>
            <a:r>
              <a:rPr lang="el-GR" sz="3600" b="1" i="1" dirty="0" smtClean="0"/>
              <a:t>Ισοδύναμη κατανομή</a:t>
            </a:r>
            <a:endParaRPr lang="el-GR" sz="3600" dirty="0"/>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Οι όροι μοιράζονται το ίδιο περιβάλλον εμφάνισης:</a:t>
            </a:r>
          </a:p>
          <a:p>
            <a:pPr algn="just"/>
            <a:r>
              <a:rPr lang="el-GR" dirty="0" smtClean="0"/>
              <a:t>(i)  Στο περιβάλλον </a:t>
            </a:r>
            <a:r>
              <a:rPr lang="el-GR" b="1" i="1" dirty="0" smtClean="0"/>
              <a:t> «_______ τρέχει», </a:t>
            </a:r>
            <a:r>
              <a:rPr lang="el-GR" b="1" dirty="0" smtClean="0"/>
              <a:t> </a:t>
            </a:r>
            <a:r>
              <a:rPr lang="el-GR" dirty="0" smtClean="0"/>
              <a:t>μπορούν να εμφανισθούν οι όροι </a:t>
            </a:r>
            <a:r>
              <a:rPr lang="el-GR" i="1" dirty="0" smtClean="0"/>
              <a:t>ο Γιάννης, ο σκύλος, η αθλήτρια, το πρόγραμμα, η ομάδα, το νερό</a:t>
            </a:r>
            <a:r>
              <a:rPr lang="el-GR" dirty="0" smtClean="0"/>
              <a:t> κτλ, δηλαδή ουσιαστικά. </a:t>
            </a:r>
          </a:p>
          <a:p>
            <a:pPr algn="just"/>
            <a:r>
              <a:rPr lang="el-GR" dirty="0" smtClean="0"/>
              <a:t>Οι όροι αυτοί έχουν</a:t>
            </a:r>
            <a:r>
              <a:rPr lang="el-GR" b="1" i="1" dirty="0" smtClean="0"/>
              <a:t> ισοδύναμη </a:t>
            </a:r>
            <a:r>
              <a:rPr lang="el-GR" dirty="0" smtClean="0"/>
              <a:t>κατανομή, δηλ. μοιράζονται το ίδιο περιβάλλον </a:t>
            </a:r>
          </a:p>
          <a:p>
            <a:pPr algn="just"/>
            <a:r>
              <a:rPr lang="el-GR" dirty="0" smtClean="0"/>
              <a:t>Όμως, κάθε φορά έχουμε ένα καινούργιο νόημα, όχι συνώνυμες ή ταυτόσημες σημασίες.  </a:t>
            </a:r>
          </a:p>
          <a:p>
            <a:pPr algn="just"/>
            <a:r>
              <a:rPr lang="el-GR" dirty="0" smtClean="0"/>
              <a:t>Συγκρίνατε:  </a:t>
            </a:r>
            <a:r>
              <a:rPr lang="el-GR" i="1" dirty="0" smtClean="0"/>
              <a:t>Η αθλήτρια τρέχει</a:t>
            </a:r>
            <a:r>
              <a:rPr lang="el-GR" dirty="0" smtClean="0"/>
              <a:t>  και  </a:t>
            </a:r>
            <a:r>
              <a:rPr lang="el-GR" i="1" dirty="0" smtClean="0"/>
              <a:t>Το νερό τρέχει.</a:t>
            </a:r>
            <a:endParaRPr lang="el-GR" dirty="0" smtClean="0"/>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i="1" dirty="0" smtClean="0"/>
              <a:t>Κατανομή </a:t>
            </a:r>
            <a:r>
              <a:rPr lang="el-GR" dirty="0" smtClean="0"/>
              <a:t/>
            </a:r>
            <a:br>
              <a:rPr lang="el-GR" dirty="0" smtClean="0"/>
            </a:br>
            <a:r>
              <a:rPr lang="el-GR" dirty="0" smtClean="0"/>
              <a:t>(β)  </a:t>
            </a:r>
            <a:r>
              <a:rPr lang="el-GR" b="1" i="1" dirty="0" smtClean="0"/>
              <a:t>Ισοδύναμη κατανομή</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(ii)  Στο περιβάλλον </a:t>
            </a:r>
            <a:r>
              <a:rPr lang="el-GR" b="1" i="1" dirty="0" smtClean="0"/>
              <a:t>«‘-όνος’»</a:t>
            </a:r>
            <a:r>
              <a:rPr lang="el-GR" i="1" dirty="0" smtClean="0"/>
              <a:t>, </a:t>
            </a:r>
            <a:r>
              <a:rPr lang="el-GR" dirty="0" smtClean="0"/>
              <a:t>μπορούν να εμφανισθούν τα γράμματα </a:t>
            </a:r>
            <a:r>
              <a:rPr lang="el-GR" b="1" i="1" dirty="0" smtClean="0"/>
              <a:t>&lt;π&gt;, &lt;τ&gt;, &lt;γ&gt;, &lt;/μ&gt; </a:t>
            </a:r>
            <a:r>
              <a:rPr lang="el-GR" dirty="0" smtClean="0"/>
              <a:t>και</a:t>
            </a:r>
            <a:r>
              <a:rPr lang="el-GR" b="1" i="1" dirty="0" smtClean="0"/>
              <a:t> &lt;φ&gt;</a:t>
            </a:r>
            <a:r>
              <a:rPr lang="el-GR" dirty="0" smtClean="0"/>
              <a:t> (</a:t>
            </a:r>
            <a:r>
              <a:rPr lang="el-GR" i="1" dirty="0" smtClean="0"/>
              <a:t>‘πόνος’, ‘τόνος’, ‘γόνος’, ‘μόνος’, ‘φόνος’)</a:t>
            </a:r>
            <a:endParaRPr lang="el-GR" dirty="0" smtClean="0"/>
          </a:p>
          <a:p>
            <a:pPr algn="just"/>
            <a:r>
              <a:rPr lang="el-GR" dirty="0" smtClean="0"/>
              <a:t>Ακόμη καλύτερα σε φωνητική γραφή: </a:t>
            </a:r>
          </a:p>
          <a:p>
            <a:pPr algn="just">
              <a:buNone/>
            </a:pPr>
            <a:r>
              <a:rPr lang="el-GR" i="1" dirty="0" smtClean="0"/>
              <a:t>	/- ΄</a:t>
            </a:r>
            <a:r>
              <a:rPr lang="en-US" i="1" dirty="0" err="1" smtClean="0"/>
              <a:t>onos</a:t>
            </a:r>
            <a:r>
              <a:rPr lang="el-GR" i="1" dirty="0" smtClean="0"/>
              <a:t>/, </a:t>
            </a:r>
            <a:r>
              <a:rPr lang="el-GR" dirty="0" smtClean="0"/>
              <a:t>μπορούν να εμφανιστούν τα φωνήματα    </a:t>
            </a:r>
            <a:r>
              <a:rPr lang="el-GR" i="1" dirty="0" smtClean="0"/>
              <a:t>/ p /, / t /,  / γ /, / </a:t>
            </a:r>
            <a:r>
              <a:rPr lang="en-US" i="1" dirty="0" smtClean="0"/>
              <a:t>m</a:t>
            </a:r>
            <a:r>
              <a:rPr lang="el-GR" i="1" dirty="0" smtClean="0"/>
              <a:t> /, /</a:t>
            </a:r>
            <a:r>
              <a:rPr lang="en-US" i="1" dirty="0" smtClean="0"/>
              <a:t>f</a:t>
            </a:r>
            <a:r>
              <a:rPr lang="el-GR" i="1" dirty="0" smtClean="0"/>
              <a:t>/   </a:t>
            </a:r>
            <a:r>
              <a:rPr lang="el-GR" dirty="0" smtClean="0"/>
              <a:t>αλλά και   </a:t>
            </a:r>
            <a:r>
              <a:rPr lang="el-GR" i="1" dirty="0" smtClean="0"/>
              <a:t>/ </a:t>
            </a:r>
            <a:r>
              <a:rPr lang="en-US" i="1" dirty="0" smtClean="0"/>
              <a:t>k</a:t>
            </a:r>
            <a:r>
              <a:rPr lang="el-GR" i="1" dirty="0" smtClean="0"/>
              <a:t> / </a:t>
            </a:r>
            <a:r>
              <a:rPr lang="el-GR" dirty="0" smtClean="0"/>
              <a:t>:  </a:t>
            </a:r>
            <a:r>
              <a:rPr lang="el-GR" i="1" dirty="0" smtClean="0"/>
              <a:t>/</a:t>
            </a:r>
            <a:r>
              <a:rPr lang="el-GR" i="1" dirty="0" err="1" smtClean="0"/>
              <a:t>΄ponos</a:t>
            </a:r>
            <a:r>
              <a:rPr lang="el-GR" i="1" dirty="0" smtClean="0"/>
              <a:t>/, /</a:t>
            </a:r>
            <a:r>
              <a:rPr lang="el-GR" i="1" dirty="0" err="1" smtClean="0"/>
              <a:t>΄γonos</a:t>
            </a:r>
            <a:r>
              <a:rPr lang="el-GR" i="1" dirty="0" smtClean="0"/>
              <a:t>/, /</a:t>
            </a:r>
            <a:r>
              <a:rPr lang="el-GR" i="1" dirty="0" err="1" smtClean="0"/>
              <a:t>΄monos</a:t>
            </a:r>
            <a:r>
              <a:rPr lang="el-GR" i="1" dirty="0" smtClean="0"/>
              <a:t>/, /΄</a:t>
            </a:r>
            <a:r>
              <a:rPr lang="en-US" i="1" dirty="0" err="1" smtClean="0"/>
              <a:t>fonos</a:t>
            </a:r>
            <a:r>
              <a:rPr lang="el-GR" i="1" dirty="0" smtClean="0"/>
              <a:t>/,  /</a:t>
            </a:r>
            <a:r>
              <a:rPr lang="el-GR" i="1" dirty="0" err="1" smtClean="0"/>
              <a:t>΄konos</a:t>
            </a:r>
            <a:r>
              <a:rPr lang="el-GR" i="1" dirty="0" smtClean="0"/>
              <a:t>/ = ‘κώνος’</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i="1" dirty="0" smtClean="0"/>
              <a:t>Κατανομή </a:t>
            </a:r>
            <a:r>
              <a:rPr lang="el-GR" dirty="0" smtClean="0"/>
              <a:t/>
            </a:r>
            <a:br>
              <a:rPr lang="el-GR" dirty="0" smtClean="0"/>
            </a:br>
            <a:r>
              <a:rPr lang="el-GR" dirty="0" smtClean="0"/>
              <a:t>(β)  </a:t>
            </a:r>
            <a:r>
              <a:rPr lang="el-GR" b="1" i="1" dirty="0" smtClean="0"/>
              <a:t>Ισοδύναμη κατανομή</a:t>
            </a:r>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lstStyle/>
          <a:p>
            <a:r>
              <a:rPr lang="el-GR" dirty="0" smtClean="0"/>
              <a:t>Γραφικά:</a:t>
            </a:r>
          </a:p>
          <a:p>
            <a:pPr>
              <a:buNone/>
            </a:pPr>
            <a:r>
              <a:rPr lang="el-GR" dirty="0" smtClean="0"/>
              <a:t>					Α+Β  </a:t>
            </a:r>
          </a:p>
          <a:p>
            <a:endParaRPr lang="el-GR" dirty="0" smtClean="0"/>
          </a:p>
          <a:p>
            <a:endParaRPr lang="el-GR" dirty="0"/>
          </a:p>
        </p:txBody>
      </p:sp>
      <p:sp>
        <p:nvSpPr>
          <p:cNvPr id="4" name="3 - Έλλειψη"/>
          <p:cNvSpPr/>
          <p:nvPr/>
        </p:nvSpPr>
        <p:spPr>
          <a:xfrm>
            <a:off x="2143108" y="3286124"/>
            <a:ext cx="4429156" cy="220028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 name="5 - Ευθεία γραμμή σύνδεσης"/>
          <p:cNvCxnSpPr/>
          <p:nvPr/>
        </p:nvCxnSpPr>
        <p:spPr>
          <a:xfrm rot="5400000">
            <a:off x="2036745" y="4321181"/>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 Ευθεία γραμμή σύνδεσης"/>
          <p:cNvCxnSpPr/>
          <p:nvPr/>
        </p:nvCxnSpPr>
        <p:spPr>
          <a:xfrm rot="5400000">
            <a:off x="2285984" y="4357694"/>
            <a:ext cx="18573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rot="5400000">
            <a:off x="2678893" y="4393413"/>
            <a:ext cx="207170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 Ευθεία γραμμή σύνδεσης"/>
          <p:cNvCxnSpPr/>
          <p:nvPr/>
        </p:nvCxnSpPr>
        <p:spPr>
          <a:xfrm rot="5400000">
            <a:off x="3000364" y="4429132"/>
            <a:ext cx="214314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18 - Ευθεία γραμμή σύνδεσης"/>
          <p:cNvCxnSpPr/>
          <p:nvPr/>
        </p:nvCxnSpPr>
        <p:spPr>
          <a:xfrm rot="5400000">
            <a:off x="3357554" y="4357694"/>
            <a:ext cx="2071702"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22 - Ευθεία γραμμή σύνδεσης"/>
          <p:cNvCxnSpPr/>
          <p:nvPr/>
        </p:nvCxnSpPr>
        <p:spPr>
          <a:xfrm rot="5400000">
            <a:off x="3714744" y="4357694"/>
            <a:ext cx="2071702"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 Ευθεία γραμμή σύνδεσης"/>
          <p:cNvCxnSpPr/>
          <p:nvPr/>
        </p:nvCxnSpPr>
        <p:spPr>
          <a:xfrm rot="5400000">
            <a:off x="4214810" y="4357694"/>
            <a:ext cx="18573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31 - Ευθεία γραμμή σύνδεσης"/>
          <p:cNvCxnSpPr/>
          <p:nvPr/>
        </p:nvCxnSpPr>
        <p:spPr>
          <a:xfrm rot="16200000" flipH="1">
            <a:off x="4607719" y="4250537"/>
            <a:ext cx="1713718" cy="70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36 - Ευθεία γραμμή σύνδεσης"/>
          <p:cNvCxnSpPr/>
          <p:nvPr/>
        </p:nvCxnSpPr>
        <p:spPr>
          <a:xfrm rot="5400000">
            <a:off x="4965306" y="4321578"/>
            <a:ext cx="164307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42 - Ευθεία γραμμή σύνδεσης"/>
          <p:cNvCxnSpPr/>
          <p:nvPr/>
        </p:nvCxnSpPr>
        <p:spPr>
          <a:xfrm rot="5400000">
            <a:off x="5751521" y="4392619"/>
            <a:ext cx="107157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45 - Ευθεία γραμμή σύνδεσης"/>
          <p:cNvCxnSpPr/>
          <p:nvPr/>
        </p:nvCxnSpPr>
        <p:spPr>
          <a:xfrm rot="16200000" flipH="1">
            <a:off x="5322100" y="4393415"/>
            <a:ext cx="1428759" cy="7143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51 - Ευθεία γραμμή σύνδεσης"/>
          <p:cNvCxnSpPr/>
          <p:nvPr/>
        </p:nvCxnSpPr>
        <p:spPr>
          <a:xfrm rot="5400000">
            <a:off x="2894001" y="4321181"/>
            <a:ext cx="192882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54 - Ευθεία γραμμή σύνδεσης"/>
          <p:cNvCxnSpPr/>
          <p:nvPr/>
        </p:nvCxnSpPr>
        <p:spPr>
          <a:xfrm rot="5400000">
            <a:off x="2178827" y="4393413"/>
            <a:ext cx="164307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57 - Ευθεία γραμμή σύνδεσης"/>
          <p:cNvCxnSpPr/>
          <p:nvPr/>
        </p:nvCxnSpPr>
        <p:spPr>
          <a:xfrm rot="5400000">
            <a:off x="1928794" y="4429132"/>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61 - Ευθεία γραμμή σύνδεσης"/>
          <p:cNvCxnSpPr>
            <a:endCxn id="4" idx="7"/>
          </p:cNvCxnSpPr>
          <p:nvPr/>
        </p:nvCxnSpPr>
        <p:spPr>
          <a:xfrm>
            <a:off x="2928926" y="3571876"/>
            <a:ext cx="2994703" cy="36472"/>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64 - Ευθεία γραμμή σύνδεσης"/>
          <p:cNvCxnSpPr/>
          <p:nvPr/>
        </p:nvCxnSpPr>
        <p:spPr>
          <a:xfrm>
            <a:off x="2714612" y="3714752"/>
            <a:ext cx="3286148"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67 - Ευθεία γραμμή σύνδεσης"/>
          <p:cNvCxnSpPr/>
          <p:nvPr/>
        </p:nvCxnSpPr>
        <p:spPr>
          <a:xfrm>
            <a:off x="2500298" y="3929066"/>
            <a:ext cx="3714776" cy="7143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74 - Ευθεία γραμμή σύνδεσης"/>
          <p:cNvCxnSpPr/>
          <p:nvPr/>
        </p:nvCxnSpPr>
        <p:spPr>
          <a:xfrm rot="5400000">
            <a:off x="2571736" y="4357694"/>
            <a:ext cx="18573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77 - Ευθεία γραμμή σύνδεσης"/>
          <p:cNvCxnSpPr/>
          <p:nvPr/>
        </p:nvCxnSpPr>
        <p:spPr>
          <a:xfrm>
            <a:off x="2285984" y="4214818"/>
            <a:ext cx="4214842" cy="7143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83 - Ευθεία γραμμή σύνδεσης"/>
          <p:cNvCxnSpPr/>
          <p:nvPr/>
        </p:nvCxnSpPr>
        <p:spPr>
          <a:xfrm>
            <a:off x="2214546" y="4500570"/>
            <a:ext cx="428628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86 - Ευθεία γραμμή σύνδεσης"/>
          <p:cNvCxnSpPr/>
          <p:nvPr/>
        </p:nvCxnSpPr>
        <p:spPr>
          <a:xfrm>
            <a:off x="2357422" y="4786322"/>
            <a:ext cx="392909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90 - Ευθεία γραμμή σύνδεσης"/>
          <p:cNvCxnSpPr/>
          <p:nvPr/>
        </p:nvCxnSpPr>
        <p:spPr>
          <a:xfrm>
            <a:off x="2786050" y="5072074"/>
            <a:ext cx="3143272"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κατανομή </a:t>
            </a:r>
            <a:r>
              <a:rPr lang="el-GR" dirty="0" smtClean="0"/>
              <a:t/>
            </a:r>
            <a:br>
              <a:rPr lang="el-GR" dirty="0" smtClean="0"/>
            </a:br>
            <a:r>
              <a:rPr lang="el-GR" dirty="0" smtClean="0"/>
              <a:t>(γ)  </a:t>
            </a:r>
            <a:r>
              <a:rPr lang="el-GR" b="1" dirty="0" err="1" smtClean="0"/>
              <a:t>Επικαλυπτική</a:t>
            </a:r>
            <a:r>
              <a:rPr lang="el-GR" b="1" dirty="0" smtClean="0"/>
              <a:t> κατανομή</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Οι μονάδες μοιράζονται, σε κάποιο βαθμό, τα ίδια συμφραζόμενα. Για παράδειγμα, το φώνημα  </a:t>
            </a:r>
            <a:r>
              <a:rPr lang="el-GR" b="1" i="1" dirty="0" smtClean="0"/>
              <a:t>/</a:t>
            </a:r>
            <a:r>
              <a:rPr lang="en-US" b="1" i="1" dirty="0" smtClean="0"/>
              <a:t>s</a:t>
            </a:r>
            <a:r>
              <a:rPr lang="el-GR" b="1" i="1" dirty="0" smtClean="0"/>
              <a:t>/  </a:t>
            </a:r>
            <a:r>
              <a:rPr lang="el-GR" dirty="0" smtClean="0"/>
              <a:t> πραγματώνεται ως  </a:t>
            </a:r>
            <a:r>
              <a:rPr lang="el-GR" b="1" i="1" dirty="0" smtClean="0"/>
              <a:t>/</a:t>
            </a:r>
            <a:r>
              <a:rPr lang="en-US" b="1" i="1" dirty="0" smtClean="0"/>
              <a:t>z</a:t>
            </a:r>
            <a:r>
              <a:rPr lang="el-GR" b="1" i="1" dirty="0" smtClean="0"/>
              <a:t>/,</a:t>
            </a:r>
            <a:r>
              <a:rPr lang="el-GR" dirty="0" smtClean="0"/>
              <a:t>  και συνεπώς συμπίπτει με το φώνημα  </a:t>
            </a:r>
            <a:r>
              <a:rPr lang="el-GR" b="1" i="1" dirty="0" smtClean="0"/>
              <a:t> /</a:t>
            </a:r>
            <a:r>
              <a:rPr lang="en-US" b="1" i="1" dirty="0" smtClean="0"/>
              <a:t>z</a:t>
            </a:r>
            <a:r>
              <a:rPr lang="el-GR" b="1" i="1" dirty="0" smtClean="0"/>
              <a:t>/,</a:t>
            </a:r>
            <a:r>
              <a:rPr lang="el-GR" dirty="0" smtClean="0"/>
              <a:t> όταν ακολουθεί ηχηρό σύμφωνο:</a:t>
            </a:r>
          </a:p>
          <a:p>
            <a:r>
              <a:rPr lang="el-GR" sz="3500" b="1" i="1" dirty="0" smtClean="0"/>
              <a:t>&lt;σμήνος&gt;   /΄</a:t>
            </a:r>
            <a:r>
              <a:rPr lang="en-US" sz="3500" b="1" i="1" dirty="0" err="1" smtClean="0"/>
              <a:t>zminos</a:t>
            </a:r>
            <a:r>
              <a:rPr lang="el-GR" sz="3500" b="1" i="1" dirty="0" smtClean="0"/>
              <a:t>/,  	&lt;ασβός&gt; /</a:t>
            </a:r>
            <a:r>
              <a:rPr lang="en-US" sz="3500" b="1" i="1" dirty="0" smtClean="0"/>
              <a:t>a</a:t>
            </a:r>
            <a:r>
              <a:rPr lang="el-GR" sz="3500" b="1" i="1" dirty="0" smtClean="0"/>
              <a:t>΄</a:t>
            </a:r>
            <a:r>
              <a:rPr lang="en-US" sz="3500" b="1" i="1" dirty="0" err="1" smtClean="0"/>
              <a:t>zvos</a:t>
            </a:r>
            <a:r>
              <a:rPr lang="el-GR" sz="3500" b="1" i="1" dirty="0" smtClean="0"/>
              <a:t> /</a:t>
            </a:r>
            <a:endParaRPr lang="el-GR" sz="3500" dirty="0" smtClean="0"/>
          </a:p>
          <a:p>
            <a:r>
              <a:rPr lang="el-GR" sz="3500" dirty="0" smtClean="0"/>
              <a:t>αλλά</a:t>
            </a:r>
            <a:r>
              <a:rPr lang="el-GR" sz="3500" b="1" i="1" dirty="0" smtClean="0"/>
              <a:t>	    &lt;σκάφη&gt;  /΄</a:t>
            </a:r>
            <a:r>
              <a:rPr lang="en-US" sz="3500" b="1" i="1" dirty="0" err="1" smtClean="0"/>
              <a:t>skafi</a:t>
            </a:r>
            <a:r>
              <a:rPr lang="el-GR" sz="3500" b="1" i="1" dirty="0" smtClean="0"/>
              <a:t>/,   &lt;αστικό&gt; /</a:t>
            </a:r>
            <a:r>
              <a:rPr lang="en-US" sz="3500" b="1" i="1" dirty="0" err="1" smtClean="0"/>
              <a:t>asti</a:t>
            </a:r>
            <a:r>
              <a:rPr lang="el-GR" sz="3500" b="1" i="1" dirty="0" smtClean="0"/>
              <a:t>΄</a:t>
            </a:r>
            <a:r>
              <a:rPr lang="en-US" sz="3500" b="1" i="1" dirty="0" err="1" smtClean="0"/>
              <a:t>ko</a:t>
            </a:r>
            <a:r>
              <a:rPr lang="el-GR" sz="3500" b="1" i="1" dirty="0" smtClean="0"/>
              <a:t>/,    &lt;σώα&gt;  /΄</a:t>
            </a:r>
            <a:r>
              <a:rPr lang="en-US" sz="3500" b="1" i="1" dirty="0" err="1" smtClean="0"/>
              <a:t>soa</a:t>
            </a:r>
            <a:r>
              <a:rPr lang="el-GR" sz="3500" b="1" i="1" dirty="0" smtClean="0"/>
              <a:t>/ </a:t>
            </a:r>
            <a:endParaRPr lang="el-GR" sz="3500" dirty="0" smtClean="0"/>
          </a:p>
          <a:p>
            <a:r>
              <a:rPr lang="el-GR" sz="3500" dirty="0" smtClean="0"/>
              <a:t>και φυσικά </a:t>
            </a:r>
            <a:r>
              <a:rPr lang="el-GR" sz="3500" b="1" i="1" dirty="0" smtClean="0"/>
              <a:t>     &lt;ζώα&gt;  /΄</a:t>
            </a:r>
            <a:r>
              <a:rPr lang="en-US" sz="3500" b="1" i="1" dirty="0" err="1" smtClean="0"/>
              <a:t>zoa</a:t>
            </a:r>
            <a:r>
              <a:rPr lang="el-GR" sz="3500" b="1" i="1" dirty="0" smtClean="0"/>
              <a:t>/</a:t>
            </a:r>
            <a:endParaRPr lang="el-GR" sz="3500" dirty="0" smtClean="0"/>
          </a:p>
          <a:p>
            <a:pPr>
              <a:buNone/>
            </a:pPr>
            <a:r>
              <a:rPr lang="el-GR" sz="3500" b="1" i="1" dirty="0" smtClean="0"/>
              <a:t> </a:t>
            </a:r>
            <a:endParaRPr lang="el-GR" sz="3500" dirty="0" smtClean="0"/>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κατανομή </a:t>
            </a:r>
            <a:r>
              <a:rPr lang="el-GR" dirty="0" smtClean="0"/>
              <a:t/>
            </a:r>
            <a:br>
              <a:rPr lang="el-GR" dirty="0" smtClean="0"/>
            </a:br>
            <a:r>
              <a:rPr lang="el-GR" dirty="0" smtClean="0"/>
              <a:t>(γ)  </a:t>
            </a:r>
            <a:r>
              <a:rPr lang="el-GR" b="1" dirty="0" err="1" smtClean="0"/>
              <a:t>Επικαλυπτική</a:t>
            </a:r>
            <a:r>
              <a:rPr lang="el-GR" b="1" dirty="0" smtClean="0"/>
              <a:t> κατανομή</a:t>
            </a:r>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lstStyle/>
          <a:p>
            <a:endParaRPr lang="el-GR" dirty="0" smtClean="0"/>
          </a:p>
          <a:p>
            <a:endParaRPr lang="el-GR" dirty="0" smtClean="0"/>
          </a:p>
          <a:p>
            <a:pPr>
              <a:buNone/>
            </a:pPr>
            <a:endParaRPr lang="el-GR" dirty="0" smtClean="0"/>
          </a:p>
          <a:p>
            <a:pPr>
              <a:buNone/>
            </a:pPr>
            <a:endParaRPr lang="el-GR" dirty="0" smtClean="0"/>
          </a:p>
          <a:p>
            <a:pPr>
              <a:buNone/>
            </a:pPr>
            <a:r>
              <a:rPr lang="el-GR" dirty="0" smtClean="0"/>
              <a:t>			Α			Β</a:t>
            </a:r>
            <a:endParaRPr lang="el-GR" dirty="0"/>
          </a:p>
        </p:txBody>
      </p:sp>
      <p:sp>
        <p:nvSpPr>
          <p:cNvPr id="4" name="3 - Έλλειψη"/>
          <p:cNvSpPr/>
          <p:nvPr/>
        </p:nvSpPr>
        <p:spPr>
          <a:xfrm>
            <a:off x="1000100" y="2928934"/>
            <a:ext cx="3786214" cy="2286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Έλλειψη"/>
          <p:cNvSpPr/>
          <p:nvPr/>
        </p:nvSpPr>
        <p:spPr>
          <a:xfrm>
            <a:off x="3428992" y="2928934"/>
            <a:ext cx="3929090" cy="2286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 name="9 - Ευθεία γραμμή σύνδεσης"/>
          <p:cNvCxnSpPr>
            <a:stCxn id="4" idx="1"/>
            <a:endCxn id="8" idx="1"/>
          </p:cNvCxnSpPr>
          <p:nvPr/>
        </p:nvCxnSpPr>
        <p:spPr>
          <a:xfrm rot="5400000" flipH="1" flipV="1">
            <a:off x="2779486" y="2038806"/>
            <a:ext cx="1588" cy="244981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14 - Ευθεία γραμμή σύνδεσης"/>
          <p:cNvCxnSpPr/>
          <p:nvPr/>
        </p:nvCxnSpPr>
        <p:spPr>
          <a:xfrm>
            <a:off x="1214414" y="3643314"/>
            <a:ext cx="3429024" cy="1588"/>
          </a:xfrm>
          <a:prstGeom prst="line">
            <a:avLst/>
          </a:prstGeom>
          <a:ln w="222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17 - Ευθεία γραμμή σύνδεσης"/>
          <p:cNvCxnSpPr/>
          <p:nvPr/>
        </p:nvCxnSpPr>
        <p:spPr>
          <a:xfrm>
            <a:off x="1000100" y="4071942"/>
            <a:ext cx="3714776"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23 - Ευθεία γραμμή σύνδεσης"/>
          <p:cNvCxnSpPr/>
          <p:nvPr/>
        </p:nvCxnSpPr>
        <p:spPr>
          <a:xfrm>
            <a:off x="1142976" y="4500570"/>
            <a:ext cx="3357586"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26 - Ευθεία γραμμή σύνδεσης"/>
          <p:cNvCxnSpPr>
            <a:stCxn id="4" idx="3"/>
            <a:endCxn id="8" idx="3"/>
          </p:cNvCxnSpPr>
          <p:nvPr/>
        </p:nvCxnSpPr>
        <p:spPr>
          <a:xfrm rot="16200000" flipH="1">
            <a:off x="2779486" y="3655263"/>
            <a:ext cx="1588" cy="244981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29 - Ευθεία γραμμή σύνδεσης"/>
          <p:cNvCxnSpPr/>
          <p:nvPr/>
        </p:nvCxnSpPr>
        <p:spPr>
          <a:xfrm rot="16200000" flipH="1" flipV="1">
            <a:off x="3169702" y="4045480"/>
            <a:ext cx="1522609" cy="389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35" name="34 - Ευθεία γραμμή σύνδεσης"/>
          <p:cNvCxnSpPr/>
          <p:nvPr/>
        </p:nvCxnSpPr>
        <p:spPr>
          <a:xfrm rot="16200000" flipH="1">
            <a:off x="3179753" y="4108455"/>
            <a:ext cx="1142214" cy="7064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0" name="39 - Ευθεία γραμμή σύνδεσης"/>
          <p:cNvCxnSpPr/>
          <p:nvPr/>
        </p:nvCxnSpPr>
        <p:spPr>
          <a:xfrm rot="16200000" flipH="1">
            <a:off x="3393273" y="4036223"/>
            <a:ext cx="1571636" cy="7143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49" name="48 - Ευθεία γραμμή σύνδεσης"/>
          <p:cNvCxnSpPr/>
          <p:nvPr/>
        </p:nvCxnSpPr>
        <p:spPr>
          <a:xfrm rot="5400000">
            <a:off x="3500430" y="4071942"/>
            <a:ext cx="1857388"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52" name="51 - Ευθεία γραμμή σύνδεσης"/>
          <p:cNvCxnSpPr/>
          <p:nvPr/>
        </p:nvCxnSpPr>
        <p:spPr>
          <a:xfrm rot="5400000">
            <a:off x="3643306" y="4071942"/>
            <a:ext cx="2071702" cy="7143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55" name="54 - Ευθεία γραμμή σύνδεσης"/>
          <p:cNvCxnSpPr/>
          <p:nvPr/>
        </p:nvCxnSpPr>
        <p:spPr>
          <a:xfrm rot="5400000">
            <a:off x="4000496" y="4000504"/>
            <a:ext cx="2071702" cy="7143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58" name="57 - Ευθεία γραμμή σύνδεσης"/>
          <p:cNvCxnSpPr/>
          <p:nvPr/>
        </p:nvCxnSpPr>
        <p:spPr>
          <a:xfrm rot="5400000">
            <a:off x="4250529" y="4107661"/>
            <a:ext cx="221457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60 - Ευθεία γραμμή σύνδεσης"/>
          <p:cNvCxnSpPr/>
          <p:nvPr/>
        </p:nvCxnSpPr>
        <p:spPr>
          <a:xfrm rot="5400000">
            <a:off x="4572000" y="4000504"/>
            <a:ext cx="2214578" cy="7143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64" name="63 - Ευθεία γραμμή σύνδεσης"/>
          <p:cNvCxnSpPr/>
          <p:nvPr/>
        </p:nvCxnSpPr>
        <p:spPr>
          <a:xfrm rot="5400000">
            <a:off x="4893471" y="4036223"/>
            <a:ext cx="2143140" cy="7143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67" name="66 - Ευθεία γραμμή σύνδεσης"/>
          <p:cNvCxnSpPr/>
          <p:nvPr/>
        </p:nvCxnSpPr>
        <p:spPr>
          <a:xfrm rot="5400000">
            <a:off x="5286380" y="4071942"/>
            <a:ext cx="200026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69 - Ευθεία γραμμή σύνδεσης"/>
          <p:cNvCxnSpPr/>
          <p:nvPr/>
        </p:nvCxnSpPr>
        <p:spPr>
          <a:xfrm rot="5400000">
            <a:off x="5786446" y="4071942"/>
            <a:ext cx="1714512"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73" name="72 - Ευθεία γραμμή σύνδεσης"/>
          <p:cNvCxnSpPr/>
          <p:nvPr/>
        </p:nvCxnSpPr>
        <p:spPr>
          <a:xfrm rot="5400000">
            <a:off x="6250793" y="4036223"/>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76 - Ευθεία γραμμή σύνδεσης"/>
          <p:cNvCxnSpPr/>
          <p:nvPr/>
        </p:nvCxnSpPr>
        <p:spPr>
          <a:xfrm rot="5400000">
            <a:off x="6715140" y="4071942"/>
            <a:ext cx="857256" cy="1588"/>
          </a:xfrm>
          <a:prstGeom prst="line">
            <a:avLst/>
          </a:prstGeom>
          <a:ln w="22225"/>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sz="2000" b="1" dirty="0" smtClean="0"/>
              <a:t>Είδη σχέσεων μέσα στο γλωσσικό σύστημα</a:t>
            </a:r>
            <a:r>
              <a:rPr lang="el-GR" sz="2700" b="1" dirty="0" smtClean="0"/>
              <a:t/>
            </a:r>
            <a:br>
              <a:rPr lang="el-GR" sz="2700" b="1" dirty="0" smtClean="0"/>
            </a:br>
            <a:r>
              <a:rPr lang="el-GR" sz="2800" b="1" dirty="0" smtClean="0"/>
              <a:t> </a:t>
            </a:r>
            <a:br>
              <a:rPr lang="el-GR" sz="2800" b="1" dirty="0" smtClean="0"/>
            </a:br>
            <a:r>
              <a:rPr lang="el-GR" sz="2800" b="1" dirty="0" smtClean="0"/>
              <a:t>1 Συστηματική γλώσσα  </a:t>
            </a:r>
            <a:r>
              <a:rPr lang="en-US" sz="2800" b="1" dirty="0" err="1" smtClean="0"/>
              <a:t>vs</a:t>
            </a:r>
            <a:r>
              <a:rPr lang="en-US" sz="2800" b="1" dirty="0" smtClean="0"/>
              <a:t> </a:t>
            </a:r>
            <a:r>
              <a:rPr lang="el-GR" sz="2800" b="1" dirty="0" smtClean="0"/>
              <a:t>α-συστηματικός λόγος </a:t>
            </a:r>
            <a:r>
              <a:rPr lang="el-GR" sz="2700"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algn="just"/>
            <a:r>
              <a:rPr lang="el-GR" sz="3600" dirty="0" smtClean="0"/>
              <a:t> </a:t>
            </a:r>
            <a:r>
              <a:rPr lang="en-US" sz="3600" dirty="0" smtClean="0"/>
              <a:t>O</a:t>
            </a:r>
            <a:r>
              <a:rPr lang="el-GR" sz="3600" dirty="0" smtClean="0"/>
              <a:t> λόγος υποτάσσεται </a:t>
            </a:r>
            <a:r>
              <a:rPr lang="el-GR" sz="3600" u="sng" dirty="0" smtClean="0"/>
              <a:t>ιεραρχικά κατεξοχήν </a:t>
            </a:r>
            <a:r>
              <a:rPr lang="el-GR" sz="3600" dirty="0" smtClean="0"/>
              <a:t>στη γλώσσα, που αποτελεί το κατ’ εξοχήν ΣΥΣΤΗΜΑ. </a:t>
            </a:r>
            <a:endParaRPr lang="en-US" sz="3600" dirty="0" smtClean="0"/>
          </a:p>
          <a:p>
            <a:pPr algn="just">
              <a:buNone/>
            </a:pPr>
            <a:endParaRPr lang="el-GR" sz="3600" dirty="0" smtClean="0"/>
          </a:p>
          <a:p>
            <a:pPr algn="just"/>
            <a:r>
              <a:rPr lang="el-GR" sz="3600" dirty="0" smtClean="0"/>
              <a:t>Υπό αυτή την έννοια ο λόγος του καθενός μας κείται εκτός του συστήματος, είναι </a:t>
            </a:r>
            <a:r>
              <a:rPr lang="el-GR" sz="3600" b="1" dirty="0" smtClean="0"/>
              <a:t>α-συστηματικός. </a:t>
            </a:r>
          </a:p>
          <a:p>
            <a:pPr>
              <a:buNone/>
            </a:pP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dirty="0" smtClean="0"/>
              <a:t>Κατανομή</a:t>
            </a:r>
            <a:r>
              <a:rPr lang="el-GR" dirty="0" smtClean="0"/>
              <a:t/>
            </a:r>
            <a:br>
              <a:rPr lang="el-GR" dirty="0" smtClean="0"/>
            </a:br>
            <a:r>
              <a:rPr lang="el-GR" dirty="0" smtClean="0"/>
              <a:t>(</a:t>
            </a:r>
            <a:r>
              <a:rPr lang="el-GR" sz="4000" dirty="0" smtClean="0"/>
              <a:t>δ)  </a:t>
            </a:r>
            <a:r>
              <a:rPr lang="el-GR" sz="4000" b="1" dirty="0" err="1" smtClean="0"/>
              <a:t>Κατανεμητική</a:t>
            </a:r>
            <a:r>
              <a:rPr lang="el-GR" sz="4000" b="1" dirty="0" smtClean="0"/>
              <a:t> </a:t>
            </a:r>
            <a:r>
              <a:rPr lang="el-GR" sz="4000" b="1" dirty="0" err="1" smtClean="0"/>
              <a:t>έγκλειση</a:t>
            </a:r>
            <a:endParaRPr lang="el-GR" sz="4000"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 Το σύνολο των συμφραζομένων μιας μονάδας  είναι μικρότερο και περιέχεται - ως υποσύνολο -  στο σύνολο των συμφραζομένων μιας άλλης.  </a:t>
            </a:r>
          </a:p>
          <a:p>
            <a:pPr algn="just"/>
            <a:r>
              <a:rPr lang="el-GR" dirty="0" smtClean="0"/>
              <a:t>Για παράδειγμα, τα περιβάλλοντα του μορίου </a:t>
            </a:r>
            <a:r>
              <a:rPr lang="el-GR" b="1" i="1" dirty="0" smtClean="0"/>
              <a:t>&lt;ας</a:t>
            </a:r>
            <a:r>
              <a:rPr lang="el-GR" i="1" dirty="0" smtClean="0"/>
              <a:t>&gt;,</a:t>
            </a:r>
            <a:r>
              <a:rPr lang="el-GR" dirty="0" smtClean="0"/>
              <a:t> που συναντάται μόνο σε κύριες προτάσεις, εμπεριέχονται στα περιβάλλοντα του μορίου </a:t>
            </a:r>
            <a:r>
              <a:rPr lang="el-GR" b="1" i="1" dirty="0" smtClean="0"/>
              <a:t>&lt;να&gt;</a:t>
            </a:r>
            <a:r>
              <a:rPr lang="el-GR" dirty="0" smtClean="0"/>
              <a:t> που συναντάται τόσο σε κύριες όσο και σε δευτερεύουσες προτάσεις.  Μπορούμε, δηλαδή, να πούμε</a:t>
            </a:r>
          </a:p>
          <a:p>
            <a:r>
              <a:rPr lang="el-GR" i="1" u="sng" dirty="0" smtClean="0"/>
              <a:t>Ας</a:t>
            </a:r>
            <a:r>
              <a:rPr lang="el-GR" i="1" dirty="0" smtClean="0"/>
              <a:t> ξεκινήσουμε  </a:t>
            </a:r>
            <a:r>
              <a:rPr lang="el-GR" dirty="0" smtClean="0"/>
              <a:t>ή</a:t>
            </a:r>
            <a:r>
              <a:rPr lang="el-GR" i="1" dirty="0" smtClean="0"/>
              <a:t>    </a:t>
            </a:r>
            <a:r>
              <a:rPr lang="el-GR" i="1" u="sng" dirty="0" smtClean="0"/>
              <a:t>Να</a:t>
            </a:r>
            <a:r>
              <a:rPr lang="el-GR" i="1" dirty="0" smtClean="0"/>
              <a:t> ξεκινήσουμε </a:t>
            </a:r>
            <a:endParaRPr lang="el-GR" dirty="0" smtClean="0"/>
          </a:p>
          <a:p>
            <a:r>
              <a:rPr lang="el-GR" dirty="0" smtClean="0"/>
              <a:t>Όμως </a:t>
            </a:r>
          </a:p>
          <a:p>
            <a:r>
              <a:rPr lang="el-GR" i="1" u="sng" dirty="0" smtClean="0"/>
              <a:t>Θέλω να</a:t>
            </a:r>
            <a:r>
              <a:rPr lang="el-GR" i="1" dirty="0" smtClean="0"/>
              <a:t>  ξεκινήσουμε        *</a:t>
            </a:r>
            <a:r>
              <a:rPr lang="el-GR" i="1" u="sng" dirty="0" smtClean="0"/>
              <a:t>Θέλω ας</a:t>
            </a:r>
            <a:r>
              <a:rPr lang="el-GR" i="1" dirty="0" smtClean="0"/>
              <a:t>  ξεκινήσουμε</a:t>
            </a:r>
            <a:endParaRPr lang="el-GR" dirty="0" smtClean="0"/>
          </a:p>
          <a:p>
            <a:endParaRPr lang="el-GR" dirty="0" smtClean="0"/>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400" dirty="0" smtClean="0"/>
              <a:t>Κατανομή</a:t>
            </a:r>
            <a:r>
              <a:rPr lang="el-GR" dirty="0" smtClean="0"/>
              <a:t/>
            </a:r>
            <a:br>
              <a:rPr lang="el-GR" dirty="0" smtClean="0"/>
            </a:br>
            <a:r>
              <a:rPr lang="el-GR" dirty="0" smtClean="0"/>
              <a:t>(δ)  </a:t>
            </a:r>
            <a:r>
              <a:rPr lang="el-GR" b="1" dirty="0" err="1" smtClean="0"/>
              <a:t>Κατανεμητική</a:t>
            </a:r>
            <a:r>
              <a:rPr lang="el-GR" b="1" dirty="0" smtClean="0"/>
              <a:t> </a:t>
            </a:r>
            <a:r>
              <a:rPr lang="el-GR" b="1" dirty="0" err="1" smtClean="0"/>
              <a:t>έγκλειση</a:t>
            </a:r>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lstStyle/>
          <a:p>
            <a:endParaRPr lang="el-GR" dirty="0" smtClean="0"/>
          </a:p>
          <a:p>
            <a:endParaRPr lang="el-GR" dirty="0" smtClean="0"/>
          </a:p>
          <a:p>
            <a:endParaRPr lang="el-GR" dirty="0" smtClean="0"/>
          </a:p>
          <a:p>
            <a:pPr>
              <a:buNone/>
            </a:pPr>
            <a:endParaRPr lang="el-GR" dirty="0" smtClean="0"/>
          </a:p>
          <a:p>
            <a:pPr>
              <a:buNone/>
            </a:pPr>
            <a:r>
              <a:rPr lang="el-GR" dirty="0" smtClean="0"/>
              <a:t>					</a:t>
            </a:r>
            <a:r>
              <a:rPr lang="el-GR" dirty="0" err="1" smtClean="0"/>
              <a:t>βΑ</a:t>
            </a:r>
            <a:r>
              <a:rPr lang="el-GR" dirty="0" smtClean="0"/>
              <a:t> Β</a:t>
            </a:r>
            <a:endParaRPr lang="el-GR" dirty="0"/>
          </a:p>
        </p:txBody>
      </p:sp>
      <p:sp>
        <p:nvSpPr>
          <p:cNvPr id="4" name="3 - Έλλειψη"/>
          <p:cNvSpPr/>
          <p:nvPr/>
        </p:nvSpPr>
        <p:spPr>
          <a:xfrm>
            <a:off x="2000232" y="2786058"/>
            <a:ext cx="4572032" cy="2714644"/>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Έλλειψη"/>
          <p:cNvSpPr/>
          <p:nvPr/>
        </p:nvSpPr>
        <p:spPr>
          <a:xfrm>
            <a:off x="3000364" y="3286124"/>
            <a:ext cx="2643206" cy="1714512"/>
          </a:xfrm>
          <a:prstGeom prst="ellips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 name="6 - Ευθεία γραμμή σύνδεσης"/>
          <p:cNvCxnSpPr>
            <a:endCxn id="4" idx="7"/>
          </p:cNvCxnSpPr>
          <p:nvPr/>
        </p:nvCxnSpPr>
        <p:spPr>
          <a:xfrm flipV="1">
            <a:off x="2786050" y="3183608"/>
            <a:ext cx="3116655" cy="3107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a:off x="2214546" y="3643314"/>
            <a:ext cx="4071966"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a:stCxn id="4" idx="2"/>
          </p:cNvCxnSpPr>
          <p:nvPr/>
        </p:nvCxnSpPr>
        <p:spPr>
          <a:xfrm rot="10800000" flipH="1">
            <a:off x="2000232" y="4143380"/>
            <a:ext cx="4429156"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15 - Ευθεία γραμμή σύνδεσης"/>
          <p:cNvCxnSpPr/>
          <p:nvPr/>
        </p:nvCxnSpPr>
        <p:spPr>
          <a:xfrm flipV="1">
            <a:off x="2143108" y="4572008"/>
            <a:ext cx="4214842" cy="7143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19 - Ευθεία γραμμή σύνδεσης"/>
          <p:cNvCxnSpPr>
            <a:stCxn id="4" idx="3"/>
            <a:endCxn id="4" idx="5"/>
          </p:cNvCxnSpPr>
          <p:nvPr/>
        </p:nvCxnSpPr>
        <p:spPr>
          <a:xfrm rot="16200000" flipH="1">
            <a:off x="4286248" y="3486695"/>
            <a:ext cx="1588" cy="3232914"/>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21 - Ευθεία γραμμή σύνδεσης"/>
          <p:cNvCxnSpPr>
            <a:stCxn id="4" idx="1"/>
            <a:endCxn id="4" idx="3"/>
          </p:cNvCxnSpPr>
          <p:nvPr/>
        </p:nvCxnSpPr>
        <p:spPr>
          <a:xfrm rot="16200000" flipH="1">
            <a:off x="1710019" y="4143380"/>
            <a:ext cx="191954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23 - Ευθεία γραμμή σύνδεσης"/>
          <p:cNvCxnSpPr/>
          <p:nvPr/>
        </p:nvCxnSpPr>
        <p:spPr>
          <a:xfrm rot="5400000">
            <a:off x="2143108" y="4143380"/>
            <a:ext cx="228601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25 - Ευθεία γραμμή σύνδεσης"/>
          <p:cNvCxnSpPr/>
          <p:nvPr/>
        </p:nvCxnSpPr>
        <p:spPr>
          <a:xfrm rot="5400000">
            <a:off x="2464579" y="4107661"/>
            <a:ext cx="257176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 Ευθεία γραμμή σύνδεσης"/>
          <p:cNvCxnSpPr>
            <a:stCxn id="4" idx="0"/>
            <a:endCxn id="4" idx="4"/>
          </p:cNvCxnSpPr>
          <p:nvPr/>
        </p:nvCxnSpPr>
        <p:spPr>
          <a:xfrm rot="16200000" flipH="1">
            <a:off x="2928926" y="4143380"/>
            <a:ext cx="271464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29 - Ευθεία γραμμή σύνδεσης"/>
          <p:cNvCxnSpPr/>
          <p:nvPr/>
        </p:nvCxnSpPr>
        <p:spPr>
          <a:xfrm rot="5400000">
            <a:off x="3464711" y="4179099"/>
            <a:ext cx="264320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31 - Ευθεία γραμμή σύνδεσης"/>
          <p:cNvCxnSpPr/>
          <p:nvPr/>
        </p:nvCxnSpPr>
        <p:spPr>
          <a:xfrm rot="16200000" flipH="1">
            <a:off x="4071934" y="4071942"/>
            <a:ext cx="2357454"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 Ευθεία γραμμή σύνδεσης"/>
          <p:cNvCxnSpPr/>
          <p:nvPr/>
        </p:nvCxnSpPr>
        <p:spPr>
          <a:xfrm rot="16200000" flipH="1">
            <a:off x="4607719" y="4107661"/>
            <a:ext cx="2143140"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35 - Ευθεία γραμμή σύνδεσης"/>
          <p:cNvCxnSpPr/>
          <p:nvPr/>
        </p:nvCxnSpPr>
        <p:spPr>
          <a:xfrm rot="16200000" flipH="1">
            <a:off x="5250661" y="4107661"/>
            <a:ext cx="1571636" cy="714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000" b="1" dirty="0" smtClean="0"/>
              <a:t>Κατανομή</a:t>
            </a:r>
            <a:r>
              <a:rPr lang="el-GR" sz="3200" dirty="0" smtClean="0"/>
              <a:t/>
            </a:r>
            <a:br>
              <a:rPr lang="el-GR" sz="3200" dirty="0" smtClean="0"/>
            </a:br>
            <a:r>
              <a:rPr lang="el-GR" sz="3200" dirty="0" smtClean="0"/>
              <a:t>(ε)  </a:t>
            </a:r>
            <a:r>
              <a:rPr lang="el-GR" sz="3200" b="1" dirty="0" smtClean="0"/>
              <a:t>Ελεύθερη αλλαγή ή ελεύθερη ποικιλία (</a:t>
            </a:r>
            <a:r>
              <a:rPr lang="el-GR" sz="3200" b="1" dirty="0" err="1" smtClean="0"/>
              <a:t>free</a:t>
            </a:r>
            <a:r>
              <a:rPr lang="el-GR" sz="3200" b="1" dirty="0" smtClean="0"/>
              <a:t> </a:t>
            </a:r>
            <a:r>
              <a:rPr lang="el-GR" sz="3200" b="1" dirty="0" err="1" smtClean="0"/>
              <a:t>variation</a:t>
            </a:r>
            <a:r>
              <a:rPr lang="el-GR" sz="3200" i="1" dirty="0" smtClean="0"/>
              <a:t>)</a:t>
            </a:r>
            <a:endParaRPr lang="el-GR" sz="3200" dirty="0"/>
          </a:p>
        </p:txBody>
      </p:sp>
      <p:sp>
        <p:nvSpPr>
          <p:cNvPr id="3" name="2 - Θέση περιεχομένου"/>
          <p:cNvSpPr>
            <a:spLocks noGrp="1"/>
          </p:cNvSpPr>
          <p:nvPr>
            <p:ph idx="1"/>
          </p:nvPr>
        </p:nvSpPr>
        <p:spPr/>
        <p:txBody>
          <a:bodyPr>
            <a:normAutofit lnSpcReduction="10000"/>
          </a:bodyPr>
          <a:lstStyle/>
          <a:p>
            <a:pPr algn="just"/>
            <a:r>
              <a:rPr lang="el-GR" dirty="0" smtClean="0"/>
              <a:t>Τέτοιου είδους κατανομή παρουσιάζουν οι όροι που εμφανίζονται στο ίδιο περιβάλλον χωρίς όμως να προκαλούν νοηματικές διαφορές. Έτσι η εναλλαγή του  </a:t>
            </a:r>
            <a:r>
              <a:rPr lang="el-GR" i="1" dirty="0" smtClean="0"/>
              <a:t>[</a:t>
            </a:r>
            <a:r>
              <a:rPr lang="el-GR" b="1" i="1" dirty="0" smtClean="0"/>
              <a:t> </a:t>
            </a:r>
            <a:r>
              <a:rPr lang="el-GR" b="1" i="1" dirty="0" err="1" smtClean="0"/>
              <a:t>nt</a:t>
            </a:r>
            <a:r>
              <a:rPr lang="el-GR" i="1" dirty="0" smtClean="0"/>
              <a:t> ]  </a:t>
            </a:r>
            <a:r>
              <a:rPr lang="el-GR" dirty="0" smtClean="0"/>
              <a:t>και του </a:t>
            </a:r>
            <a:r>
              <a:rPr lang="el-GR" i="1" dirty="0" smtClean="0"/>
              <a:t> [</a:t>
            </a:r>
            <a:r>
              <a:rPr lang="el-GR" b="1" i="1" dirty="0" err="1" smtClean="0"/>
              <a:t>nd</a:t>
            </a:r>
            <a:r>
              <a:rPr lang="el-GR" i="1" dirty="0" smtClean="0"/>
              <a:t>]  </a:t>
            </a:r>
            <a:r>
              <a:rPr lang="el-GR" dirty="0" smtClean="0"/>
              <a:t>στα περιβάλλοντα </a:t>
            </a:r>
            <a:r>
              <a:rPr lang="el-GR" i="1" dirty="0" smtClean="0"/>
              <a:t> [</a:t>
            </a:r>
            <a:r>
              <a:rPr lang="el-GR" b="1" i="1" dirty="0" err="1" smtClean="0"/>
              <a:t>΄menta</a:t>
            </a:r>
            <a:r>
              <a:rPr lang="el-GR" i="1" dirty="0" smtClean="0"/>
              <a:t>]</a:t>
            </a:r>
            <a:r>
              <a:rPr lang="el-GR" dirty="0" smtClean="0"/>
              <a:t>  και </a:t>
            </a:r>
            <a:r>
              <a:rPr lang="el-GR" i="1" dirty="0" smtClean="0"/>
              <a:t>  [</a:t>
            </a:r>
            <a:r>
              <a:rPr lang="el-GR" b="1" i="1" dirty="0" err="1" smtClean="0"/>
              <a:t>΄menda</a:t>
            </a:r>
            <a:r>
              <a:rPr lang="el-GR" i="1" dirty="0" smtClean="0"/>
              <a:t>]  </a:t>
            </a:r>
            <a:r>
              <a:rPr lang="el-GR" dirty="0" smtClean="0"/>
              <a:t>δεν</a:t>
            </a:r>
            <a:r>
              <a:rPr lang="el-GR" i="1" dirty="0" smtClean="0"/>
              <a:t> </a:t>
            </a:r>
            <a:r>
              <a:rPr lang="el-GR" dirty="0" smtClean="0"/>
              <a:t>αλλάζει</a:t>
            </a:r>
            <a:r>
              <a:rPr lang="el-GR" i="1" dirty="0" smtClean="0"/>
              <a:t> </a:t>
            </a:r>
            <a:r>
              <a:rPr lang="el-GR" dirty="0" smtClean="0"/>
              <a:t>το</a:t>
            </a:r>
            <a:r>
              <a:rPr lang="el-GR" i="1" dirty="0" smtClean="0"/>
              <a:t> </a:t>
            </a:r>
            <a:r>
              <a:rPr lang="el-GR" dirty="0" smtClean="0"/>
              <a:t>νόημα</a:t>
            </a:r>
            <a:r>
              <a:rPr lang="el-GR" i="1" dirty="0" smtClean="0"/>
              <a:t> </a:t>
            </a:r>
            <a:r>
              <a:rPr lang="el-GR" dirty="0" smtClean="0"/>
              <a:t> της λέξης (συγκρίνατε με τα</a:t>
            </a:r>
            <a:r>
              <a:rPr lang="el-GR" i="1" dirty="0" smtClean="0"/>
              <a:t>  </a:t>
            </a:r>
            <a:r>
              <a:rPr lang="el-GR" b="1" i="1" dirty="0" smtClean="0"/>
              <a:t>&lt;πόνος&gt;, &lt;τόνος&gt;, &lt;γόνος&gt; </a:t>
            </a:r>
            <a:r>
              <a:rPr lang="el-GR" dirty="0" smtClean="0"/>
              <a:t> κτλ,  όπου η αλλαγή του πρώτου στοιχείου μας δίνει ένα καινούργιο γλωσσικό σημείο, μια καινούργια λέξη). </a:t>
            </a: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Ελεύθερη αλλαγή ή ελεύθερη ποικιλία (</a:t>
            </a:r>
            <a:r>
              <a:rPr lang="el-GR" sz="1800" b="1" dirty="0" err="1" smtClean="0"/>
              <a:t>free</a:t>
            </a:r>
            <a:r>
              <a:rPr lang="el-GR" sz="1800" b="1" dirty="0" smtClean="0"/>
              <a:t> </a:t>
            </a:r>
            <a:r>
              <a:rPr lang="el-GR" sz="1800" b="1" dirty="0" err="1" smtClean="0"/>
              <a:t>variation</a:t>
            </a:r>
            <a:r>
              <a:rPr lang="el-GR" sz="1800" i="1" dirty="0" smtClean="0"/>
              <a:t>)</a:t>
            </a:r>
            <a:endParaRPr lang="el-GR" sz="1800" dirty="0"/>
          </a:p>
        </p:txBody>
      </p:sp>
      <p:sp>
        <p:nvSpPr>
          <p:cNvPr id="3" name="2 - Θέση περιεχομένου"/>
          <p:cNvSpPr>
            <a:spLocks noGrp="1"/>
          </p:cNvSpPr>
          <p:nvPr>
            <p:ph idx="1"/>
          </p:nvPr>
        </p:nvSpPr>
        <p:spPr/>
        <p:txBody>
          <a:bodyPr>
            <a:normAutofit lnSpcReduction="10000"/>
          </a:bodyPr>
          <a:lstStyle/>
          <a:p>
            <a:pPr>
              <a:buNone/>
            </a:pPr>
            <a:r>
              <a:rPr lang="el-GR" sz="3600" dirty="0" smtClean="0"/>
              <a:t>	</a:t>
            </a:r>
            <a:r>
              <a:rPr lang="el-GR" dirty="0" smtClean="0"/>
              <a:t>Ακόμη η εναλλαγή του υποκειμένου πριν ή μετά το ρήμα στην ΚΝΕ δεν αλλάζει τη λειτουργία του:  </a:t>
            </a:r>
            <a:r>
              <a:rPr lang="el-GR" i="1" dirty="0" smtClean="0"/>
              <a:t>Ο πατέρας  έρχεται.  </a:t>
            </a:r>
            <a:r>
              <a:rPr lang="el-GR" i="1" dirty="0" err="1" smtClean="0"/>
              <a:t>΄Ερχεται</a:t>
            </a:r>
            <a:r>
              <a:rPr lang="el-GR" i="1" dirty="0" smtClean="0"/>
              <a:t> ο πατέρας.</a:t>
            </a:r>
            <a:endParaRPr lang="el-GR" dirty="0" smtClean="0"/>
          </a:p>
          <a:p>
            <a:pPr>
              <a:buNone/>
            </a:pPr>
            <a:r>
              <a:rPr lang="el-GR" dirty="0" smtClean="0"/>
              <a:t>	Ελεύθερη ποικιλία είναι συνήθως οι σχέσεις συνωνυμίας αλλά όπως θα δούμε όλα αυτά συμβατικά γιατί απόλυτη συνωνυμία ΔΕΝ υπάρχει! </a:t>
            </a:r>
          </a:p>
          <a:p>
            <a:pPr>
              <a:buNone/>
            </a:pPr>
            <a:r>
              <a:rPr lang="el-GR" dirty="0" smtClean="0"/>
              <a:t>ΟΥΤΕ ΣΧΗΜΑ!!!!</a:t>
            </a: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b="1" i="1" dirty="0" smtClean="0"/>
          </a:p>
          <a:p>
            <a:pPr>
              <a:buNone/>
            </a:pPr>
            <a:endParaRPr lang="el-GR" b="1" i="1" dirty="0" smtClean="0"/>
          </a:p>
          <a:p>
            <a:pPr algn="ctr">
              <a:buNone/>
            </a:pPr>
            <a:r>
              <a:rPr lang="el-GR" sz="4800" b="1" i="1" dirty="0" smtClean="0"/>
              <a:t>Συνταγματικές  και παραδειγματικές σχέσεις</a:t>
            </a:r>
            <a:endParaRPr lang="el-GR" sz="4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200" b="1" i="1" dirty="0" smtClean="0"/>
              <a:t/>
            </a:r>
            <a:br>
              <a:rPr lang="el-GR" sz="2200" b="1" i="1" dirty="0" smtClean="0"/>
            </a:br>
            <a:r>
              <a:rPr lang="el-GR" sz="2200" b="1" i="1" dirty="0" smtClean="0"/>
              <a:t>Συνταγματικές  και παραδειγματικές σχέσεις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pPr algn="just">
              <a:buNone/>
            </a:pPr>
            <a:r>
              <a:rPr lang="el-GR" sz="3600" dirty="0" smtClean="0"/>
              <a:t>	Το γεγονός ότι ένας όρος  </a:t>
            </a:r>
          </a:p>
          <a:p>
            <a:pPr algn="just">
              <a:buNone/>
            </a:pPr>
            <a:r>
              <a:rPr lang="el-GR" sz="3600" dirty="0" smtClean="0"/>
              <a:t>	α) εμφανίζεται σε ορισμένα </a:t>
            </a:r>
            <a:r>
              <a:rPr lang="el-GR" sz="3600" dirty="0" err="1" smtClean="0"/>
              <a:t>περι</a:t>
            </a:r>
            <a:r>
              <a:rPr lang="el-GR" sz="3600" dirty="0" smtClean="0"/>
              <a:t>-βάλλοντα 	και       </a:t>
            </a:r>
          </a:p>
          <a:p>
            <a:pPr algn="just">
              <a:buNone/>
            </a:pPr>
            <a:r>
              <a:rPr lang="el-GR" sz="3600" dirty="0" smtClean="0"/>
              <a:t>	β) μπορεί να μοιράζεται σε κάποιο βαθμό αυτά τα περιβάλλοντα με άλλους όρους,  τον  εμπλέκει σε δύο τύπους σχέσεων: </a:t>
            </a:r>
          </a:p>
          <a:p>
            <a:pPr>
              <a:buNone/>
            </a:pP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smtClean="0"/>
              <a:t>A</a:t>
            </a:r>
            <a:r>
              <a:rPr lang="el-GR" b="1" dirty="0" smtClean="0"/>
              <a:t>. Σ</a:t>
            </a:r>
            <a:r>
              <a:rPr lang="el-GR" b="1" i="1" dirty="0" smtClean="0"/>
              <a:t>υνταγματικές σχέσεις (</a:t>
            </a:r>
            <a:r>
              <a:rPr lang="el-GR" b="1" i="1" dirty="0" err="1" smtClean="0"/>
              <a:t>rapports</a:t>
            </a:r>
            <a:r>
              <a:rPr lang="el-GR" b="1" i="1" dirty="0" smtClean="0"/>
              <a:t> </a:t>
            </a:r>
            <a:r>
              <a:rPr lang="el-GR" b="1" i="1" dirty="0" err="1" smtClean="0"/>
              <a:t>syntagmatiques</a:t>
            </a:r>
            <a:r>
              <a:rPr lang="el-GR" b="1" i="1" dirty="0" smtClean="0"/>
              <a:t>) </a:t>
            </a:r>
            <a:endParaRPr lang="el-GR" dirty="0" smtClean="0"/>
          </a:p>
        </p:txBody>
      </p:sp>
      <p:sp>
        <p:nvSpPr>
          <p:cNvPr id="3" name="2 - Θέση περιεχομένου"/>
          <p:cNvSpPr>
            <a:spLocks noGrp="1"/>
          </p:cNvSpPr>
          <p:nvPr>
            <p:ph idx="1"/>
          </p:nvPr>
        </p:nvSpPr>
        <p:spPr/>
        <p:txBody>
          <a:bodyPr>
            <a:normAutofit fontScale="85000" lnSpcReduction="10000"/>
          </a:bodyPr>
          <a:lstStyle/>
          <a:p>
            <a:pPr algn="just"/>
            <a:r>
              <a:rPr lang="el-GR" i="1" dirty="0" smtClean="0"/>
              <a:t>Συνταγματικές</a:t>
            </a:r>
            <a:r>
              <a:rPr lang="el-GR" b="1" i="1" dirty="0" smtClean="0"/>
              <a:t> </a:t>
            </a:r>
            <a:r>
              <a:rPr lang="el-GR" dirty="0" smtClean="0"/>
              <a:t>είναι οι συστηματικές σχέσεις που χαρακτηρίζουν τα γλωσσικά στοιχεία στη </a:t>
            </a:r>
            <a:r>
              <a:rPr lang="el-GR" dirty="0" err="1" smtClean="0"/>
              <a:t>συνεμφάνισή</a:t>
            </a:r>
            <a:r>
              <a:rPr lang="el-GR" dirty="0" smtClean="0"/>
              <a:t> τους με άλλα στοιχεία. </a:t>
            </a:r>
          </a:p>
          <a:p>
            <a:pPr algn="just"/>
            <a:r>
              <a:rPr lang="el-GR" dirty="0" smtClean="0"/>
              <a:t>Οι συνταγματικές σχέσεις καθορίζονται από τη γραμμικότητα της ομιλίας, από το γεγονός ότι οι όροι της ομιλίας παρουσιάζουν διαδοχή,   πράγμα που αποκλείει τη δυνατότητα δύο όροι να συμπέσουν ακριβώς στο ίδιο σημείο, είτε χρονικά είτε τοπικά. Με άλλα λόγια ούτε μπορούμε να γράψουμε το ένα γράμμα πάνω στο άλλο αλλά ούτε και να προφέρουμε δύο όρους συγχρόνως. </a:t>
            </a: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t>A</a:t>
            </a:r>
            <a:r>
              <a:rPr lang="el-GR" sz="2400" b="1" dirty="0" smtClean="0"/>
              <a:t>. Σ</a:t>
            </a:r>
            <a:r>
              <a:rPr lang="el-GR" sz="2400" b="1" i="1" dirty="0" smtClean="0"/>
              <a:t>υνταγματικές σχέσεις (</a:t>
            </a:r>
            <a:r>
              <a:rPr lang="el-GR" sz="2400" b="1" i="1" dirty="0" err="1" smtClean="0"/>
              <a:t>rapports</a:t>
            </a:r>
            <a:r>
              <a:rPr lang="el-GR" sz="2400" b="1" i="1" dirty="0" smtClean="0"/>
              <a:t> </a:t>
            </a:r>
            <a:r>
              <a:rPr lang="el-GR" sz="2400" b="1" i="1" dirty="0" err="1" smtClean="0"/>
              <a:t>syntagmatiques</a:t>
            </a:r>
            <a:r>
              <a:rPr lang="el-GR" sz="2400" b="1" i="1" dirty="0" smtClean="0"/>
              <a:t>) </a:t>
            </a:r>
            <a:endParaRPr lang="el-GR" sz="2400" dirty="0"/>
          </a:p>
        </p:txBody>
      </p:sp>
      <p:sp>
        <p:nvSpPr>
          <p:cNvPr id="3" name="2 - Θέση περιεχομένου"/>
          <p:cNvSpPr>
            <a:spLocks noGrp="1"/>
          </p:cNvSpPr>
          <p:nvPr>
            <p:ph idx="1"/>
          </p:nvPr>
        </p:nvSpPr>
        <p:spPr/>
        <p:txBody>
          <a:bodyPr>
            <a:normAutofit lnSpcReduction="10000"/>
          </a:bodyPr>
          <a:lstStyle/>
          <a:p>
            <a:pPr>
              <a:buNone/>
            </a:pPr>
            <a:r>
              <a:rPr lang="el-GR" sz="4000" dirty="0" smtClean="0"/>
              <a:t>	Συνταγματικές μπορεί να είναι οι σχέσεις: </a:t>
            </a:r>
          </a:p>
          <a:p>
            <a:r>
              <a:rPr lang="el-GR" sz="4000" dirty="0" smtClean="0"/>
              <a:t>(i)   μεταξύ φωνημάτων:  </a:t>
            </a:r>
          </a:p>
          <a:p>
            <a:r>
              <a:rPr lang="el-GR" sz="4000" dirty="0" smtClean="0"/>
              <a:t>το φώνημα  </a:t>
            </a:r>
            <a:r>
              <a:rPr lang="el-GR" sz="4000" b="1" i="1" dirty="0" smtClean="0"/>
              <a:t>/p/</a:t>
            </a:r>
            <a:r>
              <a:rPr lang="el-GR" sz="4000" i="1" dirty="0" smtClean="0"/>
              <a:t>  </a:t>
            </a:r>
            <a:r>
              <a:rPr lang="el-GR" sz="4000" dirty="0" smtClean="0"/>
              <a:t>στη  λέξη  </a:t>
            </a:r>
            <a:r>
              <a:rPr lang="el-GR" sz="4000" b="1" dirty="0" smtClean="0"/>
              <a:t>/</a:t>
            </a:r>
            <a:r>
              <a:rPr lang="el-GR" sz="4000" b="1" i="1" dirty="0" err="1" smtClean="0"/>
              <a:t>pali</a:t>
            </a:r>
            <a:r>
              <a:rPr lang="el-GR" sz="4000" b="1" i="1" dirty="0" smtClean="0"/>
              <a:t>/</a:t>
            </a:r>
            <a:r>
              <a:rPr lang="el-GR" sz="4000" i="1" dirty="0" smtClean="0"/>
              <a:t>  </a:t>
            </a:r>
            <a:r>
              <a:rPr lang="el-GR" sz="4000" dirty="0" smtClean="0"/>
              <a:t>αναπτύσσει συνταγματικές σχέσεις με τα  ομοειδή φωνήματα  </a:t>
            </a:r>
            <a:r>
              <a:rPr lang="el-GR" sz="4000" i="1" dirty="0" smtClean="0"/>
              <a:t> </a:t>
            </a:r>
          </a:p>
          <a:p>
            <a:pPr algn="ctr">
              <a:buNone/>
            </a:pPr>
            <a:r>
              <a:rPr lang="el-GR" sz="4000" b="1" i="1" dirty="0" smtClean="0"/>
              <a:t>/a/  /l/  /i/ </a:t>
            </a:r>
            <a:r>
              <a:rPr lang="el-GR" sz="4000" b="1" dirty="0" smtClean="0"/>
              <a:t> </a:t>
            </a:r>
            <a:endParaRPr lang="el-GR" sz="4000" dirty="0" smtClean="0"/>
          </a:p>
          <a:p>
            <a:pPr>
              <a:buNone/>
            </a:pPr>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000" b="1" dirty="0" smtClean="0"/>
              <a:t>A</a:t>
            </a:r>
            <a:r>
              <a:rPr lang="el-GR" sz="2000" b="1" dirty="0" smtClean="0"/>
              <a:t>. Σ</a:t>
            </a:r>
            <a:r>
              <a:rPr lang="el-GR" sz="2000" b="1" i="1" dirty="0" smtClean="0"/>
              <a:t>υνταγματικές σχέσεις (</a:t>
            </a:r>
            <a:r>
              <a:rPr lang="el-GR" sz="2000" b="1" i="1" dirty="0" err="1" smtClean="0"/>
              <a:t>rapports</a:t>
            </a:r>
            <a:r>
              <a:rPr lang="el-GR" sz="2000" b="1" i="1" dirty="0" smtClean="0"/>
              <a:t> </a:t>
            </a:r>
            <a:r>
              <a:rPr lang="el-GR" sz="2000" b="1" i="1" dirty="0" err="1" smtClean="0"/>
              <a:t>syntagmatiques</a:t>
            </a:r>
            <a:r>
              <a:rPr lang="el-GR" sz="2000" b="1" i="1" dirty="0" smtClean="0"/>
              <a:t>) </a:t>
            </a:r>
            <a:endParaRPr lang="el-GR" sz="2000" dirty="0"/>
          </a:p>
        </p:txBody>
      </p:sp>
      <p:sp>
        <p:nvSpPr>
          <p:cNvPr id="3" name="2 - Θέση περιεχομένου"/>
          <p:cNvSpPr>
            <a:spLocks noGrp="1"/>
          </p:cNvSpPr>
          <p:nvPr>
            <p:ph idx="1"/>
          </p:nvPr>
        </p:nvSpPr>
        <p:spPr/>
        <p:txBody>
          <a:bodyPr>
            <a:normAutofit lnSpcReduction="10000"/>
          </a:bodyPr>
          <a:lstStyle/>
          <a:p>
            <a:r>
              <a:rPr lang="el-GR" sz="4400" dirty="0" smtClean="0"/>
              <a:t>(ii)   μεταξύ μορφημάτων:  </a:t>
            </a:r>
          </a:p>
          <a:p>
            <a:pPr>
              <a:buNone/>
            </a:pPr>
            <a:r>
              <a:rPr lang="el-GR" sz="4400" dirty="0" smtClean="0"/>
              <a:t>	το  </a:t>
            </a:r>
            <a:r>
              <a:rPr lang="el-GR" sz="4400" b="1" i="1" dirty="0" smtClean="0"/>
              <a:t> &lt;α&gt;  </a:t>
            </a:r>
            <a:r>
              <a:rPr lang="el-GR" sz="4400" dirty="0" smtClean="0"/>
              <a:t>στη λέξη </a:t>
            </a:r>
            <a:r>
              <a:rPr lang="el-GR" sz="4400" b="1" i="1" dirty="0" smtClean="0"/>
              <a:t> </a:t>
            </a:r>
          </a:p>
          <a:p>
            <a:pPr algn="ctr">
              <a:buNone/>
            </a:pPr>
            <a:r>
              <a:rPr lang="el-GR" sz="4400" b="1" i="1" dirty="0" smtClean="0"/>
              <a:t>	α - διά-</a:t>
            </a:r>
            <a:r>
              <a:rPr lang="el-GR" sz="4400" b="1" i="1" dirty="0" err="1" smtClean="0"/>
              <a:t>φορ</a:t>
            </a:r>
            <a:r>
              <a:rPr lang="el-GR" sz="4400" b="1" i="1" dirty="0" smtClean="0"/>
              <a:t> –</a:t>
            </a:r>
            <a:r>
              <a:rPr lang="el-GR" sz="4400" b="1" i="1" dirty="0" err="1" smtClean="0"/>
              <a:t>ος</a:t>
            </a:r>
            <a:r>
              <a:rPr lang="el-GR" sz="4400" b="1" i="1" dirty="0" smtClean="0"/>
              <a:t> </a:t>
            </a:r>
            <a:r>
              <a:rPr lang="el-GR" sz="4400" i="1" dirty="0" smtClean="0"/>
              <a:t> </a:t>
            </a:r>
          </a:p>
          <a:p>
            <a:pPr>
              <a:buNone/>
            </a:pPr>
            <a:r>
              <a:rPr lang="el-GR" sz="4400" dirty="0" smtClean="0"/>
              <a:t>αναπτύσσει συνταγματικές σχέσεις με τα μορφήματα  </a:t>
            </a:r>
            <a:r>
              <a:rPr lang="el-GR" sz="4400" i="1" dirty="0" smtClean="0"/>
              <a:t> </a:t>
            </a:r>
          </a:p>
          <a:p>
            <a:pPr algn="ctr">
              <a:buNone/>
            </a:pPr>
            <a:r>
              <a:rPr lang="el-GR" sz="4400" b="1" i="1" dirty="0" smtClean="0"/>
              <a:t> -δια-, -</a:t>
            </a:r>
            <a:r>
              <a:rPr lang="el-GR" sz="4400" b="1" i="1" dirty="0" err="1" smtClean="0"/>
              <a:t>φορ</a:t>
            </a:r>
            <a:r>
              <a:rPr lang="el-GR" sz="4400" b="1" i="1" dirty="0" smtClean="0"/>
              <a:t>-, -</a:t>
            </a:r>
            <a:r>
              <a:rPr lang="el-GR" sz="4400" b="1" i="1" dirty="0" err="1" smtClean="0"/>
              <a:t>ος</a:t>
            </a:r>
            <a:r>
              <a:rPr lang="el-GR" sz="4400" b="1" i="1" dirty="0" smtClean="0"/>
              <a:t>.</a:t>
            </a:r>
            <a:endParaRPr lang="el-GR" sz="4400" dirty="0" smtClean="0"/>
          </a:p>
          <a:p>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000" b="1" dirty="0" smtClean="0"/>
              <a:t>A</a:t>
            </a:r>
            <a:r>
              <a:rPr lang="el-GR" sz="2000" b="1" dirty="0" smtClean="0"/>
              <a:t>. Σ</a:t>
            </a:r>
            <a:r>
              <a:rPr lang="el-GR" sz="2000" b="1" i="1" dirty="0" smtClean="0"/>
              <a:t>υνταγματικές σχέσεις (</a:t>
            </a:r>
            <a:r>
              <a:rPr lang="el-GR" sz="2000" b="1" i="1" dirty="0" err="1" smtClean="0"/>
              <a:t>rapports</a:t>
            </a:r>
            <a:r>
              <a:rPr lang="el-GR" sz="2000" b="1" i="1" dirty="0" smtClean="0"/>
              <a:t> </a:t>
            </a:r>
            <a:r>
              <a:rPr lang="el-GR" sz="2000" b="1" i="1" dirty="0" err="1" smtClean="0"/>
              <a:t>syntagmatiques</a:t>
            </a:r>
            <a:r>
              <a:rPr lang="el-GR" sz="2000" b="1" i="1" dirty="0" smtClean="0"/>
              <a:t>) </a:t>
            </a:r>
            <a:endParaRPr lang="el-GR" sz="2000" dirty="0"/>
          </a:p>
        </p:txBody>
      </p:sp>
      <p:sp>
        <p:nvSpPr>
          <p:cNvPr id="3" name="2 - Θέση περιεχομένου"/>
          <p:cNvSpPr>
            <a:spLocks noGrp="1"/>
          </p:cNvSpPr>
          <p:nvPr>
            <p:ph idx="1"/>
          </p:nvPr>
        </p:nvSpPr>
        <p:spPr/>
        <p:txBody>
          <a:bodyPr>
            <a:normAutofit lnSpcReduction="10000"/>
          </a:bodyPr>
          <a:lstStyle/>
          <a:p>
            <a:r>
              <a:rPr lang="el-GR" sz="4000" dirty="0" smtClean="0"/>
              <a:t>(iii)   μεταξύ λέξεων : </a:t>
            </a:r>
          </a:p>
          <a:p>
            <a:pPr>
              <a:buNone/>
            </a:pPr>
            <a:r>
              <a:rPr lang="el-GR" sz="4000" dirty="0" smtClean="0"/>
              <a:t>	η λέξη </a:t>
            </a:r>
            <a:r>
              <a:rPr lang="el-GR" sz="4000" b="1" i="1" dirty="0" smtClean="0"/>
              <a:t>&lt;μια&gt;</a:t>
            </a:r>
            <a:r>
              <a:rPr lang="el-GR" sz="4000" dirty="0" smtClean="0"/>
              <a:t> στην πρόταση ‘</a:t>
            </a:r>
            <a:r>
              <a:rPr lang="el-GR" sz="4000" b="1" i="1" dirty="0" smtClean="0"/>
              <a:t>Μια συλλογή από γραμματόσημα</a:t>
            </a:r>
            <a:r>
              <a:rPr lang="el-GR" sz="4000" i="1" dirty="0" smtClean="0"/>
              <a:t>’ </a:t>
            </a:r>
            <a:r>
              <a:rPr lang="el-GR" sz="4000" dirty="0" smtClean="0"/>
              <a:t>αναπτύσσει συνταγματικές σχέσεις με τις λέξεις  </a:t>
            </a:r>
          </a:p>
          <a:p>
            <a:pPr algn="ctr">
              <a:buNone/>
            </a:pPr>
            <a:r>
              <a:rPr lang="el-GR" sz="4000" b="1" i="1" dirty="0" smtClean="0"/>
              <a:t>&lt;συλλογή&gt;, &lt;από&gt; </a:t>
            </a:r>
            <a:r>
              <a:rPr lang="el-GR" sz="4000" dirty="0" smtClean="0"/>
              <a:t>και </a:t>
            </a:r>
            <a:r>
              <a:rPr lang="el-GR" sz="4000" b="1" i="1" dirty="0" smtClean="0"/>
              <a:t>&lt;γραμματόσημα&gt;</a:t>
            </a:r>
            <a:endParaRPr lang="el-GR" sz="4000" dirty="0" smtClean="0"/>
          </a:p>
          <a:p>
            <a:pPr>
              <a:buNone/>
            </a:pPr>
            <a:endParaRPr lang="el-GR"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Από τη μια πλευρά η</a:t>
            </a:r>
            <a:r>
              <a:rPr lang="el-GR" i="1" dirty="0" smtClean="0"/>
              <a:t> γλώσσα – σύστημα </a:t>
            </a:r>
          </a:p>
          <a:p>
            <a:pPr>
              <a:buNone/>
            </a:pPr>
            <a:r>
              <a:rPr lang="el-GR" i="1" dirty="0" smtClean="0"/>
              <a:t>	</a:t>
            </a:r>
            <a:r>
              <a:rPr lang="el-GR" dirty="0" smtClean="0"/>
              <a:t>από την άλλη η  χρήση της μέσα από τον</a:t>
            </a:r>
            <a:r>
              <a:rPr lang="el-GR" i="1" dirty="0" smtClean="0"/>
              <a:t> προσωπικό-α-συστηματικό λόγο</a:t>
            </a:r>
            <a:r>
              <a:rPr lang="el-GR" dirty="0" smtClean="0"/>
              <a:t> των χρηστών της.   </a:t>
            </a:r>
          </a:p>
          <a:p>
            <a:pPr algn="just"/>
            <a:r>
              <a:rPr lang="el-GR" dirty="0" smtClean="0"/>
              <a:t>Κατά συνέπεια, οι αλλαγές στη γλώσσα γίνονται  μέσα από τον λόγο των χρηστών της, </a:t>
            </a:r>
            <a:r>
              <a:rPr lang="el-GR" dirty="0" err="1" smtClean="0"/>
              <a:t>γιαυτό</a:t>
            </a:r>
            <a:r>
              <a:rPr lang="el-GR" dirty="0" smtClean="0"/>
              <a:t>  ο </a:t>
            </a:r>
            <a:r>
              <a:rPr lang="en-US" dirty="0" smtClean="0"/>
              <a:t>Saussure </a:t>
            </a:r>
            <a:r>
              <a:rPr lang="el-GR" dirty="0" smtClean="0"/>
              <a:t>θεωρεί ότι οι μεταβολές  στην κάθε γλώσσα γίνονται εκτός συστήματος. </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t>A</a:t>
            </a:r>
            <a:r>
              <a:rPr lang="el-GR" sz="2400" b="1" dirty="0" smtClean="0"/>
              <a:t>. Σ</a:t>
            </a:r>
            <a:r>
              <a:rPr lang="el-GR" sz="2400" b="1" i="1" dirty="0" smtClean="0"/>
              <a:t>υνταγματικές σχέσεις (</a:t>
            </a:r>
            <a:r>
              <a:rPr lang="el-GR" sz="2400" b="1" i="1" dirty="0" err="1" smtClean="0"/>
              <a:t>rapports</a:t>
            </a:r>
            <a:r>
              <a:rPr lang="el-GR" sz="2400" b="1" i="1" dirty="0" smtClean="0"/>
              <a:t> </a:t>
            </a:r>
            <a:r>
              <a:rPr lang="el-GR" sz="2400" b="1" i="1" dirty="0" err="1" smtClean="0"/>
              <a:t>syntagmatiques</a:t>
            </a:r>
            <a:r>
              <a:rPr lang="el-GR" sz="2400" b="1" i="1" dirty="0" smtClean="0"/>
              <a:t>) </a:t>
            </a:r>
            <a:endParaRPr lang="el-GR" sz="2400" dirty="0"/>
          </a:p>
        </p:txBody>
      </p:sp>
      <p:sp>
        <p:nvSpPr>
          <p:cNvPr id="3" name="2 - Θέση περιεχομένου"/>
          <p:cNvSpPr>
            <a:spLocks noGrp="1"/>
          </p:cNvSpPr>
          <p:nvPr>
            <p:ph idx="1"/>
          </p:nvPr>
        </p:nvSpPr>
        <p:spPr/>
        <p:txBody>
          <a:bodyPr>
            <a:normAutofit/>
          </a:bodyPr>
          <a:lstStyle/>
          <a:p>
            <a:pPr algn="just"/>
            <a:r>
              <a:rPr lang="el-GR" dirty="0" smtClean="0"/>
              <a:t>Δηλαδή, το σύνταγμα είναι πάντα σύνθετο από δύο ή περισσότερους  συνεχείς  όρους ( ή μονάδες ή στοιχεία).  Τοποθετημένος σ’ ένα σύνταγμα ένας όρος αποκτά την αξία του μόνο επειδή  </a:t>
            </a:r>
            <a:r>
              <a:rPr lang="el-GR" u="sng" dirty="0" smtClean="0"/>
              <a:t>αντιτίθεται</a:t>
            </a:r>
            <a:r>
              <a:rPr lang="el-GR" dirty="0" smtClean="0"/>
              <a:t>  σ’ αυτό που προηγείται ή έπεται ή και στα δύο.  Βασικός, επομένως,  παράγοντας στη συνταγματική διάσταση της γλώσσας είναι η </a:t>
            </a:r>
            <a:r>
              <a:rPr lang="el-GR" i="1" dirty="0" err="1" smtClean="0"/>
              <a:t>συνδυαστικότητα</a:t>
            </a:r>
            <a:r>
              <a:rPr lang="el-GR" dirty="0" smtClean="0"/>
              <a:t> των στοιχείων.</a:t>
            </a:r>
          </a:p>
          <a:p>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2400" b="1" dirty="0" smtClean="0"/>
              <a:t>A</a:t>
            </a:r>
            <a:r>
              <a:rPr lang="el-GR" sz="2400" b="1" dirty="0" smtClean="0"/>
              <a:t>. Σ</a:t>
            </a:r>
            <a:r>
              <a:rPr lang="el-GR" sz="2400" b="1" i="1" dirty="0" smtClean="0"/>
              <a:t>υνταγματικές σχέσεις (</a:t>
            </a:r>
            <a:r>
              <a:rPr lang="el-GR" sz="2400" b="1" i="1" dirty="0" err="1" smtClean="0"/>
              <a:t>rapports</a:t>
            </a:r>
            <a:r>
              <a:rPr lang="el-GR" sz="2400" b="1" i="1" dirty="0" smtClean="0"/>
              <a:t> </a:t>
            </a:r>
            <a:r>
              <a:rPr lang="el-GR" sz="2400" b="1" i="1" dirty="0" err="1" smtClean="0"/>
              <a:t>syntagmatiques</a:t>
            </a:r>
            <a:r>
              <a:rPr lang="el-GR" sz="2400" b="1" i="1" dirty="0" smtClean="0"/>
              <a:t>) </a:t>
            </a:r>
            <a:endParaRPr lang="el-GR" sz="2400" dirty="0"/>
          </a:p>
        </p:txBody>
      </p:sp>
      <p:sp>
        <p:nvSpPr>
          <p:cNvPr id="3" name="2 - Θέση περιεχομένου"/>
          <p:cNvSpPr>
            <a:spLocks noGrp="1"/>
          </p:cNvSpPr>
          <p:nvPr>
            <p:ph idx="1"/>
          </p:nvPr>
        </p:nvSpPr>
        <p:spPr/>
        <p:txBody>
          <a:bodyPr>
            <a:normAutofit lnSpcReduction="10000"/>
          </a:bodyPr>
          <a:lstStyle/>
          <a:p>
            <a:pPr algn="just"/>
            <a:r>
              <a:rPr lang="el-GR" dirty="0" smtClean="0"/>
              <a:t>Δεν πρέπει βέβαια να δημιουργηθεί η εντύπωση ότι οι συνταγματικές σχέσεις συμπίπτουν με τις συντακτικές. Οι συντακτικές σχέσεις είναι ένα είδος συνταγματικών σχέσεων. Ακόμη, στα παραπάνω παραδείγματα είχαμε και περιπτώσεις συνταγματικών σχέσεων μεταξύ μορφημάτων καθώς και μεταξύ φωνημάτων, που κάθε άλλο παρά συντακτικές σχέσεις μπορούν να θεωρηθούν. </a:t>
            </a:r>
          </a:p>
          <a:p>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t>
            </a:r>
            <a:r>
              <a:rPr lang="el-GR" b="1" dirty="0" smtClean="0"/>
              <a:t>Π</a:t>
            </a:r>
            <a:r>
              <a:rPr lang="el-GR" b="1" i="1" dirty="0" smtClean="0"/>
              <a:t>αραδειγματικές σχέσεις (</a:t>
            </a:r>
            <a:r>
              <a:rPr lang="el-GR" b="1" i="1" dirty="0" err="1" smtClean="0"/>
              <a:t>rapports</a:t>
            </a:r>
            <a:r>
              <a:rPr lang="el-GR" b="1" i="1" dirty="0" smtClean="0"/>
              <a:t> </a:t>
            </a:r>
            <a:r>
              <a:rPr lang="el-GR" b="1" i="1" dirty="0" err="1" smtClean="0"/>
              <a:t>paradigmatiques</a:t>
            </a:r>
            <a:r>
              <a:rPr lang="el-GR" b="1" i="1" dirty="0" smtClean="0"/>
              <a:t>)</a:t>
            </a:r>
            <a:endParaRPr lang="el-GR" dirty="0"/>
          </a:p>
        </p:txBody>
      </p:sp>
      <p:sp>
        <p:nvSpPr>
          <p:cNvPr id="3" name="2 - Θέση περιεχομένου"/>
          <p:cNvSpPr>
            <a:spLocks noGrp="1"/>
          </p:cNvSpPr>
          <p:nvPr>
            <p:ph idx="1"/>
          </p:nvPr>
        </p:nvSpPr>
        <p:spPr/>
        <p:txBody>
          <a:bodyPr/>
          <a:lstStyle/>
          <a:p>
            <a:r>
              <a:rPr lang="el-GR" i="1" dirty="0" smtClean="0"/>
              <a:t>Παραδειγματικές</a:t>
            </a:r>
            <a:r>
              <a:rPr lang="el-GR" dirty="0" smtClean="0"/>
              <a:t> είναι οι σχέσεις με όλους τους άλλους όρους που </a:t>
            </a:r>
            <a:r>
              <a:rPr lang="el-GR" i="1" dirty="0" smtClean="0"/>
              <a:t>μπορούν </a:t>
            </a:r>
            <a:r>
              <a:rPr lang="el-GR" dirty="0" smtClean="0"/>
              <a:t>- δυνητικά-  να εμφανισθούν στο ίδιο γλωσσικό περιβάλλον ή συμφραζόμενα, είτε είναι σε αντίθεση είτε σε ελεύθερη ποικιλία μαζί του. Δεν είναι δηλαδή </a:t>
            </a:r>
            <a:r>
              <a:rPr lang="en-US" i="1" dirty="0" smtClean="0"/>
              <a:t>in </a:t>
            </a:r>
            <a:r>
              <a:rPr lang="en-US" i="1" dirty="0" err="1" smtClean="0"/>
              <a:t>praesentia</a:t>
            </a:r>
            <a:r>
              <a:rPr lang="el-GR" dirty="0" smtClean="0"/>
              <a:t> όπως οι συνταγματικές, αλλά </a:t>
            </a:r>
            <a:r>
              <a:rPr lang="en-US" i="1" dirty="0" smtClean="0"/>
              <a:t>in absentia</a:t>
            </a:r>
            <a:r>
              <a:rPr lang="el-GR" dirty="0" smtClean="0"/>
              <a:t>. Έτσι, παραδειγματικές μπορεί να είναι οι σχέσεις:</a:t>
            </a:r>
          </a:p>
          <a:p>
            <a:pPr>
              <a:buNone/>
            </a:pPr>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a:t>
            </a:r>
            <a:r>
              <a:rPr lang="el-GR" sz="2400" b="1" i="1" dirty="0" smtClean="0"/>
              <a:t>αραδειγματικές σχέσεις (</a:t>
            </a:r>
            <a:r>
              <a:rPr lang="el-GR" sz="2400" b="1" i="1" dirty="0" err="1" smtClean="0"/>
              <a:t>rapports</a:t>
            </a:r>
            <a:r>
              <a:rPr lang="el-GR" sz="2400" b="1" i="1" dirty="0" smtClean="0"/>
              <a:t> </a:t>
            </a:r>
            <a:r>
              <a:rPr lang="el-GR" sz="2400" b="1" i="1" dirty="0" err="1" smtClean="0"/>
              <a:t>paradigmatiques</a:t>
            </a:r>
            <a:r>
              <a:rPr lang="el-GR" sz="2400" b="1" i="1" dirty="0" smtClean="0"/>
              <a:t>)</a:t>
            </a:r>
            <a:endParaRPr lang="el-GR" sz="2400" dirty="0"/>
          </a:p>
        </p:txBody>
      </p:sp>
      <p:sp>
        <p:nvSpPr>
          <p:cNvPr id="3" name="2 - Θέση περιεχομένου"/>
          <p:cNvSpPr>
            <a:spLocks noGrp="1"/>
          </p:cNvSpPr>
          <p:nvPr>
            <p:ph idx="1"/>
          </p:nvPr>
        </p:nvSpPr>
        <p:spPr/>
        <p:txBody>
          <a:bodyPr>
            <a:normAutofit fontScale="70000" lnSpcReduction="20000"/>
          </a:bodyPr>
          <a:lstStyle/>
          <a:p>
            <a:r>
              <a:rPr lang="el-GR" dirty="0" smtClean="0"/>
              <a:t>(</a:t>
            </a:r>
            <a:r>
              <a:rPr lang="en-US" dirty="0" err="1" smtClean="0"/>
              <a:t>i</a:t>
            </a:r>
            <a:r>
              <a:rPr lang="el-GR" dirty="0" smtClean="0"/>
              <a:t>)   μεταξύ φωνημάτων:  </a:t>
            </a:r>
          </a:p>
          <a:p>
            <a:r>
              <a:rPr lang="el-GR" dirty="0" smtClean="0"/>
              <a:t>το φώνημα  </a:t>
            </a:r>
            <a:r>
              <a:rPr lang="el-GR" i="1" dirty="0" smtClean="0"/>
              <a:t>/</a:t>
            </a:r>
            <a:r>
              <a:rPr lang="el-GR" b="1" i="1" dirty="0" smtClean="0"/>
              <a:t> p/ </a:t>
            </a:r>
            <a:r>
              <a:rPr lang="el-GR" dirty="0" smtClean="0"/>
              <a:t>  στη λέξη  </a:t>
            </a:r>
            <a:r>
              <a:rPr lang="el-GR" b="1" i="1" dirty="0" smtClean="0"/>
              <a:t> /</a:t>
            </a:r>
            <a:r>
              <a:rPr lang="el-GR" b="1" i="1" dirty="0" err="1" smtClean="0"/>
              <a:t>pali</a:t>
            </a:r>
            <a:r>
              <a:rPr lang="el-GR" b="1" i="1" dirty="0" smtClean="0"/>
              <a:t>/</a:t>
            </a:r>
            <a:r>
              <a:rPr lang="el-GR" i="1" dirty="0" smtClean="0"/>
              <a:t> </a:t>
            </a:r>
            <a:r>
              <a:rPr lang="el-GR" dirty="0" smtClean="0"/>
              <a:t>  αναπτύσσει  παραδειγματικές σχέσεις με όλα τα άλλα φωνήματα  </a:t>
            </a:r>
            <a:r>
              <a:rPr lang="el-GR" b="1" i="1" dirty="0" smtClean="0"/>
              <a:t> /γ/,  /v/,  /z/,  /θ/,  /k/,  /r/,  /s/</a:t>
            </a:r>
            <a:r>
              <a:rPr lang="el-GR" i="1" dirty="0" smtClean="0"/>
              <a:t>  </a:t>
            </a:r>
            <a:r>
              <a:rPr lang="el-GR" dirty="0" smtClean="0"/>
              <a:t>και </a:t>
            </a:r>
            <a:r>
              <a:rPr lang="el-GR" b="1" i="1" dirty="0" smtClean="0"/>
              <a:t> /x/ </a:t>
            </a:r>
            <a:r>
              <a:rPr lang="el-GR" i="1" dirty="0" smtClean="0"/>
              <a:t>, </a:t>
            </a:r>
            <a:r>
              <a:rPr lang="el-GR" dirty="0" smtClean="0"/>
              <a:t> που μπορούν να εναλλάσσονται μαζί</a:t>
            </a:r>
            <a:r>
              <a:rPr lang="el-GR" i="1" dirty="0" smtClean="0"/>
              <a:t> </a:t>
            </a:r>
            <a:r>
              <a:rPr lang="el-GR" dirty="0" smtClean="0"/>
              <a:t>του  (να πάρουν την ίδια συνταγματική θέση) στο περιβάλλον  </a:t>
            </a:r>
            <a:r>
              <a:rPr lang="el-GR" i="1" dirty="0" smtClean="0"/>
              <a:t> </a:t>
            </a:r>
            <a:r>
              <a:rPr lang="el-GR" b="1" i="1" dirty="0" smtClean="0"/>
              <a:t>/-</a:t>
            </a:r>
            <a:r>
              <a:rPr lang="el-GR" b="1" i="1" dirty="0" err="1" smtClean="0"/>
              <a:t>ali</a:t>
            </a:r>
            <a:r>
              <a:rPr lang="el-GR" b="1" i="1" dirty="0" smtClean="0"/>
              <a:t>/</a:t>
            </a:r>
            <a:r>
              <a:rPr lang="el-GR" i="1" dirty="0" smtClean="0"/>
              <a:t>: </a:t>
            </a:r>
            <a:endParaRPr lang="el-GR" dirty="0" smtClean="0"/>
          </a:p>
          <a:p>
            <a:r>
              <a:rPr lang="el-GR" b="1" i="1" dirty="0" smtClean="0"/>
              <a:t> /</a:t>
            </a:r>
            <a:r>
              <a:rPr lang="el-GR" b="1" i="1" dirty="0" err="1" smtClean="0"/>
              <a:t>΄γ</a:t>
            </a:r>
            <a:r>
              <a:rPr lang="en-US" b="1" i="1" dirty="0" err="1" smtClean="0"/>
              <a:t>ali</a:t>
            </a:r>
            <a:r>
              <a:rPr lang="el-GR" b="1" i="1" dirty="0" smtClean="0"/>
              <a:t>/ 					</a:t>
            </a:r>
            <a:endParaRPr lang="el-GR" dirty="0" smtClean="0"/>
          </a:p>
          <a:p>
            <a:r>
              <a:rPr lang="el-GR" b="1" i="1" dirty="0" smtClean="0"/>
              <a:t>/΄</a:t>
            </a:r>
            <a:r>
              <a:rPr lang="en-US" b="1" i="1" dirty="0" err="1" smtClean="0"/>
              <a:t>sali</a:t>
            </a:r>
            <a:r>
              <a:rPr lang="el-GR" b="1" i="1" dirty="0" smtClean="0"/>
              <a:t>/					</a:t>
            </a:r>
            <a:r>
              <a:rPr lang="el-GR" b="1" dirty="0" smtClean="0"/>
              <a:t> </a:t>
            </a:r>
            <a:endParaRPr lang="el-GR" dirty="0" smtClean="0"/>
          </a:p>
          <a:p>
            <a:r>
              <a:rPr lang="el-GR" b="1" i="1" dirty="0" smtClean="0"/>
              <a:t>/΄</a:t>
            </a:r>
            <a:r>
              <a:rPr lang="en-US" b="1" i="1" dirty="0" err="1" smtClean="0"/>
              <a:t>vali</a:t>
            </a:r>
            <a:r>
              <a:rPr lang="el-GR" b="1" i="1" dirty="0" smtClean="0"/>
              <a:t>/					 </a:t>
            </a:r>
            <a:endParaRPr lang="el-GR" dirty="0" smtClean="0"/>
          </a:p>
          <a:p>
            <a:r>
              <a:rPr lang="el-GR" b="1" i="1" dirty="0" smtClean="0"/>
              <a:t> /</a:t>
            </a:r>
            <a:r>
              <a:rPr lang="el-GR" b="1" i="1" dirty="0" err="1" smtClean="0"/>
              <a:t>΄θ</a:t>
            </a:r>
            <a:r>
              <a:rPr lang="en-US" b="1" i="1" dirty="0" err="1" smtClean="0"/>
              <a:t>ali</a:t>
            </a:r>
            <a:r>
              <a:rPr lang="el-GR" b="1" i="1" dirty="0" smtClean="0"/>
              <a:t>/ 			κτλ</a:t>
            </a:r>
            <a:endParaRPr lang="el-GR" dirty="0" smtClean="0"/>
          </a:p>
          <a:p>
            <a:r>
              <a:rPr lang="el-GR" b="1" i="1" dirty="0" smtClean="0"/>
              <a:t> /΄</a:t>
            </a:r>
            <a:r>
              <a:rPr lang="en-US" b="1" i="1" dirty="0" smtClean="0"/>
              <a:t>kali</a:t>
            </a:r>
            <a:r>
              <a:rPr lang="el-GR" b="1" i="1" dirty="0" smtClean="0"/>
              <a:t>/</a:t>
            </a:r>
            <a:endParaRPr lang="el-GR" dirty="0" smtClean="0"/>
          </a:p>
          <a:p>
            <a:r>
              <a:rPr lang="el-GR" b="1" i="1" dirty="0" smtClean="0"/>
              <a:t>/΄</a:t>
            </a:r>
            <a:r>
              <a:rPr lang="en-US" b="1" i="1" dirty="0" err="1" smtClean="0"/>
              <a:t>rali</a:t>
            </a:r>
            <a:r>
              <a:rPr lang="el-GR" b="1" i="1" dirty="0" smtClean="0"/>
              <a:t>/</a:t>
            </a:r>
            <a:endParaRPr lang="el-GR" dirty="0" smtClean="0"/>
          </a:p>
          <a:p>
            <a:r>
              <a:rPr lang="el-GR" b="1" i="1" dirty="0" smtClean="0"/>
              <a:t>/΄</a:t>
            </a:r>
            <a:r>
              <a:rPr lang="en-US" b="1" i="1" dirty="0" err="1" smtClean="0"/>
              <a:t>xali</a:t>
            </a:r>
            <a:r>
              <a:rPr lang="el-GR" b="1" i="1" dirty="0" smtClean="0"/>
              <a:t>/</a:t>
            </a:r>
            <a:endParaRPr lang="el-GR" dirty="0" smtClean="0"/>
          </a:p>
          <a:p>
            <a:r>
              <a:rPr lang="el-GR" b="1" i="1" dirty="0" smtClean="0"/>
              <a:t>/΄</a:t>
            </a:r>
            <a:r>
              <a:rPr lang="en-US" b="1" i="1" dirty="0" err="1" smtClean="0"/>
              <a:t>zali</a:t>
            </a:r>
            <a:r>
              <a:rPr lang="el-GR" b="1" i="1" dirty="0" smtClean="0"/>
              <a:t>/</a:t>
            </a:r>
            <a:endParaRPr lang="el-GR" dirty="0" smtClean="0"/>
          </a:p>
          <a:p>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Π</a:t>
            </a:r>
            <a:r>
              <a:rPr lang="el-GR" sz="2000" b="1" i="1" dirty="0" smtClean="0"/>
              <a:t>αραδειγματικές σχέσεις (</a:t>
            </a:r>
            <a:r>
              <a:rPr lang="el-GR" sz="2000" b="1" i="1" dirty="0" err="1" smtClean="0"/>
              <a:t>rapports</a:t>
            </a:r>
            <a:r>
              <a:rPr lang="el-GR" sz="2000" b="1" i="1" dirty="0" smtClean="0"/>
              <a:t> </a:t>
            </a:r>
            <a:r>
              <a:rPr lang="el-GR" sz="2000" b="1" i="1" dirty="0" err="1" smtClean="0"/>
              <a:t>paradigmatiques</a:t>
            </a:r>
            <a:r>
              <a:rPr lang="el-GR" sz="2000" b="1" i="1" dirty="0" smtClean="0"/>
              <a:t>)</a:t>
            </a:r>
            <a:endParaRPr lang="el-GR" sz="2000" dirty="0"/>
          </a:p>
        </p:txBody>
      </p:sp>
      <p:sp>
        <p:nvSpPr>
          <p:cNvPr id="3" name="2 - Θέση περιεχομένου"/>
          <p:cNvSpPr>
            <a:spLocks noGrp="1"/>
          </p:cNvSpPr>
          <p:nvPr>
            <p:ph idx="1"/>
          </p:nvPr>
        </p:nvSpPr>
        <p:spPr/>
        <p:txBody>
          <a:bodyPr>
            <a:normAutofit fontScale="92500" lnSpcReduction="10000"/>
          </a:bodyPr>
          <a:lstStyle/>
          <a:p>
            <a:r>
              <a:rPr lang="el-GR" dirty="0" smtClean="0"/>
              <a:t>(</a:t>
            </a:r>
            <a:r>
              <a:rPr lang="en-US" dirty="0" smtClean="0"/>
              <a:t>ii</a:t>
            </a:r>
            <a:r>
              <a:rPr lang="el-GR" dirty="0" smtClean="0"/>
              <a:t>)   μεταξύ μορφημάτων: </a:t>
            </a:r>
            <a:r>
              <a:rPr lang="el-GR" i="1" dirty="0" smtClean="0"/>
              <a:t> </a:t>
            </a:r>
            <a:endParaRPr lang="el-GR" dirty="0" smtClean="0"/>
          </a:p>
          <a:p>
            <a:r>
              <a:rPr lang="el-GR" dirty="0" smtClean="0"/>
              <a:t>το μόρφημα </a:t>
            </a:r>
            <a:r>
              <a:rPr lang="el-GR" b="1" i="1" dirty="0" smtClean="0"/>
              <a:t>-</a:t>
            </a:r>
            <a:r>
              <a:rPr lang="el-GR" b="1" i="1" dirty="0" err="1" smtClean="0"/>
              <a:t>φορ</a:t>
            </a:r>
            <a:r>
              <a:rPr lang="el-GR" b="1" i="1" dirty="0" smtClean="0"/>
              <a:t>-</a:t>
            </a:r>
            <a:r>
              <a:rPr lang="el-GR" i="1" dirty="0" smtClean="0"/>
              <a:t> </a:t>
            </a:r>
            <a:r>
              <a:rPr lang="el-GR" dirty="0" smtClean="0"/>
              <a:t>στη λέξη </a:t>
            </a:r>
            <a:r>
              <a:rPr lang="el-GR" b="1" i="1" dirty="0" smtClean="0"/>
              <a:t>α-διά-</a:t>
            </a:r>
            <a:r>
              <a:rPr lang="el-GR" b="1" i="1" dirty="0" err="1" smtClean="0"/>
              <a:t>φορ</a:t>
            </a:r>
            <a:r>
              <a:rPr lang="el-GR" b="1" i="1" dirty="0" smtClean="0"/>
              <a:t>-</a:t>
            </a:r>
            <a:r>
              <a:rPr lang="el-GR" b="1" i="1" dirty="0" err="1" smtClean="0"/>
              <a:t>ος</a:t>
            </a:r>
            <a:r>
              <a:rPr lang="el-GR" b="1" i="1" dirty="0" smtClean="0"/>
              <a:t>,</a:t>
            </a:r>
            <a:r>
              <a:rPr lang="el-GR" dirty="0" smtClean="0"/>
              <a:t> βρίσκεται σε παραδειγματικές σχέσεις με τα μορφήματα   </a:t>
            </a:r>
            <a:r>
              <a:rPr lang="el-GR" b="1" i="1" dirty="0" smtClean="0"/>
              <a:t>-</a:t>
            </a:r>
            <a:r>
              <a:rPr lang="el-GR" b="1" i="1" dirty="0" err="1" smtClean="0"/>
              <a:t>φθορ</a:t>
            </a:r>
            <a:r>
              <a:rPr lang="el-GR" b="1" i="1" dirty="0" smtClean="0"/>
              <a:t> -</a:t>
            </a:r>
            <a:r>
              <a:rPr lang="el-GR" b="1" i="1" dirty="0" err="1" smtClean="0"/>
              <a:t>βλητ</a:t>
            </a:r>
            <a:r>
              <a:rPr lang="el-GR" b="1" i="1" dirty="0" smtClean="0"/>
              <a:t>-,-θετ-, -</a:t>
            </a:r>
            <a:r>
              <a:rPr lang="el-GR" b="1" i="1" dirty="0" err="1" smtClean="0"/>
              <a:t>λυτ</a:t>
            </a:r>
            <a:r>
              <a:rPr lang="el-GR" b="1" i="1" dirty="0" smtClean="0"/>
              <a:t>-</a:t>
            </a:r>
            <a:r>
              <a:rPr lang="el-GR" b="1" dirty="0" smtClean="0"/>
              <a:t> </a:t>
            </a:r>
            <a:r>
              <a:rPr lang="el-GR" dirty="0" smtClean="0"/>
              <a:t> κ.ά.,  στις λέξεις: </a:t>
            </a:r>
            <a:r>
              <a:rPr lang="el-GR" i="1" dirty="0" smtClean="0"/>
              <a:t> </a:t>
            </a:r>
            <a:endParaRPr lang="el-GR" dirty="0" smtClean="0"/>
          </a:p>
          <a:p>
            <a:r>
              <a:rPr lang="el-GR" b="1" i="1" dirty="0" smtClean="0"/>
              <a:t>α-διά-</a:t>
            </a:r>
            <a:r>
              <a:rPr lang="el-GR" b="1" i="1" dirty="0" err="1" smtClean="0"/>
              <a:t>φθορ</a:t>
            </a:r>
            <a:r>
              <a:rPr lang="el-GR" b="1" i="1" dirty="0" smtClean="0"/>
              <a:t>-</a:t>
            </a:r>
            <a:r>
              <a:rPr lang="el-GR" b="1" i="1" dirty="0" err="1" smtClean="0"/>
              <a:t>ος</a:t>
            </a:r>
            <a:r>
              <a:rPr lang="el-GR" b="1" i="1" dirty="0" smtClean="0"/>
              <a:t>,   </a:t>
            </a:r>
            <a:endParaRPr lang="el-GR" dirty="0" smtClean="0"/>
          </a:p>
          <a:p>
            <a:r>
              <a:rPr lang="el-GR" b="1" i="1" dirty="0" smtClean="0"/>
              <a:t> α-διά-</a:t>
            </a:r>
            <a:r>
              <a:rPr lang="el-GR" b="1" i="1" dirty="0" err="1" smtClean="0"/>
              <a:t>βλητ</a:t>
            </a:r>
            <a:r>
              <a:rPr lang="el-GR" b="1" i="1" dirty="0" smtClean="0"/>
              <a:t>-</a:t>
            </a:r>
            <a:r>
              <a:rPr lang="el-GR" b="1" i="1" dirty="0" err="1" smtClean="0"/>
              <a:t>ος</a:t>
            </a:r>
            <a:r>
              <a:rPr lang="el-GR" b="1" i="1" dirty="0" smtClean="0"/>
              <a:t>,</a:t>
            </a:r>
            <a:endParaRPr lang="el-GR" dirty="0" smtClean="0"/>
          </a:p>
          <a:p>
            <a:r>
              <a:rPr lang="el-GR" b="1" i="1" dirty="0" smtClean="0"/>
              <a:t>α-διά-</a:t>
            </a:r>
            <a:r>
              <a:rPr lang="el-GR" b="1" i="1" dirty="0" err="1" smtClean="0"/>
              <a:t>θετ</a:t>
            </a:r>
            <a:r>
              <a:rPr lang="el-GR" b="1" i="1" dirty="0" smtClean="0"/>
              <a:t>-</a:t>
            </a:r>
            <a:r>
              <a:rPr lang="el-GR" b="1" i="1" dirty="0" err="1" smtClean="0"/>
              <a:t>ος</a:t>
            </a:r>
            <a:r>
              <a:rPr lang="el-GR" b="1" i="1" dirty="0" smtClean="0"/>
              <a:t>,</a:t>
            </a:r>
            <a:endParaRPr lang="el-GR" dirty="0" smtClean="0"/>
          </a:p>
          <a:p>
            <a:r>
              <a:rPr lang="el-GR" b="1" i="1" dirty="0" smtClean="0"/>
              <a:t> α-διά-</a:t>
            </a:r>
            <a:r>
              <a:rPr lang="el-GR" b="1" i="1" dirty="0" err="1" smtClean="0"/>
              <a:t>λυτ</a:t>
            </a:r>
            <a:r>
              <a:rPr lang="el-GR" b="1" i="1" dirty="0" smtClean="0"/>
              <a:t>-</a:t>
            </a:r>
            <a:r>
              <a:rPr lang="el-GR" b="1" i="1" dirty="0" err="1" smtClean="0"/>
              <a:t>ος</a:t>
            </a:r>
            <a:r>
              <a:rPr lang="el-GR" b="1" i="1" dirty="0" smtClean="0"/>
              <a:t>  </a:t>
            </a:r>
            <a:endParaRPr lang="el-GR" dirty="0" smtClean="0"/>
          </a:p>
          <a:p>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Π</a:t>
            </a:r>
            <a:r>
              <a:rPr lang="el-GR" sz="2000" b="1" i="1" dirty="0" smtClean="0"/>
              <a:t>αραδειγματικές σχέσεις (</a:t>
            </a:r>
            <a:r>
              <a:rPr lang="el-GR" sz="2000" b="1" i="1" dirty="0" err="1" smtClean="0"/>
              <a:t>rapports</a:t>
            </a:r>
            <a:r>
              <a:rPr lang="el-GR" sz="2000" b="1" i="1" dirty="0" smtClean="0"/>
              <a:t> </a:t>
            </a:r>
            <a:r>
              <a:rPr lang="el-GR" sz="2000" b="1" i="1" dirty="0" err="1" smtClean="0"/>
              <a:t>paradigmatiques</a:t>
            </a:r>
            <a:r>
              <a:rPr lang="el-GR" sz="2000" b="1" i="1" dirty="0" smtClean="0"/>
              <a:t>)</a:t>
            </a:r>
            <a:endParaRPr lang="el-GR" sz="2000" dirty="0"/>
          </a:p>
        </p:txBody>
      </p:sp>
      <p:sp>
        <p:nvSpPr>
          <p:cNvPr id="3" name="2 - Θέση περιεχομένου"/>
          <p:cNvSpPr>
            <a:spLocks noGrp="1"/>
          </p:cNvSpPr>
          <p:nvPr>
            <p:ph idx="1"/>
          </p:nvPr>
        </p:nvSpPr>
        <p:spPr/>
        <p:txBody>
          <a:bodyPr>
            <a:normAutofit fontScale="77500" lnSpcReduction="20000"/>
          </a:bodyPr>
          <a:lstStyle/>
          <a:p>
            <a:r>
              <a:rPr lang="el-GR" dirty="0" smtClean="0"/>
              <a:t>(</a:t>
            </a:r>
            <a:r>
              <a:rPr lang="en-US" dirty="0" smtClean="0"/>
              <a:t>iii</a:t>
            </a:r>
            <a:r>
              <a:rPr lang="el-GR" dirty="0" smtClean="0"/>
              <a:t>)    μεταξύ λέξεων: </a:t>
            </a:r>
          </a:p>
          <a:p>
            <a:r>
              <a:rPr lang="el-GR" dirty="0" smtClean="0"/>
              <a:t>η λέξη  </a:t>
            </a:r>
            <a:r>
              <a:rPr lang="el-GR" b="1" i="1" dirty="0" smtClean="0"/>
              <a:t>γραμματόσημα </a:t>
            </a:r>
            <a:r>
              <a:rPr lang="el-GR" dirty="0" smtClean="0"/>
              <a:t> βρίσκεται σε συνταγματική σχέση με τις λέξεις </a:t>
            </a:r>
            <a:r>
              <a:rPr lang="el-GR" i="1" dirty="0" smtClean="0"/>
              <a:t> </a:t>
            </a:r>
            <a:r>
              <a:rPr lang="el-GR" b="1" i="1" dirty="0" smtClean="0"/>
              <a:t>‘μια συλλογή από (</a:t>
            </a:r>
            <a:r>
              <a:rPr lang="el-GR" b="1" i="1" u="sng" dirty="0" smtClean="0"/>
              <a:t>γραμματόσημα)</a:t>
            </a:r>
            <a:r>
              <a:rPr lang="el-GR" i="1" dirty="0" smtClean="0"/>
              <a:t>’</a:t>
            </a:r>
            <a:r>
              <a:rPr lang="el-GR" dirty="0" smtClean="0"/>
              <a:t> (βλ. παραπάνω) και σε </a:t>
            </a:r>
            <a:r>
              <a:rPr lang="el-GR" dirty="0" err="1" smtClean="0"/>
              <a:t>παρα</a:t>
            </a:r>
            <a:r>
              <a:rPr lang="el-GR" dirty="0" smtClean="0"/>
              <a:t>-δειγματική με όλες τις άλλες που μπορούν να εμφανισθούν στη θέση της στο ίδιο περιβάλλον, δηλαδή αυτές με τις οποίες βρίσκεται σε </a:t>
            </a:r>
            <a:r>
              <a:rPr lang="el-GR" u="sng" dirty="0" smtClean="0"/>
              <a:t>ισοδύναμη</a:t>
            </a:r>
            <a:r>
              <a:rPr lang="el-GR" dirty="0" smtClean="0"/>
              <a:t> </a:t>
            </a:r>
            <a:r>
              <a:rPr lang="el-GR" u="sng" dirty="0" smtClean="0"/>
              <a:t>κατανομή</a:t>
            </a:r>
            <a:r>
              <a:rPr lang="el-GR" dirty="0" smtClean="0"/>
              <a:t>, π.χ.  </a:t>
            </a:r>
            <a:r>
              <a:rPr lang="el-GR" b="1" i="1" dirty="0" smtClean="0"/>
              <a:t>σπιρτόκουτα, γελοιογραφίες, </a:t>
            </a:r>
            <a:r>
              <a:rPr lang="el-GR" b="1" i="1" dirty="0" err="1" smtClean="0"/>
              <a:t>χατοπετσέτες</a:t>
            </a:r>
            <a:r>
              <a:rPr lang="el-GR" b="1" i="1" dirty="0" smtClean="0"/>
              <a:t>, νομίσματα, δίσκους, μπουκάλια, προγράμματα</a:t>
            </a:r>
            <a:r>
              <a:rPr lang="el-GR" i="1" dirty="0" smtClean="0"/>
              <a:t> </a:t>
            </a:r>
            <a:r>
              <a:rPr lang="el-GR" dirty="0" smtClean="0"/>
              <a:t>κ.ά.:</a:t>
            </a:r>
          </a:p>
          <a:p>
            <a:r>
              <a:rPr lang="el-GR" b="1" dirty="0" smtClean="0"/>
              <a:t> </a:t>
            </a:r>
            <a:r>
              <a:rPr lang="el-GR" b="1" i="1" dirty="0" smtClean="0"/>
              <a:t>μια συλλογή από   </a:t>
            </a:r>
            <a:r>
              <a:rPr lang="el-GR" b="1" i="1" u="sng" dirty="0" smtClean="0"/>
              <a:t>σπιρτόκουτα</a:t>
            </a:r>
            <a:endParaRPr lang="el-GR" dirty="0" smtClean="0"/>
          </a:p>
          <a:p>
            <a:r>
              <a:rPr lang="el-GR" b="1" i="1" dirty="0" smtClean="0"/>
              <a:t>&gt;&gt;     &gt;&gt;    &gt;&gt;    </a:t>
            </a:r>
            <a:r>
              <a:rPr lang="el-GR" b="1" i="1" u="sng" dirty="0" smtClean="0"/>
              <a:t>γελοιογραφίες</a:t>
            </a:r>
            <a:endParaRPr lang="el-GR" dirty="0" smtClean="0"/>
          </a:p>
          <a:p>
            <a:r>
              <a:rPr lang="el-GR" b="1" i="1" dirty="0" smtClean="0"/>
              <a:t>&gt;&gt;     &gt;&gt;    &gt;&gt;    </a:t>
            </a:r>
            <a:r>
              <a:rPr lang="el-GR" b="1" i="1" u="sng" dirty="0" smtClean="0"/>
              <a:t>χαρτοπετσέτες</a:t>
            </a:r>
            <a:endParaRPr lang="el-GR" dirty="0" smtClean="0"/>
          </a:p>
          <a:p>
            <a:r>
              <a:rPr lang="el-GR" b="1" i="1" dirty="0" smtClean="0"/>
              <a:t>&gt;&gt;     &gt;&gt;    &gt;&gt;    </a:t>
            </a:r>
            <a:r>
              <a:rPr lang="el-GR" b="1" i="1" u="sng" dirty="0" smtClean="0"/>
              <a:t>νομίσματα</a:t>
            </a:r>
            <a:endParaRPr lang="el-GR" dirty="0" smtClean="0"/>
          </a:p>
          <a:p>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a:t>
            </a:r>
            <a:r>
              <a:rPr lang="el-GR" sz="2400" b="1" i="1" dirty="0" smtClean="0"/>
              <a:t>αραδειγματικές σχέσεις (</a:t>
            </a:r>
            <a:r>
              <a:rPr lang="el-GR" sz="2400" b="1" i="1" dirty="0" err="1" smtClean="0"/>
              <a:t>rapports</a:t>
            </a:r>
            <a:r>
              <a:rPr lang="el-GR" sz="2400" b="1" i="1" dirty="0" smtClean="0"/>
              <a:t> </a:t>
            </a:r>
            <a:r>
              <a:rPr lang="el-GR" sz="2400" b="1" i="1" dirty="0" err="1" smtClean="0"/>
              <a:t>paradigmatiques</a:t>
            </a:r>
            <a:r>
              <a:rPr lang="el-GR" sz="2400" b="1" i="1" dirty="0" smtClean="0"/>
              <a:t>)</a:t>
            </a:r>
            <a:endParaRPr lang="el-GR" sz="2400" dirty="0"/>
          </a:p>
        </p:txBody>
      </p:sp>
      <p:sp>
        <p:nvSpPr>
          <p:cNvPr id="3" name="2 - Θέση περιεχομένου"/>
          <p:cNvSpPr>
            <a:spLocks noGrp="1"/>
          </p:cNvSpPr>
          <p:nvPr>
            <p:ph idx="1"/>
          </p:nvPr>
        </p:nvSpPr>
        <p:spPr/>
        <p:txBody>
          <a:bodyPr/>
          <a:lstStyle/>
          <a:p>
            <a:r>
              <a:rPr lang="el-GR" sz="4000" dirty="0" smtClean="0"/>
              <a:t>Οι όροι </a:t>
            </a:r>
            <a:r>
              <a:rPr lang="el-GR" sz="4000" b="1" i="1" dirty="0" smtClean="0"/>
              <a:t>σύνολο (</a:t>
            </a:r>
            <a:r>
              <a:rPr lang="en-US" sz="4000" b="1" i="1" dirty="0" smtClean="0"/>
              <a:t>set</a:t>
            </a:r>
            <a:r>
              <a:rPr lang="el-GR" sz="4000" b="1" i="1" dirty="0" smtClean="0"/>
              <a:t>), σύστημα</a:t>
            </a:r>
            <a:r>
              <a:rPr lang="el-GR" sz="4000" i="1" dirty="0" smtClean="0"/>
              <a:t> </a:t>
            </a:r>
            <a:r>
              <a:rPr lang="el-GR" sz="4000" dirty="0" smtClean="0"/>
              <a:t>και </a:t>
            </a:r>
            <a:r>
              <a:rPr lang="el-GR" sz="4000" b="1" i="1" dirty="0" smtClean="0"/>
              <a:t>τάξη </a:t>
            </a:r>
            <a:r>
              <a:rPr lang="el-GR" sz="4000" dirty="0" smtClean="0"/>
              <a:t>χρησιμοποιήθηκαν μαζί με τον όρο </a:t>
            </a:r>
            <a:r>
              <a:rPr lang="el-GR" sz="4000" b="1" i="1" dirty="0" smtClean="0"/>
              <a:t>σύνδεση (</a:t>
            </a:r>
            <a:r>
              <a:rPr lang="en-US" sz="4000" b="1" i="1" dirty="0" smtClean="0"/>
              <a:t>colligation</a:t>
            </a:r>
            <a:r>
              <a:rPr lang="el-GR" sz="4000" b="1" i="1" dirty="0" smtClean="0"/>
              <a:t>)</a:t>
            </a:r>
            <a:r>
              <a:rPr lang="el-GR" sz="4000" i="1" dirty="0" smtClean="0"/>
              <a:t> </a:t>
            </a:r>
            <a:r>
              <a:rPr lang="el-GR" sz="4000" dirty="0" smtClean="0"/>
              <a:t>από τους γλωσσολόγους της Αγγλικής Σχολής (</a:t>
            </a:r>
            <a:r>
              <a:rPr lang="en-US" sz="4000" dirty="0" smtClean="0"/>
              <a:t>Firth</a:t>
            </a:r>
            <a:r>
              <a:rPr lang="el-GR" sz="4000" dirty="0" smtClean="0"/>
              <a:t>, </a:t>
            </a:r>
            <a:r>
              <a:rPr lang="en-US" sz="4000" dirty="0" err="1" smtClean="0"/>
              <a:t>Halliday</a:t>
            </a:r>
            <a:r>
              <a:rPr lang="el-GR" sz="4000" dirty="0" smtClean="0"/>
              <a:t> κ.ά.).</a:t>
            </a:r>
          </a:p>
          <a:p>
            <a:pPr>
              <a:buNone/>
            </a:pPr>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Π</a:t>
            </a:r>
            <a:r>
              <a:rPr lang="el-GR" sz="1800" b="1" i="1" dirty="0" smtClean="0"/>
              <a:t>αραδειγματικές σχέσεις (</a:t>
            </a:r>
            <a:r>
              <a:rPr lang="el-GR" sz="1800" b="1" i="1" dirty="0" err="1" smtClean="0"/>
              <a:t>rapports</a:t>
            </a:r>
            <a:r>
              <a:rPr lang="el-GR" sz="1800" b="1" i="1" dirty="0" smtClean="0"/>
              <a:t> </a:t>
            </a:r>
            <a:r>
              <a:rPr lang="el-GR" sz="1800" b="1" i="1" dirty="0" err="1" smtClean="0"/>
              <a:t>paradigmatiques</a:t>
            </a:r>
            <a:r>
              <a:rPr lang="el-GR" sz="1800" b="1" i="1" dirty="0" smtClean="0"/>
              <a:t>)</a:t>
            </a:r>
            <a:endParaRPr lang="el-GR" sz="1800"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Βλέπουμε, λοιπόν, ότι ενώ οι συνταγματικές σχέσεις βασίζονται στη γραμμικότητα της ομιλίας - δηλαδή σε δύο ή περισσότερους όρους που </a:t>
            </a:r>
            <a:r>
              <a:rPr lang="el-GR" dirty="0" err="1" smtClean="0"/>
              <a:t>συνεμφανίζονται</a:t>
            </a:r>
            <a:r>
              <a:rPr lang="el-GR" dirty="0" smtClean="0"/>
              <a:t> σε μια διαδοχή- μ’ άλλα λόγια βρίσκονται </a:t>
            </a:r>
            <a:r>
              <a:rPr lang="el-GR" i="1" dirty="0" err="1" smtClean="0"/>
              <a:t>in</a:t>
            </a:r>
            <a:r>
              <a:rPr lang="el-GR" i="1" dirty="0" smtClean="0"/>
              <a:t> </a:t>
            </a:r>
            <a:r>
              <a:rPr lang="el-GR" i="1" dirty="0" err="1" smtClean="0"/>
              <a:t>praesentia</a:t>
            </a:r>
            <a:r>
              <a:rPr lang="el-GR" i="1" dirty="0" smtClean="0"/>
              <a:t>,</a:t>
            </a:r>
            <a:r>
              <a:rPr lang="el-GR" dirty="0" smtClean="0"/>
              <a:t> οι παραδειγματικές σχέσεις συνδέουν όρους που δεν συν-εμφανίζονται αλλά αποτελούν μια ‘μνημονική σειρά’, συνιστούν μέρος της ‘εσωτερικής αποθήκης` που συγκροτεί τη γλώσσα κάθε ομιλητή (‘νοητικό λεξικό’/ ‘</a:t>
            </a:r>
            <a:r>
              <a:rPr lang="el-GR" dirty="0" err="1" smtClean="0"/>
              <a:t>mental</a:t>
            </a:r>
            <a:r>
              <a:rPr lang="el-GR" dirty="0" smtClean="0"/>
              <a:t> </a:t>
            </a:r>
            <a:r>
              <a:rPr lang="el-GR" dirty="0" err="1" smtClean="0"/>
              <a:t>lexicon</a:t>
            </a:r>
            <a:r>
              <a:rPr lang="el-GR" dirty="0" smtClean="0"/>
              <a:t>’), βρίσκονται, δηλαδή</a:t>
            </a:r>
            <a:r>
              <a:rPr lang="el-GR" i="1" dirty="0" smtClean="0"/>
              <a:t>, εν απουσία- </a:t>
            </a:r>
            <a:r>
              <a:rPr lang="el-GR" i="1" dirty="0" err="1" smtClean="0"/>
              <a:t>in</a:t>
            </a:r>
            <a:r>
              <a:rPr lang="el-GR" i="1" dirty="0" smtClean="0"/>
              <a:t> </a:t>
            </a:r>
            <a:r>
              <a:rPr lang="el-GR" i="1" dirty="0" err="1" smtClean="0"/>
              <a:t>absentia</a:t>
            </a:r>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Π</a:t>
            </a:r>
            <a:r>
              <a:rPr lang="el-GR" sz="1800" b="1" i="1" dirty="0" smtClean="0"/>
              <a:t>αραδειγματικές σχέσεις (</a:t>
            </a:r>
            <a:r>
              <a:rPr lang="el-GR" sz="1800" b="1" i="1" dirty="0" err="1" smtClean="0"/>
              <a:t>rapports</a:t>
            </a:r>
            <a:r>
              <a:rPr lang="el-GR" sz="1800" b="1" i="1" dirty="0" smtClean="0"/>
              <a:t> </a:t>
            </a:r>
            <a:r>
              <a:rPr lang="el-GR" sz="1800" b="1" i="1" dirty="0" err="1" smtClean="0"/>
              <a:t>paradigmatiques</a:t>
            </a:r>
            <a:r>
              <a:rPr lang="el-GR" sz="1800" b="1" i="1" dirty="0" smtClean="0"/>
              <a:t>)</a:t>
            </a:r>
            <a:endParaRPr lang="el-GR" sz="1800" dirty="0"/>
          </a:p>
        </p:txBody>
      </p:sp>
      <p:sp>
        <p:nvSpPr>
          <p:cNvPr id="3" name="2 - Θέση περιεχομένου"/>
          <p:cNvSpPr>
            <a:spLocks noGrp="1"/>
          </p:cNvSpPr>
          <p:nvPr>
            <p:ph idx="1"/>
          </p:nvPr>
        </p:nvSpPr>
        <p:spPr/>
        <p:txBody>
          <a:bodyPr>
            <a:noAutofit/>
          </a:bodyPr>
          <a:lstStyle/>
          <a:p>
            <a:pPr algn="just"/>
            <a:r>
              <a:rPr lang="el-GR" sz="2400" dirty="0" smtClean="0"/>
              <a:t>Ο ομιλητής, ανάλογα με το περιεχόμενο της αποθήκης του, ανακαλεί διαφορετικά κάθε φορά στοιχεία και, φυσικά, διαφορετικά από τους άλλους ομιλητές. Ένα παράδειγμα από την αρχαιολογία: ένας όρος μπορεί να συγκριθεί με μια κολόνα ενός οικοδομήματος. Από τη μια μεριά βρίσκεται σε ορισμένη σχέση με το επιστύλιο που την υποβαστάζει, πρόκειται δηλαδή για τη συνταγματική σχέση όπου και οι δύο όροι είναι παρόντες. Από την άλλη μεριά, ο ρυθμός της κολόνας, λ.χ. </a:t>
            </a:r>
            <a:r>
              <a:rPr lang="el-GR" sz="2400" i="1" dirty="0" smtClean="0"/>
              <a:t>δωρικός</a:t>
            </a:r>
            <a:r>
              <a:rPr lang="el-GR" sz="2400" dirty="0" smtClean="0"/>
              <a:t>, ανακαλεί στη μνήμη όλους τους άλλους ρυθμούς, </a:t>
            </a:r>
            <a:r>
              <a:rPr lang="el-GR" sz="2400" i="1" dirty="0" smtClean="0"/>
              <a:t>ιωνικό, κορινθιακό, </a:t>
            </a:r>
            <a:r>
              <a:rPr lang="el-GR" sz="2400" i="1" dirty="0" err="1" smtClean="0"/>
              <a:t>τοσκανικό</a:t>
            </a:r>
            <a:r>
              <a:rPr lang="el-GR" sz="2400" i="1" dirty="0" smtClean="0"/>
              <a:t>, μεικτό, γοτθικό</a:t>
            </a:r>
            <a:r>
              <a:rPr lang="el-GR" sz="2400" dirty="0" smtClean="0"/>
              <a:t> -ανάλογα με τις γνώσεις μας- δηλαδή στοιχεία που δεν </a:t>
            </a:r>
            <a:r>
              <a:rPr lang="el-GR" sz="2400" dirty="0" err="1" smtClean="0"/>
              <a:t>συνεμφανίζονται</a:t>
            </a:r>
            <a:r>
              <a:rPr lang="el-GR" sz="2400" dirty="0" smtClean="0"/>
              <a:t>, άρα πρόκειται για την παραδειγματική σχέση, τη σχέση </a:t>
            </a:r>
            <a:r>
              <a:rPr lang="en-US" sz="2400" i="1" dirty="0" smtClean="0"/>
              <a:t>in absentia</a:t>
            </a:r>
            <a:r>
              <a:rPr lang="el-GR" sz="2400" i="1" dirty="0" smtClean="0"/>
              <a:t>.</a:t>
            </a:r>
            <a:endParaRPr lang="el-GR" sz="2400" dirty="0" smtClean="0"/>
          </a:p>
          <a:p>
            <a:pPr algn="just"/>
            <a:endParaRPr lang="el-GR"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Παραδειγματικός - συνταγματικός άξονας</a:t>
            </a:r>
            <a:r>
              <a:rPr lang="el-GR" dirty="0" smtClean="0"/>
              <a:t/>
            </a:r>
            <a:br>
              <a:rPr lang="el-GR" dirty="0" smtClean="0"/>
            </a:br>
            <a:endParaRPr lang="el-GR" dirty="0"/>
          </a:p>
        </p:txBody>
      </p:sp>
      <p:sp>
        <p:nvSpPr>
          <p:cNvPr id="3" name="2 - Θέση περιεχομένου"/>
          <p:cNvSpPr>
            <a:spLocks noGrp="1"/>
          </p:cNvSpPr>
          <p:nvPr>
            <p:ph idx="1"/>
          </p:nvPr>
        </p:nvSpPr>
        <p:spPr>
          <a:blipFill>
            <a:blip r:embed="rId2"/>
            <a:tile tx="0" ty="0" sx="100000" sy="100000" flip="none" algn="tl"/>
          </a:blipFill>
        </p:spPr>
        <p:txBody>
          <a:bodyPr>
            <a:normAutofit fontScale="62500" lnSpcReduction="20000"/>
          </a:bodyPr>
          <a:lstStyle/>
          <a:p>
            <a:pPr>
              <a:buNone/>
            </a:pPr>
            <a:endParaRPr lang="el-GR" dirty="0" smtClean="0"/>
          </a:p>
          <a:p>
            <a:pPr>
              <a:buNone/>
            </a:pPr>
            <a:endParaRPr lang="el-GR" dirty="0" smtClean="0"/>
          </a:p>
          <a:p>
            <a:pPr>
              <a:buNone/>
            </a:pPr>
            <a:r>
              <a:rPr lang="el-GR" dirty="0" smtClean="0"/>
              <a:t>				</a:t>
            </a:r>
          </a:p>
          <a:p>
            <a:pPr>
              <a:buNone/>
            </a:pPr>
            <a:r>
              <a:rPr lang="el-GR" dirty="0" smtClean="0"/>
              <a:t>			       Συνταγματικός άξονας</a:t>
            </a:r>
          </a:p>
          <a:p>
            <a:pPr>
              <a:buNone/>
            </a:pPr>
            <a:r>
              <a:rPr lang="el-GR" dirty="0" smtClean="0"/>
              <a:t>		         Π            ΄</a:t>
            </a:r>
            <a:r>
              <a:rPr lang="en-US" dirty="0" err="1" smtClean="0"/>
              <a:t>pali</a:t>
            </a:r>
            <a:r>
              <a:rPr lang="el-GR" dirty="0" smtClean="0"/>
              <a:t>		 πάλι</a:t>
            </a:r>
            <a:r>
              <a:rPr lang="en-US" dirty="0" smtClean="0"/>
              <a:t> </a:t>
            </a:r>
            <a:endParaRPr lang="el-GR" dirty="0" smtClean="0"/>
          </a:p>
          <a:p>
            <a:pPr>
              <a:buNone/>
            </a:pPr>
            <a:r>
              <a:rPr lang="el-GR" dirty="0" smtClean="0"/>
              <a:t>		         α</a:t>
            </a:r>
          </a:p>
          <a:p>
            <a:pPr>
              <a:buNone/>
            </a:pPr>
            <a:r>
              <a:rPr lang="el-GR" dirty="0" smtClean="0"/>
              <a:t>		         ρ</a:t>
            </a:r>
          </a:p>
          <a:p>
            <a:pPr>
              <a:buNone/>
            </a:pPr>
            <a:r>
              <a:rPr lang="el-GR" dirty="0" smtClean="0"/>
              <a:t>		         α</a:t>
            </a:r>
          </a:p>
          <a:p>
            <a:pPr>
              <a:buNone/>
            </a:pPr>
            <a:r>
              <a:rPr lang="el-GR" dirty="0" smtClean="0"/>
              <a:t>		         δ</a:t>
            </a:r>
          </a:p>
          <a:p>
            <a:pPr>
              <a:buNone/>
            </a:pPr>
            <a:r>
              <a:rPr lang="el-GR" dirty="0" smtClean="0"/>
              <a:t>		         ε</a:t>
            </a:r>
          </a:p>
          <a:p>
            <a:pPr>
              <a:buNone/>
            </a:pPr>
            <a:r>
              <a:rPr lang="el-GR" dirty="0" smtClean="0"/>
              <a:t>		          ι</a:t>
            </a:r>
          </a:p>
          <a:p>
            <a:pPr>
              <a:buNone/>
            </a:pPr>
            <a:r>
              <a:rPr lang="el-GR" dirty="0" smtClean="0"/>
              <a:t>		         γ </a:t>
            </a:r>
          </a:p>
          <a:p>
            <a:pPr>
              <a:buNone/>
            </a:pPr>
            <a:r>
              <a:rPr lang="el-GR" dirty="0" smtClean="0"/>
              <a:t>		         μ	</a:t>
            </a:r>
          </a:p>
          <a:p>
            <a:pPr>
              <a:buNone/>
            </a:pPr>
            <a:r>
              <a:rPr lang="el-GR" dirty="0" smtClean="0"/>
              <a:t>		         α	</a:t>
            </a:r>
            <a:endParaRPr lang="el-GR" dirty="0"/>
          </a:p>
        </p:txBody>
      </p:sp>
      <p:cxnSp>
        <p:nvCxnSpPr>
          <p:cNvPr id="5" name="4 - Ευθεία γραμμή σύνδεσης"/>
          <p:cNvCxnSpPr/>
          <p:nvPr/>
        </p:nvCxnSpPr>
        <p:spPr>
          <a:xfrm>
            <a:off x="1857356" y="2786058"/>
            <a:ext cx="4429156"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rot="5400000">
            <a:off x="677438" y="3965182"/>
            <a:ext cx="3787802" cy="794"/>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29600" cy="1143000"/>
          </a:xfrm>
        </p:spPr>
        <p:txBody>
          <a:bodyPr>
            <a:normAutofit fontScale="90000"/>
          </a:bodyPr>
          <a:lstStyle/>
          <a:p>
            <a:r>
              <a:rPr lang="el-GR" b="1" dirty="0" smtClean="0"/>
              <a:t/>
            </a:r>
            <a:br>
              <a:rPr lang="el-GR" b="1" dirty="0" smtClean="0"/>
            </a:br>
            <a:r>
              <a:rPr lang="el-GR" sz="2000" b="1" dirty="0" smtClean="0"/>
              <a:t>Είδη σχέσεων μέσα στο γλωσσικό σύστημα</a:t>
            </a:r>
            <a:r>
              <a:rPr lang="el-GR" sz="2700" b="1" dirty="0" smtClean="0"/>
              <a:t/>
            </a:r>
            <a:br>
              <a:rPr lang="el-GR" sz="2700" b="1" dirty="0" smtClean="0"/>
            </a:br>
            <a:r>
              <a:rPr lang="el-GR" sz="2800" b="1" dirty="0" smtClean="0"/>
              <a:t> </a:t>
            </a:r>
            <a:br>
              <a:rPr lang="el-GR" sz="2800" b="1" dirty="0" smtClean="0"/>
            </a:br>
            <a:r>
              <a:rPr lang="el-GR" sz="2800" b="1" dirty="0" smtClean="0"/>
              <a:t>1 Συστηματική γλώσσα  </a:t>
            </a:r>
            <a:r>
              <a:rPr lang="en-US" sz="2800" b="1" dirty="0" err="1" smtClean="0"/>
              <a:t>vs</a:t>
            </a:r>
            <a:r>
              <a:rPr lang="en-US" sz="2800" b="1" dirty="0" smtClean="0"/>
              <a:t> </a:t>
            </a:r>
            <a:r>
              <a:rPr lang="el-GR" sz="2800" b="1" dirty="0" smtClean="0"/>
              <a:t>α-συστηματικός λόγος </a:t>
            </a:r>
            <a:r>
              <a:rPr lang="el-GR" sz="2700"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Η αναγνώριση της συστηματικότητας της γλώσσας από τον </a:t>
            </a:r>
            <a:r>
              <a:rPr lang="el-GR" dirty="0" err="1" smtClean="0"/>
              <a:t>de</a:t>
            </a:r>
            <a:r>
              <a:rPr lang="el-GR" dirty="0" smtClean="0"/>
              <a:t> </a:t>
            </a:r>
            <a:r>
              <a:rPr lang="el-GR" dirty="0" err="1" smtClean="0"/>
              <a:t>Saussure</a:t>
            </a:r>
            <a:r>
              <a:rPr lang="el-GR" dirty="0" smtClean="0"/>
              <a:t> σημαδεύει τη γέννηση της νεότερης γλωσσολογίας (δομισμός ή  στρουκτουραλισμός).</a:t>
            </a:r>
          </a:p>
          <a:p>
            <a:pPr algn="just"/>
            <a:r>
              <a:rPr lang="el-GR" dirty="0" smtClean="0"/>
              <a:t>Η τριπλή διάκριση </a:t>
            </a:r>
            <a:r>
              <a:rPr lang="el-GR" i="1" u="sng" dirty="0" smtClean="0"/>
              <a:t>ομιλία</a:t>
            </a:r>
            <a:r>
              <a:rPr lang="el-GR" i="1" dirty="0" smtClean="0"/>
              <a:t> – </a:t>
            </a:r>
            <a:r>
              <a:rPr lang="el-GR" i="1" u="sng" dirty="0" smtClean="0"/>
              <a:t>γλώσσα</a:t>
            </a:r>
            <a:r>
              <a:rPr lang="el-GR" i="1" dirty="0" smtClean="0"/>
              <a:t> - </a:t>
            </a:r>
            <a:r>
              <a:rPr lang="el-GR" i="1" u="sng" dirty="0" smtClean="0"/>
              <a:t>λόγος</a:t>
            </a:r>
            <a:r>
              <a:rPr lang="el-GR" i="1" dirty="0" smtClean="0"/>
              <a:t> </a:t>
            </a:r>
            <a:r>
              <a:rPr lang="el-GR" dirty="0" smtClean="0"/>
              <a:t>του </a:t>
            </a:r>
            <a:r>
              <a:rPr lang="el-GR" dirty="0" err="1" smtClean="0"/>
              <a:t>Saussure</a:t>
            </a:r>
            <a:r>
              <a:rPr lang="el-GR" dirty="0" smtClean="0"/>
              <a:t>, η οποία παρόλο που πλέον δεν ισχύει, όπως τονίσαμε σε προηγούμενα μαθήματα, συνεχίζει να διατηρεί τη θεωρητική της αξία, υπαγορεύεται σε σημαντικό ποσοστό από την έννοια της συστηματικότητας.</a:t>
            </a:r>
          </a:p>
          <a:p>
            <a:endParaRPr lang="el-GR" dirty="0" smtClean="0"/>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Παραδειγματικός - συνταγματικός άξονας</a:t>
            </a:r>
            <a:endParaRPr lang="el-GR" sz="1800" dirty="0"/>
          </a:p>
        </p:txBody>
      </p:sp>
      <p:sp>
        <p:nvSpPr>
          <p:cNvPr id="3" name="2 - Θέση περιεχομένου"/>
          <p:cNvSpPr>
            <a:spLocks noGrp="1"/>
          </p:cNvSpPr>
          <p:nvPr>
            <p:ph idx="1"/>
          </p:nvPr>
        </p:nvSpPr>
        <p:spPr>
          <a:blipFill>
            <a:blip r:embed="rId2"/>
            <a:tile tx="0" ty="0" sx="100000" sy="100000" flip="none" algn="tl"/>
          </a:blipFill>
          <a:ln w="25400">
            <a:solidFill>
              <a:schemeClr val="tx1"/>
            </a:solidFill>
          </a:ln>
        </p:spPr>
        <p:txBody>
          <a:bodyPr>
            <a:normAutofit fontScale="70000" lnSpcReduction="20000"/>
          </a:bodyPr>
          <a:lstStyle/>
          <a:p>
            <a:pPr>
              <a:buNone/>
            </a:pPr>
            <a:endParaRPr lang="el-GR" dirty="0" smtClean="0"/>
          </a:p>
          <a:p>
            <a:pPr>
              <a:buNone/>
            </a:pPr>
            <a:endParaRPr lang="el-GR" dirty="0" smtClean="0"/>
          </a:p>
          <a:p>
            <a:pPr>
              <a:buNone/>
            </a:pPr>
            <a:r>
              <a:rPr lang="el-GR" dirty="0" smtClean="0"/>
              <a:t>			Συνταγματικός άξονας</a:t>
            </a:r>
          </a:p>
          <a:p>
            <a:pPr>
              <a:buNone/>
            </a:pPr>
            <a:r>
              <a:rPr lang="el-GR" dirty="0" smtClean="0"/>
              <a:t>		</a:t>
            </a:r>
          </a:p>
          <a:p>
            <a:pPr>
              <a:buNone/>
            </a:pPr>
            <a:r>
              <a:rPr lang="el-GR" dirty="0" smtClean="0"/>
              <a:t>		Π		α-διά-</a:t>
            </a:r>
            <a:r>
              <a:rPr lang="el-GR" dirty="0" err="1" smtClean="0"/>
              <a:t>φθορ</a:t>
            </a:r>
            <a:r>
              <a:rPr lang="el-GR" dirty="0" smtClean="0"/>
              <a:t>-</a:t>
            </a:r>
            <a:r>
              <a:rPr lang="el-GR" dirty="0" err="1" smtClean="0"/>
              <a:t>ος</a:t>
            </a:r>
            <a:r>
              <a:rPr lang="el-GR" dirty="0" smtClean="0"/>
              <a:t>			</a:t>
            </a:r>
          </a:p>
          <a:p>
            <a:pPr>
              <a:buNone/>
            </a:pPr>
            <a:r>
              <a:rPr lang="el-GR" dirty="0" smtClean="0"/>
              <a:t>		α</a:t>
            </a:r>
          </a:p>
          <a:p>
            <a:pPr>
              <a:buNone/>
            </a:pPr>
            <a:r>
              <a:rPr lang="el-GR" dirty="0" smtClean="0"/>
              <a:t>		ρ</a:t>
            </a:r>
          </a:p>
          <a:p>
            <a:pPr>
              <a:buNone/>
            </a:pPr>
            <a:r>
              <a:rPr lang="el-GR" dirty="0" smtClean="0"/>
              <a:t>		α</a:t>
            </a:r>
          </a:p>
          <a:p>
            <a:pPr>
              <a:buNone/>
            </a:pPr>
            <a:r>
              <a:rPr lang="el-GR" dirty="0" smtClean="0"/>
              <a:t>		δ</a:t>
            </a:r>
          </a:p>
          <a:p>
            <a:pPr>
              <a:buNone/>
            </a:pPr>
            <a:r>
              <a:rPr lang="el-GR" dirty="0" smtClean="0"/>
              <a:t>		ε</a:t>
            </a:r>
          </a:p>
          <a:p>
            <a:pPr>
              <a:buNone/>
            </a:pPr>
            <a:r>
              <a:rPr lang="el-GR" dirty="0" smtClean="0"/>
              <a:t>		ι</a:t>
            </a:r>
          </a:p>
          <a:p>
            <a:pPr>
              <a:buNone/>
            </a:pPr>
            <a:r>
              <a:rPr lang="el-GR" dirty="0" smtClean="0"/>
              <a:t>		γ</a:t>
            </a:r>
          </a:p>
          <a:p>
            <a:pPr>
              <a:buNone/>
            </a:pPr>
            <a:r>
              <a:rPr lang="el-GR" dirty="0" smtClean="0"/>
              <a:t>		μ</a:t>
            </a:r>
            <a:endParaRPr lang="el-GR" dirty="0"/>
          </a:p>
        </p:txBody>
      </p:sp>
      <p:cxnSp>
        <p:nvCxnSpPr>
          <p:cNvPr id="5" name="4 - Ευθεία γραμμή σύνδεσης"/>
          <p:cNvCxnSpPr/>
          <p:nvPr/>
        </p:nvCxnSpPr>
        <p:spPr>
          <a:xfrm>
            <a:off x="1428728" y="2786058"/>
            <a:ext cx="557216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 name="7 - Ευθεία γραμμή σύνδεσης"/>
          <p:cNvCxnSpPr/>
          <p:nvPr/>
        </p:nvCxnSpPr>
        <p:spPr>
          <a:xfrm rot="5400000">
            <a:off x="535356" y="3893744"/>
            <a:ext cx="3644132" cy="1588"/>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Παραδειγματικός - συνταγματικός άξονας</a:t>
            </a:r>
            <a:endParaRPr lang="el-GR" sz="1800" dirty="0"/>
          </a:p>
        </p:txBody>
      </p:sp>
      <p:sp>
        <p:nvSpPr>
          <p:cNvPr id="3" name="2 - Θέση περιεχομένου"/>
          <p:cNvSpPr>
            <a:spLocks noGrp="1"/>
          </p:cNvSpPr>
          <p:nvPr>
            <p:ph idx="1"/>
          </p:nvPr>
        </p:nvSpPr>
        <p:spPr>
          <a:blipFill>
            <a:blip r:embed="rId2"/>
            <a:tile tx="0" ty="0" sx="100000" sy="100000" flip="none" algn="tl"/>
          </a:blipFill>
        </p:spPr>
        <p:txBody>
          <a:bodyPr>
            <a:normAutofit fontScale="62500" lnSpcReduction="20000"/>
          </a:bodyPr>
          <a:lstStyle/>
          <a:p>
            <a:pPr>
              <a:buNone/>
            </a:pPr>
            <a:endParaRPr lang="el-GR" dirty="0" smtClean="0"/>
          </a:p>
          <a:p>
            <a:pPr>
              <a:buNone/>
            </a:pPr>
            <a:endParaRPr lang="el-GR" dirty="0" smtClean="0"/>
          </a:p>
          <a:p>
            <a:pPr>
              <a:buNone/>
            </a:pPr>
            <a:endParaRPr lang="el-GR" dirty="0" smtClean="0"/>
          </a:p>
          <a:p>
            <a:pPr>
              <a:buNone/>
            </a:pPr>
            <a:r>
              <a:rPr lang="el-GR" dirty="0" smtClean="0"/>
              <a:t>				Συνταγματικός</a:t>
            </a:r>
          </a:p>
          <a:p>
            <a:pPr>
              <a:buNone/>
            </a:pPr>
            <a:r>
              <a:rPr lang="el-GR" dirty="0" smtClean="0"/>
              <a:t>	</a:t>
            </a:r>
          </a:p>
          <a:p>
            <a:pPr>
              <a:buNone/>
            </a:pPr>
            <a:r>
              <a:rPr lang="el-GR" dirty="0" smtClean="0"/>
              <a:t>		π		ένα κουτί σπίρτα</a:t>
            </a:r>
          </a:p>
          <a:p>
            <a:pPr>
              <a:buNone/>
            </a:pPr>
            <a:r>
              <a:rPr lang="el-GR" dirty="0" smtClean="0"/>
              <a:t>		α</a:t>
            </a:r>
          </a:p>
          <a:p>
            <a:pPr>
              <a:buNone/>
            </a:pPr>
            <a:r>
              <a:rPr lang="el-GR" dirty="0" smtClean="0"/>
              <a:t>		ρ</a:t>
            </a:r>
          </a:p>
          <a:p>
            <a:pPr>
              <a:buNone/>
            </a:pPr>
            <a:r>
              <a:rPr lang="el-GR" dirty="0" smtClean="0"/>
              <a:t>		α</a:t>
            </a:r>
          </a:p>
          <a:p>
            <a:pPr>
              <a:buNone/>
            </a:pPr>
            <a:r>
              <a:rPr lang="el-GR" dirty="0" smtClean="0"/>
              <a:t>		δ</a:t>
            </a:r>
          </a:p>
          <a:p>
            <a:pPr>
              <a:buNone/>
            </a:pPr>
            <a:r>
              <a:rPr lang="el-GR" dirty="0" smtClean="0"/>
              <a:t>		ε</a:t>
            </a:r>
          </a:p>
          <a:p>
            <a:pPr>
              <a:buNone/>
            </a:pPr>
            <a:r>
              <a:rPr lang="el-GR" dirty="0" smtClean="0"/>
              <a:t>		ι</a:t>
            </a:r>
          </a:p>
          <a:p>
            <a:pPr>
              <a:buNone/>
            </a:pPr>
            <a:r>
              <a:rPr lang="el-GR" dirty="0" smtClean="0"/>
              <a:t>		γ</a:t>
            </a:r>
          </a:p>
          <a:p>
            <a:pPr>
              <a:buNone/>
            </a:pPr>
            <a:r>
              <a:rPr lang="el-GR" dirty="0" smtClean="0"/>
              <a:t>		μ</a:t>
            </a:r>
            <a:endParaRPr lang="el-GR" dirty="0"/>
          </a:p>
        </p:txBody>
      </p:sp>
      <p:cxnSp>
        <p:nvCxnSpPr>
          <p:cNvPr id="5" name="4 - Ευθεία γραμμή σύνδεσης"/>
          <p:cNvCxnSpPr/>
          <p:nvPr/>
        </p:nvCxnSpPr>
        <p:spPr>
          <a:xfrm>
            <a:off x="1428728" y="3071810"/>
            <a:ext cx="521497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9 - Ευθεία γραμμή σύνδεσης"/>
          <p:cNvCxnSpPr/>
          <p:nvPr/>
        </p:nvCxnSpPr>
        <p:spPr>
          <a:xfrm rot="16200000" flipH="1">
            <a:off x="535753" y="3893347"/>
            <a:ext cx="3857652" cy="71438"/>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Παραδειγματικός - συνταγματικός άξονας</a:t>
            </a:r>
            <a:endParaRPr lang="el-GR" sz="1800" dirty="0"/>
          </a:p>
        </p:txBody>
      </p:sp>
      <p:sp>
        <p:nvSpPr>
          <p:cNvPr id="3" name="2 - Θέση περιεχομένου"/>
          <p:cNvSpPr>
            <a:spLocks noGrp="1"/>
          </p:cNvSpPr>
          <p:nvPr>
            <p:ph idx="1"/>
          </p:nvPr>
        </p:nvSpPr>
        <p:spPr>
          <a:blipFill>
            <a:blip r:embed="rId2"/>
            <a:tile tx="0" ty="0" sx="100000" sy="100000" flip="none" algn="tl"/>
          </a:blipFill>
        </p:spPr>
        <p:txBody>
          <a:bodyPr>
            <a:normAutofit fontScale="70000" lnSpcReduction="20000"/>
          </a:bodyPr>
          <a:lstStyle/>
          <a:p>
            <a:endParaRPr lang="el-GR" dirty="0" smtClean="0"/>
          </a:p>
          <a:p>
            <a:pPr lvl="3"/>
            <a:endParaRPr lang="el-GR" dirty="0" smtClean="0"/>
          </a:p>
          <a:p>
            <a:pPr lvl="3"/>
            <a:endParaRPr lang="el-GR" dirty="0" smtClean="0"/>
          </a:p>
          <a:p>
            <a:pPr lvl="5">
              <a:buNone/>
            </a:pPr>
            <a:r>
              <a:rPr lang="el-GR" sz="3400" dirty="0" smtClean="0"/>
              <a:t>Συνταγματικός</a:t>
            </a:r>
          </a:p>
          <a:p>
            <a:pPr>
              <a:buNone/>
            </a:pPr>
            <a:r>
              <a:rPr lang="el-GR" dirty="0" smtClean="0"/>
              <a:t>		π		</a:t>
            </a:r>
          </a:p>
          <a:p>
            <a:pPr>
              <a:buNone/>
            </a:pPr>
            <a:r>
              <a:rPr lang="el-GR" dirty="0" smtClean="0"/>
              <a:t>		α		</a:t>
            </a:r>
            <a:r>
              <a:rPr lang="en-US" dirty="0" smtClean="0"/>
              <a:t>/‘</a:t>
            </a:r>
            <a:r>
              <a:rPr lang="en-US" dirty="0" err="1" smtClean="0"/>
              <a:t>pali</a:t>
            </a:r>
            <a:r>
              <a:rPr lang="en-US" dirty="0" smtClean="0"/>
              <a:t>/</a:t>
            </a:r>
            <a:endParaRPr lang="el-GR" dirty="0" smtClean="0"/>
          </a:p>
          <a:p>
            <a:pPr>
              <a:buNone/>
            </a:pPr>
            <a:r>
              <a:rPr lang="el-GR" dirty="0" smtClean="0"/>
              <a:t>		ρ</a:t>
            </a:r>
            <a:r>
              <a:rPr lang="en-US" dirty="0" smtClean="0"/>
              <a:t>		 /‘</a:t>
            </a:r>
            <a:r>
              <a:rPr lang="en-US" dirty="0" err="1" smtClean="0"/>
              <a:t>vali</a:t>
            </a:r>
            <a:r>
              <a:rPr lang="en-US" dirty="0" smtClean="0"/>
              <a:t>/</a:t>
            </a:r>
            <a:endParaRPr lang="el-GR" dirty="0" smtClean="0"/>
          </a:p>
          <a:p>
            <a:pPr>
              <a:buNone/>
            </a:pPr>
            <a:r>
              <a:rPr lang="el-GR" dirty="0" smtClean="0"/>
              <a:t>		α</a:t>
            </a:r>
            <a:r>
              <a:rPr lang="en-US" dirty="0" smtClean="0"/>
              <a:t>		 /‘</a:t>
            </a:r>
            <a:r>
              <a:rPr lang="el-GR" dirty="0" err="1" smtClean="0"/>
              <a:t>γ</a:t>
            </a:r>
            <a:r>
              <a:rPr lang="en-US" dirty="0" err="1" smtClean="0"/>
              <a:t>ali</a:t>
            </a:r>
            <a:r>
              <a:rPr lang="en-US" dirty="0" smtClean="0"/>
              <a:t>/</a:t>
            </a:r>
            <a:endParaRPr lang="el-GR" dirty="0" smtClean="0"/>
          </a:p>
          <a:p>
            <a:pPr>
              <a:buNone/>
            </a:pPr>
            <a:r>
              <a:rPr lang="el-GR" dirty="0" smtClean="0"/>
              <a:t>		δ</a:t>
            </a:r>
            <a:r>
              <a:rPr lang="en-US" dirty="0" smtClean="0"/>
              <a:t>		 /‘</a:t>
            </a:r>
            <a:r>
              <a:rPr lang="en-US" dirty="0" err="1" smtClean="0"/>
              <a:t>zali</a:t>
            </a:r>
            <a:r>
              <a:rPr lang="en-US" dirty="0" smtClean="0"/>
              <a:t>/</a:t>
            </a:r>
            <a:endParaRPr lang="el-GR" dirty="0" smtClean="0"/>
          </a:p>
          <a:p>
            <a:pPr>
              <a:buNone/>
            </a:pPr>
            <a:r>
              <a:rPr lang="el-GR" dirty="0" smtClean="0"/>
              <a:t>		ε</a:t>
            </a:r>
            <a:r>
              <a:rPr lang="en-US" dirty="0" smtClean="0"/>
              <a:t>		 /‘</a:t>
            </a:r>
            <a:r>
              <a:rPr lang="el-GR" dirty="0" err="1" smtClean="0"/>
              <a:t>θ</a:t>
            </a:r>
            <a:r>
              <a:rPr lang="en-US" dirty="0" err="1" smtClean="0"/>
              <a:t>ali</a:t>
            </a:r>
            <a:r>
              <a:rPr lang="en-US" dirty="0" smtClean="0"/>
              <a:t>/</a:t>
            </a:r>
            <a:endParaRPr lang="el-GR" dirty="0" smtClean="0"/>
          </a:p>
          <a:p>
            <a:pPr>
              <a:buNone/>
            </a:pPr>
            <a:r>
              <a:rPr lang="el-GR" dirty="0" smtClean="0"/>
              <a:t>		ι</a:t>
            </a:r>
            <a:r>
              <a:rPr lang="en-US" dirty="0" smtClean="0"/>
              <a:t>		 /‘kali/</a:t>
            </a:r>
            <a:endParaRPr lang="el-GR" dirty="0" smtClean="0"/>
          </a:p>
          <a:p>
            <a:pPr>
              <a:buNone/>
            </a:pPr>
            <a:r>
              <a:rPr lang="el-GR" dirty="0" smtClean="0"/>
              <a:t>		γ</a:t>
            </a:r>
            <a:r>
              <a:rPr lang="en-US" dirty="0" smtClean="0"/>
              <a:t>		 /‘</a:t>
            </a:r>
            <a:r>
              <a:rPr lang="en-US" dirty="0" err="1" smtClean="0"/>
              <a:t>rali</a:t>
            </a:r>
            <a:r>
              <a:rPr lang="en-US" dirty="0" smtClean="0"/>
              <a:t>/</a:t>
            </a:r>
            <a:endParaRPr lang="el-GR" dirty="0" smtClean="0"/>
          </a:p>
          <a:p>
            <a:pPr>
              <a:buNone/>
            </a:pPr>
            <a:r>
              <a:rPr lang="el-GR" dirty="0" smtClean="0"/>
              <a:t>		μ</a:t>
            </a:r>
            <a:r>
              <a:rPr lang="en-US" dirty="0" smtClean="0"/>
              <a:t>		 /‘</a:t>
            </a:r>
            <a:r>
              <a:rPr lang="en-US" dirty="0" err="1" smtClean="0"/>
              <a:t>xali</a:t>
            </a:r>
            <a:r>
              <a:rPr lang="en-US" dirty="0" smtClean="0"/>
              <a:t>/</a:t>
            </a:r>
            <a:endParaRPr lang="el-GR" dirty="0" smtClean="0"/>
          </a:p>
          <a:p>
            <a:endParaRPr lang="el-GR" dirty="0"/>
          </a:p>
        </p:txBody>
      </p:sp>
      <p:cxnSp>
        <p:nvCxnSpPr>
          <p:cNvPr id="5" name="4 - Ευθεία γραμμή σύνδεσης"/>
          <p:cNvCxnSpPr/>
          <p:nvPr/>
        </p:nvCxnSpPr>
        <p:spPr>
          <a:xfrm>
            <a:off x="1500166" y="2786058"/>
            <a:ext cx="571504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rot="5400000">
            <a:off x="464315" y="4036223"/>
            <a:ext cx="3929090" cy="1588"/>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Παραδειγματικός - συνταγματικός άξονας</a:t>
            </a:r>
            <a:endParaRPr lang="el-GR" sz="1800" dirty="0"/>
          </a:p>
        </p:txBody>
      </p:sp>
      <p:sp>
        <p:nvSpPr>
          <p:cNvPr id="3" name="2 - Θέση περιεχομένου"/>
          <p:cNvSpPr>
            <a:spLocks noGrp="1"/>
          </p:cNvSpPr>
          <p:nvPr>
            <p:ph idx="1"/>
          </p:nvPr>
        </p:nvSpPr>
        <p:spPr>
          <a:blipFill>
            <a:blip r:embed="rId2"/>
            <a:tile tx="0" ty="0" sx="100000" sy="100000" flip="none" algn="tl"/>
          </a:blipFill>
        </p:spPr>
        <p:txBody>
          <a:bodyPr>
            <a:normAutofit fontScale="55000" lnSpcReduction="20000"/>
          </a:bodyPr>
          <a:lstStyle/>
          <a:p>
            <a:pPr marL="342900" lvl="5" indent="-342900">
              <a:buNone/>
            </a:pPr>
            <a:r>
              <a:rPr lang="el-GR" sz="3400" dirty="0" smtClean="0"/>
              <a:t>			</a:t>
            </a:r>
          </a:p>
          <a:p>
            <a:pPr marL="342900" lvl="5" indent="-342900">
              <a:buNone/>
            </a:pPr>
            <a:r>
              <a:rPr lang="el-GR" sz="3400" dirty="0" smtClean="0"/>
              <a:t>			</a:t>
            </a:r>
          </a:p>
          <a:p>
            <a:pPr marL="342900" lvl="5" indent="-342900">
              <a:buNone/>
            </a:pPr>
            <a:endParaRPr lang="el-GR" sz="3400" dirty="0" smtClean="0"/>
          </a:p>
          <a:p>
            <a:pPr marL="342900" lvl="5" indent="-342900">
              <a:buNone/>
            </a:pPr>
            <a:r>
              <a:rPr lang="el-GR" sz="3400" dirty="0" smtClean="0"/>
              <a:t>			Συνταγματικός</a:t>
            </a:r>
          </a:p>
          <a:p>
            <a:pPr>
              <a:buNone/>
            </a:pPr>
            <a:endParaRPr lang="el-GR" dirty="0" smtClean="0"/>
          </a:p>
          <a:p>
            <a:pPr>
              <a:buNone/>
            </a:pPr>
            <a:r>
              <a:rPr lang="en-US" dirty="0" smtClean="0"/>
              <a:t>			</a:t>
            </a:r>
            <a:r>
              <a:rPr lang="el-GR" dirty="0" smtClean="0"/>
              <a:t>α-διά-</a:t>
            </a:r>
            <a:r>
              <a:rPr lang="el-GR" dirty="0" err="1" smtClean="0"/>
              <a:t>φθορ</a:t>
            </a:r>
            <a:r>
              <a:rPr lang="el-GR" dirty="0" smtClean="0"/>
              <a:t>-</a:t>
            </a:r>
            <a:r>
              <a:rPr lang="el-GR" dirty="0" err="1" smtClean="0"/>
              <a:t>ος</a:t>
            </a:r>
            <a:endParaRPr lang="el-GR" dirty="0" smtClean="0"/>
          </a:p>
          <a:p>
            <a:pPr>
              <a:buNone/>
            </a:pPr>
            <a:r>
              <a:rPr lang="el-GR" dirty="0" smtClean="0"/>
              <a:t>		π	           -</a:t>
            </a:r>
            <a:r>
              <a:rPr lang="el-GR" dirty="0" err="1" smtClean="0"/>
              <a:t>φορ</a:t>
            </a:r>
            <a:r>
              <a:rPr lang="el-GR" dirty="0" smtClean="0"/>
              <a:t>-</a:t>
            </a:r>
          </a:p>
          <a:p>
            <a:pPr>
              <a:buNone/>
            </a:pPr>
            <a:r>
              <a:rPr lang="el-GR" dirty="0" smtClean="0"/>
              <a:t>		α	            -</a:t>
            </a:r>
            <a:r>
              <a:rPr lang="el-GR" dirty="0" err="1" smtClean="0"/>
              <a:t>λλειπτ</a:t>
            </a:r>
            <a:r>
              <a:rPr lang="el-GR" dirty="0" smtClean="0"/>
              <a:t>-</a:t>
            </a:r>
          </a:p>
          <a:p>
            <a:pPr>
              <a:buNone/>
            </a:pPr>
            <a:r>
              <a:rPr lang="el-GR" dirty="0" smtClean="0"/>
              <a:t>		ρ	             -</a:t>
            </a:r>
            <a:r>
              <a:rPr lang="el-GR" dirty="0" err="1" smtClean="0"/>
              <a:t>κοπ</a:t>
            </a:r>
            <a:r>
              <a:rPr lang="el-GR" dirty="0" smtClean="0"/>
              <a:t>-</a:t>
            </a:r>
          </a:p>
          <a:p>
            <a:pPr>
              <a:buNone/>
            </a:pPr>
            <a:r>
              <a:rPr lang="el-GR" dirty="0" smtClean="0"/>
              <a:t>		α	             -</a:t>
            </a:r>
            <a:r>
              <a:rPr lang="el-GR" dirty="0" err="1" smtClean="0"/>
              <a:t>θετ</a:t>
            </a:r>
            <a:r>
              <a:rPr lang="el-GR" dirty="0" smtClean="0"/>
              <a:t>-</a:t>
            </a:r>
          </a:p>
          <a:p>
            <a:pPr>
              <a:buNone/>
            </a:pPr>
            <a:r>
              <a:rPr lang="el-GR" dirty="0" smtClean="0"/>
              <a:t>		δ	              -</a:t>
            </a:r>
            <a:r>
              <a:rPr lang="el-GR" dirty="0" err="1" smtClean="0"/>
              <a:t>λλακτ</a:t>
            </a:r>
            <a:r>
              <a:rPr lang="el-GR" dirty="0" smtClean="0"/>
              <a:t>-</a:t>
            </a:r>
          </a:p>
          <a:p>
            <a:pPr>
              <a:buNone/>
            </a:pPr>
            <a:r>
              <a:rPr lang="el-GR" dirty="0" smtClean="0"/>
              <a:t>		ε	             -</a:t>
            </a:r>
            <a:r>
              <a:rPr lang="el-GR" dirty="0" err="1" smtClean="0"/>
              <a:t>ψευστ</a:t>
            </a:r>
            <a:r>
              <a:rPr lang="el-GR" dirty="0" smtClean="0"/>
              <a:t>-</a:t>
            </a:r>
          </a:p>
          <a:p>
            <a:pPr>
              <a:buNone/>
            </a:pPr>
            <a:r>
              <a:rPr lang="el-GR" dirty="0" smtClean="0"/>
              <a:t>		ι	             -</a:t>
            </a:r>
            <a:r>
              <a:rPr lang="el-GR" dirty="0" err="1" smtClean="0"/>
              <a:t>χωρ</a:t>
            </a:r>
            <a:r>
              <a:rPr lang="el-GR" dirty="0" smtClean="0"/>
              <a:t>-</a:t>
            </a:r>
          </a:p>
          <a:p>
            <a:pPr>
              <a:buNone/>
            </a:pPr>
            <a:r>
              <a:rPr lang="el-GR" dirty="0" smtClean="0"/>
              <a:t>		γ	              -</a:t>
            </a:r>
            <a:r>
              <a:rPr lang="el-GR" dirty="0" err="1" smtClean="0"/>
              <a:t>τρητ</a:t>
            </a:r>
            <a:r>
              <a:rPr lang="el-GR" dirty="0" smtClean="0"/>
              <a:t>-</a:t>
            </a:r>
          </a:p>
          <a:p>
            <a:pPr>
              <a:buNone/>
            </a:pPr>
            <a:r>
              <a:rPr lang="el-GR" dirty="0" smtClean="0"/>
              <a:t>		μ	               -</a:t>
            </a:r>
            <a:r>
              <a:rPr lang="el-GR" dirty="0" err="1" smtClean="0"/>
              <a:t>πλαστ</a:t>
            </a:r>
            <a:r>
              <a:rPr lang="el-GR" dirty="0" smtClean="0"/>
              <a:t>-</a:t>
            </a:r>
          </a:p>
          <a:p>
            <a:endParaRPr lang="el-GR" dirty="0"/>
          </a:p>
        </p:txBody>
      </p:sp>
      <p:cxnSp>
        <p:nvCxnSpPr>
          <p:cNvPr id="7" name="6 - Ευθεία γραμμή σύνδεσης"/>
          <p:cNvCxnSpPr/>
          <p:nvPr/>
        </p:nvCxnSpPr>
        <p:spPr>
          <a:xfrm>
            <a:off x="1214414" y="2857496"/>
            <a:ext cx="5857916"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p:nvPr/>
        </p:nvCxnSpPr>
        <p:spPr>
          <a:xfrm rot="5400000">
            <a:off x="320645" y="3964785"/>
            <a:ext cx="3644132" cy="794"/>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i="1" dirty="0" smtClean="0"/>
              <a:t>Παραδειγματικός - συνταγματικός άξονας</a:t>
            </a:r>
            <a:endParaRPr lang="el-GR" sz="1800" dirty="0"/>
          </a:p>
        </p:txBody>
      </p:sp>
      <p:sp>
        <p:nvSpPr>
          <p:cNvPr id="3" name="2 - Θέση περιεχομένου"/>
          <p:cNvSpPr>
            <a:spLocks noGrp="1"/>
          </p:cNvSpPr>
          <p:nvPr>
            <p:ph idx="1"/>
          </p:nvPr>
        </p:nvSpPr>
        <p:spPr>
          <a:blipFill>
            <a:blip r:embed="rId2"/>
            <a:tile tx="0" ty="0" sx="100000" sy="100000" flip="none" algn="tl"/>
          </a:blipFill>
        </p:spPr>
        <p:txBody>
          <a:bodyPr>
            <a:normAutofit fontScale="55000" lnSpcReduction="20000"/>
          </a:bodyPr>
          <a:lstStyle/>
          <a:p>
            <a:pPr>
              <a:buNone/>
            </a:pPr>
            <a:endParaRPr lang="el-GR" dirty="0" smtClean="0"/>
          </a:p>
          <a:p>
            <a:pPr>
              <a:buNone/>
            </a:pPr>
            <a:r>
              <a:rPr lang="el-GR" dirty="0" smtClean="0"/>
              <a:t>			</a:t>
            </a:r>
          </a:p>
          <a:p>
            <a:pPr>
              <a:buNone/>
            </a:pPr>
            <a:r>
              <a:rPr lang="el-GR" dirty="0" smtClean="0"/>
              <a:t>			Συνταγματικός</a:t>
            </a:r>
          </a:p>
          <a:p>
            <a:pPr>
              <a:buNone/>
            </a:pPr>
            <a:endParaRPr lang="el-GR" dirty="0" smtClean="0"/>
          </a:p>
          <a:p>
            <a:pPr>
              <a:buNone/>
            </a:pPr>
            <a:endParaRPr lang="el-GR" dirty="0" smtClean="0"/>
          </a:p>
          <a:p>
            <a:pPr>
              <a:buNone/>
            </a:pPr>
            <a:r>
              <a:rPr lang="el-GR" dirty="0" smtClean="0"/>
              <a:t>			ένα κουτί σπίρτα	</a:t>
            </a:r>
          </a:p>
          <a:p>
            <a:pPr>
              <a:buNone/>
            </a:pPr>
            <a:r>
              <a:rPr lang="el-GR" dirty="0" smtClean="0"/>
              <a:t>		π		ασπιρίνες	</a:t>
            </a:r>
          </a:p>
          <a:p>
            <a:pPr>
              <a:buNone/>
            </a:pPr>
            <a:r>
              <a:rPr lang="el-GR" dirty="0" smtClean="0"/>
              <a:t>		α		γάλα	</a:t>
            </a:r>
          </a:p>
          <a:p>
            <a:pPr>
              <a:buNone/>
            </a:pPr>
            <a:r>
              <a:rPr lang="el-GR" dirty="0" smtClean="0"/>
              <a:t>		ρ		μπίρα	</a:t>
            </a:r>
          </a:p>
          <a:p>
            <a:pPr>
              <a:buNone/>
            </a:pPr>
            <a:r>
              <a:rPr lang="el-GR" dirty="0" smtClean="0"/>
              <a:t>		α	 	μπισκότα</a:t>
            </a:r>
          </a:p>
          <a:p>
            <a:pPr>
              <a:buNone/>
            </a:pPr>
            <a:r>
              <a:rPr lang="el-GR" dirty="0" smtClean="0"/>
              <a:t>		δ		ελπίδες</a:t>
            </a:r>
          </a:p>
          <a:p>
            <a:pPr>
              <a:buNone/>
            </a:pPr>
            <a:r>
              <a:rPr lang="el-GR" dirty="0" smtClean="0"/>
              <a:t>		ε</a:t>
            </a:r>
          </a:p>
          <a:p>
            <a:pPr>
              <a:buNone/>
            </a:pPr>
            <a:r>
              <a:rPr lang="el-GR" dirty="0" smtClean="0"/>
              <a:t>		ι</a:t>
            </a:r>
          </a:p>
          <a:p>
            <a:pPr>
              <a:buNone/>
            </a:pPr>
            <a:r>
              <a:rPr lang="el-GR" dirty="0" smtClean="0"/>
              <a:t>		γ</a:t>
            </a:r>
          </a:p>
          <a:p>
            <a:pPr>
              <a:buNone/>
            </a:pPr>
            <a:r>
              <a:rPr lang="el-GR" dirty="0" smtClean="0"/>
              <a:t>		μ</a:t>
            </a:r>
          </a:p>
          <a:p>
            <a:pPr>
              <a:buNone/>
            </a:pPr>
            <a:endParaRPr lang="el-GR" dirty="0" smtClean="0"/>
          </a:p>
          <a:p>
            <a:pPr>
              <a:buNone/>
            </a:pPr>
            <a:endParaRPr lang="el-GR" dirty="0" smtClean="0"/>
          </a:p>
        </p:txBody>
      </p:sp>
      <p:cxnSp>
        <p:nvCxnSpPr>
          <p:cNvPr id="5" name="4 - Ευθεία γραμμή σύνδεσης"/>
          <p:cNvCxnSpPr/>
          <p:nvPr/>
        </p:nvCxnSpPr>
        <p:spPr>
          <a:xfrm>
            <a:off x="1285852" y="2643182"/>
            <a:ext cx="6215106"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11 - Ευθεία γραμμή σύνδεσης"/>
          <p:cNvCxnSpPr/>
          <p:nvPr/>
        </p:nvCxnSpPr>
        <p:spPr>
          <a:xfrm rot="5400000">
            <a:off x="214282" y="3929066"/>
            <a:ext cx="3857652" cy="1588"/>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dirty="0" smtClean="0"/>
          </a:p>
          <a:p>
            <a:pPr>
              <a:buNone/>
            </a:pPr>
            <a:r>
              <a:rPr lang="en-US" dirty="0" smtClean="0"/>
              <a:t>	</a:t>
            </a:r>
            <a:r>
              <a:rPr lang="el-GR" dirty="0" smtClean="0"/>
              <a:t>Μ’ άλλα λόγια </a:t>
            </a:r>
            <a:endParaRPr lang="en-US" dirty="0" smtClean="0"/>
          </a:p>
          <a:p>
            <a:pPr>
              <a:buNone/>
            </a:pPr>
            <a:r>
              <a:rPr lang="en-US" b="1" i="1" dirty="0" smtClean="0"/>
              <a:t>	</a:t>
            </a:r>
            <a:r>
              <a:rPr lang="el-GR" sz="3600" b="1" i="1" dirty="0" smtClean="0"/>
              <a:t>συνταγματικός</a:t>
            </a:r>
            <a:r>
              <a:rPr lang="el-GR" sz="3600" b="1" dirty="0" smtClean="0"/>
              <a:t> </a:t>
            </a:r>
            <a:r>
              <a:rPr lang="el-GR" sz="3600" dirty="0" smtClean="0"/>
              <a:t>είναι ο άξονας της συνύπαρξης των γλωσσικών όρων ενώ </a:t>
            </a:r>
            <a:r>
              <a:rPr lang="el-GR" sz="3600" b="1" i="1" dirty="0" smtClean="0"/>
              <a:t>παραδειγματικός</a:t>
            </a:r>
            <a:r>
              <a:rPr lang="el-GR" sz="3600" b="1" dirty="0" smtClean="0"/>
              <a:t> </a:t>
            </a:r>
            <a:r>
              <a:rPr lang="el-GR" sz="3600" dirty="0" smtClean="0"/>
              <a:t>είναι ο άξονας των ισοδυναμιών.  </a:t>
            </a:r>
          </a:p>
          <a:p>
            <a:endParaRPr lang="el-G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
            </a:r>
            <a:br>
              <a:rPr lang="el-GR" b="1" dirty="0" smtClean="0"/>
            </a:br>
            <a:r>
              <a:rPr lang="el-GR" sz="3100" b="1" dirty="0" smtClean="0"/>
              <a:t>Είδη σχέσεων μέσα στο γλωσσικό σύστημα </a:t>
            </a:r>
            <a:br>
              <a:rPr lang="el-GR" sz="3100" b="1" dirty="0" smtClean="0"/>
            </a:br>
            <a:r>
              <a:rPr lang="fr-FR" sz="3600" b="1" dirty="0" smtClean="0"/>
              <a:t>2  </a:t>
            </a:r>
            <a:r>
              <a:rPr lang="el-GR" sz="3600" b="1" dirty="0" smtClean="0"/>
              <a:t>Μορφή και ουσία στη γλώσσα</a:t>
            </a:r>
            <a:r>
              <a:rPr lang="el-GR" dirty="0" smtClean="0"/>
              <a:t/>
            </a:r>
            <a:br>
              <a:rPr lang="el-GR" dirty="0" smtClean="0"/>
            </a:b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l-GR" sz="2600" dirty="0" err="1" smtClean="0"/>
              <a:t>Saussure</a:t>
            </a:r>
            <a:r>
              <a:rPr lang="el-GR" sz="2600" dirty="0" err="1" smtClean="0">
                <a:sym typeface="Wingdings" pitchFamily="2" charset="2"/>
              </a:rPr>
              <a:t></a:t>
            </a:r>
            <a:r>
              <a:rPr lang="el-GR" sz="2600" dirty="0" smtClean="0">
                <a:sym typeface="Wingdings" pitchFamily="2" charset="2"/>
              </a:rPr>
              <a:t> </a:t>
            </a:r>
            <a:r>
              <a:rPr lang="el-GR" sz="2600" dirty="0" smtClean="0"/>
              <a:t> ανεξαρτησία μορφής – </a:t>
            </a:r>
            <a:r>
              <a:rPr lang="el-GR" sz="2600" dirty="0" err="1" smtClean="0"/>
              <a:t>ουσίας</a:t>
            </a:r>
            <a:r>
              <a:rPr lang="el-GR" sz="2600" dirty="0" err="1" smtClean="0">
                <a:sym typeface="Wingdings" pitchFamily="2" charset="2"/>
              </a:rPr>
              <a:t></a:t>
            </a:r>
            <a:r>
              <a:rPr lang="el-GR" sz="2600" dirty="0" smtClean="0">
                <a:sym typeface="Wingdings" pitchFamily="2" charset="2"/>
              </a:rPr>
              <a:t> </a:t>
            </a:r>
            <a:r>
              <a:rPr lang="el-GR" sz="2600" dirty="0" smtClean="0"/>
              <a:t>και </a:t>
            </a:r>
            <a:r>
              <a:rPr lang="el-GR" sz="2600" dirty="0" smtClean="0"/>
              <a:t>για</a:t>
            </a:r>
            <a:r>
              <a:rPr lang="en-US" sz="2600" dirty="0" smtClean="0"/>
              <a:t> </a:t>
            </a:r>
            <a:r>
              <a:rPr lang="el-GR" sz="2600" dirty="0" smtClean="0"/>
              <a:t>το </a:t>
            </a:r>
            <a:r>
              <a:rPr lang="el-GR" sz="2600" dirty="0" smtClean="0"/>
              <a:t>σημαίνον και για το σημαινόμενο. </a:t>
            </a:r>
          </a:p>
          <a:p>
            <a:pPr algn="just"/>
            <a:r>
              <a:rPr lang="el-GR" sz="2600" b="1" dirty="0" smtClean="0"/>
              <a:t>Το σημαίνον </a:t>
            </a:r>
            <a:r>
              <a:rPr lang="el-GR" sz="2600" dirty="0" smtClean="0"/>
              <a:t>είναι «μορφή και όχι ουσία», είναι ανεξάρτητο από την ‘ύλη’ ΑΛΛΑ </a:t>
            </a:r>
          </a:p>
          <a:p>
            <a:r>
              <a:rPr lang="el-GR" sz="2600" dirty="0" smtClean="0"/>
              <a:t>(α)  μπορεί να ‘υλοποιηθεί’ με ποικίλα ‘υλικά’ όπως φωνητικά , γραφικά,  νεύματα, απτικά  κτλ </a:t>
            </a:r>
          </a:p>
          <a:p>
            <a:pPr algn="just"/>
            <a:r>
              <a:rPr lang="el-GR" sz="2600" dirty="0" smtClean="0"/>
              <a:t>(β)  η φωνητική ‘πρώτη ύλη’ είναι ένα άμορφο πλαστικό υλικό, που  </a:t>
            </a:r>
            <a:r>
              <a:rPr lang="el-GR" sz="2600" i="1" dirty="0" smtClean="0"/>
              <a:t>μορφοποιείται</a:t>
            </a:r>
            <a:r>
              <a:rPr lang="el-GR" sz="2600" dirty="0" smtClean="0"/>
              <a:t> από τη γλώσσα, κατατέμνεται δηλαδή σε </a:t>
            </a:r>
            <a:r>
              <a:rPr lang="el-GR" sz="2600" i="1" dirty="0" smtClean="0"/>
              <a:t>διακριτές</a:t>
            </a:r>
            <a:r>
              <a:rPr lang="el-GR" sz="2600" dirty="0" smtClean="0"/>
              <a:t> μονάδες - θυμηθείτε το χαρακτηριστικό ‘</a:t>
            </a:r>
            <a:r>
              <a:rPr lang="el-GR" sz="2600" i="1" dirty="0" smtClean="0"/>
              <a:t>ασυνέχεια’</a:t>
            </a:r>
            <a:r>
              <a:rPr lang="el-GR" sz="2600" dirty="0" smtClean="0"/>
              <a:t> του γλωσσικού μηνύματος.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000" b="1" dirty="0" smtClean="0"/>
              <a:t>Είδη σχέσεων μέσα στο γλωσσικό σύστημα </a:t>
            </a:r>
            <a:br>
              <a:rPr lang="el-GR" sz="2000" b="1" dirty="0" smtClean="0"/>
            </a:br>
            <a:r>
              <a:rPr lang="fr-FR" sz="2400" b="1" dirty="0" smtClean="0"/>
              <a:t>2  </a:t>
            </a:r>
            <a:r>
              <a:rPr lang="el-GR" sz="2400" b="1" dirty="0" smtClean="0"/>
              <a:t>Μορφή και ουσία στη γλώσσα</a:t>
            </a:r>
            <a:endParaRPr lang="el-GR" sz="2400" dirty="0"/>
          </a:p>
        </p:txBody>
      </p:sp>
      <p:sp>
        <p:nvSpPr>
          <p:cNvPr id="3" name="2 - Θέση περιεχομένου"/>
          <p:cNvSpPr>
            <a:spLocks noGrp="1"/>
          </p:cNvSpPr>
          <p:nvPr>
            <p:ph idx="1"/>
          </p:nvPr>
        </p:nvSpPr>
        <p:spPr/>
        <p:txBody>
          <a:bodyPr>
            <a:normAutofit fontScale="70000" lnSpcReduction="20000"/>
          </a:bodyPr>
          <a:lstStyle/>
          <a:p>
            <a:pPr algn="just"/>
            <a:r>
              <a:rPr lang="el-GR" sz="3900" dirty="0" smtClean="0"/>
              <a:t>Το φωνητικό υλικό είναι κοινό για όλες τις γλώσσες, σαν μία λεκάνη γεμάτη με πηλό για χρήση από όλα τα παιδιά (ή υλικά για κέικ)… Η κάθε φυσική γλώσσα μορφοποιεί αυτό το υλικό και του δίνει το δικό της σχήμα, τη δική της μορφή, όπως ακριβώς το κάθε παιδί δίνει τη μορφή που αυτό θέλει στον πηλό... </a:t>
            </a:r>
          </a:p>
          <a:p>
            <a:pPr algn="just"/>
            <a:r>
              <a:rPr lang="el-GR" sz="3900" dirty="0" smtClean="0"/>
              <a:t>Το σημαίνον «είναι μορφή και όχι ουσία», επειδή η πρώτη ύλη, από την οποία αποτελείται, υφίσταται</a:t>
            </a:r>
            <a:r>
              <a:rPr lang="el-GR" sz="3900" i="1" dirty="0" smtClean="0"/>
              <a:t> μορφοποίηση. </a:t>
            </a:r>
            <a:r>
              <a:rPr lang="el-GR" sz="3900" dirty="0" smtClean="0"/>
              <a:t>Ακόμη και εντός του ιδίου γλωσσικού συστήματος, όμως, μπορεί να υπάρχουν, διαφορές στο πλαίσιο του προσωπικού λόγου του κάθε χρήστη( Όπως, αν βάλουμε τα παιδιά να κάνουν πχ ένα </a:t>
            </a:r>
            <a:r>
              <a:rPr lang="el-GR" sz="3900" dirty="0" err="1" smtClean="0"/>
              <a:t>τσολιαδά</a:t>
            </a:r>
            <a:r>
              <a:rPr lang="el-GR" sz="3700" dirty="0" err="1" smtClean="0"/>
              <a:t>κι</a:t>
            </a:r>
            <a:r>
              <a:rPr lang="el-GR" sz="3700" dirty="0" smtClean="0"/>
              <a:t>)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1800" b="1" dirty="0" smtClean="0"/>
              <a:t>Είδη σχέσεων μέσα στο γλωσσικό σύστημα </a:t>
            </a:r>
            <a:br>
              <a:rPr lang="el-GR" sz="1800" b="1" dirty="0" smtClean="0"/>
            </a:br>
            <a:r>
              <a:rPr lang="fr-FR" sz="2400" b="1" dirty="0" smtClean="0"/>
              <a:t>2  </a:t>
            </a:r>
            <a:r>
              <a:rPr lang="el-GR" sz="2400" b="1" dirty="0" smtClean="0"/>
              <a:t>Μορφή και ουσία στη γλώσσα</a:t>
            </a:r>
            <a:endParaRPr lang="el-GR" sz="2400" dirty="0"/>
          </a:p>
        </p:txBody>
      </p:sp>
      <p:sp>
        <p:nvSpPr>
          <p:cNvPr id="3" name="2 - Θέση περιεχομένου"/>
          <p:cNvSpPr>
            <a:spLocks noGrp="1"/>
          </p:cNvSpPr>
          <p:nvPr>
            <p:ph idx="1"/>
          </p:nvPr>
        </p:nvSpPr>
        <p:spPr/>
        <p:txBody>
          <a:bodyPr>
            <a:normAutofit fontScale="77500" lnSpcReduction="20000"/>
          </a:bodyPr>
          <a:lstStyle/>
          <a:p>
            <a:pPr algn="just"/>
            <a:r>
              <a:rPr lang="el-GR" b="1" dirty="0" smtClean="0"/>
              <a:t>Το σημαινόμενο </a:t>
            </a:r>
            <a:r>
              <a:rPr lang="el-GR" dirty="0" smtClean="0"/>
              <a:t>είναι αντίστοιχα μορφή και όχι ουσία με την έννοια ότι το νόημα αποτελεί μορφοποίηση μιας άμορφης, νοηματικής πρώτης ύλης: </a:t>
            </a:r>
          </a:p>
          <a:p>
            <a:pPr algn="just"/>
            <a:r>
              <a:rPr lang="el-GR" sz="3600" dirty="0" smtClean="0"/>
              <a:t>Χωρίς </a:t>
            </a:r>
            <a:r>
              <a:rPr lang="el-GR" sz="3600" dirty="0" err="1" smtClean="0"/>
              <a:t>τη‘γλώσσα</a:t>
            </a:r>
            <a:r>
              <a:rPr lang="el-GR" sz="3600" dirty="0" smtClean="0"/>
              <a:t>’ η σκέψη είναι ένα ‘άμορφο’, ‘αχαρτογράφητο νέφος’, όπως αναφέρει ο </a:t>
            </a:r>
            <a:r>
              <a:rPr lang="en-US" sz="3600" dirty="0" smtClean="0"/>
              <a:t>de Saussure</a:t>
            </a:r>
            <a:r>
              <a:rPr lang="el-GR" sz="3600" dirty="0" smtClean="0"/>
              <a:t>. Φυσικά, και σ’ αυτήν την περίπτωση, η νοηματική ύλη είναι κοινή για όλους τους ανθρώπους. Είναι η συγκεκριμένη γλώσσα που «μορφοποιεί»  την νοηματική πρώτη ύλη, της δίνει, δηλαδή, το «σχήμα» που εκφράζει κάθε φυσική γλώσσα. Τα νοήματα δεν προϋπάρχουν του γλωσσικού συστήματος  -της γλώσσας-  γεννιούνται απ’ αυτό.	 </a:t>
            </a:r>
          </a:p>
          <a:p>
            <a:endParaRPr lang="el-GR" dirty="0" smtClean="0"/>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3358</Words>
  <PresentationFormat>Προβολή στην οθόνη (4:3)</PresentationFormat>
  <Paragraphs>309</Paragraphs>
  <Slides>65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65</vt:i4>
      </vt:variant>
    </vt:vector>
  </HeadingPairs>
  <TitlesOfParts>
    <vt:vector size="66" baseType="lpstr">
      <vt:lpstr>Θέμα του Office</vt:lpstr>
      <vt:lpstr>ΓΛΩΣΣΑ - LANGUE </vt:lpstr>
      <vt:lpstr> Είδη σχέσεων μέσα στο γλωσσικό σύστημα  1 Συστηματική γλώσσα  vs α-συστηματικός λόγος  </vt:lpstr>
      <vt:lpstr> Είδη σχέσεων μέσα στο γλωσσικό σύστημα   1 Συστηματική γλώσσα  vs α-συστηματικός λόγος  </vt:lpstr>
      <vt:lpstr> Είδη σχέσεων μέσα στο γλωσσικό σύστημα   1 Συστηματική γλώσσα  vs α-συστηματικός λόγος   </vt:lpstr>
      <vt:lpstr>Διαφάνεια 5</vt:lpstr>
      <vt:lpstr> Είδη σχέσεων μέσα στο γλωσσικό σύστημα   1 Συστηματική γλώσσα  vs α-συστηματικός λόγος   </vt:lpstr>
      <vt:lpstr>  Είδη σχέσεων μέσα στο γλωσσικό σύστημα  2  Μορφή και ουσία στη γλώσσα  </vt:lpstr>
      <vt:lpstr>Είδη σχέσεων μέσα στο γλωσσικό σύστημα  2  Μορφή και ουσία στη γλώσσα</vt:lpstr>
      <vt:lpstr>Είδη σχέσεων μέσα στο γλωσσικό σύστημα  2  Μορφή και ουσία στη γλώσσα</vt:lpstr>
      <vt:lpstr>Είδη σχέσεων μέσα στο γλωσσικό σύστημα  2  Μορφή και ουσία στη γλώσσα</vt:lpstr>
      <vt:lpstr>Είδη σχέσεων μέσα στο γλωσσικό σύστημα  2  Μορφή και ουσία στη γλώσσα</vt:lpstr>
      <vt:lpstr>Είδη σχέσεων μέσα στο γλωσσικό σύστημα  2  Μορφή και ουσία στη γλώσσα</vt:lpstr>
      <vt:lpstr>Διαφάνεια 13</vt:lpstr>
      <vt:lpstr> Είδη σχέσεων μέσα στο γλωσσικό σύστημα    3. Γλωσσικές διαφορές  </vt:lpstr>
      <vt:lpstr> Είδη σχέσεων μέσα στο γλωσσικό σύστημα    3. Γλωσσικές διαφορές  επίπεδο β’ άρθρωσης  </vt:lpstr>
      <vt:lpstr> Είδη σχέσεων μέσα στο γλωσσικό σύστημα    3. Γλωσσικές διαφορές   επίπεδο β’ άρθρωσης  </vt:lpstr>
      <vt:lpstr>  Είδη σχέσεων μέσα στο γλωσσικό σύστημα    3. Γλωσσικές διαφορές   επίπεδο β’ άρθρωσης  </vt:lpstr>
      <vt:lpstr>Διαφάνεια 18</vt:lpstr>
      <vt:lpstr>Είδη σχέσεων μέσα στο γλωσσικό σύστημα    3. Γλωσσικές διαφορές   επίπεδο α’ άρθρωσης</vt:lpstr>
      <vt:lpstr>Είδη σχέσεων μέσα στο γλωσσικό σύστημα    3. Γλωσσικές διαφορές   επίπεδο α’ α΄ρθρωσης</vt:lpstr>
      <vt:lpstr>Διαφάνεια 21</vt:lpstr>
      <vt:lpstr> Είδη σχέσεων μέσα στο γλωσσικό σύστημα Γλωσσικές αξίες  </vt:lpstr>
      <vt:lpstr>Είδη σχέσεων μέσα στο γλωσσικό σύστημα Γλωσσικές αξίες </vt:lpstr>
      <vt:lpstr>Είδη σχέσεων μέσα στο γλωσσικό σύστημα Γλωσσικές αξίες </vt:lpstr>
      <vt:lpstr>Είδη σχέσεων μέσα στο γλωσσικό σύστημα Γλωσσικές αξίες </vt:lpstr>
      <vt:lpstr>Είδη σχέσεων μέσα στο γλωσσικό σύστημα Γλωσσικές αξίες </vt:lpstr>
      <vt:lpstr>Είδη σχέσεων μέσα στο γλωσσικό σύστημα Γλωσσικές αξίες  δηλαδή</vt:lpstr>
      <vt:lpstr>Διαφάνεια 28</vt:lpstr>
      <vt:lpstr>Είδη σχέσεων μέσα στο γλωσσικό σύστημα Γλωσσικές αξίες </vt:lpstr>
      <vt:lpstr>Διαφάνεια 30</vt:lpstr>
      <vt:lpstr> Κατανομή</vt:lpstr>
      <vt:lpstr>Κατανομή  (α)  Συμπληρωματική κατανομή</vt:lpstr>
      <vt:lpstr>Κατανομή  (α)  Συμπληρωματική κατανομή</vt:lpstr>
      <vt:lpstr>Κατανομή  (α)  Συμπληρωματική κατανομή</vt:lpstr>
      <vt:lpstr>Κατανομή  (β)  Ισοδύναμη κατανομή</vt:lpstr>
      <vt:lpstr>Κατανομή  (β)  Ισοδύναμη κατανομή</vt:lpstr>
      <vt:lpstr>Κατανομή  (β)  Ισοδύναμη κατανομή</vt:lpstr>
      <vt:lpstr>κατανομή  (γ)  Επικαλυπτική κατανομή</vt:lpstr>
      <vt:lpstr>κατανομή  (γ)  Επικαλυπτική κατανομή</vt:lpstr>
      <vt:lpstr>Κατανομή (δ)  Κατανεμητική έγκλειση</vt:lpstr>
      <vt:lpstr>Κατανομή (δ)  Κατανεμητική έγκλειση</vt:lpstr>
      <vt:lpstr>Κατανομή (ε)  Ελεύθερη αλλαγή ή ελεύθερη ποικιλία (free variation)</vt:lpstr>
      <vt:lpstr>Ελεύθερη αλλαγή ή ελεύθερη ποικιλία (free variation)</vt:lpstr>
      <vt:lpstr>Διαφάνεια 44</vt:lpstr>
      <vt:lpstr> Συνταγματικές  και παραδειγματικές σχέσεις </vt:lpstr>
      <vt:lpstr>A. Συνταγματικές σχέσεις (rapports syntagmatiques) </vt:lpstr>
      <vt:lpstr>A. Συνταγματικές σχέσεις (rapports syntagmatiques) </vt:lpstr>
      <vt:lpstr>A. Συνταγματικές σχέσεις (rapports syntagmatiques) </vt:lpstr>
      <vt:lpstr>A. Συνταγματικές σχέσεις (rapports syntagmatiques) </vt:lpstr>
      <vt:lpstr>A. Συνταγματικές σχέσεις (rapports syntagmatiques) </vt:lpstr>
      <vt:lpstr>A. Συνταγματικές σχέσεις (rapports syntagmatiques) </vt:lpstr>
      <vt:lpstr> Παραδειγματικές σχέσεις (rapports paradigmatiques)</vt:lpstr>
      <vt:lpstr>Παραδειγματικές σχέσεις (rapports paradigmatiques)</vt:lpstr>
      <vt:lpstr>Παραδειγματικές σχέσεις (rapports paradigmatiques)</vt:lpstr>
      <vt:lpstr>Παραδειγματικές σχέσεις (rapports paradigmatiques)</vt:lpstr>
      <vt:lpstr>Παραδειγματικές σχέσεις (rapports paradigmatiques)</vt:lpstr>
      <vt:lpstr>Παραδειγματικές σχέσεις (rapports paradigmatiques)</vt:lpstr>
      <vt:lpstr>Παραδειγματικές σχέσεις (rapports paradigmatiques)</vt:lpstr>
      <vt:lpstr> Παραδειγματικός - συνταγματικός άξονας </vt:lpstr>
      <vt:lpstr>Παραδειγματικός - συνταγματικός άξονας</vt:lpstr>
      <vt:lpstr>Παραδειγματικός - συνταγματικός άξονας</vt:lpstr>
      <vt:lpstr>Παραδειγματικός - συνταγματικός άξονας</vt:lpstr>
      <vt:lpstr>Παραδειγματικός - συνταγματικός άξονας</vt:lpstr>
      <vt:lpstr>Παραδειγματικός - συνταγματικός άξονας</vt:lpstr>
      <vt:lpstr>Διαφάνεια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ΓΛΩΣΣΑ - LANGUE </dc:title>
  <cp:lastModifiedBy>ΚΑΜΠΑΚΗ</cp:lastModifiedBy>
  <cp:revision>55</cp:revision>
  <dcterms:modified xsi:type="dcterms:W3CDTF">2018-12-07T05:06:06Z</dcterms:modified>
</cp:coreProperties>
</file>