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91" r:id="rId3"/>
    <p:sldId id="292" r:id="rId4"/>
    <p:sldId id="293" r:id="rId5"/>
    <p:sldId id="294" r:id="rId6"/>
    <p:sldId id="295" r:id="rId7"/>
    <p:sldId id="297" r:id="rId8"/>
    <p:sldId id="290" r:id="rId9"/>
    <p:sldId id="298" r:id="rId10"/>
    <p:sldId id="286" r:id="rId11"/>
    <p:sldId id="299" r:id="rId12"/>
    <p:sldId id="283" r:id="rId13"/>
    <p:sldId id="285" r:id="rId14"/>
    <p:sldId id="284"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C6723C-E32B-46E5-8AEF-F98670F2E83F}" v="6" dt="2024-11-10T12:50:59.3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άσιος Δέλιος" userId="80b1b4f8-4d3b-43bd-ac0e-c993761fcb98" providerId="ADAL" clId="{5895DF74-2C83-414B-A917-11951619A9F6}"/>
    <pc:docChg chg="modSld">
      <pc:chgData name="Αθανάσιος Δέλιος" userId="80b1b4f8-4d3b-43bd-ac0e-c993761fcb98" providerId="ADAL" clId="{5895DF74-2C83-414B-A917-11951619A9F6}" dt="2024-11-10T12:55:24.196" v="1" actId="20577"/>
      <pc:docMkLst>
        <pc:docMk/>
      </pc:docMkLst>
      <pc:sldChg chg="modSp mod">
        <pc:chgData name="Αθανάσιος Δέλιος" userId="80b1b4f8-4d3b-43bd-ac0e-c993761fcb98" providerId="ADAL" clId="{5895DF74-2C83-414B-A917-11951619A9F6}" dt="2024-11-10T12:55:24.196" v="1" actId="20577"/>
        <pc:sldMkLst>
          <pc:docMk/>
          <pc:sldMk cId="0" sldId="281"/>
        </pc:sldMkLst>
        <pc:spChg chg="mod">
          <ac:chgData name="Αθανάσιος Δέλιος" userId="80b1b4f8-4d3b-43bd-ac0e-c993761fcb98" providerId="ADAL" clId="{5895DF74-2C83-414B-A917-11951619A9F6}" dt="2024-11-10T12:55:24.196" v="1" actId="20577"/>
          <ac:spMkLst>
            <pc:docMk/>
            <pc:sldMk cId="0" sldId="28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3A87BE83-3265-4FA6-BFAE-CCD51122D28C}" type="datetimeFigureOut">
              <a:rPr lang="el-GR" smtClean="0"/>
              <a:pPr/>
              <a:t>10/11/2024</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3A5C219-FFB9-48C0-B4D3-F1091CB72E6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3A87BE83-3265-4FA6-BFAE-CCD51122D28C}" type="datetimeFigureOut">
              <a:rPr lang="el-GR" smtClean="0"/>
              <a:pPr/>
              <a:t>10/11/2024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3A5C219-FFB9-48C0-B4D3-F1091CB72E6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3A87BE83-3265-4FA6-BFAE-CCD51122D28C}" type="datetimeFigureOut">
              <a:rPr lang="el-GR" smtClean="0"/>
              <a:pPr/>
              <a:t>10/11/2024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3A5C219-FFB9-48C0-B4D3-F1091CB72E6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3A87BE83-3265-4FA6-BFAE-CCD51122D28C}" type="datetimeFigureOut">
              <a:rPr lang="el-GR" smtClean="0"/>
              <a:pPr/>
              <a:t>10/11/2024</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63A5C219-FFB9-48C0-B4D3-F1091CB72E6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3A87BE83-3265-4FA6-BFAE-CCD51122D28C}" type="datetimeFigureOut">
              <a:rPr lang="el-GR" smtClean="0"/>
              <a:pPr/>
              <a:t>10/11/2024</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63A5C219-FFB9-48C0-B4D3-F1091CB72E6B}"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3A87BE83-3265-4FA6-BFAE-CCD51122D28C}" type="datetimeFigureOut">
              <a:rPr lang="el-GR" smtClean="0"/>
              <a:pPr/>
              <a:t>10/11/2024</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63A5C219-FFB9-48C0-B4D3-F1091CB72E6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3A87BE83-3265-4FA6-BFAE-CCD51122D28C}" type="datetimeFigureOut">
              <a:rPr lang="el-GR" smtClean="0"/>
              <a:pPr/>
              <a:t>10/11/2024</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63A5C219-FFB9-48C0-B4D3-F1091CB72E6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A87BE83-3265-4FA6-BFAE-CCD51122D28C}" type="datetimeFigureOut">
              <a:rPr lang="el-GR" smtClean="0"/>
              <a:pPr/>
              <a:t>10/11/2024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3A5C219-FFB9-48C0-B4D3-F1091CB72E6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3A87BE83-3265-4FA6-BFAE-CCD51122D28C}" type="datetimeFigureOut">
              <a:rPr lang="el-GR" smtClean="0"/>
              <a:pPr/>
              <a:t>10/11/2024</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63A5C219-FFB9-48C0-B4D3-F1091CB72E6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3A87BE83-3265-4FA6-BFAE-CCD51122D28C}" type="datetimeFigureOut">
              <a:rPr lang="el-GR" smtClean="0"/>
              <a:pPr/>
              <a:t>10/11/2024</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63A5C219-FFB9-48C0-B4D3-F1091CB72E6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3A87BE83-3265-4FA6-BFAE-CCD51122D28C}" type="datetimeFigureOut">
              <a:rPr lang="el-GR" smtClean="0"/>
              <a:pPr/>
              <a:t>10/11/2024</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63A5C219-FFB9-48C0-B4D3-F1091CB72E6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A87BE83-3265-4FA6-BFAE-CCD51122D28C}" type="datetimeFigureOut">
              <a:rPr lang="el-GR" smtClean="0"/>
              <a:pPr/>
              <a:t>10/11/2024</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3A5C219-FFB9-48C0-B4D3-F1091CB72E6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l-GR" b="1" dirty="0">
                <a:latin typeface="Palatino Linotype" pitchFamily="18" charset="0"/>
              </a:rPr>
              <a:t>ΑΠΟ ΤΟΝ ΟΙΚΟ ΣΤΟΝ ΔΗΜΟ</a:t>
            </a:r>
          </a:p>
        </p:txBody>
      </p:sp>
      <p:sp>
        <p:nvSpPr>
          <p:cNvPr id="3" name="2 - Υπότιτλος"/>
          <p:cNvSpPr>
            <a:spLocks noGrp="1"/>
          </p:cNvSpPr>
          <p:nvPr>
            <p:ph type="subTitle" idx="1"/>
          </p:nvPr>
        </p:nvSpPr>
        <p:spPr/>
        <p:txBody>
          <a:bodyPr>
            <a:normAutofit fontScale="70000" lnSpcReduction="20000"/>
          </a:bodyPr>
          <a:lstStyle/>
          <a:p>
            <a:pPr algn="ctr"/>
            <a:r>
              <a:rPr lang="el-GR" b="1" dirty="0">
                <a:solidFill>
                  <a:schemeClr val="bg1"/>
                </a:solidFill>
                <a:latin typeface="Palatino Linotype" pitchFamily="18" charset="0"/>
              </a:rPr>
              <a:t>ΠΜΣ Ιστορίας</a:t>
            </a:r>
            <a:r>
              <a:rPr lang="en-US" b="1" dirty="0">
                <a:solidFill>
                  <a:schemeClr val="bg1"/>
                </a:solidFill>
                <a:latin typeface="Palatino Linotype" pitchFamily="18" charset="0"/>
              </a:rPr>
              <a:t> </a:t>
            </a:r>
            <a:r>
              <a:rPr lang="el-GR" b="1" dirty="0">
                <a:solidFill>
                  <a:schemeClr val="bg1"/>
                </a:solidFill>
                <a:latin typeface="Palatino Linotype" pitchFamily="18" charset="0"/>
              </a:rPr>
              <a:t>του Δικαίου και των Θεσμών</a:t>
            </a:r>
          </a:p>
          <a:p>
            <a:pPr algn="ctr"/>
            <a:r>
              <a:rPr lang="el-GR" b="1" dirty="0">
                <a:solidFill>
                  <a:schemeClr val="bg1"/>
                </a:solidFill>
                <a:latin typeface="Palatino Linotype" pitchFamily="18" charset="0"/>
              </a:rPr>
              <a:t>Νομικής Σχολής Δ.Π.Θ</a:t>
            </a:r>
          </a:p>
          <a:p>
            <a:pPr algn="ctr"/>
            <a:r>
              <a:rPr lang="el-GR" b="1" dirty="0">
                <a:solidFill>
                  <a:schemeClr val="bg1"/>
                </a:solidFill>
                <a:latin typeface="Palatino Linotype" pitchFamily="18" charset="0"/>
              </a:rPr>
              <a:t>Ακαδημαϊκό έτος 2024-25</a:t>
            </a:r>
          </a:p>
          <a:p>
            <a:pPr algn="ctr"/>
            <a:r>
              <a:rPr lang="el-GR" b="1" dirty="0">
                <a:solidFill>
                  <a:schemeClr val="bg1"/>
                </a:solidFill>
                <a:latin typeface="Palatino Linotype" pitchFamily="18" charset="0"/>
              </a:rPr>
              <a:t>Διδάσκων: </a:t>
            </a:r>
            <a:r>
              <a:rPr lang="el-GR" b="1" dirty="0" err="1">
                <a:solidFill>
                  <a:schemeClr val="bg1"/>
                </a:solidFill>
                <a:latin typeface="Palatino Linotype" pitchFamily="18" charset="0"/>
              </a:rPr>
              <a:t>Επ</a:t>
            </a:r>
            <a:r>
              <a:rPr lang="el-GR" b="1" dirty="0">
                <a:solidFill>
                  <a:schemeClr val="bg1"/>
                </a:solidFill>
                <a:latin typeface="Palatino Linotype" pitchFamily="18" charset="0"/>
              </a:rPr>
              <a:t>. Καθηγητής Αθανάσιος Δέλιος</a:t>
            </a:r>
            <a:endParaRPr lang="en-US" b="1" dirty="0">
              <a:solidFill>
                <a:schemeClr val="bg1"/>
              </a:solidFill>
              <a:latin typeface="Palatino Linotype" pitchFamily="18" charset="0"/>
            </a:endParaRPr>
          </a:p>
          <a:p>
            <a:pPr algn="ctr"/>
            <a:endParaRPr lang="en-US" b="1" dirty="0">
              <a:solidFill>
                <a:schemeClr val="bg1"/>
              </a:solidFill>
              <a:latin typeface="Palatino Linotype" pitchFamily="18" charset="0"/>
            </a:endParaRPr>
          </a:p>
          <a:p>
            <a:pPr algn="ctr"/>
            <a:r>
              <a:rPr lang="el-GR" b="1" dirty="0">
                <a:solidFill>
                  <a:schemeClr val="bg1"/>
                </a:solidFill>
                <a:latin typeface="Palatino Linotype" pitchFamily="18" charset="0"/>
              </a:rPr>
              <a:t>6</a:t>
            </a:r>
            <a:r>
              <a:rPr lang="el-GR" b="1">
                <a:solidFill>
                  <a:schemeClr val="bg1"/>
                </a:solidFill>
                <a:latin typeface="Palatino Linotype" pitchFamily="18" charset="0"/>
              </a:rPr>
              <a:t>ο</a:t>
            </a:r>
            <a:endParaRPr lang="el-GR" b="1" dirty="0">
              <a:solidFill>
                <a:schemeClr val="bg1"/>
              </a:solidFill>
              <a:latin typeface="Palatino Linotyp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i="1" dirty="0">
                <a:latin typeface="Palatino Linotype" panose="02040502050505030304" pitchFamily="18" charset="0"/>
              </a:rPr>
              <a:t>Δίκη βλάβης</a:t>
            </a:r>
          </a:p>
        </p:txBody>
      </p:sp>
      <p:sp>
        <p:nvSpPr>
          <p:cNvPr id="3" name="Content Placeholder 2"/>
          <p:cNvSpPr>
            <a:spLocks noGrp="1"/>
          </p:cNvSpPr>
          <p:nvPr>
            <p:ph sz="quarter" idx="1"/>
          </p:nvPr>
        </p:nvSpPr>
        <p:spPr>
          <a:xfrm>
            <a:off x="299622" y="2057400"/>
            <a:ext cx="7701379" cy="3943350"/>
          </a:xfrm>
        </p:spPr>
        <p:txBody>
          <a:bodyPr>
            <a:normAutofit fontScale="62500" lnSpcReduction="20000"/>
          </a:bodyPr>
          <a:lstStyle/>
          <a:p>
            <a:r>
              <a:rPr lang="el-GR" dirty="0">
                <a:latin typeface="Palatino Linotype" panose="02040502050505030304" pitchFamily="18" charset="0"/>
              </a:rPr>
              <a:t>Αφορά την πρόκληση κάθε είδους περιουσιακής βλάβης:</a:t>
            </a:r>
          </a:p>
          <a:p>
            <a:r>
              <a:rPr lang="el-GR" dirty="0">
                <a:latin typeface="Palatino Linotype" panose="02040502050505030304" pitchFamily="18" charset="0"/>
              </a:rPr>
              <a:t>Φθορά ξένης ιδιοκτησίας, π.χ.:</a:t>
            </a:r>
          </a:p>
          <a:p>
            <a:pPr lvl="1"/>
            <a:r>
              <a:rPr lang="el-GR" dirty="0">
                <a:latin typeface="Palatino Linotype" panose="02040502050505030304" pitchFamily="18" charset="0"/>
              </a:rPr>
              <a:t>Ζημιές που προκλήθηκαν σε αγρόκτημα (</a:t>
            </a:r>
            <a:r>
              <a:rPr lang="el-GR" dirty="0" err="1">
                <a:latin typeface="Palatino Linotype" panose="02040502050505030304" pitchFamily="18" charset="0"/>
              </a:rPr>
              <a:t>Δημ</a:t>
            </a:r>
            <a:r>
              <a:rPr lang="el-GR" dirty="0">
                <a:latin typeface="Palatino Linotype" panose="02040502050505030304" pitchFamily="18" charset="0"/>
              </a:rPr>
              <a:t>. 56 Κατά </a:t>
            </a:r>
            <a:r>
              <a:rPr lang="el-GR" dirty="0" err="1">
                <a:latin typeface="Palatino Linotype" panose="02040502050505030304" pitchFamily="18" charset="0"/>
              </a:rPr>
              <a:t>Καλλικλέους</a:t>
            </a:r>
            <a:r>
              <a:rPr lang="el-GR" dirty="0">
                <a:latin typeface="Palatino Linotype" panose="02040502050505030304" pitchFamily="18" charset="0"/>
              </a:rPr>
              <a:t> )</a:t>
            </a:r>
          </a:p>
          <a:p>
            <a:r>
              <a:rPr lang="el-GR" dirty="0">
                <a:latin typeface="Palatino Linotype" panose="02040502050505030304" pitchFamily="18" charset="0"/>
              </a:rPr>
              <a:t>Απώλεια περιουσίας, π.χ.:</a:t>
            </a:r>
          </a:p>
          <a:p>
            <a:pPr lvl="1"/>
            <a:r>
              <a:rPr lang="el-GR" dirty="0">
                <a:latin typeface="Palatino Linotype" panose="02040502050505030304" pitchFamily="18" charset="0"/>
              </a:rPr>
              <a:t>Λόγω λύσης της μίσθωσης ( </a:t>
            </a:r>
            <a:r>
              <a:rPr lang="el-GR" i="1" dirty="0">
                <a:latin typeface="Palatino Linotype" panose="02040502050505030304" pitchFamily="18" charset="0"/>
              </a:rPr>
              <a:t>IG </a:t>
            </a:r>
            <a:r>
              <a:rPr lang="el-GR" dirty="0">
                <a:latin typeface="Palatino Linotype" panose="02040502050505030304" pitchFamily="18" charset="0"/>
              </a:rPr>
              <a:t>II2 2492 στ. 29-31)</a:t>
            </a:r>
          </a:p>
          <a:p>
            <a:pPr lvl="1"/>
            <a:r>
              <a:rPr lang="el-GR" dirty="0">
                <a:latin typeface="Palatino Linotype" panose="02040502050505030304" pitchFamily="18" charset="0"/>
              </a:rPr>
              <a:t>Λόγω δικαστικής ήττας που αποδόθηκε στην απουσία μάρτυρα (</a:t>
            </a:r>
            <a:r>
              <a:rPr lang="el-GR" dirty="0" err="1">
                <a:latin typeface="Palatino Linotype" panose="02040502050505030304" pitchFamily="18" charset="0"/>
              </a:rPr>
              <a:t>Δημ</a:t>
            </a:r>
            <a:r>
              <a:rPr lang="el-GR" dirty="0">
                <a:latin typeface="Palatino Linotype" panose="02040502050505030304" pitchFamily="18" charset="0"/>
              </a:rPr>
              <a:t>. 49 20)</a:t>
            </a:r>
          </a:p>
          <a:p>
            <a:pPr lvl="1"/>
            <a:r>
              <a:rPr lang="el-GR" dirty="0">
                <a:latin typeface="Palatino Linotype" panose="02040502050505030304" pitchFamily="18" charset="0"/>
              </a:rPr>
              <a:t>Λόγω επιβολής προστίμου στον ενάγοντα από υπαιτιότητα του εναγομένου (Δημ. 37 Προς </a:t>
            </a:r>
            <a:r>
              <a:rPr lang="el-GR" dirty="0" err="1">
                <a:latin typeface="Palatino Linotype" panose="02040502050505030304" pitchFamily="18" charset="0"/>
              </a:rPr>
              <a:t>Πανταίνετον</a:t>
            </a:r>
            <a:r>
              <a:rPr lang="el-GR" dirty="0">
                <a:latin typeface="Palatino Linotype" panose="02040502050505030304" pitchFamily="18" charset="0"/>
              </a:rPr>
              <a:t> 22)</a:t>
            </a:r>
          </a:p>
          <a:p>
            <a:pPr lvl="1"/>
            <a:r>
              <a:rPr lang="el-GR" dirty="0">
                <a:latin typeface="Palatino Linotype" panose="02040502050505030304" pitchFamily="18" charset="0"/>
              </a:rPr>
              <a:t>Λόγω μη καταβολής οφειλομένων χρημάτων (</a:t>
            </a:r>
            <a:r>
              <a:rPr lang="el-GR" dirty="0" err="1">
                <a:latin typeface="Palatino Linotype" panose="02040502050505030304" pitchFamily="18" charset="0"/>
              </a:rPr>
              <a:t>Δημ</a:t>
            </a:r>
            <a:r>
              <a:rPr lang="el-GR" dirty="0">
                <a:latin typeface="Palatino Linotype" panose="02040502050505030304" pitchFamily="18" charset="0"/>
              </a:rPr>
              <a:t>. 38 Προς </a:t>
            </a:r>
            <a:r>
              <a:rPr lang="el-GR" dirty="0" err="1">
                <a:latin typeface="Palatino Linotype" panose="02040502050505030304" pitchFamily="18" charset="0"/>
              </a:rPr>
              <a:t>Ναυσίμαχον</a:t>
            </a:r>
            <a:r>
              <a:rPr lang="el-GR" dirty="0">
                <a:latin typeface="Palatino Linotype" panose="02040502050505030304" pitchFamily="18" charset="0"/>
              </a:rPr>
              <a:t> και </a:t>
            </a:r>
            <a:r>
              <a:rPr lang="el-GR" dirty="0" err="1">
                <a:latin typeface="Palatino Linotype" panose="02040502050505030304" pitchFamily="18" charset="0"/>
              </a:rPr>
              <a:t>Ξενοπείθην</a:t>
            </a:r>
            <a:r>
              <a:rPr lang="el-GR" dirty="0">
                <a:latin typeface="Palatino Linotype" panose="02040502050505030304" pitchFamily="18" charset="0"/>
              </a:rPr>
              <a:t>, </a:t>
            </a:r>
            <a:r>
              <a:rPr lang="el-GR" dirty="0" err="1">
                <a:latin typeface="Palatino Linotype" panose="02040502050505030304" pitchFamily="18" charset="0"/>
              </a:rPr>
              <a:t>Δημ</a:t>
            </a:r>
            <a:r>
              <a:rPr lang="el-GR" dirty="0">
                <a:latin typeface="Palatino Linotype" panose="02040502050505030304" pitchFamily="18" charset="0"/>
              </a:rPr>
              <a:t>. 48 Κατά </a:t>
            </a:r>
            <a:r>
              <a:rPr lang="el-GR" dirty="0" err="1">
                <a:latin typeface="Palatino Linotype" panose="02040502050505030304" pitchFamily="18" charset="0"/>
              </a:rPr>
              <a:t>Ολυμπιοδώρου</a:t>
            </a:r>
            <a:r>
              <a:rPr lang="el-GR" dirty="0">
                <a:latin typeface="Palatino Linotype" panose="02040502050505030304" pitchFamily="18" charset="0"/>
              </a:rPr>
              <a:t> κλπ.)</a:t>
            </a:r>
          </a:p>
          <a:p>
            <a:r>
              <a:rPr lang="el-GR" dirty="0">
                <a:latin typeface="Palatino Linotype" panose="02040502050505030304" pitchFamily="18" charset="0"/>
              </a:rPr>
              <a:t>Εκδικαζόταν από </a:t>
            </a:r>
            <a:r>
              <a:rPr lang="el-GR" dirty="0" err="1">
                <a:latin typeface="Palatino Linotype" panose="02040502050505030304" pitchFamily="18" charset="0"/>
              </a:rPr>
              <a:t>ηλιαστικό</a:t>
            </a:r>
            <a:r>
              <a:rPr lang="el-GR" dirty="0">
                <a:latin typeface="Palatino Linotype" panose="02040502050505030304" pitchFamily="18" charset="0"/>
              </a:rPr>
              <a:t> δικαστήριο.</a:t>
            </a:r>
          </a:p>
          <a:p>
            <a:r>
              <a:rPr lang="el-GR" dirty="0">
                <a:latin typeface="Palatino Linotype" panose="02040502050505030304" pitchFamily="18" charset="0"/>
              </a:rPr>
              <a:t>Ο εναγόμενος υποχρεωνόταν σε:</a:t>
            </a:r>
          </a:p>
          <a:p>
            <a:pPr lvl="1"/>
            <a:r>
              <a:rPr lang="el-GR" dirty="0">
                <a:latin typeface="Palatino Linotype" panose="02040502050505030304" pitchFamily="18" charset="0"/>
              </a:rPr>
              <a:t>Καταβολή του ποσού της βλάβης, αν υπήρχε αμέλεια.</a:t>
            </a:r>
          </a:p>
          <a:p>
            <a:pPr lvl="1"/>
            <a:r>
              <a:rPr lang="el-GR" dirty="0">
                <a:latin typeface="Palatino Linotype" panose="02040502050505030304" pitchFamily="18" charset="0"/>
              </a:rPr>
              <a:t>Καταβολή του διπλάσιου ποσού, αν υπήρχε πρόθεση.</a:t>
            </a:r>
          </a:p>
          <a:p>
            <a:endParaRPr lang="el-GR" dirty="0"/>
          </a:p>
        </p:txBody>
      </p:sp>
    </p:spTree>
    <p:extLst>
      <p:ext uri="{BB962C8B-B14F-4D97-AF65-F5344CB8AC3E}">
        <p14:creationId xmlns:p14="http://schemas.microsoft.com/office/powerpoint/2010/main" val="2084641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435628-9045-34C8-80A3-6AEF7C782500}"/>
              </a:ext>
            </a:extLst>
          </p:cNvPr>
          <p:cNvSpPr>
            <a:spLocks noGrp="1"/>
          </p:cNvSpPr>
          <p:nvPr>
            <p:ph type="title"/>
          </p:nvPr>
        </p:nvSpPr>
        <p:spPr/>
        <p:txBody>
          <a:bodyPr>
            <a:normAutofit fontScale="90000"/>
          </a:bodyPr>
          <a:lstStyle/>
          <a:p>
            <a:pPr algn="ctr">
              <a:lnSpc>
                <a:spcPct val="107000"/>
              </a:lnSpc>
              <a:spcAft>
                <a:spcPts val="800"/>
              </a:spcAft>
            </a:pPr>
            <a:br>
              <a:rPr lang="en-US" sz="3100" b="1" dirty="0">
                <a:effectLst/>
                <a:latin typeface="Palatino Linotype" panose="02040502050505030304" pitchFamily="18" charset="0"/>
                <a:ea typeface="Calibri" panose="020F0502020204030204" pitchFamily="34" charset="0"/>
                <a:cs typeface="Times New Roman" panose="02020603050405020304" pitchFamily="18" charset="0"/>
              </a:rPr>
            </a:br>
            <a:r>
              <a:rPr lang="el-GR" sz="3100" b="1" dirty="0">
                <a:effectLst/>
                <a:latin typeface="Palatino Linotype" panose="02040502050505030304" pitchFamily="18" charset="0"/>
                <a:ea typeface="Calibri" panose="020F0502020204030204" pitchFamily="34" charset="0"/>
                <a:cs typeface="Times New Roman" panose="02020603050405020304" pitchFamily="18" charset="0"/>
              </a:rPr>
              <a:t> Νόμος για την κλοπή</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b="1" dirty="0">
                <a:effectLst/>
                <a:latin typeface="Palatino Linotype" panose="02040502050505030304" pitchFamily="18" charset="0"/>
                <a:ea typeface="Calibri" panose="020F0502020204030204" pitchFamily="34" charset="0"/>
                <a:cs typeface="Times New Roman" panose="02020603050405020304" pitchFamily="18" charset="0"/>
              </a:rPr>
              <a:t>Δημοσθένης 24 </a:t>
            </a:r>
            <a:r>
              <a:rPr lang="el-GR" sz="3100" b="1" i="1" dirty="0">
                <a:effectLst/>
                <a:latin typeface="Palatino Linotype" panose="02040502050505030304" pitchFamily="18" charset="0"/>
                <a:ea typeface="Calibri" panose="020F0502020204030204" pitchFamily="34" charset="0"/>
                <a:cs typeface="Times New Roman" panose="02020603050405020304" pitchFamily="18" charset="0"/>
              </a:rPr>
              <a:t>Κατά </a:t>
            </a:r>
            <a:r>
              <a:rPr lang="el-GR" sz="3100" b="1" i="1" dirty="0" err="1">
                <a:effectLst/>
                <a:latin typeface="Palatino Linotype" panose="02040502050505030304" pitchFamily="18" charset="0"/>
                <a:ea typeface="Calibri" panose="020F0502020204030204" pitchFamily="34" charset="0"/>
                <a:cs typeface="Times New Roman" panose="02020603050405020304" pitchFamily="18" charset="0"/>
              </a:rPr>
              <a:t>Τιμοκράτους</a:t>
            </a:r>
            <a:r>
              <a:rPr lang="el-GR" sz="3100" b="1" dirty="0">
                <a:effectLst/>
                <a:latin typeface="Palatino Linotype" panose="02040502050505030304" pitchFamily="18" charset="0"/>
                <a:ea typeface="Calibri" panose="020F0502020204030204" pitchFamily="34" charset="0"/>
                <a:cs typeface="Times New Roman" panose="02020603050405020304" pitchFamily="18" charset="0"/>
              </a:rPr>
              <a:t> 105</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8ED8A701-0D36-DBF3-826F-28AC02B2B083}"/>
              </a:ext>
            </a:extLst>
          </p:cNvPr>
          <p:cNvSpPr>
            <a:spLocks noGrp="1"/>
          </p:cNvSpPr>
          <p:nvPr>
            <p:ph idx="1"/>
          </p:nvPr>
        </p:nvSpPr>
        <p:spPr/>
        <p:txBody>
          <a:bodyPr>
            <a:normAutofit/>
          </a:bodyPr>
          <a:lstStyle/>
          <a:p>
            <a:pPr algn="ctr">
              <a:lnSpc>
                <a:spcPct val="107000"/>
              </a:lnSpc>
              <a:spcAft>
                <a:spcPts val="800"/>
              </a:spcAft>
            </a:pPr>
            <a:r>
              <a:rPr lang="el-GR" sz="1800" b="1"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Σε περίπτωση κλοπής, εάν το κλεμμένο αντικείμενο επιστραφεί, ο ένοχος καταδικάζεται να πληρώσει στο θύμα το διπλάσιο της αξίας του πράγματος. Εάν δεν επιστραφεί το αντικείμενο, εκτός από το διπλάσιο ποσό ο δράστης θα πληρώσει και την αξία του αντικειμένου. Ο ένοχος κλοπής θα κρατείται με δεμένο το πόδι στην </a:t>
            </a:r>
            <a:r>
              <a:rPr lang="el-GR" sz="1800" dirty="0" err="1">
                <a:effectLst/>
                <a:latin typeface="Palatino Linotype" panose="02040502050505030304" pitchFamily="18" charset="0"/>
                <a:ea typeface="Calibri" panose="020F0502020204030204" pitchFamily="34" charset="0"/>
                <a:cs typeface="Times New Roman" panose="02020603050405020304" pitchFamily="18" charset="0"/>
              </a:rPr>
              <a:t>ποδοκάκκη</a:t>
            </a: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 εάν το δικαστήριο επιβάλει πρόσθετη ποινή. Η πρόσθετη ποινή μπορεί να προταθεί από τον οποιονδήποτε κατά τη διαδικασία της τιμήσεως.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Νόμος: Ὅ τι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ἄν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τις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ἀπολέσῃ</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αὐτὸ</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λάβῃ</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διπλασίαν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καταδικάζειν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μή</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διπλασίαν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ἐπαιτίοις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δεδέσθαι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δ᾽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τῇ</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ποδοκάκκῃ</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πόδα</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πένθ</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ἡμέρας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νύκτας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ἴσας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προστιμήσῃ</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ἡ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ἡλιαία</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προστιμᾶσθαι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βουλόμενον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ὅταν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περὶ</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τιμήματος ᾖ.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90459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i="1" dirty="0">
                <a:latin typeface="Palatino Linotype" panose="02040502050505030304" pitchFamily="18" charset="0"/>
              </a:rPr>
              <a:t>Δίκη </a:t>
            </a:r>
            <a:r>
              <a:rPr lang="el-GR" b="1" i="1" dirty="0" err="1">
                <a:latin typeface="Palatino Linotype" panose="02040502050505030304" pitchFamily="18" charset="0"/>
              </a:rPr>
              <a:t>κλοπῆς</a:t>
            </a:r>
            <a:endParaRPr lang="el-GR" b="1" i="1" dirty="0">
              <a:latin typeface="Palatino Linotype" panose="02040502050505030304" pitchFamily="18" charset="0"/>
            </a:endParaRPr>
          </a:p>
        </p:txBody>
      </p:sp>
      <p:sp>
        <p:nvSpPr>
          <p:cNvPr id="3" name="Content Placeholder 2"/>
          <p:cNvSpPr>
            <a:spLocks noGrp="1"/>
          </p:cNvSpPr>
          <p:nvPr>
            <p:ph sz="quarter" idx="1"/>
          </p:nvPr>
        </p:nvSpPr>
        <p:spPr>
          <a:xfrm>
            <a:off x="312937" y="2295433"/>
            <a:ext cx="8453111" cy="3588797"/>
          </a:xfrm>
        </p:spPr>
        <p:txBody>
          <a:bodyPr>
            <a:normAutofit fontScale="62500" lnSpcReduction="20000"/>
          </a:bodyPr>
          <a:lstStyle/>
          <a:p>
            <a:pPr algn="just"/>
            <a:r>
              <a:rPr lang="el-GR" dirty="0">
                <a:latin typeface="Palatino Linotype" panose="02040502050505030304" pitchFamily="18" charset="0"/>
              </a:rPr>
              <a:t>Η δίκη κλοπής ήταν ιδιωτική υπόθεση (ενάγων μόνον όποιος είχε γίνει θύμα κλοπής). </a:t>
            </a:r>
          </a:p>
          <a:p>
            <a:pPr algn="just"/>
            <a:r>
              <a:rPr lang="el-GR" dirty="0">
                <a:latin typeface="Palatino Linotype" panose="02040502050505030304" pitchFamily="18" charset="0"/>
              </a:rPr>
              <a:t>Εκδικαζόταν από </a:t>
            </a:r>
            <a:r>
              <a:rPr lang="el-GR" dirty="0" err="1">
                <a:latin typeface="Palatino Linotype" panose="02040502050505030304" pitchFamily="18" charset="0"/>
              </a:rPr>
              <a:t>ηλιαστικό</a:t>
            </a:r>
            <a:r>
              <a:rPr lang="el-GR" dirty="0">
                <a:latin typeface="Palatino Linotype" panose="02040502050505030304" pitchFamily="18" charset="0"/>
              </a:rPr>
              <a:t> δικαστήριο.</a:t>
            </a:r>
          </a:p>
          <a:p>
            <a:pPr algn="just"/>
            <a:r>
              <a:rPr lang="el-GR" dirty="0">
                <a:latin typeface="Palatino Linotype" panose="02040502050505030304" pitchFamily="18" charset="0"/>
              </a:rPr>
              <a:t>Εάν ο εναγόμενος κρινόταν ένοχος, καταδικαζόταν </a:t>
            </a:r>
          </a:p>
          <a:p>
            <a:pPr lvl="1" algn="just"/>
            <a:r>
              <a:rPr lang="el-GR" dirty="0">
                <a:latin typeface="Palatino Linotype" panose="02040502050505030304" pitchFamily="18" charset="0"/>
              </a:rPr>
              <a:t>Στην επιστροφή του πράγματος (ή σε αποζημίωση ίση με την αξία του).</a:t>
            </a:r>
          </a:p>
          <a:p>
            <a:pPr lvl="1" algn="just"/>
            <a:r>
              <a:rPr lang="el-GR" dirty="0">
                <a:latin typeface="Palatino Linotype" panose="02040502050505030304" pitchFamily="18" charset="0"/>
              </a:rPr>
              <a:t>Σε χρηματική ικανοποίηση αποζημίωση ίση με το διπλάσιο της αξίας.</a:t>
            </a:r>
          </a:p>
          <a:p>
            <a:pPr lvl="1" algn="just"/>
            <a:r>
              <a:rPr lang="el-GR" dirty="0">
                <a:latin typeface="Palatino Linotype" panose="02040502050505030304" pitchFamily="18" charset="0"/>
              </a:rPr>
              <a:t>Επίσης, το δικαστήριο είχε τη δυνατότητα να επιβάλει επιπλέον, κατά την κρίση του, την κράτηση του καταδικασθέντος στην </a:t>
            </a:r>
            <a:r>
              <a:rPr lang="el-GR" i="1" dirty="0" err="1">
                <a:latin typeface="Palatino Linotype" panose="02040502050505030304" pitchFamily="18" charset="0"/>
              </a:rPr>
              <a:t>ποδοκάκκη</a:t>
            </a:r>
            <a:r>
              <a:rPr lang="el-GR" i="1" dirty="0">
                <a:latin typeface="Palatino Linotype" panose="02040502050505030304" pitchFamily="18" charset="0"/>
              </a:rPr>
              <a:t> </a:t>
            </a:r>
            <a:r>
              <a:rPr lang="el-GR" dirty="0">
                <a:latin typeface="Palatino Linotype" panose="02040502050505030304" pitchFamily="18" charset="0"/>
              </a:rPr>
              <a:t>σε δημόσιο χώρο επί πενθήμερο.</a:t>
            </a:r>
          </a:p>
          <a:p>
            <a:pPr algn="just"/>
            <a:r>
              <a:rPr lang="el-GR" dirty="0">
                <a:latin typeface="Palatino Linotype" panose="02040502050505030304" pitchFamily="18" charset="0"/>
              </a:rPr>
              <a:t>Οι ίδιες ποινές επιβάλλονταν και στους συνεργούς.</a:t>
            </a:r>
          </a:p>
          <a:p>
            <a:pPr algn="just"/>
            <a:r>
              <a:rPr lang="el-GR" dirty="0">
                <a:latin typeface="Palatino Linotype" panose="02040502050505030304" pitchFamily="18" charset="0"/>
              </a:rPr>
              <a:t>Όποιος υποπτευόταν κάποιον ότι του είχε κλέψει ένα αντικείμενο, είχε από το νόμο το δικαίωμα να μπει στο σπίτι του υπόπτου «άντυτος» για να ερευνήσει.</a:t>
            </a:r>
          </a:p>
        </p:txBody>
      </p:sp>
    </p:spTree>
    <p:extLst>
      <p:ext uri="{BB962C8B-B14F-4D97-AF65-F5344CB8AC3E}">
        <p14:creationId xmlns:p14="http://schemas.microsoft.com/office/powerpoint/2010/main" val="3894809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b="1" i="1" dirty="0" err="1">
                <a:latin typeface="Palatino Linotype" panose="02040502050505030304" pitchFamily="18" charset="0"/>
              </a:rPr>
              <a:t>Ἀπαγωγή</a:t>
            </a:r>
            <a:r>
              <a:rPr lang="el-GR" b="1" dirty="0">
                <a:latin typeface="Palatino Linotype" panose="02040502050505030304" pitchFamily="18" charset="0"/>
              </a:rPr>
              <a:t> σε περιπτώσεις κλοπής</a:t>
            </a:r>
          </a:p>
        </p:txBody>
      </p:sp>
      <p:sp>
        <p:nvSpPr>
          <p:cNvPr id="3" name="Content Placeholder 2"/>
          <p:cNvSpPr>
            <a:spLocks noGrp="1"/>
          </p:cNvSpPr>
          <p:nvPr>
            <p:ph sz="quarter" idx="1"/>
          </p:nvPr>
        </p:nvSpPr>
        <p:spPr>
          <a:xfrm>
            <a:off x="213064" y="2057400"/>
            <a:ext cx="8502589" cy="3801870"/>
          </a:xfrm>
        </p:spPr>
        <p:txBody>
          <a:bodyPr>
            <a:normAutofit fontScale="62500" lnSpcReduction="20000"/>
          </a:bodyPr>
          <a:lstStyle/>
          <a:p>
            <a:r>
              <a:rPr lang="el-GR" dirty="0">
                <a:latin typeface="Palatino Linotype" panose="02040502050505030304" pitchFamily="18" charset="0"/>
              </a:rPr>
              <a:t>Η διαδικασία της απαγωγής μπορούσε να ασκηθεί σε περιπτώσεις </a:t>
            </a:r>
            <a:r>
              <a:rPr lang="el-GR" i="1" dirty="0">
                <a:latin typeface="Palatino Linotype" panose="02040502050505030304" pitchFamily="18" charset="0"/>
              </a:rPr>
              <a:t>κακούργων</a:t>
            </a:r>
            <a:r>
              <a:rPr lang="el-GR" dirty="0">
                <a:latin typeface="Palatino Linotype" panose="02040502050505030304" pitchFamily="18" charset="0"/>
              </a:rPr>
              <a:t>:</a:t>
            </a:r>
          </a:p>
          <a:p>
            <a:pPr lvl="1"/>
            <a:r>
              <a:rPr lang="el-GR" dirty="0" err="1">
                <a:latin typeface="Palatino Linotype" panose="02040502050505030304" pitchFamily="18" charset="0"/>
              </a:rPr>
              <a:t>Ανδραποδιστών</a:t>
            </a:r>
            <a:endParaRPr lang="el-GR" dirty="0">
              <a:latin typeface="Palatino Linotype" panose="02040502050505030304" pitchFamily="18" charset="0"/>
            </a:endParaRPr>
          </a:p>
          <a:p>
            <a:pPr lvl="1"/>
            <a:r>
              <a:rPr lang="el-GR" dirty="0">
                <a:latin typeface="Palatino Linotype" panose="02040502050505030304" pitchFamily="18" charset="0"/>
              </a:rPr>
              <a:t>Κλοπής ενδυμάτων ή αντικειμένων από δημόσιους χώρους.</a:t>
            </a:r>
          </a:p>
          <a:p>
            <a:pPr lvl="1"/>
            <a:r>
              <a:rPr lang="el-GR" dirty="0">
                <a:latin typeface="Palatino Linotype" panose="02040502050505030304" pitchFamily="18" charset="0"/>
              </a:rPr>
              <a:t>Κλοπής που γινόταν νύχτα.</a:t>
            </a:r>
          </a:p>
          <a:p>
            <a:pPr lvl="1"/>
            <a:r>
              <a:rPr lang="el-GR" dirty="0">
                <a:latin typeface="Palatino Linotype" panose="02040502050505030304" pitchFamily="18" charset="0"/>
              </a:rPr>
              <a:t>Κλοπής άνω των 50 δραχμών.</a:t>
            </a:r>
          </a:p>
          <a:p>
            <a:pPr lvl="1"/>
            <a:r>
              <a:rPr lang="el-GR" dirty="0">
                <a:latin typeface="Palatino Linotype" panose="02040502050505030304" pitchFamily="18" charset="0"/>
              </a:rPr>
              <a:t>Κλοπής σκευών άνω των 10 δραχμών που γινόταν σε γυμναστήριο ή λιμάνι.</a:t>
            </a:r>
          </a:p>
          <a:p>
            <a:r>
              <a:rPr lang="el-GR" dirty="0">
                <a:latin typeface="Palatino Linotype" panose="02040502050505030304" pitchFamily="18" charset="0"/>
              </a:rPr>
              <a:t>Ο δράστης πρέπει να συλληφθεί επ’ αυτοφώρω.</a:t>
            </a:r>
          </a:p>
          <a:p>
            <a:pPr lvl="1"/>
            <a:r>
              <a:rPr lang="el-GR" dirty="0">
                <a:latin typeface="Palatino Linotype" panose="02040502050505030304" pitchFamily="18" charset="0"/>
              </a:rPr>
              <a:t>Τρόποι αυτόφωρης σύλληψης: </a:t>
            </a:r>
            <a:r>
              <a:rPr lang="el-GR" i="1" dirty="0" err="1">
                <a:solidFill>
                  <a:srgbClr val="0070C0"/>
                </a:solidFill>
                <a:latin typeface="Palatino Linotype" panose="02040502050505030304" pitchFamily="18" charset="0"/>
              </a:rPr>
              <a:t>ἀπαγωγή</a:t>
            </a:r>
            <a:r>
              <a:rPr lang="el-GR" i="1" dirty="0">
                <a:latin typeface="Palatino Linotype" panose="02040502050505030304" pitchFamily="18" charset="0"/>
              </a:rPr>
              <a:t>,</a:t>
            </a:r>
            <a:r>
              <a:rPr lang="el-GR" i="1" dirty="0">
                <a:solidFill>
                  <a:srgbClr val="0070C0"/>
                </a:solidFill>
                <a:latin typeface="Palatino Linotype" panose="02040502050505030304" pitchFamily="18" charset="0"/>
              </a:rPr>
              <a:t> </a:t>
            </a:r>
            <a:r>
              <a:rPr lang="el-GR" i="1" dirty="0" err="1">
                <a:solidFill>
                  <a:srgbClr val="0070C0"/>
                </a:solidFill>
                <a:latin typeface="Palatino Linotype" panose="02040502050505030304" pitchFamily="18" charset="0"/>
              </a:rPr>
              <a:t>ἔνδειξις</a:t>
            </a:r>
            <a:r>
              <a:rPr lang="el-GR" i="1" dirty="0">
                <a:solidFill>
                  <a:srgbClr val="0070C0"/>
                </a:solidFill>
                <a:latin typeface="Palatino Linotype" panose="02040502050505030304" pitchFamily="18" charset="0"/>
              </a:rPr>
              <a:t> </a:t>
            </a:r>
            <a:r>
              <a:rPr lang="el-GR" i="1" dirty="0">
                <a:latin typeface="Palatino Linotype" panose="02040502050505030304" pitchFamily="18" charset="0"/>
              </a:rPr>
              <a:t>ἠ </a:t>
            </a:r>
            <a:r>
              <a:rPr lang="el-GR" i="1" dirty="0" err="1">
                <a:solidFill>
                  <a:srgbClr val="0070C0"/>
                </a:solidFill>
                <a:latin typeface="Palatino Linotype" panose="02040502050505030304" pitchFamily="18" charset="0"/>
              </a:rPr>
              <a:t>ἐφήγησις</a:t>
            </a:r>
            <a:r>
              <a:rPr lang="el-GR" i="1" dirty="0">
                <a:latin typeface="Palatino Linotype" panose="02040502050505030304" pitchFamily="18" charset="0"/>
              </a:rPr>
              <a:t>.</a:t>
            </a:r>
            <a:endParaRPr lang="el-GR" dirty="0">
              <a:latin typeface="Palatino Linotype" panose="02040502050505030304" pitchFamily="18" charset="0"/>
            </a:endParaRPr>
          </a:p>
          <a:p>
            <a:r>
              <a:rPr lang="el-GR" dirty="0">
                <a:latin typeface="Palatino Linotype" panose="02040502050505030304" pitchFamily="18" charset="0"/>
              </a:rPr>
              <a:t>Παραδίδεται στους </a:t>
            </a:r>
            <a:r>
              <a:rPr lang="el-GR" i="1" dirty="0" err="1">
                <a:latin typeface="Palatino Linotype" panose="02040502050505030304" pitchFamily="18" charset="0"/>
              </a:rPr>
              <a:t>Ἕνδεκα</a:t>
            </a:r>
            <a:r>
              <a:rPr lang="el-GR" i="1" dirty="0">
                <a:latin typeface="Palatino Linotype" panose="02040502050505030304" pitchFamily="18" charset="0"/>
              </a:rPr>
              <a:t>.</a:t>
            </a:r>
          </a:p>
          <a:p>
            <a:r>
              <a:rPr lang="el-GR" dirty="0">
                <a:latin typeface="Palatino Linotype" panose="02040502050505030304" pitchFamily="18" charset="0"/>
              </a:rPr>
              <a:t>Εάν ομολογήσει, θανατώνεται αμέσως.</a:t>
            </a:r>
          </a:p>
          <a:p>
            <a:r>
              <a:rPr lang="el-GR" dirty="0">
                <a:latin typeface="Palatino Linotype" panose="02040502050505030304" pitchFamily="18" charset="0"/>
              </a:rPr>
              <a:t>Εάν αρνηθεί την ενοχή του, κρατείται στη φυλακή μέχρι τη δίκη.</a:t>
            </a:r>
          </a:p>
          <a:p>
            <a:r>
              <a:rPr lang="el-GR" dirty="0">
                <a:latin typeface="Palatino Linotype" panose="02040502050505030304" pitchFamily="18" charset="0"/>
              </a:rPr>
              <a:t>Η υπόθεση εκδικάζεται σε </a:t>
            </a:r>
            <a:r>
              <a:rPr lang="el-GR" dirty="0" err="1">
                <a:latin typeface="Palatino Linotype" panose="02040502050505030304" pitchFamily="18" charset="0"/>
              </a:rPr>
              <a:t>ηλιαστικό</a:t>
            </a:r>
            <a:r>
              <a:rPr lang="el-GR" dirty="0">
                <a:latin typeface="Palatino Linotype" panose="02040502050505030304" pitchFamily="18" charset="0"/>
              </a:rPr>
              <a:t> δικαστήριο.</a:t>
            </a:r>
          </a:p>
          <a:p>
            <a:r>
              <a:rPr lang="el-GR" dirty="0">
                <a:latin typeface="Palatino Linotype" panose="02040502050505030304" pitchFamily="18" charset="0"/>
              </a:rPr>
              <a:t>Ο ένοχος καταδικάζεται σε θάνατο.</a:t>
            </a:r>
          </a:p>
        </p:txBody>
      </p:sp>
    </p:spTree>
    <p:extLst>
      <p:ext uri="{BB962C8B-B14F-4D97-AF65-F5344CB8AC3E}">
        <p14:creationId xmlns:p14="http://schemas.microsoft.com/office/powerpoint/2010/main" val="4018126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i="1" dirty="0">
                <a:latin typeface="Palatino Linotype" panose="02040502050505030304" pitchFamily="18" charset="0"/>
              </a:rPr>
              <a:t>Δίκη </a:t>
            </a:r>
            <a:r>
              <a:rPr lang="el-GR" b="1" i="1" dirty="0" err="1">
                <a:latin typeface="Palatino Linotype" panose="02040502050505030304" pitchFamily="18" charset="0"/>
              </a:rPr>
              <a:t>βιαίων</a:t>
            </a:r>
            <a:endParaRPr lang="el-GR" b="1" i="1" dirty="0">
              <a:latin typeface="Palatino Linotype" panose="02040502050505030304" pitchFamily="18" charset="0"/>
            </a:endParaRPr>
          </a:p>
        </p:txBody>
      </p:sp>
      <p:sp>
        <p:nvSpPr>
          <p:cNvPr id="3" name="Content Placeholder 2"/>
          <p:cNvSpPr>
            <a:spLocks noGrp="1"/>
          </p:cNvSpPr>
          <p:nvPr>
            <p:ph sz="quarter" idx="1"/>
          </p:nvPr>
        </p:nvSpPr>
        <p:spPr>
          <a:xfrm>
            <a:off x="612648" y="2242166"/>
            <a:ext cx="8153400" cy="3187084"/>
          </a:xfrm>
        </p:spPr>
        <p:txBody>
          <a:bodyPr>
            <a:normAutofit fontScale="92500" lnSpcReduction="10000"/>
          </a:bodyPr>
          <a:lstStyle/>
          <a:p>
            <a:r>
              <a:rPr lang="el-GR" dirty="0">
                <a:latin typeface="Palatino Linotype" panose="02040502050505030304" pitchFamily="18" charset="0"/>
              </a:rPr>
              <a:t>Αφορά περιπτώσεις κλοπής στις οποίες ασκήθηκε βία.</a:t>
            </a:r>
          </a:p>
          <a:p>
            <a:r>
              <a:rPr lang="el-GR" dirty="0">
                <a:latin typeface="Palatino Linotype" panose="02040502050505030304" pitchFamily="18" charset="0"/>
              </a:rPr>
              <a:t>Εκδικαζόταν από </a:t>
            </a:r>
            <a:r>
              <a:rPr lang="el-GR" dirty="0" err="1">
                <a:latin typeface="Palatino Linotype" panose="02040502050505030304" pitchFamily="18" charset="0"/>
              </a:rPr>
              <a:t>ηλιαστικό</a:t>
            </a:r>
            <a:r>
              <a:rPr lang="el-GR" dirty="0">
                <a:latin typeface="Palatino Linotype" panose="02040502050505030304" pitchFamily="18" charset="0"/>
              </a:rPr>
              <a:t> δικαστήριο.</a:t>
            </a:r>
          </a:p>
          <a:p>
            <a:r>
              <a:rPr lang="el-GR" dirty="0">
                <a:latin typeface="Palatino Linotype" panose="02040502050505030304" pitchFamily="18" charset="0"/>
              </a:rPr>
              <a:t>Ο εναγόμενος που κρινόταν ένοχος καταδικαζόταν να πληρώσει:</a:t>
            </a:r>
          </a:p>
          <a:p>
            <a:pPr lvl="1"/>
            <a:r>
              <a:rPr lang="el-GR" dirty="0">
                <a:latin typeface="Palatino Linotype" panose="02040502050505030304" pitchFamily="18" charset="0"/>
              </a:rPr>
              <a:t>αποζημίωση του θύματος,</a:t>
            </a:r>
          </a:p>
          <a:p>
            <a:pPr lvl="1"/>
            <a:r>
              <a:rPr lang="el-GR" dirty="0">
                <a:latin typeface="Palatino Linotype" panose="02040502050505030304" pitchFamily="18" charset="0"/>
              </a:rPr>
              <a:t>ισόποση χρηματική ποινή στο δημόσιο ταμείο.</a:t>
            </a:r>
          </a:p>
        </p:txBody>
      </p:sp>
    </p:spTree>
    <p:extLst>
      <p:ext uri="{BB962C8B-B14F-4D97-AF65-F5344CB8AC3E}">
        <p14:creationId xmlns:p14="http://schemas.microsoft.com/office/powerpoint/2010/main" val="3835921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E9822D-7F83-7FDA-7C79-B6F5EDAEC7FC}"/>
              </a:ext>
            </a:extLst>
          </p:cNvPr>
          <p:cNvSpPr>
            <a:spLocks noGrp="1"/>
          </p:cNvSpPr>
          <p:nvPr>
            <p:ph type="title"/>
          </p:nvPr>
        </p:nvSpPr>
        <p:spPr/>
        <p:txBody>
          <a:bodyPr/>
          <a:lstStyle/>
          <a:p>
            <a:pPr algn="ctr"/>
            <a:r>
              <a:rPr lang="el-GR" b="1" dirty="0">
                <a:latin typeface="Palatino Linotype" panose="02040502050505030304" pitchFamily="18" charset="0"/>
              </a:rPr>
              <a:t>Εξ αδιαθέτου κληρονομική διαδοχή</a:t>
            </a:r>
          </a:p>
        </p:txBody>
      </p:sp>
      <p:sp>
        <p:nvSpPr>
          <p:cNvPr id="3" name="Θέση περιεχομένου 2">
            <a:extLst>
              <a:ext uri="{FF2B5EF4-FFF2-40B4-BE49-F238E27FC236}">
                <a16:creationId xmlns:a16="http://schemas.microsoft.com/office/drawing/2014/main" id="{CF7A8022-B7EF-5076-C0ED-F0061715F9B4}"/>
              </a:ext>
            </a:extLst>
          </p:cNvPr>
          <p:cNvSpPr>
            <a:spLocks noGrp="1"/>
          </p:cNvSpPr>
          <p:nvPr>
            <p:ph idx="1"/>
          </p:nvPr>
        </p:nvSpPr>
        <p:spPr/>
        <p:txBody>
          <a:bodyPr>
            <a:normAutofit lnSpcReduction="10000"/>
          </a:bodyPr>
          <a:lstStyle/>
          <a:p>
            <a:pPr algn="just"/>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Δημοσθένης 43 </a:t>
            </a:r>
            <a:r>
              <a:rPr lang="el-GR" sz="2400" b="1" i="1" dirty="0">
                <a:effectLst/>
                <a:latin typeface="Palatino Linotype" panose="02040502050505030304" pitchFamily="18" charset="0"/>
                <a:ea typeface="Calibri" panose="020F0502020204030204" pitchFamily="34" charset="0"/>
                <a:cs typeface="Times New Roman" panose="02020603050405020304" pitchFamily="18" charset="0"/>
              </a:rPr>
              <a:t>Προς </a:t>
            </a:r>
            <a:r>
              <a:rPr lang="el-GR" sz="2400" b="1" i="1" dirty="0" err="1">
                <a:effectLst/>
                <a:latin typeface="Palatino Linotype" panose="02040502050505030304" pitchFamily="18" charset="0"/>
                <a:ea typeface="Calibri" panose="020F0502020204030204" pitchFamily="34" charset="0"/>
                <a:cs typeface="Times New Roman" panose="02020603050405020304" pitchFamily="18" charset="0"/>
              </a:rPr>
              <a:t>Μακάρτατον</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51: «</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Ὅστις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διαθέμενος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ἀποθάνῃ</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παῖδας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καταλίπῃ</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θηλείας,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σὺν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ταύτῃσιν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μή</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τούσδε</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κυρίους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εἶναι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χρημάτων.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ἀδελφοὶ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ὦσιν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ὁμοπάτορες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παῖδες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ἐξ</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ἀδελφῶν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γνήσιοι,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πατρὸς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μοῖραν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λαγχάνειν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ἀδελφοὶ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ὦσιν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ἢ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ἀδελφῶν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παῖδες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 * *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ἐξ</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αὐτῶν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κατὰ</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ταὐτὰ</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λαγχάνειν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κρατεῖν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ἄρρενας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ἐκ</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ἀρρένων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ἐκ</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αὐτῶν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ὦσι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γένει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ἀπωτέρω</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ὦσι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πατρὸς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μέχρι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ἀνεψιῶν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παίδων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μητρὸς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ἀνδρὸς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κατὰ</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ταὐτὰ</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κυρίους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εἶναι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μηδετέρωθεν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ᾖ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ἐντὸς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τούτων,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τὸν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πρὸς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πατρὸς</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ἐγγυτάτω</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κύριον</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i="1" dirty="0" err="1">
                <a:effectLst/>
                <a:latin typeface="Palatino Linotype" panose="02040502050505030304" pitchFamily="18" charset="0"/>
                <a:ea typeface="Calibri" panose="020F0502020204030204" pitchFamily="34" charset="0"/>
                <a:cs typeface="Times New Roman" panose="02020603050405020304" pitchFamily="18" charset="0"/>
              </a:rPr>
              <a:t>εἶναι</a:t>
            </a:r>
            <a:r>
              <a:rPr lang="el-GR" sz="2400" i="1"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64008" indent="0">
              <a:buNone/>
            </a:pPr>
            <a:endParaRPr lang="el-GR" dirty="0"/>
          </a:p>
        </p:txBody>
      </p:sp>
    </p:spTree>
    <p:extLst>
      <p:ext uri="{BB962C8B-B14F-4D97-AF65-F5344CB8AC3E}">
        <p14:creationId xmlns:p14="http://schemas.microsoft.com/office/powerpoint/2010/main" val="1349684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3FB7BC-C584-E5FD-47E1-CC5DDE098F99}"/>
              </a:ext>
            </a:extLst>
          </p:cNvPr>
          <p:cNvSpPr>
            <a:spLocks noGrp="1"/>
          </p:cNvSpPr>
          <p:nvPr>
            <p:ph type="title"/>
          </p:nvPr>
        </p:nvSpPr>
        <p:spPr/>
        <p:txBody>
          <a:bodyPr/>
          <a:lstStyle/>
          <a:p>
            <a:pPr algn="ctr"/>
            <a:r>
              <a:rPr lang="el-GR" b="1" dirty="0">
                <a:latin typeface="Palatino Linotype" panose="02040502050505030304" pitchFamily="18" charset="0"/>
              </a:rPr>
              <a:t>Εκ διαθήκης κληρονομική διαδοχή</a:t>
            </a:r>
          </a:p>
        </p:txBody>
      </p:sp>
      <p:sp>
        <p:nvSpPr>
          <p:cNvPr id="3" name="Θέση περιεχομένου 2">
            <a:extLst>
              <a:ext uri="{FF2B5EF4-FFF2-40B4-BE49-F238E27FC236}">
                <a16:creationId xmlns:a16="http://schemas.microsoft.com/office/drawing/2014/main" id="{3F0D412A-DF38-DAD0-FCF0-6D7958FD993E}"/>
              </a:ext>
            </a:extLst>
          </p:cNvPr>
          <p:cNvSpPr>
            <a:spLocks noGrp="1"/>
          </p:cNvSpPr>
          <p:nvPr>
            <p:ph idx="1"/>
          </p:nvPr>
        </p:nvSpPr>
        <p:spPr/>
        <p:txBody>
          <a:bodyPr>
            <a:normAutofit/>
          </a:bodyPr>
          <a:lstStyle/>
          <a:p>
            <a:pPr algn="just"/>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Πλούταρχος, </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Βίος του Σόλωνος</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21.2: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εἰ</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παῖδες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εἶεν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αὐτῷ</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δοῦναι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τὰ</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αὑτοῦ</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φιλίαν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τε συγγενείας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ἐτίμησε</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μᾶλλον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χάριν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ἀνάγκης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τὰ</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χρήματα κτήματα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ἐχόντων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ἐποίησεν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a:t>
            </a:r>
            <a:r>
              <a:rPr lang="en-US" sz="2000" i="1"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n-US" sz="2000" dirty="0">
              <a:effectLst/>
              <a:latin typeface="Palatino Linotype" panose="02040502050505030304" pitchFamily="18" charset="0"/>
              <a:ea typeface="Calibri" panose="020F0502020204030204" pitchFamily="34" charset="0"/>
              <a:cs typeface="Times New Roman" panose="02020603050405020304" pitchFamily="18" charset="0"/>
            </a:endParaRPr>
          </a:p>
          <a:p>
            <a:pPr marL="64008" indent="0" algn="just">
              <a:buNone/>
            </a:pPr>
            <a:endParaRPr lang="en-US" sz="20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Δημοσθένης, </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Περί της Ατέλειας προς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Λεπτίνην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20.102</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εἰ</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Σόλων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ἔθηκεν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νόμον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ἐξεῖναι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δοῦναι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τὰ</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ἑαυτοῦ</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ᾧ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ἄν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τις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βούληται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παῖδες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ὦσι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γνήσιοι,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οὐχ</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ἵν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ἀποστερήσῃ</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τοὺς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ἐγγυτάτω</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γένει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ἀγχιστείας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ἀλλ</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ἵν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εἰς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μέσον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καταθεὶς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ὠφέλειαν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ἐφάμιλλον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ποιήσῃ</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ποιεῖν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ἀλλήλους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εὖ</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a:t>
            </a:r>
            <a:r>
              <a:rPr lang="en-US" sz="2000" i="1" dirty="0">
                <a:effectLst/>
                <a:latin typeface="Palatino Linotype" panose="02040502050505030304" pitchFamily="18" charset="0"/>
                <a:ea typeface="Calibri" panose="020F0502020204030204" pitchFamily="34" charset="0"/>
                <a:cs typeface="Times New Roman" panose="02020603050405020304" pitchFamily="18" charset="0"/>
              </a:rPr>
              <a:t>.</a:t>
            </a:r>
          </a:p>
          <a:p>
            <a:pPr algn="just"/>
            <a:r>
              <a:rPr lang="el-GR" sz="1800" b="1" dirty="0">
                <a:effectLst/>
                <a:latin typeface="Palatino Linotype" panose="02040502050505030304" pitchFamily="18" charset="0"/>
                <a:ea typeface="Calibri" panose="020F0502020204030204" pitchFamily="34" charset="0"/>
                <a:cs typeface="Times New Roman" panose="02020603050405020304" pitchFamily="18" charset="0"/>
              </a:rPr>
              <a:t>Δημοσθένης</a:t>
            </a:r>
            <a:r>
              <a:rPr lang="en-US" sz="1800" b="1"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sz="1800" b="1" dirty="0">
                <a:effectLst/>
                <a:latin typeface="Palatino Linotype" panose="02040502050505030304" pitchFamily="18" charset="0"/>
                <a:ea typeface="Calibri" panose="020F0502020204030204" pitchFamily="34" charset="0"/>
                <a:cs typeface="Times New Roman" panose="02020603050405020304" pitchFamily="18" charset="0"/>
              </a:rPr>
              <a:t> 46 </a:t>
            </a:r>
            <a:r>
              <a:rPr lang="el-GR" sz="1800" b="1" i="1" dirty="0">
                <a:effectLst/>
                <a:latin typeface="Palatino Linotype" panose="02040502050505030304" pitchFamily="18" charset="0"/>
                <a:ea typeface="Calibri" panose="020F0502020204030204" pitchFamily="34" charset="0"/>
                <a:cs typeface="Times New Roman" panose="02020603050405020304" pitchFamily="18" charset="0"/>
              </a:rPr>
              <a:t>Κατά Στεφάνου ψευδομαρτυριών β </a:t>
            </a:r>
            <a:r>
              <a:rPr lang="en-US" sz="1800" b="1" dirty="0">
                <a:effectLst/>
                <a:latin typeface="Palatino Linotype" panose="02040502050505030304" pitchFamily="18" charset="0"/>
                <a:ea typeface="Calibri" panose="020F0502020204030204" pitchFamily="34" charset="0"/>
                <a:cs typeface="Times New Roman" panose="02020603050405020304" pitchFamily="18" charset="0"/>
              </a:rPr>
              <a:t>24:</a:t>
            </a:r>
            <a:r>
              <a:rPr lang="en-US" sz="18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ὅ τι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γνησίων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ὄντων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υἱέων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πατὴρ</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διαθῆται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ἐὰν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ἀποθάνωσιν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υἱεῖς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πρὶν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ἐπὶ</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δίετες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ἡβᾶν</a:t>
            </a:r>
            <a:r>
              <a:rPr lang="en-US"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πατρὸς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διαθήκην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κυρίαν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εἶναι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a:t>
            </a:r>
            <a:r>
              <a:rPr lang="en-US" sz="1800" i="1"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2000" dirty="0">
              <a:latin typeface="Palatino Linotype" panose="02040502050505030304" pitchFamily="18" charset="0"/>
            </a:endParaRPr>
          </a:p>
        </p:txBody>
      </p:sp>
    </p:spTree>
    <p:extLst>
      <p:ext uri="{BB962C8B-B14F-4D97-AF65-F5344CB8AC3E}">
        <p14:creationId xmlns:p14="http://schemas.microsoft.com/office/powerpoint/2010/main" val="2782464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5914BA-37D4-E3E2-11B4-460C03284400}"/>
              </a:ext>
            </a:extLst>
          </p:cNvPr>
          <p:cNvSpPr>
            <a:spLocks noGrp="1"/>
          </p:cNvSpPr>
          <p:nvPr>
            <p:ph type="title"/>
          </p:nvPr>
        </p:nvSpPr>
        <p:spPr/>
        <p:txBody>
          <a:bodyPr/>
          <a:lstStyle/>
          <a:p>
            <a:pPr algn="ctr"/>
            <a:r>
              <a:rPr lang="el-GR" b="1" dirty="0">
                <a:latin typeface="Palatino Linotype" panose="02040502050505030304" pitchFamily="18" charset="0"/>
              </a:rPr>
              <a:t>Εκ διαθήκης κληρονομική διαδοχή</a:t>
            </a:r>
            <a:endParaRPr lang="el-GR" dirty="0"/>
          </a:p>
        </p:txBody>
      </p:sp>
      <p:sp>
        <p:nvSpPr>
          <p:cNvPr id="3" name="Θέση περιεχομένου 2">
            <a:extLst>
              <a:ext uri="{FF2B5EF4-FFF2-40B4-BE49-F238E27FC236}">
                <a16:creationId xmlns:a16="http://schemas.microsoft.com/office/drawing/2014/main" id="{B4921443-4C84-11BA-92D3-F0D0DEF62B99}"/>
              </a:ext>
            </a:extLst>
          </p:cNvPr>
          <p:cNvSpPr>
            <a:spLocks noGrp="1"/>
          </p:cNvSpPr>
          <p:nvPr>
            <p:ph idx="1"/>
          </p:nvPr>
        </p:nvSpPr>
        <p:spPr/>
        <p:txBody>
          <a:bodyPr/>
          <a:lstStyle/>
          <a:p>
            <a:pPr algn="just"/>
            <a:r>
              <a:rPr lang="el-GR" sz="1800" b="1" dirty="0">
                <a:effectLst/>
                <a:latin typeface="Palatino Linotype" panose="02040502050505030304" pitchFamily="18" charset="0"/>
                <a:ea typeface="Calibri" panose="020F0502020204030204" pitchFamily="34" charset="0"/>
                <a:cs typeface="Times New Roman" panose="02020603050405020304" pitchFamily="18" charset="0"/>
              </a:rPr>
              <a:t>Δημοσθένης 46 </a:t>
            </a:r>
            <a:r>
              <a:rPr lang="el-GR" sz="1800" b="1" i="1" dirty="0">
                <a:effectLst/>
                <a:latin typeface="Palatino Linotype" panose="02040502050505030304" pitchFamily="18" charset="0"/>
                <a:ea typeface="Calibri" panose="020F0502020204030204" pitchFamily="34" charset="0"/>
                <a:cs typeface="Times New Roman" panose="02020603050405020304" pitchFamily="18" charset="0"/>
              </a:rPr>
              <a:t>Κατά Στεφάνου</a:t>
            </a:r>
            <a:r>
              <a:rPr lang="el-GR" sz="1800" b="1" dirty="0">
                <a:effectLst/>
                <a:latin typeface="Palatino Linotype" panose="02040502050505030304" pitchFamily="18" charset="0"/>
                <a:ea typeface="Calibri" panose="020F0502020204030204" pitchFamily="34" charset="0"/>
                <a:cs typeface="Times New Roman" panose="02020603050405020304" pitchFamily="18" charset="0"/>
              </a:rPr>
              <a:t> ψευδομαρτυριών β 14:</a:t>
            </a: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“Νόμος: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ὅσοι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ἐπεποίηντο</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ὥστε</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μήτε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ἀπειπεῖν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μήτ</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ἐπιδικάσασθαι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ὅτε</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Σόλων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εἰσῄει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ἀρχήν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τὰ</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ἑαυτοῦ</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διαθέσθαι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εἶναι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ὅπως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ἐθέλῃ</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παῖδες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ὦσι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γνήσιοι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ἄρρενες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μανιῶν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ἢ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γήρως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ἢ φαρμάκων ἢ νόσου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ἕνεκα</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ἢ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γυναικὶ</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πειθόμενος,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ὑπὸ</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τούτων του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παρανοῶν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ἢ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ὑπ</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ἀνάγκης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ἢ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ὑπὸ</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δεσμοῦ</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καταληφθείς.”»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38739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98C0C3-C401-15DD-07BD-5E78C30D457A}"/>
              </a:ext>
            </a:extLst>
          </p:cNvPr>
          <p:cNvSpPr>
            <a:spLocks noGrp="1"/>
          </p:cNvSpPr>
          <p:nvPr>
            <p:ph type="title"/>
          </p:nvPr>
        </p:nvSpPr>
        <p:spPr/>
        <p:txBody>
          <a:bodyPr/>
          <a:lstStyle/>
          <a:p>
            <a:pPr algn="ctr"/>
            <a:r>
              <a:rPr lang="el-GR" b="1" dirty="0">
                <a:latin typeface="Palatino Linotype" panose="02040502050505030304" pitchFamily="18" charset="0"/>
              </a:rPr>
              <a:t>Εκ διαθήκης κληρονομική διαδοχή</a:t>
            </a:r>
            <a:endParaRPr lang="el-GR" dirty="0"/>
          </a:p>
        </p:txBody>
      </p:sp>
      <p:sp>
        <p:nvSpPr>
          <p:cNvPr id="3" name="Θέση περιεχομένου 2">
            <a:extLst>
              <a:ext uri="{FF2B5EF4-FFF2-40B4-BE49-F238E27FC236}">
                <a16:creationId xmlns:a16="http://schemas.microsoft.com/office/drawing/2014/main" id="{54F14223-181C-1217-C521-A4E124E48E10}"/>
              </a:ext>
            </a:extLst>
          </p:cNvPr>
          <p:cNvSpPr>
            <a:spLocks noGrp="1"/>
          </p:cNvSpPr>
          <p:nvPr>
            <p:ph idx="1"/>
          </p:nvPr>
        </p:nvSpPr>
        <p:spPr/>
        <p:txBody>
          <a:bodyPr>
            <a:normAutofit/>
          </a:bodyPr>
          <a:lstStyle/>
          <a:p>
            <a:pPr algn="just"/>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Ισαίος 4 </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Περί του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Νικοστράτου</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κλήρου</a:t>
            </a:r>
            <a:r>
              <a:rPr lang="el-GR" sz="2000" dirty="0">
                <a:effectLst/>
                <a:latin typeface="Palatino Linotype" panose="02040502050505030304" pitchFamily="18" charset="0"/>
                <a:ea typeface="Calibri" panose="020F0502020204030204" pitchFamily="34" charset="0"/>
                <a:cs typeface="Times New Roman" panose="02020603050405020304" pitchFamily="18" charset="0"/>
              </a:rPr>
              <a:t> 13: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ἔτι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δέ</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ὦ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ἄνδρες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διατιθεμένων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πολλοὶ</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οὐδὲ</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λέγουσι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τοῖς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παραγιγνομένοις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ὅ τι διατίθενται,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ἀλλ</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αὐτοῦ</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μόνου,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καταλιπεῖν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διαθήκας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μάρτυρας παρίστανται,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συμβαίνοντός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ἐστι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γραμματεῖον</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ἀλλαγῆναι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τἀναντία</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ταῖς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τοῦ</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τεθνεῶτος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διαθήκαις</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000" i="1" dirty="0" err="1">
                <a:effectLst/>
                <a:latin typeface="Palatino Linotype" panose="02040502050505030304" pitchFamily="18" charset="0"/>
                <a:ea typeface="Calibri" panose="020F0502020204030204" pitchFamily="34" charset="0"/>
                <a:cs typeface="Times New Roman" panose="02020603050405020304" pitchFamily="18" charset="0"/>
              </a:rPr>
              <a:t>μεταγραφῆναι</a:t>
            </a:r>
            <a:r>
              <a:rPr lang="el-GR" sz="2000" i="1" dirty="0">
                <a:effectLst/>
                <a:latin typeface="Palatino Linotype" panose="02040502050505030304" pitchFamily="18" charset="0"/>
                <a:ea typeface="Calibri" panose="020F0502020204030204" pitchFamily="34" charset="0"/>
                <a:cs typeface="Times New Roman" panose="02020603050405020304" pitchFamily="18" charset="0"/>
              </a:rPr>
              <a:t>»</a:t>
            </a:r>
            <a:endParaRPr lang="el-GR" sz="2000" dirty="0">
              <a:latin typeface="Palatino Linotype" panose="02040502050505030304" pitchFamily="18" charset="0"/>
            </a:endParaRPr>
          </a:p>
        </p:txBody>
      </p:sp>
    </p:spTree>
    <p:extLst>
      <p:ext uri="{BB962C8B-B14F-4D97-AF65-F5344CB8AC3E}">
        <p14:creationId xmlns:p14="http://schemas.microsoft.com/office/powerpoint/2010/main" val="3048238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964736-C578-50F8-22E5-CE778C2133A9}"/>
              </a:ext>
            </a:extLst>
          </p:cNvPr>
          <p:cNvSpPr>
            <a:spLocks noGrp="1"/>
          </p:cNvSpPr>
          <p:nvPr>
            <p:ph type="title"/>
          </p:nvPr>
        </p:nvSpPr>
        <p:spPr/>
        <p:txBody>
          <a:bodyPr/>
          <a:lstStyle/>
          <a:p>
            <a:pPr algn="ctr"/>
            <a:r>
              <a:rPr lang="el-GR" dirty="0">
                <a:latin typeface="Palatino Linotype" panose="02040502050505030304" pitchFamily="18" charset="0"/>
              </a:rPr>
              <a:t>Εκ διαθήκης κληρονομική διαδοχή</a:t>
            </a:r>
          </a:p>
        </p:txBody>
      </p:sp>
      <p:sp>
        <p:nvSpPr>
          <p:cNvPr id="3" name="Θέση περιεχομένου 2">
            <a:extLst>
              <a:ext uri="{FF2B5EF4-FFF2-40B4-BE49-F238E27FC236}">
                <a16:creationId xmlns:a16="http://schemas.microsoft.com/office/drawing/2014/main" id="{BED2A0C2-4C24-4AF6-5065-9BDE8ED6BA9E}"/>
              </a:ext>
            </a:extLst>
          </p:cNvPr>
          <p:cNvSpPr>
            <a:spLocks noGrp="1"/>
          </p:cNvSpPr>
          <p:nvPr>
            <p:ph idx="1"/>
          </p:nvPr>
        </p:nvSpPr>
        <p:spPr/>
        <p:txBody>
          <a:bodyPr>
            <a:normAutofit/>
          </a:bodyPr>
          <a:lstStyle/>
          <a:p>
            <a:pPr algn="just"/>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Ισαίος 9 </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Περί του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Αστυφίλου</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κλήρου</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 8: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ἅπαντα</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ταῦτα</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μάλιστ</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εἰδέναι</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ὅτι</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γένοιτο,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εἰ</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μὴ</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ἄνευ</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οἰκείων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ἑαυτοῦ</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τὰς</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διαθήκας</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ποιοῖτο</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ἀλλὰ</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πρῶτον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συγγενεῖς</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παρακαλέσας</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ἔπειτα</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δὲ</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φράτορας</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καὶ</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δημότας</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ἔπειτα</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ἄλλων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ἐπιτηδείων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ὅσους</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δύναιτο</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πλείστους: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οὕτω</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εἴτε</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κατὰ</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γένος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εἴτε</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κατὰ</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δόσιν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ἀμφισβητοίη</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τις,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ῥᾳδίως</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i="1" dirty="0" err="1">
                <a:effectLst/>
                <a:latin typeface="Palatino Linotype" panose="02040502050505030304" pitchFamily="18" charset="0"/>
                <a:ea typeface="Calibri" panose="020F0502020204030204" pitchFamily="34" charset="0"/>
                <a:cs typeface="Times New Roman" panose="02020603050405020304" pitchFamily="18" charset="0"/>
              </a:rPr>
              <a:t>ἐλέγχοιτο</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ψευδόμενος»</a:t>
            </a:r>
            <a:endParaRPr lang="el-GR" sz="2200" dirty="0">
              <a:latin typeface="Palatino Linotype" panose="02040502050505030304" pitchFamily="18" charset="0"/>
            </a:endParaRPr>
          </a:p>
        </p:txBody>
      </p:sp>
    </p:spTree>
    <p:extLst>
      <p:ext uri="{BB962C8B-B14F-4D97-AF65-F5344CB8AC3E}">
        <p14:creationId xmlns:p14="http://schemas.microsoft.com/office/powerpoint/2010/main" val="4167705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5F6A92-D3D1-B0A7-9370-B338F73771F9}"/>
              </a:ext>
            </a:extLst>
          </p:cNvPr>
          <p:cNvSpPr>
            <a:spLocks noGrp="1"/>
          </p:cNvSpPr>
          <p:nvPr>
            <p:ph type="title"/>
          </p:nvPr>
        </p:nvSpPr>
        <p:spPr/>
        <p:txBody>
          <a:bodyPr/>
          <a:lstStyle/>
          <a:p>
            <a:pPr algn="ctr"/>
            <a:r>
              <a:rPr lang="el-GR" b="1" dirty="0">
                <a:latin typeface="Palatino Linotype" panose="02040502050505030304" pitchFamily="18" charset="0"/>
              </a:rPr>
              <a:t>Σχήματα διεκδίκησης του κλήρου</a:t>
            </a:r>
          </a:p>
        </p:txBody>
      </p:sp>
      <p:sp>
        <p:nvSpPr>
          <p:cNvPr id="3" name="Θέση περιεχομένου 2">
            <a:extLst>
              <a:ext uri="{FF2B5EF4-FFF2-40B4-BE49-F238E27FC236}">
                <a16:creationId xmlns:a16="http://schemas.microsoft.com/office/drawing/2014/main" id="{0CE18CA9-3DB1-3ED5-2BCD-F67620F6D3BF}"/>
              </a:ext>
            </a:extLst>
          </p:cNvPr>
          <p:cNvSpPr>
            <a:spLocks noGrp="1"/>
          </p:cNvSpPr>
          <p:nvPr>
            <p:ph idx="1"/>
          </p:nvPr>
        </p:nvSpPr>
        <p:spPr/>
        <p:txBody>
          <a:bodyPr/>
          <a:lstStyle/>
          <a:p>
            <a:r>
              <a:rPr lang="el-GR" dirty="0">
                <a:latin typeface="Palatino Linotype" panose="02040502050505030304" pitchFamily="18" charset="0"/>
              </a:rPr>
              <a:t>Α) Ένας διεκδικητής</a:t>
            </a:r>
          </a:p>
          <a:p>
            <a:r>
              <a:rPr lang="el-GR" dirty="0">
                <a:latin typeface="Palatino Linotype" panose="02040502050505030304" pitchFamily="18" charset="0"/>
              </a:rPr>
              <a:t>Β) Δύο ή περισσότεροι διεκδικητές</a:t>
            </a:r>
          </a:p>
          <a:p>
            <a:r>
              <a:rPr lang="el-GR" dirty="0">
                <a:latin typeface="Palatino Linotype" panose="02040502050505030304" pitchFamily="18" charset="0"/>
              </a:rPr>
              <a:t>Γ) Άσκηση διαμαρτυρίας</a:t>
            </a:r>
          </a:p>
        </p:txBody>
      </p:sp>
    </p:spTree>
    <p:extLst>
      <p:ext uri="{BB962C8B-B14F-4D97-AF65-F5344CB8AC3E}">
        <p14:creationId xmlns:p14="http://schemas.microsoft.com/office/powerpoint/2010/main" val="2879503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FBA947-78CD-482F-8926-8BC3D6FB1B40}"/>
              </a:ext>
            </a:extLst>
          </p:cNvPr>
          <p:cNvSpPr>
            <a:spLocks noGrp="1"/>
          </p:cNvSpPr>
          <p:nvPr>
            <p:ph type="title"/>
          </p:nvPr>
        </p:nvSpPr>
        <p:spPr/>
        <p:txBody>
          <a:bodyPr/>
          <a:lstStyle/>
          <a:p>
            <a:pPr algn="ctr"/>
            <a:r>
              <a:rPr lang="el-GR" b="1" dirty="0">
                <a:latin typeface="Palatino Linotype" panose="02040502050505030304" pitchFamily="18" charset="0"/>
              </a:rPr>
              <a:t>Η προστασία της ιδιοκτησίας</a:t>
            </a:r>
            <a:endParaRPr lang="en-US" b="1" dirty="0">
              <a:latin typeface="Palatino Linotype" panose="02040502050505030304" pitchFamily="18" charset="0"/>
            </a:endParaRPr>
          </a:p>
        </p:txBody>
      </p:sp>
      <p:sp>
        <p:nvSpPr>
          <p:cNvPr id="5" name="Content Placeholder 4">
            <a:extLst>
              <a:ext uri="{FF2B5EF4-FFF2-40B4-BE49-F238E27FC236}">
                <a16:creationId xmlns:a16="http://schemas.microsoft.com/office/drawing/2014/main" id="{8476A620-2A74-44B4-A112-23621648864A}"/>
              </a:ext>
            </a:extLst>
          </p:cNvPr>
          <p:cNvSpPr>
            <a:spLocks noGrp="1"/>
          </p:cNvSpPr>
          <p:nvPr>
            <p:ph sz="quarter" idx="1"/>
          </p:nvPr>
        </p:nvSpPr>
        <p:spPr/>
        <p:txBody>
          <a:bodyPr/>
          <a:lstStyle/>
          <a:p>
            <a:pPr algn="just"/>
            <a:r>
              <a:rPr lang="el-GR" dirty="0">
                <a:latin typeface="Palatino Linotype" panose="02040502050505030304" pitchFamily="18" charset="0"/>
              </a:rPr>
              <a:t>Στο αθηναϊκό δίκαιο η ατομική ιδιοκτησία προστατευόταν με διάφορα ένδικα βοηθήματα, κυρίως ιδιωτικής φύσεως, αφού αφορούσαν ιδιωτικά συμφέροντα όπου δεν εμπλεκόταν το δημόσιο. </a:t>
            </a:r>
            <a:endParaRPr lang="en-US" dirty="0">
              <a:latin typeface="Palatino Linotype" panose="02040502050505030304" pitchFamily="18" charset="0"/>
            </a:endParaRPr>
          </a:p>
          <a:p>
            <a:pPr algn="just"/>
            <a:r>
              <a:rPr lang="el-GR" dirty="0">
                <a:latin typeface="Palatino Linotype" panose="02040502050505030304" pitchFamily="18" charset="0"/>
              </a:rPr>
              <a:t>Κυρίως με τη </a:t>
            </a:r>
            <a:r>
              <a:rPr lang="el-GR" i="1" dirty="0">
                <a:latin typeface="Palatino Linotype" panose="02040502050505030304" pitchFamily="18" charset="0"/>
              </a:rPr>
              <a:t>Δίκη </a:t>
            </a:r>
            <a:r>
              <a:rPr lang="el-GR" i="1" dirty="0" err="1">
                <a:latin typeface="Palatino Linotype" panose="02040502050505030304" pitchFamily="18" charset="0"/>
              </a:rPr>
              <a:t>κλοπῆς</a:t>
            </a:r>
            <a:r>
              <a:rPr lang="el-GR" dirty="0">
                <a:latin typeface="Palatino Linotype" panose="02040502050505030304" pitchFamily="18" charset="0"/>
              </a:rPr>
              <a:t>, τη </a:t>
            </a:r>
            <a:r>
              <a:rPr lang="el-GR" i="1" dirty="0">
                <a:latin typeface="Palatino Linotype" panose="02040502050505030304" pitchFamily="18" charset="0"/>
              </a:rPr>
              <a:t>Δίκη </a:t>
            </a:r>
            <a:r>
              <a:rPr lang="el-GR" i="1" dirty="0" err="1">
                <a:latin typeface="Palatino Linotype" panose="02040502050505030304" pitchFamily="18" charset="0"/>
              </a:rPr>
              <a:t>βιαίων</a:t>
            </a:r>
            <a:r>
              <a:rPr lang="el-GR" dirty="0">
                <a:latin typeface="Palatino Linotype" panose="02040502050505030304" pitchFamily="18" charset="0"/>
              </a:rPr>
              <a:t>, τη </a:t>
            </a:r>
            <a:r>
              <a:rPr lang="el-GR" i="1" dirty="0">
                <a:latin typeface="Palatino Linotype" panose="02040502050505030304" pitchFamily="18" charset="0"/>
              </a:rPr>
              <a:t>Δίκη βλάβης</a:t>
            </a:r>
            <a:r>
              <a:rPr lang="el-GR" dirty="0">
                <a:latin typeface="Palatino Linotype" panose="02040502050505030304" pitchFamily="18" charset="0"/>
              </a:rPr>
              <a:t>, καθώς και με τη διαδικασία της </a:t>
            </a:r>
            <a:r>
              <a:rPr lang="el-GR" i="1" dirty="0" err="1">
                <a:latin typeface="Palatino Linotype" panose="02040502050505030304" pitchFamily="18" charset="0"/>
              </a:rPr>
              <a:t>ἀπαγωγῆς</a:t>
            </a:r>
            <a:r>
              <a:rPr lang="en-US" i="1" dirty="0">
                <a:latin typeface="Palatino Linotype" panose="02040502050505030304" pitchFamily="18" charset="0"/>
              </a:rPr>
              <a:t>.</a:t>
            </a:r>
            <a:endParaRPr lang="en-US" dirty="0">
              <a:latin typeface="Palatino Linotype" panose="02040502050505030304" pitchFamily="18" charset="0"/>
            </a:endParaRPr>
          </a:p>
        </p:txBody>
      </p:sp>
    </p:spTree>
    <p:extLst>
      <p:ext uri="{BB962C8B-B14F-4D97-AF65-F5344CB8AC3E}">
        <p14:creationId xmlns:p14="http://schemas.microsoft.com/office/powerpoint/2010/main" val="16203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1441A2-A95C-AD03-9823-F715FF44C738}"/>
              </a:ext>
            </a:extLst>
          </p:cNvPr>
          <p:cNvSpPr>
            <a:spLocks noGrp="1"/>
          </p:cNvSpPr>
          <p:nvPr>
            <p:ph type="title"/>
          </p:nvPr>
        </p:nvSpPr>
        <p:spPr/>
        <p:txBody>
          <a:bodyPr>
            <a:noAutofit/>
          </a:bodyPr>
          <a:lstStyle/>
          <a:p>
            <a:pPr algn="ctr">
              <a:lnSpc>
                <a:spcPct val="107000"/>
              </a:lnSpc>
              <a:spcAft>
                <a:spcPts val="800"/>
              </a:spcAft>
            </a:pPr>
            <a:r>
              <a:rPr lang="el-GR" sz="2800" b="1" dirty="0">
                <a:effectLst/>
                <a:latin typeface="Palatino Linotype" panose="02040502050505030304" pitchFamily="18" charset="0"/>
                <a:ea typeface="Calibri" panose="020F0502020204030204" pitchFamily="34" charset="0"/>
                <a:cs typeface="Times New Roman" panose="02020603050405020304" pitchFamily="18" charset="0"/>
              </a:rPr>
              <a:t>Οι νόμοι περί βλάβης</a:t>
            </a:r>
            <a:br>
              <a:rPr lang="el-GR" sz="2800" dirty="0">
                <a:effectLst/>
                <a:latin typeface="Calibri" panose="020F0502020204030204" pitchFamily="34" charset="0"/>
                <a:ea typeface="Calibri" panose="020F0502020204030204" pitchFamily="34" charset="0"/>
                <a:cs typeface="Times New Roman" panose="02020603050405020304" pitchFamily="18" charset="0"/>
              </a:rPr>
            </a:br>
            <a:r>
              <a:rPr lang="el-GR" sz="2800" b="1" dirty="0">
                <a:effectLst/>
                <a:latin typeface="Palatino Linotype" panose="02040502050505030304" pitchFamily="18" charset="0"/>
                <a:ea typeface="Calibri" panose="020F0502020204030204" pitchFamily="34" charset="0"/>
                <a:cs typeface="Times New Roman" panose="02020603050405020304" pitchFamily="18" charset="0"/>
              </a:rPr>
              <a:t>Δημοσθένης 21 </a:t>
            </a:r>
            <a:r>
              <a:rPr lang="el-GR" sz="2800" b="1" i="1" dirty="0">
                <a:effectLst/>
                <a:latin typeface="Palatino Linotype" panose="02040502050505030304" pitchFamily="18" charset="0"/>
                <a:ea typeface="Calibri" panose="020F0502020204030204" pitchFamily="34" charset="0"/>
                <a:cs typeface="Times New Roman" panose="02020603050405020304" pitchFamily="18" charset="0"/>
              </a:rPr>
              <a:t>Κατά </a:t>
            </a:r>
            <a:r>
              <a:rPr lang="el-GR" sz="2800" b="1" i="1" dirty="0" err="1">
                <a:effectLst/>
                <a:latin typeface="Palatino Linotype" panose="02040502050505030304" pitchFamily="18" charset="0"/>
                <a:ea typeface="Calibri" panose="020F0502020204030204" pitchFamily="34" charset="0"/>
                <a:cs typeface="Times New Roman" panose="02020603050405020304" pitchFamily="18" charset="0"/>
              </a:rPr>
              <a:t>Μειδίου</a:t>
            </a:r>
            <a:r>
              <a:rPr lang="el-GR" sz="2800" b="1" dirty="0">
                <a:effectLst/>
                <a:latin typeface="Palatino Linotype" panose="02040502050505030304" pitchFamily="18" charset="0"/>
                <a:ea typeface="Calibri" panose="020F0502020204030204" pitchFamily="34" charset="0"/>
                <a:cs typeface="Times New Roman" panose="02020603050405020304" pitchFamily="18" charset="0"/>
              </a:rPr>
              <a:t> 43</a:t>
            </a:r>
            <a:br>
              <a:rPr lang="el-GR" sz="2800" dirty="0">
                <a:effectLst/>
                <a:latin typeface="Calibri" panose="020F0502020204030204" pitchFamily="34" charset="0"/>
                <a:ea typeface="Calibri" panose="020F0502020204030204" pitchFamily="34" charset="0"/>
                <a:cs typeface="Times New Roman" panose="02020603050405020304" pitchFamily="18" charset="0"/>
              </a:rPr>
            </a:br>
            <a:endParaRPr lang="el-GR" sz="2800" dirty="0"/>
          </a:p>
        </p:txBody>
      </p:sp>
      <p:sp>
        <p:nvSpPr>
          <p:cNvPr id="3" name="Θέση περιεχομένου 2">
            <a:extLst>
              <a:ext uri="{FF2B5EF4-FFF2-40B4-BE49-F238E27FC236}">
                <a16:creationId xmlns:a16="http://schemas.microsoft.com/office/drawing/2014/main" id="{76554F7A-2C99-F563-5613-1B9DA75447B1}"/>
              </a:ext>
            </a:extLst>
          </p:cNvPr>
          <p:cNvSpPr>
            <a:spLocks noGrp="1"/>
          </p:cNvSpPr>
          <p:nvPr>
            <p:ph idx="1"/>
          </p:nvPr>
        </p:nvSpPr>
        <p:spPr/>
        <p:txBody>
          <a:bodyPr>
            <a:normAutofit/>
          </a:bodyPr>
          <a:lstStyle/>
          <a:p>
            <a:pPr algn="just">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Πρῶτον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τοίνυν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οἱ</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περὶ</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βλάβης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οὗτοι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νόμοι πάντες,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ἵν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ἐκ</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τούτων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ἄρξωμαι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ἑκὼν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βλάψῃ</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διπλοῦν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ἂν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δ᾽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ἄκων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ἁπλοῦν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τὸ</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βλάβος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κελεύουσιν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ἐκτίνειν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εἰκότως</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ὁ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μὲν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γὰρ</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παθὼν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πανταχοῦ</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βοηθείας δίκαιος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τυγχάνειν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τῷ</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δράσαντι</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δ᾽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οὐκ</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ἴσην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τὴν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ὀργήν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ἄν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θ᾽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ἑκὼν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ἄν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τ᾽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ἄκων</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1800" i="1" dirty="0" err="1">
                <a:effectLst/>
                <a:latin typeface="Palatino Linotype" panose="02040502050505030304" pitchFamily="18" charset="0"/>
                <a:ea typeface="Calibri" panose="020F0502020204030204" pitchFamily="34" charset="0"/>
                <a:cs typeface="Times New Roman" panose="02020603050405020304" pitchFamily="18" charset="0"/>
              </a:rPr>
              <a:t>ἔταξ</a:t>
            </a:r>
            <a:r>
              <a:rPr lang="el-GR" sz="1800" i="1" dirty="0">
                <a:effectLst/>
                <a:latin typeface="Palatino Linotype" panose="02040502050505030304" pitchFamily="18" charset="0"/>
                <a:ea typeface="Calibri" panose="020F0502020204030204" pitchFamily="34" charset="0"/>
                <a:cs typeface="Times New Roman" panose="02020603050405020304" pitchFamily="18" charset="0"/>
              </a:rPr>
              <a:t>᾽ ὁ νόμος. </a:t>
            </a: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 </a:t>
            </a:r>
          </a:p>
          <a:p>
            <a:pPr indent="457200" algn="just">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Πρώτα-πρώτα, όλοι οι νόμοι περί βλάβης, για να ξεκινήσω από αυτούς, ορίζουν ότι όποιος διαπράξει βλάβη εκούσια πληρώνει το διπλάσιο, ενώ αν διαπράξει ακούσια βλάβη απλώς πληρώνει το ποσό της βλάβης. Αυτό είναι λογικό, αφού από τη μια μεριά το θύμα αξίζει να αποζημιωθεί σε κάθε περίπτωση, από την άλλη όμως ο νόμος ορίζει ότι ο εκούσιος δράστης δεν αξίζει την ίδια μεταχείριση με τον ακούσιο δράστη. </a:t>
            </a:r>
          </a:p>
          <a:p>
            <a:pPr indent="457200" algn="just">
              <a:lnSpc>
                <a:spcPct val="107000"/>
              </a:lnSpc>
              <a:spcAft>
                <a:spcPts val="8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6614896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200</TotalTime>
  <Words>1266</Words>
  <Application>Microsoft Office PowerPoint</Application>
  <PresentationFormat>Προβολή στην οθόνη (4:3)</PresentationFormat>
  <Paragraphs>78</Paragraphs>
  <Slides>14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14</vt:i4>
      </vt:variant>
    </vt:vector>
  </HeadingPairs>
  <TitlesOfParts>
    <vt:vector size="20" baseType="lpstr">
      <vt:lpstr>Calibri</vt:lpstr>
      <vt:lpstr>Century Gothic</vt:lpstr>
      <vt:lpstr>Palatino Linotype</vt:lpstr>
      <vt:lpstr>Verdana</vt:lpstr>
      <vt:lpstr>Wingdings 2</vt:lpstr>
      <vt:lpstr>Ζωντάνια</vt:lpstr>
      <vt:lpstr>ΑΠΟ ΤΟΝ ΟΙΚΟ ΣΤΟΝ ΔΗΜΟ</vt:lpstr>
      <vt:lpstr>Εξ αδιαθέτου κληρονομική διαδοχή</vt:lpstr>
      <vt:lpstr>Εκ διαθήκης κληρονομική διαδοχή</vt:lpstr>
      <vt:lpstr>Εκ διαθήκης κληρονομική διαδοχή</vt:lpstr>
      <vt:lpstr>Εκ διαθήκης κληρονομική διαδοχή</vt:lpstr>
      <vt:lpstr>Εκ διαθήκης κληρονομική διαδοχή</vt:lpstr>
      <vt:lpstr>Σχήματα διεκδίκησης του κλήρου</vt:lpstr>
      <vt:lpstr>Η προστασία της ιδιοκτησίας</vt:lpstr>
      <vt:lpstr>Οι νόμοι περί βλάβης Δημοσθένης 21 Κατά Μειδίου 43 </vt:lpstr>
      <vt:lpstr>Δίκη βλάβης</vt:lpstr>
      <vt:lpstr>  Νόμος για την κλοπή Δημοσθένης 24 Κατά Τιμοκράτους 105 </vt:lpstr>
      <vt:lpstr>Δίκη κλοπῆς</vt:lpstr>
      <vt:lpstr>Ἀπαγωγή σε περιπτώσεις κλοπής</vt:lpstr>
      <vt:lpstr>Δίκη βιαίων</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 ΤΟΝ ΟΙΚΟ ΣΤΟΝ ΔΗΜΟ</dc:title>
  <dc:creator>ATHANASIOS DELIOS</dc:creator>
  <cp:lastModifiedBy>Αθανάσιος Δέλιος</cp:lastModifiedBy>
  <cp:revision>10</cp:revision>
  <dcterms:created xsi:type="dcterms:W3CDTF">2023-10-20T20:55:10Z</dcterms:created>
  <dcterms:modified xsi:type="dcterms:W3CDTF">2024-11-10T12:55:26Z</dcterms:modified>
</cp:coreProperties>
</file>