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1" r:id="rId3"/>
    <p:sldId id="262" r:id="rId4"/>
    <p:sldId id="263" r:id="rId5"/>
    <p:sldId id="257" r:id="rId6"/>
    <p:sldId id="258" r:id="rId7"/>
    <p:sldId id="259" r:id="rId8"/>
    <p:sldId id="260" r:id="rId9"/>
    <p:sldId id="264" r:id="rId10"/>
    <p:sldId id="265" r:id="rId11"/>
    <p:sldId id="266" r:id="rId12"/>
    <p:sldId id="267" r:id="rId13"/>
    <p:sldId id="268" r:id="rId14"/>
    <p:sldId id="269" r:id="rId15"/>
    <p:sldId id="270" r:id="rId16"/>
    <p:sldId id="273" r:id="rId17"/>
    <p:sldId id="277" r:id="rId18"/>
    <p:sldId id="271" r:id="rId19"/>
    <p:sldId id="272" r:id="rId20"/>
    <p:sldId id="274" r:id="rId21"/>
    <p:sldId id="316" r:id="rId22"/>
    <p:sldId id="317" r:id="rId23"/>
    <p:sldId id="318" r:id="rId24"/>
    <p:sldId id="319" r:id="rId25"/>
    <p:sldId id="275" r:id="rId26"/>
    <p:sldId id="276" r:id="rId27"/>
    <p:sldId id="281" r:id="rId28"/>
    <p:sldId id="280"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varScale="1">
        <p:scale>
          <a:sx n="109" d="100"/>
          <a:sy n="109" d="100"/>
        </p:scale>
        <p:origin x="164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C7282D25-983E-4460-A7F3-28906BD79E7B}" type="datetimeFigureOut">
              <a:rPr lang="el-GR" smtClean="0"/>
              <a:pPr/>
              <a:t>26/3/2026</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17BFEBD9-C9EF-4542-8362-0733625F1046}" type="slidenum">
              <a:rPr lang="el-GR" smtClean="0"/>
              <a:pPr/>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C7282D25-983E-4460-A7F3-28906BD79E7B}" type="datetimeFigureOut">
              <a:rPr lang="el-GR" smtClean="0"/>
              <a:pPr/>
              <a:t>26/3/2026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C7282D25-983E-4460-A7F3-28906BD79E7B}" type="datetimeFigureOut">
              <a:rPr lang="el-GR" smtClean="0"/>
              <a:pPr/>
              <a:t>26/3/2026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C7282D25-983E-4460-A7F3-28906BD79E7B}" type="datetimeFigureOut">
              <a:rPr lang="el-GR" smtClean="0"/>
              <a:pPr/>
              <a:t>26/3/2026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C7282D25-983E-4460-A7F3-28906BD79E7B}" type="datetimeFigureOut">
              <a:rPr lang="el-GR" smtClean="0"/>
              <a:pPr/>
              <a:t>26/3/2026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17BFEBD9-C9EF-4542-8362-0733625F1046}"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C7282D25-983E-4460-A7F3-28906BD79E7B}" type="datetimeFigureOut">
              <a:rPr lang="el-GR" smtClean="0"/>
              <a:pPr/>
              <a:t>26/3/2026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C7282D25-983E-4460-A7F3-28906BD79E7B}" type="datetimeFigureOut">
              <a:rPr lang="el-GR" smtClean="0"/>
              <a:pPr/>
              <a:t>26/3/2026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C7282D25-983E-4460-A7F3-28906BD79E7B}" type="datetimeFigureOut">
              <a:rPr lang="el-GR" smtClean="0"/>
              <a:pPr/>
              <a:t>26/3/2026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C7282D25-983E-4460-A7F3-28906BD79E7B}" type="datetimeFigureOut">
              <a:rPr lang="el-GR" smtClean="0"/>
              <a:pPr/>
              <a:t>26/3/2026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C7282D25-983E-4460-A7F3-28906BD79E7B}" type="datetimeFigureOut">
              <a:rPr lang="el-GR" smtClean="0"/>
              <a:pPr/>
              <a:t>26/3/2026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C7282D25-983E-4460-A7F3-28906BD79E7B}" type="datetimeFigureOut">
              <a:rPr lang="el-GR" smtClean="0"/>
              <a:pPr/>
              <a:t>26/3/2026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7BFEBD9-C9EF-4542-8362-0733625F1046}"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7282D25-983E-4460-A7F3-28906BD79E7B}" type="datetimeFigureOut">
              <a:rPr lang="el-GR" smtClean="0"/>
              <a:pPr/>
              <a:t>26/3/2026</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7BFEBD9-C9EF-4542-8362-0733625F1046}"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sz="4400" dirty="0" smtClean="0"/>
              <a:t>ΕΙΣΑΓΩΓΗ ΣΤΟ ΔΙΚΑΙΟ ΑΝΤΑΓΩΝΙΣΜΟΥ </a:t>
            </a:r>
            <a:br>
              <a:rPr lang="el-GR" sz="4400" dirty="0" smtClean="0"/>
            </a:br>
            <a:r>
              <a:rPr lang="el-GR" sz="4400" dirty="0" smtClean="0"/>
              <a:t>ΤΗΣ ΕΕ</a:t>
            </a:r>
            <a:endParaRPr lang="el-GR" sz="4400" dirty="0"/>
          </a:p>
        </p:txBody>
      </p:sp>
      <p:sp>
        <p:nvSpPr>
          <p:cNvPr id="3" name="2 - Υπότιτλος"/>
          <p:cNvSpPr>
            <a:spLocks noGrp="1"/>
          </p:cNvSpPr>
          <p:nvPr>
            <p:ph type="subTitle" idx="1"/>
          </p:nvPr>
        </p:nvSpPr>
        <p:spPr/>
        <p:txBody>
          <a:bodyPr>
            <a:normAutofit fontScale="40000" lnSpcReduction="20000"/>
          </a:bodyPr>
          <a:lstStyle/>
          <a:p>
            <a:pPr algn="ctr"/>
            <a:endParaRPr lang="el-GR" dirty="0" smtClean="0"/>
          </a:p>
          <a:p>
            <a:pPr algn="ctr"/>
            <a:r>
              <a:rPr lang="el-GR" sz="5100" dirty="0" smtClean="0"/>
              <a:t>ΈΝΝΟΙΑ ΚΑΙ ΣΚΟΠΟΣ ΤΟΥ ΔΙΚΑΙΟΥ ΠΡΟΣΤΑΣΙΑΣ ΤΟΥ ΕΛΕΥΘΕΡΟΥ ΑΝΤΑΓΩΝΙΣΜΟΥ</a:t>
            </a:r>
          </a:p>
          <a:p>
            <a:pPr algn="ctr"/>
            <a:r>
              <a:rPr lang="el-GR" sz="5100" smtClean="0"/>
              <a:t>Άρθρα 101-102 ΣΛΕΕ</a:t>
            </a:r>
            <a:endParaRPr lang="el-GR" sz="5100" dirty="0" smtClean="0"/>
          </a:p>
          <a:p>
            <a:pPr algn="ctr"/>
            <a:endParaRPr lang="el-GR" sz="4000" dirty="0"/>
          </a:p>
          <a:p>
            <a:pPr algn="r"/>
            <a:endParaRPr lang="el-GR" i="1" dirty="0" smtClean="0"/>
          </a:p>
          <a:p>
            <a:pPr algn="r"/>
            <a:r>
              <a:rPr lang="el-GR" sz="4200" i="1" dirty="0" smtClean="0"/>
              <a:t>ΔΡ Δημήτριος </a:t>
            </a:r>
            <a:r>
              <a:rPr lang="el-GR" sz="4200" i="1" dirty="0" err="1" smtClean="0"/>
              <a:t>Βουγιούκας</a:t>
            </a:r>
            <a:endParaRPr lang="el-GR" sz="42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Σημασία Δικαίου Ανταγωνισμού της ΕΕ</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Το δίκαιο του ελεύθερου ανταγωνισμού αποτελεί ένα από τα βασικότερα σημεία του δικαίου της Ευρωπαϊκής Ένωσης</a:t>
            </a:r>
          </a:p>
          <a:p>
            <a:r>
              <a:rPr lang="el-GR" dirty="0" smtClean="0"/>
              <a:t>Αν και έμμεσα το </a:t>
            </a:r>
            <a:r>
              <a:rPr lang="el-GR" dirty="0" err="1" smtClean="0"/>
              <a:t>ενωσιακό</a:t>
            </a:r>
            <a:r>
              <a:rPr lang="el-GR" dirty="0" smtClean="0"/>
              <a:t> δίκαιο αφορά και στο δίκαιο του αθέμιτου ανταγωνισμού, επιδρά άμεσα στον τομέα του ελεύθερου ανταγωνισμού</a:t>
            </a:r>
          </a:p>
          <a:p>
            <a:r>
              <a:rPr lang="el-GR" dirty="0" smtClean="0"/>
              <a:t>Ο ελεύθερος ανταγωνισμός αποτελεί εγγύηση για την ομαλή λειτουργία της Εσωτερικής Αγοράς  και την αποτελεσματική εφαρμογή των ελευθεριών κυκλοφορίας και εγκατάστασης</a:t>
            </a:r>
          </a:p>
          <a:p>
            <a:r>
              <a:rPr lang="el-GR" dirty="0" smtClean="0"/>
              <a:t>Θα πρέπει να επισημανθεί όμως ότι ο ελεύθερος ανταγωνισμός δεν αποτελεί αυτοσκοπό</a:t>
            </a:r>
          </a:p>
          <a:p>
            <a:r>
              <a:rPr lang="el-GR" dirty="0" smtClean="0"/>
              <a:t>Το δίκαιο ανταγωνισμού της ΕΕ έχει επηρεάσει στη διαμόρφωσή τους τα εθνικά δίκαια των κρατών μελών</a:t>
            </a:r>
          </a:p>
          <a:p>
            <a:r>
              <a:rPr lang="el-GR" dirty="0" smtClean="0"/>
              <a:t>Χάρις στις αρχές της άμεσης εφαρμογής και της υπεροχής, το ευρωπαϊκό δίκαιο ανταγωνισμού έχει ευρεία εφαρμογή</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Σύνδεση με άλλες πολιτικές της ΕΕ</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Το ευρωπαϊκό δίκαιο ανταγωνισμού συνδέεται σε μεγάλο βαθμό και με άλλες πολιτικές της Ευρωπαϊκής Ένωσης μέσα στο γενικότερο πλαίσιο της διαδικασίας ενοποίησης της Ευρώπης </a:t>
            </a:r>
          </a:p>
          <a:p>
            <a:r>
              <a:rPr lang="el-GR" dirty="0" smtClean="0"/>
              <a:t>Η πολιτική ελεύθερου και ανόθευτου ανταγωνισμού μαζί με τη βιομηχανική πολιτική της ΕΕ αποτελούν συμπληρωματικά μέσα για την τεχνολογική ανάπτυξη και την ανταγωνιστική οικονομία</a:t>
            </a:r>
          </a:p>
          <a:p>
            <a:r>
              <a:rPr lang="el-GR" dirty="0" smtClean="0"/>
              <a:t>Διασφαλίζει ότι οι αγορές παρέχουν το σωστό περιβάλλον για καινοτομία</a:t>
            </a:r>
          </a:p>
          <a:p>
            <a:r>
              <a:rPr lang="el-GR" dirty="0" smtClean="0"/>
              <a:t>Απελευθέρωση στρατηγικών τομέων, όπως αυτός των μεταφορών και της ενέργειας</a:t>
            </a:r>
          </a:p>
          <a:p>
            <a:r>
              <a:rPr lang="el-GR" dirty="0" smtClean="0"/>
              <a:t>Στενά συνδεδεμένο με το δίκαιο προστασίας των καταναλωτών</a:t>
            </a:r>
          </a:p>
          <a:p>
            <a:r>
              <a:rPr lang="el-GR" dirty="0" smtClean="0"/>
              <a:t>Σημαντική επίδραση στις πολιτικές περιφερειακής ανάπτυξης, αλιείας και γεωργίας και προστασίας του περιβάλλοντος. </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t>1</a:t>
            </a:r>
            <a:r>
              <a:rPr lang="el-GR" sz="3200" baseline="30000" dirty="0" smtClean="0"/>
              <a:t>η</a:t>
            </a:r>
            <a:r>
              <a:rPr lang="el-GR" sz="3200" dirty="0" smtClean="0"/>
              <a:t> Βασική Προϋπόθεση Εφαρμογής Κανόνων Ανταγωνισμού ΕΕ:</a:t>
            </a:r>
            <a:br>
              <a:rPr lang="el-GR" sz="3200" dirty="0" smtClean="0"/>
            </a:br>
            <a:r>
              <a:rPr lang="el-GR" sz="3200" dirty="0" smtClean="0"/>
              <a:t>Ύπαρξη επιχείρησης</a:t>
            </a:r>
            <a:endParaRPr lang="el-GR" sz="3200" dirty="0"/>
          </a:p>
        </p:txBody>
      </p:sp>
      <p:sp>
        <p:nvSpPr>
          <p:cNvPr id="3" name="2 - Θέση περιεχομένου"/>
          <p:cNvSpPr>
            <a:spLocks noGrp="1"/>
          </p:cNvSpPr>
          <p:nvPr>
            <p:ph idx="1"/>
          </p:nvPr>
        </p:nvSpPr>
        <p:spPr/>
        <p:txBody>
          <a:bodyPr>
            <a:normAutofit fontScale="85000" lnSpcReduction="20000"/>
          </a:bodyPr>
          <a:lstStyle/>
          <a:p>
            <a:r>
              <a:rPr lang="el-GR" dirty="0" smtClean="0"/>
              <a:t>Το δίκαιο του ανταγωνισμού και στις δύο πτυχές του (αθέμιτου και ελεύθερου) έχει ως άμεσους αποδέκτες τις επιχειρήσεις</a:t>
            </a:r>
          </a:p>
          <a:p>
            <a:r>
              <a:rPr lang="el-GR" dirty="0" smtClean="0"/>
              <a:t>Οι κανόνες ανταγωνισμού της ΕΕ αφορούν πρακτικές επιχειρήσεων (συμπράξεις, κατάχρηση δεσπόζουσας θέσης, συγκεντρώσεις) ή τη χορήγηση οικονομικών πλεονεκτημάτων από τα κράτη προς τις επιχειρήσεις (κρατικές ενισχύσεις)</a:t>
            </a:r>
          </a:p>
          <a:p>
            <a:r>
              <a:rPr lang="el-GR" dirty="0" smtClean="0"/>
              <a:t>Το δίκαιο του ανταγωνισμού δεν κάνει διάκριση ανάμεσα σε εμπορικές και μη εμπορικές επιχειρήσεις</a:t>
            </a:r>
          </a:p>
          <a:p>
            <a:r>
              <a:rPr lang="el-GR" dirty="0" smtClean="0"/>
              <a:t>Η έννοια της επιχείρησης αποσυνδέεται επίσης από θεσμό της νομικής προσωπικότητας καλύπτοντας έτσι και τις πρακτικές φυσικών προσώπων. Ερμηνεύεται κατεξοχήν σε συνάρτηση με τα πραγματικά οικονομικά δεδομένα που τη χαρακτηρίζουν.</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Έννοια Επιχείρησης</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smtClean="0"/>
              <a:t>Η έννοια της επιχείρησης δεν δίδεται από τις διατάξεις του Δικαίου της ΕΕ (ούτε από τις διατάξεις εθνικών δικαίων)</a:t>
            </a:r>
          </a:p>
          <a:p>
            <a:r>
              <a:rPr lang="el-GR" dirty="0" smtClean="0"/>
              <a:t>Ο πυρήνας της έννοιας είναι οικονομικός</a:t>
            </a:r>
          </a:p>
          <a:p>
            <a:r>
              <a:rPr lang="el-GR" dirty="0" smtClean="0"/>
              <a:t>Το Δικαστήριο της ΕΕ έδωσε μία ευρεία ερμηνεία</a:t>
            </a:r>
          </a:p>
          <a:p>
            <a:r>
              <a:rPr lang="el-GR" dirty="0" smtClean="0">
                <a:ea typeface="ＭＳ Ｐゴシック" charset="-128"/>
              </a:rPr>
              <a:t>Η έννοια της επιχείρησης καλύπτει κάθε φορέα ο οποίος ασκεί οικονομική δραστηριότητα, ανεξάρτητα από το νομικό καθεστώς που τον διέπει και τον τρόπο με τον οποίο χρηματοδοτείται </a:t>
            </a:r>
            <a:r>
              <a:rPr lang="en-GB" dirty="0" smtClean="0">
                <a:ea typeface="ＭＳ Ｐゴシック" charset="-128"/>
              </a:rPr>
              <a:t>(</a:t>
            </a:r>
            <a:r>
              <a:rPr lang="el-GR" dirty="0" smtClean="0">
                <a:ea typeface="ＭＳ Ｐゴシック" charset="-128"/>
              </a:rPr>
              <a:t>ΔΕΕ </a:t>
            </a:r>
            <a:r>
              <a:rPr lang="en-GB" dirty="0" smtClean="0">
                <a:ea typeface="ＭＳ Ｐゴシック" charset="-128"/>
              </a:rPr>
              <a:t>C-41/90, </a:t>
            </a:r>
            <a:r>
              <a:rPr lang="en-GB" dirty="0" err="1" smtClean="0">
                <a:ea typeface="ＭＳ Ｐゴシック" charset="-128"/>
              </a:rPr>
              <a:t>Höfner</a:t>
            </a:r>
            <a:r>
              <a:rPr lang="en-GB" dirty="0" smtClean="0">
                <a:ea typeface="ＭＳ Ｐゴシック" charset="-128"/>
              </a:rPr>
              <a:t> u. </a:t>
            </a:r>
            <a:r>
              <a:rPr lang="en-GB" dirty="0" err="1" smtClean="0">
                <a:ea typeface="ＭＳ Ｐゴシック" charset="-128"/>
              </a:rPr>
              <a:t>Elsner</a:t>
            </a:r>
            <a:r>
              <a:rPr lang="en-GB" dirty="0" smtClean="0">
                <a:ea typeface="ＭＳ Ｐゴシック" charset="-128"/>
              </a:rPr>
              <a:t> </a:t>
            </a:r>
            <a:r>
              <a:rPr lang="el-GR" dirty="0" smtClean="0">
                <a:ea typeface="ＭＳ Ｐゴシック" charset="-128"/>
              </a:rPr>
              <a:t>κατά</a:t>
            </a:r>
            <a:r>
              <a:rPr lang="en-GB" dirty="0" smtClean="0">
                <a:ea typeface="ＭＳ Ｐゴシック" charset="-128"/>
              </a:rPr>
              <a:t> </a:t>
            </a:r>
            <a:r>
              <a:rPr lang="en-GB" dirty="0" err="1" smtClean="0">
                <a:ea typeface="ＭＳ Ｐゴシック" charset="-128"/>
              </a:rPr>
              <a:t>Macrotron</a:t>
            </a:r>
            <a:r>
              <a:rPr lang="en-GB" dirty="0" smtClean="0">
                <a:ea typeface="ＭＳ Ｐゴシック" charset="-128"/>
              </a:rPr>
              <a:t> </a:t>
            </a:r>
            <a:r>
              <a:rPr lang="en-GB" dirty="0" err="1" smtClean="0">
                <a:ea typeface="ＭＳ Ｐゴシック" charset="-128"/>
              </a:rPr>
              <a:t>Gmbh</a:t>
            </a:r>
            <a:r>
              <a:rPr lang="en-GB" dirty="0" smtClean="0">
                <a:ea typeface="ＭＳ Ｐゴシック" charset="-128"/>
              </a:rPr>
              <a:t> [1991] ECR I-1979)</a:t>
            </a:r>
            <a:endParaRPr lang="el-GR" dirty="0" smtClean="0">
              <a:ea typeface="ＭＳ Ｐゴシック" charset="-128"/>
            </a:endParaRPr>
          </a:p>
          <a:p>
            <a:r>
              <a:rPr lang="el-GR" dirty="0" smtClean="0">
                <a:ea typeface="ＭＳ Ｐゴシック" charset="-128"/>
              </a:rPr>
              <a:t>Πρόκειται για δραστηριότητα που κατά κανόνα ασκείται έναντι ανταλλάγματος. Αντιδιαστέλλεται από τις συναλλαγές χωρίς οικονομική αξία.</a:t>
            </a:r>
          </a:p>
          <a:p>
            <a:r>
              <a:rPr lang="el-GR" dirty="0" smtClean="0">
                <a:ea typeface="ＭＳ Ｐゴシック" charset="-128"/>
              </a:rPr>
              <a:t>Τα ελεύθερα επαγγέλματα μπορούν να χαρακτηριστούν ως επιχειρήσεις (δικηγόροι στην υπόθεση</a:t>
            </a:r>
            <a:r>
              <a:rPr lang="en-GB" dirty="0" smtClean="0">
                <a:ea typeface="ＭＳ Ｐゴシック" charset="-128"/>
              </a:rPr>
              <a:t> </a:t>
            </a:r>
            <a:r>
              <a:rPr lang="el-GR" dirty="0" smtClean="0">
                <a:ea typeface="ＭＳ Ｐゴシック" charset="-128"/>
              </a:rPr>
              <a:t>ΔΕΕ </a:t>
            </a:r>
            <a:r>
              <a:rPr lang="en-GB" dirty="0" smtClean="0">
                <a:ea typeface="ＭＳ Ｐゴシック" charset="-128"/>
              </a:rPr>
              <a:t>C-309/99, </a:t>
            </a:r>
            <a:r>
              <a:rPr lang="en-GB" dirty="0" err="1" smtClean="0">
                <a:ea typeface="ＭＳ Ｐゴシック" charset="-128"/>
              </a:rPr>
              <a:t>Wouters</a:t>
            </a:r>
            <a:r>
              <a:rPr lang="en-GB" dirty="0" smtClean="0">
                <a:ea typeface="ＭＳ Ｐゴシック" charset="-128"/>
              </a:rPr>
              <a:t> [2002] ECR I-1577)</a:t>
            </a:r>
            <a:r>
              <a:rPr lang="el-GR" dirty="0" smtClean="0">
                <a:ea typeface="ＭＳ Ｐゴシック" charset="-128"/>
              </a:rPr>
              <a:t>. Πρόκειται για υπηρεσίες πνευματικού ή τεχνικού χαρακτήρα που βασίζονται σε υψηλού επιπέδου προπαρασκευαστική εκπαίδευση, ασκούνται κατόπιν αδείας και οργανώνονται με επαγγελματικούς συλλόγους στους οποίους το κράτος παρέχει κανονιστική αρμοδιότητα και πειθαρχική εξουσία. </a:t>
            </a:r>
          </a:p>
          <a:p>
            <a:endParaRPr lang="en-GB" dirty="0" smtClean="0">
              <a:ea typeface="ＭＳ Ｐゴシック" charset="-128"/>
            </a:endParaRPr>
          </a:p>
          <a:p>
            <a:endParaRPr lang="el-GR" dirty="0" smtClean="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Δημόσιοι φορείς-Άσκηση δημόσιας εξουσία</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smtClean="0">
                <a:ea typeface="ＭＳ Ｐゴシック" charset="-128"/>
              </a:rPr>
              <a:t>Το γεγονός ότι μια οντότητα λειτουργεί υπό δημόσια εξουσία δεν εμποδίζει την εφαρμογή του Άρθρου 102 ΣΛΕΕ </a:t>
            </a:r>
            <a:r>
              <a:rPr lang="en-GB" dirty="0" smtClean="0">
                <a:ea typeface="ＭＳ Ｐゴシック" charset="-128"/>
              </a:rPr>
              <a:t>(</a:t>
            </a:r>
            <a:r>
              <a:rPr lang="el-GR" dirty="0" smtClean="0">
                <a:ea typeface="ＭＳ Ｐゴシック" charset="-128"/>
              </a:rPr>
              <a:t>ΔΕΚ </a:t>
            </a:r>
            <a:r>
              <a:rPr lang="en-GB" dirty="0" smtClean="0">
                <a:ea typeface="ＭＳ Ｐゴシック" charset="-128"/>
              </a:rPr>
              <a:t>C-102/01 P, </a:t>
            </a:r>
            <a:r>
              <a:rPr lang="en-GB" dirty="0" err="1" smtClean="0">
                <a:ea typeface="ＭＳ Ｐゴシック" charset="-128"/>
              </a:rPr>
              <a:t>Aeroports</a:t>
            </a:r>
            <a:r>
              <a:rPr lang="en-GB" dirty="0" smtClean="0">
                <a:ea typeface="ＭＳ Ｐゴシック" charset="-128"/>
              </a:rPr>
              <a:t> de Paris </a:t>
            </a:r>
            <a:r>
              <a:rPr lang="el-GR" dirty="0" smtClean="0">
                <a:ea typeface="ＭＳ Ｐゴシック" charset="-128"/>
              </a:rPr>
              <a:t>κατά Επιτροπής</a:t>
            </a:r>
            <a:r>
              <a:rPr lang="en-GB" dirty="0" smtClean="0">
                <a:ea typeface="ＭＳ Ｐゴシック" charset="-128"/>
              </a:rPr>
              <a:t>)</a:t>
            </a:r>
            <a:endParaRPr lang="el-GR" dirty="0" smtClean="0">
              <a:ea typeface="ＭＳ Ｐゴシック" charset="-128"/>
            </a:endParaRPr>
          </a:p>
          <a:p>
            <a:r>
              <a:rPr lang="el-GR" dirty="0" smtClean="0"/>
              <a:t>Δεν συμβιβάζεται προς την έννοια της επιχείρησης η άσκηση δραστηριότητας υπό τη μορφή δημόσιας εξουσίας, με συνέπεια η οντότητα που δρα υπό την ιδιότητά της, ως δημόσιας αρχής να μην εμπίπτει στους κανόνες περί ανταγωνισμού.</a:t>
            </a:r>
          </a:p>
          <a:p>
            <a:r>
              <a:rPr lang="el-GR" dirty="0" smtClean="0"/>
              <a:t>Υπόθεση </a:t>
            </a:r>
            <a:r>
              <a:rPr lang="en-US" i="1" dirty="0" err="1" smtClean="0"/>
              <a:t>Eurocontrole</a:t>
            </a:r>
            <a:r>
              <a:rPr lang="el-GR" i="1" dirty="0" smtClean="0"/>
              <a:t>  (</a:t>
            </a:r>
            <a:r>
              <a:rPr lang="en-US" dirty="0" smtClean="0"/>
              <a:t>C</a:t>
            </a:r>
            <a:r>
              <a:rPr lang="el-GR" dirty="0" smtClean="0"/>
              <a:t>-364/92 – </a:t>
            </a:r>
            <a:r>
              <a:rPr lang="el-GR" i="1" dirty="0" smtClean="0"/>
              <a:t>SAT </a:t>
            </a:r>
            <a:r>
              <a:rPr lang="el-GR" i="1" dirty="0" err="1" smtClean="0"/>
              <a:t>Fluggesellschaft</a:t>
            </a:r>
            <a:r>
              <a:rPr lang="el-GR" i="1" dirty="0" smtClean="0"/>
              <a:t> (</a:t>
            </a:r>
            <a:r>
              <a:rPr lang="fr-FR" i="1" dirty="0" smtClean="0"/>
              <a:t>Eurocontrol</a:t>
            </a:r>
            <a:r>
              <a:rPr lang="el-GR" i="1" dirty="0" smtClean="0"/>
              <a:t>): </a:t>
            </a:r>
            <a:r>
              <a:rPr lang="el-GR" dirty="0" smtClean="0"/>
              <a:t>δημόσιος φορέας που ασκεί δημόσια εξουσία. Δεν εμπίπτουν οι δράσεις του στους κανόνες ανταγωνισμού της ΕΕ</a:t>
            </a:r>
          </a:p>
          <a:p>
            <a:r>
              <a:rPr lang="el-GR" dirty="0" smtClean="0"/>
              <a:t>Εφαρμογή της διάκρισης μεταξύ κυριαρχικής και συναλλακτικής διοίκησης. Κριτήριο είναι η φύση της συγκεκριμένης δραστηριότητας. Είναι αδιάφορο η μορφή και το καθεστώς του φορέα</a:t>
            </a:r>
          </a:p>
          <a:p>
            <a:r>
              <a:rPr lang="el-GR" dirty="0" smtClean="0"/>
              <a:t>Απαραίτητο σε φορείς που ασκούν παράλληλες δραστηριότητες να γίνεται διαχωρισμός των δραστηριοτήτων που είναι οικονομικές από αυτές που σχετίζονται με την άσκηση δημόσιας εξουσίας</a:t>
            </a:r>
          </a:p>
          <a:p>
            <a:r>
              <a:rPr lang="el-GR" dirty="0" smtClean="0">
                <a:ea typeface="ＭＳ Ｐゴシック" charset="-128"/>
              </a:rPr>
              <a:t>Η οικονομική δραστηριότητα διακρίνεται επίσης από δραστηριότητες κοινωνικού χαρακτήρα (ΔΕΚ </a:t>
            </a:r>
            <a:r>
              <a:rPr lang="en-US" dirty="0" smtClean="0">
                <a:ea typeface="ＭＳ Ｐゴシック" charset="-128"/>
              </a:rPr>
              <a:t>C-159/91, </a:t>
            </a:r>
            <a:r>
              <a:rPr lang="en-US" dirty="0" err="1" smtClean="0">
                <a:ea typeface="ＭＳ Ｐゴシック" charset="-128"/>
              </a:rPr>
              <a:t>Poucet</a:t>
            </a:r>
            <a:r>
              <a:rPr lang="en-US" dirty="0" smtClean="0">
                <a:ea typeface="ＭＳ Ｐゴシック" charset="-128"/>
              </a:rPr>
              <a:t> &amp; </a:t>
            </a:r>
            <a:r>
              <a:rPr lang="en-US" dirty="0" err="1" smtClean="0">
                <a:ea typeface="ＭＳ Ｐゴシック" charset="-128"/>
              </a:rPr>
              <a:t>Pistre</a:t>
            </a:r>
            <a:r>
              <a:rPr lang="en-US" dirty="0" smtClean="0">
                <a:ea typeface="ＭＳ Ｐゴシック" charset="-128"/>
              </a:rPr>
              <a:t>)</a:t>
            </a:r>
            <a:r>
              <a:rPr lang="el-GR" dirty="0" smtClean="0">
                <a:ea typeface="ＭＳ Ｐゴシック" charset="-128"/>
              </a:rPr>
              <a:t>. Αποκλείονται οργανισμοί παροχής υπηρεσιών κύριας κοινωνικής ασφάλισης </a:t>
            </a:r>
            <a:endParaRPr lang="en-GB" dirty="0" smtClean="0">
              <a:ea typeface="ＭＳ Ｐゴシック" charset="-128"/>
            </a:endParaRP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Αυτονομία οικονομικής δράσης -Ουδετερότητα νομικού καθεστώτος</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smtClean="0"/>
              <a:t>Καλύπτει κάθε οντότητα, ανεξάρτητα από τη νομική της μορφή ή το ιδιοκτησιακό της καθεστώς</a:t>
            </a:r>
          </a:p>
          <a:p>
            <a:r>
              <a:rPr lang="el-GR" dirty="0" smtClean="0"/>
              <a:t>Η οποία φέρει πλήρη ανάληψη των οικονομικών κινδύνων </a:t>
            </a:r>
          </a:p>
          <a:p>
            <a:r>
              <a:rPr lang="el-GR" dirty="0" smtClean="0"/>
              <a:t>Καλύπτει κάθε οντότητα που πραγματώνει οικονομικό-εμπορικό σκοπό</a:t>
            </a:r>
          </a:p>
          <a:p>
            <a:r>
              <a:rPr lang="el-GR" dirty="0" smtClean="0"/>
              <a:t>Δεν αποτελούν επιχειρήσεις οι εμπορικοί αντιπρόσωποι, οι οποίοι ενεργούν </a:t>
            </a:r>
            <a:r>
              <a:rPr lang="el-GR" dirty="0" err="1" smtClean="0"/>
              <a:t>επ’ονόματι</a:t>
            </a:r>
            <a:r>
              <a:rPr lang="el-GR" dirty="0" smtClean="0"/>
              <a:t> και για λογαριασμό του αντιπροσωπευόμενου </a:t>
            </a:r>
          </a:p>
          <a:p>
            <a:r>
              <a:rPr lang="el-GR" dirty="0" smtClean="0"/>
              <a:t>Δεν αποτελούν ανεξάρτητες επιχειρήσεις οι θυγατρικές εταιρείες που εξαρτώνται πλήρως από τις μητρικές</a:t>
            </a:r>
          </a:p>
          <a:p>
            <a:r>
              <a:rPr lang="el-GR" dirty="0" smtClean="0"/>
              <a:t> </a:t>
            </a:r>
            <a:r>
              <a:rPr lang="el-GR" dirty="0" smtClean="0">
                <a:ea typeface="ＭＳ Ｐゴシック" charset="-128"/>
              </a:rPr>
              <a:t>Μία μητρική εταιρεία και η θυγατρική που της ανήκει σε ποσοστό μεγαλύτερο από 50%, αποτελούν μία και μόνη επιχείρηση </a:t>
            </a:r>
            <a:r>
              <a:rPr lang="en-GB" dirty="0" smtClean="0">
                <a:ea typeface="ＭＳ Ｐゴシック" charset="-128"/>
              </a:rPr>
              <a:t>(</a:t>
            </a:r>
            <a:r>
              <a:rPr lang="el-GR" dirty="0" err="1" smtClean="0">
                <a:ea typeface="ＭＳ Ｐゴシック" charset="-128"/>
              </a:rPr>
              <a:t>ΓενΔΕΕ</a:t>
            </a:r>
            <a:r>
              <a:rPr lang="el-GR" dirty="0" smtClean="0">
                <a:ea typeface="ＭＳ Ｐゴシック" charset="-128"/>
              </a:rPr>
              <a:t> </a:t>
            </a:r>
            <a:r>
              <a:rPr lang="en-GB" dirty="0" smtClean="0">
                <a:ea typeface="ＭＳ Ｐゴシック" charset="-128"/>
              </a:rPr>
              <a:t>T-228/97, Irish Sugar [1999] ECR II-2969)</a:t>
            </a:r>
          </a:p>
          <a:p>
            <a:r>
              <a:rPr lang="el-GR" dirty="0" smtClean="0">
                <a:ea typeface="ＭＳ Ｐゴシック" charset="-128"/>
              </a:rPr>
              <a:t>Ένας όμιλος εταιριών αντιμετωπίζεται ως ενιαία επιχείρηση, όταν υπάρχει κοινός έλεγχο </a:t>
            </a:r>
            <a:r>
              <a:rPr lang="en-GB" dirty="0" smtClean="0">
                <a:ea typeface="ＭＳ Ｐゴシック" charset="-128"/>
              </a:rPr>
              <a:t>(</a:t>
            </a:r>
            <a:r>
              <a:rPr lang="el-GR" dirty="0" smtClean="0">
                <a:ea typeface="ＭＳ Ｐゴシック" charset="-128"/>
              </a:rPr>
              <a:t>ΔΕΕ </a:t>
            </a:r>
            <a:r>
              <a:rPr lang="en-GB" dirty="0" smtClean="0">
                <a:ea typeface="ＭＳ Ｐゴシック" charset="-128"/>
              </a:rPr>
              <a:t>170/83, </a:t>
            </a:r>
            <a:r>
              <a:rPr lang="en-GB" dirty="0" err="1" smtClean="0">
                <a:ea typeface="ＭＳ Ｐゴシック" charset="-128"/>
              </a:rPr>
              <a:t>Hydrotherm</a:t>
            </a:r>
            <a:r>
              <a:rPr lang="en-GB" dirty="0" smtClean="0">
                <a:ea typeface="ＭＳ Ｐゴシック" charset="-128"/>
              </a:rPr>
              <a:t> </a:t>
            </a:r>
            <a:r>
              <a:rPr lang="el-GR" dirty="0" smtClean="0">
                <a:ea typeface="ＭＳ Ｐゴシック" charset="-128"/>
              </a:rPr>
              <a:t>κατά</a:t>
            </a:r>
            <a:r>
              <a:rPr lang="en-GB" dirty="0" smtClean="0">
                <a:ea typeface="ＭＳ Ｐゴシック" charset="-128"/>
              </a:rPr>
              <a:t> </a:t>
            </a:r>
            <a:r>
              <a:rPr lang="en-GB" dirty="0" err="1" smtClean="0">
                <a:ea typeface="ＭＳ Ｐゴシック" charset="-128"/>
              </a:rPr>
              <a:t>Andreoli</a:t>
            </a:r>
            <a:r>
              <a:rPr lang="en-GB" dirty="0" smtClean="0">
                <a:ea typeface="ＭＳ Ｐゴシック" charset="-128"/>
              </a:rPr>
              <a:t> [1984] ECR 2999)</a:t>
            </a:r>
          </a:p>
          <a:p>
            <a:pPr algn="just"/>
            <a:r>
              <a:rPr lang="el-GR" dirty="0" smtClean="0">
                <a:ea typeface="ＭＳ Ｐゴシック" charset="-128"/>
              </a:rPr>
              <a:t>Στην σχέση τους με τον εργοδότη τους, οι εργαζόμενοι δεν είναι επιχειρήσεις και ενεργούν για λογαριασμό του εργοδότη τους ως μέρος της επιχείρησης  </a:t>
            </a:r>
            <a:r>
              <a:rPr lang="en-GB" dirty="0" smtClean="0">
                <a:ea typeface="ＭＳ Ｐゴシック" charset="-128"/>
              </a:rPr>
              <a:t>(</a:t>
            </a:r>
            <a:r>
              <a:rPr lang="el-GR" dirty="0" smtClean="0">
                <a:ea typeface="ＭＳ Ｐゴシック" charset="-128"/>
              </a:rPr>
              <a:t>ΔΕΕ </a:t>
            </a:r>
            <a:r>
              <a:rPr lang="en-GB" dirty="0" smtClean="0">
                <a:ea typeface="ＭＳ Ｐゴシック" charset="-128"/>
              </a:rPr>
              <a:t>C-22/98, </a:t>
            </a:r>
            <a:r>
              <a:rPr lang="en-GB" dirty="0" err="1" smtClean="0">
                <a:ea typeface="ＭＳ Ｐゴシック" charset="-128"/>
              </a:rPr>
              <a:t>Bécu</a:t>
            </a:r>
            <a:r>
              <a:rPr lang="en-GB" dirty="0" smtClean="0">
                <a:ea typeface="ＭＳ Ｐゴシック" charset="-128"/>
              </a:rPr>
              <a:t> </a:t>
            </a:r>
            <a:r>
              <a:rPr lang="el-GR" dirty="0" smtClean="0">
                <a:ea typeface="ＭＳ Ｐゴシック" charset="-128"/>
              </a:rPr>
              <a:t>και λοιποί</a:t>
            </a:r>
            <a:r>
              <a:rPr lang="en-GB" dirty="0" smtClean="0">
                <a:ea typeface="ＭＳ Ｐゴシック" charset="-128"/>
              </a:rPr>
              <a:t> [1999] ECR I-5665)</a:t>
            </a:r>
            <a:endParaRPr lang="el-GR" dirty="0" smtClean="0">
              <a:ea typeface="ＭＳ Ｐゴシック" charset="-128"/>
            </a:endParaRPr>
          </a:p>
          <a:p>
            <a:pPr algn="just"/>
            <a:r>
              <a:rPr lang="el-GR" dirty="0" smtClean="0">
                <a:ea typeface="ＭＳ Ｐゴシック" charset="-128"/>
              </a:rPr>
              <a:t>Οι συνδικαλιστικές ενώσεις των εργαζομένων δεν συνιστούν ενώσεις επιχειρήσεων διότι τα μέλη τους δεν είναι ανεξάρτητοι επαγγελματίες. </a:t>
            </a:r>
            <a:endParaRPr lang="en-GB" dirty="0" smtClean="0">
              <a:ea typeface="ＭＳ Ｐゴシック"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 2</a:t>
            </a:r>
            <a:r>
              <a:rPr lang="el-GR" sz="3200" baseline="30000" dirty="0" smtClean="0"/>
              <a:t>η</a:t>
            </a:r>
            <a:r>
              <a:rPr lang="el-GR" sz="3200" dirty="0" smtClean="0"/>
              <a:t> Βασική Προϋπόθεση Εφαρμογής Κανόνων Ανταγωνισμού ΕΕ: Επηρεασμός </a:t>
            </a:r>
            <a:r>
              <a:rPr lang="el-GR" sz="3200" dirty="0" err="1" smtClean="0"/>
              <a:t>ενδοενωσιακών</a:t>
            </a:r>
            <a:r>
              <a:rPr lang="el-GR" sz="3200" dirty="0" smtClean="0"/>
              <a:t> συναλλαγών</a:t>
            </a:r>
            <a:endParaRPr lang="el-GR" sz="3200"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ea typeface="ＭＳ Ｐゴシック" charset="-128"/>
              </a:rPr>
              <a:t>Το κριτήριο του επηρεασμού του εμπορίου μεταξύ των κρατών μελών αποτελεί αυτόνομο κριτήριο της ευρωπαϊκής νομοθεσίας</a:t>
            </a:r>
          </a:p>
          <a:p>
            <a:pPr algn="just"/>
            <a:r>
              <a:rPr lang="el-GR" dirty="0" smtClean="0">
                <a:ea typeface="ＭＳ Ｐゴシック" charset="-128"/>
              </a:rPr>
              <a:t>Η έννοια του εμπορίου περιλαμβάνει το σύνολο των οικονομικών συναλλαγών</a:t>
            </a:r>
          </a:p>
          <a:p>
            <a:pPr algn="just"/>
            <a:r>
              <a:rPr lang="el-GR" dirty="0" smtClean="0">
                <a:ea typeface="ＭＳ Ｐゴシック" charset="-128"/>
              </a:rPr>
              <a:t>Ο όρος αυτός αποβλέπει να προσδιορίσει την κατανομή αρμοδιοτήτων μεταξύ Ένωσης και κρατών μελών</a:t>
            </a:r>
          </a:p>
          <a:p>
            <a:pPr algn="just"/>
            <a:r>
              <a:rPr lang="el-GR" dirty="0" smtClean="0">
                <a:ea typeface="ＭＳ Ｐゴシック" charset="-128"/>
              </a:rPr>
              <a:t>Μία πρακτική επηρεάζει το εμπόριο μεταξύ των κρατών μελών όταν έχει συνέπειες στις διασυνοριακές οικονομικές δραστηριότητες μεταξύ δύο τουλάχιστον κρατών μελών</a:t>
            </a:r>
          </a:p>
          <a:p>
            <a:pPr algn="just"/>
            <a:r>
              <a:rPr lang="el-GR" dirty="0" smtClean="0">
                <a:ea typeface="ＭＳ Ｐゴシック" charset="-128"/>
              </a:rPr>
              <a:t>Το ευρωπαϊκό δίκαιο δεν ασχολείται με συμφωνίες μεταξύ φορέων της αγοράς που κατέχουν μικρό μερίδιο αγοράς και έχουν ασήμαντο αποτέλεσμα στο εμπόριο μεταξύ κρατών μελών και στον ανταγωνισμό. Ο επηρεασμός θα πρέπει λοιπόν να είναι «αισθητός».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Επηρεασμός </a:t>
            </a:r>
            <a:r>
              <a:rPr lang="el-GR" dirty="0" err="1"/>
              <a:t>ενδοενωσιακών</a:t>
            </a:r>
            <a:r>
              <a:rPr lang="el-GR" dirty="0"/>
              <a:t> συναλλαγών</a:t>
            </a:r>
          </a:p>
        </p:txBody>
      </p:sp>
      <p:sp>
        <p:nvSpPr>
          <p:cNvPr id="3" name="Θέση περιεχομένου 2"/>
          <p:cNvSpPr>
            <a:spLocks noGrp="1"/>
          </p:cNvSpPr>
          <p:nvPr>
            <p:ph idx="1"/>
          </p:nvPr>
        </p:nvSpPr>
        <p:spPr/>
        <p:txBody>
          <a:bodyPr>
            <a:normAutofit fontScale="70000" lnSpcReduction="20000"/>
          </a:bodyPr>
          <a:lstStyle/>
          <a:p>
            <a:r>
              <a:rPr lang="el-GR" dirty="0"/>
              <a:t>Σε αντίθεση με τον </a:t>
            </a:r>
            <a:r>
              <a:rPr lang="el-GR" dirty="0" err="1"/>
              <a:t>ενωσιακό</a:t>
            </a:r>
            <a:r>
              <a:rPr lang="el-GR" dirty="0"/>
              <a:t> έλεγχο συγκεντρώσεων επιχειρήσεων, ο οποίος όπως θα δούμε στηρίζεται σε συγκεκριμένο αντικειμενικό κριτήριο (κύκλο εργασιών), στην περίπτωση των άρθρων 101 και 102 ΣΛΕΕ το κριτήριο του επηρεασμού του </a:t>
            </a:r>
            <a:r>
              <a:rPr lang="el-GR" dirty="0" err="1"/>
              <a:t>ενδοενωσιακού</a:t>
            </a:r>
            <a:r>
              <a:rPr lang="el-GR" dirty="0"/>
              <a:t> εμπορίου στηρίζεται σε ένα πλέγμα στοιχείων, τόσο νομικών όσο και πραγματικών</a:t>
            </a:r>
          </a:p>
          <a:p>
            <a:r>
              <a:rPr lang="el-GR" dirty="0"/>
              <a:t>Επηρεασμός σημαίνει διατάραξη της ομαλής διεξαγωγής των εμπορικών ροών μεταξύ των κρατών </a:t>
            </a:r>
            <a:r>
              <a:rPr lang="el-GR" dirty="0" smtClean="0"/>
              <a:t>μελών</a:t>
            </a:r>
          </a:p>
          <a:p>
            <a:r>
              <a:rPr lang="el-GR" dirty="0"/>
              <a:t>Μία συμφωνία μεταξύ επιχειρήσεων του ίδιου κράτους μέλους που έχει ως αντικείμενο τη στεγανοποίηση της εθνικής αγοράς και τον αποκλεισμό από αυτήν επιχειρήσεων που προέρχονται από άλλα κράτη μέλη είναι προφανές ότι καλύπτει το διασυνοριακό στοιχείο</a:t>
            </a:r>
          </a:p>
          <a:p>
            <a:r>
              <a:rPr lang="el-GR" dirty="0"/>
              <a:t>Στην υπόθεση </a:t>
            </a:r>
            <a:r>
              <a:rPr lang="el-GR" dirty="0" err="1"/>
              <a:t>Pronuptia</a:t>
            </a:r>
            <a:r>
              <a:rPr lang="el-GR" dirty="0"/>
              <a:t> (ΔΕΚ  161/84 ) το Δικαστήριο έκρινε ότι ρήτρες σχετικά με τον καταμερισμό αγοράς μεταξύ παραχωρητή και </a:t>
            </a:r>
            <a:r>
              <a:rPr lang="el-GR" dirty="0" err="1"/>
              <a:t>παραχωρησιούχων</a:t>
            </a:r>
            <a:r>
              <a:rPr lang="el-GR" dirty="0"/>
              <a:t> ή μεταξύ </a:t>
            </a:r>
            <a:r>
              <a:rPr lang="el-GR" dirty="0" err="1"/>
              <a:t>παραχωρησιούχων</a:t>
            </a:r>
            <a:r>
              <a:rPr lang="el-GR" dirty="0"/>
              <a:t>, οι οποίες περιλαμβάνονται σε συμβάσεις παραχωρήσεως εκμεταλλεύσεως διανομής και οι οποίες παρεμποδίζουν </a:t>
            </a:r>
            <a:r>
              <a:rPr lang="el-GR" dirty="0" err="1"/>
              <a:t>παραχωρησιούχους</a:t>
            </a:r>
            <a:r>
              <a:rPr lang="el-GR" dirty="0"/>
              <a:t> να εγκατασταθούν σε άλλο κράτος μέλος, είναι ικανές να επηρεάσουν το εμπόριο μεταξύ κρατών μελών.</a:t>
            </a:r>
          </a:p>
          <a:p>
            <a:endParaRPr lang="el-GR" dirty="0"/>
          </a:p>
        </p:txBody>
      </p:sp>
    </p:spTree>
    <p:extLst>
      <p:ext uri="{BB962C8B-B14F-4D97-AF65-F5344CB8AC3E}">
        <p14:creationId xmlns:p14="http://schemas.microsoft.com/office/powerpoint/2010/main" val="1862967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Αρμοδιότητα της ΕΕ</a:t>
            </a:r>
            <a:endParaRPr lang="el-GR" dirty="0"/>
          </a:p>
        </p:txBody>
      </p:sp>
      <p:sp>
        <p:nvSpPr>
          <p:cNvPr id="3" name="2 - Θέση περιεχομένου"/>
          <p:cNvSpPr>
            <a:spLocks noGrp="1"/>
          </p:cNvSpPr>
          <p:nvPr>
            <p:ph idx="1"/>
          </p:nvPr>
        </p:nvSpPr>
        <p:spPr/>
        <p:txBody>
          <a:bodyPr/>
          <a:lstStyle/>
          <a:p>
            <a:pPr algn="just">
              <a:lnSpc>
                <a:spcPct val="80000"/>
              </a:lnSpc>
            </a:pPr>
            <a:r>
              <a:rPr lang="el-GR" dirty="0" smtClean="0">
                <a:ea typeface="ＭＳ Ｐゴシック" charset="-128"/>
              </a:rPr>
              <a:t>Άρθρο 3 ΣΛΕΕ</a:t>
            </a:r>
            <a:r>
              <a:rPr lang="en-GB" dirty="0" smtClean="0">
                <a:ea typeface="ＭＳ Ｐゴシック" charset="-128"/>
              </a:rPr>
              <a:t>:</a:t>
            </a:r>
            <a:r>
              <a:rPr lang="el-GR" dirty="0" smtClean="0">
                <a:ea typeface="ＭＳ Ｐゴシック" charset="-128"/>
              </a:rPr>
              <a:t> Η Ένωση έχει αποκλειστική αρμοδιότητα στους ακόλουθους </a:t>
            </a:r>
            <a:r>
              <a:rPr lang="en-GB" dirty="0" smtClean="0">
                <a:ea typeface="ＭＳ Ｐゴシック" charset="-128"/>
              </a:rPr>
              <a:t> </a:t>
            </a:r>
            <a:r>
              <a:rPr lang="el-GR" dirty="0" smtClean="0">
                <a:ea typeface="ＭＳ Ｐゴシック" charset="-128"/>
              </a:rPr>
              <a:t>τομείς:</a:t>
            </a:r>
            <a:r>
              <a:rPr lang="en-GB" dirty="0" smtClean="0">
                <a:ea typeface="ＭＳ Ｐゴシック" charset="-128"/>
              </a:rPr>
              <a:t> </a:t>
            </a:r>
          </a:p>
          <a:p>
            <a:pPr algn="just">
              <a:lnSpc>
                <a:spcPct val="80000"/>
              </a:lnSpc>
              <a:buNone/>
            </a:pPr>
            <a:r>
              <a:rPr lang="en-GB" dirty="0" smtClean="0">
                <a:ea typeface="ＭＳ Ｐゴシック" charset="-128"/>
                <a:cs typeface="Times New Roman" pitchFamily="18" charset="0"/>
              </a:rPr>
              <a:t>     ………</a:t>
            </a:r>
          </a:p>
          <a:p>
            <a:pPr algn="just">
              <a:lnSpc>
                <a:spcPct val="80000"/>
              </a:lnSpc>
              <a:buNone/>
            </a:pPr>
            <a:r>
              <a:rPr lang="en-GB" dirty="0" smtClean="0">
                <a:ea typeface="ＭＳ Ｐゴシック" charset="-128"/>
              </a:rPr>
              <a:t>    </a:t>
            </a:r>
            <a:r>
              <a:rPr lang="el-GR" dirty="0" smtClean="0">
                <a:ea typeface="ＭＳ Ｐゴシック" charset="-128"/>
              </a:rPr>
              <a:t>β) θέσπιση των κανόνων ανταγωνισμού που είναι αναγκαίοι για τη λειτουργία της εσωτερικής αγοράς</a:t>
            </a:r>
          </a:p>
          <a:p>
            <a:pPr algn="just">
              <a:lnSpc>
                <a:spcPct val="80000"/>
              </a:lnSpc>
              <a:buNone/>
            </a:pPr>
            <a:r>
              <a:rPr lang="el-GR" dirty="0" smtClean="0">
                <a:ea typeface="ＭＳ Ｐゴシック" charset="-128"/>
              </a:rPr>
              <a:t>Άρθρο 26 : Η εσωτερική αγορά περιλαμβάνει χώρο χωρίς εσωτερικά σύνορα μέσα στον οποίο εξασφαλίζεται η ελεύθερη κυκλοφορία των εμπορευμάτων, των προσώπων, των υπηρεσιών και των κεφαλαίων σύμφωνα με τις διατάξεις των Συνθηκών.</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Παράλληλες αρμοδιότητες ΕΕ – Κρατών μελών</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Οι </a:t>
            </a:r>
            <a:r>
              <a:rPr lang="el-GR" dirty="0" err="1" smtClean="0"/>
              <a:t>ενωσιακοί</a:t>
            </a:r>
            <a:r>
              <a:rPr lang="el-GR" dirty="0" smtClean="0"/>
              <a:t> κανόνες ανταγωνισμού καταρχήν δεν αντικαθιστούν τους εθνικούς – Παράλληλες αρμοδιότητες (εκτός από περιπτώσεις όπως ο έλεγχος συγκεντρώσεων ή ο έλεγχος των κρατικών ενισχύσεων, όπου υπάρχουν αποκλειστικές αρμοδιότητες της ΕΕ)</a:t>
            </a:r>
          </a:p>
          <a:p>
            <a:r>
              <a:rPr lang="el-GR" dirty="0" smtClean="0"/>
              <a:t>Διαμόρφωση κανόνων κατανομής αρμοδιοτήτων, με σκοπό την αποφυγή των συγκρούσεων που θα μπορούσαν να προκληθούν από την παράλληλη εφαρμογή τους από την Επιτροπή και τις Εθνικές Αρχές και τα δικαστήρια</a:t>
            </a:r>
          </a:p>
          <a:p>
            <a:r>
              <a:rPr lang="el-GR" dirty="0" smtClean="0"/>
              <a:t>Η κυριαρχία του δικαίου της ΕΕ επεκτείνεται σε μεγάλο αριθμό υποθέσεων</a:t>
            </a:r>
          </a:p>
          <a:p>
            <a:r>
              <a:rPr lang="el-GR" dirty="0" smtClean="0"/>
              <a:t>Δεν  πρέπει να τίθεται σε κίνδυνο η ομοιόμορφη ερμηνεία και εφαρμογή του δικαίου της ΕΕ</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 ανταγωνισμός στον οικονομικό χώρο</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Ο ανταγωνισμός ερμηνεύεται ως μία δράση, μία διεκδίκηση για κτήση και διατήρηση πελατείας και ισχύος μέσα στην αγορά</a:t>
            </a:r>
          </a:p>
          <a:p>
            <a:r>
              <a:rPr lang="el-GR" dirty="0" smtClean="0"/>
              <a:t>Διεξάγεται λοιπόν και εξελίσσεται μέσα σε αγορά, δηλαδή σε ένα χώρο συνάντησης της προσφοράς και της ζήτησης. Επομένως, απαιτεί σύστημα ελεύθερης οικονομίας/οικονομίας της αγοράς και όχι σχεδιαζόμενη οικονομία</a:t>
            </a:r>
          </a:p>
          <a:p>
            <a:r>
              <a:rPr lang="el-GR" dirty="0" smtClean="0"/>
              <a:t>Διεξάγεται ανάμεσα σε επιχειρήσεις που δρουν είτε στο ίδιο επίπεδο (οριζόντιος ανταγωνισμός), είτε σε διαφορετικό επίπεδο (κάθετος ανταγωνισμός) της αλυσίδας παραγωγής-διανομής. Εξ ορισμού λοιπόν προϋποθέτει την ύπαρξη περισσότερων φορέων που να διεκδικούν θέση υπεροχής στην αγορά.</a:t>
            </a:r>
          </a:p>
          <a:p>
            <a:r>
              <a:rPr lang="el-GR" dirty="0" smtClean="0"/>
              <a:t>Επικρατεί η αντίληψη ότι δια μέσου της οικονομικής ελευθερίας εξασφαλίζεται η ευχέρεια επιλογής των καταναλωτών και η ευημερία τους</a:t>
            </a:r>
          </a:p>
          <a:p>
            <a:endParaRPr lang="el-GR" dirty="0" smtClean="0"/>
          </a:p>
          <a:p>
            <a:endParaRPr lang="el-GR"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Αρμοδιότητες Αρχών</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Η εφαρμογή του δικαίου ανταγωνισμού της ΕΕ δεν είναι αποκλειστικότητα των ευρωπαϊκών αρχών</a:t>
            </a:r>
          </a:p>
          <a:p>
            <a:r>
              <a:rPr lang="el-GR" dirty="0" smtClean="0"/>
              <a:t>Καταρχήν, η Ευρωπαϊκή Επιτροπή είναι το πλέον αρμόδιο όργανο για να επιβάλλει την εφαρμογή των κανόνων του </a:t>
            </a:r>
            <a:r>
              <a:rPr lang="el-GR" dirty="0" err="1" smtClean="0"/>
              <a:t>ενωσιακού</a:t>
            </a:r>
            <a:r>
              <a:rPr lang="el-GR" dirty="0" smtClean="0"/>
              <a:t> δικαίου του ανταγωνισμού</a:t>
            </a:r>
          </a:p>
          <a:p>
            <a:r>
              <a:rPr lang="el-GR" dirty="0" smtClean="0"/>
              <a:t>Για την εφαρμογή των άρθρων 101 και 102 της Συνθήκης για τη Λειτουργία της ΕΕ, υπάρχουν παράλληλες αρμοδιότητες</a:t>
            </a:r>
          </a:p>
          <a:p>
            <a:r>
              <a:rPr lang="el-GR" dirty="0" smtClean="0"/>
              <a:t>Οι εθνικές αρχές και οι εθνικοί δικαστές είναι υποχρεωμένοι να εφαρμόσουν το δίκαιο της ΕΕ σε υποθέσεις όπου διαπιστώνουν ότι επηρεάζεται το εμπόριο μεταξύ κρατών μελών </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Έλλειψη Διεθνούς πλαισίου για τον ανταγωνισμό</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Σε διεθνές </a:t>
            </a:r>
            <a:r>
              <a:rPr lang="el-GR" dirty="0" smtClean="0"/>
              <a:t>επίπεδο </a:t>
            </a:r>
            <a:r>
              <a:rPr lang="el-GR" dirty="0"/>
              <a:t>δεν υπάρχει κάποιο συγκεκριμένο νομικό κείμενο, πχ μία διεθνής πολυμερής συμφωνία, που να περιέχει ρυθμίσεις σχετικά με τον ανταγωνισμό και την προστασία του από </a:t>
            </a:r>
            <a:r>
              <a:rPr lang="el-GR" dirty="0" smtClean="0"/>
              <a:t>διασυνοριακές </a:t>
            </a:r>
            <a:r>
              <a:rPr lang="el-GR" dirty="0" err="1"/>
              <a:t>αντιανταγωνιστικές</a:t>
            </a:r>
            <a:r>
              <a:rPr lang="el-GR" dirty="0"/>
              <a:t> </a:t>
            </a:r>
            <a:r>
              <a:rPr lang="el-GR" dirty="0" smtClean="0"/>
              <a:t>πρακτικές.</a:t>
            </a:r>
          </a:p>
          <a:p>
            <a:r>
              <a:rPr lang="el-GR" dirty="0" smtClean="0"/>
              <a:t>Δεν υπάρχει </a:t>
            </a:r>
            <a:r>
              <a:rPr lang="el-GR" dirty="0"/>
              <a:t>κάποιος διεθνής οργανισμός που να έχει αρμοδιότητα να επιβάλει άμεσα κυρώσεις σε κράτη και επιχειρήσεις για περιορισμό του αποτελεσματικού ανταγωνισμού στις διεθνείς συναλλαγές</a:t>
            </a:r>
            <a:r>
              <a:rPr lang="el-GR" dirty="0" smtClean="0"/>
              <a:t>.</a:t>
            </a:r>
            <a:endParaRPr lang="en-US" dirty="0" smtClean="0"/>
          </a:p>
          <a:p>
            <a:r>
              <a:rPr lang="en-US" dirty="0" smtClean="0"/>
              <a:t>O</a:t>
            </a:r>
            <a:r>
              <a:rPr lang="el-GR" dirty="0" smtClean="0"/>
              <a:t> </a:t>
            </a:r>
            <a:r>
              <a:rPr lang="el-GR" dirty="0"/>
              <a:t>ανταγωνισμός αλλά και η προστασία των εθνικών αγορών θεωρούνται από πολλές έννομες τάξεις έννοιες συνυφασμένες με την ευρύτερη άσκηση οικονομικής πολιτικής και την εθνική </a:t>
            </a:r>
            <a:r>
              <a:rPr lang="el-GR" dirty="0" smtClean="0"/>
              <a:t>κυριαρχία</a:t>
            </a:r>
            <a:r>
              <a:rPr lang="en-US" dirty="0" smtClean="0"/>
              <a:t>.</a:t>
            </a:r>
          </a:p>
          <a:p>
            <a:r>
              <a:rPr lang="en-US" dirty="0" smtClean="0"/>
              <a:t>Y</a:t>
            </a:r>
            <a:r>
              <a:rPr lang="el-GR" dirty="0" err="1" smtClean="0"/>
              <a:t>πάρχει</a:t>
            </a:r>
            <a:r>
              <a:rPr lang="el-GR" dirty="0" smtClean="0"/>
              <a:t> </a:t>
            </a:r>
            <a:r>
              <a:rPr lang="el-GR" dirty="0"/>
              <a:t>απροθυμία για τη δημιουργία ενός διεθνούς αναγκαστικού δικαίου και ενός ενιαίου φορέα καταπολέμησης των </a:t>
            </a:r>
            <a:r>
              <a:rPr lang="el-GR" dirty="0" err="1"/>
              <a:t>αντιανταγωνιστικών</a:t>
            </a:r>
            <a:r>
              <a:rPr lang="el-GR" dirty="0"/>
              <a:t> πρακτικών</a:t>
            </a:r>
            <a:r>
              <a:rPr lang="el-GR" dirty="0" smtClean="0"/>
              <a:t>.</a:t>
            </a:r>
          </a:p>
          <a:p>
            <a:r>
              <a:rPr lang="el-GR" dirty="0" smtClean="0"/>
              <a:t>Παγκοσμίως </a:t>
            </a:r>
            <a:r>
              <a:rPr lang="el-GR" dirty="0"/>
              <a:t>υπάρχουν τουλάχιστον 120 διαφορετικά εθνικά δίκαια προστασίας του ελεύθερου ανταγωνισμού, των οποίων η διαφοροποίηση έγκειται όχι μόνο στη στενή διατύπωση του νόμου αλλά και στη διαφορετική αντίληψη και κουλτούρα περί ανταγωνισμού και ελευθερίας της </a:t>
            </a:r>
            <a:r>
              <a:rPr lang="el-GR" dirty="0" smtClean="0"/>
              <a:t>αγοράς.</a:t>
            </a:r>
          </a:p>
          <a:p>
            <a:r>
              <a:rPr lang="el-GR" dirty="0" smtClean="0"/>
              <a:t>Τα ζητήματα που προκύπτουν ρυθμίζονται κυρίως μέσα από πράξεις «ήπιου δικαίου» που έχουν τη μορφή συστάσεων ή μέσα από διεθνείς συμβάσεις, συνήθως διμερείς.</a:t>
            </a:r>
          </a:p>
          <a:p>
            <a:endParaRPr lang="el-GR" dirty="0" smtClean="0"/>
          </a:p>
        </p:txBody>
      </p:sp>
    </p:spTree>
    <p:extLst>
      <p:ext uri="{BB962C8B-B14F-4D97-AF65-F5344CB8AC3E}">
        <p14:creationId xmlns:p14="http://schemas.microsoft.com/office/powerpoint/2010/main" val="19761841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Εφαρμογή της Αρχής της </a:t>
            </a:r>
            <a:r>
              <a:rPr lang="el-GR" dirty="0" err="1" smtClean="0"/>
              <a:t>Εδαφικότητας</a:t>
            </a:r>
            <a:r>
              <a:rPr lang="el-GR" dirty="0" smtClean="0"/>
              <a:t> στο Δίκαιο του Ανταγωνισμού</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Στην υπόθεση BÉGUELIN (απόφαση 25ης Νοεμβρίου </a:t>
            </a:r>
            <a:r>
              <a:rPr lang="el-GR" dirty="0" smtClean="0"/>
              <a:t>1971, υπόθεση 22/71</a:t>
            </a:r>
            <a:r>
              <a:rPr lang="el-GR" dirty="0"/>
              <a:t>) το Δικαστήριο </a:t>
            </a:r>
            <a:r>
              <a:rPr lang="el-GR" dirty="0" smtClean="0"/>
              <a:t>των Ευρωπαϊκών Κοινοτήτων (πλέον ΔΕΕ) επιβεβαίωσε </a:t>
            </a:r>
            <a:r>
              <a:rPr lang="el-GR" dirty="0"/>
              <a:t>την εφαρμογή της αρχής της </a:t>
            </a:r>
            <a:r>
              <a:rPr lang="el-GR" dirty="0" err="1"/>
              <a:t>εδαφικότητας</a:t>
            </a:r>
            <a:r>
              <a:rPr lang="el-GR" dirty="0"/>
              <a:t>. </a:t>
            </a:r>
            <a:endParaRPr lang="en-US" dirty="0" smtClean="0"/>
          </a:p>
          <a:p>
            <a:r>
              <a:rPr lang="en-US" dirty="0" smtClean="0"/>
              <a:t>T</a:t>
            </a:r>
            <a:r>
              <a:rPr lang="el-GR" dirty="0" smtClean="0"/>
              <a:t>ο </a:t>
            </a:r>
            <a:r>
              <a:rPr lang="el-GR" dirty="0"/>
              <a:t>ζήτημα αφορούσε σε συμφωνία ανάμεσα σε μία επιχείρηση-παραγωγό, υπήκοο τρίτης χώρας και μία επιχείρηση-διανομέα εγκατεστημένη στο εσωτερικό της τότε Κοινότητας η οποία απαγόρευε την </a:t>
            </a:r>
            <a:r>
              <a:rPr lang="el-GR" dirty="0" err="1"/>
              <a:t>επανεξαγωγή</a:t>
            </a:r>
            <a:r>
              <a:rPr lang="el-GR" dirty="0"/>
              <a:t> από το διανομέα των εν λόγω προϊόντων σε άλλα κράτη μέλη ή την εισαγωγή των προϊόντων αυτών από άλλα κράτη μέλη στην προστατευόμενη ζώνη και τη διάθεσή τους εκεί από πρόσωπα άλλα, εκτός από τον αποκλειστικό διανομέα ή τους πελάτες του. </a:t>
            </a:r>
            <a:endParaRPr lang="en-US" dirty="0" smtClean="0"/>
          </a:p>
          <a:p>
            <a:r>
              <a:rPr lang="el-GR" dirty="0"/>
              <a:t>Το Δικαστήριο έκρινε ότι η περιοριστική αυτή του ανταγωνισμού συμφωνία ήταν παράνομη σύμφωνα με τις διατάξεις του άρθρου 85 (νυν 101 ΣΛΕΕ) και το γεγονός ότι μία από της εμπλεκόμενες επιχειρήσεις ήταν εγκατεστημένη σε τρίτη χώρα δεν επηρέαζε την εφαρμογή της διάταξης αυτής, από τη στιγμή που η εν λόγω συμφωνία παρήγαγε τα αποτελέσματά της εντός της Κοινής Αγοράς.</a:t>
            </a:r>
          </a:p>
        </p:txBody>
      </p:sp>
    </p:spTree>
    <p:extLst>
      <p:ext uri="{BB962C8B-B14F-4D97-AF65-F5344CB8AC3E}">
        <p14:creationId xmlns:p14="http://schemas.microsoft.com/office/powerpoint/2010/main" val="12484516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Υπόθεση </a:t>
            </a:r>
            <a:r>
              <a:rPr lang="fr-FR" dirty="0" err="1" smtClean="0"/>
              <a:t>Dyestuffs</a:t>
            </a:r>
            <a:r>
              <a:rPr lang="el-GR" dirty="0"/>
              <a:t> (</a:t>
            </a:r>
            <a:r>
              <a:rPr lang="el-GR" dirty="0" smtClean="0"/>
              <a:t>48/69)</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Το </a:t>
            </a:r>
            <a:r>
              <a:rPr lang="el-GR" dirty="0"/>
              <a:t>ΔΕΕ όρισε τις προϋποθέσεις για την </a:t>
            </a:r>
            <a:r>
              <a:rPr lang="el-GR" dirty="0" err="1"/>
              <a:t>εξωεδαφική</a:t>
            </a:r>
            <a:r>
              <a:rPr lang="el-GR" dirty="0"/>
              <a:t> εφαρμογή του </a:t>
            </a:r>
            <a:r>
              <a:rPr lang="el-GR" dirty="0" err="1"/>
              <a:t>ενωσιακού</a:t>
            </a:r>
            <a:r>
              <a:rPr lang="el-GR" dirty="0"/>
              <a:t> δικαίου </a:t>
            </a:r>
            <a:r>
              <a:rPr lang="el-GR" dirty="0" smtClean="0"/>
              <a:t>:</a:t>
            </a:r>
          </a:p>
          <a:p>
            <a:r>
              <a:rPr lang="el-GR" dirty="0"/>
              <a:t>ο περιορισμός του ανταγωνισμού θα πρέπει να είναι άμεσος, το αποτέλεσμα της συμπεριφοράς να είναι λογικά προβλέψιμο και το αποτέλεσμα στην επικράτεια της ΕΕ </a:t>
            </a:r>
            <a:r>
              <a:rPr lang="el-GR" dirty="0" smtClean="0"/>
              <a:t>σημαντικό.</a:t>
            </a:r>
          </a:p>
          <a:p>
            <a:r>
              <a:rPr lang="el-GR" dirty="0"/>
              <a:t>Η </a:t>
            </a:r>
            <a:r>
              <a:rPr lang="el-GR" dirty="0" err="1"/>
              <a:t>εξωεδαφική</a:t>
            </a:r>
            <a:r>
              <a:rPr lang="el-GR" dirty="0"/>
              <a:t> εφαρμογή των αντιμονοπωλιακών κανόνων γνωστή ως «αρχή της επενέργειας» ή θεωρία του αποτελέσματος (</a:t>
            </a:r>
            <a:r>
              <a:rPr lang="el-GR" dirty="0" err="1"/>
              <a:t>effects</a:t>
            </a:r>
            <a:r>
              <a:rPr lang="el-GR" dirty="0"/>
              <a:t> </a:t>
            </a:r>
            <a:r>
              <a:rPr lang="el-GR" dirty="0" err="1"/>
              <a:t>doctrine</a:t>
            </a:r>
            <a:r>
              <a:rPr lang="el-GR" dirty="0"/>
              <a:t>) τυγχάνει αναγνώρισης σε παγκόσμιο </a:t>
            </a:r>
            <a:r>
              <a:rPr lang="el-GR" dirty="0" smtClean="0"/>
              <a:t>επίπεδο.</a:t>
            </a:r>
          </a:p>
          <a:p>
            <a:r>
              <a:rPr lang="el-GR" dirty="0" smtClean="0"/>
              <a:t>Επιχειρήσεις </a:t>
            </a:r>
            <a:r>
              <a:rPr lang="el-GR" dirty="0"/>
              <a:t>τρίτων χωρών των οποίων οι πράξεις επηρεάζουν την εσωτερική αγορά της ΕΕ υπάγονται στην </a:t>
            </a:r>
            <a:r>
              <a:rPr lang="el-GR" dirty="0" err="1"/>
              <a:t>ενωσιακή</a:t>
            </a:r>
            <a:r>
              <a:rPr lang="el-GR" dirty="0"/>
              <a:t> νομοθεσία προστασίας του </a:t>
            </a:r>
            <a:r>
              <a:rPr lang="el-GR" dirty="0" smtClean="0"/>
              <a:t>ανταγωνισμού.</a:t>
            </a:r>
          </a:p>
          <a:p>
            <a:r>
              <a:rPr lang="el-GR" dirty="0" smtClean="0"/>
              <a:t>Εφόσον </a:t>
            </a:r>
            <a:r>
              <a:rPr lang="el-GR" dirty="0"/>
              <a:t>συμπράξεις η καταχρηστική εκμετάλλευση δεσπόζουσας θέσης επιχειρήσεων, που έχουν την έδρα τους ή την εγκατάστασή τους εκτός της Ευρωπαϊκής Ένωσης, έχουν ως αποτέλεσμα τον περιορισμό ή τη νόθευση του ανταγωνισμού εντός της εσωτερικής αγοράς, η Ένωση δικαιούται να εφαρμόσει και σ’ αυτές τους απαγορευτικούς κανόνες. </a:t>
            </a:r>
          </a:p>
        </p:txBody>
      </p:sp>
    </p:spTree>
    <p:extLst>
      <p:ext uri="{BB962C8B-B14F-4D97-AF65-F5344CB8AC3E}">
        <p14:creationId xmlns:p14="http://schemas.microsoft.com/office/powerpoint/2010/main" val="5779914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Υπόθεση C-413/14 P, </a:t>
            </a:r>
            <a:r>
              <a:rPr lang="el-GR" dirty="0" err="1" smtClean="0"/>
              <a:t>Intel</a:t>
            </a:r>
            <a:r>
              <a:rPr lang="el-GR" dirty="0" smtClean="0"/>
              <a:t> κατά </a:t>
            </a:r>
            <a:r>
              <a:rPr lang="el-GR" dirty="0"/>
              <a:t>Επιτροπής</a:t>
            </a:r>
          </a:p>
        </p:txBody>
      </p:sp>
      <p:sp>
        <p:nvSpPr>
          <p:cNvPr id="3" name="Θέση περιεχομένου 2"/>
          <p:cNvSpPr>
            <a:spLocks noGrp="1"/>
          </p:cNvSpPr>
          <p:nvPr>
            <p:ph idx="1"/>
          </p:nvPr>
        </p:nvSpPr>
        <p:spPr/>
        <p:txBody>
          <a:bodyPr>
            <a:normAutofit fontScale="77500" lnSpcReduction="20000"/>
          </a:bodyPr>
          <a:lstStyle/>
          <a:p>
            <a:r>
              <a:rPr lang="el-GR" dirty="0" smtClean="0"/>
              <a:t>Σκοπός </a:t>
            </a:r>
            <a:r>
              <a:rPr lang="el-GR" dirty="0"/>
              <a:t>των κανόνων ανταγωνισμού της Ένωσης που διατυπώνονται στα άρθρα 101 και 102 ΣΛΕΕ είναι η αντιμετώπιση συλλογικών ή μονομερών συμπεριφορών των επιχειρήσεων που έχουν ως συνέπεια τον περιορισμό του ανταγωνισμού εντός της εσωτερικής αγοράς. </a:t>
            </a:r>
            <a:endParaRPr lang="el-GR" dirty="0" smtClean="0"/>
          </a:p>
          <a:p>
            <a:r>
              <a:rPr lang="el-GR" dirty="0" smtClean="0"/>
              <a:t>Με </a:t>
            </a:r>
            <a:r>
              <a:rPr lang="el-GR" dirty="0"/>
              <a:t>το κριτήριο των ουσιαστικών </a:t>
            </a:r>
            <a:r>
              <a:rPr lang="el-GR" dirty="0" smtClean="0"/>
              <a:t>επιπτώσεων, επιδιώκεται </a:t>
            </a:r>
            <a:r>
              <a:rPr lang="el-GR" dirty="0"/>
              <a:t>ο ίδιος σκοπός, ήτοι η αντιμετώπιση των συμπεριφορών οι οποίες δεν έχουν διαμορφωθεί στο έδαφος της Ένωσης, αλλά έχουν αισθητές επιπτώσεις </a:t>
            </a:r>
            <a:r>
              <a:rPr lang="el-GR" dirty="0" err="1"/>
              <a:t>θίγουσες</a:t>
            </a:r>
            <a:r>
              <a:rPr lang="el-GR" dirty="0"/>
              <a:t> τον ανταγωνισμό εντός της αγοράς της Ένωσης</a:t>
            </a:r>
            <a:r>
              <a:rPr lang="el-GR" dirty="0" smtClean="0"/>
              <a:t>.</a:t>
            </a:r>
          </a:p>
          <a:p>
            <a:r>
              <a:rPr lang="el-GR" dirty="0" smtClean="0"/>
              <a:t>Το </a:t>
            </a:r>
            <a:r>
              <a:rPr lang="el-GR" dirty="0"/>
              <a:t>κριτήριο των ουσιαστικών επιπτώσεων μπορεί να δικαιολογήσει την εφαρμογή του δικαίου του ανταγωνισμού της Ένωσης βάσει του δημοσίου διεθνούς δικαίου, εφόσον μπορεί να προβλεφθεί ότι η συγκεκριμένη συμπεριφορά θα προκαλούσε άμεσες και σημαντικές επιπτώσεις εντός της Ένωσης.</a:t>
            </a:r>
          </a:p>
        </p:txBody>
      </p:sp>
    </p:spTree>
    <p:extLst>
      <p:ext uri="{BB962C8B-B14F-4D97-AF65-F5344CB8AC3E}">
        <p14:creationId xmlns:p14="http://schemas.microsoft.com/office/powerpoint/2010/main" val="36897314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Πηγές Δικαίου Ανταγωνισμού της ΕΕ</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lnSpc>
                <a:spcPct val="90000"/>
              </a:lnSpc>
            </a:pPr>
            <a:r>
              <a:rPr lang="el-GR" dirty="0" smtClean="0">
                <a:ea typeface="ＭＳ Ｐゴシック" charset="-128"/>
              </a:rPr>
              <a:t>Τα άρθρα της Συνθήκης  (101-109 ΣΛΕΕ)</a:t>
            </a:r>
          </a:p>
          <a:p>
            <a:pPr algn="just">
              <a:lnSpc>
                <a:spcPct val="90000"/>
              </a:lnSpc>
            </a:pPr>
            <a:r>
              <a:rPr lang="el-GR" dirty="0" smtClean="0">
                <a:ea typeface="ＭＳ Ｐゴシック" charset="-128"/>
              </a:rPr>
              <a:t>Το παράγωγο δίκαιο : Οι Κανονισμοί</a:t>
            </a:r>
          </a:p>
          <a:p>
            <a:pPr algn="just">
              <a:lnSpc>
                <a:spcPct val="90000"/>
              </a:lnSpc>
            </a:pPr>
            <a:r>
              <a:rPr lang="el-GR" dirty="0" smtClean="0">
                <a:ea typeface="ＭＳ Ｐゴシック" charset="-128"/>
              </a:rPr>
              <a:t>Οι πιο σημαντικοί : Ο Κανονισμός 1/2003 για την εφαρμογή των άρθρων 101 και 102 και Ο Κανονισμός 139/2004 για τις συγκεντρώσεις επιχειρήσεων</a:t>
            </a:r>
          </a:p>
          <a:p>
            <a:pPr algn="just">
              <a:lnSpc>
                <a:spcPct val="90000"/>
              </a:lnSpc>
            </a:pPr>
            <a:r>
              <a:rPr lang="el-GR" dirty="0" smtClean="0">
                <a:ea typeface="ＭＳ Ｐゴシック" charset="-128"/>
              </a:rPr>
              <a:t>Οι ομαδικές απαλλαγές (πχ κανονισμός 330/2010 για κάθετες συμφωνίες)</a:t>
            </a:r>
          </a:p>
          <a:p>
            <a:pPr algn="just">
              <a:lnSpc>
                <a:spcPct val="90000"/>
              </a:lnSpc>
            </a:pPr>
            <a:r>
              <a:rPr lang="el-GR" dirty="0" smtClean="0">
                <a:ea typeface="ＭＳ Ｐゴシック" charset="-128"/>
              </a:rPr>
              <a:t>Δικαστικές Αποφάσεις</a:t>
            </a:r>
            <a:r>
              <a:rPr lang="el-GR" dirty="0">
                <a:ea typeface="ＭＳ Ｐゴシック" charset="-128"/>
              </a:rPr>
              <a:t> </a:t>
            </a:r>
            <a:r>
              <a:rPr lang="el-GR" dirty="0" smtClean="0">
                <a:ea typeface="ＭＳ Ｐゴシック" charset="-128"/>
              </a:rPr>
              <a:t>: Δικαστήριο της Ευρωπαϊκής Ένωσης </a:t>
            </a:r>
          </a:p>
          <a:p>
            <a:pPr algn="just">
              <a:lnSpc>
                <a:spcPct val="90000"/>
              </a:lnSpc>
            </a:pPr>
            <a:r>
              <a:rPr lang="el-GR" dirty="0" smtClean="0">
                <a:ea typeface="ＭＳ Ｐゴシック" charset="-128"/>
              </a:rPr>
              <a:t>Ανακοινώσεις και κατευθυντήριες γραμμές της Επιτροπής</a:t>
            </a:r>
          </a:p>
          <a:p>
            <a:pPr algn="just">
              <a:lnSpc>
                <a:spcPct val="90000"/>
              </a:lnSpc>
            </a:pPr>
            <a:r>
              <a:rPr lang="el-GR" dirty="0" smtClean="0">
                <a:ea typeface="ＭＳ Ｐゴシック" charset="-128"/>
              </a:rPr>
              <a:t>Οι αποφάσεις της Επιτροπής</a:t>
            </a:r>
          </a:p>
          <a:p>
            <a:pPr algn="just">
              <a:lnSpc>
                <a:spcPct val="90000"/>
              </a:lnSpc>
            </a:pPr>
            <a:r>
              <a:rPr lang="el-GR" dirty="0" smtClean="0">
                <a:ea typeface="ＭＳ Ｐゴシック" charset="-128"/>
              </a:rPr>
              <a:t>Οι ετήσιες εκθέσεις της Επιτροπής</a:t>
            </a:r>
          </a:p>
          <a:p>
            <a:pPr algn="just">
              <a:lnSpc>
                <a:spcPct val="90000"/>
              </a:lnSpc>
            </a:pPr>
            <a:r>
              <a:rPr lang="el-GR" dirty="0" smtClean="0">
                <a:ea typeface="ＭＳ Ｐゴシック" charset="-128"/>
              </a:rPr>
              <a:t>Άλλα έγγραφα</a:t>
            </a:r>
            <a:endParaRPr lang="en-GB" dirty="0" smtClean="0">
              <a:ea typeface="ＭＳ Ｐゴシック" charset="-128"/>
            </a:endParaRP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Οι τέσσερις βασικοί άξονες της </a:t>
            </a:r>
            <a:r>
              <a:rPr lang="el-GR" dirty="0" err="1" smtClean="0"/>
              <a:t>ενωσιακής</a:t>
            </a:r>
            <a:r>
              <a:rPr lang="el-GR" dirty="0" smtClean="0"/>
              <a:t> νομοθεσίας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Απαγόρευση των </a:t>
            </a:r>
            <a:r>
              <a:rPr lang="el-GR" dirty="0" err="1" smtClean="0"/>
              <a:t>αντιανταγωνιστικών</a:t>
            </a:r>
            <a:r>
              <a:rPr lang="el-GR" dirty="0" smtClean="0"/>
              <a:t> συμπράξεων και απαλλαγή μόνο εκείνων που ωφελούν τις αγορές και τους καταναλωτές (άρθρο 101 ΣΛΕΕ)</a:t>
            </a:r>
          </a:p>
          <a:p>
            <a:r>
              <a:rPr lang="el-GR" dirty="0" smtClean="0"/>
              <a:t>Απαγόρευση της καταχρηστικής εκμετάλλευσης δεσπόζουσας θέσης (άρθρο 102 ΣΛΕΕ)</a:t>
            </a:r>
          </a:p>
          <a:p>
            <a:r>
              <a:rPr lang="el-GR" dirty="0" smtClean="0"/>
              <a:t>Έλεγχος των συγκεντρώσεων μεταξύ των επιχειρήσεων (κανονισμός 139/2004)</a:t>
            </a:r>
          </a:p>
          <a:p>
            <a:r>
              <a:rPr lang="el-GR" dirty="0" smtClean="0"/>
              <a:t>Έλεγχος των κρατικών ενισχύσεων (άρθρα 107-109 ΣΛΕΕ)</a:t>
            </a:r>
          </a:p>
          <a:p>
            <a:r>
              <a:rPr lang="el-GR" dirty="0" smtClean="0"/>
              <a:t>Οι τρεις πρώτοι άξονες αποτελούν το ιδιωτικό τμήμα, που αποτελεί αντικείμενο μελέτης της θεματικής μας ενότητας, ενώ οι κρατικές ενισχύσεις εμπίπτουν στο δημόσιο τμήμα του δικαίου ανταγωνισμού της ΕΕ</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Αρνητικές συνέπειες συμπράξεων</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Οι επιχειρήσεις πρέπει να δρουν αυτόνομα στην αγορά σε συνθήκες ανταγωνισμού</a:t>
            </a:r>
          </a:p>
          <a:p>
            <a:r>
              <a:rPr lang="el-GR" dirty="0" smtClean="0"/>
              <a:t>Ο καθορισμός της εμπορικής και τιμολογιακής πολιτικής τους πρέπει να είναι αποτέλεσμα της ανταγωνιστικής πίεσης που δέχονται καθώς και της ανάγκης να κερδίσουν το καταναλωτικό κοινό με την καλύτερη προσφορά προϊόντων και υπηρεσιών</a:t>
            </a:r>
          </a:p>
          <a:p>
            <a:r>
              <a:rPr lang="el-GR" dirty="0" smtClean="0"/>
              <a:t>Η εκ των προτέρων συνεννόηση των επιχειρήσεων μπορεί να εξουδετερώσει τον μεταξύ τους ανταγωνισμό , να περιορίσει την οικονομική ελευθερία  και τη δράση τους, να συρρικνώσει τις δυνατότητες επιλογής των καταναλωτών</a:t>
            </a:r>
            <a:endParaRPr lang="el-GR" dirty="0"/>
          </a:p>
        </p:txBody>
      </p:sp>
    </p:spTree>
    <p:extLst>
      <p:ext uri="{BB962C8B-B14F-4D97-AF65-F5344CB8AC3E}">
        <p14:creationId xmlns:p14="http://schemas.microsoft.com/office/powerpoint/2010/main" val="18096899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Αρθρο</a:t>
            </a:r>
            <a:r>
              <a:rPr lang="el-GR" dirty="0" smtClean="0"/>
              <a:t> 101 § 1 ΣΛΕΕ</a:t>
            </a:r>
            <a:br>
              <a:rPr lang="el-GR" dirty="0" smtClean="0"/>
            </a:br>
            <a:r>
              <a:rPr lang="el-GR" dirty="0" smtClean="0"/>
              <a:t>Απαγόρευση των συμπράξεων</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a:t>Είναι ασυμβίβαστες με την εσωτερική αγορά και απαγορεύονται όλες οι συμφωνίες μεταξύ επιχειρήσεων, όλες οι αποφάσεις ενώσεων επιχειρήσεων και κάθε εναρμονισμένη πρακτική, που δύνανται να επηρεάσουν το εμπόριο μεταξύ κρατών μελών και που έχουν ως αντικείμενο ή ως αποτέλεσμα την παρεμπόδιση, τον περιορισμό ή τη νόθευση του ανταγωνισμού εντός της εσωτερικής αγοράς, και ιδίως εκείνες οι οποίες συνίστανται:</a:t>
            </a:r>
          </a:p>
          <a:p>
            <a:r>
              <a:rPr lang="el-GR" dirty="0"/>
              <a:t>α) στον άμεσο ή έμμεσο καθορισμό των τιμών αγοράς ή πωλήσεως ή άλλων όρων συναλλαγής,·</a:t>
            </a:r>
          </a:p>
          <a:p>
            <a:r>
              <a:rPr lang="el-GR" dirty="0"/>
              <a:t>β) στον περιορισμό ή στον έλεγχο της παραγωγής, της διαθέσεως, της τεχνολογικής αναπτύξεως ή των επενδύσεων,</a:t>
            </a:r>
          </a:p>
          <a:p>
            <a:r>
              <a:rPr lang="el-GR" dirty="0"/>
              <a:t>γ) στην κατανομή των αγορών ή των πηγών εφοδιασμού,·</a:t>
            </a:r>
          </a:p>
          <a:p>
            <a:r>
              <a:rPr lang="el-GR" dirty="0"/>
              <a:t>δ) στην εφαρμογή </a:t>
            </a:r>
            <a:r>
              <a:rPr lang="el-GR" dirty="0" smtClean="0"/>
              <a:t>άνισων </a:t>
            </a:r>
            <a:r>
              <a:rPr lang="el-GR" dirty="0"/>
              <a:t>όρων επί ισοδυνάμων παροχών, έναντι των εμπορικώς συναλλασσομένων, με  αυτοί σε μειονεκτική θέση στον ανταγωνισμό,</a:t>
            </a:r>
          </a:p>
          <a:p>
            <a:r>
              <a:rPr lang="el-GR" dirty="0"/>
              <a:t>ε) στην εξάρτηση της συνάψεως συμβάσεων από την αποδοχή, εκ μέρους των συναλλασσομένων, προσθέτων παροχών που εκ φύσεως ή σύμφωνα με τις εμπορικές συνήθειες δεν έχουν σχέση με το αντικείμενο των συμβάσεων αυτών.</a:t>
            </a:r>
          </a:p>
        </p:txBody>
      </p:sp>
    </p:spTree>
    <p:extLst>
      <p:ext uri="{BB962C8B-B14F-4D97-AF65-F5344CB8AC3E}">
        <p14:creationId xmlns:p14="http://schemas.microsoft.com/office/powerpoint/2010/main" val="36118857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Έννοια σύμπραξης</a:t>
            </a:r>
            <a:endParaRPr lang="el-GR" dirty="0"/>
          </a:p>
        </p:txBody>
      </p:sp>
      <p:sp>
        <p:nvSpPr>
          <p:cNvPr id="3" name="2 - Θέση περιεχομένου"/>
          <p:cNvSpPr>
            <a:spLocks noGrp="1"/>
          </p:cNvSpPr>
          <p:nvPr>
            <p:ph idx="1"/>
          </p:nvPr>
        </p:nvSpPr>
        <p:spPr/>
        <p:txBody>
          <a:bodyPr/>
          <a:lstStyle/>
          <a:p>
            <a:r>
              <a:rPr lang="el-GR" dirty="0" smtClean="0"/>
              <a:t>Ο όρος «σύμπραξη» δεν περιλαμβάνεται στη διάταξη του άρθρου 101 ΣΛΕΕ</a:t>
            </a:r>
          </a:p>
          <a:p>
            <a:r>
              <a:rPr lang="el-GR" dirty="0" smtClean="0"/>
              <a:t>Αποτελεί μία έννοια-σύνολο που περιλαμβάνει τις επιμέρους μορφές συνεργασίας μεταξύ επιχειρήσεων  που αναφέρονται στη διάταξη του άρθρου 101 ΣΛΕΕ και που δύνανται να πλήξουν τον ελεύθερο και αποτελεσματικό ανταγωνισμό</a:t>
            </a:r>
          </a:p>
          <a:p>
            <a:r>
              <a:rPr lang="el-GR" dirty="0" smtClean="0"/>
              <a:t>Αυτές είναι : οι συμφωνίες μεταξύ επιχειρήσεων, οι αποφάσεις ενώσεων επιχειρήσεων και οι εναρμονισμένες πρακτικές</a:t>
            </a:r>
            <a:endParaRPr lang="el-GR" dirty="0"/>
          </a:p>
        </p:txBody>
      </p:sp>
    </p:spTree>
    <p:extLst>
      <p:ext uri="{BB962C8B-B14F-4D97-AF65-F5344CB8AC3E}">
        <p14:creationId xmlns:p14="http://schemas.microsoft.com/office/powerpoint/2010/main" val="436027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Διάκριση ανάμεσα σε τέλειο και αποτελεσματικό ανταγωνισμό </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Υπήρξε μία διαφορετική προσέγγιση ανάμεσα στις οικονομικές σχολές και τους θεωρητικούς της οικονομίας</a:t>
            </a:r>
          </a:p>
          <a:p>
            <a:r>
              <a:rPr lang="el-GR" dirty="0" smtClean="0"/>
              <a:t>Αρχικά υποστηρίχθηκε ένα μοντέλο απόλυτης αυτορρύθμισης της αγοράς στηριγμένο στον τέλειο ανταγωνισμό.</a:t>
            </a:r>
          </a:p>
          <a:p>
            <a:r>
              <a:rPr lang="el-GR" dirty="0" smtClean="0"/>
              <a:t>Ο τέλειος ανταγωνισμός προϋποθέτει μεγάλο αριθμό πωλητών-αγοραστών, ανυπαρξία μονοπωλίων, ομοιογένεια  αγαθών, πολύ καλή ενημέρωση καταναλωτών</a:t>
            </a:r>
          </a:p>
          <a:p>
            <a:r>
              <a:rPr lang="el-GR" dirty="0" smtClean="0"/>
              <a:t>Πρόκειται για ένα μοντέλο ιδεατό. Ο ανταγωνισμός συνήθως είναι ατελής, λόγω εμποδίων εισόδου στην αγορά, αδυναμίας της αγοράς να </a:t>
            </a:r>
            <a:r>
              <a:rPr lang="el-GR" dirty="0" err="1" smtClean="0"/>
              <a:t>αυτορρυθμιστεί</a:t>
            </a:r>
            <a:r>
              <a:rPr lang="el-GR" dirty="0" smtClean="0"/>
              <a:t>, ύπαρξης μονοπωλίων και ολιγοπωλίων</a:t>
            </a:r>
          </a:p>
          <a:p>
            <a:r>
              <a:rPr lang="el-GR" dirty="0" smtClean="0"/>
              <a:t>Αυτό που επιδιώκεται λοιπόν είναι ο αποτελεσματικός ανταγωνισμός που στηρίζεται στην οικονομική πραγματικότητα</a:t>
            </a:r>
          </a:p>
          <a:p>
            <a:r>
              <a:rPr lang="el-GR" dirty="0" smtClean="0"/>
              <a:t>Για να επιτευχθεί ο αποτελεσματικός ανταγωνισμός χρειάζεται ένα νομοθετικό πλαίσιο και μια ρυθμιστική παρέμβαση του κράτους, ώστε η συμπεριφορά και απόδοση των επιχειρήσεων να είναι η καλύτερη δυνατή.</a:t>
            </a:r>
          </a:p>
          <a:p>
            <a:pPr>
              <a:buNone/>
            </a:pP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Συμφωνία μεταξύ επιχειρήσεων (ΙΙ)</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Μία συμφωνία κατά το δίκαιο ανταγωνισμού δεν είναι απαραίτητα μία έγκυρη σύμβαση κατά το αστικό δίκαιο. Δεδομένης της παράνομης φύσεώς τους κάποιες συμφωνίες/συμπράξεις συνάπτονται προφορικά και με έμμεσο τρόπο. </a:t>
            </a:r>
          </a:p>
          <a:p>
            <a:r>
              <a:rPr lang="el-GR" dirty="0" smtClean="0"/>
              <a:t>Θεωρείται ότι υφίσταται συμφωνία αν συντρέχει σύμπτωση βουλήσεως δύο επιχειρήσεων, ανεξαρτήτως εγγράφου ή προφορικού τύπου. Η «συμφωνία κυρίων», με την οποία τα μέρη αναλαμβάνουν να τηρήσουν ορισμένη συμπεριφορά  μπορεί να αποτελέσει συμφωνία κατά το άρθρο 101. Η δέσμευση που προκύπτει είναι ηθική και όχι νομική, αρκεί όμως για να δείξει τη σύμπτωση βουλήσεων. </a:t>
            </a:r>
          </a:p>
          <a:p>
            <a:r>
              <a:rPr lang="el-GR" dirty="0" smtClean="0"/>
              <a:t>Η κοινή βούληση μπορεί να προκύπτει από τη σιωπηρή συναίνεση των μερών σε μέτρα που υιοθετεί ή συστάσεις που απευθύνει ο προμηθευτής. </a:t>
            </a:r>
          </a:p>
        </p:txBody>
      </p:sp>
    </p:spTree>
    <p:extLst>
      <p:ext uri="{BB962C8B-B14F-4D97-AF65-F5344CB8AC3E}">
        <p14:creationId xmlns:p14="http://schemas.microsoft.com/office/powerpoint/2010/main" val="34585648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Συμφωνία μεταξύ επιχειρήσεων (ΙΙ)</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Μία συμφωνία κατά το δίκαιο ανταγωνισμού δεν είναι απαραίτητα μία έγκυρη σύμβαση κατά το αστικό δίκαιο. Δεδομένης της παράνομης φύσεώς τους κάποιες συμφωνίες/συμπράξεις συνάπτονται προφορικά και με έμμεσο τρόπο. </a:t>
            </a:r>
          </a:p>
          <a:p>
            <a:r>
              <a:rPr lang="el-GR" dirty="0" smtClean="0"/>
              <a:t>Θεωρείται ότι υφίσταται συμφωνία αν συντρέχει σύμπτωση βουλήσεως δύο επιχειρήσεων, ανεξαρτήτως εγγράφου ή προφορικού τύπου. Η «συμφωνία κυρίων», με την οποία τα μέρη αναλαμβάνουν να τηρήσουν ορισμένη συμπεριφορά  μπορεί να αποτελέσει συμφωνία κατά το άρθρο 101. Η δέσμευση που προκύπτει είναι ηθική και όχι νομική, αρκεί όμως για να δείξει τη σύμπτωση βουλήσεων. </a:t>
            </a:r>
          </a:p>
          <a:p>
            <a:r>
              <a:rPr lang="el-GR" dirty="0" smtClean="0"/>
              <a:t>Η κοινή βούληση μπορεί να προκύπτει από τη σιωπηρή συναίνεση των μερών σε μέτρα που υιοθετεί ή συστάσεις που απευθύνει ο προμηθευτής. </a:t>
            </a:r>
          </a:p>
        </p:txBody>
      </p:sp>
    </p:spTree>
    <p:extLst>
      <p:ext uri="{BB962C8B-B14F-4D97-AF65-F5344CB8AC3E}">
        <p14:creationId xmlns:p14="http://schemas.microsoft.com/office/powerpoint/2010/main" val="19268242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t>Μονομερής Συμπεριφορά/Συμφωνία στις κάθετες σχέσεις </a:t>
            </a:r>
            <a:endParaRPr lang="el-GR" sz="3600" dirty="0"/>
          </a:p>
        </p:txBody>
      </p:sp>
      <p:sp>
        <p:nvSpPr>
          <p:cNvPr id="3" name="2 - Θέση περιεχομένου"/>
          <p:cNvSpPr>
            <a:spLocks noGrp="1"/>
          </p:cNvSpPr>
          <p:nvPr>
            <p:ph idx="1"/>
          </p:nvPr>
        </p:nvSpPr>
        <p:spPr/>
        <p:txBody>
          <a:bodyPr>
            <a:normAutofit fontScale="92500"/>
          </a:bodyPr>
          <a:lstStyle/>
          <a:p>
            <a:r>
              <a:rPr lang="el-GR" dirty="0" smtClean="0"/>
              <a:t>Η μονομερής συμπεριφορά μίας επιχείρησης δεν αποτελεί συμφωνία(αυτή μπορεί να ελεγχθεί με βάση το άρθρο 102 ΣΛΕΕ, εφόσον η συγκεκριμένη επιχείρηση διαθέτει δεσπόζουσα θέση στην αγορά) </a:t>
            </a:r>
          </a:p>
          <a:p>
            <a:r>
              <a:rPr lang="el-GR" dirty="0" smtClean="0"/>
              <a:t>Υπάρχει συμφωνία κατά τη διάταξη του άρθρου 101αν υπήρξε αποδοχή έστω και σιωπηρή από άλλες επιχειρήσεις στα πλαίσια της συνεργασίας τους</a:t>
            </a:r>
          </a:p>
          <a:p>
            <a:r>
              <a:rPr lang="el-GR" dirty="0" smtClean="0"/>
              <a:t>Η κοινή βούληση μπορεί να συνάγεται τόσο από ρήτρες της οικείας σύμβασης (πχ, διανομής) όσο και από τη συμπεριφορά των μερών (σιωπηρή συναίνεση σε συστάσεις του προμηθευτή)</a:t>
            </a:r>
          </a:p>
          <a:p>
            <a:endParaRPr lang="el-GR" dirty="0" smtClean="0"/>
          </a:p>
          <a:p>
            <a:endParaRPr lang="el-GR" dirty="0"/>
          </a:p>
        </p:txBody>
      </p:sp>
    </p:spTree>
    <p:extLst>
      <p:ext uri="{BB962C8B-B14F-4D97-AF65-F5344CB8AC3E}">
        <p14:creationId xmlns:p14="http://schemas.microsoft.com/office/powerpoint/2010/main" val="14612884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Δεν εμπίπτουν στην έννοια της συμφωνίας του 101</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Ορισμένες μορφές συνεργασίας εξαιρούνται καθώς δεν επιφέρουν σημαντικό περιορισμό του ανταγωνισμού, κυρίως λόγω του χαμηλού μεριδίου αγοράς που κατέχουν οι επιχειρήσεις (συμφωνίες ήσσονος σημασίας/</a:t>
            </a:r>
            <a:r>
              <a:rPr lang="en-US" dirty="0" smtClean="0"/>
              <a:t>de </a:t>
            </a:r>
            <a:r>
              <a:rPr lang="en-US" dirty="0" err="1" smtClean="0"/>
              <a:t>minimis</a:t>
            </a:r>
            <a:r>
              <a:rPr lang="en-US" dirty="0" smtClean="0"/>
              <a:t>)</a:t>
            </a:r>
          </a:p>
          <a:p>
            <a:r>
              <a:rPr lang="el-GR" dirty="0" smtClean="0"/>
              <a:t>Συγκεκριμένες συνεργασίες δεν συνιστούν συμφωνία με την έννοια του 101, παρόλο που αποτελούν συμβάσεις για το κοινό δίκαιο. Τέτοιες είναι οι </a:t>
            </a:r>
            <a:r>
              <a:rPr lang="el-GR" dirty="0" err="1" smtClean="0"/>
              <a:t>ενδοομιλικές</a:t>
            </a:r>
            <a:r>
              <a:rPr lang="el-GR" dirty="0" smtClean="0"/>
              <a:t> συνεργασίες. Οι θυγατρικές που εντάσσονται σε όμιλο ή οι συνδεδεμένες μεταξύ τους εταιρίες μπορούν να εκληφθούν ως τμήματα μίας ενιαίας οικονομικής οντότητας και δεν αποτελούν ανεξάρτητα κέντρα λήψης αποφάσεων</a:t>
            </a:r>
            <a:endParaRPr lang="el-GR" dirty="0"/>
          </a:p>
        </p:txBody>
      </p:sp>
    </p:spTree>
    <p:extLst>
      <p:ext uri="{BB962C8B-B14F-4D97-AF65-F5344CB8AC3E}">
        <p14:creationId xmlns:p14="http://schemas.microsoft.com/office/powerpoint/2010/main" val="2409607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Ένωση επιχειρήσεων</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Ευθύνη δεν έχουν μόνο τα μέλη μιας ένωσης, αλλά και η ίδια η ένωση. </a:t>
            </a:r>
            <a:r>
              <a:rPr lang="el-GR" dirty="0" smtClean="0">
                <a:ea typeface="ＭＳ Ｐゴシック" charset="-128"/>
              </a:rPr>
              <a:t>Η αθέμιτη σύμπραξη μπορεί να λάβει χώρα μέσω της απόφασης μιας ένωσης επιχειρήσεων </a:t>
            </a:r>
          </a:p>
          <a:p>
            <a:r>
              <a:rPr lang="el-GR" dirty="0" smtClean="0">
                <a:ea typeface="ＭＳ Ｐゴシック" charset="-128"/>
              </a:rPr>
              <a:t>Ο όρος «Ένωση Επιχειρήσεων» είναι αρκετά γενικός : εμπορικοί σύλλογοι, συνεταιρισμοί, επαγγελματικές οργανώσεις, σωματεία</a:t>
            </a:r>
          </a:p>
          <a:p>
            <a:r>
              <a:rPr lang="el-GR" dirty="0" smtClean="0">
                <a:ea typeface="ＭＳ Ｐゴシック" charset="-128"/>
              </a:rPr>
              <a:t>¨....αποτελείται από επιχειρήσεις του ιδίου κλάδου και είναι επιφορτισμένη με την εκπροσώπηση των κοινών συμφερόντων  τους... (Προτάσεις του Γενικού Εισαγγελέα </a:t>
            </a:r>
            <a:r>
              <a:rPr lang="en-GB" dirty="0" smtClean="0">
                <a:ea typeface="ＭＳ Ｐゴシック" charset="-128"/>
              </a:rPr>
              <a:t>Leger </a:t>
            </a:r>
            <a:r>
              <a:rPr lang="el-GR" dirty="0" smtClean="0">
                <a:ea typeface="ＭＳ Ｐゴシック" charset="-128"/>
              </a:rPr>
              <a:t>στην υπόθεση ΔΕΕ </a:t>
            </a:r>
            <a:r>
              <a:rPr lang="en-GB" dirty="0" smtClean="0">
                <a:ea typeface="ＭＳ Ｐゴシック" charset="-128"/>
              </a:rPr>
              <a:t>C-309/99, J.C.J </a:t>
            </a:r>
            <a:r>
              <a:rPr lang="en-GB" dirty="0" err="1" smtClean="0">
                <a:ea typeface="ＭＳ Ｐゴシック" charset="-128"/>
              </a:rPr>
              <a:t>Wouters</a:t>
            </a:r>
            <a:r>
              <a:rPr lang="el-GR" dirty="0" smtClean="0">
                <a:ea typeface="ＭＳ Ｐゴシック" charset="-128"/>
              </a:rPr>
              <a:t>)</a:t>
            </a:r>
          </a:p>
          <a:p>
            <a:r>
              <a:rPr lang="el-GR" dirty="0" smtClean="0">
                <a:ea typeface="ＭＳ Ｐゴシック" charset="-128"/>
              </a:rPr>
              <a:t>Ένας οργανισμός δημοσίου δικαίου ή επιφορτισμένος με την άσκηση δημόσιας εξουσίας δύναται να θεωρηθεί ένωση επιχειρήσεων</a:t>
            </a:r>
          </a:p>
        </p:txBody>
      </p:sp>
    </p:spTree>
    <p:extLst>
      <p:ext uri="{BB962C8B-B14F-4D97-AF65-F5344CB8AC3E}">
        <p14:creationId xmlns:p14="http://schemas.microsoft.com/office/powerpoint/2010/main" val="30591640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Απόφαση ένωσης επιχειρήσεων</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ea typeface="ＭＳ Ｐゴシック" charset="-128"/>
              </a:rPr>
              <a:t>Η απόφαση ερμηνεύεται ευρέως : κάθε έκφραση βουλήσεως, αρκεί να επηρεάζει άμεσα ή έμμεσα την εμπορική συμπεριφορά των μελών της ένωσης, Απόφαση θεωρείται το ίδιο το καταστατικό ή ο εσωτερικός οργανισμός της ένωσης</a:t>
            </a:r>
          </a:p>
          <a:p>
            <a:r>
              <a:rPr lang="el-GR" dirty="0" smtClean="0">
                <a:ea typeface="ＭＳ Ｐゴシック" charset="-128"/>
              </a:rPr>
              <a:t>Δεν αποκλείεται η σωρευτική συμμετοχή σε μία παράβαση τόσο της ένωσης όσο και των μελών της. Για να θεωρηθεί υπαίτια η ένωση της παράβασης και να της επιβληθεί κύρωση θα πρέπει να αποδειχθεί ότι είχε αυτοτελή συμπεριφορά σε σχέση με αυτή των μελών της</a:t>
            </a:r>
          </a:p>
          <a:p>
            <a:r>
              <a:rPr lang="el-GR" dirty="0" smtClean="0">
                <a:ea typeface="ＭＳ Ｐゴシック" charset="-128"/>
              </a:rPr>
              <a:t>Υπόθεση Τσιμέντου (Τ-25/95, </a:t>
            </a:r>
            <a:r>
              <a:rPr lang="en-US" dirty="0" err="1" smtClean="0">
                <a:ea typeface="ＭＳ Ｐゴシック" charset="-128"/>
              </a:rPr>
              <a:t>Cimenteries</a:t>
            </a:r>
            <a:r>
              <a:rPr lang="en-US" dirty="0" smtClean="0">
                <a:ea typeface="ＭＳ Ｐゴシック" charset="-128"/>
              </a:rPr>
              <a:t>/Commission</a:t>
            </a:r>
            <a:r>
              <a:rPr lang="el-GR" dirty="0" smtClean="0">
                <a:ea typeface="ＭＳ Ｐゴシック" charset="-128"/>
              </a:rPr>
              <a:t>)</a:t>
            </a:r>
            <a:r>
              <a:rPr lang="en-US" dirty="0" smtClean="0">
                <a:ea typeface="ＭＳ Ｐゴシック" charset="-128"/>
              </a:rPr>
              <a:t> : </a:t>
            </a:r>
            <a:r>
              <a:rPr lang="el-GR" dirty="0" smtClean="0">
                <a:ea typeface="ＭＳ Ｐゴシック" charset="-128"/>
              </a:rPr>
              <a:t>Δεν παραβιάζεται η αρχή</a:t>
            </a:r>
            <a:r>
              <a:rPr lang="en-US" dirty="0" smtClean="0">
                <a:ea typeface="ＭＳ Ｐゴシック" charset="-128"/>
              </a:rPr>
              <a:t> ne </a:t>
            </a:r>
            <a:r>
              <a:rPr lang="en-US" dirty="0" err="1" smtClean="0">
                <a:ea typeface="ＭＳ Ｐゴシック" charset="-128"/>
              </a:rPr>
              <a:t>bis</a:t>
            </a:r>
            <a:r>
              <a:rPr lang="en-US" dirty="0" smtClean="0">
                <a:ea typeface="ＭＳ Ｐゴシック" charset="-128"/>
              </a:rPr>
              <a:t> in idem</a:t>
            </a:r>
            <a:r>
              <a:rPr lang="el-GR" dirty="0" smtClean="0">
                <a:ea typeface="ＭＳ Ｐゴシック" charset="-128"/>
              </a:rPr>
              <a:t> με την επιβολή κυρώσεων τόσο στην ένωση όσο και στα μέλη της</a:t>
            </a:r>
            <a:endParaRPr lang="el-GR" dirty="0"/>
          </a:p>
        </p:txBody>
      </p:sp>
    </p:spTree>
    <p:extLst>
      <p:ext uri="{BB962C8B-B14F-4D97-AF65-F5344CB8AC3E}">
        <p14:creationId xmlns:p14="http://schemas.microsoft.com/office/powerpoint/2010/main" val="37556063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Εναρμονισμένη Πρακτική</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Αποτελεί δημιούργημα του δικαίου ανταγωνισμού για αν διευρύνει το πεδίο εφαρμογής της παραγράφου 1 του 101 ΣΛΕΕ, επιτρέποντας την καταστολή </a:t>
            </a:r>
            <a:r>
              <a:rPr lang="el-GR" dirty="0" err="1" smtClean="0"/>
              <a:t>αντιανταγωνιστικών</a:t>
            </a:r>
            <a:r>
              <a:rPr lang="el-GR" dirty="0" smtClean="0"/>
              <a:t> μορφών συμπαιγνίας μεταξύ επιχειρήσεων που δεν συνιστούν συμφωνίες</a:t>
            </a:r>
          </a:p>
          <a:p>
            <a:r>
              <a:rPr lang="el-GR" dirty="0" smtClean="0"/>
              <a:t>Δυσχέρεια στην διάκριση ανάμεσα σε εναρμονισμένη πρακτική και παράλληλη συμπεριφορά ( είναι θεμιτό ο ανταγωνιστής να παρατηρεί τη συμπεριφορά των άλλων και να προσαρμόζει τη δική του)</a:t>
            </a:r>
          </a:p>
          <a:p>
            <a:r>
              <a:rPr lang="el-GR" dirty="0" smtClean="0">
                <a:ea typeface="ＭＳ Ｐゴシック" charset="-128"/>
              </a:rPr>
              <a:t>¨...μία μορφή συντονισμού που, χωρίς να φθάνει κατά κυριολεξία στην σύναψη συμβάσεως, αντικαθιστά ηθελημένα τους κινδύνους που ενέχει ο ανταγωνισμός με την έμπρακτη συνεργασία των επιχειρήσεων αυτών.¨ (ΔΕΕ 48/69 και 51/69 έως 57/69, </a:t>
            </a:r>
            <a:r>
              <a:rPr lang="en-GB" dirty="0" smtClean="0">
                <a:ea typeface="ＭＳ Ｐゴシック" charset="-128"/>
              </a:rPr>
              <a:t>ICI </a:t>
            </a:r>
            <a:r>
              <a:rPr lang="el-GR" dirty="0" smtClean="0">
                <a:ea typeface="ＭＳ Ｐゴシック" charset="-128"/>
              </a:rPr>
              <a:t>κατά Επιτροπής)</a:t>
            </a:r>
          </a:p>
          <a:p>
            <a:r>
              <a:rPr lang="el-GR" dirty="0" smtClean="0">
                <a:ea typeface="ＭＳ Ｐゴシック" charset="-128"/>
              </a:rPr>
              <a:t>Εξασφαλίζεται έτσι ότι, όταν οι επιχειρήσεις συνεργάζονται χωρίς να υπάρχει κανενός είδους συμφωνία, αλλά μόνο στη βάση της κοινής αντίληψης, η συγκεκριμένη σύμπραξη εμπίπτει στο άρθρο 101(1)</a:t>
            </a:r>
            <a:endParaRPr lang="el-GR" dirty="0"/>
          </a:p>
        </p:txBody>
      </p:sp>
    </p:spTree>
    <p:extLst>
      <p:ext uri="{BB962C8B-B14F-4D97-AF65-F5344CB8AC3E}">
        <p14:creationId xmlns:p14="http://schemas.microsoft.com/office/powerpoint/2010/main" val="22926326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Κριτήρια ύπαρξης Εναρμονισμένης Πρακτικής (Ι)</a:t>
            </a:r>
            <a:endParaRPr lang="el-GR" dirty="0"/>
          </a:p>
        </p:txBody>
      </p:sp>
      <p:sp>
        <p:nvSpPr>
          <p:cNvPr id="3" name="2 - Θέση περιεχομένου"/>
          <p:cNvSpPr>
            <a:spLocks noGrp="1"/>
          </p:cNvSpPr>
          <p:nvPr>
            <p:ph idx="1"/>
          </p:nvPr>
        </p:nvSpPr>
        <p:spPr/>
        <p:txBody>
          <a:bodyPr>
            <a:normAutofit/>
          </a:bodyPr>
          <a:lstStyle/>
          <a:p>
            <a:r>
              <a:rPr lang="el-GR" dirty="0" smtClean="0">
                <a:ea typeface="ＭＳ Ｐゴシック" charset="-128"/>
              </a:rPr>
              <a:t>Άμεση ή έμμεση επαφή</a:t>
            </a:r>
          </a:p>
          <a:p>
            <a:r>
              <a:rPr lang="el-GR" dirty="0" smtClean="0">
                <a:ea typeface="ＭＳ Ｐゴシック" charset="-128"/>
              </a:rPr>
              <a:t>Κάποιο είδος συναίνεσης</a:t>
            </a:r>
          </a:p>
          <a:p>
            <a:pPr>
              <a:buNone/>
            </a:pPr>
            <a:r>
              <a:rPr lang="el-GR" dirty="0" smtClean="0">
                <a:ea typeface="ＭＳ Ｐゴシック" charset="-128"/>
              </a:rPr>
              <a:t>- Ανταλλαγή πληροφοριών</a:t>
            </a:r>
          </a:p>
          <a:p>
            <a:pPr>
              <a:buNone/>
            </a:pPr>
            <a:r>
              <a:rPr lang="el-GR" dirty="0" smtClean="0">
                <a:ea typeface="ＭＳ Ｐゴシック" charset="-128"/>
              </a:rPr>
              <a:t>- Μονομερής γνωστοποίηση</a:t>
            </a:r>
          </a:p>
          <a:p>
            <a:pPr>
              <a:buNone/>
            </a:pPr>
            <a:r>
              <a:rPr lang="el-GR" dirty="0" smtClean="0">
                <a:ea typeface="ＭＳ Ｐゴシック" charset="-128"/>
              </a:rPr>
              <a:t>- Δημόσιες ανακοινώσεις</a:t>
            </a:r>
          </a:p>
          <a:p>
            <a:r>
              <a:rPr lang="el-GR" dirty="0" smtClean="0">
                <a:ea typeface="ＭＳ Ｐゴシック" charset="-128"/>
              </a:rPr>
              <a:t>Επακόλουθη συμπεριφορά στην αγορά</a:t>
            </a:r>
            <a:endParaRPr lang="en-GB" dirty="0" smtClean="0">
              <a:ea typeface="ＭＳ Ｐゴシック" charset="-128"/>
            </a:endParaRPr>
          </a:p>
        </p:txBody>
      </p:sp>
    </p:spTree>
    <p:extLst>
      <p:ext uri="{BB962C8B-B14F-4D97-AF65-F5344CB8AC3E}">
        <p14:creationId xmlns:p14="http://schemas.microsoft.com/office/powerpoint/2010/main" val="622286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Κριτήρια ύπαρξης Εναρμονισμένης Πρακτικής (ΙΙ)</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Να υπάρχει συνδυασμός δύο στοιχείων : Από την ατομική συμπεριφορά κάθε επιχείρησης να δίδεται η εικόνα κοινής δραστηριότητας και να υπάρχει η βούληση προς εναρμόνιση</a:t>
            </a:r>
          </a:p>
          <a:p>
            <a:r>
              <a:rPr lang="el-GR" dirty="0" smtClean="0">
                <a:ea typeface="ＭＳ Ｐゴシック" charset="-128"/>
              </a:rPr>
              <a:t>¨ Ναι μεν </a:t>
            </a:r>
            <a:r>
              <a:rPr lang="el-GR" dirty="0" err="1" smtClean="0">
                <a:ea typeface="ＭＳ Ｐゴシック" charset="-128"/>
              </a:rPr>
              <a:t>ένας</a:t>
            </a:r>
            <a:r>
              <a:rPr lang="el-GR" dirty="0" smtClean="0">
                <a:ea typeface="ＭＳ Ｐゴシック" charset="-128"/>
              </a:rPr>
              <a:t> </a:t>
            </a:r>
            <a:r>
              <a:rPr lang="el-GR" dirty="0" err="1" smtClean="0">
                <a:ea typeface="ＭＳ Ｐゴシック" charset="-128"/>
              </a:rPr>
              <a:t>παραλληλισμός</a:t>
            </a:r>
            <a:r>
              <a:rPr lang="el-GR" dirty="0" smtClean="0">
                <a:ea typeface="ＭＳ Ｐゴシック" charset="-128"/>
              </a:rPr>
              <a:t> </a:t>
            </a:r>
            <a:r>
              <a:rPr lang="el-GR" dirty="0" err="1" smtClean="0">
                <a:ea typeface="ＭＳ Ｐゴシック" charset="-128"/>
              </a:rPr>
              <a:t>συμπεριφοράς</a:t>
            </a:r>
            <a:r>
              <a:rPr lang="el-GR" dirty="0" smtClean="0">
                <a:ea typeface="ＭＳ Ｐゴシック" charset="-128"/>
              </a:rPr>
              <a:t> δεν </a:t>
            </a:r>
            <a:r>
              <a:rPr lang="el-GR" dirty="0" err="1" smtClean="0">
                <a:ea typeface="ＭＳ Ｐゴシック" charset="-128"/>
              </a:rPr>
              <a:t>μπορεί</a:t>
            </a:r>
            <a:r>
              <a:rPr lang="el-GR" dirty="0" smtClean="0">
                <a:ea typeface="ＭＳ Ｐゴシック" charset="-128"/>
              </a:rPr>
              <a:t> </a:t>
            </a:r>
            <a:r>
              <a:rPr lang="el-GR" dirty="0" err="1" smtClean="0">
                <a:ea typeface="ＭＳ Ｐゴシック" charset="-128"/>
              </a:rPr>
              <a:t>από</a:t>
            </a:r>
            <a:r>
              <a:rPr lang="el-GR" dirty="0" smtClean="0">
                <a:ea typeface="ＭＳ Ｐゴシック" charset="-128"/>
              </a:rPr>
              <a:t> </a:t>
            </a:r>
            <a:r>
              <a:rPr lang="el-GR" dirty="0" err="1" smtClean="0">
                <a:ea typeface="ＭＳ Ｐゴシック" charset="-128"/>
              </a:rPr>
              <a:t>μόνος</a:t>
            </a:r>
            <a:r>
              <a:rPr lang="el-GR" dirty="0" smtClean="0">
                <a:ea typeface="ＭＳ Ｐゴシック" charset="-128"/>
              </a:rPr>
              <a:t> του να </a:t>
            </a:r>
            <a:r>
              <a:rPr lang="el-GR" dirty="0" err="1" smtClean="0">
                <a:ea typeface="ＭＳ Ｐゴシック" charset="-128"/>
              </a:rPr>
              <a:t>προσδιορίσει</a:t>
            </a:r>
            <a:r>
              <a:rPr lang="el-GR" dirty="0" smtClean="0">
                <a:ea typeface="ＭＳ Ｐゴシック" charset="-128"/>
              </a:rPr>
              <a:t> μια </a:t>
            </a:r>
            <a:r>
              <a:rPr lang="el-GR" dirty="0" err="1" smtClean="0">
                <a:ea typeface="ＭＳ Ｐゴシック" charset="-128"/>
              </a:rPr>
              <a:t>εναρμονισμένη</a:t>
            </a:r>
            <a:r>
              <a:rPr lang="el-GR" dirty="0" smtClean="0">
                <a:ea typeface="ＭＳ Ｐゴシック" charset="-128"/>
              </a:rPr>
              <a:t> </a:t>
            </a:r>
            <a:r>
              <a:rPr lang="el-GR" dirty="0" err="1" smtClean="0">
                <a:ea typeface="ＭＳ Ｐゴシック" charset="-128"/>
              </a:rPr>
              <a:t>πρακτική</a:t>
            </a:r>
            <a:r>
              <a:rPr lang="el-GR" dirty="0" smtClean="0">
                <a:ea typeface="ＭＳ Ｐゴシック" charset="-128"/>
              </a:rPr>
              <a:t>, </a:t>
            </a:r>
            <a:r>
              <a:rPr lang="el-GR" dirty="0" err="1" smtClean="0">
                <a:ea typeface="ＭＳ Ｐゴシック" charset="-128"/>
              </a:rPr>
              <a:t>μπορεί</a:t>
            </a:r>
            <a:r>
              <a:rPr lang="el-GR" dirty="0" smtClean="0">
                <a:ea typeface="ＭＳ Ｐゴシック" charset="-128"/>
              </a:rPr>
              <a:t> </a:t>
            </a:r>
            <a:r>
              <a:rPr lang="el-GR" dirty="0" err="1" smtClean="0">
                <a:ea typeface="ＭＳ Ｐゴシック" charset="-128"/>
              </a:rPr>
              <a:t>όμως</a:t>
            </a:r>
            <a:r>
              <a:rPr lang="el-GR" dirty="0" smtClean="0">
                <a:ea typeface="ＭＳ Ｐゴシック" charset="-128"/>
              </a:rPr>
              <a:t> να </a:t>
            </a:r>
            <a:r>
              <a:rPr lang="el-GR" dirty="0" err="1" smtClean="0">
                <a:ea typeface="ＭＳ Ｐゴシック" charset="-128"/>
              </a:rPr>
              <a:t>αποτελέσει</a:t>
            </a:r>
            <a:r>
              <a:rPr lang="el-GR" dirty="0" smtClean="0">
                <a:ea typeface="ＭＳ Ｐゴシック" charset="-128"/>
              </a:rPr>
              <a:t> </a:t>
            </a:r>
            <a:r>
              <a:rPr lang="el-GR" dirty="0" err="1" smtClean="0">
                <a:ea typeface="ＭＳ Ｐゴシック" charset="-128"/>
              </a:rPr>
              <a:t>σημαντική</a:t>
            </a:r>
            <a:r>
              <a:rPr lang="el-GR" dirty="0" smtClean="0">
                <a:ea typeface="ＭＳ Ｐゴシック" charset="-128"/>
              </a:rPr>
              <a:t> </a:t>
            </a:r>
            <a:r>
              <a:rPr lang="el-GR" dirty="0" err="1" smtClean="0">
                <a:ea typeface="ＭＳ Ｐゴシック" charset="-128"/>
              </a:rPr>
              <a:t>ένδειξη</a:t>
            </a:r>
            <a:r>
              <a:rPr lang="el-GR" dirty="0" smtClean="0">
                <a:ea typeface="ＭＳ Ｐゴシック" charset="-128"/>
              </a:rPr>
              <a:t> </a:t>
            </a:r>
            <a:r>
              <a:rPr lang="el-GR" dirty="0" err="1" smtClean="0">
                <a:ea typeface="ＭＳ Ｐゴシック" charset="-128"/>
              </a:rPr>
              <a:t>όταν</a:t>
            </a:r>
            <a:r>
              <a:rPr lang="el-GR" dirty="0" smtClean="0">
                <a:ea typeface="ＭＳ Ｐゴシック" charset="-128"/>
              </a:rPr>
              <a:t> </a:t>
            </a:r>
            <a:r>
              <a:rPr lang="el-GR" dirty="0" err="1" smtClean="0">
                <a:ea typeface="ＭＳ Ｐゴシック" charset="-128"/>
              </a:rPr>
              <a:t>καταλήγει</a:t>
            </a:r>
            <a:r>
              <a:rPr lang="el-GR" dirty="0" smtClean="0">
                <a:ea typeface="ＭＳ Ｐゴシック" charset="-128"/>
              </a:rPr>
              <a:t> σε </a:t>
            </a:r>
            <a:r>
              <a:rPr lang="el-GR" dirty="0" err="1" smtClean="0">
                <a:ea typeface="ＭＳ Ｐゴシック" charset="-128"/>
              </a:rPr>
              <a:t>όρους</a:t>
            </a:r>
            <a:r>
              <a:rPr lang="el-GR" dirty="0" smtClean="0">
                <a:ea typeface="ＭＳ Ｐゴシック" charset="-128"/>
              </a:rPr>
              <a:t> </a:t>
            </a:r>
            <a:r>
              <a:rPr lang="el-GR" dirty="0" err="1" smtClean="0">
                <a:ea typeface="ＭＳ Ｐゴシック" charset="-128"/>
              </a:rPr>
              <a:t>ανταγωνισμού</a:t>
            </a:r>
            <a:r>
              <a:rPr lang="el-GR" dirty="0" smtClean="0">
                <a:ea typeface="ＭＳ Ｐゴシック" charset="-128"/>
              </a:rPr>
              <a:t> που δεν </a:t>
            </a:r>
            <a:r>
              <a:rPr lang="el-GR" dirty="0" err="1" smtClean="0">
                <a:ea typeface="ＭＳ Ｐゴシック" charset="-128"/>
              </a:rPr>
              <a:t>ανταποκρίνονται</a:t>
            </a:r>
            <a:r>
              <a:rPr lang="el-GR" dirty="0" smtClean="0">
                <a:ea typeface="ＭＳ Ｐゴシック" charset="-128"/>
              </a:rPr>
              <a:t> στους </a:t>
            </a:r>
            <a:r>
              <a:rPr lang="el-GR" dirty="0" err="1" smtClean="0">
                <a:ea typeface="ＭＳ Ｐゴシック" charset="-128"/>
              </a:rPr>
              <a:t>φυσιολογικούς</a:t>
            </a:r>
            <a:r>
              <a:rPr lang="el-GR" dirty="0" smtClean="0">
                <a:ea typeface="ＭＳ Ｐゴシック" charset="-128"/>
              </a:rPr>
              <a:t> </a:t>
            </a:r>
            <a:r>
              <a:rPr lang="el-GR" dirty="0" err="1" smtClean="0">
                <a:ea typeface="ＭＳ Ｐゴシック" charset="-128"/>
              </a:rPr>
              <a:t>όρους</a:t>
            </a:r>
            <a:r>
              <a:rPr lang="el-GR" dirty="0" smtClean="0">
                <a:ea typeface="ＭＳ Ｐゴシック" charset="-128"/>
              </a:rPr>
              <a:t> της </a:t>
            </a:r>
            <a:r>
              <a:rPr lang="el-GR" dirty="0" err="1" smtClean="0">
                <a:ea typeface="ＭＳ Ｐゴシック" charset="-128"/>
              </a:rPr>
              <a:t>αγοράς</a:t>
            </a:r>
            <a:r>
              <a:rPr lang="el-GR" dirty="0" smtClean="0">
                <a:ea typeface="ＭＳ Ｐゴシック" charset="-128"/>
              </a:rPr>
              <a:t>, </a:t>
            </a:r>
            <a:r>
              <a:rPr lang="el-GR" dirty="0" err="1" smtClean="0">
                <a:ea typeface="ＭＳ Ｐゴシック" charset="-128"/>
              </a:rPr>
              <a:t>λαμβανομένης</a:t>
            </a:r>
            <a:r>
              <a:rPr lang="el-GR" dirty="0" smtClean="0">
                <a:ea typeface="ＭＳ Ｐゴシック" charset="-128"/>
              </a:rPr>
              <a:t> </a:t>
            </a:r>
            <a:r>
              <a:rPr lang="el-GR" dirty="0" err="1" smtClean="0">
                <a:ea typeface="ＭＳ Ｐゴシック" charset="-128"/>
              </a:rPr>
              <a:t>υπόψη</a:t>
            </a:r>
            <a:r>
              <a:rPr lang="el-GR" dirty="0" smtClean="0">
                <a:ea typeface="ＭＳ Ｐゴシック" charset="-128"/>
              </a:rPr>
              <a:t> της </a:t>
            </a:r>
            <a:r>
              <a:rPr lang="el-GR" dirty="0" err="1" smtClean="0">
                <a:ea typeface="ＭＳ Ｐゴシック" charset="-128"/>
              </a:rPr>
              <a:t>φύσεως</a:t>
            </a:r>
            <a:r>
              <a:rPr lang="el-GR" dirty="0" smtClean="0">
                <a:ea typeface="ＭＳ Ｐゴシック" charset="-128"/>
              </a:rPr>
              <a:t> των </a:t>
            </a:r>
            <a:r>
              <a:rPr lang="el-GR" dirty="0" err="1" smtClean="0">
                <a:ea typeface="ＭＳ Ｐゴシック" charset="-128"/>
              </a:rPr>
              <a:t>προϊόντων</a:t>
            </a:r>
            <a:r>
              <a:rPr lang="el-GR" dirty="0" smtClean="0">
                <a:ea typeface="ＭＳ Ｐゴシック" charset="-128"/>
              </a:rPr>
              <a:t>, της </a:t>
            </a:r>
            <a:r>
              <a:rPr lang="el-GR" dirty="0" err="1" smtClean="0">
                <a:ea typeface="ＭＳ Ｐゴシック" charset="-128"/>
              </a:rPr>
              <a:t>σπουδαιότητας</a:t>
            </a:r>
            <a:r>
              <a:rPr lang="el-GR" dirty="0" smtClean="0">
                <a:ea typeface="ＭＳ Ｐゴシック" charset="-128"/>
              </a:rPr>
              <a:t> του </a:t>
            </a:r>
            <a:r>
              <a:rPr lang="el-GR" dirty="0" err="1" smtClean="0">
                <a:ea typeface="ＭＳ Ｐゴシック" charset="-128"/>
              </a:rPr>
              <a:t>αριθμού</a:t>
            </a:r>
            <a:r>
              <a:rPr lang="el-GR" dirty="0" smtClean="0">
                <a:ea typeface="ＭＳ Ｐゴシック" charset="-128"/>
              </a:rPr>
              <a:t> των </a:t>
            </a:r>
            <a:r>
              <a:rPr lang="el-GR" dirty="0" err="1" smtClean="0">
                <a:ea typeface="ＭＳ Ｐゴシック" charset="-128"/>
              </a:rPr>
              <a:t>επιχειρήσεων</a:t>
            </a:r>
            <a:r>
              <a:rPr lang="el-GR" dirty="0" smtClean="0">
                <a:ea typeface="ＭＳ Ｐゴシック" charset="-128"/>
              </a:rPr>
              <a:t> και του </a:t>
            </a:r>
            <a:r>
              <a:rPr lang="el-GR" dirty="0" err="1" smtClean="0">
                <a:ea typeface="ＭＳ Ｐゴシック" charset="-128"/>
              </a:rPr>
              <a:t>όγκου</a:t>
            </a:r>
            <a:r>
              <a:rPr lang="el-GR" dirty="0" smtClean="0">
                <a:ea typeface="ＭＳ Ｐゴシック" charset="-128"/>
              </a:rPr>
              <a:t> της εν </a:t>
            </a:r>
            <a:r>
              <a:rPr lang="el-GR" dirty="0" err="1" smtClean="0">
                <a:ea typeface="ＭＳ Ｐゴシック" charset="-128"/>
              </a:rPr>
              <a:t>λόγω</a:t>
            </a:r>
            <a:r>
              <a:rPr lang="el-GR" dirty="0" smtClean="0">
                <a:ea typeface="ＭＳ Ｐゴシック" charset="-128"/>
              </a:rPr>
              <a:t> </a:t>
            </a:r>
            <a:r>
              <a:rPr lang="el-GR" dirty="0" err="1" smtClean="0">
                <a:ea typeface="ＭＳ Ｐゴシック" charset="-128"/>
              </a:rPr>
              <a:t>αγοράς</a:t>
            </a:r>
            <a:r>
              <a:rPr lang="el-GR" dirty="0" smtClean="0">
                <a:ea typeface="ＭＳ Ｐゴシック" charset="-128"/>
              </a:rPr>
              <a:t>.¨ (ΔΕΕ</a:t>
            </a:r>
            <a:r>
              <a:rPr lang="en-GB" dirty="0" smtClean="0">
                <a:ea typeface="ＭＳ Ｐゴシック" charset="-128"/>
              </a:rPr>
              <a:t> 48/69, ICI </a:t>
            </a:r>
            <a:r>
              <a:rPr lang="el-GR" dirty="0" smtClean="0">
                <a:ea typeface="ＭＳ Ｐゴシック" charset="-128"/>
              </a:rPr>
              <a:t>κατά Επιτροπής)</a:t>
            </a:r>
          </a:p>
          <a:p>
            <a:r>
              <a:rPr lang="el-GR" dirty="0" smtClean="0">
                <a:ea typeface="ＭＳ Ｐゴシック" charset="-128"/>
              </a:rPr>
              <a:t>Δυσχέρεια και στη διάκριση συμφωνίας/εναρμονισμένης πρακτικής. Συχνά η Επιτροπή χαρακτηρίζει μία συνεργασία ως «συμφωνία ή/και εναρμονισμένη πρακτική», χωρίς να αποσαφηνίζεται ποια από της δύο πρόκειται στη συγκεκριμένη περίπτωση. Πρόκειται για επικαλυπτόμενες έννοιες.</a:t>
            </a:r>
            <a:endParaRPr lang="el-GR" dirty="0"/>
          </a:p>
        </p:txBody>
      </p:sp>
    </p:spTree>
    <p:extLst>
      <p:ext uri="{BB962C8B-B14F-4D97-AF65-F5344CB8AC3E}">
        <p14:creationId xmlns:p14="http://schemas.microsoft.com/office/powerpoint/2010/main" val="1465272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Παρεμπόδιση, περιορισμός, νόθευση ανταγωνισμού</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ea typeface="ＭＳ Ｐゴシック" charset="-128"/>
              </a:rPr>
              <a:t>Το ευρωπαϊκό δίκαιο δεν ασχολείται με συμφωνίες μεταξύ φορέων της αγοράς που κατέχουν μικρό μερίδιο αγοράς και έχουν ασήμαντο αποτέλεσμα στο εμπόριο μεταξύ κρατών μελών και στον ανταγωνισμό</a:t>
            </a:r>
          </a:p>
          <a:p>
            <a:r>
              <a:rPr lang="el-GR" dirty="0" smtClean="0">
                <a:ea typeface="ＭＳ Ｐゴシック" charset="-128"/>
              </a:rPr>
              <a:t>Οι </a:t>
            </a:r>
            <a:r>
              <a:rPr lang="el-GR" dirty="0" err="1" smtClean="0">
                <a:ea typeface="ＭＳ Ｐゴシック" charset="-128"/>
              </a:rPr>
              <a:t>αντιανταγωνιστικές</a:t>
            </a:r>
            <a:r>
              <a:rPr lang="el-GR" dirty="0" smtClean="0">
                <a:ea typeface="ＭＳ Ｐゴシック" charset="-128"/>
              </a:rPr>
              <a:t> συνέπειες οφείλουν να συνιστούν αντικείμενο ή αποτέλεσμα των κρινόμενων συμφωνιών</a:t>
            </a:r>
          </a:p>
          <a:p>
            <a:r>
              <a:rPr lang="el-GR" dirty="0" smtClean="0">
                <a:ea typeface="ＭＳ Ｐゴシック" charset="-128"/>
              </a:rPr>
              <a:t>Διακρίνονται συμφωνίες και περιορισμοί σε οριζόντιο και σε κάθετο επίπεδο</a:t>
            </a:r>
          </a:p>
          <a:p>
            <a:r>
              <a:rPr lang="el-GR" dirty="0" smtClean="0">
                <a:ea typeface="ＭＳ Ｐゴシック" charset="-128"/>
              </a:rPr>
              <a:t>Οριζόντιες συμφωνίες : μεταξύ περισσότερων επιχειρήσεων που δραστηριοποιούνται στο ίδιο επίπεδο παραγωγής διανομής (συμφωνίες μεταξύ παραγωγών, μεταξύ διανομέων…)</a:t>
            </a:r>
          </a:p>
          <a:p>
            <a:r>
              <a:rPr lang="el-GR" dirty="0" smtClean="0">
                <a:ea typeface="ＭＳ Ｐゴシック" charset="-128"/>
              </a:rPr>
              <a:t>Κάθετες συμφωνίες : μεταξύ επιχειρήσεων που δρουν σε διαφορετικό επίπεδο της αλυσίδας παραγωγής διανομής (συμφωνία μεταξύ παραγωγού και διανομέα)</a:t>
            </a:r>
            <a:endParaRPr lang="el-GR" dirty="0"/>
          </a:p>
        </p:txBody>
      </p:sp>
    </p:spTree>
    <p:extLst>
      <p:ext uri="{BB962C8B-B14F-4D97-AF65-F5344CB8AC3E}">
        <p14:creationId xmlns:p14="http://schemas.microsoft.com/office/powerpoint/2010/main" val="1118494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ΠΟΛΙΤΙΚΗ ΚΑΙ ΔΙΚΑΙΟ ΑΝΤΑΓΩΝΙΣΜΟΥ</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Η πολιτική ανταγωνισμού διατυπώνει τους στόχους που τα κράτη επιθυμούν να επιτύχουν. Περιγράφει τους τρόπους αντιμετώπισης των απειλών κατά του ανταγωνισμού και της ελεύθερης αγοράς</a:t>
            </a:r>
          </a:p>
          <a:p>
            <a:r>
              <a:rPr lang="el-GR" dirty="0" smtClean="0"/>
              <a:t>Το δίκαιο ανταγωνισμού επιδιώκει την εφαρμογή των στόχων αυτών, την υλοποίηση της πολιτικής ανταγωνισμού.</a:t>
            </a:r>
          </a:p>
          <a:p>
            <a:r>
              <a:rPr lang="el-GR" dirty="0" smtClean="0"/>
              <a:t>Η </a:t>
            </a:r>
            <a:r>
              <a:rPr lang="el-GR" dirty="0"/>
              <a:t>ίδια η ελευθερία του ανταγωνισμού αποτελεί θεμελιώδες δικαίωμα του ανθρώπου, το οποίο βρίσκει τις ρίζες του στη Γαλλική Επανάσταση και τη Διακήρυξη της ελευθερίας του εμπορίου και της βιομηχανίας και κατοχυρώνεται από τα περισσότερα εθνικά συντάγματα.</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Άρθρο 101 § 3 ΣΛΕΕ : εξαιρέσεις</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Οι διατάξεις της παραγράφου 1 δύνανται να κηρυχθούν ανεφάρμοστες:</a:t>
            </a:r>
          </a:p>
          <a:p>
            <a:r>
              <a:rPr lang="el-GR" dirty="0" smtClean="0"/>
              <a:t>— σε κάθε συμφωνία ή κατηγορία συμφωνιών μεταξύ επιχειρήσεων,</a:t>
            </a:r>
          </a:p>
          <a:p>
            <a:r>
              <a:rPr lang="el-GR" dirty="0" smtClean="0"/>
              <a:t>— σε κάθε απόφαση ή κατηγορία αποφάσεων ενώσεων επιχειρήσεων, και </a:t>
            </a:r>
          </a:p>
          <a:p>
            <a:r>
              <a:rPr lang="el-GR" dirty="0" smtClean="0"/>
              <a:t>— σε κάθε εναρμονισμένη πρακτική ή κατηγορία εναρμονισμένων πρακτικών,</a:t>
            </a:r>
          </a:p>
          <a:p>
            <a:r>
              <a:rPr lang="el-GR" dirty="0" smtClean="0"/>
              <a:t>η οποία συμβάλλει στη βελτίωση της παραγωγής ή της διανομής των προϊόντων ή στην προώθηση της</a:t>
            </a:r>
          </a:p>
          <a:p>
            <a:r>
              <a:rPr lang="el-GR" dirty="0" smtClean="0"/>
              <a:t>τεχνικής ή οικονομικής προόδου, εξασφαλίζοντας συγχρόνως στους καταναλωτές δίκαιο τμήμα από το όφελος που προκύπτει, και η οποία:</a:t>
            </a:r>
          </a:p>
          <a:p>
            <a:r>
              <a:rPr lang="el-GR" dirty="0" smtClean="0"/>
              <a:t>α) δεν επιβάλλει στις ενδιαφερόμενες επιχειρήσεις περιορισμούς μη απαραίτητους για την επίτευξη των στόχων αυτών· και</a:t>
            </a:r>
          </a:p>
          <a:p>
            <a:r>
              <a:rPr lang="el-GR" dirty="0" smtClean="0"/>
              <a:t>β) δεν παρέχει στις επιχειρήσεις αυτές τη δυνατότητα καταργήσεως του ανταγωνισμού επί σημαντικού τμήματος των σχετικών προϊόντων.</a:t>
            </a:r>
          </a:p>
          <a:p>
            <a:endParaRPr lang="el-GR" dirty="0"/>
          </a:p>
        </p:txBody>
      </p:sp>
    </p:spTree>
    <p:extLst>
      <p:ext uri="{BB962C8B-B14F-4D97-AF65-F5344CB8AC3E}">
        <p14:creationId xmlns:p14="http://schemas.microsoft.com/office/powerpoint/2010/main" val="32719106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Άρθρο 101 ΣΛΕΕ : Στάδια αξιολόγησης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Αξιολόγηση σε 2 στάδια</a:t>
            </a:r>
          </a:p>
          <a:p>
            <a:r>
              <a:rPr lang="el-GR" dirty="0"/>
              <a:t>Κατά το πρώτο στάδιο αξιολογείται κατά πόσον μια συμφωνία μεταξύ επιχειρήσεων είναι σε θέση να επηρεάσει το εμπόριο μεταξύ χωρών της ΕΕ, έχει </a:t>
            </a:r>
            <a:r>
              <a:rPr lang="el-GR" dirty="0" err="1"/>
              <a:t>αντιανταγωνιστικό</a:t>
            </a:r>
            <a:r>
              <a:rPr lang="el-GR" dirty="0"/>
              <a:t> αντικείμενο ή πραγματικά ή δυνητικά </a:t>
            </a:r>
            <a:r>
              <a:rPr lang="el-GR" dirty="0" err="1"/>
              <a:t>αντιανταγωνιστικά</a:t>
            </a:r>
            <a:r>
              <a:rPr lang="el-GR" dirty="0"/>
              <a:t> αποτελέσματα</a:t>
            </a:r>
            <a:r>
              <a:rPr lang="el-GR" dirty="0" smtClean="0"/>
              <a:t>.</a:t>
            </a:r>
          </a:p>
          <a:p>
            <a:r>
              <a:rPr lang="el-GR" dirty="0"/>
              <a:t>Το άρθρο 101 παράγραφος 3 ΣΛΕΕ εξετάζεται μόνον όταν μια συμφωνία μεταξύ επιχειρήσεων περιορίζει τον ανταγωνισμό κατά την έννοια του άρθρου 101 παράγραφος 1 ΣΛΕΕ. Σε περίπτωση μη περιοριστικών συμφωνιών δεν είναι ανάγκη να εξετασθούν τα τυχόν οφέλη που προκύπτουν από τη συμφωνία</a:t>
            </a:r>
            <a:r>
              <a:rPr lang="el-GR" dirty="0" smtClean="0"/>
              <a:t>.</a:t>
            </a:r>
          </a:p>
          <a:p>
            <a:r>
              <a:rPr lang="el-GR" dirty="0"/>
              <a:t>Κατά το δεύτερο στάδιο, που υφίσταται μόνον εφόσον διαπιστώνεται ότι μια συμφωνία περιορίζει τον ανταγωνισμό, εξετάζεται αν από τη συμφωνία προκύπτουν ευνοϊκά για τον ανταγωνισμό αποτελέσματα και κατά πόσον αυτά υπερισχύουν έναντι των δυσμενών για τον ανταγωνισμό αποτελεσμάτων. Αυτή η στάθμιση των υπέρ και των κατά του ανταγωνισμού αποτελεσμάτων διεξάγεται αποκλειστικά στο πλαίσιο του άρθρου 101 παράγραφος 3 ΣΛΕΕ.</a:t>
            </a:r>
          </a:p>
        </p:txBody>
      </p:sp>
    </p:spTree>
    <p:extLst>
      <p:ext uri="{BB962C8B-B14F-4D97-AF65-F5344CB8AC3E}">
        <p14:creationId xmlns:p14="http://schemas.microsoft.com/office/powerpoint/2010/main" val="19715864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effectLst/>
              </a:rPr>
              <a:t>Άρθρο </a:t>
            </a:r>
            <a:r>
              <a:rPr lang="el-GR" dirty="0" smtClean="0">
                <a:effectLst/>
              </a:rPr>
              <a:t>102 ΣΛΕΕ</a:t>
            </a:r>
            <a:r>
              <a:rPr lang="el-GR" dirty="0">
                <a:effectLst/>
              </a:rPr>
              <a:t/>
            </a:r>
            <a:br>
              <a:rPr lang="el-GR" dirty="0">
                <a:effectLst/>
              </a:rPr>
            </a:br>
            <a:r>
              <a:rPr lang="el-GR" dirty="0">
                <a:effectLst/>
              </a:rPr>
              <a:t>(πρώην άρθρο 82 της ΣΕΚ)</a:t>
            </a:r>
          </a:p>
        </p:txBody>
      </p:sp>
      <p:sp>
        <p:nvSpPr>
          <p:cNvPr id="3" name="Θέση περιεχομένου 2"/>
          <p:cNvSpPr>
            <a:spLocks noGrp="1"/>
          </p:cNvSpPr>
          <p:nvPr>
            <p:ph idx="1"/>
          </p:nvPr>
        </p:nvSpPr>
        <p:spPr/>
        <p:txBody>
          <a:bodyPr/>
          <a:lstStyle/>
          <a:p>
            <a:r>
              <a:rPr lang="el-GR" dirty="0"/>
              <a:t>Είναι ασυμβίβαστη με την εσωτερική αγορά και απαγορεύεται, κατά το μέτρο που δύναται να επηρεάσει το εμπόριο μεταξύ κρατών μελών, η καταχρηστική εκμετάλλευση από μία ή περισσότερες επιχειρήσεις της δεσπόζουσας θέσης τους εντός της εσωτερικής αγοράς ή σημαντικού τμήματός της.</a:t>
            </a:r>
          </a:p>
        </p:txBody>
      </p:sp>
    </p:spTree>
    <p:extLst>
      <p:ext uri="{BB962C8B-B14F-4D97-AF65-F5344CB8AC3E}">
        <p14:creationId xmlns:p14="http://schemas.microsoft.com/office/powerpoint/2010/main" val="2714757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102 ΣΛΕΕ (συνέχεια)</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a:t>Η κατάχρηση αυτή δύναται να συνίσταται ιδίως:</a:t>
            </a:r>
          </a:p>
          <a:p>
            <a:r>
              <a:rPr lang="el-GR" dirty="0"/>
              <a:t>α) στην άμεση ή έμμεση επιβολή μη δικαίων τιμών αγοράς ή πωλήσεως ή άλλων όρων συναλλαγής,</a:t>
            </a:r>
          </a:p>
          <a:p>
            <a:r>
              <a:rPr lang="el-GR" dirty="0"/>
              <a:t>β) στον περιορισμό της παραγωγής, της διαθέσεως ή της τεχνολογικής αναπτύξεως επί ζημία των καταναλωτών,·</a:t>
            </a:r>
          </a:p>
          <a:p>
            <a:r>
              <a:rPr lang="el-GR" dirty="0"/>
              <a:t>γ) στην εφαρμογή </a:t>
            </a:r>
            <a:r>
              <a:rPr lang="el-GR" dirty="0" err="1"/>
              <a:t>ανίσων</a:t>
            </a:r>
            <a:r>
              <a:rPr lang="el-GR" dirty="0"/>
              <a:t> όρων επί ισοδυνάμων παροχών έναντι των εμπορικώς συναλλασσομένων, με αποτέλεσμα να περιέρχονται αυτοί σε μειονεκτική θέση στον ανταγωνισμό,</a:t>
            </a:r>
          </a:p>
          <a:p>
            <a:r>
              <a:rPr lang="el-GR" dirty="0"/>
              <a:t>δ) στην εξάρτηση της συνάψεως συμβάσεων από την αποδοχή, εκ μέρους των συναλλασσομένων, προσθέτων παροχών που εκ φύσεως ή σύμφωνα με τις εμπορικές συνήθειες δεν έχουν σχέση με το αντικείμενο των συμβάσεων αυτών.</a:t>
            </a:r>
          </a:p>
        </p:txBody>
      </p:sp>
    </p:spTree>
    <p:extLst>
      <p:ext uri="{BB962C8B-B14F-4D97-AF65-F5344CB8AC3E}">
        <p14:creationId xmlns:p14="http://schemas.microsoft.com/office/powerpoint/2010/main" val="26186163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Στόχος Νομοθέτη</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Διατήρηση ανταγωνιστικών δομών στην αγορά</a:t>
            </a:r>
          </a:p>
          <a:p>
            <a:r>
              <a:rPr lang="el-GR" dirty="0" smtClean="0"/>
              <a:t>Προστασία λειτουργίας ανταγωνισμού</a:t>
            </a:r>
          </a:p>
          <a:p>
            <a:r>
              <a:rPr lang="el-GR" dirty="0" smtClean="0"/>
              <a:t>Διασφάλιση χαμηλών τιμών και υψηλής ποιότητας προϊόντων και υπηρεσιών και δυνατότητα επιλογής καταναλωτών. Διασφαλίζονται καλύτερα σε καθεστώς ανταγωνισμού παρά μονοπωλίου.</a:t>
            </a:r>
          </a:p>
          <a:p>
            <a:r>
              <a:rPr lang="el-GR" dirty="0" smtClean="0"/>
              <a:t>Η ευημερία των καταναλωτών αποτελεί απώτερο πολιτικό στόχο, ο οποίος είναι αφηρημένος, δηλ. δεν χρειάζεται να αποδειχθεί συγκεκριμένη καταναλωτική ζημία για να διαγνωσθεί παράβαση του άρθρου 102 ΣΛΕΕ</a:t>
            </a:r>
          </a:p>
          <a:p>
            <a:r>
              <a:rPr lang="el-GR" dirty="0"/>
              <a:t>ΔΕΕ (C-52/09, C-95/04P, C-468/06…): «το άρθρο 102 ΣΛΕΕ πρέπει να ερμηνευθεί υπό την έννοια ότι δεν αφορά μόνο την πρακτική που δύναται να προκαλέσει άμεση ζημία στους καταναλωτές, αλλά και τις πρακτικές που τους προκαλούν ζημία πλήττοντας τη λειτουργία του ανταγωνισμού». </a:t>
            </a:r>
          </a:p>
          <a:p>
            <a:pPr marL="137160" indent="0">
              <a:buNone/>
            </a:pPr>
            <a:endParaRPr lang="el-GR" dirty="0" smtClean="0"/>
          </a:p>
        </p:txBody>
      </p:sp>
    </p:spTree>
    <p:extLst>
      <p:ext uri="{BB962C8B-B14F-4D97-AF65-F5344CB8AC3E}">
        <p14:creationId xmlns:p14="http://schemas.microsoft.com/office/powerpoint/2010/main" val="21549529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Δεν απαγορεύεται η οικονομική ισχύς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Δεν απαγορεύεται η κατοχή ή δημιουργία δεσπόζουσας θέσης (αυτό συμβαίνει μόνο στον έλεγχο συγκεντρώσεων επιχειρήσεων, καθώς αλλάζει δομικά η αγορά)</a:t>
            </a:r>
            <a:r>
              <a:rPr lang="en-US" dirty="0" smtClean="0"/>
              <a:t>, </a:t>
            </a:r>
            <a:r>
              <a:rPr lang="el-GR" dirty="0" smtClean="0"/>
              <a:t>αλλά μόνο η κατάχρηση αυτής</a:t>
            </a:r>
          </a:p>
          <a:p>
            <a:r>
              <a:rPr lang="el-GR" dirty="0" smtClean="0"/>
              <a:t>Δεν απαγορεύεται η δεσπόζουσα θέση </a:t>
            </a:r>
            <a:r>
              <a:rPr lang="el-GR" dirty="0"/>
              <a:t>«</a:t>
            </a:r>
            <a:r>
              <a:rPr lang="el-GR" i="1" dirty="0"/>
              <a:t>ακόμη κι αν αφήνει υπολείμματα ή εξασθενημένο ανταγωνισμό</a:t>
            </a:r>
            <a:r>
              <a:rPr lang="el-GR" dirty="0" smtClean="0"/>
              <a:t>», ακόμα και αν οδηγεί στη δημιουργία μονοπωλίου</a:t>
            </a:r>
          </a:p>
          <a:p>
            <a:r>
              <a:rPr lang="el-GR" dirty="0"/>
              <a:t>Όμως, η επιχείρηση φέρει, ανεξάρτητα από τα αίτια που δημιούργησαν τη θέση αυτή, ιδιαίτερη ευθύνη να μη θίξει με τη συμπεριφορά της τον ουσιαστικό και ανόθευτο ανταγωνισμό στην εσωτερική </a:t>
            </a:r>
            <a:r>
              <a:rPr lang="el-GR" dirty="0" smtClean="0"/>
              <a:t>αγορά (βλ. Υπόθεση </a:t>
            </a:r>
            <a:r>
              <a:rPr lang="en-US" dirty="0" smtClean="0"/>
              <a:t>T-83/91, </a:t>
            </a:r>
            <a:r>
              <a:rPr lang="en-US" i="1" dirty="0" smtClean="0"/>
              <a:t>Michelin I</a:t>
            </a:r>
            <a:r>
              <a:rPr lang="en-US" dirty="0" smtClean="0"/>
              <a:t>)</a:t>
            </a:r>
            <a:r>
              <a:rPr lang="el-GR" dirty="0" smtClean="0"/>
              <a:t>. </a:t>
            </a:r>
            <a:endParaRPr lang="el-GR" dirty="0"/>
          </a:p>
          <a:p>
            <a:endParaRPr lang="el-GR" dirty="0"/>
          </a:p>
        </p:txBody>
      </p:sp>
    </p:spTree>
    <p:extLst>
      <p:ext uri="{BB962C8B-B14F-4D97-AF65-F5344CB8AC3E}">
        <p14:creationId xmlns:p14="http://schemas.microsoft.com/office/powerpoint/2010/main" val="17349023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Ειδική ευθύνη δεσπόζουσας επιχείρησης</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Στην περίπτωση υπάρξεως δεσπόζουσας θέσης ο ανταγωνισμός έχει ήδη αποδυναμωθεί</a:t>
            </a:r>
          </a:p>
          <a:p>
            <a:r>
              <a:rPr lang="el-GR" dirty="0" smtClean="0"/>
              <a:t>Αυτό έχει άμεση συνέπεια στη φύση των πρακτικών που η δεσπόζουσα επιχείρηση μπορεί να θέσει σε εφαρμογή</a:t>
            </a:r>
          </a:p>
          <a:p>
            <a:r>
              <a:rPr lang="el-GR" dirty="0" smtClean="0"/>
              <a:t>Αυτό βεβαία δεν σημαίνει ότι η συγκεκριμένη επιχείρηση δεν θα μπορεί να προστατεύσει επαρκώς τα συμφέροντά της ή ότι μη αποτελεσματικές επιχειρήσεις θα διατηρούνται και θα προστατεύονται από την ανταγωνιστική πίεση</a:t>
            </a:r>
          </a:p>
          <a:p>
            <a:r>
              <a:rPr lang="el-GR" dirty="0"/>
              <a:t>Κ</a:t>
            </a:r>
            <a:r>
              <a:rPr lang="el-GR" dirty="0" smtClean="0"/>
              <a:t>αθοριστικό </a:t>
            </a:r>
            <a:r>
              <a:rPr lang="el-GR" dirty="0"/>
              <a:t>στοιχείο για τη δράση της Επιτροπής είναι η διαφύλαξη του ουσιαστικού ανταγωνισμού και όχι απλώς η προστασία των </a:t>
            </a:r>
            <a:r>
              <a:rPr lang="el-GR" dirty="0" smtClean="0"/>
              <a:t>ανταγωνιστών</a:t>
            </a:r>
          </a:p>
          <a:p>
            <a:r>
              <a:rPr lang="el-GR" dirty="0"/>
              <a:t>Αυτό μπορεί φυσικά να συνεπάγεται ότι οι ανταγωνιστές που προσφέρουν λιγότερα στους καταναλωτές από πλευράς τιμών, φάσματος επιλογής, ποιότητας και καινοτομίας, θα χρειαστεί να αποχωρήσουν από την αγορά.</a:t>
            </a:r>
            <a:endParaRPr lang="el-GR" dirty="0" smtClean="0"/>
          </a:p>
          <a:p>
            <a:r>
              <a:rPr lang="el-GR" dirty="0" smtClean="0"/>
              <a:t>Θα πρέπει όμως οι ενέργειές της δεσπόζουσας επιχείρησης να μην οδηγούν σε τελειωτικό περιορισμό του ήδη αποδυναμωμένου ανταγωνισμού</a:t>
            </a:r>
          </a:p>
          <a:p>
            <a:r>
              <a:rPr lang="el-GR" dirty="0" smtClean="0"/>
              <a:t>Η πολιτική και το δίκαιο ανταγωνισμού εστιάζουν πιο πολύ στη συμπεριφορά της δεσπόζουσας επιχείρησης παρά στην ίδια την οικονομική δύναμή της. </a:t>
            </a:r>
            <a:endParaRPr lang="el-GR" dirty="0"/>
          </a:p>
        </p:txBody>
      </p:sp>
    </p:spTree>
    <p:extLst>
      <p:ext uri="{BB962C8B-B14F-4D97-AF65-F5344CB8AC3E}">
        <p14:creationId xmlns:p14="http://schemas.microsoft.com/office/powerpoint/2010/main" val="34837517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Έννοια Δεσπόζουσας θέσης</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Δεν προσδιορίζεται από τις διατάξεις του άρθρου 102 αλλά νομολογιακά.</a:t>
            </a:r>
            <a:endParaRPr lang="en-US" dirty="0" smtClean="0"/>
          </a:p>
          <a:p>
            <a:r>
              <a:rPr lang="el-GR" dirty="0" smtClean="0"/>
              <a:t>«</a:t>
            </a:r>
            <a:r>
              <a:rPr lang="el-GR" i="1" dirty="0"/>
              <a:t>η κατοχή θέσης οικονομικής ισχύος από μία επιχείρηση που της επιτρέπει να παρεμποδίζει τη διατήρηση ενός αποτελεσματικού ανταγωνισμού στη σχετική αγορά, παρέχοντας της τη δυνατότητα ανεξάρτητων συμπεριφορών σε αξιόλογο βαθμό έναντι των ανταγωνιστών της, των πελατών της και τελικά, των καταναλωτών</a:t>
            </a:r>
            <a:r>
              <a:rPr lang="el-GR" dirty="0" smtClean="0"/>
              <a:t>» (Υπόθεση 27</a:t>
            </a:r>
            <a:r>
              <a:rPr lang="en-US" dirty="0" smtClean="0"/>
              <a:t>/76, </a:t>
            </a:r>
            <a:r>
              <a:rPr lang="en-US" i="1" dirty="0" smtClean="0"/>
              <a:t>United Brands</a:t>
            </a:r>
            <a:r>
              <a:rPr lang="en-US" dirty="0" smtClean="0"/>
              <a:t>)</a:t>
            </a:r>
            <a:r>
              <a:rPr lang="el-GR" dirty="0" smtClean="0"/>
              <a:t>.</a:t>
            </a:r>
          </a:p>
          <a:p>
            <a:r>
              <a:rPr lang="el-GR" dirty="0"/>
              <a:t>Αυτή η έννοια της ανεξάρτητης συμπεριφοράς συνδέεται με το βαθμό του ανταγωνιστικού περιορισμού που επιβάλλεται στην εν λόγω επιχείρηση. Η δεσπόζουσα θέση υποδηλώνει ότι </a:t>
            </a:r>
            <a:r>
              <a:rPr lang="el-GR" dirty="0" smtClean="0"/>
              <a:t>αυτοί </a:t>
            </a:r>
            <a:r>
              <a:rPr lang="el-GR" dirty="0"/>
              <a:t>οι ανταγωνιστικοί περιορισμοί δεν είναι επαρκώς αποτελεσματικοί και, συνεπώς, η σχετική επιχείρηση διαθέτει σημαντική ισχύ στην αγορά για κάποιο χρονικό διάστημα</a:t>
            </a:r>
          </a:p>
        </p:txBody>
      </p:sp>
    </p:spTree>
    <p:extLst>
      <p:ext uri="{BB962C8B-B14F-4D97-AF65-F5344CB8AC3E}">
        <p14:creationId xmlns:p14="http://schemas.microsoft.com/office/powerpoint/2010/main" val="12622825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Προϋποθέσεις</a:t>
            </a:r>
            <a:endParaRPr lang="el-GR" dirty="0"/>
          </a:p>
        </p:txBody>
      </p:sp>
      <p:sp>
        <p:nvSpPr>
          <p:cNvPr id="3" name="Θέση περιεχομένου 2"/>
          <p:cNvSpPr>
            <a:spLocks noGrp="1"/>
          </p:cNvSpPr>
          <p:nvPr>
            <p:ph idx="1"/>
          </p:nvPr>
        </p:nvSpPr>
        <p:spPr/>
        <p:txBody>
          <a:bodyPr/>
          <a:lstStyle/>
          <a:p>
            <a:pPr marL="651510" indent="-514350">
              <a:buFont typeface="+mj-lt"/>
              <a:buAutoNum type="arabicParenR"/>
            </a:pPr>
            <a:r>
              <a:rPr lang="el-GR" dirty="0" smtClean="0"/>
              <a:t>Η επιχείρηση πρέπει να κατέχει μία κυρίαρχη θέση στη σχετική αγορά, συγκρινόμενη με τις ανταγωνίστριες επιχειρήσεις</a:t>
            </a:r>
          </a:p>
          <a:p>
            <a:pPr marL="651510" indent="-514350">
              <a:buFont typeface="+mj-lt"/>
              <a:buAutoNum type="arabicParenR"/>
            </a:pPr>
            <a:r>
              <a:rPr lang="el-GR" dirty="0" smtClean="0"/>
              <a:t>Η ανεξάρτητη συμπεριφορά σημαίνει ότι η επιχείρηση δεν υπόκειται στις επιπτώσεις ενός αποτελεσματικού ανταγωνισμού</a:t>
            </a:r>
          </a:p>
          <a:p>
            <a:pPr marL="651510" indent="-514350">
              <a:buFont typeface="+mj-lt"/>
              <a:buAutoNum type="arabicParenR"/>
            </a:pPr>
            <a:r>
              <a:rPr lang="el-GR" dirty="0" smtClean="0"/>
              <a:t>Η οικονομική ισχύς είναι η ισχύς επηρεασμού των τιμών αγοράς, παραγωγής, καινοτομίας, ποιότητας προϊόντων ή υπηρεσιών</a:t>
            </a:r>
            <a:endParaRPr lang="el-GR" dirty="0"/>
          </a:p>
        </p:txBody>
      </p:sp>
    </p:spTree>
    <p:extLst>
      <p:ext uri="{BB962C8B-B14F-4D97-AF65-F5344CB8AC3E}">
        <p14:creationId xmlns:p14="http://schemas.microsoft.com/office/powerpoint/2010/main" val="26764115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Δυνατότητες Δεσπόζουσας Επιχείρησης</a:t>
            </a:r>
            <a:endParaRPr lang="el-GR" dirty="0"/>
          </a:p>
        </p:txBody>
      </p:sp>
      <p:sp>
        <p:nvSpPr>
          <p:cNvPr id="3" name="Θέση περιεχομένου 2"/>
          <p:cNvSpPr>
            <a:spLocks noGrp="1"/>
          </p:cNvSpPr>
          <p:nvPr>
            <p:ph idx="1"/>
          </p:nvPr>
        </p:nvSpPr>
        <p:spPr/>
        <p:txBody>
          <a:bodyPr/>
          <a:lstStyle/>
          <a:p>
            <a:r>
              <a:rPr lang="el-GR" dirty="0" smtClean="0"/>
              <a:t>Έχει τη δυνατότητα να απομακρύνει όποτε το επιθυμεί τις άλλες ανταγωνίστριες επιχειρήσεις από την αγορά ή να καθορίσει κατά τρόπο αποφασιστικό τη συμπεριφορά τους</a:t>
            </a:r>
          </a:p>
          <a:p>
            <a:r>
              <a:rPr lang="el-GR" dirty="0" smtClean="0"/>
              <a:t>Μπορεί να τιμολογήσει τα προϊόντα της πάνω από το ανταγωνιστικό επίπεδο ή να μειώσει την παραγωγή της οδηγώντας και τις υπόλοιπες επιχειρήσεις να πράξουν αναγκαστικά το ίδιο</a:t>
            </a:r>
            <a:endParaRPr lang="el-GR" dirty="0"/>
          </a:p>
        </p:txBody>
      </p:sp>
    </p:spTree>
    <p:extLst>
      <p:ext uri="{BB962C8B-B14F-4D97-AF65-F5344CB8AC3E}">
        <p14:creationId xmlns:p14="http://schemas.microsoft.com/office/powerpoint/2010/main" val="3442553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ΓΕΝΙΚΟΙ ΣΤΟΧΟΙ ΠΟΛΙΤΙΚΗΣ ΚΑΙ ΔΙΚΑΙΟΥ ΑΝΤΑΓΩΝΙΣΜΟΥ </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Προστασία ελευθερίας της οικονομικής δραστηριότητας</a:t>
            </a:r>
          </a:p>
          <a:p>
            <a:r>
              <a:rPr lang="el-GR" dirty="0" smtClean="0"/>
              <a:t>Προστασία αποτελεσματικού ανταγωνισμού</a:t>
            </a:r>
          </a:p>
          <a:p>
            <a:r>
              <a:rPr lang="el-GR" dirty="0" smtClean="0"/>
              <a:t>Προστασία ανταγωνιστών</a:t>
            </a:r>
          </a:p>
          <a:p>
            <a:r>
              <a:rPr lang="el-GR" dirty="0" smtClean="0"/>
              <a:t>Βελτίωση ποιότητας προϊόντων και υπηρεσιών</a:t>
            </a:r>
          </a:p>
          <a:p>
            <a:r>
              <a:rPr lang="el-GR" dirty="0" smtClean="0"/>
              <a:t>Μείωση τιμών</a:t>
            </a:r>
          </a:p>
          <a:p>
            <a:r>
              <a:rPr lang="el-GR" dirty="0" smtClean="0"/>
              <a:t>Προστασία και ευημερία καταναλωτών</a:t>
            </a:r>
          </a:p>
          <a:p>
            <a:r>
              <a:rPr lang="el-GR" dirty="0" smtClean="0"/>
              <a:t>Οικονομική πρόοδος και ανάπτυξη</a:t>
            </a:r>
          </a:p>
          <a:p>
            <a:r>
              <a:rPr lang="el-GR" dirty="0" smtClean="0"/>
              <a:t>Ελευθερία των συμβάσεων</a:t>
            </a:r>
          </a:p>
          <a:p>
            <a:r>
              <a:rPr lang="el-GR" dirty="0" smtClean="0"/>
              <a:t>Δημιουργία θέσεων εργασίας</a:t>
            </a:r>
          </a:p>
          <a:p>
            <a:r>
              <a:rPr lang="el-GR" dirty="0" smtClean="0"/>
              <a:t>Ενίσχυση καινοτομίας και τεχνολογική πρόοδος</a:t>
            </a:r>
          </a:p>
          <a:p>
            <a:r>
              <a:rPr lang="el-GR" dirty="0" smtClean="0"/>
              <a:t>Κοινωνική ευημερία</a:t>
            </a:r>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Συλλογική Δεσπόζουσα Θέση</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Το 102 ΣΛΕΕ απαγορεύει την καταχρηστική εκμετάλλευση δεσπόζουσας θέσης και από περισσότερες επιχειρήσεις.</a:t>
            </a:r>
          </a:p>
          <a:p>
            <a:r>
              <a:rPr lang="el-GR" dirty="0" smtClean="0"/>
              <a:t>Αυτή είναι συνήθως η περίπτωση του ολιγοπωλίου</a:t>
            </a:r>
          </a:p>
          <a:p>
            <a:r>
              <a:rPr lang="el-GR" dirty="0" smtClean="0"/>
              <a:t>Η συλλογική δεσπόζουσα θέση συνίσταται στο να κατέχουν από κοινού περισσότερες επιχειρήσεις την εξουσία να υιοθετούν κοινή πολιτική και να λειτουργούν ανεξάρτητα από τους </a:t>
            </a:r>
            <a:r>
              <a:rPr lang="el-GR" dirty="0"/>
              <a:t>α</a:t>
            </a:r>
            <a:r>
              <a:rPr lang="el-GR" dirty="0" smtClean="0"/>
              <a:t>νταγωνιστές τους.</a:t>
            </a:r>
          </a:p>
          <a:p>
            <a:r>
              <a:rPr lang="el-GR" dirty="0" smtClean="0"/>
              <a:t>Σε αυτό συντελούν οι οικονομικοί δεσμοί ή τα κοινά συμφέροντα που έχουν, που τις κάνουν να λειτουργούν ως μία συλλογική οντότητα </a:t>
            </a:r>
          </a:p>
          <a:p>
            <a:r>
              <a:rPr lang="el-GR" dirty="0" smtClean="0"/>
              <a:t>Το Γενικό Δικαστήριο έχει αναγνωρίσει ότι σε δεδομένες συνθήκες αγοράς (υψηλή συγκέντρωση, διαφάνεια και ομογένεια προϊόντων), μπορεί να δημιουργηθεί συλλογική δεσπόζουσα θέση και εξ αιτίας των «</a:t>
            </a:r>
            <a:r>
              <a:rPr lang="el-GR" i="1" dirty="0" smtClean="0"/>
              <a:t>οικονομικών δεσμών που προκύπτουν από την αλληλεξάρτηση μεταξύ των μελών ενός στενού ολιγοπωλίου</a:t>
            </a:r>
            <a:r>
              <a:rPr lang="el-GR" dirty="0" smtClean="0"/>
              <a:t>»</a:t>
            </a:r>
            <a:endParaRPr lang="el-GR" dirty="0"/>
          </a:p>
        </p:txBody>
      </p:sp>
    </p:spTree>
    <p:extLst>
      <p:ext uri="{BB962C8B-B14F-4D97-AF65-F5344CB8AC3E}">
        <p14:creationId xmlns:p14="http://schemas.microsoft.com/office/powerpoint/2010/main" val="18371014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Κριτήρια Ύπαρξης Συλλογικής Δεσπόζουσας Θέσης</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Το Δικαστήριο σε μία σειρά αποφάσεων έθεσε τα κριτήρια ύπαρξης συλλογικής δεσπόζουσας θέσης (βλ. υπόθεση Τ-342/99, </a:t>
            </a:r>
            <a:r>
              <a:rPr lang="en-US" i="1" dirty="0" err="1" smtClean="0"/>
              <a:t>Airtours</a:t>
            </a:r>
            <a:r>
              <a:rPr lang="en-US" i="1" dirty="0" smtClean="0"/>
              <a:t>/</a:t>
            </a:r>
            <a:r>
              <a:rPr lang="el-GR" i="1" dirty="0" smtClean="0"/>
              <a:t>Επιτροπή</a:t>
            </a:r>
            <a:r>
              <a:rPr lang="el-GR" dirty="0" smtClean="0"/>
              <a:t>). Οι εν λόγω επιχειρήσεις θα πρέπει να είναι επαρκώς συνδεδεμένες μεταξύ τους. Πιο συγκεκριμένα τα κριτήρια ύπαρξης είναι τα εξής :</a:t>
            </a:r>
          </a:p>
          <a:p>
            <a:pPr marL="651510" indent="-514350">
              <a:buFont typeface="+mj-lt"/>
              <a:buAutoNum type="arabicPeriod"/>
            </a:pPr>
            <a:r>
              <a:rPr lang="el-GR" dirty="0" smtClean="0"/>
              <a:t>Δυνατότητα του κάθε μέλους του ολιγοπωλίου να πληροφορείται τη συμπεριφορά των άλλων μελών και να ελέγχει κατά πόσο εφαρμόζεται η κοινή πολιτική</a:t>
            </a:r>
          </a:p>
          <a:p>
            <a:pPr marL="651510" indent="-514350">
              <a:buFont typeface="+mj-lt"/>
              <a:buAutoNum type="arabicPeriod"/>
            </a:pPr>
            <a:r>
              <a:rPr lang="el-GR" dirty="0" smtClean="0"/>
              <a:t>Δυνατότητα συντήρησης σιωπηρού ανταγωνισμού, δηλ. ο συντονισμός να είναι ανθεκτικός στο χρόνο και να μην υπάρχει κίνητρο ώστε τα μέρη να αποκλίνουν από την κοινή συμπεριφορά</a:t>
            </a:r>
          </a:p>
          <a:p>
            <a:pPr marL="651510" indent="-514350">
              <a:buFont typeface="+mj-lt"/>
              <a:buAutoNum type="arabicPeriod"/>
            </a:pPr>
            <a:r>
              <a:rPr lang="el-GR" dirty="0" smtClean="0"/>
              <a:t>Η αντίδραση πραγματικών και δυνητικών ανταγωνιστών και καταναλωτών να μην μπορεί να αναιρέσει τα αποτελέσματα της κοινής συμπεριφοράς των εμπλεκόμενων μερών</a:t>
            </a:r>
          </a:p>
          <a:p>
            <a:pPr marL="651510" indent="-514350">
              <a:buFont typeface="+mj-lt"/>
              <a:buAutoNum type="arabicPeriod"/>
            </a:pPr>
            <a:endParaRPr lang="el-GR" dirty="0" smtClean="0"/>
          </a:p>
          <a:p>
            <a:pPr marL="651510" indent="-514350">
              <a:buFont typeface="+mj-lt"/>
              <a:buAutoNum type="arabicPeriod"/>
            </a:pPr>
            <a:endParaRPr lang="el-GR" dirty="0"/>
          </a:p>
        </p:txBody>
      </p:sp>
    </p:spTree>
    <p:extLst>
      <p:ext uri="{BB962C8B-B14F-4D97-AF65-F5344CB8AC3E}">
        <p14:creationId xmlns:p14="http://schemas.microsoft.com/office/powerpoint/2010/main" val="7008233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σχετική αγορά</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Η ύπαρξη δεσπόζουσας θέσης</a:t>
            </a:r>
            <a:r>
              <a:rPr lang="en-US" dirty="0" smtClean="0"/>
              <a:t> </a:t>
            </a:r>
            <a:r>
              <a:rPr lang="el-GR" dirty="0" smtClean="0"/>
              <a:t>εξαρτάται από την οριοθέτηση της σχετικής αγοράς (</a:t>
            </a:r>
            <a:r>
              <a:rPr lang="en-US" dirty="0" smtClean="0"/>
              <a:t>relevant market)</a:t>
            </a:r>
            <a:r>
              <a:rPr lang="el-GR" dirty="0" smtClean="0"/>
              <a:t>.</a:t>
            </a:r>
            <a:r>
              <a:rPr lang="en-US" dirty="0" smtClean="0"/>
              <a:t> </a:t>
            </a:r>
            <a:r>
              <a:rPr lang="el-GR" dirty="0" smtClean="0"/>
              <a:t>Δεν μπορεί να νοηθεί δεσπόζουσα θέση χωρίς μία αγορά επί της οποίας η συγκεκριμένη επιχείρηση την κατέχει.</a:t>
            </a:r>
          </a:p>
          <a:p>
            <a:r>
              <a:rPr lang="el-GR" dirty="0" smtClean="0"/>
              <a:t>Η οριοθέτηση της σχετικής αγοράς επιτρέπει να μετρηθεί η ισχύς μίας (ή και περισσότερων επιχειρήσεων) και να αξιολογηθούν οι επιπτώσεις μίας </a:t>
            </a:r>
            <a:r>
              <a:rPr lang="el-GR" dirty="0" err="1" smtClean="0"/>
              <a:t>αντιανταγωνιστικής</a:t>
            </a:r>
            <a:r>
              <a:rPr lang="el-GR" dirty="0" smtClean="0"/>
              <a:t> πρακτικής. Επιτρέπει να προσδιοριστούν οι πραγματικοί ανταγωνιστές,  </a:t>
            </a:r>
            <a:r>
              <a:rPr lang="el-GR" dirty="0"/>
              <a:t>οι οποίοι είναι σε θέση να επηρεάσουν τη συμπεριφορά των εμπλεκόμενων επιχειρήσεων και να τις εμποδίσουν να ενεργούν ανεξάρτητα από τις πιέσεις που επιβάλλει ο πραγματικός </a:t>
            </a:r>
            <a:r>
              <a:rPr lang="el-GR" dirty="0" smtClean="0"/>
              <a:t>ανταγωνισμός</a:t>
            </a:r>
          </a:p>
          <a:p>
            <a:r>
              <a:rPr lang="el-GR" dirty="0"/>
              <a:t>Ο ορισμός της αγοράς καθιστά δυνατό, μεταξύ άλλων, να υπολογιστούν τα μερίδια αγοράς, τα οποία προσφέρουν χρήσιμες πληροφορίες σχετικά με τη δύναμη στην αγορά για την αξιολόγηση μιας δεσπόζουσας </a:t>
            </a:r>
            <a:r>
              <a:rPr lang="el-GR" dirty="0" smtClean="0"/>
              <a:t>θέσης</a:t>
            </a:r>
          </a:p>
          <a:p>
            <a:r>
              <a:rPr lang="el-GR" dirty="0" smtClean="0"/>
              <a:t>Η αγορά αποτελεί δηλαδή το πλαίσιο, το χώρο εντός του οποίο ασκείται ο ανταγωνισμός μεταξύ των επιχειρήσεων. Όσο πιο στενά προσδιορίζεται, τόσο πιο εύκολα αποδίδεται σε επιχείρηση η ιδιότητα της δεσπόζουσας θέσης</a:t>
            </a:r>
          </a:p>
          <a:p>
            <a:r>
              <a:rPr lang="el-GR" dirty="0"/>
              <a:t>η έννοια της σχετικής αγοράς διαφέρει από τις άλλες έννοιες της αγοράς που χρησιμοποιούνται συχνά σε άλλα πλαίσια. Για παράδειγμα, οι επιχειρήσεις χρησιμοποιούν συχνά τον όρο «αγορά» προκειμένου να προσδιορίσουν την περιοχή στην οποία πωλούν τα προϊόντα τους, ή, γενικότερα, τη βιομηχανία ή τον τομέα στον οποίο ανήκουν.</a:t>
            </a:r>
          </a:p>
        </p:txBody>
      </p:sp>
    </p:spTree>
    <p:extLst>
      <p:ext uri="{BB962C8B-B14F-4D97-AF65-F5344CB8AC3E}">
        <p14:creationId xmlns:p14="http://schemas.microsoft.com/office/powerpoint/2010/main" val="24670944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Διάσταση σχετικής αγοράς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Η σχετική αγορά ορίζεται ανάλογα με τα χαρακτηριστικά του εν λόγω προϊόντος και με αναφορά σε μια οριοθετημένη γεωγραφική περιοχή στην οποία διατίθεται στο εμπόριο και όπου οι συνθήκες του ανταγωνισμού είναι επαρκώς ομοιογενείς ώστε να είναι σε θέση να απολαμβάνουν το παιχνίδι της οικονομικής δύναμης της εν λόγω </a:t>
            </a:r>
            <a:r>
              <a:rPr lang="el-GR" dirty="0" smtClean="0"/>
              <a:t>επιχείρησης</a:t>
            </a:r>
          </a:p>
          <a:p>
            <a:r>
              <a:rPr lang="el-GR" dirty="0" smtClean="0"/>
              <a:t>Αγορά του προϊόντος : </a:t>
            </a:r>
            <a:r>
              <a:rPr lang="el-GR" dirty="0"/>
              <a:t>«</a:t>
            </a:r>
            <a:r>
              <a:rPr lang="el-GR" i="1" dirty="0"/>
              <a:t>Η αγορά του σχετικού προϊόντος περιλαμβάνει όλα τα προϊόντα ή και τις υπηρεσίες που είναι δυνατόν να εναλλάσσονται ή να υποκαθίστανται αμοιβαία από τον καταναλωτή, λόγω των χαρακτηριστικών, των τιμών και της χρήσης για την οποία προορίζονται</a:t>
            </a:r>
            <a:r>
              <a:rPr lang="el-GR" dirty="0" smtClean="0"/>
              <a:t>».</a:t>
            </a:r>
          </a:p>
          <a:p>
            <a:r>
              <a:rPr lang="el-GR" dirty="0" smtClean="0"/>
              <a:t>Γεωγραφική Αγορά : </a:t>
            </a:r>
            <a:r>
              <a:rPr lang="el-GR" dirty="0"/>
              <a:t>«</a:t>
            </a:r>
            <a:r>
              <a:rPr lang="el-GR" i="1" dirty="0"/>
              <a:t>Η σχετική γεωγραφική αγορά περιλαμβάνει την περιοχή όπου οι ενδιαφερόμενες επιχειρήσεις συμμετέχουν στην προμήθεια προϊόντων ή υπηρεσιών και οι όροι του ανταγωνισμού είναι επαρκώς ομοιογενείς και η οποία μπορεί να διακριθεί από γειτονικές κυρίως περιοχές, διότι στις εν λόγω περιοχές οι όροι του ανταγωνισμού διαφέρουν σημαντικά</a:t>
            </a:r>
            <a:r>
              <a:rPr lang="el-GR" dirty="0"/>
              <a:t>».</a:t>
            </a:r>
          </a:p>
        </p:txBody>
      </p:sp>
    </p:spTree>
    <p:extLst>
      <p:ext uri="{BB962C8B-B14F-4D97-AF65-F5344CB8AC3E}">
        <p14:creationId xmlns:p14="http://schemas.microsoft.com/office/powerpoint/2010/main" val="3753777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Αγορά Προϊόντος</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Η προσέγγιση της αγοράς προϊόντος εντοπίζεται στην </a:t>
            </a:r>
            <a:r>
              <a:rPr lang="el-GR" dirty="0" err="1" smtClean="0"/>
              <a:t>εναλλαξιμότητα</a:t>
            </a:r>
            <a:r>
              <a:rPr lang="el-GR" dirty="0" smtClean="0"/>
              <a:t> μεταξύ των προϊόντων ή υπηρεσιών που είναι υπό εξέταση, δηλαδή ο βαθμός κατά τον οποίο τα συγκεκριμένα προϊόντα ή υπηρεσίες μπορούν να εναλλαχθούν με άλλα. </a:t>
            </a:r>
          </a:p>
          <a:p>
            <a:r>
              <a:rPr lang="el-GR" dirty="0" smtClean="0"/>
              <a:t>Τρεις είναι κυρίως οι περιορισμοί στους οποίους υπόκεινται οι επιχειρήσεις λόγω ανταγωνισμού : δυνατότητα υποκατάστασης από την πλευρά της ζήτησης, από την πλευρά της προσφοράς και δυνητικός ανταγωνισμός</a:t>
            </a:r>
          </a:p>
          <a:p>
            <a:r>
              <a:rPr lang="el-GR" dirty="0" smtClean="0"/>
              <a:t>Μεγάλη σημασία δίδεται από τις αρχές ανταγωνισμού στη ζήτηση. Η υποκατάσταση από πλευρά της ζήτησης αποτελεί το πλέον άμεσο και αποτελεσματικό μέσο ελέγχου των προμηθευτών ενός δεδομένου προϊόντος, ειδικά όσον αφορά στις αποφάσεις τους για τον καθορισμό των τιμών  </a:t>
            </a:r>
            <a:endParaRPr lang="el-GR" dirty="0"/>
          </a:p>
        </p:txBody>
      </p:sp>
    </p:spTree>
    <p:extLst>
      <p:ext uri="{BB962C8B-B14F-4D97-AF65-F5344CB8AC3E}">
        <p14:creationId xmlns:p14="http://schemas.microsoft.com/office/powerpoint/2010/main" val="33345096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Γεωγραφική Αγορά</a:t>
            </a:r>
            <a:endParaRPr lang="el-GR" dirty="0"/>
          </a:p>
        </p:txBody>
      </p:sp>
      <p:sp>
        <p:nvSpPr>
          <p:cNvPr id="3" name="Θέση περιεχομένου 2"/>
          <p:cNvSpPr>
            <a:spLocks noGrp="1"/>
          </p:cNvSpPr>
          <p:nvPr>
            <p:ph idx="1"/>
          </p:nvPr>
        </p:nvSpPr>
        <p:spPr/>
        <p:txBody>
          <a:bodyPr/>
          <a:lstStyle/>
          <a:p>
            <a:r>
              <a:rPr lang="el-GR" dirty="0" smtClean="0"/>
              <a:t>Μπορεί να είναι εθνική, περιφερειακή, ευρωπαϊκή ή παγκόσμια</a:t>
            </a:r>
          </a:p>
          <a:p>
            <a:r>
              <a:rPr lang="el-GR" dirty="0" smtClean="0"/>
              <a:t>Είναι η περιοχή στην οποία οι συνθήκες του ανταγωνισμού που ισχύουν για το συγκεκριμένο προϊόν είναι όμοιες για όλες τις ανταγωνίστριες επιχειρήσεις</a:t>
            </a:r>
            <a:endParaRPr lang="el-GR" dirty="0"/>
          </a:p>
        </p:txBody>
      </p:sp>
    </p:spTree>
    <p:extLst>
      <p:ext uri="{BB962C8B-B14F-4D97-AF65-F5344CB8AC3E}">
        <p14:creationId xmlns:p14="http://schemas.microsoft.com/office/powerpoint/2010/main" val="284911871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Προσδιορισμός Δεσπόζουσας Θέσης</a:t>
            </a:r>
            <a:endParaRPr lang="el-GR" dirty="0"/>
          </a:p>
        </p:txBody>
      </p:sp>
      <p:sp>
        <p:nvSpPr>
          <p:cNvPr id="3" name="Θέση περιεχομένου 2"/>
          <p:cNvSpPr>
            <a:spLocks noGrp="1"/>
          </p:cNvSpPr>
          <p:nvPr>
            <p:ph idx="1"/>
          </p:nvPr>
        </p:nvSpPr>
        <p:spPr/>
        <p:txBody>
          <a:bodyPr>
            <a:normAutofit lnSpcReduction="10000"/>
          </a:bodyPr>
          <a:lstStyle/>
          <a:p>
            <a:r>
              <a:rPr lang="el-GR" dirty="0"/>
              <a:t>Αφού οριστεί η σχετική αγορά, οι αρχές ανταγωνισμού προχωρούν στον προσδιορισμό της δεσπόζουσας θέσης της εταιρείας, με βάση ένα σύνολο στοιχείων, συμπεριλαμβανομένου και του μεριδίου της αγοράς που κατέχει, αλλά και την τεχνολογική πρόοδο, φραγμούς για τους δυνητικούς νεοεισερχόμενους, </a:t>
            </a:r>
            <a:r>
              <a:rPr lang="el-GR" dirty="0" smtClean="0"/>
              <a:t>κλπ</a:t>
            </a:r>
          </a:p>
          <a:p>
            <a:r>
              <a:rPr lang="el-GR" dirty="0"/>
              <a:t>Μ</a:t>
            </a:r>
            <a:r>
              <a:rPr lang="el-GR" dirty="0" smtClean="0"/>
              <a:t>ια </a:t>
            </a:r>
            <a:r>
              <a:rPr lang="el-GR" dirty="0"/>
              <a:t>δεσπόζουσα θέση είναι αποτέλεσμα του συνδυασμού διαφόρων παραγόντων οι οποίοι, αν εξεταστούν χωριστά, δεν έχουν αναγκαστικά καθοριστική σημασία</a:t>
            </a:r>
          </a:p>
        </p:txBody>
      </p:sp>
    </p:spTree>
    <p:extLst>
      <p:ext uri="{BB962C8B-B14F-4D97-AF65-F5344CB8AC3E}">
        <p14:creationId xmlns:p14="http://schemas.microsoft.com/office/powerpoint/2010/main" val="253625954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Μερίδια αγοράς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Τα μερίδια αγοράς παρέχουν ένα χρήσιμο πρώτο δείκτη για την Επιτροπή σχετικά με τη διάρθρωση της αγοράς και τη σχετική σπουδαιότητα των διαφόρων επιχειρήσεων που δραστηριοποιούνται στην </a:t>
            </a:r>
            <a:r>
              <a:rPr lang="el-GR" dirty="0" smtClean="0"/>
              <a:t>αγορά</a:t>
            </a:r>
          </a:p>
          <a:p>
            <a:r>
              <a:rPr lang="el-GR" dirty="0"/>
              <a:t>Η Επιτροπή θεωρεί ότι τα μικρά μερίδια αγοράς αποτελούν εν γένει μια αξιόπιστη ένδειξη για την απουσία σημαντικής ισχύος στην </a:t>
            </a:r>
            <a:r>
              <a:rPr lang="el-GR" dirty="0" smtClean="0"/>
              <a:t>αγορά</a:t>
            </a:r>
          </a:p>
          <a:p>
            <a:r>
              <a:rPr lang="el-GR" dirty="0"/>
              <a:t>όσο υψηλότερο είναι το μερίδιο αγοράς και όσο μεγαλύτερη είναι η χρονική περίοδος που κατέχεται το μερίδιο αυτό, τόσο πιθανότερο είναι να συνιστά σημαντική προκαταρκτική ένδειξη για την ύπαρξη δεσπόζουσας θέσης</a:t>
            </a:r>
          </a:p>
        </p:txBody>
      </p:sp>
    </p:spTree>
    <p:extLst>
      <p:ext uri="{BB962C8B-B14F-4D97-AF65-F5344CB8AC3E}">
        <p14:creationId xmlns:p14="http://schemas.microsoft.com/office/powerpoint/2010/main" val="263118194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Κατάχρηση</a:t>
            </a:r>
            <a:endParaRPr lang="el-GR" dirty="0"/>
          </a:p>
        </p:txBody>
      </p:sp>
      <p:sp>
        <p:nvSpPr>
          <p:cNvPr id="3" name="Θέση περιεχομένου 2"/>
          <p:cNvSpPr>
            <a:spLocks noGrp="1"/>
          </p:cNvSpPr>
          <p:nvPr>
            <p:ph idx="1"/>
          </p:nvPr>
        </p:nvSpPr>
        <p:spPr/>
        <p:txBody>
          <a:bodyPr/>
          <a:lstStyle/>
          <a:p>
            <a:r>
              <a:rPr lang="el-GR" dirty="0" smtClean="0"/>
              <a:t>Έννοια αντικειμενική</a:t>
            </a:r>
          </a:p>
          <a:p>
            <a:r>
              <a:rPr lang="el-GR" dirty="0" smtClean="0"/>
              <a:t> </a:t>
            </a:r>
            <a:r>
              <a:rPr lang="el-GR" dirty="0"/>
              <a:t>Για να έχει εφαρμογή το άρθρο 102 ΣΛΕΕ πρέπει να γίνει δεκτό ότι υπάρχει μια σχέση μεταξύ της δεσπόζουσας θέσης και της εικαζόμενης καταχρηστικής συμπεριφοράς.</a:t>
            </a:r>
          </a:p>
          <a:p>
            <a:r>
              <a:rPr lang="el-GR" dirty="0" smtClean="0"/>
              <a:t>Δεν υπάρχει δυνατότητα εξαίρεσης/απαλλαγής στο 102, όπως με τις συμπράξεις σύμφωνα με 101, παρ.3</a:t>
            </a:r>
            <a:endParaRPr lang="el-GR" dirty="0"/>
          </a:p>
        </p:txBody>
      </p:sp>
    </p:spTree>
    <p:extLst>
      <p:ext uri="{BB962C8B-B14F-4D97-AF65-F5344CB8AC3E}">
        <p14:creationId xmlns:p14="http://schemas.microsoft.com/office/powerpoint/2010/main" val="23895059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Βασικές Διευκολύνσεις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Η αναγνώριση της υπαγωγής των αεροδρομίων στους </a:t>
            </a:r>
            <a:r>
              <a:rPr lang="el-GR" dirty="0" err="1" smtClean="0"/>
              <a:t>ενωσιακούς</a:t>
            </a:r>
            <a:r>
              <a:rPr lang="el-GR" dirty="0" smtClean="0"/>
              <a:t> κανόνες ανταγωνισμού συνδέθηκε ιδιαίτερα με την εφαρμογή του άρθρου 102 ΣΛΕΕ και τη θεωρία των «</a:t>
            </a:r>
            <a:r>
              <a:rPr lang="el-GR" i="1" dirty="0" smtClean="0"/>
              <a:t>βασικών διευκολύνσεων</a:t>
            </a:r>
            <a:r>
              <a:rPr lang="el-GR" dirty="0" smtClean="0"/>
              <a:t>». </a:t>
            </a:r>
          </a:p>
          <a:p>
            <a:r>
              <a:rPr lang="el-GR" dirty="0" smtClean="0"/>
              <a:t>Η θεωρία αυτή αφορά σε επιχειρήσεις οι οποίες λόγω της δραστηριότητας ή της θέσης τους απολαμβάνουν μία μονοπωλιακή κατάσταση στον τομέα της διαχείρισης μίας βασικής υποδομής</a:t>
            </a:r>
          </a:p>
          <a:p>
            <a:r>
              <a:rPr lang="el-GR" dirty="0" smtClean="0"/>
              <a:t>Τέτοια περίπτωση μπορεί να είναι η εκμετάλλευση δικτύων από δημόσιες επιχειρήσεις καθώς και η περίπτωση κατοχής δικαιωμάτων βιομηχανικής ιδιοκτησίας</a:t>
            </a:r>
          </a:p>
        </p:txBody>
      </p:sp>
    </p:spTree>
    <p:extLst>
      <p:ext uri="{BB962C8B-B14F-4D97-AF65-F5344CB8AC3E}">
        <p14:creationId xmlns:p14="http://schemas.microsoft.com/office/powerpoint/2010/main" val="1945810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Διάκριση κλάδων στο Δίκαιο Ανταγωνισμού</a:t>
            </a:r>
            <a:endParaRPr lang="el-GR" dirty="0"/>
          </a:p>
        </p:txBody>
      </p:sp>
      <p:sp>
        <p:nvSpPr>
          <p:cNvPr id="3" name="2 - Θέση περιεχομένου"/>
          <p:cNvSpPr>
            <a:spLocks noGrp="1"/>
          </p:cNvSpPr>
          <p:nvPr>
            <p:ph idx="1"/>
          </p:nvPr>
        </p:nvSpPr>
        <p:spPr/>
        <p:txBody>
          <a:bodyPr>
            <a:normAutofit fontScale="70000" lnSpcReduction="20000"/>
          </a:bodyPr>
          <a:lstStyle/>
          <a:p>
            <a:endParaRPr lang="en-US" dirty="0" smtClean="0"/>
          </a:p>
          <a:p>
            <a:r>
              <a:rPr lang="el-GR" dirty="0" smtClean="0"/>
              <a:t>Δύο κλάδοι που εξυπηρετούν καταρχήν διαφορετικούς  ειδικούς στόχους και διαφορετικές ανάγκες</a:t>
            </a:r>
          </a:p>
          <a:p>
            <a:r>
              <a:rPr lang="el-GR" dirty="0" smtClean="0"/>
              <a:t>Υπάγονται σε διαφορετικό νομοθετικό πλαίσιο</a:t>
            </a:r>
          </a:p>
          <a:p>
            <a:r>
              <a:rPr lang="el-GR" dirty="0" smtClean="0"/>
              <a:t>Και  στις δύο περιπτώσεις η προστασία αφορά τον ανταγωνισμό ως θεσμό</a:t>
            </a:r>
          </a:p>
          <a:p>
            <a:r>
              <a:rPr lang="el-GR" dirty="0" smtClean="0"/>
              <a:t>Επιδιώκεται σε κάθε περίπτωση η προστασία της οικονομικής ελευθερίας</a:t>
            </a:r>
          </a:p>
          <a:p>
            <a:r>
              <a:rPr lang="el-GR" dirty="0" smtClean="0"/>
              <a:t>Υποστηρίζεται ότι ο ένας κλάδος συμπληρώνει και αποτελεί συνέχεια του άλλου</a:t>
            </a:r>
          </a:p>
          <a:p>
            <a:r>
              <a:rPr lang="el-GR" dirty="0" smtClean="0"/>
              <a:t>Οι δύο κλάδοι του δικαίου του ανταγωνισμού στηρίζονται σε μία κοινή αρχή, αυτή της ελευθερίας του εμπορίου και της βιομηχανίας, η οποία αναλύεται στην ελευθερία του </a:t>
            </a:r>
            <a:r>
              <a:rPr lang="el-GR" dirty="0" err="1" smtClean="0"/>
              <a:t>επιχειρείν</a:t>
            </a:r>
            <a:r>
              <a:rPr lang="el-GR" dirty="0" smtClean="0"/>
              <a:t> και στην ελευθερία του ανταγωνισμού</a:t>
            </a:r>
          </a:p>
          <a:p>
            <a:r>
              <a:rPr lang="el-GR" dirty="0" smtClean="0"/>
              <a:t>Το δίκαιο ανταγωνισμού ως ενιαίο δίκαιο αποτελεί μέρος τόσο του ιδιωτικού όσο και του δημοσίου δικαίου</a:t>
            </a:r>
            <a:endParaRPr lang="el-G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Βασικές </a:t>
            </a:r>
            <a:r>
              <a:rPr lang="el-GR" dirty="0" smtClean="0"/>
              <a:t>Διευκολύνσεις (συνέχεια)</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Η εταιρεία που διαθέτει ένα τέτοιο πλεονέκτημα δεν μπορεί να το εκμεταλλευτεί καταχρηστικά εμποδίζοντας την πρόσβαση ακόμα και σε ανταγωνίστριες επιχειρήσεις που εξαρτώνται από αυτό ή επιβάλλοντας υπέρογκες απαιτήσεις για τη διάθεσή του</a:t>
            </a:r>
          </a:p>
          <a:p>
            <a:r>
              <a:rPr lang="el-GR" dirty="0"/>
              <a:t>Θα πρέπει βέβαια να υπάρχει πραγματική αδυναμία πρόσβασης και έλλειψη εναλλακτικής λύσης.</a:t>
            </a:r>
          </a:p>
          <a:p>
            <a:r>
              <a:rPr lang="el-GR" dirty="0"/>
              <a:t>Δηλαδή, μία επιχείρηση δεν μπορεί να επικαλεστεί την άρνηση ή τις υπερβολικές απαιτήσεις του φορέα που εκμεταλλεύεται μία υπηρεσία ή υποδομή ώστε να δικαιολογήσει την αδυναμία της ή την απροθυμία της να καλύψει το κόστος δημιουργίας μίας ανάλογης </a:t>
            </a:r>
            <a:r>
              <a:rPr lang="el-GR" dirty="0" smtClean="0"/>
              <a:t>υποδομής (βλ. </a:t>
            </a:r>
            <a:r>
              <a:rPr lang="en-US" dirty="0" smtClean="0"/>
              <a:t>C-7/97, </a:t>
            </a:r>
            <a:r>
              <a:rPr lang="en-US" i="1" dirty="0" smtClean="0"/>
              <a:t>Oscar </a:t>
            </a:r>
            <a:r>
              <a:rPr lang="en-US" i="1" dirty="0" err="1" smtClean="0"/>
              <a:t>Bronner</a:t>
            </a:r>
            <a:r>
              <a:rPr lang="en-US" dirty="0" smtClean="0"/>
              <a:t>)</a:t>
            </a:r>
            <a:endParaRPr lang="el-GR" dirty="0" smtClean="0"/>
          </a:p>
          <a:p>
            <a:r>
              <a:rPr lang="el-GR" dirty="0"/>
              <a:t>Κάτι τέτοιο θα ήταν παραβίαση της αρχής της ελευθερίας των συμβάσεων και του δικαιώματος της ιδιοκτησίας και θα μπορούσε να αποθαρρύνει κίνητρα για επενδύσεις</a:t>
            </a:r>
          </a:p>
        </p:txBody>
      </p:sp>
    </p:spTree>
    <p:extLst>
      <p:ext uri="{BB962C8B-B14F-4D97-AF65-F5344CB8AC3E}">
        <p14:creationId xmlns:p14="http://schemas.microsoft.com/office/powerpoint/2010/main" val="123631248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effectLst/>
              </a:rPr>
              <a:t>Τακτικές αποκλεισμού: Ληστρικές </a:t>
            </a:r>
            <a:r>
              <a:rPr lang="el-GR" dirty="0">
                <a:effectLst/>
              </a:rPr>
              <a:t>τιμές/</a:t>
            </a:r>
            <a:r>
              <a:rPr lang="en-US" dirty="0">
                <a:effectLst/>
              </a:rPr>
              <a:t>predatory pricing</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η Επιτροπή </a:t>
            </a:r>
            <a:r>
              <a:rPr lang="el-GR" dirty="0" smtClean="0"/>
              <a:t>παρεμβαίνει </a:t>
            </a:r>
            <a:r>
              <a:rPr lang="el-GR" dirty="0"/>
              <a:t>γενικά όταν υπάρχουν στοιχεία που αποδεικνύουν ότι μία δεσπόζουσα επιχείρηση ασκεί τακτική εξόντωσης υφιστάμενη οικειοθελώς ζημίες ή αποποιούμενη κέρδη σε βραχυπρόθεσμη βάση (τακτική αποκαλούμενη </a:t>
            </a:r>
            <a:r>
              <a:rPr lang="el-GR" dirty="0" smtClean="0"/>
              <a:t>«θυσία</a:t>
            </a:r>
            <a:r>
              <a:rPr lang="el-GR" dirty="0"/>
              <a:t>»), προκειμένου να προκαλέσει το βέβαιο ή πιθανό αποκλεισμό ενός ή περισσοτέρων από τους πραγματικούς ή δυνητικούς ανταγωνιστές της, με σκοπό να ενισχύσει ή να διατηρήσει την ισχύ της στην αγορά, βλάπτοντας κατ' αυτό τον τρόπο τους </a:t>
            </a:r>
            <a:r>
              <a:rPr lang="el-GR" dirty="0" smtClean="0"/>
              <a:t>καταναλωτές</a:t>
            </a:r>
          </a:p>
          <a:p>
            <a:r>
              <a:rPr lang="el-GR" dirty="0"/>
              <a:t>Η εταιρεία έχει ισχυρή ικανότητα να μειώσει τις τιμές της, τουλάχιστον προσωρινά, κάτω από το μέσο μεταβλητό κόστος παραγωγής. Οι μικρές επιχειρήσεις, δεν έχουν την ίδια αντοχή και αναγκάζονται να </a:t>
            </a:r>
            <a:r>
              <a:rPr lang="el-GR" dirty="0" smtClean="0"/>
              <a:t>αποσυρθούν</a:t>
            </a:r>
            <a:r>
              <a:rPr lang="el-GR" dirty="0"/>
              <a:t>, ακόμα και να κηρύξουν πτώχευση. Προτιμούν να αφήσουν την αγορά πριν να είναι πολύ αργά.</a:t>
            </a:r>
          </a:p>
          <a:p>
            <a:endParaRPr lang="el-GR" dirty="0"/>
          </a:p>
        </p:txBody>
      </p:sp>
    </p:spTree>
    <p:extLst>
      <p:ext uri="{BB962C8B-B14F-4D97-AF65-F5344CB8AC3E}">
        <p14:creationId xmlns:p14="http://schemas.microsoft.com/office/powerpoint/2010/main" val="277504717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Συνδυασμένες πωλήσεις</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a:t>Μία δεσπόζουσα εταιρεία ενδέχεται να επιχειρήσει τον αποκλεισμό των ανταγωνιστών της με πρακτικές δέσμευσης ή </a:t>
            </a:r>
            <a:r>
              <a:rPr lang="el-GR" dirty="0" err="1"/>
              <a:t>δεσμοποίησης</a:t>
            </a:r>
            <a:r>
              <a:rPr lang="el-GR" dirty="0" smtClean="0"/>
              <a:t>.</a:t>
            </a:r>
          </a:p>
          <a:p>
            <a:r>
              <a:rPr lang="el-GR" dirty="0"/>
              <a:t>Η «δέσμευση» αναφέρεται συνήθως σε καταστάσεις στις οποίες οι πελάτες που αγοράζουν ένα προϊόν (το δεσμεύον προϊόν) υποχρεώνονται να αγοράσουν και ένα άλλο προϊόν από τη δεσπόζουσα επιχείρηση (το δεσμευμένο προϊόν). Η δέσμευση μπορεί να εφαρμοστεί σε τεχνική ή συμβατική </a:t>
            </a:r>
            <a:r>
              <a:rPr lang="el-GR" dirty="0" smtClean="0"/>
              <a:t>βάση</a:t>
            </a:r>
          </a:p>
          <a:p>
            <a:r>
              <a:rPr lang="el-GR" dirty="0"/>
              <a:t>Η «</a:t>
            </a:r>
            <a:r>
              <a:rPr lang="el-GR" dirty="0" err="1"/>
              <a:t>δεσμοποίηση</a:t>
            </a:r>
            <a:r>
              <a:rPr lang="el-GR" dirty="0"/>
              <a:t>» αναφέρεται συνήθως στον τρόπο που τα προϊόντα προσφέρονται και κοστολογούνται από τη δεσπόζουσα επιχείρηση. Στην περίπτωση της αμιγούς </a:t>
            </a:r>
            <a:r>
              <a:rPr lang="el-GR" dirty="0" err="1"/>
              <a:t>δεσμοποίησης</a:t>
            </a:r>
            <a:r>
              <a:rPr lang="el-GR" dirty="0"/>
              <a:t>, τα προϊόντα πωλούνται μόνο από κοινού και σε καθορισμένες αναλογίες. Στην περίπτωση της μεικτής </a:t>
            </a:r>
            <a:r>
              <a:rPr lang="el-GR" dirty="0" err="1"/>
              <a:t>δεσμοποίησης</a:t>
            </a:r>
            <a:r>
              <a:rPr lang="el-GR" dirty="0"/>
              <a:t>, που συχνά αναφέρεται ως έκπτωση πολλαπλών προϊόντων, τα προϊόντα διατίθενται και μεμονωμένα, αλλά το άθροισμα των τιμών μεμονωμένης πώλησης είναι υψηλότερο από την τιμή </a:t>
            </a:r>
            <a:r>
              <a:rPr lang="el-GR" dirty="0" err="1"/>
              <a:t>δεσμοποίησης</a:t>
            </a:r>
            <a:r>
              <a:rPr lang="el-GR" dirty="0" smtClean="0"/>
              <a:t>.</a:t>
            </a:r>
          </a:p>
          <a:p>
            <a:r>
              <a:rPr lang="el-GR" dirty="0"/>
              <a:t>Η δέσμευση και η </a:t>
            </a:r>
            <a:r>
              <a:rPr lang="el-GR" dirty="0" err="1"/>
              <a:t>δεσμοποίηση</a:t>
            </a:r>
            <a:r>
              <a:rPr lang="el-GR" dirty="0"/>
              <a:t> αποτελούν κοινές πρακτικές και αποσκοπούν στην παροχή καλύτερων προϊόντων ή προσφορών στους πελάτες με οικονομικά αποδοτικότερους </a:t>
            </a:r>
            <a:r>
              <a:rPr lang="el-GR" dirty="0" smtClean="0"/>
              <a:t>τρόπους</a:t>
            </a:r>
          </a:p>
          <a:p>
            <a:r>
              <a:rPr lang="el-GR" dirty="0"/>
              <a:t>Ωστόσο, μία επιχείρηση που κατέχει δεσπόζουσα θέση σε μία (ή περισσότερες) αγορά προϊόντος δέσμευσης ή δέσμης (που αναφέρεται ως η δεσμεύουσα αγορά) μπορεί να βλάψει τους καταναλωτές ακολουθώντας τις εν λόγω πρακτικές, δεδομένου ότι αποκλείει από την αγορά τα άλλα προϊόντα που αποτελούν μέρος του προϊόντος δέσμευσης ή δέσμης (αναφερόμενη ως η δεσμευμένη αγορά) και έμμεσα τη δεσμεύουσα αγορά.</a:t>
            </a:r>
          </a:p>
        </p:txBody>
      </p:sp>
    </p:spTree>
    <p:extLst>
      <p:ext uri="{BB962C8B-B14F-4D97-AF65-F5344CB8AC3E}">
        <p14:creationId xmlns:p14="http://schemas.microsoft.com/office/powerpoint/2010/main" val="2294502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Δίκαιο Αθέμιτου Ανταγωνισμού</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Σκοπός είναι η διατήρηση του ανταγωνισμού σε θεμιτά πλαίσια</a:t>
            </a:r>
          </a:p>
          <a:p>
            <a:r>
              <a:rPr lang="el-GR" dirty="0" smtClean="0"/>
              <a:t>Προστατεύεται η επιχείρηση από τις αθέμιτες πρακτικές των ανταγωνιστών της </a:t>
            </a:r>
          </a:p>
          <a:p>
            <a:r>
              <a:rPr lang="el-GR" dirty="0" smtClean="0"/>
              <a:t>Τέτοιες πρακτικές αποτελούν οι αθέμιτες συγκριτικές ή παραπλανητικές διαφημίσεις, η αθέμιτη απόσπαση προσωπικού, η δυσφήμιση ανταγωνιστή, κτλ.</a:t>
            </a:r>
          </a:p>
          <a:p>
            <a:r>
              <a:rPr lang="el-GR" dirty="0" smtClean="0"/>
              <a:t>Καταδικάζεται λοιπόν ο ανεξέλεγκτος, εκτός θεμιτών ορίων ανταγωνισμός.</a:t>
            </a:r>
          </a:p>
          <a:p>
            <a:r>
              <a:rPr lang="el-GR" dirty="0" smtClean="0"/>
              <a:t>Προστατεύονται κυρίως ιδιωτικά συμφέροντα. </a:t>
            </a:r>
          </a:p>
          <a:p>
            <a:r>
              <a:rPr lang="el-GR" dirty="0" smtClean="0"/>
              <a:t>Η οικονομική ελευθερία σε αυτή την περίπτωση προστατεύεται ως ατομικό δικαίωμα έναντι αθέμιτων πρακτικών ανταγωνιστών</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Δίκαιο Ελεύθερου Ανταγωνισμού</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Οι κανόνες που περιλαμβάνονται σε αυτόν τον κλάδο έχουν στόχο την προστασία του ίδιου του ανταγωνισμού προς εξασφάλιση της οικονομικής ελευθερίας</a:t>
            </a:r>
          </a:p>
          <a:p>
            <a:r>
              <a:rPr lang="el-GR" dirty="0" smtClean="0"/>
              <a:t>Σε αυτή την περίπτωση δεν καταδικάζεται η ακραία εκδήλωση του ανταγωνισμού αλλά η απειλή του</a:t>
            </a:r>
          </a:p>
          <a:p>
            <a:r>
              <a:rPr lang="el-GR" dirty="0" smtClean="0"/>
              <a:t>Ελέγχονται και απαγορεύονται οι   </a:t>
            </a:r>
            <a:r>
              <a:rPr lang="el-GR" dirty="0" err="1" smtClean="0"/>
              <a:t>αντιανταγωνιστικές</a:t>
            </a:r>
            <a:r>
              <a:rPr lang="el-GR" dirty="0" smtClean="0"/>
              <a:t> πρακτικές (συμπράξεις, κατάχρηση δεσπόζουσας θέσης, συγκεντρώσεις…)</a:t>
            </a:r>
          </a:p>
          <a:p>
            <a:r>
              <a:rPr lang="el-GR" dirty="0" smtClean="0"/>
              <a:t>Επιδιώκεται η διατήρηση ανταγωνιστικών συνθηκών στην αγορά</a:t>
            </a:r>
          </a:p>
          <a:p>
            <a:r>
              <a:rPr lang="el-GR" dirty="0" smtClean="0"/>
              <a:t>Προστατεύονται κυρίως συλλογικά συμφέροντα</a:t>
            </a:r>
          </a:p>
          <a:p>
            <a:r>
              <a:rPr lang="el-GR" dirty="0" smtClean="0"/>
              <a:t>Η απαγόρευση των περιορισμών του ανταγωνισμού είναι απαραίτητη για την προστασία της ελευθερίας του </a:t>
            </a:r>
            <a:r>
              <a:rPr lang="el-GR" dirty="0" err="1" smtClean="0"/>
              <a:t>επιχειρείν</a:t>
            </a:r>
            <a:r>
              <a:rPr lang="el-GR" dirty="0" smtClean="0"/>
              <a:t>. </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Σημαντική θέση του Δικαίου Ανταγωνισμού στην Ευρωπαϊκή Ολοκλήρωση</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Οι πρώτες Κοινότητες (ΕΚΑΧ, ΕΟΚ) είχαν στόχο τη δημιουργία  μίας κοινής (εσωτερικής) αγοράς, στην οποία ο ανταγωνισμός μεταξύ επιχειρήσεων θα ήταν ελεύθερος και ανόθευτος. </a:t>
            </a:r>
          </a:p>
          <a:p>
            <a:r>
              <a:rPr lang="el-GR" dirty="0"/>
              <a:t>Υποστηρίζεται ότι </a:t>
            </a:r>
            <a:r>
              <a:rPr lang="el-GR" dirty="0" smtClean="0"/>
              <a:t> </a:t>
            </a:r>
            <a:r>
              <a:rPr lang="el-GR" dirty="0"/>
              <a:t>η </a:t>
            </a:r>
            <a:r>
              <a:rPr lang="el-GR" dirty="0" err="1"/>
              <a:t>ενωσιακή</a:t>
            </a:r>
            <a:r>
              <a:rPr lang="el-GR" dirty="0"/>
              <a:t> πολιτική προστασίας του ελεύθερου ανταγωνισμού συμβάλλει στον εκδημοκρατισμό του </a:t>
            </a:r>
            <a:r>
              <a:rPr lang="el-GR" dirty="0" err="1"/>
              <a:t>ενωσιακού</a:t>
            </a:r>
            <a:r>
              <a:rPr lang="el-GR" dirty="0"/>
              <a:t> οικοδομήματος αλλά και των εθνικών εννόμων τάξεων λόγω του οικονομικού πλουραλισμού που </a:t>
            </a:r>
            <a:r>
              <a:rPr lang="el-GR" dirty="0" smtClean="0"/>
              <a:t>επιδιώκει.</a:t>
            </a:r>
          </a:p>
          <a:p>
            <a:r>
              <a:rPr lang="el-GR" dirty="0" smtClean="0"/>
              <a:t>Η Συνθήκη της Λισσαβόνας δεν επέφερε ουσιώδεις τροποποιήσεις στο Δίκαιο Ανταγωνισμού της Ευρωπαϊκής Ένωσης</a:t>
            </a:r>
          </a:p>
          <a:p>
            <a:r>
              <a:rPr lang="el-GR" dirty="0" smtClean="0"/>
              <a:t>Απλά, στο νέο άρθρο 3, παρ. 3 ΣΕΕ, το «</a:t>
            </a:r>
            <a:r>
              <a:rPr lang="el-GR" i="1" dirty="0" smtClean="0"/>
              <a:t>καθεστώς ανόθευτου ανταγωνισμού εντός της εσωτερικής αγοράς</a:t>
            </a:r>
            <a:r>
              <a:rPr lang="el-GR" dirty="0" smtClean="0"/>
              <a:t>» παραχώρησε τη θέση του στην «</a:t>
            </a:r>
            <a:r>
              <a:rPr lang="el-GR" i="1" dirty="0" smtClean="0"/>
              <a:t>κοινωνική </a:t>
            </a:r>
            <a:r>
              <a:rPr lang="el-GR" i="1" dirty="0"/>
              <a:t>οικονομία της αγοράς με υψηλό βαθμό ανταγωνιστικότητας</a:t>
            </a:r>
            <a:r>
              <a:rPr lang="el-GR" dirty="0"/>
              <a:t>». </a:t>
            </a:r>
            <a:endParaRPr lang="el-GR" dirty="0" smtClean="0"/>
          </a:p>
          <a:p>
            <a:r>
              <a:rPr lang="el-GR" dirty="0" smtClean="0"/>
              <a:t>Το </a:t>
            </a:r>
            <a:r>
              <a:rPr lang="el-GR" dirty="0" err="1" smtClean="0"/>
              <a:t>υπ’αριθμόν</a:t>
            </a:r>
            <a:r>
              <a:rPr lang="el-GR" dirty="0" smtClean="0"/>
              <a:t> 27 Πρωτόκολλο σχετικά με την Εσωτερική Αγορά και τον Ανταγωνισμό προβλέπει ότι η «</a:t>
            </a:r>
            <a:r>
              <a:rPr lang="el-GR" i="1" dirty="0" smtClean="0"/>
              <a:t>εσωτερική αγορά ...περιλαμβάνει σύστημα που εξασφαλίζει ότι δεν στρεβλώνεται ο ανταγωνισμός</a:t>
            </a:r>
            <a:r>
              <a:rPr lang="el-GR" dirty="0" smtClean="0"/>
              <a:t>»</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2247</TotalTime>
  <Words>6677</Words>
  <Application>Microsoft Office PowerPoint</Application>
  <PresentationFormat>Προβολή στην οθόνη (4:3)</PresentationFormat>
  <Paragraphs>340</Paragraphs>
  <Slides>62</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62</vt:i4>
      </vt:variant>
    </vt:vector>
  </HeadingPairs>
  <TitlesOfParts>
    <vt:vector size="71" baseType="lpstr">
      <vt:lpstr>ＭＳ Ｐゴシック</vt:lpstr>
      <vt:lpstr>Arial</vt:lpstr>
      <vt:lpstr>Book Antiqua</vt:lpstr>
      <vt:lpstr>Lucida Sans</vt:lpstr>
      <vt:lpstr>Times New Roman</vt:lpstr>
      <vt:lpstr>Wingdings</vt:lpstr>
      <vt:lpstr>Wingdings 2</vt:lpstr>
      <vt:lpstr>Wingdings 3</vt:lpstr>
      <vt:lpstr>Αποκορύφωμα</vt:lpstr>
      <vt:lpstr>ΕΙΣΑΓΩΓΗ ΣΤΟ ΔΙΚΑΙΟ ΑΝΤΑΓΩΝΙΣΜΟΥ  ΤΗΣ ΕΕ</vt:lpstr>
      <vt:lpstr>Ο ανταγωνισμός στον οικονομικό χώρο</vt:lpstr>
      <vt:lpstr>Διάκριση ανάμεσα σε τέλειο και αποτελεσματικό ανταγωνισμό </vt:lpstr>
      <vt:lpstr>ΠΟΛΙΤΙΚΗ ΚΑΙ ΔΙΚΑΙΟ ΑΝΤΑΓΩΝΙΣΜΟΥ</vt:lpstr>
      <vt:lpstr>ΓΕΝΙΚΟΙ ΣΤΟΧΟΙ ΠΟΛΙΤΙΚΗΣ ΚΑΙ ΔΙΚΑΙΟΥ ΑΝΤΑΓΩΝΙΣΜΟΥ </vt:lpstr>
      <vt:lpstr>Διάκριση κλάδων στο Δίκαιο Ανταγωνισμού</vt:lpstr>
      <vt:lpstr>Δίκαιο Αθέμιτου Ανταγωνισμού</vt:lpstr>
      <vt:lpstr>Δίκαιο Ελεύθερου Ανταγωνισμού</vt:lpstr>
      <vt:lpstr>Σημαντική θέση του Δικαίου Ανταγωνισμού στην Ευρωπαϊκή Ολοκλήρωση</vt:lpstr>
      <vt:lpstr>Σημασία Δικαίου Ανταγωνισμού της ΕΕ</vt:lpstr>
      <vt:lpstr>Σύνδεση με άλλες πολιτικές της ΕΕ</vt:lpstr>
      <vt:lpstr>1η Βασική Προϋπόθεση Εφαρμογής Κανόνων Ανταγωνισμού ΕΕ: Ύπαρξη επιχείρησης</vt:lpstr>
      <vt:lpstr>Έννοια Επιχείρησης</vt:lpstr>
      <vt:lpstr>Δημόσιοι φορείς-Άσκηση δημόσιας εξουσία</vt:lpstr>
      <vt:lpstr>Αυτονομία οικονομικής δράσης -Ουδετερότητα νομικού καθεστώτος</vt:lpstr>
      <vt:lpstr> 2η Βασική Προϋπόθεση Εφαρμογής Κανόνων Ανταγωνισμού ΕΕ: Επηρεασμός ενδοενωσιακών συναλλαγών</vt:lpstr>
      <vt:lpstr>Επηρεασμός ενδοενωσιακών συναλλαγών</vt:lpstr>
      <vt:lpstr>Αρμοδιότητα της ΕΕ</vt:lpstr>
      <vt:lpstr>Παράλληλες αρμοδιότητες ΕΕ – Κρατών μελών</vt:lpstr>
      <vt:lpstr>Αρμοδιότητες Αρχών</vt:lpstr>
      <vt:lpstr>Έλλειψη Διεθνούς πλαισίου για τον ανταγωνισμό</vt:lpstr>
      <vt:lpstr>Εφαρμογή της Αρχής της Εδαφικότητας στο Δίκαιο του Ανταγωνισμού</vt:lpstr>
      <vt:lpstr>Υπόθεση Dyestuffs (48/69)</vt:lpstr>
      <vt:lpstr>Υπόθεση C-413/14 P, Intel κατά Επιτροπής</vt:lpstr>
      <vt:lpstr>Πηγές Δικαίου Ανταγωνισμού της ΕΕ</vt:lpstr>
      <vt:lpstr>Οι τέσσερις βασικοί άξονες της ενωσιακής νομοθεσίας</vt:lpstr>
      <vt:lpstr>Αρνητικές συνέπειες συμπράξεων</vt:lpstr>
      <vt:lpstr>Αρθρο 101 § 1 ΣΛΕΕ Απαγόρευση των συμπράξεων</vt:lpstr>
      <vt:lpstr>Έννοια σύμπραξης</vt:lpstr>
      <vt:lpstr>Συμφωνία μεταξύ επιχειρήσεων (ΙΙ)</vt:lpstr>
      <vt:lpstr>Συμφωνία μεταξύ επιχειρήσεων (ΙΙ)</vt:lpstr>
      <vt:lpstr>Μονομερής Συμπεριφορά/Συμφωνία στις κάθετες σχέσεις </vt:lpstr>
      <vt:lpstr>Δεν εμπίπτουν στην έννοια της συμφωνίας του 101</vt:lpstr>
      <vt:lpstr>Ένωση επιχειρήσεων</vt:lpstr>
      <vt:lpstr>Απόφαση ένωσης επιχειρήσεων</vt:lpstr>
      <vt:lpstr>Εναρμονισμένη Πρακτική</vt:lpstr>
      <vt:lpstr>Κριτήρια ύπαρξης Εναρμονισμένης Πρακτικής (Ι)</vt:lpstr>
      <vt:lpstr>Κριτήρια ύπαρξης Εναρμονισμένης Πρακτικής (ΙΙ)</vt:lpstr>
      <vt:lpstr>Παρεμπόδιση, περιορισμός, νόθευση ανταγωνισμού</vt:lpstr>
      <vt:lpstr>Άρθρο 101 § 3 ΣΛΕΕ : εξαιρέσεις</vt:lpstr>
      <vt:lpstr>Άρθρο 101 ΣΛΕΕ : Στάδια αξιολόγησης</vt:lpstr>
      <vt:lpstr>Άρθρο 102 ΣΛΕΕ (πρώην άρθρο 82 της ΣΕΚ)</vt:lpstr>
      <vt:lpstr>102 ΣΛΕΕ (συνέχεια)</vt:lpstr>
      <vt:lpstr>Στόχος Νομοθέτη</vt:lpstr>
      <vt:lpstr>Δεν απαγορεύεται η οικονομική ισχύς</vt:lpstr>
      <vt:lpstr>Ειδική ευθύνη δεσπόζουσας επιχείρησης</vt:lpstr>
      <vt:lpstr>Έννοια Δεσπόζουσας θέσης</vt:lpstr>
      <vt:lpstr>Προϋποθέσεις</vt:lpstr>
      <vt:lpstr>Δυνατότητες Δεσπόζουσας Επιχείρησης</vt:lpstr>
      <vt:lpstr>Συλλογική Δεσπόζουσα Θέση</vt:lpstr>
      <vt:lpstr>Κριτήρια Ύπαρξης Συλλογικής Δεσπόζουσας Θέσης</vt:lpstr>
      <vt:lpstr>Η σχετική αγορά</vt:lpstr>
      <vt:lpstr>Διάσταση σχετικής αγοράς</vt:lpstr>
      <vt:lpstr>Αγορά Προϊόντος</vt:lpstr>
      <vt:lpstr>Γεωγραφική Αγορά</vt:lpstr>
      <vt:lpstr>Προσδιορισμός Δεσπόζουσας Θέσης</vt:lpstr>
      <vt:lpstr>Μερίδια αγοράς</vt:lpstr>
      <vt:lpstr>Κατάχρηση</vt:lpstr>
      <vt:lpstr>Βασικές Διευκολύνσεις</vt:lpstr>
      <vt:lpstr>Βασικές Διευκολύνσεις (συνέχεια)</vt:lpstr>
      <vt:lpstr>Τακτικές αποκλεισμού: Ληστρικές τιμές/predatory pricing</vt:lpstr>
      <vt:lpstr>Συνδυασμένες πωλήσεις</vt:lpstr>
    </vt:vector>
  </TitlesOfParts>
  <Company>OFFICE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ΕΙΣΑΓΩΓΗ ΣΤΟ ΔΙΚΑΙΟ ΑΝΤΑΓΩΝΙΣΜΟΥ ΤΗΣ ΕΕ</dc:title>
  <dc:creator>OWNER</dc:creator>
  <cp:lastModifiedBy>Λογαριασμός Microsoft</cp:lastModifiedBy>
  <cp:revision>240</cp:revision>
  <dcterms:created xsi:type="dcterms:W3CDTF">2016-02-12T13:57:16Z</dcterms:created>
  <dcterms:modified xsi:type="dcterms:W3CDTF">2026-03-26T17:04:53Z</dcterms:modified>
</cp:coreProperties>
</file>