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3" r:id="rId1"/>
  </p:sldMasterIdLst>
  <p:sldIdLst>
    <p:sldId id="256" r:id="rId2"/>
    <p:sldId id="257" r:id="rId3"/>
    <p:sldId id="259" r:id="rId4"/>
    <p:sldId id="260" r:id="rId5"/>
    <p:sldId id="262" r:id="rId6"/>
    <p:sldId id="263" r:id="rId7"/>
    <p:sldId id="264" r:id="rId8"/>
    <p:sldId id="266" r:id="rId9"/>
    <p:sldId id="268" r:id="rId10"/>
    <p:sldId id="269" r:id="rId11"/>
    <p:sldId id="270" r:id="rId12"/>
    <p:sldId id="272" r:id="rId13"/>
    <p:sldId id="274" r:id="rId14"/>
    <p:sldId id="275" r:id="rId15"/>
    <p:sldId id="277" r:id="rId16"/>
    <p:sldId id="279" r:id="rId17"/>
    <p:sldId id="278" r:id="rId18"/>
    <p:sldId id="276" r:id="rId19"/>
    <p:sldId id="280" r:id="rId20"/>
    <p:sldId id="281" r:id="rId21"/>
    <p:sldId id="282" r:id="rId22"/>
    <p:sldId id="284" r:id="rId23"/>
    <p:sldId id="285" r:id="rId24"/>
    <p:sldId id="288" r:id="rId25"/>
    <p:sldId id="286" r:id="rId26"/>
    <p:sldId id="289" r:id="rId27"/>
    <p:sldId id="290" r:id="rId28"/>
    <p:sldId id="291" r:id="rId29"/>
    <p:sldId id="292" r:id="rId30"/>
    <p:sldId id="293" r:id="rId31"/>
    <p:sldId id="294" r:id="rId32"/>
    <p:sldId id="295" r:id="rId33"/>
    <p:sldId id="296" r:id="rId34"/>
    <p:sldId id="297" r:id="rId35"/>
    <p:sldId id="298" r:id="rId36"/>
    <p:sldId id="299" r:id="rId37"/>
    <p:sldId id="301" r:id="rId38"/>
    <p:sldId id="303" r:id="rId39"/>
    <p:sldId id="302" r:id="rId40"/>
    <p:sldId id="304" r:id="rId41"/>
    <p:sldId id="308" r:id="rId42"/>
    <p:sldId id="310" r:id="rId43"/>
    <p:sldId id="311" r:id="rId44"/>
    <p:sldId id="313" r:id="rId45"/>
    <p:sldId id="314" r:id="rId46"/>
    <p:sldId id="315" r:id="rId47"/>
    <p:sldId id="317" r:id="rId48"/>
    <p:sldId id="31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006EEB0A-170F-44A4-8014-1C6EF08F9819}">
          <p14:sldIdLst>
            <p14:sldId id="256"/>
            <p14:sldId id="257"/>
            <p14:sldId id="259"/>
            <p14:sldId id="260"/>
            <p14:sldId id="262"/>
            <p14:sldId id="263"/>
            <p14:sldId id="264"/>
            <p14:sldId id="266"/>
            <p14:sldId id="268"/>
            <p14:sldId id="269"/>
            <p14:sldId id="270"/>
            <p14:sldId id="272"/>
            <p14:sldId id="274"/>
            <p14:sldId id="275"/>
            <p14:sldId id="277"/>
            <p14:sldId id="279"/>
            <p14:sldId id="278"/>
            <p14:sldId id="276"/>
            <p14:sldId id="280"/>
            <p14:sldId id="281"/>
            <p14:sldId id="282"/>
            <p14:sldId id="284"/>
            <p14:sldId id="285"/>
            <p14:sldId id="288"/>
            <p14:sldId id="286"/>
            <p14:sldId id="289"/>
            <p14:sldId id="290"/>
            <p14:sldId id="291"/>
            <p14:sldId id="292"/>
            <p14:sldId id="293"/>
            <p14:sldId id="294"/>
            <p14:sldId id="295"/>
            <p14:sldId id="296"/>
            <p14:sldId id="297"/>
            <p14:sldId id="298"/>
            <p14:sldId id="299"/>
            <p14:sldId id="301"/>
            <p14:sldId id="303"/>
            <p14:sldId id="302"/>
            <p14:sldId id="304"/>
            <p14:sldId id="308"/>
            <p14:sldId id="310"/>
            <p14:sldId id="311"/>
            <p14:sldId id="313"/>
            <p14:sldId id="314"/>
            <p14:sldId id="315"/>
            <p14:sldId id="317"/>
            <p14:sldId id="31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ΜΙΧΑΛΗΣ ΓΙΑΝΝΟΥΛΑΣ" initials="ΜΓ" lastIdx="3" clrIdx="0">
    <p:extLst>
      <p:ext uri="{19B8F6BF-5375-455C-9EA6-DF929625EA0E}">
        <p15:presenceInfo xmlns:p15="http://schemas.microsoft.com/office/powerpoint/2012/main" userId="08d0a75b57ec90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65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5" autoAdjust="0"/>
    <p:restoredTop sz="94660"/>
  </p:normalViewPr>
  <p:slideViewPr>
    <p:cSldViewPr snapToGrid="0">
      <p:cViewPr varScale="1">
        <p:scale>
          <a:sx n="72" d="100"/>
          <a:sy n="72" d="100"/>
        </p:scale>
        <p:origin x="630" y="78"/>
      </p:cViewPr>
      <p:guideLst/>
    </p:cSldViewPr>
  </p:slideViewPr>
  <p:notesTextViewPr>
    <p:cViewPr>
      <p:scale>
        <a:sx n="1" d="1"/>
        <a:sy n="1" d="1"/>
      </p:scale>
      <p:origin x="0" y="0"/>
    </p:cViewPr>
  </p:notesTextViewPr>
  <p:gridSpacing cx="97200" cy="9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01T18:07:49.923" idx="2">
    <p:pos x="7366" y="1224"/>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2002F6-DBC7-4659-A585-156A43343B53}" type="doc">
      <dgm:prSet loTypeId="urn:microsoft.com/office/officeart/2005/8/layout/radial4" loCatId="relationship" qsTypeId="urn:microsoft.com/office/officeart/2005/8/quickstyle/simple3" qsCatId="simple" csTypeId="urn:microsoft.com/office/officeart/2005/8/colors/accent3_1" csCatId="accent3" phldr="1"/>
      <dgm:spPr/>
      <dgm:t>
        <a:bodyPr/>
        <a:lstStyle/>
        <a:p>
          <a:endParaRPr lang="el-GR"/>
        </a:p>
      </dgm:t>
    </dgm:pt>
    <dgm:pt modelId="{26AB5F6E-5C50-4B29-9C0C-AF99AFDA1F68}">
      <dgm:prSet phldrT="[Κείμενο]"/>
      <dgm:spPr/>
      <dgm:t>
        <a:bodyPr/>
        <a:lstStyle/>
        <a:p>
          <a:r>
            <a:rPr lang="el-GR" b="0" i="0" dirty="0"/>
            <a:t>ΣΥΝΕΞΕΛΙΞΗ</a:t>
          </a:r>
          <a:endParaRPr lang="el-GR" dirty="0"/>
        </a:p>
      </dgm:t>
    </dgm:pt>
    <dgm:pt modelId="{400AAF86-53A0-4E06-B7C2-67DBA735F6C5}" type="parTrans" cxnId="{29D08B01-8699-4A37-A70E-C95C8518D665}">
      <dgm:prSet/>
      <dgm:spPr/>
      <dgm:t>
        <a:bodyPr/>
        <a:lstStyle/>
        <a:p>
          <a:endParaRPr lang="el-GR"/>
        </a:p>
      </dgm:t>
    </dgm:pt>
    <dgm:pt modelId="{599E6A0F-E685-4EE6-89C7-BD645B5771F2}" type="sibTrans" cxnId="{29D08B01-8699-4A37-A70E-C95C8518D665}">
      <dgm:prSet/>
      <dgm:spPr/>
      <dgm:t>
        <a:bodyPr/>
        <a:lstStyle/>
        <a:p>
          <a:endParaRPr lang="el-GR"/>
        </a:p>
      </dgm:t>
    </dgm:pt>
    <dgm:pt modelId="{6A4819E6-01DB-43A5-AAAD-C96E0D354ED8}">
      <dgm:prSet phldrT="[Κείμενο]"/>
      <dgm:spPr/>
      <dgm:t>
        <a:bodyPr/>
        <a:lstStyle/>
        <a:p>
          <a:endParaRPr lang="el-GR" dirty="0"/>
        </a:p>
      </dgm:t>
    </dgm:pt>
    <dgm:pt modelId="{CAC3E316-83EB-43F0-875F-CA5CE715D346}" type="parTrans" cxnId="{7B904450-C810-4D66-88AE-88A8FA9E8483}">
      <dgm:prSet/>
      <dgm:spPr/>
      <dgm:t>
        <a:bodyPr/>
        <a:lstStyle/>
        <a:p>
          <a:endParaRPr lang="el-GR"/>
        </a:p>
      </dgm:t>
    </dgm:pt>
    <dgm:pt modelId="{D7CD29DE-E7F5-4BEA-88F8-9F7629587FEB}" type="sibTrans" cxnId="{7B904450-C810-4D66-88AE-88A8FA9E8483}">
      <dgm:prSet/>
      <dgm:spPr/>
      <dgm:t>
        <a:bodyPr/>
        <a:lstStyle/>
        <a:p>
          <a:endParaRPr lang="el-GR"/>
        </a:p>
      </dgm:t>
    </dgm:pt>
    <dgm:pt modelId="{C7E22A81-0CCA-4D6E-9772-1F3CC8186D22}">
      <dgm:prSet phldrT="[Κείμενο]"/>
      <dgm:spPr/>
      <dgm:t>
        <a:bodyPr/>
        <a:lstStyle/>
        <a:p>
          <a:endParaRPr lang="el-GR" dirty="0"/>
        </a:p>
      </dgm:t>
    </dgm:pt>
    <dgm:pt modelId="{310A9887-8BDC-4140-A588-924873ADA842}" type="parTrans" cxnId="{D456172B-E86B-4A52-9F52-27399016B69E}">
      <dgm:prSet/>
      <dgm:spPr/>
      <dgm:t>
        <a:bodyPr/>
        <a:lstStyle/>
        <a:p>
          <a:endParaRPr lang="el-GR"/>
        </a:p>
      </dgm:t>
    </dgm:pt>
    <dgm:pt modelId="{1DFD9D48-1B8C-4794-9F70-F10E23FC1A74}" type="sibTrans" cxnId="{D456172B-E86B-4A52-9F52-27399016B69E}">
      <dgm:prSet/>
      <dgm:spPr/>
      <dgm:t>
        <a:bodyPr/>
        <a:lstStyle/>
        <a:p>
          <a:endParaRPr lang="el-GR"/>
        </a:p>
      </dgm:t>
    </dgm:pt>
    <dgm:pt modelId="{46C6B69F-8D53-4419-997D-4B2764612BF0}">
      <dgm:prSet phldrT="[Κείμενο]"/>
      <dgm:spPr/>
      <dgm:t>
        <a:bodyPr/>
        <a:lstStyle/>
        <a:p>
          <a:endParaRPr lang="el-GR" dirty="0"/>
        </a:p>
      </dgm:t>
    </dgm:pt>
    <dgm:pt modelId="{F135BD1B-34BC-46F5-9C7A-BFB7115DF741}" type="parTrans" cxnId="{F947AC95-A3E4-4CA0-94CC-F4289E44B507}">
      <dgm:prSet/>
      <dgm:spPr/>
      <dgm:t>
        <a:bodyPr/>
        <a:lstStyle/>
        <a:p>
          <a:endParaRPr lang="el-GR"/>
        </a:p>
      </dgm:t>
    </dgm:pt>
    <dgm:pt modelId="{72C548B5-7446-420F-B8FD-3975F23BAEB9}" type="sibTrans" cxnId="{F947AC95-A3E4-4CA0-94CC-F4289E44B507}">
      <dgm:prSet/>
      <dgm:spPr/>
      <dgm:t>
        <a:bodyPr/>
        <a:lstStyle/>
        <a:p>
          <a:endParaRPr lang="el-GR"/>
        </a:p>
      </dgm:t>
    </dgm:pt>
    <dgm:pt modelId="{4136C4CB-953C-4602-89CA-F5B47F1FF003}">
      <dgm:prSet/>
      <dgm:spPr/>
      <dgm:t>
        <a:bodyPr/>
        <a:lstStyle/>
        <a:p>
          <a:endParaRPr lang="el-GR" dirty="0"/>
        </a:p>
      </dgm:t>
    </dgm:pt>
    <dgm:pt modelId="{D9D7775F-DDC8-40BE-B617-759547268CBE}" type="parTrans" cxnId="{B1B04D96-E964-444B-B2E9-5D111EBD8256}">
      <dgm:prSet/>
      <dgm:spPr/>
      <dgm:t>
        <a:bodyPr/>
        <a:lstStyle/>
        <a:p>
          <a:endParaRPr lang="el-GR"/>
        </a:p>
      </dgm:t>
    </dgm:pt>
    <dgm:pt modelId="{FD65C945-A135-4FBD-81EB-D0CA284D20B4}" type="sibTrans" cxnId="{B1B04D96-E964-444B-B2E9-5D111EBD8256}">
      <dgm:prSet/>
      <dgm:spPr/>
      <dgm:t>
        <a:bodyPr/>
        <a:lstStyle/>
        <a:p>
          <a:endParaRPr lang="el-GR"/>
        </a:p>
      </dgm:t>
    </dgm:pt>
    <dgm:pt modelId="{F7355981-569D-4A96-A58D-D12A5F53DAD4}">
      <dgm:prSet/>
      <dgm:spPr/>
      <dgm:t>
        <a:bodyPr/>
        <a:lstStyle/>
        <a:p>
          <a:endParaRPr lang="el-GR"/>
        </a:p>
      </dgm:t>
    </dgm:pt>
    <dgm:pt modelId="{200AFBC9-9B3F-411D-B650-BBCA776CFA69}" type="parTrans" cxnId="{70349276-3EF3-4A06-A495-A599C838EF8B}">
      <dgm:prSet/>
      <dgm:spPr/>
      <dgm:t>
        <a:bodyPr/>
        <a:lstStyle/>
        <a:p>
          <a:endParaRPr lang="el-GR"/>
        </a:p>
      </dgm:t>
    </dgm:pt>
    <dgm:pt modelId="{D2372578-6E5C-4826-8F66-5CC64E634CBA}" type="sibTrans" cxnId="{70349276-3EF3-4A06-A495-A599C838EF8B}">
      <dgm:prSet/>
      <dgm:spPr/>
      <dgm:t>
        <a:bodyPr/>
        <a:lstStyle/>
        <a:p>
          <a:endParaRPr lang="el-GR"/>
        </a:p>
      </dgm:t>
    </dgm:pt>
    <dgm:pt modelId="{34C73DDF-222A-47D9-97F8-251DC3C9F856}" type="pres">
      <dgm:prSet presAssocID="{7A2002F6-DBC7-4659-A585-156A43343B53}" presName="cycle" presStyleCnt="0">
        <dgm:presLayoutVars>
          <dgm:chMax val="1"/>
          <dgm:dir/>
          <dgm:animLvl val="ctr"/>
          <dgm:resizeHandles val="exact"/>
        </dgm:presLayoutVars>
      </dgm:prSet>
      <dgm:spPr/>
    </dgm:pt>
    <dgm:pt modelId="{5EF3939B-5C91-4141-A6FA-485124D874BB}" type="pres">
      <dgm:prSet presAssocID="{26AB5F6E-5C50-4B29-9C0C-AF99AFDA1F68}" presName="centerShape" presStyleLbl="node0" presStyleIdx="0" presStyleCnt="1"/>
      <dgm:spPr/>
    </dgm:pt>
    <dgm:pt modelId="{87EAABBC-EBA3-4E47-8ECF-5932A6F1B97B}" type="pres">
      <dgm:prSet presAssocID="{CAC3E316-83EB-43F0-875F-CA5CE715D346}" presName="parTrans" presStyleLbl="bgSibTrans2D1" presStyleIdx="0" presStyleCnt="5"/>
      <dgm:spPr/>
    </dgm:pt>
    <dgm:pt modelId="{3F55A182-448D-4DBD-8E2A-452ED50FBE90}" type="pres">
      <dgm:prSet presAssocID="{6A4819E6-01DB-43A5-AAAD-C96E0D354ED8}" presName="node" presStyleLbl="node1" presStyleIdx="0" presStyleCnt="5">
        <dgm:presLayoutVars>
          <dgm:bulletEnabled val="1"/>
        </dgm:presLayoutVars>
      </dgm:prSet>
      <dgm:spPr/>
    </dgm:pt>
    <dgm:pt modelId="{918D61BB-736B-4F8C-A839-3ABE2722D9DC}" type="pres">
      <dgm:prSet presAssocID="{200AFBC9-9B3F-411D-B650-BBCA776CFA69}" presName="parTrans" presStyleLbl="bgSibTrans2D1" presStyleIdx="1" presStyleCnt="5"/>
      <dgm:spPr/>
    </dgm:pt>
    <dgm:pt modelId="{8D8A748B-35F4-4B4A-AFAC-FF27A85A7AD2}" type="pres">
      <dgm:prSet presAssocID="{F7355981-569D-4A96-A58D-D12A5F53DAD4}" presName="node" presStyleLbl="node1" presStyleIdx="1" presStyleCnt="5">
        <dgm:presLayoutVars>
          <dgm:bulletEnabled val="1"/>
        </dgm:presLayoutVars>
      </dgm:prSet>
      <dgm:spPr/>
    </dgm:pt>
    <dgm:pt modelId="{C11155EF-BC19-4822-ACB9-3B468CB15F23}" type="pres">
      <dgm:prSet presAssocID="{310A9887-8BDC-4140-A588-924873ADA842}" presName="parTrans" presStyleLbl="bgSibTrans2D1" presStyleIdx="2" presStyleCnt="5"/>
      <dgm:spPr/>
    </dgm:pt>
    <dgm:pt modelId="{B67C8E5D-3B1C-499C-B410-F93AA49FC95D}" type="pres">
      <dgm:prSet presAssocID="{C7E22A81-0CCA-4D6E-9772-1F3CC8186D22}" presName="node" presStyleLbl="node1" presStyleIdx="2" presStyleCnt="5">
        <dgm:presLayoutVars>
          <dgm:bulletEnabled val="1"/>
        </dgm:presLayoutVars>
      </dgm:prSet>
      <dgm:spPr/>
    </dgm:pt>
    <dgm:pt modelId="{7171D244-52D4-4181-AD56-06E87E82BE14}" type="pres">
      <dgm:prSet presAssocID="{F135BD1B-34BC-46F5-9C7A-BFB7115DF741}" presName="parTrans" presStyleLbl="bgSibTrans2D1" presStyleIdx="3" presStyleCnt="5"/>
      <dgm:spPr/>
    </dgm:pt>
    <dgm:pt modelId="{40DB2EBC-D9AA-4B2F-86F8-DAC6B96A61FE}" type="pres">
      <dgm:prSet presAssocID="{46C6B69F-8D53-4419-997D-4B2764612BF0}" presName="node" presStyleLbl="node1" presStyleIdx="3" presStyleCnt="5">
        <dgm:presLayoutVars>
          <dgm:bulletEnabled val="1"/>
        </dgm:presLayoutVars>
      </dgm:prSet>
      <dgm:spPr/>
    </dgm:pt>
    <dgm:pt modelId="{8057B5F9-04FE-4A4E-BDCB-209217F9B496}" type="pres">
      <dgm:prSet presAssocID="{D9D7775F-DDC8-40BE-B617-759547268CBE}" presName="parTrans" presStyleLbl="bgSibTrans2D1" presStyleIdx="4" presStyleCnt="5"/>
      <dgm:spPr/>
    </dgm:pt>
    <dgm:pt modelId="{1F761669-D7E9-49DB-B5DB-52FBEE8B9678}" type="pres">
      <dgm:prSet presAssocID="{4136C4CB-953C-4602-89CA-F5B47F1FF003}" presName="node" presStyleLbl="node1" presStyleIdx="4" presStyleCnt="5">
        <dgm:presLayoutVars>
          <dgm:bulletEnabled val="1"/>
        </dgm:presLayoutVars>
      </dgm:prSet>
      <dgm:spPr/>
    </dgm:pt>
  </dgm:ptLst>
  <dgm:cxnLst>
    <dgm:cxn modelId="{29D08B01-8699-4A37-A70E-C95C8518D665}" srcId="{7A2002F6-DBC7-4659-A585-156A43343B53}" destId="{26AB5F6E-5C50-4B29-9C0C-AF99AFDA1F68}" srcOrd="0" destOrd="0" parTransId="{400AAF86-53A0-4E06-B7C2-67DBA735F6C5}" sibTransId="{599E6A0F-E685-4EE6-89C7-BD645B5771F2}"/>
    <dgm:cxn modelId="{43EF9519-D495-4485-A6A8-8DA960BB71CC}" type="presOf" srcId="{C7E22A81-0CCA-4D6E-9772-1F3CC8186D22}" destId="{B67C8E5D-3B1C-499C-B410-F93AA49FC95D}" srcOrd="0" destOrd="0" presId="urn:microsoft.com/office/officeart/2005/8/layout/radial4"/>
    <dgm:cxn modelId="{6461581F-B7B7-4335-B1F6-D2057FEF9179}" type="presOf" srcId="{F135BD1B-34BC-46F5-9C7A-BFB7115DF741}" destId="{7171D244-52D4-4181-AD56-06E87E82BE14}" srcOrd="0" destOrd="0" presId="urn:microsoft.com/office/officeart/2005/8/layout/radial4"/>
    <dgm:cxn modelId="{D456172B-E86B-4A52-9F52-27399016B69E}" srcId="{26AB5F6E-5C50-4B29-9C0C-AF99AFDA1F68}" destId="{C7E22A81-0CCA-4D6E-9772-1F3CC8186D22}" srcOrd="2" destOrd="0" parTransId="{310A9887-8BDC-4140-A588-924873ADA842}" sibTransId="{1DFD9D48-1B8C-4794-9F70-F10E23FC1A74}"/>
    <dgm:cxn modelId="{4F4D363B-7CD6-46B8-8954-ADF7DFFBBEC6}" type="presOf" srcId="{26AB5F6E-5C50-4B29-9C0C-AF99AFDA1F68}" destId="{5EF3939B-5C91-4141-A6FA-485124D874BB}" srcOrd="0" destOrd="0" presId="urn:microsoft.com/office/officeart/2005/8/layout/radial4"/>
    <dgm:cxn modelId="{6CCCCF61-3644-44F4-BA3A-C04B49E8416A}" type="presOf" srcId="{6A4819E6-01DB-43A5-AAAD-C96E0D354ED8}" destId="{3F55A182-448D-4DBD-8E2A-452ED50FBE90}" srcOrd="0" destOrd="0" presId="urn:microsoft.com/office/officeart/2005/8/layout/radial4"/>
    <dgm:cxn modelId="{1AC7FE4D-6DE5-4F0E-BE5A-F4574D10849F}" type="presOf" srcId="{4136C4CB-953C-4602-89CA-F5B47F1FF003}" destId="{1F761669-D7E9-49DB-B5DB-52FBEE8B9678}" srcOrd="0" destOrd="0" presId="urn:microsoft.com/office/officeart/2005/8/layout/radial4"/>
    <dgm:cxn modelId="{7B904450-C810-4D66-88AE-88A8FA9E8483}" srcId="{26AB5F6E-5C50-4B29-9C0C-AF99AFDA1F68}" destId="{6A4819E6-01DB-43A5-AAAD-C96E0D354ED8}" srcOrd="0" destOrd="0" parTransId="{CAC3E316-83EB-43F0-875F-CA5CE715D346}" sibTransId="{D7CD29DE-E7F5-4BEA-88F8-9F7629587FEB}"/>
    <dgm:cxn modelId="{065F2173-9280-4679-8854-85274C5E2445}" type="presOf" srcId="{200AFBC9-9B3F-411D-B650-BBCA776CFA69}" destId="{918D61BB-736B-4F8C-A839-3ABE2722D9DC}" srcOrd="0" destOrd="0" presId="urn:microsoft.com/office/officeart/2005/8/layout/radial4"/>
    <dgm:cxn modelId="{70349276-3EF3-4A06-A495-A599C838EF8B}" srcId="{26AB5F6E-5C50-4B29-9C0C-AF99AFDA1F68}" destId="{F7355981-569D-4A96-A58D-D12A5F53DAD4}" srcOrd="1" destOrd="0" parTransId="{200AFBC9-9B3F-411D-B650-BBCA776CFA69}" sibTransId="{D2372578-6E5C-4826-8F66-5CC64E634CBA}"/>
    <dgm:cxn modelId="{F947AC95-A3E4-4CA0-94CC-F4289E44B507}" srcId="{26AB5F6E-5C50-4B29-9C0C-AF99AFDA1F68}" destId="{46C6B69F-8D53-4419-997D-4B2764612BF0}" srcOrd="3" destOrd="0" parTransId="{F135BD1B-34BC-46F5-9C7A-BFB7115DF741}" sibTransId="{72C548B5-7446-420F-B8FD-3975F23BAEB9}"/>
    <dgm:cxn modelId="{B1B04D96-E964-444B-B2E9-5D111EBD8256}" srcId="{26AB5F6E-5C50-4B29-9C0C-AF99AFDA1F68}" destId="{4136C4CB-953C-4602-89CA-F5B47F1FF003}" srcOrd="4" destOrd="0" parTransId="{D9D7775F-DDC8-40BE-B617-759547268CBE}" sibTransId="{FD65C945-A135-4FBD-81EB-D0CA284D20B4}"/>
    <dgm:cxn modelId="{904AF39F-23E3-4772-8A7E-0A42D1C28408}" type="presOf" srcId="{D9D7775F-DDC8-40BE-B617-759547268CBE}" destId="{8057B5F9-04FE-4A4E-BDCB-209217F9B496}" srcOrd="0" destOrd="0" presId="urn:microsoft.com/office/officeart/2005/8/layout/radial4"/>
    <dgm:cxn modelId="{FCD098D7-03CC-4D79-A4B8-38667D88C86A}" type="presOf" srcId="{310A9887-8BDC-4140-A588-924873ADA842}" destId="{C11155EF-BC19-4822-ACB9-3B468CB15F23}" srcOrd="0" destOrd="0" presId="urn:microsoft.com/office/officeart/2005/8/layout/radial4"/>
    <dgm:cxn modelId="{6456AED7-144D-4321-8AD0-EA4465084372}" type="presOf" srcId="{CAC3E316-83EB-43F0-875F-CA5CE715D346}" destId="{87EAABBC-EBA3-4E47-8ECF-5932A6F1B97B}" srcOrd="0" destOrd="0" presId="urn:microsoft.com/office/officeart/2005/8/layout/radial4"/>
    <dgm:cxn modelId="{E1B810E2-25F0-46F3-8A98-2EA6384B8401}" type="presOf" srcId="{7A2002F6-DBC7-4659-A585-156A43343B53}" destId="{34C73DDF-222A-47D9-97F8-251DC3C9F856}" srcOrd="0" destOrd="0" presId="urn:microsoft.com/office/officeart/2005/8/layout/radial4"/>
    <dgm:cxn modelId="{C4D625E6-7B2D-4C4E-A82B-278C2E22C600}" type="presOf" srcId="{46C6B69F-8D53-4419-997D-4B2764612BF0}" destId="{40DB2EBC-D9AA-4B2F-86F8-DAC6B96A61FE}" srcOrd="0" destOrd="0" presId="urn:microsoft.com/office/officeart/2005/8/layout/radial4"/>
    <dgm:cxn modelId="{F748D1FE-C910-48C8-B393-05AF9CAA09BE}" type="presOf" srcId="{F7355981-569D-4A96-A58D-D12A5F53DAD4}" destId="{8D8A748B-35F4-4B4A-AFAC-FF27A85A7AD2}" srcOrd="0" destOrd="0" presId="urn:microsoft.com/office/officeart/2005/8/layout/radial4"/>
    <dgm:cxn modelId="{533122CA-FD15-4DE5-A92C-42703A197BD6}" type="presParOf" srcId="{34C73DDF-222A-47D9-97F8-251DC3C9F856}" destId="{5EF3939B-5C91-4141-A6FA-485124D874BB}" srcOrd="0" destOrd="0" presId="urn:microsoft.com/office/officeart/2005/8/layout/radial4"/>
    <dgm:cxn modelId="{7019C784-1EC5-4523-8C9B-5305D41FAF30}" type="presParOf" srcId="{34C73DDF-222A-47D9-97F8-251DC3C9F856}" destId="{87EAABBC-EBA3-4E47-8ECF-5932A6F1B97B}" srcOrd="1" destOrd="0" presId="urn:microsoft.com/office/officeart/2005/8/layout/radial4"/>
    <dgm:cxn modelId="{70E10911-9929-4093-AA81-EFCCBCF2FB96}" type="presParOf" srcId="{34C73DDF-222A-47D9-97F8-251DC3C9F856}" destId="{3F55A182-448D-4DBD-8E2A-452ED50FBE90}" srcOrd="2" destOrd="0" presId="urn:microsoft.com/office/officeart/2005/8/layout/radial4"/>
    <dgm:cxn modelId="{19AD891F-DDFD-4218-9165-113C27C113F8}" type="presParOf" srcId="{34C73DDF-222A-47D9-97F8-251DC3C9F856}" destId="{918D61BB-736B-4F8C-A839-3ABE2722D9DC}" srcOrd="3" destOrd="0" presId="urn:microsoft.com/office/officeart/2005/8/layout/radial4"/>
    <dgm:cxn modelId="{C380D965-701D-44BC-B58B-B3AB3862BB34}" type="presParOf" srcId="{34C73DDF-222A-47D9-97F8-251DC3C9F856}" destId="{8D8A748B-35F4-4B4A-AFAC-FF27A85A7AD2}" srcOrd="4" destOrd="0" presId="urn:microsoft.com/office/officeart/2005/8/layout/radial4"/>
    <dgm:cxn modelId="{09DCE9FF-5A91-4CF3-86AA-59596FD7999B}" type="presParOf" srcId="{34C73DDF-222A-47D9-97F8-251DC3C9F856}" destId="{C11155EF-BC19-4822-ACB9-3B468CB15F23}" srcOrd="5" destOrd="0" presId="urn:microsoft.com/office/officeart/2005/8/layout/radial4"/>
    <dgm:cxn modelId="{89DE66DC-30F8-4E5B-9A87-47B06F855194}" type="presParOf" srcId="{34C73DDF-222A-47D9-97F8-251DC3C9F856}" destId="{B67C8E5D-3B1C-499C-B410-F93AA49FC95D}" srcOrd="6" destOrd="0" presId="urn:microsoft.com/office/officeart/2005/8/layout/radial4"/>
    <dgm:cxn modelId="{8AC309A6-6226-4166-BBEF-4E619F845014}" type="presParOf" srcId="{34C73DDF-222A-47D9-97F8-251DC3C9F856}" destId="{7171D244-52D4-4181-AD56-06E87E82BE14}" srcOrd="7" destOrd="0" presId="urn:microsoft.com/office/officeart/2005/8/layout/radial4"/>
    <dgm:cxn modelId="{5451C78F-66A5-4894-AC3D-B831423C64FE}" type="presParOf" srcId="{34C73DDF-222A-47D9-97F8-251DC3C9F856}" destId="{40DB2EBC-D9AA-4B2F-86F8-DAC6B96A61FE}" srcOrd="8" destOrd="0" presId="urn:microsoft.com/office/officeart/2005/8/layout/radial4"/>
    <dgm:cxn modelId="{D8257CD7-BFCC-4135-8C71-6263FBC101D6}" type="presParOf" srcId="{34C73DDF-222A-47D9-97F8-251DC3C9F856}" destId="{8057B5F9-04FE-4A4E-BDCB-209217F9B496}" srcOrd="9" destOrd="0" presId="urn:microsoft.com/office/officeart/2005/8/layout/radial4"/>
    <dgm:cxn modelId="{EE12FAB1-7898-4918-BBB9-0DCE0D04774A}" type="presParOf" srcId="{34C73DDF-222A-47D9-97F8-251DC3C9F856}" destId="{1F761669-D7E9-49DB-B5DB-52FBEE8B9678}"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44DCA8-F513-4928-AA7B-9689E1B6BCB6}"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l-GR"/>
        </a:p>
      </dgm:t>
    </dgm:pt>
    <dgm:pt modelId="{9ED58122-E612-4236-A9F7-C143792FC826}">
      <dgm:prSet phldrT="[Κείμενο]"/>
      <dgm:spPr/>
      <dgm:t>
        <a:bodyPr/>
        <a:lstStyle/>
        <a:p>
          <a:r>
            <a:rPr lang="el-GR" b="1" dirty="0"/>
            <a:t>Συμβιωτικές σχέσεις </a:t>
          </a:r>
        </a:p>
      </dgm:t>
    </dgm:pt>
    <dgm:pt modelId="{CF3592E5-F19F-461A-8BC7-6116D0F15F31}" type="parTrans" cxnId="{DC12A1CD-C9AD-469A-B8B7-FCA696C0ED2B}">
      <dgm:prSet/>
      <dgm:spPr/>
      <dgm:t>
        <a:bodyPr/>
        <a:lstStyle/>
        <a:p>
          <a:endParaRPr lang="el-GR"/>
        </a:p>
      </dgm:t>
    </dgm:pt>
    <dgm:pt modelId="{13605BE1-DE1D-4F60-9BCA-74C47DB40DE4}" type="sibTrans" cxnId="{DC12A1CD-C9AD-469A-B8B7-FCA696C0ED2B}">
      <dgm:prSet/>
      <dgm:spPr/>
      <dgm:t>
        <a:bodyPr/>
        <a:lstStyle/>
        <a:p>
          <a:endParaRPr lang="el-GR"/>
        </a:p>
      </dgm:t>
    </dgm:pt>
    <dgm:pt modelId="{5DD3B270-AC2C-4595-ADE1-FDAF7420DF73}">
      <dgm:prSet phldrT="[Κείμενο]"/>
      <dgm:spPr/>
      <dgm:t>
        <a:bodyPr/>
        <a:lstStyle/>
        <a:p>
          <a:r>
            <a:rPr lang="el-GR" b="1" dirty="0"/>
            <a:t>Σχέσεις αμοιβαιότητας</a:t>
          </a:r>
        </a:p>
        <a:p>
          <a:r>
            <a:rPr lang="el-GR" b="1" dirty="0"/>
            <a:t> (+,+)</a:t>
          </a:r>
        </a:p>
      </dgm:t>
    </dgm:pt>
    <dgm:pt modelId="{AB43DD70-D80B-4291-9919-D98FA5109C17}" type="parTrans" cxnId="{2ED969BB-0129-43C4-A36F-78CEDEB0E727}">
      <dgm:prSet/>
      <dgm:spPr/>
      <dgm:t>
        <a:bodyPr/>
        <a:lstStyle/>
        <a:p>
          <a:endParaRPr lang="el-GR"/>
        </a:p>
      </dgm:t>
    </dgm:pt>
    <dgm:pt modelId="{195593E2-3A13-4433-8DD5-A81925E2399F}" type="sibTrans" cxnId="{2ED969BB-0129-43C4-A36F-78CEDEB0E727}">
      <dgm:prSet/>
      <dgm:spPr/>
      <dgm:t>
        <a:bodyPr/>
        <a:lstStyle/>
        <a:p>
          <a:endParaRPr lang="el-GR"/>
        </a:p>
      </dgm:t>
    </dgm:pt>
    <dgm:pt modelId="{C3790429-0C41-4857-87B4-8CC3DBD40498}">
      <dgm:prSet/>
      <dgm:spPr/>
      <dgm:t>
        <a:bodyPr/>
        <a:lstStyle/>
        <a:p>
          <a:endParaRPr lang="el-GR"/>
        </a:p>
      </dgm:t>
    </dgm:pt>
    <dgm:pt modelId="{80A71FC1-F3DD-4CD7-8544-E80703FD6BF8}" type="parTrans" cxnId="{C6BA497E-D4FD-4AA1-A008-C3F1F9477C2B}">
      <dgm:prSet/>
      <dgm:spPr/>
      <dgm:t>
        <a:bodyPr/>
        <a:lstStyle/>
        <a:p>
          <a:endParaRPr lang="el-GR"/>
        </a:p>
      </dgm:t>
    </dgm:pt>
    <dgm:pt modelId="{8F8A77A4-D6B6-4D3E-926F-8AEFFB4A4A14}" type="sibTrans" cxnId="{C6BA497E-D4FD-4AA1-A008-C3F1F9477C2B}">
      <dgm:prSet/>
      <dgm:spPr/>
      <dgm:t>
        <a:bodyPr/>
        <a:lstStyle/>
        <a:p>
          <a:endParaRPr lang="el-GR"/>
        </a:p>
      </dgm:t>
    </dgm:pt>
    <dgm:pt modelId="{DFAAF8A9-99F2-40CC-89EB-76501E112FB6}">
      <dgm:prSet/>
      <dgm:spPr/>
      <dgm:t>
        <a:bodyPr/>
        <a:lstStyle/>
        <a:p>
          <a:endParaRPr lang="el-GR"/>
        </a:p>
      </dgm:t>
    </dgm:pt>
    <dgm:pt modelId="{60671BF1-4433-4EFE-8DBB-03F23462DFF3}" type="parTrans" cxnId="{FD8E79CD-A1CE-4468-9F09-25DAD796D637}">
      <dgm:prSet/>
      <dgm:spPr/>
      <dgm:t>
        <a:bodyPr/>
        <a:lstStyle/>
        <a:p>
          <a:endParaRPr lang="el-GR"/>
        </a:p>
      </dgm:t>
    </dgm:pt>
    <dgm:pt modelId="{A0D7790D-DB74-4EFE-A96B-22BC9B8C8E5A}" type="sibTrans" cxnId="{FD8E79CD-A1CE-4468-9F09-25DAD796D637}">
      <dgm:prSet/>
      <dgm:spPr/>
      <dgm:t>
        <a:bodyPr/>
        <a:lstStyle/>
        <a:p>
          <a:endParaRPr lang="el-GR"/>
        </a:p>
      </dgm:t>
    </dgm:pt>
    <dgm:pt modelId="{04B5DE5F-CF48-43E3-801D-DA364A84854F}">
      <dgm:prSet/>
      <dgm:spPr/>
      <dgm:t>
        <a:bodyPr/>
        <a:lstStyle/>
        <a:p>
          <a:endParaRPr lang="el-GR"/>
        </a:p>
      </dgm:t>
    </dgm:pt>
    <dgm:pt modelId="{1AD9AAF6-B1E1-4958-AF5D-BF2D92037207}" type="parTrans" cxnId="{9E929A0A-AB04-4E92-A963-3A4EC251C3D8}">
      <dgm:prSet/>
      <dgm:spPr/>
      <dgm:t>
        <a:bodyPr/>
        <a:lstStyle/>
        <a:p>
          <a:endParaRPr lang="el-GR"/>
        </a:p>
      </dgm:t>
    </dgm:pt>
    <dgm:pt modelId="{5ECE35CD-1B39-4362-907C-C59B4408096E}" type="sibTrans" cxnId="{9E929A0A-AB04-4E92-A963-3A4EC251C3D8}">
      <dgm:prSet/>
      <dgm:spPr/>
      <dgm:t>
        <a:bodyPr/>
        <a:lstStyle/>
        <a:p>
          <a:endParaRPr lang="el-GR"/>
        </a:p>
      </dgm:t>
    </dgm:pt>
    <dgm:pt modelId="{17311FD4-CCDA-42A6-A42C-2BA397B20DC2}">
      <dgm:prSet phldrT="[Κείμενο]"/>
      <dgm:spPr/>
      <dgm:t>
        <a:bodyPr/>
        <a:lstStyle/>
        <a:p>
          <a:r>
            <a:rPr lang="el-GR" dirty="0"/>
            <a:t>……………..</a:t>
          </a:r>
        </a:p>
      </dgm:t>
    </dgm:pt>
    <dgm:pt modelId="{02820224-79E3-4D1F-8BBF-5CE38713402B}" type="sibTrans" cxnId="{9FF3AC24-D7C7-4838-8EE4-716E97292A93}">
      <dgm:prSet/>
      <dgm:spPr/>
      <dgm:t>
        <a:bodyPr/>
        <a:lstStyle/>
        <a:p>
          <a:endParaRPr lang="el-GR"/>
        </a:p>
      </dgm:t>
    </dgm:pt>
    <dgm:pt modelId="{5A18001B-6DEF-449D-8A04-C4831F581725}" type="parTrans" cxnId="{9FF3AC24-D7C7-4838-8EE4-716E97292A93}">
      <dgm:prSet/>
      <dgm:spPr/>
      <dgm:t>
        <a:bodyPr/>
        <a:lstStyle/>
        <a:p>
          <a:endParaRPr lang="el-GR"/>
        </a:p>
      </dgm:t>
    </dgm:pt>
    <dgm:pt modelId="{57EA3AB2-31EB-4A35-ACC9-F8A81ADD8048}">
      <dgm:prSet phldrT="[Κείμενο]"/>
      <dgm:spPr/>
      <dgm:t>
        <a:bodyPr/>
        <a:lstStyle/>
        <a:p>
          <a:r>
            <a:rPr lang="el-GR" dirty="0"/>
            <a:t>……………….</a:t>
          </a:r>
        </a:p>
      </dgm:t>
    </dgm:pt>
    <dgm:pt modelId="{EC9EB8D8-1E8C-435F-90B0-8ABD76380526}" type="sibTrans" cxnId="{33565029-B959-4DA4-9C23-E585E11ACC70}">
      <dgm:prSet/>
      <dgm:spPr/>
      <dgm:t>
        <a:bodyPr/>
        <a:lstStyle/>
        <a:p>
          <a:endParaRPr lang="el-GR"/>
        </a:p>
      </dgm:t>
    </dgm:pt>
    <dgm:pt modelId="{EAD32CC1-14B4-4435-A203-093BC0B90793}" type="parTrans" cxnId="{33565029-B959-4DA4-9C23-E585E11ACC70}">
      <dgm:prSet/>
      <dgm:spPr/>
      <dgm:t>
        <a:bodyPr/>
        <a:lstStyle/>
        <a:p>
          <a:endParaRPr lang="el-GR"/>
        </a:p>
      </dgm:t>
    </dgm:pt>
    <dgm:pt modelId="{F9FB42D4-778A-49E7-B352-251E08470B36}" type="pres">
      <dgm:prSet presAssocID="{F844DCA8-F513-4928-AA7B-9689E1B6BCB6}" presName="Name0" presStyleCnt="0">
        <dgm:presLayoutVars>
          <dgm:orgChart val="1"/>
          <dgm:chPref val="1"/>
          <dgm:dir/>
          <dgm:animOne val="branch"/>
          <dgm:animLvl val="lvl"/>
          <dgm:resizeHandles/>
        </dgm:presLayoutVars>
      </dgm:prSet>
      <dgm:spPr/>
    </dgm:pt>
    <dgm:pt modelId="{AAA16A82-1D30-4308-8D2B-908BEF098EF2}" type="pres">
      <dgm:prSet presAssocID="{9ED58122-E612-4236-A9F7-C143792FC826}" presName="hierRoot1" presStyleCnt="0">
        <dgm:presLayoutVars>
          <dgm:hierBranch val="init"/>
        </dgm:presLayoutVars>
      </dgm:prSet>
      <dgm:spPr/>
    </dgm:pt>
    <dgm:pt modelId="{27BC51CF-A0CB-4DA0-84C7-5FDE969E6FEC}" type="pres">
      <dgm:prSet presAssocID="{9ED58122-E612-4236-A9F7-C143792FC826}" presName="rootComposite1" presStyleCnt="0"/>
      <dgm:spPr/>
    </dgm:pt>
    <dgm:pt modelId="{289B1FE7-877D-4F0E-B948-8F1E493115DE}" type="pres">
      <dgm:prSet presAssocID="{9ED58122-E612-4236-A9F7-C143792FC826}" presName="rootText1" presStyleLbl="alignAcc1" presStyleIdx="0" presStyleCnt="0" custScaleX="306935" custScaleY="189454">
        <dgm:presLayoutVars>
          <dgm:chPref val="3"/>
        </dgm:presLayoutVars>
      </dgm:prSet>
      <dgm:spPr/>
    </dgm:pt>
    <dgm:pt modelId="{2FA8FCF5-BCB3-4430-BE27-D8B9BD393ACC}" type="pres">
      <dgm:prSet presAssocID="{9ED58122-E612-4236-A9F7-C143792FC826}" presName="topArc1" presStyleLbl="parChTrans1D1" presStyleIdx="0" presStyleCnt="14"/>
      <dgm:spPr/>
    </dgm:pt>
    <dgm:pt modelId="{35388D84-8E4C-4681-8F8C-510EA3E40914}" type="pres">
      <dgm:prSet presAssocID="{9ED58122-E612-4236-A9F7-C143792FC826}" presName="bottomArc1" presStyleLbl="parChTrans1D1" presStyleIdx="1" presStyleCnt="14"/>
      <dgm:spPr/>
    </dgm:pt>
    <dgm:pt modelId="{99132F72-1EA9-4293-B6FE-3F5EF2F202F4}" type="pres">
      <dgm:prSet presAssocID="{9ED58122-E612-4236-A9F7-C143792FC826}" presName="topConnNode1" presStyleLbl="node1" presStyleIdx="0" presStyleCnt="0"/>
      <dgm:spPr/>
    </dgm:pt>
    <dgm:pt modelId="{2E766EEF-765F-4911-BFBD-CC9BE0DF5DAD}" type="pres">
      <dgm:prSet presAssocID="{9ED58122-E612-4236-A9F7-C143792FC826}" presName="hierChild2" presStyleCnt="0"/>
      <dgm:spPr/>
    </dgm:pt>
    <dgm:pt modelId="{82EDBC94-BA5B-4AF2-B5AB-DA6E41B60EAA}" type="pres">
      <dgm:prSet presAssocID="{AB43DD70-D80B-4291-9919-D98FA5109C17}" presName="Name28" presStyleLbl="parChTrans1D2" presStyleIdx="0" presStyleCnt="3"/>
      <dgm:spPr/>
    </dgm:pt>
    <dgm:pt modelId="{73177884-4CE5-46B7-A96C-76E0B3DBA025}" type="pres">
      <dgm:prSet presAssocID="{5DD3B270-AC2C-4595-ADE1-FDAF7420DF73}" presName="hierRoot2" presStyleCnt="0">
        <dgm:presLayoutVars>
          <dgm:hierBranch val="init"/>
        </dgm:presLayoutVars>
      </dgm:prSet>
      <dgm:spPr/>
    </dgm:pt>
    <dgm:pt modelId="{8F8EAB18-82F6-4C18-8F21-18B50C6F5BE5}" type="pres">
      <dgm:prSet presAssocID="{5DD3B270-AC2C-4595-ADE1-FDAF7420DF73}" presName="rootComposite2" presStyleCnt="0"/>
      <dgm:spPr/>
    </dgm:pt>
    <dgm:pt modelId="{1E25EAE1-DD48-4F6C-922B-936E48E5C18A}" type="pres">
      <dgm:prSet presAssocID="{5DD3B270-AC2C-4595-ADE1-FDAF7420DF73}" presName="rootText2" presStyleLbl="alignAcc1" presStyleIdx="0" presStyleCnt="0" custScaleX="137699" custScaleY="123929">
        <dgm:presLayoutVars>
          <dgm:chPref val="3"/>
        </dgm:presLayoutVars>
      </dgm:prSet>
      <dgm:spPr/>
    </dgm:pt>
    <dgm:pt modelId="{3A4A9C81-4DF7-4E95-935E-6DA49CC122A6}" type="pres">
      <dgm:prSet presAssocID="{5DD3B270-AC2C-4595-ADE1-FDAF7420DF73}" presName="topArc2" presStyleLbl="parChTrans1D1" presStyleIdx="2" presStyleCnt="14"/>
      <dgm:spPr/>
    </dgm:pt>
    <dgm:pt modelId="{BB685075-45A6-499F-B773-35052923B55C}" type="pres">
      <dgm:prSet presAssocID="{5DD3B270-AC2C-4595-ADE1-FDAF7420DF73}" presName="bottomArc2" presStyleLbl="parChTrans1D1" presStyleIdx="3" presStyleCnt="14"/>
      <dgm:spPr/>
    </dgm:pt>
    <dgm:pt modelId="{785A3B3A-D9C8-443F-AC27-B6D5EACF0AA5}" type="pres">
      <dgm:prSet presAssocID="{5DD3B270-AC2C-4595-ADE1-FDAF7420DF73}" presName="topConnNode2" presStyleLbl="node2" presStyleIdx="0" presStyleCnt="0"/>
      <dgm:spPr/>
    </dgm:pt>
    <dgm:pt modelId="{4EF9A054-1658-44A8-BD63-19A6587DC0F4}" type="pres">
      <dgm:prSet presAssocID="{5DD3B270-AC2C-4595-ADE1-FDAF7420DF73}" presName="hierChild4" presStyleCnt="0"/>
      <dgm:spPr/>
    </dgm:pt>
    <dgm:pt modelId="{F4BE64FD-E9B9-41B6-A24A-0DDC1BE0311F}" type="pres">
      <dgm:prSet presAssocID="{80A71FC1-F3DD-4CD7-8544-E80703FD6BF8}" presName="Name28" presStyleLbl="parChTrans1D3" presStyleIdx="0" presStyleCnt="3"/>
      <dgm:spPr/>
    </dgm:pt>
    <dgm:pt modelId="{43986882-2B69-4C8E-98F4-6CF7EF603AE5}" type="pres">
      <dgm:prSet presAssocID="{C3790429-0C41-4857-87B4-8CC3DBD40498}" presName="hierRoot2" presStyleCnt="0">
        <dgm:presLayoutVars>
          <dgm:hierBranch val="init"/>
        </dgm:presLayoutVars>
      </dgm:prSet>
      <dgm:spPr/>
    </dgm:pt>
    <dgm:pt modelId="{ED68CB06-E0F7-45B7-B855-03BBE7A8ADB6}" type="pres">
      <dgm:prSet presAssocID="{C3790429-0C41-4857-87B4-8CC3DBD40498}" presName="rootComposite2" presStyleCnt="0"/>
      <dgm:spPr/>
    </dgm:pt>
    <dgm:pt modelId="{5B7613CB-2F38-40B6-AA0B-BE9FE397FFB2}" type="pres">
      <dgm:prSet presAssocID="{C3790429-0C41-4857-87B4-8CC3DBD40498}" presName="rootText2" presStyleLbl="alignAcc1" presStyleIdx="0" presStyleCnt="0">
        <dgm:presLayoutVars>
          <dgm:chPref val="3"/>
        </dgm:presLayoutVars>
      </dgm:prSet>
      <dgm:spPr/>
    </dgm:pt>
    <dgm:pt modelId="{C0801CC6-6513-4BA5-8DDF-57800170DAD6}" type="pres">
      <dgm:prSet presAssocID="{C3790429-0C41-4857-87B4-8CC3DBD40498}" presName="topArc2" presStyleLbl="parChTrans1D1" presStyleIdx="4" presStyleCnt="14"/>
      <dgm:spPr/>
    </dgm:pt>
    <dgm:pt modelId="{81A0A8CD-E5E3-49A8-9A6A-7156259DD361}" type="pres">
      <dgm:prSet presAssocID="{C3790429-0C41-4857-87B4-8CC3DBD40498}" presName="bottomArc2" presStyleLbl="parChTrans1D1" presStyleIdx="5" presStyleCnt="14"/>
      <dgm:spPr/>
    </dgm:pt>
    <dgm:pt modelId="{612525F8-E31B-4F34-8B1B-EF7CAD21E234}" type="pres">
      <dgm:prSet presAssocID="{C3790429-0C41-4857-87B4-8CC3DBD40498}" presName="topConnNode2" presStyleLbl="node3" presStyleIdx="0" presStyleCnt="0"/>
      <dgm:spPr/>
    </dgm:pt>
    <dgm:pt modelId="{CC84FC10-9886-41A9-8634-90812EB208FC}" type="pres">
      <dgm:prSet presAssocID="{C3790429-0C41-4857-87B4-8CC3DBD40498}" presName="hierChild4" presStyleCnt="0"/>
      <dgm:spPr/>
    </dgm:pt>
    <dgm:pt modelId="{B0D4CF21-8F51-4C67-8210-835937227E55}" type="pres">
      <dgm:prSet presAssocID="{C3790429-0C41-4857-87B4-8CC3DBD40498}" presName="hierChild5" presStyleCnt="0"/>
      <dgm:spPr/>
    </dgm:pt>
    <dgm:pt modelId="{739409A9-5333-4051-B686-F124FE4831EC}" type="pres">
      <dgm:prSet presAssocID="{5DD3B270-AC2C-4595-ADE1-FDAF7420DF73}" presName="hierChild5" presStyleCnt="0"/>
      <dgm:spPr/>
    </dgm:pt>
    <dgm:pt modelId="{502D2B03-A2BE-41DC-850F-D5FBE2FA2B8D}" type="pres">
      <dgm:prSet presAssocID="{EAD32CC1-14B4-4435-A203-093BC0B90793}" presName="Name28" presStyleLbl="parChTrans1D2" presStyleIdx="1" presStyleCnt="3"/>
      <dgm:spPr/>
    </dgm:pt>
    <dgm:pt modelId="{EA3835CB-E357-4AF2-BB9E-2A770138F1FB}" type="pres">
      <dgm:prSet presAssocID="{57EA3AB2-31EB-4A35-ACC9-F8A81ADD8048}" presName="hierRoot2" presStyleCnt="0">
        <dgm:presLayoutVars>
          <dgm:hierBranch val="init"/>
        </dgm:presLayoutVars>
      </dgm:prSet>
      <dgm:spPr/>
    </dgm:pt>
    <dgm:pt modelId="{AB5D225B-E93F-482B-951B-C5EF38D24CAF}" type="pres">
      <dgm:prSet presAssocID="{57EA3AB2-31EB-4A35-ACC9-F8A81ADD8048}" presName="rootComposite2" presStyleCnt="0"/>
      <dgm:spPr/>
    </dgm:pt>
    <dgm:pt modelId="{2C7461E1-888A-4FF8-9EDE-3D8965DF837D}" type="pres">
      <dgm:prSet presAssocID="{57EA3AB2-31EB-4A35-ACC9-F8A81ADD8048}" presName="rootText2" presStyleLbl="alignAcc1" presStyleIdx="0" presStyleCnt="0">
        <dgm:presLayoutVars>
          <dgm:chPref val="3"/>
        </dgm:presLayoutVars>
      </dgm:prSet>
      <dgm:spPr/>
    </dgm:pt>
    <dgm:pt modelId="{07FC567F-40A1-4DE4-8C02-BA024E278400}" type="pres">
      <dgm:prSet presAssocID="{57EA3AB2-31EB-4A35-ACC9-F8A81ADD8048}" presName="topArc2" presStyleLbl="parChTrans1D1" presStyleIdx="6" presStyleCnt="14"/>
      <dgm:spPr/>
    </dgm:pt>
    <dgm:pt modelId="{7E15FF86-DB22-4B7C-BFAF-9CD914E6036F}" type="pres">
      <dgm:prSet presAssocID="{57EA3AB2-31EB-4A35-ACC9-F8A81ADD8048}" presName="bottomArc2" presStyleLbl="parChTrans1D1" presStyleIdx="7" presStyleCnt="14"/>
      <dgm:spPr/>
    </dgm:pt>
    <dgm:pt modelId="{480B8EB9-B888-4409-ADF0-4B16718F54EF}" type="pres">
      <dgm:prSet presAssocID="{57EA3AB2-31EB-4A35-ACC9-F8A81ADD8048}" presName="topConnNode2" presStyleLbl="node2" presStyleIdx="0" presStyleCnt="0"/>
      <dgm:spPr/>
    </dgm:pt>
    <dgm:pt modelId="{490685E0-B832-4DD8-BF3D-E2B5103120A6}" type="pres">
      <dgm:prSet presAssocID="{57EA3AB2-31EB-4A35-ACC9-F8A81ADD8048}" presName="hierChild4" presStyleCnt="0"/>
      <dgm:spPr/>
    </dgm:pt>
    <dgm:pt modelId="{034AC3A1-7891-4D9D-AD33-8472B87C7964}" type="pres">
      <dgm:prSet presAssocID="{60671BF1-4433-4EFE-8DBB-03F23462DFF3}" presName="Name28" presStyleLbl="parChTrans1D3" presStyleIdx="1" presStyleCnt="3"/>
      <dgm:spPr/>
    </dgm:pt>
    <dgm:pt modelId="{22A4847D-F898-468B-8999-D0EC2EC0C373}" type="pres">
      <dgm:prSet presAssocID="{DFAAF8A9-99F2-40CC-89EB-76501E112FB6}" presName="hierRoot2" presStyleCnt="0">
        <dgm:presLayoutVars>
          <dgm:hierBranch val="init"/>
        </dgm:presLayoutVars>
      </dgm:prSet>
      <dgm:spPr/>
    </dgm:pt>
    <dgm:pt modelId="{FF00179D-74D3-4647-AD3F-775C9A2D4F04}" type="pres">
      <dgm:prSet presAssocID="{DFAAF8A9-99F2-40CC-89EB-76501E112FB6}" presName="rootComposite2" presStyleCnt="0"/>
      <dgm:spPr/>
    </dgm:pt>
    <dgm:pt modelId="{9A30AD8F-4034-4590-8F2C-246D49B4B805}" type="pres">
      <dgm:prSet presAssocID="{DFAAF8A9-99F2-40CC-89EB-76501E112FB6}" presName="rootText2" presStyleLbl="alignAcc1" presStyleIdx="0" presStyleCnt="0">
        <dgm:presLayoutVars>
          <dgm:chPref val="3"/>
        </dgm:presLayoutVars>
      </dgm:prSet>
      <dgm:spPr/>
    </dgm:pt>
    <dgm:pt modelId="{D54C9BA0-B669-40C9-B83E-C65BF27BF4BD}" type="pres">
      <dgm:prSet presAssocID="{DFAAF8A9-99F2-40CC-89EB-76501E112FB6}" presName="topArc2" presStyleLbl="parChTrans1D1" presStyleIdx="8" presStyleCnt="14"/>
      <dgm:spPr/>
    </dgm:pt>
    <dgm:pt modelId="{43FF6A8A-D8F1-45C5-96AD-EB251459ED8F}" type="pres">
      <dgm:prSet presAssocID="{DFAAF8A9-99F2-40CC-89EB-76501E112FB6}" presName="bottomArc2" presStyleLbl="parChTrans1D1" presStyleIdx="9" presStyleCnt="14"/>
      <dgm:spPr/>
    </dgm:pt>
    <dgm:pt modelId="{C26D5247-F00A-446B-AF1A-67A4A890482C}" type="pres">
      <dgm:prSet presAssocID="{DFAAF8A9-99F2-40CC-89EB-76501E112FB6}" presName="topConnNode2" presStyleLbl="node3" presStyleIdx="0" presStyleCnt="0"/>
      <dgm:spPr/>
    </dgm:pt>
    <dgm:pt modelId="{9E60B476-70C9-48A6-A0CD-D4AEC823E50F}" type="pres">
      <dgm:prSet presAssocID="{DFAAF8A9-99F2-40CC-89EB-76501E112FB6}" presName="hierChild4" presStyleCnt="0"/>
      <dgm:spPr/>
    </dgm:pt>
    <dgm:pt modelId="{B7AF6B14-42BC-4493-B9CF-A1D5F52F1123}" type="pres">
      <dgm:prSet presAssocID="{DFAAF8A9-99F2-40CC-89EB-76501E112FB6}" presName="hierChild5" presStyleCnt="0"/>
      <dgm:spPr/>
    </dgm:pt>
    <dgm:pt modelId="{8D4ED7DD-FF1D-41C6-A1F2-25C21CB7BB2C}" type="pres">
      <dgm:prSet presAssocID="{57EA3AB2-31EB-4A35-ACC9-F8A81ADD8048}" presName="hierChild5" presStyleCnt="0"/>
      <dgm:spPr/>
    </dgm:pt>
    <dgm:pt modelId="{507A93E8-548A-4641-94C7-252DA2E51170}" type="pres">
      <dgm:prSet presAssocID="{5A18001B-6DEF-449D-8A04-C4831F581725}" presName="Name28" presStyleLbl="parChTrans1D2" presStyleIdx="2" presStyleCnt="3"/>
      <dgm:spPr/>
    </dgm:pt>
    <dgm:pt modelId="{37DF08E3-4A9A-4317-9A4E-0B097CBC2E89}" type="pres">
      <dgm:prSet presAssocID="{17311FD4-CCDA-42A6-A42C-2BA397B20DC2}" presName="hierRoot2" presStyleCnt="0">
        <dgm:presLayoutVars>
          <dgm:hierBranch val="init"/>
        </dgm:presLayoutVars>
      </dgm:prSet>
      <dgm:spPr/>
    </dgm:pt>
    <dgm:pt modelId="{655A9EA9-7E73-470F-AE05-414FFF393F05}" type="pres">
      <dgm:prSet presAssocID="{17311FD4-CCDA-42A6-A42C-2BA397B20DC2}" presName="rootComposite2" presStyleCnt="0"/>
      <dgm:spPr/>
    </dgm:pt>
    <dgm:pt modelId="{53410A1B-1C73-4422-9E9E-CFE30FFD9D6B}" type="pres">
      <dgm:prSet presAssocID="{17311FD4-CCDA-42A6-A42C-2BA397B20DC2}" presName="rootText2" presStyleLbl="alignAcc1" presStyleIdx="0" presStyleCnt="0">
        <dgm:presLayoutVars>
          <dgm:chPref val="3"/>
        </dgm:presLayoutVars>
      </dgm:prSet>
      <dgm:spPr/>
    </dgm:pt>
    <dgm:pt modelId="{011A04DA-F1A4-4C7E-9A00-D00F9A0F742D}" type="pres">
      <dgm:prSet presAssocID="{17311FD4-CCDA-42A6-A42C-2BA397B20DC2}" presName="topArc2" presStyleLbl="parChTrans1D1" presStyleIdx="10" presStyleCnt="14"/>
      <dgm:spPr/>
    </dgm:pt>
    <dgm:pt modelId="{AC9F7432-3A8A-4A0C-BB3A-52148B25A2F8}" type="pres">
      <dgm:prSet presAssocID="{17311FD4-CCDA-42A6-A42C-2BA397B20DC2}" presName="bottomArc2" presStyleLbl="parChTrans1D1" presStyleIdx="11" presStyleCnt="14"/>
      <dgm:spPr/>
    </dgm:pt>
    <dgm:pt modelId="{599B097E-8F51-44F9-BF27-5887ABDB9AF9}" type="pres">
      <dgm:prSet presAssocID="{17311FD4-CCDA-42A6-A42C-2BA397B20DC2}" presName="topConnNode2" presStyleLbl="node2" presStyleIdx="0" presStyleCnt="0"/>
      <dgm:spPr/>
    </dgm:pt>
    <dgm:pt modelId="{1B7EFC9E-5DA8-4775-B100-F8289ECB8B6B}" type="pres">
      <dgm:prSet presAssocID="{17311FD4-CCDA-42A6-A42C-2BA397B20DC2}" presName="hierChild4" presStyleCnt="0"/>
      <dgm:spPr/>
    </dgm:pt>
    <dgm:pt modelId="{623D83A4-A602-4805-9AB4-EAC26630E8F2}" type="pres">
      <dgm:prSet presAssocID="{1AD9AAF6-B1E1-4958-AF5D-BF2D92037207}" presName="Name28" presStyleLbl="parChTrans1D3" presStyleIdx="2" presStyleCnt="3"/>
      <dgm:spPr/>
    </dgm:pt>
    <dgm:pt modelId="{1A0CC177-9994-48D7-848A-F360A27CCA62}" type="pres">
      <dgm:prSet presAssocID="{04B5DE5F-CF48-43E3-801D-DA364A84854F}" presName="hierRoot2" presStyleCnt="0">
        <dgm:presLayoutVars>
          <dgm:hierBranch val="init"/>
        </dgm:presLayoutVars>
      </dgm:prSet>
      <dgm:spPr/>
    </dgm:pt>
    <dgm:pt modelId="{1A8BEA8C-8FE3-48B4-9BC7-3DB8873C53D2}" type="pres">
      <dgm:prSet presAssocID="{04B5DE5F-CF48-43E3-801D-DA364A84854F}" presName="rootComposite2" presStyleCnt="0"/>
      <dgm:spPr/>
    </dgm:pt>
    <dgm:pt modelId="{851602D8-7C06-4261-83FD-FB916A6400B9}" type="pres">
      <dgm:prSet presAssocID="{04B5DE5F-CF48-43E3-801D-DA364A84854F}" presName="rootText2" presStyleLbl="alignAcc1" presStyleIdx="0" presStyleCnt="0">
        <dgm:presLayoutVars>
          <dgm:chPref val="3"/>
        </dgm:presLayoutVars>
      </dgm:prSet>
      <dgm:spPr/>
    </dgm:pt>
    <dgm:pt modelId="{F351DABB-0B17-4EAA-AB3C-6B90D14D6265}" type="pres">
      <dgm:prSet presAssocID="{04B5DE5F-CF48-43E3-801D-DA364A84854F}" presName="topArc2" presStyleLbl="parChTrans1D1" presStyleIdx="12" presStyleCnt="14"/>
      <dgm:spPr/>
    </dgm:pt>
    <dgm:pt modelId="{6D31FBFA-273E-4375-BD22-4AE9059DE962}" type="pres">
      <dgm:prSet presAssocID="{04B5DE5F-CF48-43E3-801D-DA364A84854F}" presName="bottomArc2" presStyleLbl="parChTrans1D1" presStyleIdx="13" presStyleCnt="14"/>
      <dgm:spPr/>
    </dgm:pt>
    <dgm:pt modelId="{A998345D-247A-46D9-85A4-5C015490AB79}" type="pres">
      <dgm:prSet presAssocID="{04B5DE5F-CF48-43E3-801D-DA364A84854F}" presName="topConnNode2" presStyleLbl="node3" presStyleIdx="0" presStyleCnt="0"/>
      <dgm:spPr/>
    </dgm:pt>
    <dgm:pt modelId="{B42F8628-871C-4D8E-9FF6-7331E2ED8734}" type="pres">
      <dgm:prSet presAssocID="{04B5DE5F-CF48-43E3-801D-DA364A84854F}" presName="hierChild4" presStyleCnt="0"/>
      <dgm:spPr/>
    </dgm:pt>
    <dgm:pt modelId="{CA2CCA46-1E08-4502-A6D9-44126FC38895}" type="pres">
      <dgm:prSet presAssocID="{04B5DE5F-CF48-43E3-801D-DA364A84854F}" presName="hierChild5" presStyleCnt="0"/>
      <dgm:spPr/>
    </dgm:pt>
    <dgm:pt modelId="{2182AA46-DF2D-4B3B-A5AF-73901A8FC3E9}" type="pres">
      <dgm:prSet presAssocID="{17311FD4-CCDA-42A6-A42C-2BA397B20DC2}" presName="hierChild5" presStyleCnt="0"/>
      <dgm:spPr/>
    </dgm:pt>
    <dgm:pt modelId="{98233C51-6842-40AE-A043-B4648C059910}" type="pres">
      <dgm:prSet presAssocID="{9ED58122-E612-4236-A9F7-C143792FC826}" presName="hierChild3" presStyleCnt="0"/>
      <dgm:spPr/>
    </dgm:pt>
  </dgm:ptLst>
  <dgm:cxnLst>
    <dgm:cxn modelId="{1E746F00-E6AC-4CC7-9372-0A3D14600DF0}" type="presOf" srcId="{80A71FC1-F3DD-4CD7-8544-E80703FD6BF8}" destId="{F4BE64FD-E9B9-41B6-A24A-0DDC1BE0311F}" srcOrd="0" destOrd="0" presId="urn:microsoft.com/office/officeart/2008/layout/HalfCircleOrganizationChart"/>
    <dgm:cxn modelId="{9E929A0A-AB04-4E92-A963-3A4EC251C3D8}" srcId="{17311FD4-CCDA-42A6-A42C-2BA397B20DC2}" destId="{04B5DE5F-CF48-43E3-801D-DA364A84854F}" srcOrd="0" destOrd="0" parTransId="{1AD9AAF6-B1E1-4958-AF5D-BF2D92037207}" sibTransId="{5ECE35CD-1B39-4362-907C-C59B4408096E}"/>
    <dgm:cxn modelId="{C0950B21-19FD-42BB-9DB4-CACF07FCD324}" type="presOf" srcId="{AB43DD70-D80B-4291-9919-D98FA5109C17}" destId="{82EDBC94-BA5B-4AF2-B5AB-DA6E41B60EAA}" srcOrd="0" destOrd="0" presId="urn:microsoft.com/office/officeart/2008/layout/HalfCircleOrganizationChart"/>
    <dgm:cxn modelId="{9FF3AC24-D7C7-4838-8EE4-716E97292A93}" srcId="{9ED58122-E612-4236-A9F7-C143792FC826}" destId="{17311FD4-CCDA-42A6-A42C-2BA397B20DC2}" srcOrd="2" destOrd="0" parTransId="{5A18001B-6DEF-449D-8A04-C4831F581725}" sibTransId="{02820224-79E3-4D1F-8BBF-5CE38713402B}"/>
    <dgm:cxn modelId="{A0CA8826-DCC4-4C6D-9CC6-897EF95CEFCE}" type="presOf" srcId="{C3790429-0C41-4857-87B4-8CC3DBD40498}" destId="{5B7613CB-2F38-40B6-AA0B-BE9FE397FFB2}" srcOrd="0" destOrd="0" presId="urn:microsoft.com/office/officeart/2008/layout/HalfCircleOrganizationChart"/>
    <dgm:cxn modelId="{33565029-B959-4DA4-9C23-E585E11ACC70}" srcId="{9ED58122-E612-4236-A9F7-C143792FC826}" destId="{57EA3AB2-31EB-4A35-ACC9-F8A81ADD8048}" srcOrd="1" destOrd="0" parTransId="{EAD32CC1-14B4-4435-A203-093BC0B90793}" sibTransId="{EC9EB8D8-1E8C-435F-90B0-8ABD76380526}"/>
    <dgm:cxn modelId="{B050572B-DD06-4EB1-A15B-DE91BFFA6D6A}" type="presOf" srcId="{DFAAF8A9-99F2-40CC-89EB-76501E112FB6}" destId="{C26D5247-F00A-446B-AF1A-67A4A890482C}" srcOrd="1" destOrd="0" presId="urn:microsoft.com/office/officeart/2008/layout/HalfCircleOrganizationChart"/>
    <dgm:cxn modelId="{8FF41B32-E68A-464B-85B1-1A6C5A6FDFEF}" type="presOf" srcId="{C3790429-0C41-4857-87B4-8CC3DBD40498}" destId="{612525F8-E31B-4F34-8B1B-EF7CAD21E234}" srcOrd="1" destOrd="0" presId="urn:microsoft.com/office/officeart/2008/layout/HalfCircleOrganizationChart"/>
    <dgm:cxn modelId="{A97FE34A-F225-4B3B-84A3-E32C29DDC748}" type="presOf" srcId="{9ED58122-E612-4236-A9F7-C143792FC826}" destId="{99132F72-1EA9-4293-B6FE-3F5EF2F202F4}" srcOrd="1" destOrd="0" presId="urn:microsoft.com/office/officeart/2008/layout/HalfCircleOrganizationChart"/>
    <dgm:cxn modelId="{10EAC64E-E48D-47D7-A070-4CBF13D8359D}" type="presOf" srcId="{04B5DE5F-CF48-43E3-801D-DA364A84854F}" destId="{851602D8-7C06-4261-83FD-FB916A6400B9}" srcOrd="0" destOrd="0" presId="urn:microsoft.com/office/officeart/2008/layout/HalfCircleOrganizationChart"/>
    <dgm:cxn modelId="{865FA154-59D1-42C6-A8FE-CE10FB194536}" type="presOf" srcId="{60671BF1-4433-4EFE-8DBB-03F23462DFF3}" destId="{034AC3A1-7891-4D9D-AD33-8472B87C7964}" srcOrd="0" destOrd="0" presId="urn:microsoft.com/office/officeart/2008/layout/HalfCircleOrganizationChart"/>
    <dgm:cxn modelId="{AAB2FF74-851F-47F9-8DDA-B7360FFBBA31}" type="presOf" srcId="{5A18001B-6DEF-449D-8A04-C4831F581725}" destId="{507A93E8-548A-4641-94C7-252DA2E51170}" srcOrd="0" destOrd="0" presId="urn:microsoft.com/office/officeart/2008/layout/HalfCircleOrganizationChart"/>
    <dgm:cxn modelId="{633CA757-BD50-43E3-B6A6-D00646AD95CB}" type="presOf" srcId="{04B5DE5F-CF48-43E3-801D-DA364A84854F}" destId="{A998345D-247A-46D9-85A4-5C015490AB79}" srcOrd="1" destOrd="0" presId="urn:microsoft.com/office/officeart/2008/layout/HalfCircleOrganizationChart"/>
    <dgm:cxn modelId="{C6BA497E-D4FD-4AA1-A008-C3F1F9477C2B}" srcId="{5DD3B270-AC2C-4595-ADE1-FDAF7420DF73}" destId="{C3790429-0C41-4857-87B4-8CC3DBD40498}" srcOrd="0" destOrd="0" parTransId="{80A71FC1-F3DD-4CD7-8544-E80703FD6BF8}" sibTransId="{8F8A77A4-D6B6-4D3E-926F-8AEFFB4A4A14}"/>
    <dgm:cxn modelId="{A354B78D-79FA-4501-8B2B-655BA33D6E51}" type="presOf" srcId="{DFAAF8A9-99F2-40CC-89EB-76501E112FB6}" destId="{9A30AD8F-4034-4590-8F2C-246D49B4B805}" srcOrd="0" destOrd="0" presId="urn:microsoft.com/office/officeart/2008/layout/HalfCircleOrganizationChart"/>
    <dgm:cxn modelId="{F8A454AB-2BEF-45E7-90DF-D25CECD1EBD5}" type="presOf" srcId="{17311FD4-CCDA-42A6-A42C-2BA397B20DC2}" destId="{599B097E-8F51-44F9-BF27-5887ABDB9AF9}" srcOrd="1" destOrd="0" presId="urn:microsoft.com/office/officeart/2008/layout/HalfCircleOrganizationChart"/>
    <dgm:cxn modelId="{D7311AB4-CD04-481E-9615-B44C4B8AF386}" type="presOf" srcId="{57EA3AB2-31EB-4A35-ACC9-F8A81ADD8048}" destId="{2C7461E1-888A-4FF8-9EDE-3D8965DF837D}" srcOrd="0" destOrd="0" presId="urn:microsoft.com/office/officeart/2008/layout/HalfCircleOrganizationChart"/>
    <dgm:cxn modelId="{2ED969BB-0129-43C4-A36F-78CEDEB0E727}" srcId="{9ED58122-E612-4236-A9F7-C143792FC826}" destId="{5DD3B270-AC2C-4595-ADE1-FDAF7420DF73}" srcOrd="0" destOrd="0" parTransId="{AB43DD70-D80B-4291-9919-D98FA5109C17}" sibTransId="{195593E2-3A13-4433-8DD5-A81925E2399F}"/>
    <dgm:cxn modelId="{45DE58BE-73B7-4D2B-A289-2FAB749BA1A8}" type="presOf" srcId="{5DD3B270-AC2C-4595-ADE1-FDAF7420DF73}" destId="{785A3B3A-D9C8-443F-AC27-B6D5EACF0AA5}" srcOrd="1" destOrd="0" presId="urn:microsoft.com/office/officeart/2008/layout/HalfCircleOrganizationChart"/>
    <dgm:cxn modelId="{2B2BC7C4-7ADA-4EAA-B8EA-CF200EF3DEA2}" type="presOf" srcId="{5DD3B270-AC2C-4595-ADE1-FDAF7420DF73}" destId="{1E25EAE1-DD48-4F6C-922B-936E48E5C18A}" srcOrd="0" destOrd="0" presId="urn:microsoft.com/office/officeart/2008/layout/HalfCircleOrganizationChart"/>
    <dgm:cxn modelId="{13493EC5-91E9-4D02-A4AA-FD8DAEB410DB}" type="presOf" srcId="{EAD32CC1-14B4-4435-A203-093BC0B90793}" destId="{502D2B03-A2BE-41DC-850F-D5FBE2FA2B8D}" srcOrd="0" destOrd="0" presId="urn:microsoft.com/office/officeart/2008/layout/HalfCircleOrganizationChart"/>
    <dgm:cxn modelId="{EAEABAC9-854B-47D4-85F5-6B88FEF3FD72}" type="presOf" srcId="{9ED58122-E612-4236-A9F7-C143792FC826}" destId="{289B1FE7-877D-4F0E-B948-8F1E493115DE}" srcOrd="0" destOrd="0" presId="urn:microsoft.com/office/officeart/2008/layout/HalfCircleOrganizationChart"/>
    <dgm:cxn modelId="{FD8E79CD-A1CE-4468-9F09-25DAD796D637}" srcId="{57EA3AB2-31EB-4A35-ACC9-F8A81ADD8048}" destId="{DFAAF8A9-99F2-40CC-89EB-76501E112FB6}" srcOrd="0" destOrd="0" parTransId="{60671BF1-4433-4EFE-8DBB-03F23462DFF3}" sibTransId="{A0D7790D-DB74-4EFE-A96B-22BC9B8C8E5A}"/>
    <dgm:cxn modelId="{DC12A1CD-C9AD-469A-B8B7-FCA696C0ED2B}" srcId="{F844DCA8-F513-4928-AA7B-9689E1B6BCB6}" destId="{9ED58122-E612-4236-A9F7-C143792FC826}" srcOrd="0" destOrd="0" parTransId="{CF3592E5-F19F-461A-8BC7-6116D0F15F31}" sibTransId="{13605BE1-DE1D-4F60-9BCA-74C47DB40DE4}"/>
    <dgm:cxn modelId="{35B87DD0-9BE7-43E9-B84B-BA4A7C312B3A}" type="presOf" srcId="{57EA3AB2-31EB-4A35-ACC9-F8A81ADD8048}" destId="{480B8EB9-B888-4409-ADF0-4B16718F54EF}" srcOrd="1" destOrd="0" presId="urn:microsoft.com/office/officeart/2008/layout/HalfCircleOrganizationChart"/>
    <dgm:cxn modelId="{303A29D8-1F5D-44D8-95C3-3DFDDCADF183}" type="presOf" srcId="{F844DCA8-F513-4928-AA7B-9689E1B6BCB6}" destId="{F9FB42D4-778A-49E7-B352-251E08470B36}" srcOrd="0" destOrd="0" presId="urn:microsoft.com/office/officeart/2008/layout/HalfCircleOrganizationChart"/>
    <dgm:cxn modelId="{4C3E80E5-99BD-40DB-8564-45EEF70B0E6D}" type="presOf" srcId="{17311FD4-CCDA-42A6-A42C-2BA397B20DC2}" destId="{53410A1B-1C73-4422-9E9E-CFE30FFD9D6B}" srcOrd="0" destOrd="0" presId="urn:microsoft.com/office/officeart/2008/layout/HalfCircleOrganizationChart"/>
    <dgm:cxn modelId="{B957D8E5-6463-4EA4-A6D3-98EB4B6BDE6D}" type="presOf" srcId="{1AD9AAF6-B1E1-4958-AF5D-BF2D92037207}" destId="{623D83A4-A602-4805-9AB4-EAC26630E8F2}" srcOrd="0" destOrd="0" presId="urn:microsoft.com/office/officeart/2008/layout/HalfCircleOrganizationChart"/>
    <dgm:cxn modelId="{56039854-042A-460D-9D7F-60D6AB42E945}" type="presParOf" srcId="{F9FB42D4-778A-49E7-B352-251E08470B36}" destId="{AAA16A82-1D30-4308-8D2B-908BEF098EF2}" srcOrd="0" destOrd="0" presId="urn:microsoft.com/office/officeart/2008/layout/HalfCircleOrganizationChart"/>
    <dgm:cxn modelId="{F9678BD7-33C8-4B1B-9807-8194DEB7E9EB}" type="presParOf" srcId="{AAA16A82-1D30-4308-8D2B-908BEF098EF2}" destId="{27BC51CF-A0CB-4DA0-84C7-5FDE969E6FEC}" srcOrd="0" destOrd="0" presId="urn:microsoft.com/office/officeart/2008/layout/HalfCircleOrganizationChart"/>
    <dgm:cxn modelId="{CEB65132-FCF7-42D7-BF21-7479D4221570}" type="presParOf" srcId="{27BC51CF-A0CB-4DA0-84C7-5FDE969E6FEC}" destId="{289B1FE7-877D-4F0E-B948-8F1E493115DE}" srcOrd="0" destOrd="0" presId="urn:microsoft.com/office/officeart/2008/layout/HalfCircleOrganizationChart"/>
    <dgm:cxn modelId="{1C9DA061-E99B-4D8E-BD56-34D53B441538}" type="presParOf" srcId="{27BC51CF-A0CB-4DA0-84C7-5FDE969E6FEC}" destId="{2FA8FCF5-BCB3-4430-BE27-D8B9BD393ACC}" srcOrd="1" destOrd="0" presId="urn:microsoft.com/office/officeart/2008/layout/HalfCircleOrganizationChart"/>
    <dgm:cxn modelId="{4D645FF7-A5BD-4B18-AA9E-BB2EDFC871B9}" type="presParOf" srcId="{27BC51CF-A0CB-4DA0-84C7-5FDE969E6FEC}" destId="{35388D84-8E4C-4681-8F8C-510EA3E40914}" srcOrd="2" destOrd="0" presId="urn:microsoft.com/office/officeart/2008/layout/HalfCircleOrganizationChart"/>
    <dgm:cxn modelId="{2E590EF5-AF19-4BC4-873E-A8CC6EBD1748}" type="presParOf" srcId="{27BC51CF-A0CB-4DA0-84C7-5FDE969E6FEC}" destId="{99132F72-1EA9-4293-B6FE-3F5EF2F202F4}" srcOrd="3" destOrd="0" presId="urn:microsoft.com/office/officeart/2008/layout/HalfCircleOrganizationChart"/>
    <dgm:cxn modelId="{BA6B0687-EAE3-48ED-B22C-1C194C5B29EA}" type="presParOf" srcId="{AAA16A82-1D30-4308-8D2B-908BEF098EF2}" destId="{2E766EEF-765F-4911-BFBD-CC9BE0DF5DAD}" srcOrd="1" destOrd="0" presId="urn:microsoft.com/office/officeart/2008/layout/HalfCircleOrganizationChart"/>
    <dgm:cxn modelId="{85685A10-BB7D-4CD2-921E-C6DF8335F5FA}" type="presParOf" srcId="{2E766EEF-765F-4911-BFBD-CC9BE0DF5DAD}" destId="{82EDBC94-BA5B-4AF2-B5AB-DA6E41B60EAA}" srcOrd="0" destOrd="0" presId="urn:microsoft.com/office/officeart/2008/layout/HalfCircleOrganizationChart"/>
    <dgm:cxn modelId="{77EBE234-C9A5-4DC9-801C-A6DC8784E2D6}" type="presParOf" srcId="{2E766EEF-765F-4911-BFBD-CC9BE0DF5DAD}" destId="{73177884-4CE5-46B7-A96C-76E0B3DBA025}" srcOrd="1" destOrd="0" presId="urn:microsoft.com/office/officeart/2008/layout/HalfCircleOrganizationChart"/>
    <dgm:cxn modelId="{7BD4BDEC-771A-4A7F-97F5-FA012B151DAE}" type="presParOf" srcId="{73177884-4CE5-46B7-A96C-76E0B3DBA025}" destId="{8F8EAB18-82F6-4C18-8F21-18B50C6F5BE5}" srcOrd="0" destOrd="0" presId="urn:microsoft.com/office/officeart/2008/layout/HalfCircleOrganizationChart"/>
    <dgm:cxn modelId="{DC6D9F2A-EA6B-46B7-9725-9DBC61716DD1}" type="presParOf" srcId="{8F8EAB18-82F6-4C18-8F21-18B50C6F5BE5}" destId="{1E25EAE1-DD48-4F6C-922B-936E48E5C18A}" srcOrd="0" destOrd="0" presId="urn:microsoft.com/office/officeart/2008/layout/HalfCircleOrganizationChart"/>
    <dgm:cxn modelId="{5B3685E8-526D-469A-A07A-799E6EA88FD0}" type="presParOf" srcId="{8F8EAB18-82F6-4C18-8F21-18B50C6F5BE5}" destId="{3A4A9C81-4DF7-4E95-935E-6DA49CC122A6}" srcOrd="1" destOrd="0" presId="urn:microsoft.com/office/officeart/2008/layout/HalfCircleOrganizationChart"/>
    <dgm:cxn modelId="{63E7B5BA-0A84-40FF-92AB-5F0FD0EB3896}" type="presParOf" srcId="{8F8EAB18-82F6-4C18-8F21-18B50C6F5BE5}" destId="{BB685075-45A6-499F-B773-35052923B55C}" srcOrd="2" destOrd="0" presId="urn:microsoft.com/office/officeart/2008/layout/HalfCircleOrganizationChart"/>
    <dgm:cxn modelId="{78CB0AC5-CF5B-4108-8EA4-B66C2689CBA9}" type="presParOf" srcId="{8F8EAB18-82F6-4C18-8F21-18B50C6F5BE5}" destId="{785A3B3A-D9C8-443F-AC27-B6D5EACF0AA5}" srcOrd="3" destOrd="0" presId="urn:microsoft.com/office/officeart/2008/layout/HalfCircleOrganizationChart"/>
    <dgm:cxn modelId="{28AAFDB9-1ABC-4136-94B0-FF3F68819FB2}" type="presParOf" srcId="{73177884-4CE5-46B7-A96C-76E0B3DBA025}" destId="{4EF9A054-1658-44A8-BD63-19A6587DC0F4}" srcOrd="1" destOrd="0" presId="urn:microsoft.com/office/officeart/2008/layout/HalfCircleOrganizationChart"/>
    <dgm:cxn modelId="{D092FEAB-E53C-4E6A-BA16-AB8733BE5264}" type="presParOf" srcId="{4EF9A054-1658-44A8-BD63-19A6587DC0F4}" destId="{F4BE64FD-E9B9-41B6-A24A-0DDC1BE0311F}" srcOrd="0" destOrd="0" presId="urn:microsoft.com/office/officeart/2008/layout/HalfCircleOrganizationChart"/>
    <dgm:cxn modelId="{1A1E1DB8-C5E6-4586-BC12-3A3EA4E082AD}" type="presParOf" srcId="{4EF9A054-1658-44A8-BD63-19A6587DC0F4}" destId="{43986882-2B69-4C8E-98F4-6CF7EF603AE5}" srcOrd="1" destOrd="0" presId="urn:microsoft.com/office/officeart/2008/layout/HalfCircleOrganizationChart"/>
    <dgm:cxn modelId="{BA342700-2974-4471-8AA1-B741D9A3FD81}" type="presParOf" srcId="{43986882-2B69-4C8E-98F4-6CF7EF603AE5}" destId="{ED68CB06-E0F7-45B7-B855-03BBE7A8ADB6}" srcOrd="0" destOrd="0" presId="urn:microsoft.com/office/officeart/2008/layout/HalfCircleOrganizationChart"/>
    <dgm:cxn modelId="{068F9BC6-C0F2-43EF-9FB9-BA62843B7D45}" type="presParOf" srcId="{ED68CB06-E0F7-45B7-B855-03BBE7A8ADB6}" destId="{5B7613CB-2F38-40B6-AA0B-BE9FE397FFB2}" srcOrd="0" destOrd="0" presId="urn:microsoft.com/office/officeart/2008/layout/HalfCircleOrganizationChart"/>
    <dgm:cxn modelId="{582E0154-1E1A-4187-8386-A2AD2401C969}" type="presParOf" srcId="{ED68CB06-E0F7-45B7-B855-03BBE7A8ADB6}" destId="{C0801CC6-6513-4BA5-8DDF-57800170DAD6}" srcOrd="1" destOrd="0" presId="urn:microsoft.com/office/officeart/2008/layout/HalfCircleOrganizationChart"/>
    <dgm:cxn modelId="{D6D8537A-9D89-4C97-8782-23E4B9BE9043}" type="presParOf" srcId="{ED68CB06-E0F7-45B7-B855-03BBE7A8ADB6}" destId="{81A0A8CD-E5E3-49A8-9A6A-7156259DD361}" srcOrd="2" destOrd="0" presId="urn:microsoft.com/office/officeart/2008/layout/HalfCircleOrganizationChart"/>
    <dgm:cxn modelId="{D902C22C-5915-46B4-9479-63CDAE8099EB}" type="presParOf" srcId="{ED68CB06-E0F7-45B7-B855-03BBE7A8ADB6}" destId="{612525F8-E31B-4F34-8B1B-EF7CAD21E234}" srcOrd="3" destOrd="0" presId="urn:microsoft.com/office/officeart/2008/layout/HalfCircleOrganizationChart"/>
    <dgm:cxn modelId="{1A8B9AFA-0DD0-483A-8FA8-02335FA4CDF7}" type="presParOf" srcId="{43986882-2B69-4C8E-98F4-6CF7EF603AE5}" destId="{CC84FC10-9886-41A9-8634-90812EB208FC}" srcOrd="1" destOrd="0" presId="urn:microsoft.com/office/officeart/2008/layout/HalfCircleOrganizationChart"/>
    <dgm:cxn modelId="{BCC80137-E7F4-4C6B-AC65-B8DF20509F70}" type="presParOf" srcId="{43986882-2B69-4C8E-98F4-6CF7EF603AE5}" destId="{B0D4CF21-8F51-4C67-8210-835937227E55}" srcOrd="2" destOrd="0" presId="urn:microsoft.com/office/officeart/2008/layout/HalfCircleOrganizationChart"/>
    <dgm:cxn modelId="{54BDE786-E0A2-4B60-925E-5DFF12B51818}" type="presParOf" srcId="{73177884-4CE5-46B7-A96C-76E0B3DBA025}" destId="{739409A9-5333-4051-B686-F124FE4831EC}" srcOrd="2" destOrd="0" presId="urn:microsoft.com/office/officeart/2008/layout/HalfCircleOrganizationChart"/>
    <dgm:cxn modelId="{F5A62630-A1C1-454F-A815-9341C6C9E60A}" type="presParOf" srcId="{2E766EEF-765F-4911-BFBD-CC9BE0DF5DAD}" destId="{502D2B03-A2BE-41DC-850F-D5FBE2FA2B8D}" srcOrd="2" destOrd="0" presId="urn:microsoft.com/office/officeart/2008/layout/HalfCircleOrganizationChart"/>
    <dgm:cxn modelId="{9EBBE25E-104E-43D2-912B-1357BE58F60E}" type="presParOf" srcId="{2E766EEF-765F-4911-BFBD-CC9BE0DF5DAD}" destId="{EA3835CB-E357-4AF2-BB9E-2A770138F1FB}" srcOrd="3" destOrd="0" presId="urn:microsoft.com/office/officeart/2008/layout/HalfCircleOrganizationChart"/>
    <dgm:cxn modelId="{0C1BF17E-F648-450F-9B68-BC1FE9334850}" type="presParOf" srcId="{EA3835CB-E357-4AF2-BB9E-2A770138F1FB}" destId="{AB5D225B-E93F-482B-951B-C5EF38D24CAF}" srcOrd="0" destOrd="0" presId="urn:microsoft.com/office/officeart/2008/layout/HalfCircleOrganizationChart"/>
    <dgm:cxn modelId="{38F6D7F0-9402-4C77-AF86-33C009769A24}" type="presParOf" srcId="{AB5D225B-E93F-482B-951B-C5EF38D24CAF}" destId="{2C7461E1-888A-4FF8-9EDE-3D8965DF837D}" srcOrd="0" destOrd="0" presId="urn:microsoft.com/office/officeart/2008/layout/HalfCircleOrganizationChart"/>
    <dgm:cxn modelId="{872AB2B6-E4CB-4729-B703-C13E865E15C1}" type="presParOf" srcId="{AB5D225B-E93F-482B-951B-C5EF38D24CAF}" destId="{07FC567F-40A1-4DE4-8C02-BA024E278400}" srcOrd="1" destOrd="0" presId="urn:microsoft.com/office/officeart/2008/layout/HalfCircleOrganizationChart"/>
    <dgm:cxn modelId="{9DF4F04C-1962-4017-97FC-AF979FA1A7B4}" type="presParOf" srcId="{AB5D225B-E93F-482B-951B-C5EF38D24CAF}" destId="{7E15FF86-DB22-4B7C-BFAF-9CD914E6036F}" srcOrd="2" destOrd="0" presId="urn:microsoft.com/office/officeart/2008/layout/HalfCircleOrganizationChart"/>
    <dgm:cxn modelId="{FBCCD7FD-E606-4E25-839A-0066DA0D28BE}" type="presParOf" srcId="{AB5D225B-E93F-482B-951B-C5EF38D24CAF}" destId="{480B8EB9-B888-4409-ADF0-4B16718F54EF}" srcOrd="3" destOrd="0" presId="urn:microsoft.com/office/officeart/2008/layout/HalfCircleOrganizationChart"/>
    <dgm:cxn modelId="{816924B1-7B2A-4902-8129-B965D3C39B5A}" type="presParOf" srcId="{EA3835CB-E357-4AF2-BB9E-2A770138F1FB}" destId="{490685E0-B832-4DD8-BF3D-E2B5103120A6}" srcOrd="1" destOrd="0" presId="urn:microsoft.com/office/officeart/2008/layout/HalfCircleOrganizationChart"/>
    <dgm:cxn modelId="{CB5D3EE0-0D93-49D0-9509-F12D3A74E9F2}" type="presParOf" srcId="{490685E0-B832-4DD8-BF3D-E2B5103120A6}" destId="{034AC3A1-7891-4D9D-AD33-8472B87C7964}" srcOrd="0" destOrd="0" presId="urn:microsoft.com/office/officeart/2008/layout/HalfCircleOrganizationChart"/>
    <dgm:cxn modelId="{2DA8C635-3246-4C5C-B7E9-11FD32C17583}" type="presParOf" srcId="{490685E0-B832-4DD8-BF3D-E2B5103120A6}" destId="{22A4847D-F898-468B-8999-D0EC2EC0C373}" srcOrd="1" destOrd="0" presId="urn:microsoft.com/office/officeart/2008/layout/HalfCircleOrganizationChart"/>
    <dgm:cxn modelId="{8A6E4E50-585D-48A7-815F-BE54E21BDF59}" type="presParOf" srcId="{22A4847D-F898-468B-8999-D0EC2EC0C373}" destId="{FF00179D-74D3-4647-AD3F-775C9A2D4F04}" srcOrd="0" destOrd="0" presId="urn:microsoft.com/office/officeart/2008/layout/HalfCircleOrganizationChart"/>
    <dgm:cxn modelId="{777B708B-C296-4BEA-80F4-D898A1E7ACEA}" type="presParOf" srcId="{FF00179D-74D3-4647-AD3F-775C9A2D4F04}" destId="{9A30AD8F-4034-4590-8F2C-246D49B4B805}" srcOrd="0" destOrd="0" presId="urn:microsoft.com/office/officeart/2008/layout/HalfCircleOrganizationChart"/>
    <dgm:cxn modelId="{930FEB70-3D62-4248-95F6-4E4FE44F1458}" type="presParOf" srcId="{FF00179D-74D3-4647-AD3F-775C9A2D4F04}" destId="{D54C9BA0-B669-40C9-B83E-C65BF27BF4BD}" srcOrd="1" destOrd="0" presId="urn:microsoft.com/office/officeart/2008/layout/HalfCircleOrganizationChart"/>
    <dgm:cxn modelId="{22DAC1B6-3C0D-4F1C-B0E0-2809CF80453D}" type="presParOf" srcId="{FF00179D-74D3-4647-AD3F-775C9A2D4F04}" destId="{43FF6A8A-D8F1-45C5-96AD-EB251459ED8F}" srcOrd="2" destOrd="0" presId="urn:microsoft.com/office/officeart/2008/layout/HalfCircleOrganizationChart"/>
    <dgm:cxn modelId="{8F0AD7DD-9CDE-46C8-A104-D866AD06CEE4}" type="presParOf" srcId="{FF00179D-74D3-4647-AD3F-775C9A2D4F04}" destId="{C26D5247-F00A-446B-AF1A-67A4A890482C}" srcOrd="3" destOrd="0" presId="urn:microsoft.com/office/officeart/2008/layout/HalfCircleOrganizationChart"/>
    <dgm:cxn modelId="{C7827E44-7E95-4B45-B653-4FB87E4D5737}" type="presParOf" srcId="{22A4847D-F898-468B-8999-D0EC2EC0C373}" destId="{9E60B476-70C9-48A6-A0CD-D4AEC823E50F}" srcOrd="1" destOrd="0" presId="urn:microsoft.com/office/officeart/2008/layout/HalfCircleOrganizationChart"/>
    <dgm:cxn modelId="{0DA657C1-3717-4D80-A878-FB8F2AB2901F}" type="presParOf" srcId="{22A4847D-F898-468B-8999-D0EC2EC0C373}" destId="{B7AF6B14-42BC-4493-B9CF-A1D5F52F1123}" srcOrd="2" destOrd="0" presId="urn:microsoft.com/office/officeart/2008/layout/HalfCircleOrganizationChart"/>
    <dgm:cxn modelId="{2A41A84B-F2CA-4FE5-BC6F-DA9FB5D6BC21}" type="presParOf" srcId="{EA3835CB-E357-4AF2-BB9E-2A770138F1FB}" destId="{8D4ED7DD-FF1D-41C6-A1F2-25C21CB7BB2C}" srcOrd="2" destOrd="0" presId="urn:microsoft.com/office/officeart/2008/layout/HalfCircleOrganizationChart"/>
    <dgm:cxn modelId="{298999A6-727A-4C6F-BDB9-0227F7A4B02A}" type="presParOf" srcId="{2E766EEF-765F-4911-BFBD-CC9BE0DF5DAD}" destId="{507A93E8-548A-4641-94C7-252DA2E51170}" srcOrd="4" destOrd="0" presId="urn:microsoft.com/office/officeart/2008/layout/HalfCircleOrganizationChart"/>
    <dgm:cxn modelId="{6C691BCA-B13B-42DF-A000-73D4946FB065}" type="presParOf" srcId="{2E766EEF-765F-4911-BFBD-CC9BE0DF5DAD}" destId="{37DF08E3-4A9A-4317-9A4E-0B097CBC2E89}" srcOrd="5" destOrd="0" presId="urn:microsoft.com/office/officeart/2008/layout/HalfCircleOrganizationChart"/>
    <dgm:cxn modelId="{22CFBE18-5DC8-45B6-9E45-13B5DC3E11FB}" type="presParOf" srcId="{37DF08E3-4A9A-4317-9A4E-0B097CBC2E89}" destId="{655A9EA9-7E73-470F-AE05-414FFF393F05}" srcOrd="0" destOrd="0" presId="urn:microsoft.com/office/officeart/2008/layout/HalfCircleOrganizationChart"/>
    <dgm:cxn modelId="{1405BF3D-F6E5-4F24-952A-71ECDB3AD617}" type="presParOf" srcId="{655A9EA9-7E73-470F-AE05-414FFF393F05}" destId="{53410A1B-1C73-4422-9E9E-CFE30FFD9D6B}" srcOrd="0" destOrd="0" presId="urn:microsoft.com/office/officeart/2008/layout/HalfCircleOrganizationChart"/>
    <dgm:cxn modelId="{ABAE9202-3001-46B9-A836-D9DAA029B0D3}" type="presParOf" srcId="{655A9EA9-7E73-470F-AE05-414FFF393F05}" destId="{011A04DA-F1A4-4C7E-9A00-D00F9A0F742D}" srcOrd="1" destOrd="0" presId="urn:microsoft.com/office/officeart/2008/layout/HalfCircleOrganizationChart"/>
    <dgm:cxn modelId="{F66729C3-0FAF-48B2-9327-C6B1FDF67AC0}" type="presParOf" srcId="{655A9EA9-7E73-470F-AE05-414FFF393F05}" destId="{AC9F7432-3A8A-4A0C-BB3A-52148B25A2F8}" srcOrd="2" destOrd="0" presId="urn:microsoft.com/office/officeart/2008/layout/HalfCircleOrganizationChart"/>
    <dgm:cxn modelId="{5FCCBA79-8314-432F-848D-3202A3084A1B}" type="presParOf" srcId="{655A9EA9-7E73-470F-AE05-414FFF393F05}" destId="{599B097E-8F51-44F9-BF27-5887ABDB9AF9}" srcOrd="3" destOrd="0" presId="urn:microsoft.com/office/officeart/2008/layout/HalfCircleOrganizationChart"/>
    <dgm:cxn modelId="{237845AF-0450-42F8-A1F4-0A228B496155}" type="presParOf" srcId="{37DF08E3-4A9A-4317-9A4E-0B097CBC2E89}" destId="{1B7EFC9E-5DA8-4775-B100-F8289ECB8B6B}" srcOrd="1" destOrd="0" presId="urn:microsoft.com/office/officeart/2008/layout/HalfCircleOrganizationChart"/>
    <dgm:cxn modelId="{E2BD06D2-06E1-4FDD-95C7-BB98356D0C54}" type="presParOf" srcId="{1B7EFC9E-5DA8-4775-B100-F8289ECB8B6B}" destId="{623D83A4-A602-4805-9AB4-EAC26630E8F2}" srcOrd="0" destOrd="0" presId="urn:microsoft.com/office/officeart/2008/layout/HalfCircleOrganizationChart"/>
    <dgm:cxn modelId="{102EA791-E91C-47B6-9B62-96BF58CFFD1C}" type="presParOf" srcId="{1B7EFC9E-5DA8-4775-B100-F8289ECB8B6B}" destId="{1A0CC177-9994-48D7-848A-F360A27CCA62}" srcOrd="1" destOrd="0" presId="urn:microsoft.com/office/officeart/2008/layout/HalfCircleOrganizationChart"/>
    <dgm:cxn modelId="{095FE50A-3FFA-4909-A7B6-8474090B2EE5}" type="presParOf" srcId="{1A0CC177-9994-48D7-848A-F360A27CCA62}" destId="{1A8BEA8C-8FE3-48B4-9BC7-3DB8873C53D2}" srcOrd="0" destOrd="0" presId="urn:microsoft.com/office/officeart/2008/layout/HalfCircleOrganizationChart"/>
    <dgm:cxn modelId="{054681FF-1487-4AC1-903A-E7947FF66F27}" type="presParOf" srcId="{1A8BEA8C-8FE3-48B4-9BC7-3DB8873C53D2}" destId="{851602D8-7C06-4261-83FD-FB916A6400B9}" srcOrd="0" destOrd="0" presId="urn:microsoft.com/office/officeart/2008/layout/HalfCircleOrganizationChart"/>
    <dgm:cxn modelId="{39BDCD06-DCF9-4864-BE14-7A756BCDD3B5}" type="presParOf" srcId="{1A8BEA8C-8FE3-48B4-9BC7-3DB8873C53D2}" destId="{F351DABB-0B17-4EAA-AB3C-6B90D14D6265}" srcOrd="1" destOrd="0" presId="urn:microsoft.com/office/officeart/2008/layout/HalfCircleOrganizationChart"/>
    <dgm:cxn modelId="{664EC92D-5C99-4D87-8D4A-DA810F048026}" type="presParOf" srcId="{1A8BEA8C-8FE3-48B4-9BC7-3DB8873C53D2}" destId="{6D31FBFA-273E-4375-BD22-4AE9059DE962}" srcOrd="2" destOrd="0" presId="urn:microsoft.com/office/officeart/2008/layout/HalfCircleOrganizationChart"/>
    <dgm:cxn modelId="{D84D35D1-21D7-42BD-824F-B9D1B3D8364E}" type="presParOf" srcId="{1A8BEA8C-8FE3-48B4-9BC7-3DB8873C53D2}" destId="{A998345D-247A-46D9-85A4-5C015490AB79}" srcOrd="3" destOrd="0" presId="urn:microsoft.com/office/officeart/2008/layout/HalfCircleOrganizationChart"/>
    <dgm:cxn modelId="{FA2C8A2A-E81A-461C-AC9B-BC4698471A53}" type="presParOf" srcId="{1A0CC177-9994-48D7-848A-F360A27CCA62}" destId="{B42F8628-871C-4D8E-9FF6-7331E2ED8734}" srcOrd="1" destOrd="0" presId="urn:microsoft.com/office/officeart/2008/layout/HalfCircleOrganizationChart"/>
    <dgm:cxn modelId="{6416AF4A-5D7D-4B93-927D-CAFC82EE122B}" type="presParOf" srcId="{1A0CC177-9994-48D7-848A-F360A27CCA62}" destId="{CA2CCA46-1E08-4502-A6D9-44126FC38895}" srcOrd="2" destOrd="0" presId="urn:microsoft.com/office/officeart/2008/layout/HalfCircleOrganizationChart"/>
    <dgm:cxn modelId="{3CB644E7-030E-4651-A409-689B8BF3DFA8}" type="presParOf" srcId="{37DF08E3-4A9A-4317-9A4E-0B097CBC2E89}" destId="{2182AA46-DF2D-4B3B-A5AF-73901A8FC3E9}" srcOrd="2" destOrd="0" presId="urn:microsoft.com/office/officeart/2008/layout/HalfCircleOrganizationChart"/>
    <dgm:cxn modelId="{502B3EE5-99FD-442B-B1E4-A760DAABB67A}" type="presParOf" srcId="{AAA16A82-1D30-4308-8D2B-908BEF098EF2}" destId="{98233C51-6842-40AE-A043-B4648C059910}"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3939B-5C91-4141-A6FA-485124D874BB}">
      <dsp:nvSpPr>
        <dsp:cNvPr id="0" name=""/>
        <dsp:cNvSpPr/>
      </dsp:nvSpPr>
      <dsp:spPr>
        <a:xfrm>
          <a:off x="3653746" y="2170068"/>
          <a:ext cx="1607906" cy="1607906"/>
        </a:xfrm>
        <a:prstGeom prst="ellipse">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GR" sz="1500" b="0" i="0" kern="1200" dirty="0"/>
            <a:t>ΣΥΝΕΞΕΛΙΞΗ</a:t>
          </a:r>
          <a:endParaRPr lang="el-GR" sz="1500" kern="1200" dirty="0"/>
        </a:p>
      </dsp:txBody>
      <dsp:txXfrm>
        <a:off x="3889218" y="2405540"/>
        <a:ext cx="1136962" cy="1136962"/>
      </dsp:txXfrm>
    </dsp:sp>
    <dsp:sp modelId="{87EAABBC-EBA3-4E47-8ECF-5932A6F1B97B}">
      <dsp:nvSpPr>
        <dsp:cNvPr id="0" name=""/>
        <dsp:cNvSpPr/>
      </dsp:nvSpPr>
      <dsp:spPr>
        <a:xfrm rot="10800000">
          <a:off x="2094956" y="2744895"/>
          <a:ext cx="1473056" cy="458253"/>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3F55A182-448D-4DBD-8E2A-452ED50FBE90}">
      <dsp:nvSpPr>
        <dsp:cNvPr id="0" name=""/>
        <dsp:cNvSpPr/>
      </dsp:nvSpPr>
      <dsp:spPr>
        <a:xfrm>
          <a:off x="1331201" y="2363017"/>
          <a:ext cx="1527511" cy="1222008"/>
        </a:xfrm>
        <a:prstGeom prst="roundRect">
          <a:avLst>
            <a:gd name="adj" fmla="val 10000"/>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2844800">
            <a:lnSpc>
              <a:spcPct val="90000"/>
            </a:lnSpc>
            <a:spcBef>
              <a:spcPct val="0"/>
            </a:spcBef>
            <a:spcAft>
              <a:spcPct val="35000"/>
            </a:spcAft>
            <a:buNone/>
          </a:pPr>
          <a:endParaRPr lang="el-GR" sz="6400" kern="1200" dirty="0"/>
        </a:p>
      </dsp:txBody>
      <dsp:txXfrm>
        <a:off x="1366992" y="2398808"/>
        <a:ext cx="1455929" cy="1150426"/>
      </dsp:txXfrm>
    </dsp:sp>
    <dsp:sp modelId="{918D61BB-736B-4F8C-A839-3ABE2722D9DC}">
      <dsp:nvSpPr>
        <dsp:cNvPr id="0" name=""/>
        <dsp:cNvSpPr/>
      </dsp:nvSpPr>
      <dsp:spPr>
        <a:xfrm rot="13500000">
          <a:off x="2571264" y="1594987"/>
          <a:ext cx="1473056" cy="458253"/>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8D8A748B-35F4-4B4A-AFAC-FF27A85A7AD2}">
      <dsp:nvSpPr>
        <dsp:cNvPr id="0" name=""/>
        <dsp:cNvSpPr/>
      </dsp:nvSpPr>
      <dsp:spPr>
        <a:xfrm>
          <a:off x="2023232" y="692306"/>
          <a:ext cx="1527511" cy="1222008"/>
        </a:xfrm>
        <a:prstGeom prst="roundRect">
          <a:avLst>
            <a:gd name="adj" fmla="val 10000"/>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2844800">
            <a:lnSpc>
              <a:spcPct val="90000"/>
            </a:lnSpc>
            <a:spcBef>
              <a:spcPct val="0"/>
            </a:spcBef>
            <a:spcAft>
              <a:spcPct val="35000"/>
            </a:spcAft>
            <a:buNone/>
          </a:pPr>
          <a:endParaRPr lang="el-GR" sz="6400" kern="1200"/>
        </a:p>
      </dsp:txBody>
      <dsp:txXfrm>
        <a:off x="2059023" y="728097"/>
        <a:ext cx="1455929" cy="1150426"/>
      </dsp:txXfrm>
    </dsp:sp>
    <dsp:sp modelId="{C11155EF-BC19-4822-ACB9-3B468CB15F23}">
      <dsp:nvSpPr>
        <dsp:cNvPr id="0" name=""/>
        <dsp:cNvSpPr/>
      </dsp:nvSpPr>
      <dsp:spPr>
        <a:xfrm rot="16200000">
          <a:off x="3721171" y="1118680"/>
          <a:ext cx="1473056" cy="458253"/>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B67C8E5D-3B1C-499C-B410-F93AA49FC95D}">
      <dsp:nvSpPr>
        <dsp:cNvPr id="0" name=""/>
        <dsp:cNvSpPr/>
      </dsp:nvSpPr>
      <dsp:spPr>
        <a:xfrm>
          <a:off x="3693944" y="274"/>
          <a:ext cx="1527511" cy="1222008"/>
        </a:xfrm>
        <a:prstGeom prst="roundRect">
          <a:avLst>
            <a:gd name="adj" fmla="val 10000"/>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2844800">
            <a:lnSpc>
              <a:spcPct val="90000"/>
            </a:lnSpc>
            <a:spcBef>
              <a:spcPct val="0"/>
            </a:spcBef>
            <a:spcAft>
              <a:spcPct val="35000"/>
            </a:spcAft>
            <a:buNone/>
          </a:pPr>
          <a:endParaRPr lang="el-GR" sz="6400" kern="1200" dirty="0"/>
        </a:p>
      </dsp:txBody>
      <dsp:txXfrm>
        <a:off x="3729735" y="36065"/>
        <a:ext cx="1455929" cy="1150426"/>
      </dsp:txXfrm>
    </dsp:sp>
    <dsp:sp modelId="{7171D244-52D4-4181-AD56-06E87E82BE14}">
      <dsp:nvSpPr>
        <dsp:cNvPr id="0" name=""/>
        <dsp:cNvSpPr/>
      </dsp:nvSpPr>
      <dsp:spPr>
        <a:xfrm rot="18900000">
          <a:off x="4871079" y="1594987"/>
          <a:ext cx="1473056" cy="458253"/>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40DB2EBC-D9AA-4B2F-86F8-DAC6B96A61FE}">
      <dsp:nvSpPr>
        <dsp:cNvPr id="0" name=""/>
        <dsp:cNvSpPr/>
      </dsp:nvSpPr>
      <dsp:spPr>
        <a:xfrm>
          <a:off x="5364656" y="692306"/>
          <a:ext cx="1527511" cy="1222008"/>
        </a:xfrm>
        <a:prstGeom prst="roundRect">
          <a:avLst>
            <a:gd name="adj" fmla="val 10000"/>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2844800">
            <a:lnSpc>
              <a:spcPct val="90000"/>
            </a:lnSpc>
            <a:spcBef>
              <a:spcPct val="0"/>
            </a:spcBef>
            <a:spcAft>
              <a:spcPct val="35000"/>
            </a:spcAft>
            <a:buNone/>
          </a:pPr>
          <a:endParaRPr lang="el-GR" sz="6400" kern="1200" dirty="0"/>
        </a:p>
      </dsp:txBody>
      <dsp:txXfrm>
        <a:off x="5400447" y="728097"/>
        <a:ext cx="1455929" cy="1150426"/>
      </dsp:txXfrm>
    </dsp:sp>
    <dsp:sp modelId="{8057B5F9-04FE-4A4E-BDCB-209217F9B496}">
      <dsp:nvSpPr>
        <dsp:cNvPr id="0" name=""/>
        <dsp:cNvSpPr/>
      </dsp:nvSpPr>
      <dsp:spPr>
        <a:xfrm>
          <a:off x="5347386" y="2744895"/>
          <a:ext cx="1473056" cy="458253"/>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1F761669-D7E9-49DB-B5DB-52FBEE8B9678}">
      <dsp:nvSpPr>
        <dsp:cNvPr id="0" name=""/>
        <dsp:cNvSpPr/>
      </dsp:nvSpPr>
      <dsp:spPr>
        <a:xfrm>
          <a:off x="6056687" y="2363017"/>
          <a:ext cx="1527511" cy="1222008"/>
        </a:xfrm>
        <a:prstGeom prst="roundRect">
          <a:avLst>
            <a:gd name="adj" fmla="val 10000"/>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2844800">
            <a:lnSpc>
              <a:spcPct val="90000"/>
            </a:lnSpc>
            <a:spcBef>
              <a:spcPct val="0"/>
            </a:spcBef>
            <a:spcAft>
              <a:spcPct val="35000"/>
            </a:spcAft>
            <a:buNone/>
          </a:pPr>
          <a:endParaRPr lang="el-GR" sz="6400" kern="1200" dirty="0"/>
        </a:p>
      </dsp:txBody>
      <dsp:txXfrm>
        <a:off x="6092478" y="2398808"/>
        <a:ext cx="1455929" cy="11504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D83A4-A602-4805-9AB4-EAC26630E8F2}">
      <dsp:nvSpPr>
        <dsp:cNvPr id="0" name=""/>
        <dsp:cNvSpPr/>
      </dsp:nvSpPr>
      <dsp:spPr>
        <a:xfrm>
          <a:off x="5039312" y="3209126"/>
          <a:ext cx="702538" cy="458177"/>
        </a:xfrm>
        <a:custGeom>
          <a:avLst/>
          <a:gdLst/>
          <a:ahLst/>
          <a:cxnLst/>
          <a:rect l="0" t="0" r="0" b="0"/>
          <a:pathLst>
            <a:path>
              <a:moveTo>
                <a:pt x="0" y="0"/>
              </a:moveTo>
              <a:lnTo>
                <a:pt x="0" y="458177"/>
              </a:lnTo>
              <a:lnTo>
                <a:pt x="702538" y="458177"/>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7A93E8-548A-4641-94C7-252DA2E51170}">
      <dsp:nvSpPr>
        <dsp:cNvPr id="0" name=""/>
        <dsp:cNvSpPr/>
      </dsp:nvSpPr>
      <dsp:spPr>
        <a:xfrm>
          <a:off x="2903450" y="2124773"/>
          <a:ext cx="2135862" cy="320724"/>
        </a:xfrm>
        <a:custGeom>
          <a:avLst/>
          <a:gdLst/>
          <a:ahLst/>
          <a:cxnLst/>
          <a:rect l="0" t="0" r="0" b="0"/>
          <a:pathLst>
            <a:path>
              <a:moveTo>
                <a:pt x="0" y="0"/>
              </a:moveTo>
              <a:lnTo>
                <a:pt x="0" y="160362"/>
              </a:lnTo>
              <a:lnTo>
                <a:pt x="2135862" y="160362"/>
              </a:lnTo>
              <a:lnTo>
                <a:pt x="2135862" y="32072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4AC3A1-7891-4D9D-AD33-8472B87C7964}">
      <dsp:nvSpPr>
        <dsp:cNvPr id="0" name=""/>
        <dsp:cNvSpPr/>
      </dsp:nvSpPr>
      <dsp:spPr>
        <a:xfrm>
          <a:off x="3191330" y="3209126"/>
          <a:ext cx="702538" cy="458177"/>
        </a:xfrm>
        <a:custGeom>
          <a:avLst/>
          <a:gdLst/>
          <a:ahLst/>
          <a:cxnLst/>
          <a:rect l="0" t="0" r="0" b="0"/>
          <a:pathLst>
            <a:path>
              <a:moveTo>
                <a:pt x="0" y="0"/>
              </a:moveTo>
              <a:lnTo>
                <a:pt x="0" y="458177"/>
              </a:lnTo>
              <a:lnTo>
                <a:pt x="702538" y="458177"/>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2D2B03-A2BE-41DC-850F-D5FBE2FA2B8D}">
      <dsp:nvSpPr>
        <dsp:cNvPr id="0" name=""/>
        <dsp:cNvSpPr/>
      </dsp:nvSpPr>
      <dsp:spPr>
        <a:xfrm>
          <a:off x="2903450" y="2124773"/>
          <a:ext cx="287880" cy="320724"/>
        </a:xfrm>
        <a:custGeom>
          <a:avLst/>
          <a:gdLst/>
          <a:ahLst/>
          <a:cxnLst/>
          <a:rect l="0" t="0" r="0" b="0"/>
          <a:pathLst>
            <a:path>
              <a:moveTo>
                <a:pt x="0" y="0"/>
              </a:moveTo>
              <a:lnTo>
                <a:pt x="0" y="160362"/>
              </a:lnTo>
              <a:lnTo>
                <a:pt x="287880" y="160362"/>
              </a:lnTo>
              <a:lnTo>
                <a:pt x="287880" y="32072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BE64FD-E9B9-41B6-A24A-0DDC1BE0311F}">
      <dsp:nvSpPr>
        <dsp:cNvPr id="0" name=""/>
        <dsp:cNvSpPr/>
      </dsp:nvSpPr>
      <dsp:spPr>
        <a:xfrm>
          <a:off x="1055468" y="3391855"/>
          <a:ext cx="788902" cy="458177"/>
        </a:xfrm>
        <a:custGeom>
          <a:avLst/>
          <a:gdLst/>
          <a:ahLst/>
          <a:cxnLst/>
          <a:rect l="0" t="0" r="0" b="0"/>
          <a:pathLst>
            <a:path>
              <a:moveTo>
                <a:pt x="0" y="0"/>
              </a:moveTo>
              <a:lnTo>
                <a:pt x="0" y="458177"/>
              </a:lnTo>
              <a:lnTo>
                <a:pt x="788902" y="458177"/>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EDBC94-BA5B-4AF2-B5AB-DA6E41B60EAA}">
      <dsp:nvSpPr>
        <dsp:cNvPr id="0" name=""/>
        <dsp:cNvSpPr/>
      </dsp:nvSpPr>
      <dsp:spPr>
        <a:xfrm>
          <a:off x="1055468" y="2124773"/>
          <a:ext cx="1847982" cy="320724"/>
        </a:xfrm>
        <a:custGeom>
          <a:avLst/>
          <a:gdLst/>
          <a:ahLst/>
          <a:cxnLst/>
          <a:rect l="0" t="0" r="0" b="0"/>
          <a:pathLst>
            <a:path>
              <a:moveTo>
                <a:pt x="1847982" y="0"/>
              </a:moveTo>
              <a:lnTo>
                <a:pt x="1847982" y="160362"/>
              </a:lnTo>
              <a:lnTo>
                <a:pt x="0" y="160362"/>
              </a:lnTo>
              <a:lnTo>
                <a:pt x="0" y="32072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A8FCF5-BCB3-4430-BE27-D8B9BD393ACC}">
      <dsp:nvSpPr>
        <dsp:cNvPr id="0" name=""/>
        <dsp:cNvSpPr/>
      </dsp:nvSpPr>
      <dsp:spPr>
        <a:xfrm>
          <a:off x="1731527" y="678048"/>
          <a:ext cx="2343844" cy="1446725"/>
        </a:xfrm>
        <a:prstGeom prst="arc">
          <a:avLst>
            <a:gd name="adj1" fmla="val 13200000"/>
            <a:gd name="adj2" fmla="val 192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388D84-8E4C-4681-8F8C-510EA3E40914}">
      <dsp:nvSpPr>
        <dsp:cNvPr id="0" name=""/>
        <dsp:cNvSpPr/>
      </dsp:nvSpPr>
      <dsp:spPr>
        <a:xfrm>
          <a:off x="1731527" y="678048"/>
          <a:ext cx="2343844" cy="1446725"/>
        </a:xfrm>
        <a:prstGeom prst="arc">
          <a:avLst>
            <a:gd name="adj1" fmla="val 2400000"/>
            <a:gd name="adj2" fmla="val 84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9B1FE7-877D-4F0E-B948-8F1E493115DE}">
      <dsp:nvSpPr>
        <dsp:cNvPr id="0" name=""/>
        <dsp:cNvSpPr/>
      </dsp:nvSpPr>
      <dsp:spPr>
        <a:xfrm>
          <a:off x="559605" y="938458"/>
          <a:ext cx="4687689" cy="925904"/>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GR" sz="1500" b="1" kern="1200" dirty="0"/>
            <a:t>Συμβιωτικές σχέσεις </a:t>
          </a:r>
        </a:p>
      </dsp:txBody>
      <dsp:txXfrm>
        <a:off x="559605" y="938458"/>
        <a:ext cx="4687689" cy="925904"/>
      </dsp:txXfrm>
    </dsp:sp>
    <dsp:sp modelId="{3A4A9C81-4DF7-4E95-935E-6DA49CC122A6}">
      <dsp:nvSpPr>
        <dsp:cNvPr id="0" name=""/>
        <dsp:cNvSpPr/>
      </dsp:nvSpPr>
      <dsp:spPr>
        <a:xfrm>
          <a:off x="529713" y="2445497"/>
          <a:ext cx="1051509" cy="946357"/>
        </a:xfrm>
        <a:prstGeom prst="arc">
          <a:avLst>
            <a:gd name="adj1" fmla="val 13200000"/>
            <a:gd name="adj2" fmla="val 192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685075-45A6-499F-B773-35052923B55C}">
      <dsp:nvSpPr>
        <dsp:cNvPr id="0" name=""/>
        <dsp:cNvSpPr/>
      </dsp:nvSpPr>
      <dsp:spPr>
        <a:xfrm>
          <a:off x="529713" y="2445497"/>
          <a:ext cx="1051509" cy="946357"/>
        </a:xfrm>
        <a:prstGeom prst="arc">
          <a:avLst>
            <a:gd name="adj1" fmla="val 2400000"/>
            <a:gd name="adj2" fmla="val 84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25EAE1-DD48-4F6C-922B-936E48E5C18A}">
      <dsp:nvSpPr>
        <dsp:cNvPr id="0" name=""/>
        <dsp:cNvSpPr/>
      </dsp:nvSpPr>
      <dsp:spPr>
        <a:xfrm>
          <a:off x="3958" y="2615842"/>
          <a:ext cx="2103018" cy="605668"/>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GR" sz="1500" b="1" kern="1200" dirty="0"/>
            <a:t>Σχέσεις αμοιβαιότητας</a:t>
          </a:r>
        </a:p>
        <a:p>
          <a:pPr marL="0" lvl="0" indent="0" algn="ctr" defTabSz="666750">
            <a:lnSpc>
              <a:spcPct val="90000"/>
            </a:lnSpc>
            <a:spcBef>
              <a:spcPct val="0"/>
            </a:spcBef>
            <a:spcAft>
              <a:spcPct val="35000"/>
            </a:spcAft>
            <a:buNone/>
          </a:pPr>
          <a:r>
            <a:rPr lang="el-GR" sz="1500" b="1" kern="1200" dirty="0"/>
            <a:t> (+,+)</a:t>
          </a:r>
        </a:p>
      </dsp:txBody>
      <dsp:txXfrm>
        <a:off x="3958" y="2615842"/>
        <a:ext cx="2103018" cy="605668"/>
      </dsp:txXfrm>
    </dsp:sp>
    <dsp:sp modelId="{C0801CC6-6513-4BA5-8DDF-57800170DAD6}">
      <dsp:nvSpPr>
        <dsp:cNvPr id="0" name=""/>
        <dsp:cNvSpPr/>
      </dsp:nvSpPr>
      <dsp:spPr>
        <a:xfrm>
          <a:off x="1752735" y="3712579"/>
          <a:ext cx="763628" cy="763628"/>
        </a:xfrm>
        <a:prstGeom prst="arc">
          <a:avLst>
            <a:gd name="adj1" fmla="val 13200000"/>
            <a:gd name="adj2" fmla="val 192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A0A8CD-E5E3-49A8-9A6A-7156259DD361}">
      <dsp:nvSpPr>
        <dsp:cNvPr id="0" name=""/>
        <dsp:cNvSpPr/>
      </dsp:nvSpPr>
      <dsp:spPr>
        <a:xfrm>
          <a:off x="1752735" y="3712579"/>
          <a:ext cx="763628" cy="763628"/>
        </a:xfrm>
        <a:prstGeom prst="arc">
          <a:avLst>
            <a:gd name="adj1" fmla="val 2400000"/>
            <a:gd name="adj2" fmla="val 84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7613CB-2F38-40B6-AA0B-BE9FE397FFB2}">
      <dsp:nvSpPr>
        <dsp:cNvPr id="0" name=""/>
        <dsp:cNvSpPr/>
      </dsp:nvSpPr>
      <dsp:spPr>
        <a:xfrm>
          <a:off x="1370920" y="3850033"/>
          <a:ext cx="1527257" cy="48872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l-GR" sz="1500" kern="1200"/>
        </a:p>
      </dsp:txBody>
      <dsp:txXfrm>
        <a:off x="1370920" y="3850033"/>
        <a:ext cx="1527257" cy="488722"/>
      </dsp:txXfrm>
    </dsp:sp>
    <dsp:sp modelId="{07FC567F-40A1-4DE4-8C02-BA024E278400}">
      <dsp:nvSpPr>
        <dsp:cNvPr id="0" name=""/>
        <dsp:cNvSpPr/>
      </dsp:nvSpPr>
      <dsp:spPr>
        <a:xfrm>
          <a:off x="2809516" y="2445497"/>
          <a:ext cx="763628" cy="763628"/>
        </a:xfrm>
        <a:prstGeom prst="arc">
          <a:avLst>
            <a:gd name="adj1" fmla="val 13200000"/>
            <a:gd name="adj2" fmla="val 192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15FF86-DB22-4B7C-BFAF-9CD914E6036F}">
      <dsp:nvSpPr>
        <dsp:cNvPr id="0" name=""/>
        <dsp:cNvSpPr/>
      </dsp:nvSpPr>
      <dsp:spPr>
        <a:xfrm>
          <a:off x="2809516" y="2445497"/>
          <a:ext cx="763628" cy="763628"/>
        </a:xfrm>
        <a:prstGeom prst="arc">
          <a:avLst>
            <a:gd name="adj1" fmla="val 2400000"/>
            <a:gd name="adj2" fmla="val 84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7461E1-888A-4FF8-9EDE-3D8965DF837D}">
      <dsp:nvSpPr>
        <dsp:cNvPr id="0" name=""/>
        <dsp:cNvSpPr/>
      </dsp:nvSpPr>
      <dsp:spPr>
        <a:xfrm>
          <a:off x="2427701" y="2582951"/>
          <a:ext cx="1527257" cy="48872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GR" sz="1500" kern="1200" dirty="0"/>
            <a:t>……………….</a:t>
          </a:r>
        </a:p>
      </dsp:txBody>
      <dsp:txXfrm>
        <a:off x="2427701" y="2582951"/>
        <a:ext cx="1527257" cy="488722"/>
      </dsp:txXfrm>
    </dsp:sp>
    <dsp:sp modelId="{D54C9BA0-B669-40C9-B83E-C65BF27BF4BD}">
      <dsp:nvSpPr>
        <dsp:cNvPr id="0" name=""/>
        <dsp:cNvSpPr/>
      </dsp:nvSpPr>
      <dsp:spPr>
        <a:xfrm>
          <a:off x="3802233" y="3529851"/>
          <a:ext cx="763628" cy="763628"/>
        </a:xfrm>
        <a:prstGeom prst="arc">
          <a:avLst>
            <a:gd name="adj1" fmla="val 13200000"/>
            <a:gd name="adj2" fmla="val 192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FF6A8A-D8F1-45C5-96AD-EB251459ED8F}">
      <dsp:nvSpPr>
        <dsp:cNvPr id="0" name=""/>
        <dsp:cNvSpPr/>
      </dsp:nvSpPr>
      <dsp:spPr>
        <a:xfrm>
          <a:off x="3802233" y="3529851"/>
          <a:ext cx="763628" cy="763628"/>
        </a:xfrm>
        <a:prstGeom prst="arc">
          <a:avLst>
            <a:gd name="adj1" fmla="val 2400000"/>
            <a:gd name="adj2" fmla="val 84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30AD8F-4034-4590-8F2C-246D49B4B805}">
      <dsp:nvSpPr>
        <dsp:cNvPr id="0" name=""/>
        <dsp:cNvSpPr/>
      </dsp:nvSpPr>
      <dsp:spPr>
        <a:xfrm>
          <a:off x="3420419" y="3667304"/>
          <a:ext cx="1527257" cy="48872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l-GR" sz="1500" kern="1200"/>
        </a:p>
      </dsp:txBody>
      <dsp:txXfrm>
        <a:off x="3420419" y="3667304"/>
        <a:ext cx="1527257" cy="488722"/>
      </dsp:txXfrm>
    </dsp:sp>
    <dsp:sp modelId="{011A04DA-F1A4-4C7E-9A00-D00F9A0F742D}">
      <dsp:nvSpPr>
        <dsp:cNvPr id="0" name=""/>
        <dsp:cNvSpPr/>
      </dsp:nvSpPr>
      <dsp:spPr>
        <a:xfrm>
          <a:off x="4657498" y="2445497"/>
          <a:ext cx="763628" cy="763628"/>
        </a:xfrm>
        <a:prstGeom prst="arc">
          <a:avLst>
            <a:gd name="adj1" fmla="val 13200000"/>
            <a:gd name="adj2" fmla="val 192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9F7432-3A8A-4A0C-BB3A-52148B25A2F8}">
      <dsp:nvSpPr>
        <dsp:cNvPr id="0" name=""/>
        <dsp:cNvSpPr/>
      </dsp:nvSpPr>
      <dsp:spPr>
        <a:xfrm>
          <a:off x="4657498" y="2445497"/>
          <a:ext cx="763628" cy="763628"/>
        </a:xfrm>
        <a:prstGeom prst="arc">
          <a:avLst>
            <a:gd name="adj1" fmla="val 2400000"/>
            <a:gd name="adj2" fmla="val 84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10A1B-1C73-4422-9E9E-CFE30FFD9D6B}">
      <dsp:nvSpPr>
        <dsp:cNvPr id="0" name=""/>
        <dsp:cNvSpPr/>
      </dsp:nvSpPr>
      <dsp:spPr>
        <a:xfrm>
          <a:off x="4275683" y="2582951"/>
          <a:ext cx="1527257" cy="48872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GR" sz="1500" kern="1200" dirty="0"/>
            <a:t>……………..</a:t>
          </a:r>
        </a:p>
      </dsp:txBody>
      <dsp:txXfrm>
        <a:off x="4275683" y="2582951"/>
        <a:ext cx="1527257" cy="488722"/>
      </dsp:txXfrm>
    </dsp:sp>
    <dsp:sp modelId="{F351DABB-0B17-4EAA-AB3C-6B90D14D6265}">
      <dsp:nvSpPr>
        <dsp:cNvPr id="0" name=""/>
        <dsp:cNvSpPr/>
      </dsp:nvSpPr>
      <dsp:spPr>
        <a:xfrm>
          <a:off x="5650215" y="3529851"/>
          <a:ext cx="763628" cy="763628"/>
        </a:xfrm>
        <a:prstGeom prst="arc">
          <a:avLst>
            <a:gd name="adj1" fmla="val 13200000"/>
            <a:gd name="adj2" fmla="val 192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31FBFA-273E-4375-BD22-4AE9059DE962}">
      <dsp:nvSpPr>
        <dsp:cNvPr id="0" name=""/>
        <dsp:cNvSpPr/>
      </dsp:nvSpPr>
      <dsp:spPr>
        <a:xfrm>
          <a:off x="5650215" y="3529851"/>
          <a:ext cx="763628" cy="763628"/>
        </a:xfrm>
        <a:prstGeom prst="arc">
          <a:avLst>
            <a:gd name="adj1" fmla="val 2400000"/>
            <a:gd name="adj2" fmla="val 840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1602D8-7C06-4261-83FD-FB916A6400B9}">
      <dsp:nvSpPr>
        <dsp:cNvPr id="0" name=""/>
        <dsp:cNvSpPr/>
      </dsp:nvSpPr>
      <dsp:spPr>
        <a:xfrm>
          <a:off x="5268401" y="3667304"/>
          <a:ext cx="1527257" cy="48872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l-GR" sz="1500" kern="1200"/>
        </a:p>
      </dsp:txBody>
      <dsp:txXfrm>
        <a:off x="5268401" y="3667304"/>
        <a:ext cx="1527257" cy="48872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27CC03E-0BBB-4A21-9E3C-6D73A4B3EA1C}" type="datetimeFigureOut">
              <a:rPr lang="el-GR" smtClean="0"/>
              <a:t>6/4/2019</a:t>
            </a:fld>
            <a:endParaRPr lang="el-GR"/>
          </a:p>
        </p:txBody>
      </p:sp>
      <p:sp>
        <p:nvSpPr>
          <p:cNvPr id="5" name="Footer Placeholder 4"/>
          <p:cNvSpPr>
            <a:spLocks noGrp="1"/>
          </p:cNvSpPr>
          <p:nvPr>
            <p:ph type="ftr" sz="quarter" idx="11"/>
          </p:nvPr>
        </p:nvSpPr>
        <p:spPr/>
        <p:txBody>
          <a:bodyPr/>
          <a:lstStyle/>
          <a:p>
            <a:endParaRPr lang="el-G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3510742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27CC03E-0BBB-4A21-9E3C-6D73A4B3EA1C}" type="datetimeFigureOut">
              <a:rPr lang="el-GR" smtClean="0"/>
              <a:t>6/4/2019</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2878685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27CC03E-0BBB-4A21-9E3C-6D73A4B3EA1C}" type="datetimeFigureOut">
              <a:rPr lang="el-GR" smtClean="0"/>
              <a:t>6/4/2019</a:t>
            </a:fld>
            <a:endParaRPr lang="el-GR"/>
          </a:p>
        </p:txBody>
      </p:sp>
      <p:sp>
        <p:nvSpPr>
          <p:cNvPr id="5" name="Footer Placeholder 4"/>
          <p:cNvSpPr>
            <a:spLocks noGrp="1"/>
          </p:cNvSpPr>
          <p:nvPr>
            <p:ph type="ftr" sz="quarter" idx="11"/>
          </p:nvPr>
        </p:nvSpPr>
        <p:spPr/>
        <p:txBody>
          <a:bodyPr/>
          <a:lstStyle/>
          <a:p>
            <a:endParaRPr lang="el-G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A66D81C-72D7-444D-B9B9-915F385220D9}" type="slidenum">
              <a:rPr lang="el-GR" smtClean="0"/>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99996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427CC03E-0BBB-4A21-9E3C-6D73A4B3EA1C}" type="datetimeFigureOut">
              <a:rPr lang="el-GR" smtClean="0"/>
              <a:t>6/4/2019</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711515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427CC03E-0BBB-4A21-9E3C-6D73A4B3EA1C}" type="datetimeFigureOut">
              <a:rPr lang="el-GR" smtClean="0"/>
              <a:t>6/4/2019</a:t>
            </a:fld>
            <a:endParaRPr lang="el-GR"/>
          </a:p>
        </p:txBody>
      </p:sp>
      <p:sp>
        <p:nvSpPr>
          <p:cNvPr id="6" name="Footer Placeholder 5"/>
          <p:cNvSpPr>
            <a:spLocks noGrp="1"/>
          </p:cNvSpPr>
          <p:nvPr>
            <p:ph type="ftr" sz="quarter" idx="11"/>
          </p:nvPr>
        </p:nvSpPr>
        <p:spPr/>
        <p:txBody>
          <a:bodyPr/>
          <a:lstStyle/>
          <a:p>
            <a:endParaRPr lang="el-G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A66D81C-72D7-444D-B9B9-915F385220D9}" type="slidenum">
              <a:rPr lang="el-GR" smtClean="0"/>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06994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427CC03E-0BBB-4A21-9E3C-6D73A4B3EA1C}" type="datetimeFigureOut">
              <a:rPr lang="el-GR" smtClean="0"/>
              <a:t>6/4/2019</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3515410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27CC03E-0BBB-4A21-9E3C-6D73A4B3EA1C}" type="datetimeFigureOut">
              <a:rPr lang="el-GR" smtClean="0"/>
              <a:t>6/4/2019</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1810761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27CC03E-0BBB-4A21-9E3C-6D73A4B3EA1C}" type="datetimeFigureOut">
              <a:rPr lang="el-GR" smtClean="0"/>
              <a:t>6/4/2019</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1065337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27CC03E-0BBB-4A21-9E3C-6D73A4B3EA1C}" type="datetimeFigureOut">
              <a:rPr lang="el-GR" smtClean="0"/>
              <a:t>6/4/2019</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2205307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27CC03E-0BBB-4A21-9E3C-6D73A4B3EA1C}" type="datetimeFigureOut">
              <a:rPr lang="el-GR" smtClean="0"/>
              <a:t>6/4/2019</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863933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27CC03E-0BBB-4A21-9E3C-6D73A4B3EA1C}" type="datetimeFigureOut">
              <a:rPr lang="el-GR" smtClean="0"/>
              <a:t>6/4/2019</a:t>
            </a:fld>
            <a:endParaRPr lang="el-GR"/>
          </a:p>
        </p:txBody>
      </p:sp>
      <p:sp>
        <p:nvSpPr>
          <p:cNvPr id="6" name="Footer Placeholder 5"/>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361674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27CC03E-0BBB-4A21-9E3C-6D73A4B3EA1C}" type="datetimeFigureOut">
              <a:rPr lang="el-GR" smtClean="0"/>
              <a:t>6/4/2019</a:t>
            </a:fld>
            <a:endParaRPr lang="el-GR"/>
          </a:p>
        </p:txBody>
      </p:sp>
      <p:sp>
        <p:nvSpPr>
          <p:cNvPr id="8" name="Footer Placeholder 7"/>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182737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27CC03E-0BBB-4A21-9E3C-6D73A4B3EA1C}" type="datetimeFigureOut">
              <a:rPr lang="el-GR" smtClean="0"/>
              <a:t>6/4/2019</a:t>
            </a:fld>
            <a:endParaRPr lang="el-GR"/>
          </a:p>
        </p:txBody>
      </p:sp>
      <p:sp>
        <p:nvSpPr>
          <p:cNvPr id="4" name="Footer Placeholder 3"/>
          <p:cNvSpPr>
            <a:spLocks noGrp="1"/>
          </p:cNvSpPr>
          <p:nvPr>
            <p:ph type="ftr" sz="quarter" idx="11"/>
          </p:nvPr>
        </p:nvSpPr>
        <p:spPr/>
        <p:txBody>
          <a:bodyPr/>
          <a:lstStyle/>
          <a:p>
            <a:endParaRPr lang="el-G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134508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CC03E-0BBB-4A21-9E3C-6D73A4B3EA1C}" type="datetimeFigureOut">
              <a:rPr lang="el-GR" smtClean="0"/>
              <a:t>6/4/2019</a:t>
            </a:fld>
            <a:endParaRPr lang="el-GR"/>
          </a:p>
        </p:txBody>
      </p:sp>
      <p:sp>
        <p:nvSpPr>
          <p:cNvPr id="3" name="Footer Placeholder 2"/>
          <p:cNvSpPr>
            <a:spLocks noGrp="1"/>
          </p:cNvSpPr>
          <p:nvPr>
            <p:ph type="ftr" sz="quarter" idx="11"/>
          </p:nvPr>
        </p:nvSpPr>
        <p:spPr/>
        <p:txBody>
          <a:bodyPr/>
          <a:lstStyle/>
          <a:p>
            <a:endParaRPr lang="el-G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263625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27CC03E-0BBB-4A21-9E3C-6D73A4B3EA1C}" type="datetimeFigureOut">
              <a:rPr lang="el-GR" smtClean="0"/>
              <a:t>6/4/2019</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230590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27CC03E-0BBB-4A21-9E3C-6D73A4B3EA1C}" type="datetimeFigureOut">
              <a:rPr lang="el-GR" smtClean="0"/>
              <a:t>6/4/2019</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A66D81C-72D7-444D-B9B9-915F385220D9}" type="slidenum">
              <a:rPr lang="el-GR" smtClean="0"/>
              <a:t>‹#›</a:t>
            </a:fld>
            <a:endParaRPr lang="el-GR"/>
          </a:p>
        </p:txBody>
      </p:sp>
    </p:spTree>
    <p:extLst>
      <p:ext uri="{BB962C8B-B14F-4D97-AF65-F5344CB8AC3E}">
        <p14:creationId xmlns:p14="http://schemas.microsoft.com/office/powerpoint/2010/main" val="181390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27CC03E-0BBB-4A21-9E3C-6D73A4B3EA1C}" type="datetimeFigureOut">
              <a:rPr lang="el-GR" smtClean="0"/>
              <a:t>6/4/2019</a:t>
            </a:fld>
            <a:endParaRPr lang="el-G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A66D81C-72D7-444D-B9B9-915F385220D9}" type="slidenum">
              <a:rPr lang="el-GR" smtClean="0"/>
              <a:t>‹#›</a:t>
            </a:fld>
            <a:endParaRPr lang="el-GR"/>
          </a:p>
        </p:txBody>
      </p:sp>
    </p:spTree>
    <p:extLst>
      <p:ext uri="{BB962C8B-B14F-4D97-AF65-F5344CB8AC3E}">
        <p14:creationId xmlns:p14="http://schemas.microsoft.com/office/powerpoint/2010/main" val="1226063982"/>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ED5BB6-10EB-4711-A2B1-3A34166E29B1}"/>
              </a:ext>
            </a:extLst>
          </p:cNvPr>
          <p:cNvSpPr>
            <a:spLocks noGrp="1"/>
          </p:cNvSpPr>
          <p:nvPr>
            <p:ph type="ctrTitle"/>
          </p:nvPr>
        </p:nvSpPr>
        <p:spPr>
          <a:xfrm>
            <a:off x="6096000" y="1119117"/>
            <a:ext cx="5592895" cy="4394010"/>
          </a:xfrm>
        </p:spPr>
        <p:txBody>
          <a:bodyPr>
            <a:normAutofit/>
          </a:bodyPr>
          <a:lstStyle/>
          <a:p>
            <a:r>
              <a:rPr lang="el-GR" sz="8800" dirty="0"/>
              <a:t>Σχέσεις στην θάλασσα</a:t>
            </a:r>
          </a:p>
        </p:txBody>
      </p:sp>
      <p:sp>
        <p:nvSpPr>
          <p:cNvPr id="3" name="Υπότιτλος 2">
            <a:extLst>
              <a:ext uri="{FF2B5EF4-FFF2-40B4-BE49-F238E27FC236}">
                <a16:creationId xmlns:a16="http://schemas.microsoft.com/office/drawing/2014/main" id="{10A87B00-5EBD-49D1-AB70-4AE570433D64}"/>
              </a:ext>
            </a:extLst>
          </p:cNvPr>
          <p:cNvSpPr>
            <a:spLocks noGrp="1"/>
          </p:cNvSpPr>
          <p:nvPr>
            <p:ph type="subTitle" idx="1"/>
          </p:nvPr>
        </p:nvSpPr>
        <p:spPr>
          <a:xfrm>
            <a:off x="1894350" y="3589782"/>
            <a:ext cx="3317234" cy="5281684"/>
          </a:xfrm>
        </p:spPr>
        <p:txBody>
          <a:bodyPr>
            <a:normAutofit fontScale="70000" lnSpcReduction="20000"/>
          </a:bodyPr>
          <a:lstStyle/>
          <a:p>
            <a:r>
              <a:rPr lang="el-GR" sz="29500" dirty="0"/>
              <a:t>22</a:t>
            </a:r>
            <a:endParaRPr lang="el-GR" sz="11700" dirty="0"/>
          </a:p>
        </p:txBody>
      </p:sp>
      <p:sp>
        <p:nvSpPr>
          <p:cNvPr id="4" name="TextBox 3">
            <a:extLst>
              <a:ext uri="{FF2B5EF4-FFF2-40B4-BE49-F238E27FC236}">
                <a16:creationId xmlns:a16="http://schemas.microsoft.com/office/drawing/2014/main" id="{19BD04A7-1D3C-4762-8C08-7FF06EBD25D4}"/>
              </a:ext>
            </a:extLst>
          </p:cNvPr>
          <p:cNvSpPr txBox="1"/>
          <p:nvPr/>
        </p:nvSpPr>
        <p:spPr>
          <a:xfrm>
            <a:off x="6174164" y="6230624"/>
            <a:ext cx="6017836" cy="369332"/>
          </a:xfrm>
          <a:prstGeom prst="rect">
            <a:avLst/>
          </a:prstGeom>
          <a:noFill/>
        </p:spPr>
        <p:txBody>
          <a:bodyPr wrap="square" rtlCol="0">
            <a:spAutoFit/>
          </a:bodyPr>
          <a:lstStyle/>
          <a:p>
            <a:r>
              <a:rPr lang="el-GR" dirty="0"/>
              <a:t>Απόδοση: Στέλλα Τρυφωνίδου Α.Μ. 240</a:t>
            </a:r>
          </a:p>
        </p:txBody>
      </p:sp>
    </p:spTree>
    <p:extLst>
      <p:ext uri="{BB962C8B-B14F-4D97-AF65-F5344CB8AC3E}">
        <p14:creationId xmlns:p14="http://schemas.microsoft.com/office/powerpoint/2010/main" val="3623826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9B603C-ABE2-43A5-87B6-4A672BCD4756}"/>
              </a:ext>
            </a:extLst>
          </p:cNvPr>
          <p:cNvSpPr>
            <a:spLocks noGrp="1"/>
          </p:cNvSpPr>
          <p:nvPr>
            <p:ph type="title"/>
          </p:nvPr>
        </p:nvSpPr>
        <p:spPr>
          <a:xfrm>
            <a:off x="2788588" y="624110"/>
            <a:ext cx="8911687" cy="1280890"/>
          </a:xfrm>
        </p:spPr>
        <p:txBody>
          <a:bodyPr>
            <a:normAutofit/>
          </a:bodyPr>
          <a:lstStyle/>
          <a:p>
            <a:r>
              <a:rPr lang="el-GR" dirty="0"/>
              <a:t>ΜΕΡΟΣ 3: ΠΑΙΧΝΙΔΙ ΣΥΜΒΙΩΣΗΣ</a:t>
            </a:r>
          </a:p>
        </p:txBody>
      </p:sp>
      <p:sp>
        <p:nvSpPr>
          <p:cNvPr id="3" name="Θέση περιεχομένου 2">
            <a:extLst>
              <a:ext uri="{FF2B5EF4-FFF2-40B4-BE49-F238E27FC236}">
                <a16:creationId xmlns:a16="http://schemas.microsoft.com/office/drawing/2014/main" id="{852F3891-DA36-4005-8EB1-55CF3E3EB9F8}"/>
              </a:ext>
            </a:extLst>
          </p:cNvPr>
          <p:cNvSpPr>
            <a:spLocks noGrp="1"/>
          </p:cNvSpPr>
          <p:nvPr>
            <p:ph idx="1"/>
          </p:nvPr>
        </p:nvSpPr>
        <p:spPr>
          <a:xfrm>
            <a:off x="715720" y="1452448"/>
            <a:ext cx="4890655" cy="4351338"/>
          </a:xfrm>
        </p:spPr>
        <p:txBody>
          <a:bodyPr>
            <a:normAutofit/>
          </a:bodyPr>
          <a:lstStyle/>
          <a:p>
            <a:pPr marL="0" indent="0">
              <a:buNone/>
            </a:pPr>
            <a:r>
              <a:rPr lang="el-GR" sz="2000" b="1" dirty="0"/>
              <a:t>Κανόνες του παιχνιδιού</a:t>
            </a:r>
          </a:p>
          <a:p>
            <a:r>
              <a:rPr lang="el-GR" sz="2000" dirty="0"/>
              <a:t>Υπάρχουν 3 ομάδες (Σχέσεις αμοιβαιότητας, Παρασιτισμός Συνύπαρξη )</a:t>
            </a:r>
          </a:p>
          <a:p>
            <a:r>
              <a:rPr lang="el-GR" sz="2000" dirty="0"/>
              <a:t>Ο εκπαιδευτικός τραβά μία κάρτα </a:t>
            </a:r>
            <a:r>
              <a:rPr lang="en-US" sz="2000" dirty="0"/>
              <a:t>(</a:t>
            </a:r>
            <a:r>
              <a:rPr lang="el-GR" sz="2000" dirty="0"/>
              <a:t>αυτές που δημιούργησαν οι μαθητές) τυχαία και διαβάζει την συμβιωτική σχέση </a:t>
            </a:r>
          </a:p>
          <a:p>
            <a:r>
              <a:rPr lang="el-GR" sz="2000" dirty="0"/>
              <a:t>Κάθε μαθητής μπορεί να μαντέψει</a:t>
            </a:r>
          </a:p>
          <a:p>
            <a:pPr marL="0" indent="0">
              <a:buNone/>
            </a:pPr>
            <a:endParaRPr lang="el-GR" b="1" dirty="0"/>
          </a:p>
          <a:p>
            <a:pPr marL="0" indent="0">
              <a:buNone/>
            </a:pPr>
            <a:endParaRPr lang="el-GR" dirty="0"/>
          </a:p>
        </p:txBody>
      </p:sp>
      <p:sp>
        <p:nvSpPr>
          <p:cNvPr id="4" name="TextBox 3">
            <a:extLst>
              <a:ext uri="{FF2B5EF4-FFF2-40B4-BE49-F238E27FC236}">
                <a16:creationId xmlns:a16="http://schemas.microsoft.com/office/drawing/2014/main" id="{36CFAA52-D8EA-47FE-826B-FB355DA1FDD5}"/>
              </a:ext>
            </a:extLst>
          </p:cNvPr>
          <p:cNvSpPr txBox="1"/>
          <p:nvPr/>
        </p:nvSpPr>
        <p:spPr>
          <a:xfrm>
            <a:off x="5724248" y="1452448"/>
            <a:ext cx="5858154" cy="6093976"/>
          </a:xfrm>
          <a:prstGeom prst="rect">
            <a:avLst/>
          </a:prstGeom>
          <a:noFill/>
        </p:spPr>
        <p:txBody>
          <a:bodyPr wrap="square" rtlCol="0">
            <a:spAutoFit/>
          </a:bodyPr>
          <a:lstStyle/>
          <a:p>
            <a:r>
              <a:rPr lang="el-GR" b="1" dirty="0"/>
              <a:t>ΒΑΘΜΟΛΟΓΙΑ</a:t>
            </a:r>
          </a:p>
          <a:p>
            <a:r>
              <a:rPr lang="el-GR" dirty="0"/>
              <a:t>Αν ο μαθητής κατονομάσει και εξηγήσει ορθά τη σχέση, η βαθμολογία αποδίδεται ως εξής:</a:t>
            </a:r>
          </a:p>
          <a:p>
            <a:pPr marL="342900" indent="-342900">
              <a:buFont typeface="Wingdings" panose="05000000000000000000" pitchFamily="2" charset="2"/>
              <a:buChar char="§"/>
            </a:pPr>
            <a:r>
              <a:rPr lang="el-GR" dirty="0"/>
              <a:t>Αν η απάντηση είναι «</a:t>
            </a:r>
            <a:r>
              <a:rPr lang="el-GR" b="1" dirty="0"/>
              <a:t>Σχέσεις αμοιβαιότητας</a:t>
            </a:r>
            <a:r>
              <a:rPr lang="el-GR" dirty="0"/>
              <a:t>» , 1 πόντος για την ομάδα που έδωσε την απάντηση, και 1 πόντος στις άλλες δύο, γιατί στις σχέσεις αμοιβαιότητας, επωφελούνται όλοι.</a:t>
            </a:r>
          </a:p>
          <a:p>
            <a:pPr marL="342900" indent="-342900">
              <a:buFont typeface="Wingdings" panose="05000000000000000000" pitchFamily="2" charset="2"/>
              <a:buChar char="§"/>
            </a:pPr>
            <a:endParaRPr lang="el-GR" dirty="0"/>
          </a:p>
          <a:p>
            <a:pPr marL="342900" indent="-342900">
              <a:buFont typeface="Wingdings" panose="05000000000000000000" pitchFamily="2" charset="2"/>
              <a:buChar char="§"/>
            </a:pPr>
            <a:r>
              <a:rPr lang="el-GR" dirty="0"/>
              <a:t>Αν η απάντηση είναι «</a:t>
            </a:r>
            <a:r>
              <a:rPr lang="el-GR" b="1" dirty="0"/>
              <a:t>Συνύπαρξη</a:t>
            </a:r>
            <a:r>
              <a:rPr lang="el-GR" dirty="0"/>
              <a:t>», 1 πόντος για την ομάδα που έδωσε την σωστή απάντηση και 0 για τις άλλες δύο, μιας και στην συνύπαρξη, μόνο ο ένας επωφελείται .</a:t>
            </a:r>
          </a:p>
          <a:p>
            <a:pPr marL="342900" indent="-342900">
              <a:buFont typeface="Wingdings" panose="05000000000000000000" pitchFamily="2" charset="2"/>
              <a:buChar char="§"/>
            </a:pPr>
            <a:endParaRPr lang="el-GR" dirty="0"/>
          </a:p>
          <a:p>
            <a:pPr marL="342900" indent="-342900">
              <a:buFont typeface="Wingdings" panose="05000000000000000000" pitchFamily="2" charset="2"/>
              <a:buChar char="§"/>
            </a:pPr>
            <a:r>
              <a:rPr lang="el-GR" dirty="0"/>
              <a:t>Αν η απάντηση είναι «</a:t>
            </a:r>
            <a:r>
              <a:rPr lang="el-GR" b="1" dirty="0"/>
              <a:t>Παρασιτισμός</a:t>
            </a:r>
            <a:r>
              <a:rPr lang="el-GR" dirty="0"/>
              <a:t>», 1 πόντος για την ομάδα που έδωσε την σωστή απάντηση και -1 για τις άλλες δύο, μιας και στον παρασιτισμό , ο ένας επωφελείται και άλλος βλάπτεται.</a:t>
            </a:r>
          </a:p>
          <a:p>
            <a:endParaRPr lang="el-GR" sz="1600" dirty="0"/>
          </a:p>
          <a:p>
            <a:endParaRPr lang="el-GR" sz="1600" dirty="0"/>
          </a:p>
          <a:p>
            <a:endParaRPr lang="el-GR" sz="1600" dirty="0"/>
          </a:p>
          <a:p>
            <a:endParaRPr lang="el-GR" dirty="0"/>
          </a:p>
        </p:txBody>
      </p:sp>
      <p:sp>
        <p:nvSpPr>
          <p:cNvPr id="6" name="Βέλος: Πεντάγωνο 5">
            <a:extLst>
              <a:ext uri="{FF2B5EF4-FFF2-40B4-BE49-F238E27FC236}">
                <a16:creationId xmlns:a16="http://schemas.microsoft.com/office/drawing/2014/main" id="{727DD851-2653-48DD-BFEE-CCA7851BB794}"/>
              </a:ext>
            </a:extLst>
          </p:cNvPr>
          <p:cNvSpPr/>
          <p:nvPr/>
        </p:nvSpPr>
        <p:spPr>
          <a:xfrm>
            <a:off x="9623" y="624110"/>
            <a:ext cx="2456597" cy="640445"/>
          </a:xfrm>
          <a:prstGeom prst="homePlate">
            <a:avLst/>
          </a:prstGeom>
          <a:solidFill>
            <a:schemeClr val="tx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ΑΝΑΚΑΛΥΠΤΩ</a:t>
            </a:r>
          </a:p>
        </p:txBody>
      </p:sp>
    </p:spTree>
    <p:extLst>
      <p:ext uri="{BB962C8B-B14F-4D97-AF65-F5344CB8AC3E}">
        <p14:creationId xmlns:p14="http://schemas.microsoft.com/office/powerpoint/2010/main" val="3563363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D79329EF-17B8-4378-B7F0-A8C2D88A3FF1}"/>
              </a:ext>
            </a:extLst>
          </p:cNvPr>
          <p:cNvGraphicFramePr>
            <a:graphicFrameLocks noGrp="1"/>
          </p:cNvGraphicFramePr>
          <p:nvPr>
            <p:ph idx="1"/>
            <p:extLst>
              <p:ext uri="{D42A27DB-BD31-4B8C-83A1-F6EECF244321}">
                <p14:modId xmlns:p14="http://schemas.microsoft.com/office/powerpoint/2010/main" val="1705713050"/>
              </p:ext>
            </p:extLst>
          </p:nvPr>
        </p:nvGraphicFramePr>
        <p:xfrm>
          <a:off x="5606955" y="2128150"/>
          <a:ext cx="6414654" cy="3190240"/>
        </p:xfrm>
        <a:graphic>
          <a:graphicData uri="http://schemas.openxmlformats.org/drawingml/2006/table">
            <a:tbl>
              <a:tblPr firstRow="1" bandRow="1">
                <a:tableStyleId>{5C22544A-7EE6-4342-B048-85BDC9FD1C3A}</a:tableStyleId>
              </a:tblPr>
              <a:tblGrid>
                <a:gridCol w="2008909">
                  <a:extLst>
                    <a:ext uri="{9D8B030D-6E8A-4147-A177-3AD203B41FA5}">
                      <a16:colId xmlns:a16="http://schemas.microsoft.com/office/drawing/2014/main" val="3507429178"/>
                    </a:ext>
                  </a:extLst>
                </a:gridCol>
                <a:gridCol w="1524000">
                  <a:extLst>
                    <a:ext uri="{9D8B030D-6E8A-4147-A177-3AD203B41FA5}">
                      <a16:colId xmlns:a16="http://schemas.microsoft.com/office/drawing/2014/main" val="550355782"/>
                    </a:ext>
                  </a:extLst>
                </a:gridCol>
                <a:gridCol w="1468582">
                  <a:extLst>
                    <a:ext uri="{9D8B030D-6E8A-4147-A177-3AD203B41FA5}">
                      <a16:colId xmlns:a16="http://schemas.microsoft.com/office/drawing/2014/main" val="1225027271"/>
                    </a:ext>
                  </a:extLst>
                </a:gridCol>
                <a:gridCol w="1413163">
                  <a:extLst>
                    <a:ext uri="{9D8B030D-6E8A-4147-A177-3AD203B41FA5}">
                      <a16:colId xmlns:a16="http://schemas.microsoft.com/office/drawing/2014/main" val="2200097440"/>
                    </a:ext>
                  </a:extLst>
                </a:gridCol>
              </a:tblGrid>
              <a:tr h="370840">
                <a:tc>
                  <a:txBody>
                    <a:bodyPr/>
                    <a:lstStyle/>
                    <a:p>
                      <a:pPr algn="ctr"/>
                      <a:endParaRPr lang="el-GR" sz="1400" dirty="0"/>
                    </a:p>
                  </a:txBody>
                  <a:tcPr/>
                </a:tc>
                <a:tc>
                  <a:txBody>
                    <a:bodyPr/>
                    <a:lstStyle/>
                    <a:p>
                      <a:pPr algn="ctr"/>
                      <a:r>
                        <a:rPr lang="el-GR" sz="1400" b="1" dirty="0"/>
                        <a:t>Συνύπαρξη</a:t>
                      </a:r>
                      <a:endParaRPr lang="el-GR" sz="1400" dirty="0"/>
                    </a:p>
                  </a:txBody>
                  <a:tcPr/>
                </a:tc>
                <a:tc>
                  <a:txBody>
                    <a:bodyPr/>
                    <a:lstStyle/>
                    <a:p>
                      <a:pPr algn="ctr"/>
                      <a:r>
                        <a:rPr lang="el-GR" sz="1400" b="1" dirty="0"/>
                        <a:t>Σχέσεις αμοιβαιότητας</a:t>
                      </a:r>
                      <a:endParaRPr lang="el-GR" sz="1400" dirty="0"/>
                    </a:p>
                  </a:txBody>
                  <a:tcPr/>
                </a:tc>
                <a:tc>
                  <a:txBody>
                    <a:bodyPr/>
                    <a:lstStyle/>
                    <a:p>
                      <a:pPr algn="ctr"/>
                      <a:r>
                        <a:rPr lang="el-GR" sz="1400" b="1" dirty="0"/>
                        <a:t>Παρασιτισμός</a:t>
                      </a:r>
                      <a:endParaRPr lang="el-GR" sz="1400" dirty="0"/>
                    </a:p>
                  </a:txBody>
                  <a:tcPr/>
                </a:tc>
                <a:extLst>
                  <a:ext uri="{0D108BD9-81ED-4DB2-BD59-A6C34878D82A}">
                    <a16:rowId xmlns:a16="http://schemas.microsoft.com/office/drawing/2014/main" val="1100756218"/>
                  </a:ext>
                </a:extLst>
              </a:tr>
              <a:tr h="0">
                <a:tc>
                  <a:txBody>
                    <a:bodyPr/>
                    <a:lstStyle/>
                    <a:p>
                      <a:r>
                        <a:rPr lang="el-GR" dirty="0"/>
                        <a:t>ΟΡΙΣΜΟΣ</a:t>
                      </a:r>
                    </a:p>
                  </a:txBody>
                  <a:tcPr/>
                </a:tc>
                <a:tc>
                  <a:txBody>
                    <a:bodyPr/>
                    <a:lstStyle/>
                    <a:p>
                      <a:endParaRPr lang="el-GR" dirty="0"/>
                    </a:p>
                    <a:p>
                      <a:endParaRPr lang="el-GR" dirty="0"/>
                    </a:p>
                    <a:p>
                      <a:endParaRPr lang="el-GR" dirty="0"/>
                    </a:p>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37902508"/>
                  </a:ext>
                </a:extLst>
              </a:tr>
              <a:tr h="370840">
                <a:tc>
                  <a:txBody>
                    <a:bodyPr/>
                    <a:lstStyle/>
                    <a:p>
                      <a:r>
                        <a:rPr lang="el-GR" dirty="0"/>
                        <a:t>ΠΑΡΑΔΕΙΓΜΑΤΑ</a:t>
                      </a:r>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70955048"/>
                  </a:ext>
                </a:extLst>
              </a:tr>
              <a:tr h="370840">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2761497715"/>
                  </a:ext>
                </a:extLst>
              </a:tr>
              <a:tr h="370840">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2837651860"/>
                  </a:ext>
                </a:extLst>
              </a:tr>
              <a:tr h="370840">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690710568"/>
                  </a:ext>
                </a:extLst>
              </a:tr>
            </a:tbl>
          </a:graphicData>
        </a:graphic>
      </p:graphicFrame>
      <p:sp>
        <p:nvSpPr>
          <p:cNvPr id="5" name="TextBox 4">
            <a:extLst>
              <a:ext uri="{FF2B5EF4-FFF2-40B4-BE49-F238E27FC236}">
                <a16:creationId xmlns:a16="http://schemas.microsoft.com/office/drawing/2014/main" id="{6160DA97-2B92-4967-8C92-976D623E1B1D}"/>
              </a:ext>
            </a:extLst>
          </p:cNvPr>
          <p:cNvSpPr txBox="1"/>
          <p:nvPr/>
        </p:nvSpPr>
        <p:spPr>
          <a:xfrm>
            <a:off x="996864" y="1990684"/>
            <a:ext cx="4408537" cy="4062651"/>
          </a:xfrm>
          <a:prstGeom prst="rect">
            <a:avLst/>
          </a:prstGeom>
          <a:noFill/>
        </p:spPr>
        <p:txBody>
          <a:bodyPr wrap="square" rtlCol="0">
            <a:spAutoFit/>
          </a:bodyPr>
          <a:lstStyle/>
          <a:p>
            <a:pPr marL="285750" indent="-285750">
              <a:buFont typeface="Arial" panose="020B0604020202020204" pitchFamily="34" charset="0"/>
              <a:buChar char="•"/>
            </a:pPr>
            <a:r>
              <a:rPr lang="el-GR" sz="2000" dirty="0"/>
              <a:t>Σχεδιάστε ένα διάγραμμα, όπως το διπλανό.</a:t>
            </a:r>
          </a:p>
          <a:p>
            <a:pPr marL="285750" indent="-285750">
              <a:buFont typeface="Arial" panose="020B0604020202020204" pitchFamily="34" charset="0"/>
              <a:buChar char="•"/>
            </a:pPr>
            <a:r>
              <a:rPr lang="el-GR" sz="2000" dirty="0"/>
              <a:t>Δώστε τον ορισμό σε κάθε κατηγορία </a:t>
            </a:r>
          </a:p>
          <a:p>
            <a:pPr marL="285750" indent="-285750">
              <a:buFont typeface="Arial" panose="020B0604020202020204" pitchFamily="34" charset="0"/>
              <a:buChar char="•"/>
            </a:pPr>
            <a:r>
              <a:rPr lang="el-GR" sz="2000" dirty="0"/>
              <a:t>Καθώς παίζετε το παιχνίδι, καταγράψτε στην σωστή κατηγορία, κάθε παράδειγμα από τις κάρτες που αναγνώστηκαν.</a:t>
            </a:r>
            <a:endParaRPr lang="en-US" sz="2000" dirty="0"/>
          </a:p>
          <a:p>
            <a:pPr marL="285750" indent="-285750">
              <a:buFont typeface="Arial" panose="020B0604020202020204" pitchFamily="34" charset="0"/>
              <a:buChar char="•"/>
            </a:pPr>
            <a:r>
              <a:rPr lang="el-GR" sz="2000" dirty="0"/>
              <a:t>Πώς οι συμβιωτικές σχέσεις δείχνουν την</a:t>
            </a:r>
            <a:r>
              <a:rPr lang="el-GR" sz="2000" b="1" dirty="0"/>
              <a:t> αλληλεξάρτηση </a:t>
            </a:r>
            <a:r>
              <a:rPr lang="el-GR" sz="2000" dirty="0"/>
              <a:t>μεταξύ διαφορετικών ειδών; </a:t>
            </a:r>
          </a:p>
          <a:p>
            <a:pPr marL="285750" indent="-285750">
              <a:buFont typeface="Arial" panose="020B0604020202020204" pitchFamily="34" charset="0"/>
              <a:buChar char="•"/>
            </a:pPr>
            <a:endParaRPr lang="el-GR" dirty="0"/>
          </a:p>
        </p:txBody>
      </p:sp>
      <p:sp>
        <p:nvSpPr>
          <p:cNvPr id="7" name="Βέλος: Πεντάγωνο 6">
            <a:extLst>
              <a:ext uri="{FF2B5EF4-FFF2-40B4-BE49-F238E27FC236}">
                <a16:creationId xmlns:a16="http://schemas.microsoft.com/office/drawing/2014/main" id="{D57E8014-519E-4E57-B032-2F512C3A8F89}"/>
              </a:ext>
            </a:extLst>
          </p:cNvPr>
          <p:cNvSpPr/>
          <p:nvPr/>
        </p:nvSpPr>
        <p:spPr>
          <a:xfrm>
            <a:off x="0" y="629328"/>
            <a:ext cx="2456597" cy="640445"/>
          </a:xfrm>
          <a:prstGeom prst="homePlate">
            <a:avLst/>
          </a:prstGeom>
          <a:solidFill>
            <a:schemeClr val="tx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ΑΝΑΚΑΛΥΠΤΩ</a:t>
            </a:r>
          </a:p>
        </p:txBody>
      </p:sp>
    </p:spTree>
    <p:extLst>
      <p:ext uri="{BB962C8B-B14F-4D97-AF65-F5344CB8AC3E}">
        <p14:creationId xmlns:p14="http://schemas.microsoft.com/office/powerpoint/2010/main" val="3242171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373DCF-1B8B-46CE-8263-1D628DC692FB}"/>
              </a:ext>
            </a:extLst>
          </p:cNvPr>
          <p:cNvSpPr>
            <a:spLocks noGrp="1"/>
          </p:cNvSpPr>
          <p:nvPr>
            <p:ph type="title"/>
          </p:nvPr>
        </p:nvSpPr>
        <p:spPr/>
        <p:txBody>
          <a:bodyPr/>
          <a:lstStyle/>
          <a:p>
            <a:r>
              <a:rPr lang="el-GR" dirty="0"/>
              <a:t>ΣΥΜΒΙΩΣΗ ΕΝ ΔΡΑΣΕΙ</a:t>
            </a:r>
          </a:p>
        </p:txBody>
      </p:sp>
      <p:sp>
        <p:nvSpPr>
          <p:cNvPr id="3" name="Θέση περιεχομένου 2">
            <a:extLst>
              <a:ext uri="{FF2B5EF4-FFF2-40B4-BE49-F238E27FC236}">
                <a16:creationId xmlns:a16="http://schemas.microsoft.com/office/drawing/2014/main" id="{B19FF3AB-3124-46BF-B6B8-AC37CB42448E}"/>
              </a:ext>
            </a:extLst>
          </p:cNvPr>
          <p:cNvSpPr>
            <a:spLocks noGrp="1"/>
          </p:cNvSpPr>
          <p:nvPr>
            <p:ph idx="1"/>
          </p:nvPr>
        </p:nvSpPr>
        <p:spPr>
          <a:xfrm>
            <a:off x="838200" y="1825625"/>
            <a:ext cx="6892636" cy="4351338"/>
          </a:xfrm>
        </p:spPr>
        <p:txBody>
          <a:bodyPr>
            <a:normAutofit/>
          </a:bodyPr>
          <a:lstStyle/>
          <a:p>
            <a:pPr marL="0" indent="0">
              <a:buNone/>
            </a:pPr>
            <a:r>
              <a:rPr lang="el-GR" dirty="0"/>
              <a:t>Όταν τα είδη ζουν σε κοντινή απόσταση, μπορούν να αναπτυχθούν σχέσεις που στοχεύουν στην επιβίωση των ειδών. Όταν η σχέση αυτή είναι επωφελής και ένα ή και τα δύο είδη , </a:t>
            </a:r>
            <a:r>
              <a:rPr lang="el-GR" b="1" dirty="0"/>
              <a:t>ονομάζεται συμβιωτική σχέση </a:t>
            </a:r>
            <a:r>
              <a:rPr lang="el-GR" dirty="0"/>
              <a:t>ή</a:t>
            </a:r>
            <a:r>
              <a:rPr lang="el-GR" b="1" dirty="0"/>
              <a:t> Συμβίωση.</a:t>
            </a:r>
            <a:r>
              <a:rPr lang="en-US" b="1" dirty="0"/>
              <a:t> </a:t>
            </a:r>
            <a:r>
              <a:rPr lang="el-GR" dirty="0"/>
              <a:t>Όταν οι 2 οργανισμοί ανήκουν στο είδος , έχουμε την </a:t>
            </a:r>
            <a:r>
              <a:rPr lang="el-GR" b="1" dirty="0" err="1"/>
              <a:t>ενδοειδική</a:t>
            </a:r>
            <a:r>
              <a:rPr lang="el-GR" b="1" dirty="0"/>
              <a:t> </a:t>
            </a:r>
            <a:r>
              <a:rPr lang="el-GR" dirty="0"/>
              <a:t>(</a:t>
            </a:r>
            <a:r>
              <a:rPr lang="en-US" dirty="0"/>
              <a:t>intraspecific) </a:t>
            </a:r>
            <a:r>
              <a:rPr lang="el-GR" dirty="0"/>
              <a:t>ενώ όταν ανήκουν σε ξεχωριστά είδη, την </a:t>
            </a:r>
            <a:r>
              <a:rPr lang="el-GR" b="1" dirty="0" err="1"/>
              <a:t>διαειδική</a:t>
            </a:r>
            <a:r>
              <a:rPr lang="el-GR" b="1" dirty="0"/>
              <a:t> </a:t>
            </a:r>
            <a:r>
              <a:rPr lang="en-US" dirty="0"/>
              <a:t>(interspecific).</a:t>
            </a:r>
          </a:p>
          <a:p>
            <a:pPr marL="0" indent="0">
              <a:buNone/>
            </a:pPr>
            <a:r>
              <a:rPr lang="el-GR" dirty="0"/>
              <a:t>Στην διπλανή εικόνα , το ψάρι </a:t>
            </a:r>
            <a:r>
              <a:rPr lang="en-US" dirty="0"/>
              <a:t>Remora, </a:t>
            </a:r>
            <a:r>
              <a:rPr lang="el-GR" dirty="0"/>
              <a:t>διανύει μεγάλες αποστάσεις με τον Καρχαρία, προστατευμένο από τους θηρευτές του και τρέφεται με τα απομεινάρια της τροφής του Καρχαρία. Ο Καρχαρίας τροφός, δεν επηρεάζεται ούτε θετικά, ούτε αρνητικά. Αυτή η συμβιωτική σχέση είναι σχέση συνύπαρξης (+,0)</a:t>
            </a:r>
          </a:p>
        </p:txBody>
      </p:sp>
      <p:pic>
        <p:nvPicPr>
          <p:cNvPr id="4" name="Εικόνα 3">
            <a:extLst>
              <a:ext uri="{FF2B5EF4-FFF2-40B4-BE49-F238E27FC236}">
                <a16:creationId xmlns:a16="http://schemas.microsoft.com/office/drawing/2014/main" id="{96318A72-6D30-4BDC-947E-6535418E5FA2}"/>
              </a:ext>
            </a:extLst>
          </p:cNvPr>
          <p:cNvPicPr>
            <a:picLocks noChangeAspect="1"/>
          </p:cNvPicPr>
          <p:nvPr/>
        </p:nvPicPr>
        <p:blipFill>
          <a:blip r:embed="rId2"/>
          <a:stretch>
            <a:fillRect/>
          </a:stretch>
        </p:blipFill>
        <p:spPr>
          <a:xfrm>
            <a:off x="7911810" y="1943099"/>
            <a:ext cx="3781425" cy="2783129"/>
          </a:xfrm>
          <a:prstGeom prst="rect">
            <a:avLst/>
          </a:prstGeom>
        </p:spPr>
      </p:pic>
      <p:sp>
        <p:nvSpPr>
          <p:cNvPr id="5" name="TextBox 4">
            <a:extLst>
              <a:ext uri="{FF2B5EF4-FFF2-40B4-BE49-F238E27FC236}">
                <a16:creationId xmlns:a16="http://schemas.microsoft.com/office/drawing/2014/main" id="{25BF37C5-E905-48BD-A8C4-7B4574C15CC1}"/>
              </a:ext>
            </a:extLst>
          </p:cNvPr>
          <p:cNvSpPr txBox="1"/>
          <p:nvPr/>
        </p:nvSpPr>
        <p:spPr>
          <a:xfrm>
            <a:off x="7911810" y="5112327"/>
            <a:ext cx="3781425" cy="738664"/>
          </a:xfrm>
          <a:prstGeom prst="rect">
            <a:avLst/>
          </a:prstGeom>
          <a:noFill/>
        </p:spPr>
        <p:txBody>
          <a:bodyPr wrap="square" rtlCol="0">
            <a:spAutoFit/>
          </a:bodyPr>
          <a:lstStyle/>
          <a:p>
            <a:r>
              <a:rPr lang="el-GR" sz="1400" i="1" dirty="0"/>
              <a:t>Εικόνα 6: </a:t>
            </a:r>
            <a:r>
              <a:rPr lang="en-US" sz="1400" i="1" dirty="0"/>
              <a:t>T</a:t>
            </a:r>
            <a:r>
              <a:rPr lang="el-GR" sz="1400" i="1" dirty="0"/>
              <a:t>ο ψάρι </a:t>
            </a:r>
            <a:r>
              <a:rPr lang="en-US" sz="1400" i="1" dirty="0"/>
              <a:t>Remora </a:t>
            </a:r>
            <a:r>
              <a:rPr lang="el-GR" sz="1400" i="1" dirty="0"/>
              <a:t>επωφελείται από την συμβίωση, ενώ ο καρχαρίας-τροφός δεν επηρεάζεται. </a:t>
            </a:r>
          </a:p>
        </p:txBody>
      </p:sp>
      <p:sp>
        <p:nvSpPr>
          <p:cNvPr id="7" name="Βέλος: Πεντάγωνο 6">
            <a:extLst>
              <a:ext uri="{FF2B5EF4-FFF2-40B4-BE49-F238E27FC236}">
                <a16:creationId xmlns:a16="http://schemas.microsoft.com/office/drawing/2014/main" id="{8AA294C7-9008-4EBA-B683-3AE301D58750}"/>
              </a:ext>
            </a:extLst>
          </p:cNvPr>
          <p:cNvSpPr/>
          <p:nvPr/>
        </p:nvSpPr>
        <p:spPr>
          <a:xfrm>
            <a:off x="0" y="624110"/>
            <a:ext cx="2456597" cy="640445"/>
          </a:xfrm>
          <a:prstGeom prst="homePlate">
            <a:avLst/>
          </a:prstGeom>
          <a:solidFill>
            <a:schemeClr val="accent2">
              <a:lumMod val="75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Tree>
    <p:extLst>
      <p:ext uri="{BB962C8B-B14F-4D97-AF65-F5344CB8AC3E}">
        <p14:creationId xmlns:p14="http://schemas.microsoft.com/office/powerpoint/2010/main" val="4254354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DB83292-B87D-4BB8-95EF-F97996581860}"/>
              </a:ext>
            </a:extLst>
          </p:cNvPr>
          <p:cNvSpPr>
            <a:spLocks noGrp="1"/>
          </p:cNvSpPr>
          <p:nvPr>
            <p:ph idx="1"/>
          </p:nvPr>
        </p:nvSpPr>
        <p:spPr>
          <a:xfrm>
            <a:off x="1506940" y="1922240"/>
            <a:ext cx="3638266" cy="2702769"/>
          </a:xfrm>
        </p:spPr>
        <p:txBody>
          <a:bodyPr/>
          <a:lstStyle/>
          <a:p>
            <a:pPr marL="0" indent="0">
              <a:buNone/>
            </a:pPr>
            <a:r>
              <a:rPr lang="el-GR" dirty="0"/>
              <a:t>Τα σφουγγάρια (ζώα ταξινόμησης </a:t>
            </a:r>
            <a:r>
              <a:rPr lang="en-US" dirty="0"/>
              <a:t>phylum porifera</a:t>
            </a:r>
            <a:r>
              <a:rPr lang="el-GR" dirty="0"/>
              <a:t>) συχνά εμπλέκονται σε σχέσεις συνύπαρξης. Καβούρια, σκουλήκια και άλλα ασπόνδυλα βρίσκουν στέγη στα σφουγγάρια, χωρίς τα τελευταία να επηρεάζονται. </a:t>
            </a:r>
          </a:p>
        </p:txBody>
      </p:sp>
      <p:pic>
        <p:nvPicPr>
          <p:cNvPr id="4" name="Εικόνα 3">
            <a:extLst>
              <a:ext uri="{FF2B5EF4-FFF2-40B4-BE49-F238E27FC236}">
                <a16:creationId xmlns:a16="http://schemas.microsoft.com/office/drawing/2014/main" id="{21D6CEAF-4258-4A34-B071-3F9BCB188DAD}"/>
              </a:ext>
            </a:extLst>
          </p:cNvPr>
          <p:cNvPicPr>
            <a:picLocks noChangeAspect="1"/>
          </p:cNvPicPr>
          <p:nvPr/>
        </p:nvPicPr>
        <p:blipFill>
          <a:blip r:embed="rId2"/>
          <a:stretch>
            <a:fillRect/>
          </a:stretch>
        </p:blipFill>
        <p:spPr>
          <a:xfrm>
            <a:off x="5595583" y="904644"/>
            <a:ext cx="5977881" cy="4286027"/>
          </a:xfrm>
          <a:prstGeom prst="rect">
            <a:avLst/>
          </a:prstGeom>
        </p:spPr>
      </p:pic>
      <p:sp>
        <p:nvSpPr>
          <p:cNvPr id="5" name="TextBox 4">
            <a:extLst>
              <a:ext uri="{FF2B5EF4-FFF2-40B4-BE49-F238E27FC236}">
                <a16:creationId xmlns:a16="http://schemas.microsoft.com/office/drawing/2014/main" id="{64A20AB5-D528-4B86-8803-4C382B085C89}"/>
              </a:ext>
            </a:extLst>
          </p:cNvPr>
          <p:cNvSpPr txBox="1"/>
          <p:nvPr/>
        </p:nvSpPr>
        <p:spPr>
          <a:xfrm>
            <a:off x="5445458" y="5375210"/>
            <a:ext cx="6905766" cy="338554"/>
          </a:xfrm>
          <a:prstGeom prst="rect">
            <a:avLst/>
          </a:prstGeom>
          <a:noFill/>
        </p:spPr>
        <p:txBody>
          <a:bodyPr wrap="square" rtlCol="0">
            <a:spAutoFit/>
          </a:bodyPr>
          <a:lstStyle/>
          <a:p>
            <a:r>
              <a:rPr lang="el-GR" sz="1600" i="1" dirty="0"/>
              <a:t>Εικόνα 7 : Τα σφουγγάρια προσφέρουν «κρυψώνες» στα καβούρια.</a:t>
            </a:r>
          </a:p>
        </p:txBody>
      </p:sp>
      <p:sp>
        <p:nvSpPr>
          <p:cNvPr id="7" name="Βέλος: Πεντάγωνο 6">
            <a:extLst>
              <a:ext uri="{FF2B5EF4-FFF2-40B4-BE49-F238E27FC236}">
                <a16:creationId xmlns:a16="http://schemas.microsoft.com/office/drawing/2014/main" id="{D97FC578-D7A9-4372-A703-B4D1AC1D1415}"/>
              </a:ext>
            </a:extLst>
          </p:cNvPr>
          <p:cNvSpPr/>
          <p:nvPr/>
        </p:nvSpPr>
        <p:spPr>
          <a:xfrm>
            <a:off x="0" y="584422"/>
            <a:ext cx="2456597" cy="640445"/>
          </a:xfrm>
          <a:prstGeom prst="homePlate">
            <a:avLst/>
          </a:prstGeom>
          <a:solidFill>
            <a:schemeClr val="accent2">
              <a:lumMod val="75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Tree>
    <p:extLst>
      <p:ext uri="{BB962C8B-B14F-4D97-AF65-F5344CB8AC3E}">
        <p14:creationId xmlns:p14="http://schemas.microsoft.com/office/powerpoint/2010/main" val="3268231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8E59563-8DCC-4199-8B6D-1C93BD5753BA}"/>
              </a:ext>
            </a:extLst>
          </p:cNvPr>
          <p:cNvSpPr>
            <a:spLocks noGrp="1"/>
          </p:cNvSpPr>
          <p:nvPr>
            <p:ph idx="1"/>
          </p:nvPr>
        </p:nvSpPr>
        <p:spPr>
          <a:xfrm>
            <a:off x="838200" y="1825625"/>
            <a:ext cx="6629400" cy="4351338"/>
          </a:xfrm>
        </p:spPr>
        <p:txBody>
          <a:bodyPr>
            <a:normAutofit/>
          </a:bodyPr>
          <a:lstStyle/>
          <a:p>
            <a:pPr marL="0" indent="0">
              <a:buNone/>
            </a:pPr>
            <a:r>
              <a:rPr lang="el-GR" dirty="0"/>
              <a:t>Όταν και οι δύο οργανισμοί επωφελούνται από την συμβίωση (+,+) και αυξάνουν τις πιθανότητες επιβίωσης , έχουμε τις σχέσεις αμοιβαιότητας. </a:t>
            </a:r>
          </a:p>
          <a:p>
            <a:pPr marL="0" indent="0">
              <a:buNone/>
            </a:pPr>
            <a:r>
              <a:rPr lang="el-GR" dirty="0"/>
              <a:t>Ένα γνωστό παράδειγμα, είναι το ψάρι κλόουν που ζει στο προστατευμένο περιβάλλον της ανεμώνης και η ανεμώνη θρέφεται από τα υπολείμματα της τροφής του ψαριού. Για καιρό η σχέση αυτή θεωρούνταν συνύπαρξης, μέχρις ότου οι επιστήμονες παρατήρησαν το ψάρι-κλόουν να θρέφει την ανεμώνη. </a:t>
            </a:r>
          </a:p>
        </p:txBody>
      </p:sp>
      <p:pic>
        <p:nvPicPr>
          <p:cNvPr id="4" name="Εικόνα 3">
            <a:extLst>
              <a:ext uri="{FF2B5EF4-FFF2-40B4-BE49-F238E27FC236}">
                <a16:creationId xmlns:a16="http://schemas.microsoft.com/office/drawing/2014/main" id="{C8EF7169-4CFA-4160-94C2-33D44E5F1EFD}"/>
              </a:ext>
            </a:extLst>
          </p:cNvPr>
          <p:cNvPicPr>
            <a:picLocks noChangeAspect="1"/>
          </p:cNvPicPr>
          <p:nvPr/>
        </p:nvPicPr>
        <p:blipFill>
          <a:blip r:embed="rId2"/>
          <a:stretch>
            <a:fillRect/>
          </a:stretch>
        </p:blipFill>
        <p:spPr>
          <a:xfrm>
            <a:off x="8007927" y="2067719"/>
            <a:ext cx="3345873" cy="2738759"/>
          </a:xfrm>
          <a:prstGeom prst="rect">
            <a:avLst/>
          </a:prstGeom>
        </p:spPr>
      </p:pic>
      <p:sp>
        <p:nvSpPr>
          <p:cNvPr id="5" name="TextBox 4">
            <a:extLst>
              <a:ext uri="{FF2B5EF4-FFF2-40B4-BE49-F238E27FC236}">
                <a16:creationId xmlns:a16="http://schemas.microsoft.com/office/drawing/2014/main" id="{5E3AEDEA-613B-4781-8F1D-DA49DCDF99BF}"/>
              </a:ext>
            </a:extLst>
          </p:cNvPr>
          <p:cNvSpPr txBox="1"/>
          <p:nvPr/>
        </p:nvSpPr>
        <p:spPr>
          <a:xfrm>
            <a:off x="7980218" y="4969565"/>
            <a:ext cx="3373582" cy="830997"/>
          </a:xfrm>
          <a:prstGeom prst="rect">
            <a:avLst/>
          </a:prstGeom>
          <a:noFill/>
        </p:spPr>
        <p:txBody>
          <a:bodyPr wrap="square" rtlCol="0">
            <a:spAutoFit/>
          </a:bodyPr>
          <a:lstStyle/>
          <a:p>
            <a:r>
              <a:rPr lang="el-GR" sz="1600" i="1" dirty="0"/>
              <a:t>Εικόνα 8: Το ψάρι-κλόουν και οι ανεμώνες σχηματίζουν σχέσεις αμοιβαιότητας.</a:t>
            </a:r>
          </a:p>
        </p:txBody>
      </p:sp>
      <p:sp>
        <p:nvSpPr>
          <p:cNvPr id="7" name="Βέλος: Πεντάγωνο 6">
            <a:extLst>
              <a:ext uri="{FF2B5EF4-FFF2-40B4-BE49-F238E27FC236}">
                <a16:creationId xmlns:a16="http://schemas.microsoft.com/office/drawing/2014/main" id="{0FF37005-477D-460D-A761-B62083C6A60E}"/>
              </a:ext>
            </a:extLst>
          </p:cNvPr>
          <p:cNvSpPr/>
          <p:nvPr/>
        </p:nvSpPr>
        <p:spPr>
          <a:xfrm>
            <a:off x="0" y="624110"/>
            <a:ext cx="2456597" cy="640445"/>
          </a:xfrm>
          <a:prstGeom prst="homePlate">
            <a:avLst/>
          </a:prstGeom>
          <a:solidFill>
            <a:schemeClr val="accent2">
              <a:lumMod val="75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Tree>
    <p:extLst>
      <p:ext uri="{BB962C8B-B14F-4D97-AF65-F5344CB8AC3E}">
        <p14:creationId xmlns:p14="http://schemas.microsoft.com/office/powerpoint/2010/main" val="17901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32BAA02-6597-4255-BE56-DAD0B1189143}"/>
              </a:ext>
            </a:extLst>
          </p:cNvPr>
          <p:cNvSpPr>
            <a:spLocks noGrp="1"/>
          </p:cNvSpPr>
          <p:nvPr>
            <p:ph idx="1"/>
          </p:nvPr>
        </p:nvSpPr>
        <p:spPr>
          <a:xfrm>
            <a:off x="838200" y="1825625"/>
            <a:ext cx="6851073" cy="4351338"/>
          </a:xfrm>
        </p:spPr>
        <p:txBody>
          <a:bodyPr>
            <a:normAutofit/>
          </a:bodyPr>
          <a:lstStyle/>
          <a:p>
            <a:pPr marL="0" indent="0">
              <a:buNone/>
            </a:pPr>
            <a:r>
              <a:rPr lang="el-GR" dirty="0"/>
              <a:t>Ολόκληρα οικοσυστήματα βασίζονται σε σχέσεις αμοιβαιότητας μεταξύ του Γιγαντιαίου </a:t>
            </a:r>
            <a:r>
              <a:rPr lang="el-GR" dirty="0" err="1"/>
              <a:t>Πολύχαιτου</a:t>
            </a:r>
            <a:r>
              <a:rPr lang="en-US" dirty="0"/>
              <a:t> </a:t>
            </a:r>
            <a:r>
              <a:rPr lang="el-GR" dirty="0"/>
              <a:t>και των βακτηριδίων. </a:t>
            </a:r>
          </a:p>
          <a:p>
            <a:pPr marL="0" indent="0">
              <a:buNone/>
            </a:pPr>
            <a:r>
              <a:rPr lang="el-GR" dirty="0"/>
              <a:t>Αυτές οι κοινότητες είναι μοναδικές, γιατί</a:t>
            </a:r>
            <a:r>
              <a:rPr lang="en-US" dirty="0"/>
              <a:t> </a:t>
            </a:r>
            <a:r>
              <a:rPr lang="el-GR" dirty="0"/>
              <a:t>ακμάζουν απουσία φωτός. Τα βακτήρια που ζουν μέσα στο σωληνωτό μέρος του Γιγάντιου </a:t>
            </a:r>
            <a:r>
              <a:rPr lang="el-GR" dirty="0" err="1"/>
              <a:t>Πολύχαιτου</a:t>
            </a:r>
            <a:r>
              <a:rPr lang="el-GR" dirty="0"/>
              <a:t>, μετατρέπουν το μεταλλικό νερό</a:t>
            </a:r>
            <a:r>
              <a:rPr lang="en-US" dirty="0"/>
              <a:t> </a:t>
            </a:r>
            <a:r>
              <a:rPr lang="el-GR" dirty="0"/>
              <a:t>που προέρχεται από τον υδροθερμικό αεραγωγό σε τροφή. Αντί για φωτοσύνθεση, γίνεται </a:t>
            </a:r>
            <a:r>
              <a:rPr lang="el-GR" dirty="0" err="1"/>
              <a:t>χημειοσύνθεση</a:t>
            </a:r>
            <a:r>
              <a:rPr lang="el-GR" dirty="0"/>
              <a:t>. Γύρω από τις συστάδες αυτών των Γιγάντιων </a:t>
            </a:r>
            <a:r>
              <a:rPr lang="el-GR" dirty="0" err="1"/>
              <a:t>Πολύχαιτων</a:t>
            </a:r>
            <a:r>
              <a:rPr lang="el-GR" dirty="0"/>
              <a:t>, βρίσκει κανείς αχιβάδες, καβούρια </a:t>
            </a:r>
            <a:r>
              <a:rPr lang="en-US" dirty="0"/>
              <a:t>, </a:t>
            </a:r>
            <a:r>
              <a:rPr lang="el-GR" dirty="0"/>
              <a:t>γαρίδες και ψάρια. Η τροφική αλυσίδα βασίζεται στην σχέση αμοιβαιότητας μεταξύ του </a:t>
            </a:r>
            <a:r>
              <a:rPr lang="el-GR" dirty="0" err="1"/>
              <a:t>Πολύχαιτου</a:t>
            </a:r>
            <a:r>
              <a:rPr lang="el-GR" dirty="0"/>
              <a:t> και των βακτηριδίων. </a:t>
            </a:r>
          </a:p>
        </p:txBody>
      </p:sp>
      <p:pic>
        <p:nvPicPr>
          <p:cNvPr id="4" name="Εικόνα 3">
            <a:extLst>
              <a:ext uri="{FF2B5EF4-FFF2-40B4-BE49-F238E27FC236}">
                <a16:creationId xmlns:a16="http://schemas.microsoft.com/office/drawing/2014/main" id="{EFE1550D-104F-4922-A22F-5A9BE869495E}"/>
              </a:ext>
            </a:extLst>
          </p:cNvPr>
          <p:cNvPicPr>
            <a:picLocks noChangeAspect="1"/>
          </p:cNvPicPr>
          <p:nvPr/>
        </p:nvPicPr>
        <p:blipFill>
          <a:blip r:embed="rId2"/>
          <a:stretch>
            <a:fillRect/>
          </a:stretch>
        </p:blipFill>
        <p:spPr>
          <a:xfrm>
            <a:off x="7689273" y="1825625"/>
            <a:ext cx="3743318" cy="2536681"/>
          </a:xfrm>
          <a:prstGeom prst="rect">
            <a:avLst/>
          </a:prstGeom>
        </p:spPr>
      </p:pic>
      <p:sp>
        <p:nvSpPr>
          <p:cNvPr id="5" name="TextBox 4">
            <a:extLst>
              <a:ext uri="{FF2B5EF4-FFF2-40B4-BE49-F238E27FC236}">
                <a16:creationId xmlns:a16="http://schemas.microsoft.com/office/drawing/2014/main" id="{DC4B550B-8894-414E-8B42-C1EEC8B5A627}"/>
              </a:ext>
            </a:extLst>
          </p:cNvPr>
          <p:cNvSpPr txBox="1"/>
          <p:nvPr/>
        </p:nvSpPr>
        <p:spPr>
          <a:xfrm>
            <a:off x="7689273" y="4655127"/>
            <a:ext cx="4128654" cy="830997"/>
          </a:xfrm>
          <a:prstGeom prst="rect">
            <a:avLst/>
          </a:prstGeom>
          <a:noFill/>
        </p:spPr>
        <p:txBody>
          <a:bodyPr wrap="square" rtlCol="0">
            <a:spAutoFit/>
          </a:bodyPr>
          <a:lstStyle/>
          <a:p>
            <a:r>
              <a:rPr lang="el-GR" sz="1600" i="1" dirty="0"/>
              <a:t>Εικόνα 9: </a:t>
            </a:r>
            <a:r>
              <a:rPr lang="en-US" sz="1600" i="1" dirty="0"/>
              <a:t>O </a:t>
            </a:r>
            <a:r>
              <a:rPr lang="el-GR" sz="1600" i="1" dirty="0"/>
              <a:t>Γιγαντιαίος </a:t>
            </a:r>
            <a:r>
              <a:rPr lang="el-GR" sz="1600" i="1" dirty="0" err="1"/>
              <a:t>Πολύχαιτος</a:t>
            </a:r>
            <a:r>
              <a:rPr lang="en-US" sz="1600" i="1" dirty="0"/>
              <a:t> </a:t>
            </a:r>
            <a:r>
              <a:rPr lang="el-GR" sz="1600" i="1" dirty="0"/>
              <a:t>και τα </a:t>
            </a:r>
            <a:r>
              <a:rPr lang="el-GR" sz="1600" i="1" dirty="0" err="1"/>
              <a:t>χημειοσυνθετικά</a:t>
            </a:r>
            <a:r>
              <a:rPr lang="el-GR" sz="1600" i="1" dirty="0"/>
              <a:t> βακτήρια αναπτύσσουν σχέσεις αμοιβαιότητας </a:t>
            </a:r>
          </a:p>
        </p:txBody>
      </p:sp>
      <p:sp>
        <p:nvSpPr>
          <p:cNvPr id="7" name="Βέλος: Πεντάγωνο 6">
            <a:extLst>
              <a:ext uri="{FF2B5EF4-FFF2-40B4-BE49-F238E27FC236}">
                <a16:creationId xmlns:a16="http://schemas.microsoft.com/office/drawing/2014/main" id="{2EEEB2F7-E4C3-4DC1-AA16-63E5E93A798F}"/>
              </a:ext>
            </a:extLst>
          </p:cNvPr>
          <p:cNvSpPr/>
          <p:nvPr/>
        </p:nvSpPr>
        <p:spPr>
          <a:xfrm>
            <a:off x="0" y="681037"/>
            <a:ext cx="2456597" cy="640445"/>
          </a:xfrm>
          <a:prstGeom prst="homePlate">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Tree>
    <p:extLst>
      <p:ext uri="{BB962C8B-B14F-4D97-AF65-F5344CB8AC3E}">
        <p14:creationId xmlns:p14="http://schemas.microsoft.com/office/powerpoint/2010/main" val="2122600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4A3F4CA-678B-4A0B-A324-9946BE61FA51}"/>
              </a:ext>
            </a:extLst>
          </p:cNvPr>
          <p:cNvSpPr>
            <a:spLocks noGrp="1"/>
          </p:cNvSpPr>
          <p:nvPr>
            <p:ph idx="1"/>
          </p:nvPr>
        </p:nvSpPr>
        <p:spPr>
          <a:xfrm>
            <a:off x="838201" y="1825625"/>
            <a:ext cx="7031182" cy="4351338"/>
          </a:xfrm>
        </p:spPr>
        <p:txBody>
          <a:bodyPr>
            <a:normAutofit/>
          </a:bodyPr>
          <a:lstStyle/>
          <a:p>
            <a:r>
              <a:rPr lang="el-GR" dirty="0"/>
              <a:t>Υπάρχουν συμβιωτικές σχέσεις όπου ο ένας οργανισμός επωφελείται και ο άλλος βλάπτεται (+,-).Τότε έχουμε την περίπτωση του </a:t>
            </a:r>
            <a:r>
              <a:rPr lang="el-GR" b="1" dirty="0"/>
              <a:t>Παρασιτισμού </a:t>
            </a:r>
            <a:r>
              <a:rPr lang="el-GR" dirty="0"/>
              <a:t>και είναι η πιο συχνή συμβίωση στη φύση.</a:t>
            </a:r>
            <a:r>
              <a:rPr lang="el-GR" b="1" dirty="0"/>
              <a:t>   </a:t>
            </a:r>
            <a:r>
              <a:rPr lang="el-GR" dirty="0"/>
              <a:t>Ο οργανισμός που βλάπτεται είναι ο </a:t>
            </a:r>
            <a:r>
              <a:rPr lang="el-GR" b="1" dirty="0"/>
              <a:t>υποδοχέας</a:t>
            </a:r>
            <a:r>
              <a:rPr lang="el-GR" dirty="0"/>
              <a:t>. </a:t>
            </a:r>
          </a:p>
          <a:p>
            <a:r>
              <a:rPr lang="el-GR" dirty="0"/>
              <a:t>Στην εικόνα, το παράσιτο Ισόποδο ρουφά το αίμα του ψαριού και θρέφεται, ενώ το ψάρι μπορεί να παραλύσει ή και να πεθάνει. </a:t>
            </a:r>
          </a:p>
          <a:p>
            <a:r>
              <a:rPr lang="el-GR" dirty="0"/>
              <a:t>Τα ισόποδα απαντώνται σε όλους τους ωκεανούς ακόμη και σε μεγάλα βάθη και έχουν παρατηρηθεί μεγέθη της τάξης των 50 εκατοστών. </a:t>
            </a:r>
          </a:p>
        </p:txBody>
      </p:sp>
      <p:pic>
        <p:nvPicPr>
          <p:cNvPr id="4" name="Εικόνα 3">
            <a:extLst>
              <a:ext uri="{FF2B5EF4-FFF2-40B4-BE49-F238E27FC236}">
                <a16:creationId xmlns:a16="http://schemas.microsoft.com/office/drawing/2014/main" id="{A8BA03C2-AAA1-4102-AB5C-4A5B9C27DA81}"/>
              </a:ext>
            </a:extLst>
          </p:cNvPr>
          <p:cNvPicPr>
            <a:picLocks noChangeAspect="1"/>
          </p:cNvPicPr>
          <p:nvPr/>
        </p:nvPicPr>
        <p:blipFill>
          <a:blip r:embed="rId2"/>
          <a:stretch>
            <a:fillRect/>
          </a:stretch>
        </p:blipFill>
        <p:spPr>
          <a:xfrm>
            <a:off x="7869382" y="1987189"/>
            <a:ext cx="3484418" cy="2609950"/>
          </a:xfrm>
          <a:prstGeom prst="rect">
            <a:avLst/>
          </a:prstGeom>
        </p:spPr>
      </p:pic>
      <p:sp>
        <p:nvSpPr>
          <p:cNvPr id="5" name="TextBox 4">
            <a:extLst>
              <a:ext uri="{FF2B5EF4-FFF2-40B4-BE49-F238E27FC236}">
                <a16:creationId xmlns:a16="http://schemas.microsoft.com/office/drawing/2014/main" id="{E2FB1500-F3F7-4BE1-9B93-5F4463D1A983}"/>
              </a:ext>
            </a:extLst>
          </p:cNvPr>
          <p:cNvSpPr txBox="1"/>
          <p:nvPr/>
        </p:nvSpPr>
        <p:spPr>
          <a:xfrm>
            <a:off x="7869382" y="4932218"/>
            <a:ext cx="3484418" cy="830997"/>
          </a:xfrm>
          <a:prstGeom prst="rect">
            <a:avLst/>
          </a:prstGeom>
          <a:noFill/>
        </p:spPr>
        <p:txBody>
          <a:bodyPr wrap="square" rtlCol="0">
            <a:spAutoFit/>
          </a:bodyPr>
          <a:lstStyle/>
          <a:p>
            <a:r>
              <a:rPr lang="el-GR" sz="1600" i="1" dirty="0"/>
              <a:t>Εικόνα 10: Το παράσιτο Ισόποδο ρουφά αίμα από το κεφάλι του ψαριού. </a:t>
            </a:r>
          </a:p>
        </p:txBody>
      </p:sp>
      <p:sp>
        <p:nvSpPr>
          <p:cNvPr id="7" name="Βέλος: Πεντάγωνο 6">
            <a:extLst>
              <a:ext uri="{FF2B5EF4-FFF2-40B4-BE49-F238E27FC236}">
                <a16:creationId xmlns:a16="http://schemas.microsoft.com/office/drawing/2014/main" id="{B0DED7AA-F0FE-4018-9D24-2E081BDCFAB1}"/>
              </a:ext>
            </a:extLst>
          </p:cNvPr>
          <p:cNvSpPr/>
          <p:nvPr/>
        </p:nvSpPr>
        <p:spPr>
          <a:xfrm>
            <a:off x="0" y="681037"/>
            <a:ext cx="2456597" cy="640445"/>
          </a:xfrm>
          <a:prstGeom prst="homePlate">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Tree>
    <p:extLst>
      <p:ext uri="{BB962C8B-B14F-4D97-AF65-F5344CB8AC3E}">
        <p14:creationId xmlns:p14="http://schemas.microsoft.com/office/powerpoint/2010/main" val="1370318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92668B6-2B3F-4A4F-A70C-F08ED8CDF8E1}"/>
              </a:ext>
            </a:extLst>
          </p:cNvPr>
          <p:cNvSpPr>
            <a:spLocks noGrp="1"/>
          </p:cNvSpPr>
          <p:nvPr>
            <p:ph idx="1"/>
          </p:nvPr>
        </p:nvSpPr>
        <p:spPr>
          <a:xfrm>
            <a:off x="2657451" y="1924334"/>
            <a:ext cx="8915400" cy="5051413"/>
          </a:xfrm>
        </p:spPr>
        <p:txBody>
          <a:bodyPr>
            <a:normAutofit/>
          </a:bodyPr>
          <a:lstStyle/>
          <a:p>
            <a:r>
              <a:rPr lang="el-GR" dirty="0"/>
              <a:t>Τα παράσιτα είναι συχνά και στα θαλάσσια και στα ηπειρωτικά περιβάλλοντα. Ζουν μέσα ή πάνω στον υποδοχέα.</a:t>
            </a:r>
            <a:r>
              <a:rPr lang="en-US" dirty="0"/>
              <a:t> </a:t>
            </a:r>
            <a:r>
              <a:rPr lang="el-GR" dirty="0"/>
              <a:t>Είναι σύνηθες να ζουν μέσα στο πεπτικό σύστημα ή στο αίμα του υποδοχέα</a:t>
            </a:r>
            <a:r>
              <a:rPr lang="en-US" dirty="0"/>
              <a:t>, </a:t>
            </a:r>
            <a:r>
              <a:rPr lang="el-GR" dirty="0"/>
              <a:t>από όπου αντλούν τις θρεπτικές ουσίες για να επιβιώσουν. Πολλά ζώα της θάλασσας ζουν με τα παράσιτα μέσα τους για πολλά χρόνια. Σε κατάσταση ασθένειας ή στρες, μπορεί όμως η παρουσία των παρασίτων να αποβεί ακόμη και θανατηφόρα. Παρασιτικά σκουλήκια είναι εξαιρετικά συνηθισμένα στα ψάρια. Οι επιστήμονες εκτιμούν ότι σε κάθε είδος ψαριού αντιστοιχούν ν 3-4 είδη παρασιτικών σκουληκιών. </a:t>
            </a:r>
          </a:p>
          <a:p>
            <a:r>
              <a:rPr lang="el-GR" dirty="0"/>
              <a:t>Υπάρχει περίπτωση να μεταφερθούν τα παράσιτα και στον άνθρωπο, αν τραφεί με ψάρι που δεν έχει επαρκώς μαγειρευτεί. Στις αγορές , τα ψάρια και τα οστρακόδερμα που διατίθενται στους καταναλωτές, έχουν πρώτα ελεγχθεί για σκουλήκια και παράσιτα. </a:t>
            </a:r>
          </a:p>
        </p:txBody>
      </p:sp>
      <p:sp>
        <p:nvSpPr>
          <p:cNvPr id="5" name="Βέλος: Πεντάγωνο 4">
            <a:extLst>
              <a:ext uri="{FF2B5EF4-FFF2-40B4-BE49-F238E27FC236}">
                <a16:creationId xmlns:a16="http://schemas.microsoft.com/office/drawing/2014/main" id="{D0254A48-1C09-4612-8E5F-B75CCD5387A4}"/>
              </a:ext>
            </a:extLst>
          </p:cNvPr>
          <p:cNvSpPr/>
          <p:nvPr/>
        </p:nvSpPr>
        <p:spPr>
          <a:xfrm>
            <a:off x="0" y="624110"/>
            <a:ext cx="2456597" cy="640445"/>
          </a:xfrm>
          <a:prstGeom prst="homePlate">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Tree>
    <p:extLst>
      <p:ext uri="{BB962C8B-B14F-4D97-AF65-F5344CB8AC3E}">
        <p14:creationId xmlns:p14="http://schemas.microsoft.com/office/powerpoint/2010/main" val="49338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9FCEE2-CBCD-43AA-81C5-B89B544AB792}"/>
              </a:ext>
            </a:extLst>
          </p:cNvPr>
          <p:cNvSpPr>
            <a:spLocks noGrp="1"/>
          </p:cNvSpPr>
          <p:nvPr>
            <p:ph type="title"/>
          </p:nvPr>
        </p:nvSpPr>
        <p:spPr/>
        <p:txBody>
          <a:bodyPr/>
          <a:lstStyle/>
          <a:p>
            <a:r>
              <a:rPr lang="el-GR" dirty="0"/>
              <a:t>Συνεξέλιξη</a:t>
            </a:r>
          </a:p>
        </p:txBody>
      </p:sp>
      <p:sp>
        <p:nvSpPr>
          <p:cNvPr id="3" name="Θέση περιεχομένου 2">
            <a:extLst>
              <a:ext uri="{FF2B5EF4-FFF2-40B4-BE49-F238E27FC236}">
                <a16:creationId xmlns:a16="http://schemas.microsoft.com/office/drawing/2014/main" id="{D483A5B4-C04A-43B9-8C9B-3C1C310BD75F}"/>
              </a:ext>
            </a:extLst>
          </p:cNvPr>
          <p:cNvSpPr>
            <a:spLocks noGrp="1"/>
          </p:cNvSpPr>
          <p:nvPr>
            <p:ph idx="1"/>
          </p:nvPr>
        </p:nvSpPr>
        <p:spPr>
          <a:xfrm>
            <a:off x="1233053" y="1590097"/>
            <a:ext cx="4391891" cy="5001771"/>
          </a:xfrm>
        </p:spPr>
        <p:txBody>
          <a:bodyPr>
            <a:normAutofit lnSpcReduction="10000"/>
          </a:bodyPr>
          <a:lstStyle/>
          <a:p>
            <a:pPr marL="0" indent="0">
              <a:buNone/>
            </a:pPr>
            <a:r>
              <a:rPr lang="el-GR" dirty="0"/>
              <a:t>Όταν δύο είδη συνεργάζονται ή ανταγωνίζονται σε μία συμβιωτική σχέση, κάποια μέλη του ενός είδους επηρεάζουν την προσαρμογή του άλλου είδους. </a:t>
            </a:r>
          </a:p>
          <a:p>
            <a:pPr marL="0" indent="0">
              <a:buNone/>
            </a:pPr>
            <a:r>
              <a:rPr lang="el-GR" dirty="0"/>
              <a:t>Με το χρόνο, το ένα ή και τα δύο είδη, ξεκινούν σταδιακά να αλλάζουν. Κάθε είδος λειτουργεί ως παράγοντας επιλογής στο άλλο είδος. </a:t>
            </a:r>
          </a:p>
          <a:p>
            <a:pPr marL="0" indent="0">
              <a:buNone/>
            </a:pPr>
            <a:r>
              <a:rPr lang="el-GR" dirty="0"/>
              <a:t>Η προσαρμογή του ενός επιδρά στην ανταπόκριση του άλλου και αυτή με την σειρά της επιδρά στα χαρακτηριστικά του πρώτου. </a:t>
            </a:r>
          </a:p>
          <a:p>
            <a:pPr marL="0" indent="0">
              <a:buNone/>
            </a:pPr>
            <a:r>
              <a:rPr lang="el-GR" dirty="0"/>
              <a:t>Όταν οι αλλαγές εμφανίζονται σε δύο ή περισσότερα είδη με την πάροδο του μεγάλου χρονικού διαστήματος , μιλάμε για </a:t>
            </a:r>
            <a:r>
              <a:rPr lang="el-GR" b="1" dirty="0"/>
              <a:t>Συνεξέλιξη.</a:t>
            </a:r>
          </a:p>
        </p:txBody>
      </p:sp>
      <p:sp>
        <p:nvSpPr>
          <p:cNvPr id="4" name="Βέλος: Καμπύλο προς τα κάτω 3">
            <a:extLst>
              <a:ext uri="{FF2B5EF4-FFF2-40B4-BE49-F238E27FC236}">
                <a16:creationId xmlns:a16="http://schemas.microsoft.com/office/drawing/2014/main" id="{A7928BB9-BBA0-4372-8B87-9F22503D6DF7}"/>
              </a:ext>
            </a:extLst>
          </p:cNvPr>
          <p:cNvSpPr/>
          <p:nvPr/>
        </p:nvSpPr>
        <p:spPr>
          <a:xfrm>
            <a:off x="6905766" y="1978964"/>
            <a:ext cx="4053179" cy="102620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6" name="TextBox 5">
            <a:extLst>
              <a:ext uri="{FF2B5EF4-FFF2-40B4-BE49-F238E27FC236}">
                <a16:creationId xmlns:a16="http://schemas.microsoft.com/office/drawing/2014/main" id="{2AD86858-D25D-41B9-BE3C-BEDBE0051A9C}"/>
              </a:ext>
            </a:extLst>
          </p:cNvPr>
          <p:cNvSpPr txBox="1"/>
          <p:nvPr/>
        </p:nvSpPr>
        <p:spPr>
          <a:xfrm>
            <a:off x="6096000" y="3135490"/>
            <a:ext cx="2701637" cy="738664"/>
          </a:xfrm>
          <a:prstGeom prst="rect">
            <a:avLst/>
          </a:prstGeom>
          <a:noFill/>
        </p:spPr>
        <p:txBody>
          <a:bodyPr wrap="square" rtlCol="0">
            <a:spAutoFit/>
          </a:bodyPr>
          <a:lstStyle/>
          <a:p>
            <a:r>
              <a:rPr lang="el-GR" sz="1400" dirty="0"/>
              <a:t>Το Είδος Α αναπτύσσει ένα χαρακτηριστικό σε ανταπόκριση στο Είδος Β</a:t>
            </a:r>
          </a:p>
        </p:txBody>
      </p:sp>
      <p:sp>
        <p:nvSpPr>
          <p:cNvPr id="7" name="TextBox 6">
            <a:extLst>
              <a:ext uri="{FF2B5EF4-FFF2-40B4-BE49-F238E27FC236}">
                <a16:creationId xmlns:a16="http://schemas.microsoft.com/office/drawing/2014/main" id="{70CB3341-6302-4730-B828-552C75D2B4C2}"/>
              </a:ext>
            </a:extLst>
          </p:cNvPr>
          <p:cNvSpPr txBox="1"/>
          <p:nvPr/>
        </p:nvSpPr>
        <p:spPr>
          <a:xfrm>
            <a:off x="9365672" y="3211586"/>
            <a:ext cx="2701637" cy="738664"/>
          </a:xfrm>
          <a:prstGeom prst="rect">
            <a:avLst/>
          </a:prstGeom>
          <a:noFill/>
        </p:spPr>
        <p:txBody>
          <a:bodyPr wrap="square" rtlCol="0">
            <a:spAutoFit/>
          </a:bodyPr>
          <a:lstStyle/>
          <a:p>
            <a:r>
              <a:rPr lang="el-GR" sz="1400" dirty="0"/>
              <a:t>Το Είδος Β εξελίσσεται σε ανταπόκριση στο χαρακτηριστικό του Είδους Α</a:t>
            </a:r>
          </a:p>
        </p:txBody>
      </p:sp>
      <p:sp>
        <p:nvSpPr>
          <p:cNvPr id="9" name="Βέλος: Καμπύλο προς τα κάτω 8">
            <a:extLst>
              <a:ext uri="{FF2B5EF4-FFF2-40B4-BE49-F238E27FC236}">
                <a16:creationId xmlns:a16="http://schemas.microsoft.com/office/drawing/2014/main" id="{C20CB6B2-7155-4B2F-98E5-7EFA53F76414}"/>
              </a:ext>
            </a:extLst>
          </p:cNvPr>
          <p:cNvSpPr/>
          <p:nvPr/>
        </p:nvSpPr>
        <p:spPr>
          <a:xfrm rot="10800000">
            <a:off x="6905766" y="4235656"/>
            <a:ext cx="4053180" cy="10290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0" name="TextBox 9">
            <a:extLst>
              <a:ext uri="{FF2B5EF4-FFF2-40B4-BE49-F238E27FC236}">
                <a16:creationId xmlns:a16="http://schemas.microsoft.com/office/drawing/2014/main" id="{95E3BD15-BC2B-441E-B63E-01E3B43079ED}"/>
              </a:ext>
            </a:extLst>
          </p:cNvPr>
          <p:cNvSpPr txBox="1"/>
          <p:nvPr/>
        </p:nvSpPr>
        <p:spPr>
          <a:xfrm>
            <a:off x="5742708" y="5871018"/>
            <a:ext cx="7245927" cy="307777"/>
          </a:xfrm>
          <a:prstGeom prst="rect">
            <a:avLst/>
          </a:prstGeom>
          <a:noFill/>
        </p:spPr>
        <p:txBody>
          <a:bodyPr wrap="square" rtlCol="0">
            <a:spAutoFit/>
          </a:bodyPr>
          <a:lstStyle/>
          <a:p>
            <a:r>
              <a:rPr lang="el-GR" sz="1400" i="1" dirty="0"/>
              <a:t>Το Διάγραμμα της </a:t>
            </a:r>
            <a:r>
              <a:rPr lang="el-GR" sz="1400" dirty="0"/>
              <a:t>Συνεξέλιξη</a:t>
            </a:r>
            <a:r>
              <a:rPr lang="el-GR" sz="1400" i="1" dirty="0"/>
              <a:t>ς : Με το χρόνο, κάθε είδος επιδρά στο άλλο  </a:t>
            </a:r>
          </a:p>
        </p:txBody>
      </p:sp>
      <p:sp>
        <p:nvSpPr>
          <p:cNvPr id="12" name="Βέλος: Πεντάγωνο 11">
            <a:extLst>
              <a:ext uri="{FF2B5EF4-FFF2-40B4-BE49-F238E27FC236}">
                <a16:creationId xmlns:a16="http://schemas.microsoft.com/office/drawing/2014/main" id="{D945D109-13F5-4E7C-A996-2ECC48BBAC56}"/>
              </a:ext>
            </a:extLst>
          </p:cNvPr>
          <p:cNvSpPr/>
          <p:nvPr/>
        </p:nvSpPr>
        <p:spPr>
          <a:xfrm>
            <a:off x="0" y="624110"/>
            <a:ext cx="2456597" cy="640445"/>
          </a:xfrm>
          <a:prstGeom prst="homePlate">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Tree>
    <p:extLst>
      <p:ext uri="{BB962C8B-B14F-4D97-AF65-F5344CB8AC3E}">
        <p14:creationId xmlns:p14="http://schemas.microsoft.com/office/powerpoint/2010/main" val="4088003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3D501C6-E785-47A3-B76D-0CC4AC9B5C39}"/>
              </a:ext>
            </a:extLst>
          </p:cNvPr>
          <p:cNvSpPr>
            <a:spLocks noGrp="1"/>
          </p:cNvSpPr>
          <p:nvPr>
            <p:ph idx="1"/>
          </p:nvPr>
        </p:nvSpPr>
        <p:spPr>
          <a:xfrm>
            <a:off x="838200" y="1825625"/>
            <a:ext cx="6837218" cy="4351338"/>
          </a:xfrm>
        </p:spPr>
        <p:txBody>
          <a:bodyPr>
            <a:normAutofit/>
          </a:bodyPr>
          <a:lstStyle/>
          <a:p>
            <a:pPr marL="0" indent="0">
              <a:buNone/>
            </a:pPr>
            <a:r>
              <a:rPr lang="el-GR" dirty="0"/>
              <a:t>Ας ξαναδούμε τη σχέση του ψαριού-κλόουν με την ανεμώνη. Το ψάρι έχει μια καλή κρυψώνα για να προστατευτεί από τους εχθρούς του, ενώ η ανεμώνη θρέφεται με τα υπολείμματα τροφής του ψαριού. </a:t>
            </a:r>
          </a:p>
          <a:p>
            <a:pPr marL="0" indent="0">
              <a:buNone/>
            </a:pPr>
            <a:r>
              <a:rPr lang="el-GR" dirty="0"/>
              <a:t>Πώς όμως το ψάρι καταφέρνει να κρύβεται μέσα στην ανεμώνη; Μετά από πολλές γενιές, το ψάρι έχει αναπτύξει μια βλεννώδη κάλυψη. Αυτή η προσαρμογή, το προστατεύει από τον κνησμό που προκαλεί η επαφή με τα πλοκάμια της ανεμώνης. </a:t>
            </a:r>
          </a:p>
        </p:txBody>
      </p:sp>
      <p:pic>
        <p:nvPicPr>
          <p:cNvPr id="4" name="Εικόνα 3">
            <a:extLst>
              <a:ext uri="{FF2B5EF4-FFF2-40B4-BE49-F238E27FC236}">
                <a16:creationId xmlns:a16="http://schemas.microsoft.com/office/drawing/2014/main" id="{13384BF9-8D57-4FD1-AE66-2DEAB89DA521}"/>
              </a:ext>
            </a:extLst>
          </p:cNvPr>
          <p:cNvPicPr>
            <a:picLocks noChangeAspect="1"/>
          </p:cNvPicPr>
          <p:nvPr/>
        </p:nvPicPr>
        <p:blipFill>
          <a:blip r:embed="rId2"/>
          <a:stretch>
            <a:fillRect/>
          </a:stretch>
        </p:blipFill>
        <p:spPr>
          <a:xfrm>
            <a:off x="7962216" y="1865132"/>
            <a:ext cx="3495493" cy="2861231"/>
          </a:xfrm>
          <a:prstGeom prst="rect">
            <a:avLst/>
          </a:prstGeom>
        </p:spPr>
      </p:pic>
      <p:sp>
        <p:nvSpPr>
          <p:cNvPr id="5" name="TextBox 4">
            <a:extLst>
              <a:ext uri="{FF2B5EF4-FFF2-40B4-BE49-F238E27FC236}">
                <a16:creationId xmlns:a16="http://schemas.microsoft.com/office/drawing/2014/main" id="{0E431276-84A5-4D68-8309-8A8D5205DD83}"/>
              </a:ext>
            </a:extLst>
          </p:cNvPr>
          <p:cNvSpPr txBox="1"/>
          <p:nvPr/>
        </p:nvSpPr>
        <p:spPr>
          <a:xfrm>
            <a:off x="7962216" y="4843225"/>
            <a:ext cx="3821076" cy="1354217"/>
          </a:xfrm>
          <a:prstGeom prst="rect">
            <a:avLst/>
          </a:prstGeom>
          <a:noFill/>
        </p:spPr>
        <p:txBody>
          <a:bodyPr wrap="square" rtlCol="0">
            <a:spAutoFit/>
          </a:bodyPr>
          <a:lstStyle/>
          <a:p>
            <a:r>
              <a:rPr lang="el-GR" sz="1600" i="1" dirty="0"/>
              <a:t>Εικόνα11: Τα ψάρια-κλόουν δεν αντιδρούν στα τσιμπήματα της ανεμώνης, ενώ αυτή τρέφεται από τα υπολείμματα τροφής του ψαριού (</a:t>
            </a:r>
            <a:r>
              <a:rPr lang="el-GR" sz="1600" dirty="0"/>
              <a:t>Συνεξέλιξη</a:t>
            </a:r>
            <a:r>
              <a:rPr lang="el-GR" sz="1400" i="1" dirty="0"/>
              <a:t>).</a:t>
            </a:r>
            <a:endParaRPr lang="el-GR" sz="1600" i="1" dirty="0"/>
          </a:p>
        </p:txBody>
      </p:sp>
      <p:sp>
        <p:nvSpPr>
          <p:cNvPr id="7" name="Βέλος: Πεντάγωνο 6">
            <a:extLst>
              <a:ext uri="{FF2B5EF4-FFF2-40B4-BE49-F238E27FC236}">
                <a16:creationId xmlns:a16="http://schemas.microsoft.com/office/drawing/2014/main" id="{C4479ABF-BCFB-45FB-8116-0B92824CC07A}"/>
              </a:ext>
            </a:extLst>
          </p:cNvPr>
          <p:cNvSpPr/>
          <p:nvPr/>
        </p:nvSpPr>
        <p:spPr>
          <a:xfrm>
            <a:off x="0" y="624110"/>
            <a:ext cx="2456597" cy="640445"/>
          </a:xfrm>
          <a:prstGeom prst="homePlate">
            <a:avLst/>
          </a:prstGeom>
          <a:solidFill>
            <a:schemeClr val="accent2">
              <a:lumMod val="75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Tree>
    <p:extLst>
      <p:ext uri="{BB962C8B-B14F-4D97-AF65-F5344CB8AC3E}">
        <p14:creationId xmlns:p14="http://schemas.microsoft.com/office/powerpoint/2010/main" val="977756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6E26F0D-3F8C-46FD-86B2-FE158AC64861}"/>
              </a:ext>
            </a:extLst>
          </p:cNvPr>
          <p:cNvSpPr>
            <a:spLocks noGrp="1"/>
          </p:cNvSpPr>
          <p:nvPr>
            <p:ph idx="1"/>
          </p:nvPr>
        </p:nvSpPr>
        <p:spPr>
          <a:xfrm>
            <a:off x="7274405" y="1581778"/>
            <a:ext cx="4785073" cy="4812394"/>
          </a:xfrm>
        </p:spPr>
        <p:txBody>
          <a:bodyPr>
            <a:normAutofit/>
          </a:bodyPr>
          <a:lstStyle/>
          <a:p>
            <a:r>
              <a:rPr lang="el-GR" dirty="0"/>
              <a:t>Να περιγράφετε παραδείγματα αμοιβαιότητας, παρασιτισμού και</a:t>
            </a:r>
            <a:r>
              <a:rPr lang="en-US" dirty="0"/>
              <a:t> </a:t>
            </a:r>
            <a:r>
              <a:rPr lang="el-GR" dirty="0"/>
              <a:t>συνύπαρξης</a:t>
            </a:r>
            <a:r>
              <a:rPr lang="el-GR" b="1" dirty="0"/>
              <a:t> </a:t>
            </a:r>
            <a:r>
              <a:rPr lang="el-GR" dirty="0"/>
              <a:t>στον ωκεανό.</a:t>
            </a:r>
          </a:p>
          <a:p>
            <a:r>
              <a:rPr lang="en-US" dirty="0"/>
              <a:t>N</a:t>
            </a:r>
            <a:r>
              <a:rPr lang="el-GR" dirty="0"/>
              <a:t>α εξετάζετε  το κόστος και τα οφέλη των διαφόρων αναπαραγωγικών στρατηγικών που χρησιμοποιούν τα διάφορα είδη.</a:t>
            </a:r>
          </a:p>
          <a:p>
            <a:r>
              <a:rPr lang="el-GR" dirty="0"/>
              <a:t>Να κρατάτε σημειώσεις από δευτερογενείς πηγές και να αποδίδετε τις πληροφόρησης που έχουν καταγραφεί.</a:t>
            </a:r>
          </a:p>
          <a:p>
            <a:pPr marL="0" indent="0">
              <a:buNone/>
            </a:pPr>
            <a:r>
              <a:rPr lang="el-GR" dirty="0"/>
              <a:t> </a:t>
            </a:r>
          </a:p>
        </p:txBody>
      </p:sp>
      <p:sp>
        <p:nvSpPr>
          <p:cNvPr id="6" name="Βέλος: Πεντάγωνο 5">
            <a:extLst>
              <a:ext uri="{FF2B5EF4-FFF2-40B4-BE49-F238E27FC236}">
                <a16:creationId xmlns:a16="http://schemas.microsoft.com/office/drawing/2014/main" id="{84D77FC3-1AD0-43B7-85B5-3989C282B53F}"/>
              </a:ext>
            </a:extLst>
          </p:cNvPr>
          <p:cNvSpPr/>
          <p:nvPr/>
        </p:nvSpPr>
        <p:spPr>
          <a:xfrm>
            <a:off x="0" y="663641"/>
            <a:ext cx="2456597" cy="640445"/>
          </a:xfrm>
          <a:prstGeom prst="homePlate">
            <a:avLst/>
          </a:prstGeom>
          <a:solidFill>
            <a:schemeClr val="bg2">
              <a:lumMod val="90000"/>
            </a:schemeClr>
          </a:solidFill>
          <a:ln>
            <a:solidFill>
              <a:schemeClr val="bg2"/>
            </a:solid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ΕΜΠΛΕΚΟΜΑΙ</a:t>
            </a:r>
          </a:p>
        </p:txBody>
      </p:sp>
      <p:sp>
        <p:nvSpPr>
          <p:cNvPr id="7" name="Βέλος: Πεντάγωνο 6">
            <a:extLst>
              <a:ext uri="{FF2B5EF4-FFF2-40B4-BE49-F238E27FC236}">
                <a16:creationId xmlns:a16="http://schemas.microsoft.com/office/drawing/2014/main" id="{9EF7E3D5-A4A2-4C57-962A-0644EA34E9E8}"/>
              </a:ext>
            </a:extLst>
          </p:cNvPr>
          <p:cNvSpPr/>
          <p:nvPr/>
        </p:nvSpPr>
        <p:spPr>
          <a:xfrm>
            <a:off x="-1" y="1675372"/>
            <a:ext cx="2456597" cy="640445"/>
          </a:xfrm>
          <a:prstGeom prst="homePlate">
            <a:avLst/>
          </a:prstGeom>
          <a:solidFill>
            <a:schemeClr val="tx2"/>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ΑΝΑΚΑΛΥΠΤΩ</a:t>
            </a:r>
          </a:p>
        </p:txBody>
      </p:sp>
      <p:sp>
        <p:nvSpPr>
          <p:cNvPr id="8" name="Βέλος: Πεντάγωνο 7">
            <a:extLst>
              <a:ext uri="{FF2B5EF4-FFF2-40B4-BE49-F238E27FC236}">
                <a16:creationId xmlns:a16="http://schemas.microsoft.com/office/drawing/2014/main" id="{34875DAA-906B-48C5-A84F-CE9F5DC5C3B0}"/>
              </a:ext>
            </a:extLst>
          </p:cNvPr>
          <p:cNvSpPr/>
          <p:nvPr/>
        </p:nvSpPr>
        <p:spPr>
          <a:xfrm>
            <a:off x="-3" y="2822940"/>
            <a:ext cx="2456597" cy="640445"/>
          </a:xfrm>
          <a:prstGeom prst="homePlate">
            <a:avLst/>
          </a:prstGeom>
          <a:solidFill>
            <a:schemeClr val="accent2">
              <a:lumMod val="75000"/>
            </a:schemeClr>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
        <p:nvSpPr>
          <p:cNvPr id="9" name="Βέλος: Πεντάγωνο 8">
            <a:extLst>
              <a:ext uri="{FF2B5EF4-FFF2-40B4-BE49-F238E27FC236}">
                <a16:creationId xmlns:a16="http://schemas.microsoft.com/office/drawing/2014/main" id="{F86848C2-EE96-433A-9FC0-515226E0584C}"/>
              </a:ext>
            </a:extLst>
          </p:cNvPr>
          <p:cNvSpPr/>
          <p:nvPr/>
        </p:nvSpPr>
        <p:spPr>
          <a:xfrm>
            <a:off x="-3" y="3901738"/>
            <a:ext cx="2456597" cy="640445"/>
          </a:xfrm>
          <a:prstGeom prst="homePlate">
            <a:avLst/>
          </a:prstGeom>
          <a:solidFill>
            <a:schemeClr val="accent4">
              <a:lumMod val="40000"/>
              <a:lumOff val="60000"/>
            </a:schemeClr>
          </a:solidFill>
          <a:ln>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
        <p:nvSpPr>
          <p:cNvPr id="10" name="Βέλος: Πεντάγωνο 9">
            <a:extLst>
              <a:ext uri="{FF2B5EF4-FFF2-40B4-BE49-F238E27FC236}">
                <a16:creationId xmlns:a16="http://schemas.microsoft.com/office/drawing/2014/main" id="{711DF9EA-AAF7-44A7-AE7D-6D209419FA5F}"/>
              </a:ext>
            </a:extLst>
          </p:cNvPr>
          <p:cNvSpPr/>
          <p:nvPr/>
        </p:nvSpPr>
        <p:spPr>
          <a:xfrm>
            <a:off x="0" y="4913469"/>
            <a:ext cx="2456597" cy="640445"/>
          </a:xfrm>
          <a:prstGeom prst="homePlate">
            <a:avLst/>
          </a:prstGeom>
          <a:solidFill>
            <a:schemeClr val="accent6">
              <a:lumMod val="20000"/>
              <a:lumOff val="80000"/>
            </a:schemeClr>
          </a:solidFill>
          <a:ln>
            <a:solidFill>
              <a:schemeClr val="accent6">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ΑΞΙΟΛΟΓΩ</a:t>
            </a:r>
          </a:p>
        </p:txBody>
      </p:sp>
      <p:sp>
        <p:nvSpPr>
          <p:cNvPr id="11" name="Τίτλος 1">
            <a:extLst>
              <a:ext uri="{FF2B5EF4-FFF2-40B4-BE49-F238E27FC236}">
                <a16:creationId xmlns:a16="http://schemas.microsoft.com/office/drawing/2014/main" id="{AB532CE0-ED91-492D-95B2-D3724CC2B39A}"/>
              </a:ext>
            </a:extLst>
          </p:cNvPr>
          <p:cNvSpPr>
            <a:spLocks noGrp="1"/>
          </p:cNvSpPr>
          <p:nvPr>
            <p:ph type="title"/>
          </p:nvPr>
        </p:nvSpPr>
        <p:spPr>
          <a:xfrm>
            <a:off x="2929368" y="626137"/>
            <a:ext cx="4676738" cy="1049235"/>
          </a:xfrm>
        </p:spPr>
        <p:txBody>
          <a:bodyPr>
            <a:normAutofit/>
          </a:bodyPr>
          <a:lstStyle/>
          <a:p>
            <a:r>
              <a:rPr lang="el-GR" dirty="0"/>
              <a:t>ΠΕΡΙΕΧΟΜΕΝΑ</a:t>
            </a:r>
          </a:p>
        </p:txBody>
      </p:sp>
      <p:sp>
        <p:nvSpPr>
          <p:cNvPr id="13" name="Τίτλος 1">
            <a:extLst>
              <a:ext uri="{FF2B5EF4-FFF2-40B4-BE49-F238E27FC236}">
                <a16:creationId xmlns:a16="http://schemas.microsoft.com/office/drawing/2014/main" id="{3457CA13-ADD7-46BC-A41F-DDABE1363FAC}"/>
              </a:ext>
            </a:extLst>
          </p:cNvPr>
          <p:cNvSpPr txBox="1">
            <a:spLocks/>
          </p:cNvSpPr>
          <p:nvPr/>
        </p:nvSpPr>
        <p:spPr>
          <a:xfrm>
            <a:off x="7967669" y="626137"/>
            <a:ext cx="3730245" cy="10492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ΣΤΟΧΟΙ</a:t>
            </a:r>
          </a:p>
        </p:txBody>
      </p:sp>
      <p:sp>
        <p:nvSpPr>
          <p:cNvPr id="14" name="Θέση περιεχομένου 2">
            <a:extLst>
              <a:ext uri="{FF2B5EF4-FFF2-40B4-BE49-F238E27FC236}">
                <a16:creationId xmlns:a16="http://schemas.microsoft.com/office/drawing/2014/main" id="{F70FB01A-894B-407B-99C6-5E06B1335CB8}"/>
              </a:ext>
            </a:extLst>
          </p:cNvPr>
          <p:cNvSpPr txBox="1">
            <a:spLocks/>
          </p:cNvSpPr>
          <p:nvPr/>
        </p:nvSpPr>
        <p:spPr>
          <a:xfrm>
            <a:off x="2709350" y="1594417"/>
            <a:ext cx="4785073" cy="48123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l-GR" dirty="0"/>
              <a:t>Ένα ασυνήθιστο ζευγάρι</a:t>
            </a:r>
          </a:p>
          <a:p>
            <a:r>
              <a:rPr lang="el-GR" dirty="0"/>
              <a:t>Μέρος 1: Διεξαγωγή ερευνάς υποβάθρου</a:t>
            </a:r>
          </a:p>
          <a:p>
            <a:r>
              <a:rPr lang="el-GR" dirty="0"/>
              <a:t>Μέρος 2: Συμβιωτικές σχέσεις στον ωκεανό</a:t>
            </a:r>
          </a:p>
          <a:p>
            <a:r>
              <a:rPr lang="el-GR" dirty="0"/>
              <a:t>Μέρος 3: Παιχνίδι συμβίωσης</a:t>
            </a:r>
          </a:p>
          <a:p>
            <a:r>
              <a:rPr lang="el-GR" dirty="0"/>
              <a:t>Συμβίωση εν δράσει</a:t>
            </a:r>
          </a:p>
          <a:p>
            <a:r>
              <a:rPr lang="el-GR" dirty="0"/>
              <a:t>Συνεξέλιξη </a:t>
            </a:r>
            <a:endParaRPr lang="en-US" dirty="0"/>
          </a:p>
          <a:p>
            <a:r>
              <a:rPr lang="el-GR" dirty="0"/>
              <a:t>Χημειοσύνθεση</a:t>
            </a:r>
          </a:p>
          <a:p>
            <a:r>
              <a:rPr lang="el-GR" dirty="0"/>
              <a:t>Αναπαραγωγή και κύκλος ζωής στον ωκεανό</a:t>
            </a:r>
          </a:p>
          <a:p>
            <a:r>
              <a:rPr lang="el-GR" dirty="0"/>
              <a:t>Φύλλα Εργασίας</a:t>
            </a:r>
          </a:p>
          <a:p>
            <a:pPr marL="0" indent="0">
              <a:buNone/>
            </a:pPr>
            <a:endParaRPr lang="el-GR" dirty="0"/>
          </a:p>
          <a:p>
            <a:endParaRPr lang="el-GR" dirty="0"/>
          </a:p>
          <a:p>
            <a:endParaRPr lang="el-GR" dirty="0"/>
          </a:p>
        </p:txBody>
      </p:sp>
    </p:spTree>
    <p:extLst>
      <p:ext uri="{BB962C8B-B14F-4D97-AF65-F5344CB8AC3E}">
        <p14:creationId xmlns:p14="http://schemas.microsoft.com/office/powerpoint/2010/main" val="1134973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37F0FFB-AF31-4510-9D96-5D5D008116D7}"/>
              </a:ext>
            </a:extLst>
          </p:cNvPr>
          <p:cNvSpPr>
            <a:spLocks noGrp="1"/>
          </p:cNvSpPr>
          <p:nvPr>
            <p:ph idx="1"/>
          </p:nvPr>
        </p:nvSpPr>
        <p:spPr>
          <a:xfrm>
            <a:off x="1269243" y="1825625"/>
            <a:ext cx="4353636" cy="4351338"/>
          </a:xfrm>
        </p:spPr>
        <p:txBody>
          <a:bodyPr>
            <a:normAutofit/>
          </a:bodyPr>
          <a:lstStyle/>
          <a:p>
            <a:pPr marL="0" indent="0">
              <a:buNone/>
            </a:pPr>
            <a:r>
              <a:rPr lang="el-GR" dirty="0"/>
              <a:t>Σχέσεις θηρευτή-θηράματος μπορούν επίσης να οδηγήσουν σε Συνεξέλιξη. </a:t>
            </a:r>
            <a:endParaRPr lang="en-US" dirty="0"/>
          </a:p>
          <a:p>
            <a:pPr marL="0" indent="0">
              <a:buNone/>
            </a:pPr>
            <a:r>
              <a:rPr lang="el-GR" dirty="0"/>
              <a:t>Τα μεγάλα ψάρια είναι σύνηθες να αρπάζουν τα πιο αργά ψάρια</a:t>
            </a:r>
            <a:r>
              <a:rPr lang="en-US" dirty="0"/>
              <a:t> </a:t>
            </a:r>
            <a:r>
              <a:rPr lang="el-GR" dirty="0"/>
              <a:t>του κοπαδιού. Μόνο όσα είναι γρήγορα από τα μικρά θα επιβιώσουν και θα μεταφέρουν το γονίδιο στις επόμενες γενιές. </a:t>
            </a:r>
          </a:p>
          <a:p>
            <a:pPr marL="0" indent="0">
              <a:buNone/>
            </a:pPr>
            <a:r>
              <a:rPr lang="el-GR" dirty="0"/>
              <a:t>Τα μεγάλα ψάρια για να τραφούν και να επιβιώσουν  πρέπει να γίνουν πιο σβέλτα. Οι θηρευτές λοιπόν, εξελίσσονται και αυτοί. Το ένα είδος ασκεί πίεση για εξέλιξη στο άλλο. </a:t>
            </a:r>
          </a:p>
        </p:txBody>
      </p:sp>
      <p:pic>
        <p:nvPicPr>
          <p:cNvPr id="1026" name="Picture 2" descr="ÎÏÎ¿ÏÎ­Î»ÎµÏÎ¼Î± ÎµÎ¹ÎºÏÎ½Î±Ï Î³Î¹Î± school fish">
            <a:extLst>
              <a:ext uri="{FF2B5EF4-FFF2-40B4-BE49-F238E27FC236}">
                <a16:creationId xmlns:a16="http://schemas.microsoft.com/office/drawing/2014/main" id="{B6851F71-2BBB-4227-8E4D-4B213E660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123" y="1856509"/>
            <a:ext cx="4923222" cy="3040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D76483-F419-4E4C-A44A-8EDF03F06D6B}"/>
              </a:ext>
            </a:extLst>
          </p:cNvPr>
          <p:cNvSpPr txBox="1"/>
          <p:nvPr/>
        </p:nvSpPr>
        <p:spPr>
          <a:xfrm>
            <a:off x="6430579" y="5001491"/>
            <a:ext cx="4923221" cy="830997"/>
          </a:xfrm>
          <a:prstGeom prst="rect">
            <a:avLst/>
          </a:prstGeom>
          <a:noFill/>
        </p:spPr>
        <p:txBody>
          <a:bodyPr wrap="square" rtlCol="0">
            <a:spAutoFit/>
          </a:bodyPr>
          <a:lstStyle/>
          <a:p>
            <a:r>
              <a:rPr lang="el-GR" sz="1600" i="1" dirty="0"/>
              <a:t>Εικόνα 12: Κοπάδι ψαριών : Όσο γρηγορότερο γίνεται, τόσο αναγκάζει το μεγάλο ψάρι θηρευτή να εξελιχθεί και να γίνει πιο γρήγορος. </a:t>
            </a:r>
          </a:p>
        </p:txBody>
      </p:sp>
      <p:sp>
        <p:nvSpPr>
          <p:cNvPr id="7" name="Βέλος: Πεντάγωνο 6">
            <a:extLst>
              <a:ext uri="{FF2B5EF4-FFF2-40B4-BE49-F238E27FC236}">
                <a16:creationId xmlns:a16="http://schemas.microsoft.com/office/drawing/2014/main" id="{D28EA7B3-768C-4252-B5A7-8AE1DA7213DB}"/>
              </a:ext>
            </a:extLst>
          </p:cNvPr>
          <p:cNvSpPr/>
          <p:nvPr/>
        </p:nvSpPr>
        <p:spPr>
          <a:xfrm>
            <a:off x="0" y="624110"/>
            <a:ext cx="2456597" cy="640445"/>
          </a:xfrm>
          <a:prstGeom prst="homePlate">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Tree>
    <p:extLst>
      <p:ext uri="{BB962C8B-B14F-4D97-AF65-F5344CB8AC3E}">
        <p14:creationId xmlns:p14="http://schemas.microsoft.com/office/powerpoint/2010/main" val="2818144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D0E733-D906-44BC-8F57-50A656A52A99}"/>
              </a:ext>
            </a:extLst>
          </p:cNvPr>
          <p:cNvSpPr>
            <a:spLocks noGrp="1"/>
          </p:cNvSpPr>
          <p:nvPr>
            <p:ph type="title"/>
          </p:nvPr>
        </p:nvSpPr>
        <p:spPr>
          <a:xfrm>
            <a:off x="2693366" y="281550"/>
            <a:ext cx="7883649" cy="1325563"/>
          </a:xfrm>
        </p:spPr>
        <p:txBody>
          <a:bodyPr>
            <a:normAutofit fontScale="90000"/>
          </a:bodyPr>
          <a:lstStyle/>
          <a:p>
            <a:r>
              <a:rPr lang="el-GR" sz="2800" b="1" u="sng" dirty="0"/>
              <a:t>ΑΣΚΗΣΗ: </a:t>
            </a:r>
            <a:br>
              <a:rPr lang="el-GR" sz="2800" dirty="0"/>
            </a:br>
            <a:r>
              <a:rPr lang="el-GR" sz="2800" dirty="0"/>
              <a:t>Αποτυπώστε τις πληροφορία για την </a:t>
            </a:r>
            <a:r>
              <a:rPr lang="el-GR" dirty="0"/>
              <a:t>Συνεξέλιξη</a:t>
            </a:r>
            <a:r>
              <a:rPr lang="el-GR" sz="2800" dirty="0"/>
              <a:t> στο γράφημα που ακολουθεί</a:t>
            </a:r>
          </a:p>
        </p:txBody>
      </p:sp>
      <p:graphicFrame>
        <p:nvGraphicFramePr>
          <p:cNvPr id="4" name="Θέση περιεχομένου 3">
            <a:extLst>
              <a:ext uri="{FF2B5EF4-FFF2-40B4-BE49-F238E27FC236}">
                <a16:creationId xmlns:a16="http://schemas.microsoft.com/office/drawing/2014/main" id="{A319605D-5BB9-4AE3-8680-F6D72A811D5D}"/>
              </a:ext>
            </a:extLst>
          </p:cNvPr>
          <p:cNvGraphicFramePr>
            <a:graphicFrameLocks noGrp="1"/>
          </p:cNvGraphicFramePr>
          <p:nvPr>
            <p:ph idx="1"/>
            <p:extLst>
              <p:ext uri="{D42A27DB-BD31-4B8C-83A1-F6EECF244321}">
                <p14:modId xmlns:p14="http://schemas.microsoft.com/office/powerpoint/2010/main" val="1506439640"/>
              </p:ext>
            </p:extLst>
          </p:nvPr>
        </p:nvGraphicFramePr>
        <p:xfrm>
          <a:off x="2589213" y="2133600"/>
          <a:ext cx="89154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Βέλος: Πεντάγωνο 5">
            <a:extLst>
              <a:ext uri="{FF2B5EF4-FFF2-40B4-BE49-F238E27FC236}">
                <a16:creationId xmlns:a16="http://schemas.microsoft.com/office/drawing/2014/main" id="{6D4B346C-EFF0-4907-B3AF-84B306A11E99}"/>
              </a:ext>
            </a:extLst>
          </p:cNvPr>
          <p:cNvSpPr/>
          <p:nvPr/>
        </p:nvSpPr>
        <p:spPr>
          <a:xfrm>
            <a:off x="0" y="624108"/>
            <a:ext cx="2456597" cy="640445"/>
          </a:xfrm>
          <a:prstGeom prst="homePlate">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Tree>
    <p:extLst>
      <p:ext uri="{BB962C8B-B14F-4D97-AF65-F5344CB8AC3E}">
        <p14:creationId xmlns:p14="http://schemas.microsoft.com/office/powerpoint/2010/main" val="3825208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D0E733-D906-44BC-8F57-50A656A52A99}"/>
              </a:ext>
            </a:extLst>
          </p:cNvPr>
          <p:cNvSpPr>
            <a:spLocks noGrp="1"/>
          </p:cNvSpPr>
          <p:nvPr>
            <p:ph type="title"/>
          </p:nvPr>
        </p:nvSpPr>
        <p:spPr>
          <a:xfrm>
            <a:off x="2456597" y="1422503"/>
            <a:ext cx="10084956" cy="1325563"/>
          </a:xfrm>
        </p:spPr>
        <p:txBody>
          <a:bodyPr>
            <a:normAutofit fontScale="90000"/>
          </a:bodyPr>
          <a:lstStyle/>
          <a:p>
            <a:r>
              <a:rPr lang="el-GR" sz="2800" b="1" u="sng" dirty="0"/>
              <a:t>ΑΣΚΗΣΗ: </a:t>
            </a:r>
            <a:br>
              <a:rPr lang="el-GR" sz="2800" dirty="0"/>
            </a:br>
            <a:r>
              <a:rPr lang="el-GR" sz="2800" dirty="0"/>
              <a:t>Τι μάθατε; Επιστρέψτε στο  Ξ-Θ-Μ Διάγραμμα. Συμπληρώστε </a:t>
            </a:r>
            <a:br>
              <a:rPr lang="el-GR" sz="2800" dirty="0"/>
            </a:br>
            <a:r>
              <a:rPr lang="el-GR" sz="2800" dirty="0"/>
              <a:t>όσα μάθατε στην 3</a:t>
            </a:r>
            <a:r>
              <a:rPr lang="el-GR" sz="2800" baseline="30000" dirty="0"/>
              <a:t>η</a:t>
            </a:r>
            <a:r>
              <a:rPr lang="el-GR" sz="2800" dirty="0"/>
              <a:t> στήλη</a:t>
            </a:r>
            <a:br>
              <a:rPr lang="el-GR" sz="2800" dirty="0"/>
            </a:br>
            <a:endParaRPr lang="el-GR" sz="2800" dirty="0"/>
          </a:p>
        </p:txBody>
      </p:sp>
      <p:sp>
        <p:nvSpPr>
          <p:cNvPr id="9" name="Βέλος: Πεντάγωνο 8">
            <a:extLst>
              <a:ext uri="{FF2B5EF4-FFF2-40B4-BE49-F238E27FC236}">
                <a16:creationId xmlns:a16="http://schemas.microsoft.com/office/drawing/2014/main" id="{3215BB9A-40A8-45AD-8EE4-546C7BEFA2A8}"/>
              </a:ext>
            </a:extLst>
          </p:cNvPr>
          <p:cNvSpPr/>
          <p:nvPr/>
        </p:nvSpPr>
        <p:spPr>
          <a:xfrm>
            <a:off x="0" y="624108"/>
            <a:ext cx="2456597" cy="640445"/>
          </a:xfrm>
          <a:prstGeom prst="homePlate">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graphicFrame>
        <p:nvGraphicFramePr>
          <p:cNvPr id="10" name="Πίνακας 9">
            <a:extLst>
              <a:ext uri="{FF2B5EF4-FFF2-40B4-BE49-F238E27FC236}">
                <a16:creationId xmlns:a16="http://schemas.microsoft.com/office/drawing/2014/main" id="{751B4BF5-B913-4581-8BE9-AC376579363D}"/>
              </a:ext>
            </a:extLst>
          </p:cNvPr>
          <p:cNvGraphicFramePr>
            <a:graphicFrameLocks noGrp="1"/>
          </p:cNvGraphicFramePr>
          <p:nvPr>
            <p:extLst>
              <p:ext uri="{D42A27DB-BD31-4B8C-83A1-F6EECF244321}">
                <p14:modId xmlns:p14="http://schemas.microsoft.com/office/powerpoint/2010/main" val="3249273928"/>
              </p:ext>
            </p:extLst>
          </p:nvPr>
        </p:nvGraphicFramePr>
        <p:xfrm>
          <a:off x="2866030" y="3429000"/>
          <a:ext cx="8025954" cy="2409785"/>
        </p:xfrm>
        <a:graphic>
          <a:graphicData uri="http://schemas.openxmlformats.org/drawingml/2006/table">
            <a:tbl>
              <a:tblPr firstRow="1" bandRow="1">
                <a:tableStyleId>{F5AB1C69-6EDB-4FF4-983F-18BD219EF322}</a:tableStyleId>
              </a:tblPr>
              <a:tblGrid>
                <a:gridCol w="2573366">
                  <a:extLst>
                    <a:ext uri="{9D8B030D-6E8A-4147-A177-3AD203B41FA5}">
                      <a16:colId xmlns:a16="http://schemas.microsoft.com/office/drawing/2014/main" val="3546139940"/>
                    </a:ext>
                  </a:extLst>
                </a:gridCol>
                <a:gridCol w="2726294">
                  <a:extLst>
                    <a:ext uri="{9D8B030D-6E8A-4147-A177-3AD203B41FA5}">
                      <a16:colId xmlns:a16="http://schemas.microsoft.com/office/drawing/2014/main" val="214482270"/>
                    </a:ext>
                  </a:extLst>
                </a:gridCol>
                <a:gridCol w="2726294">
                  <a:extLst>
                    <a:ext uri="{9D8B030D-6E8A-4147-A177-3AD203B41FA5}">
                      <a16:colId xmlns:a16="http://schemas.microsoft.com/office/drawing/2014/main" val="726866364"/>
                    </a:ext>
                  </a:extLst>
                </a:gridCol>
              </a:tblGrid>
              <a:tr h="733413">
                <a:tc>
                  <a:txBody>
                    <a:bodyPr/>
                    <a:lstStyle/>
                    <a:p>
                      <a:pPr algn="ctr"/>
                      <a:r>
                        <a:rPr lang="el-GR" sz="3600" dirty="0"/>
                        <a:t>Ξ</a:t>
                      </a:r>
                    </a:p>
                  </a:txBody>
                  <a:tcPr/>
                </a:tc>
                <a:tc>
                  <a:txBody>
                    <a:bodyPr/>
                    <a:lstStyle/>
                    <a:p>
                      <a:pPr algn="ctr"/>
                      <a:r>
                        <a:rPr lang="el-GR" sz="3600" dirty="0"/>
                        <a:t>Θ</a:t>
                      </a:r>
                    </a:p>
                  </a:txBody>
                  <a:tcPr/>
                </a:tc>
                <a:tc>
                  <a:txBody>
                    <a:bodyPr/>
                    <a:lstStyle/>
                    <a:p>
                      <a:pPr algn="ctr"/>
                      <a:r>
                        <a:rPr lang="el-GR" sz="3600" dirty="0"/>
                        <a:t>Μ</a:t>
                      </a:r>
                    </a:p>
                  </a:txBody>
                  <a:tcPr/>
                </a:tc>
                <a:extLst>
                  <a:ext uri="{0D108BD9-81ED-4DB2-BD59-A6C34878D82A}">
                    <a16:rowId xmlns:a16="http://schemas.microsoft.com/office/drawing/2014/main" val="3287823994"/>
                  </a:ext>
                </a:extLst>
              </a:tr>
              <a:tr h="1676372">
                <a:tc>
                  <a:txBody>
                    <a:bodyPr/>
                    <a:lstStyle/>
                    <a:p>
                      <a:endParaRPr lang="el-GR" dirty="0"/>
                    </a:p>
                    <a:p>
                      <a:endParaRPr lang="el-GR" dirty="0"/>
                    </a:p>
                    <a:p>
                      <a:endParaRPr lang="el-GR" dirty="0"/>
                    </a:p>
                    <a:p>
                      <a:endParaRPr lang="el-GR" dirty="0"/>
                    </a:p>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879562089"/>
                  </a:ext>
                </a:extLst>
              </a:tr>
            </a:tbl>
          </a:graphicData>
        </a:graphic>
      </p:graphicFrame>
    </p:spTree>
    <p:extLst>
      <p:ext uri="{BB962C8B-B14F-4D97-AF65-F5344CB8AC3E}">
        <p14:creationId xmlns:p14="http://schemas.microsoft.com/office/powerpoint/2010/main" val="3122297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7376BA-0E6B-44CA-B3D9-B9285564042C}"/>
              </a:ext>
            </a:extLst>
          </p:cNvPr>
          <p:cNvSpPr>
            <a:spLocks noGrp="1"/>
          </p:cNvSpPr>
          <p:nvPr>
            <p:ph type="title"/>
          </p:nvPr>
        </p:nvSpPr>
        <p:spPr/>
        <p:txBody>
          <a:bodyPr/>
          <a:lstStyle/>
          <a:p>
            <a:r>
              <a:rPr lang="el-GR" dirty="0"/>
              <a:t>ΑΝΑΠΑΡΑΓΩΓΗ ΚΑΙ ΚΥΚΛΟΣ ΖΩΗΣ ΣΤΟΝ ΩΚΕΑΝΟ</a:t>
            </a:r>
          </a:p>
        </p:txBody>
      </p:sp>
      <p:sp>
        <p:nvSpPr>
          <p:cNvPr id="3" name="Θέση περιεχομένου 2">
            <a:extLst>
              <a:ext uri="{FF2B5EF4-FFF2-40B4-BE49-F238E27FC236}">
                <a16:creationId xmlns:a16="http://schemas.microsoft.com/office/drawing/2014/main" id="{287778C2-387E-469F-B35D-C430211BDF43}"/>
              </a:ext>
            </a:extLst>
          </p:cNvPr>
          <p:cNvSpPr>
            <a:spLocks noGrp="1"/>
          </p:cNvSpPr>
          <p:nvPr>
            <p:ph idx="1"/>
          </p:nvPr>
        </p:nvSpPr>
        <p:spPr/>
        <p:txBody>
          <a:bodyPr>
            <a:normAutofit/>
          </a:bodyPr>
          <a:lstStyle/>
          <a:p>
            <a:pPr marL="0" indent="0" algn="just">
              <a:buNone/>
            </a:pPr>
            <a:r>
              <a:rPr lang="el-GR" dirty="0"/>
              <a:t>Εκτός από τις </a:t>
            </a:r>
            <a:r>
              <a:rPr lang="el-GR" dirty="0" err="1"/>
              <a:t>διαειδικές</a:t>
            </a:r>
            <a:r>
              <a:rPr lang="el-GR" dirty="0"/>
              <a:t> </a:t>
            </a:r>
            <a:r>
              <a:rPr lang="en-US" dirty="0"/>
              <a:t>(interspecific)</a:t>
            </a:r>
            <a:r>
              <a:rPr lang="el-GR" dirty="0"/>
              <a:t> συμβιωτικές σχέσεις , υπάρχουν και οι </a:t>
            </a:r>
            <a:r>
              <a:rPr lang="el-GR" dirty="0" err="1"/>
              <a:t>ενδοειδικές</a:t>
            </a:r>
            <a:r>
              <a:rPr lang="el-GR" dirty="0"/>
              <a:t> (</a:t>
            </a:r>
            <a:r>
              <a:rPr lang="en-US" dirty="0"/>
              <a:t>intraspecific) </a:t>
            </a:r>
            <a:r>
              <a:rPr lang="el-GR" dirty="0"/>
              <a:t>, δηλαδή μεταξύ οργανισμών που ανήκουν στο ίδιο είδος. Για να αποφύγει την εξαφάνιση ένα είδος, πρέπει να αναπαραχθεί. Κάποια είδη της θάλασσας, ακολουθούν ασυνήθιστες στρατηγικές αναπαραγωγής.</a:t>
            </a:r>
          </a:p>
          <a:p>
            <a:pPr marL="0" indent="0" algn="just">
              <a:buNone/>
            </a:pPr>
            <a:r>
              <a:rPr lang="el-GR" dirty="0"/>
              <a:t>Κάποια, μπορούν να αναπαραχθούν, χωρίς να ζευγαρώσουν</a:t>
            </a:r>
            <a:r>
              <a:rPr lang="en-US" dirty="0"/>
              <a:t> </a:t>
            </a:r>
            <a:r>
              <a:rPr lang="el-GR" dirty="0"/>
              <a:t>και κάνουν απογόνους γενικά πανομοιότυπους με αυτά. Η περίπτωση αυτή ονομάζεται </a:t>
            </a:r>
            <a:r>
              <a:rPr lang="el-GR" b="1" dirty="0"/>
              <a:t>ασεξουαλική αναπαραγωγή</a:t>
            </a:r>
            <a:r>
              <a:rPr lang="el-GR" dirty="0"/>
              <a:t>. </a:t>
            </a:r>
          </a:p>
        </p:txBody>
      </p:sp>
      <p:sp>
        <p:nvSpPr>
          <p:cNvPr id="4" name="Βέλος: Πεντάγωνο 3">
            <a:extLst>
              <a:ext uri="{FF2B5EF4-FFF2-40B4-BE49-F238E27FC236}">
                <a16:creationId xmlns:a16="http://schemas.microsoft.com/office/drawing/2014/main" id="{C8A9B177-A9BD-4D5E-8FF7-2F39864388F2}"/>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229535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7CCF3D-6CAC-4DE5-919A-FE4F875A72A6}"/>
              </a:ext>
            </a:extLst>
          </p:cNvPr>
          <p:cNvSpPr>
            <a:spLocks noGrp="1"/>
          </p:cNvSpPr>
          <p:nvPr>
            <p:ph type="title"/>
          </p:nvPr>
        </p:nvSpPr>
        <p:spPr/>
        <p:txBody>
          <a:bodyPr/>
          <a:lstStyle/>
          <a:p>
            <a:r>
              <a:rPr lang="el-GR" b="1" dirty="0"/>
              <a:t>Ασεξουαλική Αναπαραγωγή</a:t>
            </a:r>
            <a:endParaRPr lang="el-GR" dirty="0"/>
          </a:p>
        </p:txBody>
      </p:sp>
      <p:sp>
        <p:nvSpPr>
          <p:cNvPr id="3" name="Θέση περιεχομένου 2">
            <a:extLst>
              <a:ext uri="{FF2B5EF4-FFF2-40B4-BE49-F238E27FC236}">
                <a16:creationId xmlns:a16="http://schemas.microsoft.com/office/drawing/2014/main" id="{ED090947-88CB-4BB1-89B1-9DBED1A12FD7}"/>
              </a:ext>
            </a:extLst>
          </p:cNvPr>
          <p:cNvSpPr>
            <a:spLocks noGrp="1"/>
          </p:cNvSpPr>
          <p:nvPr>
            <p:ph sz="half" idx="1"/>
          </p:nvPr>
        </p:nvSpPr>
        <p:spPr/>
        <p:txBody>
          <a:bodyPr>
            <a:normAutofit/>
          </a:bodyPr>
          <a:lstStyle/>
          <a:p>
            <a:r>
              <a:rPr lang="el-GR" dirty="0"/>
              <a:t>Τα πλεονεκτήματα αυτής της διαδικασίας είναι οι γρήγοροι ρυθμοί ανάπτυξης και η χαμηλή απαιτούμενη ενέργεια. Κάποια μικρόβια, όπως τα </a:t>
            </a:r>
            <a:r>
              <a:rPr lang="el-GR" dirty="0" err="1"/>
              <a:t>κυανοβακτήρια</a:t>
            </a:r>
            <a:r>
              <a:rPr lang="el-GR" dirty="0"/>
              <a:t> αναπαράγονται </a:t>
            </a:r>
            <a:r>
              <a:rPr lang="el-GR" dirty="0" err="1"/>
              <a:t>ασεξουαλικά</a:t>
            </a:r>
            <a:r>
              <a:rPr lang="el-GR" dirty="0"/>
              <a:t>, οπότε δεν χρειάζεται να ψάξουν ή να ριψοκινδυνέψουν ψάχνοντας να βρουν ένα ταίρι. </a:t>
            </a:r>
          </a:p>
          <a:p>
            <a:endParaRPr lang="el-GR" dirty="0"/>
          </a:p>
        </p:txBody>
      </p:sp>
      <p:sp>
        <p:nvSpPr>
          <p:cNvPr id="4" name="Θέση περιεχομένου 3">
            <a:extLst>
              <a:ext uri="{FF2B5EF4-FFF2-40B4-BE49-F238E27FC236}">
                <a16:creationId xmlns:a16="http://schemas.microsoft.com/office/drawing/2014/main" id="{F98D7F42-37B7-416C-BDFA-89752FCFF6D3}"/>
              </a:ext>
            </a:extLst>
          </p:cNvPr>
          <p:cNvSpPr>
            <a:spLocks noGrp="1"/>
          </p:cNvSpPr>
          <p:nvPr>
            <p:ph sz="half" idx="2"/>
          </p:nvPr>
        </p:nvSpPr>
        <p:spPr/>
        <p:txBody>
          <a:bodyPr>
            <a:normAutofit/>
          </a:bodyPr>
          <a:lstStyle/>
          <a:p>
            <a:r>
              <a:rPr lang="el-GR" dirty="0"/>
              <a:t>Τα μειονεκτήματα της </a:t>
            </a:r>
            <a:r>
              <a:rPr lang="el-GR" dirty="0" err="1"/>
              <a:t>ασεξουαλικής</a:t>
            </a:r>
            <a:r>
              <a:rPr lang="el-GR" dirty="0"/>
              <a:t> αναπαραγωγής</a:t>
            </a:r>
            <a:r>
              <a:rPr lang="en-US" dirty="0"/>
              <a:t> </a:t>
            </a:r>
            <a:r>
              <a:rPr lang="el-GR" dirty="0"/>
              <a:t>είναι η αδυναμία αναπαραγωγής απογόνων με γενετική ποικιλομορφία</a:t>
            </a:r>
            <a:r>
              <a:rPr lang="en-US" dirty="0"/>
              <a:t>, </a:t>
            </a:r>
            <a:r>
              <a:rPr lang="el-GR" dirty="0"/>
              <a:t>και τα είδη αυτά είναι ευάλωτα σε ξαφνικές περιβαλλοντικές αλλαγές  προερχόμενες είτε από την φύση, είτε από τον άνθρωπο. </a:t>
            </a:r>
          </a:p>
          <a:p>
            <a:endParaRPr lang="el-GR" dirty="0"/>
          </a:p>
        </p:txBody>
      </p:sp>
      <p:sp>
        <p:nvSpPr>
          <p:cNvPr id="5" name="Βέλος: Πεντάγωνο 4">
            <a:extLst>
              <a:ext uri="{FF2B5EF4-FFF2-40B4-BE49-F238E27FC236}">
                <a16:creationId xmlns:a16="http://schemas.microsoft.com/office/drawing/2014/main" id="{B2E22C82-8959-46CA-A74D-699326FE8B88}"/>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3251293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7F9D16-D749-452B-AA2E-F634B4E6AD04}"/>
              </a:ext>
            </a:extLst>
          </p:cNvPr>
          <p:cNvSpPr>
            <a:spLocks noGrp="1"/>
          </p:cNvSpPr>
          <p:nvPr>
            <p:ph type="title"/>
          </p:nvPr>
        </p:nvSpPr>
        <p:spPr/>
        <p:txBody>
          <a:bodyPr/>
          <a:lstStyle/>
          <a:p>
            <a:r>
              <a:rPr lang="el-GR" b="1" dirty="0"/>
              <a:t>Σεξουαλική Αναπαραγωγή</a:t>
            </a:r>
            <a:endParaRPr lang="el-GR" dirty="0"/>
          </a:p>
        </p:txBody>
      </p:sp>
      <p:sp>
        <p:nvSpPr>
          <p:cNvPr id="3" name="Θέση περιεχομένου 2">
            <a:extLst>
              <a:ext uri="{FF2B5EF4-FFF2-40B4-BE49-F238E27FC236}">
                <a16:creationId xmlns:a16="http://schemas.microsoft.com/office/drawing/2014/main" id="{3BFC2338-5E9D-46E3-999C-DD96280ADA3C}"/>
              </a:ext>
            </a:extLst>
          </p:cNvPr>
          <p:cNvSpPr>
            <a:spLocks noGrp="1"/>
          </p:cNvSpPr>
          <p:nvPr>
            <p:ph idx="1"/>
          </p:nvPr>
        </p:nvSpPr>
        <p:spPr/>
        <p:txBody>
          <a:bodyPr/>
          <a:lstStyle/>
          <a:p>
            <a:pPr marL="0" indent="0">
              <a:buNone/>
            </a:pPr>
            <a:r>
              <a:rPr lang="el-GR" dirty="0"/>
              <a:t>Σεξουαλική Αναπαραγωγή ακολουθούν οι οργανισμοί που αναπαράγουν με την ένωση των γαμετών (σπέρμα και ωάρια) και δημιουργούν απογόνους παρόμοιους αλλά όχι πανομοιότυπους με τους δύο γονείς. Κάθε γονιός συνεισφέρει κατά το ήμισυ στην γενετική πληροφορία του απογόνου, οπότε οι απόγονοι είναι γενετικά διαφορετικοί από τους γονιούς  και αυτός ο παράγοντας ευνοεί την ανταπόκρισή του είδους στις περιβαλλοντικές αλλαγές. </a:t>
            </a:r>
          </a:p>
        </p:txBody>
      </p:sp>
      <p:sp>
        <p:nvSpPr>
          <p:cNvPr id="5" name="Βέλος: Πεντάγωνο 4">
            <a:extLst>
              <a:ext uri="{FF2B5EF4-FFF2-40B4-BE49-F238E27FC236}">
                <a16:creationId xmlns:a16="http://schemas.microsoft.com/office/drawing/2014/main" id="{58579213-A229-4DE7-9EBD-FCD3EFF6C9FD}"/>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1087417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23D30ED-E94D-45A2-8AFD-3F54142829F1}"/>
              </a:ext>
            </a:extLst>
          </p:cNvPr>
          <p:cNvSpPr>
            <a:spLocks noGrp="1"/>
          </p:cNvSpPr>
          <p:nvPr>
            <p:ph idx="1"/>
          </p:nvPr>
        </p:nvSpPr>
        <p:spPr>
          <a:xfrm>
            <a:off x="1852486" y="1825625"/>
            <a:ext cx="4067918" cy="4351338"/>
          </a:xfrm>
        </p:spPr>
        <p:txBody>
          <a:bodyPr>
            <a:normAutofit/>
          </a:bodyPr>
          <a:lstStyle/>
          <a:p>
            <a:pPr marL="0" indent="0">
              <a:buNone/>
            </a:pPr>
            <a:r>
              <a:rPr lang="el-GR" dirty="0"/>
              <a:t>Κάποιοι οργανισμοί στον ωκεανό, μπορούν στην διάρκεια της ζωής τους να μεταβαίνουν από το ένα μοντέλο αναπαραγωγής στο άλλο, όπως η Μέδουσα. </a:t>
            </a:r>
          </a:p>
          <a:p>
            <a:pPr marL="0" indent="0">
              <a:buNone/>
            </a:pPr>
            <a:r>
              <a:rPr lang="el-GR" dirty="0"/>
              <a:t>Η κοινή εικόνα της Μέδουσας, αντιπροσωπεύει την φάση της σεξουαλικής αναπαραγωγής. </a:t>
            </a:r>
          </a:p>
          <a:p>
            <a:pPr marL="0" indent="0">
              <a:buNone/>
            </a:pPr>
            <a:r>
              <a:rPr lang="el-GR" dirty="0"/>
              <a:t>Στο στάδιο του πολύποδα, αναπαράγεται </a:t>
            </a:r>
            <a:r>
              <a:rPr lang="el-GR" dirty="0" err="1"/>
              <a:t>ασεξουαλικά</a:t>
            </a:r>
            <a:r>
              <a:rPr lang="el-GR" dirty="0"/>
              <a:t>.</a:t>
            </a:r>
          </a:p>
          <a:p>
            <a:pPr marL="0" indent="0">
              <a:buNone/>
            </a:pPr>
            <a:endParaRPr lang="el-GR" dirty="0"/>
          </a:p>
          <a:p>
            <a:pPr marL="0" indent="0">
              <a:buNone/>
            </a:pPr>
            <a:endParaRPr lang="el-GR" dirty="0"/>
          </a:p>
        </p:txBody>
      </p:sp>
      <p:pic>
        <p:nvPicPr>
          <p:cNvPr id="6" name="Εικόνα 5">
            <a:extLst>
              <a:ext uri="{FF2B5EF4-FFF2-40B4-BE49-F238E27FC236}">
                <a16:creationId xmlns:a16="http://schemas.microsoft.com/office/drawing/2014/main" id="{2260A29E-B015-4868-9AF9-A9EC4D7450C1}"/>
              </a:ext>
            </a:extLst>
          </p:cNvPr>
          <p:cNvPicPr>
            <a:picLocks noChangeAspect="1"/>
          </p:cNvPicPr>
          <p:nvPr/>
        </p:nvPicPr>
        <p:blipFill rotWithShape="1">
          <a:blip r:embed="rId2"/>
          <a:srcRect l="-1" r="1815" b="6572"/>
          <a:stretch/>
        </p:blipFill>
        <p:spPr>
          <a:xfrm>
            <a:off x="7183341" y="1892152"/>
            <a:ext cx="4067918" cy="4464339"/>
          </a:xfrm>
          <a:prstGeom prst="rect">
            <a:avLst/>
          </a:prstGeom>
        </p:spPr>
      </p:pic>
      <p:sp>
        <p:nvSpPr>
          <p:cNvPr id="7" name="TextBox 6">
            <a:extLst>
              <a:ext uri="{FF2B5EF4-FFF2-40B4-BE49-F238E27FC236}">
                <a16:creationId xmlns:a16="http://schemas.microsoft.com/office/drawing/2014/main" id="{EBAC0C77-542F-4A1B-BD93-DE2885972C6A}"/>
              </a:ext>
            </a:extLst>
          </p:cNvPr>
          <p:cNvSpPr txBox="1"/>
          <p:nvPr/>
        </p:nvSpPr>
        <p:spPr>
          <a:xfrm>
            <a:off x="9962313" y="2061237"/>
            <a:ext cx="2108890" cy="338554"/>
          </a:xfrm>
          <a:prstGeom prst="rect">
            <a:avLst/>
          </a:prstGeom>
          <a:noFill/>
        </p:spPr>
        <p:txBody>
          <a:bodyPr wrap="square" rtlCol="0">
            <a:spAutoFit/>
          </a:bodyPr>
          <a:lstStyle/>
          <a:p>
            <a:r>
              <a:rPr lang="el-GR" sz="1600" dirty="0"/>
              <a:t>Μέδουσα</a:t>
            </a:r>
          </a:p>
        </p:txBody>
      </p:sp>
      <p:sp>
        <p:nvSpPr>
          <p:cNvPr id="8" name="TextBox 7">
            <a:extLst>
              <a:ext uri="{FF2B5EF4-FFF2-40B4-BE49-F238E27FC236}">
                <a16:creationId xmlns:a16="http://schemas.microsoft.com/office/drawing/2014/main" id="{756EA061-D545-4A48-A7EE-672C5884A4B0}"/>
              </a:ext>
            </a:extLst>
          </p:cNvPr>
          <p:cNvSpPr txBox="1"/>
          <p:nvPr/>
        </p:nvSpPr>
        <p:spPr>
          <a:xfrm>
            <a:off x="9690935" y="6064613"/>
            <a:ext cx="2230907" cy="338554"/>
          </a:xfrm>
          <a:prstGeom prst="rect">
            <a:avLst/>
          </a:prstGeom>
          <a:noFill/>
        </p:spPr>
        <p:txBody>
          <a:bodyPr wrap="square" rtlCol="0">
            <a:spAutoFit/>
          </a:bodyPr>
          <a:lstStyle/>
          <a:p>
            <a:r>
              <a:rPr lang="el-GR" sz="1600" dirty="0"/>
              <a:t>Πολύποδας</a:t>
            </a:r>
          </a:p>
        </p:txBody>
      </p:sp>
      <p:sp>
        <p:nvSpPr>
          <p:cNvPr id="9" name="TextBox 8">
            <a:extLst>
              <a:ext uri="{FF2B5EF4-FFF2-40B4-BE49-F238E27FC236}">
                <a16:creationId xmlns:a16="http://schemas.microsoft.com/office/drawing/2014/main" id="{58B2C390-E326-4210-9376-F54BD89AED99}"/>
              </a:ext>
            </a:extLst>
          </p:cNvPr>
          <p:cNvSpPr txBox="1"/>
          <p:nvPr/>
        </p:nvSpPr>
        <p:spPr>
          <a:xfrm>
            <a:off x="6198810" y="5214947"/>
            <a:ext cx="1924333" cy="584775"/>
          </a:xfrm>
          <a:prstGeom prst="rect">
            <a:avLst/>
          </a:prstGeom>
          <a:noFill/>
        </p:spPr>
        <p:txBody>
          <a:bodyPr wrap="square" rtlCol="0">
            <a:spAutoFit/>
          </a:bodyPr>
          <a:lstStyle/>
          <a:p>
            <a:r>
              <a:rPr lang="el-GR" sz="1600" dirty="0"/>
              <a:t>Κλωνοποίηση, </a:t>
            </a:r>
          </a:p>
          <a:p>
            <a:r>
              <a:rPr lang="el-GR" sz="1600" dirty="0"/>
              <a:t>ασεξουαλική</a:t>
            </a:r>
          </a:p>
        </p:txBody>
      </p:sp>
      <p:sp>
        <p:nvSpPr>
          <p:cNvPr id="10" name="TextBox 9">
            <a:extLst>
              <a:ext uri="{FF2B5EF4-FFF2-40B4-BE49-F238E27FC236}">
                <a16:creationId xmlns:a16="http://schemas.microsoft.com/office/drawing/2014/main" id="{0D14D2A1-87E0-4CB0-85B6-485EAAA677B0}"/>
              </a:ext>
            </a:extLst>
          </p:cNvPr>
          <p:cNvSpPr txBox="1"/>
          <p:nvPr/>
        </p:nvSpPr>
        <p:spPr>
          <a:xfrm>
            <a:off x="9557800" y="3893884"/>
            <a:ext cx="1946812" cy="830997"/>
          </a:xfrm>
          <a:prstGeom prst="rect">
            <a:avLst/>
          </a:prstGeom>
          <a:noFill/>
        </p:spPr>
        <p:txBody>
          <a:bodyPr wrap="square" rtlCol="0">
            <a:spAutoFit/>
          </a:bodyPr>
          <a:lstStyle/>
          <a:p>
            <a:r>
              <a:rPr lang="el-GR" sz="1600" dirty="0" err="1"/>
              <a:t>Πλανούλα</a:t>
            </a:r>
            <a:r>
              <a:rPr lang="el-GR" sz="1600" dirty="0"/>
              <a:t> , σεξουαλική αναπαραγωγή</a:t>
            </a:r>
          </a:p>
        </p:txBody>
      </p:sp>
      <p:sp>
        <p:nvSpPr>
          <p:cNvPr id="12" name="Βέλος: Πεντάγωνο 11">
            <a:extLst>
              <a:ext uri="{FF2B5EF4-FFF2-40B4-BE49-F238E27FC236}">
                <a16:creationId xmlns:a16="http://schemas.microsoft.com/office/drawing/2014/main" id="{0C38C0A6-EE5D-46F4-A47C-DA5636B55F8C}"/>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3223944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23D30ED-E94D-45A2-8AFD-3F54142829F1}"/>
              </a:ext>
            </a:extLst>
          </p:cNvPr>
          <p:cNvSpPr>
            <a:spLocks noGrp="1"/>
          </p:cNvSpPr>
          <p:nvPr>
            <p:ph idx="1"/>
          </p:nvPr>
        </p:nvSpPr>
        <p:spPr>
          <a:xfrm>
            <a:off x="1897039" y="1825625"/>
            <a:ext cx="4517616" cy="4861778"/>
          </a:xfrm>
        </p:spPr>
        <p:txBody>
          <a:bodyPr>
            <a:normAutofit/>
          </a:bodyPr>
          <a:lstStyle/>
          <a:p>
            <a:pPr marL="0" indent="0">
              <a:buNone/>
            </a:pPr>
            <a:r>
              <a:rPr lang="el-GR" dirty="0"/>
              <a:t>Άλλοι οργανισμοί μπορούν να ακολουθούν και τα δύο μοντέλα , όπως τα σφουγγάρια. </a:t>
            </a:r>
          </a:p>
          <a:p>
            <a:pPr marL="0" indent="0">
              <a:buNone/>
            </a:pPr>
            <a:r>
              <a:rPr lang="el-GR" dirty="0"/>
              <a:t>Μία μέθοδος </a:t>
            </a:r>
            <a:r>
              <a:rPr lang="el-GR" dirty="0" err="1"/>
              <a:t>ασεξουαλικής</a:t>
            </a:r>
            <a:r>
              <a:rPr lang="el-GR" dirty="0"/>
              <a:t> αναπαραγωγής όπου ο γονιός διαιρείται σε άνισα κομμάτια , ονομάζεται </a:t>
            </a:r>
            <a:r>
              <a:rPr lang="en-US" dirty="0"/>
              <a:t>budding (</a:t>
            </a:r>
            <a:r>
              <a:rPr lang="el-GR" dirty="0"/>
              <a:t>κλωνοποίηση)</a:t>
            </a:r>
            <a:endParaRPr lang="en-US" dirty="0"/>
          </a:p>
          <a:p>
            <a:pPr marL="0" indent="0">
              <a:buNone/>
            </a:pPr>
            <a:r>
              <a:rPr lang="el-GR" dirty="0"/>
              <a:t>Τα σφουγγάρια μας και δεν μπορούν να κινηθούν ώστε να βρουν ταίρι,</a:t>
            </a:r>
            <a:r>
              <a:rPr lang="en-US" dirty="0"/>
              <a:t> </a:t>
            </a:r>
            <a:r>
              <a:rPr lang="el-GR" dirty="0"/>
              <a:t>βασίζονται στο νερό για να γονιμοποιηθούν τα ωάριά τους. Το ίδιο κάνουν και τα κοράλλια. </a:t>
            </a:r>
          </a:p>
        </p:txBody>
      </p:sp>
      <p:pic>
        <p:nvPicPr>
          <p:cNvPr id="4" name="Εικόνα 3">
            <a:extLst>
              <a:ext uri="{FF2B5EF4-FFF2-40B4-BE49-F238E27FC236}">
                <a16:creationId xmlns:a16="http://schemas.microsoft.com/office/drawing/2014/main" id="{CDF6B293-7F3E-439A-8F61-5F205131815A}"/>
              </a:ext>
            </a:extLst>
          </p:cNvPr>
          <p:cNvPicPr>
            <a:picLocks noChangeAspect="1"/>
          </p:cNvPicPr>
          <p:nvPr/>
        </p:nvPicPr>
        <p:blipFill>
          <a:blip r:embed="rId2"/>
          <a:stretch>
            <a:fillRect/>
          </a:stretch>
        </p:blipFill>
        <p:spPr>
          <a:xfrm>
            <a:off x="7376557" y="1825625"/>
            <a:ext cx="4128055" cy="2733628"/>
          </a:xfrm>
          <a:prstGeom prst="rect">
            <a:avLst/>
          </a:prstGeom>
        </p:spPr>
      </p:pic>
      <p:sp>
        <p:nvSpPr>
          <p:cNvPr id="5" name="TextBox 4">
            <a:extLst>
              <a:ext uri="{FF2B5EF4-FFF2-40B4-BE49-F238E27FC236}">
                <a16:creationId xmlns:a16="http://schemas.microsoft.com/office/drawing/2014/main" id="{A29F0E59-C5EA-4144-B005-A8CAC0966555}"/>
              </a:ext>
            </a:extLst>
          </p:cNvPr>
          <p:cNvSpPr txBox="1"/>
          <p:nvPr/>
        </p:nvSpPr>
        <p:spPr>
          <a:xfrm>
            <a:off x="7376556" y="4668547"/>
            <a:ext cx="4020313" cy="1569660"/>
          </a:xfrm>
          <a:prstGeom prst="rect">
            <a:avLst/>
          </a:prstGeom>
          <a:noFill/>
        </p:spPr>
        <p:txBody>
          <a:bodyPr wrap="square" rtlCol="0">
            <a:spAutoFit/>
          </a:bodyPr>
          <a:lstStyle/>
          <a:p>
            <a:r>
              <a:rPr lang="el-GR" sz="1600" i="1" dirty="0"/>
              <a:t>Εικόνα 13:  Το σφουγγάρι «Λευκό βάζο», έχει μικρά βλαστάρια που τελικά θα εξελιχθούν σε αυτόνομους οργανισμούς.</a:t>
            </a:r>
            <a:r>
              <a:rPr lang="en-US" sz="1600" i="1" dirty="0"/>
              <a:t> </a:t>
            </a:r>
            <a:r>
              <a:rPr lang="el-GR" sz="1600" i="1" dirty="0"/>
              <a:t>Η μέθοδος αναπαραγωγής απαιτεί ελάχιστη ενέργεια.</a:t>
            </a:r>
          </a:p>
        </p:txBody>
      </p:sp>
      <p:sp>
        <p:nvSpPr>
          <p:cNvPr id="7" name="Βέλος: Πεντάγωνο 6">
            <a:extLst>
              <a:ext uri="{FF2B5EF4-FFF2-40B4-BE49-F238E27FC236}">
                <a16:creationId xmlns:a16="http://schemas.microsoft.com/office/drawing/2014/main" id="{4A0F5CB0-49BF-4872-8417-219A1C4FBE1E}"/>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3166723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9FF480-CB05-4721-8132-62046E27B227}"/>
              </a:ext>
            </a:extLst>
          </p:cNvPr>
          <p:cNvSpPr>
            <a:spLocks noGrp="1"/>
          </p:cNvSpPr>
          <p:nvPr>
            <p:ph type="title"/>
          </p:nvPr>
        </p:nvSpPr>
        <p:spPr/>
        <p:txBody>
          <a:bodyPr/>
          <a:lstStyle/>
          <a:p>
            <a:r>
              <a:rPr lang="el-GR" dirty="0"/>
              <a:t>Μαζική αναπαραγωγή</a:t>
            </a:r>
          </a:p>
        </p:txBody>
      </p:sp>
      <p:sp>
        <p:nvSpPr>
          <p:cNvPr id="3" name="Θέση περιεχομένου 2">
            <a:extLst>
              <a:ext uri="{FF2B5EF4-FFF2-40B4-BE49-F238E27FC236}">
                <a16:creationId xmlns:a16="http://schemas.microsoft.com/office/drawing/2014/main" id="{46C2725B-CC0B-4D84-80E2-4645B5CD321B}"/>
              </a:ext>
            </a:extLst>
          </p:cNvPr>
          <p:cNvSpPr>
            <a:spLocks noGrp="1"/>
          </p:cNvSpPr>
          <p:nvPr>
            <p:ph idx="1"/>
          </p:nvPr>
        </p:nvSpPr>
        <p:spPr>
          <a:xfrm>
            <a:off x="838199" y="1825625"/>
            <a:ext cx="6864927" cy="4351338"/>
          </a:xfrm>
        </p:spPr>
        <p:txBody>
          <a:bodyPr>
            <a:normAutofit/>
          </a:bodyPr>
          <a:lstStyle/>
          <a:p>
            <a:pPr marL="0" indent="0">
              <a:buNone/>
            </a:pPr>
            <a:r>
              <a:rPr lang="el-GR" dirty="0"/>
              <a:t>Τα κοράλλια και άλλοι ακίνητοι οργανισμοί, πρέπει να παράγουν μεγάλο αριθμό γαμετών  για να διασφαλίσουν όχι μόνο την γονιμοποίηση, αλλά και την επιβίωση του είδους. Στην συνέχεια, δεν ανατρέφουν τους απογόνους τους</a:t>
            </a:r>
            <a:r>
              <a:rPr lang="en-US" dirty="0"/>
              <a:t>, </a:t>
            </a:r>
            <a:r>
              <a:rPr lang="el-GR" dirty="0"/>
              <a:t>και πολλοί από αυτούς δεν επιβιώνουν. </a:t>
            </a:r>
          </a:p>
          <a:p>
            <a:pPr marL="0" indent="0">
              <a:buNone/>
            </a:pPr>
            <a:r>
              <a:rPr lang="el-GR" dirty="0"/>
              <a:t>Μαζική αναπαραγωγή κάνουν και τα ψάρια, καλαμάρια, μύδια αλλά και θαλάσσιες χελώνες.</a:t>
            </a:r>
          </a:p>
        </p:txBody>
      </p:sp>
      <p:pic>
        <p:nvPicPr>
          <p:cNvPr id="4" name="Εικόνα 3">
            <a:extLst>
              <a:ext uri="{FF2B5EF4-FFF2-40B4-BE49-F238E27FC236}">
                <a16:creationId xmlns:a16="http://schemas.microsoft.com/office/drawing/2014/main" id="{507A4D2A-9B22-47E4-8C2C-DE57D784FD74}"/>
              </a:ext>
            </a:extLst>
          </p:cNvPr>
          <p:cNvPicPr>
            <a:picLocks noChangeAspect="1"/>
          </p:cNvPicPr>
          <p:nvPr/>
        </p:nvPicPr>
        <p:blipFill>
          <a:blip r:embed="rId2"/>
          <a:stretch>
            <a:fillRect/>
          </a:stretch>
        </p:blipFill>
        <p:spPr>
          <a:xfrm>
            <a:off x="8215746" y="1825625"/>
            <a:ext cx="3235036" cy="1819708"/>
          </a:xfrm>
          <a:prstGeom prst="rect">
            <a:avLst/>
          </a:prstGeom>
        </p:spPr>
      </p:pic>
      <p:sp>
        <p:nvSpPr>
          <p:cNvPr id="5" name="TextBox 4">
            <a:extLst>
              <a:ext uri="{FF2B5EF4-FFF2-40B4-BE49-F238E27FC236}">
                <a16:creationId xmlns:a16="http://schemas.microsoft.com/office/drawing/2014/main" id="{D9719F52-1E96-4541-B6D8-9CFFF2F8FE1E}"/>
              </a:ext>
            </a:extLst>
          </p:cNvPr>
          <p:cNvSpPr txBox="1"/>
          <p:nvPr/>
        </p:nvSpPr>
        <p:spPr>
          <a:xfrm>
            <a:off x="7241308" y="3828717"/>
            <a:ext cx="4950692" cy="523220"/>
          </a:xfrm>
          <a:prstGeom prst="rect">
            <a:avLst/>
          </a:prstGeom>
          <a:noFill/>
        </p:spPr>
        <p:txBody>
          <a:bodyPr wrap="square" rtlCol="0">
            <a:spAutoFit/>
          </a:bodyPr>
          <a:lstStyle/>
          <a:p>
            <a:r>
              <a:rPr lang="el-GR" sz="1400" i="1" dirty="0"/>
              <a:t>Εικόνα 14 : Μαζική αναπαραγωγή με έκχυση σπέρματος από κοράλλια</a:t>
            </a:r>
          </a:p>
        </p:txBody>
      </p:sp>
      <p:pic>
        <p:nvPicPr>
          <p:cNvPr id="6" name="Εικόνα 5">
            <a:extLst>
              <a:ext uri="{FF2B5EF4-FFF2-40B4-BE49-F238E27FC236}">
                <a16:creationId xmlns:a16="http://schemas.microsoft.com/office/drawing/2014/main" id="{DF3AA7A9-75A3-4D87-9C9B-88533E29FA7D}"/>
              </a:ext>
            </a:extLst>
          </p:cNvPr>
          <p:cNvPicPr>
            <a:picLocks noChangeAspect="1"/>
          </p:cNvPicPr>
          <p:nvPr/>
        </p:nvPicPr>
        <p:blipFill>
          <a:blip r:embed="rId3"/>
          <a:stretch>
            <a:fillRect/>
          </a:stretch>
        </p:blipFill>
        <p:spPr>
          <a:xfrm>
            <a:off x="1596581" y="4319142"/>
            <a:ext cx="3980803" cy="2418891"/>
          </a:xfrm>
          <a:prstGeom prst="rect">
            <a:avLst/>
          </a:prstGeom>
        </p:spPr>
      </p:pic>
      <p:sp>
        <p:nvSpPr>
          <p:cNvPr id="7" name="TextBox 6">
            <a:extLst>
              <a:ext uri="{FF2B5EF4-FFF2-40B4-BE49-F238E27FC236}">
                <a16:creationId xmlns:a16="http://schemas.microsoft.com/office/drawing/2014/main" id="{12C533F7-5924-4B0C-9F23-0D5CDD86E304}"/>
              </a:ext>
            </a:extLst>
          </p:cNvPr>
          <p:cNvSpPr txBox="1"/>
          <p:nvPr/>
        </p:nvSpPr>
        <p:spPr>
          <a:xfrm>
            <a:off x="5577384" y="6092270"/>
            <a:ext cx="5929745" cy="523220"/>
          </a:xfrm>
          <a:prstGeom prst="rect">
            <a:avLst/>
          </a:prstGeom>
          <a:noFill/>
        </p:spPr>
        <p:txBody>
          <a:bodyPr wrap="square" rtlCol="0">
            <a:spAutoFit/>
          </a:bodyPr>
          <a:lstStyle/>
          <a:p>
            <a:r>
              <a:rPr lang="el-GR" sz="1400" i="1" dirty="0"/>
              <a:t>Εικόνα 15: Η θηλυκιά θαλάσσια χελώνα αφήνει πάνω από 100 αυγά, γιατί τα μωρά της είναι ευάλωτα στους θηρευτές</a:t>
            </a:r>
          </a:p>
        </p:txBody>
      </p:sp>
      <p:sp>
        <p:nvSpPr>
          <p:cNvPr id="9" name="Βέλος: Πεντάγωνο 8">
            <a:extLst>
              <a:ext uri="{FF2B5EF4-FFF2-40B4-BE49-F238E27FC236}">
                <a16:creationId xmlns:a16="http://schemas.microsoft.com/office/drawing/2014/main" id="{0CF47AF2-BB0C-412D-8A03-201A1D3EAF1F}"/>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2761664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315A7C-F3C0-47EE-9162-A4D7226E6A8C}"/>
              </a:ext>
            </a:extLst>
          </p:cNvPr>
          <p:cNvSpPr>
            <a:spLocks noGrp="1"/>
          </p:cNvSpPr>
          <p:nvPr>
            <p:ph type="title"/>
          </p:nvPr>
        </p:nvSpPr>
        <p:spPr/>
        <p:txBody>
          <a:bodyPr/>
          <a:lstStyle/>
          <a:p>
            <a:r>
              <a:rPr lang="el-GR" dirty="0"/>
              <a:t>Ερμαφροδιτισμός</a:t>
            </a:r>
          </a:p>
        </p:txBody>
      </p:sp>
      <p:sp>
        <p:nvSpPr>
          <p:cNvPr id="3" name="Θέση περιεχομένου 2">
            <a:extLst>
              <a:ext uri="{FF2B5EF4-FFF2-40B4-BE49-F238E27FC236}">
                <a16:creationId xmlns:a16="http://schemas.microsoft.com/office/drawing/2014/main" id="{FE3AF5AA-3FB1-4EA6-A111-99A2681E4E97}"/>
              </a:ext>
            </a:extLst>
          </p:cNvPr>
          <p:cNvSpPr>
            <a:spLocks noGrp="1"/>
          </p:cNvSpPr>
          <p:nvPr>
            <p:ph idx="1"/>
          </p:nvPr>
        </p:nvSpPr>
        <p:spPr>
          <a:xfrm>
            <a:off x="2333767" y="1825625"/>
            <a:ext cx="4801324" cy="4351338"/>
          </a:xfrm>
        </p:spPr>
        <p:txBody>
          <a:bodyPr/>
          <a:lstStyle/>
          <a:p>
            <a:pPr marL="0" indent="0">
              <a:buNone/>
            </a:pPr>
            <a:r>
              <a:rPr lang="el-GR" dirty="0"/>
              <a:t>Κάποια θαλάσσια είδη είναι </a:t>
            </a:r>
            <a:r>
              <a:rPr lang="el-GR" b="1" dirty="0"/>
              <a:t>ερμαφρόδιτα</a:t>
            </a:r>
            <a:r>
              <a:rPr lang="el-GR" dirty="0"/>
              <a:t>, δηλαδή διαθέτουν και αρσενικά και θηλυκά όργανα. Οι </a:t>
            </a:r>
            <a:r>
              <a:rPr lang="el-GR" dirty="0" err="1"/>
              <a:t>Πλατυέλμινθες</a:t>
            </a:r>
            <a:r>
              <a:rPr lang="el-GR" dirty="0"/>
              <a:t> διεκδικούν με άλλα άτομα του είδους το δικαίωμα να συμπεριφέρονται ως αρσενικά. Ο χαμένος της μάχης, υποχρεούται να φροντίζει τα αυγά </a:t>
            </a:r>
            <a:r>
              <a:rPr lang="en-US" dirty="0"/>
              <a:t>, </a:t>
            </a:r>
            <a:r>
              <a:rPr lang="el-GR" dirty="0"/>
              <a:t>επενδύοντας μεγάλες ποσότητες ενέργειας για την διατήρηση του είδους. Είναι σπάνιο, τα ερμαφρόδιτα να γονιμοποιούν τον εαυτό τους.</a:t>
            </a:r>
          </a:p>
          <a:p>
            <a:pPr marL="0" indent="0">
              <a:buNone/>
            </a:pPr>
            <a:endParaRPr lang="el-GR" dirty="0"/>
          </a:p>
        </p:txBody>
      </p:sp>
      <p:pic>
        <p:nvPicPr>
          <p:cNvPr id="4" name="Εικόνα 3">
            <a:extLst>
              <a:ext uri="{FF2B5EF4-FFF2-40B4-BE49-F238E27FC236}">
                <a16:creationId xmlns:a16="http://schemas.microsoft.com/office/drawing/2014/main" id="{777A7088-BEB0-41BC-AC7C-3CB2D5926AF8}"/>
              </a:ext>
            </a:extLst>
          </p:cNvPr>
          <p:cNvPicPr>
            <a:picLocks noChangeAspect="1"/>
          </p:cNvPicPr>
          <p:nvPr/>
        </p:nvPicPr>
        <p:blipFill>
          <a:blip r:embed="rId2"/>
          <a:stretch>
            <a:fillRect/>
          </a:stretch>
        </p:blipFill>
        <p:spPr>
          <a:xfrm>
            <a:off x="7564582" y="2060863"/>
            <a:ext cx="3645477" cy="2041467"/>
          </a:xfrm>
          <a:prstGeom prst="rect">
            <a:avLst/>
          </a:prstGeom>
        </p:spPr>
      </p:pic>
      <p:sp>
        <p:nvSpPr>
          <p:cNvPr id="6" name="TextBox 5">
            <a:extLst>
              <a:ext uri="{FF2B5EF4-FFF2-40B4-BE49-F238E27FC236}">
                <a16:creationId xmlns:a16="http://schemas.microsoft.com/office/drawing/2014/main" id="{914774A2-2547-4662-A6CE-F2CD37DE1B78}"/>
              </a:ext>
            </a:extLst>
          </p:cNvPr>
          <p:cNvSpPr txBox="1"/>
          <p:nvPr/>
        </p:nvSpPr>
        <p:spPr>
          <a:xfrm>
            <a:off x="7564582" y="4461164"/>
            <a:ext cx="3645477" cy="584775"/>
          </a:xfrm>
          <a:prstGeom prst="rect">
            <a:avLst/>
          </a:prstGeom>
          <a:noFill/>
        </p:spPr>
        <p:txBody>
          <a:bodyPr wrap="square" rtlCol="0">
            <a:spAutoFit/>
          </a:bodyPr>
          <a:lstStyle/>
          <a:p>
            <a:r>
              <a:rPr lang="el-GR" sz="1600" i="1" dirty="0"/>
              <a:t>Εικόνα 16 : Οι </a:t>
            </a:r>
            <a:r>
              <a:rPr lang="el-GR" sz="1600" i="1" dirty="0" err="1"/>
              <a:t>Πλατυέλμινθες</a:t>
            </a:r>
            <a:r>
              <a:rPr lang="el-GR" sz="1600" i="1" dirty="0"/>
              <a:t> (</a:t>
            </a:r>
            <a:r>
              <a:rPr lang="en-US" sz="1600" i="1" dirty="0"/>
              <a:t>Flatworms</a:t>
            </a:r>
            <a:r>
              <a:rPr lang="el-GR" sz="1600" i="1" dirty="0"/>
              <a:t>) είναι ερμαφρόδιτα.</a:t>
            </a:r>
          </a:p>
        </p:txBody>
      </p:sp>
      <p:sp>
        <p:nvSpPr>
          <p:cNvPr id="8" name="Βέλος: Πεντάγωνο 7">
            <a:extLst>
              <a:ext uri="{FF2B5EF4-FFF2-40B4-BE49-F238E27FC236}">
                <a16:creationId xmlns:a16="http://schemas.microsoft.com/office/drawing/2014/main" id="{63BDA982-16CE-4E85-90D4-355CA21C8765}"/>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4068209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01CCED-3EAE-4556-B8BF-A835B7063737}"/>
              </a:ext>
            </a:extLst>
          </p:cNvPr>
          <p:cNvSpPr>
            <a:spLocks noGrp="1"/>
          </p:cNvSpPr>
          <p:nvPr>
            <p:ph type="title"/>
          </p:nvPr>
        </p:nvSpPr>
        <p:spPr>
          <a:xfrm>
            <a:off x="2597667" y="533082"/>
            <a:ext cx="5804762" cy="1049235"/>
          </a:xfrm>
        </p:spPr>
        <p:txBody>
          <a:bodyPr>
            <a:normAutofit/>
          </a:bodyPr>
          <a:lstStyle/>
          <a:p>
            <a:r>
              <a:rPr lang="el-GR" dirty="0"/>
              <a:t>Ένα ασυνήθιστο ζευγάρι</a:t>
            </a:r>
          </a:p>
        </p:txBody>
      </p:sp>
      <p:pic>
        <p:nvPicPr>
          <p:cNvPr id="4" name="Θέση περιεχομένου 3">
            <a:extLst>
              <a:ext uri="{FF2B5EF4-FFF2-40B4-BE49-F238E27FC236}">
                <a16:creationId xmlns:a16="http://schemas.microsoft.com/office/drawing/2014/main" id="{41D21C96-58FA-40C5-BC92-806036044AA5}"/>
              </a:ext>
            </a:extLst>
          </p:cNvPr>
          <p:cNvPicPr>
            <a:picLocks noGrp="1" noChangeAspect="1"/>
          </p:cNvPicPr>
          <p:nvPr>
            <p:ph idx="1"/>
          </p:nvPr>
        </p:nvPicPr>
        <p:blipFill>
          <a:blip r:embed="rId2"/>
          <a:stretch>
            <a:fillRect/>
          </a:stretch>
        </p:blipFill>
        <p:spPr>
          <a:xfrm>
            <a:off x="8827718" y="661671"/>
            <a:ext cx="2911012" cy="2110394"/>
          </a:xfrm>
          <a:prstGeom prst="rect">
            <a:avLst/>
          </a:prstGeom>
        </p:spPr>
      </p:pic>
      <p:sp>
        <p:nvSpPr>
          <p:cNvPr id="5" name="TextBox 4">
            <a:extLst>
              <a:ext uri="{FF2B5EF4-FFF2-40B4-BE49-F238E27FC236}">
                <a16:creationId xmlns:a16="http://schemas.microsoft.com/office/drawing/2014/main" id="{F9326261-29C0-4866-92A4-6E54AB3CC91B}"/>
              </a:ext>
            </a:extLst>
          </p:cNvPr>
          <p:cNvSpPr txBox="1"/>
          <p:nvPr/>
        </p:nvSpPr>
        <p:spPr>
          <a:xfrm>
            <a:off x="7274257" y="2906405"/>
            <a:ext cx="4951442" cy="523220"/>
          </a:xfrm>
          <a:prstGeom prst="rect">
            <a:avLst/>
          </a:prstGeom>
          <a:noFill/>
        </p:spPr>
        <p:txBody>
          <a:bodyPr wrap="square" rtlCol="0">
            <a:spAutoFit/>
          </a:bodyPr>
          <a:lstStyle/>
          <a:p>
            <a:r>
              <a:rPr lang="el-GR" sz="1400" i="1" dirty="0"/>
              <a:t>Εικόνα 1: Βάλανοι και άλλοι οργανισμοί αναπτύσσονται </a:t>
            </a:r>
          </a:p>
          <a:p>
            <a:r>
              <a:rPr lang="el-GR" sz="1400" i="1" dirty="0"/>
              <a:t>πάνω σε στρείδια</a:t>
            </a:r>
            <a:endParaRPr lang="el-GR" sz="1600" i="1" dirty="0"/>
          </a:p>
        </p:txBody>
      </p:sp>
      <p:sp>
        <p:nvSpPr>
          <p:cNvPr id="6" name="TextBox 5">
            <a:extLst>
              <a:ext uri="{FF2B5EF4-FFF2-40B4-BE49-F238E27FC236}">
                <a16:creationId xmlns:a16="http://schemas.microsoft.com/office/drawing/2014/main" id="{4675CB3E-41B1-4B86-B1E2-56E950F1C93E}"/>
              </a:ext>
            </a:extLst>
          </p:cNvPr>
          <p:cNvSpPr txBox="1"/>
          <p:nvPr/>
        </p:nvSpPr>
        <p:spPr>
          <a:xfrm>
            <a:off x="1136994" y="1420339"/>
            <a:ext cx="5711974" cy="4524315"/>
          </a:xfrm>
          <a:prstGeom prst="rect">
            <a:avLst/>
          </a:prstGeom>
          <a:noFill/>
        </p:spPr>
        <p:txBody>
          <a:bodyPr wrap="square" rtlCol="0">
            <a:spAutoFit/>
          </a:bodyPr>
          <a:lstStyle/>
          <a:p>
            <a:pPr marL="285750" indent="-285750">
              <a:buFont typeface="Arial" panose="020B0604020202020204" pitchFamily="34" charset="0"/>
              <a:buChar char="•"/>
            </a:pPr>
            <a:r>
              <a:rPr lang="el-GR" dirty="0"/>
              <a:t>Όπως είδαμε στο Κεφάλαιο 17: Τροφικό πλέγμα εν δράσει, οι σχέσεις μεταξύ των διαφόρων ειδών, είναι ανάλογες με αυτήν του θηρευτή και του θηράματος : κάποιος πρέπει να φαγωθεί. </a:t>
            </a:r>
            <a:endParaRPr lang="en-US" dirty="0"/>
          </a:p>
          <a:p>
            <a:pPr marL="285750" indent="-285750">
              <a:buFont typeface="Arial" panose="020B0604020202020204" pitchFamily="34" charset="0"/>
              <a:buChar char="•"/>
            </a:pPr>
            <a:r>
              <a:rPr lang="el-GR" dirty="0"/>
              <a:t>Ένας αστερίας ανοίγει ένα στρείδι, μία φώκια χτυπά έναν ανυποψίαστο πιγκουίνο .</a:t>
            </a:r>
          </a:p>
          <a:p>
            <a:pPr marL="285750" indent="-285750">
              <a:buFont typeface="Arial" panose="020B0604020202020204" pitchFamily="34" charset="0"/>
              <a:buChar char="•"/>
            </a:pPr>
            <a:r>
              <a:rPr lang="el-GR" dirty="0"/>
              <a:t>Μερικές φορές όμως, δύο είδη, σχηματίζουν ένα ασυνήθιστο ζευγάρι </a:t>
            </a:r>
            <a:r>
              <a:rPr lang="en-US" dirty="0"/>
              <a:t>, </a:t>
            </a:r>
            <a:r>
              <a:rPr lang="el-GR" dirty="0"/>
              <a:t>όπου το ένα δίνει και  παίρνει από το άλλο . Κάποιες φορές, η σχέση είναι επωφελής και για τους δύο οργανισμούς, σε άλλες ο ένας βλάπτεται ή μένει ανέπαφος. </a:t>
            </a:r>
          </a:p>
          <a:p>
            <a:pPr marL="285750" indent="-285750">
              <a:buFont typeface="Arial" panose="020B0604020202020204" pitchFamily="34" charset="0"/>
              <a:buChar char="•"/>
            </a:pPr>
            <a:r>
              <a:rPr lang="el-GR" dirty="0"/>
              <a:t>Οι σχέσεις μεταξύ των οργανισμών ονομάζονται </a:t>
            </a:r>
            <a:r>
              <a:rPr lang="el-GR" b="1" dirty="0"/>
              <a:t>Συμβιωτικές Σχέσεις . </a:t>
            </a:r>
            <a:r>
              <a:rPr lang="el-GR" dirty="0"/>
              <a:t>Οι επιστήμονες εκτιμούν ότι μέχρι και το 50% των ειδών, συνάπτουν κάποιου είδους σχέση με τουλάχιστον ένα άλλο είδος. </a:t>
            </a:r>
          </a:p>
        </p:txBody>
      </p:sp>
      <p:pic>
        <p:nvPicPr>
          <p:cNvPr id="7" name="Εικόνα 6">
            <a:extLst>
              <a:ext uri="{FF2B5EF4-FFF2-40B4-BE49-F238E27FC236}">
                <a16:creationId xmlns:a16="http://schemas.microsoft.com/office/drawing/2014/main" id="{7DC4BAD6-2AF6-4A4C-A612-4B2B581D8892}"/>
              </a:ext>
            </a:extLst>
          </p:cNvPr>
          <p:cNvPicPr>
            <a:picLocks noChangeAspect="1"/>
          </p:cNvPicPr>
          <p:nvPr/>
        </p:nvPicPr>
        <p:blipFill>
          <a:blip r:embed="rId3"/>
          <a:stretch>
            <a:fillRect/>
          </a:stretch>
        </p:blipFill>
        <p:spPr>
          <a:xfrm>
            <a:off x="8827718" y="3625520"/>
            <a:ext cx="2469094" cy="2548349"/>
          </a:xfrm>
          <a:prstGeom prst="rect">
            <a:avLst/>
          </a:prstGeom>
        </p:spPr>
      </p:pic>
      <p:sp>
        <p:nvSpPr>
          <p:cNvPr id="8" name="TextBox 7">
            <a:extLst>
              <a:ext uri="{FF2B5EF4-FFF2-40B4-BE49-F238E27FC236}">
                <a16:creationId xmlns:a16="http://schemas.microsoft.com/office/drawing/2014/main" id="{61EE3A39-A44A-488A-A8C6-4530242DA401}"/>
              </a:ext>
            </a:extLst>
          </p:cNvPr>
          <p:cNvSpPr txBox="1"/>
          <p:nvPr/>
        </p:nvSpPr>
        <p:spPr>
          <a:xfrm>
            <a:off x="7274257" y="6308209"/>
            <a:ext cx="4782832" cy="307777"/>
          </a:xfrm>
          <a:prstGeom prst="rect">
            <a:avLst/>
          </a:prstGeom>
          <a:noFill/>
        </p:spPr>
        <p:txBody>
          <a:bodyPr wrap="square" rtlCol="0">
            <a:spAutoFit/>
          </a:bodyPr>
          <a:lstStyle/>
          <a:p>
            <a:r>
              <a:rPr lang="el-GR" sz="1400" i="1" dirty="0"/>
              <a:t>Εικόνα 2: Τα βρύα, επωφελούνται από το δέντρο </a:t>
            </a:r>
          </a:p>
        </p:txBody>
      </p:sp>
      <p:sp>
        <p:nvSpPr>
          <p:cNvPr id="10" name="Βέλος: Πεντάγωνο 9">
            <a:extLst>
              <a:ext uri="{FF2B5EF4-FFF2-40B4-BE49-F238E27FC236}">
                <a16:creationId xmlns:a16="http://schemas.microsoft.com/office/drawing/2014/main" id="{68CFFF10-5D12-41A3-B41E-D0926E37A2CB}"/>
              </a:ext>
            </a:extLst>
          </p:cNvPr>
          <p:cNvSpPr/>
          <p:nvPr/>
        </p:nvSpPr>
        <p:spPr>
          <a:xfrm>
            <a:off x="2894" y="636347"/>
            <a:ext cx="2456597" cy="640445"/>
          </a:xfrm>
          <a:prstGeom prst="homePlate">
            <a:avLst/>
          </a:prstGeom>
          <a:solidFill>
            <a:schemeClr val="bg2">
              <a:lumMod val="90000"/>
            </a:schemeClr>
          </a:solidFill>
          <a:ln>
            <a:solidFill>
              <a:schemeClr val="bg2">
                <a:lumMod val="75000"/>
              </a:schemeClr>
            </a:solid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ΕΜΠΛΕΚΟΜΑΙ</a:t>
            </a:r>
          </a:p>
        </p:txBody>
      </p:sp>
    </p:spTree>
    <p:extLst>
      <p:ext uri="{BB962C8B-B14F-4D97-AF65-F5344CB8AC3E}">
        <p14:creationId xmlns:p14="http://schemas.microsoft.com/office/powerpoint/2010/main" val="1620289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E9114A2-70F1-44F8-8455-B1656E599796}"/>
              </a:ext>
            </a:extLst>
          </p:cNvPr>
          <p:cNvSpPr>
            <a:spLocks noGrp="1"/>
          </p:cNvSpPr>
          <p:nvPr>
            <p:ph idx="1"/>
          </p:nvPr>
        </p:nvSpPr>
        <p:spPr>
          <a:xfrm>
            <a:off x="2961564" y="1825625"/>
            <a:ext cx="8488314" cy="4351338"/>
          </a:xfrm>
        </p:spPr>
        <p:txBody>
          <a:bodyPr>
            <a:normAutofit/>
          </a:bodyPr>
          <a:lstStyle/>
          <a:p>
            <a:pPr marL="0" indent="0">
              <a:buNone/>
            </a:pPr>
            <a:r>
              <a:rPr lang="el-GR" dirty="0"/>
              <a:t>Άλλη στρατηγική αναπαραγωγής είναι η </a:t>
            </a:r>
            <a:r>
              <a:rPr lang="el-GR" b="1" dirty="0"/>
              <a:t>εναλλαγή φύλου </a:t>
            </a:r>
            <a:r>
              <a:rPr lang="el-GR" dirty="0"/>
              <a:t>κατά τη διάρκεια ζωής ενός οργανισμού. Σε αντίθεση με τα θηλαστικά, το φύλο, δεν καθορίζεται με την γέννηση, αλλά προσαρμόζεται στις πληθυσμιακές ανάγκες του είδους (αν υπάρχουν πολλά αρσενικά ένα ψάρι μπορεί να γίνει θηλυκό), περιβαλλοντικούς παράγοντες (από την θερμοκρασία)  και άλλους λόγους.</a:t>
            </a:r>
          </a:p>
          <a:p>
            <a:pPr marL="0" indent="0">
              <a:buNone/>
            </a:pPr>
            <a:r>
              <a:rPr lang="el-GR" dirty="0"/>
              <a:t>Άλλα είδη, γεννούν πολύ λίγους απογόνους , έναν ή δύο κάθε φορά, γιατί επενδύουν μεγάλες ποσότητες ενέργειας για να τους μεγαλώσουν. Θηλαστικά, θαλασσινά πουλιά, κάποιοι καρχαρίες </a:t>
            </a:r>
            <a:r>
              <a:rPr lang="en-US" dirty="0"/>
              <a:t>, </a:t>
            </a:r>
            <a:r>
              <a:rPr lang="el-GR" dirty="0"/>
              <a:t>ιππόκαμποι ακολουθούν αυτήν την στρατηγική, αυξάνοντας τις πιθανότητες επιβίωσης των απογόνων τους και το πέρασμα των γονιδίων τους στην επόμενη γενιά. </a:t>
            </a:r>
          </a:p>
        </p:txBody>
      </p:sp>
      <p:sp>
        <p:nvSpPr>
          <p:cNvPr id="4" name="Βέλος: Πεντάγωνο 3">
            <a:extLst>
              <a:ext uri="{FF2B5EF4-FFF2-40B4-BE49-F238E27FC236}">
                <a16:creationId xmlns:a16="http://schemas.microsoft.com/office/drawing/2014/main" id="{9678DA67-40A2-459A-B59A-E6C86A563805}"/>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1059738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BED7A0C-0CB5-48EB-8B1D-802C31B185BF}"/>
              </a:ext>
            </a:extLst>
          </p:cNvPr>
          <p:cNvSpPr>
            <a:spLocks noGrp="1"/>
          </p:cNvSpPr>
          <p:nvPr>
            <p:ph idx="1"/>
          </p:nvPr>
        </p:nvSpPr>
        <p:spPr>
          <a:xfrm>
            <a:off x="838201" y="1825625"/>
            <a:ext cx="6516756" cy="4351338"/>
          </a:xfrm>
        </p:spPr>
        <p:txBody>
          <a:bodyPr>
            <a:normAutofit fontScale="92500" lnSpcReduction="10000"/>
          </a:bodyPr>
          <a:lstStyle/>
          <a:p>
            <a:r>
              <a:rPr lang="en-US" dirty="0"/>
              <a:t>O</a:t>
            </a:r>
            <a:r>
              <a:rPr lang="el-GR" dirty="0"/>
              <a:t>ι</a:t>
            </a:r>
            <a:r>
              <a:rPr lang="en-US" dirty="0"/>
              <a:t> </a:t>
            </a:r>
            <a:r>
              <a:rPr lang="el-GR" dirty="0"/>
              <a:t>Πιγκουίνοι της </a:t>
            </a:r>
            <a:r>
              <a:rPr lang="el-GR" dirty="0" err="1"/>
              <a:t>Αδελίας</a:t>
            </a:r>
            <a:r>
              <a:rPr lang="en-US" dirty="0"/>
              <a:t> </a:t>
            </a:r>
            <a:r>
              <a:rPr lang="el-GR" dirty="0"/>
              <a:t>επενδύουν τρομαχτικά ποσά ενέργειας στην φροντίδα των αυγών τους. Έχουν να αντιμετωπίσουν τις χαμηλές θερμοκρασίες και τους ανέμους της Ανταρκτικής και αφήνουν 1-2 αυγά κάθε φορά.</a:t>
            </a:r>
          </a:p>
          <a:p>
            <a:r>
              <a:rPr lang="el-GR" dirty="0"/>
              <a:t> Οι πιγκουίνοι αυτοί ζευγαρώνουν εφ’ όρου ζωής. Και οι δύο γονείς επωάζουν τα αυγά και ανατρέφουν τα μικρά τους. Ο ένας γονιός αναλαμβάνει τα μικρά και ο άλλος αναζητά τροφή</a:t>
            </a:r>
            <a:r>
              <a:rPr lang="en-US" dirty="0"/>
              <a:t>,</a:t>
            </a:r>
            <a:r>
              <a:rPr lang="el-GR" dirty="0"/>
              <a:t>έως ότου οι απόγονοι να μπορούν να θρέψουν μόνοι τους τον εαυτό τους. Αυτό το </a:t>
            </a:r>
            <a:r>
              <a:rPr lang="el-GR" dirty="0" err="1"/>
              <a:t>γονεϊκό</a:t>
            </a:r>
            <a:r>
              <a:rPr lang="el-GR" dirty="0"/>
              <a:t> μοντέλο παρατηρείται και σε άλλα είδη θαλάσσιων πουλιών όπως οι </a:t>
            </a:r>
            <a:r>
              <a:rPr lang="el-GR" dirty="0" err="1"/>
              <a:t>Μεργκίνες</a:t>
            </a:r>
            <a:r>
              <a:rPr lang="el-GR" dirty="0"/>
              <a:t> (θαλάσσιες πάπιες) και Άλμπατρος.</a:t>
            </a:r>
            <a:endParaRPr lang="en-US" dirty="0"/>
          </a:p>
          <a:p>
            <a:r>
              <a:rPr lang="el-GR" dirty="0"/>
              <a:t>Κάποια είδη κάνουν τελετές ζευγαρώματος, όπως χορούς και επιδείξεις φτερών. Κάποια είδη ψαριών επίσης έχουν μόνιμο ταίρι.</a:t>
            </a:r>
          </a:p>
        </p:txBody>
      </p:sp>
      <p:pic>
        <p:nvPicPr>
          <p:cNvPr id="4" name="Εικόνα 3">
            <a:extLst>
              <a:ext uri="{FF2B5EF4-FFF2-40B4-BE49-F238E27FC236}">
                <a16:creationId xmlns:a16="http://schemas.microsoft.com/office/drawing/2014/main" id="{11BFF101-1236-461E-92C1-D933D2BA196E}"/>
              </a:ext>
            </a:extLst>
          </p:cNvPr>
          <p:cNvPicPr>
            <a:picLocks noChangeAspect="1"/>
          </p:cNvPicPr>
          <p:nvPr/>
        </p:nvPicPr>
        <p:blipFill>
          <a:blip r:embed="rId2"/>
          <a:stretch>
            <a:fillRect/>
          </a:stretch>
        </p:blipFill>
        <p:spPr>
          <a:xfrm>
            <a:off x="7711730" y="2000872"/>
            <a:ext cx="3642069" cy="2423631"/>
          </a:xfrm>
          <a:prstGeom prst="rect">
            <a:avLst/>
          </a:prstGeom>
        </p:spPr>
      </p:pic>
      <p:sp>
        <p:nvSpPr>
          <p:cNvPr id="5" name="TextBox 4">
            <a:extLst>
              <a:ext uri="{FF2B5EF4-FFF2-40B4-BE49-F238E27FC236}">
                <a16:creationId xmlns:a16="http://schemas.microsoft.com/office/drawing/2014/main" id="{A9F5D670-EA18-4472-8B87-5F37EBAB56D6}"/>
              </a:ext>
            </a:extLst>
          </p:cNvPr>
          <p:cNvSpPr txBox="1"/>
          <p:nvPr/>
        </p:nvSpPr>
        <p:spPr>
          <a:xfrm>
            <a:off x="7711730" y="4598504"/>
            <a:ext cx="3870670" cy="1169551"/>
          </a:xfrm>
          <a:prstGeom prst="rect">
            <a:avLst/>
          </a:prstGeom>
          <a:noFill/>
        </p:spPr>
        <p:txBody>
          <a:bodyPr wrap="square" rtlCol="0">
            <a:spAutoFit/>
          </a:bodyPr>
          <a:lstStyle/>
          <a:p>
            <a:r>
              <a:rPr lang="el-GR" sz="1400" i="1" dirty="0"/>
              <a:t>Εικόνα 17: </a:t>
            </a:r>
            <a:r>
              <a:rPr lang="en-US" sz="1400" i="1" dirty="0"/>
              <a:t>O </a:t>
            </a:r>
            <a:r>
              <a:rPr lang="el-GR" sz="1400" i="1" dirty="0"/>
              <a:t>Πιγκουίνος της </a:t>
            </a:r>
            <a:r>
              <a:rPr lang="el-GR" sz="1400" i="1" dirty="0" err="1"/>
              <a:t>Αδελίας</a:t>
            </a:r>
            <a:r>
              <a:rPr lang="el-GR" sz="1400" i="1" dirty="0"/>
              <a:t> συνήθως κάνει ένα αυγό. Και οι δύο γονείς φροντίζουν το αυγό και αργότερο το μικρό, μέχρι να μπορεί να θρέψει μόνο του τον εαυτό του.</a:t>
            </a:r>
            <a:r>
              <a:rPr lang="en-US" sz="1400" i="1" dirty="0"/>
              <a:t> </a:t>
            </a:r>
            <a:endParaRPr lang="el-GR" sz="1400" i="1" dirty="0"/>
          </a:p>
        </p:txBody>
      </p:sp>
      <p:sp>
        <p:nvSpPr>
          <p:cNvPr id="7" name="Βέλος: Πεντάγωνο 6">
            <a:extLst>
              <a:ext uri="{FF2B5EF4-FFF2-40B4-BE49-F238E27FC236}">
                <a16:creationId xmlns:a16="http://schemas.microsoft.com/office/drawing/2014/main" id="{0CA11FC1-3B84-495B-89CF-6B5278A18F2C}"/>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629912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6DC5E85-61EC-48A6-A936-8772A7DBBDC4}"/>
              </a:ext>
            </a:extLst>
          </p:cNvPr>
          <p:cNvSpPr>
            <a:spLocks noGrp="1"/>
          </p:cNvSpPr>
          <p:nvPr>
            <p:ph idx="1"/>
          </p:nvPr>
        </p:nvSpPr>
        <p:spPr>
          <a:xfrm>
            <a:off x="838200" y="1767725"/>
            <a:ext cx="6636026" cy="1778966"/>
          </a:xfrm>
        </p:spPr>
        <p:txBody>
          <a:bodyPr/>
          <a:lstStyle/>
          <a:p>
            <a:pPr marL="0" indent="0">
              <a:buNone/>
            </a:pPr>
            <a:r>
              <a:rPr lang="el-GR" dirty="0"/>
              <a:t>Οι αρσενικοί ιππόκαμποι</a:t>
            </a:r>
            <a:r>
              <a:rPr lang="en-US" dirty="0"/>
              <a:t> </a:t>
            </a:r>
            <a:r>
              <a:rPr lang="el-GR" dirty="0"/>
              <a:t>διαθέτουν έναν σάκο, όπου τοποθετούνται τα γονιμοποιημένα αυγά , προσφέροντάς τους ένα ασφαλές περιβάλλον.</a:t>
            </a:r>
          </a:p>
        </p:txBody>
      </p:sp>
      <p:pic>
        <p:nvPicPr>
          <p:cNvPr id="4" name="Εικόνα 3">
            <a:extLst>
              <a:ext uri="{FF2B5EF4-FFF2-40B4-BE49-F238E27FC236}">
                <a16:creationId xmlns:a16="http://schemas.microsoft.com/office/drawing/2014/main" id="{89D35BC8-1FB5-4365-82C1-FF23C3CA1046}"/>
              </a:ext>
            </a:extLst>
          </p:cNvPr>
          <p:cNvPicPr>
            <a:picLocks noChangeAspect="1"/>
          </p:cNvPicPr>
          <p:nvPr/>
        </p:nvPicPr>
        <p:blipFill>
          <a:blip r:embed="rId2"/>
          <a:stretch>
            <a:fillRect/>
          </a:stretch>
        </p:blipFill>
        <p:spPr>
          <a:xfrm>
            <a:off x="7474227" y="1825625"/>
            <a:ext cx="3879574" cy="2905936"/>
          </a:xfrm>
          <a:prstGeom prst="rect">
            <a:avLst/>
          </a:prstGeom>
        </p:spPr>
      </p:pic>
      <p:sp>
        <p:nvSpPr>
          <p:cNvPr id="5" name="TextBox 4">
            <a:extLst>
              <a:ext uri="{FF2B5EF4-FFF2-40B4-BE49-F238E27FC236}">
                <a16:creationId xmlns:a16="http://schemas.microsoft.com/office/drawing/2014/main" id="{37B9A08B-D943-434B-946C-4E44FAB168C0}"/>
              </a:ext>
            </a:extLst>
          </p:cNvPr>
          <p:cNvSpPr txBox="1"/>
          <p:nvPr/>
        </p:nvSpPr>
        <p:spPr>
          <a:xfrm>
            <a:off x="7474225" y="4837216"/>
            <a:ext cx="3879573" cy="830997"/>
          </a:xfrm>
          <a:prstGeom prst="rect">
            <a:avLst/>
          </a:prstGeom>
          <a:noFill/>
        </p:spPr>
        <p:txBody>
          <a:bodyPr wrap="square" rtlCol="0">
            <a:spAutoFit/>
          </a:bodyPr>
          <a:lstStyle/>
          <a:p>
            <a:r>
              <a:rPr lang="el-GR" sz="1600" i="1" dirty="0"/>
              <a:t>Εικόνα 18 : Τα </a:t>
            </a:r>
            <a:r>
              <a:rPr lang="en-US" sz="1600" i="1" dirty="0"/>
              <a:t>Laysan </a:t>
            </a:r>
            <a:r>
              <a:rPr lang="el-GR" sz="1600" i="1" dirty="0"/>
              <a:t>Άλμπατρος</a:t>
            </a:r>
            <a:r>
              <a:rPr lang="en-US" sz="1600" i="1" dirty="0"/>
              <a:t>,</a:t>
            </a:r>
            <a:r>
              <a:rPr lang="el-GR" sz="1600" i="1" dirty="0"/>
              <a:t> έχουν μόνιμο ταίρι και φροντίζουν τα μικρά τους. </a:t>
            </a:r>
            <a:r>
              <a:rPr lang="en-US" sz="1600" i="1" dirty="0"/>
              <a:t> </a:t>
            </a:r>
            <a:endParaRPr lang="el-GR" sz="1600" i="1" dirty="0"/>
          </a:p>
        </p:txBody>
      </p:sp>
      <p:sp>
        <p:nvSpPr>
          <p:cNvPr id="7" name="TextBox 6">
            <a:extLst>
              <a:ext uri="{FF2B5EF4-FFF2-40B4-BE49-F238E27FC236}">
                <a16:creationId xmlns:a16="http://schemas.microsoft.com/office/drawing/2014/main" id="{CD6BB449-EF1A-4A30-B85A-9A613694D133}"/>
              </a:ext>
            </a:extLst>
          </p:cNvPr>
          <p:cNvSpPr txBox="1"/>
          <p:nvPr/>
        </p:nvSpPr>
        <p:spPr>
          <a:xfrm>
            <a:off x="1403689" y="6233890"/>
            <a:ext cx="5774635" cy="584775"/>
          </a:xfrm>
          <a:prstGeom prst="rect">
            <a:avLst/>
          </a:prstGeom>
          <a:noFill/>
        </p:spPr>
        <p:txBody>
          <a:bodyPr wrap="square" rtlCol="0">
            <a:spAutoFit/>
          </a:bodyPr>
          <a:lstStyle/>
          <a:p>
            <a:r>
              <a:rPr lang="el-GR" sz="1600" i="1" dirty="0"/>
              <a:t>Εικόνα19 : Ο αρσενικός ιππόκαμπος προσεκτικά επωάζει τα αυγά προσφέροντάς τους ένα ασφαλές περιβάλλον </a:t>
            </a:r>
          </a:p>
        </p:txBody>
      </p:sp>
      <p:pic>
        <p:nvPicPr>
          <p:cNvPr id="8" name="Εικόνα 7">
            <a:extLst>
              <a:ext uri="{FF2B5EF4-FFF2-40B4-BE49-F238E27FC236}">
                <a16:creationId xmlns:a16="http://schemas.microsoft.com/office/drawing/2014/main" id="{B12F29FE-AE39-48B1-9859-D74E47EA5590}"/>
              </a:ext>
            </a:extLst>
          </p:cNvPr>
          <p:cNvPicPr>
            <a:picLocks noChangeAspect="1"/>
          </p:cNvPicPr>
          <p:nvPr/>
        </p:nvPicPr>
        <p:blipFill>
          <a:blip r:embed="rId3"/>
          <a:stretch>
            <a:fillRect/>
          </a:stretch>
        </p:blipFill>
        <p:spPr>
          <a:xfrm>
            <a:off x="2216426" y="3090543"/>
            <a:ext cx="3879574" cy="2909681"/>
          </a:xfrm>
          <a:prstGeom prst="rect">
            <a:avLst/>
          </a:prstGeom>
        </p:spPr>
      </p:pic>
      <p:sp>
        <p:nvSpPr>
          <p:cNvPr id="9" name="Βέλος: Πεντάγωνο 8">
            <a:extLst>
              <a:ext uri="{FF2B5EF4-FFF2-40B4-BE49-F238E27FC236}">
                <a16:creationId xmlns:a16="http://schemas.microsoft.com/office/drawing/2014/main" id="{B6C8C54B-BFEA-4F50-9A2D-D6D031094CF4}"/>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2384123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83C2697-A9DA-4BFD-9ABC-C5702E8ABFA5}"/>
              </a:ext>
            </a:extLst>
          </p:cNvPr>
          <p:cNvSpPr>
            <a:spLocks noGrp="1"/>
          </p:cNvSpPr>
          <p:nvPr>
            <p:ph idx="1"/>
          </p:nvPr>
        </p:nvSpPr>
        <p:spPr>
          <a:xfrm>
            <a:off x="838200" y="1825625"/>
            <a:ext cx="3216965" cy="4351338"/>
          </a:xfrm>
        </p:spPr>
        <p:txBody>
          <a:bodyPr>
            <a:normAutofit/>
          </a:bodyPr>
          <a:lstStyle/>
          <a:p>
            <a:pPr marL="0" indent="0">
              <a:buNone/>
            </a:pPr>
            <a:r>
              <a:rPr lang="el-GR" dirty="0"/>
              <a:t>Τα περισσότερα είδη καρχαριών, κάνουν αυγά. Κάποια, τα αφήνουν να αναπτυχθούν, χωρίς να τα προσέχουν, σε ένα σάκο με σκληρό κάλυμμα (το </a:t>
            </a:r>
            <a:r>
              <a:rPr lang="el-GR" i="1" dirty="0"/>
              <a:t>πουγκί της γοργόνας ) </a:t>
            </a:r>
            <a:r>
              <a:rPr lang="el-GR" dirty="0"/>
              <a:t>που τα προστατεύει.</a:t>
            </a:r>
          </a:p>
          <a:p>
            <a:pPr marL="0" indent="0">
              <a:buNone/>
            </a:pPr>
            <a:r>
              <a:rPr lang="el-GR" dirty="0"/>
              <a:t>Κάτι ανάλογο συμβαίνει και σε ασπόνδυλα όπως τα μαλάκια.</a:t>
            </a:r>
          </a:p>
        </p:txBody>
      </p:sp>
      <p:pic>
        <p:nvPicPr>
          <p:cNvPr id="4" name="Εικόνα 3">
            <a:extLst>
              <a:ext uri="{FF2B5EF4-FFF2-40B4-BE49-F238E27FC236}">
                <a16:creationId xmlns:a16="http://schemas.microsoft.com/office/drawing/2014/main" id="{320024FD-E22C-4308-9C03-10B8AA7625D2}"/>
              </a:ext>
            </a:extLst>
          </p:cNvPr>
          <p:cNvPicPr>
            <a:picLocks noChangeAspect="1"/>
          </p:cNvPicPr>
          <p:nvPr/>
        </p:nvPicPr>
        <p:blipFill>
          <a:blip r:embed="rId2"/>
          <a:stretch>
            <a:fillRect/>
          </a:stretch>
        </p:blipFill>
        <p:spPr>
          <a:xfrm>
            <a:off x="8640417" y="1825625"/>
            <a:ext cx="2713383" cy="3141812"/>
          </a:xfrm>
          <a:prstGeom prst="rect">
            <a:avLst/>
          </a:prstGeom>
        </p:spPr>
      </p:pic>
      <p:sp>
        <p:nvSpPr>
          <p:cNvPr id="5" name="TextBox 4">
            <a:extLst>
              <a:ext uri="{FF2B5EF4-FFF2-40B4-BE49-F238E27FC236}">
                <a16:creationId xmlns:a16="http://schemas.microsoft.com/office/drawing/2014/main" id="{18CEEDE1-182B-4BA4-AD90-BAD1EB0CBE6E}"/>
              </a:ext>
            </a:extLst>
          </p:cNvPr>
          <p:cNvSpPr txBox="1"/>
          <p:nvPr/>
        </p:nvSpPr>
        <p:spPr>
          <a:xfrm>
            <a:off x="8402163" y="5316538"/>
            <a:ext cx="3004930" cy="830997"/>
          </a:xfrm>
          <a:prstGeom prst="rect">
            <a:avLst/>
          </a:prstGeom>
          <a:noFill/>
        </p:spPr>
        <p:txBody>
          <a:bodyPr wrap="square" rtlCol="0">
            <a:spAutoFit/>
          </a:bodyPr>
          <a:lstStyle/>
          <a:p>
            <a:r>
              <a:rPr lang="el-GR" sz="1600" i="1" dirty="0"/>
              <a:t>Εικόνα 21: Σπειροειδής θήκες που περιέχουν τα αυγά κάποιων μαλακίων.</a:t>
            </a:r>
          </a:p>
        </p:txBody>
      </p:sp>
      <p:pic>
        <p:nvPicPr>
          <p:cNvPr id="6" name="Εικόνα 5">
            <a:extLst>
              <a:ext uri="{FF2B5EF4-FFF2-40B4-BE49-F238E27FC236}">
                <a16:creationId xmlns:a16="http://schemas.microsoft.com/office/drawing/2014/main" id="{3C1961DC-11AD-4878-B992-D6977FEC0950}"/>
              </a:ext>
            </a:extLst>
          </p:cNvPr>
          <p:cNvPicPr>
            <a:picLocks noChangeAspect="1"/>
          </p:cNvPicPr>
          <p:nvPr/>
        </p:nvPicPr>
        <p:blipFill>
          <a:blip r:embed="rId3"/>
          <a:stretch>
            <a:fillRect/>
          </a:stretch>
        </p:blipFill>
        <p:spPr>
          <a:xfrm>
            <a:off x="4547516" y="1858168"/>
            <a:ext cx="3098987" cy="3098987"/>
          </a:xfrm>
          <a:prstGeom prst="rect">
            <a:avLst/>
          </a:prstGeom>
        </p:spPr>
      </p:pic>
      <p:sp>
        <p:nvSpPr>
          <p:cNvPr id="7" name="TextBox 6">
            <a:extLst>
              <a:ext uri="{FF2B5EF4-FFF2-40B4-BE49-F238E27FC236}">
                <a16:creationId xmlns:a16="http://schemas.microsoft.com/office/drawing/2014/main" id="{44B20E1D-333E-4448-949A-FDEEEF8B0983}"/>
              </a:ext>
            </a:extLst>
          </p:cNvPr>
          <p:cNvSpPr txBox="1"/>
          <p:nvPr/>
        </p:nvSpPr>
        <p:spPr>
          <a:xfrm>
            <a:off x="4547516" y="5194852"/>
            <a:ext cx="3589321" cy="1077218"/>
          </a:xfrm>
          <a:prstGeom prst="rect">
            <a:avLst/>
          </a:prstGeom>
          <a:noFill/>
        </p:spPr>
        <p:txBody>
          <a:bodyPr wrap="square" rtlCol="0">
            <a:spAutoFit/>
          </a:bodyPr>
          <a:lstStyle/>
          <a:p>
            <a:r>
              <a:rPr lang="el-GR" sz="1600" i="1" dirty="0"/>
              <a:t>Εικόνα 20: Σκληρός σάκος που περιέχει τα αυγά κάποιων ειδών καρχαριών, ξεβρασμένος στην ακτή.</a:t>
            </a:r>
          </a:p>
        </p:txBody>
      </p:sp>
      <p:sp>
        <p:nvSpPr>
          <p:cNvPr id="9" name="Βέλος: Πεντάγωνο 8">
            <a:extLst>
              <a:ext uri="{FF2B5EF4-FFF2-40B4-BE49-F238E27FC236}">
                <a16:creationId xmlns:a16="http://schemas.microsoft.com/office/drawing/2014/main" id="{7160BE81-366A-492C-A0D9-E110BF79FE60}"/>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27187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CCA3DB0-0305-4A75-8492-FBC512DA6C13}"/>
              </a:ext>
            </a:extLst>
          </p:cNvPr>
          <p:cNvSpPr>
            <a:spLocks noGrp="1"/>
          </p:cNvSpPr>
          <p:nvPr>
            <p:ph idx="1"/>
          </p:nvPr>
        </p:nvSpPr>
        <p:spPr>
          <a:xfrm>
            <a:off x="1473958" y="1822450"/>
            <a:ext cx="4907260" cy="4351338"/>
          </a:xfrm>
        </p:spPr>
        <p:txBody>
          <a:bodyPr>
            <a:normAutofit/>
          </a:bodyPr>
          <a:lstStyle/>
          <a:p>
            <a:pPr marL="0" indent="0">
              <a:buNone/>
            </a:pPr>
            <a:r>
              <a:rPr lang="el-GR" dirty="0"/>
              <a:t>Σε άλλα είδη καρχαριών, τα αυγά αναπτύσσονται μέσα στο θηλυκό</a:t>
            </a:r>
            <a:r>
              <a:rPr lang="en-US" dirty="0"/>
              <a:t>, </a:t>
            </a:r>
            <a:r>
              <a:rPr lang="el-GR" dirty="0"/>
              <a:t>είτε θρέφοντάς τα, είτε απλά για να προστατευτούν. </a:t>
            </a:r>
          </a:p>
          <a:p>
            <a:pPr marL="0" indent="0">
              <a:buNone/>
            </a:pPr>
            <a:r>
              <a:rPr lang="el-GR" dirty="0"/>
              <a:t>Συνήθως κάνουν 2 μικρά, τα οποία (στο είδος Τίγρης της Άμμου)</a:t>
            </a:r>
            <a:r>
              <a:rPr lang="en-US" dirty="0"/>
              <a:t> </a:t>
            </a:r>
            <a:r>
              <a:rPr lang="el-GR" dirty="0"/>
              <a:t>εξασκούν τις δεξιότητες του αρπακτικού όσο βρίσκονται στο σώμα της μητέρας, επιτιθέμενα στα αδέλφια τους. </a:t>
            </a:r>
          </a:p>
          <a:p>
            <a:pPr marL="0" indent="0">
              <a:buNone/>
            </a:pPr>
            <a:r>
              <a:rPr lang="el-GR" dirty="0"/>
              <a:t>Σε άλλα είδη, το μικρό που θα αναπτυχθεί πιο γρήγορα, τρώει το «αδελφάκι» που είναι ακόμη αυγό.</a:t>
            </a:r>
          </a:p>
        </p:txBody>
      </p:sp>
      <p:sp>
        <p:nvSpPr>
          <p:cNvPr id="5" name="TextBox 4">
            <a:extLst>
              <a:ext uri="{FF2B5EF4-FFF2-40B4-BE49-F238E27FC236}">
                <a16:creationId xmlns:a16="http://schemas.microsoft.com/office/drawing/2014/main" id="{605B15D0-BE00-46F8-AEBB-01E4DD06E4D9}"/>
              </a:ext>
            </a:extLst>
          </p:cNvPr>
          <p:cNvSpPr txBox="1"/>
          <p:nvPr/>
        </p:nvSpPr>
        <p:spPr>
          <a:xfrm>
            <a:off x="7369791" y="4979156"/>
            <a:ext cx="4388052" cy="1077218"/>
          </a:xfrm>
          <a:prstGeom prst="rect">
            <a:avLst/>
          </a:prstGeom>
          <a:noFill/>
        </p:spPr>
        <p:txBody>
          <a:bodyPr wrap="square" rtlCol="0">
            <a:spAutoFit/>
          </a:bodyPr>
          <a:lstStyle/>
          <a:p>
            <a:r>
              <a:rPr lang="el-GR" sz="1600" i="1" dirty="0"/>
              <a:t>Εικόνα 22: Οι καρχαρίες χρησιμοποιούν διάφορες  στρατηγικές προστασίας των αυγών, αλλά δεν προστατεύουν στην συνέχεια τους απογόνους τους.</a:t>
            </a:r>
          </a:p>
        </p:txBody>
      </p:sp>
      <p:pic>
        <p:nvPicPr>
          <p:cNvPr id="6" name="Εικόνα 5">
            <a:extLst>
              <a:ext uri="{FF2B5EF4-FFF2-40B4-BE49-F238E27FC236}">
                <a16:creationId xmlns:a16="http://schemas.microsoft.com/office/drawing/2014/main" id="{10DE25B7-A2F4-47DD-BA71-BCAC07C8D2E0}"/>
              </a:ext>
            </a:extLst>
          </p:cNvPr>
          <p:cNvPicPr>
            <a:picLocks noChangeAspect="1"/>
          </p:cNvPicPr>
          <p:nvPr/>
        </p:nvPicPr>
        <p:blipFill>
          <a:blip r:embed="rId2"/>
          <a:stretch>
            <a:fillRect/>
          </a:stretch>
        </p:blipFill>
        <p:spPr>
          <a:xfrm>
            <a:off x="7369791" y="1825625"/>
            <a:ext cx="3984009" cy="2769552"/>
          </a:xfrm>
          <a:prstGeom prst="rect">
            <a:avLst/>
          </a:prstGeom>
        </p:spPr>
      </p:pic>
      <p:sp>
        <p:nvSpPr>
          <p:cNvPr id="8" name="Βέλος: Πεντάγωνο 7">
            <a:extLst>
              <a:ext uri="{FF2B5EF4-FFF2-40B4-BE49-F238E27FC236}">
                <a16:creationId xmlns:a16="http://schemas.microsoft.com/office/drawing/2014/main" id="{B5AABBC2-CF65-4E74-A94A-DC868D929F75}"/>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3008057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9AA54CC-AC03-4731-B8D4-68CEEE9C143C}"/>
              </a:ext>
            </a:extLst>
          </p:cNvPr>
          <p:cNvSpPr>
            <a:spLocks noGrp="1"/>
          </p:cNvSpPr>
          <p:nvPr>
            <p:ph idx="1"/>
          </p:nvPr>
        </p:nvSpPr>
        <p:spPr>
          <a:xfrm>
            <a:off x="838200" y="1825625"/>
            <a:ext cx="7144090" cy="2163279"/>
          </a:xfrm>
        </p:spPr>
        <p:txBody>
          <a:bodyPr>
            <a:normAutofit fontScale="92500"/>
          </a:bodyPr>
          <a:lstStyle/>
          <a:p>
            <a:pPr marL="0" indent="0">
              <a:buNone/>
            </a:pPr>
            <a:r>
              <a:rPr lang="el-GR" sz="2000" dirty="0"/>
              <a:t>Στον ωκεανό ζουν πολλά θηλαστικά, όπως φώκιες, κητώδη </a:t>
            </a:r>
            <a:r>
              <a:rPr lang="en-US" sz="2000" dirty="0"/>
              <a:t>, </a:t>
            </a:r>
            <a:r>
              <a:rPr lang="el-GR" sz="2000" dirty="0" err="1"/>
              <a:t>σειρηνοειδή</a:t>
            </a:r>
            <a:r>
              <a:rPr lang="el-GR" sz="2000" dirty="0"/>
              <a:t> και πολικές αρκούδες, που παρέχει πολύ μεγάλη φροντίδα στα μικρά τους. Για παράδειγμα, η θηλυκή Μπλε Φάλαινα κυοφορεί για 1 χρόνο. Θρέφει το μικρό της τους 6 πρώτους μήνες της ζωής του, με μητρικό γάλα που περιέχει 35-50% λίπος. Η Μπλε Φάλαινα ενηλικιώνεται σεξουαλικά στα 7 με 10 χρόνια, και αναπαράγει κάθε 1-3 χρόνια. </a:t>
            </a:r>
          </a:p>
        </p:txBody>
      </p:sp>
      <p:pic>
        <p:nvPicPr>
          <p:cNvPr id="4" name="Εικόνα 3">
            <a:extLst>
              <a:ext uri="{FF2B5EF4-FFF2-40B4-BE49-F238E27FC236}">
                <a16:creationId xmlns:a16="http://schemas.microsoft.com/office/drawing/2014/main" id="{309F2C78-F2BA-4647-961E-E23C6EB3A16A}"/>
              </a:ext>
            </a:extLst>
          </p:cNvPr>
          <p:cNvPicPr>
            <a:picLocks noChangeAspect="1"/>
          </p:cNvPicPr>
          <p:nvPr/>
        </p:nvPicPr>
        <p:blipFill>
          <a:blip r:embed="rId2"/>
          <a:stretch>
            <a:fillRect/>
          </a:stretch>
        </p:blipFill>
        <p:spPr>
          <a:xfrm>
            <a:off x="8146333" y="1778371"/>
            <a:ext cx="3114702" cy="1805471"/>
          </a:xfrm>
          <a:prstGeom prst="rect">
            <a:avLst/>
          </a:prstGeom>
        </p:spPr>
      </p:pic>
      <p:sp>
        <p:nvSpPr>
          <p:cNvPr id="5" name="TextBox 4">
            <a:extLst>
              <a:ext uri="{FF2B5EF4-FFF2-40B4-BE49-F238E27FC236}">
                <a16:creationId xmlns:a16="http://schemas.microsoft.com/office/drawing/2014/main" id="{141CDCAA-BFF6-4F9F-9F2E-D3EA2CA615CA}"/>
              </a:ext>
            </a:extLst>
          </p:cNvPr>
          <p:cNvSpPr txBox="1"/>
          <p:nvPr/>
        </p:nvSpPr>
        <p:spPr>
          <a:xfrm>
            <a:off x="7982290" y="3671525"/>
            <a:ext cx="3742571" cy="830997"/>
          </a:xfrm>
          <a:prstGeom prst="rect">
            <a:avLst/>
          </a:prstGeom>
          <a:noFill/>
        </p:spPr>
        <p:txBody>
          <a:bodyPr wrap="square" rtlCol="0">
            <a:spAutoFit/>
          </a:bodyPr>
          <a:lstStyle/>
          <a:p>
            <a:r>
              <a:rPr lang="el-GR" sz="1600" i="1" dirty="0"/>
              <a:t>Εικόνα 23: Η πολική αρκούδα είναι υδρόβιο θηλαστικό και φροντίζει το μικρό της έως και 2,5 χρόνια. </a:t>
            </a:r>
          </a:p>
        </p:txBody>
      </p:sp>
      <p:pic>
        <p:nvPicPr>
          <p:cNvPr id="6" name="Εικόνα 5">
            <a:extLst>
              <a:ext uri="{FF2B5EF4-FFF2-40B4-BE49-F238E27FC236}">
                <a16:creationId xmlns:a16="http://schemas.microsoft.com/office/drawing/2014/main" id="{8BFAA286-4774-4385-A3FE-84EA470E5206}"/>
              </a:ext>
            </a:extLst>
          </p:cNvPr>
          <p:cNvPicPr>
            <a:picLocks noChangeAspect="1"/>
          </p:cNvPicPr>
          <p:nvPr/>
        </p:nvPicPr>
        <p:blipFill>
          <a:blip r:embed="rId3"/>
          <a:stretch>
            <a:fillRect/>
          </a:stretch>
        </p:blipFill>
        <p:spPr>
          <a:xfrm>
            <a:off x="419005" y="4502522"/>
            <a:ext cx="4075183" cy="2282102"/>
          </a:xfrm>
          <a:prstGeom prst="rect">
            <a:avLst/>
          </a:prstGeom>
        </p:spPr>
      </p:pic>
      <p:sp>
        <p:nvSpPr>
          <p:cNvPr id="7" name="TextBox 6">
            <a:extLst>
              <a:ext uri="{FF2B5EF4-FFF2-40B4-BE49-F238E27FC236}">
                <a16:creationId xmlns:a16="http://schemas.microsoft.com/office/drawing/2014/main" id="{7C6B7DA8-3AE2-4307-8DEC-698885804C45}"/>
              </a:ext>
            </a:extLst>
          </p:cNvPr>
          <p:cNvSpPr txBox="1"/>
          <p:nvPr/>
        </p:nvSpPr>
        <p:spPr>
          <a:xfrm>
            <a:off x="4646671" y="5932923"/>
            <a:ext cx="6102285" cy="830997"/>
          </a:xfrm>
          <a:prstGeom prst="rect">
            <a:avLst/>
          </a:prstGeom>
          <a:noFill/>
        </p:spPr>
        <p:txBody>
          <a:bodyPr wrap="square" rtlCol="0">
            <a:spAutoFit/>
          </a:bodyPr>
          <a:lstStyle/>
          <a:p>
            <a:r>
              <a:rPr lang="el-GR" sz="1600" i="1" dirty="0"/>
              <a:t>Εικόνα 24: </a:t>
            </a:r>
            <a:r>
              <a:rPr lang="en-US" sz="1600" i="1" dirty="0"/>
              <a:t>H </a:t>
            </a:r>
            <a:r>
              <a:rPr lang="el-GR" sz="1600" i="1" dirty="0"/>
              <a:t>μπλε φάλαινα, παράγει 200 λίτρα μητρικού γάλακτος την ημέρα και γαλουχεί το μωρό της τους 6 πρώτους μήνες.</a:t>
            </a:r>
          </a:p>
        </p:txBody>
      </p:sp>
      <p:sp>
        <p:nvSpPr>
          <p:cNvPr id="9" name="Βέλος: Πεντάγωνο 8">
            <a:extLst>
              <a:ext uri="{FF2B5EF4-FFF2-40B4-BE49-F238E27FC236}">
                <a16:creationId xmlns:a16="http://schemas.microsoft.com/office/drawing/2014/main" id="{55183FE6-BE4A-4ABC-BE7F-F2DF5665477E}"/>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1583980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981899-0F06-453E-9933-5810D28CCBFE}"/>
              </a:ext>
            </a:extLst>
          </p:cNvPr>
          <p:cNvSpPr>
            <a:spLocks noGrp="1"/>
          </p:cNvSpPr>
          <p:nvPr>
            <p:ph type="title"/>
          </p:nvPr>
        </p:nvSpPr>
        <p:spPr/>
        <p:txBody>
          <a:bodyPr/>
          <a:lstStyle/>
          <a:p>
            <a:r>
              <a:rPr lang="el-GR" dirty="0"/>
              <a:t>Ερωτήσεις</a:t>
            </a:r>
          </a:p>
        </p:txBody>
      </p:sp>
      <p:sp>
        <p:nvSpPr>
          <p:cNvPr id="3" name="Θέση περιεχομένου 2">
            <a:extLst>
              <a:ext uri="{FF2B5EF4-FFF2-40B4-BE49-F238E27FC236}">
                <a16:creationId xmlns:a16="http://schemas.microsoft.com/office/drawing/2014/main" id="{BD7276CA-81F4-4BE5-BE4A-E0B6CD5A562E}"/>
              </a:ext>
            </a:extLst>
          </p:cNvPr>
          <p:cNvSpPr>
            <a:spLocks noGrp="1"/>
          </p:cNvSpPr>
          <p:nvPr>
            <p:ph idx="1"/>
          </p:nvPr>
        </p:nvSpPr>
        <p:spPr/>
        <p:txBody>
          <a:bodyPr>
            <a:normAutofit/>
          </a:bodyPr>
          <a:lstStyle/>
          <a:p>
            <a:r>
              <a:rPr lang="el-GR" dirty="0"/>
              <a:t>Περιγράψτε τον τρόπο με τον οποίο οι αρσενικοί πιγκουίνοι και ιππόκαμποι συμβάλλουν στην αύξηση της πιθανότητας επιβίωσης των απογόνων τους. Τι θα συνέβαινε αν τα αρσενικά δεν συμμετείχαν στην γονική φροντίδα;</a:t>
            </a:r>
          </a:p>
          <a:p>
            <a:endParaRPr lang="el-GR" dirty="0"/>
          </a:p>
          <a:p>
            <a:r>
              <a:rPr lang="el-GR" dirty="0"/>
              <a:t>Εξηγείστε πώς τα νεογέννητα από ζωοτοκία </a:t>
            </a:r>
            <a:r>
              <a:rPr lang="el-GR" dirty="0" err="1"/>
              <a:t>καρχαριάκια</a:t>
            </a:r>
            <a:r>
              <a:rPr lang="el-GR" dirty="0"/>
              <a:t> υπερτερούν σε σχέση με αυτά που γεννιούνται από ωοτοκία.</a:t>
            </a:r>
          </a:p>
          <a:p>
            <a:endParaRPr lang="el-GR" dirty="0"/>
          </a:p>
          <a:p>
            <a:r>
              <a:rPr lang="el-GR" dirty="0"/>
              <a:t>Ποια είναι τα μειονεκτήματα και πλεονεκτήματα των δύο διαφορετικών στρατηγικών αναπαραγωγής: μαζική αναπαραγωγή γονιμοποιημένων  αυγών και μεμονωμένης αναπαραγωγής και αυξημένη γονική φροντίδα.</a:t>
            </a:r>
          </a:p>
        </p:txBody>
      </p:sp>
      <p:sp>
        <p:nvSpPr>
          <p:cNvPr id="5" name="Βέλος: Πεντάγωνο 4">
            <a:extLst>
              <a:ext uri="{FF2B5EF4-FFF2-40B4-BE49-F238E27FC236}">
                <a16:creationId xmlns:a16="http://schemas.microsoft.com/office/drawing/2014/main" id="{077D84D6-FD5A-4711-A635-462A8BC25A6F}"/>
              </a:ext>
            </a:extLst>
          </p:cNvPr>
          <p:cNvSpPr/>
          <p:nvPr/>
        </p:nvSpPr>
        <p:spPr>
          <a:xfrm>
            <a:off x="0" y="624110"/>
            <a:ext cx="2456597" cy="640445"/>
          </a:xfrm>
          <a:prstGeom prst="homePlate">
            <a:avLst/>
          </a:prstGeom>
          <a:solidFill>
            <a:schemeClr val="accent4">
              <a:lumMod val="20000"/>
              <a:lumOff val="80000"/>
            </a:schemeClr>
          </a:solidFill>
          <a:ln>
            <a:solidFill>
              <a:schemeClr val="accent4">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2401541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4E2D054-5500-465E-ABA3-9A924F3C6E3D}"/>
              </a:ext>
            </a:extLst>
          </p:cNvPr>
          <p:cNvSpPr>
            <a:spLocks noGrp="1"/>
          </p:cNvSpPr>
          <p:nvPr>
            <p:ph idx="1"/>
          </p:nvPr>
        </p:nvSpPr>
        <p:spPr>
          <a:xfrm>
            <a:off x="2575564" y="1540189"/>
            <a:ext cx="8915400" cy="3777622"/>
          </a:xfrm>
        </p:spPr>
        <p:txBody>
          <a:bodyPr>
            <a:normAutofit/>
          </a:bodyPr>
          <a:lstStyle/>
          <a:p>
            <a:pPr marL="514350" indent="-514350">
              <a:buFont typeface="+mj-lt"/>
              <a:buAutoNum type="arabicPeriod"/>
            </a:pPr>
            <a:r>
              <a:rPr lang="el-GR" dirty="0"/>
              <a:t>Σε τι μοιάζουν και σε τι διαφέρουν οι τρις κατηγορίες συμβιωτικών σχέσεων (αμοιβαιότητας, συνύπαρξης και παρασιτισμός);</a:t>
            </a:r>
          </a:p>
          <a:p>
            <a:pPr marL="514350" indent="-514350">
              <a:buFont typeface="+mj-lt"/>
              <a:buAutoNum type="arabicPeriod"/>
            </a:pPr>
            <a:r>
              <a:rPr lang="el-GR" dirty="0"/>
              <a:t>Συγκρίνετε την εσωτερική με την εξωτερική ανάπτυξη των εμβρύων στα θαλάσσια είδη. Πώς επηρεάζουν τις πιθανότητες επιβίωσης; </a:t>
            </a:r>
          </a:p>
          <a:p>
            <a:pPr marL="514350" indent="-514350">
              <a:buFont typeface="+mj-lt"/>
              <a:buAutoNum type="arabicPeriod"/>
            </a:pPr>
            <a:r>
              <a:rPr lang="el-GR" dirty="0"/>
              <a:t>Τι είναι η Συνεξέλιξη; Δώστε 2 παραδείγματα</a:t>
            </a:r>
          </a:p>
          <a:p>
            <a:pPr marL="514350" indent="-514350">
              <a:buFont typeface="+mj-lt"/>
              <a:buAutoNum type="arabicPeriod"/>
            </a:pPr>
            <a:r>
              <a:rPr lang="el-GR" dirty="0"/>
              <a:t>Δημιουργείστε ένα </a:t>
            </a:r>
            <a:r>
              <a:rPr lang="el-GR" dirty="0" err="1"/>
              <a:t>κόμικ</a:t>
            </a:r>
            <a:r>
              <a:rPr lang="el-GR" dirty="0"/>
              <a:t> ή ημερολόγιο ενός οργανισμού σε συμβιωτική σχέση της επιλογής σας. Να είστε εξίσου δημιουργικοί και επιστημονικά ακριβείς. </a:t>
            </a:r>
          </a:p>
        </p:txBody>
      </p:sp>
      <p:sp>
        <p:nvSpPr>
          <p:cNvPr id="5" name="Βέλος: Πεντάγωνο 4">
            <a:extLst>
              <a:ext uri="{FF2B5EF4-FFF2-40B4-BE49-F238E27FC236}">
                <a16:creationId xmlns:a16="http://schemas.microsoft.com/office/drawing/2014/main" id="{83D28D95-5079-4BE4-8960-0D2A7B6156B4}"/>
              </a:ext>
            </a:extLst>
          </p:cNvPr>
          <p:cNvSpPr/>
          <p:nvPr/>
        </p:nvSpPr>
        <p:spPr>
          <a:xfrm>
            <a:off x="0" y="624110"/>
            <a:ext cx="2456597" cy="640445"/>
          </a:xfrm>
          <a:prstGeom prst="homePlate">
            <a:avLst/>
          </a:prstGeom>
          <a:solidFill>
            <a:schemeClr val="accent6">
              <a:lumMod val="20000"/>
              <a:lumOff val="80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ΑΞΙΟΛΟΓΩ</a:t>
            </a:r>
          </a:p>
        </p:txBody>
      </p:sp>
    </p:spTree>
    <p:extLst>
      <p:ext uri="{BB962C8B-B14F-4D97-AF65-F5344CB8AC3E}">
        <p14:creationId xmlns:p14="http://schemas.microsoft.com/office/powerpoint/2010/main" val="3104872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EAC6461-B4DC-47E9-8C87-5A6CFACF7431}"/>
              </a:ext>
            </a:extLst>
          </p:cNvPr>
          <p:cNvSpPr>
            <a:spLocks noGrp="1"/>
          </p:cNvSpPr>
          <p:nvPr>
            <p:ph idx="1"/>
          </p:nvPr>
        </p:nvSpPr>
        <p:spPr>
          <a:xfrm>
            <a:off x="2602859" y="1710520"/>
            <a:ext cx="8915400" cy="3777622"/>
          </a:xfrm>
        </p:spPr>
        <p:txBody>
          <a:bodyPr>
            <a:normAutofit lnSpcReduction="10000"/>
          </a:bodyPr>
          <a:lstStyle/>
          <a:p>
            <a:pPr marL="0" indent="0" algn="ctr">
              <a:buNone/>
            </a:pPr>
            <a:r>
              <a:rPr lang="el-GR" sz="12800" dirty="0">
                <a:solidFill>
                  <a:schemeClr val="tx1">
                    <a:lumMod val="50000"/>
                    <a:lumOff val="50000"/>
                  </a:schemeClr>
                </a:solidFill>
              </a:rPr>
              <a:t>ΦΥΛΛΑ ΕΡΓΑΣΙΑΣ</a:t>
            </a:r>
          </a:p>
        </p:txBody>
      </p:sp>
    </p:spTree>
    <p:extLst>
      <p:ext uri="{BB962C8B-B14F-4D97-AF65-F5344CB8AC3E}">
        <p14:creationId xmlns:p14="http://schemas.microsoft.com/office/powerpoint/2010/main" val="3448410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E9AC0A-99D5-4963-8476-851CF298EB58}"/>
              </a:ext>
            </a:extLst>
          </p:cNvPr>
          <p:cNvSpPr>
            <a:spLocks noGrp="1"/>
          </p:cNvSpPr>
          <p:nvPr>
            <p:ph type="title"/>
          </p:nvPr>
        </p:nvSpPr>
        <p:spPr/>
        <p:txBody>
          <a:bodyPr/>
          <a:lstStyle/>
          <a:p>
            <a:r>
              <a:rPr lang="el-GR" dirty="0"/>
              <a:t>ΜΕΓΑΛΕΣ ΙΔΕΕΣ</a:t>
            </a:r>
          </a:p>
        </p:txBody>
      </p:sp>
      <p:sp>
        <p:nvSpPr>
          <p:cNvPr id="3" name="Θέση περιεχομένου 2">
            <a:extLst>
              <a:ext uri="{FF2B5EF4-FFF2-40B4-BE49-F238E27FC236}">
                <a16:creationId xmlns:a16="http://schemas.microsoft.com/office/drawing/2014/main" id="{04584953-F087-492C-8AA9-1CB0F60A2AFC}"/>
              </a:ext>
            </a:extLst>
          </p:cNvPr>
          <p:cNvSpPr>
            <a:spLocks noGrp="1"/>
          </p:cNvSpPr>
          <p:nvPr>
            <p:ph idx="1"/>
          </p:nvPr>
        </p:nvSpPr>
        <p:spPr/>
        <p:txBody>
          <a:bodyPr/>
          <a:lstStyle/>
          <a:p>
            <a:pPr>
              <a:buFont typeface="Wingdings" panose="05000000000000000000" pitchFamily="2" charset="2"/>
              <a:buChar char="q"/>
            </a:pPr>
            <a:r>
              <a:rPr lang="el-GR" dirty="0"/>
              <a:t>Πολλά θαλάσσια είδη που ζουν στην ίδια κοινότητα, αλληλοεπιδρούν και σχηματίζουν συμβιωτικές σχέσεις </a:t>
            </a:r>
          </a:p>
          <a:p>
            <a:pPr>
              <a:buFont typeface="Wingdings" panose="05000000000000000000" pitchFamily="2" charset="2"/>
              <a:buChar char="q"/>
            </a:pPr>
            <a:r>
              <a:rPr lang="el-GR" dirty="0"/>
              <a:t>Η αναπαραγωγή, μία σχέση μεταξύ οργανισμών του ιδίου είδους, διαφέρει από είδος σε είδος </a:t>
            </a:r>
          </a:p>
        </p:txBody>
      </p:sp>
    </p:spTree>
    <p:extLst>
      <p:ext uri="{BB962C8B-B14F-4D97-AF65-F5344CB8AC3E}">
        <p14:creationId xmlns:p14="http://schemas.microsoft.com/office/powerpoint/2010/main" val="2804189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94608E-C7B4-4590-9623-F2C0AC028B8C}"/>
              </a:ext>
            </a:extLst>
          </p:cNvPr>
          <p:cNvSpPr>
            <a:spLocks noGrp="1"/>
          </p:cNvSpPr>
          <p:nvPr>
            <p:ph type="title"/>
          </p:nvPr>
        </p:nvSpPr>
        <p:spPr/>
        <p:txBody>
          <a:bodyPr/>
          <a:lstStyle/>
          <a:p>
            <a:r>
              <a:rPr lang="el-GR" dirty="0"/>
              <a:t>Δραστηριότητα 1</a:t>
            </a:r>
          </a:p>
        </p:txBody>
      </p:sp>
      <p:sp>
        <p:nvSpPr>
          <p:cNvPr id="3" name="Θέση περιεχομένου 2">
            <a:extLst>
              <a:ext uri="{FF2B5EF4-FFF2-40B4-BE49-F238E27FC236}">
                <a16:creationId xmlns:a16="http://schemas.microsoft.com/office/drawing/2014/main" id="{596ED4FA-5009-4147-9BFA-64C13B1A77DE}"/>
              </a:ext>
            </a:extLst>
          </p:cNvPr>
          <p:cNvSpPr>
            <a:spLocks noGrp="1"/>
          </p:cNvSpPr>
          <p:nvPr>
            <p:ph idx="1"/>
          </p:nvPr>
        </p:nvSpPr>
        <p:spPr>
          <a:xfrm>
            <a:off x="838200" y="1825625"/>
            <a:ext cx="2362200" cy="1603375"/>
          </a:xfrm>
        </p:spPr>
        <p:txBody>
          <a:bodyPr>
            <a:normAutofit fontScale="92500"/>
          </a:bodyPr>
          <a:lstStyle/>
          <a:p>
            <a:pPr marL="0" indent="0">
              <a:buNone/>
            </a:pPr>
            <a:r>
              <a:rPr lang="el-GR" sz="2400" b="1" u="sng" dirty="0"/>
              <a:t>ΥΛΙΚΑ</a:t>
            </a:r>
          </a:p>
          <a:p>
            <a:r>
              <a:rPr lang="el-GR" sz="2400" dirty="0"/>
              <a:t>Χαρτιά</a:t>
            </a:r>
          </a:p>
          <a:p>
            <a:r>
              <a:rPr lang="el-GR" sz="2400" dirty="0"/>
              <a:t>Μαρκαδόροι</a:t>
            </a:r>
          </a:p>
          <a:p>
            <a:endParaRPr lang="el-GR" dirty="0"/>
          </a:p>
        </p:txBody>
      </p:sp>
      <p:graphicFrame>
        <p:nvGraphicFramePr>
          <p:cNvPr id="4" name="Πίνακας 3">
            <a:extLst>
              <a:ext uri="{FF2B5EF4-FFF2-40B4-BE49-F238E27FC236}">
                <a16:creationId xmlns:a16="http://schemas.microsoft.com/office/drawing/2014/main" id="{8B9BC0E3-E85F-4F34-B9ED-D1DC1BD74C15}"/>
              </a:ext>
            </a:extLst>
          </p:cNvPr>
          <p:cNvGraphicFramePr>
            <a:graphicFrameLocks noGrp="1"/>
          </p:cNvGraphicFramePr>
          <p:nvPr>
            <p:extLst>
              <p:ext uri="{D42A27DB-BD31-4B8C-83A1-F6EECF244321}">
                <p14:modId xmlns:p14="http://schemas.microsoft.com/office/powerpoint/2010/main" val="1388855276"/>
              </p:ext>
            </p:extLst>
          </p:nvPr>
        </p:nvGraphicFramePr>
        <p:xfrm>
          <a:off x="3957851" y="1793726"/>
          <a:ext cx="7395949" cy="2103120"/>
        </p:xfrm>
        <a:graphic>
          <a:graphicData uri="http://schemas.openxmlformats.org/drawingml/2006/table">
            <a:tbl>
              <a:tblPr firstRow="1" bandRow="1">
                <a:tableStyleId>{F5AB1C69-6EDB-4FF4-983F-18BD219EF322}</a:tableStyleId>
              </a:tblPr>
              <a:tblGrid>
                <a:gridCol w="2371367">
                  <a:extLst>
                    <a:ext uri="{9D8B030D-6E8A-4147-A177-3AD203B41FA5}">
                      <a16:colId xmlns:a16="http://schemas.microsoft.com/office/drawing/2014/main" val="3546139940"/>
                    </a:ext>
                  </a:extLst>
                </a:gridCol>
                <a:gridCol w="2512291">
                  <a:extLst>
                    <a:ext uri="{9D8B030D-6E8A-4147-A177-3AD203B41FA5}">
                      <a16:colId xmlns:a16="http://schemas.microsoft.com/office/drawing/2014/main" val="214482270"/>
                    </a:ext>
                  </a:extLst>
                </a:gridCol>
                <a:gridCol w="2512291">
                  <a:extLst>
                    <a:ext uri="{9D8B030D-6E8A-4147-A177-3AD203B41FA5}">
                      <a16:colId xmlns:a16="http://schemas.microsoft.com/office/drawing/2014/main" val="726866364"/>
                    </a:ext>
                  </a:extLst>
                </a:gridCol>
              </a:tblGrid>
              <a:tr h="370840">
                <a:tc>
                  <a:txBody>
                    <a:bodyPr/>
                    <a:lstStyle/>
                    <a:p>
                      <a:pPr algn="ctr"/>
                      <a:r>
                        <a:rPr lang="el-GR" sz="3600" dirty="0"/>
                        <a:t>Ξ</a:t>
                      </a:r>
                    </a:p>
                  </a:txBody>
                  <a:tcPr/>
                </a:tc>
                <a:tc>
                  <a:txBody>
                    <a:bodyPr/>
                    <a:lstStyle/>
                    <a:p>
                      <a:pPr algn="ctr"/>
                      <a:r>
                        <a:rPr lang="el-GR" sz="3600" dirty="0"/>
                        <a:t>Θ</a:t>
                      </a:r>
                    </a:p>
                  </a:txBody>
                  <a:tcPr/>
                </a:tc>
                <a:tc>
                  <a:txBody>
                    <a:bodyPr/>
                    <a:lstStyle/>
                    <a:p>
                      <a:pPr algn="ctr"/>
                      <a:r>
                        <a:rPr lang="el-GR" sz="3600" dirty="0"/>
                        <a:t>Μ</a:t>
                      </a:r>
                    </a:p>
                  </a:txBody>
                  <a:tcPr/>
                </a:tc>
                <a:extLst>
                  <a:ext uri="{0D108BD9-81ED-4DB2-BD59-A6C34878D82A}">
                    <a16:rowId xmlns:a16="http://schemas.microsoft.com/office/drawing/2014/main" val="3287823994"/>
                  </a:ext>
                </a:extLst>
              </a:tr>
              <a:tr h="370840">
                <a:tc>
                  <a:txBody>
                    <a:bodyPr/>
                    <a:lstStyle/>
                    <a:p>
                      <a:endParaRPr lang="el-GR" dirty="0"/>
                    </a:p>
                    <a:p>
                      <a:endParaRPr lang="el-GR" dirty="0"/>
                    </a:p>
                    <a:p>
                      <a:endParaRPr lang="el-GR" dirty="0"/>
                    </a:p>
                    <a:p>
                      <a:endParaRPr lang="el-GR" dirty="0"/>
                    </a:p>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879562089"/>
                  </a:ext>
                </a:extLst>
              </a:tr>
            </a:tbl>
          </a:graphicData>
        </a:graphic>
      </p:graphicFrame>
      <p:sp>
        <p:nvSpPr>
          <p:cNvPr id="5" name="TextBox 4">
            <a:extLst>
              <a:ext uri="{FF2B5EF4-FFF2-40B4-BE49-F238E27FC236}">
                <a16:creationId xmlns:a16="http://schemas.microsoft.com/office/drawing/2014/main" id="{6AB28AF2-34E0-4BC5-98BD-ED4CD3A11392}"/>
              </a:ext>
            </a:extLst>
          </p:cNvPr>
          <p:cNvSpPr txBox="1"/>
          <p:nvPr/>
        </p:nvSpPr>
        <p:spPr>
          <a:xfrm>
            <a:off x="1503218" y="4190953"/>
            <a:ext cx="10688782" cy="2492990"/>
          </a:xfrm>
          <a:prstGeom prst="rect">
            <a:avLst/>
          </a:prstGeom>
          <a:noFill/>
        </p:spPr>
        <p:txBody>
          <a:bodyPr wrap="square" rtlCol="0">
            <a:spAutoFit/>
          </a:bodyPr>
          <a:lstStyle/>
          <a:p>
            <a:r>
              <a:rPr lang="el-GR" sz="2400" b="1" u="sng" dirty="0"/>
              <a:t>ΟΔΗΓΙΕΣ</a:t>
            </a:r>
          </a:p>
          <a:p>
            <a:endParaRPr lang="el-GR" sz="2400" b="1" u="sng" dirty="0"/>
          </a:p>
          <a:p>
            <a:r>
              <a:rPr lang="el-GR" dirty="0"/>
              <a:t>Χωριστείτε σε ομάδες και συζητείστε για τις πιθανές σχέσεις των ειδών και στον ωκεανό και στην στεριά. Εργαστείτε με το Ξ-Θ-Μ Διάγραμμα. </a:t>
            </a:r>
          </a:p>
          <a:p>
            <a:r>
              <a:rPr lang="el-GR" dirty="0"/>
              <a:t>Στην  στήλη</a:t>
            </a:r>
            <a:r>
              <a:rPr lang="el-GR" b="1" dirty="0"/>
              <a:t> Ξ</a:t>
            </a:r>
            <a:r>
              <a:rPr lang="el-GR" dirty="0"/>
              <a:t>, Τι </a:t>
            </a:r>
            <a:r>
              <a:rPr lang="el-GR" b="1" dirty="0"/>
              <a:t>ξ</a:t>
            </a:r>
            <a:r>
              <a:rPr lang="el-GR" dirty="0"/>
              <a:t>έρω : Καταγράψτε όσα ξέρετε </a:t>
            </a:r>
          </a:p>
          <a:p>
            <a:r>
              <a:rPr lang="el-GR" dirty="0"/>
              <a:t>Στην  στήλη  Θ, Τι </a:t>
            </a:r>
            <a:r>
              <a:rPr lang="el-GR" b="1" dirty="0"/>
              <a:t>θ</a:t>
            </a:r>
            <a:r>
              <a:rPr lang="el-GR" dirty="0"/>
              <a:t>έλω να μάθω: Καταγράψτε τι θέλετε να μάθετε. Τουλάχιστον 3 ερωτήσεις </a:t>
            </a:r>
          </a:p>
          <a:p>
            <a:r>
              <a:rPr lang="el-GR" dirty="0"/>
              <a:t>Στην στήλη Μ, Τι έ</a:t>
            </a:r>
            <a:r>
              <a:rPr lang="el-GR" b="1" dirty="0"/>
              <a:t>μ</a:t>
            </a:r>
            <a:r>
              <a:rPr lang="el-GR" dirty="0"/>
              <a:t>αθα</a:t>
            </a:r>
          </a:p>
          <a:p>
            <a:endParaRPr lang="el-GR" dirty="0"/>
          </a:p>
        </p:txBody>
      </p:sp>
      <p:sp>
        <p:nvSpPr>
          <p:cNvPr id="7" name="Βέλος: Πεντάγωνο 6">
            <a:extLst>
              <a:ext uri="{FF2B5EF4-FFF2-40B4-BE49-F238E27FC236}">
                <a16:creationId xmlns:a16="http://schemas.microsoft.com/office/drawing/2014/main" id="{B084D911-142B-436E-8789-EA0F87BB512A}"/>
              </a:ext>
            </a:extLst>
          </p:cNvPr>
          <p:cNvSpPr/>
          <p:nvPr/>
        </p:nvSpPr>
        <p:spPr>
          <a:xfrm>
            <a:off x="0" y="624110"/>
            <a:ext cx="2456597" cy="640445"/>
          </a:xfrm>
          <a:prstGeom prst="homePlate">
            <a:avLst/>
          </a:prstGeom>
          <a:solidFill>
            <a:schemeClr val="bg2">
              <a:lumMod val="90000"/>
            </a:schemeClr>
          </a:solidFill>
          <a:ln>
            <a:solidFill>
              <a:schemeClr val="bg2">
                <a:lumMod val="75000"/>
              </a:schemeClr>
            </a:solid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ΕΜΠΛΕΚΟΜΑΙ</a:t>
            </a:r>
          </a:p>
        </p:txBody>
      </p:sp>
    </p:spTree>
    <p:extLst>
      <p:ext uri="{BB962C8B-B14F-4D97-AF65-F5344CB8AC3E}">
        <p14:creationId xmlns:p14="http://schemas.microsoft.com/office/powerpoint/2010/main" val="3617319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635BF9-FFF2-4D0F-B185-70678EB247CB}"/>
              </a:ext>
            </a:extLst>
          </p:cNvPr>
          <p:cNvSpPr>
            <a:spLocks noGrp="1"/>
          </p:cNvSpPr>
          <p:nvPr>
            <p:ph type="title"/>
          </p:nvPr>
        </p:nvSpPr>
        <p:spPr>
          <a:xfrm>
            <a:off x="2590800" y="659505"/>
            <a:ext cx="9601200" cy="883692"/>
          </a:xfrm>
        </p:spPr>
        <p:txBody>
          <a:bodyPr>
            <a:normAutofit fontScale="90000"/>
          </a:bodyPr>
          <a:lstStyle/>
          <a:p>
            <a:r>
              <a:rPr lang="el-GR" dirty="0"/>
              <a:t>ΕΝΕΡΓΟΠΟΙΗΣΗ ΠΡΟΤΕΡΩΝ ΓΝΩΣΕΩΝ</a:t>
            </a:r>
            <a:br>
              <a:rPr lang="el-GR" sz="9600" dirty="0">
                <a:solidFill>
                  <a:srgbClr val="FF0000"/>
                </a:solidFill>
              </a:rPr>
            </a:br>
            <a:endParaRPr lang="el-GR" dirty="0"/>
          </a:p>
        </p:txBody>
      </p:sp>
      <p:graphicFrame>
        <p:nvGraphicFramePr>
          <p:cNvPr id="4" name="Πίνακας 3">
            <a:extLst>
              <a:ext uri="{FF2B5EF4-FFF2-40B4-BE49-F238E27FC236}">
                <a16:creationId xmlns:a16="http://schemas.microsoft.com/office/drawing/2014/main" id="{198A6367-B633-48E0-9AC6-F353AF35977A}"/>
              </a:ext>
            </a:extLst>
          </p:cNvPr>
          <p:cNvGraphicFramePr>
            <a:graphicFrameLocks noGrp="1"/>
          </p:cNvGraphicFramePr>
          <p:nvPr>
            <p:extLst>
              <p:ext uri="{D42A27DB-BD31-4B8C-83A1-F6EECF244321}">
                <p14:modId xmlns:p14="http://schemas.microsoft.com/office/powerpoint/2010/main" val="721624971"/>
              </p:ext>
            </p:extLst>
          </p:nvPr>
        </p:nvGraphicFramePr>
        <p:xfrm>
          <a:off x="2279175" y="1892339"/>
          <a:ext cx="9735403" cy="4711902"/>
        </p:xfrm>
        <a:graphic>
          <a:graphicData uri="http://schemas.openxmlformats.org/drawingml/2006/table">
            <a:tbl>
              <a:tblPr firstRow="1" bandRow="1">
                <a:tableStyleId>{5C22544A-7EE6-4342-B048-85BDC9FD1C3A}</a:tableStyleId>
              </a:tblPr>
              <a:tblGrid>
                <a:gridCol w="3779938">
                  <a:extLst>
                    <a:ext uri="{9D8B030D-6E8A-4147-A177-3AD203B41FA5}">
                      <a16:colId xmlns:a16="http://schemas.microsoft.com/office/drawing/2014/main" val="2849067748"/>
                    </a:ext>
                  </a:extLst>
                </a:gridCol>
                <a:gridCol w="2190245">
                  <a:extLst>
                    <a:ext uri="{9D8B030D-6E8A-4147-A177-3AD203B41FA5}">
                      <a16:colId xmlns:a16="http://schemas.microsoft.com/office/drawing/2014/main" val="3785239320"/>
                    </a:ext>
                  </a:extLst>
                </a:gridCol>
                <a:gridCol w="1966510">
                  <a:extLst>
                    <a:ext uri="{9D8B030D-6E8A-4147-A177-3AD203B41FA5}">
                      <a16:colId xmlns:a16="http://schemas.microsoft.com/office/drawing/2014/main" val="15546081"/>
                    </a:ext>
                  </a:extLst>
                </a:gridCol>
                <a:gridCol w="1798710">
                  <a:extLst>
                    <a:ext uri="{9D8B030D-6E8A-4147-A177-3AD203B41FA5}">
                      <a16:colId xmlns:a16="http://schemas.microsoft.com/office/drawing/2014/main" val="548732542"/>
                    </a:ext>
                  </a:extLst>
                </a:gridCol>
              </a:tblGrid>
              <a:tr h="1237090">
                <a:tc>
                  <a:txBody>
                    <a:bodyPr/>
                    <a:lstStyle/>
                    <a:p>
                      <a:pPr algn="ctr"/>
                      <a:endParaRPr lang="el-GR" sz="1600" dirty="0"/>
                    </a:p>
                    <a:p>
                      <a:pPr algn="ctr"/>
                      <a:r>
                        <a:rPr lang="el-GR" sz="1600" dirty="0"/>
                        <a:t>Βάλτε </a:t>
                      </a:r>
                      <a:r>
                        <a:rPr lang="en-US" sz="1600" dirty="0"/>
                        <a:t>x</a:t>
                      </a:r>
                      <a:r>
                        <a:rPr lang="el-GR" sz="1600" dirty="0"/>
                        <a:t>, στο σωστό κελί για να ταξινομήσετε κάθε παράδειγμα. </a:t>
                      </a:r>
                    </a:p>
                    <a:p>
                      <a:pPr algn="ctr"/>
                      <a:endParaRPr lang="el-GR" sz="1600" dirty="0"/>
                    </a:p>
                    <a:p>
                      <a:pPr algn="ctr"/>
                      <a:r>
                        <a:rPr lang="el-GR" sz="1600" dirty="0"/>
                        <a:t>ΠΑΡΑΔΕΙΓΜΑ</a:t>
                      </a:r>
                    </a:p>
                  </a:txBody>
                  <a:tcPr/>
                </a:tc>
                <a:tc>
                  <a:txBody>
                    <a:bodyPr/>
                    <a:lstStyle/>
                    <a:p>
                      <a:pPr algn="ctr"/>
                      <a:r>
                        <a:rPr lang="el-GR" sz="1600" dirty="0"/>
                        <a:t>Το ένα είδος ωφελείται, το άλλο δεν επηρεάζεται </a:t>
                      </a:r>
                    </a:p>
                    <a:p>
                      <a:pPr algn="ctr"/>
                      <a:r>
                        <a:rPr lang="el-GR" sz="1600" dirty="0"/>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t>Το ένα είδος ωφελείται, το άλλο βλάπτεται </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t>(+,-)</a:t>
                      </a:r>
                    </a:p>
                    <a:p>
                      <a:pPr algn="ctr"/>
                      <a:endParaRPr lang="el-GR" sz="1600" dirty="0"/>
                    </a:p>
                  </a:txBody>
                  <a:tcPr/>
                </a:tc>
                <a:tc>
                  <a:txBody>
                    <a:bodyPr/>
                    <a:lstStyle/>
                    <a:p>
                      <a:pPr algn="ctr"/>
                      <a:r>
                        <a:rPr lang="el-GR" sz="1600" dirty="0"/>
                        <a:t>Και τα δύο είδη ωφελούνται</a:t>
                      </a:r>
                    </a:p>
                    <a:p>
                      <a:pPr algn="ctr"/>
                      <a:endParaRPr lang="el-GR" sz="1600" dirty="0"/>
                    </a:p>
                    <a:p>
                      <a:pPr algn="ctr"/>
                      <a:r>
                        <a:rPr lang="el-GR" sz="1600" dirty="0"/>
                        <a:t>(+,+)</a:t>
                      </a:r>
                    </a:p>
                  </a:txBody>
                  <a:tcPr/>
                </a:tc>
                <a:extLst>
                  <a:ext uri="{0D108BD9-81ED-4DB2-BD59-A6C34878D82A}">
                    <a16:rowId xmlns:a16="http://schemas.microsoft.com/office/drawing/2014/main" val="153367643"/>
                  </a:ext>
                </a:extLst>
              </a:tr>
              <a:tr h="1097372">
                <a:tc>
                  <a:txBody>
                    <a:bodyPr/>
                    <a:lstStyle/>
                    <a:p>
                      <a:r>
                        <a:rPr lang="el-GR" sz="1600" dirty="0"/>
                        <a:t>Ψείρες</a:t>
                      </a:r>
                      <a:r>
                        <a:rPr lang="en-US" sz="1600" dirty="0"/>
                        <a:t> </a:t>
                      </a:r>
                      <a:r>
                        <a:rPr lang="el-GR" sz="1600" dirty="0"/>
                        <a:t>και μικροσκοπικά έντομα, βρίσκουν προστασία από τα μυρμήγκια. Τα μυρμήγκια πίνουν το γλυκό χυμό που κάνουν τα έντομα.</a:t>
                      </a:r>
                    </a:p>
                  </a:txBody>
                  <a:tcPr/>
                </a:tc>
                <a:tc>
                  <a:txBody>
                    <a:bodyPr/>
                    <a:lstStyle/>
                    <a:p>
                      <a:pPr algn="ctr"/>
                      <a:endParaRPr lang="el-GR" sz="1600" dirty="0"/>
                    </a:p>
                  </a:txBody>
                  <a:tcPr/>
                </a:tc>
                <a:tc>
                  <a:txBody>
                    <a:bodyPr/>
                    <a:lstStyle/>
                    <a:p>
                      <a:endParaRPr lang="el-GR" sz="1600" dirty="0"/>
                    </a:p>
                  </a:txBody>
                  <a:tcPr/>
                </a:tc>
                <a:tc>
                  <a:txBody>
                    <a:bodyPr/>
                    <a:lstStyle/>
                    <a:p>
                      <a:endParaRPr lang="el-GR" sz="1600" dirty="0"/>
                    </a:p>
                  </a:txBody>
                  <a:tcPr/>
                </a:tc>
                <a:extLst>
                  <a:ext uri="{0D108BD9-81ED-4DB2-BD59-A6C34878D82A}">
                    <a16:rowId xmlns:a16="http://schemas.microsoft.com/office/drawing/2014/main" val="1763722443"/>
                  </a:ext>
                </a:extLst>
              </a:tr>
              <a:tr h="1005135">
                <a:tc>
                  <a:txBody>
                    <a:bodyPr/>
                    <a:lstStyle/>
                    <a:p>
                      <a:r>
                        <a:rPr lang="el-GR" sz="1600" dirty="0"/>
                        <a:t>Ένα θηλυκό κουνούπι τσιμπάει έναν άνθρωπο για να πει το αίμα του και να παράγει τα αυγά της. Ο άνθρωπος έχει φαγούρα.</a:t>
                      </a:r>
                    </a:p>
                  </a:txBody>
                  <a:tcPr/>
                </a:tc>
                <a:tc>
                  <a:txBody>
                    <a:bodyPr/>
                    <a:lstStyle/>
                    <a:p>
                      <a:endParaRPr lang="el-GR" sz="1600"/>
                    </a:p>
                  </a:txBody>
                  <a:tcPr/>
                </a:tc>
                <a:tc>
                  <a:txBody>
                    <a:bodyPr/>
                    <a:lstStyle/>
                    <a:p>
                      <a:endParaRPr lang="el-GR" sz="1600"/>
                    </a:p>
                  </a:txBody>
                  <a:tcPr/>
                </a:tc>
                <a:tc>
                  <a:txBody>
                    <a:bodyPr/>
                    <a:lstStyle/>
                    <a:p>
                      <a:endParaRPr lang="el-GR" sz="1600" dirty="0"/>
                    </a:p>
                  </a:txBody>
                  <a:tcPr/>
                </a:tc>
                <a:extLst>
                  <a:ext uri="{0D108BD9-81ED-4DB2-BD59-A6C34878D82A}">
                    <a16:rowId xmlns:a16="http://schemas.microsoft.com/office/drawing/2014/main" val="3829436423"/>
                  </a:ext>
                </a:extLst>
              </a:tr>
              <a:tr h="1237090">
                <a:tc>
                  <a:txBody>
                    <a:bodyPr/>
                    <a:lstStyle/>
                    <a:p>
                      <a:r>
                        <a:rPr lang="el-GR" sz="1600" dirty="0"/>
                        <a:t>Η κεφαλή σπόρου του φυτού κολλιτσίδα, κάθεται στην γούνα ενός σκύλου και πέφτει στο έδαφος. Εκεί, αρχίζει να αναπτύσσεται.</a:t>
                      </a:r>
                    </a:p>
                  </a:txBody>
                  <a:tcPr/>
                </a:tc>
                <a:tc>
                  <a:txBody>
                    <a:bodyPr/>
                    <a:lstStyle/>
                    <a:p>
                      <a:endParaRPr lang="el-GR" sz="1600"/>
                    </a:p>
                  </a:txBody>
                  <a:tcPr/>
                </a:tc>
                <a:tc>
                  <a:txBody>
                    <a:bodyPr/>
                    <a:lstStyle/>
                    <a:p>
                      <a:endParaRPr lang="el-GR" sz="1600"/>
                    </a:p>
                  </a:txBody>
                  <a:tcPr/>
                </a:tc>
                <a:tc>
                  <a:txBody>
                    <a:bodyPr/>
                    <a:lstStyle/>
                    <a:p>
                      <a:endParaRPr lang="el-GR" sz="1600" dirty="0"/>
                    </a:p>
                  </a:txBody>
                  <a:tcPr/>
                </a:tc>
                <a:extLst>
                  <a:ext uri="{0D108BD9-81ED-4DB2-BD59-A6C34878D82A}">
                    <a16:rowId xmlns:a16="http://schemas.microsoft.com/office/drawing/2014/main" val="2961204340"/>
                  </a:ext>
                </a:extLst>
              </a:tr>
            </a:tbl>
          </a:graphicData>
        </a:graphic>
      </p:graphicFrame>
      <p:sp>
        <p:nvSpPr>
          <p:cNvPr id="7" name="Βέλος: Πεντάγωνο 6">
            <a:extLst>
              <a:ext uri="{FF2B5EF4-FFF2-40B4-BE49-F238E27FC236}">
                <a16:creationId xmlns:a16="http://schemas.microsoft.com/office/drawing/2014/main" id="{72FF8068-9DFE-4C6E-91B8-6E4691516786}"/>
              </a:ext>
            </a:extLst>
          </p:cNvPr>
          <p:cNvSpPr/>
          <p:nvPr/>
        </p:nvSpPr>
        <p:spPr>
          <a:xfrm>
            <a:off x="0" y="659505"/>
            <a:ext cx="2456597" cy="640445"/>
          </a:xfrm>
          <a:prstGeom prst="homePlate">
            <a:avLst/>
          </a:prstGeom>
          <a:solidFill>
            <a:schemeClr val="bg2">
              <a:lumMod val="90000"/>
            </a:schemeClr>
          </a:solidFill>
          <a:ln>
            <a:solidFill>
              <a:schemeClr val="bg2"/>
            </a:solid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ΕΜΠΛΕΚΟΜΑΙ</a:t>
            </a:r>
          </a:p>
        </p:txBody>
      </p:sp>
    </p:spTree>
    <p:extLst>
      <p:ext uri="{BB962C8B-B14F-4D97-AF65-F5344CB8AC3E}">
        <p14:creationId xmlns:p14="http://schemas.microsoft.com/office/powerpoint/2010/main" val="21141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AADB76-734F-417F-A692-0DEB84EACAA5}"/>
              </a:ext>
            </a:extLst>
          </p:cNvPr>
          <p:cNvSpPr>
            <a:spLocks noGrp="1"/>
          </p:cNvSpPr>
          <p:nvPr>
            <p:ph type="title"/>
          </p:nvPr>
        </p:nvSpPr>
        <p:spPr>
          <a:xfrm>
            <a:off x="2456597" y="601773"/>
            <a:ext cx="10515600" cy="1325563"/>
          </a:xfrm>
        </p:spPr>
        <p:txBody>
          <a:bodyPr>
            <a:normAutofit/>
          </a:bodyPr>
          <a:lstStyle/>
          <a:p>
            <a:r>
              <a:rPr lang="el-GR" dirty="0"/>
              <a:t>ΔΕΥΤΕΡΟΓΕΝΗΣ ΕΡΕΥΝΑ ΣΤΟ ΔΙΑΔΙΚΤΥΟ</a:t>
            </a:r>
          </a:p>
        </p:txBody>
      </p:sp>
      <p:pic>
        <p:nvPicPr>
          <p:cNvPr id="9" name="Εικόνα 8">
            <a:extLst>
              <a:ext uri="{FF2B5EF4-FFF2-40B4-BE49-F238E27FC236}">
                <a16:creationId xmlns:a16="http://schemas.microsoft.com/office/drawing/2014/main" id="{6AEB8688-1515-4095-81F0-70DE36860082}"/>
              </a:ext>
            </a:extLst>
          </p:cNvPr>
          <p:cNvPicPr>
            <a:picLocks noChangeAspect="1"/>
          </p:cNvPicPr>
          <p:nvPr/>
        </p:nvPicPr>
        <p:blipFill>
          <a:blip r:embed="rId2"/>
          <a:stretch>
            <a:fillRect/>
          </a:stretch>
        </p:blipFill>
        <p:spPr>
          <a:xfrm>
            <a:off x="2169993" y="1863928"/>
            <a:ext cx="9717206" cy="4369962"/>
          </a:xfrm>
          <a:prstGeom prst="rect">
            <a:avLst/>
          </a:prstGeom>
        </p:spPr>
      </p:pic>
      <p:sp>
        <p:nvSpPr>
          <p:cNvPr id="11" name="Βέλος: Πεντάγωνο 10">
            <a:extLst>
              <a:ext uri="{FF2B5EF4-FFF2-40B4-BE49-F238E27FC236}">
                <a16:creationId xmlns:a16="http://schemas.microsoft.com/office/drawing/2014/main" id="{E51F8D7B-EB8E-47FF-9F47-EE508DAFD0DB}"/>
              </a:ext>
            </a:extLst>
          </p:cNvPr>
          <p:cNvSpPr/>
          <p:nvPr/>
        </p:nvSpPr>
        <p:spPr>
          <a:xfrm>
            <a:off x="0" y="624110"/>
            <a:ext cx="2456597" cy="640445"/>
          </a:xfrm>
          <a:prstGeom prst="homePlate">
            <a:avLst/>
          </a:prstGeom>
          <a:solidFill>
            <a:schemeClr val="tx2"/>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ΑΝΑΚΑΛΥΠΤΩ</a:t>
            </a:r>
          </a:p>
        </p:txBody>
      </p:sp>
    </p:spTree>
    <p:extLst>
      <p:ext uri="{BB962C8B-B14F-4D97-AF65-F5344CB8AC3E}">
        <p14:creationId xmlns:p14="http://schemas.microsoft.com/office/powerpoint/2010/main" val="3866240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79468C-7EBC-491E-AC47-F7E23724F230}"/>
              </a:ext>
            </a:extLst>
          </p:cNvPr>
          <p:cNvSpPr>
            <a:spLocks noGrp="1"/>
          </p:cNvSpPr>
          <p:nvPr>
            <p:ph type="title"/>
          </p:nvPr>
        </p:nvSpPr>
        <p:spPr>
          <a:xfrm>
            <a:off x="2583940" y="649409"/>
            <a:ext cx="10551844" cy="1280890"/>
          </a:xfrm>
        </p:spPr>
        <p:txBody>
          <a:bodyPr>
            <a:normAutofit/>
          </a:bodyPr>
          <a:lstStyle/>
          <a:p>
            <a:r>
              <a:rPr lang="el-GR" sz="2800" dirty="0"/>
              <a:t>ΣΤΡΑΤΗΓΙΚΗ ΑΝΑΓΝΩΣΗΣ: </a:t>
            </a:r>
            <a:r>
              <a:rPr lang="el-GR" sz="1600" dirty="0"/>
              <a:t> </a:t>
            </a:r>
            <a:r>
              <a:rPr lang="el-GR" sz="2000" dirty="0"/>
              <a:t>ΚΕΝΤΡΙΚΕΣ ΙΔΕΕΣ ΚΑΙ ΛΕΠΤΟΜΕΡΕΙΕΣ</a:t>
            </a:r>
            <a:endParaRPr lang="el-GR" dirty="0"/>
          </a:p>
        </p:txBody>
      </p:sp>
      <p:sp>
        <p:nvSpPr>
          <p:cNvPr id="3" name="Θέση περιεχομένου 2">
            <a:extLst>
              <a:ext uri="{FF2B5EF4-FFF2-40B4-BE49-F238E27FC236}">
                <a16:creationId xmlns:a16="http://schemas.microsoft.com/office/drawing/2014/main" id="{4AD59358-A419-4751-AD42-A1741ABC3FC3}"/>
              </a:ext>
            </a:extLst>
          </p:cNvPr>
          <p:cNvSpPr>
            <a:spLocks noGrp="1"/>
          </p:cNvSpPr>
          <p:nvPr>
            <p:ph idx="1"/>
          </p:nvPr>
        </p:nvSpPr>
        <p:spPr>
          <a:xfrm>
            <a:off x="760412" y="1589731"/>
            <a:ext cx="3647056" cy="4497170"/>
          </a:xfrm>
        </p:spPr>
        <p:txBody>
          <a:bodyPr>
            <a:normAutofit/>
          </a:bodyPr>
          <a:lstStyle/>
          <a:p>
            <a:endParaRPr lang="el-GR" dirty="0"/>
          </a:p>
          <a:p>
            <a:r>
              <a:rPr lang="el-GR" dirty="0"/>
              <a:t>Διαχωρίζοντας τις κεντρικές ιδέες από τις λεπτομέρειες σε ένα γράφημα , η πληροφορία οργανώνεται καλύτερα. Αυτό, μπορεί να γίνει με έναν εννοιολογικό χάρτη όπου στα σχήματα μεγάλου μεγέθους βάζουμε την κεντρική ιδέα και στα μικρότερα, ιεραρχικά, τις υποκατηγορίες στις οποίες αναλύονται. Συμπληρώστε τον εννοιολογικό χάρτη.</a:t>
            </a:r>
          </a:p>
        </p:txBody>
      </p:sp>
      <p:graphicFrame>
        <p:nvGraphicFramePr>
          <p:cNvPr id="4" name="Διάγραμμα 3">
            <a:extLst>
              <a:ext uri="{FF2B5EF4-FFF2-40B4-BE49-F238E27FC236}">
                <a16:creationId xmlns:a16="http://schemas.microsoft.com/office/drawing/2014/main" id="{A222BFF6-4368-4B0F-9EF9-43AC4D73422A}"/>
              </a:ext>
            </a:extLst>
          </p:cNvPr>
          <p:cNvGraphicFramePr/>
          <p:nvPr>
            <p:extLst>
              <p:ext uri="{D42A27DB-BD31-4B8C-83A1-F6EECF244321}">
                <p14:modId xmlns:p14="http://schemas.microsoft.com/office/powerpoint/2010/main" val="1514715580"/>
              </p:ext>
            </p:extLst>
          </p:nvPr>
        </p:nvGraphicFramePr>
        <p:xfrm>
          <a:off x="4836616" y="1342818"/>
          <a:ext cx="6799618" cy="5154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33C6BE9-426D-4855-BDA6-74285E94F62C}"/>
              </a:ext>
            </a:extLst>
          </p:cNvPr>
          <p:cNvSpPr txBox="1"/>
          <p:nvPr/>
        </p:nvSpPr>
        <p:spPr>
          <a:xfrm>
            <a:off x="8899101" y="3152001"/>
            <a:ext cx="3166281" cy="276999"/>
          </a:xfrm>
          <a:prstGeom prst="rect">
            <a:avLst/>
          </a:prstGeom>
          <a:noFill/>
        </p:spPr>
        <p:txBody>
          <a:bodyPr wrap="square" rtlCol="0">
            <a:spAutoFit/>
          </a:bodyPr>
          <a:lstStyle/>
          <a:p>
            <a:r>
              <a:rPr lang="el-GR" sz="1200" i="1" dirty="0">
                <a:solidFill>
                  <a:schemeClr val="accent6">
                    <a:lumMod val="75000"/>
                  </a:schemeClr>
                </a:solidFill>
              </a:rPr>
              <a:t>Διακρίνονται σε…</a:t>
            </a:r>
          </a:p>
        </p:txBody>
      </p:sp>
      <p:sp>
        <p:nvSpPr>
          <p:cNvPr id="6" name="TextBox 5">
            <a:extLst>
              <a:ext uri="{FF2B5EF4-FFF2-40B4-BE49-F238E27FC236}">
                <a16:creationId xmlns:a16="http://schemas.microsoft.com/office/drawing/2014/main" id="{EDBA50EC-3148-4FD2-BB1F-D49111023056}"/>
              </a:ext>
            </a:extLst>
          </p:cNvPr>
          <p:cNvSpPr txBox="1"/>
          <p:nvPr/>
        </p:nvSpPr>
        <p:spPr>
          <a:xfrm>
            <a:off x="10319981" y="4492263"/>
            <a:ext cx="3166281" cy="276999"/>
          </a:xfrm>
          <a:prstGeom prst="rect">
            <a:avLst/>
          </a:prstGeom>
          <a:noFill/>
        </p:spPr>
        <p:txBody>
          <a:bodyPr wrap="square" rtlCol="0">
            <a:spAutoFit/>
          </a:bodyPr>
          <a:lstStyle/>
          <a:p>
            <a:r>
              <a:rPr lang="el-GR" sz="1200" i="1" dirty="0">
                <a:solidFill>
                  <a:schemeClr val="accent6">
                    <a:lumMod val="75000"/>
                  </a:schemeClr>
                </a:solidFill>
              </a:rPr>
              <a:t>Παραδείγματα</a:t>
            </a:r>
          </a:p>
        </p:txBody>
      </p:sp>
      <p:sp>
        <p:nvSpPr>
          <p:cNvPr id="8" name="Βέλος: Πεντάγωνο 7">
            <a:extLst>
              <a:ext uri="{FF2B5EF4-FFF2-40B4-BE49-F238E27FC236}">
                <a16:creationId xmlns:a16="http://schemas.microsoft.com/office/drawing/2014/main" id="{403E3362-BB7E-4FCC-ADD2-458C49AED276}"/>
              </a:ext>
            </a:extLst>
          </p:cNvPr>
          <p:cNvSpPr/>
          <p:nvPr/>
        </p:nvSpPr>
        <p:spPr>
          <a:xfrm>
            <a:off x="0" y="649409"/>
            <a:ext cx="2456597" cy="640445"/>
          </a:xfrm>
          <a:prstGeom prst="homePlate">
            <a:avLst/>
          </a:prstGeom>
          <a:solidFill>
            <a:schemeClr val="accent2">
              <a:lumMod val="75000"/>
            </a:schemeClr>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spTree>
    <p:extLst>
      <p:ext uri="{BB962C8B-B14F-4D97-AF65-F5344CB8AC3E}">
        <p14:creationId xmlns:p14="http://schemas.microsoft.com/office/powerpoint/2010/main" val="272837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9E370F-911A-4245-94B4-243622220261}"/>
              </a:ext>
            </a:extLst>
          </p:cNvPr>
          <p:cNvSpPr>
            <a:spLocks noGrp="1"/>
          </p:cNvSpPr>
          <p:nvPr>
            <p:ph type="title"/>
          </p:nvPr>
        </p:nvSpPr>
        <p:spPr/>
        <p:txBody>
          <a:bodyPr/>
          <a:lstStyle/>
          <a:p>
            <a:r>
              <a:rPr lang="el-GR" dirty="0"/>
              <a:t>Ανασκόπηση λεξιλογίου</a:t>
            </a:r>
          </a:p>
        </p:txBody>
      </p:sp>
      <p:sp>
        <p:nvSpPr>
          <p:cNvPr id="6" name="Βέλος: Πεντάγωνο 5">
            <a:extLst>
              <a:ext uri="{FF2B5EF4-FFF2-40B4-BE49-F238E27FC236}">
                <a16:creationId xmlns:a16="http://schemas.microsoft.com/office/drawing/2014/main" id="{B6828276-7304-479C-AF34-721602CD8A64}"/>
              </a:ext>
            </a:extLst>
          </p:cNvPr>
          <p:cNvSpPr/>
          <p:nvPr/>
        </p:nvSpPr>
        <p:spPr>
          <a:xfrm>
            <a:off x="0" y="624110"/>
            <a:ext cx="2456597" cy="640445"/>
          </a:xfrm>
          <a:prstGeom prst="homePlate">
            <a:avLst/>
          </a:prstGeom>
          <a:solidFill>
            <a:schemeClr val="accent2">
              <a:lumMod val="75000"/>
            </a:schemeClr>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ΕΞΗΓΩ</a:t>
            </a:r>
          </a:p>
        </p:txBody>
      </p:sp>
      <p:pic>
        <p:nvPicPr>
          <p:cNvPr id="8" name="Εικόνα 7">
            <a:extLst>
              <a:ext uri="{FF2B5EF4-FFF2-40B4-BE49-F238E27FC236}">
                <a16:creationId xmlns:a16="http://schemas.microsoft.com/office/drawing/2014/main" id="{6CE8D1E6-68AD-45DC-B0E1-6A8C5FD48566}"/>
              </a:ext>
            </a:extLst>
          </p:cNvPr>
          <p:cNvPicPr>
            <a:picLocks noChangeAspect="1"/>
          </p:cNvPicPr>
          <p:nvPr/>
        </p:nvPicPr>
        <p:blipFill rotWithShape="1">
          <a:blip r:embed="rId2"/>
          <a:srcRect l="22935" t="22402" r="25108" b="9080"/>
          <a:stretch/>
        </p:blipFill>
        <p:spPr>
          <a:xfrm>
            <a:off x="2796208" y="1537252"/>
            <a:ext cx="6802867" cy="5043872"/>
          </a:xfrm>
          <a:prstGeom prst="rect">
            <a:avLst/>
          </a:prstGeom>
        </p:spPr>
      </p:pic>
    </p:spTree>
    <p:extLst>
      <p:ext uri="{BB962C8B-B14F-4D97-AF65-F5344CB8AC3E}">
        <p14:creationId xmlns:p14="http://schemas.microsoft.com/office/powerpoint/2010/main" val="1754738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025861-3329-49E3-B687-B0CB1B1BF5BC}"/>
              </a:ext>
            </a:extLst>
          </p:cNvPr>
          <p:cNvSpPr>
            <a:spLocks noGrp="1"/>
          </p:cNvSpPr>
          <p:nvPr>
            <p:ph type="title"/>
          </p:nvPr>
        </p:nvSpPr>
        <p:spPr>
          <a:xfrm>
            <a:off x="2592925" y="624110"/>
            <a:ext cx="8911687" cy="918087"/>
          </a:xfrm>
        </p:spPr>
        <p:txBody>
          <a:bodyPr/>
          <a:lstStyle/>
          <a:p>
            <a:r>
              <a:rPr lang="el-GR" dirty="0"/>
              <a:t>Ανασκόπηση λεξιλογίου</a:t>
            </a:r>
          </a:p>
        </p:txBody>
      </p:sp>
      <p:graphicFrame>
        <p:nvGraphicFramePr>
          <p:cNvPr id="4" name="Θέση περιεχομένου 3">
            <a:extLst>
              <a:ext uri="{FF2B5EF4-FFF2-40B4-BE49-F238E27FC236}">
                <a16:creationId xmlns:a16="http://schemas.microsoft.com/office/drawing/2014/main" id="{8E98E657-164D-4A72-A5F3-4F95E78C39F9}"/>
              </a:ext>
            </a:extLst>
          </p:cNvPr>
          <p:cNvGraphicFramePr>
            <a:graphicFrameLocks noGrp="1"/>
          </p:cNvGraphicFramePr>
          <p:nvPr>
            <p:ph idx="1"/>
            <p:extLst>
              <p:ext uri="{D42A27DB-BD31-4B8C-83A1-F6EECF244321}">
                <p14:modId xmlns:p14="http://schemas.microsoft.com/office/powerpoint/2010/main" val="4148782205"/>
              </p:ext>
            </p:extLst>
          </p:nvPr>
        </p:nvGraphicFramePr>
        <p:xfrm>
          <a:off x="1460309" y="1905000"/>
          <a:ext cx="10044303" cy="3844120"/>
        </p:xfrm>
        <a:graphic>
          <a:graphicData uri="http://schemas.openxmlformats.org/drawingml/2006/table">
            <a:tbl>
              <a:tblPr firstRow="1" bandRow="1">
                <a:tableStyleId>{5C22544A-7EE6-4342-B048-85BDC9FD1C3A}</a:tableStyleId>
              </a:tblPr>
              <a:tblGrid>
                <a:gridCol w="3348101">
                  <a:extLst>
                    <a:ext uri="{9D8B030D-6E8A-4147-A177-3AD203B41FA5}">
                      <a16:colId xmlns:a16="http://schemas.microsoft.com/office/drawing/2014/main" val="4162012450"/>
                    </a:ext>
                  </a:extLst>
                </a:gridCol>
                <a:gridCol w="3348101">
                  <a:extLst>
                    <a:ext uri="{9D8B030D-6E8A-4147-A177-3AD203B41FA5}">
                      <a16:colId xmlns:a16="http://schemas.microsoft.com/office/drawing/2014/main" val="1999801716"/>
                    </a:ext>
                  </a:extLst>
                </a:gridCol>
                <a:gridCol w="3348101">
                  <a:extLst>
                    <a:ext uri="{9D8B030D-6E8A-4147-A177-3AD203B41FA5}">
                      <a16:colId xmlns:a16="http://schemas.microsoft.com/office/drawing/2014/main" val="1088763685"/>
                    </a:ext>
                  </a:extLst>
                </a:gridCol>
              </a:tblGrid>
              <a:tr h="480515">
                <a:tc>
                  <a:txBody>
                    <a:bodyPr/>
                    <a:lstStyle/>
                    <a:p>
                      <a:pPr algn="ctr"/>
                      <a:r>
                        <a:rPr lang="el-GR" dirty="0"/>
                        <a:t>ΟΡΟΣ</a:t>
                      </a:r>
                    </a:p>
                  </a:txBody>
                  <a:tcPr/>
                </a:tc>
                <a:tc>
                  <a:txBody>
                    <a:bodyPr/>
                    <a:lstStyle/>
                    <a:p>
                      <a:pPr algn="ctr"/>
                      <a:r>
                        <a:rPr lang="el-GR" dirty="0"/>
                        <a:t>ΟΡΙΣΜΟΣ</a:t>
                      </a:r>
                    </a:p>
                  </a:txBody>
                  <a:tcPr/>
                </a:tc>
                <a:tc>
                  <a:txBody>
                    <a:bodyPr/>
                    <a:lstStyle/>
                    <a:p>
                      <a:pPr algn="ctr"/>
                      <a:r>
                        <a:rPr lang="el-GR" dirty="0"/>
                        <a:t>ΠΩΣ ΘΑ ΤΟ ΘΥΜΑΜΑΙ</a:t>
                      </a:r>
                    </a:p>
                  </a:txBody>
                  <a:tcPr/>
                </a:tc>
                <a:extLst>
                  <a:ext uri="{0D108BD9-81ED-4DB2-BD59-A6C34878D82A}">
                    <a16:rowId xmlns:a16="http://schemas.microsoft.com/office/drawing/2014/main" val="2570787617"/>
                  </a:ext>
                </a:extLst>
              </a:tr>
              <a:tr h="480515">
                <a:tc>
                  <a:txBody>
                    <a:bodyPr/>
                    <a:lstStyle/>
                    <a:p>
                      <a:r>
                        <a:rPr lang="el-GR" dirty="0"/>
                        <a:t>Ασεξουαλική αναπαραγωγή</a:t>
                      </a:r>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2318145574"/>
                  </a:ext>
                </a:extLst>
              </a:tr>
              <a:tr h="480515">
                <a:tc>
                  <a:txBody>
                    <a:bodyPr/>
                    <a:lstStyle/>
                    <a:p>
                      <a:r>
                        <a:rPr lang="el-GR" dirty="0"/>
                        <a:t>Σεξουαλική αναπαραγωγή</a:t>
                      </a: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501014727"/>
                  </a:ext>
                </a:extLst>
              </a:tr>
              <a:tr h="480515">
                <a:tc>
                  <a:txBody>
                    <a:bodyPr/>
                    <a:lstStyle/>
                    <a:p>
                      <a:r>
                        <a:rPr lang="el-GR" dirty="0"/>
                        <a:t>Κλωνοποίηση (</a:t>
                      </a:r>
                      <a:r>
                        <a:rPr lang="en-US" dirty="0"/>
                        <a:t>Budding</a:t>
                      </a:r>
                      <a:r>
                        <a:rPr lang="el-GR" dirty="0"/>
                        <a:t>)</a:t>
                      </a: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4193921783"/>
                  </a:ext>
                </a:extLst>
              </a:tr>
              <a:tr h="480515">
                <a:tc>
                  <a:txBody>
                    <a:bodyPr/>
                    <a:lstStyle/>
                    <a:p>
                      <a:r>
                        <a:rPr lang="el-GR" dirty="0"/>
                        <a:t>Υπόστρωμα</a:t>
                      </a: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415974256"/>
                  </a:ext>
                </a:extLst>
              </a:tr>
              <a:tr h="480515">
                <a:tc>
                  <a:txBody>
                    <a:bodyPr/>
                    <a:lstStyle/>
                    <a:p>
                      <a:r>
                        <a:rPr lang="el-GR" dirty="0"/>
                        <a:t>Άμισχος</a:t>
                      </a:r>
                      <a:r>
                        <a:rPr lang="en-US" dirty="0"/>
                        <a:t>, </a:t>
                      </a:r>
                      <a:r>
                        <a:rPr lang="el-GR" dirty="0"/>
                        <a:t>σταθερός (</a:t>
                      </a:r>
                      <a:r>
                        <a:rPr lang="en-US" dirty="0"/>
                        <a:t>sessile</a:t>
                      </a:r>
                      <a:r>
                        <a:rPr lang="el-GR" dirty="0"/>
                        <a:t>)</a:t>
                      </a: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2981423011"/>
                  </a:ext>
                </a:extLst>
              </a:tr>
              <a:tr h="480515">
                <a:tc>
                  <a:txBody>
                    <a:bodyPr/>
                    <a:lstStyle/>
                    <a:p>
                      <a:r>
                        <a:rPr lang="el-GR" dirty="0"/>
                        <a:t>Ωοτοκία</a:t>
                      </a: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257553112"/>
                  </a:ext>
                </a:extLst>
              </a:tr>
              <a:tr h="480515">
                <a:tc>
                  <a:txBody>
                    <a:bodyPr/>
                    <a:lstStyle/>
                    <a:p>
                      <a:r>
                        <a:rPr lang="el-GR" dirty="0"/>
                        <a:t>Γαμέτες</a:t>
                      </a: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4190376272"/>
                  </a:ext>
                </a:extLst>
              </a:tr>
            </a:tbl>
          </a:graphicData>
        </a:graphic>
      </p:graphicFrame>
      <p:sp>
        <p:nvSpPr>
          <p:cNvPr id="6" name="Βέλος: Πεντάγωνο 5">
            <a:extLst>
              <a:ext uri="{FF2B5EF4-FFF2-40B4-BE49-F238E27FC236}">
                <a16:creationId xmlns:a16="http://schemas.microsoft.com/office/drawing/2014/main" id="{B7AD2D56-B33C-44E8-AC76-87C50FE484B1}"/>
              </a:ext>
            </a:extLst>
          </p:cNvPr>
          <p:cNvSpPr/>
          <p:nvPr/>
        </p:nvSpPr>
        <p:spPr>
          <a:xfrm>
            <a:off x="136328" y="624110"/>
            <a:ext cx="2456597" cy="640445"/>
          </a:xfrm>
          <a:prstGeom prst="homePlate">
            <a:avLst/>
          </a:prstGeom>
          <a:solidFill>
            <a:schemeClr val="accent4">
              <a:lumMod val="40000"/>
              <a:lumOff val="60000"/>
            </a:schemeClr>
          </a:solidFill>
          <a:ln>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3621385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1E02DC-8012-44B7-9C07-3B99C3DD0D4E}"/>
              </a:ext>
            </a:extLst>
          </p:cNvPr>
          <p:cNvSpPr>
            <a:spLocks noGrp="1"/>
          </p:cNvSpPr>
          <p:nvPr>
            <p:ph type="title"/>
          </p:nvPr>
        </p:nvSpPr>
        <p:spPr>
          <a:xfrm>
            <a:off x="2852382" y="624110"/>
            <a:ext cx="9495806" cy="1280890"/>
          </a:xfrm>
        </p:spPr>
        <p:txBody>
          <a:bodyPr/>
          <a:lstStyle/>
          <a:p>
            <a:r>
              <a:rPr lang="el-GR" dirty="0"/>
              <a:t>ΣΤΡΑΤΗΓΙΚΕΣ ΑΝΑΓΝΩΣΗΣ: </a:t>
            </a:r>
            <a:r>
              <a:rPr lang="el-GR" sz="2400" dirty="0"/>
              <a:t>Κρατώντας σημειώσεις</a:t>
            </a:r>
            <a:endParaRPr lang="el-GR" dirty="0"/>
          </a:p>
        </p:txBody>
      </p:sp>
      <p:sp>
        <p:nvSpPr>
          <p:cNvPr id="3" name="Θέση περιεχομένου 2">
            <a:extLst>
              <a:ext uri="{FF2B5EF4-FFF2-40B4-BE49-F238E27FC236}">
                <a16:creationId xmlns:a16="http://schemas.microsoft.com/office/drawing/2014/main" id="{E47FF1C7-5525-4F5E-BC26-8EA9DD703869}"/>
              </a:ext>
            </a:extLst>
          </p:cNvPr>
          <p:cNvSpPr>
            <a:spLocks noGrp="1"/>
          </p:cNvSpPr>
          <p:nvPr>
            <p:ph idx="1"/>
          </p:nvPr>
        </p:nvSpPr>
        <p:spPr>
          <a:xfrm>
            <a:off x="239597" y="1610178"/>
            <a:ext cx="11265016" cy="1280890"/>
          </a:xfrm>
        </p:spPr>
        <p:txBody>
          <a:bodyPr/>
          <a:lstStyle/>
          <a:p>
            <a:r>
              <a:rPr lang="el-GR" dirty="0"/>
              <a:t>Ένας πίνακας μπορεί να οργανώσει καλά τις πληροφορίες σας. Συμπληρώστε τον πίνακα:</a:t>
            </a:r>
          </a:p>
        </p:txBody>
      </p:sp>
      <p:graphicFrame>
        <p:nvGraphicFramePr>
          <p:cNvPr id="4" name="Πίνακας 3">
            <a:extLst>
              <a:ext uri="{FF2B5EF4-FFF2-40B4-BE49-F238E27FC236}">
                <a16:creationId xmlns:a16="http://schemas.microsoft.com/office/drawing/2014/main" id="{659B2A84-1E9A-4A9E-ABB1-E8780D796287}"/>
              </a:ext>
            </a:extLst>
          </p:cNvPr>
          <p:cNvGraphicFramePr>
            <a:graphicFrameLocks noGrp="1"/>
          </p:cNvGraphicFramePr>
          <p:nvPr>
            <p:extLst>
              <p:ext uri="{D42A27DB-BD31-4B8C-83A1-F6EECF244321}">
                <p14:modId xmlns:p14="http://schemas.microsoft.com/office/powerpoint/2010/main" val="1217741365"/>
              </p:ext>
            </p:extLst>
          </p:nvPr>
        </p:nvGraphicFramePr>
        <p:xfrm>
          <a:off x="1132765" y="2250623"/>
          <a:ext cx="10683160" cy="4236720"/>
        </p:xfrm>
        <a:graphic>
          <a:graphicData uri="http://schemas.openxmlformats.org/drawingml/2006/table">
            <a:tbl>
              <a:tblPr firstRow="1" bandRow="1">
                <a:tableStyleId>{5C22544A-7EE6-4342-B048-85BDC9FD1C3A}</a:tableStyleId>
              </a:tblPr>
              <a:tblGrid>
                <a:gridCol w="1705970">
                  <a:extLst>
                    <a:ext uri="{9D8B030D-6E8A-4147-A177-3AD203B41FA5}">
                      <a16:colId xmlns:a16="http://schemas.microsoft.com/office/drawing/2014/main" val="1991616388"/>
                    </a:ext>
                  </a:extLst>
                </a:gridCol>
                <a:gridCol w="2006221">
                  <a:extLst>
                    <a:ext uri="{9D8B030D-6E8A-4147-A177-3AD203B41FA5}">
                      <a16:colId xmlns:a16="http://schemas.microsoft.com/office/drawing/2014/main" val="47131434"/>
                    </a:ext>
                  </a:extLst>
                </a:gridCol>
                <a:gridCol w="2292824">
                  <a:extLst>
                    <a:ext uri="{9D8B030D-6E8A-4147-A177-3AD203B41FA5}">
                      <a16:colId xmlns:a16="http://schemas.microsoft.com/office/drawing/2014/main" val="52008548"/>
                    </a:ext>
                  </a:extLst>
                </a:gridCol>
                <a:gridCol w="1733265">
                  <a:extLst>
                    <a:ext uri="{9D8B030D-6E8A-4147-A177-3AD203B41FA5}">
                      <a16:colId xmlns:a16="http://schemas.microsoft.com/office/drawing/2014/main" val="1131045151"/>
                    </a:ext>
                  </a:extLst>
                </a:gridCol>
                <a:gridCol w="2944880">
                  <a:extLst>
                    <a:ext uri="{9D8B030D-6E8A-4147-A177-3AD203B41FA5}">
                      <a16:colId xmlns:a16="http://schemas.microsoft.com/office/drawing/2014/main" val="779863243"/>
                    </a:ext>
                  </a:extLst>
                </a:gridCol>
              </a:tblGrid>
              <a:tr h="370840">
                <a:tc>
                  <a:txBody>
                    <a:bodyPr/>
                    <a:lstStyle/>
                    <a:p>
                      <a:pPr algn="ctr"/>
                      <a:r>
                        <a:rPr lang="el-GR" dirty="0"/>
                        <a:t>ΕΙΔΟΣ</a:t>
                      </a:r>
                    </a:p>
                  </a:txBody>
                  <a:tcPr/>
                </a:tc>
                <a:tc>
                  <a:txBody>
                    <a:bodyPr/>
                    <a:lstStyle/>
                    <a:p>
                      <a:pPr algn="ctr"/>
                      <a:r>
                        <a:rPr lang="el-GR" dirty="0"/>
                        <a:t>ΤΥΠΟΣ ΑΝΑΠΑΤΑΓΩΓΗΣ</a:t>
                      </a:r>
                    </a:p>
                  </a:txBody>
                  <a:tcPr/>
                </a:tc>
                <a:tc>
                  <a:txBody>
                    <a:bodyPr/>
                    <a:lstStyle/>
                    <a:p>
                      <a:pPr algn="ctr"/>
                      <a:r>
                        <a:rPr lang="el-GR" dirty="0"/>
                        <a:t>ΜΕΘΟΔΟΣ ΑΝΑΠΑΡΑΓΩΓΗΣ</a:t>
                      </a:r>
                    </a:p>
                  </a:txBody>
                  <a:tcPr/>
                </a:tc>
                <a:tc>
                  <a:txBody>
                    <a:bodyPr/>
                    <a:lstStyle/>
                    <a:p>
                      <a:pPr algn="ctr"/>
                      <a:r>
                        <a:rPr lang="el-GR" dirty="0"/>
                        <a:t>ΘΕΤΙΚΑ</a:t>
                      </a:r>
                    </a:p>
                  </a:txBody>
                  <a:tcPr/>
                </a:tc>
                <a:tc>
                  <a:txBody>
                    <a:bodyPr/>
                    <a:lstStyle/>
                    <a:p>
                      <a:pPr algn="ctr"/>
                      <a:r>
                        <a:rPr lang="el-GR" dirty="0"/>
                        <a:t>ΑΡΝΗΤΙΚΑ</a:t>
                      </a:r>
                    </a:p>
                  </a:txBody>
                  <a:tcPr/>
                </a:tc>
                <a:extLst>
                  <a:ext uri="{0D108BD9-81ED-4DB2-BD59-A6C34878D82A}">
                    <a16:rowId xmlns:a16="http://schemas.microsoft.com/office/drawing/2014/main" val="1949500491"/>
                  </a:ext>
                </a:extLst>
              </a:tr>
              <a:tr h="370840">
                <a:tc>
                  <a:txBody>
                    <a:bodyPr/>
                    <a:lstStyle/>
                    <a:p>
                      <a:pPr algn="ctr"/>
                      <a:r>
                        <a:rPr lang="el-GR" sz="1400" dirty="0"/>
                        <a:t>Σφουγγάρι</a:t>
                      </a:r>
                    </a:p>
                  </a:txBody>
                  <a:tcPr/>
                </a:tc>
                <a:tc>
                  <a:txBody>
                    <a:bodyPr/>
                    <a:lstStyle/>
                    <a:p>
                      <a:pPr algn="ctr"/>
                      <a:r>
                        <a:rPr lang="el-GR" sz="1400" dirty="0"/>
                        <a:t>ασεξουαλική</a:t>
                      </a:r>
                    </a:p>
                  </a:txBody>
                  <a:tcPr/>
                </a:tc>
                <a:tc>
                  <a:txBody>
                    <a:bodyPr/>
                    <a:lstStyle/>
                    <a:p>
                      <a:pPr algn="ctr"/>
                      <a:r>
                        <a:rPr lang="el-GR" sz="1400" dirty="0"/>
                        <a:t>κλωνοποίηση</a:t>
                      </a:r>
                    </a:p>
                  </a:txBody>
                  <a:tcPr/>
                </a:tc>
                <a:tc>
                  <a:txBody>
                    <a:bodyPr/>
                    <a:lstStyle/>
                    <a:p>
                      <a:pPr algn="ctr"/>
                      <a:r>
                        <a:rPr lang="el-GR" sz="1400" dirty="0"/>
                        <a:t>Ελάχιστη ενέργεια</a:t>
                      </a:r>
                    </a:p>
                    <a:p>
                      <a:pPr algn="ctr"/>
                      <a:r>
                        <a:rPr lang="el-GR" sz="1400" dirty="0"/>
                        <a:t>Δεν χρειάζεται ταίρι</a:t>
                      </a:r>
                    </a:p>
                  </a:txBody>
                  <a:tcPr/>
                </a:tc>
                <a:tc>
                  <a:txBody>
                    <a:bodyPr/>
                    <a:lstStyle/>
                    <a:p>
                      <a:pPr algn="ctr"/>
                      <a:r>
                        <a:rPr lang="el-GR" sz="1400" dirty="0"/>
                        <a:t>Απόγονοι γενετικά πανομοιότυποι</a:t>
                      </a:r>
                      <a:r>
                        <a:rPr lang="el-GR" sz="1400" dirty="0">
                          <a:sym typeface="Wingdings" panose="05000000000000000000" pitchFamily="2" charset="2"/>
                        </a:rPr>
                        <a:t> δεν έχουμε γενετική ποικιλομορφία</a:t>
                      </a:r>
                      <a:endParaRPr lang="el-GR" sz="1400" dirty="0"/>
                    </a:p>
                  </a:txBody>
                  <a:tcPr/>
                </a:tc>
                <a:extLst>
                  <a:ext uri="{0D108BD9-81ED-4DB2-BD59-A6C34878D82A}">
                    <a16:rowId xmlns:a16="http://schemas.microsoft.com/office/drawing/2014/main" val="3714630890"/>
                  </a:ext>
                </a:extLst>
              </a:tr>
              <a:tr h="370840">
                <a:tc>
                  <a:txBody>
                    <a:bodyPr/>
                    <a:lstStyle/>
                    <a:p>
                      <a:r>
                        <a:rPr lang="el-GR" dirty="0"/>
                        <a:t>Κοράλλια</a:t>
                      </a:r>
                    </a:p>
                  </a:txBody>
                  <a:tcPr/>
                </a:tc>
                <a:tc>
                  <a:txBody>
                    <a:bodyPr/>
                    <a:lstStyle/>
                    <a:p>
                      <a:endParaRPr lang="el-GR" dirty="0"/>
                    </a:p>
                  </a:txBody>
                  <a:tcPr/>
                </a:tc>
                <a:tc>
                  <a:txBody>
                    <a:bodyPr/>
                    <a:lstStyle/>
                    <a:p>
                      <a:endParaRPr lang="el-GR"/>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3882027948"/>
                  </a:ext>
                </a:extLst>
              </a:tr>
              <a:tr h="370840">
                <a:tc>
                  <a:txBody>
                    <a:bodyPr/>
                    <a:lstStyle/>
                    <a:p>
                      <a:r>
                        <a:rPr lang="el-GR" dirty="0"/>
                        <a:t>Θαλάσσια χελώνα</a:t>
                      </a: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2047073887"/>
                  </a:ext>
                </a:extLst>
              </a:tr>
              <a:tr h="370840">
                <a:tc>
                  <a:txBody>
                    <a:bodyPr/>
                    <a:lstStyle/>
                    <a:p>
                      <a:r>
                        <a:rPr lang="el-GR" dirty="0"/>
                        <a:t>Πιγκουίνοι</a:t>
                      </a: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816733518"/>
                  </a:ext>
                </a:extLst>
              </a:tr>
              <a:tr h="370840">
                <a:tc>
                  <a:txBody>
                    <a:bodyPr/>
                    <a:lstStyle/>
                    <a:p>
                      <a:r>
                        <a:rPr lang="el-GR" dirty="0"/>
                        <a:t>Ιππόκαμπος</a:t>
                      </a: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735821923"/>
                  </a:ext>
                </a:extLst>
              </a:tr>
              <a:tr h="370840">
                <a:tc>
                  <a:txBody>
                    <a:bodyPr/>
                    <a:lstStyle/>
                    <a:p>
                      <a:r>
                        <a:rPr lang="el-GR" dirty="0"/>
                        <a:t>Καρχαρίας 1</a:t>
                      </a: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898306494"/>
                  </a:ext>
                </a:extLst>
              </a:tr>
              <a:tr h="370840">
                <a:tc>
                  <a:txBody>
                    <a:bodyPr/>
                    <a:lstStyle/>
                    <a:p>
                      <a:r>
                        <a:rPr lang="el-GR" dirty="0"/>
                        <a:t>Καρχαρίας 2</a:t>
                      </a: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720284075"/>
                  </a:ext>
                </a:extLst>
              </a:tr>
              <a:tr h="370840">
                <a:tc>
                  <a:txBody>
                    <a:bodyPr/>
                    <a:lstStyle/>
                    <a:p>
                      <a:r>
                        <a:rPr lang="el-GR" dirty="0"/>
                        <a:t>Φάλαινα</a:t>
                      </a: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716347237"/>
                  </a:ext>
                </a:extLst>
              </a:tr>
            </a:tbl>
          </a:graphicData>
        </a:graphic>
      </p:graphicFrame>
      <p:sp>
        <p:nvSpPr>
          <p:cNvPr id="6" name="Βέλος: Πεντάγωνο 5">
            <a:extLst>
              <a:ext uri="{FF2B5EF4-FFF2-40B4-BE49-F238E27FC236}">
                <a16:creationId xmlns:a16="http://schemas.microsoft.com/office/drawing/2014/main" id="{E702DF4D-3DAC-420D-9A4B-21215EF29033}"/>
              </a:ext>
            </a:extLst>
          </p:cNvPr>
          <p:cNvSpPr/>
          <p:nvPr/>
        </p:nvSpPr>
        <p:spPr>
          <a:xfrm>
            <a:off x="136328" y="624110"/>
            <a:ext cx="2456597" cy="640445"/>
          </a:xfrm>
          <a:prstGeom prst="homePlate">
            <a:avLst/>
          </a:prstGeom>
          <a:solidFill>
            <a:schemeClr val="accent4">
              <a:lumMod val="40000"/>
              <a:lumOff val="60000"/>
            </a:schemeClr>
          </a:solidFill>
          <a:ln>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643647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65252F-BC83-45E7-AA6A-6DB12D9643BA}"/>
              </a:ext>
            </a:extLst>
          </p:cNvPr>
          <p:cNvSpPr>
            <a:spLocks noGrp="1"/>
          </p:cNvSpPr>
          <p:nvPr>
            <p:ph type="title"/>
          </p:nvPr>
        </p:nvSpPr>
        <p:spPr>
          <a:xfrm>
            <a:off x="2729552" y="634348"/>
            <a:ext cx="10404143" cy="1280890"/>
          </a:xfrm>
        </p:spPr>
        <p:txBody>
          <a:bodyPr>
            <a:normAutofit/>
          </a:bodyPr>
          <a:lstStyle/>
          <a:p>
            <a:r>
              <a:rPr lang="el-GR" sz="3200" dirty="0"/>
              <a:t>ΣΤΡΑΤΗΓΙΚΕΣ ΑΝΑΓΝΩΣΗΣ: </a:t>
            </a:r>
            <a:r>
              <a:rPr lang="el-GR" sz="2000" dirty="0"/>
              <a:t>Συγκρίνω και αντιπαραβάλλω</a:t>
            </a:r>
            <a:endParaRPr lang="el-GR" sz="3200" dirty="0"/>
          </a:p>
        </p:txBody>
      </p:sp>
      <p:pic>
        <p:nvPicPr>
          <p:cNvPr id="1026" name="Picture 2" descr="ÎÏÎ¿ÏÎ­Î»ÎµÏÎ¼Î± ÎµÎ¹ÎºÏÎ½Î±Ï Î³Î¹Î± venn diagram">
            <a:extLst>
              <a:ext uri="{FF2B5EF4-FFF2-40B4-BE49-F238E27FC236}">
                <a16:creationId xmlns:a16="http://schemas.microsoft.com/office/drawing/2014/main" id="{622ADF1B-C280-48EB-9EF1-E092DC7F6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8833" y="2649225"/>
            <a:ext cx="5945603" cy="38571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5D4943-4C8C-49EA-AB76-7F55304D35BE}"/>
              </a:ext>
            </a:extLst>
          </p:cNvPr>
          <p:cNvSpPr txBox="1"/>
          <p:nvPr/>
        </p:nvSpPr>
        <p:spPr>
          <a:xfrm>
            <a:off x="5099004" y="1907780"/>
            <a:ext cx="7383439" cy="369332"/>
          </a:xfrm>
          <a:prstGeom prst="rect">
            <a:avLst/>
          </a:prstGeom>
          <a:noFill/>
        </p:spPr>
        <p:txBody>
          <a:bodyPr wrap="square" rtlCol="0">
            <a:spAutoFit/>
          </a:bodyPr>
          <a:lstStyle/>
          <a:p>
            <a:r>
              <a:rPr lang="el-GR" dirty="0"/>
              <a:t>Αναπαραγωγή του…..……….   Αναπαραγωγή του …………………</a:t>
            </a:r>
          </a:p>
        </p:txBody>
      </p:sp>
      <p:sp>
        <p:nvSpPr>
          <p:cNvPr id="7" name="TextBox 6">
            <a:extLst>
              <a:ext uri="{FF2B5EF4-FFF2-40B4-BE49-F238E27FC236}">
                <a16:creationId xmlns:a16="http://schemas.microsoft.com/office/drawing/2014/main" id="{1C30F6F3-E572-4169-BC85-1A754285A21D}"/>
              </a:ext>
            </a:extLst>
          </p:cNvPr>
          <p:cNvSpPr txBox="1"/>
          <p:nvPr/>
        </p:nvSpPr>
        <p:spPr>
          <a:xfrm>
            <a:off x="1009934" y="2530530"/>
            <a:ext cx="3439236" cy="3416320"/>
          </a:xfrm>
          <a:prstGeom prst="rect">
            <a:avLst/>
          </a:prstGeom>
          <a:noFill/>
        </p:spPr>
        <p:txBody>
          <a:bodyPr wrap="square" rtlCol="0">
            <a:spAutoFit/>
          </a:bodyPr>
          <a:lstStyle/>
          <a:p>
            <a:r>
              <a:rPr lang="el-GR" dirty="0"/>
              <a:t>Οι διαφορές και οι ομοιότητες που εντοπίζουμε συγκρίνοντας αντικείμενα, διεργασίες ή γεγονότα, μπορούν να </a:t>
            </a:r>
            <a:r>
              <a:rPr lang="el-GR" dirty="0" err="1"/>
              <a:t>οπτικοποιηθούν</a:t>
            </a:r>
            <a:r>
              <a:rPr lang="el-GR" dirty="0"/>
              <a:t> σε ένα Διάγραμμα </a:t>
            </a:r>
            <a:r>
              <a:rPr lang="en-US" dirty="0"/>
              <a:t>Venn.</a:t>
            </a:r>
          </a:p>
          <a:p>
            <a:r>
              <a:rPr lang="el-GR" dirty="0"/>
              <a:t>Επιλέξτε δύο είδη, και στην τομή των δύο κύκλων καταγράψτε τα κοινά τους ενώ στους υπόλοιπους διακριτούς χώρους, όσα τα διαχωρίζουν.</a:t>
            </a:r>
          </a:p>
        </p:txBody>
      </p:sp>
      <p:sp>
        <p:nvSpPr>
          <p:cNvPr id="10" name="Βέλος: Πεντάγωνο 9">
            <a:extLst>
              <a:ext uri="{FF2B5EF4-FFF2-40B4-BE49-F238E27FC236}">
                <a16:creationId xmlns:a16="http://schemas.microsoft.com/office/drawing/2014/main" id="{AA976881-E682-4033-BA54-1F86A89D39EE}"/>
              </a:ext>
            </a:extLst>
          </p:cNvPr>
          <p:cNvSpPr/>
          <p:nvPr/>
        </p:nvSpPr>
        <p:spPr>
          <a:xfrm>
            <a:off x="136328" y="624110"/>
            <a:ext cx="2456597" cy="640445"/>
          </a:xfrm>
          <a:prstGeom prst="homePlate">
            <a:avLst/>
          </a:prstGeom>
          <a:solidFill>
            <a:schemeClr val="accent4">
              <a:lumMod val="40000"/>
              <a:lumOff val="60000"/>
            </a:schemeClr>
          </a:solidFill>
          <a:ln>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ΑΝΑΠΤΥΣΣΩ</a:t>
            </a:r>
          </a:p>
        </p:txBody>
      </p:sp>
    </p:spTree>
    <p:extLst>
      <p:ext uri="{BB962C8B-B14F-4D97-AF65-F5344CB8AC3E}">
        <p14:creationId xmlns:p14="http://schemas.microsoft.com/office/powerpoint/2010/main" val="275166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14DE98-3457-4E4E-85E7-A0BEAC8A3360}"/>
              </a:ext>
            </a:extLst>
          </p:cNvPr>
          <p:cNvSpPr>
            <a:spLocks noGrp="1"/>
          </p:cNvSpPr>
          <p:nvPr>
            <p:ph type="title"/>
          </p:nvPr>
        </p:nvSpPr>
        <p:spPr/>
        <p:txBody>
          <a:bodyPr/>
          <a:lstStyle/>
          <a:p>
            <a:r>
              <a:rPr lang="el-GR" dirty="0"/>
              <a:t>ΠΕΡΙΛΗΨΗ</a:t>
            </a:r>
          </a:p>
        </p:txBody>
      </p:sp>
      <p:sp>
        <p:nvSpPr>
          <p:cNvPr id="3" name="Θέση περιεχομένου 2">
            <a:extLst>
              <a:ext uri="{FF2B5EF4-FFF2-40B4-BE49-F238E27FC236}">
                <a16:creationId xmlns:a16="http://schemas.microsoft.com/office/drawing/2014/main" id="{B92B6676-52D1-4D63-B7B2-A8929A998E31}"/>
              </a:ext>
            </a:extLst>
          </p:cNvPr>
          <p:cNvSpPr>
            <a:spLocks noGrp="1"/>
          </p:cNvSpPr>
          <p:nvPr>
            <p:ph idx="1"/>
          </p:nvPr>
        </p:nvSpPr>
        <p:spPr>
          <a:xfrm>
            <a:off x="1119116" y="1473958"/>
            <a:ext cx="10385496" cy="4437264"/>
          </a:xfrm>
        </p:spPr>
        <p:txBody>
          <a:bodyPr>
            <a:normAutofit fontScale="85000" lnSpcReduction="10000"/>
          </a:bodyPr>
          <a:lstStyle/>
          <a:p>
            <a:r>
              <a:rPr lang="el-GR" dirty="0"/>
              <a:t>Οι επιστήμονες στις έρευνές τους χρησιμοποιούν ποικιλία δευτερογενών πηγών από βιβλία, άρθρα και το Διαδίκτυο.</a:t>
            </a:r>
          </a:p>
          <a:p>
            <a:r>
              <a:rPr lang="el-GR" dirty="0"/>
              <a:t>Οι δευτερογενείς πηγές πρέπει να είναι έγκυρες, αξιόπιστες και να γίνεται αναφορά σε αυτές.</a:t>
            </a:r>
          </a:p>
          <a:p>
            <a:r>
              <a:rPr lang="el-GR" dirty="0"/>
              <a:t>Μεταξύ των ειδών αναπτύσσονται συμβιωτικές σχέσεις (αμοιβαιότητας, συνύπαρξης, παρασιτισμού), προκειμένου να διασφαλιστεί η επιβίωση του ενός ή και των δύο ειδών.</a:t>
            </a:r>
          </a:p>
          <a:p>
            <a:r>
              <a:rPr lang="el-GR" dirty="0"/>
              <a:t>Στην ασεξουαλική αναπαραγωγή, οι οργανισμοί αναπαράγουν χωρίς να ζευγαρώσουν,</a:t>
            </a:r>
            <a:r>
              <a:rPr lang="en-US" dirty="0"/>
              <a:t> </a:t>
            </a:r>
            <a:r>
              <a:rPr lang="el-GR" dirty="0"/>
              <a:t>απογόνους γενετικά πανομοιότυπους.</a:t>
            </a:r>
          </a:p>
          <a:p>
            <a:r>
              <a:rPr lang="el-GR" dirty="0"/>
              <a:t>Στα κοράλλια δεν υπάρχει γονική φροντίδα και εκχύνουν μεγάλο πλήθος γαμετών για να διασφαλίσουν την γονιμοποίηση.</a:t>
            </a:r>
          </a:p>
          <a:p>
            <a:r>
              <a:rPr lang="el-GR" dirty="0"/>
              <a:t>Στην σεξουαλική αναπαραγωγή, η γονιμοποίηση γίνεται όταν το ωάριο ενώνεται με το σπέρμα , συνήθως με την ένωση των δύο γονιών. Οι απόγονοι λαμβάνουν γενετικό υλικό και από τους δύο γονείς και ενισχύεται η γενετική ποικιλομορφία.</a:t>
            </a:r>
          </a:p>
          <a:p>
            <a:r>
              <a:rPr lang="el-GR" dirty="0"/>
              <a:t>Πολλά είδη θαλάσσιων ειδών όπως πιγκουίνοι, ιππόκαμποι, φάλαινες, </a:t>
            </a:r>
            <a:r>
              <a:rPr lang="el-GR" dirty="0" err="1"/>
              <a:t>μανάτοι</a:t>
            </a:r>
            <a:r>
              <a:rPr lang="el-GR" dirty="0"/>
              <a:t> και κάποιοι καρχαρίες παρουσιάζουν διάφορα επίπεδα γονικής εμπλοκής από τον έναν ή και τους δύο γονείς.</a:t>
            </a:r>
          </a:p>
          <a:p>
            <a:r>
              <a:rPr lang="el-GR" dirty="0"/>
              <a:t>Η ενέργεια που καταναλώνεται στην γονική φροντίδα , συμβάλλει στην διασφάλιση της επιβίωσης των απογόνων ώστε και αυτοί να αναπαράγουν.</a:t>
            </a:r>
          </a:p>
          <a:p>
            <a:endParaRPr lang="el-GR" dirty="0"/>
          </a:p>
          <a:p>
            <a:endParaRPr lang="el-GR" dirty="0"/>
          </a:p>
          <a:p>
            <a:endParaRPr lang="el-GR" dirty="0"/>
          </a:p>
          <a:p>
            <a:endParaRPr lang="el-GR" dirty="0"/>
          </a:p>
          <a:p>
            <a:endParaRPr lang="el-GR" dirty="0"/>
          </a:p>
          <a:p>
            <a:endParaRPr lang="el-GR" dirty="0"/>
          </a:p>
        </p:txBody>
      </p:sp>
      <p:sp>
        <p:nvSpPr>
          <p:cNvPr id="5" name="Βέλος: Πεντάγωνο 4">
            <a:extLst>
              <a:ext uri="{FF2B5EF4-FFF2-40B4-BE49-F238E27FC236}">
                <a16:creationId xmlns:a16="http://schemas.microsoft.com/office/drawing/2014/main" id="{B5A62012-FD08-4D31-ACDB-7F4CEA5D4BB6}"/>
              </a:ext>
            </a:extLst>
          </p:cNvPr>
          <p:cNvSpPr/>
          <p:nvPr/>
        </p:nvSpPr>
        <p:spPr>
          <a:xfrm>
            <a:off x="0" y="626555"/>
            <a:ext cx="2456597" cy="640445"/>
          </a:xfrm>
          <a:prstGeom prst="homePlate">
            <a:avLst/>
          </a:prstGeom>
          <a:solidFill>
            <a:schemeClr val="accent6">
              <a:lumMod val="20000"/>
              <a:lumOff val="80000"/>
            </a:schemeClr>
          </a:solidFill>
          <a:ln>
            <a:solidFill>
              <a:schemeClr val="accent6">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ΑΞΙΟΛΟΓΩ</a:t>
            </a:r>
          </a:p>
        </p:txBody>
      </p:sp>
    </p:spTree>
    <p:extLst>
      <p:ext uri="{BB962C8B-B14F-4D97-AF65-F5344CB8AC3E}">
        <p14:creationId xmlns:p14="http://schemas.microsoft.com/office/powerpoint/2010/main" val="240263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5A532A-4488-406A-8FF0-6D1EF6C36105}"/>
              </a:ext>
            </a:extLst>
          </p:cNvPr>
          <p:cNvSpPr>
            <a:spLocks noGrp="1"/>
          </p:cNvSpPr>
          <p:nvPr>
            <p:ph type="title"/>
          </p:nvPr>
        </p:nvSpPr>
        <p:spPr>
          <a:xfrm>
            <a:off x="2770347" y="624110"/>
            <a:ext cx="8911687" cy="1280890"/>
          </a:xfrm>
        </p:spPr>
        <p:txBody>
          <a:bodyPr>
            <a:normAutofit/>
          </a:bodyPr>
          <a:lstStyle/>
          <a:p>
            <a:r>
              <a:rPr lang="el-GR" dirty="0"/>
              <a:t>Οργανώστε τις σκέψεις σας</a:t>
            </a:r>
          </a:p>
        </p:txBody>
      </p:sp>
      <p:graphicFrame>
        <p:nvGraphicFramePr>
          <p:cNvPr id="4" name="Θέση περιεχομένου 3">
            <a:extLst>
              <a:ext uri="{FF2B5EF4-FFF2-40B4-BE49-F238E27FC236}">
                <a16:creationId xmlns:a16="http://schemas.microsoft.com/office/drawing/2014/main" id="{C5BC1B39-49BE-4AB4-A97A-968296685EFB}"/>
              </a:ext>
            </a:extLst>
          </p:cNvPr>
          <p:cNvGraphicFramePr>
            <a:graphicFrameLocks noGrp="1"/>
          </p:cNvGraphicFramePr>
          <p:nvPr>
            <p:ph idx="1"/>
            <p:extLst>
              <p:ext uri="{D42A27DB-BD31-4B8C-83A1-F6EECF244321}">
                <p14:modId xmlns:p14="http://schemas.microsoft.com/office/powerpoint/2010/main" val="792758268"/>
              </p:ext>
            </p:extLst>
          </p:nvPr>
        </p:nvGraphicFramePr>
        <p:xfrm>
          <a:off x="2657452" y="2529385"/>
          <a:ext cx="8915400" cy="2931160"/>
        </p:xfrm>
        <a:graphic>
          <a:graphicData uri="http://schemas.openxmlformats.org/drawingml/2006/table">
            <a:tbl>
              <a:tblPr firstRow="1" bandRow="1">
                <a:tableStyleId>{5C22544A-7EE6-4342-B048-85BDC9FD1C3A}</a:tableStyleId>
              </a:tblPr>
              <a:tblGrid>
                <a:gridCol w="2228850">
                  <a:extLst>
                    <a:ext uri="{9D8B030D-6E8A-4147-A177-3AD203B41FA5}">
                      <a16:colId xmlns:a16="http://schemas.microsoft.com/office/drawing/2014/main" val="592726020"/>
                    </a:ext>
                  </a:extLst>
                </a:gridCol>
                <a:gridCol w="2228850">
                  <a:extLst>
                    <a:ext uri="{9D8B030D-6E8A-4147-A177-3AD203B41FA5}">
                      <a16:colId xmlns:a16="http://schemas.microsoft.com/office/drawing/2014/main" val="981494135"/>
                    </a:ext>
                  </a:extLst>
                </a:gridCol>
                <a:gridCol w="2228850">
                  <a:extLst>
                    <a:ext uri="{9D8B030D-6E8A-4147-A177-3AD203B41FA5}">
                      <a16:colId xmlns:a16="http://schemas.microsoft.com/office/drawing/2014/main" val="2535170235"/>
                    </a:ext>
                  </a:extLst>
                </a:gridCol>
                <a:gridCol w="2228850">
                  <a:extLst>
                    <a:ext uri="{9D8B030D-6E8A-4147-A177-3AD203B41FA5}">
                      <a16:colId xmlns:a16="http://schemas.microsoft.com/office/drawing/2014/main" val="2047437118"/>
                    </a:ext>
                  </a:extLst>
                </a:gridCol>
              </a:tblGrid>
              <a:tr h="370840">
                <a:tc>
                  <a:txBody>
                    <a:bodyPr/>
                    <a:lstStyle/>
                    <a:p>
                      <a:pPr algn="ctr"/>
                      <a:r>
                        <a:rPr lang="el-GR" dirty="0"/>
                        <a:t>ΧΑΡΑΚΤΗΡΙΣΤΙΚΟ</a:t>
                      </a:r>
                    </a:p>
                  </a:txBody>
                  <a:tcPr/>
                </a:tc>
                <a:tc>
                  <a:txBody>
                    <a:bodyPr/>
                    <a:lstStyle/>
                    <a:p>
                      <a:pPr algn="ctr"/>
                      <a:r>
                        <a:rPr lang="el-GR" dirty="0"/>
                        <a:t>ΣΧΕΣΕΙΣ ΑΜΟΙΒΑΙΌΤΗΤΑΣ</a:t>
                      </a:r>
                    </a:p>
                  </a:txBody>
                  <a:tcPr/>
                </a:tc>
                <a:tc>
                  <a:txBody>
                    <a:bodyPr/>
                    <a:lstStyle/>
                    <a:p>
                      <a:pPr algn="ctr"/>
                      <a:r>
                        <a:rPr lang="el-GR" dirty="0"/>
                        <a:t>ΠΑΡΑΣΙΤΙΣΜΟΣ</a:t>
                      </a:r>
                    </a:p>
                  </a:txBody>
                  <a:tcPr/>
                </a:tc>
                <a:tc>
                  <a:txBody>
                    <a:bodyPr/>
                    <a:lstStyle/>
                    <a:p>
                      <a:pPr algn="ctr"/>
                      <a:r>
                        <a:rPr lang="el-GR" dirty="0"/>
                        <a:t>ΣΥΝΥΠΑΡΞΗ</a:t>
                      </a:r>
                    </a:p>
                  </a:txBody>
                  <a:tcPr/>
                </a:tc>
                <a:extLst>
                  <a:ext uri="{0D108BD9-81ED-4DB2-BD59-A6C34878D82A}">
                    <a16:rowId xmlns:a16="http://schemas.microsoft.com/office/drawing/2014/main" val="4201165367"/>
                  </a:ext>
                </a:extLst>
              </a:tr>
              <a:tr h="370840">
                <a:tc>
                  <a:txBody>
                    <a:bodyPr/>
                    <a:lstStyle/>
                    <a:p>
                      <a:r>
                        <a:rPr lang="el-GR" dirty="0"/>
                        <a:t>Πόσοι συμμετέχουν</a:t>
                      </a:r>
                    </a:p>
                  </a:txBody>
                  <a:tcPr/>
                </a:tc>
                <a:tc>
                  <a:txBody>
                    <a:bodyPr/>
                    <a:lstStyle/>
                    <a:p>
                      <a:endParaRPr lang="el-G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2078101083"/>
                  </a:ext>
                </a:extLst>
              </a:tr>
              <a:tr h="370840">
                <a:tc>
                  <a:txBody>
                    <a:bodyPr/>
                    <a:lstStyle/>
                    <a:p>
                      <a:r>
                        <a:rPr lang="el-GR" dirty="0"/>
                        <a:t>Πόσοι επωφελούνται</a:t>
                      </a:r>
                    </a:p>
                  </a:txBody>
                  <a:tcPr/>
                </a:tc>
                <a:tc>
                  <a:txBody>
                    <a:bodyPr/>
                    <a:lstStyle/>
                    <a:p>
                      <a:endParaRPr lang="el-G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131997085"/>
                  </a:ext>
                </a:extLst>
              </a:tr>
              <a:tr h="370840">
                <a:tc>
                  <a:txBody>
                    <a:bodyPr/>
                    <a:lstStyle/>
                    <a:p>
                      <a:r>
                        <a:rPr lang="el-GR" dirty="0"/>
                        <a:t>Πόσοι βλάπτονται</a:t>
                      </a:r>
                    </a:p>
                  </a:txBody>
                  <a:tcPr/>
                </a:tc>
                <a:tc>
                  <a:txBody>
                    <a:bodyPr/>
                    <a:lstStyle/>
                    <a:p>
                      <a:endParaRPr lang="el-G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2386722832"/>
                  </a:ext>
                </a:extLst>
              </a:tr>
              <a:tr h="370840">
                <a:tc>
                  <a:txBody>
                    <a:bodyPr/>
                    <a:lstStyle/>
                    <a:p>
                      <a:r>
                        <a:rPr lang="el-GR" dirty="0"/>
                        <a:t>Πόσοι μένουν ανεπηρέαστοι</a:t>
                      </a:r>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658768119"/>
                  </a:ext>
                </a:extLst>
              </a:tr>
            </a:tbl>
          </a:graphicData>
        </a:graphic>
      </p:graphicFrame>
      <p:sp>
        <p:nvSpPr>
          <p:cNvPr id="5" name="TextBox 4">
            <a:extLst>
              <a:ext uri="{FF2B5EF4-FFF2-40B4-BE49-F238E27FC236}">
                <a16:creationId xmlns:a16="http://schemas.microsoft.com/office/drawing/2014/main" id="{236B6111-9C41-46CE-AA14-2B45E87CE6AB}"/>
              </a:ext>
            </a:extLst>
          </p:cNvPr>
          <p:cNvSpPr txBox="1"/>
          <p:nvPr/>
        </p:nvSpPr>
        <p:spPr>
          <a:xfrm>
            <a:off x="2657452" y="1877704"/>
            <a:ext cx="8561008" cy="369332"/>
          </a:xfrm>
          <a:prstGeom prst="rect">
            <a:avLst/>
          </a:prstGeom>
          <a:noFill/>
        </p:spPr>
        <p:txBody>
          <a:bodyPr wrap="square" rtlCol="0">
            <a:spAutoFit/>
          </a:bodyPr>
          <a:lstStyle/>
          <a:p>
            <a:r>
              <a:rPr lang="el-GR" dirty="0"/>
              <a:t>Συμπληρώστε τον πίνακα</a:t>
            </a:r>
          </a:p>
        </p:txBody>
      </p:sp>
      <p:sp>
        <p:nvSpPr>
          <p:cNvPr id="7" name="Βέλος: Πεντάγωνο 6">
            <a:extLst>
              <a:ext uri="{FF2B5EF4-FFF2-40B4-BE49-F238E27FC236}">
                <a16:creationId xmlns:a16="http://schemas.microsoft.com/office/drawing/2014/main" id="{CAB990AE-A84C-4E37-BD27-9EF6D72995C4}"/>
              </a:ext>
            </a:extLst>
          </p:cNvPr>
          <p:cNvSpPr/>
          <p:nvPr/>
        </p:nvSpPr>
        <p:spPr>
          <a:xfrm>
            <a:off x="0" y="624110"/>
            <a:ext cx="2456597" cy="640445"/>
          </a:xfrm>
          <a:prstGeom prst="homePlate">
            <a:avLst/>
          </a:prstGeom>
          <a:solidFill>
            <a:schemeClr val="accent6">
              <a:lumMod val="20000"/>
              <a:lumOff val="80000"/>
            </a:schemeClr>
          </a:solidFill>
          <a:ln>
            <a:solidFill>
              <a:schemeClr val="accent6">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ΑΞΙΟΛΟΓΩ</a:t>
            </a:r>
          </a:p>
        </p:txBody>
      </p:sp>
    </p:spTree>
    <p:extLst>
      <p:ext uri="{BB962C8B-B14F-4D97-AF65-F5344CB8AC3E}">
        <p14:creationId xmlns:p14="http://schemas.microsoft.com/office/powerpoint/2010/main" val="289332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2E0EBE-2FAF-48A5-8133-6A08E50EF590}"/>
              </a:ext>
            </a:extLst>
          </p:cNvPr>
          <p:cNvSpPr>
            <a:spLocks noGrp="1"/>
          </p:cNvSpPr>
          <p:nvPr>
            <p:ph type="title"/>
          </p:nvPr>
        </p:nvSpPr>
        <p:spPr/>
        <p:txBody>
          <a:bodyPr/>
          <a:lstStyle/>
          <a:p>
            <a:r>
              <a:rPr lang="el-GR" dirty="0"/>
              <a:t>ΜΕΡΟΣ 1: ΔΙΕΞΑΓΩΓΗ ΕΡΕΥΝΑΣ ΥΠΟΒΑΘΡΟΥ</a:t>
            </a:r>
          </a:p>
        </p:txBody>
      </p:sp>
      <p:sp>
        <p:nvSpPr>
          <p:cNvPr id="3" name="Θέση περιεχομένου 2">
            <a:extLst>
              <a:ext uri="{FF2B5EF4-FFF2-40B4-BE49-F238E27FC236}">
                <a16:creationId xmlns:a16="http://schemas.microsoft.com/office/drawing/2014/main" id="{61EA383E-C44B-41F6-8516-50B0E8087E12}"/>
              </a:ext>
            </a:extLst>
          </p:cNvPr>
          <p:cNvSpPr>
            <a:spLocks noGrp="1"/>
          </p:cNvSpPr>
          <p:nvPr>
            <p:ph idx="1"/>
          </p:nvPr>
        </p:nvSpPr>
        <p:spPr>
          <a:xfrm>
            <a:off x="1692322" y="2133600"/>
            <a:ext cx="9812290" cy="3777622"/>
          </a:xfrm>
        </p:spPr>
        <p:txBody>
          <a:bodyPr>
            <a:normAutofit/>
          </a:bodyPr>
          <a:lstStyle/>
          <a:p>
            <a:r>
              <a:rPr lang="el-GR" sz="2400" dirty="0"/>
              <a:t>Πριν ξεκινήσουν μία νέα έρευνα (</a:t>
            </a:r>
            <a:r>
              <a:rPr lang="el-GR" sz="2400" b="1" dirty="0"/>
              <a:t>πρωτογενής</a:t>
            </a:r>
            <a:r>
              <a:rPr lang="el-GR" sz="2400" dirty="0"/>
              <a:t>) , οι επιστήμονες πρέπει να αναζητήσουν και να καταγράψουν ό,τι είναι γνωστό στο πεδίο. Χρησιμοποιούν βιβλία, άρθρα και το Διαδίκτυο. Μπορεί επίσης να ενημερωθούν από άλλους επιστήμονες που εργάζονται στο ίδιο θέμα είτε παρακολουθήσουν συνέδρια , είτε σε προσωπική επαφή ερχόμενοι. Αυτού του είδους η έρευνα που βασίζεται σε υλικό άλλων  λέγεται </a:t>
            </a:r>
            <a:r>
              <a:rPr lang="el-GR" sz="2400" b="1" dirty="0"/>
              <a:t>δευτερογενής έρευνα.</a:t>
            </a:r>
          </a:p>
          <a:p>
            <a:r>
              <a:rPr lang="el-GR" sz="2400" dirty="0"/>
              <a:t>Σε αυτό το μάθημα θα μάθουμε πώς χρησιμοποιούμε δευτερογενή έρευνα με θέμα τις </a:t>
            </a:r>
            <a:r>
              <a:rPr lang="el-GR" sz="2400" b="1" dirty="0"/>
              <a:t>συμβιωτικές σχέσεις. </a:t>
            </a:r>
          </a:p>
        </p:txBody>
      </p:sp>
      <p:sp>
        <p:nvSpPr>
          <p:cNvPr id="5" name="Βέλος: Πεντάγωνο 4">
            <a:extLst>
              <a:ext uri="{FF2B5EF4-FFF2-40B4-BE49-F238E27FC236}">
                <a16:creationId xmlns:a16="http://schemas.microsoft.com/office/drawing/2014/main" id="{4CD96F0E-E89E-4C01-A26F-8ACDFFEB5512}"/>
              </a:ext>
            </a:extLst>
          </p:cNvPr>
          <p:cNvSpPr/>
          <p:nvPr/>
        </p:nvSpPr>
        <p:spPr>
          <a:xfrm>
            <a:off x="0" y="624110"/>
            <a:ext cx="2456597" cy="640445"/>
          </a:xfrm>
          <a:prstGeom prst="homePlate">
            <a:avLst/>
          </a:prstGeom>
          <a:solidFill>
            <a:schemeClr val="tx2"/>
          </a:solidFill>
          <a:ln>
            <a:solidFill>
              <a:schemeClr val="accent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ΑΝΑΚΑΛΥΠΤΩ</a:t>
            </a:r>
          </a:p>
        </p:txBody>
      </p:sp>
    </p:spTree>
    <p:extLst>
      <p:ext uri="{BB962C8B-B14F-4D97-AF65-F5344CB8AC3E}">
        <p14:creationId xmlns:p14="http://schemas.microsoft.com/office/powerpoint/2010/main" val="3367288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94608E-C7B4-4590-9623-F2C0AC028B8C}"/>
              </a:ext>
            </a:extLst>
          </p:cNvPr>
          <p:cNvSpPr>
            <a:spLocks noGrp="1"/>
          </p:cNvSpPr>
          <p:nvPr>
            <p:ph type="title"/>
          </p:nvPr>
        </p:nvSpPr>
        <p:spPr>
          <a:xfrm>
            <a:off x="2781869" y="597074"/>
            <a:ext cx="4119995" cy="1325563"/>
          </a:xfrm>
        </p:spPr>
        <p:txBody>
          <a:bodyPr>
            <a:normAutofit/>
          </a:bodyPr>
          <a:lstStyle/>
          <a:p>
            <a:r>
              <a:rPr lang="el-GR" dirty="0"/>
              <a:t>Δραστηριότητα 2</a:t>
            </a:r>
          </a:p>
        </p:txBody>
      </p:sp>
      <p:graphicFrame>
        <p:nvGraphicFramePr>
          <p:cNvPr id="4" name="Πίνακας 3">
            <a:extLst>
              <a:ext uri="{FF2B5EF4-FFF2-40B4-BE49-F238E27FC236}">
                <a16:creationId xmlns:a16="http://schemas.microsoft.com/office/drawing/2014/main" id="{8B9BC0E3-E85F-4F34-B9ED-D1DC1BD74C15}"/>
              </a:ext>
            </a:extLst>
          </p:cNvPr>
          <p:cNvGraphicFramePr>
            <a:graphicFrameLocks noGrp="1"/>
          </p:cNvGraphicFramePr>
          <p:nvPr>
            <p:extLst>
              <p:ext uri="{D42A27DB-BD31-4B8C-83A1-F6EECF244321}">
                <p14:modId xmlns:p14="http://schemas.microsoft.com/office/powerpoint/2010/main" val="876538265"/>
              </p:ext>
            </p:extLst>
          </p:nvPr>
        </p:nvGraphicFramePr>
        <p:xfrm>
          <a:off x="5796395" y="1385529"/>
          <a:ext cx="5936673" cy="1920240"/>
        </p:xfrm>
        <a:graphic>
          <a:graphicData uri="http://schemas.openxmlformats.org/drawingml/2006/table">
            <a:tbl>
              <a:tblPr firstRow="1" bandRow="1">
                <a:tableStyleId>{5C22544A-7EE6-4342-B048-85BDC9FD1C3A}</a:tableStyleId>
              </a:tblPr>
              <a:tblGrid>
                <a:gridCol w="1978891">
                  <a:extLst>
                    <a:ext uri="{9D8B030D-6E8A-4147-A177-3AD203B41FA5}">
                      <a16:colId xmlns:a16="http://schemas.microsoft.com/office/drawing/2014/main" val="3546139940"/>
                    </a:ext>
                  </a:extLst>
                </a:gridCol>
                <a:gridCol w="1978891">
                  <a:extLst>
                    <a:ext uri="{9D8B030D-6E8A-4147-A177-3AD203B41FA5}">
                      <a16:colId xmlns:a16="http://schemas.microsoft.com/office/drawing/2014/main" val="214482270"/>
                    </a:ext>
                  </a:extLst>
                </a:gridCol>
                <a:gridCol w="1978891">
                  <a:extLst>
                    <a:ext uri="{9D8B030D-6E8A-4147-A177-3AD203B41FA5}">
                      <a16:colId xmlns:a16="http://schemas.microsoft.com/office/drawing/2014/main" val="726866364"/>
                    </a:ext>
                  </a:extLst>
                </a:gridCol>
              </a:tblGrid>
              <a:tr h="370840">
                <a:tc>
                  <a:txBody>
                    <a:bodyPr/>
                    <a:lstStyle/>
                    <a:p>
                      <a:pPr algn="ctr"/>
                      <a:r>
                        <a:rPr lang="el-GR" sz="2400" dirty="0"/>
                        <a:t>ΠΗΓΕΣ</a:t>
                      </a:r>
                    </a:p>
                  </a:txBody>
                  <a:tcPr/>
                </a:tc>
                <a:tc>
                  <a:txBody>
                    <a:bodyPr/>
                    <a:lstStyle/>
                    <a:p>
                      <a:pPr algn="ctr"/>
                      <a:r>
                        <a:rPr lang="el-GR" sz="2400" dirty="0"/>
                        <a:t>ΘΕΤΙΚΑ</a:t>
                      </a:r>
                    </a:p>
                  </a:txBody>
                  <a:tcPr/>
                </a:tc>
                <a:tc>
                  <a:txBody>
                    <a:bodyPr/>
                    <a:lstStyle/>
                    <a:p>
                      <a:pPr algn="ctr"/>
                      <a:r>
                        <a:rPr lang="el-GR" sz="2400" dirty="0"/>
                        <a:t>ΑΡΝΗΤΙΚΑ</a:t>
                      </a:r>
                    </a:p>
                  </a:txBody>
                  <a:tcPr/>
                </a:tc>
                <a:extLst>
                  <a:ext uri="{0D108BD9-81ED-4DB2-BD59-A6C34878D82A}">
                    <a16:rowId xmlns:a16="http://schemas.microsoft.com/office/drawing/2014/main" val="3287823994"/>
                  </a:ext>
                </a:extLst>
              </a:tr>
              <a:tr h="370840">
                <a:tc>
                  <a:txBody>
                    <a:bodyPr/>
                    <a:lstStyle/>
                    <a:p>
                      <a:endParaRPr lang="el-GR" dirty="0"/>
                    </a:p>
                    <a:p>
                      <a:endParaRPr lang="el-GR" dirty="0"/>
                    </a:p>
                    <a:p>
                      <a:endParaRPr lang="el-GR" dirty="0"/>
                    </a:p>
                    <a:p>
                      <a:endParaRPr lang="el-GR" dirty="0"/>
                    </a:p>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879562089"/>
                  </a:ext>
                </a:extLst>
              </a:tr>
            </a:tbl>
          </a:graphicData>
        </a:graphic>
      </p:graphicFrame>
      <p:sp>
        <p:nvSpPr>
          <p:cNvPr id="5" name="TextBox 4">
            <a:extLst>
              <a:ext uri="{FF2B5EF4-FFF2-40B4-BE49-F238E27FC236}">
                <a16:creationId xmlns:a16="http://schemas.microsoft.com/office/drawing/2014/main" id="{6AB28AF2-34E0-4BC5-98BD-ED4CD3A11392}"/>
              </a:ext>
            </a:extLst>
          </p:cNvPr>
          <p:cNvSpPr txBox="1"/>
          <p:nvPr/>
        </p:nvSpPr>
        <p:spPr>
          <a:xfrm>
            <a:off x="634776" y="1468486"/>
            <a:ext cx="5344390" cy="1754326"/>
          </a:xfrm>
          <a:prstGeom prst="rect">
            <a:avLst/>
          </a:prstGeom>
          <a:noFill/>
        </p:spPr>
        <p:txBody>
          <a:bodyPr wrap="square" rtlCol="0">
            <a:spAutoFit/>
          </a:bodyPr>
          <a:lstStyle/>
          <a:p>
            <a:r>
              <a:rPr lang="el-GR" b="1" u="sng" dirty="0"/>
              <a:t>ΟΔΗΓΙΕΣ</a:t>
            </a:r>
          </a:p>
          <a:p>
            <a:r>
              <a:rPr lang="el-GR" dirty="0"/>
              <a:t>Δημιουργήστε στο τετράδιό σας τον διπλανό πίνακα.</a:t>
            </a:r>
          </a:p>
          <a:p>
            <a:r>
              <a:rPr lang="el-GR" dirty="0"/>
              <a:t>Καταγράψτε τουλάχιστον 3 πηγές που θα μπορούσατε να χρησιμοποιήσετε και σημειώστε τα θετικά και τα αρνητικά κάθε μίας .</a:t>
            </a:r>
            <a:endParaRPr lang="el-GR" sz="1400" dirty="0"/>
          </a:p>
          <a:p>
            <a:endParaRPr lang="el-GR" dirty="0"/>
          </a:p>
        </p:txBody>
      </p:sp>
      <p:sp>
        <p:nvSpPr>
          <p:cNvPr id="8" name="TextBox 7">
            <a:extLst>
              <a:ext uri="{FF2B5EF4-FFF2-40B4-BE49-F238E27FC236}">
                <a16:creationId xmlns:a16="http://schemas.microsoft.com/office/drawing/2014/main" id="{23B9EDA5-D35D-4784-BE79-ACC1C8154BFD}"/>
              </a:ext>
            </a:extLst>
          </p:cNvPr>
          <p:cNvSpPr txBox="1"/>
          <p:nvPr/>
        </p:nvSpPr>
        <p:spPr>
          <a:xfrm>
            <a:off x="634776" y="3557117"/>
            <a:ext cx="11703628" cy="2862322"/>
          </a:xfrm>
          <a:prstGeom prst="rect">
            <a:avLst/>
          </a:prstGeom>
          <a:noFill/>
        </p:spPr>
        <p:txBody>
          <a:bodyPr wrap="square" rtlCol="0">
            <a:spAutoFit/>
          </a:bodyPr>
          <a:lstStyle/>
          <a:p>
            <a:r>
              <a:rPr lang="el-GR" b="1" dirty="0"/>
              <a:t>Αναζήτηση πληροφορίας στο Διαδίκτυο: Συμβουλές για την αξιοπιστία ιντερνετικού περιεχομένου</a:t>
            </a:r>
          </a:p>
          <a:p>
            <a:r>
              <a:rPr lang="el-GR" b="1" dirty="0"/>
              <a:t>Προσέξτε τα εξής :</a:t>
            </a:r>
          </a:p>
          <a:p>
            <a:pPr marL="342900" indent="-342900">
              <a:buAutoNum type="arabicPeriod"/>
            </a:pPr>
            <a:r>
              <a:rPr lang="el-GR" dirty="0"/>
              <a:t>Ποιος έγραψε το άρθρο; Είναι ενυπόγραφο; Αναζητείστε στοιχεία για τον συγγραφέα</a:t>
            </a:r>
          </a:p>
          <a:p>
            <a:pPr marL="342900" indent="-342900">
              <a:buAutoNum type="arabicPeriod"/>
            </a:pPr>
            <a:r>
              <a:rPr lang="el-GR" dirty="0"/>
              <a:t>Πού φιλοξενείτε το άρθρο; Ο ιστότοπος ανήκει σε κάποιο αναγνωρισμένο οργανισμό, πανεπιστήμιο;</a:t>
            </a:r>
          </a:p>
          <a:p>
            <a:pPr marL="342900" indent="-342900">
              <a:buAutoNum type="arabicPeriod"/>
            </a:pPr>
            <a:r>
              <a:rPr lang="el-GR" dirty="0"/>
              <a:t>Ποια είναι η </a:t>
            </a:r>
            <a:r>
              <a:rPr lang="en-US" dirty="0"/>
              <a:t>URL</a:t>
            </a:r>
            <a:r>
              <a:rPr lang="el-GR" dirty="0"/>
              <a:t>; Προσέξτε την κατάληξη (.</a:t>
            </a:r>
            <a:r>
              <a:rPr lang="en-US" dirty="0"/>
              <a:t>gov </a:t>
            </a:r>
            <a:r>
              <a:rPr lang="el-GR" dirty="0"/>
              <a:t>για κυβερνητικούς ιστότοπους, . </a:t>
            </a:r>
            <a:r>
              <a:rPr lang="en-US" dirty="0"/>
              <a:t>Edu </a:t>
            </a:r>
            <a:r>
              <a:rPr lang="el-GR" dirty="0"/>
              <a:t>για εκπαιδευτικούς ιστότοπους)</a:t>
            </a:r>
          </a:p>
          <a:p>
            <a:pPr marL="342900" indent="-342900">
              <a:buAutoNum type="arabicPeriod"/>
            </a:pPr>
            <a:r>
              <a:rPr lang="el-GR" dirty="0"/>
              <a:t>Ποιες είναι οι πηγές της πληροφορίας; Υπάρχουν βιβλιογραφικές αναφορές; Οι υπερσύνδεσμοι οδηγούν σε αξιόπιστους ιστότοπους;</a:t>
            </a:r>
          </a:p>
          <a:p>
            <a:pPr marL="342900" indent="-342900">
              <a:buAutoNum type="arabicPeriod"/>
            </a:pPr>
            <a:r>
              <a:rPr lang="el-GR" dirty="0"/>
              <a:t>Η πληροφορία είναι πρόσφατη; Πότε ενημερώθηκε η σελίδα (</a:t>
            </a:r>
            <a:r>
              <a:rPr lang="en-US" dirty="0"/>
              <a:t>last updated) </a:t>
            </a:r>
            <a:r>
              <a:rPr lang="el-GR" dirty="0"/>
              <a:t>; Αναζητήστε και διασταυρώστε την πληροφορίας και από άλλες πηγές.</a:t>
            </a:r>
          </a:p>
          <a:p>
            <a:pPr marL="342900" indent="-342900">
              <a:buAutoNum type="arabicPeriod"/>
            </a:pPr>
            <a:endParaRPr lang="el-GR" dirty="0"/>
          </a:p>
        </p:txBody>
      </p:sp>
      <p:sp>
        <p:nvSpPr>
          <p:cNvPr id="7" name="Βέλος: Πεντάγωνο 6">
            <a:extLst>
              <a:ext uri="{FF2B5EF4-FFF2-40B4-BE49-F238E27FC236}">
                <a16:creationId xmlns:a16="http://schemas.microsoft.com/office/drawing/2014/main" id="{A4B2058F-2AD0-4CB9-A080-3F37CE79CE3E}"/>
              </a:ext>
            </a:extLst>
          </p:cNvPr>
          <p:cNvSpPr/>
          <p:nvPr/>
        </p:nvSpPr>
        <p:spPr>
          <a:xfrm>
            <a:off x="0" y="597074"/>
            <a:ext cx="2456597" cy="640445"/>
          </a:xfrm>
          <a:prstGeom prst="homePlate">
            <a:avLst/>
          </a:prstGeom>
          <a:solidFill>
            <a:schemeClr val="tx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ΑΝΑΚΑΛΥΠΤΩ</a:t>
            </a:r>
          </a:p>
        </p:txBody>
      </p:sp>
    </p:spTree>
    <p:extLst>
      <p:ext uri="{BB962C8B-B14F-4D97-AF65-F5344CB8AC3E}">
        <p14:creationId xmlns:p14="http://schemas.microsoft.com/office/powerpoint/2010/main" val="2284412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B97E41-C7A0-4F72-AA2B-281C2CA7B410}"/>
              </a:ext>
            </a:extLst>
          </p:cNvPr>
          <p:cNvSpPr>
            <a:spLocks noGrp="1"/>
          </p:cNvSpPr>
          <p:nvPr>
            <p:ph type="title"/>
          </p:nvPr>
        </p:nvSpPr>
        <p:spPr>
          <a:xfrm>
            <a:off x="2645392" y="624110"/>
            <a:ext cx="10515600" cy="1325563"/>
          </a:xfrm>
        </p:spPr>
        <p:txBody>
          <a:bodyPr/>
          <a:lstStyle/>
          <a:p>
            <a:r>
              <a:rPr lang="el-GR" dirty="0"/>
              <a:t>Δραστηριότητα 3</a:t>
            </a:r>
          </a:p>
        </p:txBody>
      </p:sp>
      <p:sp>
        <p:nvSpPr>
          <p:cNvPr id="3" name="Θέση περιεχομένου 2">
            <a:extLst>
              <a:ext uri="{FF2B5EF4-FFF2-40B4-BE49-F238E27FC236}">
                <a16:creationId xmlns:a16="http://schemas.microsoft.com/office/drawing/2014/main" id="{D27457DE-B9C3-48C6-810B-64BE430F8BEF}"/>
              </a:ext>
            </a:extLst>
          </p:cNvPr>
          <p:cNvSpPr>
            <a:spLocks noGrp="1"/>
          </p:cNvSpPr>
          <p:nvPr>
            <p:ph idx="1"/>
          </p:nvPr>
        </p:nvSpPr>
        <p:spPr>
          <a:xfrm>
            <a:off x="637381" y="1520825"/>
            <a:ext cx="10716419" cy="610143"/>
          </a:xfrm>
        </p:spPr>
        <p:txBody>
          <a:bodyPr>
            <a:normAutofit fontScale="62500" lnSpcReduction="20000"/>
          </a:bodyPr>
          <a:lstStyle/>
          <a:p>
            <a:pPr marL="0" indent="0">
              <a:buNone/>
            </a:pPr>
            <a:r>
              <a:rPr lang="el-GR" sz="3100" dirty="0"/>
              <a:t>Χρησιμοποιώντας μηχανή αναζήτησης στο Διαδίκτυο, θα βρούμε πληροφορίες για την διάρκεια ζωής της θαλάσσιας χελώνας </a:t>
            </a:r>
            <a:r>
              <a:rPr lang="el-GR" sz="3100" i="1" dirty="0" err="1"/>
              <a:t>Caretta</a:t>
            </a:r>
            <a:r>
              <a:rPr lang="el-GR" sz="3100" i="1" dirty="0"/>
              <a:t> </a:t>
            </a:r>
            <a:r>
              <a:rPr lang="el-GR" sz="3100" i="1" dirty="0" err="1"/>
              <a:t>caretta</a:t>
            </a:r>
            <a:r>
              <a:rPr lang="el-GR" sz="3100" i="1" dirty="0"/>
              <a:t>.</a:t>
            </a:r>
            <a:endParaRPr lang="el-GR" sz="3100" dirty="0"/>
          </a:p>
          <a:p>
            <a:pPr marL="0" indent="0">
              <a:buNone/>
            </a:pPr>
            <a:endParaRPr lang="el-GR" dirty="0"/>
          </a:p>
        </p:txBody>
      </p:sp>
      <p:pic>
        <p:nvPicPr>
          <p:cNvPr id="4" name="Εικόνα 3">
            <a:extLst>
              <a:ext uri="{FF2B5EF4-FFF2-40B4-BE49-F238E27FC236}">
                <a16:creationId xmlns:a16="http://schemas.microsoft.com/office/drawing/2014/main" id="{B34C3085-F6A6-4D7E-A735-42D0C941B11C}"/>
              </a:ext>
            </a:extLst>
          </p:cNvPr>
          <p:cNvPicPr>
            <a:picLocks noChangeAspect="1"/>
          </p:cNvPicPr>
          <p:nvPr/>
        </p:nvPicPr>
        <p:blipFill>
          <a:blip r:embed="rId2"/>
          <a:stretch>
            <a:fillRect/>
          </a:stretch>
        </p:blipFill>
        <p:spPr>
          <a:xfrm>
            <a:off x="9143942" y="2316083"/>
            <a:ext cx="2495324" cy="1655232"/>
          </a:xfrm>
          <a:prstGeom prst="rect">
            <a:avLst/>
          </a:prstGeom>
        </p:spPr>
      </p:pic>
      <p:sp>
        <p:nvSpPr>
          <p:cNvPr id="5" name="Θέση περιεχομένου 2">
            <a:extLst>
              <a:ext uri="{FF2B5EF4-FFF2-40B4-BE49-F238E27FC236}">
                <a16:creationId xmlns:a16="http://schemas.microsoft.com/office/drawing/2014/main" id="{8FDF1819-CACB-4176-98A2-0CDA6D77A074}"/>
              </a:ext>
            </a:extLst>
          </p:cNvPr>
          <p:cNvSpPr txBox="1">
            <a:spLocks/>
          </p:cNvSpPr>
          <p:nvPr/>
        </p:nvSpPr>
        <p:spPr>
          <a:xfrm>
            <a:off x="1323318" y="5002306"/>
            <a:ext cx="10515600" cy="163832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7200" b="1" dirty="0"/>
              <a:t>4. </a:t>
            </a:r>
            <a:r>
              <a:rPr lang="el-GR" sz="7200" dirty="0"/>
              <a:t>Όσο πιο συγκεκριμένοι είστε , τόσο πιο </a:t>
            </a:r>
            <a:r>
              <a:rPr lang="el-GR" sz="7200" dirty="0" err="1"/>
              <a:t>στοχευμένα</a:t>
            </a:r>
            <a:r>
              <a:rPr lang="el-GR" sz="7200" dirty="0"/>
              <a:t> είναι τα αποτελέσματα που επιστρέφει η μηχανή αναζήτησης . Δοκιμάστε να πληκτρολογήσετε «</a:t>
            </a:r>
            <a:r>
              <a:rPr lang="el-GR" sz="7200" dirty="0" err="1"/>
              <a:t>Θάλασσια</a:t>
            </a:r>
            <a:r>
              <a:rPr lang="el-GR" sz="7200" dirty="0"/>
              <a:t> χελώνα </a:t>
            </a:r>
            <a:r>
              <a:rPr lang="en-US" sz="7200" dirty="0"/>
              <a:t>Caretta </a:t>
            </a:r>
            <a:r>
              <a:rPr lang="en-US" sz="7200" dirty="0" err="1"/>
              <a:t>caretta</a:t>
            </a:r>
            <a:r>
              <a:rPr lang="el-GR" sz="7200" dirty="0"/>
              <a:t>» και «διάρκεια ζωής». Πόσα αποτελέσματα σας επέστρεψε; </a:t>
            </a:r>
          </a:p>
          <a:p>
            <a:pPr marL="0" indent="0">
              <a:buNone/>
            </a:pPr>
            <a:r>
              <a:rPr lang="el-GR" sz="7200" b="1" dirty="0"/>
              <a:t>5. </a:t>
            </a:r>
            <a:r>
              <a:rPr lang="el-GR" sz="7200" dirty="0"/>
              <a:t>Ανοίξτε τα δύο πρώτα </a:t>
            </a:r>
            <a:r>
              <a:rPr lang="el-GR" sz="7200" dirty="0" err="1"/>
              <a:t>λινκ</a:t>
            </a:r>
            <a:r>
              <a:rPr lang="el-GR" sz="7200" dirty="0"/>
              <a:t> που παρουσίασε η μηχανή αναζήτησης. Πόσα χρόνια ζει η </a:t>
            </a:r>
            <a:r>
              <a:rPr lang="en-US" sz="7200" dirty="0"/>
              <a:t>Caretta </a:t>
            </a:r>
            <a:r>
              <a:rPr lang="en-US" sz="7200" dirty="0" err="1"/>
              <a:t>Caretta</a:t>
            </a:r>
            <a:r>
              <a:rPr lang="el-GR" sz="7200" dirty="0"/>
              <a:t>;</a:t>
            </a:r>
            <a:endParaRPr lang="en-US" sz="7200" dirty="0"/>
          </a:p>
          <a:p>
            <a:pPr marL="0" indent="0">
              <a:buNone/>
            </a:pPr>
            <a:r>
              <a:rPr lang="en-US" sz="7200" b="1" dirty="0"/>
              <a:t>6. </a:t>
            </a:r>
            <a:r>
              <a:rPr lang="el-GR" sz="7200" dirty="0"/>
              <a:t>Από ποιους ιστότοπους πήρατε την πληροφορία; Είναι αξιόπιστοι; Πώς το ξέρετε;</a:t>
            </a:r>
          </a:p>
          <a:p>
            <a:pPr marL="0" indent="0">
              <a:buNone/>
            </a:pPr>
            <a:endParaRPr lang="el-GR" sz="6400" dirty="0"/>
          </a:p>
          <a:p>
            <a:pPr marL="0" indent="0">
              <a:buNone/>
            </a:pPr>
            <a:endParaRPr lang="el-GR" sz="6400" dirty="0"/>
          </a:p>
          <a:p>
            <a:pPr marL="0" indent="0">
              <a:buNone/>
            </a:pPr>
            <a:endParaRPr lang="el-GR" sz="6400" i="1" dirty="0"/>
          </a:p>
          <a:p>
            <a:pPr marL="0" indent="0">
              <a:buNone/>
            </a:pPr>
            <a:endParaRPr lang="el-GR" sz="6400" dirty="0"/>
          </a:p>
          <a:p>
            <a:pPr marL="0" indent="0">
              <a:buNone/>
            </a:pPr>
            <a:r>
              <a:rPr lang="el-GR" sz="6400" dirty="0"/>
              <a:t> </a:t>
            </a:r>
          </a:p>
          <a:p>
            <a:pPr marL="514350" indent="-514350">
              <a:buFont typeface="Arial" panose="020B0604020202020204" pitchFamily="34" charset="0"/>
              <a:buAutoNum type="arabicPeriod"/>
            </a:pPr>
            <a:endParaRPr lang="el-GR" sz="6400" dirty="0"/>
          </a:p>
          <a:p>
            <a:pPr marL="0" indent="0">
              <a:buFont typeface="Arial" panose="020B0604020202020204" pitchFamily="34" charset="0"/>
              <a:buNone/>
            </a:pPr>
            <a:endParaRPr lang="el-GR" dirty="0"/>
          </a:p>
        </p:txBody>
      </p:sp>
      <p:pic>
        <p:nvPicPr>
          <p:cNvPr id="6" name="Εικόνα 5">
            <a:extLst>
              <a:ext uri="{FF2B5EF4-FFF2-40B4-BE49-F238E27FC236}">
                <a16:creationId xmlns:a16="http://schemas.microsoft.com/office/drawing/2014/main" id="{109EF243-CE83-4007-9351-1675D21633B2}"/>
              </a:ext>
            </a:extLst>
          </p:cNvPr>
          <p:cNvPicPr>
            <a:picLocks noChangeAspect="1"/>
          </p:cNvPicPr>
          <p:nvPr/>
        </p:nvPicPr>
        <p:blipFill>
          <a:blip r:embed="rId3"/>
          <a:stretch>
            <a:fillRect/>
          </a:stretch>
        </p:blipFill>
        <p:spPr>
          <a:xfrm>
            <a:off x="10512793" y="292894"/>
            <a:ext cx="1126473" cy="1126473"/>
          </a:xfrm>
          <a:prstGeom prst="rect">
            <a:avLst/>
          </a:prstGeom>
        </p:spPr>
      </p:pic>
      <p:sp>
        <p:nvSpPr>
          <p:cNvPr id="7" name="Θέση περιεχομένου 2">
            <a:extLst>
              <a:ext uri="{FF2B5EF4-FFF2-40B4-BE49-F238E27FC236}">
                <a16:creationId xmlns:a16="http://schemas.microsoft.com/office/drawing/2014/main" id="{1CC7E9F5-4B6B-4DCA-AC77-C865488E5499}"/>
              </a:ext>
            </a:extLst>
          </p:cNvPr>
          <p:cNvSpPr txBox="1">
            <a:spLocks/>
          </p:cNvSpPr>
          <p:nvPr/>
        </p:nvSpPr>
        <p:spPr>
          <a:xfrm>
            <a:off x="1323318" y="2556605"/>
            <a:ext cx="7773848" cy="226440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7200" b="1" dirty="0"/>
              <a:t>1. </a:t>
            </a:r>
            <a:r>
              <a:rPr lang="el-GR" sz="7200" dirty="0"/>
              <a:t>Πριν ξεκινήσετε</a:t>
            </a:r>
          </a:p>
          <a:p>
            <a:pPr marL="0" indent="0">
              <a:buNone/>
            </a:pPr>
            <a:r>
              <a:rPr lang="el-GR" sz="7200" dirty="0"/>
              <a:t>-Μαντέψτε πόσα αποτελέσματα θα σας επιστρέψει</a:t>
            </a:r>
          </a:p>
          <a:p>
            <a:pPr marL="0" indent="0">
              <a:buNone/>
            </a:pPr>
            <a:r>
              <a:rPr lang="el-GR" sz="7200" dirty="0"/>
              <a:t>-Καταγράψτε τι είδους πληροφορία θα πάρετε από τα 5 πρώτα εμφανιζόμενα αποτελέσματα</a:t>
            </a:r>
          </a:p>
          <a:p>
            <a:pPr marL="0" indent="0">
              <a:buNone/>
            </a:pPr>
            <a:r>
              <a:rPr lang="el-GR" sz="7200" b="1" dirty="0"/>
              <a:t>2. </a:t>
            </a:r>
            <a:r>
              <a:rPr lang="el-GR" sz="7200" dirty="0"/>
              <a:t>Ανοίξτε την μηχανή αναζήτησης και πληκτρολογήστε « θαλάσσια χελώνα </a:t>
            </a:r>
            <a:r>
              <a:rPr lang="el-GR" sz="7200" dirty="0" err="1"/>
              <a:t>Caretta</a:t>
            </a:r>
            <a:r>
              <a:rPr lang="el-GR" sz="7200" dirty="0"/>
              <a:t> </a:t>
            </a:r>
            <a:r>
              <a:rPr lang="el-GR" sz="7200" dirty="0" err="1"/>
              <a:t>caretta</a:t>
            </a:r>
            <a:r>
              <a:rPr lang="el-GR" sz="7200" dirty="0"/>
              <a:t>» . Πόσα αποτελέσματα σας επέστρεψε;</a:t>
            </a:r>
          </a:p>
          <a:p>
            <a:pPr marL="0" indent="0">
              <a:buNone/>
            </a:pPr>
            <a:r>
              <a:rPr lang="el-GR" sz="7200" b="1" dirty="0"/>
              <a:t> 3. </a:t>
            </a:r>
            <a:r>
              <a:rPr lang="el-GR" sz="7200" dirty="0"/>
              <a:t>Περιορίστε την αναζήτησή σας: Πληκτρολογήστε «Διάρκεια ζωής θαλάσσιας χελώνα </a:t>
            </a:r>
            <a:r>
              <a:rPr lang="el-GR" sz="7200" dirty="0" err="1"/>
              <a:t>Caretta</a:t>
            </a:r>
            <a:r>
              <a:rPr lang="el-GR" sz="7200" dirty="0"/>
              <a:t> </a:t>
            </a:r>
            <a:r>
              <a:rPr lang="el-GR" sz="7200" dirty="0" err="1"/>
              <a:t>caretta</a:t>
            </a:r>
            <a:r>
              <a:rPr lang="el-GR" sz="7200" dirty="0"/>
              <a:t>». Πόσα αποτελέσματα σας επέστρεψε;</a:t>
            </a:r>
          </a:p>
          <a:p>
            <a:pPr marL="0" indent="0">
              <a:buNone/>
            </a:pPr>
            <a:endParaRPr lang="el-GR" sz="6400" dirty="0"/>
          </a:p>
          <a:p>
            <a:pPr marL="0" indent="0">
              <a:buNone/>
            </a:pPr>
            <a:endParaRPr lang="el-GR" sz="6400" dirty="0"/>
          </a:p>
          <a:p>
            <a:pPr marL="0" indent="0">
              <a:buNone/>
            </a:pPr>
            <a:endParaRPr lang="el-GR" sz="6400" i="1" dirty="0"/>
          </a:p>
          <a:p>
            <a:pPr marL="0" indent="0">
              <a:buNone/>
            </a:pPr>
            <a:endParaRPr lang="el-GR" sz="6400" dirty="0"/>
          </a:p>
          <a:p>
            <a:pPr marL="0" indent="0">
              <a:buNone/>
            </a:pPr>
            <a:r>
              <a:rPr lang="el-GR" sz="6400" dirty="0"/>
              <a:t> </a:t>
            </a:r>
          </a:p>
          <a:p>
            <a:pPr marL="514350" indent="-514350">
              <a:buFont typeface="Arial" panose="020B0604020202020204" pitchFamily="34" charset="0"/>
              <a:buAutoNum type="arabicPeriod"/>
            </a:pPr>
            <a:endParaRPr lang="el-GR" sz="6400" dirty="0"/>
          </a:p>
          <a:p>
            <a:pPr marL="0" indent="0">
              <a:buFont typeface="Arial" panose="020B0604020202020204" pitchFamily="34" charset="0"/>
              <a:buNone/>
            </a:pPr>
            <a:endParaRPr lang="el-GR" dirty="0"/>
          </a:p>
        </p:txBody>
      </p:sp>
      <p:sp>
        <p:nvSpPr>
          <p:cNvPr id="9" name="Βέλος: Πεντάγωνο 8">
            <a:extLst>
              <a:ext uri="{FF2B5EF4-FFF2-40B4-BE49-F238E27FC236}">
                <a16:creationId xmlns:a16="http://schemas.microsoft.com/office/drawing/2014/main" id="{3EEEF83B-86FE-41FF-8C8D-DC660E30BD68}"/>
              </a:ext>
            </a:extLst>
          </p:cNvPr>
          <p:cNvSpPr/>
          <p:nvPr/>
        </p:nvSpPr>
        <p:spPr>
          <a:xfrm>
            <a:off x="0" y="624110"/>
            <a:ext cx="2456597" cy="640445"/>
          </a:xfrm>
          <a:prstGeom prst="homePlate">
            <a:avLst/>
          </a:prstGeom>
          <a:solidFill>
            <a:schemeClr val="tx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ΑΝΑΚΑΛΥΠΤΩ</a:t>
            </a:r>
          </a:p>
        </p:txBody>
      </p:sp>
      <p:sp>
        <p:nvSpPr>
          <p:cNvPr id="10" name="TextBox 9">
            <a:extLst>
              <a:ext uri="{FF2B5EF4-FFF2-40B4-BE49-F238E27FC236}">
                <a16:creationId xmlns:a16="http://schemas.microsoft.com/office/drawing/2014/main" id="{F0E6D088-F616-4C48-A078-2849D7309B52}"/>
              </a:ext>
            </a:extLst>
          </p:cNvPr>
          <p:cNvSpPr txBox="1"/>
          <p:nvPr/>
        </p:nvSpPr>
        <p:spPr>
          <a:xfrm>
            <a:off x="9143942" y="4136816"/>
            <a:ext cx="2495324" cy="307777"/>
          </a:xfrm>
          <a:prstGeom prst="rect">
            <a:avLst/>
          </a:prstGeom>
          <a:noFill/>
        </p:spPr>
        <p:txBody>
          <a:bodyPr wrap="square" rtlCol="0">
            <a:spAutoFit/>
          </a:bodyPr>
          <a:lstStyle/>
          <a:p>
            <a:r>
              <a:rPr lang="el-GR" sz="1200" i="1" dirty="0"/>
              <a:t>Εικόνα 3: </a:t>
            </a:r>
            <a:r>
              <a:rPr lang="el-GR" sz="1400" i="1" dirty="0" err="1"/>
              <a:t>Caretta</a:t>
            </a:r>
            <a:r>
              <a:rPr lang="el-GR" sz="1400" i="1" dirty="0"/>
              <a:t> </a:t>
            </a:r>
            <a:r>
              <a:rPr lang="el-GR" sz="1400" i="1" dirty="0" err="1"/>
              <a:t>caretta</a:t>
            </a:r>
            <a:endParaRPr lang="el-GR" sz="1400" i="1" dirty="0"/>
          </a:p>
        </p:txBody>
      </p:sp>
    </p:spTree>
    <p:extLst>
      <p:ext uri="{BB962C8B-B14F-4D97-AF65-F5344CB8AC3E}">
        <p14:creationId xmlns:p14="http://schemas.microsoft.com/office/powerpoint/2010/main" val="2061135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70061B-8730-4452-93FF-964730F2AB01}"/>
              </a:ext>
            </a:extLst>
          </p:cNvPr>
          <p:cNvSpPr>
            <a:spLocks noGrp="1"/>
          </p:cNvSpPr>
          <p:nvPr>
            <p:ph type="title"/>
          </p:nvPr>
        </p:nvSpPr>
        <p:spPr>
          <a:xfrm>
            <a:off x="2680648" y="483295"/>
            <a:ext cx="10515600" cy="1325563"/>
          </a:xfrm>
        </p:spPr>
        <p:txBody>
          <a:bodyPr/>
          <a:lstStyle/>
          <a:p>
            <a:r>
              <a:rPr lang="el-GR" dirty="0"/>
              <a:t>Βιβλιογραφική αναφορά </a:t>
            </a:r>
          </a:p>
        </p:txBody>
      </p:sp>
      <p:sp>
        <p:nvSpPr>
          <p:cNvPr id="3" name="Θέση περιεχομένου 2">
            <a:extLst>
              <a:ext uri="{FF2B5EF4-FFF2-40B4-BE49-F238E27FC236}">
                <a16:creationId xmlns:a16="http://schemas.microsoft.com/office/drawing/2014/main" id="{4C18194D-EFC7-45E6-A631-CDDE47C69CA5}"/>
              </a:ext>
            </a:extLst>
          </p:cNvPr>
          <p:cNvSpPr>
            <a:spLocks noGrp="1"/>
          </p:cNvSpPr>
          <p:nvPr>
            <p:ph sz="half" idx="1"/>
          </p:nvPr>
        </p:nvSpPr>
        <p:spPr>
          <a:xfrm>
            <a:off x="1081219" y="1382529"/>
            <a:ext cx="5568483" cy="5198616"/>
          </a:xfrm>
        </p:spPr>
        <p:txBody>
          <a:bodyPr>
            <a:normAutofit fontScale="92500" lnSpcReduction="20000"/>
          </a:bodyPr>
          <a:lstStyle/>
          <a:p>
            <a:pPr marL="0" indent="0">
              <a:buNone/>
            </a:pPr>
            <a:r>
              <a:rPr lang="el-GR" sz="1800" dirty="0"/>
              <a:t>Είναι σημαντικό, όταν χρησιμοποιείτε πληροφορίες που αντλείτε  από διάφορες πηγές, να παραθέτετε τις πηγές σας: </a:t>
            </a:r>
          </a:p>
          <a:p>
            <a:r>
              <a:rPr lang="el-GR" sz="1800" dirty="0"/>
              <a:t>Προσδίδει αξιοπιστία στην έρευνάς.</a:t>
            </a:r>
          </a:p>
          <a:p>
            <a:r>
              <a:rPr lang="el-GR" sz="1800" dirty="0"/>
              <a:t>Επιτρέπει τον αναγνώστη σας να μελετήσει περαιτέρω το θέμα.</a:t>
            </a:r>
          </a:p>
          <a:p>
            <a:r>
              <a:rPr lang="el-GR" sz="1800" dirty="0"/>
              <a:t>Όταν χρησιμοποιείται κείμενα άλλου χωρίς να παραθέτετε την πηγή, είναι λογοκλοπή.</a:t>
            </a:r>
          </a:p>
          <a:p>
            <a:r>
              <a:rPr lang="el-GR" sz="1800" dirty="0"/>
              <a:t>Στο τέλος της εργασίας σας, δημιουργείστε μία σελίδα με βιβλιογραφικές αναφορές , κατά αλφαβητική σειρά.</a:t>
            </a:r>
          </a:p>
          <a:p>
            <a:r>
              <a:rPr lang="el-GR" sz="1800" dirty="0"/>
              <a:t>Μην κάνετε αντιγραφή-επικόλληση το έργο άλλου</a:t>
            </a:r>
            <a:r>
              <a:rPr lang="en-US" sz="1800" dirty="0"/>
              <a:t>.</a:t>
            </a:r>
            <a:endParaRPr lang="el-GR" sz="1800" dirty="0"/>
          </a:p>
          <a:p>
            <a:r>
              <a:rPr lang="el-GR" sz="1800" dirty="0"/>
              <a:t>Όταν χρησιμοποιείται λέξη προς λέξη κείμενο άλλου, να χρησιμοποιείται εισαγωγικά και αναφορά στον συγγραφέα.</a:t>
            </a:r>
          </a:p>
          <a:p>
            <a:r>
              <a:rPr lang="el-GR" sz="1800" dirty="0"/>
              <a:t>Αν παραφράζετε το κείμενο άλλου, μην χρησιμοποιείτε εισαγωγικά , αλλά κάντε αναφορά στον συγγραφέα.</a:t>
            </a:r>
          </a:p>
        </p:txBody>
      </p:sp>
      <p:pic>
        <p:nvPicPr>
          <p:cNvPr id="6" name="Εικόνα 5">
            <a:extLst>
              <a:ext uri="{FF2B5EF4-FFF2-40B4-BE49-F238E27FC236}">
                <a16:creationId xmlns:a16="http://schemas.microsoft.com/office/drawing/2014/main" id="{87C99EE7-83EF-4C1D-97B3-96D80EE19364}"/>
              </a:ext>
            </a:extLst>
          </p:cNvPr>
          <p:cNvPicPr>
            <a:picLocks noChangeAspect="1"/>
          </p:cNvPicPr>
          <p:nvPr/>
        </p:nvPicPr>
        <p:blipFill>
          <a:blip r:embed="rId2"/>
          <a:stretch>
            <a:fillRect/>
          </a:stretch>
        </p:blipFill>
        <p:spPr>
          <a:xfrm>
            <a:off x="6618256" y="2431398"/>
            <a:ext cx="5382227" cy="444766"/>
          </a:xfrm>
          <a:prstGeom prst="rect">
            <a:avLst/>
          </a:prstGeom>
        </p:spPr>
      </p:pic>
      <p:pic>
        <p:nvPicPr>
          <p:cNvPr id="8" name="Εικόνα 7">
            <a:extLst>
              <a:ext uri="{FF2B5EF4-FFF2-40B4-BE49-F238E27FC236}">
                <a16:creationId xmlns:a16="http://schemas.microsoft.com/office/drawing/2014/main" id="{C1446785-66F8-46C3-8881-C847C38B9A14}"/>
              </a:ext>
            </a:extLst>
          </p:cNvPr>
          <p:cNvPicPr>
            <a:picLocks noChangeAspect="1"/>
          </p:cNvPicPr>
          <p:nvPr/>
        </p:nvPicPr>
        <p:blipFill>
          <a:blip r:embed="rId3"/>
          <a:stretch>
            <a:fillRect/>
          </a:stretch>
        </p:blipFill>
        <p:spPr>
          <a:xfrm>
            <a:off x="6618256" y="3910623"/>
            <a:ext cx="5278471" cy="544534"/>
          </a:xfrm>
          <a:prstGeom prst="rect">
            <a:avLst/>
          </a:prstGeom>
        </p:spPr>
      </p:pic>
      <p:pic>
        <p:nvPicPr>
          <p:cNvPr id="11" name="Εικόνα 10">
            <a:extLst>
              <a:ext uri="{FF2B5EF4-FFF2-40B4-BE49-F238E27FC236}">
                <a16:creationId xmlns:a16="http://schemas.microsoft.com/office/drawing/2014/main" id="{70D859AD-9757-4B0E-B92A-197445472862}"/>
              </a:ext>
            </a:extLst>
          </p:cNvPr>
          <p:cNvPicPr>
            <a:picLocks noChangeAspect="1"/>
          </p:cNvPicPr>
          <p:nvPr/>
        </p:nvPicPr>
        <p:blipFill>
          <a:blip r:embed="rId4"/>
          <a:stretch>
            <a:fillRect/>
          </a:stretch>
        </p:blipFill>
        <p:spPr>
          <a:xfrm>
            <a:off x="6618253" y="5198734"/>
            <a:ext cx="5278472" cy="553317"/>
          </a:xfrm>
          <a:prstGeom prst="rect">
            <a:avLst/>
          </a:prstGeom>
        </p:spPr>
      </p:pic>
      <p:sp>
        <p:nvSpPr>
          <p:cNvPr id="12" name="TextBox 11">
            <a:extLst>
              <a:ext uri="{FF2B5EF4-FFF2-40B4-BE49-F238E27FC236}">
                <a16:creationId xmlns:a16="http://schemas.microsoft.com/office/drawing/2014/main" id="{0FC37AFD-5DCA-4EB9-9AE5-65442F00275C}"/>
              </a:ext>
            </a:extLst>
          </p:cNvPr>
          <p:cNvSpPr txBox="1"/>
          <p:nvPr/>
        </p:nvSpPr>
        <p:spPr>
          <a:xfrm>
            <a:off x="6618256" y="1954002"/>
            <a:ext cx="538222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l-GR" dirty="0"/>
              <a:t>Αναφορά σε Βιβλίο</a:t>
            </a:r>
          </a:p>
        </p:txBody>
      </p:sp>
      <p:sp>
        <p:nvSpPr>
          <p:cNvPr id="13" name="TextBox 12">
            <a:extLst>
              <a:ext uri="{FF2B5EF4-FFF2-40B4-BE49-F238E27FC236}">
                <a16:creationId xmlns:a16="http://schemas.microsoft.com/office/drawing/2014/main" id="{F0063BB9-1A9C-47CB-8F73-B4F9A1629295}"/>
              </a:ext>
            </a:extLst>
          </p:cNvPr>
          <p:cNvSpPr txBox="1"/>
          <p:nvPr/>
        </p:nvSpPr>
        <p:spPr>
          <a:xfrm>
            <a:off x="6618256" y="3262736"/>
            <a:ext cx="527847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l-GR" dirty="0"/>
              <a:t>Αναφορά σε Περιοδικό</a:t>
            </a:r>
          </a:p>
        </p:txBody>
      </p:sp>
      <p:sp>
        <p:nvSpPr>
          <p:cNvPr id="14" name="TextBox 13">
            <a:extLst>
              <a:ext uri="{FF2B5EF4-FFF2-40B4-BE49-F238E27FC236}">
                <a16:creationId xmlns:a16="http://schemas.microsoft.com/office/drawing/2014/main" id="{2DC02A03-8F01-486F-80D1-77229924A254}"/>
              </a:ext>
            </a:extLst>
          </p:cNvPr>
          <p:cNvSpPr txBox="1"/>
          <p:nvPr/>
        </p:nvSpPr>
        <p:spPr>
          <a:xfrm>
            <a:off x="6618256" y="4700849"/>
            <a:ext cx="522633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l-GR" dirty="0"/>
              <a:t>Αναφορά σε Ιστοσελίδα</a:t>
            </a:r>
          </a:p>
        </p:txBody>
      </p:sp>
      <p:sp>
        <p:nvSpPr>
          <p:cNvPr id="15" name="Βέλος: Πεντάγωνο 14">
            <a:extLst>
              <a:ext uri="{FF2B5EF4-FFF2-40B4-BE49-F238E27FC236}">
                <a16:creationId xmlns:a16="http://schemas.microsoft.com/office/drawing/2014/main" id="{C454BCD7-5983-4CCA-9393-988E79FF466D}"/>
              </a:ext>
            </a:extLst>
          </p:cNvPr>
          <p:cNvSpPr/>
          <p:nvPr/>
        </p:nvSpPr>
        <p:spPr>
          <a:xfrm>
            <a:off x="0" y="648789"/>
            <a:ext cx="2456597" cy="640445"/>
          </a:xfrm>
          <a:prstGeom prst="homePlate">
            <a:avLst/>
          </a:prstGeom>
          <a:solidFill>
            <a:schemeClr val="tx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ΑΝΑΚΑΛΥΠΤΩ</a:t>
            </a:r>
          </a:p>
        </p:txBody>
      </p:sp>
    </p:spTree>
    <p:extLst>
      <p:ext uri="{BB962C8B-B14F-4D97-AF65-F5344CB8AC3E}">
        <p14:creationId xmlns:p14="http://schemas.microsoft.com/office/powerpoint/2010/main" val="147897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D1A21C-F5D8-45D6-A379-9BE8666B686F}"/>
              </a:ext>
            </a:extLst>
          </p:cNvPr>
          <p:cNvSpPr>
            <a:spLocks noGrp="1"/>
          </p:cNvSpPr>
          <p:nvPr>
            <p:ph type="title"/>
          </p:nvPr>
        </p:nvSpPr>
        <p:spPr/>
        <p:txBody>
          <a:bodyPr/>
          <a:lstStyle/>
          <a:p>
            <a:r>
              <a:rPr lang="el-GR" dirty="0"/>
              <a:t>ΜΕΡΟΣ 2: ΣΥΜΒΙΩΤΙΚΕΣ ΣΧΕΣΕΙΣ ΣΤΟΝ ΩΚΕΑΝΟ</a:t>
            </a:r>
          </a:p>
        </p:txBody>
      </p:sp>
      <p:sp>
        <p:nvSpPr>
          <p:cNvPr id="3" name="Θέση περιεχομένου 2">
            <a:extLst>
              <a:ext uri="{FF2B5EF4-FFF2-40B4-BE49-F238E27FC236}">
                <a16:creationId xmlns:a16="http://schemas.microsoft.com/office/drawing/2014/main" id="{84B97F84-E381-4893-A8FA-E8351B36E568}"/>
              </a:ext>
            </a:extLst>
          </p:cNvPr>
          <p:cNvSpPr>
            <a:spLocks noGrp="1"/>
          </p:cNvSpPr>
          <p:nvPr>
            <p:ph idx="1"/>
          </p:nvPr>
        </p:nvSpPr>
        <p:spPr>
          <a:xfrm>
            <a:off x="1404730" y="1825625"/>
            <a:ext cx="6949562" cy="4351338"/>
          </a:xfrm>
        </p:spPr>
        <p:txBody>
          <a:bodyPr>
            <a:normAutofit/>
          </a:bodyPr>
          <a:lstStyle/>
          <a:p>
            <a:pPr marL="0" indent="0">
              <a:buNone/>
            </a:pPr>
            <a:r>
              <a:rPr lang="el-GR" dirty="0"/>
              <a:t>ΔΡΑΣΤΗΡΙΟΤΗΤΑ</a:t>
            </a:r>
          </a:p>
          <a:p>
            <a:pPr marL="0" indent="0">
              <a:buNone/>
            </a:pPr>
            <a:r>
              <a:rPr lang="el-GR" b="1" u="sng" dirty="0"/>
              <a:t>Υλικά</a:t>
            </a:r>
          </a:p>
          <a:p>
            <a:r>
              <a:rPr lang="el-GR" dirty="0"/>
              <a:t>Βιβλία, πρόσβαση στο Διαδίκτυο</a:t>
            </a:r>
          </a:p>
          <a:p>
            <a:r>
              <a:rPr lang="el-GR" dirty="0"/>
              <a:t>Κάρτες ευρετηρίου </a:t>
            </a:r>
          </a:p>
          <a:p>
            <a:r>
              <a:rPr lang="el-GR" dirty="0"/>
              <a:t>Συνδετήρες </a:t>
            </a:r>
          </a:p>
          <a:p>
            <a:pPr marL="0" indent="0">
              <a:buNone/>
            </a:pPr>
            <a:endParaRPr lang="el-GR" dirty="0"/>
          </a:p>
          <a:p>
            <a:pPr marL="0" indent="0">
              <a:buNone/>
            </a:pPr>
            <a:r>
              <a:rPr lang="el-GR" dirty="0"/>
              <a:t>Χωριστείτε σε ομάδες. Κάθε ομάδα θα μελετήσει μία κατηγορία συμβιωτικών σχέσεων (Σχέσεις αμοιβαιότητας, Παρασιτισμός και Συνύπαρξη) με παραδείγματα στην θαλάσσια ζωή. Χρησιμοποιείστε κάρτες περιεχομένου και κάρτες ευρετηρίου, όπως στις εικόνες.</a:t>
            </a:r>
          </a:p>
          <a:p>
            <a:pPr marL="0" indent="0">
              <a:buNone/>
            </a:pPr>
            <a:endParaRPr lang="el-GR" dirty="0"/>
          </a:p>
          <a:p>
            <a:pPr marL="0" indent="0">
              <a:buNone/>
            </a:pPr>
            <a:endParaRPr lang="el-GR" dirty="0"/>
          </a:p>
        </p:txBody>
      </p:sp>
      <p:pic>
        <p:nvPicPr>
          <p:cNvPr id="6" name="Εικόνα 5">
            <a:extLst>
              <a:ext uri="{FF2B5EF4-FFF2-40B4-BE49-F238E27FC236}">
                <a16:creationId xmlns:a16="http://schemas.microsoft.com/office/drawing/2014/main" id="{8C3DE0CB-D225-4DE3-9385-5EDD70887832}"/>
              </a:ext>
            </a:extLst>
          </p:cNvPr>
          <p:cNvPicPr>
            <a:picLocks noChangeAspect="1"/>
          </p:cNvPicPr>
          <p:nvPr/>
        </p:nvPicPr>
        <p:blipFill>
          <a:blip r:embed="rId2"/>
          <a:stretch>
            <a:fillRect/>
          </a:stretch>
        </p:blipFill>
        <p:spPr>
          <a:xfrm>
            <a:off x="8728364" y="1187507"/>
            <a:ext cx="3019858" cy="2304170"/>
          </a:xfrm>
          <a:prstGeom prst="rect">
            <a:avLst/>
          </a:prstGeom>
        </p:spPr>
      </p:pic>
      <p:sp>
        <p:nvSpPr>
          <p:cNvPr id="9" name="TextBox 8">
            <a:extLst>
              <a:ext uri="{FF2B5EF4-FFF2-40B4-BE49-F238E27FC236}">
                <a16:creationId xmlns:a16="http://schemas.microsoft.com/office/drawing/2014/main" id="{8CC894C3-A66C-433C-9138-D9B0D71C196D}"/>
              </a:ext>
            </a:extLst>
          </p:cNvPr>
          <p:cNvSpPr txBox="1"/>
          <p:nvPr/>
        </p:nvSpPr>
        <p:spPr>
          <a:xfrm>
            <a:off x="9047019" y="3596465"/>
            <a:ext cx="3019858" cy="307777"/>
          </a:xfrm>
          <a:prstGeom prst="rect">
            <a:avLst/>
          </a:prstGeom>
          <a:noFill/>
        </p:spPr>
        <p:txBody>
          <a:bodyPr wrap="square" rtlCol="0">
            <a:spAutoFit/>
          </a:bodyPr>
          <a:lstStyle/>
          <a:p>
            <a:r>
              <a:rPr lang="el-GR" sz="1400" i="1" dirty="0"/>
              <a:t>Εικόνα 4: Κάρτα </a:t>
            </a:r>
            <a:r>
              <a:rPr lang="el-GR" sz="1400" dirty="0"/>
              <a:t>ευρετηρίου</a:t>
            </a:r>
            <a:endParaRPr lang="el-GR" dirty="0"/>
          </a:p>
        </p:txBody>
      </p:sp>
      <p:sp>
        <p:nvSpPr>
          <p:cNvPr id="10" name="TextBox 9">
            <a:extLst>
              <a:ext uri="{FF2B5EF4-FFF2-40B4-BE49-F238E27FC236}">
                <a16:creationId xmlns:a16="http://schemas.microsoft.com/office/drawing/2014/main" id="{54F9FE76-239E-4939-8D67-493C4F51305D}"/>
              </a:ext>
            </a:extLst>
          </p:cNvPr>
          <p:cNvSpPr txBox="1"/>
          <p:nvPr/>
        </p:nvSpPr>
        <p:spPr>
          <a:xfrm>
            <a:off x="8853486" y="6123543"/>
            <a:ext cx="3019858" cy="307777"/>
          </a:xfrm>
          <a:prstGeom prst="rect">
            <a:avLst/>
          </a:prstGeom>
          <a:noFill/>
        </p:spPr>
        <p:txBody>
          <a:bodyPr wrap="square" rtlCol="0">
            <a:spAutoFit/>
          </a:bodyPr>
          <a:lstStyle/>
          <a:p>
            <a:r>
              <a:rPr lang="el-GR" sz="1400" i="1" dirty="0"/>
              <a:t>Εικόνα 5: Κάρτα περιεχομένου</a:t>
            </a:r>
          </a:p>
        </p:txBody>
      </p:sp>
      <p:pic>
        <p:nvPicPr>
          <p:cNvPr id="11" name="Εικόνα 10">
            <a:extLst>
              <a:ext uri="{FF2B5EF4-FFF2-40B4-BE49-F238E27FC236}">
                <a16:creationId xmlns:a16="http://schemas.microsoft.com/office/drawing/2014/main" id="{08B80DBA-D751-4A1B-8676-8A5329C9D9AE}"/>
              </a:ext>
            </a:extLst>
          </p:cNvPr>
          <p:cNvPicPr>
            <a:picLocks noChangeAspect="1"/>
          </p:cNvPicPr>
          <p:nvPr/>
        </p:nvPicPr>
        <p:blipFill rotWithShape="1">
          <a:blip r:embed="rId3"/>
          <a:srcRect l="55997" t="35907" r="26444" b="40777"/>
          <a:stretch/>
        </p:blipFill>
        <p:spPr>
          <a:xfrm>
            <a:off x="8839200" y="3986065"/>
            <a:ext cx="2715491" cy="1915971"/>
          </a:xfrm>
          <a:prstGeom prst="rect">
            <a:avLst/>
          </a:prstGeom>
        </p:spPr>
      </p:pic>
      <p:sp>
        <p:nvSpPr>
          <p:cNvPr id="12" name="Βέλος: Πεντάγωνο 11">
            <a:extLst>
              <a:ext uri="{FF2B5EF4-FFF2-40B4-BE49-F238E27FC236}">
                <a16:creationId xmlns:a16="http://schemas.microsoft.com/office/drawing/2014/main" id="{D49875BB-0452-4602-9364-32E16DF78000}"/>
              </a:ext>
            </a:extLst>
          </p:cNvPr>
          <p:cNvSpPr/>
          <p:nvPr/>
        </p:nvSpPr>
        <p:spPr>
          <a:xfrm>
            <a:off x="0" y="681037"/>
            <a:ext cx="2456597" cy="640445"/>
          </a:xfrm>
          <a:prstGeom prst="homePlate">
            <a:avLst/>
          </a:prstGeom>
          <a:solidFill>
            <a:schemeClr val="tx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ΑΝΑΚΑΛΥΠΤΩ</a:t>
            </a:r>
          </a:p>
        </p:txBody>
      </p:sp>
    </p:spTree>
    <p:extLst>
      <p:ext uri="{BB962C8B-B14F-4D97-AF65-F5344CB8AC3E}">
        <p14:creationId xmlns:p14="http://schemas.microsoft.com/office/powerpoint/2010/main" val="4090301612"/>
      </p:ext>
    </p:extLst>
  </p:cSld>
  <p:clrMapOvr>
    <a:masterClrMapping/>
  </p:clrMapOvr>
</p:sld>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2173</TotalTime>
  <Words>3874</Words>
  <Application>Microsoft Office PowerPoint</Application>
  <PresentationFormat>Ευρεία οθόνη</PresentationFormat>
  <Paragraphs>369</Paragraphs>
  <Slides>48</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48</vt:i4>
      </vt:variant>
    </vt:vector>
  </HeadingPairs>
  <TitlesOfParts>
    <vt:vector size="53" baseType="lpstr">
      <vt:lpstr>Arial</vt:lpstr>
      <vt:lpstr>Century Gothic</vt:lpstr>
      <vt:lpstr>Wingdings</vt:lpstr>
      <vt:lpstr>Wingdings 3</vt:lpstr>
      <vt:lpstr>Θρόισμα</vt:lpstr>
      <vt:lpstr>Σχέσεις στην θάλασσα</vt:lpstr>
      <vt:lpstr>ΠΕΡΙΕΧΟΜΕΝΑ</vt:lpstr>
      <vt:lpstr>Ένα ασυνήθιστο ζευγάρι</vt:lpstr>
      <vt:lpstr>Δραστηριότητα 1</vt:lpstr>
      <vt:lpstr>ΜΕΡΟΣ 1: ΔΙΕΞΑΓΩΓΗ ΕΡΕΥΝΑΣ ΥΠΟΒΑΘΡΟΥ</vt:lpstr>
      <vt:lpstr>Δραστηριότητα 2</vt:lpstr>
      <vt:lpstr>Δραστηριότητα 3</vt:lpstr>
      <vt:lpstr>Βιβλιογραφική αναφορά </vt:lpstr>
      <vt:lpstr>ΜΕΡΟΣ 2: ΣΥΜΒΙΩΤΙΚΕΣ ΣΧΕΣΕΙΣ ΣΤΟΝ ΩΚΕΑΝΟ</vt:lpstr>
      <vt:lpstr>ΜΕΡΟΣ 3: ΠΑΙΧΝΙΔΙ ΣΥΜΒΙΩΣΗΣ</vt:lpstr>
      <vt:lpstr>Παρουσίαση του PowerPoint</vt:lpstr>
      <vt:lpstr>ΣΥΜΒΙΩΣΗ ΕΝ ΔΡΑΣΕΙ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Συνεξέλιξη</vt:lpstr>
      <vt:lpstr>Παρουσίαση του PowerPoint</vt:lpstr>
      <vt:lpstr>Παρουσίαση του PowerPoint</vt:lpstr>
      <vt:lpstr>ΑΣΚΗΣΗ:  Αποτυπώστε τις πληροφορία για την Συνεξέλιξη στο γράφημα που ακολουθεί</vt:lpstr>
      <vt:lpstr>ΑΣΚΗΣΗ:  Τι μάθατε; Επιστρέψτε στο  Ξ-Θ-Μ Διάγραμμα. Συμπληρώστε  όσα μάθατε στην 3η στήλη </vt:lpstr>
      <vt:lpstr>ΑΝΑΠΑΡΑΓΩΓΗ ΚΑΙ ΚΥΚΛΟΣ ΖΩΗΣ ΣΤΟΝ ΩΚΕΑΝΟ</vt:lpstr>
      <vt:lpstr>Ασεξουαλική Αναπαραγωγή</vt:lpstr>
      <vt:lpstr>Σεξουαλική Αναπαραγωγή</vt:lpstr>
      <vt:lpstr>Παρουσίαση του PowerPoint</vt:lpstr>
      <vt:lpstr>Παρουσίαση του PowerPoint</vt:lpstr>
      <vt:lpstr>Μαζική αναπαραγωγή</vt:lpstr>
      <vt:lpstr>Ερμαφροδιτισμός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Ερωτήσεις</vt:lpstr>
      <vt:lpstr>Παρουσίαση του PowerPoint</vt:lpstr>
      <vt:lpstr>Παρουσίαση του PowerPoint</vt:lpstr>
      <vt:lpstr>ΜΕΓΑΛΕΣ ΙΔΕΕΣ</vt:lpstr>
      <vt:lpstr>ΕΝΕΡΓΟΠΟΙΗΣΗ ΠΡΟΤΕΡΩΝ ΓΝΩΣΕΩΝ </vt:lpstr>
      <vt:lpstr>ΔΕΥΤΕΡΟΓΕΝΗΣ ΕΡΕΥΝΑ ΣΤΟ ΔΙΑΔΙΚΤΥΟ</vt:lpstr>
      <vt:lpstr>ΣΤΡΑΤΗΓΙΚΗ ΑΝΑΓΝΩΣΗΣ:  ΚΕΝΤΡΙΚΕΣ ΙΔΕΕΣ ΚΑΙ ΛΕΠΤΟΜΕΡΕΙΕΣ</vt:lpstr>
      <vt:lpstr>Ανασκόπηση λεξιλογίου</vt:lpstr>
      <vt:lpstr>Ανασκόπηση λεξιλογίου</vt:lpstr>
      <vt:lpstr>ΣΤΡΑΤΗΓΙΚΕΣ ΑΝΑΓΝΩΣΗΣ: Κρατώντας σημειώσεις</vt:lpstr>
      <vt:lpstr>ΣΤΡΑΤΗΓΙΚΕΣ ΑΝΑΓΝΩΣΗΣ: Συγκρίνω και αντιπαραβάλλω</vt:lpstr>
      <vt:lpstr>ΠΕΡΙΛΗΨΗ</vt:lpstr>
      <vt:lpstr>Οργανώστε τις σκέψεις σας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Σχέσεις στην θάλασσα</dc:title>
  <dc:creator>ΜΙΧΑΛΗΣ ΓΙΑΝΝΟΥΛΑΣ</dc:creator>
  <cp:lastModifiedBy>ΜΙΧΑΛΗΣ ΓΙΑΝΝΟΥΛΑΣ</cp:lastModifiedBy>
  <cp:revision>118</cp:revision>
  <dcterms:created xsi:type="dcterms:W3CDTF">2019-03-31T15:38:08Z</dcterms:created>
  <dcterms:modified xsi:type="dcterms:W3CDTF">2019-04-06T17:10:39Z</dcterms:modified>
</cp:coreProperties>
</file>