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FFACCB-237C-4EFB-B811-EB139C324422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53972F-8E59-4FEC-A899-99C7FF2D83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            </a:t>
            </a:r>
            <a:r>
              <a:rPr lang="el-GR" dirty="0" smtClean="0"/>
              <a:t>  </a:t>
            </a:r>
            <a:r>
              <a:rPr lang="bg-BG" dirty="0" smtClean="0"/>
              <a:t> ЗВАТЕЛНА ФОРМА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43804" cy="1752600"/>
          </a:xfrm>
        </p:spPr>
        <p:txBody>
          <a:bodyPr/>
          <a:lstStyle/>
          <a:p>
            <a:r>
              <a:rPr lang="el-GR" dirty="0" smtClean="0"/>
              <a:t>                             ΚΛΗΤΙΚΟΣ ΤΥΠΟΣ</a:t>
            </a:r>
            <a:endParaRPr lang="el-GR" dirty="0"/>
          </a:p>
        </p:txBody>
      </p:sp>
      <p:pic>
        <p:nvPicPr>
          <p:cNvPr id="4" name="3 - Εικόνα" descr="Паметникът на Св. Св. Кирил и Методий в София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43577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00034" y="357167"/>
          <a:ext cx="8358245" cy="5020076"/>
        </p:xfrm>
        <a:graphic>
          <a:graphicData uri="http://schemas.openxmlformats.org/drawingml/2006/table">
            <a:tbl>
              <a:tblPr/>
              <a:tblGrid>
                <a:gridCol w="607872"/>
                <a:gridCol w="4107036"/>
                <a:gridCol w="3643337"/>
              </a:tblGrid>
              <a:tr h="421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Род </a:t>
                      </a:r>
                      <a:endParaRPr lang="el-GR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Окончание </a:t>
                      </a:r>
                      <a:endParaRPr lang="el-GR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Звателна форма </a:t>
                      </a:r>
                      <a:endParaRPr lang="el-GR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–к, –г, -х, -ш, -ж, -ч, -ц, -ин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o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:      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юнак</a:t>
                      </a:r>
                      <a:r>
                        <a:rPr lang="bg-BG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мъжо, българино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–н, -л, -т, -</a:t>
                      </a:r>
                      <a:r>
                        <a:rPr lang="el-GR" sz="16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ю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:      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учител</a:t>
                      </a:r>
                      <a:r>
                        <a:rPr lang="bg-BG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ю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зетю, царю</a:t>
                      </a:r>
                    </a:p>
                  </a:txBody>
                  <a:tcPr marL="64502" marR="6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други </a:t>
                      </a:r>
                      <a:r>
                        <a:rPr lang="el-GR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съгласни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е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:      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народ</a:t>
                      </a:r>
                      <a:r>
                        <a:rPr lang="bg-BG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брате, Василе,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ой</a:t>
                      </a: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-а, -я, -о, -и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(Благой, Добри, баща, съдия, чичо, дядо)</a:t>
                      </a:r>
                      <a:endParaRPr lang="el-GR" sz="1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ø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–а, -</a:t>
                      </a:r>
                      <a:r>
                        <a:rPr lang="el-GR" sz="16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i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o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:    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бабо, горо, душо, земьо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–а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 (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лични и др. имена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е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bg-BG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: </a:t>
                      </a:r>
                      <a:r>
                        <a:rPr lang="bg-BG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Пене</a:t>
                      </a: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Верке, моме, звездице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Ж.р.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съгласна (пролет, радост, есен</a:t>
                      </a:r>
                      <a:r>
                        <a:rPr lang="el-GR" sz="16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-ø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Ср.р.</a:t>
                      </a:r>
                      <a:endParaRPr lang="el-GR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–o, -</a:t>
                      </a:r>
                      <a:r>
                        <a:rPr lang="el-GR" sz="16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i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l-GR" sz="16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ø</a:t>
                      </a:r>
                      <a:endParaRPr lang="bg-BG" sz="1600" i="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i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44" y="1071546"/>
            <a:ext cx="8929750" cy="5357850"/>
          </a:xfrm>
        </p:spPr>
        <p:txBody>
          <a:bodyPr>
            <a:normAutofit/>
          </a:bodyPr>
          <a:lstStyle/>
          <a:p>
            <a:r>
              <a:rPr lang="bg-BG" sz="1600" dirty="0" smtClean="0">
                <a:latin typeface="Arial" pitchFamily="34" charset="0"/>
                <a:cs typeface="Arial" pitchFamily="34" charset="0"/>
              </a:rPr>
              <a:t>В съвременния български език съществува звателна форма  само за     съществителните от 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мъжки и женски род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600" dirty="0" smtClean="0">
                <a:latin typeface="Arial" pitchFamily="34" charset="0"/>
                <a:cs typeface="Arial" pitchFamily="34" charset="0"/>
              </a:rPr>
              <a:t>Звателната форма в българския език е в упадък. </a:t>
            </a: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endParaRPr lang="bg-BG" sz="2000" i="1" dirty="0" smtClean="0">
              <a:latin typeface="Arial" pitchFamily="34" charset="0"/>
              <a:cs typeface="Arial" pitchFamily="34" charset="0"/>
            </a:endParaRPr>
          </a:p>
          <a:p>
            <a:endParaRPr lang="el-GR" sz="2000" i="1" dirty="0" smtClean="0">
              <a:latin typeface="Arial" pitchFamily="34" charset="0"/>
              <a:cs typeface="Arial" pitchFamily="34" charset="0"/>
            </a:endParaRPr>
          </a:p>
          <a:p>
            <a:endParaRPr lang="el-GR" sz="2000" i="1" dirty="0" smtClean="0">
              <a:latin typeface="Arial" pitchFamily="34" charset="0"/>
              <a:cs typeface="Arial" pitchFamily="34" charset="0"/>
            </a:endParaRPr>
          </a:p>
          <a:p>
            <a:endParaRPr lang="bg-BG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Στην σύγχρονη  βουλγαρική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γλώσσα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υπάρχει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κλητικός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τύπος μόνο των ουσιαστικών αρσενικού και θηλυκού γένους. </a:t>
            </a:r>
          </a:p>
          <a:p>
            <a:pPr>
              <a:buNone/>
            </a:pP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Ο κλητικός τύπος στην βουλγαρική γλώσσα τείνει να εξαφανίζεται.   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l-GR" sz="2000" dirty="0" smtClean="0"/>
              <a:t> </a:t>
            </a:r>
          </a:p>
          <a:p>
            <a:pPr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14734" cy="500066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ЗВАТЕЛНА ФОРМА  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- Ευθεία γραμμή σύνδεσης"/>
          <p:cNvCxnSpPr>
            <a:stCxn id="2" idx="1"/>
            <a:endCxn id="2" idx="3"/>
          </p:cNvCxnSpPr>
          <p:nvPr/>
        </p:nvCxnSpPr>
        <p:spPr>
          <a:xfrm rot="10800000" flipH="1">
            <a:off x="142844" y="3750471"/>
            <a:ext cx="8929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При съществителните от мъжки род се образува с окончанията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Τα ουσιαστικά αρσενικού γένους σχηματίζουν τον  κλητικό τύπο με τις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ξής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καταλήξεις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Е</a:t>
            </a:r>
          </a:p>
          <a:p>
            <a:pPr>
              <a:buNone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Ив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не, П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тре, Сто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не, Бо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не, Дим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тре     </a:t>
            </a:r>
          </a:p>
          <a:p>
            <a:pPr>
              <a:buNone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господ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н-господ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не, 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ктор-д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кторе, проф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сор-проф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соре   </a:t>
            </a:r>
          </a:p>
          <a:p>
            <a:pPr>
              <a:buNone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нар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д-нар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де, брат-бр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те, чов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к-чов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че 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- О</a:t>
            </a:r>
          </a:p>
          <a:p>
            <a:pPr>
              <a:buNone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млад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ж-младеж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ъ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лгарин-б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ъ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лгарино</a:t>
            </a:r>
            <a:r>
              <a:rPr lang="bg-BG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bg-BG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човек-чов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ко, мъж-м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ъ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жо</a:t>
            </a: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Ю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след мека съгласна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другар-друг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рю,</a:t>
            </a:r>
            <a:r>
              <a:rPr lang="bg-BG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при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тел-при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телю </a:t>
            </a:r>
          </a:p>
          <a:p>
            <a:pPr>
              <a:buNone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уч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тел-учит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лю, председ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тел-председ</a:t>
            </a:r>
            <a:r>
              <a:rPr lang="bg-BG" sz="11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телю  </a:t>
            </a:r>
            <a:endParaRPr lang="el-GR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222222"/>
                </a:solidFill>
                <a:latin typeface="Arial"/>
              </a:rPr>
              <a:t>   При съществителните, които имат вметната гласна </a:t>
            </a:r>
            <a:r>
              <a:rPr lang="ru-RU" sz="1200" b="1" i="1" dirty="0" smtClean="0">
                <a:solidFill>
                  <a:srgbClr val="FF0000"/>
                </a:solidFill>
                <a:latin typeface="Arial"/>
              </a:rPr>
              <a:t>ъ</a:t>
            </a:r>
            <a:r>
              <a:rPr lang="ru-RU" sz="1200" b="1" dirty="0" smtClean="0">
                <a:solidFill>
                  <a:srgbClr val="222222"/>
                </a:solidFill>
                <a:latin typeface="Arial"/>
              </a:rPr>
              <a:t> или </a:t>
            </a:r>
            <a:r>
              <a:rPr lang="ru-RU" sz="1200" b="1" i="1" dirty="0" smtClean="0">
                <a:solidFill>
                  <a:srgbClr val="FF0000"/>
                </a:solidFill>
                <a:latin typeface="Arial"/>
              </a:rPr>
              <a:t>е</a:t>
            </a:r>
            <a:r>
              <a:rPr lang="ru-RU" sz="1200" b="1" dirty="0" smtClean="0">
                <a:solidFill>
                  <a:srgbClr val="222222"/>
                </a:solidFill>
                <a:latin typeface="Arial"/>
              </a:rPr>
              <a:t>, в звателната форма тя изчезва, например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:</a:t>
            </a:r>
            <a:r>
              <a:rPr lang="el-GR" sz="1200" dirty="0" smtClean="0">
                <a:solidFill>
                  <a:srgbClr val="222222"/>
                </a:solidFill>
                <a:latin typeface="Arial"/>
              </a:rPr>
              <a:t> </a:t>
            </a:r>
            <a:endParaRPr lang="bg-BG" sz="1200" dirty="0" smtClean="0">
              <a:solidFill>
                <a:srgbClr val="222222"/>
              </a:solidFill>
              <a:latin typeface="Arial"/>
            </a:endParaRPr>
          </a:p>
          <a:p>
            <a:endParaRPr lang="el-GR" sz="1200" dirty="0" smtClean="0">
              <a:solidFill>
                <a:srgbClr val="222222"/>
              </a:solidFill>
              <a:latin typeface="Arial"/>
            </a:endParaRPr>
          </a:p>
          <a:p>
            <a:pPr>
              <a:buNone/>
            </a:pPr>
            <a:r>
              <a:rPr lang="bg-BG" sz="1200" dirty="0" smtClean="0">
                <a:solidFill>
                  <a:srgbClr val="222222"/>
                </a:solidFill>
                <a:latin typeface="Arial"/>
              </a:rPr>
              <a:t>      *</a:t>
            </a:r>
            <a:r>
              <a:rPr lang="el-GR" sz="1200" dirty="0" smtClean="0">
                <a:solidFill>
                  <a:srgbClr val="222222"/>
                </a:solidFill>
                <a:latin typeface="Arial"/>
              </a:rPr>
              <a:t>  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</a:rPr>
              <a:t>Για ουσιαστικά με φωνήεν</a:t>
            </a:r>
            <a:r>
              <a:rPr lang="ru-RU" sz="1100" b="1" i="1" dirty="0" smtClean="0">
                <a:solidFill>
                  <a:srgbClr val="FF0000"/>
                </a:solidFill>
                <a:latin typeface="Arial"/>
              </a:rPr>
              <a:t> ъ</a:t>
            </a:r>
            <a:r>
              <a:rPr lang="ru-RU" sz="1100" b="1" i="1" dirty="0" smtClean="0">
                <a:solidFill>
                  <a:srgbClr val="222222"/>
                </a:solidFill>
                <a:latin typeface="Arial"/>
              </a:rPr>
              <a:t> </a:t>
            </a:r>
            <a:r>
              <a:rPr lang="el-GR" sz="1100" b="1" i="1" dirty="0" smtClean="0">
                <a:solidFill>
                  <a:srgbClr val="222222"/>
                </a:solidFill>
                <a:latin typeface="Arial"/>
              </a:rPr>
              <a:t>ή</a:t>
            </a:r>
            <a:r>
              <a:rPr lang="ru-RU" sz="1100" b="1" i="1" dirty="0" smtClean="0">
                <a:solidFill>
                  <a:srgbClr val="222222"/>
                </a:solidFill>
                <a:latin typeface="Arial"/>
              </a:rPr>
              <a:t> </a:t>
            </a:r>
            <a:r>
              <a:rPr lang="ru-RU" sz="1100" b="1" i="1" dirty="0" smtClean="0">
                <a:solidFill>
                  <a:srgbClr val="FF0000"/>
                </a:solidFill>
                <a:latin typeface="Arial"/>
              </a:rPr>
              <a:t>е</a:t>
            </a:r>
            <a:r>
              <a:rPr lang="el-GR" sz="1100" b="1" i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l-GR" sz="1100" i="1" dirty="0" smtClean="0">
                <a:latin typeface="Arial"/>
              </a:rPr>
              <a:t>στην λήγουσα 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</a:rPr>
              <a:t>, 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</a:rPr>
              <a:t>εξαφανίζεται 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</a:rPr>
              <a:t>σ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τον  κλητικό τύπο,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</a:rPr>
              <a:t> για παράδειγμα:</a:t>
            </a:r>
          </a:p>
          <a:p>
            <a:pPr>
              <a:buNone/>
            </a:pPr>
            <a:r>
              <a:rPr lang="el-GR" sz="1200" dirty="0" smtClean="0">
                <a:solidFill>
                  <a:srgbClr val="222222"/>
                </a:solidFill>
                <a:latin typeface="Arial"/>
              </a:rPr>
              <a:t>  </a:t>
            </a:r>
            <a:r>
              <a:rPr lang="bg-BG" sz="1200" dirty="0" smtClean="0">
                <a:solidFill>
                  <a:srgbClr val="222222"/>
                </a:solidFill>
                <a:latin typeface="Arial"/>
              </a:rPr>
              <a:t>     </a:t>
            </a:r>
            <a:r>
              <a:rPr lang="el-GR" sz="12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100" u="sng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1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ър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– П</a:t>
            </a:r>
            <a:r>
              <a:rPr lang="ru-RU" sz="1100" u="sng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тре, Дим</a:t>
            </a:r>
            <a:r>
              <a:rPr lang="ru-RU" sz="1100" u="sng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1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ър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-Дим</a:t>
            </a:r>
            <a:r>
              <a:rPr lang="ru-RU" sz="1100" u="sng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1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тре и т.н.</a:t>
            </a:r>
            <a:endParaRPr lang="el-GR" sz="11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222222"/>
                </a:solidFill>
                <a:latin typeface="Arial"/>
              </a:rPr>
              <a:t>   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При съществителното </a:t>
            </a:r>
            <a:r>
              <a:rPr lang="ru-RU" sz="1200" dirty="0" smtClean="0">
                <a:solidFill>
                  <a:srgbClr val="FF0000"/>
                </a:solidFill>
                <a:latin typeface="Arial"/>
              </a:rPr>
              <a:t>господ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 се е запазило окончание за звателен падеж, </a:t>
            </a:r>
            <a:r>
              <a:rPr lang="ru-RU" sz="1200" dirty="0" smtClean="0">
                <a:solidFill>
                  <a:srgbClr val="FF0000"/>
                </a:solidFill>
                <a:latin typeface="Arial"/>
              </a:rPr>
              <a:t>-и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: </a:t>
            </a:r>
            <a:r>
              <a:rPr lang="ru-RU" sz="1200" dirty="0" smtClean="0">
                <a:solidFill>
                  <a:srgbClr val="FF0000"/>
                </a:solidFill>
                <a:latin typeface="Arial"/>
              </a:rPr>
              <a:t>Господи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, макар че в някои </a:t>
            </a:r>
            <a:r>
              <a:rPr lang="el-GR" sz="1200" dirty="0" smtClean="0">
                <a:solidFill>
                  <a:srgbClr val="222222"/>
                </a:solidFill>
                <a:latin typeface="Arial"/>
              </a:rPr>
              <a:t>   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диалекти се е променило в </a:t>
            </a:r>
            <a:r>
              <a:rPr lang="ru-RU" sz="1200" i="1" dirty="0" smtClean="0">
                <a:solidFill>
                  <a:srgbClr val="222222"/>
                </a:solidFill>
                <a:latin typeface="Arial"/>
              </a:rPr>
              <a:t>-е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 по аналогия от </a:t>
            </a:r>
            <a:r>
              <a:rPr lang="ru-RU" sz="1200" i="1" dirty="0" smtClean="0">
                <a:solidFill>
                  <a:srgbClr val="222222"/>
                </a:solidFill>
                <a:latin typeface="Arial"/>
              </a:rPr>
              <a:t>Боже</a:t>
            </a:r>
            <a:r>
              <a:rPr lang="ru-RU" sz="1200" dirty="0" smtClean="0">
                <a:solidFill>
                  <a:srgbClr val="222222"/>
                </a:solidFill>
                <a:latin typeface="Arial"/>
              </a:rPr>
              <a:t>.</a:t>
            </a:r>
          </a:p>
          <a:p>
            <a:endParaRPr lang="el-GR" sz="1200" b="1" dirty="0" smtClean="0">
              <a:solidFill>
                <a:srgbClr val="222222"/>
              </a:solidFill>
              <a:latin typeface="Arial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   </a:t>
            </a:r>
            <a:r>
              <a:rPr lang="bg-BG" sz="1100" b="1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г</a:t>
            </a:r>
            <a:r>
              <a:rPr lang="bg-BG" sz="1100" b="1" u="sng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о</a:t>
            </a:r>
            <a:r>
              <a:rPr lang="bg-BG" sz="1100" b="1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спод-Г</a:t>
            </a:r>
            <a:r>
              <a:rPr lang="bg-BG" sz="1100" b="1" u="sng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о</a:t>
            </a:r>
            <a:r>
              <a:rPr lang="bg-BG" sz="1100" b="1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споди, Б</a:t>
            </a:r>
            <a:r>
              <a:rPr lang="bg-BG" sz="1100" b="1" u="sng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о</a:t>
            </a:r>
            <a:r>
              <a:rPr lang="bg-BG" sz="1100" b="1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же,  </a:t>
            </a:r>
            <a:r>
              <a:rPr lang="bg-BG" sz="1100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                   </a:t>
            </a:r>
            <a:r>
              <a:rPr lang="el-GR" sz="1100" i="1" dirty="0" smtClean="0">
                <a:solidFill>
                  <a:srgbClr val="222222"/>
                </a:solidFill>
                <a:latin typeface="Arial"/>
                <a:cs typeface="Arial" pitchFamily="34" charset="0"/>
              </a:rPr>
              <a:t>Κύριος-Θεέ, κύριε  –Θεέ </a:t>
            </a:r>
            <a:endParaRPr lang="el-GR" sz="11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439718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g-BG" sz="2200" dirty="0" smtClean="0">
                <a:latin typeface="Arial" pitchFamily="34" charset="0"/>
                <a:cs typeface="Arial" pitchFamily="34" charset="0"/>
              </a:rPr>
              <a:t>ЗВАТЕЛНА ФОРМА </a:t>
            </a:r>
            <a:endParaRPr lang="el-G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36437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94B6D2"/>
              </a:buClr>
            </a:pPr>
            <a:r>
              <a:rPr lang="bg-BG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bg-BG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съществителните от женски род  род се образува с окончанията:</a:t>
            </a:r>
            <a:endParaRPr lang="el-G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4B6D2"/>
              </a:buClr>
              <a:buNone/>
            </a:pP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Τα ουσιαστικά θηλυκού γένους σχηματίζουν τον κλητικό τύπο με τις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ξής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καταλήξεις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:</a:t>
            </a:r>
            <a:endParaRPr lang="bg-BG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94B6D2"/>
              </a:buClr>
              <a:buFont typeface="Wingdings" pitchFamily="2" charset="2"/>
              <a:buChar char="v"/>
            </a:pPr>
            <a:r>
              <a:rPr lang="bg-BG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О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жен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 ж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но, сестр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-с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стро, госпож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-госп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жо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γυναίκα , αδελφή, κυρία 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при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телка-при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телко, дев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йка-дев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йко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φίλη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, κοπέλα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уч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телка-уч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телко, друг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рка-друг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рко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δασκάλα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, συντρόφισσα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Ив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на- Ив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но, Елена-Елено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l-GR" sz="1200" i="1" dirty="0" err="1" smtClean="0">
                <a:latin typeface="Arial" pitchFamily="34" charset="0"/>
                <a:cs typeface="Arial" pitchFamily="34" charset="0"/>
              </a:rPr>
              <a:t>Ιβάνα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l-GR" sz="1200" i="1" dirty="0" err="1" smtClean="0">
                <a:latin typeface="Arial" pitchFamily="34" charset="0"/>
                <a:cs typeface="Arial" pitchFamily="34" charset="0"/>
              </a:rPr>
              <a:t>Ελένα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σε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ουσιαστικά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κατάληξη </a:t>
            </a:r>
            <a:r>
              <a:rPr lang="bg-BG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–ея,-ия</a:t>
            </a:r>
            <a:r>
              <a:rPr lang="el-GR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στην θέση του -</a:t>
            </a:r>
            <a:r>
              <a:rPr lang="bg-BG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αντί 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l-GR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μπαίνει-</a:t>
            </a:r>
            <a:r>
              <a:rPr lang="el-GR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йо</a:t>
            </a:r>
            <a:endParaRPr lang="el-GR" sz="1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bg-BG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Мария –Марийо</a:t>
            </a:r>
          </a:p>
          <a:p>
            <a:pPr>
              <a:buNone/>
            </a:pPr>
            <a:r>
              <a:rPr lang="bg-BG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Доротея-Доротейо</a:t>
            </a:r>
            <a:endParaRPr lang="el-G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4B6D2"/>
              </a:buClr>
              <a:buFont typeface="Wingdings" pitchFamily="2" charset="2"/>
              <a:buChar char="v"/>
            </a:pP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Е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мом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-м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ме, госп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жица- госп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жице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κοπέλα ( λαϊκό) , δεσποινίς 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4B6D2"/>
              </a:buClr>
              <a:buFont typeface="Wingdings" pitchFamily="2" charset="2"/>
              <a:buChar char="v"/>
            </a:pP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Е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ουσιαστικά με επίθεμα </a:t>
            </a:r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–ка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4B6D2"/>
              </a:buCl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Мар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й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ка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-Мар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йке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Ив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ка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-Ив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нке</a:t>
            </a:r>
          </a:p>
          <a:p>
            <a:pPr lvl="0"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300" b="1" dirty="0" smtClean="0">
                <a:latin typeface="Arial" pitchFamily="34" charset="0"/>
                <a:cs typeface="Arial" pitchFamily="34" charset="0"/>
              </a:rPr>
              <a:t>        В женски род, освен обичайното окончание </a:t>
            </a: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 за звателен падеж, при съществителни, образувани с наставка -</a:t>
            </a: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ица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 се  среща и окончание </a:t>
            </a: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 (с изключение: </a:t>
            </a:r>
            <a:r>
              <a:rPr lang="ru-RU" sz="1300" b="1" i="1" dirty="0" smtClean="0">
                <a:latin typeface="Arial" pitchFamily="34" charset="0"/>
                <a:cs typeface="Arial" pitchFamily="34" charset="0"/>
              </a:rPr>
              <a:t>птицо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), например:</a:t>
            </a:r>
            <a:endParaRPr lang="el-G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  Στο θηλυκό γένος, εκτός από την συνηθισμένη κατάληξη  </a:t>
            </a:r>
            <a:r>
              <a:rPr lang="el-GR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-o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, σε ουσιαστικά που σχηματίζονται με επίθημα-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ица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επίσης χρησιμοποιείται και </a:t>
            </a:r>
            <a:r>
              <a:rPr lang="el-GR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–e</a:t>
            </a:r>
            <a:r>
              <a:rPr lang="el-GR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(εκτός από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птицо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: , για παράδειγμα: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царице-царицо,                   цар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ца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200" i="1" dirty="0" smtClean="0">
                <a:latin typeface="Arial" pitchFamily="34" charset="0"/>
                <a:ea typeface="Calibri"/>
                <a:cs typeface="Arial" pitchFamily="34" charset="0"/>
              </a:rPr>
              <a:t>βασίλισσα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кумице - кумицо                  кум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ца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κουμπάρα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душице - душицо,                душ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ца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ψυχούλα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Зорнице -Зорницо               Зорн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ца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l-GR" sz="1200" i="1" dirty="0" err="1" smtClean="0">
                <a:latin typeface="Arial" pitchFamily="34" charset="0"/>
                <a:cs typeface="Arial" pitchFamily="34" charset="0"/>
              </a:rPr>
              <a:t>Ζορνίτσα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bg-BG" sz="22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ЗВАТЕЛНА ФОРМА</a:t>
            </a:r>
            <a:r>
              <a:rPr lang="bg-BG" sz="28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864307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latin typeface="Arial" pitchFamily="34" charset="0"/>
                <a:cs typeface="Arial" pitchFamily="34" charset="0"/>
              </a:rPr>
              <a:t>Съществителните от среден род, както и съществителните в множествено число нямат звателна форма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- Приятели, добре дошли!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Φίλοι, καλώς ήλθατε!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- Дами и господа, добре дошли!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Κυρίες και κύριοι, καλώς ήλθατε!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- Госпожи и господа, добре дошли!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Κυρίες και κύριοι, καλώς ήλθατε!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- Скъпи гости, добре дошли!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Αγαπητοί καλεσμένοι, καλώς ήλθατε!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- Уважаеми преподаватели и студенти!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Σεβαστοί  καθηγητές και μαθητές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!</a:t>
            </a:r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Τα ουσιαστικά ουδέτερου γένους, όπως και τα ουσιαστικά 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πληθυντικού 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αριθμού δεν σχηματίζουν  κλητικούς  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τύπους.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     </a:t>
            </a:r>
            <a:endParaRPr lang="el-GR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bg-BG" sz="28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ЗВАТЕЛНА ФОРМА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   В съвременния разговорен български език се забелязва тенденция за неизползване на звателната форма, особено при личните имена: 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Στην σύγχρονη βουλγαρική γλώσσα υπάρχει τάση για να μην χρησιμοποιείται  ο τύπος  της κλητικής,  </a:t>
            </a:r>
          </a:p>
          <a:p>
            <a:pPr>
              <a:buNone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ειδικά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στα προσωπικά ονόματα . 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endParaRPr lang="bg-BG" sz="1200" b="1" dirty="0" smtClean="0">
              <a:latin typeface="Arial" pitchFamily="34" charset="0"/>
              <a:cs typeface="Arial" pitchFamily="34" charset="0"/>
            </a:endParaRPr>
          </a:p>
          <a:p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Мария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, как си?                 вместо          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Марийо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, как си?</a:t>
            </a: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Емилия,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здравей!                                  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Емилийо,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здравей!</a:t>
            </a: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Скъпа Милена, ...                                       Скъпа Милено, ...</a:t>
            </a:r>
          </a:p>
          <a:p>
            <a:endParaRPr lang="bg-BG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Тази тенденция се забелязва в по-слаба степен при съществителните от мъжки род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Αυτή η τάση είναι λιγότερο έντονη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στα ουσιαστικά αρσενικού γένους :</a:t>
            </a:r>
            <a:endParaRPr lang="el-GR" sz="1200" i="1" dirty="0" smtClean="0">
              <a:latin typeface="Arial" pitchFamily="34" charset="0"/>
              <a:cs typeface="Arial" pitchFamily="34" charset="0"/>
            </a:endParaRPr>
          </a:p>
          <a:p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Добър ден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, Иване!                              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Добър ден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, Иван!    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Петре,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кажи ми!                                     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Петър,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кажи ми!                                       </a:t>
            </a:r>
          </a:p>
          <a:p>
            <a:endParaRPr lang="bg-BG" sz="2000" b="1" dirty="0" smtClean="0">
              <a:latin typeface="Arial" pitchFamily="34" charset="0"/>
              <a:cs typeface="Arial" pitchFamily="34" charset="0"/>
            </a:endParaRPr>
          </a:p>
          <a:p>
            <a:endParaRPr lang="el-GR" sz="1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8982" cy="439718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ЗВАТЕЛНА ФОРМА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501122" cy="5786478"/>
          </a:xfrm>
        </p:spPr>
        <p:txBody>
          <a:bodyPr>
            <a:normAutofit fontScale="85000" lnSpcReduction="20000"/>
          </a:bodyPr>
          <a:lstStyle/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Обръщението е дума или словосъчетание, с което говорещият назовава събеседника си, като се обръща към него, с което показва, че думите му са отправени конкретно към него. </a:t>
            </a: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Обръщението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дума или словосъчетание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влиза в състава на изречението, но не влиза в синтактични отношения с никоя негова част.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Изговаря се със специална интонация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силно повишен тон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, особено когато е в началото на изречението. </a:t>
            </a: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При писане обръщението се отделя със запетаи.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в началото но изречението: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Господин Петров</a:t>
            </a:r>
            <a:r>
              <a:rPr lang="bg-BG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идвам при Вас, за да Ви попитам нещо!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в края на изречението:             Идвам при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Вас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да Ви попитам нещо</a:t>
            </a:r>
            <a:r>
              <a:rPr lang="bg-BG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господин Петров!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в средата на изречението:       Идвам при Вас</a:t>
            </a:r>
            <a:r>
              <a:rPr lang="bg-BG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господин Петров</a:t>
            </a:r>
            <a:r>
              <a:rPr lang="bg-BG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да Ви попитам нещо! </a:t>
            </a:r>
          </a:p>
          <a:p>
            <a:pPr>
              <a:buNone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Идвам</a:t>
            </a:r>
            <a:r>
              <a:rPr lang="bg-BG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господин Петров</a:t>
            </a:r>
            <a:r>
              <a:rPr lang="bg-BG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при Вас да Ви попитам нещо!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в началото на изречението може да се оформи като самостоятелно изречение: </a:t>
            </a:r>
          </a:p>
          <a:p>
            <a:pPr>
              <a:buNone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  Господин Петров!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Идвам при Вас, за да Ви попитам нещо!</a:t>
            </a: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Η προσφώνηση</a:t>
            </a:r>
            <a:r>
              <a:rPr lang="bg-BG" sz="1200" b="1" i="1" dirty="0" smtClean="0"/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είναι μια λέξη ή φράση που ο ομιλητής καλεί συνομιλητή του αναφερόμενος σε αυτόν, υποδεικνύοντας ότι οι λέξεις του απευθύνονται ειδικά σε αυτόν.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Η προσφώνηση</a:t>
            </a:r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(λέξη ή φράση) περιλαμβάνεται στην δομή της πρότασης αλλά δεν έρχεται σε συντακτικές σχέσεις με κανένα μέρος της.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Προφέρεται με  ειδικό τονισμό (έντονα ανυψωμένος τόνος), ειδικά όταν είναι στην αρχή της πρότασης.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Όταν γράφετε, διαχωρίζεται με κόμματα.</a:t>
            </a:r>
            <a:endParaRPr lang="bg-BG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στην αρχή της πρότασης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: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Κύριε </a:t>
            </a:r>
            <a:r>
              <a:rPr lang="el-GR" sz="1200" b="1" dirty="0" err="1" smtClean="0">
                <a:latin typeface="Arial" pitchFamily="34" charset="0"/>
                <a:cs typeface="Arial" pitchFamily="34" charset="0"/>
              </a:rPr>
              <a:t>Πέτροβ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3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έρχομαι  σε σας  για να σας ρωτήσω κάτι!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στο τέλος της πρότασης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Έρχομαι  σε σας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για να σας ρωτήσω κάτι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Κύριε Πετροβ!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στην μέση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Έρχομαι  σε σας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Κύριε Πετροβ</a:t>
            </a:r>
            <a:r>
              <a:rPr lang="el-GR" sz="2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για να σας ρωτήσω κάτι!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Έρχομαι</a:t>
            </a:r>
            <a:r>
              <a:rPr lang="el-GR" sz="2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Κύριε Πετροβ</a:t>
            </a:r>
            <a:r>
              <a:rPr lang="el-GR" sz="2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σε σας για να σας ρωτήσω κάτι!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στην αρχή της πρότασης μπορεί να μορφοποιηθεί ως μία ξεχωριστή πρόταση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Κύριε </a:t>
            </a:r>
            <a:r>
              <a:rPr lang="el-GR" sz="1200" b="1" dirty="0" err="1" smtClean="0">
                <a:latin typeface="Arial" pitchFamily="34" charset="0"/>
                <a:cs typeface="Arial" pitchFamily="34" charset="0"/>
              </a:rPr>
              <a:t>Πέτροβ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Έρχομαι  σε σας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για να σας ρωτήσω κάτι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l-G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   Обръщение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- Ευθεία γραμμή σύνδεσης"/>
          <p:cNvCxnSpPr>
            <a:stCxn id="2" idx="1"/>
            <a:endCxn id="2" idx="3"/>
          </p:cNvCxnSpPr>
          <p:nvPr/>
        </p:nvCxnSpPr>
        <p:spPr>
          <a:xfrm rot="10800000" flipH="1">
            <a:off x="428596" y="3536157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92500"/>
          </a:bodyPr>
          <a:lstStyle/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Обръщението може да бъде само от една дума. То назовава лице или предмет, затова се изразява винаги със съществително име или дума, която замества съществителното име.  напр. прилагателно</a:t>
            </a:r>
          </a:p>
          <a:p>
            <a:pPr>
              <a:buFont typeface="Wingdings" pitchFamily="2" charset="2"/>
              <a:buChar char="v"/>
            </a:pP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Чакам те,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скъпа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Σε περιμένω,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ακριβή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μου!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скъпи-скъпа-скъпо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ακριβέ, ακριβή, ακριβό μου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Кажи ми,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мила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Πες μου,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καλή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μου!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мили-мила-мило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-καλέ,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καλή, καλό μου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Обръщението може да бъде и в звателна форма като се забелязва тенденция за неупотребата на звателната форма .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Елена,  ела!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место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Елено, ела! </a:t>
            </a:r>
          </a:p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При някои широко разпространени лични имена се предпочита употребата на звателната форма.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-   Иване, здравей!                       а   не      -  Иван , здравей!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-   Пенке, къде отиваш!               а   не       -  Пенка, къде отиваш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!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         Η προσφώνηση  μπορεί να είναι μόνο μία λέξη.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Με την 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προσφώνηση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 ονομάζεται άτομο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ή αντικείμενο, οπότε εκφράζεται πάντα με ένα ουσιαστικό ή μια λέξη που αντικαθιστά το ουσιαστικό. π.χ. επίθετο</a:t>
            </a:r>
          </a:p>
          <a:p>
            <a:pPr>
              <a:buFont typeface="Wingdings" pitchFamily="2" charset="2"/>
              <a:buChar char="v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- Σε περιμένω, ακριβή μου!</a:t>
            </a:r>
          </a:p>
          <a:p>
            <a:pPr>
              <a:buFont typeface="Wingdings" pitchFamily="2" charset="2"/>
              <a:buChar char="v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       - Πες μου, καλή μου!</a:t>
            </a: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 Η προσφώνηση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μπορεί επίσης να είναι ο τύπος της κλητικής .</a:t>
            </a:r>
          </a:p>
          <a:p>
            <a:pPr>
              <a:buFont typeface="Wingdings" pitchFamily="2" charset="2"/>
              <a:buChar char="v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- Έλενα, έλα !</a:t>
            </a: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b="1" i="1" dirty="0" smtClean="0">
                <a:latin typeface="Arial" pitchFamily="34" charset="0"/>
                <a:cs typeface="Arial" pitchFamily="34" charset="0"/>
              </a:rPr>
              <a:t>Για ορισμένα κοινά προσωπικά ονόματα  προτιμάται η   χρήση του  τύπου της κλητικής.</a:t>
            </a: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Ιβάν 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γεια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σου!</a:t>
            </a: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Πένκε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που πας!</a:t>
            </a:r>
            <a:endParaRPr lang="el-G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Обръщение</a:t>
            </a:r>
            <a:endParaRPr lang="el-GR" dirty="0"/>
          </a:p>
        </p:txBody>
      </p:sp>
      <p:cxnSp>
        <p:nvCxnSpPr>
          <p:cNvPr id="5" name="4 - Ευθεία γραμμή σύνδεσης"/>
          <p:cNvCxnSpPr>
            <a:stCxn id="2" idx="1"/>
            <a:endCxn id="2" idx="3"/>
          </p:cNvCxnSpPr>
          <p:nvPr/>
        </p:nvCxnSpPr>
        <p:spPr>
          <a:xfrm rot="10800000" flipH="1">
            <a:off x="457200" y="3396543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572164"/>
          </a:xfrm>
        </p:spPr>
        <p:txBody>
          <a:bodyPr>
            <a:normAutofit/>
          </a:bodyPr>
          <a:lstStyle/>
          <a:p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Употребата на звателната форма при роднинските имена е задължителна!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    Η χρήση του κλητικού τύπου στα ονόματα συγγενικών προσώπων είναι υποχρεωτική!</a:t>
            </a:r>
          </a:p>
          <a:p>
            <a:pPr>
              <a:buNone/>
            </a:pP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м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йка –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йко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μητέρα-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μητέρα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м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ма-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μαμά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μαμά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б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ба-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бо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       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γιαγιά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γιαγιά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л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ля-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льо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     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θεία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θεία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т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тко-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       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μπαμπά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μπαμπά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брат-бр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тко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-бр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αδερφός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- αδερφέ </a:t>
            </a:r>
          </a:p>
          <a:p>
            <a:pPr>
              <a:buFont typeface="Wingdings" pitchFamily="2" charset="2"/>
              <a:buChar char="v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сестр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bg-BG" sz="1200" b="1" u="sng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стро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αδερφή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-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αδερφή</a:t>
            </a:r>
          </a:p>
          <a:p>
            <a:pPr>
              <a:buFont typeface="Wingdings" pitchFamily="2" charset="2"/>
              <a:buChar char="v"/>
            </a:pPr>
            <a:r>
              <a:rPr lang="el-GR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брат</a:t>
            </a:r>
            <a:r>
              <a:rPr lang="bg-BG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батко, бате,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сестра </a:t>
            </a:r>
            <a:r>
              <a:rPr lang="bg-BG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-како</a:t>
            </a:r>
          </a:p>
          <a:p>
            <a:pPr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лексикални форми , които се употребяват само като звателни: 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Λεξικοί </a:t>
            </a:r>
            <a:r>
              <a:rPr lang="el-GR" sz="1200" i="1" dirty="0" err="1" smtClean="0">
                <a:latin typeface="Arial" pitchFamily="34" charset="0"/>
                <a:cs typeface="Arial" pitchFamily="34" charset="0"/>
              </a:rPr>
              <a:t>τύποί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που χρησιμοποιούνται μόνο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ως </a:t>
            </a:r>
            <a:r>
              <a:rPr lang="el-GR" sz="1200" i="1" dirty="0" err="1" smtClean="0">
                <a:latin typeface="Arial" pitchFamily="34" charset="0"/>
                <a:cs typeface="Arial" pitchFamily="34" charset="0"/>
              </a:rPr>
              <a:t>κλητικοι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τύποι </a:t>
            </a:r>
            <a:endParaRPr lang="el-GR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нко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                         γιέ μου, 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 д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ъ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ще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                          κόρη μου, </a:t>
            </a: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бр</a:t>
            </a:r>
            <a:r>
              <a:rPr lang="bg-BG" sz="1200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тко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                      αδερφέ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,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Обръщението може да бъде изразено чрез членуваната форма на съществително име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Η προσφώνηση μπορεί να εκφραστεί και με τον έναρθρο τύπο  ενός ουσιαστικού.   </a:t>
            </a: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Ученика на първия ред, освободи мястото!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   О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μαθητής 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της πρώτης σειράς, ελευθερώστε χώρο!</a:t>
            </a: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1200" dirty="0" smtClean="0">
                <a:latin typeface="Arial" pitchFamily="34" charset="0"/>
                <a:cs typeface="Arial" pitchFamily="34" charset="0"/>
              </a:rPr>
              <a:t> Гопожата с чантата, минете по-напред!          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i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el-GR" sz="1200" i="1" dirty="0" smtClean="0">
                <a:latin typeface="Arial" pitchFamily="34" charset="0"/>
                <a:cs typeface="Arial" pitchFamily="34" charset="0"/>
              </a:rPr>
              <a:t>υρία με την τσάντα, προχωρήστε!</a:t>
            </a:r>
            <a:endParaRPr lang="el-G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solidFill>
                  <a:srgbClr val="775F55"/>
                </a:solidFill>
                <a:latin typeface="Arial" pitchFamily="34" charset="0"/>
                <a:cs typeface="Arial" pitchFamily="34" charset="0"/>
              </a:rPr>
              <a:t>Обръщение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727</TotalTime>
  <Words>1315</Words>
  <Application>Microsoft Office PowerPoint</Application>
  <PresentationFormat>Προβολή στην οθόνη (4:3)</PresentationFormat>
  <Paragraphs>197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Συγκέντρωση</vt:lpstr>
      <vt:lpstr>               ЗВАТЕЛНА ФОРМА  </vt:lpstr>
      <vt:lpstr>ЗВАТЕЛНА ФОРМА   </vt:lpstr>
      <vt:lpstr>     ЗВАТЕЛНА ФОРМА </vt:lpstr>
      <vt:lpstr>ЗВАТЕЛНА ФОРМА </vt:lpstr>
      <vt:lpstr>ЗВАТЕЛНА ФОРМА </vt:lpstr>
      <vt:lpstr>ЗВАТЕЛНА ФОРМА </vt:lpstr>
      <vt:lpstr>   Обръщение </vt:lpstr>
      <vt:lpstr>Обръщение</vt:lpstr>
      <vt:lpstr>Обръщение</vt:lpstr>
      <vt:lpstr>Διαφάνεια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ЗВАТЕЛНА ФОРМА</dc:title>
  <dc:creator>violeta</dc:creator>
  <cp:lastModifiedBy>violeta</cp:lastModifiedBy>
  <cp:revision>6</cp:revision>
  <dcterms:created xsi:type="dcterms:W3CDTF">2020-04-21T07:26:05Z</dcterms:created>
  <dcterms:modified xsi:type="dcterms:W3CDTF">2020-04-22T17:15:51Z</dcterms:modified>
</cp:coreProperties>
</file>