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0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0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9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33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9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9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8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2655-BDE0-144E-BD72-0A48616AD8D5}" type="datetimeFigureOut">
              <a:rPr lang="en-US" smtClean="0"/>
              <a:t>22/02/21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1986"/>
            <a:ext cx="7772400" cy="2365078"/>
          </a:xfrm>
        </p:spPr>
        <p:txBody>
          <a:bodyPr>
            <a:normAutofit/>
          </a:bodyPr>
          <a:lstStyle/>
          <a:p>
            <a:r>
              <a:rPr lang="el-GR" sz="4800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4000" dirty="0" smtClean="0"/>
              <a:t>Γιώργος </a:t>
            </a:r>
            <a:r>
              <a:rPr lang="el-GR" sz="4000" dirty="0" err="1" smtClean="0"/>
              <a:t>Μαυρομμάτης</a:t>
            </a:r>
            <a:r>
              <a:rPr lang="el-GR" sz="4000" dirty="0" smtClean="0"/>
              <a:t>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>
                <a:solidFill>
                  <a:schemeClr val="tx1"/>
                </a:solidFill>
              </a:rPr>
              <a:t>Ενότητα 1</a:t>
            </a:r>
            <a:r>
              <a:rPr lang="el-GR" sz="4400" b="1" baseline="30000" dirty="0" smtClean="0">
                <a:solidFill>
                  <a:schemeClr val="tx1"/>
                </a:solidFill>
              </a:rPr>
              <a:t>η</a:t>
            </a:r>
            <a:r>
              <a:rPr lang="el-GR" sz="4400" b="1" dirty="0" smtClean="0">
                <a:solidFill>
                  <a:schemeClr val="tx1"/>
                </a:solidFill>
              </a:rPr>
              <a:t> 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4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793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7240"/>
            <a:ext cx="8229600" cy="5319847"/>
          </a:xfrm>
        </p:spPr>
        <p:txBody>
          <a:bodyPr/>
          <a:lstStyle/>
          <a:p>
            <a:r>
              <a:rPr lang="el-GR" dirty="0" smtClean="0"/>
              <a:t>Γνωριμία</a:t>
            </a:r>
          </a:p>
          <a:p>
            <a:endParaRPr lang="el-GR" dirty="0"/>
          </a:p>
          <a:p>
            <a:r>
              <a:rPr lang="el-GR" dirty="0" smtClean="0"/>
              <a:t>Προσδοκίες φοιτητών/ φοιτητριών </a:t>
            </a:r>
          </a:p>
          <a:p>
            <a:endParaRPr lang="el-GR" dirty="0"/>
          </a:p>
          <a:p>
            <a:r>
              <a:rPr lang="el-GR" dirty="0" smtClean="0"/>
              <a:t>Στόχοι</a:t>
            </a:r>
          </a:p>
          <a:p>
            <a:endParaRPr lang="el-GR" dirty="0"/>
          </a:p>
          <a:p>
            <a:r>
              <a:rPr lang="el-GR" dirty="0"/>
              <a:t>γ</a:t>
            </a:r>
            <a:r>
              <a:rPr lang="el-GR" dirty="0" smtClean="0"/>
              <a:t>ια να περάσει κανείς το μάθημα ...</a:t>
            </a:r>
          </a:p>
          <a:p>
            <a:pPr marL="0" indent="0">
              <a:buNone/>
            </a:pPr>
            <a:r>
              <a:rPr lang="el-GR" sz="2800" b="1" dirty="0" smtClean="0"/>
              <a:t>(σύγγραμμα, παρακολουθήσεις, ώρες μελέτης </a:t>
            </a:r>
            <a:r>
              <a:rPr lang="en-US" sz="2800" b="1" dirty="0" smtClean="0"/>
              <a:t>ECTS</a:t>
            </a:r>
            <a:r>
              <a:rPr lang="el-GR" sz="2800" b="1" dirty="0" smtClean="0"/>
              <a:t>)   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615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0516"/>
          </a:xfrm>
        </p:spPr>
        <p:txBody>
          <a:bodyPr>
            <a:normAutofit fontScale="90000"/>
          </a:bodyPr>
          <a:lstStyle/>
          <a:p>
            <a:r>
              <a:rPr lang="el-GR" u="sng" dirty="0"/>
              <a:t>τ</a:t>
            </a:r>
            <a:r>
              <a:rPr lang="el-GR" u="sng" dirty="0" smtClean="0"/>
              <a:t>α «δεν»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3131"/>
            <a:ext cx="8229600" cy="5372526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Πρέπει </a:t>
            </a:r>
          </a:p>
          <a:p>
            <a:r>
              <a:rPr lang="el-GR" dirty="0" smtClean="0"/>
              <a:t>Πιστεύω</a:t>
            </a:r>
          </a:p>
          <a:p>
            <a:r>
              <a:rPr lang="el-GR" dirty="0" smtClean="0"/>
              <a:t>Θα μπορούσε </a:t>
            </a:r>
          </a:p>
          <a:p>
            <a:endParaRPr lang="el-GR" dirty="0"/>
          </a:p>
          <a:p>
            <a:pPr marL="0" indent="0" algn="ctr">
              <a:buNone/>
            </a:pPr>
            <a:r>
              <a:rPr lang="el-GR" sz="4000" b="1" dirty="0" smtClean="0"/>
              <a:t>Η βάση μας </a:t>
            </a:r>
          </a:p>
          <a:p>
            <a:r>
              <a:rPr lang="el-GR" dirty="0" smtClean="0"/>
              <a:t>Κριτική στάση </a:t>
            </a:r>
          </a:p>
          <a:p>
            <a:r>
              <a:rPr lang="el-GR" dirty="0"/>
              <a:t>α</a:t>
            </a:r>
            <a:r>
              <a:rPr lang="el-GR" dirty="0" smtClean="0"/>
              <a:t>μφισβήτηση </a:t>
            </a:r>
          </a:p>
          <a:p>
            <a:endParaRPr lang="el-GR" dirty="0" smtClean="0"/>
          </a:p>
          <a:p>
            <a:pPr marL="0" indent="0" algn="ctr">
              <a:buNone/>
            </a:pPr>
            <a:r>
              <a:rPr lang="el-GR" b="1" u="sng" dirty="0" smtClean="0"/>
              <a:t>Θα γίνετε κοινωνικοί επιστήμονες 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611815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196"/>
            <a:ext cx="8229600" cy="627767"/>
          </a:xfrm>
        </p:spPr>
        <p:txBody>
          <a:bodyPr>
            <a:normAutofit fontScale="90000"/>
          </a:bodyPr>
          <a:lstStyle/>
          <a:p>
            <a:r>
              <a:rPr lang="el-GR" dirty="0"/>
              <a:t>τ</a:t>
            </a:r>
            <a:r>
              <a:rPr lang="el-GR" dirty="0" smtClean="0"/>
              <a:t>ακτοποιώντας την εργαλειοθήκη μας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2158"/>
            <a:ext cx="9143999" cy="6025842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Κατανόηση του κόσμου          και γιατί; </a:t>
            </a:r>
          </a:p>
          <a:p>
            <a:r>
              <a:rPr lang="el-GR" b="1" dirty="0" smtClean="0"/>
              <a:t>Αναπαραστάσεις       </a:t>
            </a:r>
          </a:p>
          <a:p>
            <a:r>
              <a:rPr lang="el-GR" b="1" dirty="0" smtClean="0"/>
              <a:t> </a:t>
            </a:r>
            <a:r>
              <a:rPr lang="el-GR" b="1" dirty="0" smtClean="0">
                <a:solidFill>
                  <a:srgbClr val="0000FF"/>
                </a:solidFill>
              </a:rPr>
              <a:t>ιδεολογία </a:t>
            </a:r>
          </a:p>
          <a:p>
            <a:pPr marL="0" indent="0">
              <a:buNone/>
            </a:pPr>
            <a:r>
              <a:rPr lang="el-GR" sz="3000" dirty="0" smtClean="0"/>
              <a:t>- Διαρθρωμένο </a:t>
            </a:r>
            <a:r>
              <a:rPr lang="el-GR" sz="3000" dirty="0"/>
              <a:t>σχήμα ιδεών και αντιλήψεων που δεσπόζει στο πνεύμα ατόμων και ομάδων και </a:t>
            </a:r>
            <a:r>
              <a:rPr lang="el-GR" sz="3000" dirty="0" smtClean="0"/>
              <a:t>διαμ</a:t>
            </a:r>
            <a:r>
              <a:rPr lang="el-GR" sz="3000" dirty="0" smtClean="0"/>
              <a:t>έσου του οποίου </a:t>
            </a:r>
            <a:r>
              <a:rPr lang="el-GR" sz="3000" dirty="0" smtClean="0"/>
              <a:t>συγκροτο</a:t>
            </a:r>
            <a:r>
              <a:rPr lang="el-GR" sz="3000" dirty="0" smtClean="0"/>
              <a:t>ύ</a:t>
            </a:r>
            <a:r>
              <a:rPr lang="el-GR" sz="3000" dirty="0" smtClean="0"/>
              <a:t>νται οι  </a:t>
            </a:r>
            <a:r>
              <a:rPr lang="el-GR" sz="3000" b="1" dirty="0" smtClean="0"/>
              <a:t>αναπαραστάσεις </a:t>
            </a:r>
            <a:r>
              <a:rPr lang="el-GR" sz="3000" b="1" dirty="0"/>
              <a:t>της πραγματικότητας.</a:t>
            </a:r>
            <a:r>
              <a:rPr lang="el-GR" sz="3000" dirty="0"/>
              <a:t> </a:t>
            </a:r>
            <a:endParaRPr lang="el-GR" sz="3000" dirty="0" smtClean="0"/>
          </a:p>
          <a:p>
            <a:pPr marL="0" indent="0">
              <a:buNone/>
            </a:pPr>
            <a:r>
              <a:rPr lang="el-GR" sz="3000" dirty="0" smtClean="0"/>
              <a:t>- Σύστημα </a:t>
            </a:r>
            <a:r>
              <a:rPr lang="el-GR" sz="3000" dirty="0"/>
              <a:t>δοξασιών και εννοιών, τόσο πραγματολογικών όσο και δεοντολογικών, που επιχειρεί να </a:t>
            </a:r>
            <a:r>
              <a:rPr lang="el-GR" sz="3000" u="sng" dirty="0"/>
              <a:t>εξηγήσει πολύπλοκα κοινωνικά φαινόμενα</a:t>
            </a:r>
            <a:r>
              <a:rPr lang="el-GR" sz="3000" dirty="0"/>
              <a:t> αποβλέποντας στο να </a:t>
            </a:r>
            <a:r>
              <a:rPr lang="el-GR" sz="3000" u="sng" dirty="0"/>
              <a:t>κατευθύνει και να απλουστεύσει τις </a:t>
            </a:r>
            <a:r>
              <a:rPr lang="el-GR" sz="3000" u="sng" dirty="0" err="1"/>
              <a:t>κοινωνικο</a:t>
            </a:r>
            <a:r>
              <a:rPr lang="el-GR" sz="3000" u="sng" dirty="0"/>
              <a:t>–πολιτικές επιλογές που αντιμετωπίζουν οι κοινωνικές ομάδες και τα άτομα, δημιουργώντας έτσι κανόνες συμπεριφοράς, τρόπους ζωής </a:t>
            </a:r>
            <a:r>
              <a:rPr lang="el-GR" sz="3000" u="sng" dirty="0" smtClean="0"/>
              <a:t>κλπ.</a:t>
            </a:r>
            <a:r>
              <a:rPr lang="el-GR" sz="3000" dirty="0" smtClean="0"/>
              <a:t> </a:t>
            </a:r>
            <a:endParaRPr lang="en-US" sz="3000" dirty="0"/>
          </a:p>
          <a:p>
            <a:endParaRPr lang="el-GR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59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83" y="145993"/>
            <a:ext cx="8802765" cy="65696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b="1" dirty="0"/>
              <a:t>Με βάση την ιδεολογία μας συγκροτείται </a:t>
            </a:r>
            <a:endParaRPr lang="el-GR" b="1" dirty="0" smtClean="0"/>
          </a:p>
          <a:p>
            <a:pPr marL="0" indent="0">
              <a:buNone/>
            </a:pPr>
            <a:r>
              <a:rPr lang="el-GR" b="1" dirty="0" smtClean="0"/>
              <a:t>η </a:t>
            </a:r>
            <a:r>
              <a:rPr lang="el-GR" b="1" dirty="0"/>
              <a:t>εικόνα του </a:t>
            </a:r>
            <a:r>
              <a:rPr lang="el-GR" b="1" dirty="0" smtClean="0"/>
              <a:t>κόσμου</a:t>
            </a:r>
          </a:p>
          <a:p>
            <a:pPr marL="0" indent="0">
              <a:buNone/>
            </a:pPr>
            <a:r>
              <a:rPr lang="el-GR" dirty="0" smtClean="0"/>
              <a:t> -  </a:t>
            </a:r>
            <a:r>
              <a:rPr lang="el-GR" dirty="0"/>
              <a:t>πως είναι  </a:t>
            </a:r>
            <a:r>
              <a:rPr lang="el-GR" dirty="0" smtClean="0"/>
              <a:t>(</a:t>
            </a:r>
            <a:r>
              <a:rPr lang="el-GR" dirty="0" smtClean="0"/>
              <a:t>τι «υπ</a:t>
            </a:r>
            <a:r>
              <a:rPr lang="el-GR" dirty="0" smtClean="0"/>
              <a:t>άρχει» </a:t>
            </a:r>
            <a:r>
              <a:rPr lang="el-GR" dirty="0" smtClean="0"/>
              <a:t>πως </a:t>
            </a:r>
            <a:r>
              <a:rPr lang="el-GR" dirty="0"/>
              <a:t>πρέπει να </a:t>
            </a:r>
            <a:r>
              <a:rPr lang="el-GR" dirty="0" smtClean="0"/>
              <a:t>είναι)    </a:t>
            </a:r>
          </a:p>
          <a:p>
            <a:pPr>
              <a:buFontTx/>
              <a:buChar char="-"/>
            </a:pPr>
            <a:r>
              <a:rPr lang="el-GR" dirty="0" smtClean="0"/>
              <a:t>ποια </a:t>
            </a:r>
            <a:r>
              <a:rPr lang="el-GR" dirty="0"/>
              <a:t>η θέση μας μέσα σε αυτόν  </a:t>
            </a:r>
            <a:r>
              <a:rPr lang="el-GR" dirty="0" smtClean="0"/>
              <a:t>τον κόσμο </a:t>
            </a:r>
          </a:p>
          <a:p>
            <a:pPr>
              <a:buFontTx/>
              <a:buChar char="-"/>
            </a:pPr>
            <a:r>
              <a:rPr lang="el-GR" dirty="0" smtClean="0"/>
              <a:t>τι </a:t>
            </a:r>
            <a:r>
              <a:rPr lang="el-GR" dirty="0"/>
              <a:t>είναι θεμιτό και τι </a:t>
            </a:r>
            <a:r>
              <a:rPr lang="el-GR" dirty="0" smtClean="0"/>
              <a:t>επιβεβλημένο</a:t>
            </a:r>
          </a:p>
          <a:p>
            <a:pPr marL="0" indent="0">
              <a:buNone/>
            </a:pPr>
            <a:r>
              <a:rPr lang="el-GR" dirty="0" smtClean="0"/>
              <a:t>	Κατευθύνει τη συμπεριφορά και αισθητική μας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l-GR" u="sng" dirty="0" smtClean="0"/>
              <a:t>Τι κάνει η ιδεολογία: </a:t>
            </a:r>
            <a:r>
              <a:rPr lang="el-GR" dirty="0" smtClean="0"/>
              <a:t>προσφέρει τη βάση για να συγκροτηθούν οι αναπαραστάσεις </a:t>
            </a:r>
            <a:r>
              <a:rPr lang="mr-IN" dirty="0" smtClean="0"/>
              <a:t>–</a:t>
            </a:r>
            <a:r>
              <a:rPr lang="el-GR" dirty="0" smtClean="0"/>
              <a:t> η ανάγνωση του κόσμου </a:t>
            </a:r>
            <a:r>
              <a:rPr lang="mr-IN" dirty="0" smtClean="0"/>
              <a:t>–</a:t>
            </a:r>
            <a:r>
              <a:rPr lang="el-GR" dirty="0" smtClean="0"/>
              <a:t> η κατασκευή του κόσμου. </a:t>
            </a:r>
          </a:p>
          <a:p>
            <a:pPr marL="0" indent="0">
              <a:buNone/>
            </a:pPr>
            <a:r>
              <a:rPr lang="el-GR" dirty="0" smtClean="0"/>
              <a:t>-  Περιορίζει την πολυπλοκότητας  </a:t>
            </a:r>
            <a:r>
              <a:rPr lang="el-GR" dirty="0"/>
              <a:t>(που είναι δυσανάγνωστη και σε μεγάλο βαθμό δυσβάσταχτη</a:t>
            </a:r>
            <a:r>
              <a:rPr lang="el-GR" dirty="0" smtClean="0"/>
              <a:t>). </a:t>
            </a:r>
          </a:p>
          <a:p>
            <a:pPr marL="0" indent="0">
              <a:buNone/>
            </a:pPr>
            <a:r>
              <a:rPr lang="el-GR" dirty="0" smtClean="0"/>
              <a:t>- Προσφέρει </a:t>
            </a:r>
            <a:r>
              <a:rPr lang="el-GR" dirty="0"/>
              <a:t>έτοιμες λύσεις </a:t>
            </a:r>
            <a:r>
              <a:rPr lang="el-GR" dirty="0" smtClean="0"/>
              <a:t> (αυτονόητα)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2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794"/>
            <a:ext cx="8229600" cy="55477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Πού βρίσκουμε την ιδεολογία;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78" y="1124143"/>
            <a:ext cx="8954222" cy="562071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Ενσταλάσσεται </a:t>
            </a:r>
            <a:r>
              <a:rPr lang="el-GR" dirty="0"/>
              <a:t>μέσα μας μέσα από διάφορους φορείς (οικογένεια, δημόσια εκπαίδευση, </a:t>
            </a:r>
            <a:r>
              <a:rPr lang="el-GR" dirty="0" smtClean="0"/>
              <a:t>θρησκευτικ</a:t>
            </a:r>
            <a:r>
              <a:rPr lang="el-GR" dirty="0" smtClean="0"/>
              <a:t>ές </a:t>
            </a:r>
            <a:r>
              <a:rPr lang="el-GR" dirty="0" err="1" smtClean="0"/>
              <a:t>δομες</a:t>
            </a:r>
            <a:r>
              <a:rPr lang="el-GR" dirty="0" smtClean="0"/>
              <a:t>)</a:t>
            </a:r>
            <a:r>
              <a:rPr lang="el-GR" dirty="0" smtClean="0"/>
              <a:t>. Για </a:t>
            </a:r>
            <a:r>
              <a:rPr lang="el-GR" dirty="0"/>
              <a:t>να την αντιληφθούμε πρέπει να βγούμε έξω από αυτήν δηλαδή έξω από τον εαυτό μας   και αυτό μπορεί να γίνει με τα εργαλεία της </a:t>
            </a:r>
            <a:r>
              <a:rPr lang="el-GR" dirty="0" smtClean="0"/>
              <a:t>επιστήμης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sz="3600" b="1" u="sng" dirty="0"/>
              <a:t>Δεν υπάρχει πρόσληψη κοινωνικού φαινομένου </a:t>
            </a:r>
            <a:r>
              <a:rPr lang="el-GR" u="sng" dirty="0"/>
              <a:t>(κάποιοι το επεκτείνουν και στα φυσικά φαινόμενα) </a:t>
            </a:r>
            <a:r>
              <a:rPr lang="el-GR" sz="3600" b="1" u="sng" dirty="0" err="1" smtClean="0"/>
              <a:t>αδιαμεσολάβητο</a:t>
            </a:r>
            <a:r>
              <a:rPr lang="el-GR" sz="3600" b="1" u="sng" dirty="0" smtClean="0"/>
              <a:t> </a:t>
            </a:r>
            <a:r>
              <a:rPr lang="el-GR" sz="3600" b="1" u="sng" dirty="0"/>
              <a:t>από ιδεολογία.  </a:t>
            </a:r>
            <a:endParaRPr lang="en-US" sz="3600" b="1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05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5115"/>
          </a:xfrm>
        </p:spPr>
        <p:txBody>
          <a:bodyPr>
            <a:normAutofit fontScale="90000"/>
          </a:bodyPr>
          <a:lstStyle/>
          <a:p>
            <a:r>
              <a:rPr lang="el-GR" dirty="0"/>
              <a:t>Και που είναι το πρόβλημα?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9753"/>
            <a:ext cx="8229600" cy="5206410"/>
          </a:xfrm>
        </p:spPr>
        <p:txBody>
          <a:bodyPr/>
          <a:lstStyle/>
          <a:p>
            <a:r>
              <a:rPr lang="el-GR" dirty="0" smtClean="0"/>
              <a:t>Πόσα σωστά;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Υποκειμενικότητα </a:t>
            </a:r>
            <a:r>
              <a:rPr lang="mr-IN" dirty="0" smtClean="0"/>
              <a:t>–</a:t>
            </a:r>
            <a:r>
              <a:rPr lang="el-GR" dirty="0" smtClean="0"/>
              <a:t> αντικειμενικότητα  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Εγκυρότητα  - ικανοποιητική περιγραφή της υποκειμενικότητας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92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7520"/>
          </a:xfrm>
        </p:spPr>
        <p:txBody>
          <a:bodyPr>
            <a:normAutofit fontScale="90000"/>
          </a:bodyPr>
          <a:lstStyle/>
          <a:p>
            <a:r>
              <a:rPr lang="el-GR" dirty="0"/>
              <a:t>κ</a:t>
            </a:r>
            <a:r>
              <a:rPr lang="el-GR" dirty="0" smtClean="0"/>
              <a:t>ατασκευές του νου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2750"/>
            <a:ext cx="8229600" cy="5133414"/>
          </a:xfrm>
        </p:spPr>
        <p:txBody>
          <a:bodyPr/>
          <a:lstStyle/>
          <a:p>
            <a:endParaRPr lang="el-GR" dirty="0" smtClean="0"/>
          </a:p>
          <a:p>
            <a:r>
              <a:rPr lang="el-GR" b="1" dirty="0" smtClean="0"/>
              <a:t>Θεωρία </a:t>
            </a:r>
            <a:r>
              <a:rPr lang="mr-IN" b="1" dirty="0" smtClean="0"/>
              <a:t>–</a:t>
            </a:r>
            <a:r>
              <a:rPr lang="el-GR" b="1" dirty="0" smtClean="0"/>
              <a:t> πράξη </a:t>
            </a:r>
            <a:endParaRPr lang="el-GR" b="1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Η γνώση φτιάχνεται ή ανακαλύπτεται; </a:t>
            </a:r>
          </a:p>
          <a:p>
            <a:r>
              <a:rPr lang="el-GR" dirty="0" smtClean="0"/>
              <a:t>Περί  πληροφορίας και γνώσης </a:t>
            </a:r>
            <a:endParaRPr lang="en-US" dirty="0" smtClean="0"/>
          </a:p>
          <a:p>
            <a:r>
              <a:rPr lang="el-GR" dirty="0" smtClean="0"/>
              <a:t>Περί θεωρίας και πράξης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34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87" y="613168"/>
            <a:ext cx="8890354" cy="642367"/>
          </a:xfrm>
        </p:spPr>
        <p:txBody>
          <a:bodyPr>
            <a:normAutofit fontScale="90000"/>
          </a:bodyPr>
          <a:lstStyle/>
          <a:p>
            <a:r>
              <a:rPr lang="el-GR" sz="4000" b="1" dirty="0"/>
              <a:t>Υπάρχει ο κόσμος;   </a:t>
            </a:r>
            <a:r>
              <a:rPr lang="el-GR" sz="4000" b="1" dirty="0" smtClean="0"/>
              <a:t>  </a:t>
            </a:r>
            <a:r>
              <a:rPr lang="el-GR" sz="4000" b="1" dirty="0"/>
              <a:t>Κατασκευή του κόσμου     </a:t>
            </a:r>
            <a:r>
              <a:rPr lang="el-GR" b="1" dirty="0"/>
              <a:t/>
            </a:r>
            <a:br>
              <a:rPr lang="el-GR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92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281</Words>
  <Application>Microsoft Macintosh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Διαπολιτισμική Εκπαίδευση  Γιώργος Μαυρομμάτης </vt:lpstr>
      <vt:lpstr>PowerPoint Presentation</vt:lpstr>
      <vt:lpstr>τα «δεν» </vt:lpstr>
      <vt:lpstr>τακτοποιώντας την εργαλειοθήκη μας</vt:lpstr>
      <vt:lpstr>PowerPoint Presentation</vt:lpstr>
      <vt:lpstr>Πού βρίσκουμε την ιδεολογία; </vt:lpstr>
      <vt:lpstr>Και που είναι το πρόβλημα?  </vt:lpstr>
      <vt:lpstr>κατασκευές του νου</vt:lpstr>
      <vt:lpstr>Υπάρχει ο κόσμος;     Κατασκευή του κόσμου    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14</cp:revision>
  <dcterms:created xsi:type="dcterms:W3CDTF">2021-02-18T16:05:05Z</dcterms:created>
  <dcterms:modified xsi:type="dcterms:W3CDTF">2021-02-22T08:42:42Z</dcterms:modified>
</cp:coreProperties>
</file>