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  <p:sldMasterId id="2147483653" r:id="rId2"/>
  </p:sldMasterIdLst>
  <p:notesMasterIdLst>
    <p:notesMasterId r:id="rId24"/>
  </p:notesMasterIdLst>
  <p:handoutMasterIdLst>
    <p:handoutMasterId r:id="rId25"/>
  </p:handoutMasterIdLst>
  <p:sldIdLst>
    <p:sldId id="285" r:id="rId3"/>
    <p:sldId id="345" r:id="rId4"/>
    <p:sldId id="343" r:id="rId5"/>
    <p:sldId id="287" r:id="rId6"/>
    <p:sldId id="330" r:id="rId7"/>
    <p:sldId id="290" r:id="rId8"/>
    <p:sldId id="329" r:id="rId9"/>
    <p:sldId id="302" r:id="rId10"/>
    <p:sldId id="315" r:id="rId11"/>
    <p:sldId id="316" r:id="rId12"/>
    <p:sldId id="344" r:id="rId13"/>
    <p:sldId id="319" r:id="rId14"/>
    <p:sldId id="320" r:id="rId15"/>
    <p:sldId id="322" r:id="rId16"/>
    <p:sldId id="333" r:id="rId17"/>
    <p:sldId id="334" r:id="rId18"/>
    <p:sldId id="335" r:id="rId19"/>
    <p:sldId id="337" r:id="rId20"/>
    <p:sldId id="339" r:id="rId21"/>
    <p:sldId id="340" r:id="rId22"/>
    <p:sldId id="342" r:id="rId23"/>
  </p:sldIdLst>
  <p:sldSz cx="9144000" cy="6858000" type="screen4x3"/>
  <p:notesSz cx="69977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C0C0C0"/>
    <a:srgbClr val="996600"/>
    <a:srgbClr val="FF9900"/>
    <a:srgbClr val="333300"/>
    <a:srgbClr val="006600"/>
    <a:srgbClr val="00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740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426" y="-62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58.wmf"/><Relationship Id="rId1" Type="http://schemas.openxmlformats.org/officeDocument/2006/relationships/image" Target="../media/image32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79.wmf"/><Relationship Id="rId4" Type="http://schemas.openxmlformats.org/officeDocument/2006/relationships/image" Target="../media/image3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32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4" Type="http://schemas.openxmlformats.org/officeDocument/2006/relationships/image" Target="../media/image8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t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B2549EAD-0C26-42B6-9718-7C5D51DFCEF8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b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18563"/>
            <a:ext cx="30321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07" tIns="46504" rIns="93007" bIns="46504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0238DCB8-CDA3-458E-850B-9F1611389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60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007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5395853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4369816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709431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236270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803041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9624960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8908618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801540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5198418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7648234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039223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1864952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9687736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72616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32082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210611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12515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089955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138894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1413" y="663575"/>
            <a:ext cx="4716462" cy="353695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7738" y="4421188"/>
            <a:ext cx="5102225" cy="419893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002" tIns="44001" rIns="88002" bIns="44001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442845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582368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no Pro Caption" panose="02020502040506020403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15B78DAC-D725-4FCC-8E1F-21A4016022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1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18CE0-0649-40EE-9F38-E2488F1EC50E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289AB-6C44-444A-BC06-E7B9EFCAC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8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93F76-328D-4C93-9826-BA9DC5BF1949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E078-9B24-4E77-BFED-AC38A4B4C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07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74121-918E-4CF9-9E22-21D83E18A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0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750D7-9B08-46DD-A4EA-E5B7C2F44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67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A3B26-E9DF-4805-8BEF-D90EDD9C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98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5752B-869B-4992-8C73-0C1C34D0BACB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77F67-B6DC-4067-9C34-6933830A2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74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01532-6AA0-478C-B1E2-125BA69A14F7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DE660-6B6B-4139-84B3-C0639EFE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69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07AB3-061C-40F3-A6A8-BA6D30CFD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74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7014C-BC63-400D-B78B-A8CBFE5D7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88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0187C-F7DC-4159-A872-329A2B608B8B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FC40-861D-4C24-A9D9-2F0D69C7A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0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791575" cy="677862"/>
          </a:xfrm>
        </p:spPr>
        <p:txBody>
          <a:bodyPr/>
          <a:lstStyle>
            <a:lvl1pPr>
              <a:defRPr sz="3200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4953000"/>
          </a:xfrm>
        </p:spPr>
        <p:txBody>
          <a:bodyPr/>
          <a:lstStyle>
            <a:lvl1pPr>
              <a:defRPr>
                <a:latin typeface="Arno Pro Caption" panose="02020502040506020403" pitchFamily="18" charset="0"/>
              </a:defRPr>
            </a:lvl1pPr>
            <a:lvl2pPr>
              <a:defRPr>
                <a:latin typeface="Arno Pro Caption" panose="02020502040506020403" pitchFamily="18" charset="0"/>
              </a:defRPr>
            </a:lvl2pPr>
            <a:lvl3pPr>
              <a:defRPr>
                <a:latin typeface="Arno Pro Caption" panose="02020502040506020403" pitchFamily="18" charset="0"/>
              </a:defRPr>
            </a:lvl3pPr>
            <a:lvl4pPr>
              <a:defRPr>
                <a:latin typeface="Arno Pro Caption" panose="02020502040506020403" pitchFamily="18" charset="0"/>
              </a:defRPr>
            </a:lvl4pPr>
            <a:lvl5pPr>
              <a:defRPr>
                <a:latin typeface="Arno Pro Caption" panose="020205020405060204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248400"/>
            <a:ext cx="762000" cy="457200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C2BFB221-819E-4F09-8E7F-6E24A1E500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89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D6558-8658-48B9-B3E1-FEDA0AC11892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011A4-3E54-489B-9B38-04A1D2F10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335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68D0-8180-4FB7-BF0B-9B3C82E6CA2D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07B47-575C-4E94-A193-6F2858C98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10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7AEED-B59D-4C2D-ADA5-51FD7D01D14F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BCED3-072E-4C2B-ABFD-FE8A418B1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18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E647A-4A1B-44B7-B189-93B3C372929F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AD269-B0A0-4C0C-9CA3-70755824D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2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1416-B319-4FCF-BF81-FA99CA5E8C81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9A6DB-A539-47AC-B195-488926E36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25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FDE20-7AA7-41D9-A73A-47A3FFB30460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7FFF2-48C5-49C5-99DE-8A527F025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76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44556-2DF2-4C94-AC68-24E25542946B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82E07-BEA6-4EC7-9046-D8F59828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46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F33EC-B50E-4543-985A-1574B5422B6F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17BFA-C2F3-4F97-BD54-5D6DAFC3A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8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65AE8-A4CE-497B-8246-02675E8A7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2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C23EE-22B4-4C3F-9B51-287BA5A27898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98E6E-D6A9-4B6B-8B8A-4973F47EF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50237" cy="677862"/>
          </a:xfrm>
        </p:spPr>
        <p:txBody>
          <a:bodyPr/>
          <a:lstStyle>
            <a:lvl1pPr>
              <a:defRPr sz="3200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48600" y="6248400"/>
            <a:ext cx="914400" cy="457200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E0AD3857-06FA-47D5-B71B-E2A6317B13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6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9B1CD-8774-425B-973C-6AEF061B1749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0CD-D58D-469F-BBAC-CD2277203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3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18750-CA35-4254-A04C-5F8AC2FE53E6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76D67-94EB-4FBA-A928-F716A9D30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1ABBA-0833-4C06-8722-0CF50BBB87C5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E2CD4-941E-40F9-BA10-CC5FEEF54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1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791575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48600" y="6248400"/>
            <a:ext cx="914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C00000"/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CB7F100D-C7BE-4483-8A50-3AC8C7CA08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C00000"/>
          </a:solidFill>
          <a:latin typeface="Arno Pro Caption" panose="020205020405060204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no Pro Caption" panose="020205020405060204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Arno Pro Caption" panose="020205020405060204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Arno Pro Caption" panose="02020502040506020403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1538" y="66421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974281B3-9ABA-486D-AB4E-D7421B235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7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9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2.wm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4.bin"/><Relationship Id="rId17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6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7.bin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65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32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4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2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69.wmf"/><Relationship Id="rId12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0.wmf"/><Relationship Id="rId14" Type="http://schemas.openxmlformats.org/officeDocument/2006/relationships/oleObject" Target="../embeddings/oleObject7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7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7.png"/><Relationship Id="rId5" Type="http://schemas.openxmlformats.org/officeDocument/2006/relationships/image" Target="../media/image74.wmf"/><Relationship Id="rId10" Type="http://schemas.openxmlformats.org/officeDocument/2006/relationships/image" Target="../media/image76.png"/><Relationship Id="rId4" Type="http://schemas.openxmlformats.org/officeDocument/2006/relationships/oleObject" Target="../embeddings/oleObject77.bin"/><Relationship Id="rId9" Type="http://schemas.openxmlformats.org/officeDocument/2006/relationships/image" Target="../media/image3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9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32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oleObject" Target="../embeddings/oleObject90.bin"/><Relationship Id="rId18" Type="http://schemas.openxmlformats.org/officeDocument/2006/relationships/oleObject" Target="../embeddings/oleObject94.bin"/><Relationship Id="rId3" Type="http://schemas.openxmlformats.org/officeDocument/2006/relationships/notesSlide" Target="../notesSlides/notesSlide20.xml"/><Relationship Id="rId21" Type="http://schemas.openxmlformats.org/officeDocument/2006/relationships/image" Target="../media/image85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3.bin"/><Relationship Id="rId20" Type="http://schemas.openxmlformats.org/officeDocument/2006/relationships/oleObject" Target="../embeddings/oleObject95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2.wmf"/><Relationship Id="rId5" Type="http://schemas.openxmlformats.org/officeDocument/2006/relationships/image" Target="../media/image32.wmf"/><Relationship Id="rId15" Type="http://schemas.openxmlformats.org/officeDocument/2006/relationships/oleObject" Target="../embeddings/oleObject92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9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8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1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4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94FD1D-DE85-49B8-9FC3-D65CAC9C2DF9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96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4400" y="1905000"/>
            <a:ext cx="7315200" cy="1447800"/>
          </a:xfrm>
          <a:solidFill>
            <a:schemeClr val="bg2">
              <a:lumMod val="10000"/>
              <a:lumOff val="90000"/>
            </a:schemeClr>
          </a:solidFill>
        </p:spPr>
        <p:txBody>
          <a:bodyPr/>
          <a:lstStyle/>
          <a:p>
            <a:r>
              <a:rPr lang="en-US" altLang="el-GR" sz="4800" b="1" dirty="0" smtClean="0"/>
              <a:t>Simpson’s 1/3</a:t>
            </a:r>
            <a:r>
              <a:rPr lang="en-US" altLang="el-GR" sz="4800" b="1" baseline="30000" dirty="0" smtClean="0"/>
              <a:t>rd</a:t>
            </a:r>
            <a:r>
              <a:rPr lang="en-US" altLang="el-GR" sz="4800" b="1" dirty="0" smtClean="0"/>
              <a:t> Rule of Integration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BA3045-764F-4A31-ABCF-18B602EC98B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3993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9941" name="Text Box 51"/>
          <p:cNvSpPr txBox="1">
            <a:spLocks noChangeArrowheads="1"/>
          </p:cNvSpPr>
          <p:nvPr/>
        </p:nvSpPr>
        <p:spPr bwMode="auto">
          <a:xfrm>
            <a:off x="609600" y="986631"/>
            <a:ext cx="762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>
                <a:latin typeface="Arno Pro Caption" panose="02020502040506020403" pitchFamily="18" charset="0"/>
              </a:rPr>
              <a:t>a)</a:t>
            </a:r>
          </a:p>
        </p:txBody>
      </p:sp>
      <p:graphicFrame>
        <p:nvGraphicFramePr>
          <p:cNvPr id="39942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963630"/>
              </p:ext>
            </p:extLst>
          </p:nvPr>
        </p:nvGraphicFramePr>
        <p:xfrm>
          <a:off x="1143000" y="766258"/>
          <a:ext cx="1524000" cy="865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2" name="Equation" r:id="rId4" imgW="850680" imgH="482400" progId="Equation.DSMT4">
                  <p:embed/>
                </p:oleObj>
              </mc:Choice>
              <mc:Fallback>
                <p:oleObj name="Equation" r:id="rId4" imgW="850680" imgH="482400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766258"/>
                        <a:ext cx="1524000" cy="8655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29675"/>
              </p:ext>
            </p:extLst>
          </p:nvPr>
        </p:nvGraphicFramePr>
        <p:xfrm>
          <a:off x="3367231" y="965571"/>
          <a:ext cx="3450406" cy="662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3" name="Equation" r:id="rId6" imgW="2374560" imgH="457200" progId="Equation.DSMT4">
                  <p:embed/>
                </p:oleObj>
              </mc:Choice>
              <mc:Fallback>
                <p:oleObj name="Equation" r:id="rId6" imgW="2374560" imgH="4572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7231" y="965571"/>
                        <a:ext cx="3450406" cy="662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805513"/>
              </p:ext>
            </p:extLst>
          </p:nvPr>
        </p:nvGraphicFramePr>
        <p:xfrm>
          <a:off x="3529012" y="1696824"/>
          <a:ext cx="3006291" cy="605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4" name="Equation" r:id="rId8" imgW="2158920" imgH="431640" progId="Equation.DSMT4">
                  <p:embed/>
                </p:oleObj>
              </mc:Choice>
              <mc:Fallback>
                <p:oleObj name="Equation" r:id="rId8" imgW="2158920" imgH="43164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012" y="1696824"/>
                        <a:ext cx="3006291" cy="6052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529045"/>
              </p:ext>
            </p:extLst>
          </p:nvPr>
        </p:nvGraphicFramePr>
        <p:xfrm>
          <a:off x="3536868" y="2552016"/>
          <a:ext cx="5232482" cy="622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5" name="Equation" r:id="rId10" imgW="3644640" imgH="431640" progId="Equation.DSMT4">
                  <p:embed/>
                </p:oleObj>
              </mc:Choice>
              <mc:Fallback>
                <p:oleObj name="Equation" r:id="rId10" imgW="3644640" imgH="43164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868" y="2552016"/>
                        <a:ext cx="5232482" cy="6226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27243"/>
              </p:ext>
            </p:extLst>
          </p:nvPr>
        </p:nvGraphicFramePr>
        <p:xfrm>
          <a:off x="3009900" y="625475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6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625475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542059" y="3421122"/>
            <a:ext cx="4249881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b) The exact value of the above integral is</a:t>
            </a:r>
          </a:p>
        </p:txBody>
      </p:sp>
      <p:graphicFrame>
        <p:nvGraphicFramePr>
          <p:cNvPr id="1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158832"/>
              </p:ext>
            </p:extLst>
          </p:nvPr>
        </p:nvGraphicFramePr>
        <p:xfrm>
          <a:off x="3503612" y="3817632"/>
          <a:ext cx="5235802" cy="718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7" name="Equation" r:id="rId14" imgW="3492360" imgH="482400" progId="Equation.DSMT4">
                  <p:embed/>
                </p:oleObj>
              </mc:Choice>
              <mc:Fallback>
                <p:oleObj name="Equation" r:id="rId14" imgW="34923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3612" y="3817632"/>
                        <a:ext cx="5235802" cy="718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838200" y="4535883"/>
            <a:ext cx="12795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True Error</a:t>
            </a:r>
          </a:p>
        </p:txBody>
      </p:sp>
      <p:graphicFrame>
        <p:nvGraphicFramePr>
          <p:cNvPr id="1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038950"/>
              </p:ext>
            </p:extLst>
          </p:nvPr>
        </p:nvGraphicFramePr>
        <p:xfrm>
          <a:off x="3422852" y="4626133"/>
          <a:ext cx="3552623" cy="34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8" name="Equation" r:id="rId16" imgW="2336760" imgH="228600" progId="Equation.DSMT4">
                  <p:embed/>
                </p:oleObj>
              </mc:Choice>
              <mc:Fallback>
                <p:oleObj name="Equation" r:id="rId16" imgW="2336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852" y="4626133"/>
                        <a:ext cx="3552623" cy="34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609600" y="5166841"/>
            <a:ext cx="3209533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l" eaLnBrk="0" hangingPunct="0">
              <a:tabLst>
                <a:tab pos="228600" algn="l"/>
              </a:tabLst>
            </a:pPr>
            <a:r>
              <a:rPr lang="en-US" altLang="el-GR" sz="1900" dirty="0">
                <a:latin typeface="Arno Pro Caption" panose="02020502040506020403" pitchFamily="18" charset="0"/>
              </a:rPr>
              <a:t>c)  Absolute relative true error,</a:t>
            </a:r>
          </a:p>
        </p:txBody>
      </p:sp>
      <p:graphicFrame>
        <p:nvGraphicFramePr>
          <p:cNvPr id="1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306803"/>
              </p:ext>
            </p:extLst>
          </p:nvPr>
        </p:nvGraphicFramePr>
        <p:xfrm>
          <a:off x="3348181" y="5546934"/>
          <a:ext cx="4173514" cy="615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9" name="Equation" r:id="rId18" imgW="2933640" imgH="431640" progId="Equation.DSMT4">
                  <p:embed/>
                </p:oleObj>
              </mc:Choice>
              <mc:Fallback>
                <p:oleObj name="Equation" r:id="rId18" imgW="29336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181" y="5546934"/>
                        <a:ext cx="4173514" cy="615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Τίτλος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l-GR" sz="4400" b="1" dirty="0"/>
              <a:t>Multiple Segment Simpson’s 1/3rd </a:t>
            </a:r>
            <a:r>
              <a:rPr lang="en-US" altLang="el-GR" sz="4400" b="1" dirty="0" smtClean="0"/>
              <a:t>Rule</a:t>
            </a:r>
            <a:endParaRPr lang="el-GR" sz="4400" b="1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7A2EA8-16A3-4AEC-9F6E-EB3A6B0F7D9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3010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914400" y="7620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el-GR" sz="4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 smtClean="0"/>
              <a:t>Multiple Segment Simpson’s 1/3</a:t>
            </a:r>
            <a:r>
              <a:rPr lang="en-US" altLang="el-GR" sz="4000" baseline="30000" smtClean="0"/>
              <a:t>rd</a:t>
            </a:r>
            <a:r>
              <a:rPr lang="en-US" altLang="el-GR" sz="4000" smtClean="0"/>
              <a:t> Rule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B41E23-5CFE-4A64-848D-6DBADFABC74C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4034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4039" name="Text Box 345"/>
          <p:cNvSpPr txBox="1">
            <a:spLocks noChangeArrowheads="1"/>
          </p:cNvSpPr>
          <p:nvPr/>
        </p:nvSpPr>
        <p:spPr bwMode="auto">
          <a:xfrm>
            <a:off x="304800" y="1196270"/>
            <a:ext cx="85344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 dirty="0">
                <a:latin typeface="Arno Pro Caption" panose="02020502040506020403" pitchFamily="18" charset="0"/>
              </a:rPr>
              <a:t>Just like in multiple segment Trapezoidal Rule, one can subdivide the interval </a:t>
            </a:r>
            <a:r>
              <a:rPr lang="en-US" altLang="el-GR" sz="1900" dirty="0" smtClean="0">
                <a:latin typeface="Arno Pro Caption" panose="02020502040506020403" pitchFamily="18" charset="0"/>
              </a:rPr>
              <a:t>[</a:t>
            </a:r>
            <a:r>
              <a:rPr lang="en-US" altLang="el-GR" sz="1900" i="1" dirty="0">
                <a:latin typeface="Arno Pro Caption" panose="02020502040506020403" pitchFamily="18" charset="0"/>
              </a:rPr>
              <a:t>a, b</a:t>
            </a:r>
            <a:r>
              <a:rPr lang="en-US" altLang="el-GR" sz="1900" dirty="0">
                <a:latin typeface="Arno Pro Caption" panose="02020502040506020403" pitchFamily="18" charset="0"/>
              </a:rPr>
              <a:t>] into  </a:t>
            </a:r>
            <a:r>
              <a:rPr lang="en-US" altLang="el-GR" sz="1900" i="1" dirty="0">
                <a:latin typeface="Arno Pro Caption" panose="02020502040506020403" pitchFamily="18" charset="0"/>
              </a:rPr>
              <a:t>n</a:t>
            </a:r>
            <a:r>
              <a:rPr lang="en-US" altLang="el-GR" sz="1900" dirty="0">
                <a:latin typeface="Arno Pro Caption" panose="02020502040506020403" pitchFamily="18" charset="0"/>
              </a:rPr>
              <a:t> segments and apply Simpson’s 1/3rd Rule repeatedly </a:t>
            </a:r>
            <a:r>
              <a:rPr lang="en-US" altLang="el-GR" sz="1900" dirty="0" smtClean="0">
                <a:latin typeface="Arno Pro Caption" panose="02020502040506020403" pitchFamily="18" charset="0"/>
              </a:rPr>
              <a:t>over every </a:t>
            </a:r>
            <a:r>
              <a:rPr lang="en-US" altLang="el-GR" sz="1900" dirty="0">
                <a:latin typeface="Arno Pro Caption" panose="02020502040506020403" pitchFamily="18" charset="0"/>
              </a:rPr>
              <a:t>two segments.  Note that </a:t>
            </a:r>
            <a:r>
              <a:rPr lang="en-US" altLang="el-GR" sz="1900" b="1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n</a:t>
            </a:r>
            <a:r>
              <a:rPr lang="en-US" altLang="el-GR" sz="19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 needs to be even</a:t>
            </a:r>
            <a:r>
              <a:rPr lang="en-US" altLang="el-GR" sz="1900" dirty="0">
                <a:latin typeface="Arno Pro Caption" panose="02020502040506020403" pitchFamily="18" charset="0"/>
              </a:rPr>
              <a:t>.  Divide interval [</a:t>
            </a:r>
            <a:r>
              <a:rPr lang="en-US" altLang="el-GR" sz="1900" i="1" dirty="0">
                <a:latin typeface="Arno Pro Caption" panose="02020502040506020403" pitchFamily="18" charset="0"/>
              </a:rPr>
              <a:t>a, b</a:t>
            </a:r>
            <a:r>
              <a:rPr lang="en-US" altLang="el-GR" sz="1900" dirty="0">
                <a:latin typeface="Arno Pro Caption" panose="02020502040506020403" pitchFamily="18" charset="0"/>
              </a:rPr>
              <a:t>] into  equal segments, hence the segment width </a:t>
            </a:r>
          </a:p>
        </p:txBody>
      </p:sp>
      <p:graphicFrame>
        <p:nvGraphicFramePr>
          <p:cNvPr id="44041" name="Object 3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745023"/>
              </p:ext>
            </p:extLst>
          </p:nvPr>
        </p:nvGraphicFramePr>
        <p:xfrm>
          <a:off x="1527175" y="2608597"/>
          <a:ext cx="914400" cy="606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4" name="Equation" r:id="rId4" imgW="1104900" imgH="736600" progId="Equation.3">
                  <p:embed/>
                </p:oleObj>
              </mc:Choice>
              <mc:Fallback>
                <p:oleObj name="Equation" r:id="rId4" imgW="1104900" imgH="736600" progId="Equation.3">
                  <p:embed/>
                  <p:pic>
                    <p:nvPicPr>
                      <p:cNvPr id="0" name="Object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2608597"/>
                        <a:ext cx="914400" cy="606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3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039054"/>
              </p:ext>
            </p:extLst>
          </p:nvPr>
        </p:nvGraphicFramePr>
        <p:xfrm>
          <a:off x="3241674" y="2559125"/>
          <a:ext cx="2244725" cy="823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5" name="Equation" r:id="rId6" imgW="1422360" imgH="520560" progId="Equation.DSMT4">
                  <p:embed/>
                </p:oleObj>
              </mc:Choice>
              <mc:Fallback>
                <p:oleObj name="Equation" r:id="rId6" imgW="1422360" imgH="520560" progId="Equation.DSMT4">
                  <p:embed/>
                  <p:pic>
                    <p:nvPicPr>
                      <p:cNvPr id="0" name="Object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4" y="2559125"/>
                        <a:ext cx="2244725" cy="8235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3" name="Rectangle 351"/>
          <p:cNvSpPr>
            <a:spLocks noChangeArrowheads="1"/>
          </p:cNvSpPr>
          <p:nvPr/>
        </p:nvSpPr>
        <p:spPr bwMode="auto">
          <a:xfrm>
            <a:off x="457200" y="3302939"/>
            <a:ext cx="780983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where</a:t>
            </a:r>
          </a:p>
        </p:txBody>
      </p:sp>
      <p:graphicFrame>
        <p:nvGraphicFramePr>
          <p:cNvPr id="44044" name="Object 3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528346"/>
              </p:ext>
            </p:extLst>
          </p:nvPr>
        </p:nvGraphicFramePr>
        <p:xfrm>
          <a:off x="2441575" y="3692775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6" name="Equation" r:id="rId8" imgW="799753" imgH="380835" progId="Equation.3">
                  <p:embed/>
                </p:oleObj>
              </mc:Choice>
              <mc:Fallback>
                <p:oleObj name="Equation" r:id="rId8" imgW="799753" imgH="380835" progId="Equation.3">
                  <p:embed/>
                  <p:pic>
                    <p:nvPicPr>
                      <p:cNvPr id="0" name="Object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575" y="3692775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3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05813"/>
              </p:ext>
            </p:extLst>
          </p:nvPr>
        </p:nvGraphicFramePr>
        <p:xfrm>
          <a:off x="4270375" y="3692775"/>
          <a:ext cx="7905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7" name="Equation" r:id="rId10" imgW="787400" imgH="381000" progId="Equation.3">
                  <p:embed/>
                </p:oleObj>
              </mc:Choice>
              <mc:Fallback>
                <p:oleObj name="Equation" r:id="rId10" imgW="787400" imgH="381000" progId="Equation.3">
                  <p:embed/>
                  <p:pic>
                    <p:nvPicPr>
                      <p:cNvPr id="0" name="Object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3692775"/>
                        <a:ext cx="7905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 smtClean="0"/>
              <a:t>Multiple Segment Simpson’s 1/3</a:t>
            </a:r>
            <a:r>
              <a:rPr lang="en-US" altLang="el-GR" sz="4000" baseline="30000" smtClean="0"/>
              <a:t>rd</a:t>
            </a:r>
            <a:r>
              <a:rPr lang="en-US" altLang="el-GR" sz="4000" smtClean="0"/>
              <a:t> Rule</a:t>
            </a:r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2C305E-A8B8-4213-9BBF-6C30EA78DD0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505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5061" name="Rectangle 52"/>
          <p:cNvSpPr>
            <a:spLocks noChangeArrowheads="1"/>
          </p:cNvSpPr>
          <p:nvPr/>
        </p:nvSpPr>
        <p:spPr bwMode="auto">
          <a:xfrm>
            <a:off x="421147" y="3272100"/>
            <a:ext cx="479650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Apply Simpson’s 1/3rd Rule over each interval,</a:t>
            </a:r>
          </a:p>
        </p:txBody>
      </p:sp>
      <p:grpSp>
        <p:nvGrpSpPr>
          <p:cNvPr id="45064" name="Group 76"/>
          <p:cNvGrpSpPr>
            <a:grpSpLocks noChangeAspect="1"/>
          </p:cNvGrpSpPr>
          <p:nvPr/>
        </p:nvGrpSpPr>
        <p:grpSpPr bwMode="auto">
          <a:xfrm>
            <a:off x="5619750" y="1017588"/>
            <a:ext cx="3238500" cy="2971800"/>
            <a:chOff x="3127" y="142"/>
            <a:chExt cx="4249" cy="3899"/>
          </a:xfrm>
        </p:grpSpPr>
        <p:sp>
          <p:nvSpPr>
            <p:cNvPr id="45067" name="AutoShape 77"/>
            <p:cNvSpPr>
              <a:spLocks noChangeAspect="1" noChangeArrowheads="1"/>
            </p:cNvSpPr>
            <p:nvPr/>
          </p:nvSpPr>
          <p:spPr bwMode="auto">
            <a:xfrm>
              <a:off x="3127" y="142"/>
              <a:ext cx="4249" cy="3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5068" name="Text Box 78"/>
            <p:cNvSpPr txBox="1">
              <a:spLocks noChangeArrowheads="1"/>
            </p:cNvSpPr>
            <p:nvPr/>
          </p:nvSpPr>
          <p:spPr bwMode="auto">
            <a:xfrm>
              <a:off x="3127" y="479"/>
              <a:ext cx="763" cy="3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 dirty="0"/>
                <a:t>f(x)</a:t>
              </a:r>
              <a:endParaRPr lang="en-US" altLang="el-GR" sz="1900" dirty="0"/>
            </a:p>
          </p:txBody>
        </p:sp>
        <p:sp>
          <p:nvSpPr>
            <p:cNvPr id="45069" name="Line 79"/>
            <p:cNvSpPr>
              <a:spLocks noChangeShapeType="1"/>
            </p:cNvSpPr>
            <p:nvPr/>
          </p:nvSpPr>
          <p:spPr bwMode="auto">
            <a:xfrm flipV="1">
              <a:off x="3677" y="479"/>
              <a:ext cx="0" cy="27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0" name="Line 80"/>
            <p:cNvSpPr>
              <a:spLocks noChangeShapeType="1"/>
            </p:cNvSpPr>
            <p:nvPr/>
          </p:nvSpPr>
          <p:spPr bwMode="auto">
            <a:xfrm>
              <a:off x="3339" y="2979"/>
              <a:ext cx="31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1" name="Freeform 81"/>
            <p:cNvSpPr>
              <a:spLocks/>
            </p:cNvSpPr>
            <p:nvPr/>
          </p:nvSpPr>
          <p:spPr bwMode="auto">
            <a:xfrm>
              <a:off x="3439" y="1054"/>
              <a:ext cx="2800" cy="1275"/>
            </a:xfrm>
            <a:custGeom>
              <a:avLst/>
              <a:gdLst>
                <a:gd name="T0" fmla="*/ 0 w 3360"/>
                <a:gd name="T1" fmla="*/ 738 h 1530"/>
                <a:gd name="T2" fmla="*/ 419 w 3360"/>
                <a:gd name="T3" fmla="*/ 311 h 1530"/>
                <a:gd name="T4" fmla="*/ 811 w 3360"/>
                <a:gd name="T5" fmla="*/ 326 h 1530"/>
                <a:gd name="T6" fmla="*/ 1143 w 3360"/>
                <a:gd name="T7" fmla="*/ 261 h 1530"/>
                <a:gd name="T8" fmla="*/ 1620 w 3360"/>
                <a:gd name="T9" fmla="*/ 0 h 15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60"/>
                <a:gd name="T16" fmla="*/ 0 h 1530"/>
                <a:gd name="T17" fmla="*/ 3360 w 3360"/>
                <a:gd name="T18" fmla="*/ 1530 h 15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60" h="1530">
                  <a:moveTo>
                    <a:pt x="0" y="1530"/>
                  </a:moveTo>
                  <a:cubicBezTo>
                    <a:pt x="295" y="1158"/>
                    <a:pt x="590" y="787"/>
                    <a:pt x="870" y="645"/>
                  </a:cubicBezTo>
                  <a:cubicBezTo>
                    <a:pt x="1150" y="503"/>
                    <a:pt x="1430" y="692"/>
                    <a:pt x="1680" y="675"/>
                  </a:cubicBezTo>
                  <a:cubicBezTo>
                    <a:pt x="1930" y="658"/>
                    <a:pt x="2090" y="652"/>
                    <a:pt x="2370" y="540"/>
                  </a:cubicBezTo>
                  <a:cubicBezTo>
                    <a:pt x="2650" y="428"/>
                    <a:pt x="3200" y="90"/>
                    <a:pt x="33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2" name="Line 82"/>
            <p:cNvSpPr>
              <a:spLocks noChangeShapeType="1"/>
            </p:cNvSpPr>
            <p:nvPr/>
          </p:nvSpPr>
          <p:spPr bwMode="auto">
            <a:xfrm>
              <a:off x="4027" y="1667"/>
              <a:ext cx="0" cy="1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3" name="Line 83"/>
            <p:cNvSpPr>
              <a:spLocks noChangeShapeType="1"/>
            </p:cNvSpPr>
            <p:nvPr/>
          </p:nvSpPr>
          <p:spPr bwMode="auto">
            <a:xfrm>
              <a:off x="4514" y="1567"/>
              <a:ext cx="0" cy="14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4" name="Line 84"/>
            <p:cNvSpPr>
              <a:spLocks noChangeShapeType="1"/>
            </p:cNvSpPr>
            <p:nvPr/>
          </p:nvSpPr>
          <p:spPr bwMode="auto">
            <a:xfrm>
              <a:off x="5989" y="1192"/>
              <a:ext cx="0" cy="17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5" name="Line 85"/>
            <p:cNvSpPr>
              <a:spLocks noChangeShapeType="1"/>
            </p:cNvSpPr>
            <p:nvPr/>
          </p:nvSpPr>
          <p:spPr bwMode="auto">
            <a:xfrm>
              <a:off x="5527" y="1454"/>
              <a:ext cx="0" cy="15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5076" name="Text Box 86"/>
            <p:cNvSpPr txBox="1">
              <a:spLocks noChangeArrowheads="1"/>
            </p:cNvSpPr>
            <p:nvPr/>
          </p:nvSpPr>
          <p:spPr bwMode="auto">
            <a:xfrm>
              <a:off x="4614" y="1879"/>
              <a:ext cx="913" cy="3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600"/>
                <a:t>.  .  .</a:t>
              </a:r>
              <a:endParaRPr lang="en-US" altLang="el-GR" sz="1900"/>
            </a:p>
          </p:txBody>
        </p:sp>
        <p:sp>
          <p:nvSpPr>
            <p:cNvPr id="45077" name="Text Box 87"/>
            <p:cNvSpPr txBox="1">
              <a:spLocks noChangeArrowheads="1"/>
            </p:cNvSpPr>
            <p:nvPr/>
          </p:nvSpPr>
          <p:spPr bwMode="auto">
            <a:xfrm>
              <a:off x="3802" y="3054"/>
              <a:ext cx="537" cy="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/>
                <a:t>x</a:t>
              </a:r>
              <a:r>
                <a:rPr lang="en-US" altLang="el-GR" sz="1200" i="1" baseline="-25000"/>
                <a:t>0</a:t>
              </a:r>
              <a:endParaRPr lang="en-US" altLang="el-GR" sz="1900"/>
            </a:p>
          </p:txBody>
        </p:sp>
        <p:sp>
          <p:nvSpPr>
            <p:cNvPr id="45078" name="Text Box 88"/>
            <p:cNvSpPr txBox="1">
              <a:spLocks noChangeArrowheads="1"/>
            </p:cNvSpPr>
            <p:nvPr/>
          </p:nvSpPr>
          <p:spPr bwMode="auto">
            <a:xfrm>
              <a:off x="4339" y="3054"/>
              <a:ext cx="538" cy="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/>
                <a:t>x</a:t>
              </a:r>
              <a:r>
                <a:rPr lang="en-US" altLang="el-GR" sz="1200" i="1" baseline="-25000"/>
                <a:t>2</a:t>
              </a:r>
              <a:endParaRPr lang="en-US" altLang="el-GR" sz="1900"/>
            </a:p>
          </p:txBody>
        </p:sp>
        <p:sp>
          <p:nvSpPr>
            <p:cNvPr id="45079" name="Text Box 89"/>
            <p:cNvSpPr txBox="1">
              <a:spLocks noChangeArrowheads="1"/>
            </p:cNvSpPr>
            <p:nvPr/>
          </p:nvSpPr>
          <p:spPr bwMode="auto">
            <a:xfrm>
              <a:off x="5226" y="3054"/>
              <a:ext cx="538" cy="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/>
                <a:t>x</a:t>
              </a:r>
              <a:r>
                <a:rPr lang="en-US" altLang="el-GR" sz="1200" i="1" baseline="-25000"/>
                <a:t>n-2</a:t>
              </a:r>
              <a:endParaRPr lang="en-US" altLang="el-GR" sz="1900"/>
            </a:p>
          </p:txBody>
        </p:sp>
        <p:sp>
          <p:nvSpPr>
            <p:cNvPr id="45080" name="Text Box 90"/>
            <p:cNvSpPr txBox="1">
              <a:spLocks noChangeArrowheads="1"/>
            </p:cNvSpPr>
            <p:nvPr/>
          </p:nvSpPr>
          <p:spPr bwMode="auto">
            <a:xfrm>
              <a:off x="5764" y="3054"/>
              <a:ext cx="537" cy="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/>
                <a:t>x</a:t>
              </a:r>
              <a:r>
                <a:rPr lang="en-US" altLang="el-GR" sz="1200" i="1" baseline="-25000"/>
                <a:t>n</a:t>
              </a:r>
              <a:endParaRPr lang="en-US" altLang="el-GR" sz="1900"/>
            </a:p>
          </p:txBody>
        </p:sp>
        <p:sp>
          <p:nvSpPr>
            <p:cNvPr id="45081" name="Text Box 91"/>
            <p:cNvSpPr txBox="1">
              <a:spLocks noChangeArrowheads="1"/>
            </p:cNvSpPr>
            <p:nvPr/>
          </p:nvSpPr>
          <p:spPr bwMode="auto">
            <a:xfrm>
              <a:off x="6438" y="2516"/>
              <a:ext cx="413" cy="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x</a:t>
              </a:r>
              <a:endParaRPr lang="en-US" altLang="el-GR" sz="1900"/>
            </a:p>
          </p:txBody>
        </p:sp>
      </p:grpSp>
      <p:graphicFrame>
        <p:nvGraphicFramePr>
          <p:cNvPr id="45065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453090"/>
              </p:ext>
            </p:extLst>
          </p:nvPr>
        </p:nvGraphicFramePr>
        <p:xfrm>
          <a:off x="488950" y="1333772"/>
          <a:ext cx="3699482" cy="769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8" name="Equation" r:id="rId4" imgW="2501640" imgH="520560" progId="Equation.DSMT4">
                  <p:embed/>
                </p:oleObj>
              </mc:Choice>
              <mc:Fallback>
                <p:oleObj name="Equation" r:id="rId4" imgW="2501640" imgH="520560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1333772"/>
                        <a:ext cx="3699482" cy="7699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920037"/>
              </p:ext>
            </p:extLst>
          </p:nvPr>
        </p:nvGraphicFramePr>
        <p:xfrm>
          <a:off x="1699868" y="2044202"/>
          <a:ext cx="2311169" cy="6860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59" name="Equation" r:id="rId6" imgW="1752480" imgH="520560" progId="Equation.DSMT4">
                  <p:embed/>
                </p:oleObj>
              </mc:Choice>
              <mc:Fallback>
                <p:oleObj name="Equation" r:id="rId6" imgW="1752480" imgH="520560" progId="Equation.DSMT4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868" y="2044202"/>
                        <a:ext cx="2311169" cy="6860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Ομάδα 1"/>
          <p:cNvGrpSpPr/>
          <p:nvPr/>
        </p:nvGrpSpPr>
        <p:grpSpPr>
          <a:xfrm>
            <a:off x="522287" y="4059238"/>
            <a:ext cx="7643813" cy="1211258"/>
            <a:chOff x="546267" y="4796397"/>
            <a:chExt cx="6408787" cy="872015"/>
          </a:xfrm>
        </p:grpSpPr>
        <p:graphicFrame>
          <p:nvGraphicFramePr>
            <p:cNvPr id="45062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9961490"/>
                </p:ext>
              </p:extLst>
            </p:nvPr>
          </p:nvGraphicFramePr>
          <p:xfrm>
            <a:off x="546267" y="4796397"/>
            <a:ext cx="3024043" cy="4800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360" name="Equation" r:id="rId8" imgW="3022560" imgH="482400" progId="Equation.DSMT4">
                    <p:embed/>
                  </p:oleObj>
                </mc:Choice>
                <mc:Fallback>
                  <p:oleObj name="Equation" r:id="rId8" imgW="3022560" imgH="482400" progId="Equation.DSMT4">
                    <p:embed/>
                    <p:pic>
                      <p:nvPicPr>
                        <p:cNvPr id="0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6267" y="4796397"/>
                          <a:ext cx="3024043" cy="4800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3" name="Object 5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5494836"/>
                </p:ext>
              </p:extLst>
            </p:nvPr>
          </p:nvGraphicFramePr>
          <p:xfrm>
            <a:off x="3625546" y="4805536"/>
            <a:ext cx="2389154" cy="433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361" name="Equation" r:id="rId10" imgW="2387520" imgH="431640" progId="Equation.DSMT4">
                    <p:embed/>
                  </p:oleObj>
                </mc:Choice>
                <mc:Fallback>
                  <p:oleObj name="Equation" r:id="rId10" imgW="2387520" imgH="431640" progId="Equation.DSMT4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5546" y="4805536"/>
                          <a:ext cx="2389154" cy="433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04648891"/>
                </p:ext>
              </p:extLst>
            </p:nvPr>
          </p:nvGraphicFramePr>
          <p:xfrm>
            <a:off x="1346201" y="5238689"/>
            <a:ext cx="2945514" cy="4297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362" name="Equation" r:id="rId12" imgW="2946240" imgH="431640" progId="Equation.DSMT4">
                    <p:embed/>
                  </p:oleObj>
                </mc:Choice>
                <mc:Fallback>
                  <p:oleObj name="Equation" r:id="rId12" imgW="294624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6201" y="5238689"/>
                          <a:ext cx="2945514" cy="4297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65398247"/>
                </p:ext>
              </p:extLst>
            </p:nvPr>
          </p:nvGraphicFramePr>
          <p:xfrm>
            <a:off x="4351609" y="5229549"/>
            <a:ext cx="2603445" cy="433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363" name="Equation" r:id="rId14" imgW="2603160" imgH="431640" progId="Equation.DSMT4">
                    <p:embed/>
                  </p:oleObj>
                </mc:Choice>
                <mc:Fallback>
                  <p:oleObj name="Equation" r:id="rId14" imgW="2603160" imgH="4316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51609" y="5229549"/>
                          <a:ext cx="2603445" cy="433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" name="Rectangle 39"/>
          <p:cNvSpPr>
            <a:spLocks noChangeArrowheads="1"/>
          </p:cNvSpPr>
          <p:nvPr/>
        </p:nvSpPr>
        <p:spPr bwMode="auto">
          <a:xfrm>
            <a:off x="421147" y="5257800"/>
            <a:ext cx="715260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Since</a:t>
            </a:r>
          </a:p>
        </p:txBody>
      </p:sp>
      <p:graphicFrame>
        <p:nvGraphicFramePr>
          <p:cNvPr id="30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958733"/>
              </p:ext>
            </p:extLst>
          </p:nvPr>
        </p:nvGraphicFramePr>
        <p:xfrm>
          <a:off x="1813046" y="5780121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64" name="Equation" r:id="rId16" imgW="1676400" imgH="381000" progId="Equation.3">
                  <p:embed/>
                </p:oleObj>
              </mc:Choice>
              <mc:Fallback>
                <p:oleObj name="Equation" r:id="rId16" imgW="1676400" imgH="38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046" y="5780121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270325"/>
              </p:ext>
            </p:extLst>
          </p:nvPr>
        </p:nvGraphicFramePr>
        <p:xfrm>
          <a:off x="4556246" y="5780121"/>
          <a:ext cx="15716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65" name="Equation" r:id="rId18" imgW="1574800" imgH="342900" progId="Equation.3">
                  <p:embed/>
                </p:oleObj>
              </mc:Choice>
              <mc:Fallback>
                <p:oleObj name="Equation" r:id="rId18" imgW="1574800" imgH="342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246" y="5780121"/>
                        <a:ext cx="15716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 smtClean="0"/>
              <a:t>Multiple Segment Simpson’s 1/3</a:t>
            </a:r>
            <a:r>
              <a:rPr lang="en-US" altLang="el-GR" sz="4000" baseline="30000" smtClean="0"/>
              <a:t>rd</a:t>
            </a:r>
            <a:r>
              <a:rPr lang="en-US" altLang="el-GR" sz="4000" smtClean="0"/>
              <a:t> Rule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59AE36-EBCE-43F9-B57A-4538A26FD37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7106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7109" name="Rectangle 13"/>
          <p:cNvSpPr>
            <a:spLocks noChangeArrowheads="1"/>
          </p:cNvSpPr>
          <p:nvPr/>
        </p:nvSpPr>
        <p:spPr bwMode="auto">
          <a:xfrm>
            <a:off x="457200" y="1066800"/>
            <a:ext cx="7223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Then</a:t>
            </a:r>
          </a:p>
        </p:txBody>
      </p:sp>
      <p:graphicFrame>
        <p:nvGraphicFramePr>
          <p:cNvPr id="471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093851"/>
              </p:ext>
            </p:extLst>
          </p:nvPr>
        </p:nvGraphicFramePr>
        <p:xfrm>
          <a:off x="1268413" y="1428750"/>
          <a:ext cx="265588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6" name="Equation" r:id="rId4" imgW="2654280" imgH="482400" progId="Equation.DSMT4">
                  <p:embed/>
                </p:oleObj>
              </mc:Choice>
              <mc:Fallback>
                <p:oleObj name="Equation" r:id="rId4" imgW="2654280" imgH="482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1428750"/>
                        <a:ext cx="265588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406071"/>
              </p:ext>
            </p:extLst>
          </p:nvPr>
        </p:nvGraphicFramePr>
        <p:xfrm>
          <a:off x="3948906" y="1428750"/>
          <a:ext cx="20193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7" name="Equation" r:id="rId6" imgW="2019240" imgH="431640" progId="Equation.DSMT4">
                  <p:embed/>
                </p:oleObj>
              </mc:Choice>
              <mc:Fallback>
                <p:oleObj name="Equation" r:id="rId6" imgW="2019240" imgH="4316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906" y="1428750"/>
                        <a:ext cx="20193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919232"/>
              </p:ext>
            </p:extLst>
          </p:nvPr>
        </p:nvGraphicFramePr>
        <p:xfrm>
          <a:off x="1859756" y="1951038"/>
          <a:ext cx="2347913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8" name="Equation" r:id="rId8" imgW="2349360" imgH="431640" progId="Equation.DSMT4">
                  <p:embed/>
                </p:oleObj>
              </mc:Choice>
              <mc:Fallback>
                <p:oleObj name="Equation" r:id="rId8" imgW="2349360" imgH="4316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756" y="1951038"/>
                        <a:ext cx="2347913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660478"/>
              </p:ext>
            </p:extLst>
          </p:nvPr>
        </p:nvGraphicFramePr>
        <p:xfrm>
          <a:off x="4341813" y="1951038"/>
          <a:ext cx="19843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9" name="Equation" r:id="rId10" imgW="1981080" imgH="431640" progId="Equation.DSMT4">
                  <p:embed/>
                </p:oleObj>
              </mc:Choice>
              <mc:Fallback>
                <p:oleObj name="Equation" r:id="rId10" imgW="1981080" imgH="4316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1951038"/>
                        <a:ext cx="198437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041083"/>
              </p:ext>
            </p:extLst>
          </p:nvPr>
        </p:nvGraphicFramePr>
        <p:xfrm>
          <a:off x="549502" y="2787650"/>
          <a:ext cx="8092619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20" name="Equation" r:id="rId12" imgW="6146640" imgH="482400" progId="Equation.DSMT4">
                  <p:embed/>
                </p:oleObj>
              </mc:Choice>
              <mc:Fallback>
                <p:oleObj name="Equation" r:id="rId12" imgW="61466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02" y="2787650"/>
                        <a:ext cx="8092619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879554"/>
              </p:ext>
            </p:extLst>
          </p:nvPr>
        </p:nvGraphicFramePr>
        <p:xfrm>
          <a:off x="1371600" y="3500437"/>
          <a:ext cx="343976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21" name="Equation" r:id="rId14" imgW="2920680" imgH="685800" progId="Equation.DSMT4">
                  <p:embed/>
                </p:oleObj>
              </mc:Choice>
              <mc:Fallback>
                <p:oleObj name="Equation" r:id="rId14" imgW="29206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500437"/>
                        <a:ext cx="3439768" cy="808037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931709"/>
              </p:ext>
            </p:extLst>
          </p:nvPr>
        </p:nvGraphicFramePr>
        <p:xfrm>
          <a:off x="1268413" y="4654153"/>
          <a:ext cx="4157120" cy="908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22" name="Equation" r:id="rId16" imgW="3136680" imgH="685800" progId="Equation.DSMT4">
                  <p:embed/>
                </p:oleObj>
              </mc:Choice>
              <mc:Fallback>
                <p:oleObj name="Equation" r:id="rId16" imgW="31366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4654153"/>
                        <a:ext cx="4157120" cy="908844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ChangeArrowheads="1"/>
          </p:cNvSpPr>
          <p:nvPr/>
        </p:nvSpPr>
        <p:spPr bwMode="auto">
          <a:xfrm>
            <a:off x="471487" y="3048000"/>
            <a:ext cx="850423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buFont typeface="+mj-lt"/>
              <a:buAutoNum type="alphaLcParenR"/>
            </a:pPr>
            <a:r>
              <a:rPr lang="en-US" altLang="el-GR" sz="2000" dirty="0" smtClean="0">
                <a:latin typeface="Arno Pro Caption" panose="02020502040506020403" pitchFamily="18" charset="0"/>
              </a:rPr>
              <a:t>Use </a:t>
            </a:r>
            <a:r>
              <a:rPr lang="en-US" altLang="el-GR" sz="2000" dirty="0">
                <a:latin typeface="Arno Pro Caption" panose="02020502040506020403" pitchFamily="18" charset="0"/>
              </a:rPr>
              <a:t>four segment Simpson’s 1/3rd Rule to find the approximate value  of </a:t>
            </a:r>
            <a:r>
              <a:rPr lang="en-US" altLang="el-GR" sz="2000" i="1" dirty="0">
                <a:latin typeface="Arno Pro Caption" panose="02020502040506020403" pitchFamily="18" charset="0"/>
              </a:rPr>
              <a:t>x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.</a:t>
            </a:r>
          </a:p>
          <a:p>
            <a:pPr algn="l" eaLnBrk="1" hangingPunct="1">
              <a:buFont typeface="+mj-lt"/>
              <a:buAutoNum type="alphaLcParenR"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algn="l" eaLnBrk="1" hangingPunct="1">
              <a:buFont typeface="+mj-lt"/>
              <a:buAutoNum type="alphaLcParenR"/>
            </a:pPr>
            <a:r>
              <a:rPr lang="en-US" altLang="el-GR" sz="2000" dirty="0" smtClean="0">
                <a:latin typeface="Arno Pro Caption" panose="02020502040506020403" pitchFamily="18" charset="0"/>
              </a:rPr>
              <a:t>Find </a:t>
            </a:r>
            <a:r>
              <a:rPr lang="en-US" altLang="el-GR" sz="2000" dirty="0">
                <a:latin typeface="Arno Pro Caption" panose="02020502040506020403" pitchFamily="18" charset="0"/>
              </a:rPr>
              <a:t>the true error,     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   for </a:t>
            </a:r>
            <a:r>
              <a:rPr lang="en-US" altLang="el-GR" sz="2000" dirty="0">
                <a:latin typeface="Arno Pro Caption" panose="02020502040506020403" pitchFamily="18" charset="0"/>
              </a:rPr>
              <a:t>part (a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).</a:t>
            </a:r>
          </a:p>
          <a:p>
            <a:pPr algn="l" eaLnBrk="1" hangingPunct="1">
              <a:buFont typeface="+mj-lt"/>
              <a:buAutoNum type="alphaLcParenR"/>
            </a:pPr>
            <a:endParaRPr lang="en-US" altLang="el-GR" sz="2000" dirty="0">
              <a:latin typeface="Arno Pro Caption" panose="02020502040506020403" pitchFamily="18" charset="0"/>
            </a:endParaRPr>
          </a:p>
          <a:p>
            <a:pPr algn="l" eaLnBrk="1" hangingPunct="1">
              <a:buFont typeface="+mj-lt"/>
              <a:buAutoNum type="alphaLcParenR"/>
            </a:pPr>
            <a:r>
              <a:rPr lang="en-US" altLang="el-GR" sz="2000" dirty="0">
                <a:latin typeface="Arno Pro Caption" panose="02020502040506020403" pitchFamily="18" charset="0"/>
              </a:rPr>
              <a:t>Find the absolute relative true error,     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    for </a:t>
            </a:r>
            <a:r>
              <a:rPr lang="en-US" altLang="el-GR" sz="2000" dirty="0">
                <a:latin typeface="Arno Pro Caption" panose="02020502040506020403" pitchFamily="18" charset="0"/>
              </a:rPr>
              <a:t>part (a).</a:t>
            </a:r>
          </a:p>
          <a:p>
            <a:pPr algn="l" eaLnBrk="1" hangingPunct="1">
              <a:buFontTx/>
              <a:buAutoNum type="alphaLcParenR"/>
            </a:pPr>
            <a:endParaRPr lang="en-US" altLang="el-GR" sz="2000" dirty="0">
              <a:latin typeface="Arno Pro Caption" panose="02020502040506020403" pitchFamily="18" charset="0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Example 2</a:t>
            </a:r>
          </a:p>
        </p:txBody>
      </p:sp>
      <p:graphicFrame>
        <p:nvGraphicFramePr>
          <p:cNvPr id="49159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007398"/>
              </p:ext>
            </p:extLst>
          </p:nvPr>
        </p:nvGraphicFramePr>
        <p:xfrm>
          <a:off x="3048000" y="3657600"/>
          <a:ext cx="304800" cy="391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7" name="Equation" r:id="rId4" imgW="177646" imgH="228402" progId="Equation.3">
                  <p:embed/>
                </p:oleObj>
              </mc:Choice>
              <mc:Fallback>
                <p:oleObj name="Equation" r:id="rId4" imgW="177646" imgH="2284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304800" cy="3918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8CFEA-0A37-4C19-BF16-A4FDA9FF513C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9155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1487" y="1036637"/>
            <a:ext cx="8153400" cy="792163"/>
          </a:xfrm>
        </p:spPr>
        <p:txBody>
          <a:bodyPr/>
          <a:lstStyle/>
          <a:p>
            <a:pPr>
              <a:buNone/>
            </a:pPr>
            <a:r>
              <a:rPr lang="en-US" altLang="el-GR" sz="1700" dirty="0" smtClean="0"/>
              <a:t>	</a:t>
            </a:r>
            <a:r>
              <a:rPr lang="en-US" altLang="el-GR" sz="2000" dirty="0" smtClean="0"/>
              <a:t>Use 4-segment Simpson’s 1/3rd Rule to approximate the </a:t>
            </a:r>
            <a:r>
              <a:rPr lang="en-US" altLang="el-GR" sz="2000" dirty="0"/>
              <a:t>distance covered by a rocket from </a:t>
            </a:r>
            <a:r>
              <a:rPr lang="en-US" altLang="el-GR" sz="2000" i="1" dirty="0"/>
              <a:t>t</a:t>
            </a:r>
            <a:r>
              <a:rPr lang="en-US" altLang="el-GR" sz="2000" dirty="0"/>
              <a:t>= 8 to </a:t>
            </a:r>
            <a:r>
              <a:rPr lang="en-US" altLang="el-GR" sz="2000" i="1" dirty="0"/>
              <a:t>t</a:t>
            </a:r>
            <a:r>
              <a:rPr lang="en-US" altLang="el-GR" sz="2000" dirty="0"/>
              <a:t>=30 as given by</a:t>
            </a:r>
          </a:p>
          <a:p>
            <a:pPr>
              <a:buFont typeface="Wingdings" pitchFamily="2" charset="2"/>
              <a:buNone/>
            </a:pPr>
            <a:endParaRPr lang="en-US" altLang="el-GR" sz="2000" dirty="0" smtClean="0"/>
          </a:p>
        </p:txBody>
      </p:sp>
      <p:graphicFrame>
        <p:nvGraphicFramePr>
          <p:cNvPr id="49162" name="Object 1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672308022"/>
              </p:ext>
            </p:extLst>
          </p:nvPr>
        </p:nvGraphicFramePr>
        <p:xfrm>
          <a:off x="4800600" y="4225132"/>
          <a:ext cx="4111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8" name="Equation" r:id="rId6" imgW="253800" imgH="253800" progId="Equation.DSMT4">
                  <p:embed/>
                </p:oleObj>
              </mc:Choice>
              <mc:Fallback>
                <p:oleObj name="Equation" r:id="rId6" imgW="253800" imgH="2538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25132"/>
                        <a:ext cx="411162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392015"/>
              </p:ext>
            </p:extLst>
          </p:nvPr>
        </p:nvGraphicFramePr>
        <p:xfrm>
          <a:off x="2630913" y="1910331"/>
          <a:ext cx="4339374" cy="805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79" name="Equation" r:id="rId8" imgW="2590560" imgH="482400" progId="Equation.DSMT4">
                  <p:embed/>
                </p:oleObj>
              </mc:Choice>
              <mc:Fallback>
                <p:oleObj name="Equation" r:id="rId8" imgW="259056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913" y="1910331"/>
                        <a:ext cx="4339374" cy="805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791575" cy="485501"/>
          </a:xfrm>
        </p:spPr>
        <p:txBody>
          <a:bodyPr/>
          <a:lstStyle/>
          <a:p>
            <a:r>
              <a:rPr lang="en-US" altLang="el-GR" dirty="0" smtClean="0">
                <a:latin typeface="Arno Pro Caption" panose="02020502040506020403" pitchFamily="18" charset="0"/>
              </a:rPr>
              <a:t>Solution</a:t>
            </a: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38C5E6-E856-4F5C-B1A4-4330E77FB065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017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graphicFrame>
        <p:nvGraphicFramePr>
          <p:cNvPr id="5019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381220"/>
              </p:ext>
            </p:extLst>
          </p:nvPr>
        </p:nvGraphicFramePr>
        <p:xfrm>
          <a:off x="4876800" y="1579843"/>
          <a:ext cx="114300" cy="17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14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579843"/>
                        <a:ext cx="114300" cy="176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10"/>
          <p:cNvSpPr txBox="1">
            <a:spLocks noChangeArrowheads="1"/>
          </p:cNvSpPr>
          <p:nvPr/>
        </p:nvSpPr>
        <p:spPr bwMode="auto">
          <a:xfrm>
            <a:off x="838200" y="1516219"/>
            <a:ext cx="533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 dirty="0">
                <a:latin typeface="Arno Pro Caption" panose="02020502040506020403" pitchFamily="18" charset="0"/>
              </a:rPr>
              <a:t>So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838200" y="942701"/>
            <a:ext cx="4817919" cy="398735"/>
            <a:chOff x="838200" y="942701"/>
            <a:chExt cx="4817919" cy="398735"/>
          </a:xfrm>
        </p:grpSpPr>
        <p:sp>
          <p:nvSpPr>
            <p:cNvPr id="50181" name="Rectangle 4"/>
            <p:cNvSpPr>
              <a:spLocks noChangeArrowheads="1"/>
            </p:cNvSpPr>
            <p:nvPr/>
          </p:nvSpPr>
          <p:spPr bwMode="auto">
            <a:xfrm>
              <a:off x="1371600" y="942701"/>
              <a:ext cx="4284519" cy="3847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1900" dirty="0">
                  <a:latin typeface="Arno Pro Caption" panose="02020502040506020403" pitchFamily="18" charset="0"/>
                </a:rPr>
                <a:t>Using n segment Simpson’s 1/3rd Rule,</a:t>
              </a:r>
            </a:p>
          </p:txBody>
        </p:sp>
        <p:sp>
          <p:nvSpPr>
            <p:cNvPr id="50187" name="Rectangle 23"/>
            <p:cNvSpPr>
              <a:spLocks noChangeArrowheads="1"/>
            </p:cNvSpPr>
            <p:nvPr/>
          </p:nvSpPr>
          <p:spPr bwMode="auto">
            <a:xfrm>
              <a:off x="838200" y="944561"/>
              <a:ext cx="10985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2000" dirty="0">
                  <a:latin typeface="Arno Pro Caption" panose="02020502040506020403" pitchFamily="18" charset="0"/>
                  <a:cs typeface="Times New Roman" pitchFamily="18" charset="0"/>
                </a:rPr>
                <a:t>a)</a:t>
              </a:r>
              <a:r>
                <a:rPr lang="en-US" altLang="el-GR" sz="1200" dirty="0">
                  <a:latin typeface="Arno Pro Caption" panose="02020502040506020403" pitchFamily="18" charset="0"/>
                  <a:cs typeface="Times New Roman" pitchFamily="18" charset="0"/>
                </a:rPr>
                <a:t>	</a:t>
              </a:r>
              <a:endParaRPr lang="en-US" altLang="el-GR" dirty="0">
                <a:latin typeface="Arno Pro Caption" panose="02020502040506020403" pitchFamily="18" charset="0"/>
              </a:endParaRPr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1524000" y="1687669"/>
            <a:ext cx="3686175" cy="2781300"/>
            <a:chOff x="2819400" y="3390900"/>
            <a:chExt cx="3686175" cy="2781300"/>
          </a:xfrm>
        </p:grpSpPr>
        <p:graphicFrame>
          <p:nvGraphicFramePr>
            <p:cNvPr id="50184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5412124"/>
                </p:ext>
              </p:extLst>
            </p:nvPr>
          </p:nvGraphicFramePr>
          <p:xfrm>
            <a:off x="2819400" y="3390900"/>
            <a:ext cx="15906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15" name="Equation" r:id="rId6" imgW="1587500" imgH="381000" progId="Equation.3">
                    <p:embed/>
                  </p:oleObj>
                </mc:Choice>
                <mc:Fallback>
                  <p:oleObj name="Equation" r:id="rId6" imgW="1587500" imgH="38100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3390900"/>
                          <a:ext cx="159067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5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9610160"/>
                </p:ext>
              </p:extLst>
            </p:nvPr>
          </p:nvGraphicFramePr>
          <p:xfrm>
            <a:off x="2819400" y="3924300"/>
            <a:ext cx="2200275" cy="371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16" name="Equation" r:id="rId8" imgW="2197100" imgH="368300" progId="Equation.3">
                    <p:embed/>
                  </p:oleObj>
                </mc:Choice>
                <mc:Fallback>
                  <p:oleObj name="Equation" r:id="rId8" imgW="2197100" imgH="3683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3924300"/>
                          <a:ext cx="2200275" cy="371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6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815582"/>
                </p:ext>
              </p:extLst>
            </p:nvPr>
          </p:nvGraphicFramePr>
          <p:xfrm>
            <a:off x="5105400" y="3924300"/>
            <a:ext cx="120967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17" name="Equation" r:id="rId10" imgW="1206500" imgH="342900" progId="Equation.3">
                    <p:embed/>
                  </p:oleObj>
                </mc:Choice>
                <mc:Fallback>
                  <p:oleObj name="Equation" r:id="rId10" imgW="1206500" imgH="3429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5400" y="3924300"/>
                          <a:ext cx="1209675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8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552898"/>
                </p:ext>
              </p:extLst>
            </p:nvPr>
          </p:nvGraphicFramePr>
          <p:xfrm>
            <a:off x="2819400" y="4533900"/>
            <a:ext cx="2600325" cy="371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18" name="Equation" r:id="rId12" imgW="2603500" imgH="368300" progId="Equation.3">
                    <p:embed/>
                  </p:oleObj>
                </mc:Choice>
                <mc:Fallback>
                  <p:oleObj name="Equation" r:id="rId12" imgW="2603500" imgH="3683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4533900"/>
                          <a:ext cx="2600325" cy="371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89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9767371"/>
                </p:ext>
              </p:extLst>
            </p:nvPr>
          </p:nvGraphicFramePr>
          <p:xfrm>
            <a:off x="5486400" y="4533900"/>
            <a:ext cx="98107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19" name="Equation" r:id="rId14" imgW="977476" imgH="342751" progId="Equation.3">
                    <p:embed/>
                  </p:oleObj>
                </mc:Choice>
                <mc:Fallback>
                  <p:oleObj name="Equation" r:id="rId14" imgW="977476" imgH="342751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86400" y="4533900"/>
                          <a:ext cx="981075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0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88303705"/>
                </p:ext>
              </p:extLst>
            </p:nvPr>
          </p:nvGraphicFramePr>
          <p:xfrm>
            <a:off x="2819400" y="5143500"/>
            <a:ext cx="237172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20" name="Equation" r:id="rId16" imgW="2374900" imgH="381000" progId="Equation.3">
                    <p:embed/>
                  </p:oleObj>
                </mc:Choice>
                <mc:Fallback>
                  <p:oleObj name="Equation" r:id="rId16" imgW="2374900" imgH="381000" progId="Equation.3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143500"/>
                          <a:ext cx="237172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1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86061253"/>
                </p:ext>
              </p:extLst>
            </p:nvPr>
          </p:nvGraphicFramePr>
          <p:xfrm>
            <a:off x="5257800" y="5143500"/>
            <a:ext cx="124777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21" name="Equation" r:id="rId18" imgW="1244600" imgH="342900" progId="Equation.3">
                    <p:embed/>
                  </p:oleObj>
                </mc:Choice>
                <mc:Fallback>
                  <p:oleObj name="Equation" r:id="rId18" imgW="1244600" imgH="342900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5143500"/>
                          <a:ext cx="1247775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2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3741056"/>
                </p:ext>
              </p:extLst>
            </p:nvPr>
          </p:nvGraphicFramePr>
          <p:xfrm>
            <a:off x="2819400" y="5753100"/>
            <a:ext cx="688975" cy="404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22" name="Equation" r:id="rId20" imgW="368140" imgH="215806" progId="Equation.3">
                    <p:embed/>
                  </p:oleObj>
                </mc:Choice>
                <mc:Fallback>
                  <p:oleObj name="Equation" r:id="rId20" imgW="368140" imgH="215806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753100"/>
                          <a:ext cx="688975" cy="4048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19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01659165"/>
                </p:ext>
              </p:extLst>
            </p:nvPr>
          </p:nvGraphicFramePr>
          <p:xfrm>
            <a:off x="3505200" y="5829300"/>
            <a:ext cx="1000125" cy="342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623" name="Equation" r:id="rId22" imgW="1002865" imgH="342751" progId="Equation.3">
                    <p:embed/>
                  </p:oleObj>
                </mc:Choice>
                <mc:Fallback>
                  <p:oleObj name="Equation" r:id="rId22" imgW="1002865" imgH="342751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200" y="5829300"/>
                          <a:ext cx="1000125" cy="342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6783675"/>
              </p:ext>
            </p:extLst>
          </p:nvPr>
        </p:nvGraphicFramePr>
        <p:xfrm>
          <a:off x="5665787" y="824798"/>
          <a:ext cx="1930400" cy="723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624" name="Equation" r:id="rId24" imgW="1054080" imgH="393480" progId="Equation.DSMT4">
                  <p:embed/>
                </p:oleObj>
              </mc:Choice>
              <mc:Fallback>
                <p:oleObj name="Equation" r:id="rId24" imgW="1054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787" y="824798"/>
                        <a:ext cx="1930400" cy="723171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 (cont.)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BE06C4-F41E-400A-8C22-6BEA30CF0B6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1202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graphicFrame>
        <p:nvGraphicFramePr>
          <p:cNvPr id="512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442787"/>
              </p:ext>
            </p:extLst>
          </p:nvPr>
        </p:nvGraphicFramePr>
        <p:xfrm>
          <a:off x="914399" y="1090612"/>
          <a:ext cx="405712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6" name="Equation" r:id="rId4" imgW="3124080" imgH="685800" progId="Equation.DSMT4">
                  <p:embed/>
                </p:oleObj>
              </mc:Choice>
              <mc:Fallback>
                <p:oleObj name="Equation" r:id="rId4" imgW="3124080" imgH="685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399" y="1090612"/>
                        <a:ext cx="4057123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973045"/>
              </p:ext>
            </p:extLst>
          </p:nvPr>
        </p:nvGraphicFramePr>
        <p:xfrm>
          <a:off x="914400" y="2085180"/>
          <a:ext cx="3989786" cy="886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7" name="Equation" r:id="rId6" imgW="3085920" imgH="685800" progId="Equation.DSMT4">
                  <p:embed/>
                </p:oleObj>
              </mc:Choice>
              <mc:Fallback>
                <p:oleObj name="Equation" r:id="rId6" imgW="3085920" imgH="685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85180"/>
                        <a:ext cx="3989786" cy="8866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305787"/>
              </p:ext>
            </p:extLst>
          </p:nvPr>
        </p:nvGraphicFramePr>
        <p:xfrm>
          <a:off x="914400" y="3079750"/>
          <a:ext cx="4249994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8" name="Equation" r:id="rId8" imgW="2895480" imgH="393480" progId="Equation.DSMT4">
                  <p:embed/>
                </p:oleObj>
              </mc:Choice>
              <mc:Fallback>
                <p:oleObj name="Equation" r:id="rId8" imgW="28954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79750"/>
                        <a:ext cx="4249994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598111"/>
              </p:ext>
            </p:extLst>
          </p:nvPr>
        </p:nvGraphicFramePr>
        <p:xfrm>
          <a:off x="914399" y="3833813"/>
          <a:ext cx="4953001" cy="580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9" name="Equation" r:id="rId10" imgW="6261100" imgH="736600" progId="Equation.DSMT4">
                  <p:embed/>
                </p:oleObj>
              </mc:Choice>
              <mc:Fallback>
                <p:oleObj name="Equation" r:id="rId10" imgW="6261100" imgH="736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399" y="3833813"/>
                        <a:ext cx="4953001" cy="5804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11832"/>
              </p:ext>
            </p:extLst>
          </p:nvPr>
        </p:nvGraphicFramePr>
        <p:xfrm>
          <a:off x="857250" y="4662436"/>
          <a:ext cx="7239000" cy="613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0" name="Equation" r:id="rId12" imgW="8648700" imgH="736600" progId="Equation.3">
                  <p:embed/>
                </p:oleObj>
              </mc:Choice>
              <mc:Fallback>
                <p:oleObj name="Equation" r:id="rId12" imgW="8648700" imgH="736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662436"/>
                        <a:ext cx="7239000" cy="6138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621701"/>
              </p:ext>
            </p:extLst>
          </p:nvPr>
        </p:nvGraphicFramePr>
        <p:xfrm>
          <a:off x="762000" y="5419138"/>
          <a:ext cx="1560911" cy="346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1" name="Equation" r:id="rId14" imgW="914400" imgH="203040" progId="Equation.DSMT4">
                  <p:embed/>
                </p:oleObj>
              </mc:Choice>
              <mc:Fallback>
                <p:oleObj name="Equation" r:id="rId14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19138"/>
                        <a:ext cx="1560911" cy="3468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 (cont.)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A93A95-F016-49EF-8CAA-B4BA5F28662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53250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1066800" y="906848"/>
            <a:ext cx="2903359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In this case, the true error is</a:t>
            </a:r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916927"/>
              </p:ext>
            </p:extLst>
          </p:nvPr>
        </p:nvGraphicFramePr>
        <p:xfrm>
          <a:off x="4191000" y="982662"/>
          <a:ext cx="389202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89" name="Equation" r:id="rId4" imgW="2336760" imgH="228600" progId="Equation.DSMT4">
                  <p:embed/>
                </p:oleObj>
              </mc:Choice>
              <mc:Fallback>
                <p:oleObj name="Equation" r:id="rId4" imgW="23367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982662"/>
                        <a:ext cx="389202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381000" y="908708"/>
            <a:ext cx="1289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2000">
                <a:latin typeface="Arno Pro Caption" panose="02020502040506020403" pitchFamily="18" charset="0"/>
                <a:cs typeface="Times New Roman" pitchFamily="18" charset="0"/>
              </a:rPr>
              <a:t>b)</a:t>
            </a:r>
            <a:r>
              <a:rPr lang="en-US" altLang="el-GR" sz="1200">
                <a:latin typeface="Arno Pro Caption" panose="02020502040506020403" pitchFamily="18" charset="0"/>
                <a:cs typeface="Times New Roman" pitchFamily="18" charset="0"/>
              </a:rPr>
              <a:t>	     </a:t>
            </a:r>
            <a:endParaRPr lang="en-US" altLang="el-GR">
              <a:latin typeface="Arno Pro Caption" panose="02020502040506020403" pitchFamily="18" charset="0"/>
            </a:endParaRP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996950" y="1792945"/>
            <a:ext cx="393382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>
                <a:latin typeface="Arno Pro Caption" panose="02020502040506020403" pitchFamily="18" charset="0"/>
              </a:rPr>
              <a:t>The absolute relative true error</a:t>
            </a:r>
          </a:p>
        </p:txBody>
      </p:sp>
      <p:graphicFrame>
        <p:nvGraphicFramePr>
          <p:cNvPr id="5325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362583"/>
              </p:ext>
            </p:extLst>
          </p:nvPr>
        </p:nvGraphicFramePr>
        <p:xfrm>
          <a:off x="4343400" y="1680544"/>
          <a:ext cx="4203700" cy="62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90" name="Equation" r:id="rId6" imgW="2933640" imgH="431640" progId="Equation.DSMT4">
                  <p:embed/>
                </p:oleObj>
              </mc:Choice>
              <mc:Fallback>
                <p:oleObj name="Equation" r:id="rId6" imgW="293364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680544"/>
                        <a:ext cx="4203700" cy="62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9" name="Rectangle 13"/>
          <p:cNvSpPr>
            <a:spLocks noChangeArrowheads="1"/>
          </p:cNvSpPr>
          <p:nvPr/>
        </p:nvSpPr>
        <p:spPr bwMode="auto">
          <a:xfrm>
            <a:off x="387350" y="1792945"/>
            <a:ext cx="1327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2000">
                <a:latin typeface="Arno Pro Caption" panose="02020502040506020403" pitchFamily="18" charset="0"/>
                <a:cs typeface="Times New Roman" pitchFamily="18" charset="0"/>
              </a:rPr>
              <a:t>c)</a:t>
            </a:r>
            <a:r>
              <a:rPr lang="en-US" altLang="el-GR" sz="1200">
                <a:latin typeface="Arno Pro Caption" panose="02020502040506020403" pitchFamily="18" charset="0"/>
                <a:cs typeface="Times New Roman" pitchFamily="18" charset="0"/>
              </a:rPr>
              <a:t>	      </a:t>
            </a:r>
            <a:endParaRPr lang="en-US" altLang="el-GR">
              <a:latin typeface="Arno Pro Caption" panose="02020502040506020403" pitchFamily="18" charset="0"/>
            </a:endParaRPr>
          </a:p>
        </p:txBody>
      </p:sp>
      <p:graphicFrame>
        <p:nvGraphicFramePr>
          <p:cNvPr id="5326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212419"/>
              </p:ext>
            </p:extLst>
          </p:nvPr>
        </p:nvGraphicFramePr>
        <p:xfrm>
          <a:off x="2609850" y="5611813"/>
          <a:ext cx="114300" cy="17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91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5611813"/>
                        <a:ext cx="114300" cy="176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70587" y="2588940"/>
            <a:ext cx="787106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altLang="el-GR" sz="1900" dirty="0">
                <a:solidFill>
                  <a:srgbClr val="C00000"/>
                </a:solidFill>
                <a:latin typeface="Arno Pro Caption" panose="02020502040506020403" pitchFamily="18" charset="0"/>
              </a:rPr>
              <a:t>Table 1: Values of Simpson’s 1/3rd Rule for Example 2 with multiple segments</a:t>
            </a:r>
          </a:p>
        </p:txBody>
      </p:sp>
      <p:graphicFrame>
        <p:nvGraphicFramePr>
          <p:cNvPr id="16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222128"/>
              </p:ext>
            </p:extLst>
          </p:nvPr>
        </p:nvGraphicFramePr>
        <p:xfrm>
          <a:off x="1524000" y="3429000"/>
          <a:ext cx="5715000" cy="2211388"/>
        </p:xfrm>
        <a:graphic>
          <a:graphicData uri="http://schemas.openxmlformats.org/drawingml/2006/table">
            <a:tbl>
              <a:tblPr/>
              <a:tblGrid>
                <a:gridCol w="7889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49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01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Approximate Value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303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11065.72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11061.64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11061.40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11061.35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11061.34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4.38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0.30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0.0396%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0.0027%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0.0005%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0.0001%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0.0000%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5046582" y="3378348"/>
                <a:ext cx="5748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582" y="3378348"/>
                <a:ext cx="574836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2128" b="-3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6248400" y="3384698"/>
                <a:ext cx="62168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>
                                  <a:latin typeface="Cambria Math" panose="02040503050406030204" pitchFamily="18" charset="0"/>
                                </a:rPr>
                                <m:t>∈</m:t>
                              </m:r>
                            </m:e>
                            <m:sub>
                              <m:r>
                                <a:rPr lang="el-GR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384698"/>
                <a:ext cx="621688" cy="461665"/>
              </a:xfrm>
              <a:prstGeom prst="rect">
                <a:avLst/>
              </a:prstGeom>
              <a:blipFill rotWithShape="0">
                <a:blip r:embed="rId11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Error in the Multiple Segment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BD19DA-E8A1-4039-A3B6-DA725194DF28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5529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381000" y="1363662"/>
            <a:ext cx="7218643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The true error in a single application of Simpson’s 1/3rd Rule is given as</a:t>
            </a:r>
          </a:p>
        </p:txBody>
      </p:sp>
      <p:graphicFrame>
        <p:nvGraphicFramePr>
          <p:cNvPr id="5530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050890"/>
              </p:ext>
            </p:extLst>
          </p:nvPr>
        </p:nvGraphicFramePr>
        <p:xfrm>
          <a:off x="3081337" y="1910308"/>
          <a:ext cx="3037490" cy="599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6" name="Equation" r:id="rId4" imgW="2133360" imgH="419040" progId="Equation.DSMT4">
                  <p:embed/>
                </p:oleObj>
              </mc:Choice>
              <mc:Fallback>
                <p:oleObj name="Equation" r:id="rId4" imgW="213336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37" y="1910308"/>
                        <a:ext cx="3037490" cy="5993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381000" y="2640723"/>
            <a:ext cx="868680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In Multiple Segment Simpson’s 1/3rd Rule, the error is the sum of the </a:t>
            </a:r>
            <a:r>
              <a:rPr lang="en-US" altLang="el-GR" sz="1900" dirty="0" smtClean="0">
                <a:latin typeface="Arno Pro Caption" panose="02020502040506020403" pitchFamily="18" charset="0"/>
              </a:rPr>
              <a:t>errors in </a:t>
            </a:r>
            <a:r>
              <a:rPr lang="en-US" altLang="el-GR" sz="1900" dirty="0">
                <a:latin typeface="Arno Pro Caption" panose="02020502040506020403" pitchFamily="18" charset="0"/>
              </a:rPr>
              <a:t>each application of Simpson’s 1/3rd Rule.  The error in </a:t>
            </a:r>
            <a:r>
              <a:rPr lang="en-US" altLang="el-GR" sz="1900" i="1" dirty="0">
                <a:solidFill>
                  <a:srgbClr val="C00000"/>
                </a:solidFill>
                <a:latin typeface="Arno Pro Caption" panose="02020502040506020403" pitchFamily="18" charset="0"/>
              </a:rPr>
              <a:t>n</a:t>
            </a:r>
            <a:r>
              <a:rPr lang="en-US" altLang="el-GR" sz="1900" dirty="0">
                <a:latin typeface="Arno Pro Caption" panose="02020502040506020403" pitchFamily="18" charset="0"/>
              </a:rPr>
              <a:t> segment Simpson’s 1/3rd Rule is given by </a:t>
            </a:r>
          </a:p>
          <a:p>
            <a:pPr algn="l"/>
            <a:endParaRPr lang="en-US" altLang="el-GR" sz="19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5530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000768"/>
              </p:ext>
            </p:extLst>
          </p:nvPr>
        </p:nvGraphicFramePr>
        <p:xfrm>
          <a:off x="2994025" y="6172200"/>
          <a:ext cx="1143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7" name="Equation" r:id="rId6" imgW="114120" imgH="177480" progId="Equation.DSMT4">
                  <p:embed/>
                </p:oleObj>
              </mc:Choice>
              <mc:Fallback>
                <p:oleObj name="Equation" r:id="rId6" imgW="1141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025" y="6172200"/>
                        <a:ext cx="114300" cy="17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487576"/>
              </p:ext>
            </p:extLst>
          </p:nvPr>
        </p:nvGraphicFramePr>
        <p:xfrm>
          <a:off x="1893597" y="4692521"/>
          <a:ext cx="5412970" cy="679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8" name="Equation" r:id="rId8" imgW="3352680" imgH="419040" progId="Equation.DSMT4">
                  <p:embed/>
                </p:oleObj>
              </mc:Choice>
              <mc:Fallback>
                <p:oleObj name="Equation" r:id="rId8" imgW="335268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597" y="4692521"/>
                        <a:ext cx="5412970" cy="6791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4236833"/>
              </p:ext>
            </p:extLst>
          </p:nvPr>
        </p:nvGraphicFramePr>
        <p:xfrm>
          <a:off x="7639050" y="6191250"/>
          <a:ext cx="1143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29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9050" y="6191250"/>
                        <a:ext cx="114300" cy="17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669848"/>
              </p:ext>
            </p:extLst>
          </p:nvPr>
        </p:nvGraphicFramePr>
        <p:xfrm>
          <a:off x="1929281" y="3639966"/>
          <a:ext cx="5590237" cy="675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30" name="Equation" r:id="rId12" imgW="3466800" imgH="419040" progId="Equation.DSMT4">
                  <p:embed/>
                </p:oleObj>
              </mc:Choice>
              <mc:Fallback>
                <p:oleObj name="Equation" r:id="rId12" imgW="34668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281" y="3639966"/>
                        <a:ext cx="5590237" cy="6757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What is Integration?</a:t>
            </a:r>
          </a:p>
        </p:txBody>
      </p:sp>
      <p:sp>
        <p:nvSpPr>
          <p:cNvPr id="6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1EB872-A67C-4142-B194-FC3EFC40BCD3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2770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2777" name="Line 18"/>
          <p:cNvSpPr>
            <a:spLocks noChangeShapeType="1"/>
          </p:cNvSpPr>
          <p:nvPr/>
        </p:nvSpPr>
        <p:spPr bwMode="auto">
          <a:xfrm>
            <a:off x="4725988" y="5761038"/>
            <a:ext cx="0" cy="103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2778" name="Line 19"/>
          <p:cNvSpPr>
            <a:spLocks noChangeShapeType="1"/>
          </p:cNvSpPr>
          <p:nvPr/>
        </p:nvSpPr>
        <p:spPr bwMode="auto">
          <a:xfrm>
            <a:off x="7218363" y="5761038"/>
            <a:ext cx="0" cy="103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32779" name="Group 20"/>
          <p:cNvGrpSpPr>
            <a:grpSpLocks/>
          </p:cNvGrpSpPr>
          <p:nvPr/>
        </p:nvGrpSpPr>
        <p:grpSpPr bwMode="auto">
          <a:xfrm>
            <a:off x="3794125" y="3892550"/>
            <a:ext cx="931863" cy="1868488"/>
            <a:chOff x="2160" y="7710"/>
            <a:chExt cx="1620" cy="3271"/>
          </a:xfrm>
        </p:grpSpPr>
        <p:sp>
          <p:nvSpPr>
            <p:cNvPr id="32816" name="Line 21"/>
            <p:cNvSpPr>
              <a:spLocks noChangeShapeType="1"/>
            </p:cNvSpPr>
            <p:nvPr/>
          </p:nvSpPr>
          <p:spPr bwMode="auto">
            <a:xfrm>
              <a:off x="2160" y="10980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817" name="Freeform 22"/>
            <p:cNvSpPr>
              <a:spLocks/>
            </p:cNvSpPr>
            <p:nvPr/>
          </p:nvSpPr>
          <p:spPr bwMode="auto">
            <a:xfrm>
              <a:off x="3764" y="7710"/>
              <a:ext cx="14" cy="3271"/>
            </a:xfrm>
            <a:custGeom>
              <a:avLst/>
              <a:gdLst>
                <a:gd name="T0" fmla="*/ 14 w 14"/>
                <a:gd name="T1" fmla="*/ 3271 h 3271"/>
                <a:gd name="T2" fmla="*/ 0 w 14"/>
                <a:gd name="T3" fmla="*/ 0 h 3271"/>
                <a:gd name="T4" fmla="*/ 0 60000 65536"/>
                <a:gd name="T5" fmla="*/ 0 60000 65536"/>
                <a:gd name="T6" fmla="*/ 0 w 14"/>
                <a:gd name="T7" fmla="*/ 0 h 3271"/>
                <a:gd name="T8" fmla="*/ 14 w 14"/>
                <a:gd name="T9" fmla="*/ 3271 h 327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271">
                  <a:moveTo>
                    <a:pt x="14" y="327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32780" name="Group 25"/>
          <p:cNvGrpSpPr>
            <a:grpSpLocks/>
          </p:cNvGrpSpPr>
          <p:nvPr/>
        </p:nvGrpSpPr>
        <p:grpSpPr bwMode="auto">
          <a:xfrm>
            <a:off x="3276600" y="2293938"/>
            <a:ext cx="5229225" cy="3878263"/>
            <a:chOff x="2064" y="1445"/>
            <a:chExt cx="3294" cy="2443"/>
          </a:xfrm>
        </p:grpSpPr>
        <p:sp>
          <p:nvSpPr>
            <p:cNvPr id="32788" name="Line 26"/>
            <p:cNvSpPr>
              <a:spLocks noChangeShapeType="1"/>
            </p:cNvSpPr>
            <p:nvPr/>
          </p:nvSpPr>
          <p:spPr bwMode="auto">
            <a:xfrm flipV="1">
              <a:off x="2390" y="1555"/>
              <a:ext cx="0" cy="20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89" name="Freeform 27"/>
            <p:cNvSpPr>
              <a:spLocks/>
            </p:cNvSpPr>
            <p:nvPr/>
          </p:nvSpPr>
          <p:spPr bwMode="auto">
            <a:xfrm>
              <a:off x="2651" y="1906"/>
              <a:ext cx="2136" cy="1723"/>
            </a:xfrm>
            <a:custGeom>
              <a:avLst/>
              <a:gdLst>
                <a:gd name="T0" fmla="*/ 0 w 5897"/>
                <a:gd name="T1" fmla="*/ 29 h 4785"/>
                <a:gd name="T2" fmla="*/ 5 w 5897"/>
                <a:gd name="T3" fmla="*/ 9 h 4785"/>
                <a:gd name="T4" fmla="*/ 23 w 5897"/>
                <a:gd name="T5" fmla="*/ 10 h 4785"/>
                <a:gd name="T6" fmla="*/ 37 w 5897"/>
                <a:gd name="T7" fmla="*/ 0 h 47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97"/>
                <a:gd name="T13" fmla="*/ 0 h 4785"/>
                <a:gd name="T14" fmla="*/ 5897 w 5897"/>
                <a:gd name="T15" fmla="*/ 4785 h 47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97" h="4785">
                  <a:moveTo>
                    <a:pt x="0" y="4785"/>
                  </a:moveTo>
                  <a:cubicBezTo>
                    <a:pt x="145" y="4243"/>
                    <a:pt x="247" y="2057"/>
                    <a:pt x="872" y="1530"/>
                  </a:cubicBezTo>
                  <a:cubicBezTo>
                    <a:pt x="1497" y="1003"/>
                    <a:pt x="2915" y="1875"/>
                    <a:pt x="3752" y="1620"/>
                  </a:cubicBezTo>
                  <a:cubicBezTo>
                    <a:pt x="4589" y="1365"/>
                    <a:pt x="5450" y="337"/>
                    <a:pt x="589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90" name="Line 28"/>
            <p:cNvSpPr>
              <a:spLocks noChangeShapeType="1"/>
            </p:cNvSpPr>
            <p:nvPr/>
          </p:nvSpPr>
          <p:spPr bwMode="auto">
            <a:xfrm>
              <a:off x="4308" y="1679"/>
              <a:ext cx="326" cy="3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91" name="Text Box 29"/>
            <p:cNvSpPr txBox="1">
              <a:spLocks noChangeArrowheads="1"/>
            </p:cNvSpPr>
            <p:nvPr/>
          </p:nvSpPr>
          <p:spPr bwMode="auto">
            <a:xfrm>
              <a:off x="4032" y="1488"/>
              <a:ext cx="326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 dirty="0"/>
                <a:t>f(x)</a:t>
              </a:r>
              <a:endParaRPr lang="en-US" altLang="el-GR" sz="1900" dirty="0"/>
            </a:p>
          </p:txBody>
        </p:sp>
        <p:sp>
          <p:nvSpPr>
            <p:cNvPr id="32792" name="Text Box 30"/>
            <p:cNvSpPr txBox="1">
              <a:spLocks noChangeArrowheads="1"/>
            </p:cNvSpPr>
            <p:nvPr/>
          </p:nvSpPr>
          <p:spPr bwMode="auto">
            <a:xfrm>
              <a:off x="2912" y="3694"/>
              <a:ext cx="19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a</a:t>
              </a:r>
              <a:endParaRPr lang="en-US" altLang="el-GR" sz="1900"/>
            </a:p>
          </p:txBody>
        </p:sp>
        <p:sp>
          <p:nvSpPr>
            <p:cNvPr id="32793" name="Text Box 31"/>
            <p:cNvSpPr txBox="1">
              <a:spLocks noChangeArrowheads="1"/>
            </p:cNvSpPr>
            <p:nvPr/>
          </p:nvSpPr>
          <p:spPr bwMode="auto">
            <a:xfrm>
              <a:off x="4477" y="3694"/>
              <a:ext cx="19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b</a:t>
              </a:r>
              <a:endParaRPr lang="en-US" altLang="el-GR" sz="1900"/>
            </a:p>
          </p:txBody>
        </p:sp>
        <p:sp>
          <p:nvSpPr>
            <p:cNvPr id="32794" name="Text Box 32"/>
            <p:cNvSpPr txBox="1">
              <a:spLocks noChangeArrowheads="1"/>
            </p:cNvSpPr>
            <p:nvPr/>
          </p:nvSpPr>
          <p:spPr bwMode="auto">
            <a:xfrm>
              <a:off x="2064" y="1555"/>
              <a:ext cx="196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y</a:t>
              </a:r>
              <a:endParaRPr lang="en-US" altLang="el-GR" sz="1900"/>
            </a:p>
          </p:txBody>
        </p:sp>
        <p:sp>
          <p:nvSpPr>
            <p:cNvPr id="32795" name="Text Box 33"/>
            <p:cNvSpPr txBox="1">
              <a:spLocks noChangeArrowheads="1"/>
            </p:cNvSpPr>
            <p:nvPr/>
          </p:nvSpPr>
          <p:spPr bwMode="auto">
            <a:xfrm>
              <a:off x="5194" y="3694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x</a:t>
              </a:r>
              <a:endParaRPr lang="en-US" altLang="el-GR" sz="1900"/>
            </a:p>
          </p:txBody>
        </p:sp>
        <p:sp>
          <p:nvSpPr>
            <p:cNvPr id="32796" name="Rectangle 34"/>
            <p:cNvSpPr>
              <a:spLocks noChangeArrowheads="1"/>
            </p:cNvSpPr>
            <p:nvPr/>
          </p:nvSpPr>
          <p:spPr bwMode="auto">
            <a:xfrm>
              <a:off x="2651" y="1445"/>
              <a:ext cx="239" cy="11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97" name="Line 35"/>
            <p:cNvSpPr>
              <a:spLocks noChangeShapeType="1"/>
            </p:cNvSpPr>
            <p:nvPr/>
          </p:nvSpPr>
          <p:spPr bwMode="auto">
            <a:xfrm>
              <a:off x="4542" y="3629"/>
              <a:ext cx="7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32798" name="Group 36"/>
            <p:cNvGrpSpPr>
              <a:grpSpLocks/>
            </p:cNvGrpSpPr>
            <p:nvPr/>
          </p:nvGrpSpPr>
          <p:grpSpPr bwMode="auto">
            <a:xfrm>
              <a:off x="2977" y="2128"/>
              <a:ext cx="1598" cy="1501"/>
              <a:chOff x="3780" y="6810"/>
              <a:chExt cx="4411" cy="4170"/>
            </a:xfrm>
          </p:grpSpPr>
          <p:grpSp>
            <p:nvGrpSpPr>
              <p:cNvPr id="32799" name="Group 37"/>
              <p:cNvGrpSpPr>
                <a:grpSpLocks/>
              </p:cNvGrpSpPr>
              <p:nvPr/>
            </p:nvGrpSpPr>
            <p:grpSpPr bwMode="auto">
              <a:xfrm>
                <a:off x="3780" y="7125"/>
                <a:ext cx="4411" cy="3855"/>
                <a:chOff x="3780" y="7125"/>
                <a:chExt cx="4411" cy="3855"/>
              </a:xfrm>
            </p:grpSpPr>
            <p:grpSp>
              <p:nvGrpSpPr>
                <p:cNvPr id="32801" name="Group 38"/>
                <p:cNvGrpSpPr>
                  <a:grpSpLocks/>
                </p:cNvGrpSpPr>
                <p:nvPr/>
              </p:nvGrpSpPr>
              <p:grpSpPr bwMode="auto">
                <a:xfrm>
                  <a:off x="3780" y="7125"/>
                  <a:ext cx="4411" cy="3855"/>
                  <a:chOff x="3780" y="7125"/>
                  <a:chExt cx="4411" cy="3855"/>
                </a:xfrm>
              </p:grpSpPr>
              <p:grpSp>
                <p:nvGrpSpPr>
                  <p:cNvPr id="3280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3780" y="7125"/>
                    <a:ext cx="4411" cy="3855"/>
                    <a:chOff x="3780" y="7125"/>
                    <a:chExt cx="4411" cy="3855"/>
                  </a:xfrm>
                </p:grpSpPr>
                <p:grpSp>
                  <p:nvGrpSpPr>
                    <p:cNvPr id="32805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80" y="7125"/>
                      <a:ext cx="4411" cy="3855"/>
                      <a:chOff x="3780" y="7125"/>
                      <a:chExt cx="4411" cy="3855"/>
                    </a:xfrm>
                  </p:grpSpPr>
                  <p:grpSp>
                    <p:nvGrpSpPr>
                      <p:cNvPr id="32807" name="Group 4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780" y="7125"/>
                        <a:ext cx="4335" cy="3855"/>
                        <a:chOff x="3764" y="7125"/>
                        <a:chExt cx="4335" cy="3855"/>
                      </a:xfrm>
                    </p:grpSpPr>
                    <p:grpSp>
                      <p:nvGrpSpPr>
                        <p:cNvPr id="32809" name="Group 4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764" y="7125"/>
                          <a:ext cx="4335" cy="3855"/>
                          <a:chOff x="3764" y="7125"/>
                          <a:chExt cx="4335" cy="3855"/>
                        </a:xfrm>
                      </p:grpSpPr>
                      <p:sp>
                        <p:nvSpPr>
                          <p:cNvPr id="32811" name="Rectangle 4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764" y="7710"/>
                            <a:ext cx="1531" cy="327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2" name="Rectangle 4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240" y="7875"/>
                            <a:ext cx="1859" cy="31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3" name="Rectangle 4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295" y="7875"/>
                            <a:ext cx="945" cy="31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4" name="Rectangle 4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48" y="7125"/>
                            <a:ext cx="351" cy="75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5" name="Rectangle 4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305" y="7470"/>
                            <a:ext cx="443" cy="4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</p:grpSp>
                    <p:sp>
                      <p:nvSpPr>
                        <p:cNvPr id="32810" name="AutoShape 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295" y="7710"/>
                          <a:ext cx="795" cy="165"/>
                        </a:xfrm>
                        <a:prstGeom prst="rtTriangle">
                          <a:avLst/>
                        </a:prstGeom>
                        <a:solidFill>
                          <a:srgbClr val="00B050"/>
                        </a:solidFill>
                        <a:ln w="9525" algn="ctr">
                          <a:solidFill>
                            <a:schemeClr val="accent1">
                              <a:lumMod val="75000"/>
                            </a:schemeClr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l-GR" altLang="el-GR"/>
                        </a:p>
                      </p:txBody>
                    </p:sp>
                  </p:grpSp>
                  <p:sp>
                    <p:nvSpPr>
                      <p:cNvPr id="32808" name="AutoShape 49"/>
                      <p:cNvSpPr>
                        <a:spLocks noChangeArrowheads="1"/>
                      </p:cNvSpPr>
                      <p:nvPr/>
                    </p:nvSpPr>
                    <p:spPr bwMode="auto">
                      <a:xfrm rot="8492216">
                        <a:off x="6875" y="7316"/>
                        <a:ext cx="1316" cy="166"/>
                      </a:xfrm>
                      <a:prstGeom prst="rtTriangle">
                        <a:avLst/>
                      </a:prstGeom>
                      <a:solidFill>
                        <a:srgbClr val="00B050"/>
                      </a:solidFill>
                      <a:ln w="9525" algn="ctr">
                        <a:solidFill>
                          <a:schemeClr val="accent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9pPr>
                      </a:lstStyle>
                      <a:p>
                        <a:pPr eaLnBrk="1" hangingPunct="1"/>
                        <a:endParaRPr lang="el-GR" altLang="el-GR"/>
                      </a:p>
                    </p:txBody>
                  </p:sp>
                </p:grpSp>
                <p:sp>
                  <p:nvSpPr>
                    <p:cNvPr id="32806" name="AutoShape 50"/>
                    <p:cNvSpPr>
                      <a:spLocks noChangeArrowheads="1"/>
                    </p:cNvSpPr>
                    <p:nvPr/>
                  </p:nvSpPr>
                  <p:spPr bwMode="auto">
                    <a:xfrm rot="9193022">
                      <a:off x="6409" y="7712"/>
                      <a:ext cx="1041" cy="442"/>
                    </a:xfrm>
                    <a:prstGeom prst="rtTriangle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 w="9525" algn="ctr">
                      <a:solidFill>
                        <a:schemeClr val="accent1">
                          <a:lumMod val="75000"/>
                        </a:schemeClr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  <p:sp>
                <p:nvSpPr>
                  <p:cNvPr id="32804" name="AutoShape 51"/>
                  <p:cNvSpPr>
                    <a:spLocks noChangeArrowheads="1"/>
                  </p:cNvSpPr>
                  <p:nvPr/>
                </p:nvSpPr>
                <p:spPr bwMode="auto">
                  <a:xfrm rot="10264089">
                    <a:off x="4499" y="7974"/>
                    <a:ext cx="2376" cy="143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 w="9525" algn="ctr">
                    <a:solidFill>
                      <a:schemeClr val="accent1">
                        <a:lumMod val="75000"/>
                      </a:schemeClr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32802" name="AutoShape 52"/>
                <p:cNvSpPr>
                  <a:spLocks noChangeArrowheads="1"/>
                </p:cNvSpPr>
                <p:nvPr/>
              </p:nvSpPr>
              <p:spPr bwMode="auto">
                <a:xfrm rot="9040362">
                  <a:off x="7367" y="7338"/>
                  <a:ext cx="479" cy="394"/>
                </a:xfrm>
                <a:prstGeom prst="rtTriangle">
                  <a:avLst/>
                </a:prstGeom>
                <a:solidFill>
                  <a:schemeClr val="accent1">
                    <a:lumMod val="75000"/>
                  </a:schemeClr>
                </a:solidFill>
                <a:ln w="9525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32800" name="AutoShape 53"/>
              <p:cNvSpPr>
                <a:spLocks noChangeArrowheads="1"/>
              </p:cNvSpPr>
              <p:nvPr/>
            </p:nvSpPr>
            <p:spPr bwMode="auto">
              <a:xfrm flipH="1">
                <a:off x="7650" y="6810"/>
                <a:ext cx="465" cy="420"/>
              </a:xfrm>
              <a:prstGeom prst="rtTriangle">
                <a:avLst/>
              </a:prstGeom>
              <a:solidFill>
                <a:schemeClr val="accent1">
                  <a:lumMod val="75000"/>
                </a:schemeClr>
              </a:solidFill>
              <a:ln w="9525" algn="ctr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</p:grpSp>
      <p:grpSp>
        <p:nvGrpSpPr>
          <p:cNvPr id="32781" name="Group 54"/>
          <p:cNvGrpSpPr>
            <a:grpSpLocks/>
          </p:cNvGrpSpPr>
          <p:nvPr/>
        </p:nvGrpSpPr>
        <p:grpSpPr bwMode="auto">
          <a:xfrm>
            <a:off x="4748213" y="3814763"/>
            <a:ext cx="858837" cy="309562"/>
            <a:chOff x="3818" y="7575"/>
            <a:chExt cx="1493" cy="542"/>
          </a:xfrm>
          <a:solidFill>
            <a:schemeClr val="accent1">
              <a:lumMod val="75000"/>
            </a:schemeClr>
          </a:solidFill>
        </p:grpSpPr>
        <p:sp>
          <p:nvSpPr>
            <p:cNvPr id="32784" name="Rectangle 55"/>
            <p:cNvSpPr>
              <a:spLocks noChangeArrowheads="1"/>
            </p:cNvSpPr>
            <p:nvPr/>
          </p:nvSpPr>
          <p:spPr bwMode="auto">
            <a:xfrm>
              <a:off x="4140" y="7575"/>
              <a:ext cx="495" cy="542"/>
            </a:xfrm>
            <a:prstGeom prst="rect">
              <a:avLst/>
            </a:prstGeom>
            <a:grpFill/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5" name="AutoShape 56"/>
            <p:cNvSpPr>
              <a:spLocks noChangeArrowheads="1"/>
            </p:cNvSpPr>
            <p:nvPr/>
          </p:nvSpPr>
          <p:spPr bwMode="auto">
            <a:xfrm>
              <a:off x="4635" y="7575"/>
              <a:ext cx="676" cy="157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6" name="AutoShape 57"/>
            <p:cNvSpPr>
              <a:spLocks noChangeArrowheads="1"/>
            </p:cNvSpPr>
            <p:nvPr/>
          </p:nvSpPr>
          <p:spPr bwMode="auto">
            <a:xfrm rot="9682236">
              <a:off x="3818" y="7629"/>
              <a:ext cx="461" cy="246"/>
            </a:xfrm>
            <a:prstGeom prst="rtTriangle">
              <a:avLst/>
            </a:prstGeom>
            <a:grpFill/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7" name="Line 58"/>
            <p:cNvSpPr>
              <a:spLocks noChangeShapeType="1"/>
            </p:cNvSpPr>
            <p:nvPr/>
          </p:nvSpPr>
          <p:spPr bwMode="auto">
            <a:xfrm flipV="1">
              <a:off x="3818" y="7577"/>
              <a:ext cx="322" cy="135"/>
            </a:xfrm>
            <a:prstGeom prst="line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2782" name="Freeform 59"/>
          <p:cNvSpPr>
            <a:spLocks/>
          </p:cNvSpPr>
          <p:nvPr/>
        </p:nvSpPr>
        <p:spPr bwMode="auto">
          <a:xfrm>
            <a:off x="4724400" y="3825875"/>
            <a:ext cx="160338" cy="79375"/>
          </a:xfrm>
          <a:custGeom>
            <a:avLst/>
            <a:gdLst>
              <a:gd name="T0" fmla="*/ 0 w 279"/>
              <a:gd name="T1" fmla="*/ 2147483647 h 137"/>
              <a:gd name="T2" fmla="*/ 2147483647 w 279"/>
              <a:gd name="T3" fmla="*/ 2147483647 h 137"/>
              <a:gd name="T4" fmla="*/ 2147483647 w 279"/>
              <a:gd name="T5" fmla="*/ 0 h 137"/>
              <a:gd name="T6" fmla="*/ 0 60000 65536"/>
              <a:gd name="T7" fmla="*/ 0 60000 65536"/>
              <a:gd name="T8" fmla="*/ 0 60000 65536"/>
              <a:gd name="T9" fmla="*/ 0 w 279"/>
              <a:gd name="T10" fmla="*/ 0 h 137"/>
              <a:gd name="T11" fmla="*/ 279 w 279"/>
              <a:gd name="T12" fmla="*/ 137 h 1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9" h="137">
                <a:moveTo>
                  <a:pt x="0" y="137"/>
                </a:moveTo>
                <a:cubicBezTo>
                  <a:pt x="34" y="107"/>
                  <a:pt x="68" y="77"/>
                  <a:pt x="114" y="54"/>
                </a:cubicBezTo>
                <a:cubicBezTo>
                  <a:pt x="160" y="31"/>
                  <a:pt x="249" y="0"/>
                  <a:pt x="27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/>
          <a:lstStyle/>
          <a:p>
            <a:endParaRPr lang="el-GR"/>
          </a:p>
        </p:txBody>
      </p:sp>
      <p:graphicFrame>
        <p:nvGraphicFramePr>
          <p:cNvPr id="32783" name="Object 61"/>
          <p:cNvGraphicFramePr>
            <a:graphicFrameLocks noChangeAspect="1"/>
          </p:cNvGraphicFramePr>
          <p:nvPr>
            <p:extLst/>
          </p:nvPr>
        </p:nvGraphicFramePr>
        <p:xfrm>
          <a:off x="4673600" y="2051050"/>
          <a:ext cx="932886" cy="693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5" name="Equation" r:id="rId4" imgW="647640" imgH="482400" progId="Equation.DSMT4">
                  <p:embed/>
                </p:oleObj>
              </mc:Choice>
              <mc:Fallback>
                <p:oleObj name="Equation" r:id="rId4" imgW="6476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051050"/>
                        <a:ext cx="932886" cy="693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256308" y="990600"/>
            <a:ext cx="858289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no Pro Caption" panose="02020502040506020403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5000"/>
              <a:buChar char="•"/>
              <a:defRPr sz="2800">
                <a:solidFill>
                  <a:schemeClr val="tx1"/>
                </a:solidFill>
                <a:latin typeface="Arno Pro Caption" panose="02020502040506020403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400">
                <a:solidFill>
                  <a:schemeClr val="tx1"/>
                </a:solidFill>
                <a:latin typeface="Arno Pro Caption" panose="02020502040506020403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5000"/>
              <a:buChar char="•"/>
              <a:defRPr sz="2000">
                <a:solidFill>
                  <a:schemeClr val="tx1"/>
                </a:solidFill>
                <a:latin typeface="Arno Pro Caption" panose="02020502040506020403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Arno Pro Caption" panose="02020502040506020403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l-GR" sz="2800" kern="0" dirty="0" smtClean="0">
                <a:solidFill>
                  <a:srgbClr val="7030A0"/>
                </a:solidFill>
                <a:cs typeface="Times New Roman" pitchFamily="18" charset="0"/>
              </a:rPr>
              <a:t>	</a:t>
            </a:r>
            <a:r>
              <a:rPr lang="en-US" altLang="el-GR" sz="2400" b="1" kern="0" dirty="0" smtClean="0">
                <a:solidFill>
                  <a:srgbClr val="C00000"/>
                </a:solidFill>
                <a:cs typeface="Times New Roman" pitchFamily="18" charset="0"/>
              </a:rPr>
              <a:t>Integration: </a:t>
            </a:r>
            <a:r>
              <a:rPr lang="en-US" altLang="el-GR" sz="2400" kern="0" dirty="0" smtClean="0"/>
              <a:t>The process of measuring the area under a function plotted on a graph.</a:t>
            </a:r>
          </a:p>
          <a:p>
            <a:pPr>
              <a:buFont typeface="Wingdings" pitchFamily="2" charset="2"/>
              <a:buNone/>
            </a:pPr>
            <a:endParaRPr lang="en-US" altLang="el-GR" sz="2100" b="1" kern="0" dirty="0" smtClean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52" name="Text Box 124"/>
          <p:cNvSpPr txBox="1">
            <a:spLocks noChangeArrowheads="1"/>
          </p:cNvSpPr>
          <p:nvPr/>
        </p:nvSpPr>
        <p:spPr bwMode="auto">
          <a:xfrm>
            <a:off x="450273" y="2590800"/>
            <a:ext cx="34290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Where: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f(x) </a:t>
            </a:r>
            <a:r>
              <a:rPr lang="en-US" altLang="el-GR" sz="2000" dirty="0">
                <a:latin typeface="Arno Pro Caption" panose="02020502040506020403" pitchFamily="18" charset="0"/>
              </a:rPr>
              <a:t>is the integrand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a</a:t>
            </a:r>
            <a:r>
              <a:rPr lang="en-US" altLang="el-GR" sz="2000" dirty="0">
                <a:latin typeface="Arno Pro Caption" panose="02020502040506020403" pitchFamily="18" charset="0"/>
              </a:rPr>
              <a:t>= lower limit of integration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= upper limit of integration</a:t>
            </a:r>
            <a:endParaRPr lang="en-US" altLang="el-GR" sz="2000" i="1" dirty="0">
              <a:latin typeface="Arno Pro Caption" panose="0202050204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01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Error in the Multiple Segment Simpson’s 1/3</a:t>
            </a:r>
            <a:r>
              <a:rPr lang="en-US" altLang="el-GR" baseline="30000" dirty="0" smtClean="0"/>
              <a:t>rd</a:t>
            </a:r>
            <a:r>
              <a:rPr lang="en-US" altLang="el-GR" dirty="0" smtClean="0"/>
              <a:t> Rule</a:t>
            </a:r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B6FE76-60DF-492D-9263-2485C1E76C88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6322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703179"/>
              </p:ext>
            </p:extLst>
          </p:nvPr>
        </p:nvGraphicFramePr>
        <p:xfrm>
          <a:off x="2633663" y="1500188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17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1500188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537173"/>
              </p:ext>
            </p:extLst>
          </p:nvPr>
        </p:nvGraphicFramePr>
        <p:xfrm>
          <a:off x="1400176" y="982242"/>
          <a:ext cx="5869914" cy="656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18" name="Equation" r:id="rId6" imgW="3873240" imgH="431640" progId="Equation.DSMT4">
                  <p:embed/>
                </p:oleObj>
              </mc:Choice>
              <mc:Fallback>
                <p:oleObj name="Equation" r:id="rId6" imgW="387324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76" y="982242"/>
                        <a:ext cx="5869914" cy="656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075658"/>
              </p:ext>
            </p:extLst>
          </p:nvPr>
        </p:nvGraphicFramePr>
        <p:xfrm>
          <a:off x="1295400" y="2485315"/>
          <a:ext cx="6774463" cy="733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19" name="Equation" r:id="rId8" imgW="4470120" imgH="482400" progId="Equation.DSMT4">
                  <p:embed/>
                </p:oleObj>
              </mc:Choice>
              <mc:Fallback>
                <p:oleObj name="Equation" r:id="rId8" imgW="4470120" imgH="482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485315"/>
                        <a:ext cx="6774463" cy="7337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072072"/>
              </p:ext>
            </p:extLst>
          </p:nvPr>
        </p:nvGraphicFramePr>
        <p:xfrm>
          <a:off x="5314950" y="3962400"/>
          <a:ext cx="1143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0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3962400"/>
                        <a:ext cx="114300" cy="17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223432"/>
              </p:ext>
            </p:extLst>
          </p:nvPr>
        </p:nvGraphicFramePr>
        <p:xfrm>
          <a:off x="7261225" y="519747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1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5197475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7953"/>
              </p:ext>
            </p:extLst>
          </p:nvPr>
        </p:nvGraphicFramePr>
        <p:xfrm>
          <a:off x="5143500" y="519747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2"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197475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1" name="Text Box 17"/>
          <p:cNvSpPr txBox="1">
            <a:spLocks noChangeArrowheads="1"/>
          </p:cNvSpPr>
          <p:nvPr/>
        </p:nvSpPr>
        <p:spPr bwMode="auto">
          <a:xfrm>
            <a:off x="4403725" y="1619338"/>
            <a:ext cx="168275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</a:pPr>
            <a:r>
              <a:rPr lang="en-US" altLang="el-GR" sz="1900" dirty="0"/>
              <a:t>.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el-GR" sz="1900" dirty="0"/>
              <a:t>.</a:t>
            </a:r>
          </a:p>
          <a:p>
            <a:pPr algn="l" eaLnBrk="1" hangingPunct="1">
              <a:spcBef>
                <a:spcPts val="0"/>
              </a:spcBef>
            </a:pPr>
            <a:r>
              <a:rPr lang="en-US" altLang="el-GR" sz="1900" dirty="0"/>
              <a:t>.</a:t>
            </a:r>
          </a:p>
        </p:txBody>
      </p:sp>
      <p:graphicFrame>
        <p:nvGraphicFramePr>
          <p:cNvPr id="5633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21364"/>
              </p:ext>
            </p:extLst>
          </p:nvPr>
        </p:nvGraphicFramePr>
        <p:xfrm>
          <a:off x="7562850" y="1608138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3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2850" y="1608138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074675"/>
              </p:ext>
            </p:extLst>
          </p:nvPr>
        </p:nvGraphicFramePr>
        <p:xfrm>
          <a:off x="7642225" y="405765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4" name="Equation" r:id="rId15" imgW="114120" imgH="177480" progId="Equation.DSMT4">
                  <p:embed/>
                </p:oleObj>
              </mc:Choice>
              <mc:Fallback>
                <p:oleObj name="Equation" r:id="rId15" imgW="114120" imgH="177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2225" y="405765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343436"/>
              </p:ext>
            </p:extLst>
          </p:nvPr>
        </p:nvGraphicFramePr>
        <p:xfrm>
          <a:off x="1295400" y="3350502"/>
          <a:ext cx="5737605" cy="731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5" name="Equation" r:id="rId16" imgW="3784320" imgH="482400" progId="Equation.DSMT4">
                  <p:embed/>
                </p:oleObj>
              </mc:Choice>
              <mc:Fallback>
                <p:oleObj name="Equation" r:id="rId16" imgW="3784320" imgH="4824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50502"/>
                        <a:ext cx="5737605" cy="7313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57200" y="4250323"/>
            <a:ext cx="85459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Hence, the total error in Multiple Segment Simpson’s 1/3rd Rule is </a:t>
            </a:r>
          </a:p>
        </p:txBody>
      </p:sp>
      <p:graphicFrame>
        <p:nvGraphicFramePr>
          <p:cNvPr id="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467543"/>
              </p:ext>
            </p:extLst>
          </p:nvPr>
        </p:nvGraphicFramePr>
        <p:xfrm>
          <a:off x="2238471" y="4794438"/>
          <a:ext cx="4667057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6" name="Equation" r:id="rId18" imgW="3352680" imgH="545760" progId="Equation.DSMT4">
                  <p:embed/>
                </p:oleObj>
              </mc:Choice>
              <mc:Fallback>
                <p:oleObj name="Equation" r:id="rId18" imgW="335268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471" y="4794438"/>
                        <a:ext cx="4667057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25615"/>
              </p:ext>
            </p:extLst>
          </p:nvPr>
        </p:nvGraphicFramePr>
        <p:xfrm>
          <a:off x="4876800" y="5688574"/>
          <a:ext cx="1968500" cy="94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27" name="Equation" r:id="rId20" imgW="1511280" imgH="723600" progId="Equation.DSMT4">
                  <p:embed/>
                </p:oleObj>
              </mc:Choice>
              <mc:Fallback>
                <p:oleObj name="Equation" r:id="rId20" imgW="151128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688574"/>
                        <a:ext cx="1968500" cy="940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Error in the Multiple Segment Simpson’s 1/3</a:t>
            </a:r>
            <a:r>
              <a:rPr lang="en-US" altLang="el-GR" baseline="30000" dirty="0" smtClean="0"/>
              <a:t>rd</a:t>
            </a:r>
            <a:r>
              <a:rPr lang="en-US" altLang="el-GR" dirty="0" smtClean="0"/>
              <a:t> Rule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636547-7D85-4186-8A9D-EBF67EFAC578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58370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842879" y="1522140"/>
            <a:ext cx="115608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The term </a:t>
            </a:r>
          </a:p>
        </p:txBody>
      </p:sp>
      <p:graphicFrame>
        <p:nvGraphicFramePr>
          <p:cNvPr id="583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373768"/>
              </p:ext>
            </p:extLst>
          </p:nvPr>
        </p:nvGraphicFramePr>
        <p:xfrm>
          <a:off x="2438400" y="1219199"/>
          <a:ext cx="1107992" cy="1088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3" name="Equation" r:id="rId4" imgW="736560" imgH="723600" progId="Equation.DSMT4">
                  <p:embed/>
                </p:oleObj>
              </mc:Choice>
              <mc:Fallback>
                <p:oleObj name="Equation" r:id="rId4" imgW="736560" imgH="72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219199"/>
                        <a:ext cx="1107992" cy="1088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814679" y="1522140"/>
            <a:ext cx="3562194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dirty="0">
                <a:latin typeface="Arno Pro Caption" panose="02020502040506020403" pitchFamily="18" charset="0"/>
              </a:rPr>
              <a:t>is an approximate average value of </a:t>
            </a:r>
          </a:p>
        </p:txBody>
      </p:sp>
      <p:graphicFrame>
        <p:nvGraphicFramePr>
          <p:cNvPr id="583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784294"/>
              </p:ext>
            </p:extLst>
          </p:nvPr>
        </p:nvGraphicFramePr>
        <p:xfrm>
          <a:off x="3581400" y="2357300"/>
          <a:ext cx="216640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4" name="Equation" r:id="rId6" imgW="1130040" imgH="228600" progId="Equation.DSMT4">
                  <p:embed/>
                </p:oleObj>
              </mc:Choice>
              <mc:Fallback>
                <p:oleObj name="Equation" r:id="rId6" imgW="113004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57300"/>
                        <a:ext cx="216640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7" name="Rectangle 10"/>
          <p:cNvSpPr>
            <a:spLocks noChangeArrowheads="1"/>
          </p:cNvSpPr>
          <p:nvPr/>
        </p:nvSpPr>
        <p:spPr bwMode="auto">
          <a:xfrm>
            <a:off x="919079" y="3046140"/>
            <a:ext cx="878767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>
                <a:latin typeface="Arno Pro Caption" panose="02020502040506020403" pitchFamily="18" charset="0"/>
              </a:rPr>
              <a:t>Hence </a:t>
            </a:r>
          </a:p>
        </p:txBody>
      </p:sp>
      <p:graphicFrame>
        <p:nvGraphicFramePr>
          <p:cNvPr id="5837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930508"/>
              </p:ext>
            </p:extLst>
          </p:nvPr>
        </p:nvGraphicFramePr>
        <p:xfrm>
          <a:off x="3546391" y="3390900"/>
          <a:ext cx="2036541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5" name="Equation" r:id="rId8" imgW="1231560" imgH="419040" progId="Equation.DSMT4">
                  <p:embed/>
                </p:oleObj>
              </mc:Choice>
              <mc:Fallback>
                <p:oleObj name="Equation" r:id="rId8" imgW="123156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391" y="3390900"/>
                        <a:ext cx="2036541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9" name="Rectangle 13"/>
          <p:cNvSpPr>
            <a:spLocks noChangeArrowheads="1"/>
          </p:cNvSpPr>
          <p:nvPr/>
        </p:nvSpPr>
        <p:spPr bwMode="auto">
          <a:xfrm>
            <a:off x="919079" y="4493940"/>
            <a:ext cx="780983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>
                <a:latin typeface="Arno Pro Caption" panose="02020502040506020403" pitchFamily="18" charset="0"/>
              </a:rPr>
              <a:t>where</a:t>
            </a:r>
          </a:p>
        </p:txBody>
      </p:sp>
      <p:graphicFrame>
        <p:nvGraphicFramePr>
          <p:cNvPr id="5838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822374"/>
              </p:ext>
            </p:extLst>
          </p:nvPr>
        </p:nvGraphicFramePr>
        <p:xfrm>
          <a:off x="3352800" y="4737896"/>
          <a:ext cx="1925721" cy="1206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36" name="Equation" r:id="rId10" imgW="1155600" imgH="723600" progId="Equation.DSMT4">
                  <p:embed/>
                </p:oleObj>
              </mc:Choice>
              <mc:Fallback>
                <p:oleObj name="Equation" r:id="rId10" imgW="1155600" imgH="723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737896"/>
                        <a:ext cx="1925721" cy="120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467600" y="6261100"/>
            <a:ext cx="1236662" cy="3937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715FA123-A315-4E2D-8EFF-DDF21D8FDBA7}" type="slidenum">
              <a:rPr lang="en-US" b="1">
                <a:solidFill>
                  <a:srgbClr val="C00000"/>
                </a:solidFill>
                <a:latin typeface="Arno Pro Caption" panose="02020502040506020403" pitchFamily="18" charset="0"/>
              </a:rPr>
              <a:pPr/>
              <a:t>3</a:t>
            </a:fld>
            <a:endParaRPr lang="en-US" b="1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762000" y="25908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l-GR" sz="4400" dirty="0">
                <a:solidFill>
                  <a:srgbClr val="C00000"/>
                </a:solidFill>
                <a:latin typeface="Arno Pro Caption" panose="02020502040506020403" pitchFamily="18" charset="0"/>
              </a:rPr>
              <a:t>Simpson’s 1/3</a:t>
            </a:r>
            <a:r>
              <a:rPr lang="en-US" altLang="el-GR" sz="4400" baseline="30000" dirty="0">
                <a:solidFill>
                  <a:srgbClr val="C00000"/>
                </a:solidFill>
                <a:latin typeface="Arno Pro Caption" panose="02020502040506020403" pitchFamily="18" charset="0"/>
              </a:rPr>
              <a:t>rd</a:t>
            </a:r>
            <a:r>
              <a:rPr lang="en-US" altLang="el-GR" sz="4400" dirty="0">
                <a:solidFill>
                  <a:srgbClr val="C00000"/>
                </a:solidFill>
                <a:latin typeface="Arno Pro Caption" panose="02020502040506020403" pitchFamily="18" charset="0"/>
              </a:rPr>
              <a:t> Rule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el-GR" sz="2800" dirty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228599" y="1143000"/>
            <a:ext cx="8715375" cy="198120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Font typeface="Wingdings" pitchFamily="2" charset="2"/>
              <a:buNone/>
            </a:pPr>
            <a:r>
              <a:rPr lang="en-US" altLang="el-GR" sz="2400" dirty="0" smtClean="0"/>
              <a:t>Trapezoidal rule was based on approximating the integrand by a first order polynomial, and then integrating the polynomial in the interval of integration.  Simpson’s 1/3rd rule is an extension of Trapezoidal rule where the integrand is approximated by a second order polynomial.</a:t>
            </a:r>
          </a:p>
        </p:txBody>
      </p:sp>
      <p:sp>
        <p:nvSpPr>
          <p:cNvPr id="1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E2E8-68F6-49A4-A54F-5934B9933FE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2773" name="Rectangle 20"/>
          <p:cNvSpPr>
            <a:spLocks noChangeArrowheads="1"/>
          </p:cNvSpPr>
          <p:nvPr/>
        </p:nvSpPr>
        <p:spPr bwMode="auto">
          <a:xfrm>
            <a:off x="1219200" y="3325961"/>
            <a:ext cx="106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Hence</a:t>
            </a:r>
          </a:p>
        </p:txBody>
      </p:sp>
      <p:graphicFrame>
        <p:nvGraphicFramePr>
          <p:cNvPr id="3277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704814"/>
              </p:ext>
            </p:extLst>
          </p:nvPr>
        </p:nvGraphicFramePr>
        <p:xfrm>
          <a:off x="2824162" y="3124200"/>
          <a:ext cx="304375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0" name="Equation" r:id="rId4" imgW="1701720" imgH="482400" progId="Equation.DSMT4">
                  <p:embed/>
                </p:oleObj>
              </mc:Choice>
              <mc:Fallback>
                <p:oleObj name="Equation" r:id="rId4" imgW="1701720" imgH="482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2" y="3124200"/>
                        <a:ext cx="3043758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75" name="Group 30"/>
          <p:cNvGrpSpPr>
            <a:grpSpLocks/>
          </p:cNvGrpSpPr>
          <p:nvPr/>
        </p:nvGrpSpPr>
        <p:grpSpPr bwMode="auto">
          <a:xfrm>
            <a:off x="1905000" y="4311655"/>
            <a:ext cx="6477000" cy="461963"/>
            <a:chOff x="816" y="2764"/>
            <a:chExt cx="4080" cy="291"/>
          </a:xfrm>
        </p:grpSpPr>
        <p:sp>
          <p:nvSpPr>
            <p:cNvPr id="32777" name="Text Box 23"/>
            <p:cNvSpPr txBox="1">
              <a:spLocks noChangeArrowheads="1"/>
            </p:cNvSpPr>
            <p:nvPr/>
          </p:nvSpPr>
          <p:spPr bwMode="auto">
            <a:xfrm>
              <a:off x="816" y="2764"/>
              <a:ext cx="40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 smtClean="0">
                  <a:latin typeface="Arno Pro Caption" panose="02020502040506020403" pitchFamily="18" charset="0"/>
                </a:rPr>
                <a:t>Where                  is </a:t>
              </a:r>
              <a:r>
                <a:rPr lang="en-US" altLang="el-GR" dirty="0">
                  <a:latin typeface="Arno Pro Caption" panose="02020502040506020403" pitchFamily="18" charset="0"/>
                </a:rPr>
                <a:t>a second order polynomial. </a:t>
              </a:r>
            </a:p>
          </p:txBody>
        </p:sp>
        <p:graphicFrame>
          <p:nvGraphicFramePr>
            <p:cNvPr id="32778" name="Object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26422918"/>
                </p:ext>
              </p:extLst>
            </p:nvPr>
          </p:nvGraphicFramePr>
          <p:xfrm>
            <a:off x="1536" y="2774"/>
            <a:ext cx="486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91" name="Equation" r:id="rId6" imgW="774364" imgH="368140" progId="Equation.3">
                    <p:embed/>
                  </p:oleObj>
                </mc:Choice>
                <mc:Fallback>
                  <p:oleObj name="Equation" r:id="rId6" imgW="774364" imgH="368140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2774"/>
                          <a:ext cx="486" cy="2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77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571456"/>
              </p:ext>
            </p:extLst>
          </p:nvPr>
        </p:nvGraphicFramePr>
        <p:xfrm>
          <a:off x="1905000" y="4975081"/>
          <a:ext cx="52260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2" name="Equation" r:id="rId8" imgW="2819400" imgH="431800" progId="Equation.DSMT4">
                  <p:embed/>
                </p:oleObj>
              </mc:Choice>
              <mc:Fallback>
                <p:oleObj name="Equation" r:id="rId8" imgW="2819400" imgH="4318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75081"/>
                        <a:ext cx="5226050" cy="79375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2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C28C08-C26B-4040-8329-B57BD4D171F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3796" name="Rectangle 34"/>
          <p:cNvSpPr>
            <a:spLocks noChangeArrowheads="1"/>
          </p:cNvSpPr>
          <p:nvPr/>
        </p:nvSpPr>
        <p:spPr bwMode="auto">
          <a:xfrm>
            <a:off x="685800" y="1040577"/>
            <a:ext cx="10310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Choose </a:t>
            </a:r>
          </a:p>
        </p:txBody>
      </p:sp>
      <p:graphicFrame>
        <p:nvGraphicFramePr>
          <p:cNvPr id="3379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9855747"/>
              </p:ext>
            </p:extLst>
          </p:nvPr>
        </p:nvGraphicFramePr>
        <p:xfrm>
          <a:off x="1828800" y="1727170"/>
          <a:ext cx="12477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89" name="Equation" r:id="rId4" imgW="1244600" imgH="342900" progId="Equation.DSMT4">
                  <p:embed/>
                </p:oleObj>
              </mc:Choice>
              <mc:Fallback>
                <p:oleObj name="Equation" r:id="rId4" imgW="1244600" imgH="3429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727170"/>
                        <a:ext cx="124777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961634"/>
              </p:ext>
            </p:extLst>
          </p:nvPr>
        </p:nvGraphicFramePr>
        <p:xfrm>
          <a:off x="3348038" y="1518804"/>
          <a:ext cx="1957387" cy="756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0" name="Equation" r:id="rId6" imgW="1180800" imgH="457200" progId="Equation.DSMT4">
                  <p:embed/>
                </p:oleObj>
              </mc:Choice>
              <mc:Fallback>
                <p:oleObj name="Equation" r:id="rId6" imgW="1180800" imgH="457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1518804"/>
                        <a:ext cx="1957387" cy="756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566020"/>
              </p:ext>
            </p:extLst>
          </p:nvPr>
        </p:nvGraphicFramePr>
        <p:xfrm>
          <a:off x="6143625" y="1703895"/>
          <a:ext cx="11525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1" name="Equation" r:id="rId8" imgW="1155700" imgH="342900" progId="Equation.3">
                  <p:embed/>
                </p:oleObj>
              </mc:Choice>
              <mc:Fallback>
                <p:oleObj name="Equation" r:id="rId8" imgW="1155700" imgH="3429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25" y="1703895"/>
                        <a:ext cx="11525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0" name="Text Box 42"/>
          <p:cNvSpPr txBox="1">
            <a:spLocks noChangeArrowheads="1"/>
          </p:cNvSpPr>
          <p:nvPr/>
        </p:nvSpPr>
        <p:spPr bwMode="auto">
          <a:xfrm>
            <a:off x="5410200" y="1710245"/>
            <a:ext cx="609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and</a:t>
            </a:r>
          </a:p>
        </p:txBody>
      </p:sp>
      <p:sp>
        <p:nvSpPr>
          <p:cNvPr id="33801" name="Rectangle 43"/>
          <p:cNvSpPr>
            <a:spLocks noChangeArrowheads="1"/>
          </p:cNvSpPr>
          <p:nvPr/>
        </p:nvSpPr>
        <p:spPr bwMode="auto">
          <a:xfrm>
            <a:off x="762000" y="2508727"/>
            <a:ext cx="66722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as the three points of the function to evaluate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             and           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33802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634600"/>
              </p:ext>
            </p:extLst>
          </p:nvPr>
        </p:nvGraphicFramePr>
        <p:xfrm>
          <a:off x="1723201" y="3237211"/>
          <a:ext cx="3952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2" name="Equation" r:id="rId10" imgW="3949700" imgH="431800" progId="Equation.3">
                  <p:embed/>
                </p:oleObj>
              </mc:Choice>
              <mc:Fallback>
                <p:oleObj name="Equation" r:id="rId10" imgW="3949700" imgH="4318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201" y="3237211"/>
                        <a:ext cx="3952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4754351"/>
              </p:ext>
            </p:extLst>
          </p:nvPr>
        </p:nvGraphicFramePr>
        <p:xfrm>
          <a:off x="1563461" y="4002118"/>
          <a:ext cx="5069339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3" name="Equation" r:id="rId12" imgW="3238200" imgH="469800" progId="Equation.DSMT4">
                  <p:embed/>
                </p:oleObj>
              </mc:Choice>
              <mc:Fallback>
                <p:oleObj name="Equation" r:id="rId12" imgW="3238200" imgH="4698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461" y="4002118"/>
                        <a:ext cx="5069339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4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860692"/>
              </p:ext>
            </p:extLst>
          </p:nvPr>
        </p:nvGraphicFramePr>
        <p:xfrm>
          <a:off x="1504950" y="5181600"/>
          <a:ext cx="38862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4" name="Equation" r:id="rId14" imgW="3886200" imgH="431800" progId="Equation.3">
                  <p:embed/>
                </p:oleObj>
              </mc:Choice>
              <mc:Fallback>
                <p:oleObj name="Equation" r:id="rId14" imgW="3886200" imgH="4318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5181600"/>
                        <a:ext cx="38862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924670"/>
              </p:ext>
            </p:extLst>
          </p:nvPr>
        </p:nvGraphicFramePr>
        <p:xfrm>
          <a:off x="5529712" y="2496905"/>
          <a:ext cx="657225" cy="422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5" name="Equation" r:id="rId16" imgW="355320" imgH="228600" progId="Equation.DSMT4">
                  <p:embed/>
                </p:oleObj>
              </mc:Choice>
              <mc:Fallback>
                <p:oleObj name="Equation" r:id="rId16" imgW="355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29712" y="2496905"/>
                        <a:ext cx="657225" cy="422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570535"/>
              </p:ext>
            </p:extLst>
          </p:nvPr>
        </p:nvGraphicFramePr>
        <p:xfrm>
          <a:off x="6632800" y="2491514"/>
          <a:ext cx="301400" cy="417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96" name="Equation" r:id="rId18" imgW="164880" imgH="228600" progId="Equation.DSMT4">
                  <p:embed/>
                </p:oleObj>
              </mc:Choice>
              <mc:Fallback>
                <p:oleObj name="Equation" r:id="rId18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632800" y="2491514"/>
                        <a:ext cx="301400" cy="417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1183C0-4E09-4A2E-A080-13A0A2C958C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481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4821" name="Rectangle 14"/>
          <p:cNvSpPr>
            <a:spLocks noChangeArrowheads="1"/>
          </p:cNvSpPr>
          <p:nvPr/>
        </p:nvSpPr>
        <p:spPr bwMode="auto">
          <a:xfrm>
            <a:off x="685800" y="1112192"/>
            <a:ext cx="66287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Solving the previous equations for </a:t>
            </a:r>
            <a:r>
              <a:rPr lang="en-US" altLang="el-GR" dirty="0" smtClean="0">
                <a:latin typeface="Arno Pro Caption" panose="02020502040506020403" pitchFamily="18" charset="0"/>
              </a:rPr>
              <a:t>           and       give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3482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391652"/>
              </p:ext>
            </p:extLst>
          </p:nvPr>
        </p:nvGraphicFramePr>
        <p:xfrm>
          <a:off x="1619250" y="1681162"/>
          <a:ext cx="545847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0" name="Equation" r:id="rId4" imgW="3454200" imgH="622080" progId="Equation.DSMT4">
                  <p:embed/>
                </p:oleObj>
              </mc:Choice>
              <mc:Fallback>
                <p:oleObj name="Equation" r:id="rId4" imgW="3454200" imgH="622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681162"/>
                        <a:ext cx="545847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896429"/>
              </p:ext>
            </p:extLst>
          </p:nvPr>
        </p:nvGraphicFramePr>
        <p:xfrm>
          <a:off x="1625600" y="3003872"/>
          <a:ext cx="5839526" cy="88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1" name="Equation" r:id="rId6" imgW="4127400" imgH="622080" progId="Equation.DSMT4">
                  <p:embed/>
                </p:oleObj>
              </mc:Choice>
              <mc:Fallback>
                <p:oleObj name="Equation" r:id="rId6" imgW="4127400" imgH="622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003872"/>
                        <a:ext cx="5839526" cy="882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908391"/>
              </p:ext>
            </p:extLst>
          </p:nvPr>
        </p:nvGraphicFramePr>
        <p:xfrm>
          <a:off x="1619250" y="4301380"/>
          <a:ext cx="3333750" cy="1014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2" name="Equation" r:id="rId8" imgW="2120760" imgH="647640" progId="Equation.DSMT4">
                  <p:embed/>
                </p:oleObj>
              </mc:Choice>
              <mc:Fallback>
                <p:oleObj name="Equation" r:id="rId8" imgW="2120760" imgH="6476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301380"/>
                        <a:ext cx="3333750" cy="1014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Αντικείμενο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469741"/>
              </p:ext>
            </p:extLst>
          </p:nvPr>
        </p:nvGraphicFramePr>
        <p:xfrm>
          <a:off x="5005387" y="1112192"/>
          <a:ext cx="657225" cy="422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3" name="Equation" r:id="rId10" imgW="355320" imgH="228600" progId="Equation.DSMT4">
                  <p:embed/>
                </p:oleObj>
              </mc:Choice>
              <mc:Fallback>
                <p:oleObj name="Equation" r:id="rId10" imgW="3553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05387" y="1112192"/>
                        <a:ext cx="657225" cy="422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Αντικείμενο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138782"/>
              </p:ext>
            </p:extLst>
          </p:nvPr>
        </p:nvGraphicFramePr>
        <p:xfrm>
          <a:off x="6248400" y="1116309"/>
          <a:ext cx="301400" cy="417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4" name="Equation" r:id="rId12" imgW="164880" imgH="228600" progId="Equation.DSMT4">
                  <p:embed/>
                </p:oleObj>
              </mc:Choice>
              <mc:Fallback>
                <p:oleObj name="Equation" r:id="rId12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248400" y="1116309"/>
                        <a:ext cx="301400" cy="417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2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37E94A-2658-43C7-B16B-05E9379191EF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584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5845" name="Text Box 100"/>
          <p:cNvSpPr txBox="1">
            <a:spLocks noChangeArrowheads="1"/>
          </p:cNvSpPr>
          <p:nvPr/>
        </p:nvSpPr>
        <p:spPr bwMode="auto">
          <a:xfrm>
            <a:off x="685800" y="114300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Then</a:t>
            </a:r>
          </a:p>
        </p:txBody>
      </p:sp>
      <p:grpSp>
        <p:nvGrpSpPr>
          <p:cNvPr id="35846" name="Group 109"/>
          <p:cNvGrpSpPr>
            <a:grpSpLocks/>
          </p:cNvGrpSpPr>
          <p:nvPr/>
        </p:nvGrpSpPr>
        <p:grpSpPr bwMode="auto">
          <a:xfrm>
            <a:off x="2209800" y="1447800"/>
            <a:ext cx="4812311" cy="3810000"/>
            <a:chOff x="1295" y="1776"/>
            <a:chExt cx="1426" cy="1407"/>
          </a:xfrm>
        </p:grpSpPr>
        <p:graphicFrame>
          <p:nvGraphicFramePr>
            <p:cNvPr id="35847" name="Object 10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39056724"/>
                </p:ext>
              </p:extLst>
            </p:nvPr>
          </p:nvGraphicFramePr>
          <p:xfrm>
            <a:off x="1295" y="1776"/>
            <a:ext cx="583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99" name="Equation" r:id="rId4" imgW="927000" imgH="482400" progId="Equation.DSMT4">
                    <p:embed/>
                  </p:oleObj>
                </mc:Choice>
                <mc:Fallback>
                  <p:oleObj name="Equation" r:id="rId4" imgW="927000" imgH="482400" progId="Equation.DSMT4">
                    <p:embed/>
                    <p:pic>
                      <p:nvPicPr>
                        <p:cNvPr id="0" name="Object 1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5" y="1776"/>
                          <a:ext cx="583" cy="3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48" name="Object 10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8752719"/>
                </p:ext>
              </p:extLst>
            </p:nvPr>
          </p:nvGraphicFramePr>
          <p:xfrm>
            <a:off x="1332" y="2194"/>
            <a:ext cx="960" cy="3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00" name="Equation" r:id="rId6" imgW="1523880" imgH="482400" progId="Equation.DSMT4">
                    <p:embed/>
                  </p:oleObj>
                </mc:Choice>
                <mc:Fallback>
                  <p:oleObj name="Equation" r:id="rId6" imgW="1523880" imgH="482400" progId="Equation.DSMT4">
                    <p:embed/>
                    <p:pic>
                      <p:nvPicPr>
                        <p:cNvPr id="0" name="Object 10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2" y="2194"/>
                          <a:ext cx="960" cy="3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49" name="Object 10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972910"/>
                </p:ext>
              </p:extLst>
            </p:nvPr>
          </p:nvGraphicFramePr>
          <p:xfrm>
            <a:off x="1323" y="2549"/>
            <a:ext cx="921" cy="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01" name="Equation" r:id="rId8" imgW="1460160" imgH="507960" progId="Equation.DSMT4">
                    <p:embed/>
                  </p:oleObj>
                </mc:Choice>
                <mc:Fallback>
                  <p:oleObj name="Equation" r:id="rId8" imgW="1460160" imgH="507960" progId="Equation.DSMT4">
                    <p:embed/>
                    <p:pic>
                      <p:nvPicPr>
                        <p:cNvPr id="0" name="Object 1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23" y="2549"/>
                          <a:ext cx="921" cy="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50" name="Object 10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8996470"/>
                </p:ext>
              </p:extLst>
            </p:nvPr>
          </p:nvGraphicFramePr>
          <p:xfrm>
            <a:off x="1298" y="2918"/>
            <a:ext cx="1423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02" name="Equation" r:id="rId10" imgW="2260440" imgH="419040" progId="Equation.DSMT4">
                    <p:embed/>
                  </p:oleObj>
                </mc:Choice>
                <mc:Fallback>
                  <p:oleObj name="Equation" r:id="rId10" imgW="2260440" imgH="419040" progId="Equation.DSMT4">
                    <p:embed/>
                    <p:pic>
                      <p:nvPicPr>
                        <p:cNvPr id="0" name="Object 1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8" y="2918"/>
                          <a:ext cx="1423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Simpson’s 1/3</a:t>
            </a:r>
            <a:r>
              <a:rPr lang="en-US" altLang="el-GR" baseline="30000" smtClean="0"/>
              <a:t>rd</a:t>
            </a:r>
            <a:r>
              <a:rPr lang="en-US" altLang="el-GR" smtClean="0"/>
              <a:t> Rule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2ADAB7-E0E3-4E3B-A2BD-AA808D3EA67A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6866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36869" name="Rectangle 25"/>
          <p:cNvSpPr>
            <a:spLocks noChangeArrowheads="1"/>
          </p:cNvSpPr>
          <p:nvPr/>
        </p:nvSpPr>
        <p:spPr bwMode="auto">
          <a:xfrm>
            <a:off x="685800" y="1220697"/>
            <a:ext cx="6324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2000" dirty="0">
                <a:latin typeface="Arno Pro Caption" panose="02020502040506020403" pitchFamily="18" charset="0"/>
              </a:rPr>
              <a:t>Substituting values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of                       give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3687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004993"/>
              </p:ext>
            </p:extLst>
          </p:nvPr>
        </p:nvGraphicFramePr>
        <p:xfrm>
          <a:off x="2811080" y="1688260"/>
          <a:ext cx="3836825" cy="652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9" name="Equation" r:id="rId4" imgW="2819160" imgH="482400" progId="Equation.DSMT4">
                  <p:embed/>
                </p:oleObj>
              </mc:Choice>
              <mc:Fallback>
                <p:oleObj name="Equation" r:id="rId4" imgW="2819160" imgH="482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080" y="1688260"/>
                        <a:ext cx="3836825" cy="652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 Box 28"/>
          <p:cNvSpPr txBox="1">
            <a:spLocks noChangeArrowheads="1"/>
          </p:cNvSpPr>
          <p:nvPr/>
        </p:nvSpPr>
        <p:spPr bwMode="auto">
          <a:xfrm>
            <a:off x="558800" y="2422464"/>
            <a:ext cx="8128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Since for Simpson’s 1/3rd Rule, the interval [</a:t>
            </a:r>
            <a:r>
              <a:rPr lang="en-US" altLang="el-GR" sz="2000" i="1" dirty="0">
                <a:latin typeface="Arno Pro Caption" panose="02020502040506020403" pitchFamily="18" charset="0"/>
              </a:rPr>
              <a:t>a, b</a:t>
            </a:r>
            <a:r>
              <a:rPr lang="en-US" altLang="el-GR" sz="2000" dirty="0">
                <a:latin typeface="Arno Pro Caption" panose="02020502040506020403" pitchFamily="18" charset="0"/>
              </a:rPr>
              <a:t>] is broken into 2 segments, the segment </a:t>
            </a:r>
            <a:r>
              <a:rPr lang="en-US" altLang="el-GR" sz="2000" dirty="0" smtClean="0">
                <a:latin typeface="Arno Pro Caption" panose="02020502040506020403" pitchFamily="18" charset="0"/>
              </a:rPr>
              <a:t>width</a:t>
            </a:r>
            <a:endParaRPr lang="en-US" altLang="el-GR" sz="20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36873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078315"/>
              </p:ext>
            </p:extLst>
          </p:nvPr>
        </p:nvGraphicFramePr>
        <p:xfrm>
          <a:off x="3368675" y="3130520"/>
          <a:ext cx="1104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0" name="Equation" r:id="rId6" imgW="1104900" imgH="723900" progId="Equation.3">
                  <p:embed/>
                </p:oleObj>
              </mc:Choice>
              <mc:Fallback>
                <p:oleObj name="Equation" r:id="rId6" imgW="1104900" imgH="7239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8675" y="3130520"/>
                        <a:ext cx="11049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010945"/>
              </p:ext>
            </p:extLst>
          </p:nvPr>
        </p:nvGraphicFramePr>
        <p:xfrm>
          <a:off x="2622550" y="4089369"/>
          <a:ext cx="4213887" cy="78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1" name="Equation" r:id="rId8" imgW="2590560" imgH="482400" progId="Equation.DSMT4">
                  <p:embed/>
                </p:oleObj>
              </mc:Choice>
              <mc:Fallback>
                <p:oleObj name="Equation" r:id="rId8" imgW="25905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50" y="4089369"/>
                        <a:ext cx="4213887" cy="782838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0"/>
          <p:cNvSpPr txBox="1">
            <a:spLocks noChangeArrowheads="1"/>
          </p:cNvSpPr>
          <p:nvPr/>
        </p:nvSpPr>
        <p:spPr bwMode="auto">
          <a:xfrm>
            <a:off x="679450" y="3701849"/>
            <a:ext cx="1981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1900" dirty="0">
                <a:latin typeface="Arno Pro Caption" panose="02020502040506020403" pitchFamily="18" charset="0"/>
              </a:rPr>
              <a:t>Hence</a:t>
            </a:r>
          </a:p>
        </p:txBody>
      </p:sp>
      <p:sp>
        <p:nvSpPr>
          <p:cNvPr id="13" name="Rectangle 91"/>
          <p:cNvSpPr>
            <a:spLocks noChangeArrowheads="1"/>
          </p:cNvSpPr>
          <p:nvPr/>
        </p:nvSpPr>
        <p:spPr bwMode="auto">
          <a:xfrm>
            <a:off x="577850" y="5375067"/>
            <a:ext cx="8396850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sz="1900" b="1" dirty="0">
                <a:solidFill>
                  <a:srgbClr val="C00000"/>
                </a:solidFill>
                <a:latin typeface="Arno Pro Caption" panose="02020502040506020403" pitchFamily="18" charset="0"/>
              </a:rPr>
              <a:t>Because the above form has 1/3 in its formula, it is called Simpson’s 1/3rd Rule</a:t>
            </a:r>
            <a:r>
              <a:rPr lang="en-US" altLang="el-GR" sz="1900" b="1" dirty="0" smtClean="0">
                <a:solidFill>
                  <a:srgbClr val="C00000"/>
                </a:solidFill>
                <a:latin typeface="Arno Pro Caption" panose="02020502040506020403" pitchFamily="18" charset="0"/>
              </a:rPr>
              <a:t>.</a:t>
            </a:r>
            <a:endParaRPr lang="en-US" altLang="el-GR" b="1" dirty="0">
              <a:solidFill>
                <a:srgbClr val="C00000"/>
              </a:solidFill>
              <a:latin typeface="Arno Pro Caption" panose="02020502040506020403" pitchFamily="18" charset="0"/>
            </a:endParaRPr>
          </a:p>
        </p:txBody>
      </p:sp>
      <p:graphicFrame>
        <p:nvGraphicFramePr>
          <p:cNvPr id="14" name="Αντικείμενο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03990"/>
              </p:ext>
            </p:extLst>
          </p:nvPr>
        </p:nvGraphicFramePr>
        <p:xfrm>
          <a:off x="4473575" y="1368425"/>
          <a:ext cx="2079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2"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73575" y="1368425"/>
                        <a:ext cx="207963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Αντικείμενο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074893"/>
              </p:ext>
            </p:extLst>
          </p:nvPr>
        </p:nvGraphicFramePr>
        <p:xfrm>
          <a:off x="3124200" y="1190595"/>
          <a:ext cx="10096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73" name="Equation" r:id="rId12" imgW="545760" imgH="228600" progId="Equation.DSMT4">
                  <p:embed/>
                </p:oleObj>
              </mc:Choice>
              <mc:Fallback>
                <p:oleObj name="Equation" r:id="rId12" imgW="545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24200" y="1190595"/>
                        <a:ext cx="1009650" cy="422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Example 1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38C05D-5F6F-488E-A324-70D3573440D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8914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grpSp>
        <p:nvGrpSpPr>
          <p:cNvPr id="38917" name="Group 44"/>
          <p:cNvGrpSpPr>
            <a:grpSpLocks/>
          </p:cNvGrpSpPr>
          <p:nvPr/>
        </p:nvGrpSpPr>
        <p:grpSpPr bwMode="auto">
          <a:xfrm>
            <a:off x="1143000" y="1480343"/>
            <a:ext cx="6535738" cy="3584576"/>
            <a:chOff x="576" y="1439"/>
            <a:chExt cx="4117" cy="2258"/>
          </a:xfrm>
        </p:grpSpPr>
        <p:sp>
          <p:nvSpPr>
            <p:cNvPr id="38919" name="Rectangle 28"/>
            <p:cNvSpPr>
              <a:spLocks noChangeArrowheads="1"/>
            </p:cNvSpPr>
            <p:nvPr/>
          </p:nvSpPr>
          <p:spPr bwMode="auto">
            <a:xfrm>
              <a:off x="672" y="2639"/>
              <a:ext cx="402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1900">
                  <a:latin typeface="Arno Pro Caption" panose="02020502040506020403" pitchFamily="18" charset="0"/>
                </a:rPr>
                <a:t>a) Use Simpson’s 1/3rd Rule to find the approximate value of x </a:t>
              </a:r>
            </a:p>
          </p:txBody>
        </p:sp>
        <p:sp>
          <p:nvSpPr>
            <p:cNvPr id="38920" name="Rectangle 35"/>
            <p:cNvSpPr>
              <a:spLocks noChangeArrowheads="1"/>
            </p:cNvSpPr>
            <p:nvPr/>
          </p:nvSpPr>
          <p:spPr bwMode="auto">
            <a:xfrm>
              <a:off x="576" y="1439"/>
              <a:ext cx="3930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1900" dirty="0">
                  <a:latin typeface="Arno Pro Caption" panose="02020502040506020403" pitchFamily="18" charset="0"/>
                </a:rPr>
                <a:t>The distance covered by a rocket from </a:t>
              </a:r>
              <a:r>
                <a:rPr lang="en-US" altLang="el-GR" sz="1900" i="1" dirty="0">
                  <a:latin typeface="Arno Pro Caption" panose="02020502040506020403" pitchFamily="18" charset="0"/>
                </a:rPr>
                <a:t>t</a:t>
              </a:r>
              <a:r>
                <a:rPr lang="en-US" altLang="el-GR" sz="1900" dirty="0">
                  <a:latin typeface="Arno Pro Caption" panose="02020502040506020403" pitchFamily="18" charset="0"/>
                </a:rPr>
                <a:t>=8 to </a:t>
              </a:r>
              <a:r>
                <a:rPr lang="en-US" altLang="el-GR" sz="1900" i="1" dirty="0">
                  <a:latin typeface="Arno Pro Caption" panose="02020502040506020403" pitchFamily="18" charset="0"/>
                </a:rPr>
                <a:t>t</a:t>
              </a:r>
              <a:r>
                <a:rPr lang="en-US" altLang="el-GR" sz="1900" dirty="0">
                  <a:latin typeface="Arno Pro Caption" panose="02020502040506020403" pitchFamily="18" charset="0"/>
                </a:rPr>
                <a:t>=30 is given by </a:t>
              </a:r>
            </a:p>
          </p:txBody>
        </p:sp>
        <p:graphicFrame>
          <p:nvGraphicFramePr>
            <p:cNvPr id="38921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1939073"/>
                </p:ext>
              </p:extLst>
            </p:nvPr>
          </p:nvGraphicFramePr>
          <p:xfrm>
            <a:off x="1488" y="1797"/>
            <a:ext cx="2549" cy="4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7" name="Equation" r:id="rId4" imgW="2590560" imgH="482400" progId="Equation.DSMT4">
                    <p:embed/>
                  </p:oleObj>
                </mc:Choice>
                <mc:Fallback>
                  <p:oleObj name="Equation" r:id="rId4" imgW="2590560" imgH="482400" progId="Equation.DSMT4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1797"/>
                          <a:ext cx="2549" cy="4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22" name="Rectangle 38"/>
            <p:cNvSpPr>
              <a:spLocks noChangeArrowheads="1"/>
            </p:cNvSpPr>
            <p:nvPr/>
          </p:nvSpPr>
          <p:spPr bwMode="auto">
            <a:xfrm>
              <a:off x="672" y="3071"/>
              <a:ext cx="1548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1900">
                  <a:latin typeface="Arno Pro Caption" panose="02020502040506020403" pitchFamily="18" charset="0"/>
                </a:rPr>
                <a:t>b) Find the true error,  </a:t>
              </a:r>
            </a:p>
          </p:txBody>
        </p:sp>
        <p:graphicFrame>
          <p:nvGraphicFramePr>
            <p:cNvPr id="38923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5973246"/>
                </p:ext>
              </p:extLst>
            </p:nvPr>
          </p:nvGraphicFramePr>
          <p:xfrm>
            <a:off x="2160" y="3058"/>
            <a:ext cx="19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8" name="Equation" r:id="rId6" imgW="304668" imgH="380835" progId="Equation.3">
                    <p:embed/>
                  </p:oleObj>
                </mc:Choice>
                <mc:Fallback>
                  <p:oleObj name="Equation" r:id="rId6" imgW="304668" imgH="380835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60" y="3058"/>
                          <a:ext cx="19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24" name="Rectangle 41"/>
            <p:cNvSpPr>
              <a:spLocks noChangeArrowheads="1"/>
            </p:cNvSpPr>
            <p:nvPr/>
          </p:nvSpPr>
          <p:spPr bwMode="auto">
            <a:xfrm>
              <a:off x="672" y="3455"/>
              <a:ext cx="2543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sz="1900">
                  <a:latin typeface="Arno Pro Caption" panose="02020502040506020403" pitchFamily="18" charset="0"/>
                </a:rPr>
                <a:t>c) Find the absolute relative true error, </a:t>
              </a:r>
            </a:p>
          </p:txBody>
        </p:sp>
        <p:sp>
          <p:nvSpPr>
            <p:cNvPr id="38925" name="Rectangle 43"/>
            <p:cNvSpPr>
              <a:spLocks noChangeArrowheads="1"/>
            </p:cNvSpPr>
            <p:nvPr/>
          </p:nvSpPr>
          <p:spPr bwMode="auto">
            <a:xfrm>
              <a:off x="2822" y="1886"/>
              <a:ext cx="11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>
                <a:latin typeface="Arno Pro Caption" panose="02020502040506020403" pitchFamily="18" charset="0"/>
              </a:endParaRPr>
            </a:p>
          </p:txBody>
        </p:sp>
      </p:grpSp>
      <p:graphicFrame>
        <p:nvGraphicFramePr>
          <p:cNvPr id="3891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533901"/>
              </p:ext>
            </p:extLst>
          </p:nvPr>
        </p:nvGraphicFramePr>
        <p:xfrm>
          <a:off x="5257800" y="4574645"/>
          <a:ext cx="533400" cy="596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9" name="Equation" r:id="rId8" imgW="228600" imgH="253800" progId="Equation.DSMT4">
                  <p:embed/>
                </p:oleObj>
              </mc:Choice>
              <mc:Fallback>
                <p:oleObj name="Equation" r:id="rId8" imgW="228600" imgH="253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574645"/>
                        <a:ext cx="533400" cy="5963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2602</TotalTime>
  <Words>593</Words>
  <Application>Microsoft Office PowerPoint</Application>
  <PresentationFormat>On-screen Show (4:3)</PresentationFormat>
  <Paragraphs>150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Arno Pro Caption</vt:lpstr>
      <vt:lpstr>Cambria Math</vt:lpstr>
      <vt:lpstr>Tahoma</vt:lpstr>
      <vt:lpstr>Times New Roman</vt:lpstr>
      <vt:lpstr>Wingdings</vt:lpstr>
      <vt:lpstr>1_Blends</vt:lpstr>
      <vt:lpstr>Blends</vt:lpstr>
      <vt:lpstr>Equation</vt:lpstr>
      <vt:lpstr>Simpson’s 1/3rd Rule of Integration</vt:lpstr>
      <vt:lpstr>What is Integration?</vt:lpstr>
      <vt:lpstr>PowerPoint Presentation</vt:lpstr>
      <vt:lpstr>Basis of Simpson’s 1/3rd Rule</vt:lpstr>
      <vt:lpstr>Basis of Simpson’s 1/3rd Rule</vt:lpstr>
      <vt:lpstr>Basis of Simpson’s 1/3rd Rule</vt:lpstr>
      <vt:lpstr>Basis of Simpson’s 1/3rd Rule</vt:lpstr>
      <vt:lpstr>Basis of Simpson’s 1/3rd Rule</vt:lpstr>
      <vt:lpstr>Example 1</vt:lpstr>
      <vt:lpstr>Solution</vt:lpstr>
      <vt:lpstr>Multiple Segment Simpson’s 1/3rd Rule</vt:lpstr>
      <vt:lpstr>Multiple Segment Simpson’s 1/3rd Rule</vt:lpstr>
      <vt:lpstr>Multiple Segment Simpson’s 1/3rd Rule</vt:lpstr>
      <vt:lpstr>Multiple Segment Simpson’s 1/3rd Rule</vt:lpstr>
      <vt:lpstr>Example 2</vt:lpstr>
      <vt:lpstr>Solution</vt:lpstr>
      <vt:lpstr>Solution (cont.)</vt:lpstr>
      <vt:lpstr>Solution (cont.)</vt:lpstr>
      <vt:lpstr>Error in the Multiple Segment Simpson’s 1/3rd Rule</vt:lpstr>
      <vt:lpstr>Error in the Multiple Segment Simpson’s 1/3rd Rule</vt:lpstr>
      <vt:lpstr>Error in the Multiple Segment Simpson’s 1/3rd Rule</vt:lpstr>
    </vt:vector>
  </TitlesOfParts>
  <Company>Holistic Numerical Methods Institute</Company>
  <LinksUpToDate>false</LinksUpToDate>
  <SharedDoc>false</SharedDoc>
  <HyperlinkBase>http://numericalmethods.eng.usf.edu/mws/gen/07int/mws_gen_int_ppt_simpson13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Simpson's 1/3rd Rule</dc:title>
  <dc:subject>Integraion</dc:subject>
  <dc:creator>Autar Kaw, Charlie Barker</dc:creator>
  <cp:keywords>Power Point Simpson's 1/3rd Rule</cp:keywords>
  <dc:description>A power point presentation describing Simpson's 1/3rd Rule</dc:description>
  <cp:lastModifiedBy>Λογαριασμός Microsoft</cp:lastModifiedBy>
  <cp:revision>165</cp:revision>
  <cp:lastPrinted>1999-03-26T19:03:37Z</cp:lastPrinted>
  <dcterms:created xsi:type="dcterms:W3CDTF">1998-11-18T16:33:10Z</dcterms:created>
  <dcterms:modified xsi:type="dcterms:W3CDTF">2024-04-07T11:09:22Z</dcterms:modified>
  <cp:category>General Engineering</cp:category>
</cp:coreProperties>
</file>