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91" r:id="rId2"/>
    <p:sldId id="292" r:id="rId3"/>
    <p:sldId id="296" r:id="rId4"/>
    <p:sldId id="297" r:id="rId5"/>
    <p:sldId id="298" r:id="rId6"/>
    <p:sldId id="299" r:id="rId7"/>
    <p:sldId id="300" r:id="rId8"/>
    <p:sldId id="293" r:id="rId9"/>
    <p:sldId id="256" r:id="rId10"/>
    <p:sldId id="284" r:id="rId11"/>
    <p:sldId id="285" r:id="rId12"/>
    <p:sldId id="286" r:id="rId13"/>
    <p:sldId id="289" r:id="rId14"/>
    <p:sldId id="288" r:id="rId15"/>
    <p:sldId id="283" r:id="rId16"/>
    <p:sldId id="266" r:id="rId17"/>
    <p:sldId id="294" r:id="rId18"/>
    <p:sldId id="295" r:id="rId19"/>
    <p:sldId id="265" r:id="rId20"/>
    <p:sldId id="275" r:id="rId21"/>
    <p:sldId id="269" r:id="rId22"/>
    <p:sldId id="273" r:id="rId23"/>
    <p:sldId id="274" r:id="rId24"/>
    <p:sldId id="264" r:id="rId25"/>
    <p:sldId id="257" r:id="rId26"/>
    <p:sldId id="258" r:id="rId27"/>
    <p:sldId id="259" r:id="rId28"/>
    <p:sldId id="267" r:id="rId29"/>
    <p:sldId id="276" r:id="rId30"/>
    <p:sldId id="277" r:id="rId31"/>
    <p:sldId id="278" r:id="rId32"/>
    <p:sldId id="260" r:id="rId33"/>
    <p:sldId id="261" r:id="rId34"/>
    <p:sldId id="262" r:id="rId35"/>
    <p:sldId id="263" r:id="rId36"/>
    <p:sldId id="270" r:id="rId37"/>
    <p:sldId id="280" r:id="rId38"/>
    <p:sldId id="279" r:id="rId39"/>
    <p:sldId id="281" r:id="rId40"/>
    <p:sldId id="271" r:id="rId41"/>
    <p:sldId id="272" r:id="rId42"/>
    <p:sldId id="282" r:id="rId43"/>
    <p:sldId id="290" r:id="rId4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3717" autoAdjust="0"/>
    <p:restoredTop sz="94660"/>
  </p:normalViewPr>
  <p:slideViewPr>
    <p:cSldViewPr snapToGrid="0">
      <p:cViewPr>
        <p:scale>
          <a:sx n="80" d="100"/>
          <a:sy n="80" d="100"/>
        </p:scale>
        <p:origin x="-498" y="-168"/>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06274ED-0496-4D05-AE44-F3FCBEFC7161}" type="datetimeFigureOut">
              <a:rPr lang="en-US" smtClean="0"/>
              <a:pPr/>
              <a:t>11/18/2020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4B2E71-A582-437D-B7AC-0CEB014C5C91}" type="slidenum">
              <a:rPr lang="en-US" smtClean="0"/>
              <a:pPr/>
              <a:t>‹#›</a:t>
            </a:fld>
            <a:endParaRPr lang="en-US"/>
          </a:p>
        </p:txBody>
      </p:sp>
    </p:spTree>
    <p:extLst>
      <p:ext uri="{BB962C8B-B14F-4D97-AF65-F5344CB8AC3E}">
        <p14:creationId xmlns:p14="http://schemas.microsoft.com/office/powerpoint/2010/main" xmlns="" val="2368135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6274ED-0496-4D05-AE44-F3FCBEFC7161}" type="datetimeFigureOut">
              <a:rPr lang="en-US" smtClean="0"/>
              <a:pPr/>
              <a:t>11/18/2020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4B2E71-A582-437D-B7AC-0CEB014C5C91}" type="slidenum">
              <a:rPr lang="en-US" smtClean="0"/>
              <a:pPr/>
              <a:t>‹#›</a:t>
            </a:fld>
            <a:endParaRPr lang="en-US"/>
          </a:p>
        </p:txBody>
      </p:sp>
    </p:spTree>
    <p:extLst>
      <p:ext uri="{BB962C8B-B14F-4D97-AF65-F5344CB8AC3E}">
        <p14:creationId xmlns:p14="http://schemas.microsoft.com/office/powerpoint/2010/main" xmlns="" val="569161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6274ED-0496-4D05-AE44-F3FCBEFC7161}" type="datetimeFigureOut">
              <a:rPr lang="en-US" smtClean="0"/>
              <a:pPr/>
              <a:t>11/18/2020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4B2E71-A582-437D-B7AC-0CEB014C5C91}" type="slidenum">
              <a:rPr lang="en-US" smtClean="0"/>
              <a:pPr/>
              <a:t>‹#›</a:t>
            </a:fld>
            <a:endParaRPr lang="en-US"/>
          </a:p>
        </p:txBody>
      </p:sp>
    </p:spTree>
    <p:extLst>
      <p:ext uri="{BB962C8B-B14F-4D97-AF65-F5344CB8AC3E}">
        <p14:creationId xmlns:p14="http://schemas.microsoft.com/office/powerpoint/2010/main" xmlns="" val="7472278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6274ED-0496-4D05-AE44-F3FCBEFC7161}" type="datetimeFigureOut">
              <a:rPr lang="en-US" smtClean="0"/>
              <a:pPr/>
              <a:t>11/18/2020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4B2E71-A582-437D-B7AC-0CEB014C5C91}" type="slidenum">
              <a:rPr lang="en-US" smtClean="0"/>
              <a:pPr/>
              <a:t>‹#›</a:t>
            </a:fld>
            <a:endParaRPr lang="en-US"/>
          </a:p>
        </p:txBody>
      </p:sp>
    </p:spTree>
    <p:extLst>
      <p:ext uri="{BB962C8B-B14F-4D97-AF65-F5344CB8AC3E}">
        <p14:creationId xmlns:p14="http://schemas.microsoft.com/office/powerpoint/2010/main" xmlns="" val="23277308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06274ED-0496-4D05-AE44-F3FCBEFC7161}" type="datetimeFigureOut">
              <a:rPr lang="en-US" smtClean="0"/>
              <a:pPr/>
              <a:t>11/18/2020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4B2E71-A582-437D-B7AC-0CEB014C5C91}" type="slidenum">
              <a:rPr lang="en-US" smtClean="0"/>
              <a:pPr/>
              <a:t>‹#›</a:t>
            </a:fld>
            <a:endParaRPr lang="en-US"/>
          </a:p>
        </p:txBody>
      </p:sp>
    </p:spTree>
    <p:extLst>
      <p:ext uri="{BB962C8B-B14F-4D97-AF65-F5344CB8AC3E}">
        <p14:creationId xmlns:p14="http://schemas.microsoft.com/office/powerpoint/2010/main" xmlns="" val="35384004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06274ED-0496-4D05-AE44-F3FCBEFC7161}" type="datetimeFigureOut">
              <a:rPr lang="en-US" smtClean="0"/>
              <a:pPr/>
              <a:t>11/18/2020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4B2E71-A582-437D-B7AC-0CEB014C5C91}" type="slidenum">
              <a:rPr lang="en-US" smtClean="0"/>
              <a:pPr/>
              <a:t>‹#›</a:t>
            </a:fld>
            <a:endParaRPr lang="en-US"/>
          </a:p>
        </p:txBody>
      </p:sp>
    </p:spTree>
    <p:extLst>
      <p:ext uri="{BB962C8B-B14F-4D97-AF65-F5344CB8AC3E}">
        <p14:creationId xmlns:p14="http://schemas.microsoft.com/office/powerpoint/2010/main" xmlns="" val="6280680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06274ED-0496-4D05-AE44-F3FCBEFC7161}" type="datetimeFigureOut">
              <a:rPr lang="en-US" smtClean="0"/>
              <a:pPr/>
              <a:t>11/18/2020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14B2E71-A582-437D-B7AC-0CEB014C5C91}" type="slidenum">
              <a:rPr lang="en-US" smtClean="0"/>
              <a:pPr/>
              <a:t>‹#›</a:t>
            </a:fld>
            <a:endParaRPr lang="en-US"/>
          </a:p>
        </p:txBody>
      </p:sp>
    </p:spTree>
    <p:extLst>
      <p:ext uri="{BB962C8B-B14F-4D97-AF65-F5344CB8AC3E}">
        <p14:creationId xmlns:p14="http://schemas.microsoft.com/office/powerpoint/2010/main" xmlns="" val="7100316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06274ED-0496-4D05-AE44-F3FCBEFC7161}" type="datetimeFigureOut">
              <a:rPr lang="en-US" smtClean="0"/>
              <a:pPr/>
              <a:t>11/18/2020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14B2E71-A582-437D-B7AC-0CEB014C5C91}" type="slidenum">
              <a:rPr lang="en-US" smtClean="0"/>
              <a:pPr/>
              <a:t>‹#›</a:t>
            </a:fld>
            <a:endParaRPr lang="en-US"/>
          </a:p>
        </p:txBody>
      </p:sp>
    </p:spTree>
    <p:extLst>
      <p:ext uri="{BB962C8B-B14F-4D97-AF65-F5344CB8AC3E}">
        <p14:creationId xmlns:p14="http://schemas.microsoft.com/office/powerpoint/2010/main" xmlns="" val="15069216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6274ED-0496-4D05-AE44-F3FCBEFC7161}" type="datetimeFigureOut">
              <a:rPr lang="en-US" smtClean="0"/>
              <a:pPr/>
              <a:t>11/18/2020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14B2E71-A582-437D-B7AC-0CEB014C5C91}" type="slidenum">
              <a:rPr lang="en-US" smtClean="0"/>
              <a:pPr/>
              <a:t>‹#›</a:t>
            </a:fld>
            <a:endParaRPr lang="en-US"/>
          </a:p>
        </p:txBody>
      </p:sp>
    </p:spTree>
    <p:extLst>
      <p:ext uri="{BB962C8B-B14F-4D97-AF65-F5344CB8AC3E}">
        <p14:creationId xmlns:p14="http://schemas.microsoft.com/office/powerpoint/2010/main" xmlns="" val="37728087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06274ED-0496-4D05-AE44-F3FCBEFC7161}" type="datetimeFigureOut">
              <a:rPr lang="en-US" smtClean="0"/>
              <a:pPr/>
              <a:t>11/18/2020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4B2E71-A582-437D-B7AC-0CEB014C5C91}" type="slidenum">
              <a:rPr lang="en-US" smtClean="0"/>
              <a:pPr/>
              <a:t>‹#›</a:t>
            </a:fld>
            <a:endParaRPr lang="en-US"/>
          </a:p>
        </p:txBody>
      </p:sp>
    </p:spTree>
    <p:extLst>
      <p:ext uri="{BB962C8B-B14F-4D97-AF65-F5344CB8AC3E}">
        <p14:creationId xmlns:p14="http://schemas.microsoft.com/office/powerpoint/2010/main" xmlns="" val="10442402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06274ED-0496-4D05-AE44-F3FCBEFC7161}" type="datetimeFigureOut">
              <a:rPr lang="en-US" smtClean="0"/>
              <a:pPr/>
              <a:t>11/18/2020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4B2E71-A582-437D-B7AC-0CEB014C5C91}" type="slidenum">
              <a:rPr lang="en-US" smtClean="0"/>
              <a:pPr/>
              <a:t>‹#›</a:t>
            </a:fld>
            <a:endParaRPr lang="en-US"/>
          </a:p>
        </p:txBody>
      </p:sp>
    </p:spTree>
    <p:extLst>
      <p:ext uri="{BB962C8B-B14F-4D97-AF65-F5344CB8AC3E}">
        <p14:creationId xmlns:p14="http://schemas.microsoft.com/office/powerpoint/2010/main" xmlns="" val="25585026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6274ED-0496-4D05-AE44-F3FCBEFC7161}" type="datetimeFigureOut">
              <a:rPr lang="en-US" smtClean="0"/>
              <a:pPr/>
              <a:t>11/18/2020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4B2E71-A582-437D-B7AC-0CEB014C5C91}" type="slidenum">
              <a:rPr lang="en-US" smtClean="0"/>
              <a:pPr/>
              <a:t>‹#›</a:t>
            </a:fld>
            <a:endParaRPr lang="en-US"/>
          </a:p>
        </p:txBody>
      </p:sp>
    </p:spTree>
    <p:extLst>
      <p:ext uri="{BB962C8B-B14F-4D97-AF65-F5344CB8AC3E}">
        <p14:creationId xmlns:p14="http://schemas.microsoft.com/office/powerpoint/2010/main" xmlns="" val="18992135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4449" y="1303276"/>
            <a:ext cx="10515600" cy="1325563"/>
          </a:xfrm>
        </p:spPr>
        <p:txBody>
          <a:bodyPr>
            <a:normAutofit/>
          </a:bodyPr>
          <a:lstStyle/>
          <a:p>
            <a:pPr algn="ctr"/>
            <a:r>
              <a:rPr lang="el-GR" b="1" dirty="0" smtClean="0"/>
              <a:t>Η ράβδος ως εργαλείο μέτρησης </a:t>
            </a:r>
            <a:br>
              <a:rPr lang="el-GR" b="1" dirty="0" smtClean="0"/>
            </a:br>
            <a:r>
              <a:rPr lang="el-GR" b="1" dirty="0" smtClean="0"/>
              <a:t>της λογιότητας</a:t>
            </a:r>
            <a:endParaRPr lang="en-US" b="1" dirty="0"/>
          </a:p>
        </p:txBody>
      </p:sp>
      <p:sp>
        <p:nvSpPr>
          <p:cNvPr id="3" name="Content Placeholder 2"/>
          <p:cNvSpPr>
            <a:spLocks noGrp="1"/>
          </p:cNvSpPr>
          <p:nvPr>
            <p:ph idx="1"/>
          </p:nvPr>
        </p:nvSpPr>
        <p:spPr/>
        <p:txBody>
          <a:bodyPr/>
          <a:lstStyle/>
          <a:p>
            <a:pPr algn="just">
              <a:buNone/>
            </a:pPr>
            <a:endParaRPr lang="el-GR" b="1" dirty="0" smtClean="0"/>
          </a:p>
          <a:p>
            <a:pPr algn="just">
              <a:buNone/>
            </a:pPr>
            <a:endParaRPr lang="el-GR" b="1" dirty="0" smtClean="0"/>
          </a:p>
          <a:p>
            <a:pPr algn="just">
              <a:buNone/>
            </a:pPr>
            <a:endParaRPr lang="el-GR" b="1" dirty="0" smtClean="0"/>
          </a:p>
          <a:p>
            <a:pPr algn="ctr">
              <a:buNone/>
            </a:pPr>
            <a:r>
              <a:rPr lang="el-GR" sz="3200" b="1" dirty="0" smtClean="0"/>
              <a:t>Πηνελόπη </a:t>
            </a:r>
            <a:r>
              <a:rPr lang="el-GR" sz="3200" b="1" dirty="0" err="1" smtClean="0"/>
              <a:t>Καμπάκη</a:t>
            </a:r>
            <a:r>
              <a:rPr lang="el-GR" sz="3200" b="1" dirty="0" smtClean="0"/>
              <a:t>-</a:t>
            </a:r>
            <a:r>
              <a:rPr lang="el-GR" sz="3200" b="1" dirty="0" err="1" smtClean="0"/>
              <a:t>Βουγιουκλή</a:t>
            </a:r>
            <a:endParaRPr lang="el-GR" sz="3200" b="1" dirty="0" smtClean="0"/>
          </a:p>
          <a:p>
            <a:pPr algn="ctr">
              <a:buNone/>
            </a:pPr>
            <a:r>
              <a:rPr lang="el-GR" sz="3200" b="1" dirty="0" smtClean="0"/>
              <a:t>(Καθηγήτρια Εφαρμοσμένης Γλωσσολογίας ΤΕΦ/ΔΠΘ)</a:t>
            </a:r>
          </a:p>
          <a:p>
            <a:pPr algn="ctr">
              <a:buNone/>
            </a:pPr>
            <a:r>
              <a:rPr lang="en-US" sz="3200" b="1" dirty="0" smtClean="0"/>
              <a:t>pekavou@helit.duth.gr</a:t>
            </a:r>
            <a:endParaRPr lang="el-GR" sz="3200" dirty="0" smtClean="0"/>
          </a:p>
          <a:p>
            <a:pPr algn="just">
              <a:buNone/>
            </a:pPr>
            <a:endParaRPr lang="el-GR" sz="4400" dirty="0" smtClean="0"/>
          </a:p>
        </p:txBody>
      </p:sp>
    </p:spTree>
    <p:extLst>
      <p:ext uri="{BB962C8B-B14F-4D97-AF65-F5344CB8AC3E}">
        <p14:creationId xmlns:p14="http://schemas.microsoft.com/office/powerpoint/2010/main" xmlns="" val="10436334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l-GR" dirty="0" smtClean="0"/>
              <a:t>Λόγια στοιχεία του τεστ</a:t>
            </a:r>
            <a:endParaRPr lang="en-US" dirty="0"/>
          </a:p>
        </p:txBody>
      </p:sp>
      <p:sp>
        <p:nvSpPr>
          <p:cNvPr id="6" name="Content Placeholder 5"/>
          <p:cNvSpPr>
            <a:spLocks noGrp="1"/>
          </p:cNvSpPr>
          <p:nvPr>
            <p:ph idx="1"/>
          </p:nvPr>
        </p:nvSpPr>
        <p:spPr/>
        <p:txBody>
          <a:bodyPr>
            <a:normAutofit lnSpcReduction="10000"/>
          </a:bodyPr>
          <a:lstStyle/>
          <a:p>
            <a:pPr marL="0" indent="0" algn="ctr">
              <a:buNone/>
            </a:pPr>
            <a:endParaRPr lang="el-GR" dirty="0" smtClean="0"/>
          </a:p>
          <a:p>
            <a:pPr marL="355600" indent="-355600" algn="just">
              <a:buFont typeface="Wingdings" pitchFamily="2" charset="2"/>
              <a:buChar char="ü"/>
              <a:tabLst>
                <a:tab pos="273050" algn="l"/>
              </a:tabLst>
            </a:pPr>
            <a:r>
              <a:rPr lang="el-GR" dirty="0" smtClean="0"/>
              <a:t>Τα λόγια στοιχεία εκπροσωπούν τις πιο παραγωγικές κατηγορίες στη </a:t>
            </a:r>
            <a:r>
              <a:rPr lang="el-GR" b="1" dirty="0" smtClean="0"/>
              <a:t>φωνολογία</a:t>
            </a:r>
            <a:r>
              <a:rPr lang="el-GR" dirty="0" smtClean="0"/>
              <a:t>, στη </a:t>
            </a:r>
            <a:r>
              <a:rPr lang="el-GR" b="1" dirty="0" smtClean="0"/>
              <a:t>μορφολογία</a:t>
            </a:r>
            <a:r>
              <a:rPr lang="el-GR" dirty="0" smtClean="0"/>
              <a:t> και στο </a:t>
            </a:r>
            <a:r>
              <a:rPr lang="el-GR" b="1" dirty="0" smtClean="0"/>
              <a:t>λεξιλόγιο</a:t>
            </a:r>
            <a:r>
              <a:rPr lang="el-GR" dirty="0" smtClean="0"/>
              <a:t>, όλο το φάσμα της λόγιας ζώνης και διάφορα </a:t>
            </a:r>
            <a:r>
              <a:rPr lang="el-GR" dirty="0" err="1" smtClean="0"/>
              <a:t>σημασιοπραγματολογικά</a:t>
            </a:r>
            <a:r>
              <a:rPr lang="el-GR" dirty="0" smtClean="0"/>
              <a:t> κριτήρια, όπως ειρωνεία, </a:t>
            </a:r>
            <a:r>
              <a:rPr lang="el-GR" dirty="0" err="1" smtClean="0"/>
              <a:t>παικτικότητα</a:t>
            </a:r>
            <a:r>
              <a:rPr lang="el-GR" dirty="0" smtClean="0"/>
              <a:t> κλπ. (βλ. Αναστασιάδη-Συμεωνίδη &amp; </a:t>
            </a:r>
            <a:r>
              <a:rPr lang="el-GR" dirty="0" err="1" smtClean="0"/>
              <a:t>Φλιάτουρας</a:t>
            </a:r>
            <a:r>
              <a:rPr lang="el-GR" dirty="0" smtClean="0"/>
              <a:t> 2004, υπό έκδοση, </a:t>
            </a:r>
            <a:r>
              <a:rPr lang="el-GR" dirty="0" err="1" smtClean="0"/>
              <a:t>Καμηλάκη</a:t>
            </a:r>
            <a:r>
              <a:rPr lang="el-GR" dirty="0" smtClean="0"/>
              <a:t> 2009, Αναστασιάδη-Συμεωνίδη 2015).</a:t>
            </a:r>
          </a:p>
          <a:p>
            <a:pPr marL="355600" indent="-355600" algn="just">
              <a:buNone/>
              <a:tabLst>
                <a:tab pos="273050" algn="l"/>
              </a:tabLst>
            </a:pPr>
            <a:endParaRPr lang="el-GR" dirty="0" smtClean="0"/>
          </a:p>
          <a:p>
            <a:pPr marL="355600" indent="-355600" algn="just">
              <a:buFont typeface="Wingdings" pitchFamily="2" charset="2"/>
              <a:buChar char="ü"/>
              <a:tabLst>
                <a:tab pos="273050" algn="l"/>
              </a:tabLst>
            </a:pPr>
            <a:r>
              <a:rPr lang="el-GR" dirty="0" smtClean="0"/>
              <a:t>Σε ορισμένες περιπτώσεις τέθηκαν </a:t>
            </a:r>
            <a:r>
              <a:rPr lang="el-GR" b="1" dirty="0" smtClean="0"/>
              <a:t>ανταγωνιστικά παραδείγματα </a:t>
            </a:r>
            <a:r>
              <a:rPr lang="el-GR" dirty="0" smtClean="0"/>
              <a:t>και </a:t>
            </a:r>
            <a:r>
              <a:rPr lang="el-GR" b="1" dirty="0" smtClean="0"/>
              <a:t>παραδείγματα</a:t>
            </a:r>
            <a:r>
              <a:rPr lang="el-GR" dirty="0" smtClean="0"/>
              <a:t> που </a:t>
            </a:r>
            <a:r>
              <a:rPr lang="el-GR" b="1" dirty="0" smtClean="0"/>
              <a:t>εκπροσωπούν περισσότερες από μία κατηγορίες. </a:t>
            </a:r>
          </a:p>
        </p:txBody>
      </p:sp>
    </p:spTree>
    <p:extLst>
      <p:ext uri="{BB962C8B-B14F-4D97-AF65-F5344CB8AC3E}">
        <p14:creationId xmlns:p14="http://schemas.microsoft.com/office/powerpoint/2010/main" xmlns="" val="24585733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Τίτλος 1"/>
          <p:cNvSpPr>
            <a:spLocks noGrp="1"/>
          </p:cNvSpPr>
          <p:nvPr>
            <p:ph type="title"/>
          </p:nvPr>
        </p:nvSpPr>
        <p:spPr>
          <a:xfrm>
            <a:off x="815413" y="332656"/>
            <a:ext cx="10515600" cy="864096"/>
          </a:xfrm>
        </p:spPr>
        <p:txBody>
          <a:bodyPr>
            <a:normAutofit/>
          </a:bodyPr>
          <a:lstStyle/>
          <a:p>
            <a:pPr marL="0" indent="0" algn="ctr" eaLnBrk="1" hangingPunct="1">
              <a:buNone/>
            </a:pPr>
            <a:r>
              <a:rPr lang="el-GR" dirty="0" smtClean="0"/>
              <a:t>Φωνολογία</a:t>
            </a:r>
          </a:p>
        </p:txBody>
      </p:sp>
      <p:sp>
        <p:nvSpPr>
          <p:cNvPr id="4099" name="Θέση περιεχομένου 2"/>
          <p:cNvSpPr>
            <a:spLocks noGrp="1"/>
          </p:cNvSpPr>
          <p:nvPr>
            <p:ph idx="1"/>
          </p:nvPr>
        </p:nvSpPr>
        <p:spPr>
          <a:xfrm>
            <a:off x="838200" y="1340768"/>
            <a:ext cx="10826419" cy="5040560"/>
          </a:xfrm>
        </p:spPr>
        <p:txBody>
          <a:bodyPr>
            <a:normAutofit/>
          </a:bodyPr>
          <a:lstStyle/>
          <a:p>
            <a:pPr algn="just">
              <a:buBlip>
                <a:blip r:embed="rId2"/>
              </a:buBlip>
            </a:pPr>
            <a:r>
              <a:rPr lang="el-GR" altLang="el-GR" sz="2600" b="1" dirty="0" smtClean="0">
                <a:solidFill>
                  <a:schemeClr val="tx1"/>
                </a:solidFill>
              </a:rPr>
              <a:t> Συμφωνικά συμπλέγματα: </a:t>
            </a:r>
            <a:r>
              <a:rPr lang="el-GR" altLang="el-GR" sz="2600" dirty="0" smtClean="0">
                <a:solidFill>
                  <a:schemeClr val="tx1"/>
                </a:solidFill>
              </a:rPr>
              <a:t>Δεν θέλω να βρεθώ σε </a:t>
            </a:r>
            <a:r>
              <a:rPr lang="el-GR" altLang="el-GR" sz="2600" dirty="0" smtClean="0">
                <a:solidFill>
                  <a:srgbClr val="FF0000"/>
                </a:solidFill>
              </a:rPr>
              <a:t>πτωχοκομείο</a:t>
            </a:r>
            <a:r>
              <a:rPr lang="el-GR" altLang="el-GR" sz="2600" dirty="0" smtClean="0">
                <a:solidFill>
                  <a:schemeClr val="tx1"/>
                </a:solidFill>
              </a:rPr>
              <a:t>.</a:t>
            </a:r>
          </a:p>
          <a:p>
            <a:pPr algn="just">
              <a:buNone/>
            </a:pPr>
            <a:endParaRPr lang="el-GR" altLang="el-GR" sz="2600" dirty="0" smtClean="0">
              <a:solidFill>
                <a:schemeClr val="tx1"/>
              </a:solidFill>
            </a:endParaRPr>
          </a:p>
          <a:p>
            <a:pPr algn="just">
              <a:buBlip>
                <a:blip r:embed="rId2"/>
              </a:buBlip>
            </a:pPr>
            <a:r>
              <a:rPr lang="el-GR" altLang="el-GR" sz="2600" b="1" dirty="0" smtClean="0">
                <a:solidFill>
                  <a:schemeClr val="tx1"/>
                </a:solidFill>
              </a:rPr>
              <a:t> Τονισμός</a:t>
            </a:r>
            <a:r>
              <a:rPr lang="el-GR" altLang="el-GR" sz="2600" dirty="0" smtClean="0">
                <a:solidFill>
                  <a:schemeClr val="tx1"/>
                </a:solidFill>
              </a:rPr>
              <a:t>: Είμαι μαθητής του </a:t>
            </a:r>
            <a:r>
              <a:rPr lang="el-GR" altLang="el-GR" sz="2600" dirty="0" err="1" smtClean="0">
                <a:solidFill>
                  <a:srgbClr val="FF0000"/>
                </a:solidFill>
              </a:rPr>
              <a:t>Δημοκριτείου</a:t>
            </a:r>
            <a:r>
              <a:rPr lang="el-GR" altLang="el-GR" sz="2600" dirty="0" smtClean="0">
                <a:solidFill>
                  <a:srgbClr val="FF0000"/>
                </a:solidFill>
              </a:rPr>
              <a:t> Πανεπιστημίου Θράκης</a:t>
            </a:r>
            <a:r>
              <a:rPr lang="el-GR" altLang="el-GR" sz="2600" dirty="0" smtClean="0">
                <a:solidFill>
                  <a:schemeClr val="tx1"/>
                </a:solidFill>
              </a:rPr>
              <a:t>, Φόρεσε τη </a:t>
            </a:r>
            <a:r>
              <a:rPr lang="el-GR" altLang="el-GR" sz="2600" dirty="0" smtClean="0">
                <a:solidFill>
                  <a:srgbClr val="FF0000"/>
                </a:solidFill>
              </a:rPr>
              <a:t>ζώνη ασφαλείας </a:t>
            </a:r>
            <a:r>
              <a:rPr lang="el-GR" altLang="el-GR" sz="2600" dirty="0" smtClean="0">
                <a:solidFill>
                  <a:schemeClr val="tx1"/>
                </a:solidFill>
              </a:rPr>
              <a:t>και πάμε.</a:t>
            </a:r>
          </a:p>
          <a:p>
            <a:pPr algn="just">
              <a:buFont typeface="Wingdings" pitchFamily="2" charset="2"/>
              <a:buChar char="ü"/>
            </a:pPr>
            <a:endParaRPr lang="el-GR" altLang="el-GR" sz="2500" dirty="0" smtClean="0">
              <a:latin typeface="Palatino Linotype" pitchFamily="18" charset="0"/>
            </a:endParaRPr>
          </a:p>
          <a:p>
            <a:pPr marL="365125" indent="-365125" algn="just" eaLnBrk="1" hangingPunct="1">
              <a:buFont typeface="Wingdings" pitchFamily="2" charset="2"/>
              <a:buChar char="ü"/>
            </a:pPr>
            <a:endParaRPr lang="el-GR" altLang="el-GR" sz="2500" dirty="0" smtClean="0"/>
          </a:p>
          <a:p>
            <a:pPr marL="365125" indent="-365125" algn="just" eaLnBrk="1" hangingPunct="1">
              <a:buFont typeface="Wingdings" pitchFamily="2" charset="2"/>
              <a:buChar char="ü"/>
            </a:pPr>
            <a:endParaRPr lang="el-GR" altLang="el-GR" sz="2500" dirty="0"/>
          </a:p>
          <a:p>
            <a:pPr marL="365125" indent="-365125" algn="just" eaLnBrk="1" hangingPunct="1">
              <a:buFont typeface="Wingdings" pitchFamily="2" charset="2"/>
              <a:buChar char="ü"/>
            </a:pPr>
            <a:endParaRPr lang="el-GR" altLang="el-GR" dirty="0"/>
          </a:p>
          <a:p>
            <a:pPr algn="just" eaLnBrk="1" hangingPunct="1"/>
            <a:endParaRPr lang="el-GR" altLang="el-GR" i="1" dirty="0"/>
          </a:p>
          <a:p>
            <a:pPr marL="0" indent="0" eaLnBrk="1" hangingPunct="1">
              <a:buNone/>
            </a:pPr>
            <a:endParaRPr lang="el-GR" altLang="el-GR" dirty="0"/>
          </a:p>
          <a:p>
            <a:pPr marL="0" indent="0" algn="just" eaLnBrk="1" hangingPunct="1">
              <a:buNone/>
            </a:pPr>
            <a:endParaRPr lang="el-GR" dirty="0" smtClean="0"/>
          </a:p>
          <a:p>
            <a:pPr eaLnBrk="1" hangingPunct="1"/>
            <a:endParaRPr lang="el-GR" dirty="0" smtClean="0"/>
          </a:p>
          <a:p>
            <a:pPr eaLnBrk="1" hangingPunct="1"/>
            <a:endParaRPr lang="el-GR" dirty="0" smtClean="0"/>
          </a:p>
        </p:txBody>
      </p:sp>
    </p:spTree>
    <p:extLst>
      <p:ext uri="{BB962C8B-B14F-4D97-AF65-F5344CB8AC3E}">
        <p14:creationId xmlns="" xmlns:p14="http://schemas.microsoft.com/office/powerpoint/2010/main" val="12956431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Τίτλος 1"/>
          <p:cNvSpPr>
            <a:spLocks noGrp="1"/>
          </p:cNvSpPr>
          <p:nvPr>
            <p:ph type="title"/>
          </p:nvPr>
        </p:nvSpPr>
        <p:spPr>
          <a:xfrm>
            <a:off x="815413" y="332656"/>
            <a:ext cx="10515600" cy="864096"/>
          </a:xfrm>
        </p:spPr>
        <p:txBody>
          <a:bodyPr>
            <a:normAutofit/>
          </a:bodyPr>
          <a:lstStyle/>
          <a:p>
            <a:pPr marL="0" indent="0" algn="ctr" eaLnBrk="1" hangingPunct="1">
              <a:buNone/>
            </a:pPr>
            <a:r>
              <a:rPr lang="el-GR" dirty="0" smtClean="0"/>
              <a:t>Μορφολογία: κλίση</a:t>
            </a:r>
          </a:p>
        </p:txBody>
      </p:sp>
      <p:sp>
        <p:nvSpPr>
          <p:cNvPr id="4099" name="Θέση περιεχομένου 2"/>
          <p:cNvSpPr>
            <a:spLocks noGrp="1"/>
          </p:cNvSpPr>
          <p:nvPr>
            <p:ph idx="1"/>
          </p:nvPr>
        </p:nvSpPr>
        <p:spPr>
          <a:xfrm>
            <a:off x="510639" y="1140031"/>
            <a:ext cx="11400311" cy="5241297"/>
          </a:xfrm>
        </p:spPr>
        <p:txBody>
          <a:bodyPr>
            <a:normAutofit fontScale="40000" lnSpcReduction="20000"/>
          </a:bodyPr>
          <a:lstStyle/>
          <a:p>
            <a:pPr algn="just">
              <a:buBlip>
                <a:blip r:embed="rId2"/>
              </a:buBlip>
            </a:pPr>
            <a:r>
              <a:rPr lang="el-GR" altLang="el-GR" sz="6000" b="1" dirty="0" smtClean="0"/>
              <a:t>Επίθετα: </a:t>
            </a:r>
            <a:endParaRPr lang="el-GR" altLang="el-GR" sz="6000" dirty="0" smtClean="0"/>
          </a:p>
          <a:p>
            <a:pPr algn="just">
              <a:buFont typeface="Wingdings" pitchFamily="2" charset="2"/>
              <a:buChar char="ü"/>
            </a:pPr>
            <a:r>
              <a:rPr lang="el-GR" altLang="el-GR" sz="6000" b="1" dirty="0" smtClean="0"/>
              <a:t>Γενική ενικού: </a:t>
            </a:r>
            <a:r>
              <a:rPr lang="el-GR" altLang="el-GR" sz="6000" dirty="0" smtClean="0"/>
              <a:t>Η δίαιτα </a:t>
            </a:r>
            <a:r>
              <a:rPr lang="el-GR" altLang="el-GR" sz="6000" dirty="0" smtClean="0">
                <a:solidFill>
                  <a:srgbClr val="FF0000"/>
                </a:solidFill>
              </a:rPr>
              <a:t>του ασθενούς </a:t>
            </a:r>
            <a:r>
              <a:rPr lang="el-GR" altLang="el-GR" sz="6000" dirty="0" smtClean="0"/>
              <a:t>είναι υποχρεωτική / Η δίαιτα </a:t>
            </a:r>
            <a:r>
              <a:rPr lang="el-GR" altLang="el-GR" sz="6000" dirty="0" smtClean="0">
                <a:solidFill>
                  <a:srgbClr val="FF0000"/>
                </a:solidFill>
              </a:rPr>
              <a:t>του ασθενή </a:t>
            </a:r>
            <a:r>
              <a:rPr lang="el-GR" altLang="el-GR" sz="6000" dirty="0" smtClean="0"/>
              <a:t>είναι υποχρεωτική. </a:t>
            </a:r>
          </a:p>
          <a:p>
            <a:pPr algn="just">
              <a:buFont typeface="Wingdings" pitchFamily="2" charset="2"/>
              <a:buChar char="ü"/>
            </a:pPr>
            <a:r>
              <a:rPr lang="el-GR" altLang="el-GR" sz="6000" b="1" dirty="0" smtClean="0"/>
              <a:t>Θηλυκά σε -</a:t>
            </a:r>
            <a:r>
              <a:rPr lang="el-GR" altLang="el-GR" sz="6000" b="1" i="1" dirty="0" smtClean="0"/>
              <a:t>α</a:t>
            </a:r>
            <a:r>
              <a:rPr lang="el-GR" altLang="el-GR" sz="6000" b="1" dirty="0" smtClean="0"/>
              <a:t>: </a:t>
            </a:r>
            <a:r>
              <a:rPr lang="el-GR" altLang="el-GR" sz="6000" dirty="0" smtClean="0"/>
              <a:t>Θα έρθεις την </a:t>
            </a:r>
            <a:r>
              <a:rPr lang="el-GR" altLang="el-GR" sz="6000" dirty="0" smtClean="0">
                <a:solidFill>
                  <a:srgbClr val="FF0000"/>
                </a:solidFill>
              </a:rPr>
              <a:t>Καθαρά Δευτέρα;, </a:t>
            </a:r>
            <a:r>
              <a:rPr lang="el-GR" altLang="el-GR" sz="6000" dirty="0" smtClean="0"/>
              <a:t>Ψηφίζω εδώ και χρόνια </a:t>
            </a:r>
            <a:r>
              <a:rPr lang="el-GR" altLang="el-GR" sz="6000" dirty="0" smtClean="0">
                <a:solidFill>
                  <a:srgbClr val="FF0000"/>
                </a:solidFill>
              </a:rPr>
              <a:t>αριστερά</a:t>
            </a:r>
            <a:r>
              <a:rPr lang="el-GR" altLang="el-GR" sz="6000" dirty="0" smtClean="0"/>
              <a:t>, Βάλε τη </a:t>
            </a:r>
            <a:r>
              <a:rPr lang="el-GR" altLang="el-GR" sz="6000" dirty="0" smtClean="0">
                <a:solidFill>
                  <a:srgbClr val="FF0000"/>
                </a:solidFill>
              </a:rPr>
              <a:t>νεκρά</a:t>
            </a:r>
            <a:r>
              <a:rPr lang="el-GR" altLang="el-GR" sz="6000" dirty="0" smtClean="0"/>
              <a:t> και περίμενε στο φανάρι, Θα περάσω από </a:t>
            </a:r>
            <a:r>
              <a:rPr lang="el-GR" altLang="el-GR" sz="6000" dirty="0" smtClean="0">
                <a:solidFill>
                  <a:srgbClr val="FF0000"/>
                </a:solidFill>
              </a:rPr>
              <a:t>ιερά εξέταση.</a:t>
            </a:r>
          </a:p>
          <a:p>
            <a:pPr algn="just">
              <a:buNone/>
            </a:pPr>
            <a:endParaRPr lang="el-GR" altLang="el-GR" sz="6000" dirty="0" smtClean="0">
              <a:solidFill>
                <a:srgbClr val="FF0000"/>
              </a:solidFill>
            </a:endParaRPr>
          </a:p>
          <a:p>
            <a:pPr algn="just">
              <a:buBlip>
                <a:blip r:embed="rId2"/>
              </a:buBlip>
            </a:pPr>
            <a:r>
              <a:rPr lang="el-GR" altLang="el-GR" sz="6000" b="1" dirty="0" smtClean="0">
                <a:solidFill>
                  <a:schemeClr val="tx1"/>
                </a:solidFill>
              </a:rPr>
              <a:t>Ουσιαστικά: </a:t>
            </a:r>
            <a:endParaRPr lang="en-US" altLang="el-GR" sz="6000" b="1" dirty="0" smtClean="0">
              <a:solidFill>
                <a:schemeClr val="tx1"/>
              </a:solidFill>
            </a:endParaRPr>
          </a:p>
          <a:p>
            <a:pPr algn="just">
              <a:buFont typeface="Wingdings" pitchFamily="2" charset="2"/>
              <a:buChar char="ü"/>
            </a:pPr>
            <a:r>
              <a:rPr lang="el-GR" altLang="el-GR" sz="6000" b="1" dirty="0" smtClean="0"/>
              <a:t>Γενική ενικού: </a:t>
            </a:r>
            <a:r>
              <a:rPr lang="el-GR" altLang="el-GR" sz="6000" dirty="0" smtClean="0">
                <a:solidFill>
                  <a:schemeClr val="tx1"/>
                </a:solidFill>
              </a:rPr>
              <a:t>Θα αγοράσω ένα </a:t>
            </a:r>
            <a:r>
              <a:rPr lang="el-GR" altLang="el-GR" sz="6000" dirty="0" smtClean="0">
                <a:solidFill>
                  <a:srgbClr val="FF0000"/>
                </a:solidFill>
              </a:rPr>
              <a:t>στρώμα θαλάσσης</a:t>
            </a:r>
            <a:r>
              <a:rPr lang="el-GR" altLang="el-GR" sz="6000" dirty="0" smtClean="0">
                <a:solidFill>
                  <a:schemeClr val="tx1"/>
                </a:solidFill>
              </a:rPr>
              <a:t>, Έγινε </a:t>
            </a:r>
            <a:r>
              <a:rPr lang="el-GR" altLang="el-GR" sz="6000" dirty="0" smtClean="0">
                <a:solidFill>
                  <a:srgbClr val="FF0000"/>
                </a:solidFill>
              </a:rPr>
              <a:t>της κολάσεως</a:t>
            </a:r>
            <a:r>
              <a:rPr lang="el-GR" altLang="el-GR" sz="6000" dirty="0" smtClean="0">
                <a:solidFill>
                  <a:schemeClr val="tx1"/>
                </a:solidFill>
              </a:rPr>
              <a:t>, Μένω στην οδό </a:t>
            </a:r>
            <a:r>
              <a:rPr lang="el-GR" altLang="el-GR" sz="6000" dirty="0" smtClean="0">
                <a:solidFill>
                  <a:srgbClr val="FF0000"/>
                </a:solidFill>
              </a:rPr>
              <a:t>Βασιλίσσης Όλγας </a:t>
            </a:r>
            <a:r>
              <a:rPr lang="el-GR" altLang="el-GR" sz="6000" dirty="0" smtClean="0">
                <a:solidFill>
                  <a:schemeClr val="tx1"/>
                </a:solidFill>
              </a:rPr>
              <a:t>/ Το στέμμα </a:t>
            </a:r>
            <a:r>
              <a:rPr lang="el-GR" altLang="el-GR" sz="6000" dirty="0" smtClean="0">
                <a:solidFill>
                  <a:srgbClr val="FF0000"/>
                </a:solidFill>
              </a:rPr>
              <a:t>της βασιλίσσης </a:t>
            </a:r>
            <a:r>
              <a:rPr lang="el-GR" altLang="el-GR" sz="6000" dirty="0" smtClean="0">
                <a:solidFill>
                  <a:schemeClr val="tx1"/>
                </a:solidFill>
              </a:rPr>
              <a:t>ήταν όμορφο, Θα παίξει η </a:t>
            </a:r>
            <a:r>
              <a:rPr lang="el-GR" altLang="el-GR" sz="6000" dirty="0" smtClean="0">
                <a:solidFill>
                  <a:srgbClr val="FF0000"/>
                </a:solidFill>
              </a:rPr>
              <a:t>Εθνική Ελλάδος </a:t>
            </a:r>
            <a:r>
              <a:rPr lang="el-GR" altLang="el-GR" sz="6000" dirty="0" smtClean="0">
                <a:solidFill>
                  <a:schemeClr val="tx1"/>
                </a:solidFill>
              </a:rPr>
              <a:t>σήμερα, Τα παράθυρα </a:t>
            </a:r>
            <a:r>
              <a:rPr lang="el-GR" altLang="el-GR" sz="6000" dirty="0" smtClean="0">
                <a:solidFill>
                  <a:srgbClr val="FF0000"/>
                </a:solidFill>
              </a:rPr>
              <a:t>της τάξεως </a:t>
            </a:r>
            <a:r>
              <a:rPr lang="el-GR" altLang="el-GR" sz="6000" dirty="0" smtClean="0">
                <a:solidFill>
                  <a:schemeClr val="tx1"/>
                </a:solidFill>
              </a:rPr>
              <a:t>είναι κλειστά.</a:t>
            </a:r>
          </a:p>
          <a:p>
            <a:pPr algn="just">
              <a:buFont typeface="Wingdings" pitchFamily="2" charset="2"/>
              <a:buChar char="ü"/>
            </a:pPr>
            <a:r>
              <a:rPr lang="el-GR" altLang="el-GR" sz="6000" b="1" dirty="0" smtClean="0"/>
              <a:t>Παλαιά δοτική: </a:t>
            </a:r>
            <a:r>
              <a:rPr lang="el-GR" altLang="el-GR" sz="6000" dirty="0" smtClean="0"/>
              <a:t>Είναι γνωστό </a:t>
            </a:r>
            <a:r>
              <a:rPr lang="el-GR" altLang="el-GR" sz="6000" dirty="0" smtClean="0">
                <a:solidFill>
                  <a:srgbClr val="FF0000"/>
                </a:solidFill>
              </a:rPr>
              <a:t>τοις </a:t>
            </a:r>
            <a:r>
              <a:rPr lang="el-GR" altLang="el-GR" sz="6000" dirty="0" err="1" smtClean="0">
                <a:solidFill>
                  <a:srgbClr val="FF0000"/>
                </a:solidFill>
              </a:rPr>
              <a:t>πάσι</a:t>
            </a:r>
            <a:r>
              <a:rPr lang="el-GR" altLang="el-GR" sz="6000" dirty="0" smtClean="0">
                <a:solidFill>
                  <a:srgbClr val="FF0000"/>
                </a:solidFill>
              </a:rPr>
              <a:t> </a:t>
            </a:r>
            <a:r>
              <a:rPr lang="el-GR" altLang="el-GR" sz="6000" dirty="0" smtClean="0"/>
              <a:t>ότι είναι καλός. </a:t>
            </a:r>
            <a:endParaRPr lang="el-GR" altLang="el-GR" sz="6000" dirty="0" smtClean="0">
              <a:solidFill>
                <a:schemeClr val="tx1"/>
              </a:solidFill>
            </a:endParaRPr>
          </a:p>
          <a:p>
            <a:pPr algn="just">
              <a:buFont typeface="Wingdings" pitchFamily="2" charset="2"/>
              <a:buChar char="ü"/>
            </a:pPr>
            <a:r>
              <a:rPr lang="el-GR" altLang="el-GR" sz="6000" b="1" dirty="0" smtClean="0"/>
              <a:t>Κλητική: </a:t>
            </a:r>
            <a:r>
              <a:rPr lang="el-GR" altLang="el-GR" sz="6000" dirty="0" smtClean="0"/>
              <a:t>Κύριε</a:t>
            </a:r>
            <a:r>
              <a:rPr lang="el-GR" altLang="el-GR" sz="6000" dirty="0" smtClean="0">
                <a:solidFill>
                  <a:srgbClr val="FF0000"/>
                </a:solidFill>
              </a:rPr>
              <a:t> καθηγητά </a:t>
            </a:r>
            <a:r>
              <a:rPr lang="el-GR" altLang="el-GR" sz="6000" dirty="0" smtClean="0"/>
              <a:t>σας ευχαριστώ.</a:t>
            </a:r>
          </a:p>
          <a:p>
            <a:pPr algn="just">
              <a:buNone/>
            </a:pPr>
            <a:endParaRPr lang="el-GR" altLang="el-GR" sz="6000" dirty="0" smtClean="0">
              <a:solidFill>
                <a:schemeClr val="tx1"/>
              </a:solidFill>
            </a:endParaRPr>
          </a:p>
          <a:p>
            <a:pPr algn="just">
              <a:buFont typeface="Wingdings" pitchFamily="2" charset="2"/>
              <a:buChar char="Ø"/>
            </a:pPr>
            <a:r>
              <a:rPr lang="el-GR" altLang="el-GR" sz="6000" b="1" dirty="0" smtClean="0"/>
              <a:t>Ρήμα: </a:t>
            </a:r>
            <a:r>
              <a:rPr lang="el-GR" altLang="el-GR" sz="6000" dirty="0" smtClean="0"/>
              <a:t>Το μήνυμα </a:t>
            </a:r>
            <a:r>
              <a:rPr lang="el-GR" altLang="el-GR" sz="6000" dirty="0" smtClean="0">
                <a:solidFill>
                  <a:srgbClr val="FF0000"/>
                </a:solidFill>
              </a:rPr>
              <a:t>ελήφθη</a:t>
            </a:r>
            <a:r>
              <a:rPr lang="el-GR" altLang="el-GR" sz="6000" dirty="0" smtClean="0"/>
              <a:t> / </a:t>
            </a:r>
            <a:r>
              <a:rPr lang="el-GR" altLang="el-GR" sz="6000" dirty="0" smtClean="0">
                <a:solidFill>
                  <a:srgbClr val="FF0000"/>
                </a:solidFill>
              </a:rPr>
              <a:t>Ελήφθη</a:t>
            </a:r>
            <a:r>
              <a:rPr lang="el-GR" altLang="el-GR" sz="6000" dirty="0" smtClean="0"/>
              <a:t>  η  </a:t>
            </a:r>
            <a:r>
              <a:rPr lang="el-GR" altLang="el-GR" sz="6000" dirty="0" err="1" smtClean="0"/>
              <a:t>απόφασις</a:t>
            </a:r>
            <a:r>
              <a:rPr lang="el-GR" altLang="el-GR" sz="6000" dirty="0" smtClean="0"/>
              <a:t>  του δικαστηρίου, Το  θέμα  θεωρείται </a:t>
            </a:r>
            <a:r>
              <a:rPr lang="el-GR" altLang="el-GR" sz="6000" dirty="0" smtClean="0">
                <a:solidFill>
                  <a:srgbClr val="FF0000"/>
                </a:solidFill>
              </a:rPr>
              <a:t>λήξαν</a:t>
            </a:r>
            <a:r>
              <a:rPr lang="el-GR" altLang="el-GR" sz="6000" dirty="0" smtClean="0"/>
              <a:t>, Αυτό </a:t>
            </a:r>
            <a:r>
              <a:rPr lang="el-GR" altLang="el-GR" sz="6000" dirty="0" err="1" smtClean="0">
                <a:solidFill>
                  <a:srgbClr val="FF0000"/>
                </a:solidFill>
              </a:rPr>
              <a:t>πληρεί</a:t>
            </a:r>
            <a:r>
              <a:rPr lang="el-GR" altLang="el-GR" sz="6000" dirty="0" smtClean="0"/>
              <a:t> τις προϋποθέσεις / Αυτό </a:t>
            </a:r>
            <a:r>
              <a:rPr lang="el-GR" altLang="el-GR" sz="6000" dirty="0" smtClean="0">
                <a:solidFill>
                  <a:srgbClr val="FF0000"/>
                </a:solidFill>
              </a:rPr>
              <a:t>πληροί</a:t>
            </a:r>
            <a:r>
              <a:rPr lang="el-GR" altLang="el-GR" sz="6000" dirty="0" smtClean="0"/>
              <a:t> τις προϋποθέσεις. </a:t>
            </a:r>
          </a:p>
          <a:p>
            <a:pPr algn="just">
              <a:buNone/>
            </a:pPr>
            <a:endParaRPr lang="el-GR" altLang="el-GR" sz="6000" dirty="0" smtClean="0">
              <a:solidFill>
                <a:schemeClr val="tx1"/>
              </a:solidFill>
            </a:endParaRPr>
          </a:p>
          <a:p>
            <a:pPr algn="just">
              <a:buNone/>
            </a:pPr>
            <a:endParaRPr lang="el-GR" altLang="el-GR" sz="2500" dirty="0" smtClean="0"/>
          </a:p>
          <a:p>
            <a:pPr marL="365125" indent="-365125" algn="just" eaLnBrk="1" hangingPunct="1">
              <a:buFont typeface="Wingdings" pitchFamily="2" charset="2"/>
              <a:buChar char="ü"/>
            </a:pPr>
            <a:endParaRPr lang="el-GR" altLang="el-GR" sz="2500" dirty="0" smtClean="0"/>
          </a:p>
          <a:p>
            <a:pPr marL="365125" indent="-365125" algn="just" eaLnBrk="1" hangingPunct="1">
              <a:buFont typeface="Wingdings" pitchFamily="2" charset="2"/>
              <a:buChar char="ü"/>
            </a:pPr>
            <a:endParaRPr lang="el-GR" altLang="el-GR" sz="2500" dirty="0"/>
          </a:p>
          <a:p>
            <a:pPr marL="365125" indent="-365125" algn="just" eaLnBrk="1" hangingPunct="1">
              <a:buFont typeface="Wingdings" pitchFamily="2" charset="2"/>
              <a:buChar char="ü"/>
            </a:pPr>
            <a:endParaRPr lang="el-GR" altLang="el-GR" dirty="0"/>
          </a:p>
          <a:p>
            <a:pPr algn="just" eaLnBrk="1" hangingPunct="1"/>
            <a:endParaRPr lang="el-GR" altLang="el-GR" i="1" dirty="0"/>
          </a:p>
          <a:p>
            <a:pPr marL="0" indent="0" eaLnBrk="1" hangingPunct="1">
              <a:buNone/>
            </a:pPr>
            <a:endParaRPr lang="el-GR" altLang="el-GR" dirty="0"/>
          </a:p>
          <a:p>
            <a:pPr marL="0" indent="0" algn="just" eaLnBrk="1" hangingPunct="1">
              <a:buNone/>
            </a:pPr>
            <a:endParaRPr lang="el-GR" dirty="0" smtClean="0"/>
          </a:p>
          <a:p>
            <a:pPr eaLnBrk="1" hangingPunct="1"/>
            <a:endParaRPr lang="el-GR" dirty="0" smtClean="0"/>
          </a:p>
          <a:p>
            <a:pPr eaLnBrk="1" hangingPunct="1"/>
            <a:endParaRPr lang="el-GR" dirty="0" smtClean="0"/>
          </a:p>
        </p:txBody>
      </p:sp>
    </p:spTree>
    <p:extLst>
      <p:ext uri="{BB962C8B-B14F-4D97-AF65-F5344CB8AC3E}">
        <p14:creationId xmlns="" xmlns:p14="http://schemas.microsoft.com/office/powerpoint/2010/main" val="135503194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Τίτλος 1"/>
          <p:cNvSpPr>
            <a:spLocks noGrp="1"/>
          </p:cNvSpPr>
          <p:nvPr>
            <p:ph type="title"/>
          </p:nvPr>
        </p:nvSpPr>
        <p:spPr>
          <a:xfrm>
            <a:off x="815413" y="332656"/>
            <a:ext cx="10515600" cy="864096"/>
          </a:xfrm>
        </p:spPr>
        <p:txBody>
          <a:bodyPr>
            <a:normAutofit/>
          </a:bodyPr>
          <a:lstStyle/>
          <a:p>
            <a:pPr marL="0" indent="0" algn="ctr" eaLnBrk="1" hangingPunct="1">
              <a:buNone/>
            </a:pPr>
            <a:r>
              <a:rPr lang="el-GR" dirty="0" smtClean="0"/>
              <a:t>Μορφολογία: </a:t>
            </a:r>
            <a:r>
              <a:rPr lang="el-GR" dirty="0" err="1" smtClean="0"/>
              <a:t>αλλομορφία</a:t>
            </a:r>
            <a:endParaRPr lang="el-GR" dirty="0" smtClean="0"/>
          </a:p>
        </p:txBody>
      </p:sp>
      <p:sp>
        <p:nvSpPr>
          <p:cNvPr id="4099" name="Θέση περιεχομένου 2"/>
          <p:cNvSpPr>
            <a:spLocks noGrp="1"/>
          </p:cNvSpPr>
          <p:nvPr>
            <p:ph idx="1"/>
          </p:nvPr>
        </p:nvSpPr>
        <p:spPr>
          <a:xfrm>
            <a:off x="510639" y="1140031"/>
            <a:ext cx="11400311" cy="5241297"/>
          </a:xfrm>
        </p:spPr>
        <p:txBody>
          <a:bodyPr>
            <a:normAutofit fontScale="47500" lnSpcReduction="20000"/>
          </a:bodyPr>
          <a:lstStyle/>
          <a:p>
            <a:pPr algn="just">
              <a:buNone/>
            </a:pPr>
            <a:endParaRPr lang="el-GR" altLang="el-GR" sz="6000" dirty="0" smtClean="0">
              <a:solidFill>
                <a:schemeClr val="tx1"/>
              </a:solidFill>
            </a:endParaRPr>
          </a:p>
          <a:p>
            <a:pPr algn="just">
              <a:buBlip>
                <a:blip r:embed="rId2"/>
              </a:buBlip>
            </a:pPr>
            <a:r>
              <a:rPr lang="el-GR" altLang="el-GR" sz="6000" dirty="0" smtClean="0"/>
              <a:t> </a:t>
            </a:r>
            <a:r>
              <a:rPr lang="el-GR" altLang="el-GR" sz="5700" b="1" dirty="0" smtClean="0"/>
              <a:t>Θεματική </a:t>
            </a:r>
            <a:r>
              <a:rPr lang="el-GR" altLang="el-GR" sz="5700" b="1" dirty="0" err="1" smtClean="0"/>
              <a:t>αλλομορφία</a:t>
            </a:r>
            <a:r>
              <a:rPr lang="el-GR" altLang="el-GR" sz="5700" b="1" dirty="0" smtClean="0"/>
              <a:t>: </a:t>
            </a:r>
          </a:p>
          <a:p>
            <a:pPr algn="just">
              <a:buFont typeface="Wingdings" pitchFamily="2" charset="2"/>
              <a:buChar char="ü"/>
            </a:pPr>
            <a:r>
              <a:rPr lang="el-GR" altLang="el-GR" sz="5700" b="1" dirty="0" smtClean="0"/>
              <a:t>Σύνθεση: </a:t>
            </a:r>
            <a:r>
              <a:rPr lang="el-GR" altLang="el-GR" sz="5700" dirty="0" smtClean="0"/>
              <a:t>Είναι </a:t>
            </a:r>
            <a:r>
              <a:rPr lang="el-GR" altLang="el-GR" sz="5700" dirty="0" smtClean="0">
                <a:solidFill>
                  <a:srgbClr val="FF0000"/>
                </a:solidFill>
              </a:rPr>
              <a:t>πασιφανές</a:t>
            </a:r>
            <a:r>
              <a:rPr lang="el-GR" altLang="el-GR" sz="5700" dirty="0" smtClean="0"/>
              <a:t> ότι σε αγαπάει, Αυτός είναι μεγάλος </a:t>
            </a:r>
            <a:r>
              <a:rPr lang="el-GR" altLang="el-GR" sz="5700" dirty="0" smtClean="0">
                <a:solidFill>
                  <a:srgbClr val="FF0000"/>
                </a:solidFill>
              </a:rPr>
              <a:t>καλλιτέχνης</a:t>
            </a:r>
            <a:r>
              <a:rPr lang="el-GR" altLang="el-GR" sz="5700" dirty="0" smtClean="0"/>
              <a:t>, Θα πάω στο </a:t>
            </a:r>
            <a:r>
              <a:rPr lang="el-GR" altLang="el-GR" sz="5700" dirty="0" smtClean="0">
                <a:solidFill>
                  <a:srgbClr val="FF0000"/>
                </a:solidFill>
              </a:rPr>
              <a:t>παλαιοπωλείο</a:t>
            </a:r>
            <a:r>
              <a:rPr lang="el-GR" altLang="el-GR" sz="5700" dirty="0" smtClean="0"/>
              <a:t> να αγοράσω μια αντίκα, Ασχολούμαι με την </a:t>
            </a:r>
            <a:r>
              <a:rPr lang="el-GR" altLang="el-GR" sz="5700" dirty="0" err="1" smtClean="0">
                <a:solidFill>
                  <a:srgbClr val="FF0000"/>
                </a:solidFill>
              </a:rPr>
              <a:t>ονυχοπλαστική</a:t>
            </a:r>
            <a:r>
              <a:rPr lang="el-GR" altLang="el-GR" sz="5700" dirty="0" smtClean="0"/>
              <a:t>, Πάσχει από </a:t>
            </a:r>
            <a:r>
              <a:rPr lang="el-GR" altLang="el-GR" sz="5700" dirty="0" smtClean="0">
                <a:solidFill>
                  <a:srgbClr val="FF0000"/>
                </a:solidFill>
              </a:rPr>
              <a:t>οστεοαρθρίτιδα</a:t>
            </a:r>
            <a:r>
              <a:rPr lang="el-GR" altLang="el-GR" sz="5700" dirty="0" smtClean="0"/>
              <a:t>, Είναι ένα </a:t>
            </a:r>
            <a:r>
              <a:rPr lang="el-GR" altLang="el-GR" sz="5700" dirty="0" smtClean="0">
                <a:solidFill>
                  <a:srgbClr val="FF0000"/>
                </a:solidFill>
              </a:rPr>
              <a:t>ολόλευκο</a:t>
            </a:r>
            <a:r>
              <a:rPr lang="el-GR" altLang="el-GR" sz="5700" dirty="0" smtClean="0"/>
              <a:t> σεντόνι.</a:t>
            </a:r>
          </a:p>
          <a:p>
            <a:pPr algn="just">
              <a:buFont typeface="Wingdings" pitchFamily="2" charset="2"/>
              <a:buChar char="ü"/>
            </a:pPr>
            <a:r>
              <a:rPr lang="el-GR" altLang="el-GR" sz="5700" b="1" dirty="0" smtClean="0"/>
              <a:t>Παραγωγή: </a:t>
            </a:r>
            <a:r>
              <a:rPr lang="el-GR" altLang="el-GR" sz="5700" dirty="0" smtClean="0"/>
              <a:t>Την επόμενη ώρα έχουμε </a:t>
            </a:r>
            <a:r>
              <a:rPr lang="el-GR" altLang="el-GR" sz="5700" dirty="0" smtClean="0">
                <a:solidFill>
                  <a:srgbClr val="FF0000"/>
                </a:solidFill>
              </a:rPr>
              <a:t>οικιακά</a:t>
            </a:r>
            <a:r>
              <a:rPr lang="el-GR" altLang="el-GR" sz="5700" dirty="0" smtClean="0"/>
              <a:t>, Θα περάσω στο εαρινό εξάμηνο, Το ζήτημα είναι </a:t>
            </a:r>
            <a:r>
              <a:rPr lang="el-GR" altLang="el-GR" sz="5700" dirty="0" smtClean="0">
                <a:solidFill>
                  <a:srgbClr val="FF0000"/>
                </a:solidFill>
              </a:rPr>
              <a:t>ακανθώδες</a:t>
            </a:r>
            <a:r>
              <a:rPr lang="el-GR" altLang="el-GR" sz="5700" dirty="0" smtClean="0"/>
              <a:t>.</a:t>
            </a:r>
          </a:p>
          <a:p>
            <a:pPr algn="just">
              <a:buFont typeface="Wingdings" pitchFamily="2" charset="2"/>
              <a:buChar char="ü"/>
            </a:pPr>
            <a:r>
              <a:rPr lang="el-GR" altLang="el-GR" sz="5700" b="1" dirty="0" smtClean="0"/>
              <a:t>Αναδιπλασιασμός: </a:t>
            </a:r>
            <a:r>
              <a:rPr lang="el-GR" altLang="el-GR" sz="5700" dirty="0" smtClean="0"/>
              <a:t>Είμαι άνθρωπος </a:t>
            </a:r>
            <a:r>
              <a:rPr lang="el-GR" altLang="el-GR" sz="5700" dirty="0" smtClean="0">
                <a:solidFill>
                  <a:srgbClr val="FF0000"/>
                </a:solidFill>
              </a:rPr>
              <a:t>πεφωτισμένος</a:t>
            </a:r>
            <a:r>
              <a:rPr lang="el-GR" altLang="el-GR" sz="5700" dirty="0" smtClean="0"/>
              <a:t>, Αυτή η γραμμή είναι </a:t>
            </a:r>
            <a:r>
              <a:rPr lang="el-GR" altLang="el-GR" sz="5700" dirty="0" smtClean="0">
                <a:solidFill>
                  <a:srgbClr val="FF0000"/>
                </a:solidFill>
              </a:rPr>
              <a:t>τεθλασμένη</a:t>
            </a:r>
            <a:r>
              <a:rPr lang="el-GR" altLang="el-GR" sz="5700" dirty="0" smtClean="0"/>
              <a:t>.</a:t>
            </a:r>
          </a:p>
          <a:p>
            <a:pPr algn="just">
              <a:buNone/>
            </a:pPr>
            <a:endParaRPr lang="el-GR" altLang="el-GR" sz="5700" dirty="0" smtClean="0"/>
          </a:p>
          <a:p>
            <a:pPr algn="just">
              <a:buBlip>
                <a:blip r:embed="rId2"/>
              </a:buBlip>
            </a:pPr>
            <a:r>
              <a:rPr lang="el-GR" altLang="el-GR" sz="5700" dirty="0" smtClean="0"/>
              <a:t> </a:t>
            </a:r>
            <a:r>
              <a:rPr lang="el-GR" altLang="el-GR" sz="5700" b="1" dirty="0" err="1" smtClean="0"/>
              <a:t>Προσφυματική</a:t>
            </a:r>
            <a:r>
              <a:rPr lang="el-GR" altLang="el-GR" sz="5700" b="1" dirty="0" smtClean="0"/>
              <a:t> / </a:t>
            </a:r>
            <a:r>
              <a:rPr lang="el-GR" altLang="el-GR" sz="5700" b="1" dirty="0" err="1" smtClean="0"/>
              <a:t>Συμφυματική</a:t>
            </a:r>
            <a:r>
              <a:rPr lang="el-GR" altLang="el-GR" sz="5700" b="1" dirty="0" smtClean="0"/>
              <a:t> </a:t>
            </a:r>
            <a:r>
              <a:rPr lang="el-GR" altLang="el-GR" sz="5700" b="1" dirty="0" err="1" smtClean="0"/>
              <a:t>αλλομορφία</a:t>
            </a:r>
            <a:r>
              <a:rPr lang="el-GR" altLang="el-GR" sz="5700" b="1" dirty="0" smtClean="0"/>
              <a:t>: </a:t>
            </a:r>
            <a:r>
              <a:rPr lang="el-GR" altLang="el-GR" sz="5700" dirty="0" smtClean="0"/>
              <a:t>Αυτός είναι </a:t>
            </a:r>
            <a:r>
              <a:rPr lang="el-GR" altLang="el-GR" sz="5700" dirty="0" smtClean="0">
                <a:solidFill>
                  <a:srgbClr val="FF0000"/>
                </a:solidFill>
              </a:rPr>
              <a:t>ημίθεος</a:t>
            </a:r>
            <a:r>
              <a:rPr lang="el-GR" altLang="el-GR" sz="5700" dirty="0" smtClean="0"/>
              <a:t>, Είναι </a:t>
            </a:r>
            <a:r>
              <a:rPr lang="el-GR" altLang="el-GR" sz="5700" dirty="0" smtClean="0">
                <a:solidFill>
                  <a:srgbClr val="FF0000"/>
                </a:solidFill>
              </a:rPr>
              <a:t>ανθέλληνας</a:t>
            </a:r>
            <a:r>
              <a:rPr lang="el-GR" altLang="el-GR" sz="5700" dirty="0" smtClean="0"/>
              <a:t>, Το περιστέρι είναι </a:t>
            </a:r>
            <a:r>
              <a:rPr lang="el-GR" altLang="el-GR" sz="5700" dirty="0" smtClean="0">
                <a:solidFill>
                  <a:srgbClr val="FF0000"/>
                </a:solidFill>
              </a:rPr>
              <a:t>πάλλευκο</a:t>
            </a:r>
            <a:r>
              <a:rPr lang="el-GR" altLang="el-GR" sz="5700" dirty="0" smtClean="0"/>
              <a:t> / Είναι  ένα </a:t>
            </a:r>
            <a:r>
              <a:rPr lang="el-GR" altLang="el-GR" sz="5700" dirty="0" smtClean="0">
                <a:solidFill>
                  <a:srgbClr val="FF0000"/>
                </a:solidFill>
              </a:rPr>
              <a:t>ολόλευκο</a:t>
            </a:r>
            <a:r>
              <a:rPr lang="el-GR" altLang="el-GR" sz="5700" dirty="0" smtClean="0"/>
              <a:t> σεντόνι, Ελήφθη </a:t>
            </a:r>
            <a:r>
              <a:rPr lang="el-GR" altLang="el-GR" sz="5700" dirty="0" smtClean="0">
                <a:solidFill>
                  <a:srgbClr val="FF0000"/>
                </a:solidFill>
              </a:rPr>
              <a:t>η </a:t>
            </a:r>
            <a:r>
              <a:rPr lang="el-GR" altLang="el-GR" sz="5700" dirty="0" err="1" smtClean="0">
                <a:solidFill>
                  <a:srgbClr val="FF0000"/>
                </a:solidFill>
              </a:rPr>
              <a:t>απόφασις</a:t>
            </a:r>
            <a:r>
              <a:rPr lang="el-GR" altLang="el-GR" sz="5700" dirty="0" smtClean="0">
                <a:solidFill>
                  <a:srgbClr val="FF0000"/>
                </a:solidFill>
              </a:rPr>
              <a:t> </a:t>
            </a:r>
            <a:r>
              <a:rPr lang="el-GR" altLang="el-GR" sz="5700" dirty="0" smtClean="0"/>
              <a:t>του δικαστηρίου. </a:t>
            </a:r>
          </a:p>
          <a:p>
            <a:pPr algn="just">
              <a:buNone/>
            </a:pPr>
            <a:endParaRPr lang="el-GR" altLang="el-GR" sz="2500" dirty="0" smtClean="0"/>
          </a:p>
          <a:p>
            <a:pPr marL="365125" indent="-365125" algn="just" eaLnBrk="1" hangingPunct="1">
              <a:buFont typeface="Wingdings" pitchFamily="2" charset="2"/>
              <a:buChar char="ü"/>
            </a:pPr>
            <a:endParaRPr lang="el-GR" altLang="el-GR" sz="2500" dirty="0" smtClean="0"/>
          </a:p>
          <a:p>
            <a:pPr marL="365125" indent="-365125" algn="just" eaLnBrk="1" hangingPunct="1">
              <a:buFont typeface="Wingdings" pitchFamily="2" charset="2"/>
              <a:buChar char="ü"/>
            </a:pPr>
            <a:endParaRPr lang="el-GR" altLang="el-GR" sz="2500" dirty="0"/>
          </a:p>
          <a:p>
            <a:pPr marL="365125" indent="-365125" algn="just" eaLnBrk="1" hangingPunct="1">
              <a:buFont typeface="Wingdings" pitchFamily="2" charset="2"/>
              <a:buChar char="ü"/>
            </a:pPr>
            <a:endParaRPr lang="el-GR" altLang="el-GR" dirty="0"/>
          </a:p>
          <a:p>
            <a:pPr algn="just" eaLnBrk="1" hangingPunct="1"/>
            <a:endParaRPr lang="el-GR" altLang="el-GR" i="1" dirty="0"/>
          </a:p>
          <a:p>
            <a:pPr marL="0" indent="0" eaLnBrk="1" hangingPunct="1">
              <a:buNone/>
            </a:pPr>
            <a:endParaRPr lang="el-GR" altLang="el-GR" dirty="0"/>
          </a:p>
          <a:p>
            <a:pPr marL="0" indent="0" algn="just" eaLnBrk="1" hangingPunct="1">
              <a:buNone/>
            </a:pPr>
            <a:endParaRPr lang="el-GR" dirty="0" smtClean="0"/>
          </a:p>
          <a:p>
            <a:pPr eaLnBrk="1" hangingPunct="1"/>
            <a:endParaRPr lang="el-GR" dirty="0" smtClean="0"/>
          </a:p>
          <a:p>
            <a:pPr eaLnBrk="1" hangingPunct="1"/>
            <a:endParaRPr lang="el-GR" dirty="0" smtClean="0"/>
          </a:p>
        </p:txBody>
      </p:sp>
    </p:spTree>
    <p:extLst>
      <p:ext uri="{BB962C8B-B14F-4D97-AF65-F5344CB8AC3E}">
        <p14:creationId xmlns="" xmlns:p14="http://schemas.microsoft.com/office/powerpoint/2010/main" val="135503194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Τίτλος 1"/>
          <p:cNvSpPr>
            <a:spLocks noGrp="1"/>
          </p:cNvSpPr>
          <p:nvPr>
            <p:ph type="title"/>
          </p:nvPr>
        </p:nvSpPr>
        <p:spPr>
          <a:xfrm>
            <a:off x="815413" y="332656"/>
            <a:ext cx="10515600" cy="720080"/>
          </a:xfrm>
        </p:spPr>
        <p:txBody>
          <a:bodyPr>
            <a:normAutofit/>
          </a:bodyPr>
          <a:lstStyle/>
          <a:p>
            <a:pPr marL="0" indent="0" algn="ctr" eaLnBrk="1" hangingPunct="1">
              <a:buNone/>
            </a:pPr>
            <a:r>
              <a:rPr lang="el-GR" dirty="0" smtClean="0"/>
              <a:t>Λεξιλόγιο</a:t>
            </a:r>
          </a:p>
        </p:txBody>
      </p:sp>
      <p:sp>
        <p:nvSpPr>
          <p:cNvPr id="4099" name="Θέση περιεχομένου 2"/>
          <p:cNvSpPr>
            <a:spLocks noGrp="1"/>
          </p:cNvSpPr>
          <p:nvPr>
            <p:ph idx="1"/>
          </p:nvPr>
        </p:nvSpPr>
        <p:spPr>
          <a:xfrm>
            <a:off x="838200" y="1340768"/>
            <a:ext cx="10826419" cy="5040560"/>
          </a:xfrm>
        </p:spPr>
        <p:txBody>
          <a:bodyPr>
            <a:normAutofit/>
          </a:bodyPr>
          <a:lstStyle/>
          <a:p>
            <a:pPr lvl="0" algn="just">
              <a:buBlip>
                <a:blip r:embed="rId2"/>
              </a:buBlip>
            </a:pPr>
            <a:r>
              <a:rPr lang="el-GR" sz="2500" b="1" dirty="0" smtClean="0">
                <a:solidFill>
                  <a:schemeClr val="tx1"/>
                </a:solidFill>
              </a:rPr>
              <a:t> Λέξεις: </a:t>
            </a:r>
            <a:r>
              <a:rPr lang="el-GR" sz="2500" dirty="0" smtClean="0">
                <a:solidFill>
                  <a:srgbClr val="FF0000"/>
                </a:solidFill>
              </a:rPr>
              <a:t>Έκαστος</a:t>
            </a:r>
            <a:r>
              <a:rPr lang="el-GR" sz="2500" b="1" dirty="0" smtClean="0">
                <a:solidFill>
                  <a:schemeClr val="tx1"/>
                </a:solidFill>
              </a:rPr>
              <a:t> </a:t>
            </a:r>
            <a:r>
              <a:rPr lang="el-GR" sz="2500" dirty="0" smtClean="0">
                <a:solidFill>
                  <a:schemeClr val="tx1"/>
                </a:solidFill>
              </a:rPr>
              <a:t>στο είδος του, </a:t>
            </a:r>
            <a:r>
              <a:rPr lang="el-GR" sz="2500" dirty="0" smtClean="0">
                <a:solidFill>
                  <a:srgbClr val="FF0000"/>
                </a:solidFill>
              </a:rPr>
              <a:t>Ανέκαθεν</a:t>
            </a:r>
            <a:r>
              <a:rPr lang="el-GR" sz="2500" dirty="0" smtClean="0">
                <a:solidFill>
                  <a:schemeClr val="tx1"/>
                </a:solidFill>
              </a:rPr>
              <a:t> σου άρεσε αυτό, Βάλτε το στη σειριακή </a:t>
            </a:r>
            <a:r>
              <a:rPr lang="el-GR" sz="2500" dirty="0" smtClean="0">
                <a:solidFill>
                  <a:srgbClr val="FF0000"/>
                </a:solidFill>
              </a:rPr>
              <a:t>θύρα</a:t>
            </a:r>
            <a:r>
              <a:rPr lang="el-GR" sz="2500" dirty="0" smtClean="0">
                <a:solidFill>
                  <a:schemeClr val="tx1"/>
                </a:solidFill>
              </a:rPr>
              <a:t>, Είναι γνωστό </a:t>
            </a:r>
            <a:r>
              <a:rPr lang="el-GR" sz="2500" dirty="0" smtClean="0">
                <a:solidFill>
                  <a:srgbClr val="FF0000"/>
                </a:solidFill>
              </a:rPr>
              <a:t>τοις </a:t>
            </a:r>
            <a:r>
              <a:rPr lang="el-GR" sz="2500" dirty="0" err="1" smtClean="0">
                <a:solidFill>
                  <a:srgbClr val="FF0000"/>
                </a:solidFill>
              </a:rPr>
              <a:t>πάσι</a:t>
            </a:r>
            <a:r>
              <a:rPr lang="el-GR" sz="2500" dirty="0" smtClean="0">
                <a:solidFill>
                  <a:srgbClr val="FF0000"/>
                </a:solidFill>
              </a:rPr>
              <a:t> </a:t>
            </a:r>
            <a:r>
              <a:rPr lang="el-GR" sz="2500" dirty="0" smtClean="0">
                <a:solidFill>
                  <a:schemeClr val="tx1"/>
                </a:solidFill>
              </a:rPr>
              <a:t>ότι είσαι καλός, Τι λες και εσύ ανόητη </a:t>
            </a:r>
            <a:r>
              <a:rPr lang="el-GR" sz="2500" dirty="0" smtClean="0">
                <a:solidFill>
                  <a:srgbClr val="FF0000"/>
                </a:solidFill>
              </a:rPr>
              <a:t>γυνή;</a:t>
            </a:r>
          </a:p>
          <a:p>
            <a:pPr lvl="0" algn="just">
              <a:buNone/>
            </a:pPr>
            <a:endParaRPr lang="el-GR" sz="2500" dirty="0">
              <a:solidFill>
                <a:schemeClr val="tx1"/>
              </a:solidFill>
            </a:endParaRPr>
          </a:p>
          <a:p>
            <a:pPr lvl="0" algn="just">
              <a:buBlip>
                <a:blip r:embed="rId2"/>
              </a:buBlip>
            </a:pPr>
            <a:r>
              <a:rPr lang="el-GR" sz="2500" dirty="0" smtClean="0">
                <a:solidFill>
                  <a:schemeClr val="tx1"/>
                </a:solidFill>
              </a:rPr>
              <a:t> </a:t>
            </a:r>
            <a:r>
              <a:rPr lang="el-GR" sz="2500" b="1" dirty="0" smtClean="0">
                <a:solidFill>
                  <a:schemeClr val="tx1"/>
                </a:solidFill>
              </a:rPr>
              <a:t>Φράσεις: </a:t>
            </a:r>
            <a:r>
              <a:rPr lang="el-GR" sz="2500" dirty="0" smtClean="0">
                <a:solidFill>
                  <a:srgbClr val="FF0000"/>
                </a:solidFill>
              </a:rPr>
              <a:t>Εκ των ων ουκ άνευ, Δόξα τω θεώ ήρθες / Δόξα τον Θεό ήρθες, </a:t>
            </a:r>
            <a:r>
              <a:rPr lang="el-GR" sz="2500" dirty="0" smtClean="0">
                <a:solidFill>
                  <a:schemeClr val="tx1"/>
                </a:solidFill>
              </a:rPr>
              <a:t>Έτσι ήταν αυτός </a:t>
            </a:r>
            <a:r>
              <a:rPr lang="el-GR" sz="2500" dirty="0" smtClean="0">
                <a:solidFill>
                  <a:srgbClr val="FF0000"/>
                </a:solidFill>
              </a:rPr>
              <a:t>εξ απαλών ονύχων</a:t>
            </a:r>
            <a:r>
              <a:rPr lang="el-GR" sz="2500" dirty="0" smtClean="0">
                <a:solidFill>
                  <a:schemeClr val="tx1"/>
                </a:solidFill>
              </a:rPr>
              <a:t>, Έκανα μια </a:t>
            </a:r>
            <a:r>
              <a:rPr lang="el-GR" sz="2500" dirty="0" smtClean="0">
                <a:solidFill>
                  <a:srgbClr val="FF0000"/>
                </a:solidFill>
              </a:rPr>
              <a:t>εκ βαθέων </a:t>
            </a:r>
            <a:r>
              <a:rPr lang="el-GR" sz="2500" dirty="0" smtClean="0"/>
              <a:t>εξομολόγηση, Είσαι τελείως </a:t>
            </a:r>
            <a:r>
              <a:rPr lang="el-GR" sz="2500" dirty="0" smtClean="0">
                <a:solidFill>
                  <a:srgbClr val="FF0000"/>
                </a:solidFill>
              </a:rPr>
              <a:t>εντός κλίματος, Η δε γυνή ίνα </a:t>
            </a:r>
            <a:r>
              <a:rPr lang="el-GR" sz="2500" dirty="0" err="1" smtClean="0">
                <a:solidFill>
                  <a:srgbClr val="FF0000"/>
                </a:solidFill>
              </a:rPr>
              <a:t>φοβήται</a:t>
            </a:r>
            <a:r>
              <a:rPr lang="el-GR" sz="2500" dirty="0" smtClean="0">
                <a:solidFill>
                  <a:srgbClr val="FF0000"/>
                </a:solidFill>
              </a:rPr>
              <a:t> τον άνδρα, Πάν </a:t>
            </a:r>
            <a:r>
              <a:rPr lang="el-GR" sz="2500" dirty="0" err="1" smtClean="0">
                <a:solidFill>
                  <a:srgbClr val="FF0000"/>
                </a:solidFill>
              </a:rPr>
              <a:t>μέτρον</a:t>
            </a:r>
            <a:r>
              <a:rPr lang="el-GR" sz="2500" dirty="0" smtClean="0">
                <a:solidFill>
                  <a:srgbClr val="FF0000"/>
                </a:solidFill>
              </a:rPr>
              <a:t> άριστον. Ειρήνη </a:t>
            </a:r>
            <a:r>
              <a:rPr lang="el-GR" sz="2500" dirty="0" err="1" smtClean="0">
                <a:solidFill>
                  <a:srgbClr val="FF0000"/>
                </a:solidFill>
              </a:rPr>
              <a:t>πάσι</a:t>
            </a:r>
            <a:r>
              <a:rPr lang="el-GR" sz="2500" dirty="0" smtClean="0">
                <a:solidFill>
                  <a:srgbClr val="FF0000"/>
                </a:solidFill>
              </a:rPr>
              <a:t>! </a:t>
            </a:r>
            <a:endParaRPr lang="el-GR" altLang="el-GR" i="1" dirty="0">
              <a:solidFill>
                <a:srgbClr val="FF0000"/>
              </a:solidFill>
            </a:endParaRPr>
          </a:p>
          <a:p>
            <a:pPr marL="0" indent="0" eaLnBrk="1" hangingPunct="1">
              <a:buNone/>
            </a:pPr>
            <a:endParaRPr lang="el-GR" altLang="el-GR" dirty="0"/>
          </a:p>
          <a:p>
            <a:pPr marL="0" indent="0" algn="just" eaLnBrk="1" hangingPunct="1">
              <a:buNone/>
            </a:pPr>
            <a:endParaRPr lang="el-GR" dirty="0" smtClean="0"/>
          </a:p>
          <a:p>
            <a:pPr eaLnBrk="1" hangingPunct="1"/>
            <a:endParaRPr lang="el-GR" dirty="0" smtClean="0"/>
          </a:p>
          <a:p>
            <a:pPr eaLnBrk="1" hangingPunct="1"/>
            <a:endParaRPr lang="el-GR" dirty="0" smtClean="0"/>
          </a:p>
        </p:txBody>
      </p:sp>
    </p:spTree>
    <p:extLst>
      <p:ext uri="{BB962C8B-B14F-4D97-AF65-F5344CB8AC3E}">
        <p14:creationId xmlns="" xmlns:p14="http://schemas.microsoft.com/office/powerpoint/2010/main" val="14616754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l-GR" dirty="0" smtClean="0"/>
              <a:t>Ερώτηση 1</a:t>
            </a:r>
            <a:endParaRPr lang="en-US" dirty="0"/>
          </a:p>
        </p:txBody>
      </p:sp>
      <p:sp>
        <p:nvSpPr>
          <p:cNvPr id="6" name="Content Placeholder 5"/>
          <p:cNvSpPr>
            <a:spLocks noGrp="1"/>
          </p:cNvSpPr>
          <p:nvPr>
            <p:ph idx="1"/>
          </p:nvPr>
        </p:nvSpPr>
        <p:spPr/>
        <p:txBody>
          <a:bodyPr/>
          <a:lstStyle/>
          <a:p>
            <a:pPr marL="0" indent="0" algn="ctr">
              <a:buNone/>
            </a:pPr>
            <a:endParaRPr lang="el-GR" dirty="0" smtClean="0"/>
          </a:p>
          <a:p>
            <a:pPr marL="0" indent="0" algn="ctr">
              <a:buNone/>
            </a:pPr>
            <a:endParaRPr lang="el-GR" dirty="0" smtClean="0"/>
          </a:p>
          <a:p>
            <a:pPr marL="0" indent="0" algn="ctr">
              <a:buNone/>
            </a:pPr>
            <a:endParaRPr lang="el-GR" dirty="0" smtClean="0"/>
          </a:p>
          <a:p>
            <a:pPr marL="0" indent="0" algn="ctr">
              <a:buNone/>
            </a:pPr>
            <a:r>
              <a:rPr lang="el-GR" dirty="0" smtClean="0"/>
              <a:t>Γιατί η ράβδος είναι η καλύτερη μέθοδος προκειμένου να ελεγχθεί η τοποθέτηση των στοιχείων σε ένα συνεχές και στην προκειμένη περίπτωση των λόγιων στοιχείων σε σχέση με τον βαθμό λογιότητας;</a:t>
            </a:r>
          </a:p>
          <a:p>
            <a:pPr marL="0" indent="0" algn="ctr">
              <a:buNone/>
            </a:pPr>
            <a:endParaRPr lang="el-GR" dirty="0" smtClean="0"/>
          </a:p>
        </p:txBody>
      </p:sp>
    </p:spTree>
    <p:extLst>
      <p:ext uri="{BB962C8B-B14F-4D97-AF65-F5344CB8AC3E}">
        <p14:creationId xmlns:p14="http://schemas.microsoft.com/office/powerpoint/2010/main" xmlns="" val="245857337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l-GR" dirty="0" smtClean="0"/>
              <a:t>Απάντηση</a:t>
            </a:r>
            <a:endParaRPr lang="en-US" dirty="0"/>
          </a:p>
        </p:txBody>
      </p:sp>
      <p:sp>
        <p:nvSpPr>
          <p:cNvPr id="6" name="Content Placeholder 5"/>
          <p:cNvSpPr>
            <a:spLocks noGrp="1"/>
          </p:cNvSpPr>
          <p:nvPr>
            <p:ph idx="1"/>
          </p:nvPr>
        </p:nvSpPr>
        <p:spPr/>
        <p:txBody>
          <a:bodyPr>
            <a:normAutofit/>
          </a:bodyPr>
          <a:lstStyle/>
          <a:p>
            <a:pPr marL="0" indent="0" algn="just">
              <a:buNone/>
            </a:pPr>
            <a:endParaRPr lang="el-GR" dirty="0" smtClean="0"/>
          </a:p>
          <a:p>
            <a:pPr marL="0" indent="0" algn="just">
              <a:buNone/>
            </a:pPr>
            <a:r>
              <a:rPr lang="el-GR" dirty="0"/>
              <a:t>Ε</a:t>
            </a:r>
            <a:r>
              <a:rPr lang="el-GR" dirty="0" smtClean="0"/>
              <a:t>ίναι το μοναδικό μεθοδολογικό εργαλείο που είναι τόσο «ευαίσθητο», ώστε να προβλέπει τις (</a:t>
            </a:r>
            <a:r>
              <a:rPr lang="el-GR" dirty="0" err="1" smtClean="0"/>
              <a:t>μικρο</a:t>
            </a:r>
            <a:r>
              <a:rPr lang="el-GR" dirty="0" smtClean="0"/>
              <a:t>)διαφοροποιήσεις στις απαντήσεις ανά κατηγορία λογιότητας και ανά παράδειγμα, που μπορεί να μην έχουν πάντοτε στατιστικώς σημαντική διαφορά αλλά έχουν ερμηνευτική αξία σε θεωρητικό επίπεδο. Αυτό σημαίνει ότι η ράβδος μπορεί να οδηγήσει στην επαρκέστερη τοποθέτηση τεμαχίων, διαδικασιών και μεμονωμένων παραδειγμάτων στο συνεχές. </a:t>
            </a:r>
          </a:p>
          <a:p>
            <a:pPr marL="0" indent="0" algn="just">
              <a:buNone/>
            </a:pPr>
            <a:endParaRPr lang="el-GR" sz="2400" dirty="0"/>
          </a:p>
          <a:p>
            <a:pPr marL="0" indent="0" algn="ctr">
              <a:buNone/>
            </a:pPr>
            <a:endParaRPr lang="el-GR" dirty="0" smtClean="0"/>
          </a:p>
        </p:txBody>
      </p:sp>
    </p:spTree>
    <p:extLst>
      <p:ext uri="{BB962C8B-B14F-4D97-AF65-F5344CB8AC3E}">
        <p14:creationId xmlns:p14="http://schemas.microsoft.com/office/powerpoint/2010/main" xmlns="" val="171176497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38200" y="365125"/>
            <a:ext cx="10515600" cy="478023"/>
          </a:xfrm>
        </p:spPr>
        <p:txBody>
          <a:bodyPr>
            <a:normAutofit fontScale="90000"/>
          </a:bodyPr>
          <a:lstStyle/>
          <a:p>
            <a:pPr algn="ctr"/>
            <a:r>
              <a:rPr lang="el-GR" dirty="0" smtClean="0"/>
              <a:t>Αποτελέσματα</a:t>
            </a:r>
            <a:endParaRPr lang="en-US" dirty="0"/>
          </a:p>
        </p:txBody>
      </p:sp>
      <p:sp>
        <p:nvSpPr>
          <p:cNvPr id="6" name="Content Placeholder 5"/>
          <p:cNvSpPr>
            <a:spLocks noGrp="1"/>
          </p:cNvSpPr>
          <p:nvPr>
            <p:ph idx="1"/>
          </p:nvPr>
        </p:nvSpPr>
        <p:spPr>
          <a:xfrm>
            <a:off x="617517" y="1187533"/>
            <a:ext cx="11175670" cy="5260768"/>
          </a:xfrm>
        </p:spPr>
        <p:txBody>
          <a:bodyPr>
            <a:normAutofit/>
          </a:bodyPr>
          <a:lstStyle/>
          <a:p>
            <a:pPr marL="0" indent="0" algn="just">
              <a:buNone/>
            </a:pPr>
            <a:endParaRPr lang="el-GR" dirty="0" smtClean="0"/>
          </a:p>
          <a:p>
            <a:pPr marL="0" indent="0" algn="just">
              <a:buNone/>
            </a:pPr>
            <a:endParaRPr lang="el-GR" sz="2400" dirty="0"/>
          </a:p>
          <a:p>
            <a:pPr marL="0" indent="0" algn="ctr">
              <a:buNone/>
            </a:pPr>
            <a:endParaRPr lang="el-GR" dirty="0" smtClean="0"/>
          </a:p>
        </p:txBody>
      </p:sp>
      <p:graphicFrame>
        <p:nvGraphicFramePr>
          <p:cNvPr id="4" name="3 - Πίνακας"/>
          <p:cNvGraphicFramePr>
            <a:graphicFrameLocks noGrp="1"/>
          </p:cNvGraphicFramePr>
          <p:nvPr/>
        </p:nvGraphicFramePr>
        <p:xfrm>
          <a:off x="1068780" y="909672"/>
          <a:ext cx="10046524" cy="5359638"/>
        </p:xfrm>
        <a:graphic>
          <a:graphicData uri="http://schemas.openxmlformats.org/drawingml/2006/table">
            <a:tbl>
              <a:tblPr firstRow="1" bandRow="1">
                <a:tableStyleId>{5C22544A-7EE6-4342-B048-85BDC9FD1C3A}</a:tableStyleId>
              </a:tblPr>
              <a:tblGrid>
                <a:gridCol w="446985"/>
                <a:gridCol w="4196266"/>
                <a:gridCol w="1175657"/>
                <a:gridCol w="1282535"/>
                <a:gridCol w="985652"/>
                <a:gridCol w="1959429"/>
              </a:tblGrid>
              <a:tr h="182671">
                <a:tc>
                  <a:txBody>
                    <a:bodyPr/>
                    <a:lstStyle/>
                    <a:p>
                      <a:endParaRPr lang="el-GR" sz="1100" dirty="0">
                        <a:latin typeface="Calibri"/>
                        <a:ea typeface="Times New Roman"/>
                        <a:cs typeface="Times New Roman"/>
                      </a:endParaRPr>
                    </a:p>
                  </a:txBody>
                  <a:tcPr marL="68580" marR="68580" marT="0" marB="0" anchor="ctr"/>
                </a:tc>
                <a:tc>
                  <a:txBody>
                    <a:bodyPr/>
                    <a:lstStyle/>
                    <a:p>
                      <a:pPr>
                        <a:spcAft>
                          <a:spcPts val="0"/>
                        </a:spcAft>
                      </a:pPr>
                      <a:r>
                        <a:rPr lang="en-GB" sz="1200" b="1">
                          <a:solidFill>
                            <a:srgbClr val="000000"/>
                          </a:solidFill>
                          <a:latin typeface="Times New Roman"/>
                          <a:ea typeface="Times New Roman"/>
                          <a:cs typeface="Times New Roman"/>
                        </a:rPr>
                        <a:t>Phrase</a:t>
                      </a:r>
                      <a:endParaRPr lang="el-GR" sz="1200">
                        <a:latin typeface="Times New Roman"/>
                        <a:ea typeface="Calibri"/>
                        <a:cs typeface="Times New Roman"/>
                      </a:endParaRPr>
                    </a:p>
                  </a:txBody>
                  <a:tcPr marL="68580" marR="68580" marT="0" marB="0" anchor="ctr"/>
                </a:tc>
                <a:tc>
                  <a:txBody>
                    <a:bodyPr/>
                    <a:lstStyle/>
                    <a:p>
                      <a:pPr algn="ctr">
                        <a:spcAft>
                          <a:spcPts val="0"/>
                        </a:spcAft>
                      </a:pPr>
                      <a:r>
                        <a:rPr lang="en-GB" sz="1200" b="1" dirty="0">
                          <a:solidFill>
                            <a:srgbClr val="000000"/>
                          </a:solidFill>
                          <a:latin typeface="Times New Roman"/>
                          <a:ea typeface="Times New Roman"/>
                          <a:cs typeface="Times New Roman"/>
                        </a:rPr>
                        <a:t>Mean</a:t>
                      </a:r>
                      <a:endParaRPr lang="el-GR" sz="1200" dirty="0">
                        <a:latin typeface="Times New Roman"/>
                        <a:ea typeface="Calibri"/>
                        <a:cs typeface="Times New Roman"/>
                      </a:endParaRPr>
                    </a:p>
                  </a:txBody>
                  <a:tcPr marL="68580" marR="68580" marT="0" marB="0" anchor="ctr"/>
                </a:tc>
                <a:tc>
                  <a:txBody>
                    <a:bodyPr/>
                    <a:lstStyle/>
                    <a:p>
                      <a:pPr algn="ctr">
                        <a:spcAft>
                          <a:spcPts val="0"/>
                        </a:spcAft>
                      </a:pPr>
                      <a:r>
                        <a:rPr lang="en-GB" sz="1200" b="1">
                          <a:solidFill>
                            <a:srgbClr val="000000"/>
                          </a:solidFill>
                          <a:latin typeface="Times New Roman"/>
                          <a:ea typeface="Times New Roman"/>
                          <a:cs typeface="Times New Roman"/>
                        </a:rPr>
                        <a:t>SD</a:t>
                      </a:r>
                      <a:endParaRPr lang="el-GR" sz="1200">
                        <a:latin typeface="Times New Roman"/>
                        <a:ea typeface="Calibri"/>
                        <a:cs typeface="Times New Roman"/>
                      </a:endParaRPr>
                    </a:p>
                  </a:txBody>
                  <a:tcPr marL="68580" marR="68580" marT="0" marB="0" anchor="ctr"/>
                </a:tc>
                <a:tc>
                  <a:txBody>
                    <a:bodyPr/>
                    <a:lstStyle/>
                    <a:p>
                      <a:pPr algn="ctr">
                        <a:spcAft>
                          <a:spcPts val="0"/>
                        </a:spcAft>
                      </a:pPr>
                      <a:r>
                        <a:rPr lang="en-GB" sz="1200" b="1" dirty="0">
                          <a:solidFill>
                            <a:srgbClr val="000000"/>
                          </a:solidFill>
                          <a:latin typeface="Times New Roman"/>
                          <a:ea typeface="Times New Roman"/>
                          <a:cs typeface="Times New Roman"/>
                        </a:rPr>
                        <a:t>Min</a:t>
                      </a:r>
                      <a:endParaRPr lang="el-GR" sz="1200" dirty="0">
                        <a:latin typeface="Times New Roman"/>
                        <a:ea typeface="Calibri"/>
                        <a:cs typeface="Times New Roman"/>
                      </a:endParaRPr>
                    </a:p>
                  </a:txBody>
                  <a:tcPr marL="68580" marR="68580" marT="0" marB="0" anchor="ctr"/>
                </a:tc>
                <a:tc>
                  <a:txBody>
                    <a:bodyPr/>
                    <a:lstStyle/>
                    <a:p>
                      <a:pPr algn="ctr">
                        <a:spcAft>
                          <a:spcPts val="0"/>
                        </a:spcAft>
                      </a:pPr>
                      <a:r>
                        <a:rPr lang="en-GB" sz="1200" b="1" dirty="0">
                          <a:solidFill>
                            <a:srgbClr val="000000"/>
                          </a:solidFill>
                          <a:latin typeface="Times New Roman"/>
                          <a:ea typeface="Times New Roman"/>
                          <a:cs typeface="Times New Roman"/>
                        </a:rPr>
                        <a:t>Max</a:t>
                      </a:r>
                      <a:endParaRPr lang="el-GR" sz="1200" dirty="0">
                        <a:latin typeface="Times New Roman"/>
                        <a:ea typeface="Calibri"/>
                        <a:cs typeface="Times New Roman"/>
                      </a:endParaRPr>
                    </a:p>
                  </a:txBody>
                  <a:tcPr marL="68580" marR="68580" marT="0" marB="0" anchor="ctr"/>
                </a:tc>
              </a:tr>
              <a:tr h="182671">
                <a:tc>
                  <a:txBody>
                    <a:bodyPr/>
                    <a:lstStyle/>
                    <a:p>
                      <a:pPr algn="r">
                        <a:spcAft>
                          <a:spcPts val="0"/>
                        </a:spcAft>
                      </a:pPr>
                      <a:r>
                        <a:rPr lang="en-GB" sz="1200" b="1">
                          <a:solidFill>
                            <a:srgbClr val="000000"/>
                          </a:solidFill>
                          <a:latin typeface="Times New Roman"/>
                          <a:ea typeface="Times New Roman"/>
                          <a:cs typeface="Times New Roman"/>
                        </a:rPr>
                        <a:t>12</a:t>
                      </a:r>
                      <a:endParaRPr lang="el-GR" sz="1200">
                        <a:latin typeface="Times New Roman"/>
                        <a:ea typeface="Calibri"/>
                        <a:cs typeface="Times New Roman"/>
                      </a:endParaRPr>
                    </a:p>
                  </a:txBody>
                  <a:tcPr marL="68580" marR="68580" marT="0" marB="0" anchor="b"/>
                </a:tc>
                <a:tc>
                  <a:txBody>
                    <a:bodyPr/>
                    <a:lstStyle/>
                    <a:p>
                      <a:pPr>
                        <a:spcAft>
                          <a:spcPts val="0"/>
                        </a:spcAft>
                      </a:pPr>
                      <a:r>
                        <a:rPr lang="el-GR" sz="1200" b="1">
                          <a:solidFill>
                            <a:srgbClr val="000000"/>
                          </a:solidFill>
                          <a:latin typeface="Times New Roman"/>
                          <a:ea typeface="Times New Roman"/>
                          <a:cs typeface="Times New Roman"/>
                        </a:rPr>
                        <a:t>Εκ των ων ουκ άνευ</a:t>
                      </a:r>
                      <a:endParaRPr lang="el-GR" sz="1200">
                        <a:latin typeface="Times New Roman"/>
                        <a:ea typeface="Calibri"/>
                        <a:cs typeface="Times New Roman"/>
                      </a:endParaRPr>
                    </a:p>
                  </a:txBody>
                  <a:tcPr marL="68580" marR="68580" marT="0" marB="0" anchor="ctr"/>
                </a:tc>
                <a:tc>
                  <a:txBody>
                    <a:bodyPr/>
                    <a:lstStyle/>
                    <a:p>
                      <a:pPr algn="ctr">
                        <a:spcAft>
                          <a:spcPts val="0"/>
                        </a:spcAft>
                      </a:pPr>
                      <a:r>
                        <a:rPr lang="en-GB" sz="1200" dirty="0">
                          <a:solidFill>
                            <a:srgbClr val="000000"/>
                          </a:solidFill>
                          <a:latin typeface="Times New Roman"/>
                          <a:ea typeface="Times New Roman"/>
                          <a:cs typeface="Times New Roman"/>
                        </a:rPr>
                        <a:t>53.10</a:t>
                      </a:r>
                      <a:endParaRPr lang="el-GR" sz="1200" dirty="0">
                        <a:latin typeface="Times New Roman"/>
                        <a:ea typeface="Calibri"/>
                        <a:cs typeface="Times New Roman"/>
                      </a:endParaRPr>
                    </a:p>
                  </a:txBody>
                  <a:tcPr marL="68580" marR="68580" marT="0" marB="0" anchor="b"/>
                </a:tc>
                <a:tc>
                  <a:txBody>
                    <a:bodyPr/>
                    <a:lstStyle/>
                    <a:p>
                      <a:pPr algn="ctr">
                        <a:spcAft>
                          <a:spcPts val="0"/>
                        </a:spcAft>
                      </a:pPr>
                      <a:r>
                        <a:rPr lang="en-GB" sz="1200" dirty="0">
                          <a:solidFill>
                            <a:srgbClr val="000000"/>
                          </a:solidFill>
                          <a:latin typeface="Times New Roman"/>
                          <a:ea typeface="Times New Roman"/>
                          <a:cs typeface="Times New Roman"/>
                        </a:rPr>
                        <a:t>14.91</a:t>
                      </a:r>
                      <a:endParaRPr lang="el-GR" sz="1200" dirty="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9</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dirty="0">
                          <a:solidFill>
                            <a:srgbClr val="000000"/>
                          </a:solidFill>
                          <a:latin typeface="Times New Roman"/>
                          <a:ea typeface="Times New Roman"/>
                          <a:cs typeface="Times New Roman"/>
                        </a:rPr>
                        <a:t>62</a:t>
                      </a:r>
                      <a:endParaRPr lang="el-GR" sz="1200" dirty="0">
                        <a:latin typeface="Times New Roman"/>
                        <a:ea typeface="Calibri"/>
                        <a:cs typeface="Times New Roman"/>
                      </a:endParaRPr>
                    </a:p>
                  </a:txBody>
                  <a:tcPr marL="68580" marR="68580" marT="0" marB="0" anchor="b"/>
                </a:tc>
              </a:tr>
              <a:tr h="182671">
                <a:tc>
                  <a:txBody>
                    <a:bodyPr/>
                    <a:lstStyle/>
                    <a:p>
                      <a:pPr algn="r">
                        <a:spcAft>
                          <a:spcPts val="0"/>
                        </a:spcAft>
                      </a:pPr>
                      <a:r>
                        <a:rPr lang="en-GB" sz="1200" b="1">
                          <a:solidFill>
                            <a:srgbClr val="000000"/>
                          </a:solidFill>
                          <a:latin typeface="Times New Roman"/>
                          <a:ea typeface="Times New Roman"/>
                          <a:cs typeface="Times New Roman"/>
                        </a:rPr>
                        <a:t>20</a:t>
                      </a:r>
                      <a:endParaRPr lang="el-GR" sz="1200">
                        <a:latin typeface="Times New Roman"/>
                        <a:ea typeface="Calibri"/>
                        <a:cs typeface="Times New Roman"/>
                      </a:endParaRPr>
                    </a:p>
                  </a:txBody>
                  <a:tcPr marL="68580" marR="68580" marT="0" marB="0" anchor="b"/>
                </a:tc>
                <a:tc>
                  <a:txBody>
                    <a:bodyPr/>
                    <a:lstStyle/>
                    <a:p>
                      <a:pPr>
                        <a:spcAft>
                          <a:spcPts val="0"/>
                        </a:spcAft>
                      </a:pPr>
                      <a:r>
                        <a:rPr lang="el-GR" sz="1100">
                          <a:solidFill>
                            <a:srgbClr val="000000"/>
                          </a:solidFill>
                          <a:latin typeface="Times New Roman"/>
                          <a:ea typeface="Times New Roman"/>
                          <a:cs typeface="Times New Roman"/>
                        </a:rPr>
                        <a:t>Έτσι ήταν αυτός </a:t>
                      </a:r>
                      <a:r>
                        <a:rPr lang="el-GR" sz="1100" b="1">
                          <a:solidFill>
                            <a:srgbClr val="000000"/>
                          </a:solidFill>
                          <a:latin typeface="Times New Roman"/>
                          <a:ea typeface="Times New Roman"/>
                          <a:cs typeface="Times New Roman"/>
                        </a:rPr>
                        <a:t>εξ απαλών ονύχων</a:t>
                      </a:r>
                      <a:r>
                        <a:rPr lang="el-GR" sz="1100">
                          <a:solidFill>
                            <a:srgbClr val="000000"/>
                          </a:solidFill>
                          <a:latin typeface="Times New Roman"/>
                          <a:ea typeface="Times New Roman"/>
                          <a:cs typeface="Times New Roman"/>
                        </a:rPr>
                        <a:t>! </a:t>
                      </a:r>
                      <a:endParaRPr lang="el-GR" sz="1200">
                        <a:latin typeface="Times New Roman"/>
                        <a:ea typeface="Calibri"/>
                        <a:cs typeface="Times New Roman"/>
                      </a:endParaRPr>
                    </a:p>
                  </a:txBody>
                  <a:tcPr marL="68580" marR="68580" marT="0" marB="0" anchor="ctr"/>
                </a:tc>
                <a:tc>
                  <a:txBody>
                    <a:bodyPr/>
                    <a:lstStyle/>
                    <a:p>
                      <a:pPr algn="ctr">
                        <a:spcAft>
                          <a:spcPts val="0"/>
                        </a:spcAft>
                      </a:pPr>
                      <a:r>
                        <a:rPr lang="en-GB" sz="1200">
                          <a:solidFill>
                            <a:srgbClr val="000000"/>
                          </a:solidFill>
                          <a:latin typeface="Times New Roman"/>
                          <a:ea typeface="Times New Roman"/>
                          <a:cs typeface="Times New Roman"/>
                        </a:rPr>
                        <a:t>51.08</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dirty="0">
                          <a:solidFill>
                            <a:srgbClr val="000000"/>
                          </a:solidFill>
                          <a:latin typeface="Times New Roman"/>
                          <a:ea typeface="Times New Roman"/>
                          <a:cs typeface="Times New Roman"/>
                        </a:rPr>
                        <a:t>16.09</a:t>
                      </a:r>
                      <a:endParaRPr lang="el-GR" sz="1200" dirty="0">
                        <a:latin typeface="Times New Roman"/>
                        <a:ea typeface="Calibri"/>
                        <a:cs typeface="Times New Roman"/>
                      </a:endParaRPr>
                    </a:p>
                  </a:txBody>
                  <a:tcPr marL="68580" marR="68580" marT="0" marB="0" anchor="b"/>
                </a:tc>
                <a:tc>
                  <a:txBody>
                    <a:bodyPr/>
                    <a:lstStyle/>
                    <a:p>
                      <a:pPr algn="ctr">
                        <a:spcAft>
                          <a:spcPts val="0"/>
                        </a:spcAft>
                      </a:pPr>
                      <a:r>
                        <a:rPr lang="en-GB" sz="1200" dirty="0">
                          <a:solidFill>
                            <a:srgbClr val="000000"/>
                          </a:solidFill>
                          <a:latin typeface="Times New Roman"/>
                          <a:ea typeface="Times New Roman"/>
                          <a:cs typeface="Times New Roman"/>
                        </a:rPr>
                        <a:t>6</a:t>
                      </a:r>
                      <a:endParaRPr lang="el-GR" sz="1200" dirty="0">
                        <a:latin typeface="Times New Roman"/>
                        <a:ea typeface="Calibri"/>
                        <a:cs typeface="Times New Roman"/>
                      </a:endParaRPr>
                    </a:p>
                  </a:txBody>
                  <a:tcPr marL="68580" marR="68580" marT="0" marB="0" anchor="b"/>
                </a:tc>
                <a:tc>
                  <a:txBody>
                    <a:bodyPr/>
                    <a:lstStyle/>
                    <a:p>
                      <a:pPr algn="ctr">
                        <a:spcAft>
                          <a:spcPts val="0"/>
                        </a:spcAft>
                      </a:pPr>
                      <a:r>
                        <a:rPr lang="en-GB" sz="1200" dirty="0">
                          <a:solidFill>
                            <a:srgbClr val="000000"/>
                          </a:solidFill>
                          <a:latin typeface="Times New Roman"/>
                          <a:ea typeface="Times New Roman"/>
                          <a:cs typeface="Times New Roman"/>
                        </a:rPr>
                        <a:t>62</a:t>
                      </a:r>
                      <a:endParaRPr lang="el-GR" sz="1200" dirty="0">
                        <a:latin typeface="Times New Roman"/>
                        <a:ea typeface="Calibri"/>
                        <a:cs typeface="Times New Roman"/>
                      </a:endParaRPr>
                    </a:p>
                  </a:txBody>
                  <a:tcPr marL="68580" marR="68580" marT="0" marB="0" anchor="b"/>
                </a:tc>
              </a:tr>
              <a:tr h="182671">
                <a:tc>
                  <a:txBody>
                    <a:bodyPr/>
                    <a:lstStyle/>
                    <a:p>
                      <a:pPr algn="r">
                        <a:spcAft>
                          <a:spcPts val="0"/>
                        </a:spcAft>
                      </a:pPr>
                      <a:r>
                        <a:rPr lang="en-GB" sz="1200" b="1">
                          <a:solidFill>
                            <a:srgbClr val="000000"/>
                          </a:solidFill>
                          <a:latin typeface="Times New Roman"/>
                          <a:ea typeface="Times New Roman"/>
                          <a:cs typeface="Times New Roman"/>
                        </a:rPr>
                        <a:t>37</a:t>
                      </a:r>
                      <a:endParaRPr lang="el-GR" sz="1200">
                        <a:latin typeface="Times New Roman"/>
                        <a:ea typeface="Calibri"/>
                        <a:cs typeface="Times New Roman"/>
                      </a:endParaRPr>
                    </a:p>
                  </a:txBody>
                  <a:tcPr marL="68580" marR="68580" marT="0" marB="0" anchor="b"/>
                </a:tc>
                <a:tc>
                  <a:txBody>
                    <a:bodyPr/>
                    <a:lstStyle/>
                    <a:p>
                      <a:pPr>
                        <a:spcAft>
                          <a:spcPts val="0"/>
                        </a:spcAft>
                      </a:pPr>
                      <a:r>
                        <a:rPr lang="el-GR" sz="1100" b="1">
                          <a:solidFill>
                            <a:srgbClr val="000000"/>
                          </a:solidFill>
                          <a:latin typeface="Times New Roman"/>
                          <a:ea typeface="Times New Roman"/>
                          <a:cs typeface="Times New Roman"/>
                        </a:rPr>
                        <a:t>Η δε γυνή ίνα φοβήται τον άνδρα</a:t>
                      </a:r>
                      <a:r>
                        <a:rPr lang="el-GR" sz="1100">
                          <a:solidFill>
                            <a:srgbClr val="000000"/>
                          </a:solidFill>
                          <a:latin typeface="Times New Roman"/>
                          <a:ea typeface="Times New Roman"/>
                          <a:cs typeface="Times New Roman"/>
                        </a:rPr>
                        <a:t>! </a:t>
                      </a:r>
                      <a:endParaRPr lang="el-GR" sz="1200">
                        <a:latin typeface="Times New Roman"/>
                        <a:ea typeface="Calibri"/>
                        <a:cs typeface="Times New Roman"/>
                      </a:endParaRPr>
                    </a:p>
                  </a:txBody>
                  <a:tcPr marL="68580" marR="68580" marT="0" marB="0" anchor="ctr"/>
                </a:tc>
                <a:tc>
                  <a:txBody>
                    <a:bodyPr/>
                    <a:lstStyle/>
                    <a:p>
                      <a:pPr algn="ctr">
                        <a:spcAft>
                          <a:spcPts val="0"/>
                        </a:spcAft>
                      </a:pPr>
                      <a:r>
                        <a:rPr lang="en-GB" sz="1200">
                          <a:solidFill>
                            <a:srgbClr val="000000"/>
                          </a:solidFill>
                          <a:latin typeface="Times New Roman"/>
                          <a:ea typeface="Times New Roman"/>
                          <a:cs typeface="Times New Roman"/>
                        </a:rPr>
                        <a:t>46.93</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13.75</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dirty="0">
                          <a:solidFill>
                            <a:srgbClr val="000000"/>
                          </a:solidFill>
                          <a:latin typeface="Times New Roman"/>
                          <a:ea typeface="Times New Roman"/>
                          <a:cs typeface="Times New Roman"/>
                        </a:rPr>
                        <a:t>0</a:t>
                      </a:r>
                      <a:endParaRPr lang="el-GR" sz="1200" dirty="0">
                        <a:latin typeface="Times New Roman"/>
                        <a:ea typeface="Calibri"/>
                        <a:cs typeface="Times New Roman"/>
                      </a:endParaRPr>
                    </a:p>
                  </a:txBody>
                  <a:tcPr marL="68580" marR="68580" marT="0" marB="0" anchor="b"/>
                </a:tc>
                <a:tc>
                  <a:txBody>
                    <a:bodyPr/>
                    <a:lstStyle/>
                    <a:p>
                      <a:pPr algn="ctr">
                        <a:spcAft>
                          <a:spcPts val="0"/>
                        </a:spcAft>
                      </a:pPr>
                      <a:r>
                        <a:rPr lang="en-GB" sz="1200" dirty="0">
                          <a:solidFill>
                            <a:srgbClr val="000000"/>
                          </a:solidFill>
                          <a:latin typeface="Times New Roman"/>
                          <a:ea typeface="Times New Roman"/>
                          <a:cs typeface="Times New Roman"/>
                        </a:rPr>
                        <a:t>62</a:t>
                      </a:r>
                      <a:endParaRPr lang="el-GR" sz="1200" dirty="0">
                        <a:latin typeface="Times New Roman"/>
                        <a:ea typeface="Calibri"/>
                        <a:cs typeface="Times New Roman"/>
                      </a:endParaRPr>
                    </a:p>
                  </a:txBody>
                  <a:tcPr marL="68580" marR="68580" marT="0" marB="0" anchor="b"/>
                </a:tc>
              </a:tr>
              <a:tr h="182671">
                <a:tc>
                  <a:txBody>
                    <a:bodyPr/>
                    <a:lstStyle/>
                    <a:p>
                      <a:pPr algn="r">
                        <a:spcAft>
                          <a:spcPts val="0"/>
                        </a:spcAft>
                      </a:pPr>
                      <a:r>
                        <a:rPr lang="en-GB" sz="1200" b="1">
                          <a:solidFill>
                            <a:srgbClr val="000000"/>
                          </a:solidFill>
                          <a:latin typeface="Times New Roman"/>
                          <a:ea typeface="Times New Roman"/>
                          <a:cs typeface="Times New Roman"/>
                        </a:rPr>
                        <a:t>47</a:t>
                      </a:r>
                      <a:endParaRPr lang="el-GR" sz="1200">
                        <a:latin typeface="Times New Roman"/>
                        <a:ea typeface="Calibri"/>
                        <a:cs typeface="Times New Roman"/>
                      </a:endParaRPr>
                    </a:p>
                  </a:txBody>
                  <a:tcPr marL="68580" marR="68580" marT="0" marB="0" anchor="b"/>
                </a:tc>
                <a:tc>
                  <a:txBody>
                    <a:bodyPr/>
                    <a:lstStyle/>
                    <a:p>
                      <a:pPr>
                        <a:spcAft>
                          <a:spcPts val="0"/>
                        </a:spcAft>
                      </a:pPr>
                      <a:r>
                        <a:rPr lang="el-GR" sz="1100" b="1">
                          <a:solidFill>
                            <a:srgbClr val="000000"/>
                          </a:solidFill>
                          <a:latin typeface="Times New Roman"/>
                          <a:ea typeface="Times New Roman"/>
                          <a:cs typeface="Times New Roman"/>
                        </a:rPr>
                        <a:t>Παν μέτρον άριστον</a:t>
                      </a:r>
                      <a:r>
                        <a:rPr lang="el-GR" sz="1100">
                          <a:solidFill>
                            <a:srgbClr val="000000"/>
                          </a:solidFill>
                          <a:latin typeface="Times New Roman"/>
                          <a:ea typeface="Times New Roman"/>
                          <a:cs typeface="Times New Roman"/>
                        </a:rPr>
                        <a:t>!</a:t>
                      </a:r>
                      <a:endParaRPr lang="el-GR" sz="1200">
                        <a:latin typeface="Times New Roman"/>
                        <a:ea typeface="Calibri"/>
                        <a:cs typeface="Times New Roman"/>
                      </a:endParaRPr>
                    </a:p>
                  </a:txBody>
                  <a:tcPr marL="68580" marR="68580" marT="0" marB="0" anchor="ctr"/>
                </a:tc>
                <a:tc>
                  <a:txBody>
                    <a:bodyPr/>
                    <a:lstStyle/>
                    <a:p>
                      <a:pPr algn="ctr">
                        <a:spcAft>
                          <a:spcPts val="0"/>
                        </a:spcAft>
                      </a:pPr>
                      <a:r>
                        <a:rPr lang="en-GB" sz="1200">
                          <a:solidFill>
                            <a:srgbClr val="000000"/>
                          </a:solidFill>
                          <a:latin typeface="Times New Roman"/>
                          <a:ea typeface="Times New Roman"/>
                          <a:cs typeface="Times New Roman"/>
                        </a:rPr>
                        <a:t>45.99</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14.12</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dirty="0">
                          <a:solidFill>
                            <a:srgbClr val="000000"/>
                          </a:solidFill>
                          <a:latin typeface="Times New Roman"/>
                          <a:ea typeface="Times New Roman"/>
                          <a:cs typeface="Times New Roman"/>
                        </a:rPr>
                        <a:t>0</a:t>
                      </a:r>
                      <a:endParaRPr lang="el-GR" sz="1200" dirty="0">
                        <a:latin typeface="Times New Roman"/>
                        <a:ea typeface="Calibri"/>
                        <a:cs typeface="Times New Roman"/>
                      </a:endParaRPr>
                    </a:p>
                  </a:txBody>
                  <a:tcPr marL="68580" marR="68580" marT="0" marB="0" anchor="b"/>
                </a:tc>
                <a:tc>
                  <a:txBody>
                    <a:bodyPr/>
                    <a:lstStyle/>
                    <a:p>
                      <a:pPr algn="ctr">
                        <a:spcAft>
                          <a:spcPts val="0"/>
                        </a:spcAft>
                      </a:pPr>
                      <a:r>
                        <a:rPr lang="en-GB" sz="1200" dirty="0">
                          <a:solidFill>
                            <a:srgbClr val="000000"/>
                          </a:solidFill>
                          <a:latin typeface="Times New Roman"/>
                          <a:ea typeface="Times New Roman"/>
                          <a:cs typeface="Times New Roman"/>
                        </a:rPr>
                        <a:t>62</a:t>
                      </a:r>
                      <a:endParaRPr lang="el-GR" sz="1200" dirty="0">
                        <a:latin typeface="Times New Roman"/>
                        <a:ea typeface="Calibri"/>
                        <a:cs typeface="Times New Roman"/>
                      </a:endParaRPr>
                    </a:p>
                  </a:txBody>
                  <a:tcPr marL="68580" marR="68580" marT="0" marB="0" anchor="b"/>
                </a:tc>
              </a:tr>
              <a:tr h="182671">
                <a:tc>
                  <a:txBody>
                    <a:bodyPr/>
                    <a:lstStyle/>
                    <a:p>
                      <a:pPr algn="r">
                        <a:spcAft>
                          <a:spcPts val="0"/>
                        </a:spcAft>
                      </a:pPr>
                      <a:r>
                        <a:rPr lang="en-GB" sz="1200" b="1">
                          <a:solidFill>
                            <a:srgbClr val="000000"/>
                          </a:solidFill>
                          <a:latin typeface="Times New Roman"/>
                          <a:ea typeface="Times New Roman"/>
                          <a:cs typeface="Times New Roman"/>
                        </a:rPr>
                        <a:t>44</a:t>
                      </a:r>
                      <a:endParaRPr lang="el-GR" sz="1200">
                        <a:latin typeface="Times New Roman"/>
                        <a:ea typeface="Calibri"/>
                        <a:cs typeface="Times New Roman"/>
                      </a:endParaRPr>
                    </a:p>
                  </a:txBody>
                  <a:tcPr marL="68580" marR="68580" marT="0" marB="0" anchor="b"/>
                </a:tc>
                <a:tc>
                  <a:txBody>
                    <a:bodyPr/>
                    <a:lstStyle/>
                    <a:p>
                      <a:pPr>
                        <a:spcAft>
                          <a:spcPts val="0"/>
                        </a:spcAft>
                      </a:pPr>
                      <a:r>
                        <a:rPr lang="el-GR" sz="1100">
                          <a:solidFill>
                            <a:srgbClr val="000000"/>
                          </a:solidFill>
                          <a:latin typeface="Times New Roman"/>
                          <a:ea typeface="Times New Roman"/>
                          <a:cs typeface="Times New Roman"/>
                        </a:rPr>
                        <a:t>Είναι γνωστό </a:t>
                      </a:r>
                      <a:r>
                        <a:rPr lang="el-GR" sz="1100" b="1">
                          <a:solidFill>
                            <a:srgbClr val="000000"/>
                          </a:solidFill>
                          <a:latin typeface="Times New Roman"/>
                          <a:ea typeface="Times New Roman"/>
                          <a:cs typeface="Times New Roman"/>
                        </a:rPr>
                        <a:t>τοιςπάσι</a:t>
                      </a:r>
                      <a:r>
                        <a:rPr lang="el-GR" sz="1100">
                          <a:solidFill>
                            <a:srgbClr val="000000"/>
                          </a:solidFill>
                          <a:latin typeface="Times New Roman"/>
                          <a:ea typeface="Times New Roman"/>
                          <a:cs typeface="Times New Roman"/>
                        </a:rPr>
                        <a:t> ότι είσαι καλός!</a:t>
                      </a:r>
                      <a:endParaRPr lang="el-GR" sz="1200">
                        <a:latin typeface="Times New Roman"/>
                        <a:ea typeface="Calibri"/>
                        <a:cs typeface="Times New Roman"/>
                      </a:endParaRPr>
                    </a:p>
                  </a:txBody>
                  <a:tcPr marL="68580" marR="68580" marT="0" marB="0" anchor="ctr"/>
                </a:tc>
                <a:tc>
                  <a:txBody>
                    <a:bodyPr/>
                    <a:lstStyle/>
                    <a:p>
                      <a:pPr algn="ctr">
                        <a:spcAft>
                          <a:spcPts val="0"/>
                        </a:spcAft>
                      </a:pPr>
                      <a:r>
                        <a:rPr lang="en-GB" sz="1200">
                          <a:solidFill>
                            <a:srgbClr val="000000"/>
                          </a:solidFill>
                          <a:latin typeface="Times New Roman"/>
                          <a:ea typeface="Times New Roman"/>
                          <a:cs typeface="Times New Roman"/>
                        </a:rPr>
                        <a:t>45.09</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16.25</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dirty="0">
                          <a:solidFill>
                            <a:srgbClr val="000000"/>
                          </a:solidFill>
                          <a:latin typeface="Times New Roman"/>
                          <a:ea typeface="Times New Roman"/>
                          <a:cs typeface="Times New Roman"/>
                        </a:rPr>
                        <a:t>2</a:t>
                      </a:r>
                      <a:endParaRPr lang="el-GR" sz="1200" dirty="0">
                        <a:latin typeface="Times New Roman"/>
                        <a:ea typeface="Calibri"/>
                        <a:cs typeface="Times New Roman"/>
                      </a:endParaRPr>
                    </a:p>
                  </a:txBody>
                  <a:tcPr marL="68580" marR="68580" marT="0" marB="0" anchor="b"/>
                </a:tc>
                <a:tc>
                  <a:txBody>
                    <a:bodyPr/>
                    <a:lstStyle/>
                    <a:p>
                      <a:pPr algn="ctr">
                        <a:spcAft>
                          <a:spcPts val="0"/>
                        </a:spcAft>
                      </a:pPr>
                      <a:r>
                        <a:rPr lang="en-GB" sz="1200" dirty="0">
                          <a:solidFill>
                            <a:srgbClr val="000000"/>
                          </a:solidFill>
                          <a:latin typeface="Times New Roman"/>
                          <a:ea typeface="Times New Roman"/>
                          <a:cs typeface="Times New Roman"/>
                        </a:rPr>
                        <a:t>62</a:t>
                      </a:r>
                      <a:endParaRPr lang="el-GR" sz="1200" dirty="0">
                        <a:latin typeface="Times New Roman"/>
                        <a:ea typeface="Calibri"/>
                        <a:cs typeface="Times New Roman"/>
                      </a:endParaRPr>
                    </a:p>
                  </a:txBody>
                  <a:tcPr marL="68580" marR="68580" marT="0" marB="0" anchor="b"/>
                </a:tc>
              </a:tr>
              <a:tr h="182671">
                <a:tc>
                  <a:txBody>
                    <a:bodyPr/>
                    <a:lstStyle/>
                    <a:p>
                      <a:pPr algn="r">
                        <a:spcAft>
                          <a:spcPts val="0"/>
                        </a:spcAft>
                      </a:pPr>
                      <a:r>
                        <a:rPr lang="en-GB" sz="1200" b="1">
                          <a:solidFill>
                            <a:srgbClr val="000000"/>
                          </a:solidFill>
                          <a:latin typeface="Times New Roman"/>
                          <a:ea typeface="Times New Roman"/>
                          <a:cs typeface="Times New Roman"/>
                        </a:rPr>
                        <a:t>28</a:t>
                      </a:r>
                      <a:endParaRPr lang="el-GR" sz="1200">
                        <a:latin typeface="Times New Roman"/>
                        <a:ea typeface="Calibri"/>
                        <a:cs typeface="Times New Roman"/>
                      </a:endParaRPr>
                    </a:p>
                  </a:txBody>
                  <a:tcPr marL="68580" marR="68580" marT="0" marB="0" anchor="b"/>
                </a:tc>
                <a:tc>
                  <a:txBody>
                    <a:bodyPr/>
                    <a:lstStyle/>
                    <a:p>
                      <a:pPr>
                        <a:spcAft>
                          <a:spcPts val="0"/>
                        </a:spcAft>
                      </a:pPr>
                      <a:r>
                        <a:rPr lang="el-GR" sz="1100">
                          <a:solidFill>
                            <a:srgbClr val="000000"/>
                          </a:solidFill>
                          <a:latin typeface="Times New Roman"/>
                          <a:ea typeface="Times New Roman"/>
                          <a:cs typeface="Times New Roman"/>
                        </a:rPr>
                        <a:t>Το ζήτημα είναι </a:t>
                      </a:r>
                      <a:r>
                        <a:rPr lang="el-GR" sz="1100" b="1">
                          <a:solidFill>
                            <a:srgbClr val="000000"/>
                          </a:solidFill>
                          <a:latin typeface="Times New Roman"/>
                          <a:ea typeface="Times New Roman"/>
                          <a:cs typeface="Times New Roman"/>
                        </a:rPr>
                        <a:t>ακανθώδες.</a:t>
                      </a:r>
                      <a:endParaRPr lang="el-GR" sz="1200">
                        <a:latin typeface="Times New Roman"/>
                        <a:ea typeface="Calibri"/>
                        <a:cs typeface="Times New Roman"/>
                      </a:endParaRPr>
                    </a:p>
                  </a:txBody>
                  <a:tcPr marL="68580" marR="68580" marT="0" marB="0" anchor="ctr"/>
                </a:tc>
                <a:tc>
                  <a:txBody>
                    <a:bodyPr/>
                    <a:lstStyle/>
                    <a:p>
                      <a:pPr algn="ctr">
                        <a:spcAft>
                          <a:spcPts val="0"/>
                        </a:spcAft>
                      </a:pPr>
                      <a:r>
                        <a:rPr lang="en-GB" sz="1200">
                          <a:solidFill>
                            <a:srgbClr val="000000"/>
                          </a:solidFill>
                          <a:latin typeface="Times New Roman"/>
                          <a:ea typeface="Times New Roman"/>
                          <a:cs typeface="Times New Roman"/>
                        </a:rPr>
                        <a:t>44.67</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17.20</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1</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62</a:t>
                      </a:r>
                      <a:endParaRPr lang="el-GR" sz="1200">
                        <a:latin typeface="Times New Roman"/>
                        <a:ea typeface="Calibri"/>
                        <a:cs typeface="Times New Roman"/>
                      </a:endParaRPr>
                    </a:p>
                  </a:txBody>
                  <a:tcPr marL="68580" marR="68580" marT="0" marB="0" anchor="b"/>
                </a:tc>
              </a:tr>
              <a:tr h="182671">
                <a:tc>
                  <a:txBody>
                    <a:bodyPr/>
                    <a:lstStyle/>
                    <a:p>
                      <a:pPr algn="r">
                        <a:spcAft>
                          <a:spcPts val="0"/>
                        </a:spcAft>
                      </a:pPr>
                      <a:r>
                        <a:rPr lang="en-GB" sz="1200" b="1" dirty="0">
                          <a:solidFill>
                            <a:srgbClr val="000000"/>
                          </a:solidFill>
                          <a:latin typeface="Times New Roman"/>
                          <a:ea typeface="Times New Roman"/>
                          <a:cs typeface="Times New Roman"/>
                        </a:rPr>
                        <a:t>36</a:t>
                      </a:r>
                      <a:endParaRPr lang="el-GR" sz="1200" dirty="0">
                        <a:latin typeface="Times New Roman"/>
                        <a:ea typeface="Calibri"/>
                        <a:cs typeface="Times New Roman"/>
                      </a:endParaRPr>
                    </a:p>
                  </a:txBody>
                  <a:tcPr marL="68580" marR="68580" marT="0" marB="0" anchor="b"/>
                </a:tc>
                <a:tc>
                  <a:txBody>
                    <a:bodyPr/>
                    <a:lstStyle/>
                    <a:p>
                      <a:pPr>
                        <a:spcAft>
                          <a:spcPts val="0"/>
                        </a:spcAft>
                      </a:pPr>
                      <a:r>
                        <a:rPr lang="el-GR" sz="1100">
                          <a:solidFill>
                            <a:srgbClr val="000000"/>
                          </a:solidFill>
                          <a:latin typeface="Times New Roman"/>
                          <a:ea typeface="Times New Roman"/>
                          <a:cs typeface="Times New Roman"/>
                        </a:rPr>
                        <a:t>Είναι άνθρωπος </a:t>
                      </a:r>
                      <a:r>
                        <a:rPr lang="el-GR" sz="1100" b="1">
                          <a:solidFill>
                            <a:srgbClr val="000000"/>
                          </a:solidFill>
                          <a:latin typeface="Times New Roman"/>
                          <a:ea typeface="Times New Roman"/>
                          <a:cs typeface="Times New Roman"/>
                        </a:rPr>
                        <a:t>πεφωτισμένος</a:t>
                      </a:r>
                      <a:r>
                        <a:rPr lang="el-GR" sz="1100">
                          <a:solidFill>
                            <a:srgbClr val="000000"/>
                          </a:solidFill>
                          <a:latin typeface="Times New Roman"/>
                          <a:ea typeface="Times New Roman"/>
                          <a:cs typeface="Times New Roman"/>
                        </a:rPr>
                        <a:t>. </a:t>
                      </a:r>
                      <a:endParaRPr lang="el-GR" sz="1200">
                        <a:latin typeface="Times New Roman"/>
                        <a:ea typeface="Calibri"/>
                        <a:cs typeface="Times New Roman"/>
                      </a:endParaRPr>
                    </a:p>
                  </a:txBody>
                  <a:tcPr marL="68580" marR="68580" marT="0" marB="0" anchor="ctr"/>
                </a:tc>
                <a:tc>
                  <a:txBody>
                    <a:bodyPr/>
                    <a:lstStyle/>
                    <a:p>
                      <a:pPr algn="ctr">
                        <a:spcAft>
                          <a:spcPts val="0"/>
                        </a:spcAft>
                      </a:pPr>
                      <a:r>
                        <a:rPr lang="en-GB" sz="1200">
                          <a:solidFill>
                            <a:srgbClr val="000000"/>
                          </a:solidFill>
                          <a:latin typeface="Times New Roman"/>
                          <a:ea typeface="Times New Roman"/>
                          <a:cs typeface="Times New Roman"/>
                        </a:rPr>
                        <a:t>43.81</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16.46</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0</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dirty="0">
                          <a:solidFill>
                            <a:srgbClr val="000000"/>
                          </a:solidFill>
                          <a:latin typeface="Times New Roman"/>
                          <a:ea typeface="Times New Roman"/>
                          <a:cs typeface="Times New Roman"/>
                        </a:rPr>
                        <a:t>62</a:t>
                      </a:r>
                      <a:endParaRPr lang="el-GR" sz="1200" dirty="0">
                        <a:latin typeface="Times New Roman"/>
                        <a:ea typeface="Calibri"/>
                        <a:cs typeface="Times New Roman"/>
                      </a:endParaRPr>
                    </a:p>
                  </a:txBody>
                  <a:tcPr marL="68580" marR="68580" marT="0" marB="0" anchor="b"/>
                </a:tc>
              </a:tr>
              <a:tr h="182671">
                <a:tc>
                  <a:txBody>
                    <a:bodyPr/>
                    <a:lstStyle/>
                    <a:p>
                      <a:pPr algn="r">
                        <a:spcAft>
                          <a:spcPts val="0"/>
                        </a:spcAft>
                      </a:pPr>
                      <a:r>
                        <a:rPr lang="en-GB" sz="1200" b="1">
                          <a:solidFill>
                            <a:srgbClr val="000000"/>
                          </a:solidFill>
                          <a:latin typeface="Times New Roman"/>
                          <a:ea typeface="Times New Roman"/>
                          <a:cs typeface="Times New Roman"/>
                        </a:rPr>
                        <a:t>49</a:t>
                      </a:r>
                      <a:endParaRPr lang="el-GR" sz="1200">
                        <a:latin typeface="Times New Roman"/>
                        <a:ea typeface="Calibri"/>
                        <a:cs typeface="Times New Roman"/>
                      </a:endParaRPr>
                    </a:p>
                  </a:txBody>
                  <a:tcPr marL="68580" marR="68580" marT="0" marB="0" anchor="b"/>
                </a:tc>
                <a:tc>
                  <a:txBody>
                    <a:bodyPr/>
                    <a:lstStyle/>
                    <a:p>
                      <a:pPr>
                        <a:spcAft>
                          <a:spcPts val="0"/>
                        </a:spcAft>
                      </a:pPr>
                      <a:r>
                        <a:rPr lang="el-GR" sz="1100">
                          <a:solidFill>
                            <a:srgbClr val="000000"/>
                          </a:solidFill>
                          <a:latin typeface="Times New Roman"/>
                          <a:ea typeface="Times New Roman"/>
                          <a:cs typeface="Times New Roman"/>
                        </a:rPr>
                        <a:t>Ειρήνη </a:t>
                      </a:r>
                      <a:r>
                        <a:rPr lang="el-GR" sz="1100" b="1">
                          <a:solidFill>
                            <a:srgbClr val="000000"/>
                          </a:solidFill>
                          <a:latin typeface="Times New Roman"/>
                          <a:ea typeface="Times New Roman"/>
                          <a:cs typeface="Times New Roman"/>
                        </a:rPr>
                        <a:t>πάσι</a:t>
                      </a:r>
                      <a:r>
                        <a:rPr lang="el-GR" sz="1100">
                          <a:solidFill>
                            <a:srgbClr val="000000"/>
                          </a:solidFill>
                          <a:latin typeface="Times New Roman"/>
                          <a:ea typeface="Times New Roman"/>
                          <a:cs typeface="Times New Roman"/>
                        </a:rPr>
                        <a:t> (στην εκκλησία)!</a:t>
                      </a:r>
                      <a:endParaRPr lang="el-GR" sz="1200">
                        <a:latin typeface="Times New Roman"/>
                        <a:ea typeface="Calibri"/>
                        <a:cs typeface="Times New Roman"/>
                      </a:endParaRPr>
                    </a:p>
                  </a:txBody>
                  <a:tcPr marL="68580" marR="68580" marT="0" marB="0" anchor="ctr"/>
                </a:tc>
                <a:tc>
                  <a:txBody>
                    <a:bodyPr/>
                    <a:lstStyle/>
                    <a:p>
                      <a:pPr algn="ctr">
                        <a:spcAft>
                          <a:spcPts val="0"/>
                        </a:spcAft>
                      </a:pPr>
                      <a:r>
                        <a:rPr lang="en-GB" sz="1200">
                          <a:solidFill>
                            <a:srgbClr val="000000"/>
                          </a:solidFill>
                          <a:latin typeface="Times New Roman"/>
                          <a:ea typeface="Times New Roman"/>
                          <a:cs typeface="Times New Roman"/>
                        </a:rPr>
                        <a:t>43.65</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17.81</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3</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dirty="0">
                          <a:solidFill>
                            <a:srgbClr val="000000"/>
                          </a:solidFill>
                          <a:latin typeface="Times New Roman"/>
                          <a:ea typeface="Times New Roman"/>
                          <a:cs typeface="Times New Roman"/>
                        </a:rPr>
                        <a:t>62</a:t>
                      </a:r>
                      <a:endParaRPr lang="el-GR" sz="1200" dirty="0">
                        <a:latin typeface="Times New Roman"/>
                        <a:ea typeface="Calibri"/>
                        <a:cs typeface="Times New Roman"/>
                      </a:endParaRPr>
                    </a:p>
                  </a:txBody>
                  <a:tcPr marL="68580" marR="68580" marT="0" marB="0" anchor="b"/>
                </a:tc>
              </a:tr>
              <a:tr h="182671">
                <a:tc>
                  <a:txBody>
                    <a:bodyPr/>
                    <a:lstStyle/>
                    <a:p>
                      <a:pPr algn="r">
                        <a:spcAft>
                          <a:spcPts val="0"/>
                        </a:spcAft>
                      </a:pPr>
                      <a:r>
                        <a:rPr lang="en-GB" sz="1200" b="1">
                          <a:solidFill>
                            <a:srgbClr val="000000"/>
                          </a:solidFill>
                          <a:latin typeface="Times New Roman"/>
                          <a:ea typeface="Times New Roman"/>
                          <a:cs typeface="Times New Roman"/>
                        </a:rPr>
                        <a:t>48</a:t>
                      </a:r>
                      <a:endParaRPr lang="el-GR" sz="1200">
                        <a:latin typeface="Times New Roman"/>
                        <a:ea typeface="Calibri"/>
                        <a:cs typeface="Times New Roman"/>
                      </a:endParaRPr>
                    </a:p>
                  </a:txBody>
                  <a:tcPr marL="68580" marR="68580" marT="0" marB="0" anchor="b"/>
                </a:tc>
                <a:tc>
                  <a:txBody>
                    <a:bodyPr/>
                    <a:lstStyle/>
                    <a:p>
                      <a:pPr>
                        <a:spcAft>
                          <a:spcPts val="0"/>
                        </a:spcAft>
                      </a:pPr>
                      <a:r>
                        <a:rPr lang="el-GR" sz="1100" b="1">
                          <a:solidFill>
                            <a:srgbClr val="000000"/>
                          </a:solidFill>
                          <a:latin typeface="Times New Roman"/>
                          <a:ea typeface="Times New Roman"/>
                          <a:cs typeface="Times New Roman"/>
                        </a:rPr>
                        <a:t>Ελήφθη</a:t>
                      </a:r>
                      <a:r>
                        <a:rPr lang="el-GR" sz="1100">
                          <a:solidFill>
                            <a:srgbClr val="000000"/>
                          </a:solidFill>
                          <a:latin typeface="Times New Roman"/>
                          <a:ea typeface="Times New Roman"/>
                          <a:cs typeface="Times New Roman"/>
                        </a:rPr>
                        <a:t> η απόφασις του δικαστηρίου! </a:t>
                      </a:r>
                      <a:endParaRPr lang="el-GR" sz="1200">
                        <a:latin typeface="Times New Roman"/>
                        <a:ea typeface="Calibri"/>
                        <a:cs typeface="Times New Roman"/>
                      </a:endParaRPr>
                    </a:p>
                  </a:txBody>
                  <a:tcPr marL="68580" marR="68580" marT="0" marB="0" anchor="ctr"/>
                </a:tc>
                <a:tc>
                  <a:txBody>
                    <a:bodyPr/>
                    <a:lstStyle/>
                    <a:p>
                      <a:pPr algn="ctr">
                        <a:spcAft>
                          <a:spcPts val="0"/>
                        </a:spcAft>
                      </a:pPr>
                      <a:r>
                        <a:rPr lang="en-GB" sz="1200">
                          <a:solidFill>
                            <a:srgbClr val="000000"/>
                          </a:solidFill>
                          <a:latin typeface="Times New Roman"/>
                          <a:ea typeface="Times New Roman"/>
                          <a:cs typeface="Times New Roman"/>
                        </a:rPr>
                        <a:t>42.93</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15.98</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4</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dirty="0">
                          <a:solidFill>
                            <a:srgbClr val="000000"/>
                          </a:solidFill>
                          <a:latin typeface="Times New Roman"/>
                          <a:ea typeface="Times New Roman"/>
                          <a:cs typeface="Times New Roman"/>
                        </a:rPr>
                        <a:t>62</a:t>
                      </a:r>
                      <a:endParaRPr lang="el-GR" sz="1200" dirty="0">
                        <a:latin typeface="Times New Roman"/>
                        <a:ea typeface="Calibri"/>
                        <a:cs typeface="Times New Roman"/>
                      </a:endParaRPr>
                    </a:p>
                  </a:txBody>
                  <a:tcPr marL="68580" marR="68580" marT="0" marB="0" anchor="b"/>
                </a:tc>
              </a:tr>
              <a:tr h="182671">
                <a:tc>
                  <a:txBody>
                    <a:bodyPr/>
                    <a:lstStyle/>
                    <a:p>
                      <a:pPr algn="r">
                        <a:spcAft>
                          <a:spcPts val="0"/>
                        </a:spcAft>
                      </a:pPr>
                      <a:r>
                        <a:rPr lang="en-GB" sz="1200" b="1">
                          <a:solidFill>
                            <a:srgbClr val="000000"/>
                          </a:solidFill>
                          <a:latin typeface="Times New Roman"/>
                          <a:ea typeface="Times New Roman"/>
                          <a:cs typeface="Times New Roman"/>
                        </a:rPr>
                        <a:t>23</a:t>
                      </a:r>
                      <a:endParaRPr lang="el-GR" sz="1200">
                        <a:latin typeface="Times New Roman"/>
                        <a:ea typeface="Calibri"/>
                        <a:cs typeface="Times New Roman"/>
                      </a:endParaRPr>
                    </a:p>
                  </a:txBody>
                  <a:tcPr marL="68580" marR="68580" marT="0" marB="0" anchor="b"/>
                </a:tc>
                <a:tc>
                  <a:txBody>
                    <a:bodyPr/>
                    <a:lstStyle/>
                    <a:p>
                      <a:pPr>
                        <a:spcAft>
                          <a:spcPts val="0"/>
                        </a:spcAft>
                      </a:pPr>
                      <a:r>
                        <a:rPr lang="el-GR" sz="1100">
                          <a:solidFill>
                            <a:srgbClr val="000000"/>
                          </a:solidFill>
                          <a:latin typeface="Times New Roman"/>
                          <a:ea typeface="Times New Roman"/>
                          <a:cs typeface="Times New Roman"/>
                        </a:rPr>
                        <a:t>Έκανα μια εκ </a:t>
                      </a:r>
                      <a:r>
                        <a:rPr lang="el-GR" sz="1100" b="1">
                          <a:solidFill>
                            <a:srgbClr val="000000"/>
                          </a:solidFill>
                          <a:latin typeface="Times New Roman"/>
                          <a:ea typeface="Times New Roman"/>
                          <a:cs typeface="Times New Roman"/>
                        </a:rPr>
                        <a:t>βαθέων</a:t>
                      </a:r>
                      <a:r>
                        <a:rPr lang="el-GR" sz="1100">
                          <a:solidFill>
                            <a:srgbClr val="000000"/>
                          </a:solidFill>
                          <a:latin typeface="Times New Roman"/>
                          <a:ea typeface="Times New Roman"/>
                          <a:cs typeface="Times New Roman"/>
                        </a:rPr>
                        <a:t> εξομολόγηση! </a:t>
                      </a:r>
                      <a:endParaRPr lang="el-GR" sz="1200">
                        <a:latin typeface="Times New Roman"/>
                        <a:ea typeface="Calibri"/>
                        <a:cs typeface="Times New Roman"/>
                      </a:endParaRPr>
                    </a:p>
                  </a:txBody>
                  <a:tcPr marL="68580" marR="68580" marT="0" marB="0" anchor="ctr"/>
                </a:tc>
                <a:tc>
                  <a:txBody>
                    <a:bodyPr/>
                    <a:lstStyle/>
                    <a:p>
                      <a:pPr algn="ctr">
                        <a:spcAft>
                          <a:spcPts val="0"/>
                        </a:spcAft>
                      </a:pPr>
                      <a:r>
                        <a:rPr lang="en-GB" sz="1200">
                          <a:solidFill>
                            <a:srgbClr val="000000"/>
                          </a:solidFill>
                          <a:latin typeface="Times New Roman"/>
                          <a:ea typeface="Times New Roman"/>
                          <a:cs typeface="Times New Roman"/>
                        </a:rPr>
                        <a:t>42.71</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12.15</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2</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dirty="0">
                          <a:solidFill>
                            <a:srgbClr val="000000"/>
                          </a:solidFill>
                          <a:latin typeface="Times New Roman"/>
                          <a:ea typeface="Times New Roman"/>
                          <a:cs typeface="Times New Roman"/>
                        </a:rPr>
                        <a:t>62</a:t>
                      </a:r>
                      <a:endParaRPr lang="el-GR" sz="1200" dirty="0">
                        <a:latin typeface="Times New Roman"/>
                        <a:ea typeface="Calibri"/>
                        <a:cs typeface="Times New Roman"/>
                      </a:endParaRPr>
                    </a:p>
                  </a:txBody>
                  <a:tcPr marL="68580" marR="68580" marT="0" marB="0" anchor="b"/>
                </a:tc>
              </a:tr>
              <a:tr h="182671">
                <a:tc>
                  <a:txBody>
                    <a:bodyPr/>
                    <a:lstStyle/>
                    <a:p>
                      <a:pPr algn="r">
                        <a:spcAft>
                          <a:spcPts val="0"/>
                        </a:spcAft>
                      </a:pPr>
                      <a:r>
                        <a:rPr lang="en-GB" sz="1200" b="1">
                          <a:solidFill>
                            <a:srgbClr val="000000"/>
                          </a:solidFill>
                          <a:latin typeface="Times New Roman"/>
                          <a:ea typeface="Times New Roman"/>
                          <a:cs typeface="Times New Roman"/>
                        </a:rPr>
                        <a:t>14</a:t>
                      </a:r>
                      <a:endParaRPr lang="el-GR" sz="1200">
                        <a:latin typeface="Times New Roman"/>
                        <a:ea typeface="Calibri"/>
                        <a:cs typeface="Times New Roman"/>
                      </a:endParaRPr>
                    </a:p>
                  </a:txBody>
                  <a:tcPr marL="68580" marR="68580" marT="0" marB="0" anchor="b"/>
                </a:tc>
                <a:tc>
                  <a:txBody>
                    <a:bodyPr/>
                    <a:lstStyle/>
                    <a:p>
                      <a:pPr>
                        <a:spcAft>
                          <a:spcPts val="0"/>
                        </a:spcAft>
                      </a:pPr>
                      <a:r>
                        <a:rPr lang="el-GR" sz="1200">
                          <a:solidFill>
                            <a:srgbClr val="000000"/>
                          </a:solidFill>
                          <a:latin typeface="Times New Roman"/>
                          <a:ea typeface="Times New Roman"/>
                          <a:cs typeface="Times New Roman"/>
                        </a:rPr>
                        <a:t>Είναι </a:t>
                      </a:r>
                      <a:r>
                        <a:rPr lang="el-GR" sz="1200" b="1">
                          <a:solidFill>
                            <a:srgbClr val="000000"/>
                          </a:solidFill>
                          <a:latin typeface="Times New Roman"/>
                          <a:ea typeface="Times New Roman"/>
                          <a:cs typeface="Times New Roman"/>
                        </a:rPr>
                        <a:t>πασιφανές</a:t>
                      </a:r>
                      <a:r>
                        <a:rPr lang="el-GR" sz="1200">
                          <a:solidFill>
                            <a:srgbClr val="000000"/>
                          </a:solidFill>
                          <a:latin typeface="Times New Roman"/>
                          <a:ea typeface="Times New Roman"/>
                          <a:cs typeface="Times New Roman"/>
                        </a:rPr>
                        <a:t> ότι σε αγαπάει</a:t>
                      </a:r>
                      <a:endParaRPr lang="el-GR" sz="1200">
                        <a:latin typeface="Times New Roman"/>
                        <a:ea typeface="Calibri"/>
                        <a:cs typeface="Times New Roman"/>
                      </a:endParaRPr>
                    </a:p>
                  </a:txBody>
                  <a:tcPr marL="68580" marR="68580" marT="0" marB="0" anchor="ctr"/>
                </a:tc>
                <a:tc>
                  <a:txBody>
                    <a:bodyPr/>
                    <a:lstStyle/>
                    <a:p>
                      <a:pPr algn="ctr">
                        <a:spcAft>
                          <a:spcPts val="0"/>
                        </a:spcAft>
                      </a:pPr>
                      <a:r>
                        <a:rPr lang="en-GB" sz="1200">
                          <a:solidFill>
                            <a:srgbClr val="000000"/>
                          </a:solidFill>
                          <a:latin typeface="Times New Roman"/>
                          <a:ea typeface="Times New Roman"/>
                          <a:cs typeface="Times New Roman"/>
                        </a:rPr>
                        <a:t>42.55</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17.50</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6</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62</a:t>
                      </a:r>
                      <a:endParaRPr lang="el-GR" sz="1200">
                        <a:latin typeface="Times New Roman"/>
                        <a:ea typeface="Calibri"/>
                        <a:cs typeface="Times New Roman"/>
                      </a:endParaRPr>
                    </a:p>
                  </a:txBody>
                  <a:tcPr marL="68580" marR="68580" marT="0" marB="0" anchor="b"/>
                </a:tc>
              </a:tr>
              <a:tr h="247792">
                <a:tc>
                  <a:txBody>
                    <a:bodyPr/>
                    <a:lstStyle/>
                    <a:p>
                      <a:pPr algn="r">
                        <a:spcAft>
                          <a:spcPts val="0"/>
                        </a:spcAft>
                      </a:pPr>
                      <a:r>
                        <a:rPr lang="en-GB" sz="1200" b="1">
                          <a:solidFill>
                            <a:srgbClr val="000000"/>
                          </a:solidFill>
                          <a:latin typeface="Times New Roman"/>
                          <a:ea typeface="Times New Roman"/>
                          <a:cs typeface="Times New Roman"/>
                        </a:rPr>
                        <a:t>11</a:t>
                      </a:r>
                      <a:endParaRPr lang="el-GR" sz="1200">
                        <a:latin typeface="Times New Roman"/>
                        <a:ea typeface="Calibri"/>
                        <a:cs typeface="Times New Roman"/>
                      </a:endParaRPr>
                    </a:p>
                  </a:txBody>
                  <a:tcPr marL="68580" marR="68580" marT="0" marB="0" anchor="b"/>
                </a:tc>
                <a:tc>
                  <a:txBody>
                    <a:bodyPr/>
                    <a:lstStyle/>
                    <a:p>
                      <a:pPr>
                        <a:spcAft>
                          <a:spcPts val="0"/>
                        </a:spcAft>
                      </a:pPr>
                      <a:r>
                        <a:rPr lang="el-GR" sz="1200">
                          <a:solidFill>
                            <a:srgbClr val="000000"/>
                          </a:solidFill>
                          <a:latin typeface="Times New Roman"/>
                          <a:ea typeface="Times New Roman"/>
                          <a:cs typeface="Times New Roman"/>
                        </a:rPr>
                        <a:t>Το στέμμα </a:t>
                      </a:r>
                      <a:r>
                        <a:rPr lang="el-GR" sz="1200" b="1">
                          <a:solidFill>
                            <a:srgbClr val="000000"/>
                          </a:solidFill>
                          <a:latin typeface="Times New Roman"/>
                          <a:ea typeface="Times New Roman"/>
                          <a:cs typeface="Times New Roman"/>
                        </a:rPr>
                        <a:t>της βασιλίσσης</a:t>
                      </a:r>
                      <a:r>
                        <a:rPr lang="el-GR" sz="1200">
                          <a:solidFill>
                            <a:srgbClr val="000000"/>
                          </a:solidFill>
                          <a:latin typeface="Times New Roman"/>
                          <a:ea typeface="Times New Roman"/>
                          <a:cs typeface="Times New Roman"/>
                        </a:rPr>
                        <a:t> ήταν όμορφο</a:t>
                      </a:r>
                      <a:endParaRPr lang="el-GR" sz="1200">
                        <a:latin typeface="Times New Roman"/>
                        <a:ea typeface="Calibri"/>
                        <a:cs typeface="Times New Roman"/>
                      </a:endParaRPr>
                    </a:p>
                  </a:txBody>
                  <a:tcPr marL="68580" marR="68580" marT="0" marB="0" anchor="ctr"/>
                </a:tc>
                <a:tc>
                  <a:txBody>
                    <a:bodyPr/>
                    <a:lstStyle/>
                    <a:p>
                      <a:pPr algn="ctr">
                        <a:spcAft>
                          <a:spcPts val="0"/>
                        </a:spcAft>
                      </a:pPr>
                      <a:r>
                        <a:rPr lang="en-GB" sz="1200">
                          <a:solidFill>
                            <a:srgbClr val="000000"/>
                          </a:solidFill>
                          <a:latin typeface="Times New Roman"/>
                          <a:ea typeface="Times New Roman"/>
                          <a:cs typeface="Times New Roman"/>
                        </a:rPr>
                        <a:t>41.58</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17.85</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1</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dirty="0">
                          <a:solidFill>
                            <a:srgbClr val="000000"/>
                          </a:solidFill>
                          <a:latin typeface="Times New Roman"/>
                          <a:ea typeface="Times New Roman"/>
                          <a:cs typeface="Times New Roman"/>
                        </a:rPr>
                        <a:t>62</a:t>
                      </a:r>
                      <a:endParaRPr lang="el-GR" sz="1200" dirty="0">
                        <a:latin typeface="Times New Roman"/>
                        <a:ea typeface="Calibri"/>
                        <a:cs typeface="Times New Roman"/>
                      </a:endParaRPr>
                    </a:p>
                  </a:txBody>
                  <a:tcPr marL="68580" marR="68580" marT="0" marB="0" anchor="b"/>
                </a:tc>
              </a:tr>
              <a:tr h="247792">
                <a:tc>
                  <a:txBody>
                    <a:bodyPr/>
                    <a:lstStyle/>
                    <a:p>
                      <a:pPr algn="r">
                        <a:spcAft>
                          <a:spcPts val="0"/>
                        </a:spcAft>
                      </a:pPr>
                      <a:r>
                        <a:rPr lang="en-GB" sz="1200" b="1">
                          <a:solidFill>
                            <a:srgbClr val="000000"/>
                          </a:solidFill>
                          <a:latin typeface="Times New Roman"/>
                          <a:ea typeface="Times New Roman"/>
                          <a:cs typeface="Times New Roman"/>
                        </a:rPr>
                        <a:t>13</a:t>
                      </a:r>
                      <a:endParaRPr lang="el-GR" sz="1200">
                        <a:latin typeface="Times New Roman"/>
                        <a:ea typeface="Calibri"/>
                        <a:cs typeface="Times New Roman"/>
                      </a:endParaRPr>
                    </a:p>
                  </a:txBody>
                  <a:tcPr marL="68580" marR="68580" marT="0" marB="0" anchor="ctr"/>
                </a:tc>
                <a:tc>
                  <a:txBody>
                    <a:bodyPr/>
                    <a:lstStyle/>
                    <a:p>
                      <a:pPr>
                        <a:spcAft>
                          <a:spcPts val="0"/>
                        </a:spcAft>
                      </a:pPr>
                      <a:r>
                        <a:rPr lang="el-GR" sz="1200" b="1" dirty="0">
                          <a:solidFill>
                            <a:srgbClr val="000000"/>
                          </a:solidFill>
                          <a:latin typeface="Times New Roman"/>
                          <a:ea typeface="Times New Roman"/>
                          <a:cs typeface="Times New Roman"/>
                        </a:rPr>
                        <a:t>Έκαστος </a:t>
                      </a:r>
                      <a:r>
                        <a:rPr lang="el-GR" sz="1200" dirty="0">
                          <a:solidFill>
                            <a:srgbClr val="000000"/>
                          </a:solidFill>
                          <a:latin typeface="Times New Roman"/>
                          <a:ea typeface="Times New Roman"/>
                          <a:cs typeface="Times New Roman"/>
                        </a:rPr>
                        <a:t>στο είδος του και ο </a:t>
                      </a:r>
                      <a:r>
                        <a:rPr lang="el-GR" sz="1200" dirty="0" err="1">
                          <a:solidFill>
                            <a:srgbClr val="000000"/>
                          </a:solidFill>
                          <a:latin typeface="Times New Roman"/>
                          <a:ea typeface="Times New Roman"/>
                          <a:cs typeface="Times New Roman"/>
                        </a:rPr>
                        <a:t>Λουμίδης</a:t>
                      </a:r>
                      <a:r>
                        <a:rPr lang="el-GR" sz="1200" dirty="0">
                          <a:solidFill>
                            <a:srgbClr val="000000"/>
                          </a:solidFill>
                          <a:latin typeface="Times New Roman"/>
                          <a:ea typeface="Times New Roman"/>
                          <a:cs typeface="Times New Roman"/>
                        </a:rPr>
                        <a:t> στους καφέδες του! </a:t>
                      </a:r>
                      <a:endParaRPr lang="el-GR" sz="1200" dirty="0">
                        <a:latin typeface="Times New Roman"/>
                        <a:ea typeface="Calibri"/>
                        <a:cs typeface="Times New Roman"/>
                      </a:endParaRPr>
                    </a:p>
                  </a:txBody>
                  <a:tcPr marL="68580" marR="68580" marT="0" marB="0" anchor="ctr"/>
                </a:tc>
                <a:tc>
                  <a:txBody>
                    <a:bodyPr/>
                    <a:lstStyle/>
                    <a:p>
                      <a:pPr algn="ctr">
                        <a:spcAft>
                          <a:spcPts val="0"/>
                        </a:spcAft>
                      </a:pPr>
                      <a:r>
                        <a:rPr lang="en-GB" sz="1200">
                          <a:solidFill>
                            <a:srgbClr val="000000"/>
                          </a:solidFill>
                          <a:latin typeface="Times New Roman"/>
                          <a:ea typeface="Times New Roman"/>
                          <a:cs typeface="Times New Roman"/>
                        </a:rPr>
                        <a:t>41.25</a:t>
                      </a:r>
                      <a:endParaRPr lang="el-GR" sz="1200">
                        <a:latin typeface="Times New Roman"/>
                        <a:ea typeface="Calibri"/>
                        <a:cs typeface="Times New Roman"/>
                      </a:endParaRPr>
                    </a:p>
                  </a:txBody>
                  <a:tcPr marL="68580" marR="68580" marT="0" marB="0" anchor="ctr"/>
                </a:tc>
                <a:tc>
                  <a:txBody>
                    <a:bodyPr/>
                    <a:lstStyle/>
                    <a:p>
                      <a:pPr algn="ctr">
                        <a:spcAft>
                          <a:spcPts val="0"/>
                        </a:spcAft>
                      </a:pPr>
                      <a:r>
                        <a:rPr lang="en-GB" sz="1200">
                          <a:solidFill>
                            <a:srgbClr val="000000"/>
                          </a:solidFill>
                          <a:latin typeface="Times New Roman"/>
                          <a:ea typeface="Times New Roman"/>
                          <a:cs typeface="Times New Roman"/>
                        </a:rPr>
                        <a:t>18.30</a:t>
                      </a:r>
                      <a:endParaRPr lang="el-GR" sz="1200">
                        <a:latin typeface="Times New Roman"/>
                        <a:ea typeface="Calibri"/>
                        <a:cs typeface="Times New Roman"/>
                      </a:endParaRPr>
                    </a:p>
                  </a:txBody>
                  <a:tcPr marL="68580" marR="68580" marT="0" marB="0" anchor="ctr"/>
                </a:tc>
                <a:tc>
                  <a:txBody>
                    <a:bodyPr/>
                    <a:lstStyle/>
                    <a:p>
                      <a:pPr algn="ctr">
                        <a:spcAft>
                          <a:spcPts val="0"/>
                        </a:spcAft>
                      </a:pPr>
                      <a:r>
                        <a:rPr lang="en-GB" sz="1200">
                          <a:solidFill>
                            <a:srgbClr val="000000"/>
                          </a:solidFill>
                          <a:latin typeface="Times New Roman"/>
                          <a:ea typeface="Times New Roman"/>
                          <a:cs typeface="Times New Roman"/>
                        </a:rPr>
                        <a:t>0</a:t>
                      </a:r>
                      <a:endParaRPr lang="el-GR" sz="1200">
                        <a:latin typeface="Times New Roman"/>
                        <a:ea typeface="Calibri"/>
                        <a:cs typeface="Times New Roman"/>
                      </a:endParaRPr>
                    </a:p>
                  </a:txBody>
                  <a:tcPr marL="68580" marR="68580" marT="0" marB="0" anchor="ctr"/>
                </a:tc>
                <a:tc>
                  <a:txBody>
                    <a:bodyPr/>
                    <a:lstStyle/>
                    <a:p>
                      <a:pPr algn="ctr">
                        <a:spcAft>
                          <a:spcPts val="0"/>
                        </a:spcAft>
                      </a:pPr>
                      <a:r>
                        <a:rPr lang="en-GB" sz="1200">
                          <a:solidFill>
                            <a:srgbClr val="000000"/>
                          </a:solidFill>
                          <a:latin typeface="Times New Roman"/>
                          <a:ea typeface="Times New Roman"/>
                          <a:cs typeface="Times New Roman"/>
                        </a:rPr>
                        <a:t>62</a:t>
                      </a:r>
                      <a:endParaRPr lang="el-GR" sz="1200">
                        <a:latin typeface="Times New Roman"/>
                        <a:ea typeface="Calibri"/>
                        <a:cs typeface="Times New Roman"/>
                      </a:endParaRPr>
                    </a:p>
                  </a:txBody>
                  <a:tcPr marL="68580" marR="68580" marT="0" marB="0" anchor="ctr"/>
                </a:tc>
              </a:tr>
              <a:tr h="182671">
                <a:tc>
                  <a:txBody>
                    <a:bodyPr/>
                    <a:lstStyle/>
                    <a:p>
                      <a:pPr algn="r">
                        <a:spcAft>
                          <a:spcPts val="0"/>
                        </a:spcAft>
                      </a:pPr>
                      <a:r>
                        <a:rPr lang="en-GB" sz="1200" b="1">
                          <a:solidFill>
                            <a:srgbClr val="000000"/>
                          </a:solidFill>
                          <a:latin typeface="Times New Roman"/>
                          <a:ea typeface="Times New Roman"/>
                          <a:cs typeface="Times New Roman"/>
                        </a:rPr>
                        <a:t>22</a:t>
                      </a:r>
                      <a:endParaRPr lang="el-GR" sz="1200">
                        <a:latin typeface="Times New Roman"/>
                        <a:ea typeface="Calibri"/>
                        <a:cs typeface="Times New Roman"/>
                      </a:endParaRPr>
                    </a:p>
                  </a:txBody>
                  <a:tcPr marL="68580" marR="68580" marT="0" marB="0" anchor="b"/>
                </a:tc>
                <a:tc>
                  <a:txBody>
                    <a:bodyPr/>
                    <a:lstStyle/>
                    <a:p>
                      <a:pPr>
                        <a:spcAft>
                          <a:spcPts val="0"/>
                        </a:spcAft>
                      </a:pPr>
                      <a:r>
                        <a:rPr lang="el-GR" sz="1100">
                          <a:solidFill>
                            <a:srgbClr val="000000"/>
                          </a:solidFill>
                          <a:latin typeface="Times New Roman"/>
                          <a:ea typeface="Times New Roman"/>
                          <a:cs typeface="Times New Roman"/>
                        </a:rPr>
                        <a:t>Το θέμα θεωρείται </a:t>
                      </a:r>
                      <a:r>
                        <a:rPr lang="el-GR" sz="1100" b="1">
                          <a:solidFill>
                            <a:srgbClr val="000000"/>
                          </a:solidFill>
                          <a:latin typeface="Times New Roman"/>
                          <a:ea typeface="Times New Roman"/>
                          <a:cs typeface="Times New Roman"/>
                        </a:rPr>
                        <a:t>λήξαν</a:t>
                      </a:r>
                      <a:r>
                        <a:rPr lang="el-GR" sz="1100">
                          <a:solidFill>
                            <a:srgbClr val="000000"/>
                          </a:solidFill>
                          <a:latin typeface="Times New Roman"/>
                          <a:ea typeface="Times New Roman"/>
                          <a:cs typeface="Times New Roman"/>
                        </a:rPr>
                        <a:t>! </a:t>
                      </a:r>
                      <a:endParaRPr lang="el-GR" sz="1200">
                        <a:latin typeface="Times New Roman"/>
                        <a:ea typeface="Calibri"/>
                        <a:cs typeface="Times New Roman"/>
                      </a:endParaRPr>
                    </a:p>
                  </a:txBody>
                  <a:tcPr marL="68580" marR="68580" marT="0" marB="0" anchor="ctr"/>
                </a:tc>
                <a:tc>
                  <a:txBody>
                    <a:bodyPr/>
                    <a:lstStyle/>
                    <a:p>
                      <a:pPr algn="ctr">
                        <a:spcAft>
                          <a:spcPts val="0"/>
                        </a:spcAft>
                      </a:pPr>
                      <a:r>
                        <a:rPr lang="en-GB" sz="1200">
                          <a:solidFill>
                            <a:srgbClr val="000000"/>
                          </a:solidFill>
                          <a:latin typeface="Times New Roman"/>
                          <a:ea typeface="Times New Roman"/>
                          <a:cs typeface="Times New Roman"/>
                        </a:rPr>
                        <a:t>41.18</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16.09</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1</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dirty="0">
                          <a:solidFill>
                            <a:srgbClr val="000000"/>
                          </a:solidFill>
                          <a:latin typeface="Times New Roman"/>
                          <a:ea typeface="Times New Roman"/>
                          <a:cs typeface="Times New Roman"/>
                        </a:rPr>
                        <a:t>62</a:t>
                      </a:r>
                      <a:endParaRPr lang="el-GR" sz="1200" dirty="0">
                        <a:latin typeface="Times New Roman"/>
                        <a:ea typeface="Calibri"/>
                        <a:cs typeface="Times New Roman"/>
                      </a:endParaRPr>
                    </a:p>
                  </a:txBody>
                  <a:tcPr marL="68580" marR="68580" marT="0" marB="0" anchor="b"/>
                </a:tc>
              </a:tr>
              <a:tr h="182671">
                <a:tc>
                  <a:txBody>
                    <a:bodyPr/>
                    <a:lstStyle/>
                    <a:p>
                      <a:pPr algn="r">
                        <a:spcAft>
                          <a:spcPts val="0"/>
                        </a:spcAft>
                      </a:pPr>
                      <a:r>
                        <a:rPr lang="en-GB" sz="1200" b="1">
                          <a:solidFill>
                            <a:srgbClr val="000000"/>
                          </a:solidFill>
                          <a:latin typeface="Times New Roman"/>
                          <a:ea typeface="Times New Roman"/>
                          <a:cs typeface="Times New Roman"/>
                        </a:rPr>
                        <a:t>15</a:t>
                      </a:r>
                      <a:endParaRPr lang="el-GR" sz="1200">
                        <a:latin typeface="Times New Roman"/>
                        <a:ea typeface="Calibri"/>
                        <a:cs typeface="Times New Roman"/>
                      </a:endParaRPr>
                    </a:p>
                  </a:txBody>
                  <a:tcPr marL="68580" marR="68580" marT="0" marB="0" anchor="b"/>
                </a:tc>
                <a:tc>
                  <a:txBody>
                    <a:bodyPr/>
                    <a:lstStyle/>
                    <a:p>
                      <a:pPr>
                        <a:spcAft>
                          <a:spcPts val="0"/>
                        </a:spcAft>
                      </a:pPr>
                      <a:r>
                        <a:rPr lang="el-GR" sz="1200" b="1">
                          <a:solidFill>
                            <a:srgbClr val="000000"/>
                          </a:solidFill>
                          <a:latin typeface="Times New Roman"/>
                          <a:ea typeface="Times New Roman"/>
                          <a:cs typeface="Times New Roman"/>
                        </a:rPr>
                        <a:t>Ανέκαθεν</a:t>
                      </a:r>
                      <a:r>
                        <a:rPr lang="el-GR" sz="1200">
                          <a:solidFill>
                            <a:srgbClr val="000000"/>
                          </a:solidFill>
                          <a:latin typeface="Times New Roman"/>
                          <a:ea typeface="Times New Roman"/>
                          <a:cs typeface="Times New Roman"/>
                        </a:rPr>
                        <a:t> σου άρεσε αυτός.</a:t>
                      </a:r>
                      <a:endParaRPr lang="el-GR" sz="1200">
                        <a:latin typeface="Times New Roman"/>
                        <a:ea typeface="Calibri"/>
                        <a:cs typeface="Times New Roman"/>
                      </a:endParaRPr>
                    </a:p>
                  </a:txBody>
                  <a:tcPr marL="68580" marR="68580" marT="0" marB="0" anchor="ctr"/>
                </a:tc>
                <a:tc>
                  <a:txBody>
                    <a:bodyPr/>
                    <a:lstStyle/>
                    <a:p>
                      <a:pPr algn="ctr">
                        <a:spcAft>
                          <a:spcPts val="0"/>
                        </a:spcAft>
                      </a:pPr>
                      <a:r>
                        <a:rPr lang="en-GB" sz="1200">
                          <a:solidFill>
                            <a:srgbClr val="000000"/>
                          </a:solidFill>
                          <a:latin typeface="Times New Roman"/>
                          <a:ea typeface="Times New Roman"/>
                          <a:cs typeface="Times New Roman"/>
                        </a:rPr>
                        <a:t>40.20</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12.94</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0</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62</a:t>
                      </a:r>
                      <a:endParaRPr lang="el-GR" sz="1200">
                        <a:latin typeface="Times New Roman"/>
                        <a:ea typeface="Calibri"/>
                        <a:cs typeface="Times New Roman"/>
                      </a:endParaRPr>
                    </a:p>
                  </a:txBody>
                  <a:tcPr marL="68580" marR="68580" marT="0" marB="0" anchor="b"/>
                </a:tc>
              </a:tr>
              <a:tr h="182671">
                <a:tc>
                  <a:txBody>
                    <a:bodyPr/>
                    <a:lstStyle/>
                    <a:p>
                      <a:pPr algn="r">
                        <a:spcAft>
                          <a:spcPts val="0"/>
                        </a:spcAft>
                      </a:pPr>
                      <a:r>
                        <a:rPr lang="en-GB" sz="1200" b="1">
                          <a:solidFill>
                            <a:srgbClr val="000000"/>
                          </a:solidFill>
                          <a:latin typeface="Times New Roman"/>
                          <a:ea typeface="Times New Roman"/>
                          <a:cs typeface="Times New Roman"/>
                        </a:rPr>
                        <a:t>42</a:t>
                      </a:r>
                      <a:endParaRPr lang="el-GR" sz="1200">
                        <a:latin typeface="Times New Roman"/>
                        <a:ea typeface="Calibri"/>
                        <a:cs typeface="Times New Roman"/>
                      </a:endParaRPr>
                    </a:p>
                  </a:txBody>
                  <a:tcPr marL="68580" marR="68580" marT="0" marB="0" anchor="b"/>
                </a:tc>
                <a:tc>
                  <a:txBody>
                    <a:bodyPr/>
                    <a:lstStyle/>
                    <a:p>
                      <a:pPr>
                        <a:spcAft>
                          <a:spcPts val="0"/>
                        </a:spcAft>
                      </a:pPr>
                      <a:r>
                        <a:rPr lang="el-GR" sz="1100">
                          <a:solidFill>
                            <a:srgbClr val="000000"/>
                          </a:solidFill>
                          <a:latin typeface="Times New Roman"/>
                          <a:ea typeface="Times New Roman"/>
                          <a:cs typeface="Times New Roman"/>
                        </a:rPr>
                        <a:t>Αυτή η γραμμή είναι </a:t>
                      </a:r>
                      <a:r>
                        <a:rPr lang="el-GR" sz="1100" b="1">
                          <a:solidFill>
                            <a:srgbClr val="000000"/>
                          </a:solidFill>
                          <a:latin typeface="Times New Roman"/>
                          <a:ea typeface="Times New Roman"/>
                          <a:cs typeface="Times New Roman"/>
                        </a:rPr>
                        <a:t>τεθλασμένη.</a:t>
                      </a:r>
                      <a:endParaRPr lang="el-GR" sz="1200">
                        <a:latin typeface="Times New Roman"/>
                        <a:ea typeface="Calibri"/>
                        <a:cs typeface="Times New Roman"/>
                      </a:endParaRPr>
                    </a:p>
                  </a:txBody>
                  <a:tcPr marL="68580" marR="68580" marT="0" marB="0" anchor="ctr"/>
                </a:tc>
                <a:tc>
                  <a:txBody>
                    <a:bodyPr/>
                    <a:lstStyle/>
                    <a:p>
                      <a:pPr algn="ctr">
                        <a:spcAft>
                          <a:spcPts val="0"/>
                        </a:spcAft>
                      </a:pPr>
                      <a:r>
                        <a:rPr lang="en-GB" sz="1200">
                          <a:solidFill>
                            <a:srgbClr val="000000"/>
                          </a:solidFill>
                          <a:latin typeface="Times New Roman"/>
                          <a:ea typeface="Times New Roman"/>
                          <a:cs typeface="Times New Roman"/>
                        </a:rPr>
                        <a:t>39.76</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15.89</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0</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62</a:t>
                      </a:r>
                      <a:endParaRPr lang="el-GR" sz="1200">
                        <a:latin typeface="Times New Roman"/>
                        <a:ea typeface="Calibri"/>
                        <a:cs typeface="Times New Roman"/>
                      </a:endParaRPr>
                    </a:p>
                  </a:txBody>
                  <a:tcPr marL="68580" marR="68580" marT="0" marB="0" anchor="b"/>
                </a:tc>
              </a:tr>
              <a:tr h="182671">
                <a:tc>
                  <a:txBody>
                    <a:bodyPr/>
                    <a:lstStyle/>
                    <a:p>
                      <a:pPr algn="r">
                        <a:spcAft>
                          <a:spcPts val="0"/>
                        </a:spcAft>
                      </a:pPr>
                      <a:r>
                        <a:rPr lang="en-GB" sz="1200" b="1">
                          <a:solidFill>
                            <a:srgbClr val="000000"/>
                          </a:solidFill>
                          <a:latin typeface="Times New Roman"/>
                          <a:ea typeface="Times New Roman"/>
                          <a:cs typeface="Times New Roman"/>
                        </a:rPr>
                        <a:t>21</a:t>
                      </a:r>
                      <a:endParaRPr lang="el-GR" sz="1200">
                        <a:latin typeface="Times New Roman"/>
                        <a:ea typeface="Calibri"/>
                        <a:cs typeface="Times New Roman"/>
                      </a:endParaRPr>
                    </a:p>
                  </a:txBody>
                  <a:tcPr marL="68580" marR="68580" marT="0" marB="0" anchor="b"/>
                </a:tc>
                <a:tc>
                  <a:txBody>
                    <a:bodyPr/>
                    <a:lstStyle/>
                    <a:p>
                      <a:pPr>
                        <a:spcAft>
                          <a:spcPts val="0"/>
                        </a:spcAft>
                      </a:pPr>
                      <a:r>
                        <a:rPr lang="el-GR" sz="1100">
                          <a:solidFill>
                            <a:srgbClr val="000000"/>
                          </a:solidFill>
                          <a:latin typeface="Times New Roman"/>
                          <a:ea typeface="Times New Roman"/>
                          <a:cs typeface="Times New Roman"/>
                        </a:rPr>
                        <a:t>Ασχολούμαι με την </a:t>
                      </a:r>
                      <a:r>
                        <a:rPr lang="el-GR" sz="1100" b="1">
                          <a:solidFill>
                            <a:srgbClr val="000000"/>
                          </a:solidFill>
                          <a:latin typeface="Times New Roman"/>
                          <a:ea typeface="Times New Roman"/>
                          <a:cs typeface="Times New Roman"/>
                        </a:rPr>
                        <a:t>ονυχοπλαστική</a:t>
                      </a:r>
                      <a:r>
                        <a:rPr lang="el-GR" sz="1100">
                          <a:solidFill>
                            <a:srgbClr val="000000"/>
                          </a:solidFill>
                          <a:latin typeface="Times New Roman"/>
                          <a:ea typeface="Times New Roman"/>
                          <a:cs typeface="Times New Roman"/>
                        </a:rPr>
                        <a:t>.</a:t>
                      </a:r>
                      <a:endParaRPr lang="el-GR" sz="1200">
                        <a:latin typeface="Times New Roman"/>
                        <a:ea typeface="Calibri"/>
                        <a:cs typeface="Times New Roman"/>
                      </a:endParaRPr>
                    </a:p>
                  </a:txBody>
                  <a:tcPr marL="68580" marR="68580" marT="0" marB="0" anchor="ctr"/>
                </a:tc>
                <a:tc>
                  <a:txBody>
                    <a:bodyPr/>
                    <a:lstStyle/>
                    <a:p>
                      <a:pPr algn="ctr">
                        <a:spcAft>
                          <a:spcPts val="0"/>
                        </a:spcAft>
                      </a:pPr>
                      <a:r>
                        <a:rPr lang="en-GB" sz="1200">
                          <a:solidFill>
                            <a:srgbClr val="000000"/>
                          </a:solidFill>
                          <a:latin typeface="Times New Roman"/>
                          <a:ea typeface="Times New Roman"/>
                          <a:cs typeface="Times New Roman"/>
                        </a:rPr>
                        <a:t>39.74</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17.16</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0</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62</a:t>
                      </a:r>
                      <a:endParaRPr lang="el-GR" sz="1200">
                        <a:latin typeface="Times New Roman"/>
                        <a:ea typeface="Calibri"/>
                        <a:cs typeface="Times New Roman"/>
                      </a:endParaRPr>
                    </a:p>
                  </a:txBody>
                  <a:tcPr marL="68580" marR="68580" marT="0" marB="0" anchor="b"/>
                </a:tc>
              </a:tr>
              <a:tr h="182671">
                <a:tc>
                  <a:txBody>
                    <a:bodyPr/>
                    <a:lstStyle/>
                    <a:p>
                      <a:pPr algn="r">
                        <a:spcAft>
                          <a:spcPts val="0"/>
                        </a:spcAft>
                      </a:pPr>
                      <a:r>
                        <a:rPr lang="en-GB" sz="1200" b="1">
                          <a:solidFill>
                            <a:srgbClr val="000000"/>
                          </a:solidFill>
                          <a:latin typeface="Times New Roman"/>
                          <a:ea typeface="Times New Roman"/>
                          <a:cs typeface="Times New Roman"/>
                        </a:rPr>
                        <a:t>31</a:t>
                      </a:r>
                      <a:endParaRPr lang="el-GR" sz="1200">
                        <a:latin typeface="Times New Roman"/>
                        <a:ea typeface="Calibri"/>
                        <a:cs typeface="Times New Roman"/>
                      </a:endParaRPr>
                    </a:p>
                  </a:txBody>
                  <a:tcPr marL="68580" marR="68580" marT="0" marB="0" anchor="b"/>
                </a:tc>
                <a:tc>
                  <a:txBody>
                    <a:bodyPr/>
                    <a:lstStyle/>
                    <a:p>
                      <a:pPr>
                        <a:spcAft>
                          <a:spcPts val="0"/>
                        </a:spcAft>
                      </a:pPr>
                      <a:r>
                        <a:rPr lang="el-GR" sz="1100">
                          <a:solidFill>
                            <a:srgbClr val="000000"/>
                          </a:solidFill>
                          <a:latin typeface="Times New Roman"/>
                          <a:ea typeface="Times New Roman"/>
                          <a:cs typeface="Times New Roman"/>
                        </a:rPr>
                        <a:t>Βάλε το στη </a:t>
                      </a:r>
                      <a:r>
                        <a:rPr lang="el-GR" sz="1100" b="1">
                          <a:solidFill>
                            <a:srgbClr val="000000"/>
                          </a:solidFill>
                          <a:latin typeface="Times New Roman"/>
                          <a:ea typeface="Times New Roman"/>
                          <a:cs typeface="Times New Roman"/>
                        </a:rPr>
                        <a:t>σειριακή θύρα.</a:t>
                      </a:r>
                      <a:endParaRPr lang="el-GR" sz="1200">
                        <a:latin typeface="Times New Roman"/>
                        <a:ea typeface="Calibri"/>
                        <a:cs typeface="Times New Roman"/>
                      </a:endParaRPr>
                    </a:p>
                  </a:txBody>
                  <a:tcPr marL="68580" marR="68580" marT="0" marB="0" anchor="ctr"/>
                </a:tc>
                <a:tc>
                  <a:txBody>
                    <a:bodyPr/>
                    <a:lstStyle/>
                    <a:p>
                      <a:pPr algn="ctr">
                        <a:spcAft>
                          <a:spcPts val="0"/>
                        </a:spcAft>
                      </a:pPr>
                      <a:r>
                        <a:rPr lang="en-GB" sz="1200">
                          <a:solidFill>
                            <a:srgbClr val="000000"/>
                          </a:solidFill>
                          <a:latin typeface="Times New Roman"/>
                          <a:ea typeface="Times New Roman"/>
                          <a:cs typeface="Times New Roman"/>
                        </a:rPr>
                        <a:t>37.96</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13.93</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0</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dirty="0">
                          <a:solidFill>
                            <a:srgbClr val="000000"/>
                          </a:solidFill>
                          <a:latin typeface="Times New Roman"/>
                          <a:ea typeface="Times New Roman"/>
                          <a:cs typeface="Times New Roman"/>
                        </a:rPr>
                        <a:t>62</a:t>
                      </a:r>
                      <a:endParaRPr lang="el-GR" sz="1200" dirty="0">
                        <a:latin typeface="Times New Roman"/>
                        <a:ea typeface="Calibri"/>
                        <a:cs typeface="Times New Roman"/>
                      </a:endParaRPr>
                    </a:p>
                  </a:txBody>
                  <a:tcPr marL="68580" marR="68580" marT="0" marB="0" anchor="b"/>
                </a:tc>
              </a:tr>
              <a:tr h="182671">
                <a:tc>
                  <a:txBody>
                    <a:bodyPr/>
                    <a:lstStyle/>
                    <a:p>
                      <a:pPr algn="r">
                        <a:spcAft>
                          <a:spcPts val="0"/>
                        </a:spcAft>
                      </a:pPr>
                      <a:r>
                        <a:rPr lang="en-GB" sz="1200" b="1">
                          <a:solidFill>
                            <a:srgbClr val="000000"/>
                          </a:solidFill>
                          <a:latin typeface="Times New Roman"/>
                          <a:ea typeface="Times New Roman"/>
                          <a:cs typeface="Times New Roman"/>
                        </a:rPr>
                        <a:t>46</a:t>
                      </a:r>
                      <a:endParaRPr lang="el-GR" sz="1200">
                        <a:latin typeface="Times New Roman"/>
                        <a:ea typeface="Calibri"/>
                        <a:cs typeface="Times New Roman"/>
                      </a:endParaRPr>
                    </a:p>
                  </a:txBody>
                  <a:tcPr marL="68580" marR="68580" marT="0" marB="0" anchor="b"/>
                </a:tc>
                <a:tc>
                  <a:txBody>
                    <a:bodyPr/>
                    <a:lstStyle/>
                    <a:p>
                      <a:pPr>
                        <a:spcAft>
                          <a:spcPts val="0"/>
                        </a:spcAft>
                      </a:pPr>
                      <a:r>
                        <a:rPr lang="el-GR" sz="1100">
                          <a:solidFill>
                            <a:srgbClr val="000000"/>
                          </a:solidFill>
                          <a:latin typeface="Times New Roman"/>
                          <a:ea typeface="Times New Roman"/>
                          <a:cs typeface="Times New Roman"/>
                        </a:rPr>
                        <a:t>Τι λες κι εσύ, ανόητη </a:t>
                      </a:r>
                      <a:r>
                        <a:rPr lang="el-GR" sz="1100" b="1">
                          <a:solidFill>
                            <a:srgbClr val="000000"/>
                          </a:solidFill>
                          <a:latin typeface="Times New Roman"/>
                          <a:ea typeface="Times New Roman"/>
                          <a:cs typeface="Times New Roman"/>
                        </a:rPr>
                        <a:t>γυνή</a:t>
                      </a:r>
                      <a:r>
                        <a:rPr lang="el-GR" sz="1100">
                          <a:solidFill>
                            <a:srgbClr val="000000"/>
                          </a:solidFill>
                          <a:latin typeface="Times New Roman"/>
                          <a:ea typeface="Times New Roman"/>
                          <a:cs typeface="Times New Roman"/>
                        </a:rPr>
                        <a:t>; </a:t>
                      </a:r>
                      <a:endParaRPr lang="el-GR" sz="1200">
                        <a:latin typeface="Times New Roman"/>
                        <a:ea typeface="Calibri"/>
                        <a:cs typeface="Times New Roman"/>
                      </a:endParaRPr>
                    </a:p>
                  </a:txBody>
                  <a:tcPr marL="68580" marR="68580" marT="0" marB="0" anchor="ctr"/>
                </a:tc>
                <a:tc>
                  <a:txBody>
                    <a:bodyPr/>
                    <a:lstStyle/>
                    <a:p>
                      <a:pPr algn="ctr">
                        <a:spcAft>
                          <a:spcPts val="0"/>
                        </a:spcAft>
                      </a:pPr>
                      <a:r>
                        <a:rPr lang="en-GB" sz="1200">
                          <a:solidFill>
                            <a:srgbClr val="000000"/>
                          </a:solidFill>
                          <a:latin typeface="Times New Roman"/>
                          <a:ea typeface="Times New Roman"/>
                          <a:cs typeface="Times New Roman"/>
                        </a:rPr>
                        <a:t>37.27</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16.95</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0</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dirty="0">
                          <a:solidFill>
                            <a:srgbClr val="000000"/>
                          </a:solidFill>
                          <a:latin typeface="Times New Roman"/>
                          <a:ea typeface="Times New Roman"/>
                          <a:cs typeface="Times New Roman"/>
                        </a:rPr>
                        <a:t>62</a:t>
                      </a:r>
                      <a:endParaRPr lang="el-GR" sz="1200" dirty="0">
                        <a:latin typeface="Times New Roman"/>
                        <a:ea typeface="Calibri"/>
                        <a:cs typeface="Times New Roman"/>
                      </a:endParaRPr>
                    </a:p>
                  </a:txBody>
                  <a:tcPr marL="68580" marR="68580" marT="0" marB="0" anchor="b"/>
                </a:tc>
              </a:tr>
              <a:tr h="182671">
                <a:tc>
                  <a:txBody>
                    <a:bodyPr/>
                    <a:lstStyle/>
                    <a:p>
                      <a:pPr algn="r">
                        <a:spcAft>
                          <a:spcPts val="0"/>
                        </a:spcAft>
                      </a:pPr>
                      <a:r>
                        <a:rPr lang="en-GB" sz="1200" b="1">
                          <a:solidFill>
                            <a:srgbClr val="000000"/>
                          </a:solidFill>
                          <a:latin typeface="Times New Roman"/>
                          <a:ea typeface="Times New Roman"/>
                          <a:cs typeface="Times New Roman"/>
                        </a:rPr>
                        <a:t>40</a:t>
                      </a:r>
                      <a:endParaRPr lang="el-GR" sz="1200">
                        <a:latin typeface="Times New Roman"/>
                        <a:ea typeface="Calibri"/>
                        <a:cs typeface="Times New Roman"/>
                      </a:endParaRPr>
                    </a:p>
                  </a:txBody>
                  <a:tcPr marL="68580" marR="68580" marT="0" marB="0" anchor="b"/>
                </a:tc>
                <a:tc>
                  <a:txBody>
                    <a:bodyPr/>
                    <a:lstStyle/>
                    <a:p>
                      <a:pPr>
                        <a:spcAft>
                          <a:spcPts val="0"/>
                        </a:spcAft>
                      </a:pPr>
                      <a:r>
                        <a:rPr lang="el-GR" sz="1100">
                          <a:solidFill>
                            <a:srgbClr val="000000"/>
                          </a:solidFill>
                          <a:latin typeface="Times New Roman"/>
                          <a:ea typeface="Times New Roman"/>
                          <a:cs typeface="Times New Roman"/>
                        </a:rPr>
                        <a:t>Πάσχει από </a:t>
                      </a:r>
                      <a:r>
                        <a:rPr lang="el-GR" sz="1100" b="1">
                          <a:solidFill>
                            <a:srgbClr val="000000"/>
                          </a:solidFill>
                          <a:latin typeface="Times New Roman"/>
                          <a:ea typeface="Times New Roman"/>
                          <a:cs typeface="Times New Roman"/>
                        </a:rPr>
                        <a:t>οστεοαρθρίτιδα</a:t>
                      </a:r>
                      <a:r>
                        <a:rPr lang="el-GR" sz="1100">
                          <a:solidFill>
                            <a:srgbClr val="000000"/>
                          </a:solidFill>
                          <a:latin typeface="Times New Roman"/>
                          <a:ea typeface="Times New Roman"/>
                          <a:cs typeface="Times New Roman"/>
                        </a:rPr>
                        <a:t>.</a:t>
                      </a:r>
                      <a:endParaRPr lang="el-GR" sz="1200">
                        <a:latin typeface="Times New Roman"/>
                        <a:ea typeface="Calibri"/>
                        <a:cs typeface="Times New Roman"/>
                      </a:endParaRPr>
                    </a:p>
                  </a:txBody>
                  <a:tcPr marL="68580" marR="68580" marT="0" marB="0" anchor="ctr"/>
                </a:tc>
                <a:tc>
                  <a:txBody>
                    <a:bodyPr/>
                    <a:lstStyle/>
                    <a:p>
                      <a:pPr algn="ctr">
                        <a:spcAft>
                          <a:spcPts val="0"/>
                        </a:spcAft>
                      </a:pPr>
                      <a:r>
                        <a:rPr lang="en-GB" sz="1200">
                          <a:solidFill>
                            <a:srgbClr val="000000"/>
                          </a:solidFill>
                          <a:latin typeface="Times New Roman"/>
                          <a:ea typeface="Times New Roman"/>
                          <a:cs typeface="Times New Roman"/>
                        </a:rPr>
                        <a:t>37.01</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14.92</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0</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dirty="0">
                          <a:solidFill>
                            <a:srgbClr val="000000"/>
                          </a:solidFill>
                          <a:latin typeface="Times New Roman"/>
                          <a:ea typeface="Times New Roman"/>
                          <a:cs typeface="Times New Roman"/>
                        </a:rPr>
                        <a:t>62</a:t>
                      </a:r>
                      <a:endParaRPr lang="el-GR" sz="1200" dirty="0">
                        <a:latin typeface="Times New Roman"/>
                        <a:ea typeface="Calibri"/>
                        <a:cs typeface="Times New Roman"/>
                      </a:endParaRPr>
                    </a:p>
                  </a:txBody>
                  <a:tcPr marL="68580" marR="68580" marT="0" marB="0" anchor="b"/>
                </a:tc>
              </a:tr>
              <a:tr h="182671">
                <a:tc>
                  <a:txBody>
                    <a:bodyPr/>
                    <a:lstStyle/>
                    <a:p>
                      <a:pPr algn="r">
                        <a:spcAft>
                          <a:spcPts val="0"/>
                        </a:spcAft>
                      </a:pPr>
                      <a:r>
                        <a:rPr lang="en-GB" sz="1200" b="1">
                          <a:solidFill>
                            <a:srgbClr val="000000"/>
                          </a:solidFill>
                          <a:latin typeface="Times New Roman"/>
                          <a:ea typeface="Times New Roman"/>
                          <a:cs typeface="Times New Roman"/>
                        </a:rPr>
                        <a:t>43</a:t>
                      </a:r>
                      <a:endParaRPr lang="el-GR" sz="1200">
                        <a:latin typeface="Times New Roman"/>
                        <a:ea typeface="Calibri"/>
                        <a:cs typeface="Times New Roman"/>
                      </a:endParaRPr>
                    </a:p>
                  </a:txBody>
                  <a:tcPr marL="68580" marR="68580" marT="0" marB="0" anchor="b"/>
                </a:tc>
                <a:tc>
                  <a:txBody>
                    <a:bodyPr/>
                    <a:lstStyle/>
                    <a:p>
                      <a:pPr>
                        <a:spcAft>
                          <a:spcPts val="0"/>
                        </a:spcAft>
                      </a:pPr>
                      <a:r>
                        <a:rPr lang="el-GR" sz="1100">
                          <a:solidFill>
                            <a:srgbClr val="000000"/>
                          </a:solidFill>
                          <a:latin typeface="Times New Roman"/>
                          <a:ea typeface="Times New Roman"/>
                          <a:cs typeface="Times New Roman"/>
                        </a:rPr>
                        <a:t>Το περιστέρι είναι</a:t>
                      </a:r>
                      <a:r>
                        <a:rPr lang="el-GR" sz="1100" b="1">
                          <a:solidFill>
                            <a:srgbClr val="000000"/>
                          </a:solidFill>
                          <a:latin typeface="Times New Roman"/>
                          <a:ea typeface="Times New Roman"/>
                          <a:cs typeface="Times New Roman"/>
                        </a:rPr>
                        <a:t> πάλλευκο</a:t>
                      </a:r>
                      <a:r>
                        <a:rPr lang="el-GR" sz="1100">
                          <a:solidFill>
                            <a:srgbClr val="000000"/>
                          </a:solidFill>
                          <a:latin typeface="Times New Roman"/>
                          <a:ea typeface="Times New Roman"/>
                          <a:cs typeface="Times New Roman"/>
                        </a:rPr>
                        <a:t>!</a:t>
                      </a:r>
                      <a:endParaRPr lang="el-GR" sz="1200">
                        <a:latin typeface="Times New Roman"/>
                        <a:ea typeface="Calibri"/>
                        <a:cs typeface="Times New Roman"/>
                      </a:endParaRPr>
                    </a:p>
                  </a:txBody>
                  <a:tcPr marL="68580" marR="68580" marT="0" marB="0" anchor="ctr"/>
                </a:tc>
                <a:tc>
                  <a:txBody>
                    <a:bodyPr/>
                    <a:lstStyle/>
                    <a:p>
                      <a:pPr algn="ctr">
                        <a:spcAft>
                          <a:spcPts val="0"/>
                        </a:spcAft>
                      </a:pPr>
                      <a:r>
                        <a:rPr lang="en-GB" sz="1200">
                          <a:solidFill>
                            <a:srgbClr val="000000"/>
                          </a:solidFill>
                          <a:latin typeface="Times New Roman"/>
                          <a:ea typeface="Times New Roman"/>
                          <a:cs typeface="Times New Roman"/>
                        </a:rPr>
                        <a:t>36.80</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dirty="0">
                          <a:solidFill>
                            <a:srgbClr val="000000"/>
                          </a:solidFill>
                          <a:latin typeface="Times New Roman"/>
                          <a:ea typeface="Times New Roman"/>
                          <a:cs typeface="Times New Roman"/>
                        </a:rPr>
                        <a:t>15.82</a:t>
                      </a:r>
                      <a:endParaRPr lang="el-GR" sz="1200" dirty="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0</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dirty="0">
                          <a:solidFill>
                            <a:srgbClr val="000000"/>
                          </a:solidFill>
                          <a:latin typeface="Times New Roman"/>
                          <a:ea typeface="Times New Roman"/>
                          <a:cs typeface="Times New Roman"/>
                        </a:rPr>
                        <a:t>62</a:t>
                      </a:r>
                      <a:endParaRPr lang="el-GR" sz="1200" dirty="0">
                        <a:latin typeface="Times New Roman"/>
                        <a:ea typeface="Calibri"/>
                        <a:cs typeface="Times New Roman"/>
                      </a:endParaRPr>
                    </a:p>
                  </a:txBody>
                  <a:tcPr marL="68580" marR="68580" marT="0" marB="0" anchor="b"/>
                </a:tc>
              </a:tr>
              <a:tr h="182671">
                <a:tc>
                  <a:txBody>
                    <a:bodyPr/>
                    <a:lstStyle/>
                    <a:p>
                      <a:pPr algn="r">
                        <a:spcAft>
                          <a:spcPts val="0"/>
                        </a:spcAft>
                      </a:pPr>
                      <a:r>
                        <a:rPr lang="en-GB" sz="1200" b="1">
                          <a:solidFill>
                            <a:srgbClr val="000000"/>
                          </a:solidFill>
                          <a:latin typeface="Times New Roman"/>
                          <a:ea typeface="Times New Roman"/>
                          <a:cs typeface="Times New Roman"/>
                        </a:rPr>
                        <a:t>10</a:t>
                      </a:r>
                      <a:endParaRPr lang="el-GR" sz="1200">
                        <a:latin typeface="Times New Roman"/>
                        <a:ea typeface="Calibri"/>
                        <a:cs typeface="Times New Roman"/>
                      </a:endParaRPr>
                    </a:p>
                  </a:txBody>
                  <a:tcPr marL="68580" marR="68580" marT="0" marB="0" anchor="b"/>
                </a:tc>
                <a:tc>
                  <a:txBody>
                    <a:bodyPr/>
                    <a:lstStyle/>
                    <a:p>
                      <a:pPr>
                        <a:spcAft>
                          <a:spcPts val="0"/>
                        </a:spcAft>
                      </a:pPr>
                      <a:r>
                        <a:rPr lang="el-GR" sz="1200">
                          <a:solidFill>
                            <a:srgbClr val="000000"/>
                          </a:solidFill>
                          <a:latin typeface="Times New Roman"/>
                          <a:ea typeface="Times New Roman"/>
                          <a:cs typeface="Times New Roman"/>
                        </a:rPr>
                        <a:t>Δε θέλω να βρεθώ σε </a:t>
                      </a:r>
                      <a:r>
                        <a:rPr lang="el-GR" sz="1200" b="1">
                          <a:solidFill>
                            <a:srgbClr val="000000"/>
                          </a:solidFill>
                          <a:latin typeface="Times New Roman"/>
                          <a:ea typeface="Times New Roman"/>
                          <a:cs typeface="Times New Roman"/>
                        </a:rPr>
                        <a:t>πτωχοκομείο.</a:t>
                      </a:r>
                      <a:endParaRPr lang="el-GR" sz="1200">
                        <a:latin typeface="Times New Roman"/>
                        <a:ea typeface="Calibri"/>
                        <a:cs typeface="Times New Roman"/>
                      </a:endParaRPr>
                    </a:p>
                  </a:txBody>
                  <a:tcPr marL="68580" marR="68580" marT="0" marB="0" anchor="ctr"/>
                </a:tc>
                <a:tc>
                  <a:txBody>
                    <a:bodyPr/>
                    <a:lstStyle/>
                    <a:p>
                      <a:pPr algn="ctr">
                        <a:spcAft>
                          <a:spcPts val="0"/>
                        </a:spcAft>
                      </a:pPr>
                      <a:r>
                        <a:rPr lang="en-GB" sz="1200">
                          <a:solidFill>
                            <a:srgbClr val="000000"/>
                          </a:solidFill>
                          <a:latin typeface="Times New Roman"/>
                          <a:ea typeface="Times New Roman"/>
                          <a:cs typeface="Times New Roman"/>
                        </a:rPr>
                        <a:t>36.44</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17.36</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0</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dirty="0">
                          <a:solidFill>
                            <a:srgbClr val="000000"/>
                          </a:solidFill>
                          <a:latin typeface="Times New Roman"/>
                          <a:ea typeface="Times New Roman"/>
                          <a:cs typeface="Times New Roman"/>
                        </a:rPr>
                        <a:t>62</a:t>
                      </a:r>
                      <a:endParaRPr lang="el-GR" sz="1200" dirty="0">
                        <a:latin typeface="Times New Roman"/>
                        <a:ea typeface="Calibri"/>
                        <a:cs typeface="Times New Roman"/>
                      </a:endParaRPr>
                    </a:p>
                  </a:txBody>
                  <a:tcPr marL="68580" marR="68580" marT="0" marB="0" anchor="b"/>
                </a:tc>
              </a:tr>
              <a:tr h="182671">
                <a:tc>
                  <a:txBody>
                    <a:bodyPr/>
                    <a:lstStyle/>
                    <a:p>
                      <a:pPr algn="r">
                        <a:spcAft>
                          <a:spcPts val="0"/>
                        </a:spcAft>
                      </a:pPr>
                      <a:r>
                        <a:rPr lang="en-GB" sz="1200" b="1">
                          <a:solidFill>
                            <a:srgbClr val="000000"/>
                          </a:solidFill>
                          <a:latin typeface="Times New Roman"/>
                          <a:ea typeface="Times New Roman"/>
                          <a:cs typeface="Times New Roman"/>
                        </a:rPr>
                        <a:t>17</a:t>
                      </a:r>
                      <a:endParaRPr lang="el-GR" sz="1200">
                        <a:latin typeface="Times New Roman"/>
                        <a:ea typeface="Calibri"/>
                        <a:cs typeface="Times New Roman"/>
                      </a:endParaRPr>
                    </a:p>
                  </a:txBody>
                  <a:tcPr marL="68580" marR="68580" marT="0" marB="0" anchor="b"/>
                </a:tc>
                <a:tc>
                  <a:txBody>
                    <a:bodyPr/>
                    <a:lstStyle/>
                    <a:p>
                      <a:pPr>
                        <a:spcAft>
                          <a:spcPts val="0"/>
                        </a:spcAft>
                      </a:pPr>
                      <a:r>
                        <a:rPr lang="el-GR" sz="1100">
                          <a:solidFill>
                            <a:srgbClr val="000000"/>
                          </a:solidFill>
                          <a:latin typeface="Times New Roman"/>
                          <a:ea typeface="Times New Roman"/>
                          <a:cs typeface="Times New Roman"/>
                        </a:rPr>
                        <a:t>Θα το περάσω στο </a:t>
                      </a:r>
                      <a:r>
                        <a:rPr lang="el-GR" sz="1100" b="1">
                          <a:solidFill>
                            <a:srgbClr val="000000"/>
                          </a:solidFill>
                          <a:latin typeface="Times New Roman"/>
                          <a:ea typeface="Times New Roman"/>
                          <a:cs typeface="Times New Roman"/>
                        </a:rPr>
                        <a:t>εαρινό</a:t>
                      </a:r>
                      <a:r>
                        <a:rPr lang="el-GR" sz="1100">
                          <a:solidFill>
                            <a:srgbClr val="000000"/>
                          </a:solidFill>
                          <a:latin typeface="Times New Roman"/>
                          <a:ea typeface="Times New Roman"/>
                          <a:cs typeface="Times New Roman"/>
                        </a:rPr>
                        <a:t> εξάμηνο! </a:t>
                      </a:r>
                      <a:endParaRPr lang="el-GR" sz="1200">
                        <a:latin typeface="Times New Roman"/>
                        <a:ea typeface="Calibri"/>
                        <a:cs typeface="Times New Roman"/>
                      </a:endParaRPr>
                    </a:p>
                  </a:txBody>
                  <a:tcPr marL="68580" marR="68580" marT="0" marB="0" anchor="ctr"/>
                </a:tc>
                <a:tc>
                  <a:txBody>
                    <a:bodyPr/>
                    <a:lstStyle/>
                    <a:p>
                      <a:pPr algn="ctr">
                        <a:spcAft>
                          <a:spcPts val="0"/>
                        </a:spcAft>
                      </a:pPr>
                      <a:r>
                        <a:rPr lang="en-GB" sz="1200">
                          <a:solidFill>
                            <a:srgbClr val="000000"/>
                          </a:solidFill>
                          <a:latin typeface="Times New Roman"/>
                          <a:ea typeface="Times New Roman"/>
                          <a:cs typeface="Times New Roman"/>
                        </a:rPr>
                        <a:t>36.18</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14.25</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0</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dirty="0">
                          <a:solidFill>
                            <a:srgbClr val="000000"/>
                          </a:solidFill>
                          <a:latin typeface="Times New Roman"/>
                          <a:ea typeface="Times New Roman"/>
                          <a:cs typeface="Times New Roman"/>
                        </a:rPr>
                        <a:t>62</a:t>
                      </a:r>
                      <a:endParaRPr lang="el-GR" sz="1200" dirty="0">
                        <a:latin typeface="Times New Roman"/>
                        <a:ea typeface="Calibri"/>
                        <a:cs typeface="Times New Roman"/>
                      </a:endParaRPr>
                    </a:p>
                  </a:txBody>
                  <a:tcPr marL="68580" marR="68580" marT="0" marB="0" anchor="b"/>
                </a:tc>
              </a:tr>
              <a:tr h="227142">
                <a:tc>
                  <a:txBody>
                    <a:bodyPr/>
                    <a:lstStyle/>
                    <a:p>
                      <a:pPr algn="r">
                        <a:spcAft>
                          <a:spcPts val="0"/>
                        </a:spcAft>
                      </a:pPr>
                      <a:r>
                        <a:rPr lang="en-GB" sz="1200" b="1">
                          <a:solidFill>
                            <a:srgbClr val="000000"/>
                          </a:solidFill>
                          <a:latin typeface="Times New Roman"/>
                          <a:ea typeface="Times New Roman"/>
                          <a:cs typeface="Times New Roman"/>
                        </a:rPr>
                        <a:t>16</a:t>
                      </a:r>
                      <a:endParaRPr lang="el-GR" sz="1200">
                        <a:latin typeface="Times New Roman"/>
                        <a:ea typeface="Calibri"/>
                        <a:cs typeface="Times New Roman"/>
                      </a:endParaRPr>
                    </a:p>
                  </a:txBody>
                  <a:tcPr marL="68580" marR="68580" marT="0" marB="0" anchor="ctr"/>
                </a:tc>
                <a:tc>
                  <a:txBody>
                    <a:bodyPr/>
                    <a:lstStyle/>
                    <a:p>
                      <a:pPr>
                        <a:spcAft>
                          <a:spcPts val="0"/>
                        </a:spcAft>
                      </a:pPr>
                      <a:r>
                        <a:rPr lang="el-GR" sz="1100">
                          <a:solidFill>
                            <a:srgbClr val="000000"/>
                          </a:solidFill>
                          <a:latin typeface="Times New Roman"/>
                          <a:ea typeface="Times New Roman"/>
                          <a:cs typeface="Times New Roman"/>
                        </a:rPr>
                        <a:t> Είμαι φοιτητής του </a:t>
                      </a:r>
                      <a:r>
                        <a:rPr lang="el-GR" sz="1100" b="1">
                          <a:solidFill>
                            <a:srgbClr val="000000"/>
                          </a:solidFill>
                          <a:latin typeface="Times New Roman"/>
                          <a:ea typeface="Times New Roman"/>
                          <a:cs typeface="Times New Roman"/>
                        </a:rPr>
                        <a:t>Δημοκριτείου Πανεπιστημίου Θράκης</a:t>
                      </a:r>
                      <a:endParaRPr lang="el-GR" sz="1200">
                        <a:latin typeface="Times New Roman"/>
                        <a:ea typeface="Calibri"/>
                        <a:cs typeface="Times New Roman"/>
                      </a:endParaRPr>
                    </a:p>
                  </a:txBody>
                  <a:tcPr marL="68580" marR="68580" marT="0" marB="0" anchor="ctr"/>
                </a:tc>
                <a:tc>
                  <a:txBody>
                    <a:bodyPr/>
                    <a:lstStyle/>
                    <a:p>
                      <a:pPr algn="ctr">
                        <a:spcAft>
                          <a:spcPts val="0"/>
                        </a:spcAft>
                      </a:pPr>
                      <a:r>
                        <a:rPr lang="en-GB" sz="1200">
                          <a:solidFill>
                            <a:srgbClr val="000000"/>
                          </a:solidFill>
                          <a:latin typeface="Times New Roman"/>
                          <a:ea typeface="Times New Roman"/>
                          <a:cs typeface="Times New Roman"/>
                        </a:rPr>
                        <a:t>36.00</a:t>
                      </a:r>
                      <a:endParaRPr lang="el-GR" sz="1200">
                        <a:latin typeface="Times New Roman"/>
                        <a:ea typeface="Calibri"/>
                        <a:cs typeface="Times New Roman"/>
                      </a:endParaRPr>
                    </a:p>
                  </a:txBody>
                  <a:tcPr marL="68580" marR="68580" marT="0" marB="0" anchor="ctr"/>
                </a:tc>
                <a:tc>
                  <a:txBody>
                    <a:bodyPr/>
                    <a:lstStyle/>
                    <a:p>
                      <a:pPr algn="ctr">
                        <a:spcAft>
                          <a:spcPts val="0"/>
                        </a:spcAft>
                      </a:pPr>
                      <a:r>
                        <a:rPr lang="en-GB" sz="1200">
                          <a:solidFill>
                            <a:srgbClr val="000000"/>
                          </a:solidFill>
                          <a:latin typeface="Times New Roman"/>
                          <a:ea typeface="Times New Roman"/>
                          <a:cs typeface="Times New Roman"/>
                        </a:rPr>
                        <a:t>15.51</a:t>
                      </a:r>
                      <a:endParaRPr lang="el-GR" sz="1200">
                        <a:latin typeface="Times New Roman"/>
                        <a:ea typeface="Calibri"/>
                        <a:cs typeface="Times New Roman"/>
                      </a:endParaRPr>
                    </a:p>
                  </a:txBody>
                  <a:tcPr marL="68580" marR="68580" marT="0" marB="0" anchor="ctr"/>
                </a:tc>
                <a:tc>
                  <a:txBody>
                    <a:bodyPr/>
                    <a:lstStyle/>
                    <a:p>
                      <a:pPr algn="ctr">
                        <a:spcAft>
                          <a:spcPts val="0"/>
                        </a:spcAft>
                      </a:pPr>
                      <a:r>
                        <a:rPr lang="en-GB" sz="1200">
                          <a:solidFill>
                            <a:srgbClr val="000000"/>
                          </a:solidFill>
                          <a:latin typeface="Times New Roman"/>
                          <a:ea typeface="Times New Roman"/>
                          <a:cs typeface="Times New Roman"/>
                        </a:rPr>
                        <a:t>0</a:t>
                      </a:r>
                      <a:endParaRPr lang="el-GR" sz="1200">
                        <a:latin typeface="Times New Roman"/>
                        <a:ea typeface="Calibri"/>
                        <a:cs typeface="Times New Roman"/>
                      </a:endParaRPr>
                    </a:p>
                  </a:txBody>
                  <a:tcPr marL="68580" marR="68580" marT="0" marB="0" anchor="ctr"/>
                </a:tc>
                <a:tc>
                  <a:txBody>
                    <a:bodyPr/>
                    <a:lstStyle/>
                    <a:p>
                      <a:pPr algn="ctr">
                        <a:spcAft>
                          <a:spcPts val="0"/>
                        </a:spcAft>
                      </a:pPr>
                      <a:r>
                        <a:rPr lang="en-GB" sz="1200" dirty="0">
                          <a:solidFill>
                            <a:srgbClr val="000000"/>
                          </a:solidFill>
                          <a:latin typeface="Times New Roman"/>
                          <a:ea typeface="Times New Roman"/>
                          <a:cs typeface="Times New Roman"/>
                        </a:rPr>
                        <a:t>62</a:t>
                      </a:r>
                      <a:endParaRPr lang="el-GR" sz="1200" dirty="0">
                        <a:latin typeface="Times New Roman"/>
                        <a:ea typeface="Calibri"/>
                        <a:cs typeface="Times New Roman"/>
                      </a:endParaRPr>
                    </a:p>
                  </a:txBody>
                  <a:tcPr marL="68580" marR="68580" marT="0" marB="0" anchor="ctr"/>
                </a:tc>
              </a:tr>
              <a:tr h="182671">
                <a:tc>
                  <a:txBody>
                    <a:bodyPr/>
                    <a:lstStyle/>
                    <a:p>
                      <a:pPr algn="r">
                        <a:spcAft>
                          <a:spcPts val="0"/>
                        </a:spcAft>
                      </a:pPr>
                      <a:r>
                        <a:rPr lang="en-GB" sz="1200" b="1">
                          <a:solidFill>
                            <a:srgbClr val="000000"/>
                          </a:solidFill>
                          <a:latin typeface="Times New Roman"/>
                          <a:ea typeface="Times New Roman"/>
                          <a:cs typeface="Times New Roman"/>
                        </a:rPr>
                        <a:t>7</a:t>
                      </a:r>
                      <a:endParaRPr lang="el-GR" sz="1200">
                        <a:latin typeface="Times New Roman"/>
                        <a:ea typeface="Calibri"/>
                        <a:cs typeface="Times New Roman"/>
                      </a:endParaRPr>
                    </a:p>
                  </a:txBody>
                  <a:tcPr marL="68580" marR="68580" marT="0" marB="0" anchor="b"/>
                </a:tc>
                <a:tc>
                  <a:txBody>
                    <a:bodyPr/>
                    <a:lstStyle/>
                    <a:p>
                      <a:pPr>
                        <a:spcAft>
                          <a:spcPts val="0"/>
                        </a:spcAft>
                      </a:pPr>
                      <a:r>
                        <a:rPr lang="el-GR" sz="1200">
                          <a:solidFill>
                            <a:srgbClr val="000000"/>
                          </a:solidFill>
                          <a:latin typeface="Times New Roman"/>
                          <a:ea typeface="Times New Roman"/>
                          <a:cs typeface="Times New Roman"/>
                        </a:rPr>
                        <a:t>Μένω στην οδό</a:t>
                      </a:r>
                      <a:r>
                        <a:rPr lang="el-GR" sz="1200" b="1">
                          <a:solidFill>
                            <a:srgbClr val="000000"/>
                          </a:solidFill>
                          <a:latin typeface="Times New Roman"/>
                          <a:ea typeface="Times New Roman"/>
                          <a:cs typeface="Times New Roman"/>
                        </a:rPr>
                        <a:t> Βασιλίσσης Όλγας. </a:t>
                      </a:r>
                      <a:endParaRPr lang="el-GR" sz="1200">
                        <a:latin typeface="Times New Roman"/>
                        <a:ea typeface="Calibri"/>
                        <a:cs typeface="Times New Roman"/>
                      </a:endParaRPr>
                    </a:p>
                  </a:txBody>
                  <a:tcPr marL="68580" marR="68580" marT="0" marB="0" anchor="ctr"/>
                </a:tc>
                <a:tc>
                  <a:txBody>
                    <a:bodyPr/>
                    <a:lstStyle/>
                    <a:p>
                      <a:pPr algn="ctr">
                        <a:spcAft>
                          <a:spcPts val="0"/>
                        </a:spcAft>
                      </a:pPr>
                      <a:r>
                        <a:rPr lang="en-GB" sz="1200">
                          <a:solidFill>
                            <a:srgbClr val="000000"/>
                          </a:solidFill>
                          <a:latin typeface="Times New Roman"/>
                          <a:ea typeface="Times New Roman"/>
                          <a:cs typeface="Times New Roman"/>
                        </a:rPr>
                        <a:t>35.93</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18.10</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0</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dirty="0">
                          <a:solidFill>
                            <a:srgbClr val="000000"/>
                          </a:solidFill>
                          <a:latin typeface="Times New Roman"/>
                          <a:ea typeface="Times New Roman"/>
                          <a:cs typeface="Times New Roman"/>
                        </a:rPr>
                        <a:t>62</a:t>
                      </a:r>
                      <a:endParaRPr lang="el-GR" sz="1200" dirty="0">
                        <a:latin typeface="Times New Roman"/>
                        <a:ea typeface="Calibri"/>
                        <a:cs typeface="Times New Roman"/>
                      </a:endParaRPr>
                    </a:p>
                  </a:txBody>
                  <a:tcPr marL="68580" marR="68580" marT="0" marB="0" anchor="b"/>
                </a:tc>
              </a:tr>
              <a:tr h="182671">
                <a:tc>
                  <a:txBody>
                    <a:bodyPr/>
                    <a:lstStyle/>
                    <a:p>
                      <a:pPr algn="r">
                        <a:spcAft>
                          <a:spcPts val="0"/>
                        </a:spcAft>
                      </a:pPr>
                      <a:r>
                        <a:rPr lang="en-GB" sz="1200" b="1">
                          <a:solidFill>
                            <a:srgbClr val="000000"/>
                          </a:solidFill>
                          <a:latin typeface="Times New Roman"/>
                          <a:ea typeface="Times New Roman"/>
                          <a:cs typeface="Times New Roman"/>
                        </a:rPr>
                        <a:t>41</a:t>
                      </a:r>
                      <a:endParaRPr lang="el-GR" sz="1200">
                        <a:latin typeface="Times New Roman"/>
                        <a:ea typeface="Calibri"/>
                        <a:cs typeface="Times New Roman"/>
                      </a:endParaRPr>
                    </a:p>
                  </a:txBody>
                  <a:tcPr marL="68580" marR="68580" marT="0" marB="0" anchor="b"/>
                </a:tc>
                <a:tc>
                  <a:txBody>
                    <a:bodyPr/>
                    <a:lstStyle/>
                    <a:p>
                      <a:pPr>
                        <a:spcAft>
                          <a:spcPts val="0"/>
                        </a:spcAft>
                      </a:pPr>
                      <a:r>
                        <a:rPr lang="el-GR" sz="1100">
                          <a:solidFill>
                            <a:srgbClr val="000000"/>
                          </a:solidFill>
                          <a:latin typeface="Times New Roman"/>
                          <a:ea typeface="Times New Roman"/>
                          <a:cs typeface="Times New Roman"/>
                        </a:rPr>
                        <a:t>Τα παράθυρα της </a:t>
                      </a:r>
                      <a:r>
                        <a:rPr lang="el-GR" sz="1100" b="1">
                          <a:solidFill>
                            <a:srgbClr val="000000"/>
                          </a:solidFill>
                          <a:latin typeface="Times New Roman"/>
                          <a:ea typeface="Times New Roman"/>
                          <a:cs typeface="Times New Roman"/>
                        </a:rPr>
                        <a:t>τάξεως</a:t>
                      </a:r>
                      <a:r>
                        <a:rPr lang="el-GR" sz="1100">
                          <a:solidFill>
                            <a:srgbClr val="000000"/>
                          </a:solidFill>
                          <a:latin typeface="Times New Roman"/>
                          <a:ea typeface="Times New Roman"/>
                          <a:cs typeface="Times New Roman"/>
                        </a:rPr>
                        <a:t> είναι κλειστά! </a:t>
                      </a:r>
                      <a:endParaRPr lang="el-GR" sz="1200">
                        <a:latin typeface="Times New Roman"/>
                        <a:ea typeface="Calibri"/>
                        <a:cs typeface="Times New Roman"/>
                      </a:endParaRPr>
                    </a:p>
                  </a:txBody>
                  <a:tcPr marL="68580" marR="68580" marT="0" marB="0" anchor="ctr"/>
                </a:tc>
                <a:tc>
                  <a:txBody>
                    <a:bodyPr/>
                    <a:lstStyle/>
                    <a:p>
                      <a:pPr algn="ctr">
                        <a:spcAft>
                          <a:spcPts val="0"/>
                        </a:spcAft>
                      </a:pPr>
                      <a:r>
                        <a:rPr lang="en-GB" sz="1200">
                          <a:solidFill>
                            <a:srgbClr val="000000"/>
                          </a:solidFill>
                          <a:latin typeface="Times New Roman"/>
                          <a:ea typeface="Times New Roman"/>
                          <a:cs typeface="Times New Roman"/>
                        </a:rPr>
                        <a:t>34.91</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17.06</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0</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dirty="0">
                          <a:solidFill>
                            <a:srgbClr val="000000"/>
                          </a:solidFill>
                          <a:latin typeface="Times New Roman"/>
                          <a:ea typeface="Times New Roman"/>
                          <a:cs typeface="Times New Roman"/>
                        </a:rPr>
                        <a:t>62</a:t>
                      </a:r>
                      <a:endParaRPr lang="el-GR" sz="1200" dirty="0">
                        <a:latin typeface="Times New Roman"/>
                        <a:ea typeface="Calibri"/>
                        <a:cs typeface="Times New Roman"/>
                      </a:endParaRPr>
                    </a:p>
                  </a:txBody>
                  <a:tcPr marL="68580" marR="68580" marT="0" marB="0" anchor="b"/>
                </a:tc>
              </a:tr>
              <a:tr h="247792">
                <a:tc>
                  <a:txBody>
                    <a:bodyPr/>
                    <a:lstStyle/>
                    <a:p>
                      <a:pPr algn="r">
                        <a:spcAft>
                          <a:spcPts val="0"/>
                        </a:spcAft>
                      </a:pPr>
                      <a:r>
                        <a:rPr lang="en-GB" sz="1200" b="1">
                          <a:solidFill>
                            <a:srgbClr val="000000"/>
                          </a:solidFill>
                          <a:latin typeface="Times New Roman"/>
                          <a:ea typeface="Times New Roman"/>
                          <a:cs typeface="Times New Roman"/>
                        </a:rPr>
                        <a:t>1</a:t>
                      </a:r>
                      <a:endParaRPr lang="el-GR" sz="1200">
                        <a:latin typeface="Times New Roman"/>
                        <a:ea typeface="Calibri"/>
                        <a:cs typeface="Times New Roman"/>
                      </a:endParaRPr>
                    </a:p>
                  </a:txBody>
                  <a:tcPr marL="68580" marR="68580" marT="0" marB="0" anchor="b"/>
                </a:tc>
                <a:tc>
                  <a:txBody>
                    <a:bodyPr/>
                    <a:lstStyle/>
                    <a:p>
                      <a:pPr>
                        <a:spcAft>
                          <a:spcPts val="0"/>
                        </a:spcAft>
                      </a:pPr>
                      <a:r>
                        <a:rPr lang="el-GR" sz="1200">
                          <a:solidFill>
                            <a:srgbClr val="000000"/>
                          </a:solidFill>
                          <a:latin typeface="Times New Roman"/>
                          <a:ea typeface="Times New Roman"/>
                          <a:cs typeface="Times New Roman"/>
                        </a:rPr>
                        <a:t>Η δίαιτα </a:t>
                      </a:r>
                      <a:r>
                        <a:rPr lang="el-GR" sz="1200" b="1">
                          <a:solidFill>
                            <a:srgbClr val="000000"/>
                          </a:solidFill>
                          <a:latin typeface="Times New Roman"/>
                          <a:ea typeface="Times New Roman"/>
                          <a:cs typeface="Times New Roman"/>
                        </a:rPr>
                        <a:t>του ασθενούς</a:t>
                      </a:r>
                      <a:r>
                        <a:rPr lang="el-GR" sz="1200">
                          <a:solidFill>
                            <a:srgbClr val="000000"/>
                          </a:solidFill>
                          <a:latin typeface="Times New Roman"/>
                          <a:ea typeface="Times New Roman"/>
                          <a:cs typeface="Times New Roman"/>
                        </a:rPr>
                        <a:t> είναι υποχρεωτική</a:t>
                      </a:r>
                      <a:endParaRPr lang="el-GR" sz="1200">
                        <a:latin typeface="Times New Roman"/>
                        <a:ea typeface="Calibri"/>
                        <a:cs typeface="Times New Roman"/>
                      </a:endParaRPr>
                    </a:p>
                  </a:txBody>
                  <a:tcPr marL="68580" marR="68580" marT="0" marB="0" anchor="ctr"/>
                </a:tc>
                <a:tc>
                  <a:txBody>
                    <a:bodyPr/>
                    <a:lstStyle/>
                    <a:p>
                      <a:pPr algn="ctr">
                        <a:spcAft>
                          <a:spcPts val="0"/>
                        </a:spcAft>
                      </a:pPr>
                      <a:r>
                        <a:rPr lang="en-GB" sz="1200">
                          <a:solidFill>
                            <a:srgbClr val="000000"/>
                          </a:solidFill>
                          <a:latin typeface="Times New Roman"/>
                          <a:ea typeface="Times New Roman"/>
                          <a:cs typeface="Times New Roman"/>
                        </a:rPr>
                        <a:t>34.43</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15.00</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0</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dirty="0">
                          <a:solidFill>
                            <a:srgbClr val="000000"/>
                          </a:solidFill>
                          <a:latin typeface="Times New Roman"/>
                          <a:ea typeface="Times New Roman"/>
                          <a:cs typeface="Times New Roman"/>
                        </a:rPr>
                        <a:t>62</a:t>
                      </a:r>
                      <a:endParaRPr lang="el-GR" sz="1200" dirty="0">
                        <a:latin typeface="Times New Roman"/>
                        <a:ea typeface="Calibri"/>
                        <a:cs typeface="Times New Roman"/>
                      </a:endParaRPr>
                    </a:p>
                  </a:txBody>
                  <a:tcPr marL="68580" marR="68580" marT="0" marB="0" anchor="b"/>
                </a:tc>
              </a:tr>
            </a:tbl>
          </a:graphicData>
        </a:graphic>
      </p:graphicFrame>
    </p:spTree>
    <p:extLst>
      <p:ext uri="{BB962C8B-B14F-4D97-AF65-F5344CB8AC3E}">
        <p14:creationId xmlns:p14="http://schemas.microsoft.com/office/powerpoint/2010/main" xmlns="" val="171176497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38200" y="365125"/>
            <a:ext cx="10515600" cy="478023"/>
          </a:xfrm>
        </p:spPr>
        <p:txBody>
          <a:bodyPr>
            <a:normAutofit fontScale="90000"/>
          </a:bodyPr>
          <a:lstStyle/>
          <a:p>
            <a:pPr algn="ctr"/>
            <a:r>
              <a:rPr lang="el-GR" dirty="0" smtClean="0"/>
              <a:t>Αποτελέσματα</a:t>
            </a:r>
            <a:endParaRPr lang="en-US" dirty="0"/>
          </a:p>
        </p:txBody>
      </p:sp>
      <p:sp>
        <p:nvSpPr>
          <p:cNvPr id="6" name="Content Placeholder 5"/>
          <p:cNvSpPr>
            <a:spLocks noGrp="1"/>
          </p:cNvSpPr>
          <p:nvPr>
            <p:ph idx="1"/>
          </p:nvPr>
        </p:nvSpPr>
        <p:spPr>
          <a:xfrm>
            <a:off x="617517" y="1187533"/>
            <a:ext cx="11175670" cy="5260768"/>
          </a:xfrm>
        </p:spPr>
        <p:txBody>
          <a:bodyPr>
            <a:normAutofit/>
          </a:bodyPr>
          <a:lstStyle/>
          <a:p>
            <a:pPr marL="0" indent="0" algn="just">
              <a:buNone/>
            </a:pPr>
            <a:endParaRPr lang="el-GR" dirty="0" smtClean="0"/>
          </a:p>
          <a:p>
            <a:pPr marL="0" indent="0" algn="just">
              <a:buNone/>
            </a:pPr>
            <a:endParaRPr lang="el-GR" sz="2400" dirty="0"/>
          </a:p>
          <a:p>
            <a:pPr marL="0" indent="0" algn="ctr">
              <a:buNone/>
            </a:pPr>
            <a:endParaRPr lang="el-GR" dirty="0" smtClean="0"/>
          </a:p>
        </p:txBody>
      </p:sp>
      <p:graphicFrame>
        <p:nvGraphicFramePr>
          <p:cNvPr id="4" name="3 - Πίνακας"/>
          <p:cNvGraphicFramePr>
            <a:graphicFrameLocks noGrp="1"/>
          </p:cNvGraphicFramePr>
          <p:nvPr/>
        </p:nvGraphicFramePr>
        <p:xfrm>
          <a:off x="1318160" y="1206555"/>
          <a:ext cx="9559637" cy="4518944"/>
        </p:xfrm>
        <a:graphic>
          <a:graphicData uri="http://schemas.openxmlformats.org/drawingml/2006/table">
            <a:tbl>
              <a:tblPr firstRow="1" bandRow="1">
                <a:tableStyleId>{5C22544A-7EE6-4342-B048-85BDC9FD1C3A}</a:tableStyleId>
              </a:tblPr>
              <a:tblGrid>
                <a:gridCol w="425322"/>
                <a:gridCol w="3909173"/>
                <a:gridCol w="1151907"/>
                <a:gridCol w="1971303"/>
                <a:gridCol w="1235034"/>
                <a:gridCol w="866898"/>
              </a:tblGrid>
              <a:tr h="182671">
                <a:tc>
                  <a:txBody>
                    <a:bodyPr/>
                    <a:lstStyle/>
                    <a:p>
                      <a:endParaRPr lang="el-GR" sz="1100" dirty="0">
                        <a:latin typeface="Calibri"/>
                        <a:ea typeface="Times New Roman"/>
                        <a:cs typeface="Times New Roman"/>
                      </a:endParaRPr>
                    </a:p>
                  </a:txBody>
                  <a:tcPr marL="68580" marR="68580" marT="0" marB="0" anchor="ctr"/>
                </a:tc>
                <a:tc>
                  <a:txBody>
                    <a:bodyPr/>
                    <a:lstStyle/>
                    <a:p>
                      <a:pPr>
                        <a:spcAft>
                          <a:spcPts val="0"/>
                        </a:spcAft>
                      </a:pPr>
                      <a:r>
                        <a:rPr lang="en-GB" sz="1200" b="1">
                          <a:solidFill>
                            <a:srgbClr val="000000"/>
                          </a:solidFill>
                          <a:latin typeface="Times New Roman"/>
                          <a:ea typeface="Times New Roman"/>
                          <a:cs typeface="Times New Roman"/>
                        </a:rPr>
                        <a:t>Phrase</a:t>
                      </a:r>
                      <a:endParaRPr lang="el-GR" sz="1200">
                        <a:latin typeface="Times New Roman"/>
                        <a:ea typeface="Calibri"/>
                        <a:cs typeface="Times New Roman"/>
                      </a:endParaRPr>
                    </a:p>
                  </a:txBody>
                  <a:tcPr marL="68580" marR="68580" marT="0" marB="0" anchor="ctr"/>
                </a:tc>
                <a:tc>
                  <a:txBody>
                    <a:bodyPr/>
                    <a:lstStyle/>
                    <a:p>
                      <a:pPr algn="ctr">
                        <a:spcAft>
                          <a:spcPts val="0"/>
                        </a:spcAft>
                      </a:pPr>
                      <a:r>
                        <a:rPr lang="en-GB" sz="1200" b="1" dirty="0">
                          <a:solidFill>
                            <a:srgbClr val="000000"/>
                          </a:solidFill>
                          <a:latin typeface="Times New Roman"/>
                          <a:ea typeface="Times New Roman"/>
                          <a:cs typeface="Times New Roman"/>
                        </a:rPr>
                        <a:t>Mean</a:t>
                      </a:r>
                      <a:endParaRPr lang="el-GR" sz="1200" dirty="0">
                        <a:latin typeface="Times New Roman"/>
                        <a:ea typeface="Calibri"/>
                        <a:cs typeface="Times New Roman"/>
                      </a:endParaRPr>
                    </a:p>
                  </a:txBody>
                  <a:tcPr marL="68580" marR="68580" marT="0" marB="0" anchor="ctr"/>
                </a:tc>
                <a:tc>
                  <a:txBody>
                    <a:bodyPr/>
                    <a:lstStyle/>
                    <a:p>
                      <a:pPr algn="ctr">
                        <a:spcAft>
                          <a:spcPts val="0"/>
                        </a:spcAft>
                      </a:pPr>
                      <a:r>
                        <a:rPr lang="en-GB" sz="1200" b="1">
                          <a:solidFill>
                            <a:srgbClr val="000000"/>
                          </a:solidFill>
                          <a:latin typeface="Times New Roman"/>
                          <a:ea typeface="Times New Roman"/>
                          <a:cs typeface="Times New Roman"/>
                        </a:rPr>
                        <a:t>SD</a:t>
                      </a:r>
                      <a:endParaRPr lang="el-GR" sz="1200">
                        <a:latin typeface="Times New Roman"/>
                        <a:ea typeface="Calibri"/>
                        <a:cs typeface="Times New Roman"/>
                      </a:endParaRPr>
                    </a:p>
                  </a:txBody>
                  <a:tcPr marL="68580" marR="68580" marT="0" marB="0" anchor="ctr"/>
                </a:tc>
                <a:tc>
                  <a:txBody>
                    <a:bodyPr/>
                    <a:lstStyle/>
                    <a:p>
                      <a:pPr algn="ctr">
                        <a:spcAft>
                          <a:spcPts val="0"/>
                        </a:spcAft>
                      </a:pPr>
                      <a:r>
                        <a:rPr lang="en-GB" sz="1200" b="1" dirty="0">
                          <a:solidFill>
                            <a:srgbClr val="000000"/>
                          </a:solidFill>
                          <a:latin typeface="Times New Roman"/>
                          <a:ea typeface="Times New Roman"/>
                          <a:cs typeface="Times New Roman"/>
                        </a:rPr>
                        <a:t>Min</a:t>
                      </a:r>
                      <a:endParaRPr lang="el-GR" sz="1200" dirty="0">
                        <a:latin typeface="Times New Roman"/>
                        <a:ea typeface="Calibri"/>
                        <a:cs typeface="Times New Roman"/>
                      </a:endParaRPr>
                    </a:p>
                  </a:txBody>
                  <a:tcPr marL="68580" marR="68580" marT="0" marB="0" anchor="ctr"/>
                </a:tc>
                <a:tc>
                  <a:txBody>
                    <a:bodyPr/>
                    <a:lstStyle/>
                    <a:p>
                      <a:pPr algn="ctr">
                        <a:spcAft>
                          <a:spcPts val="0"/>
                        </a:spcAft>
                      </a:pPr>
                      <a:r>
                        <a:rPr lang="en-GB" sz="1200" b="1" dirty="0">
                          <a:solidFill>
                            <a:srgbClr val="000000"/>
                          </a:solidFill>
                          <a:latin typeface="Times New Roman"/>
                          <a:ea typeface="Times New Roman"/>
                          <a:cs typeface="Times New Roman"/>
                        </a:rPr>
                        <a:t>Max</a:t>
                      </a:r>
                      <a:endParaRPr lang="el-GR" sz="1200" dirty="0">
                        <a:latin typeface="Times New Roman"/>
                        <a:ea typeface="Calibri"/>
                        <a:cs typeface="Times New Roman"/>
                      </a:endParaRPr>
                    </a:p>
                  </a:txBody>
                  <a:tcPr marL="68580" marR="68580" marT="0" marB="0" anchor="ctr"/>
                </a:tc>
              </a:tr>
              <a:tr h="182671">
                <a:tc>
                  <a:txBody>
                    <a:bodyPr/>
                    <a:lstStyle/>
                    <a:p>
                      <a:pPr algn="r">
                        <a:spcAft>
                          <a:spcPts val="0"/>
                        </a:spcAft>
                      </a:pPr>
                      <a:r>
                        <a:rPr lang="en-GB" sz="1200" b="1" dirty="0">
                          <a:solidFill>
                            <a:srgbClr val="000000"/>
                          </a:solidFill>
                          <a:latin typeface="Times New Roman"/>
                          <a:ea typeface="Times New Roman"/>
                          <a:cs typeface="Times New Roman"/>
                        </a:rPr>
                        <a:t>33</a:t>
                      </a:r>
                      <a:endParaRPr lang="el-GR" sz="1200" dirty="0">
                        <a:latin typeface="Times New Roman"/>
                        <a:ea typeface="Calibri"/>
                        <a:cs typeface="Times New Roman"/>
                      </a:endParaRPr>
                    </a:p>
                  </a:txBody>
                  <a:tcPr marL="68580" marR="68580" marT="0" marB="0" anchor="b"/>
                </a:tc>
                <a:tc>
                  <a:txBody>
                    <a:bodyPr/>
                    <a:lstStyle/>
                    <a:p>
                      <a:pPr>
                        <a:spcAft>
                          <a:spcPts val="0"/>
                        </a:spcAft>
                      </a:pPr>
                      <a:r>
                        <a:rPr lang="el-GR" sz="1100" dirty="0">
                          <a:solidFill>
                            <a:srgbClr val="000000"/>
                          </a:solidFill>
                          <a:latin typeface="Times New Roman"/>
                          <a:ea typeface="Times New Roman"/>
                          <a:cs typeface="Times New Roman"/>
                        </a:rPr>
                        <a:t>Αυτό </a:t>
                      </a:r>
                      <a:r>
                        <a:rPr lang="el-GR" sz="1100" b="1" dirty="0" err="1">
                          <a:solidFill>
                            <a:srgbClr val="000000"/>
                          </a:solidFill>
                          <a:latin typeface="Times New Roman"/>
                          <a:ea typeface="Times New Roman"/>
                          <a:cs typeface="Times New Roman"/>
                        </a:rPr>
                        <a:t>πληρεί</a:t>
                      </a:r>
                      <a:r>
                        <a:rPr lang="el-GR" sz="1100" dirty="0">
                          <a:solidFill>
                            <a:srgbClr val="000000"/>
                          </a:solidFill>
                          <a:latin typeface="Times New Roman"/>
                          <a:ea typeface="Times New Roman"/>
                          <a:cs typeface="Times New Roman"/>
                        </a:rPr>
                        <a:t> τις προϋποθέσεις! </a:t>
                      </a:r>
                      <a:endParaRPr lang="el-GR" sz="1200" dirty="0">
                        <a:latin typeface="Times New Roman"/>
                        <a:ea typeface="Calibri"/>
                        <a:cs typeface="Times New Roman"/>
                      </a:endParaRPr>
                    </a:p>
                  </a:txBody>
                  <a:tcPr marL="68580" marR="68580" marT="0" marB="0" anchor="ctr"/>
                </a:tc>
                <a:tc>
                  <a:txBody>
                    <a:bodyPr/>
                    <a:lstStyle/>
                    <a:p>
                      <a:pPr algn="ctr">
                        <a:spcAft>
                          <a:spcPts val="0"/>
                        </a:spcAft>
                      </a:pPr>
                      <a:r>
                        <a:rPr lang="en-GB" sz="1200" dirty="0">
                          <a:solidFill>
                            <a:srgbClr val="000000"/>
                          </a:solidFill>
                          <a:latin typeface="Times New Roman"/>
                          <a:ea typeface="Times New Roman"/>
                          <a:cs typeface="Times New Roman"/>
                        </a:rPr>
                        <a:t>34.07</a:t>
                      </a:r>
                      <a:endParaRPr lang="el-GR" sz="1200" dirty="0">
                        <a:latin typeface="Times New Roman"/>
                        <a:ea typeface="Calibri"/>
                        <a:cs typeface="Times New Roman"/>
                      </a:endParaRPr>
                    </a:p>
                  </a:txBody>
                  <a:tcPr marL="68580" marR="68580" marT="0" marB="0" anchor="b"/>
                </a:tc>
                <a:tc>
                  <a:txBody>
                    <a:bodyPr/>
                    <a:lstStyle/>
                    <a:p>
                      <a:pPr algn="ctr">
                        <a:spcAft>
                          <a:spcPts val="0"/>
                        </a:spcAft>
                      </a:pPr>
                      <a:r>
                        <a:rPr lang="en-GB" sz="1200" dirty="0">
                          <a:solidFill>
                            <a:srgbClr val="000000"/>
                          </a:solidFill>
                          <a:latin typeface="Times New Roman"/>
                          <a:ea typeface="Times New Roman"/>
                          <a:cs typeface="Times New Roman"/>
                        </a:rPr>
                        <a:t>16.85</a:t>
                      </a:r>
                      <a:endParaRPr lang="el-GR" sz="1200" dirty="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0</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62</a:t>
                      </a:r>
                      <a:endParaRPr lang="el-GR" sz="1200">
                        <a:latin typeface="Times New Roman"/>
                        <a:ea typeface="Calibri"/>
                        <a:cs typeface="Times New Roman"/>
                      </a:endParaRPr>
                    </a:p>
                  </a:txBody>
                  <a:tcPr marL="68580" marR="68580" marT="0" marB="0" anchor="b"/>
                </a:tc>
              </a:tr>
              <a:tr h="182671">
                <a:tc>
                  <a:txBody>
                    <a:bodyPr/>
                    <a:lstStyle/>
                    <a:p>
                      <a:pPr algn="r">
                        <a:spcAft>
                          <a:spcPts val="0"/>
                        </a:spcAft>
                      </a:pPr>
                      <a:r>
                        <a:rPr lang="en-GB" sz="1200" b="1">
                          <a:solidFill>
                            <a:srgbClr val="000000"/>
                          </a:solidFill>
                          <a:latin typeface="Times New Roman"/>
                          <a:ea typeface="Times New Roman"/>
                          <a:cs typeface="Times New Roman"/>
                        </a:rPr>
                        <a:t>35</a:t>
                      </a:r>
                      <a:endParaRPr lang="el-GR" sz="1200">
                        <a:latin typeface="Times New Roman"/>
                        <a:ea typeface="Calibri"/>
                        <a:cs typeface="Times New Roman"/>
                      </a:endParaRPr>
                    </a:p>
                  </a:txBody>
                  <a:tcPr marL="68580" marR="68580" marT="0" marB="0" anchor="b"/>
                </a:tc>
                <a:tc>
                  <a:txBody>
                    <a:bodyPr/>
                    <a:lstStyle/>
                    <a:p>
                      <a:pPr>
                        <a:spcAft>
                          <a:spcPts val="0"/>
                        </a:spcAft>
                      </a:pPr>
                      <a:r>
                        <a:rPr lang="el-GR" sz="1100" dirty="0">
                          <a:solidFill>
                            <a:srgbClr val="000000"/>
                          </a:solidFill>
                          <a:latin typeface="Times New Roman"/>
                          <a:ea typeface="Times New Roman"/>
                          <a:cs typeface="Times New Roman"/>
                        </a:rPr>
                        <a:t>Θα περάσω από </a:t>
                      </a:r>
                      <a:r>
                        <a:rPr lang="el-GR" sz="1100" b="1" dirty="0">
                          <a:solidFill>
                            <a:srgbClr val="000000"/>
                          </a:solidFill>
                          <a:latin typeface="Times New Roman"/>
                          <a:ea typeface="Times New Roman"/>
                          <a:cs typeface="Times New Roman"/>
                        </a:rPr>
                        <a:t>ιερά εξέταση</a:t>
                      </a:r>
                      <a:r>
                        <a:rPr lang="el-GR" sz="1100" dirty="0">
                          <a:solidFill>
                            <a:srgbClr val="000000"/>
                          </a:solidFill>
                          <a:latin typeface="Times New Roman"/>
                          <a:ea typeface="Times New Roman"/>
                          <a:cs typeface="Times New Roman"/>
                        </a:rPr>
                        <a:t>! </a:t>
                      </a:r>
                      <a:endParaRPr lang="el-GR" sz="1200" dirty="0">
                        <a:latin typeface="Times New Roman"/>
                        <a:ea typeface="Calibri"/>
                        <a:cs typeface="Times New Roman"/>
                      </a:endParaRPr>
                    </a:p>
                  </a:txBody>
                  <a:tcPr marL="68580" marR="68580" marT="0" marB="0" anchor="ctr"/>
                </a:tc>
                <a:tc>
                  <a:txBody>
                    <a:bodyPr/>
                    <a:lstStyle/>
                    <a:p>
                      <a:pPr algn="ctr">
                        <a:spcAft>
                          <a:spcPts val="0"/>
                        </a:spcAft>
                      </a:pPr>
                      <a:r>
                        <a:rPr lang="en-GB" sz="1200">
                          <a:solidFill>
                            <a:srgbClr val="000000"/>
                          </a:solidFill>
                          <a:latin typeface="Times New Roman"/>
                          <a:ea typeface="Times New Roman"/>
                          <a:cs typeface="Times New Roman"/>
                        </a:rPr>
                        <a:t>33.87</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dirty="0">
                          <a:solidFill>
                            <a:srgbClr val="000000"/>
                          </a:solidFill>
                          <a:latin typeface="Times New Roman"/>
                          <a:ea typeface="Times New Roman"/>
                          <a:cs typeface="Times New Roman"/>
                        </a:rPr>
                        <a:t>17.30</a:t>
                      </a:r>
                      <a:endParaRPr lang="el-GR" sz="1200" dirty="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0</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62</a:t>
                      </a:r>
                      <a:endParaRPr lang="el-GR" sz="1200">
                        <a:latin typeface="Times New Roman"/>
                        <a:ea typeface="Calibri"/>
                        <a:cs typeface="Times New Roman"/>
                      </a:endParaRPr>
                    </a:p>
                  </a:txBody>
                  <a:tcPr marL="68580" marR="68580" marT="0" marB="0" anchor="b"/>
                </a:tc>
              </a:tr>
              <a:tr h="182671">
                <a:tc>
                  <a:txBody>
                    <a:bodyPr/>
                    <a:lstStyle/>
                    <a:p>
                      <a:pPr algn="r">
                        <a:spcAft>
                          <a:spcPts val="0"/>
                        </a:spcAft>
                      </a:pPr>
                      <a:r>
                        <a:rPr lang="en-GB" sz="1200" b="1">
                          <a:solidFill>
                            <a:srgbClr val="000000"/>
                          </a:solidFill>
                          <a:latin typeface="Times New Roman"/>
                          <a:ea typeface="Times New Roman"/>
                          <a:cs typeface="Times New Roman"/>
                        </a:rPr>
                        <a:t>30</a:t>
                      </a:r>
                      <a:endParaRPr lang="el-GR" sz="1200">
                        <a:latin typeface="Times New Roman"/>
                        <a:ea typeface="Calibri"/>
                        <a:cs typeface="Times New Roman"/>
                      </a:endParaRPr>
                    </a:p>
                  </a:txBody>
                  <a:tcPr marL="68580" marR="68580" marT="0" marB="0" anchor="b"/>
                </a:tc>
                <a:tc>
                  <a:txBody>
                    <a:bodyPr/>
                    <a:lstStyle/>
                    <a:p>
                      <a:pPr>
                        <a:spcAft>
                          <a:spcPts val="0"/>
                        </a:spcAft>
                      </a:pPr>
                      <a:r>
                        <a:rPr lang="el-GR" sz="1100" b="1">
                          <a:solidFill>
                            <a:srgbClr val="000000"/>
                          </a:solidFill>
                          <a:latin typeface="Times New Roman"/>
                          <a:ea typeface="Times New Roman"/>
                          <a:cs typeface="Times New Roman"/>
                        </a:rPr>
                        <a:t>Κύριε Καθηγητά</a:t>
                      </a:r>
                      <a:r>
                        <a:rPr lang="el-GR" sz="1100">
                          <a:solidFill>
                            <a:srgbClr val="000000"/>
                          </a:solidFill>
                          <a:latin typeface="Times New Roman"/>
                          <a:ea typeface="Times New Roman"/>
                          <a:cs typeface="Times New Roman"/>
                        </a:rPr>
                        <a:t>, σας ευχαριστώ! </a:t>
                      </a:r>
                      <a:endParaRPr lang="el-GR" sz="1200">
                        <a:latin typeface="Times New Roman"/>
                        <a:ea typeface="Calibri"/>
                        <a:cs typeface="Times New Roman"/>
                      </a:endParaRPr>
                    </a:p>
                  </a:txBody>
                  <a:tcPr marL="68580" marR="68580" marT="0" marB="0" anchor="ctr"/>
                </a:tc>
                <a:tc>
                  <a:txBody>
                    <a:bodyPr/>
                    <a:lstStyle/>
                    <a:p>
                      <a:pPr algn="ctr">
                        <a:spcAft>
                          <a:spcPts val="0"/>
                        </a:spcAft>
                      </a:pPr>
                      <a:r>
                        <a:rPr lang="en-GB" sz="1200">
                          <a:solidFill>
                            <a:srgbClr val="000000"/>
                          </a:solidFill>
                          <a:latin typeface="Times New Roman"/>
                          <a:ea typeface="Times New Roman"/>
                          <a:cs typeface="Times New Roman"/>
                        </a:rPr>
                        <a:t>33.03</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dirty="0">
                          <a:solidFill>
                            <a:srgbClr val="000000"/>
                          </a:solidFill>
                          <a:latin typeface="Times New Roman"/>
                          <a:ea typeface="Times New Roman"/>
                          <a:cs typeface="Times New Roman"/>
                        </a:rPr>
                        <a:t>17.21</a:t>
                      </a:r>
                      <a:endParaRPr lang="el-GR" sz="1200" dirty="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0</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62</a:t>
                      </a:r>
                      <a:endParaRPr lang="el-GR" sz="1200">
                        <a:latin typeface="Times New Roman"/>
                        <a:ea typeface="Calibri"/>
                        <a:cs typeface="Times New Roman"/>
                      </a:endParaRPr>
                    </a:p>
                  </a:txBody>
                  <a:tcPr marL="68580" marR="68580" marT="0" marB="0" anchor="b"/>
                </a:tc>
              </a:tr>
              <a:tr h="182671">
                <a:tc>
                  <a:txBody>
                    <a:bodyPr/>
                    <a:lstStyle/>
                    <a:p>
                      <a:pPr algn="r">
                        <a:spcAft>
                          <a:spcPts val="0"/>
                        </a:spcAft>
                      </a:pPr>
                      <a:r>
                        <a:rPr lang="en-GB" sz="1200" b="1">
                          <a:solidFill>
                            <a:srgbClr val="000000"/>
                          </a:solidFill>
                          <a:latin typeface="Times New Roman"/>
                          <a:ea typeface="Times New Roman"/>
                          <a:cs typeface="Times New Roman"/>
                        </a:rPr>
                        <a:t>18</a:t>
                      </a:r>
                      <a:endParaRPr lang="el-GR" sz="1200">
                        <a:latin typeface="Times New Roman"/>
                        <a:ea typeface="Calibri"/>
                        <a:cs typeface="Times New Roman"/>
                      </a:endParaRPr>
                    </a:p>
                  </a:txBody>
                  <a:tcPr marL="68580" marR="68580" marT="0" marB="0" anchor="b"/>
                </a:tc>
                <a:tc>
                  <a:txBody>
                    <a:bodyPr/>
                    <a:lstStyle/>
                    <a:p>
                      <a:pPr>
                        <a:spcAft>
                          <a:spcPts val="0"/>
                        </a:spcAft>
                      </a:pPr>
                      <a:r>
                        <a:rPr lang="el-GR" sz="1100" b="1">
                          <a:solidFill>
                            <a:srgbClr val="000000"/>
                          </a:solidFill>
                          <a:latin typeface="Times New Roman"/>
                          <a:ea typeface="Times New Roman"/>
                          <a:cs typeface="Times New Roman"/>
                        </a:rPr>
                        <a:t>Δόξα τω θεώ </a:t>
                      </a:r>
                      <a:r>
                        <a:rPr lang="el-GR" sz="1100">
                          <a:solidFill>
                            <a:srgbClr val="000000"/>
                          </a:solidFill>
                          <a:latin typeface="Times New Roman"/>
                          <a:ea typeface="Times New Roman"/>
                          <a:cs typeface="Times New Roman"/>
                        </a:rPr>
                        <a:t>ήρθες</a:t>
                      </a:r>
                      <a:r>
                        <a:rPr lang="el-GR" sz="1100" b="1">
                          <a:solidFill>
                            <a:srgbClr val="000000"/>
                          </a:solidFill>
                          <a:latin typeface="Times New Roman"/>
                          <a:ea typeface="Times New Roman"/>
                          <a:cs typeface="Times New Roman"/>
                        </a:rPr>
                        <a:t>!  </a:t>
                      </a:r>
                      <a:endParaRPr lang="el-GR" sz="1200">
                        <a:latin typeface="Times New Roman"/>
                        <a:ea typeface="Calibri"/>
                        <a:cs typeface="Times New Roman"/>
                      </a:endParaRPr>
                    </a:p>
                  </a:txBody>
                  <a:tcPr marL="68580" marR="68580" marT="0" marB="0" anchor="ctr"/>
                </a:tc>
                <a:tc>
                  <a:txBody>
                    <a:bodyPr/>
                    <a:lstStyle/>
                    <a:p>
                      <a:pPr algn="ctr">
                        <a:spcAft>
                          <a:spcPts val="0"/>
                        </a:spcAft>
                      </a:pPr>
                      <a:r>
                        <a:rPr lang="en-GB" sz="1200">
                          <a:solidFill>
                            <a:srgbClr val="000000"/>
                          </a:solidFill>
                          <a:latin typeface="Times New Roman"/>
                          <a:ea typeface="Times New Roman"/>
                          <a:cs typeface="Times New Roman"/>
                        </a:rPr>
                        <a:t>32.13</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dirty="0">
                          <a:solidFill>
                            <a:srgbClr val="000000"/>
                          </a:solidFill>
                          <a:latin typeface="Times New Roman"/>
                          <a:ea typeface="Times New Roman"/>
                          <a:cs typeface="Times New Roman"/>
                        </a:rPr>
                        <a:t>15.05</a:t>
                      </a:r>
                      <a:endParaRPr lang="el-GR" sz="1200" dirty="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0</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62</a:t>
                      </a:r>
                      <a:endParaRPr lang="el-GR" sz="1200">
                        <a:latin typeface="Times New Roman"/>
                        <a:ea typeface="Calibri"/>
                        <a:cs typeface="Times New Roman"/>
                      </a:endParaRPr>
                    </a:p>
                  </a:txBody>
                  <a:tcPr marL="68580" marR="68580" marT="0" marB="0" anchor="b"/>
                </a:tc>
              </a:tr>
              <a:tr h="182671">
                <a:tc>
                  <a:txBody>
                    <a:bodyPr/>
                    <a:lstStyle/>
                    <a:p>
                      <a:pPr algn="r">
                        <a:spcAft>
                          <a:spcPts val="0"/>
                        </a:spcAft>
                      </a:pPr>
                      <a:r>
                        <a:rPr lang="en-GB" sz="1200" b="1">
                          <a:solidFill>
                            <a:srgbClr val="000000"/>
                          </a:solidFill>
                          <a:latin typeface="Times New Roman"/>
                          <a:ea typeface="Times New Roman"/>
                          <a:cs typeface="Times New Roman"/>
                        </a:rPr>
                        <a:t>38</a:t>
                      </a:r>
                      <a:endParaRPr lang="el-GR" sz="1200">
                        <a:latin typeface="Times New Roman"/>
                        <a:ea typeface="Calibri"/>
                        <a:cs typeface="Times New Roman"/>
                      </a:endParaRPr>
                    </a:p>
                  </a:txBody>
                  <a:tcPr marL="68580" marR="68580" marT="0" marB="0" anchor="b"/>
                </a:tc>
                <a:tc>
                  <a:txBody>
                    <a:bodyPr/>
                    <a:lstStyle/>
                    <a:p>
                      <a:pPr>
                        <a:spcAft>
                          <a:spcPts val="0"/>
                        </a:spcAft>
                      </a:pPr>
                      <a:r>
                        <a:rPr lang="el-GR" sz="1100">
                          <a:solidFill>
                            <a:srgbClr val="000000"/>
                          </a:solidFill>
                          <a:latin typeface="Times New Roman"/>
                          <a:ea typeface="Times New Roman"/>
                          <a:cs typeface="Times New Roman"/>
                        </a:rPr>
                        <a:t>Θα παίξει</a:t>
                      </a:r>
                      <a:r>
                        <a:rPr lang="el-GR" sz="1100" b="1">
                          <a:solidFill>
                            <a:srgbClr val="000000"/>
                          </a:solidFill>
                          <a:latin typeface="Times New Roman"/>
                          <a:ea typeface="Times New Roman"/>
                          <a:cs typeface="Times New Roman"/>
                        </a:rPr>
                        <a:t> η Εθνική Ελλάδος </a:t>
                      </a:r>
                      <a:r>
                        <a:rPr lang="el-GR" sz="1100">
                          <a:solidFill>
                            <a:srgbClr val="000000"/>
                          </a:solidFill>
                          <a:latin typeface="Times New Roman"/>
                          <a:ea typeface="Times New Roman"/>
                          <a:cs typeface="Times New Roman"/>
                        </a:rPr>
                        <a:t>σήμερα</a:t>
                      </a:r>
                      <a:r>
                        <a:rPr lang="el-GR" sz="1100" b="1">
                          <a:solidFill>
                            <a:srgbClr val="000000"/>
                          </a:solidFill>
                          <a:latin typeface="Times New Roman"/>
                          <a:ea typeface="Times New Roman"/>
                          <a:cs typeface="Times New Roman"/>
                        </a:rPr>
                        <a:t>.</a:t>
                      </a:r>
                      <a:endParaRPr lang="el-GR" sz="1200">
                        <a:latin typeface="Times New Roman"/>
                        <a:ea typeface="Calibri"/>
                        <a:cs typeface="Times New Roman"/>
                      </a:endParaRPr>
                    </a:p>
                  </a:txBody>
                  <a:tcPr marL="68580" marR="68580" marT="0" marB="0" anchor="ctr"/>
                </a:tc>
                <a:tc>
                  <a:txBody>
                    <a:bodyPr/>
                    <a:lstStyle/>
                    <a:p>
                      <a:pPr algn="ctr">
                        <a:spcAft>
                          <a:spcPts val="0"/>
                        </a:spcAft>
                      </a:pPr>
                      <a:r>
                        <a:rPr lang="en-GB" sz="1200">
                          <a:solidFill>
                            <a:srgbClr val="000000"/>
                          </a:solidFill>
                          <a:latin typeface="Times New Roman"/>
                          <a:ea typeface="Times New Roman"/>
                          <a:cs typeface="Times New Roman"/>
                        </a:rPr>
                        <a:t>30.13</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dirty="0">
                          <a:solidFill>
                            <a:srgbClr val="000000"/>
                          </a:solidFill>
                          <a:latin typeface="Times New Roman"/>
                          <a:ea typeface="Times New Roman"/>
                          <a:cs typeface="Times New Roman"/>
                        </a:rPr>
                        <a:t>15.10</a:t>
                      </a:r>
                      <a:endParaRPr lang="el-GR" sz="1200" dirty="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0</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62</a:t>
                      </a:r>
                      <a:endParaRPr lang="el-GR" sz="1200">
                        <a:latin typeface="Times New Roman"/>
                        <a:ea typeface="Calibri"/>
                        <a:cs typeface="Times New Roman"/>
                      </a:endParaRPr>
                    </a:p>
                  </a:txBody>
                  <a:tcPr marL="68580" marR="68580" marT="0" marB="0" anchor="b"/>
                </a:tc>
              </a:tr>
              <a:tr h="182671">
                <a:tc>
                  <a:txBody>
                    <a:bodyPr/>
                    <a:lstStyle/>
                    <a:p>
                      <a:pPr algn="r">
                        <a:spcAft>
                          <a:spcPts val="0"/>
                        </a:spcAft>
                      </a:pPr>
                      <a:r>
                        <a:rPr lang="en-GB" sz="1200" b="1">
                          <a:solidFill>
                            <a:srgbClr val="000000"/>
                          </a:solidFill>
                          <a:latin typeface="Times New Roman"/>
                          <a:ea typeface="Times New Roman"/>
                          <a:cs typeface="Times New Roman"/>
                        </a:rPr>
                        <a:t>39</a:t>
                      </a:r>
                      <a:endParaRPr lang="el-GR" sz="1200">
                        <a:latin typeface="Times New Roman"/>
                        <a:ea typeface="Calibri"/>
                        <a:cs typeface="Times New Roman"/>
                      </a:endParaRPr>
                    </a:p>
                  </a:txBody>
                  <a:tcPr marL="68580" marR="68580" marT="0" marB="0" anchor="b"/>
                </a:tc>
                <a:tc>
                  <a:txBody>
                    <a:bodyPr/>
                    <a:lstStyle/>
                    <a:p>
                      <a:pPr>
                        <a:spcAft>
                          <a:spcPts val="0"/>
                        </a:spcAft>
                      </a:pPr>
                      <a:r>
                        <a:rPr lang="el-GR" sz="1100">
                          <a:solidFill>
                            <a:srgbClr val="000000"/>
                          </a:solidFill>
                          <a:latin typeface="Times New Roman"/>
                          <a:ea typeface="Times New Roman"/>
                          <a:cs typeface="Times New Roman"/>
                        </a:rPr>
                        <a:t>Είναι </a:t>
                      </a:r>
                      <a:r>
                        <a:rPr lang="el-GR" sz="1100" b="1">
                          <a:solidFill>
                            <a:srgbClr val="000000"/>
                          </a:solidFill>
                          <a:latin typeface="Times New Roman"/>
                          <a:ea typeface="Times New Roman"/>
                          <a:cs typeface="Times New Roman"/>
                        </a:rPr>
                        <a:t>ανθέλληνας</a:t>
                      </a:r>
                      <a:r>
                        <a:rPr lang="el-GR" sz="1100">
                          <a:solidFill>
                            <a:srgbClr val="000000"/>
                          </a:solidFill>
                          <a:latin typeface="Times New Roman"/>
                          <a:ea typeface="Times New Roman"/>
                          <a:cs typeface="Times New Roman"/>
                        </a:rPr>
                        <a:t>! </a:t>
                      </a:r>
                      <a:endParaRPr lang="el-GR" sz="1200">
                        <a:latin typeface="Times New Roman"/>
                        <a:ea typeface="Calibri"/>
                        <a:cs typeface="Times New Roman"/>
                      </a:endParaRPr>
                    </a:p>
                  </a:txBody>
                  <a:tcPr marL="68580" marR="68580" marT="0" marB="0" anchor="ctr"/>
                </a:tc>
                <a:tc>
                  <a:txBody>
                    <a:bodyPr/>
                    <a:lstStyle/>
                    <a:p>
                      <a:pPr algn="ctr">
                        <a:spcAft>
                          <a:spcPts val="0"/>
                        </a:spcAft>
                      </a:pPr>
                      <a:r>
                        <a:rPr lang="en-GB" sz="1200">
                          <a:solidFill>
                            <a:srgbClr val="000000"/>
                          </a:solidFill>
                          <a:latin typeface="Times New Roman"/>
                          <a:ea typeface="Times New Roman"/>
                          <a:cs typeface="Times New Roman"/>
                        </a:rPr>
                        <a:t>29.37</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dirty="0">
                          <a:solidFill>
                            <a:srgbClr val="000000"/>
                          </a:solidFill>
                          <a:latin typeface="Times New Roman"/>
                          <a:ea typeface="Times New Roman"/>
                          <a:cs typeface="Times New Roman"/>
                        </a:rPr>
                        <a:t>14.54</a:t>
                      </a:r>
                      <a:endParaRPr lang="el-GR" sz="1200" dirty="0">
                        <a:latin typeface="Times New Roman"/>
                        <a:ea typeface="Calibri"/>
                        <a:cs typeface="Times New Roman"/>
                      </a:endParaRPr>
                    </a:p>
                  </a:txBody>
                  <a:tcPr marL="68580" marR="68580" marT="0" marB="0" anchor="b"/>
                </a:tc>
                <a:tc>
                  <a:txBody>
                    <a:bodyPr/>
                    <a:lstStyle/>
                    <a:p>
                      <a:pPr algn="ctr">
                        <a:spcAft>
                          <a:spcPts val="0"/>
                        </a:spcAft>
                      </a:pPr>
                      <a:r>
                        <a:rPr lang="en-GB" sz="1200" dirty="0">
                          <a:solidFill>
                            <a:srgbClr val="000000"/>
                          </a:solidFill>
                          <a:latin typeface="Times New Roman"/>
                          <a:ea typeface="Times New Roman"/>
                          <a:cs typeface="Times New Roman"/>
                        </a:rPr>
                        <a:t>0</a:t>
                      </a:r>
                      <a:endParaRPr lang="el-GR" sz="1200" dirty="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62</a:t>
                      </a:r>
                      <a:endParaRPr lang="el-GR" sz="1200">
                        <a:latin typeface="Times New Roman"/>
                        <a:ea typeface="Calibri"/>
                        <a:cs typeface="Times New Roman"/>
                      </a:endParaRPr>
                    </a:p>
                  </a:txBody>
                  <a:tcPr marL="68580" marR="68580" marT="0" marB="0" anchor="b"/>
                </a:tc>
              </a:tr>
              <a:tr h="247792">
                <a:tc>
                  <a:txBody>
                    <a:bodyPr/>
                    <a:lstStyle/>
                    <a:p>
                      <a:pPr algn="r">
                        <a:spcAft>
                          <a:spcPts val="0"/>
                        </a:spcAft>
                      </a:pPr>
                      <a:r>
                        <a:rPr lang="en-GB" sz="1200" b="1">
                          <a:solidFill>
                            <a:srgbClr val="000000"/>
                          </a:solidFill>
                          <a:latin typeface="Times New Roman"/>
                          <a:ea typeface="Times New Roman"/>
                          <a:cs typeface="Times New Roman"/>
                        </a:rPr>
                        <a:t>8</a:t>
                      </a:r>
                      <a:endParaRPr lang="el-GR" sz="1200">
                        <a:latin typeface="Times New Roman"/>
                        <a:ea typeface="Calibri"/>
                        <a:cs typeface="Times New Roman"/>
                      </a:endParaRPr>
                    </a:p>
                  </a:txBody>
                  <a:tcPr marL="68580" marR="68580" marT="0" marB="0" anchor="ctr"/>
                </a:tc>
                <a:tc>
                  <a:txBody>
                    <a:bodyPr/>
                    <a:lstStyle/>
                    <a:p>
                      <a:pPr>
                        <a:spcAft>
                          <a:spcPts val="0"/>
                        </a:spcAft>
                      </a:pPr>
                      <a:r>
                        <a:rPr lang="el-GR" sz="1200">
                          <a:solidFill>
                            <a:srgbClr val="000000"/>
                          </a:solidFill>
                          <a:latin typeface="Times New Roman"/>
                          <a:ea typeface="Times New Roman"/>
                          <a:cs typeface="Times New Roman"/>
                        </a:rPr>
                        <a:t>Θα πάω στο </a:t>
                      </a:r>
                      <a:r>
                        <a:rPr lang="el-GR" sz="1200" b="1">
                          <a:solidFill>
                            <a:srgbClr val="000000"/>
                          </a:solidFill>
                          <a:latin typeface="Times New Roman"/>
                          <a:ea typeface="Times New Roman"/>
                          <a:cs typeface="Times New Roman"/>
                        </a:rPr>
                        <a:t>παλαιοπωλείο</a:t>
                      </a:r>
                      <a:r>
                        <a:rPr lang="el-GR" sz="1200">
                          <a:solidFill>
                            <a:srgbClr val="000000"/>
                          </a:solidFill>
                          <a:latin typeface="Times New Roman"/>
                          <a:ea typeface="Times New Roman"/>
                          <a:cs typeface="Times New Roman"/>
                        </a:rPr>
                        <a:t> να αγοράσω μια αντίκα. </a:t>
                      </a:r>
                      <a:endParaRPr lang="el-GR" sz="1200">
                        <a:latin typeface="Times New Roman"/>
                        <a:ea typeface="Calibri"/>
                        <a:cs typeface="Times New Roman"/>
                      </a:endParaRPr>
                    </a:p>
                  </a:txBody>
                  <a:tcPr marL="68580" marR="68580" marT="0" marB="0" anchor="ctr"/>
                </a:tc>
                <a:tc>
                  <a:txBody>
                    <a:bodyPr/>
                    <a:lstStyle/>
                    <a:p>
                      <a:pPr algn="ctr">
                        <a:spcAft>
                          <a:spcPts val="0"/>
                        </a:spcAft>
                      </a:pPr>
                      <a:r>
                        <a:rPr lang="en-GB" sz="1200" dirty="0">
                          <a:solidFill>
                            <a:srgbClr val="000000"/>
                          </a:solidFill>
                          <a:latin typeface="Times New Roman"/>
                          <a:ea typeface="Times New Roman"/>
                          <a:cs typeface="Times New Roman"/>
                        </a:rPr>
                        <a:t>28.65</a:t>
                      </a:r>
                      <a:endParaRPr lang="el-GR" sz="1200" dirty="0">
                        <a:latin typeface="Times New Roman"/>
                        <a:ea typeface="Calibri"/>
                        <a:cs typeface="Times New Roman"/>
                      </a:endParaRPr>
                    </a:p>
                  </a:txBody>
                  <a:tcPr marL="68580" marR="68580" marT="0" marB="0" anchor="ctr"/>
                </a:tc>
                <a:tc>
                  <a:txBody>
                    <a:bodyPr/>
                    <a:lstStyle/>
                    <a:p>
                      <a:pPr algn="ctr">
                        <a:spcAft>
                          <a:spcPts val="0"/>
                        </a:spcAft>
                      </a:pPr>
                      <a:r>
                        <a:rPr lang="en-GB" sz="1200">
                          <a:solidFill>
                            <a:srgbClr val="000000"/>
                          </a:solidFill>
                          <a:latin typeface="Times New Roman"/>
                          <a:ea typeface="Times New Roman"/>
                          <a:cs typeface="Times New Roman"/>
                        </a:rPr>
                        <a:t>17.26</a:t>
                      </a:r>
                      <a:endParaRPr lang="el-GR" sz="1200">
                        <a:latin typeface="Times New Roman"/>
                        <a:ea typeface="Calibri"/>
                        <a:cs typeface="Times New Roman"/>
                      </a:endParaRPr>
                    </a:p>
                  </a:txBody>
                  <a:tcPr marL="68580" marR="68580" marT="0" marB="0" anchor="ctr"/>
                </a:tc>
                <a:tc>
                  <a:txBody>
                    <a:bodyPr/>
                    <a:lstStyle/>
                    <a:p>
                      <a:pPr algn="ctr">
                        <a:spcAft>
                          <a:spcPts val="0"/>
                        </a:spcAft>
                      </a:pPr>
                      <a:r>
                        <a:rPr lang="en-GB" sz="1200">
                          <a:solidFill>
                            <a:srgbClr val="000000"/>
                          </a:solidFill>
                          <a:latin typeface="Times New Roman"/>
                          <a:ea typeface="Times New Roman"/>
                          <a:cs typeface="Times New Roman"/>
                        </a:rPr>
                        <a:t>0</a:t>
                      </a:r>
                      <a:endParaRPr lang="el-GR" sz="1200">
                        <a:latin typeface="Times New Roman"/>
                        <a:ea typeface="Calibri"/>
                        <a:cs typeface="Times New Roman"/>
                      </a:endParaRPr>
                    </a:p>
                  </a:txBody>
                  <a:tcPr marL="68580" marR="68580" marT="0" marB="0" anchor="ctr"/>
                </a:tc>
                <a:tc>
                  <a:txBody>
                    <a:bodyPr/>
                    <a:lstStyle/>
                    <a:p>
                      <a:pPr algn="ctr">
                        <a:spcAft>
                          <a:spcPts val="0"/>
                        </a:spcAft>
                      </a:pPr>
                      <a:r>
                        <a:rPr lang="en-GB" sz="1200">
                          <a:solidFill>
                            <a:srgbClr val="000000"/>
                          </a:solidFill>
                          <a:latin typeface="Times New Roman"/>
                          <a:ea typeface="Times New Roman"/>
                          <a:cs typeface="Times New Roman"/>
                        </a:rPr>
                        <a:t>62</a:t>
                      </a:r>
                      <a:endParaRPr lang="el-GR" sz="1200">
                        <a:latin typeface="Times New Roman"/>
                        <a:ea typeface="Calibri"/>
                        <a:cs typeface="Times New Roman"/>
                      </a:endParaRPr>
                    </a:p>
                  </a:txBody>
                  <a:tcPr marL="68580" marR="68580" marT="0" marB="0" anchor="ctr"/>
                </a:tc>
              </a:tr>
              <a:tr h="182671">
                <a:tc>
                  <a:txBody>
                    <a:bodyPr/>
                    <a:lstStyle/>
                    <a:p>
                      <a:pPr algn="r">
                        <a:spcAft>
                          <a:spcPts val="0"/>
                        </a:spcAft>
                      </a:pPr>
                      <a:r>
                        <a:rPr lang="en-GB" sz="1200" b="1">
                          <a:solidFill>
                            <a:srgbClr val="000000"/>
                          </a:solidFill>
                          <a:latin typeface="Times New Roman"/>
                          <a:ea typeface="Times New Roman"/>
                          <a:cs typeface="Times New Roman"/>
                        </a:rPr>
                        <a:t>45</a:t>
                      </a:r>
                      <a:endParaRPr lang="el-GR" sz="1200">
                        <a:latin typeface="Times New Roman"/>
                        <a:ea typeface="Calibri"/>
                        <a:cs typeface="Times New Roman"/>
                      </a:endParaRPr>
                    </a:p>
                  </a:txBody>
                  <a:tcPr marL="68580" marR="68580" marT="0" marB="0" anchor="b"/>
                </a:tc>
                <a:tc>
                  <a:txBody>
                    <a:bodyPr/>
                    <a:lstStyle/>
                    <a:p>
                      <a:pPr>
                        <a:spcAft>
                          <a:spcPts val="0"/>
                        </a:spcAft>
                      </a:pPr>
                      <a:r>
                        <a:rPr lang="el-GR" sz="1100">
                          <a:solidFill>
                            <a:srgbClr val="000000"/>
                          </a:solidFill>
                          <a:latin typeface="Times New Roman"/>
                          <a:ea typeface="Times New Roman"/>
                          <a:cs typeface="Times New Roman"/>
                        </a:rPr>
                        <a:t>Ο Ηρακλής είναι ένας </a:t>
                      </a:r>
                      <a:r>
                        <a:rPr lang="el-GR" sz="1100" b="1">
                          <a:solidFill>
                            <a:srgbClr val="000000"/>
                          </a:solidFill>
                          <a:latin typeface="Times New Roman"/>
                          <a:ea typeface="Times New Roman"/>
                          <a:cs typeface="Times New Roman"/>
                        </a:rPr>
                        <a:t>ημίθεος</a:t>
                      </a:r>
                      <a:r>
                        <a:rPr lang="el-GR" sz="1100">
                          <a:solidFill>
                            <a:srgbClr val="000000"/>
                          </a:solidFill>
                          <a:latin typeface="Times New Roman"/>
                          <a:ea typeface="Times New Roman"/>
                          <a:cs typeface="Times New Roman"/>
                        </a:rPr>
                        <a:t>.</a:t>
                      </a:r>
                      <a:endParaRPr lang="el-GR" sz="1200">
                        <a:latin typeface="Times New Roman"/>
                        <a:ea typeface="Calibri"/>
                        <a:cs typeface="Times New Roman"/>
                      </a:endParaRPr>
                    </a:p>
                  </a:txBody>
                  <a:tcPr marL="68580" marR="68580" marT="0" marB="0" anchor="ctr"/>
                </a:tc>
                <a:tc>
                  <a:txBody>
                    <a:bodyPr/>
                    <a:lstStyle/>
                    <a:p>
                      <a:pPr algn="ctr">
                        <a:spcAft>
                          <a:spcPts val="0"/>
                        </a:spcAft>
                      </a:pPr>
                      <a:r>
                        <a:rPr lang="en-GB" sz="1200">
                          <a:solidFill>
                            <a:srgbClr val="000000"/>
                          </a:solidFill>
                          <a:latin typeface="Times New Roman"/>
                          <a:ea typeface="Times New Roman"/>
                          <a:cs typeface="Times New Roman"/>
                        </a:rPr>
                        <a:t>28.35</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dirty="0">
                          <a:solidFill>
                            <a:srgbClr val="000000"/>
                          </a:solidFill>
                          <a:latin typeface="Times New Roman"/>
                          <a:ea typeface="Times New Roman"/>
                          <a:cs typeface="Times New Roman"/>
                        </a:rPr>
                        <a:t>14.71</a:t>
                      </a:r>
                      <a:endParaRPr lang="el-GR" sz="1200" dirty="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0</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62</a:t>
                      </a:r>
                      <a:endParaRPr lang="el-GR" sz="1200">
                        <a:latin typeface="Times New Roman"/>
                        <a:ea typeface="Calibri"/>
                        <a:cs typeface="Times New Roman"/>
                      </a:endParaRPr>
                    </a:p>
                  </a:txBody>
                  <a:tcPr marL="68580" marR="68580" marT="0" marB="0" anchor="b"/>
                </a:tc>
              </a:tr>
              <a:tr h="182671">
                <a:tc>
                  <a:txBody>
                    <a:bodyPr/>
                    <a:lstStyle/>
                    <a:p>
                      <a:pPr algn="r">
                        <a:spcAft>
                          <a:spcPts val="0"/>
                        </a:spcAft>
                      </a:pPr>
                      <a:r>
                        <a:rPr lang="en-GB" sz="1200" b="1">
                          <a:solidFill>
                            <a:srgbClr val="000000"/>
                          </a:solidFill>
                          <a:latin typeface="Times New Roman"/>
                          <a:ea typeface="Times New Roman"/>
                          <a:cs typeface="Times New Roman"/>
                        </a:rPr>
                        <a:t>3</a:t>
                      </a:r>
                      <a:endParaRPr lang="el-GR" sz="1200">
                        <a:latin typeface="Times New Roman"/>
                        <a:ea typeface="Calibri"/>
                        <a:cs typeface="Times New Roman"/>
                      </a:endParaRPr>
                    </a:p>
                  </a:txBody>
                  <a:tcPr marL="68580" marR="68580" marT="0" marB="0" anchor="b"/>
                </a:tc>
                <a:tc>
                  <a:txBody>
                    <a:bodyPr/>
                    <a:lstStyle/>
                    <a:p>
                      <a:pPr>
                        <a:spcAft>
                          <a:spcPts val="0"/>
                        </a:spcAft>
                      </a:pPr>
                      <a:r>
                        <a:rPr lang="el-GR" sz="1200">
                          <a:solidFill>
                            <a:srgbClr val="000000"/>
                          </a:solidFill>
                          <a:latin typeface="Times New Roman"/>
                          <a:ea typeface="Times New Roman"/>
                          <a:cs typeface="Times New Roman"/>
                        </a:rPr>
                        <a:t>Θα αγοράσω ένα </a:t>
                      </a:r>
                      <a:r>
                        <a:rPr lang="el-GR" sz="1200" b="1">
                          <a:solidFill>
                            <a:srgbClr val="000000"/>
                          </a:solidFill>
                          <a:latin typeface="Times New Roman"/>
                          <a:ea typeface="Times New Roman"/>
                          <a:cs typeface="Times New Roman"/>
                        </a:rPr>
                        <a:t>στρώμα  θαλάσσης</a:t>
                      </a:r>
                      <a:r>
                        <a:rPr lang="el-GR" sz="1200">
                          <a:solidFill>
                            <a:srgbClr val="000000"/>
                          </a:solidFill>
                          <a:latin typeface="Times New Roman"/>
                          <a:ea typeface="Times New Roman"/>
                          <a:cs typeface="Times New Roman"/>
                        </a:rPr>
                        <a:t>.</a:t>
                      </a:r>
                      <a:endParaRPr lang="el-GR" sz="1200">
                        <a:latin typeface="Times New Roman"/>
                        <a:ea typeface="Calibri"/>
                        <a:cs typeface="Times New Roman"/>
                      </a:endParaRPr>
                    </a:p>
                  </a:txBody>
                  <a:tcPr marL="68580" marR="68580" marT="0" marB="0" anchor="ctr"/>
                </a:tc>
                <a:tc>
                  <a:txBody>
                    <a:bodyPr/>
                    <a:lstStyle/>
                    <a:p>
                      <a:pPr algn="ctr">
                        <a:spcAft>
                          <a:spcPts val="0"/>
                        </a:spcAft>
                      </a:pPr>
                      <a:r>
                        <a:rPr lang="en-GB" sz="1200">
                          <a:solidFill>
                            <a:srgbClr val="000000"/>
                          </a:solidFill>
                          <a:latin typeface="Times New Roman"/>
                          <a:ea typeface="Times New Roman"/>
                          <a:cs typeface="Times New Roman"/>
                        </a:rPr>
                        <a:t>27.38</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14.46</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dirty="0">
                          <a:solidFill>
                            <a:srgbClr val="000000"/>
                          </a:solidFill>
                          <a:latin typeface="Times New Roman"/>
                          <a:ea typeface="Times New Roman"/>
                          <a:cs typeface="Times New Roman"/>
                        </a:rPr>
                        <a:t>0</a:t>
                      </a:r>
                      <a:endParaRPr lang="el-GR" sz="1200" dirty="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62</a:t>
                      </a:r>
                      <a:endParaRPr lang="el-GR" sz="1200">
                        <a:latin typeface="Times New Roman"/>
                        <a:ea typeface="Calibri"/>
                        <a:cs typeface="Times New Roman"/>
                      </a:endParaRPr>
                    </a:p>
                  </a:txBody>
                  <a:tcPr marL="68580" marR="68580" marT="0" marB="0" anchor="b"/>
                </a:tc>
              </a:tr>
              <a:tr h="182671">
                <a:tc>
                  <a:txBody>
                    <a:bodyPr/>
                    <a:lstStyle/>
                    <a:p>
                      <a:pPr algn="r">
                        <a:spcAft>
                          <a:spcPts val="0"/>
                        </a:spcAft>
                      </a:pPr>
                      <a:r>
                        <a:rPr lang="en-GB" sz="1200" b="1">
                          <a:solidFill>
                            <a:srgbClr val="000000"/>
                          </a:solidFill>
                          <a:latin typeface="Times New Roman"/>
                          <a:ea typeface="Times New Roman"/>
                          <a:cs typeface="Times New Roman"/>
                        </a:rPr>
                        <a:t>27</a:t>
                      </a:r>
                      <a:endParaRPr lang="el-GR" sz="1200">
                        <a:latin typeface="Times New Roman"/>
                        <a:ea typeface="Calibri"/>
                        <a:cs typeface="Times New Roman"/>
                      </a:endParaRPr>
                    </a:p>
                  </a:txBody>
                  <a:tcPr marL="68580" marR="68580" marT="0" marB="0" anchor="b"/>
                </a:tc>
                <a:tc>
                  <a:txBody>
                    <a:bodyPr/>
                    <a:lstStyle/>
                    <a:p>
                      <a:pPr>
                        <a:spcAft>
                          <a:spcPts val="0"/>
                        </a:spcAft>
                      </a:pPr>
                      <a:r>
                        <a:rPr lang="el-GR" sz="1100">
                          <a:solidFill>
                            <a:srgbClr val="000000"/>
                          </a:solidFill>
                          <a:latin typeface="Times New Roman"/>
                          <a:ea typeface="Times New Roman"/>
                          <a:cs typeface="Times New Roman"/>
                        </a:rPr>
                        <a:t>Φόρεσε τη </a:t>
                      </a:r>
                      <a:r>
                        <a:rPr lang="el-GR" sz="1100" b="1">
                          <a:solidFill>
                            <a:srgbClr val="000000"/>
                          </a:solidFill>
                          <a:latin typeface="Times New Roman"/>
                          <a:ea typeface="Times New Roman"/>
                          <a:cs typeface="Times New Roman"/>
                        </a:rPr>
                        <a:t>ζώνη ασφαλείας</a:t>
                      </a:r>
                      <a:r>
                        <a:rPr lang="el-GR" sz="1100">
                          <a:solidFill>
                            <a:srgbClr val="000000"/>
                          </a:solidFill>
                          <a:latin typeface="Times New Roman"/>
                          <a:ea typeface="Times New Roman"/>
                          <a:cs typeface="Times New Roman"/>
                        </a:rPr>
                        <a:t> και πάμε! </a:t>
                      </a:r>
                      <a:endParaRPr lang="el-GR" sz="1200">
                        <a:latin typeface="Times New Roman"/>
                        <a:ea typeface="Calibri"/>
                        <a:cs typeface="Times New Roman"/>
                      </a:endParaRPr>
                    </a:p>
                  </a:txBody>
                  <a:tcPr marL="68580" marR="68580" marT="0" marB="0" anchor="ctr"/>
                </a:tc>
                <a:tc>
                  <a:txBody>
                    <a:bodyPr/>
                    <a:lstStyle/>
                    <a:p>
                      <a:pPr algn="ctr">
                        <a:spcAft>
                          <a:spcPts val="0"/>
                        </a:spcAft>
                      </a:pPr>
                      <a:r>
                        <a:rPr lang="en-GB" sz="1200">
                          <a:solidFill>
                            <a:srgbClr val="000000"/>
                          </a:solidFill>
                          <a:latin typeface="Times New Roman"/>
                          <a:ea typeface="Times New Roman"/>
                          <a:cs typeface="Times New Roman"/>
                        </a:rPr>
                        <a:t>27.08</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13.97</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dirty="0">
                          <a:solidFill>
                            <a:srgbClr val="000000"/>
                          </a:solidFill>
                          <a:latin typeface="Times New Roman"/>
                          <a:ea typeface="Times New Roman"/>
                          <a:cs typeface="Times New Roman"/>
                        </a:rPr>
                        <a:t>0</a:t>
                      </a:r>
                      <a:endParaRPr lang="el-GR" sz="1200" dirty="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62</a:t>
                      </a:r>
                      <a:endParaRPr lang="el-GR" sz="1200">
                        <a:latin typeface="Times New Roman"/>
                        <a:ea typeface="Calibri"/>
                        <a:cs typeface="Times New Roman"/>
                      </a:endParaRPr>
                    </a:p>
                  </a:txBody>
                  <a:tcPr marL="68580" marR="68580" marT="0" marB="0" anchor="b"/>
                </a:tc>
              </a:tr>
              <a:tr h="182671">
                <a:tc>
                  <a:txBody>
                    <a:bodyPr/>
                    <a:lstStyle/>
                    <a:p>
                      <a:pPr algn="r">
                        <a:spcAft>
                          <a:spcPts val="0"/>
                        </a:spcAft>
                      </a:pPr>
                      <a:r>
                        <a:rPr lang="en-GB" sz="1200" b="1">
                          <a:solidFill>
                            <a:srgbClr val="000000"/>
                          </a:solidFill>
                          <a:latin typeface="Times New Roman"/>
                          <a:ea typeface="Times New Roman"/>
                          <a:cs typeface="Times New Roman"/>
                        </a:rPr>
                        <a:t>26</a:t>
                      </a:r>
                      <a:endParaRPr lang="el-GR" sz="1200">
                        <a:latin typeface="Times New Roman"/>
                        <a:ea typeface="Calibri"/>
                        <a:cs typeface="Times New Roman"/>
                      </a:endParaRPr>
                    </a:p>
                  </a:txBody>
                  <a:tcPr marL="68580" marR="68580" marT="0" marB="0" anchor="b"/>
                </a:tc>
                <a:tc>
                  <a:txBody>
                    <a:bodyPr/>
                    <a:lstStyle/>
                    <a:p>
                      <a:pPr>
                        <a:spcAft>
                          <a:spcPts val="0"/>
                        </a:spcAft>
                      </a:pPr>
                      <a:r>
                        <a:rPr lang="el-GR" sz="1100">
                          <a:solidFill>
                            <a:srgbClr val="000000"/>
                          </a:solidFill>
                          <a:latin typeface="Times New Roman"/>
                          <a:ea typeface="Times New Roman"/>
                          <a:cs typeface="Times New Roman"/>
                        </a:rPr>
                        <a:t>Είσαι τελείως </a:t>
                      </a:r>
                      <a:r>
                        <a:rPr lang="el-GR" sz="1100" b="1">
                          <a:solidFill>
                            <a:srgbClr val="000000"/>
                          </a:solidFill>
                          <a:latin typeface="Times New Roman"/>
                          <a:ea typeface="Times New Roman"/>
                          <a:cs typeface="Times New Roman"/>
                        </a:rPr>
                        <a:t>εντός κλίματος</a:t>
                      </a:r>
                      <a:r>
                        <a:rPr lang="el-GR" sz="1100">
                          <a:solidFill>
                            <a:srgbClr val="000000"/>
                          </a:solidFill>
                          <a:latin typeface="Times New Roman"/>
                          <a:ea typeface="Times New Roman"/>
                          <a:cs typeface="Times New Roman"/>
                        </a:rPr>
                        <a:t>! </a:t>
                      </a:r>
                      <a:endParaRPr lang="el-GR" sz="1200">
                        <a:latin typeface="Times New Roman"/>
                        <a:ea typeface="Calibri"/>
                        <a:cs typeface="Times New Roman"/>
                      </a:endParaRPr>
                    </a:p>
                  </a:txBody>
                  <a:tcPr marL="68580" marR="68580" marT="0" marB="0" anchor="ctr"/>
                </a:tc>
                <a:tc>
                  <a:txBody>
                    <a:bodyPr/>
                    <a:lstStyle/>
                    <a:p>
                      <a:pPr algn="ctr">
                        <a:spcAft>
                          <a:spcPts val="0"/>
                        </a:spcAft>
                      </a:pPr>
                      <a:r>
                        <a:rPr lang="en-GB" sz="1200">
                          <a:solidFill>
                            <a:srgbClr val="000000"/>
                          </a:solidFill>
                          <a:latin typeface="Times New Roman"/>
                          <a:ea typeface="Times New Roman"/>
                          <a:cs typeface="Times New Roman"/>
                        </a:rPr>
                        <a:t>25.61</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12.52</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dirty="0">
                          <a:solidFill>
                            <a:srgbClr val="000000"/>
                          </a:solidFill>
                          <a:latin typeface="Times New Roman"/>
                          <a:ea typeface="Times New Roman"/>
                          <a:cs typeface="Times New Roman"/>
                        </a:rPr>
                        <a:t>0</a:t>
                      </a:r>
                      <a:endParaRPr lang="el-GR" sz="1200" dirty="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62</a:t>
                      </a:r>
                      <a:endParaRPr lang="el-GR" sz="1200">
                        <a:latin typeface="Times New Roman"/>
                        <a:ea typeface="Calibri"/>
                        <a:cs typeface="Times New Roman"/>
                      </a:endParaRPr>
                    </a:p>
                  </a:txBody>
                  <a:tcPr marL="68580" marR="68580" marT="0" marB="0" anchor="b"/>
                </a:tc>
              </a:tr>
              <a:tr h="182671">
                <a:tc>
                  <a:txBody>
                    <a:bodyPr/>
                    <a:lstStyle/>
                    <a:p>
                      <a:pPr algn="r">
                        <a:spcAft>
                          <a:spcPts val="0"/>
                        </a:spcAft>
                      </a:pPr>
                      <a:r>
                        <a:rPr lang="en-GB" sz="1200" b="1">
                          <a:solidFill>
                            <a:srgbClr val="000000"/>
                          </a:solidFill>
                          <a:latin typeface="Times New Roman"/>
                          <a:ea typeface="Times New Roman"/>
                          <a:cs typeface="Times New Roman"/>
                        </a:rPr>
                        <a:t>4</a:t>
                      </a:r>
                      <a:endParaRPr lang="el-GR" sz="1200">
                        <a:latin typeface="Times New Roman"/>
                        <a:ea typeface="Calibri"/>
                        <a:cs typeface="Times New Roman"/>
                      </a:endParaRPr>
                    </a:p>
                  </a:txBody>
                  <a:tcPr marL="68580" marR="68580" marT="0" marB="0" anchor="b"/>
                </a:tc>
                <a:tc>
                  <a:txBody>
                    <a:bodyPr/>
                    <a:lstStyle/>
                    <a:p>
                      <a:pPr>
                        <a:spcAft>
                          <a:spcPts val="0"/>
                        </a:spcAft>
                      </a:pPr>
                      <a:r>
                        <a:rPr lang="el-GR" sz="1200">
                          <a:solidFill>
                            <a:srgbClr val="000000"/>
                          </a:solidFill>
                          <a:latin typeface="Times New Roman"/>
                          <a:ea typeface="Times New Roman"/>
                          <a:cs typeface="Times New Roman"/>
                        </a:rPr>
                        <a:t>Θα έρθεις την </a:t>
                      </a:r>
                      <a:r>
                        <a:rPr lang="el-GR" sz="1200" b="1">
                          <a:solidFill>
                            <a:srgbClr val="000000"/>
                          </a:solidFill>
                          <a:latin typeface="Times New Roman"/>
                          <a:ea typeface="Times New Roman"/>
                          <a:cs typeface="Times New Roman"/>
                        </a:rPr>
                        <a:t>Καθαρά Δευτέρα</a:t>
                      </a:r>
                      <a:r>
                        <a:rPr lang="el-GR" sz="1200">
                          <a:solidFill>
                            <a:srgbClr val="000000"/>
                          </a:solidFill>
                          <a:latin typeface="Times New Roman"/>
                          <a:ea typeface="Times New Roman"/>
                          <a:cs typeface="Times New Roman"/>
                        </a:rPr>
                        <a:t>;</a:t>
                      </a:r>
                      <a:endParaRPr lang="el-GR" sz="1200">
                        <a:latin typeface="Times New Roman"/>
                        <a:ea typeface="Calibri"/>
                        <a:cs typeface="Times New Roman"/>
                      </a:endParaRPr>
                    </a:p>
                  </a:txBody>
                  <a:tcPr marL="68580" marR="68580" marT="0" marB="0" anchor="ctr"/>
                </a:tc>
                <a:tc>
                  <a:txBody>
                    <a:bodyPr/>
                    <a:lstStyle/>
                    <a:p>
                      <a:pPr algn="ctr">
                        <a:spcAft>
                          <a:spcPts val="0"/>
                        </a:spcAft>
                      </a:pPr>
                      <a:r>
                        <a:rPr lang="en-GB" sz="1200">
                          <a:solidFill>
                            <a:srgbClr val="000000"/>
                          </a:solidFill>
                          <a:latin typeface="Times New Roman"/>
                          <a:ea typeface="Times New Roman"/>
                          <a:cs typeface="Times New Roman"/>
                        </a:rPr>
                        <a:t>25.00</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15.09</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dirty="0">
                          <a:solidFill>
                            <a:srgbClr val="000000"/>
                          </a:solidFill>
                          <a:latin typeface="Times New Roman"/>
                          <a:ea typeface="Times New Roman"/>
                          <a:cs typeface="Times New Roman"/>
                        </a:rPr>
                        <a:t>0</a:t>
                      </a:r>
                      <a:endParaRPr lang="el-GR" sz="1200" dirty="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62</a:t>
                      </a:r>
                      <a:endParaRPr lang="el-GR" sz="1200">
                        <a:latin typeface="Times New Roman"/>
                        <a:ea typeface="Calibri"/>
                        <a:cs typeface="Times New Roman"/>
                      </a:endParaRPr>
                    </a:p>
                  </a:txBody>
                  <a:tcPr marL="68580" marR="68580" marT="0" marB="0" anchor="b"/>
                </a:tc>
              </a:tr>
              <a:tr h="182671">
                <a:tc>
                  <a:txBody>
                    <a:bodyPr/>
                    <a:lstStyle/>
                    <a:p>
                      <a:pPr algn="r">
                        <a:spcAft>
                          <a:spcPts val="0"/>
                        </a:spcAft>
                      </a:pPr>
                      <a:r>
                        <a:rPr lang="en-GB" sz="1200" b="1">
                          <a:solidFill>
                            <a:srgbClr val="000000"/>
                          </a:solidFill>
                          <a:latin typeface="Times New Roman"/>
                          <a:ea typeface="Times New Roman"/>
                          <a:cs typeface="Times New Roman"/>
                        </a:rPr>
                        <a:t>9</a:t>
                      </a:r>
                      <a:endParaRPr lang="el-GR" sz="1200">
                        <a:latin typeface="Times New Roman"/>
                        <a:ea typeface="Calibri"/>
                        <a:cs typeface="Times New Roman"/>
                      </a:endParaRPr>
                    </a:p>
                  </a:txBody>
                  <a:tcPr marL="68580" marR="68580" marT="0" marB="0" anchor="b"/>
                </a:tc>
                <a:tc>
                  <a:txBody>
                    <a:bodyPr/>
                    <a:lstStyle/>
                    <a:p>
                      <a:pPr>
                        <a:spcAft>
                          <a:spcPts val="0"/>
                        </a:spcAft>
                      </a:pPr>
                      <a:r>
                        <a:rPr lang="el-GR" sz="1200">
                          <a:solidFill>
                            <a:srgbClr val="000000"/>
                          </a:solidFill>
                          <a:latin typeface="Times New Roman"/>
                          <a:ea typeface="Times New Roman"/>
                          <a:cs typeface="Times New Roman"/>
                        </a:rPr>
                        <a:t>Την επόμενη ώρα έχουμε </a:t>
                      </a:r>
                      <a:r>
                        <a:rPr lang="el-GR" sz="1200" b="1">
                          <a:solidFill>
                            <a:srgbClr val="000000"/>
                          </a:solidFill>
                          <a:latin typeface="Times New Roman"/>
                          <a:ea typeface="Times New Roman"/>
                          <a:cs typeface="Times New Roman"/>
                        </a:rPr>
                        <a:t>οικιακά</a:t>
                      </a:r>
                      <a:r>
                        <a:rPr lang="el-GR" sz="1200">
                          <a:solidFill>
                            <a:srgbClr val="000000"/>
                          </a:solidFill>
                          <a:latin typeface="Times New Roman"/>
                          <a:ea typeface="Times New Roman"/>
                          <a:cs typeface="Times New Roman"/>
                        </a:rPr>
                        <a:t>. </a:t>
                      </a:r>
                      <a:endParaRPr lang="el-GR" sz="1200">
                        <a:latin typeface="Times New Roman"/>
                        <a:ea typeface="Calibri"/>
                        <a:cs typeface="Times New Roman"/>
                      </a:endParaRPr>
                    </a:p>
                  </a:txBody>
                  <a:tcPr marL="68580" marR="68580" marT="0" marB="0" anchor="ctr"/>
                </a:tc>
                <a:tc>
                  <a:txBody>
                    <a:bodyPr/>
                    <a:lstStyle/>
                    <a:p>
                      <a:pPr algn="ctr">
                        <a:spcAft>
                          <a:spcPts val="0"/>
                        </a:spcAft>
                      </a:pPr>
                      <a:r>
                        <a:rPr lang="en-GB" sz="1200">
                          <a:solidFill>
                            <a:srgbClr val="000000"/>
                          </a:solidFill>
                          <a:latin typeface="Times New Roman"/>
                          <a:ea typeface="Times New Roman"/>
                          <a:cs typeface="Times New Roman"/>
                        </a:rPr>
                        <a:t>23.49</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16.54</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dirty="0">
                          <a:solidFill>
                            <a:srgbClr val="000000"/>
                          </a:solidFill>
                          <a:latin typeface="Times New Roman"/>
                          <a:ea typeface="Times New Roman"/>
                          <a:cs typeface="Times New Roman"/>
                        </a:rPr>
                        <a:t>0</a:t>
                      </a:r>
                      <a:endParaRPr lang="el-GR" sz="1200" dirty="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62</a:t>
                      </a:r>
                      <a:endParaRPr lang="el-GR" sz="1200">
                        <a:latin typeface="Times New Roman"/>
                        <a:ea typeface="Calibri"/>
                        <a:cs typeface="Times New Roman"/>
                      </a:endParaRPr>
                    </a:p>
                  </a:txBody>
                  <a:tcPr marL="68580" marR="68580" marT="0" marB="0" anchor="b"/>
                </a:tc>
              </a:tr>
              <a:tr h="182671">
                <a:tc>
                  <a:txBody>
                    <a:bodyPr/>
                    <a:lstStyle/>
                    <a:p>
                      <a:pPr algn="r">
                        <a:spcAft>
                          <a:spcPts val="0"/>
                        </a:spcAft>
                      </a:pPr>
                      <a:r>
                        <a:rPr lang="en-GB" sz="1200" b="1">
                          <a:solidFill>
                            <a:srgbClr val="000000"/>
                          </a:solidFill>
                          <a:latin typeface="Times New Roman"/>
                          <a:ea typeface="Times New Roman"/>
                          <a:cs typeface="Times New Roman"/>
                        </a:rPr>
                        <a:t>50</a:t>
                      </a:r>
                      <a:endParaRPr lang="el-GR" sz="1200">
                        <a:latin typeface="Times New Roman"/>
                        <a:ea typeface="Calibri"/>
                        <a:cs typeface="Times New Roman"/>
                      </a:endParaRPr>
                    </a:p>
                  </a:txBody>
                  <a:tcPr marL="68580" marR="68580" marT="0" marB="0" anchor="b"/>
                </a:tc>
                <a:tc>
                  <a:txBody>
                    <a:bodyPr/>
                    <a:lstStyle/>
                    <a:p>
                      <a:pPr>
                        <a:spcAft>
                          <a:spcPts val="0"/>
                        </a:spcAft>
                      </a:pPr>
                      <a:r>
                        <a:rPr lang="el-GR" sz="1100">
                          <a:solidFill>
                            <a:srgbClr val="000000"/>
                          </a:solidFill>
                          <a:latin typeface="Times New Roman"/>
                          <a:ea typeface="Times New Roman"/>
                          <a:cs typeface="Times New Roman"/>
                        </a:rPr>
                        <a:t>Είναι ένα ολόλευκο </a:t>
                      </a:r>
                      <a:r>
                        <a:rPr lang="el-GR" sz="1100" b="1">
                          <a:solidFill>
                            <a:srgbClr val="000000"/>
                          </a:solidFill>
                          <a:latin typeface="Times New Roman"/>
                          <a:ea typeface="Times New Roman"/>
                          <a:cs typeface="Times New Roman"/>
                        </a:rPr>
                        <a:t>σεντόνι</a:t>
                      </a:r>
                      <a:r>
                        <a:rPr lang="el-GR" sz="1100">
                          <a:solidFill>
                            <a:srgbClr val="000000"/>
                          </a:solidFill>
                          <a:latin typeface="Times New Roman"/>
                          <a:ea typeface="Times New Roman"/>
                          <a:cs typeface="Times New Roman"/>
                        </a:rPr>
                        <a:t>! </a:t>
                      </a:r>
                      <a:endParaRPr lang="el-GR" sz="1200">
                        <a:latin typeface="Times New Roman"/>
                        <a:ea typeface="Calibri"/>
                        <a:cs typeface="Times New Roman"/>
                      </a:endParaRPr>
                    </a:p>
                  </a:txBody>
                  <a:tcPr marL="68580" marR="68580" marT="0" marB="0" anchor="ctr"/>
                </a:tc>
                <a:tc>
                  <a:txBody>
                    <a:bodyPr/>
                    <a:lstStyle/>
                    <a:p>
                      <a:pPr algn="ctr">
                        <a:spcAft>
                          <a:spcPts val="0"/>
                        </a:spcAft>
                      </a:pPr>
                      <a:r>
                        <a:rPr lang="en-GB" sz="1200">
                          <a:solidFill>
                            <a:srgbClr val="000000"/>
                          </a:solidFill>
                          <a:latin typeface="Times New Roman"/>
                          <a:ea typeface="Times New Roman"/>
                          <a:cs typeface="Times New Roman"/>
                        </a:rPr>
                        <a:t>23.40</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15.73</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dirty="0">
                          <a:solidFill>
                            <a:srgbClr val="000000"/>
                          </a:solidFill>
                          <a:latin typeface="Times New Roman"/>
                          <a:ea typeface="Times New Roman"/>
                          <a:cs typeface="Times New Roman"/>
                        </a:rPr>
                        <a:t>0</a:t>
                      </a:r>
                      <a:endParaRPr lang="el-GR" sz="1200" dirty="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60</a:t>
                      </a:r>
                      <a:endParaRPr lang="el-GR" sz="1200">
                        <a:latin typeface="Times New Roman"/>
                        <a:ea typeface="Calibri"/>
                        <a:cs typeface="Times New Roman"/>
                      </a:endParaRPr>
                    </a:p>
                  </a:txBody>
                  <a:tcPr marL="68580" marR="68580" marT="0" marB="0" anchor="b"/>
                </a:tc>
              </a:tr>
              <a:tr h="182671">
                <a:tc>
                  <a:txBody>
                    <a:bodyPr/>
                    <a:lstStyle/>
                    <a:p>
                      <a:pPr algn="r">
                        <a:spcAft>
                          <a:spcPts val="0"/>
                        </a:spcAft>
                      </a:pPr>
                      <a:r>
                        <a:rPr lang="en-GB" sz="1200" b="1" dirty="0">
                          <a:solidFill>
                            <a:srgbClr val="000000"/>
                          </a:solidFill>
                          <a:latin typeface="Times New Roman"/>
                          <a:ea typeface="Times New Roman"/>
                          <a:cs typeface="Times New Roman"/>
                        </a:rPr>
                        <a:t>34</a:t>
                      </a:r>
                      <a:endParaRPr lang="el-GR" sz="1200" dirty="0">
                        <a:latin typeface="Times New Roman"/>
                        <a:ea typeface="Calibri"/>
                        <a:cs typeface="Times New Roman"/>
                      </a:endParaRPr>
                    </a:p>
                  </a:txBody>
                  <a:tcPr marL="68580" marR="68580" marT="0" marB="0" anchor="b"/>
                </a:tc>
                <a:tc>
                  <a:txBody>
                    <a:bodyPr/>
                    <a:lstStyle/>
                    <a:p>
                      <a:pPr>
                        <a:spcAft>
                          <a:spcPts val="0"/>
                        </a:spcAft>
                      </a:pPr>
                      <a:r>
                        <a:rPr lang="el-GR" sz="1100" dirty="0">
                          <a:solidFill>
                            <a:srgbClr val="000000"/>
                          </a:solidFill>
                          <a:latin typeface="Times New Roman"/>
                          <a:ea typeface="Times New Roman"/>
                          <a:cs typeface="Times New Roman"/>
                        </a:rPr>
                        <a:t>Αυτός είναι </a:t>
                      </a:r>
                      <a:r>
                        <a:rPr lang="el-GR" sz="1100" b="1" dirty="0">
                          <a:solidFill>
                            <a:srgbClr val="000000"/>
                          </a:solidFill>
                          <a:latin typeface="Times New Roman"/>
                          <a:ea typeface="Times New Roman"/>
                          <a:cs typeface="Times New Roman"/>
                        </a:rPr>
                        <a:t>ημίθεος</a:t>
                      </a:r>
                      <a:r>
                        <a:rPr lang="el-GR" sz="1100" dirty="0">
                          <a:solidFill>
                            <a:srgbClr val="000000"/>
                          </a:solidFill>
                          <a:latin typeface="Times New Roman"/>
                          <a:ea typeface="Times New Roman"/>
                          <a:cs typeface="Times New Roman"/>
                        </a:rPr>
                        <a:t>! </a:t>
                      </a:r>
                      <a:endParaRPr lang="el-GR" sz="1200" dirty="0">
                        <a:latin typeface="Times New Roman"/>
                        <a:ea typeface="Calibri"/>
                        <a:cs typeface="Times New Roman"/>
                      </a:endParaRPr>
                    </a:p>
                  </a:txBody>
                  <a:tcPr marL="68580" marR="68580" marT="0" marB="0" anchor="ctr"/>
                </a:tc>
                <a:tc>
                  <a:txBody>
                    <a:bodyPr/>
                    <a:lstStyle/>
                    <a:p>
                      <a:pPr algn="ctr">
                        <a:spcAft>
                          <a:spcPts val="0"/>
                        </a:spcAft>
                      </a:pPr>
                      <a:r>
                        <a:rPr lang="en-GB" sz="1200">
                          <a:solidFill>
                            <a:srgbClr val="000000"/>
                          </a:solidFill>
                          <a:latin typeface="Times New Roman"/>
                          <a:ea typeface="Times New Roman"/>
                          <a:cs typeface="Times New Roman"/>
                        </a:rPr>
                        <a:t>22.54</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15.50</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dirty="0">
                          <a:solidFill>
                            <a:srgbClr val="000000"/>
                          </a:solidFill>
                          <a:latin typeface="Times New Roman"/>
                          <a:ea typeface="Times New Roman"/>
                          <a:cs typeface="Times New Roman"/>
                        </a:rPr>
                        <a:t>0</a:t>
                      </a:r>
                      <a:endParaRPr lang="el-GR" sz="1200" dirty="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62</a:t>
                      </a:r>
                      <a:endParaRPr lang="el-GR" sz="1200">
                        <a:latin typeface="Times New Roman"/>
                        <a:ea typeface="Calibri"/>
                        <a:cs typeface="Times New Roman"/>
                      </a:endParaRPr>
                    </a:p>
                  </a:txBody>
                  <a:tcPr marL="68580" marR="68580" marT="0" marB="0" anchor="b"/>
                </a:tc>
              </a:tr>
              <a:tr h="182671">
                <a:tc>
                  <a:txBody>
                    <a:bodyPr/>
                    <a:lstStyle/>
                    <a:p>
                      <a:pPr algn="r">
                        <a:spcAft>
                          <a:spcPts val="0"/>
                        </a:spcAft>
                      </a:pPr>
                      <a:r>
                        <a:rPr lang="en-GB" sz="1200" b="1" dirty="0">
                          <a:solidFill>
                            <a:srgbClr val="000000"/>
                          </a:solidFill>
                          <a:highlight>
                            <a:srgbClr val="FFFF00"/>
                          </a:highlight>
                          <a:latin typeface="Times New Roman"/>
                          <a:ea typeface="Times New Roman"/>
                          <a:cs typeface="Times New Roman"/>
                        </a:rPr>
                        <a:t>29</a:t>
                      </a:r>
                      <a:endParaRPr lang="el-GR" sz="1200" dirty="0">
                        <a:latin typeface="Times New Roman"/>
                        <a:ea typeface="Calibri"/>
                        <a:cs typeface="Times New Roman"/>
                      </a:endParaRPr>
                    </a:p>
                  </a:txBody>
                  <a:tcPr marL="68580" marR="68580" marT="0" marB="0" anchor="b"/>
                </a:tc>
                <a:tc>
                  <a:txBody>
                    <a:bodyPr/>
                    <a:lstStyle/>
                    <a:p>
                      <a:pPr>
                        <a:spcAft>
                          <a:spcPts val="0"/>
                        </a:spcAft>
                      </a:pPr>
                      <a:r>
                        <a:rPr lang="el-GR" sz="1100" dirty="0">
                          <a:solidFill>
                            <a:srgbClr val="000000"/>
                          </a:solidFill>
                          <a:highlight>
                            <a:srgbClr val="FFFF00"/>
                          </a:highlight>
                          <a:latin typeface="Times New Roman"/>
                          <a:ea typeface="Times New Roman"/>
                          <a:cs typeface="Times New Roman"/>
                        </a:rPr>
                        <a:t>Αυτός είναι μεγάλος </a:t>
                      </a:r>
                      <a:r>
                        <a:rPr lang="el-GR" sz="1100" b="1" dirty="0">
                          <a:solidFill>
                            <a:srgbClr val="000000"/>
                          </a:solidFill>
                          <a:highlight>
                            <a:srgbClr val="FFFF00"/>
                          </a:highlight>
                          <a:latin typeface="Times New Roman"/>
                          <a:ea typeface="Times New Roman"/>
                          <a:cs typeface="Times New Roman"/>
                        </a:rPr>
                        <a:t>καλλιτέχνης</a:t>
                      </a:r>
                      <a:r>
                        <a:rPr lang="el-GR" sz="1100" dirty="0">
                          <a:solidFill>
                            <a:srgbClr val="000000"/>
                          </a:solidFill>
                          <a:highlight>
                            <a:srgbClr val="FFFF00"/>
                          </a:highlight>
                          <a:latin typeface="Times New Roman"/>
                          <a:ea typeface="Times New Roman"/>
                          <a:cs typeface="Times New Roman"/>
                        </a:rPr>
                        <a:t>! </a:t>
                      </a:r>
                      <a:endParaRPr lang="el-GR" sz="1200" dirty="0">
                        <a:latin typeface="Times New Roman"/>
                        <a:ea typeface="Calibri"/>
                        <a:cs typeface="Times New Roman"/>
                      </a:endParaRPr>
                    </a:p>
                  </a:txBody>
                  <a:tcPr marL="68580" marR="68580" marT="0" marB="0" anchor="ctr"/>
                </a:tc>
                <a:tc>
                  <a:txBody>
                    <a:bodyPr/>
                    <a:lstStyle/>
                    <a:p>
                      <a:pPr algn="ctr">
                        <a:spcAft>
                          <a:spcPts val="0"/>
                        </a:spcAft>
                      </a:pPr>
                      <a:r>
                        <a:rPr lang="en-GB" sz="1200" dirty="0">
                          <a:solidFill>
                            <a:srgbClr val="000000"/>
                          </a:solidFill>
                          <a:highlight>
                            <a:srgbClr val="FFFF00"/>
                          </a:highlight>
                          <a:latin typeface="Times New Roman"/>
                          <a:ea typeface="Times New Roman"/>
                          <a:cs typeface="Times New Roman"/>
                        </a:rPr>
                        <a:t>22.26</a:t>
                      </a:r>
                      <a:endParaRPr lang="el-GR" sz="1200" dirty="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highlight>
                            <a:srgbClr val="FFFF00"/>
                          </a:highlight>
                          <a:latin typeface="Times New Roman"/>
                          <a:ea typeface="Times New Roman"/>
                          <a:cs typeface="Times New Roman"/>
                        </a:rPr>
                        <a:t>13.53</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dirty="0">
                          <a:solidFill>
                            <a:srgbClr val="000000"/>
                          </a:solidFill>
                          <a:latin typeface="Times New Roman"/>
                          <a:ea typeface="Times New Roman"/>
                          <a:cs typeface="Times New Roman"/>
                        </a:rPr>
                        <a:t>0</a:t>
                      </a:r>
                      <a:endParaRPr lang="el-GR" sz="1200" dirty="0">
                        <a:latin typeface="Times New Roman"/>
                        <a:ea typeface="Calibri"/>
                        <a:cs typeface="Times New Roman"/>
                      </a:endParaRPr>
                    </a:p>
                  </a:txBody>
                  <a:tcPr marL="68580" marR="68580" marT="0" marB="0" anchor="b"/>
                </a:tc>
                <a:tc>
                  <a:txBody>
                    <a:bodyPr/>
                    <a:lstStyle/>
                    <a:p>
                      <a:pPr algn="ctr">
                        <a:spcAft>
                          <a:spcPts val="0"/>
                        </a:spcAft>
                      </a:pPr>
                      <a:r>
                        <a:rPr lang="en-GB" sz="1200" dirty="0">
                          <a:solidFill>
                            <a:srgbClr val="000000"/>
                          </a:solidFill>
                          <a:latin typeface="Times New Roman"/>
                          <a:ea typeface="Times New Roman"/>
                          <a:cs typeface="Times New Roman"/>
                        </a:rPr>
                        <a:t>61</a:t>
                      </a:r>
                      <a:endParaRPr lang="el-GR" sz="1200" dirty="0">
                        <a:latin typeface="Times New Roman"/>
                        <a:ea typeface="Calibri"/>
                        <a:cs typeface="Times New Roman"/>
                      </a:endParaRPr>
                    </a:p>
                  </a:txBody>
                  <a:tcPr marL="68580" marR="68580" marT="0" marB="0" anchor="b"/>
                </a:tc>
              </a:tr>
              <a:tr h="182671">
                <a:tc>
                  <a:txBody>
                    <a:bodyPr/>
                    <a:lstStyle/>
                    <a:p>
                      <a:pPr algn="r">
                        <a:spcAft>
                          <a:spcPts val="0"/>
                        </a:spcAft>
                      </a:pPr>
                      <a:r>
                        <a:rPr lang="en-GB" sz="1200" b="1" dirty="0">
                          <a:solidFill>
                            <a:srgbClr val="000000"/>
                          </a:solidFill>
                          <a:highlight>
                            <a:srgbClr val="FFFF00"/>
                          </a:highlight>
                          <a:latin typeface="Times New Roman"/>
                          <a:ea typeface="Times New Roman"/>
                          <a:cs typeface="Times New Roman"/>
                        </a:rPr>
                        <a:t>19</a:t>
                      </a:r>
                      <a:endParaRPr lang="el-GR" sz="1200" dirty="0">
                        <a:latin typeface="Times New Roman"/>
                        <a:ea typeface="Calibri"/>
                        <a:cs typeface="Times New Roman"/>
                      </a:endParaRPr>
                    </a:p>
                  </a:txBody>
                  <a:tcPr marL="68580" marR="68580" marT="0" marB="0" anchor="b"/>
                </a:tc>
                <a:tc>
                  <a:txBody>
                    <a:bodyPr/>
                    <a:lstStyle/>
                    <a:p>
                      <a:pPr>
                        <a:spcAft>
                          <a:spcPts val="0"/>
                        </a:spcAft>
                      </a:pPr>
                      <a:r>
                        <a:rPr lang="el-GR" sz="1100" dirty="0">
                          <a:solidFill>
                            <a:srgbClr val="000000"/>
                          </a:solidFill>
                          <a:highlight>
                            <a:srgbClr val="FFFF00"/>
                          </a:highlight>
                          <a:latin typeface="Times New Roman"/>
                          <a:ea typeface="Times New Roman"/>
                          <a:cs typeface="Times New Roman"/>
                        </a:rPr>
                        <a:t>Αυτός είναι μεγάλος </a:t>
                      </a:r>
                      <a:r>
                        <a:rPr lang="el-GR" sz="1100" b="1" dirty="0">
                          <a:solidFill>
                            <a:srgbClr val="000000"/>
                          </a:solidFill>
                          <a:highlight>
                            <a:srgbClr val="FFFF00"/>
                          </a:highlight>
                          <a:latin typeface="Times New Roman"/>
                          <a:ea typeface="Times New Roman"/>
                          <a:cs typeface="Times New Roman"/>
                        </a:rPr>
                        <a:t>καλλιτέχνης</a:t>
                      </a:r>
                      <a:r>
                        <a:rPr lang="el-GR" sz="1100" dirty="0">
                          <a:solidFill>
                            <a:srgbClr val="000000"/>
                          </a:solidFill>
                          <a:highlight>
                            <a:srgbClr val="FFFF00"/>
                          </a:highlight>
                          <a:latin typeface="Times New Roman"/>
                          <a:ea typeface="Times New Roman"/>
                          <a:cs typeface="Times New Roman"/>
                        </a:rPr>
                        <a:t>! </a:t>
                      </a:r>
                      <a:endParaRPr lang="el-GR" sz="1200" dirty="0">
                        <a:latin typeface="Times New Roman"/>
                        <a:ea typeface="Calibri"/>
                        <a:cs typeface="Times New Roman"/>
                      </a:endParaRPr>
                    </a:p>
                  </a:txBody>
                  <a:tcPr marL="68580" marR="68580" marT="0" marB="0" anchor="ctr"/>
                </a:tc>
                <a:tc>
                  <a:txBody>
                    <a:bodyPr/>
                    <a:lstStyle/>
                    <a:p>
                      <a:pPr algn="ctr">
                        <a:spcAft>
                          <a:spcPts val="0"/>
                        </a:spcAft>
                      </a:pPr>
                      <a:r>
                        <a:rPr lang="en-GB" sz="1200" dirty="0">
                          <a:solidFill>
                            <a:srgbClr val="000000"/>
                          </a:solidFill>
                          <a:highlight>
                            <a:srgbClr val="FFFF00"/>
                          </a:highlight>
                          <a:latin typeface="Times New Roman"/>
                          <a:ea typeface="Times New Roman"/>
                          <a:cs typeface="Times New Roman"/>
                        </a:rPr>
                        <a:t>21.91</a:t>
                      </a:r>
                      <a:endParaRPr lang="el-GR" sz="1200" dirty="0">
                        <a:latin typeface="Times New Roman"/>
                        <a:ea typeface="Calibri"/>
                        <a:cs typeface="Times New Roman"/>
                      </a:endParaRPr>
                    </a:p>
                  </a:txBody>
                  <a:tcPr marL="68580" marR="68580" marT="0" marB="0" anchor="b"/>
                </a:tc>
                <a:tc>
                  <a:txBody>
                    <a:bodyPr/>
                    <a:lstStyle/>
                    <a:p>
                      <a:pPr algn="ctr">
                        <a:spcAft>
                          <a:spcPts val="0"/>
                        </a:spcAft>
                      </a:pPr>
                      <a:r>
                        <a:rPr lang="en-GB" sz="1200" dirty="0">
                          <a:solidFill>
                            <a:srgbClr val="000000"/>
                          </a:solidFill>
                          <a:highlight>
                            <a:srgbClr val="FFFF00"/>
                          </a:highlight>
                          <a:latin typeface="Times New Roman"/>
                          <a:ea typeface="Times New Roman"/>
                          <a:cs typeface="Times New Roman"/>
                        </a:rPr>
                        <a:t>18.15</a:t>
                      </a:r>
                      <a:endParaRPr lang="el-GR" sz="1200" dirty="0">
                        <a:latin typeface="Times New Roman"/>
                        <a:ea typeface="Calibri"/>
                        <a:cs typeface="Times New Roman"/>
                      </a:endParaRPr>
                    </a:p>
                  </a:txBody>
                  <a:tcPr marL="68580" marR="68580" marT="0" marB="0" anchor="b"/>
                </a:tc>
                <a:tc>
                  <a:txBody>
                    <a:bodyPr/>
                    <a:lstStyle/>
                    <a:p>
                      <a:pPr algn="ctr">
                        <a:spcAft>
                          <a:spcPts val="0"/>
                        </a:spcAft>
                      </a:pPr>
                      <a:r>
                        <a:rPr lang="en-GB" sz="1200" dirty="0">
                          <a:solidFill>
                            <a:srgbClr val="000000"/>
                          </a:solidFill>
                          <a:latin typeface="Times New Roman"/>
                          <a:ea typeface="Times New Roman"/>
                          <a:cs typeface="Times New Roman"/>
                        </a:rPr>
                        <a:t>0</a:t>
                      </a:r>
                      <a:endParaRPr lang="el-GR" sz="1200" dirty="0">
                        <a:latin typeface="Times New Roman"/>
                        <a:ea typeface="Calibri"/>
                        <a:cs typeface="Times New Roman"/>
                      </a:endParaRPr>
                    </a:p>
                  </a:txBody>
                  <a:tcPr marL="68580" marR="68580" marT="0" marB="0" anchor="b"/>
                </a:tc>
                <a:tc>
                  <a:txBody>
                    <a:bodyPr/>
                    <a:lstStyle/>
                    <a:p>
                      <a:pPr algn="ctr">
                        <a:spcAft>
                          <a:spcPts val="0"/>
                        </a:spcAft>
                      </a:pPr>
                      <a:r>
                        <a:rPr lang="en-GB" sz="1200" dirty="0">
                          <a:solidFill>
                            <a:srgbClr val="000000"/>
                          </a:solidFill>
                          <a:latin typeface="Times New Roman"/>
                          <a:ea typeface="Times New Roman"/>
                          <a:cs typeface="Times New Roman"/>
                        </a:rPr>
                        <a:t>61</a:t>
                      </a:r>
                      <a:endParaRPr lang="el-GR" sz="1200" dirty="0">
                        <a:latin typeface="Times New Roman"/>
                        <a:ea typeface="Calibri"/>
                        <a:cs typeface="Times New Roman"/>
                      </a:endParaRPr>
                    </a:p>
                  </a:txBody>
                  <a:tcPr marL="68580" marR="68580" marT="0" marB="0" anchor="b"/>
                </a:tc>
              </a:tr>
              <a:tr h="182671">
                <a:tc>
                  <a:txBody>
                    <a:bodyPr/>
                    <a:lstStyle/>
                    <a:p>
                      <a:pPr algn="r">
                        <a:spcAft>
                          <a:spcPts val="0"/>
                        </a:spcAft>
                      </a:pPr>
                      <a:r>
                        <a:rPr lang="en-GB" sz="1200" b="1">
                          <a:solidFill>
                            <a:srgbClr val="000000"/>
                          </a:solidFill>
                          <a:latin typeface="Times New Roman"/>
                          <a:ea typeface="Times New Roman"/>
                          <a:cs typeface="Times New Roman"/>
                        </a:rPr>
                        <a:t>6</a:t>
                      </a:r>
                      <a:endParaRPr lang="el-GR" sz="1200">
                        <a:latin typeface="Times New Roman"/>
                        <a:ea typeface="Calibri"/>
                        <a:cs typeface="Times New Roman"/>
                      </a:endParaRPr>
                    </a:p>
                  </a:txBody>
                  <a:tcPr marL="68580" marR="68580" marT="0" marB="0" anchor="ctr"/>
                </a:tc>
                <a:tc>
                  <a:txBody>
                    <a:bodyPr/>
                    <a:lstStyle/>
                    <a:p>
                      <a:pPr>
                        <a:spcAft>
                          <a:spcPts val="0"/>
                        </a:spcAft>
                      </a:pPr>
                      <a:r>
                        <a:rPr lang="el-GR" sz="1200">
                          <a:solidFill>
                            <a:srgbClr val="000000"/>
                          </a:solidFill>
                          <a:latin typeface="Times New Roman"/>
                          <a:ea typeface="Times New Roman"/>
                          <a:cs typeface="Times New Roman"/>
                        </a:rPr>
                        <a:t>Έγινε</a:t>
                      </a:r>
                      <a:r>
                        <a:rPr lang="el-GR" sz="1200" b="1">
                          <a:solidFill>
                            <a:srgbClr val="000000"/>
                          </a:solidFill>
                          <a:latin typeface="Times New Roman"/>
                          <a:ea typeface="Times New Roman"/>
                          <a:cs typeface="Times New Roman"/>
                        </a:rPr>
                        <a:t> της κολάσεως! </a:t>
                      </a:r>
                      <a:endParaRPr lang="el-GR" sz="1200">
                        <a:latin typeface="Times New Roman"/>
                        <a:ea typeface="Calibri"/>
                        <a:cs typeface="Times New Roman"/>
                      </a:endParaRPr>
                    </a:p>
                  </a:txBody>
                  <a:tcPr marL="68580" marR="68580" marT="0" marB="0" anchor="ctr"/>
                </a:tc>
                <a:tc>
                  <a:txBody>
                    <a:bodyPr/>
                    <a:lstStyle/>
                    <a:p>
                      <a:pPr algn="ctr">
                        <a:spcAft>
                          <a:spcPts val="0"/>
                        </a:spcAft>
                      </a:pPr>
                      <a:r>
                        <a:rPr lang="en-GB" sz="1200" dirty="0">
                          <a:solidFill>
                            <a:srgbClr val="000000"/>
                          </a:solidFill>
                          <a:latin typeface="Times New Roman"/>
                          <a:ea typeface="Times New Roman"/>
                          <a:cs typeface="Times New Roman"/>
                        </a:rPr>
                        <a:t>21.08</a:t>
                      </a:r>
                      <a:endParaRPr lang="el-GR" sz="1200" dirty="0">
                        <a:latin typeface="Times New Roman"/>
                        <a:ea typeface="Calibri"/>
                        <a:cs typeface="Times New Roman"/>
                      </a:endParaRPr>
                    </a:p>
                  </a:txBody>
                  <a:tcPr marL="68580" marR="68580" marT="0" marB="0" anchor="ctr"/>
                </a:tc>
                <a:tc>
                  <a:txBody>
                    <a:bodyPr/>
                    <a:lstStyle/>
                    <a:p>
                      <a:pPr algn="ctr">
                        <a:spcAft>
                          <a:spcPts val="0"/>
                        </a:spcAft>
                      </a:pPr>
                      <a:r>
                        <a:rPr lang="en-GB" sz="1200" dirty="0">
                          <a:solidFill>
                            <a:srgbClr val="000000"/>
                          </a:solidFill>
                          <a:latin typeface="Times New Roman"/>
                          <a:ea typeface="Times New Roman"/>
                          <a:cs typeface="Times New Roman"/>
                        </a:rPr>
                        <a:t>16.00</a:t>
                      </a:r>
                      <a:endParaRPr lang="el-GR" sz="1200" dirty="0">
                        <a:latin typeface="Times New Roman"/>
                        <a:ea typeface="Calibri"/>
                        <a:cs typeface="Times New Roman"/>
                      </a:endParaRPr>
                    </a:p>
                  </a:txBody>
                  <a:tcPr marL="68580" marR="68580" marT="0" marB="0" anchor="ctr"/>
                </a:tc>
                <a:tc>
                  <a:txBody>
                    <a:bodyPr/>
                    <a:lstStyle/>
                    <a:p>
                      <a:pPr algn="ctr">
                        <a:spcAft>
                          <a:spcPts val="0"/>
                        </a:spcAft>
                      </a:pPr>
                      <a:r>
                        <a:rPr lang="en-GB" sz="1200" dirty="0">
                          <a:solidFill>
                            <a:srgbClr val="000000"/>
                          </a:solidFill>
                          <a:latin typeface="Times New Roman"/>
                          <a:ea typeface="Times New Roman"/>
                          <a:cs typeface="Times New Roman"/>
                        </a:rPr>
                        <a:t>0</a:t>
                      </a:r>
                      <a:endParaRPr lang="el-GR" sz="1200" dirty="0">
                        <a:latin typeface="Times New Roman"/>
                        <a:ea typeface="Calibri"/>
                        <a:cs typeface="Times New Roman"/>
                      </a:endParaRPr>
                    </a:p>
                  </a:txBody>
                  <a:tcPr marL="68580" marR="68580" marT="0" marB="0" anchor="ctr"/>
                </a:tc>
                <a:tc>
                  <a:txBody>
                    <a:bodyPr/>
                    <a:lstStyle/>
                    <a:p>
                      <a:pPr algn="ctr">
                        <a:spcAft>
                          <a:spcPts val="0"/>
                        </a:spcAft>
                      </a:pPr>
                      <a:r>
                        <a:rPr lang="en-GB" sz="1200" dirty="0">
                          <a:solidFill>
                            <a:srgbClr val="000000"/>
                          </a:solidFill>
                          <a:latin typeface="Times New Roman"/>
                          <a:ea typeface="Times New Roman"/>
                          <a:cs typeface="Times New Roman"/>
                        </a:rPr>
                        <a:t>57</a:t>
                      </a:r>
                      <a:endParaRPr lang="el-GR" sz="1200" dirty="0">
                        <a:latin typeface="Times New Roman"/>
                        <a:ea typeface="Calibri"/>
                        <a:cs typeface="Times New Roman"/>
                      </a:endParaRPr>
                    </a:p>
                  </a:txBody>
                  <a:tcPr marL="68580" marR="68580" marT="0" marB="0" anchor="ctr"/>
                </a:tc>
              </a:tr>
              <a:tr h="182671">
                <a:tc>
                  <a:txBody>
                    <a:bodyPr/>
                    <a:lstStyle/>
                    <a:p>
                      <a:pPr algn="r">
                        <a:spcAft>
                          <a:spcPts val="0"/>
                        </a:spcAft>
                      </a:pPr>
                      <a:r>
                        <a:rPr lang="en-GB" sz="1200" b="1">
                          <a:solidFill>
                            <a:srgbClr val="000000"/>
                          </a:solidFill>
                          <a:latin typeface="Times New Roman"/>
                          <a:ea typeface="Times New Roman"/>
                          <a:cs typeface="Times New Roman"/>
                        </a:rPr>
                        <a:t>32</a:t>
                      </a:r>
                      <a:endParaRPr lang="el-GR" sz="1200">
                        <a:latin typeface="Times New Roman"/>
                        <a:ea typeface="Calibri"/>
                        <a:cs typeface="Times New Roman"/>
                      </a:endParaRPr>
                    </a:p>
                  </a:txBody>
                  <a:tcPr marL="68580" marR="68580" marT="0" marB="0" anchor="b"/>
                </a:tc>
                <a:tc>
                  <a:txBody>
                    <a:bodyPr/>
                    <a:lstStyle/>
                    <a:p>
                      <a:pPr>
                        <a:spcAft>
                          <a:spcPts val="0"/>
                        </a:spcAft>
                      </a:pPr>
                      <a:r>
                        <a:rPr lang="el-GR" sz="1100" b="1">
                          <a:solidFill>
                            <a:srgbClr val="000000"/>
                          </a:solidFill>
                          <a:latin typeface="Times New Roman"/>
                          <a:ea typeface="Times New Roman"/>
                          <a:cs typeface="Times New Roman"/>
                        </a:rPr>
                        <a:t>Δόξα το θεό</a:t>
                      </a:r>
                      <a:r>
                        <a:rPr lang="el-GR" sz="1100">
                          <a:solidFill>
                            <a:srgbClr val="000000"/>
                          </a:solidFill>
                          <a:latin typeface="Times New Roman"/>
                          <a:ea typeface="Times New Roman"/>
                          <a:cs typeface="Times New Roman"/>
                        </a:rPr>
                        <a:t>, να σαι καλά!</a:t>
                      </a:r>
                      <a:endParaRPr lang="el-GR" sz="1200">
                        <a:latin typeface="Times New Roman"/>
                        <a:ea typeface="Calibri"/>
                        <a:cs typeface="Times New Roman"/>
                      </a:endParaRPr>
                    </a:p>
                  </a:txBody>
                  <a:tcPr marL="68580" marR="68580" marT="0" marB="0" anchor="ctr"/>
                </a:tc>
                <a:tc>
                  <a:txBody>
                    <a:bodyPr/>
                    <a:lstStyle/>
                    <a:p>
                      <a:pPr algn="ctr">
                        <a:spcAft>
                          <a:spcPts val="0"/>
                        </a:spcAft>
                      </a:pPr>
                      <a:r>
                        <a:rPr lang="en-GB" sz="1200">
                          <a:solidFill>
                            <a:srgbClr val="000000"/>
                          </a:solidFill>
                          <a:latin typeface="Times New Roman"/>
                          <a:ea typeface="Times New Roman"/>
                          <a:cs typeface="Times New Roman"/>
                        </a:rPr>
                        <a:t>18.98</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16.18</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dirty="0">
                          <a:solidFill>
                            <a:srgbClr val="000000"/>
                          </a:solidFill>
                          <a:latin typeface="Times New Roman"/>
                          <a:ea typeface="Times New Roman"/>
                          <a:cs typeface="Times New Roman"/>
                        </a:rPr>
                        <a:t>0</a:t>
                      </a:r>
                      <a:endParaRPr lang="el-GR" sz="1200" dirty="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62</a:t>
                      </a:r>
                      <a:endParaRPr lang="el-GR" sz="1200">
                        <a:latin typeface="Times New Roman"/>
                        <a:ea typeface="Calibri"/>
                        <a:cs typeface="Times New Roman"/>
                      </a:endParaRPr>
                    </a:p>
                  </a:txBody>
                  <a:tcPr marL="68580" marR="68580" marT="0" marB="0" anchor="b"/>
                </a:tc>
              </a:tr>
              <a:tr h="182671">
                <a:tc>
                  <a:txBody>
                    <a:bodyPr/>
                    <a:lstStyle/>
                    <a:p>
                      <a:pPr algn="r">
                        <a:spcAft>
                          <a:spcPts val="0"/>
                        </a:spcAft>
                      </a:pPr>
                      <a:r>
                        <a:rPr lang="en-GB" sz="1200" b="1">
                          <a:solidFill>
                            <a:srgbClr val="000000"/>
                          </a:solidFill>
                          <a:latin typeface="Times New Roman"/>
                          <a:ea typeface="Times New Roman"/>
                          <a:cs typeface="Times New Roman"/>
                        </a:rPr>
                        <a:t>25</a:t>
                      </a:r>
                      <a:endParaRPr lang="el-GR" sz="1200">
                        <a:latin typeface="Times New Roman"/>
                        <a:ea typeface="Calibri"/>
                        <a:cs typeface="Times New Roman"/>
                      </a:endParaRPr>
                    </a:p>
                  </a:txBody>
                  <a:tcPr marL="68580" marR="68580" marT="0" marB="0" anchor="b"/>
                </a:tc>
                <a:tc>
                  <a:txBody>
                    <a:bodyPr/>
                    <a:lstStyle/>
                    <a:p>
                      <a:pPr>
                        <a:spcAft>
                          <a:spcPts val="0"/>
                        </a:spcAft>
                      </a:pPr>
                      <a:r>
                        <a:rPr lang="el-GR" sz="1100">
                          <a:solidFill>
                            <a:srgbClr val="000000"/>
                          </a:solidFill>
                          <a:latin typeface="Times New Roman"/>
                          <a:ea typeface="Times New Roman"/>
                          <a:cs typeface="Times New Roman"/>
                        </a:rPr>
                        <a:t>Βάλε τη </a:t>
                      </a:r>
                      <a:r>
                        <a:rPr lang="el-GR" sz="1100" b="1">
                          <a:solidFill>
                            <a:srgbClr val="000000"/>
                          </a:solidFill>
                          <a:latin typeface="Times New Roman"/>
                          <a:ea typeface="Times New Roman"/>
                          <a:cs typeface="Times New Roman"/>
                        </a:rPr>
                        <a:t>νεκρά</a:t>
                      </a:r>
                      <a:r>
                        <a:rPr lang="el-GR" sz="1100">
                          <a:solidFill>
                            <a:srgbClr val="000000"/>
                          </a:solidFill>
                          <a:latin typeface="Times New Roman"/>
                          <a:ea typeface="Times New Roman"/>
                          <a:cs typeface="Times New Roman"/>
                        </a:rPr>
                        <a:t> και περίμενε στο φανάρι! </a:t>
                      </a:r>
                      <a:endParaRPr lang="el-GR" sz="1200">
                        <a:latin typeface="Times New Roman"/>
                        <a:ea typeface="Calibri"/>
                        <a:cs typeface="Times New Roman"/>
                      </a:endParaRPr>
                    </a:p>
                  </a:txBody>
                  <a:tcPr marL="68580" marR="68580" marT="0" marB="0" anchor="ctr"/>
                </a:tc>
                <a:tc>
                  <a:txBody>
                    <a:bodyPr/>
                    <a:lstStyle/>
                    <a:p>
                      <a:pPr algn="ctr">
                        <a:spcAft>
                          <a:spcPts val="0"/>
                        </a:spcAft>
                      </a:pPr>
                      <a:r>
                        <a:rPr lang="en-GB" sz="1200">
                          <a:solidFill>
                            <a:srgbClr val="000000"/>
                          </a:solidFill>
                          <a:latin typeface="Times New Roman"/>
                          <a:ea typeface="Times New Roman"/>
                          <a:cs typeface="Times New Roman"/>
                        </a:rPr>
                        <a:t>18.88</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14.08</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dirty="0">
                          <a:solidFill>
                            <a:srgbClr val="000000"/>
                          </a:solidFill>
                          <a:latin typeface="Times New Roman"/>
                          <a:ea typeface="Times New Roman"/>
                          <a:cs typeface="Times New Roman"/>
                        </a:rPr>
                        <a:t>0</a:t>
                      </a:r>
                      <a:endParaRPr lang="el-GR" sz="1200" dirty="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62</a:t>
                      </a:r>
                      <a:endParaRPr lang="el-GR" sz="1200">
                        <a:latin typeface="Times New Roman"/>
                        <a:ea typeface="Calibri"/>
                        <a:cs typeface="Times New Roman"/>
                      </a:endParaRPr>
                    </a:p>
                  </a:txBody>
                  <a:tcPr marL="68580" marR="68580" marT="0" marB="0" anchor="b"/>
                </a:tc>
              </a:tr>
              <a:tr h="247792">
                <a:tc>
                  <a:txBody>
                    <a:bodyPr/>
                    <a:lstStyle/>
                    <a:p>
                      <a:pPr algn="r">
                        <a:spcAft>
                          <a:spcPts val="0"/>
                        </a:spcAft>
                      </a:pPr>
                      <a:r>
                        <a:rPr lang="en-GB" sz="1200" b="1">
                          <a:solidFill>
                            <a:srgbClr val="000000"/>
                          </a:solidFill>
                          <a:latin typeface="Times New Roman"/>
                          <a:ea typeface="Times New Roman"/>
                          <a:cs typeface="Times New Roman"/>
                        </a:rPr>
                        <a:t>5</a:t>
                      </a:r>
                      <a:endParaRPr lang="el-GR" sz="1200">
                        <a:latin typeface="Times New Roman"/>
                        <a:ea typeface="Calibri"/>
                        <a:cs typeface="Times New Roman"/>
                      </a:endParaRPr>
                    </a:p>
                  </a:txBody>
                  <a:tcPr marL="68580" marR="68580" marT="0" marB="0" anchor="b"/>
                </a:tc>
                <a:tc>
                  <a:txBody>
                    <a:bodyPr/>
                    <a:lstStyle/>
                    <a:p>
                      <a:pPr>
                        <a:spcAft>
                          <a:spcPts val="0"/>
                        </a:spcAft>
                      </a:pPr>
                      <a:r>
                        <a:rPr lang="el-GR" sz="1200">
                          <a:solidFill>
                            <a:srgbClr val="000000"/>
                          </a:solidFill>
                          <a:latin typeface="Times New Roman"/>
                          <a:ea typeface="Times New Roman"/>
                          <a:cs typeface="Times New Roman"/>
                        </a:rPr>
                        <a:t>Η δίαιτα </a:t>
                      </a:r>
                      <a:r>
                        <a:rPr lang="el-GR" sz="1200" b="1">
                          <a:solidFill>
                            <a:srgbClr val="000000"/>
                          </a:solidFill>
                          <a:latin typeface="Times New Roman"/>
                          <a:ea typeface="Times New Roman"/>
                          <a:cs typeface="Times New Roman"/>
                        </a:rPr>
                        <a:t>του ασθενή</a:t>
                      </a:r>
                      <a:r>
                        <a:rPr lang="el-GR" sz="1200">
                          <a:solidFill>
                            <a:srgbClr val="000000"/>
                          </a:solidFill>
                          <a:latin typeface="Times New Roman"/>
                          <a:ea typeface="Times New Roman"/>
                          <a:cs typeface="Times New Roman"/>
                        </a:rPr>
                        <a:t> ήταν προαιρετική</a:t>
                      </a:r>
                      <a:endParaRPr lang="el-GR" sz="1200">
                        <a:latin typeface="Times New Roman"/>
                        <a:ea typeface="Calibri"/>
                        <a:cs typeface="Times New Roman"/>
                      </a:endParaRPr>
                    </a:p>
                  </a:txBody>
                  <a:tcPr marL="68580" marR="68580" marT="0" marB="0" anchor="ctr"/>
                </a:tc>
                <a:tc>
                  <a:txBody>
                    <a:bodyPr/>
                    <a:lstStyle/>
                    <a:p>
                      <a:pPr algn="ctr">
                        <a:spcAft>
                          <a:spcPts val="0"/>
                        </a:spcAft>
                      </a:pPr>
                      <a:r>
                        <a:rPr lang="en-GB" sz="1200">
                          <a:solidFill>
                            <a:srgbClr val="000000"/>
                          </a:solidFill>
                          <a:latin typeface="Times New Roman"/>
                          <a:ea typeface="Times New Roman"/>
                          <a:cs typeface="Times New Roman"/>
                        </a:rPr>
                        <a:t>17.91</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15.59</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0</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dirty="0">
                          <a:solidFill>
                            <a:srgbClr val="000000"/>
                          </a:solidFill>
                          <a:latin typeface="Times New Roman"/>
                          <a:ea typeface="Times New Roman"/>
                          <a:cs typeface="Times New Roman"/>
                        </a:rPr>
                        <a:t>62</a:t>
                      </a:r>
                      <a:endParaRPr lang="el-GR" sz="1200" dirty="0">
                        <a:latin typeface="Times New Roman"/>
                        <a:ea typeface="Calibri"/>
                        <a:cs typeface="Times New Roman"/>
                      </a:endParaRPr>
                    </a:p>
                  </a:txBody>
                  <a:tcPr marL="68580" marR="68580" marT="0" marB="0" anchor="b"/>
                </a:tc>
              </a:tr>
              <a:tr h="182671">
                <a:tc>
                  <a:txBody>
                    <a:bodyPr/>
                    <a:lstStyle/>
                    <a:p>
                      <a:pPr algn="r">
                        <a:spcAft>
                          <a:spcPts val="0"/>
                        </a:spcAft>
                      </a:pPr>
                      <a:r>
                        <a:rPr lang="en-GB" sz="1200" b="1">
                          <a:solidFill>
                            <a:srgbClr val="000000"/>
                          </a:solidFill>
                          <a:latin typeface="Times New Roman"/>
                          <a:ea typeface="Times New Roman"/>
                          <a:cs typeface="Times New Roman"/>
                        </a:rPr>
                        <a:t>24</a:t>
                      </a:r>
                      <a:endParaRPr lang="el-GR" sz="1200">
                        <a:latin typeface="Times New Roman"/>
                        <a:ea typeface="Calibri"/>
                        <a:cs typeface="Times New Roman"/>
                      </a:endParaRPr>
                    </a:p>
                  </a:txBody>
                  <a:tcPr marL="68580" marR="68580" marT="0" marB="0" anchor="b"/>
                </a:tc>
                <a:tc>
                  <a:txBody>
                    <a:bodyPr/>
                    <a:lstStyle/>
                    <a:p>
                      <a:pPr>
                        <a:spcAft>
                          <a:spcPts val="0"/>
                        </a:spcAft>
                      </a:pPr>
                      <a:r>
                        <a:rPr lang="el-GR" sz="1100">
                          <a:solidFill>
                            <a:srgbClr val="000000"/>
                          </a:solidFill>
                          <a:latin typeface="Times New Roman"/>
                          <a:ea typeface="Times New Roman"/>
                          <a:cs typeface="Times New Roman"/>
                        </a:rPr>
                        <a:t>Ψηφίζω εδώ και χρόνια</a:t>
                      </a:r>
                      <a:r>
                        <a:rPr lang="el-GR" sz="1100" b="1">
                          <a:solidFill>
                            <a:srgbClr val="000000"/>
                          </a:solidFill>
                          <a:latin typeface="Times New Roman"/>
                          <a:ea typeface="Times New Roman"/>
                          <a:cs typeface="Times New Roman"/>
                        </a:rPr>
                        <a:t> αριστερά</a:t>
                      </a:r>
                      <a:r>
                        <a:rPr lang="el-GR" sz="1100">
                          <a:solidFill>
                            <a:srgbClr val="000000"/>
                          </a:solidFill>
                          <a:latin typeface="Times New Roman"/>
                          <a:ea typeface="Times New Roman"/>
                          <a:cs typeface="Times New Roman"/>
                        </a:rPr>
                        <a:t>.</a:t>
                      </a:r>
                      <a:endParaRPr lang="el-GR" sz="1200">
                        <a:latin typeface="Times New Roman"/>
                        <a:ea typeface="Calibri"/>
                        <a:cs typeface="Times New Roman"/>
                      </a:endParaRPr>
                    </a:p>
                  </a:txBody>
                  <a:tcPr marL="68580" marR="68580" marT="0" marB="0" anchor="ctr"/>
                </a:tc>
                <a:tc>
                  <a:txBody>
                    <a:bodyPr/>
                    <a:lstStyle/>
                    <a:p>
                      <a:pPr algn="ctr">
                        <a:spcAft>
                          <a:spcPts val="0"/>
                        </a:spcAft>
                      </a:pPr>
                      <a:r>
                        <a:rPr lang="en-GB" sz="1200">
                          <a:solidFill>
                            <a:srgbClr val="000000"/>
                          </a:solidFill>
                          <a:latin typeface="Times New Roman"/>
                          <a:ea typeface="Times New Roman"/>
                          <a:cs typeface="Times New Roman"/>
                        </a:rPr>
                        <a:t>16.46</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17.55</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0</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dirty="0">
                          <a:solidFill>
                            <a:srgbClr val="000000"/>
                          </a:solidFill>
                          <a:latin typeface="Times New Roman"/>
                          <a:ea typeface="Times New Roman"/>
                          <a:cs typeface="Times New Roman"/>
                        </a:rPr>
                        <a:t>58</a:t>
                      </a:r>
                      <a:endParaRPr lang="el-GR" sz="1200" dirty="0">
                        <a:latin typeface="Times New Roman"/>
                        <a:ea typeface="Calibri"/>
                        <a:cs typeface="Times New Roman"/>
                      </a:endParaRPr>
                    </a:p>
                  </a:txBody>
                  <a:tcPr marL="68580" marR="68580" marT="0" marB="0" anchor="b"/>
                </a:tc>
              </a:tr>
              <a:tr h="182671">
                <a:tc>
                  <a:txBody>
                    <a:bodyPr/>
                    <a:lstStyle/>
                    <a:p>
                      <a:pPr algn="r">
                        <a:spcAft>
                          <a:spcPts val="0"/>
                        </a:spcAft>
                      </a:pPr>
                      <a:r>
                        <a:rPr lang="en-GB" sz="1200" b="1">
                          <a:solidFill>
                            <a:srgbClr val="000000"/>
                          </a:solidFill>
                          <a:latin typeface="Times New Roman"/>
                          <a:ea typeface="Times New Roman"/>
                          <a:cs typeface="Times New Roman"/>
                        </a:rPr>
                        <a:t>2</a:t>
                      </a:r>
                      <a:endParaRPr lang="el-GR" sz="1200">
                        <a:latin typeface="Times New Roman"/>
                        <a:ea typeface="Calibri"/>
                        <a:cs typeface="Times New Roman"/>
                      </a:endParaRPr>
                    </a:p>
                  </a:txBody>
                  <a:tcPr marL="68580" marR="68580" marT="0" marB="0" anchor="b"/>
                </a:tc>
                <a:tc>
                  <a:txBody>
                    <a:bodyPr/>
                    <a:lstStyle/>
                    <a:p>
                      <a:pPr>
                        <a:spcAft>
                          <a:spcPts val="0"/>
                        </a:spcAft>
                      </a:pPr>
                      <a:r>
                        <a:rPr lang="el-GR" sz="1200">
                          <a:solidFill>
                            <a:srgbClr val="000000"/>
                          </a:solidFill>
                          <a:latin typeface="Times New Roman"/>
                          <a:ea typeface="Times New Roman"/>
                          <a:cs typeface="Times New Roman"/>
                        </a:rPr>
                        <a:t>Το σπίτι σου έγινε </a:t>
                      </a:r>
                      <a:r>
                        <a:rPr lang="el-GR" sz="1200" b="1">
                          <a:solidFill>
                            <a:srgbClr val="000000"/>
                          </a:solidFill>
                          <a:latin typeface="Times New Roman"/>
                          <a:ea typeface="Times New Roman"/>
                          <a:cs typeface="Times New Roman"/>
                        </a:rPr>
                        <a:t>παλιατζίδικο</a:t>
                      </a:r>
                      <a:r>
                        <a:rPr lang="el-GR" sz="1200">
                          <a:solidFill>
                            <a:srgbClr val="000000"/>
                          </a:solidFill>
                          <a:latin typeface="Times New Roman"/>
                          <a:ea typeface="Times New Roman"/>
                          <a:cs typeface="Times New Roman"/>
                        </a:rPr>
                        <a:t>. </a:t>
                      </a:r>
                      <a:endParaRPr lang="el-GR" sz="1200">
                        <a:latin typeface="Times New Roman"/>
                        <a:ea typeface="Calibri"/>
                        <a:cs typeface="Times New Roman"/>
                      </a:endParaRPr>
                    </a:p>
                  </a:txBody>
                  <a:tcPr marL="68580" marR="68580" marT="0" marB="0" anchor="ctr"/>
                </a:tc>
                <a:tc>
                  <a:txBody>
                    <a:bodyPr/>
                    <a:lstStyle/>
                    <a:p>
                      <a:pPr algn="ctr">
                        <a:spcAft>
                          <a:spcPts val="0"/>
                        </a:spcAft>
                      </a:pPr>
                      <a:r>
                        <a:rPr lang="en-GB" sz="1200">
                          <a:solidFill>
                            <a:srgbClr val="000000"/>
                          </a:solidFill>
                          <a:latin typeface="Times New Roman"/>
                          <a:ea typeface="Times New Roman"/>
                          <a:cs typeface="Times New Roman"/>
                        </a:rPr>
                        <a:t>4.51</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6.37</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a:solidFill>
                            <a:srgbClr val="000000"/>
                          </a:solidFill>
                          <a:latin typeface="Times New Roman"/>
                          <a:ea typeface="Times New Roman"/>
                          <a:cs typeface="Times New Roman"/>
                        </a:rPr>
                        <a:t>0</a:t>
                      </a:r>
                      <a:endParaRPr lang="el-GR" sz="1200">
                        <a:latin typeface="Times New Roman"/>
                        <a:ea typeface="Calibri"/>
                        <a:cs typeface="Times New Roman"/>
                      </a:endParaRPr>
                    </a:p>
                  </a:txBody>
                  <a:tcPr marL="68580" marR="68580" marT="0" marB="0" anchor="b"/>
                </a:tc>
                <a:tc>
                  <a:txBody>
                    <a:bodyPr/>
                    <a:lstStyle/>
                    <a:p>
                      <a:pPr algn="ctr">
                        <a:spcAft>
                          <a:spcPts val="0"/>
                        </a:spcAft>
                      </a:pPr>
                      <a:r>
                        <a:rPr lang="en-GB" sz="1200" dirty="0">
                          <a:solidFill>
                            <a:srgbClr val="000000"/>
                          </a:solidFill>
                          <a:latin typeface="Times New Roman"/>
                          <a:ea typeface="Times New Roman"/>
                          <a:cs typeface="Times New Roman"/>
                        </a:rPr>
                        <a:t>36</a:t>
                      </a:r>
                      <a:endParaRPr lang="el-GR" sz="1200" dirty="0">
                        <a:latin typeface="Times New Roman"/>
                        <a:ea typeface="Calibri"/>
                        <a:cs typeface="Times New Roman"/>
                      </a:endParaRPr>
                    </a:p>
                  </a:txBody>
                  <a:tcPr marL="68580" marR="68580" marT="0" marB="0" anchor="b"/>
                </a:tc>
              </a:tr>
            </a:tbl>
          </a:graphicData>
        </a:graphic>
      </p:graphicFrame>
    </p:spTree>
    <p:extLst>
      <p:ext uri="{BB962C8B-B14F-4D97-AF65-F5344CB8AC3E}">
        <p14:creationId xmlns:p14="http://schemas.microsoft.com/office/powerpoint/2010/main" xmlns="" val="171176497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38200" y="365126"/>
            <a:ext cx="10515600" cy="430522"/>
          </a:xfrm>
        </p:spPr>
        <p:txBody>
          <a:bodyPr>
            <a:noAutofit/>
          </a:bodyPr>
          <a:lstStyle/>
          <a:p>
            <a:pPr algn="ctr"/>
            <a:r>
              <a:rPr lang="el-GR" sz="2800" dirty="0" smtClean="0"/>
              <a:t>Συνολικός πίνακας αποτελεσμάτων: συνεχές λογιότητας</a:t>
            </a:r>
            <a:endParaRPr lang="en-US" sz="2800" dirty="0"/>
          </a:p>
        </p:txBody>
      </p:sp>
      <p:sp>
        <p:nvSpPr>
          <p:cNvPr id="6" name="Content Placeholder 5"/>
          <p:cNvSpPr>
            <a:spLocks noGrp="1"/>
          </p:cNvSpPr>
          <p:nvPr>
            <p:ph idx="1"/>
          </p:nvPr>
        </p:nvSpPr>
        <p:spPr>
          <a:xfrm>
            <a:off x="532434" y="925975"/>
            <a:ext cx="11424213" cy="5706319"/>
          </a:xfrm>
        </p:spPr>
        <p:txBody>
          <a:bodyPr numCol="2">
            <a:normAutofit fontScale="25000" lnSpcReduction="20000"/>
          </a:bodyPr>
          <a:lstStyle/>
          <a:p>
            <a:pPr marL="0" indent="0" algn="just">
              <a:buNone/>
            </a:pPr>
            <a:r>
              <a:rPr lang="el-GR" dirty="0" smtClean="0"/>
              <a:t>       </a:t>
            </a:r>
            <a:r>
              <a:rPr lang="el-GR" sz="3600" dirty="0" smtClean="0"/>
              <a:t>Εκ των ων ουκ άνευ</a:t>
            </a:r>
          </a:p>
          <a:p>
            <a:pPr marL="0" indent="0" algn="just">
              <a:buNone/>
            </a:pPr>
            <a:r>
              <a:rPr lang="el-GR" sz="3600" dirty="0"/>
              <a:t> </a:t>
            </a:r>
            <a:r>
              <a:rPr lang="el-GR" sz="3600" dirty="0" smtClean="0"/>
              <a:t>      Έτσι ήταν αυτός εξ απαλών ονύχων. </a:t>
            </a:r>
          </a:p>
          <a:p>
            <a:pPr marL="0" indent="0" algn="just">
              <a:buNone/>
            </a:pPr>
            <a:r>
              <a:rPr lang="el-GR" sz="3600" dirty="0"/>
              <a:t> </a:t>
            </a:r>
            <a:r>
              <a:rPr lang="el-GR" sz="3600" dirty="0" smtClean="0"/>
              <a:t>      Η δε γυνή ίνα φοβήται τον άνδρα</a:t>
            </a:r>
          </a:p>
          <a:p>
            <a:pPr marL="0" indent="0" algn="just">
              <a:buNone/>
            </a:pPr>
            <a:r>
              <a:rPr lang="el-GR" sz="3600" dirty="0"/>
              <a:t> </a:t>
            </a:r>
            <a:r>
              <a:rPr lang="el-GR" sz="3600" dirty="0" smtClean="0"/>
              <a:t>      Παν μέτρον άριστον! </a:t>
            </a:r>
          </a:p>
          <a:p>
            <a:pPr marL="0" indent="0" algn="just">
              <a:buNone/>
            </a:pPr>
            <a:r>
              <a:rPr lang="el-GR" sz="3600" dirty="0"/>
              <a:t> </a:t>
            </a:r>
            <a:r>
              <a:rPr lang="el-GR" sz="3600" dirty="0" smtClean="0"/>
              <a:t>      Είναι γνωστό τοις </a:t>
            </a:r>
            <a:r>
              <a:rPr lang="el-GR" sz="3600" dirty="0" err="1" smtClean="0"/>
              <a:t>πάσι</a:t>
            </a:r>
            <a:r>
              <a:rPr lang="el-GR" sz="3600" dirty="0" smtClean="0"/>
              <a:t> ότι είσαι καλός</a:t>
            </a:r>
          </a:p>
          <a:p>
            <a:pPr marL="0" indent="0" algn="just">
              <a:buNone/>
            </a:pPr>
            <a:r>
              <a:rPr lang="el-GR" sz="3600" dirty="0"/>
              <a:t> </a:t>
            </a:r>
            <a:r>
              <a:rPr lang="el-GR" sz="3600" dirty="0" smtClean="0"/>
              <a:t>      Το ζήτημα είναι ακανθώδες</a:t>
            </a:r>
          </a:p>
          <a:p>
            <a:pPr marL="0" indent="0" algn="just">
              <a:buNone/>
            </a:pPr>
            <a:r>
              <a:rPr lang="el-GR" sz="3600" dirty="0"/>
              <a:t> </a:t>
            </a:r>
            <a:r>
              <a:rPr lang="el-GR" sz="3600" dirty="0" smtClean="0"/>
              <a:t>      Είναι άνθρωπος πεφωτισμένος</a:t>
            </a:r>
          </a:p>
          <a:p>
            <a:pPr marL="0" indent="0" algn="just">
              <a:buNone/>
            </a:pPr>
            <a:r>
              <a:rPr lang="el-GR" sz="3600" dirty="0"/>
              <a:t> </a:t>
            </a:r>
            <a:r>
              <a:rPr lang="el-GR" sz="3600" dirty="0" smtClean="0"/>
              <a:t>      Ειρήνη </a:t>
            </a:r>
            <a:r>
              <a:rPr lang="el-GR" sz="3600" dirty="0" err="1" smtClean="0"/>
              <a:t>πάσι</a:t>
            </a:r>
            <a:r>
              <a:rPr lang="el-GR" sz="3600" dirty="0" smtClean="0"/>
              <a:t>! </a:t>
            </a:r>
          </a:p>
          <a:p>
            <a:pPr marL="0" indent="0" algn="just">
              <a:buNone/>
            </a:pPr>
            <a:r>
              <a:rPr lang="el-GR" sz="3600" dirty="0"/>
              <a:t> </a:t>
            </a:r>
            <a:r>
              <a:rPr lang="el-GR" sz="3600" dirty="0" smtClean="0"/>
              <a:t>      Ελήφθη η </a:t>
            </a:r>
            <a:r>
              <a:rPr lang="el-GR" sz="3600" dirty="0" err="1" smtClean="0"/>
              <a:t>απόφασις</a:t>
            </a:r>
            <a:r>
              <a:rPr lang="el-GR" sz="3600" dirty="0" smtClean="0"/>
              <a:t> του δικαστηρίου. </a:t>
            </a:r>
          </a:p>
          <a:p>
            <a:pPr marL="0" indent="0" algn="just">
              <a:buNone/>
            </a:pPr>
            <a:r>
              <a:rPr lang="el-GR" sz="3600" dirty="0"/>
              <a:t> </a:t>
            </a:r>
            <a:r>
              <a:rPr lang="el-GR" sz="3600" dirty="0" smtClean="0"/>
              <a:t>      Έκανα μια εκ </a:t>
            </a:r>
            <a:r>
              <a:rPr lang="el-GR" sz="3600" dirty="0" err="1" smtClean="0"/>
              <a:t>βαθέων</a:t>
            </a:r>
            <a:r>
              <a:rPr lang="el-GR" sz="3600" dirty="0" smtClean="0"/>
              <a:t> εξομολόγηση</a:t>
            </a:r>
          </a:p>
          <a:p>
            <a:pPr marL="0" indent="0" algn="just">
              <a:buNone/>
            </a:pPr>
            <a:r>
              <a:rPr lang="el-GR" sz="3600" dirty="0"/>
              <a:t> </a:t>
            </a:r>
            <a:r>
              <a:rPr lang="el-GR" sz="3600" dirty="0" smtClean="0"/>
              <a:t>      Είναι πασιφανές ότι σε αγαπάει</a:t>
            </a:r>
          </a:p>
          <a:p>
            <a:pPr marL="0" indent="0" algn="just">
              <a:buNone/>
            </a:pPr>
            <a:r>
              <a:rPr lang="el-GR" sz="3600" dirty="0"/>
              <a:t> </a:t>
            </a:r>
            <a:r>
              <a:rPr lang="el-GR" sz="3600" dirty="0" smtClean="0"/>
              <a:t>      Το στέμμα της βασιλίσσης ήταν όμορφο</a:t>
            </a:r>
          </a:p>
          <a:p>
            <a:pPr marL="0" indent="0" algn="just">
              <a:buNone/>
            </a:pPr>
            <a:r>
              <a:rPr lang="el-GR" sz="3600" dirty="0" smtClean="0"/>
              <a:t>       Έκαστος στο είδος και ο </a:t>
            </a:r>
            <a:r>
              <a:rPr lang="el-GR" sz="3600" dirty="0" err="1" smtClean="0"/>
              <a:t>Λουμίδης</a:t>
            </a:r>
            <a:r>
              <a:rPr lang="el-GR" sz="3600" dirty="0" smtClean="0"/>
              <a:t> στους καφέδες του! </a:t>
            </a:r>
          </a:p>
          <a:p>
            <a:pPr marL="0" indent="0" algn="just">
              <a:buNone/>
            </a:pPr>
            <a:r>
              <a:rPr lang="el-GR" sz="3600" dirty="0"/>
              <a:t> </a:t>
            </a:r>
            <a:r>
              <a:rPr lang="el-GR" sz="3600" dirty="0" smtClean="0"/>
              <a:t>      Το θέμα θεωρείται λήξαν!</a:t>
            </a:r>
          </a:p>
          <a:p>
            <a:pPr marL="0" indent="0" algn="just">
              <a:buNone/>
            </a:pPr>
            <a:r>
              <a:rPr lang="el-GR" sz="3600" dirty="0"/>
              <a:t> </a:t>
            </a:r>
            <a:r>
              <a:rPr lang="el-GR" sz="3600" dirty="0" smtClean="0"/>
              <a:t>      Ανέκαθεν σου άρεσε αυτός.</a:t>
            </a:r>
          </a:p>
          <a:p>
            <a:pPr marL="0" indent="0" algn="just">
              <a:buNone/>
            </a:pPr>
            <a:r>
              <a:rPr lang="el-GR" sz="3600" dirty="0"/>
              <a:t> </a:t>
            </a:r>
            <a:r>
              <a:rPr lang="el-GR" sz="3600" dirty="0" smtClean="0"/>
              <a:t>      Αυτή η γραμμή είναι τεθλασμένη</a:t>
            </a:r>
          </a:p>
          <a:p>
            <a:pPr marL="0" indent="0" algn="just">
              <a:buNone/>
            </a:pPr>
            <a:r>
              <a:rPr lang="el-GR" sz="3600" dirty="0"/>
              <a:t> </a:t>
            </a:r>
            <a:r>
              <a:rPr lang="el-GR" sz="3600" dirty="0" smtClean="0"/>
              <a:t>      Ασχολούμαι με την </a:t>
            </a:r>
            <a:r>
              <a:rPr lang="el-GR" sz="3600" dirty="0" err="1" smtClean="0"/>
              <a:t>ονυχοπλαστική</a:t>
            </a:r>
            <a:endParaRPr lang="el-GR" sz="3600" dirty="0" smtClean="0"/>
          </a:p>
          <a:p>
            <a:pPr marL="0" indent="0" algn="just">
              <a:buNone/>
            </a:pPr>
            <a:r>
              <a:rPr lang="el-GR" sz="3600" dirty="0"/>
              <a:t> </a:t>
            </a:r>
            <a:r>
              <a:rPr lang="el-GR" sz="3600" dirty="0" smtClean="0"/>
              <a:t>       Βάλε το στη σειριακή θύρα</a:t>
            </a:r>
          </a:p>
          <a:p>
            <a:pPr marL="0" indent="0" algn="just">
              <a:buNone/>
            </a:pPr>
            <a:r>
              <a:rPr lang="el-GR" sz="3600" dirty="0"/>
              <a:t> </a:t>
            </a:r>
            <a:r>
              <a:rPr lang="el-GR" sz="3600" dirty="0" smtClean="0"/>
              <a:t>       Τι λες εσύ ανόητη γυνή;</a:t>
            </a:r>
          </a:p>
          <a:p>
            <a:pPr marL="0" indent="0" algn="just">
              <a:buNone/>
            </a:pPr>
            <a:r>
              <a:rPr lang="el-GR" sz="3600" dirty="0"/>
              <a:t> </a:t>
            </a:r>
            <a:r>
              <a:rPr lang="el-GR" sz="3600" dirty="0" smtClean="0"/>
              <a:t>       Πάσχει από οστεοαρθρίτιδα</a:t>
            </a:r>
          </a:p>
          <a:p>
            <a:pPr marL="0" indent="0" algn="just">
              <a:buNone/>
            </a:pPr>
            <a:r>
              <a:rPr lang="el-GR" sz="3600" dirty="0"/>
              <a:t> </a:t>
            </a:r>
            <a:r>
              <a:rPr lang="el-GR" sz="3600" dirty="0" smtClean="0"/>
              <a:t>       Το περιστέρι είναι πάλλευκο.</a:t>
            </a:r>
          </a:p>
          <a:p>
            <a:pPr marL="0" indent="0" algn="just">
              <a:buNone/>
            </a:pPr>
            <a:r>
              <a:rPr lang="el-GR" sz="3600" dirty="0"/>
              <a:t> </a:t>
            </a:r>
            <a:r>
              <a:rPr lang="el-GR" sz="3600" dirty="0" smtClean="0"/>
              <a:t>        Δε θέλω να βρεθώ σε πτωχοκομείο. </a:t>
            </a:r>
          </a:p>
          <a:p>
            <a:pPr marL="0" indent="0" algn="just">
              <a:buNone/>
            </a:pPr>
            <a:r>
              <a:rPr lang="el-GR" sz="3600" dirty="0"/>
              <a:t> </a:t>
            </a:r>
            <a:r>
              <a:rPr lang="el-GR" sz="3600" dirty="0" smtClean="0"/>
              <a:t>        Θα το περάσω στο εαρινό εξάμηνο.</a:t>
            </a:r>
          </a:p>
          <a:p>
            <a:pPr marL="0" indent="0" algn="just">
              <a:buNone/>
            </a:pPr>
            <a:r>
              <a:rPr lang="el-GR" sz="3600" dirty="0"/>
              <a:t> </a:t>
            </a:r>
            <a:r>
              <a:rPr lang="el-GR" sz="3600" dirty="0" smtClean="0"/>
              <a:t>        Είμαι φοιτητής του Δημοκριτείου Πανεπιστημίου Θράκης.</a:t>
            </a:r>
          </a:p>
          <a:p>
            <a:pPr marL="0" indent="0" algn="just">
              <a:buNone/>
            </a:pPr>
            <a:r>
              <a:rPr lang="el-GR" sz="3600" dirty="0"/>
              <a:t> </a:t>
            </a:r>
            <a:r>
              <a:rPr lang="el-GR" sz="3600" dirty="0" smtClean="0"/>
              <a:t>        Μένω στην οδό βασιλίσσης Όλγας.</a:t>
            </a:r>
          </a:p>
          <a:p>
            <a:pPr marL="0" indent="0" algn="just">
              <a:buNone/>
            </a:pPr>
            <a:r>
              <a:rPr lang="el-GR" sz="3600" dirty="0"/>
              <a:t> </a:t>
            </a:r>
            <a:r>
              <a:rPr lang="el-GR" sz="3600" dirty="0" smtClean="0"/>
              <a:t>        Τα παράθυρα της τάξεως είναι κλειστά. </a:t>
            </a:r>
          </a:p>
          <a:p>
            <a:pPr marL="0" indent="0" algn="just">
              <a:buNone/>
            </a:pPr>
            <a:r>
              <a:rPr lang="el-GR" sz="3600" dirty="0"/>
              <a:t> </a:t>
            </a:r>
            <a:r>
              <a:rPr lang="el-GR" sz="3600" dirty="0" smtClean="0"/>
              <a:t>        Η δίαιτα του ασθενούς είναι υποχρεωτική. </a:t>
            </a:r>
          </a:p>
          <a:p>
            <a:pPr marL="0" indent="0" algn="just">
              <a:buNone/>
            </a:pPr>
            <a:r>
              <a:rPr lang="el-GR" sz="3600" dirty="0"/>
              <a:t> </a:t>
            </a:r>
            <a:r>
              <a:rPr lang="el-GR" sz="3600" dirty="0" smtClean="0"/>
              <a:t>        Αυτό </a:t>
            </a:r>
            <a:r>
              <a:rPr lang="el-GR" sz="3600" dirty="0" err="1" smtClean="0"/>
              <a:t>πληρεί</a:t>
            </a:r>
            <a:r>
              <a:rPr lang="el-GR" sz="3600" dirty="0" smtClean="0"/>
              <a:t> τις προϋποθέσεις. </a:t>
            </a:r>
          </a:p>
          <a:p>
            <a:pPr marL="0" indent="0" algn="just">
              <a:buNone/>
            </a:pPr>
            <a:r>
              <a:rPr lang="el-GR" sz="3600" dirty="0"/>
              <a:t> </a:t>
            </a:r>
            <a:r>
              <a:rPr lang="el-GR" sz="3600" dirty="0" smtClean="0"/>
              <a:t>        Θα περάσω από ιερά εξέταση! </a:t>
            </a:r>
          </a:p>
          <a:p>
            <a:pPr marL="0" indent="0" algn="just">
              <a:buNone/>
            </a:pPr>
            <a:r>
              <a:rPr lang="el-GR" sz="3600" dirty="0"/>
              <a:t> </a:t>
            </a:r>
            <a:r>
              <a:rPr lang="el-GR" sz="3600" dirty="0" smtClean="0"/>
              <a:t>        Κύριε Καθηγητά, σας ευχαριστώ.</a:t>
            </a:r>
          </a:p>
          <a:p>
            <a:pPr marL="0" indent="0" algn="just">
              <a:buNone/>
            </a:pPr>
            <a:r>
              <a:rPr lang="el-GR" sz="3600" dirty="0"/>
              <a:t> </a:t>
            </a:r>
            <a:r>
              <a:rPr lang="el-GR" sz="3600" dirty="0" smtClean="0"/>
              <a:t>         Δόξα τω θεώ ήρθες! </a:t>
            </a:r>
          </a:p>
          <a:p>
            <a:pPr marL="0" indent="0" algn="just">
              <a:buNone/>
            </a:pPr>
            <a:r>
              <a:rPr lang="el-GR" sz="3600" dirty="0" smtClean="0"/>
              <a:t>          Θα παίξει η εθνική Ελλάδος σήμερα.</a:t>
            </a:r>
          </a:p>
          <a:p>
            <a:pPr marL="0" indent="0" algn="just">
              <a:buNone/>
            </a:pPr>
            <a:r>
              <a:rPr lang="el-GR" sz="3600" dirty="0" smtClean="0"/>
              <a:t>          Είσαι ανθέλληνας! </a:t>
            </a:r>
          </a:p>
          <a:p>
            <a:pPr marL="0" indent="0" algn="just">
              <a:buNone/>
            </a:pPr>
            <a:r>
              <a:rPr lang="el-GR" sz="3600" dirty="0" smtClean="0"/>
              <a:t>          Θα πάω στο παλαιοπωλείο να αγοράσω μια αντίκα. </a:t>
            </a:r>
          </a:p>
          <a:p>
            <a:pPr marL="0" indent="0" algn="just">
              <a:buNone/>
            </a:pPr>
            <a:r>
              <a:rPr lang="el-GR" sz="3600" dirty="0" smtClean="0"/>
              <a:t>          Ο Ηρακλής είναι ένας ημίθεος!</a:t>
            </a:r>
          </a:p>
          <a:p>
            <a:pPr marL="0" indent="0" algn="just">
              <a:buNone/>
            </a:pPr>
            <a:r>
              <a:rPr lang="el-GR" sz="3600" dirty="0" smtClean="0"/>
              <a:t>          Θα αγοράσω ένα στρώμα θαλάσσης! </a:t>
            </a:r>
          </a:p>
          <a:p>
            <a:pPr marL="0" indent="0" algn="just">
              <a:buNone/>
            </a:pPr>
            <a:r>
              <a:rPr lang="el-GR" sz="3600" dirty="0" smtClean="0"/>
              <a:t>          Φόρεσε τη ζώνη ασφαλείας και πάμε. </a:t>
            </a:r>
          </a:p>
          <a:p>
            <a:pPr marL="0" indent="0" algn="just">
              <a:buNone/>
            </a:pPr>
            <a:r>
              <a:rPr lang="el-GR" sz="3600" dirty="0" smtClean="0"/>
              <a:t>          Είσαι τελείως εντός κλίματος. </a:t>
            </a:r>
          </a:p>
          <a:p>
            <a:pPr marL="0" indent="0" algn="just">
              <a:buNone/>
            </a:pPr>
            <a:r>
              <a:rPr lang="el-GR" sz="3600" dirty="0" smtClean="0"/>
              <a:t>          Θα έρθεις την Καθαρά Δευτέρα; </a:t>
            </a:r>
          </a:p>
          <a:p>
            <a:pPr marL="0" indent="0" algn="just">
              <a:buNone/>
            </a:pPr>
            <a:r>
              <a:rPr lang="el-GR" sz="3600" dirty="0"/>
              <a:t> </a:t>
            </a:r>
            <a:r>
              <a:rPr lang="el-GR" sz="3600" dirty="0" smtClean="0"/>
              <a:t>         Την επόμενη ώρα έχουμε οικιακά. </a:t>
            </a:r>
          </a:p>
          <a:p>
            <a:pPr marL="0" indent="0" algn="just">
              <a:buNone/>
            </a:pPr>
            <a:r>
              <a:rPr lang="el-GR" sz="3600" dirty="0"/>
              <a:t> </a:t>
            </a:r>
            <a:r>
              <a:rPr lang="el-GR" sz="3600" dirty="0" smtClean="0"/>
              <a:t>         Είναι ένα ολόλευκο σεντόνι. </a:t>
            </a:r>
          </a:p>
          <a:p>
            <a:pPr marL="0" indent="0" algn="just">
              <a:buNone/>
            </a:pPr>
            <a:r>
              <a:rPr lang="el-GR" sz="3600" dirty="0"/>
              <a:t> </a:t>
            </a:r>
            <a:r>
              <a:rPr lang="el-GR" sz="3600" dirty="0" smtClean="0"/>
              <a:t>         Αυτός είναι ένας ημίθεος! </a:t>
            </a:r>
          </a:p>
          <a:p>
            <a:pPr marL="0" indent="0" algn="just">
              <a:buNone/>
            </a:pPr>
            <a:r>
              <a:rPr lang="el-GR" sz="3600" dirty="0"/>
              <a:t> </a:t>
            </a:r>
            <a:r>
              <a:rPr lang="el-GR" sz="3600" dirty="0" smtClean="0"/>
              <a:t>         Αυτός είναι μεγάλος καλλιτέχνης! </a:t>
            </a:r>
          </a:p>
          <a:p>
            <a:pPr marL="0" indent="0" algn="just">
              <a:buNone/>
            </a:pPr>
            <a:r>
              <a:rPr lang="el-GR" sz="3600" dirty="0"/>
              <a:t> </a:t>
            </a:r>
            <a:r>
              <a:rPr lang="el-GR" sz="3600" dirty="0" smtClean="0"/>
              <a:t>          Έγινε της κολάσεως! </a:t>
            </a:r>
          </a:p>
          <a:p>
            <a:pPr marL="0" indent="0" algn="just">
              <a:buNone/>
            </a:pPr>
            <a:r>
              <a:rPr lang="el-GR" sz="3600" dirty="0"/>
              <a:t> </a:t>
            </a:r>
            <a:r>
              <a:rPr lang="el-GR" sz="3600" dirty="0" smtClean="0"/>
              <a:t>          Δόξα το θεό, να ‘σαι καλά! </a:t>
            </a:r>
          </a:p>
          <a:p>
            <a:pPr marL="0" indent="0" algn="just">
              <a:buNone/>
            </a:pPr>
            <a:r>
              <a:rPr lang="el-GR" sz="3600" dirty="0"/>
              <a:t> </a:t>
            </a:r>
            <a:r>
              <a:rPr lang="el-GR" sz="3600" dirty="0" smtClean="0"/>
              <a:t>          Βάλε τη νεκρά και περίμενε στο φανάρι. </a:t>
            </a:r>
          </a:p>
          <a:p>
            <a:pPr marL="0" indent="0" algn="just">
              <a:buNone/>
            </a:pPr>
            <a:r>
              <a:rPr lang="el-GR" sz="3600" dirty="0"/>
              <a:t> </a:t>
            </a:r>
            <a:r>
              <a:rPr lang="el-GR" sz="3600" dirty="0" smtClean="0"/>
              <a:t>           Η δίαιτα του ασθενή ήταν προαιρετική. </a:t>
            </a:r>
          </a:p>
          <a:p>
            <a:pPr marL="0" indent="0" algn="just">
              <a:buNone/>
            </a:pPr>
            <a:r>
              <a:rPr lang="el-GR" sz="3600" dirty="0"/>
              <a:t> </a:t>
            </a:r>
            <a:r>
              <a:rPr lang="el-GR" sz="3600" dirty="0" smtClean="0"/>
              <a:t>          Ψηφίζω εδώ και χρόνια αριστερά. </a:t>
            </a:r>
          </a:p>
          <a:p>
            <a:pPr marL="0" indent="0" algn="just">
              <a:buNone/>
            </a:pPr>
            <a:r>
              <a:rPr lang="el-GR" sz="3600" dirty="0"/>
              <a:t> </a:t>
            </a:r>
            <a:r>
              <a:rPr lang="el-GR" sz="3600" dirty="0" smtClean="0"/>
              <a:t>           Το σπίτι σου έγινε παλιατζίδικο. </a:t>
            </a:r>
          </a:p>
          <a:p>
            <a:pPr marL="0" indent="0" algn="just">
              <a:buNone/>
            </a:pPr>
            <a:r>
              <a:rPr lang="el-GR" sz="3600" dirty="0"/>
              <a:t> </a:t>
            </a:r>
            <a:r>
              <a:rPr lang="el-GR" sz="3600" dirty="0" smtClean="0"/>
              <a:t>           </a:t>
            </a:r>
          </a:p>
          <a:p>
            <a:pPr marL="0" indent="0" algn="just">
              <a:buNone/>
            </a:pPr>
            <a:r>
              <a:rPr lang="el-GR" sz="3600" dirty="0" smtClean="0"/>
              <a:t>    </a:t>
            </a:r>
          </a:p>
          <a:p>
            <a:pPr marL="0" indent="0" algn="just">
              <a:buNone/>
            </a:pPr>
            <a:r>
              <a:rPr lang="el-GR" dirty="0" smtClean="0"/>
              <a:t>                 </a:t>
            </a:r>
          </a:p>
        </p:txBody>
      </p:sp>
      <p:cxnSp>
        <p:nvCxnSpPr>
          <p:cNvPr id="3" name="Straight Connector 2"/>
          <p:cNvCxnSpPr/>
          <p:nvPr/>
        </p:nvCxnSpPr>
        <p:spPr>
          <a:xfrm>
            <a:off x="671332" y="983848"/>
            <a:ext cx="5562" cy="5654458"/>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6375170" y="961601"/>
            <a:ext cx="13755" cy="4952311"/>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42009828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l-GR" dirty="0" smtClean="0"/>
              <a:t>Στόχοι της εργασίας</a:t>
            </a:r>
            <a:endParaRPr lang="en-US" dirty="0"/>
          </a:p>
        </p:txBody>
      </p:sp>
      <p:sp>
        <p:nvSpPr>
          <p:cNvPr id="6" name="Content Placeholder 5"/>
          <p:cNvSpPr>
            <a:spLocks noGrp="1"/>
          </p:cNvSpPr>
          <p:nvPr>
            <p:ph idx="1"/>
          </p:nvPr>
        </p:nvSpPr>
        <p:spPr/>
        <p:txBody>
          <a:bodyPr/>
          <a:lstStyle/>
          <a:p>
            <a:pPr marL="0" indent="0" algn="ctr">
              <a:buNone/>
            </a:pPr>
            <a:endParaRPr lang="el-GR" dirty="0" smtClean="0"/>
          </a:p>
          <a:p>
            <a:pPr marL="355600" indent="-355600" algn="just">
              <a:buFont typeface="Wingdings" pitchFamily="2" charset="2"/>
              <a:buChar char="ü"/>
            </a:pPr>
            <a:r>
              <a:rPr lang="el-GR" b="1" dirty="0" smtClean="0"/>
              <a:t>Παρουσίαση</a:t>
            </a:r>
            <a:r>
              <a:rPr lang="el-GR" dirty="0" smtClean="0"/>
              <a:t> του εργαλείου στατιστικής μέτρησης </a:t>
            </a:r>
            <a:r>
              <a:rPr lang="el-GR" b="1" dirty="0" smtClean="0"/>
              <a:t>της ράβδου </a:t>
            </a:r>
            <a:r>
              <a:rPr lang="el-GR" dirty="0" smtClean="0"/>
              <a:t>και εφαρμογή στη μέτρηση του βαθμού λογιότητας ως μελέτη περίπτωσης. </a:t>
            </a:r>
          </a:p>
          <a:p>
            <a:pPr marL="355600" indent="-355600" algn="just">
              <a:buNone/>
            </a:pPr>
            <a:endParaRPr lang="el-GR" dirty="0" smtClean="0"/>
          </a:p>
          <a:p>
            <a:pPr marL="355600" indent="-355600" algn="just">
              <a:buFont typeface="Wingdings" pitchFamily="2" charset="2"/>
              <a:buChar char="ü"/>
            </a:pPr>
            <a:r>
              <a:rPr lang="el-GR" b="1" dirty="0" smtClean="0"/>
              <a:t>Παρουσίαση</a:t>
            </a:r>
            <a:r>
              <a:rPr lang="el-GR" dirty="0" smtClean="0"/>
              <a:t> των βασικών </a:t>
            </a:r>
            <a:r>
              <a:rPr lang="el-GR" b="1" dirty="0" smtClean="0"/>
              <a:t>αποτελεσμάτων</a:t>
            </a:r>
            <a:r>
              <a:rPr lang="el-GR" dirty="0" smtClean="0"/>
              <a:t> ενός </a:t>
            </a:r>
            <a:r>
              <a:rPr lang="el-GR" b="1" dirty="0" smtClean="0"/>
              <a:t>τεστ</a:t>
            </a:r>
            <a:r>
              <a:rPr lang="el-GR" dirty="0" smtClean="0"/>
              <a:t> που αναζητά </a:t>
            </a:r>
            <a:r>
              <a:rPr lang="el-GR" b="1" dirty="0" smtClean="0"/>
              <a:t>τον βαθμό λογιότητας </a:t>
            </a:r>
            <a:r>
              <a:rPr lang="el-GR" dirty="0" smtClean="0"/>
              <a:t>λέξεων και φράσεων της Κοινής Νέας Ελληνικής. </a:t>
            </a:r>
          </a:p>
        </p:txBody>
      </p:sp>
    </p:spTree>
    <p:extLst>
      <p:ext uri="{BB962C8B-B14F-4D97-AF65-F5344CB8AC3E}">
        <p14:creationId xmlns:p14="http://schemas.microsoft.com/office/powerpoint/2010/main" xmlns="" val="245857337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38200" y="365126"/>
            <a:ext cx="10515600" cy="430522"/>
          </a:xfrm>
        </p:spPr>
        <p:txBody>
          <a:bodyPr>
            <a:noAutofit/>
          </a:bodyPr>
          <a:lstStyle/>
          <a:p>
            <a:pPr algn="ctr"/>
            <a:r>
              <a:rPr lang="el-GR" sz="2800" dirty="0" smtClean="0"/>
              <a:t>Χαρακτηριστικά παραδείγματα τοποθέτησης στο συνεχές λογιότητας</a:t>
            </a:r>
            <a:endParaRPr lang="en-US" sz="2800" dirty="0"/>
          </a:p>
        </p:txBody>
      </p:sp>
      <p:sp>
        <p:nvSpPr>
          <p:cNvPr id="6" name="Content Placeholder 5"/>
          <p:cNvSpPr>
            <a:spLocks noGrp="1"/>
          </p:cNvSpPr>
          <p:nvPr>
            <p:ph idx="1"/>
          </p:nvPr>
        </p:nvSpPr>
        <p:spPr>
          <a:xfrm>
            <a:off x="729750" y="1310126"/>
            <a:ext cx="11076768" cy="5373061"/>
          </a:xfrm>
        </p:spPr>
        <p:txBody>
          <a:bodyPr numCol="1">
            <a:normAutofit fontScale="32500" lnSpcReduction="20000"/>
          </a:bodyPr>
          <a:lstStyle/>
          <a:p>
            <a:pPr marL="0" indent="0" algn="just">
              <a:buNone/>
            </a:pPr>
            <a:r>
              <a:rPr lang="el-GR" sz="1600" dirty="0" smtClean="0"/>
              <a:t>     </a:t>
            </a:r>
            <a:r>
              <a:rPr lang="el-GR" sz="4500" dirty="0" smtClean="0"/>
              <a:t>Εκ </a:t>
            </a:r>
            <a:r>
              <a:rPr lang="el-GR" sz="4900" dirty="0" smtClean="0"/>
              <a:t>των ων ουκ άνευ (5.31, 1/50)  </a:t>
            </a:r>
          </a:p>
          <a:p>
            <a:pPr marL="0" indent="0" algn="just">
              <a:buNone/>
            </a:pPr>
            <a:r>
              <a:rPr lang="el-GR" sz="4900" dirty="0" smtClean="0"/>
              <a:t>   </a:t>
            </a:r>
          </a:p>
          <a:p>
            <a:pPr marL="0" indent="0" algn="just">
              <a:buNone/>
            </a:pPr>
            <a:endParaRPr lang="el-GR" sz="4900" dirty="0" smtClean="0"/>
          </a:p>
          <a:p>
            <a:pPr marL="0" indent="0" algn="just">
              <a:buNone/>
            </a:pPr>
            <a:endParaRPr lang="el-GR" sz="4900" dirty="0"/>
          </a:p>
          <a:p>
            <a:pPr marL="0" indent="0" algn="just">
              <a:buNone/>
            </a:pPr>
            <a:r>
              <a:rPr lang="el-GR" sz="4900" dirty="0" smtClean="0"/>
              <a:t>   Έκαστος στο είδος του… (4.12, 13/50)</a:t>
            </a:r>
          </a:p>
          <a:p>
            <a:pPr marL="0" indent="0" algn="just">
              <a:buNone/>
            </a:pPr>
            <a:endParaRPr lang="el-GR" sz="4900" dirty="0"/>
          </a:p>
          <a:p>
            <a:pPr marL="0" indent="0" algn="just">
              <a:buNone/>
            </a:pPr>
            <a:endParaRPr lang="el-GR" sz="4900" dirty="0" smtClean="0"/>
          </a:p>
          <a:p>
            <a:pPr marL="0" indent="0" algn="just">
              <a:buNone/>
            </a:pPr>
            <a:endParaRPr lang="el-GR" sz="4900" dirty="0"/>
          </a:p>
          <a:p>
            <a:pPr marL="0" indent="0" algn="just">
              <a:buNone/>
            </a:pPr>
            <a:r>
              <a:rPr lang="el-GR" sz="4900" dirty="0" smtClean="0"/>
              <a:t>   Δόξα τω θεώ ήρθες… (3.21, 30/50)</a:t>
            </a:r>
          </a:p>
          <a:p>
            <a:pPr marL="0" indent="0" algn="just">
              <a:buNone/>
            </a:pPr>
            <a:endParaRPr lang="el-GR" sz="4900" dirty="0"/>
          </a:p>
          <a:p>
            <a:pPr marL="0" indent="0" algn="just">
              <a:buNone/>
            </a:pPr>
            <a:endParaRPr lang="el-GR" sz="4900" dirty="0" smtClean="0"/>
          </a:p>
          <a:p>
            <a:pPr marL="0" indent="0" algn="just">
              <a:buNone/>
            </a:pPr>
            <a:endParaRPr lang="el-GR" sz="4900" dirty="0" smtClean="0"/>
          </a:p>
          <a:p>
            <a:pPr marL="0" indent="0" algn="just">
              <a:buNone/>
            </a:pPr>
            <a:r>
              <a:rPr lang="el-GR" sz="4900" dirty="0"/>
              <a:t> </a:t>
            </a:r>
            <a:r>
              <a:rPr lang="el-GR" sz="4900" dirty="0" smtClean="0"/>
              <a:t>  Θα έρθεις την Καθαρά Δευτέρα; (2.5, 38/50)</a:t>
            </a:r>
          </a:p>
          <a:p>
            <a:pPr marL="0" indent="0" algn="just">
              <a:buNone/>
            </a:pPr>
            <a:endParaRPr lang="el-GR" sz="4900" dirty="0"/>
          </a:p>
          <a:p>
            <a:pPr marL="0" indent="0" algn="just">
              <a:buNone/>
            </a:pPr>
            <a:endParaRPr lang="el-GR" sz="4900" dirty="0" smtClean="0"/>
          </a:p>
          <a:p>
            <a:pPr marL="0" indent="0" algn="just">
              <a:buNone/>
            </a:pPr>
            <a:endParaRPr lang="el-GR" sz="4900" dirty="0" smtClean="0"/>
          </a:p>
          <a:p>
            <a:pPr marL="0" indent="0" algn="just">
              <a:buNone/>
            </a:pPr>
            <a:r>
              <a:rPr lang="el-GR" sz="4900" dirty="0" smtClean="0"/>
              <a:t>   Το σπίτι σου έγινε παλιατζίδικο (0.4, 50/50)                                                                                                                                                                                                 </a:t>
            </a:r>
          </a:p>
          <a:p>
            <a:pPr marL="0" indent="0" algn="just">
              <a:buNone/>
            </a:pPr>
            <a:r>
              <a:rPr lang="el-GR" sz="4900" dirty="0"/>
              <a:t> </a:t>
            </a:r>
            <a:r>
              <a:rPr lang="el-GR" sz="4900" dirty="0" smtClean="0"/>
              <a:t>         </a:t>
            </a:r>
          </a:p>
        </p:txBody>
      </p:sp>
      <p:cxnSp>
        <p:nvCxnSpPr>
          <p:cNvPr id="7" name="Straight Connector 6"/>
          <p:cNvCxnSpPr/>
          <p:nvPr/>
        </p:nvCxnSpPr>
        <p:spPr>
          <a:xfrm>
            <a:off x="833717" y="1310126"/>
            <a:ext cx="0" cy="502920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19341564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l-GR" dirty="0" smtClean="0"/>
              <a:t>Ερώτηση 2</a:t>
            </a:r>
            <a:endParaRPr lang="en-US" dirty="0"/>
          </a:p>
        </p:txBody>
      </p:sp>
      <p:sp>
        <p:nvSpPr>
          <p:cNvPr id="6" name="Content Placeholder 5"/>
          <p:cNvSpPr>
            <a:spLocks noGrp="1"/>
          </p:cNvSpPr>
          <p:nvPr>
            <p:ph idx="1"/>
          </p:nvPr>
        </p:nvSpPr>
        <p:spPr/>
        <p:txBody>
          <a:bodyPr/>
          <a:lstStyle/>
          <a:p>
            <a:pPr marL="0" indent="0" algn="ctr">
              <a:buNone/>
            </a:pPr>
            <a:endParaRPr lang="el-GR" dirty="0" smtClean="0"/>
          </a:p>
          <a:p>
            <a:pPr marL="0" indent="0" algn="ctr">
              <a:buNone/>
            </a:pPr>
            <a:endParaRPr lang="el-GR" dirty="0"/>
          </a:p>
          <a:p>
            <a:pPr marL="0" indent="0" algn="ctr">
              <a:buNone/>
            </a:pPr>
            <a:endParaRPr lang="el-GR" dirty="0" smtClean="0"/>
          </a:p>
          <a:p>
            <a:pPr marL="0" indent="0" algn="ctr">
              <a:buNone/>
            </a:pPr>
            <a:r>
              <a:rPr lang="el-GR" dirty="0" smtClean="0"/>
              <a:t>Γιατί το συγκεκριμένο τεστ είναι χρήσιμο για την περιγραφή και την ερμηνεία της γλώσσας; </a:t>
            </a:r>
          </a:p>
        </p:txBody>
      </p:sp>
    </p:spTree>
    <p:extLst>
      <p:ext uri="{BB962C8B-B14F-4D97-AF65-F5344CB8AC3E}">
        <p14:creationId xmlns:p14="http://schemas.microsoft.com/office/powerpoint/2010/main" xmlns="" val="231929387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l-GR" dirty="0" smtClean="0"/>
              <a:t>Απάντηση</a:t>
            </a:r>
            <a:endParaRPr lang="en-US" dirty="0"/>
          </a:p>
        </p:txBody>
      </p:sp>
      <p:sp>
        <p:nvSpPr>
          <p:cNvPr id="6" name="Content Placeholder 5"/>
          <p:cNvSpPr>
            <a:spLocks noGrp="1"/>
          </p:cNvSpPr>
          <p:nvPr>
            <p:ph idx="1"/>
          </p:nvPr>
        </p:nvSpPr>
        <p:spPr>
          <a:xfrm>
            <a:off x="653143" y="1448790"/>
            <a:ext cx="10913423" cy="5070763"/>
          </a:xfrm>
        </p:spPr>
        <p:txBody>
          <a:bodyPr>
            <a:normAutofit fontScale="85000" lnSpcReduction="20000"/>
          </a:bodyPr>
          <a:lstStyle/>
          <a:p>
            <a:pPr algn="just"/>
            <a:r>
              <a:rPr lang="el-GR" b="1" dirty="0" smtClean="0"/>
              <a:t>Σε θεωρητικό επίπεδο</a:t>
            </a:r>
            <a:r>
              <a:rPr lang="el-GR" dirty="0" smtClean="0"/>
              <a:t>: επιβεβαιώνει ή αναπροσαρμόζει ή ανοίγει τον δρόμο για την περαιτέρω διερεύνηση θεωρητικών πτυχών του ζητήματος. Για παράδειγμα, δημιουργεί τις προϋποθέσεις για τον καθορισμό/επαναπροσδιορισμό </a:t>
            </a:r>
            <a:r>
              <a:rPr lang="el-GR" dirty="0"/>
              <a:t>με ακρίβεια των αξιοσημείωτων σημείων ενός </a:t>
            </a:r>
            <a:r>
              <a:rPr lang="el-GR" dirty="0" smtClean="0"/>
              <a:t>συνεχούς, λ.χ. της νόρμας, όχι </a:t>
            </a:r>
            <a:r>
              <a:rPr lang="el-GR" dirty="0"/>
              <a:t>με βάση γραμμικά κριτήρια αλλά με βάση τα ίδια </a:t>
            </a:r>
            <a:r>
              <a:rPr lang="el-GR" dirty="0" smtClean="0"/>
              <a:t>τα </a:t>
            </a:r>
            <a:r>
              <a:rPr lang="el-GR" dirty="0"/>
              <a:t>αποτελέσματα του τεστ =&gt; </a:t>
            </a:r>
            <a:r>
              <a:rPr lang="el-GR" dirty="0" err="1"/>
              <a:t>επανατροφοδοτικός</a:t>
            </a:r>
            <a:r>
              <a:rPr lang="el-GR" dirty="0"/>
              <a:t> </a:t>
            </a:r>
            <a:r>
              <a:rPr lang="el-GR" dirty="0" smtClean="0"/>
              <a:t>εξαρτημένος μηχανισμός</a:t>
            </a:r>
            <a:r>
              <a:rPr lang="el-GR" dirty="0"/>
              <a:t>.  </a:t>
            </a:r>
            <a:endParaRPr lang="el-GR" dirty="0" smtClean="0"/>
          </a:p>
          <a:p>
            <a:pPr algn="just"/>
            <a:r>
              <a:rPr lang="el-GR" b="1" dirty="0" smtClean="0"/>
              <a:t>Σε επίπεδο γλωσσικής περιγραφής</a:t>
            </a:r>
            <a:r>
              <a:rPr lang="el-GR" dirty="0" smtClean="0"/>
              <a:t>: επιτρέπει την </a:t>
            </a:r>
            <a:r>
              <a:rPr lang="el-GR" dirty="0"/>
              <a:t>εξαγωγή ασφαλέστερων συμπερασμάτων για την </a:t>
            </a:r>
            <a:r>
              <a:rPr lang="el-GR" dirty="0" err="1"/>
              <a:t>περιφερειακότητα</a:t>
            </a:r>
            <a:r>
              <a:rPr lang="el-GR" dirty="0"/>
              <a:t> τεμαχίων και </a:t>
            </a:r>
            <a:r>
              <a:rPr lang="el-GR" dirty="0" smtClean="0"/>
              <a:t>διαδικασιών</a:t>
            </a:r>
            <a:r>
              <a:rPr lang="el-GR" dirty="0"/>
              <a:t> </a:t>
            </a:r>
            <a:r>
              <a:rPr lang="el-GR" dirty="0" smtClean="0"/>
              <a:t>και επομένως για την ένταξή τους στη νόρμα ή στις αποκλίσεις. </a:t>
            </a:r>
            <a:endParaRPr lang="el-GR" dirty="0"/>
          </a:p>
          <a:p>
            <a:pPr algn="just"/>
            <a:r>
              <a:rPr lang="el-GR" b="1" dirty="0" smtClean="0"/>
              <a:t>Σε επίπεδο εφαρμογής</a:t>
            </a:r>
            <a:r>
              <a:rPr lang="el-GR" dirty="0" smtClean="0"/>
              <a:t>: τροφοδοτεί τη μεταγλωσσική γραμματική, αποδεικνύοντας κατά πόσο ένα τεμάχιο ή μια διαδικασία θα πρέπει να αποτελεί στοιχείο διδασκαλίας της γλώσσας και σε ποιο καθεστώς, στη γλωσσική νόρμα ή στη γλωσσική απόκλιση. </a:t>
            </a:r>
          </a:p>
          <a:p>
            <a:pPr algn="just"/>
            <a:r>
              <a:rPr lang="el-GR" b="1" dirty="0" smtClean="0"/>
              <a:t>Σε επίπεδο υφολογίας</a:t>
            </a:r>
            <a:r>
              <a:rPr lang="el-GR" dirty="0" smtClean="0"/>
              <a:t>: καθορίζει κατά πόσο σε συγχρονικό επίπεδο ένα τεμάχιο ή μια διαδικασία ανήκει στο τυπικό επίπεδο.</a:t>
            </a:r>
          </a:p>
          <a:p>
            <a:pPr marL="0" indent="0" algn="just">
              <a:buNone/>
            </a:pPr>
            <a:r>
              <a:rPr lang="el-GR" b="1" dirty="0" smtClean="0">
                <a:solidFill>
                  <a:srgbClr val="FF0000"/>
                </a:solidFill>
              </a:rPr>
              <a:t>=&gt; Βαθμός απόκλισης, τυπικότητας, ποικιλότητας. </a:t>
            </a:r>
          </a:p>
        </p:txBody>
      </p:sp>
    </p:spTree>
    <p:extLst>
      <p:ext uri="{BB962C8B-B14F-4D97-AF65-F5344CB8AC3E}">
        <p14:creationId xmlns:p14="http://schemas.microsoft.com/office/powerpoint/2010/main" xmlns="" val="262524005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l-GR" dirty="0" smtClean="0"/>
              <a:t>Χαρακτηριστικό παράδειγμα</a:t>
            </a:r>
            <a:endParaRPr lang="en-US" dirty="0"/>
          </a:p>
        </p:txBody>
      </p:sp>
      <p:sp>
        <p:nvSpPr>
          <p:cNvPr id="6" name="Content Placeholder 5"/>
          <p:cNvSpPr>
            <a:spLocks noGrp="1"/>
          </p:cNvSpPr>
          <p:nvPr>
            <p:ph idx="1"/>
          </p:nvPr>
        </p:nvSpPr>
        <p:spPr/>
        <p:txBody>
          <a:bodyPr>
            <a:normAutofit fontScale="85000" lnSpcReduction="10000"/>
          </a:bodyPr>
          <a:lstStyle/>
          <a:p>
            <a:pPr algn="just"/>
            <a:r>
              <a:rPr lang="el-GR" dirty="0" smtClean="0"/>
              <a:t>Η λόγια κλιτική ποικιλία εμφανίζει μικρότερο βαθμό λογιότητας, που σημαίνει ότι αποτελεί ένα οριακό στοιχείο της νόρμας και άρα θα πρέπει να λαμβάνεται υπόψη στη γραμματική της ελληνικής και στη διδασκαλία της γλώσσας: </a:t>
            </a:r>
          </a:p>
          <a:p>
            <a:pPr algn="just">
              <a:buFont typeface="Wingdings" panose="05000000000000000000" pitchFamily="2" charset="2"/>
              <a:buChar char="v"/>
            </a:pPr>
            <a:r>
              <a:rPr lang="el-GR" dirty="0"/>
              <a:t> </a:t>
            </a:r>
            <a:r>
              <a:rPr lang="el-GR" dirty="0" smtClean="0"/>
              <a:t>Θηλυκά επίθετα σε -</a:t>
            </a:r>
            <a:r>
              <a:rPr lang="el-GR" i="1" dirty="0" smtClean="0"/>
              <a:t>α</a:t>
            </a:r>
            <a:r>
              <a:rPr lang="el-GR" dirty="0" smtClean="0"/>
              <a:t>: </a:t>
            </a:r>
          </a:p>
          <a:p>
            <a:pPr algn="just">
              <a:buFont typeface="Wingdings" panose="05000000000000000000" pitchFamily="2" charset="2"/>
              <a:buChar char="ü"/>
            </a:pPr>
            <a:r>
              <a:rPr lang="el-GR" dirty="0" smtClean="0"/>
              <a:t>  </a:t>
            </a:r>
            <a:r>
              <a:rPr lang="el-GR" i="1" dirty="0" smtClean="0"/>
              <a:t>Ψηφίζω εδώ και χρόνια </a:t>
            </a:r>
            <a:r>
              <a:rPr lang="el-GR" i="1" dirty="0" smtClean="0">
                <a:solidFill>
                  <a:srgbClr val="FF0000"/>
                </a:solidFill>
              </a:rPr>
              <a:t>αριστερά</a:t>
            </a:r>
            <a:r>
              <a:rPr lang="el-GR" i="1" dirty="0" smtClean="0"/>
              <a:t> </a:t>
            </a:r>
            <a:r>
              <a:rPr lang="el-GR" dirty="0" smtClean="0"/>
              <a:t>(1.64, 49/50)</a:t>
            </a:r>
          </a:p>
          <a:p>
            <a:pPr algn="just">
              <a:buFont typeface="Wingdings" panose="05000000000000000000" pitchFamily="2" charset="2"/>
              <a:buChar char="ü"/>
            </a:pPr>
            <a:r>
              <a:rPr lang="el-GR" dirty="0" smtClean="0"/>
              <a:t>  </a:t>
            </a:r>
            <a:r>
              <a:rPr lang="el-GR" i="1" dirty="0" smtClean="0"/>
              <a:t>Βάλε τη </a:t>
            </a:r>
            <a:r>
              <a:rPr lang="el-GR" i="1" dirty="0" smtClean="0">
                <a:solidFill>
                  <a:srgbClr val="FF0000"/>
                </a:solidFill>
              </a:rPr>
              <a:t>νεκρά</a:t>
            </a:r>
            <a:r>
              <a:rPr lang="el-GR" i="1" dirty="0" smtClean="0"/>
              <a:t> και περίμενε στο φανάρι </a:t>
            </a:r>
            <a:r>
              <a:rPr lang="el-GR" dirty="0" smtClean="0"/>
              <a:t>(1.88, 47/50)</a:t>
            </a:r>
          </a:p>
          <a:p>
            <a:pPr algn="just">
              <a:buFont typeface="Wingdings" panose="05000000000000000000" pitchFamily="2" charset="2"/>
              <a:buChar char="ü"/>
            </a:pPr>
            <a:r>
              <a:rPr lang="el-GR" dirty="0" smtClean="0"/>
              <a:t>  </a:t>
            </a:r>
            <a:r>
              <a:rPr lang="el-GR" i="1" dirty="0" smtClean="0"/>
              <a:t>Θα έρθεις την </a:t>
            </a:r>
            <a:r>
              <a:rPr lang="el-GR" i="1" dirty="0" smtClean="0">
                <a:solidFill>
                  <a:srgbClr val="FF0000"/>
                </a:solidFill>
              </a:rPr>
              <a:t>Καθαρά Δευτέρα</a:t>
            </a:r>
            <a:r>
              <a:rPr lang="el-GR" i="1" dirty="0" smtClean="0"/>
              <a:t>; </a:t>
            </a:r>
            <a:r>
              <a:rPr lang="el-GR" dirty="0" smtClean="0"/>
              <a:t>(2.5, 38/50).</a:t>
            </a:r>
          </a:p>
          <a:p>
            <a:pPr algn="just">
              <a:buFont typeface="Wingdings" panose="05000000000000000000" pitchFamily="2" charset="2"/>
              <a:buChar char="v"/>
            </a:pPr>
            <a:r>
              <a:rPr lang="el-GR" dirty="0" smtClean="0"/>
              <a:t>  Γενική ενικού: </a:t>
            </a:r>
          </a:p>
          <a:p>
            <a:pPr algn="just">
              <a:buFont typeface="Wingdings" panose="05000000000000000000" pitchFamily="2" charset="2"/>
              <a:buChar char="ü"/>
            </a:pPr>
            <a:r>
              <a:rPr lang="el-GR" dirty="0"/>
              <a:t> </a:t>
            </a:r>
            <a:r>
              <a:rPr lang="el-GR" dirty="0" smtClean="0"/>
              <a:t>  </a:t>
            </a:r>
            <a:r>
              <a:rPr lang="el-GR" i="1" dirty="0" smtClean="0"/>
              <a:t>Έγινε </a:t>
            </a:r>
            <a:r>
              <a:rPr lang="el-GR" i="1" dirty="0" smtClean="0">
                <a:solidFill>
                  <a:srgbClr val="FF0000"/>
                </a:solidFill>
              </a:rPr>
              <a:t>της κολάσεως</a:t>
            </a:r>
            <a:r>
              <a:rPr lang="el-GR" dirty="0" smtClean="0"/>
              <a:t>! (2.1, 45/50)</a:t>
            </a:r>
          </a:p>
          <a:p>
            <a:pPr algn="just">
              <a:buFont typeface="Wingdings" panose="05000000000000000000" pitchFamily="2" charset="2"/>
              <a:buChar char="ü"/>
            </a:pPr>
            <a:r>
              <a:rPr lang="el-GR" dirty="0"/>
              <a:t> </a:t>
            </a:r>
            <a:r>
              <a:rPr lang="el-GR" dirty="0" smtClean="0"/>
              <a:t>  </a:t>
            </a:r>
            <a:r>
              <a:rPr lang="el-GR" i="1" dirty="0" smtClean="0"/>
              <a:t>Θα παίξει η </a:t>
            </a:r>
            <a:r>
              <a:rPr lang="el-GR" i="1" dirty="0" smtClean="0">
                <a:solidFill>
                  <a:srgbClr val="FF0000"/>
                </a:solidFill>
              </a:rPr>
              <a:t>Εθνική Ελλάδος </a:t>
            </a:r>
            <a:r>
              <a:rPr lang="el-GR" i="1" dirty="0" smtClean="0"/>
              <a:t>σήμερα </a:t>
            </a:r>
            <a:r>
              <a:rPr lang="el-GR" dirty="0" smtClean="0"/>
              <a:t>(3.01, 31/50)</a:t>
            </a:r>
          </a:p>
          <a:p>
            <a:pPr algn="just">
              <a:buFont typeface="Wingdings" panose="05000000000000000000" pitchFamily="2" charset="2"/>
              <a:buChar char="ü"/>
            </a:pPr>
            <a:r>
              <a:rPr lang="el-GR" dirty="0"/>
              <a:t> </a:t>
            </a:r>
            <a:r>
              <a:rPr lang="el-GR" dirty="0" smtClean="0"/>
              <a:t>  </a:t>
            </a:r>
            <a:r>
              <a:rPr lang="el-GR" i="1" dirty="0" smtClean="0"/>
              <a:t>Θα αγοράσω ένα </a:t>
            </a:r>
            <a:r>
              <a:rPr lang="el-GR" i="1" dirty="0" smtClean="0">
                <a:solidFill>
                  <a:srgbClr val="FF0000"/>
                </a:solidFill>
              </a:rPr>
              <a:t>στρώμα θαλάσσης </a:t>
            </a:r>
            <a:r>
              <a:rPr lang="el-GR" dirty="0" smtClean="0"/>
              <a:t>(2.73, 35/50).</a:t>
            </a:r>
          </a:p>
          <a:p>
            <a:pPr algn="just">
              <a:buFont typeface="Wingdings" panose="05000000000000000000" pitchFamily="2" charset="2"/>
              <a:buChar char="ü"/>
            </a:pPr>
            <a:endParaRPr lang="el-GR" dirty="0" smtClean="0"/>
          </a:p>
        </p:txBody>
      </p:sp>
    </p:spTree>
    <p:extLst>
      <p:ext uri="{BB962C8B-B14F-4D97-AF65-F5344CB8AC3E}">
        <p14:creationId xmlns:p14="http://schemas.microsoft.com/office/powerpoint/2010/main" xmlns="" val="368287699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l-GR" dirty="0" smtClean="0"/>
              <a:t>Ερώτηση 3</a:t>
            </a:r>
            <a:endParaRPr lang="en-US" dirty="0"/>
          </a:p>
        </p:txBody>
      </p:sp>
      <p:sp>
        <p:nvSpPr>
          <p:cNvPr id="6" name="Content Placeholder 5"/>
          <p:cNvSpPr>
            <a:spLocks noGrp="1"/>
          </p:cNvSpPr>
          <p:nvPr>
            <p:ph idx="1"/>
          </p:nvPr>
        </p:nvSpPr>
        <p:spPr/>
        <p:txBody>
          <a:bodyPr/>
          <a:lstStyle/>
          <a:p>
            <a:pPr marL="0" indent="0" algn="ctr">
              <a:buNone/>
            </a:pPr>
            <a:endParaRPr lang="el-GR" dirty="0" smtClean="0"/>
          </a:p>
          <a:p>
            <a:pPr marL="0" indent="0" algn="ctr">
              <a:buNone/>
            </a:pPr>
            <a:endParaRPr lang="el-GR" dirty="0"/>
          </a:p>
          <a:p>
            <a:pPr marL="0" indent="0" algn="ctr">
              <a:buNone/>
            </a:pPr>
            <a:endParaRPr lang="el-GR" dirty="0" smtClean="0"/>
          </a:p>
          <a:p>
            <a:pPr marL="0" indent="0" algn="ctr">
              <a:buNone/>
            </a:pPr>
            <a:r>
              <a:rPr lang="el-GR" dirty="0" smtClean="0"/>
              <a:t>Ανάμεσα στα κριτήρια διάκρισης της λογιότητας, </a:t>
            </a:r>
          </a:p>
          <a:p>
            <a:pPr marL="0" indent="0" algn="ctr">
              <a:buNone/>
            </a:pPr>
            <a:r>
              <a:rPr lang="el-GR" dirty="0" smtClean="0"/>
              <a:t>υπερτερεί το χρηστικό ή το ετυμολογι</a:t>
            </a:r>
            <a:r>
              <a:rPr lang="el-GR" dirty="0"/>
              <a:t>κ</a:t>
            </a:r>
            <a:r>
              <a:rPr lang="el-GR" dirty="0" smtClean="0"/>
              <a:t>ό; </a:t>
            </a:r>
            <a:endParaRPr lang="en-US" dirty="0"/>
          </a:p>
        </p:txBody>
      </p:sp>
    </p:spTree>
    <p:extLst>
      <p:ext uri="{BB962C8B-B14F-4D97-AF65-F5344CB8AC3E}">
        <p14:creationId xmlns:p14="http://schemas.microsoft.com/office/powerpoint/2010/main" xmlns="" val="337030483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38200" y="365126"/>
            <a:ext cx="10515600" cy="703654"/>
          </a:xfrm>
        </p:spPr>
        <p:txBody>
          <a:bodyPr/>
          <a:lstStyle/>
          <a:p>
            <a:pPr algn="ctr"/>
            <a:r>
              <a:rPr lang="el-GR" dirty="0" smtClean="0"/>
              <a:t>Απάντηση</a:t>
            </a:r>
            <a:endParaRPr lang="en-US" dirty="0"/>
          </a:p>
        </p:txBody>
      </p:sp>
      <p:sp>
        <p:nvSpPr>
          <p:cNvPr id="6" name="Content Placeholder 5"/>
          <p:cNvSpPr>
            <a:spLocks noGrp="1"/>
          </p:cNvSpPr>
          <p:nvPr>
            <p:ph idx="1"/>
          </p:nvPr>
        </p:nvSpPr>
        <p:spPr>
          <a:xfrm>
            <a:off x="546264" y="1056903"/>
            <a:ext cx="11150931" cy="5605153"/>
          </a:xfrm>
        </p:spPr>
        <p:txBody>
          <a:bodyPr>
            <a:normAutofit fontScale="70000" lnSpcReduction="20000"/>
          </a:bodyPr>
          <a:lstStyle/>
          <a:p>
            <a:pPr marL="0" indent="0" algn="ctr">
              <a:buNone/>
            </a:pPr>
            <a:r>
              <a:rPr lang="el-GR" sz="3100" b="1" dirty="0" smtClean="0"/>
              <a:t>Υπερτερεί το χρηστικό κριτήριο, καθώς: </a:t>
            </a:r>
          </a:p>
          <a:p>
            <a:pPr algn="just"/>
            <a:r>
              <a:rPr lang="el-GR" sz="3100" dirty="0" smtClean="0"/>
              <a:t>Όλα τα παραδείγματα είναι λόγια με βάση το ετυμολογικό κριτήριο αλλά </a:t>
            </a:r>
            <a:r>
              <a:rPr lang="el-GR" sz="3100" b="1" dirty="0" smtClean="0"/>
              <a:t>η έκταση που κατέλαβαν στην τοποθέτηση ήταν από το 1.6 έως το 5.3. </a:t>
            </a:r>
            <a:r>
              <a:rPr lang="el-GR" sz="3100" dirty="0" smtClean="0"/>
              <a:t>Επομένως, αυτό που πραγματικά καθορίζει τον βαθμό λογιότητας είναι το χρηστικό κριτήριο.</a:t>
            </a:r>
          </a:p>
          <a:p>
            <a:pPr algn="just">
              <a:buNone/>
            </a:pPr>
            <a:endParaRPr lang="el-GR" sz="3100" dirty="0" smtClean="0"/>
          </a:p>
          <a:p>
            <a:pPr algn="just"/>
            <a:r>
              <a:rPr lang="el-GR" sz="3100" dirty="0" smtClean="0"/>
              <a:t>Υπάρχουν </a:t>
            </a:r>
            <a:r>
              <a:rPr lang="el-GR" sz="3100" b="1" dirty="0" smtClean="0"/>
              <a:t>περιπτώσεις υψηλής ετυμολογικής λογιότητας που εντάχθηκαν οριακά στη νόρμα, </a:t>
            </a:r>
            <a:r>
              <a:rPr lang="el-GR" sz="3100" dirty="0" smtClean="0"/>
              <a:t>λ.χ. </a:t>
            </a:r>
            <a:r>
              <a:rPr lang="el-GR" sz="3100" i="1" dirty="0" smtClean="0"/>
              <a:t>δόξα το θεό </a:t>
            </a:r>
            <a:r>
              <a:rPr lang="el-GR" sz="3100" dirty="0" smtClean="0"/>
              <a:t>(1.8, 46/50), </a:t>
            </a:r>
            <a:r>
              <a:rPr lang="el-GR" sz="3100" i="1" dirty="0" smtClean="0"/>
              <a:t>έγινε της κολάσεως </a:t>
            </a:r>
            <a:r>
              <a:rPr lang="el-GR" sz="3100" dirty="0" smtClean="0"/>
              <a:t>(2.1, 45/50). </a:t>
            </a:r>
          </a:p>
          <a:p>
            <a:pPr algn="just">
              <a:buNone/>
            </a:pPr>
            <a:endParaRPr lang="el-GR" sz="3100" dirty="0" smtClean="0"/>
          </a:p>
          <a:p>
            <a:pPr algn="just"/>
            <a:r>
              <a:rPr lang="el-GR" sz="3100" dirty="0" smtClean="0"/>
              <a:t>Τα κριτήρια που φαίνεται να αυξομειώνουν τον βαθμό λογιότητας είναι η </a:t>
            </a:r>
            <a:r>
              <a:rPr lang="el-GR" sz="3100" b="1" dirty="0" err="1" smtClean="0"/>
              <a:t>απολιθωματικότητα</a:t>
            </a:r>
            <a:r>
              <a:rPr lang="el-GR" sz="3100" dirty="0" smtClean="0"/>
              <a:t> (=&gt; χαμηλή διαφάνεια, </a:t>
            </a:r>
            <a:r>
              <a:rPr lang="el-GR" sz="3100" dirty="0" err="1" smtClean="0"/>
              <a:t>αναγνωρισιμότητα</a:t>
            </a:r>
            <a:r>
              <a:rPr lang="el-GR" sz="3100" dirty="0" smtClean="0"/>
              <a:t>, παραγωγικότητα) και η χαμηλή συχνότητα:</a:t>
            </a:r>
          </a:p>
          <a:p>
            <a:pPr algn="just">
              <a:buFont typeface="Wingdings" panose="05000000000000000000" pitchFamily="2" charset="2"/>
              <a:buChar char="v"/>
            </a:pPr>
            <a:r>
              <a:rPr lang="el-GR" sz="3100" dirty="0" smtClean="0"/>
              <a:t> Πέντε πιο λόγια παραδείγματα: </a:t>
            </a:r>
          </a:p>
          <a:p>
            <a:pPr marL="355600" indent="-355600" algn="just">
              <a:buClr>
                <a:schemeClr val="tx1"/>
              </a:buClr>
              <a:buFont typeface="Wingdings" panose="05000000000000000000" pitchFamily="2" charset="2"/>
              <a:buChar char="ü"/>
            </a:pPr>
            <a:r>
              <a:rPr lang="el-GR" sz="3100" i="1" dirty="0" smtClean="0">
                <a:solidFill>
                  <a:srgbClr val="FF0000"/>
                </a:solidFill>
              </a:rPr>
              <a:t>Εκ των ων ουκ άνευ, </a:t>
            </a:r>
            <a:r>
              <a:rPr lang="el-GR" sz="3100" i="1" dirty="0" smtClean="0"/>
              <a:t>έτσι ήταν αυτός </a:t>
            </a:r>
            <a:r>
              <a:rPr lang="el-GR" sz="3100" i="1" dirty="0" smtClean="0">
                <a:solidFill>
                  <a:srgbClr val="FF0000"/>
                </a:solidFill>
              </a:rPr>
              <a:t>εξ απαλών ον</a:t>
            </a:r>
            <a:r>
              <a:rPr lang="el-GR" sz="3100" i="1" dirty="0" smtClean="0"/>
              <a:t>ύχων, </a:t>
            </a:r>
            <a:r>
              <a:rPr lang="el-GR" sz="3100" i="1" dirty="0" smtClean="0">
                <a:solidFill>
                  <a:srgbClr val="FF0000"/>
                </a:solidFill>
              </a:rPr>
              <a:t>η δε γυνή ίνα </a:t>
            </a:r>
            <a:r>
              <a:rPr lang="el-GR" sz="3100" i="1" dirty="0" err="1" smtClean="0">
                <a:solidFill>
                  <a:srgbClr val="FF0000"/>
                </a:solidFill>
              </a:rPr>
              <a:t>φοβήται</a:t>
            </a:r>
            <a:r>
              <a:rPr lang="el-GR" sz="3100" i="1" dirty="0" smtClean="0">
                <a:solidFill>
                  <a:srgbClr val="FF0000"/>
                </a:solidFill>
              </a:rPr>
              <a:t> τον άνδρα, παν </a:t>
            </a:r>
            <a:r>
              <a:rPr lang="el-GR" sz="3100" i="1" dirty="0" err="1" smtClean="0">
                <a:solidFill>
                  <a:srgbClr val="FF0000"/>
                </a:solidFill>
              </a:rPr>
              <a:t>μέτρον</a:t>
            </a:r>
            <a:r>
              <a:rPr lang="el-GR" sz="3100" i="1" dirty="0" smtClean="0">
                <a:solidFill>
                  <a:srgbClr val="FF0000"/>
                </a:solidFill>
              </a:rPr>
              <a:t> άριστον, </a:t>
            </a:r>
            <a:r>
              <a:rPr lang="el-GR" sz="3100" i="1" dirty="0" smtClean="0"/>
              <a:t>είναι γνωστό </a:t>
            </a:r>
            <a:r>
              <a:rPr lang="el-GR" sz="3100" i="1" dirty="0" smtClean="0">
                <a:solidFill>
                  <a:srgbClr val="FF0000"/>
                </a:solidFill>
              </a:rPr>
              <a:t>τοις </a:t>
            </a:r>
            <a:r>
              <a:rPr lang="el-GR" sz="3100" i="1" dirty="0" err="1" smtClean="0">
                <a:solidFill>
                  <a:srgbClr val="FF0000"/>
                </a:solidFill>
              </a:rPr>
              <a:t>πάσι</a:t>
            </a:r>
            <a:r>
              <a:rPr lang="el-GR" sz="3100" i="1" dirty="0" smtClean="0"/>
              <a:t>.</a:t>
            </a:r>
          </a:p>
          <a:p>
            <a:pPr algn="just">
              <a:buFont typeface="Wingdings" panose="05000000000000000000" pitchFamily="2" charset="2"/>
              <a:buChar char="v"/>
            </a:pPr>
            <a:r>
              <a:rPr lang="el-GR" sz="3100" dirty="0" smtClean="0"/>
              <a:t> Πέντε λιγότερο λόγια στοιχεία: </a:t>
            </a:r>
          </a:p>
          <a:p>
            <a:pPr algn="just">
              <a:buFont typeface="Wingdings" panose="05000000000000000000" pitchFamily="2" charset="2"/>
              <a:buChar char="ü"/>
              <a:tabLst>
                <a:tab pos="273050" algn="l"/>
              </a:tabLst>
            </a:pPr>
            <a:r>
              <a:rPr lang="el-GR" sz="3100" dirty="0" smtClean="0"/>
              <a:t> </a:t>
            </a:r>
            <a:r>
              <a:rPr lang="el-GR" sz="3100" i="1" dirty="0" smtClean="0"/>
              <a:t>Ψηφίζω εδώ και χρόνια </a:t>
            </a:r>
            <a:r>
              <a:rPr lang="el-GR" sz="3100" i="1" dirty="0" smtClean="0">
                <a:solidFill>
                  <a:srgbClr val="FF0000"/>
                </a:solidFill>
              </a:rPr>
              <a:t>αριστερά</a:t>
            </a:r>
            <a:r>
              <a:rPr lang="el-GR" sz="3100" i="1" dirty="0" smtClean="0"/>
              <a:t>, βάλε </a:t>
            </a:r>
            <a:r>
              <a:rPr lang="el-GR" sz="3100" i="1" dirty="0" smtClean="0">
                <a:solidFill>
                  <a:srgbClr val="FF0000"/>
                </a:solidFill>
              </a:rPr>
              <a:t>τη νεκρά </a:t>
            </a:r>
            <a:r>
              <a:rPr lang="el-GR" sz="3100" i="1" dirty="0" smtClean="0"/>
              <a:t>και περίμενε στο φανάρι, </a:t>
            </a:r>
            <a:r>
              <a:rPr lang="el-GR" sz="3100" i="1" dirty="0" smtClean="0">
                <a:solidFill>
                  <a:srgbClr val="FF0000"/>
                </a:solidFill>
              </a:rPr>
              <a:t>δόξα τον θεό, </a:t>
            </a:r>
            <a:r>
              <a:rPr lang="el-GR" sz="3100" i="1" dirty="0" smtClean="0"/>
              <a:t>έγινε </a:t>
            </a:r>
            <a:r>
              <a:rPr lang="el-GR" sz="3100" i="1" dirty="0" smtClean="0">
                <a:solidFill>
                  <a:srgbClr val="FF0000"/>
                </a:solidFill>
              </a:rPr>
              <a:t>της κολάσεως</a:t>
            </a:r>
            <a:r>
              <a:rPr lang="el-GR" sz="3100" i="1" dirty="0" smtClean="0"/>
              <a:t>, είναι μεγάλος </a:t>
            </a:r>
            <a:r>
              <a:rPr lang="el-GR" sz="3100" i="1" dirty="0" smtClean="0">
                <a:solidFill>
                  <a:srgbClr val="FF0000"/>
                </a:solidFill>
              </a:rPr>
              <a:t>καλλιτέχνης</a:t>
            </a:r>
            <a:r>
              <a:rPr lang="el-GR" sz="3100" i="1" dirty="0" smtClean="0"/>
              <a:t>.</a:t>
            </a:r>
          </a:p>
          <a:p>
            <a:pPr marL="0" indent="0" algn="just">
              <a:buNone/>
              <a:tabLst>
                <a:tab pos="273050" algn="l"/>
              </a:tabLst>
            </a:pPr>
            <a:r>
              <a:rPr lang="el-GR" dirty="0" smtClean="0"/>
              <a:t>  </a:t>
            </a:r>
          </a:p>
        </p:txBody>
      </p:sp>
    </p:spTree>
    <p:extLst>
      <p:ext uri="{BB962C8B-B14F-4D97-AF65-F5344CB8AC3E}">
        <p14:creationId xmlns:p14="http://schemas.microsoft.com/office/powerpoint/2010/main" xmlns="" val="267646043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l-GR" dirty="0" smtClean="0"/>
              <a:t>Ερώτηση 4</a:t>
            </a:r>
            <a:endParaRPr lang="en-US" dirty="0"/>
          </a:p>
        </p:txBody>
      </p:sp>
      <p:sp>
        <p:nvSpPr>
          <p:cNvPr id="6" name="Content Placeholder 5"/>
          <p:cNvSpPr>
            <a:spLocks noGrp="1"/>
          </p:cNvSpPr>
          <p:nvPr>
            <p:ph idx="1"/>
          </p:nvPr>
        </p:nvSpPr>
        <p:spPr/>
        <p:txBody>
          <a:bodyPr/>
          <a:lstStyle/>
          <a:p>
            <a:pPr marL="0" indent="0" algn="ctr">
              <a:buNone/>
            </a:pPr>
            <a:endParaRPr lang="el-GR" dirty="0" smtClean="0"/>
          </a:p>
          <a:p>
            <a:pPr marL="0" indent="0" algn="ctr">
              <a:buNone/>
            </a:pPr>
            <a:endParaRPr lang="el-GR" dirty="0"/>
          </a:p>
          <a:p>
            <a:pPr marL="0" indent="0" algn="ctr">
              <a:buNone/>
            </a:pPr>
            <a:endParaRPr lang="el-GR" dirty="0"/>
          </a:p>
          <a:p>
            <a:pPr marL="0" indent="0" algn="ctr">
              <a:buNone/>
            </a:pPr>
            <a:r>
              <a:rPr lang="el-GR" dirty="0" smtClean="0"/>
              <a:t>Η τοποθέτηση ενός τεμαχίου στο συνεχές λογιότητας είναι «στατική» ή ο βαθμός λογιότητας είναι περιπτωσιολογικός; Το γεγονός ότι το χρηστικό κριτήριο υπερτερεί επηρεάζει την τοποθέτηση στο συνεχές; </a:t>
            </a:r>
          </a:p>
        </p:txBody>
      </p:sp>
    </p:spTree>
    <p:extLst>
      <p:ext uri="{BB962C8B-B14F-4D97-AF65-F5344CB8AC3E}">
        <p14:creationId xmlns:p14="http://schemas.microsoft.com/office/powerpoint/2010/main" xmlns="" val="20549499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38200" y="365125"/>
            <a:ext cx="10515600" cy="786781"/>
          </a:xfrm>
        </p:spPr>
        <p:txBody>
          <a:bodyPr/>
          <a:lstStyle/>
          <a:p>
            <a:pPr algn="ctr"/>
            <a:r>
              <a:rPr lang="el-GR" dirty="0" smtClean="0"/>
              <a:t>Απάντηση</a:t>
            </a:r>
            <a:endParaRPr lang="en-US" dirty="0"/>
          </a:p>
        </p:txBody>
      </p:sp>
      <p:sp>
        <p:nvSpPr>
          <p:cNvPr id="6" name="Content Placeholder 5"/>
          <p:cNvSpPr>
            <a:spLocks noGrp="1"/>
          </p:cNvSpPr>
          <p:nvPr>
            <p:ph idx="1"/>
          </p:nvPr>
        </p:nvSpPr>
        <p:spPr>
          <a:xfrm>
            <a:off x="486889" y="1282535"/>
            <a:ext cx="11012588" cy="5118265"/>
          </a:xfrm>
        </p:spPr>
        <p:txBody>
          <a:bodyPr>
            <a:normAutofit fontScale="77500" lnSpcReduction="20000"/>
          </a:bodyPr>
          <a:lstStyle/>
          <a:p>
            <a:pPr marL="0" indent="0" algn="ctr">
              <a:buNone/>
            </a:pPr>
            <a:r>
              <a:rPr lang="el-GR" b="1" dirty="0" smtClean="0"/>
              <a:t>Είναι περιπτωσιολογικός:</a:t>
            </a:r>
            <a:r>
              <a:rPr lang="el-GR" dirty="0" smtClean="0"/>
              <a:t> </a:t>
            </a:r>
          </a:p>
          <a:p>
            <a:pPr algn="just"/>
            <a:r>
              <a:rPr lang="el-GR" dirty="0" smtClean="0"/>
              <a:t>Στις απαντήσεις </a:t>
            </a:r>
            <a:r>
              <a:rPr lang="el-GR" b="1" dirty="0" smtClean="0"/>
              <a:t>ανιχνεύτηκε υψηλός βαθμός αποκλίσεων </a:t>
            </a:r>
            <a:r>
              <a:rPr lang="el-GR" dirty="0" smtClean="0"/>
              <a:t>στις περισσότερες περιπτώσεις. Στα 41/50 ζητούμενα οι απαντήσεις κυμάνθηκαν από 0 έως 6.2. Ο μεγαλύτερος βαθμός απόκλισης ήταν 1.83 και ο μικρότερος 1.25. Αυτό σημαίνει ότι ο βαθμός λογιότητας και κατ’ επέκταση τα κριτήρια λογιότητας διαφοροποιούνται σημαντικά ανά υποκείμενο.</a:t>
            </a:r>
          </a:p>
          <a:p>
            <a:pPr algn="just"/>
            <a:r>
              <a:rPr lang="el-GR" dirty="0" smtClean="0"/>
              <a:t>Στο ίδιο ετυμολογικό κριτήριο, </a:t>
            </a:r>
            <a:r>
              <a:rPr lang="el-GR" b="1" dirty="0" smtClean="0"/>
              <a:t>ο βαθμός λογιότητας μπορεί να διαφοροποιείται σε ορισμένα παραδείγματα ως αποτέλεσμα του χρηστικού κριτηρίου</a:t>
            </a:r>
            <a:r>
              <a:rPr lang="el-GR" dirty="0" smtClean="0"/>
              <a:t>, όπως λ.χ. στις λόγιες γενικές ενικού: </a:t>
            </a:r>
          </a:p>
          <a:p>
            <a:pPr algn="just">
              <a:buFont typeface="Wingdings" panose="05000000000000000000" pitchFamily="2" charset="2"/>
              <a:buChar char="ü"/>
            </a:pPr>
            <a:r>
              <a:rPr lang="el-GR" dirty="0" smtClean="0"/>
              <a:t> </a:t>
            </a:r>
            <a:r>
              <a:rPr lang="el-GR" i="1" dirty="0" smtClean="0"/>
              <a:t>Το στέμμα </a:t>
            </a:r>
            <a:r>
              <a:rPr lang="el-GR" i="1" dirty="0" smtClean="0">
                <a:solidFill>
                  <a:srgbClr val="FF0000"/>
                </a:solidFill>
              </a:rPr>
              <a:t>της βασιλίσσης </a:t>
            </a:r>
            <a:r>
              <a:rPr lang="el-GR" i="1" dirty="0" smtClean="0"/>
              <a:t>ήταν όμορφο </a:t>
            </a:r>
            <a:r>
              <a:rPr lang="el-GR" dirty="0" smtClean="0"/>
              <a:t>(4.15, 12/50)</a:t>
            </a:r>
          </a:p>
          <a:p>
            <a:pPr algn="just">
              <a:buFont typeface="Wingdings" panose="05000000000000000000" pitchFamily="2" charset="2"/>
              <a:buChar char="ü"/>
            </a:pPr>
            <a:r>
              <a:rPr lang="el-GR" dirty="0" smtClean="0"/>
              <a:t> </a:t>
            </a:r>
            <a:r>
              <a:rPr lang="el-GR" i="1" dirty="0" smtClean="0"/>
              <a:t>Θα αγοράσω ένα </a:t>
            </a:r>
            <a:r>
              <a:rPr lang="el-GR" i="1" dirty="0" smtClean="0">
                <a:solidFill>
                  <a:srgbClr val="FF0000"/>
                </a:solidFill>
              </a:rPr>
              <a:t>στρώμα θαλάσσης </a:t>
            </a:r>
            <a:r>
              <a:rPr lang="el-GR" dirty="0" smtClean="0"/>
              <a:t>(2.73, 35/50)</a:t>
            </a:r>
          </a:p>
          <a:p>
            <a:pPr algn="just">
              <a:buFont typeface="Wingdings" panose="05000000000000000000" pitchFamily="2" charset="2"/>
              <a:buChar char="ü"/>
            </a:pPr>
            <a:r>
              <a:rPr lang="el-GR" dirty="0"/>
              <a:t> </a:t>
            </a:r>
            <a:r>
              <a:rPr lang="el-GR" i="1" dirty="0" smtClean="0"/>
              <a:t>Έγινε </a:t>
            </a:r>
            <a:r>
              <a:rPr lang="el-GR" i="1" dirty="0" smtClean="0">
                <a:solidFill>
                  <a:srgbClr val="FF0000"/>
                </a:solidFill>
              </a:rPr>
              <a:t>της κολάσεως </a:t>
            </a:r>
            <a:r>
              <a:rPr lang="el-GR" dirty="0" smtClean="0"/>
              <a:t>(2.1, 44/50).</a:t>
            </a:r>
          </a:p>
          <a:p>
            <a:pPr algn="just"/>
            <a:r>
              <a:rPr lang="el-GR" dirty="0" smtClean="0"/>
              <a:t> Το ίδιο παράδειγμα σε διαφορετική χρήση εμφανίζει διαφορετικό βαθμό λογιότητας: </a:t>
            </a:r>
          </a:p>
          <a:p>
            <a:pPr algn="just">
              <a:buFont typeface="Wingdings" panose="05000000000000000000" pitchFamily="2" charset="2"/>
              <a:buChar char="ü"/>
            </a:pPr>
            <a:r>
              <a:rPr lang="el-GR" dirty="0" smtClean="0"/>
              <a:t> </a:t>
            </a:r>
            <a:r>
              <a:rPr lang="el-GR" i="1" dirty="0" smtClean="0"/>
              <a:t>Το </a:t>
            </a:r>
            <a:r>
              <a:rPr lang="el-GR" i="1" dirty="0"/>
              <a:t>στέμμα </a:t>
            </a:r>
            <a:r>
              <a:rPr lang="el-GR" i="1" dirty="0">
                <a:solidFill>
                  <a:srgbClr val="FF0000"/>
                </a:solidFill>
              </a:rPr>
              <a:t>της βασιλίσσης </a:t>
            </a:r>
            <a:r>
              <a:rPr lang="el-GR" i="1" dirty="0"/>
              <a:t>ήταν όμορφο </a:t>
            </a:r>
            <a:r>
              <a:rPr lang="el-GR" dirty="0"/>
              <a:t>(</a:t>
            </a:r>
            <a:r>
              <a:rPr lang="el-GR" dirty="0" smtClean="0"/>
              <a:t>4.15, </a:t>
            </a:r>
            <a:r>
              <a:rPr lang="el-GR" dirty="0"/>
              <a:t>12/50</a:t>
            </a:r>
            <a:r>
              <a:rPr lang="el-GR" dirty="0" smtClean="0"/>
              <a:t>) </a:t>
            </a:r>
            <a:r>
              <a:rPr lang="en-US" dirty="0" smtClean="0"/>
              <a:t>vs </a:t>
            </a:r>
            <a:r>
              <a:rPr lang="el-GR" i="1" dirty="0" smtClean="0"/>
              <a:t>Μένω στην οδό </a:t>
            </a:r>
            <a:r>
              <a:rPr lang="el-GR" i="1" dirty="0" smtClean="0">
                <a:solidFill>
                  <a:srgbClr val="FF0000"/>
                </a:solidFill>
              </a:rPr>
              <a:t>Βασιλίσσης Όλγας </a:t>
            </a:r>
            <a:r>
              <a:rPr lang="el-GR" dirty="0" smtClean="0"/>
              <a:t>(3.59, 25/50)</a:t>
            </a:r>
          </a:p>
          <a:p>
            <a:pPr marL="273050" indent="-273050" algn="just">
              <a:buFont typeface="Symbol" panose="05050102010706020507" pitchFamily="18" charset="2"/>
              <a:buChar char="Þ"/>
            </a:pPr>
            <a:r>
              <a:rPr lang="el-GR" b="1" dirty="0" smtClean="0"/>
              <a:t>Το λόγιο επίπεδο είναι μια ζώνη στο συνεχές και η τοποθέτηση δεν είναι στατική αλλά δυναμική και χρηστικά εξαρτημένη (βλ. Αναστασιάδη-Συμεωνίδη &amp; </a:t>
            </a:r>
            <a:r>
              <a:rPr lang="el-GR" b="1" dirty="0" err="1" smtClean="0"/>
              <a:t>Φλιάτουρας</a:t>
            </a:r>
            <a:r>
              <a:rPr lang="el-GR" b="1" dirty="0" smtClean="0"/>
              <a:t> 2017˙ </a:t>
            </a:r>
            <a:r>
              <a:rPr lang="en-US" b="1" dirty="0" smtClean="0"/>
              <a:t>ICGL13).</a:t>
            </a:r>
            <a:endParaRPr lang="el-GR" b="1" dirty="0" smtClean="0"/>
          </a:p>
          <a:p>
            <a:pPr marL="0" indent="0" algn="just">
              <a:buNone/>
            </a:pPr>
            <a:endParaRPr lang="el-GR" dirty="0" smtClean="0"/>
          </a:p>
          <a:p>
            <a:pPr algn="just">
              <a:buFont typeface="Wingdings" panose="05000000000000000000" pitchFamily="2" charset="2"/>
              <a:buChar char="ü"/>
            </a:pPr>
            <a:endParaRPr lang="el-GR" dirty="0" smtClean="0"/>
          </a:p>
          <a:p>
            <a:pPr marL="0" indent="0" algn="ctr">
              <a:buNone/>
            </a:pPr>
            <a:endParaRPr lang="el-GR" dirty="0"/>
          </a:p>
          <a:p>
            <a:pPr marL="0" indent="0" algn="ctr">
              <a:buNone/>
            </a:pPr>
            <a:endParaRPr lang="el-GR" dirty="0" smtClean="0"/>
          </a:p>
        </p:txBody>
      </p:sp>
    </p:spTree>
    <p:extLst>
      <p:ext uri="{BB962C8B-B14F-4D97-AF65-F5344CB8AC3E}">
        <p14:creationId xmlns:p14="http://schemas.microsoft.com/office/powerpoint/2010/main" xmlns="" val="49021182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l-GR" dirty="0" smtClean="0"/>
              <a:t>Ερώτηση 5 </a:t>
            </a:r>
            <a:endParaRPr lang="en-US" dirty="0"/>
          </a:p>
        </p:txBody>
      </p:sp>
      <p:sp>
        <p:nvSpPr>
          <p:cNvPr id="6" name="Content Placeholder 5"/>
          <p:cNvSpPr>
            <a:spLocks noGrp="1"/>
          </p:cNvSpPr>
          <p:nvPr>
            <p:ph idx="1"/>
          </p:nvPr>
        </p:nvSpPr>
        <p:spPr/>
        <p:txBody>
          <a:bodyPr/>
          <a:lstStyle/>
          <a:p>
            <a:pPr marL="0" indent="0" algn="ctr">
              <a:buNone/>
            </a:pPr>
            <a:endParaRPr lang="el-GR" dirty="0" smtClean="0"/>
          </a:p>
          <a:p>
            <a:pPr marL="0" indent="0" algn="ctr">
              <a:buNone/>
            </a:pPr>
            <a:endParaRPr lang="el-GR" dirty="0" smtClean="0"/>
          </a:p>
          <a:p>
            <a:pPr marL="0" indent="0" algn="ctr">
              <a:buNone/>
            </a:pPr>
            <a:endParaRPr lang="el-GR" dirty="0" smtClean="0"/>
          </a:p>
          <a:p>
            <a:pPr marL="0" indent="0" algn="ctr">
              <a:buNone/>
            </a:pPr>
            <a:r>
              <a:rPr lang="el-GR" dirty="0" smtClean="0"/>
              <a:t>Παρόλα αυτά, φαίνεται να υπάρχει συστηματικότητα στον βαθμό λογιότητας σε επίπεδο κατηγοριών;</a:t>
            </a:r>
            <a:endParaRPr lang="el-GR" dirty="0"/>
          </a:p>
        </p:txBody>
      </p:sp>
    </p:spTree>
    <p:extLst>
      <p:ext uri="{BB962C8B-B14F-4D97-AF65-F5344CB8AC3E}">
        <p14:creationId xmlns:p14="http://schemas.microsoft.com/office/powerpoint/2010/main" xmlns="" val="305394920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l-GR" dirty="0" smtClean="0"/>
              <a:t>Απάντηση</a:t>
            </a:r>
            <a:endParaRPr lang="en-US" dirty="0"/>
          </a:p>
        </p:txBody>
      </p:sp>
      <p:sp>
        <p:nvSpPr>
          <p:cNvPr id="6" name="Content Placeholder 5"/>
          <p:cNvSpPr>
            <a:spLocks noGrp="1"/>
          </p:cNvSpPr>
          <p:nvPr>
            <p:ph idx="1"/>
          </p:nvPr>
        </p:nvSpPr>
        <p:spPr>
          <a:xfrm>
            <a:off x="838200" y="1519518"/>
            <a:ext cx="10515600" cy="4657445"/>
          </a:xfrm>
        </p:spPr>
        <p:txBody>
          <a:bodyPr>
            <a:normAutofit/>
          </a:bodyPr>
          <a:lstStyle/>
          <a:p>
            <a:pPr marL="0" indent="0" algn="just">
              <a:buNone/>
            </a:pPr>
            <a:endParaRPr lang="el-GR" dirty="0" smtClean="0"/>
          </a:p>
          <a:p>
            <a:pPr marL="0" indent="0" algn="just">
              <a:buNone/>
            </a:pPr>
            <a:endParaRPr lang="el-GR" dirty="0"/>
          </a:p>
          <a:p>
            <a:pPr marL="0" indent="0" algn="just">
              <a:buNone/>
            </a:pPr>
            <a:r>
              <a:rPr lang="el-GR" dirty="0"/>
              <a:t>Φ</a:t>
            </a:r>
            <a:r>
              <a:rPr lang="el-GR" dirty="0" smtClean="0"/>
              <a:t>αίνεται να υπάρχει συστηματικότητα. Συγκεκριμένα, παρατηρείται η </a:t>
            </a:r>
            <a:r>
              <a:rPr lang="el-GR" dirty="0" err="1" smtClean="0"/>
              <a:t>πρωτοτυπική</a:t>
            </a:r>
            <a:r>
              <a:rPr lang="el-GR" dirty="0" smtClean="0"/>
              <a:t> τοποθέτηση του κριτηρίου λογιότητας σε μια ζώνη του συνεχούς, παρά τις αποκλίσεις που παρατηρήσαμε βάσει της χρήσης. Για παράδειγμα, οι γενικές ενικού τοποθετούνται </a:t>
            </a:r>
            <a:r>
              <a:rPr lang="el-GR" dirty="0" err="1" smtClean="0"/>
              <a:t>πρωτοτυπικά</a:t>
            </a:r>
            <a:r>
              <a:rPr lang="el-GR" dirty="0" smtClean="0"/>
              <a:t> μεταξύ του 2 και του 3, ενώ τα θηλυκά επίθετα σε -</a:t>
            </a:r>
            <a:r>
              <a:rPr lang="el-GR" i="1" dirty="0" smtClean="0"/>
              <a:t>α</a:t>
            </a:r>
            <a:r>
              <a:rPr lang="el-GR" dirty="0" smtClean="0"/>
              <a:t> μεταξύ του 1.6 και του 2.5, που σημαίνει ότι έχουν μικρότερο βαθμό λογιότητας. </a:t>
            </a:r>
            <a:endParaRPr lang="el-GR" dirty="0"/>
          </a:p>
          <a:p>
            <a:pPr marL="0" indent="0" algn="just">
              <a:buNone/>
            </a:pPr>
            <a:r>
              <a:rPr lang="el-GR" dirty="0" smtClean="0"/>
              <a:t>  </a:t>
            </a:r>
          </a:p>
          <a:p>
            <a:pPr marL="0" indent="0" algn="just">
              <a:buNone/>
            </a:pPr>
            <a:endParaRPr lang="el-GR" dirty="0" smtClean="0"/>
          </a:p>
          <a:p>
            <a:pPr marL="0" indent="0" algn="ctr">
              <a:buNone/>
            </a:pPr>
            <a:endParaRPr lang="el-GR" dirty="0"/>
          </a:p>
          <a:p>
            <a:pPr marL="0" indent="0" algn="ctr">
              <a:buNone/>
            </a:pPr>
            <a:endParaRPr lang="el-GR" dirty="0" smtClean="0"/>
          </a:p>
        </p:txBody>
      </p:sp>
    </p:spTree>
    <p:extLst>
      <p:ext uri="{BB962C8B-B14F-4D97-AF65-F5344CB8AC3E}">
        <p14:creationId xmlns:p14="http://schemas.microsoft.com/office/powerpoint/2010/main" xmlns="" val="11133005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ctr"/>
            <a:r>
              <a:rPr lang="el-GR" dirty="0" smtClean="0"/>
              <a:t>Εργαλεία: </a:t>
            </a:r>
            <a:br>
              <a:rPr lang="el-GR" dirty="0" smtClean="0"/>
            </a:br>
            <a:r>
              <a:rPr lang="el-GR" sz="4000" dirty="0" smtClean="0"/>
              <a:t>Οι κλίμακες </a:t>
            </a:r>
            <a:r>
              <a:rPr lang="en-US" sz="4000" dirty="0" err="1" smtClean="0"/>
              <a:t>Likert</a:t>
            </a:r>
            <a:r>
              <a:rPr lang="en-US" sz="4000" dirty="0" smtClean="0"/>
              <a:t> </a:t>
            </a:r>
            <a:r>
              <a:rPr lang="el-GR" sz="4000" dirty="0" smtClean="0"/>
              <a:t>σε ερωτηματολόγια </a:t>
            </a:r>
            <a:endParaRPr lang="el-GR" sz="4000" dirty="0"/>
          </a:p>
        </p:txBody>
      </p:sp>
      <p:sp>
        <p:nvSpPr>
          <p:cNvPr id="3" name="2 - Θέση περιεχομένου"/>
          <p:cNvSpPr>
            <a:spLocks noGrp="1"/>
          </p:cNvSpPr>
          <p:nvPr>
            <p:ph idx="1"/>
          </p:nvPr>
        </p:nvSpPr>
        <p:spPr/>
        <p:txBody>
          <a:bodyPr>
            <a:normAutofit fontScale="55000" lnSpcReduction="20000"/>
          </a:bodyPr>
          <a:lstStyle/>
          <a:p>
            <a:pPr marL="273050" indent="-273050">
              <a:lnSpc>
                <a:spcPct val="120000"/>
              </a:lnSpc>
              <a:spcBef>
                <a:spcPts val="0"/>
              </a:spcBef>
            </a:pPr>
            <a:r>
              <a:rPr lang="el-GR" sz="5100" b="1" dirty="0" smtClean="0"/>
              <a:t>Πολύτιμο εργαλείο </a:t>
            </a:r>
            <a:r>
              <a:rPr lang="el-GR" sz="5100" dirty="0" smtClean="0"/>
              <a:t>για πάνω από 25-30 χρόνια τώρα</a:t>
            </a:r>
            <a:r>
              <a:rPr lang="en-US" sz="5100" dirty="0" smtClean="0"/>
              <a:t>.</a:t>
            </a:r>
            <a:endParaRPr lang="el-GR" sz="5100" dirty="0" smtClean="0"/>
          </a:p>
          <a:p>
            <a:pPr marL="273050" indent="-273050">
              <a:lnSpc>
                <a:spcPct val="120000"/>
              </a:lnSpc>
              <a:spcBef>
                <a:spcPts val="0"/>
              </a:spcBef>
              <a:buNone/>
            </a:pPr>
            <a:endParaRPr lang="el-GR" sz="5100" dirty="0" smtClean="0"/>
          </a:p>
          <a:p>
            <a:pPr marL="273050" indent="-273050">
              <a:lnSpc>
                <a:spcPct val="120000"/>
              </a:lnSpc>
              <a:spcBef>
                <a:spcPts val="0"/>
              </a:spcBef>
            </a:pPr>
            <a:r>
              <a:rPr lang="el-GR" sz="5100" b="1" dirty="0" smtClean="0"/>
              <a:t>Μειονεκτήματα: </a:t>
            </a:r>
            <a:r>
              <a:rPr lang="el-GR" sz="5100" u="sng" dirty="0" smtClean="0"/>
              <a:t> </a:t>
            </a:r>
          </a:p>
          <a:p>
            <a:pPr marL="273050" indent="-273050" algn="just">
              <a:lnSpc>
                <a:spcPct val="120000"/>
              </a:lnSpc>
              <a:spcBef>
                <a:spcPts val="0"/>
              </a:spcBef>
              <a:buFont typeface="Wingdings" pitchFamily="2" charset="2"/>
              <a:buChar char="ü"/>
            </a:pPr>
            <a:r>
              <a:rPr lang="en-US" sz="5100" dirty="0" smtClean="0"/>
              <a:t>X</a:t>
            </a:r>
            <a:r>
              <a:rPr lang="el-GR" sz="5100" dirty="0" smtClean="0"/>
              <a:t>ρήση διαφορετικών διαβαθμίσεων, άρα αδύνατη η σύγκριση.</a:t>
            </a:r>
          </a:p>
          <a:p>
            <a:pPr marL="273050" indent="-273050" algn="just">
              <a:lnSpc>
                <a:spcPct val="120000"/>
              </a:lnSpc>
              <a:spcBef>
                <a:spcPts val="0"/>
              </a:spcBef>
              <a:buFont typeface="Wingdings" pitchFamily="2" charset="2"/>
              <a:buChar char="ü"/>
            </a:pPr>
            <a:r>
              <a:rPr lang="el-GR" sz="5100" dirty="0" smtClean="0"/>
              <a:t>Δυσκολία και υποκειμενικότητα στην κατανόηση όρων όπως  </a:t>
            </a:r>
            <a:r>
              <a:rPr lang="el-GR" sz="5100" i="1" dirty="0" smtClean="0">
                <a:solidFill>
                  <a:srgbClr val="FF0000"/>
                </a:solidFill>
              </a:rPr>
              <a:t>ελάχιστα, σχεδόν, μάλλον, περίπου, αρκετά </a:t>
            </a:r>
            <a:r>
              <a:rPr lang="el-GR" sz="5100" i="1" dirty="0" smtClean="0"/>
              <a:t>σίγουρος  (καλός, ακριβής, εύχρηστος κτλ) - </a:t>
            </a:r>
            <a:r>
              <a:rPr lang="el-GR" sz="5100" dirty="0" smtClean="0"/>
              <a:t>ιδιαίτερα από λιγότερο προνομιούχους χρήστες, πχ αλλόγλωσσους.</a:t>
            </a:r>
            <a:endParaRPr lang="en-GB" sz="5100" dirty="0" smtClean="0"/>
          </a:p>
          <a:p>
            <a:endParaRPr lang="el-G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l-GR" dirty="0" smtClean="0"/>
              <a:t>Τοποθέτηση κατηγοριών στο συνεχές</a:t>
            </a:r>
            <a:endParaRPr lang="en-US" dirty="0"/>
          </a:p>
        </p:txBody>
      </p:sp>
      <p:sp>
        <p:nvSpPr>
          <p:cNvPr id="6" name="Content Placeholder 5"/>
          <p:cNvSpPr>
            <a:spLocks noGrp="1"/>
          </p:cNvSpPr>
          <p:nvPr>
            <p:ph idx="1"/>
          </p:nvPr>
        </p:nvSpPr>
        <p:spPr>
          <a:xfrm>
            <a:off x="755276" y="1690688"/>
            <a:ext cx="10515600" cy="4657445"/>
          </a:xfrm>
        </p:spPr>
        <p:txBody>
          <a:bodyPr>
            <a:normAutofit/>
          </a:bodyPr>
          <a:lstStyle/>
          <a:p>
            <a:pPr marL="0" indent="0" algn="just">
              <a:buNone/>
            </a:pPr>
            <a:endParaRPr lang="el-GR" dirty="0" smtClean="0"/>
          </a:p>
          <a:p>
            <a:pPr marL="0" indent="0" algn="just">
              <a:buNone/>
            </a:pPr>
            <a:r>
              <a:rPr lang="el-GR" dirty="0"/>
              <a:t>Ο</a:t>
            </a:r>
            <a:r>
              <a:rPr lang="el-GR" dirty="0" smtClean="0"/>
              <a:t>ι </a:t>
            </a:r>
            <a:r>
              <a:rPr lang="el-GR" dirty="0" err="1" smtClean="0"/>
              <a:t>υπερώνυμες</a:t>
            </a:r>
            <a:r>
              <a:rPr lang="el-GR" dirty="0" smtClean="0"/>
              <a:t> κατηγορίες </a:t>
            </a:r>
            <a:r>
              <a:rPr lang="el-GR" dirty="0"/>
              <a:t>τοποθετούνται </a:t>
            </a:r>
            <a:r>
              <a:rPr lang="el-GR" dirty="0" err="1" smtClean="0"/>
              <a:t>πρωτοτυπικά</a:t>
            </a:r>
            <a:r>
              <a:rPr lang="el-GR" dirty="0" smtClean="0"/>
              <a:t> </a:t>
            </a:r>
            <a:r>
              <a:rPr lang="el-GR" dirty="0"/>
              <a:t>στο </a:t>
            </a:r>
            <a:r>
              <a:rPr lang="el-GR" dirty="0" smtClean="0"/>
              <a:t>συνεχές ως εξής: </a:t>
            </a:r>
            <a:endParaRPr lang="el-GR" dirty="0"/>
          </a:p>
          <a:p>
            <a:pPr marL="0" indent="0" algn="just">
              <a:buNone/>
            </a:pPr>
            <a:endParaRPr lang="el-GR" dirty="0" smtClean="0"/>
          </a:p>
          <a:p>
            <a:pPr marL="0" indent="0" algn="just">
              <a:buNone/>
            </a:pPr>
            <a:endParaRPr lang="el-GR" dirty="0"/>
          </a:p>
          <a:p>
            <a:pPr marL="0" indent="0" algn="just">
              <a:buNone/>
            </a:pPr>
            <a:r>
              <a:rPr lang="el-GR" dirty="0" smtClean="0"/>
              <a:t>Φράσεις        Λέξεις       Φωνολογική ποικιλία     Μορφολογική ποικιλία</a:t>
            </a:r>
          </a:p>
          <a:p>
            <a:pPr marL="0" indent="0" algn="just">
              <a:buNone/>
            </a:pPr>
            <a:endParaRPr lang="el-GR" dirty="0"/>
          </a:p>
          <a:p>
            <a:pPr marL="0" indent="0" algn="just">
              <a:buNone/>
            </a:pPr>
            <a:r>
              <a:rPr lang="el-GR" sz="1400" dirty="0" smtClean="0">
                <a:solidFill>
                  <a:srgbClr val="FF0000"/>
                </a:solidFill>
              </a:rPr>
              <a:t>Εκ των ων ουκ άνευ     έκαστος</a:t>
            </a:r>
            <a:r>
              <a:rPr lang="el-GR" sz="1400" dirty="0" smtClean="0"/>
              <a:t> στο είδος του…     Δημοκριτ</a:t>
            </a:r>
            <a:r>
              <a:rPr lang="el-GR" sz="1400" dirty="0" smtClean="0">
                <a:solidFill>
                  <a:srgbClr val="FF0000"/>
                </a:solidFill>
              </a:rPr>
              <a:t>είου</a:t>
            </a:r>
            <a:r>
              <a:rPr lang="el-GR" sz="1400" dirty="0" smtClean="0"/>
              <a:t> Πανεπιστημ</a:t>
            </a:r>
            <a:r>
              <a:rPr lang="el-GR" sz="1400" dirty="0" smtClean="0">
                <a:solidFill>
                  <a:srgbClr val="FF0000"/>
                </a:solidFill>
              </a:rPr>
              <a:t>ίου</a:t>
            </a:r>
            <a:r>
              <a:rPr lang="el-GR" sz="1400" dirty="0" smtClean="0"/>
              <a:t> Θράκης                                    </a:t>
            </a:r>
            <a:r>
              <a:rPr lang="el-GR" sz="1400" dirty="0" smtClean="0">
                <a:solidFill>
                  <a:srgbClr val="FF0000"/>
                </a:solidFill>
              </a:rPr>
              <a:t>νεκρά</a:t>
            </a:r>
            <a:r>
              <a:rPr lang="el-GR" sz="1400" dirty="0" smtClean="0"/>
              <a:t> ταχύτητα</a:t>
            </a:r>
          </a:p>
          <a:p>
            <a:pPr marL="0" indent="0" algn="just">
              <a:buNone/>
            </a:pPr>
            <a:r>
              <a:rPr lang="el-GR" sz="1400" dirty="0" smtClean="0">
                <a:solidFill>
                  <a:srgbClr val="FF0000"/>
                </a:solidFill>
              </a:rPr>
              <a:t>Εξ απαλών ονύχων        ανέκαθεν</a:t>
            </a:r>
            <a:r>
              <a:rPr lang="el-GR" sz="1400" dirty="0" smtClean="0"/>
              <a:t> σου άρεσε                Θα βρεθώ σε </a:t>
            </a:r>
            <a:r>
              <a:rPr lang="el-GR" sz="1400" dirty="0" smtClean="0">
                <a:solidFill>
                  <a:srgbClr val="FF0000"/>
                </a:solidFill>
              </a:rPr>
              <a:t>πτ</a:t>
            </a:r>
            <a:r>
              <a:rPr lang="el-GR" sz="1400" dirty="0" smtClean="0"/>
              <a:t>ωχοκομείο                                                ψηφίζω </a:t>
            </a:r>
            <a:r>
              <a:rPr lang="el-GR" sz="1400" dirty="0" smtClean="0">
                <a:solidFill>
                  <a:srgbClr val="FF0000"/>
                </a:solidFill>
              </a:rPr>
              <a:t>αριστερά</a:t>
            </a:r>
          </a:p>
          <a:p>
            <a:pPr marL="0" indent="0" algn="just">
              <a:buNone/>
            </a:pPr>
            <a:endParaRPr lang="el-GR" dirty="0" smtClean="0"/>
          </a:p>
          <a:p>
            <a:pPr marL="0" indent="0" algn="just">
              <a:buNone/>
            </a:pPr>
            <a:endParaRPr lang="el-GR" dirty="0" smtClean="0"/>
          </a:p>
          <a:p>
            <a:pPr marL="0" indent="0" algn="just">
              <a:buNone/>
            </a:pPr>
            <a:endParaRPr lang="el-GR" dirty="0" smtClean="0"/>
          </a:p>
          <a:p>
            <a:pPr marL="0" indent="0" algn="ctr">
              <a:buNone/>
            </a:pPr>
            <a:endParaRPr lang="el-GR" dirty="0"/>
          </a:p>
          <a:p>
            <a:pPr marL="0" indent="0" algn="ctr">
              <a:buNone/>
            </a:pPr>
            <a:endParaRPr lang="el-GR" dirty="0" smtClean="0"/>
          </a:p>
        </p:txBody>
      </p:sp>
      <p:cxnSp>
        <p:nvCxnSpPr>
          <p:cNvPr id="3" name="Straight Connector 2"/>
          <p:cNvCxnSpPr/>
          <p:nvPr/>
        </p:nvCxnSpPr>
        <p:spPr>
          <a:xfrm>
            <a:off x="838200" y="4719918"/>
            <a:ext cx="10349753" cy="40341"/>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93266816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l-GR" dirty="0" smtClean="0"/>
              <a:t>Απάντηση</a:t>
            </a:r>
            <a:endParaRPr lang="en-US" dirty="0"/>
          </a:p>
        </p:txBody>
      </p:sp>
      <p:sp>
        <p:nvSpPr>
          <p:cNvPr id="6" name="Content Placeholder 5"/>
          <p:cNvSpPr>
            <a:spLocks noGrp="1"/>
          </p:cNvSpPr>
          <p:nvPr>
            <p:ph idx="1"/>
          </p:nvPr>
        </p:nvSpPr>
        <p:spPr>
          <a:xfrm>
            <a:off x="838200" y="1519518"/>
            <a:ext cx="10515600" cy="4657445"/>
          </a:xfrm>
        </p:spPr>
        <p:txBody>
          <a:bodyPr>
            <a:normAutofit/>
          </a:bodyPr>
          <a:lstStyle/>
          <a:p>
            <a:pPr marL="0" indent="0" algn="just">
              <a:buNone/>
            </a:pPr>
            <a:endParaRPr lang="el-GR" dirty="0" smtClean="0"/>
          </a:p>
          <a:p>
            <a:pPr marL="0" indent="0" algn="just">
              <a:buNone/>
            </a:pPr>
            <a:endParaRPr lang="el-GR" dirty="0"/>
          </a:p>
          <a:p>
            <a:pPr marL="0" indent="0" algn="just">
              <a:buNone/>
            </a:pPr>
            <a:r>
              <a:rPr lang="el-GR" dirty="0" smtClean="0"/>
              <a:t>Φαίνεται να </a:t>
            </a:r>
            <a:r>
              <a:rPr lang="el-GR" b="1" dirty="0" smtClean="0"/>
              <a:t>υπάρχει συστηματικότητα</a:t>
            </a:r>
            <a:r>
              <a:rPr lang="el-GR" dirty="0" smtClean="0"/>
              <a:t>. Συγκεκριμένα, παρατηρείται η </a:t>
            </a:r>
            <a:r>
              <a:rPr lang="el-GR" b="1" dirty="0" err="1" smtClean="0"/>
              <a:t>πρωτοτυπική</a:t>
            </a:r>
            <a:r>
              <a:rPr lang="el-GR" b="1" dirty="0" smtClean="0"/>
              <a:t> τοποθέτηση του κριτηρίου λογιότητας σε μια ζώνη του συνεχούς</a:t>
            </a:r>
            <a:r>
              <a:rPr lang="el-GR" dirty="0" smtClean="0"/>
              <a:t>, παρά τις αποκλίσεις που παρατηρήσαμε βάσει της χρήσης. Για παράδειγμα, οι γενικές ενικού τοποθετούνται </a:t>
            </a:r>
            <a:r>
              <a:rPr lang="el-GR" dirty="0" err="1" smtClean="0"/>
              <a:t>πρωτοτυπικά</a:t>
            </a:r>
            <a:r>
              <a:rPr lang="el-GR" dirty="0" smtClean="0"/>
              <a:t> μεταξύ του 2 και του 3, ενώ τα θηλυκά επίθετα σε -</a:t>
            </a:r>
            <a:r>
              <a:rPr lang="el-GR" i="1" dirty="0" smtClean="0"/>
              <a:t>α</a:t>
            </a:r>
            <a:r>
              <a:rPr lang="el-GR" dirty="0" smtClean="0"/>
              <a:t> μεταξύ του 1.6 και του 2.5, που σημαίνει ότι έχουν μικρότερο βαθμό λογιότητας. </a:t>
            </a:r>
            <a:endParaRPr lang="el-GR" dirty="0"/>
          </a:p>
          <a:p>
            <a:pPr marL="0" indent="0" algn="just">
              <a:buNone/>
            </a:pPr>
            <a:r>
              <a:rPr lang="el-GR" dirty="0" smtClean="0"/>
              <a:t> </a:t>
            </a:r>
          </a:p>
          <a:p>
            <a:pPr marL="0" indent="0" algn="just">
              <a:buNone/>
            </a:pPr>
            <a:endParaRPr lang="el-GR" dirty="0" smtClean="0"/>
          </a:p>
          <a:p>
            <a:pPr marL="0" indent="0" algn="ctr">
              <a:buNone/>
            </a:pPr>
            <a:endParaRPr lang="el-GR" dirty="0"/>
          </a:p>
          <a:p>
            <a:pPr marL="0" indent="0" algn="ctr">
              <a:buNone/>
            </a:pPr>
            <a:endParaRPr lang="el-GR" dirty="0" smtClean="0"/>
          </a:p>
        </p:txBody>
      </p:sp>
    </p:spTree>
    <p:extLst>
      <p:ext uri="{BB962C8B-B14F-4D97-AF65-F5344CB8AC3E}">
        <p14:creationId xmlns:p14="http://schemas.microsoft.com/office/powerpoint/2010/main" xmlns="" val="263458675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l-GR" dirty="0" smtClean="0"/>
              <a:t>Ερώτηση 6</a:t>
            </a:r>
            <a:endParaRPr lang="en-US" dirty="0"/>
          </a:p>
        </p:txBody>
      </p:sp>
      <p:sp>
        <p:nvSpPr>
          <p:cNvPr id="6" name="Content Placeholder 5"/>
          <p:cNvSpPr>
            <a:spLocks noGrp="1"/>
          </p:cNvSpPr>
          <p:nvPr>
            <p:ph idx="1"/>
          </p:nvPr>
        </p:nvSpPr>
        <p:spPr/>
        <p:txBody>
          <a:bodyPr/>
          <a:lstStyle/>
          <a:p>
            <a:pPr marL="0" indent="0" algn="ctr">
              <a:buNone/>
            </a:pPr>
            <a:endParaRPr lang="el-GR" dirty="0" smtClean="0"/>
          </a:p>
          <a:p>
            <a:pPr marL="0" indent="0" algn="ctr">
              <a:buNone/>
            </a:pPr>
            <a:endParaRPr lang="el-GR" dirty="0" smtClean="0"/>
          </a:p>
          <a:p>
            <a:pPr marL="0" indent="0" algn="ctr">
              <a:buNone/>
            </a:pPr>
            <a:endParaRPr lang="el-GR" dirty="0" smtClean="0"/>
          </a:p>
          <a:p>
            <a:pPr marL="0" indent="0" algn="ctr">
              <a:buNone/>
            </a:pPr>
            <a:r>
              <a:rPr lang="el-GR" dirty="0" smtClean="0"/>
              <a:t>Ο βαθμός αρχαιομάθειας επηρεάζει τον βαθμό λογιότητας;</a:t>
            </a:r>
            <a:endParaRPr lang="el-GR" dirty="0"/>
          </a:p>
        </p:txBody>
      </p:sp>
    </p:spTree>
    <p:extLst>
      <p:ext uri="{BB962C8B-B14F-4D97-AF65-F5344CB8AC3E}">
        <p14:creationId xmlns:p14="http://schemas.microsoft.com/office/powerpoint/2010/main" xmlns="" val="227835818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l-GR" dirty="0" smtClean="0"/>
              <a:t>Απάντηση</a:t>
            </a:r>
            <a:endParaRPr lang="en-US" dirty="0"/>
          </a:p>
        </p:txBody>
      </p:sp>
      <p:sp>
        <p:nvSpPr>
          <p:cNvPr id="6" name="Content Placeholder 5"/>
          <p:cNvSpPr>
            <a:spLocks noGrp="1"/>
          </p:cNvSpPr>
          <p:nvPr>
            <p:ph idx="1"/>
          </p:nvPr>
        </p:nvSpPr>
        <p:spPr>
          <a:xfrm>
            <a:off x="451262" y="1436914"/>
            <a:ext cx="11364686" cy="5047013"/>
          </a:xfrm>
        </p:spPr>
        <p:txBody>
          <a:bodyPr>
            <a:normAutofit fontScale="85000" lnSpcReduction="20000"/>
          </a:bodyPr>
          <a:lstStyle/>
          <a:p>
            <a:pPr marL="0" indent="0" algn="just">
              <a:buNone/>
            </a:pPr>
            <a:r>
              <a:rPr lang="el-GR" b="1" dirty="0" smtClean="0"/>
              <a:t>Η αρχαιομάθεια είναι μία από τις παραμέτρους, που επηρεάζει μερικώς τον βαθμό λογιότητας και δημιουργεί διακυμάνσεις.</a:t>
            </a:r>
            <a:r>
              <a:rPr lang="el-GR" dirty="0" smtClean="0"/>
              <a:t> Είναι χαρακτηριστικό κατά την αντιπαραβολική εξέταση των αποτελεσμάτων ανάμεσα </a:t>
            </a:r>
            <a:r>
              <a:rPr lang="el-GR" dirty="0"/>
              <a:t>στους φοιτητές φιλολογίας και στους φοιτητές άλλων </a:t>
            </a:r>
            <a:r>
              <a:rPr lang="el-GR" dirty="0" smtClean="0"/>
              <a:t>ειδικοτήτων, πέρα από τις εμφανείς διαφορές στον βαθμό λογιότητας, ότι σε πέντε περιπτώσεις η διαφορά ήταν στατιστικώς σημαντική: </a:t>
            </a:r>
          </a:p>
          <a:p>
            <a:pPr marL="0" indent="0" algn="just">
              <a:buNone/>
            </a:pPr>
            <a:endParaRPr lang="el-GR" dirty="0" smtClean="0"/>
          </a:p>
          <a:p>
            <a:pPr algn="ctr">
              <a:buFont typeface="Wingdings" panose="05000000000000000000" pitchFamily="2" charset="2"/>
              <a:buChar char="ü"/>
            </a:pPr>
            <a:r>
              <a:rPr lang="el-GR" dirty="0" smtClean="0"/>
              <a:t>Το σπίτι σου έγινε </a:t>
            </a:r>
            <a:r>
              <a:rPr lang="el-GR" dirty="0" smtClean="0">
                <a:solidFill>
                  <a:srgbClr val="FF0000"/>
                </a:solidFill>
              </a:rPr>
              <a:t>παλιατζίδικο</a:t>
            </a:r>
          </a:p>
          <a:p>
            <a:pPr algn="ctr">
              <a:buFont typeface="Wingdings" panose="05000000000000000000" pitchFamily="2" charset="2"/>
              <a:buChar char="ü"/>
            </a:pPr>
            <a:r>
              <a:rPr lang="el-GR" dirty="0" smtClean="0"/>
              <a:t>Το στέμμα της </a:t>
            </a:r>
            <a:r>
              <a:rPr lang="el-GR" dirty="0" smtClean="0">
                <a:solidFill>
                  <a:srgbClr val="FF0000"/>
                </a:solidFill>
              </a:rPr>
              <a:t>βασιλίσσης</a:t>
            </a:r>
            <a:r>
              <a:rPr lang="el-GR" dirty="0" smtClean="0"/>
              <a:t> ήταν όμορφο</a:t>
            </a:r>
          </a:p>
          <a:p>
            <a:pPr algn="ctr">
              <a:buClr>
                <a:schemeClr val="tx1"/>
              </a:buClr>
              <a:buFont typeface="Wingdings" panose="05000000000000000000" pitchFamily="2" charset="2"/>
              <a:buChar char="ü"/>
            </a:pPr>
            <a:r>
              <a:rPr lang="el-GR" dirty="0" smtClean="0">
                <a:solidFill>
                  <a:srgbClr val="FF0000"/>
                </a:solidFill>
              </a:rPr>
              <a:t>Δόξα τω θεώ </a:t>
            </a:r>
            <a:r>
              <a:rPr lang="el-GR" dirty="0" smtClean="0"/>
              <a:t>ήρθες! </a:t>
            </a:r>
          </a:p>
          <a:p>
            <a:pPr algn="ctr">
              <a:buFont typeface="Wingdings" panose="05000000000000000000" pitchFamily="2" charset="2"/>
              <a:buChar char="ü"/>
            </a:pPr>
            <a:r>
              <a:rPr lang="el-GR" dirty="0" smtClean="0"/>
              <a:t>Φόρεσε τη </a:t>
            </a:r>
            <a:r>
              <a:rPr lang="el-GR" dirty="0" smtClean="0">
                <a:solidFill>
                  <a:srgbClr val="FF0000"/>
                </a:solidFill>
              </a:rPr>
              <a:t>ζώνη ασφαλείας </a:t>
            </a:r>
            <a:r>
              <a:rPr lang="el-GR" dirty="0" smtClean="0"/>
              <a:t>και πάμε</a:t>
            </a:r>
          </a:p>
          <a:p>
            <a:pPr algn="ctr">
              <a:buFont typeface="Wingdings" panose="05000000000000000000" pitchFamily="2" charset="2"/>
              <a:buChar char="ü"/>
            </a:pPr>
            <a:r>
              <a:rPr lang="el-GR" dirty="0" smtClean="0"/>
              <a:t>Αυτός είναι μεγάλος </a:t>
            </a:r>
            <a:r>
              <a:rPr lang="el-GR" dirty="0" smtClean="0">
                <a:solidFill>
                  <a:srgbClr val="FF0000"/>
                </a:solidFill>
              </a:rPr>
              <a:t>καλλιτέχνης.</a:t>
            </a:r>
          </a:p>
          <a:p>
            <a:pPr marL="0" indent="0" algn="ctr">
              <a:buNone/>
            </a:pPr>
            <a:endParaRPr lang="el-GR" dirty="0" smtClean="0">
              <a:solidFill>
                <a:srgbClr val="FF0000"/>
              </a:solidFill>
            </a:endParaRPr>
          </a:p>
          <a:p>
            <a:pPr marL="0" indent="0" algn="ctr">
              <a:buNone/>
            </a:pPr>
            <a:r>
              <a:rPr lang="el-GR" b="1" dirty="0" smtClean="0"/>
              <a:t>=&gt; Ο καθορισμός του βαθμού λογιότητας εξαρτάται και από </a:t>
            </a:r>
            <a:r>
              <a:rPr lang="el-GR" b="1" dirty="0" err="1" smtClean="0"/>
              <a:t>κοινωνιογλωσσικά</a:t>
            </a:r>
            <a:r>
              <a:rPr lang="el-GR" b="1" dirty="0" smtClean="0"/>
              <a:t> κριτήρια.</a:t>
            </a:r>
          </a:p>
          <a:p>
            <a:pPr algn="just"/>
            <a:endParaRPr lang="el-GR" dirty="0" smtClean="0"/>
          </a:p>
          <a:p>
            <a:pPr marL="0" indent="0" algn="just">
              <a:buNone/>
            </a:pPr>
            <a:endParaRPr lang="el-GR" dirty="0"/>
          </a:p>
          <a:p>
            <a:pPr marL="0" indent="0" algn="ctr">
              <a:buNone/>
            </a:pPr>
            <a:endParaRPr lang="el-GR" dirty="0" smtClean="0"/>
          </a:p>
        </p:txBody>
      </p:sp>
    </p:spTree>
    <p:extLst>
      <p:ext uri="{BB962C8B-B14F-4D97-AF65-F5344CB8AC3E}">
        <p14:creationId xmlns:p14="http://schemas.microsoft.com/office/powerpoint/2010/main" xmlns="" val="325922947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l-GR" dirty="0" smtClean="0"/>
              <a:t>Ερώτηση 7</a:t>
            </a:r>
            <a:endParaRPr lang="en-US" dirty="0"/>
          </a:p>
        </p:txBody>
      </p:sp>
      <p:sp>
        <p:nvSpPr>
          <p:cNvPr id="6" name="Content Placeholder 5"/>
          <p:cNvSpPr>
            <a:spLocks noGrp="1"/>
          </p:cNvSpPr>
          <p:nvPr>
            <p:ph idx="1"/>
          </p:nvPr>
        </p:nvSpPr>
        <p:spPr/>
        <p:txBody>
          <a:bodyPr/>
          <a:lstStyle/>
          <a:p>
            <a:pPr marL="0" indent="0" algn="ctr">
              <a:buNone/>
            </a:pPr>
            <a:endParaRPr lang="el-GR" dirty="0" smtClean="0"/>
          </a:p>
          <a:p>
            <a:pPr marL="0" indent="0" algn="ctr">
              <a:buNone/>
            </a:pPr>
            <a:endParaRPr lang="el-GR" dirty="0" smtClean="0"/>
          </a:p>
          <a:p>
            <a:pPr marL="0" indent="0" algn="ctr">
              <a:buNone/>
            </a:pPr>
            <a:endParaRPr lang="el-GR" dirty="0"/>
          </a:p>
          <a:p>
            <a:pPr marL="0" indent="0" algn="ctr">
              <a:buNone/>
            </a:pPr>
            <a:endParaRPr lang="el-GR" dirty="0" smtClean="0"/>
          </a:p>
          <a:p>
            <a:pPr marL="0" indent="0" algn="ctr">
              <a:buNone/>
            </a:pPr>
            <a:r>
              <a:rPr lang="el-GR" dirty="0" smtClean="0"/>
              <a:t>Ο βαθμός </a:t>
            </a:r>
            <a:r>
              <a:rPr lang="el-GR" dirty="0" err="1" smtClean="0"/>
              <a:t>λεξικοποίησης</a:t>
            </a:r>
            <a:r>
              <a:rPr lang="el-GR" dirty="0" smtClean="0"/>
              <a:t> επηρεάζει τον βαθμό λογιότητας;</a:t>
            </a:r>
          </a:p>
          <a:p>
            <a:pPr algn="ctr"/>
            <a:endParaRPr lang="el-GR" dirty="0" smtClean="0"/>
          </a:p>
          <a:p>
            <a:pPr algn="ctr"/>
            <a:endParaRPr lang="el-GR" dirty="0"/>
          </a:p>
        </p:txBody>
      </p:sp>
    </p:spTree>
    <p:extLst>
      <p:ext uri="{BB962C8B-B14F-4D97-AF65-F5344CB8AC3E}">
        <p14:creationId xmlns:p14="http://schemas.microsoft.com/office/powerpoint/2010/main" xmlns="" val="22834039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l-GR" dirty="0" smtClean="0"/>
              <a:t>Απάντηση</a:t>
            </a:r>
            <a:endParaRPr lang="en-US" dirty="0"/>
          </a:p>
        </p:txBody>
      </p:sp>
      <p:sp>
        <p:nvSpPr>
          <p:cNvPr id="6" name="Content Placeholder 5"/>
          <p:cNvSpPr>
            <a:spLocks noGrp="1"/>
          </p:cNvSpPr>
          <p:nvPr>
            <p:ph idx="1"/>
          </p:nvPr>
        </p:nvSpPr>
        <p:spPr/>
        <p:txBody>
          <a:bodyPr>
            <a:normAutofit/>
          </a:bodyPr>
          <a:lstStyle/>
          <a:p>
            <a:pPr marL="0" indent="0" algn="just">
              <a:buNone/>
            </a:pPr>
            <a:endParaRPr lang="el-GR" dirty="0" smtClean="0"/>
          </a:p>
          <a:p>
            <a:pPr marL="0" indent="0" algn="just">
              <a:buNone/>
            </a:pPr>
            <a:r>
              <a:rPr lang="el-GR" dirty="0"/>
              <a:t>Φ</a:t>
            </a:r>
            <a:r>
              <a:rPr lang="el-GR" dirty="0" smtClean="0"/>
              <a:t>αίνεται να </a:t>
            </a:r>
            <a:r>
              <a:rPr lang="el-GR" b="1" dirty="0" smtClean="0"/>
              <a:t>επηρεάζει μερικώς </a:t>
            </a:r>
            <a:r>
              <a:rPr lang="el-GR" dirty="0" smtClean="0"/>
              <a:t>τον βαθμό λογιότητας. Όπως είδαμε, οι </a:t>
            </a:r>
            <a:r>
              <a:rPr lang="el-GR" dirty="0" err="1" smtClean="0"/>
              <a:t>λεξικοποιημένες</a:t>
            </a:r>
            <a:r>
              <a:rPr lang="el-GR" dirty="0" smtClean="0"/>
              <a:t> φράσεις έχουν τον υψηλότερο βαθμό λογιότητας, αλλά φυσικά εντοπίζονται στοιχεία με υψηλό βαθμό </a:t>
            </a:r>
            <a:r>
              <a:rPr lang="el-GR" dirty="0" err="1" smtClean="0"/>
              <a:t>λεξικοποίησης</a:t>
            </a:r>
            <a:r>
              <a:rPr lang="el-GR" dirty="0" smtClean="0"/>
              <a:t>, που όμως τοποθετούνται πολύ κοντά στη νόρμα: </a:t>
            </a:r>
          </a:p>
          <a:p>
            <a:pPr marL="0" indent="0" algn="just">
              <a:buNone/>
            </a:pPr>
            <a:endParaRPr lang="el-GR" dirty="0"/>
          </a:p>
          <a:p>
            <a:pPr algn="just">
              <a:buFont typeface="Wingdings" panose="05000000000000000000" pitchFamily="2" charset="2"/>
              <a:buChar char="ü"/>
            </a:pPr>
            <a:r>
              <a:rPr lang="el-GR" dirty="0" smtClean="0"/>
              <a:t> </a:t>
            </a:r>
            <a:r>
              <a:rPr lang="el-GR" i="1" dirty="0" smtClean="0"/>
              <a:t>Βάλε τη </a:t>
            </a:r>
            <a:r>
              <a:rPr lang="el-GR" i="1" dirty="0" smtClean="0">
                <a:solidFill>
                  <a:srgbClr val="FF0000"/>
                </a:solidFill>
              </a:rPr>
              <a:t>νεκρά</a:t>
            </a:r>
            <a:r>
              <a:rPr lang="el-GR" i="1" dirty="0" smtClean="0"/>
              <a:t> και περίμενε στο φανάρι </a:t>
            </a:r>
            <a:r>
              <a:rPr lang="el-GR" dirty="0" smtClean="0"/>
              <a:t>(1.88, 47/50)</a:t>
            </a:r>
          </a:p>
          <a:p>
            <a:pPr algn="just">
              <a:buFont typeface="Wingdings" panose="05000000000000000000" pitchFamily="2" charset="2"/>
              <a:buChar char="ü"/>
            </a:pPr>
            <a:r>
              <a:rPr lang="el-GR" dirty="0"/>
              <a:t> </a:t>
            </a:r>
            <a:r>
              <a:rPr lang="el-GR" i="1" dirty="0" smtClean="0"/>
              <a:t>Εδώ και χρόνια ψηφίζω </a:t>
            </a:r>
            <a:r>
              <a:rPr lang="el-GR" i="1" dirty="0" smtClean="0">
                <a:solidFill>
                  <a:srgbClr val="FF0000"/>
                </a:solidFill>
              </a:rPr>
              <a:t>αριστερά</a:t>
            </a:r>
            <a:r>
              <a:rPr lang="el-GR" i="1" dirty="0" smtClean="0"/>
              <a:t> </a:t>
            </a:r>
            <a:r>
              <a:rPr lang="el-GR" dirty="0" smtClean="0"/>
              <a:t>(1.64, 49/50). </a:t>
            </a:r>
          </a:p>
          <a:p>
            <a:pPr algn="just"/>
            <a:endParaRPr lang="el-GR" dirty="0" smtClean="0"/>
          </a:p>
          <a:p>
            <a:pPr marL="0" indent="0" algn="just">
              <a:buNone/>
            </a:pPr>
            <a:endParaRPr lang="el-GR" dirty="0"/>
          </a:p>
          <a:p>
            <a:pPr marL="0" indent="0" algn="ctr">
              <a:buNone/>
            </a:pPr>
            <a:endParaRPr lang="el-GR" dirty="0" smtClean="0"/>
          </a:p>
        </p:txBody>
      </p:sp>
    </p:spTree>
    <p:extLst>
      <p:ext uri="{BB962C8B-B14F-4D97-AF65-F5344CB8AC3E}">
        <p14:creationId xmlns:p14="http://schemas.microsoft.com/office/powerpoint/2010/main" xmlns="" val="25461013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l-GR" dirty="0" smtClean="0"/>
              <a:t>Ερώτηση 8</a:t>
            </a:r>
            <a:endParaRPr lang="en-US" dirty="0"/>
          </a:p>
        </p:txBody>
      </p:sp>
      <p:sp>
        <p:nvSpPr>
          <p:cNvPr id="6" name="Content Placeholder 5"/>
          <p:cNvSpPr>
            <a:spLocks noGrp="1"/>
          </p:cNvSpPr>
          <p:nvPr>
            <p:ph idx="1"/>
          </p:nvPr>
        </p:nvSpPr>
        <p:spPr/>
        <p:txBody>
          <a:bodyPr/>
          <a:lstStyle/>
          <a:p>
            <a:pPr marL="0" indent="0" algn="ctr">
              <a:buNone/>
            </a:pPr>
            <a:endParaRPr lang="el-GR" dirty="0" smtClean="0"/>
          </a:p>
          <a:p>
            <a:pPr marL="0" indent="0" algn="ctr">
              <a:buNone/>
            </a:pPr>
            <a:endParaRPr lang="el-GR" dirty="0"/>
          </a:p>
          <a:p>
            <a:pPr marL="0" indent="0" algn="ctr">
              <a:buNone/>
            </a:pPr>
            <a:endParaRPr lang="el-GR" dirty="0" smtClean="0"/>
          </a:p>
          <a:p>
            <a:pPr marL="0" indent="0" algn="ctr">
              <a:buNone/>
            </a:pPr>
            <a:endParaRPr lang="el-GR" dirty="0" smtClean="0"/>
          </a:p>
          <a:p>
            <a:pPr marL="0" indent="0" algn="ctr">
              <a:buNone/>
            </a:pPr>
            <a:r>
              <a:rPr lang="el-GR" dirty="0" smtClean="0"/>
              <a:t>Η ορθογραφία επηρεάζει τον βαθμό λογιότητας; </a:t>
            </a:r>
          </a:p>
          <a:p>
            <a:pPr marL="0" indent="0" algn="ctr">
              <a:buNone/>
            </a:pPr>
            <a:endParaRPr lang="el-GR" dirty="0"/>
          </a:p>
          <a:p>
            <a:pPr marL="0" indent="0" algn="ctr">
              <a:buNone/>
            </a:pPr>
            <a:endParaRPr lang="el-GR" dirty="0" smtClean="0"/>
          </a:p>
          <a:p>
            <a:pPr marL="0" indent="0" algn="ctr">
              <a:buNone/>
            </a:pPr>
            <a:endParaRPr lang="el-GR" dirty="0" smtClean="0"/>
          </a:p>
        </p:txBody>
      </p:sp>
    </p:spTree>
    <p:extLst>
      <p:ext uri="{BB962C8B-B14F-4D97-AF65-F5344CB8AC3E}">
        <p14:creationId xmlns:p14="http://schemas.microsoft.com/office/powerpoint/2010/main" xmlns="" val="288924108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l-GR" dirty="0" smtClean="0"/>
              <a:t>Απάντηση</a:t>
            </a:r>
            <a:endParaRPr lang="en-US" dirty="0"/>
          </a:p>
        </p:txBody>
      </p:sp>
      <p:sp>
        <p:nvSpPr>
          <p:cNvPr id="6" name="Content Placeholder 5"/>
          <p:cNvSpPr>
            <a:spLocks noGrp="1"/>
          </p:cNvSpPr>
          <p:nvPr>
            <p:ph idx="1"/>
          </p:nvPr>
        </p:nvSpPr>
        <p:spPr/>
        <p:txBody>
          <a:bodyPr>
            <a:normAutofit/>
          </a:bodyPr>
          <a:lstStyle/>
          <a:p>
            <a:pPr marL="0" indent="0" algn="just">
              <a:buNone/>
            </a:pPr>
            <a:endParaRPr lang="el-GR" dirty="0" smtClean="0"/>
          </a:p>
          <a:p>
            <a:pPr marL="0" indent="0" algn="just">
              <a:buNone/>
            </a:pPr>
            <a:r>
              <a:rPr lang="el-GR" dirty="0" smtClean="0"/>
              <a:t>Η ορθογραφία και κατ’ επέκταση η εικονικότητα φαίνεται να επηρεάζει τον βαθμό λογιότητας. Χαρακτηριστικά είναι η απόκλιση στο παρακάτω παράδειγμα: </a:t>
            </a:r>
          </a:p>
          <a:p>
            <a:pPr marL="0" indent="0" algn="just">
              <a:buNone/>
            </a:pPr>
            <a:endParaRPr lang="el-GR" dirty="0"/>
          </a:p>
          <a:p>
            <a:pPr algn="just">
              <a:buFont typeface="Wingdings" panose="05000000000000000000" pitchFamily="2" charset="2"/>
              <a:buChar char="ü"/>
            </a:pPr>
            <a:r>
              <a:rPr lang="el-GR" dirty="0" smtClean="0"/>
              <a:t> </a:t>
            </a:r>
            <a:r>
              <a:rPr lang="el-GR" i="1" dirty="0" smtClean="0">
                <a:solidFill>
                  <a:srgbClr val="FF0000"/>
                </a:solidFill>
              </a:rPr>
              <a:t>Δόξα τω θεώ </a:t>
            </a:r>
            <a:r>
              <a:rPr lang="el-GR" dirty="0" smtClean="0"/>
              <a:t>(3.21, 31/50)</a:t>
            </a:r>
          </a:p>
          <a:p>
            <a:pPr algn="just">
              <a:buFont typeface="Wingdings" panose="05000000000000000000" pitchFamily="2" charset="2"/>
              <a:buChar char="ü"/>
            </a:pPr>
            <a:r>
              <a:rPr lang="el-GR" dirty="0"/>
              <a:t> </a:t>
            </a:r>
            <a:r>
              <a:rPr lang="el-GR" i="1" dirty="0" smtClean="0">
                <a:solidFill>
                  <a:srgbClr val="FF0000"/>
                </a:solidFill>
              </a:rPr>
              <a:t>Δόξα τον θεό </a:t>
            </a:r>
            <a:r>
              <a:rPr lang="el-GR" dirty="0" smtClean="0"/>
              <a:t>(1.89, 45/50). </a:t>
            </a:r>
          </a:p>
          <a:p>
            <a:pPr algn="just"/>
            <a:endParaRPr lang="el-GR" dirty="0" smtClean="0"/>
          </a:p>
          <a:p>
            <a:pPr marL="0" indent="0" algn="just">
              <a:buNone/>
            </a:pPr>
            <a:endParaRPr lang="el-GR" dirty="0"/>
          </a:p>
          <a:p>
            <a:pPr marL="0" indent="0" algn="ctr">
              <a:buNone/>
            </a:pPr>
            <a:endParaRPr lang="el-GR" dirty="0" smtClean="0"/>
          </a:p>
        </p:txBody>
      </p:sp>
    </p:spTree>
    <p:extLst>
      <p:ext uri="{BB962C8B-B14F-4D97-AF65-F5344CB8AC3E}">
        <p14:creationId xmlns:p14="http://schemas.microsoft.com/office/powerpoint/2010/main" xmlns="" val="200181623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l-GR" dirty="0" smtClean="0"/>
              <a:t>Ερώτηση 9</a:t>
            </a:r>
            <a:endParaRPr lang="en-US" dirty="0"/>
          </a:p>
        </p:txBody>
      </p:sp>
      <p:sp>
        <p:nvSpPr>
          <p:cNvPr id="6" name="Content Placeholder 5"/>
          <p:cNvSpPr>
            <a:spLocks noGrp="1"/>
          </p:cNvSpPr>
          <p:nvPr>
            <p:ph idx="1"/>
          </p:nvPr>
        </p:nvSpPr>
        <p:spPr/>
        <p:txBody>
          <a:bodyPr/>
          <a:lstStyle/>
          <a:p>
            <a:pPr marL="0" indent="0" algn="ctr">
              <a:buNone/>
            </a:pPr>
            <a:endParaRPr lang="el-GR" dirty="0" smtClean="0"/>
          </a:p>
          <a:p>
            <a:pPr marL="0" indent="0" algn="ctr">
              <a:buNone/>
            </a:pPr>
            <a:endParaRPr lang="el-GR" dirty="0"/>
          </a:p>
          <a:p>
            <a:pPr marL="0" indent="0" algn="ctr">
              <a:buNone/>
            </a:pPr>
            <a:endParaRPr lang="el-GR" dirty="0" smtClean="0"/>
          </a:p>
          <a:p>
            <a:pPr marL="0" indent="0" algn="ctr">
              <a:buNone/>
            </a:pPr>
            <a:endParaRPr lang="el-GR" dirty="0" smtClean="0"/>
          </a:p>
          <a:p>
            <a:pPr marL="0" indent="0" algn="ctr">
              <a:buNone/>
            </a:pPr>
            <a:r>
              <a:rPr lang="el-GR" dirty="0" smtClean="0"/>
              <a:t>Η </a:t>
            </a:r>
            <a:r>
              <a:rPr lang="el-GR" dirty="0" err="1" smtClean="0"/>
              <a:t>κατασκευαστικότητα</a:t>
            </a:r>
            <a:r>
              <a:rPr lang="el-GR" dirty="0" smtClean="0"/>
              <a:t> επηρεάζει τον βαθμό λογιότητας; </a:t>
            </a:r>
          </a:p>
          <a:p>
            <a:pPr marL="0" indent="0" algn="ctr">
              <a:buNone/>
            </a:pPr>
            <a:endParaRPr lang="el-GR" dirty="0"/>
          </a:p>
          <a:p>
            <a:pPr marL="0" indent="0" algn="ctr">
              <a:buNone/>
            </a:pPr>
            <a:endParaRPr lang="el-GR" dirty="0" smtClean="0"/>
          </a:p>
          <a:p>
            <a:pPr marL="0" indent="0" algn="ctr">
              <a:buNone/>
            </a:pPr>
            <a:endParaRPr lang="el-GR" dirty="0" smtClean="0"/>
          </a:p>
        </p:txBody>
      </p:sp>
    </p:spTree>
    <p:extLst>
      <p:ext uri="{BB962C8B-B14F-4D97-AF65-F5344CB8AC3E}">
        <p14:creationId xmlns:p14="http://schemas.microsoft.com/office/powerpoint/2010/main" xmlns="" val="407009266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l-GR" dirty="0" smtClean="0"/>
              <a:t>Απάντηση</a:t>
            </a:r>
            <a:endParaRPr lang="en-US" dirty="0"/>
          </a:p>
        </p:txBody>
      </p:sp>
      <p:sp>
        <p:nvSpPr>
          <p:cNvPr id="6" name="Content Placeholder 5"/>
          <p:cNvSpPr>
            <a:spLocks noGrp="1"/>
          </p:cNvSpPr>
          <p:nvPr>
            <p:ph idx="1"/>
          </p:nvPr>
        </p:nvSpPr>
        <p:spPr/>
        <p:txBody>
          <a:bodyPr>
            <a:normAutofit fontScale="85000" lnSpcReduction="20000"/>
          </a:bodyPr>
          <a:lstStyle/>
          <a:p>
            <a:pPr marL="0" indent="0" algn="just">
              <a:buNone/>
            </a:pPr>
            <a:endParaRPr lang="el-GR" dirty="0"/>
          </a:p>
          <a:p>
            <a:pPr marL="0" indent="0" algn="just">
              <a:buNone/>
            </a:pPr>
            <a:r>
              <a:rPr lang="el-GR" dirty="0" smtClean="0"/>
              <a:t>Τα παράγωγα και τα σύνθετα φαίνεται να είναι η πιο προβληματική κατηγορία, καθώς παρουσιάζουν πολύ υψηλή έκταση τοποθέτησης. Και πάλι το χρηστικό κριτήριο και το ενδεχομένως το κριτήριο της συχνότητας αποδεικνύονται ως τα πιο ισχυρά. </a:t>
            </a:r>
          </a:p>
          <a:p>
            <a:pPr marL="0" indent="0" algn="just">
              <a:buNone/>
            </a:pPr>
            <a:endParaRPr lang="el-GR" dirty="0" smtClean="0"/>
          </a:p>
          <a:p>
            <a:pPr algn="just">
              <a:buFont typeface="Wingdings" panose="05000000000000000000" pitchFamily="2" charset="2"/>
              <a:buChar char="ü"/>
            </a:pPr>
            <a:r>
              <a:rPr lang="el-GR" dirty="0"/>
              <a:t> </a:t>
            </a:r>
            <a:r>
              <a:rPr lang="el-GR" i="1" dirty="0" smtClean="0"/>
              <a:t>Ακανθώδες ζήτημα</a:t>
            </a:r>
            <a:r>
              <a:rPr lang="el-GR" dirty="0" smtClean="0"/>
              <a:t>: 4.46, 6/50</a:t>
            </a:r>
          </a:p>
          <a:p>
            <a:pPr algn="just">
              <a:buFont typeface="Wingdings" panose="05000000000000000000" pitchFamily="2" charset="2"/>
              <a:buChar char="ü"/>
            </a:pPr>
            <a:r>
              <a:rPr lang="el-GR" dirty="0" smtClean="0"/>
              <a:t> </a:t>
            </a:r>
            <a:r>
              <a:rPr lang="el-GR" i="1" dirty="0" smtClean="0"/>
              <a:t>Πασιφανές</a:t>
            </a:r>
            <a:r>
              <a:rPr lang="el-GR" dirty="0" smtClean="0"/>
              <a:t>: 4.25, 11/50</a:t>
            </a:r>
          </a:p>
          <a:p>
            <a:pPr algn="just">
              <a:buFont typeface="Wingdings" panose="05000000000000000000" pitchFamily="2" charset="2"/>
              <a:buChar char="ü"/>
            </a:pPr>
            <a:r>
              <a:rPr lang="el-GR" dirty="0"/>
              <a:t> </a:t>
            </a:r>
            <a:r>
              <a:rPr lang="el-GR" i="1" dirty="0" err="1" smtClean="0"/>
              <a:t>Ονυχοπλαστική</a:t>
            </a:r>
            <a:r>
              <a:rPr lang="el-GR" dirty="0" smtClean="0"/>
              <a:t>: 3.97, 17/45</a:t>
            </a:r>
          </a:p>
          <a:p>
            <a:pPr algn="just">
              <a:buFont typeface="Wingdings" panose="05000000000000000000" pitchFamily="2" charset="2"/>
              <a:buChar char="ü"/>
            </a:pPr>
            <a:r>
              <a:rPr lang="el-GR" dirty="0" smtClean="0"/>
              <a:t> </a:t>
            </a:r>
            <a:r>
              <a:rPr lang="el-GR" i="1" dirty="0" smtClean="0"/>
              <a:t>Οστεοαρθρίτιδα</a:t>
            </a:r>
            <a:r>
              <a:rPr lang="el-GR" dirty="0" smtClean="0"/>
              <a:t>: 3.70, 20/45</a:t>
            </a:r>
          </a:p>
          <a:p>
            <a:pPr algn="just">
              <a:buFont typeface="Wingdings" panose="05000000000000000000" pitchFamily="2" charset="2"/>
              <a:buChar char="ü"/>
            </a:pPr>
            <a:r>
              <a:rPr lang="el-GR" dirty="0" smtClean="0"/>
              <a:t> </a:t>
            </a:r>
            <a:r>
              <a:rPr lang="el-GR" i="1" dirty="0" smtClean="0"/>
              <a:t>Ανθέλληνας</a:t>
            </a:r>
            <a:r>
              <a:rPr lang="el-GR" dirty="0" smtClean="0"/>
              <a:t>: 2.93, 33/45</a:t>
            </a:r>
          </a:p>
          <a:p>
            <a:pPr algn="just">
              <a:buFont typeface="Wingdings" panose="05000000000000000000" pitchFamily="2" charset="2"/>
              <a:buChar char="ü"/>
            </a:pPr>
            <a:r>
              <a:rPr lang="el-GR" dirty="0"/>
              <a:t> </a:t>
            </a:r>
            <a:r>
              <a:rPr lang="el-GR" i="1" dirty="0" smtClean="0"/>
              <a:t>Καλλιτέχνης</a:t>
            </a:r>
            <a:r>
              <a:rPr lang="el-GR" dirty="0" smtClean="0"/>
              <a:t>: 2.22, 43/50</a:t>
            </a:r>
          </a:p>
          <a:p>
            <a:pPr marL="0" indent="0" algn="just">
              <a:buNone/>
            </a:pPr>
            <a:endParaRPr lang="el-GR" dirty="0"/>
          </a:p>
          <a:p>
            <a:pPr marL="0" indent="0" algn="ctr">
              <a:buNone/>
            </a:pPr>
            <a:endParaRPr lang="el-GR" dirty="0" smtClean="0"/>
          </a:p>
        </p:txBody>
      </p:sp>
    </p:spTree>
    <p:extLst>
      <p:ext uri="{BB962C8B-B14F-4D97-AF65-F5344CB8AC3E}">
        <p14:creationId xmlns:p14="http://schemas.microsoft.com/office/powerpoint/2010/main" xmlns="" val="38468625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838200" y="365125"/>
            <a:ext cx="10515600" cy="1107415"/>
          </a:xfrm>
        </p:spPr>
        <p:txBody>
          <a:bodyPr>
            <a:noAutofit/>
          </a:bodyPr>
          <a:lstStyle/>
          <a:p>
            <a:pPr algn="ctr"/>
            <a:r>
              <a:rPr lang="el-GR" sz="3600" dirty="0" smtClean="0"/>
              <a:t>Πρόταση </a:t>
            </a:r>
            <a:r>
              <a:rPr lang="en-GB" sz="3600" dirty="0" err="1" smtClean="0"/>
              <a:t>Kambakis</a:t>
            </a:r>
            <a:r>
              <a:rPr lang="en-GB" sz="3600" dirty="0" smtClean="0"/>
              <a:t> </a:t>
            </a:r>
            <a:r>
              <a:rPr lang="en-GB" sz="3600" dirty="0" err="1" smtClean="0"/>
              <a:t>Vougiouklis</a:t>
            </a:r>
            <a:r>
              <a:rPr lang="en-GB" sz="3600" dirty="0" smtClean="0"/>
              <a:t> </a:t>
            </a:r>
            <a:r>
              <a:rPr lang="el-GR" sz="3600" dirty="0" smtClean="0"/>
              <a:t>(2008-2013): </a:t>
            </a:r>
            <a:br>
              <a:rPr lang="el-GR" sz="3600" dirty="0" smtClean="0"/>
            </a:br>
            <a:r>
              <a:rPr lang="el-GR" sz="3600" dirty="0" smtClean="0"/>
              <a:t>χρήση της ράβδου [01] </a:t>
            </a:r>
            <a:endParaRPr lang="el-GR" sz="3600" dirty="0"/>
          </a:p>
        </p:txBody>
      </p:sp>
      <p:sp>
        <p:nvSpPr>
          <p:cNvPr id="3" name="2 - Θέση περιεχομένου"/>
          <p:cNvSpPr>
            <a:spLocks noGrp="1"/>
          </p:cNvSpPr>
          <p:nvPr>
            <p:ph idx="1"/>
          </p:nvPr>
        </p:nvSpPr>
        <p:spPr>
          <a:xfrm>
            <a:off x="527381" y="1600200"/>
            <a:ext cx="11233248" cy="4709120"/>
          </a:xfrm>
        </p:spPr>
        <p:txBody>
          <a:bodyPr>
            <a:normAutofit fontScale="70000" lnSpcReduction="20000"/>
          </a:bodyPr>
          <a:lstStyle/>
          <a:p>
            <a:pPr marL="273050" indent="-273050" algn="just"/>
            <a:r>
              <a:rPr lang="en-US" sz="4000" dirty="0" smtClean="0"/>
              <a:t>X</a:t>
            </a:r>
            <a:r>
              <a:rPr lang="el-GR" sz="4000" dirty="0" smtClean="0"/>
              <a:t>ρήση της </a:t>
            </a:r>
            <a:r>
              <a:rPr lang="el-GR" sz="4000" b="1" dirty="0" smtClean="0"/>
              <a:t>ράβδου</a:t>
            </a:r>
            <a:r>
              <a:rPr lang="el-GR" sz="4000" b="1" i="1" dirty="0" smtClean="0"/>
              <a:t> </a:t>
            </a:r>
            <a:r>
              <a:rPr lang="el-GR" sz="4000" dirty="0" smtClean="0"/>
              <a:t>αντί των κλιμάκων </a:t>
            </a:r>
            <a:r>
              <a:rPr lang="en-US" sz="4000" dirty="0" err="1" smtClean="0"/>
              <a:t>Likert</a:t>
            </a:r>
            <a:r>
              <a:rPr lang="el-GR" sz="4000" dirty="0" smtClean="0"/>
              <a:t>: </a:t>
            </a:r>
          </a:p>
          <a:p>
            <a:pPr marL="273050" indent="-273050" algn="just">
              <a:buNone/>
            </a:pPr>
            <a:endParaRPr lang="en-GB" sz="4000" dirty="0" smtClean="0"/>
          </a:p>
          <a:p>
            <a:pPr marL="273050" indent="-273050" algn="just">
              <a:lnSpc>
                <a:spcPct val="80000"/>
              </a:lnSpc>
            </a:pPr>
            <a:r>
              <a:rPr lang="el-GR" sz="4000" dirty="0" smtClean="0"/>
              <a:t>Εμπνευσμένη από τη </a:t>
            </a:r>
            <a:r>
              <a:rPr lang="el-GR" sz="4000" b="1" dirty="0" smtClean="0"/>
              <a:t>θεωρία των ασαφών συνόλων </a:t>
            </a:r>
            <a:r>
              <a:rPr lang="el-GR" sz="4000" dirty="0" smtClean="0"/>
              <a:t>(</a:t>
            </a:r>
            <a:r>
              <a:rPr lang="en-US" sz="4000" dirty="0" smtClean="0"/>
              <a:t>fuzzy sets theory) </a:t>
            </a:r>
            <a:r>
              <a:rPr lang="el-GR" sz="4000" dirty="0" smtClean="0"/>
              <a:t>ΟΠΟΥ: </a:t>
            </a:r>
            <a:endParaRPr lang="en-GB" sz="4000" dirty="0" smtClean="0"/>
          </a:p>
          <a:p>
            <a:pPr marL="273050" indent="-273050" algn="just">
              <a:lnSpc>
                <a:spcPct val="80000"/>
              </a:lnSpc>
              <a:buFont typeface="Wingdings" pitchFamily="2" charset="2"/>
              <a:buChar char="ü"/>
            </a:pPr>
            <a:r>
              <a:rPr lang="el-GR" sz="4000" dirty="0" smtClean="0"/>
              <a:t>Το </a:t>
            </a:r>
            <a:r>
              <a:rPr lang="en-GB" sz="4000" b="1" dirty="0" smtClean="0"/>
              <a:t>0</a:t>
            </a:r>
            <a:r>
              <a:rPr lang="en-GB" sz="4000" dirty="0" smtClean="0"/>
              <a:t> </a:t>
            </a:r>
            <a:r>
              <a:rPr lang="el-GR" sz="4000" dirty="0" smtClean="0"/>
              <a:t>αντιπροσωπεύει το</a:t>
            </a:r>
            <a:r>
              <a:rPr lang="el-GR" sz="4000" b="1" dirty="0" smtClean="0"/>
              <a:t> απολύτως αρνητικό </a:t>
            </a:r>
            <a:r>
              <a:rPr lang="el-GR" sz="4000" dirty="0" smtClean="0"/>
              <a:t>-απάντηση, συμπεριφορά, διάθεση κτλ- ενώ το </a:t>
            </a:r>
            <a:r>
              <a:rPr lang="en-GB" sz="4000" dirty="0" smtClean="0"/>
              <a:t>1 </a:t>
            </a:r>
            <a:r>
              <a:rPr lang="el-GR" sz="4000" dirty="0" smtClean="0"/>
              <a:t>την απολύτως θετική -απάντηση, συμπεριφορά, διάθεση κτλ…</a:t>
            </a:r>
            <a:endParaRPr lang="en-GB" sz="4000" dirty="0" smtClean="0"/>
          </a:p>
          <a:p>
            <a:pPr marL="273050" indent="-273050" algn="just">
              <a:lnSpc>
                <a:spcPct val="80000"/>
              </a:lnSpc>
              <a:buFont typeface="Wingdings" pitchFamily="2" charset="2"/>
              <a:buChar char="ü"/>
            </a:pPr>
            <a:r>
              <a:rPr lang="el-GR" sz="4000" dirty="0" smtClean="0"/>
              <a:t>Το </a:t>
            </a:r>
            <a:r>
              <a:rPr lang="el-GR" sz="4000" b="1" dirty="0" smtClean="0"/>
              <a:t>μήκος της ράβδου </a:t>
            </a:r>
            <a:r>
              <a:rPr lang="el-GR" sz="4000" dirty="0" smtClean="0"/>
              <a:t>προτείνεται να διατηρηθεί στο </a:t>
            </a:r>
            <a:r>
              <a:rPr lang="el-GR" sz="4000" b="1" dirty="0" smtClean="0"/>
              <a:t>6.2,</a:t>
            </a:r>
            <a:r>
              <a:rPr lang="el-GR" sz="4000" dirty="0" smtClean="0"/>
              <a:t> που είναι η Χρυσή Τομή του 10 που παραδοσιακά προτιμάται  στον δυτικό πολιτισμό.</a:t>
            </a:r>
            <a:endParaRPr lang="en-GB" sz="4000" dirty="0" smtClean="0"/>
          </a:p>
          <a:p>
            <a:pPr>
              <a:lnSpc>
                <a:spcPct val="80000"/>
              </a:lnSpc>
            </a:pPr>
            <a:endParaRPr lang="en-GB" sz="4000" dirty="0" smtClean="0"/>
          </a:p>
          <a:p>
            <a:pPr>
              <a:lnSpc>
                <a:spcPct val="80000"/>
              </a:lnSpc>
              <a:buNone/>
            </a:pPr>
            <a:r>
              <a:rPr lang="en-GB" sz="4000" dirty="0" smtClean="0"/>
              <a:t>         0_________________________________1</a:t>
            </a:r>
          </a:p>
          <a:p>
            <a:pPr>
              <a:lnSpc>
                <a:spcPct val="80000"/>
              </a:lnSpc>
              <a:buNone/>
            </a:pPr>
            <a:endParaRPr lang="en-GB" dirty="0" smtClean="0"/>
          </a:p>
          <a:p>
            <a:pPr>
              <a:buNone/>
            </a:pPr>
            <a:r>
              <a:rPr lang="el-GR" sz="2400" dirty="0" smtClean="0"/>
              <a:t>     Βλ. σχετικά </a:t>
            </a:r>
            <a:r>
              <a:rPr lang="en-GB" sz="2400" dirty="0" err="1" smtClean="0"/>
              <a:t>Kambakis</a:t>
            </a:r>
            <a:r>
              <a:rPr lang="en-GB" sz="2400" dirty="0" smtClean="0"/>
              <a:t> </a:t>
            </a:r>
            <a:r>
              <a:rPr lang="en-GB" sz="2400" dirty="0" err="1" smtClean="0"/>
              <a:t>Vougiouklis</a:t>
            </a:r>
            <a:r>
              <a:rPr lang="en-GB" sz="2400" dirty="0" smtClean="0"/>
              <a:t>  &amp; </a:t>
            </a:r>
            <a:r>
              <a:rPr lang="en-GB" sz="2400" dirty="0" err="1" smtClean="0"/>
              <a:t>Vougiouklis</a:t>
            </a:r>
            <a:r>
              <a:rPr lang="en-GB" sz="2400" dirty="0" smtClean="0"/>
              <a:t>  (2008), </a:t>
            </a:r>
            <a:r>
              <a:rPr lang="en-GB" sz="2400" dirty="0" err="1" smtClean="0"/>
              <a:t>Kambakis</a:t>
            </a:r>
            <a:r>
              <a:rPr lang="en-GB" sz="2400" dirty="0" smtClean="0"/>
              <a:t> </a:t>
            </a:r>
            <a:r>
              <a:rPr lang="en-GB" sz="2400" dirty="0" err="1" smtClean="0"/>
              <a:t>Vougiouklis</a:t>
            </a:r>
            <a:r>
              <a:rPr lang="en-GB" sz="2400" dirty="0" smtClean="0"/>
              <a:t> et al. (2011), </a:t>
            </a:r>
            <a:r>
              <a:rPr lang="en-GB" sz="2400" dirty="0" err="1" smtClean="0"/>
              <a:t>Vougiouklis</a:t>
            </a:r>
            <a:r>
              <a:rPr lang="en-GB" sz="2400" dirty="0" smtClean="0"/>
              <a:t> &amp;  </a:t>
            </a:r>
            <a:r>
              <a:rPr lang="en-GB" sz="2400" dirty="0" err="1" smtClean="0"/>
              <a:t>Kambakis</a:t>
            </a:r>
            <a:r>
              <a:rPr lang="en-GB" sz="2400" dirty="0" smtClean="0"/>
              <a:t> </a:t>
            </a:r>
            <a:r>
              <a:rPr lang="el-GR" sz="2400" dirty="0" smtClean="0"/>
              <a:t>  </a:t>
            </a:r>
            <a:r>
              <a:rPr lang="en-GB" sz="2400" dirty="0" err="1" smtClean="0"/>
              <a:t>Vougiouklis</a:t>
            </a:r>
            <a:r>
              <a:rPr lang="en-GB" sz="2400" dirty="0" smtClean="0"/>
              <a:t>  (2011), </a:t>
            </a:r>
            <a:r>
              <a:rPr lang="en-GB" sz="2400" dirty="0" err="1" smtClean="0"/>
              <a:t>Vougiouklis</a:t>
            </a:r>
            <a:r>
              <a:rPr lang="en-GB" sz="2400" dirty="0" smtClean="0"/>
              <a:t> et al. (2011)</a:t>
            </a:r>
            <a:r>
              <a:rPr lang="el-GR" sz="2400" dirty="0" smtClean="0"/>
              <a:t>, </a:t>
            </a:r>
            <a:r>
              <a:rPr lang="en-GB" sz="2400" dirty="0" err="1" smtClean="0"/>
              <a:t>Kambakis</a:t>
            </a:r>
            <a:r>
              <a:rPr lang="en-GB" sz="2400" dirty="0" smtClean="0"/>
              <a:t> </a:t>
            </a:r>
            <a:r>
              <a:rPr lang="en-GB" sz="2400" dirty="0" err="1" smtClean="0"/>
              <a:t>Vougiouklis</a:t>
            </a:r>
            <a:r>
              <a:rPr lang="en-GB" sz="2400" dirty="0" smtClean="0"/>
              <a:t>  (201</a:t>
            </a:r>
            <a:r>
              <a:rPr lang="el-GR" sz="2400" dirty="0" smtClean="0"/>
              <a:t>2</a:t>
            </a:r>
            <a:r>
              <a:rPr lang="en-GB" sz="2400" dirty="0" smtClean="0"/>
              <a:t>), </a:t>
            </a:r>
            <a:r>
              <a:rPr lang="en-GB" sz="2400" dirty="0" err="1" smtClean="0"/>
              <a:t>Kambakis</a:t>
            </a:r>
            <a:r>
              <a:rPr lang="en-GB" sz="2400" dirty="0" smtClean="0"/>
              <a:t> </a:t>
            </a:r>
            <a:r>
              <a:rPr lang="en-GB" sz="2400" dirty="0" err="1" smtClean="0"/>
              <a:t>Vougiouklis</a:t>
            </a:r>
            <a:r>
              <a:rPr lang="en-GB" sz="2400" dirty="0" smtClean="0"/>
              <a:t>  (201</a:t>
            </a:r>
            <a:r>
              <a:rPr lang="el-GR" sz="2400" dirty="0" smtClean="0"/>
              <a:t>3</a:t>
            </a:r>
            <a:r>
              <a:rPr lang="en-GB" sz="2400" dirty="0" smtClean="0"/>
              <a:t>)</a:t>
            </a:r>
            <a:r>
              <a:rPr lang="el-GR" sz="2400" dirty="0" smtClean="0"/>
              <a:t>.</a:t>
            </a:r>
          </a:p>
          <a:p>
            <a:endParaRPr lang="el-G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l-GR" dirty="0" smtClean="0"/>
              <a:t>Ερώτηση 10</a:t>
            </a:r>
            <a:endParaRPr lang="en-US" dirty="0"/>
          </a:p>
        </p:txBody>
      </p:sp>
      <p:sp>
        <p:nvSpPr>
          <p:cNvPr id="6" name="Content Placeholder 5"/>
          <p:cNvSpPr>
            <a:spLocks noGrp="1"/>
          </p:cNvSpPr>
          <p:nvPr>
            <p:ph idx="1"/>
          </p:nvPr>
        </p:nvSpPr>
        <p:spPr/>
        <p:txBody>
          <a:bodyPr/>
          <a:lstStyle/>
          <a:p>
            <a:pPr marL="0" indent="0" algn="ctr">
              <a:buNone/>
            </a:pPr>
            <a:endParaRPr lang="el-GR" dirty="0" smtClean="0"/>
          </a:p>
          <a:p>
            <a:pPr marL="0" indent="0" algn="ctr">
              <a:buNone/>
            </a:pPr>
            <a:endParaRPr lang="el-GR" dirty="0"/>
          </a:p>
          <a:p>
            <a:pPr marL="0" indent="0" algn="ctr">
              <a:buNone/>
            </a:pPr>
            <a:endParaRPr lang="el-GR" dirty="0" smtClean="0"/>
          </a:p>
          <a:p>
            <a:pPr marL="0" indent="0" algn="ctr">
              <a:buNone/>
            </a:pPr>
            <a:r>
              <a:rPr lang="el-GR" dirty="0" smtClean="0"/>
              <a:t>Ποια είναι τα γενικότερα συμπεράσματα που συνάγονται από την έως τώρα εξέταση των αποτελεσμάτων και ποιες είναι οι ερευνητικές προοπτικές κατά τη μελλοντική ενασχόληση με το εν λόγω θέμα; </a:t>
            </a:r>
          </a:p>
        </p:txBody>
      </p:sp>
    </p:spTree>
    <p:extLst>
      <p:ext uri="{BB962C8B-B14F-4D97-AF65-F5344CB8AC3E}">
        <p14:creationId xmlns:p14="http://schemas.microsoft.com/office/powerpoint/2010/main" xmlns="" val="420942854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dirty="0" smtClean="0"/>
              <a:t>Συμπεράσματα</a:t>
            </a:r>
            <a:endParaRPr lang="en-US" dirty="0"/>
          </a:p>
        </p:txBody>
      </p:sp>
      <p:sp>
        <p:nvSpPr>
          <p:cNvPr id="3" name="Content Placeholder 2"/>
          <p:cNvSpPr>
            <a:spLocks noGrp="1"/>
          </p:cNvSpPr>
          <p:nvPr>
            <p:ph idx="1"/>
          </p:nvPr>
        </p:nvSpPr>
        <p:spPr>
          <a:xfrm>
            <a:off x="498764" y="1508166"/>
            <a:ext cx="11210306" cy="4668797"/>
          </a:xfrm>
        </p:spPr>
        <p:txBody>
          <a:bodyPr>
            <a:normAutofit fontScale="92500"/>
          </a:bodyPr>
          <a:lstStyle/>
          <a:p>
            <a:pPr algn="just"/>
            <a:r>
              <a:rPr lang="el-GR" b="1" dirty="0" smtClean="0"/>
              <a:t>Η ράβδος </a:t>
            </a:r>
            <a:r>
              <a:rPr lang="el-GR" dirty="0" smtClean="0"/>
              <a:t>αποδεικνύεται ως το </a:t>
            </a:r>
            <a:r>
              <a:rPr lang="el-GR" b="1" dirty="0" smtClean="0"/>
              <a:t>καταλληλότερο εργαλείο για την τοποθέτηση στοιχείων και κατηγοριών σε ένα συνεχές </a:t>
            </a:r>
            <a:r>
              <a:rPr lang="el-GR" dirty="0" smtClean="0"/>
              <a:t>λόγω της </a:t>
            </a:r>
            <a:r>
              <a:rPr lang="el-GR" dirty="0" err="1" smtClean="0"/>
              <a:t>της</a:t>
            </a:r>
            <a:r>
              <a:rPr lang="el-GR" dirty="0" smtClean="0"/>
              <a:t> ακρίβειας. </a:t>
            </a:r>
          </a:p>
          <a:p>
            <a:pPr algn="just">
              <a:buNone/>
            </a:pPr>
            <a:endParaRPr lang="el-GR" dirty="0" smtClean="0"/>
          </a:p>
          <a:p>
            <a:pPr algn="just"/>
            <a:r>
              <a:rPr lang="el-GR" b="1" dirty="0" smtClean="0"/>
              <a:t>Το συνεχές λογιότητας είναι μια ζώνη</a:t>
            </a:r>
            <a:r>
              <a:rPr lang="el-GR" dirty="0" smtClean="0"/>
              <a:t> με δυναμική, περιπτωσιολογική και χρηστικά/</a:t>
            </a:r>
            <a:r>
              <a:rPr lang="el-GR" dirty="0" err="1" smtClean="0"/>
              <a:t>κοινωνιογλωσσικά </a:t>
            </a:r>
            <a:r>
              <a:rPr lang="el-GR" dirty="0" smtClean="0"/>
              <a:t>εξαρτημένη τοποθέτηση και όχι στατική. Είναι δυνατή η </a:t>
            </a:r>
            <a:r>
              <a:rPr lang="el-GR" dirty="0" err="1" smtClean="0"/>
              <a:t>πρωτοτυπική</a:t>
            </a:r>
            <a:r>
              <a:rPr lang="el-GR" dirty="0" smtClean="0"/>
              <a:t> τοποθέτηση μιας κατηγορίας, που όμως επιτρέπει τις αποκλίσεις με αποτέλεσμα τον εντοπισμό της συστηματικότητας.</a:t>
            </a:r>
          </a:p>
          <a:p>
            <a:pPr algn="just">
              <a:buNone/>
            </a:pPr>
            <a:endParaRPr lang="el-GR" dirty="0" smtClean="0"/>
          </a:p>
          <a:p>
            <a:pPr algn="just"/>
            <a:r>
              <a:rPr lang="el-GR" b="1" dirty="0" smtClean="0"/>
              <a:t>Η λογιότητα επηρεάζεται </a:t>
            </a:r>
            <a:r>
              <a:rPr lang="el-GR" dirty="0" smtClean="0"/>
              <a:t>μερικώς από την </a:t>
            </a:r>
            <a:r>
              <a:rPr lang="el-GR" b="1" dirty="0" smtClean="0"/>
              <a:t>ορθογραφία/ εικονικότητα, τη </a:t>
            </a:r>
            <a:r>
              <a:rPr lang="el-GR" b="1" dirty="0" err="1" smtClean="0"/>
              <a:t>λεξικοποίηση</a:t>
            </a:r>
            <a:r>
              <a:rPr lang="el-GR" b="1" dirty="0" smtClean="0"/>
              <a:t>, τη συχνότητα και την </a:t>
            </a:r>
            <a:r>
              <a:rPr lang="el-GR" b="1" dirty="0" err="1" smtClean="0"/>
              <a:t>απολιθωματικότητα</a:t>
            </a:r>
            <a:r>
              <a:rPr lang="el-GR" b="1" dirty="0" smtClean="0"/>
              <a:t>. </a:t>
            </a:r>
            <a:endParaRPr lang="en-US" b="1" dirty="0"/>
          </a:p>
        </p:txBody>
      </p:sp>
    </p:spTree>
    <p:extLst>
      <p:ext uri="{BB962C8B-B14F-4D97-AF65-F5344CB8AC3E}">
        <p14:creationId xmlns:p14="http://schemas.microsoft.com/office/powerpoint/2010/main" xmlns="" val="409013738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dirty="0" smtClean="0"/>
              <a:t>Ερευνητικές προοπτικές</a:t>
            </a:r>
            <a:endParaRPr lang="en-US" dirty="0"/>
          </a:p>
        </p:txBody>
      </p:sp>
      <p:sp>
        <p:nvSpPr>
          <p:cNvPr id="3" name="Content Placeholder 2"/>
          <p:cNvSpPr>
            <a:spLocks noGrp="1"/>
          </p:cNvSpPr>
          <p:nvPr>
            <p:ph idx="1"/>
          </p:nvPr>
        </p:nvSpPr>
        <p:spPr/>
        <p:txBody>
          <a:bodyPr>
            <a:normAutofit fontScale="92500" lnSpcReduction="10000"/>
          </a:bodyPr>
          <a:lstStyle/>
          <a:p>
            <a:pPr algn="just">
              <a:buNone/>
            </a:pPr>
            <a:endParaRPr lang="el-GR" dirty="0"/>
          </a:p>
          <a:p>
            <a:pPr algn="just"/>
            <a:r>
              <a:rPr lang="el-GR" dirty="0" smtClean="0"/>
              <a:t>Απαιτείται η </a:t>
            </a:r>
            <a:r>
              <a:rPr lang="el-GR" b="1" dirty="0" smtClean="0"/>
              <a:t>εκ του σύνεγγυς ανάγνωση των αποτελεσμάτων </a:t>
            </a:r>
            <a:r>
              <a:rPr lang="el-GR" dirty="0" smtClean="0"/>
              <a:t>ανά </a:t>
            </a:r>
            <a:r>
              <a:rPr lang="el-GR" dirty="0" err="1" smtClean="0"/>
              <a:t>υπερώνυμη</a:t>
            </a:r>
            <a:r>
              <a:rPr lang="el-GR" dirty="0" smtClean="0"/>
              <a:t> και </a:t>
            </a:r>
            <a:r>
              <a:rPr lang="el-GR" dirty="0" err="1" smtClean="0"/>
              <a:t>υπώνυμη</a:t>
            </a:r>
            <a:r>
              <a:rPr lang="el-GR" dirty="0" smtClean="0"/>
              <a:t> κατηγορία και ανά παράδειγμα, καθώς και η </a:t>
            </a:r>
            <a:r>
              <a:rPr lang="el-GR" dirty="0" err="1" smtClean="0"/>
              <a:t>ανατροφοδοτική</a:t>
            </a:r>
            <a:r>
              <a:rPr lang="el-GR" dirty="0" smtClean="0"/>
              <a:t> ερμηνεία των αποτελεσμάτων, λ.χ. ο εντοπισμός του ακριβούς σημείου της νόρμας και των αξιοσημείωτων σημείων.</a:t>
            </a:r>
          </a:p>
          <a:p>
            <a:pPr algn="just">
              <a:buNone/>
            </a:pPr>
            <a:endParaRPr lang="el-GR" dirty="0"/>
          </a:p>
          <a:p>
            <a:pPr algn="just"/>
            <a:r>
              <a:rPr lang="el-GR" dirty="0" smtClean="0"/>
              <a:t>Ανοίγει ο δρόμος για την </a:t>
            </a:r>
            <a:r>
              <a:rPr lang="el-GR" b="1" dirty="0" smtClean="0"/>
              <a:t>διεξαγωγή νέων εξειδικευμένων τεστ </a:t>
            </a:r>
            <a:r>
              <a:rPr lang="el-GR" dirty="0" smtClean="0"/>
              <a:t>ανά κατηγορία. </a:t>
            </a:r>
          </a:p>
          <a:p>
            <a:pPr algn="just">
              <a:buNone/>
            </a:pPr>
            <a:endParaRPr lang="el-GR" dirty="0" smtClean="0"/>
          </a:p>
          <a:p>
            <a:pPr algn="just"/>
            <a:r>
              <a:rPr lang="el-GR" dirty="0" smtClean="0"/>
              <a:t>Οι αποκλίσεις </a:t>
            </a:r>
            <a:r>
              <a:rPr lang="el-GR" b="1" dirty="0" smtClean="0"/>
              <a:t>χρήζουν περισσότερης έρευνας με βάση περισσότερα κριτήρια </a:t>
            </a:r>
            <a:r>
              <a:rPr lang="el-GR" dirty="0" smtClean="0"/>
              <a:t>(φύλο κλπ). </a:t>
            </a:r>
          </a:p>
          <a:p>
            <a:pPr algn="just"/>
            <a:endParaRPr lang="el-GR" dirty="0" smtClean="0"/>
          </a:p>
          <a:p>
            <a:pPr algn="just">
              <a:buNone/>
            </a:pPr>
            <a:endParaRPr lang="en-US" dirty="0"/>
          </a:p>
        </p:txBody>
      </p:sp>
    </p:spTree>
    <p:extLst>
      <p:ext uri="{BB962C8B-B14F-4D97-AF65-F5344CB8AC3E}">
        <p14:creationId xmlns:p14="http://schemas.microsoft.com/office/powerpoint/2010/main" xmlns="" val="104363343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endParaRPr lang="en-US" dirty="0"/>
          </a:p>
        </p:txBody>
      </p:sp>
      <p:sp>
        <p:nvSpPr>
          <p:cNvPr id="3" name="Content Placeholder 2"/>
          <p:cNvSpPr>
            <a:spLocks noGrp="1"/>
          </p:cNvSpPr>
          <p:nvPr>
            <p:ph idx="1"/>
          </p:nvPr>
        </p:nvSpPr>
        <p:spPr/>
        <p:txBody>
          <a:bodyPr/>
          <a:lstStyle/>
          <a:p>
            <a:pPr algn="just">
              <a:buNone/>
            </a:pPr>
            <a:endParaRPr lang="el-GR" dirty="0" smtClean="0"/>
          </a:p>
          <a:p>
            <a:pPr algn="just">
              <a:buNone/>
            </a:pPr>
            <a:endParaRPr lang="el-GR" dirty="0" smtClean="0"/>
          </a:p>
          <a:p>
            <a:pPr algn="just">
              <a:buNone/>
            </a:pPr>
            <a:endParaRPr lang="el-GR" sz="4400" dirty="0" smtClean="0"/>
          </a:p>
          <a:p>
            <a:pPr algn="ctr">
              <a:buNone/>
            </a:pPr>
            <a:r>
              <a:rPr lang="el-GR" sz="4400" dirty="0" smtClean="0"/>
              <a:t>Σας ευχαριστούμε για την προσοχή!</a:t>
            </a:r>
            <a:endParaRPr lang="el-GR" sz="4400" dirty="0"/>
          </a:p>
        </p:txBody>
      </p:sp>
    </p:spTree>
    <p:extLst>
      <p:ext uri="{BB962C8B-B14F-4D97-AF65-F5344CB8AC3E}">
        <p14:creationId xmlns:p14="http://schemas.microsoft.com/office/powerpoint/2010/main" xmlns="" val="10436334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t>Πλεονεκτήματα της ράβδου </a:t>
            </a:r>
            <a:endParaRPr lang="el-GR" dirty="0"/>
          </a:p>
        </p:txBody>
      </p:sp>
      <p:sp>
        <p:nvSpPr>
          <p:cNvPr id="3" name="2 - Θέση περιεχομένου"/>
          <p:cNvSpPr>
            <a:spLocks noGrp="1"/>
          </p:cNvSpPr>
          <p:nvPr>
            <p:ph idx="1"/>
          </p:nvPr>
        </p:nvSpPr>
        <p:spPr/>
        <p:txBody>
          <a:bodyPr>
            <a:normAutofit/>
          </a:bodyPr>
          <a:lstStyle/>
          <a:p>
            <a:pPr marL="273050" indent="-273050"/>
            <a:r>
              <a:rPr lang="el-GR" b="1" dirty="0" smtClean="0"/>
              <a:t>Από την πλευρά του ερωτώμενου:</a:t>
            </a:r>
          </a:p>
          <a:p>
            <a:pPr marL="273050" indent="-273050">
              <a:buNone/>
            </a:pPr>
            <a:endParaRPr lang="el-GR" b="1" u="sng" dirty="0" smtClean="0"/>
          </a:p>
          <a:p>
            <a:pPr marL="273050" indent="-273050" algn="just">
              <a:buFont typeface="Wingdings" pitchFamily="2" charset="2"/>
              <a:buChar char="ü"/>
            </a:pPr>
            <a:r>
              <a:rPr lang="el-GR" b="1" dirty="0" smtClean="0"/>
              <a:t>Αποφεύγονται ασαφείς και υποκειμενικές διευκρινήσεις </a:t>
            </a:r>
            <a:r>
              <a:rPr lang="el-GR" dirty="0" smtClean="0"/>
              <a:t>ως προς το τι αντιπροσωπεύει η κάθε υποδιαίρεση που έχει επιλεγεί. </a:t>
            </a:r>
          </a:p>
          <a:p>
            <a:pPr marL="273050" indent="-273050" algn="just">
              <a:buNone/>
            </a:pPr>
            <a:endParaRPr lang="el-GR" dirty="0" smtClean="0"/>
          </a:p>
          <a:p>
            <a:pPr marL="273050" indent="-273050" algn="just">
              <a:buFont typeface="Wingdings" pitchFamily="2" charset="2"/>
              <a:buChar char="ü"/>
            </a:pPr>
            <a:r>
              <a:rPr lang="el-GR" b="1" dirty="0" smtClean="0"/>
              <a:t>Επιτρέπει μια πιο ελεύθερη επιλογή </a:t>
            </a:r>
            <a:r>
              <a:rPr lang="el-GR" dirty="0" smtClean="0"/>
              <a:t>του ακριβούς αντιπροσωπευτικού σημείου τη συγκεκριμένη στιγμή της διεξαγωγής της έρευνας. </a:t>
            </a:r>
          </a:p>
          <a:p>
            <a:endParaRPr lang="el-GR"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838200" y="365125"/>
            <a:ext cx="10515600" cy="964911"/>
          </a:xfrm>
        </p:spPr>
        <p:txBody>
          <a:bodyPr/>
          <a:lstStyle/>
          <a:p>
            <a:pPr algn="ctr"/>
            <a:r>
              <a:rPr lang="el-GR" dirty="0" smtClean="0"/>
              <a:t>Πλεονεκτήματα της ράβδου </a:t>
            </a:r>
            <a:endParaRPr lang="el-GR" dirty="0"/>
          </a:p>
        </p:txBody>
      </p:sp>
      <p:sp>
        <p:nvSpPr>
          <p:cNvPr id="3" name="2 - Θέση περιεχομένου"/>
          <p:cNvSpPr>
            <a:spLocks noGrp="1"/>
          </p:cNvSpPr>
          <p:nvPr>
            <p:ph idx="1"/>
          </p:nvPr>
        </p:nvSpPr>
        <p:spPr>
          <a:xfrm>
            <a:off x="609600" y="1600200"/>
            <a:ext cx="10972800" cy="4781128"/>
          </a:xfrm>
        </p:spPr>
        <p:txBody>
          <a:bodyPr>
            <a:normAutofit fontScale="25000" lnSpcReduction="20000"/>
          </a:bodyPr>
          <a:lstStyle/>
          <a:p>
            <a:pPr marL="273050" indent="-273050"/>
            <a:r>
              <a:rPr lang="el-GR" sz="10800" b="1" dirty="0" smtClean="0"/>
              <a:t>Από την πλευρά του ερευνητή: </a:t>
            </a:r>
          </a:p>
          <a:p>
            <a:pPr marL="273050" indent="-273050">
              <a:buNone/>
            </a:pPr>
            <a:endParaRPr lang="el-GR" sz="10800" b="1" u="sng" dirty="0" smtClean="0"/>
          </a:p>
          <a:p>
            <a:pPr marL="273050" indent="-273050" algn="just">
              <a:buFont typeface="Wingdings" pitchFamily="2" charset="2"/>
              <a:buChar char="ü"/>
            </a:pPr>
            <a:r>
              <a:rPr lang="el-GR" sz="10800" b="1" dirty="0" smtClean="0"/>
              <a:t>Δεν χρειάζεται ιδιαίτερη προσπάθεια να εξηγήσει </a:t>
            </a:r>
            <a:r>
              <a:rPr lang="el-GR" sz="10800" dirty="0" smtClean="0"/>
              <a:t>την, έτσι κι αλλιώς, δυσδιάκριτη διαφορά μεταξύ δυο διαβαθμίσεων της κλίμακας. Αυτή η διαδικασία μπορεί να αναπαρασταθεί με την προσπάθεια ενός αυτοκινήτου να ανέβει μια σκάλα ή ένα κεκλιμένο επίπεδο. </a:t>
            </a:r>
          </a:p>
          <a:p>
            <a:pPr marL="273050" indent="-273050">
              <a:buNone/>
            </a:pPr>
            <a:endParaRPr lang="el-GR" sz="10800" dirty="0" smtClean="0"/>
          </a:p>
          <a:p>
            <a:pPr marL="273050" indent="-273050" algn="just">
              <a:buFont typeface="Wingdings" pitchFamily="2" charset="2"/>
              <a:buChar char="ü"/>
            </a:pPr>
            <a:r>
              <a:rPr lang="el-GR" sz="10800" b="1" dirty="0" smtClean="0"/>
              <a:t>Ανάλογα με τις ανάγκες της έρευνας,  ο ερευνητής μπορεί να διαμερίσει το διάστημα της ράβδου στο πλήθος κλάσεων που επιθυμεί </a:t>
            </a:r>
            <a:r>
              <a:rPr lang="el-GR" sz="10800" dirty="0" smtClean="0"/>
              <a:t>- και μάλιστα σε όποιους συνδυασμούς απαιτούνται - χωρίς να χρειαστεί να επαναληφθεί η, ούτως ή άλλως, επίπονη και χρονοβόρα διαδικασία συλλογής δεδομένων που περιορίζει την αντικειμενικότητα της  έρευνας. </a:t>
            </a:r>
          </a:p>
          <a:p>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838200" y="365125"/>
            <a:ext cx="10515600" cy="964911"/>
          </a:xfrm>
        </p:spPr>
        <p:txBody>
          <a:bodyPr>
            <a:normAutofit/>
          </a:bodyPr>
          <a:lstStyle/>
          <a:p>
            <a:pPr algn="ctr"/>
            <a:endParaRPr lang="el-GR" dirty="0"/>
          </a:p>
        </p:txBody>
      </p:sp>
      <p:sp>
        <p:nvSpPr>
          <p:cNvPr id="3" name="2 - Θέση περιεχομένου"/>
          <p:cNvSpPr>
            <a:spLocks noGrp="1"/>
          </p:cNvSpPr>
          <p:nvPr>
            <p:ph idx="1"/>
          </p:nvPr>
        </p:nvSpPr>
        <p:spPr>
          <a:xfrm>
            <a:off x="609600" y="1600200"/>
            <a:ext cx="10972800" cy="4781128"/>
          </a:xfrm>
        </p:spPr>
        <p:txBody>
          <a:bodyPr>
            <a:normAutofit/>
          </a:bodyPr>
          <a:lstStyle/>
          <a:p>
            <a:pPr>
              <a:buNone/>
            </a:pPr>
            <a:endParaRPr lang="el-GR" dirty="0" smtClean="0"/>
          </a:p>
          <a:p>
            <a:pPr>
              <a:buNone/>
            </a:pPr>
            <a:endParaRPr lang="el-GR" dirty="0" smtClean="0"/>
          </a:p>
          <a:p>
            <a:pPr>
              <a:buNone/>
            </a:pPr>
            <a:endParaRPr lang="el-GR" dirty="0" smtClean="0"/>
          </a:p>
          <a:p>
            <a:pPr algn="ctr">
              <a:buNone/>
            </a:pPr>
            <a:r>
              <a:rPr lang="el-GR" sz="3600" dirty="0" smtClean="0"/>
              <a:t>Μελέτη περίπτωσης: </a:t>
            </a:r>
            <a:br>
              <a:rPr lang="el-GR" sz="3600" dirty="0" smtClean="0"/>
            </a:br>
            <a:r>
              <a:rPr lang="el-GR" sz="3600" dirty="0" smtClean="0"/>
              <a:t>Μέτρηση του βαθμού λογιότητας με τη ράβδο</a:t>
            </a:r>
          </a:p>
          <a:p>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Τίτλος 1"/>
          <p:cNvSpPr>
            <a:spLocks noGrp="1"/>
          </p:cNvSpPr>
          <p:nvPr>
            <p:ph type="title"/>
          </p:nvPr>
        </p:nvSpPr>
        <p:spPr>
          <a:xfrm>
            <a:off x="815413" y="332656"/>
            <a:ext cx="10515600" cy="864096"/>
          </a:xfrm>
        </p:spPr>
        <p:txBody>
          <a:bodyPr>
            <a:normAutofit/>
          </a:bodyPr>
          <a:lstStyle/>
          <a:p>
            <a:pPr marL="0" indent="0" algn="ctr" eaLnBrk="1" hangingPunct="1">
              <a:buNone/>
            </a:pPr>
            <a:r>
              <a:rPr lang="el-GR" dirty="0" smtClean="0"/>
              <a:t>Λόγιο επίπεδο: Θεωρητικό πλαίσιο</a:t>
            </a:r>
          </a:p>
        </p:txBody>
      </p:sp>
      <p:sp>
        <p:nvSpPr>
          <p:cNvPr id="4099" name="Θέση περιεχομένου 2"/>
          <p:cNvSpPr>
            <a:spLocks noGrp="1"/>
          </p:cNvSpPr>
          <p:nvPr>
            <p:ph idx="1"/>
          </p:nvPr>
        </p:nvSpPr>
        <p:spPr>
          <a:xfrm>
            <a:off x="838200" y="1340769"/>
            <a:ext cx="10730408" cy="4836195"/>
          </a:xfrm>
        </p:spPr>
        <p:txBody>
          <a:bodyPr>
            <a:normAutofit/>
          </a:bodyPr>
          <a:lstStyle/>
          <a:p>
            <a:pPr algn="just">
              <a:buBlip>
                <a:blip r:embed="rId2"/>
              </a:buBlip>
            </a:pPr>
            <a:r>
              <a:rPr lang="el-GR" altLang="el-GR" sz="2300" dirty="0" smtClean="0">
                <a:solidFill>
                  <a:schemeClr val="tx1"/>
                </a:solidFill>
              </a:rPr>
              <a:t>Το λόγιο επίπεδο της ΝΕ περιλαμβάνει τα </a:t>
            </a:r>
            <a:r>
              <a:rPr lang="el-GR" altLang="el-GR" sz="2300" b="1" dirty="0" smtClean="0">
                <a:solidFill>
                  <a:schemeClr val="tx1"/>
                </a:solidFill>
              </a:rPr>
              <a:t>κληρονομημένα </a:t>
            </a:r>
            <a:r>
              <a:rPr lang="el-GR" altLang="el-GR" sz="2300" b="1" dirty="0" smtClean="0"/>
              <a:t>ή κατασκευασμένα </a:t>
            </a:r>
            <a:r>
              <a:rPr lang="el-GR" altLang="el-GR" sz="2300" b="1" dirty="0" smtClean="0">
                <a:solidFill>
                  <a:schemeClr val="tx1"/>
                </a:solidFill>
              </a:rPr>
              <a:t>τεμάχια, δομές και διαδικασίες </a:t>
            </a:r>
            <a:r>
              <a:rPr lang="el-GR" altLang="el-GR" sz="2300" dirty="0">
                <a:solidFill>
                  <a:schemeClr val="tx1"/>
                </a:solidFill>
              </a:rPr>
              <a:t>σε όλα </a:t>
            </a:r>
            <a:r>
              <a:rPr lang="el-GR" altLang="el-GR" sz="2300" dirty="0" smtClean="0">
                <a:solidFill>
                  <a:schemeClr val="tx1"/>
                </a:solidFill>
              </a:rPr>
              <a:t>τα </a:t>
            </a:r>
            <a:r>
              <a:rPr lang="el-GR" altLang="el-GR" sz="2300" dirty="0">
                <a:solidFill>
                  <a:schemeClr val="tx1"/>
                </a:solidFill>
              </a:rPr>
              <a:t>επίπεδα γλωσσικής </a:t>
            </a:r>
            <a:r>
              <a:rPr lang="el-GR" altLang="el-GR" sz="2300" dirty="0" smtClean="0">
                <a:solidFill>
                  <a:schemeClr val="tx1"/>
                </a:solidFill>
              </a:rPr>
              <a:t>ανάλυσης (φωνολογία, μορφολογία, </a:t>
            </a:r>
            <a:r>
              <a:rPr lang="el-GR" altLang="el-GR" sz="2300" dirty="0" smtClean="0"/>
              <a:t>σημασιολογία, σύνταξη) και στο </a:t>
            </a:r>
            <a:r>
              <a:rPr lang="el-GR" altLang="el-GR" sz="2300" dirty="0" smtClean="0">
                <a:solidFill>
                  <a:schemeClr val="tx1"/>
                </a:solidFill>
              </a:rPr>
              <a:t>λεξιλόγιο που χρησιμοποιούνται </a:t>
            </a:r>
            <a:r>
              <a:rPr lang="el-GR" altLang="el-GR" sz="2300" dirty="0" err="1" smtClean="0">
                <a:solidFill>
                  <a:schemeClr val="tx1"/>
                </a:solidFill>
              </a:rPr>
              <a:t>πρωτοτυπικά</a:t>
            </a:r>
            <a:r>
              <a:rPr lang="el-GR" altLang="el-GR" sz="2300" dirty="0" smtClean="0">
                <a:solidFill>
                  <a:schemeClr val="tx1"/>
                </a:solidFill>
              </a:rPr>
              <a:t> </a:t>
            </a:r>
            <a:r>
              <a:rPr lang="el-GR" altLang="el-GR" sz="2300" b="1" dirty="0" smtClean="0">
                <a:solidFill>
                  <a:schemeClr val="tx1"/>
                </a:solidFill>
              </a:rPr>
              <a:t>στο τυπικό χρηστικό επίπεδο</a:t>
            </a:r>
            <a:r>
              <a:rPr lang="el-GR" altLang="el-GR" sz="2300" dirty="0" smtClean="0"/>
              <a:t>. </a:t>
            </a:r>
            <a:r>
              <a:rPr lang="el-GR" altLang="el-GR" sz="2300" dirty="0" smtClean="0">
                <a:solidFill>
                  <a:schemeClr val="tx1"/>
                </a:solidFill>
              </a:rPr>
              <a:t>Το βασικό κριτήριο λογιότητας είναι </a:t>
            </a:r>
            <a:r>
              <a:rPr lang="el-GR" altLang="el-GR" sz="2300" dirty="0" smtClean="0"/>
              <a:t>το χρηστικό και δευτερευόντως το ετυμολογικό. </a:t>
            </a:r>
            <a:r>
              <a:rPr lang="el-GR" altLang="el-GR" sz="2300" dirty="0" smtClean="0">
                <a:solidFill>
                  <a:schemeClr val="tx1"/>
                </a:solidFill>
              </a:rPr>
              <a:t>Ο </a:t>
            </a:r>
            <a:r>
              <a:rPr lang="el-GR" altLang="el-GR" sz="2300" dirty="0">
                <a:solidFill>
                  <a:schemeClr val="tx1"/>
                </a:solidFill>
              </a:rPr>
              <a:t>βαθμός λογιότητας καθορίζεται με βάση ένα </a:t>
            </a:r>
            <a:r>
              <a:rPr lang="el-GR" altLang="el-GR" sz="2300" dirty="0" smtClean="0">
                <a:solidFill>
                  <a:schemeClr val="tx1"/>
                </a:solidFill>
              </a:rPr>
              <a:t>συνεχές με δύο ευέλικτες ζώνες, τη λόγια και τη μη λόγια :</a:t>
            </a:r>
            <a:endParaRPr lang="el-GR" altLang="el-GR" sz="2300" dirty="0">
              <a:solidFill>
                <a:schemeClr val="tx1"/>
              </a:solidFill>
            </a:endParaRPr>
          </a:p>
          <a:p>
            <a:pPr algn="just"/>
            <a:endParaRPr lang="el-GR" altLang="el-GR" sz="2300" dirty="0">
              <a:solidFill>
                <a:schemeClr val="tx1"/>
              </a:solidFill>
            </a:endParaRPr>
          </a:p>
          <a:p>
            <a:pPr marL="0" indent="0" algn="just">
              <a:buNone/>
            </a:pPr>
            <a:r>
              <a:rPr lang="el-GR" altLang="el-GR" sz="2300" dirty="0" smtClean="0">
                <a:solidFill>
                  <a:schemeClr val="tx1"/>
                </a:solidFill>
              </a:rPr>
              <a:t>     </a:t>
            </a:r>
          </a:p>
          <a:p>
            <a:pPr marL="0" indent="0" algn="just">
              <a:buNone/>
            </a:pPr>
            <a:r>
              <a:rPr lang="el-GR" altLang="el-GR" sz="2300" dirty="0" smtClean="0"/>
              <a:t>    </a:t>
            </a:r>
            <a:r>
              <a:rPr lang="el-GR" altLang="el-GR" sz="2300" dirty="0" smtClean="0">
                <a:solidFill>
                  <a:schemeClr val="tx1"/>
                </a:solidFill>
              </a:rPr>
              <a:t>+</a:t>
            </a:r>
            <a:r>
              <a:rPr lang="el-GR" altLang="el-GR" sz="2300" dirty="0">
                <a:solidFill>
                  <a:schemeClr val="tx1"/>
                </a:solidFill>
              </a:rPr>
              <a:t>λόγιο                        </a:t>
            </a:r>
            <a:r>
              <a:rPr lang="el-GR" altLang="el-GR" sz="2300" dirty="0" smtClean="0">
                <a:solidFill>
                  <a:schemeClr val="tx1"/>
                </a:solidFill>
              </a:rPr>
              <a:t>                               νόρμα                                                             -λόγι</a:t>
            </a:r>
            <a:r>
              <a:rPr lang="el-GR" altLang="el-GR" sz="2300" dirty="0" smtClean="0"/>
              <a:t>ο </a:t>
            </a:r>
          </a:p>
          <a:p>
            <a:pPr marL="0" indent="0" algn="just">
              <a:buNone/>
            </a:pPr>
            <a:r>
              <a:rPr lang="el-GR" altLang="el-GR" sz="2300" dirty="0" smtClean="0">
                <a:solidFill>
                  <a:schemeClr val="tx1"/>
                </a:solidFill>
              </a:rPr>
              <a:t>    (βλ. Αναστασιάδη-Συμεωνίδη &amp; Φλιάτουρας 2004, </a:t>
            </a:r>
            <a:r>
              <a:rPr lang="el-GR" altLang="el-GR" sz="2300" dirty="0">
                <a:solidFill>
                  <a:schemeClr val="tx1"/>
                </a:solidFill>
              </a:rPr>
              <a:t>υπό </a:t>
            </a:r>
            <a:r>
              <a:rPr lang="el-GR" altLang="el-GR" sz="2300" dirty="0" smtClean="0"/>
              <a:t>έκδοση, 2017˙ </a:t>
            </a:r>
            <a:r>
              <a:rPr lang="en-US" altLang="el-GR" sz="2300" dirty="0" smtClean="0"/>
              <a:t>ICGL13</a:t>
            </a:r>
            <a:r>
              <a:rPr lang="el-GR" altLang="el-GR" sz="2300" dirty="0" smtClean="0">
                <a:solidFill>
                  <a:schemeClr val="tx1"/>
                </a:solidFill>
              </a:rPr>
              <a:t>).</a:t>
            </a:r>
            <a:endParaRPr lang="el-GR" altLang="el-GR" sz="2300" dirty="0">
              <a:solidFill>
                <a:schemeClr val="tx1"/>
              </a:solidFill>
            </a:endParaRPr>
          </a:p>
          <a:p>
            <a:pPr marL="0" indent="0" algn="just">
              <a:buNone/>
            </a:pPr>
            <a:endParaRPr lang="el-GR" altLang="el-GR" sz="2500" dirty="0" smtClean="0"/>
          </a:p>
          <a:p>
            <a:pPr marL="365125" indent="-365125" algn="just" eaLnBrk="1" hangingPunct="1">
              <a:buFont typeface="Wingdings" pitchFamily="2" charset="2"/>
              <a:buChar char="ü"/>
            </a:pPr>
            <a:endParaRPr lang="el-GR" altLang="el-GR" sz="2500" dirty="0" smtClean="0"/>
          </a:p>
          <a:p>
            <a:pPr marL="365125" indent="-365125" algn="just" eaLnBrk="1" hangingPunct="1">
              <a:buFont typeface="Wingdings" pitchFamily="2" charset="2"/>
              <a:buChar char="ü"/>
            </a:pPr>
            <a:endParaRPr lang="el-GR" altLang="el-GR" sz="2500" dirty="0"/>
          </a:p>
          <a:p>
            <a:pPr marL="365125" indent="-365125" algn="just" eaLnBrk="1" hangingPunct="1">
              <a:buFont typeface="Wingdings" pitchFamily="2" charset="2"/>
              <a:buChar char="ü"/>
            </a:pPr>
            <a:endParaRPr lang="el-GR" altLang="el-GR" dirty="0"/>
          </a:p>
          <a:p>
            <a:pPr algn="just" eaLnBrk="1" hangingPunct="1"/>
            <a:endParaRPr lang="el-GR" altLang="el-GR" i="1" dirty="0"/>
          </a:p>
          <a:p>
            <a:pPr marL="0" indent="0" eaLnBrk="1" hangingPunct="1">
              <a:buNone/>
            </a:pPr>
            <a:endParaRPr lang="el-GR" altLang="el-GR" dirty="0"/>
          </a:p>
          <a:p>
            <a:pPr marL="0" indent="0" algn="just" eaLnBrk="1" hangingPunct="1">
              <a:buNone/>
            </a:pPr>
            <a:endParaRPr lang="el-GR" dirty="0" smtClean="0"/>
          </a:p>
          <a:p>
            <a:pPr eaLnBrk="1" hangingPunct="1"/>
            <a:endParaRPr lang="el-GR" dirty="0" smtClean="0"/>
          </a:p>
          <a:p>
            <a:pPr eaLnBrk="1" hangingPunct="1"/>
            <a:endParaRPr lang="el-GR" dirty="0" smtClean="0"/>
          </a:p>
        </p:txBody>
      </p:sp>
      <p:cxnSp>
        <p:nvCxnSpPr>
          <p:cNvPr id="3" name="Ευθεία γραμμή σύνδεσης 2"/>
          <p:cNvCxnSpPr/>
          <p:nvPr/>
        </p:nvCxnSpPr>
        <p:spPr>
          <a:xfrm flipV="1">
            <a:off x="1294410" y="3930732"/>
            <a:ext cx="10272156" cy="11876"/>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 xmlns:p14="http://schemas.microsoft.com/office/powerpoint/2010/main" val="12956431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l-GR" dirty="0" smtClean="0"/>
              <a:t>Τεστ βαθμού λογιότητας: Περιγραφή</a:t>
            </a:r>
            <a:endParaRPr lang="en-US" dirty="0"/>
          </a:p>
        </p:txBody>
      </p:sp>
      <p:sp>
        <p:nvSpPr>
          <p:cNvPr id="6" name="Content Placeholder 5"/>
          <p:cNvSpPr>
            <a:spLocks noGrp="1"/>
          </p:cNvSpPr>
          <p:nvPr>
            <p:ph idx="1"/>
          </p:nvPr>
        </p:nvSpPr>
        <p:spPr/>
        <p:txBody>
          <a:bodyPr/>
          <a:lstStyle/>
          <a:p>
            <a:pPr marL="0" indent="0" algn="ctr">
              <a:buNone/>
            </a:pPr>
            <a:endParaRPr lang="el-GR" dirty="0" smtClean="0"/>
          </a:p>
          <a:p>
            <a:pPr marL="273050" indent="-273050" algn="just">
              <a:buFont typeface="Wingdings" pitchFamily="2" charset="2"/>
              <a:buChar char="ü"/>
            </a:pPr>
            <a:r>
              <a:rPr lang="el-GR" dirty="0" smtClean="0"/>
              <a:t>Δόθηκε σε </a:t>
            </a:r>
            <a:r>
              <a:rPr lang="el-GR" b="1" dirty="0" smtClean="0"/>
              <a:t>80</a:t>
            </a:r>
            <a:r>
              <a:rPr lang="el-GR" dirty="0" smtClean="0"/>
              <a:t> πρωτοετείς φοιτητές, </a:t>
            </a:r>
            <a:r>
              <a:rPr lang="el-GR" b="1" dirty="0" smtClean="0"/>
              <a:t>40 του ΤΕΦ/ΔΠΘ </a:t>
            </a:r>
            <a:r>
              <a:rPr lang="el-GR" dirty="0" smtClean="0"/>
              <a:t>και </a:t>
            </a:r>
            <a:r>
              <a:rPr lang="el-GR" b="1" dirty="0" smtClean="0"/>
              <a:t>40 άλλων μη θεωρητικών τμημάτων</a:t>
            </a:r>
            <a:r>
              <a:rPr lang="el-GR" dirty="0" smtClean="0"/>
              <a:t>, </a:t>
            </a:r>
            <a:r>
              <a:rPr lang="el-GR" b="1" dirty="0" smtClean="0"/>
              <a:t>50 φράσεις </a:t>
            </a:r>
            <a:r>
              <a:rPr lang="el-GR" dirty="0" smtClean="0"/>
              <a:t>με λόγια στοιχεία. Ζητήθηκε η τμήση της ράβδου στο σημείο του </a:t>
            </a:r>
            <a:r>
              <a:rPr lang="el-GR" b="1" dirty="0" smtClean="0"/>
              <a:t>βαθμού λογιότητας</a:t>
            </a:r>
            <a:r>
              <a:rPr lang="el-GR" dirty="0" smtClean="0"/>
              <a:t>. Η ράβδος εκπροσωπεί τη λόγια ζώνη (λόγιο επίπεδο έως νόρμα). </a:t>
            </a:r>
          </a:p>
          <a:p>
            <a:pPr marL="273050" indent="-273050" algn="just">
              <a:buFont typeface="Wingdings" pitchFamily="2" charset="2"/>
              <a:buChar char="ü"/>
            </a:pPr>
            <a:endParaRPr lang="el-GR" dirty="0" smtClean="0"/>
          </a:p>
          <a:p>
            <a:pPr marL="273050" indent="-273050" algn="just">
              <a:buFont typeface="Wingdings" pitchFamily="2" charset="2"/>
              <a:buChar char="ü"/>
            </a:pPr>
            <a:r>
              <a:rPr lang="el-GR" dirty="0" smtClean="0"/>
              <a:t>Θα παρουσιαστούν τα </a:t>
            </a:r>
            <a:r>
              <a:rPr lang="el-GR" b="1" dirty="0" smtClean="0"/>
              <a:t>βασικά αποτελέσματα </a:t>
            </a:r>
            <a:r>
              <a:rPr lang="el-GR" dirty="0" smtClean="0"/>
              <a:t>σε σχέση με το θεωρητικό πλαίσιο και την εφαρμογή του μοντέλου.  </a:t>
            </a:r>
          </a:p>
        </p:txBody>
      </p:sp>
    </p:spTree>
    <p:extLst>
      <p:ext uri="{BB962C8B-B14F-4D97-AF65-F5344CB8AC3E}">
        <p14:creationId xmlns:p14="http://schemas.microsoft.com/office/powerpoint/2010/main" xmlns="" val="245857337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469</TotalTime>
  <Words>3433</Words>
  <Application>Microsoft Office PowerPoint</Application>
  <PresentationFormat>Προσαρμογή</PresentationFormat>
  <Paragraphs>679</Paragraphs>
  <Slides>43</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43</vt:i4>
      </vt:variant>
    </vt:vector>
  </HeadingPairs>
  <TitlesOfParts>
    <vt:vector size="44" baseType="lpstr">
      <vt:lpstr>Office Theme</vt:lpstr>
      <vt:lpstr>Η ράβδος ως εργαλείο μέτρησης  της λογιότητας</vt:lpstr>
      <vt:lpstr>Στόχοι της εργασίας</vt:lpstr>
      <vt:lpstr>Εργαλεία:  Οι κλίμακες Likert σε ερωτηματολόγια </vt:lpstr>
      <vt:lpstr>Πρόταση Kambakis Vougiouklis (2008-2013):  χρήση της ράβδου [01] </vt:lpstr>
      <vt:lpstr>Πλεονεκτήματα της ράβδου </vt:lpstr>
      <vt:lpstr>Πλεονεκτήματα της ράβδου </vt:lpstr>
      <vt:lpstr>Διαφάνεια 7</vt:lpstr>
      <vt:lpstr>Λόγιο επίπεδο: Θεωρητικό πλαίσιο</vt:lpstr>
      <vt:lpstr>Τεστ βαθμού λογιότητας: Περιγραφή</vt:lpstr>
      <vt:lpstr>Λόγια στοιχεία του τεστ</vt:lpstr>
      <vt:lpstr>Φωνολογία</vt:lpstr>
      <vt:lpstr>Μορφολογία: κλίση</vt:lpstr>
      <vt:lpstr>Μορφολογία: αλλομορφία</vt:lpstr>
      <vt:lpstr>Λεξιλόγιο</vt:lpstr>
      <vt:lpstr>Ερώτηση 1</vt:lpstr>
      <vt:lpstr>Απάντηση</vt:lpstr>
      <vt:lpstr>Αποτελέσματα</vt:lpstr>
      <vt:lpstr>Αποτελέσματα</vt:lpstr>
      <vt:lpstr>Συνολικός πίνακας αποτελεσμάτων: συνεχές λογιότητας</vt:lpstr>
      <vt:lpstr>Χαρακτηριστικά παραδείγματα τοποθέτησης στο συνεχές λογιότητας</vt:lpstr>
      <vt:lpstr>Ερώτηση 2</vt:lpstr>
      <vt:lpstr>Απάντηση</vt:lpstr>
      <vt:lpstr>Χαρακτηριστικό παράδειγμα</vt:lpstr>
      <vt:lpstr>Ερώτηση 3</vt:lpstr>
      <vt:lpstr>Απάντηση</vt:lpstr>
      <vt:lpstr>Ερώτηση 4</vt:lpstr>
      <vt:lpstr>Απάντηση</vt:lpstr>
      <vt:lpstr>Ερώτηση 5 </vt:lpstr>
      <vt:lpstr>Απάντηση</vt:lpstr>
      <vt:lpstr>Τοποθέτηση κατηγοριών στο συνεχές</vt:lpstr>
      <vt:lpstr>Απάντηση</vt:lpstr>
      <vt:lpstr>Ερώτηση 6</vt:lpstr>
      <vt:lpstr>Απάντηση</vt:lpstr>
      <vt:lpstr>Ερώτηση 7</vt:lpstr>
      <vt:lpstr>Απάντηση</vt:lpstr>
      <vt:lpstr>Ερώτηση 8</vt:lpstr>
      <vt:lpstr>Απάντηση</vt:lpstr>
      <vt:lpstr>Ερώτηση 9</vt:lpstr>
      <vt:lpstr>Απάντηση</vt:lpstr>
      <vt:lpstr>Ερώτηση 10</vt:lpstr>
      <vt:lpstr>Συμπεράσματα</vt:lpstr>
      <vt:lpstr>Ερευνητικές προοπτικές</vt:lpstr>
      <vt:lpstr>Διαφάνεια 43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Ερώτηση 1</dc:title>
  <dc:creator>Stelios Paschalis</dc:creator>
  <cp:lastModifiedBy>ΚΑΜΠΑΚΗ</cp:lastModifiedBy>
  <cp:revision>51</cp:revision>
  <dcterms:created xsi:type="dcterms:W3CDTF">2017-08-19T03:14:57Z</dcterms:created>
  <dcterms:modified xsi:type="dcterms:W3CDTF">2020-11-18T13:28:00Z</dcterms:modified>
</cp:coreProperties>
</file>